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100"/>
  </p:notesMasterIdLst>
  <p:handoutMasterIdLst>
    <p:handoutMasterId r:id="rId101"/>
  </p:handoutMasterIdLst>
  <p:sldIdLst>
    <p:sldId id="2045" r:id="rId3"/>
    <p:sldId id="63602" r:id="rId4"/>
    <p:sldId id="63649" r:id="rId5"/>
    <p:sldId id="63555" r:id="rId6"/>
    <p:sldId id="63589" r:id="rId7"/>
    <p:sldId id="63590" r:id="rId8"/>
    <p:sldId id="63600" r:id="rId9"/>
    <p:sldId id="63586" r:id="rId10"/>
    <p:sldId id="63595" r:id="rId11"/>
    <p:sldId id="63601" r:id="rId12"/>
    <p:sldId id="63587" r:id="rId13"/>
    <p:sldId id="63588" r:id="rId14"/>
    <p:sldId id="63558" r:id="rId15"/>
    <p:sldId id="63592" r:id="rId16"/>
    <p:sldId id="63598" r:id="rId17"/>
    <p:sldId id="63565" r:id="rId18"/>
    <p:sldId id="63650" r:id="rId19"/>
    <p:sldId id="63591" r:id="rId20"/>
    <p:sldId id="63593" r:id="rId21"/>
    <p:sldId id="63599" r:id="rId22"/>
    <p:sldId id="63596" r:id="rId23"/>
    <p:sldId id="63562" r:id="rId24"/>
    <p:sldId id="63603" r:id="rId25"/>
    <p:sldId id="63563" r:id="rId26"/>
    <p:sldId id="63604" r:id="rId27"/>
    <p:sldId id="63597" r:id="rId28"/>
    <p:sldId id="63653" r:id="rId29"/>
    <p:sldId id="63594" r:id="rId30"/>
    <p:sldId id="63567" r:id="rId31"/>
    <p:sldId id="63560" r:id="rId32"/>
    <p:sldId id="63568" r:id="rId33"/>
    <p:sldId id="63652" r:id="rId34"/>
    <p:sldId id="63559" r:id="rId35"/>
    <p:sldId id="63566" r:id="rId36"/>
    <p:sldId id="63564" r:id="rId37"/>
    <p:sldId id="63656" r:id="rId38"/>
    <p:sldId id="63569" r:id="rId39"/>
    <p:sldId id="63570" r:id="rId40"/>
    <p:sldId id="63582" r:id="rId41"/>
    <p:sldId id="63605" r:id="rId42"/>
    <p:sldId id="63573" r:id="rId43"/>
    <p:sldId id="63572" r:id="rId44"/>
    <p:sldId id="63607" r:id="rId45"/>
    <p:sldId id="63574" r:id="rId46"/>
    <p:sldId id="63575" r:id="rId47"/>
    <p:sldId id="63571" r:id="rId48"/>
    <p:sldId id="63576" r:id="rId49"/>
    <p:sldId id="63578" r:id="rId50"/>
    <p:sldId id="63577" r:id="rId51"/>
    <p:sldId id="63585" r:id="rId52"/>
    <p:sldId id="63579" r:id="rId53"/>
    <p:sldId id="63580" r:id="rId54"/>
    <p:sldId id="63581" r:id="rId55"/>
    <p:sldId id="63583" r:id="rId56"/>
    <p:sldId id="63609" r:id="rId57"/>
    <p:sldId id="63610" r:id="rId58"/>
    <p:sldId id="63608" r:id="rId59"/>
    <p:sldId id="63612" r:id="rId60"/>
    <p:sldId id="63584" r:id="rId61"/>
    <p:sldId id="63613" r:id="rId62"/>
    <p:sldId id="63614" r:id="rId63"/>
    <p:sldId id="63616" r:id="rId64"/>
    <p:sldId id="63617" r:id="rId65"/>
    <p:sldId id="63655" r:id="rId66"/>
    <p:sldId id="63615" r:id="rId67"/>
    <p:sldId id="63618" r:id="rId68"/>
    <p:sldId id="63619" r:id="rId69"/>
    <p:sldId id="63620" r:id="rId70"/>
    <p:sldId id="63631" r:id="rId71"/>
    <p:sldId id="63622" r:id="rId72"/>
    <p:sldId id="63621" r:id="rId73"/>
    <p:sldId id="63623" r:id="rId74"/>
    <p:sldId id="63624" r:id="rId75"/>
    <p:sldId id="63625" r:id="rId76"/>
    <p:sldId id="63626" r:id="rId77"/>
    <p:sldId id="63627" r:id="rId78"/>
    <p:sldId id="63628" r:id="rId79"/>
    <p:sldId id="63629" r:id="rId80"/>
    <p:sldId id="63636" r:id="rId81"/>
    <p:sldId id="57385" r:id="rId82"/>
    <p:sldId id="63648" r:id="rId83"/>
    <p:sldId id="63657" r:id="rId84"/>
    <p:sldId id="63632" r:id="rId85"/>
    <p:sldId id="63637" r:id="rId86"/>
    <p:sldId id="63638" r:id="rId87"/>
    <p:sldId id="63639" r:id="rId88"/>
    <p:sldId id="63640" r:id="rId89"/>
    <p:sldId id="63641" r:id="rId90"/>
    <p:sldId id="63550" r:id="rId91"/>
    <p:sldId id="63551" r:id="rId92"/>
    <p:sldId id="63645" r:id="rId93"/>
    <p:sldId id="63642" r:id="rId94"/>
    <p:sldId id="63643" r:id="rId95"/>
    <p:sldId id="63644" r:id="rId96"/>
    <p:sldId id="63646" r:id="rId97"/>
    <p:sldId id="63289" r:id="rId98"/>
    <p:sldId id="256" r:id="rId99"/>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00"/>
    <a:srgbClr val="FFFF66"/>
    <a:srgbClr val="9A6766"/>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89737" autoAdjust="0"/>
  </p:normalViewPr>
  <p:slideViewPr>
    <p:cSldViewPr>
      <p:cViewPr varScale="1">
        <p:scale>
          <a:sx n="102" d="100"/>
          <a:sy n="102" d="100"/>
        </p:scale>
        <p:origin x="874" y="8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Song 6.3 Elul Beloved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14, 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Song 6.3 Elul Beloved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14, 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Hudson_Taylor"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jewinthepew.org/2016/01/01/1-january-1897-to-the-jew-first-hudson-taylor-sends-donation-to-john-wilkinso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youtube.com/watch?v=G2XI1dzfFsA"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Song 6.3 Elul Beloved </a:t>
            </a:r>
          </a:p>
        </p:txBody>
      </p:sp>
      <p:sp>
        <p:nvSpPr>
          <p:cNvPr id="5" name="Rectangle 3"/>
          <p:cNvSpPr>
            <a:spLocks noGrp="1" noChangeArrowheads="1"/>
          </p:cNvSpPr>
          <p:nvPr>
            <p:ph type="dt" idx="1"/>
          </p:nvPr>
        </p:nvSpPr>
        <p:spPr>
          <a:ln/>
        </p:spPr>
        <p:txBody>
          <a:bodyPr/>
          <a:lstStyle/>
          <a:p>
            <a:r>
              <a:rPr lang="en-US" altLang="en-US">
                <a:solidFill>
                  <a:prstClr val="white"/>
                </a:solidFill>
              </a:rPr>
              <a:t>Aug. 14, 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563456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05366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660922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https://en.wikipedia.org/wiki/Elul</a:t>
            </a:r>
          </a:p>
          <a:p>
            <a:r>
              <a:rPr lang="en-US" dirty="0"/>
              <a:t>However, the rabbis saw an acronym </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37123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Hebrew alphabet acronym</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42979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4001818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TLV: </a:t>
            </a:r>
            <a:r>
              <a:rPr lang="en-US" b="0" i="0" dirty="0">
                <a:solidFill>
                  <a:srgbClr val="000000"/>
                </a:solidFill>
                <a:effectLst/>
                <a:latin typeface="system-ui"/>
              </a:rPr>
              <a:t>I am my beloved’s and my beloved is mine.   Passion for G-d and His Glory!</a:t>
            </a:r>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870619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740746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530061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188292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Lori</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153939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i="0" dirty="0"/>
              <a:t>I forgive you for…</a:t>
            </a:r>
          </a:p>
          <a:p>
            <a:r>
              <a:rPr lang="en-US" i="0" dirty="0"/>
              <a:t>Will you forgive me for…</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955949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058246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the one we sing.</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193188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TLV: </a:t>
            </a:r>
            <a:r>
              <a:rPr lang="en-US" b="0" i="0" dirty="0">
                <a:solidFill>
                  <a:srgbClr val="000000"/>
                </a:solidFill>
                <a:effectLst/>
              </a:rPr>
              <a:t>I am my beloved’s and my beloved is mine.   Passion for G-d and His Glory!</a:t>
            </a:r>
          </a:p>
          <a:p>
            <a:r>
              <a:rPr lang="en-US" b="0" i="0" dirty="0">
                <a:solidFill>
                  <a:srgbClr val="000000"/>
                </a:solidFill>
                <a:effectLst/>
              </a:rPr>
              <a:t>This is the one the month of Elul is said to incorporate.</a:t>
            </a:r>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2730484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the final and highest form.</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897202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90270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096000" cy="4724400"/>
          </a:xfrm>
        </p:spPr>
        <p:txBody>
          <a:bodyPr/>
          <a:lstStyle/>
          <a:p>
            <a:r>
              <a:rPr lang="en-US" b="0" i="0" dirty="0">
                <a:solidFill>
                  <a:srgbClr val="202122"/>
                </a:solidFill>
                <a:effectLst/>
              </a:rPr>
              <a:t>The society that he began was responsible for bringing over 18,000 Chinese people to faith in Messiah,  800 missionaries to the country who started 125 schools</a:t>
            </a:r>
            <a:r>
              <a:rPr lang="en-US" b="0" i="0" baseline="30000" dirty="0">
                <a:solidFill>
                  <a:srgbClr val="0645AD"/>
                </a:solidFill>
                <a:effectLst/>
              </a:rPr>
              <a:t> </a:t>
            </a:r>
            <a:r>
              <a:rPr lang="en-US" b="0" i="0" dirty="0">
                <a:solidFill>
                  <a:srgbClr val="202122"/>
                </a:solidFill>
                <a:effectLst/>
              </a:rPr>
              <a:t>as well as the establishment of more than 300 stations of work with more than 500 local helpers in all eighteen provinces  </a:t>
            </a:r>
            <a:r>
              <a:rPr lang="en-US" sz="1050" dirty="0">
                <a:hlinkClick r:id="rId3"/>
              </a:rPr>
              <a:t>https://en.wikipedia.org/wiki/Hudson_Taylor</a:t>
            </a:r>
            <a:endParaRPr lang="en-US" sz="1050" dirty="0"/>
          </a:p>
          <a:p>
            <a:r>
              <a:rPr lang="en-US" dirty="0">
                <a:solidFill>
                  <a:srgbClr val="202122"/>
                </a:solidFill>
              </a:rPr>
              <a:t>Work among God’s ancient people occupied a special place in the prayerful sympathy of both Mr. and Mrs. Taylor.  On the first day of every year during his time as head of the China Inland Mission, Hudson Taylor sent a check to the </a:t>
            </a:r>
            <a:r>
              <a:rPr lang="en-US" dirty="0" err="1">
                <a:solidFill>
                  <a:srgbClr val="202122"/>
                </a:solidFill>
              </a:rPr>
              <a:t>Mildmay</a:t>
            </a:r>
            <a:r>
              <a:rPr lang="en-US" dirty="0">
                <a:solidFill>
                  <a:srgbClr val="202122"/>
                </a:solidFill>
              </a:rPr>
              <a:t> Mission to the Jews, London, on which was written, “To the Jew first.” </a:t>
            </a:r>
            <a:r>
              <a:rPr lang="en-US" sz="1050" dirty="0">
                <a:solidFill>
                  <a:srgbClr val="202122"/>
                </a:solidFill>
                <a:hlinkClick r:id="rId4"/>
              </a:rPr>
              <a:t>https://jewinthepew.org/2016/01/01/1-january-1897-to-the-jew-first-hudson-taylor-sends-donation-to-john-wilkinson/</a:t>
            </a:r>
            <a:r>
              <a:rPr lang="en-US" sz="1050" dirty="0">
                <a:solidFill>
                  <a:srgbClr val="202122"/>
                </a:solidFill>
              </a:rPr>
              <a:t> </a:t>
            </a:r>
            <a:endParaRPr lang="en-US" dirty="0">
              <a:solidFill>
                <a:srgbClr val="202122"/>
              </a:solidFill>
            </a:endParaRP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dirty="0"/>
          </a:p>
        </p:txBody>
      </p:sp>
    </p:spTree>
    <p:extLst>
      <p:ext uri="{BB962C8B-B14F-4D97-AF65-F5344CB8AC3E}">
        <p14:creationId xmlns:p14="http://schemas.microsoft.com/office/powerpoint/2010/main" val="262082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734687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467806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26569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Lori</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658306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793810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613067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4192137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497709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will cover the first section today, and continue, I believe next week.</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963644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3320070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160341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Dissatisfied lover.  She is </a:t>
            </a:r>
            <a:r>
              <a:rPr lang="en-US" u="sng" dirty="0"/>
              <a:t>missing</a:t>
            </a:r>
            <a:r>
              <a:rPr lang="en-US" dirty="0"/>
              <a:t> his presence, his touch.  Kisses from His Word.   No satisfaction without His contact.</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70420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617712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325015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2619079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what is the holdup?  Hudson Taylor offers some possibilities, based on the context: She retains her own name/identity, will to obey, surrender [dance], control of possessions, money, service energy</a:t>
            </a:r>
          </a:p>
          <a:p>
            <a:r>
              <a:rPr lang="en-US" dirty="0"/>
              <a:t>Why?  Distrust of the Divine Lover.  Deep seated distrust of our loving Lord is great proof of the deep Fall of mankind…hesitate to give ourselves entirely to Him.</a:t>
            </a:r>
          </a:p>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7084384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884671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what G-d in Messiah thinks of us!!</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505019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041368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Reminiscing of His presence.  No oil like Cohen Hagadol/High Priest.   She cannot dismiss her fears, yet tremblingly yields all…fearful of poverty mentality, ascetism…rather…</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29050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Statement of surrender!</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7454930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Private, personal intimacy with His wondrous love.  He desires us.  Not for begrudging obedience, but glad surrender.  “We do not admire selfish children who only think of what they can get from their parents, and are unmindful of the pleasure that they may give or the service they can offer”  </a:t>
            </a:r>
          </a:p>
          <a:p>
            <a:r>
              <a:rPr lang="en-US" dirty="0"/>
              <a:t>Cf: morning watch.  World is relatively still.  Sound of traffic minimal.  Text messages email, maybe not yet.  Brain is not cluttered with stressors.   No time so profitable.  If not…other times, but special.  </a:t>
            </a:r>
          </a:p>
          <a:p>
            <a:r>
              <a:rPr lang="en-US" dirty="0"/>
              <a:t>Leave with expectation that the day will be wrought in His power.</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5164245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the day is improved by definition.   Chorus cheers her decision!</a:t>
            </a:r>
          </a:p>
          <a:p>
            <a:r>
              <a:rPr lang="en-US" dirty="0"/>
              <a:t>Next verse is politically incorrect.  Bible days no mania for suntan.  Somewhat gone away with concerns over skin cancer.  Arabs to this day.  Not ~Doonesbury competing in the for big tanning competitions like the George Hamilton Cocoa Butter Open.  Still ten tanning salons within the OP region</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4082629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36670589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She sees herself as flawed.  But the Heavenly lover, Bridegroom G-d, sees her potential, her redeemed self.</a:t>
            </a:r>
          </a:p>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56372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Practice pronunciation?   Altogether now.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Only thing that was important in Bible days.</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26070510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Fundamental mistake in serving Messiah Yeshua, is being busy in the vineyard, and not caring for your spirit, your joy, your attitudes, your love!    Remove speck from brother’s eye, and not tend to the beam in our own.  </a:t>
            </a:r>
          </a:p>
          <a:p>
            <a:r>
              <a:rPr lang="en-US" dirty="0"/>
              <a:t>What we </a:t>
            </a:r>
            <a:r>
              <a:rPr lang="en-US" u="sng" dirty="0"/>
              <a:t>are</a:t>
            </a:r>
            <a:r>
              <a:rPr lang="en-US" dirty="0"/>
              <a:t> is &gt;&gt; than what we </a:t>
            </a:r>
            <a:r>
              <a:rPr lang="en-US" u="sng" dirty="0"/>
              <a:t>do</a:t>
            </a:r>
            <a:r>
              <a:rPr lang="en-US" dirty="0"/>
              <a:t>!   But what we do is visible.  Tyranny of the urgent.  </a:t>
            </a:r>
          </a:p>
          <a:p>
            <a:r>
              <a:rPr lang="en-US" dirty="0"/>
              <a:t>Time…with </a:t>
            </a:r>
            <a:r>
              <a:rPr lang="en-US" cap="small" baseline="0" dirty="0"/>
              <a:t>Adoni</a:t>
            </a:r>
            <a:r>
              <a:rPr lang="en-US" dirty="0"/>
              <a:t> Yeshua, with spouse, with children, with friends.</a:t>
            </a:r>
          </a:p>
          <a:p>
            <a:r>
              <a:rPr lang="en-US" dirty="0"/>
              <a:t>Remember, this was written by a man that lead 18,000 to Messiah and a large organization.</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4986082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She wants to work, but WITH Him.  </a:t>
            </a:r>
          </a:p>
          <a:p>
            <a:r>
              <a:rPr lang="en-US" dirty="0"/>
              <a:t>Zeal asks, “What can I do for G-d.”</a:t>
            </a:r>
          </a:p>
          <a:p>
            <a:r>
              <a:rPr lang="en-US" dirty="0"/>
              <a:t>Maturity asks, “What is G-d doing, that I can join in?”</a:t>
            </a:r>
          </a:p>
          <a:p>
            <a:r>
              <a:rPr lang="en-US" dirty="0"/>
              <a:t>Winograd: If you labor because you see a need, you will kill yourself and your loved ones.</a:t>
            </a:r>
          </a:p>
          <a:p>
            <a:r>
              <a:rPr lang="en-US" dirty="0"/>
              <a:t>If you labor because of Yeshua, you will be energized, and bless others.</a:t>
            </a:r>
          </a:p>
          <a:p>
            <a:r>
              <a:rPr lang="en-US" dirty="0"/>
              <a:t>Lots of ways to serve here: children’s Ed., Oneg, ushers, sound booth, Sukkot outreach.  But be led, subject to training, energized.   Me?  </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75641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Find Him by seeking those He is caring for.</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9800285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If not sure of ministry calling…Caring for His lambs will enrich you in His presence.  </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8257993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Least of them.   Several possible meanings.  Some say the Jewish people.  Holocaust</a:t>
            </a:r>
          </a:p>
          <a:p>
            <a:r>
              <a:rPr lang="en-US" dirty="0"/>
              <a:t>Another interpretation is the disabled.   Whole ministry of justice to the disenfranchised.  We might bristle and government overreach in OSHA requirements, but… </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0702711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1601464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https://youtu.be/VfhQ8Gf5jAc </a:t>
            </a:r>
          </a:p>
          <a:p>
            <a:r>
              <a:rPr lang="en-US" dirty="0">
                <a:hlinkClick r:id="rId3"/>
              </a:rPr>
              <a:t>SOAR - Why your Church needs a Special Needs Ministry - YouTube</a:t>
            </a:r>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1290627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685498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2737359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Hudson Taylor </a:t>
            </a:r>
            <a:r>
              <a:rPr lang="en-US" dirty="0" err="1"/>
              <a:t>illus</a:t>
            </a:r>
            <a:r>
              <a:rPr lang="en-US" dirty="0"/>
              <a:t> Best horses from Arabia, from Egypt.  p 35-36</a:t>
            </a:r>
          </a:p>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406056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Beauty = </a:t>
            </a:r>
            <a:r>
              <a:rPr lang="en-US" dirty="0" err="1"/>
              <a:t>Shekhinah</a:t>
            </a:r>
            <a:r>
              <a:rPr lang="en-US" dirty="0"/>
              <a:t> = </a:t>
            </a:r>
            <a:r>
              <a:rPr lang="en-US" dirty="0" err="1"/>
              <a:t>Kavod</a:t>
            </a:r>
            <a:r>
              <a:rPr lang="en-US" dirty="0"/>
              <a:t> </a:t>
            </a:r>
            <a:r>
              <a:rPr lang="en-US" cap="small" baseline="0" dirty="0"/>
              <a:t>Adoni</a:t>
            </a:r>
            <a:r>
              <a:rPr lang="en-US" dirty="0"/>
              <a:t> = glory of G-d   Note Ps 27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Need to add…</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5277303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She is beautiful, stately, useful, adorned, and He will add with value and excellence.  </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9838536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En-gedi</a:t>
            </a:r>
            <a:r>
              <a:rPr lang="en-US" dirty="0"/>
              <a:t> is a luxuriant oasis in the moonscape of the Dead Sea coast.   The Dead Sea coast is horrifically desolate, barren, death valley.</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24762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https://external-content.duckduckgo.com/iu/?u=http%3A%2F%2Fs8319.pcdn.co%2Fwp-content%2Fuploads%2F2013%2F11%2FDSC05448.jpg&amp;f=1&amp;nofb=1</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42572213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You can almost feel the presence of David and his men, hiding from murderous King </a:t>
            </a:r>
            <a:r>
              <a:rPr lang="en-US" dirty="0" err="1"/>
              <a:t>Shaul</a:t>
            </a:r>
            <a:r>
              <a:rPr lang="en-US" dirty="0"/>
              <a:t>.</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130103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En-gedi</a:t>
            </a:r>
            <a:r>
              <a:rPr lang="en-US" dirty="0"/>
              <a:t> is a luxuriant oasis in the moonscape of the Dead Sea coast.   The Dead Sea coast is so desolate, barren, death valley.</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42625891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What is your aroma?  </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15466231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39627377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2183647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7259131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376735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8725199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Hawk eyes beautiful, quick, penetrating ready for attacking, killing, devouring prey.</a:t>
            </a:r>
          </a:p>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1367472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a:p>
            <a:r>
              <a:rPr lang="en-US" sz="1050" dirty="0"/>
              <a:t>https://external-content.duckduckgo.com/iu/?u=http%3A%2F%2Fwww.animalspot.net%2Fwp-content%2Fuploads%2F2014%2F12%2FSharp-Shinned-Hawk-Eyes.jpg&amp;f=1&amp;nofb=1</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0514139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Breathe a sigh of relaxation when see</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36644403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a:p>
            <a:endParaRPr lang="en-US" sz="1050" dirty="0"/>
          </a:p>
          <a:p>
            <a:r>
              <a:rPr lang="en-US" sz="1050" dirty="0"/>
              <a:t>https://external-content.duckduckgo.com/iu/?u=http%3A%2F%2F1.bp.blogspot.com%2F-PcHki8lEWnk%2FT3Pt8rxB4II%2FAAAAAAAADzA%2FfZrNQAJLetM%2Fw1200-h630-p-nu%2Fdove.jpg&amp;f=1&amp;nofb=1</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976985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30411504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Man who won 18,000 souls</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3831336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r"/>
            <a:r>
              <a:rPr lang="he-IL" b="0" i="0" dirty="0">
                <a:solidFill>
                  <a:srgbClr val="000000"/>
                </a:solidFill>
                <a:effectLst/>
                <a:latin typeface="David" panose="020E0502060401010101" pitchFamily="34" charset="-79"/>
                <a:cs typeface="David" panose="020E0502060401010101" pitchFamily="34" charset="-79"/>
              </a:rPr>
              <a:t>אֲנִי חֲבַצֶּלֶת הַשָּׁרוֹן, שׁוֹשַׁנַּת הָעֲמָקִים</a:t>
            </a:r>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6766889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Refreshing fruit, shade, rest.   Her distrust formerly has vanished.   </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26342140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2.3 fearlessly she can sit at His side at His acknowledged spouse.</a:t>
            </a:r>
          </a:p>
          <a:p>
            <a:r>
              <a:rPr lang="en-US" dirty="0"/>
              <a:t>2.5 -6 Blessedness of being possessed.  </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27285419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You may always be abiding, </a:t>
            </a:r>
          </a:p>
          <a:p>
            <a:r>
              <a:rPr lang="en-US" dirty="0"/>
              <a:t>If you will at </a:t>
            </a:r>
            <a:r>
              <a:rPr lang="en-US" dirty="0" err="1"/>
              <a:t>Yeshua’s</a:t>
            </a:r>
            <a:r>
              <a:rPr lang="en-US" dirty="0"/>
              <a:t> side, </a:t>
            </a:r>
          </a:p>
          <a:p>
            <a:r>
              <a:rPr lang="en-US" dirty="0"/>
              <a:t>In the secret of His presence, </a:t>
            </a:r>
          </a:p>
          <a:p>
            <a:r>
              <a:rPr lang="en-US" dirty="0"/>
              <a:t>You may every moment hide.   </a:t>
            </a:r>
          </a:p>
          <a:p>
            <a:r>
              <a:rPr lang="en-US" dirty="0"/>
              <a:t>His love does not fail.  “Abide in Me, and I in you.”</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15055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212830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Song 6.3 Elul Beloved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14, 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George Whitten</a:t>
            </a:r>
          </a:p>
        </p:txBody>
      </p:sp>
    </p:spTree>
    <p:extLst>
      <p:ext uri="{BB962C8B-B14F-4D97-AF65-F5344CB8AC3E}">
        <p14:creationId xmlns:p14="http://schemas.microsoft.com/office/powerpoint/2010/main" val="9432718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Song 6.3 Elul Beloved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14, 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George Whitten</a:t>
            </a:r>
          </a:p>
        </p:txBody>
      </p:sp>
    </p:spTree>
    <p:extLst>
      <p:ext uri="{BB962C8B-B14F-4D97-AF65-F5344CB8AC3E}">
        <p14:creationId xmlns:p14="http://schemas.microsoft.com/office/powerpoint/2010/main" val="42270153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41584391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906710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7449794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20864906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25240298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10748533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40654385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267919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89076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39678631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18099026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23914828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quite 40 days left, but now, or soon, till YK.  Intensify during the 10 days from RH to YK, especially considering Sukkot outreach.</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24313890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24199105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the one we sing.</a:t>
            </a:r>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32435869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529536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Song 6.3 Elul Beloved </a:t>
            </a:r>
          </a:p>
        </p:txBody>
      </p:sp>
      <p:sp>
        <p:nvSpPr>
          <p:cNvPr id="5" name="Date Placeholder 4"/>
          <p:cNvSpPr>
            <a:spLocks noGrp="1"/>
          </p:cNvSpPr>
          <p:nvPr>
            <p:ph type="dt" idx="1"/>
          </p:nvPr>
        </p:nvSpPr>
        <p:spPr/>
        <p:txBody>
          <a:bodyPr/>
          <a:lstStyle/>
          <a:p>
            <a:r>
              <a:rPr lang="en-US" altLang="en-US"/>
              <a:t>Aug. 14,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97</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8/14/2021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Cor 4.6</a:t>
            </a:r>
            <a:r>
              <a:rPr lang="en-US" sz="4000" dirty="0"/>
              <a:t> For it is the God who once said, “Let light shine out of darkness,” who has made his light shine in our hearts, the light of the knowledge of </a:t>
            </a:r>
            <a:r>
              <a:rPr lang="en-US" sz="4000" u="sng" dirty="0">
                <a:solidFill>
                  <a:srgbClr val="FFFF99"/>
                </a:solidFill>
              </a:rPr>
              <a:t>God’s glory </a:t>
            </a:r>
            <a:r>
              <a:rPr lang="en-US" sz="4000" dirty="0"/>
              <a:t>shining in the face of the Messiah Yeshua.</a:t>
            </a:r>
          </a:p>
        </p:txBody>
      </p:sp>
    </p:spTree>
    <p:extLst>
      <p:ext uri="{BB962C8B-B14F-4D97-AF65-F5344CB8AC3E}">
        <p14:creationId xmlns:p14="http://schemas.microsoft.com/office/powerpoint/2010/main" val="2092091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r>
              <a:rPr lang="en-US" sz="4000" dirty="0"/>
              <a:t>We are in the Hebrew calendar month of Elul</a:t>
            </a:r>
          </a:p>
          <a:p>
            <a:pPr marL="0" indent="0" algn="ctr">
              <a:buNone/>
            </a:pPr>
            <a:endParaRPr lang="en-US" sz="4000" dirty="0"/>
          </a:p>
          <a:p>
            <a:pPr marL="0" indent="0" algn="ctr">
              <a:buNone/>
            </a:pPr>
            <a:r>
              <a:rPr lang="en-US" sz="4000" dirty="0"/>
              <a:t>This relates to the </a:t>
            </a:r>
            <a:r>
              <a:rPr lang="en-US" sz="4000" dirty="0" err="1"/>
              <a:t>Sh’khinah</a:t>
            </a:r>
            <a:r>
              <a:rPr lang="en-US" sz="4000" dirty="0"/>
              <a:t>…  	</a:t>
            </a:r>
          </a:p>
        </p:txBody>
      </p:sp>
    </p:spTree>
    <p:extLst>
      <p:ext uri="{BB962C8B-B14F-4D97-AF65-F5344CB8AC3E}">
        <p14:creationId xmlns:p14="http://schemas.microsoft.com/office/powerpoint/2010/main" val="386319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609870" y="-1885114"/>
            <a:ext cx="16211340" cy="89899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31ED7F7-A276-4FAE-891F-E202153850C0}"/>
              </a:ext>
            </a:extLst>
          </p:cNvPr>
          <p:cNvPicPr>
            <a:picLocks noChangeAspect="1"/>
          </p:cNvPicPr>
          <p:nvPr/>
        </p:nvPicPr>
        <p:blipFill>
          <a:blip r:embed="rId3"/>
          <a:stretch>
            <a:fillRect/>
          </a:stretch>
        </p:blipFill>
        <p:spPr>
          <a:xfrm>
            <a:off x="1543789" y="0"/>
            <a:ext cx="7586356" cy="5143500"/>
          </a:xfrm>
          <a:prstGeom prst="rect">
            <a:avLst/>
          </a:prstGeom>
        </p:spPr>
      </p:pic>
      <p:sp>
        <p:nvSpPr>
          <p:cNvPr id="5" name="Rectangle: Rounded Corners 4">
            <a:extLst>
              <a:ext uri="{FF2B5EF4-FFF2-40B4-BE49-F238E27FC236}">
                <a16:creationId xmlns:a16="http://schemas.microsoft.com/office/drawing/2014/main" id="{2351535C-2416-418E-BA1E-634CB11C9C96}"/>
              </a:ext>
            </a:extLst>
          </p:cNvPr>
          <p:cNvSpPr/>
          <p:nvPr/>
        </p:nvSpPr>
        <p:spPr bwMode="auto">
          <a:xfrm>
            <a:off x="1510145" y="1047750"/>
            <a:ext cx="7620000" cy="4125191"/>
          </a:xfrm>
          <a:prstGeom prst="roundRect">
            <a:avLst/>
          </a:prstGeom>
          <a:solidFill>
            <a:schemeClr val="accent1">
              <a:alpha val="10000"/>
            </a:schemeClr>
          </a:solid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6" name="TextBox 5">
            <a:extLst>
              <a:ext uri="{FF2B5EF4-FFF2-40B4-BE49-F238E27FC236}">
                <a16:creationId xmlns:a16="http://schemas.microsoft.com/office/drawing/2014/main" id="{08F50154-4B5E-4FEF-9FBB-A7FCF81EEB5E}"/>
              </a:ext>
            </a:extLst>
          </p:cNvPr>
          <p:cNvSpPr txBox="1"/>
          <p:nvPr/>
        </p:nvSpPr>
        <p:spPr>
          <a:xfrm>
            <a:off x="13854" y="222753"/>
            <a:ext cx="1586345" cy="2800767"/>
          </a:xfrm>
          <a:prstGeom prst="rect">
            <a:avLst/>
          </a:prstGeom>
          <a:noFill/>
        </p:spPr>
        <p:txBody>
          <a:bodyPr wrap="square" rtlCol="0">
            <a:spAutoFit/>
          </a:bodyPr>
          <a:lstStyle/>
          <a:p>
            <a:pPr algn="l"/>
            <a:r>
              <a:rPr lang="en-US" sz="2400" dirty="0"/>
              <a:t>Hebrew </a:t>
            </a:r>
          </a:p>
          <a:p>
            <a:pPr algn="l"/>
            <a:r>
              <a:rPr lang="en-US" sz="2400" dirty="0"/>
              <a:t>Calendar</a:t>
            </a:r>
          </a:p>
          <a:p>
            <a:pPr algn="l"/>
            <a:r>
              <a:rPr lang="en-US" sz="2400" dirty="0"/>
              <a:t>Month of </a:t>
            </a:r>
          </a:p>
          <a:p>
            <a:pPr algn="l"/>
            <a:r>
              <a:rPr lang="en-US" sz="2400" dirty="0"/>
              <a:t>Elul</a:t>
            </a:r>
          </a:p>
          <a:p>
            <a:pPr algn="l"/>
            <a:r>
              <a:rPr lang="he-IL" sz="3200" b="1" dirty="0">
                <a:latin typeface="David" panose="020E0502060401010101" pitchFamily="34" charset="-79"/>
                <a:cs typeface="David" panose="020E0502060401010101" pitchFamily="34" charset="-79"/>
              </a:rPr>
              <a:t>אלול</a:t>
            </a:r>
            <a:endParaRPr lang="en-US" sz="3200" b="1" dirty="0">
              <a:latin typeface="David" panose="020E0502060401010101" pitchFamily="34" charset="-79"/>
              <a:cs typeface="David" panose="020E0502060401010101" pitchFamily="34" charset="-79"/>
            </a:endParaRPr>
          </a:p>
          <a:p>
            <a:pPr algn="l"/>
            <a:r>
              <a:rPr lang="en-US" sz="2400" dirty="0"/>
              <a:t>Aug. 9 to Sept. 6</a:t>
            </a:r>
          </a:p>
        </p:txBody>
      </p:sp>
    </p:spTree>
    <p:extLst>
      <p:ext uri="{BB962C8B-B14F-4D97-AF65-F5344CB8AC3E}">
        <p14:creationId xmlns:p14="http://schemas.microsoft.com/office/powerpoint/2010/main" val="237285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name of the month Elul, like the names of the rest of the Hebrew calendar months, was brought from the Babylonian captivity, and originated from the Akkadian word for “harvest.”</a:t>
            </a:r>
          </a:p>
        </p:txBody>
      </p:sp>
    </p:spTree>
    <p:extLst>
      <p:ext uri="{BB962C8B-B14F-4D97-AF65-F5344CB8AC3E}">
        <p14:creationId xmlns:p14="http://schemas.microsoft.com/office/powerpoint/2010/main" val="341884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Jewish sources from the 14th century and on write that the Hebrew word "</a:t>
            </a:r>
            <a:r>
              <a:rPr lang="en-US" sz="4000" dirty="0">
                <a:solidFill>
                  <a:srgbClr val="FFC000"/>
                </a:solidFill>
              </a:rPr>
              <a:t>Elul</a:t>
            </a:r>
            <a:r>
              <a:rPr lang="en-US" sz="4000" dirty="0"/>
              <a:t>" can be understood to be an acronym for the phrase "</a:t>
            </a:r>
            <a:r>
              <a:rPr lang="en-US" sz="4000" dirty="0">
                <a:solidFill>
                  <a:srgbClr val="FFC000"/>
                </a:solidFill>
              </a:rPr>
              <a:t>A</a:t>
            </a:r>
            <a:r>
              <a:rPr lang="en-US" sz="4000" dirty="0"/>
              <a:t>ni </a:t>
            </a:r>
            <a:r>
              <a:rPr lang="en-US" sz="4000" dirty="0" err="1">
                <a:solidFill>
                  <a:srgbClr val="FFC000"/>
                </a:solidFill>
              </a:rPr>
              <a:t>L</a:t>
            </a:r>
            <a:r>
              <a:rPr lang="en-US" sz="4000" dirty="0" err="1"/>
              <a:t>'dodi</a:t>
            </a:r>
            <a:r>
              <a:rPr lang="en-US" sz="4000" dirty="0"/>
              <a:t> </a:t>
            </a:r>
            <a:r>
              <a:rPr lang="en-US" sz="4000" dirty="0" err="1">
                <a:solidFill>
                  <a:srgbClr val="FFC000"/>
                </a:solidFill>
              </a:rPr>
              <a:t>V</a:t>
            </a:r>
            <a:r>
              <a:rPr lang="en-US" sz="4000" dirty="0" err="1"/>
              <a:t>'dodi</a:t>
            </a:r>
            <a:r>
              <a:rPr lang="en-US" sz="4000" dirty="0"/>
              <a:t> </a:t>
            </a:r>
            <a:r>
              <a:rPr lang="en-US" sz="4000" dirty="0">
                <a:solidFill>
                  <a:srgbClr val="FFC000"/>
                </a:solidFill>
              </a:rPr>
              <a:t>L</a:t>
            </a:r>
            <a:r>
              <a:rPr lang="en-US" sz="4000" dirty="0"/>
              <a:t>i" – "I am my beloved's and my beloved is mine"</a:t>
            </a:r>
          </a:p>
        </p:txBody>
      </p:sp>
    </p:spTree>
    <p:extLst>
      <p:ext uri="{BB962C8B-B14F-4D97-AF65-F5344CB8AC3E}">
        <p14:creationId xmlns:p14="http://schemas.microsoft.com/office/powerpoint/2010/main" val="366452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rtl="1">
              <a:buNone/>
            </a:pPr>
            <a:r>
              <a:rPr lang="he-IL" sz="4400" b="1" dirty="0">
                <a:solidFill>
                  <a:srgbClr val="FFC000"/>
                </a:solidFill>
                <a:latin typeface="David" panose="020E0502060401010101" pitchFamily="34" charset="-79"/>
                <a:cs typeface="David" panose="020E0502060401010101" pitchFamily="34" charset="-79"/>
              </a:rPr>
              <a:t>אֲ</a:t>
            </a:r>
            <a:r>
              <a:rPr lang="he-IL" sz="4400" b="1" dirty="0">
                <a:latin typeface="David" panose="020E0502060401010101" pitchFamily="34" charset="-79"/>
                <a:cs typeface="David" panose="020E0502060401010101" pitchFamily="34" charset="-79"/>
              </a:rPr>
              <a:t>נִי</a:t>
            </a:r>
            <a:r>
              <a:rPr lang="he-IL" sz="4400" b="1" dirty="0">
                <a:solidFill>
                  <a:srgbClr val="FFC000"/>
                </a:solidFill>
                <a:latin typeface="David" panose="020E0502060401010101" pitchFamily="34" charset="-79"/>
                <a:cs typeface="David" panose="020E0502060401010101" pitchFamily="34" charset="-79"/>
              </a:rPr>
              <a:t> לְ</a:t>
            </a:r>
            <a:r>
              <a:rPr lang="he-IL" sz="4400" b="1" dirty="0">
                <a:latin typeface="David" panose="020E0502060401010101" pitchFamily="34" charset="-79"/>
                <a:cs typeface="David" panose="020E0502060401010101" pitchFamily="34" charset="-79"/>
              </a:rPr>
              <a:t>דוֹדִי</a:t>
            </a:r>
            <a:r>
              <a:rPr lang="he-IL" sz="4400" b="1" dirty="0">
                <a:solidFill>
                  <a:srgbClr val="FFC000"/>
                </a:solidFill>
                <a:latin typeface="David" panose="020E0502060401010101" pitchFamily="34" charset="-79"/>
                <a:cs typeface="David" panose="020E0502060401010101" pitchFamily="34" charset="-79"/>
              </a:rPr>
              <a:t> וְ</a:t>
            </a:r>
            <a:r>
              <a:rPr lang="he-IL" sz="4400" b="1" dirty="0">
                <a:latin typeface="David" panose="020E0502060401010101" pitchFamily="34" charset="-79"/>
                <a:cs typeface="David" panose="020E0502060401010101" pitchFamily="34" charset="-79"/>
              </a:rPr>
              <a:t>דוֹדִי</a:t>
            </a:r>
            <a:r>
              <a:rPr lang="he-IL" sz="4400" b="1" dirty="0">
                <a:solidFill>
                  <a:srgbClr val="FFC000"/>
                </a:solidFill>
                <a:latin typeface="David" panose="020E0502060401010101" pitchFamily="34" charset="-79"/>
                <a:cs typeface="David" panose="020E0502060401010101" pitchFamily="34" charset="-79"/>
              </a:rPr>
              <a:t> לִ</a:t>
            </a:r>
            <a:r>
              <a:rPr lang="he-IL" sz="4400" b="1" dirty="0">
                <a:latin typeface="David" panose="020E0502060401010101" pitchFamily="34" charset="-79"/>
                <a:cs typeface="David" panose="020E0502060401010101" pitchFamily="34" charset="-79"/>
              </a:rPr>
              <a:t>י</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אלול</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אֱלוּל</a:t>
            </a:r>
            <a:r>
              <a:rPr lang="en-US" sz="4400" b="1" dirty="0">
                <a:latin typeface="David" panose="020E0502060401010101" pitchFamily="34" charset="-79"/>
                <a:cs typeface="David" panose="020E0502060401010101" pitchFamily="34" charset="-79"/>
              </a:rPr>
              <a:t> </a:t>
            </a:r>
          </a:p>
          <a:p>
            <a:pPr marL="0" indent="0" algn="r">
              <a:buNone/>
            </a:pPr>
            <a:r>
              <a:rPr lang="en-US" sz="4000" i="1" dirty="0" err="1"/>
              <a:t>Anee</a:t>
            </a:r>
            <a:r>
              <a:rPr lang="en-US" sz="4000" i="1" dirty="0"/>
              <a:t> </a:t>
            </a:r>
            <a:r>
              <a:rPr lang="en-US" sz="4000" i="1" dirty="0" err="1"/>
              <a:t>l’dodi</a:t>
            </a:r>
            <a:r>
              <a:rPr lang="en-US" sz="4000" i="1" dirty="0"/>
              <a:t>, </a:t>
            </a:r>
            <a:r>
              <a:rPr lang="en-US" sz="4000" i="1" dirty="0" err="1"/>
              <a:t>v’dodi</a:t>
            </a:r>
            <a:r>
              <a:rPr lang="en-US" sz="4000" i="1" dirty="0"/>
              <a:t> li</a:t>
            </a:r>
          </a:p>
          <a:p>
            <a:pPr marL="0" indent="0">
              <a:buNone/>
            </a:pPr>
            <a:r>
              <a:rPr lang="en-US" sz="4000" dirty="0"/>
              <a:t>I am my beloved’s and he is mine.</a:t>
            </a:r>
          </a:p>
        </p:txBody>
      </p:sp>
    </p:spTree>
    <p:extLst>
      <p:ext uri="{BB962C8B-B14F-4D97-AF65-F5344CB8AC3E}">
        <p14:creationId xmlns:p14="http://schemas.microsoft.com/office/powerpoint/2010/main" val="1345790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nb-NO" sz="4000" dirty="0"/>
              <a:t>Elul </a:t>
            </a:r>
            <a:r>
              <a:rPr lang="he-IL" sz="4800" b="1" dirty="0">
                <a:latin typeface="David" panose="020E0502060401010101" pitchFamily="34" charset="-79"/>
                <a:cs typeface="David" panose="020E0502060401010101" pitchFamily="34" charset="-79"/>
              </a:rPr>
              <a:t>אֱלוּל</a:t>
            </a:r>
            <a:r>
              <a:rPr lang="nb-NO" sz="4000" dirty="0"/>
              <a:t> Beloved</a:t>
            </a:r>
            <a:endParaRPr lang="en-US" sz="4000" dirty="0"/>
          </a:p>
          <a:p>
            <a:pPr marL="0" indent="0" algn="ctr">
              <a:buNone/>
            </a:pPr>
            <a:r>
              <a:rPr lang="nb-NO" sz="4000" dirty="0"/>
              <a:t>Song of Songs 6.3 </a:t>
            </a:r>
          </a:p>
          <a:p>
            <a:pPr marL="0" indent="0">
              <a:buNone/>
            </a:pPr>
            <a:r>
              <a:rPr lang="en-US" sz="4000" dirty="0"/>
              <a:t>I belong to the man I love, and he belongs to me.</a:t>
            </a:r>
          </a:p>
          <a:p>
            <a:pPr marL="0" indent="0" algn="r" rtl="1">
              <a:buNone/>
            </a:pPr>
            <a:r>
              <a:rPr lang="he-IL" sz="4800" b="1" dirty="0">
                <a:solidFill>
                  <a:srgbClr val="FFC000"/>
                </a:solidFill>
                <a:latin typeface="David" panose="020E0502060401010101" pitchFamily="34" charset="-79"/>
                <a:cs typeface="David" panose="020E0502060401010101" pitchFamily="34" charset="-79"/>
              </a:rPr>
              <a:t>אֲ</a:t>
            </a:r>
            <a:r>
              <a:rPr lang="he-IL" sz="4800" b="1" dirty="0">
                <a:latin typeface="David" panose="020E0502060401010101" pitchFamily="34" charset="-79"/>
                <a:cs typeface="David" panose="020E0502060401010101" pitchFamily="34" charset="-79"/>
              </a:rPr>
              <a:t>נִי</a:t>
            </a:r>
            <a:r>
              <a:rPr lang="he-IL" sz="4800" b="1" dirty="0">
                <a:solidFill>
                  <a:srgbClr val="FFC000"/>
                </a:solidFill>
                <a:latin typeface="David" panose="020E0502060401010101" pitchFamily="34" charset="-79"/>
                <a:cs typeface="David" panose="020E0502060401010101" pitchFamily="34" charset="-79"/>
              </a:rPr>
              <a:t> לְ</a:t>
            </a:r>
            <a:r>
              <a:rPr lang="he-IL" sz="4800" b="1" dirty="0">
                <a:latin typeface="David" panose="020E0502060401010101" pitchFamily="34" charset="-79"/>
                <a:cs typeface="David" panose="020E0502060401010101" pitchFamily="34" charset="-79"/>
              </a:rPr>
              <a:t>דוֹדִי</a:t>
            </a:r>
            <a:r>
              <a:rPr lang="he-IL" sz="4800" b="1" dirty="0">
                <a:solidFill>
                  <a:srgbClr val="FFC000"/>
                </a:solidFill>
                <a:latin typeface="David" panose="020E0502060401010101" pitchFamily="34" charset="-79"/>
                <a:cs typeface="David" panose="020E0502060401010101" pitchFamily="34" charset="-79"/>
              </a:rPr>
              <a:t> וְ</a:t>
            </a:r>
            <a:r>
              <a:rPr lang="he-IL" sz="4800" b="1" dirty="0">
                <a:latin typeface="David" panose="020E0502060401010101" pitchFamily="34" charset="-79"/>
                <a:cs typeface="David" panose="020E0502060401010101" pitchFamily="34" charset="-79"/>
              </a:rPr>
              <a:t>דוֹדִי</a:t>
            </a:r>
            <a:r>
              <a:rPr lang="he-IL" sz="4800" b="1" dirty="0">
                <a:solidFill>
                  <a:srgbClr val="FFC000"/>
                </a:solidFill>
                <a:latin typeface="David" panose="020E0502060401010101" pitchFamily="34" charset="-79"/>
                <a:cs typeface="David" panose="020E0502060401010101" pitchFamily="34" charset="-79"/>
              </a:rPr>
              <a:t> לִ</a:t>
            </a:r>
            <a:r>
              <a:rPr lang="he-IL" sz="4800" b="1" dirty="0">
                <a:latin typeface="David" panose="020E0502060401010101" pitchFamily="34" charset="-79"/>
                <a:cs typeface="David" panose="020E0502060401010101" pitchFamily="34" charset="-79"/>
              </a:rPr>
              <a:t>י</a:t>
            </a: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a:t>
            </a: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אלול</a:t>
            </a: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a:t>
            </a: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אֱלוּל</a:t>
            </a:r>
            <a:r>
              <a:rPr lang="en-US" sz="4800" b="1" dirty="0">
                <a:latin typeface="David" panose="020E0502060401010101" pitchFamily="34" charset="-79"/>
                <a:cs typeface="David" panose="020E0502060401010101" pitchFamily="34" charset="-79"/>
              </a:rPr>
              <a:t> </a:t>
            </a:r>
          </a:p>
          <a:p>
            <a:pPr marL="0" indent="0" algn="l">
              <a:buNone/>
            </a:pPr>
            <a:r>
              <a:rPr lang="en-US" sz="4000" i="1" dirty="0" err="1"/>
              <a:t>Anee</a:t>
            </a:r>
            <a:r>
              <a:rPr lang="en-US" sz="4000" i="1" dirty="0"/>
              <a:t> </a:t>
            </a:r>
            <a:r>
              <a:rPr lang="en-US" sz="4000" i="1" dirty="0" err="1"/>
              <a:t>l’dodi</a:t>
            </a:r>
            <a:r>
              <a:rPr lang="en-US" sz="4000" i="1" dirty="0"/>
              <a:t>, </a:t>
            </a:r>
            <a:r>
              <a:rPr lang="en-US" sz="4000" i="1" dirty="0" err="1"/>
              <a:t>v’dodi</a:t>
            </a:r>
            <a:r>
              <a:rPr lang="en-US" sz="4000" i="1" dirty="0"/>
              <a:t> li</a:t>
            </a:r>
          </a:p>
          <a:p>
            <a:pPr marL="0" indent="0">
              <a:buNone/>
            </a:pPr>
            <a:endParaRPr lang="nb-NO" sz="4000" dirty="0"/>
          </a:p>
        </p:txBody>
      </p:sp>
    </p:spTree>
    <p:extLst>
      <p:ext uri="{BB962C8B-B14F-4D97-AF65-F5344CB8AC3E}">
        <p14:creationId xmlns:p14="http://schemas.microsoft.com/office/powerpoint/2010/main" val="1053339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57B98568-C6E1-4118-A289-E86582BB6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8FB56E5-F408-44A0-8218-E5245ED9AC83}"/>
              </a:ext>
            </a:extLst>
          </p:cNvPr>
          <p:cNvSpPr txBox="1"/>
          <p:nvPr/>
        </p:nvSpPr>
        <p:spPr>
          <a:xfrm>
            <a:off x="1099550" y="2594264"/>
            <a:ext cx="3706463" cy="2246769"/>
          </a:xfrm>
          <a:prstGeom prst="rect">
            <a:avLst/>
          </a:prstGeom>
          <a:noFill/>
        </p:spPr>
        <p:txBody>
          <a:bodyPr wrap="none" rtlCol="0">
            <a:spAutoFit/>
          </a:bodyPr>
          <a:lstStyle/>
          <a:p>
            <a:r>
              <a:rPr lang="he-IL" sz="8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אֲנִי לְדוֹדִי</a:t>
            </a:r>
            <a:endParaRPr lang="en-US" sz="8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r>
              <a:rPr lang="en-US" sz="6000" dirty="0">
                <a:effectLst>
                  <a:outerShdw blurRad="38100" dist="38100" dir="2700000" algn="tl">
                    <a:srgbClr val="000000">
                      <a:alpha val="43137"/>
                    </a:srgbClr>
                  </a:outerShdw>
                </a:effectLst>
                <a:latin typeface="+mn-lt"/>
                <a:cs typeface="David" panose="020E0502060401010101" pitchFamily="34" charset="-79"/>
              </a:rPr>
              <a:t>Ani </a:t>
            </a:r>
            <a:r>
              <a:rPr lang="en-US" sz="6000" dirty="0" err="1">
                <a:effectLst>
                  <a:outerShdw blurRad="38100" dist="38100" dir="2700000" algn="tl">
                    <a:srgbClr val="000000">
                      <a:alpha val="43137"/>
                    </a:srgbClr>
                  </a:outerShdw>
                </a:effectLst>
                <a:latin typeface="+mn-lt"/>
                <a:cs typeface="David" panose="020E0502060401010101" pitchFamily="34" charset="-79"/>
              </a:rPr>
              <a:t>l’dodi</a:t>
            </a:r>
            <a:endParaRPr lang="en-US" sz="60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986490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Jewish tradition, the month of Elul is a time of loving repentance in preparation for the High Holy Days of Rosh Hashanah and Yom Kippur.  Of preparing to approach the </a:t>
            </a:r>
            <a:r>
              <a:rPr lang="en-US" sz="4000" dirty="0" err="1"/>
              <a:t>Sh’khinah</a:t>
            </a:r>
            <a:r>
              <a:rPr lang="en-US" sz="4000" dirty="0"/>
              <a:t>, the Beloved.  	</a:t>
            </a:r>
          </a:p>
        </p:txBody>
      </p:sp>
    </p:spTree>
    <p:extLst>
      <p:ext uri="{BB962C8B-B14F-4D97-AF65-F5344CB8AC3E}">
        <p14:creationId xmlns:p14="http://schemas.microsoft.com/office/powerpoint/2010/main" val="146888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It is customary to blow the shofar every morning. The blasts are meant to awaken one's spirits and inspire him to begin the soul searching which will prepare him for the High Holy Days. </a:t>
            </a:r>
          </a:p>
        </p:txBody>
      </p:sp>
    </p:spTree>
    <p:extLst>
      <p:ext uri="{BB962C8B-B14F-4D97-AF65-F5344CB8AC3E}">
        <p14:creationId xmlns:p14="http://schemas.microsoft.com/office/powerpoint/2010/main" val="385893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0EEBA12-3208-4426-B140-6C119B2EA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71812"/>
            <a:ext cx="5105400" cy="5075631"/>
          </a:xfrm>
          <a:prstGeom prst="rect">
            <a:avLst/>
          </a:prstGeom>
        </p:spPr>
      </p:pic>
    </p:spTree>
    <p:extLst>
      <p:ext uri="{BB962C8B-B14F-4D97-AF65-F5344CB8AC3E}">
        <p14:creationId xmlns:p14="http://schemas.microsoft.com/office/powerpoint/2010/main" val="1326170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As part of this preparation, Elul is the time to begin the sometimes-difficult process of granting and asking for forgiveness. It is also customary to recite Psalm 27 every day from Rosh Hodesh Elul through </a:t>
            </a:r>
            <a:r>
              <a:rPr lang="en-US" sz="4000" dirty="0" err="1"/>
              <a:t>Hoshanah</a:t>
            </a:r>
            <a:r>
              <a:rPr lang="en-US" sz="4000" dirty="0"/>
              <a:t> Rabbah on Sukkot.</a:t>
            </a:r>
          </a:p>
        </p:txBody>
      </p:sp>
    </p:spTree>
    <p:extLst>
      <p:ext uri="{BB962C8B-B14F-4D97-AF65-F5344CB8AC3E}">
        <p14:creationId xmlns:p14="http://schemas.microsoft.com/office/powerpoint/2010/main" val="2833015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There are three variant forms of the Ani </a:t>
            </a:r>
            <a:r>
              <a:rPr lang="en-US" sz="4000" dirty="0" err="1"/>
              <a:t>l’dodi</a:t>
            </a:r>
            <a:r>
              <a:rPr lang="en-US" sz="4000" dirty="0"/>
              <a:t> statement</a:t>
            </a:r>
          </a:p>
        </p:txBody>
      </p:sp>
    </p:spTree>
    <p:extLst>
      <p:ext uri="{BB962C8B-B14F-4D97-AF65-F5344CB8AC3E}">
        <p14:creationId xmlns:p14="http://schemas.microsoft.com/office/powerpoint/2010/main" val="3061319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2.16 </a:t>
            </a:r>
            <a:r>
              <a:rPr lang="en-US" sz="4000" dirty="0"/>
              <a:t>My lover is mine, and I am his!</a:t>
            </a:r>
          </a:p>
          <a:p>
            <a:pPr marL="0" indent="0" algn="r" rtl="1">
              <a:buNone/>
            </a:pPr>
            <a:r>
              <a:rPr lang="he-IL" sz="4000" dirty="0"/>
              <a:t> </a:t>
            </a:r>
            <a:r>
              <a:rPr lang="he-IL" sz="4400" b="1" dirty="0">
                <a:latin typeface="David" panose="020E0502060401010101" pitchFamily="34" charset="-79"/>
                <a:cs typeface="David" panose="020E0502060401010101" pitchFamily="34" charset="-79"/>
              </a:rPr>
              <a:t>דּוֹדִי לִי וַאֲנִי לוֹ</a:t>
            </a:r>
            <a:r>
              <a:rPr lang="en-US" sz="4400" b="1" dirty="0">
                <a:latin typeface="David" panose="020E0502060401010101" pitchFamily="34" charset="-79"/>
                <a:cs typeface="David" panose="020E0502060401010101" pitchFamily="34" charset="-79"/>
              </a:rPr>
              <a:t> </a:t>
            </a:r>
            <a:r>
              <a:rPr lang="en-US" sz="4000" i="1" dirty="0"/>
              <a:t>Dodi li </a:t>
            </a:r>
            <a:r>
              <a:rPr lang="en-US" sz="4000" i="1" dirty="0" err="1"/>
              <a:t>v’ani</a:t>
            </a:r>
            <a:r>
              <a:rPr lang="en-US" sz="4000" i="1" dirty="0"/>
              <a:t> lo   </a:t>
            </a:r>
          </a:p>
        </p:txBody>
      </p:sp>
    </p:spTree>
    <p:extLst>
      <p:ext uri="{BB962C8B-B14F-4D97-AF65-F5344CB8AC3E}">
        <p14:creationId xmlns:p14="http://schemas.microsoft.com/office/powerpoint/2010/main" val="3877293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nb-NO" sz="4000" baseline="30000" dirty="0"/>
              <a:t>Song of Songs 6.3 </a:t>
            </a:r>
            <a:r>
              <a:rPr lang="en-US" sz="4000" dirty="0"/>
              <a:t>I belong to the man I love, and he belongs to me.</a:t>
            </a:r>
          </a:p>
          <a:p>
            <a:pPr marL="0" indent="0" algn="r" rtl="1">
              <a:buNone/>
            </a:pPr>
            <a:r>
              <a:rPr lang="he-IL" sz="4800" b="1" dirty="0">
                <a:solidFill>
                  <a:srgbClr val="FFC000"/>
                </a:solidFill>
                <a:latin typeface="David" panose="020E0502060401010101" pitchFamily="34" charset="-79"/>
                <a:cs typeface="David" panose="020E0502060401010101" pitchFamily="34" charset="-79"/>
              </a:rPr>
              <a:t>אֲ</a:t>
            </a:r>
            <a:r>
              <a:rPr lang="he-IL" sz="4800" b="1" dirty="0">
                <a:latin typeface="David" panose="020E0502060401010101" pitchFamily="34" charset="-79"/>
                <a:cs typeface="David" panose="020E0502060401010101" pitchFamily="34" charset="-79"/>
              </a:rPr>
              <a:t>נִי</a:t>
            </a:r>
            <a:r>
              <a:rPr lang="he-IL" sz="4800" b="1" dirty="0">
                <a:solidFill>
                  <a:srgbClr val="FFC000"/>
                </a:solidFill>
                <a:latin typeface="David" panose="020E0502060401010101" pitchFamily="34" charset="-79"/>
                <a:cs typeface="David" panose="020E0502060401010101" pitchFamily="34" charset="-79"/>
              </a:rPr>
              <a:t> לְ</a:t>
            </a:r>
            <a:r>
              <a:rPr lang="he-IL" sz="4800" b="1" dirty="0">
                <a:latin typeface="David" panose="020E0502060401010101" pitchFamily="34" charset="-79"/>
                <a:cs typeface="David" panose="020E0502060401010101" pitchFamily="34" charset="-79"/>
              </a:rPr>
              <a:t>דוֹדִי</a:t>
            </a:r>
            <a:r>
              <a:rPr lang="he-IL" sz="4800" b="1" dirty="0">
                <a:solidFill>
                  <a:srgbClr val="FFC000"/>
                </a:solidFill>
                <a:latin typeface="David" panose="020E0502060401010101" pitchFamily="34" charset="-79"/>
                <a:cs typeface="David" panose="020E0502060401010101" pitchFamily="34" charset="-79"/>
              </a:rPr>
              <a:t> וְ</a:t>
            </a:r>
            <a:r>
              <a:rPr lang="he-IL" sz="4800" b="1" dirty="0">
                <a:latin typeface="David" panose="020E0502060401010101" pitchFamily="34" charset="-79"/>
                <a:cs typeface="David" panose="020E0502060401010101" pitchFamily="34" charset="-79"/>
              </a:rPr>
              <a:t>דוֹדִי</a:t>
            </a:r>
            <a:r>
              <a:rPr lang="he-IL" sz="4800" b="1" dirty="0">
                <a:solidFill>
                  <a:srgbClr val="FFC000"/>
                </a:solidFill>
                <a:latin typeface="David" panose="020E0502060401010101" pitchFamily="34" charset="-79"/>
                <a:cs typeface="David" panose="020E0502060401010101" pitchFamily="34" charset="-79"/>
              </a:rPr>
              <a:t> לִ</a:t>
            </a:r>
            <a:r>
              <a:rPr lang="he-IL" sz="4800" b="1" dirty="0">
                <a:latin typeface="David" panose="020E0502060401010101" pitchFamily="34" charset="-79"/>
                <a:cs typeface="David" panose="020E0502060401010101" pitchFamily="34" charset="-79"/>
              </a:rPr>
              <a:t>י</a:t>
            </a: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a:t>
            </a: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אלול</a:t>
            </a: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a:t>
            </a: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אֱלוּל</a:t>
            </a:r>
            <a:endParaRPr lang="en-US" sz="4800" b="1" dirty="0">
              <a:latin typeface="David" panose="020E0502060401010101" pitchFamily="34" charset="-79"/>
              <a:cs typeface="David" panose="020E0502060401010101" pitchFamily="34" charset="-79"/>
            </a:endParaRPr>
          </a:p>
          <a:p>
            <a:pPr marL="0" indent="0" algn="l">
              <a:buNone/>
            </a:pPr>
            <a:r>
              <a:rPr lang="en-US" sz="4000" i="1" dirty="0" err="1"/>
              <a:t>Anee</a:t>
            </a:r>
            <a:r>
              <a:rPr lang="en-US" sz="4000" i="1" dirty="0"/>
              <a:t> </a:t>
            </a:r>
            <a:r>
              <a:rPr lang="en-US" sz="4000" i="1" dirty="0" err="1"/>
              <a:t>l’dodi</a:t>
            </a:r>
            <a:r>
              <a:rPr lang="en-US" sz="4000" i="1" dirty="0"/>
              <a:t>, </a:t>
            </a:r>
            <a:r>
              <a:rPr lang="en-US" sz="4000" i="1" dirty="0" err="1"/>
              <a:t>v’dodi</a:t>
            </a:r>
            <a:r>
              <a:rPr lang="en-US" sz="4000" i="1" dirty="0"/>
              <a:t> li</a:t>
            </a:r>
          </a:p>
          <a:p>
            <a:pPr marL="0" indent="0">
              <a:buNone/>
            </a:pPr>
            <a:endParaRPr lang="nb-NO" sz="4000" dirty="0"/>
          </a:p>
        </p:txBody>
      </p:sp>
    </p:spTree>
    <p:extLst>
      <p:ext uri="{BB962C8B-B14F-4D97-AF65-F5344CB8AC3E}">
        <p14:creationId xmlns:p14="http://schemas.microsoft.com/office/powerpoint/2010/main" val="4181859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l">
              <a:buNone/>
            </a:pPr>
            <a:r>
              <a:rPr lang="en-US" sz="4000" baseline="30000" dirty="0"/>
              <a:t>Song 7.11 </a:t>
            </a:r>
            <a:r>
              <a:rPr lang="en-US" sz="4000" dirty="0"/>
              <a:t>I am my lover’s, and his desire is for me.</a:t>
            </a:r>
          </a:p>
          <a:p>
            <a:pPr marL="0" indent="0" algn="r" rtl="1">
              <a:buNone/>
            </a:pPr>
            <a:r>
              <a:rPr lang="he-IL" sz="4400" b="1" dirty="0">
                <a:latin typeface="David" panose="020E0502060401010101" pitchFamily="34" charset="-79"/>
                <a:cs typeface="David" panose="020E0502060401010101" pitchFamily="34" charset="-79"/>
              </a:rPr>
              <a:t>אֲנִי לְדוֹדִי, וְעָלַי תְּשׁוּקָתוֹ.</a:t>
            </a:r>
            <a:endParaRPr lang="en-US" sz="4400" b="1" dirty="0">
              <a:latin typeface="David" panose="020E0502060401010101" pitchFamily="34" charset="-79"/>
              <a:cs typeface="David" panose="020E0502060401010101" pitchFamily="34" charset="-79"/>
            </a:endParaRPr>
          </a:p>
          <a:p>
            <a:pPr marL="0" indent="0" algn="l">
              <a:buNone/>
            </a:pPr>
            <a:r>
              <a:rPr lang="en-US" sz="4000" dirty="0"/>
              <a:t>Ani </a:t>
            </a:r>
            <a:r>
              <a:rPr lang="en-US" sz="4000" dirty="0" err="1"/>
              <a:t>l’dodi</a:t>
            </a:r>
            <a:r>
              <a:rPr lang="en-US" sz="4000" dirty="0"/>
              <a:t>, </a:t>
            </a:r>
            <a:r>
              <a:rPr lang="en-US" sz="4000" dirty="0" err="1"/>
              <a:t>v’eilei</a:t>
            </a:r>
            <a:r>
              <a:rPr lang="en-US" sz="4000" dirty="0"/>
              <a:t> </a:t>
            </a:r>
            <a:r>
              <a:rPr lang="en-US" sz="4000" dirty="0" err="1"/>
              <a:t>t’shukato</a:t>
            </a:r>
            <a:endParaRPr lang="en-US" sz="4000" dirty="0"/>
          </a:p>
        </p:txBody>
      </p:sp>
    </p:spTree>
    <p:extLst>
      <p:ext uri="{BB962C8B-B14F-4D97-AF65-F5344CB8AC3E}">
        <p14:creationId xmlns:p14="http://schemas.microsoft.com/office/powerpoint/2010/main" val="1119226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will do an extended study in the book of the Song of Songs for the month of Elul. </a:t>
            </a:r>
          </a:p>
        </p:txBody>
      </p:sp>
    </p:spTree>
    <p:extLst>
      <p:ext uri="{BB962C8B-B14F-4D97-AF65-F5344CB8AC3E}">
        <p14:creationId xmlns:p14="http://schemas.microsoft.com/office/powerpoint/2010/main" val="2292471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27637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CA843C9-A71D-45A8-9273-A3D7989C2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6053" y="0"/>
            <a:ext cx="3537427" cy="5143500"/>
          </a:xfrm>
          <a:prstGeom prst="rect">
            <a:avLst/>
          </a:prstGeom>
        </p:spPr>
      </p:pic>
      <p:pic>
        <p:nvPicPr>
          <p:cNvPr id="4098" name="Picture 2">
            <a:extLst>
              <a:ext uri="{FF2B5EF4-FFF2-40B4-BE49-F238E27FC236}">
                <a16:creationId xmlns:a16="http://schemas.microsoft.com/office/drawing/2014/main" id="{017BA301-5E64-4508-9EB1-B0D3074600B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852"/>
          <a:stretch/>
        </p:blipFill>
        <p:spPr bwMode="auto">
          <a:xfrm>
            <a:off x="267855" y="0"/>
            <a:ext cx="4641744"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8C7303-C1CD-4DDD-A997-5553FC633947}"/>
              </a:ext>
            </a:extLst>
          </p:cNvPr>
          <p:cNvSpPr txBox="1"/>
          <p:nvPr/>
        </p:nvSpPr>
        <p:spPr>
          <a:xfrm>
            <a:off x="1295400" y="4330839"/>
            <a:ext cx="6739024"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Hudson Taylor, 1832-1905 </a:t>
            </a:r>
          </a:p>
        </p:txBody>
      </p:sp>
    </p:spTree>
    <p:extLst>
      <p:ext uri="{BB962C8B-B14F-4D97-AF65-F5344CB8AC3E}">
        <p14:creationId xmlns:p14="http://schemas.microsoft.com/office/powerpoint/2010/main" val="16774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Introduction to the </a:t>
            </a:r>
          </a:p>
          <a:p>
            <a:pPr marL="0" indent="0" algn="ctr">
              <a:buNone/>
            </a:pPr>
            <a:r>
              <a:rPr lang="en-US" sz="4000" dirty="0"/>
              <a:t>Song of Songs</a:t>
            </a:r>
          </a:p>
        </p:txBody>
      </p:sp>
    </p:spTree>
    <p:extLst>
      <p:ext uri="{BB962C8B-B14F-4D97-AF65-F5344CB8AC3E}">
        <p14:creationId xmlns:p14="http://schemas.microsoft.com/office/powerpoint/2010/main" val="3420066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Full name of the book is after the first line:</a:t>
            </a:r>
          </a:p>
          <a:p>
            <a:pPr marL="0" indent="0">
              <a:buNone/>
            </a:pPr>
            <a:endParaRPr lang="en-US" sz="1400" dirty="0"/>
          </a:p>
          <a:p>
            <a:pPr marL="0" indent="0">
              <a:buNone/>
            </a:pPr>
            <a:r>
              <a:rPr lang="en-US" sz="4400" baseline="30000" dirty="0"/>
              <a:t>Song 1.1 </a:t>
            </a:r>
            <a:r>
              <a:rPr lang="en-US" sz="4000" dirty="0"/>
              <a:t>The song of songs, of Solomon</a:t>
            </a:r>
          </a:p>
          <a:p>
            <a:pPr marL="0" indent="0" algn="r" rtl="1">
              <a:buNone/>
            </a:pPr>
            <a:r>
              <a:rPr lang="he-IL" sz="4400" b="1" dirty="0">
                <a:latin typeface="David" panose="020E0502060401010101" pitchFamily="34" charset="-79"/>
                <a:cs typeface="David" panose="020E0502060401010101" pitchFamily="34" charset="-79"/>
              </a:rPr>
              <a:t>שִׁיר הַשִּׁירִים, אֲשֶׁר לִשְׁלֹמֹה</a:t>
            </a:r>
            <a:endParaRPr lang="en-US" sz="4400" b="1" dirty="0">
              <a:latin typeface="David" panose="020E0502060401010101" pitchFamily="34" charset="-79"/>
              <a:cs typeface="David" panose="020E0502060401010101" pitchFamily="34" charset="-79"/>
            </a:endParaRPr>
          </a:p>
          <a:p>
            <a:pPr marL="0" indent="0" algn="l">
              <a:buNone/>
            </a:pPr>
            <a:r>
              <a:rPr lang="en-US" sz="4000" i="1" dirty="0"/>
              <a:t>Shir </a:t>
            </a:r>
            <a:r>
              <a:rPr lang="en-US" sz="4000" i="1" dirty="0" err="1"/>
              <a:t>hashirim</a:t>
            </a:r>
            <a:r>
              <a:rPr lang="en-US" sz="4000" i="1" dirty="0"/>
              <a:t>, </a:t>
            </a:r>
            <a:r>
              <a:rPr lang="en-US" sz="4000" i="1" dirty="0" err="1"/>
              <a:t>asher</a:t>
            </a:r>
            <a:r>
              <a:rPr lang="en-US" sz="4000" i="1" dirty="0"/>
              <a:t> </a:t>
            </a:r>
            <a:r>
              <a:rPr lang="en-US" sz="4000" i="1" dirty="0" err="1"/>
              <a:t>l’Shlomo</a:t>
            </a:r>
            <a:endParaRPr lang="en-US" sz="4000" i="1" dirty="0"/>
          </a:p>
        </p:txBody>
      </p:sp>
    </p:spTree>
    <p:extLst>
      <p:ext uri="{BB962C8B-B14F-4D97-AF65-F5344CB8AC3E}">
        <p14:creationId xmlns:p14="http://schemas.microsoft.com/office/powerpoint/2010/main" val="2765190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Song of Songs, </a:t>
            </a:r>
            <a:r>
              <a:rPr lang="en-US" sz="4000" i="1" dirty="0"/>
              <a:t>Shir </a:t>
            </a:r>
            <a:r>
              <a:rPr lang="en-US" sz="4000" i="1" dirty="0" err="1"/>
              <a:t>haShirim</a:t>
            </a:r>
            <a:r>
              <a:rPr lang="en-US" sz="4000" dirty="0"/>
              <a:t>, </a:t>
            </a:r>
          </a:p>
          <a:p>
            <a:pPr marL="0" indent="0" algn="ctr" rtl="1">
              <a:buNone/>
            </a:pPr>
            <a:r>
              <a:rPr lang="he-IL" sz="4400" b="1" dirty="0">
                <a:latin typeface="David" panose="020E0502060401010101" pitchFamily="34" charset="-79"/>
                <a:cs typeface="David" panose="020E0502060401010101" pitchFamily="34" charset="-79"/>
              </a:rPr>
              <a:t>שִׁיר הַשִּׁירִים</a:t>
            </a:r>
            <a:r>
              <a:rPr lang="en-US" sz="4400" b="1" dirty="0">
                <a:latin typeface="David" panose="020E0502060401010101" pitchFamily="34" charset="-79"/>
                <a:cs typeface="David" panose="020E0502060401010101" pitchFamily="34" charset="-79"/>
              </a:rPr>
              <a:t> </a:t>
            </a:r>
            <a:r>
              <a:rPr lang="en-US" sz="4000" u="sng" dirty="0">
                <a:solidFill>
                  <a:srgbClr val="FFFF99"/>
                </a:solidFill>
              </a:rPr>
              <a:t>Superlative</a:t>
            </a:r>
            <a:r>
              <a:rPr lang="en-US" sz="4000" dirty="0"/>
              <a:t> song!     </a:t>
            </a:r>
          </a:p>
          <a:p>
            <a:pPr marL="0" indent="0">
              <a:buNone/>
            </a:pPr>
            <a:r>
              <a:rPr lang="en-US" sz="3600" dirty="0"/>
              <a:t>~King of kings, Lord of lord, Holy of Holies</a:t>
            </a:r>
          </a:p>
          <a:p>
            <a:pPr marL="0" indent="0">
              <a:buNone/>
            </a:pPr>
            <a:endParaRPr lang="en-US" sz="3600" dirty="0"/>
          </a:p>
          <a:p>
            <a:pPr marL="0" indent="0">
              <a:buNone/>
            </a:pPr>
            <a:r>
              <a:rPr lang="en-US" sz="4000" dirty="0"/>
              <a:t>Superlative union of branch and vine </a:t>
            </a:r>
            <a:r>
              <a:rPr lang="en-US" sz="4000" dirty="0">
                <a:sym typeface="Wingdings" panose="05000000000000000000" pitchFamily="2" charset="2"/>
              </a:rPr>
              <a:t></a:t>
            </a:r>
            <a:endParaRPr lang="en-US" sz="4000" dirty="0"/>
          </a:p>
        </p:txBody>
      </p:sp>
    </p:spTree>
    <p:extLst>
      <p:ext uri="{BB962C8B-B14F-4D97-AF65-F5344CB8AC3E}">
        <p14:creationId xmlns:p14="http://schemas.microsoft.com/office/powerpoint/2010/main" val="224169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E3D866B-E3C9-4CE2-935A-B0622CAE5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163" y="0"/>
            <a:ext cx="6485674" cy="5143500"/>
          </a:xfrm>
          <a:prstGeom prst="rect">
            <a:avLst/>
          </a:prstGeom>
        </p:spPr>
      </p:pic>
    </p:spTree>
    <p:extLst>
      <p:ext uri="{BB962C8B-B14F-4D97-AF65-F5344CB8AC3E}">
        <p14:creationId xmlns:p14="http://schemas.microsoft.com/office/powerpoint/2010/main" val="3929452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15.11-13</a:t>
            </a:r>
            <a:r>
              <a:rPr lang="en-US" sz="4000" dirty="0"/>
              <a:t> I have said this to you so that my joy may be in you, and </a:t>
            </a:r>
            <a:r>
              <a:rPr lang="en-US" sz="4000" u="sng" dirty="0">
                <a:solidFill>
                  <a:srgbClr val="FFFF99"/>
                </a:solidFill>
              </a:rPr>
              <a:t>your joy be </a:t>
            </a:r>
            <a:r>
              <a:rPr lang="en-US" sz="4000" u="dbl" dirty="0">
                <a:solidFill>
                  <a:srgbClr val="FFFF99"/>
                </a:solidFill>
              </a:rPr>
              <a:t>full</a:t>
            </a:r>
            <a:r>
              <a:rPr lang="en-US" sz="4000" dirty="0"/>
              <a:t>…No one has greater love than a person who lays down his life for his friends. </a:t>
            </a:r>
          </a:p>
        </p:txBody>
      </p:sp>
    </p:spTree>
    <p:extLst>
      <p:ext uri="{BB962C8B-B14F-4D97-AF65-F5344CB8AC3E}">
        <p14:creationId xmlns:p14="http://schemas.microsoft.com/office/powerpoint/2010/main" val="2179745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Yn</a:t>
            </a:r>
            <a:r>
              <a:rPr lang="en-US" sz="4000" baseline="30000" dirty="0"/>
              <a:t> 1.3-4 </a:t>
            </a:r>
            <a:r>
              <a:rPr lang="en-US" sz="4000" dirty="0"/>
              <a:t>Our fellowship is with the Father and His Son, Yeshua the Messiah. These things we write so </a:t>
            </a:r>
            <a:r>
              <a:rPr lang="en-US" sz="4000" u="sng" dirty="0">
                <a:solidFill>
                  <a:srgbClr val="FFFF99"/>
                </a:solidFill>
              </a:rPr>
              <a:t>our joy may be </a:t>
            </a:r>
            <a:r>
              <a:rPr lang="en-US" sz="4000" u="dbl" dirty="0">
                <a:solidFill>
                  <a:srgbClr val="FFFF99"/>
                </a:solidFill>
              </a:rPr>
              <a:t>full</a:t>
            </a:r>
            <a:r>
              <a:rPr lang="en-US" sz="4000" dirty="0"/>
              <a:t>.</a:t>
            </a:r>
          </a:p>
        </p:txBody>
      </p:sp>
    </p:spTree>
    <p:extLst>
      <p:ext uri="{BB962C8B-B14F-4D97-AF65-F5344CB8AC3E}">
        <p14:creationId xmlns:p14="http://schemas.microsoft.com/office/powerpoint/2010/main" val="2270876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Outline of Song of Songs </a:t>
            </a:r>
          </a:p>
        </p:txBody>
      </p:sp>
    </p:spTree>
    <p:extLst>
      <p:ext uri="{BB962C8B-B14F-4D97-AF65-F5344CB8AC3E}">
        <p14:creationId xmlns:p14="http://schemas.microsoft.com/office/powerpoint/2010/main" val="1414721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Six sections</a:t>
            </a:r>
          </a:p>
          <a:p>
            <a:pPr marL="517525" indent="-517525">
              <a:buFont typeface="+mj-lt"/>
              <a:buAutoNum type="arabicPeriod"/>
            </a:pPr>
            <a:r>
              <a:rPr lang="en-US" sz="3600" dirty="0"/>
              <a:t>Unsatisfied life and remedy 1.2-2.7</a:t>
            </a:r>
          </a:p>
          <a:p>
            <a:pPr marL="517525" indent="-517525">
              <a:buFont typeface="+mj-lt"/>
              <a:buAutoNum type="arabicPeriod"/>
            </a:pPr>
            <a:r>
              <a:rPr lang="en-US" sz="3600" dirty="0"/>
              <a:t>Intimacy Broken, restoration 2.8-3.5</a:t>
            </a:r>
          </a:p>
          <a:p>
            <a:pPr marL="517525" indent="-517525">
              <a:buFont typeface="+mj-lt"/>
              <a:buAutoNum type="arabicPeriod"/>
            </a:pPr>
            <a:r>
              <a:rPr lang="en-US" sz="4000" dirty="0"/>
              <a:t>Unbroken intimacy 3.6-5.1</a:t>
            </a:r>
          </a:p>
        </p:txBody>
      </p:sp>
    </p:spTree>
    <p:extLst>
      <p:ext uri="{BB962C8B-B14F-4D97-AF65-F5344CB8AC3E}">
        <p14:creationId xmlns:p14="http://schemas.microsoft.com/office/powerpoint/2010/main" val="285488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61963" indent="-461963">
              <a:buFont typeface="+mj-lt"/>
              <a:buAutoNum type="arabicPeriod" startAt="4"/>
            </a:pPr>
            <a:r>
              <a:rPr lang="en-US" sz="4000" dirty="0"/>
              <a:t>Intimacy again broken, restoration 5.2-6.10</a:t>
            </a:r>
          </a:p>
          <a:p>
            <a:pPr marL="461963" indent="-461963">
              <a:buFont typeface="+mj-lt"/>
              <a:buAutoNum type="arabicPeriod" startAt="4"/>
            </a:pPr>
            <a:r>
              <a:rPr lang="en-US" sz="3600" dirty="0"/>
              <a:t>Fruits of recognized union 6.11-8.4</a:t>
            </a:r>
          </a:p>
          <a:p>
            <a:pPr marL="461963" indent="-461963">
              <a:buFont typeface="+mj-lt"/>
              <a:buAutoNum type="arabicPeriod" startAt="4"/>
            </a:pPr>
            <a:r>
              <a:rPr lang="en-US" sz="4000" dirty="0"/>
              <a:t>Unrestrained intimacy 8.5-14 </a:t>
            </a:r>
          </a:p>
        </p:txBody>
      </p:sp>
    </p:spTree>
    <p:extLst>
      <p:ext uri="{BB962C8B-B14F-4D97-AF65-F5344CB8AC3E}">
        <p14:creationId xmlns:p14="http://schemas.microsoft.com/office/powerpoint/2010/main" val="260032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Three speakers in this book</a:t>
            </a:r>
          </a:p>
          <a:p>
            <a:pPr marL="517525" indent="-517525">
              <a:buFont typeface="+mj-lt"/>
              <a:buAutoNum type="arabicPeriod"/>
            </a:pPr>
            <a:r>
              <a:rPr lang="en-US" sz="4000" dirty="0"/>
              <a:t>The bride, </a:t>
            </a:r>
            <a:r>
              <a:rPr lang="en-US" sz="4000" dirty="0" err="1"/>
              <a:t>Shulamit</a:t>
            </a:r>
            <a:endParaRPr lang="en-US" sz="4000" dirty="0"/>
          </a:p>
          <a:p>
            <a:pPr marL="517525" indent="-517525">
              <a:buFont typeface="+mj-lt"/>
              <a:buAutoNum type="arabicPeriod"/>
            </a:pPr>
            <a:r>
              <a:rPr lang="en-US" sz="4000" dirty="0"/>
              <a:t>The bridegroom, </a:t>
            </a:r>
            <a:r>
              <a:rPr lang="en-US" sz="4000" dirty="0" err="1"/>
              <a:t>Shomo</a:t>
            </a:r>
            <a:r>
              <a:rPr lang="en-US" sz="4000" dirty="0"/>
              <a:t> / Solomon, the King</a:t>
            </a:r>
          </a:p>
          <a:p>
            <a:pPr marL="517525" indent="-517525">
              <a:buFont typeface="+mj-lt"/>
              <a:buAutoNum type="arabicPeriod"/>
            </a:pPr>
            <a:r>
              <a:rPr lang="en-US" sz="4000" dirty="0"/>
              <a:t>The Daughters of Jerusalem chorus</a:t>
            </a:r>
          </a:p>
        </p:txBody>
      </p:sp>
    </p:spTree>
    <p:extLst>
      <p:ext uri="{BB962C8B-B14F-4D97-AF65-F5344CB8AC3E}">
        <p14:creationId xmlns:p14="http://schemas.microsoft.com/office/powerpoint/2010/main" val="1730261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Text study of Song of Songs</a:t>
            </a:r>
          </a:p>
        </p:txBody>
      </p:sp>
    </p:spTree>
    <p:extLst>
      <p:ext uri="{BB962C8B-B14F-4D97-AF65-F5344CB8AC3E}">
        <p14:creationId xmlns:p14="http://schemas.microsoft.com/office/powerpoint/2010/main" val="3711695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17525" indent="-517525">
              <a:buFont typeface="+mj-lt"/>
              <a:buAutoNum type="arabicPeriod"/>
            </a:pPr>
            <a:r>
              <a:rPr lang="en-US" sz="4000" u="sng" dirty="0">
                <a:solidFill>
                  <a:srgbClr val="FFFF99"/>
                </a:solidFill>
              </a:rPr>
              <a:t>Unsatisfied life and remedy 1.2-2.7  </a:t>
            </a:r>
          </a:p>
          <a:p>
            <a:pPr marL="0" indent="0">
              <a:buNone/>
            </a:pPr>
            <a:endParaRPr lang="en-US" sz="4000" u="sng" dirty="0">
              <a:solidFill>
                <a:srgbClr val="FFFF99"/>
              </a:solidFill>
            </a:endParaRPr>
          </a:p>
          <a:p>
            <a:pPr marL="166687" lvl="1" indent="0">
              <a:buNone/>
            </a:pPr>
            <a:r>
              <a:rPr lang="en-US" sz="4000" baseline="30000" dirty="0"/>
              <a:t>Song 1.2 [She] </a:t>
            </a:r>
            <a:r>
              <a:rPr lang="en-US" sz="4000" dirty="0"/>
              <a:t>Let him smother me with kisses from his mouth, for your love is better than wine.</a:t>
            </a:r>
          </a:p>
        </p:txBody>
      </p:sp>
    </p:spTree>
    <p:extLst>
      <p:ext uri="{BB962C8B-B14F-4D97-AF65-F5344CB8AC3E}">
        <p14:creationId xmlns:p14="http://schemas.microsoft.com/office/powerpoint/2010/main" val="2014474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Gal. 4.15</a:t>
            </a:r>
            <a:r>
              <a:rPr lang="en-US" sz="4000" dirty="0"/>
              <a:t> So what has become of the joy you felt?</a:t>
            </a:r>
          </a:p>
          <a:p>
            <a:pPr marL="0" indent="0">
              <a:buNone/>
            </a:pPr>
            <a:r>
              <a:rPr lang="en-US" sz="4000" dirty="0"/>
              <a:t>~</a:t>
            </a:r>
            <a:r>
              <a:rPr lang="en-US" sz="4000" baseline="30000" dirty="0" err="1"/>
              <a:t>Iyov</a:t>
            </a:r>
            <a:r>
              <a:rPr lang="en-US" sz="4000" baseline="30000" dirty="0"/>
              <a:t>/Job 23.3 </a:t>
            </a:r>
            <a:r>
              <a:rPr lang="en-US" sz="4000" dirty="0"/>
              <a:t>I wish I knew where I could find him; then I would go to where he is.</a:t>
            </a:r>
          </a:p>
          <a:p>
            <a:pPr marL="0" indent="0">
              <a:buNone/>
            </a:pPr>
            <a:r>
              <a:rPr lang="en-US" sz="4000" baseline="30000" dirty="0"/>
              <a:t>Rev. 2.4</a:t>
            </a:r>
            <a:r>
              <a:rPr lang="en-US" sz="4000" dirty="0"/>
              <a:t> But I have this against you: you have lost the love you had at first. </a:t>
            </a:r>
          </a:p>
          <a:p>
            <a:pPr marL="0" indent="0">
              <a:buNone/>
            </a:pPr>
            <a:endParaRPr lang="en-US" sz="4000" dirty="0"/>
          </a:p>
        </p:txBody>
      </p:sp>
    </p:spTree>
    <p:extLst>
      <p:ext uri="{BB962C8B-B14F-4D97-AF65-F5344CB8AC3E}">
        <p14:creationId xmlns:p14="http://schemas.microsoft.com/office/powerpoint/2010/main" val="672310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Yermiyahu</a:t>
            </a:r>
            <a:r>
              <a:rPr lang="en-US" sz="4000" baseline="30000" dirty="0"/>
              <a:t>/</a:t>
            </a:r>
            <a:r>
              <a:rPr lang="en-US" sz="4000" baseline="30000" dirty="0" err="1"/>
              <a:t>Jer</a:t>
            </a:r>
            <a:r>
              <a:rPr lang="en-US" sz="4000" baseline="30000" dirty="0"/>
              <a:t> 2.1-4 </a:t>
            </a:r>
            <a:r>
              <a:rPr lang="en-US" sz="4000" dirty="0"/>
              <a:t>Again the word of </a:t>
            </a:r>
            <a:r>
              <a:rPr lang="en-US" sz="4000" cap="small" dirty="0"/>
              <a:t>Adoni</a:t>
            </a:r>
            <a:r>
              <a:rPr lang="en-US" sz="4000" dirty="0"/>
              <a:t> came to me, saying: “Go, and cry in the ears of Jerusalem, saying, thus says </a:t>
            </a:r>
            <a:r>
              <a:rPr lang="en-US" sz="4000" cap="small" dirty="0"/>
              <a:t>Adoni</a:t>
            </a:r>
            <a:r>
              <a:rPr lang="en-US" sz="4000" dirty="0"/>
              <a:t>:  I remember the devotion of your youth, your love as a bride, and the way you followed Me in the wilderness, in a land not sown. </a:t>
            </a:r>
          </a:p>
        </p:txBody>
      </p:sp>
    </p:spTree>
    <p:extLst>
      <p:ext uri="{BB962C8B-B14F-4D97-AF65-F5344CB8AC3E}">
        <p14:creationId xmlns:p14="http://schemas.microsoft.com/office/powerpoint/2010/main" val="39098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r>
              <a:rPr lang="en-US" sz="4000" dirty="0"/>
              <a:t>Last week I spoke </a:t>
            </a:r>
          </a:p>
          <a:p>
            <a:pPr marL="0" indent="0" algn="ctr">
              <a:buNone/>
            </a:pPr>
            <a:r>
              <a:rPr lang="en-US" sz="4000" dirty="0"/>
              <a:t>on the </a:t>
            </a:r>
            <a:r>
              <a:rPr lang="en-US" sz="4000" dirty="0" err="1"/>
              <a:t>Sh’khinah</a:t>
            </a:r>
            <a:endParaRPr lang="en-US" sz="4000" dirty="0"/>
          </a:p>
        </p:txBody>
      </p:sp>
    </p:spTree>
    <p:extLst>
      <p:ext uri="{BB962C8B-B14F-4D97-AF65-F5344CB8AC3E}">
        <p14:creationId xmlns:p14="http://schemas.microsoft.com/office/powerpoint/2010/main" val="2929054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Yermiyahu</a:t>
            </a:r>
            <a:r>
              <a:rPr lang="en-US" sz="4000" baseline="30000" dirty="0"/>
              <a:t>/</a:t>
            </a:r>
            <a:r>
              <a:rPr lang="en-US" sz="4000" baseline="30000" dirty="0" err="1"/>
              <a:t>Jer</a:t>
            </a:r>
            <a:r>
              <a:rPr lang="en-US" sz="4000" baseline="30000" dirty="0"/>
              <a:t> 2.1-4 </a:t>
            </a:r>
            <a:r>
              <a:rPr lang="en-US" sz="4000" dirty="0"/>
              <a:t>Israel was </a:t>
            </a:r>
            <a:r>
              <a:rPr lang="en-US" sz="4000" dirty="0" err="1"/>
              <a:t>kadosh</a:t>
            </a:r>
            <a:r>
              <a:rPr lang="en-US" sz="4000" dirty="0"/>
              <a:t> to </a:t>
            </a:r>
            <a:r>
              <a:rPr lang="en-US" sz="4000" cap="small" dirty="0"/>
              <a:t>Adoni</a:t>
            </a:r>
            <a:r>
              <a:rPr lang="en-US" sz="4000" dirty="0"/>
              <a:t>, the </a:t>
            </a:r>
            <a:r>
              <a:rPr lang="en-US" sz="4000" dirty="0" err="1"/>
              <a:t>firstfruits</a:t>
            </a:r>
            <a:r>
              <a:rPr lang="en-US" sz="4000" dirty="0"/>
              <a:t> of the harvest…</a:t>
            </a:r>
          </a:p>
          <a:p>
            <a:pPr marL="0" indent="0">
              <a:buNone/>
            </a:pPr>
            <a:r>
              <a:rPr lang="en-US" sz="4000" dirty="0"/>
              <a:t>“What fault did your fathers find in Me that they strayed so far from Me?</a:t>
            </a:r>
          </a:p>
        </p:txBody>
      </p:sp>
    </p:spTree>
    <p:extLst>
      <p:ext uri="{BB962C8B-B14F-4D97-AF65-F5344CB8AC3E}">
        <p14:creationId xmlns:p14="http://schemas.microsoft.com/office/powerpoint/2010/main" val="3521714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Yeshayahu/ Is 30.18 </a:t>
            </a:r>
            <a:r>
              <a:rPr lang="en-US" sz="4000" dirty="0"/>
              <a:t>Yet </a:t>
            </a:r>
            <a:r>
              <a:rPr lang="en-US" sz="4000" cap="small" dirty="0"/>
              <a:t>Adoni</a:t>
            </a:r>
            <a:r>
              <a:rPr lang="en-US" sz="4000" dirty="0"/>
              <a:t> is just waiting to show you favor, </a:t>
            </a:r>
            <a:r>
              <a:rPr lang="en-US" sz="4000" baseline="30000" dirty="0"/>
              <a:t>CJB</a:t>
            </a:r>
          </a:p>
          <a:p>
            <a:pPr marL="0" indent="0">
              <a:buNone/>
            </a:pPr>
            <a:r>
              <a:rPr lang="en-US" sz="4000" dirty="0"/>
              <a:t>Therefore </a:t>
            </a:r>
            <a:r>
              <a:rPr lang="en-US" sz="4000" cap="small" dirty="0"/>
              <a:t>Adoni</a:t>
            </a:r>
            <a:r>
              <a:rPr lang="en-US" sz="4000" dirty="0"/>
              <a:t> is longing to be gracious to you. </a:t>
            </a:r>
            <a:r>
              <a:rPr lang="en-US" sz="4000" baseline="30000" dirty="0"/>
              <a:t>TLV</a:t>
            </a:r>
            <a:endParaRPr lang="en-US" sz="4000" dirty="0"/>
          </a:p>
          <a:p>
            <a:pPr marL="0" indent="0">
              <a:buNone/>
            </a:pPr>
            <a:r>
              <a:rPr lang="en-US" sz="4000" dirty="0"/>
              <a:t>Thus He will be exalted, so He may have mercy on you.</a:t>
            </a:r>
          </a:p>
          <a:p>
            <a:pPr marL="0" indent="0">
              <a:buNone/>
            </a:pPr>
            <a:r>
              <a:rPr lang="en-US" sz="4000" dirty="0"/>
              <a:t>For </a:t>
            </a:r>
            <a:r>
              <a:rPr lang="en-US" sz="4000" cap="small" dirty="0"/>
              <a:t>Adoni</a:t>
            </a:r>
            <a:r>
              <a:rPr lang="en-US" sz="4000" dirty="0"/>
              <a:t> is a God of justice. </a:t>
            </a:r>
          </a:p>
        </p:txBody>
      </p:sp>
    </p:spTree>
    <p:extLst>
      <p:ext uri="{BB962C8B-B14F-4D97-AF65-F5344CB8AC3E}">
        <p14:creationId xmlns:p14="http://schemas.microsoft.com/office/powerpoint/2010/main" val="1132687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2.14 [He] </a:t>
            </a:r>
            <a:r>
              <a:rPr lang="en-US" sz="4000" dirty="0"/>
              <a:t>Let me see your face and hear your voice; for your voice is sweet, and your face is lovely.</a:t>
            </a:r>
          </a:p>
        </p:txBody>
      </p:sp>
    </p:spTree>
    <p:extLst>
      <p:ext uri="{BB962C8B-B14F-4D97-AF65-F5344CB8AC3E}">
        <p14:creationId xmlns:p14="http://schemas.microsoft.com/office/powerpoint/2010/main" val="2253188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81236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1.3</a:t>
            </a:r>
            <a:r>
              <a:rPr lang="en-US" sz="4000" dirty="0"/>
              <a:t> </a:t>
            </a:r>
            <a:r>
              <a:rPr lang="en-US" sz="4000" baseline="30000" dirty="0"/>
              <a:t>[She] </a:t>
            </a:r>
            <a:r>
              <a:rPr lang="en-US" sz="4000" dirty="0"/>
              <a:t>Your anointing oils have a wonderful fragrance; your name is like perfume poured out. This is why young women love you.</a:t>
            </a:r>
          </a:p>
        </p:txBody>
      </p:sp>
    </p:spTree>
    <p:extLst>
      <p:ext uri="{BB962C8B-B14F-4D97-AF65-F5344CB8AC3E}">
        <p14:creationId xmlns:p14="http://schemas.microsoft.com/office/powerpoint/2010/main" val="748877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1.4 [She] </a:t>
            </a:r>
            <a:r>
              <a:rPr lang="en-US" sz="4000" dirty="0"/>
              <a:t>“Take me with you. We will run after you.”</a:t>
            </a:r>
          </a:p>
        </p:txBody>
      </p:sp>
    </p:spTree>
    <p:extLst>
      <p:ext uri="{BB962C8B-B14F-4D97-AF65-F5344CB8AC3E}">
        <p14:creationId xmlns:p14="http://schemas.microsoft.com/office/powerpoint/2010/main" val="407472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1.4 [She] </a:t>
            </a:r>
            <a:r>
              <a:rPr lang="en-US" sz="4000" dirty="0"/>
              <a:t>The king has brought me into his rooms.</a:t>
            </a:r>
          </a:p>
          <a:p>
            <a:pPr marL="0" indent="0">
              <a:buNone/>
            </a:pPr>
            <a:r>
              <a:rPr lang="en-US" sz="4000" baseline="30000" dirty="0" err="1"/>
              <a:t>Tehillim</a:t>
            </a:r>
            <a:r>
              <a:rPr lang="en-US" sz="4000" baseline="30000" dirty="0"/>
              <a:t>/Ps 5.3 </a:t>
            </a:r>
            <a:r>
              <a:rPr lang="en-US" sz="4000" cap="small" dirty="0"/>
              <a:t>Adoni</a:t>
            </a:r>
            <a:r>
              <a:rPr lang="en-US" sz="4000" dirty="0"/>
              <a:t>, in the morning You hear my voice. In the morning I order my prayer before You and </a:t>
            </a:r>
            <a:r>
              <a:rPr lang="en-US" sz="4000" u="sng" dirty="0">
                <a:solidFill>
                  <a:srgbClr val="FFFF99"/>
                </a:solidFill>
              </a:rPr>
              <a:t>watch expectantly</a:t>
            </a:r>
            <a:r>
              <a:rPr lang="en-US" sz="4000" dirty="0"/>
              <a:t>.</a:t>
            </a:r>
          </a:p>
        </p:txBody>
      </p:sp>
    </p:spTree>
    <p:extLst>
      <p:ext uri="{BB962C8B-B14F-4D97-AF65-F5344CB8AC3E}">
        <p14:creationId xmlns:p14="http://schemas.microsoft.com/office/powerpoint/2010/main" val="3208210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1.4 [Chorus: Daughters of Zion] </a:t>
            </a:r>
            <a:r>
              <a:rPr lang="en-US" sz="4000" dirty="0"/>
              <a:t>Let us rejoice and be glad in you; let us extol your love more than wine.</a:t>
            </a:r>
          </a:p>
          <a:p>
            <a:pPr marL="0" indent="0">
              <a:buNone/>
            </a:pPr>
            <a:r>
              <a:rPr lang="en-US" sz="4000" dirty="0"/>
              <a:t>Rightly do they love you!</a:t>
            </a:r>
          </a:p>
        </p:txBody>
      </p:sp>
    </p:spTree>
    <p:extLst>
      <p:ext uri="{BB962C8B-B14F-4D97-AF65-F5344CB8AC3E}">
        <p14:creationId xmlns:p14="http://schemas.microsoft.com/office/powerpoint/2010/main" val="1670021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82147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Tanning salons in the Overland Park area still!</a:t>
            </a:r>
          </a:p>
        </p:txBody>
      </p:sp>
      <p:pic>
        <p:nvPicPr>
          <p:cNvPr id="3" name="Picture 2">
            <a:extLst>
              <a:ext uri="{FF2B5EF4-FFF2-40B4-BE49-F238E27FC236}">
                <a16:creationId xmlns:a16="http://schemas.microsoft.com/office/drawing/2014/main" id="{BCB8150C-FF78-4B1B-9036-1EACB59570D6}"/>
              </a:ext>
            </a:extLst>
          </p:cNvPr>
          <p:cNvPicPr>
            <a:picLocks noChangeAspect="1"/>
          </p:cNvPicPr>
          <p:nvPr/>
        </p:nvPicPr>
        <p:blipFill>
          <a:blip r:embed="rId3"/>
          <a:stretch>
            <a:fillRect/>
          </a:stretch>
        </p:blipFill>
        <p:spPr>
          <a:xfrm>
            <a:off x="3126275" y="4041"/>
            <a:ext cx="6017725" cy="5143500"/>
          </a:xfrm>
          <a:prstGeom prst="rect">
            <a:avLst/>
          </a:prstGeom>
        </p:spPr>
      </p:pic>
    </p:spTree>
    <p:extLst>
      <p:ext uri="{BB962C8B-B14F-4D97-AF65-F5344CB8AC3E}">
        <p14:creationId xmlns:p14="http://schemas.microsoft.com/office/powerpoint/2010/main" val="3200380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1.5 [She]</a:t>
            </a:r>
            <a:r>
              <a:rPr lang="en-US" sz="4000" dirty="0"/>
              <a:t> I am dark tan </a:t>
            </a:r>
          </a:p>
          <a:p>
            <a:pPr marL="0" indent="0">
              <a:buNone/>
            </a:pPr>
            <a:r>
              <a:rPr lang="en-US" sz="4000" baseline="30000" dirty="0"/>
              <a:t>[He] </a:t>
            </a:r>
            <a:r>
              <a:rPr lang="en-US" sz="4000" dirty="0"/>
              <a:t>but beautiful,</a:t>
            </a:r>
          </a:p>
          <a:p>
            <a:pPr marL="0" indent="0">
              <a:buNone/>
            </a:pPr>
            <a:r>
              <a:rPr lang="en-US" sz="4000" baseline="30000" dirty="0"/>
              <a:t>[She] </a:t>
            </a:r>
            <a:r>
              <a:rPr lang="en-US" sz="4000" dirty="0"/>
              <a:t>you daughters of </a:t>
            </a:r>
            <a:r>
              <a:rPr lang="en-US" sz="4000" dirty="0" err="1"/>
              <a:t>Yerushalayim</a:t>
            </a:r>
            <a:r>
              <a:rPr lang="en-US" sz="4000" dirty="0"/>
              <a:t>, like the tents of </a:t>
            </a:r>
            <a:r>
              <a:rPr lang="en-US" sz="4000" dirty="0" err="1"/>
              <a:t>Kedar</a:t>
            </a:r>
            <a:r>
              <a:rPr lang="en-US" sz="4000" dirty="0"/>
              <a:t>,</a:t>
            </a:r>
          </a:p>
          <a:p>
            <a:pPr marL="0" indent="0">
              <a:buNone/>
            </a:pPr>
            <a:r>
              <a:rPr lang="en-US" sz="4000" baseline="30000" dirty="0"/>
              <a:t>[He] </a:t>
            </a:r>
            <a:r>
              <a:rPr lang="en-US" sz="4000" dirty="0"/>
              <a:t>like the curtains of </a:t>
            </a:r>
            <a:r>
              <a:rPr lang="en-US" sz="4000" dirty="0" err="1"/>
              <a:t>Shlomo</a:t>
            </a:r>
            <a:r>
              <a:rPr lang="en-US" sz="4000" dirty="0"/>
              <a:t>.</a:t>
            </a:r>
          </a:p>
        </p:txBody>
      </p:sp>
    </p:spTree>
    <p:extLst>
      <p:ext uri="{BB962C8B-B14F-4D97-AF65-F5344CB8AC3E}">
        <p14:creationId xmlns:p14="http://schemas.microsoft.com/office/powerpoint/2010/main" val="270804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err="1"/>
              <a:t>Sh’khinah</a:t>
            </a:r>
            <a:r>
              <a:rPr lang="en-US" sz="4000" dirty="0"/>
              <a:t> = </a:t>
            </a:r>
            <a:r>
              <a:rPr lang="en-US" sz="4000" dirty="0" err="1"/>
              <a:t>Kavod</a:t>
            </a:r>
            <a:r>
              <a:rPr lang="en-US" sz="4000" dirty="0"/>
              <a:t> </a:t>
            </a:r>
            <a:r>
              <a:rPr lang="en-US" sz="4000" cap="small" dirty="0"/>
              <a:t>Adoni</a:t>
            </a:r>
            <a:endParaRPr lang="he-IL" sz="4000" cap="small" dirty="0"/>
          </a:p>
          <a:p>
            <a:pPr marL="0" indent="0" algn="ctr" rtl="1">
              <a:buNone/>
            </a:pPr>
            <a:r>
              <a:rPr lang="he-IL" sz="4400" b="1" i="0" u="none" strike="noStrike" baseline="0" dirty="0">
                <a:latin typeface="David" panose="020E0502060401010101" pitchFamily="34" charset="-79"/>
                <a:cs typeface="David" panose="020E0502060401010101" pitchFamily="34" charset="-79"/>
              </a:rPr>
              <a:t>כָּבוֹד</a:t>
            </a:r>
            <a:r>
              <a:rPr lang="en-US" sz="4400" b="1" i="0" u="none" strike="noStrike" baseline="0" dirty="0">
                <a:cs typeface="David" panose="020E0502060401010101" pitchFamily="34" charset="-79"/>
              </a:rPr>
              <a:t> </a:t>
            </a:r>
            <a:r>
              <a:rPr lang="he-IL" sz="4400" b="1" i="0" u="none" strike="noStrike" baseline="0" dirty="0">
                <a:cs typeface="David" panose="020E0502060401010101" pitchFamily="34" charset="-79"/>
              </a:rPr>
              <a:t>יְיָ</a:t>
            </a:r>
            <a:r>
              <a:rPr lang="en-US" sz="4400" b="1" i="0" u="none" strike="noStrike" baseline="0" dirty="0">
                <a:cs typeface="David" panose="020E0502060401010101" pitchFamily="34" charset="-79"/>
              </a:rPr>
              <a:t> </a:t>
            </a:r>
            <a:r>
              <a:rPr lang="he-IL" sz="4400" b="1" i="0" u="none" strike="noStrike" baseline="0" dirty="0">
                <a:cs typeface="David" panose="020E0502060401010101" pitchFamily="34" charset="-79"/>
              </a:rPr>
              <a:t>= </a:t>
            </a:r>
            <a:r>
              <a:rPr lang="he-IL" sz="4000" b="1" i="0" u="none" strike="noStrike" baseline="0" dirty="0">
                <a:latin typeface="David" panose="020E0502060401010101" pitchFamily="34" charset="-79"/>
                <a:cs typeface="David" panose="020E0502060401010101" pitchFamily="34" charset="-79"/>
              </a:rPr>
              <a:t>שְׁכִינָה</a:t>
            </a:r>
            <a:endParaRPr lang="en-US" sz="4000" b="1" i="0" u="none" strike="noStrike" baseline="0" dirty="0">
              <a:latin typeface="David" panose="020E0502060401010101" pitchFamily="34" charset="-79"/>
              <a:cs typeface="David" panose="020E0502060401010101" pitchFamily="34" charset="-79"/>
            </a:endParaRPr>
          </a:p>
          <a:p>
            <a:pPr marL="0" indent="0" algn="ctr">
              <a:buNone/>
            </a:pPr>
            <a:r>
              <a:rPr lang="en-US" sz="4000" dirty="0"/>
              <a:t>Divine dwelling = Glory of G-d</a:t>
            </a:r>
          </a:p>
          <a:p>
            <a:pPr marL="0" indent="0" algn="ctr">
              <a:buNone/>
            </a:pPr>
            <a:endParaRPr lang="en-US" sz="4000" dirty="0"/>
          </a:p>
          <a:p>
            <a:pPr marL="0" indent="0" algn="ctr">
              <a:buNone/>
            </a:pPr>
            <a:r>
              <a:rPr lang="en-US" sz="4000" dirty="0"/>
              <a:t>Metaphorically the cherubs / </a:t>
            </a:r>
            <a:r>
              <a:rPr lang="en-US" sz="4000" dirty="0" err="1"/>
              <a:t>keruvim</a:t>
            </a:r>
            <a:r>
              <a:rPr lang="en-US" sz="4000" dirty="0"/>
              <a:t> represent this.</a:t>
            </a:r>
          </a:p>
        </p:txBody>
      </p:sp>
    </p:spTree>
    <p:extLst>
      <p:ext uri="{BB962C8B-B14F-4D97-AF65-F5344CB8AC3E}">
        <p14:creationId xmlns:p14="http://schemas.microsoft.com/office/powerpoint/2010/main" val="3974722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1.6 [She] </a:t>
            </a:r>
            <a:r>
              <a:rPr lang="en-US" sz="4000" dirty="0"/>
              <a:t>Don’t stare at me because I’m dark; it’s the sun that tanned me. My mother’s sons were angry with me and made me look after the vineyards. But I haven’t cared for my own vineyard.</a:t>
            </a:r>
          </a:p>
        </p:txBody>
      </p:sp>
    </p:spTree>
    <p:extLst>
      <p:ext uri="{BB962C8B-B14F-4D97-AF65-F5344CB8AC3E}">
        <p14:creationId xmlns:p14="http://schemas.microsoft.com/office/powerpoint/2010/main" val="2546956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1.7 [She] </a:t>
            </a:r>
            <a:r>
              <a:rPr lang="en-US" sz="4000" dirty="0"/>
              <a:t>Tell me, my love, where you pasture your flock, where you have them rest at noon; for why should I veil myself [like a prostitute] beside the flocks of your friends?</a:t>
            </a:r>
          </a:p>
        </p:txBody>
      </p:sp>
    </p:spTree>
    <p:extLst>
      <p:ext uri="{BB962C8B-B14F-4D97-AF65-F5344CB8AC3E}">
        <p14:creationId xmlns:p14="http://schemas.microsoft.com/office/powerpoint/2010/main" val="2443449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1.8 [Daughters of Jerusalem]  </a:t>
            </a:r>
            <a:r>
              <a:rPr lang="en-US" sz="4000" dirty="0"/>
              <a:t>If you yourself do not know, O most beautiful among women, go out yourself in the footsteps of the flock and graze your kids by the shepherds’ tents.</a:t>
            </a:r>
          </a:p>
        </p:txBody>
      </p:sp>
    </p:spTree>
    <p:extLst>
      <p:ext uri="{BB962C8B-B14F-4D97-AF65-F5344CB8AC3E}">
        <p14:creationId xmlns:p14="http://schemas.microsoft.com/office/powerpoint/2010/main" val="2016433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t>
            </a:r>
            <a:r>
              <a:rPr lang="en-US" sz="4000" baseline="30000" dirty="0" err="1"/>
              <a:t>Yn</a:t>
            </a:r>
            <a:r>
              <a:rPr lang="en-US" sz="4000" baseline="30000" dirty="0"/>
              <a:t> 21.15</a:t>
            </a:r>
            <a:r>
              <a:rPr lang="en-US" sz="4000" dirty="0"/>
              <a:t> After breakfast, Yeshua said to </a:t>
            </a:r>
            <a:r>
              <a:rPr lang="en-US" sz="4000" dirty="0" err="1"/>
              <a:t>Shim‘on</a:t>
            </a:r>
            <a:r>
              <a:rPr lang="en-US" sz="4000" dirty="0"/>
              <a:t> </a:t>
            </a:r>
            <a:r>
              <a:rPr lang="en-US" sz="4000" dirty="0" err="1"/>
              <a:t>Kefa</a:t>
            </a:r>
            <a:r>
              <a:rPr lang="en-US" sz="4000" dirty="0"/>
              <a:t>, “</a:t>
            </a:r>
            <a:r>
              <a:rPr lang="en-US" sz="4000" dirty="0" err="1"/>
              <a:t>Shim‘on</a:t>
            </a:r>
            <a:r>
              <a:rPr lang="en-US" sz="4000" dirty="0"/>
              <a:t> Bar-</a:t>
            </a:r>
            <a:r>
              <a:rPr lang="en-US" sz="4000" dirty="0" err="1"/>
              <a:t>Yochanan</a:t>
            </a:r>
            <a:r>
              <a:rPr lang="en-US" sz="4000" dirty="0"/>
              <a:t>, do you love me more than these?” He replied, “Yes, Lord, you know I’m your friend.” He said to him, </a:t>
            </a:r>
            <a:r>
              <a:rPr lang="en-US" sz="4000" u="sng" dirty="0">
                <a:solidFill>
                  <a:srgbClr val="FFFF99"/>
                </a:solidFill>
              </a:rPr>
              <a:t>“Feed my lambs.” </a:t>
            </a:r>
          </a:p>
        </p:txBody>
      </p:sp>
    </p:spTree>
    <p:extLst>
      <p:ext uri="{BB962C8B-B14F-4D97-AF65-F5344CB8AC3E}">
        <p14:creationId xmlns:p14="http://schemas.microsoft.com/office/powerpoint/2010/main" val="2694350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25.40</a:t>
            </a:r>
            <a:r>
              <a:rPr lang="en-US" sz="4000" dirty="0"/>
              <a:t> The King will say to them, ‘Yes! I tell you that whenever you did these things for one of the least important of these brothers of mine, you did them for me!’</a:t>
            </a:r>
          </a:p>
        </p:txBody>
      </p:sp>
    </p:spTree>
    <p:extLst>
      <p:ext uri="{BB962C8B-B14F-4D97-AF65-F5344CB8AC3E}">
        <p14:creationId xmlns:p14="http://schemas.microsoft.com/office/powerpoint/2010/main" val="317024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Our neighborhood City Wide Prayer meeting had a presentation by Doc Steve </a:t>
            </a:r>
            <a:r>
              <a:rPr lang="en-US" sz="4000" dirty="0" err="1"/>
              <a:t>Hunsley</a:t>
            </a:r>
            <a:r>
              <a:rPr lang="en-US" sz="4000" dirty="0"/>
              <a:t>, a retired pediatrician, who had a son with Dravet Syndrome and autism.  90% of congregations couldn’t handle disabled.  1/6 kids today some disability!</a:t>
            </a:r>
          </a:p>
        </p:txBody>
      </p:sp>
    </p:spTree>
    <p:extLst>
      <p:ext uri="{BB962C8B-B14F-4D97-AF65-F5344CB8AC3E}">
        <p14:creationId xmlns:p14="http://schemas.microsoft.com/office/powerpoint/2010/main" val="3580286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61E3DE2B-06BD-4668-BDDB-23A284FC0F6A}"/>
              </a:ext>
            </a:extLst>
          </p:cNvPr>
          <p:cNvPicPr>
            <a:picLocks noChangeAspect="1"/>
          </p:cNvPicPr>
          <p:nvPr/>
        </p:nvPicPr>
        <p:blipFill>
          <a:blip r:embed="rId3"/>
          <a:stretch>
            <a:fillRect/>
          </a:stretch>
        </p:blipFill>
        <p:spPr>
          <a:xfrm>
            <a:off x="266485" y="0"/>
            <a:ext cx="8611029" cy="5143500"/>
          </a:xfrm>
          <a:prstGeom prst="rect">
            <a:avLst/>
          </a:prstGeom>
        </p:spPr>
      </p:pic>
    </p:spTree>
    <p:extLst>
      <p:ext uri="{BB962C8B-B14F-4D97-AF65-F5344CB8AC3E}">
        <p14:creationId xmlns:p14="http://schemas.microsoft.com/office/powerpoint/2010/main" val="582334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9D33E8F1-E66D-4311-A149-91A3AD55D98F}"/>
              </a:ext>
            </a:extLst>
          </p:cNvPr>
          <p:cNvPicPr>
            <a:picLocks noChangeAspect="1"/>
          </p:cNvPicPr>
          <p:nvPr/>
        </p:nvPicPr>
        <p:blipFill>
          <a:blip r:embed="rId3"/>
          <a:stretch>
            <a:fillRect/>
          </a:stretch>
        </p:blipFill>
        <p:spPr>
          <a:xfrm>
            <a:off x="446155" y="0"/>
            <a:ext cx="8251689" cy="5143500"/>
          </a:xfrm>
          <a:prstGeom prst="rect">
            <a:avLst/>
          </a:prstGeom>
        </p:spPr>
      </p:pic>
    </p:spTree>
    <p:extLst>
      <p:ext uri="{BB962C8B-B14F-4D97-AF65-F5344CB8AC3E}">
        <p14:creationId xmlns:p14="http://schemas.microsoft.com/office/powerpoint/2010/main" val="8903521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The bridegroom responds with his commendation of her heart desire…in their cultural terms:</a:t>
            </a:r>
          </a:p>
        </p:txBody>
      </p:sp>
    </p:spTree>
    <p:extLst>
      <p:ext uri="{BB962C8B-B14F-4D97-AF65-F5344CB8AC3E}">
        <p14:creationId xmlns:p14="http://schemas.microsoft.com/office/powerpoint/2010/main" val="554254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1.9 [He] </a:t>
            </a:r>
            <a:r>
              <a:rPr lang="en-US" sz="4000" dirty="0"/>
              <a:t>My love, I compare you with my mare, pulling one of Pharaoh’s chariots.</a:t>
            </a:r>
          </a:p>
        </p:txBody>
      </p:sp>
    </p:spTree>
    <p:extLst>
      <p:ext uri="{BB962C8B-B14F-4D97-AF65-F5344CB8AC3E}">
        <p14:creationId xmlns:p14="http://schemas.microsoft.com/office/powerpoint/2010/main" val="80939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 / Ps 27.4</a:t>
            </a:r>
            <a:r>
              <a:rPr lang="en-US" sz="4000" dirty="0"/>
              <a:t> </a:t>
            </a:r>
            <a:r>
              <a:rPr lang="en-US" sz="4000" u="sng" dirty="0">
                <a:solidFill>
                  <a:srgbClr val="FFFF99"/>
                </a:solidFill>
              </a:rPr>
              <a:t>One thing</a:t>
            </a:r>
            <a:r>
              <a:rPr lang="en-US" sz="4000" dirty="0"/>
              <a:t> have I asked of </a:t>
            </a:r>
            <a:r>
              <a:rPr lang="en-US" sz="4000" cap="small" dirty="0"/>
              <a:t>Adoni</a:t>
            </a:r>
            <a:r>
              <a:rPr lang="en-US" sz="4000" dirty="0"/>
              <a:t>, that will I seek: to dwell in the House of </a:t>
            </a:r>
            <a:r>
              <a:rPr lang="en-US" sz="4000" cap="small" dirty="0"/>
              <a:t>Adoni </a:t>
            </a:r>
            <a:r>
              <a:rPr lang="en-US" sz="4000" dirty="0"/>
              <a:t>all the days of my life, </a:t>
            </a:r>
            <a:r>
              <a:rPr lang="en-US" sz="4000" u="sng" dirty="0">
                <a:solidFill>
                  <a:srgbClr val="FFFF99"/>
                </a:solidFill>
              </a:rPr>
              <a:t>to behold the beauty of </a:t>
            </a:r>
            <a:r>
              <a:rPr lang="en-US" sz="4000" u="sng" cap="small" dirty="0">
                <a:solidFill>
                  <a:srgbClr val="FFFF99"/>
                </a:solidFill>
              </a:rPr>
              <a:t>Adoni</a:t>
            </a:r>
            <a:r>
              <a:rPr lang="en-US" sz="4000" dirty="0"/>
              <a:t>, and to meditate in His Temple.</a:t>
            </a:r>
          </a:p>
        </p:txBody>
      </p:sp>
    </p:spTree>
    <p:extLst>
      <p:ext uri="{BB962C8B-B14F-4D97-AF65-F5344CB8AC3E}">
        <p14:creationId xmlns:p14="http://schemas.microsoft.com/office/powerpoint/2010/main" val="1953393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 Song 1.10-11 [He] </a:t>
            </a:r>
            <a:r>
              <a:rPr lang="en-US" sz="4000" dirty="0"/>
              <a:t>Your cheeks are lovely with ornaments, your neck with its strings of beads; we will make you ornaments of gold, studded with silver.</a:t>
            </a:r>
          </a:p>
        </p:txBody>
      </p:sp>
    </p:spTree>
    <p:extLst>
      <p:ext uri="{BB962C8B-B14F-4D97-AF65-F5344CB8AC3E}">
        <p14:creationId xmlns:p14="http://schemas.microsoft.com/office/powerpoint/2010/main" val="643432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Song 1.12-14 [She] </a:t>
            </a:r>
            <a:r>
              <a:rPr lang="en-US" sz="4000" dirty="0"/>
              <a:t>While the king is on his couch, my spikenard spreads its fragrance. My lover is my pouch of myrrh, passing the night between my breasts. My love is to me a spray of henna blooms in the vineyards of Ein-</a:t>
            </a:r>
            <a:r>
              <a:rPr lang="en-US" sz="4000" dirty="0" err="1"/>
              <a:t>gedi</a:t>
            </a:r>
            <a:r>
              <a:rPr lang="en-US" sz="4000" dirty="0"/>
              <a:t>.</a:t>
            </a:r>
          </a:p>
          <a:p>
            <a:pPr marL="0" indent="0">
              <a:buNone/>
            </a:pPr>
            <a:r>
              <a:rPr lang="en-US" sz="4000" dirty="0"/>
              <a:t>In His presence, we can share Life!</a:t>
            </a:r>
          </a:p>
        </p:txBody>
      </p:sp>
    </p:spTree>
    <p:extLst>
      <p:ext uri="{BB962C8B-B14F-4D97-AF65-F5344CB8AC3E}">
        <p14:creationId xmlns:p14="http://schemas.microsoft.com/office/powerpoint/2010/main" val="3307435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981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Ein Gedi</a:t>
            </a:r>
          </a:p>
          <a:p>
            <a:pPr marL="0" indent="0">
              <a:buNone/>
            </a:pPr>
            <a:r>
              <a:rPr lang="en-US" sz="4000" dirty="0"/>
              <a:t>oasis</a:t>
            </a:r>
          </a:p>
        </p:txBody>
      </p:sp>
      <p:pic>
        <p:nvPicPr>
          <p:cNvPr id="5122" name="Picture 2" descr="Visiting Ein Gedi: A &quot;Desert Oasis&quot; in Israel">
            <a:extLst>
              <a:ext uri="{FF2B5EF4-FFF2-40B4-BE49-F238E27FC236}">
                <a16:creationId xmlns:a16="http://schemas.microsoft.com/office/drawing/2014/main" id="{DD34027E-C959-47A8-8550-19658A4418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8099"/>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95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146" name="Picture 2">
            <a:extLst>
              <a:ext uri="{FF2B5EF4-FFF2-40B4-BE49-F238E27FC236}">
                <a16:creationId xmlns:a16="http://schemas.microsoft.com/office/drawing/2014/main" id="{5C3735B2-E2F1-4B07-AE69-FEC1B6449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28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Song 1.12-14 [She] </a:t>
            </a:r>
            <a:r>
              <a:rPr lang="en-US" sz="4000" dirty="0"/>
              <a:t>While the king is on his couch, my spikenard spreads its fragrance. My lover is my pouch of myrrh, passing the night between my breasts. My love is to me a spray of henna blooms in the vineyards of Ein-</a:t>
            </a:r>
            <a:r>
              <a:rPr lang="en-US" sz="4000" dirty="0" err="1"/>
              <a:t>gedi</a:t>
            </a:r>
            <a:r>
              <a:rPr lang="en-US" sz="4000" dirty="0"/>
              <a:t>.</a:t>
            </a:r>
          </a:p>
          <a:p>
            <a:pPr marL="0" indent="0">
              <a:buNone/>
            </a:pPr>
            <a:r>
              <a:rPr lang="en-US" sz="4000" dirty="0"/>
              <a:t>In His presence, we can share Life!</a:t>
            </a:r>
          </a:p>
        </p:txBody>
      </p:sp>
    </p:spTree>
    <p:extLst>
      <p:ext uri="{BB962C8B-B14F-4D97-AF65-F5344CB8AC3E}">
        <p14:creationId xmlns:p14="http://schemas.microsoft.com/office/powerpoint/2010/main" val="35941222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2 Cor. 2.15-16</a:t>
            </a:r>
            <a:r>
              <a:rPr lang="en-US" sz="4000" dirty="0"/>
              <a:t> For we are the aroma of Messiah to God, among those who are being saved and those who are perishing — to the one an aroma from death to death, to the other an aroma from life to life. Who is competent for these things?  </a:t>
            </a:r>
          </a:p>
        </p:txBody>
      </p:sp>
    </p:spTree>
    <p:extLst>
      <p:ext uri="{BB962C8B-B14F-4D97-AF65-F5344CB8AC3E}">
        <p14:creationId xmlns:p14="http://schemas.microsoft.com/office/powerpoint/2010/main" val="22525948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1.15 [He] </a:t>
            </a:r>
            <a:r>
              <a:rPr lang="en-US" sz="4000" dirty="0"/>
              <a:t>How lovely you are, my darling, how lovely! Your eyes are as doves.</a:t>
            </a:r>
          </a:p>
          <a:p>
            <a:pPr marL="0" indent="0">
              <a:buNone/>
            </a:pPr>
            <a:r>
              <a:rPr lang="en-US" sz="4000" dirty="0"/>
              <a:t>How can that be truthfully said?</a:t>
            </a:r>
          </a:p>
        </p:txBody>
      </p:sp>
    </p:spTree>
    <p:extLst>
      <p:ext uri="{BB962C8B-B14F-4D97-AF65-F5344CB8AC3E}">
        <p14:creationId xmlns:p14="http://schemas.microsoft.com/office/powerpoint/2010/main" val="22507357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Cor. 3.18</a:t>
            </a:r>
            <a:r>
              <a:rPr lang="en-US" sz="4000" dirty="0"/>
              <a:t> All of us, with faces unveiled, see as in a mirror the glory of the Lord; and we are being changed into his very image, from one degree of glory to the next, by </a:t>
            </a:r>
            <a:r>
              <a:rPr lang="en-US" sz="4000" cap="small" dirty="0"/>
              <a:t>Adoni</a:t>
            </a:r>
            <a:r>
              <a:rPr lang="en-US" sz="4000" dirty="0"/>
              <a:t> the Spirit.</a:t>
            </a:r>
          </a:p>
        </p:txBody>
      </p:sp>
    </p:spTree>
    <p:extLst>
      <p:ext uri="{BB962C8B-B14F-4D97-AF65-F5344CB8AC3E}">
        <p14:creationId xmlns:p14="http://schemas.microsoft.com/office/powerpoint/2010/main" val="1969557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1.15 [He]  </a:t>
            </a:r>
            <a:r>
              <a:rPr lang="en-US" sz="4000" dirty="0"/>
              <a:t>Your eyes are as doves.</a:t>
            </a:r>
          </a:p>
          <a:p>
            <a:pPr marL="0" indent="0">
              <a:buNone/>
            </a:pPr>
            <a:endParaRPr lang="en-US" sz="4000" dirty="0"/>
          </a:p>
        </p:txBody>
      </p:sp>
    </p:spTree>
    <p:extLst>
      <p:ext uri="{BB962C8B-B14F-4D97-AF65-F5344CB8AC3E}">
        <p14:creationId xmlns:p14="http://schemas.microsoft.com/office/powerpoint/2010/main" val="26724880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1.15 [He]  </a:t>
            </a:r>
            <a:r>
              <a:rPr lang="en-US" sz="4000" dirty="0"/>
              <a:t>Your eyes are as doves.</a:t>
            </a:r>
          </a:p>
          <a:p>
            <a:pPr marL="0" indent="0">
              <a:buNone/>
            </a:pPr>
            <a:endParaRPr lang="en-US" sz="4000" dirty="0"/>
          </a:p>
          <a:p>
            <a:pPr marL="0" indent="0">
              <a:buNone/>
            </a:pPr>
            <a:r>
              <a:rPr lang="en-US" sz="4000" dirty="0"/>
              <a:t>Hawks also have beautiful eyes</a:t>
            </a:r>
          </a:p>
        </p:txBody>
      </p:sp>
    </p:spTree>
    <p:extLst>
      <p:ext uri="{BB962C8B-B14F-4D97-AF65-F5344CB8AC3E}">
        <p14:creationId xmlns:p14="http://schemas.microsoft.com/office/powerpoint/2010/main" val="79739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Rev. 1.12-16 </a:t>
            </a:r>
            <a:r>
              <a:rPr lang="en-US" sz="4000" dirty="0"/>
              <a:t> I turned around to see who was speaking to me; and when I had turned, I saw seven gold menorahs; and among the menorahs was someone like a Son of Man, wearing a robe down to his feet and a gold band around his chest. </a:t>
            </a:r>
          </a:p>
        </p:txBody>
      </p:sp>
    </p:spTree>
    <p:extLst>
      <p:ext uri="{BB962C8B-B14F-4D97-AF65-F5344CB8AC3E}">
        <p14:creationId xmlns:p14="http://schemas.microsoft.com/office/powerpoint/2010/main" val="423063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1879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a:t>Hawk</a:t>
            </a:r>
            <a:r>
              <a:rPr lang="en-US" sz="4000"/>
              <a:t> eyes</a:t>
            </a:r>
            <a:endParaRPr lang="en-US" sz="4000" dirty="0"/>
          </a:p>
        </p:txBody>
      </p:sp>
      <p:pic>
        <p:nvPicPr>
          <p:cNvPr id="8194" name="Picture 2" descr="Self portrait in hawk's eye | A close-up of this hawk ...">
            <a:extLst>
              <a:ext uri="{FF2B5EF4-FFF2-40B4-BE49-F238E27FC236}">
                <a16:creationId xmlns:a16="http://schemas.microsoft.com/office/drawing/2014/main" id="{D637B7B6-8DAF-4565-838D-392903AF8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6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64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49"/>
            <a:ext cx="143351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sz="3600" dirty="0"/>
              <a:t>Hawk</a:t>
            </a:r>
            <a:r>
              <a:rPr lang="en-US" sz="4000" dirty="0"/>
              <a:t> eyes</a:t>
            </a:r>
          </a:p>
        </p:txBody>
      </p:sp>
      <p:pic>
        <p:nvPicPr>
          <p:cNvPr id="7170" name="Picture 2" descr="Sharp Shinned Hawk Facts, Habitat, Diet, Call, Images">
            <a:extLst>
              <a:ext uri="{FF2B5EF4-FFF2-40B4-BE49-F238E27FC236}">
                <a16:creationId xmlns:a16="http://schemas.microsoft.com/office/drawing/2014/main" id="{E39DDFD3-162E-4D53-9ACF-7074D9179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113" y="0"/>
            <a:ext cx="7481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3895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1" y="253003"/>
            <a:ext cx="1282332" cy="46374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sz="3600" dirty="0"/>
              <a:t>Dove </a:t>
            </a:r>
            <a:r>
              <a:rPr lang="en-US" sz="4000" dirty="0"/>
              <a:t>eyes</a:t>
            </a:r>
          </a:p>
        </p:txBody>
      </p:sp>
      <p:pic>
        <p:nvPicPr>
          <p:cNvPr id="9218" name="Picture 2" descr="The beautiful eye of the Collared Dove... | Flickr - Photo ...">
            <a:extLst>
              <a:ext uri="{FF2B5EF4-FFF2-40B4-BE49-F238E27FC236}">
                <a16:creationId xmlns:a16="http://schemas.microsoft.com/office/drawing/2014/main" id="{D9C793F2-5485-44C1-93D7-80B65ADF6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132" y="0"/>
            <a:ext cx="7573032"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8759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133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r>
              <a:rPr lang="en-US" sz="4000" dirty="0"/>
              <a:t>Dove </a:t>
            </a:r>
            <a:r>
              <a:rPr lang="en-US" sz="4400" dirty="0"/>
              <a:t>eyes</a:t>
            </a:r>
            <a:endParaRPr lang="en-US" sz="4000" dirty="0"/>
          </a:p>
        </p:txBody>
      </p:sp>
      <p:pic>
        <p:nvPicPr>
          <p:cNvPr id="10242" name="Picture 2" descr="Yeshua (Jesus) is Lord: Doves' Eyes">
            <a:extLst>
              <a:ext uri="{FF2B5EF4-FFF2-40B4-BE49-F238E27FC236}">
                <a16:creationId xmlns:a16="http://schemas.microsoft.com/office/drawing/2014/main" id="{943CBB35-2FB4-4EB7-A65E-6B91387823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47" r="9960"/>
          <a:stretch/>
        </p:blipFill>
        <p:spPr bwMode="auto">
          <a:xfrm>
            <a:off x="2438400" y="0"/>
            <a:ext cx="5943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8014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David had many flaws, adultery, murder, lying.</a:t>
            </a:r>
          </a:p>
          <a:p>
            <a:pPr marL="0" indent="0">
              <a:buNone/>
            </a:pPr>
            <a:r>
              <a:rPr lang="en-US" sz="4000" dirty="0"/>
              <a:t>But he was not allowed to build the Temple </a:t>
            </a:r>
            <a:r>
              <a:rPr lang="en-US" sz="4000" u="sng" dirty="0"/>
              <a:t>because of his warlike nature</a:t>
            </a:r>
            <a:r>
              <a:rPr lang="en-US" sz="4000" dirty="0"/>
              <a:t>.  War is good and necessary, but</a:t>
            </a:r>
          </a:p>
        </p:txBody>
      </p:sp>
    </p:spTree>
    <p:extLst>
      <p:ext uri="{BB962C8B-B14F-4D97-AF65-F5344CB8AC3E}">
        <p14:creationId xmlns:p14="http://schemas.microsoft.com/office/powerpoint/2010/main" val="30715049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we would be soul-winners and build up the Kingdom, which is His temple, let us note this: not [only] by discussion or by argument, but by lifting up Messiah.”   </a:t>
            </a:r>
            <a:r>
              <a:rPr lang="en-US" sz="4000" baseline="30000" dirty="0"/>
              <a:t>Hudson Taylor </a:t>
            </a:r>
            <a:r>
              <a:rPr lang="en-US" sz="4000" i="1" baseline="30000" dirty="0"/>
              <a:t>Union and Communion</a:t>
            </a:r>
            <a:r>
              <a:rPr lang="en-US" sz="4000" baseline="30000" dirty="0"/>
              <a:t> p 41</a:t>
            </a:r>
          </a:p>
        </p:txBody>
      </p:sp>
    </p:spTree>
    <p:extLst>
      <p:ext uri="{BB962C8B-B14F-4D97-AF65-F5344CB8AC3E}">
        <p14:creationId xmlns:p14="http://schemas.microsoft.com/office/powerpoint/2010/main" val="2031469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1.16-2.1 [She] </a:t>
            </a:r>
            <a:r>
              <a:rPr lang="en-US" sz="4000" dirty="0"/>
              <a:t>How handsome you are, my lover! Oh, so delightful! Yes, our couch is luxuriant. The beams of our houses are cedar trees, our panels are cypress trees. I am but a rose from the Sharon, just a lily in the valleys.</a:t>
            </a:r>
          </a:p>
        </p:txBody>
      </p:sp>
    </p:spTree>
    <p:extLst>
      <p:ext uri="{BB962C8B-B14F-4D97-AF65-F5344CB8AC3E}">
        <p14:creationId xmlns:p14="http://schemas.microsoft.com/office/powerpoint/2010/main" val="14624108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Song 2.2 [He] </a:t>
            </a:r>
            <a:r>
              <a:rPr lang="en-US" sz="4000" dirty="0"/>
              <a:t>Like a lily among thorns is my darling among the other women. </a:t>
            </a:r>
          </a:p>
          <a:p>
            <a:pPr marL="0" indent="0">
              <a:buNone/>
            </a:pPr>
            <a:r>
              <a:rPr lang="en-US" sz="4000" baseline="30000" dirty="0"/>
              <a:t>Song 2.3 [She] </a:t>
            </a:r>
            <a:r>
              <a:rPr lang="en-US" sz="4000" dirty="0"/>
              <a:t>Like an apple tree among the trees of the forest, so is my lover among the sons. In his shadow I delighted to sit, and his fruit was sweet to my taste.</a:t>
            </a:r>
          </a:p>
        </p:txBody>
      </p:sp>
    </p:spTree>
    <p:extLst>
      <p:ext uri="{BB962C8B-B14F-4D97-AF65-F5344CB8AC3E}">
        <p14:creationId xmlns:p14="http://schemas.microsoft.com/office/powerpoint/2010/main" val="4109272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2.3-7 [She] </a:t>
            </a:r>
            <a:r>
              <a:rPr lang="en-US" sz="4000" dirty="0"/>
              <a:t>He brings me to the banquet hall; his banner over me is love. Sustain me with raisin cakes, refresh me with apples— for I am weak with love. His left hand is under my head</a:t>
            </a:r>
          </a:p>
        </p:txBody>
      </p:sp>
    </p:spTree>
    <p:extLst>
      <p:ext uri="{BB962C8B-B14F-4D97-AF65-F5344CB8AC3E}">
        <p14:creationId xmlns:p14="http://schemas.microsoft.com/office/powerpoint/2010/main" val="26204948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2.3-7 [She]  </a:t>
            </a:r>
            <a:r>
              <a:rPr lang="en-US" sz="4000" dirty="0"/>
              <a:t>and his right hand embraces me. Daughters of Jerusalem, I charge you, by the gazelles and does of the field: Do not arouse or awaken love until it delights.</a:t>
            </a:r>
          </a:p>
        </p:txBody>
      </p:sp>
    </p:spTree>
    <p:extLst>
      <p:ext uri="{BB962C8B-B14F-4D97-AF65-F5344CB8AC3E}">
        <p14:creationId xmlns:p14="http://schemas.microsoft.com/office/powerpoint/2010/main" val="414415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Rev. 1.12-16 </a:t>
            </a:r>
            <a:r>
              <a:rPr lang="en-US" sz="4000" dirty="0"/>
              <a:t> His head and hair were as white as snow-white wool, his eyes like a fiery flame, his feet like burnished brass refined in a furnace, and his voice like the sound of rushing waters. In his right hand he held seven stars, out of his mouth went a sharp double-edged sword, and </a:t>
            </a:r>
            <a:r>
              <a:rPr lang="en-US" sz="4300" u="sng" dirty="0">
                <a:solidFill>
                  <a:srgbClr val="FFFF99"/>
                </a:solidFill>
              </a:rPr>
              <a:t>His face was like the sun shining at full strength</a:t>
            </a:r>
            <a:r>
              <a:rPr lang="en-US" sz="4000" dirty="0"/>
              <a:t>.</a:t>
            </a:r>
          </a:p>
        </p:txBody>
      </p:sp>
    </p:spTree>
    <p:extLst>
      <p:ext uri="{BB962C8B-B14F-4D97-AF65-F5344CB8AC3E}">
        <p14:creationId xmlns:p14="http://schemas.microsoft.com/office/powerpoint/2010/main" val="4780871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4800" y="209550"/>
            <a:ext cx="8610600" cy="4724399"/>
          </a:xfrm>
        </p:spPr>
        <p:txBody>
          <a:bodyPr>
            <a:normAutofit/>
          </a:bodyPr>
          <a:lstStyle/>
          <a:p>
            <a:pPr algn="l"/>
            <a:r>
              <a:rPr lang="en-US" sz="3600" dirty="0"/>
              <a:t>Roger Babson, a famous statistician was having lunch with the President of Argentina, "Mr. Babson," the President said, "I have been wondering why it is that South America, with all its natural advantages, mines of iron, copper, coal and silver, </a:t>
            </a:r>
          </a:p>
        </p:txBody>
      </p:sp>
    </p:spTree>
    <p:extLst>
      <p:ext uri="{BB962C8B-B14F-4D97-AF65-F5344CB8AC3E}">
        <p14:creationId xmlns:p14="http://schemas.microsoft.com/office/powerpoint/2010/main" val="25008682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4800" y="209550"/>
            <a:ext cx="8610600" cy="4724399"/>
          </a:xfrm>
        </p:spPr>
        <p:txBody>
          <a:bodyPr>
            <a:normAutofit lnSpcReduction="10000"/>
          </a:bodyPr>
          <a:lstStyle/>
          <a:p>
            <a:pPr algn="l"/>
            <a:r>
              <a:rPr lang="en-US" sz="3600" dirty="0"/>
              <a:t>rivers and great waterfalls is so far behind North America?" Babson replied, "Well, Mr. President, what do you think is the reason?" He answered, "..South America was founded by the Spanish who came in search of gold. North America was founded by the Pilgrims who went there in search of God."</a:t>
            </a:r>
          </a:p>
        </p:txBody>
      </p:sp>
    </p:spTree>
    <p:extLst>
      <p:ext uri="{BB962C8B-B14F-4D97-AF65-F5344CB8AC3E}">
        <p14:creationId xmlns:p14="http://schemas.microsoft.com/office/powerpoint/2010/main" val="5915892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Six sections</a:t>
            </a:r>
          </a:p>
          <a:p>
            <a:pPr marL="517525" indent="-517525">
              <a:buFont typeface="+mj-lt"/>
              <a:buAutoNum type="arabicPeriod"/>
            </a:pPr>
            <a:r>
              <a:rPr lang="en-US" sz="3600" u="sng" dirty="0">
                <a:solidFill>
                  <a:srgbClr val="FFFF99"/>
                </a:solidFill>
              </a:rPr>
              <a:t>Unsatisfied life and remedy 1.2-2.7</a:t>
            </a:r>
          </a:p>
          <a:p>
            <a:pPr marL="517525" indent="-517525">
              <a:buFont typeface="+mj-lt"/>
              <a:buAutoNum type="arabicPeriod"/>
            </a:pPr>
            <a:r>
              <a:rPr lang="en-US" sz="3600" dirty="0"/>
              <a:t>Intimacy Broken, restoration 2.8-3.5</a:t>
            </a:r>
          </a:p>
          <a:p>
            <a:pPr marL="517525" indent="-517525">
              <a:buFont typeface="+mj-lt"/>
              <a:buAutoNum type="arabicPeriod"/>
            </a:pPr>
            <a:r>
              <a:rPr lang="en-US" sz="4000" dirty="0"/>
              <a:t>Unbroken intimacy 3.6-5.1</a:t>
            </a:r>
          </a:p>
        </p:txBody>
      </p:sp>
    </p:spTree>
    <p:extLst>
      <p:ext uri="{BB962C8B-B14F-4D97-AF65-F5344CB8AC3E}">
        <p14:creationId xmlns:p14="http://schemas.microsoft.com/office/powerpoint/2010/main" val="7564526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Elul continues till Rosh </a:t>
            </a:r>
            <a:r>
              <a:rPr lang="en-US" sz="4000" dirty="0" err="1"/>
              <a:t>HaShanah</a:t>
            </a:r>
            <a:r>
              <a:rPr lang="en-US" sz="4000" dirty="0"/>
              <a:t> at the first of Tishri, Oct. 6, Labor Day.  </a:t>
            </a:r>
          </a:p>
        </p:txBody>
      </p:sp>
    </p:spTree>
    <p:extLst>
      <p:ext uri="{BB962C8B-B14F-4D97-AF65-F5344CB8AC3E}">
        <p14:creationId xmlns:p14="http://schemas.microsoft.com/office/powerpoint/2010/main" val="34133675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609870" y="-1885114"/>
            <a:ext cx="16211340" cy="89899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31ED7F7-A276-4FAE-891F-E202153850C0}"/>
              </a:ext>
            </a:extLst>
          </p:cNvPr>
          <p:cNvPicPr>
            <a:picLocks noChangeAspect="1"/>
          </p:cNvPicPr>
          <p:nvPr/>
        </p:nvPicPr>
        <p:blipFill>
          <a:blip r:embed="rId3"/>
          <a:stretch>
            <a:fillRect/>
          </a:stretch>
        </p:blipFill>
        <p:spPr>
          <a:xfrm>
            <a:off x="1543789" y="0"/>
            <a:ext cx="7586356" cy="5143500"/>
          </a:xfrm>
          <a:prstGeom prst="rect">
            <a:avLst/>
          </a:prstGeom>
        </p:spPr>
      </p:pic>
      <p:sp>
        <p:nvSpPr>
          <p:cNvPr id="5" name="Rectangle: Rounded Corners 4">
            <a:extLst>
              <a:ext uri="{FF2B5EF4-FFF2-40B4-BE49-F238E27FC236}">
                <a16:creationId xmlns:a16="http://schemas.microsoft.com/office/drawing/2014/main" id="{2351535C-2416-418E-BA1E-634CB11C9C96}"/>
              </a:ext>
            </a:extLst>
          </p:cNvPr>
          <p:cNvSpPr/>
          <p:nvPr/>
        </p:nvSpPr>
        <p:spPr bwMode="auto">
          <a:xfrm>
            <a:off x="1510145" y="1153391"/>
            <a:ext cx="7620000" cy="4019550"/>
          </a:xfrm>
          <a:prstGeom prst="roundRect">
            <a:avLst/>
          </a:prstGeom>
          <a:solidFill>
            <a:schemeClr val="accent1">
              <a:alpha val="10000"/>
            </a:schemeClr>
          </a:solid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6" name="TextBox 5">
            <a:extLst>
              <a:ext uri="{FF2B5EF4-FFF2-40B4-BE49-F238E27FC236}">
                <a16:creationId xmlns:a16="http://schemas.microsoft.com/office/drawing/2014/main" id="{08F50154-4B5E-4FEF-9FBB-A7FCF81EEB5E}"/>
              </a:ext>
            </a:extLst>
          </p:cNvPr>
          <p:cNvSpPr txBox="1"/>
          <p:nvPr/>
        </p:nvSpPr>
        <p:spPr>
          <a:xfrm>
            <a:off x="13855" y="222753"/>
            <a:ext cx="1584857" cy="2062103"/>
          </a:xfrm>
          <a:prstGeom prst="rect">
            <a:avLst/>
          </a:prstGeom>
          <a:noFill/>
        </p:spPr>
        <p:txBody>
          <a:bodyPr wrap="none" rtlCol="0">
            <a:spAutoFit/>
          </a:bodyPr>
          <a:lstStyle/>
          <a:p>
            <a:pPr algn="l"/>
            <a:r>
              <a:rPr lang="en-US" sz="2400" dirty="0"/>
              <a:t>Hebrew </a:t>
            </a:r>
          </a:p>
          <a:p>
            <a:pPr algn="l"/>
            <a:r>
              <a:rPr lang="en-US" sz="2400" dirty="0"/>
              <a:t>Calendar</a:t>
            </a:r>
          </a:p>
          <a:p>
            <a:pPr algn="l"/>
            <a:r>
              <a:rPr lang="en-US" sz="2400" dirty="0"/>
              <a:t>Month of </a:t>
            </a:r>
          </a:p>
          <a:p>
            <a:pPr algn="l"/>
            <a:r>
              <a:rPr lang="en-US" sz="2400" dirty="0"/>
              <a:t>Elul</a:t>
            </a:r>
          </a:p>
          <a:p>
            <a:pPr algn="l"/>
            <a:r>
              <a:rPr lang="he-IL" sz="3200" b="1" dirty="0">
                <a:latin typeface="David" panose="020E0502060401010101" pitchFamily="34" charset="-79"/>
                <a:cs typeface="David" panose="020E0502060401010101" pitchFamily="34" charset="-79"/>
              </a:rPr>
              <a:t>אלול</a:t>
            </a:r>
            <a:endParaRPr lang="en-US" sz="2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201646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 would challenge us to enter into an Elul seeking of the Bridegroom in fasting.  Suggested by Stewart Winograd, actually until Yom Kippur, Tishri 10.</a:t>
            </a:r>
          </a:p>
        </p:txBody>
      </p:sp>
    </p:spTree>
    <p:extLst>
      <p:ext uri="{BB962C8B-B14F-4D97-AF65-F5344CB8AC3E}">
        <p14:creationId xmlns:p14="http://schemas.microsoft.com/office/powerpoint/2010/main" val="26701757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From Stewart:</a:t>
            </a:r>
          </a:p>
          <a:p>
            <a:pPr marL="0" indent="0">
              <a:buNone/>
            </a:pPr>
            <a:r>
              <a:rPr lang="en-US" sz="3600" dirty="0"/>
              <a:t>The focus I have been given from the Lord is this: </a:t>
            </a:r>
          </a:p>
          <a:p>
            <a:r>
              <a:rPr lang="en-US" sz="3600" dirty="0"/>
              <a:t>Passionate intercession for an awakening (revival) in the body of Messiah, for all believers in Yeshua, starting with our own hearts.</a:t>
            </a:r>
          </a:p>
        </p:txBody>
      </p:sp>
    </p:spTree>
    <p:extLst>
      <p:ext uri="{BB962C8B-B14F-4D97-AF65-F5344CB8AC3E}">
        <p14:creationId xmlns:p14="http://schemas.microsoft.com/office/powerpoint/2010/main" val="37936620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A desperate cry for a great outpouring of the Ruakh Ha </a:t>
            </a:r>
            <a:r>
              <a:rPr lang="en-US" sz="4000" dirty="0" err="1"/>
              <a:t>Kodesh</a:t>
            </a:r>
            <a:r>
              <a:rPr lang="en-US" sz="4000" dirty="0"/>
              <a:t>. (Like we saw in the Book of Acts and in various times and places in history.) The purpose and desired result of the above leads us to:</a:t>
            </a:r>
          </a:p>
        </p:txBody>
      </p:sp>
    </p:spTree>
    <p:extLst>
      <p:ext uri="{BB962C8B-B14F-4D97-AF65-F5344CB8AC3E}">
        <p14:creationId xmlns:p14="http://schemas.microsoft.com/office/powerpoint/2010/main" val="10528601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Urgent, compassion-filled prayer for the lost. For the good news of </a:t>
            </a:r>
            <a:r>
              <a:rPr lang="en-US" sz="4000" dirty="0" err="1"/>
              <a:t>Yeshua's</a:t>
            </a:r>
            <a:r>
              <a:rPr lang="en-US" sz="4000" dirty="0"/>
              <a:t> salvation to go viral through His revived body; for a great harvest of thousands, even tens of thousands, of Jews and Gentiles in the coming year. </a:t>
            </a:r>
          </a:p>
        </p:txBody>
      </p:sp>
    </p:spTree>
    <p:extLst>
      <p:ext uri="{BB962C8B-B14F-4D97-AF65-F5344CB8AC3E}">
        <p14:creationId xmlns:p14="http://schemas.microsoft.com/office/powerpoint/2010/main" val="21952500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“Is not this the fast I choose: to release the bonds of wickedness, to untie the cords of the yoke, to let the oppressed go free, and to tear off every yoke?" </a:t>
            </a:r>
            <a:r>
              <a:rPr lang="en-US" sz="4000" baseline="30000" dirty="0"/>
              <a:t> Isaiah 58:6</a:t>
            </a:r>
            <a:endParaRPr lang="en-US" sz="6600" baseline="30000" dirty="0"/>
          </a:p>
        </p:txBody>
      </p:sp>
    </p:spTree>
    <p:extLst>
      <p:ext uri="{BB962C8B-B14F-4D97-AF65-F5344CB8AC3E}">
        <p14:creationId xmlns:p14="http://schemas.microsoft.com/office/powerpoint/2010/main" val="340845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Messiah Yeshua </a:t>
            </a:r>
          </a:p>
          <a:p>
            <a:pPr marL="0" indent="0" algn="ctr">
              <a:buNone/>
            </a:pPr>
            <a:r>
              <a:rPr lang="en-US" sz="4000" dirty="0"/>
              <a:t>IS the </a:t>
            </a:r>
            <a:r>
              <a:rPr lang="en-US" sz="4000" dirty="0" err="1"/>
              <a:t>Sh’khinah</a:t>
            </a:r>
            <a:r>
              <a:rPr lang="en-US" sz="4000" dirty="0"/>
              <a:t>, </a:t>
            </a:r>
          </a:p>
          <a:p>
            <a:pPr marL="0" indent="0" algn="ctr">
              <a:buNone/>
            </a:pPr>
            <a:r>
              <a:rPr lang="en-US" sz="4000" dirty="0"/>
              <a:t>the </a:t>
            </a:r>
            <a:r>
              <a:rPr lang="en-US" sz="4000" dirty="0" err="1"/>
              <a:t>Kavod</a:t>
            </a:r>
            <a:r>
              <a:rPr lang="en-US" sz="4000" dirty="0"/>
              <a:t> Adoni!</a:t>
            </a:r>
          </a:p>
        </p:txBody>
      </p:sp>
    </p:spTree>
    <p:extLst>
      <p:ext uri="{BB962C8B-B14F-4D97-AF65-F5344CB8AC3E}">
        <p14:creationId xmlns:p14="http://schemas.microsoft.com/office/powerpoint/2010/main" val="37463133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Remember the purpose of fasting is to </a:t>
            </a:r>
            <a:r>
              <a:rPr lang="en-US" sz="4000" u="sng" dirty="0"/>
              <a:t>make yourself less sensitive to the things that satisfy your flesh and more sensitive to the things of God's Spirit</a:t>
            </a:r>
            <a:r>
              <a:rPr lang="en-US" sz="4000" dirty="0"/>
              <a:t> and to give more time to focused prayer. </a:t>
            </a:r>
            <a:endParaRPr lang="en-US" sz="6600" dirty="0"/>
          </a:p>
        </p:txBody>
      </p:sp>
    </p:spTree>
    <p:extLst>
      <p:ext uri="{BB962C8B-B14F-4D97-AF65-F5344CB8AC3E}">
        <p14:creationId xmlns:p14="http://schemas.microsoft.com/office/powerpoint/2010/main" val="4010315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set aside the time we would be preparing meals and eating; to pray, read the Bible, and worship. We are hungry for God and to see His breakthroughs.</a:t>
            </a:r>
            <a:endParaRPr lang="en-US" sz="6600" dirty="0"/>
          </a:p>
        </p:txBody>
      </p:sp>
    </p:spTree>
    <p:extLst>
      <p:ext uri="{BB962C8B-B14F-4D97-AF65-F5344CB8AC3E}">
        <p14:creationId xmlns:p14="http://schemas.microsoft.com/office/powerpoint/2010/main" val="799987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r>
              <a:rPr lang="en-US" sz="4000" u="sng" dirty="0"/>
              <a:t>Fast from solid foods</a:t>
            </a:r>
            <a:r>
              <a:rPr lang="en-US" sz="4000" dirty="0"/>
              <a:t>.</a:t>
            </a:r>
          </a:p>
          <a:p>
            <a:r>
              <a:rPr lang="en-US" sz="4000" dirty="0"/>
              <a:t>Fast from solid foods at a </a:t>
            </a:r>
            <a:r>
              <a:rPr lang="en-US" sz="4000" u="sng" dirty="0"/>
              <a:t>specific time each day </a:t>
            </a:r>
            <a:r>
              <a:rPr lang="en-US" sz="4000" dirty="0"/>
              <a:t>(i.e. 10 am-7 pm, sunup to sundown, etc.).</a:t>
            </a:r>
          </a:p>
          <a:p>
            <a:r>
              <a:rPr lang="en-US" sz="4000" dirty="0"/>
              <a:t>Fast from solid food </a:t>
            </a:r>
            <a:r>
              <a:rPr lang="en-US" sz="4000" u="sng" dirty="0"/>
              <a:t>one meal per day</a:t>
            </a:r>
            <a:r>
              <a:rPr lang="en-US" sz="4000" dirty="0"/>
              <a:t> or eat only one meal of solid food per day.</a:t>
            </a:r>
            <a:endParaRPr lang="en-US" sz="6600" dirty="0"/>
          </a:p>
        </p:txBody>
      </p:sp>
    </p:spTree>
    <p:extLst>
      <p:ext uri="{BB962C8B-B14F-4D97-AF65-F5344CB8AC3E}">
        <p14:creationId xmlns:p14="http://schemas.microsoft.com/office/powerpoint/2010/main" val="30668490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r>
              <a:rPr lang="en-US" sz="4000" dirty="0"/>
              <a:t>Daniel Fast, </a:t>
            </a:r>
            <a:r>
              <a:rPr lang="en-US" sz="4000" u="sng" dirty="0"/>
              <a:t>fast from prepared foods and wine</a:t>
            </a:r>
            <a:r>
              <a:rPr lang="en-US" sz="4000" dirty="0"/>
              <a:t> (alcohol).... eat fruits, vegetables, nuts, and liquids.</a:t>
            </a:r>
          </a:p>
          <a:p>
            <a:r>
              <a:rPr lang="en-US" sz="4000" dirty="0"/>
              <a:t>You can also</a:t>
            </a:r>
            <a:r>
              <a:rPr lang="en-US" sz="4000" u="sng" dirty="0"/>
              <a:t> mix and match these fasts</a:t>
            </a:r>
            <a:r>
              <a:rPr lang="en-US" sz="4000" dirty="0"/>
              <a:t>, perhaps doing a different fast each week of the 40 days.</a:t>
            </a:r>
            <a:endParaRPr lang="en-US" sz="6600" dirty="0"/>
          </a:p>
        </p:txBody>
      </p:sp>
    </p:spTree>
    <p:extLst>
      <p:ext uri="{BB962C8B-B14F-4D97-AF65-F5344CB8AC3E}">
        <p14:creationId xmlns:p14="http://schemas.microsoft.com/office/powerpoint/2010/main" val="12106186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In addition to the food-based fasts above, consider adding a f</a:t>
            </a:r>
            <a:r>
              <a:rPr lang="en-US" sz="4000" u="sng" dirty="0"/>
              <a:t>ast from your favorite TV show, internet browsing, social media, and/or some other pleasures</a:t>
            </a:r>
            <a:endParaRPr lang="en-US" sz="6600" dirty="0"/>
          </a:p>
        </p:txBody>
      </p:sp>
    </p:spTree>
    <p:extLst>
      <p:ext uri="{BB962C8B-B14F-4D97-AF65-F5344CB8AC3E}">
        <p14:creationId xmlns:p14="http://schemas.microsoft.com/office/powerpoint/2010/main" val="20417282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2.16 </a:t>
            </a:r>
            <a:r>
              <a:rPr lang="en-US" sz="4000" dirty="0"/>
              <a:t>My lover is mine, and I am his!  He grazes his flocks among the lilies.</a:t>
            </a:r>
          </a:p>
          <a:p>
            <a:pPr marL="0" indent="0" algn="r" rtl="1">
              <a:buNone/>
            </a:pPr>
            <a:r>
              <a:rPr lang="he-IL" sz="4000" dirty="0"/>
              <a:t> </a:t>
            </a:r>
            <a:r>
              <a:rPr lang="he-IL" sz="4400" b="1" dirty="0">
                <a:latin typeface="David" panose="020E0502060401010101" pitchFamily="34" charset="-79"/>
                <a:cs typeface="David" panose="020E0502060401010101" pitchFamily="34" charset="-79"/>
              </a:rPr>
              <a:t>דּוֹדִי לִי וַאֲנִי לוֹ הָרֹעֶה בַּשּׁוֹשַׁנִּים</a:t>
            </a:r>
          </a:p>
          <a:p>
            <a:pPr marL="0" indent="0" algn="l">
              <a:buNone/>
            </a:pPr>
            <a:r>
              <a:rPr lang="en-US" sz="4400" b="1" dirty="0">
                <a:latin typeface="David" panose="020E0502060401010101" pitchFamily="34" charset="-79"/>
                <a:cs typeface="David" panose="020E0502060401010101" pitchFamily="34" charset="-79"/>
              </a:rPr>
              <a:t> </a:t>
            </a:r>
            <a:r>
              <a:rPr lang="en-US" sz="4000" i="1" dirty="0"/>
              <a:t>Dodi li </a:t>
            </a:r>
            <a:r>
              <a:rPr lang="en-US" sz="4000" i="1" dirty="0" err="1"/>
              <a:t>v’ani</a:t>
            </a:r>
            <a:r>
              <a:rPr lang="en-US" sz="4000" i="1" dirty="0"/>
              <a:t> lo, ha </a:t>
            </a:r>
            <a:r>
              <a:rPr lang="en-US" sz="4000" i="1" dirty="0" err="1"/>
              <a:t>ro</a:t>
            </a:r>
            <a:r>
              <a:rPr lang="en-US" sz="4000" i="1" dirty="0"/>
              <a:t>-eh </a:t>
            </a:r>
            <a:r>
              <a:rPr lang="en-US" sz="4000" i="1" dirty="0" err="1"/>
              <a:t>ba-shoshanim</a:t>
            </a:r>
            <a:r>
              <a:rPr lang="en-US" sz="4000" i="1" dirty="0"/>
              <a:t>   </a:t>
            </a:r>
            <a:r>
              <a:rPr lang="he-IL" sz="4000" i="1" dirty="0"/>
              <a:t> </a:t>
            </a:r>
            <a:endParaRPr lang="en-US" sz="4000" i="1" dirty="0"/>
          </a:p>
        </p:txBody>
      </p:sp>
    </p:spTree>
    <p:extLst>
      <p:ext uri="{BB962C8B-B14F-4D97-AF65-F5344CB8AC3E}">
        <p14:creationId xmlns:p14="http://schemas.microsoft.com/office/powerpoint/2010/main" val="19684687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23841227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157246</TotalTime>
  <Words>5203</Words>
  <Application>Microsoft Office PowerPoint</Application>
  <PresentationFormat>On-screen Show (16:9)</PresentationFormat>
  <Paragraphs>559</Paragraphs>
  <Slides>97</Slides>
  <Notes>97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97</vt:i4>
      </vt:variant>
    </vt:vector>
  </HeadingPairs>
  <TitlesOfParts>
    <vt:vector size="105" baseType="lpstr">
      <vt:lpstr>Arial</vt:lpstr>
      <vt:lpstr>Arial Rounded MT Bold</vt:lpstr>
      <vt:lpstr>Calibri</vt:lpstr>
      <vt:lpstr>Calibri Light</vt:lpstr>
      <vt:lpstr>David</vt:lpstr>
      <vt:lpstr>system-ui</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4367</cp:revision>
  <dcterms:created xsi:type="dcterms:W3CDTF">2006-04-21T19:34:43Z</dcterms:created>
  <dcterms:modified xsi:type="dcterms:W3CDTF">2021-08-14T16:03:39Z</dcterms:modified>
</cp:coreProperties>
</file>