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Lst>
  <p:notesMasterIdLst>
    <p:notesMasterId r:id="rId111"/>
  </p:notesMasterIdLst>
  <p:handoutMasterIdLst>
    <p:handoutMasterId r:id="rId112"/>
  </p:handoutMasterIdLst>
  <p:sldIdLst>
    <p:sldId id="2045" r:id="rId4"/>
    <p:sldId id="63686" r:id="rId5"/>
    <p:sldId id="63687" r:id="rId6"/>
    <p:sldId id="63717" r:id="rId7"/>
    <p:sldId id="63716" r:id="rId8"/>
    <p:sldId id="63730" r:id="rId9"/>
    <p:sldId id="63731" r:id="rId10"/>
    <p:sldId id="63709" r:id="rId11"/>
    <p:sldId id="63557" r:id="rId12"/>
    <p:sldId id="63565" r:id="rId13"/>
    <p:sldId id="63570" r:id="rId14"/>
    <p:sldId id="63657" r:id="rId15"/>
    <p:sldId id="63667" r:id="rId16"/>
    <p:sldId id="63732" r:id="rId17"/>
    <p:sldId id="63665" r:id="rId18"/>
    <p:sldId id="63668" r:id="rId19"/>
    <p:sldId id="63678" r:id="rId20"/>
    <p:sldId id="63688" r:id="rId21"/>
    <p:sldId id="63664" r:id="rId22"/>
    <p:sldId id="63575" r:id="rId23"/>
    <p:sldId id="63679" r:id="rId24"/>
    <p:sldId id="63669" r:id="rId25"/>
    <p:sldId id="63671" r:id="rId26"/>
    <p:sldId id="63670" r:id="rId27"/>
    <p:sldId id="63673" r:id="rId28"/>
    <p:sldId id="63675" r:id="rId29"/>
    <p:sldId id="63676" r:id="rId30"/>
    <p:sldId id="63674" r:id="rId31"/>
    <p:sldId id="63672" r:id="rId32"/>
    <p:sldId id="63559" r:id="rId33"/>
    <p:sldId id="63680" r:id="rId34"/>
    <p:sldId id="63721" r:id="rId35"/>
    <p:sldId id="63655" r:id="rId36"/>
    <p:sldId id="63656" r:id="rId37"/>
    <p:sldId id="63662" r:id="rId38"/>
    <p:sldId id="63689" r:id="rId39"/>
    <p:sldId id="63677" r:id="rId40"/>
    <p:sldId id="63720" r:id="rId41"/>
    <p:sldId id="63718" r:id="rId42"/>
    <p:sldId id="63719" r:id="rId43"/>
    <p:sldId id="63681" r:id="rId44"/>
    <p:sldId id="63692" r:id="rId45"/>
    <p:sldId id="63690" r:id="rId46"/>
    <p:sldId id="63722" r:id="rId47"/>
    <p:sldId id="63723" r:id="rId48"/>
    <p:sldId id="63724" r:id="rId49"/>
    <p:sldId id="63659" r:id="rId50"/>
    <p:sldId id="63397" r:id="rId51"/>
    <p:sldId id="63419" r:id="rId52"/>
    <p:sldId id="63693" r:id="rId53"/>
    <p:sldId id="63553" r:id="rId54"/>
    <p:sldId id="63552" r:id="rId55"/>
    <p:sldId id="63714" r:id="rId56"/>
    <p:sldId id="63725" r:id="rId57"/>
    <p:sldId id="63733" r:id="rId58"/>
    <p:sldId id="63568" r:id="rId59"/>
    <p:sldId id="63729" r:id="rId60"/>
    <p:sldId id="63734" r:id="rId61"/>
    <p:sldId id="63569" r:id="rId62"/>
    <p:sldId id="63728" r:id="rId63"/>
    <p:sldId id="63558" r:id="rId64"/>
    <p:sldId id="63700" r:id="rId65"/>
    <p:sldId id="63694" r:id="rId66"/>
    <p:sldId id="63707" r:id="rId67"/>
    <p:sldId id="63699" r:id="rId68"/>
    <p:sldId id="63710" r:id="rId69"/>
    <p:sldId id="63735" r:id="rId70"/>
    <p:sldId id="63652" r:id="rId71"/>
    <p:sldId id="63691" r:id="rId72"/>
    <p:sldId id="63696" r:id="rId73"/>
    <p:sldId id="63701" r:id="rId74"/>
    <p:sldId id="63704" r:id="rId75"/>
    <p:sldId id="63705" r:id="rId76"/>
    <p:sldId id="63703" r:id="rId77"/>
    <p:sldId id="63712" r:id="rId78"/>
    <p:sldId id="776" r:id="rId79"/>
    <p:sldId id="63531" r:id="rId80"/>
    <p:sldId id="63572" r:id="rId81"/>
    <p:sldId id="63715" r:id="rId82"/>
    <p:sldId id="63727" r:id="rId83"/>
    <p:sldId id="63587" r:id="rId84"/>
    <p:sldId id="63598" r:id="rId85"/>
    <p:sldId id="63561" r:id="rId86"/>
    <p:sldId id="63562" r:id="rId87"/>
    <p:sldId id="63563" r:id="rId88"/>
    <p:sldId id="63564" r:id="rId89"/>
    <p:sldId id="63708" r:id="rId90"/>
    <p:sldId id="63713" r:id="rId91"/>
    <p:sldId id="63736" r:id="rId92"/>
    <p:sldId id="63737" r:id="rId93"/>
    <p:sldId id="63738" r:id="rId94"/>
    <p:sldId id="63638" r:id="rId95"/>
    <p:sldId id="63639" r:id="rId96"/>
    <p:sldId id="63640" r:id="rId97"/>
    <p:sldId id="63641" r:id="rId98"/>
    <p:sldId id="63550" r:id="rId99"/>
    <p:sldId id="63551" r:id="rId100"/>
    <p:sldId id="63645" r:id="rId101"/>
    <p:sldId id="63642" r:id="rId102"/>
    <p:sldId id="63643" r:id="rId103"/>
    <p:sldId id="63644" r:id="rId104"/>
    <p:sldId id="63739" r:id="rId105"/>
    <p:sldId id="63740" r:id="rId106"/>
    <p:sldId id="63289" r:id="rId107"/>
    <p:sldId id="63574" r:id="rId108"/>
    <p:sldId id="63571" r:id="rId109"/>
    <p:sldId id="256" r:id="rId11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0299" autoAdjust="0"/>
  </p:normalViewPr>
  <p:slideViewPr>
    <p:cSldViewPr>
      <p:cViewPr varScale="1">
        <p:scale>
          <a:sx n="104" d="100"/>
          <a:sy n="104" d="100"/>
        </p:scale>
        <p:origin x="102" y="52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3262"/>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commentAuthors" Target="commentAuthor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Song 3.7-8 Lover's Defense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21, 2021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Song 3.7-8 Lover's Defense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21, 2021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Granma_(yach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Las_Villas_Province" TargetMode="External"/><Relationship Id="rId5" Type="http://schemas.openxmlformats.org/officeDocument/2006/relationships/hyperlink" Target="https://en.wikipedia.org/wiki/Havana" TargetMode="External"/><Relationship Id="rId4" Type="http://schemas.openxmlformats.org/officeDocument/2006/relationships/hyperlink" Target="https://en.wikipedia.org/wiki/Sierra_Maestra"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Organized_crim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Cuban_Revolution#cite_note-38" TargetMode="External"/><Relationship Id="rId5" Type="http://schemas.openxmlformats.org/officeDocument/2006/relationships/hyperlink" Target="https://en.wikipedia.org/wiki/Cuban_Revolution#cite_note-HistCuba-37" TargetMode="External"/><Relationship Id="rId4" Type="http://schemas.openxmlformats.org/officeDocument/2006/relationships/hyperlink" Target="https://en.wikipedia.org/wiki/Cuban_Revolution#cite_note-JFK1960-36"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xternal-content.duckduckgo.com/iu/?u=https%3A%2F%2Ftse1.mm.bing.net%2Fth%3Fid%3DOIP.QNWuoGXXu_HdUec6IXArKwHaEK%26pid%3DApi&amp;f=1"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Background_and_causes_of_the_Iranian_Revolution" TargetMode="External"/><Relationship Id="rId5" Type="http://schemas.openxmlformats.org/officeDocument/2006/relationships/hyperlink" Target="https://en.wikipedia.org/wiki/Background_and_causes_of_the_Iranian_Revolution#cite_note-54" TargetMode="External"/><Relationship Id="rId4" Type="http://schemas.openxmlformats.org/officeDocument/2006/relationships/hyperlink" Target="https://en.wikipedia.org/wiki/Background_and_causes_of_the_Iranian_Revolution#cite_note-53"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en.wiktionary.org/wiki/ancien_r%C3%A9gime" TargetMode="External"/><Relationship Id="rId3" Type="http://schemas.openxmlformats.org/officeDocument/2006/relationships/hyperlink" Target="https://en.wikipedia.org/wiki/Westernization" TargetMode="External"/><Relationship Id="rId7" Type="http://schemas.openxmlformats.org/officeDocument/2006/relationships/hyperlink" Target="https://en.wikipedia.org/wiki/Background_and_causes_of_the_Iranian_Revolution#cite_note-1"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en.wikipedia.org/wiki/Western_world" TargetMode="External"/><Relationship Id="rId5" Type="http://schemas.openxmlformats.org/officeDocument/2006/relationships/hyperlink" Target="https://en.wikipedia.org/wiki/Secularization" TargetMode="External"/><Relationship Id="rId4" Type="http://schemas.openxmlformats.org/officeDocument/2006/relationships/hyperlink" Target="https://en.wikipedia.org/wiki/Modernization" TargetMode="External"/><Relationship Id="rId9" Type="http://schemas.openxmlformats.org/officeDocument/2006/relationships/hyperlink" Target="https://en.wikipedia.org/wiki/Background_and_causes_of_the_Iranian_Revolution#cite_note-2"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opendoorsusa.org/christian-persecution/world-watch-list/china/"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Song 3.7-8 Lover's Defense</a:t>
            </a:r>
          </a:p>
        </p:txBody>
      </p:sp>
      <p:sp>
        <p:nvSpPr>
          <p:cNvPr id="5" name="Rectangle 3"/>
          <p:cNvSpPr>
            <a:spLocks noGrp="1" noChangeArrowheads="1"/>
          </p:cNvSpPr>
          <p:nvPr>
            <p:ph type="dt" idx="1"/>
          </p:nvPr>
        </p:nvSpPr>
        <p:spPr>
          <a:ln/>
        </p:spPr>
        <p:txBody>
          <a:bodyPr/>
          <a:lstStyle/>
          <a:p>
            <a:r>
              <a:rPr lang="en-US" altLang="en-US">
                <a:solidFill>
                  <a:prstClr val="white"/>
                </a:solidFill>
              </a:rPr>
              <a:t>Aug. 21, 2021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there was not bleeding necessity to withdraw.</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4498121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quite 40 days left, but now, or soon, till YK.  Intensify during the 10 days from RH to YK, especially considering Sukkot outreach.</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313890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199105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102</a:t>
            </a:fld>
            <a:endParaRPr lang="en-US" altLang="en-US"/>
          </a:p>
        </p:txBody>
      </p:sp>
    </p:spTree>
    <p:extLst>
      <p:ext uri="{BB962C8B-B14F-4D97-AF65-F5344CB8AC3E}">
        <p14:creationId xmlns:p14="http://schemas.microsoft.com/office/powerpoint/2010/main" val="9501395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103</a:t>
            </a:fld>
            <a:endParaRPr lang="en-US" altLang="en-US"/>
          </a:p>
        </p:txBody>
      </p:sp>
    </p:spTree>
    <p:extLst>
      <p:ext uri="{BB962C8B-B14F-4D97-AF65-F5344CB8AC3E}">
        <p14:creationId xmlns:p14="http://schemas.microsoft.com/office/powerpoint/2010/main" val="2811930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529536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105</a:t>
            </a:fld>
            <a:endParaRPr lang="en-US" altLang="en-US"/>
          </a:p>
        </p:txBody>
      </p:sp>
    </p:spTree>
    <p:extLst>
      <p:ext uri="{BB962C8B-B14F-4D97-AF65-F5344CB8AC3E}">
        <p14:creationId xmlns:p14="http://schemas.microsoft.com/office/powerpoint/2010/main" val="42034521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106</a:t>
            </a:fld>
            <a:endParaRPr lang="en-US" altLang="en-US"/>
          </a:p>
        </p:txBody>
      </p:sp>
    </p:spTree>
    <p:extLst>
      <p:ext uri="{BB962C8B-B14F-4D97-AF65-F5344CB8AC3E}">
        <p14:creationId xmlns:p14="http://schemas.microsoft.com/office/powerpoint/2010/main" val="11936549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107</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left the army without it’s basic strategy that we’d taught them: air cover.  Pulled all AF and contractors!</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62962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82235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45504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55952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https://duckduckgo.com/?q=bolshevik+revolution&amp;iax=videos&amp;ia=videos&amp;iai=https%3A%2F%2Fwww.youtube.com%2Fwatch%3Fv%3D9HrRnsJgQ6g</a:t>
            </a:r>
          </a:p>
          <a:p>
            <a:r>
              <a:rPr lang="en-US" dirty="0"/>
              <a:t>The tyrannical and oppressive reign of the Tsars needed to be overthrown.  Then two parties fought for control, the Bolsheviks above and the liberal democratic Mensheviks, supported by troops from the US, France, and England.  Communist idealism: no aristocracy; from each laborer according to his ability, to each according to his needs.   Doesn’t work.</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99255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Bolsheviks won.</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689552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https://www.prageru.com/video/is-communism-moral/</a:t>
            </a:r>
          </a:p>
          <a:p>
            <a:r>
              <a:rPr lang="en-US" dirty="0"/>
              <a:t>Civilian deaths, not soldiers.  Kulaks farmers, dissenters.</a:t>
            </a:r>
          </a:p>
          <a:p>
            <a:r>
              <a:rPr lang="en-US" dirty="0"/>
              <a:t>Was there underground revival?  Some.   </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945265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0591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https://external-content.duckduckgo.com/iu/?u=https%3A%2F%2Fwww.marxists.org%2Fsubject%2Fchina%2Fcc.jpg&amp;f=1&amp;nofb=1</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97474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Richard Ridgeway</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https://image.slidesharecdn.com/thecoldwar-tsothers-120516183334-phpapp02/95/the-cold-wartsothers-12-728.jpg?cb=1337193302</a:t>
            </a:r>
          </a:p>
          <a:p>
            <a:r>
              <a:rPr lang="en-US" b="0" i="0" dirty="0">
                <a:solidFill>
                  <a:srgbClr val="202122"/>
                </a:solidFill>
                <a:effectLst/>
              </a:rPr>
              <a:t>Generalissimo Chiang Kai-shek and his wife Soong were besieged with corruption, factionalism, and opium addiction.   Communist idealism, again, but it doesn’t work.</a:t>
            </a:r>
          </a:p>
          <a:p>
            <a:r>
              <a:rPr lang="en-US" sz="1000" b="0" i="0" dirty="0">
                <a:solidFill>
                  <a:srgbClr val="FFFFFF"/>
                </a:solidFill>
                <a:effectLst/>
                <a:latin typeface="Times New Roman" panose="02020603050405020304" pitchFamily="18" charset="0"/>
              </a:rPr>
              <a:t>The New Life Movement was set up by Generalissimo Chiang Kai-shek and his wife </a:t>
            </a:r>
            <a:r>
              <a:rPr lang="en-US" sz="1000" b="0" i="0" dirty="0">
                <a:solidFill>
                  <a:srgbClr val="202122"/>
                </a:solidFill>
                <a:effectLst/>
                <a:latin typeface="Arial" panose="020B0604020202020204" pitchFamily="34" charset="0"/>
              </a:rPr>
              <a:t>http://restoremymusclecar.com/pip.php?jul=chiang-kai-shek-history-corruption</a:t>
            </a:r>
            <a:endParaRPr lang="en-US" sz="1050"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286174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https://www.prageru.com/video/is-communism-moral/</a:t>
            </a:r>
          </a:p>
          <a:p>
            <a:r>
              <a:rPr lang="en-US" dirty="0"/>
              <a:t>Civilian deaths, not soldiers.</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4111465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198351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122"/>
                </a:solidFill>
                <a:effectLst/>
                <a:latin typeface="Arial Rounded MT Bold" panose="020F0704030504030204" pitchFamily="34" charset="0"/>
              </a:rPr>
              <a:t>Map of Cuba showing the location of the arrival of the rebels on the </a:t>
            </a:r>
            <a:r>
              <a:rPr lang="en-US" b="0" i="1" u="none" strike="noStrike" dirty="0">
                <a:solidFill>
                  <a:srgbClr val="0645AD"/>
                </a:solidFill>
                <a:effectLst/>
                <a:latin typeface="Arial Rounded MT Bold" panose="020F0704030504030204" pitchFamily="34" charset="0"/>
                <a:hlinkClick r:id="rId3" tooltip="Granma (yacht)"/>
              </a:rPr>
              <a:t>Granma</a:t>
            </a:r>
            <a:r>
              <a:rPr lang="en-US" b="0" i="0" dirty="0">
                <a:solidFill>
                  <a:srgbClr val="202122"/>
                </a:solidFill>
                <a:effectLst/>
                <a:latin typeface="Arial Rounded MT Bold" panose="020F0704030504030204" pitchFamily="34" charset="0"/>
              </a:rPr>
              <a:t> in late 1956, the rebels' stronghold in the </a:t>
            </a:r>
            <a:r>
              <a:rPr lang="en-US" b="0" i="0" u="none" strike="noStrike" dirty="0">
                <a:solidFill>
                  <a:srgbClr val="0645AD"/>
                </a:solidFill>
                <a:effectLst/>
                <a:latin typeface="Arial Rounded MT Bold" panose="020F0704030504030204" pitchFamily="34" charset="0"/>
                <a:hlinkClick r:id="rId4" tooltip="Sierra Maestra"/>
              </a:rPr>
              <a:t>Sierra Maestra</a:t>
            </a:r>
            <a:r>
              <a:rPr lang="en-US" b="0" i="0" dirty="0">
                <a:solidFill>
                  <a:srgbClr val="202122"/>
                </a:solidFill>
                <a:effectLst/>
                <a:latin typeface="Arial Rounded MT Bold" panose="020F0704030504030204" pitchFamily="34" charset="0"/>
              </a:rPr>
              <a:t>, and Guevara and Cienfuegos' route towards </a:t>
            </a:r>
            <a:r>
              <a:rPr lang="en-US" b="0" i="0" u="none" strike="noStrike" dirty="0">
                <a:solidFill>
                  <a:srgbClr val="0645AD"/>
                </a:solidFill>
                <a:effectLst/>
                <a:latin typeface="Arial Rounded MT Bold" panose="020F0704030504030204" pitchFamily="34" charset="0"/>
                <a:hlinkClick r:id="rId5" tooltip="Havana"/>
              </a:rPr>
              <a:t>Havana</a:t>
            </a:r>
            <a:r>
              <a:rPr lang="en-US" b="0" i="0" dirty="0">
                <a:solidFill>
                  <a:srgbClr val="202122"/>
                </a:solidFill>
                <a:effectLst/>
                <a:latin typeface="Arial Rounded MT Bold" panose="020F0704030504030204" pitchFamily="34" charset="0"/>
              </a:rPr>
              <a:t> via </a:t>
            </a:r>
            <a:r>
              <a:rPr lang="en-US" b="0" i="0" u="none" strike="noStrike" dirty="0">
                <a:solidFill>
                  <a:srgbClr val="0645AD"/>
                </a:solidFill>
                <a:effectLst/>
                <a:latin typeface="Arial Rounded MT Bold" panose="020F0704030504030204" pitchFamily="34" charset="0"/>
                <a:hlinkClick r:id="rId6" tooltip="Las Villas Province"/>
              </a:rPr>
              <a:t>Las Villas Province</a:t>
            </a:r>
            <a:r>
              <a:rPr lang="en-US" b="0" i="0" dirty="0">
                <a:solidFill>
                  <a:srgbClr val="202122"/>
                </a:solidFill>
                <a:effectLst/>
                <a:latin typeface="Arial Rounded MT Bold" panose="020F0704030504030204" pitchFamily="34" charset="0"/>
              </a:rPr>
              <a:t> in December 1958</a:t>
            </a:r>
          </a:p>
          <a:p>
            <a:r>
              <a:rPr lang="en-US" sz="1050" dirty="0">
                <a:latin typeface="Arial Rounded MT Bold" panose="020F0704030504030204" pitchFamily="34" charset="0"/>
              </a:rPr>
              <a:t>https://upload.wikimedia.org/wikipedia/commons/3/33/Revolution_Map_of_progress.jpg</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4287289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122"/>
                </a:solidFill>
                <a:effectLst/>
              </a:rPr>
              <a:t>The </a:t>
            </a:r>
            <a:r>
              <a:rPr lang="en-US" b="1" i="0" dirty="0">
                <a:solidFill>
                  <a:srgbClr val="202122"/>
                </a:solidFill>
                <a:effectLst/>
              </a:rPr>
              <a:t>Cuban Revolution </a:t>
            </a:r>
            <a:r>
              <a:rPr lang="en-US" b="0" i="0" dirty="0">
                <a:solidFill>
                  <a:srgbClr val="202122"/>
                </a:solidFill>
                <a:effectLst/>
              </a:rPr>
              <a:t>was an armed revolt conducted by </a:t>
            </a:r>
            <a:r>
              <a:rPr lang="en-US" dirty="0">
                <a:solidFill>
                  <a:srgbClr val="0645AD"/>
                </a:solidFill>
              </a:rPr>
              <a:t>Fidel Castro</a:t>
            </a:r>
            <a:r>
              <a:rPr lang="en-US" b="0" i="0" dirty="0">
                <a:solidFill>
                  <a:srgbClr val="202122"/>
                </a:solidFill>
                <a:effectLst/>
              </a:rPr>
              <a:t> and his fellow revolutionaries against the military dictatorship of Cuban </a:t>
            </a:r>
            <a:r>
              <a:rPr lang="en-US" dirty="0">
                <a:solidFill>
                  <a:srgbClr val="0645AD"/>
                </a:solidFill>
              </a:rPr>
              <a:t>Fulgencio Batista. </a:t>
            </a:r>
            <a:r>
              <a:rPr lang="en-US" b="0" i="0" dirty="0">
                <a:solidFill>
                  <a:srgbClr val="202122"/>
                </a:solidFill>
                <a:effectLst/>
              </a:rPr>
              <a:t>The Republic of Cuba at the turn of the 20th Century was largely characterized by a deeply ingrained tradition of corruption where political participation resulted in opportunities for elites to engage in opportunities for wealth accumulation. Batista antagonized the population by forming lucrative links to </a:t>
            </a:r>
            <a:r>
              <a:rPr lang="en-US" b="0" i="0" u="none" strike="noStrike" dirty="0">
                <a:solidFill>
                  <a:srgbClr val="0645AD"/>
                </a:solidFill>
                <a:effectLst/>
                <a:hlinkClick r:id="rId3" tooltip="Organized crime"/>
              </a:rPr>
              <a:t>organized crime</a:t>
            </a:r>
            <a:r>
              <a:rPr lang="en-US" b="0" i="0" dirty="0">
                <a:solidFill>
                  <a:srgbClr val="202122"/>
                </a:solidFill>
                <a:effectLst/>
              </a:rPr>
              <a:t> and allowing American companies to dominate the Cuban economy, especially sugar-cane plantations and other local resources.</a:t>
            </a:r>
            <a:r>
              <a:rPr lang="en-US" b="0" i="0" u="none" strike="noStrike" baseline="30000" dirty="0">
                <a:solidFill>
                  <a:srgbClr val="0645AD"/>
                </a:solidFill>
                <a:effectLst/>
                <a:hlinkClick r:id="rId4"/>
              </a:rPr>
              <a:t>[36]</a:t>
            </a:r>
            <a:r>
              <a:rPr lang="en-US" b="0" i="0" u="none" strike="noStrike" baseline="30000" dirty="0">
                <a:solidFill>
                  <a:srgbClr val="0645AD"/>
                </a:solidFill>
                <a:effectLst/>
                <a:hlinkClick r:id="rId5"/>
              </a:rPr>
              <a:t>[37]</a:t>
            </a:r>
            <a:r>
              <a:rPr lang="en-US" b="0" i="0" u="none" strike="noStrike" baseline="30000" dirty="0">
                <a:solidFill>
                  <a:srgbClr val="0645AD"/>
                </a:solidFill>
                <a:effectLst/>
                <a:hlinkClick r:id="rId6"/>
              </a:rPr>
              <a:t>[38]</a:t>
            </a:r>
            <a:r>
              <a:rPr lang="en-US" b="0" i="0" dirty="0">
                <a:solidFill>
                  <a:srgbClr val="202122"/>
                </a:solidFill>
                <a:effectLst/>
              </a:rPr>
              <a:t>   US presidents recognized its corruption and the justifiability of removing it</a:t>
            </a:r>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dirty="0"/>
          </a:p>
        </p:txBody>
      </p:sp>
    </p:spTree>
    <p:extLst>
      <p:ext uri="{BB962C8B-B14F-4D97-AF65-F5344CB8AC3E}">
        <p14:creationId xmlns:p14="http://schemas.microsoft.com/office/powerpoint/2010/main" val="356204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853785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82828"/>
                </a:solidFill>
                <a:effectLst/>
              </a:rPr>
              <a:t>The Vietnam War was the prolonged struggle between nationalist forces attempting to unify the </a:t>
            </a:r>
            <a:r>
              <a:rPr lang="en-US" dirty="0">
                <a:solidFill>
                  <a:srgbClr val="282828"/>
                </a:solidFill>
              </a:rPr>
              <a:t>country of Vietnam</a:t>
            </a:r>
            <a:r>
              <a:rPr lang="en-US" b="0" i="0" dirty="0">
                <a:solidFill>
                  <a:srgbClr val="282828"/>
                </a:solidFill>
                <a:effectLst/>
              </a:rPr>
              <a:t> under a </a:t>
            </a:r>
            <a:r>
              <a:rPr lang="en-US" dirty="0">
                <a:solidFill>
                  <a:srgbClr val="282828"/>
                </a:solidFill>
              </a:rPr>
              <a:t>communist</a:t>
            </a:r>
            <a:r>
              <a:rPr lang="en-US" b="0" i="0" dirty="0">
                <a:solidFill>
                  <a:srgbClr val="282828"/>
                </a:solidFill>
                <a:effectLst/>
              </a:rPr>
              <a:t> government and the United States (with the aid of the South Vietnamese) attempting to prevent the spread of communism.  Continuation of their rebellion against th</a:t>
            </a:r>
            <a:r>
              <a:rPr lang="en-US" dirty="0">
                <a:solidFill>
                  <a:srgbClr val="282828"/>
                </a:solidFill>
              </a:rPr>
              <a:t>e French colonial masters.</a:t>
            </a:r>
            <a:endParaRPr lang="en-US" dirty="0"/>
          </a:p>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801159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https://upload.wikimedia.org/wikipedia/commons/7/78/Female_Vietcong_Guerrilla.jpg</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89853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799521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b="0" i="0" dirty="0">
                <a:solidFill>
                  <a:srgbClr val="282828"/>
                </a:solidFill>
                <a:effectLst/>
              </a:rPr>
              <a:t>https://external-content.duckduckgo.com/iu/?u=https%3A%2F%2Fwritemakesmight.net%2Fwp-content%2Fuploads%2F2021%2F08%2F08-17-2021-THE-FALL-OF-SAIGON-REDUX.jpeg&amp;f=1&amp;nofb=1</a:t>
            </a:r>
          </a:p>
          <a:p>
            <a:r>
              <a:rPr lang="en-US" b="0" i="0" dirty="0">
                <a:solidFill>
                  <a:srgbClr val="282828"/>
                </a:solidFill>
                <a:effectLst/>
              </a:rPr>
              <a:t>Disastrous humiliating defeat.</a:t>
            </a:r>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4564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Richard Ridgeway</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946013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56837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200" dirty="0"/>
              <a:t>https://www.prageru.com/video/is-communism-moral/</a:t>
            </a:r>
          </a:p>
          <a:p>
            <a:r>
              <a:rPr lang="en-US" dirty="0"/>
              <a:t>Civilian deaths, not soldiers.</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4034921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739235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https://external-content.duckduckgo.com/iu/?u=http%3A%2F%2F1.bp.blogspot.com%2F_8_ENa7sVpug%2FTSxng8K7CtI%2FAAAAAAAARl8%2FVvA2izJliLY%2Fs1600%2FAyatollah%252BKhomeini.jpg&amp;f=1&amp;nofb=1</a:t>
            </a:r>
          </a:p>
          <a:p>
            <a:r>
              <a:rPr lang="en-US" sz="2000" dirty="0"/>
              <a:t>Shah US backed, secular.   </a:t>
            </a:r>
            <a:r>
              <a:rPr lang="en-US" sz="2000" dirty="0" err="1"/>
              <a:t>Khomenini</a:t>
            </a:r>
            <a:r>
              <a:rPr lang="en-US" sz="2000" dirty="0"/>
              <a:t> exiled to Paris 1964 for 14 years</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937079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https://external-content.duckduckgo.com/iu/?u=https%3A%2F%2Ftse1.mm.bing.net%2Fth%3Fid%3DOIP.QNWuoGXXu_HdUec6IXArKwHaEK%26pid%3DApi&amp;f=1</a:t>
            </a:r>
            <a:endParaRPr lang="en-US" sz="1050" dirty="0"/>
          </a:p>
          <a:p>
            <a:pPr algn="l"/>
            <a:r>
              <a:rPr lang="en-US" b="0" i="0" dirty="0">
                <a:solidFill>
                  <a:srgbClr val="202122"/>
                </a:solidFill>
                <a:effectLst/>
              </a:rPr>
              <a:t>"Few expected the regime of the Shah, which had international support and a modern army of 400,000, to crumble in the face of unarmed demonstrators within a matter of months."</a:t>
            </a:r>
            <a:r>
              <a:rPr lang="en-US" b="0" i="0" u="none" strike="noStrike" baseline="30000" dirty="0">
                <a:solidFill>
                  <a:srgbClr val="0645AD"/>
                </a:solidFill>
                <a:effectLst/>
                <a:hlinkClick r:id="rId4"/>
              </a:rPr>
              <a:t>[53]</a:t>
            </a:r>
            <a:endParaRPr lang="en-US" b="0" i="0" dirty="0">
              <a:solidFill>
                <a:srgbClr val="202122"/>
              </a:solidFill>
              <a:effectLst/>
            </a:endParaRPr>
          </a:p>
          <a:p>
            <a:pPr algn="l"/>
            <a:r>
              <a:rPr lang="en-US" b="0" i="0" dirty="0">
                <a:solidFill>
                  <a:srgbClr val="202122"/>
                </a:solidFill>
                <a:effectLst/>
              </a:rPr>
              <a:t>Another historian noted the revolution was "unique in the annals of modern world history in that it brought to power not a new social group equipped with political parties and secular ideologies, but a traditional clergy armed with mosque pulpits and claiming the divine right to supervise all temporal authorities, even the country's highest elected representatives."</a:t>
            </a:r>
            <a:r>
              <a:rPr lang="en-US" b="0" i="0" u="none" strike="noStrike" baseline="30000" dirty="0">
                <a:solidFill>
                  <a:srgbClr val="0645AD"/>
                </a:solidFill>
                <a:effectLst/>
                <a:hlinkClick r:id="rId5"/>
              </a:rPr>
              <a:t>[54]</a:t>
            </a:r>
            <a:endParaRPr lang="en-US" b="0" i="0" u="none" strike="noStrike" baseline="30000" dirty="0">
              <a:solidFill>
                <a:srgbClr val="0645AD"/>
              </a:solidFill>
              <a:effectLst/>
            </a:endParaRPr>
          </a:p>
          <a:p>
            <a:pPr algn="l"/>
            <a:r>
              <a:rPr lang="en-US" sz="1000" b="0" i="0" dirty="0">
                <a:solidFill>
                  <a:srgbClr val="202122"/>
                </a:solidFill>
                <a:effectLst/>
                <a:hlinkClick r:id="rId6"/>
              </a:rPr>
              <a:t>https://en.wikipedia.org/wiki/Background_and_causes_of_the_Iranian_Revolution</a:t>
            </a:r>
            <a:r>
              <a:rPr lang="en-US" sz="1000" b="0" i="0" dirty="0">
                <a:solidFill>
                  <a:srgbClr val="202122"/>
                </a:solidFill>
                <a:effectLst/>
              </a:rPr>
              <a:t> </a:t>
            </a:r>
          </a:p>
          <a:p>
            <a:endParaRPr lang="en-US" sz="1050"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573393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122"/>
                </a:solidFill>
                <a:effectLst/>
              </a:rPr>
              <a:t>Causes: conservative backlash opposing the </a:t>
            </a:r>
            <a:r>
              <a:rPr lang="en-US" b="0" i="0" u="none" strike="noStrike" dirty="0">
                <a:solidFill>
                  <a:srgbClr val="0645AD"/>
                </a:solidFill>
                <a:effectLst/>
                <a:hlinkClick r:id="rId3" tooltip="Westernization"/>
              </a:rPr>
              <a:t>westernization</a:t>
            </a:r>
            <a:r>
              <a:rPr lang="en-US" b="0" i="0" dirty="0">
                <a:solidFill>
                  <a:srgbClr val="202122"/>
                </a:solidFill>
                <a:effectLst/>
              </a:rPr>
              <a:t>, </a:t>
            </a:r>
            <a:r>
              <a:rPr lang="en-US" b="0" i="0" u="none" strike="noStrike" dirty="0">
                <a:solidFill>
                  <a:srgbClr val="0645AD"/>
                </a:solidFill>
                <a:effectLst/>
                <a:hlinkClick r:id="rId4" tooltip="Modernization"/>
              </a:rPr>
              <a:t>modernization</a:t>
            </a:r>
            <a:r>
              <a:rPr lang="en-US" b="0" i="0" dirty="0">
                <a:solidFill>
                  <a:srgbClr val="202122"/>
                </a:solidFill>
                <a:effectLst/>
              </a:rPr>
              <a:t> and </a:t>
            </a:r>
            <a:r>
              <a:rPr lang="en-US" b="0" i="0" u="none" strike="noStrike" dirty="0">
                <a:solidFill>
                  <a:srgbClr val="0645AD"/>
                </a:solidFill>
                <a:effectLst/>
                <a:hlinkClick r:id="rId5" tooltip="Secularization"/>
              </a:rPr>
              <a:t>secularization</a:t>
            </a:r>
            <a:r>
              <a:rPr lang="en-US" b="0" i="0" dirty="0">
                <a:solidFill>
                  <a:srgbClr val="202122"/>
                </a:solidFill>
                <a:effectLst/>
              </a:rPr>
              <a:t> efforts of the </a:t>
            </a:r>
            <a:r>
              <a:rPr lang="en-US" b="0" i="0" u="none" strike="noStrike" dirty="0">
                <a:solidFill>
                  <a:srgbClr val="0645AD"/>
                </a:solidFill>
                <a:effectLst/>
                <a:hlinkClick r:id="rId6" tooltip="Western world"/>
              </a:rPr>
              <a:t>Western</a:t>
            </a:r>
            <a:r>
              <a:rPr lang="en-US" b="0" i="0" dirty="0">
                <a:solidFill>
                  <a:srgbClr val="202122"/>
                </a:solidFill>
                <a:effectLst/>
              </a:rPr>
              <a:t>-backed Shah,</a:t>
            </a:r>
            <a:r>
              <a:rPr lang="en-US" b="0" i="0" u="none" strike="noStrike" baseline="30000" dirty="0">
                <a:solidFill>
                  <a:srgbClr val="0645AD"/>
                </a:solidFill>
                <a:effectLst/>
                <a:hlinkClick r:id="rId7"/>
              </a:rPr>
              <a:t>[1]</a:t>
            </a:r>
            <a:r>
              <a:rPr lang="en-US" b="0" i="0" dirty="0">
                <a:solidFill>
                  <a:srgbClr val="202122"/>
                </a:solidFill>
                <a:effectLst/>
              </a:rPr>
              <a:t> as well as from a more popular reaction to social injustice and other shortcomings of the </a:t>
            </a:r>
            <a:r>
              <a:rPr lang="en-US" b="0" i="1" u="none" strike="noStrike" dirty="0" err="1">
                <a:solidFill>
                  <a:srgbClr val="3366BB"/>
                </a:solidFill>
                <a:effectLst/>
                <a:hlinkClick r:id="rId8" tooltip="wikt:ancien régime"/>
              </a:rPr>
              <a:t>ancien</a:t>
            </a:r>
            <a:r>
              <a:rPr lang="en-US" b="0" i="1" u="none" strike="noStrike" dirty="0">
                <a:solidFill>
                  <a:srgbClr val="3366BB"/>
                </a:solidFill>
                <a:effectLst/>
                <a:hlinkClick r:id="rId8" tooltip="wikt:ancien régime"/>
              </a:rPr>
              <a:t> régime</a:t>
            </a:r>
            <a:r>
              <a:rPr lang="en-US" b="0" i="0" dirty="0">
                <a:solidFill>
                  <a:srgbClr val="202122"/>
                </a:solidFill>
                <a:effectLst/>
              </a:rPr>
              <a:t>.</a:t>
            </a:r>
            <a:r>
              <a:rPr lang="en-US" b="0" i="0" u="none" strike="noStrike" baseline="30000" dirty="0">
                <a:solidFill>
                  <a:srgbClr val="0645AD"/>
                </a:solidFill>
                <a:effectLst/>
                <a:hlinkClick r:id="rId9"/>
              </a:rPr>
              <a:t>[2]</a:t>
            </a:r>
            <a:endParaRPr lang="en-US" b="0" i="0" u="none" strike="noStrike" baseline="30000" dirty="0">
              <a:solidFill>
                <a:srgbClr val="0645AD"/>
              </a:solidFill>
              <a:effectLst/>
            </a:endParaRPr>
          </a:p>
          <a:p>
            <a:r>
              <a:rPr lang="en-US" sz="1050" dirty="0"/>
              <a:t>https://listverse.com/2020/01/13/10-horrific-ways-iran-is-slaughtering-its-own-people/</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632164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36936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https://listverse.com/2020/01/13/10-horrific-ways-iran-is-slaughtering-its-own-people/</a:t>
            </a:r>
          </a:p>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046499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15384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42505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Bad presentation</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023565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657933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Why is G-d allowing all these devastating turns to history? </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342845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681021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21058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40992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Lev 18  Innocent blood</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910397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Lev 18  Innocent blood</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80379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Lev 18  Innocent blood</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702300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MLK content of his character</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468346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police defunding, riots excused.  </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49232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4218272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431509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https://thejewishvoice.com/2021/08/americans-collectively-owe-4-32-trillion-in-consumer-debt/</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497432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615132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https://thejewishvoice.com/2021/08/americans-collectively-owe-4-32-trillion-in-consumer-debt/</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056461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https://thejewishvoice.com/2021/08/taliban-mocks-joe-biden-social-media-censorship-as-twitter-bans-americans-not-terrorists/</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496500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https://thejewishvoice.com/2021/08/taliban-mocks-joe-biden-social-media-censorship-as-twitter-bans-americans-not-terrorists/</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6442704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https://thejewishvoice.com/2021/08/1984-society-ominous-new-definitions-for-what-constitutes-domestic-terrorism/		</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2139643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https://thejewishvoice.com/2021/08/1984-society-ominous-new-definitions-for-what-constitutes-domestic-terrorism/		</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810855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https://thejewishvoice.com/2021/08/1984-society-ominous-new-definitions-for-what-constitutes-domestic-terrorism/		</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5898449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https://thejewishvoice.com/2021/08/1984-society-ominous-new-definitions-for-what-constitutes-domestic-terrorism/</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1579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552827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6195941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https://thejewishvoice.com/2021/08/mauritania-chess-player-pulls-out-of-junior-world-cup-to-avoid-israel-player/</a:t>
            </a:r>
            <a:endParaRPr lang="en-US" sz="1100"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0295293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1982591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0040417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or apostate </a:t>
            </a:r>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7310801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5917629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9167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214992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663953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may or may not solve the overrunning of the United States.  We will sure try.  Some of you support Convention of States.  But we can, if in this wonderful building, or in jail, solve the overcoming of our souls!   Prepare your minds?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4866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4551919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0890846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634588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https://external-content.duckduckgo.com/iu/?u=https%3A%2F%2Fupload.wikimedia.org%2Fwikipedia%2Fcommons%2F0%2F0a%2FMencius_Mansion_-_palanquin_-_P1050942.JPG&amp;f=1&amp;nofb=1</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4580839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92E2C"/>
                </a:solidFill>
                <a:effectLst/>
              </a:rPr>
              <a:t>For years, observers around the world have been stunned by the rapid rise of the underground Christian church in </a:t>
            </a:r>
            <a:r>
              <a:rPr lang="en-US" b="0" i="0" u="none" strike="noStrike" dirty="0">
                <a:solidFill>
                  <a:srgbClr val="AC152B"/>
                </a:solidFill>
                <a:effectLst/>
                <a:hlinkClick r:id="rId3"/>
              </a:rPr>
              <a:t>China</a:t>
            </a:r>
            <a:r>
              <a:rPr lang="en-US" b="0" i="0" dirty="0">
                <a:solidFill>
                  <a:srgbClr val="392E2C"/>
                </a:solidFill>
                <a:effectLst/>
              </a:rPr>
              <a:t>. There are an estimated 97 million Christians in China, a staggering number when you consider that the growth has been under communism for 70 years.</a:t>
            </a:r>
            <a:endParaRPr lang="en-US" dirty="0"/>
          </a:p>
          <a:p>
            <a:endParaRPr lang="en-US" dirty="0"/>
          </a:p>
          <a:p>
            <a:r>
              <a:rPr lang="en-US" sz="1050" dirty="0"/>
              <a:t>https://www.opendoorsusa.org/christian-persecution/stories/on-chinas-70th-anniversary-is-the-worlds-largest-church-preparing-to-go-underground-again/</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4936363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4109373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8918551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ltLang="en-US"/>
              <a:t>Tiffany Fellowship Oct 2016</a:t>
            </a:r>
          </a:p>
        </p:txBody>
      </p:sp>
      <p:sp>
        <p:nvSpPr>
          <p:cNvPr id="6" name="Rectangle 3"/>
          <p:cNvSpPr>
            <a:spLocks noGrp="1" noChangeArrowheads="1"/>
          </p:cNvSpPr>
          <p:nvPr>
            <p:ph type="dt" idx="1"/>
          </p:nvPr>
        </p:nvSpPr>
        <p:spPr>
          <a:ln/>
        </p:spPr>
        <p:txBody>
          <a:bodyPr/>
          <a:lstStyle/>
          <a:p>
            <a:r>
              <a:rPr lang="en-US" altLang="en-US"/>
              <a:t>October 23, 2016 5777</a:t>
            </a:r>
          </a:p>
        </p:txBody>
      </p:sp>
      <p:sp>
        <p:nvSpPr>
          <p:cNvPr id="7" name="Rectangle 7"/>
          <p:cNvSpPr>
            <a:spLocks noGrp="1" noChangeArrowheads="1"/>
          </p:cNvSpPr>
          <p:nvPr>
            <p:ph type="sldNum" sz="quarter" idx="5"/>
          </p:nvPr>
        </p:nvSpPr>
        <p:spPr>
          <a:ln/>
        </p:spPr>
        <p:txBody>
          <a:bodyPr/>
          <a:lstStyle/>
          <a:p>
            <a:fld id="{E657E25F-B3CC-4CF5-BBE4-B1C268AE2D8B}" type="slidenum">
              <a:rPr lang="en-US" altLang="en-US"/>
              <a:pPr/>
              <a:t>76</a:t>
            </a:fld>
            <a:endParaRPr lang="en-US" altLang="en-US"/>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a:t>Cong with LOTS of rules: sleeves, no makeup, no jewelry, no TV, no movies.   Donald Hardy became pastor.  Logger 6’ 5”  kick up his leg and say, I had and experience…in the body or out…don’t know.   Got people loving G-d!!  Sr. Davis “groanings that cannot be uttered?  Golden glow up in the laminated rafters.  “Cloud of liquid love.” April 13, 1969 I experienced New Birth. Many young people similarly seeking.  </a:t>
            </a:r>
          </a:p>
          <a:p>
            <a:r>
              <a:rPr lang="en-US" altLang="en-US" dirty="0"/>
              <a:t>Went home few weeks later.  “Mom, Dad, I’ve found the answer to life’s problems.  It’s not in drugs, or revolution, but in the love of Jesus Christ.”</a:t>
            </a:r>
          </a:p>
          <a:p>
            <a:r>
              <a:rPr lang="en-US" altLang="en-US" dirty="0"/>
              <a:t>Sent me to psychiatrist.</a:t>
            </a:r>
          </a:p>
          <a:p>
            <a:r>
              <a:rPr lang="en-US" altLang="en-US" dirty="0"/>
              <a:t>“You’re worse than Hitler.  He destroyed our bodies.  You are destroying our souls.”</a:t>
            </a:r>
          </a:p>
          <a:p>
            <a:r>
              <a:rPr lang="en-US" altLang="en-US" dirty="0"/>
              <a:t>But I was lost to them, in the Presence of the Messiah, King, Warrior G-d, lover.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https://www.amazon.com/1726-Year-that-Defined-America/dp/1888435402?dchild=1&amp;keywords=Eddie+Hyatt&amp;qid=1629074577&amp;sr=8-3&amp;linkCode=sl1&amp;tag=httpwwweddieh-20&amp;linkId=46c6223c14d12b60251048b3f51ffb12&amp;language=en_US&amp;ref_=as_li_ss_tl</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358854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https://www.amazon.com/1726-Year-that-Defined-America/dp/1888435402?dchild=1&amp;keywords=Eddie+Hyatt&amp;qid=1629074577&amp;sr=8-3&amp;linkCode=sl1&amp;tag=httpwwweddieh-20&amp;linkId=46c6223c14d12b60251048b3f51ffb12&amp;language=en_US&amp;ref_=as_li_ss_tl</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8820915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https://www.amazon.com/1726-Year-that-Defined-America/dp/1888435402?dchild=1&amp;keywords=Eddie+Hyatt&amp;qid=1629074577&amp;sr=8-3&amp;linkCode=sl1&amp;tag=httpwwweddieh-20&amp;linkId=46c6223c14d12b60251048b3f51ffb12&amp;language=en_US&amp;ref_=as_li_ss_tl</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6722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3150518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1691055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536675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3.7-8 Lover's Defense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21,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018189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4619725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Serve the least of them.  </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1106572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~Pharoah’s horses, peaceful.  Solomon and </a:t>
            </a:r>
            <a:r>
              <a:rPr lang="en-US" dirty="0" err="1"/>
              <a:t>Shulamit</a:t>
            </a:r>
            <a:r>
              <a:rPr lang="en-US" dirty="0"/>
              <a:t>.</a:t>
            </a:r>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5031839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42215415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23522321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15744117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95304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0024888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5205209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35073103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864906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240298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748533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654385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791989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678631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099026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9148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1</a:t>
            </a: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1</a:t>
            </a: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1</a:t>
            </a: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r>
              <a:rPr lang="en-US">
                <a:solidFill>
                  <a:prstClr val="black">
                    <a:tint val="75000"/>
                  </a:prstClr>
                </a:solidFill>
                <a:latin typeface="Calibri" panose="020F0502020204030204"/>
                <a:cs typeface="+mn-cs"/>
              </a:rPr>
              <a:t>1</a:t>
            </a: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1</a:t>
            </a: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7439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615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7176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974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8049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775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941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000000"/>
                </a:solidFill>
              </a:rPr>
              <a:t>1</a:t>
            </a: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3415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3166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5948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069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1</a:t>
            </a: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en-US">
                <a:solidFill>
                  <a:srgbClr val="000000"/>
                </a:solidFill>
              </a:rPr>
              <a:t>1</a:t>
            </a: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000000"/>
                </a:solidFill>
              </a:rPr>
              <a:t>1</a:t>
            </a: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000000"/>
                </a:solidFill>
              </a:rPr>
              <a:t>1</a:t>
            </a: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1</a:t>
            </a: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a:solidFill>
                  <a:srgbClr val="000000"/>
                </a:solidFill>
              </a:rPr>
              <a:t>1</a:t>
            </a: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r>
              <a:rPr lang="en-US" altLang="en-US">
                <a:solidFill>
                  <a:srgbClr val="000000"/>
                </a:solidFill>
              </a:rPr>
              <a:t>1</a:t>
            </a: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hf sldNum="0" hdr="0" dt="0"/>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ltLang="en-US">
                <a:solidFill>
                  <a:srgbClr val="000000"/>
                </a:solidFill>
              </a:rPr>
              <a:t>1</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26228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dailymail.co.uk/tvshowbiz/tiktok/index.htm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www.dailymail.co.uk/sciencetech/twitter/index.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dailymail.co.uk/tvshowbiz/tiktok/index.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dailymail.co.uk/sciencetech/twitter/index.html"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
        <p:nvSpPr>
          <p:cNvPr id="2" name="Footer Placeholder 1">
            <a:extLst>
              <a:ext uri="{FF2B5EF4-FFF2-40B4-BE49-F238E27FC236}">
                <a16:creationId xmlns:a16="http://schemas.microsoft.com/office/drawing/2014/main" id="{39C74133-308F-430F-B2C0-6919AF247BE6}"/>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105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have been zero US casualties since Feb. 2020 according to Ben Shapiro.</a:t>
            </a:r>
          </a:p>
        </p:txBody>
      </p:sp>
      <p:pic>
        <p:nvPicPr>
          <p:cNvPr id="3" name="Picture 2">
            <a:extLst>
              <a:ext uri="{FF2B5EF4-FFF2-40B4-BE49-F238E27FC236}">
                <a16:creationId xmlns:a16="http://schemas.microsoft.com/office/drawing/2014/main" id="{CFE75918-C862-4964-9EB3-EE460A7FE82A}"/>
              </a:ext>
            </a:extLst>
          </p:cNvPr>
          <p:cNvPicPr>
            <a:picLocks noChangeAspect="1"/>
          </p:cNvPicPr>
          <p:nvPr/>
        </p:nvPicPr>
        <p:blipFill>
          <a:blip r:embed="rId3"/>
          <a:stretch>
            <a:fillRect/>
          </a:stretch>
        </p:blipFill>
        <p:spPr>
          <a:xfrm>
            <a:off x="5410200" y="0"/>
            <a:ext cx="3654247" cy="5143500"/>
          </a:xfrm>
          <a:prstGeom prst="rect">
            <a:avLst/>
          </a:prstGeom>
        </p:spPr>
      </p:pic>
      <p:sp>
        <p:nvSpPr>
          <p:cNvPr id="2" name="Footer Placeholder 1">
            <a:extLst>
              <a:ext uri="{FF2B5EF4-FFF2-40B4-BE49-F238E27FC236}">
                <a16:creationId xmlns:a16="http://schemas.microsoft.com/office/drawing/2014/main" id="{C8580F9A-6351-4387-9B4B-A53A028AA76C}"/>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2644795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Daniel Fast, </a:t>
            </a:r>
            <a:r>
              <a:rPr lang="en-US" sz="4000" u="sng" dirty="0"/>
              <a:t>fast from prepared foods and wine</a:t>
            </a:r>
            <a:r>
              <a:rPr lang="en-US" sz="4000" dirty="0"/>
              <a:t> (alcohol).... eat fruits, vegetables, nuts, and liquids.</a:t>
            </a:r>
          </a:p>
          <a:p>
            <a:r>
              <a:rPr lang="en-US" sz="4000" dirty="0"/>
              <a:t>You can also</a:t>
            </a:r>
            <a:r>
              <a:rPr lang="en-US" sz="4000" u="sng" dirty="0"/>
              <a:t> mix and match these fasts</a:t>
            </a:r>
            <a:r>
              <a:rPr lang="en-US" sz="4000" dirty="0"/>
              <a:t>, perhaps doing a different fast each week of the 40 days.</a:t>
            </a:r>
            <a:endParaRPr lang="en-US" sz="6600" dirty="0"/>
          </a:p>
        </p:txBody>
      </p:sp>
    </p:spTree>
    <p:extLst>
      <p:ext uri="{BB962C8B-B14F-4D97-AF65-F5344CB8AC3E}">
        <p14:creationId xmlns:p14="http://schemas.microsoft.com/office/powerpoint/2010/main" val="1210618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In addition to the food-based fasts above, consider adding a fast from your favorite TV show, internet browsing, social media, and/or some other pleasures, from yelling under any circumstances.</a:t>
            </a:r>
            <a:endParaRPr lang="en-US" sz="6600" dirty="0"/>
          </a:p>
        </p:txBody>
      </p:sp>
    </p:spTree>
    <p:extLst>
      <p:ext uri="{BB962C8B-B14F-4D97-AF65-F5344CB8AC3E}">
        <p14:creationId xmlns:p14="http://schemas.microsoft.com/office/powerpoint/2010/main" val="20417282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pic>
        <p:nvPicPr>
          <p:cNvPr id="5" name="Picture 4">
            <a:extLst>
              <a:ext uri="{FF2B5EF4-FFF2-40B4-BE49-F238E27FC236}">
                <a16:creationId xmlns:a16="http://schemas.microsoft.com/office/drawing/2014/main" id="{48A8BB1F-DC81-4239-ADF7-1ED7CCDEA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7E37838A-11AC-4DD7-8833-89FF71F255E8}"/>
              </a:ext>
            </a:extLst>
          </p:cNvPr>
          <p:cNvSpPr txBox="1"/>
          <p:nvPr/>
        </p:nvSpPr>
        <p:spPr>
          <a:xfrm>
            <a:off x="494368" y="590550"/>
            <a:ext cx="2839239" cy="707886"/>
          </a:xfrm>
          <a:prstGeom prst="rect">
            <a:avLst/>
          </a:prstGeom>
          <a:noFill/>
        </p:spPr>
        <p:txBody>
          <a:bodyPr wrap="none" rtlCol="0">
            <a:spAutoFit/>
          </a:bodyPr>
          <a:lstStyle/>
          <a:p>
            <a:pPr algn="l"/>
            <a:r>
              <a:rPr lang="en-US" dirty="0"/>
              <a:t>Song 3.7-8</a:t>
            </a:r>
          </a:p>
        </p:txBody>
      </p:sp>
    </p:spTree>
    <p:extLst>
      <p:ext uri="{BB962C8B-B14F-4D97-AF65-F5344CB8AC3E}">
        <p14:creationId xmlns:p14="http://schemas.microsoft.com/office/powerpoint/2010/main" val="31764297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baseline="30000" dirty="0"/>
              <a:t>Song 3.7-8 </a:t>
            </a:r>
            <a:r>
              <a:rPr lang="en-US" sz="4000" dirty="0" err="1"/>
              <a:t>Shlomo’s</a:t>
            </a:r>
            <a:r>
              <a:rPr lang="en-US" sz="4000" dirty="0"/>
              <a:t> litter, escorted by sixty valiant men chosen from </a:t>
            </a:r>
            <a:r>
              <a:rPr lang="en-US" sz="4000" dirty="0" err="1"/>
              <a:t>Isra’el’s</a:t>
            </a:r>
            <a:r>
              <a:rPr lang="en-US" sz="4000" dirty="0"/>
              <a:t> finest; all of them wield the sword and are expert fighters; each one has his sword ready at his side to combat the terrors of night.</a:t>
            </a:r>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8009936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23841227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
        <p:nvSpPr>
          <p:cNvPr id="2" name="Footer Placeholder 1">
            <a:extLst>
              <a:ext uri="{FF2B5EF4-FFF2-40B4-BE49-F238E27FC236}">
                <a16:creationId xmlns:a16="http://schemas.microsoft.com/office/drawing/2014/main" id="{2A30D005-D3BB-41BF-8E30-0ECFD5BB8020}"/>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40883884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
        <p:nvSpPr>
          <p:cNvPr id="2" name="Footer Placeholder 1">
            <a:extLst>
              <a:ext uri="{FF2B5EF4-FFF2-40B4-BE49-F238E27FC236}">
                <a16:creationId xmlns:a16="http://schemas.microsoft.com/office/drawing/2014/main" id="{B7E34243-043E-4985-A8FF-90A9B0340AC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6191929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
        <p:nvSpPr>
          <p:cNvPr id="2" name="Footer Placeholder 1">
            <a:extLst>
              <a:ext uri="{FF2B5EF4-FFF2-40B4-BE49-F238E27FC236}">
                <a16:creationId xmlns:a16="http://schemas.microsoft.com/office/drawing/2014/main" id="{D96C3801-C252-4BA3-B629-A3A24B776588}"/>
              </a:ext>
            </a:extLst>
          </p:cNvPr>
          <p:cNvSpPr>
            <a:spLocks noGrp="1"/>
          </p:cNvSpPr>
          <p:nvPr>
            <p:ph type="ftr" sz="quarter" idx="11"/>
          </p:nvPr>
        </p:nvSpPr>
        <p:spPr/>
        <p:txBody>
          <a:bodyPr/>
          <a:lstStyle/>
          <a:p>
            <a:pPr defTabSz="370374" fontAlgn="auto">
              <a:spcBef>
                <a:spcPts val="0"/>
              </a:spcBef>
              <a:spcAft>
                <a:spcPts val="0"/>
              </a:spcAft>
            </a:pPr>
            <a:r>
              <a:rPr lang="en-US">
                <a:solidFill>
                  <a:prstClr val="black">
                    <a:tint val="75000"/>
                  </a:prstClr>
                </a:solidFill>
                <a:latin typeface="Calibri" panose="020F0502020204030204"/>
                <a:cs typeface="+mn-cs"/>
              </a:rPr>
              <a:t>1</a:t>
            </a:r>
          </a:p>
        </p:txBody>
      </p:sp>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70D08A3-96CC-4B13-8208-4B16A0F64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 y="0"/>
            <a:ext cx="7715250" cy="5143500"/>
          </a:xfrm>
          <a:prstGeom prst="rect">
            <a:avLst/>
          </a:prstGeom>
        </p:spPr>
      </p:pic>
      <p:pic>
        <p:nvPicPr>
          <p:cNvPr id="7" name="Picture 6">
            <a:extLst>
              <a:ext uri="{FF2B5EF4-FFF2-40B4-BE49-F238E27FC236}">
                <a16:creationId xmlns:a16="http://schemas.microsoft.com/office/drawing/2014/main" id="{6FE8D94E-6C7A-45E7-B70E-165268C456CE}"/>
              </a:ext>
            </a:extLst>
          </p:cNvPr>
          <p:cNvPicPr>
            <a:picLocks noChangeAspect="1"/>
          </p:cNvPicPr>
          <p:nvPr/>
        </p:nvPicPr>
        <p:blipFill>
          <a:blip r:embed="rId4"/>
          <a:stretch>
            <a:fillRect/>
          </a:stretch>
        </p:blipFill>
        <p:spPr>
          <a:xfrm>
            <a:off x="152400" y="4248150"/>
            <a:ext cx="9468794" cy="869874"/>
          </a:xfrm>
          <a:prstGeom prst="rect">
            <a:avLst/>
          </a:prstGeom>
        </p:spPr>
      </p:pic>
      <p:sp>
        <p:nvSpPr>
          <p:cNvPr id="2" name="Footer Placeholder 1">
            <a:extLst>
              <a:ext uri="{FF2B5EF4-FFF2-40B4-BE49-F238E27FC236}">
                <a16:creationId xmlns:a16="http://schemas.microsoft.com/office/drawing/2014/main" id="{E64B0DBE-1A75-4094-83DD-7A539AC31FBB}"/>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08133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is not the first horrific loss of a nation and people with at least a commitment to the Western nations, nominally Biblical culture, and/or a Western civilization, to a MUCH worse one taking possession of the nation.</a:t>
            </a:r>
          </a:p>
        </p:txBody>
      </p:sp>
      <p:sp>
        <p:nvSpPr>
          <p:cNvPr id="2" name="Footer Placeholder 1">
            <a:extLst>
              <a:ext uri="{FF2B5EF4-FFF2-40B4-BE49-F238E27FC236}">
                <a16:creationId xmlns:a16="http://schemas.microsoft.com/office/drawing/2014/main" id="{EA6B8753-CDF0-42E0-95FE-AFE38C37939A}"/>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60404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1917</a:t>
            </a:r>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95074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35259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C1FF6F1E-659D-460F-81D7-5AB1C69BBC46}"/>
              </a:ext>
            </a:extLst>
          </p:cNvPr>
          <p:cNvPicPr>
            <a:picLocks noChangeAspect="1"/>
          </p:cNvPicPr>
          <p:nvPr/>
        </p:nvPicPr>
        <p:blipFill>
          <a:blip r:embed="rId3"/>
          <a:stretch>
            <a:fillRect/>
          </a:stretch>
        </p:blipFill>
        <p:spPr>
          <a:xfrm>
            <a:off x="-15462" y="209550"/>
            <a:ext cx="9174923" cy="4724400"/>
          </a:xfrm>
          <a:prstGeom prst="rect">
            <a:avLst/>
          </a:prstGeom>
        </p:spPr>
      </p:pic>
      <p:sp>
        <p:nvSpPr>
          <p:cNvPr id="2" name="Footer Placeholder 1">
            <a:extLst>
              <a:ext uri="{FF2B5EF4-FFF2-40B4-BE49-F238E27FC236}">
                <a16:creationId xmlns:a16="http://schemas.microsoft.com/office/drawing/2014/main" id="{1BBA696C-F123-4FE9-86E5-EE940066CCE3}"/>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75592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518159"/>
            <a:ext cx="7962900" cy="44157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a:extLst>
              <a:ext uri="{FF2B5EF4-FFF2-40B4-BE49-F238E27FC236}">
                <a16:creationId xmlns:a16="http://schemas.microsoft.com/office/drawing/2014/main" id="{AB458F4C-B6B3-4284-950E-EA3EB7CC6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F5688F3-362B-4389-A3DE-8EA48EB9770F}"/>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428336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5400" dirty="0">
                <a:latin typeface="David" panose="020E0502060401010101" pitchFamily="34" charset="-79"/>
                <a:cs typeface="David" panose="020E0502060401010101" pitchFamily="34" charset="-79"/>
              </a:rPr>
              <a:t> </a:t>
            </a:r>
          </a:p>
        </p:txBody>
      </p:sp>
      <p:pic>
        <p:nvPicPr>
          <p:cNvPr id="3" name="Picture 2">
            <a:extLst>
              <a:ext uri="{FF2B5EF4-FFF2-40B4-BE49-F238E27FC236}">
                <a16:creationId xmlns:a16="http://schemas.microsoft.com/office/drawing/2014/main" id="{A7B7881A-1699-40AF-9849-518A8543C01C}"/>
              </a:ext>
            </a:extLst>
          </p:cNvPr>
          <p:cNvPicPr>
            <a:picLocks noChangeAspect="1"/>
          </p:cNvPicPr>
          <p:nvPr/>
        </p:nvPicPr>
        <p:blipFill>
          <a:blip r:embed="rId3" cstate="print"/>
          <a:stretch>
            <a:fillRect/>
          </a:stretch>
        </p:blipFill>
        <p:spPr>
          <a:xfrm>
            <a:off x="260161" y="0"/>
            <a:ext cx="8623680" cy="5143500"/>
          </a:xfrm>
          <a:prstGeom prst="rect">
            <a:avLst/>
          </a:prstGeom>
        </p:spPr>
      </p:pic>
      <p:sp>
        <p:nvSpPr>
          <p:cNvPr id="5" name="Rectangle: Rounded Corners 4">
            <a:extLst>
              <a:ext uri="{FF2B5EF4-FFF2-40B4-BE49-F238E27FC236}">
                <a16:creationId xmlns:a16="http://schemas.microsoft.com/office/drawing/2014/main" id="{DF3DE7FA-3E2B-4C9C-8D15-BF80A713E91F}"/>
              </a:ext>
            </a:extLst>
          </p:cNvPr>
          <p:cNvSpPr/>
          <p:nvPr/>
        </p:nvSpPr>
        <p:spPr bwMode="auto">
          <a:xfrm>
            <a:off x="685800" y="3333750"/>
            <a:ext cx="5486400" cy="533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Footer Placeholder 5">
            <a:extLst>
              <a:ext uri="{FF2B5EF4-FFF2-40B4-BE49-F238E27FC236}">
                <a16:creationId xmlns:a16="http://schemas.microsoft.com/office/drawing/2014/main" id="{4276CAEE-2B5D-4CB9-8DCC-F818D54333A8}"/>
              </a:ext>
            </a:extLst>
          </p:cNvPr>
          <p:cNvSpPr>
            <a:spLocks noGrp="1"/>
          </p:cNvSpPr>
          <p:nvPr>
            <p:ph type="ftr" sz="quarter" idx="11"/>
          </p:nvPr>
        </p:nvSpPr>
        <p:spPr/>
        <p:txBody>
          <a:bodyPr/>
          <a:lstStyle/>
          <a:p>
            <a:r>
              <a:rPr lang="en-US" altLang="en-US">
                <a:solidFill>
                  <a:srgbClr val="000000"/>
                </a:solidFill>
              </a:rPr>
              <a:t>1</a:t>
            </a:r>
          </a:p>
        </p:txBody>
      </p:sp>
      <p:sp>
        <p:nvSpPr>
          <p:cNvPr id="8" name="TextBox 7">
            <a:extLst>
              <a:ext uri="{FF2B5EF4-FFF2-40B4-BE49-F238E27FC236}">
                <a16:creationId xmlns:a16="http://schemas.microsoft.com/office/drawing/2014/main" id="{E8E7EDED-F945-44FD-9C44-BD4ABB0B6E14}"/>
              </a:ext>
            </a:extLst>
          </p:cNvPr>
          <p:cNvSpPr txBox="1"/>
          <p:nvPr/>
        </p:nvSpPr>
        <p:spPr>
          <a:xfrm>
            <a:off x="353990" y="-23485"/>
            <a:ext cx="2734146" cy="523220"/>
          </a:xfrm>
          <a:prstGeom prst="rect">
            <a:avLst/>
          </a:prstGeom>
          <a:noFill/>
        </p:spPr>
        <p:txBody>
          <a:bodyPr wrap="none" rtlCol="0">
            <a:spAutoFit/>
          </a:bodyPr>
          <a:lstStyle/>
          <a:p>
            <a:pPr algn="l"/>
            <a:r>
              <a:rPr lang="en-US" sz="2800" dirty="0"/>
              <a:t>Civilian deaths</a:t>
            </a:r>
            <a:endParaRPr lang="en-US" dirty="0"/>
          </a:p>
        </p:txBody>
      </p:sp>
    </p:spTree>
    <p:extLst>
      <p:ext uri="{BB962C8B-B14F-4D97-AF65-F5344CB8AC3E}">
        <p14:creationId xmlns:p14="http://schemas.microsoft.com/office/powerpoint/2010/main" val="112546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1949</a:t>
            </a:r>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7652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14134" y="290925"/>
            <a:ext cx="1982432" cy="4643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1949</a:t>
            </a:r>
          </a:p>
          <a:p>
            <a:pPr marL="0" indent="0">
              <a:buNone/>
            </a:pPr>
            <a:endParaRPr lang="en-US" sz="3200" dirty="0"/>
          </a:p>
          <a:p>
            <a:pPr marL="0" indent="0">
              <a:buNone/>
            </a:pPr>
            <a:endParaRPr lang="en-US" sz="3200" dirty="0"/>
          </a:p>
          <a:p>
            <a:pPr marL="0" indent="0">
              <a:buNone/>
            </a:pPr>
            <a:r>
              <a:rPr lang="en-US" sz="3200" dirty="0"/>
              <a:t>Currently</a:t>
            </a:r>
            <a:r>
              <a:rPr lang="en-US" sz="4000" dirty="0"/>
              <a:t> 1.4 billion people</a:t>
            </a:r>
          </a:p>
        </p:txBody>
      </p:sp>
      <p:pic>
        <p:nvPicPr>
          <p:cNvPr id="5122" name="Picture 2" descr="Chinese Communism">
            <a:extLst>
              <a:ext uri="{FF2B5EF4-FFF2-40B4-BE49-F238E27FC236}">
                <a16:creationId xmlns:a16="http://schemas.microsoft.com/office/drawing/2014/main" id="{DBC95DFC-56DF-4B87-8F57-A88BB878E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566" y="-20204"/>
            <a:ext cx="6831270" cy="516370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0C356A9-597C-4055-9ACD-4A1276F4B715}"/>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75005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 minister, a priest and a rabbit walked into a blood donation center.</a:t>
            </a:r>
          </a:p>
        </p:txBody>
      </p:sp>
    </p:spTree>
    <p:extLst>
      <p:ext uri="{BB962C8B-B14F-4D97-AF65-F5344CB8AC3E}">
        <p14:creationId xmlns:p14="http://schemas.microsoft.com/office/powerpoint/2010/main" val="197432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descr="The cold war-t_sothers">
            <a:extLst>
              <a:ext uri="{FF2B5EF4-FFF2-40B4-BE49-F238E27FC236}">
                <a16:creationId xmlns:a16="http://schemas.microsoft.com/office/drawing/2014/main" id="{74E48F81-3F8F-4DAC-AC99-6033637BD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865482-FD01-460F-BDC1-F1CD61E68A97}"/>
              </a:ext>
            </a:extLst>
          </p:cNvPr>
          <p:cNvSpPr txBox="1"/>
          <p:nvPr/>
        </p:nvSpPr>
        <p:spPr>
          <a:xfrm>
            <a:off x="1676400" y="1200150"/>
            <a:ext cx="4038599" cy="400110"/>
          </a:xfrm>
          <a:prstGeom prst="rect">
            <a:avLst/>
          </a:prstGeom>
          <a:noFill/>
        </p:spPr>
        <p:txBody>
          <a:bodyPr wrap="square" rtlCol="0">
            <a:spAutoFit/>
          </a:bodyPr>
          <a:lstStyle/>
          <a:p>
            <a:r>
              <a:rPr lang="en-US" sz="2000" b="0" i="0" dirty="0">
                <a:solidFill>
                  <a:srgbClr val="222222"/>
                </a:solidFill>
                <a:effectLst/>
                <a:latin typeface="+mn-lt"/>
              </a:rPr>
              <a:t>[Chiang Kai-shek]</a:t>
            </a:r>
            <a:endParaRPr lang="en-US" sz="2000" dirty="0">
              <a:latin typeface="+mn-lt"/>
            </a:endParaRPr>
          </a:p>
        </p:txBody>
      </p:sp>
      <p:sp>
        <p:nvSpPr>
          <p:cNvPr id="3" name="Footer Placeholder 2">
            <a:extLst>
              <a:ext uri="{FF2B5EF4-FFF2-40B4-BE49-F238E27FC236}">
                <a16:creationId xmlns:a16="http://schemas.microsoft.com/office/drawing/2014/main" id="{B1D41650-1AF4-487E-925C-D5BFA3DAA602}"/>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860129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5400" dirty="0">
                <a:latin typeface="David" panose="020E0502060401010101" pitchFamily="34" charset="-79"/>
                <a:cs typeface="David" panose="020E0502060401010101" pitchFamily="34" charset="-79"/>
              </a:rPr>
              <a:t> </a:t>
            </a:r>
          </a:p>
        </p:txBody>
      </p:sp>
      <p:pic>
        <p:nvPicPr>
          <p:cNvPr id="3" name="Picture 2">
            <a:extLst>
              <a:ext uri="{FF2B5EF4-FFF2-40B4-BE49-F238E27FC236}">
                <a16:creationId xmlns:a16="http://schemas.microsoft.com/office/drawing/2014/main" id="{A7B7881A-1699-40AF-9849-518A8543C01C}"/>
              </a:ext>
            </a:extLst>
          </p:cNvPr>
          <p:cNvPicPr>
            <a:picLocks noChangeAspect="1"/>
          </p:cNvPicPr>
          <p:nvPr/>
        </p:nvPicPr>
        <p:blipFill>
          <a:blip r:embed="rId3" cstate="print"/>
          <a:stretch>
            <a:fillRect/>
          </a:stretch>
        </p:blipFill>
        <p:spPr>
          <a:xfrm>
            <a:off x="260161" y="0"/>
            <a:ext cx="8623680" cy="5143500"/>
          </a:xfrm>
          <a:prstGeom prst="rect">
            <a:avLst/>
          </a:prstGeom>
        </p:spPr>
      </p:pic>
      <p:pic>
        <p:nvPicPr>
          <p:cNvPr id="2" name="Picture 1">
            <a:extLst>
              <a:ext uri="{FF2B5EF4-FFF2-40B4-BE49-F238E27FC236}">
                <a16:creationId xmlns:a16="http://schemas.microsoft.com/office/drawing/2014/main" id="{D529D514-7D41-4B75-ABB2-914EEB83C94E}"/>
              </a:ext>
            </a:extLst>
          </p:cNvPr>
          <p:cNvPicPr>
            <a:picLocks noChangeAspect="1"/>
          </p:cNvPicPr>
          <p:nvPr/>
        </p:nvPicPr>
        <p:blipFill>
          <a:blip r:embed="rId4"/>
          <a:stretch>
            <a:fillRect/>
          </a:stretch>
        </p:blipFill>
        <p:spPr>
          <a:xfrm>
            <a:off x="609600" y="3867150"/>
            <a:ext cx="5820717" cy="603250"/>
          </a:xfrm>
          <a:prstGeom prst="rect">
            <a:avLst/>
          </a:prstGeom>
        </p:spPr>
      </p:pic>
      <p:sp>
        <p:nvSpPr>
          <p:cNvPr id="6" name="Footer Placeholder 5">
            <a:extLst>
              <a:ext uri="{FF2B5EF4-FFF2-40B4-BE49-F238E27FC236}">
                <a16:creationId xmlns:a16="http://schemas.microsoft.com/office/drawing/2014/main" id="{7E80DBA3-33D8-4E78-9F2B-9031DAD072DE}"/>
              </a:ext>
            </a:extLst>
          </p:cNvPr>
          <p:cNvSpPr>
            <a:spLocks noGrp="1"/>
          </p:cNvSpPr>
          <p:nvPr>
            <p:ph type="ftr" sz="quarter" idx="11"/>
          </p:nvPr>
        </p:nvSpPr>
        <p:spPr/>
        <p:txBody>
          <a:bodyPr/>
          <a:lstStyle/>
          <a:p>
            <a:r>
              <a:rPr lang="en-US" altLang="en-US">
                <a:solidFill>
                  <a:srgbClr val="000000"/>
                </a:solidFill>
              </a:rPr>
              <a:t>1</a:t>
            </a:r>
          </a:p>
        </p:txBody>
      </p:sp>
      <p:sp>
        <p:nvSpPr>
          <p:cNvPr id="7" name="TextBox 6">
            <a:extLst>
              <a:ext uri="{FF2B5EF4-FFF2-40B4-BE49-F238E27FC236}">
                <a16:creationId xmlns:a16="http://schemas.microsoft.com/office/drawing/2014/main" id="{EA3D7232-1F32-4ADC-870B-4BD62D16BD41}"/>
              </a:ext>
            </a:extLst>
          </p:cNvPr>
          <p:cNvSpPr txBox="1"/>
          <p:nvPr/>
        </p:nvSpPr>
        <p:spPr>
          <a:xfrm>
            <a:off x="353990" y="-23485"/>
            <a:ext cx="2734146" cy="523220"/>
          </a:xfrm>
          <a:prstGeom prst="rect">
            <a:avLst/>
          </a:prstGeom>
          <a:noFill/>
        </p:spPr>
        <p:txBody>
          <a:bodyPr wrap="none" rtlCol="0">
            <a:spAutoFit/>
          </a:bodyPr>
          <a:lstStyle/>
          <a:p>
            <a:pPr algn="l"/>
            <a:r>
              <a:rPr lang="en-US" sz="2800" dirty="0"/>
              <a:t>Civilian deaths</a:t>
            </a:r>
            <a:endParaRPr lang="en-US" dirty="0"/>
          </a:p>
        </p:txBody>
      </p:sp>
    </p:spTree>
    <p:extLst>
      <p:ext uri="{BB962C8B-B14F-4D97-AF65-F5344CB8AC3E}">
        <p14:creationId xmlns:p14="http://schemas.microsoft.com/office/powerpoint/2010/main" val="160797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endParaRPr lang="en-US" sz="4000" dirty="0"/>
          </a:p>
          <a:p>
            <a:pPr marL="0" indent="0" algn="ctr">
              <a:buNone/>
            </a:pPr>
            <a:r>
              <a:rPr lang="en-US" sz="4000" dirty="0"/>
              <a:t>1959</a:t>
            </a:r>
          </a:p>
        </p:txBody>
      </p:sp>
      <p:sp>
        <p:nvSpPr>
          <p:cNvPr id="2" name="Footer Placeholder 1">
            <a:extLst>
              <a:ext uri="{FF2B5EF4-FFF2-40B4-BE49-F238E27FC236}">
                <a16:creationId xmlns:a16="http://schemas.microsoft.com/office/drawing/2014/main" id="{C533232E-05BF-44FA-BAB3-9DF120B2F46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578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8194" name="Picture 2">
            <a:extLst>
              <a:ext uri="{FF2B5EF4-FFF2-40B4-BE49-F238E27FC236}">
                <a16:creationId xmlns:a16="http://schemas.microsoft.com/office/drawing/2014/main" id="{B7E8C448-9A60-4E6A-8F3D-2EF8FA5BE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 y="-1"/>
            <a:ext cx="9183666" cy="339446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E317013-7DE6-4238-A427-F76FC31CDF4F}"/>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17568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7170" name="Picture 2">
            <a:extLst>
              <a:ext uri="{FF2B5EF4-FFF2-40B4-BE49-F238E27FC236}">
                <a16:creationId xmlns:a16="http://schemas.microsoft.com/office/drawing/2014/main" id="{667A9E33-1E31-4BED-8720-EEAEE6670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7"/>
            <a:ext cx="772557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EF5E78-C062-46D9-A137-F63592EAD4FC}"/>
              </a:ext>
            </a:extLst>
          </p:cNvPr>
          <p:cNvSpPr txBox="1"/>
          <p:nvPr/>
        </p:nvSpPr>
        <p:spPr>
          <a:xfrm>
            <a:off x="304800" y="209550"/>
            <a:ext cx="8686800" cy="1323439"/>
          </a:xfrm>
          <a:prstGeom prst="rect">
            <a:avLst/>
          </a:prstGeom>
          <a:noFill/>
        </p:spPr>
        <p:txBody>
          <a:bodyPr wrap="square" rtlCol="0">
            <a:spAutoFit/>
          </a:bodyPr>
          <a:lstStyle/>
          <a:p>
            <a:r>
              <a:rPr lang="es-ES" b="0" i="0" dirty="0" err="1">
                <a:effectLst>
                  <a:outerShdw blurRad="38100" dist="38100" dir="2700000" algn="tl">
                    <a:srgbClr val="000000">
                      <a:alpha val="43137"/>
                    </a:srgbClr>
                  </a:outerShdw>
                </a:effectLst>
              </a:rPr>
              <a:t>Havana</a:t>
            </a:r>
            <a:r>
              <a:rPr lang="es-ES" b="0" i="0" dirty="0">
                <a:effectLst>
                  <a:outerShdw blurRad="38100" dist="38100" dir="2700000" algn="tl">
                    <a:srgbClr val="000000">
                      <a:alpha val="43137"/>
                    </a:srgbClr>
                  </a:outerShdw>
                </a:effectLst>
              </a:rPr>
              <a:t> </a:t>
            </a:r>
            <a:r>
              <a:rPr lang="es-ES" b="0" i="0" dirty="0" err="1">
                <a:effectLst>
                  <a:outerShdw blurRad="38100" dist="38100" dir="2700000" algn="tl">
                    <a:srgbClr val="000000">
                      <a:alpha val="43137"/>
                    </a:srgbClr>
                  </a:outerShdw>
                </a:effectLst>
              </a:rPr>
              <a:t>entrance</a:t>
            </a:r>
            <a:r>
              <a:rPr lang="es-ES" b="0" i="0" dirty="0">
                <a:effectLst>
                  <a:outerShdw blurRad="38100" dist="38100" dir="2700000" algn="tl">
                    <a:srgbClr val="000000">
                      <a:alpha val="43137"/>
                    </a:srgbClr>
                  </a:outerShdw>
                </a:effectLst>
              </a:rPr>
              <a:t> Fidel Castro </a:t>
            </a:r>
          </a:p>
          <a:p>
            <a:r>
              <a:rPr lang="es-ES" b="0" i="0" dirty="0" err="1">
                <a:effectLst>
                  <a:outerShdw blurRad="38100" dist="38100" dir="2700000" algn="tl">
                    <a:srgbClr val="000000">
                      <a:alpha val="43137"/>
                    </a:srgbClr>
                  </a:outerShdw>
                </a:effectLst>
              </a:rPr>
              <a:t>January</a:t>
            </a:r>
            <a:r>
              <a:rPr lang="es-ES" b="0" i="0" dirty="0">
                <a:effectLst>
                  <a:outerShdw blurRad="38100" dist="38100" dir="2700000" algn="tl">
                    <a:srgbClr val="000000">
                      <a:alpha val="43137"/>
                    </a:srgbClr>
                  </a:outerShdw>
                </a:effectLst>
              </a:rPr>
              <a:t> 8, 1959</a:t>
            </a:r>
          </a:p>
        </p:txBody>
      </p:sp>
      <p:sp>
        <p:nvSpPr>
          <p:cNvPr id="3" name="Footer Placeholder 2">
            <a:extLst>
              <a:ext uri="{FF2B5EF4-FFF2-40B4-BE49-F238E27FC236}">
                <a16:creationId xmlns:a16="http://schemas.microsoft.com/office/drawing/2014/main" id="{B146574C-D64C-461B-BBDA-158A0F0A1FBC}"/>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61098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endParaRPr lang="en-US" sz="4000" dirty="0"/>
          </a:p>
          <a:p>
            <a:pPr marL="0" indent="0" algn="ctr">
              <a:buNone/>
            </a:pPr>
            <a:r>
              <a:rPr lang="en-US" sz="4000" dirty="0"/>
              <a:t>1975</a:t>
            </a:r>
          </a:p>
        </p:txBody>
      </p:sp>
      <p:sp>
        <p:nvSpPr>
          <p:cNvPr id="2" name="Footer Placeholder 1">
            <a:extLst>
              <a:ext uri="{FF2B5EF4-FFF2-40B4-BE49-F238E27FC236}">
                <a16:creationId xmlns:a16="http://schemas.microsoft.com/office/drawing/2014/main" id="{857521BE-1DC9-4732-B3CA-6261ADF3BC7F}"/>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855888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1266" name="Picture 2">
            <a:extLst>
              <a:ext uri="{FF2B5EF4-FFF2-40B4-BE49-F238E27FC236}">
                <a16:creationId xmlns:a16="http://schemas.microsoft.com/office/drawing/2014/main" id="{7E81E5F8-C7F4-479B-B96F-EA384AA157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38" y="0"/>
            <a:ext cx="79597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753CC3-AE78-4BB4-B9FF-B91802070C06}"/>
              </a:ext>
            </a:extLst>
          </p:cNvPr>
          <p:cNvSpPr txBox="1"/>
          <p:nvPr/>
        </p:nvSpPr>
        <p:spPr>
          <a:xfrm>
            <a:off x="680646" y="76199"/>
            <a:ext cx="7782708" cy="1200329"/>
          </a:xfrm>
          <a:prstGeom prst="rect">
            <a:avLst/>
          </a:prstGeom>
          <a:noFill/>
        </p:spPr>
        <p:txBody>
          <a:bodyPr wrap="none" rtlCol="0">
            <a:spAutoFit/>
          </a:bodyPr>
          <a:lstStyle/>
          <a:p>
            <a:pPr algn="l"/>
            <a:r>
              <a:rPr lang="en-US" sz="3600" dirty="0">
                <a:solidFill>
                  <a:schemeClr val="tx1"/>
                </a:solidFill>
                <a:effectLst>
                  <a:outerShdw blurRad="38100" dist="38100" dir="2700000" algn="tl">
                    <a:srgbClr val="000000">
                      <a:alpha val="43137"/>
                    </a:srgbClr>
                  </a:outerShdw>
                </a:effectLst>
              </a:rPr>
              <a:t>UH-1D helicopters airlift members</a:t>
            </a:r>
          </a:p>
          <a:p>
            <a:pPr algn="l"/>
            <a:r>
              <a:rPr lang="en-US" sz="3600" dirty="0">
                <a:solidFill>
                  <a:schemeClr val="tx1"/>
                </a:solidFill>
                <a:effectLst>
                  <a:outerShdw blurRad="38100" dist="38100" dir="2700000" algn="tl">
                    <a:srgbClr val="000000">
                      <a:alpha val="43137"/>
                    </a:srgbClr>
                  </a:outerShdw>
                </a:effectLst>
              </a:rPr>
              <a:t> of a U.S. infantry regiment, 1966</a:t>
            </a:r>
          </a:p>
        </p:txBody>
      </p:sp>
      <p:sp>
        <p:nvSpPr>
          <p:cNvPr id="3" name="Footer Placeholder 2">
            <a:extLst>
              <a:ext uri="{FF2B5EF4-FFF2-40B4-BE49-F238E27FC236}">
                <a16:creationId xmlns:a16="http://schemas.microsoft.com/office/drawing/2014/main" id="{DF540B92-97A8-4FAB-AFD9-2E5F5CECFA46}"/>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41420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2290" name="Picture 2">
            <a:extLst>
              <a:ext uri="{FF2B5EF4-FFF2-40B4-BE49-F238E27FC236}">
                <a16:creationId xmlns:a16="http://schemas.microsoft.com/office/drawing/2014/main" id="{5CFF205E-7BE3-4CE5-9B80-67F72C722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054"/>
            <a:ext cx="7467599" cy="5168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BC55F1-CDEA-4183-91B9-CDCFA0C6E1FB}"/>
              </a:ext>
            </a:extLst>
          </p:cNvPr>
          <p:cNvSpPr txBox="1"/>
          <p:nvPr/>
        </p:nvSpPr>
        <p:spPr>
          <a:xfrm>
            <a:off x="1447800" y="40054"/>
            <a:ext cx="4850751" cy="1323439"/>
          </a:xfrm>
          <a:prstGeom prst="rect">
            <a:avLst/>
          </a:prstGeom>
          <a:noFill/>
        </p:spPr>
        <p:txBody>
          <a:bodyPr wrap="none" rtlCol="0">
            <a:spAutoFit/>
          </a:bodyPr>
          <a:lstStyle/>
          <a:p>
            <a:pPr algn="l"/>
            <a:r>
              <a:rPr lang="it-IT" dirty="0">
                <a:effectLst>
                  <a:outerShdw blurRad="38100" dist="38100" dir="2700000" algn="tl">
                    <a:srgbClr val="000000">
                      <a:alpha val="43137"/>
                    </a:srgbClr>
                  </a:outerShdw>
                </a:effectLst>
              </a:rPr>
              <a:t>Female Viet Cong </a:t>
            </a:r>
          </a:p>
          <a:p>
            <a:pPr algn="l"/>
            <a:r>
              <a:rPr lang="it-IT" dirty="0">
                <a:effectLst>
                  <a:outerShdw blurRad="38100" dist="38100" dir="2700000" algn="tl">
                    <a:srgbClr val="000000">
                      <a:alpha val="43137"/>
                    </a:srgbClr>
                  </a:outerShdw>
                </a:effectLst>
              </a:rPr>
              <a:t>guerrilla in combat</a:t>
            </a:r>
            <a:endParaRPr lang="en-US" dirty="0">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2EFFC976-CE0B-45EA-B26C-6A5EC97AD981}"/>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385596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79412" y="282863"/>
            <a:ext cx="356538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Anti-war demonstration in the US, 1967</a:t>
            </a:r>
          </a:p>
        </p:txBody>
      </p:sp>
      <p:pic>
        <p:nvPicPr>
          <p:cNvPr id="10242" name="Picture 2">
            <a:extLst>
              <a:ext uri="{FF2B5EF4-FFF2-40B4-BE49-F238E27FC236}">
                <a16:creationId xmlns:a16="http://schemas.microsoft.com/office/drawing/2014/main" id="{EBEC7733-B806-4FF2-A05A-AF6EC3F99E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4793" y="0"/>
            <a:ext cx="51784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6282D2B-B0B0-4D3B-A89B-A5FA86DAD881}"/>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97088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5086" y="330271"/>
            <a:ext cx="8301714" cy="46036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a:extLst>
              <a:ext uri="{FF2B5EF4-FFF2-40B4-BE49-F238E27FC236}">
                <a16:creationId xmlns:a16="http://schemas.microsoft.com/office/drawing/2014/main" id="{5757C106-B0F0-466E-A7D8-9F1C07368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49"/>
            <a:ext cx="7467600" cy="51561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2FB21E-3FC1-4E7B-9300-CCE0E2352C47}"/>
              </a:ext>
            </a:extLst>
          </p:cNvPr>
          <p:cNvSpPr txBox="1"/>
          <p:nvPr/>
        </p:nvSpPr>
        <p:spPr>
          <a:xfrm>
            <a:off x="4278662" y="330271"/>
            <a:ext cx="3259226" cy="132343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US embassy</a:t>
            </a:r>
          </a:p>
          <a:p>
            <a:pPr algn="l"/>
            <a:r>
              <a:rPr lang="en-US" dirty="0">
                <a:solidFill>
                  <a:schemeClr val="tx1"/>
                </a:solidFill>
                <a:effectLst>
                  <a:outerShdw blurRad="38100" dist="38100" dir="2700000" algn="tl">
                    <a:srgbClr val="000000">
                      <a:alpha val="43137"/>
                    </a:srgbClr>
                  </a:outerShdw>
                </a:effectLst>
              </a:rPr>
              <a:t>evacuation</a:t>
            </a:r>
          </a:p>
        </p:txBody>
      </p:sp>
      <p:sp>
        <p:nvSpPr>
          <p:cNvPr id="3" name="Footer Placeholder 2">
            <a:extLst>
              <a:ext uri="{FF2B5EF4-FFF2-40B4-BE49-F238E27FC236}">
                <a16:creationId xmlns:a16="http://schemas.microsoft.com/office/drawing/2014/main" id="{AAF1FEEB-FAF2-425F-B147-AA39F925950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97466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 minister, a priest and a rabbit walked into a blood donation center.</a:t>
            </a:r>
          </a:p>
          <a:p>
            <a:r>
              <a:rPr lang="en-US" sz="4000" dirty="0"/>
              <a:t>The rabbit said “I must be a type O”.</a:t>
            </a:r>
          </a:p>
          <a:p>
            <a:pPr marL="0" indent="0">
              <a:buNone/>
            </a:pPr>
            <a:endParaRPr lang="en-US" sz="4000" dirty="0"/>
          </a:p>
        </p:txBody>
      </p:sp>
    </p:spTree>
    <p:extLst>
      <p:ext uri="{BB962C8B-B14F-4D97-AF65-F5344CB8AC3E}">
        <p14:creationId xmlns:p14="http://schemas.microsoft.com/office/powerpoint/2010/main" val="353854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3314" name="Picture 2">
            <a:extLst>
              <a:ext uri="{FF2B5EF4-FFF2-40B4-BE49-F238E27FC236}">
                <a16:creationId xmlns:a16="http://schemas.microsoft.com/office/drawing/2014/main" id="{00806D1C-8C29-485C-8377-A7BBCAE35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 y="38099"/>
            <a:ext cx="7818437"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AB16E7-8A42-420D-847B-3F27854CB497}"/>
              </a:ext>
            </a:extLst>
          </p:cNvPr>
          <p:cNvSpPr txBox="1"/>
          <p:nvPr/>
        </p:nvSpPr>
        <p:spPr>
          <a:xfrm>
            <a:off x="838201" y="285749"/>
            <a:ext cx="7467600" cy="1261884"/>
          </a:xfrm>
          <a:prstGeom prst="rect">
            <a:avLst/>
          </a:prstGeom>
          <a:noFill/>
        </p:spPr>
        <p:txBody>
          <a:bodyPr wrap="square" rtlCol="0">
            <a:spAutoFit/>
          </a:bodyPr>
          <a:lstStyle/>
          <a:p>
            <a:pPr algn="l"/>
            <a:r>
              <a:rPr lang="en-US" sz="3600" i="0" dirty="0">
                <a:solidFill>
                  <a:srgbClr val="444444"/>
                </a:solidFill>
                <a:effectLst/>
                <a:latin typeface="+mn-lt"/>
              </a:rPr>
              <a:t>The Fall Of Saigon April 30 1975</a:t>
            </a:r>
          </a:p>
          <a:p>
            <a:pPr algn="l"/>
            <a:endParaRPr lang="en-US" dirty="0"/>
          </a:p>
        </p:txBody>
      </p:sp>
      <p:sp>
        <p:nvSpPr>
          <p:cNvPr id="5" name="Footer Placeholder 4">
            <a:extLst>
              <a:ext uri="{FF2B5EF4-FFF2-40B4-BE49-F238E27FC236}">
                <a16:creationId xmlns:a16="http://schemas.microsoft.com/office/drawing/2014/main" id="{51652582-192C-4832-A7B6-5C853612B69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164094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5400" dirty="0">
                <a:latin typeface="David" panose="020E0502060401010101" pitchFamily="34" charset="-79"/>
                <a:cs typeface="David" panose="020E0502060401010101" pitchFamily="34" charset="-79"/>
              </a:rPr>
              <a:t> </a:t>
            </a:r>
          </a:p>
        </p:txBody>
      </p:sp>
      <p:pic>
        <p:nvPicPr>
          <p:cNvPr id="3" name="Picture 2">
            <a:extLst>
              <a:ext uri="{FF2B5EF4-FFF2-40B4-BE49-F238E27FC236}">
                <a16:creationId xmlns:a16="http://schemas.microsoft.com/office/drawing/2014/main" id="{A7B7881A-1699-40AF-9849-518A8543C01C}"/>
              </a:ext>
            </a:extLst>
          </p:cNvPr>
          <p:cNvPicPr>
            <a:picLocks noChangeAspect="1"/>
          </p:cNvPicPr>
          <p:nvPr/>
        </p:nvPicPr>
        <p:blipFill>
          <a:blip r:embed="rId3" cstate="print"/>
          <a:stretch>
            <a:fillRect/>
          </a:stretch>
        </p:blipFill>
        <p:spPr>
          <a:xfrm>
            <a:off x="260161" y="0"/>
            <a:ext cx="8623680" cy="5143500"/>
          </a:xfrm>
          <a:prstGeom prst="rect">
            <a:avLst/>
          </a:prstGeom>
        </p:spPr>
      </p:pic>
      <p:pic>
        <p:nvPicPr>
          <p:cNvPr id="5" name="Picture 4">
            <a:extLst>
              <a:ext uri="{FF2B5EF4-FFF2-40B4-BE49-F238E27FC236}">
                <a16:creationId xmlns:a16="http://schemas.microsoft.com/office/drawing/2014/main" id="{40F5A8CA-A66B-4E1E-9136-5EA444731C8D}"/>
              </a:ext>
            </a:extLst>
          </p:cNvPr>
          <p:cNvPicPr>
            <a:picLocks noChangeAspect="1"/>
          </p:cNvPicPr>
          <p:nvPr/>
        </p:nvPicPr>
        <p:blipFill>
          <a:blip r:embed="rId4"/>
          <a:stretch>
            <a:fillRect/>
          </a:stretch>
        </p:blipFill>
        <p:spPr>
          <a:xfrm>
            <a:off x="533400" y="209550"/>
            <a:ext cx="5820717" cy="603250"/>
          </a:xfrm>
          <a:prstGeom prst="rect">
            <a:avLst/>
          </a:prstGeom>
        </p:spPr>
      </p:pic>
      <p:sp>
        <p:nvSpPr>
          <p:cNvPr id="6" name="Footer Placeholder 5">
            <a:extLst>
              <a:ext uri="{FF2B5EF4-FFF2-40B4-BE49-F238E27FC236}">
                <a16:creationId xmlns:a16="http://schemas.microsoft.com/office/drawing/2014/main" id="{2B314C7B-F1F5-4D68-8B73-B3EED8F8AF1E}"/>
              </a:ext>
            </a:extLst>
          </p:cNvPr>
          <p:cNvSpPr>
            <a:spLocks noGrp="1"/>
          </p:cNvSpPr>
          <p:nvPr>
            <p:ph type="ftr" sz="quarter" idx="11"/>
          </p:nvPr>
        </p:nvSpPr>
        <p:spPr/>
        <p:txBody>
          <a:bodyPr/>
          <a:lstStyle/>
          <a:p>
            <a:r>
              <a:rPr lang="en-US" altLang="en-US">
                <a:solidFill>
                  <a:srgbClr val="000000"/>
                </a:solidFill>
              </a:rPr>
              <a:t>1</a:t>
            </a:r>
          </a:p>
        </p:txBody>
      </p:sp>
      <p:sp>
        <p:nvSpPr>
          <p:cNvPr id="7" name="TextBox 6">
            <a:extLst>
              <a:ext uri="{FF2B5EF4-FFF2-40B4-BE49-F238E27FC236}">
                <a16:creationId xmlns:a16="http://schemas.microsoft.com/office/drawing/2014/main" id="{F53B5A6F-7AC2-486B-94D1-C4F4DC865EE3}"/>
              </a:ext>
            </a:extLst>
          </p:cNvPr>
          <p:cNvSpPr txBox="1"/>
          <p:nvPr/>
        </p:nvSpPr>
        <p:spPr>
          <a:xfrm>
            <a:off x="6251906" y="178592"/>
            <a:ext cx="2734146" cy="523220"/>
          </a:xfrm>
          <a:prstGeom prst="rect">
            <a:avLst/>
          </a:prstGeom>
          <a:noFill/>
        </p:spPr>
        <p:txBody>
          <a:bodyPr wrap="none" rtlCol="0">
            <a:spAutoFit/>
          </a:bodyPr>
          <a:lstStyle/>
          <a:p>
            <a:pPr algn="l"/>
            <a:r>
              <a:rPr lang="en-US" sz="2800" dirty="0"/>
              <a:t>Civilian deaths</a:t>
            </a:r>
            <a:endParaRPr lang="en-US" dirty="0"/>
          </a:p>
        </p:txBody>
      </p:sp>
    </p:spTree>
    <p:extLst>
      <p:ext uri="{BB962C8B-B14F-4D97-AF65-F5344CB8AC3E}">
        <p14:creationId xmlns:p14="http://schemas.microsoft.com/office/powerpoint/2010/main" val="3285917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1979</a:t>
            </a:r>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924083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19CDCA43-DC49-455C-875F-189F18FAEC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8522" y="0"/>
            <a:ext cx="391318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29198F8-1790-40D0-BC93-ED790D56F5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23" r="12820"/>
          <a:stretch/>
        </p:blipFill>
        <p:spPr bwMode="auto">
          <a:xfrm>
            <a:off x="15523" y="0"/>
            <a:ext cx="5203745" cy="4857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2B46EB-4287-47FE-B4AC-ADFEA42B39F2}"/>
              </a:ext>
            </a:extLst>
          </p:cNvPr>
          <p:cNvSpPr txBox="1"/>
          <p:nvPr/>
        </p:nvSpPr>
        <p:spPr>
          <a:xfrm>
            <a:off x="457200" y="3943350"/>
            <a:ext cx="4316412"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Shah Mohammad </a:t>
            </a:r>
          </a:p>
          <a:p>
            <a:r>
              <a:rPr lang="en-US" sz="3200" dirty="0">
                <a:solidFill>
                  <a:srgbClr val="FF0000"/>
                </a:solidFill>
                <a:effectLst>
                  <a:outerShdw blurRad="38100" dist="38100" dir="2700000" algn="tl">
                    <a:srgbClr val="000000">
                      <a:alpha val="43137"/>
                    </a:srgbClr>
                  </a:outerShdw>
                </a:effectLst>
              </a:rPr>
              <a:t>Reza Pahlavi</a:t>
            </a:r>
          </a:p>
        </p:txBody>
      </p:sp>
      <p:sp>
        <p:nvSpPr>
          <p:cNvPr id="3" name="TextBox 2">
            <a:extLst>
              <a:ext uri="{FF2B5EF4-FFF2-40B4-BE49-F238E27FC236}">
                <a16:creationId xmlns:a16="http://schemas.microsoft.com/office/drawing/2014/main" id="{F10BE4E9-2307-4F55-BF76-2D526C0472F0}"/>
              </a:ext>
            </a:extLst>
          </p:cNvPr>
          <p:cNvSpPr txBox="1"/>
          <p:nvPr/>
        </p:nvSpPr>
        <p:spPr>
          <a:xfrm>
            <a:off x="5258522" y="3638550"/>
            <a:ext cx="3913187" cy="1138773"/>
          </a:xfrm>
          <a:prstGeom prst="rect">
            <a:avLst/>
          </a:prstGeom>
          <a:noFill/>
        </p:spPr>
        <p:txBody>
          <a:bodyPr wrap="square" rtlCol="0">
            <a:spAutoFit/>
          </a:bodyPr>
          <a:lstStyle/>
          <a:p>
            <a:pPr algn="l"/>
            <a:r>
              <a:rPr lang="en-US" sz="2800" dirty="0">
                <a:solidFill>
                  <a:srgbClr val="FF0000"/>
                </a:solidFill>
              </a:rPr>
              <a:t>Ayatollah </a:t>
            </a:r>
          </a:p>
          <a:p>
            <a:pPr algn="l"/>
            <a:r>
              <a:rPr lang="en-US" sz="2800" dirty="0">
                <a:solidFill>
                  <a:srgbClr val="FF0000"/>
                </a:solidFill>
              </a:rPr>
              <a:t>Ruhollah Khomeini</a:t>
            </a:r>
            <a:r>
              <a:rPr lang="en-US" dirty="0"/>
              <a:t>.</a:t>
            </a:r>
          </a:p>
        </p:txBody>
      </p:sp>
      <p:sp>
        <p:nvSpPr>
          <p:cNvPr id="5" name="Footer Placeholder 4">
            <a:extLst>
              <a:ext uri="{FF2B5EF4-FFF2-40B4-BE49-F238E27FC236}">
                <a16:creationId xmlns:a16="http://schemas.microsoft.com/office/drawing/2014/main" id="{447550C2-BE25-44DE-9AD1-68B40C4A316D}"/>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077512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2050" name="Picture 2" descr="BBC World Service - Fall of the Shah">
            <a:extLst>
              <a:ext uri="{FF2B5EF4-FFF2-40B4-BE49-F238E27FC236}">
                <a16:creationId xmlns:a16="http://schemas.microsoft.com/office/drawing/2014/main" id="{4DAF6BF2-A891-4AD8-931E-9B1B6E4BB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1A3EE9B-2A69-47E3-A7FC-75720AAC27C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833435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Shah left Iran in exile on 16 January 1979, the last Persian Monarch. The royal reign collapsed shortly after, on 11 February, when guerrillas and rebel troops overwhelmed troops loyal to the Shah in armed street fighting, bringing Khomeini to official power</a:t>
            </a:r>
          </a:p>
        </p:txBody>
      </p:sp>
      <p:sp>
        <p:nvSpPr>
          <p:cNvPr id="8" name="Footer Placeholder 7">
            <a:extLst>
              <a:ext uri="{FF2B5EF4-FFF2-40B4-BE49-F238E27FC236}">
                <a16:creationId xmlns:a16="http://schemas.microsoft.com/office/drawing/2014/main" id="{FB626A78-7547-4971-AC24-6E67AFF69D1A}"/>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6359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3600" dirty="0"/>
              <a:t>10 Horrific Ways </a:t>
            </a:r>
          </a:p>
          <a:p>
            <a:pPr marL="0" indent="0" algn="ctr">
              <a:buNone/>
            </a:pPr>
            <a:r>
              <a:rPr lang="en-US" sz="3600" dirty="0"/>
              <a:t>Iran Is Slaughtering Its Own People</a:t>
            </a:r>
          </a:p>
          <a:p>
            <a:pPr marL="0" indent="0">
              <a:buNone/>
            </a:pPr>
            <a:endParaRPr lang="en-US" sz="3600" dirty="0"/>
          </a:p>
          <a:p>
            <a:pPr marL="0" indent="0">
              <a:buNone/>
            </a:pPr>
            <a:r>
              <a:rPr lang="en-US" sz="2000" dirty="0"/>
              <a:t>https://listverse.com/2020/01/13/10-horrific-ways-iran-is-slaughtering-its-own-people/</a:t>
            </a:r>
          </a:p>
          <a:p>
            <a:pPr marL="0" indent="0">
              <a:buNone/>
            </a:pPr>
            <a:endParaRPr lang="en-US" sz="4000" dirty="0"/>
          </a:p>
        </p:txBody>
      </p:sp>
      <p:sp>
        <p:nvSpPr>
          <p:cNvPr id="2" name="Footer Placeholder 1">
            <a:extLst>
              <a:ext uri="{FF2B5EF4-FFF2-40B4-BE49-F238E27FC236}">
                <a16:creationId xmlns:a16="http://schemas.microsoft.com/office/drawing/2014/main" id="{06E225E8-B719-4E0E-B1A2-FD7F8803C25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471162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505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A protestor was killed – shot in the head by police – on the very first night. And from there, things only got worse.</a:t>
            </a:r>
            <a:endParaRPr lang="en-US" sz="6000" dirty="0"/>
          </a:p>
        </p:txBody>
      </p:sp>
      <p:pic>
        <p:nvPicPr>
          <p:cNvPr id="3" name="Picture 2">
            <a:extLst>
              <a:ext uri="{FF2B5EF4-FFF2-40B4-BE49-F238E27FC236}">
                <a16:creationId xmlns:a16="http://schemas.microsoft.com/office/drawing/2014/main" id="{F60A83C6-1223-418B-B2A0-2B4D56005AA4}"/>
              </a:ext>
            </a:extLst>
          </p:cNvPr>
          <p:cNvPicPr>
            <a:picLocks noChangeAspect="1"/>
          </p:cNvPicPr>
          <p:nvPr/>
        </p:nvPicPr>
        <p:blipFill>
          <a:blip r:embed="rId3"/>
          <a:stretch>
            <a:fillRect/>
          </a:stretch>
        </p:blipFill>
        <p:spPr>
          <a:xfrm>
            <a:off x="3933049" y="0"/>
            <a:ext cx="5222496" cy="5143500"/>
          </a:xfrm>
          <a:prstGeom prst="rect">
            <a:avLst/>
          </a:prstGeom>
        </p:spPr>
      </p:pic>
      <p:sp>
        <p:nvSpPr>
          <p:cNvPr id="7" name="Footer Placeholder 6">
            <a:extLst>
              <a:ext uri="{FF2B5EF4-FFF2-40B4-BE49-F238E27FC236}">
                <a16:creationId xmlns:a16="http://schemas.microsoft.com/office/drawing/2014/main" id="{8CFC3346-29F2-4885-AD28-49EC9A47266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79318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Five examples of horrific loss of a nation and people with at least a openness to the West and to the Bible, and/or a Western civilization, to a MUCH worse one taking possession of the nation.</a:t>
            </a:r>
          </a:p>
        </p:txBody>
      </p:sp>
      <p:sp>
        <p:nvSpPr>
          <p:cNvPr id="2" name="Footer Placeholder 1">
            <a:extLst>
              <a:ext uri="{FF2B5EF4-FFF2-40B4-BE49-F238E27FC236}">
                <a16:creationId xmlns:a16="http://schemas.microsoft.com/office/drawing/2014/main" id="{EA6B8753-CDF0-42E0-95FE-AFE38C37939A}"/>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402092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461963" indent="-461963">
              <a:buFont typeface="+mj-lt"/>
              <a:buAutoNum type="arabicPeriod"/>
            </a:pPr>
            <a:r>
              <a:rPr lang="en-US" sz="4000" dirty="0"/>
              <a:t>Russia</a:t>
            </a:r>
          </a:p>
          <a:p>
            <a:pPr marL="461963" indent="-461963">
              <a:buFont typeface="+mj-lt"/>
              <a:buAutoNum type="arabicPeriod"/>
            </a:pPr>
            <a:r>
              <a:rPr lang="en-US" sz="4000" dirty="0"/>
              <a:t>China</a:t>
            </a:r>
          </a:p>
          <a:p>
            <a:pPr marL="461963" indent="-461963">
              <a:buFont typeface="+mj-lt"/>
              <a:buAutoNum type="arabicPeriod"/>
            </a:pPr>
            <a:r>
              <a:rPr lang="en-US" sz="4000" dirty="0"/>
              <a:t>Viet Nam</a:t>
            </a:r>
          </a:p>
          <a:p>
            <a:pPr marL="461963" indent="-461963">
              <a:buFont typeface="+mj-lt"/>
              <a:buAutoNum type="arabicPeriod"/>
            </a:pPr>
            <a:r>
              <a:rPr lang="en-US" sz="4000" dirty="0"/>
              <a:t>Cuba</a:t>
            </a:r>
          </a:p>
          <a:p>
            <a:pPr marL="461963" indent="-461963">
              <a:buFont typeface="+mj-lt"/>
              <a:buAutoNum type="arabicPeriod"/>
            </a:pPr>
            <a:r>
              <a:rPr lang="en-US" sz="4000" dirty="0"/>
              <a:t>Iran</a:t>
            </a:r>
          </a:p>
          <a:p>
            <a:pPr marL="0" indent="0">
              <a:buNone/>
            </a:pPr>
            <a:r>
              <a:rPr lang="en-US" sz="4000" dirty="0"/>
              <a:t>All the worse for their revolutions.  Overrun by disastrous ideas.</a:t>
            </a:r>
          </a:p>
          <a:p>
            <a:pPr marL="0" indent="0">
              <a:buNone/>
            </a:pPr>
            <a:endParaRPr lang="en-US" sz="4000" dirty="0"/>
          </a:p>
          <a:p>
            <a:pPr marL="742950" indent="-742950">
              <a:buFont typeface="+mj-lt"/>
              <a:buAutoNum type="arabicPeriod"/>
            </a:pPr>
            <a:endParaRPr lang="en-US" sz="40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24449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0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Eddie Coli proprietor</a:t>
            </a:r>
          </a:p>
          <a:p>
            <a:pPr marL="0" indent="0">
              <a:buNone/>
            </a:pPr>
            <a:endParaRPr lang="en-US" sz="4000" dirty="0"/>
          </a:p>
          <a:p>
            <a:pPr marL="0" indent="0">
              <a:buNone/>
            </a:pPr>
            <a:endParaRPr lang="en-US" sz="40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pic>
        <p:nvPicPr>
          <p:cNvPr id="7" name="Picture 6">
            <a:extLst>
              <a:ext uri="{FF2B5EF4-FFF2-40B4-BE49-F238E27FC236}">
                <a16:creationId xmlns:a16="http://schemas.microsoft.com/office/drawing/2014/main" id="{0005B677-CF38-4E65-98CD-73BD52E59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430" y="-25977"/>
            <a:ext cx="3857625" cy="5143500"/>
          </a:xfrm>
          <a:prstGeom prst="rect">
            <a:avLst/>
          </a:prstGeom>
        </p:spPr>
      </p:pic>
    </p:spTree>
    <p:extLst>
      <p:ext uri="{BB962C8B-B14F-4D97-AF65-F5344CB8AC3E}">
        <p14:creationId xmlns:p14="http://schemas.microsoft.com/office/powerpoint/2010/main" val="1041217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prophet </a:t>
            </a:r>
            <a:r>
              <a:rPr lang="en-US" sz="4000" dirty="0" err="1"/>
              <a:t>Havakkuk</a:t>
            </a:r>
            <a:r>
              <a:rPr lang="en-US" sz="4000" dirty="0"/>
              <a:t> was in a similar situation, seeing rebellions Yehuda/Judah about to be destroyed by the much more debauched Babylonians.</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691877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Havakuk</a:t>
            </a:r>
            <a:r>
              <a:rPr lang="en-US" sz="4000" baseline="30000" dirty="0"/>
              <a:t>/</a:t>
            </a:r>
            <a:r>
              <a:rPr lang="en-US" sz="4000" baseline="30000" dirty="0" err="1"/>
              <a:t>Hab</a:t>
            </a:r>
            <a:r>
              <a:rPr lang="en-US" sz="4000" baseline="30000" dirty="0"/>
              <a:t> 1.13 </a:t>
            </a:r>
            <a:r>
              <a:rPr lang="en-US" sz="4000" dirty="0"/>
              <a:t>Your eyes are too pure to see evil, you cannot countenance oppression. So why do you countenance traitors? </a:t>
            </a:r>
            <a:r>
              <a:rPr lang="en-US" sz="4000" dirty="0">
                <a:solidFill>
                  <a:srgbClr val="FFFF99"/>
                </a:solidFill>
              </a:rPr>
              <a:t>Why are you silent when evil people swallow up those more righteous than they?</a:t>
            </a:r>
          </a:p>
        </p:txBody>
      </p:sp>
      <p:sp>
        <p:nvSpPr>
          <p:cNvPr id="2" name="Footer Placeholder 1">
            <a:extLst>
              <a:ext uri="{FF2B5EF4-FFF2-40B4-BE49-F238E27FC236}">
                <a16:creationId xmlns:a16="http://schemas.microsoft.com/office/drawing/2014/main" id="{4676EC40-D61F-4764-98F6-6656C511118E}"/>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607777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I would like to offer a sixth such nation overrun.</a:t>
            </a:r>
          </a:p>
        </p:txBody>
      </p:sp>
      <p:sp>
        <p:nvSpPr>
          <p:cNvPr id="2" name="Footer Placeholder 1">
            <a:extLst>
              <a:ext uri="{FF2B5EF4-FFF2-40B4-BE49-F238E27FC236}">
                <a16:creationId xmlns:a16="http://schemas.microsoft.com/office/drawing/2014/main" id="{EA6B8753-CDF0-42E0-95FE-AFE38C37939A}"/>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153660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United States of America is  is Kabul.</a:t>
            </a:r>
          </a:p>
          <a:p>
            <a:pPr marL="0" indent="0">
              <a:buNone/>
            </a:pPr>
            <a:endParaRPr lang="en-US" sz="4000" dirty="0"/>
          </a:p>
        </p:txBody>
      </p:sp>
      <p:sp>
        <p:nvSpPr>
          <p:cNvPr id="2" name="Footer Placeholder 1">
            <a:extLst>
              <a:ext uri="{FF2B5EF4-FFF2-40B4-BE49-F238E27FC236}">
                <a16:creationId xmlns:a16="http://schemas.microsoft.com/office/drawing/2014/main" id="{06E225E8-B719-4E0E-B1A2-FD7F8803C25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559529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United States of America is  is </a:t>
            </a:r>
            <a:r>
              <a:rPr lang="en-US" sz="4000"/>
              <a:t>Kabul.</a:t>
            </a:r>
          </a:p>
          <a:p>
            <a:pPr marL="0" indent="0">
              <a:buNone/>
            </a:pPr>
            <a:endParaRPr lang="en-US" sz="4000" dirty="0"/>
          </a:p>
          <a:p>
            <a:pPr marL="0" indent="0">
              <a:buNone/>
            </a:pPr>
            <a:r>
              <a:rPr lang="en-US" sz="4000" dirty="0"/>
              <a:t>We are overrun.  </a:t>
            </a:r>
          </a:p>
        </p:txBody>
      </p:sp>
      <p:sp>
        <p:nvSpPr>
          <p:cNvPr id="2" name="Footer Placeholder 1">
            <a:extLst>
              <a:ext uri="{FF2B5EF4-FFF2-40B4-BE49-F238E27FC236}">
                <a16:creationId xmlns:a16="http://schemas.microsoft.com/office/drawing/2014/main" id="{06E225E8-B719-4E0E-B1A2-FD7F8803C25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906333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Our culture allows and accepts the murder of 62 million babies in the womb. [consequence]</a:t>
            </a:r>
          </a:p>
          <a:p>
            <a:pPr marL="0" indent="0">
              <a:buNone/>
            </a:pPr>
            <a:endParaRPr lang="en-US" sz="40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627694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Our culture allows and accepts the murder of 62 million babies in the womb. [consequence]</a:t>
            </a:r>
          </a:p>
          <a:p>
            <a:r>
              <a:rPr lang="en-US" sz="4000" dirty="0"/>
              <a:t>Our culture allows and accepts as normal and celebrated all LGBTQ variants. [consequence]</a:t>
            </a:r>
          </a:p>
          <a:p>
            <a:pPr marL="0" indent="0">
              <a:buNone/>
            </a:pPr>
            <a:endParaRPr lang="en-US" sz="40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109022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Our culture allows and accepts the murder of 62 million babies in the womb. </a:t>
            </a:r>
          </a:p>
          <a:p>
            <a:r>
              <a:rPr lang="en-US" sz="4000" dirty="0"/>
              <a:t>Our culture allows and accepts as normal all LGBTQ variants.</a:t>
            </a:r>
          </a:p>
          <a:p>
            <a:r>
              <a:rPr lang="en-US" sz="4000" dirty="0"/>
              <a:t>Our culture allows and accepts Critical Race Theory</a:t>
            </a:r>
          </a:p>
          <a:p>
            <a:pPr marL="0" indent="0">
              <a:buNone/>
            </a:pPr>
            <a:endParaRPr lang="en-US" sz="40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770317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CRT 101</a:t>
            </a:r>
            <a:r>
              <a:rPr lang="en-US" sz="4000" dirty="0"/>
              <a:t>: Color and race are the most important identity markers for humanity.   </a:t>
            </a:r>
            <a:br>
              <a:rPr lang="en-US" sz="4000" dirty="0"/>
            </a:br>
            <a:r>
              <a:rPr lang="en-US" sz="4000" dirty="0"/>
              <a:t>Three primary applications: </a:t>
            </a:r>
          </a:p>
          <a:p>
            <a:pPr marL="517525" indent="-517525">
              <a:buFont typeface="+mj-lt"/>
              <a:buAutoNum type="arabicPeriod"/>
            </a:pPr>
            <a:r>
              <a:rPr lang="en-US" sz="4000" dirty="0"/>
              <a:t>White supremacy is the greatest threat to racial equality.</a:t>
            </a:r>
          </a:p>
        </p:txBody>
      </p:sp>
      <p:sp>
        <p:nvSpPr>
          <p:cNvPr id="2" name="Footer Placeholder 1">
            <a:extLst>
              <a:ext uri="{FF2B5EF4-FFF2-40B4-BE49-F238E27FC236}">
                <a16:creationId xmlns:a16="http://schemas.microsoft.com/office/drawing/2014/main" id="{E02A9430-978B-4913-AC10-43EF2E34987E}"/>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985139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517525" indent="-517525">
              <a:buFont typeface="+mj-lt"/>
              <a:buAutoNum type="arabicPeriod" startAt="2"/>
            </a:pPr>
            <a:r>
              <a:rPr lang="en-US" sz="4000" dirty="0"/>
              <a:t>The institutions of law must play a role in equalizing the relationship between the races.</a:t>
            </a:r>
          </a:p>
          <a:p>
            <a:pPr marL="517525" indent="-517525">
              <a:buFont typeface="+mj-lt"/>
              <a:buAutoNum type="arabicPeriod" startAt="2"/>
            </a:pPr>
            <a:r>
              <a:rPr lang="en-US" sz="4000" dirty="0"/>
              <a:t>The concept doesn’t include who you are, behavior, values, environment, crimes committed, or religious beliefs. It’s solely based on race.  1619 Project</a:t>
            </a:r>
          </a:p>
        </p:txBody>
      </p:sp>
      <p:sp>
        <p:nvSpPr>
          <p:cNvPr id="2" name="Footer Placeholder 1">
            <a:extLst>
              <a:ext uri="{FF2B5EF4-FFF2-40B4-BE49-F238E27FC236}">
                <a16:creationId xmlns:a16="http://schemas.microsoft.com/office/drawing/2014/main" id="{65C3E2E3-6E9B-4E38-B0F9-38B7E4023DED}"/>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50430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0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marketing: </a:t>
            </a:r>
          </a:p>
          <a:p>
            <a:pPr marL="0" indent="0">
              <a:buNone/>
            </a:pPr>
            <a:r>
              <a:rPr lang="en-US" sz="4000" dirty="0"/>
              <a:t>E. Coli veggies</a:t>
            </a:r>
          </a:p>
          <a:p>
            <a:pPr marL="0" indent="0">
              <a:buNone/>
            </a:pPr>
            <a:endParaRPr lang="en-US" sz="4000" dirty="0"/>
          </a:p>
          <a:p>
            <a:pPr marL="0" indent="0">
              <a:buNone/>
            </a:pPr>
            <a:endParaRPr lang="en-US" sz="40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pic>
        <p:nvPicPr>
          <p:cNvPr id="7" name="Picture 6">
            <a:extLst>
              <a:ext uri="{FF2B5EF4-FFF2-40B4-BE49-F238E27FC236}">
                <a16:creationId xmlns:a16="http://schemas.microsoft.com/office/drawing/2014/main" id="{0005B677-CF38-4E65-98CD-73BD52E59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430" y="-25977"/>
            <a:ext cx="3857625" cy="5143500"/>
          </a:xfrm>
          <a:prstGeom prst="rect">
            <a:avLst/>
          </a:prstGeom>
        </p:spPr>
      </p:pic>
    </p:spTree>
    <p:extLst>
      <p:ext uri="{BB962C8B-B14F-4D97-AF65-F5344CB8AC3E}">
        <p14:creationId xmlns:p14="http://schemas.microsoft.com/office/powerpoint/2010/main" val="3009015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Our culture allows and accepts unrestrained debt.   We’ve lost our work ethic.  Plymouth colony</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347179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After posting a 10.4% increase in May, </a:t>
            </a:r>
            <a:r>
              <a:rPr lang="en-US" sz="4000" u="sng" dirty="0">
                <a:solidFill>
                  <a:srgbClr val="FFFF99"/>
                </a:solidFill>
              </a:rPr>
              <a:t>consumer debt</a:t>
            </a:r>
            <a:r>
              <a:rPr lang="en-US" sz="4000" dirty="0">
                <a:solidFill>
                  <a:srgbClr val="FFFF99"/>
                </a:solidFill>
              </a:rPr>
              <a:t> </a:t>
            </a:r>
            <a:r>
              <a:rPr lang="en-US" sz="4000" u="sng" dirty="0">
                <a:solidFill>
                  <a:srgbClr val="FFFF99"/>
                </a:solidFill>
              </a:rPr>
              <a:t>continued to expand</a:t>
            </a:r>
            <a:r>
              <a:rPr lang="en-US" sz="4000" dirty="0"/>
              <a:t>, growing by a record rate in June, by $37.69 billion in June.</a:t>
            </a:r>
          </a:p>
        </p:txBody>
      </p:sp>
      <p:sp>
        <p:nvSpPr>
          <p:cNvPr id="2" name="Footer Placeholder 1">
            <a:extLst>
              <a:ext uri="{FF2B5EF4-FFF2-40B4-BE49-F238E27FC236}">
                <a16:creationId xmlns:a16="http://schemas.microsoft.com/office/drawing/2014/main" id="{E69E41C4-30B8-44D3-B2A7-DB839829D20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013171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7DFDFA3B-CE4B-46B6-B06B-7810EDE6D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4115"/>
            <a:ext cx="7321061" cy="51393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0848924-70DA-4CEE-A737-DD84C05D8BDA}"/>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532556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Americans collectively owe $4.32 trillion in consumer debt.</a:t>
            </a:r>
          </a:p>
          <a:p>
            <a:pPr marL="0" indent="0">
              <a:buNone/>
            </a:pPr>
            <a:r>
              <a:rPr lang="en-US" sz="4000" dirty="0"/>
              <a:t>When you include mortgages, Americans are buried under nearly $15 trillion in debt.</a:t>
            </a:r>
          </a:p>
        </p:txBody>
      </p:sp>
      <p:sp>
        <p:nvSpPr>
          <p:cNvPr id="2" name="Footer Placeholder 1">
            <a:extLst>
              <a:ext uri="{FF2B5EF4-FFF2-40B4-BE49-F238E27FC236}">
                <a16:creationId xmlns:a16="http://schemas.microsoft.com/office/drawing/2014/main" id="{E69E41C4-30B8-44D3-B2A7-DB839829D20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013823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Social media inconsistencies.</a:t>
            </a:r>
          </a:p>
          <a:p>
            <a:r>
              <a:rPr lang="en-US" sz="3600" dirty="0"/>
              <a:t>The Taliban is banned from Facebook and its subsidiaries WhatsApp and Instagram, as well as </a:t>
            </a:r>
            <a:r>
              <a:rPr lang="en-US" sz="3600" dirty="0" err="1">
                <a:hlinkClick r:id="rId3"/>
              </a:rPr>
              <a:t>TikTok</a:t>
            </a:r>
            <a:r>
              <a:rPr lang="en-US" sz="3600" dirty="0"/>
              <a:t> and YouTube – </a:t>
            </a:r>
            <a:r>
              <a:rPr lang="en-US" sz="3600" dirty="0">
                <a:solidFill>
                  <a:srgbClr val="FFFF99"/>
                </a:solidFill>
              </a:rPr>
              <a:t>but it is allowed on </a:t>
            </a:r>
            <a:r>
              <a:rPr lang="en-US" sz="3600" dirty="0">
                <a:solidFill>
                  <a:srgbClr val="FFFF99"/>
                </a:solidFill>
                <a:hlinkClick r:id="rId4">
                  <a:extLst>
                    <a:ext uri="{A12FA001-AC4F-418D-AE19-62706E023703}">
                      <ahyp:hlinkClr xmlns:ahyp="http://schemas.microsoft.com/office/drawing/2018/hyperlinkcolor" val="tx"/>
                    </a:ext>
                  </a:extLst>
                </a:hlinkClick>
              </a:rPr>
              <a:t>Twitter</a:t>
            </a:r>
            <a:r>
              <a:rPr lang="en-US" sz="3600" dirty="0">
                <a:solidFill>
                  <a:srgbClr val="FFFF99"/>
                </a:solidFill>
              </a:rPr>
              <a:t>.</a:t>
            </a:r>
            <a:endParaRPr lang="en-US" sz="3600" dirty="0"/>
          </a:p>
        </p:txBody>
      </p:sp>
      <p:sp>
        <p:nvSpPr>
          <p:cNvPr id="2" name="Footer Placeholder 1">
            <a:extLst>
              <a:ext uri="{FF2B5EF4-FFF2-40B4-BE49-F238E27FC236}">
                <a16:creationId xmlns:a16="http://schemas.microsoft.com/office/drawing/2014/main" id="{6331F3DE-8225-4004-B7AC-09E26BAC1F24}"/>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641236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Social media inconsistencies.</a:t>
            </a:r>
          </a:p>
          <a:p>
            <a:r>
              <a:rPr lang="en-US" sz="3600" dirty="0"/>
              <a:t>The Taliban is banned from Facebook and its subsidiaries WhatsApp and Instagram, as well as </a:t>
            </a:r>
            <a:r>
              <a:rPr lang="en-US" sz="3600" dirty="0" err="1">
                <a:hlinkClick r:id="rId3"/>
              </a:rPr>
              <a:t>TikTok</a:t>
            </a:r>
            <a:r>
              <a:rPr lang="en-US" sz="3600" dirty="0"/>
              <a:t> and YouTube – </a:t>
            </a:r>
            <a:r>
              <a:rPr lang="en-US" sz="3600" dirty="0">
                <a:solidFill>
                  <a:srgbClr val="FFFF99"/>
                </a:solidFill>
              </a:rPr>
              <a:t>but it is allowed on </a:t>
            </a:r>
            <a:r>
              <a:rPr lang="en-US" sz="3600" dirty="0">
                <a:solidFill>
                  <a:srgbClr val="FFFF99"/>
                </a:solidFill>
                <a:hlinkClick r:id="rId4">
                  <a:extLst>
                    <a:ext uri="{A12FA001-AC4F-418D-AE19-62706E023703}">
                      <ahyp:hlinkClr xmlns:ahyp="http://schemas.microsoft.com/office/drawing/2018/hyperlinkcolor" val="tx"/>
                    </a:ext>
                  </a:extLst>
                </a:hlinkClick>
              </a:rPr>
              <a:t>Twitter</a:t>
            </a:r>
            <a:r>
              <a:rPr lang="en-US" sz="3600" dirty="0">
                <a:solidFill>
                  <a:srgbClr val="FFFF99"/>
                </a:solidFill>
              </a:rPr>
              <a:t>.</a:t>
            </a:r>
          </a:p>
          <a:p>
            <a:r>
              <a:rPr lang="en-US" sz="3600" dirty="0" err="1"/>
              <a:t>Zabihullah</a:t>
            </a:r>
            <a:r>
              <a:rPr lang="en-US" sz="3600" dirty="0"/>
              <a:t> Mujahid has </a:t>
            </a:r>
            <a:r>
              <a:rPr lang="en-US" sz="3600" u="sng" dirty="0">
                <a:solidFill>
                  <a:srgbClr val="FFFF99"/>
                </a:solidFill>
              </a:rPr>
              <a:t>310,000 followers</a:t>
            </a:r>
            <a:r>
              <a:rPr lang="en-US" sz="3600" dirty="0">
                <a:solidFill>
                  <a:srgbClr val="FFFF99"/>
                </a:solidFill>
              </a:rPr>
              <a:t> </a:t>
            </a:r>
            <a:r>
              <a:rPr lang="en-US" sz="3600" dirty="0"/>
              <a:t>on Twitter.</a:t>
            </a:r>
          </a:p>
        </p:txBody>
      </p:sp>
      <p:sp>
        <p:nvSpPr>
          <p:cNvPr id="2" name="Footer Placeholder 1">
            <a:extLst>
              <a:ext uri="{FF2B5EF4-FFF2-40B4-BE49-F238E27FC236}">
                <a16:creationId xmlns:a16="http://schemas.microsoft.com/office/drawing/2014/main" id="{6331F3DE-8225-4004-B7AC-09E26BAC1F24}"/>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698019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NBC News is telling us that a “terror alert” has just been issued by Homeland Security, and during their report on this new “terror alert” a very alarming graphic was shown to the viewers. Under the heading “POTENTIAL TERROR THREATS”, the following categories were listed…</a:t>
            </a:r>
          </a:p>
        </p:txBody>
      </p:sp>
      <p:sp>
        <p:nvSpPr>
          <p:cNvPr id="2" name="Footer Placeholder 1">
            <a:extLst>
              <a:ext uri="{FF2B5EF4-FFF2-40B4-BE49-F238E27FC236}">
                <a16:creationId xmlns:a16="http://schemas.microsoft.com/office/drawing/2014/main" id="{7196C89F-ABB0-4914-A39E-619EA5D07542}"/>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735561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-“OPPOSITION TO COVID MEASURES”</a:t>
            </a:r>
          </a:p>
          <a:p>
            <a:pPr marL="0" indent="0">
              <a:buNone/>
            </a:pPr>
            <a:r>
              <a:rPr lang="en-US" sz="4000" dirty="0"/>
              <a:t>-“CLAIMS OF ELECTION FRAUD, BELIEF TRUMP CAN BE EINSTATED”</a:t>
            </a:r>
          </a:p>
          <a:p>
            <a:pPr marL="0" indent="0">
              <a:buNone/>
            </a:pPr>
            <a:r>
              <a:rPr lang="en-US" sz="4000" dirty="0"/>
              <a:t>-For example, earlier today I was absolutely shocked to learn that you can get banned on YouTube for offering to pray for someone that has COVID.  Apparently that can qualify as “content” that encourages people to avoid needed medical treatment…</a:t>
            </a:r>
          </a:p>
        </p:txBody>
      </p:sp>
      <p:sp>
        <p:nvSpPr>
          <p:cNvPr id="2" name="Footer Placeholder 1">
            <a:extLst>
              <a:ext uri="{FF2B5EF4-FFF2-40B4-BE49-F238E27FC236}">
                <a16:creationId xmlns:a16="http://schemas.microsoft.com/office/drawing/2014/main" id="{7196C89F-ABB0-4914-A39E-619EA5D07542}"/>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185300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“Content that encourages the use of home remedies, prayer, or rituals in place of medical treatment such as consulting a doctor or going to the hospital”</a:t>
            </a:r>
          </a:p>
        </p:txBody>
      </p:sp>
      <p:sp>
        <p:nvSpPr>
          <p:cNvPr id="2" name="Footer Placeholder 1">
            <a:extLst>
              <a:ext uri="{FF2B5EF4-FFF2-40B4-BE49-F238E27FC236}">
                <a16:creationId xmlns:a16="http://schemas.microsoft.com/office/drawing/2014/main" id="{7196C89F-ABB0-4914-A39E-619EA5D07542}"/>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064140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few days ago, a bill has actually been introduced in Congress which would permanently ban those that have not been fully vaccinated from ever flying again.</a:t>
            </a:r>
            <a:endParaRPr lang="en-US" sz="6600" dirty="0"/>
          </a:p>
        </p:txBody>
      </p:sp>
      <p:sp>
        <p:nvSpPr>
          <p:cNvPr id="2" name="Footer Placeholder 1">
            <a:extLst>
              <a:ext uri="{FF2B5EF4-FFF2-40B4-BE49-F238E27FC236}">
                <a16:creationId xmlns:a16="http://schemas.microsoft.com/office/drawing/2014/main" id="{26BC12DB-1131-4545-9023-22166E8AEE5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55621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pic>
        <p:nvPicPr>
          <p:cNvPr id="5" name="Picture 4">
            <a:extLst>
              <a:ext uri="{FF2B5EF4-FFF2-40B4-BE49-F238E27FC236}">
                <a16:creationId xmlns:a16="http://schemas.microsoft.com/office/drawing/2014/main" id="{48A8BB1F-DC81-4239-ADF7-1ED7CCDEA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7E37838A-11AC-4DD7-8833-89FF71F255E8}"/>
              </a:ext>
            </a:extLst>
          </p:cNvPr>
          <p:cNvSpPr txBox="1"/>
          <p:nvPr/>
        </p:nvSpPr>
        <p:spPr>
          <a:xfrm>
            <a:off x="494368" y="590550"/>
            <a:ext cx="2839239" cy="707886"/>
          </a:xfrm>
          <a:prstGeom prst="rect">
            <a:avLst/>
          </a:prstGeom>
          <a:noFill/>
        </p:spPr>
        <p:txBody>
          <a:bodyPr wrap="none" rtlCol="0">
            <a:spAutoFit/>
          </a:bodyPr>
          <a:lstStyle/>
          <a:p>
            <a:pPr algn="l"/>
            <a:r>
              <a:rPr lang="en-US" dirty="0"/>
              <a:t>Song 3.7-8</a:t>
            </a:r>
          </a:p>
        </p:txBody>
      </p:sp>
    </p:spTree>
    <p:extLst>
      <p:ext uri="{BB962C8B-B14F-4D97-AF65-F5344CB8AC3E}">
        <p14:creationId xmlns:p14="http://schemas.microsoft.com/office/powerpoint/2010/main" val="3663483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3600" dirty="0"/>
          </a:p>
          <a:p>
            <a:pPr marL="0" indent="0" algn="ctr">
              <a:buNone/>
            </a:pPr>
            <a:r>
              <a:rPr lang="en-US" sz="3600" dirty="0"/>
              <a:t>Anti-</a:t>
            </a:r>
            <a:r>
              <a:rPr lang="en-US" sz="3600" dirty="0" err="1"/>
              <a:t>Semism</a:t>
            </a:r>
            <a:r>
              <a:rPr lang="en-US" sz="3600" dirty="0"/>
              <a:t> has </a:t>
            </a:r>
          </a:p>
          <a:p>
            <a:pPr marL="0" indent="0" algn="ctr">
              <a:buNone/>
            </a:pPr>
            <a:r>
              <a:rPr lang="en-US" sz="3600" dirty="0"/>
              <a:t>become more the norm</a:t>
            </a:r>
          </a:p>
        </p:txBody>
      </p:sp>
      <p:sp>
        <p:nvSpPr>
          <p:cNvPr id="2" name="Footer Placeholder 1">
            <a:extLst>
              <a:ext uri="{FF2B5EF4-FFF2-40B4-BE49-F238E27FC236}">
                <a16:creationId xmlns:a16="http://schemas.microsoft.com/office/drawing/2014/main" id="{6331F3DE-8225-4004-B7AC-09E26BAC1F24}"/>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614087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930568"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4000" u="sng" dirty="0">
                <a:latin typeface="Arial Rounded MT Bold" panose="020F0704030504030204" pitchFamily="34" charset="0"/>
              </a:rPr>
              <a:t>14-year-old</a:t>
            </a:r>
            <a:r>
              <a:rPr lang="en-US" sz="4000" dirty="0">
                <a:latin typeface="Arial Rounded MT Bold" panose="020F0704030504030204" pitchFamily="34" charset="0"/>
              </a:rPr>
              <a:t> Mauritanian chess player has pulled out of the Junior World Cup because the draw set him up to face an Israeli player.</a:t>
            </a:r>
          </a:p>
        </p:txBody>
      </p:sp>
      <p:pic>
        <p:nvPicPr>
          <p:cNvPr id="3" name="Picture 2">
            <a:extLst>
              <a:ext uri="{FF2B5EF4-FFF2-40B4-BE49-F238E27FC236}">
                <a16:creationId xmlns:a16="http://schemas.microsoft.com/office/drawing/2014/main" id="{2F7661BB-CA1D-490A-8B59-77A26459A18C}"/>
              </a:ext>
            </a:extLst>
          </p:cNvPr>
          <p:cNvPicPr>
            <a:picLocks noChangeAspect="1"/>
          </p:cNvPicPr>
          <p:nvPr/>
        </p:nvPicPr>
        <p:blipFill rotWithShape="1">
          <a:blip r:embed="rId3"/>
          <a:srcRect l="7135" r="16012" b="7037"/>
          <a:stretch/>
        </p:blipFill>
        <p:spPr>
          <a:xfrm>
            <a:off x="3235368" y="0"/>
            <a:ext cx="5901705" cy="5143500"/>
          </a:xfrm>
          <a:prstGeom prst="rect">
            <a:avLst/>
          </a:prstGeom>
        </p:spPr>
      </p:pic>
      <p:sp>
        <p:nvSpPr>
          <p:cNvPr id="5" name="Footer Placeholder 4">
            <a:extLst>
              <a:ext uri="{FF2B5EF4-FFF2-40B4-BE49-F238E27FC236}">
                <a16:creationId xmlns:a16="http://schemas.microsoft.com/office/drawing/2014/main" id="{2185B663-954B-478E-BAB5-AE90367EBE2D}"/>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454040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733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endParaRPr lang="en-US" sz="1200" dirty="0"/>
          </a:p>
          <a:p>
            <a:pPr marL="0" indent="0">
              <a:buNone/>
            </a:pPr>
            <a:r>
              <a:rPr lang="en-US" sz="2800" dirty="0"/>
              <a:t>“I decided to retire, because I refuse to play with a rep of a fictional country that in reality does not exist,” Abdel Rahim Al-Talib Muhammad said. He ranked 47th out of 215 players in the world.</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pic>
        <p:nvPicPr>
          <p:cNvPr id="5" name="Picture 4">
            <a:extLst>
              <a:ext uri="{FF2B5EF4-FFF2-40B4-BE49-F238E27FC236}">
                <a16:creationId xmlns:a16="http://schemas.microsoft.com/office/drawing/2014/main" id="{DAF8490A-F895-48E8-8F80-AE373210D4D0}"/>
              </a:ext>
            </a:extLst>
          </p:cNvPr>
          <p:cNvPicPr>
            <a:picLocks noChangeAspect="1"/>
          </p:cNvPicPr>
          <p:nvPr/>
        </p:nvPicPr>
        <p:blipFill>
          <a:blip r:embed="rId3"/>
          <a:stretch>
            <a:fillRect/>
          </a:stretch>
        </p:blipFill>
        <p:spPr>
          <a:xfrm>
            <a:off x="4158470" y="-35214"/>
            <a:ext cx="4985530" cy="5143500"/>
          </a:xfrm>
          <a:prstGeom prst="rect">
            <a:avLst/>
          </a:prstGeom>
        </p:spPr>
      </p:pic>
    </p:spTree>
    <p:extLst>
      <p:ext uri="{BB962C8B-B14F-4D97-AF65-F5344CB8AC3E}">
        <p14:creationId xmlns:p14="http://schemas.microsoft.com/office/powerpoint/2010/main" val="939682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You might say, “Culture change and deterioration can’t come to our synagogue community.  We are safe.”</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384918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already has.  How many estranged children, other previously warm relationships, financial portfolios have been shipwrecked? </a:t>
            </a:r>
          </a:p>
          <a:p>
            <a:pPr marL="0" indent="0">
              <a:buNone/>
            </a:pPr>
            <a:endParaRPr lang="en-US" sz="40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561441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Outline</a:t>
            </a:r>
          </a:p>
          <a:p>
            <a:pPr marL="517525" indent="-517525">
              <a:buFont typeface="+mj-lt"/>
              <a:buAutoNum type="arabicPeriod"/>
            </a:pPr>
            <a:r>
              <a:rPr lang="en-US" sz="4000" dirty="0"/>
              <a:t>Devastation: political and spiritual</a:t>
            </a:r>
          </a:p>
          <a:p>
            <a:pPr marL="517525" indent="-517525">
              <a:buFont typeface="+mj-lt"/>
              <a:buAutoNum type="arabicPeriod"/>
            </a:pPr>
            <a:r>
              <a:rPr lang="en-US" sz="4000" dirty="0"/>
              <a:t>Remedy</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722164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United States of America is  is Kabul.</a:t>
            </a:r>
          </a:p>
          <a:p>
            <a:pPr marL="0" indent="0">
              <a:buNone/>
            </a:pPr>
            <a:r>
              <a:rPr lang="en-US" sz="4000" dirty="0"/>
              <a:t>We are overrun.  </a:t>
            </a:r>
          </a:p>
        </p:txBody>
      </p:sp>
      <p:sp>
        <p:nvSpPr>
          <p:cNvPr id="2" name="Footer Placeholder 1">
            <a:extLst>
              <a:ext uri="{FF2B5EF4-FFF2-40B4-BE49-F238E27FC236}">
                <a16:creationId xmlns:a16="http://schemas.microsoft.com/office/drawing/2014/main" id="{06E225E8-B719-4E0E-B1A2-FD7F8803C25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796948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United States of America is  is Kabul.</a:t>
            </a:r>
          </a:p>
          <a:p>
            <a:pPr marL="0" indent="0">
              <a:buNone/>
            </a:pPr>
            <a:r>
              <a:rPr lang="en-US" sz="4000" dirty="0"/>
              <a:t>We are overrun.  </a:t>
            </a:r>
          </a:p>
          <a:p>
            <a:pPr marL="0" indent="0">
              <a:buNone/>
            </a:pPr>
            <a:r>
              <a:rPr lang="en-US" sz="4000" dirty="0"/>
              <a:t>But NOT overcome.</a:t>
            </a:r>
          </a:p>
        </p:txBody>
      </p:sp>
      <p:sp>
        <p:nvSpPr>
          <p:cNvPr id="2" name="Footer Placeholder 1">
            <a:extLst>
              <a:ext uri="{FF2B5EF4-FFF2-40B4-BE49-F238E27FC236}">
                <a16:creationId xmlns:a16="http://schemas.microsoft.com/office/drawing/2014/main" id="{06E225E8-B719-4E0E-B1A2-FD7F8803C25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530391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Havakuk</a:t>
            </a:r>
            <a:r>
              <a:rPr lang="en-US" sz="4000" baseline="30000" dirty="0"/>
              <a:t>/</a:t>
            </a:r>
            <a:r>
              <a:rPr lang="en-US" sz="4000" baseline="30000" dirty="0" err="1"/>
              <a:t>Hab</a:t>
            </a:r>
            <a:r>
              <a:rPr lang="en-US" sz="4000" baseline="30000" dirty="0"/>
              <a:t> 2.1-4 </a:t>
            </a:r>
            <a:r>
              <a:rPr lang="en-US" sz="4000" dirty="0"/>
              <a:t>Then </a:t>
            </a:r>
            <a:r>
              <a:rPr lang="en-US" sz="4000" cap="small" dirty="0"/>
              <a:t>Adoni</a:t>
            </a:r>
            <a:r>
              <a:rPr lang="en-US" sz="4000" dirty="0"/>
              <a:t> answered me and said: “Write down the vision, make it plain on the tablets, so that the reader may run with it. For the vision is yet for an appointed time. It hastens to the end and will not fail. </a:t>
            </a:r>
          </a:p>
        </p:txBody>
      </p:sp>
      <p:sp>
        <p:nvSpPr>
          <p:cNvPr id="2" name="Footer Placeholder 1">
            <a:extLst>
              <a:ext uri="{FF2B5EF4-FFF2-40B4-BE49-F238E27FC236}">
                <a16:creationId xmlns:a16="http://schemas.microsoft.com/office/drawing/2014/main" id="{06E225E8-B719-4E0E-B1A2-FD7F8803C25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804159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Havakuk</a:t>
            </a:r>
            <a:r>
              <a:rPr lang="en-US" sz="4000" baseline="30000" dirty="0"/>
              <a:t>/</a:t>
            </a:r>
            <a:r>
              <a:rPr lang="en-US" sz="4000" baseline="30000" dirty="0" err="1"/>
              <a:t>Hab</a:t>
            </a:r>
            <a:r>
              <a:rPr lang="en-US" sz="4000" baseline="30000" dirty="0"/>
              <a:t> 2.1-4 </a:t>
            </a:r>
            <a:r>
              <a:rPr lang="en-US" sz="4000" dirty="0"/>
              <a:t>If it [the resolution o of this question] should be slow in coming, wait for it, For it will surely come—it will not delay.”  Behold, the puffed up one— his soul is not right within him, But </a:t>
            </a:r>
            <a:r>
              <a:rPr lang="en-US" sz="4000" u="sng" dirty="0">
                <a:solidFill>
                  <a:srgbClr val="FFFF99"/>
                </a:solidFill>
              </a:rPr>
              <a:t>the righteous will live by his trust.</a:t>
            </a:r>
          </a:p>
        </p:txBody>
      </p:sp>
      <p:sp>
        <p:nvSpPr>
          <p:cNvPr id="2" name="Footer Placeholder 1">
            <a:extLst>
              <a:ext uri="{FF2B5EF4-FFF2-40B4-BE49-F238E27FC236}">
                <a16:creationId xmlns:a16="http://schemas.microsoft.com/office/drawing/2014/main" id="{06E225E8-B719-4E0E-B1A2-FD7F8803C257}"/>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08260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baseline="30000" dirty="0"/>
              <a:t>Song 3.7-8 </a:t>
            </a:r>
            <a:r>
              <a:rPr lang="en-US" sz="4000" dirty="0" err="1"/>
              <a:t>Shlomo’s</a:t>
            </a:r>
            <a:r>
              <a:rPr lang="en-US" sz="4000" dirty="0"/>
              <a:t> litter, escorted by sixty valiant men chosen from </a:t>
            </a:r>
            <a:r>
              <a:rPr lang="en-US" sz="4000" dirty="0" err="1"/>
              <a:t>Isra’el’s</a:t>
            </a:r>
            <a:r>
              <a:rPr lang="en-US" sz="4000" dirty="0"/>
              <a:t> finest; all of them wield the sword and are expert fighters; each one has his sword ready at his side to combat the terrors of night.</a:t>
            </a:r>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1040857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Song 3.6-9  </a:t>
            </a:r>
            <a:r>
              <a:rPr lang="en-US" sz="4000" dirty="0"/>
              <a:t>Who is this, coming up from the desert like a column of smoke, perfumed with myrrh and frankincense, chosen from the merchant’s crushed spices? </a:t>
            </a:r>
            <a:r>
              <a:rPr lang="en-US" sz="4000" b="1" baseline="30000" dirty="0"/>
              <a:t> </a:t>
            </a:r>
            <a:r>
              <a:rPr lang="en-US" sz="4000" dirty="0"/>
              <a:t>It is </a:t>
            </a:r>
            <a:r>
              <a:rPr lang="en-US" sz="4000" dirty="0" err="1"/>
              <a:t>Shlomo’s</a:t>
            </a:r>
            <a:r>
              <a:rPr lang="en-US" sz="4000" dirty="0"/>
              <a:t> litter, escorted by sixty valiant men chosen from </a:t>
            </a:r>
            <a:r>
              <a:rPr lang="en-US" sz="4000" dirty="0" err="1"/>
              <a:t>Isra’el’s</a:t>
            </a:r>
            <a:r>
              <a:rPr lang="en-US" sz="4000" dirty="0"/>
              <a:t> finest; </a:t>
            </a:r>
            <a:endParaRPr lang="en-US" sz="66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069370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marL="0" indent="0">
              <a:buNone/>
            </a:pPr>
            <a:r>
              <a:rPr lang="en-US" sz="3600" baseline="30000" dirty="0"/>
              <a:t>Song 3.6-9  </a:t>
            </a:r>
            <a:r>
              <a:rPr lang="en-US" sz="3600" dirty="0"/>
              <a:t>all of them wield the sword and are </a:t>
            </a:r>
            <a:r>
              <a:rPr lang="en-US" sz="3600" u="sng" dirty="0">
                <a:solidFill>
                  <a:srgbClr val="FFFF99"/>
                </a:solidFill>
              </a:rPr>
              <a:t>expert fighters; each one has his sword ready at his side to combat the terrors of night. </a:t>
            </a:r>
            <a:r>
              <a:rPr lang="en-US" sz="3600" dirty="0"/>
              <a:t>King </a:t>
            </a:r>
            <a:r>
              <a:rPr lang="en-US" sz="3600" dirty="0" err="1"/>
              <a:t>Shlomo</a:t>
            </a:r>
            <a:r>
              <a:rPr lang="en-US" sz="3600" dirty="0"/>
              <a:t> made himself a </a:t>
            </a:r>
            <a:r>
              <a:rPr lang="en-US" sz="3600" dirty="0">
                <a:solidFill>
                  <a:srgbClr val="FFFF99"/>
                </a:solidFill>
              </a:rPr>
              <a:t>royal litter</a:t>
            </a:r>
            <a:r>
              <a:rPr lang="en-US" sz="3600" dirty="0"/>
              <a:t> of wood from the </a:t>
            </a:r>
            <a:r>
              <a:rPr lang="en-US" sz="3600" dirty="0" err="1"/>
              <a:t>L’vanon</a:t>
            </a:r>
            <a:r>
              <a:rPr lang="en-US" sz="3600" dirty="0"/>
              <a:t>.</a:t>
            </a:r>
          </a:p>
          <a:p>
            <a:pPr marL="0" indent="0" algn="r" rtl="1">
              <a:buNone/>
            </a:pPr>
            <a:r>
              <a:rPr lang="he-IL" sz="3600" b="1" i="0" dirty="0">
                <a:effectLst/>
                <a:latin typeface="David" panose="020E0502060401010101" pitchFamily="34" charset="-79"/>
                <a:cs typeface="David" panose="020E0502060401010101" pitchFamily="34" charset="-79"/>
              </a:rPr>
              <a:t>אַפִּרְיוֹן</a:t>
            </a:r>
            <a:r>
              <a:rPr lang="en-US" sz="3600" b="1" i="0" dirty="0">
                <a:effectLst/>
                <a:latin typeface="David" panose="020E0502060401010101" pitchFamily="34" charset="-79"/>
                <a:cs typeface="David" panose="020E0502060401010101" pitchFamily="34" charset="-79"/>
              </a:rPr>
              <a:t>  </a:t>
            </a:r>
            <a:r>
              <a:rPr lang="en-US" sz="3600" dirty="0"/>
              <a:t>canopy; sedan chair,</a:t>
            </a:r>
            <a:r>
              <a:rPr lang="en-US" sz="3600" i="1" dirty="0"/>
              <a:t> </a:t>
            </a:r>
            <a:r>
              <a:rPr lang="en-US" sz="3600" i="1" dirty="0" err="1"/>
              <a:t>apiryon</a:t>
            </a:r>
            <a:r>
              <a:rPr lang="en-US" sz="3600" i="1" dirty="0"/>
              <a:t> </a:t>
            </a:r>
            <a:r>
              <a:rPr lang="en-US" sz="3600" dirty="0"/>
              <a:t> palanquin, litter</a:t>
            </a:r>
            <a:r>
              <a:rPr lang="he-IL" sz="3600" dirty="0"/>
              <a:t>    </a:t>
            </a:r>
            <a:endParaRPr lang="en-US" sz="3600" dirty="0"/>
          </a:p>
          <a:p>
            <a:pPr marL="0" indent="0" algn="r" rtl="1">
              <a:buNone/>
            </a:pPr>
            <a:endParaRPr lang="en-US" sz="36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40505831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pic>
        <p:nvPicPr>
          <p:cNvPr id="14338" name="Picture 2">
            <a:extLst>
              <a:ext uri="{FF2B5EF4-FFF2-40B4-BE49-F238E27FC236}">
                <a16:creationId xmlns:a16="http://schemas.microsoft.com/office/drawing/2014/main" id="{E5E38ED4-9848-4438-A9A5-47318F2D20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474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pic>
        <p:nvPicPr>
          <p:cNvPr id="27650" name="Picture 2" descr="EvilInnocence - Palanquin">
            <a:extLst>
              <a:ext uri="{FF2B5EF4-FFF2-40B4-BE49-F238E27FC236}">
                <a16:creationId xmlns:a16="http://schemas.microsoft.com/office/drawing/2014/main" id="{B2A9F14D-A2FE-4A3F-B517-4ACDC1614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0"/>
            <a:ext cx="4000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108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a:t>
            </a:r>
            <a:r>
              <a:rPr lang="en-US" sz="4000" baseline="30000" dirty="0" err="1"/>
              <a:t>T’hillim</a:t>
            </a:r>
            <a:r>
              <a:rPr lang="en-US" sz="4000" baseline="30000" dirty="0"/>
              <a:t>/Ps 45.3-6 </a:t>
            </a:r>
            <a:r>
              <a:rPr lang="en-US" sz="4000" dirty="0"/>
              <a:t>You are the most handsome of men; gracious speech flows from your lips. For God has blessed you forever. </a:t>
            </a:r>
            <a:r>
              <a:rPr lang="en-US" sz="4000" b="1" baseline="30000" dirty="0"/>
              <a:t> </a:t>
            </a:r>
            <a:r>
              <a:rPr lang="en-US" sz="4000" u="sng" dirty="0">
                <a:solidFill>
                  <a:srgbClr val="FFFF99"/>
                </a:solidFill>
              </a:rPr>
              <a:t>Warrior, strap your sword at your thigh; </a:t>
            </a:r>
            <a:r>
              <a:rPr lang="en-US" sz="4000" dirty="0"/>
              <a:t>[gird on] your splendor and majesty. </a:t>
            </a:r>
            <a:endParaRPr lang="en-US" sz="6600" dirty="0"/>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32470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 </a:t>
            </a:r>
            <a:r>
              <a:rPr lang="en-US" sz="4000" baseline="30000" dirty="0" err="1"/>
              <a:t>T’hillim</a:t>
            </a:r>
            <a:r>
              <a:rPr lang="en-US" sz="4000" baseline="30000" dirty="0"/>
              <a:t>/Ps 45.3-6 </a:t>
            </a:r>
            <a:r>
              <a:rPr lang="en-US" sz="4000" dirty="0"/>
              <a:t>In your majesty, succeed, ride on in the cause of truth, meekness and righteousness. May your right hand teach you awesome things. </a:t>
            </a:r>
            <a:r>
              <a:rPr lang="en-US" sz="4000" b="1" baseline="30000" dirty="0"/>
              <a:t> </a:t>
            </a:r>
            <a:r>
              <a:rPr lang="en-US" sz="4000" dirty="0"/>
              <a:t>Your arrows are sharp. </a:t>
            </a:r>
            <a:r>
              <a:rPr lang="en-US" sz="4000" u="sng" dirty="0">
                <a:solidFill>
                  <a:srgbClr val="FFFF99"/>
                </a:solidFill>
              </a:rPr>
              <a:t>The people fall under you, as they penetrate the hearts of the king’s enemies.</a:t>
            </a:r>
            <a:endParaRPr lang="en-US" sz="6600" u="sng" dirty="0">
              <a:solidFill>
                <a:srgbClr val="FFFF99"/>
              </a:solidFill>
            </a:endParaRP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280474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0306" name="Picture 2"/>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l="9149" t="74446" r="65016" b="3375"/>
          <a:stretch>
            <a:fillRect/>
          </a:stretch>
        </p:blipFill>
        <p:spPr>
          <a:xfrm>
            <a:off x="685800" y="10968"/>
            <a:ext cx="7696200" cy="5143499"/>
          </a:xfrm>
          <a:noFill/>
        </p:spPr>
      </p:pic>
      <p:cxnSp>
        <p:nvCxnSpPr>
          <p:cNvPr id="3" name="Straight Arrow Connector 2"/>
          <p:cNvCxnSpPr/>
          <p:nvPr/>
        </p:nvCxnSpPr>
        <p:spPr bwMode="auto">
          <a:xfrm>
            <a:off x="4857750" y="1200150"/>
            <a:ext cx="628650" cy="1828800"/>
          </a:xfrm>
          <a:prstGeom prst="straightConnector1">
            <a:avLst/>
          </a:prstGeom>
          <a:solidFill>
            <a:schemeClr val="accent1"/>
          </a:solidFill>
          <a:ln w="2857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1714500" y="4435614"/>
            <a:ext cx="4661341" cy="553998"/>
          </a:xfrm>
          <a:prstGeom prst="rect">
            <a:avLst/>
          </a:prstGeom>
          <a:noFill/>
        </p:spPr>
        <p:txBody>
          <a:bodyPr wrap="none" rtlCol="0">
            <a:spAutoFit/>
          </a:bodyPr>
          <a:lstStyle/>
          <a:p>
            <a:pPr algn="l"/>
            <a:r>
              <a:rPr lang="en-US" sz="3000" dirty="0">
                <a:effectLst>
                  <a:outerShdw blurRad="38100" dist="38100" dir="2700000" algn="tl">
                    <a:srgbClr val="000000">
                      <a:alpha val="43137"/>
                    </a:srgbClr>
                  </a:outerShdw>
                </a:effectLst>
              </a:rPr>
              <a:t>Pilgrim Holiness Church</a:t>
            </a:r>
          </a:p>
        </p:txBody>
      </p:sp>
    </p:spTree>
    <p:extLst>
      <p:ext uri="{BB962C8B-B14F-4D97-AF65-F5344CB8AC3E}">
        <p14:creationId xmlns:p14="http://schemas.microsoft.com/office/powerpoint/2010/main" val="3482998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153198"/>
            <a:ext cx="5334000" cy="47807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2800" dirty="0"/>
              <a:t>1726 was a defining year for America. 1776 would never have happened apart from 1726. The Great Awakening that began that year transformed Colonial America and laid the spiritual, moral, and philosophical foundations for the beginning of a great new nation. It also unleashed the anti-slavery sentiments and moral outrage</a:t>
            </a:r>
            <a:endParaRPr lang="en-US" sz="4800" dirty="0"/>
          </a:p>
        </p:txBody>
      </p:sp>
      <p:pic>
        <p:nvPicPr>
          <p:cNvPr id="2050" name="Picture 2">
            <a:extLst>
              <a:ext uri="{FF2B5EF4-FFF2-40B4-BE49-F238E27FC236}">
                <a16:creationId xmlns:a16="http://schemas.microsoft.com/office/drawing/2014/main" id="{72F9228C-183F-4393-AFF6-A1495DDA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8110"/>
            <a:ext cx="3371850" cy="519306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B0B258E-7B42-48D8-9351-EDCEE38196C5}"/>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3426777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 y="173875"/>
            <a:ext cx="8153400" cy="4760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that eventually brought about slavery’s demise in America. The late Harvard professor, Perry Miller, was correct in saying, “The Declaration of Independence of 1776 was a direct result of the preaching of the evangelists of the Great Awakening.”</a:t>
            </a:r>
            <a:endParaRPr lang="en-US" sz="6600" dirty="0"/>
          </a:p>
        </p:txBody>
      </p:sp>
      <p:sp>
        <p:nvSpPr>
          <p:cNvPr id="2" name="Footer Placeholder 1">
            <a:extLst>
              <a:ext uri="{FF2B5EF4-FFF2-40B4-BE49-F238E27FC236}">
                <a16:creationId xmlns:a16="http://schemas.microsoft.com/office/drawing/2014/main" id="{7BBE4673-6E01-46B0-BABD-C7CD04CBA43A}"/>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4147164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 y="173875"/>
            <a:ext cx="8153400" cy="4760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Great Awakening of which he speaks began in 1726. This is the story of America that has been censured from modern textbooks. It is the story of the faith and spiritual vision of those who brought this nation into existence.</a:t>
            </a:r>
            <a:endParaRPr lang="en-US" sz="6600" dirty="0"/>
          </a:p>
        </p:txBody>
      </p:sp>
      <p:sp>
        <p:nvSpPr>
          <p:cNvPr id="2" name="Footer Placeholder 1">
            <a:extLst>
              <a:ext uri="{FF2B5EF4-FFF2-40B4-BE49-F238E27FC236}">
                <a16:creationId xmlns:a16="http://schemas.microsoft.com/office/drawing/2014/main" id="{7BBE4673-6E01-46B0-BABD-C7CD04CBA43A}"/>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4577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Outline</a:t>
            </a:r>
          </a:p>
          <a:p>
            <a:pPr marL="517525" indent="-517525">
              <a:buFont typeface="+mj-lt"/>
              <a:buAutoNum type="arabicPeriod"/>
            </a:pPr>
            <a:r>
              <a:rPr lang="en-US" sz="4000" dirty="0"/>
              <a:t>Devastation: political and spiritual</a:t>
            </a:r>
          </a:p>
          <a:p>
            <a:pPr marL="517525" indent="-517525">
              <a:buFont typeface="+mj-lt"/>
              <a:buAutoNum type="arabicPeriod"/>
            </a:pPr>
            <a:r>
              <a:rPr lang="en-US" sz="4000" dirty="0"/>
              <a:t>Remedy</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6846495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549407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We are in the Hebrew calendar month of Elul</a:t>
            </a:r>
          </a:p>
          <a:p>
            <a:pPr marL="0" indent="0" algn="ctr">
              <a:buNone/>
            </a:pPr>
            <a:endParaRPr lang="en-US" sz="4000" dirty="0"/>
          </a:p>
        </p:txBody>
      </p:sp>
      <p:sp>
        <p:nvSpPr>
          <p:cNvPr id="2" name="Footer Placeholder 1">
            <a:extLst>
              <a:ext uri="{FF2B5EF4-FFF2-40B4-BE49-F238E27FC236}">
                <a16:creationId xmlns:a16="http://schemas.microsoft.com/office/drawing/2014/main" id="{145AFBAF-F77A-4D3E-916C-5AF06248D1D1}"/>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863194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400" b="1" dirty="0">
                <a:solidFill>
                  <a:srgbClr val="FFC000"/>
                </a:solidFill>
                <a:latin typeface="David" panose="020E0502060401010101" pitchFamily="34" charset="-79"/>
                <a:cs typeface="David" panose="020E0502060401010101" pitchFamily="34" charset="-79"/>
              </a:rPr>
              <a:t>אֲ</a:t>
            </a:r>
            <a:r>
              <a:rPr lang="he-IL" sz="4400" b="1" dirty="0">
                <a:latin typeface="David" panose="020E0502060401010101" pitchFamily="34" charset="-79"/>
                <a:cs typeface="David" panose="020E0502060401010101" pitchFamily="34" charset="-79"/>
              </a:rPr>
              <a:t>נִי</a:t>
            </a:r>
            <a:r>
              <a:rPr lang="he-IL" sz="4400" b="1" dirty="0">
                <a:solidFill>
                  <a:srgbClr val="FFC000"/>
                </a:solidFill>
                <a:latin typeface="David" panose="020E0502060401010101" pitchFamily="34" charset="-79"/>
                <a:cs typeface="David" panose="020E0502060401010101" pitchFamily="34" charset="-79"/>
              </a:rPr>
              <a:t> לְ</a:t>
            </a:r>
            <a:r>
              <a:rPr lang="he-IL" sz="4400" b="1" dirty="0">
                <a:latin typeface="David" panose="020E0502060401010101" pitchFamily="34" charset="-79"/>
                <a:cs typeface="David" panose="020E0502060401010101" pitchFamily="34" charset="-79"/>
              </a:rPr>
              <a:t>דוֹדִי</a:t>
            </a:r>
            <a:r>
              <a:rPr lang="he-IL" sz="4400" b="1" dirty="0">
                <a:solidFill>
                  <a:srgbClr val="FFC000"/>
                </a:solidFill>
                <a:latin typeface="David" panose="020E0502060401010101" pitchFamily="34" charset="-79"/>
                <a:cs typeface="David" panose="020E0502060401010101" pitchFamily="34" charset="-79"/>
              </a:rPr>
              <a:t> וְ</a:t>
            </a:r>
            <a:r>
              <a:rPr lang="he-IL" sz="4400" b="1" dirty="0">
                <a:latin typeface="David" panose="020E0502060401010101" pitchFamily="34" charset="-79"/>
                <a:cs typeface="David" panose="020E0502060401010101" pitchFamily="34" charset="-79"/>
              </a:rPr>
              <a:t>דוֹדִי</a:t>
            </a:r>
            <a:r>
              <a:rPr lang="he-IL" sz="4400" b="1" dirty="0">
                <a:solidFill>
                  <a:srgbClr val="FFC000"/>
                </a:solidFill>
                <a:latin typeface="David" panose="020E0502060401010101" pitchFamily="34" charset="-79"/>
                <a:cs typeface="David" panose="020E0502060401010101" pitchFamily="34" charset="-79"/>
              </a:rPr>
              <a:t> לִ</a:t>
            </a:r>
            <a:r>
              <a:rPr lang="he-IL" sz="4400" b="1" dirty="0">
                <a:latin typeface="David" panose="020E0502060401010101" pitchFamily="34" charset="-79"/>
                <a:cs typeface="David" panose="020E0502060401010101" pitchFamily="34" charset="-79"/>
              </a:rPr>
              <a:t>י</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a:t>
            </a:r>
            <a:r>
              <a:rPr lang="en-US" sz="4400" b="1" dirty="0">
                <a:latin typeface="David" panose="020E0502060401010101" pitchFamily="34" charset="-79"/>
                <a:cs typeface="David" panose="020E0502060401010101" pitchFamily="34" charset="-79"/>
              </a:rPr>
              <a:t> </a:t>
            </a:r>
            <a:r>
              <a:rPr lang="he-IL" sz="4400" b="1" dirty="0">
                <a:solidFill>
                  <a:srgbClr val="FFC000"/>
                </a:solidFill>
                <a:latin typeface="David" panose="020E0502060401010101" pitchFamily="34" charset="-79"/>
                <a:cs typeface="David" panose="020E0502060401010101" pitchFamily="34" charset="-79"/>
              </a:rPr>
              <a:t>אלול</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a:t>
            </a:r>
            <a:r>
              <a:rPr lang="en-US" sz="4400" b="1" dirty="0">
                <a:latin typeface="David" panose="020E0502060401010101" pitchFamily="34" charset="-79"/>
                <a:cs typeface="David" panose="020E0502060401010101" pitchFamily="34" charset="-79"/>
              </a:rPr>
              <a:t> </a:t>
            </a:r>
            <a:r>
              <a:rPr lang="he-IL" sz="4400" b="1" dirty="0">
                <a:solidFill>
                  <a:srgbClr val="FFC000"/>
                </a:solidFill>
                <a:latin typeface="David" panose="020E0502060401010101" pitchFamily="34" charset="-79"/>
                <a:cs typeface="David" panose="020E0502060401010101" pitchFamily="34" charset="-79"/>
              </a:rPr>
              <a:t>אֱלוּל</a:t>
            </a:r>
            <a:r>
              <a:rPr lang="en-US" sz="4400" b="1" dirty="0">
                <a:solidFill>
                  <a:srgbClr val="FFC000"/>
                </a:solidFill>
                <a:latin typeface="David" panose="020E0502060401010101" pitchFamily="34" charset="-79"/>
                <a:cs typeface="David" panose="020E0502060401010101" pitchFamily="34" charset="-79"/>
              </a:rPr>
              <a:t> </a:t>
            </a:r>
          </a:p>
          <a:p>
            <a:pPr marL="0" indent="0" algn="r">
              <a:buNone/>
            </a:pPr>
            <a:r>
              <a:rPr lang="en-US" sz="4000" i="1" dirty="0" err="1"/>
              <a:t>Anee</a:t>
            </a:r>
            <a:r>
              <a:rPr lang="en-US" sz="4000" i="1" dirty="0"/>
              <a:t> </a:t>
            </a:r>
            <a:r>
              <a:rPr lang="en-US" sz="4000" i="1" dirty="0" err="1"/>
              <a:t>l’dodi</a:t>
            </a:r>
            <a:r>
              <a:rPr lang="en-US" sz="4000" i="1" dirty="0"/>
              <a:t>, </a:t>
            </a:r>
            <a:r>
              <a:rPr lang="en-US" sz="4000" i="1" dirty="0" err="1"/>
              <a:t>v’dodi</a:t>
            </a:r>
            <a:r>
              <a:rPr lang="en-US" sz="4000" i="1" dirty="0"/>
              <a:t> li</a:t>
            </a:r>
          </a:p>
          <a:p>
            <a:pPr marL="0" indent="0">
              <a:buNone/>
            </a:pPr>
            <a:r>
              <a:rPr lang="en-US" sz="4000" dirty="0"/>
              <a:t>I am my beloved’s and he is mine.</a:t>
            </a:r>
          </a:p>
        </p:txBody>
      </p:sp>
      <p:sp>
        <p:nvSpPr>
          <p:cNvPr id="2" name="Footer Placeholder 1">
            <a:extLst>
              <a:ext uri="{FF2B5EF4-FFF2-40B4-BE49-F238E27FC236}">
                <a16:creationId xmlns:a16="http://schemas.microsoft.com/office/drawing/2014/main" id="{70F0CB8C-A701-4404-8DB6-9148813DB541}"/>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3457908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Summary of last week’s message</a:t>
            </a:r>
          </a:p>
          <a:p>
            <a:pPr marL="0" indent="0">
              <a:buNone/>
            </a:pPr>
            <a:r>
              <a:rPr lang="en-US" sz="4000" dirty="0"/>
              <a:t>§1 </a:t>
            </a:r>
            <a:r>
              <a:rPr lang="en-US" sz="4000" u="sng" dirty="0">
                <a:solidFill>
                  <a:srgbClr val="FFFF66"/>
                </a:solidFill>
              </a:rPr>
              <a:t>Unsatisfied life and remedy 1.2-2.7</a:t>
            </a:r>
          </a:p>
          <a:p>
            <a:pPr marL="517525" indent="-517525">
              <a:buFont typeface="+mj-lt"/>
              <a:buAutoNum type="arabicPeriod"/>
            </a:pPr>
            <a:r>
              <a:rPr lang="en-US" sz="4000" dirty="0"/>
              <a:t>She is feeling distant from Him.</a:t>
            </a:r>
          </a:p>
          <a:p>
            <a:pPr marL="517525" indent="-517525">
              <a:buFont typeface="+mj-lt"/>
              <a:buAutoNum type="arabicPeriod"/>
            </a:pPr>
            <a:r>
              <a:rPr lang="en-US" sz="4000" dirty="0"/>
              <a:t>Likely making work &gt;&gt; worship.</a:t>
            </a:r>
          </a:p>
          <a:p>
            <a:pPr marL="0" indent="0">
              <a:buNone/>
            </a:pPr>
            <a:endParaRPr lang="en-US" sz="4000" dirty="0"/>
          </a:p>
        </p:txBody>
      </p:sp>
      <p:sp>
        <p:nvSpPr>
          <p:cNvPr id="2" name="Footer Placeholder 1">
            <a:extLst>
              <a:ext uri="{FF2B5EF4-FFF2-40B4-BE49-F238E27FC236}">
                <a16:creationId xmlns:a16="http://schemas.microsoft.com/office/drawing/2014/main" id="{4FD8801C-3909-40D6-A11C-F5D0D3569A06}"/>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9908231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461963" indent="-461963">
              <a:buFont typeface="+mj-lt"/>
              <a:buAutoNum type="arabicPeriod" startAt="3"/>
            </a:pPr>
            <a:r>
              <a:rPr lang="en-US" sz="4000" dirty="0"/>
              <a:t>She looks for His flock to find him. </a:t>
            </a:r>
          </a:p>
          <a:p>
            <a:pPr marL="0" indent="0">
              <a:buNone/>
            </a:pPr>
            <a:r>
              <a:rPr lang="en-US" sz="4000" baseline="30000" dirty="0"/>
              <a:t>Song 2.16 </a:t>
            </a:r>
            <a:r>
              <a:rPr lang="en-US" sz="4000" dirty="0"/>
              <a:t>My lover is mine, and I am his! My lover is mine, and I am his!  </a:t>
            </a:r>
            <a:r>
              <a:rPr lang="en-US" sz="4000" u="sng" dirty="0">
                <a:solidFill>
                  <a:srgbClr val="FFFF66"/>
                </a:solidFill>
              </a:rPr>
              <a:t>He grazes his flocks among the lilies</a:t>
            </a:r>
            <a:r>
              <a:rPr lang="en-US" sz="4000" dirty="0"/>
              <a:t>.</a:t>
            </a:r>
          </a:p>
          <a:p>
            <a:pPr marL="0" indent="0" algn="r" rtl="1">
              <a:buNone/>
            </a:pP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דּוֹדִי לִי וַאֲנִי לוֹ</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הָרֹעֶה בַּשּׁוֹשַׁנִּים</a:t>
            </a:r>
            <a:endParaRPr lang="en-US" sz="4400" b="1" dirty="0">
              <a:latin typeface="David" panose="020E0502060401010101" pitchFamily="34" charset="-79"/>
              <a:cs typeface="David" panose="020E0502060401010101" pitchFamily="34" charset="-79"/>
            </a:endParaRPr>
          </a:p>
          <a:p>
            <a:pPr marL="0" indent="0" algn="l">
              <a:buNone/>
            </a:pPr>
            <a:r>
              <a:rPr lang="en-US" sz="4000" i="1" dirty="0"/>
              <a:t>Dodi li </a:t>
            </a:r>
            <a:r>
              <a:rPr lang="en-US" sz="4000" i="1" dirty="0" err="1"/>
              <a:t>v’ani</a:t>
            </a:r>
            <a:r>
              <a:rPr lang="en-US" sz="4000" i="1" dirty="0"/>
              <a:t> lo</a:t>
            </a:r>
            <a:r>
              <a:rPr lang="en-US" sz="4000" b="1" dirty="0">
                <a:latin typeface="David" panose="020E0502060401010101" pitchFamily="34" charset="-79"/>
                <a:cs typeface="David" panose="020E0502060401010101" pitchFamily="34" charset="-79"/>
              </a:rPr>
              <a:t> </a:t>
            </a:r>
            <a:r>
              <a:rPr lang="en-US" sz="4000" i="1" dirty="0"/>
              <a:t>ha </a:t>
            </a:r>
            <a:r>
              <a:rPr lang="en-US" sz="4000" i="1" dirty="0" err="1"/>
              <a:t>roeh</a:t>
            </a:r>
            <a:r>
              <a:rPr lang="en-US" sz="4000" i="1" dirty="0"/>
              <a:t> </a:t>
            </a:r>
            <a:r>
              <a:rPr lang="en-US" sz="4000" i="1" dirty="0" err="1"/>
              <a:t>ba</a:t>
            </a:r>
            <a:r>
              <a:rPr lang="en-US" sz="4000" i="1" dirty="0"/>
              <a:t> </a:t>
            </a:r>
            <a:r>
              <a:rPr lang="en-US" sz="4000" i="1" dirty="0" err="1"/>
              <a:t>shoshanim</a:t>
            </a:r>
            <a:endParaRPr lang="en-US" sz="4000" i="1" dirty="0"/>
          </a:p>
          <a:p>
            <a:pPr marL="0" indent="0">
              <a:buNone/>
            </a:pPr>
            <a:endParaRPr lang="en-US" sz="4000" dirty="0"/>
          </a:p>
        </p:txBody>
      </p:sp>
      <p:sp>
        <p:nvSpPr>
          <p:cNvPr id="2" name="Footer Placeholder 1">
            <a:extLst>
              <a:ext uri="{FF2B5EF4-FFF2-40B4-BE49-F238E27FC236}">
                <a16:creationId xmlns:a16="http://schemas.microsoft.com/office/drawing/2014/main" id="{E1A2142C-F490-42C3-9485-5BE9FF8090B0}"/>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909260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startAt="4"/>
            </a:pPr>
            <a:r>
              <a:rPr lang="en-US" sz="4000" dirty="0"/>
              <a:t>He commends her beauty, servant heart, and dove eyes.</a:t>
            </a:r>
          </a:p>
          <a:p>
            <a:pPr marL="461963" indent="-461963" algn="l">
              <a:buFont typeface="+mj-lt"/>
              <a:buAutoNum type="arabicPeriod" startAt="4"/>
            </a:pPr>
            <a:r>
              <a:rPr lang="en-US" sz="4000" dirty="0"/>
              <a:t>They are united at a banquet. [lit. house of wine]</a:t>
            </a:r>
          </a:p>
          <a:p>
            <a:pPr marL="0" indent="0" algn="ctr" rtl="1">
              <a:buNone/>
            </a:pPr>
            <a:r>
              <a:rPr lang="he-IL" sz="4000" b="1" dirty="0">
                <a:latin typeface="David" panose="020E0502060401010101" pitchFamily="34" charset="-79"/>
                <a:cs typeface="David" panose="020E0502060401010101" pitchFamily="34" charset="-79"/>
              </a:rPr>
              <a:t>הֱבִיאַנִי אֶל-בֵּית הַיָּיִן</a:t>
            </a:r>
            <a:r>
              <a:rPr lang="en-US" sz="4000" b="1" dirty="0">
                <a:latin typeface="David" panose="020E0502060401010101" pitchFamily="34" charset="-79"/>
                <a:cs typeface="David" panose="020E0502060401010101" pitchFamily="34" charset="-79"/>
              </a:rPr>
              <a:t>  </a:t>
            </a:r>
            <a:r>
              <a:rPr lang="en-US" sz="3200" i="1" dirty="0" err="1"/>
              <a:t>Heviani</a:t>
            </a:r>
            <a:r>
              <a:rPr lang="en-US" sz="3200" i="1" dirty="0"/>
              <a:t> </a:t>
            </a:r>
            <a:r>
              <a:rPr lang="en-US" sz="3200" i="1" dirty="0" err="1"/>
              <a:t>el</a:t>
            </a:r>
            <a:r>
              <a:rPr lang="en-US" sz="3200" i="1" dirty="0"/>
              <a:t> bet </a:t>
            </a:r>
            <a:r>
              <a:rPr lang="en-US" sz="3200" i="1" dirty="0" err="1"/>
              <a:t>hayin</a:t>
            </a:r>
            <a:r>
              <a:rPr lang="en-US" sz="3200" i="1" dirty="0"/>
              <a:t>    </a:t>
            </a:r>
            <a:endParaRPr lang="en-US" sz="4000" i="1" dirty="0"/>
          </a:p>
        </p:txBody>
      </p:sp>
      <p:sp>
        <p:nvSpPr>
          <p:cNvPr id="2" name="Footer Placeholder 1">
            <a:extLst>
              <a:ext uri="{FF2B5EF4-FFF2-40B4-BE49-F238E27FC236}">
                <a16:creationId xmlns:a16="http://schemas.microsoft.com/office/drawing/2014/main" id="{50D58FD5-39D4-4959-95EC-6E23C532B73F}"/>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1515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lvl="0" indent="0">
              <a:buNone/>
            </a:pPr>
            <a:r>
              <a:rPr lang="en-US" sz="3600">
                <a:solidFill>
                  <a:srgbClr val="FFFFFF"/>
                </a:solidFill>
              </a:rPr>
              <a:t>§2. </a:t>
            </a:r>
            <a:r>
              <a:rPr lang="en-US" sz="3300">
                <a:solidFill>
                  <a:srgbClr val="FFFFFF"/>
                </a:solidFill>
              </a:rPr>
              <a:t>Intimacy Broken, restoration 2.8-3.5</a:t>
            </a:r>
            <a:endParaRPr lang="en-US" sz="3300" dirty="0">
              <a:solidFill>
                <a:srgbClr val="FFFFFF"/>
              </a:solidFill>
            </a:endParaRPr>
          </a:p>
        </p:txBody>
      </p:sp>
      <p:sp>
        <p:nvSpPr>
          <p:cNvPr id="2" name="Footer Placeholder 1">
            <a:extLst>
              <a:ext uri="{FF2B5EF4-FFF2-40B4-BE49-F238E27FC236}">
                <a16:creationId xmlns:a16="http://schemas.microsoft.com/office/drawing/2014/main" id="{0AF53A2F-1020-49CE-AA87-4F7681B1AB2B}"/>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0872736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Song 2.8-13 </a:t>
            </a:r>
            <a:r>
              <a:rPr lang="en-US" sz="4000" dirty="0"/>
              <a:t>The voice of my lover! Behold, he is coming— leaping over the mountains, springing over the hills! My lover is like a gazelle or a young buck among the stags. Look! He is standing behind our wall— gazing through the windows, peering through the lattice. In response my lover said to me:</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7231277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2.8-13 [She is quoting Him]</a:t>
            </a:r>
            <a:r>
              <a:rPr lang="en-US" sz="4000" dirty="0"/>
              <a:t> “Get yourself up, my darling, my beauty, and come, come! For behold, the winter has past, the rain is over, it has gone. Blossoms appear in the land, the time of singing has come, </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3823659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2.8-13</a:t>
            </a:r>
            <a:r>
              <a:rPr lang="en-US" sz="4000" dirty="0"/>
              <a:t> and the voice of the turtle-dove is heard in our land.  The fig tree ripens its early figs. The blossoming vines give off their fragrance. Arise, come, my darling!”</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10338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05609"/>
            <a:ext cx="8382001" cy="48084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all saw the horrific images this week of the rout and catastrophe of Afghanistan. </a:t>
            </a:r>
          </a:p>
        </p:txBody>
      </p:sp>
      <p:sp>
        <p:nvSpPr>
          <p:cNvPr id="2" name="Footer Placeholder 1">
            <a:extLst>
              <a:ext uri="{FF2B5EF4-FFF2-40B4-BE49-F238E27FC236}">
                <a16:creationId xmlns:a16="http://schemas.microsoft.com/office/drawing/2014/main" id="{79086EAE-1CE8-47E6-B457-125B67901E76}"/>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7248578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pic>
        <p:nvPicPr>
          <p:cNvPr id="5" name="Picture 4">
            <a:extLst>
              <a:ext uri="{FF2B5EF4-FFF2-40B4-BE49-F238E27FC236}">
                <a16:creationId xmlns:a16="http://schemas.microsoft.com/office/drawing/2014/main" id="{48A8BB1F-DC81-4239-ADF7-1ED7CCDEA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7E37838A-11AC-4DD7-8833-89FF71F255E8}"/>
              </a:ext>
            </a:extLst>
          </p:cNvPr>
          <p:cNvSpPr txBox="1"/>
          <p:nvPr/>
        </p:nvSpPr>
        <p:spPr>
          <a:xfrm>
            <a:off x="494368" y="590550"/>
            <a:ext cx="2839239" cy="707886"/>
          </a:xfrm>
          <a:prstGeom prst="rect">
            <a:avLst/>
          </a:prstGeom>
          <a:noFill/>
        </p:spPr>
        <p:txBody>
          <a:bodyPr wrap="none" rtlCol="0">
            <a:spAutoFit/>
          </a:bodyPr>
          <a:lstStyle/>
          <a:p>
            <a:pPr algn="l"/>
            <a:r>
              <a:rPr lang="en-US" dirty="0"/>
              <a:t>Song 3.7-8</a:t>
            </a:r>
          </a:p>
        </p:txBody>
      </p:sp>
    </p:spTree>
    <p:extLst>
      <p:ext uri="{BB962C8B-B14F-4D97-AF65-F5344CB8AC3E}">
        <p14:creationId xmlns:p14="http://schemas.microsoft.com/office/powerpoint/2010/main" val="32735564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baseline="30000" dirty="0"/>
              <a:t>Song 3.7-8 </a:t>
            </a:r>
            <a:r>
              <a:rPr lang="en-US" sz="4000" dirty="0" err="1"/>
              <a:t>Shlomo’s</a:t>
            </a:r>
            <a:r>
              <a:rPr lang="en-US" sz="4000" dirty="0"/>
              <a:t> litter, escorted by sixty valiant men chosen from </a:t>
            </a:r>
            <a:r>
              <a:rPr lang="en-US" sz="4000" dirty="0" err="1"/>
              <a:t>Isra’el’s</a:t>
            </a:r>
            <a:r>
              <a:rPr lang="en-US" sz="4000" dirty="0"/>
              <a:t> finest; all of them wield the sword and </a:t>
            </a:r>
            <a:r>
              <a:rPr lang="en-US" sz="4000" dirty="0">
                <a:solidFill>
                  <a:srgbClr val="FFFF99"/>
                </a:solidFill>
              </a:rPr>
              <a:t>are expert fighters; each one has his sword ready at his side to combat the terrors of night.</a:t>
            </a:r>
          </a:p>
        </p:txBody>
      </p:sp>
      <p:sp>
        <p:nvSpPr>
          <p:cNvPr id="2" name="Footer Placeholder 1">
            <a:extLst>
              <a:ext uri="{FF2B5EF4-FFF2-40B4-BE49-F238E27FC236}">
                <a16:creationId xmlns:a16="http://schemas.microsoft.com/office/drawing/2014/main" id="{0CE72E3A-D8ED-4E4A-8EFC-EDE94688BA58}"/>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7712985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would challenge us to live in Elul seeking of the Bridegroom in fasting.  Suggested by Stewart Winograd, actually until Yom Kippur, Tishri 10.</a:t>
            </a:r>
          </a:p>
        </p:txBody>
      </p:sp>
    </p:spTree>
    <p:extLst>
      <p:ext uri="{BB962C8B-B14F-4D97-AF65-F5344CB8AC3E}">
        <p14:creationId xmlns:p14="http://schemas.microsoft.com/office/powerpoint/2010/main" val="26701757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From Stewart:</a:t>
            </a:r>
          </a:p>
          <a:p>
            <a:pPr marL="0" indent="0">
              <a:buNone/>
            </a:pPr>
            <a:r>
              <a:rPr lang="en-US" sz="3600" dirty="0"/>
              <a:t>The focus I have been given from the Lord is this: </a:t>
            </a:r>
          </a:p>
          <a:p>
            <a:r>
              <a:rPr lang="en-US" sz="3600" dirty="0"/>
              <a:t>Passionate intercession for an awakening (revival) in the body of Messiah, for all believers in Yeshua, starting with our own hearts.</a:t>
            </a:r>
          </a:p>
        </p:txBody>
      </p:sp>
    </p:spTree>
    <p:extLst>
      <p:ext uri="{BB962C8B-B14F-4D97-AF65-F5344CB8AC3E}">
        <p14:creationId xmlns:p14="http://schemas.microsoft.com/office/powerpoint/2010/main" val="37936620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 desperate cry for a great outpouring of the Ruakh Ha </a:t>
            </a:r>
            <a:r>
              <a:rPr lang="en-US" sz="4000" dirty="0" err="1"/>
              <a:t>Kodesh</a:t>
            </a:r>
            <a:r>
              <a:rPr lang="en-US" sz="4000" dirty="0"/>
              <a:t>. (Like we saw in the Book of Acts and in various times and places in history.) The purpose and desired result of the above leads us to:</a:t>
            </a:r>
          </a:p>
        </p:txBody>
      </p:sp>
    </p:spTree>
    <p:extLst>
      <p:ext uri="{BB962C8B-B14F-4D97-AF65-F5344CB8AC3E}">
        <p14:creationId xmlns:p14="http://schemas.microsoft.com/office/powerpoint/2010/main" val="10528601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Urgent, compassion-filled prayer for the lost. For the good news of </a:t>
            </a:r>
            <a:r>
              <a:rPr lang="en-US" sz="4000" dirty="0" err="1"/>
              <a:t>Yeshua's</a:t>
            </a:r>
            <a:r>
              <a:rPr lang="en-US" sz="4000" dirty="0"/>
              <a:t> salvation to go viral through His revived body; for a great harvest of thousands, even tens of thousands, of Jews and Gentiles in the coming year. </a:t>
            </a:r>
          </a:p>
        </p:txBody>
      </p:sp>
    </p:spTree>
    <p:extLst>
      <p:ext uri="{BB962C8B-B14F-4D97-AF65-F5344CB8AC3E}">
        <p14:creationId xmlns:p14="http://schemas.microsoft.com/office/powerpoint/2010/main" val="21952500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 not this the fast I choose: to release the bonds of wickedness, to untie the cords of the yoke, to let the oppressed go free, and to tear off every yoke?" </a:t>
            </a:r>
            <a:r>
              <a:rPr lang="en-US" sz="4000" baseline="30000" dirty="0"/>
              <a:t> Isaiah 58:6</a:t>
            </a:r>
            <a:endParaRPr lang="en-US" sz="6600" baseline="30000" dirty="0"/>
          </a:p>
        </p:txBody>
      </p:sp>
    </p:spTree>
    <p:extLst>
      <p:ext uri="{BB962C8B-B14F-4D97-AF65-F5344CB8AC3E}">
        <p14:creationId xmlns:p14="http://schemas.microsoft.com/office/powerpoint/2010/main" val="34084525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Remember the purpose of fasting is to </a:t>
            </a:r>
            <a:r>
              <a:rPr lang="en-US" sz="4000" u="sng" dirty="0"/>
              <a:t>make yourself less sensitive to the things that satisfy your flesh and more sensitive to the things of God's Spirit</a:t>
            </a:r>
            <a:r>
              <a:rPr lang="en-US" sz="4000" dirty="0"/>
              <a:t> and to give more time to focused prayer. </a:t>
            </a:r>
            <a:endParaRPr lang="en-US" sz="6600" dirty="0"/>
          </a:p>
        </p:txBody>
      </p:sp>
    </p:spTree>
    <p:extLst>
      <p:ext uri="{BB962C8B-B14F-4D97-AF65-F5344CB8AC3E}">
        <p14:creationId xmlns:p14="http://schemas.microsoft.com/office/powerpoint/2010/main" val="4010315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set aside the time we would be preparing meals and eating; to pray, read the Bible, and worship. We are hungry for God and to see His breakthroughs.</a:t>
            </a:r>
            <a:endParaRPr lang="en-US" sz="6600" dirty="0"/>
          </a:p>
        </p:txBody>
      </p:sp>
    </p:spTree>
    <p:extLst>
      <p:ext uri="{BB962C8B-B14F-4D97-AF65-F5344CB8AC3E}">
        <p14:creationId xmlns:p14="http://schemas.microsoft.com/office/powerpoint/2010/main" val="799987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r>
              <a:rPr lang="en-US" sz="4000" u="sng" dirty="0"/>
              <a:t>Fast from solid foods</a:t>
            </a:r>
            <a:r>
              <a:rPr lang="en-US" sz="4000" dirty="0"/>
              <a:t>.</a:t>
            </a:r>
          </a:p>
          <a:p>
            <a:r>
              <a:rPr lang="en-US" sz="4000" dirty="0"/>
              <a:t>Fast from solid foods at a </a:t>
            </a:r>
            <a:r>
              <a:rPr lang="en-US" sz="4000" u="sng" dirty="0"/>
              <a:t>specific time each day </a:t>
            </a:r>
            <a:r>
              <a:rPr lang="en-US" sz="4000" dirty="0"/>
              <a:t>(i.e. 10 am-7 pm, sunup to sundown, etc.).</a:t>
            </a:r>
          </a:p>
          <a:p>
            <a:r>
              <a:rPr lang="en-US" sz="4000" dirty="0"/>
              <a:t>Fast from solid food </a:t>
            </a:r>
            <a:r>
              <a:rPr lang="en-US" sz="4000" u="sng" dirty="0"/>
              <a:t>one meal per day</a:t>
            </a:r>
            <a:r>
              <a:rPr lang="en-US" sz="4000" dirty="0"/>
              <a:t> or eat only one meal of solid food per day.</a:t>
            </a:r>
            <a:endParaRPr lang="en-US" sz="6600" dirty="0"/>
          </a:p>
        </p:txBody>
      </p:sp>
    </p:spTree>
    <p:extLst>
      <p:ext uri="{BB962C8B-B14F-4D97-AF65-F5344CB8AC3E}">
        <p14:creationId xmlns:p14="http://schemas.microsoft.com/office/powerpoint/2010/main" val="306684900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158554</TotalTime>
  <Words>5214</Words>
  <Application>Microsoft Office PowerPoint</Application>
  <PresentationFormat>On-screen Show (16:9)</PresentationFormat>
  <Paragraphs>677</Paragraphs>
  <Slides>107</Slides>
  <Notes>107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107</vt:i4>
      </vt:variant>
    </vt:vector>
  </HeadingPairs>
  <TitlesOfParts>
    <vt:vector size="116" baseType="lpstr">
      <vt:lpstr>Arial</vt:lpstr>
      <vt:lpstr>Arial Rounded MT Bold</vt:lpstr>
      <vt:lpstr>Calibri</vt:lpstr>
      <vt:lpstr>Calibri Light</vt:lpstr>
      <vt:lpstr>David</vt:lpstr>
      <vt:lpstr>Times New Roman</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4376</cp:revision>
  <dcterms:created xsi:type="dcterms:W3CDTF">2006-04-21T19:34:43Z</dcterms:created>
  <dcterms:modified xsi:type="dcterms:W3CDTF">2021-08-21T12:36:00Z</dcterms:modified>
</cp:coreProperties>
</file>