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Lst>
  <p:notesMasterIdLst>
    <p:notesMasterId r:id="rId85"/>
  </p:notesMasterIdLst>
  <p:handoutMasterIdLst>
    <p:handoutMasterId r:id="rId86"/>
  </p:handoutMasterIdLst>
  <p:sldIdLst>
    <p:sldId id="2045" r:id="rId3"/>
    <p:sldId id="63705" r:id="rId4"/>
    <p:sldId id="63659" r:id="rId5"/>
    <p:sldId id="63660" r:id="rId6"/>
    <p:sldId id="63699" r:id="rId7"/>
    <p:sldId id="63700" r:id="rId8"/>
    <p:sldId id="63761" r:id="rId9"/>
    <p:sldId id="63762" r:id="rId10"/>
    <p:sldId id="63770" r:id="rId11"/>
    <p:sldId id="63751" r:id="rId12"/>
    <p:sldId id="63752" r:id="rId13"/>
    <p:sldId id="63693" r:id="rId14"/>
    <p:sldId id="63701" r:id="rId15"/>
    <p:sldId id="63706" r:id="rId16"/>
    <p:sldId id="63702" r:id="rId17"/>
    <p:sldId id="63704" r:id="rId18"/>
    <p:sldId id="63680" r:id="rId19"/>
    <p:sldId id="63754" r:id="rId20"/>
    <p:sldId id="63695" r:id="rId21"/>
    <p:sldId id="63679" r:id="rId22"/>
    <p:sldId id="63688" r:id="rId23"/>
    <p:sldId id="63771" r:id="rId24"/>
    <p:sldId id="63689" r:id="rId25"/>
    <p:sldId id="63690" r:id="rId26"/>
    <p:sldId id="63682" r:id="rId27"/>
    <p:sldId id="63652" r:id="rId28"/>
    <p:sldId id="63696" r:id="rId29"/>
    <p:sldId id="63697" r:id="rId30"/>
    <p:sldId id="63698" r:id="rId31"/>
    <p:sldId id="63692" r:id="rId32"/>
    <p:sldId id="63707" r:id="rId33"/>
    <p:sldId id="63694" r:id="rId34"/>
    <p:sldId id="63714" r:id="rId35"/>
    <p:sldId id="63713" r:id="rId36"/>
    <p:sldId id="63773" r:id="rId37"/>
    <p:sldId id="63764" r:id="rId38"/>
    <p:sldId id="63765" r:id="rId39"/>
    <p:sldId id="63766" r:id="rId40"/>
    <p:sldId id="63709" r:id="rId41"/>
    <p:sldId id="63710" r:id="rId42"/>
    <p:sldId id="63711" r:id="rId43"/>
    <p:sldId id="63715" r:id="rId44"/>
    <p:sldId id="63719" r:id="rId45"/>
    <p:sldId id="63718" r:id="rId46"/>
    <p:sldId id="63716" r:id="rId47"/>
    <p:sldId id="63720" r:id="rId48"/>
    <p:sldId id="63717" r:id="rId49"/>
    <p:sldId id="63712" r:id="rId50"/>
    <p:sldId id="63725" r:id="rId51"/>
    <p:sldId id="63721" r:id="rId52"/>
    <p:sldId id="63686" r:id="rId53"/>
    <p:sldId id="63685" r:id="rId54"/>
    <p:sldId id="63683" r:id="rId55"/>
    <p:sldId id="63684" r:id="rId56"/>
    <p:sldId id="63687" r:id="rId57"/>
    <p:sldId id="63677" r:id="rId58"/>
    <p:sldId id="63772" r:id="rId59"/>
    <p:sldId id="63681" r:id="rId60"/>
    <p:sldId id="63730" r:id="rId61"/>
    <p:sldId id="63739" r:id="rId62"/>
    <p:sldId id="63737" r:id="rId63"/>
    <p:sldId id="63738" r:id="rId64"/>
    <p:sldId id="63734" r:id="rId65"/>
    <p:sldId id="63740" r:id="rId66"/>
    <p:sldId id="63732" r:id="rId67"/>
    <p:sldId id="63741" r:id="rId68"/>
    <p:sldId id="63733" r:id="rId69"/>
    <p:sldId id="63735" r:id="rId70"/>
    <p:sldId id="63742" r:id="rId71"/>
    <p:sldId id="63743" r:id="rId72"/>
    <p:sldId id="63731" r:id="rId73"/>
    <p:sldId id="63774" r:id="rId74"/>
    <p:sldId id="63744" r:id="rId75"/>
    <p:sldId id="63745" r:id="rId76"/>
    <p:sldId id="63747" r:id="rId77"/>
    <p:sldId id="63748" r:id="rId78"/>
    <p:sldId id="63758" r:id="rId79"/>
    <p:sldId id="63759" r:id="rId80"/>
    <p:sldId id="63749" r:id="rId81"/>
    <p:sldId id="63289" r:id="rId82"/>
    <p:sldId id="62731" r:id="rId83"/>
    <p:sldId id="256" r:id="rId84"/>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70" autoAdjust="0"/>
    <p:restoredTop sz="90299" autoAdjust="0"/>
  </p:normalViewPr>
  <p:slideViewPr>
    <p:cSldViewPr>
      <p:cViewPr varScale="1">
        <p:scale>
          <a:sx n="104" d="100"/>
          <a:sy n="104" d="100"/>
        </p:scale>
        <p:origin x="102" y="52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988"/>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Song 8.6 Set Me as a Seal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28,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Song 8.6 Set Me as a Seal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28,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C3yO0wmHe4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prageru.com/video/a-short-history-of-slavery/?utm_source=Iterable&amp;utm_medium=email&amp;utm_campaign=campaign_2758799"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Song 8.6 Set Me as a Seal</a:t>
            </a:r>
          </a:p>
        </p:txBody>
      </p:sp>
      <p:sp>
        <p:nvSpPr>
          <p:cNvPr id="5" name="Rectangle 3"/>
          <p:cNvSpPr>
            <a:spLocks noGrp="1" noChangeArrowheads="1"/>
          </p:cNvSpPr>
          <p:nvPr>
            <p:ph type="dt" idx="1"/>
          </p:nvPr>
        </p:nvSpPr>
        <p:spPr>
          <a:ln/>
        </p:spPr>
        <p:txBody>
          <a:bodyPr/>
          <a:lstStyle/>
          <a:p>
            <a:r>
              <a:rPr lang="en-US" altLang="en-US">
                <a:solidFill>
                  <a:prstClr val="white"/>
                </a:solidFill>
              </a:rPr>
              <a:t>Aug. 28,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0"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18681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first reference to roaring is relative to dividing up the Land of Israel.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6962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Original, divine mandate was from the Euphrates to the Nile.   MUCH more.  Mostly happened under David and Solomon.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41471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https://winstonchurchill.hillsdale.edu/creating-jordan/</a:t>
            </a:r>
          </a:p>
          <a:p>
            <a:r>
              <a:rPr lang="en-US" sz="1050" dirty="0"/>
              <a:t>https://www.jewishvirtuallibrary.org/when-churchill-severed-transjordan-from-palestine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1081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https://www.jewishvirtuallibrary.org/the-partition-plan</a:t>
            </a:r>
          </a:p>
          <a:p>
            <a:r>
              <a:rPr lang="en-US" sz="1050" dirty="0"/>
              <a:t>https://external-content.duckduckgo.com/iu/?u=https%3A%2F%2Fpanathinaeos.files.wordpress.com%2F2016%2F09%2Farab-israeli-war_1948__1_.jpg%3Fresize%3D640%252C553&amp;f=1&amp;nofb=1</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663780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https://www.jewishvirtuallibrary.org/the-partition-plan</a:t>
            </a:r>
          </a:p>
          <a:p>
            <a:r>
              <a:rPr lang="en-US" sz="1050" dirty="0"/>
              <a:t>https://external-content.duckduckgo.com/iu/?u=https%3A%2F%2Fpanathinaeos.files.wordpress.com%2F2016%2F09%2Farab-israeli-war_1948__1_.jpg%3Fresize%3D640%252C553&amp;f=1&amp;nofb=1</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081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http://www.sweetliberty.org/issues/israel/greater_israel_files/after1967.gif</a:t>
            </a:r>
          </a:p>
          <a:p>
            <a:r>
              <a:rPr lang="en-US" dirty="0"/>
              <a:t>Sinai given to Egypt.  Gaza given independence </a:t>
            </a:r>
            <a:r>
              <a:rPr lang="en-US" dirty="0">
                <a:sym typeface="Wingdings" panose="05000000000000000000" pitchFamily="2" charset="2"/>
              </a:rPr>
              <a:t> Hamas. </a:t>
            </a:r>
          </a:p>
          <a:p>
            <a:r>
              <a:rPr lang="en-US" dirty="0">
                <a:sym typeface="Wingdings" panose="05000000000000000000" pitchFamily="2" charset="2"/>
              </a:rPr>
              <a:t>Now international attempts to divide </a:t>
            </a:r>
            <a:r>
              <a:rPr lang="en-US" dirty="0"/>
              <a:t>Judea, Samaria [West Bank] from Israel.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2940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574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05900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0683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13804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54811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https://youtu.be/C3yO0wmHe4s</a:t>
            </a:r>
            <a:endParaRPr 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05 to 1.26</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60393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62613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Israels</a:t>
            </a:r>
            <a:r>
              <a:rPr lang="en-US" dirty="0"/>
              <a:t> own failures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87567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79469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53787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92137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14579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Derek Prince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10336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3.7-8 Lover's Defense</a:t>
            </a:r>
          </a:p>
        </p:txBody>
      </p:sp>
      <p:sp>
        <p:nvSpPr>
          <p:cNvPr id="5" name="Date Placeholder 4"/>
          <p:cNvSpPr>
            <a:spLocks noGrp="1"/>
          </p:cNvSpPr>
          <p:nvPr>
            <p:ph type="dt" idx="1"/>
          </p:nvPr>
        </p:nvSpPr>
        <p:spPr/>
        <p:txBody>
          <a:bodyPr/>
          <a:lstStyle/>
          <a:p>
            <a:r>
              <a:rPr lang="en-US" altLang="en-US"/>
              <a:t>Aug. 21, 2021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200404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will try to go to their service on our tour next summer, if we can have one.</a:t>
            </a:r>
          </a:p>
        </p:txBody>
      </p:sp>
      <p:sp>
        <p:nvSpPr>
          <p:cNvPr id="4" name="Header Placeholder 3"/>
          <p:cNvSpPr>
            <a:spLocks noGrp="1"/>
          </p:cNvSpPr>
          <p:nvPr>
            <p:ph type="hdr" sz="quarter"/>
          </p:nvPr>
        </p:nvSpPr>
        <p:spPr/>
        <p:txBody>
          <a:bodyPr/>
          <a:lstStyle/>
          <a:p>
            <a:r>
              <a:rPr lang="en-US" altLang="en-US"/>
              <a:t>Song 8.6 Set Me as a Seal</a:t>
            </a:r>
          </a:p>
        </p:txBody>
      </p:sp>
      <p:sp>
        <p:nvSpPr>
          <p:cNvPr id="5" name="Date Placeholder 4"/>
          <p:cNvSpPr>
            <a:spLocks noGrp="1"/>
          </p:cNvSpPr>
          <p:nvPr>
            <p:ph type="dt" idx="1"/>
          </p:nvPr>
        </p:nvSpPr>
        <p:spPr/>
        <p:txBody>
          <a:bodyPr/>
          <a:lstStyle/>
          <a:p>
            <a:r>
              <a:rPr lang="en-US" altLang="en-US"/>
              <a:t>Aug. 28,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668626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6105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Derek Prince statement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01350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90838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72303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47560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57187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502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78496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Elul, and the Song of Songs theme is an acrostic in the name of the month.</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73268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Hudson Taylor p64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8070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https://youtu.be/SMjubP0nrG0	3.42 to the end</a:t>
            </a:r>
          </a:p>
          <a:p>
            <a:endParaRPr lang="en-US" dirty="0"/>
          </a:p>
        </p:txBody>
      </p:sp>
      <p:sp>
        <p:nvSpPr>
          <p:cNvPr id="4" name="Header Placeholder 3"/>
          <p:cNvSpPr>
            <a:spLocks noGrp="1"/>
          </p:cNvSpPr>
          <p:nvPr>
            <p:ph type="hdr" sz="quarter"/>
          </p:nvPr>
        </p:nvSpPr>
        <p:spPr/>
        <p:txBody>
          <a:bodyPr/>
          <a:lstStyle/>
          <a:p>
            <a:r>
              <a:rPr lang="en-US" altLang="en-US"/>
              <a:t>Song 8.6 Set Me as a Seal</a:t>
            </a:r>
          </a:p>
        </p:txBody>
      </p:sp>
      <p:sp>
        <p:nvSpPr>
          <p:cNvPr id="5" name="Date Placeholder 4"/>
          <p:cNvSpPr>
            <a:spLocks noGrp="1"/>
          </p:cNvSpPr>
          <p:nvPr>
            <p:ph type="dt" idx="1"/>
          </p:nvPr>
        </p:nvSpPr>
        <p:spPr/>
        <p:txBody>
          <a:bodyPr/>
          <a:lstStyle/>
          <a:p>
            <a:r>
              <a:rPr lang="en-US" altLang="en-US"/>
              <a:t>Aug. 28,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101053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 The lips that speak only of Him are like a thread of scarlet; the mouth or speech which has no word of self, or for self, is beautiful, comely in His sight.   [Pause] Take your failures, deficiencies, although you may have been trying to do right, your temper, impatience, desires got the momentary best of you.  Repent, confess, trust.</a:t>
            </a:r>
          </a:p>
          <a:p>
            <a:r>
              <a:rPr lang="en-US" dirty="0"/>
              <a:t>Our beauty is in reflecting Him, and quickly confessing and repenting of any deficiencies.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88923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joy of outreach.   Ending message at 11.55 to present in a bit more detail our outreach off line for a little longer. Zoom meeting Wednesday.  Email admin@orhaolam.com.  Secular arena.  Could be hostile.   Great joy if do it WITH Messiah. Wednesday night a Zoom call 7:30 for brainstorming.</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56530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06772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60877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baseline="30000" dirty="0">
                <a:solidFill>
                  <a:srgbClr val="000000"/>
                </a:solidFill>
                <a:effectLst/>
                <a:latin typeface="Arial Rounded MT Bold" panose="020F0704030504030204" pitchFamily="34" charset="0"/>
              </a:rPr>
              <a:t>Acts 28.15</a:t>
            </a:r>
            <a:r>
              <a:rPr lang="en-US" b="1" i="0" baseline="30000" dirty="0">
                <a:solidFill>
                  <a:srgbClr val="000000"/>
                </a:solidFill>
                <a:effectLst/>
                <a:latin typeface="Arial Rounded MT Bold" panose="020F0704030504030204" pitchFamily="34" charset="0"/>
              </a:rPr>
              <a:t> </a:t>
            </a:r>
            <a:r>
              <a:rPr lang="en-US" b="0" i="0" dirty="0">
                <a:solidFill>
                  <a:srgbClr val="000000"/>
                </a:solidFill>
                <a:effectLst/>
                <a:latin typeface="Arial Rounded MT Bold" panose="020F0704030504030204" pitchFamily="34" charset="0"/>
              </a:rPr>
              <a:t>Now the brothers there, when they heard about us, came as far as the Forum of Appius and the Three Taverns to meet us. When Paul saw them, he gave thanks to God and took courage.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639732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000000"/>
                </a:solidFill>
                <a:effectLst/>
                <a:latin typeface="Arial Rounded MT Bold" panose="020F0704030504030204" pitchFamily="34" charset="0"/>
              </a:rPr>
              <a:t>HT 70</a:t>
            </a:r>
            <a:endParaRPr lang="en-US" dirty="0">
              <a:latin typeface="Arial Rounded MT Bold" panose="020F0704030504030204" pitchFamily="34"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537005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Living water bottles!!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522202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She is ready for any experience that will draw her to Him.  Love </a:t>
            </a:r>
            <a:r>
              <a:rPr lang="en-US" cap="small" baseline="0" dirty="0"/>
              <a:t>Adoni</a:t>
            </a:r>
            <a:r>
              <a:rPr lang="en-US" dirty="0"/>
              <a:t> with all…</a:t>
            </a:r>
            <a:r>
              <a:rPr lang="en-US" dirty="0" err="1"/>
              <a:t>m’odekha</a:t>
            </a:r>
            <a:r>
              <a:rPr lang="en-US" dirty="0"/>
              <a:t>.  Easier to say than to live out.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55361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72232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3579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40823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Besides your personal life…the international picture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223882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64036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https://en.wikipedia.org/wiki/Antony_Blinken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691161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https://www.jpost.com/breaking-news/blinken-weighs-possible-sanctions-north-korea-as-russia-iran-loom-657419</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8486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94500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https://www.worthynews.com/61054-idf-preparing-to-strike-iranian-nuclear-sites-as-gantz-warns-of-nuclear-capability-within-months</a:t>
            </a:r>
          </a:p>
          <a:p>
            <a:r>
              <a:rPr lang="en-US" dirty="0"/>
              <a:t>Why are they announcing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287430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hlinkClick r:id="rId3"/>
              </a:rPr>
              <a:t>https://www.prageru.com/video/a-short-history-of-slavery/?utm_source=Iterable&amp;utm_medium=email&amp;utm_campaign=campaign_2758799</a:t>
            </a:r>
            <a:endParaRPr 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Beginning to 5.28</a:t>
            </a:r>
          </a:p>
          <a:p>
            <a:endParaRPr lang="en-US" dirty="0"/>
          </a:p>
        </p:txBody>
      </p:sp>
      <p:sp>
        <p:nvSpPr>
          <p:cNvPr id="4" name="Header Placeholder 3"/>
          <p:cNvSpPr>
            <a:spLocks noGrp="1"/>
          </p:cNvSpPr>
          <p:nvPr>
            <p:ph type="hdr" sz="quarter"/>
          </p:nvPr>
        </p:nvSpPr>
        <p:spPr/>
        <p:txBody>
          <a:bodyPr/>
          <a:lstStyle/>
          <a:p>
            <a:r>
              <a:rPr lang="en-US" altLang="en-US"/>
              <a:t>Song 8.6 Set Me as a Seal</a:t>
            </a:r>
          </a:p>
        </p:txBody>
      </p:sp>
      <p:sp>
        <p:nvSpPr>
          <p:cNvPr id="5" name="Date Placeholder 4"/>
          <p:cNvSpPr>
            <a:spLocks noGrp="1"/>
          </p:cNvSpPr>
          <p:nvPr>
            <p:ph type="dt" idx="1"/>
          </p:nvPr>
        </p:nvSpPr>
        <p:spPr/>
        <p:txBody>
          <a:bodyPr/>
          <a:lstStyle/>
          <a:p>
            <a:r>
              <a:rPr lang="en-US" altLang="en-US"/>
              <a:t>Aug. 28,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4460365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43716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82669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2316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Two places, and a slight variant in Hoshea, then a variant in Revelation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736769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446091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01759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28420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https://www.charismanews.com/opinion/the-flaming-herald/86531-can-you-be-a-christian-without-believing-in-jesus?utm_source=Charisma%20News%20Daily&amp;utm_medium=email&amp;utm_content=subscriber_id:5160390&amp;utm_campaign=CNO%20daily%20-%202021-08-27</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255717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https://www.charismanews.com/opinion/the-flaming-herald/86531-can-you-be-a-christian-without-believing-in-jesus?utm_source=Charisma%20News%20Daily&amp;utm_medium=email&amp;utm_content=subscriber_id:5160390&amp;utm_campaign=CNO%20daily%20-%202021-08-27</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76558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https://www.charismanews.com/opinion/the-flaming-herald/86531-can-you-be-a-christian-without-believing-in-jesus?utm_source=Charisma%20News%20Daily&amp;utm_medium=email&amp;utm_content=subscriber_id:5160390&amp;utm_campaign=CNO%20daily%20-%202021-08-27</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975185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https://www.charismanews.com/opinion/the-flaming-herald/86531-can-you-be-a-christian-without-believing-in-jesus?utm_source=Charisma%20News%20Daily&amp;utm_medium=email&amp;utm_content=subscriber_id:5160390&amp;utm_campaign=CNO%20daily%20-%202021-08-27</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4226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315634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245256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9708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625592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602773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776864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340883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59724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87062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http://2.bp.blogspot.com/_nbNVAcrsK3A/SjZiTpe_vUI/AAAAAAAAAbY/32a_E_zzQ-s/s400/templeinst.jpg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408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850576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269688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840076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4673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360160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93807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Song 8.6 Set Me as a Seal</a:t>
            </a:r>
          </a:p>
        </p:txBody>
      </p:sp>
      <p:sp>
        <p:nvSpPr>
          <p:cNvPr id="5" name="Date Placeholder 4"/>
          <p:cNvSpPr>
            <a:spLocks noGrp="1"/>
          </p:cNvSpPr>
          <p:nvPr>
            <p:ph type="dt" idx="1"/>
          </p:nvPr>
        </p:nvSpPr>
        <p:spPr/>
        <p:txBody>
          <a:bodyPr/>
          <a:lstStyle/>
          <a:p>
            <a:r>
              <a:rPr lang="en-US" altLang="en-US"/>
              <a:t>Aug. 28,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2378600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Song 8.6 Set Me as a Seal</a:t>
            </a:r>
          </a:p>
        </p:txBody>
      </p:sp>
      <p:sp>
        <p:nvSpPr>
          <p:cNvPr id="5" name="Date Placeholder 4"/>
          <p:cNvSpPr>
            <a:spLocks noGrp="1"/>
          </p:cNvSpPr>
          <p:nvPr>
            <p:ph type="dt" idx="1"/>
          </p:nvPr>
        </p:nvSpPr>
        <p:spPr/>
        <p:txBody>
          <a:bodyPr/>
          <a:lstStyle/>
          <a:p>
            <a:r>
              <a:rPr lang="en-US" altLang="en-US"/>
              <a:t>Aug. 28,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Aug. 28,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1718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8/28/2021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8/28/2021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8/28/2021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8/28/2021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8/28/2021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8/28/2021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u="sng" baseline="30000" dirty="0"/>
              <a:t>FIRST</a:t>
            </a:r>
            <a:r>
              <a:rPr lang="en-US" sz="4000" baseline="30000" dirty="0"/>
              <a:t> </a:t>
            </a:r>
            <a:r>
              <a:rPr lang="en-US" sz="4000" baseline="30000" dirty="0" err="1"/>
              <a:t>Yoel</a:t>
            </a:r>
            <a:r>
              <a:rPr lang="en-US" sz="4000" baseline="30000" dirty="0"/>
              <a:t> 4.1-2 </a:t>
            </a:r>
            <a:r>
              <a:rPr lang="en-US" sz="4000" dirty="0"/>
              <a:t>“For behold, in those days and at that time, when I restore Judah and Jerusalem from exile, I will gather all nations and bring them down to the valley of Jehoshaphat. I will plead with them there on behalf of My people, even My inheritance, Israel, whom they scattered among the nations </a:t>
            </a:r>
            <a:r>
              <a:rPr lang="en-US" sz="4000" u="sng" dirty="0">
                <a:solidFill>
                  <a:srgbClr val="FFFF66"/>
                </a:solidFill>
              </a:rPr>
              <a:t>and they divided up My land.</a:t>
            </a:r>
          </a:p>
        </p:txBody>
      </p:sp>
    </p:spTree>
    <p:extLst>
      <p:ext uri="{BB962C8B-B14F-4D97-AF65-F5344CB8AC3E}">
        <p14:creationId xmlns:p14="http://schemas.microsoft.com/office/powerpoint/2010/main" val="162953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err="1"/>
              <a:t>Yoel</a:t>
            </a:r>
            <a:r>
              <a:rPr lang="en-US" sz="4000" baseline="30000" dirty="0"/>
              <a:t> 4. 14-18 </a:t>
            </a:r>
            <a:r>
              <a:rPr lang="en-US" sz="4000" dirty="0"/>
              <a:t>Such enormous crowds in the Valley of Decision! For the Day of </a:t>
            </a:r>
            <a:r>
              <a:rPr lang="en-US" sz="4000" cap="small" dirty="0"/>
              <a:t>Adoni</a:t>
            </a:r>
            <a:r>
              <a:rPr lang="en-US" sz="4000" dirty="0"/>
              <a:t> is upon us in the Valley of Decision! The sun and moon have grown black, and the stars have stopped shining. </a:t>
            </a:r>
            <a:r>
              <a:rPr lang="en-US" sz="4000" u="sng" cap="small" dirty="0">
                <a:solidFill>
                  <a:srgbClr val="FFFF66"/>
                </a:solidFill>
              </a:rPr>
              <a:t>Adoni</a:t>
            </a:r>
            <a:r>
              <a:rPr lang="en-US" sz="4000" u="sng" dirty="0">
                <a:solidFill>
                  <a:srgbClr val="FFFF66"/>
                </a:solidFill>
              </a:rPr>
              <a:t> will roar from </a:t>
            </a:r>
            <a:r>
              <a:rPr lang="en-US" sz="4000" u="sng" dirty="0" err="1">
                <a:solidFill>
                  <a:srgbClr val="FFFF66"/>
                </a:solidFill>
              </a:rPr>
              <a:t>Tziyon</a:t>
            </a:r>
            <a:r>
              <a:rPr lang="en-US" sz="4000" u="sng" dirty="0">
                <a:solidFill>
                  <a:srgbClr val="FFFF66"/>
                </a:solidFill>
              </a:rPr>
              <a:t>, he will thunder from </a:t>
            </a:r>
            <a:r>
              <a:rPr lang="en-US" sz="4000" u="sng" dirty="0" err="1">
                <a:solidFill>
                  <a:srgbClr val="FFFF66"/>
                </a:solidFill>
              </a:rPr>
              <a:t>Yerushalayim</a:t>
            </a:r>
            <a:r>
              <a:rPr lang="en-US" sz="4000" dirty="0"/>
              <a:t>, the sky and the earth will shake.</a:t>
            </a:r>
            <a:r>
              <a:rPr lang="en-US" sz="4000" dirty="0">
                <a:solidFill>
                  <a:srgbClr val="FFFF66"/>
                </a:solidFill>
              </a:rPr>
              <a:t>[</a:t>
            </a:r>
            <a:r>
              <a:rPr lang="en-US" sz="4000" u="sng" dirty="0">
                <a:solidFill>
                  <a:srgbClr val="FFFF66"/>
                </a:solidFill>
              </a:rPr>
              <a:t>they divided up My land.]</a:t>
            </a:r>
            <a:endParaRPr lang="en-US" sz="4000" dirty="0"/>
          </a:p>
        </p:txBody>
      </p:sp>
    </p:spTree>
    <p:extLst>
      <p:ext uri="{BB962C8B-B14F-4D97-AF65-F5344CB8AC3E}">
        <p14:creationId xmlns:p14="http://schemas.microsoft.com/office/powerpoint/2010/main" val="1055510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74650" y="190499"/>
            <a:ext cx="573563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Area Allocated for Jewish National Home San Remo Conference, 1920</a:t>
            </a:r>
          </a:p>
          <a:p>
            <a:pPr marL="0" indent="0">
              <a:buNone/>
            </a:pPr>
            <a:endParaRPr lang="en-US" sz="4000" dirty="0"/>
          </a:p>
          <a:p>
            <a:pPr marL="0" indent="0">
              <a:buNone/>
            </a:pPr>
            <a:r>
              <a:rPr lang="en-US" sz="4000" dirty="0"/>
              <a:t>A small part of land grant to Avraham.</a:t>
            </a:r>
          </a:p>
          <a:p>
            <a:pPr marL="0" indent="0">
              <a:buNone/>
            </a:pPr>
            <a:endParaRPr lang="en-US" sz="4000" dirty="0"/>
          </a:p>
        </p:txBody>
      </p:sp>
      <p:pic>
        <p:nvPicPr>
          <p:cNvPr id="4098" name="Picture 2">
            <a:extLst>
              <a:ext uri="{FF2B5EF4-FFF2-40B4-BE49-F238E27FC236}">
                <a16:creationId xmlns:a16="http://schemas.microsoft.com/office/drawing/2014/main" id="{78BA5E8B-7D85-4658-8FD9-2290DE3641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0287" y="0"/>
            <a:ext cx="30337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20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11137" y="285749"/>
            <a:ext cx="5808663"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Winston Churchill liked to boast that in 1921 he created the British mandate of Transjordan, the Kingdom of Jordan, “with the stroke of a pen, one Sunday afternoon in Cairo.”</a:t>
            </a:r>
          </a:p>
        </p:txBody>
      </p:sp>
      <p:pic>
        <p:nvPicPr>
          <p:cNvPr id="5122" name="Picture 2">
            <a:extLst>
              <a:ext uri="{FF2B5EF4-FFF2-40B4-BE49-F238E27FC236}">
                <a16:creationId xmlns:a16="http://schemas.microsoft.com/office/drawing/2014/main" id="{C44A8D2B-CE9C-47F3-9A5C-EED8890AF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5" y="15586"/>
            <a:ext cx="30130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5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descr="Partition Map">
            <a:extLst>
              <a:ext uri="{FF2B5EF4-FFF2-40B4-BE49-F238E27FC236}">
                <a16:creationId xmlns:a16="http://schemas.microsoft.com/office/drawing/2014/main" id="{66D23740-7A7A-4F59-ADBE-F5227F213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450" y="38099"/>
            <a:ext cx="262255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F0B7D2B3-0D27-425C-8E5D-D622F68185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59"/>
            <a:ext cx="301307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14E7F8-F532-40F9-917E-1D212B8184F6}"/>
              </a:ext>
            </a:extLst>
          </p:cNvPr>
          <p:cNvSpPr txBox="1"/>
          <p:nvPr/>
        </p:nvSpPr>
        <p:spPr>
          <a:xfrm>
            <a:off x="3050604" y="108526"/>
            <a:ext cx="3470846" cy="3785652"/>
          </a:xfrm>
          <a:prstGeom prst="rect">
            <a:avLst/>
          </a:prstGeom>
          <a:noFill/>
        </p:spPr>
        <p:txBody>
          <a:bodyPr wrap="square" rtlCol="0">
            <a:spAutoFit/>
          </a:bodyPr>
          <a:lstStyle/>
          <a:p>
            <a:pPr algn="l"/>
            <a:r>
              <a:rPr lang="en-US" dirty="0"/>
              <a:t>The United Nations partition, voted Nov. 1947</a:t>
            </a:r>
          </a:p>
          <a:p>
            <a:pPr algn="l"/>
            <a:endParaRPr lang="en-US" dirty="0"/>
          </a:p>
        </p:txBody>
      </p:sp>
      <p:cxnSp>
        <p:nvCxnSpPr>
          <p:cNvPr id="6" name="Straight Arrow Connector 5">
            <a:extLst>
              <a:ext uri="{FF2B5EF4-FFF2-40B4-BE49-F238E27FC236}">
                <a16:creationId xmlns:a16="http://schemas.microsoft.com/office/drawing/2014/main" id="{0A2E9999-185C-4B21-A490-F081798E8410}"/>
              </a:ext>
            </a:extLst>
          </p:cNvPr>
          <p:cNvCxnSpPr/>
          <p:nvPr/>
        </p:nvCxnSpPr>
        <p:spPr bwMode="auto">
          <a:xfrm>
            <a:off x="5410200" y="1809750"/>
            <a:ext cx="990600" cy="152400"/>
          </a:xfrm>
          <a:prstGeom prst="straightConnector1">
            <a:avLst/>
          </a:prstGeom>
          <a:solidFill>
            <a:schemeClr val="accent1"/>
          </a:solidFill>
          <a:ln w="476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7820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146" name="Picture 2" descr="Partition Map">
            <a:extLst>
              <a:ext uri="{FF2B5EF4-FFF2-40B4-BE49-F238E27FC236}">
                <a16:creationId xmlns:a16="http://schemas.microsoft.com/office/drawing/2014/main" id="{66D23740-7A7A-4F59-ADBE-F5227F213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262255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he Armistice Agreement talks between Israel and Egypt ...">
            <a:extLst>
              <a:ext uri="{FF2B5EF4-FFF2-40B4-BE49-F238E27FC236}">
                <a16:creationId xmlns:a16="http://schemas.microsoft.com/office/drawing/2014/main" id="{E19D825C-9AD7-4A81-AEF6-CA40F9757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239" y="0"/>
            <a:ext cx="59531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4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7912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Israel after the 1967 Six Day War.</a:t>
            </a:r>
          </a:p>
        </p:txBody>
      </p:sp>
      <p:pic>
        <p:nvPicPr>
          <p:cNvPr id="7170" name="Picture 2">
            <a:extLst>
              <a:ext uri="{FF2B5EF4-FFF2-40B4-BE49-F238E27FC236}">
                <a16:creationId xmlns:a16="http://schemas.microsoft.com/office/drawing/2014/main" id="{D8127357-544F-4DE3-BBB4-85536E060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552" y="0"/>
            <a:ext cx="29749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80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Yoel</a:t>
            </a:r>
            <a:r>
              <a:rPr lang="en-US" sz="4000" baseline="30000" dirty="0"/>
              <a:t> 4.1-2 </a:t>
            </a:r>
            <a:r>
              <a:rPr lang="en-US" sz="4000" u="sng" dirty="0">
                <a:solidFill>
                  <a:srgbClr val="FFFF66"/>
                </a:solidFill>
              </a:rPr>
              <a:t>They divided up My land.</a:t>
            </a:r>
          </a:p>
          <a:p>
            <a:pPr marL="0" indent="0">
              <a:buNone/>
            </a:pPr>
            <a:endParaRPr lang="en-US" sz="4000" baseline="30000" dirty="0"/>
          </a:p>
          <a:p>
            <a:pPr marL="0" indent="0">
              <a:buNone/>
            </a:pPr>
            <a:r>
              <a:rPr lang="en-US" sz="4000" baseline="30000" dirty="0" err="1"/>
              <a:t>Yoel</a:t>
            </a:r>
            <a:r>
              <a:rPr lang="en-US" sz="4000" baseline="30000" dirty="0"/>
              <a:t> 4. 14-18 </a:t>
            </a:r>
            <a:r>
              <a:rPr lang="en-US" sz="4000" u="sng" cap="small" dirty="0">
                <a:solidFill>
                  <a:srgbClr val="FFFF66"/>
                </a:solidFill>
              </a:rPr>
              <a:t>Adoni</a:t>
            </a:r>
            <a:r>
              <a:rPr lang="en-US" sz="4000" u="sng" dirty="0">
                <a:solidFill>
                  <a:srgbClr val="FFFF66"/>
                </a:solidFill>
              </a:rPr>
              <a:t> will roar from </a:t>
            </a:r>
            <a:r>
              <a:rPr lang="en-US" sz="4000" u="sng" dirty="0" err="1">
                <a:solidFill>
                  <a:srgbClr val="FFFF66"/>
                </a:solidFill>
              </a:rPr>
              <a:t>Tziyon</a:t>
            </a:r>
            <a:r>
              <a:rPr lang="en-US" sz="4000" u="sng" dirty="0">
                <a:solidFill>
                  <a:srgbClr val="FFFF66"/>
                </a:solidFill>
              </a:rPr>
              <a:t>, he will thunder from </a:t>
            </a:r>
            <a:r>
              <a:rPr lang="en-US" sz="4000" u="sng" dirty="0" err="1">
                <a:solidFill>
                  <a:srgbClr val="FFFF66"/>
                </a:solidFill>
              </a:rPr>
              <a:t>Yerushalayim</a:t>
            </a:r>
            <a:r>
              <a:rPr lang="en-US" sz="4000" dirty="0"/>
              <a:t>, the sky and the earth will shake. </a:t>
            </a:r>
          </a:p>
        </p:txBody>
      </p:sp>
    </p:spTree>
    <p:extLst>
      <p:ext uri="{BB962C8B-B14F-4D97-AF65-F5344CB8AC3E}">
        <p14:creationId xmlns:p14="http://schemas.microsoft.com/office/powerpoint/2010/main" val="72803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Set Me As a Seal Song 8.6</a:t>
            </a:r>
          </a:p>
          <a:p>
            <a:pPr marL="742950" indent="-742950">
              <a:buFont typeface="+mj-lt"/>
              <a:buAutoNum type="arabicPeriod"/>
            </a:pPr>
            <a:r>
              <a:rPr lang="en-US" sz="4000" dirty="0"/>
              <a:t>Roar [of love] from Zion: </a:t>
            </a:r>
          </a:p>
          <a:p>
            <a:pPr marL="858838" lvl="1" indent="-517525"/>
            <a:r>
              <a:rPr lang="en-US" sz="4000" dirty="0" err="1"/>
              <a:t>Yoel</a:t>
            </a:r>
            <a:r>
              <a:rPr lang="en-US" sz="4000" dirty="0"/>
              <a:t> over land grant</a:t>
            </a:r>
          </a:p>
          <a:p>
            <a:pPr marL="858838" lvl="1" indent="-517525"/>
            <a:r>
              <a:rPr lang="en-US" sz="4000" u="sng" dirty="0">
                <a:solidFill>
                  <a:srgbClr val="FFFF99"/>
                </a:solidFill>
              </a:rPr>
              <a:t>Amos over attacking nations</a:t>
            </a:r>
          </a:p>
          <a:p>
            <a:pPr marL="858838" lvl="1" indent="-517525"/>
            <a:r>
              <a:rPr lang="en-US" sz="4000" dirty="0"/>
              <a:t>Hoshea over Israel’s failures</a:t>
            </a:r>
          </a:p>
          <a:p>
            <a:pPr marL="858838" lvl="1" indent="-517525"/>
            <a:r>
              <a:rPr lang="en-US" sz="4000" dirty="0"/>
              <a:t>Revelation: Messiah redeeming</a:t>
            </a:r>
          </a:p>
          <a:p>
            <a:pPr marL="858838" lvl="1" indent="-517525"/>
            <a:endParaRPr lang="en-US" sz="4000" dirty="0"/>
          </a:p>
          <a:p>
            <a:pPr marL="858838" lvl="1" indent="-517525"/>
            <a:endParaRPr lang="en-US" sz="4000" dirty="0"/>
          </a:p>
          <a:p>
            <a:pPr marL="858838" lvl="1" indent="-517525"/>
            <a:endParaRPr lang="en-US" sz="4000" dirty="0"/>
          </a:p>
        </p:txBody>
      </p:sp>
    </p:spTree>
    <p:extLst>
      <p:ext uri="{BB962C8B-B14F-4D97-AF65-F5344CB8AC3E}">
        <p14:creationId xmlns:p14="http://schemas.microsoft.com/office/powerpoint/2010/main" val="2407268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baseline="30000" dirty="0"/>
              <a:t>SECOND</a:t>
            </a:r>
            <a:r>
              <a:rPr lang="en-US" sz="4000" baseline="30000" dirty="0"/>
              <a:t> Amos 1.2 </a:t>
            </a:r>
            <a:r>
              <a:rPr lang="en-US" sz="4000" u="sng" cap="small" dirty="0">
                <a:solidFill>
                  <a:srgbClr val="FFFF66"/>
                </a:solidFill>
              </a:rPr>
              <a:t>Adoni</a:t>
            </a:r>
            <a:r>
              <a:rPr lang="en-US" sz="4000" u="sng" dirty="0">
                <a:solidFill>
                  <a:srgbClr val="FFFF66"/>
                </a:solidFill>
              </a:rPr>
              <a:t> is roaring from </a:t>
            </a:r>
            <a:r>
              <a:rPr lang="en-US" sz="4000" u="sng" dirty="0" err="1">
                <a:solidFill>
                  <a:srgbClr val="FFFF66"/>
                </a:solidFill>
              </a:rPr>
              <a:t>Tziyon</a:t>
            </a:r>
            <a:r>
              <a:rPr lang="en-US" sz="4000" u="sng" dirty="0">
                <a:solidFill>
                  <a:srgbClr val="FFFF66"/>
                </a:solidFill>
              </a:rPr>
              <a:t>, thundering from </a:t>
            </a:r>
            <a:r>
              <a:rPr lang="en-US" sz="4000" u="sng" dirty="0" err="1">
                <a:solidFill>
                  <a:srgbClr val="FFFF66"/>
                </a:solidFill>
              </a:rPr>
              <a:t>Yerushalayim</a:t>
            </a:r>
            <a:r>
              <a:rPr lang="en-US" sz="4000" dirty="0"/>
              <a:t>…“For </a:t>
            </a:r>
            <a:r>
              <a:rPr lang="en-US" sz="4000" dirty="0" err="1"/>
              <a:t>Dammesek’s</a:t>
            </a:r>
            <a:r>
              <a:rPr lang="en-US" sz="4000" dirty="0"/>
              <a:t> three crimes, no, four — I will not reverse it.</a:t>
            </a:r>
          </a:p>
          <a:p>
            <a:pPr marL="0" indent="0">
              <a:buNone/>
            </a:pPr>
            <a:r>
              <a:rPr lang="en-US" sz="4000" dirty="0"/>
              <a:t>Damascus, </a:t>
            </a:r>
            <a:r>
              <a:rPr lang="en-US" sz="4000" dirty="0" err="1"/>
              <a:t>Azah</a:t>
            </a:r>
            <a:r>
              <a:rPr lang="en-US" sz="4000" dirty="0"/>
              <a:t> </a:t>
            </a:r>
            <a:r>
              <a:rPr lang="he-IL" sz="4400" b="1" dirty="0">
                <a:latin typeface="David" panose="020E0502060401010101" pitchFamily="34" charset="-79"/>
                <a:cs typeface="David" panose="020E0502060401010101" pitchFamily="34" charset="-79"/>
              </a:rPr>
              <a:t>עזה</a:t>
            </a:r>
            <a:r>
              <a:rPr lang="en-US" sz="4400" b="1" dirty="0">
                <a:latin typeface="David" panose="020E0502060401010101" pitchFamily="34" charset="-79"/>
                <a:cs typeface="David" panose="020E0502060401010101" pitchFamily="34" charset="-79"/>
              </a:rPr>
              <a:t> </a:t>
            </a:r>
            <a:r>
              <a:rPr lang="en-US" sz="4000" dirty="0"/>
              <a:t>Gaza, </a:t>
            </a:r>
            <a:r>
              <a:rPr lang="en-US" sz="4000" dirty="0" err="1"/>
              <a:t>Tzor</a:t>
            </a:r>
            <a:r>
              <a:rPr lang="en-US" sz="4000" dirty="0"/>
              <a:t>/</a:t>
            </a:r>
            <a:r>
              <a:rPr lang="en-US" sz="4000" dirty="0" err="1"/>
              <a:t>Tyre</a:t>
            </a:r>
            <a:r>
              <a:rPr lang="en-US" sz="4000" dirty="0"/>
              <a:t>, Edom, Amon, </a:t>
            </a:r>
            <a:r>
              <a:rPr lang="en-US" sz="4000" dirty="0" err="1"/>
              <a:t>Moav</a:t>
            </a:r>
            <a:r>
              <a:rPr lang="en-US" sz="4000" dirty="0"/>
              <a:t>, Yehuda, Israel. </a:t>
            </a:r>
          </a:p>
        </p:txBody>
      </p:sp>
    </p:spTree>
    <p:extLst>
      <p:ext uri="{BB962C8B-B14F-4D97-AF65-F5344CB8AC3E}">
        <p14:creationId xmlns:p14="http://schemas.microsoft.com/office/powerpoint/2010/main" val="42123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8898E7B9-4C0C-45A2-A971-39CFD7799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436" y="0"/>
            <a:ext cx="5634585" cy="5177076"/>
          </a:xfrm>
          <a:prstGeom prst="rect">
            <a:avLst/>
          </a:prstGeom>
        </p:spPr>
      </p:pic>
    </p:spTree>
    <p:extLst>
      <p:ext uri="{BB962C8B-B14F-4D97-AF65-F5344CB8AC3E}">
        <p14:creationId xmlns:p14="http://schemas.microsoft.com/office/powerpoint/2010/main" val="288676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3" name="Picture 2">
            <a:extLst>
              <a:ext uri="{FF2B5EF4-FFF2-40B4-BE49-F238E27FC236}">
                <a16:creationId xmlns:a16="http://schemas.microsoft.com/office/drawing/2014/main" id="{C4C7FCF7-B07F-405B-801F-C4E12F0D1D18}"/>
              </a:ext>
            </a:extLst>
          </p:cNvPr>
          <p:cNvPicPr>
            <a:picLocks noChangeAspect="1"/>
          </p:cNvPicPr>
          <p:nvPr/>
        </p:nvPicPr>
        <p:blipFill>
          <a:blip r:embed="rId3"/>
          <a:stretch>
            <a:fillRect/>
          </a:stretch>
        </p:blipFill>
        <p:spPr>
          <a:xfrm>
            <a:off x="45375" y="429065"/>
            <a:ext cx="9111169" cy="3852661"/>
          </a:xfrm>
          <a:prstGeom prst="rect">
            <a:avLst/>
          </a:prstGeom>
        </p:spPr>
      </p:pic>
    </p:spTree>
    <p:extLst>
      <p:ext uri="{BB962C8B-B14F-4D97-AF65-F5344CB8AC3E}">
        <p14:creationId xmlns:p14="http://schemas.microsoft.com/office/powerpoint/2010/main" val="1281644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9562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indent="0" algn="ctr" rtl="0">
              <a:buNone/>
            </a:pPr>
            <a:r>
              <a:rPr lang="en-US" sz="4000" dirty="0"/>
              <a:t> </a:t>
            </a:r>
          </a:p>
        </p:txBody>
      </p:sp>
      <p:pic>
        <p:nvPicPr>
          <p:cNvPr id="3" name="Picture 2">
            <a:extLst>
              <a:ext uri="{FF2B5EF4-FFF2-40B4-BE49-F238E27FC236}">
                <a16:creationId xmlns:a16="http://schemas.microsoft.com/office/drawing/2014/main" id="{27149EB1-9E22-40B9-8D70-57871AFECF67}"/>
              </a:ext>
            </a:extLst>
          </p:cNvPr>
          <p:cNvPicPr>
            <a:picLocks noChangeAspect="1"/>
          </p:cNvPicPr>
          <p:nvPr/>
        </p:nvPicPr>
        <p:blipFill>
          <a:blip r:embed="rId3"/>
          <a:stretch>
            <a:fillRect/>
          </a:stretch>
        </p:blipFill>
        <p:spPr>
          <a:xfrm>
            <a:off x="1219200" y="0"/>
            <a:ext cx="6843575" cy="5143500"/>
          </a:xfrm>
          <a:prstGeom prst="rect">
            <a:avLst/>
          </a:prstGeom>
        </p:spPr>
      </p:pic>
    </p:spTree>
    <p:extLst>
      <p:ext uri="{BB962C8B-B14F-4D97-AF65-F5344CB8AC3E}">
        <p14:creationId xmlns:p14="http://schemas.microsoft.com/office/powerpoint/2010/main" val="351682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baseline="30000" dirty="0"/>
              <a:t>SECOND</a:t>
            </a:r>
            <a:r>
              <a:rPr lang="en-US" sz="4000" baseline="30000" dirty="0"/>
              <a:t> Amos 1.2 </a:t>
            </a:r>
            <a:r>
              <a:rPr lang="en-US" sz="4000" u="sng" cap="small" dirty="0">
                <a:solidFill>
                  <a:srgbClr val="FFFF66"/>
                </a:solidFill>
              </a:rPr>
              <a:t>Adoni</a:t>
            </a:r>
            <a:r>
              <a:rPr lang="en-US" sz="4000" u="sng" dirty="0">
                <a:solidFill>
                  <a:srgbClr val="FFFF66"/>
                </a:solidFill>
              </a:rPr>
              <a:t> is roaring from </a:t>
            </a:r>
            <a:r>
              <a:rPr lang="en-US" sz="4000" u="sng" dirty="0" err="1">
                <a:solidFill>
                  <a:srgbClr val="FFFF66"/>
                </a:solidFill>
              </a:rPr>
              <a:t>Tziyon</a:t>
            </a:r>
            <a:r>
              <a:rPr lang="en-US" sz="4000" u="sng" dirty="0">
                <a:solidFill>
                  <a:srgbClr val="FFFF66"/>
                </a:solidFill>
              </a:rPr>
              <a:t>, thundering from </a:t>
            </a:r>
            <a:r>
              <a:rPr lang="en-US" sz="4000" u="sng" dirty="0" err="1">
                <a:solidFill>
                  <a:srgbClr val="FFFF66"/>
                </a:solidFill>
              </a:rPr>
              <a:t>Yerushalayim</a:t>
            </a:r>
            <a:r>
              <a:rPr lang="en-US" sz="4000" dirty="0"/>
              <a:t>…“For </a:t>
            </a:r>
            <a:r>
              <a:rPr lang="en-US" sz="4000" dirty="0" err="1"/>
              <a:t>Dammesek’s</a:t>
            </a:r>
            <a:r>
              <a:rPr lang="en-US" sz="4000" dirty="0"/>
              <a:t> three crimes, no, four — I will not reverse it.</a:t>
            </a:r>
          </a:p>
          <a:p>
            <a:pPr marL="0" indent="0">
              <a:buNone/>
            </a:pPr>
            <a:r>
              <a:rPr lang="en-US" sz="4000" dirty="0"/>
              <a:t>Damascus, </a:t>
            </a:r>
            <a:r>
              <a:rPr lang="en-US" sz="4000" dirty="0" err="1"/>
              <a:t>Azah</a:t>
            </a:r>
            <a:r>
              <a:rPr lang="en-US" sz="4000" dirty="0"/>
              <a:t> </a:t>
            </a:r>
            <a:r>
              <a:rPr lang="he-IL" sz="4400" b="1" dirty="0">
                <a:latin typeface="David" panose="020E0502060401010101" pitchFamily="34" charset="-79"/>
                <a:cs typeface="David" panose="020E0502060401010101" pitchFamily="34" charset="-79"/>
              </a:rPr>
              <a:t>עזה</a:t>
            </a:r>
            <a:r>
              <a:rPr lang="en-US" sz="4400" b="1" dirty="0">
                <a:latin typeface="David" panose="020E0502060401010101" pitchFamily="34" charset="-79"/>
                <a:cs typeface="David" panose="020E0502060401010101" pitchFamily="34" charset="-79"/>
              </a:rPr>
              <a:t> </a:t>
            </a:r>
            <a:r>
              <a:rPr lang="en-US" sz="4000" dirty="0"/>
              <a:t>Gaza, </a:t>
            </a:r>
            <a:r>
              <a:rPr lang="en-US" sz="4000" dirty="0" err="1"/>
              <a:t>Tzor</a:t>
            </a:r>
            <a:r>
              <a:rPr lang="en-US" sz="4000" dirty="0"/>
              <a:t>/</a:t>
            </a:r>
            <a:r>
              <a:rPr lang="en-US" sz="4000" dirty="0" err="1"/>
              <a:t>Tyre</a:t>
            </a:r>
            <a:r>
              <a:rPr lang="en-US" sz="4000" dirty="0"/>
              <a:t>, Edom, Amon, </a:t>
            </a:r>
            <a:r>
              <a:rPr lang="en-US" sz="4000" dirty="0" err="1"/>
              <a:t>Moav</a:t>
            </a:r>
            <a:r>
              <a:rPr lang="en-US" sz="4000" dirty="0"/>
              <a:t>, Yehuda, Israel. </a:t>
            </a:r>
          </a:p>
        </p:txBody>
      </p:sp>
    </p:spTree>
    <p:extLst>
      <p:ext uri="{BB962C8B-B14F-4D97-AF65-F5344CB8AC3E}">
        <p14:creationId xmlns:p14="http://schemas.microsoft.com/office/powerpoint/2010/main" val="1616169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baseline="30000" dirty="0"/>
              <a:t>THIRD</a:t>
            </a:r>
            <a:r>
              <a:rPr lang="en-US" sz="4000" baseline="30000" dirty="0"/>
              <a:t> Hoshea 11.8-9 </a:t>
            </a:r>
            <a:r>
              <a:rPr lang="en-US" sz="4000" dirty="0" err="1"/>
              <a:t>Efrayim</a:t>
            </a:r>
            <a:r>
              <a:rPr lang="en-US" sz="4000" dirty="0"/>
              <a:t>, how can I give you up, or surrender you, </a:t>
            </a:r>
            <a:r>
              <a:rPr lang="en-US" sz="4000" dirty="0" err="1"/>
              <a:t>Isra’el</a:t>
            </a:r>
            <a:r>
              <a:rPr lang="en-US" sz="4000" dirty="0"/>
              <a:t>? How could I treat you like </a:t>
            </a:r>
            <a:r>
              <a:rPr lang="en-US" sz="4000" dirty="0" err="1"/>
              <a:t>Admah</a:t>
            </a:r>
            <a:r>
              <a:rPr lang="en-US" sz="4000" dirty="0"/>
              <a:t> or make you like </a:t>
            </a:r>
            <a:r>
              <a:rPr lang="en-US" sz="4000" dirty="0" err="1"/>
              <a:t>Tzvoyim</a:t>
            </a:r>
            <a:r>
              <a:rPr lang="en-US" sz="4000" dirty="0"/>
              <a:t>? My heart recoils at the idea, as compassion warms within me. </a:t>
            </a:r>
          </a:p>
        </p:txBody>
      </p:sp>
    </p:spTree>
    <p:extLst>
      <p:ext uri="{BB962C8B-B14F-4D97-AF65-F5344CB8AC3E}">
        <p14:creationId xmlns:p14="http://schemas.microsoft.com/office/powerpoint/2010/main" val="2949201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Hoshea 11.8-9 </a:t>
            </a:r>
            <a:r>
              <a:rPr lang="en-US" sz="4000" dirty="0"/>
              <a:t>I will not give vent to the fierceness of my rage, I will not return to destroy </a:t>
            </a:r>
            <a:r>
              <a:rPr lang="en-US" sz="4000" dirty="0" err="1"/>
              <a:t>Efrayim</a:t>
            </a:r>
            <a:r>
              <a:rPr lang="en-US" sz="4000" dirty="0"/>
              <a:t>; for I am God, not a human being, the Holy One among you; so I will not come in fury.</a:t>
            </a:r>
          </a:p>
        </p:txBody>
      </p:sp>
    </p:spTree>
    <p:extLst>
      <p:ext uri="{BB962C8B-B14F-4D97-AF65-F5344CB8AC3E}">
        <p14:creationId xmlns:p14="http://schemas.microsoft.com/office/powerpoint/2010/main" val="4075804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Hoshea 11.10</a:t>
            </a:r>
            <a:r>
              <a:rPr lang="en-US" sz="4000" dirty="0"/>
              <a:t> They will walk after </a:t>
            </a:r>
            <a:r>
              <a:rPr lang="en-US" sz="4000" cap="small" dirty="0">
                <a:solidFill>
                  <a:srgbClr val="FFFF66"/>
                </a:solidFill>
              </a:rPr>
              <a:t>Adoni. </a:t>
            </a:r>
            <a:r>
              <a:rPr lang="en-US" sz="4000" dirty="0">
                <a:solidFill>
                  <a:srgbClr val="FFFF66"/>
                </a:solidFill>
              </a:rPr>
              <a:t>He will roar like a lion.</a:t>
            </a:r>
          </a:p>
          <a:p>
            <a:pPr marL="0" indent="0">
              <a:buNone/>
            </a:pPr>
            <a:r>
              <a:rPr lang="en-US" sz="4000" dirty="0"/>
              <a:t>Indeed, He will roar and the children will come trembling from the west.</a:t>
            </a:r>
          </a:p>
        </p:txBody>
      </p:sp>
    </p:spTree>
    <p:extLst>
      <p:ext uri="{BB962C8B-B14F-4D97-AF65-F5344CB8AC3E}">
        <p14:creationId xmlns:p14="http://schemas.microsoft.com/office/powerpoint/2010/main" val="881887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u="sng" baseline="30000" dirty="0"/>
              <a:t>FOURTH</a:t>
            </a:r>
            <a:r>
              <a:rPr lang="en-US" sz="4000" baseline="30000" dirty="0"/>
              <a:t> Rev 5.1-5</a:t>
            </a:r>
            <a:r>
              <a:rPr lang="en-US" sz="4000" dirty="0"/>
              <a:t> And I saw in the right hand of the One seated upon the throne a scroll, written on both the front and the back, sealed with seven seals. I also saw a mighty angel proclaiming with a loud voice, “Who is worthy to open the scroll and to break its seals?”</a:t>
            </a:r>
          </a:p>
        </p:txBody>
      </p:sp>
    </p:spTree>
    <p:extLst>
      <p:ext uri="{BB962C8B-B14F-4D97-AF65-F5344CB8AC3E}">
        <p14:creationId xmlns:p14="http://schemas.microsoft.com/office/powerpoint/2010/main" val="1414721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5.1-5</a:t>
            </a:r>
            <a:r>
              <a:rPr lang="en-US" sz="4000" dirty="0"/>
              <a:t> No one in heaven or on the earth or under the earth was able to open the scroll or to look into it. I began to weep loudly because no one was found worthy to open the scroll or to look into it. </a:t>
            </a:r>
          </a:p>
        </p:txBody>
      </p:sp>
    </p:spTree>
    <p:extLst>
      <p:ext uri="{BB962C8B-B14F-4D97-AF65-F5344CB8AC3E}">
        <p14:creationId xmlns:p14="http://schemas.microsoft.com/office/powerpoint/2010/main" val="3083606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5.1-5</a:t>
            </a:r>
            <a:r>
              <a:rPr lang="en-US" sz="4000" dirty="0"/>
              <a:t> Then one of the elders tells me, “Stop weeping! Behold, </a:t>
            </a:r>
            <a:r>
              <a:rPr lang="en-US" sz="4000" dirty="0">
                <a:solidFill>
                  <a:srgbClr val="FFFF66"/>
                </a:solidFill>
              </a:rPr>
              <a:t>the Lion of the tribe of Judah, </a:t>
            </a:r>
            <a:r>
              <a:rPr lang="en-US" sz="4000" dirty="0"/>
              <a:t>the Root of David, has triumphed—He is worthy to open the scroll and its seven seals.”</a:t>
            </a:r>
          </a:p>
        </p:txBody>
      </p:sp>
    </p:spTree>
    <p:extLst>
      <p:ext uri="{BB962C8B-B14F-4D97-AF65-F5344CB8AC3E}">
        <p14:creationId xmlns:p14="http://schemas.microsoft.com/office/powerpoint/2010/main" val="1516938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Seven ways the United States has been overrun.</a:t>
            </a:r>
          </a:p>
          <a:p>
            <a:pPr marL="517525" indent="-517525">
              <a:buFont typeface="+mj-lt"/>
              <a:buAutoNum type="arabicPeriod"/>
            </a:pPr>
            <a:r>
              <a:rPr lang="en-US" sz="4000" dirty="0"/>
              <a:t>62 million aborted babies.</a:t>
            </a:r>
          </a:p>
          <a:p>
            <a:pPr marL="517525" indent="-517525">
              <a:buFont typeface="+mj-lt"/>
              <a:buAutoNum type="arabicPeriod"/>
            </a:pPr>
            <a:r>
              <a:rPr lang="en-US" sz="4000" dirty="0"/>
              <a:t>Celebration of LGBTQ</a:t>
            </a:r>
          </a:p>
          <a:p>
            <a:pPr marL="517525" indent="-517525">
              <a:buFont typeface="+mj-lt"/>
              <a:buAutoNum type="arabicPeriod"/>
            </a:pPr>
            <a:r>
              <a:rPr lang="en-US" sz="4000" dirty="0"/>
              <a:t>Critical Race Theory 1619 </a:t>
            </a:r>
            <a:r>
              <a:rPr lang="en-US" sz="4000" dirty="0" err="1"/>
              <a:t>hyp</a:t>
            </a:r>
            <a:endParaRPr lang="en-US" sz="4000" dirty="0"/>
          </a:p>
          <a:p>
            <a:pPr marL="517525" indent="-517525">
              <a:buFont typeface="+mj-lt"/>
              <a:buAutoNum type="arabicPeriod"/>
            </a:pPr>
            <a:r>
              <a:rPr lang="en-US" sz="4000" dirty="0"/>
              <a:t>Uncontrolled debt</a:t>
            </a:r>
          </a:p>
          <a:p>
            <a:pPr marL="517525" indent="-517525">
              <a:buFont typeface="+mj-lt"/>
              <a:buAutoNum type="arabicPeriod"/>
            </a:pPr>
            <a:r>
              <a:rPr lang="en-US" sz="4000" dirty="0"/>
              <a:t>Social media fallacies</a:t>
            </a:r>
          </a:p>
          <a:p>
            <a:pPr marL="517525" indent="-517525">
              <a:buFont typeface="+mj-lt"/>
              <a:buAutoNum type="arabicPeriod"/>
            </a:pPr>
            <a:r>
              <a:rPr lang="en-US" sz="4000" dirty="0"/>
              <a:t>Growing anti-Semitism</a:t>
            </a:r>
          </a:p>
        </p:txBody>
      </p:sp>
      <p:sp>
        <p:nvSpPr>
          <p:cNvPr id="2" name="Footer Placeholder 1">
            <a:extLst>
              <a:ext uri="{FF2B5EF4-FFF2-40B4-BE49-F238E27FC236}">
                <a16:creationId xmlns:a16="http://schemas.microsoft.com/office/drawing/2014/main" id="{8E68FCD9-4232-44BB-8609-C15748D5FF19}"/>
              </a:ext>
            </a:extLst>
          </p:cNvPr>
          <p:cNvSpPr>
            <a:spLocks noGrp="1"/>
          </p:cNvSpPr>
          <p:nvPr>
            <p:ph type="ftr" sz="quarter" idx="11"/>
          </p:nvPr>
        </p:nvSpPr>
        <p:spPr/>
        <p:txBody>
          <a:bodyPr/>
          <a:lstStyle/>
          <a:p>
            <a:r>
              <a:rPr lang="en-US" altLang="en-US">
                <a:solidFill>
                  <a:srgbClr val="000000"/>
                </a:solidFill>
              </a:rPr>
              <a:t>1</a:t>
            </a:r>
          </a:p>
        </p:txBody>
      </p:sp>
    </p:spTree>
    <p:extLst>
      <p:ext uri="{BB962C8B-B14F-4D97-AF65-F5344CB8AC3E}">
        <p14:creationId xmlns:p14="http://schemas.microsoft.com/office/powerpoint/2010/main" val="238491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88025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Eric and Joy Poling at 3:55 on the </a:t>
            </a:r>
            <a:r>
              <a:rPr lang="en-US" sz="4000" i="1" dirty="0"/>
              <a:t>Roar from Zion </a:t>
            </a:r>
            <a:r>
              <a:rPr lang="en-US" sz="4000" dirty="0"/>
              <a:t>live recording at King of Kings Auditorium </a:t>
            </a:r>
          </a:p>
        </p:txBody>
      </p:sp>
      <p:pic>
        <p:nvPicPr>
          <p:cNvPr id="3" name="Picture 2">
            <a:extLst>
              <a:ext uri="{FF2B5EF4-FFF2-40B4-BE49-F238E27FC236}">
                <a16:creationId xmlns:a16="http://schemas.microsoft.com/office/drawing/2014/main" id="{821E5168-DA20-4E58-A49A-9953DBD2CE57}"/>
              </a:ext>
            </a:extLst>
          </p:cNvPr>
          <p:cNvPicPr>
            <a:picLocks noChangeAspect="1"/>
          </p:cNvPicPr>
          <p:nvPr/>
        </p:nvPicPr>
        <p:blipFill>
          <a:blip r:embed="rId3"/>
          <a:stretch>
            <a:fillRect/>
          </a:stretch>
        </p:blipFill>
        <p:spPr>
          <a:xfrm>
            <a:off x="4185057" y="0"/>
            <a:ext cx="4958943" cy="5059689"/>
          </a:xfrm>
          <a:prstGeom prst="rect">
            <a:avLst/>
          </a:prstGeom>
        </p:spPr>
      </p:pic>
    </p:spTree>
    <p:extLst>
      <p:ext uri="{BB962C8B-B14F-4D97-AF65-F5344CB8AC3E}">
        <p14:creationId xmlns:p14="http://schemas.microsoft.com/office/powerpoint/2010/main" val="3205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Last Shabbat theme: </a:t>
            </a:r>
          </a:p>
          <a:p>
            <a:pPr marL="0" indent="0">
              <a:buNone/>
            </a:pPr>
            <a:r>
              <a:rPr lang="en-US" sz="4000" dirty="0"/>
              <a:t>We are overrun, but NOT overcome.</a:t>
            </a:r>
          </a:p>
        </p:txBody>
      </p:sp>
    </p:spTree>
    <p:extLst>
      <p:ext uri="{BB962C8B-B14F-4D97-AF65-F5344CB8AC3E}">
        <p14:creationId xmlns:p14="http://schemas.microsoft.com/office/powerpoint/2010/main" val="692948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5.1-5</a:t>
            </a:r>
            <a:r>
              <a:rPr lang="en-US" sz="4000" dirty="0"/>
              <a:t> Then one of the elders tells me, “Stop weeping! Behold, </a:t>
            </a:r>
            <a:r>
              <a:rPr lang="en-US" sz="4000" dirty="0">
                <a:solidFill>
                  <a:srgbClr val="FFFF66"/>
                </a:solidFill>
              </a:rPr>
              <a:t>the Lion of the tribe of Judah, </a:t>
            </a:r>
            <a:r>
              <a:rPr lang="en-US" sz="4000" dirty="0"/>
              <a:t>the Root of David, has triumphed—He is worthy to open the scroll and its seven seals.”</a:t>
            </a:r>
          </a:p>
        </p:txBody>
      </p:sp>
    </p:spTree>
    <p:extLst>
      <p:ext uri="{BB962C8B-B14F-4D97-AF65-F5344CB8AC3E}">
        <p14:creationId xmlns:p14="http://schemas.microsoft.com/office/powerpoint/2010/main" val="3029722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Revelation 5. 8-12</a:t>
            </a:r>
            <a:r>
              <a:rPr lang="en-US" sz="4000" dirty="0"/>
              <a:t>  When he took the scroll, the four living beings and the twenty-four elders fell down in front of the Lamb. Each one held a harp and gold bowls filled with pieces of incense, which are the prayers of God’s people; and they sang a new song, </a:t>
            </a:r>
          </a:p>
        </p:txBody>
      </p:sp>
    </p:spTree>
    <p:extLst>
      <p:ext uri="{BB962C8B-B14F-4D97-AF65-F5344CB8AC3E}">
        <p14:creationId xmlns:p14="http://schemas.microsoft.com/office/powerpoint/2010/main" val="1957542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Revelation 5. 8-12</a:t>
            </a:r>
            <a:r>
              <a:rPr lang="en-US" sz="4000" dirty="0"/>
              <a:t> “You are worthy to take the scroll and to open its seals. For You were slain, and by Your blood You redeemed for God those from every tribe and tongue and people and nation. You have made them for our God a kingdom and kohanim, and they shall reign upon the earth.”</a:t>
            </a:r>
          </a:p>
        </p:txBody>
      </p:sp>
    </p:spTree>
    <p:extLst>
      <p:ext uri="{BB962C8B-B14F-4D97-AF65-F5344CB8AC3E}">
        <p14:creationId xmlns:p14="http://schemas.microsoft.com/office/powerpoint/2010/main" val="86995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Revelation 5. 9-12</a:t>
            </a:r>
            <a:r>
              <a:rPr lang="en-US" sz="4000" dirty="0"/>
              <a:t> “Worthy is the Lamb who was slain, to receive power and riches and wisdom and might and honor and glory and blessing!”</a:t>
            </a:r>
          </a:p>
        </p:txBody>
      </p:sp>
    </p:spTree>
    <p:extLst>
      <p:ext uri="{BB962C8B-B14F-4D97-AF65-F5344CB8AC3E}">
        <p14:creationId xmlns:p14="http://schemas.microsoft.com/office/powerpoint/2010/main" val="4015303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5.1-5</a:t>
            </a:r>
            <a:r>
              <a:rPr lang="en-US" sz="4000" dirty="0"/>
              <a:t> Then one of the elders tells me, “Stop weeping! Behold, </a:t>
            </a:r>
            <a:r>
              <a:rPr lang="en-US" sz="4000" dirty="0">
                <a:solidFill>
                  <a:srgbClr val="FFFF66"/>
                </a:solidFill>
              </a:rPr>
              <a:t>the Lion of the tribe of Judah, </a:t>
            </a:r>
            <a:r>
              <a:rPr lang="en-US" sz="4000" dirty="0"/>
              <a:t>the Root of David, has triumphed—He is worthy to open the scroll and its seven seals.”</a:t>
            </a:r>
          </a:p>
        </p:txBody>
      </p:sp>
    </p:spTree>
    <p:extLst>
      <p:ext uri="{BB962C8B-B14F-4D97-AF65-F5344CB8AC3E}">
        <p14:creationId xmlns:p14="http://schemas.microsoft.com/office/powerpoint/2010/main" val="1529621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9218" name="Picture 2" descr="/ set me &#10;as a se &#10;song of songs ">
            <a:extLst>
              <a:ext uri="{FF2B5EF4-FFF2-40B4-BE49-F238E27FC236}">
                <a16:creationId xmlns:a16="http://schemas.microsoft.com/office/drawing/2014/main" id="{49C7D8F4-A77A-468D-89B8-27F8516B7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82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Set Me As a Seal    </a:t>
            </a:r>
            <a:r>
              <a:rPr lang="en-US" sz="3900" dirty="0"/>
              <a:t>Song of Songs</a:t>
            </a:r>
            <a:r>
              <a:rPr lang="en-US" sz="4000" dirty="0"/>
              <a:t> 8.6</a:t>
            </a:r>
          </a:p>
          <a:p>
            <a:pPr marL="742950" indent="-742950">
              <a:buFont typeface="+mj-lt"/>
              <a:buAutoNum type="arabicPeriod"/>
            </a:pPr>
            <a:r>
              <a:rPr lang="en-US" sz="4000" dirty="0"/>
              <a:t>Roar [of love] from Zion: </a:t>
            </a:r>
          </a:p>
          <a:p>
            <a:pPr marL="858838" lvl="1" indent="-517525"/>
            <a:r>
              <a:rPr lang="en-US" sz="4000" dirty="0" err="1"/>
              <a:t>Yoel</a:t>
            </a:r>
            <a:r>
              <a:rPr lang="en-US" sz="4000" dirty="0"/>
              <a:t> over land grant</a:t>
            </a:r>
          </a:p>
          <a:p>
            <a:pPr marL="858838" lvl="1" indent="-517525"/>
            <a:r>
              <a:rPr lang="en-US" sz="4000" dirty="0"/>
              <a:t>Amos over attacking nations</a:t>
            </a:r>
          </a:p>
          <a:p>
            <a:pPr marL="858838" lvl="1" indent="-517525"/>
            <a:r>
              <a:rPr lang="en-US" sz="4000" dirty="0"/>
              <a:t>Hoshea over Israel’s failures</a:t>
            </a:r>
          </a:p>
          <a:p>
            <a:pPr marL="858838" lvl="1" indent="-517525"/>
            <a:r>
              <a:rPr lang="en-US" sz="4000" dirty="0"/>
              <a:t>Revelation: Messiah redeems</a:t>
            </a:r>
          </a:p>
          <a:p>
            <a:pPr marL="858838" lvl="1" indent="-517525"/>
            <a:endParaRPr lang="en-US" sz="4000" dirty="0"/>
          </a:p>
          <a:p>
            <a:pPr marL="858838" lvl="1" indent="-517525"/>
            <a:endParaRPr lang="en-US" sz="4000" dirty="0"/>
          </a:p>
          <a:p>
            <a:pPr marL="858838" lvl="1" indent="-517525"/>
            <a:endParaRPr lang="en-US" sz="4000" dirty="0"/>
          </a:p>
        </p:txBody>
      </p:sp>
    </p:spTree>
    <p:extLst>
      <p:ext uri="{BB962C8B-B14F-4D97-AF65-F5344CB8AC3E}">
        <p14:creationId xmlns:p14="http://schemas.microsoft.com/office/powerpoint/2010/main" val="3555608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Set Me As a Seal</a:t>
            </a:r>
          </a:p>
          <a:p>
            <a:pPr marL="461963" indent="-461963">
              <a:buFont typeface="+mj-lt"/>
              <a:buAutoNum type="arabicPeriod" startAt="2"/>
            </a:pPr>
            <a:r>
              <a:rPr lang="en-US" sz="4000" dirty="0"/>
              <a:t>Song of [love] Songs</a:t>
            </a:r>
          </a:p>
          <a:p>
            <a:pPr marL="167007" lvl="1" indent="0">
              <a:buNone/>
            </a:pPr>
            <a:r>
              <a:rPr lang="en-US" sz="4000" dirty="0">
                <a:solidFill>
                  <a:srgbClr val="FFFF66"/>
                </a:solidFill>
              </a:rPr>
              <a:t>§3. </a:t>
            </a:r>
            <a:r>
              <a:rPr lang="en-US" sz="3600" dirty="0">
                <a:solidFill>
                  <a:srgbClr val="FFFF66"/>
                </a:solidFill>
              </a:rPr>
              <a:t>Unbroken intimacy 3.6-5.1</a:t>
            </a:r>
          </a:p>
          <a:p>
            <a:pPr marL="167007" lvl="1" indent="0">
              <a:buNone/>
            </a:pPr>
            <a:r>
              <a:rPr lang="en-US" sz="3600" dirty="0"/>
              <a:t>§4. Intimacy again broken, restoration 5.2-6.10</a:t>
            </a:r>
          </a:p>
          <a:p>
            <a:pPr marL="167007" lvl="1" indent="0">
              <a:buNone/>
            </a:pPr>
            <a:r>
              <a:rPr lang="en-US" sz="3200" dirty="0"/>
              <a:t>§5. Fruits of recognized union 6.11-8.4</a:t>
            </a:r>
          </a:p>
          <a:p>
            <a:pPr marL="167007" lvl="1" indent="0">
              <a:buNone/>
            </a:pPr>
            <a:r>
              <a:rPr lang="en-US" sz="3600" dirty="0"/>
              <a:t>§6 Unrestrained intimacy 8.5-14 </a:t>
            </a:r>
          </a:p>
          <a:p>
            <a:pPr marL="461963" indent="-461963">
              <a:buFont typeface="+mj-lt"/>
              <a:buAutoNum type="arabicPeriod" startAt="2"/>
            </a:pPr>
            <a:endParaRPr lang="en-US" sz="4000" dirty="0"/>
          </a:p>
        </p:txBody>
      </p:sp>
    </p:spTree>
    <p:extLst>
      <p:ext uri="{BB962C8B-B14F-4D97-AF65-F5344CB8AC3E}">
        <p14:creationId xmlns:p14="http://schemas.microsoft.com/office/powerpoint/2010/main" val="681932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§3. </a:t>
            </a:r>
            <a:r>
              <a:rPr lang="en-US" sz="4000" u="sng" dirty="0">
                <a:solidFill>
                  <a:srgbClr val="FFFF66"/>
                </a:solidFill>
              </a:rPr>
              <a:t>Unbroken intimacy 3.6-5.1</a:t>
            </a:r>
          </a:p>
          <a:p>
            <a:pPr marL="0" indent="0">
              <a:buNone/>
            </a:pPr>
            <a:r>
              <a:rPr lang="en-US" sz="4000" baseline="30000" dirty="0"/>
              <a:t>Song 3.11 [She] </a:t>
            </a:r>
            <a:r>
              <a:rPr lang="en-US" sz="4000" dirty="0"/>
              <a:t>Daughters of </a:t>
            </a:r>
            <a:r>
              <a:rPr lang="en-US" sz="4000" dirty="0" err="1"/>
              <a:t>Tziyon</a:t>
            </a:r>
            <a:r>
              <a:rPr lang="en-US" sz="4000" dirty="0"/>
              <a:t>, come out, and gaze upon King </a:t>
            </a:r>
            <a:r>
              <a:rPr lang="en-US" sz="4000" dirty="0" err="1"/>
              <a:t>Shlomo</a:t>
            </a:r>
            <a:r>
              <a:rPr lang="en-US" sz="4000" dirty="0"/>
              <a:t>, wearing the crown with which his mother crowned him</a:t>
            </a:r>
          </a:p>
          <a:p>
            <a:pPr marL="0" indent="0">
              <a:buNone/>
            </a:pPr>
            <a:r>
              <a:rPr lang="en-US" sz="4000" dirty="0"/>
              <a:t>on his wedding day, his day of joy!</a:t>
            </a:r>
          </a:p>
        </p:txBody>
      </p:sp>
    </p:spTree>
    <p:extLst>
      <p:ext uri="{BB962C8B-B14F-4D97-AF65-F5344CB8AC3E}">
        <p14:creationId xmlns:p14="http://schemas.microsoft.com/office/powerpoint/2010/main" val="2654126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A613366-3C85-4306-AC5A-6767122E5907}"/>
              </a:ext>
            </a:extLst>
          </p:cNvPr>
          <p:cNvPicPr>
            <a:picLocks noChangeAspect="1"/>
          </p:cNvPicPr>
          <p:nvPr/>
        </p:nvPicPr>
        <p:blipFill>
          <a:blip r:embed="rId3"/>
          <a:stretch>
            <a:fillRect/>
          </a:stretch>
        </p:blipFill>
        <p:spPr>
          <a:xfrm>
            <a:off x="1243197" y="0"/>
            <a:ext cx="6657605" cy="5143500"/>
          </a:xfrm>
          <a:prstGeom prst="rect">
            <a:avLst/>
          </a:prstGeom>
        </p:spPr>
      </p:pic>
    </p:spTree>
    <p:extLst>
      <p:ext uri="{BB962C8B-B14F-4D97-AF65-F5344CB8AC3E}">
        <p14:creationId xmlns:p14="http://schemas.microsoft.com/office/powerpoint/2010/main" val="3043193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4.3 [He] </a:t>
            </a:r>
            <a:r>
              <a:rPr lang="en-US" sz="4000" dirty="0"/>
              <a:t>Your lips are like a scarlet thread and your speech is lovely.</a:t>
            </a:r>
          </a:p>
          <a:p>
            <a:pPr marL="0" indent="0">
              <a:buNone/>
            </a:pPr>
            <a:r>
              <a:rPr lang="en-US" sz="4000" baseline="30000" dirty="0"/>
              <a:t>Song 4.7 [He] </a:t>
            </a:r>
            <a:r>
              <a:rPr lang="en-US" sz="4000" dirty="0"/>
              <a:t>You are altogether lovely, my darling, and no blemish is in you.</a:t>
            </a:r>
          </a:p>
        </p:txBody>
      </p:sp>
    </p:spTree>
    <p:extLst>
      <p:ext uri="{BB962C8B-B14F-4D97-AF65-F5344CB8AC3E}">
        <p14:creationId xmlns:p14="http://schemas.microsoft.com/office/powerpoint/2010/main" val="1491462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4.8-10 [He]</a:t>
            </a:r>
            <a:r>
              <a:rPr lang="en-US" sz="4000" dirty="0"/>
              <a:t> </a:t>
            </a:r>
            <a:r>
              <a:rPr lang="en-US" sz="4000" dirty="0">
                <a:solidFill>
                  <a:srgbClr val="FFFF66"/>
                </a:solidFill>
              </a:rPr>
              <a:t>Come with me from the </a:t>
            </a:r>
            <a:r>
              <a:rPr lang="en-US" sz="4000" dirty="0" err="1">
                <a:solidFill>
                  <a:srgbClr val="FFFF66"/>
                </a:solidFill>
              </a:rPr>
              <a:t>L’vanon</a:t>
            </a:r>
            <a:r>
              <a:rPr lang="en-US" sz="4000" dirty="0">
                <a:solidFill>
                  <a:srgbClr val="FFFF66"/>
                </a:solidFill>
              </a:rPr>
              <a:t>, my bride, come </a:t>
            </a:r>
            <a:r>
              <a:rPr lang="en-US" sz="4000" u="dbl" dirty="0">
                <a:solidFill>
                  <a:srgbClr val="FFFF66"/>
                </a:solidFill>
              </a:rPr>
              <a:t>with me</a:t>
            </a:r>
            <a:r>
              <a:rPr lang="en-US" sz="4000" dirty="0">
                <a:solidFill>
                  <a:srgbClr val="FFFF66"/>
                </a:solidFill>
              </a:rPr>
              <a:t> </a:t>
            </a:r>
            <a:r>
              <a:rPr lang="en-US" sz="4000" dirty="0"/>
              <a:t>from the </a:t>
            </a:r>
            <a:r>
              <a:rPr lang="en-US" sz="4000" dirty="0" err="1"/>
              <a:t>L’vanon</a:t>
            </a:r>
            <a:r>
              <a:rPr lang="en-US" sz="4000" dirty="0"/>
              <a:t>. Come down from the heights of Amanah, from the heights of </a:t>
            </a:r>
            <a:r>
              <a:rPr lang="en-US" sz="4000" dirty="0" err="1"/>
              <a:t>S’nir</a:t>
            </a:r>
            <a:r>
              <a:rPr lang="en-US" sz="4000" dirty="0"/>
              <a:t> and Hermon, down from the lions’ lairs and the leopard-haunted hills. </a:t>
            </a:r>
          </a:p>
        </p:txBody>
      </p:sp>
    </p:spTree>
    <p:extLst>
      <p:ext uri="{BB962C8B-B14F-4D97-AF65-F5344CB8AC3E}">
        <p14:creationId xmlns:p14="http://schemas.microsoft.com/office/powerpoint/2010/main" val="1269017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Mtt</a:t>
            </a:r>
            <a:r>
              <a:rPr lang="en-US" sz="4000" baseline="30000" dirty="0"/>
              <a:t> 28.18-20</a:t>
            </a:r>
            <a:r>
              <a:rPr lang="en-US" sz="4000" dirty="0"/>
              <a:t> Yeshua came and talked with them. He said, “All authority in heaven and on earth has been given to me. </a:t>
            </a:r>
            <a:r>
              <a:rPr lang="en-US" sz="4000" u="sng" dirty="0">
                <a:solidFill>
                  <a:srgbClr val="FFFF66"/>
                </a:solidFill>
              </a:rPr>
              <a:t>Therefore, go </a:t>
            </a:r>
            <a:r>
              <a:rPr lang="en-US" sz="4000" dirty="0"/>
              <a:t>and make people from all nations into </a:t>
            </a:r>
            <a:r>
              <a:rPr lang="en-US" sz="4000" dirty="0" err="1"/>
              <a:t>talmidim</a:t>
            </a:r>
            <a:r>
              <a:rPr lang="en-US" sz="4000" dirty="0"/>
              <a:t> /disciples, immersing them into the reality of the Father, </a:t>
            </a:r>
          </a:p>
        </p:txBody>
      </p:sp>
    </p:spTree>
    <p:extLst>
      <p:ext uri="{BB962C8B-B14F-4D97-AF65-F5344CB8AC3E}">
        <p14:creationId xmlns:p14="http://schemas.microsoft.com/office/powerpoint/2010/main" val="713546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28.18-20</a:t>
            </a:r>
            <a:r>
              <a:rPr lang="en-US" sz="4000" dirty="0"/>
              <a:t> the Son and the </a:t>
            </a:r>
            <a:r>
              <a:rPr lang="en-US" sz="4000" dirty="0" err="1"/>
              <a:t>Ruach</a:t>
            </a:r>
            <a:r>
              <a:rPr lang="en-US" sz="4000" dirty="0"/>
              <a:t> </a:t>
            </a:r>
            <a:r>
              <a:rPr lang="en-US" sz="4000" dirty="0" err="1"/>
              <a:t>HaKodesh</a:t>
            </a:r>
            <a:r>
              <a:rPr lang="en-US" sz="4000" dirty="0"/>
              <a:t>, and teaching them to obey everything that I have commanded you. And remember! </a:t>
            </a:r>
            <a:r>
              <a:rPr lang="en-US" sz="4000" u="sng" dirty="0">
                <a:solidFill>
                  <a:srgbClr val="FFFF66"/>
                </a:solidFill>
              </a:rPr>
              <a:t>I will be with you always, yes, even until the end of the age</a:t>
            </a:r>
            <a:r>
              <a:rPr lang="en-US" sz="4000" dirty="0"/>
              <a:t>.”</a:t>
            </a:r>
          </a:p>
        </p:txBody>
      </p:sp>
    </p:spTree>
    <p:extLst>
      <p:ext uri="{BB962C8B-B14F-4D97-AF65-F5344CB8AC3E}">
        <p14:creationId xmlns:p14="http://schemas.microsoft.com/office/powerpoint/2010/main" val="3515827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Song 4.8-10 [He]</a:t>
            </a:r>
            <a:r>
              <a:rPr lang="en-US" sz="4000" dirty="0"/>
              <a:t> My sister, my bride, you have carried my heart away! With just one glance, with one bead of your necklace you have carried my heart away. My sister, my bride, how sweet is your love! How much better your love than wine, more fragrant your perfumes than any spice!</a:t>
            </a:r>
          </a:p>
        </p:txBody>
      </p:sp>
    </p:spTree>
    <p:extLst>
      <p:ext uri="{BB962C8B-B14F-4D97-AF65-F5344CB8AC3E}">
        <p14:creationId xmlns:p14="http://schemas.microsoft.com/office/powerpoint/2010/main" val="3765781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Song 4.11-15 [He]</a:t>
            </a:r>
            <a:r>
              <a:rPr lang="en-US" sz="4000" dirty="0"/>
              <a:t> Your lips, my bride, drip honey from the honeycomb. Honey and milk are under your tongue. The scent of your garments is like the aroma of Lebanon. A locked garden is my sister, my bride, an enclosed spring, a sealed fountain. </a:t>
            </a:r>
          </a:p>
        </p:txBody>
      </p:sp>
    </p:spTree>
    <p:extLst>
      <p:ext uri="{BB962C8B-B14F-4D97-AF65-F5344CB8AC3E}">
        <p14:creationId xmlns:p14="http://schemas.microsoft.com/office/powerpoint/2010/main" val="1191979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Song 4.11-15 [He]</a:t>
            </a:r>
            <a:r>
              <a:rPr lang="en-US" sz="4000" dirty="0"/>
              <a:t> Your shoots are an orchard of pomegranates with choice fruit, henna with nard—nard and saffron, calamus and cinnamon—with all the trees of frankincense, myrrh and aloes, along with all the finest spices— a garden spring, </a:t>
            </a:r>
            <a:r>
              <a:rPr lang="en-US" sz="4000" u="sng" dirty="0">
                <a:solidFill>
                  <a:srgbClr val="FFFF66"/>
                </a:solidFill>
              </a:rPr>
              <a:t>a well of living water</a:t>
            </a:r>
          </a:p>
          <a:p>
            <a:pPr marL="0" indent="0">
              <a:buNone/>
            </a:pPr>
            <a:r>
              <a:rPr lang="en-US" sz="4000" u="sng" dirty="0">
                <a:solidFill>
                  <a:srgbClr val="FFFF66"/>
                </a:solidFill>
              </a:rPr>
              <a:t>and flowing streams from Lebanon</a:t>
            </a:r>
            <a:r>
              <a:rPr lang="en-US" sz="4000" dirty="0"/>
              <a:t>.</a:t>
            </a:r>
          </a:p>
        </p:txBody>
      </p:sp>
    </p:spTree>
    <p:extLst>
      <p:ext uri="{BB962C8B-B14F-4D97-AF65-F5344CB8AC3E}">
        <p14:creationId xmlns:p14="http://schemas.microsoft.com/office/powerpoint/2010/main" val="3130490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4.16 [She] </a:t>
            </a:r>
            <a:r>
              <a:rPr lang="en-US" sz="4000" dirty="0"/>
              <a:t>Awake, north wind! Come, south wind! Blow on my garden to spread its fragrance. Let my darling enter his garden and eat its finest fruit.</a:t>
            </a:r>
          </a:p>
        </p:txBody>
      </p:sp>
    </p:spTree>
    <p:extLst>
      <p:ext uri="{BB962C8B-B14F-4D97-AF65-F5344CB8AC3E}">
        <p14:creationId xmlns:p14="http://schemas.microsoft.com/office/powerpoint/2010/main" val="120405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1 Cor 12.9-10</a:t>
            </a:r>
            <a:r>
              <a:rPr lang="en-US" sz="4000" dirty="0"/>
              <a:t> He told me, “My grace is enough for you, for my power is brought to perfection in weakness.” Therefore, I am very happy to boast about my weaknesses, in order that the Messiah’s power will rest upon me. </a:t>
            </a:r>
          </a:p>
        </p:txBody>
      </p:sp>
    </p:spTree>
    <p:extLst>
      <p:ext uri="{BB962C8B-B14F-4D97-AF65-F5344CB8AC3E}">
        <p14:creationId xmlns:p14="http://schemas.microsoft.com/office/powerpoint/2010/main" val="688050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Cor 12.9-10</a:t>
            </a:r>
            <a:r>
              <a:rPr lang="en-US" sz="4000" dirty="0"/>
              <a:t>  Yes, I am well pleased with weaknesses, insults, hardships, persecutions and difficulties endured on behalf of the Messiah; for it is when I am weak that I am strong.</a:t>
            </a:r>
          </a:p>
        </p:txBody>
      </p:sp>
    </p:spTree>
    <p:extLst>
      <p:ext uri="{BB962C8B-B14F-4D97-AF65-F5344CB8AC3E}">
        <p14:creationId xmlns:p14="http://schemas.microsoft.com/office/powerpoint/2010/main" val="113232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Where did that phrase</a:t>
            </a:r>
          </a:p>
          <a:p>
            <a:pPr marL="0" indent="0" algn="ctr">
              <a:buNone/>
            </a:pPr>
            <a:r>
              <a:rPr lang="en-US" sz="4000" dirty="0"/>
              <a:t> “roar from Zion” </a:t>
            </a:r>
          </a:p>
          <a:p>
            <a:pPr marL="0" indent="0" algn="ctr">
              <a:buNone/>
            </a:pPr>
            <a:r>
              <a:rPr lang="en-US" sz="4000" dirty="0"/>
              <a:t>come from?</a:t>
            </a:r>
          </a:p>
        </p:txBody>
      </p:sp>
    </p:spTree>
    <p:extLst>
      <p:ext uri="{BB962C8B-B14F-4D97-AF65-F5344CB8AC3E}">
        <p14:creationId xmlns:p14="http://schemas.microsoft.com/office/powerpoint/2010/main" val="24574974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What are some north winds blowing on us now?</a:t>
            </a:r>
          </a:p>
        </p:txBody>
      </p:sp>
    </p:spTree>
    <p:extLst>
      <p:ext uri="{BB962C8B-B14F-4D97-AF65-F5344CB8AC3E}">
        <p14:creationId xmlns:p14="http://schemas.microsoft.com/office/powerpoint/2010/main" val="959096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190499"/>
            <a:ext cx="47244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Antony </a:t>
            </a:r>
            <a:r>
              <a:rPr lang="en-US" sz="4000" dirty="0" err="1"/>
              <a:t>Blinken</a:t>
            </a:r>
            <a:r>
              <a:rPr lang="en-US" sz="4000" dirty="0"/>
              <a:t> the 71st United States Secretary of State</a:t>
            </a:r>
            <a:endParaRPr lang="en-US" sz="6600" dirty="0"/>
          </a:p>
        </p:txBody>
      </p:sp>
      <p:pic>
        <p:nvPicPr>
          <p:cNvPr id="2050" name="Picture 2">
            <a:extLst>
              <a:ext uri="{FF2B5EF4-FFF2-40B4-BE49-F238E27FC236}">
                <a16:creationId xmlns:a16="http://schemas.microsoft.com/office/drawing/2014/main" id="{2DBF5DA9-CE2A-402D-92FC-19C67D85A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0"/>
            <a:ext cx="4114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28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His stepfather, Samuel </a:t>
            </a:r>
            <a:r>
              <a:rPr lang="en-US" sz="4000" dirty="0" err="1"/>
              <a:t>Pisar</a:t>
            </a:r>
            <a:r>
              <a:rPr lang="en-US" sz="4000" dirty="0"/>
              <a:t>, was the only Holocaust survivor of the 900 children of his school in Poland. </a:t>
            </a:r>
            <a:r>
              <a:rPr lang="en-US" sz="4000" dirty="0" err="1"/>
              <a:t>Pisar</a:t>
            </a:r>
            <a:r>
              <a:rPr lang="en-US" sz="4000" dirty="0"/>
              <a:t> found refuge in a US tank after making a break into the forest during a Nazi death march.</a:t>
            </a:r>
          </a:p>
        </p:txBody>
      </p:sp>
    </p:spTree>
    <p:extLst>
      <p:ext uri="{BB962C8B-B14F-4D97-AF65-F5344CB8AC3E}">
        <p14:creationId xmlns:p14="http://schemas.microsoft.com/office/powerpoint/2010/main" val="522296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1026" name="Picture 2" descr="FILE PHOTO: Members of the media and officials tour the water nuclear reactor at Arak, Iran December 23, 2019. WANA (West Asia News Agency) via REUTERS  (photo credit: REUTERS)">
            <a:extLst>
              <a:ext uri="{FF2B5EF4-FFF2-40B4-BE49-F238E27FC236}">
                <a16:creationId xmlns:a16="http://schemas.microsoft.com/office/drawing/2014/main" id="{EB56F68D-5101-4237-96EE-AA8B0FAFE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14287"/>
            <a:ext cx="7829550" cy="5114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11C681-950B-498E-A7D4-74B46EBC6CE2}"/>
              </a:ext>
            </a:extLst>
          </p:cNvPr>
          <p:cNvSpPr txBox="1"/>
          <p:nvPr/>
        </p:nvSpPr>
        <p:spPr>
          <a:xfrm>
            <a:off x="2514600" y="-578"/>
            <a:ext cx="5972175" cy="1015663"/>
          </a:xfrm>
          <a:prstGeom prst="rect">
            <a:avLst/>
          </a:prstGeom>
          <a:noFill/>
        </p:spPr>
        <p:txBody>
          <a:bodyPr wrap="square" rtlCol="0">
            <a:spAutoFit/>
          </a:bodyPr>
          <a:lstStyle/>
          <a:p>
            <a:pPr algn="l"/>
            <a:r>
              <a:rPr lang="en-US" sz="2800" dirty="0">
                <a:solidFill>
                  <a:srgbClr val="FF0000"/>
                </a:solidFill>
                <a:effectLst>
                  <a:outerShdw blurRad="38100" dist="38100" dir="2700000" algn="tl">
                    <a:srgbClr val="000000">
                      <a:alpha val="43137"/>
                    </a:srgbClr>
                  </a:outerShdw>
                </a:effectLst>
              </a:rPr>
              <a:t>T</a:t>
            </a:r>
            <a:r>
              <a:rPr lang="en-US" sz="2800" b="0" i="0" dirty="0">
                <a:solidFill>
                  <a:srgbClr val="FF0000"/>
                </a:solidFill>
                <a:effectLst>
                  <a:outerShdw blurRad="38100" dist="38100" dir="2700000" algn="tl">
                    <a:srgbClr val="000000">
                      <a:alpha val="43137"/>
                    </a:srgbClr>
                  </a:outerShdw>
                </a:effectLst>
              </a:rPr>
              <a:t>he water nuclear reactor at Arak, Iran December 23, 2019</a:t>
            </a:r>
            <a:r>
              <a:rPr lang="en-US" sz="3200" b="0" i="0" dirty="0">
                <a:solidFill>
                  <a:schemeClr val="tx1"/>
                </a:solidFill>
                <a:effectLst>
                  <a:outerShdw blurRad="38100" dist="38100" dir="2700000" algn="tl">
                    <a:srgbClr val="000000">
                      <a:alpha val="43137"/>
                    </a:srgbClr>
                  </a:outerShdw>
                </a:effectLst>
              </a:rPr>
              <a:t>.</a:t>
            </a:r>
            <a:endParaRPr lang="en-US" sz="32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3875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effectLst>
                  <a:outerShdw blurRad="38100" dist="38100" dir="2700000" algn="tl">
                    <a:srgbClr val="000000">
                      <a:alpha val="43137"/>
                    </a:srgbClr>
                  </a:outerShdw>
                </a:effectLst>
              </a:rPr>
              <a:t>Blinken</a:t>
            </a:r>
            <a:r>
              <a:rPr lang="en-US" sz="4000" dirty="0">
                <a:effectLst>
                  <a:outerShdw blurRad="38100" dist="38100" dir="2700000" algn="tl">
                    <a:srgbClr val="000000">
                      <a:alpha val="43137"/>
                    </a:srgbClr>
                  </a:outerShdw>
                </a:effectLst>
              </a:rPr>
              <a:t>: Iran could be weeks away from enough nuclear material for bomb.</a:t>
            </a:r>
          </a:p>
          <a:p>
            <a:pPr marL="0" indent="0">
              <a:buNone/>
            </a:pPr>
            <a:endParaRPr lang="en-US" sz="4000" dirty="0"/>
          </a:p>
        </p:txBody>
      </p:sp>
    </p:spTree>
    <p:extLst>
      <p:ext uri="{BB962C8B-B14F-4D97-AF65-F5344CB8AC3E}">
        <p14:creationId xmlns:p14="http://schemas.microsoft.com/office/powerpoint/2010/main" val="2644200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799" y="285749"/>
            <a:ext cx="5343526"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Israel’s military is working hard to develop plans to strike Iran’s nuclear facilities, the IDF Chief of Staff Aviv </a:t>
            </a:r>
            <a:r>
              <a:rPr lang="en-US" sz="3600" dirty="0" err="1"/>
              <a:t>Kochavi</a:t>
            </a:r>
            <a:r>
              <a:rPr lang="en-US" sz="3600" dirty="0"/>
              <a:t> revealed on Wednesday.</a:t>
            </a:r>
            <a:endParaRPr lang="en-US" sz="6000" dirty="0"/>
          </a:p>
        </p:txBody>
      </p:sp>
      <p:pic>
        <p:nvPicPr>
          <p:cNvPr id="3074" name="Picture 2">
            <a:extLst>
              <a:ext uri="{FF2B5EF4-FFF2-40B4-BE49-F238E27FC236}">
                <a16:creationId xmlns:a16="http://schemas.microsoft.com/office/drawing/2014/main" id="{23AE13E9-4B9A-41F4-B815-8366F82B6B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8325" y="0"/>
            <a:ext cx="34956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599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710396"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Candace Owens gives  a short history of slavery.</a:t>
            </a:r>
          </a:p>
        </p:txBody>
      </p:sp>
      <p:pic>
        <p:nvPicPr>
          <p:cNvPr id="3" name="Picture 2">
            <a:extLst>
              <a:ext uri="{FF2B5EF4-FFF2-40B4-BE49-F238E27FC236}">
                <a16:creationId xmlns:a16="http://schemas.microsoft.com/office/drawing/2014/main" id="{1637A720-984E-4916-9BEE-EC77785BF8A1}"/>
              </a:ext>
            </a:extLst>
          </p:cNvPr>
          <p:cNvPicPr>
            <a:picLocks noChangeAspect="1"/>
          </p:cNvPicPr>
          <p:nvPr/>
        </p:nvPicPr>
        <p:blipFill>
          <a:blip r:embed="rId3"/>
          <a:stretch>
            <a:fillRect/>
          </a:stretch>
        </p:blipFill>
        <p:spPr>
          <a:xfrm>
            <a:off x="4015196" y="-19050"/>
            <a:ext cx="5128804" cy="5143500"/>
          </a:xfrm>
          <a:prstGeom prst="rect">
            <a:avLst/>
          </a:prstGeom>
        </p:spPr>
      </p:pic>
    </p:spTree>
    <p:extLst>
      <p:ext uri="{BB962C8B-B14F-4D97-AF65-F5344CB8AC3E}">
        <p14:creationId xmlns:p14="http://schemas.microsoft.com/office/powerpoint/2010/main" val="4015377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Set Me As a Seal</a:t>
            </a:r>
          </a:p>
          <a:p>
            <a:pPr marL="461963" indent="-461963">
              <a:buFont typeface="+mj-lt"/>
              <a:buAutoNum type="arabicPeriod" startAt="2"/>
            </a:pPr>
            <a:r>
              <a:rPr lang="en-US" sz="4000" dirty="0"/>
              <a:t>Song of [love] Songs</a:t>
            </a:r>
          </a:p>
          <a:p>
            <a:pPr marL="167007" lvl="1" indent="0">
              <a:buNone/>
            </a:pPr>
            <a:r>
              <a:rPr lang="en-US" sz="4000" dirty="0"/>
              <a:t>§3. </a:t>
            </a:r>
            <a:r>
              <a:rPr lang="en-US" sz="3600" dirty="0"/>
              <a:t>Unbroken intimacy 3.6-5.1</a:t>
            </a:r>
          </a:p>
          <a:p>
            <a:pPr marL="167007" lvl="1" indent="0">
              <a:buNone/>
            </a:pPr>
            <a:r>
              <a:rPr lang="en-US" sz="3600" u="sng" dirty="0">
                <a:solidFill>
                  <a:srgbClr val="FFFF66"/>
                </a:solidFill>
              </a:rPr>
              <a:t>§4. Intimacy again broken, restoration 5.2-6.10</a:t>
            </a:r>
          </a:p>
          <a:p>
            <a:pPr marL="167007" lvl="1" indent="0">
              <a:buNone/>
            </a:pPr>
            <a:r>
              <a:rPr lang="en-US" sz="3200" dirty="0"/>
              <a:t>§5. Fruits of recognized union 6.11-8.4</a:t>
            </a:r>
          </a:p>
          <a:p>
            <a:pPr marL="167007" lvl="1" indent="0">
              <a:buNone/>
            </a:pPr>
            <a:r>
              <a:rPr lang="en-US" sz="3600" dirty="0"/>
              <a:t>§6 Unrestrained intimacy 8.5-14 </a:t>
            </a:r>
          </a:p>
          <a:p>
            <a:pPr marL="461963" indent="-461963">
              <a:buFont typeface="+mj-lt"/>
              <a:buAutoNum type="arabicPeriod" startAt="2"/>
            </a:pPr>
            <a:endParaRPr lang="en-US" sz="4000" dirty="0"/>
          </a:p>
        </p:txBody>
      </p:sp>
    </p:spTree>
    <p:extLst>
      <p:ext uri="{BB962C8B-B14F-4D97-AF65-F5344CB8AC3E}">
        <p14:creationId xmlns:p14="http://schemas.microsoft.com/office/powerpoint/2010/main" val="3294351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Song 5.2-6  </a:t>
            </a:r>
            <a:r>
              <a:rPr lang="en-US" sz="4000" dirty="0"/>
              <a:t>[She]  I am asleep, but my heart is awake. Listen! I hear my darling knocking!</a:t>
            </a:r>
          </a:p>
          <a:p>
            <a:pPr marL="0" indent="0">
              <a:buNone/>
            </a:pPr>
            <a:r>
              <a:rPr lang="en-US" sz="4000" dirty="0"/>
              <a:t>[He] Open for me, my sister, my love, my dove, my flawless one! For my head is wet with dew, my hair with the moisture of the night. </a:t>
            </a:r>
          </a:p>
        </p:txBody>
      </p:sp>
    </p:spTree>
    <p:extLst>
      <p:ext uri="{BB962C8B-B14F-4D97-AF65-F5344CB8AC3E}">
        <p14:creationId xmlns:p14="http://schemas.microsoft.com/office/powerpoint/2010/main" val="1699074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3.20-22</a:t>
            </a:r>
            <a:r>
              <a:rPr lang="en-US" sz="4000" dirty="0"/>
              <a:t> Here, I’m standing at the door, knocking. If someone hears my voice and opens the door, I will come in to him and eat with him, and he will eat with me. I will let him who wins the victory sit with me on my throne, </a:t>
            </a:r>
          </a:p>
        </p:txBody>
      </p:sp>
    </p:spTree>
    <p:extLst>
      <p:ext uri="{BB962C8B-B14F-4D97-AF65-F5344CB8AC3E}">
        <p14:creationId xmlns:p14="http://schemas.microsoft.com/office/powerpoint/2010/main" val="228014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r">
              <a:buNone/>
            </a:pPr>
            <a:r>
              <a:rPr lang="en-US" sz="4000" baseline="30000" dirty="0"/>
              <a:t>Amos 1.2 </a:t>
            </a:r>
            <a:r>
              <a:rPr lang="he-IL" sz="4000" b="1" dirty="0">
                <a:latin typeface="David" panose="020E0502060401010101" pitchFamily="34" charset="-79"/>
                <a:cs typeface="David" panose="020E0502060401010101" pitchFamily="34" charset="-79"/>
              </a:rPr>
              <a:t>יְיָ מִצִּיּוֹן יִשְׁאָג, וּמִירוּשָׁלִַם יִתֵּן קוֹלוֹ</a:t>
            </a:r>
          </a:p>
          <a:p>
            <a:pPr marL="0" indent="0" algn="r" rtl="1">
              <a:buNone/>
            </a:pPr>
            <a:r>
              <a:rPr lang="he-IL" sz="4000" b="1" dirty="0">
                <a:latin typeface="David" panose="020E0502060401010101" pitchFamily="34" charset="-79"/>
                <a:cs typeface="David" panose="020E0502060401010101" pitchFamily="34" charset="-79"/>
              </a:rPr>
              <a:t>יְיָ מִצִּיּוֹן יִשְׁאָג, וּמִירוּשָׁלִַם יִתֵּן קוֹלוֹ</a:t>
            </a:r>
            <a:r>
              <a:rPr lang="en-US" sz="4000" b="1" dirty="0">
                <a:latin typeface="David" panose="020E0502060401010101" pitchFamily="34" charset="-79"/>
                <a:cs typeface="David" panose="020E0502060401010101" pitchFamily="34" charset="-79"/>
              </a:rPr>
              <a:t> </a:t>
            </a:r>
            <a:r>
              <a:rPr lang="en-US" sz="4000" baseline="30000" dirty="0" err="1"/>
              <a:t>Yoel</a:t>
            </a:r>
            <a:r>
              <a:rPr lang="en-US" sz="4000" baseline="30000" dirty="0"/>
              <a:t> 4.16</a:t>
            </a:r>
            <a:r>
              <a:rPr lang="en-US" sz="4000" b="1" dirty="0">
                <a:latin typeface="David" panose="020E0502060401010101" pitchFamily="34" charset="-79"/>
                <a:cs typeface="David" panose="020E0502060401010101" pitchFamily="34" charset="-79"/>
              </a:rPr>
              <a:t> </a:t>
            </a:r>
          </a:p>
          <a:p>
            <a:pPr marL="0" indent="0">
              <a:buNone/>
            </a:pPr>
            <a:endParaRPr lang="en-US" sz="4000" cap="small" baseline="30000" dirty="0"/>
          </a:p>
          <a:p>
            <a:pPr marL="0" indent="0">
              <a:buNone/>
            </a:pPr>
            <a:r>
              <a:rPr lang="en-US" sz="4000" cap="small" dirty="0"/>
              <a:t>Adoni</a:t>
            </a:r>
            <a:r>
              <a:rPr lang="en-US" sz="4000" dirty="0"/>
              <a:t> will roar from </a:t>
            </a:r>
            <a:r>
              <a:rPr lang="en-US" sz="4000" dirty="0" err="1"/>
              <a:t>Tziyon</a:t>
            </a:r>
            <a:r>
              <a:rPr lang="en-US" sz="4000" dirty="0"/>
              <a:t>, he will thunder from </a:t>
            </a:r>
            <a:r>
              <a:rPr lang="en-US" sz="4000" dirty="0" err="1"/>
              <a:t>Yerushalayim</a:t>
            </a:r>
            <a:endParaRPr lang="en-US" sz="4000" dirty="0"/>
          </a:p>
        </p:txBody>
      </p:sp>
    </p:spTree>
    <p:extLst>
      <p:ext uri="{BB962C8B-B14F-4D97-AF65-F5344CB8AC3E}">
        <p14:creationId xmlns:p14="http://schemas.microsoft.com/office/powerpoint/2010/main" val="33871295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3.20-22</a:t>
            </a:r>
            <a:r>
              <a:rPr lang="en-US" sz="4000" dirty="0"/>
              <a:t>  just as I myself also won the victory and sat down with my Father on his throne. Those who have ears, let them hear what the Spirit is saying to the Messianic communities.”’”</a:t>
            </a:r>
          </a:p>
        </p:txBody>
      </p:sp>
    </p:spTree>
    <p:extLst>
      <p:ext uri="{BB962C8B-B14F-4D97-AF65-F5344CB8AC3E}">
        <p14:creationId xmlns:p14="http://schemas.microsoft.com/office/powerpoint/2010/main" val="1213257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5.2-6 [She]  </a:t>
            </a:r>
            <a:r>
              <a:rPr lang="en-US" sz="4000" dirty="0"/>
              <a:t>I’ve removed my coat; must I put it back on? I’ve washed my feet; must I dirty them again? The man I love put his hand through the hole by the door-latch, and my heart began pounding at the thought of him.  </a:t>
            </a:r>
          </a:p>
        </p:txBody>
      </p:sp>
    </p:spTree>
    <p:extLst>
      <p:ext uri="{BB962C8B-B14F-4D97-AF65-F5344CB8AC3E}">
        <p14:creationId xmlns:p14="http://schemas.microsoft.com/office/powerpoint/2010/main" val="7476449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5.2-6 [She] </a:t>
            </a:r>
            <a:r>
              <a:rPr lang="en-US" sz="4000" dirty="0"/>
              <a:t>I got up to open for the man I love. My hands were dripping with myrrh — pure myrrh ran off my fingers onto the handle of the bolt. I opened for my darling, but my darling had turned and gone.</a:t>
            </a:r>
          </a:p>
        </p:txBody>
      </p:sp>
    </p:spTree>
    <p:extLst>
      <p:ext uri="{BB962C8B-B14F-4D97-AF65-F5344CB8AC3E}">
        <p14:creationId xmlns:p14="http://schemas.microsoft.com/office/powerpoint/2010/main" val="2231215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Charles Finney, the father of modern revivalism, made this piercing statement:</a:t>
            </a:r>
          </a:p>
          <a:p>
            <a:pPr marL="0" indent="0">
              <a:buNone/>
            </a:pPr>
            <a:r>
              <a:rPr lang="en-US" sz="4000" dirty="0"/>
              <a:t>"There is a certain type of believer that although being constructively involved in the congregation and passes off as being a very good believer, </a:t>
            </a:r>
          </a:p>
        </p:txBody>
      </p:sp>
    </p:spTree>
    <p:extLst>
      <p:ext uri="{BB962C8B-B14F-4D97-AF65-F5344CB8AC3E}">
        <p14:creationId xmlns:p14="http://schemas.microsoft.com/office/powerpoint/2010/main" val="532171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 useless in revival. I do not mean that they are wicked, but they have a form of piety which has no fire or efficiency and actually repels new believers, and wards off the truth."</a:t>
            </a:r>
          </a:p>
        </p:txBody>
      </p:sp>
    </p:spTree>
    <p:extLst>
      <p:ext uri="{BB962C8B-B14F-4D97-AF65-F5344CB8AC3E}">
        <p14:creationId xmlns:p14="http://schemas.microsoft.com/office/powerpoint/2010/main" val="17575856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You must ask yourself why you are serving God. Is it for the blessings and what He can give you out of life, or what you can give back to Him for giving you His life? That's the basic difference between a true and a false conversion.</a:t>
            </a:r>
          </a:p>
          <a:p>
            <a:pPr marL="0" indent="0">
              <a:buNone/>
            </a:pPr>
            <a:r>
              <a:rPr lang="en-US" sz="4000" dirty="0"/>
              <a:t>True repentance leads to obedience and the pursuit of holiness.</a:t>
            </a:r>
          </a:p>
        </p:txBody>
      </p:sp>
    </p:spTree>
    <p:extLst>
      <p:ext uri="{BB962C8B-B14F-4D97-AF65-F5344CB8AC3E}">
        <p14:creationId xmlns:p14="http://schemas.microsoft.com/office/powerpoint/2010/main" val="4219047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"Pursue peace with all people, and holiness, without which no one will see the Lord" </a:t>
            </a:r>
            <a:r>
              <a:rPr lang="en-US" sz="4000" baseline="30000" dirty="0"/>
              <a:t>(Heb. 12:14)</a:t>
            </a:r>
          </a:p>
          <a:p>
            <a:pPr marL="0" indent="0">
              <a:buNone/>
            </a:pPr>
            <a:r>
              <a:rPr lang="en-US" sz="4000" dirty="0"/>
              <a:t>Without holiness you won't see the Lord. Without purity of heart you can't see God.</a:t>
            </a:r>
          </a:p>
          <a:p>
            <a:pPr marL="0" indent="0">
              <a:buNone/>
            </a:pPr>
            <a:r>
              <a:rPr lang="en-US" sz="4000" dirty="0"/>
              <a:t>"Blessed are the pure in heart, for they shall see God" </a:t>
            </a:r>
            <a:r>
              <a:rPr lang="en-US" sz="4000" baseline="30000" dirty="0"/>
              <a:t>(Matt. 5:8).</a:t>
            </a:r>
          </a:p>
        </p:txBody>
      </p:sp>
    </p:spTree>
    <p:extLst>
      <p:ext uri="{BB962C8B-B14F-4D97-AF65-F5344CB8AC3E}">
        <p14:creationId xmlns:p14="http://schemas.microsoft.com/office/powerpoint/2010/main" val="17580828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Song 5.6b-7 [She] </a:t>
            </a:r>
            <a:r>
              <a:rPr lang="en-US" sz="4000" dirty="0"/>
              <a:t>My heart had failed me when he spoke — I sought him, but I couldn’t find him; I called him, but he didn’t answer. The watchmen roaming the city found me; they beat me, they wounded me; they took away my cloak, those guardians of the walls!</a:t>
            </a:r>
          </a:p>
        </p:txBody>
      </p:sp>
    </p:spTree>
    <p:extLst>
      <p:ext uri="{BB962C8B-B14F-4D97-AF65-F5344CB8AC3E}">
        <p14:creationId xmlns:p14="http://schemas.microsoft.com/office/powerpoint/2010/main" val="2055643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5.9 [Chorus] </a:t>
            </a:r>
            <a:r>
              <a:rPr lang="en-US" sz="4000" dirty="0"/>
              <a:t>How does the man you love differ from any other, you most beautiful of women? How does the man you love differ from any other?</a:t>
            </a:r>
          </a:p>
        </p:txBody>
      </p:sp>
    </p:spTree>
    <p:extLst>
      <p:ext uri="{BB962C8B-B14F-4D97-AF65-F5344CB8AC3E}">
        <p14:creationId xmlns:p14="http://schemas.microsoft.com/office/powerpoint/2010/main" val="1059176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5.10-11 [She]  </a:t>
            </a:r>
            <a:r>
              <a:rPr lang="en-US" sz="4000" dirty="0"/>
              <a:t>The man I love is radiant and ruddy; he stands out among ten thousand. His head is like the finest gold; his locks are wavy and black as a raven.</a:t>
            </a:r>
          </a:p>
          <a:p>
            <a:pPr marL="0" indent="0">
              <a:buNone/>
            </a:pPr>
            <a:endParaRPr lang="en-US" sz="4000" dirty="0"/>
          </a:p>
        </p:txBody>
      </p:sp>
    </p:spTree>
    <p:extLst>
      <p:ext uri="{BB962C8B-B14F-4D97-AF65-F5344CB8AC3E}">
        <p14:creationId xmlns:p14="http://schemas.microsoft.com/office/powerpoint/2010/main" val="156989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9218" name="Picture 2" descr="/ set me &#10;as a se &#10;song of songs ">
            <a:extLst>
              <a:ext uri="{FF2B5EF4-FFF2-40B4-BE49-F238E27FC236}">
                <a16:creationId xmlns:a16="http://schemas.microsoft.com/office/drawing/2014/main" id="{49C7D8F4-A77A-468D-89B8-27F8516B7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61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5.15-16 [She]  </a:t>
            </a:r>
            <a:r>
              <a:rPr lang="en-US" sz="4000" dirty="0"/>
              <a:t>His appearance is like the </a:t>
            </a:r>
            <a:r>
              <a:rPr lang="en-US" sz="4000" dirty="0" err="1"/>
              <a:t>L’vanon</a:t>
            </a:r>
            <a:r>
              <a:rPr lang="en-US" sz="4000" dirty="0"/>
              <a:t>, as imposing as the cedars. His words are sweetness itself; he is altogether desirable. This is my darling, and this is my friend, daughters of </a:t>
            </a:r>
            <a:r>
              <a:rPr lang="en-US" sz="4000" dirty="0" err="1"/>
              <a:t>Yerushalayim</a:t>
            </a:r>
            <a:r>
              <a:rPr lang="en-US" sz="4000" dirty="0"/>
              <a:t>.</a:t>
            </a:r>
          </a:p>
        </p:txBody>
      </p:sp>
    </p:spTree>
    <p:extLst>
      <p:ext uri="{BB962C8B-B14F-4D97-AF65-F5344CB8AC3E}">
        <p14:creationId xmlns:p14="http://schemas.microsoft.com/office/powerpoint/2010/main" val="23808798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9218" name="Picture 2" descr="/ set me &#10;as a se &#10;song of songs ">
            <a:extLst>
              <a:ext uri="{FF2B5EF4-FFF2-40B4-BE49-F238E27FC236}">
                <a16:creationId xmlns:a16="http://schemas.microsoft.com/office/drawing/2014/main" id="{49C7D8F4-A77A-468D-89B8-27F8516B7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1790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Set Me As a Seal</a:t>
            </a:r>
          </a:p>
          <a:p>
            <a:pPr marL="461963" indent="-461963">
              <a:buFont typeface="+mj-lt"/>
              <a:buAutoNum type="arabicPeriod" startAt="2"/>
            </a:pPr>
            <a:r>
              <a:rPr lang="en-US" sz="4000" dirty="0"/>
              <a:t>Song of [love] Songs</a:t>
            </a:r>
          </a:p>
          <a:p>
            <a:pPr marL="167007" lvl="1" indent="0">
              <a:buNone/>
            </a:pPr>
            <a:r>
              <a:rPr lang="en-US" sz="4000" dirty="0"/>
              <a:t>§3. </a:t>
            </a:r>
            <a:r>
              <a:rPr lang="en-US" sz="3600" dirty="0"/>
              <a:t>Unbroken intimacy 3.6-5.1</a:t>
            </a:r>
          </a:p>
          <a:p>
            <a:pPr marL="167007" lvl="1" indent="0">
              <a:buNone/>
            </a:pPr>
            <a:r>
              <a:rPr lang="en-US" sz="3600" dirty="0"/>
              <a:t>§4. Intimacy again broken, restoration 5.2-6.10</a:t>
            </a:r>
          </a:p>
          <a:p>
            <a:pPr marL="167007" lvl="1" indent="0">
              <a:buNone/>
            </a:pPr>
            <a:r>
              <a:rPr lang="en-US" sz="3200" dirty="0"/>
              <a:t>§5. Fruits of recognized union 6.11-8.4</a:t>
            </a:r>
          </a:p>
          <a:p>
            <a:pPr marL="167007" lvl="1" indent="0">
              <a:buNone/>
            </a:pPr>
            <a:r>
              <a:rPr lang="en-US" sz="3600" dirty="0">
                <a:solidFill>
                  <a:srgbClr val="FFFF99"/>
                </a:solidFill>
              </a:rPr>
              <a:t>§6 Unrestrained intimacy 8.5-14 </a:t>
            </a:r>
          </a:p>
          <a:p>
            <a:pPr marL="461963" indent="-461963">
              <a:buFont typeface="+mj-lt"/>
              <a:buAutoNum type="arabicPeriod" startAt="2"/>
            </a:pPr>
            <a:endParaRPr lang="en-US" sz="4000" dirty="0"/>
          </a:p>
        </p:txBody>
      </p:sp>
    </p:spTree>
    <p:extLst>
      <p:ext uri="{BB962C8B-B14F-4D97-AF65-F5344CB8AC3E}">
        <p14:creationId xmlns:p14="http://schemas.microsoft.com/office/powerpoint/2010/main" val="2524304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8.6-7 [She] </a:t>
            </a:r>
            <a:r>
              <a:rPr lang="en-US" sz="4000" dirty="0"/>
              <a:t>Set me like a seal on your heart, like a seal on your arm; for love is as strong as death, passion as cruel as </a:t>
            </a:r>
            <a:r>
              <a:rPr lang="en-US" sz="4000" dirty="0" err="1"/>
              <a:t>Sh’ol</a:t>
            </a:r>
            <a:r>
              <a:rPr lang="en-US" sz="4000" dirty="0"/>
              <a:t>; its flashes are flashes of fire, [as fierce as the] flame of Yah. </a:t>
            </a:r>
          </a:p>
        </p:txBody>
      </p:sp>
    </p:spTree>
    <p:extLst>
      <p:ext uri="{BB962C8B-B14F-4D97-AF65-F5344CB8AC3E}">
        <p14:creationId xmlns:p14="http://schemas.microsoft.com/office/powerpoint/2010/main" val="481094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8.6-7 [She]  </a:t>
            </a:r>
            <a:r>
              <a:rPr lang="en-US" sz="4000" dirty="0"/>
              <a:t>No amount of water can quench love, torrents cannot drown it. If someone gave all the wealth in his house for love, he would gain only utter contempt.</a:t>
            </a:r>
          </a:p>
        </p:txBody>
      </p:sp>
    </p:spTree>
    <p:extLst>
      <p:ext uri="{BB962C8B-B14F-4D97-AF65-F5344CB8AC3E}">
        <p14:creationId xmlns:p14="http://schemas.microsoft.com/office/powerpoint/2010/main" val="30477474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181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Shmot</a:t>
            </a:r>
            <a:r>
              <a:rPr lang="en-US" sz="4000" baseline="30000" dirty="0"/>
              <a:t>/Ex 28.10-12</a:t>
            </a:r>
            <a:r>
              <a:rPr lang="en-US" sz="4000" dirty="0"/>
              <a:t> Take two onyx stones and engrave on them the names of the sons of </a:t>
            </a:r>
            <a:r>
              <a:rPr lang="en-US" sz="4000" dirty="0" err="1"/>
              <a:t>Isra’el</a:t>
            </a:r>
            <a:r>
              <a:rPr lang="en-US" sz="4000" dirty="0"/>
              <a:t> —  six of their names on one stone and the six remaining names on the other, in the order of their birth. </a:t>
            </a:r>
          </a:p>
        </p:txBody>
      </p:sp>
      <p:pic>
        <p:nvPicPr>
          <p:cNvPr id="3" name="Picture 2">
            <a:extLst>
              <a:ext uri="{FF2B5EF4-FFF2-40B4-BE49-F238E27FC236}">
                <a16:creationId xmlns:a16="http://schemas.microsoft.com/office/drawing/2014/main" id="{BAB03815-5DAA-47A0-A674-F4361B36B188}"/>
              </a:ext>
            </a:extLst>
          </p:cNvPr>
          <p:cNvPicPr>
            <a:picLocks noChangeAspect="1"/>
          </p:cNvPicPr>
          <p:nvPr/>
        </p:nvPicPr>
        <p:blipFill>
          <a:blip r:embed="rId3"/>
          <a:stretch>
            <a:fillRect/>
          </a:stretch>
        </p:blipFill>
        <p:spPr>
          <a:xfrm>
            <a:off x="5590679" y="0"/>
            <a:ext cx="3553321" cy="5048955"/>
          </a:xfrm>
          <a:prstGeom prst="rect">
            <a:avLst/>
          </a:prstGeom>
        </p:spPr>
      </p:pic>
    </p:spTree>
    <p:extLst>
      <p:ext uri="{BB962C8B-B14F-4D97-AF65-F5344CB8AC3E}">
        <p14:creationId xmlns:p14="http://schemas.microsoft.com/office/powerpoint/2010/main" val="1028981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28.10-12</a:t>
            </a:r>
            <a:r>
              <a:rPr lang="en-US" sz="4000" dirty="0"/>
              <a:t> An engraver should </a:t>
            </a:r>
            <a:r>
              <a:rPr lang="en-US" sz="4000" u="sng" dirty="0">
                <a:solidFill>
                  <a:srgbClr val="FFFF66"/>
                </a:solidFill>
              </a:rPr>
              <a:t>engrave the names of the sons of </a:t>
            </a:r>
            <a:r>
              <a:rPr lang="en-US" sz="4000" u="sng" dirty="0" err="1">
                <a:solidFill>
                  <a:srgbClr val="FFFF66"/>
                </a:solidFill>
              </a:rPr>
              <a:t>Isra’el</a:t>
            </a:r>
            <a:r>
              <a:rPr lang="en-US" sz="4000" u="sng" dirty="0">
                <a:solidFill>
                  <a:srgbClr val="FFFF66"/>
                </a:solidFill>
              </a:rPr>
              <a:t> on the two stones as he would engrave a seal. </a:t>
            </a:r>
            <a:r>
              <a:rPr lang="en-US" sz="4000" dirty="0"/>
              <a:t>Mount the stones in gold settings,  and put the two stones on the shoulder-pieces of the vest as stones calling to mind the sons of </a:t>
            </a:r>
            <a:r>
              <a:rPr lang="en-US" sz="4000" dirty="0" err="1"/>
              <a:t>Isra’el</a:t>
            </a:r>
            <a:r>
              <a:rPr lang="en-US" sz="4000" dirty="0"/>
              <a:t>. </a:t>
            </a:r>
          </a:p>
        </p:txBody>
      </p:sp>
    </p:spTree>
    <p:extLst>
      <p:ext uri="{BB962C8B-B14F-4D97-AF65-F5344CB8AC3E}">
        <p14:creationId xmlns:p14="http://schemas.microsoft.com/office/powerpoint/2010/main" val="2163788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28.10-12</a:t>
            </a:r>
            <a:r>
              <a:rPr lang="en-US" sz="4000" dirty="0"/>
              <a:t>  </a:t>
            </a:r>
            <a:r>
              <a:rPr lang="en-US" sz="4000" dirty="0" err="1"/>
              <a:t>Aharon</a:t>
            </a:r>
            <a:r>
              <a:rPr lang="en-US" sz="4000" dirty="0"/>
              <a:t> is to carry their names before </a:t>
            </a:r>
            <a:r>
              <a:rPr lang="en-US" sz="4000" cap="small" dirty="0"/>
              <a:t>Adoni</a:t>
            </a:r>
            <a:r>
              <a:rPr lang="en-US" sz="4000" dirty="0"/>
              <a:t> on his two shoulders as a reminder.</a:t>
            </a:r>
          </a:p>
        </p:txBody>
      </p:sp>
    </p:spTree>
    <p:extLst>
      <p:ext uri="{BB962C8B-B14F-4D97-AF65-F5344CB8AC3E}">
        <p14:creationId xmlns:p14="http://schemas.microsoft.com/office/powerpoint/2010/main" val="2422081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8.6-7 [She] </a:t>
            </a:r>
            <a:r>
              <a:rPr lang="en-US" sz="4000" dirty="0"/>
              <a:t>Set me like a seal on your heart, like a seal on your arm; for love is as strong as death, passion as cruel as </a:t>
            </a:r>
            <a:r>
              <a:rPr lang="en-US" sz="4000" dirty="0" err="1"/>
              <a:t>Sh’ol</a:t>
            </a:r>
            <a:r>
              <a:rPr lang="en-US" sz="4000" dirty="0"/>
              <a:t>; its flashes are flashes of fire, [as fierce as the] flame of Yah. </a:t>
            </a:r>
          </a:p>
        </p:txBody>
      </p:sp>
    </p:spTree>
    <p:extLst>
      <p:ext uri="{BB962C8B-B14F-4D97-AF65-F5344CB8AC3E}">
        <p14:creationId xmlns:p14="http://schemas.microsoft.com/office/powerpoint/2010/main" val="6894767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9.28 </a:t>
            </a:r>
            <a:r>
              <a:rPr lang="en-US" sz="4000" dirty="0"/>
              <a:t>Messiah was offered once to bear the sins of many.  He will appear a second time, apart from sin, to those eagerly awaiting Him for salvation.</a:t>
            </a:r>
          </a:p>
        </p:txBody>
      </p:sp>
    </p:spTree>
    <p:extLst>
      <p:ext uri="{BB962C8B-B14F-4D97-AF65-F5344CB8AC3E}">
        <p14:creationId xmlns:p14="http://schemas.microsoft.com/office/powerpoint/2010/main" val="360233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Set Me As a Seal, Song of Songs</a:t>
            </a:r>
            <a:r>
              <a:rPr lang="en-US" sz="4400" dirty="0"/>
              <a:t> 8.6 </a:t>
            </a:r>
            <a:endParaRPr lang="en-US" sz="4000" dirty="0"/>
          </a:p>
          <a:p>
            <a:pPr marL="742950" indent="-742950">
              <a:buFont typeface="+mj-lt"/>
              <a:buAutoNum type="arabicPeriod"/>
            </a:pPr>
            <a:r>
              <a:rPr lang="en-US" sz="4000" dirty="0"/>
              <a:t>Roar [of love] from Zion: </a:t>
            </a:r>
          </a:p>
          <a:p>
            <a:pPr marL="858838" lvl="1" indent="-517525"/>
            <a:r>
              <a:rPr lang="en-US" sz="4000" dirty="0" err="1"/>
              <a:t>Yoel</a:t>
            </a:r>
            <a:r>
              <a:rPr lang="en-US" sz="4000" dirty="0"/>
              <a:t> over land grant</a:t>
            </a:r>
          </a:p>
          <a:p>
            <a:pPr marL="858838" lvl="1" indent="-517525"/>
            <a:r>
              <a:rPr lang="en-US" sz="4000" dirty="0"/>
              <a:t>Amos over attacking nations</a:t>
            </a:r>
          </a:p>
          <a:p>
            <a:pPr marL="858838" lvl="1" indent="-517525"/>
            <a:r>
              <a:rPr lang="en-US" sz="4000" dirty="0"/>
              <a:t>Hoshea over Israel’s failures</a:t>
            </a:r>
          </a:p>
          <a:p>
            <a:pPr marL="858838" lvl="1" indent="-517525"/>
            <a:r>
              <a:rPr lang="en-US" sz="4000" dirty="0"/>
              <a:t>Revelation: Messiah redeeming</a:t>
            </a:r>
          </a:p>
          <a:p>
            <a:pPr marL="858838" lvl="1" indent="-517525"/>
            <a:endParaRPr lang="en-US" sz="4000" dirty="0"/>
          </a:p>
          <a:p>
            <a:pPr marL="858838" lvl="1" indent="-517525"/>
            <a:endParaRPr lang="en-US" sz="4000" dirty="0"/>
          </a:p>
          <a:p>
            <a:pPr marL="858838" lvl="1" indent="-517525"/>
            <a:endParaRPr lang="en-US" sz="4000" dirty="0"/>
          </a:p>
        </p:txBody>
      </p:sp>
    </p:spTree>
    <p:extLst>
      <p:ext uri="{BB962C8B-B14F-4D97-AF65-F5344CB8AC3E}">
        <p14:creationId xmlns:p14="http://schemas.microsoft.com/office/powerpoint/2010/main" val="4454804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39924552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41138365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Set Me As a Seal</a:t>
            </a:r>
          </a:p>
          <a:p>
            <a:pPr marL="461963" indent="-461963">
              <a:buFont typeface="+mj-lt"/>
              <a:buAutoNum type="arabicPeriod" startAt="2"/>
            </a:pPr>
            <a:r>
              <a:rPr lang="en-US" sz="4000" dirty="0"/>
              <a:t>Song of [love] Songs</a:t>
            </a:r>
          </a:p>
          <a:p>
            <a:pPr marL="167007" lvl="1" indent="0">
              <a:buNone/>
            </a:pPr>
            <a:r>
              <a:rPr lang="en-US" sz="4000" dirty="0"/>
              <a:t>§3. </a:t>
            </a:r>
            <a:r>
              <a:rPr lang="en-US" sz="3600" dirty="0"/>
              <a:t>Unbroken intimacy 3.6-5.1</a:t>
            </a:r>
          </a:p>
          <a:p>
            <a:pPr marL="167007" lvl="1" indent="0">
              <a:buNone/>
            </a:pPr>
            <a:r>
              <a:rPr lang="en-US" sz="3600" dirty="0"/>
              <a:t>§4. Intimacy again broken, restoration 5.2-6.10</a:t>
            </a:r>
          </a:p>
          <a:p>
            <a:pPr marL="167007" lvl="1" indent="0">
              <a:buNone/>
            </a:pPr>
            <a:r>
              <a:rPr lang="en-US" sz="3200" dirty="0"/>
              <a:t>§5. Fruits of recognized union 6.11-8.4</a:t>
            </a:r>
          </a:p>
          <a:p>
            <a:pPr marL="167007" lvl="1" indent="0">
              <a:buNone/>
            </a:pPr>
            <a:r>
              <a:rPr lang="en-US" sz="3600" dirty="0"/>
              <a:t>§6 Unrestrained intimacy 8.5-14 </a:t>
            </a:r>
          </a:p>
          <a:p>
            <a:pPr marL="461963" indent="-461963">
              <a:buFont typeface="+mj-lt"/>
              <a:buAutoNum type="arabicPeriod" startAt="2"/>
            </a:pPr>
            <a:endParaRPr lang="en-US" sz="4000" dirty="0"/>
          </a:p>
        </p:txBody>
      </p:sp>
    </p:spTree>
    <p:extLst>
      <p:ext uri="{BB962C8B-B14F-4D97-AF65-F5344CB8AC3E}">
        <p14:creationId xmlns:p14="http://schemas.microsoft.com/office/powerpoint/2010/main" val="315799296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159516</TotalTime>
  <Words>4828</Words>
  <Application>Microsoft Office PowerPoint</Application>
  <PresentationFormat>On-screen Show (16:9)</PresentationFormat>
  <Paragraphs>444</Paragraphs>
  <Slides>82</Slides>
  <Notes>82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82</vt:i4>
      </vt:variant>
    </vt:vector>
  </HeadingPairs>
  <TitlesOfParts>
    <vt:vector size="89" baseType="lpstr">
      <vt:lpstr>Arial</vt:lpstr>
      <vt:lpstr>Arial Rounded MT Bold</vt:lpstr>
      <vt:lpstr>Calibri</vt:lpstr>
      <vt:lpstr>Calibri Light</vt:lpstr>
      <vt:lpstr>David</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4384</cp:revision>
  <dcterms:created xsi:type="dcterms:W3CDTF">2006-04-21T19:34:43Z</dcterms:created>
  <dcterms:modified xsi:type="dcterms:W3CDTF">2021-08-28T13:14:56Z</dcterms:modified>
</cp:coreProperties>
</file>