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68"/>
  </p:notesMasterIdLst>
  <p:handoutMasterIdLst>
    <p:handoutMasterId r:id="rId69"/>
  </p:handoutMasterIdLst>
  <p:sldIdLst>
    <p:sldId id="2045" r:id="rId3"/>
    <p:sldId id="1040" r:id="rId4"/>
    <p:sldId id="63730" r:id="rId5"/>
    <p:sldId id="63733" r:id="rId6"/>
    <p:sldId id="63767" r:id="rId7"/>
    <p:sldId id="63706" r:id="rId8"/>
    <p:sldId id="63716" r:id="rId9"/>
    <p:sldId id="63717" r:id="rId10"/>
    <p:sldId id="63711" r:id="rId11"/>
    <p:sldId id="63713" r:id="rId12"/>
    <p:sldId id="63710" r:id="rId13"/>
    <p:sldId id="63719" r:id="rId14"/>
    <p:sldId id="63714" r:id="rId15"/>
    <p:sldId id="63735" r:id="rId16"/>
    <p:sldId id="63737" r:id="rId17"/>
    <p:sldId id="63738" r:id="rId18"/>
    <p:sldId id="63739" r:id="rId19"/>
    <p:sldId id="63742" r:id="rId20"/>
    <p:sldId id="63740" r:id="rId21"/>
    <p:sldId id="63743" r:id="rId22"/>
    <p:sldId id="63748" r:id="rId23"/>
    <p:sldId id="63744" r:id="rId24"/>
    <p:sldId id="63745" r:id="rId25"/>
    <p:sldId id="63736" r:id="rId26"/>
    <p:sldId id="63753" r:id="rId27"/>
    <p:sldId id="63741" r:id="rId28"/>
    <p:sldId id="63731" r:id="rId29"/>
    <p:sldId id="63747" r:id="rId30"/>
    <p:sldId id="63746" r:id="rId31"/>
    <p:sldId id="63749" r:id="rId32"/>
    <p:sldId id="63750" r:id="rId33"/>
    <p:sldId id="63709" r:id="rId34"/>
    <p:sldId id="63769" r:id="rId35"/>
    <p:sldId id="63712" r:id="rId36"/>
    <p:sldId id="63729" r:id="rId37"/>
    <p:sldId id="63721" r:id="rId38"/>
    <p:sldId id="63672" r:id="rId39"/>
    <p:sldId id="63673" r:id="rId40"/>
    <p:sldId id="63690" r:id="rId41"/>
    <p:sldId id="63715" r:id="rId42"/>
    <p:sldId id="63722" r:id="rId43"/>
    <p:sldId id="63686" r:id="rId44"/>
    <p:sldId id="63723" r:id="rId45"/>
    <p:sldId id="63725" r:id="rId46"/>
    <p:sldId id="63726" r:id="rId47"/>
    <p:sldId id="63724" r:id="rId48"/>
    <p:sldId id="63727" r:id="rId49"/>
    <p:sldId id="63728" r:id="rId50"/>
    <p:sldId id="63734" r:id="rId51"/>
    <p:sldId id="63732" r:id="rId52"/>
    <p:sldId id="63762" r:id="rId53"/>
    <p:sldId id="63751" r:id="rId54"/>
    <p:sldId id="63764" r:id="rId55"/>
    <p:sldId id="63756" r:id="rId56"/>
    <p:sldId id="63718" r:id="rId57"/>
    <p:sldId id="63708" r:id="rId58"/>
    <p:sldId id="63758" r:id="rId59"/>
    <p:sldId id="63759" r:id="rId60"/>
    <p:sldId id="63760" r:id="rId61"/>
    <p:sldId id="63757" r:id="rId62"/>
    <p:sldId id="63761" r:id="rId63"/>
    <p:sldId id="63755" r:id="rId64"/>
    <p:sldId id="63754" r:id="rId65"/>
    <p:sldId id="63289" r:id="rId66"/>
    <p:sldId id="63768" r:id="rId6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70" autoAdjust="0"/>
    <p:restoredTop sz="90299" autoAdjust="0"/>
  </p:normalViewPr>
  <p:slideViewPr>
    <p:cSldViewPr>
      <p:cViewPr varScale="1">
        <p:scale>
          <a:sx n="104" d="100"/>
          <a:sy n="104" d="100"/>
        </p:scale>
        <p:origin x="102" y="52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53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5782 2021 Yom Kippur-- Afflict yourselves.  What?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16, 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5782 2021 Yom Kippur-- Afflict yourselves.  What?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16, 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habad.org/library/article_cdo/aid/995074/jewish/An-Overview-of-Yom-Kippur-Laws.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habad.org/library/article_cdo/aid/995074/jewish/An-Overview-of-Yom-Kippur-Laws.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habad.org/library/article_cdo/aid/995074/jewish/An-Overview-of-Yom-Kippur-Laws.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5782 2021 Yom Kippur-- Afflict yourselves.  What? </a:t>
            </a:r>
          </a:p>
        </p:txBody>
      </p:sp>
      <p:sp>
        <p:nvSpPr>
          <p:cNvPr id="5" name="Rectangle 3"/>
          <p:cNvSpPr>
            <a:spLocks noGrp="1" noChangeArrowheads="1"/>
          </p:cNvSpPr>
          <p:nvPr>
            <p:ph type="dt" idx="1"/>
          </p:nvPr>
        </p:nvSpPr>
        <p:spPr>
          <a:ln/>
        </p:spPr>
        <p:txBody>
          <a:bodyPr/>
          <a:lstStyle/>
          <a:p>
            <a:r>
              <a:rPr lang="en-US" altLang="en-US">
                <a:solidFill>
                  <a:prstClr val="white"/>
                </a:solidFill>
              </a:rPr>
              <a:t>Sept. 16, 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73472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Pause to pray</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85868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84176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https://www.chabad.org/library/article_cdo/aid/995074/jewish/An-Overview-of-Yom-Kippur-Laws.htm</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85646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hlinkClick r:id="rId3"/>
              </a:rPr>
              <a:t>https://www.chabad.org/library/article_cdo/aid/995074/jewish/An-Overview-of-Yom-Kippur-Laws.htm</a:t>
            </a:r>
            <a:endParaRPr lang="en-US" sz="1100" dirty="0"/>
          </a:p>
          <a:p>
            <a:r>
              <a:rPr lang="en-US" dirty="0"/>
              <a:t>Let’s look at them in detail</a:t>
            </a:r>
            <a:endParaRPr lang="en-US" sz="1100"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699460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https://www.chabad.org/library/article_cdo/aid/995074/jewish/An-Overview-of-Yom-Kippur-Laws.htm</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433192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https://www.chabad.org/library/article_cdo/aid/995074/jewish/An-Overview-of-Yom-Kippur-Laws.htm</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344063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https://www.chabad.org/library/article_cdo/aid/995074/jewish/An-Overview-of-Yom-Kippur-Laws.htm</a:t>
            </a:r>
            <a:endParaRPr lang="en-US" sz="1050" dirty="0"/>
          </a:p>
          <a:p>
            <a:endParaRPr lang="en-US" dirty="0"/>
          </a:p>
          <a:p>
            <a:r>
              <a:rPr lang="en-US" dirty="0"/>
              <a:t>This is the YK form.  I seldom do, really just on YK.   Usually water, light foods: grapes.  Now: nada.</a:t>
            </a:r>
          </a:p>
          <a:p>
            <a:r>
              <a:rPr lang="en-US" dirty="0"/>
              <a:t>Weakness, brain fog.  Affliction.</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89182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https://www.chabad.org/library/article_cdo/aid/995074/jewish/An-Overview-of-Yom-Kippur-Laws.htm</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57708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https://templeinstitute.org/priestly-garments-4/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1425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4529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https://templeinstitute.org/priestly-garments-4/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7736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https://templeinstitute.org/yom-kippur-part-2/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1019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https://templeinstitute.org/yom-kippur-part-2/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34012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https://templeinstitute.org/yom-kippur-part-2/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40055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https://www.chabad.org/library/article_cdo/aid/995074/jewish/An-Overview-of-Yom-Kippur-Laws.htm</a:t>
            </a:r>
            <a:endParaRPr lang="en-US" sz="1050" dirty="0"/>
          </a:p>
          <a:p>
            <a:endParaRPr lang="en-US" dirty="0"/>
          </a:p>
          <a:p>
            <a:r>
              <a:rPr lang="en-US" dirty="0"/>
              <a:t>An extension of that…</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91779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397033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71849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59489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6377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220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42183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Why even bring up that weird event?</a:t>
            </a:r>
          </a:p>
          <a:p>
            <a:r>
              <a:rPr lang="en-US" dirty="0"/>
              <a:t>YK no leather footwear </a:t>
            </a:r>
            <a:r>
              <a:rPr lang="en-US" dirty="0">
                <a:sym typeface="Wingdings" panose="05000000000000000000" pitchFamily="2" charset="2"/>
              </a:rPr>
              <a:t> barefoot </a:t>
            </a:r>
            <a:r>
              <a:rPr lang="en-US" dirty="0" err="1">
                <a:sym typeface="Wingdings" panose="05000000000000000000" pitchFamily="2" charset="2"/>
              </a:rPr>
              <a:t>cohenim</a:t>
            </a:r>
            <a:r>
              <a:rPr lang="en-US" dirty="0">
                <a:sym typeface="Wingdings" panose="05000000000000000000" pitchFamily="2" charset="2"/>
              </a:rPr>
              <a:t>.</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14181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00"/>
                </a:solidFill>
                <a:effectLst/>
              </a:rPr>
              <a:t>So, Messiah didn’t, and therefore I don’t agree with Rabbinic halakha on these two</a:t>
            </a:r>
          </a:p>
          <a:p>
            <a:endParaRPr lang="en-US" dirty="0">
              <a:solidFill>
                <a:srgbClr val="000000"/>
              </a:solidFill>
            </a:endParaRPr>
          </a:p>
          <a:p>
            <a:r>
              <a:rPr lang="en-US" b="0" i="0" dirty="0">
                <a:solidFill>
                  <a:srgbClr val="000000"/>
                </a:solidFill>
                <a:effectLst/>
              </a:rPr>
              <a:t>If private fast: “so that no one will know you are fasting — except your Father, who is with you in secret. Your Father, who sees what is done in secret, will reward you.” </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88698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https://www.chabad.org/library/article_cdo/aid/995074/jewish/An-Overview-of-Yom-Kippur-Laws.htm</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499680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52557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19322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3212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Trusting, cheerful [unless abused]</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630241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6179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Contemplating judgments coming on America and the world.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39441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https://www.charismanews.com/politics/opinion/86663-america-s-new-civil-war-a-battle-without-weapons?utm_source=Charisma%20News%20Daily&amp;utm_medium=email&amp;utm_content=subscriber_id:5160390&amp;utm_campaign=CNO%20daily%20-%202021-09-08</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5621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14537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https://www.charismanews.com/politics/opinion/86663-america-s-new-civil-war-a-battle-without-weapons?utm_source=Charisma%20News%20Daily&amp;utm_medium=email&amp;utm_content=subscriber_id:5160390&amp;utm_campaign=CNO%20daily%20-%202021-09-08</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60449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don’t get married to correct our spouse.  We get married to grow from him/her, to be corrected by G-d in the relationship.</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can only delight in this if we are single minded for Messiah. </a:t>
            </a:r>
          </a:p>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536042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22832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31325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51179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5060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36682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34947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144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121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508583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97172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24019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10633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4202185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809163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73036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https://jewishaction.com/religion/jewish-law/whats_the_truth_about_-_the_kohen_gadols_rope/</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729647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https://jewishaction.com/religion/jewish-law/whats_the_truth_about_-_the_kohen_gadols_rope/</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074299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https://jewishaction.com/religion/jewish-law/whats_the_truth_about_-_the_kohen_gadols_rope/</a:t>
            </a:r>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4260512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https://jewishaction.com/religion/jewish-law/whats_the_truth_about_-_the_kohen_gadols_rope/</a:t>
            </a:r>
          </a:p>
          <a:p>
            <a:endParaRPr lang="en-US" sz="1050" dirty="0"/>
          </a:p>
          <a:p>
            <a:r>
              <a:rPr lang="en-US" dirty="0"/>
              <a:t>We will never be worthy, however…</a:t>
            </a:r>
          </a:p>
          <a:p>
            <a:endParaRPr lang="en-US" dirty="0"/>
          </a:p>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48455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670809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04612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30682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09377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855030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Hope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3,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8970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Maybe because Spring festivals already fulfilled in Messiah.  At the beginning of the season of His Kingdom.</a:t>
            </a:r>
          </a:p>
        </p:txBody>
      </p:sp>
    </p:spTree>
    <p:extLst>
      <p:ext uri="{BB962C8B-B14F-4D97-AF65-F5344CB8AC3E}">
        <p14:creationId xmlns:p14="http://schemas.microsoft.com/office/powerpoint/2010/main" val="345974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5782 2021 Yom Kippur-- Afflict yourselves.  What?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0468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5782 2021 Yom Kippur-- Afflict yourselves.  What? </a:t>
            </a:r>
          </a:p>
        </p:txBody>
      </p:sp>
      <p:sp>
        <p:nvSpPr>
          <p:cNvPr id="5" name="Date Placeholder 4"/>
          <p:cNvSpPr>
            <a:spLocks noGrp="1"/>
          </p:cNvSpPr>
          <p:nvPr>
            <p:ph type="dt" idx="1"/>
          </p:nvPr>
        </p:nvSpPr>
        <p:spPr/>
        <p:txBody>
          <a:bodyPr/>
          <a:lstStyle/>
          <a:p>
            <a:r>
              <a:rPr lang="en-US" altLang="en-US"/>
              <a:t>Sept. 16,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95372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0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086" indent="0" algn="ctr">
              <a:buNone/>
              <a:defRPr/>
            </a:lvl2pPr>
            <a:lvl3pPr marL="912308" indent="0" algn="ctr">
              <a:buNone/>
              <a:defRPr/>
            </a:lvl3pPr>
            <a:lvl4pPr marL="1368438" indent="0" algn="ctr">
              <a:buNone/>
              <a:defRPr/>
            </a:lvl4pPr>
            <a:lvl5pPr marL="1824614" indent="0" algn="ctr">
              <a:buNone/>
              <a:defRPr/>
            </a:lvl5pPr>
            <a:lvl6pPr marL="2280699" indent="0" algn="ctr">
              <a:buNone/>
              <a:defRPr/>
            </a:lvl6pPr>
            <a:lvl7pPr marL="2736785" indent="0" algn="ctr">
              <a:buNone/>
              <a:defRPr/>
            </a:lvl7pPr>
            <a:lvl8pPr marL="3192972" indent="0" algn="ctr">
              <a:buNone/>
              <a:defRPr/>
            </a:lvl8pPr>
            <a:lvl9pPr marL="364912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6EB06D-C9AC-4BAA-90E1-11627B68CA46}" type="slidenum">
              <a:rPr kumimoji="0" lang="en-US" altLang="en-US" sz="1400" b="0" i="0" u="none" strike="noStrike" kern="1200" cap="none" spc="0" normalizeH="0" baseline="0" noProof="0">
                <a:ln>
                  <a:noFill/>
                </a:ln>
                <a:solidFill>
                  <a:srgbClr val="000000"/>
                </a:solidFill>
                <a:effectLst/>
                <a:uLnTx/>
                <a:uFillTx/>
                <a:latin typeface="Arial"/>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400653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5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l">
              <a:defRPr sz="140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defRPr sz="140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pPr/>
              <a:t>‹#›</a:t>
            </a:fld>
            <a:endParaRPr lang="en-US" altLang="en-US"/>
          </a:p>
        </p:txBody>
      </p:sp>
    </p:spTree>
    <p:extLst>
      <p:ext uri="{BB962C8B-B14F-4D97-AF65-F5344CB8AC3E}">
        <p14:creationId xmlns:p14="http://schemas.microsoft.com/office/powerpoint/2010/main" val="3928903935"/>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086" algn="ctr" rtl="0" fontAlgn="base">
        <a:spcBef>
          <a:spcPct val="0"/>
        </a:spcBef>
        <a:spcAft>
          <a:spcPct val="0"/>
        </a:spcAft>
        <a:defRPr sz="4400">
          <a:solidFill>
            <a:schemeClr val="tx2"/>
          </a:solidFill>
          <a:latin typeface="Arial" charset="0"/>
          <a:cs typeface="Arial" charset="0"/>
        </a:defRPr>
      </a:lvl6pPr>
      <a:lvl7pPr marL="912308" algn="ctr" rtl="0" fontAlgn="base">
        <a:spcBef>
          <a:spcPct val="0"/>
        </a:spcBef>
        <a:spcAft>
          <a:spcPct val="0"/>
        </a:spcAft>
        <a:defRPr sz="4400">
          <a:solidFill>
            <a:schemeClr val="tx2"/>
          </a:solidFill>
          <a:latin typeface="Arial" charset="0"/>
          <a:cs typeface="Arial" charset="0"/>
        </a:defRPr>
      </a:lvl7pPr>
      <a:lvl8pPr marL="1368438" algn="ctr" rtl="0" fontAlgn="base">
        <a:spcBef>
          <a:spcPct val="0"/>
        </a:spcBef>
        <a:spcAft>
          <a:spcPct val="0"/>
        </a:spcAft>
        <a:defRPr sz="4400">
          <a:solidFill>
            <a:schemeClr val="tx2"/>
          </a:solidFill>
          <a:latin typeface="Arial" charset="0"/>
          <a:cs typeface="Arial" charset="0"/>
        </a:defRPr>
      </a:lvl8pPr>
      <a:lvl9pPr marL="1824614" algn="ctr" rtl="0" fontAlgn="base">
        <a:spcBef>
          <a:spcPct val="0"/>
        </a:spcBef>
        <a:spcAft>
          <a:spcPct val="0"/>
        </a:spcAft>
        <a:defRPr sz="4400">
          <a:solidFill>
            <a:schemeClr val="tx2"/>
          </a:solidFill>
          <a:latin typeface="Arial" charset="0"/>
          <a:cs typeface="Arial" charset="0"/>
        </a:defRPr>
      </a:lvl9pPr>
    </p:titleStyle>
    <p:bodyStyle>
      <a:lvl1pPr marL="342065" indent="-342065" algn="l" rtl="0" fontAlgn="base">
        <a:spcBef>
          <a:spcPct val="20000"/>
        </a:spcBef>
        <a:spcAft>
          <a:spcPct val="0"/>
        </a:spcAft>
        <a:buChar char="•"/>
        <a:defRPr sz="4000">
          <a:solidFill>
            <a:schemeClr val="bg1"/>
          </a:solidFill>
          <a:latin typeface="+mn-lt"/>
          <a:ea typeface="+mn-ea"/>
          <a:cs typeface="+mn-cs"/>
        </a:defRPr>
      </a:lvl1pPr>
      <a:lvl2pPr marL="741275" indent="-285099" algn="l" rtl="0" fontAlgn="base">
        <a:spcBef>
          <a:spcPct val="20000"/>
        </a:spcBef>
        <a:spcAft>
          <a:spcPct val="0"/>
        </a:spcAft>
        <a:buChar char="–"/>
        <a:defRPr sz="4000">
          <a:solidFill>
            <a:schemeClr val="bg1"/>
          </a:solidFill>
          <a:latin typeface="+mn-lt"/>
        </a:defRPr>
      </a:lvl2pPr>
      <a:lvl3pPr marL="1140350" indent="-228042" algn="l" rtl="0" fontAlgn="base">
        <a:spcBef>
          <a:spcPct val="20000"/>
        </a:spcBef>
        <a:spcAft>
          <a:spcPct val="0"/>
        </a:spcAft>
        <a:buChar char="•"/>
        <a:defRPr sz="2400">
          <a:solidFill>
            <a:schemeClr val="tx1"/>
          </a:solidFill>
          <a:latin typeface="+mj-lt"/>
          <a:cs typeface="+mj-cs"/>
        </a:defRPr>
      </a:lvl3pPr>
      <a:lvl4pPr marL="1596480" indent="-228042" algn="l" rtl="0" fontAlgn="base">
        <a:spcBef>
          <a:spcPct val="20000"/>
        </a:spcBef>
        <a:spcAft>
          <a:spcPct val="0"/>
        </a:spcAft>
        <a:buChar char="–"/>
        <a:defRPr sz="2000">
          <a:solidFill>
            <a:schemeClr val="tx1"/>
          </a:solidFill>
          <a:latin typeface="+mj-lt"/>
          <a:cs typeface="+mj-cs"/>
        </a:defRPr>
      </a:lvl4pPr>
      <a:lvl5pPr marL="2052656" indent="-228042" algn="l" rtl="0" fontAlgn="base">
        <a:spcBef>
          <a:spcPct val="20000"/>
        </a:spcBef>
        <a:spcAft>
          <a:spcPct val="0"/>
        </a:spcAft>
        <a:buChar char="»"/>
        <a:defRPr sz="2000">
          <a:solidFill>
            <a:schemeClr val="tx1"/>
          </a:solidFill>
          <a:latin typeface="+mj-lt"/>
          <a:cs typeface="+mj-cs"/>
        </a:defRPr>
      </a:lvl5pPr>
      <a:lvl6pPr marL="2508741" indent="-228042" algn="l" rtl="0" fontAlgn="base">
        <a:spcBef>
          <a:spcPct val="20000"/>
        </a:spcBef>
        <a:spcAft>
          <a:spcPct val="0"/>
        </a:spcAft>
        <a:buChar char="»"/>
        <a:defRPr sz="2000">
          <a:solidFill>
            <a:schemeClr val="tx1"/>
          </a:solidFill>
          <a:latin typeface="+mj-lt"/>
          <a:cs typeface="+mj-cs"/>
        </a:defRPr>
      </a:lvl6pPr>
      <a:lvl7pPr marL="2964918" indent="-228042" algn="l" rtl="0" fontAlgn="base">
        <a:spcBef>
          <a:spcPct val="20000"/>
        </a:spcBef>
        <a:spcAft>
          <a:spcPct val="0"/>
        </a:spcAft>
        <a:buChar char="»"/>
        <a:defRPr sz="2000">
          <a:solidFill>
            <a:schemeClr val="tx1"/>
          </a:solidFill>
          <a:latin typeface="+mj-lt"/>
          <a:cs typeface="+mj-cs"/>
        </a:defRPr>
      </a:lvl7pPr>
      <a:lvl8pPr marL="3421049" indent="-228042" algn="l" rtl="0" fontAlgn="base">
        <a:spcBef>
          <a:spcPct val="20000"/>
        </a:spcBef>
        <a:spcAft>
          <a:spcPct val="0"/>
        </a:spcAft>
        <a:buChar char="»"/>
        <a:defRPr sz="2000">
          <a:solidFill>
            <a:schemeClr val="tx1"/>
          </a:solidFill>
          <a:latin typeface="+mj-lt"/>
          <a:cs typeface="+mj-cs"/>
        </a:defRPr>
      </a:lvl8pPr>
      <a:lvl9pPr marL="3877179" indent="-22804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2308" rtl="0" eaLnBrk="1" latinLnBrk="0" hangingPunct="1">
        <a:defRPr sz="1800" kern="1200">
          <a:solidFill>
            <a:schemeClr val="tx1"/>
          </a:solidFill>
          <a:latin typeface="+mn-lt"/>
          <a:ea typeface="+mn-ea"/>
          <a:cs typeface="+mn-cs"/>
        </a:defRPr>
      </a:lvl1pPr>
      <a:lvl2pPr marL="456086" algn="l" defTabSz="912308" rtl="0" eaLnBrk="1" latinLnBrk="0" hangingPunct="1">
        <a:defRPr sz="1800" kern="1200">
          <a:solidFill>
            <a:schemeClr val="tx1"/>
          </a:solidFill>
          <a:latin typeface="+mn-lt"/>
          <a:ea typeface="+mn-ea"/>
          <a:cs typeface="+mn-cs"/>
        </a:defRPr>
      </a:lvl2pPr>
      <a:lvl3pPr marL="912308" algn="l" defTabSz="912308" rtl="0" eaLnBrk="1" latinLnBrk="0" hangingPunct="1">
        <a:defRPr sz="1800" kern="1200">
          <a:solidFill>
            <a:schemeClr val="tx1"/>
          </a:solidFill>
          <a:latin typeface="+mn-lt"/>
          <a:ea typeface="+mn-ea"/>
          <a:cs typeface="+mn-cs"/>
        </a:defRPr>
      </a:lvl3pPr>
      <a:lvl4pPr marL="1368438" algn="l" defTabSz="912308" rtl="0" eaLnBrk="1" latinLnBrk="0" hangingPunct="1">
        <a:defRPr sz="1800" kern="1200">
          <a:solidFill>
            <a:schemeClr val="tx1"/>
          </a:solidFill>
          <a:latin typeface="+mn-lt"/>
          <a:ea typeface="+mn-ea"/>
          <a:cs typeface="+mn-cs"/>
        </a:defRPr>
      </a:lvl4pPr>
      <a:lvl5pPr marL="1824614" algn="l" defTabSz="912308" rtl="0" eaLnBrk="1" latinLnBrk="0" hangingPunct="1">
        <a:defRPr sz="1800" kern="1200">
          <a:solidFill>
            <a:schemeClr val="tx1"/>
          </a:solidFill>
          <a:latin typeface="+mn-lt"/>
          <a:ea typeface="+mn-ea"/>
          <a:cs typeface="+mn-cs"/>
        </a:defRPr>
      </a:lvl5pPr>
      <a:lvl6pPr marL="2280699" algn="l" defTabSz="912308" rtl="0" eaLnBrk="1" latinLnBrk="0" hangingPunct="1">
        <a:defRPr sz="1800" kern="1200">
          <a:solidFill>
            <a:schemeClr val="tx1"/>
          </a:solidFill>
          <a:latin typeface="+mn-lt"/>
          <a:ea typeface="+mn-ea"/>
          <a:cs typeface="+mn-cs"/>
        </a:defRPr>
      </a:lvl6pPr>
      <a:lvl7pPr marL="2736785" algn="l" defTabSz="912308" rtl="0" eaLnBrk="1" latinLnBrk="0" hangingPunct="1">
        <a:defRPr sz="1800" kern="1200">
          <a:solidFill>
            <a:schemeClr val="tx1"/>
          </a:solidFill>
          <a:latin typeface="+mn-lt"/>
          <a:ea typeface="+mn-ea"/>
          <a:cs typeface="+mn-cs"/>
        </a:defRPr>
      </a:lvl7pPr>
      <a:lvl8pPr marL="3192972" algn="l" defTabSz="912308" rtl="0" eaLnBrk="1" latinLnBrk="0" hangingPunct="1">
        <a:defRPr sz="1800" kern="1200">
          <a:solidFill>
            <a:schemeClr val="tx1"/>
          </a:solidFill>
          <a:latin typeface="+mn-lt"/>
          <a:ea typeface="+mn-ea"/>
          <a:cs typeface="+mn-cs"/>
        </a:defRPr>
      </a:lvl8pPr>
      <a:lvl9pPr marL="3649123" algn="l" defTabSz="9123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Vayikra/Lev 23.27-29</a:t>
            </a:r>
            <a:r>
              <a:rPr lang="en-US" sz="4000" dirty="0"/>
              <a:t> You are not to do any kind of work on that set day, for it is </a:t>
            </a:r>
            <a:r>
              <a:rPr lang="en-US" sz="4000" i="1" dirty="0"/>
              <a:t>Yom Kippur</a:t>
            </a:r>
            <a:r>
              <a:rPr lang="en-US" sz="4000" dirty="0"/>
              <a:t>, to make atonement for you before </a:t>
            </a:r>
            <a:r>
              <a:rPr lang="en-US" sz="4000" cap="small" dirty="0"/>
              <a:t>Adoni</a:t>
            </a:r>
            <a:r>
              <a:rPr lang="en-US" sz="4000" dirty="0"/>
              <a:t> your God. For anyone who does not </a:t>
            </a:r>
            <a:r>
              <a:rPr lang="en-US" sz="4000" dirty="0">
                <a:solidFill>
                  <a:srgbClr val="FFFF66"/>
                </a:solidFill>
              </a:rPr>
              <a:t>deny himself </a:t>
            </a:r>
            <a:r>
              <a:rPr lang="he-IL" sz="4400" b="1" dirty="0">
                <a:solidFill>
                  <a:srgbClr val="FFFF66"/>
                </a:solidFill>
                <a:latin typeface="David" panose="020E0502060401010101" pitchFamily="34" charset="-79"/>
                <a:cs typeface="David" panose="020E0502060401010101" pitchFamily="34" charset="-79"/>
              </a:rPr>
              <a:t>לֹא-תְעֻנֶּה</a:t>
            </a:r>
            <a:r>
              <a:rPr lang="en-US" sz="4000" dirty="0"/>
              <a:t> on that day must be cut off from his people. </a:t>
            </a:r>
            <a:endParaRPr lang="en-US" sz="6600" dirty="0"/>
          </a:p>
        </p:txBody>
      </p:sp>
    </p:spTree>
    <p:extLst>
      <p:ext uri="{BB962C8B-B14F-4D97-AF65-F5344CB8AC3E}">
        <p14:creationId xmlns:p14="http://schemas.microsoft.com/office/powerpoint/2010/main" val="32827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Vayikra/Lev 23.27</a:t>
            </a:r>
            <a:r>
              <a:rPr lang="en-US" sz="4000" dirty="0"/>
              <a:t> “Yom Kippur… you are to </a:t>
            </a:r>
            <a:r>
              <a:rPr lang="en-US" sz="4000" dirty="0">
                <a:solidFill>
                  <a:srgbClr val="FFFF66"/>
                </a:solidFill>
              </a:rPr>
              <a:t>afflict</a:t>
            </a:r>
            <a:r>
              <a:rPr lang="en-US" sz="4000" dirty="0"/>
              <a:t> yourselves.”  </a:t>
            </a:r>
          </a:p>
        </p:txBody>
      </p:sp>
    </p:spTree>
    <p:extLst>
      <p:ext uri="{BB962C8B-B14F-4D97-AF65-F5344CB8AC3E}">
        <p14:creationId xmlns:p14="http://schemas.microsoft.com/office/powerpoint/2010/main" val="330809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Vayikra/Lev 23.27</a:t>
            </a:r>
            <a:r>
              <a:rPr lang="en-US" sz="4000" dirty="0"/>
              <a:t> “Yom Kippur… you are to </a:t>
            </a:r>
            <a:r>
              <a:rPr lang="en-US" sz="4000" dirty="0">
                <a:solidFill>
                  <a:srgbClr val="FFFF66"/>
                </a:solidFill>
              </a:rPr>
              <a:t>afflict</a:t>
            </a:r>
            <a:r>
              <a:rPr lang="en-US" sz="4000" dirty="0"/>
              <a:t> yourselves.”  </a:t>
            </a:r>
          </a:p>
          <a:p>
            <a:pPr marL="0" indent="0">
              <a:buNone/>
            </a:pPr>
            <a:r>
              <a:rPr lang="en-US" sz="4000" dirty="0"/>
              <a:t>Rabbis’ have five ways of affliction.  Some are amplifications of scripture.  Don’t stress out over doing all.  </a:t>
            </a:r>
          </a:p>
        </p:txBody>
      </p:sp>
    </p:spTree>
    <p:extLst>
      <p:ext uri="{BB962C8B-B14F-4D97-AF65-F5344CB8AC3E}">
        <p14:creationId xmlns:p14="http://schemas.microsoft.com/office/powerpoint/2010/main" val="313009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five areas of pleasure that we avoid on Yom Kippur</a:t>
            </a:r>
          </a:p>
          <a:p>
            <a:pPr marL="461963" indent="-461963">
              <a:buFont typeface="+mj-lt"/>
              <a:buAutoNum type="arabicPeriod"/>
            </a:pPr>
            <a:r>
              <a:rPr lang="en-US" sz="4000" dirty="0"/>
              <a:t>Eating or drinking.</a:t>
            </a:r>
          </a:p>
          <a:p>
            <a:pPr marL="461963" indent="-461963">
              <a:buFont typeface="+mj-lt"/>
              <a:buAutoNum type="arabicPeriod"/>
            </a:pPr>
            <a:r>
              <a:rPr lang="en-US" sz="4000" dirty="0"/>
              <a:t>Wearing leather footwear. [comfortable]</a:t>
            </a:r>
          </a:p>
          <a:p>
            <a:pPr marL="461963" indent="-461963">
              <a:buFont typeface="+mj-lt"/>
              <a:buAutoNum type="arabicPeriod"/>
            </a:pPr>
            <a:r>
              <a:rPr lang="en-US" sz="4000" dirty="0"/>
              <a:t>Bathing or washing.</a:t>
            </a:r>
          </a:p>
          <a:p>
            <a:pPr marL="0" indent="0">
              <a:buNone/>
            </a:pPr>
            <a:endParaRPr lang="en-US" sz="4000" dirty="0"/>
          </a:p>
        </p:txBody>
      </p:sp>
    </p:spTree>
    <p:extLst>
      <p:ext uri="{BB962C8B-B14F-4D97-AF65-F5344CB8AC3E}">
        <p14:creationId xmlns:p14="http://schemas.microsoft.com/office/powerpoint/2010/main" val="165812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4"/>
            </a:pPr>
            <a:r>
              <a:rPr lang="en-US" sz="4000" dirty="0"/>
              <a:t>Applying ointment, lotions, or creams.</a:t>
            </a:r>
          </a:p>
          <a:p>
            <a:pPr marL="461963" indent="-461963">
              <a:buFont typeface="+mj-lt"/>
              <a:buAutoNum type="arabicPeriod" startAt="4"/>
            </a:pPr>
            <a:r>
              <a:rPr lang="en-US" sz="4000" dirty="0"/>
              <a:t>Engaging in any form of spousal intimacy.</a:t>
            </a:r>
          </a:p>
        </p:txBody>
      </p:sp>
    </p:spTree>
    <p:extLst>
      <p:ext uri="{BB962C8B-B14F-4D97-AF65-F5344CB8AC3E}">
        <p14:creationId xmlns:p14="http://schemas.microsoft.com/office/powerpoint/2010/main" val="158591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61963" indent="-461963">
              <a:buFont typeface="+mj-lt"/>
              <a:buAutoNum type="arabicPeriod"/>
            </a:pPr>
            <a:r>
              <a:rPr lang="en-US" sz="4000" dirty="0"/>
              <a:t>Eating or drinking. </a:t>
            </a:r>
            <a:r>
              <a:rPr lang="en-US" dirty="0"/>
              <a:t>Levels of this</a:t>
            </a:r>
          </a:p>
          <a:p>
            <a:pPr marL="970710" lvl="1" indent="-571500"/>
            <a:r>
              <a:rPr lang="en-US" dirty="0"/>
              <a:t>Daniel fast:  </a:t>
            </a:r>
            <a:r>
              <a:rPr lang="en-US" baseline="30000" dirty="0"/>
              <a:t>Dan 10.2-3 </a:t>
            </a:r>
            <a:r>
              <a:rPr lang="en-US" dirty="0"/>
              <a:t>In those days, I, Daniel was mourning for three whole weeks.  I ate no rich food, nor did meat or wine enter my mouth, nor did I anoint myself with oil, until the end of three weeks.</a:t>
            </a:r>
          </a:p>
          <a:p>
            <a:pPr marL="0" indent="0">
              <a:buNone/>
            </a:pPr>
            <a:endParaRPr lang="en-US" sz="4000" dirty="0"/>
          </a:p>
        </p:txBody>
      </p:sp>
    </p:spTree>
    <p:extLst>
      <p:ext uri="{BB962C8B-B14F-4D97-AF65-F5344CB8AC3E}">
        <p14:creationId xmlns:p14="http://schemas.microsoft.com/office/powerpoint/2010/main" val="338469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a:pPr>
            <a:r>
              <a:rPr lang="en-US" sz="4000" dirty="0"/>
              <a:t>Eating or drinking. </a:t>
            </a:r>
            <a:r>
              <a:rPr lang="en-US" dirty="0"/>
              <a:t>Levels of this</a:t>
            </a:r>
          </a:p>
          <a:p>
            <a:pPr lvl="1"/>
            <a:r>
              <a:rPr lang="en-US" dirty="0"/>
              <a:t>Abstaining from specific pleasures or behaviors: favorite food, criticism and negative speech, certain media, all media</a:t>
            </a:r>
          </a:p>
        </p:txBody>
      </p:sp>
    </p:spTree>
    <p:extLst>
      <p:ext uri="{BB962C8B-B14F-4D97-AF65-F5344CB8AC3E}">
        <p14:creationId xmlns:p14="http://schemas.microsoft.com/office/powerpoint/2010/main" val="7326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61963" indent="-461963">
              <a:buFont typeface="+mj-lt"/>
              <a:buAutoNum type="arabicPeriod"/>
            </a:pPr>
            <a:r>
              <a:rPr lang="en-US" sz="4000" dirty="0"/>
              <a:t>Eating or drinking. </a:t>
            </a:r>
            <a:r>
              <a:rPr lang="en-US" dirty="0"/>
              <a:t>Levels of this</a:t>
            </a:r>
          </a:p>
          <a:p>
            <a:pPr lvl="1"/>
            <a:r>
              <a:rPr lang="en-US" dirty="0"/>
              <a:t>Ester fast: </a:t>
            </a:r>
            <a:r>
              <a:rPr lang="en-US" baseline="30000" dirty="0"/>
              <a:t>Ester 4.16</a:t>
            </a:r>
            <a:r>
              <a:rPr lang="en-US" dirty="0"/>
              <a:t>“Go, assemble all the Jews to be found in Shushan, and have them fast for me, </a:t>
            </a:r>
            <a:r>
              <a:rPr lang="en-US" dirty="0">
                <a:solidFill>
                  <a:srgbClr val="FFFF66"/>
                </a:solidFill>
              </a:rPr>
              <a:t>neither eating nor drinking </a:t>
            </a:r>
            <a:r>
              <a:rPr lang="en-US" dirty="0"/>
              <a:t>for three days, night and day; also I and the girls attending me will fast the same way. </a:t>
            </a:r>
          </a:p>
        </p:txBody>
      </p:sp>
    </p:spTree>
    <p:extLst>
      <p:ext uri="{BB962C8B-B14F-4D97-AF65-F5344CB8AC3E}">
        <p14:creationId xmlns:p14="http://schemas.microsoft.com/office/powerpoint/2010/main" val="270726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2"/>
            </a:pPr>
            <a:r>
              <a:rPr lang="en-US" sz="4000" dirty="0"/>
              <a:t>Wearing leather footwear. [comfortable]</a:t>
            </a:r>
          </a:p>
          <a:p>
            <a:pPr lvl="1"/>
            <a:r>
              <a:rPr lang="en-US" sz="4000" dirty="0"/>
              <a:t>Maybe from the fact that the priests must be barefoot when conducting the temple service.</a:t>
            </a:r>
          </a:p>
          <a:p>
            <a:pPr marL="456176" lvl="1" indent="0">
              <a:buNone/>
            </a:pPr>
            <a:endParaRPr lang="en-US" dirty="0"/>
          </a:p>
        </p:txBody>
      </p:sp>
    </p:spTree>
    <p:extLst>
      <p:ext uri="{BB962C8B-B14F-4D97-AF65-F5344CB8AC3E}">
        <p14:creationId xmlns:p14="http://schemas.microsoft.com/office/powerpoint/2010/main" val="172784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priests wore no shoes or sandals; they would walk barefoot on the marble floors of the Temple courts. This is because the floor of the Temple complex was itself sanctified, just as the Temple proper. </a:t>
            </a:r>
          </a:p>
        </p:txBody>
      </p:sp>
    </p:spTree>
    <p:extLst>
      <p:ext uri="{BB962C8B-B14F-4D97-AF65-F5344CB8AC3E}">
        <p14:creationId xmlns:p14="http://schemas.microsoft.com/office/powerpoint/2010/main" val="338941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a:bodyPr>
          <a:lstStyle/>
          <a:p>
            <a:r>
              <a:rPr lang="en-US" dirty="0"/>
              <a:t>Yom Kippur greeting</a:t>
            </a:r>
            <a:endParaRPr lang="en-US" sz="4800" b="1" dirty="0">
              <a:latin typeface="David" panose="020E0502060401010101" pitchFamily="34" charset="-79"/>
              <a:cs typeface="David" panose="020E0502060401010101" pitchFamily="34" charset="-79"/>
            </a:endParaRPr>
          </a:p>
          <a:p>
            <a:pPr rtl="1"/>
            <a:r>
              <a:rPr lang="he-IL" sz="4800" b="1" dirty="0">
                <a:latin typeface="David" panose="020E0502060401010101" pitchFamily="34" charset="-79"/>
                <a:cs typeface="David" panose="020E0502060401010101" pitchFamily="34" charset="-79"/>
              </a:rPr>
              <a:t>צום קל</a:t>
            </a:r>
          </a:p>
          <a:p>
            <a:r>
              <a:rPr lang="en-US" i="1" dirty="0" err="1"/>
              <a:t>Tsom</a:t>
            </a:r>
            <a:r>
              <a:rPr lang="en-US" i="1" dirty="0"/>
              <a:t> </a:t>
            </a:r>
            <a:r>
              <a:rPr lang="en-US" i="1" dirty="0" err="1"/>
              <a:t>Kal</a:t>
            </a:r>
            <a:endParaRPr lang="en-US" i="1" dirty="0"/>
          </a:p>
          <a:p>
            <a:r>
              <a:rPr lang="en-US" dirty="0"/>
              <a:t>Easy Fast</a:t>
            </a:r>
          </a:p>
        </p:txBody>
      </p:sp>
    </p:spTree>
    <p:extLst>
      <p:ext uri="{BB962C8B-B14F-4D97-AF65-F5344CB8AC3E}">
        <p14:creationId xmlns:p14="http://schemas.microsoft.com/office/powerpoint/2010/main" val="2387550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Therefore there must be nothing interrupting between the priests and the floor </a:t>
            </a:r>
            <a:r>
              <a:rPr lang="en-US" sz="4000" baseline="30000" dirty="0" err="1"/>
              <a:t>Zevachim</a:t>
            </a:r>
            <a:r>
              <a:rPr lang="en-US" sz="4000" baseline="30000" dirty="0"/>
              <a:t> 2, 1</a:t>
            </a:r>
            <a:r>
              <a:rPr lang="en-US" sz="4000" dirty="0"/>
              <a:t>, to the extent that if something comes in the way of contact between the priest's feet and the floor, his service is invalid (Maimonides).</a:t>
            </a:r>
          </a:p>
        </p:txBody>
      </p:sp>
    </p:spTree>
    <p:extLst>
      <p:ext uri="{BB962C8B-B14F-4D97-AF65-F5344CB8AC3E}">
        <p14:creationId xmlns:p14="http://schemas.microsoft.com/office/powerpoint/2010/main" val="173625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242194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the </a:t>
            </a:r>
            <a:r>
              <a:rPr lang="en-US" sz="4000" dirty="0" err="1"/>
              <a:t>cohenim</a:t>
            </a:r>
            <a:r>
              <a:rPr lang="en-US" sz="4000" dirty="0"/>
              <a:t> were barefoot</a:t>
            </a:r>
          </a:p>
        </p:txBody>
      </p:sp>
      <p:pic>
        <p:nvPicPr>
          <p:cNvPr id="3" name="Picture 2">
            <a:extLst>
              <a:ext uri="{FF2B5EF4-FFF2-40B4-BE49-F238E27FC236}">
                <a16:creationId xmlns:a16="http://schemas.microsoft.com/office/drawing/2014/main" id="{04B5068C-1458-48FE-951B-5FB54389207E}"/>
              </a:ext>
            </a:extLst>
          </p:cNvPr>
          <p:cNvPicPr>
            <a:picLocks noChangeAspect="1"/>
          </p:cNvPicPr>
          <p:nvPr/>
        </p:nvPicPr>
        <p:blipFill>
          <a:blip r:embed="rId3"/>
          <a:stretch>
            <a:fillRect/>
          </a:stretch>
        </p:blipFill>
        <p:spPr>
          <a:xfrm>
            <a:off x="2726740" y="0"/>
            <a:ext cx="6417260" cy="5143500"/>
          </a:xfrm>
          <a:prstGeom prst="rect">
            <a:avLst/>
          </a:prstGeom>
        </p:spPr>
      </p:pic>
    </p:spTree>
    <p:extLst>
      <p:ext uri="{BB962C8B-B14F-4D97-AF65-F5344CB8AC3E}">
        <p14:creationId xmlns:p14="http://schemas.microsoft.com/office/powerpoint/2010/main" val="418112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18683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barefoot</a:t>
            </a:r>
          </a:p>
        </p:txBody>
      </p:sp>
      <p:pic>
        <p:nvPicPr>
          <p:cNvPr id="3" name="Picture 2">
            <a:extLst>
              <a:ext uri="{FF2B5EF4-FFF2-40B4-BE49-F238E27FC236}">
                <a16:creationId xmlns:a16="http://schemas.microsoft.com/office/drawing/2014/main" id="{83870DC4-9721-4CEE-8998-26E94C2A9639}"/>
              </a:ext>
            </a:extLst>
          </p:cNvPr>
          <p:cNvPicPr>
            <a:picLocks noChangeAspect="1"/>
          </p:cNvPicPr>
          <p:nvPr/>
        </p:nvPicPr>
        <p:blipFill>
          <a:blip r:embed="rId3"/>
          <a:stretch>
            <a:fillRect/>
          </a:stretch>
        </p:blipFill>
        <p:spPr>
          <a:xfrm>
            <a:off x="3491633" y="18686"/>
            <a:ext cx="5652367" cy="5124813"/>
          </a:xfrm>
          <a:prstGeom prst="rect">
            <a:avLst/>
          </a:prstGeom>
        </p:spPr>
      </p:pic>
    </p:spTree>
    <p:extLst>
      <p:ext uri="{BB962C8B-B14F-4D97-AF65-F5344CB8AC3E}">
        <p14:creationId xmlns:p14="http://schemas.microsoft.com/office/powerpoint/2010/main" val="217504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76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worshipers barefoot too, men and women.</a:t>
            </a:r>
          </a:p>
        </p:txBody>
      </p:sp>
      <p:pic>
        <p:nvPicPr>
          <p:cNvPr id="3" name="Picture 2">
            <a:extLst>
              <a:ext uri="{FF2B5EF4-FFF2-40B4-BE49-F238E27FC236}">
                <a16:creationId xmlns:a16="http://schemas.microsoft.com/office/drawing/2014/main" id="{DEE844E7-83BC-4D74-9D76-6F610410126A}"/>
              </a:ext>
            </a:extLst>
          </p:cNvPr>
          <p:cNvPicPr>
            <a:picLocks noChangeAspect="1"/>
          </p:cNvPicPr>
          <p:nvPr/>
        </p:nvPicPr>
        <p:blipFill>
          <a:blip r:embed="rId3"/>
          <a:stretch>
            <a:fillRect/>
          </a:stretch>
        </p:blipFill>
        <p:spPr>
          <a:xfrm>
            <a:off x="5334000" y="0"/>
            <a:ext cx="3810000" cy="5112152"/>
          </a:xfrm>
          <a:prstGeom prst="rect">
            <a:avLst/>
          </a:prstGeom>
        </p:spPr>
      </p:pic>
    </p:spTree>
    <p:extLst>
      <p:ext uri="{BB962C8B-B14F-4D97-AF65-F5344CB8AC3E}">
        <p14:creationId xmlns:p14="http://schemas.microsoft.com/office/powerpoint/2010/main" val="243283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Messianic Rabbi Peter Oliver in Rhode Island always preaches barefoot</a:t>
            </a:r>
          </a:p>
          <a:p>
            <a:pPr marL="0" indent="0">
              <a:buNone/>
            </a:pPr>
            <a:endParaRPr lang="en-US" sz="4000" dirty="0"/>
          </a:p>
        </p:txBody>
      </p:sp>
    </p:spTree>
    <p:extLst>
      <p:ext uri="{BB962C8B-B14F-4D97-AF65-F5344CB8AC3E}">
        <p14:creationId xmlns:p14="http://schemas.microsoft.com/office/powerpoint/2010/main" val="201678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baseline="30000" dirty="0" err="1"/>
              <a:t>T’hillim</a:t>
            </a:r>
            <a:r>
              <a:rPr lang="en-US" baseline="30000" dirty="0"/>
              <a:t>/Ps. 35.13</a:t>
            </a:r>
            <a:r>
              <a:rPr lang="en-US" dirty="0"/>
              <a:t> But as for me, when they were sick, my clothing was sackcloth. I afflicted my soul with fasting.</a:t>
            </a:r>
            <a:endParaRPr lang="en-US" sz="4000" dirty="0"/>
          </a:p>
        </p:txBody>
      </p:sp>
    </p:spTree>
    <p:extLst>
      <p:ext uri="{BB962C8B-B14F-4D97-AF65-F5344CB8AC3E}">
        <p14:creationId xmlns:p14="http://schemas.microsoft.com/office/powerpoint/2010/main" val="182197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Yoel</a:t>
            </a:r>
            <a:r>
              <a:rPr lang="en-US" sz="4000" baseline="30000" dirty="0"/>
              <a:t> 1.8 </a:t>
            </a:r>
            <a:r>
              <a:rPr lang="en-US" sz="4000" dirty="0"/>
              <a:t>Wail like a virgin dressed in sackcloth for the husband of her youth!</a:t>
            </a:r>
          </a:p>
        </p:txBody>
      </p:sp>
    </p:spTree>
    <p:extLst>
      <p:ext uri="{BB962C8B-B14F-4D97-AF65-F5344CB8AC3E}">
        <p14:creationId xmlns:p14="http://schemas.microsoft.com/office/powerpoint/2010/main" val="233646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4.1 </a:t>
            </a:r>
            <a:r>
              <a:rPr lang="en-US" sz="4000" dirty="0"/>
              <a:t>When Mordekhi learned everything that had been done, he tore his clothes, </a:t>
            </a:r>
            <a:r>
              <a:rPr lang="en-US" sz="4000" dirty="0">
                <a:solidFill>
                  <a:srgbClr val="FFFF66"/>
                </a:solidFill>
              </a:rPr>
              <a:t>put on sackcloth and ashes </a:t>
            </a:r>
            <a:r>
              <a:rPr lang="en-US" sz="4000" dirty="0"/>
              <a:t>and went out through the city, lamenting and crying bitterly. </a:t>
            </a:r>
          </a:p>
        </p:txBody>
      </p:sp>
    </p:spTree>
    <p:extLst>
      <p:ext uri="{BB962C8B-B14F-4D97-AF65-F5344CB8AC3E}">
        <p14:creationId xmlns:p14="http://schemas.microsoft.com/office/powerpoint/2010/main" val="939430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A prophetic extreme</a:t>
            </a:r>
          </a:p>
          <a:p>
            <a:pPr marL="0" indent="0" algn="ctr">
              <a:buNone/>
            </a:pPr>
            <a:r>
              <a:rPr lang="en-US" dirty="0"/>
              <a:t>[not done since this prophet]</a:t>
            </a:r>
            <a:endParaRPr lang="en-US" sz="4000" dirty="0"/>
          </a:p>
        </p:txBody>
      </p:sp>
    </p:spTree>
    <p:extLst>
      <p:ext uri="{BB962C8B-B14F-4D97-AF65-F5344CB8AC3E}">
        <p14:creationId xmlns:p14="http://schemas.microsoft.com/office/powerpoint/2010/main" val="117149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Yesha‘yahu</a:t>
            </a:r>
            <a:r>
              <a:rPr lang="en-US" sz="4000" baseline="30000" dirty="0"/>
              <a:t> [Isaiah] 2-4 </a:t>
            </a:r>
            <a:r>
              <a:rPr lang="en-US" sz="4000" cap="small" dirty="0"/>
              <a:t>Adoni</a:t>
            </a:r>
            <a:r>
              <a:rPr lang="en-US" sz="4000" dirty="0"/>
              <a:t>, speaking through </a:t>
            </a:r>
            <a:r>
              <a:rPr lang="en-US" sz="4000" dirty="0" err="1"/>
              <a:t>Yesha‘yahu</a:t>
            </a:r>
            <a:r>
              <a:rPr lang="en-US" sz="4000" dirty="0"/>
              <a:t> [Isaiah] the son of </a:t>
            </a:r>
            <a:r>
              <a:rPr lang="en-US" sz="4000" dirty="0" err="1"/>
              <a:t>Amotz</a:t>
            </a:r>
            <a:r>
              <a:rPr lang="en-US" sz="4000" dirty="0"/>
              <a:t>, said, “Go and unwind the sackcloth from around your waist, and take your sandals off your feet.” So he did it, going about unclothed and barefoot. In time, </a:t>
            </a:r>
            <a:r>
              <a:rPr lang="en-US" sz="4000" cap="small" dirty="0"/>
              <a:t>Adoni</a:t>
            </a:r>
            <a:r>
              <a:rPr lang="en-US" sz="4000" dirty="0"/>
              <a:t> said,</a:t>
            </a:r>
          </a:p>
        </p:txBody>
      </p:sp>
    </p:spTree>
    <p:extLst>
      <p:ext uri="{BB962C8B-B14F-4D97-AF65-F5344CB8AC3E}">
        <p14:creationId xmlns:p14="http://schemas.microsoft.com/office/powerpoint/2010/main" val="309455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a Jew or Messianic Gentile, am I allowed to eat McDonalds today, on Yom Kippur?</a:t>
            </a:r>
          </a:p>
        </p:txBody>
      </p:sp>
    </p:spTree>
    <p:extLst>
      <p:ext uri="{BB962C8B-B14F-4D97-AF65-F5344CB8AC3E}">
        <p14:creationId xmlns:p14="http://schemas.microsoft.com/office/powerpoint/2010/main" val="1722363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Yesha‘yahu</a:t>
            </a:r>
            <a:r>
              <a:rPr lang="en-US" sz="4000" baseline="30000" dirty="0"/>
              <a:t> [Isaiah] 2-4 </a:t>
            </a:r>
            <a:r>
              <a:rPr lang="en-US" sz="4000" dirty="0"/>
              <a:t>“Just as my servant </a:t>
            </a:r>
            <a:r>
              <a:rPr lang="en-US" sz="4000" dirty="0" err="1"/>
              <a:t>Yesha‘yahu</a:t>
            </a:r>
            <a:r>
              <a:rPr lang="en-US" sz="4000" dirty="0"/>
              <a:t> has gone about unclothed and barefoot for three years as a sign and portent against Egypt and Ethiopia, so will the king of Ashur lead away the captives of Egypt and the exiles of Ethiopia, young and old, unclothed and barefoot, with their buttocks exposed, to the shame of Egypt.</a:t>
            </a:r>
          </a:p>
        </p:txBody>
      </p:sp>
    </p:spTree>
    <p:extLst>
      <p:ext uri="{BB962C8B-B14F-4D97-AF65-F5344CB8AC3E}">
        <p14:creationId xmlns:p14="http://schemas.microsoft.com/office/powerpoint/2010/main" val="2629160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3. Bathing or washing.</a:t>
            </a:r>
          </a:p>
          <a:p>
            <a:pPr marL="0" indent="0">
              <a:buNone/>
            </a:pPr>
            <a:r>
              <a:rPr lang="en-US" sz="4000" dirty="0"/>
              <a:t>4. Applying ointment, lotions, or creams.</a:t>
            </a:r>
          </a:p>
          <a:p>
            <a:pPr marL="333785" lvl="2" indent="0">
              <a:buNone/>
            </a:pPr>
            <a:r>
              <a:rPr lang="en-US" sz="4000" baseline="30000" dirty="0">
                <a:solidFill>
                  <a:schemeClr val="bg1"/>
                </a:solidFill>
                <a:latin typeface="+mn-lt"/>
              </a:rPr>
              <a:t>Mt. 6.17  </a:t>
            </a:r>
            <a:r>
              <a:rPr lang="en-US" sz="4000" dirty="0">
                <a:solidFill>
                  <a:schemeClr val="bg1"/>
                </a:solidFill>
                <a:latin typeface="+mn-lt"/>
              </a:rPr>
              <a:t>But when you fast, anoint your head and wash your face.</a:t>
            </a:r>
          </a:p>
          <a:p>
            <a:pPr marL="333785" lvl="2" indent="0">
              <a:buNone/>
            </a:pPr>
            <a:r>
              <a:rPr lang="en-US" sz="4000" dirty="0">
                <a:solidFill>
                  <a:schemeClr val="bg1"/>
                </a:solidFill>
                <a:latin typeface="+mn-lt"/>
              </a:rPr>
              <a:t>The Cohen HaGadol had many immersions on Yom Kippur. </a:t>
            </a:r>
            <a:endParaRPr lang="en-US" sz="4000" dirty="0"/>
          </a:p>
        </p:txBody>
      </p:sp>
    </p:spTree>
    <p:extLst>
      <p:ext uri="{BB962C8B-B14F-4D97-AF65-F5344CB8AC3E}">
        <p14:creationId xmlns:p14="http://schemas.microsoft.com/office/powerpoint/2010/main" val="190088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5. Engaging in any form of spousal intimacy.</a:t>
            </a:r>
          </a:p>
          <a:p>
            <a:pPr marL="399210" lvl="1" indent="0">
              <a:buNone/>
            </a:pPr>
            <a:r>
              <a:rPr lang="en-US" baseline="30000" dirty="0"/>
              <a:t>1 Cor 7.5  </a:t>
            </a:r>
            <a:r>
              <a:rPr lang="en-US" dirty="0"/>
              <a:t>Do not deprive each other, except for a limited time, by mutual agreement, and then only so as to have extra time for prayer; but afterwards, come together again.  </a:t>
            </a:r>
          </a:p>
        </p:txBody>
      </p:sp>
    </p:spTree>
    <p:extLst>
      <p:ext uri="{BB962C8B-B14F-4D97-AF65-F5344CB8AC3E}">
        <p14:creationId xmlns:p14="http://schemas.microsoft.com/office/powerpoint/2010/main" val="3881265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ADFF4AF5-8AC5-4DEE-8461-DD2113657C0C}"/>
              </a:ext>
            </a:extLst>
          </p:cNvPr>
          <p:cNvPicPr>
            <a:picLocks noChangeAspect="1"/>
          </p:cNvPicPr>
          <p:nvPr/>
        </p:nvPicPr>
        <p:blipFill>
          <a:blip r:embed="rId3"/>
          <a:stretch>
            <a:fillRect/>
          </a:stretch>
        </p:blipFill>
        <p:spPr>
          <a:xfrm>
            <a:off x="0" y="76482"/>
            <a:ext cx="9144000" cy="4990535"/>
          </a:xfrm>
          <a:prstGeom prst="rect">
            <a:avLst/>
          </a:prstGeom>
        </p:spPr>
      </p:pic>
    </p:spTree>
    <p:extLst>
      <p:ext uri="{BB962C8B-B14F-4D97-AF65-F5344CB8AC3E}">
        <p14:creationId xmlns:p14="http://schemas.microsoft.com/office/powerpoint/2010/main" val="169816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en-US" sz="3900" dirty="0">
                <a:cs typeface="Assistant" pitchFamily="2" charset="-79"/>
              </a:rPr>
              <a:t>What does it mean to be afflicted?</a:t>
            </a:r>
            <a:endParaRPr lang="en-US" sz="3900" b="1" dirty="0">
              <a:latin typeface="David" panose="020E0502060401010101" pitchFamily="34" charset="-79"/>
              <a:cs typeface="David" panose="020E0502060401010101" pitchFamily="34" charset="-79"/>
            </a:endParaRPr>
          </a:p>
          <a:p>
            <a:pPr marL="0" indent="0" algn="ctr" rtl="1">
              <a:buNone/>
            </a:pPr>
            <a:r>
              <a:rPr lang="he-IL" sz="4400" b="1" dirty="0">
                <a:latin typeface="David" panose="020E0502060401010101" pitchFamily="34" charset="-79"/>
                <a:cs typeface="David" panose="020E0502060401010101" pitchFamily="34" charset="-79"/>
              </a:rPr>
              <a:t>עִנָּה</a:t>
            </a:r>
            <a:r>
              <a:rPr lang="he-IL" dirty="0"/>
              <a:t> </a:t>
            </a:r>
            <a:r>
              <a:rPr lang="he-IL" sz="2000" dirty="0"/>
              <a:t>פ' פיעל</a:t>
            </a:r>
            <a:endParaRPr lang="en-US" sz="2000" dirty="0"/>
          </a:p>
          <a:p>
            <a:pPr marL="0" indent="0" algn="ctr" rtl="1">
              <a:buNone/>
            </a:pPr>
            <a:r>
              <a:rPr lang="en-US" sz="2000" dirty="0"/>
              <a:t> </a:t>
            </a:r>
            <a:r>
              <a:rPr lang="en-US" sz="4000" b="0" i="0" dirty="0">
                <a:effectLst/>
                <a:cs typeface="Assistant" pitchFamily="2" charset="-79"/>
              </a:rPr>
              <a:t>to torture, to fast, deprive oneself, mortify oneself </a:t>
            </a:r>
            <a:endParaRPr lang="en-US" sz="4000" dirty="0"/>
          </a:p>
        </p:txBody>
      </p:sp>
    </p:spTree>
    <p:extLst>
      <p:ext uri="{BB962C8B-B14F-4D97-AF65-F5344CB8AC3E}">
        <p14:creationId xmlns:p14="http://schemas.microsoft.com/office/powerpoint/2010/main" val="2245637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36537" y="190499"/>
            <a:ext cx="493077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Jewish People Praying in the Synagogue on Yom Kippur, by Maurycy Gottlieb (1878)</a:t>
            </a:r>
          </a:p>
        </p:txBody>
      </p:sp>
      <p:pic>
        <p:nvPicPr>
          <p:cNvPr id="1026" name="Picture 2">
            <a:extLst>
              <a:ext uri="{FF2B5EF4-FFF2-40B4-BE49-F238E27FC236}">
                <a16:creationId xmlns:a16="http://schemas.microsoft.com/office/drawing/2014/main" id="{EE84F331-8983-41D8-AEBA-6D35E957F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313" y="0"/>
            <a:ext cx="39766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61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18.3-4 </a:t>
            </a:r>
            <a:r>
              <a:rPr lang="en-US" sz="4000" dirty="0"/>
              <a:t>Amen, I tell you, unless you turn and become like children, you shall never enter the kingdom of heaven. </a:t>
            </a:r>
            <a:r>
              <a:rPr lang="en-US" sz="4000" b="1" baseline="30000" dirty="0"/>
              <a:t> </a:t>
            </a:r>
            <a:r>
              <a:rPr lang="en-US" sz="4000" dirty="0"/>
              <a:t>Whoever then shall </a:t>
            </a:r>
            <a:r>
              <a:rPr lang="en-US" sz="4000" dirty="0">
                <a:solidFill>
                  <a:srgbClr val="FFFF66"/>
                </a:solidFill>
              </a:rPr>
              <a:t>humble himself </a:t>
            </a:r>
            <a:r>
              <a:rPr lang="en-US" sz="4000" dirty="0"/>
              <a:t>like this child, this one is the greatest in the kingdom of heaven.</a:t>
            </a:r>
            <a:endParaRPr lang="en-US" sz="6600" dirty="0"/>
          </a:p>
        </p:txBody>
      </p:sp>
    </p:spTree>
    <p:extLst>
      <p:ext uri="{BB962C8B-B14F-4D97-AF65-F5344CB8AC3E}">
        <p14:creationId xmlns:p14="http://schemas.microsoft.com/office/powerpoint/2010/main" val="562720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Yaakov 4.7-10</a:t>
            </a:r>
            <a:r>
              <a:rPr lang="en-US" sz="3600" b="1" baseline="30000" dirty="0"/>
              <a:t> </a:t>
            </a:r>
            <a:r>
              <a:rPr lang="en-US" sz="3600" dirty="0"/>
              <a:t>Draw near to God, and He will draw near to you. Cleanse your hands, you sinners, and purify your hearts, you double-minded! Lament and mourn and weep! Let your laughter be turned into mourning, and your joy into gloom. </a:t>
            </a:r>
            <a:r>
              <a:rPr lang="en-US" sz="3600" dirty="0">
                <a:solidFill>
                  <a:srgbClr val="FFFF66"/>
                </a:solidFill>
              </a:rPr>
              <a:t>Humble yourselves in the sight of </a:t>
            </a:r>
            <a:r>
              <a:rPr lang="en-US" sz="3600" cap="small" dirty="0">
                <a:solidFill>
                  <a:srgbClr val="FFFF66"/>
                </a:solidFill>
              </a:rPr>
              <a:t>Adoni</a:t>
            </a:r>
            <a:r>
              <a:rPr lang="en-US" sz="3600" dirty="0"/>
              <a:t>, and He shall lift you up.</a:t>
            </a:r>
            <a:endParaRPr lang="en-US" sz="6000" dirty="0"/>
          </a:p>
        </p:txBody>
      </p:sp>
    </p:spTree>
    <p:extLst>
      <p:ext uri="{BB962C8B-B14F-4D97-AF65-F5344CB8AC3E}">
        <p14:creationId xmlns:p14="http://schemas.microsoft.com/office/powerpoint/2010/main" val="1636850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Yoel</a:t>
            </a:r>
            <a:r>
              <a:rPr lang="en-US" sz="4000" baseline="30000" dirty="0"/>
              <a:t> 2.12-13</a:t>
            </a:r>
            <a:r>
              <a:rPr lang="en-US" sz="4000" dirty="0"/>
              <a:t> “Yet even now,” says </a:t>
            </a:r>
            <a:r>
              <a:rPr lang="en-US" sz="4000" cap="small" dirty="0"/>
              <a:t>Adoni</a:t>
            </a:r>
            <a:r>
              <a:rPr lang="en-US" sz="4000" dirty="0"/>
              <a:t>, “turn to me with all your heart, with fasting, weeping and lamenting.” Tear your heart, not your garments; and turn to </a:t>
            </a:r>
            <a:r>
              <a:rPr lang="en-US" sz="4000" cap="small" dirty="0"/>
              <a:t>Adoni </a:t>
            </a:r>
            <a:r>
              <a:rPr lang="en-US" sz="4000" dirty="0"/>
              <a:t>your God.</a:t>
            </a:r>
            <a:endParaRPr lang="en-US" sz="6600" dirty="0"/>
          </a:p>
        </p:txBody>
      </p:sp>
    </p:spTree>
    <p:extLst>
      <p:ext uri="{BB962C8B-B14F-4D97-AF65-F5344CB8AC3E}">
        <p14:creationId xmlns:p14="http://schemas.microsoft.com/office/powerpoint/2010/main" val="260859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Leonard Ravenhill often said that we must "weep before we whip." Before Yeshua cleansed the temple, He wept over the depraved condition of Jerusalem. Sadly, most believers are either whipping or whining; </a:t>
            </a:r>
          </a:p>
        </p:txBody>
      </p:sp>
    </p:spTree>
    <p:extLst>
      <p:ext uri="{BB962C8B-B14F-4D97-AF65-F5344CB8AC3E}">
        <p14:creationId xmlns:p14="http://schemas.microsoft.com/office/powerpoint/2010/main" val="94397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a Jew or Messianic Gentile, , am I allowed to eat McDonalds today, on Yom Kippur?</a:t>
            </a:r>
          </a:p>
          <a:p>
            <a:pPr marL="0" indent="0">
              <a:buNone/>
            </a:pPr>
            <a:r>
              <a:rPr lang="en-US" sz="4000" dirty="0"/>
              <a:t>Yes, I know it's Yom Kippur. But McDonalds is fast food.</a:t>
            </a:r>
          </a:p>
        </p:txBody>
      </p:sp>
    </p:spTree>
    <p:extLst>
      <p:ext uri="{BB962C8B-B14F-4D97-AF65-F5344CB8AC3E}">
        <p14:creationId xmlns:p14="http://schemas.microsoft.com/office/powerpoint/2010/main" val="1624299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very few are spending time weeping before God, seeking a broken and contrite heart. No wonder many of our prayers are never answered</a:t>
            </a:r>
          </a:p>
        </p:txBody>
      </p:sp>
    </p:spTree>
    <p:extLst>
      <p:ext uri="{BB962C8B-B14F-4D97-AF65-F5344CB8AC3E}">
        <p14:creationId xmlns:p14="http://schemas.microsoft.com/office/powerpoint/2010/main" val="995332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Four ways to get humble [afflicted].</a:t>
            </a:r>
          </a:p>
          <a:p>
            <a:pPr marL="461963" indent="-461963">
              <a:buFont typeface="+mj-lt"/>
              <a:buAutoNum type="arabicPeriod"/>
            </a:pPr>
            <a:r>
              <a:rPr lang="en-US" sz="4000" dirty="0"/>
              <a:t>Humble ourselves.   Painful  “I was wrong.”  </a:t>
            </a:r>
          </a:p>
          <a:p>
            <a:pPr marL="461963" indent="-461963">
              <a:buFont typeface="+mj-lt"/>
              <a:buAutoNum type="arabicPeriod"/>
            </a:pPr>
            <a:r>
              <a:rPr lang="en-US" sz="4000" dirty="0" err="1"/>
              <a:t>Identificational</a:t>
            </a:r>
            <a:r>
              <a:rPr lang="en-US" sz="4000" dirty="0"/>
              <a:t> humbling. </a:t>
            </a:r>
          </a:p>
          <a:p>
            <a:pPr marL="461963" indent="-461963">
              <a:buFont typeface="+mj-lt"/>
              <a:buAutoNum type="arabicPeriod"/>
            </a:pPr>
            <a:r>
              <a:rPr lang="en-US" sz="4000" dirty="0"/>
              <a:t>Be humbled by another.  More painful.   Receive correction. </a:t>
            </a:r>
          </a:p>
          <a:p>
            <a:pPr marL="461963" indent="-461963">
              <a:buFont typeface="+mj-lt"/>
              <a:buAutoNum type="arabicPeriod"/>
            </a:pPr>
            <a:r>
              <a:rPr lang="en-US" sz="4000" dirty="0"/>
              <a:t>Forgive someone.  Release your anger and bitterness.</a:t>
            </a:r>
          </a:p>
        </p:txBody>
      </p:sp>
    </p:spTree>
    <p:extLst>
      <p:ext uri="{BB962C8B-B14F-4D97-AF65-F5344CB8AC3E}">
        <p14:creationId xmlns:p14="http://schemas.microsoft.com/office/powerpoint/2010/main" val="1309289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Psalm 27:4 </a:t>
            </a:r>
            <a:r>
              <a:rPr lang="en-US" sz="40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995893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Hebrew word for "face" is "panim", (the Hebrew letters, </a:t>
            </a:r>
            <a:r>
              <a:rPr lang="en-US" sz="4000" dirty="0" err="1"/>
              <a:t>peh</a:t>
            </a:r>
            <a:r>
              <a:rPr lang="en-US" sz="4000" dirty="0"/>
              <a:t>-nun-</a:t>
            </a:r>
            <a:r>
              <a:rPr lang="en-US" sz="4000" dirty="0" err="1"/>
              <a:t>yud</a:t>
            </a:r>
            <a:r>
              <a:rPr lang="en-US" sz="4000" dirty="0"/>
              <a:t>-mem), literally "faces", a plural word. Normally, when we think about God, we focus only upon one of His "faces” at a time. God is "love" – or He is "holy"-- or He is "just"--- or He's a God of "wrath". </a:t>
            </a:r>
          </a:p>
        </p:txBody>
      </p:sp>
    </p:spTree>
    <p:extLst>
      <p:ext uri="{BB962C8B-B14F-4D97-AF65-F5344CB8AC3E}">
        <p14:creationId xmlns:p14="http://schemas.microsoft.com/office/powerpoint/2010/main" val="3327235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Yet, of course, ALL these "faces" are His at once; and so the word "panim" accurately reflects the truth of God's multifaceted being. As we get to know Him better we begin to appreciate the complexity of His nature</a:t>
            </a:r>
          </a:p>
        </p:txBody>
      </p:sp>
    </p:spTree>
    <p:extLst>
      <p:ext uri="{BB962C8B-B14F-4D97-AF65-F5344CB8AC3E}">
        <p14:creationId xmlns:p14="http://schemas.microsoft.com/office/powerpoint/2010/main" val="3736439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the fact that our focus on one "face" is a very limited view, since there's so much more going on in His amazing "Personality".</a:t>
            </a:r>
          </a:p>
        </p:txBody>
      </p:sp>
    </p:spTree>
    <p:extLst>
      <p:ext uri="{BB962C8B-B14F-4D97-AF65-F5344CB8AC3E}">
        <p14:creationId xmlns:p14="http://schemas.microsoft.com/office/powerpoint/2010/main" val="2085442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Now the same four Hebrew letters which form the word "face", (</a:t>
            </a:r>
            <a:r>
              <a:rPr lang="en-US" sz="4000" dirty="0" err="1"/>
              <a:t>peh</a:t>
            </a:r>
            <a:r>
              <a:rPr lang="en-US" sz="4000" dirty="0"/>
              <a:t>-nun-</a:t>
            </a:r>
            <a:r>
              <a:rPr lang="en-US" sz="4000" dirty="0" err="1"/>
              <a:t>yud</a:t>
            </a:r>
            <a:r>
              <a:rPr lang="en-US" sz="4000" dirty="0"/>
              <a:t>-mem), also form the Hebrew word for "inside" or "interior". * This would seem to contradict the first meaning, "face", since "face" is the external part of a person or thing, not the inside. </a:t>
            </a:r>
          </a:p>
        </p:txBody>
      </p:sp>
    </p:spTree>
    <p:extLst>
      <p:ext uri="{BB962C8B-B14F-4D97-AF65-F5344CB8AC3E}">
        <p14:creationId xmlns:p14="http://schemas.microsoft.com/office/powerpoint/2010/main" val="88398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Yet here, as with many Hebrew words and concepts lies a deep truth, a paradox which expresses two sides of reality. The "face" is intimately connected with the "interior", and may accurately reveal the true "interior" of someone. </a:t>
            </a:r>
          </a:p>
        </p:txBody>
      </p:sp>
    </p:spTree>
    <p:extLst>
      <p:ext uri="{BB962C8B-B14F-4D97-AF65-F5344CB8AC3E}">
        <p14:creationId xmlns:p14="http://schemas.microsoft.com/office/powerpoint/2010/main" val="21228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There's even a science (or perhaps you might call it an art) of reading peoples' true attitudes and character by looking carefully at their facial expressions. So while we don't "judge a book by it's cover", we may begin to know a person better by carefully looking at her face.</a:t>
            </a:r>
          </a:p>
        </p:txBody>
      </p:sp>
    </p:spTree>
    <p:extLst>
      <p:ext uri="{BB962C8B-B14F-4D97-AF65-F5344CB8AC3E}">
        <p14:creationId xmlns:p14="http://schemas.microsoft.com/office/powerpoint/2010/main" val="4110779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Psalm 27:4 </a:t>
            </a:r>
            <a:r>
              <a:rPr lang="en-US" sz="40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5494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ADFF4AF5-8AC5-4DEE-8461-DD2113657C0C}"/>
              </a:ext>
            </a:extLst>
          </p:cNvPr>
          <p:cNvPicPr>
            <a:picLocks noChangeAspect="1"/>
          </p:cNvPicPr>
          <p:nvPr/>
        </p:nvPicPr>
        <p:blipFill>
          <a:blip r:embed="rId3"/>
          <a:stretch>
            <a:fillRect/>
          </a:stretch>
        </p:blipFill>
        <p:spPr>
          <a:xfrm>
            <a:off x="0" y="76482"/>
            <a:ext cx="9144000" cy="4990535"/>
          </a:xfrm>
          <a:prstGeom prst="rect">
            <a:avLst/>
          </a:prstGeom>
        </p:spPr>
      </p:pic>
    </p:spTree>
    <p:extLst>
      <p:ext uri="{BB962C8B-B14F-4D97-AF65-F5344CB8AC3E}">
        <p14:creationId xmlns:p14="http://schemas.microsoft.com/office/powerpoint/2010/main" val="384942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17.5 </a:t>
            </a:r>
            <a:r>
              <a:rPr lang="en-US" sz="4000" dirty="0"/>
              <a:t>But my prayer, in righteousness, is to see your face; on waking, may I be satisfied with a vision of you.</a:t>
            </a:r>
          </a:p>
        </p:txBody>
      </p:sp>
    </p:spTree>
    <p:extLst>
      <p:ext uri="{BB962C8B-B14F-4D97-AF65-F5344CB8AC3E}">
        <p14:creationId xmlns:p14="http://schemas.microsoft.com/office/powerpoint/2010/main" val="2189616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Cor.3.18</a:t>
            </a:r>
            <a:r>
              <a:rPr lang="en-US" sz="4000" dirty="0"/>
              <a:t> So all of us, with faces unveiled, see as in a mirror the glory of the Lord; and we are being changed into his very image, from one degree of glory to the next, by </a:t>
            </a:r>
            <a:r>
              <a:rPr lang="en-US" sz="4000" cap="small" dirty="0"/>
              <a:t>Adoni</a:t>
            </a:r>
            <a:r>
              <a:rPr lang="en-US" sz="4000" dirty="0"/>
              <a:t> the Spirit.</a:t>
            </a:r>
            <a:endParaRPr lang="en-US" sz="6600" dirty="0"/>
          </a:p>
        </p:txBody>
      </p:sp>
    </p:spTree>
    <p:extLst>
      <p:ext uri="{BB962C8B-B14F-4D97-AF65-F5344CB8AC3E}">
        <p14:creationId xmlns:p14="http://schemas.microsoft.com/office/powerpoint/2010/main" val="4114666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Col. 1.24</a:t>
            </a:r>
            <a:r>
              <a:rPr lang="en-US" sz="4000" dirty="0"/>
              <a:t> Now I rejoice in my sufferings for you, and in my physical body—for the sake of His body, Messiah’s community—I fill up what is lacking in the afflictions of Messiah.</a:t>
            </a:r>
          </a:p>
        </p:txBody>
      </p:sp>
    </p:spTree>
    <p:extLst>
      <p:ext uri="{BB962C8B-B14F-4D97-AF65-F5344CB8AC3E}">
        <p14:creationId xmlns:p14="http://schemas.microsoft.com/office/powerpoint/2010/main" val="1822246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Most importantly…</a:t>
            </a:r>
          </a:p>
        </p:txBody>
      </p:sp>
    </p:spTree>
    <p:extLst>
      <p:ext uri="{BB962C8B-B14F-4D97-AF65-F5344CB8AC3E}">
        <p14:creationId xmlns:p14="http://schemas.microsoft.com/office/powerpoint/2010/main" val="3834868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Yeshayahu/Isaiah 53:4 </a:t>
            </a:r>
            <a:r>
              <a:rPr lang="en-US" sz="4000" dirty="0"/>
              <a:t>Surely He has borne our griefs and carried our pains. Yet we esteemed Him stricken, struck by God, and </a:t>
            </a:r>
            <a:r>
              <a:rPr lang="en-US" sz="4000" dirty="0">
                <a:solidFill>
                  <a:srgbClr val="FFFF66"/>
                </a:solidFill>
              </a:rPr>
              <a:t>afflicted.</a:t>
            </a:r>
          </a:p>
          <a:p>
            <a:pPr marL="0" indent="0" algn="r" rtl="1">
              <a:buNone/>
            </a:pPr>
            <a:r>
              <a:rPr lang="he-IL" sz="4400" b="1" dirty="0">
                <a:latin typeface="David" panose="020E0502060401010101" pitchFamily="34" charset="-79"/>
                <a:cs typeface="David" panose="020E0502060401010101" pitchFamily="34" charset="-79"/>
              </a:rPr>
              <a:t>נָגוּעַ מֻכֵּה אֱלֹהִים </a:t>
            </a:r>
            <a:r>
              <a:rPr lang="he-IL" sz="4400" b="1" dirty="0">
                <a:solidFill>
                  <a:srgbClr val="FFFF66"/>
                </a:solidFill>
                <a:latin typeface="David" panose="020E0502060401010101" pitchFamily="34" charset="-79"/>
                <a:cs typeface="David" panose="020E0502060401010101" pitchFamily="34" charset="-79"/>
              </a:rPr>
              <a:t>וּמְעֻנֶּה.</a:t>
            </a:r>
            <a:endParaRPr lang="en-US" sz="4400" b="1"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8365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a:bodyPr>
          <a:lstStyle/>
          <a:p>
            <a:pPr algn="r" rtl="1"/>
            <a:r>
              <a:rPr lang="he-IL" sz="4400" b="1" dirty="0">
                <a:latin typeface="David" panose="020E0502060401010101" pitchFamily="34" charset="-79"/>
                <a:cs typeface="David" panose="020E0502060401010101" pitchFamily="34" charset="-79"/>
              </a:rPr>
              <a:t>נִגַּשׂ וְהוּא </a:t>
            </a:r>
            <a:r>
              <a:rPr lang="he-IL" sz="4400" b="1" dirty="0">
                <a:solidFill>
                  <a:srgbClr val="FFFF66"/>
                </a:solidFill>
                <a:latin typeface="David" panose="020E0502060401010101" pitchFamily="34" charset="-79"/>
                <a:cs typeface="David" panose="020E0502060401010101" pitchFamily="34" charset="-79"/>
              </a:rPr>
              <a:t>נַעֲנֶה</a:t>
            </a:r>
            <a:endParaRPr lang="en-US" sz="4400" b="1" dirty="0">
              <a:solidFill>
                <a:srgbClr val="FFFF66"/>
              </a:solidFill>
              <a:latin typeface="David" panose="020E0502060401010101" pitchFamily="34" charset="-79"/>
              <a:cs typeface="David" panose="020E0502060401010101" pitchFamily="34" charset="-79"/>
            </a:endParaRPr>
          </a:p>
          <a:p>
            <a:pPr algn="l"/>
            <a:r>
              <a:rPr lang="en-US" baseline="30000" dirty="0"/>
              <a:t>Isaiah 53.7 </a:t>
            </a:r>
            <a:r>
              <a:rPr lang="en-US" dirty="0"/>
              <a:t>He was oppressed and </a:t>
            </a:r>
            <a:r>
              <a:rPr lang="en-US" dirty="0">
                <a:solidFill>
                  <a:srgbClr val="FFFF66"/>
                </a:solidFill>
              </a:rPr>
              <a:t>He was afflicted</a:t>
            </a:r>
          </a:p>
          <a:p>
            <a:pPr algn="l"/>
            <a:r>
              <a:rPr lang="en-US" dirty="0"/>
              <a:t>He is our example and empowerment of affliction to receive and give joy</a:t>
            </a:r>
          </a:p>
        </p:txBody>
      </p:sp>
    </p:spTree>
    <p:extLst>
      <p:ext uri="{BB962C8B-B14F-4D97-AF65-F5344CB8AC3E}">
        <p14:creationId xmlns:p14="http://schemas.microsoft.com/office/powerpoint/2010/main" val="2125346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Discussion of a point from Brett’s message:</a:t>
            </a:r>
          </a:p>
          <a:p>
            <a:pPr marL="0" indent="0">
              <a:buNone/>
            </a:pPr>
            <a:r>
              <a:rPr lang="en-US" sz="4000" dirty="0"/>
              <a:t>In summation: Despite the paucity of rabbinic sources, the notion that the Kohen </a:t>
            </a:r>
            <a:r>
              <a:rPr lang="en-US" sz="4000" dirty="0" err="1"/>
              <a:t>Gadol</a:t>
            </a:r>
            <a:r>
              <a:rPr lang="en-US" sz="4000" dirty="0"/>
              <a:t> wore a rope around his ankle when entering the </a:t>
            </a:r>
            <a:r>
              <a:rPr lang="en-US" sz="4000" dirty="0" err="1"/>
              <a:t>Kodesh</a:t>
            </a:r>
            <a:r>
              <a:rPr lang="en-US" sz="4000" dirty="0"/>
              <a:t> </a:t>
            </a:r>
            <a:r>
              <a:rPr lang="en-US" sz="4000" dirty="0" err="1"/>
              <a:t>Hakodashim</a:t>
            </a:r>
            <a:r>
              <a:rPr lang="en-US" sz="4000" dirty="0"/>
              <a:t> is widespread. </a:t>
            </a:r>
            <a:endParaRPr lang="en-US" sz="6600" dirty="0"/>
          </a:p>
        </p:txBody>
      </p:sp>
    </p:spTree>
    <p:extLst>
      <p:ext uri="{BB962C8B-B14F-4D97-AF65-F5344CB8AC3E}">
        <p14:creationId xmlns:p14="http://schemas.microsoft.com/office/powerpoint/2010/main" val="1947127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historical evidence of such a rope or chain seems dubious and the halachic acceptability of such an arrangement is questionable. </a:t>
            </a:r>
            <a:endParaRPr lang="en-US" sz="6600" dirty="0"/>
          </a:p>
        </p:txBody>
      </p:sp>
    </p:spTree>
    <p:extLst>
      <p:ext uri="{BB962C8B-B14F-4D97-AF65-F5344CB8AC3E}">
        <p14:creationId xmlns:p14="http://schemas.microsoft.com/office/powerpoint/2010/main" val="944608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If such a rope was indeed used, it reflected the sorrowful state of affairs prevalent in the late Second Temple period, when so many Kohanim </a:t>
            </a:r>
            <a:r>
              <a:rPr lang="en-US" sz="4000" dirty="0" err="1"/>
              <a:t>Gedolim</a:t>
            </a:r>
            <a:r>
              <a:rPr lang="en-US" sz="4000" dirty="0"/>
              <a:t> were unworthy and therefore liable to perish in the </a:t>
            </a:r>
            <a:r>
              <a:rPr lang="en-US" sz="4000" dirty="0" err="1"/>
              <a:t>Kodesh</a:t>
            </a:r>
            <a:r>
              <a:rPr lang="en-US" sz="4000" dirty="0"/>
              <a:t> </a:t>
            </a:r>
            <a:r>
              <a:rPr lang="en-US" sz="4000" dirty="0" err="1"/>
              <a:t>Hakodashim</a:t>
            </a:r>
            <a:r>
              <a:rPr lang="en-US" sz="4000" dirty="0"/>
              <a:t>. </a:t>
            </a:r>
            <a:endParaRPr lang="en-US" sz="6600" dirty="0"/>
          </a:p>
        </p:txBody>
      </p:sp>
    </p:spTree>
    <p:extLst>
      <p:ext uri="{BB962C8B-B14F-4D97-AF65-F5344CB8AC3E}">
        <p14:creationId xmlns:p14="http://schemas.microsoft.com/office/powerpoint/2010/main" val="3012059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author closes with this prayer:</a:t>
            </a:r>
          </a:p>
          <a:p>
            <a:pPr marL="0" indent="0">
              <a:buNone/>
            </a:pPr>
            <a:r>
              <a:rPr lang="en-US" sz="4000" dirty="0"/>
              <a:t>May we be </a:t>
            </a:r>
            <a:r>
              <a:rPr lang="en-US" sz="4000" dirty="0" err="1"/>
              <a:t>zocheh</a:t>
            </a:r>
            <a:r>
              <a:rPr lang="en-US" sz="4000" dirty="0"/>
              <a:t> [worthy] to soon see a worthy “unchained” Kohen </a:t>
            </a:r>
            <a:r>
              <a:rPr lang="en-US" sz="4000" dirty="0" err="1"/>
              <a:t>Gadol</a:t>
            </a:r>
            <a:r>
              <a:rPr lang="en-US" sz="4000" dirty="0"/>
              <a:t> perform the Yom Kippur service in his pure white garments in the rebuilt Beit </a:t>
            </a:r>
            <a:r>
              <a:rPr lang="en-US" sz="4000" dirty="0" err="1"/>
              <a:t>Hamikdash</a:t>
            </a:r>
            <a:r>
              <a:rPr lang="en-US" sz="4000" dirty="0"/>
              <a:t>.</a:t>
            </a:r>
            <a:endParaRPr lang="en-US" sz="6600" dirty="0"/>
          </a:p>
        </p:txBody>
      </p:sp>
    </p:spTree>
    <p:extLst>
      <p:ext uri="{BB962C8B-B14F-4D97-AF65-F5344CB8AC3E}">
        <p14:creationId xmlns:p14="http://schemas.microsoft.com/office/powerpoint/2010/main" val="122424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is much more information given about the Spring festivals than the Fall festivals.</a:t>
            </a:r>
          </a:p>
          <a:p>
            <a:pPr marL="0" indent="0">
              <a:buNone/>
            </a:pPr>
            <a:r>
              <a:rPr lang="en-US" sz="4000" u="sng" dirty="0"/>
              <a:t>Spring</a:t>
            </a:r>
          </a:p>
          <a:p>
            <a:r>
              <a:rPr lang="en-US" sz="4000" dirty="0"/>
              <a:t>Pesakh  [Seder]</a:t>
            </a:r>
          </a:p>
          <a:p>
            <a:r>
              <a:rPr lang="en-US" sz="4000" dirty="0"/>
              <a:t>Barley First fruits  [Omer count]</a:t>
            </a:r>
          </a:p>
          <a:p>
            <a:r>
              <a:rPr lang="en-US" sz="4000" dirty="0"/>
              <a:t>Wheat First fruits Shavuot</a:t>
            </a:r>
          </a:p>
        </p:txBody>
      </p:sp>
    </p:spTree>
    <p:extLst>
      <p:ext uri="{BB962C8B-B14F-4D97-AF65-F5344CB8AC3E}">
        <p14:creationId xmlns:p14="http://schemas.microsoft.com/office/powerpoint/2010/main" val="2482584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9.11-12 </a:t>
            </a:r>
            <a:r>
              <a:rPr lang="en-US" sz="4000" dirty="0"/>
              <a:t>But when Messiah appeared as Kohen </a:t>
            </a:r>
            <a:r>
              <a:rPr lang="en-US" sz="4000" dirty="0" err="1"/>
              <a:t>Gadol</a:t>
            </a:r>
            <a:r>
              <a:rPr lang="en-US" sz="4000" dirty="0"/>
              <a:t> of the good things that have now come, passing through the greater and more perfect Tent not made with hands (that is to say not of this creation), </a:t>
            </a:r>
          </a:p>
        </p:txBody>
      </p:sp>
    </p:spTree>
    <p:extLst>
      <p:ext uri="{BB962C8B-B14F-4D97-AF65-F5344CB8AC3E}">
        <p14:creationId xmlns:p14="http://schemas.microsoft.com/office/powerpoint/2010/main" val="1759590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9.11-12   </a:t>
            </a:r>
            <a:r>
              <a:rPr lang="en-US" sz="4000" dirty="0"/>
              <a:t>He entered into the Holies once for all—not by the blood of goats and calves but by His own blood, having obtained eternal redemption.</a:t>
            </a:r>
          </a:p>
        </p:txBody>
      </p:sp>
    </p:spTree>
    <p:extLst>
      <p:ext uri="{BB962C8B-B14F-4D97-AF65-F5344CB8AC3E}">
        <p14:creationId xmlns:p14="http://schemas.microsoft.com/office/powerpoint/2010/main" val="4100873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Conclusion: Every hunger pain,[affliction] every time of brain fog, every bit of weakness, offer to Him as a plea in flames of holy love, for Him to bear the weakness, to carry you, and do.</a:t>
            </a:r>
          </a:p>
        </p:txBody>
      </p:sp>
    </p:spTree>
    <p:extLst>
      <p:ext uri="{BB962C8B-B14F-4D97-AF65-F5344CB8AC3E}">
        <p14:creationId xmlns:p14="http://schemas.microsoft.com/office/powerpoint/2010/main" val="2068363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baseline="30000" dirty="0"/>
              <a:t>Daniel 9.19</a:t>
            </a:r>
            <a:r>
              <a:rPr lang="en-US" dirty="0"/>
              <a:t>  </a:t>
            </a:r>
            <a:r>
              <a:rPr lang="en-US" cap="small" dirty="0"/>
              <a:t>Adoni</a:t>
            </a:r>
            <a:r>
              <a:rPr lang="en-US" dirty="0"/>
              <a:t>, hear! </a:t>
            </a:r>
            <a:r>
              <a:rPr lang="en-US" cap="small" dirty="0"/>
              <a:t> Adoni</a:t>
            </a:r>
            <a:r>
              <a:rPr lang="en-US" dirty="0"/>
              <a:t>, forgive! </a:t>
            </a:r>
            <a:r>
              <a:rPr lang="en-US" cap="small" dirty="0"/>
              <a:t>Adoni</a:t>
            </a:r>
            <a:r>
              <a:rPr lang="en-US" dirty="0"/>
              <a:t>, pay attention, and don’t delay action — for your own sake, my God, because your city and your people bear your name!”</a:t>
            </a:r>
            <a:endParaRPr lang="en-US" sz="4000" dirty="0"/>
          </a:p>
        </p:txBody>
      </p:sp>
    </p:spTree>
    <p:extLst>
      <p:ext uri="{BB962C8B-B14F-4D97-AF65-F5344CB8AC3E}">
        <p14:creationId xmlns:p14="http://schemas.microsoft.com/office/powerpoint/2010/main" val="1021363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Tree>
    <p:extLst>
      <p:ext uri="{BB962C8B-B14F-4D97-AF65-F5344CB8AC3E}">
        <p14:creationId xmlns:p14="http://schemas.microsoft.com/office/powerpoint/2010/main" val="339694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lnSpcReduction="10000"/>
          </a:bodyPr>
          <a:lstStyle/>
          <a:p>
            <a:pPr algn="l"/>
            <a:r>
              <a:rPr lang="en-US" u="sng" dirty="0"/>
              <a:t>Fall</a:t>
            </a:r>
          </a:p>
          <a:p>
            <a:pPr marL="230188" indent="-230188" algn="l">
              <a:buFont typeface="Arial" panose="020B0604020202020204" pitchFamily="34" charset="0"/>
              <a:buChar char="•"/>
              <a:tabLst>
                <a:tab pos="176213" algn="l"/>
              </a:tabLst>
            </a:pPr>
            <a:r>
              <a:rPr lang="en-US" dirty="0"/>
              <a:t>Rosh </a:t>
            </a:r>
            <a:r>
              <a:rPr lang="en-US" dirty="0" err="1"/>
              <a:t>HaShanah</a:t>
            </a:r>
            <a:r>
              <a:rPr lang="en-US" dirty="0"/>
              <a:t> Yom </a:t>
            </a:r>
            <a:r>
              <a:rPr lang="en-US" dirty="0" err="1"/>
              <a:t>T’ruah</a:t>
            </a:r>
            <a:r>
              <a:rPr lang="en-US" dirty="0"/>
              <a:t> [loud sound to remember, </a:t>
            </a:r>
            <a:r>
              <a:rPr lang="en-US" u="sng" dirty="0"/>
              <a:t>two words</a:t>
            </a:r>
            <a:r>
              <a:rPr lang="en-US" dirty="0"/>
              <a:t>]</a:t>
            </a:r>
          </a:p>
          <a:p>
            <a:pPr marL="230188" indent="-230188" algn="l">
              <a:buFont typeface="Arial" panose="020B0604020202020204" pitchFamily="34" charset="0"/>
              <a:buChar char="•"/>
              <a:tabLst>
                <a:tab pos="176213" algn="l"/>
              </a:tabLst>
            </a:pPr>
            <a:r>
              <a:rPr lang="en-US" dirty="0"/>
              <a:t>Yom Kippur [affliction, </a:t>
            </a:r>
            <a:r>
              <a:rPr lang="en-US" u="sng" dirty="0"/>
              <a:t>one word</a:t>
            </a:r>
            <a:r>
              <a:rPr lang="en-US" dirty="0"/>
              <a:t>]</a:t>
            </a:r>
          </a:p>
          <a:p>
            <a:pPr marL="230188" indent="-230188" algn="l">
              <a:buFont typeface="Arial" panose="020B0604020202020204" pitchFamily="34" charset="0"/>
              <a:buChar char="•"/>
              <a:tabLst>
                <a:tab pos="176213" algn="l"/>
              </a:tabLst>
            </a:pPr>
            <a:r>
              <a:rPr lang="en-US" dirty="0"/>
              <a:t>Sukkot [lots]</a:t>
            </a:r>
          </a:p>
          <a:p>
            <a:pPr algn="l"/>
            <a:endParaRPr lang="en-US" dirty="0"/>
          </a:p>
        </p:txBody>
      </p:sp>
    </p:spTree>
    <p:extLst>
      <p:ext uri="{BB962C8B-B14F-4D97-AF65-F5344CB8AC3E}">
        <p14:creationId xmlns:p14="http://schemas.microsoft.com/office/powerpoint/2010/main" val="273813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a:bodyPr>
          <a:lstStyle/>
          <a:p>
            <a:pPr algn="l"/>
            <a:r>
              <a:rPr lang="en-US" dirty="0"/>
              <a:t>For Yom Kippur, there is lots of information on the worship / </a:t>
            </a:r>
            <a:r>
              <a:rPr lang="en-US" dirty="0" err="1"/>
              <a:t>avodah</a:t>
            </a:r>
            <a:r>
              <a:rPr lang="en-US" dirty="0"/>
              <a:t> </a:t>
            </a:r>
            <a:r>
              <a:rPr lang="he-IL" sz="4400" b="1" dirty="0">
                <a:latin typeface="David" panose="020E0502060401010101" pitchFamily="34" charset="-79"/>
                <a:cs typeface="David" panose="020E0502060401010101" pitchFamily="34" charset="-79"/>
              </a:rPr>
              <a:t>עבודה</a:t>
            </a:r>
            <a:r>
              <a:rPr lang="en-US" sz="4400" b="1" dirty="0">
                <a:latin typeface="David" panose="020E0502060401010101" pitchFamily="34" charset="-79"/>
                <a:cs typeface="David" panose="020E0502060401010101" pitchFamily="34" charset="-79"/>
              </a:rPr>
              <a:t> </a:t>
            </a:r>
            <a:r>
              <a:rPr lang="en-US" dirty="0"/>
              <a:t>in the Temple, but little instruction for the rest of the population.  </a:t>
            </a:r>
          </a:p>
        </p:txBody>
      </p:sp>
    </p:spTree>
    <p:extLst>
      <p:ext uri="{BB962C8B-B14F-4D97-AF65-F5344CB8AC3E}">
        <p14:creationId xmlns:p14="http://schemas.microsoft.com/office/powerpoint/2010/main" val="12980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Vayikra/Lev 23.27-29</a:t>
            </a:r>
            <a:r>
              <a:rPr lang="en-US" sz="4000" dirty="0"/>
              <a:t> The tenth day of this seventh month is </a:t>
            </a:r>
            <a:r>
              <a:rPr lang="en-US" sz="4000" i="1" dirty="0"/>
              <a:t>Yom </a:t>
            </a:r>
            <a:r>
              <a:rPr lang="en-US" sz="4000" i="1" dirty="0" err="1"/>
              <a:t>HaKippurim</a:t>
            </a:r>
            <a:r>
              <a:rPr lang="en-US" sz="4000" dirty="0"/>
              <a:t>, </a:t>
            </a:r>
            <a:r>
              <a:rPr lang="he-IL" sz="4400" b="1" dirty="0">
                <a:latin typeface="David" panose="020E0502060401010101" pitchFamily="34" charset="-79"/>
                <a:cs typeface="David" panose="020E0502060401010101" pitchFamily="34" charset="-79"/>
              </a:rPr>
              <a:t>יוֹם הַכִּפֻּרִים</a:t>
            </a:r>
            <a:r>
              <a:rPr lang="en-US" sz="4000" dirty="0"/>
              <a:t> a holy convocation to you, so you are to </a:t>
            </a:r>
            <a:r>
              <a:rPr lang="en-US" sz="4000" dirty="0">
                <a:solidFill>
                  <a:srgbClr val="FFFF66"/>
                </a:solidFill>
              </a:rPr>
              <a:t>afflict </a:t>
            </a:r>
            <a:r>
              <a:rPr lang="he-IL" sz="4400" b="1" dirty="0">
                <a:solidFill>
                  <a:srgbClr val="FFFF66"/>
                </a:solidFill>
                <a:latin typeface="David" panose="020E0502060401010101" pitchFamily="34" charset="-79"/>
                <a:cs typeface="David" panose="020E0502060401010101" pitchFamily="34" charset="-79"/>
              </a:rPr>
              <a:t>עִנִּיתֶם</a:t>
            </a:r>
            <a:r>
              <a:rPr lang="en-US" sz="4000" dirty="0"/>
              <a:t> yourselves. You are to bring an offering made by fire to </a:t>
            </a:r>
            <a:r>
              <a:rPr lang="en-US" sz="4000" cap="small" dirty="0"/>
              <a:t>Adoni</a:t>
            </a:r>
            <a:r>
              <a:rPr lang="en-US" sz="4000" dirty="0"/>
              <a:t>. </a:t>
            </a:r>
            <a:endParaRPr lang="en-US" sz="6600" dirty="0"/>
          </a:p>
        </p:txBody>
      </p:sp>
    </p:spTree>
    <p:extLst>
      <p:ext uri="{BB962C8B-B14F-4D97-AF65-F5344CB8AC3E}">
        <p14:creationId xmlns:p14="http://schemas.microsoft.com/office/powerpoint/2010/main" val="294868274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160058</TotalTime>
  <Words>3975</Words>
  <Application>Microsoft Office PowerPoint</Application>
  <PresentationFormat>On-screen Show (16:9)</PresentationFormat>
  <Paragraphs>353</Paragraphs>
  <Slides>65</Slides>
  <Notes>65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Arial</vt:lpstr>
      <vt:lpstr>Arial Rounded MT Bold</vt:lpstr>
      <vt:lpstr>David</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4406</cp:revision>
  <dcterms:created xsi:type="dcterms:W3CDTF">2006-04-21T19:34:43Z</dcterms:created>
  <dcterms:modified xsi:type="dcterms:W3CDTF">2021-09-16T14:44:14Z</dcterms:modified>
</cp:coreProperties>
</file>