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 id="2147483838" r:id="rId3"/>
  </p:sldMasterIdLst>
  <p:notesMasterIdLst>
    <p:notesMasterId r:id="rId71"/>
  </p:notesMasterIdLst>
  <p:handoutMasterIdLst>
    <p:handoutMasterId r:id="rId72"/>
  </p:handoutMasterIdLst>
  <p:sldIdLst>
    <p:sldId id="2045" r:id="rId4"/>
    <p:sldId id="63750" r:id="rId5"/>
    <p:sldId id="63773" r:id="rId6"/>
    <p:sldId id="50177" r:id="rId7"/>
    <p:sldId id="63614" r:id="rId8"/>
    <p:sldId id="63590" r:id="rId9"/>
    <p:sldId id="63598" r:id="rId10"/>
    <p:sldId id="63763" r:id="rId11"/>
    <p:sldId id="63764" r:id="rId12"/>
    <p:sldId id="63765" r:id="rId13"/>
    <p:sldId id="63753" r:id="rId14"/>
    <p:sldId id="63754" r:id="rId15"/>
    <p:sldId id="63718" r:id="rId16"/>
    <p:sldId id="63717" r:id="rId17"/>
    <p:sldId id="63757" r:id="rId18"/>
    <p:sldId id="63776" r:id="rId19"/>
    <p:sldId id="63711" r:id="rId20"/>
    <p:sldId id="63712" r:id="rId21"/>
    <p:sldId id="63724" r:id="rId22"/>
    <p:sldId id="63760" r:id="rId23"/>
    <p:sldId id="63767" r:id="rId24"/>
    <p:sldId id="63759" r:id="rId25"/>
    <p:sldId id="63766" r:id="rId26"/>
    <p:sldId id="63769" r:id="rId27"/>
    <p:sldId id="63778" r:id="rId28"/>
    <p:sldId id="63779" r:id="rId29"/>
    <p:sldId id="63780" r:id="rId30"/>
    <p:sldId id="63781" r:id="rId31"/>
    <p:sldId id="63782" r:id="rId32"/>
    <p:sldId id="63783" r:id="rId33"/>
    <p:sldId id="63784" r:id="rId34"/>
    <p:sldId id="63725" r:id="rId35"/>
    <p:sldId id="63726" r:id="rId36"/>
    <p:sldId id="63761" r:id="rId37"/>
    <p:sldId id="63774" r:id="rId38"/>
    <p:sldId id="63745" r:id="rId39"/>
    <p:sldId id="63775" r:id="rId40"/>
    <p:sldId id="63746" r:id="rId41"/>
    <p:sldId id="63768" r:id="rId42"/>
    <p:sldId id="63772" r:id="rId43"/>
    <p:sldId id="63743" r:id="rId44"/>
    <p:sldId id="63762" r:id="rId45"/>
    <p:sldId id="63747" r:id="rId46"/>
    <p:sldId id="63751" r:id="rId47"/>
    <p:sldId id="63748" r:id="rId48"/>
    <p:sldId id="63752" r:id="rId49"/>
    <p:sldId id="63755" r:id="rId50"/>
    <p:sldId id="63756" r:id="rId51"/>
    <p:sldId id="63770" r:id="rId52"/>
    <p:sldId id="63771" r:id="rId53"/>
    <p:sldId id="63706" r:id="rId54"/>
    <p:sldId id="52494" r:id="rId55"/>
    <p:sldId id="63777" r:id="rId56"/>
    <p:sldId id="52503" r:id="rId57"/>
    <p:sldId id="63731" r:id="rId58"/>
    <p:sldId id="63732" r:id="rId59"/>
    <p:sldId id="63728" r:id="rId60"/>
    <p:sldId id="63735" r:id="rId61"/>
    <p:sldId id="63737" r:id="rId62"/>
    <p:sldId id="63738" r:id="rId63"/>
    <p:sldId id="63739" r:id="rId64"/>
    <p:sldId id="63740" r:id="rId65"/>
    <p:sldId id="63729" r:id="rId66"/>
    <p:sldId id="63733" r:id="rId67"/>
    <p:sldId id="63758" r:id="rId68"/>
    <p:sldId id="63734" r:id="rId69"/>
    <p:sldId id="63727" r:id="rId7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0299" autoAdjust="0"/>
  </p:normalViewPr>
  <p:slideViewPr>
    <p:cSldViewPr>
      <p:cViewPr varScale="1">
        <p:scale>
          <a:sx n="104" d="100"/>
          <a:sy n="104" d="100"/>
        </p:scale>
        <p:origin x="102" y="52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086"/>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Simkhat Torah 5782 2021 Fiery Revelation, First Revelation</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28 2021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Simkhat Torah 5782 2021 Fiery Revelation, First Revelation</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28 2021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kifakz.github.io/eng/bible/stern/stern_deyatelnost_04.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en.wikipedia.org/wiki/Targum_Onkelos" TargetMode="External"/><Relationship Id="rId7" Type="http://schemas.openxmlformats.org/officeDocument/2006/relationships/hyperlink" Target="https://en.wikipedia.org/wiki/Nevi%27im"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en.wikipedia.org/wiki/Targum_Jonathan" TargetMode="External"/><Relationship Id="rId5" Type="http://schemas.openxmlformats.org/officeDocument/2006/relationships/hyperlink" Target="https://en.wikipedia.org/wiki/Written_Law" TargetMode="External"/><Relationship Id="rId4" Type="http://schemas.openxmlformats.org/officeDocument/2006/relationships/hyperlink" Target="https://en.wikipedia.org/wiki/Torah"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Simkhat Torah 5782 2021 Fiery Revelation, First Revelation</a:t>
            </a:r>
          </a:p>
        </p:txBody>
      </p:sp>
      <p:sp>
        <p:nvSpPr>
          <p:cNvPr id="5" name="Rectangle 3"/>
          <p:cNvSpPr>
            <a:spLocks noGrp="1" noChangeArrowheads="1"/>
          </p:cNvSpPr>
          <p:nvPr>
            <p:ph type="dt" idx="1"/>
          </p:nvPr>
        </p:nvSpPr>
        <p:spPr>
          <a:ln/>
        </p:spPr>
        <p:txBody>
          <a:bodyPr/>
          <a:lstStyle/>
          <a:p>
            <a:r>
              <a:rPr lang="en-US" altLang="en-US">
                <a:solidFill>
                  <a:prstClr val="white"/>
                </a:solidFill>
              </a:rPr>
              <a:t>Sept 28 2021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26081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4776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60830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l"/>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57389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525504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526741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428354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Is His word to you like fire?  Daily dose keeps me going in spite of challenges!   </a:t>
            </a:r>
          </a:p>
          <a:p>
            <a:r>
              <a:rPr lang="en-US" dirty="0"/>
              <a:t>Stress $, health, relations?  Fire of His word.  “You always say that!”   “That’s my life message.”</a:t>
            </a:r>
          </a:p>
          <a:p>
            <a:r>
              <a:rPr lang="en-US" dirty="0"/>
              <a:t>“More than my necessary bread”</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50265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2819984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107483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869392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9696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https://i.pinimg.com/736x/2b/fb/21/2bfb21e0c007d2e685d4c16b5fa73ea0--dna-genealogy-anthropology.jpg</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28783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57132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1974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That IS the light.   The message of repentance and faith in the King and His Kingdom!</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66004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368986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903317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206865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340093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79881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312092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729237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782971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401036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3318851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125290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506881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323661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622954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484415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89173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9E7A7E2-61D4-416D-8868-15EA825CCC5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05734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Our experience with Him should be transformative.   I was once asked to do a certain ministry for a couple, and asked how long they’d been married.  X years.   Married X years?  “Well, together some years, then married.”   “So, you have repented and received forgiveness for the years together before marriage?”  </a:t>
            </a:r>
          </a:p>
          <a:p>
            <a:r>
              <a:rPr lang="en-US" dirty="0"/>
              <a:t>“We’ll get someone else to do ministry.  You are judging.”   I was fired, so to speak. </a:t>
            </a:r>
          </a:p>
          <a:p>
            <a:r>
              <a:rPr lang="en-US" dirty="0"/>
              <a:t>No such thing as co-habiting followers of Messiah.  Intellectual believers, but NOT followers, OK for this life or the next.  Am I politically incorrect?  </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1262516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https://kifakz.github.io/eng/bible/stern/stern_deyatelnost_09.html</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791075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https://kifakz.github.io/eng/bible/stern/stern_deyatelnost_09.html</a:t>
            </a:r>
          </a:p>
          <a:p>
            <a:r>
              <a:rPr lang="en-US" dirty="0"/>
              <a:t>So, this is why you should come to </a:t>
            </a:r>
            <a:r>
              <a:rPr lang="en-US" dirty="0" err="1"/>
              <a:t>Shakharit</a:t>
            </a:r>
            <a:r>
              <a:rPr lang="en-US" dirty="0"/>
              <a:t>!</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046561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https://kifakz.github.io/eng/bible/stern/stern_deyatelnost_04.html</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7675738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https://kifakz.github.io/eng/bible/stern/stern_deyatelnost_04.html</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629453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https://kifakz.github.io/eng/bible/stern/stern_deyatelnost_04.html</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978098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https://kifakz.github.io/eng/bible/stern/stern_deyatelnost_04.html</a:t>
            </a:r>
            <a:endParaRPr lang="en-US" sz="1050" dirty="0"/>
          </a:p>
          <a:p>
            <a:endParaRPr lang="en-US" dirty="0"/>
          </a:p>
          <a:p>
            <a:r>
              <a:rPr lang="en-US" dirty="0" err="1"/>
              <a:t>Avi</a:t>
            </a:r>
            <a:r>
              <a:rPr lang="en-US" dirty="0"/>
              <a:t> Mizrachi is his spiritual grandson.   </a:t>
            </a:r>
            <a:r>
              <a:rPr lang="en-US" dirty="0" err="1"/>
              <a:t>Avi’s</a:t>
            </a:r>
            <a:r>
              <a:rPr lang="en-US" dirty="0"/>
              <a:t> mother was in Rabbi Daniel Zion’s cong.</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429169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948808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Simkhat Torah 5782 2021 Fiery Revelation, First Revelation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28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214105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97829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1966407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5888454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670809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1954714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255693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303125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lgn="l">
              <a:buFont typeface="Arial" panose="020B0604020202020204" pitchFamily="34" charset="0"/>
              <a:buChar char="•"/>
            </a:pPr>
            <a:r>
              <a:rPr lang="en-US" b="0" i="0" u="none" strike="noStrike" dirty="0">
                <a:solidFill>
                  <a:srgbClr val="0645AD"/>
                </a:solidFill>
                <a:effectLst/>
                <a:hlinkClick r:id="rId3" tooltip="Targum Onkelos"/>
              </a:rPr>
              <a:t>Targum </a:t>
            </a:r>
            <a:r>
              <a:rPr lang="en-US" b="0" i="0" u="none" strike="noStrike" dirty="0" err="1">
                <a:solidFill>
                  <a:srgbClr val="0645AD"/>
                </a:solidFill>
                <a:effectLst/>
                <a:hlinkClick r:id="rId3" tooltip="Targum Onkelos"/>
              </a:rPr>
              <a:t>Onkelos</a:t>
            </a:r>
            <a:r>
              <a:rPr lang="en-US" b="0" i="0" dirty="0">
                <a:solidFill>
                  <a:srgbClr val="202122"/>
                </a:solidFill>
                <a:effectLst/>
              </a:rPr>
              <a:t> on the </a:t>
            </a:r>
            <a:r>
              <a:rPr lang="en-US" b="0" i="0" u="none" strike="noStrike" dirty="0">
                <a:solidFill>
                  <a:srgbClr val="0645AD"/>
                </a:solidFill>
                <a:effectLst/>
                <a:hlinkClick r:id="rId4" tooltip="Torah"/>
              </a:rPr>
              <a:t>Torah</a:t>
            </a:r>
            <a:r>
              <a:rPr lang="en-US" b="0" i="0" dirty="0">
                <a:solidFill>
                  <a:srgbClr val="202122"/>
                </a:solidFill>
                <a:effectLst/>
              </a:rPr>
              <a:t> (</a:t>
            </a:r>
            <a:r>
              <a:rPr lang="en-US" b="0" i="0" u="none" strike="noStrike" dirty="0">
                <a:solidFill>
                  <a:srgbClr val="0645AD"/>
                </a:solidFill>
                <a:effectLst/>
                <a:hlinkClick r:id="rId5" tooltip="Written Law"/>
              </a:rPr>
              <a:t>Written Law</a:t>
            </a:r>
            <a:r>
              <a:rPr lang="en-US" b="0" i="0" dirty="0">
                <a:solidFill>
                  <a:srgbClr val="202122"/>
                </a:solidFill>
                <a:effectLst/>
              </a:rPr>
              <a:t>)</a:t>
            </a:r>
          </a:p>
          <a:p>
            <a:pPr algn="l">
              <a:buFont typeface="Arial" panose="020B0604020202020204" pitchFamily="34" charset="0"/>
              <a:buChar char="•"/>
            </a:pPr>
            <a:r>
              <a:rPr lang="en-US" b="0" i="0" u="none" strike="noStrike" dirty="0">
                <a:solidFill>
                  <a:srgbClr val="0645AD"/>
                </a:solidFill>
                <a:effectLst/>
                <a:hlinkClick r:id="rId6" tooltip="Targum Jonathan"/>
              </a:rPr>
              <a:t>Targum Jonathan</a:t>
            </a:r>
            <a:r>
              <a:rPr lang="en-US" b="0" i="0" dirty="0">
                <a:solidFill>
                  <a:srgbClr val="202122"/>
                </a:solidFill>
                <a:effectLst/>
              </a:rPr>
              <a:t> on the </a:t>
            </a:r>
            <a:r>
              <a:rPr lang="en-US" b="0" i="0" u="none" strike="noStrike" dirty="0">
                <a:solidFill>
                  <a:srgbClr val="0645AD"/>
                </a:solidFill>
                <a:effectLst/>
                <a:hlinkClick r:id="rId7" tooltip="Nevi'im"/>
              </a:rPr>
              <a:t>Nevi'im</a:t>
            </a:r>
            <a:r>
              <a:rPr lang="en-US" b="0" i="0" dirty="0">
                <a:solidFill>
                  <a:srgbClr val="202122"/>
                </a:solidFill>
                <a:effectLst/>
              </a:rPr>
              <a:t> (Prophets)</a:t>
            </a:r>
          </a:p>
          <a:p>
            <a:pPr algn="l">
              <a:buFont typeface="Arial" panose="020B0604020202020204" pitchFamily="34" charset="0"/>
              <a:buChar char="•"/>
            </a:pPr>
            <a:r>
              <a:rPr lang="en-US" sz="1050" b="0" i="0" dirty="0">
                <a:solidFill>
                  <a:srgbClr val="202122"/>
                </a:solidFill>
                <a:effectLst/>
              </a:rPr>
              <a:t>https://www.biblestudytools.com/commentaries/gills-exposition-of-the-bible/genesis-3-8.html</a:t>
            </a:r>
          </a:p>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3235057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3657811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https://www.jewishencyclopedia.com/articles/10618-memra</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778656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https://free.messianicbible.com/feature/beginning-memra/</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630728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https://free.messianicbible.com/feature/beginning-memra/</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219149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3425419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https://free.messianicbible.com/feature/beginning-memra/</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14891792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https://free.messianicbible.com/feature/beginning-memra/</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8847196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https://free.messianicbible.com/feature/beginning-memra/</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42061870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That’s your opinion.   Yes that my opinion.  </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23050786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8698474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 you KNOW the living G-d?   Sins forgiven?  A good time to seek Him.  </a:t>
            </a:r>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32010701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23549988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Simkhat Torah 5782 2021 Fiery Revelation, First Revelation</a:t>
            </a:r>
          </a:p>
        </p:txBody>
      </p:sp>
      <p:sp>
        <p:nvSpPr>
          <p:cNvPr id="5" name="Date Placeholder 4"/>
          <p:cNvSpPr>
            <a:spLocks noGrp="1"/>
          </p:cNvSpPr>
          <p:nvPr>
            <p:ph type="dt" idx="1"/>
          </p:nvPr>
        </p:nvSpPr>
        <p:spPr/>
        <p:txBody>
          <a:bodyPr/>
          <a:lstStyle/>
          <a:p>
            <a:r>
              <a:rPr lang="en-US" altLang="en-US"/>
              <a:t>Sept 28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16074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58068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844483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17637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defTabSz="685800" fontAlgn="auto">
              <a:spcBef>
                <a:spcPts val="0"/>
              </a:spcBef>
              <a:spcAft>
                <a:spcPts val="0"/>
              </a:spcAft>
              <a:defRPr/>
            </a:pPr>
            <a:endParaRPr lang="en-US" sz="1350" kern="0" dirty="0">
              <a:solidFill>
                <a:sysClr val="windowText" lastClr="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auto">
              <a:spcBef>
                <a:spcPts val="0"/>
              </a:spcBef>
              <a:spcAft>
                <a:spcPts val="0"/>
              </a:spcAft>
              <a:defRPr/>
            </a:pPr>
            <a:endParaRPr lang="en-US" sz="1350" kern="0" dirty="0">
              <a:solidFill>
                <a:sysClr val="windowText" lastClr="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auto">
              <a:spcBef>
                <a:spcPts val="0"/>
              </a:spcBef>
              <a:spcAft>
                <a:spcPts val="0"/>
              </a:spcAft>
              <a:defRPr/>
            </a:pPr>
            <a:fld id="{9190C161-9D9C-4219-9159-98AF22DD1E1E}" type="slidenum">
              <a:rPr lang="en-US" altLang="en-US" sz="1350" kern="0" smtClean="0">
                <a:solidFill>
                  <a:sysClr val="windowText" lastClr="000000"/>
                </a:solidFill>
                <a:latin typeface="Arial" pitchFamily="34" charset="0"/>
                <a:cs typeface="Arial" pitchFamily="34" charset="0"/>
              </a:rPr>
              <a:pPr defTabSz="685800" fontAlgn="auto">
                <a:spcBef>
                  <a:spcPts val="0"/>
                </a:spcBef>
                <a:spcAft>
                  <a:spcPts val="0"/>
                </a:spcAft>
                <a:defRPr/>
              </a:pPr>
              <a:t>‹#›</a:t>
            </a:fld>
            <a:endParaRPr lang="en-US" altLang="en-US" sz="1350"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466116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1436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85800">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74C7E32F-A007-40FE-BCD5-17EC31FC5224}" type="slidenum">
              <a:rPr lang="en-US" smtClean="0"/>
              <a:pPr defTabSz="685800">
                <a:defRPr/>
              </a:pPr>
              <a:t>‹#›</a:t>
            </a:fld>
            <a:endParaRPr lang="en-US" dirty="0"/>
          </a:p>
        </p:txBody>
      </p:sp>
    </p:spTree>
    <p:extLst>
      <p:ext uri="{BB962C8B-B14F-4D97-AF65-F5344CB8AC3E}">
        <p14:creationId xmlns:p14="http://schemas.microsoft.com/office/powerpoint/2010/main" val="53513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defRPr>
            </a:lvl1pPr>
          </a:lstStyle>
          <a:p>
            <a:fld id="{3BA7F456-1CD9-4C2B-BE79-D530064A1CD5}" type="slidenum">
              <a:rPr lang="en-US" altLang="en-US"/>
              <a:pPr/>
              <a:t>‹#›</a:t>
            </a:fld>
            <a:endParaRPr lang="en-US" altLang="en-US" dirty="0"/>
          </a:p>
        </p:txBody>
      </p:sp>
    </p:spTree>
    <p:extLst>
      <p:ext uri="{BB962C8B-B14F-4D97-AF65-F5344CB8AC3E}">
        <p14:creationId xmlns:p14="http://schemas.microsoft.com/office/powerpoint/2010/main" val="2623309210"/>
      </p:ext>
    </p:extLst>
  </p:cSld>
  <p:clrMap bg1="lt1" tx1="dk1" bg2="lt2" tx2="dk2" accent1="accent1" accent2="accent2" accent3="accent3" accent4="accent4" accent5="accent5" accent6="accent6" hlink="hlink" folHlink="folHlink"/>
  <p:sldLayoutIdLst>
    <p:sldLayoutId id="2147483837" r:id="rId1"/>
    <p:sldLayoutId id="2147483840" r:id="rId2"/>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4136328234"/>
      </p:ext>
    </p:extLst>
  </p:cSld>
  <p:clrMap bg1="lt1" tx1="dk1" bg2="lt2" tx2="dk2" accent1="accent1" accent2="accent2" accent3="accent3" accent4="accent4" accent5="accent5" accent6="accent6" hlink="hlink" folHlink="folHlink"/>
  <p:sldLayoutIdLst>
    <p:sldLayoutId id="2147483839"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143000" y="154186"/>
            <a:ext cx="6858000" cy="422672"/>
          </a:xfrm>
        </p:spPr>
        <p:txBody>
          <a:bodyPr/>
          <a:lstStyle/>
          <a:p>
            <a:pPr eaLnBrk="1" hangingPunct="1"/>
            <a:r>
              <a:rPr lang="en-US" altLang="en-US" sz="2100" dirty="0">
                <a:solidFill>
                  <a:srgbClr val="FFFF00"/>
                </a:solidFill>
              </a:rPr>
              <a:t>D’varim (Deuteronomy) 33:4</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38241"/>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he-IL" alt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42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71450" y="215894"/>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he-IL" alt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42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576858"/>
            <a:ext cx="8229600" cy="4743450"/>
          </a:xfrm>
        </p:spPr>
        <p:txBody>
          <a:bodyPr>
            <a:normAutofit/>
          </a:bodyPr>
          <a:lstStyle/>
          <a:p>
            <a:pPr algn="r" rtl="1"/>
            <a:r>
              <a:rPr lang="he-IL" sz="4500" b="1" dirty="0">
                <a:latin typeface="David" panose="020E0502060401010101" pitchFamily="34" charset="-79"/>
                <a:cs typeface="David" panose="020E0502060401010101" pitchFamily="34" charset="-79"/>
              </a:rPr>
              <a:t>תּוֹרָ֥ה צִוָּה־לָ֖נוּ מֹשֶׁ֑ה מוֹרָשָׁ֖ה קְהִלַּ֥ת</a:t>
            </a:r>
            <a:endParaRPr lang="en-US" sz="4500" b="1" dirty="0">
              <a:latin typeface="David" panose="020E0502060401010101" pitchFamily="34" charset="-79"/>
              <a:cs typeface="David" panose="020E0502060401010101" pitchFamily="34" charset="-79"/>
            </a:endParaRPr>
          </a:p>
          <a:p>
            <a:pPr algn="r" rtl="1"/>
            <a:r>
              <a:rPr lang="he-IL" sz="4500" b="1" dirty="0">
                <a:latin typeface="David" panose="020E0502060401010101" pitchFamily="34" charset="-79"/>
                <a:cs typeface="David" panose="020E0502060401010101" pitchFamily="34" charset="-79"/>
              </a:rPr>
              <a:t>יַעֲקֹֽב׃</a:t>
            </a:r>
            <a:endParaRPr lang="en-US" sz="4500" b="1" dirty="0">
              <a:latin typeface="David" panose="020E0502060401010101" pitchFamily="34" charset="-79"/>
              <a:cs typeface="David" panose="020E0502060401010101" pitchFamily="34" charset="-79"/>
            </a:endParaRPr>
          </a:p>
          <a:p>
            <a:pPr algn="l" rtl="1"/>
            <a:r>
              <a:rPr lang="en-US" sz="3300" dirty="0"/>
              <a:t>“the Torah Moshe commanded us</a:t>
            </a:r>
            <a:br>
              <a:rPr lang="en-US" sz="3300" dirty="0"/>
            </a:br>
            <a:r>
              <a:rPr lang="en-US" sz="3300" dirty="0"/>
              <a:t>as an inheritance for the community     of Ya‘akov.”</a:t>
            </a:r>
          </a:p>
        </p:txBody>
      </p:sp>
    </p:spTree>
    <p:extLst>
      <p:ext uri="{BB962C8B-B14F-4D97-AF65-F5344CB8AC3E}">
        <p14:creationId xmlns:p14="http://schemas.microsoft.com/office/powerpoint/2010/main" val="216491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Two themes here:</a:t>
            </a:r>
          </a:p>
          <a:p>
            <a:pPr marL="573088" indent="-573088">
              <a:buFont typeface="+mj-lt"/>
              <a:buAutoNum type="arabicPeriod"/>
            </a:pPr>
            <a:r>
              <a:rPr lang="en-US" sz="4000" dirty="0"/>
              <a:t>at his right hand was a </a:t>
            </a:r>
            <a:r>
              <a:rPr lang="en-US" sz="4000" dirty="0">
                <a:solidFill>
                  <a:srgbClr val="FFFF99"/>
                </a:solidFill>
              </a:rPr>
              <a:t>fiery law </a:t>
            </a:r>
            <a:r>
              <a:rPr lang="en-US" sz="4000" dirty="0"/>
              <a:t>for them.</a:t>
            </a:r>
            <a:r>
              <a:rPr lang="en-US" sz="4000" b="1" dirty="0">
                <a:latin typeface="David" panose="020E0502060401010101" pitchFamily="34" charset="-79"/>
                <a:cs typeface="David" panose="020E0502060401010101" pitchFamily="34" charset="-79"/>
              </a:rPr>
              <a:t> </a:t>
            </a:r>
            <a:r>
              <a:rPr lang="he-IL" sz="4000" b="1" dirty="0">
                <a:solidFill>
                  <a:srgbClr val="FFFF99"/>
                </a:solidFill>
                <a:latin typeface="David" panose="020E0502060401010101" pitchFamily="34" charset="-79"/>
                <a:cs typeface="David" panose="020E0502060401010101" pitchFamily="34" charset="-79"/>
              </a:rPr>
              <a:t>אֵ֥שׁ דָּ֖ת </a:t>
            </a:r>
            <a:r>
              <a:rPr lang="he-IL" sz="4000" b="1" dirty="0">
                <a:latin typeface="David" panose="020E0502060401010101" pitchFamily="34" charset="-79"/>
                <a:cs typeface="David" panose="020E0502060401010101" pitchFamily="34" charset="-79"/>
              </a:rPr>
              <a:t>לָֽמוֹ׃</a:t>
            </a:r>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מִימִינ֕וֹ</a:t>
            </a:r>
            <a:endParaRPr lang="en-US" sz="4000" b="1" dirty="0">
              <a:latin typeface="David" panose="020E0502060401010101" pitchFamily="34" charset="-79"/>
              <a:cs typeface="David" panose="020E0502060401010101" pitchFamily="34" charset="-79"/>
            </a:endParaRPr>
          </a:p>
          <a:p>
            <a:pPr marL="573088" indent="-573088">
              <a:buFont typeface="+mj-lt"/>
              <a:buAutoNum type="arabicPeriod"/>
            </a:pPr>
            <a:r>
              <a:rPr lang="en-US" sz="4000" dirty="0"/>
              <a:t>He </a:t>
            </a:r>
            <a:r>
              <a:rPr lang="en-US" sz="4000" dirty="0">
                <a:solidFill>
                  <a:srgbClr val="FFFF99"/>
                </a:solidFill>
              </a:rPr>
              <a:t>truly loves </a:t>
            </a:r>
            <a:r>
              <a:rPr lang="en-US" sz="4000" dirty="0"/>
              <a:t>the peoples</a:t>
            </a:r>
          </a:p>
          <a:p>
            <a:pPr marL="0" indent="0">
              <a:buNone/>
            </a:pPr>
            <a:r>
              <a:rPr lang="en-US" sz="4000" dirty="0"/>
              <a:t> </a:t>
            </a:r>
            <a:r>
              <a:rPr lang="he-IL" sz="4000" b="1" dirty="0">
                <a:latin typeface="David" panose="020E0502060401010101" pitchFamily="34" charset="-79"/>
                <a:cs typeface="David" panose="020E0502060401010101" pitchFamily="34" charset="-79"/>
              </a:rPr>
              <a:t>אַ֚ף </a:t>
            </a:r>
            <a:r>
              <a:rPr lang="he-IL" sz="4000" b="1" dirty="0">
                <a:solidFill>
                  <a:srgbClr val="FFFF99"/>
                </a:solidFill>
                <a:latin typeface="David" panose="020E0502060401010101" pitchFamily="34" charset="-79"/>
                <a:cs typeface="David" panose="020E0502060401010101" pitchFamily="34" charset="-79"/>
              </a:rPr>
              <a:t>חֹבֵ֣ב</a:t>
            </a:r>
            <a:r>
              <a:rPr lang="he-IL" sz="4000" b="1" dirty="0">
                <a:latin typeface="David" panose="020E0502060401010101" pitchFamily="34" charset="-79"/>
                <a:cs typeface="David" panose="020E0502060401010101" pitchFamily="34" charset="-79"/>
              </a:rPr>
              <a:t> עַמִּ֔ים </a:t>
            </a:r>
            <a:endParaRPr lang="en-US" sz="4000" b="1" dirty="0">
              <a:latin typeface="David" panose="020E0502060401010101" pitchFamily="34" charset="-79"/>
              <a:cs typeface="David" panose="020E0502060401010101" pitchFamily="34" charset="-79"/>
            </a:endParaRPr>
          </a:p>
          <a:p>
            <a:pPr marL="742950" indent="-742950">
              <a:buFont typeface="+mj-lt"/>
              <a:buAutoNum type="arabicPeriod"/>
            </a:pPr>
            <a:endParaRPr lang="en-US" sz="4000" dirty="0"/>
          </a:p>
        </p:txBody>
      </p:sp>
    </p:spTree>
    <p:extLst>
      <p:ext uri="{BB962C8B-B14F-4D97-AF65-F5344CB8AC3E}">
        <p14:creationId xmlns:p14="http://schemas.microsoft.com/office/powerpoint/2010/main" val="414343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573088" indent="-573088">
              <a:buFont typeface="+mj-lt"/>
              <a:buAutoNum type="arabicPeriod"/>
            </a:pPr>
            <a:r>
              <a:rPr lang="en-US" sz="4000" dirty="0"/>
              <a:t>at his right hand was a </a:t>
            </a:r>
            <a:r>
              <a:rPr lang="en-US" sz="4000" dirty="0">
                <a:solidFill>
                  <a:srgbClr val="FFFF99"/>
                </a:solidFill>
              </a:rPr>
              <a:t>fiery law </a:t>
            </a:r>
            <a:r>
              <a:rPr lang="en-US" sz="4000" dirty="0"/>
              <a:t>for them.</a:t>
            </a:r>
            <a:r>
              <a:rPr lang="en-US" sz="4000" b="1" dirty="0">
                <a:latin typeface="David" panose="020E0502060401010101" pitchFamily="34" charset="-79"/>
                <a:cs typeface="David" panose="020E0502060401010101" pitchFamily="34" charset="-79"/>
              </a:rPr>
              <a:t> </a:t>
            </a:r>
            <a:r>
              <a:rPr lang="he-IL" sz="4000" b="1" dirty="0">
                <a:solidFill>
                  <a:srgbClr val="FFFF99"/>
                </a:solidFill>
                <a:latin typeface="David" panose="020E0502060401010101" pitchFamily="34" charset="-79"/>
                <a:cs typeface="David" panose="020E0502060401010101" pitchFamily="34" charset="-79"/>
              </a:rPr>
              <a:t>אֵ֥שׁ דָּ֖ת </a:t>
            </a:r>
            <a:r>
              <a:rPr lang="he-IL" sz="4000" b="1" dirty="0">
                <a:latin typeface="David" panose="020E0502060401010101" pitchFamily="34" charset="-79"/>
                <a:cs typeface="David" panose="020E0502060401010101" pitchFamily="34" charset="-79"/>
              </a:rPr>
              <a:t>לָֽמוֹ׃</a:t>
            </a:r>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מִימִינ֕וֹ</a:t>
            </a:r>
            <a:endParaRPr lang="en-US" sz="4000" dirty="0"/>
          </a:p>
        </p:txBody>
      </p:sp>
    </p:spTree>
    <p:extLst>
      <p:ext uri="{BB962C8B-B14F-4D97-AF65-F5344CB8AC3E}">
        <p14:creationId xmlns:p14="http://schemas.microsoft.com/office/powerpoint/2010/main" val="382131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 the Targum of </a:t>
            </a:r>
            <a:r>
              <a:rPr lang="en-US" sz="4000" dirty="0" err="1"/>
              <a:t>Onkelos</a:t>
            </a:r>
            <a:r>
              <a:rPr lang="en-US" sz="4000" dirty="0"/>
              <a:t>,</a:t>
            </a:r>
          </a:p>
          <a:p>
            <a:pPr marL="0" indent="0">
              <a:buNone/>
            </a:pPr>
            <a:r>
              <a:rPr lang="en-US" sz="4000" dirty="0"/>
              <a:t>“the brightness of his glory from Seir was shown unto us;‘’</a:t>
            </a:r>
          </a:p>
          <a:p>
            <a:pPr marL="0" indent="0">
              <a:buNone/>
            </a:pPr>
            <a:r>
              <a:rPr lang="en-US" sz="4000" dirty="0"/>
              <a:t>Targum of Jonathan,</a:t>
            </a:r>
          </a:p>
          <a:p>
            <a:pPr marL="0" indent="0">
              <a:buNone/>
            </a:pPr>
            <a:r>
              <a:rPr lang="en-US" sz="4000" dirty="0"/>
              <a:t>“and the brightness of the glory of his </a:t>
            </a:r>
            <a:r>
              <a:rPr lang="en-US" sz="4000" dirty="0" err="1"/>
              <a:t>Shekhinah</a:t>
            </a:r>
            <a:r>
              <a:rPr lang="en-US" sz="4000" dirty="0"/>
              <a:t> went from </a:t>
            </a:r>
            <a:r>
              <a:rPr lang="en-US" sz="4000" dirty="0" err="1"/>
              <a:t>Gebal</a:t>
            </a:r>
            <a:r>
              <a:rPr lang="en-US" sz="4000" dirty="0"/>
              <a:t>:”</a:t>
            </a:r>
          </a:p>
        </p:txBody>
      </p:sp>
    </p:spTree>
    <p:extLst>
      <p:ext uri="{BB962C8B-B14F-4D97-AF65-F5344CB8AC3E}">
        <p14:creationId xmlns:p14="http://schemas.microsoft.com/office/powerpoint/2010/main" val="226227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2400" b="1" baseline="30000" dirty="0"/>
              <a:t> </a:t>
            </a:r>
            <a:r>
              <a:rPr lang="en-US" sz="4000" baseline="30000" dirty="0" err="1"/>
              <a:t>Shmot</a:t>
            </a:r>
            <a:r>
              <a:rPr lang="en-US" sz="4000" baseline="30000" dirty="0"/>
              <a:t>/Ex 20.18 </a:t>
            </a:r>
            <a:r>
              <a:rPr lang="en-US" sz="4000" dirty="0"/>
              <a:t>All the people experienced the thunder, the lightning, the sound of the shofar, and the mountain smoking. When the people saw it, they trembled. </a:t>
            </a:r>
            <a:endParaRPr lang="en-US" sz="4400" dirty="0"/>
          </a:p>
        </p:txBody>
      </p:sp>
    </p:spTree>
    <p:extLst>
      <p:ext uri="{BB962C8B-B14F-4D97-AF65-F5344CB8AC3E}">
        <p14:creationId xmlns:p14="http://schemas.microsoft.com/office/powerpoint/2010/main" val="305873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2400" b="1" baseline="30000" dirty="0"/>
              <a:t> </a:t>
            </a:r>
            <a:r>
              <a:rPr lang="en-US" sz="4000" baseline="30000" dirty="0" err="1"/>
              <a:t>Shmot</a:t>
            </a:r>
            <a:r>
              <a:rPr lang="en-US" sz="4000" baseline="30000" dirty="0"/>
              <a:t>/Ex 20.18 </a:t>
            </a:r>
            <a:r>
              <a:rPr lang="en-US" sz="4000" dirty="0"/>
              <a:t>Standing at a distance, they said to Moshe, “You, speak with us; and we will listen. But don’t let God speak with us, or we will die.”</a:t>
            </a:r>
            <a:endParaRPr lang="en-US" sz="4400" dirty="0"/>
          </a:p>
        </p:txBody>
      </p:sp>
    </p:spTree>
    <p:extLst>
      <p:ext uri="{BB962C8B-B14F-4D97-AF65-F5344CB8AC3E}">
        <p14:creationId xmlns:p14="http://schemas.microsoft.com/office/powerpoint/2010/main" val="2283359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Other examples of G-d revealing His word in light and fire.</a:t>
            </a:r>
          </a:p>
          <a:p>
            <a:pPr marL="0" indent="0" algn="ctr">
              <a:buNone/>
            </a:pPr>
            <a:endParaRPr lang="en-US" sz="4000" dirty="0"/>
          </a:p>
          <a:p>
            <a:pPr marL="0" indent="0" algn="ctr">
              <a:buNone/>
            </a:pPr>
            <a:r>
              <a:rPr lang="en-US" sz="4000" dirty="0"/>
              <a:t>Yeshua the </a:t>
            </a:r>
            <a:r>
              <a:rPr lang="en-US" sz="4000" dirty="0" err="1"/>
              <a:t>Messsiah</a:t>
            </a:r>
            <a:r>
              <a:rPr lang="en-US" sz="4000" dirty="0"/>
              <a:t> IS the light and the fire!</a:t>
            </a:r>
          </a:p>
        </p:txBody>
      </p:sp>
    </p:spTree>
    <p:extLst>
      <p:ext uri="{BB962C8B-B14F-4D97-AF65-F5344CB8AC3E}">
        <p14:creationId xmlns:p14="http://schemas.microsoft.com/office/powerpoint/2010/main" val="1296946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1. </a:t>
            </a:r>
            <a:r>
              <a:rPr lang="en-US" sz="4000" baseline="30000" dirty="0" err="1"/>
              <a:t>Yermiyahu</a:t>
            </a:r>
            <a:r>
              <a:rPr lang="en-US" sz="4000" baseline="30000" dirty="0"/>
              <a:t>/ </a:t>
            </a:r>
            <a:r>
              <a:rPr lang="en-US" sz="4000" baseline="30000" dirty="0" err="1"/>
              <a:t>Jer</a:t>
            </a:r>
            <a:r>
              <a:rPr lang="en-US" sz="4000" baseline="30000" dirty="0"/>
              <a:t> 23.29</a:t>
            </a:r>
            <a:r>
              <a:rPr lang="en-US" sz="4000" dirty="0"/>
              <a:t> “Isn’t </a:t>
            </a:r>
            <a:r>
              <a:rPr lang="en-US" sz="4000" dirty="0">
                <a:solidFill>
                  <a:srgbClr val="FFFF99"/>
                </a:solidFill>
              </a:rPr>
              <a:t>my word like fire,”</a:t>
            </a:r>
            <a:r>
              <a:rPr lang="en-US" sz="4000" dirty="0"/>
              <a:t> asks </a:t>
            </a:r>
            <a:r>
              <a:rPr lang="en-US" sz="4000" cap="small" dirty="0"/>
              <a:t>Adoni</a:t>
            </a:r>
            <a:r>
              <a:rPr lang="en-US" sz="4000" dirty="0"/>
              <a:t>, “like a hammer shattering</a:t>
            </a:r>
            <a:r>
              <a:rPr lang="en-US" sz="4000" baseline="30000" dirty="0"/>
              <a:t> rocks?</a:t>
            </a:r>
          </a:p>
          <a:p>
            <a:pPr marL="0" indent="0">
              <a:buNone/>
            </a:pPr>
            <a:r>
              <a:rPr lang="en-US" sz="4000" dirty="0"/>
              <a:t>2. </a:t>
            </a:r>
            <a:r>
              <a:rPr lang="en-US" sz="4000" baseline="30000" dirty="0" err="1"/>
              <a:t>Dvarim</a:t>
            </a:r>
            <a:r>
              <a:rPr lang="en-US" sz="4000" baseline="30000" dirty="0"/>
              <a:t>/Dt 5.19 </a:t>
            </a:r>
            <a:r>
              <a:rPr lang="en-US" sz="4000" cap="small" dirty="0"/>
              <a:t>Adoni</a:t>
            </a:r>
            <a:r>
              <a:rPr lang="en-US" sz="4000" dirty="0"/>
              <a:t> spoke to all your assembly on the mountain from the midst of the fire, the cloud and the fog, with a great voice. </a:t>
            </a:r>
          </a:p>
        </p:txBody>
      </p:sp>
    </p:spTree>
    <p:extLst>
      <p:ext uri="{BB962C8B-B14F-4D97-AF65-F5344CB8AC3E}">
        <p14:creationId xmlns:p14="http://schemas.microsoft.com/office/powerpoint/2010/main" val="2827620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3. </a:t>
            </a:r>
            <a:r>
              <a:rPr lang="en-US" sz="4000" baseline="30000" dirty="0" err="1"/>
              <a:t>T’hillim</a:t>
            </a:r>
            <a:r>
              <a:rPr lang="en-US" sz="4000" baseline="30000" dirty="0"/>
              <a:t> 119.105 </a:t>
            </a:r>
            <a:r>
              <a:rPr lang="en-US" sz="4000" dirty="0"/>
              <a:t>Your word is a lamp to my feet and a light to my path.</a:t>
            </a:r>
          </a:p>
          <a:p>
            <a:pPr marL="0" indent="0">
              <a:buNone/>
            </a:pPr>
            <a:endParaRPr lang="en-US" sz="1800" dirty="0"/>
          </a:p>
          <a:p>
            <a:pPr marL="0" indent="0">
              <a:buNone/>
            </a:pPr>
            <a:r>
              <a:rPr lang="en-US" sz="4000" dirty="0"/>
              <a:t>4.</a:t>
            </a:r>
            <a:r>
              <a:rPr lang="en-US" sz="4000" baseline="30000" dirty="0"/>
              <a:t>Yermihu/</a:t>
            </a:r>
            <a:r>
              <a:rPr lang="en-US" sz="4000" baseline="30000" dirty="0" err="1"/>
              <a:t>Jer</a:t>
            </a:r>
            <a:r>
              <a:rPr lang="en-US" sz="4000" baseline="30000" dirty="0"/>
              <a:t> 5.14 </a:t>
            </a:r>
            <a:r>
              <a:rPr lang="en-US" sz="4000" u="sng" dirty="0">
                <a:solidFill>
                  <a:srgbClr val="FFFF99"/>
                </a:solidFill>
              </a:rPr>
              <a:t>I will make my words fire in your mouth</a:t>
            </a:r>
            <a:r>
              <a:rPr lang="en-US" sz="4000" dirty="0"/>
              <a:t>, </a:t>
            </a:r>
            <a:r>
              <a:rPr lang="en-US" sz="2400" dirty="0"/>
              <a:t>[</a:t>
            </a:r>
            <a:r>
              <a:rPr lang="en-US" sz="2400" dirty="0" err="1"/>
              <a:t>Yirmeyahu</a:t>
            </a:r>
            <a:r>
              <a:rPr lang="en-US" sz="2400" dirty="0"/>
              <a:t>,]</a:t>
            </a:r>
            <a:endParaRPr lang="en-US" sz="4000" dirty="0"/>
          </a:p>
          <a:p>
            <a:pPr marL="0" indent="0">
              <a:buNone/>
            </a:pPr>
            <a:r>
              <a:rPr lang="en-US" sz="4000" dirty="0"/>
              <a:t>and this people wood; so that it will devour them.</a:t>
            </a:r>
          </a:p>
        </p:txBody>
      </p:sp>
    </p:spTree>
    <p:extLst>
      <p:ext uri="{BB962C8B-B14F-4D97-AF65-F5344CB8AC3E}">
        <p14:creationId xmlns:p14="http://schemas.microsoft.com/office/powerpoint/2010/main" val="65319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5. </a:t>
            </a:r>
            <a:r>
              <a:rPr lang="en-US" sz="4000" baseline="30000" dirty="0" err="1"/>
              <a:t>Yer</a:t>
            </a:r>
            <a:r>
              <a:rPr lang="en-US" sz="4000" baseline="30000" dirty="0"/>
              <a:t>. 20.8-9 </a:t>
            </a:r>
            <a:r>
              <a:rPr lang="en-US" sz="4000" dirty="0"/>
              <a:t>For the word of </a:t>
            </a:r>
            <a:r>
              <a:rPr lang="en-US" sz="4000" cap="small" dirty="0"/>
              <a:t>Adoni</a:t>
            </a:r>
            <a:r>
              <a:rPr lang="en-US" sz="4000" dirty="0"/>
              <a:t> is scorn and ridicule to me all day long. </a:t>
            </a:r>
            <a:r>
              <a:rPr lang="en-US" sz="4000" b="1" baseline="30000" dirty="0"/>
              <a:t> </a:t>
            </a:r>
            <a:r>
              <a:rPr lang="en-US" sz="4000" dirty="0"/>
              <a:t>But if I say: “I won’t mention Him, or speak any more in His Name,” then </a:t>
            </a:r>
            <a:r>
              <a:rPr lang="en-US" sz="4000" u="sng" dirty="0">
                <a:solidFill>
                  <a:srgbClr val="FFFF99"/>
                </a:solidFill>
              </a:rPr>
              <a:t>it is like fire burning in my heart —shut up in my bones— </a:t>
            </a:r>
            <a:r>
              <a:rPr lang="en-US" sz="4000" dirty="0"/>
              <a:t>I weary myself holding it in, but I cannot.</a:t>
            </a:r>
            <a:endParaRPr lang="en-US" sz="6600" dirty="0"/>
          </a:p>
        </p:txBody>
      </p:sp>
    </p:spTree>
    <p:extLst>
      <p:ext uri="{BB962C8B-B14F-4D97-AF65-F5344CB8AC3E}">
        <p14:creationId xmlns:p14="http://schemas.microsoft.com/office/powerpoint/2010/main" val="134745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5A8302A-6CAA-4A04-8010-13E51BFA31D2}"/>
              </a:ext>
            </a:extLst>
          </p:cNvPr>
          <p:cNvPicPr>
            <a:picLocks noChangeAspect="1"/>
          </p:cNvPicPr>
          <p:nvPr/>
        </p:nvPicPr>
        <p:blipFill>
          <a:blip r:embed="rId3"/>
          <a:stretch>
            <a:fillRect/>
          </a:stretch>
        </p:blipFill>
        <p:spPr>
          <a:xfrm>
            <a:off x="0" y="38099"/>
            <a:ext cx="9001552" cy="5143500"/>
          </a:xfrm>
          <a:prstGeom prst="rect">
            <a:avLst/>
          </a:prstGeom>
        </p:spPr>
      </p:pic>
    </p:spTree>
    <p:extLst>
      <p:ext uri="{BB962C8B-B14F-4D97-AF65-F5344CB8AC3E}">
        <p14:creationId xmlns:p14="http://schemas.microsoft.com/office/powerpoint/2010/main" val="1147221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6. </a:t>
            </a:r>
            <a:r>
              <a:rPr lang="en-US" sz="4000" baseline="30000" dirty="0"/>
              <a:t>Yeshayahu/Is 8.23 </a:t>
            </a:r>
            <a:r>
              <a:rPr lang="en-US" sz="4000" dirty="0"/>
              <a:t>But there will be no more gloom for those who are now in anguish. In the past the </a:t>
            </a:r>
            <a:r>
              <a:rPr lang="en-US" sz="4000" dirty="0">
                <a:solidFill>
                  <a:srgbClr val="FFFF99"/>
                </a:solidFill>
              </a:rPr>
              <a:t>land of </a:t>
            </a:r>
            <a:r>
              <a:rPr lang="en-US" sz="4000" dirty="0" err="1">
                <a:solidFill>
                  <a:srgbClr val="FFFF99"/>
                </a:solidFill>
              </a:rPr>
              <a:t>Z’vulun</a:t>
            </a:r>
            <a:r>
              <a:rPr lang="en-US" sz="4000" dirty="0">
                <a:solidFill>
                  <a:srgbClr val="FFFF99"/>
                </a:solidFill>
              </a:rPr>
              <a:t> and the land of Naftali </a:t>
            </a:r>
            <a:r>
              <a:rPr lang="en-US" sz="4000" dirty="0"/>
              <a:t>were regarded </a:t>
            </a:r>
            <a:r>
              <a:rPr lang="en-US" sz="4000" dirty="0" err="1"/>
              <a:t>lightly;but</a:t>
            </a:r>
            <a:r>
              <a:rPr lang="en-US" sz="4000" dirty="0"/>
              <a:t> in the future he will honor the way to the lake, beyond the </a:t>
            </a:r>
            <a:r>
              <a:rPr lang="en-US" sz="4000" dirty="0" err="1"/>
              <a:t>Yarden</a:t>
            </a:r>
            <a:r>
              <a:rPr lang="en-US" sz="4000" dirty="0"/>
              <a:t>, Galil-of-the-Goyim.</a:t>
            </a:r>
          </a:p>
        </p:txBody>
      </p:sp>
    </p:spTree>
    <p:extLst>
      <p:ext uri="{BB962C8B-B14F-4D97-AF65-F5344CB8AC3E}">
        <p14:creationId xmlns:p14="http://schemas.microsoft.com/office/powerpoint/2010/main" val="3889890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a:extLst>
              <a:ext uri="{FF2B5EF4-FFF2-40B4-BE49-F238E27FC236}">
                <a16:creationId xmlns:a16="http://schemas.microsoft.com/office/drawing/2014/main" id="{2AC27A62-AD4A-439B-BF1E-36E795C06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825" y="0"/>
            <a:ext cx="33067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718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Yeshayahu/Is 9.1 </a:t>
            </a:r>
            <a:r>
              <a:rPr lang="en-US" sz="4000" dirty="0"/>
              <a:t>The people walking in darkness will see a great light. Upon those dwelling in the land of the shadow of death, light will shine</a:t>
            </a:r>
          </a:p>
        </p:txBody>
      </p:sp>
    </p:spTree>
    <p:extLst>
      <p:ext uri="{BB962C8B-B14F-4D97-AF65-F5344CB8AC3E}">
        <p14:creationId xmlns:p14="http://schemas.microsoft.com/office/powerpoint/2010/main" val="3193634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Mtt.4.14-17 </a:t>
            </a:r>
            <a:r>
              <a:rPr lang="en-US" sz="4000" dirty="0"/>
              <a:t> This happened in order to fulfill what </a:t>
            </a:r>
            <a:r>
              <a:rPr lang="en-US" sz="4000" dirty="0" err="1"/>
              <a:t>Yesha‘yahu</a:t>
            </a:r>
            <a:r>
              <a:rPr lang="en-US" sz="4000" dirty="0"/>
              <a:t> the prophet had said, “Land of </a:t>
            </a:r>
            <a:r>
              <a:rPr lang="en-US" sz="4000" dirty="0" err="1"/>
              <a:t>Z’vulun</a:t>
            </a:r>
            <a:r>
              <a:rPr lang="en-US" sz="4000" dirty="0"/>
              <a:t> and land of Naftali, toward the lake, beyond the </a:t>
            </a:r>
            <a:r>
              <a:rPr lang="en-US" sz="4000" dirty="0" err="1"/>
              <a:t>Yarden</a:t>
            </a:r>
            <a:r>
              <a:rPr lang="en-US" sz="4000" dirty="0"/>
              <a:t>, Galil-of-the-Goyim — the people living in darkness have seen a great light; </a:t>
            </a:r>
          </a:p>
        </p:txBody>
      </p:sp>
    </p:spTree>
    <p:extLst>
      <p:ext uri="{BB962C8B-B14F-4D97-AF65-F5344CB8AC3E}">
        <p14:creationId xmlns:p14="http://schemas.microsoft.com/office/powerpoint/2010/main" val="1544121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Mtt.4.14-17 </a:t>
            </a:r>
            <a:r>
              <a:rPr lang="en-US" sz="4000" dirty="0"/>
              <a:t> upon those living in the region, in the shadow of death, light has dawned.” </a:t>
            </a:r>
            <a:r>
              <a:rPr lang="en-US" sz="4000" dirty="0">
                <a:solidFill>
                  <a:srgbClr val="FFFF99"/>
                </a:solidFill>
              </a:rPr>
              <a:t>From that time on, Yeshua began proclaiming, “Turn from your sins to God, for the Kingdom of Heaven is near!</a:t>
            </a:r>
          </a:p>
        </p:txBody>
      </p:sp>
    </p:spTree>
    <p:extLst>
      <p:ext uri="{BB962C8B-B14F-4D97-AF65-F5344CB8AC3E}">
        <p14:creationId xmlns:p14="http://schemas.microsoft.com/office/powerpoint/2010/main" val="156134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548D44A-6407-48C0-901A-6087F0531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117"/>
            <a:ext cx="2895600" cy="5147734"/>
          </a:xfrm>
          <a:prstGeom prst="rect">
            <a:avLst/>
          </a:prstGeom>
        </p:spPr>
      </p:pic>
    </p:spTree>
    <p:extLst>
      <p:ext uri="{BB962C8B-B14F-4D97-AF65-F5344CB8AC3E}">
        <p14:creationId xmlns:p14="http://schemas.microsoft.com/office/powerpoint/2010/main" val="2916816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823E335-26C8-4FCD-8CD1-90C5C6950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2005458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4285E6E-85ED-4B92-8CBB-029168E3F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3187" y="0"/>
            <a:ext cx="3857625" cy="5143500"/>
          </a:xfrm>
          <a:prstGeom prst="rect">
            <a:avLst/>
          </a:prstGeom>
        </p:spPr>
      </p:pic>
    </p:spTree>
    <p:extLst>
      <p:ext uri="{BB962C8B-B14F-4D97-AF65-F5344CB8AC3E}">
        <p14:creationId xmlns:p14="http://schemas.microsoft.com/office/powerpoint/2010/main" val="1957925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B026259-3931-4804-B57B-75649D438C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348" y="0"/>
            <a:ext cx="3675303" cy="5143500"/>
          </a:xfrm>
          <a:prstGeom prst="rect">
            <a:avLst/>
          </a:prstGeom>
        </p:spPr>
      </p:pic>
    </p:spTree>
    <p:extLst>
      <p:ext uri="{BB962C8B-B14F-4D97-AF65-F5344CB8AC3E}">
        <p14:creationId xmlns:p14="http://schemas.microsoft.com/office/powerpoint/2010/main" val="1482621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CBACC67-403F-4FC8-9EC0-09B5A26E9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31999" y="666751"/>
            <a:ext cx="5080000" cy="3810000"/>
          </a:xfrm>
          <a:prstGeom prst="rect">
            <a:avLst/>
          </a:prstGeom>
        </p:spPr>
      </p:pic>
    </p:spTree>
    <p:extLst>
      <p:ext uri="{BB962C8B-B14F-4D97-AF65-F5344CB8AC3E}">
        <p14:creationId xmlns:p14="http://schemas.microsoft.com/office/powerpoint/2010/main" val="75727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5A8302A-6CAA-4A04-8010-13E51BFA31D2}"/>
              </a:ext>
            </a:extLst>
          </p:cNvPr>
          <p:cNvPicPr>
            <a:picLocks noChangeAspect="1"/>
          </p:cNvPicPr>
          <p:nvPr/>
        </p:nvPicPr>
        <p:blipFill>
          <a:blip r:embed="rId3"/>
          <a:stretch>
            <a:fillRect/>
          </a:stretch>
        </p:blipFill>
        <p:spPr>
          <a:xfrm>
            <a:off x="0" y="38099"/>
            <a:ext cx="9001552" cy="5143500"/>
          </a:xfrm>
          <a:prstGeom prst="rect">
            <a:avLst/>
          </a:prstGeom>
        </p:spPr>
      </p:pic>
      <p:sp>
        <p:nvSpPr>
          <p:cNvPr id="2" name="TextBox 1">
            <a:extLst>
              <a:ext uri="{FF2B5EF4-FFF2-40B4-BE49-F238E27FC236}">
                <a16:creationId xmlns:a16="http://schemas.microsoft.com/office/drawing/2014/main" id="{E71630A7-E1B4-4FF6-BC13-E47DA8C8AD08}"/>
              </a:ext>
            </a:extLst>
          </p:cNvPr>
          <p:cNvSpPr txBox="1"/>
          <p:nvPr/>
        </p:nvSpPr>
        <p:spPr>
          <a:xfrm>
            <a:off x="7275201" y="1504950"/>
            <a:ext cx="1425454" cy="523220"/>
          </a:xfrm>
          <a:prstGeom prst="rect">
            <a:avLst/>
          </a:prstGeom>
          <a:noFill/>
        </p:spPr>
        <p:txBody>
          <a:bodyPr wrap="none" rtlCol="0">
            <a:spAutoFit/>
          </a:bodyPr>
          <a:lstStyle/>
          <a:p>
            <a:r>
              <a:rPr lang="en-US" sz="2800" dirty="0" err="1">
                <a:solidFill>
                  <a:srgbClr val="FFFF99"/>
                </a:solidFill>
              </a:rPr>
              <a:t>Dvarim</a:t>
            </a:r>
            <a:endParaRPr lang="en-US" sz="2800" dirty="0">
              <a:solidFill>
                <a:srgbClr val="FFFF99"/>
              </a:solidFill>
            </a:endParaRPr>
          </a:p>
        </p:txBody>
      </p:sp>
      <p:sp>
        <p:nvSpPr>
          <p:cNvPr id="5" name="TextBox 4">
            <a:extLst>
              <a:ext uri="{FF2B5EF4-FFF2-40B4-BE49-F238E27FC236}">
                <a16:creationId xmlns:a16="http://schemas.microsoft.com/office/drawing/2014/main" id="{97F852C6-BD99-4640-B588-DBDDCB5AC2E3}"/>
              </a:ext>
            </a:extLst>
          </p:cNvPr>
          <p:cNvSpPr txBox="1"/>
          <p:nvPr/>
        </p:nvSpPr>
        <p:spPr>
          <a:xfrm>
            <a:off x="180521" y="4001719"/>
            <a:ext cx="1980735" cy="523220"/>
          </a:xfrm>
          <a:prstGeom prst="rect">
            <a:avLst/>
          </a:prstGeom>
          <a:noFill/>
        </p:spPr>
        <p:txBody>
          <a:bodyPr wrap="none" rtlCol="0">
            <a:spAutoFit/>
          </a:bodyPr>
          <a:lstStyle/>
          <a:p>
            <a:pPr algn="l"/>
            <a:r>
              <a:rPr lang="en-US" sz="2800" dirty="0" err="1">
                <a:solidFill>
                  <a:srgbClr val="FFFF99"/>
                </a:solidFill>
              </a:rPr>
              <a:t>Beresheet</a:t>
            </a:r>
            <a:endParaRPr lang="en-US" dirty="0">
              <a:solidFill>
                <a:srgbClr val="FFFF99"/>
              </a:solidFill>
            </a:endParaRPr>
          </a:p>
        </p:txBody>
      </p:sp>
    </p:spTree>
    <p:extLst>
      <p:ext uri="{BB962C8B-B14F-4D97-AF65-F5344CB8AC3E}">
        <p14:creationId xmlns:p14="http://schemas.microsoft.com/office/powerpoint/2010/main" val="857717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Of 2500 water bottles, we gave out 1400.  1100 left.  </a:t>
            </a:r>
          </a:p>
          <a:p>
            <a:pPr marL="0" indent="0">
              <a:buNone/>
            </a:pPr>
            <a:r>
              <a:rPr lang="en-US" sz="4000" dirty="0"/>
              <a:t>Good visits.   Praying for responses.</a:t>
            </a:r>
          </a:p>
          <a:p>
            <a:pPr marL="0" indent="0">
              <a:buNone/>
            </a:pPr>
            <a:r>
              <a:rPr lang="en-US" sz="4000" dirty="0"/>
              <a:t>There was great joy </a:t>
            </a:r>
            <a:r>
              <a:rPr lang="en-US" sz="4000"/>
              <a:t>and glory!</a:t>
            </a:r>
            <a:endParaRPr lang="en-US" sz="4000" dirty="0"/>
          </a:p>
        </p:txBody>
      </p:sp>
    </p:spTree>
    <p:extLst>
      <p:ext uri="{BB962C8B-B14F-4D97-AF65-F5344CB8AC3E}">
        <p14:creationId xmlns:p14="http://schemas.microsoft.com/office/powerpoint/2010/main" val="2449458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2655656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7. </a:t>
            </a:r>
            <a:r>
              <a:rPr lang="en-US" sz="4000" baseline="30000" dirty="0"/>
              <a:t>Luke 24.32 </a:t>
            </a:r>
            <a:r>
              <a:rPr lang="en-US" sz="4000" dirty="0"/>
              <a:t>They said to each other, “Didn’t our </a:t>
            </a:r>
            <a:r>
              <a:rPr lang="en-US" sz="4000" u="sng" dirty="0">
                <a:solidFill>
                  <a:srgbClr val="FFFF99"/>
                </a:solidFill>
              </a:rPr>
              <a:t>hearts burn inside </a:t>
            </a:r>
            <a:r>
              <a:rPr lang="en-US" sz="4000" dirty="0"/>
              <a:t>us as he spoke to us on the road, opening up the </a:t>
            </a:r>
            <a:r>
              <a:rPr lang="en-US" sz="4000" i="1" dirty="0"/>
              <a:t>Tanakh</a:t>
            </a:r>
            <a:r>
              <a:rPr lang="en-US" sz="4000" dirty="0"/>
              <a:t> to us?”</a:t>
            </a:r>
            <a:endParaRPr lang="en-US" sz="6600" dirty="0"/>
          </a:p>
        </p:txBody>
      </p:sp>
    </p:spTree>
    <p:extLst>
      <p:ext uri="{BB962C8B-B14F-4D97-AF65-F5344CB8AC3E}">
        <p14:creationId xmlns:p14="http://schemas.microsoft.com/office/powerpoint/2010/main" val="4058402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8. </a:t>
            </a:r>
            <a:r>
              <a:rPr lang="en-US" sz="4000" baseline="30000" dirty="0" err="1"/>
              <a:t>Yn</a:t>
            </a:r>
            <a:r>
              <a:rPr lang="en-US" sz="4000" baseline="30000" dirty="0"/>
              <a:t> 7.46 </a:t>
            </a:r>
            <a:r>
              <a:rPr lang="en-US" sz="4000" dirty="0"/>
              <a:t>The guards replied, “No one ever spoke the way this man speaks!” </a:t>
            </a:r>
            <a:endParaRPr lang="en-US" sz="6600" dirty="0"/>
          </a:p>
        </p:txBody>
      </p:sp>
    </p:spTree>
    <p:extLst>
      <p:ext uri="{BB962C8B-B14F-4D97-AF65-F5344CB8AC3E}">
        <p14:creationId xmlns:p14="http://schemas.microsoft.com/office/powerpoint/2010/main" val="2090700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9. </a:t>
            </a:r>
            <a:r>
              <a:rPr lang="en-US" sz="4000" baseline="30000" dirty="0"/>
              <a:t>Acts 22.6-9 </a:t>
            </a:r>
            <a:r>
              <a:rPr lang="en-US" sz="4000" dirty="0"/>
              <a:t>As I was traveling and drawing near to Damascus, about noon a </a:t>
            </a:r>
            <a:r>
              <a:rPr lang="en-US" sz="4000" dirty="0">
                <a:solidFill>
                  <a:srgbClr val="FFFF99"/>
                </a:solidFill>
              </a:rPr>
              <a:t>great light from heaven suddenly flashed all around me</a:t>
            </a:r>
            <a:r>
              <a:rPr lang="en-US" sz="4000" dirty="0"/>
              <a:t>. I fell to the ground and heard a voice saying to me, </a:t>
            </a:r>
          </a:p>
        </p:txBody>
      </p:sp>
    </p:spTree>
    <p:extLst>
      <p:ext uri="{BB962C8B-B14F-4D97-AF65-F5344CB8AC3E}">
        <p14:creationId xmlns:p14="http://schemas.microsoft.com/office/powerpoint/2010/main" val="72282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22.6-9 </a:t>
            </a:r>
            <a:r>
              <a:rPr lang="en-US" sz="4000" dirty="0"/>
              <a:t>‘Saul, Saul, why do you persecute Me?’  “I answered, ‘Who are you, Lord?’ “He said to me, ‘I am Yeshua ha-</a:t>
            </a:r>
            <a:r>
              <a:rPr lang="en-US" sz="4000" dirty="0" err="1"/>
              <a:t>Natzrati</a:t>
            </a:r>
            <a:r>
              <a:rPr lang="en-US" sz="4000" dirty="0"/>
              <a:t>, whom you are persecuting.’</a:t>
            </a:r>
          </a:p>
        </p:txBody>
      </p:sp>
    </p:spTree>
    <p:extLst>
      <p:ext uri="{BB962C8B-B14F-4D97-AF65-F5344CB8AC3E}">
        <p14:creationId xmlns:p14="http://schemas.microsoft.com/office/powerpoint/2010/main" val="4171800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22.9-11</a:t>
            </a:r>
            <a:r>
              <a:rPr lang="en-US" sz="4000" dirty="0"/>
              <a:t> “Now those who were with me saw the light, but did not understand the voice of the One who was speaking to me. So I said, </a:t>
            </a:r>
            <a:r>
              <a:rPr lang="en-US" sz="4000" dirty="0">
                <a:solidFill>
                  <a:srgbClr val="FFFF99"/>
                </a:solidFill>
              </a:rPr>
              <a:t>‘What shall I do, Lord?’ </a:t>
            </a:r>
          </a:p>
        </p:txBody>
      </p:sp>
    </p:spTree>
    <p:extLst>
      <p:ext uri="{BB962C8B-B14F-4D97-AF65-F5344CB8AC3E}">
        <p14:creationId xmlns:p14="http://schemas.microsoft.com/office/powerpoint/2010/main" val="23247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22.9-11</a:t>
            </a:r>
            <a:r>
              <a:rPr lang="en-US" sz="4000" dirty="0"/>
              <a:t> “And the Lord said to me, ‘Get up, and go to Damascus. There you will be told all that you have been appointed to do.’</a:t>
            </a:r>
          </a:p>
        </p:txBody>
      </p:sp>
    </p:spTree>
    <p:extLst>
      <p:ext uri="{BB962C8B-B14F-4D97-AF65-F5344CB8AC3E}">
        <p14:creationId xmlns:p14="http://schemas.microsoft.com/office/powerpoint/2010/main" val="2365576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22.9-11</a:t>
            </a:r>
            <a:r>
              <a:rPr lang="en-US" sz="4000" dirty="0"/>
              <a:t> “But since </a:t>
            </a:r>
            <a:r>
              <a:rPr lang="en-US" sz="4000" dirty="0">
                <a:solidFill>
                  <a:srgbClr val="FFFF99"/>
                </a:solidFill>
              </a:rPr>
              <a:t>I could not see because of the brilliance of that light</a:t>
            </a:r>
            <a:r>
              <a:rPr lang="en-US" sz="4000" dirty="0"/>
              <a:t>, I was led by the hand by those who were with me and came into Damascus. </a:t>
            </a:r>
          </a:p>
        </p:txBody>
      </p:sp>
    </p:spTree>
    <p:extLst>
      <p:ext uri="{BB962C8B-B14F-4D97-AF65-F5344CB8AC3E}">
        <p14:creationId xmlns:p14="http://schemas.microsoft.com/office/powerpoint/2010/main" val="699942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10. </a:t>
            </a:r>
            <a:r>
              <a:rPr lang="en-US" sz="4000" baseline="30000" dirty="0"/>
              <a:t>2 Cor. 4.6 </a:t>
            </a:r>
            <a:r>
              <a:rPr lang="en-US" sz="4000" dirty="0"/>
              <a:t>For it is the God who once said, “Let light shine out of darkness,” who has made his light shine in our hearts, the light of the knowledge of God’s glory shining in the face of the Messiah Yeshua.</a:t>
            </a:r>
          </a:p>
        </p:txBody>
      </p:sp>
    </p:spTree>
    <p:extLst>
      <p:ext uri="{BB962C8B-B14F-4D97-AF65-F5344CB8AC3E}">
        <p14:creationId xmlns:p14="http://schemas.microsoft.com/office/powerpoint/2010/main" val="310071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0"/>
            <a:ext cx="8458200" cy="4114800"/>
          </a:xfrm>
        </p:spPr>
        <p:txBody>
          <a:bodyPr/>
          <a:lstStyle/>
          <a:p>
            <a:pPr lvl="0" algn="r">
              <a:lnSpc>
                <a:spcPct val="90000"/>
              </a:lnSpc>
              <a:defRPr/>
            </a:pPr>
            <a:endParaRPr lang="en-US" sz="7200" dirty="0">
              <a:solidFill>
                <a:srgbClr val="FFFFFF"/>
              </a:solidFill>
            </a:endParaRPr>
          </a:p>
          <a:p>
            <a:pPr lvl="0" algn="r">
              <a:lnSpc>
                <a:spcPct val="90000"/>
              </a:lnSpc>
              <a:defRPr/>
            </a:pPr>
            <a:endParaRPr lang="en-US" sz="7200" dirty="0">
              <a:solidFill>
                <a:srgbClr val="FFFFFF"/>
              </a:solidFill>
            </a:endParaRPr>
          </a:p>
          <a:p>
            <a:pPr lvl="0" algn="r">
              <a:lnSpc>
                <a:spcPct val="90000"/>
              </a:lnSpc>
              <a:defRPr/>
            </a:pPr>
            <a:r>
              <a:rPr lang="en-US" sz="3600" dirty="0">
                <a:solidFill>
                  <a:srgbClr val="FFFFFF"/>
                </a:solidFill>
              </a:rPr>
              <a:t>D’varim </a:t>
            </a:r>
            <a:r>
              <a:rPr lang="he-IL" sz="6000" b="1" dirty="0">
                <a:latin typeface="David" panose="020E0502060401010101" pitchFamily="34" charset="-79"/>
                <a:cs typeface="David" panose="020E0502060401010101" pitchFamily="34" charset="-79"/>
              </a:rPr>
              <a:t>דְּבָרִים</a:t>
            </a:r>
            <a:endParaRPr lang="en-US" sz="4500" b="1" dirty="0">
              <a:solidFill>
                <a:srgbClr val="FFFFFF"/>
              </a:solidFill>
              <a:latin typeface="David" panose="020E0502060401010101" pitchFamily="34" charset="-79"/>
              <a:cs typeface="David" panose="020E0502060401010101" pitchFamily="34" charset="-79"/>
            </a:endParaRPr>
          </a:p>
          <a:p>
            <a:pPr lvl="0" algn="r">
              <a:defRPr/>
            </a:pPr>
            <a:r>
              <a:rPr lang="en-US" dirty="0">
                <a:solidFill>
                  <a:srgbClr val="FFFFFF"/>
                </a:solidFill>
              </a:rPr>
              <a:t>(Deuteronomy) 33:2-4</a:t>
            </a:r>
            <a:endParaRPr lang="en-US" dirty="0">
              <a:solidFill>
                <a:srgbClr val="FFFFFF"/>
              </a:solidFill>
              <a:cs typeface="Vilna" pitchFamily="2" charset="-79"/>
            </a:endParaRPr>
          </a:p>
          <a:p>
            <a:pPr marL="0" indent="0" algn="r">
              <a:defRPr/>
            </a:pPr>
            <a:r>
              <a:rPr lang="en-US" sz="2400" i="1" dirty="0">
                <a:solidFill>
                  <a:srgbClr val="FFFFFF"/>
                </a:solidFill>
                <a:cs typeface="Vilna" pitchFamily="2" charset="-79"/>
              </a:rPr>
              <a:t>(from) Vezot ha’Bracha                                                        </a:t>
            </a:r>
            <a:r>
              <a:rPr lang="en-US" sz="2700" i="1" dirty="0">
                <a:solidFill>
                  <a:srgbClr val="FFFFFF"/>
                </a:solidFill>
              </a:rPr>
              <a:t>This is the blessing</a:t>
            </a:r>
            <a:r>
              <a:rPr lang="en-US" sz="2700" b="1" i="1" dirty="0">
                <a:solidFill>
                  <a:srgbClr val="FFFFFF"/>
                </a:solidFill>
                <a:latin typeface="David" panose="020E0502060401010101" pitchFamily="34" charset="-79"/>
                <a:cs typeface="David" panose="020E0502060401010101" pitchFamily="34" charset="-79"/>
              </a:rPr>
              <a:t> </a:t>
            </a:r>
            <a:r>
              <a:rPr lang="he-IL" sz="4500" b="1" dirty="0">
                <a:latin typeface="David" panose="020E0502060401010101" pitchFamily="34" charset="-79"/>
                <a:cs typeface="David" panose="020E0502060401010101" pitchFamily="34" charset="-79"/>
              </a:rPr>
              <a:t>וזאת הברכה</a:t>
            </a:r>
            <a:endParaRPr lang="en-US" sz="4500" b="1" dirty="0">
              <a:solidFill>
                <a:srgbClr val="FFFFFF"/>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9801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Cor. 3.18 </a:t>
            </a:r>
            <a:r>
              <a:rPr lang="en-US" sz="4000" dirty="0"/>
              <a:t>So all of us, with faces unveiled, see as in a mirror the glory of the Lord; and we are being changed into his very image, from one degree of glory to the next, by </a:t>
            </a:r>
            <a:r>
              <a:rPr lang="en-US" sz="4000" cap="small" dirty="0"/>
              <a:t>Adoni</a:t>
            </a:r>
            <a:r>
              <a:rPr lang="en-US" sz="4000" dirty="0"/>
              <a:t> the Spirit.</a:t>
            </a:r>
          </a:p>
        </p:txBody>
      </p:sp>
    </p:spTree>
    <p:extLst>
      <p:ext uri="{BB962C8B-B14F-4D97-AF65-F5344CB8AC3E}">
        <p14:creationId xmlns:p14="http://schemas.microsoft.com/office/powerpoint/2010/main" val="476382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11. From David Stern about Rabbi Daniel Zion of Bulgaria:</a:t>
            </a:r>
          </a:p>
          <a:p>
            <a:pPr marL="0" indent="0">
              <a:buNone/>
            </a:pPr>
            <a:endParaRPr lang="en-US" sz="1800" dirty="0"/>
          </a:p>
          <a:p>
            <a:pPr marL="0" indent="0">
              <a:buNone/>
            </a:pPr>
            <a:r>
              <a:rPr lang="en-US" sz="3600" dirty="0"/>
              <a:t>One of the most remarkable of these appearances of Yeshua the Messiah was to the former Chief Rabbi of Bulgaria, Daniel Zion. </a:t>
            </a:r>
            <a:endParaRPr lang="en-US" sz="6000" dirty="0"/>
          </a:p>
        </p:txBody>
      </p:sp>
    </p:spTree>
    <p:extLst>
      <p:ext uri="{BB962C8B-B14F-4D97-AF65-F5344CB8AC3E}">
        <p14:creationId xmlns:p14="http://schemas.microsoft.com/office/powerpoint/2010/main" val="3070649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One morning at sunrise, as he was praying </a:t>
            </a:r>
            <a:r>
              <a:rPr lang="en-US" sz="4000" dirty="0" err="1"/>
              <a:t>Shakharit</a:t>
            </a:r>
            <a:r>
              <a:rPr lang="en-US" sz="4000" dirty="0"/>
              <a:t>, he saw Yeshua. The vision repeated itself on several occasions; and in the period following he, like </a:t>
            </a:r>
            <a:r>
              <a:rPr lang="en-US" sz="4000" dirty="0" err="1"/>
              <a:t>Sha'ul</a:t>
            </a:r>
            <a:r>
              <a:rPr lang="en-US" sz="4000" dirty="0"/>
              <a:t>, came to trust Yeshua as Israel's Messiah. ﻿</a:t>
            </a:r>
            <a:endParaRPr lang="en-US" sz="6600" dirty="0"/>
          </a:p>
        </p:txBody>
      </p:sp>
    </p:spTree>
    <p:extLst>
      <p:ext uri="{BB962C8B-B14F-4D97-AF65-F5344CB8AC3E}">
        <p14:creationId xmlns:p14="http://schemas.microsoft.com/office/powerpoint/2010/main" val="691955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Daniel Zion was Chief Rabbi of Bulgaria from 1928 to 1948. He authored over twenty books, including the first translation of the Siddur (the Jewish prayerbook) into Bulgarian. </a:t>
            </a:r>
            <a:endParaRPr lang="en-US" sz="6600" dirty="0"/>
          </a:p>
        </p:txBody>
      </p:sp>
    </p:spTree>
    <p:extLst>
      <p:ext uri="{BB962C8B-B14F-4D97-AF65-F5344CB8AC3E}">
        <p14:creationId xmlns:p14="http://schemas.microsoft.com/office/powerpoint/2010/main" val="1267098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Sometime in the 1930's he came to faith in Yeshua the Messiah. When Hitler wanted to deport the Jews of Bulgaria to the Polish death camps, </a:t>
            </a:r>
            <a:r>
              <a:rPr lang="en-US" sz="4000" dirty="0" err="1"/>
              <a:t>Rav</a:t>
            </a:r>
            <a:r>
              <a:rPr lang="en-US" sz="4000" dirty="0"/>
              <a:t> Daniel prevailed on King Boris not to permit it. As a result, 86% of Bulgaria's 50,000 Jews survived World War II</a:t>
            </a:r>
            <a:endParaRPr lang="en-US" sz="6600" dirty="0"/>
          </a:p>
        </p:txBody>
      </p:sp>
    </p:spTree>
    <p:extLst>
      <p:ext uri="{BB962C8B-B14F-4D97-AF65-F5344CB8AC3E}">
        <p14:creationId xmlns:p14="http://schemas.microsoft.com/office/powerpoint/2010/main" val="2842741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Later, leading most of Bulgarian Jewry, </a:t>
            </a:r>
            <a:r>
              <a:rPr lang="en-US" sz="4000" dirty="0" err="1"/>
              <a:t>Rav</a:t>
            </a:r>
            <a:r>
              <a:rPr lang="en-US" sz="4000" dirty="0"/>
              <a:t> Daniel made </a:t>
            </a:r>
            <a:r>
              <a:rPr lang="en-US" sz="4000" dirty="0" err="1"/>
              <a:t>aliyah</a:t>
            </a:r>
            <a:r>
              <a:rPr lang="en-US" sz="4000" dirty="0"/>
              <a:t> and became rabbi of a synagogue in Yafo [Jaffa]. On Shabbat he would conduct regular services in the morning</a:t>
            </a:r>
            <a:endParaRPr lang="en-US" sz="6600" dirty="0"/>
          </a:p>
        </p:txBody>
      </p:sp>
    </p:spTree>
    <p:extLst>
      <p:ext uri="{BB962C8B-B14F-4D97-AF65-F5344CB8AC3E}">
        <p14:creationId xmlns:p14="http://schemas.microsoft.com/office/powerpoint/2010/main" val="1562007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teach from the New Testament at home in the afternoon. He retained the respect of Israel's Bulgarian Jewish community, even though his faith in Yeshua was well known. </a:t>
            </a:r>
            <a:endParaRPr lang="en-US" sz="6600" dirty="0"/>
          </a:p>
        </p:txBody>
      </p:sp>
    </p:spTree>
    <p:extLst>
      <p:ext uri="{BB962C8B-B14F-4D97-AF65-F5344CB8AC3E}">
        <p14:creationId xmlns:p14="http://schemas.microsoft.com/office/powerpoint/2010/main" val="4157346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 Two themes here:</a:t>
            </a:r>
          </a:p>
          <a:p>
            <a:pPr marL="573088" indent="-573088">
              <a:buFont typeface="+mj-lt"/>
              <a:buAutoNum type="arabicPeriod"/>
            </a:pPr>
            <a:r>
              <a:rPr lang="en-US" sz="4000" dirty="0"/>
              <a:t>at his right hand was a fiery law for them.</a:t>
            </a:r>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אֵ֥שׁ דָּ֖ת לָֽמוֹ׃</a:t>
            </a:r>
            <a:r>
              <a:rPr lang="en-US" sz="4000" b="1" dirty="0">
                <a:latin typeface="David" panose="020E0502060401010101" pitchFamily="34" charset="-79"/>
                <a:cs typeface="David" panose="020E0502060401010101" pitchFamily="34" charset="-79"/>
              </a:rPr>
              <a:t> </a:t>
            </a:r>
            <a:r>
              <a:rPr lang="he-IL" sz="4000" b="1" dirty="0">
                <a:latin typeface="David" panose="020E0502060401010101" pitchFamily="34" charset="-79"/>
                <a:cs typeface="David" panose="020E0502060401010101" pitchFamily="34" charset="-79"/>
              </a:rPr>
              <a:t>מִימִינ֕וֹ</a:t>
            </a:r>
            <a:endParaRPr lang="en-US" sz="4000" b="1" dirty="0">
              <a:latin typeface="David" panose="020E0502060401010101" pitchFamily="34" charset="-79"/>
              <a:cs typeface="David" panose="020E0502060401010101" pitchFamily="34" charset="-79"/>
            </a:endParaRPr>
          </a:p>
          <a:p>
            <a:pPr marL="573088" indent="-573088">
              <a:buFont typeface="+mj-lt"/>
              <a:buAutoNum type="arabicPeriod"/>
            </a:pPr>
            <a:r>
              <a:rPr lang="en-US" sz="4000" dirty="0"/>
              <a:t>He truly loves the peoples</a:t>
            </a:r>
          </a:p>
          <a:p>
            <a:pPr marL="0" indent="0">
              <a:buNone/>
            </a:pPr>
            <a:r>
              <a:rPr lang="en-US" sz="4000" dirty="0"/>
              <a:t> </a:t>
            </a:r>
            <a:r>
              <a:rPr lang="he-IL" sz="4000" b="1" dirty="0">
                <a:latin typeface="David" panose="020E0502060401010101" pitchFamily="34" charset="-79"/>
                <a:cs typeface="David" panose="020E0502060401010101" pitchFamily="34" charset="-79"/>
              </a:rPr>
              <a:t>אַ֚ף </a:t>
            </a:r>
            <a:r>
              <a:rPr lang="he-IL" sz="4000" b="1" dirty="0">
                <a:solidFill>
                  <a:srgbClr val="FFFF99"/>
                </a:solidFill>
                <a:latin typeface="David" panose="020E0502060401010101" pitchFamily="34" charset="-79"/>
                <a:cs typeface="David" panose="020E0502060401010101" pitchFamily="34" charset="-79"/>
              </a:rPr>
              <a:t>חֹבֵ֣ב</a:t>
            </a:r>
            <a:r>
              <a:rPr lang="he-IL" sz="4000" b="1" dirty="0">
                <a:latin typeface="David" panose="020E0502060401010101" pitchFamily="34" charset="-79"/>
                <a:cs typeface="David" panose="020E0502060401010101" pitchFamily="34" charset="-79"/>
              </a:rPr>
              <a:t> עַמִּ֔ים </a:t>
            </a:r>
            <a:endParaRPr lang="en-US" sz="4000" b="1" dirty="0">
              <a:latin typeface="David" panose="020E0502060401010101" pitchFamily="34" charset="-79"/>
              <a:cs typeface="David" panose="020E0502060401010101" pitchFamily="34" charset="-79"/>
            </a:endParaRPr>
          </a:p>
          <a:p>
            <a:pPr marL="0" indent="0">
              <a:buNone/>
            </a:pPr>
            <a:r>
              <a:rPr lang="en-US" sz="4000" dirty="0"/>
              <a:t>(biblical) to love; to like, to cherish</a:t>
            </a:r>
          </a:p>
          <a:p>
            <a:pPr marL="742950" indent="-742950">
              <a:buFont typeface="+mj-lt"/>
              <a:buAutoNum type="arabicPeriod"/>
            </a:pPr>
            <a:endParaRPr lang="en-US" sz="4000" b="1" dirty="0">
              <a:latin typeface="David" panose="020E0502060401010101" pitchFamily="34" charset="-79"/>
              <a:cs typeface="David" panose="020E0502060401010101" pitchFamily="34" charset="-79"/>
            </a:endParaRPr>
          </a:p>
          <a:p>
            <a:pPr marL="742950" indent="-742950">
              <a:buFont typeface="+mj-lt"/>
              <a:buAutoNum type="arabicPeriod"/>
            </a:pPr>
            <a:endParaRPr lang="en-US" sz="4000" dirty="0"/>
          </a:p>
        </p:txBody>
      </p:sp>
    </p:spTree>
    <p:extLst>
      <p:ext uri="{BB962C8B-B14F-4D97-AF65-F5344CB8AC3E}">
        <p14:creationId xmlns:p14="http://schemas.microsoft.com/office/powerpoint/2010/main" val="2083508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rtl="1">
              <a:buNone/>
            </a:pPr>
            <a:r>
              <a:rPr lang="he-IL" sz="4400" b="1" dirty="0">
                <a:latin typeface="David" panose="020E0502060401010101" pitchFamily="34" charset="-79"/>
                <a:cs typeface="David" panose="020E0502060401010101" pitchFamily="34" charset="-79"/>
              </a:rPr>
              <a:t>חַבִּיבִּי</a:t>
            </a:r>
            <a:r>
              <a:rPr lang="he-IL" sz="4000" b="1" dirty="0">
                <a:latin typeface="David" panose="020E0502060401010101" pitchFamily="34" charset="-79"/>
                <a:cs typeface="David" panose="020E0502060401010101" pitchFamily="34" charset="-79"/>
              </a:rPr>
              <a:t> </a:t>
            </a:r>
            <a:r>
              <a:rPr lang="en-US" sz="4000" dirty="0">
                <a:cs typeface="David" panose="020E0502060401010101" pitchFamily="34" charset="-79"/>
              </a:rPr>
              <a:t>Habibi </a:t>
            </a:r>
            <a:r>
              <a:rPr lang="en-US" sz="4000" i="0" dirty="0">
                <a:effectLst/>
                <a:cs typeface="Assistant" pitchFamily="2" charset="-79"/>
              </a:rPr>
              <a:t>(Arabic) (slang) my friend, friend, mate (Australian usage), man (US usage)</a:t>
            </a:r>
            <a:endParaRPr lang="en-US" sz="4000" dirty="0">
              <a:cs typeface="David" panose="020E0502060401010101" pitchFamily="34" charset="-79"/>
            </a:endParaRPr>
          </a:p>
        </p:txBody>
      </p:sp>
    </p:spTree>
    <p:extLst>
      <p:ext uri="{BB962C8B-B14F-4D97-AF65-F5344CB8AC3E}">
        <p14:creationId xmlns:p14="http://schemas.microsoft.com/office/powerpoint/2010/main" val="3901583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Hosh</a:t>
            </a:r>
            <a:r>
              <a:rPr lang="en-US" sz="4000" baseline="30000" dirty="0"/>
              <a:t> 3.1 </a:t>
            </a:r>
            <a:r>
              <a:rPr lang="en-US" sz="4000" cap="small" dirty="0"/>
              <a:t>Adoni</a:t>
            </a:r>
            <a:r>
              <a:rPr lang="en-US" sz="4000" dirty="0"/>
              <a:t> said to me, “Go once more, and show love to [this] wife [of yours] who has been loved by her boyfriend, to this adulteress — just as </a:t>
            </a:r>
            <a:r>
              <a:rPr lang="en-US" sz="4000" cap="small" dirty="0">
                <a:solidFill>
                  <a:srgbClr val="FFFF99"/>
                </a:solidFill>
              </a:rPr>
              <a:t>Adoni</a:t>
            </a:r>
            <a:r>
              <a:rPr lang="en-US" sz="4000" dirty="0">
                <a:solidFill>
                  <a:srgbClr val="FFFF99"/>
                </a:solidFill>
              </a:rPr>
              <a:t> loves the people </a:t>
            </a:r>
            <a:r>
              <a:rPr lang="en-US" sz="4000" dirty="0"/>
              <a:t>of </a:t>
            </a:r>
            <a:r>
              <a:rPr lang="en-US" sz="4000" dirty="0" err="1"/>
              <a:t>Isra’el</a:t>
            </a:r>
            <a:r>
              <a:rPr lang="en-US" sz="4000" dirty="0"/>
              <a:t>, even though they turn to other gods and love the raisin cakes [offered to them].”</a:t>
            </a:r>
          </a:p>
        </p:txBody>
      </p:sp>
    </p:spTree>
    <p:extLst>
      <p:ext uri="{BB962C8B-B14F-4D97-AF65-F5344CB8AC3E}">
        <p14:creationId xmlns:p14="http://schemas.microsoft.com/office/powerpoint/2010/main" val="81082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143000" y="154186"/>
            <a:ext cx="6858000" cy="422672"/>
          </a:xfrm>
        </p:spPr>
        <p:txBody>
          <a:bodyPr/>
          <a:lstStyle/>
          <a:p>
            <a:pPr eaLnBrk="1" hangingPunct="1"/>
            <a:r>
              <a:rPr lang="en-US" altLang="en-US" sz="2100" dirty="0">
                <a:solidFill>
                  <a:srgbClr val="FFFF00"/>
                </a:solidFill>
              </a:rPr>
              <a:t>D’varim (Deuteronomy) 33:2</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290593" y="67067"/>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71450" y="215894"/>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576858"/>
            <a:ext cx="8229600" cy="4743450"/>
          </a:xfrm>
        </p:spPr>
        <p:txBody>
          <a:bodyPr>
            <a:normAutofit/>
          </a:bodyPr>
          <a:lstStyle/>
          <a:p>
            <a:pPr algn="r" rtl="1"/>
            <a:r>
              <a:rPr lang="he-IL" sz="4050" b="1" dirty="0">
                <a:latin typeface="David" panose="020E0502060401010101" pitchFamily="34" charset="-79"/>
                <a:cs typeface="David" panose="020E0502060401010101" pitchFamily="34" charset="-79"/>
              </a:rPr>
              <a:t>וַיֹּאמַ֗ר יְיָ מִסִּינַ֥י בָּא֙ וְזָרַ֤ח מִשֵּׂעִיר֙ לָ֔מוֹ</a:t>
            </a:r>
            <a:endParaRPr lang="en-US" sz="4050" b="1" dirty="0">
              <a:latin typeface="David" panose="020E0502060401010101" pitchFamily="34" charset="-79"/>
              <a:cs typeface="David" panose="020E0502060401010101" pitchFamily="34" charset="-79"/>
            </a:endParaRPr>
          </a:p>
          <a:p>
            <a:pPr algn="r" rtl="1"/>
            <a:r>
              <a:rPr lang="he-IL" sz="4050" b="1" dirty="0">
                <a:latin typeface="David" panose="020E0502060401010101" pitchFamily="34" charset="-79"/>
                <a:cs typeface="David" panose="020E0502060401010101" pitchFamily="34" charset="-79"/>
              </a:rPr>
              <a:t>הוֹפִ֙יעַ֙ מֵהַ֣ר פָּארָ֔ן וְאָתָ֖ה מֵרִבְבֹ֣ת קֹ֑דֶשׁ מִימִינ֕וֹ</a:t>
            </a:r>
            <a:r>
              <a:rPr lang="en-US" sz="4050" b="1" dirty="0">
                <a:latin typeface="David" panose="020E0502060401010101" pitchFamily="34" charset="-79"/>
                <a:cs typeface="David" panose="020E0502060401010101" pitchFamily="34" charset="-79"/>
              </a:rPr>
              <a:t> </a:t>
            </a:r>
            <a:r>
              <a:rPr lang="he-IL" sz="4050" b="1" dirty="0">
                <a:latin typeface="David" panose="020E0502060401010101" pitchFamily="34" charset="-79"/>
                <a:cs typeface="David" panose="020E0502060401010101" pitchFamily="34" charset="-79"/>
              </a:rPr>
              <a:t>אֵ֥שׁ דָּ֖ת לָֽמוֹ׃</a:t>
            </a:r>
            <a:endParaRPr lang="en-US" sz="4050" b="1" dirty="0">
              <a:latin typeface="David" panose="020E0502060401010101" pitchFamily="34" charset="-79"/>
              <a:cs typeface="David" panose="020E0502060401010101" pitchFamily="34" charset="-79"/>
            </a:endParaRPr>
          </a:p>
          <a:p>
            <a:pPr algn="l" rtl="1"/>
            <a:r>
              <a:rPr lang="en-US" dirty="0"/>
              <a:t>“</a:t>
            </a:r>
            <a:r>
              <a:rPr lang="en-US" cap="small" dirty="0">
                <a:effectLst/>
              </a:rPr>
              <a:t>Adoni</a:t>
            </a:r>
            <a:r>
              <a:rPr lang="en-US" dirty="0"/>
              <a:t> came from Sinai; from Se‘ir he dawned on his people, shone forth from Mount Pa’ran; and with him were myriads of holy ones; at his right hand was a fiery law for them.</a:t>
            </a:r>
          </a:p>
        </p:txBody>
      </p:sp>
    </p:spTree>
    <p:extLst>
      <p:ext uri="{BB962C8B-B14F-4D97-AF65-F5344CB8AC3E}">
        <p14:creationId xmlns:p14="http://schemas.microsoft.com/office/powerpoint/2010/main" val="1248580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175533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r>
              <a:rPr lang="en-US" sz="4000" dirty="0"/>
              <a:t>Roll the scroll</a:t>
            </a:r>
          </a:p>
        </p:txBody>
      </p:sp>
    </p:spTree>
    <p:extLst>
      <p:ext uri="{BB962C8B-B14F-4D97-AF65-F5344CB8AC3E}">
        <p14:creationId xmlns:p14="http://schemas.microsoft.com/office/powerpoint/2010/main" val="2482584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342900" y="114300"/>
            <a:ext cx="8401050" cy="4914900"/>
          </a:xfrm>
        </p:spPr>
        <p:txBody>
          <a:bodyPr/>
          <a:lstStyle/>
          <a:p>
            <a:pPr lvl="0" algn="r">
              <a:defRPr/>
            </a:pPr>
            <a:endParaRPr lang="en-US" dirty="0">
              <a:solidFill>
                <a:srgbClr val="FFFFFF"/>
              </a:solidFill>
              <a:cs typeface="David" pitchFamily="2" charset="-79"/>
            </a:endParaRPr>
          </a:p>
          <a:p>
            <a:pPr lvl="0" algn="r">
              <a:defRPr/>
            </a:pPr>
            <a:endParaRPr lang="en-US" sz="4050" dirty="0">
              <a:solidFill>
                <a:srgbClr val="FFFFFF"/>
              </a:solidFill>
              <a:cs typeface="David" pitchFamily="2" charset="-79"/>
            </a:endParaRPr>
          </a:p>
          <a:p>
            <a:pPr lvl="0" algn="r">
              <a:defRPr/>
            </a:pPr>
            <a:r>
              <a:rPr lang="en-US" sz="3600" dirty="0">
                <a:solidFill>
                  <a:srgbClr val="FFFFFF"/>
                </a:solidFill>
                <a:cs typeface="David" pitchFamily="2" charset="-79"/>
              </a:rPr>
              <a:t>B’resheet</a:t>
            </a:r>
            <a:r>
              <a:rPr lang="en-US" sz="7200" dirty="0">
                <a:solidFill>
                  <a:srgbClr val="FFFFFF"/>
                </a:solidFill>
                <a:cs typeface="David" pitchFamily="2" charset="-79"/>
              </a:rPr>
              <a:t> </a:t>
            </a:r>
            <a:r>
              <a:rPr lang="he-IL" sz="6000" b="1" dirty="0">
                <a:solidFill>
                  <a:srgbClr val="FFFFFF"/>
                </a:solidFill>
                <a:cs typeface="David" pitchFamily="2" charset="-79"/>
              </a:rPr>
              <a:t>בְּרֵאשִׁית</a:t>
            </a:r>
            <a:r>
              <a:rPr lang="en-US" sz="3075" dirty="0">
                <a:solidFill>
                  <a:srgbClr val="FFFFFF"/>
                </a:solidFill>
                <a:cs typeface="David" pitchFamily="2" charset="-79"/>
              </a:rPr>
              <a:t> </a:t>
            </a:r>
          </a:p>
          <a:p>
            <a:pPr lvl="0" algn="r">
              <a:defRPr/>
            </a:pPr>
            <a:r>
              <a:rPr lang="en-US" sz="3600" dirty="0">
                <a:solidFill>
                  <a:srgbClr val="FFFFFF"/>
                </a:solidFill>
                <a:cs typeface="David" pitchFamily="2" charset="-79"/>
              </a:rPr>
              <a:t>(Genesis) 3:8</a:t>
            </a:r>
          </a:p>
          <a:p>
            <a:pPr lvl="0" algn="r" rtl="1">
              <a:defRPr/>
            </a:pPr>
            <a:r>
              <a:rPr lang="he-IL" sz="4575" b="1" dirty="0">
                <a:solidFill>
                  <a:srgbClr val="FFFFFF"/>
                </a:solidFill>
                <a:cs typeface="David" pitchFamily="2" charset="-79"/>
              </a:rPr>
              <a:t>בְּרֵאשִׁית</a:t>
            </a:r>
            <a:r>
              <a:rPr lang="en-US" sz="4575" b="1" dirty="0">
                <a:solidFill>
                  <a:srgbClr val="FFFFFF"/>
                </a:solidFill>
                <a:cs typeface="David" pitchFamily="2" charset="-79"/>
              </a:rPr>
              <a:t> </a:t>
            </a:r>
            <a:r>
              <a:rPr lang="en-US" sz="2400" i="1" dirty="0">
                <a:solidFill>
                  <a:srgbClr val="FFFFFF"/>
                </a:solidFill>
                <a:cs typeface="David" pitchFamily="2" charset="-79"/>
              </a:rPr>
              <a:t>(</a:t>
            </a:r>
            <a:r>
              <a:rPr lang="en-US" sz="2400" b="1" i="1" dirty="0">
                <a:solidFill>
                  <a:srgbClr val="FFFFFF"/>
                </a:solidFill>
                <a:cs typeface="David" pitchFamily="2" charset="-79"/>
              </a:rPr>
              <a:t>from) </a:t>
            </a:r>
            <a:r>
              <a:rPr lang="en-US" sz="3000" i="1" dirty="0">
                <a:solidFill>
                  <a:srgbClr val="FFFFFF"/>
                </a:solidFill>
                <a:cs typeface="David" pitchFamily="2" charset="-79"/>
              </a:rPr>
              <a:t>B’resheet (In the beginning) </a:t>
            </a:r>
          </a:p>
        </p:txBody>
      </p:sp>
    </p:spTree>
    <p:extLst>
      <p:ext uri="{BB962C8B-B14F-4D97-AF65-F5344CB8AC3E}">
        <p14:creationId xmlns:p14="http://schemas.microsoft.com/office/powerpoint/2010/main" val="2183370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5A8302A-6CAA-4A04-8010-13E51BFA31D2}"/>
              </a:ext>
            </a:extLst>
          </p:cNvPr>
          <p:cNvPicPr>
            <a:picLocks noChangeAspect="1"/>
          </p:cNvPicPr>
          <p:nvPr/>
        </p:nvPicPr>
        <p:blipFill>
          <a:blip r:embed="rId3"/>
          <a:stretch>
            <a:fillRect/>
          </a:stretch>
        </p:blipFill>
        <p:spPr>
          <a:xfrm>
            <a:off x="0" y="38099"/>
            <a:ext cx="9001552" cy="5143500"/>
          </a:xfrm>
          <a:prstGeom prst="rect">
            <a:avLst/>
          </a:prstGeom>
        </p:spPr>
      </p:pic>
      <p:sp>
        <p:nvSpPr>
          <p:cNvPr id="2" name="TextBox 1">
            <a:extLst>
              <a:ext uri="{FF2B5EF4-FFF2-40B4-BE49-F238E27FC236}">
                <a16:creationId xmlns:a16="http://schemas.microsoft.com/office/drawing/2014/main" id="{E71630A7-E1B4-4FF6-BC13-E47DA8C8AD08}"/>
              </a:ext>
            </a:extLst>
          </p:cNvPr>
          <p:cNvSpPr txBox="1"/>
          <p:nvPr/>
        </p:nvSpPr>
        <p:spPr>
          <a:xfrm>
            <a:off x="7275201" y="1504950"/>
            <a:ext cx="1425454" cy="523220"/>
          </a:xfrm>
          <a:prstGeom prst="rect">
            <a:avLst/>
          </a:prstGeom>
          <a:noFill/>
        </p:spPr>
        <p:txBody>
          <a:bodyPr wrap="none" rtlCol="0">
            <a:spAutoFit/>
          </a:bodyPr>
          <a:lstStyle/>
          <a:p>
            <a:r>
              <a:rPr lang="en-US" sz="2800" dirty="0" err="1">
                <a:solidFill>
                  <a:srgbClr val="FFFF99"/>
                </a:solidFill>
              </a:rPr>
              <a:t>Dvarim</a:t>
            </a:r>
            <a:endParaRPr lang="en-US" sz="2800" dirty="0">
              <a:solidFill>
                <a:srgbClr val="FFFF99"/>
              </a:solidFill>
            </a:endParaRPr>
          </a:p>
        </p:txBody>
      </p:sp>
      <p:sp>
        <p:nvSpPr>
          <p:cNvPr id="5" name="TextBox 4">
            <a:extLst>
              <a:ext uri="{FF2B5EF4-FFF2-40B4-BE49-F238E27FC236}">
                <a16:creationId xmlns:a16="http://schemas.microsoft.com/office/drawing/2014/main" id="{97F852C6-BD99-4640-B588-DBDDCB5AC2E3}"/>
              </a:ext>
            </a:extLst>
          </p:cNvPr>
          <p:cNvSpPr txBox="1"/>
          <p:nvPr/>
        </p:nvSpPr>
        <p:spPr>
          <a:xfrm>
            <a:off x="180521" y="4001719"/>
            <a:ext cx="1980735" cy="523220"/>
          </a:xfrm>
          <a:prstGeom prst="rect">
            <a:avLst/>
          </a:prstGeom>
          <a:noFill/>
        </p:spPr>
        <p:txBody>
          <a:bodyPr wrap="none" rtlCol="0">
            <a:spAutoFit/>
          </a:bodyPr>
          <a:lstStyle/>
          <a:p>
            <a:pPr algn="l"/>
            <a:r>
              <a:rPr lang="en-US" sz="2800" dirty="0" err="1">
                <a:solidFill>
                  <a:srgbClr val="FFFF99"/>
                </a:solidFill>
              </a:rPr>
              <a:t>Beresheet</a:t>
            </a:r>
            <a:endParaRPr lang="en-US" dirty="0">
              <a:solidFill>
                <a:srgbClr val="FFFF99"/>
              </a:solidFill>
            </a:endParaRPr>
          </a:p>
        </p:txBody>
      </p:sp>
    </p:spTree>
    <p:extLst>
      <p:ext uri="{BB962C8B-B14F-4D97-AF65-F5344CB8AC3E}">
        <p14:creationId xmlns:p14="http://schemas.microsoft.com/office/powerpoint/2010/main" val="1561175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85900" y="188715"/>
            <a:ext cx="6172200" cy="422672"/>
          </a:xfrm>
        </p:spPr>
        <p:txBody>
          <a:bodyPr/>
          <a:lstStyle/>
          <a:p>
            <a:pPr eaLnBrk="1" hangingPunct="1"/>
            <a:r>
              <a:rPr lang="en-US" altLang="en-US" sz="2100" dirty="0">
                <a:solidFill>
                  <a:srgbClr val="FFFF00"/>
                </a:solidFill>
              </a:rPr>
              <a:t>B’resheet (Genesis) 3:8</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271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14300" y="1414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685801"/>
            <a:ext cx="8229600" cy="4629150"/>
          </a:xfrm>
        </p:spPr>
        <p:txBody>
          <a:bodyPr/>
          <a:lstStyle/>
          <a:p>
            <a:pPr marL="0" indent="0" algn="r" rtl="1"/>
            <a:r>
              <a:rPr lang="he-IL" sz="3600" b="1" dirty="0">
                <a:latin typeface="David" panose="020E0502060401010101" pitchFamily="34" charset="-79"/>
                <a:cs typeface="David" panose="020E0502060401010101" pitchFamily="34" charset="-79"/>
              </a:rPr>
              <a:t>וַֽיִּשְׁמְע֞וּ אֶת־ק֨וֹל יְיָ אֱלֹהִ֛ים מִתְהַלֵּ֥ךְ בַּגָּ֖ן לְר֣וּחַ הַיּ֑וֹם וַיִּתְחַבֵּ֨א הָֽאָדָ֜ם וְאִשְׁתּ֗וֹ מִפְּנֵי֙ יְיָ אֱלֹהִ֔ים בְּת֖וֹךְ עֵ֥ץ הַגָּֽן׃ </a:t>
            </a:r>
            <a:r>
              <a:rPr lang="en-US" sz="3600" b="1" dirty="0">
                <a:latin typeface="David" panose="020E0502060401010101" pitchFamily="34" charset="-79"/>
                <a:cs typeface="David" panose="020E0502060401010101" pitchFamily="34" charset="-79"/>
              </a:rPr>
              <a:t>  </a:t>
            </a:r>
          </a:p>
          <a:p>
            <a:r>
              <a:rPr lang="en-US" sz="2850" dirty="0"/>
              <a:t>They heard the voice of </a:t>
            </a:r>
            <a:r>
              <a:rPr lang="en-US" sz="2850" cap="small" dirty="0"/>
              <a:t>Adoni</a:t>
            </a:r>
            <a:r>
              <a:rPr lang="en-US" sz="2850" i="1" dirty="0"/>
              <a:t>,</a:t>
            </a:r>
            <a:r>
              <a:rPr lang="en-US" sz="2850" dirty="0"/>
              <a:t> G-d,</a:t>
            </a:r>
          </a:p>
          <a:p>
            <a:r>
              <a:rPr lang="en-US" sz="2850" dirty="0"/>
              <a:t>walking in the garden at the time of the</a:t>
            </a:r>
          </a:p>
          <a:p>
            <a:r>
              <a:rPr lang="en-US" sz="2850" dirty="0"/>
              <a:t>evening breeze, so the man and his wife hid</a:t>
            </a:r>
          </a:p>
          <a:p>
            <a:r>
              <a:rPr lang="en-US" sz="2850" dirty="0"/>
              <a:t>themselves from the presence of </a:t>
            </a:r>
            <a:r>
              <a:rPr lang="en-US" sz="2850" i="1" cap="small" dirty="0"/>
              <a:t>Adoni</a:t>
            </a:r>
            <a:r>
              <a:rPr lang="en-US" sz="2850" dirty="0"/>
              <a:t>,</a:t>
            </a:r>
          </a:p>
          <a:p>
            <a:r>
              <a:rPr lang="en-US" sz="2850" dirty="0"/>
              <a:t>G-d, among the trees in the garden. </a:t>
            </a:r>
          </a:p>
        </p:txBody>
      </p:sp>
    </p:spTree>
    <p:extLst>
      <p:ext uri="{BB962C8B-B14F-4D97-AF65-F5344CB8AC3E}">
        <p14:creationId xmlns:p14="http://schemas.microsoft.com/office/powerpoint/2010/main" val="3732403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The beginning of human history, walking with G-d!</a:t>
            </a:r>
          </a:p>
          <a:p>
            <a:pPr marL="0" indent="0">
              <a:buNone/>
            </a:pPr>
            <a:r>
              <a:rPr lang="en-US" sz="4000" dirty="0"/>
              <a:t>The Targums of </a:t>
            </a:r>
            <a:r>
              <a:rPr lang="en-US" sz="4000" dirty="0" err="1"/>
              <a:t>Onkelos</a:t>
            </a:r>
            <a:r>
              <a:rPr lang="en-US" sz="4000" dirty="0"/>
              <a:t> and Jonathan paraphrase it, "</a:t>
            </a:r>
            <a:r>
              <a:rPr lang="en-US" sz="4000" u="sng" dirty="0">
                <a:solidFill>
                  <a:srgbClr val="FFFF99"/>
                </a:solidFill>
              </a:rPr>
              <a:t>the voice of the Word of the Lord God"</a:t>
            </a:r>
          </a:p>
        </p:txBody>
      </p:sp>
    </p:spTree>
    <p:extLst>
      <p:ext uri="{BB962C8B-B14F-4D97-AF65-F5344CB8AC3E}">
        <p14:creationId xmlns:p14="http://schemas.microsoft.com/office/powerpoint/2010/main" val="3803870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sz="4000" baseline="30000" dirty="0" err="1"/>
              <a:t>Shmot</a:t>
            </a:r>
            <a:r>
              <a:rPr lang="en-US" sz="4000" baseline="30000" dirty="0"/>
              <a:t>/Ex 19.19 </a:t>
            </a:r>
            <a:r>
              <a:rPr lang="en-US" sz="4000" dirty="0"/>
              <a:t>As the sound of the shofar grew louder and louder, Moshe spoke; and God answered him </a:t>
            </a:r>
            <a:r>
              <a:rPr lang="en-US" sz="4000" dirty="0">
                <a:solidFill>
                  <a:srgbClr val="FFFF99"/>
                </a:solidFill>
              </a:rPr>
              <a:t>with a voice</a:t>
            </a:r>
            <a:r>
              <a:rPr lang="en-US" sz="4000" dirty="0"/>
              <a:t>.</a:t>
            </a:r>
          </a:p>
        </p:txBody>
      </p:sp>
    </p:spTree>
    <p:extLst>
      <p:ext uri="{BB962C8B-B14F-4D97-AF65-F5344CB8AC3E}">
        <p14:creationId xmlns:p14="http://schemas.microsoft.com/office/powerpoint/2010/main" val="24729246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pt-BR" sz="3600" dirty="0"/>
              <a:t>MEMRA = "Ma'amar" or "Dibbur," "Logos“</a:t>
            </a:r>
          </a:p>
          <a:p>
            <a:pPr marL="0" indent="0">
              <a:buNone/>
            </a:pPr>
            <a:r>
              <a:rPr lang="pt-BR" sz="3600" dirty="0"/>
              <a:t>Memra is an Aramaic term related to the Hebrew word </a:t>
            </a:r>
            <a:r>
              <a:rPr lang="he-IL" sz="4300" b="1" dirty="0">
                <a:latin typeface="David" panose="020E0502060401010101" pitchFamily="34" charset="-79"/>
                <a:cs typeface="David" panose="020E0502060401010101" pitchFamily="34" charset="-79"/>
              </a:rPr>
              <a:t>אמר</a:t>
            </a:r>
            <a:r>
              <a:rPr lang="en-US" sz="3600" dirty="0"/>
              <a:t> </a:t>
            </a:r>
            <a:r>
              <a:rPr lang="pt-BR" sz="3600" dirty="0"/>
              <a:t>pronounced amar, which means word, decree, or speech. Sometimes, the Hebrew word</a:t>
            </a:r>
            <a:r>
              <a:rPr lang="he-IL" sz="4300" b="1" dirty="0">
                <a:latin typeface="David" panose="020E0502060401010101" pitchFamily="34" charset="-79"/>
                <a:cs typeface="David" panose="020E0502060401010101" pitchFamily="34" charset="-79"/>
              </a:rPr>
              <a:t>דבר</a:t>
            </a:r>
            <a:r>
              <a:rPr lang="he-IL" sz="3600" dirty="0"/>
              <a:t> </a:t>
            </a:r>
            <a:r>
              <a:rPr lang="pt-BR" sz="3600" dirty="0"/>
              <a:t>pronounced debair, is used instead of memra, which also means word, as well as matter, thing, and issue.</a:t>
            </a:r>
          </a:p>
        </p:txBody>
      </p:sp>
    </p:spTree>
    <p:extLst>
      <p:ext uri="{BB962C8B-B14F-4D97-AF65-F5344CB8AC3E}">
        <p14:creationId xmlns:p14="http://schemas.microsoft.com/office/powerpoint/2010/main" val="3468960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r>
              <a:rPr lang="en-US" sz="3200" dirty="0"/>
              <a:t>in the translations…to Aramaic, the Jewish People learned that God had a helper of sorts:</a:t>
            </a:r>
          </a:p>
          <a:p>
            <a:r>
              <a:rPr lang="en-US" sz="3200" dirty="0"/>
              <a:t>“From the beginning with wisdom the </a:t>
            </a:r>
            <a:r>
              <a:rPr lang="en-US" sz="3200" dirty="0" err="1"/>
              <a:t>Memra</a:t>
            </a:r>
            <a:r>
              <a:rPr lang="en-US" sz="3200" dirty="0"/>
              <a:t> (Word) of the Lord created and perfected the heavens and the earth … And the </a:t>
            </a:r>
            <a:r>
              <a:rPr lang="en-US" sz="3200" dirty="0" err="1"/>
              <a:t>Memra</a:t>
            </a:r>
            <a:r>
              <a:rPr lang="en-US" sz="3200" dirty="0"/>
              <a:t> (Word) of the LORD said, ‘Let there be light’; and there was light by His </a:t>
            </a:r>
            <a:r>
              <a:rPr lang="en-US" sz="3200" dirty="0" err="1"/>
              <a:t>Memra</a:t>
            </a:r>
            <a:r>
              <a:rPr lang="en-US" sz="3200" dirty="0"/>
              <a:t> (Word). A</a:t>
            </a:r>
            <a:r>
              <a:rPr lang="en-US" sz="3200" i="1" dirty="0"/>
              <a:t> (Genesis 1:1–3; Targum </a:t>
            </a:r>
            <a:r>
              <a:rPr lang="en-US" sz="3200" i="1" dirty="0" err="1"/>
              <a:t>Neofiti</a:t>
            </a:r>
            <a:r>
              <a:rPr lang="en-US" sz="3200" i="1" dirty="0"/>
              <a:t>)</a:t>
            </a:r>
            <a:endParaRPr lang="en-US" sz="3200" dirty="0"/>
          </a:p>
        </p:txBody>
      </p:sp>
    </p:spTree>
    <p:extLst>
      <p:ext uri="{BB962C8B-B14F-4D97-AF65-F5344CB8AC3E}">
        <p14:creationId xmlns:p14="http://schemas.microsoft.com/office/powerpoint/2010/main" val="1322509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this Targum, the Word or </a:t>
            </a:r>
            <a:r>
              <a:rPr lang="en-US" sz="4000" dirty="0" err="1"/>
              <a:t>Memra</a:t>
            </a:r>
            <a:r>
              <a:rPr lang="en-US" sz="4000" dirty="0"/>
              <a:t> is doing, being, and acting as God and yet we see that he is also with God, a distinct essence apart from Him.</a:t>
            </a:r>
          </a:p>
        </p:txBody>
      </p:sp>
    </p:spTree>
    <p:extLst>
      <p:ext uri="{BB962C8B-B14F-4D97-AF65-F5344CB8AC3E}">
        <p14:creationId xmlns:p14="http://schemas.microsoft.com/office/powerpoint/2010/main" val="133935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143000" y="154186"/>
            <a:ext cx="6858000" cy="422672"/>
          </a:xfrm>
        </p:spPr>
        <p:txBody>
          <a:bodyPr/>
          <a:lstStyle/>
          <a:p>
            <a:pPr eaLnBrk="1" hangingPunct="1"/>
            <a:r>
              <a:rPr lang="en-US" altLang="en-US" sz="2100" dirty="0">
                <a:solidFill>
                  <a:srgbClr val="FFFF00"/>
                </a:solidFill>
              </a:rPr>
              <a:t>D’varim (Deuteronomy) 33:3</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457200" y="170651"/>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71450" y="215894"/>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576858"/>
            <a:ext cx="8229600" cy="4743450"/>
          </a:xfrm>
        </p:spPr>
        <p:txBody>
          <a:bodyPr>
            <a:normAutofit/>
          </a:bodyPr>
          <a:lstStyle/>
          <a:p>
            <a:pPr algn="r" rtl="1"/>
            <a:r>
              <a:rPr lang="he-IL" sz="4500" b="1" dirty="0">
                <a:latin typeface="David" panose="020E0502060401010101" pitchFamily="34" charset="-79"/>
                <a:cs typeface="David" panose="020E0502060401010101" pitchFamily="34" charset="-79"/>
              </a:rPr>
              <a:t>אַ֚ף חֹבֵ֣ב עַמִּ֔ים כׇּל־קְדֹשָׁ֖יו בְּיָדֶ֑ךָ וְהֵם֙ תֻּכּ֣וּ</a:t>
            </a:r>
            <a:endParaRPr lang="en-US" sz="4500" b="1" dirty="0">
              <a:latin typeface="David" panose="020E0502060401010101" pitchFamily="34" charset="-79"/>
              <a:cs typeface="David" panose="020E0502060401010101" pitchFamily="34" charset="-79"/>
            </a:endParaRPr>
          </a:p>
          <a:p>
            <a:pPr algn="r" rtl="1"/>
            <a:r>
              <a:rPr lang="he-IL" sz="4500" b="1" dirty="0">
                <a:latin typeface="David" panose="020E0502060401010101" pitchFamily="34" charset="-79"/>
                <a:cs typeface="David" panose="020E0502060401010101" pitchFamily="34" charset="-79"/>
              </a:rPr>
              <a:t>לְרַגְלֶ֔ךָ יִשָּׂ֖א מִדַּבְּרֹתֶֽיךָ׃</a:t>
            </a:r>
            <a:endParaRPr lang="en-US" sz="4500" b="1" dirty="0">
              <a:latin typeface="David" panose="020E0502060401010101" pitchFamily="34" charset="-79"/>
              <a:cs typeface="David" panose="020E0502060401010101" pitchFamily="34" charset="-79"/>
            </a:endParaRPr>
          </a:p>
          <a:p>
            <a:pPr algn="l" rtl="1"/>
            <a:r>
              <a:rPr lang="en-US" sz="3300" dirty="0"/>
              <a:t>“He truly loves the peoples — all his holy ones are in your hand; sitting at your feet, they receive your instruction,</a:t>
            </a:r>
          </a:p>
        </p:txBody>
      </p:sp>
    </p:spTree>
    <p:extLst>
      <p:ext uri="{BB962C8B-B14F-4D97-AF65-F5344CB8AC3E}">
        <p14:creationId xmlns:p14="http://schemas.microsoft.com/office/powerpoint/2010/main" val="1385443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In fact, the </a:t>
            </a:r>
            <a:r>
              <a:rPr lang="en-US" sz="4000" dirty="0" err="1"/>
              <a:t>Memra</a:t>
            </a:r>
            <a:r>
              <a:rPr lang="en-US" sz="4000" dirty="0"/>
              <a:t> is the one who rested after all his work:</a:t>
            </a:r>
          </a:p>
          <a:p>
            <a:r>
              <a:rPr lang="en-US" sz="4000" dirty="0"/>
              <a:t>“On the seventh day, the </a:t>
            </a:r>
            <a:r>
              <a:rPr lang="en-US" sz="4000" dirty="0" err="1"/>
              <a:t>Memra</a:t>
            </a:r>
            <a:r>
              <a:rPr lang="en-US" sz="4000" dirty="0"/>
              <a:t> of the LORD completed his work which he had created, and there was Sabbath.” </a:t>
            </a:r>
            <a:r>
              <a:rPr lang="en-US" sz="4000" i="1" dirty="0"/>
              <a:t> (Genesis 2:3; Targum </a:t>
            </a:r>
            <a:r>
              <a:rPr lang="en-US" sz="4000" i="1" dirty="0" err="1"/>
              <a:t>Neofiti</a:t>
            </a:r>
            <a:r>
              <a:rPr lang="en-US" sz="4000" i="1" dirty="0"/>
              <a:t>)</a:t>
            </a:r>
            <a:endParaRPr lang="en-US" sz="4000" dirty="0"/>
          </a:p>
        </p:txBody>
      </p:sp>
    </p:spTree>
    <p:extLst>
      <p:ext uri="{BB962C8B-B14F-4D97-AF65-F5344CB8AC3E}">
        <p14:creationId xmlns:p14="http://schemas.microsoft.com/office/powerpoint/2010/main" val="33480085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Yokhanan</a:t>
            </a:r>
            <a:r>
              <a:rPr lang="en-US" sz="4000" dirty="0"/>
              <a:t> used this very Jewish understanding of the </a:t>
            </a:r>
            <a:r>
              <a:rPr lang="en-US" sz="4000" dirty="0" err="1"/>
              <a:t>Memra</a:t>
            </a:r>
            <a:r>
              <a:rPr lang="en-US" sz="4000" dirty="0"/>
              <a:t> (Word of the LORD) to introduce Messiah Yeshua, who is God and yet a distinct essence apart from God. He writes:</a:t>
            </a:r>
          </a:p>
        </p:txBody>
      </p:sp>
    </p:spTree>
    <p:extLst>
      <p:ext uri="{BB962C8B-B14F-4D97-AF65-F5344CB8AC3E}">
        <p14:creationId xmlns:p14="http://schemas.microsoft.com/office/powerpoint/2010/main" val="2478233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“In the beginning was the </a:t>
            </a:r>
            <a:r>
              <a:rPr lang="en-US" sz="4000" dirty="0" err="1"/>
              <a:t>Memra</a:t>
            </a:r>
            <a:r>
              <a:rPr lang="en-US" sz="4000" dirty="0"/>
              <a:t> (Word), and the </a:t>
            </a:r>
            <a:r>
              <a:rPr lang="en-US" sz="4000" dirty="0" err="1"/>
              <a:t>Memra</a:t>
            </a:r>
            <a:r>
              <a:rPr lang="en-US" sz="4000" dirty="0"/>
              <a:t> (Word) was with God, and the </a:t>
            </a:r>
            <a:r>
              <a:rPr lang="en-US" sz="4000" dirty="0" err="1"/>
              <a:t>Memra</a:t>
            </a:r>
            <a:r>
              <a:rPr lang="en-US" sz="4000" dirty="0"/>
              <a:t> (Word) was God.  He was in the beginning with God.  All things came into being through him, and without him not one thing came into being.” </a:t>
            </a:r>
            <a:r>
              <a:rPr lang="en-US" sz="4000" i="1" dirty="0"/>
              <a:t> (John 1:1–3)</a:t>
            </a:r>
            <a:endParaRPr lang="en-US" sz="4000" dirty="0"/>
          </a:p>
        </p:txBody>
      </p:sp>
    </p:spTree>
    <p:extLst>
      <p:ext uri="{BB962C8B-B14F-4D97-AF65-F5344CB8AC3E}">
        <p14:creationId xmlns:p14="http://schemas.microsoft.com/office/powerpoint/2010/main" val="1047711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r>
              <a:rPr lang="en-US" sz="4000" dirty="0"/>
              <a:t>Or HaOlam is not primarily about Torah.</a:t>
            </a:r>
          </a:p>
          <a:p>
            <a:r>
              <a:rPr lang="en-US" sz="4000" dirty="0"/>
              <a:t>Or HaOlam is about Yeshua Who is</a:t>
            </a:r>
          </a:p>
          <a:p>
            <a:pPr lvl="1"/>
            <a:r>
              <a:rPr lang="en-US" sz="4000" dirty="0"/>
              <a:t>the </a:t>
            </a:r>
            <a:r>
              <a:rPr lang="en-US" sz="4000" dirty="0" err="1"/>
              <a:t>Davar</a:t>
            </a:r>
            <a:r>
              <a:rPr lang="en-US" sz="4000" dirty="0"/>
              <a:t> </a:t>
            </a:r>
            <a:r>
              <a:rPr lang="he-IL" sz="4400" b="1" dirty="0">
                <a:latin typeface="David" panose="020E0502060401010101" pitchFamily="34" charset="-79"/>
                <a:cs typeface="David" panose="020E0502060401010101" pitchFamily="34" charset="-79"/>
              </a:rPr>
              <a:t>דבר</a:t>
            </a:r>
            <a:r>
              <a:rPr lang="en-US" sz="4000" dirty="0"/>
              <a:t> Word expressed in Torah, all Tanakh, Messianic Scriptures</a:t>
            </a:r>
          </a:p>
          <a:p>
            <a:pPr lvl="1"/>
            <a:r>
              <a:rPr lang="en-US" sz="4000" dirty="0" err="1"/>
              <a:t>Memra</a:t>
            </a:r>
            <a:r>
              <a:rPr lang="en-US" sz="4000" dirty="0"/>
              <a:t> </a:t>
            </a:r>
            <a:r>
              <a:rPr lang="he-IL" sz="4400" b="1" dirty="0">
                <a:latin typeface="David" panose="020E0502060401010101" pitchFamily="34" charset="-79"/>
                <a:cs typeface="David" panose="020E0502060401010101" pitchFamily="34" charset="-79"/>
              </a:rPr>
              <a:t>ממרא</a:t>
            </a:r>
            <a:r>
              <a:rPr lang="en-US" sz="4000" dirty="0"/>
              <a:t>, Logos </a:t>
            </a:r>
            <a:r>
              <a:rPr lang="el-GR" sz="4300" b="1" dirty="0">
                <a:latin typeface="Times New Roman" panose="02020603050405020304" pitchFamily="18" charset="0"/>
                <a:cs typeface="Times New Roman" panose="02020603050405020304" pitchFamily="18" charset="0"/>
              </a:rPr>
              <a:t>Λόγος</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1503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Yn</a:t>
            </a:r>
            <a:r>
              <a:rPr lang="en-US" sz="4000" dirty="0"/>
              <a:t> 1.14 The Word became a human being and lived with us, and we saw his </a:t>
            </a:r>
            <a:r>
              <a:rPr lang="en-US" sz="4000" dirty="0" err="1"/>
              <a:t>Sh’khinah</a:t>
            </a:r>
            <a:r>
              <a:rPr lang="en-US" sz="4000" dirty="0"/>
              <a:t>, the </a:t>
            </a:r>
            <a:r>
              <a:rPr lang="en-US" sz="4000" dirty="0" err="1"/>
              <a:t>Sh’khinah</a:t>
            </a:r>
            <a:r>
              <a:rPr lang="en-US" sz="4000" dirty="0"/>
              <a:t> of the Father’s only Son, full of grace and truth.</a:t>
            </a:r>
          </a:p>
        </p:txBody>
      </p:sp>
    </p:spTree>
    <p:extLst>
      <p:ext uri="{BB962C8B-B14F-4D97-AF65-F5344CB8AC3E}">
        <p14:creationId xmlns:p14="http://schemas.microsoft.com/office/powerpoint/2010/main" val="4289779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Yn</a:t>
            </a:r>
            <a:r>
              <a:rPr lang="en-US" sz="4000" baseline="30000" dirty="0"/>
              <a:t> 1.12-13 </a:t>
            </a:r>
            <a:r>
              <a:rPr lang="en-US" sz="4000" dirty="0"/>
              <a:t>But to as many as did receive him, to those who put their trust in his person and power, he gave the right to become children of God, 13 not because of bloodline, physical impulse or human intention, but because of God.</a:t>
            </a:r>
          </a:p>
        </p:txBody>
      </p:sp>
    </p:spTree>
    <p:extLst>
      <p:ext uri="{BB962C8B-B14F-4D97-AF65-F5344CB8AC3E}">
        <p14:creationId xmlns:p14="http://schemas.microsoft.com/office/powerpoint/2010/main" val="30544683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Grand processional shortly.</a:t>
            </a:r>
          </a:p>
          <a:p>
            <a:r>
              <a:rPr lang="en-US" sz="4000" dirty="0"/>
              <a:t>We are dancing with King Yeshua in the scrolls.</a:t>
            </a:r>
          </a:p>
          <a:p>
            <a:r>
              <a:rPr lang="en-US" sz="4000" dirty="0"/>
              <a:t>Those who read an average of 1 chapter / day, are invited to dance. </a:t>
            </a:r>
          </a:p>
        </p:txBody>
      </p:sp>
    </p:spTree>
    <p:extLst>
      <p:ext uri="{BB962C8B-B14F-4D97-AF65-F5344CB8AC3E}">
        <p14:creationId xmlns:p14="http://schemas.microsoft.com/office/powerpoint/2010/main" val="3967119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24476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143000" y="154186"/>
            <a:ext cx="6858000" cy="422672"/>
          </a:xfrm>
        </p:spPr>
        <p:txBody>
          <a:bodyPr/>
          <a:lstStyle/>
          <a:p>
            <a:pPr eaLnBrk="1" hangingPunct="1"/>
            <a:r>
              <a:rPr lang="en-US" altLang="en-US" sz="2100" dirty="0">
                <a:solidFill>
                  <a:srgbClr val="FFFF00"/>
                </a:solidFill>
              </a:rPr>
              <a:t>D’varim (Deuteronomy) 33:4</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0" y="38241"/>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71450" y="215894"/>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576858"/>
            <a:ext cx="8229600" cy="4743450"/>
          </a:xfrm>
        </p:spPr>
        <p:txBody>
          <a:bodyPr>
            <a:normAutofit/>
          </a:bodyPr>
          <a:lstStyle/>
          <a:p>
            <a:pPr algn="r" rtl="1"/>
            <a:r>
              <a:rPr lang="he-IL" sz="4500" b="1" dirty="0">
                <a:latin typeface="David" panose="020E0502060401010101" pitchFamily="34" charset="-79"/>
                <a:cs typeface="David" panose="020E0502060401010101" pitchFamily="34" charset="-79"/>
              </a:rPr>
              <a:t>תּוֹרָ֥ה צִוָּה־לָ֖נוּ מֹשֶׁ֑ה מוֹרָשָׁ֖ה קְהִלַּ֥ת</a:t>
            </a:r>
            <a:endParaRPr lang="en-US" sz="4500" b="1" dirty="0">
              <a:latin typeface="David" panose="020E0502060401010101" pitchFamily="34" charset="-79"/>
              <a:cs typeface="David" panose="020E0502060401010101" pitchFamily="34" charset="-79"/>
            </a:endParaRPr>
          </a:p>
          <a:p>
            <a:pPr algn="r" rtl="1"/>
            <a:r>
              <a:rPr lang="he-IL" sz="4500" b="1" dirty="0">
                <a:latin typeface="David" panose="020E0502060401010101" pitchFamily="34" charset="-79"/>
                <a:cs typeface="David" panose="020E0502060401010101" pitchFamily="34" charset="-79"/>
              </a:rPr>
              <a:t>יַעֲקֹֽב׃</a:t>
            </a:r>
            <a:endParaRPr lang="en-US" sz="4500" b="1" dirty="0">
              <a:latin typeface="David" panose="020E0502060401010101" pitchFamily="34" charset="-79"/>
              <a:cs typeface="David" panose="020E0502060401010101" pitchFamily="34" charset="-79"/>
            </a:endParaRPr>
          </a:p>
          <a:p>
            <a:pPr algn="l" rtl="1"/>
            <a:r>
              <a:rPr lang="en-US" sz="3300" dirty="0"/>
              <a:t>“the Torah Moshe commanded us</a:t>
            </a:r>
            <a:br>
              <a:rPr lang="en-US" sz="3300" dirty="0"/>
            </a:br>
            <a:r>
              <a:rPr lang="en-US" sz="3300" dirty="0"/>
              <a:t>as an inheritance for the community     of Ya‘akov.”</a:t>
            </a:r>
          </a:p>
        </p:txBody>
      </p:sp>
    </p:spTree>
    <p:extLst>
      <p:ext uri="{BB962C8B-B14F-4D97-AF65-F5344CB8AC3E}">
        <p14:creationId xmlns:p14="http://schemas.microsoft.com/office/powerpoint/2010/main" val="264181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143000" y="154186"/>
            <a:ext cx="6858000" cy="422672"/>
          </a:xfrm>
        </p:spPr>
        <p:txBody>
          <a:bodyPr/>
          <a:lstStyle/>
          <a:p>
            <a:pPr eaLnBrk="1" hangingPunct="1"/>
            <a:r>
              <a:rPr lang="en-US" altLang="en-US" sz="2100" dirty="0">
                <a:solidFill>
                  <a:srgbClr val="FFFF00"/>
                </a:solidFill>
              </a:rPr>
              <a:t>D’varim (Deuteronomy) 33:2</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290593" y="67067"/>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he-IL" alt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42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71450" y="215894"/>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he-IL" alt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42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576858"/>
            <a:ext cx="8229600" cy="4743450"/>
          </a:xfrm>
        </p:spPr>
        <p:txBody>
          <a:bodyPr>
            <a:normAutofit/>
          </a:bodyPr>
          <a:lstStyle/>
          <a:p>
            <a:pPr algn="r" rtl="1"/>
            <a:r>
              <a:rPr lang="he-IL" sz="4050" b="1" dirty="0">
                <a:latin typeface="David" panose="020E0502060401010101" pitchFamily="34" charset="-79"/>
                <a:cs typeface="David" panose="020E0502060401010101" pitchFamily="34" charset="-79"/>
              </a:rPr>
              <a:t>וַיֹּאמַ֗ר יְיָ מִסִּינַ֥י בָּא֙ וְזָרַ֤ח מִשֵּׂעִיר֙ לָ֔מוֹ</a:t>
            </a:r>
            <a:endParaRPr lang="en-US" sz="4050" b="1" dirty="0">
              <a:latin typeface="David" panose="020E0502060401010101" pitchFamily="34" charset="-79"/>
              <a:cs typeface="David" panose="020E0502060401010101" pitchFamily="34" charset="-79"/>
            </a:endParaRPr>
          </a:p>
          <a:p>
            <a:pPr algn="r" rtl="1"/>
            <a:r>
              <a:rPr lang="he-IL" sz="4050" b="1" dirty="0">
                <a:latin typeface="David" panose="020E0502060401010101" pitchFamily="34" charset="-79"/>
                <a:cs typeface="David" panose="020E0502060401010101" pitchFamily="34" charset="-79"/>
              </a:rPr>
              <a:t>הוֹפִ֙יעַ֙ מֵהַ֣ר פָּארָ֔ן וְאָתָ֖ה מֵרִבְבֹ֣ת קֹ֑דֶשׁ מִימִינ֕וֹ</a:t>
            </a:r>
            <a:r>
              <a:rPr lang="en-US" sz="4050" b="1" dirty="0">
                <a:latin typeface="David" panose="020E0502060401010101" pitchFamily="34" charset="-79"/>
                <a:cs typeface="David" panose="020E0502060401010101" pitchFamily="34" charset="-79"/>
              </a:rPr>
              <a:t> </a:t>
            </a:r>
            <a:r>
              <a:rPr lang="he-IL" sz="4050" b="1" dirty="0">
                <a:latin typeface="David" panose="020E0502060401010101" pitchFamily="34" charset="-79"/>
                <a:cs typeface="David" panose="020E0502060401010101" pitchFamily="34" charset="-79"/>
              </a:rPr>
              <a:t>אֵ֥שׁ דָּ֖ת לָֽמוֹ׃</a:t>
            </a:r>
            <a:endParaRPr lang="en-US" sz="4050" b="1" dirty="0">
              <a:latin typeface="David" panose="020E0502060401010101" pitchFamily="34" charset="-79"/>
              <a:cs typeface="David" panose="020E0502060401010101" pitchFamily="34" charset="-79"/>
            </a:endParaRPr>
          </a:p>
          <a:p>
            <a:pPr algn="l" rtl="1"/>
            <a:r>
              <a:rPr lang="en-US" dirty="0"/>
              <a:t>“</a:t>
            </a:r>
            <a:r>
              <a:rPr lang="en-US" cap="small" dirty="0">
                <a:effectLst/>
              </a:rPr>
              <a:t>Adoni</a:t>
            </a:r>
            <a:r>
              <a:rPr lang="en-US" dirty="0"/>
              <a:t> came from Sinai; from Se‘ir he dawned on his people, shone forth from Mount Pa’ran; and with him were myriads of holy ones; at his right hand was a fiery law for them.</a:t>
            </a:r>
          </a:p>
        </p:txBody>
      </p:sp>
    </p:spTree>
    <p:extLst>
      <p:ext uri="{BB962C8B-B14F-4D97-AF65-F5344CB8AC3E}">
        <p14:creationId xmlns:p14="http://schemas.microsoft.com/office/powerpoint/2010/main" val="269016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143000" y="154186"/>
            <a:ext cx="6858000" cy="422672"/>
          </a:xfrm>
        </p:spPr>
        <p:txBody>
          <a:bodyPr/>
          <a:lstStyle/>
          <a:p>
            <a:pPr eaLnBrk="1" hangingPunct="1"/>
            <a:r>
              <a:rPr lang="en-US" altLang="en-US" sz="2100" dirty="0">
                <a:solidFill>
                  <a:srgbClr val="FFFF00"/>
                </a:solidFill>
              </a:rPr>
              <a:t>D’varim (Deuteronomy) 33:3</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457200" y="170651"/>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he-IL" alt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42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71450" y="215894"/>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he-IL" altLang="en-US" sz="13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ג</a:t>
            </a:r>
            <a:r>
              <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כִּי שֵׁם יְהוָה אֶקְרָא</a:t>
            </a:r>
            <a:r>
              <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1425"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ס</a:t>
            </a: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r>
              <a:rPr kumimoji="0" lang="he-IL"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הָבוּ גֹדֶל לֵאלֹהֵינוּ׃</a:t>
            </a:r>
            <a:r>
              <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 </a:t>
            </a:r>
            <a:endPar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576858"/>
            <a:ext cx="8229600" cy="4743450"/>
          </a:xfrm>
        </p:spPr>
        <p:txBody>
          <a:bodyPr>
            <a:normAutofit/>
          </a:bodyPr>
          <a:lstStyle/>
          <a:p>
            <a:pPr algn="r" rtl="1"/>
            <a:r>
              <a:rPr lang="he-IL" sz="4500" b="1" dirty="0">
                <a:latin typeface="David" panose="020E0502060401010101" pitchFamily="34" charset="-79"/>
                <a:cs typeface="David" panose="020E0502060401010101" pitchFamily="34" charset="-79"/>
              </a:rPr>
              <a:t>אַ֚ף חֹבֵ֣ב עַמִּ֔ים כׇּל־קְדֹשָׁ֖יו בְּיָדֶ֑ךָ וְהֵם֙ תֻּכּ֣וּ</a:t>
            </a:r>
            <a:endParaRPr lang="en-US" sz="4500" b="1" dirty="0">
              <a:latin typeface="David" panose="020E0502060401010101" pitchFamily="34" charset="-79"/>
              <a:cs typeface="David" panose="020E0502060401010101" pitchFamily="34" charset="-79"/>
            </a:endParaRPr>
          </a:p>
          <a:p>
            <a:pPr algn="r" rtl="1"/>
            <a:r>
              <a:rPr lang="he-IL" sz="4500" b="1" dirty="0">
                <a:latin typeface="David" panose="020E0502060401010101" pitchFamily="34" charset="-79"/>
                <a:cs typeface="David" panose="020E0502060401010101" pitchFamily="34" charset="-79"/>
              </a:rPr>
              <a:t>לְרַגְלֶ֔ךָ יִשָּׂ֖א מִדַּבְּרֹתֶֽיךָ׃</a:t>
            </a:r>
            <a:endParaRPr lang="en-US" sz="4500" b="1" dirty="0">
              <a:latin typeface="David" panose="020E0502060401010101" pitchFamily="34" charset="-79"/>
              <a:cs typeface="David" panose="020E0502060401010101" pitchFamily="34" charset="-79"/>
            </a:endParaRPr>
          </a:p>
          <a:p>
            <a:pPr algn="l" rtl="1"/>
            <a:r>
              <a:rPr lang="en-US" sz="3300" dirty="0"/>
              <a:t>“He truly loves the peoples — all his holy ones are in your hand; sitting at your feet, they receive your instruction,</a:t>
            </a:r>
          </a:p>
        </p:txBody>
      </p:sp>
    </p:spTree>
    <p:extLst>
      <p:ext uri="{BB962C8B-B14F-4D97-AF65-F5344CB8AC3E}">
        <p14:creationId xmlns:p14="http://schemas.microsoft.com/office/powerpoint/2010/main" val="179293972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160075</TotalTime>
  <Words>3590</Words>
  <Application>Microsoft Office PowerPoint</Application>
  <PresentationFormat>On-screen Show (16:9)</PresentationFormat>
  <Paragraphs>366</Paragraphs>
  <Slides>67</Slides>
  <Notes>67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67</vt:i4>
      </vt:variant>
    </vt:vector>
  </HeadingPairs>
  <TitlesOfParts>
    <vt:vector size="74" baseType="lpstr">
      <vt:lpstr>Arial</vt:lpstr>
      <vt:lpstr>Arial Rounded MT Bold</vt:lpstr>
      <vt:lpstr>David</vt:lpstr>
      <vt:lpstr>Times New Roman</vt:lpstr>
      <vt:lpstr>1_Default Design</vt:lpstr>
      <vt:lpstr>26_Default Design</vt:lpstr>
      <vt:lpstr>128_Default Design</vt:lpstr>
      <vt:lpstr>PowerPoint Presentation</vt:lpstr>
      <vt:lpstr>PowerPoint Presentation</vt:lpstr>
      <vt:lpstr>PowerPoint Presentation</vt:lpstr>
      <vt:lpstr>PowerPoint Presentation</vt:lpstr>
      <vt:lpstr>D’varim (Deuteronomy) 33:2</vt:lpstr>
      <vt:lpstr>D’varim (Deuteronomy) 33:3</vt:lpstr>
      <vt:lpstr>D’varim (Deuteronomy) 33:4</vt:lpstr>
      <vt:lpstr>D’varim (Deuteronomy) 33:2</vt:lpstr>
      <vt:lpstr>D’varim (Deuteronomy) 33:3</vt:lpstr>
      <vt:lpstr>D’varim (Deuteronomy) 33:4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B’resheet (Genesis) 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4421</cp:revision>
  <dcterms:created xsi:type="dcterms:W3CDTF">2006-04-21T19:34:43Z</dcterms:created>
  <dcterms:modified xsi:type="dcterms:W3CDTF">2021-09-28T14:46:31Z</dcterms:modified>
</cp:coreProperties>
</file>