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822" r:id="rId2"/>
  </p:sldMasterIdLst>
  <p:notesMasterIdLst>
    <p:notesMasterId r:id="rId107"/>
  </p:notesMasterIdLst>
  <p:handoutMasterIdLst>
    <p:handoutMasterId r:id="rId108"/>
  </p:handoutMasterIdLst>
  <p:sldIdLst>
    <p:sldId id="2045" r:id="rId3"/>
    <p:sldId id="63948" r:id="rId4"/>
    <p:sldId id="63945" r:id="rId5"/>
    <p:sldId id="63932" r:id="rId6"/>
    <p:sldId id="63951" r:id="rId7"/>
    <p:sldId id="63949" r:id="rId8"/>
    <p:sldId id="63946" r:id="rId9"/>
    <p:sldId id="63960" r:id="rId10"/>
    <p:sldId id="63910" r:id="rId11"/>
    <p:sldId id="63958" r:id="rId12"/>
    <p:sldId id="63959" r:id="rId13"/>
    <p:sldId id="63962" r:id="rId14"/>
    <p:sldId id="63961" r:id="rId15"/>
    <p:sldId id="63873" r:id="rId16"/>
    <p:sldId id="63957" r:id="rId17"/>
    <p:sldId id="63956" r:id="rId18"/>
    <p:sldId id="63967" r:id="rId19"/>
    <p:sldId id="63936" r:id="rId20"/>
    <p:sldId id="63933" r:id="rId21"/>
    <p:sldId id="63937" r:id="rId22"/>
    <p:sldId id="63955" r:id="rId23"/>
    <p:sldId id="63954" r:id="rId24"/>
    <p:sldId id="63968" r:id="rId25"/>
    <p:sldId id="63969" r:id="rId26"/>
    <p:sldId id="63970" r:id="rId27"/>
    <p:sldId id="63935" r:id="rId28"/>
    <p:sldId id="63939" r:id="rId29"/>
    <p:sldId id="63940" r:id="rId30"/>
    <p:sldId id="63934" r:id="rId31"/>
    <p:sldId id="63971" r:id="rId32"/>
    <p:sldId id="64007" r:id="rId33"/>
    <p:sldId id="63983" r:id="rId34"/>
    <p:sldId id="64008" r:id="rId35"/>
    <p:sldId id="63980" r:id="rId36"/>
    <p:sldId id="63920" r:id="rId37"/>
    <p:sldId id="63919" r:id="rId38"/>
    <p:sldId id="63995" r:id="rId39"/>
    <p:sldId id="63916" r:id="rId40"/>
    <p:sldId id="63942" r:id="rId41"/>
    <p:sldId id="63965" r:id="rId42"/>
    <p:sldId id="63964" r:id="rId43"/>
    <p:sldId id="63990" r:id="rId44"/>
    <p:sldId id="63991" r:id="rId45"/>
    <p:sldId id="63923" r:id="rId46"/>
    <p:sldId id="63981" r:id="rId47"/>
    <p:sldId id="64009" r:id="rId48"/>
    <p:sldId id="63997" r:id="rId49"/>
    <p:sldId id="63975" r:id="rId50"/>
    <p:sldId id="63974" r:id="rId51"/>
    <p:sldId id="63978" r:id="rId52"/>
    <p:sldId id="63989" r:id="rId53"/>
    <p:sldId id="63973" r:id="rId54"/>
    <p:sldId id="63976" r:id="rId55"/>
    <p:sldId id="63977" r:id="rId56"/>
    <p:sldId id="63987" r:id="rId57"/>
    <p:sldId id="63985" r:id="rId58"/>
    <p:sldId id="63986" r:id="rId59"/>
    <p:sldId id="63979" r:id="rId60"/>
    <p:sldId id="63972" r:id="rId61"/>
    <p:sldId id="63998" r:id="rId62"/>
    <p:sldId id="63963" r:id="rId63"/>
    <p:sldId id="64011" r:id="rId64"/>
    <p:sldId id="64012" r:id="rId65"/>
    <p:sldId id="64010" r:id="rId66"/>
    <p:sldId id="64013" r:id="rId67"/>
    <p:sldId id="64014" r:id="rId68"/>
    <p:sldId id="64000" r:id="rId69"/>
    <p:sldId id="63917" r:id="rId70"/>
    <p:sldId id="63913" r:id="rId71"/>
    <p:sldId id="63914" r:id="rId72"/>
    <p:sldId id="63999" r:id="rId73"/>
    <p:sldId id="63921" r:id="rId74"/>
    <p:sldId id="63922" r:id="rId75"/>
    <p:sldId id="64001" r:id="rId76"/>
    <p:sldId id="63992" r:id="rId77"/>
    <p:sldId id="64004" r:id="rId78"/>
    <p:sldId id="64005" r:id="rId79"/>
    <p:sldId id="64015" r:id="rId80"/>
    <p:sldId id="64016" r:id="rId81"/>
    <p:sldId id="63927" r:id="rId82"/>
    <p:sldId id="63938" r:id="rId83"/>
    <p:sldId id="63926" r:id="rId84"/>
    <p:sldId id="63996" r:id="rId85"/>
    <p:sldId id="63930" r:id="rId86"/>
    <p:sldId id="63941" r:id="rId87"/>
    <p:sldId id="63982" r:id="rId88"/>
    <p:sldId id="63950" r:id="rId89"/>
    <p:sldId id="64017" r:id="rId90"/>
    <p:sldId id="64019" r:id="rId91"/>
    <p:sldId id="64020" r:id="rId92"/>
    <p:sldId id="64021" r:id="rId93"/>
    <p:sldId id="64022" r:id="rId94"/>
    <p:sldId id="64023" r:id="rId95"/>
    <p:sldId id="64030" r:id="rId96"/>
    <p:sldId id="64031" r:id="rId97"/>
    <p:sldId id="63993" r:id="rId98"/>
    <p:sldId id="64024" r:id="rId99"/>
    <p:sldId id="64029" r:id="rId100"/>
    <p:sldId id="64028" r:id="rId101"/>
    <p:sldId id="64025" r:id="rId102"/>
    <p:sldId id="64026" r:id="rId103"/>
    <p:sldId id="64027" r:id="rId104"/>
    <p:sldId id="64032" r:id="rId105"/>
    <p:sldId id="256" r:id="rId106"/>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A6E56"/>
    <a:srgbClr val="FFFF66"/>
    <a:srgbClr val="9A67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48" autoAdjust="0"/>
    <p:restoredTop sz="86158" autoAdjust="0"/>
  </p:normalViewPr>
  <p:slideViewPr>
    <p:cSldViewPr>
      <p:cViewPr varScale="1">
        <p:scale>
          <a:sx n="75" d="100"/>
          <a:sy n="75" d="100"/>
        </p:scale>
        <p:origin x="542" y="62"/>
      </p:cViewPr>
      <p:guideLst>
        <p:guide orient="horz" pos="1620"/>
        <p:guide pos="2880"/>
      </p:guideLst>
    </p:cSldViewPr>
  </p:slideViewPr>
  <p:outlineViewPr>
    <p:cViewPr>
      <p:scale>
        <a:sx n="33" d="100"/>
        <a:sy n="33" d="100"/>
      </p:scale>
      <p:origin x="0" y="-14982"/>
    </p:cViewPr>
  </p:outlineViewPr>
  <p:notesTextViewPr>
    <p:cViewPr>
      <p:scale>
        <a:sx n="3" d="2"/>
        <a:sy n="3" d="2"/>
      </p:scale>
      <p:origin x="0" y="0"/>
    </p:cViewPr>
  </p:notesTextViewPr>
  <p:sorterViewPr>
    <p:cViewPr varScale="1">
      <p:scale>
        <a:sx n="100" d="100"/>
        <a:sy n="100" d="100"/>
      </p:scale>
      <p:origin x="0" y="-7500"/>
    </p:cViewPr>
  </p:sorterViewPr>
  <p:notesViewPr>
    <p:cSldViewPr>
      <p:cViewPr varScale="1">
        <p:scale>
          <a:sx n="50" d="100"/>
          <a:sy n="50" d="100"/>
        </p:scale>
        <p:origin x="2486" y="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commentAuthors" Target="commentAuthor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Ester 9.20-22  Days of...giving gifts to the poor</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Mar 19, 2022 5782</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Ester 9.20-22  Days of...giving gifts to the poor</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Mar 19, 2022 5782</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en.wikipedia.org/wiki/Supreme_Leader_of_Iran"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s://en.wikipedia.org/wiki/Ebrahim_Raisi" TargetMode="External"/><Relationship Id="rId5" Type="http://schemas.openxmlformats.org/officeDocument/2006/relationships/hyperlink" Target="https://en.wikipedia.org/wiki/President_of_Iran" TargetMode="External"/><Relationship Id="rId4" Type="http://schemas.openxmlformats.org/officeDocument/2006/relationships/hyperlink" Target="https://en.wikipedia.org/wiki/Ali_Khamenei"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youtu.be/CPDNYtbVB9w"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davidstent.us14.list-manage.com/track/click?u=6a90871d2d2f01531e4c4c9f2&amp;id=99dc896749&amp;e=830b8c7fbe"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davidstent.us14.list-manage.com/track/click?u=6a90871d2d2f01531e4c4c9f2&amp;id=99dc896749&amp;e=830b8c7fbe"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ukrinform.net/rubric-ato/3430058-russias-losses-over-13500-personnel-404-tanks-81-planes-95-helicopters.html"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Ester 9.20-22  Days of...giving gifts to the poor</a:t>
            </a:r>
          </a:p>
        </p:txBody>
      </p:sp>
      <p:sp>
        <p:nvSpPr>
          <p:cNvPr id="5" name="Rectangle 3"/>
          <p:cNvSpPr>
            <a:spLocks noGrp="1" noChangeArrowheads="1"/>
          </p:cNvSpPr>
          <p:nvPr>
            <p:ph type="dt" idx="1"/>
          </p:nvPr>
        </p:nvSpPr>
        <p:spPr>
          <a:ln/>
        </p:spPr>
        <p:txBody>
          <a:bodyPr/>
          <a:lstStyle/>
          <a:p>
            <a:r>
              <a:rPr lang="en-US" altLang="en-US">
                <a:solidFill>
                  <a:prstClr val="white"/>
                </a:solidFill>
              </a:rPr>
              <a:t>Mar 19, 2022 5782</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00" dirty="0"/>
              <a:t>https://goo.gl/maps/FRvz68Y4z9pejbgZ8</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a:t>
            </a:fld>
            <a:endParaRPr lang="en-US" altLang="en-US"/>
          </a:p>
        </p:txBody>
      </p:sp>
    </p:spTree>
    <p:extLst>
      <p:ext uri="{BB962C8B-B14F-4D97-AF65-F5344CB8AC3E}">
        <p14:creationId xmlns:p14="http://schemas.microsoft.com/office/powerpoint/2010/main" val="31547910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dirty="0">
                <a:effectLst/>
              </a:rPr>
              <a:t> </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100</a:t>
            </a:fld>
            <a:endParaRPr lang="en-US" altLang="en-US"/>
          </a:p>
        </p:txBody>
      </p:sp>
    </p:spTree>
    <p:extLst>
      <p:ext uri="{BB962C8B-B14F-4D97-AF65-F5344CB8AC3E}">
        <p14:creationId xmlns:p14="http://schemas.microsoft.com/office/powerpoint/2010/main" val="5539209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dirty="0">
                <a:effectLst/>
              </a:rPr>
              <a:t> </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101</a:t>
            </a:fld>
            <a:endParaRPr lang="en-US" altLang="en-US"/>
          </a:p>
        </p:txBody>
      </p:sp>
    </p:spTree>
    <p:extLst>
      <p:ext uri="{BB962C8B-B14F-4D97-AF65-F5344CB8AC3E}">
        <p14:creationId xmlns:p14="http://schemas.microsoft.com/office/powerpoint/2010/main" val="27466464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dirty="0">
                <a:effectLst/>
              </a:rPr>
              <a:t> </a:t>
            </a:r>
            <a:r>
              <a:rPr lang="en-US" b="0" u="none" strike="noStrike" dirty="0">
                <a:solidFill>
                  <a:srgbClr val="0645AD"/>
                </a:solidFill>
                <a:effectLst/>
                <a:hlinkClick r:id="rId3" tooltip="Supreme Leader of Iran"/>
              </a:rPr>
              <a:t>Supreme Leader</a:t>
            </a:r>
            <a:endParaRPr lang="en-US" b="0" dirty="0">
              <a:effectLst/>
            </a:endParaRPr>
          </a:p>
          <a:p>
            <a:r>
              <a:rPr lang="en-US" u="none" strike="noStrike" dirty="0">
                <a:solidFill>
                  <a:srgbClr val="0645AD"/>
                </a:solidFill>
                <a:effectLst/>
                <a:hlinkClick r:id="rId4" tooltip="Ali Khamenei"/>
              </a:rPr>
              <a:t>Ali Khamenei</a:t>
            </a:r>
            <a:r>
              <a:rPr lang="en-US" b="0" dirty="0">
                <a:effectLst/>
              </a:rPr>
              <a:t>• </a:t>
            </a:r>
            <a:r>
              <a:rPr lang="en-US" b="0" u="none" strike="noStrike" dirty="0">
                <a:solidFill>
                  <a:srgbClr val="0645AD"/>
                </a:solidFill>
                <a:effectLst/>
                <a:hlinkClick r:id="rId5" tooltip="President of Iran"/>
              </a:rPr>
              <a:t>President</a:t>
            </a:r>
            <a:endParaRPr lang="en-US" b="0" dirty="0">
              <a:effectLst/>
            </a:endParaRPr>
          </a:p>
          <a:p>
            <a:r>
              <a:rPr lang="en-US" u="none" strike="noStrike" dirty="0">
                <a:solidFill>
                  <a:srgbClr val="0645AD"/>
                </a:solidFill>
                <a:effectLst/>
                <a:hlinkClick r:id="rId6" tooltip="Ebrahim Raisi"/>
              </a:rPr>
              <a:t>Ebrahim </a:t>
            </a:r>
            <a:r>
              <a:rPr lang="en-US" u="none" strike="noStrike" dirty="0" err="1">
                <a:solidFill>
                  <a:srgbClr val="0645AD"/>
                </a:solidFill>
                <a:effectLst/>
                <a:hlinkClick r:id="rId6" tooltip="Ebrahim Raisi"/>
              </a:rPr>
              <a:t>Raisi</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102</a:t>
            </a:fld>
            <a:endParaRPr lang="en-US" altLang="en-US"/>
          </a:p>
        </p:txBody>
      </p:sp>
    </p:spTree>
    <p:extLst>
      <p:ext uri="{BB962C8B-B14F-4D97-AF65-F5344CB8AC3E}">
        <p14:creationId xmlns:p14="http://schemas.microsoft.com/office/powerpoint/2010/main" val="156307657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103</a:t>
            </a:fld>
            <a:endParaRPr lang="en-US" altLang="en-US"/>
          </a:p>
        </p:txBody>
      </p:sp>
    </p:spTree>
    <p:extLst>
      <p:ext uri="{BB962C8B-B14F-4D97-AF65-F5344CB8AC3E}">
        <p14:creationId xmlns:p14="http://schemas.microsoft.com/office/powerpoint/2010/main" val="207026114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104</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100" dirty="0"/>
              <a:t>https://goo.gl/maps/FRvz68Y4z9pejbgZ8</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96057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12</a:t>
            </a:fld>
            <a:endParaRPr lang="en-US" altLang="en-US"/>
          </a:p>
        </p:txBody>
      </p:sp>
    </p:spTree>
    <p:extLst>
      <p:ext uri="{BB962C8B-B14F-4D97-AF65-F5344CB8AC3E}">
        <p14:creationId xmlns:p14="http://schemas.microsoft.com/office/powerpoint/2010/main" val="3974656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13</a:t>
            </a:fld>
            <a:endParaRPr lang="en-US" altLang="en-US"/>
          </a:p>
        </p:txBody>
      </p:sp>
    </p:spTree>
    <p:extLst>
      <p:ext uri="{BB962C8B-B14F-4D97-AF65-F5344CB8AC3E}">
        <p14:creationId xmlns:p14="http://schemas.microsoft.com/office/powerpoint/2010/main" val="3617042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https://www.youtube.com/watch?v=KVE2PdY-qqk</a:t>
            </a:r>
          </a:p>
          <a:p>
            <a:r>
              <a:rPr lang="en-US" dirty="0"/>
              <a:t>	</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14</a:t>
            </a:fld>
            <a:endParaRPr lang="en-US" altLang="en-US"/>
          </a:p>
        </p:txBody>
      </p:sp>
    </p:spTree>
    <p:extLst>
      <p:ext uri="{BB962C8B-B14F-4D97-AF65-F5344CB8AC3E}">
        <p14:creationId xmlns:p14="http://schemas.microsoft.com/office/powerpoint/2010/main" val="1309433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algn="l"/>
            <a:r>
              <a:rPr lang="en-US" sz="1050" dirty="0"/>
              <a:t>https://youtu.be/TlWuCzSntbA</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15</a:t>
            </a:fld>
            <a:endParaRPr lang="en-US" altLang="en-US"/>
          </a:p>
        </p:txBody>
      </p:sp>
    </p:spTree>
    <p:extLst>
      <p:ext uri="{BB962C8B-B14F-4D97-AF65-F5344CB8AC3E}">
        <p14:creationId xmlns:p14="http://schemas.microsoft.com/office/powerpoint/2010/main" val="3854361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16</a:t>
            </a:fld>
            <a:endParaRPr lang="en-US" altLang="en-US"/>
          </a:p>
        </p:txBody>
      </p:sp>
    </p:spTree>
    <p:extLst>
      <p:ext uri="{BB962C8B-B14F-4D97-AF65-F5344CB8AC3E}">
        <p14:creationId xmlns:p14="http://schemas.microsoft.com/office/powerpoint/2010/main" val="922604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Synopsis: Haman was enraged at the Jews because Mordekhi would not bow to him.   Made a genocidal plot that Queen Esther exposed. Haman was hung on the gallows he intended for Mordekhi.</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17</a:t>
            </a:fld>
            <a:endParaRPr lang="en-US" altLang="en-US"/>
          </a:p>
        </p:txBody>
      </p:sp>
    </p:spTree>
    <p:extLst>
      <p:ext uri="{BB962C8B-B14F-4D97-AF65-F5344CB8AC3E}">
        <p14:creationId xmlns:p14="http://schemas.microsoft.com/office/powerpoint/2010/main" val="2754309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18</a:t>
            </a:fld>
            <a:endParaRPr lang="en-US" altLang="en-US"/>
          </a:p>
        </p:txBody>
      </p:sp>
    </p:spTree>
    <p:extLst>
      <p:ext uri="{BB962C8B-B14F-4D97-AF65-F5344CB8AC3E}">
        <p14:creationId xmlns:p14="http://schemas.microsoft.com/office/powerpoint/2010/main" val="2957080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i="1" dirty="0" err="1"/>
              <a:t>Nehpakh</a:t>
            </a:r>
            <a:r>
              <a:rPr lang="en-US" dirty="0"/>
              <a:t> overturned</a:t>
            </a:r>
          </a:p>
          <a:p>
            <a:r>
              <a:rPr lang="en-US" dirty="0"/>
              <a:t>A great Hebrew word to know, pray, cling to.</a:t>
            </a:r>
          </a:p>
          <a:p>
            <a:r>
              <a:rPr lang="en-US" dirty="0"/>
              <a:t>Like the line: </a:t>
            </a:r>
          </a:p>
          <a:p>
            <a:r>
              <a:rPr lang="en-US" i="1" dirty="0" err="1"/>
              <a:t>tsadeek</a:t>
            </a:r>
            <a:r>
              <a:rPr lang="en-US" i="1" dirty="0"/>
              <a:t> bi-</a:t>
            </a:r>
            <a:r>
              <a:rPr lang="en-US" i="1" dirty="0" err="1"/>
              <a:t>emunato</a:t>
            </a:r>
            <a:r>
              <a:rPr lang="en-US" i="1" dirty="0"/>
              <a:t> </a:t>
            </a:r>
            <a:r>
              <a:rPr lang="en-US" i="1" dirty="0" err="1"/>
              <a:t>yikheeyeh</a:t>
            </a:r>
            <a:r>
              <a:rPr lang="en-US" dirty="0"/>
              <a:t>.  </a:t>
            </a:r>
            <a:r>
              <a:rPr lang="he-IL" b="1" dirty="0">
                <a:latin typeface="David" panose="020E0502060401010101" pitchFamily="34" charset="-79"/>
                <a:cs typeface="David" panose="020E0502060401010101" pitchFamily="34" charset="-79"/>
              </a:rPr>
              <a:t>צדיק באמונתו יחיה</a:t>
            </a:r>
            <a:endParaRPr lang="en-US" b="1" dirty="0">
              <a:latin typeface="David" panose="020E0502060401010101" pitchFamily="34" charset="-79"/>
              <a:cs typeface="David" panose="020E0502060401010101" pitchFamily="34" charset="-79"/>
            </a:endParaRP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19</a:t>
            </a:fld>
            <a:endParaRPr lang="en-US" altLang="en-US"/>
          </a:p>
        </p:txBody>
      </p:sp>
    </p:spTree>
    <p:extLst>
      <p:ext uri="{BB962C8B-B14F-4D97-AF65-F5344CB8AC3E}">
        <p14:creationId xmlns:p14="http://schemas.microsoft.com/office/powerpoint/2010/main" val="695939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a:t>
            </a:fld>
            <a:endParaRPr lang="en-US" altLang="en-US"/>
          </a:p>
        </p:txBody>
      </p:sp>
    </p:spTree>
    <p:extLst>
      <p:ext uri="{BB962C8B-B14F-4D97-AF65-F5344CB8AC3E}">
        <p14:creationId xmlns:p14="http://schemas.microsoft.com/office/powerpoint/2010/main" val="3063701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Offering for Reach again today and tomorrow.</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20</a:t>
            </a:fld>
            <a:endParaRPr lang="en-US" altLang="en-US"/>
          </a:p>
        </p:txBody>
      </p:sp>
    </p:spTree>
    <p:extLst>
      <p:ext uri="{BB962C8B-B14F-4D97-AF65-F5344CB8AC3E}">
        <p14:creationId xmlns:p14="http://schemas.microsoft.com/office/powerpoint/2010/main" val="2600634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21</a:t>
            </a:fld>
            <a:endParaRPr lang="en-US" altLang="en-US"/>
          </a:p>
        </p:txBody>
      </p:sp>
    </p:spTree>
    <p:extLst>
      <p:ext uri="{BB962C8B-B14F-4D97-AF65-F5344CB8AC3E}">
        <p14:creationId xmlns:p14="http://schemas.microsoft.com/office/powerpoint/2010/main" val="2513778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1623004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2018196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Like Ruth did.  Biblical welfare-workfare.  </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24</a:t>
            </a:fld>
            <a:endParaRPr lang="en-US" altLang="en-US"/>
          </a:p>
        </p:txBody>
      </p:sp>
    </p:spTree>
    <p:extLst>
      <p:ext uri="{BB962C8B-B14F-4D97-AF65-F5344CB8AC3E}">
        <p14:creationId xmlns:p14="http://schemas.microsoft.com/office/powerpoint/2010/main" val="454834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In other words, no Robin Hood mentality.  The poor are no more worthy of consideration, enough to break the law.</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25</a:t>
            </a:fld>
            <a:endParaRPr lang="en-US" altLang="en-US"/>
          </a:p>
        </p:txBody>
      </p:sp>
    </p:spTree>
    <p:extLst>
      <p:ext uri="{BB962C8B-B14F-4D97-AF65-F5344CB8AC3E}">
        <p14:creationId xmlns:p14="http://schemas.microsoft.com/office/powerpoint/2010/main" val="504900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t>Yeshua</a:t>
            </a:r>
            <a:r>
              <a:rPr lang="en-US" dirty="0"/>
              <a:t> was quoting Yeshayahu/Isaiah.</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26</a:t>
            </a:fld>
            <a:endParaRPr lang="en-US" altLang="en-US"/>
          </a:p>
        </p:txBody>
      </p:sp>
    </p:spTree>
    <p:extLst>
      <p:ext uri="{BB962C8B-B14F-4D97-AF65-F5344CB8AC3E}">
        <p14:creationId xmlns:p14="http://schemas.microsoft.com/office/powerpoint/2010/main" val="4183631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27</a:t>
            </a:fld>
            <a:endParaRPr lang="en-US" altLang="en-US"/>
          </a:p>
        </p:txBody>
      </p:sp>
    </p:spTree>
    <p:extLst>
      <p:ext uri="{BB962C8B-B14F-4D97-AF65-F5344CB8AC3E}">
        <p14:creationId xmlns:p14="http://schemas.microsoft.com/office/powerpoint/2010/main" val="691185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28</a:t>
            </a:fld>
            <a:endParaRPr lang="en-US" altLang="en-US"/>
          </a:p>
        </p:txBody>
      </p:sp>
    </p:spTree>
    <p:extLst>
      <p:ext uri="{BB962C8B-B14F-4D97-AF65-F5344CB8AC3E}">
        <p14:creationId xmlns:p14="http://schemas.microsoft.com/office/powerpoint/2010/main" val="3546557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Carried thru the </a:t>
            </a:r>
            <a:r>
              <a:rPr lang="en-US" dirty="0" err="1"/>
              <a:t>Shlikhim</a:t>
            </a:r>
            <a:r>
              <a:rPr lang="en-US" dirty="0"/>
              <a:t>/apostles…</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29</a:t>
            </a:fld>
            <a:endParaRPr lang="en-US" altLang="en-US"/>
          </a:p>
        </p:txBody>
      </p:sp>
    </p:spTree>
    <p:extLst>
      <p:ext uri="{BB962C8B-B14F-4D97-AF65-F5344CB8AC3E}">
        <p14:creationId xmlns:p14="http://schemas.microsoft.com/office/powerpoint/2010/main" val="1884788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a:t>
            </a:fld>
            <a:endParaRPr lang="en-US" altLang="en-US"/>
          </a:p>
        </p:txBody>
      </p:sp>
    </p:spTree>
    <p:extLst>
      <p:ext uri="{BB962C8B-B14F-4D97-AF65-F5344CB8AC3E}">
        <p14:creationId xmlns:p14="http://schemas.microsoft.com/office/powerpoint/2010/main" val="3388341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30</a:t>
            </a:fld>
            <a:endParaRPr lang="en-US" altLang="en-US"/>
          </a:p>
        </p:txBody>
      </p:sp>
    </p:spTree>
    <p:extLst>
      <p:ext uri="{BB962C8B-B14F-4D97-AF65-F5344CB8AC3E}">
        <p14:creationId xmlns:p14="http://schemas.microsoft.com/office/powerpoint/2010/main" val="3838534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31</a:t>
            </a:fld>
            <a:endParaRPr lang="en-US" altLang="en-US"/>
          </a:p>
        </p:txBody>
      </p:sp>
    </p:spTree>
    <p:extLst>
      <p:ext uri="{BB962C8B-B14F-4D97-AF65-F5344CB8AC3E}">
        <p14:creationId xmlns:p14="http://schemas.microsoft.com/office/powerpoint/2010/main" val="607282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32</a:t>
            </a:fld>
            <a:endParaRPr lang="en-US" altLang="en-US"/>
          </a:p>
        </p:txBody>
      </p:sp>
    </p:spTree>
    <p:extLst>
      <p:ext uri="{BB962C8B-B14F-4D97-AF65-F5344CB8AC3E}">
        <p14:creationId xmlns:p14="http://schemas.microsoft.com/office/powerpoint/2010/main" val="3970477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33</a:t>
            </a:fld>
            <a:endParaRPr lang="en-US" altLang="en-US"/>
          </a:p>
        </p:txBody>
      </p:sp>
    </p:spTree>
    <p:extLst>
      <p:ext uri="{BB962C8B-B14F-4D97-AF65-F5344CB8AC3E}">
        <p14:creationId xmlns:p14="http://schemas.microsoft.com/office/powerpoint/2010/main" val="24628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800" b="0" i="0" dirty="0">
                <a:effectLst/>
                <a:latin typeface="Calibri" panose="020F0502020204030204" pitchFamily="34" charset="0"/>
                <a:hlinkClick r:id="rId3"/>
              </a:rPr>
              <a:t>https://youtu.be/CPDNYtbVB9w</a:t>
            </a:r>
            <a:endParaRPr lang="en-US" sz="1800" b="0" i="0" dirty="0">
              <a:effectLst/>
              <a:latin typeface="Calibri" panose="020F0502020204030204" pitchFamily="34" charset="0"/>
            </a:endParaRPr>
          </a:p>
          <a:p>
            <a:r>
              <a:rPr lang="en-US" sz="1800" dirty="0">
                <a:latin typeface="Calibri" panose="020F0502020204030204" pitchFamily="34" charset="0"/>
              </a:rPr>
              <a:t>Offering later</a:t>
            </a:r>
            <a:r>
              <a:rPr lang="en-US" sz="1800" b="0" i="0" dirty="0">
                <a:effectLst/>
                <a:latin typeface="Calibri" panose="020F0502020204030204" pitchFamily="34" charset="0"/>
              </a:rPr>
              <a:t> </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34</a:t>
            </a:fld>
            <a:endParaRPr lang="en-US" altLang="en-US"/>
          </a:p>
        </p:txBody>
      </p:sp>
    </p:spTree>
    <p:extLst>
      <p:ext uri="{BB962C8B-B14F-4D97-AF65-F5344CB8AC3E}">
        <p14:creationId xmlns:p14="http://schemas.microsoft.com/office/powerpoint/2010/main" val="1386396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35</a:t>
            </a:fld>
            <a:endParaRPr lang="en-US" altLang="en-US"/>
          </a:p>
        </p:txBody>
      </p:sp>
    </p:spTree>
    <p:extLst>
      <p:ext uri="{BB962C8B-B14F-4D97-AF65-F5344CB8AC3E}">
        <p14:creationId xmlns:p14="http://schemas.microsoft.com/office/powerpoint/2010/main" val="506190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36</a:t>
            </a:fld>
            <a:endParaRPr lang="en-US" altLang="en-US"/>
          </a:p>
        </p:txBody>
      </p:sp>
    </p:spTree>
    <p:extLst>
      <p:ext uri="{BB962C8B-B14F-4D97-AF65-F5344CB8AC3E}">
        <p14:creationId xmlns:p14="http://schemas.microsoft.com/office/powerpoint/2010/main" val="1591397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4107390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38</a:t>
            </a:fld>
            <a:endParaRPr lang="en-US" altLang="en-US"/>
          </a:p>
        </p:txBody>
      </p:sp>
    </p:spTree>
    <p:extLst>
      <p:ext uri="{BB962C8B-B14F-4D97-AF65-F5344CB8AC3E}">
        <p14:creationId xmlns:p14="http://schemas.microsoft.com/office/powerpoint/2010/main" val="13695429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Reach gives aid </a:t>
            </a:r>
          </a:p>
          <a:p>
            <a:pPr marL="173038" indent="-173038">
              <a:buFont typeface="Arial" panose="020B0604020202020204" pitchFamily="34" charset="0"/>
              <a:buChar char="•"/>
            </a:pPr>
            <a:r>
              <a:rPr lang="en-US" dirty="0"/>
              <a:t>on the ground in Ukraine</a:t>
            </a:r>
          </a:p>
          <a:p>
            <a:pPr marL="173038" indent="-173038">
              <a:buFont typeface="Arial" panose="020B0604020202020204" pitchFamily="34" charset="0"/>
              <a:buChar char="•"/>
            </a:pPr>
            <a:r>
              <a:rPr lang="en-US" dirty="0"/>
              <a:t>Refugee centers in the perimeter country of Romania</a:t>
            </a:r>
          </a:p>
          <a:p>
            <a:pPr marL="173038" indent="-173038">
              <a:buFont typeface="Arial" panose="020B0604020202020204" pitchFamily="34" charset="0"/>
              <a:buChar char="•"/>
            </a:pPr>
            <a:r>
              <a:rPr lang="en-US" dirty="0"/>
              <a:t>Help to Aliyah centers to receive refugees home to Israel.   Such as Haim </a:t>
            </a:r>
            <a:r>
              <a:rPr lang="en-US" dirty="0" err="1"/>
              <a:t>Malespin</a:t>
            </a:r>
            <a:r>
              <a:rPr lang="en-US" dirty="0"/>
              <a:t>.</a:t>
            </a:r>
          </a:p>
          <a:p>
            <a:r>
              <a:rPr lang="en-US" sz="1800" dirty="0"/>
              <a:t>By the way, I know many of you love New Jerusalem Band. Vadim, the keyboardist, is a pastor now in Kyiv. Yesterday we met one of his sons along with his wife and young baby. 15 members of Vadim’s family have fled ( including with a newborn baby born a week after the war began- and she spent much time with her newborn in bomb shelters before fleeing). Vadim and his wife have stayed behind to help people in Kyiv. </a:t>
            </a:r>
          </a:p>
          <a:p>
            <a:br>
              <a:rPr lang="en-US" dirty="0"/>
            </a:b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39</a:t>
            </a:fld>
            <a:endParaRPr lang="en-US" altLang="en-US"/>
          </a:p>
        </p:txBody>
      </p:sp>
    </p:spTree>
    <p:extLst>
      <p:ext uri="{BB962C8B-B14F-4D97-AF65-F5344CB8AC3E}">
        <p14:creationId xmlns:p14="http://schemas.microsoft.com/office/powerpoint/2010/main" val="368860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err="1"/>
              <a:t>Rukhel</a:t>
            </a:r>
            <a:r>
              <a:rPr lang="en-US" dirty="0"/>
              <a:t> </a:t>
            </a:r>
            <a:r>
              <a:rPr lang="en-US" dirty="0" err="1"/>
              <a:t>Wisoff</a:t>
            </a:r>
            <a:r>
              <a:rPr lang="en-US" dirty="0"/>
              <a:t> Fields original</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1283908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i="0" dirty="0">
                <a:solidFill>
                  <a:srgbClr val="333333"/>
                </a:solidFill>
                <a:effectLst/>
              </a:rPr>
              <a:t>The congregation in Chernivtsi. Rented a restaurant and created rooms with curtains in order to give people some kind of privacy. The people in this center will stay long term not just for a few nights.</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40</a:t>
            </a:fld>
            <a:endParaRPr lang="en-US" altLang="en-US"/>
          </a:p>
        </p:txBody>
      </p:sp>
    </p:spTree>
    <p:extLst>
      <p:ext uri="{BB962C8B-B14F-4D97-AF65-F5344CB8AC3E}">
        <p14:creationId xmlns:p14="http://schemas.microsoft.com/office/powerpoint/2010/main" val="2863868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41</a:t>
            </a:fld>
            <a:endParaRPr lang="en-US" altLang="en-US"/>
          </a:p>
        </p:txBody>
      </p:sp>
    </p:spTree>
    <p:extLst>
      <p:ext uri="{BB962C8B-B14F-4D97-AF65-F5344CB8AC3E}">
        <p14:creationId xmlns:p14="http://schemas.microsoft.com/office/powerpoint/2010/main" val="10695523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42</a:t>
            </a:fld>
            <a:endParaRPr lang="en-US" altLang="en-US"/>
          </a:p>
        </p:txBody>
      </p:sp>
    </p:spTree>
    <p:extLst>
      <p:ext uri="{BB962C8B-B14F-4D97-AF65-F5344CB8AC3E}">
        <p14:creationId xmlns:p14="http://schemas.microsoft.com/office/powerpoint/2010/main" val="1314240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43</a:t>
            </a:fld>
            <a:endParaRPr lang="en-US" altLang="en-US"/>
          </a:p>
        </p:txBody>
      </p:sp>
    </p:spTree>
    <p:extLst>
      <p:ext uri="{BB962C8B-B14F-4D97-AF65-F5344CB8AC3E}">
        <p14:creationId xmlns:p14="http://schemas.microsoft.com/office/powerpoint/2010/main" val="1605583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44</a:t>
            </a:fld>
            <a:endParaRPr lang="en-US" altLang="en-US"/>
          </a:p>
        </p:txBody>
      </p:sp>
    </p:spTree>
    <p:extLst>
      <p:ext uri="{BB962C8B-B14F-4D97-AF65-F5344CB8AC3E}">
        <p14:creationId xmlns:p14="http://schemas.microsoft.com/office/powerpoint/2010/main" val="3650155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https://vimeo.com/685620755</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45</a:t>
            </a:fld>
            <a:endParaRPr lang="en-US" altLang="en-US"/>
          </a:p>
        </p:txBody>
      </p:sp>
    </p:spTree>
    <p:extLst>
      <p:ext uri="{BB962C8B-B14F-4D97-AF65-F5344CB8AC3E}">
        <p14:creationId xmlns:p14="http://schemas.microsoft.com/office/powerpoint/2010/main" val="2435862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32737068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18407096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2022 Brandeis University Maurice and Marilyn Cohen Center for Modern Jewish Studies www.brandeis.edu/cmjs </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167709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49</a:t>
            </a:fld>
            <a:endParaRPr lang="en-US" altLang="en-US"/>
          </a:p>
        </p:txBody>
      </p:sp>
    </p:spTree>
    <p:extLst>
      <p:ext uri="{BB962C8B-B14F-4D97-AF65-F5344CB8AC3E}">
        <p14:creationId xmlns:p14="http://schemas.microsoft.com/office/powerpoint/2010/main" val="2136758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a:t>
            </a:fld>
            <a:endParaRPr lang="en-US" altLang="en-US"/>
          </a:p>
        </p:txBody>
      </p:sp>
    </p:spTree>
    <p:extLst>
      <p:ext uri="{BB962C8B-B14F-4D97-AF65-F5344CB8AC3E}">
        <p14:creationId xmlns:p14="http://schemas.microsoft.com/office/powerpoint/2010/main" val="41569712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2022 Brandeis University Maurice and Marilyn Cohen Center for Modern Jewish Studies www.brandeis.edu/cmjs </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50</a:t>
            </a:fld>
            <a:endParaRPr lang="en-US" altLang="en-US"/>
          </a:p>
        </p:txBody>
      </p:sp>
    </p:spTree>
    <p:extLst>
      <p:ext uri="{BB962C8B-B14F-4D97-AF65-F5344CB8AC3E}">
        <p14:creationId xmlns:p14="http://schemas.microsoft.com/office/powerpoint/2010/main" val="727151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2022 Brandeis University Maurice and Marilyn Cohen Center for Modern Jewish Studies www.brandeis.edu/cmjs </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51</a:t>
            </a:fld>
            <a:endParaRPr lang="en-US" altLang="en-US"/>
          </a:p>
        </p:txBody>
      </p:sp>
      <p:cxnSp>
        <p:nvCxnSpPr>
          <p:cNvPr id="8" name="Straight Arrow Connector 7">
            <a:extLst>
              <a:ext uri="{FF2B5EF4-FFF2-40B4-BE49-F238E27FC236}">
                <a16:creationId xmlns:a16="http://schemas.microsoft.com/office/drawing/2014/main" id="{F5454669-A404-4080-B0CD-8674BB32A783}"/>
              </a:ext>
            </a:extLst>
          </p:cNvPr>
          <p:cNvCxnSpPr/>
          <p:nvPr/>
        </p:nvCxnSpPr>
        <p:spPr>
          <a:xfrm>
            <a:off x="990600" y="1143000"/>
            <a:ext cx="990600" cy="1295400"/>
          </a:xfrm>
          <a:prstGeom prst="straightConnector1">
            <a:avLst/>
          </a:prstGeom>
          <a:ln w="444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94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 2022 Brandeis University Maurice and Marilyn Cohen Center for Modern Jewish Studies www.brandeis.edu/cmjs </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52</a:t>
            </a:fld>
            <a:endParaRPr lang="en-US" altLang="en-US"/>
          </a:p>
        </p:txBody>
      </p:sp>
    </p:spTree>
    <p:extLst>
      <p:ext uri="{BB962C8B-B14F-4D97-AF65-F5344CB8AC3E}">
        <p14:creationId xmlns:p14="http://schemas.microsoft.com/office/powerpoint/2010/main" val="32766424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2022 Brandeis University Maurice and Marilyn Cohen Center for Modern Jewish Studies www.brandeis.edu/cmjs </a:t>
            </a:r>
          </a:p>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1808270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2022 Brandeis University Maurice and Marilyn Cohen Center for Modern Jewish Studies www.brandeis.edu/cmjs </a:t>
            </a:r>
          </a:p>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54</a:t>
            </a:fld>
            <a:endParaRPr lang="en-US" altLang="en-US"/>
          </a:p>
        </p:txBody>
      </p:sp>
    </p:spTree>
    <p:extLst>
      <p:ext uri="{BB962C8B-B14F-4D97-AF65-F5344CB8AC3E}">
        <p14:creationId xmlns:p14="http://schemas.microsoft.com/office/powerpoint/2010/main" val="1191430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2022 Brandeis University Maurice and Marilyn Cohen Center for Modern Jewish Studies www.brandeis.edu/cmjs </a:t>
            </a:r>
          </a:p>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42945846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2022 Brandeis University Maurice and Marilyn Cohen Center for Modern Jewish Studies www.brandeis.edu/cmjs </a:t>
            </a:r>
          </a:p>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26087146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2022 Brandeis University Maurice and Marilyn Cohen Center for Modern Jewish Studies www.brandeis.edu/cmjs </a:t>
            </a:r>
          </a:p>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17833427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13445313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Plus some others not pictured</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2192771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a:t>
            </a:fld>
            <a:endParaRPr lang="en-US" altLang="en-US"/>
          </a:p>
        </p:txBody>
      </p:sp>
    </p:spTree>
    <p:extLst>
      <p:ext uri="{BB962C8B-B14F-4D97-AF65-F5344CB8AC3E}">
        <p14:creationId xmlns:p14="http://schemas.microsoft.com/office/powerpoint/2010/main" val="10234783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39744966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Start with each other.  Look for newcomers.   Befriend and love those closest </a:t>
            </a:r>
            <a:r>
              <a:rPr lang="en-US" dirty="0">
                <a:sym typeface="Wingdings" panose="05000000000000000000" pitchFamily="2" charset="2"/>
              </a:rPr>
              <a:t> overflow</a:t>
            </a:r>
            <a:r>
              <a:rPr lang="en-US" dirty="0"/>
              <a:t>.  </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61</a:t>
            </a:fld>
            <a:endParaRPr lang="en-US" altLang="en-US"/>
          </a:p>
        </p:txBody>
      </p:sp>
    </p:spTree>
    <p:extLst>
      <p:ext uri="{BB962C8B-B14F-4D97-AF65-F5344CB8AC3E}">
        <p14:creationId xmlns:p14="http://schemas.microsoft.com/office/powerpoint/2010/main" val="37846491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Start with each other.  I disagree with him.  I don’t like the way she does that. Befriend and love those closest </a:t>
            </a:r>
            <a:r>
              <a:rPr lang="en-US" dirty="0">
                <a:sym typeface="Wingdings" panose="05000000000000000000" pitchFamily="2" charset="2"/>
              </a:rPr>
              <a:t> overflow</a:t>
            </a:r>
            <a:r>
              <a:rPr lang="en-US" dirty="0"/>
              <a:t>.  </a:t>
            </a:r>
          </a:p>
          <a:p>
            <a:r>
              <a:rPr lang="en-US" dirty="0"/>
              <a:t>Look for newcomers. </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62</a:t>
            </a:fld>
            <a:endParaRPr lang="en-US" altLang="en-US"/>
          </a:p>
        </p:txBody>
      </p:sp>
    </p:spTree>
    <p:extLst>
      <p:ext uri="{BB962C8B-B14F-4D97-AF65-F5344CB8AC3E}">
        <p14:creationId xmlns:p14="http://schemas.microsoft.com/office/powerpoint/2010/main" val="2702054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Start with each other.  Look for newcomers.   Befriend and love those closest </a:t>
            </a:r>
            <a:r>
              <a:rPr lang="en-US" dirty="0">
                <a:sym typeface="Wingdings" panose="05000000000000000000" pitchFamily="2" charset="2"/>
              </a:rPr>
              <a:t> overflow</a:t>
            </a:r>
            <a:r>
              <a:rPr lang="en-US" dirty="0"/>
              <a:t>.  </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12932330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5830986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1215262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37424601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67</a:t>
            </a:fld>
            <a:endParaRPr lang="en-US" altLang="en-US"/>
          </a:p>
        </p:txBody>
      </p:sp>
    </p:spTree>
    <p:extLst>
      <p:ext uri="{BB962C8B-B14F-4D97-AF65-F5344CB8AC3E}">
        <p14:creationId xmlns:p14="http://schemas.microsoft.com/office/powerpoint/2010/main" val="3548297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68</a:t>
            </a:fld>
            <a:endParaRPr lang="en-US" altLang="en-US"/>
          </a:p>
        </p:txBody>
      </p:sp>
    </p:spTree>
    <p:extLst>
      <p:ext uri="{BB962C8B-B14F-4D97-AF65-F5344CB8AC3E}">
        <p14:creationId xmlns:p14="http://schemas.microsoft.com/office/powerpoint/2010/main" val="23411635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Avner </a:t>
            </a:r>
            <a:r>
              <a:rPr lang="en-US" dirty="0" err="1"/>
              <a:t>Boskey</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69</a:t>
            </a:fld>
            <a:endParaRPr lang="en-US" altLang="en-US"/>
          </a:p>
        </p:txBody>
      </p:sp>
    </p:spTree>
    <p:extLst>
      <p:ext uri="{BB962C8B-B14F-4D97-AF65-F5344CB8AC3E}">
        <p14:creationId xmlns:p14="http://schemas.microsoft.com/office/powerpoint/2010/main" val="2019751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8487178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Avner </a:t>
            </a:r>
            <a:r>
              <a:rPr lang="en-US" dirty="0" err="1"/>
              <a:t>Boskey</a:t>
            </a:r>
            <a:r>
              <a:rPr lang="en-US" dirty="0"/>
              <a:t> </a:t>
            </a:r>
            <a:r>
              <a:rPr lang="en-US" dirty="0" err="1"/>
              <a:t>newletter</a:t>
            </a:r>
            <a:r>
              <a:rPr lang="en-US" dirty="0"/>
              <a:t>   </a:t>
            </a:r>
            <a:r>
              <a:rPr lang="en-US" b="1" i="1" u="sng" dirty="0">
                <a:solidFill>
                  <a:srgbClr val="0000FF"/>
                </a:solidFill>
                <a:effectLst/>
                <a:latin typeface="times new roman" panose="02020603050405020304" pitchFamily="18" charset="0"/>
                <a:hlinkClick r:id="rId3"/>
              </a:rPr>
              <a:t>www.davidstent.org</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25216760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Avner </a:t>
            </a:r>
            <a:r>
              <a:rPr lang="en-US" dirty="0" err="1"/>
              <a:t>Boskey</a:t>
            </a:r>
            <a:r>
              <a:rPr lang="en-US" dirty="0"/>
              <a:t> </a:t>
            </a:r>
            <a:r>
              <a:rPr lang="en-US" dirty="0" err="1"/>
              <a:t>newletter</a:t>
            </a:r>
            <a:r>
              <a:rPr lang="en-US" dirty="0"/>
              <a:t>   </a:t>
            </a:r>
            <a:r>
              <a:rPr lang="en-US" b="1" i="1" u="sng" dirty="0">
                <a:solidFill>
                  <a:srgbClr val="0000FF"/>
                </a:solidFill>
                <a:effectLst/>
                <a:latin typeface="times new roman" panose="02020603050405020304" pitchFamily="18" charset="0"/>
                <a:hlinkClick r:id="rId3"/>
              </a:rPr>
              <a:t>www.davidstent.org</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71</a:t>
            </a:fld>
            <a:endParaRPr lang="en-US" altLang="en-US"/>
          </a:p>
        </p:txBody>
      </p:sp>
    </p:spTree>
    <p:extLst>
      <p:ext uri="{BB962C8B-B14F-4D97-AF65-F5344CB8AC3E}">
        <p14:creationId xmlns:p14="http://schemas.microsoft.com/office/powerpoint/2010/main" val="8322611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72</a:t>
            </a:fld>
            <a:endParaRPr lang="en-US" altLang="en-US"/>
          </a:p>
        </p:txBody>
      </p:sp>
    </p:spTree>
    <p:extLst>
      <p:ext uri="{BB962C8B-B14F-4D97-AF65-F5344CB8AC3E}">
        <p14:creationId xmlns:p14="http://schemas.microsoft.com/office/powerpoint/2010/main" val="12575878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73</a:t>
            </a:fld>
            <a:endParaRPr lang="en-US" altLang="en-US"/>
          </a:p>
        </p:txBody>
      </p:sp>
    </p:spTree>
    <p:extLst>
      <p:ext uri="{BB962C8B-B14F-4D97-AF65-F5344CB8AC3E}">
        <p14:creationId xmlns:p14="http://schemas.microsoft.com/office/powerpoint/2010/main" val="31081566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74</a:t>
            </a:fld>
            <a:endParaRPr lang="en-US" altLang="en-US"/>
          </a:p>
        </p:txBody>
      </p:sp>
    </p:spTree>
    <p:extLst>
      <p:ext uri="{BB962C8B-B14F-4D97-AF65-F5344CB8AC3E}">
        <p14:creationId xmlns:p14="http://schemas.microsoft.com/office/powerpoint/2010/main" val="16508413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75</a:t>
            </a:fld>
            <a:endParaRPr lang="en-US" altLang="en-US"/>
          </a:p>
        </p:txBody>
      </p:sp>
    </p:spTree>
    <p:extLst>
      <p:ext uri="{BB962C8B-B14F-4D97-AF65-F5344CB8AC3E}">
        <p14:creationId xmlns:p14="http://schemas.microsoft.com/office/powerpoint/2010/main" val="38926179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76</a:t>
            </a:fld>
            <a:endParaRPr lang="en-US" altLang="en-US"/>
          </a:p>
        </p:txBody>
      </p:sp>
    </p:spTree>
    <p:extLst>
      <p:ext uri="{BB962C8B-B14F-4D97-AF65-F5344CB8AC3E}">
        <p14:creationId xmlns:p14="http://schemas.microsoft.com/office/powerpoint/2010/main" val="12946019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77</a:t>
            </a:fld>
            <a:endParaRPr lang="en-US" altLang="en-US"/>
          </a:p>
        </p:txBody>
      </p:sp>
    </p:spTree>
    <p:extLst>
      <p:ext uri="{BB962C8B-B14F-4D97-AF65-F5344CB8AC3E}">
        <p14:creationId xmlns:p14="http://schemas.microsoft.com/office/powerpoint/2010/main" val="24781736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78</a:t>
            </a:fld>
            <a:endParaRPr lang="en-US" altLang="en-US"/>
          </a:p>
        </p:txBody>
      </p:sp>
    </p:spTree>
    <p:extLst>
      <p:ext uri="{BB962C8B-B14F-4D97-AF65-F5344CB8AC3E}">
        <p14:creationId xmlns:p14="http://schemas.microsoft.com/office/powerpoint/2010/main" val="15439983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79</a:t>
            </a:fld>
            <a:endParaRPr lang="en-US" altLang="en-US"/>
          </a:p>
        </p:txBody>
      </p:sp>
    </p:spTree>
    <p:extLst>
      <p:ext uri="{BB962C8B-B14F-4D97-AF65-F5344CB8AC3E}">
        <p14:creationId xmlns:p14="http://schemas.microsoft.com/office/powerpoint/2010/main" val="366222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https://www.ritmeyer.com/wp-content/uploads/2015/05/SC.jpg</a:t>
            </a:r>
          </a:p>
          <a:p>
            <a:r>
              <a:rPr lang="en-US" b="0" i="1" dirty="0">
                <a:solidFill>
                  <a:srgbClr val="686868"/>
                </a:solidFill>
                <a:effectLst/>
                <a:latin typeface="Merriweather" panose="00000500000000000000" pitchFamily="2" charset="0"/>
              </a:rPr>
              <a:t>Dr. Steven Collins pointing to the site of Tall </a:t>
            </a:r>
            <a:r>
              <a:rPr lang="en-US" b="0" i="1" dirty="0" err="1">
                <a:solidFill>
                  <a:srgbClr val="686868"/>
                </a:solidFill>
                <a:effectLst/>
                <a:latin typeface="Merriweather" panose="00000500000000000000" pitchFamily="2" charset="0"/>
              </a:rPr>
              <a:t>el</a:t>
            </a:r>
            <a:r>
              <a:rPr lang="en-US" b="0" i="1" dirty="0">
                <a:solidFill>
                  <a:srgbClr val="686868"/>
                </a:solidFill>
                <a:effectLst/>
                <a:latin typeface="Merriweather" panose="00000500000000000000" pitchFamily="2" charset="0"/>
              </a:rPr>
              <a:t>-Hammam on an aerial photograph displayed on Mount Nebo in 2009. Photo: Leen </a:t>
            </a:r>
            <a:r>
              <a:rPr lang="en-US" b="0" i="1" dirty="0" err="1">
                <a:solidFill>
                  <a:srgbClr val="686868"/>
                </a:solidFill>
                <a:effectLst/>
                <a:latin typeface="Merriweather" panose="00000500000000000000" pitchFamily="2" charset="0"/>
              </a:rPr>
              <a:t>Ritmeyer</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a:t>
            </a:fld>
            <a:endParaRPr lang="en-US" altLang="en-US"/>
          </a:p>
        </p:txBody>
      </p:sp>
    </p:spTree>
    <p:extLst>
      <p:ext uri="{BB962C8B-B14F-4D97-AF65-F5344CB8AC3E}">
        <p14:creationId xmlns:p14="http://schemas.microsoft.com/office/powerpoint/2010/main" val="23098458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https://www.charismanews.com/world/88658-why-putin-may-have-no-conscience-when-it-comes-to-employing-nuclear-arsenal-in-Ukraine</a:t>
            </a:r>
          </a:p>
          <a:p>
            <a:r>
              <a:rPr lang="en-US" dirty="0">
                <a:hlinkClick r:id="rId3"/>
              </a:rPr>
              <a:t>Russia's losses: Over 13,500 personnel, 404 tanks, 81 planes, 95 helicopters (ukrinform.net)</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80</a:t>
            </a:fld>
            <a:endParaRPr lang="en-US" altLang="en-US"/>
          </a:p>
        </p:txBody>
      </p:sp>
    </p:spTree>
    <p:extLst>
      <p:ext uri="{BB962C8B-B14F-4D97-AF65-F5344CB8AC3E}">
        <p14:creationId xmlns:p14="http://schemas.microsoft.com/office/powerpoint/2010/main" val="29602224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https://www.charismanews.com/world/88658-why-putin-may-have-no-conscience-when-it-comes-to-employing-nuclear-arsenal-in-ukraine?utm_source=Charisma%20News%20Daily&amp;utm_medium=email&amp;utm_content=subscriber_id:5160390&amp;utm_campaign=CNO%20daily%20-%202022-03-18</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81</a:t>
            </a:fld>
            <a:endParaRPr lang="en-US" altLang="en-US"/>
          </a:p>
        </p:txBody>
      </p:sp>
    </p:spTree>
    <p:extLst>
      <p:ext uri="{BB962C8B-B14F-4D97-AF65-F5344CB8AC3E}">
        <p14:creationId xmlns:p14="http://schemas.microsoft.com/office/powerpoint/2010/main" val="11681683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https://www.charismanews.com/world/88658-why-putin-may-have-no-conscience-when-it-comes-to-employing-nuclear-arsenal-in-ukraine</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82</a:t>
            </a:fld>
            <a:endParaRPr lang="en-US" altLang="en-US"/>
          </a:p>
        </p:txBody>
      </p:sp>
    </p:spTree>
    <p:extLst>
      <p:ext uri="{BB962C8B-B14F-4D97-AF65-F5344CB8AC3E}">
        <p14:creationId xmlns:p14="http://schemas.microsoft.com/office/powerpoint/2010/main" val="40551290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100" dirty="0"/>
              <a:t>https://www.charismanews.com/world/88658-why-putin-may-have-no-conscience-when-it-comes-to-employing-nuclear-arsenal-in-ukraine?utm_source=Charisma%20News%20Daily&amp;utm_medium=email&amp;utm_content=subscriber_id:5160390&amp;utm_campaign=CNO%20daily%20-%202022-03-18</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83</a:t>
            </a:fld>
            <a:endParaRPr lang="en-US" altLang="en-US"/>
          </a:p>
        </p:txBody>
      </p:sp>
    </p:spTree>
    <p:extLst>
      <p:ext uri="{BB962C8B-B14F-4D97-AF65-F5344CB8AC3E}">
        <p14:creationId xmlns:p14="http://schemas.microsoft.com/office/powerpoint/2010/main" val="3470834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https://www.charismanews.com/world/88658-why-putin-may-have-no-conscience-when-it-comes-to-employing-nuclear-arsenal-in-ukraine?utm_source=Charisma%20News%20Daily&amp;utm_medium=email&amp;utm_content=subscriber_id:5160390&amp;utm_campaign=CNO%20daily%20-%202022-03-18</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84</a:t>
            </a:fld>
            <a:endParaRPr lang="en-US" altLang="en-US"/>
          </a:p>
        </p:txBody>
      </p:sp>
    </p:spTree>
    <p:extLst>
      <p:ext uri="{BB962C8B-B14F-4D97-AF65-F5344CB8AC3E}">
        <p14:creationId xmlns:p14="http://schemas.microsoft.com/office/powerpoint/2010/main" val="38053222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26999757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https://en.wikipedia.org/wiki/Walla!</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86</a:t>
            </a:fld>
            <a:endParaRPr lang="en-US" altLang="en-US"/>
          </a:p>
        </p:txBody>
      </p:sp>
    </p:spTree>
    <p:extLst>
      <p:ext uri="{BB962C8B-B14F-4D97-AF65-F5344CB8AC3E}">
        <p14:creationId xmlns:p14="http://schemas.microsoft.com/office/powerpoint/2010/main" val="35725275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https://www.israeltoday.co.il/read/israeli-news-wonders-is-jesus-about-to-return/</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87</a:t>
            </a:fld>
            <a:endParaRPr lang="en-US" altLang="en-US"/>
          </a:p>
        </p:txBody>
      </p:sp>
    </p:spTree>
    <p:extLst>
      <p:ext uri="{BB962C8B-B14F-4D97-AF65-F5344CB8AC3E}">
        <p14:creationId xmlns:p14="http://schemas.microsoft.com/office/powerpoint/2010/main" val="3475297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https://www.israeltoday.co.il/read/israeli-news-wonders-is-jesus-about-to-return/</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88</a:t>
            </a:fld>
            <a:endParaRPr lang="en-US" altLang="en-US"/>
          </a:p>
        </p:txBody>
      </p:sp>
    </p:spTree>
    <p:extLst>
      <p:ext uri="{BB962C8B-B14F-4D97-AF65-F5344CB8AC3E}">
        <p14:creationId xmlns:p14="http://schemas.microsoft.com/office/powerpoint/2010/main" val="42108617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https://www.israeltoday.co.il/read/israeli-news-wonders-is-jesus-about-to-return/</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89</a:t>
            </a:fld>
            <a:endParaRPr lang="en-US" altLang="en-US"/>
          </a:p>
        </p:txBody>
      </p:sp>
    </p:spTree>
    <p:extLst>
      <p:ext uri="{BB962C8B-B14F-4D97-AF65-F5344CB8AC3E}">
        <p14:creationId xmlns:p14="http://schemas.microsoft.com/office/powerpoint/2010/main" val="408574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sz="1050" dirty="0"/>
              <a:t>https://www.youtube.com/watch?v=KVE2PdY-qqk</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a:t>
            </a:fld>
            <a:endParaRPr lang="en-US" altLang="en-US"/>
          </a:p>
        </p:txBody>
      </p:sp>
    </p:spTree>
    <p:extLst>
      <p:ext uri="{BB962C8B-B14F-4D97-AF65-F5344CB8AC3E}">
        <p14:creationId xmlns:p14="http://schemas.microsoft.com/office/powerpoint/2010/main" val="28279126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https://www.israeltoday.co.il/read/israeli-news-wonders-is-jesus-about-to-return/</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90</a:t>
            </a:fld>
            <a:endParaRPr lang="en-US" altLang="en-US"/>
          </a:p>
        </p:txBody>
      </p:sp>
    </p:spTree>
    <p:extLst>
      <p:ext uri="{BB962C8B-B14F-4D97-AF65-F5344CB8AC3E}">
        <p14:creationId xmlns:p14="http://schemas.microsoft.com/office/powerpoint/2010/main" val="305434060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https://www.israeltoday.co.il/read/israeli-news-wonders-is-jesus-about-to-return/</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91</a:t>
            </a:fld>
            <a:endParaRPr lang="en-US" altLang="en-US"/>
          </a:p>
        </p:txBody>
      </p:sp>
    </p:spTree>
    <p:extLst>
      <p:ext uri="{BB962C8B-B14F-4D97-AF65-F5344CB8AC3E}">
        <p14:creationId xmlns:p14="http://schemas.microsoft.com/office/powerpoint/2010/main" val="2432939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https://www.israeltoday.co.il/read/israeli-news-wonders-is-jesus-about-to-return/</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92</a:t>
            </a:fld>
            <a:endParaRPr lang="en-US" altLang="en-US"/>
          </a:p>
        </p:txBody>
      </p:sp>
    </p:spTree>
    <p:extLst>
      <p:ext uri="{BB962C8B-B14F-4D97-AF65-F5344CB8AC3E}">
        <p14:creationId xmlns:p14="http://schemas.microsoft.com/office/powerpoint/2010/main" val="21354137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dirty="0"/>
              <a:t>https://www.israeltoday.co.il/read/israeli-news-wonders-is-jesus-about-to-return/</a:t>
            </a:r>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30677068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94</a:t>
            </a:fld>
            <a:endParaRPr lang="en-US" altLang="en-US"/>
          </a:p>
        </p:txBody>
      </p:sp>
    </p:spTree>
    <p:extLst>
      <p:ext uri="{BB962C8B-B14F-4D97-AF65-F5344CB8AC3E}">
        <p14:creationId xmlns:p14="http://schemas.microsoft.com/office/powerpoint/2010/main" val="18699724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95</a:t>
            </a:fld>
            <a:endParaRPr lang="en-US" altLang="en-US"/>
          </a:p>
        </p:txBody>
      </p:sp>
    </p:spTree>
    <p:extLst>
      <p:ext uri="{BB962C8B-B14F-4D97-AF65-F5344CB8AC3E}">
        <p14:creationId xmlns:p14="http://schemas.microsoft.com/office/powerpoint/2010/main" val="15965307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96</a:t>
            </a:fld>
            <a:endParaRPr lang="en-US" altLang="en-US"/>
          </a:p>
        </p:txBody>
      </p:sp>
    </p:spTree>
    <p:extLst>
      <p:ext uri="{BB962C8B-B14F-4D97-AF65-F5344CB8AC3E}">
        <p14:creationId xmlns:p14="http://schemas.microsoft.com/office/powerpoint/2010/main" val="16106762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97</a:t>
            </a:fld>
            <a:endParaRPr lang="en-US" altLang="en-US"/>
          </a:p>
        </p:txBody>
      </p:sp>
    </p:spTree>
    <p:extLst>
      <p:ext uri="{BB962C8B-B14F-4D97-AF65-F5344CB8AC3E}">
        <p14:creationId xmlns:p14="http://schemas.microsoft.com/office/powerpoint/2010/main" val="22554343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r>
              <a:rPr lang="en-US" b="0" dirty="0">
                <a:effectLst/>
              </a:rPr>
              <a:t> </a:t>
            </a:r>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98</a:t>
            </a:fld>
            <a:endParaRPr lang="en-US" altLang="en-US"/>
          </a:p>
        </p:txBody>
      </p:sp>
    </p:spTree>
    <p:extLst>
      <p:ext uri="{BB962C8B-B14F-4D97-AF65-F5344CB8AC3E}">
        <p14:creationId xmlns:p14="http://schemas.microsoft.com/office/powerpoint/2010/main" val="37973114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762000"/>
            <a:ext cx="6096000" cy="3429000"/>
          </a:xfrm>
        </p:spPr>
      </p:sp>
      <p:sp>
        <p:nvSpPr>
          <p:cNvPr id="3" name="Notes Placeholder 2"/>
          <p:cNvSpPr>
            <a:spLocks noGrp="1"/>
          </p:cNvSpPr>
          <p:nvPr>
            <p:ph type="body" idx="1"/>
          </p:nvPr>
        </p:nvSpPr>
        <p:spPr>
          <a:xfrm>
            <a:off x="381000" y="4191000"/>
            <a:ext cx="6172200" cy="4572000"/>
          </a:xfrm>
        </p:spPr>
        <p:txBody>
          <a:bodyPr/>
          <a:lstStyle/>
          <a:p>
            <a:endParaRPr lang="en-US" dirty="0"/>
          </a:p>
        </p:txBody>
      </p:sp>
      <p:sp>
        <p:nvSpPr>
          <p:cNvPr id="4" name="Header Placeholder 3"/>
          <p:cNvSpPr>
            <a:spLocks noGrp="1"/>
          </p:cNvSpPr>
          <p:nvPr>
            <p:ph type="hdr" sz="quarter"/>
          </p:nvPr>
        </p:nvSpPr>
        <p:spPr/>
        <p:txBody>
          <a:bodyPr/>
          <a:lstStyle/>
          <a:p>
            <a:r>
              <a:rPr lang="en-US" altLang="en-US"/>
              <a:t>Ester 9.20-22  Days of...giving gifts to the poor</a:t>
            </a:r>
          </a:p>
        </p:txBody>
      </p:sp>
      <p:sp>
        <p:nvSpPr>
          <p:cNvPr id="5" name="Date Placeholder 4"/>
          <p:cNvSpPr>
            <a:spLocks noGrp="1"/>
          </p:cNvSpPr>
          <p:nvPr>
            <p:ph type="dt" idx="1"/>
          </p:nvPr>
        </p:nvSpPr>
        <p:spPr/>
        <p:txBody>
          <a:bodyPr/>
          <a:lstStyle/>
          <a:p>
            <a:r>
              <a:rPr lang="en-US" altLang="en-US"/>
              <a:t>Mar 19, 2022 5782</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99</a:t>
            </a:fld>
            <a:endParaRPr lang="en-US" altLang="en-US"/>
          </a:p>
        </p:txBody>
      </p:sp>
    </p:spTree>
    <p:extLst>
      <p:ext uri="{BB962C8B-B14F-4D97-AF65-F5344CB8AC3E}">
        <p14:creationId xmlns:p14="http://schemas.microsoft.com/office/powerpoint/2010/main" val="374078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70374"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370374" fontAlgn="auto">
                <a:spcBef>
                  <a:spcPts val="0"/>
                </a:spcBef>
                <a:spcAft>
                  <a:spcPts val="0"/>
                </a:spcAft>
              </a:pPr>
              <a:t>3/19/2022</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370374"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370374"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370374"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38673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24024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DF3210-FC15-4152-9536-BC5870DC58B1}"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589723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DF3210-FC15-4152-9536-BC5870DC58B1}" type="datetimeFigureOut">
              <a:rPr lang="en-US" smtClean="0"/>
              <a:pPr/>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7744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DF3210-FC15-4152-9536-BC5870DC58B1}" type="datetimeFigureOut">
              <a:rPr lang="en-US" smtClean="0"/>
              <a:pPr/>
              <a:t>3/19/2022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33957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DF3210-FC15-4152-9536-BC5870DC58B1}" type="datetimeFigureOut">
              <a:rPr lang="en-US" smtClean="0"/>
              <a:pPr/>
              <a:t>3/19/2022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241617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F3210-FC15-4152-9536-BC5870DC58B1}" type="datetimeFigureOut">
              <a:rPr lang="en-US" smtClean="0"/>
              <a:pPr/>
              <a:t>3/19/2022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503422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53568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FDF3210-FC15-4152-9536-BC5870DC58B1}" type="datetimeFigureOut">
              <a:rPr lang="en-US" smtClean="0"/>
              <a:pPr/>
              <a:t>3/19/2022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423043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3886784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DF3210-FC15-4152-9536-BC5870DC58B1}" type="datetimeFigureOut">
              <a:rPr lang="en-US" smtClean="0"/>
              <a:pPr/>
              <a:t>3/19/2022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9B43EB-7E90-4970-B822-FC5BEA4069B7}" type="slidenum">
              <a:rPr lang="en-US" smtClean="0"/>
              <a:pPr/>
              <a:t>‹#›</a:t>
            </a:fld>
            <a:endParaRPr lang="en-US"/>
          </a:p>
        </p:txBody>
      </p:sp>
    </p:spTree>
    <p:extLst>
      <p:ext uri="{BB962C8B-B14F-4D97-AF65-F5344CB8AC3E}">
        <p14:creationId xmlns:p14="http://schemas.microsoft.com/office/powerpoint/2010/main" val="104726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548446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ukrinform.net/rubric-ato/3430058-russias-losses-over-13500-personnel-404-tanks-81-planes-95-helicopters.html"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209550"/>
            <a:ext cx="8686800" cy="4800600"/>
          </a:xfrm>
        </p:spPr>
        <p:txBody>
          <a:bodyPr>
            <a:normAutofit/>
          </a:bodyPr>
          <a:lstStyle/>
          <a:p>
            <a:r>
              <a:rPr lang="en-US" sz="4000" dirty="0"/>
              <a:t>e-handout</a:t>
            </a:r>
          </a:p>
          <a:p>
            <a:r>
              <a:rPr lang="en-US" sz="4000" dirty="0"/>
              <a:t>To have these notes </a:t>
            </a:r>
          </a:p>
          <a:p>
            <a:r>
              <a:rPr lang="en-US" sz="4000" dirty="0"/>
              <a:t>without taking notes</a:t>
            </a:r>
          </a:p>
          <a:p>
            <a:r>
              <a:rPr lang="en-US" sz="4000" dirty="0"/>
              <a:t>Go to </a:t>
            </a:r>
            <a:r>
              <a:rPr lang="en-US" sz="4000" dirty="0">
                <a:solidFill>
                  <a:srgbClr val="FFFF66"/>
                </a:solidFill>
              </a:rPr>
              <a:t>OrHaOlam.com</a:t>
            </a:r>
          </a:p>
          <a:p>
            <a:r>
              <a:rPr lang="en-US" sz="4000" dirty="0"/>
              <a:t>Click on</a:t>
            </a:r>
            <a:r>
              <a:rPr lang="en-US" sz="4000" dirty="0">
                <a:solidFill>
                  <a:srgbClr val="FFFF66"/>
                </a:solidFill>
              </a:rPr>
              <a:t> Messages tab, </a:t>
            </a:r>
          </a:p>
          <a:p>
            <a:r>
              <a:rPr lang="en-US" sz="4000">
                <a:solidFill>
                  <a:srgbClr val="FFFF66"/>
                </a:solidFill>
              </a:rPr>
              <a:t> 2022 </a:t>
            </a:r>
            <a:r>
              <a:rPr lang="en-US" sz="4000" dirty="0">
                <a:solidFill>
                  <a:srgbClr val="FFFF66"/>
                </a:solidFill>
              </a:rPr>
              <a:t>Messages</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4961984"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r>
              <a:rPr lang="en-US" sz="4000" dirty="0" err="1"/>
              <a:t>Sdom</a:t>
            </a:r>
            <a:r>
              <a:rPr lang="en-US" sz="4000" dirty="0"/>
              <a:t> was commonly identified as SW shore of the Dead Sea.</a:t>
            </a:r>
          </a:p>
        </p:txBody>
      </p:sp>
      <p:pic>
        <p:nvPicPr>
          <p:cNvPr id="3" name="Picture 2">
            <a:extLst>
              <a:ext uri="{FF2B5EF4-FFF2-40B4-BE49-F238E27FC236}">
                <a16:creationId xmlns:a16="http://schemas.microsoft.com/office/drawing/2014/main" id="{18B6BD4E-B36B-4C5A-96B7-2316BBA03980}"/>
              </a:ext>
            </a:extLst>
          </p:cNvPr>
          <p:cNvPicPr>
            <a:picLocks noChangeAspect="1"/>
          </p:cNvPicPr>
          <p:nvPr/>
        </p:nvPicPr>
        <p:blipFill>
          <a:blip r:embed="rId3"/>
          <a:stretch>
            <a:fillRect/>
          </a:stretch>
        </p:blipFill>
        <p:spPr>
          <a:xfrm>
            <a:off x="5266784" y="2075"/>
            <a:ext cx="3877216" cy="5068007"/>
          </a:xfrm>
          <a:prstGeom prst="rect">
            <a:avLst/>
          </a:prstGeom>
        </p:spPr>
      </p:pic>
    </p:spTree>
    <p:extLst>
      <p:ext uri="{BB962C8B-B14F-4D97-AF65-F5344CB8AC3E}">
        <p14:creationId xmlns:p14="http://schemas.microsoft.com/office/powerpoint/2010/main" val="6549991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 Praying for the poor</a:t>
            </a:r>
          </a:p>
          <a:p>
            <a:r>
              <a:rPr lang="en-US" sz="4000" dirty="0">
                <a:solidFill>
                  <a:srgbClr val="FFFF99"/>
                </a:solidFill>
              </a:rPr>
              <a:t>Physically</a:t>
            </a:r>
            <a:r>
              <a:rPr lang="en-US" sz="4000" dirty="0"/>
              <a:t>: </a:t>
            </a:r>
          </a:p>
          <a:p>
            <a:pPr lvl="1"/>
            <a:r>
              <a:rPr lang="en-US" sz="4000" dirty="0"/>
              <a:t>Help, spare Ukrainians, </a:t>
            </a:r>
          </a:p>
          <a:p>
            <a:pPr lvl="1"/>
            <a:r>
              <a:rPr lang="en-US" sz="4000" dirty="0"/>
              <a:t>overthrow Vladimir Putin, </a:t>
            </a:r>
          </a:p>
          <a:p>
            <a:pPr lvl="1"/>
            <a:r>
              <a:rPr lang="en-US" sz="4000" dirty="0"/>
              <a:t>Xi Jinping, </a:t>
            </a:r>
          </a:p>
          <a:p>
            <a:pPr lvl="1"/>
            <a:r>
              <a:rPr lang="en-US" sz="4000" dirty="0"/>
              <a:t>Supreme Leader Ali Khamenei and  President Ebrahim </a:t>
            </a:r>
            <a:r>
              <a:rPr lang="en-US" sz="4000" dirty="0" err="1"/>
              <a:t>Raisi</a:t>
            </a:r>
            <a:endParaRPr lang="en-US" sz="4000" dirty="0"/>
          </a:p>
          <a:p>
            <a:endParaRPr lang="en-US" sz="4000" dirty="0"/>
          </a:p>
        </p:txBody>
      </p:sp>
    </p:spTree>
    <p:extLst>
      <p:ext uri="{BB962C8B-B14F-4D97-AF65-F5344CB8AC3E}">
        <p14:creationId xmlns:p14="http://schemas.microsoft.com/office/powerpoint/2010/main" val="34439911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Praying for the poor</a:t>
            </a:r>
          </a:p>
          <a:p>
            <a:r>
              <a:rPr lang="en-US" sz="4000" dirty="0"/>
              <a:t>Spiritually: </a:t>
            </a:r>
          </a:p>
          <a:p>
            <a:pPr lvl="1"/>
            <a:r>
              <a:rPr lang="en-US" sz="4000" dirty="0"/>
              <a:t>our Purim </a:t>
            </a:r>
            <a:r>
              <a:rPr lang="en-US" sz="4000" dirty="0" err="1"/>
              <a:t>misloakh</a:t>
            </a:r>
            <a:r>
              <a:rPr lang="en-US" sz="4000" dirty="0"/>
              <a:t> </a:t>
            </a:r>
            <a:r>
              <a:rPr lang="en-US" sz="4000" dirty="0" err="1"/>
              <a:t>manot</a:t>
            </a:r>
            <a:r>
              <a:rPr lang="en-US" sz="4000" dirty="0"/>
              <a:t> gift bags impact our neighbors</a:t>
            </a:r>
          </a:p>
          <a:p>
            <a:pPr lvl="1"/>
            <a:r>
              <a:rPr lang="en-US" sz="4000" dirty="0"/>
              <a:t>Our newcomers are welcomed and touched by the </a:t>
            </a:r>
            <a:r>
              <a:rPr lang="en-US" sz="4000" dirty="0" err="1"/>
              <a:t>Ruakh</a:t>
            </a:r>
            <a:endParaRPr lang="en-US" sz="4000" dirty="0"/>
          </a:p>
        </p:txBody>
      </p:sp>
    </p:spTree>
    <p:extLst>
      <p:ext uri="{BB962C8B-B14F-4D97-AF65-F5344CB8AC3E}">
        <p14:creationId xmlns:p14="http://schemas.microsoft.com/office/powerpoint/2010/main" val="21431246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Praying for the poor</a:t>
            </a:r>
          </a:p>
          <a:p>
            <a:r>
              <a:rPr lang="en-US" sz="4000" dirty="0"/>
              <a:t>Prophetically: </a:t>
            </a:r>
          </a:p>
          <a:p>
            <a:pPr lvl="1"/>
            <a:r>
              <a:rPr lang="en-US" sz="4000" dirty="0"/>
              <a:t>Your kingdom come </a:t>
            </a:r>
            <a:r>
              <a:rPr lang="he-IL" sz="4400" b="1" dirty="0">
                <a:latin typeface="David" panose="020E0502060401010101" pitchFamily="34" charset="-79"/>
                <a:cs typeface="David" panose="020E0502060401010101" pitchFamily="34" charset="-79"/>
              </a:rPr>
              <a:t>תבוא מלכותך</a:t>
            </a:r>
          </a:p>
          <a:p>
            <a:pPr lvl="1"/>
            <a:endParaRPr lang="en-US" sz="4000" b="1" dirty="0">
              <a:latin typeface="David" panose="020E0502060401010101" pitchFamily="34" charset="-79"/>
              <a:cs typeface="David" panose="020E0502060401010101" pitchFamily="34" charset="-79"/>
            </a:endParaRPr>
          </a:p>
          <a:p>
            <a:pPr marL="0" indent="0">
              <a:buNone/>
            </a:pPr>
            <a:endParaRPr lang="en-US" sz="4000" dirty="0">
              <a:solidFill>
                <a:srgbClr val="FFFF99"/>
              </a:solidFill>
            </a:endParaRPr>
          </a:p>
        </p:txBody>
      </p:sp>
    </p:spTree>
    <p:extLst>
      <p:ext uri="{BB962C8B-B14F-4D97-AF65-F5344CB8AC3E}">
        <p14:creationId xmlns:p14="http://schemas.microsoft.com/office/powerpoint/2010/main" val="26812358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spTree>
    <p:extLst>
      <p:ext uri="{BB962C8B-B14F-4D97-AF65-F5344CB8AC3E}">
        <p14:creationId xmlns:p14="http://schemas.microsoft.com/office/powerpoint/2010/main" val="1062110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cstate="print"/>
          <a:stretch>
            <a:fillRect/>
          </a:stretch>
        </p:blipFill>
        <p:spPr>
          <a:xfrm>
            <a:off x="2346499" y="1435524"/>
            <a:ext cx="4451011" cy="2272457"/>
          </a:xfrm>
          <a:prstGeom prst="rect">
            <a:avLst/>
          </a:prstGeom>
        </p:spPr>
      </p:pic>
    </p:spTree>
    <p:extLst>
      <p:ext uri="{BB962C8B-B14F-4D97-AF65-F5344CB8AC3E}">
        <p14:creationId xmlns:p14="http://schemas.microsoft.com/office/powerpoint/2010/main" val="3110118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1835566B-B1B7-405F-A958-D005E840A2D5}"/>
              </a:ext>
            </a:extLst>
          </p:cNvPr>
          <p:cNvPicPr>
            <a:picLocks noChangeAspect="1"/>
          </p:cNvPicPr>
          <p:nvPr/>
        </p:nvPicPr>
        <p:blipFill>
          <a:blip r:embed="rId3"/>
          <a:stretch>
            <a:fillRect/>
          </a:stretch>
        </p:blipFill>
        <p:spPr>
          <a:xfrm>
            <a:off x="-37587" y="76500"/>
            <a:ext cx="9181587" cy="4970153"/>
          </a:xfrm>
          <a:prstGeom prst="rect">
            <a:avLst/>
          </a:prstGeom>
        </p:spPr>
      </p:pic>
      <p:sp>
        <p:nvSpPr>
          <p:cNvPr id="5" name="TextBox 4">
            <a:extLst>
              <a:ext uri="{FF2B5EF4-FFF2-40B4-BE49-F238E27FC236}">
                <a16:creationId xmlns:a16="http://schemas.microsoft.com/office/drawing/2014/main" id="{13AADA96-A8A9-4B48-938C-D7F50D99651F}"/>
              </a:ext>
            </a:extLst>
          </p:cNvPr>
          <p:cNvSpPr txBox="1"/>
          <p:nvPr/>
        </p:nvSpPr>
        <p:spPr>
          <a:xfrm>
            <a:off x="29424" y="285749"/>
            <a:ext cx="3190361" cy="3170099"/>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There is a </a:t>
            </a:r>
          </a:p>
          <a:p>
            <a:pPr algn="l"/>
            <a:r>
              <a:rPr lang="en-US" dirty="0">
                <a:solidFill>
                  <a:schemeClr val="tx1"/>
                </a:solidFill>
                <a:effectLst>
                  <a:outerShdw blurRad="38100" dist="38100" dir="2700000" algn="tl">
                    <a:srgbClr val="000000">
                      <a:alpha val="43137"/>
                    </a:srgbClr>
                  </a:outerShdw>
                </a:effectLst>
              </a:rPr>
              <a:t>Salt pillar </a:t>
            </a:r>
          </a:p>
          <a:p>
            <a:pPr algn="l"/>
            <a:r>
              <a:rPr lang="en-US" dirty="0">
                <a:solidFill>
                  <a:schemeClr val="tx1"/>
                </a:solidFill>
                <a:effectLst>
                  <a:outerShdw blurRad="38100" dist="38100" dir="2700000" algn="tl">
                    <a:srgbClr val="000000">
                      <a:alpha val="43137"/>
                    </a:srgbClr>
                  </a:outerShdw>
                </a:effectLst>
              </a:rPr>
              <a:t>Considered </a:t>
            </a:r>
          </a:p>
          <a:p>
            <a:pPr algn="l"/>
            <a:r>
              <a:rPr lang="en-US" dirty="0">
                <a:solidFill>
                  <a:schemeClr val="tx1"/>
                </a:solidFill>
                <a:effectLst>
                  <a:outerShdw blurRad="38100" dist="38100" dir="2700000" algn="tl">
                    <a:srgbClr val="000000">
                      <a:alpha val="43137"/>
                    </a:srgbClr>
                  </a:outerShdw>
                </a:effectLst>
              </a:rPr>
              <a:t>To be Lot’s </a:t>
            </a:r>
          </a:p>
          <a:p>
            <a:pPr algn="l"/>
            <a:r>
              <a:rPr lang="en-US" dirty="0">
                <a:solidFill>
                  <a:schemeClr val="tx1"/>
                </a:solidFill>
                <a:effectLst>
                  <a:outerShdw blurRad="38100" dist="38100" dir="2700000" algn="tl">
                    <a:srgbClr val="000000">
                      <a:alpha val="43137"/>
                    </a:srgbClr>
                  </a:outerShdw>
                </a:effectLst>
              </a:rPr>
              <a:t>wife</a:t>
            </a:r>
          </a:p>
        </p:txBody>
      </p:sp>
      <p:cxnSp>
        <p:nvCxnSpPr>
          <p:cNvPr id="7" name="Straight Arrow Connector 6">
            <a:extLst>
              <a:ext uri="{FF2B5EF4-FFF2-40B4-BE49-F238E27FC236}">
                <a16:creationId xmlns:a16="http://schemas.microsoft.com/office/drawing/2014/main" id="{DE97064B-4935-4FB0-BCDB-2AF123F419B7}"/>
              </a:ext>
            </a:extLst>
          </p:cNvPr>
          <p:cNvCxnSpPr/>
          <p:nvPr/>
        </p:nvCxnSpPr>
        <p:spPr bwMode="auto">
          <a:xfrm>
            <a:off x="1143000" y="2800350"/>
            <a:ext cx="2286000" cy="152400"/>
          </a:xfrm>
          <a:prstGeom prst="straightConnector1">
            <a:avLst/>
          </a:prstGeom>
          <a:solidFill>
            <a:schemeClr val="accent1"/>
          </a:solidFill>
          <a:ln w="444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56870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47649"/>
            <a:ext cx="2851087"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Dawn and I stayed in that resort area in 1998, 25</a:t>
            </a:r>
            <a:r>
              <a:rPr lang="en-US" sz="4000" baseline="30000" dirty="0"/>
              <a:t>th</a:t>
            </a:r>
            <a:r>
              <a:rPr lang="en-US" sz="4000" dirty="0"/>
              <a:t> </a:t>
            </a:r>
            <a:r>
              <a:rPr lang="en-US" sz="4000" dirty="0" err="1"/>
              <a:t>anniv</a:t>
            </a:r>
            <a:r>
              <a:rPr lang="en-US" sz="4000" dirty="0"/>
              <a:t> trip.</a:t>
            </a:r>
          </a:p>
        </p:txBody>
      </p:sp>
      <p:pic>
        <p:nvPicPr>
          <p:cNvPr id="3" name="Picture 2">
            <a:extLst>
              <a:ext uri="{FF2B5EF4-FFF2-40B4-BE49-F238E27FC236}">
                <a16:creationId xmlns:a16="http://schemas.microsoft.com/office/drawing/2014/main" id="{10764279-51A9-4821-83CF-0EB406BC2461}"/>
              </a:ext>
            </a:extLst>
          </p:cNvPr>
          <p:cNvPicPr>
            <a:picLocks noChangeAspect="1"/>
          </p:cNvPicPr>
          <p:nvPr/>
        </p:nvPicPr>
        <p:blipFill>
          <a:blip r:embed="rId3"/>
          <a:stretch>
            <a:fillRect/>
          </a:stretch>
        </p:blipFill>
        <p:spPr>
          <a:xfrm>
            <a:off x="3155887" y="8533"/>
            <a:ext cx="6019800" cy="5202632"/>
          </a:xfrm>
          <a:prstGeom prst="rect">
            <a:avLst/>
          </a:prstGeom>
        </p:spPr>
      </p:pic>
    </p:spTree>
    <p:extLst>
      <p:ext uri="{BB962C8B-B14F-4D97-AF65-F5344CB8AC3E}">
        <p14:creationId xmlns:p14="http://schemas.microsoft.com/office/powerpoint/2010/main" val="1650987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2F124F50-874C-463A-9A18-BD285F2D9EBD}"/>
              </a:ext>
            </a:extLst>
          </p:cNvPr>
          <p:cNvPicPr>
            <a:picLocks noChangeAspect="1"/>
          </p:cNvPicPr>
          <p:nvPr/>
        </p:nvPicPr>
        <p:blipFill>
          <a:blip r:embed="rId3"/>
          <a:stretch>
            <a:fillRect/>
          </a:stretch>
        </p:blipFill>
        <p:spPr>
          <a:xfrm>
            <a:off x="482687" y="0"/>
            <a:ext cx="8087753" cy="5086349"/>
          </a:xfrm>
          <a:prstGeom prst="rect">
            <a:avLst/>
          </a:prstGeom>
        </p:spPr>
      </p:pic>
      <p:sp>
        <p:nvSpPr>
          <p:cNvPr id="2" name="TextBox 1">
            <a:extLst>
              <a:ext uri="{FF2B5EF4-FFF2-40B4-BE49-F238E27FC236}">
                <a16:creationId xmlns:a16="http://schemas.microsoft.com/office/drawing/2014/main" id="{704D83FA-FDC8-41EF-AD61-A1DDD3DDFB99}"/>
              </a:ext>
            </a:extLst>
          </p:cNvPr>
          <p:cNvSpPr txBox="1"/>
          <p:nvPr/>
        </p:nvSpPr>
        <p:spPr>
          <a:xfrm>
            <a:off x="1054962" y="4400550"/>
            <a:ext cx="3572773" cy="707886"/>
          </a:xfrm>
          <a:prstGeom prst="rect">
            <a:avLst/>
          </a:prstGeom>
          <a:noFill/>
        </p:spPr>
        <p:txBody>
          <a:bodyPr wrap="none" rtlCol="0">
            <a:spAutoFit/>
          </a:bodyPr>
          <a:lstStyle/>
          <a:p>
            <a:pPr algn="l"/>
            <a:r>
              <a:rPr lang="en-US" dirty="0">
                <a:effectLst>
                  <a:outerShdw blurRad="38100" dist="38100" dir="2700000" algn="tl">
                    <a:srgbClr val="000000">
                      <a:alpha val="43137"/>
                    </a:srgbClr>
                  </a:outerShdw>
                </a:effectLst>
              </a:rPr>
              <a:t>Nirvana Hotel</a:t>
            </a:r>
          </a:p>
        </p:txBody>
      </p:sp>
    </p:spTree>
    <p:extLst>
      <p:ext uri="{BB962C8B-B14F-4D97-AF65-F5344CB8AC3E}">
        <p14:creationId xmlns:p14="http://schemas.microsoft.com/office/powerpoint/2010/main" val="2822753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D8B41619-7AD3-41FC-970C-1E1513274CFB}"/>
              </a:ext>
            </a:extLst>
          </p:cNvPr>
          <p:cNvPicPr>
            <a:picLocks noChangeAspect="1"/>
          </p:cNvPicPr>
          <p:nvPr/>
        </p:nvPicPr>
        <p:blipFill>
          <a:blip r:embed="rId3"/>
          <a:stretch>
            <a:fillRect/>
          </a:stretch>
        </p:blipFill>
        <p:spPr>
          <a:xfrm>
            <a:off x="1498293" y="0"/>
            <a:ext cx="6147413" cy="5143500"/>
          </a:xfrm>
          <a:prstGeom prst="rect">
            <a:avLst/>
          </a:prstGeom>
        </p:spPr>
      </p:pic>
    </p:spTree>
    <p:extLst>
      <p:ext uri="{BB962C8B-B14F-4D97-AF65-F5344CB8AC3E}">
        <p14:creationId xmlns:p14="http://schemas.microsoft.com/office/powerpoint/2010/main" val="1299045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47649"/>
            <a:ext cx="4451336"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Dr. Steven Collins, discoverer of </a:t>
            </a:r>
            <a:r>
              <a:rPr lang="en-US" sz="4000" dirty="0" err="1"/>
              <a:t>S’dom</a:t>
            </a:r>
            <a:endParaRPr lang="en-US" sz="4000" dirty="0"/>
          </a:p>
          <a:p>
            <a:pPr marL="0" indent="0">
              <a:buNone/>
            </a:pPr>
            <a:r>
              <a:rPr lang="en-US" sz="4000" dirty="0"/>
              <a:t>Archeology day May 7, 1:30  </a:t>
            </a:r>
          </a:p>
        </p:txBody>
      </p:sp>
      <p:pic>
        <p:nvPicPr>
          <p:cNvPr id="3" name="Picture 2">
            <a:extLst>
              <a:ext uri="{FF2B5EF4-FFF2-40B4-BE49-F238E27FC236}">
                <a16:creationId xmlns:a16="http://schemas.microsoft.com/office/drawing/2014/main" id="{D7B29CBD-6120-4F6B-810C-35F871E6C9AE}"/>
              </a:ext>
            </a:extLst>
          </p:cNvPr>
          <p:cNvPicPr>
            <a:picLocks noChangeAspect="1"/>
          </p:cNvPicPr>
          <p:nvPr/>
        </p:nvPicPr>
        <p:blipFill>
          <a:blip r:embed="rId3"/>
          <a:stretch>
            <a:fillRect/>
          </a:stretch>
        </p:blipFill>
        <p:spPr>
          <a:xfrm>
            <a:off x="4756136" y="0"/>
            <a:ext cx="4378056" cy="5143500"/>
          </a:xfrm>
          <a:prstGeom prst="rect">
            <a:avLst/>
          </a:prstGeom>
        </p:spPr>
      </p:pic>
    </p:spTree>
    <p:extLst>
      <p:ext uri="{BB962C8B-B14F-4D97-AF65-F5344CB8AC3E}">
        <p14:creationId xmlns:p14="http://schemas.microsoft.com/office/powerpoint/2010/main" val="1874045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2050" name="Picture 2">
            <a:extLst>
              <a:ext uri="{FF2B5EF4-FFF2-40B4-BE49-F238E27FC236}">
                <a16:creationId xmlns:a16="http://schemas.microsoft.com/office/drawing/2014/main" id="{8C76B535-C5EC-4A80-A2E1-FEAB823A2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737360-B423-45FD-94A9-FF7DDD009975}"/>
              </a:ext>
            </a:extLst>
          </p:cNvPr>
          <p:cNvSpPr txBox="1"/>
          <p:nvPr/>
        </p:nvSpPr>
        <p:spPr>
          <a:xfrm>
            <a:off x="2130466" y="209550"/>
            <a:ext cx="5310941" cy="769441"/>
          </a:xfrm>
          <a:prstGeom prst="rect">
            <a:avLst/>
          </a:prstGeom>
          <a:noFill/>
        </p:spPr>
        <p:txBody>
          <a:bodyPr wrap="none" rtlCol="0">
            <a:spAutoFit/>
          </a:bodyPr>
          <a:lstStyle/>
          <a:p>
            <a:pPr algn="l"/>
            <a:r>
              <a:rPr lang="en-US" sz="4400" b="1" dirty="0">
                <a:effectLst>
                  <a:outerShdw blurRad="38100" dist="38100" dir="2700000" algn="tl">
                    <a:srgbClr val="000000">
                      <a:alpha val="43137"/>
                    </a:srgbClr>
                  </a:outerShdw>
                </a:effectLst>
                <a:latin typeface="+mj-lt"/>
              </a:rPr>
              <a:t>Purim Assignment</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59056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E4D2F612-4516-461A-ABDD-1C3FDDCA4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 y="0"/>
            <a:ext cx="7589520" cy="5143500"/>
          </a:xfrm>
          <a:prstGeom prst="rect">
            <a:avLst/>
          </a:prstGeom>
        </p:spPr>
      </p:pic>
    </p:spTree>
    <p:extLst>
      <p:ext uri="{BB962C8B-B14F-4D97-AF65-F5344CB8AC3E}">
        <p14:creationId xmlns:p14="http://schemas.microsoft.com/office/powerpoint/2010/main" val="3612490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Ester 9.20-22</a:t>
            </a:r>
            <a:r>
              <a:rPr lang="en-US" sz="4000" dirty="0"/>
              <a:t> Mordekhi recorded these events and sent letters to all the Jews in all the provinces of King Akhashverosh, both near and far, instructing them to observe the fourteenth day of the month of Adar and the fifteenth day, every year, </a:t>
            </a:r>
            <a:endParaRPr lang="en-US" sz="6600" dirty="0"/>
          </a:p>
        </p:txBody>
      </p:sp>
    </p:spTree>
    <p:extLst>
      <p:ext uri="{BB962C8B-B14F-4D97-AF65-F5344CB8AC3E}">
        <p14:creationId xmlns:p14="http://schemas.microsoft.com/office/powerpoint/2010/main" val="2625289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Ester 9.20-22</a:t>
            </a:r>
            <a:r>
              <a:rPr lang="en-US" sz="4000" dirty="0"/>
              <a:t> [to commemorate] the days on which the Jews obtained rest from their enemies and the month which for them was </a:t>
            </a:r>
            <a:r>
              <a:rPr lang="en-US" sz="4000" u="sng" dirty="0">
                <a:solidFill>
                  <a:srgbClr val="FFFF99"/>
                </a:solidFill>
              </a:rPr>
              <a:t>turned</a:t>
            </a:r>
            <a:r>
              <a:rPr lang="en-US" sz="4000" u="sng" dirty="0"/>
              <a:t> from sorrow into gladness </a:t>
            </a:r>
            <a:r>
              <a:rPr lang="en-US" sz="4000" dirty="0"/>
              <a:t>and from mourning into a holiday; </a:t>
            </a:r>
          </a:p>
          <a:p>
            <a:pPr marL="0" indent="0" algn="r" rtl="1">
              <a:buNone/>
            </a:pPr>
            <a:r>
              <a:rPr lang="he-IL" sz="4400" b="1" dirty="0">
                <a:solidFill>
                  <a:srgbClr val="FFFF99"/>
                </a:solidFill>
                <a:latin typeface="David" panose="020E0502060401010101" pitchFamily="34" charset="-79"/>
                <a:cs typeface="David" panose="020E0502060401010101" pitchFamily="34" charset="-79"/>
              </a:rPr>
              <a:t>נֶהְפַּךְ</a:t>
            </a:r>
            <a:r>
              <a:rPr lang="he-IL" sz="4400" b="1" dirty="0">
                <a:latin typeface="David" panose="020E0502060401010101" pitchFamily="34" charset="-79"/>
                <a:cs typeface="David" panose="020E0502060401010101" pitchFamily="34" charset="-79"/>
              </a:rPr>
              <a:t> לָהֶם מִיָּגוֹן לְשִׂמְחָה</a:t>
            </a:r>
            <a:r>
              <a:rPr lang="en-US" sz="4400" b="1" dirty="0">
                <a:latin typeface="David" panose="020E0502060401010101" pitchFamily="34" charset="-79"/>
                <a:cs typeface="David" panose="020E0502060401010101" pitchFamily="34" charset="-79"/>
              </a:rPr>
              <a:t>   </a:t>
            </a:r>
            <a:r>
              <a:rPr lang="en-US" sz="4000" i="1" dirty="0" err="1">
                <a:solidFill>
                  <a:srgbClr val="FFFF99"/>
                </a:solidFill>
              </a:rPr>
              <a:t>Nehpakh</a:t>
            </a:r>
            <a:r>
              <a:rPr lang="en-US" sz="4000" i="1" dirty="0">
                <a:solidFill>
                  <a:srgbClr val="FFFF99"/>
                </a:solidFill>
              </a:rPr>
              <a:t> </a:t>
            </a:r>
            <a:r>
              <a:rPr lang="en-US" sz="4400" b="1" dirty="0">
                <a:latin typeface="David" panose="020E0502060401010101" pitchFamily="34" charset="-79"/>
                <a:cs typeface="David" panose="020E0502060401010101" pitchFamily="34" charset="-79"/>
              </a:rPr>
              <a:t> </a:t>
            </a:r>
          </a:p>
          <a:p>
            <a:pPr marL="0" indent="0">
              <a:buNone/>
            </a:pPr>
            <a:endParaRPr lang="en-US" sz="6600" dirty="0"/>
          </a:p>
        </p:txBody>
      </p:sp>
    </p:spTree>
    <p:extLst>
      <p:ext uri="{BB962C8B-B14F-4D97-AF65-F5344CB8AC3E}">
        <p14:creationId xmlns:p14="http://schemas.microsoft.com/office/powerpoint/2010/main" val="1670240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Is it ignorance or apathy that's destroying the world today?</a:t>
            </a:r>
          </a:p>
        </p:txBody>
      </p:sp>
    </p:spTree>
    <p:extLst>
      <p:ext uri="{BB962C8B-B14F-4D97-AF65-F5344CB8AC3E}">
        <p14:creationId xmlns:p14="http://schemas.microsoft.com/office/powerpoint/2010/main" val="4041601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Ester 9.20-22</a:t>
            </a:r>
            <a:r>
              <a:rPr lang="en-US" sz="4000" dirty="0"/>
              <a:t> they were to make them days of celebrating and rejoicing, sending portions [of food] to each other and </a:t>
            </a:r>
            <a:r>
              <a:rPr lang="en-US" sz="4000" u="sng" dirty="0">
                <a:solidFill>
                  <a:srgbClr val="FFFF99"/>
                </a:solidFill>
              </a:rPr>
              <a:t>giving gifts to the poor</a:t>
            </a:r>
            <a:r>
              <a:rPr lang="en-US" sz="4000" dirty="0">
                <a:solidFill>
                  <a:srgbClr val="FFFF99"/>
                </a:solidFill>
              </a:rPr>
              <a:t>.</a:t>
            </a:r>
            <a:endParaRPr lang="en-US" sz="6600" dirty="0">
              <a:solidFill>
                <a:srgbClr val="FFFF99"/>
              </a:solidFill>
            </a:endParaRPr>
          </a:p>
        </p:txBody>
      </p:sp>
    </p:spTree>
    <p:extLst>
      <p:ext uri="{BB962C8B-B14F-4D97-AF65-F5344CB8AC3E}">
        <p14:creationId xmlns:p14="http://schemas.microsoft.com/office/powerpoint/2010/main" val="1242354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Concern for the impoverished has always been a big concern of G-d.</a:t>
            </a:r>
          </a:p>
        </p:txBody>
      </p:sp>
    </p:spTree>
    <p:extLst>
      <p:ext uri="{BB962C8B-B14F-4D97-AF65-F5344CB8AC3E}">
        <p14:creationId xmlns:p14="http://schemas.microsoft.com/office/powerpoint/2010/main" val="42184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Shmot</a:t>
            </a:r>
            <a:r>
              <a:rPr lang="en-US" sz="4000" baseline="30000" dirty="0"/>
              <a:t>/Ex 22.24  </a:t>
            </a:r>
            <a:r>
              <a:rPr lang="en-US" sz="4000" dirty="0"/>
              <a:t>If you loan money to one of </a:t>
            </a:r>
            <a:r>
              <a:rPr lang="en-US" sz="4000" dirty="0">
                <a:solidFill>
                  <a:srgbClr val="FFFF99"/>
                </a:solidFill>
              </a:rPr>
              <a:t>my people who is poor</a:t>
            </a:r>
            <a:r>
              <a:rPr lang="en-US" sz="4000" dirty="0"/>
              <a:t>, you are not to deal with him as would a creditor; and you are not to charge him interest.</a:t>
            </a:r>
            <a:endParaRPr lang="en-US" sz="6600" dirty="0"/>
          </a:p>
        </p:txBody>
      </p:sp>
    </p:spTree>
    <p:extLst>
      <p:ext uri="{BB962C8B-B14F-4D97-AF65-F5344CB8AC3E}">
        <p14:creationId xmlns:p14="http://schemas.microsoft.com/office/powerpoint/2010/main" val="2701548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81000" y="2476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err="1"/>
              <a:t>Shmot</a:t>
            </a:r>
            <a:r>
              <a:rPr lang="en-US" sz="4000" baseline="30000" dirty="0"/>
              <a:t>/Ex 23.10-11</a:t>
            </a:r>
            <a:r>
              <a:rPr lang="en-US" sz="4000" dirty="0"/>
              <a:t> For six years you are to sow your fields and harvest the crops, but during the seventh year let the land lie unplowed and unused. </a:t>
            </a:r>
            <a:r>
              <a:rPr lang="en-US" sz="4000" u="sng" dirty="0">
                <a:solidFill>
                  <a:srgbClr val="FFFF99"/>
                </a:solidFill>
              </a:rPr>
              <a:t>Then the poor among your people may get food from it.</a:t>
            </a:r>
            <a:endParaRPr lang="en-US" sz="6600" u="sng" dirty="0">
              <a:solidFill>
                <a:srgbClr val="FFFF99"/>
              </a:solidFill>
            </a:endParaRPr>
          </a:p>
        </p:txBody>
      </p:sp>
    </p:spTree>
    <p:extLst>
      <p:ext uri="{BB962C8B-B14F-4D97-AF65-F5344CB8AC3E}">
        <p14:creationId xmlns:p14="http://schemas.microsoft.com/office/powerpoint/2010/main" val="1609762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Vayikra/Lev. 19.10 </a:t>
            </a:r>
            <a:r>
              <a:rPr lang="en-US" sz="4000" dirty="0"/>
              <a:t>Likewise, don’t gather the grapes left on the vine or fallen on the ground after harvest; </a:t>
            </a:r>
            <a:r>
              <a:rPr lang="en-US" sz="4000" u="sng" dirty="0">
                <a:solidFill>
                  <a:srgbClr val="FFFF99"/>
                </a:solidFill>
              </a:rPr>
              <a:t>leave them for the poor and the foreigner</a:t>
            </a:r>
            <a:r>
              <a:rPr lang="en-US" sz="4000" dirty="0"/>
              <a:t>; I am </a:t>
            </a:r>
            <a:r>
              <a:rPr lang="en-US" sz="4000" cap="small" dirty="0" err="1"/>
              <a:t>Adoni</a:t>
            </a:r>
            <a:r>
              <a:rPr lang="en-US" sz="4000" dirty="0"/>
              <a:t> your God.</a:t>
            </a:r>
            <a:endParaRPr lang="en-US" sz="6600" dirty="0"/>
          </a:p>
        </p:txBody>
      </p:sp>
    </p:spTree>
    <p:extLst>
      <p:ext uri="{BB962C8B-B14F-4D97-AF65-F5344CB8AC3E}">
        <p14:creationId xmlns:p14="http://schemas.microsoft.com/office/powerpoint/2010/main" val="4280957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Vayikra/Lev 19:15 </a:t>
            </a:r>
            <a:r>
              <a:rPr lang="en-US" sz="4000" dirty="0"/>
              <a:t>You are to do no injustice in judgment. </a:t>
            </a:r>
            <a:r>
              <a:rPr lang="en-US" sz="4000" dirty="0">
                <a:solidFill>
                  <a:srgbClr val="FFFF99"/>
                </a:solidFill>
              </a:rPr>
              <a:t>You are not to be partial toward the poor </a:t>
            </a:r>
            <a:r>
              <a:rPr lang="en-US" sz="4000" dirty="0"/>
              <a:t>nor show favoritism toward the great, but you are to judge your neighbor with fairness.</a:t>
            </a:r>
            <a:endParaRPr lang="en-US" sz="6600" dirty="0"/>
          </a:p>
        </p:txBody>
      </p:sp>
    </p:spTree>
    <p:extLst>
      <p:ext uri="{BB962C8B-B14F-4D97-AF65-F5344CB8AC3E}">
        <p14:creationId xmlns:p14="http://schemas.microsoft.com/office/powerpoint/2010/main" val="4039334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Luke 4.18 </a:t>
            </a:r>
            <a:r>
              <a:rPr lang="en-US" sz="4000" dirty="0"/>
              <a:t>“The </a:t>
            </a:r>
            <a:r>
              <a:rPr lang="en-US" sz="4000" dirty="0" err="1"/>
              <a:t>Ruakh</a:t>
            </a:r>
            <a:r>
              <a:rPr lang="en-US" sz="4000" dirty="0"/>
              <a:t> </a:t>
            </a:r>
            <a:r>
              <a:rPr lang="en-US" sz="4000" cap="small" dirty="0" err="1"/>
              <a:t>Adoni</a:t>
            </a:r>
            <a:r>
              <a:rPr lang="en-US" sz="4000" dirty="0"/>
              <a:t> is on me, because He has anointed me to </a:t>
            </a:r>
            <a:r>
              <a:rPr lang="en-US" sz="4000" u="sng" dirty="0">
                <a:solidFill>
                  <a:srgbClr val="FFFF99"/>
                </a:solidFill>
              </a:rPr>
              <a:t>proclaim Good News to the poor</a:t>
            </a:r>
            <a:r>
              <a:rPr lang="en-US" sz="4000" dirty="0"/>
              <a:t>.  He has sent me to heal the broken-hearted, to proclaim release to the captives and recovery of sight to the blind, to set free those who have been crushed.</a:t>
            </a:r>
            <a:endParaRPr lang="en-US" sz="6600" dirty="0"/>
          </a:p>
        </p:txBody>
      </p:sp>
    </p:spTree>
    <p:extLst>
      <p:ext uri="{BB962C8B-B14F-4D97-AF65-F5344CB8AC3E}">
        <p14:creationId xmlns:p14="http://schemas.microsoft.com/office/powerpoint/2010/main" val="3034586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a:t>Yeshayahu/Is 61.1-2</a:t>
            </a:r>
            <a:r>
              <a:rPr lang="en-US" sz="4000" b="1" dirty="0"/>
              <a:t> T</a:t>
            </a:r>
            <a:r>
              <a:rPr lang="en-US" sz="4000" dirty="0"/>
              <a:t>he </a:t>
            </a:r>
            <a:r>
              <a:rPr lang="en-US" sz="4000" dirty="0" err="1"/>
              <a:t>Ruakh</a:t>
            </a:r>
            <a:r>
              <a:rPr lang="en-US" sz="4000" dirty="0"/>
              <a:t> of </a:t>
            </a:r>
            <a:r>
              <a:rPr lang="en-US" sz="4000" cap="small" dirty="0" err="1"/>
              <a:t>Adoni</a:t>
            </a:r>
            <a:r>
              <a:rPr lang="en-US" sz="4000" dirty="0"/>
              <a:t> Elohim is on me, because </a:t>
            </a:r>
            <a:r>
              <a:rPr lang="en-US" sz="4000" cap="small" dirty="0" err="1"/>
              <a:t>Adoni</a:t>
            </a:r>
            <a:r>
              <a:rPr lang="en-US" sz="4000" dirty="0"/>
              <a:t> has anointed me to </a:t>
            </a:r>
            <a:r>
              <a:rPr lang="en-US" sz="4000" u="sng" dirty="0">
                <a:solidFill>
                  <a:srgbClr val="FFFF99"/>
                </a:solidFill>
              </a:rPr>
              <a:t>proclaim Good News to the poor</a:t>
            </a:r>
            <a:r>
              <a:rPr lang="en-US" sz="4000" dirty="0"/>
              <a:t>.</a:t>
            </a:r>
            <a:r>
              <a:rPr lang="en-US" sz="4000" baseline="30000" dirty="0"/>
              <a:t>  </a:t>
            </a:r>
            <a:r>
              <a:rPr lang="en-US" sz="4000" dirty="0"/>
              <a:t>He has sent me to bind up the brokenhearted, </a:t>
            </a:r>
            <a:endParaRPr lang="en-US" sz="6600" dirty="0"/>
          </a:p>
        </p:txBody>
      </p:sp>
    </p:spTree>
    <p:extLst>
      <p:ext uri="{BB962C8B-B14F-4D97-AF65-F5344CB8AC3E}">
        <p14:creationId xmlns:p14="http://schemas.microsoft.com/office/powerpoint/2010/main" val="292801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1" baseline="30000" dirty="0"/>
              <a:t>Yeshayahu/Is 61.1-2</a:t>
            </a:r>
            <a:r>
              <a:rPr lang="en-US" sz="4000" b="1" dirty="0"/>
              <a:t> </a:t>
            </a:r>
            <a:r>
              <a:rPr lang="en-US" sz="4000" dirty="0"/>
              <a:t>to proclaim liberty to the captives, and the opening of the prison to those who are bound,</a:t>
            </a:r>
            <a:r>
              <a:rPr lang="en-US" sz="4000" b="1" baseline="30000" dirty="0"/>
              <a:t> </a:t>
            </a:r>
            <a:r>
              <a:rPr lang="en-US" sz="4000" dirty="0"/>
              <a:t>to proclaim the year of </a:t>
            </a:r>
            <a:r>
              <a:rPr lang="en-US" sz="4000" cap="small" dirty="0"/>
              <a:t> </a:t>
            </a:r>
            <a:r>
              <a:rPr lang="en-US" sz="4000" cap="small" dirty="0" err="1"/>
              <a:t>Adoni’s</a:t>
            </a:r>
            <a:r>
              <a:rPr lang="en-US" sz="4000" dirty="0"/>
              <a:t> favor and the day of our God’s vengeance, to comfort all who mourn.</a:t>
            </a:r>
            <a:endParaRPr lang="en-US" sz="6600" dirty="0"/>
          </a:p>
        </p:txBody>
      </p:sp>
    </p:spTree>
    <p:extLst>
      <p:ext uri="{BB962C8B-B14F-4D97-AF65-F5344CB8AC3E}">
        <p14:creationId xmlns:p14="http://schemas.microsoft.com/office/powerpoint/2010/main" val="2069263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baseline="30000" dirty="0"/>
              <a:t>Matthew 19:21 </a:t>
            </a:r>
            <a:r>
              <a:rPr lang="en-US" sz="4000" dirty="0" err="1"/>
              <a:t>Yeshua</a:t>
            </a:r>
            <a:r>
              <a:rPr lang="en-US" sz="4000" dirty="0"/>
              <a:t> said to him, “If you are serious about reaching the goal, go and sell your possessions, </a:t>
            </a:r>
            <a:r>
              <a:rPr lang="en-US" sz="4000" u="sng" dirty="0">
                <a:solidFill>
                  <a:srgbClr val="FFFF99"/>
                </a:solidFill>
              </a:rPr>
              <a:t>give to the poor</a:t>
            </a:r>
            <a:r>
              <a:rPr lang="en-US" sz="4000" dirty="0"/>
              <a:t>, and you will have riches in heaven. Then come, follow me!”</a:t>
            </a:r>
            <a:endParaRPr lang="en-US" sz="6600" dirty="0"/>
          </a:p>
        </p:txBody>
      </p:sp>
    </p:spTree>
    <p:extLst>
      <p:ext uri="{BB962C8B-B14F-4D97-AF65-F5344CB8AC3E}">
        <p14:creationId xmlns:p14="http://schemas.microsoft.com/office/powerpoint/2010/main" val="1518608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Is it ignorance or apathy that's destroying the world today?</a:t>
            </a:r>
          </a:p>
          <a:p>
            <a:pPr marL="0" indent="0">
              <a:buNone/>
            </a:pPr>
            <a:r>
              <a:rPr lang="en-US" sz="4000" dirty="0"/>
              <a:t>I don't know and don't really care.</a:t>
            </a:r>
          </a:p>
        </p:txBody>
      </p:sp>
    </p:spTree>
    <p:extLst>
      <p:ext uri="{BB962C8B-B14F-4D97-AF65-F5344CB8AC3E}">
        <p14:creationId xmlns:p14="http://schemas.microsoft.com/office/powerpoint/2010/main" val="4147009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a:t>Gal 2.9-10</a:t>
            </a:r>
            <a:r>
              <a:rPr lang="en-US" sz="4000" b="1" baseline="30000" dirty="0"/>
              <a:t> </a:t>
            </a:r>
            <a:r>
              <a:rPr lang="en-US" sz="4000" dirty="0"/>
              <a:t>Realizing the favor that had been given to me, </a:t>
            </a:r>
            <a:r>
              <a:rPr lang="es-ES" sz="4000" dirty="0" err="1"/>
              <a:t>Ya‘akov</a:t>
            </a:r>
            <a:r>
              <a:rPr lang="es-ES" sz="4000" dirty="0"/>
              <a:t>, </a:t>
            </a:r>
            <a:r>
              <a:rPr lang="es-ES" sz="4000" dirty="0" err="1"/>
              <a:t>Kefa</a:t>
            </a:r>
            <a:r>
              <a:rPr lang="es-ES" sz="4000" dirty="0"/>
              <a:t> and </a:t>
            </a:r>
            <a:r>
              <a:rPr lang="es-ES" sz="4000" dirty="0" err="1"/>
              <a:t>Yochanan</a:t>
            </a:r>
            <a:r>
              <a:rPr lang="en-US" sz="4000" dirty="0"/>
              <a:t>—who are the recognized pillars—shook hands in partnership with Barnabas and me, so that we would go to the Gentiles and they to the Jews. </a:t>
            </a:r>
            <a:r>
              <a:rPr lang="en-US" sz="4000" u="sng" dirty="0">
                <a:solidFill>
                  <a:srgbClr val="FFFF99"/>
                </a:solidFill>
              </a:rPr>
              <a:t>They asked only that we remember the poor—something I also was eager to do.</a:t>
            </a:r>
            <a:endParaRPr lang="en-US" sz="6600" u="sng" dirty="0">
              <a:solidFill>
                <a:srgbClr val="FFFF99"/>
              </a:solidFill>
            </a:endParaRPr>
          </a:p>
        </p:txBody>
      </p:sp>
    </p:spTree>
    <p:extLst>
      <p:ext uri="{BB962C8B-B14F-4D97-AF65-F5344CB8AC3E}">
        <p14:creationId xmlns:p14="http://schemas.microsoft.com/office/powerpoint/2010/main" val="891928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2050" name="Picture 2">
            <a:extLst>
              <a:ext uri="{FF2B5EF4-FFF2-40B4-BE49-F238E27FC236}">
                <a16:creationId xmlns:a16="http://schemas.microsoft.com/office/drawing/2014/main" id="{8C76B535-C5EC-4A80-A2E1-FEAB823A2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737360-B423-45FD-94A9-FF7DDD009975}"/>
              </a:ext>
            </a:extLst>
          </p:cNvPr>
          <p:cNvSpPr txBox="1"/>
          <p:nvPr/>
        </p:nvSpPr>
        <p:spPr>
          <a:xfrm>
            <a:off x="2130466" y="209550"/>
            <a:ext cx="5310941" cy="769441"/>
          </a:xfrm>
          <a:prstGeom prst="rect">
            <a:avLst/>
          </a:prstGeom>
          <a:noFill/>
        </p:spPr>
        <p:txBody>
          <a:bodyPr wrap="none" rtlCol="0">
            <a:spAutoFit/>
          </a:bodyPr>
          <a:lstStyle/>
          <a:p>
            <a:pPr algn="l"/>
            <a:r>
              <a:rPr lang="en-US" sz="4400" b="1" dirty="0">
                <a:effectLst>
                  <a:outerShdw blurRad="38100" dist="38100" dir="2700000" algn="tl">
                    <a:srgbClr val="000000">
                      <a:alpha val="43137"/>
                    </a:srgbClr>
                  </a:outerShdw>
                </a:effectLst>
                <a:latin typeface="+mj-lt"/>
              </a:rPr>
              <a:t>Purim Assignment</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99565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Who are the poor?</a:t>
            </a:r>
          </a:p>
          <a:p>
            <a:r>
              <a:rPr lang="en-US" sz="4000" dirty="0"/>
              <a:t>Physically</a:t>
            </a:r>
          </a:p>
          <a:p>
            <a:r>
              <a:rPr lang="en-US" sz="4000" dirty="0"/>
              <a:t>Spiritually</a:t>
            </a:r>
          </a:p>
          <a:p>
            <a:r>
              <a:rPr lang="en-US" sz="4000" dirty="0"/>
              <a:t>Prophetically</a:t>
            </a:r>
          </a:p>
        </p:txBody>
      </p:sp>
    </p:spTree>
    <p:extLst>
      <p:ext uri="{BB962C8B-B14F-4D97-AF65-F5344CB8AC3E}">
        <p14:creationId xmlns:p14="http://schemas.microsoft.com/office/powerpoint/2010/main" val="3517485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Who are the poor?</a:t>
            </a:r>
          </a:p>
          <a:p>
            <a:r>
              <a:rPr lang="en-US" sz="4000" u="sng" dirty="0">
                <a:solidFill>
                  <a:srgbClr val="FFFF99"/>
                </a:solidFill>
              </a:rPr>
              <a:t>Physically</a:t>
            </a:r>
          </a:p>
          <a:p>
            <a:r>
              <a:rPr lang="en-US" sz="4000" dirty="0"/>
              <a:t>Spiritually</a:t>
            </a:r>
          </a:p>
          <a:p>
            <a:r>
              <a:rPr lang="en-US" sz="4000" dirty="0"/>
              <a:t>Prophetically</a:t>
            </a:r>
          </a:p>
        </p:txBody>
      </p:sp>
    </p:spTree>
    <p:extLst>
      <p:ext uri="{BB962C8B-B14F-4D97-AF65-F5344CB8AC3E}">
        <p14:creationId xmlns:p14="http://schemas.microsoft.com/office/powerpoint/2010/main" val="1805899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6" name="Picture 5">
            <a:extLst>
              <a:ext uri="{FF2B5EF4-FFF2-40B4-BE49-F238E27FC236}">
                <a16:creationId xmlns:a16="http://schemas.microsoft.com/office/drawing/2014/main" id="{D938DD98-B7C1-4826-95AD-359B38273BC1}"/>
              </a:ext>
            </a:extLst>
          </p:cNvPr>
          <p:cNvPicPr>
            <a:picLocks noChangeAspect="1"/>
          </p:cNvPicPr>
          <p:nvPr/>
        </p:nvPicPr>
        <p:blipFill>
          <a:blip r:embed="rId3"/>
          <a:stretch>
            <a:fillRect/>
          </a:stretch>
        </p:blipFill>
        <p:spPr>
          <a:xfrm>
            <a:off x="0" y="-18296"/>
            <a:ext cx="8936259" cy="5143500"/>
          </a:xfrm>
          <a:prstGeom prst="rect">
            <a:avLst/>
          </a:prstGeom>
        </p:spPr>
      </p:pic>
      <p:sp>
        <p:nvSpPr>
          <p:cNvPr id="7" name="TextBox 6">
            <a:extLst>
              <a:ext uri="{FF2B5EF4-FFF2-40B4-BE49-F238E27FC236}">
                <a16:creationId xmlns:a16="http://schemas.microsoft.com/office/drawing/2014/main" id="{4E0A4DCD-7906-4CA8-978F-5B7B47C86552}"/>
              </a:ext>
            </a:extLst>
          </p:cNvPr>
          <p:cNvSpPr txBox="1"/>
          <p:nvPr/>
        </p:nvSpPr>
        <p:spPr>
          <a:xfrm>
            <a:off x="1144502" y="-18296"/>
            <a:ext cx="7999498" cy="1200329"/>
          </a:xfrm>
          <a:prstGeom prst="rect">
            <a:avLst/>
          </a:prstGeom>
          <a:noFill/>
        </p:spPr>
        <p:txBody>
          <a:bodyPr wrap="none" rtlCol="0">
            <a:spAutoFit/>
          </a:bodyPr>
          <a:lstStyle/>
          <a:p>
            <a:pPr algn="l"/>
            <a:r>
              <a:rPr lang="en-US" sz="3600" b="0" i="0" dirty="0">
                <a:solidFill>
                  <a:srgbClr val="EEEEEE"/>
                </a:solidFill>
                <a:effectLst>
                  <a:outerShdw blurRad="38100" dist="38100" dir="2700000" algn="tl">
                    <a:srgbClr val="000000">
                      <a:alpha val="43137"/>
                    </a:srgbClr>
                  </a:outerShdw>
                </a:effectLst>
                <a:latin typeface="+mn-lt"/>
              </a:rPr>
              <a:t>Our brave partners delivering </a:t>
            </a:r>
          </a:p>
          <a:p>
            <a:pPr algn="l"/>
            <a:r>
              <a:rPr lang="en-US" sz="3600" b="0" i="0" dirty="0">
                <a:solidFill>
                  <a:srgbClr val="EEEEEE"/>
                </a:solidFill>
                <a:effectLst>
                  <a:outerShdw blurRad="38100" dist="38100" dir="2700000" algn="tl">
                    <a:srgbClr val="000000">
                      <a:alpha val="43137"/>
                    </a:srgbClr>
                  </a:outerShdw>
                </a:effectLst>
                <a:latin typeface="+mn-lt"/>
              </a:rPr>
              <a:t>life saving aid to besieged Mykolaiv</a:t>
            </a:r>
            <a:endParaRPr lang="en-US" sz="36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241924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285749"/>
            <a:ext cx="123495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1800" i="1" dirty="0"/>
              <a:t>Stewart, with his brother’s wife’s elderly relatives.</a:t>
            </a:r>
            <a:endParaRPr lang="en-US" sz="3200" dirty="0"/>
          </a:p>
        </p:txBody>
      </p:sp>
      <p:pic>
        <p:nvPicPr>
          <p:cNvPr id="3" name="Picture 2">
            <a:extLst>
              <a:ext uri="{FF2B5EF4-FFF2-40B4-BE49-F238E27FC236}">
                <a16:creationId xmlns:a16="http://schemas.microsoft.com/office/drawing/2014/main" id="{ADBAAEB1-DFCE-4E30-964B-A66880D29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550" y="23200"/>
            <a:ext cx="7680450" cy="5120300"/>
          </a:xfrm>
          <a:prstGeom prst="rect">
            <a:avLst/>
          </a:prstGeom>
        </p:spPr>
      </p:pic>
    </p:spTree>
    <p:extLst>
      <p:ext uri="{BB962C8B-B14F-4D97-AF65-F5344CB8AC3E}">
        <p14:creationId xmlns:p14="http://schemas.microsoft.com/office/powerpoint/2010/main" val="1597875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1" dirty="0"/>
              <a:t>Late last night, we also rescued elderly relatives of my brother’s wife. </a:t>
            </a:r>
            <a:r>
              <a:rPr lang="en-US" sz="4000" dirty="0"/>
              <a:t>They initially fled from Sumy, a city on the northern border with Belarus which has been heavily bombed. They slept at the Refugee Center in Chernivtsi and at night we ushered them across the border to Romania. </a:t>
            </a:r>
            <a:endParaRPr lang="en-US" sz="6600" dirty="0"/>
          </a:p>
        </p:txBody>
      </p:sp>
    </p:spTree>
    <p:extLst>
      <p:ext uri="{BB962C8B-B14F-4D97-AF65-F5344CB8AC3E}">
        <p14:creationId xmlns:p14="http://schemas.microsoft.com/office/powerpoint/2010/main" val="1557906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Due to the 10 pm curfew in Ukraine, (all lights must be out) </a:t>
            </a:r>
            <a:r>
              <a:rPr lang="en-US" sz="4000" u="sng" dirty="0"/>
              <a:t>we were stopped on the road going to the border, but we are thankful that the police were very understanding and let us pass. </a:t>
            </a:r>
            <a:endParaRPr lang="en-US" sz="6600" dirty="0"/>
          </a:p>
        </p:txBody>
      </p:sp>
    </p:spTree>
    <p:extLst>
      <p:ext uri="{BB962C8B-B14F-4D97-AF65-F5344CB8AC3E}">
        <p14:creationId xmlns:p14="http://schemas.microsoft.com/office/powerpoint/2010/main" val="3643205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228600" y="285749"/>
            <a:ext cx="120015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1800" i="1" dirty="0"/>
              <a:t>Stewart’s brother’s wife’s elderly relatives in the van at the border during this late-night rescue operation.</a:t>
            </a:r>
            <a:endParaRPr lang="en-US" sz="3200" dirty="0"/>
          </a:p>
        </p:txBody>
      </p:sp>
      <p:pic>
        <p:nvPicPr>
          <p:cNvPr id="3" name="Picture 2">
            <a:extLst>
              <a:ext uri="{FF2B5EF4-FFF2-40B4-BE49-F238E27FC236}">
                <a16:creationId xmlns:a16="http://schemas.microsoft.com/office/drawing/2014/main" id="{82299D42-4B75-4B08-9537-0D7E1B76C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0" y="0"/>
            <a:ext cx="7715250" cy="5143500"/>
          </a:xfrm>
          <a:prstGeom prst="rect">
            <a:avLst/>
          </a:prstGeom>
        </p:spPr>
      </p:pic>
    </p:spTree>
    <p:extLst>
      <p:ext uri="{BB962C8B-B14F-4D97-AF65-F5344CB8AC3E}">
        <p14:creationId xmlns:p14="http://schemas.microsoft.com/office/powerpoint/2010/main" val="2236342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3799506"/>
            <a:ext cx="8382000" cy="113444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https://reachii.org/ukraine-helping/</a:t>
            </a:r>
          </a:p>
        </p:txBody>
      </p:sp>
      <p:pic>
        <p:nvPicPr>
          <p:cNvPr id="3" name="Picture 2">
            <a:extLst>
              <a:ext uri="{FF2B5EF4-FFF2-40B4-BE49-F238E27FC236}">
                <a16:creationId xmlns:a16="http://schemas.microsoft.com/office/drawing/2014/main" id="{9E474AFB-0D78-47AC-BF27-22C55596F78B}"/>
              </a:ext>
            </a:extLst>
          </p:cNvPr>
          <p:cNvPicPr>
            <a:picLocks noChangeAspect="1"/>
          </p:cNvPicPr>
          <p:nvPr/>
        </p:nvPicPr>
        <p:blipFill>
          <a:blip r:embed="rId3"/>
          <a:stretch>
            <a:fillRect/>
          </a:stretch>
        </p:blipFill>
        <p:spPr>
          <a:xfrm>
            <a:off x="0" y="0"/>
            <a:ext cx="9169327" cy="3799506"/>
          </a:xfrm>
          <a:prstGeom prst="rect">
            <a:avLst/>
          </a:prstGeom>
        </p:spPr>
      </p:pic>
    </p:spTree>
    <p:extLst>
      <p:ext uri="{BB962C8B-B14F-4D97-AF65-F5344CB8AC3E}">
        <p14:creationId xmlns:p14="http://schemas.microsoft.com/office/powerpoint/2010/main" val="2012495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6BBDFF2E-D9F0-4985-BC2F-097493829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7150"/>
            <a:ext cx="5105400" cy="5105400"/>
          </a:xfrm>
          <a:prstGeom prst="rect">
            <a:avLst/>
          </a:prstGeom>
        </p:spPr>
      </p:pic>
    </p:spTree>
    <p:extLst>
      <p:ext uri="{BB962C8B-B14F-4D97-AF65-F5344CB8AC3E}">
        <p14:creationId xmlns:p14="http://schemas.microsoft.com/office/powerpoint/2010/main" val="1754719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3" descr="Image : Alina from Mykolaiv">
            <a:extLst>
              <a:ext uri="{FF2B5EF4-FFF2-40B4-BE49-F238E27FC236}">
                <a16:creationId xmlns:a16="http://schemas.microsoft.com/office/drawing/2014/main" id="{CB8E5F57-9FD6-43A8-B653-CF25400E7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525"/>
            <a:ext cx="7772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585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descr="Image - family from Mykolaiv">
            <a:extLst>
              <a:ext uri="{FF2B5EF4-FFF2-40B4-BE49-F238E27FC236}">
                <a16:creationId xmlns:a16="http://schemas.microsoft.com/office/drawing/2014/main" id="{1DACCB73-91F0-4153-AB6B-B3326BBE6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71" y="0"/>
            <a:ext cx="7924800"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610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1D5B3F4A-4FB7-4AFB-BD4F-6C61BC4F8AA8}"/>
              </a:ext>
            </a:extLst>
          </p:cNvPr>
          <p:cNvPicPr>
            <a:picLocks noChangeAspect="1"/>
          </p:cNvPicPr>
          <p:nvPr/>
        </p:nvPicPr>
        <p:blipFill>
          <a:blip r:embed="rId3"/>
          <a:stretch>
            <a:fillRect/>
          </a:stretch>
        </p:blipFill>
        <p:spPr>
          <a:xfrm>
            <a:off x="1143000" y="38489"/>
            <a:ext cx="7010399" cy="5179111"/>
          </a:xfrm>
          <a:prstGeom prst="rect">
            <a:avLst/>
          </a:prstGeom>
        </p:spPr>
      </p:pic>
    </p:spTree>
    <p:extLst>
      <p:ext uri="{BB962C8B-B14F-4D97-AF65-F5344CB8AC3E}">
        <p14:creationId xmlns:p14="http://schemas.microsoft.com/office/powerpoint/2010/main" val="615727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a:t>We have joined one of our partners on the ground in Romania and make trips into Ukraine from there. The pastor of the church we are partnering with is Jewish and has a brother living in Israel. This brother connected us when the conflict started. and after hearing how this church had dropped everything to serve refugees crossing the border.</a:t>
            </a:r>
            <a:endParaRPr lang="en-US" sz="4000" dirty="0"/>
          </a:p>
        </p:txBody>
      </p:sp>
    </p:spTree>
    <p:extLst>
      <p:ext uri="{BB962C8B-B14F-4D97-AF65-F5344CB8AC3E}">
        <p14:creationId xmlns:p14="http://schemas.microsoft.com/office/powerpoint/2010/main" val="3000828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dirty="0"/>
              <a:t>Rabbi David </a:t>
            </a:r>
            <a:r>
              <a:rPr lang="en-US" sz="4000" dirty="0" err="1"/>
              <a:t>Fohrman</a:t>
            </a:r>
            <a:r>
              <a:rPr lang="en-US" sz="4000" dirty="0"/>
              <a:t>: The two cardinal mitzvot of the day – gifts to the destitute, and </a:t>
            </a:r>
            <a:r>
              <a:rPr lang="en-US" sz="4000" dirty="0" err="1"/>
              <a:t>mishloach</a:t>
            </a:r>
            <a:r>
              <a:rPr lang="en-US" sz="4000" dirty="0"/>
              <a:t> </a:t>
            </a:r>
            <a:r>
              <a:rPr lang="en-US" sz="4000" dirty="0" err="1"/>
              <a:t>manot</a:t>
            </a:r>
            <a:r>
              <a:rPr lang="en-US" sz="4000" dirty="0"/>
              <a:t>, the sending of delectable delights to friends -- these things ask us to brighten the days of others, to find delight and satisfaction in the smiles of those we touch. </a:t>
            </a:r>
            <a:endParaRPr lang="en-US" sz="6600" dirty="0"/>
          </a:p>
        </p:txBody>
      </p:sp>
    </p:spTree>
    <p:extLst>
      <p:ext uri="{BB962C8B-B14F-4D97-AF65-F5344CB8AC3E}">
        <p14:creationId xmlns:p14="http://schemas.microsoft.com/office/powerpoint/2010/main" val="4138506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465394"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A Story of Hope from </a:t>
            </a:r>
            <a:r>
              <a:rPr lang="en-US" sz="4000" dirty="0" err="1"/>
              <a:t>HaTikva</a:t>
            </a:r>
            <a:r>
              <a:rPr lang="en-US" sz="4000" dirty="0"/>
              <a:t> Dental, Evan Levine</a:t>
            </a:r>
          </a:p>
        </p:txBody>
      </p:sp>
      <p:pic>
        <p:nvPicPr>
          <p:cNvPr id="3" name="Picture 2">
            <a:extLst>
              <a:ext uri="{FF2B5EF4-FFF2-40B4-BE49-F238E27FC236}">
                <a16:creationId xmlns:a16="http://schemas.microsoft.com/office/drawing/2014/main" id="{569AB4E6-7674-480D-B4D5-35BB1C7C6A6E}"/>
              </a:ext>
            </a:extLst>
          </p:cNvPr>
          <p:cNvPicPr>
            <a:picLocks noChangeAspect="1"/>
          </p:cNvPicPr>
          <p:nvPr/>
        </p:nvPicPr>
        <p:blipFill>
          <a:blip r:embed="rId3"/>
          <a:stretch>
            <a:fillRect/>
          </a:stretch>
        </p:blipFill>
        <p:spPr>
          <a:xfrm>
            <a:off x="3770194" y="38099"/>
            <a:ext cx="5373806" cy="5143500"/>
          </a:xfrm>
          <a:prstGeom prst="rect">
            <a:avLst/>
          </a:prstGeom>
        </p:spPr>
      </p:pic>
    </p:spTree>
    <p:extLst>
      <p:ext uri="{BB962C8B-B14F-4D97-AF65-F5344CB8AC3E}">
        <p14:creationId xmlns:p14="http://schemas.microsoft.com/office/powerpoint/2010/main" val="38859456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2050" name="Picture 2">
            <a:extLst>
              <a:ext uri="{FF2B5EF4-FFF2-40B4-BE49-F238E27FC236}">
                <a16:creationId xmlns:a16="http://schemas.microsoft.com/office/drawing/2014/main" id="{8C76B535-C5EC-4A80-A2E1-FEAB823A2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737360-B423-45FD-94A9-FF7DDD009975}"/>
              </a:ext>
            </a:extLst>
          </p:cNvPr>
          <p:cNvSpPr txBox="1"/>
          <p:nvPr/>
        </p:nvSpPr>
        <p:spPr>
          <a:xfrm>
            <a:off x="2130466" y="209550"/>
            <a:ext cx="5310941" cy="769441"/>
          </a:xfrm>
          <a:prstGeom prst="rect">
            <a:avLst/>
          </a:prstGeom>
          <a:noFill/>
        </p:spPr>
        <p:txBody>
          <a:bodyPr wrap="none" rtlCol="0">
            <a:spAutoFit/>
          </a:bodyPr>
          <a:lstStyle/>
          <a:p>
            <a:pPr algn="l"/>
            <a:r>
              <a:rPr lang="en-US" sz="4400" b="1" dirty="0">
                <a:effectLst>
                  <a:outerShdw blurRad="38100" dist="38100" dir="2700000" algn="tl">
                    <a:srgbClr val="000000">
                      <a:alpha val="43137"/>
                    </a:srgbClr>
                  </a:outerShdw>
                </a:effectLst>
                <a:latin typeface="+mj-lt"/>
              </a:rPr>
              <a:t>Purim Assignment</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813161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Who are the poor?</a:t>
            </a:r>
          </a:p>
          <a:p>
            <a:r>
              <a:rPr lang="en-US" sz="4000" dirty="0"/>
              <a:t>Physically</a:t>
            </a:r>
          </a:p>
          <a:p>
            <a:r>
              <a:rPr lang="en-US" sz="4000" u="sng" dirty="0">
                <a:solidFill>
                  <a:srgbClr val="FFFF99"/>
                </a:solidFill>
              </a:rPr>
              <a:t>Spiritually</a:t>
            </a:r>
          </a:p>
          <a:p>
            <a:r>
              <a:rPr lang="en-US" sz="4000" dirty="0"/>
              <a:t>Prophetically</a:t>
            </a:r>
          </a:p>
          <a:p>
            <a:pPr marL="0" indent="0">
              <a:buNone/>
            </a:pPr>
            <a:endParaRPr lang="en-US" sz="4000" u="sng" dirty="0">
              <a:solidFill>
                <a:srgbClr val="FFFF99"/>
              </a:solidFill>
            </a:endParaRPr>
          </a:p>
        </p:txBody>
      </p:sp>
    </p:spTree>
    <p:extLst>
      <p:ext uri="{BB962C8B-B14F-4D97-AF65-F5344CB8AC3E}">
        <p14:creationId xmlns:p14="http://schemas.microsoft.com/office/powerpoint/2010/main" val="2232760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0AD9B8E1-E9A7-48A1-A832-03A23AB331F9}"/>
              </a:ext>
            </a:extLst>
          </p:cNvPr>
          <p:cNvPicPr>
            <a:picLocks noChangeAspect="1"/>
          </p:cNvPicPr>
          <p:nvPr/>
        </p:nvPicPr>
        <p:blipFill>
          <a:blip r:embed="rId3"/>
          <a:stretch>
            <a:fillRect/>
          </a:stretch>
        </p:blipFill>
        <p:spPr>
          <a:xfrm>
            <a:off x="2229359" y="0"/>
            <a:ext cx="4685281" cy="5143500"/>
          </a:xfrm>
          <a:prstGeom prst="rect">
            <a:avLst/>
          </a:prstGeom>
        </p:spPr>
      </p:pic>
    </p:spTree>
    <p:extLst>
      <p:ext uri="{BB962C8B-B14F-4D97-AF65-F5344CB8AC3E}">
        <p14:creationId xmlns:p14="http://schemas.microsoft.com/office/powerpoint/2010/main" val="2048286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5" name="Picture 4">
            <a:extLst>
              <a:ext uri="{FF2B5EF4-FFF2-40B4-BE49-F238E27FC236}">
                <a16:creationId xmlns:a16="http://schemas.microsoft.com/office/drawing/2014/main" id="{C96FE584-FBAF-407A-85C1-4D7971A3BC64}"/>
              </a:ext>
            </a:extLst>
          </p:cNvPr>
          <p:cNvPicPr>
            <a:picLocks noChangeAspect="1"/>
          </p:cNvPicPr>
          <p:nvPr/>
        </p:nvPicPr>
        <p:blipFill>
          <a:blip r:embed="rId3"/>
          <a:stretch>
            <a:fillRect/>
          </a:stretch>
        </p:blipFill>
        <p:spPr>
          <a:xfrm>
            <a:off x="0" y="-32384"/>
            <a:ext cx="4191000" cy="5175884"/>
          </a:xfrm>
          <a:prstGeom prst="rect">
            <a:avLst/>
          </a:prstGeom>
        </p:spPr>
      </p:pic>
      <p:sp>
        <p:nvSpPr>
          <p:cNvPr id="7" name="TextBox 6">
            <a:extLst>
              <a:ext uri="{FF2B5EF4-FFF2-40B4-BE49-F238E27FC236}">
                <a16:creationId xmlns:a16="http://schemas.microsoft.com/office/drawing/2014/main" id="{327C89B8-3DF5-4AEA-8967-49F714D37FC9}"/>
              </a:ext>
            </a:extLst>
          </p:cNvPr>
          <p:cNvSpPr txBox="1"/>
          <p:nvPr/>
        </p:nvSpPr>
        <p:spPr>
          <a:xfrm>
            <a:off x="4267200" y="-32384"/>
            <a:ext cx="4876800" cy="4401205"/>
          </a:xfrm>
          <a:prstGeom prst="rect">
            <a:avLst/>
          </a:prstGeom>
          <a:noFill/>
        </p:spPr>
        <p:txBody>
          <a:bodyPr wrap="square">
            <a:spAutoFit/>
          </a:bodyPr>
          <a:lstStyle/>
          <a:p>
            <a:r>
              <a:rPr lang="en-US" dirty="0"/>
              <a:t>© 2022 Brandeis University Maurice and Marilyn Cohen Center for Modern Jewish Studies www.brandeis.edu/cmjs </a:t>
            </a:r>
          </a:p>
        </p:txBody>
      </p:sp>
    </p:spTree>
    <p:extLst>
      <p:ext uri="{BB962C8B-B14F-4D97-AF65-F5344CB8AC3E}">
        <p14:creationId xmlns:p14="http://schemas.microsoft.com/office/powerpoint/2010/main" val="2787215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 wasn’t originally going to get a brain transplant, </a:t>
            </a:r>
          </a:p>
        </p:txBody>
      </p:sp>
    </p:spTree>
    <p:extLst>
      <p:ext uri="{BB962C8B-B14F-4D97-AF65-F5344CB8AC3E}">
        <p14:creationId xmlns:p14="http://schemas.microsoft.com/office/powerpoint/2010/main" val="2978525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F16BB5B2-9823-4A7A-ACBE-14F964A1BFA1}"/>
              </a:ext>
            </a:extLst>
          </p:cNvPr>
          <p:cNvPicPr>
            <a:picLocks noChangeAspect="1"/>
          </p:cNvPicPr>
          <p:nvPr/>
        </p:nvPicPr>
        <p:blipFill>
          <a:blip r:embed="rId3"/>
          <a:stretch>
            <a:fillRect/>
          </a:stretch>
        </p:blipFill>
        <p:spPr>
          <a:xfrm>
            <a:off x="1833196" y="0"/>
            <a:ext cx="5477607" cy="5143500"/>
          </a:xfrm>
          <a:prstGeom prst="rect">
            <a:avLst/>
          </a:prstGeom>
        </p:spPr>
      </p:pic>
    </p:spTree>
    <p:extLst>
      <p:ext uri="{BB962C8B-B14F-4D97-AF65-F5344CB8AC3E}">
        <p14:creationId xmlns:p14="http://schemas.microsoft.com/office/powerpoint/2010/main" val="280018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F16BB5B2-9823-4A7A-ACBE-14F964A1BFA1}"/>
              </a:ext>
            </a:extLst>
          </p:cNvPr>
          <p:cNvPicPr>
            <a:picLocks noChangeAspect="1"/>
          </p:cNvPicPr>
          <p:nvPr/>
        </p:nvPicPr>
        <p:blipFill rotWithShape="1">
          <a:blip r:embed="rId3"/>
          <a:srcRect l="37480" t="41111" r="26351" b="33704"/>
          <a:stretch/>
        </p:blipFill>
        <p:spPr>
          <a:xfrm>
            <a:off x="457200" y="-3206"/>
            <a:ext cx="7806017" cy="5103934"/>
          </a:xfrm>
          <a:prstGeom prst="rect">
            <a:avLst/>
          </a:prstGeom>
        </p:spPr>
      </p:pic>
    </p:spTree>
    <p:extLst>
      <p:ext uri="{BB962C8B-B14F-4D97-AF65-F5344CB8AC3E}">
        <p14:creationId xmlns:p14="http://schemas.microsoft.com/office/powerpoint/2010/main" val="1518581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6EE981F4-C11D-4393-83CF-C4C8078A6B8B}"/>
              </a:ext>
            </a:extLst>
          </p:cNvPr>
          <p:cNvPicPr>
            <a:picLocks noChangeAspect="1"/>
          </p:cNvPicPr>
          <p:nvPr/>
        </p:nvPicPr>
        <p:blipFill>
          <a:blip r:embed="rId3"/>
          <a:stretch>
            <a:fillRect/>
          </a:stretch>
        </p:blipFill>
        <p:spPr>
          <a:xfrm>
            <a:off x="1910537" y="0"/>
            <a:ext cx="5322925" cy="5143500"/>
          </a:xfrm>
          <a:prstGeom prst="rect">
            <a:avLst/>
          </a:prstGeom>
        </p:spPr>
      </p:pic>
    </p:spTree>
    <p:extLst>
      <p:ext uri="{BB962C8B-B14F-4D97-AF65-F5344CB8AC3E}">
        <p14:creationId xmlns:p14="http://schemas.microsoft.com/office/powerpoint/2010/main" val="1079814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20000"/>
          </a:bodyPr>
          <a:lstStyle/>
          <a:p>
            <a:pPr marL="0" indent="0">
              <a:buNone/>
            </a:pPr>
            <a:r>
              <a:rPr lang="en-US" sz="4000" dirty="0"/>
              <a:t>The Greater Kansas City Jewish community numbers approximately</a:t>
            </a:r>
            <a:endParaRPr lang="he-IL" sz="4000" dirty="0"/>
          </a:p>
          <a:p>
            <a:r>
              <a:rPr lang="en-US" sz="4000" dirty="0"/>
              <a:t>28,300 adults and children, </a:t>
            </a:r>
            <a:endParaRPr lang="he-IL" sz="4000" dirty="0"/>
          </a:p>
          <a:p>
            <a:r>
              <a:rPr lang="en-US" sz="4000" dirty="0"/>
              <a:t>of whom 22,100 are Jewish, living in 12,600 households. </a:t>
            </a:r>
            <a:endParaRPr lang="he-IL" sz="4000" dirty="0"/>
          </a:p>
          <a:p>
            <a:r>
              <a:rPr lang="en-US" sz="4000" dirty="0"/>
              <a:t>18,400 Jewish adults</a:t>
            </a:r>
            <a:endParaRPr lang="he-IL" sz="4000" dirty="0"/>
          </a:p>
          <a:p>
            <a:r>
              <a:rPr lang="en-US" sz="4000" dirty="0"/>
              <a:t>3,600 Jewish children</a:t>
            </a:r>
            <a:endParaRPr lang="he-IL" sz="4000" dirty="0"/>
          </a:p>
          <a:p>
            <a:r>
              <a:rPr lang="en-US" sz="4000" dirty="0"/>
              <a:t>5,200 non-Jewish adults 1,100 non-Jewish children</a:t>
            </a:r>
          </a:p>
        </p:txBody>
      </p:sp>
    </p:spTree>
    <p:extLst>
      <p:ext uri="{BB962C8B-B14F-4D97-AF65-F5344CB8AC3E}">
        <p14:creationId xmlns:p14="http://schemas.microsoft.com/office/powerpoint/2010/main" val="3178407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44% Reform, slightly higher than the national average of 37%. </a:t>
            </a:r>
            <a:endParaRPr lang="he-IL" sz="4000" dirty="0"/>
          </a:p>
          <a:p>
            <a:r>
              <a:rPr lang="en-US" sz="4000" dirty="0"/>
              <a:t>(18%) Conservative Jews</a:t>
            </a:r>
          </a:p>
        </p:txBody>
      </p:sp>
    </p:spTree>
    <p:extLst>
      <p:ext uri="{BB962C8B-B14F-4D97-AF65-F5344CB8AC3E}">
        <p14:creationId xmlns:p14="http://schemas.microsoft.com/office/powerpoint/2010/main" val="4240187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r>
              <a:rPr lang="en-US" sz="4000" dirty="0"/>
              <a:t>32% Jews of no particular denomination are nearly identical to the national averages, but there are </a:t>
            </a:r>
            <a:endParaRPr lang="he-IL" sz="4000" dirty="0"/>
          </a:p>
          <a:p>
            <a:r>
              <a:rPr lang="en-US" sz="4000" dirty="0"/>
              <a:t>4% Orthodox Jews </a:t>
            </a:r>
          </a:p>
          <a:p>
            <a:r>
              <a:rPr lang="en-US" sz="4000" dirty="0"/>
              <a:t>2% Jews who identify with other denominations.  </a:t>
            </a:r>
            <a:r>
              <a:rPr lang="en-US" sz="4000" dirty="0" err="1"/>
              <a:t>Reconstructionis</a:t>
            </a:r>
            <a:r>
              <a:rPr lang="en-US" sz="4000" dirty="0"/>
              <a:t>, Renewal, </a:t>
            </a:r>
            <a:r>
              <a:rPr lang="en-US" sz="4000" dirty="0" err="1"/>
              <a:t>Jubus</a:t>
            </a:r>
            <a:r>
              <a:rPr lang="en-US" sz="4000" dirty="0"/>
              <a:t>.</a:t>
            </a:r>
          </a:p>
        </p:txBody>
      </p:sp>
    </p:spTree>
    <p:extLst>
      <p:ext uri="{BB962C8B-B14F-4D97-AF65-F5344CB8AC3E}">
        <p14:creationId xmlns:p14="http://schemas.microsoft.com/office/powerpoint/2010/main" val="10623626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6% of Jewish adults in Greater Kansas City identify as LGBTQ.</a:t>
            </a:r>
            <a:endParaRPr lang="he-IL" sz="4000" dirty="0"/>
          </a:p>
          <a:p>
            <a:r>
              <a:rPr lang="en-US" sz="4000" dirty="0"/>
              <a:t>4% grew up in Russian-speaking households. </a:t>
            </a:r>
            <a:endParaRPr lang="he-IL" sz="4000" dirty="0"/>
          </a:p>
          <a:p>
            <a:r>
              <a:rPr lang="en-US" sz="4000" dirty="0"/>
              <a:t>4% of Jewish adults in Greater Kansas City identify as Israeli citizens</a:t>
            </a:r>
          </a:p>
        </p:txBody>
      </p:sp>
    </p:spTree>
    <p:extLst>
      <p:ext uri="{BB962C8B-B14F-4D97-AF65-F5344CB8AC3E}">
        <p14:creationId xmlns:p14="http://schemas.microsoft.com/office/powerpoint/2010/main" val="22120769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he-IL" sz="4000" b="1" dirty="0"/>
              <a:t>63%</a:t>
            </a:r>
            <a:r>
              <a:rPr lang="en-US" sz="4000" dirty="0"/>
              <a:t>of Jewish adults in Greater Kansas City identify politically as very liberal or liberal. </a:t>
            </a:r>
            <a:endParaRPr lang="he-IL" sz="4000" dirty="0"/>
          </a:p>
          <a:p>
            <a:r>
              <a:rPr lang="en-US" sz="4000" dirty="0"/>
              <a:t>23% describe themselves as moderate</a:t>
            </a:r>
            <a:endParaRPr lang="he-IL" sz="4000" dirty="0"/>
          </a:p>
          <a:p>
            <a:r>
              <a:rPr lang="en-US" sz="4000" dirty="0"/>
              <a:t>14% are very conservative or conservative</a:t>
            </a:r>
          </a:p>
        </p:txBody>
      </p:sp>
    </p:spTree>
    <p:extLst>
      <p:ext uri="{BB962C8B-B14F-4D97-AF65-F5344CB8AC3E}">
        <p14:creationId xmlns:p14="http://schemas.microsoft.com/office/powerpoint/2010/main" val="231630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106021" y="133351"/>
            <a:ext cx="6261583" cy="4800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85000" lnSpcReduction="10000"/>
          </a:bodyPr>
          <a:lstStyle/>
          <a:p>
            <a:r>
              <a:rPr lang="en-US" sz="4000" dirty="0">
                <a:solidFill>
                  <a:schemeClr val="accent1">
                    <a:lumMod val="75000"/>
                  </a:schemeClr>
                </a:solidFill>
              </a:rPr>
              <a:t>35% Occasional participation in Jewish life</a:t>
            </a:r>
          </a:p>
          <a:p>
            <a:r>
              <a:rPr lang="en-US" sz="4000" dirty="0">
                <a:solidFill>
                  <a:schemeClr val="tx1">
                    <a:lumMod val="50000"/>
                    <a:lumOff val="50000"/>
                  </a:schemeClr>
                </a:solidFill>
              </a:rPr>
              <a:t>19%Strong support, not  </a:t>
            </a:r>
          </a:p>
          <a:p>
            <a:pPr marL="0" indent="0">
              <a:buNone/>
            </a:pPr>
            <a:r>
              <a:rPr lang="en-US" sz="4000" dirty="0">
                <a:solidFill>
                  <a:schemeClr val="tx1">
                    <a:lumMod val="50000"/>
                    <a:lumOff val="50000"/>
                  </a:schemeClr>
                </a:solidFill>
              </a:rPr>
              <a:t>affiliated</a:t>
            </a:r>
          </a:p>
          <a:p>
            <a:r>
              <a:rPr lang="en-US" sz="4000" dirty="0">
                <a:solidFill>
                  <a:srgbClr val="FFC000"/>
                </a:solidFill>
              </a:rPr>
              <a:t>17% affiliated less participation</a:t>
            </a:r>
          </a:p>
          <a:p>
            <a:r>
              <a:rPr lang="en-US" sz="4000" dirty="0">
                <a:solidFill>
                  <a:srgbClr val="92D050"/>
                </a:solidFill>
              </a:rPr>
              <a:t>17% less organized participation</a:t>
            </a:r>
          </a:p>
          <a:p>
            <a:r>
              <a:rPr lang="en-US" sz="4000" dirty="0">
                <a:solidFill>
                  <a:srgbClr val="AA6E56"/>
                </a:solidFill>
              </a:rPr>
              <a:t>13% immersed High </a:t>
            </a:r>
            <a:r>
              <a:rPr lang="en-US" sz="4000" dirty="0" err="1">
                <a:solidFill>
                  <a:srgbClr val="AA6E56"/>
                </a:solidFill>
              </a:rPr>
              <a:t>particip</a:t>
            </a:r>
            <a:endParaRPr lang="en-US" sz="4000" dirty="0">
              <a:solidFill>
                <a:srgbClr val="AA6E56"/>
              </a:solidFill>
            </a:endParaRPr>
          </a:p>
        </p:txBody>
      </p:sp>
      <p:pic>
        <p:nvPicPr>
          <p:cNvPr id="3" name="Picture 2">
            <a:extLst>
              <a:ext uri="{FF2B5EF4-FFF2-40B4-BE49-F238E27FC236}">
                <a16:creationId xmlns:a16="http://schemas.microsoft.com/office/drawing/2014/main" id="{C6589944-50AF-4F72-B1B1-5241A14C7973}"/>
              </a:ext>
            </a:extLst>
          </p:cNvPr>
          <p:cNvPicPr>
            <a:picLocks noChangeAspect="1"/>
          </p:cNvPicPr>
          <p:nvPr/>
        </p:nvPicPr>
        <p:blipFill>
          <a:blip r:embed="rId3"/>
          <a:stretch>
            <a:fillRect/>
          </a:stretch>
        </p:blipFill>
        <p:spPr>
          <a:xfrm>
            <a:off x="6367604" y="10374"/>
            <a:ext cx="2743200" cy="5268481"/>
          </a:xfrm>
          <a:prstGeom prst="rect">
            <a:avLst/>
          </a:prstGeom>
        </p:spPr>
      </p:pic>
    </p:spTree>
    <p:extLst>
      <p:ext uri="{BB962C8B-B14F-4D97-AF65-F5344CB8AC3E}">
        <p14:creationId xmlns:p14="http://schemas.microsoft.com/office/powerpoint/2010/main" val="2956179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 name="Picture 2">
            <a:extLst>
              <a:ext uri="{FF2B5EF4-FFF2-40B4-BE49-F238E27FC236}">
                <a16:creationId xmlns:a16="http://schemas.microsoft.com/office/drawing/2014/main" id="{D72932BE-5247-4C28-ACAD-524B9A4B9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959079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I wasn’t originally going to get a brain transplant, but then I changed my mind.</a:t>
            </a:r>
          </a:p>
        </p:txBody>
      </p:sp>
    </p:spTree>
    <p:extLst>
      <p:ext uri="{BB962C8B-B14F-4D97-AF65-F5344CB8AC3E}">
        <p14:creationId xmlns:p14="http://schemas.microsoft.com/office/powerpoint/2010/main" val="28939293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Louise testimony</a:t>
            </a:r>
          </a:p>
        </p:txBody>
      </p:sp>
    </p:spTree>
    <p:extLst>
      <p:ext uri="{BB962C8B-B14F-4D97-AF65-F5344CB8AC3E}">
        <p14:creationId xmlns:p14="http://schemas.microsoft.com/office/powerpoint/2010/main" val="3948598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Purim preparation</a:t>
            </a:r>
          </a:p>
          <a:p>
            <a:r>
              <a:rPr lang="en-US" sz="4000" dirty="0"/>
              <a:t>Games, activities</a:t>
            </a:r>
          </a:p>
          <a:p>
            <a:r>
              <a:rPr lang="en-US" sz="4000" dirty="0"/>
              <a:t>Decorations</a:t>
            </a:r>
          </a:p>
          <a:p>
            <a:r>
              <a:rPr lang="en-US" sz="4000" dirty="0"/>
              <a:t>Drama</a:t>
            </a:r>
          </a:p>
          <a:p>
            <a:r>
              <a:rPr lang="en-US" sz="4000" dirty="0"/>
              <a:t>Food</a:t>
            </a:r>
          </a:p>
          <a:p>
            <a:r>
              <a:rPr lang="en-US" sz="4000" dirty="0">
                <a:solidFill>
                  <a:srgbClr val="FFFF99"/>
                </a:solidFill>
              </a:rPr>
              <a:t>PEOPLE: prepare to love!</a:t>
            </a:r>
          </a:p>
        </p:txBody>
      </p:sp>
    </p:spTree>
    <p:extLst>
      <p:ext uri="{BB962C8B-B14F-4D97-AF65-F5344CB8AC3E}">
        <p14:creationId xmlns:p14="http://schemas.microsoft.com/office/powerpoint/2010/main" val="2083515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err="1"/>
              <a:t>Yn</a:t>
            </a:r>
            <a:r>
              <a:rPr lang="en-US" sz="4000" baseline="30000" dirty="0"/>
              <a:t> 17.20-23</a:t>
            </a:r>
            <a:r>
              <a:rPr lang="en-US" sz="4000" dirty="0"/>
              <a:t> “I pray not only for these, but also for those who will trust in me because of their word, that they may all be one. Just as you, Father, are united with me and I with you, I pray that they may be united with us, so that the world may believe that you sent me. </a:t>
            </a:r>
          </a:p>
        </p:txBody>
      </p:sp>
    </p:spTree>
    <p:extLst>
      <p:ext uri="{BB962C8B-B14F-4D97-AF65-F5344CB8AC3E}">
        <p14:creationId xmlns:p14="http://schemas.microsoft.com/office/powerpoint/2010/main" val="496151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aseline="30000" dirty="0" err="1"/>
              <a:t>Yn</a:t>
            </a:r>
            <a:r>
              <a:rPr lang="en-US" sz="4000" baseline="30000" dirty="0"/>
              <a:t> 17.20-23</a:t>
            </a:r>
            <a:r>
              <a:rPr lang="en-US" sz="4000" dirty="0"/>
              <a:t> The glory which you have given to me, I have given to them; so that they may be one, just as we are one — I united with them and you with me, so that they may be completely one, and the world thus realize that you sent me, and that you have loved them just as you have loved me.</a:t>
            </a:r>
          </a:p>
        </p:txBody>
      </p:sp>
    </p:spTree>
    <p:extLst>
      <p:ext uri="{BB962C8B-B14F-4D97-AF65-F5344CB8AC3E}">
        <p14:creationId xmlns:p14="http://schemas.microsoft.com/office/powerpoint/2010/main" val="4687249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r>
              <a:rPr lang="en-US" sz="4000" dirty="0"/>
              <a:t>Ari </a:t>
            </a:r>
            <a:r>
              <a:rPr lang="en-US" sz="4000" dirty="0" err="1"/>
              <a:t>Hauben</a:t>
            </a:r>
            <a:r>
              <a:rPr lang="en-US" sz="4000" dirty="0"/>
              <a:t> greeting</a:t>
            </a:r>
          </a:p>
        </p:txBody>
      </p:sp>
    </p:spTree>
    <p:extLst>
      <p:ext uri="{BB962C8B-B14F-4D97-AF65-F5344CB8AC3E}">
        <p14:creationId xmlns:p14="http://schemas.microsoft.com/office/powerpoint/2010/main" val="18829186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2050" name="Picture 2">
            <a:extLst>
              <a:ext uri="{FF2B5EF4-FFF2-40B4-BE49-F238E27FC236}">
                <a16:creationId xmlns:a16="http://schemas.microsoft.com/office/drawing/2014/main" id="{8C76B535-C5EC-4A80-A2E1-FEAB823A2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737360-B423-45FD-94A9-FF7DDD009975}"/>
              </a:ext>
            </a:extLst>
          </p:cNvPr>
          <p:cNvSpPr txBox="1"/>
          <p:nvPr/>
        </p:nvSpPr>
        <p:spPr>
          <a:xfrm>
            <a:off x="2130466" y="209550"/>
            <a:ext cx="5310941" cy="769441"/>
          </a:xfrm>
          <a:prstGeom prst="rect">
            <a:avLst/>
          </a:prstGeom>
          <a:noFill/>
        </p:spPr>
        <p:txBody>
          <a:bodyPr wrap="none" rtlCol="0">
            <a:spAutoFit/>
          </a:bodyPr>
          <a:lstStyle/>
          <a:p>
            <a:pPr algn="l"/>
            <a:r>
              <a:rPr lang="en-US" sz="4400" b="1" dirty="0">
                <a:effectLst>
                  <a:outerShdw blurRad="38100" dist="38100" dir="2700000" algn="tl">
                    <a:srgbClr val="000000">
                      <a:alpha val="43137"/>
                    </a:srgbClr>
                  </a:outerShdw>
                </a:effectLst>
                <a:latin typeface="+mj-lt"/>
              </a:rPr>
              <a:t>Purim Assignment</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01401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Who are the poor?</a:t>
            </a:r>
          </a:p>
          <a:p>
            <a:r>
              <a:rPr lang="en-US" sz="4000" dirty="0"/>
              <a:t>Physically</a:t>
            </a:r>
          </a:p>
          <a:p>
            <a:r>
              <a:rPr lang="en-US" sz="4000" dirty="0"/>
              <a:t>Spiritually</a:t>
            </a:r>
          </a:p>
          <a:p>
            <a:r>
              <a:rPr lang="en-US" sz="4000" dirty="0">
                <a:solidFill>
                  <a:srgbClr val="FFFF99"/>
                </a:solidFill>
              </a:rPr>
              <a:t>Prophetically</a:t>
            </a:r>
          </a:p>
        </p:txBody>
      </p:sp>
    </p:spTree>
    <p:extLst>
      <p:ext uri="{BB962C8B-B14F-4D97-AF65-F5344CB8AC3E}">
        <p14:creationId xmlns:p14="http://schemas.microsoft.com/office/powerpoint/2010/main" val="401098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Though in the Book of Esther the fate of the Jewish people seems to turn on something as capricious ­as the ‘</a:t>
            </a:r>
            <a:r>
              <a:rPr lang="en-US" sz="4000" i="1" dirty="0" err="1"/>
              <a:t>purim</a:t>
            </a:r>
            <a:r>
              <a:rPr lang="en-US" sz="4000" i="1" dirty="0"/>
              <a:t>’</a:t>
            </a:r>
            <a:r>
              <a:rPr lang="en-US" sz="4000" dirty="0"/>
              <a:t>, the lot, the ‘toss of the dice’ – the Jewish people’s survival rests in very secure divine hands.</a:t>
            </a:r>
            <a:endParaRPr lang="en-US" sz="6600" dirty="0"/>
          </a:p>
        </p:txBody>
      </p:sp>
    </p:spTree>
    <p:extLst>
      <p:ext uri="{BB962C8B-B14F-4D97-AF65-F5344CB8AC3E}">
        <p14:creationId xmlns:p14="http://schemas.microsoft.com/office/powerpoint/2010/main" val="15080975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3074" name="Picture 2">
            <a:extLst>
              <a:ext uri="{FF2B5EF4-FFF2-40B4-BE49-F238E27FC236}">
                <a16:creationId xmlns:a16="http://schemas.microsoft.com/office/drawing/2014/main" id="{32F946ED-9815-4870-A73D-463081EAC1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8100" y="0"/>
            <a:ext cx="39862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654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People’s Commissar and General Secretary Joseph Stalin was suddenly paralyzed on Purim, March 1, 1953, and died four days later. As a result of his death, nationwide pogroms against Jews throughout the Soviet Union connected to Stalin’s anti-Semitic and murderous Doctor’s Plot pogrom was averted.</a:t>
            </a:r>
          </a:p>
        </p:txBody>
      </p:sp>
    </p:spTree>
    <p:extLst>
      <p:ext uri="{BB962C8B-B14F-4D97-AF65-F5344CB8AC3E}">
        <p14:creationId xmlns:p14="http://schemas.microsoft.com/office/powerpoint/2010/main" val="2801014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a:buNone/>
            </a:pPr>
            <a:endParaRPr lang="en-US" sz="4000" dirty="0"/>
          </a:p>
          <a:p>
            <a:pPr marL="0" indent="0" algn="ctr">
              <a:buNone/>
            </a:pPr>
            <a:endParaRPr lang="en-US" sz="4000" dirty="0"/>
          </a:p>
          <a:p>
            <a:pPr marL="0" indent="0" algn="ctr">
              <a:buNone/>
            </a:pPr>
            <a:r>
              <a:rPr lang="en-US" sz="4000" dirty="0"/>
              <a:t> Error correction</a:t>
            </a:r>
          </a:p>
          <a:p>
            <a:pPr marL="0" indent="0" algn="ctr">
              <a:buNone/>
            </a:pPr>
            <a:r>
              <a:rPr lang="en-US" sz="4000" dirty="0"/>
              <a:t>From last week</a:t>
            </a:r>
          </a:p>
        </p:txBody>
      </p:sp>
    </p:spTree>
    <p:extLst>
      <p:ext uri="{BB962C8B-B14F-4D97-AF65-F5344CB8AC3E}">
        <p14:creationId xmlns:p14="http://schemas.microsoft.com/office/powerpoint/2010/main" val="4152664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Julius Streicher, publisher of the Nazi Der </a:t>
            </a:r>
            <a:r>
              <a:rPr lang="en-US" sz="4000" dirty="0" err="1"/>
              <a:t>Stürmer</a:t>
            </a:r>
            <a:r>
              <a:rPr lang="en-US" sz="4000" dirty="0"/>
              <a:t>, ascended the gallows on October 16, 1946 with this declaration as his last words, “Purim-Fest 1946!” (‘The Feast of Purim – 1946!’).  Streicher was ironically stating that the Jewish people would remember his own hanging in their future history books </a:t>
            </a:r>
          </a:p>
        </p:txBody>
      </p:sp>
    </p:spTree>
    <p:extLst>
      <p:ext uri="{BB962C8B-B14F-4D97-AF65-F5344CB8AC3E}">
        <p14:creationId xmlns:p14="http://schemas.microsoft.com/office/powerpoint/2010/main" val="2620099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in the same way as they remembered the divine victory at the Feast of Purim – the hanging of Haman and his ten sons (Esther 7:9-10). Haman had called for and planned the genocide of the Jewish people (Esther 5:13-14) as had Hitler, but in the end he was destroyed on the very gallows he intended to use against Mordechai.</a:t>
            </a:r>
          </a:p>
        </p:txBody>
      </p:sp>
    </p:spTree>
    <p:extLst>
      <p:ext uri="{BB962C8B-B14F-4D97-AF65-F5344CB8AC3E}">
        <p14:creationId xmlns:p14="http://schemas.microsoft.com/office/powerpoint/2010/main" val="37225031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God seems to be ‘hiding His face’ (‘</a:t>
            </a:r>
            <a:r>
              <a:rPr lang="en-US" sz="4000" i="1" dirty="0" err="1"/>
              <a:t>hester</a:t>
            </a:r>
            <a:r>
              <a:rPr lang="en-US" sz="4000" i="1" dirty="0"/>
              <a:t> panim</a:t>
            </a:r>
            <a:r>
              <a:rPr lang="en-US" sz="4000" dirty="0"/>
              <a:t>’ in Hebrew, a wordplay on the Hebrew name ‘Esther’), but in no way is He sleeping or slumbering. He protects us, preserves us, and will fulfill every prophetic promise over us to bring us back ­both to the Land of Israel and to Himself. </a:t>
            </a:r>
            <a:endParaRPr lang="en-US" sz="6600" dirty="0"/>
          </a:p>
        </p:txBody>
      </p:sp>
    </p:spTree>
    <p:extLst>
      <p:ext uri="{BB962C8B-B14F-4D97-AF65-F5344CB8AC3E}">
        <p14:creationId xmlns:p14="http://schemas.microsoft.com/office/powerpoint/2010/main" val="15999506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Why do you say, Jacob, and you assert, Israel, “My way is hidden from </a:t>
            </a:r>
            <a:r>
              <a:rPr lang="en-US" sz="4000" cap="small" dirty="0" err="1"/>
              <a:t>Adoni</a:t>
            </a:r>
            <a:r>
              <a:rPr lang="en-US" sz="4000" dirty="0"/>
              <a:t>, and the justice due me escapes the notice of my God”? Do you not know? Have you not heard? The Everlasting God, </a:t>
            </a:r>
            <a:r>
              <a:rPr lang="en-US" sz="4000" cap="small" dirty="0" err="1"/>
              <a:t>Adoni</a:t>
            </a:r>
            <a:r>
              <a:rPr lang="en-US" sz="4000" dirty="0"/>
              <a:t>, the Creator of the ends of the earth</a:t>
            </a:r>
          </a:p>
        </p:txBody>
      </p:sp>
    </p:spTree>
    <p:extLst>
      <p:ext uri="{BB962C8B-B14F-4D97-AF65-F5344CB8AC3E}">
        <p14:creationId xmlns:p14="http://schemas.microsoft.com/office/powerpoint/2010/main" val="37437846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does not become weary or tired. His understanding is unsearchable. He gives strength to the weary, and to the one who lacks might He increases power. (Isaiah 40:27-29)</a:t>
            </a:r>
          </a:p>
        </p:txBody>
      </p:sp>
    </p:spTree>
    <p:extLst>
      <p:ext uri="{BB962C8B-B14F-4D97-AF65-F5344CB8AC3E}">
        <p14:creationId xmlns:p14="http://schemas.microsoft.com/office/powerpoint/2010/main" val="18179926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baseline="30000" dirty="0"/>
              <a:t>Yeshayahu/Isaiah 53.1-5 </a:t>
            </a:r>
            <a:r>
              <a:rPr lang="en-US" sz="4000" dirty="0"/>
              <a:t>Who believes our report? To whom is the arm of </a:t>
            </a:r>
            <a:r>
              <a:rPr lang="en-US" sz="4000" cap="small" dirty="0" err="1"/>
              <a:t>Adoni</a:t>
            </a:r>
            <a:r>
              <a:rPr lang="en-US" sz="4000" dirty="0"/>
              <a:t> revealed? For before him he grew up like a young plant, like a root out of dry ground. He was not well-formed or especially handsome; we saw him, but his appearance did not attract us. </a:t>
            </a:r>
          </a:p>
        </p:txBody>
      </p:sp>
    </p:spTree>
    <p:extLst>
      <p:ext uri="{BB962C8B-B14F-4D97-AF65-F5344CB8AC3E}">
        <p14:creationId xmlns:p14="http://schemas.microsoft.com/office/powerpoint/2010/main" val="12737818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Yeshayahu/Isaiah 53.1-5 </a:t>
            </a:r>
            <a:r>
              <a:rPr lang="en-US" sz="4000" dirty="0"/>
              <a:t>People despised and avoided him, a man of pains, well acquainted with illness. Like someone from whom people turn their faces, he was despised; we did not value him.  In fact, it was our diseases he bore, our pains from which he suffered; </a:t>
            </a:r>
          </a:p>
        </p:txBody>
      </p:sp>
    </p:spTree>
    <p:extLst>
      <p:ext uri="{BB962C8B-B14F-4D97-AF65-F5344CB8AC3E}">
        <p14:creationId xmlns:p14="http://schemas.microsoft.com/office/powerpoint/2010/main" val="14147028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Yeshayahu/Isaiah 53.1-5 </a:t>
            </a:r>
            <a:r>
              <a:rPr lang="en-US" sz="4000" dirty="0"/>
              <a:t>yet we regarded him as punished, stricken and afflicted by God. But he was wounded because of our crimes, crushed because of our sins; the disciplining that makes us whole fell on him, and by his bruises* we are healed.</a:t>
            </a:r>
          </a:p>
        </p:txBody>
      </p:sp>
    </p:spTree>
    <p:extLst>
      <p:ext uri="{BB962C8B-B14F-4D97-AF65-F5344CB8AC3E}">
        <p14:creationId xmlns:p14="http://schemas.microsoft.com/office/powerpoint/2010/main" val="30641987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2050" name="Picture 2">
            <a:extLst>
              <a:ext uri="{FF2B5EF4-FFF2-40B4-BE49-F238E27FC236}">
                <a16:creationId xmlns:a16="http://schemas.microsoft.com/office/drawing/2014/main" id="{8C76B535-C5EC-4A80-A2E1-FEAB823A2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737360-B423-45FD-94A9-FF7DDD009975}"/>
              </a:ext>
            </a:extLst>
          </p:cNvPr>
          <p:cNvSpPr txBox="1"/>
          <p:nvPr/>
        </p:nvSpPr>
        <p:spPr>
          <a:xfrm>
            <a:off x="2130466" y="209550"/>
            <a:ext cx="5310941" cy="769441"/>
          </a:xfrm>
          <a:prstGeom prst="rect">
            <a:avLst/>
          </a:prstGeom>
          <a:noFill/>
        </p:spPr>
        <p:txBody>
          <a:bodyPr wrap="none" rtlCol="0">
            <a:spAutoFit/>
          </a:bodyPr>
          <a:lstStyle/>
          <a:p>
            <a:pPr algn="l"/>
            <a:r>
              <a:rPr lang="en-US" sz="4400" b="1" dirty="0">
                <a:effectLst>
                  <a:outerShdw blurRad="38100" dist="38100" dir="2700000" algn="tl">
                    <a:srgbClr val="000000">
                      <a:alpha val="43137"/>
                    </a:srgbClr>
                  </a:outerShdw>
                </a:effectLst>
                <a:latin typeface="+mj-lt"/>
              </a:rPr>
              <a:t>Purim Assignment</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900332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Who are the poor?</a:t>
            </a:r>
          </a:p>
          <a:p>
            <a:r>
              <a:rPr lang="en-US" sz="4000" dirty="0"/>
              <a:t>Physically</a:t>
            </a:r>
          </a:p>
          <a:p>
            <a:r>
              <a:rPr lang="en-US" sz="4000" dirty="0"/>
              <a:t>Spiritually</a:t>
            </a:r>
          </a:p>
          <a:p>
            <a:r>
              <a:rPr lang="en-US" sz="4000" dirty="0">
                <a:solidFill>
                  <a:srgbClr val="FFFF99"/>
                </a:solidFill>
              </a:rPr>
              <a:t>Prophetically</a:t>
            </a:r>
          </a:p>
        </p:txBody>
      </p:sp>
    </p:spTree>
    <p:extLst>
      <p:ext uri="{BB962C8B-B14F-4D97-AF65-F5344CB8AC3E}">
        <p14:creationId xmlns:p14="http://schemas.microsoft.com/office/powerpoint/2010/main" val="2863221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p>
        </p:txBody>
      </p:sp>
      <p:pic>
        <p:nvPicPr>
          <p:cNvPr id="23554" name="Picture 2" descr="The Search for Sodom – Ritmeyer Archaeological Design">
            <a:extLst>
              <a:ext uri="{FF2B5EF4-FFF2-40B4-BE49-F238E27FC236}">
                <a16:creationId xmlns:a16="http://schemas.microsoft.com/office/drawing/2014/main" id="{0772EA64-75DB-4F2E-972D-25481B495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4975" y="29693"/>
            <a:ext cx="6799972" cy="51407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4E589C-D031-4FB5-ACF2-6CCE396A9AC5}"/>
              </a:ext>
            </a:extLst>
          </p:cNvPr>
          <p:cNvSpPr txBox="1"/>
          <p:nvPr/>
        </p:nvSpPr>
        <p:spPr>
          <a:xfrm>
            <a:off x="0" y="49227"/>
            <a:ext cx="11296949" cy="5016758"/>
          </a:xfrm>
          <a:prstGeom prst="rect">
            <a:avLst/>
          </a:prstGeom>
          <a:noFill/>
        </p:spPr>
        <p:txBody>
          <a:bodyPr wrap="square" rtlCol="0">
            <a:spAutoFit/>
          </a:bodyPr>
          <a:lstStyle/>
          <a:p>
            <a:pPr algn="l"/>
            <a:r>
              <a:rPr lang="en-US" b="0" dirty="0">
                <a:effectLst>
                  <a:outerShdw blurRad="38100" dist="38100" dir="2700000" algn="tl">
                    <a:srgbClr val="000000">
                      <a:alpha val="43137"/>
                    </a:srgbClr>
                  </a:outerShdw>
                </a:effectLst>
              </a:rPr>
              <a:t>Dr. Steven Collins</a:t>
            </a:r>
          </a:p>
          <a:p>
            <a:pPr algn="l"/>
            <a:r>
              <a:rPr lang="en-US" b="0" dirty="0">
                <a:effectLst>
                  <a:outerShdw blurRad="38100" dist="38100" dir="2700000" algn="tl">
                    <a:srgbClr val="000000">
                      <a:alpha val="43137"/>
                    </a:srgbClr>
                  </a:outerShdw>
                </a:effectLst>
              </a:rPr>
              <a:t> pointing to the site of </a:t>
            </a:r>
          </a:p>
          <a:p>
            <a:pPr algn="l"/>
            <a:r>
              <a:rPr lang="en-US" b="0" dirty="0">
                <a:effectLst>
                  <a:outerShdw blurRad="38100" dist="38100" dir="2700000" algn="tl">
                    <a:srgbClr val="000000">
                      <a:alpha val="43137"/>
                    </a:srgbClr>
                  </a:outerShdw>
                </a:effectLst>
              </a:rPr>
              <a:t>Tall </a:t>
            </a:r>
            <a:r>
              <a:rPr lang="en-US" b="0" dirty="0" err="1">
                <a:effectLst>
                  <a:outerShdw blurRad="38100" dist="38100" dir="2700000" algn="tl">
                    <a:srgbClr val="000000">
                      <a:alpha val="43137"/>
                    </a:srgbClr>
                  </a:outerShdw>
                </a:effectLst>
              </a:rPr>
              <a:t>el</a:t>
            </a:r>
            <a:r>
              <a:rPr lang="en-US" b="0" dirty="0">
                <a:effectLst>
                  <a:outerShdw blurRad="38100" dist="38100" dir="2700000" algn="tl">
                    <a:srgbClr val="000000">
                      <a:alpha val="43137"/>
                    </a:srgbClr>
                  </a:outerShdw>
                </a:effectLst>
              </a:rPr>
              <a:t>-Hammam [</a:t>
            </a:r>
            <a:r>
              <a:rPr lang="en-US" b="0" dirty="0" err="1">
                <a:effectLst>
                  <a:outerShdw blurRad="38100" dist="38100" dir="2700000" algn="tl">
                    <a:srgbClr val="000000">
                      <a:alpha val="43137"/>
                    </a:srgbClr>
                  </a:outerShdw>
                </a:effectLst>
              </a:rPr>
              <a:t>Sdom</a:t>
            </a:r>
            <a:r>
              <a:rPr lang="en-US" b="0" dirty="0">
                <a:effectLst>
                  <a:outerShdw blurRad="38100" dist="38100" dir="2700000" algn="tl">
                    <a:srgbClr val="000000">
                      <a:alpha val="43137"/>
                    </a:srgbClr>
                  </a:outerShdw>
                </a:effectLst>
              </a:rPr>
              <a:t>]</a:t>
            </a:r>
          </a:p>
          <a:p>
            <a:pPr algn="l"/>
            <a:endParaRPr lang="en-US" dirty="0">
              <a:effectLst>
                <a:outerShdw blurRad="38100" dist="38100" dir="2700000" algn="tl">
                  <a:srgbClr val="000000">
                    <a:alpha val="43137"/>
                  </a:srgbClr>
                </a:outerShdw>
              </a:effectLst>
            </a:endParaRPr>
          </a:p>
          <a:p>
            <a:pPr algn="l"/>
            <a:r>
              <a:rPr lang="en-US" dirty="0">
                <a:effectLst>
                  <a:outerShdw blurRad="38100" dist="38100" dir="2700000" algn="tl">
                    <a:srgbClr val="000000">
                      <a:alpha val="43137"/>
                    </a:srgbClr>
                  </a:outerShdw>
                </a:effectLst>
              </a:rPr>
              <a:t>Last week I mistakenly</a:t>
            </a:r>
          </a:p>
          <a:p>
            <a:pPr algn="l"/>
            <a:r>
              <a:rPr lang="en-US" dirty="0">
                <a:effectLst>
                  <a:outerShdw blurRad="38100" dist="38100" dir="2700000" algn="tl">
                    <a:srgbClr val="000000">
                      <a:alpha val="43137"/>
                    </a:srgbClr>
                  </a:outerShdw>
                </a:effectLst>
              </a:rPr>
              <a:t>Said that he was pointing </a:t>
            </a:r>
          </a:p>
          <a:p>
            <a:pPr algn="l"/>
            <a:r>
              <a:rPr lang="en-US" dirty="0">
                <a:effectLst>
                  <a:outerShdw blurRad="38100" dist="38100" dir="2700000" algn="tl">
                    <a:srgbClr val="000000">
                      <a:alpha val="43137"/>
                    </a:srgbClr>
                  </a:outerShdw>
                </a:effectLst>
              </a:rPr>
              <a:t>Southwest of the Dead </a:t>
            </a:r>
          </a:p>
          <a:p>
            <a:pPr algn="l"/>
            <a:r>
              <a:rPr lang="en-US" dirty="0">
                <a:effectLst>
                  <a:outerShdw blurRad="38100" dist="38100" dir="2700000" algn="tl">
                    <a:srgbClr val="000000">
                      <a:alpha val="43137"/>
                    </a:srgbClr>
                  </a:outerShdw>
                </a:effectLst>
              </a:rPr>
              <a:t>Sea.</a:t>
            </a:r>
          </a:p>
        </p:txBody>
      </p:sp>
    </p:spTree>
    <p:extLst>
      <p:ext uri="{BB962C8B-B14F-4D97-AF65-F5344CB8AC3E}">
        <p14:creationId xmlns:p14="http://schemas.microsoft.com/office/powerpoint/2010/main" val="2486333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a:bodyPr>
          <a:lstStyle/>
          <a:p>
            <a:pPr marL="0" indent="0">
              <a:buNone/>
            </a:pPr>
            <a:r>
              <a:rPr lang="en-US" sz="4000" u="sng" dirty="0">
                <a:hlinkClick r:id="rId3"/>
              </a:rPr>
              <a:t>Russia has lost </a:t>
            </a:r>
            <a:r>
              <a:rPr lang="en-US" sz="4000" dirty="0"/>
              <a:t>81 planes, 95 helicopters, 404 tanks, 150 artillery and 1,279 armored vehicles. A total of 13,500 troops have been killed in Ukraine. The media is seeing this as a tremendous victory for the Ukrainians. But it could be just the opposite.</a:t>
            </a:r>
            <a:endParaRPr lang="en-US" sz="6600" dirty="0"/>
          </a:p>
        </p:txBody>
      </p:sp>
    </p:spTree>
    <p:extLst>
      <p:ext uri="{BB962C8B-B14F-4D97-AF65-F5344CB8AC3E}">
        <p14:creationId xmlns:p14="http://schemas.microsoft.com/office/powerpoint/2010/main" val="252779579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b="1" dirty="0"/>
              <a:t>Mike Evans</a:t>
            </a:r>
            <a:r>
              <a:rPr lang="en-US" sz="4000" i="1" dirty="0"/>
              <a:t> </a:t>
            </a:r>
          </a:p>
          <a:p>
            <a:r>
              <a:rPr lang="en-US" sz="3200" i="1" dirty="0"/>
              <a:t>is a Nobel Peace Prize nominee and  </a:t>
            </a:r>
            <a:r>
              <a:rPr lang="en-US" sz="3200" dirty="0"/>
              <a:t>New York Times be</a:t>
            </a:r>
            <a:r>
              <a:rPr lang="en-US" sz="3200" i="1" dirty="0"/>
              <a:t>stselling author with 108 published books. </a:t>
            </a:r>
          </a:p>
          <a:p>
            <a:r>
              <a:rPr lang="en-US" sz="3200" i="1" dirty="0"/>
              <a:t>founder of the Friends of Zion Heritage Center in Jerusalem, </a:t>
            </a:r>
          </a:p>
          <a:p>
            <a:r>
              <a:rPr lang="en-US" sz="3200" i="1" dirty="0"/>
              <a:t>the Ten Boom Holocaust Museum in Haarlem, Holland, </a:t>
            </a:r>
          </a:p>
          <a:p>
            <a:r>
              <a:rPr lang="en-US" sz="3200" i="1" dirty="0"/>
              <a:t>Jerusalem Prayer Team, the largest religious Facebook page in the world.</a:t>
            </a:r>
            <a:endParaRPr lang="en-US" sz="5400" dirty="0"/>
          </a:p>
        </p:txBody>
      </p:sp>
    </p:spTree>
    <p:extLst>
      <p:ext uri="{BB962C8B-B14F-4D97-AF65-F5344CB8AC3E}">
        <p14:creationId xmlns:p14="http://schemas.microsoft.com/office/powerpoint/2010/main" val="1395602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4000" dirty="0"/>
              <a:t>Putin really believes he is the savior of the Orthodox Church of the world. He also believes he's the savior of the world and that Ukraine is an existential threat to Russia. Since the Orange Revolution of 2004, Putin sees the European Union and America as backers of a pro-democracy movement.</a:t>
            </a:r>
            <a:endParaRPr lang="en-US" sz="6600" dirty="0"/>
          </a:p>
        </p:txBody>
      </p:sp>
    </p:spTree>
    <p:extLst>
      <p:ext uri="{BB962C8B-B14F-4D97-AF65-F5344CB8AC3E}">
        <p14:creationId xmlns:p14="http://schemas.microsoft.com/office/powerpoint/2010/main" val="14211082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20000"/>
          </a:bodyPr>
          <a:lstStyle/>
          <a:p>
            <a:pPr marL="0" indent="0">
              <a:buNone/>
            </a:pPr>
            <a:r>
              <a:rPr lang="en-US" sz="4000" dirty="0"/>
              <a:t>He sees what's transpired in Ukraine with its nationalism movement as 100 times more serious a crisis for Russia than America's Cuban Missile Crisis. Putin is a trapped rat in a corner believing that he and he alone can save Russia. He will, in fact, use nuclear weapons if he believes that it's the only alternative.</a:t>
            </a:r>
          </a:p>
          <a:p>
            <a:pPr marL="0" indent="0">
              <a:buNone/>
            </a:pPr>
            <a:endParaRPr lang="en-US" sz="4000" dirty="0"/>
          </a:p>
        </p:txBody>
      </p:sp>
    </p:spTree>
    <p:extLst>
      <p:ext uri="{BB962C8B-B14F-4D97-AF65-F5344CB8AC3E}">
        <p14:creationId xmlns:p14="http://schemas.microsoft.com/office/powerpoint/2010/main" val="27209309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Putin has put his nuclear weapons on heightened alert, and he has almost half the nuclear weapons of the entire world. That's over 6,255 of the 13,080 in the world, and America has 5,550. </a:t>
            </a:r>
          </a:p>
          <a:p>
            <a:pPr marL="0" indent="0">
              <a:buNone/>
            </a:pPr>
            <a:endParaRPr lang="en-US" sz="4000" dirty="0"/>
          </a:p>
        </p:txBody>
      </p:sp>
    </p:spTree>
    <p:extLst>
      <p:ext uri="{BB962C8B-B14F-4D97-AF65-F5344CB8AC3E}">
        <p14:creationId xmlns:p14="http://schemas.microsoft.com/office/powerpoint/2010/main" val="19858254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lgn="ctr" rtl="1">
              <a:buNone/>
            </a:pPr>
            <a:endParaRPr lang="en-US" sz="4400" b="1" dirty="0">
              <a:latin typeface="David" panose="020E0502060401010101" pitchFamily="34" charset="-79"/>
              <a:cs typeface="David" panose="020E0502060401010101" pitchFamily="34" charset="-79"/>
            </a:endParaRPr>
          </a:p>
          <a:p>
            <a:pPr marL="0" indent="0" algn="ctr" rtl="1">
              <a:buNone/>
            </a:pPr>
            <a:r>
              <a:rPr lang="he-IL" sz="4400" b="1" dirty="0">
                <a:latin typeface="David" panose="020E0502060401010101" pitchFamily="34" charset="-79"/>
                <a:cs typeface="David" panose="020E0502060401010101" pitchFamily="34" charset="-79"/>
              </a:rPr>
              <a:t>וַאלְלָה</a:t>
            </a:r>
            <a:r>
              <a:rPr lang="en-US" sz="4400" b="1" dirty="0">
                <a:latin typeface="David" panose="020E0502060401010101" pitchFamily="34" charset="-79"/>
                <a:cs typeface="David" panose="020E0502060401010101" pitchFamily="34" charset="-79"/>
              </a:rPr>
              <a:t> </a:t>
            </a:r>
            <a:r>
              <a:rPr lang="en-US" sz="4000" dirty="0"/>
              <a:t>Walla</a:t>
            </a:r>
            <a:r>
              <a:rPr lang="en-US" sz="4400" dirty="0"/>
              <a:t>  </a:t>
            </a:r>
          </a:p>
          <a:p>
            <a:pPr marL="0" indent="0" algn="ctr">
              <a:buNone/>
            </a:pPr>
            <a:r>
              <a:rPr lang="en-US" sz="4400" b="1" dirty="0">
                <a:latin typeface="David" panose="020E0502060401010101" pitchFamily="34" charset="-79"/>
                <a:cs typeface="David" panose="020E0502060401010101" pitchFamily="34" charset="-79"/>
              </a:rPr>
              <a:t> </a:t>
            </a:r>
            <a:r>
              <a:rPr lang="he-IL" sz="4400" b="1" dirty="0">
                <a:latin typeface="David" panose="020E0502060401010101" pitchFamily="34" charset="-79"/>
                <a:cs typeface="David" panose="020E0502060401010101" pitchFamily="34" charset="-79"/>
              </a:rPr>
              <a:t> </a:t>
            </a:r>
            <a:r>
              <a:rPr lang="en-US" sz="4000" dirty="0"/>
              <a:t>(Arabic) (slang) Wow!</a:t>
            </a:r>
          </a:p>
          <a:p>
            <a:pPr marL="0" indent="0" algn="ctr">
              <a:buNone/>
            </a:pPr>
            <a:r>
              <a:rPr lang="en-US" sz="4000" dirty="0"/>
              <a:t>Really! You don't say! </a:t>
            </a:r>
          </a:p>
        </p:txBody>
      </p:sp>
    </p:spTree>
    <p:extLst>
      <p:ext uri="{BB962C8B-B14F-4D97-AF65-F5344CB8AC3E}">
        <p14:creationId xmlns:p14="http://schemas.microsoft.com/office/powerpoint/2010/main" val="25743388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38862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a:buNone/>
            </a:pPr>
            <a:r>
              <a:rPr lang="en-US" sz="3200" b="1" dirty="0"/>
              <a:t>Walla! Communications Ltd.</a:t>
            </a:r>
            <a:r>
              <a:rPr lang="en-US" sz="3200" dirty="0"/>
              <a:t> is an Israeli internet company headquartered in Tel Aviv and is fully owned by The Jerusalem Post.  </a:t>
            </a:r>
            <a:r>
              <a:rPr lang="en-US" sz="3200" dirty="0" err="1"/>
              <a:t>Walla!'s</a:t>
            </a:r>
            <a:r>
              <a:rPr lang="en-US" sz="3200" dirty="0"/>
              <a:t> web portal provides news…</a:t>
            </a:r>
            <a:endParaRPr lang="en-US" sz="5400" dirty="0"/>
          </a:p>
        </p:txBody>
      </p:sp>
      <p:pic>
        <p:nvPicPr>
          <p:cNvPr id="3" name="Picture 2">
            <a:extLst>
              <a:ext uri="{FF2B5EF4-FFF2-40B4-BE49-F238E27FC236}">
                <a16:creationId xmlns:a16="http://schemas.microsoft.com/office/drawing/2014/main" id="{298095C9-2F24-49CA-A179-1FFFCEE181D7}"/>
              </a:ext>
            </a:extLst>
          </p:cNvPr>
          <p:cNvPicPr>
            <a:picLocks noChangeAspect="1"/>
          </p:cNvPicPr>
          <p:nvPr/>
        </p:nvPicPr>
        <p:blipFill>
          <a:blip r:embed="rId3"/>
          <a:stretch>
            <a:fillRect/>
          </a:stretch>
        </p:blipFill>
        <p:spPr>
          <a:xfrm>
            <a:off x="4243383" y="18673"/>
            <a:ext cx="4900617" cy="5124827"/>
          </a:xfrm>
          <a:prstGeom prst="rect">
            <a:avLst/>
          </a:prstGeom>
        </p:spPr>
      </p:pic>
    </p:spTree>
    <p:extLst>
      <p:ext uri="{BB962C8B-B14F-4D97-AF65-F5344CB8AC3E}">
        <p14:creationId xmlns:p14="http://schemas.microsoft.com/office/powerpoint/2010/main" val="7639711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rtl="1">
              <a:buNone/>
            </a:pPr>
            <a:r>
              <a:rPr lang="en-US" sz="4000" dirty="0"/>
              <a:t>On the Walla site itself, the article’s headline read: Is a Biblical prophecy about the end of the world coming true? “Corona and the war in Europe are the first signs”</a:t>
            </a:r>
          </a:p>
        </p:txBody>
      </p:sp>
    </p:spTree>
    <p:extLst>
      <p:ext uri="{BB962C8B-B14F-4D97-AF65-F5344CB8AC3E}">
        <p14:creationId xmlns:p14="http://schemas.microsoft.com/office/powerpoint/2010/main" val="16047966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rtl="1">
              <a:buNone/>
            </a:pPr>
            <a:r>
              <a:rPr lang="en-US" sz="4000" dirty="0"/>
              <a:t>The headline was citing, and the Hebrew-language article focuses on, recent remarks by Pastor Greg Laurie.</a:t>
            </a:r>
          </a:p>
        </p:txBody>
      </p:sp>
    </p:spTree>
    <p:extLst>
      <p:ext uri="{BB962C8B-B14F-4D97-AF65-F5344CB8AC3E}">
        <p14:creationId xmlns:p14="http://schemas.microsoft.com/office/powerpoint/2010/main" val="662865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77500" lnSpcReduction="20000"/>
          </a:bodyPr>
          <a:lstStyle/>
          <a:p>
            <a:pPr marL="0" indent="0" rtl="1">
              <a:buNone/>
            </a:pPr>
            <a:r>
              <a:rPr lang="en-US" sz="4000" dirty="0"/>
              <a:t>“Ezekiel says that the Jewish people would be scattered and regathered in their land again. …Israel officially again became a nation on May 14, 1948, so that part of the prophecy has been fulfilled. But then Scripture says a nation from the extreme north of Israel will march on her called Gog and Magog. When I see the aggression of Russia, Magog if you will, it’s a reminder that that’s what we are going to see when Magog attacks Israel.</a:t>
            </a:r>
          </a:p>
        </p:txBody>
      </p:sp>
    </p:spTree>
    <p:extLst>
      <p:ext uri="{BB962C8B-B14F-4D97-AF65-F5344CB8AC3E}">
        <p14:creationId xmlns:p14="http://schemas.microsoft.com/office/powerpoint/2010/main" val="65457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48878"/>
            <a:ext cx="25146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a:t>
            </a:r>
            <a:r>
              <a:rPr lang="en-US" sz="4000" dirty="0" err="1"/>
              <a:t>S’dom</a:t>
            </a:r>
            <a:r>
              <a:rPr lang="en-US" sz="4000" dirty="0"/>
              <a:t> is NE of the Dead Sea</a:t>
            </a:r>
          </a:p>
        </p:txBody>
      </p:sp>
      <p:pic>
        <p:nvPicPr>
          <p:cNvPr id="3" name="Picture 2">
            <a:extLst>
              <a:ext uri="{FF2B5EF4-FFF2-40B4-BE49-F238E27FC236}">
                <a16:creationId xmlns:a16="http://schemas.microsoft.com/office/drawing/2014/main" id="{41A7C086-3068-40EA-835D-2FD9A93BDD55}"/>
              </a:ext>
            </a:extLst>
          </p:cNvPr>
          <p:cNvPicPr>
            <a:picLocks noChangeAspect="1"/>
          </p:cNvPicPr>
          <p:nvPr/>
        </p:nvPicPr>
        <p:blipFill>
          <a:blip r:embed="rId3"/>
          <a:stretch>
            <a:fillRect/>
          </a:stretch>
        </p:blipFill>
        <p:spPr>
          <a:xfrm>
            <a:off x="2895600" y="0"/>
            <a:ext cx="6084624" cy="5143500"/>
          </a:xfrm>
          <a:prstGeom prst="rect">
            <a:avLst/>
          </a:prstGeom>
        </p:spPr>
      </p:pic>
    </p:spTree>
    <p:extLst>
      <p:ext uri="{BB962C8B-B14F-4D97-AF65-F5344CB8AC3E}">
        <p14:creationId xmlns:p14="http://schemas.microsoft.com/office/powerpoint/2010/main" val="8395223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rtl="1">
              <a:buNone/>
            </a:pPr>
            <a:r>
              <a:rPr lang="en-US" sz="4000" dirty="0"/>
              <a:t>The Walla article then followed Laurie’s lead by quoting from Matthew 24:3-14, where Messiah tells his disciples that they will know the time of his return has come when the world is engulfed in “</a:t>
            </a:r>
            <a:r>
              <a:rPr lang="en-US" sz="4000" dirty="0">
                <a:solidFill>
                  <a:srgbClr val="FFFF99"/>
                </a:solidFill>
              </a:rPr>
              <a:t>wars and rumors of wars…famine and pestilence</a:t>
            </a:r>
            <a:r>
              <a:rPr lang="en-US" sz="4000" dirty="0"/>
              <a:t>…false prophets” and more.</a:t>
            </a:r>
          </a:p>
          <a:p>
            <a:pPr marL="0" indent="0" rtl="1">
              <a:buNone/>
            </a:pPr>
            <a:endParaRPr lang="en-US" sz="4000" dirty="0"/>
          </a:p>
        </p:txBody>
      </p:sp>
    </p:spTree>
    <p:extLst>
      <p:ext uri="{BB962C8B-B14F-4D97-AF65-F5344CB8AC3E}">
        <p14:creationId xmlns:p14="http://schemas.microsoft.com/office/powerpoint/2010/main" val="31025925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Walla [said]…but after what we have experienced over the past two years, can we really remain so cynical?</a:t>
            </a:r>
          </a:p>
          <a:p>
            <a:pPr marL="0" indent="0" rtl="1">
              <a:buNone/>
            </a:pPr>
            <a:endParaRPr lang="en-US" sz="4000" dirty="0"/>
          </a:p>
        </p:txBody>
      </p:sp>
    </p:spTree>
    <p:extLst>
      <p:ext uri="{BB962C8B-B14F-4D97-AF65-F5344CB8AC3E}">
        <p14:creationId xmlns:p14="http://schemas.microsoft.com/office/powerpoint/2010/main" val="13058379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rtl="1">
              <a:buNone/>
            </a:pPr>
            <a:r>
              <a:rPr lang="en-US" sz="4000" dirty="0"/>
              <a:t>If someone had told you five years ago that in 2020 the entire world would be crippled by a pandemic, or that just as that crisis was ending Russia would begin invading its neighbors, would you have believed it?</a:t>
            </a:r>
          </a:p>
        </p:txBody>
      </p:sp>
    </p:spTree>
    <p:extLst>
      <p:ext uri="{BB962C8B-B14F-4D97-AF65-F5344CB8AC3E}">
        <p14:creationId xmlns:p14="http://schemas.microsoft.com/office/powerpoint/2010/main" val="18230523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48006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fontScale="92500" lnSpcReduction="10000"/>
          </a:bodyPr>
          <a:lstStyle/>
          <a:p>
            <a:pPr marL="0" indent="0" rtl="1">
              <a:buNone/>
            </a:pPr>
            <a:r>
              <a:rPr lang="en-US" sz="4000" dirty="0"/>
              <a:t>On the Walla site itself, the article’s headline read: Is a biblical prophecy about the end of the world coming true? “Corona and the war in Europe are the first signs”</a:t>
            </a:r>
          </a:p>
        </p:txBody>
      </p:sp>
      <p:pic>
        <p:nvPicPr>
          <p:cNvPr id="3" name="Picture 2">
            <a:extLst>
              <a:ext uri="{FF2B5EF4-FFF2-40B4-BE49-F238E27FC236}">
                <a16:creationId xmlns:a16="http://schemas.microsoft.com/office/drawing/2014/main" id="{0C4C27C1-9ECB-4705-8C85-2CAF694949DF}"/>
              </a:ext>
            </a:extLst>
          </p:cNvPr>
          <p:cNvPicPr>
            <a:picLocks noChangeAspect="1"/>
          </p:cNvPicPr>
          <p:nvPr/>
        </p:nvPicPr>
        <p:blipFill>
          <a:blip r:embed="rId3"/>
          <a:stretch>
            <a:fillRect/>
          </a:stretch>
        </p:blipFill>
        <p:spPr>
          <a:xfrm>
            <a:off x="4953829" y="18673"/>
            <a:ext cx="4190171" cy="4381877"/>
          </a:xfrm>
          <a:prstGeom prst="rect">
            <a:avLst/>
          </a:prstGeom>
        </p:spPr>
      </p:pic>
    </p:spTree>
    <p:extLst>
      <p:ext uri="{BB962C8B-B14F-4D97-AF65-F5344CB8AC3E}">
        <p14:creationId xmlns:p14="http://schemas.microsoft.com/office/powerpoint/2010/main" val="39693322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2050" name="Picture 2">
            <a:extLst>
              <a:ext uri="{FF2B5EF4-FFF2-40B4-BE49-F238E27FC236}">
                <a16:creationId xmlns:a16="http://schemas.microsoft.com/office/drawing/2014/main" id="{8C76B535-C5EC-4A80-A2E1-FEAB823A2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737360-B423-45FD-94A9-FF7DDD009975}"/>
              </a:ext>
            </a:extLst>
          </p:cNvPr>
          <p:cNvSpPr txBox="1"/>
          <p:nvPr/>
        </p:nvSpPr>
        <p:spPr>
          <a:xfrm>
            <a:off x="2130466" y="209550"/>
            <a:ext cx="5310941" cy="769441"/>
          </a:xfrm>
          <a:prstGeom prst="rect">
            <a:avLst/>
          </a:prstGeom>
          <a:noFill/>
        </p:spPr>
        <p:txBody>
          <a:bodyPr wrap="none" rtlCol="0">
            <a:spAutoFit/>
          </a:bodyPr>
          <a:lstStyle/>
          <a:p>
            <a:pPr algn="l"/>
            <a:r>
              <a:rPr lang="en-US" sz="4400" b="1" dirty="0">
                <a:effectLst>
                  <a:outerShdw blurRad="38100" dist="38100" dir="2700000" algn="tl">
                    <a:srgbClr val="000000">
                      <a:alpha val="43137"/>
                    </a:srgbClr>
                  </a:outerShdw>
                </a:effectLst>
                <a:latin typeface="+mj-lt"/>
              </a:rPr>
              <a:t>Purim Assignment</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2528297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r>
              <a:rPr lang="en-US" sz="4000" dirty="0"/>
              <a:t>Physically</a:t>
            </a:r>
          </a:p>
          <a:p>
            <a:r>
              <a:rPr lang="en-US" sz="4000" dirty="0"/>
              <a:t>Spiritually</a:t>
            </a:r>
          </a:p>
          <a:p>
            <a:r>
              <a:rPr lang="en-US" sz="4000" dirty="0"/>
              <a:t>Prophetically</a:t>
            </a:r>
          </a:p>
        </p:txBody>
      </p:sp>
    </p:spTree>
    <p:extLst>
      <p:ext uri="{BB962C8B-B14F-4D97-AF65-F5344CB8AC3E}">
        <p14:creationId xmlns:p14="http://schemas.microsoft.com/office/powerpoint/2010/main" val="39154913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dirty="0"/>
              <a:t> Prayer point for third hour of prayer…</a:t>
            </a:r>
          </a:p>
        </p:txBody>
      </p:sp>
    </p:spTree>
    <p:extLst>
      <p:ext uri="{BB962C8B-B14F-4D97-AF65-F5344CB8AC3E}">
        <p14:creationId xmlns:p14="http://schemas.microsoft.com/office/powerpoint/2010/main" val="31496038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a:bodyPr>
          <a:lstStyle/>
          <a:p>
            <a:pPr marL="0" indent="0">
              <a:buNone/>
            </a:pPr>
            <a:r>
              <a:rPr lang="en-US" sz="4000"/>
              <a:t> </a:t>
            </a:r>
            <a:endParaRPr lang="en-US" sz="4000" dirty="0"/>
          </a:p>
        </p:txBody>
      </p:sp>
      <p:pic>
        <p:nvPicPr>
          <p:cNvPr id="2050" name="Picture 2">
            <a:extLst>
              <a:ext uri="{FF2B5EF4-FFF2-40B4-BE49-F238E27FC236}">
                <a16:creationId xmlns:a16="http://schemas.microsoft.com/office/drawing/2014/main" id="{8C76B535-C5EC-4A80-A2E1-FEAB823A2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737360-B423-45FD-94A9-FF7DDD009975}"/>
              </a:ext>
            </a:extLst>
          </p:cNvPr>
          <p:cNvSpPr txBox="1"/>
          <p:nvPr/>
        </p:nvSpPr>
        <p:spPr>
          <a:xfrm>
            <a:off x="2130466" y="209550"/>
            <a:ext cx="5310941" cy="769441"/>
          </a:xfrm>
          <a:prstGeom prst="rect">
            <a:avLst/>
          </a:prstGeom>
          <a:noFill/>
        </p:spPr>
        <p:txBody>
          <a:bodyPr wrap="none" rtlCol="0">
            <a:spAutoFit/>
          </a:bodyPr>
          <a:lstStyle/>
          <a:p>
            <a:pPr algn="l"/>
            <a:r>
              <a:rPr lang="en-US" sz="4400" b="1" dirty="0">
                <a:effectLst>
                  <a:outerShdw blurRad="38100" dist="38100" dir="2700000" algn="tl">
                    <a:srgbClr val="000000">
                      <a:alpha val="43137"/>
                    </a:srgbClr>
                  </a:outerShdw>
                </a:effectLst>
                <a:latin typeface="+mj-lt"/>
              </a:rPr>
              <a:t>Purim Assignment</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2146386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dirty="0"/>
              <a:t> Praying for the poor</a:t>
            </a:r>
          </a:p>
          <a:p>
            <a:r>
              <a:rPr lang="en-US" sz="4000" dirty="0">
                <a:solidFill>
                  <a:srgbClr val="FFFF99"/>
                </a:solidFill>
              </a:rPr>
              <a:t>Physically</a:t>
            </a:r>
            <a:r>
              <a:rPr lang="en-US" sz="4000" dirty="0"/>
              <a:t>: </a:t>
            </a:r>
          </a:p>
          <a:p>
            <a:pPr marL="0" indent="0">
              <a:buNone/>
            </a:pPr>
            <a:r>
              <a:rPr lang="en-US" sz="4000" dirty="0"/>
              <a:t>Derek Prince: </a:t>
            </a:r>
            <a:r>
              <a:rPr lang="en-US" sz="4000" i="1" dirty="0"/>
              <a:t>Shaping History through Pray and Fasting</a:t>
            </a:r>
          </a:p>
          <a:p>
            <a:pPr marL="0" indent="0">
              <a:buNone/>
            </a:pPr>
            <a:r>
              <a:rPr lang="en-US" sz="4000" baseline="30000" dirty="0"/>
              <a:t>Ps 83.17  </a:t>
            </a:r>
            <a:r>
              <a:rPr lang="en-US" sz="4000" dirty="0"/>
              <a:t>Fill their faces with shame,</a:t>
            </a:r>
          </a:p>
          <a:p>
            <a:pPr marL="0" indent="0">
              <a:buNone/>
            </a:pPr>
            <a:r>
              <a:rPr lang="en-US" sz="4000" dirty="0"/>
              <a:t>so that they will seek your name, </a:t>
            </a:r>
            <a:r>
              <a:rPr lang="en-US" sz="4000" cap="small" dirty="0" err="1"/>
              <a:t>Adoni</a:t>
            </a:r>
            <a:r>
              <a:rPr lang="en-US" sz="4000" dirty="0"/>
              <a:t>.</a:t>
            </a:r>
          </a:p>
          <a:p>
            <a:pPr marL="0" indent="0">
              <a:buNone/>
            </a:pPr>
            <a:endParaRPr lang="en-US" sz="4000" dirty="0"/>
          </a:p>
        </p:txBody>
      </p:sp>
    </p:spTree>
    <p:extLst>
      <p:ext uri="{BB962C8B-B14F-4D97-AF65-F5344CB8AC3E}">
        <p14:creationId xmlns:p14="http://schemas.microsoft.com/office/powerpoint/2010/main" val="38458556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a:extLst>
              <a:ext uri="{FF2B5EF4-FFF2-40B4-BE49-F238E27FC236}">
                <a16:creationId xmlns:a16="http://schemas.microsoft.com/office/drawing/2014/main" id="{3A063BCE-0EF6-4AFD-A36C-2B6DB79BACEB}"/>
              </a:ext>
            </a:extLst>
          </p:cNvPr>
          <p:cNvSpPr>
            <a:spLocks noGrp="1" noChangeAspect="1" noChangeArrowheads="1"/>
          </p:cNvSpPr>
          <p:nvPr>
            <p:ph type="body" idx="1"/>
          </p:nvPr>
        </p:nvSpPr>
        <p:spPr bwMode="auto">
          <a:xfrm>
            <a:off x="304800" y="285749"/>
            <a:ext cx="8382000" cy="4648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normAutofit lnSpcReduction="10000"/>
          </a:bodyPr>
          <a:lstStyle/>
          <a:p>
            <a:pPr marL="0" indent="0">
              <a:buNone/>
            </a:pPr>
            <a:r>
              <a:rPr lang="en-US" sz="4000" baseline="30000" dirty="0"/>
              <a:t>Daniel 4 </a:t>
            </a:r>
            <a:r>
              <a:rPr lang="en-US" sz="4000" dirty="0"/>
              <a:t>I blessed the Most High and I praised and honored Him who lives forever…He does as He wills with the army of heaven and the inhabitants of the earth. No one can hold back His hand, or say to Him, ‘What have you done?’</a:t>
            </a:r>
            <a:endParaRPr lang="en-US" sz="6600" dirty="0"/>
          </a:p>
        </p:txBody>
      </p:sp>
    </p:spTree>
    <p:extLst>
      <p:ext uri="{BB962C8B-B14F-4D97-AF65-F5344CB8AC3E}">
        <p14:creationId xmlns:p14="http://schemas.microsoft.com/office/powerpoint/2010/main" val="1689474081"/>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172580</TotalTime>
  <Words>5365</Words>
  <Application>Microsoft Office PowerPoint</Application>
  <PresentationFormat>On-screen Show (16:9)</PresentationFormat>
  <Paragraphs>576</Paragraphs>
  <Slides>104</Slides>
  <Notes>104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104</vt:i4>
      </vt:variant>
    </vt:vector>
  </HeadingPairs>
  <TitlesOfParts>
    <vt:vector size="113" baseType="lpstr">
      <vt:lpstr>Arial</vt:lpstr>
      <vt:lpstr>Arial Rounded MT Bold</vt:lpstr>
      <vt:lpstr>Calibri</vt:lpstr>
      <vt:lpstr>Calibri Light</vt:lpstr>
      <vt:lpstr>David</vt:lpstr>
      <vt:lpstr>Merriweather</vt:lpstr>
      <vt:lpstr>times new roman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Ty Lewis</cp:lastModifiedBy>
  <cp:revision>4526</cp:revision>
  <dcterms:created xsi:type="dcterms:W3CDTF">2006-04-21T19:34:43Z</dcterms:created>
  <dcterms:modified xsi:type="dcterms:W3CDTF">2022-03-19T15:44:04Z</dcterms:modified>
</cp:coreProperties>
</file>