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 id="2147483836" r:id="rId3"/>
  </p:sldMasterIdLst>
  <p:notesMasterIdLst>
    <p:notesMasterId r:id="rId96"/>
  </p:notesMasterIdLst>
  <p:handoutMasterIdLst>
    <p:handoutMasterId r:id="rId97"/>
  </p:handoutMasterIdLst>
  <p:sldIdLst>
    <p:sldId id="2045" r:id="rId4"/>
    <p:sldId id="64092" r:id="rId5"/>
    <p:sldId id="64090" r:id="rId6"/>
    <p:sldId id="64093" r:id="rId7"/>
    <p:sldId id="64094" r:id="rId8"/>
    <p:sldId id="64095" r:id="rId9"/>
    <p:sldId id="64096" r:id="rId10"/>
    <p:sldId id="64097" r:id="rId11"/>
    <p:sldId id="64098" r:id="rId12"/>
    <p:sldId id="1649" r:id="rId13"/>
    <p:sldId id="1651" r:id="rId14"/>
    <p:sldId id="1652" r:id="rId15"/>
    <p:sldId id="1653" r:id="rId16"/>
    <p:sldId id="1654" r:id="rId17"/>
    <p:sldId id="1655" r:id="rId18"/>
    <p:sldId id="1656" r:id="rId19"/>
    <p:sldId id="1657" r:id="rId20"/>
    <p:sldId id="1658" r:id="rId21"/>
    <p:sldId id="1659" r:id="rId22"/>
    <p:sldId id="1660" r:id="rId23"/>
    <p:sldId id="1661" r:id="rId24"/>
    <p:sldId id="1662" r:id="rId25"/>
    <p:sldId id="1663" r:id="rId26"/>
    <p:sldId id="1664" r:id="rId27"/>
    <p:sldId id="1665" r:id="rId28"/>
    <p:sldId id="1666" r:id="rId29"/>
    <p:sldId id="2407" r:id="rId30"/>
    <p:sldId id="2408" r:id="rId31"/>
    <p:sldId id="2409" r:id="rId32"/>
    <p:sldId id="2410" r:id="rId33"/>
    <p:sldId id="64173" r:id="rId34"/>
    <p:sldId id="64100" r:id="rId35"/>
    <p:sldId id="64089" r:id="rId36"/>
    <p:sldId id="64101" r:id="rId37"/>
    <p:sldId id="64139" r:id="rId38"/>
    <p:sldId id="64140" r:id="rId39"/>
    <p:sldId id="64141" r:id="rId40"/>
    <p:sldId id="64143" r:id="rId41"/>
    <p:sldId id="64144" r:id="rId42"/>
    <p:sldId id="64142" r:id="rId43"/>
    <p:sldId id="64157" r:id="rId44"/>
    <p:sldId id="64145" r:id="rId45"/>
    <p:sldId id="64162" r:id="rId46"/>
    <p:sldId id="64180" r:id="rId47"/>
    <p:sldId id="64161" r:id="rId48"/>
    <p:sldId id="64099" r:id="rId49"/>
    <p:sldId id="64155" r:id="rId50"/>
    <p:sldId id="64160" r:id="rId51"/>
    <p:sldId id="64150" r:id="rId52"/>
    <p:sldId id="64154" r:id="rId53"/>
    <p:sldId id="64107" r:id="rId54"/>
    <p:sldId id="64104" r:id="rId55"/>
    <p:sldId id="64134" r:id="rId56"/>
    <p:sldId id="64135" r:id="rId57"/>
    <p:sldId id="64159" r:id="rId58"/>
    <p:sldId id="64165" r:id="rId59"/>
    <p:sldId id="64131" r:id="rId60"/>
    <p:sldId id="64070" r:id="rId61"/>
    <p:sldId id="64177" r:id="rId62"/>
    <p:sldId id="64178" r:id="rId63"/>
    <p:sldId id="64149" r:id="rId64"/>
    <p:sldId id="64152" r:id="rId65"/>
    <p:sldId id="64153" r:id="rId66"/>
    <p:sldId id="64158" r:id="rId67"/>
    <p:sldId id="64164" r:id="rId68"/>
    <p:sldId id="64127" r:id="rId69"/>
    <p:sldId id="64137" r:id="rId70"/>
    <p:sldId id="64163" r:id="rId71"/>
    <p:sldId id="64166" r:id="rId72"/>
    <p:sldId id="64179" r:id="rId73"/>
    <p:sldId id="64133" r:id="rId74"/>
    <p:sldId id="64067" r:id="rId75"/>
    <p:sldId id="64081" r:id="rId76"/>
    <p:sldId id="64068" r:id="rId77"/>
    <p:sldId id="64174" r:id="rId78"/>
    <p:sldId id="64069" r:id="rId79"/>
    <p:sldId id="64080" r:id="rId80"/>
    <p:sldId id="64079" r:id="rId81"/>
    <p:sldId id="64167" r:id="rId82"/>
    <p:sldId id="64132" r:id="rId83"/>
    <p:sldId id="64156" r:id="rId84"/>
    <p:sldId id="64170" r:id="rId85"/>
    <p:sldId id="64168" r:id="rId86"/>
    <p:sldId id="64169" r:id="rId87"/>
    <p:sldId id="64085" r:id="rId88"/>
    <p:sldId id="64118" r:id="rId89"/>
    <p:sldId id="64119" r:id="rId90"/>
    <p:sldId id="64122" r:id="rId91"/>
    <p:sldId id="64176" r:id="rId92"/>
    <p:sldId id="64175" r:id="rId93"/>
    <p:sldId id="64171" r:id="rId94"/>
    <p:sldId id="256" r:id="rId95"/>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8" autoAdjust="0"/>
    <p:restoredTop sz="86158" autoAdjust="0"/>
  </p:normalViewPr>
  <p:slideViewPr>
    <p:cSldViewPr>
      <p:cViewPr varScale="1">
        <p:scale>
          <a:sx n="101" d="100"/>
          <a:sy n="101" d="100"/>
        </p:scale>
        <p:origin x="114" y="546"/>
      </p:cViewPr>
      <p:guideLst>
        <p:guide orient="horz" pos="1620"/>
        <p:guide pos="2880"/>
      </p:guideLst>
    </p:cSldViewPr>
  </p:slideViewPr>
  <p:outlineViewPr>
    <p:cViewPr>
      <p:scale>
        <a:sx n="33" d="100"/>
        <a:sy n="33" d="100"/>
      </p:scale>
      <p:origin x="0" y="-26748"/>
    </p:cViewPr>
  </p:outlineViewPr>
  <p:notesTextViewPr>
    <p:cViewPr>
      <p:scale>
        <a:sx n="3" d="2"/>
        <a:sy n="3" d="2"/>
      </p:scale>
      <p:origin x="0" y="0"/>
    </p:cViewPr>
  </p:notesTextViewPr>
  <p:sorterViewPr>
    <p:cViewPr varScale="1">
      <p:scale>
        <a:sx n="100" d="100"/>
        <a:sy n="100" d="100"/>
      </p:scale>
      <p:origin x="0" y="-8646"/>
    </p:cViewPr>
  </p:sorterViewPr>
  <p:notesViewPr>
    <p:cSldViewPr>
      <p:cViewPr varScale="1">
        <p:scale>
          <a:sx n="85" d="100"/>
          <a:sy n="85" d="100"/>
        </p:scale>
        <p:origin x="19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Ten Days to Shavuot</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28, 2022  5782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Ten Days to Shavuot</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28, 2022  5782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themorning@nytimes.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hemorning@nytimes.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n.wikipedia.org/wiki/Evangelical_Church_in_Germany"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en.wikipedia.org/wiki/Belltower" TargetMode="External"/><Relationship Id="rId4" Type="http://schemas.openxmlformats.org/officeDocument/2006/relationships/hyperlink" Target="https://en.wikipedia.org/wiki/Augusta_Victoria_Hospital#cite_note-EIJinfo-2"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themorning@nytimes.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themorning@nytimes.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themorning@nytimes.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themorning@nytimes.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Ten Days to Shavuot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28, 2022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You may notice that I’m slowing down in my rate of speech.  This is because we may be getting language translation equipment for simultaneous translation.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307921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176977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13919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354038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1559024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3966702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2828999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736029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883541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201022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666666"/>
                </a:solidFill>
                <a:effectLst/>
                <a:latin typeface="Lato" panose="020F0502020204030203" pitchFamily="34" charset="0"/>
              </a:rPr>
              <a:t>Yasin Ozturk/Anadolu Agency via Getty Images</a:t>
            </a:r>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3400808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1944294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3369054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4050200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128563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3631547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3564971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1552156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3997840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2653922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162668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100" b="0" i="0" dirty="0">
                <a:solidFill>
                  <a:srgbClr val="555555"/>
                </a:solidFill>
                <a:effectLst/>
              </a:rPr>
              <a:t>Brandon Bell/Getty Images</a:t>
            </a:r>
          </a:p>
          <a:p>
            <a:r>
              <a:rPr lang="en-US" sz="1100" b="0" i="0" dirty="0">
                <a:solidFill>
                  <a:srgbClr val="555555"/>
                </a:solidFill>
                <a:effectLst/>
              </a:rPr>
              <a:t>Daily Wire</a:t>
            </a:r>
          </a:p>
          <a:p>
            <a:r>
              <a:rPr lang="en-US" dirty="0"/>
              <a:t>As I recite the names, we could all pray silently for the families to survive, and for our nation to repent.</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737309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4112160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10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13429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p>
          <a:p>
            <a:r>
              <a:rPr lang="en-US" b="0" i="1" dirty="0">
                <a:solidFill>
                  <a:srgbClr val="555555"/>
                </a:solidFill>
                <a:effectLst/>
                <a:latin typeface="Helvetica Neue"/>
              </a:rPr>
              <a:t>Morning Wire is a daily email newsletter exclusively for Daily Wire members.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25634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1" dirty="0">
                <a:solidFill>
                  <a:srgbClr val="555555"/>
                </a:solidFill>
                <a:effectLst/>
                <a:latin typeface="Helvetica Neue"/>
              </a:rPr>
              <a:t>Morning Wire is a daily email newsletter exclusively for Daily Wire members.</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7733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1" dirty="0">
                <a:solidFill>
                  <a:srgbClr val="555555"/>
                </a:solidFill>
                <a:effectLst/>
                <a:latin typeface="Helvetica Neue"/>
              </a:rPr>
              <a:t>Morning Wire is a daily email newsletter exclusively for Daily Wire members.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have only two open entrances during the 10 to noon time, both carefully watched by ushers.  Some armed</a:t>
            </a:r>
          </a:p>
          <a:p>
            <a:r>
              <a:rPr lang="en-US" dirty="0"/>
              <a:t>However, more Americans owned guns in the mid-to-late 90’s than own guns now, and that mass shootings, especially at schools, were nearly non-existent up until the turn of the century.</a:t>
            </a:r>
          </a:p>
          <a:p>
            <a:r>
              <a:rPr lang="en-US" sz="1050" b="0" i="0" dirty="0">
                <a:solidFill>
                  <a:srgbClr val="555555"/>
                </a:solidFill>
                <a:effectLst/>
                <a:latin typeface="TimesNewRoman"/>
              </a:rPr>
              <a:t>Also NY Times</a:t>
            </a: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dirty="0">
              <a:solidFill>
                <a:srgbClr val="555555"/>
              </a:solidFill>
              <a:effectLst/>
              <a:latin typeface="Helvetica Neue"/>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70548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fontAlgn="t"/>
            <a:r>
              <a:rPr lang="en-US" sz="900" b="0" i="0" dirty="0">
                <a:solidFill>
                  <a:srgbClr val="555555"/>
                </a:solidFill>
                <a:effectLst/>
                <a:latin typeface="Lato" panose="020F0502020204030203" pitchFamily="34" charset="0"/>
              </a:rPr>
              <a:t>Matt Walsh Host, </a:t>
            </a:r>
            <a:r>
              <a:rPr lang="en-US" sz="900" b="0" i="1" dirty="0">
                <a:solidFill>
                  <a:srgbClr val="555555"/>
                </a:solidFill>
                <a:effectLst/>
                <a:latin typeface="Lato" panose="020F0502020204030203" pitchFamily="34" charset="0"/>
              </a:rPr>
              <a:t>The</a:t>
            </a:r>
            <a:r>
              <a:rPr lang="en-US" sz="900" b="0" i="0" dirty="0">
                <a:solidFill>
                  <a:srgbClr val="555555"/>
                </a:solidFill>
                <a:effectLst/>
                <a:latin typeface="Lato" panose="020F0502020204030203" pitchFamily="34" charset="0"/>
              </a:rPr>
              <a:t> </a:t>
            </a:r>
            <a:r>
              <a:rPr lang="en-US" sz="900" b="0" i="1" dirty="0">
                <a:solidFill>
                  <a:srgbClr val="555555"/>
                </a:solidFill>
                <a:effectLst/>
                <a:latin typeface="Lato" panose="020F0502020204030203" pitchFamily="34" charset="0"/>
              </a:rPr>
              <a:t>Matt Walsh Show  </a:t>
            </a:r>
            <a:r>
              <a:rPr lang="en-US" sz="900" b="0" i="0" dirty="0">
                <a:solidFill>
                  <a:srgbClr val="FFFFFF"/>
                </a:solidFill>
                <a:effectLst/>
                <a:latin typeface="Lato" panose="020F0502020204030203" pitchFamily="34" charset="0"/>
              </a:rPr>
              <a:t>© Copyright 2022, The Daily Wire</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1432149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fontAlgn="t"/>
            <a:r>
              <a:rPr lang="en-US" sz="900" b="0" i="0" dirty="0">
                <a:solidFill>
                  <a:srgbClr val="555555"/>
                </a:solidFill>
                <a:effectLst/>
                <a:latin typeface="Lato" panose="020F0502020204030203" pitchFamily="34" charset="0"/>
              </a:rPr>
              <a:t>Matt Walsh Host, </a:t>
            </a:r>
            <a:r>
              <a:rPr lang="en-US" sz="900" b="0" i="1" dirty="0">
                <a:solidFill>
                  <a:srgbClr val="555555"/>
                </a:solidFill>
                <a:effectLst/>
                <a:latin typeface="Lato" panose="020F0502020204030203" pitchFamily="34" charset="0"/>
              </a:rPr>
              <a:t>The</a:t>
            </a:r>
            <a:r>
              <a:rPr lang="en-US" sz="900" b="0" i="0" dirty="0">
                <a:solidFill>
                  <a:srgbClr val="555555"/>
                </a:solidFill>
                <a:effectLst/>
                <a:latin typeface="Lato" panose="020F0502020204030203" pitchFamily="34" charset="0"/>
              </a:rPr>
              <a:t> </a:t>
            </a:r>
            <a:r>
              <a:rPr lang="en-US" sz="900" b="0" i="1" dirty="0">
                <a:solidFill>
                  <a:srgbClr val="555555"/>
                </a:solidFill>
                <a:effectLst/>
                <a:latin typeface="Lato" panose="020F0502020204030203" pitchFamily="34" charset="0"/>
              </a:rPr>
              <a:t>Matt Walsh Show  </a:t>
            </a:r>
            <a:r>
              <a:rPr lang="en-US" sz="900" b="0" i="0" dirty="0">
                <a:solidFill>
                  <a:srgbClr val="FFFFFF"/>
                </a:solidFill>
                <a:effectLst/>
                <a:latin typeface="Lato" panose="020F0502020204030203" pitchFamily="34" charset="0"/>
              </a:rPr>
              <a:t>© Copyright 2022, The Daily Wire</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32483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fontAlgn="t"/>
            <a:r>
              <a:rPr lang="en-US" sz="900" b="0" i="0" dirty="0">
                <a:solidFill>
                  <a:srgbClr val="555555"/>
                </a:solidFill>
                <a:effectLst/>
                <a:latin typeface="Lato" panose="020F0502020204030203" pitchFamily="34" charset="0"/>
              </a:rPr>
              <a:t>Matt Walsh Host, </a:t>
            </a:r>
            <a:r>
              <a:rPr lang="en-US" sz="900" b="0" i="1" dirty="0">
                <a:solidFill>
                  <a:srgbClr val="555555"/>
                </a:solidFill>
                <a:effectLst/>
                <a:latin typeface="Lato" panose="020F0502020204030203" pitchFamily="34" charset="0"/>
              </a:rPr>
              <a:t>The</a:t>
            </a:r>
            <a:r>
              <a:rPr lang="en-US" sz="900" b="0" i="0" dirty="0">
                <a:solidFill>
                  <a:srgbClr val="555555"/>
                </a:solidFill>
                <a:effectLst/>
                <a:latin typeface="Lato" panose="020F0502020204030203" pitchFamily="34" charset="0"/>
              </a:rPr>
              <a:t> </a:t>
            </a:r>
            <a:r>
              <a:rPr lang="en-US" sz="900" b="0" i="1" dirty="0">
                <a:solidFill>
                  <a:srgbClr val="555555"/>
                </a:solidFill>
                <a:effectLst/>
                <a:latin typeface="Lato" panose="020F0502020204030203" pitchFamily="34" charset="0"/>
              </a:rPr>
              <a:t>Matt Walsh Show  </a:t>
            </a:r>
            <a:r>
              <a:rPr lang="en-US" sz="900" b="0" i="0" dirty="0">
                <a:solidFill>
                  <a:srgbClr val="FFFFFF"/>
                </a:solidFill>
                <a:effectLst/>
                <a:latin typeface="Lato" panose="020F0502020204030203" pitchFamily="34" charset="0"/>
              </a:rPr>
              <a:t>© Copyright 2022, The Daily Wire</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133363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fontAlgn="t"/>
            <a:r>
              <a:rPr lang="en-US" sz="900" b="0" i="0" dirty="0">
                <a:solidFill>
                  <a:srgbClr val="555555"/>
                </a:solidFill>
                <a:effectLst/>
                <a:latin typeface="Lato" panose="020F0502020204030203" pitchFamily="34" charset="0"/>
              </a:rPr>
              <a:t>Matt Walsh Host, </a:t>
            </a:r>
            <a:r>
              <a:rPr lang="en-US" sz="900" b="0" i="1" dirty="0">
                <a:solidFill>
                  <a:srgbClr val="555555"/>
                </a:solidFill>
                <a:effectLst/>
                <a:latin typeface="Lato" panose="020F0502020204030203" pitchFamily="34" charset="0"/>
              </a:rPr>
              <a:t>The</a:t>
            </a:r>
            <a:r>
              <a:rPr lang="en-US" sz="900" b="0" i="0" dirty="0">
                <a:solidFill>
                  <a:srgbClr val="555555"/>
                </a:solidFill>
                <a:effectLst/>
                <a:latin typeface="Lato" panose="020F0502020204030203" pitchFamily="34" charset="0"/>
              </a:rPr>
              <a:t> </a:t>
            </a:r>
            <a:r>
              <a:rPr lang="en-US" sz="900" b="0" i="1" dirty="0">
                <a:solidFill>
                  <a:srgbClr val="555555"/>
                </a:solidFill>
                <a:effectLst/>
                <a:latin typeface="Lato" panose="020F0502020204030203" pitchFamily="34" charset="0"/>
              </a:rPr>
              <a:t>Matt Walsh Show  </a:t>
            </a:r>
            <a:r>
              <a:rPr lang="en-US" sz="900" b="0" i="0" dirty="0">
                <a:solidFill>
                  <a:srgbClr val="FFFFFF"/>
                </a:solidFill>
                <a:effectLst/>
                <a:latin typeface="Lato" panose="020F0502020204030203" pitchFamily="34" charset="0"/>
              </a:rPr>
              <a:t>© Copyright 2022, The Daily Wire</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1783952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fontAlgn="t"/>
            <a:r>
              <a:rPr lang="en-US" sz="900" b="0" i="0" dirty="0">
                <a:solidFill>
                  <a:srgbClr val="555555"/>
                </a:solidFill>
                <a:effectLst/>
                <a:latin typeface="Lato" panose="020F0502020204030203" pitchFamily="34" charset="0"/>
              </a:rPr>
              <a:t>Matt Walsh Host, </a:t>
            </a:r>
            <a:r>
              <a:rPr lang="en-US" sz="900" b="0" i="1" dirty="0">
                <a:solidFill>
                  <a:srgbClr val="555555"/>
                </a:solidFill>
                <a:effectLst/>
                <a:latin typeface="Lato" panose="020F0502020204030203" pitchFamily="34" charset="0"/>
              </a:rPr>
              <a:t>The</a:t>
            </a:r>
            <a:r>
              <a:rPr lang="en-US" sz="900" b="0" i="0" dirty="0">
                <a:solidFill>
                  <a:srgbClr val="555555"/>
                </a:solidFill>
                <a:effectLst/>
                <a:latin typeface="Lato" panose="020F0502020204030203" pitchFamily="34" charset="0"/>
              </a:rPr>
              <a:t> </a:t>
            </a:r>
            <a:r>
              <a:rPr lang="en-US" sz="900" b="0" i="1" dirty="0">
                <a:solidFill>
                  <a:srgbClr val="555555"/>
                </a:solidFill>
                <a:effectLst/>
                <a:latin typeface="Lato" panose="020F0502020204030203" pitchFamily="34" charset="0"/>
              </a:rPr>
              <a:t>Matt Walsh Show  </a:t>
            </a:r>
            <a:r>
              <a:rPr lang="en-US" sz="900" b="0" i="0" dirty="0">
                <a:solidFill>
                  <a:srgbClr val="FFFFFF"/>
                </a:solidFill>
                <a:effectLst/>
                <a:latin typeface="Lato" panose="020F0502020204030203" pitchFamily="34" charset="0"/>
              </a:rPr>
              <a:t>© Copyright 2022, The Daily Wire</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179900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left: Alexandria “Lexi” Aniyah Rubio, </a:t>
            </a:r>
            <a:r>
              <a:rPr lang="en-US" dirty="0" err="1"/>
              <a:t>Amerie</a:t>
            </a:r>
            <a:r>
              <a:rPr lang="en-US" dirty="0"/>
              <a:t> Jo Garza, Tess Marie Mata and Jose Flores.</a:t>
            </a:r>
          </a:p>
          <a:p>
            <a:endParaRPr lang="en-US" sz="1000" b="0" i="0" dirty="0">
              <a:solidFill>
                <a:srgbClr val="999999"/>
              </a:solidFill>
              <a:effectLst/>
              <a:latin typeface="arial" panose="020B0604020202020204" pitchFamily="34" charset="0"/>
            </a:endParaRPr>
          </a:p>
          <a:p>
            <a:r>
              <a:rPr lang="en-US" sz="1000" b="0" i="0" dirty="0">
                <a:solidFill>
                  <a:srgbClr val="999999"/>
                </a:solidFill>
                <a:effectLst/>
                <a:latin typeface="arial" panose="020B0604020202020204" pitchFamily="34" charset="0"/>
              </a:rPr>
              <a:t>The New York Times Company. 620 Eighth Avenue New York, NY 10018  </a:t>
            </a:r>
            <a:r>
              <a:rPr lang="en-US" sz="1000" b="0" i="1" dirty="0">
                <a:solidFill>
                  <a:srgbClr val="333333"/>
                </a:solidFill>
                <a:effectLst/>
                <a:latin typeface="georgia" panose="02040502050405020303" pitchFamily="18" charset="0"/>
              </a:rPr>
              <a:t>Claire Moses, Ian Prasad Philbrick, Tom Wright-Piersanti, Ashley Wu and </a:t>
            </a:r>
            <a:r>
              <a:rPr lang="en-US" sz="1000" b="0" i="1" dirty="0" err="1">
                <a:solidFill>
                  <a:srgbClr val="333333"/>
                </a:solidFill>
                <a:effectLst/>
                <a:latin typeface="georgia" panose="02040502050405020303" pitchFamily="18" charset="0"/>
              </a:rPr>
              <a:t>Sanam</a:t>
            </a:r>
            <a:r>
              <a:rPr lang="en-US" sz="1000" b="0" i="1" dirty="0">
                <a:solidFill>
                  <a:srgbClr val="333333"/>
                </a:solidFill>
                <a:effectLst/>
                <a:latin typeface="georgia" panose="02040502050405020303" pitchFamily="18" charset="0"/>
              </a:rPr>
              <a:t> Yar contributed to The Morning. You can reach the team at </a:t>
            </a:r>
            <a:r>
              <a:rPr lang="en-US" sz="1000" b="0" i="1" u="sng" dirty="0">
                <a:solidFill>
                  <a:srgbClr val="286ED0"/>
                </a:solidFill>
                <a:effectLst/>
                <a:latin typeface="inherit"/>
                <a:hlinkClick r:id="rId3"/>
              </a:rPr>
              <a:t>themorning@nytimes.com</a:t>
            </a:r>
            <a:r>
              <a:rPr lang="en-US" sz="1000" b="0" i="1" dirty="0">
                <a:solidFill>
                  <a:srgbClr val="333333"/>
                </a:solidFill>
                <a:effectLst/>
                <a:latin typeface="georgia" panose="02040502050405020303" pitchFamily="18" charset="0"/>
              </a:rPr>
              <a:t>.</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3310891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fontAlgn="t"/>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2395731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But, we can’t legislate this back in.</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4083458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There is a time sensitive solution that goes along with last week’s theme.</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2055211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445410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79309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Omer time is the risky harvest season.   We ARE at risk!</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97910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Omer time is the risky harvest season.   We ARE at risk!</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38678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Taken up?   Aliyah!   When and where?</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2443065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3950767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Day = Yom</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421951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dirty="0">
                <a:solidFill>
                  <a:srgbClr val="666666"/>
                </a:solidFill>
                <a:effectLst/>
                <a:latin typeface="Arial Rounded MT Bold" panose="020F0704030504030204" pitchFamily="34" charset="0"/>
                <a:ea typeface="+mn-ea"/>
                <a:cs typeface="Arial" charset="0"/>
              </a:rPr>
              <a:t>From left: </a:t>
            </a:r>
            <a:r>
              <a:rPr lang="en-US" dirty="0"/>
              <a:t>Miranda Mathis, </a:t>
            </a:r>
            <a:r>
              <a:rPr lang="en-US" dirty="0" err="1"/>
              <a:t>Maite</a:t>
            </a:r>
            <a:r>
              <a:rPr lang="en-US" dirty="0"/>
              <a:t> Rodriguez, Makenna Lee Elrod, Xavier Lopez</a:t>
            </a:r>
          </a:p>
          <a:p>
            <a:endParaRPr lang="en-US" sz="1000" b="0" i="0" dirty="0">
              <a:solidFill>
                <a:srgbClr val="999999"/>
              </a:solidFill>
              <a:effectLst/>
              <a:latin typeface="arial" panose="020B0604020202020204" pitchFamily="34" charset="0"/>
            </a:endParaRPr>
          </a:p>
          <a:p>
            <a:r>
              <a:rPr lang="en-US" sz="1000" b="0" i="0" dirty="0">
                <a:solidFill>
                  <a:srgbClr val="999999"/>
                </a:solidFill>
                <a:effectLst/>
                <a:latin typeface="arial" panose="020B0604020202020204" pitchFamily="34" charset="0"/>
              </a:rPr>
              <a:t>The New York Times Company. 620 Eighth Avenue New York, NY 10018  </a:t>
            </a:r>
            <a:r>
              <a:rPr lang="en-US" sz="1000" b="0" i="1" dirty="0">
                <a:solidFill>
                  <a:srgbClr val="333333"/>
                </a:solidFill>
                <a:effectLst/>
                <a:latin typeface="georgia" panose="02040502050405020303" pitchFamily="18" charset="0"/>
              </a:rPr>
              <a:t>Claire Moses, Ian Prasad Philbrick, Tom Wright-Piersanti, Ashley Wu and </a:t>
            </a:r>
            <a:r>
              <a:rPr lang="en-US" sz="1000" b="0" i="1" dirty="0" err="1">
                <a:solidFill>
                  <a:srgbClr val="333333"/>
                </a:solidFill>
                <a:effectLst/>
                <a:latin typeface="georgia" panose="02040502050405020303" pitchFamily="18" charset="0"/>
              </a:rPr>
              <a:t>Sanam</a:t>
            </a:r>
            <a:r>
              <a:rPr lang="en-US" sz="1000" b="0" i="1" dirty="0">
                <a:solidFill>
                  <a:srgbClr val="333333"/>
                </a:solidFill>
                <a:effectLst/>
                <a:latin typeface="georgia" panose="02040502050405020303" pitchFamily="18" charset="0"/>
              </a:rPr>
              <a:t> Yar contributed to The Morning. You can reach the team at </a:t>
            </a:r>
            <a:r>
              <a:rPr lang="en-US" sz="1000" b="0" i="1" u="sng" dirty="0">
                <a:solidFill>
                  <a:srgbClr val="286ED0"/>
                </a:solidFill>
                <a:effectLst/>
                <a:latin typeface="inherit"/>
                <a:hlinkClick r:id="rId3"/>
              </a:rPr>
              <a:t>themorning@nytimes.com</a:t>
            </a:r>
            <a:r>
              <a:rPr lang="en-US" sz="1000" b="0" i="1" dirty="0">
                <a:solidFill>
                  <a:srgbClr val="333333"/>
                </a:solidFill>
                <a:effectLst/>
                <a:latin typeface="georgia" panose="02040502050405020303" pitchFamily="18" charset="0"/>
              </a:rPr>
              <a:t>.</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2507502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2296133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https://youtu.be/UfMGV9v3b5M</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71233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https://youtu.be/UfMGV9v3b5M</a:t>
            </a:r>
          </a:p>
          <a:p>
            <a:r>
              <a:rPr lang="en-US" sz="1000" dirty="0"/>
              <a:t>I went to summer school Hebrew Univ Mt Scopus 1971.  Just south is the Augusta Victoria Hospital.</a:t>
            </a:r>
          </a:p>
          <a:p>
            <a:r>
              <a:rPr lang="en-US" sz="900" b="0" i="0" dirty="0">
                <a:solidFill>
                  <a:srgbClr val="202122"/>
                </a:solidFill>
                <a:effectLst/>
                <a:latin typeface="Arial" panose="020B0604020202020204" pitchFamily="34" charset="0"/>
              </a:rPr>
              <a:t> Apart from the hospital, today the complex also includes the </a:t>
            </a:r>
            <a:r>
              <a:rPr lang="en-US" sz="900" b="0" i="0" u="none" strike="noStrike" dirty="0">
                <a:solidFill>
                  <a:srgbClr val="0645AD"/>
                </a:solidFill>
                <a:effectLst/>
                <a:latin typeface="Arial" panose="020B0604020202020204" pitchFamily="34" charset="0"/>
                <a:hlinkClick r:id="rId3" tooltip="Evangelical Church in Germany"/>
              </a:rPr>
              <a:t>German Protestant</a:t>
            </a:r>
            <a:r>
              <a:rPr lang="en-US" sz="900" b="0" i="0" u="none" strike="noStrike" baseline="30000" dirty="0">
                <a:solidFill>
                  <a:srgbClr val="0645AD"/>
                </a:solidFill>
                <a:effectLst/>
                <a:latin typeface="Arial" panose="020B0604020202020204" pitchFamily="34" charset="0"/>
                <a:hlinkClick r:id="rId4"/>
              </a:rPr>
              <a:t>[2]</a:t>
            </a:r>
            <a:r>
              <a:rPr lang="en-US" sz="900" b="0" i="0" dirty="0">
                <a:solidFill>
                  <a:srgbClr val="202122"/>
                </a:solidFill>
                <a:effectLst/>
                <a:latin typeface="Arial" panose="020B0604020202020204" pitchFamily="34" charset="0"/>
              </a:rPr>
              <a:t> Church of the Ascension with a c. 50 </a:t>
            </a:r>
            <a:r>
              <a:rPr lang="en-US" sz="900" b="0" i="0" dirty="0" err="1">
                <a:solidFill>
                  <a:srgbClr val="202122"/>
                </a:solidFill>
                <a:effectLst/>
                <a:latin typeface="Arial" panose="020B0604020202020204" pitchFamily="34" charset="0"/>
              </a:rPr>
              <a:t>metre</a:t>
            </a:r>
            <a:r>
              <a:rPr lang="en-US" sz="900" b="0" i="0" dirty="0">
                <a:solidFill>
                  <a:srgbClr val="202122"/>
                </a:solidFill>
                <a:effectLst/>
                <a:latin typeface="Arial" panose="020B0604020202020204" pitchFamily="34" charset="0"/>
              </a:rPr>
              <a:t> high </a:t>
            </a:r>
            <a:r>
              <a:rPr lang="en-US" sz="900" b="0" i="0" u="none" strike="noStrike" dirty="0">
                <a:solidFill>
                  <a:srgbClr val="0645AD"/>
                </a:solidFill>
                <a:effectLst/>
                <a:latin typeface="Arial" panose="020B0604020202020204" pitchFamily="34" charset="0"/>
                <a:hlinkClick r:id="rId5" tooltip="Belltower"/>
              </a:rPr>
              <a:t>belltower</a:t>
            </a:r>
            <a:r>
              <a:rPr lang="en-US" sz="900" b="0" i="0" dirty="0">
                <a:solidFill>
                  <a:srgbClr val="202122"/>
                </a:solidFill>
                <a:effectLst/>
                <a:latin typeface="Arial" panose="020B0604020202020204" pitchFamily="34" charset="0"/>
              </a:rPr>
              <a:t>, </a:t>
            </a:r>
            <a:endParaRPr lang="en-US" sz="10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34107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https://external-content.duckduckgo.com/iu/?u=https%3A%2F%2Fholidays-today.com%2Fholidays%2Fwp-content%2Fuploads%2F2019%2F02%2F41-1920x1080.jpg&amp;f=1&amp;nofb=1</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1246116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813667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cap="all" dirty="0">
                <a:solidFill>
                  <a:srgbClr val="262626"/>
                </a:solidFill>
                <a:effectLst/>
                <a:latin typeface="myriad-pro-semi-condensed"/>
              </a:rPr>
              <a:t>BY TOBY JANICKI</a:t>
            </a:r>
            <a:endParaRPr lang="en-US" dirty="0"/>
          </a:p>
          <a:p>
            <a:r>
              <a:rPr lang="en-US" sz="1100" dirty="0"/>
              <a:t>https://ffoz.org/discover/messianic-jewish-calendar/yom-haaliyah-the-celebration-of-ascension-day.html</a:t>
            </a:r>
          </a:p>
          <a:p>
            <a:r>
              <a:rPr lang="en-US" dirty="0"/>
              <a:t>Reese Howells?   We speak of the executed atoning Messiah, the resurrected Messiah, but what about the ascended, reigning Messiah.  We do Him a disservice and don’t recognized His Prominence, Power, Position of rulership!!</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444624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https://ffoz.org/discover/messianic-jewish-calendar/yom-haaliyah-the-celebration-of-ascension-day.html</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2734692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t>https://ffoz.org/discover/messianic-jewish-calendar/yom-haaliyah-the-celebration-of-ascension-day.html</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882604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https://ffoz.org/discover/messianic-jewish-calendar/yom-haaliyah-the-celebration-of-ascension-day.html</a:t>
            </a:r>
          </a:p>
          <a:p>
            <a:r>
              <a:rPr lang="en-US" dirty="0"/>
              <a:t>FFOZ left out one of my favorite verses in all of the Scripture.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65517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89229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dirty="0">
                <a:solidFill>
                  <a:srgbClr val="666666"/>
                </a:solidFill>
                <a:effectLst/>
                <a:latin typeface="Arial Rounded MT Bold" panose="020F0704030504030204" pitchFamily="34" charset="0"/>
                <a:ea typeface="+mn-ea"/>
                <a:cs typeface="Arial" charset="0"/>
              </a:rPr>
              <a:t>From left: </a:t>
            </a:r>
            <a:r>
              <a:rPr lang="en-US" dirty="0"/>
              <a:t>Eliana “Ellie” Garcia, Layla Salazar, </a:t>
            </a:r>
            <a:r>
              <a:rPr lang="en-US" dirty="0" err="1"/>
              <a:t>Eliahana</a:t>
            </a:r>
            <a:r>
              <a:rPr lang="en-US" dirty="0"/>
              <a:t> Cruz Torres, </a:t>
            </a:r>
            <a:r>
              <a:rPr lang="en-US" dirty="0" err="1"/>
              <a:t>Alithia</a:t>
            </a:r>
            <a:r>
              <a:rPr lang="en-US" dirty="0"/>
              <a:t> Ramirez</a:t>
            </a:r>
          </a:p>
          <a:p>
            <a:r>
              <a:rPr lang="en-US" sz="1000" b="0" i="0" dirty="0">
                <a:solidFill>
                  <a:srgbClr val="999999"/>
                </a:solidFill>
                <a:effectLst/>
                <a:latin typeface="arial" panose="020B0604020202020204" pitchFamily="34" charset="0"/>
              </a:rPr>
              <a:t>The New York Times Company. 620 Eighth Avenue New York, NY 10018  </a:t>
            </a:r>
            <a:r>
              <a:rPr lang="en-US" sz="1000" b="0" i="1" dirty="0">
                <a:solidFill>
                  <a:srgbClr val="333333"/>
                </a:solidFill>
                <a:effectLst/>
                <a:latin typeface="georgia" panose="02040502050405020303" pitchFamily="18" charset="0"/>
              </a:rPr>
              <a:t>Claire Moses, Ian Prasad Philbrick, Tom Wright-Piersanti, Ashley Wu and </a:t>
            </a:r>
            <a:r>
              <a:rPr lang="en-US" sz="1000" b="0" i="1" dirty="0" err="1">
                <a:solidFill>
                  <a:srgbClr val="333333"/>
                </a:solidFill>
                <a:effectLst/>
                <a:latin typeface="georgia" panose="02040502050405020303" pitchFamily="18" charset="0"/>
              </a:rPr>
              <a:t>Sanam</a:t>
            </a:r>
            <a:r>
              <a:rPr lang="en-US" sz="1000" b="0" i="1" dirty="0">
                <a:solidFill>
                  <a:srgbClr val="333333"/>
                </a:solidFill>
                <a:effectLst/>
                <a:latin typeface="georgia" panose="02040502050405020303" pitchFamily="18" charset="0"/>
              </a:rPr>
              <a:t> Yar contributed to The Morning. You can reach the team at </a:t>
            </a:r>
            <a:r>
              <a:rPr lang="en-US" sz="1000" b="0" i="1" u="sng" dirty="0">
                <a:solidFill>
                  <a:srgbClr val="286ED0"/>
                </a:solidFill>
                <a:effectLst/>
                <a:latin typeface="inherit"/>
                <a:hlinkClick r:id="rId3"/>
              </a:rPr>
              <a:t>themorning@nytimes.com</a:t>
            </a:r>
            <a:r>
              <a:rPr lang="en-US" sz="1000" b="0" i="1" dirty="0">
                <a:solidFill>
                  <a:srgbClr val="333333"/>
                </a:solidFill>
                <a:effectLst/>
                <a:latin typeface="georgia" panose="02040502050405020303" pitchFamily="18" charset="0"/>
              </a:rPr>
              <a:t>.</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2036870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Foundational to cong. leadership and organization.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28044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14997354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25559355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Back to the Acts narrative</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2873716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20048023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NOYB for the nationalism, for now.   NOT denied restoration of self rule, just no timetable there.</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4236124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Power to live, power to share.  June 21 at the Plaza.   </a:t>
            </a:r>
          </a:p>
          <a:p>
            <a:r>
              <a:rPr lang="en-US" dirty="0"/>
              <a:t>Yeshua started His ministry with call to be fishers of men, outreach.  Last statement same thrust.</a:t>
            </a:r>
          </a:p>
          <a:p>
            <a:r>
              <a:rPr lang="en-US" dirty="0"/>
              <a:t>Message: </a:t>
            </a:r>
            <a:r>
              <a:rPr lang="en-US" dirty="0" err="1"/>
              <a:t>Ruakh</a:t>
            </a:r>
            <a:r>
              <a:rPr lang="en-US" dirty="0"/>
              <a:t>/Spirit empowered living, loving, serving, outreach.</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2252072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39999184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Shabbat walk NOT in Tanakh/Old Testament anywhere.  Rabbinic notion treated as scripture.   As much as I reject the Rabbinic rejection of Yeshua and salvation, I have to love their general understanding.</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23809439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There is a prayer movement going on in synch with this.  International, Jewish aware</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303038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dirty="0">
                <a:solidFill>
                  <a:srgbClr val="666666"/>
                </a:solidFill>
                <a:effectLst/>
                <a:latin typeface="Arial Rounded MT Bold" panose="020F0704030504030204" pitchFamily="34" charset="0"/>
                <a:ea typeface="+mn-ea"/>
                <a:cs typeface="Arial" charset="0"/>
              </a:rPr>
              <a:t>From left: </a:t>
            </a:r>
            <a:r>
              <a:rPr lang="en-US" dirty="0"/>
              <a:t>Jackie Cazares, Annabelle Rodriguez, </a:t>
            </a:r>
            <a:r>
              <a:rPr lang="en-US" dirty="0" err="1"/>
              <a:t>Jailah</a:t>
            </a:r>
            <a:r>
              <a:rPr lang="en-US" dirty="0"/>
              <a:t> Silguero, Jayce </a:t>
            </a:r>
            <a:r>
              <a:rPr lang="en-US" dirty="0" err="1"/>
              <a:t>Luevanos</a:t>
            </a:r>
            <a:endParaRPr lang="en-US" dirty="0"/>
          </a:p>
          <a:p>
            <a:r>
              <a:rPr lang="en-US" sz="1000" b="0" i="0" dirty="0">
                <a:solidFill>
                  <a:srgbClr val="999999"/>
                </a:solidFill>
                <a:effectLst/>
                <a:latin typeface="arial" panose="020B0604020202020204" pitchFamily="34" charset="0"/>
              </a:rPr>
              <a:t>The New York Times Company. 620 Eighth Avenue New York, NY 10018  </a:t>
            </a:r>
            <a:r>
              <a:rPr lang="en-US" sz="1000" b="0" i="1" dirty="0">
                <a:solidFill>
                  <a:srgbClr val="333333"/>
                </a:solidFill>
                <a:effectLst/>
                <a:latin typeface="georgia" panose="02040502050405020303" pitchFamily="18" charset="0"/>
              </a:rPr>
              <a:t>Claire Moses, Ian Prasad Philbrick, Tom Wright-Piersanti, Ashley Wu and </a:t>
            </a:r>
            <a:r>
              <a:rPr lang="en-US" sz="1000" b="0" i="1" dirty="0" err="1">
                <a:solidFill>
                  <a:srgbClr val="333333"/>
                </a:solidFill>
                <a:effectLst/>
                <a:latin typeface="georgia" panose="02040502050405020303" pitchFamily="18" charset="0"/>
              </a:rPr>
              <a:t>Sanam</a:t>
            </a:r>
            <a:r>
              <a:rPr lang="en-US" sz="1000" b="0" i="1" dirty="0">
                <a:solidFill>
                  <a:srgbClr val="333333"/>
                </a:solidFill>
                <a:effectLst/>
                <a:latin typeface="georgia" panose="02040502050405020303" pitchFamily="18" charset="0"/>
              </a:rPr>
              <a:t> Yar contributed to The Morning. You can reach the team at </a:t>
            </a:r>
            <a:r>
              <a:rPr lang="en-US" sz="1000" b="0" i="1" u="sng" dirty="0">
                <a:solidFill>
                  <a:srgbClr val="286ED0"/>
                </a:solidFill>
                <a:effectLst/>
                <a:latin typeface="inherit"/>
                <a:hlinkClick r:id="rId3"/>
              </a:rPr>
              <a:t>themorning@nytimes.com</a:t>
            </a:r>
            <a:r>
              <a:rPr lang="en-US" sz="1000" b="0" i="1" dirty="0">
                <a:solidFill>
                  <a:srgbClr val="333333"/>
                </a:solidFill>
                <a:effectLst/>
                <a:latin typeface="georgia" panose="02040502050405020303" pitchFamily="18" charset="0"/>
              </a:rPr>
              <a:t>.</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3796776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1436718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dirty="0"/>
              <a:t>TinyUrl.com/10DaysPentecost</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112993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8537402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www.10Days.net   </a:t>
            </a:r>
            <a:r>
              <a:rPr lang="en-US" dirty="0" err="1"/>
              <a:t>Yn</a:t>
            </a:r>
            <a:r>
              <a:rPr lang="en-US" dirty="0"/>
              <a:t> 17   “</a:t>
            </a:r>
            <a:r>
              <a:rPr lang="en-US" dirty="0" err="1"/>
              <a:t>ekkelesia</a:t>
            </a:r>
            <a:r>
              <a:rPr lang="en-US" dirty="0"/>
              <a:t> in the city”   </a:t>
            </a:r>
            <a:r>
              <a:rPr lang="en-US" dirty="0" err="1"/>
              <a:t>CityWide</a:t>
            </a:r>
            <a:r>
              <a:rPr lang="en-US" dirty="0"/>
              <a:t> passion.   City stopping ~ Covid.  ~</a:t>
            </a:r>
            <a:r>
              <a:rPr lang="en-US" dirty="0" err="1"/>
              <a:t>Ninevah</a:t>
            </a:r>
            <a:r>
              <a:rPr lang="en-US" dirty="0"/>
              <a:t>, like Aliyah to Shavuot.  176 at 11.51 a.m. Thursday  </a:t>
            </a:r>
          </a:p>
          <a:p>
            <a:r>
              <a:rPr lang="en-US" dirty="0"/>
              <a:t>~RH to YK Song of Songs bring me back to the apple tree where I was conceived.   ~Jewish connection Jerusalem</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25692163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https://www.eventbrite.co.uk/e/10-days-pentecost-2022-tickets-305742743777</a:t>
            </a:r>
          </a:p>
          <a:p>
            <a:r>
              <a:rPr lang="en-US" dirty="0"/>
              <a:t>I personally attend City Wide Prayer meetings, joint prayer with KL, IHOPKC people</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2346905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https://www.eventbrite.co.uk/e/10-days-pentecost-2022-tickets-305742743777</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31377797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32052758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www.10Days.net</a:t>
            </a:r>
          </a:p>
          <a:p>
            <a:r>
              <a:rPr lang="en-US" dirty="0"/>
              <a:t>176 at 11.51 a.m. Thursday   Personally only know Grant and Hali Berry</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3644309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www.10Days.net    171 participants 11.38 a.m. Thursday</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5689708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129030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dirty="0">
                <a:solidFill>
                  <a:srgbClr val="666666"/>
                </a:solidFill>
                <a:effectLst/>
                <a:latin typeface="Arial Rounded MT Bold" panose="020F0704030504030204" pitchFamily="34" charset="0"/>
                <a:ea typeface="+mn-ea"/>
                <a:cs typeface="Arial" charset="0"/>
              </a:rPr>
              <a:t>From Left: </a:t>
            </a:r>
            <a:r>
              <a:rPr lang="en-US" dirty="0" err="1"/>
              <a:t>Uziyah</a:t>
            </a:r>
            <a:r>
              <a:rPr lang="en-US" dirty="0"/>
              <a:t> Garcia, Nevaeh Bravo, </a:t>
            </a:r>
            <a:r>
              <a:rPr lang="en-US" dirty="0" err="1"/>
              <a:t>Rojelio</a:t>
            </a:r>
            <a:r>
              <a:rPr lang="en-US" dirty="0"/>
              <a:t> Torres</a:t>
            </a:r>
          </a:p>
          <a:p>
            <a:r>
              <a:rPr lang="en-US" sz="1000" b="0" i="0" dirty="0">
                <a:solidFill>
                  <a:srgbClr val="999999"/>
                </a:solidFill>
                <a:effectLst/>
                <a:latin typeface="arial" panose="020B0604020202020204" pitchFamily="34" charset="0"/>
              </a:rPr>
              <a:t>The New York Times Company. 620 Eighth Avenue New York, NY 10018  </a:t>
            </a:r>
            <a:r>
              <a:rPr lang="en-US" sz="1000" b="0" i="1" dirty="0">
                <a:solidFill>
                  <a:srgbClr val="333333"/>
                </a:solidFill>
                <a:effectLst/>
                <a:latin typeface="georgia" panose="02040502050405020303" pitchFamily="18" charset="0"/>
              </a:rPr>
              <a:t>Claire Moses, Ian Prasad Philbrick, Tom Wright-Piersanti, Ashley Wu and </a:t>
            </a:r>
            <a:r>
              <a:rPr lang="en-US" sz="1000" b="0" i="1" dirty="0" err="1">
                <a:solidFill>
                  <a:srgbClr val="333333"/>
                </a:solidFill>
                <a:effectLst/>
                <a:latin typeface="georgia" panose="02040502050405020303" pitchFamily="18" charset="0"/>
              </a:rPr>
              <a:t>Sanam</a:t>
            </a:r>
            <a:r>
              <a:rPr lang="en-US" sz="1000" b="0" i="1" dirty="0">
                <a:solidFill>
                  <a:srgbClr val="333333"/>
                </a:solidFill>
                <a:effectLst/>
                <a:latin typeface="georgia" panose="02040502050405020303" pitchFamily="18" charset="0"/>
              </a:rPr>
              <a:t> Yar contributed to The Morning. You can reach the team at </a:t>
            </a:r>
            <a:r>
              <a:rPr lang="en-US" sz="1000" b="0" i="1" u="sng" dirty="0">
                <a:solidFill>
                  <a:srgbClr val="286ED0"/>
                </a:solidFill>
                <a:effectLst/>
                <a:latin typeface="inherit"/>
                <a:hlinkClick r:id="rId3"/>
              </a:rPr>
              <a:t>themorning@nytimes.com</a:t>
            </a:r>
            <a:r>
              <a:rPr lang="en-US" sz="1000" b="0" i="1" dirty="0">
                <a:solidFill>
                  <a:srgbClr val="333333"/>
                </a:solidFill>
                <a:effectLst/>
                <a:latin typeface="georgia" panose="02040502050405020303" pitchFamily="18" charset="0"/>
              </a:rPr>
              <a:t>.</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12520859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27970757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41192541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4734784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Tinyurl.com/10DaysPentecost</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28476896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11:25 p.m. Friday CST May 27  30 participants</a:t>
            </a:r>
          </a:p>
          <a:p>
            <a:r>
              <a:rPr lang="en-US" dirty="0"/>
              <a:t>20 participants this morning 8.53am</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35394589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4549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574965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284475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961729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371048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dirty="0">
                <a:solidFill>
                  <a:srgbClr val="666666"/>
                </a:solidFill>
                <a:effectLst/>
                <a:latin typeface="Arial Rounded MT Bold" panose="020F0704030504030204" pitchFamily="34" charset="0"/>
                <a:ea typeface="+mn-ea"/>
                <a:cs typeface="Arial" charset="0"/>
              </a:rPr>
              <a:t>From left: </a:t>
            </a:r>
            <a:r>
              <a:rPr lang="en-US" dirty="0"/>
              <a:t>Eva Mireles, Irma Garcia</a:t>
            </a:r>
          </a:p>
          <a:p>
            <a:r>
              <a:rPr lang="en-US" dirty="0"/>
              <a:t>Joe Garcia, who was 50, had just returned home from leaving flowers at a makeshift memorial for Irma Thursday morning when he suddenly collapsed while sitting at the kitchen table with family members, his nephew, John Martinez, told the USA TODAY Network. He could not be revived. Broken heart syndrome is technically stress cardiomyopathy or “takotsubo syndrome.” It’s a temporary heart condition first described in 1990 by doctors in Japan.</a:t>
            </a:r>
          </a:p>
          <a:p>
            <a:r>
              <a:rPr lang="en-US" sz="1000" b="0" i="0" dirty="0">
                <a:solidFill>
                  <a:srgbClr val="999999"/>
                </a:solidFill>
                <a:effectLst/>
                <a:latin typeface="arial" panose="020B0604020202020204" pitchFamily="34" charset="0"/>
              </a:rPr>
              <a:t>The New York Times Company. 620 Eighth Avenue New York, NY 10018  </a:t>
            </a:r>
            <a:r>
              <a:rPr lang="en-US" sz="1000" b="0" i="1" dirty="0">
                <a:solidFill>
                  <a:srgbClr val="333333"/>
                </a:solidFill>
                <a:effectLst/>
                <a:latin typeface="georgia" panose="02040502050405020303" pitchFamily="18" charset="0"/>
              </a:rPr>
              <a:t>Claire Moses, Ian Prasad Philbrick, Tom Wright-Piersanti, Ashley Wu and </a:t>
            </a:r>
            <a:r>
              <a:rPr lang="en-US" sz="1000" b="0" i="1" dirty="0" err="1">
                <a:solidFill>
                  <a:srgbClr val="333333"/>
                </a:solidFill>
                <a:effectLst/>
                <a:latin typeface="georgia" panose="02040502050405020303" pitchFamily="18" charset="0"/>
              </a:rPr>
              <a:t>Sanam</a:t>
            </a:r>
            <a:r>
              <a:rPr lang="en-US" sz="1000" b="0" i="1" dirty="0">
                <a:solidFill>
                  <a:srgbClr val="333333"/>
                </a:solidFill>
                <a:effectLst/>
                <a:latin typeface="georgia" panose="02040502050405020303" pitchFamily="18" charset="0"/>
              </a:rPr>
              <a:t> Yar contributed to The Morning. You can reach the team at </a:t>
            </a:r>
            <a:r>
              <a:rPr lang="en-US" sz="1000" b="0" i="1" u="sng" dirty="0">
                <a:solidFill>
                  <a:srgbClr val="286ED0"/>
                </a:solidFill>
                <a:effectLst/>
                <a:latin typeface="inherit"/>
                <a:hlinkClick r:id="rId3"/>
              </a:rPr>
              <a:t>themorning@nytimes.com</a:t>
            </a:r>
            <a:r>
              <a:rPr lang="en-US" sz="1000" b="0" i="1" dirty="0">
                <a:solidFill>
                  <a:srgbClr val="333333"/>
                </a:solidFill>
                <a:effectLst/>
                <a:latin typeface="georgia" panose="02040502050405020303" pitchFamily="18" charset="0"/>
              </a:rPr>
              <a:t>.</a:t>
            </a:r>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9824767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32528249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36103268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5/28/2022</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5/28/2022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pPr/>
              <a:t>5/28/2022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pPr/>
              <a:t>5/28/2022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pPr/>
              <a:t>5/28/2022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pPr/>
              <a:t>5/28/2022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pPr/>
              <a:t>5/28/2022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5/28/2022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5/28/2022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5/28/2022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5/28/2022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3C627FA-B551-4317-A0F9-9BF1C074A274}"/>
              </a:ext>
            </a:extLst>
          </p:cNvPr>
          <p:cNvGrpSpPr>
            <a:grpSpLocks/>
          </p:cNvGrpSpPr>
          <p:nvPr/>
        </p:nvGrpSpPr>
        <p:grpSpPr bwMode="auto">
          <a:xfrm>
            <a:off x="0" y="0"/>
            <a:ext cx="9144000" cy="5188744"/>
            <a:chOff x="0" y="0"/>
            <a:chExt cx="5760" cy="4358"/>
          </a:xfrm>
        </p:grpSpPr>
        <p:sp>
          <p:nvSpPr>
            <p:cNvPr id="5" name="Rectangle 3">
              <a:extLst>
                <a:ext uri="{FF2B5EF4-FFF2-40B4-BE49-F238E27FC236}">
                  <a16:creationId xmlns:a16="http://schemas.microsoft.com/office/drawing/2014/main" id="{8A9C319C-9CEE-4E75-AFC6-BEF99FDA0D32}"/>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sp>
          <p:nvSpPr>
            <p:cNvPr id="6" name="Freeform 4">
              <a:extLst>
                <a:ext uri="{FF2B5EF4-FFF2-40B4-BE49-F238E27FC236}">
                  <a16:creationId xmlns:a16="http://schemas.microsoft.com/office/drawing/2014/main" id="{384B2B6E-F6D8-4B4C-ADD9-7BA5C4F2A442}"/>
                </a:ext>
              </a:extLst>
            </p:cNvPr>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sp>
          <p:nvSpPr>
            <p:cNvPr id="7" name="Freeform 5">
              <a:extLst>
                <a:ext uri="{FF2B5EF4-FFF2-40B4-BE49-F238E27FC236}">
                  <a16:creationId xmlns:a16="http://schemas.microsoft.com/office/drawing/2014/main" id="{D182EF96-C25F-4830-A8F0-283B00614BB0}"/>
                </a:ext>
              </a:extLst>
            </p:cNvPr>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sp>
          <p:nvSpPr>
            <p:cNvPr id="8" name="Freeform 6">
              <a:extLst>
                <a:ext uri="{FF2B5EF4-FFF2-40B4-BE49-F238E27FC236}">
                  <a16:creationId xmlns:a16="http://schemas.microsoft.com/office/drawing/2014/main" id="{BD16D012-49AB-45D3-97D4-46B1BA7DAC29}"/>
                </a:ext>
              </a:extLst>
            </p:cNvPr>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sp>
          <p:nvSpPr>
            <p:cNvPr id="9" name="Freeform 7">
              <a:extLst>
                <a:ext uri="{FF2B5EF4-FFF2-40B4-BE49-F238E27FC236}">
                  <a16:creationId xmlns:a16="http://schemas.microsoft.com/office/drawing/2014/main" id="{D9BD4397-D6C1-4879-B39E-1B0FABE054FB}"/>
                </a:ext>
              </a:extLst>
            </p:cNvPr>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sp>
          <p:nvSpPr>
            <p:cNvPr id="10" name="Freeform 8">
              <a:extLst>
                <a:ext uri="{FF2B5EF4-FFF2-40B4-BE49-F238E27FC236}">
                  <a16:creationId xmlns:a16="http://schemas.microsoft.com/office/drawing/2014/main" id="{39BC2F89-C639-46BA-87C2-21740AEAC3A5}"/>
                </a:ext>
              </a:extLst>
            </p:cNvPr>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sp>
          <p:nvSpPr>
            <p:cNvPr id="11" name="Freeform 9">
              <a:extLst>
                <a:ext uri="{FF2B5EF4-FFF2-40B4-BE49-F238E27FC236}">
                  <a16:creationId xmlns:a16="http://schemas.microsoft.com/office/drawing/2014/main" id="{DBC052DD-8762-4A0C-B075-C3FFFD76C83D}"/>
                </a:ext>
              </a:extLst>
            </p:cNvPr>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sp>
          <p:nvSpPr>
            <p:cNvPr id="12" name="Freeform 10">
              <a:extLst>
                <a:ext uri="{FF2B5EF4-FFF2-40B4-BE49-F238E27FC236}">
                  <a16:creationId xmlns:a16="http://schemas.microsoft.com/office/drawing/2014/main" id="{2EF54C00-22FD-40C4-8BCA-E6878029C1C0}"/>
                </a:ext>
              </a:extLst>
            </p:cNvPr>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ounded MT Bold" panose="020F0704030504030204" pitchFamily="34" charset="0"/>
                <a:ea typeface="+mn-ea"/>
                <a:cs typeface="Times New Roman" panose="02020603050405020304" pitchFamily="18" charset="0"/>
              </a:endParaRPr>
            </a:p>
          </p:txBody>
        </p:sp>
      </p:grpSp>
      <p:sp>
        <p:nvSpPr>
          <p:cNvPr id="75787" name="Rectangle 11"/>
          <p:cNvSpPr>
            <a:spLocks noGrp="1" noChangeArrowheads="1"/>
          </p:cNvSpPr>
          <p:nvPr>
            <p:ph type="ctrTitle"/>
          </p:nvPr>
        </p:nvSpPr>
        <p:spPr>
          <a:xfrm>
            <a:off x="685800" y="1714500"/>
            <a:ext cx="7772400" cy="857250"/>
          </a:xfrm>
        </p:spPr>
        <p:txBody>
          <a:bodyPr/>
          <a:lstStyle>
            <a:lvl1pPr>
              <a:defRPr/>
            </a:lvl1pPr>
          </a:lstStyle>
          <a:p>
            <a:pPr lvl="0"/>
            <a:r>
              <a:rPr lang="en-US" altLang="en-US" noProof="0"/>
              <a:t>Click to edit Master title style</a:t>
            </a:r>
          </a:p>
        </p:txBody>
      </p:sp>
      <p:sp>
        <p:nvSpPr>
          <p:cNvPr id="75788" name="Rectangle 12"/>
          <p:cNvSpPr>
            <a:spLocks noGrp="1" noChangeArrowheads="1"/>
          </p:cNvSpPr>
          <p:nvPr>
            <p:ph type="subTitle" idx="1"/>
          </p:nvPr>
        </p:nvSpPr>
        <p:spPr>
          <a:xfrm>
            <a:off x="1371600" y="2914650"/>
            <a:ext cx="6400800" cy="1314450"/>
          </a:xfrm>
        </p:spPr>
        <p:txBody>
          <a:bodyPr/>
          <a:lstStyle>
            <a:lvl1pPr marL="0" indent="0">
              <a:defRPr sz="1800"/>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74C29044-4B29-46C8-B8A4-7786EE18099E}"/>
              </a:ext>
            </a:extLst>
          </p:cNvPr>
          <p:cNvSpPr>
            <a:spLocks noGrp="1" noChangeArrowheads="1"/>
          </p:cNvSpPr>
          <p:nvPr>
            <p:ph type="dt" sz="quarter" idx="10"/>
          </p:nvPr>
        </p:nvSpPr>
        <p:spPr>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a:lvl1pPr>
          </a:lstStyle>
          <a:p>
            <a:pPr algn="l" defTabSz="685800">
              <a:defRPr/>
            </a:pPr>
            <a:endParaRPr lang="en-US" altLang="en-US">
              <a:solidFill>
                <a:srgbClr val="FFFFFF"/>
              </a:solidFill>
              <a:cs typeface="Times New Roman" panose="02020603050405020304" pitchFamily="18" charset="0"/>
            </a:endParaRPr>
          </a:p>
        </p:txBody>
      </p:sp>
      <p:sp>
        <p:nvSpPr>
          <p:cNvPr id="14" name="Rectangle 14">
            <a:extLst>
              <a:ext uri="{FF2B5EF4-FFF2-40B4-BE49-F238E27FC236}">
                <a16:creationId xmlns:a16="http://schemas.microsoft.com/office/drawing/2014/main" id="{5A8C850B-7A0D-40EE-BAFB-E65943B208E3}"/>
              </a:ext>
            </a:extLst>
          </p:cNvPr>
          <p:cNvSpPr>
            <a:spLocks noGrp="1" noChangeArrowheads="1"/>
          </p:cNvSpPr>
          <p:nvPr>
            <p:ph type="ftr" sz="quarter" idx="11"/>
          </p:nvPr>
        </p:nvSpPr>
        <p:spPr>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a:lvl1pPr>
          </a:lstStyle>
          <a:p>
            <a:pPr defTabSz="685800">
              <a:defRPr/>
            </a:pPr>
            <a:endParaRPr lang="en-US" altLang="en-US">
              <a:solidFill>
                <a:srgbClr val="FFFFFF"/>
              </a:solidFill>
              <a:cs typeface="Times New Roman" panose="02020603050405020304" pitchFamily="18" charset="0"/>
            </a:endParaRPr>
          </a:p>
        </p:txBody>
      </p:sp>
      <p:sp>
        <p:nvSpPr>
          <p:cNvPr id="15" name="Rectangle 15">
            <a:extLst>
              <a:ext uri="{FF2B5EF4-FFF2-40B4-BE49-F238E27FC236}">
                <a16:creationId xmlns:a16="http://schemas.microsoft.com/office/drawing/2014/main" id="{09497794-18BD-4850-890B-8BDE97A1EF51}"/>
              </a:ext>
            </a:extLst>
          </p:cNvPr>
          <p:cNvSpPr>
            <a:spLocks noGrp="1" noChangeArrowheads="1"/>
          </p:cNvSpPr>
          <p:nvPr>
            <p:ph type="sldNum" sz="quarter" idx="12"/>
          </p:nvPr>
        </p:nvSpPr>
        <p:spPr>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a:lvl1pPr>
          </a:lstStyle>
          <a:p>
            <a:pPr defTabSz="685800"/>
            <a:fld id="{FB363C29-F8F3-4619-81BA-A8FF4C261A88}" type="slidenum">
              <a:rPr lang="ar-SA" altLang="en-US" smtClean="0">
                <a:solidFill>
                  <a:srgbClr val="FFFFFF"/>
                </a:solidFill>
                <a:cs typeface="Times New Roman" panose="02020603050405020304" pitchFamily="18" charset="0"/>
              </a:rPr>
              <a:pPr defTabSz="685800"/>
              <a:t>‹#›</a:t>
            </a:fld>
            <a:endParaRPr lang="en-US" altLang="en-US">
              <a:solidFill>
                <a:srgbClr val="FFFFFF"/>
              </a:solidFill>
              <a:cs typeface="Times New Roman" panose="02020603050405020304" pitchFamily="18" charset="0"/>
            </a:endParaRPr>
          </a:p>
        </p:txBody>
      </p:sp>
    </p:spTree>
    <p:extLst>
      <p:ext uri="{BB962C8B-B14F-4D97-AF65-F5344CB8AC3E}">
        <p14:creationId xmlns:p14="http://schemas.microsoft.com/office/powerpoint/2010/main" val="4199736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9738C1C-6C2F-4C67-89EE-A4D97152B0F5}"/>
              </a:ext>
            </a:extLst>
          </p:cNvPr>
          <p:cNvSpPr>
            <a:spLocks noGrp="1" noChangeArrowheads="1"/>
          </p:cNvSpPr>
          <p:nvPr>
            <p:ph type="dt" sz="half" idx="10"/>
          </p:nvPr>
        </p:nvSpPr>
        <p:spPr>
          <a:ln/>
        </p:spPr>
        <p:txBody>
          <a:bodyPr/>
          <a:lstStyle>
            <a:lvl1pPr>
              <a:defRPr/>
            </a:lvl1pPr>
          </a:lstStyle>
          <a:p>
            <a:pPr algn="l" defTabSz="685800">
              <a:defRPr/>
            </a:pPr>
            <a:endParaRPr lang="en-US" altLang="en-US">
              <a:solidFill>
                <a:srgbClr val="FFFFFF"/>
              </a:solidFill>
              <a:cs typeface="Times New Roman" panose="02020603050405020304" pitchFamily="18" charset="0"/>
            </a:endParaRPr>
          </a:p>
        </p:txBody>
      </p:sp>
      <p:sp>
        <p:nvSpPr>
          <p:cNvPr id="3" name="Rectangle 13">
            <a:extLst>
              <a:ext uri="{FF2B5EF4-FFF2-40B4-BE49-F238E27FC236}">
                <a16:creationId xmlns:a16="http://schemas.microsoft.com/office/drawing/2014/main" id="{35321694-21A4-4C30-9D79-E05377DA82C8}"/>
              </a:ext>
            </a:extLst>
          </p:cNvPr>
          <p:cNvSpPr>
            <a:spLocks noGrp="1" noChangeArrowheads="1"/>
          </p:cNvSpPr>
          <p:nvPr>
            <p:ph type="ftr" sz="quarter" idx="11"/>
          </p:nvPr>
        </p:nvSpPr>
        <p:spPr>
          <a:ln/>
        </p:spPr>
        <p:txBody>
          <a:bodyPr/>
          <a:lstStyle>
            <a:lvl1pPr>
              <a:defRPr/>
            </a:lvl1pPr>
          </a:lstStyle>
          <a:p>
            <a:pPr defTabSz="685800">
              <a:defRPr/>
            </a:pPr>
            <a:endParaRPr lang="en-US" altLang="en-US">
              <a:solidFill>
                <a:srgbClr val="FFFFFF"/>
              </a:solidFill>
              <a:cs typeface="Times New Roman" panose="02020603050405020304" pitchFamily="18" charset="0"/>
            </a:endParaRPr>
          </a:p>
        </p:txBody>
      </p:sp>
      <p:sp>
        <p:nvSpPr>
          <p:cNvPr id="4" name="Rectangle 14">
            <a:extLst>
              <a:ext uri="{FF2B5EF4-FFF2-40B4-BE49-F238E27FC236}">
                <a16:creationId xmlns:a16="http://schemas.microsoft.com/office/drawing/2014/main" id="{53C73861-CC1E-4513-B090-8E11BCC60B2E}"/>
              </a:ext>
            </a:extLst>
          </p:cNvPr>
          <p:cNvSpPr>
            <a:spLocks noGrp="1" noChangeArrowheads="1"/>
          </p:cNvSpPr>
          <p:nvPr>
            <p:ph type="sldNum" sz="quarter" idx="12"/>
          </p:nvPr>
        </p:nvSpPr>
        <p:spPr>
          <a:ln/>
        </p:spPr>
        <p:txBody>
          <a:bodyPr/>
          <a:lstStyle>
            <a:lvl1pPr>
              <a:defRPr/>
            </a:lvl1pPr>
          </a:lstStyle>
          <a:p>
            <a:pPr defTabSz="685800"/>
            <a:fld id="{A329EC3B-293D-4A3F-BD67-E03E56B75B00}" type="slidenum">
              <a:rPr lang="ar-SA" altLang="en-US" smtClean="0">
                <a:solidFill>
                  <a:srgbClr val="FFFFFF"/>
                </a:solidFill>
                <a:cs typeface="Times New Roman" panose="02020603050405020304" pitchFamily="18" charset="0"/>
              </a:rPr>
              <a:pPr defTabSz="685800"/>
              <a:t>‹#›</a:t>
            </a:fld>
            <a:endParaRPr lang="en-US" altLang="en-US">
              <a:solidFill>
                <a:srgbClr val="FFFFFF"/>
              </a:solidFill>
              <a:cs typeface="Times New Roman" panose="02020603050405020304" pitchFamily="18" charset="0"/>
            </a:endParaRPr>
          </a:p>
        </p:txBody>
      </p:sp>
    </p:spTree>
    <p:extLst>
      <p:ext uri="{BB962C8B-B14F-4D97-AF65-F5344CB8AC3E}">
        <p14:creationId xmlns:p14="http://schemas.microsoft.com/office/powerpoint/2010/main" val="1833158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199D69C-C514-4330-9885-941AD5A25292}"/>
              </a:ext>
            </a:extLst>
          </p:cNvPr>
          <p:cNvGrpSpPr>
            <a:grpSpLocks/>
          </p:cNvGrpSpPr>
          <p:nvPr/>
        </p:nvGrpSpPr>
        <p:grpSpPr bwMode="auto">
          <a:xfrm>
            <a:off x="0" y="0"/>
            <a:ext cx="9144000" cy="5188744"/>
            <a:chOff x="0" y="0"/>
            <a:chExt cx="5760" cy="4358"/>
          </a:xfrm>
        </p:grpSpPr>
        <p:sp>
          <p:nvSpPr>
            <p:cNvPr id="74755" name="Rectangle 3">
              <a:extLst>
                <a:ext uri="{FF2B5EF4-FFF2-40B4-BE49-F238E27FC236}">
                  <a16:creationId xmlns:a16="http://schemas.microsoft.com/office/drawing/2014/main" id="{1B015AFB-FBFD-448F-A49C-D043CB642205}"/>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3000"/>
            </a:p>
          </p:txBody>
        </p:sp>
        <p:sp>
          <p:nvSpPr>
            <p:cNvPr id="74756" name="Freeform 4">
              <a:extLst>
                <a:ext uri="{FF2B5EF4-FFF2-40B4-BE49-F238E27FC236}">
                  <a16:creationId xmlns:a16="http://schemas.microsoft.com/office/drawing/2014/main" id="{A21D6C16-1927-45F2-8112-839AE8DECC38}"/>
                </a:ext>
              </a:extLst>
            </p:cNvPr>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3000"/>
            </a:p>
          </p:txBody>
        </p:sp>
        <p:sp>
          <p:nvSpPr>
            <p:cNvPr id="74757" name="Freeform 5">
              <a:extLst>
                <a:ext uri="{FF2B5EF4-FFF2-40B4-BE49-F238E27FC236}">
                  <a16:creationId xmlns:a16="http://schemas.microsoft.com/office/drawing/2014/main" id="{F524C372-6837-4B3E-B443-430F0DD854C3}"/>
                </a:ext>
              </a:extLst>
            </p:cNvPr>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3000"/>
            </a:p>
          </p:txBody>
        </p:sp>
        <p:sp>
          <p:nvSpPr>
            <p:cNvPr id="74758" name="Freeform 6">
              <a:extLst>
                <a:ext uri="{FF2B5EF4-FFF2-40B4-BE49-F238E27FC236}">
                  <a16:creationId xmlns:a16="http://schemas.microsoft.com/office/drawing/2014/main" id="{9542B008-4D39-4B98-985D-9AA5CA44D7D9}"/>
                </a:ext>
              </a:extLst>
            </p:cNvPr>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3000"/>
            </a:p>
          </p:txBody>
        </p:sp>
        <p:sp>
          <p:nvSpPr>
            <p:cNvPr id="74759" name="Freeform 7">
              <a:extLst>
                <a:ext uri="{FF2B5EF4-FFF2-40B4-BE49-F238E27FC236}">
                  <a16:creationId xmlns:a16="http://schemas.microsoft.com/office/drawing/2014/main" id="{CAA33678-6CDD-4F0E-8024-5EE1F20AB8AC}"/>
                </a:ext>
              </a:extLst>
            </p:cNvPr>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3000"/>
            </a:p>
          </p:txBody>
        </p:sp>
        <p:sp>
          <p:nvSpPr>
            <p:cNvPr id="74760" name="Freeform 8">
              <a:extLst>
                <a:ext uri="{FF2B5EF4-FFF2-40B4-BE49-F238E27FC236}">
                  <a16:creationId xmlns:a16="http://schemas.microsoft.com/office/drawing/2014/main" id="{4870E5BF-B8AE-44EC-AF09-1D746BD132E7}"/>
                </a:ext>
              </a:extLst>
            </p:cNvPr>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3000"/>
            </a:p>
          </p:txBody>
        </p:sp>
        <p:sp>
          <p:nvSpPr>
            <p:cNvPr id="74761" name="Freeform 9">
              <a:extLst>
                <a:ext uri="{FF2B5EF4-FFF2-40B4-BE49-F238E27FC236}">
                  <a16:creationId xmlns:a16="http://schemas.microsoft.com/office/drawing/2014/main" id="{03F8D6E2-0C55-4369-88D4-CCC20F550B9F}"/>
                </a:ext>
              </a:extLst>
            </p:cNvPr>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3000"/>
            </a:p>
          </p:txBody>
        </p:sp>
        <p:sp>
          <p:nvSpPr>
            <p:cNvPr id="74762" name="Freeform 10">
              <a:extLst>
                <a:ext uri="{FF2B5EF4-FFF2-40B4-BE49-F238E27FC236}">
                  <a16:creationId xmlns:a16="http://schemas.microsoft.com/office/drawing/2014/main" id="{02381CC4-721F-4E31-8E92-754665D7AF1A}"/>
                </a:ext>
              </a:extLst>
            </p:cNvPr>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3000"/>
            </a:p>
          </p:txBody>
        </p:sp>
      </p:grpSp>
      <p:sp>
        <p:nvSpPr>
          <p:cNvPr id="1027" name="Rectangle 11">
            <a:extLst>
              <a:ext uri="{FF2B5EF4-FFF2-40B4-BE49-F238E27FC236}">
                <a16:creationId xmlns:a16="http://schemas.microsoft.com/office/drawing/2014/main" id="{68EC0BF2-A07D-4718-9141-3E5395B43870}"/>
              </a:ext>
            </a:extLst>
          </p:cNvPr>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64" name="Rectangle 12">
            <a:extLst>
              <a:ext uri="{FF2B5EF4-FFF2-40B4-BE49-F238E27FC236}">
                <a16:creationId xmlns:a16="http://schemas.microsoft.com/office/drawing/2014/main" id="{4E8A3FC3-2347-4270-9DA8-8DCD116B8B3A}"/>
              </a:ext>
            </a:extLst>
          </p:cNvPr>
          <p:cNvSpPr>
            <a:spLocks noGrp="1" noChangeArrowheads="1"/>
          </p:cNvSpPr>
          <p:nvPr>
            <p:ph type="dt" sz="half" idx="2"/>
          </p:nvPr>
        </p:nvSpPr>
        <p:spPr bwMode="auto">
          <a:xfrm>
            <a:off x="685800" y="4686300"/>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050"/>
            </a:lvl1pPr>
          </a:lstStyle>
          <a:p>
            <a:pPr>
              <a:defRPr/>
            </a:pPr>
            <a:endParaRPr lang="en-US" altLang="en-US"/>
          </a:p>
        </p:txBody>
      </p:sp>
      <p:sp>
        <p:nvSpPr>
          <p:cNvPr id="74765" name="Rectangle 13">
            <a:extLst>
              <a:ext uri="{FF2B5EF4-FFF2-40B4-BE49-F238E27FC236}">
                <a16:creationId xmlns:a16="http://schemas.microsoft.com/office/drawing/2014/main" id="{92399A8A-8FFB-4BE2-A38C-4AE805A5484B}"/>
              </a:ext>
            </a:extLst>
          </p:cNvPr>
          <p:cNvSpPr>
            <a:spLocks noGrp="1" noChangeArrowheads="1"/>
          </p:cNvSpPr>
          <p:nvPr>
            <p:ph type="ftr" sz="quarter" idx="3"/>
          </p:nvPr>
        </p:nvSpPr>
        <p:spPr bwMode="auto">
          <a:xfrm>
            <a:off x="3124200" y="4686300"/>
            <a:ext cx="28956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050"/>
            </a:lvl1pPr>
          </a:lstStyle>
          <a:p>
            <a:pPr>
              <a:defRPr/>
            </a:pPr>
            <a:endParaRPr lang="en-US" altLang="en-US"/>
          </a:p>
        </p:txBody>
      </p:sp>
      <p:sp>
        <p:nvSpPr>
          <p:cNvPr id="74766" name="Rectangle 14">
            <a:extLst>
              <a:ext uri="{FF2B5EF4-FFF2-40B4-BE49-F238E27FC236}">
                <a16:creationId xmlns:a16="http://schemas.microsoft.com/office/drawing/2014/main" id="{0B3F2B1E-665E-4F02-97D5-7D812E75975A}"/>
              </a:ext>
            </a:extLst>
          </p:cNvPr>
          <p:cNvSpPr>
            <a:spLocks noGrp="1" noChangeArrowheads="1"/>
          </p:cNvSpPr>
          <p:nvPr>
            <p:ph type="sldNum" sz="quarter" idx="4"/>
          </p:nvPr>
        </p:nvSpPr>
        <p:spPr bwMode="auto">
          <a:xfrm>
            <a:off x="6553200" y="4686300"/>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050"/>
            </a:lvl1pPr>
          </a:lstStyle>
          <a:p>
            <a:fld id="{F458F1F2-1B41-41CA-B291-C564A007B163}" type="slidenum">
              <a:rPr lang="ar-SA" altLang="en-US"/>
              <a:pPr/>
              <a:t>‹#›</a:t>
            </a:fld>
            <a:endParaRPr lang="en-US" altLang="en-US"/>
          </a:p>
        </p:txBody>
      </p:sp>
      <p:sp>
        <p:nvSpPr>
          <p:cNvPr id="1031" name="Rectangle 15">
            <a:extLst>
              <a:ext uri="{FF2B5EF4-FFF2-40B4-BE49-F238E27FC236}">
                <a16:creationId xmlns:a16="http://schemas.microsoft.com/office/drawing/2014/main" id="{913F10BB-A3ED-4E20-9E45-86D2956A54E7}"/>
              </a:ext>
            </a:extLst>
          </p:cNvPr>
          <p:cNvSpPr>
            <a:spLocks noGrp="1" noChangeArrowheads="1"/>
          </p:cNvSpPr>
          <p:nvPr>
            <p:ph type="body" idx="1"/>
          </p:nvPr>
        </p:nvSpPr>
        <p:spPr bwMode="auto">
          <a:xfrm>
            <a:off x="684214" y="1487091"/>
            <a:ext cx="7769225" cy="3084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Body Text</a:t>
            </a:r>
          </a:p>
        </p:txBody>
      </p:sp>
    </p:spTree>
    <p:extLst>
      <p:ext uri="{BB962C8B-B14F-4D97-AF65-F5344CB8AC3E}">
        <p14:creationId xmlns:p14="http://schemas.microsoft.com/office/powerpoint/2010/main" val="1381933251"/>
      </p:ext>
    </p:extLst>
  </p:cSld>
  <p:clrMap bg1="dk2" tx1="lt1" bg2="dk1" tx2="lt2" accent1="accent1" accent2="accent2" accent3="accent3" accent4="accent4" accent5="accent5" accent6="accent6" hlink="hlink" folHlink="folHlink"/>
  <p:sldLayoutIdLst>
    <p:sldLayoutId id="2147483837" r:id="rId1"/>
    <p:sldLayoutId id="2147483838" r:id="rId2"/>
  </p:sldLayoutIdLst>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Rounded MT Bold" pitchFamily="34" charset="0"/>
          <a:cs typeface="Times New Roman" pitchFamily="18" charset="0"/>
        </a:defRPr>
      </a:lvl2pPr>
      <a:lvl3pPr algn="ctr" rtl="0" eaLnBrk="0" fontAlgn="base" hangingPunct="0">
        <a:spcBef>
          <a:spcPct val="0"/>
        </a:spcBef>
        <a:spcAft>
          <a:spcPct val="0"/>
        </a:spcAft>
        <a:defRPr sz="3000">
          <a:solidFill>
            <a:schemeClr val="tx2"/>
          </a:solidFill>
          <a:latin typeface="Arial Rounded MT Bold" pitchFamily="34" charset="0"/>
          <a:cs typeface="Times New Roman" pitchFamily="18" charset="0"/>
        </a:defRPr>
      </a:lvl3pPr>
      <a:lvl4pPr algn="ctr" rtl="0" eaLnBrk="0" fontAlgn="base" hangingPunct="0">
        <a:spcBef>
          <a:spcPct val="0"/>
        </a:spcBef>
        <a:spcAft>
          <a:spcPct val="0"/>
        </a:spcAft>
        <a:defRPr sz="3000">
          <a:solidFill>
            <a:schemeClr val="tx2"/>
          </a:solidFill>
          <a:latin typeface="Arial Rounded MT Bold" pitchFamily="34" charset="0"/>
          <a:cs typeface="Times New Roman" pitchFamily="18" charset="0"/>
        </a:defRPr>
      </a:lvl4pPr>
      <a:lvl5pPr algn="ctr" rtl="0" eaLnBrk="0" fontAlgn="base" hangingPunct="0">
        <a:spcBef>
          <a:spcPct val="0"/>
        </a:spcBef>
        <a:spcAft>
          <a:spcPct val="0"/>
        </a:spcAft>
        <a:defRPr sz="3000">
          <a:solidFill>
            <a:schemeClr val="tx2"/>
          </a:solidFill>
          <a:latin typeface="Arial Rounded MT Bold" pitchFamily="34" charset="0"/>
          <a:cs typeface="Times New Roman" pitchFamily="18" charset="0"/>
        </a:defRPr>
      </a:lvl5pPr>
      <a:lvl6pPr marL="342900" algn="ctr" rtl="0" fontAlgn="base">
        <a:spcBef>
          <a:spcPct val="0"/>
        </a:spcBef>
        <a:spcAft>
          <a:spcPct val="0"/>
        </a:spcAft>
        <a:defRPr sz="3000">
          <a:solidFill>
            <a:schemeClr val="tx2"/>
          </a:solidFill>
          <a:latin typeface="Arial Rounded MT Bold" pitchFamily="34" charset="0"/>
          <a:cs typeface="Times New Roman" pitchFamily="18" charset="0"/>
        </a:defRPr>
      </a:lvl6pPr>
      <a:lvl7pPr marL="685800" algn="ctr" rtl="0" fontAlgn="base">
        <a:spcBef>
          <a:spcPct val="0"/>
        </a:spcBef>
        <a:spcAft>
          <a:spcPct val="0"/>
        </a:spcAft>
        <a:defRPr sz="3000">
          <a:solidFill>
            <a:schemeClr val="tx2"/>
          </a:solidFill>
          <a:latin typeface="Arial Rounded MT Bold" pitchFamily="34" charset="0"/>
          <a:cs typeface="Times New Roman" pitchFamily="18" charset="0"/>
        </a:defRPr>
      </a:lvl7pPr>
      <a:lvl8pPr marL="1028700" algn="ctr" rtl="0" fontAlgn="base">
        <a:spcBef>
          <a:spcPct val="0"/>
        </a:spcBef>
        <a:spcAft>
          <a:spcPct val="0"/>
        </a:spcAft>
        <a:defRPr sz="3000">
          <a:solidFill>
            <a:schemeClr val="tx2"/>
          </a:solidFill>
          <a:latin typeface="Arial Rounded MT Bold" pitchFamily="34" charset="0"/>
          <a:cs typeface="Times New Roman" pitchFamily="18" charset="0"/>
        </a:defRPr>
      </a:lvl8pPr>
      <a:lvl9pPr marL="1371600" algn="ctr" rtl="0" fontAlgn="base">
        <a:spcBef>
          <a:spcPct val="0"/>
        </a:spcBef>
        <a:spcAft>
          <a:spcPct val="0"/>
        </a:spcAft>
        <a:defRPr sz="3000">
          <a:solidFill>
            <a:schemeClr val="tx2"/>
          </a:solidFill>
          <a:latin typeface="Arial Rounded MT Bold" pitchFamily="34" charset="0"/>
          <a:cs typeface="Times New Roman" pitchFamily="18" charset="0"/>
        </a:defRPr>
      </a:lvl9pPr>
    </p:titleStyle>
    <p:bodyStyle>
      <a:lvl1pPr marL="257175" indent="-257175" algn="ctr" rtl="0" eaLnBrk="0" fontAlgn="base" hangingPunct="0">
        <a:spcBef>
          <a:spcPct val="20000"/>
        </a:spcBef>
        <a:spcAft>
          <a:spcPct val="0"/>
        </a:spcAft>
        <a:defRPr sz="3000">
          <a:solidFill>
            <a:schemeClr val="tx1"/>
          </a:solidFill>
          <a:latin typeface="+mn-lt"/>
          <a:ea typeface="+mn-ea"/>
          <a:cs typeface="+mn-cs"/>
        </a:defRPr>
      </a:lvl1pPr>
      <a:lvl2pPr marL="557213" indent="-214313" algn="l" rtl="0" eaLnBrk="0" fontAlgn="base" hangingPunct="0">
        <a:spcBef>
          <a:spcPct val="20000"/>
        </a:spcBef>
        <a:spcAft>
          <a:spcPct val="0"/>
        </a:spcAft>
        <a:defRPr sz="2100">
          <a:solidFill>
            <a:schemeClr val="tx1"/>
          </a:solidFill>
          <a:latin typeface="+mn-lt"/>
          <a:cs typeface="+mj-cs"/>
        </a:defRPr>
      </a:lvl2pPr>
      <a:lvl3pPr marL="857250" indent="-171450" algn="l" rtl="0" eaLnBrk="0" fontAlgn="base" hangingPunct="0">
        <a:spcBef>
          <a:spcPct val="20000"/>
        </a:spcBef>
        <a:spcAft>
          <a:spcPct val="0"/>
        </a:spcAft>
        <a:defRPr sz="1800">
          <a:solidFill>
            <a:schemeClr val="tx1"/>
          </a:solidFill>
          <a:latin typeface="+mn-lt"/>
          <a:cs typeface="+mj-cs"/>
        </a:defRPr>
      </a:lvl3pPr>
      <a:lvl4pPr marL="1200150" indent="-171450" algn="l" rtl="0" eaLnBrk="0" fontAlgn="base" hangingPunct="0">
        <a:spcBef>
          <a:spcPct val="20000"/>
        </a:spcBef>
        <a:spcAft>
          <a:spcPct val="0"/>
        </a:spcAft>
        <a:defRPr sz="1500">
          <a:solidFill>
            <a:schemeClr val="tx1"/>
          </a:solidFill>
          <a:latin typeface="+mn-lt"/>
          <a:cs typeface="+mj-cs"/>
        </a:defRPr>
      </a:lvl4pPr>
      <a:lvl5pPr marL="1543050" indent="-171450" algn="l" rtl="0" eaLnBrk="0" fontAlgn="base" hangingPunct="0">
        <a:spcBef>
          <a:spcPct val="20000"/>
        </a:spcBef>
        <a:spcAft>
          <a:spcPct val="0"/>
        </a:spcAft>
        <a:defRPr sz="1500">
          <a:solidFill>
            <a:schemeClr val="tx1"/>
          </a:solidFill>
          <a:latin typeface="+mn-lt"/>
          <a:cs typeface="+mj-cs"/>
        </a:defRPr>
      </a:lvl5pPr>
      <a:lvl6pPr marL="1885950" indent="-171450" algn="l" rtl="0" fontAlgn="base">
        <a:spcBef>
          <a:spcPct val="20000"/>
        </a:spcBef>
        <a:spcAft>
          <a:spcPct val="0"/>
        </a:spcAft>
        <a:defRPr sz="1500">
          <a:solidFill>
            <a:schemeClr val="tx1"/>
          </a:solidFill>
          <a:latin typeface="+mn-lt"/>
          <a:cs typeface="+mj-cs"/>
        </a:defRPr>
      </a:lvl6pPr>
      <a:lvl7pPr marL="2228850" indent="-171450" algn="l" rtl="0" fontAlgn="base">
        <a:spcBef>
          <a:spcPct val="20000"/>
        </a:spcBef>
        <a:spcAft>
          <a:spcPct val="0"/>
        </a:spcAft>
        <a:defRPr sz="1500">
          <a:solidFill>
            <a:schemeClr val="tx1"/>
          </a:solidFill>
          <a:latin typeface="+mn-lt"/>
          <a:cs typeface="+mj-cs"/>
        </a:defRPr>
      </a:lvl7pPr>
      <a:lvl8pPr marL="2571750" indent="-171450" algn="l" rtl="0" fontAlgn="base">
        <a:spcBef>
          <a:spcPct val="20000"/>
        </a:spcBef>
        <a:spcAft>
          <a:spcPct val="0"/>
        </a:spcAft>
        <a:defRPr sz="1500">
          <a:solidFill>
            <a:schemeClr val="tx1"/>
          </a:solidFill>
          <a:latin typeface="+mn-lt"/>
          <a:cs typeface="+mj-cs"/>
        </a:defRPr>
      </a:lvl8pPr>
      <a:lvl9pPr marL="2914650" indent="-171450" algn="l" rtl="0" fontAlgn="base">
        <a:spcBef>
          <a:spcPct val="20000"/>
        </a:spcBef>
        <a:spcAft>
          <a:spcPct val="0"/>
        </a:spcAft>
        <a:defRPr sz="1500">
          <a:solidFill>
            <a:schemeClr val="tx1"/>
          </a:solidFill>
          <a:latin typeface="+mn-lt"/>
          <a:cs typeface="+mj-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2022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330ED47-1A71-491E-B230-048EFB230C77}"/>
              </a:ext>
            </a:extLst>
          </p:cNvPr>
          <p:cNvSpPr>
            <a:spLocks noGrp="1" noChangeArrowheads="1"/>
          </p:cNvSpPr>
          <p:nvPr>
            <p:ph type="ctrTitle"/>
          </p:nvPr>
        </p:nvSpPr>
        <p:spPr>
          <a:xfrm>
            <a:off x="228600" y="666750"/>
            <a:ext cx="8686800" cy="3733799"/>
          </a:xfrm>
        </p:spPr>
        <p:txBody>
          <a:bodyPr/>
          <a:lstStyle/>
          <a:p>
            <a:pPr eaLnBrk="1" hangingPunct="1"/>
            <a:r>
              <a:rPr lang="he-IL" altLang="en-US" sz="4050" b="1" dirty="0">
                <a:latin typeface="Narkisim" panose="020E0502050101010101" pitchFamily="34" charset="-79"/>
              </a:rPr>
              <a:t>קָדֶש</a:t>
            </a:r>
            <a:r>
              <a:rPr lang="he-IL" altLang="en-US" sz="1200" dirty="0">
                <a:latin typeface="Narkisim" panose="020E0502050101010101" pitchFamily="34" charset="-79"/>
              </a:rPr>
              <a:t>ׁ</a:t>
            </a:r>
            <a:r>
              <a:rPr lang="en-US" altLang="en-US" sz="1200" dirty="0">
                <a:latin typeface="David" panose="020E0502060401010101" pitchFamily="34" charset="-79"/>
                <a:cs typeface="David" panose="020E0502060401010101" pitchFamily="34" charset="-79"/>
              </a:rPr>
              <a:t> </a:t>
            </a:r>
            <a:br>
              <a:rPr lang="en-US" altLang="en-US" dirty="0"/>
            </a:br>
            <a:r>
              <a:rPr lang="en-US" altLang="en-US" dirty="0"/>
              <a:t>Kaddish</a:t>
            </a:r>
            <a:r>
              <a:rPr lang="en-US" altLang="en-US" dirty="0">
                <a:latin typeface="OzHandicraft BT" panose="03080702020302020206" pitchFamily="66" charset="0"/>
              </a:rPr>
              <a:t> </a:t>
            </a:r>
            <a:br>
              <a:rPr lang="en-US" altLang="en-US" dirty="0">
                <a:latin typeface="OzHandicraft BT" panose="03080702020302020206" pitchFamily="66" charset="0"/>
              </a:rPr>
            </a:br>
            <a:r>
              <a:rPr lang="en-US" altLang="en-US" dirty="0"/>
              <a:t>(The Sanctification)</a:t>
            </a:r>
            <a:r>
              <a:rPr lang="en-US" altLang="en-US" dirty="0">
                <a:latin typeface="OzHandicraft BT" panose="03080702020302020206" pitchFamily="66" charset="0"/>
              </a:rPr>
              <a:t>    </a:t>
            </a:r>
          </a:p>
        </p:txBody>
      </p:sp>
      <p:sp>
        <p:nvSpPr>
          <p:cNvPr id="6147" name="Rectangle 3">
            <a:extLst>
              <a:ext uri="{FF2B5EF4-FFF2-40B4-BE49-F238E27FC236}">
                <a16:creationId xmlns:a16="http://schemas.microsoft.com/office/drawing/2014/main" id="{97314879-8575-4B6C-AB02-82AD4D2D0867}"/>
              </a:ext>
            </a:extLst>
          </p:cNvPr>
          <p:cNvSpPr>
            <a:spLocks noGrp="1" noChangeArrowheads="1"/>
          </p:cNvSpPr>
          <p:nvPr>
            <p:ph type="subTitle" idx="1"/>
          </p:nvPr>
        </p:nvSpPr>
        <p:spPr>
          <a:xfrm>
            <a:off x="228600" y="514350"/>
            <a:ext cx="8686800" cy="4419600"/>
          </a:xfrm>
        </p:spPr>
        <p:txBody>
          <a:bodyPr/>
          <a:lstStyle/>
          <a:p>
            <a:pPr rtl="1" eaLnBrk="1" hangingPunct="1">
              <a:spcBef>
                <a:spcPct val="0"/>
              </a:spcBef>
            </a:pPr>
            <a:r>
              <a:rPr lang="en-US" altLang="en-US" dirty="0"/>
              <a:t>Public Domain</a:t>
            </a:r>
          </a:p>
        </p:txBody>
      </p:sp>
    </p:spTree>
    <p:extLst>
      <p:ext uri="{BB962C8B-B14F-4D97-AF65-F5344CB8AC3E}">
        <p14:creationId xmlns:p14="http://schemas.microsoft.com/office/powerpoint/2010/main" val="38521317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4D75880-4639-4026-959F-09B1BD140C8F}"/>
              </a:ext>
            </a:extLst>
          </p:cNvPr>
          <p:cNvSpPr>
            <a:spLocks noGrp="1" noChangeArrowheads="1"/>
          </p:cNvSpPr>
          <p:nvPr>
            <p:ph type="ctrTitle" idx="4294967295"/>
          </p:nvPr>
        </p:nvSpPr>
        <p:spPr>
          <a:xfrm>
            <a:off x="1143000" y="-285750"/>
            <a:ext cx="6858000" cy="1200150"/>
          </a:xfrm>
        </p:spPr>
        <p:txBody>
          <a:bodyPr/>
          <a:lstStyle/>
          <a:p>
            <a:pPr eaLnBrk="1" hangingPunct="1"/>
            <a:r>
              <a:rPr lang="en-US" altLang="en-US"/>
              <a:t> </a:t>
            </a:r>
            <a:endParaRPr lang="en-US" altLang="en-US" sz="1200">
              <a:latin typeface="David" panose="020E0502060401010101" pitchFamily="34" charset="-79"/>
              <a:cs typeface="David" panose="020E0502060401010101" pitchFamily="34" charset="-79"/>
            </a:endParaRPr>
          </a:p>
        </p:txBody>
      </p:sp>
      <p:sp>
        <p:nvSpPr>
          <p:cNvPr id="7171" name="Rectangle 3">
            <a:extLst>
              <a:ext uri="{FF2B5EF4-FFF2-40B4-BE49-F238E27FC236}">
                <a16:creationId xmlns:a16="http://schemas.microsoft.com/office/drawing/2014/main" id="{AF417786-CBA1-4607-99D0-1310E1C7AC8B}"/>
              </a:ext>
            </a:extLst>
          </p:cNvPr>
          <p:cNvSpPr>
            <a:spLocks noGrp="1" noChangeArrowheads="1"/>
          </p:cNvSpPr>
          <p:nvPr>
            <p:ph type="subTitle" idx="4294967295"/>
          </p:nvPr>
        </p:nvSpPr>
        <p:spPr>
          <a:xfrm>
            <a:off x="304800" y="209550"/>
            <a:ext cx="8458200" cy="4648200"/>
          </a:xfrm>
        </p:spPr>
        <p:txBody>
          <a:bodyPr/>
          <a:lstStyle/>
          <a:p>
            <a:pPr marL="0" indent="0" eaLnBrk="1" hangingPunct="1">
              <a:spcBef>
                <a:spcPct val="0"/>
              </a:spcBef>
            </a:pPr>
            <a:r>
              <a:rPr lang="en-US" altLang="en-US" sz="4000" dirty="0"/>
              <a:t>Magnified and sanctified </a:t>
            </a:r>
          </a:p>
          <a:p>
            <a:pPr marL="0" indent="0" eaLnBrk="1" hangingPunct="1">
              <a:spcBef>
                <a:spcPct val="0"/>
              </a:spcBef>
            </a:pPr>
            <a:r>
              <a:rPr lang="en-US" altLang="en-US" sz="4000" dirty="0"/>
              <a:t>be His great name in the world </a:t>
            </a:r>
          </a:p>
          <a:p>
            <a:pPr marL="0" indent="0" eaLnBrk="1" hangingPunct="1">
              <a:spcBef>
                <a:spcPct val="0"/>
              </a:spcBef>
            </a:pPr>
            <a:r>
              <a:rPr lang="en-US" altLang="en-US" sz="4000" dirty="0"/>
              <a:t>which He has created</a:t>
            </a:r>
          </a:p>
          <a:p>
            <a:pPr marL="0" indent="0" eaLnBrk="1" hangingPunct="1">
              <a:spcBef>
                <a:spcPct val="0"/>
              </a:spcBef>
            </a:pPr>
            <a:r>
              <a:rPr lang="en-US" altLang="en-US" sz="4000" dirty="0"/>
              <a:t> according to His will.  </a:t>
            </a:r>
          </a:p>
          <a:p>
            <a:pPr marL="0" indent="0" eaLnBrk="1" hangingPunct="1">
              <a:spcBef>
                <a:spcPct val="0"/>
              </a:spcBef>
            </a:pPr>
            <a:r>
              <a:rPr lang="en-US" altLang="en-US" sz="4000" dirty="0"/>
              <a:t>May He establish His kingdom during your life and</a:t>
            </a:r>
          </a:p>
          <a:p>
            <a:pPr marL="0" indent="0" eaLnBrk="1" hangingPunct="1">
              <a:spcBef>
                <a:spcPct val="0"/>
              </a:spcBef>
            </a:pPr>
            <a:r>
              <a:rPr lang="en-US" altLang="en-US" sz="4000" dirty="0"/>
              <a:t>during your days, </a:t>
            </a:r>
          </a:p>
        </p:txBody>
      </p:sp>
    </p:spTree>
    <p:extLst>
      <p:ext uri="{BB962C8B-B14F-4D97-AF65-F5344CB8AC3E}">
        <p14:creationId xmlns:p14="http://schemas.microsoft.com/office/powerpoint/2010/main" val="28327125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D3E9BFD-CEA5-4F2F-B3AD-9A3328181B2F}"/>
              </a:ext>
            </a:extLst>
          </p:cNvPr>
          <p:cNvSpPr>
            <a:spLocks noGrp="1" noChangeArrowheads="1"/>
          </p:cNvSpPr>
          <p:nvPr>
            <p:ph type="subTitle" idx="4294967295"/>
          </p:nvPr>
        </p:nvSpPr>
        <p:spPr>
          <a:xfrm>
            <a:off x="304800" y="209550"/>
            <a:ext cx="8686800" cy="4724400"/>
          </a:xfrm>
        </p:spPr>
        <p:txBody>
          <a:bodyPr/>
          <a:lstStyle/>
          <a:p>
            <a:pPr marL="0" indent="0" eaLnBrk="1" hangingPunct="1">
              <a:spcBef>
                <a:spcPct val="0"/>
              </a:spcBef>
            </a:pPr>
            <a:r>
              <a:rPr lang="en-US" altLang="en-US" sz="4000" dirty="0"/>
              <a:t>and cause His salvation to sprout, and bring near His Messiah, during the life of </a:t>
            </a:r>
          </a:p>
          <a:p>
            <a:pPr marL="0" indent="0" eaLnBrk="1" hangingPunct="1">
              <a:spcBef>
                <a:spcPct val="0"/>
              </a:spcBef>
            </a:pPr>
            <a:r>
              <a:rPr lang="en-US" altLang="en-US" sz="4000" dirty="0"/>
              <a:t>all the house of Israel, </a:t>
            </a:r>
          </a:p>
          <a:p>
            <a:pPr marL="0" indent="0" eaLnBrk="1" hangingPunct="1">
              <a:spcBef>
                <a:spcPct val="0"/>
              </a:spcBef>
            </a:pPr>
            <a:r>
              <a:rPr lang="en-US" altLang="en-US" sz="4000" dirty="0"/>
              <a:t>even speedily and at a near time.  </a:t>
            </a:r>
          </a:p>
          <a:p>
            <a:pPr marL="0" indent="0" eaLnBrk="1" hangingPunct="1">
              <a:spcBef>
                <a:spcPct val="0"/>
              </a:spcBef>
            </a:pPr>
            <a:r>
              <a:rPr lang="en-US" altLang="en-US" sz="4000" dirty="0"/>
              <a:t>And all say, "A-</a:t>
            </a:r>
            <a:r>
              <a:rPr lang="en-US" altLang="en-US" sz="4000" dirty="0" err="1"/>
              <a:t>mayn</a:t>
            </a:r>
            <a:r>
              <a:rPr lang="en-US" altLang="en-US" sz="4000" dirty="0"/>
              <a:t>."</a:t>
            </a:r>
          </a:p>
        </p:txBody>
      </p:sp>
    </p:spTree>
    <p:extLst>
      <p:ext uri="{BB962C8B-B14F-4D97-AF65-F5344CB8AC3E}">
        <p14:creationId xmlns:p14="http://schemas.microsoft.com/office/powerpoint/2010/main" val="3272745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D38BD33-F6A5-4A8E-9604-15D4BF029AAC}"/>
              </a:ext>
            </a:extLst>
          </p:cNvPr>
          <p:cNvSpPr>
            <a:spLocks noGrp="1" noChangeArrowheads="1"/>
          </p:cNvSpPr>
          <p:nvPr>
            <p:ph type="ctrTitle" idx="4294967295"/>
          </p:nvPr>
        </p:nvSpPr>
        <p:spPr>
          <a:xfrm>
            <a:off x="1143000" y="-285750"/>
            <a:ext cx="6858000" cy="1200150"/>
          </a:xfrm>
        </p:spPr>
        <p:txBody>
          <a:bodyPr/>
          <a:lstStyle/>
          <a:p>
            <a:pPr eaLnBrk="1" hangingPunct="1"/>
            <a:r>
              <a:rPr lang="en-US" altLang="en-US" sz="1200">
                <a:latin typeface="David" panose="020E0502060401010101" pitchFamily="34" charset="-79"/>
                <a:cs typeface="David" panose="020E0502060401010101" pitchFamily="34" charset="-79"/>
              </a:rPr>
              <a:t> </a:t>
            </a:r>
          </a:p>
        </p:txBody>
      </p:sp>
      <p:sp>
        <p:nvSpPr>
          <p:cNvPr id="9219" name="Rectangle 3">
            <a:extLst>
              <a:ext uri="{FF2B5EF4-FFF2-40B4-BE49-F238E27FC236}">
                <a16:creationId xmlns:a16="http://schemas.microsoft.com/office/drawing/2014/main" id="{CA580D1C-3C2A-44CE-B98B-7A7A0436EEE9}"/>
              </a:ext>
            </a:extLst>
          </p:cNvPr>
          <p:cNvSpPr>
            <a:spLocks noGrp="1" noChangeArrowheads="1"/>
          </p:cNvSpPr>
          <p:nvPr>
            <p:ph type="subTitle" idx="4294967295"/>
          </p:nvPr>
        </p:nvSpPr>
        <p:spPr>
          <a:xfrm>
            <a:off x="304800" y="209550"/>
            <a:ext cx="8458200" cy="4800600"/>
          </a:xfrm>
        </p:spPr>
        <p:txBody>
          <a:bodyPr/>
          <a:lstStyle/>
          <a:p>
            <a:pPr marL="0" indent="0" eaLnBrk="1" hangingPunct="1">
              <a:spcBef>
                <a:spcPct val="0"/>
              </a:spcBef>
            </a:pPr>
            <a:r>
              <a:rPr lang="en-US" altLang="en-US" sz="4000" dirty="0"/>
              <a:t>Let His great name be blessed forever and to all eternity.</a:t>
            </a:r>
          </a:p>
          <a:p>
            <a:pPr marL="0" indent="0" eaLnBrk="1" hangingPunct="1">
              <a:spcBef>
                <a:spcPct val="0"/>
              </a:spcBef>
            </a:pPr>
            <a:r>
              <a:rPr lang="en-US" altLang="en-US" sz="2800" dirty="0"/>
              <a:t>[</a:t>
            </a:r>
            <a:r>
              <a:rPr lang="en-US" altLang="en-US" sz="2800" dirty="0" err="1"/>
              <a:t>Ee-yov</a:t>
            </a:r>
            <a:r>
              <a:rPr lang="en-US" altLang="en-US" sz="2800" dirty="0"/>
              <a:t> [Job] 1:21, Dan 2:20, Tehillim 113:2] </a:t>
            </a:r>
          </a:p>
          <a:p>
            <a:pPr marL="0" indent="0" eaLnBrk="1" hangingPunct="1">
              <a:spcBef>
                <a:spcPct val="0"/>
              </a:spcBef>
            </a:pPr>
            <a:r>
              <a:rPr lang="en-US" altLang="en-US" sz="4000" dirty="0"/>
              <a:t>Blessed, praised, and glorified, exalted, extolled, and honored, magnified, and lauded </a:t>
            </a:r>
          </a:p>
          <a:p>
            <a:pPr marL="0" indent="0" eaLnBrk="1" hangingPunct="1">
              <a:spcBef>
                <a:spcPct val="0"/>
              </a:spcBef>
            </a:pPr>
            <a:r>
              <a:rPr lang="en-US" altLang="en-US" sz="4000" dirty="0"/>
              <a:t>be the name of the Holy One,</a:t>
            </a:r>
          </a:p>
          <a:p>
            <a:pPr marL="0" indent="0" eaLnBrk="1" hangingPunct="1">
              <a:spcBef>
                <a:spcPct val="0"/>
              </a:spcBef>
            </a:pPr>
            <a:r>
              <a:rPr lang="en-US" altLang="en-US" sz="4000" dirty="0"/>
              <a:t>blessed be He; </a:t>
            </a:r>
          </a:p>
        </p:txBody>
      </p:sp>
    </p:spTree>
    <p:extLst>
      <p:ext uri="{BB962C8B-B14F-4D97-AF65-F5344CB8AC3E}">
        <p14:creationId xmlns:p14="http://schemas.microsoft.com/office/powerpoint/2010/main" val="118612193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3652015-B410-4179-B731-BACE302CCF08}"/>
              </a:ext>
            </a:extLst>
          </p:cNvPr>
          <p:cNvSpPr>
            <a:spLocks noGrp="1" noChangeArrowheads="1"/>
          </p:cNvSpPr>
          <p:nvPr>
            <p:ph type="subTitle" idx="4294967295"/>
          </p:nvPr>
        </p:nvSpPr>
        <p:spPr>
          <a:xfrm>
            <a:off x="304800" y="133350"/>
            <a:ext cx="8610600" cy="4724400"/>
          </a:xfrm>
        </p:spPr>
        <p:txBody>
          <a:bodyPr/>
          <a:lstStyle/>
          <a:p>
            <a:pPr marL="0" indent="0" eaLnBrk="1" hangingPunct="1">
              <a:spcBef>
                <a:spcPct val="0"/>
              </a:spcBef>
            </a:pPr>
            <a:r>
              <a:rPr lang="en-US" altLang="en-US" sz="4000" dirty="0"/>
              <a:t>though He be high above all the blessings and hymns, </a:t>
            </a:r>
          </a:p>
          <a:p>
            <a:pPr marL="0" indent="0" eaLnBrk="1" hangingPunct="1">
              <a:spcBef>
                <a:spcPct val="0"/>
              </a:spcBef>
            </a:pPr>
            <a:r>
              <a:rPr lang="en-US" altLang="en-US" sz="4000" dirty="0"/>
              <a:t>praises and consolations, </a:t>
            </a:r>
          </a:p>
          <a:p>
            <a:pPr marL="0" indent="0" eaLnBrk="1" hangingPunct="1">
              <a:spcBef>
                <a:spcPct val="0"/>
              </a:spcBef>
            </a:pPr>
            <a:r>
              <a:rPr lang="en-US" altLang="en-US" sz="4000" dirty="0"/>
              <a:t>which are uttered in the world; </a:t>
            </a:r>
          </a:p>
          <a:p>
            <a:pPr marL="0" indent="0" eaLnBrk="1" hangingPunct="1">
              <a:spcBef>
                <a:spcPct val="0"/>
              </a:spcBef>
            </a:pPr>
            <a:r>
              <a:rPr lang="en-US" altLang="en-US" sz="4000" dirty="0"/>
              <a:t>and all say, "A-</a:t>
            </a:r>
            <a:r>
              <a:rPr lang="en-US" altLang="en-US" sz="4000" dirty="0" err="1"/>
              <a:t>mayn</a:t>
            </a:r>
            <a:r>
              <a:rPr lang="en-US" altLang="en-US" sz="4000" dirty="0"/>
              <a:t>."</a:t>
            </a:r>
          </a:p>
        </p:txBody>
      </p:sp>
    </p:spTree>
    <p:extLst>
      <p:ext uri="{BB962C8B-B14F-4D97-AF65-F5344CB8AC3E}">
        <p14:creationId xmlns:p14="http://schemas.microsoft.com/office/powerpoint/2010/main" val="25797769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A085BAE-D5CA-4786-825C-9138317FF7BB}"/>
              </a:ext>
            </a:extLst>
          </p:cNvPr>
          <p:cNvSpPr>
            <a:spLocks noGrp="1" noChangeArrowheads="1"/>
          </p:cNvSpPr>
          <p:nvPr>
            <p:ph type="subTitle" idx="4294967295"/>
          </p:nvPr>
        </p:nvSpPr>
        <p:spPr>
          <a:xfrm>
            <a:off x="304800" y="133350"/>
            <a:ext cx="8458200" cy="4724400"/>
          </a:xfrm>
        </p:spPr>
        <p:txBody>
          <a:bodyPr/>
          <a:lstStyle/>
          <a:p>
            <a:pPr marL="0" indent="0" eaLnBrk="1" hangingPunct="1">
              <a:spcBef>
                <a:spcPct val="0"/>
              </a:spcBef>
            </a:pPr>
            <a:r>
              <a:rPr lang="en-US" altLang="en-US" sz="4000" dirty="0"/>
              <a:t>May there be abundant </a:t>
            </a:r>
          </a:p>
          <a:p>
            <a:pPr marL="0" indent="0" eaLnBrk="1" hangingPunct="1">
              <a:spcBef>
                <a:spcPct val="0"/>
              </a:spcBef>
            </a:pPr>
            <a:r>
              <a:rPr lang="en-US" altLang="en-US" sz="4000" dirty="0"/>
              <a:t>peace from heaven, </a:t>
            </a:r>
          </a:p>
          <a:p>
            <a:pPr marL="0" indent="0" eaLnBrk="1" hangingPunct="1">
              <a:spcBef>
                <a:spcPct val="0"/>
              </a:spcBef>
            </a:pPr>
            <a:r>
              <a:rPr lang="en-US" altLang="en-US" sz="4000" dirty="0"/>
              <a:t>and a happy life for us </a:t>
            </a:r>
          </a:p>
          <a:p>
            <a:pPr marL="0" indent="0" eaLnBrk="1" hangingPunct="1">
              <a:spcBef>
                <a:spcPct val="0"/>
              </a:spcBef>
            </a:pPr>
            <a:r>
              <a:rPr lang="en-US" altLang="en-US" sz="4000" dirty="0"/>
              <a:t>and for all Israel; </a:t>
            </a:r>
          </a:p>
          <a:p>
            <a:pPr marL="0" indent="0" eaLnBrk="1" hangingPunct="1">
              <a:spcBef>
                <a:spcPct val="0"/>
              </a:spcBef>
            </a:pPr>
            <a:r>
              <a:rPr lang="en-US" altLang="en-US" sz="4000" dirty="0"/>
              <a:t>and all say, "A-</a:t>
            </a:r>
            <a:r>
              <a:rPr lang="en-US" altLang="en-US" sz="4000" dirty="0" err="1"/>
              <a:t>mayn</a:t>
            </a:r>
            <a:r>
              <a:rPr lang="en-US" altLang="en-US" sz="4000" dirty="0"/>
              <a:t>."</a:t>
            </a:r>
          </a:p>
        </p:txBody>
      </p:sp>
    </p:spTree>
    <p:extLst>
      <p:ext uri="{BB962C8B-B14F-4D97-AF65-F5344CB8AC3E}">
        <p14:creationId xmlns:p14="http://schemas.microsoft.com/office/powerpoint/2010/main" val="18479153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E4545F7-A857-4C06-AAD9-190D1085D687}"/>
              </a:ext>
            </a:extLst>
          </p:cNvPr>
          <p:cNvSpPr>
            <a:spLocks noGrp="1" noChangeArrowheads="1"/>
          </p:cNvSpPr>
          <p:nvPr>
            <p:ph type="subTitle" idx="4294967295"/>
          </p:nvPr>
        </p:nvSpPr>
        <p:spPr>
          <a:xfrm>
            <a:off x="228600" y="133350"/>
            <a:ext cx="8610600" cy="4724400"/>
          </a:xfrm>
        </p:spPr>
        <p:txBody>
          <a:bodyPr/>
          <a:lstStyle/>
          <a:p>
            <a:pPr marL="0" indent="0" eaLnBrk="1" hangingPunct="1">
              <a:spcBef>
                <a:spcPct val="0"/>
              </a:spcBef>
            </a:pPr>
            <a:r>
              <a:rPr lang="en-US" altLang="en-US" sz="4000" dirty="0"/>
              <a:t>He who makes peace </a:t>
            </a:r>
          </a:p>
          <a:p>
            <a:pPr marL="0" indent="0" eaLnBrk="1" hangingPunct="1">
              <a:spcBef>
                <a:spcPct val="0"/>
              </a:spcBef>
            </a:pPr>
            <a:r>
              <a:rPr lang="en-US" altLang="en-US" sz="4000" dirty="0"/>
              <a:t>in His high places,</a:t>
            </a:r>
          </a:p>
          <a:p>
            <a:pPr marL="0" indent="0" eaLnBrk="1" hangingPunct="1">
              <a:spcBef>
                <a:spcPct val="0"/>
              </a:spcBef>
            </a:pPr>
            <a:r>
              <a:rPr lang="en-US" altLang="en-US" sz="2400" dirty="0"/>
              <a:t>[</a:t>
            </a:r>
            <a:r>
              <a:rPr lang="en-US" altLang="en-US" sz="2400" dirty="0" err="1"/>
              <a:t>Ee-yov</a:t>
            </a:r>
            <a:r>
              <a:rPr lang="en-US" altLang="en-US" sz="2400" dirty="0"/>
              <a:t> [Job] 25:2]</a:t>
            </a:r>
          </a:p>
          <a:p>
            <a:pPr marL="0" indent="0" eaLnBrk="1" hangingPunct="1">
              <a:spcBef>
                <a:spcPct val="0"/>
              </a:spcBef>
            </a:pPr>
            <a:r>
              <a:rPr lang="en-US" altLang="en-US" sz="4000" dirty="0"/>
              <a:t> may He in His mercy </a:t>
            </a:r>
          </a:p>
          <a:p>
            <a:pPr marL="0" indent="0" eaLnBrk="1" hangingPunct="1">
              <a:spcBef>
                <a:spcPct val="0"/>
              </a:spcBef>
            </a:pPr>
            <a:r>
              <a:rPr lang="en-US" altLang="en-US" sz="4000" dirty="0"/>
              <a:t>make peace for us</a:t>
            </a:r>
          </a:p>
          <a:p>
            <a:pPr marL="0" indent="0" eaLnBrk="1" hangingPunct="1">
              <a:spcBef>
                <a:spcPct val="0"/>
              </a:spcBef>
            </a:pPr>
            <a:r>
              <a:rPr lang="en-US" altLang="en-US" sz="4000" dirty="0"/>
              <a:t> and for all Israel; </a:t>
            </a:r>
          </a:p>
          <a:p>
            <a:pPr marL="0" indent="0" eaLnBrk="1" hangingPunct="1">
              <a:spcBef>
                <a:spcPct val="0"/>
              </a:spcBef>
            </a:pPr>
            <a:r>
              <a:rPr lang="en-US" altLang="en-US" sz="4000" dirty="0"/>
              <a:t>and all say, "A-</a:t>
            </a:r>
            <a:r>
              <a:rPr lang="en-US" altLang="en-US" sz="4000" dirty="0" err="1"/>
              <a:t>mayn</a:t>
            </a:r>
            <a:r>
              <a:rPr lang="en-US" altLang="en-US" sz="4000" dirty="0"/>
              <a:t>."</a:t>
            </a:r>
          </a:p>
        </p:txBody>
      </p:sp>
    </p:spTree>
    <p:extLst>
      <p:ext uri="{BB962C8B-B14F-4D97-AF65-F5344CB8AC3E}">
        <p14:creationId xmlns:p14="http://schemas.microsoft.com/office/powerpoint/2010/main" val="12619141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336B255-9933-4825-9269-2B38C9124CDE}"/>
              </a:ext>
            </a:extLst>
          </p:cNvPr>
          <p:cNvSpPr>
            <a:spLocks noGrp="1" noChangeArrowheads="1"/>
          </p:cNvSpPr>
          <p:nvPr>
            <p:ph type="subTitle" idx="4294967295"/>
          </p:nvPr>
        </p:nvSpPr>
        <p:spPr>
          <a:xfrm>
            <a:off x="228600" y="133350"/>
            <a:ext cx="8534400" cy="4724400"/>
          </a:xfrm>
        </p:spPr>
        <p:txBody>
          <a:bodyPr/>
          <a:lstStyle/>
          <a:p>
            <a:pPr marL="0" indent="0" rtl="1" eaLnBrk="1" hangingPunct="1">
              <a:spcBef>
                <a:spcPct val="0"/>
              </a:spcBef>
            </a:pPr>
            <a:r>
              <a:rPr lang="he-IL" altLang="en-US" sz="4400" b="1" dirty="0">
                <a:latin typeface="Narkisim" panose="020E0502050101010101" pitchFamily="34" charset="-79"/>
                <a:cs typeface="Vilna" pitchFamily="2" charset="-79"/>
              </a:rPr>
              <a:t>יִתְגַּדַּל</a:t>
            </a:r>
            <a:r>
              <a:rPr lang="he-IL" altLang="en-US" sz="4050" dirty="0">
                <a:latin typeface="Narkisim" panose="020E0502050101010101" pitchFamily="34" charset="-79"/>
              </a:rPr>
              <a:t> </a:t>
            </a:r>
            <a:r>
              <a:rPr lang="he-IL" altLang="en-US" sz="3300" dirty="0">
                <a:latin typeface="Narkisim" panose="020E0502050101010101" pitchFamily="34" charset="-79"/>
              </a:rPr>
              <a:t> </a:t>
            </a:r>
            <a:r>
              <a:rPr lang="he-IL" altLang="en-US" sz="3300" i="1" dirty="0"/>
              <a:t> </a:t>
            </a:r>
            <a:r>
              <a:rPr lang="en-US" altLang="en-US" sz="4000" dirty="0" err="1"/>
              <a:t>Yeet</a:t>
            </a:r>
            <a:r>
              <a:rPr lang="en-US" altLang="en-US" sz="4000" dirty="0"/>
              <a:t>-ga-dal</a:t>
            </a:r>
          </a:p>
          <a:p>
            <a:pPr marL="0" indent="0" rtl="1" eaLnBrk="1" hangingPunct="1">
              <a:spcBef>
                <a:spcPct val="0"/>
              </a:spcBef>
            </a:pPr>
            <a:r>
              <a:rPr lang="he-IL" altLang="en-US" sz="4400" b="1" dirty="0">
                <a:latin typeface="Narkisim" panose="020E0502050101010101" pitchFamily="34" charset="-79"/>
                <a:cs typeface="Vilna" pitchFamily="2" charset="-79"/>
              </a:rPr>
              <a:t>וְיִתְקַדַּשׁ</a:t>
            </a:r>
            <a:r>
              <a:rPr lang="he-IL" altLang="en-US" sz="4000" dirty="0"/>
              <a:t>  </a:t>
            </a:r>
            <a:r>
              <a:rPr lang="en-US" altLang="en-US" sz="4000" dirty="0" err="1"/>
              <a:t>V'yeet</a:t>
            </a:r>
            <a:r>
              <a:rPr lang="en-US" altLang="en-US" sz="4000" dirty="0"/>
              <a:t>-ka-dash</a:t>
            </a:r>
          </a:p>
          <a:p>
            <a:pPr marL="0" indent="0" rtl="1" eaLnBrk="1" hangingPunct="1">
              <a:spcBef>
                <a:spcPct val="0"/>
              </a:spcBef>
            </a:pPr>
            <a:r>
              <a:rPr lang="he-IL" altLang="en-US" sz="4400" b="1" dirty="0">
                <a:latin typeface="Narkisim" panose="020E0502050101010101" pitchFamily="34" charset="-79"/>
                <a:cs typeface="Vilna" pitchFamily="2" charset="-79"/>
              </a:rPr>
              <a:t>שְׁמֵהּ רַבָּא.  </a:t>
            </a:r>
            <a:r>
              <a:rPr lang="en-US" altLang="en-US" sz="4000" dirty="0" err="1"/>
              <a:t>Sh'mayh</a:t>
            </a:r>
            <a:r>
              <a:rPr lang="en-US" altLang="en-US" sz="4000" dirty="0"/>
              <a:t> </a:t>
            </a:r>
            <a:r>
              <a:rPr lang="en-US" altLang="en-US" sz="4000" dirty="0" err="1"/>
              <a:t>ra-ba</a:t>
            </a:r>
            <a:r>
              <a:rPr lang="en-US" altLang="en-US" sz="4000" dirty="0"/>
              <a:t>.</a:t>
            </a:r>
          </a:p>
          <a:p>
            <a:pPr marL="0" indent="0" eaLnBrk="1" hangingPunct="1">
              <a:spcBef>
                <a:spcPct val="0"/>
              </a:spcBef>
            </a:pPr>
            <a:r>
              <a:rPr lang="en-US" altLang="en-US" sz="2400" dirty="0"/>
              <a:t>[</a:t>
            </a:r>
            <a:r>
              <a:rPr lang="en-US" altLang="en-US" sz="2400" dirty="0" err="1"/>
              <a:t>Y'khezkel</a:t>
            </a:r>
            <a:r>
              <a:rPr lang="en-US" altLang="en-US" sz="2400" dirty="0"/>
              <a:t> 38:23, </a:t>
            </a:r>
            <a:r>
              <a:rPr lang="en-US" altLang="en-US" sz="2400" dirty="0" err="1"/>
              <a:t>Ee-yov</a:t>
            </a:r>
            <a:r>
              <a:rPr lang="en-US" altLang="en-US" sz="2400" dirty="0"/>
              <a:t> [Job</a:t>
            </a:r>
            <a:r>
              <a:rPr lang="en-US" altLang="en-US" sz="2400" i="1" dirty="0"/>
              <a:t>] 1:21]</a:t>
            </a:r>
            <a:endParaRPr lang="en-US" altLang="en-US" sz="2400" dirty="0"/>
          </a:p>
        </p:txBody>
      </p:sp>
    </p:spTree>
    <p:extLst>
      <p:ext uri="{BB962C8B-B14F-4D97-AF65-F5344CB8AC3E}">
        <p14:creationId xmlns:p14="http://schemas.microsoft.com/office/powerpoint/2010/main" val="23300225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81959E7-EDD9-4DB7-BAE6-7204A8479681}"/>
              </a:ext>
            </a:extLst>
          </p:cNvPr>
          <p:cNvSpPr>
            <a:spLocks noGrp="1" noChangeArrowheads="1"/>
          </p:cNvSpPr>
          <p:nvPr>
            <p:ph type="subTitle" idx="4294967295"/>
          </p:nvPr>
        </p:nvSpPr>
        <p:spPr>
          <a:xfrm>
            <a:off x="228600" y="133350"/>
            <a:ext cx="8686800" cy="4724400"/>
          </a:xfrm>
        </p:spPr>
        <p:txBody>
          <a:bodyPr/>
          <a:lstStyle/>
          <a:p>
            <a:pPr marL="0" indent="0" rtl="1" eaLnBrk="1" hangingPunct="1">
              <a:spcBef>
                <a:spcPct val="0"/>
              </a:spcBef>
            </a:pPr>
            <a:r>
              <a:rPr lang="he-IL" altLang="en-US" sz="4000" dirty="0"/>
              <a:t>ב</a:t>
            </a:r>
            <a:r>
              <a:rPr lang="he-IL" altLang="en-US" sz="4400" b="1" dirty="0">
                <a:latin typeface="Narkisim" panose="020E0502050101010101" pitchFamily="34" charset="-79"/>
                <a:cs typeface="Vilna" pitchFamily="2" charset="-79"/>
              </a:rPr>
              <a:t>ְּעָלְמָא דִּי בְרָא כִרְעוּתֵהּ,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B'al</a:t>
            </a:r>
            <a:r>
              <a:rPr lang="en-US" altLang="en-US" sz="4000" dirty="0"/>
              <a:t>-ma dee </a:t>
            </a:r>
            <a:r>
              <a:rPr lang="en-US" altLang="en-US" sz="4000" dirty="0" err="1"/>
              <a:t>v'ra</a:t>
            </a:r>
            <a:r>
              <a:rPr lang="en-US" altLang="en-US" sz="4000" dirty="0"/>
              <a:t> kheer-u-</a:t>
            </a:r>
            <a:r>
              <a:rPr lang="en-US" altLang="en-US" sz="4000" dirty="0" err="1"/>
              <a:t>tayh</a:t>
            </a:r>
            <a:endParaRPr lang="en-US" altLang="en-US" sz="4000" dirty="0"/>
          </a:p>
          <a:p>
            <a:pPr marL="0" indent="0" eaLnBrk="1" hangingPunct="1">
              <a:spcBef>
                <a:spcPct val="0"/>
              </a:spcBef>
            </a:pPr>
            <a:r>
              <a:rPr lang="he-IL" altLang="en-US" sz="4400" b="1" dirty="0">
                <a:latin typeface="Narkisim" panose="020E0502050101010101" pitchFamily="34" charset="-79"/>
                <a:cs typeface="Vilna" pitchFamily="2" charset="-79"/>
              </a:rPr>
              <a:t>וְיַמְלִיךְ מַלְכוּתֵהּ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V'yam-leekh</a:t>
            </a:r>
            <a:r>
              <a:rPr lang="en-US" altLang="en-US" sz="4000" dirty="0"/>
              <a:t> mal-</a:t>
            </a:r>
            <a:r>
              <a:rPr lang="en-US" altLang="en-US" sz="4000" dirty="0" err="1"/>
              <a:t>khu</a:t>
            </a:r>
            <a:r>
              <a:rPr lang="en-US" altLang="en-US" sz="4000" dirty="0"/>
              <a:t>-</a:t>
            </a:r>
            <a:r>
              <a:rPr lang="en-US" altLang="en-US" sz="4000" dirty="0" err="1"/>
              <a:t>tayh</a:t>
            </a:r>
            <a:endParaRPr lang="en-US" altLang="en-US" sz="4000" dirty="0"/>
          </a:p>
        </p:txBody>
      </p:sp>
    </p:spTree>
    <p:extLst>
      <p:ext uri="{BB962C8B-B14F-4D97-AF65-F5344CB8AC3E}">
        <p14:creationId xmlns:p14="http://schemas.microsoft.com/office/powerpoint/2010/main" val="2163710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18721BF-9322-4E92-A35A-D92A06897FA6}"/>
              </a:ext>
            </a:extLst>
          </p:cNvPr>
          <p:cNvSpPr>
            <a:spLocks noGrp="1" noChangeArrowheads="1"/>
          </p:cNvSpPr>
          <p:nvPr>
            <p:ph type="subTitle" idx="4294967295"/>
          </p:nvPr>
        </p:nvSpPr>
        <p:spPr>
          <a:xfrm>
            <a:off x="228600" y="133350"/>
            <a:ext cx="8610600" cy="4724400"/>
          </a:xfrm>
        </p:spPr>
        <p:txBody>
          <a:bodyPr/>
          <a:lstStyle/>
          <a:p>
            <a:pPr marL="0" indent="0" rtl="1" eaLnBrk="1" hangingPunct="1">
              <a:spcBef>
                <a:spcPct val="0"/>
              </a:spcBef>
            </a:pPr>
            <a:r>
              <a:rPr lang="he-IL" altLang="en-US" sz="4400" b="1" dirty="0">
                <a:latin typeface="Narkisim" panose="020E0502050101010101" pitchFamily="34" charset="-79"/>
                <a:cs typeface="Vilna" pitchFamily="2" charset="-79"/>
              </a:rPr>
              <a:t>וְיַצְמַח פּוּרְקַּנֶה</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V'yats-makh</a:t>
            </a:r>
            <a:r>
              <a:rPr lang="en-US" altLang="en-US" sz="4000" dirty="0"/>
              <a:t> </a:t>
            </a:r>
            <a:r>
              <a:rPr lang="en-US" altLang="en-US" sz="4000" dirty="0" err="1"/>
              <a:t>pur</a:t>
            </a:r>
            <a:r>
              <a:rPr lang="en-US" altLang="en-US" sz="4000" dirty="0"/>
              <a:t>-ka-</a:t>
            </a:r>
            <a:r>
              <a:rPr lang="en-US" altLang="en-US" sz="4000" dirty="0" err="1"/>
              <a:t>neh</a:t>
            </a:r>
            <a:endParaRPr lang="en-US" altLang="en-US" sz="4000" dirty="0"/>
          </a:p>
          <a:p>
            <a:pPr marL="0" indent="0" eaLnBrk="1" hangingPunct="1">
              <a:spcBef>
                <a:spcPct val="0"/>
              </a:spcBef>
            </a:pPr>
            <a:r>
              <a:rPr lang="he-IL" altLang="en-US" sz="4400" b="1" dirty="0">
                <a:latin typeface="Narkisim" panose="020E0502050101010101" pitchFamily="34" charset="-79"/>
                <a:cs typeface="Vilna" pitchFamily="2" charset="-79"/>
              </a:rPr>
              <a:t>וִיְקַּרֵב מְשִׁיחֵה</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Veey</a:t>
            </a:r>
            <a:r>
              <a:rPr lang="en-US" altLang="en-US" sz="4000" dirty="0"/>
              <a:t>-ka-</a:t>
            </a:r>
            <a:r>
              <a:rPr lang="en-US" altLang="en-US" sz="4000" dirty="0" err="1"/>
              <a:t>rayv</a:t>
            </a:r>
            <a:r>
              <a:rPr lang="en-US" altLang="en-US" sz="4000" dirty="0"/>
              <a:t> </a:t>
            </a:r>
            <a:r>
              <a:rPr lang="en-US" altLang="en-US" sz="4000" dirty="0" err="1"/>
              <a:t>M'shee-khay</a:t>
            </a:r>
            <a:endParaRPr lang="en-US" altLang="en-US" sz="4000" dirty="0"/>
          </a:p>
          <a:p>
            <a:pPr marL="0" indent="0" rtl="1" eaLnBrk="1" hangingPunct="1">
              <a:spcBef>
                <a:spcPct val="0"/>
              </a:spcBef>
            </a:pPr>
            <a:r>
              <a:rPr lang="en-US" altLang="en-US" sz="4000" dirty="0"/>
              <a:t> </a:t>
            </a:r>
            <a:r>
              <a:rPr lang="he-IL" altLang="en-US" sz="4400" b="1" dirty="0" err="1">
                <a:latin typeface="Narkisim" panose="020E0502050101010101" pitchFamily="34" charset="-79"/>
                <a:cs typeface="Vilna" pitchFamily="2" charset="-79"/>
              </a:rPr>
              <a:t>בְּחַיֵּיכוֹן</a:t>
            </a:r>
            <a:r>
              <a:rPr lang="he-IL" altLang="en-US" sz="4400" b="1" dirty="0">
                <a:latin typeface="Narkisim" panose="020E0502050101010101" pitchFamily="34" charset="-79"/>
                <a:cs typeface="Vilna" pitchFamily="2" charset="-79"/>
              </a:rPr>
              <a:t> </a:t>
            </a:r>
            <a:r>
              <a:rPr lang="he-IL" altLang="en-US" sz="4400" b="1" dirty="0" err="1">
                <a:latin typeface="Narkisim" panose="020E0502050101010101" pitchFamily="34" charset="-79"/>
                <a:cs typeface="Vilna" pitchFamily="2" charset="-79"/>
              </a:rPr>
              <a:t>וּבְיוֹמֵיכוֹן</a:t>
            </a:r>
            <a:r>
              <a:rPr lang="he-IL" altLang="en-US" sz="4400" b="1" dirty="0">
                <a:latin typeface="Narkisim" panose="020E0502050101010101" pitchFamily="34" charset="-79"/>
                <a:cs typeface="Vilna" pitchFamily="2" charset="-79"/>
              </a:rPr>
              <a:t>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B'khi</a:t>
            </a:r>
            <a:r>
              <a:rPr lang="en-US" altLang="en-US" sz="4000" dirty="0"/>
              <a:t>-yay-</a:t>
            </a:r>
            <a:r>
              <a:rPr lang="en-US" altLang="en-US" sz="4000" dirty="0" err="1"/>
              <a:t>khon</a:t>
            </a:r>
            <a:r>
              <a:rPr lang="en-US" altLang="en-US" sz="4000" dirty="0"/>
              <a:t> </a:t>
            </a:r>
            <a:r>
              <a:rPr lang="en-US" altLang="en-US" sz="4000" dirty="0" err="1"/>
              <a:t>uv</a:t>
            </a:r>
            <a:r>
              <a:rPr lang="en-US" altLang="en-US" sz="4000" dirty="0"/>
              <a:t>-</a:t>
            </a:r>
            <a:r>
              <a:rPr lang="en-US" altLang="en-US" sz="4000" dirty="0" err="1"/>
              <a:t>yo</a:t>
            </a:r>
            <a:r>
              <a:rPr lang="en-US" altLang="en-US" sz="4000" dirty="0"/>
              <a:t>-may-</a:t>
            </a:r>
            <a:r>
              <a:rPr lang="en-US" altLang="en-US" sz="4000" dirty="0" err="1"/>
              <a:t>khon</a:t>
            </a:r>
            <a:endParaRPr lang="en-US" altLang="en-US" sz="4000" dirty="0"/>
          </a:p>
        </p:txBody>
      </p:sp>
    </p:spTree>
    <p:extLst>
      <p:ext uri="{BB962C8B-B14F-4D97-AF65-F5344CB8AC3E}">
        <p14:creationId xmlns:p14="http://schemas.microsoft.com/office/powerpoint/2010/main" val="17459179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E0F94BA1-4402-127F-514C-73A9A1415CB0}"/>
              </a:ext>
            </a:extLst>
          </p:cNvPr>
          <p:cNvPicPr>
            <a:picLocks noChangeAspect="1"/>
          </p:cNvPicPr>
          <p:nvPr/>
        </p:nvPicPr>
        <p:blipFill>
          <a:blip r:embed="rId3"/>
          <a:stretch>
            <a:fillRect/>
          </a:stretch>
        </p:blipFill>
        <p:spPr>
          <a:xfrm>
            <a:off x="13317" y="63140"/>
            <a:ext cx="9147363" cy="5093418"/>
          </a:xfrm>
          <a:prstGeom prst="rect">
            <a:avLst/>
          </a:prstGeom>
        </p:spPr>
      </p:pic>
      <p:sp>
        <p:nvSpPr>
          <p:cNvPr id="5" name="TextBox 4">
            <a:extLst>
              <a:ext uri="{FF2B5EF4-FFF2-40B4-BE49-F238E27FC236}">
                <a16:creationId xmlns:a16="http://schemas.microsoft.com/office/drawing/2014/main" id="{8F4F5EC1-83BE-F6CE-A9F3-EC66E9552418}"/>
              </a:ext>
            </a:extLst>
          </p:cNvPr>
          <p:cNvSpPr txBox="1"/>
          <p:nvPr/>
        </p:nvSpPr>
        <p:spPr>
          <a:xfrm>
            <a:off x="1459250" y="209550"/>
            <a:ext cx="6255495" cy="1323439"/>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Today, we mourn for the </a:t>
            </a:r>
          </a:p>
          <a:p>
            <a:r>
              <a:rPr lang="en-US" dirty="0">
                <a:effectLst>
                  <a:outerShdw blurRad="38100" dist="38100" dir="2700000" algn="tl">
                    <a:srgbClr val="000000">
                      <a:alpha val="43137"/>
                    </a:srgbClr>
                  </a:outerShdw>
                </a:effectLst>
              </a:rPr>
              <a:t>victims of Uvalde.</a:t>
            </a:r>
          </a:p>
        </p:txBody>
      </p:sp>
    </p:spTree>
    <p:extLst>
      <p:ext uri="{BB962C8B-B14F-4D97-AF65-F5344CB8AC3E}">
        <p14:creationId xmlns:p14="http://schemas.microsoft.com/office/powerpoint/2010/main" val="613666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8C6E5AB-3C4C-485D-8373-14C42DF1D466}"/>
              </a:ext>
            </a:extLst>
          </p:cNvPr>
          <p:cNvSpPr>
            <a:spLocks noGrp="1" noChangeArrowheads="1"/>
          </p:cNvSpPr>
          <p:nvPr>
            <p:ph type="subTitle" idx="4294967295"/>
          </p:nvPr>
        </p:nvSpPr>
        <p:spPr>
          <a:xfrm>
            <a:off x="381000" y="209550"/>
            <a:ext cx="8534400" cy="4800600"/>
          </a:xfrm>
        </p:spPr>
        <p:txBody>
          <a:bodyPr/>
          <a:lstStyle/>
          <a:p>
            <a:pPr marL="0" indent="0" rtl="1" eaLnBrk="1" hangingPunct="1">
              <a:spcBef>
                <a:spcPct val="0"/>
              </a:spcBef>
            </a:pPr>
            <a:r>
              <a:rPr lang="he-IL" altLang="en-US" sz="4400" b="1" dirty="0">
                <a:latin typeface="Narkisim" panose="020E0502050101010101" pitchFamily="34" charset="-79"/>
                <a:cs typeface="Vilna" pitchFamily="2" charset="-79"/>
              </a:rPr>
              <a:t>וּבְחַיֵּי </a:t>
            </a:r>
            <a:r>
              <a:rPr lang="he-IL" altLang="en-US" sz="4400" b="1" dirty="0" err="1">
                <a:latin typeface="Narkisim" panose="020E0502050101010101" pitchFamily="34" charset="-79"/>
                <a:cs typeface="Vilna" pitchFamily="2" charset="-79"/>
              </a:rPr>
              <a:t>דְכָל</a:t>
            </a:r>
            <a:r>
              <a:rPr lang="he-IL" altLang="en-US" sz="4400" b="1" dirty="0">
                <a:latin typeface="Narkisim" panose="020E0502050101010101" pitchFamily="34" charset="-79"/>
                <a:cs typeface="Vilna" pitchFamily="2" charset="-79"/>
              </a:rPr>
              <a:t> בֵּית יִשְׂרָאֵל</a:t>
            </a:r>
            <a:r>
              <a:rPr lang="ar-SA" altLang="en-US" sz="4400" b="1" dirty="0">
                <a:latin typeface="Narkisim" panose="020E0502050101010101" pitchFamily="34" charset="-79"/>
              </a:rPr>
              <a:t>.</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uv</a:t>
            </a:r>
            <a:r>
              <a:rPr lang="en-US" altLang="en-US" sz="4000" dirty="0"/>
              <a:t>-</a:t>
            </a:r>
            <a:r>
              <a:rPr lang="en-US" altLang="en-US" sz="4000" dirty="0" err="1"/>
              <a:t>khi</a:t>
            </a:r>
            <a:r>
              <a:rPr lang="en-US" altLang="en-US" sz="4000" dirty="0"/>
              <a:t>-yay </a:t>
            </a:r>
            <a:r>
              <a:rPr lang="en-US" altLang="en-US" sz="4000" dirty="0" err="1"/>
              <a:t>d'khawl</a:t>
            </a:r>
            <a:r>
              <a:rPr lang="en-US" altLang="en-US" sz="4000" dirty="0"/>
              <a:t> </a:t>
            </a:r>
          </a:p>
          <a:p>
            <a:pPr marL="0" indent="0" eaLnBrk="1" hangingPunct="1">
              <a:spcBef>
                <a:spcPct val="0"/>
              </a:spcBef>
            </a:pPr>
            <a:r>
              <a:rPr lang="en-US" altLang="en-US" sz="4000" dirty="0" err="1"/>
              <a:t>bayt</a:t>
            </a:r>
            <a:r>
              <a:rPr lang="en-US" altLang="en-US" sz="4000" dirty="0"/>
              <a:t> </a:t>
            </a:r>
            <a:r>
              <a:rPr lang="en-US" altLang="en-US" sz="4000" dirty="0" err="1"/>
              <a:t>Yees-ra-ayl</a:t>
            </a:r>
            <a:endParaRPr lang="en-US" altLang="en-US" sz="4000" dirty="0"/>
          </a:p>
          <a:p>
            <a:pPr marL="0" indent="0" eaLnBrk="1" hangingPunct="1">
              <a:spcBef>
                <a:spcPct val="0"/>
              </a:spcBef>
            </a:pPr>
            <a:r>
              <a:rPr lang="he-IL" altLang="en-US" sz="4400" b="1" dirty="0">
                <a:latin typeface="Narkisim" panose="020E0502050101010101" pitchFamily="34" charset="-79"/>
                <a:cs typeface="Vilna" pitchFamily="2" charset="-79"/>
              </a:rPr>
              <a:t> בַּעֲגָלָא וּבִזְמַן קָרִיב</a:t>
            </a:r>
          </a:p>
          <a:p>
            <a:pPr marL="0" indent="0" eaLnBrk="1" hangingPunct="1">
              <a:spcBef>
                <a:spcPct val="0"/>
              </a:spcBef>
            </a:pPr>
            <a:r>
              <a:rPr lang="en-US" altLang="en-US" sz="4000" dirty="0" err="1"/>
              <a:t>B'ah</a:t>
            </a:r>
            <a:r>
              <a:rPr lang="en-US" altLang="en-US" sz="4000" dirty="0"/>
              <a:t>-ga-la u-</a:t>
            </a:r>
            <a:r>
              <a:rPr lang="en-US" altLang="en-US" sz="4000" dirty="0" err="1"/>
              <a:t>veez</a:t>
            </a:r>
            <a:r>
              <a:rPr lang="en-US" altLang="en-US" sz="4000" dirty="0"/>
              <a:t>-man ka-</a:t>
            </a:r>
            <a:r>
              <a:rPr lang="en-US" altLang="en-US" sz="4000" dirty="0" err="1"/>
              <a:t>reev</a:t>
            </a:r>
            <a:r>
              <a:rPr lang="en-US" altLang="en-US" sz="4000" dirty="0"/>
              <a:t> </a:t>
            </a:r>
          </a:p>
          <a:p>
            <a:pPr marL="0" indent="0" eaLnBrk="1" hangingPunct="1">
              <a:spcBef>
                <a:spcPct val="0"/>
              </a:spcBef>
            </a:pPr>
            <a:r>
              <a:rPr lang="en-US" altLang="en-US" sz="4000" dirty="0"/>
              <a:t>[Congregation:]</a:t>
            </a:r>
          </a:p>
          <a:p>
            <a:pPr marL="0" indent="0" rtl="1" eaLnBrk="1" hangingPunct="1">
              <a:spcBef>
                <a:spcPct val="0"/>
              </a:spcBef>
            </a:pPr>
            <a:r>
              <a:rPr lang="he-IL" altLang="en-US" sz="4400" b="1" dirty="0">
                <a:latin typeface="Narkisim" panose="020E0502050101010101" pitchFamily="34" charset="-79"/>
                <a:cs typeface="Vilna" pitchFamily="2" charset="-79"/>
              </a:rPr>
              <a:t> וְאִמְרוּ אָמֵן:   </a:t>
            </a:r>
            <a:r>
              <a:rPr lang="en-US" altLang="en-US" sz="4000" dirty="0" err="1"/>
              <a:t>V'eem-ru</a:t>
            </a:r>
            <a:r>
              <a:rPr lang="en-US" altLang="en-US" sz="4000" dirty="0"/>
              <a:t> a-</a:t>
            </a:r>
            <a:r>
              <a:rPr lang="en-US" altLang="en-US" sz="4000" dirty="0" err="1"/>
              <a:t>mayn</a:t>
            </a:r>
            <a:endParaRPr lang="en-US" altLang="en-US" sz="4000" dirty="0"/>
          </a:p>
        </p:txBody>
      </p:sp>
    </p:spTree>
    <p:extLst>
      <p:ext uri="{BB962C8B-B14F-4D97-AF65-F5344CB8AC3E}">
        <p14:creationId xmlns:p14="http://schemas.microsoft.com/office/powerpoint/2010/main" val="11262745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1E8C381-BEDE-4F38-8084-627CA158EC4A}"/>
              </a:ext>
            </a:extLst>
          </p:cNvPr>
          <p:cNvSpPr>
            <a:spLocks noGrp="1" noChangeArrowheads="1"/>
          </p:cNvSpPr>
          <p:nvPr>
            <p:ph type="subTitle" idx="4294967295"/>
          </p:nvPr>
        </p:nvSpPr>
        <p:spPr>
          <a:xfrm>
            <a:off x="304800" y="133350"/>
            <a:ext cx="8534400" cy="4800600"/>
          </a:xfrm>
        </p:spPr>
        <p:txBody>
          <a:bodyPr/>
          <a:lstStyle/>
          <a:p>
            <a:pPr marL="0" indent="0" rtl="1" eaLnBrk="1" hangingPunct="1">
              <a:spcBef>
                <a:spcPct val="0"/>
              </a:spcBef>
            </a:pPr>
            <a:r>
              <a:rPr lang="he-IL" altLang="en-US" sz="4400" b="1" dirty="0">
                <a:latin typeface="Narkisim" panose="020E0502050101010101" pitchFamily="34" charset="-79"/>
                <a:cs typeface="Vilna" pitchFamily="2" charset="-79"/>
              </a:rPr>
              <a:t>יְהֵא שְׁמֵהּ רַבָּא מְבָרַךְ</a:t>
            </a:r>
            <a:endParaRPr lang="en-US" altLang="en-US" sz="4400" b="1" dirty="0">
              <a:latin typeface="Narkisim" panose="020E0502050101010101" pitchFamily="34" charset="-79"/>
              <a:cs typeface="Vilna" pitchFamily="2" charset="-79"/>
            </a:endParaRPr>
          </a:p>
          <a:p>
            <a:pPr marL="0" indent="0" eaLnBrk="1" hangingPunct="1">
              <a:spcBef>
                <a:spcPct val="0"/>
              </a:spcBef>
            </a:pPr>
            <a:r>
              <a:rPr lang="he-IL" altLang="en-US" sz="4400" b="1" dirty="0">
                <a:latin typeface="Narkisim" panose="020E0502050101010101" pitchFamily="34" charset="-79"/>
                <a:cs typeface="Vilna" pitchFamily="2" charset="-79"/>
              </a:rPr>
              <a:t> לְעָלַם </a:t>
            </a:r>
            <a:r>
              <a:rPr lang="he-IL" altLang="en-US" sz="4400" b="1" dirty="0" err="1">
                <a:latin typeface="Narkisim" panose="020E0502050101010101" pitchFamily="34" charset="-79"/>
                <a:cs typeface="Vilna" pitchFamily="2" charset="-79"/>
              </a:rPr>
              <a:t>וּלְעָלְמֵי</a:t>
            </a:r>
            <a:r>
              <a:rPr lang="he-IL" altLang="en-US" sz="4400" b="1" dirty="0">
                <a:latin typeface="Narkisim" panose="020E0502050101010101" pitchFamily="34" charset="-79"/>
                <a:cs typeface="Vilna" pitchFamily="2" charset="-79"/>
              </a:rPr>
              <a:t> </a:t>
            </a:r>
            <a:r>
              <a:rPr lang="he-IL" altLang="en-US" sz="4400" b="1" dirty="0" err="1">
                <a:latin typeface="Narkisim" panose="020E0502050101010101" pitchFamily="34" charset="-79"/>
                <a:cs typeface="Vilna" pitchFamily="2" charset="-79"/>
              </a:rPr>
              <a:t>עָלְמַיָּא</a:t>
            </a:r>
            <a:r>
              <a:rPr lang="he-IL" altLang="en-US" sz="4400" b="1" dirty="0">
                <a:latin typeface="Narkisim" panose="020E0502050101010101" pitchFamily="34" charset="-79"/>
                <a:cs typeface="Vilna" pitchFamily="2" charset="-79"/>
              </a:rPr>
              <a:t>: יִתְבָּרַךְ...</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Y'hay</a:t>
            </a:r>
            <a:r>
              <a:rPr lang="en-US" altLang="en-US" sz="4000" dirty="0"/>
              <a:t> </a:t>
            </a:r>
            <a:r>
              <a:rPr lang="en-US" altLang="en-US" sz="4000" dirty="0" err="1"/>
              <a:t>sh'may</a:t>
            </a:r>
            <a:r>
              <a:rPr lang="en-US" altLang="en-US" sz="4000" dirty="0"/>
              <a:t> </a:t>
            </a:r>
            <a:r>
              <a:rPr lang="en-US" altLang="en-US" sz="4000" dirty="0" err="1"/>
              <a:t>ra-ba</a:t>
            </a:r>
            <a:r>
              <a:rPr lang="en-US" altLang="en-US" sz="4000" dirty="0"/>
              <a:t> </a:t>
            </a:r>
            <a:r>
              <a:rPr lang="en-US" altLang="en-US" sz="4000" dirty="0" err="1"/>
              <a:t>m'va-rakh</a:t>
            </a:r>
            <a:r>
              <a:rPr lang="en-US" altLang="en-US" sz="4000" dirty="0"/>
              <a:t> </a:t>
            </a:r>
          </a:p>
          <a:p>
            <a:pPr marL="0" indent="0" eaLnBrk="1" hangingPunct="1">
              <a:spcBef>
                <a:spcPct val="0"/>
              </a:spcBef>
            </a:pPr>
            <a:r>
              <a:rPr lang="en-US" altLang="en-US" sz="2400" dirty="0"/>
              <a:t>[</a:t>
            </a:r>
            <a:r>
              <a:rPr lang="en-US" altLang="en-US" sz="2400" dirty="0" err="1"/>
              <a:t>Ee-yov</a:t>
            </a:r>
            <a:r>
              <a:rPr lang="en-US" altLang="en-US" sz="2400" dirty="0"/>
              <a:t> [Job] 25:2, Dan 2:20]</a:t>
            </a:r>
          </a:p>
          <a:p>
            <a:pPr marL="0" indent="0" eaLnBrk="1" hangingPunct="1">
              <a:spcBef>
                <a:spcPct val="0"/>
              </a:spcBef>
            </a:pPr>
            <a:r>
              <a:rPr lang="en-US" altLang="en-US" sz="4000" dirty="0" err="1"/>
              <a:t>L'a</a:t>
            </a:r>
            <a:r>
              <a:rPr lang="en-US" altLang="en-US" sz="4000" dirty="0"/>
              <a:t>-lam </a:t>
            </a:r>
            <a:r>
              <a:rPr lang="en-US" altLang="en-US" sz="4000" dirty="0" err="1"/>
              <a:t>ul</a:t>
            </a:r>
            <a:r>
              <a:rPr lang="en-US" altLang="en-US" sz="4000" dirty="0"/>
              <a:t>-al-may al-may-a. </a:t>
            </a:r>
          </a:p>
          <a:p>
            <a:pPr marL="0" indent="0" eaLnBrk="1" hangingPunct="1">
              <a:spcBef>
                <a:spcPct val="0"/>
              </a:spcBef>
            </a:pPr>
            <a:r>
              <a:rPr lang="en-US" altLang="en-US" sz="4000" dirty="0" err="1"/>
              <a:t>Yeet</a:t>
            </a:r>
            <a:r>
              <a:rPr lang="en-US" altLang="en-US" sz="4000" dirty="0"/>
              <a:t> </a:t>
            </a:r>
            <a:r>
              <a:rPr lang="en-US" altLang="en-US" sz="4000" dirty="0" err="1"/>
              <a:t>ba-rakh</a:t>
            </a:r>
            <a:r>
              <a:rPr lang="en-US" altLang="en-US" dirty="0"/>
              <a:t>. </a:t>
            </a:r>
          </a:p>
        </p:txBody>
      </p:sp>
    </p:spTree>
    <p:extLst>
      <p:ext uri="{BB962C8B-B14F-4D97-AF65-F5344CB8AC3E}">
        <p14:creationId xmlns:p14="http://schemas.microsoft.com/office/powerpoint/2010/main" val="40918867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F3CF1C0-996A-43BB-8AA3-784337CDD0EC}"/>
              </a:ext>
            </a:extLst>
          </p:cNvPr>
          <p:cNvSpPr>
            <a:spLocks noGrp="1" noChangeArrowheads="1"/>
          </p:cNvSpPr>
          <p:nvPr>
            <p:ph type="subTitle" idx="4294967295"/>
          </p:nvPr>
        </p:nvSpPr>
        <p:spPr>
          <a:xfrm>
            <a:off x="228600" y="209550"/>
            <a:ext cx="8534400" cy="4724400"/>
          </a:xfrm>
        </p:spPr>
        <p:txBody>
          <a:bodyPr/>
          <a:lstStyle/>
          <a:p>
            <a:pPr marL="0" indent="0" eaLnBrk="1" hangingPunct="1">
              <a:spcBef>
                <a:spcPct val="0"/>
              </a:spcBef>
            </a:pPr>
            <a:r>
              <a:rPr lang="en-US" altLang="en-US" sz="2800" dirty="0"/>
              <a:t>[Leader:] </a:t>
            </a:r>
          </a:p>
          <a:p>
            <a:pPr marL="0" indent="0" rtl="1" eaLnBrk="1" hangingPunct="1">
              <a:spcBef>
                <a:spcPct val="0"/>
              </a:spcBef>
            </a:pPr>
            <a:r>
              <a:rPr lang="he-IL" altLang="en-US" sz="4400" b="1" dirty="0">
                <a:latin typeface="Narkisim" panose="020E0502050101010101" pitchFamily="34" charset="-79"/>
                <a:cs typeface="Vilna" pitchFamily="2" charset="-79"/>
              </a:rPr>
              <a:t>יִתְבָּרַךְ וְיִשְׁתַּבַּח,</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Yeet</a:t>
            </a:r>
            <a:r>
              <a:rPr lang="en-US" altLang="en-US" sz="4000" dirty="0"/>
              <a:t>-bar-akh </a:t>
            </a:r>
            <a:r>
              <a:rPr lang="en-US" altLang="en-US" sz="4000" dirty="0" err="1"/>
              <a:t>v'yeesh</a:t>
            </a:r>
            <a:r>
              <a:rPr lang="en-US" altLang="en-US" sz="4000" dirty="0"/>
              <a:t>-ta-</a:t>
            </a:r>
            <a:r>
              <a:rPr lang="en-US" altLang="en-US" sz="4000" dirty="0" err="1"/>
              <a:t>bakh</a:t>
            </a:r>
            <a:endParaRPr lang="en-US" altLang="en-US" sz="4000" dirty="0"/>
          </a:p>
          <a:p>
            <a:pPr marL="0" indent="0" rtl="1" eaLnBrk="1" hangingPunct="1">
              <a:spcBef>
                <a:spcPct val="0"/>
              </a:spcBef>
            </a:pPr>
            <a:r>
              <a:rPr lang="he-IL" altLang="en-US" sz="4400" b="1" dirty="0">
                <a:latin typeface="Narkisim" panose="020E0502050101010101" pitchFamily="34" charset="-79"/>
                <a:cs typeface="Vilna" pitchFamily="2" charset="-79"/>
              </a:rPr>
              <a:t>וְיִתְפָּאַר וְיִתְרוֹמַם וְיִתְנַשֵּׂא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V'yeet</a:t>
            </a:r>
            <a:r>
              <a:rPr lang="en-US" altLang="en-US" sz="4000" dirty="0"/>
              <a:t>-pa-</a:t>
            </a:r>
            <a:r>
              <a:rPr lang="en-US" altLang="en-US" sz="4000" dirty="0" err="1"/>
              <a:t>ar</a:t>
            </a:r>
            <a:r>
              <a:rPr lang="en-US" altLang="en-US" sz="4000" dirty="0"/>
              <a:t> </a:t>
            </a:r>
            <a:r>
              <a:rPr lang="en-US" altLang="en-US" sz="4000" dirty="0" err="1"/>
              <a:t>v'yeet</a:t>
            </a:r>
            <a:r>
              <a:rPr lang="en-US" altLang="en-US" sz="4000" dirty="0"/>
              <a:t>-</a:t>
            </a:r>
            <a:r>
              <a:rPr lang="en-US" altLang="en-US" sz="4000" dirty="0" err="1"/>
              <a:t>ro</a:t>
            </a:r>
            <a:r>
              <a:rPr lang="en-US" altLang="en-US" sz="4000" dirty="0"/>
              <a:t>-mam </a:t>
            </a:r>
          </a:p>
          <a:p>
            <a:pPr marL="0" indent="0" eaLnBrk="1" hangingPunct="1">
              <a:spcBef>
                <a:spcPct val="0"/>
              </a:spcBef>
            </a:pPr>
            <a:r>
              <a:rPr lang="en-US" altLang="en-US" sz="4000" dirty="0" err="1"/>
              <a:t>V'yeet</a:t>
            </a:r>
            <a:r>
              <a:rPr lang="en-US" altLang="en-US" sz="4000" dirty="0"/>
              <a:t>-</a:t>
            </a:r>
            <a:r>
              <a:rPr lang="en-US" altLang="en-US" sz="4000" dirty="0" err="1"/>
              <a:t>na</a:t>
            </a:r>
            <a:r>
              <a:rPr lang="en-US" altLang="en-US" sz="4000" dirty="0"/>
              <a:t>-say</a:t>
            </a:r>
          </a:p>
        </p:txBody>
      </p:sp>
    </p:spTree>
    <p:extLst>
      <p:ext uri="{BB962C8B-B14F-4D97-AF65-F5344CB8AC3E}">
        <p14:creationId xmlns:p14="http://schemas.microsoft.com/office/powerpoint/2010/main" val="15984950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436C0F-542D-41C8-B88C-96D4A3D8B266}"/>
              </a:ext>
            </a:extLst>
          </p:cNvPr>
          <p:cNvSpPr>
            <a:spLocks noGrp="1" noChangeArrowheads="1"/>
          </p:cNvSpPr>
          <p:nvPr>
            <p:ph type="subTitle" idx="4294967295"/>
          </p:nvPr>
        </p:nvSpPr>
        <p:spPr>
          <a:xfrm>
            <a:off x="381000" y="209550"/>
            <a:ext cx="8382000" cy="4572000"/>
          </a:xfrm>
        </p:spPr>
        <p:txBody>
          <a:bodyPr/>
          <a:lstStyle/>
          <a:p>
            <a:pPr marL="0" indent="0" rtl="1" eaLnBrk="1" hangingPunct="1">
              <a:spcBef>
                <a:spcPct val="0"/>
              </a:spcBef>
            </a:pPr>
            <a:r>
              <a:rPr lang="he-IL" altLang="en-US" sz="4400" b="1" dirty="0" err="1">
                <a:latin typeface="Narkisim" panose="020E0502050101010101" pitchFamily="34" charset="-79"/>
                <a:cs typeface="Vilna" pitchFamily="2" charset="-79"/>
              </a:rPr>
              <a:t>ווְיִתְעַלֶּה</a:t>
            </a:r>
            <a:r>
              <a:rPr lang="he-IL" altLang="en-US" sz="4400" b="1" dirty="0">
                <a:latin typeface="Narkisim" panose="020E0502050101010101" pitchFamily="34" charset="-79"/>
                <a:cs typeface="Vilna" pitchFamily="2" charset="-79"/>
              </a:rPr>
              <a:t> וְיִתְהַלָּל וְיִתְהַדָּר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V’yit</a:t>
            </a:r>
            <a:r>
              <a:rPr lang="en-US" altLang="en-US" sz="4000" dirty="0"/>
              <a:t>-a-</a:t>
            </a:r>
            <a:r>
              <a:rPr lang="en-US" altLang="en-US" sz="4000" dirty="0" err="1"/>
              <a:t>leh</a:t>
            </a:r>
            <a:r>
              <a:rPr lang="en-US" altLang="en-US" sz="4000" dirty="0"/>
              <a:t> </a:t>
            </a:r>
            <a:r>
              <a:rPr lang="en-US" altLang="en-US" sz="4000" dirty="0" err="1"/>
              <a:t>v'yeet</a:t>
            </a:r>
            <a:r>
              <a:rPr lang="en-US" altLang="en-US" sz="4000" dirty="0"/>
              <a:t>-ha-</a:t>
            </a:r>
            <a:r>
              <a:rPr lang="en-US" altLang="en-US" sz="4000" dirty="0" err="1"/>
              <a:t>lal</a:t>
            </a:r>
            <a:endParaRPr lang="en-US" altLang="en-US" sz="4000" dirty="0"/>
          </a:p>
          <a:p>
            <a:pPr marL="0" indent="0" eaLnBrk="1" hangingPunct="1">
              <a:spcBef>
                <a:spcPct val="0"/>
              </a:spcBef>
            </a:pPr>
            <a:r>
              <a:rPr lang="en-US" altLang="en-US" sz="4000" dirty="0" err="1"/>
              <a:t>v’yit</a:t>
            </a:r>
            <a:r>
              <a:rPr lang="en-US" altLang="en-US" sz="4000" dirty="0"/>
              <a:t>-ha-</a:t>
            </a:r>
            <a:r>
              <a:rPr lang="en-US" altLang="en-US" sz="4000" dirty="0" err="1"/>
              <a:t>dar</a:t>
            </a:r>
            <a:endParaRPr lang="en-US" altLang="en-US" sz="4000" dirty="0"/>
          </a:p>
          <a:p>
            <a:pPr marL="0" indent="0" rtl="1" eaLnBrk="1" hangingPunct="1">
              <a:spcBef>
                <a:spcPct val="0"/>
              </a:spcBef>
            </a:pPr>
            <a:endParaRPr lang="en-US" altLang="en-US" sz="1600" dirty="0"/>
          </a:p>
          <a:p>
            <a:pPr marL="0" indent="0" rtl="1" eaLnBrk="1" hangingPunct="1">
              <a:spcBef>
                <a:spcPct val="0"/>
              </a:spcBef>
            </a:pPr>
            <a:r>
              <a:rPr lang="he-IL" altLang="en-US" sz="4400" b="1" dirty="0">
                <a:latin typeface="Narkisim" panose="020E0502050101010101" pitchFamily="34" charset="-79"/>
                <a:cs typeface="Vilna" pitchFamily="2" charset="-79"/>
              </a:rPr>
              <a:t>שְׁמֵהּ </a:t>
            </a:r>
            <a:r>
              <a:rPr lang="he-IL" altLang="en-US" sz="4400" b="1" dirty="0" err="1">
                <a:latin typeface="Narkisim" panose="020E0502050101010101" pitchFamily="34" charset="-79"/>
                <a:cs typeface="Vilna" pitchFamily="2" charset="-79"/>
              </a:rPr>
              <a:t>דְּקֻדְשָׁא</a:t>
            </a:r>
            <a:r>
              <a:rPr lang="he-IL" altLang="en-US" sz="4400" b="1" dirty="0">
                <a:latin typeface="Narkisim" panose="020E0502050101010101" pitchFamily="34" charset="-79"/>
                <a:cs typeface="Vilna" pitchFamily="2" charset="-79"/>
              </a:rPr>
              <a:t>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Sh'may</a:t>
            </a:r>
            <a:r>
              <a:rPr lang="en-US" altLang="en-US" sz="4000" dirty="0"/>
              <a:t> </a:t>
            </a:r>
            <a:r>
              <a:rPr lang="en-US" altLang="en-US" sz="4000" dirty="0" err="1"/>
              <a:t>d'kud'sha</a:t>
            </a:r>
            <a:endParaRPr lang="en-US" altLang="en-US" sz="4000" dirty="0"/>
          </a:p>
          <a:p>
            <a:pPr marL="0" indent="0" eaLnBrk="1" hangingPunct="1">
              <a:spcBef>
                <a:spcPct val="0"/>
              </a:spcBef>
            </a:pPr>
            <a:r>
              <a:rPr lang="en-US" altLang="en-US" sz="3200" dirty="0"/>
              <a:t>[Congregation:] </a:t>
            </a:r>
          </a:p>
          <a:p>
            <a:pPr marL="0" indent="0" rtl="1" eaLnBrk="1" hangingPunct="1">
              <a:spcBef>
                <a:spcPct val="0"/>
              </a:spcBef>
            </a:pPr>
            <a:r>
              <a:rPr lang="he-IL" altLang="en-US" sz="4000" dirty="0"/>
              <a:t> </a:t>
            </a:r>
            <a:r>
              <a:rPr lang="he-IL" altLang="en-US" sz="4400" b="1" dirty="0" err="1">
                <a:latin typeface="Narkisim" panose="020E0502050101010101" pitchFamily="34" charset="-79"/>
                <a:cs typeface="Vilna" pitchFamily="2" charset="-79"/>
              </a:rPr>
              <a:t>בְּרִיך</a:t>
            </a:r>
            <a:r>
              <a:rPr lang="he-IL" altLang="en-US" sz="4400" b="1" dirty="0">
                <a:latin typeface="Narkisim" panose="020E0502050101010101" pitchFamily="34" charset="-79"/>
                <a:cs typeface="Vilna" pitchFamily="2" charset="-79"/>
              </a:rPr>
              <a:t>ְ הוּא</a:t>
            </a:r>
            <a:r>
              <a:rPr lang="he-IL" altLang="en-US" sz="4800" dirty="0"/>
              <a:t>   </a:t>
            </a:r>
            <a:r>
              <a:rPr lang="en-US" altLang="en-US" sz="3600" dirty="0" err="1"/>
              <a:t>B'reekh</a:t>
            </a:r>
            <a:r>
              <a:rPr lang="en-US" altLang="en-US" sz="3600" dirty="0"/>
              <a:t> hu</a:t>
            </a:r>
            <a:endParaRPr lang="en-US" altLang="en-US" dirty="0"/>
          </a:p>
        </p:txBody>
      </p:sp>
    </p:spTree>
    <p:extLst>
      <p:ext uri="{BB962C8B-B14F-4D97-AF65-F5344CB8AC3E}">
        <p14:creationId xmlns:p14="http://schemas.microsoft.com/office/powerpoint/2010/main" val="18195943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1679B6B-BB4F-4D02-A36B-E238AF991AF4}"/>
              </a:ext>
            </a:extLst>
          </p:cNvPr>
          <p:cNvSpPr>
            <a:spLocks noGrp="1" noChangeArrowheads="1"/>
          </p:cNvSpPr>
          <p:nvPr>
            <p:ph type="subTitle" idx="4294967295"/>
          </p:nvPr>
        </p:nvSpPr>
        <p:spPr>
          <a:xfrm>
            <a:off x="381000" y="133350"/>
            <a:ext cx="8305800" cy="4876800"/>
          </a:xfrm>
        </p:spPr>
        <p:txBody>
          <a:bodyPr/>
          <a:lstStyle/>
          <a:p>
            <a:pPr marL="0" indent="0" eaLnBrk="1" hangingPunct="1">
              <a:spcBef>
                <a:spcPct val="0"/>
              </a:spcBef>
            </a:pPr>
            <a:r>
              <a:rPr lang="en-US" altLang="en-US" sz="2800" dirty="0"/>
              <a:t>[Leader:]</a:t>
            </a:r>
          </a:p>
          <a:p>
            <a:pPr marL="0" indent="0" eaLnBrk="1" hangingPunct="1">
              <a:spcBef>
                <a:spcPct val="0"/>
              </a:spcBef>
            </a:pPr>
            <a:r>
              <a:rPr lang="he-IL" altLang="en-US" sz="4400" b="1" dirty="0" err="1">
                <a:latin typeface="Narkisim" panose="020E0502050101010101" pitchFamily="34" charset="-79"/>
                <a:cs typeface="Vilna" pitchFamily="2" charset="-79"/>
              </a:rPr>
              <a:t>לְעֵלָּא</a:t>
            </a:r>
            <a:r>
              <a:rPr lang="he-IL" altLang="en-US" sz="4400" b="1" dirty="0">
                <a:latin typeface="Narkisim" panose="020E0502050101010101" pitchFamily="34" charset="-79"/>
                <a:cs typeface="Vilna" pitchFamily="2" charset="-79"/>
              </a:rPr>
              <a:t> מִכָּל </a:t>
            </a:r>
            <a:r>
              <a:rPr lang="he-IL" altLang="en-US" sz="4400" b="1" dirty="0" err="1">
                <a:latin typeface="Narkisim" panose="020E0502050101010101" pitchFamily="34" charset="-79"/>
                <a:cs typeface="Vilna" pitchFamily="2" charset="-79"/>
              </a:rPr>
              <a:t>בִּרְכָתָא</a:t>
            </a:r>
            <a:r>
              <a:rPr lang="he-IL" altLang="en-US" sz="4400" b="1" dirty="0">
                <a:latin typeface="Narkisim" panose="020E0502050101010101" pitchFamily="34" charset="-79"/>
                <a:cs typeface="Vilna" pitchFamily="2" charset="-79"/>
              </a:rPr>
              <a:t>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L'ay-lah</a:t>
            </a:r>
            <a:r>
              <a:rPr lang="en-US" altLang="en-US" sz="4000" dirty="0"/>
              <a:t> mee-</a:t>
            </a:r>
            <a:r>
              <a:rPr lang="en-US" altLang="en-US" sz="4000" dirty="0" err="1"/>
              <a:t>kawl</a:t>
            </a:r>
            <a:r>
              <a:rPr lang="en-US" altLang="en-US" sz="4000" dirty="0"/>
              <a:t> beer-kha-ta</a:t>
            </a:r>
          </a:p>
          <a:p>
            <a:pPr marL="0" indent="0" eaLnBrk="1" hangingPunct="1">
              <a:spcBef>
                <a:spcPct val="0"/>
              </a:spcBef>
            </a:pPr>
            <a:r>
              <a:rPr lang="he-IL" altLang="en-US" sz="4400" b="1" dirty="0" err="1">
                <a:latin typeface="Narkisim" panose="020E0502050101010101" pitchFamily="34" charset="-79"/>
                <a:cs typeface="Vilna" pitchFamily="2" charset="-79"/>
              </a:rPr>
              <a:t>וְשִׁירָתָא</a:t>
            </a:r>
            <a:r>
              <a:rPr lang="he-IL" altLang="en-US" sz="4400" b="1" dirty="0">
                <a:latin typeface="Narkisim" panose="020E0502050101010101" pitchFamily="34" charset="-79"/>
                <a:cs typeface="Vilna" pitchFamily="2" charset="-79"/>
              </a:rPr>
              <a:t>,</a:t>
            </a:r>
            <a:endParaRPr lang="en-US" altLang="en-US" sz="4400" b="1" dirty="0">
              <a:latin typeface="Narkisim" panose="020E0502050101010101" pitchFamily="34" charset="-79"/>
              <a:cs typeface="Vilna" pitchFamily="2" charset="-79"/>
            </a:endParaRPr>
          </a:p>
          <a:p>
            <a:pPr marL="0" indent="0" eaLnBrk="1" hangingPunct="1">
              <a:spcBef>
                <a:spcPct val="0"/>
              </a:spcBef>
            </a:pPr>
            <a:r>
              <a:rPr lang="he-IL" altLang="en-US" sz="4000" dirty="0"/>
              <a:t>  </a:t>
            </a:r>
            <a:r>
              <a:rPr lang="en-US" altLang="en-US" sz="4000" dirty="0" err="1"/>
              <a:t>V'shee</a:t>
            </a:r>
            <a:r>
              <a:rPr lang="en-US" altLang="en-US" sz="4000" dirty="0"/>
              <a:t>-</a:t>
            </a:r>
            <a:r>
              <a:rPr lang="en-US" altLang="en-US" sz="4000" dirty="0" err="1"/>
              <a:t>ra</a:t>
            </a:r>
            <a:r>
              <a:rPr lang="en-US" altLang="en-US" sz="4000" dirty="0"/>
              <a:t>-ta</a:t>
            </a:r>
          </a:p>
        </p:txBody>
      </p:sp>
    </p:spTree>
    <p:extLst>
      <p:ext uri="{BB962C8B-B14F-4D97-AF65-F5344CB8AC3E}">
        <p14:creationId xmlns:p14="http://schemas.microsoft.com/office/powerpoint/2010/main" val="16055450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B8B60E2-AE8F-4097-A116-0CBD660ACA1C}"/>
              </a:ext>
            </a:extLst>
          </p:cNvPr>
          <p:cNvSpPr>
            <a:spLocks noGrp="1" noChangeArrowheads="1"/>
          </p:cNvSpPr>
          <p:nvPr>
            <p:ph type="subTitle" idx="4294967295"/>
          </p:nvPr>
        </p:nvSpPr>
        <p:spPr>
          <a:xfrm>
            <a:off x="304800" y="209550"/>
            <a:ext cx="8382000" cy="4800600"/>
          </a:xfrm>
        </p:spPr>
        <p:txBody>
          <a:bodyPr/>
          <a:lstStyle/>
          <a:p>
            <a:pPr marL="0" indent="0" rtl="1" eaLnBrk="1" hangingPunct="1">
              <a:spcBef>
                <a:spcPct val="0"/>
              </a:spcBef>
              <a:tabLst>
                <a:tab pos="1416844" algn="l"/>
              </a:tabLst>
            </a:pPr>
            <a:r>
              <a:rPr lang="he-IL" altLang="en-US" sz="4400" b="1" dirty="0" err="1">
                <a:latin typeface="Narkisim" panose="020E0502050101010101" pitchFamily="34" charset="-79"/>
                <a:cs typeface="Vilna" pitchFamily="2" charset="-79"/>
              </a:rPr>
              <a:t>תֻּשְׁבְּחָתָא</a:t>
            </a:r>
            <a:r>
              <a:rPr lang="he-IL" altLang="en-US" sz="4400" b="1" dirty="0">
                <a:latin typeface="Narkisim" panose="020E0502050101010101" pitchFamily="34" charset="-79"/>
                <a:cs typeface="Vilna" pitchFamily="2" charset="-79"/>
              </a:rPr>
              <a:t> </a:t>
            </a:r>
            <a:r>
              <a:rPr lang="he-IL" altLang="en-US" sz="4400" b="1" dirty="0" err="1">
                <a:latin typeface="Narkisim" panose="020E0502050101010101" pitchFamily="34" charset="-79"/>
                <a:cs typeface="Vilna" pitchFamily="2" charset="-79"/>
              </a:rPr>
              <a:t>וְנֶחֱמָתָא</a:t>
            </a:r>
            <a:r>
              <a:rPr lang="he-IL" altLang="en-US" sz="4400" b="1" dirty="0">
                <a:latin typeface="Narkisim" panose="020E0502050101010101" pitchFamily="34" charset="-79"/>
                <a:cs typeface="Vilna" pitchFamily="2" charset="-79"/>
              </a:rPr>
              <a:t>,</a:t>
            </a:r>
            <a:endParaRPr lang="en-US" altLang="en-US" sz="4400" b="1" dirty="0">
              <a:latin typeface="Narkisim" panose="020E0502050101010101" pitchFamily="34" charset="-79"/>
              <a:cs typeface="Vilna" pitchFamily="2" charset="-79"/>
            </a:endParaRPr>
          </a:p>
          <a:p>
            <a:pPr marL="0" indent="0" eaLnBrk="1" hangingPunct="1">
              <a:spcBef>
                <a:spcPct val="0"/>
              </a:spcBef>
              <a:tabLst>
                <a:tab pos="1416844" algn="l"/>
              </a:tabLst>
            </a:pPr>
            <a:r>
              <a:rPr lang="en-US" altLang="en-US" sz="4000" dirty="0"/>
              <a:t>Tush-</a:t>
            </a:r>
            <a:r>
              <a:rPr lang="en-US" altLang="en-US" sz="4000" dirty="0" err="1"/>
              <a:t>b'kha</a:t>
            </a:r>
            <a:r>
              <a:rPr lang="en-US" altLang="en-US" sz="4000" dirty="0"/>
              <a:t>-ta </a:t>
            </a:r>
            <a:r>
              <a:rPr lang="en-US" altLang="en-US" sz="4000" dirty="0" err="1"/>
              <a:t>v'neh</a:t>
            </a:r>
            <a:r>
              <a:rPr lang="en-US" altLang="en-US" sz="4000" dirty="0"/>
              <a:t>-</a:t>
            </a:r>
            <a:r>
              <a:rPr lang="en-US" altLang="en-US" sz="4000" dirty="0" err="1"/>
              <a:t>kheh</a:t>
            </a:r>
            <a:r>
              <a:rPr lang="en-US" altLang="en-US" sz="4000" dirty="0"/>
              <a:t>-ma-</a:t>
            </a:r>
            <a:r>
              <a:rPr lang="en-US" altLang="en-US" sz="4000" dirty="0" err="1"/>
              <a:t>tah</a:t>
            </a:r>
            <a:endParaRPr lang="en-US" altLang="en-US" sz="4000" dirty="0"/>
          </a:p>
          <a:p>
            <a:pPr marL="0" indent="0" eaLnBrk="1" hangingPunct="1">
              <a:spcBef>
                <a:spcPct val="0"/>
              </a:spcBef>
              <a:tabLst>
                <a:tab pos="1416844" algn="l"/>
              </a:tabLst>
            </a:pPr>
            <a:r>
              <a:rPr lang="he-IL" altLang="en-US" sz="4400" b="1" dirty="0">
                <a:latin typeface="Narkisim" panose="020E0502050101010101" pitchFamily="34" charset="-79"/>
                <a:cs typeface="Vilna" pitchFamily="2" charset="-79"/>
              </a:rPr>
              <a:t> </a:t>
            </a:r>
            <a:r>
              <a:rPr lang="he-IL" altLang="en-US" sz="4400" b="1" dirty="0" err="1">
                <a:latin typeface="Narkisim" panose="020E0502050101010101" pitchFamily="34" charset="-79"/>
                <a:cs typeface="Vilna" pitchFamily="2" charset="-79"/>
              </a:rPr>
              <a:t>דַּאֲמִירָן</a:t>
            </a:r>
            <a:r>
              <a:rPr lang="he-IL" altLang="en-US" sz="4400" b="1" dirty="0">
                <a:latin typeface="Narkisim" panose="020E0502050101010101" pitchFamily="34" charset="-79"/>
                <a:cs typeface="Vilna" pitchFamily="2" charset="-79"/>
              </a:rPr>
              <a:t> בְּעָלְמָא,</a:t>
            </a:r>
            <a:endParaRPr lang="en-US" altLang="en-US" sz="4400" b="1" dirty="0">
              <a:latin typeface="Narkisim" panose="020E0502050101010101" pitchFamily="34" charset="-79"/>
              <a:cs typeface="Vilna" pitchFamily="2" charset="-79"/>
            </a:endParaRPr>
          </a:p>
          <a:p>
            <a:pPr marL="0" indent="0" eaLnBrk="1" hangingPunct="1">
              <a:spcBef>
                <a:spcPct val="0"/>
              </a:spcBef>
              <a:tabLst>
                <a:tab pos="1416844" algn="l"/>
              </a:tabLst>
            </a:pPr>
            <a:r>
              <a:rPr lang="he-IL" altLang="en-US" sz="4000" dirty="0"/>
              <a:t>   </a:t>
            </a:r>
            <a:r>
              <a:rPr lang="en-US" altLang="en-US" sz="4000" dirty="0"/>
              <a:t>Da-a-mee-ran </a:t>
            </a:r>
            <a:r>
              <a:rPr lang="en-US" altLang="en-US" sz="4000" dirty="0" err="1"/>
              <a:t>b'al</a:t>
            </a:r>
            <a:r>
              <a:rPr lang="en-US" altLang="en-US" sz="4000" dirty="0"/>
              <a:t>-ma</a:t>
            </a:r>
          </a:p>
          <a:p>
            <a:pPr marL="0" indent="0" eaLnBrk="1" hangingPunct="1">
              <a:spcBef>
                <a:spcPct val="0"/>
              </a:spcBef>
              <a:tabLst>
                <a:tab pos="1416844" algn="l"/>
              </a:tabLst>
            </a:pPr>
            <a:r>
              <a:rPr lang="he-IL" altLang="en-US" sz="4000" dirty="0"/>
              <a:t>וְאִמְרוּ אָמֵן:</a:t>
            </a:r>
            <a:endParaRPr lang="en-US" altLang="en-US" sz="4000" dirty="0"/>
          </a:p>
          <a:p>
            <a:pPr marL="0" indent="0" eaLnBrk="1" hangingPunct="1">
              <a:spcBef>
                <a:spcPct val="0"/>
              </a:spcBef>
              <a:tabLst>
                <a:tab pos="1416844" algn="l"/>
              </a:tabLst>
            </a:pPr>
            <a:r>
              <a:rPr lang="en-US" altLang="en-US" sz="4000" dirty="0" err="1"/>
              <a:t>V'eem'ru</a:t>
            </a:r>
            <a:r>
              <a:rPr lang="en-US" altLang="en-US" sz="4000" dirty="0"/>
              <a:t> a-</a:t>
            </a:r>
            <a:r>
              <a:rPr lang="en-US" altLang="en-US" sz="4000" dirty="0" err="1"/>
              <a:t>mayn</a:t>
            </a:r>
            <a:r>
              <a:rPr lang="en-US" altLang="en-US" sz="4000" dirty="0"/>
              <a:t>  </a:t>
            </a:r>
          </a:p>
        </p:txBody>
      </p:sp>
    </p:spTree>
    <p:extLst>
      <p:ext uri="{BB962C8B-B14F-4D97-AF65-F5344CB8AC3E}">
        <p14:creationId xmlns:p14="http://schemas.microsoft.com/office/powerpoint/2010/main" val="426911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7702ED8-3BA0-40C0-A1B1-E806598F72DF}"/>
              </a:ext>
            </a:extLst>
          </p:cNvPr>
          <p:cNvSpPr>
            <a:spLocks noGrp="1" noChangeArrowheads="1"/>
          </p:cNvSpPr>
          <p:nvPr>
            <p:ph type="subTitle" idx="4294967295"/>
          </p:nvPr>
        </p:nvSpPr>
        <p:spPr>
          <a:xfrm>
            <a:off x="304800" y="285750"/>
            <a:ext cx="8534400" cy="4648200"/>
          </a:xfrm>
        </p:spPr>
        <p:txBody>
          <a:bodyPr/>
          <a:lstStyle/>
          <a:p>
            <a:pPr marL="0" indent="0" rtl="1" eaLnBrk="1" hangingPunct="1">
              <a:spcBef>
                <a:spcPct val="0"/>
              </a:spcBef>
            </a:pPr>
            <a:r>
              <a:rPr lang="he-IL" altLang="en-US" sz="4400" b="1" dirty="0">
                <a:latin typeface="Narkisim" panose="020E0502050101010101" pitchFamily="34" charset="-79"/>
                <a:cs typeface="Vilna" pitchFamily="2" charset="-79"/>
              </a:rPr>
              <a:t>יְהֵא שְׁלָמָא רַבָּא מִן שְׁמַיָּא</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Y'hay</a:t>
            </a:r>
            <a:r>
              <a:rPr lang="en-US" altLang="en-US" sz="4000" dirty="0"/>
              <a:t> </a:t>
            </a:r>
            <a:r>
              <a:rPr lang="en-US" altLang="en-US" sz="4000" dirty="0" err="1"/>
              <a:t>sh'la</a:t>
            </a:r>
            <a:r>
              <a:rPr lang="en-US" altLang="en-US" sz="4000" dirty="0"/>
              <a:t>-ma </a:t>
            </a:r>
            <a:r>
              <a:rPr lang="en-US" altLang="en-US" sz="4000" dirty="0" err="1"/>
              <a:t>ra-ba</a:t>
            </a:r>
            <a:r>
              <a:rPr lang="en-US" altLang="en-US" sz="4000" dirty="0"/>
              <a:t> </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meen</a:t>
            </a:r>
            <a:r>
              <a:rPr lang="en-US" altLang="en-US" sz="4000" dirty="0"/>
              <a:t> </a:t>
            </a:r>
            <a:r>
              <a:rPr lang="en-US" altLang="en-US" sz="4000" dirty="0" err="1"/>
              <a:t>sh’mi-ya</a:t>
            </a:r>
            <a:endParaRPr lang="en-US" altLang="en-US" sz="4000" dirty="0"/>
          </a:p>
          <a:p>
            <a:pPr marL="0" indent="0" rtl="1" eaLnBrk="1" hangingPunct="1">
              <a:spcBef>
                <a:spcPct val="0"/>
              </a:spcBef>
            </a:pPr>
            <a:r>
              <a:rPr lang="he-IL" altLang="en-US" sz="4000" dirty="0"/>
              <a:t> </a:t>
            </a:r>
            <a:r>
              <a:rPr lang="he-IL" altLang="en-US" sz="4400" b="1" dirty="0">
                <a:latin typeface="Narkisim" panose="020E0502050101010101" pitchFamily="34" charset="-79"/>
                <a:cs typeface="Vilna" pitchFamily="2" charset="-79"/>
              </a:rPr>
              <a:t>וְחַיִּים עָלֵינוּ וְעַל כָּל יִשְׂרָאֵל,</a:t>
            </a:r>
            <a:endParaRPr lang="en-US" altLang="en-US" sz="4400" b="1" dirty="0">
              <a:latin typeface="Narkisim" panose="020E0502050101010101" pitchFamily="34" charset="-79"/>
              <a:cs typeface="Vilna" pitchFamily="2" charset="-79"/>
            </a:endParaRPr>
          </a:p>
          <a:p>
            <a:pPr marL="0" indent="0" eaLnBrk="1" hangingPunct="1">
              <a:spcBef>
                <a:spcPct val="0"/>
              </a:spcBef>
            </a:pPr>
            <a:r>
              <a:rPr lang="he-IL" altLang="en-US" sz="4400" b="1" dirty="0">
                <a:latin typeface="Narkisim" panose="020E0502050101010101" pitchFamily="34" charset="-79"/>
                <a:cs typeface="Vilna" pitchFamily="2" charset="-79"/>
              </a:rPr>
              <a:t> וְאִמְרוּ אָמֵן</a:t>
            </a:r>
            <a:r>
              <a:rPr lang="ar-SA" altLang="en-US" sz="4400" b="1" dirty="0">
                <a:latin typeface="Narkisim" panose="020E0502050101010101" pitchFamily="34" charset="-79"/>
              </a:rPr>
              <a:t>:</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dirty="0" err="1"/>
              <a:t>v'khi-yeem</a:t>
            </a:r>
            <a:r>
              <a:rPr lang="en-US" altLang="en-US" sz="4000" dirty="0"/>
              <a:t> a-lay-nu </a:t>
            </a:r>
            <a:r>
              <a:rPr lang="en-US" altLang="en-US" sz="4000" dirty="0" err="1"/>
              <a:t>v'al</a:t>
            </a:r>
            <a:r>
              <a:rPr lang="en-US" altLang="en-US" sz="4000" dirty="0"/>
              <a:t> </a:t>
            </a:r>
            <a:r>
              <a:rPr lang="en-US" altLang="en-US" sz="4000" dirty="0" err="1"/>
              <a:t>kawl</a:t>
            </a:r>
            <a:r>
              <a:rPr lang="en-US" altLang="en-US" sz="4000" dirty="0"/>
              <a:t> </a:t>
            </a:r>
          </a:p>
          <a:p>
            <a:pPr marL="0" indent="0" eaLnBrk="1" hangingPunct="1">
              <a:spcBef>
                <a:spcPct val="0"/>
              </a:spcBef>
            </a:pPr>
            <a:r>
              <a:rPr lang="en-US" altLang="en-US" sz="4000" dirty="0" err="1"/>
              <a:t>Yees-ra-ayl</a:t>
            </a:r>
            <a:r>
              <a:rPr lang="en-US" altLang="en-US" sz="4000" dirty="0"/>
              <a:t>, </a:t>
            </a:r>
            <a:r>
              <a:rPr lang="en-US" altLang="en-US" sz="4000" dirty="0" err="1"/>
              <a:t>v'eem'ru</a:t>
            </a:r>
            <a:r>
              <a:rPr lang="en-US" altLang="en-US" sz="4000" dirty="0"/>
              <a:t> a-</a:t>
            </a:r>
            <a:r>
              <a:rPr lang="en-US" altLang="en-US" sz="4000" dirty="0" err="1"/>
              <a:t>mayn</a:t>
            </a:r>
            <a:r>
              <a:rPr lang="en-US" altLang="en-US" sz="4000" dirty="0"/>
              <a:t>.</a:t>
            </a:r>
          </a:p>
        </p:txBody>
      </p:sp>
    </p:spTree>
    <p:extLst>
      <p:ext uri="{BB962C8B-B14F-4D97-AF65-F5344CB8AC3E}">
        <p14:creationId xmlns:p14="http://schemas.microsoft.com/office/powerpoint/2010/main" val="32581611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4C7BF4F-80AF-413E-92A2-572B9DFE0D93}"/>
              </a:ext>
            </a:extLst>
          </p:cNvPr>
          <p:cNvSpPr>
            <a:spLocks noGrp="1" noChangeArrowheads="1"/>
          </p:cNvSpPr>
          <p:nvPr>
            <p:ph type="ctrTitle"/>
          </p:nvPr>
        </p:nvSpPr>
        <p:spPr>
          <a:xfrm>
            <a:off x="1143000" y="1200150"/>
            <a:ext cx="6858000" cy="1371600"/>
          </a:xfrm>
        </p:spPr>
        <p:txBody>
          <a:bodyPr/>
          <a:lstStyle/>
          <a:p>
            <a:pPr rtl="1" eaLnBrk="1" hangingPunct="1"/>
            <a:r>
              <a:rPr lang="he-IL" altLang="en-US" sz="5400" b="1" dirty="0">
                <a:latin typeface="Stam" pitchFamily="2" charset="-79"/>
              </a:rPr>
              <a:t>עשֶׂה שָׁלוֹם</a:t>
            </a:r>
            <a:br>
              <a:rPr lang="en-US" altLang="en-US" sz="5400" dirty="0"/>
            </a:br>
            <a:r>
              <a:rPr lang="en-US" altLang="en-US" sz="4000" dirty="0" err="1"/>
              <a:t>Oseh</a:t>
            </a:r>
            <a:r>
              <a:rPr lang="en-US" altLang="en-US" sz="4000" dirty="0"/>
              <a:t> shalom</a:t>
            </a:r>
            <a:br>
              <a:rPr lang="en-US" altLang="en-US" sz="4000" dirty="0"/>
            </a:br>
            <a:r>
              <a:rPr lang="en-US" altLang="en-US" sz="4000" dirty="0"/>
              <a:t>(Make Peace)</a:t>
            </a:r>
          </a:p>
        </p:txBody>
      </p:sp>
      <p:sp>
        <p:nvSpPr>
          <p:cNvPr id="23555" name="Rectangle 3">
            <a:extLst>
              <a:ext uri="{FF2B5EF4-FFF2-40B4-BE49-F238E27FC236}">
                <a16:creationId xmlns:a16="http://schemas.microsoft.com/office/drawing/2014/main" id="{5F7FBD82-12F7-4DA6-BF04-838A996F5F78}"/>
              </a:ext>
            </a:extLst>
          </p:cNvPr>
          <p:cNvSpPr>
            <a:spLocks noGrp="1" noChangeArrowheads="1"/>
          </p:cNvSpPr>
          <p:nvPr>
            <p:ph type="subTitle" idx="1"/>
          </p:nvPr>
        </p:nvSpPr>
        <p:spPr>
          <a:xfrm>
            <a:off x="1143000" y="2800350"/>
            <a:ext cx="6858000" cy="2343150"/>
          </a:xfrm>
        </p:spPr>
        <p:txBody>
          <a:bodyPr/>
          <a:lstStyle/>
          <a:p>
            <a:pPr eaLnBrk="1" hangingPunct="1">
              <a:spcBef>
                <a:spcPct val="0"/>
              </a:spcBef>
            </a:pPr>
            <a:r>
              <a:rPr lang="en-US" altLang="en-US"/>
              <a:t>Public Domain</a:t>
            </a:r>
          </a:p>
          <a:p>
            <a:pPr eaLnBrk="1" hangingPunct="1">
              <a:spcBef>
                <a:spcPct val="0"/>
              </a:spcBef>
            </a:pPr>
            <a:r>
              <a:rPr lang="en-US" altLang="en-US"/>
              <a:t>Based on Ee-yov [Job] 25:2</a:t>
            </a:r>
          </a:p>
        </p:txBody>
      </p:sp>
    </p:spTree>
    <p:extLst>
      <p:ext uri="{BB962C8B-B14F-4D97-AF65-F5344CB8AC3E}">
        <p14:creationId xmlns:p14="http://schemas.microsoft.com/office/powerpoint/2010/main" val="166184871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6153E7D-FA06-4562-9FB9-0FE141CDCE96}"/>
              </a:ext>
            </a:extLst>
          </p:cNvPr>
          <p:cNvSpPr>
            <a:spLocks noGrp="1" noChangeArrowheads="1"/>
          </p:cNvSpPr>
          <p:nvPr>
            <p:ph type="ctrTitle" idx="4294967295"/>
          </p:nvPr>
        </p:nvSpPr>
        <p:spPr>
          <a:xfrm>
            <a:off x="1143000" y="0"/>
            <a:ext cx="6858000" cy="1143000"/>
          </a:xfrm>
        </p:spPr>
        <p:txBody>
          <a:bodyPr/>
          <a:lstStyle/>
          <a:p>
            <a:pPr eaLnBrk="1" hangingPunct="1"/>
            <a:r>
              <a:rPr lang="en-US" altLang="en-US" sz="3600"/>
              <a:t> </a:t>
            </a:r>
            <a:endParaRPr lang="en-US" altLang="en-US" sz="1350">
              <a:latin typeface="Narkisim" panose="020E0502050101010101" pitchFamily="34" charset="-79"/>
            </a:endParaRPr>
          </a:p>
        </p:txBody>
      </p:sp>
      <p:sp>
        <p:nvSpPr>
          <p:cNvPr id="24579" name="Rectangle 3">
            <a:extLst>
              <a:ext uri="{FF2B5EF4-FFF2-40B4-BE49-F238E27FC236}">
                <a16:creationId xmlns:a16="http://schemas.microsoft.com/office/drawing/2014/main" id="{C57278BA-5B03-4BCB-AB05-A23D8FB78071}"/>
              </a:ext>
            </a:extLst>
          </p:cNvPr>
          <p:cNvSpPr>
            <a:spLocks noGrp="1" noChangeArrowheads="1"/>
          </p:cNvSpPr>
          <p:nvPr>
            <p:ph type="subTitle" idx="4294967295"/>
          </p:nvPr>
        </p:nvSpPr>
        <p:spPr>
          <a:xfrm>
            <a:off x="304800" y="209550"/>
            <a:ext cx="8534400" cy="4572000"/>
          </a:xfrm>
        </p:spPr>
        <p:txBody>
          <a:bodyPr/>
          <a:lstStyle/>
          <a:p>
            <a:pPr marL="0" indent="0" rtl="1" eaLnBrk="1" hangingPunct="1">
              <a:spcBef>
                <a:spcPct val="0"/>
              </a:spcBef>
            </a:pPr>
            <a:r>
              <a:rPr lang="he-IL" altLang="en-US" sz="4400" b="1" dirty="0">
                <a:latin typeface="Narkisim" panose="020E0502050101010101" pitchFamily="34" charset="-79"/>
                <a:cs typeface="Vilna" pitchFamily="2" charset="-79"/>
              </a:rPr>
              <a:t>עשֶׂה שָׁלוֹם בִּמְרוֹמָיו</a:t>
            </a:r>
            <a:r>
              <a:rPr lang="he-IL" altLang="en-US" sz="4400" b="1" dirty="0">
                <a:latin typeface="Narkisim" panose="020E0502050101010101" pitchFamily="34" charset="-79"/>
              </a:rPr>
              <a:t> </a:t>
            </a:r>
            <a:endParaRPr lang="en-US" altLang="en-US" sz="4400" b="1" dirty="0">
              <a:latin typeface="Narkisim" panose="020E0502050101010101" pitchFamily="34" charset="-79"/>
              <a:cs typeface="Vilna" pitchFamily="2" charset="-79"/>
            </a:endParaRPr>
          </a:p>
          <a:p>
            <a:pPr marL="0" indent="0" rtl="1" eaLnBrk="1" hangingPunct="1">
              <a:spcBef>
                <a:spcPct val="0"/>
              </a:spcBef>
            </a:pPr>
            <a:r>
              <a:rPr lang="he-IL" altLang="en-US" sz="4400" b="1" dirty="0">
                <a:latin typeface="Narkisim" panose="020E0502050101010101" pitchFamily="34" charset="-79"/>
                <a:cs typeface="Vilna" pitchFamily="2" charset="-79"/>
              </a:rPr>
              <a:t>הוּא יַעֲשֶׂה שָּׁלוֹם עָלֵינוּ</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i="1" dirty="0"/>
              <a:t>O-</a:t>
            </a:r>
            <a:r>
              <a:rPr lang="en-US" altLang="en-US" sz="4000" i="1" dirty="0" err="1"/>
              <a:t>seh</a:t>
            </a:r>
            <a:r>
              <a:rPr lang="en-US" altLang="en-US" sz="4000" i="1" dirty="0"/>
              <a:t> sha-</a:t>
            </a:r>
            <a:r>
              <a:rPr lang="en-US" altLang="en-US" sz="4000" i="1" dirty="0" err="1"/>
              <a:t>lom</a:t>
            </a:r>
            <a:r>
              <a:rPr lang="en-US" altLang="en-US" sz="4000" i="1" dirty="0"/>
              <a:t> </a:t>
            </a:r>
            <a:r>
              <a:rPr lang="en-US" altLang="en-US" sz="4000" i="1" dirty="0" err="1"/>
              <a:t>beem-ro-mav</a:t>
            </a:r>
            <a:r>
              <a:rPr lang="en-US" altLang="en-US" sz="4000" i="1" dirty="0"/>
              <a:t> </a:t>
            </a:r>
          </a:p>
          <a:p>
            <a:pPr marL="0" indent="0" eaLnBrk="1" hangingPunct="1">
              <a:spcBef>
                <a:spcPct val="0"/>
              </a:spcBef>
            </a:pPr>
            <a:r>
              <a:rPr lang="en-US" altLang="en-US" sz="4000" i="1" dirty="0"/>
              <a:t>Hu </a:t>
            </a:r>
            <a:r>
              <a:rPr lang="en-US" altLang="en-US" sz="4000" i="1" dirty="0" err="1"/>
              <a:t>ya</a:t>
            </a:r>
            <a:r>
              <a:rPr lang="en-US" altLang="en-US" sz="4000" i="1" dirty="0"/>
              <a:t>-a-</a:t>
            </a:r>
            <a:r>
              <a:rPr lang="en-US" altLang="en-US" sz="4000" i="1" dirty="0" err="1"/>
              <a:t>seh</a:t>
            </a:r>
            <a:r>
              <a:rPr lang="en-US" altLang="en-US" sz="4000" i="1" dirty="0"/>
              <a:t> sha-</a:t>
            </a:r>
            <a:r>
              <a:rPr lang="en-US" altLang="en-US" sz="4000" i="1" dirty="0" err="1"/>
              <a:t>lom</a:t>
            </a:r>
            <a:r>
              <a:rPr lang="en-US" altLang="en-US" sz="4000" i="1" dirty="0"/>
              <a:t> a-lay-nu</a:t>
            </a:r>
          </a:p>
          <a:p>
            <a:pPr marL="0" indent="0" rtl="1" eaLnBrk="1" hangingPunct="1">
              <a:spcBef>
                <a:spcPct val="0"/>
              </a:spcBef>
            </a:pPr>
            <a:r>
              <a:rPr lang="he-IL" altLang="en-US" sz="4400" b="1" dirty="0">
                <a:latin typeface="Narkisim" panose="020E0502050101010101" pitchFamily="34" charset="-79"/>
                <a:cs typeface="Vilna" pitchFamily="2" charset="-79"/>
              </a:rPr>
              <a:t> וְעַל כָּל יִשְׂרָאֵל, וְאִמְרוּ, וְאִמְרוּ אָמֵן:</a:t>
            </a:r>
            <a:endParaRPr lang="en-US" altLang="en-US" sz="4400" b="1" dirty="0">
              <a:latin typeface="Narkisim" panose="020E0502050101010101" pitchFamily="34" charset="-79"/>
              <a:cs typeface="Vilna" pitchFamily="2" charset="-79"/>
            </a:endParaRPr>
          </a:p>
          <a:p>
            <a:pPr marL="0" indent="0" eaLnBrk="1" hangingPunct="1">
              <a:spcBef>
                <a:spcPct val="0"/>
              </a:spcBef>
            </a:pPr>
            <a:r>
              <a:rPr lang="en-US" altLang="en-US" sz="4000" i="1" dirty="0" err="1"/>
              <a:t>V'al</a:t>
            </a:r>
            <a:r>
              <a:rPr lang="en-US" altLang="en-US" sz="4000" i="1" dirty="0"/>
              <a:t> </a:t>
            </a:r>
            <a:r>
              <a:rPr lang="en-US" altLang="en-US" sz="4000" i="1" dirty="0" err="1"/>
              <a:t>kawl</a:t>
            </a:r>
            <a:r>
              <a:rPr lang="en-US" altLang="en-US" sz="4000" i="1" dirty="0"/>
              <a:t> </a:t>
            </a:r>
            <a:r>
              <a:rPr lang="en-US" altLang="en-US" sz="4000" i="1" dirty="0" err="1"/>
              <a:t>Yis-ra-el</a:t>
            </a:r>
            <a:r>
              <a:rPr lang="en-US" altLang="en-US" sz="4000" i="1" dirty="0"/>
              <a:t>, </a:t>
            </a:r>
            <a:r>
              <a:rPr lang="en-US" altLang="en-US" sz="4000" i="1" dirty="0" err="1"/>
              <a:t>V'eem-ru</a:t>
            </a:r>
            <a:r>
              <a:rPr lang="en-US" altLang="en-US" sz="4000" i="1" dirty="0"/>
              <a:t>, </a:t>
            </a:r>
          </a:p>
          <a:p>
            <a:pPr marL="0" indent="0" eaLnBrk="1" hangingPunct="1">
              <a:spcBef>
                <a:spcPct val="0"/>
              </a:spcBef>
            </a:pPr>
            <a:r>
              <a:rPr lang="en-US" altLang="en-US" sz="4000" i="1" dirty="0" err="1"/>
              <a:t>V'eem-ru</a:t>
            </a:r>
            <a:r>
              <a:rPr lang="en-US" altLang="en-US" sz="4000" i="1" dirty="0"/>
              <a:t>, A-</a:t>
            </a:r>
            <a:r>
              <a:rPr lang="en-US" altLang="en-US" sz="4000" i="1" dirty="0" err="1"/>
              <a:t>mayn</a:t>
            </a:r>
            <a:r>
              <a:rPr lang="en-US" altLang="en-US" sz="4000" i="1" dirty="0"/>
              <a:t>  </a:t>
            </a:r>
            <a:r>
              <a:rPr lang="en-US" altLang="en-US" sz="4000" dirty="0"/>
              <a:t> [repeat]</a:t>
            </a:r>
          </a:p>
        </p:txBody>
      </p:sp>
    </p:spTree>
    <p:extLst>
      <p:ext uri="{BB962C8B-B14F-4D97-AF65-F5344CB8AC3E}">
        <p14:creationId xmlns:p14="http://schemas.microsoft.com/office/powerpoint/2010/main" val="3529734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2726179-5064-4C66-9D73-16F79B865987}"/>
              </a:ext>
            </a:extLst>
          </p:cNvPr>
          <p:cNvSpPr>
            <a:spLocks noGrp="1" noChangeArrowheads="1"/>
          </p:cNvSpPr>
          <p:nvPr>
            <p:ph type="subTitle" idx="4294967295"/>
          </p:nvPr>
        </p:nvSpPr>
        <p:spPr>
          <a:xfrm>
            <a:off x="457200" y="209550"/>
            <a:ext cx="8305800" cy="4648200"/>
          </a:xfrm>
        </p:spPr>
        <p:txBody>
          <a:bodyPr/>
          <a:lstStyle/>
          <a:p>
            <a:pPr marL="0" indent="0" rtl="1" eaLnBrk="1" hangingPunct="1">
              <a:spcBef>
                <a:spcPct val="0"/>
              </a:spcBef>
            </a:pPr>
            <a:r>
              <a:rPr lang="he-IL" altLang="en-US" sz="4050" b="1" dirty="0">
                <a:latin typeface="Narkisim" panose="020E0502050101010101" pitchFamily="34" charset="-79"/>
                <a:cs typeface="Vilna" pitchFamily="2" charset="-79"/>
              </a:rPr>
              <a:t>יַעֲשֶׂה שָּׁלוֹם, יַעֲשֶׂה שָּׁלוֹם</a:t>
            </a:r>
            <a:endParaRPr lang="en-US" altLang="en-US" sz="4050" b="1" dirty="0">
              <a:latin typeface="Narkisim" panose="020E0502050101010101" pitchFamily="34" charset="-79"/>
              <a:cs typeface="Vilna" pitchFamily="2" charset="-79"/>
            </a:endParaRPr>
          </a:p>
          <a:p>
            <a:pPr marL="0" indent="0" eaLnBrk="1" hangingPunct="1">
              <a:spcBef>
                <a:spcPct val="0"/>
              </a:spcBef>
            </a:pPr>
            <a:r>
              <a:rPr lang="en-US" altLang="en-US" dirty="0" err="1"/>
              <a:t>Ya</a:t>
            </a:r>
            <a:r>
              <a:rPr lang="en-US" altLang="en-US" dirty="0"/>
              <a:t>-a-</a:t>
            </a:r>
            <a:r>
              <a:rPr lang="en-US" altLang="en-US" dirty="0" err="1"/>
              <a:t>seh</a:t>
            </a:r>
            <a:r>
              <a:rPr lang="en-US" altLang="en-US" dirty="0"/>
              <a:t> sha-</a:t>
            </a:r>
            <a:r>
              <a:rPr lang="en-US" altLang="en-US" dirty="0" err="1"/>
              <a:t>lom</a:t>
            </a:r>
            <a:r>
              <a:rPr lang="en-US" altLang="en-US" dirty="0"/>
              <a:t>. </a:t>
            </a:r>
            <a:r>
              <a:rPr lang="en-US" altLang="en-US" i="1" dirty="0"/>
              <a:t>(x2)</a:t>
            </a:r>
          </a:p>
          <a:p>
            <a:pPr marL="0" indent="0" rtl="1" eaLnBrk="1" hangingPunct="1">
              <a:spcBef>
                <a:spcPct val="0"/>
              </a:spcBef>
            </a:pPr>
            <a:r>
              <a:rPr lang="he-IL" altLang="en-US" sz="4050" b="1" dirty="0">
                <a:latin typeface="Narkisim" panose="020E0502050101010101" pitchFamily="34" charset="-79"/>
                <a:cs typeface="Vilna" pitchFamily="2" charset="-79"/>
              </a:rPr>
              <a:t>שָּׁלוֹם עָלֵינוּ וְעַל כָּל יִשְׂרָאֵל</a:t>
            </a:r>
            <a:endParaRPr lang="en-US" altLang="en-US" sz="4050" b="1" dirty="0">
              <a:latin typeface="Narkisim" panose="020E0502050101010101" pitchFamily="34" charset="-79"/>
              <a:cs typeface="Vilna" pitchFamily="2" charset="-79"/>
            </a:endParaRPr>
          </a:p>
          <a:p>
            <a:pPr marL="0" indent="0" eaLnBrk="1" hangingPunct="1">
              <a:spcBef>
                <a:spcPct val="0"/>
              </a:spcBef>
            </a:pPr>
            <a:r>
              <a:rPr lang="en-US" altLang="en-US" i="1" dirty="0"/>
              <a:t>Sha-</a:t>
            </a:r>
            <a:r>
              <a:rPr lang="en-US" altLang="en-US" i="1" dirty="0" err="1"/>
              <a:t>lom</a:t>
            </a:r>
            <a:r>
              <a:rPr lang="en-US" altLang="en-US" i="1" dirty="0"/>
              <a:t> a-lay-nu, </a:t>
            </a:r>
          </a:p>
          <a:p>
            <a:pPr marL="0" indent="0" eaLnBrk="1" hangingPunct="1">
              <a:spcBef>
                <a:spcPct val="0"/>
              </a:spcBef>
            </a:pPr>
            <a:r>
              <a:rPr lang="en-US" altLang="en-US" i="1" dirty="0" err="1"/>
              <a:t>V'al</a:t>
            </a:r>
            <a:r>
              <a:rPr lang="en-US" altLang="en-US" i="1" dirty="0"/>
              <a:t> </a:t>
            </a:r>
            <a:r>
              <a:rPr lang="en-US" altLang="en-US" i="1" dirty="0" err="1"/>
              <a:t>kawl</a:t>
            </a:r>
            <a:r>
              <a:rPr lang="en-US" altLang="en-US" i="1" dirty="0"/>
              <a:t> </a:t>
            </a:r>
            <a:r>
              <a:rPr lang="en-US" altLang="en-US" i="1" dirty="0" err="1"/>
              <a:t>Yis-ra-el</a:t>
            </a:r>
            <a:r>
              <a:rPr lang="en-US" altLang="en-US" i="1" dirty="0"/>
              <a:t>   </a:t>
            </a:r>
          </a:p>
          <a:p>
            <a:pPr marL="0" indent="0" eaLnBrk="1" hangingPunct="1">
              <a:spcBef>
                <a:spcPct val="0"/>
              </a:spcBef>
            </a:pPr>
            <a:r>
              <a:rPr lang="en-US" altLang="en-US" sz="2400" i="1" dirty="0"/>
              <a:t>[repeat all]</a:t>
            </a:r>
          </a:p>
          <a:p>
            <a:pPr marL="0" indent="0" eaLnBrk="1" hangingPunct="1">
              <a:spcBef>
                <a:spcPct val="0"/>
              </a:spcBef>
            </a:pPr>
            <a:r>
              <a:rPr lang="en-US" altLang="en-US" sz="2800" i="1" dirty="0"/>
              <a:t>[May He Who makes peace in the heavenlies (Eph. 4: 10) </a:t>
            </a:r>
          </a:p>
          <a:p>
            <a:pPr marL="0" indent="0" eaLnBrk="1" hangingPunct="1">
              <a:spcBef>
                <a:spcPct val="0"/>
              </a:spcBef>
            </a:pPr>
            <a:r>
              <a:rPr lang="en-US" altLang="en-US" sz="2800" i="1" dirty="0"/>
              <a:t>Make peace for us, and for all Israel. (Matt. 16: 19) ]</a:t>
            </a:r>
          </a:p>
        </p:txBody>
      </p:sp>
    </p:spTree>
    <p:extLst>
      <p:ext uri="{BB962C8B-B14F-4D97-AF65-F5344CB8AC3E}">
        <p14:creationId xmlns:p14="http://schemas.microsoft.com/office/powerpoint/2010/main" val="8838234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E64DCDCB-8216-F3D9-021F-2DC9552F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1750"/>
            <a:ext cx="7620000" cy="5080000"/>
          </a:xfrm>
          <a:prstGeom prst="rect">
            <a:avLst/>
          </a:prstGeom>
        </p:spPr>
      </p:pic>
    </p:spTree>
    <p:extLst>
      <p:ext uri="{BB962C8B-B14F-4D97-AF65-F5344CB8AC3E}">
        <p14:creationId xmlns:p14="http://schemas.microsoft.com/office/powerpoint/2010/main" val="1515925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33AE26F-295D-4586-8740-B0A3690D574B}"/>
              </a:ext>
            </a:extLst>
          </p:cNvPr>
          <p:cNvSpPr>
            <a:spLocks noGrp="1" noChangeArrowheads="1"/>
          </p:cNvSpPr>
          <p:nvPr>
            <p:ph type="ctrTitle" idx="4294967295"/>
          </p:nvPr>
        </p:nvSpPr>
        <p:spPr>
          <a:xfrm>
            <a:off x="1143000" y="0"/>
            <a:ext cx="6858000" cy="1143000"/>
          </a:xfrm>
        </p:spPr>
        <p:txBody>
          <a:bodyPr/>
          <a:lstStyle/>
          <a:p>
            <a:pPr eaLnBrk="1" hangingPunct="1"/>
            <a:r>
              <a:rPr lang="en-US" altLang="en-US" sz="3600"/>
              <a:t> </a:t>
            </a:r>
            <a:endParaRPr lang="en-US" altLang="en-US" sz="1350">
              <a:latin typeface="Narkisim" panose="020E0502050101010101" pitchFamily="34" charset="-79"/>
            </a:endParaRPr>
          </a:p>
        </p:txBody>
      </p:sp>
      <p:sp>
        <p:nvSpPr>
          <p:cNvPr id="26627" name="Rectangle 3">
            <a:extLst>
              <a:ext uri="{FF2B5EF4-FFF2-40B4-BE49-F238E27FC236}">
                <a16:creationId xmlns:a16="http://schemas.microsoft.com/office/drawing/2014/main" id="{B7BE2A73-5236-4266-8B9A-D8A9B8583687}"/>
              </a:ext>
            </a:extLst>
          </p:cNvPr>
          <p:cNvSpPr>
            <a:spLocks noGrp="1" noChangeArrowheads="1"/>
          </p:cNvSpPr>
          <p:nvPr>
            <p:ph type="subTitle" idx="4294967295"/>
          </p:nvPr>
        </p:nvSpPr>
        <p:spPr>
          <a:xfrm>
            <a:off x="457200" y="209550"/>
            <a:ext cx="8153400" cy="4648200"/>
          </a:xfrm>
        </p:spPr>
        <p:txBody>
          <a:bodyPr/>
          <a:lstStyle/>
          <a:p>
            <a:pPr marL="0" indent="0" eaLnBrk="1" hangingPunct="1">
              <a:spcBef>
                <a:spcPct val="0"/>
              </a:spcBef>
            </a:pPr>
            <a:r>
              <a:rPr lang="he-IL" altLang="en-US" sz="4050" b="1" dirty="0">
                <a:latin typeface="Narkisim" panose="020E0502050101010101" pitchFamily="34" charset="-79"/>
                <a:cs typeface="Vilna" pitchFamily="2" charset="-79"/>
              </a:rPr>
              <a:t>עשֶׂה שָׁלוֹם בִּמְרוֹמָיו</a:t>
            </a:r>
            <a:r>
              <a:rPr lang="he-IL" altLang="en-US" sz="4050" b="1" dirty="0">
                <a:latin typeface="Narkisim" panose="020E0502050101010101" pitchFamily="34" charset="-79"/>
              </a:rPr>
              <a:t> </a:t>
            </a:r>
            <a:endParaRPr lang="en-US" altLang="en-US" sz="4050" b="1" dirty="0">
              <a:latin typeface="Narkisim" panose="020E0502050101010101" pitchFamily="34" charset="-79"/>
              <a:cs typeface="Vilna" pitchFamily="2" charset="-79"/>
            </a:endParaRPr>
          </a:p>
          <a:p>
            <a:pPr marL="0" indent="0" eaLnBrk="1" hangingPunct="1">
              <a:spcBef>
                <a:spcPct val="0"/>
              </a:spcBef>
            </a:pPr>
            <a:r>
              <a:rPr lang="he-IL" altLang="en-US" sz="4050" b="1" dirty="0">
                <a:latin typeface="Narkisim" panose="020E0502050101010101" pitchFamily="34" charset="-79"/>
                <a:cs typeface="Vilna" pitchFamily="2" charset="-79"/>
              </a:rPr>
              <a:t>הוּא יַעֲשֶׂה שָּׁלוֹם עָלֵינוּ</a:t>
            </a:r>
            <a:endParaRPr lang="en-US" altLang="en-US" sz="4050" b="1" dirty="0">
              <a:latin typeface="Narkisim" panose="020E0502050101010101" pitchFamily="34" charset="-79"/>
              <a:cs typeface="Vilna" pitchFamily="2" charset="-79"/>
            </a:endParaRPr>
          </a:p>
          <a:p>
            <a:pPr marL="0" indent="0" eaLnBrk="1" hangingPunct="1">
              <a:spcBef>
                <a:spcPct val="0"/>
              </a:spcBef>
            </a:pPr>
            <a:r>
              <a:rPr lang="en-US" altLang="en-US" sz="3600" dirty="0"/>
              <a:t>O-</a:t>
            </a:r>
            <a:r>
              <a:rPr lang="en-US" altLang="en-US" sz="3600" dirty="0" err="1"/>
              <a:t>seh</a:t>
            </a:r>
            <a:r>
              <a:rPr lang="en-US" altLang="en-US" sz="3600" dirty="0"/>
              <a:t> sha-</a:t>
            </a:r>
            <a:r>
              <a:rPr lang="en-US" altLang="en-US" sz="3600" dirty="0" err="1"/>
              <a:t>lom</a:t>
            </a:r>
            <a:r>
              <a:rPr lang="en-US" altLang="en-US" sz="3600" dirty="0"/>
              <a:t> </a:t>
            </a:r>
            <a:r>
              <a:rPr lang="en-US" altLang="en-US" sz="3600" dirty="0" err="1"/>
              <a:t>beem-ro-mav</a:t>
            </a:r>
            <a:r>
              <a:rPr lang="en-US" altLang="en-US" sz="3600" dirty="0"/>
              <a:t> </a:t>
            </a:r>
          </a:p>
          <a:p>
            <a:pPr marL="0" indent="0" eaLnBrk="1" hangingPunct="1">
              <a:spcBef>
                <a:spcPct val="0"/>
              </a:spcBef>
            </a:pPr>
            <a:r>
              <a:rPr lang="en-US" altLang="en-US" sz="3600" dirty="0"/>
              <a:t>Hu </a:t>
            </a:r>
            <a:r>
              <a:rPr lang="en-US" altLang="en-US" sz="3600" dirty="0" err="1"/>
              <a:t>ya</a:t>
            </a:r>
            <a:r>
              <a:rPr lang="en-US" altLang="en-US" sz="3600" dirty="0"/>
              <a:t>-a-</a:t>
            </a:r>
            <a:r>
              <a:rPr lang="en-US" altLang="en-US" sz="3600" dirty="0" err="1"/>
              <a:t>seh</a:t>
            </a:r>
            <a:r>
              <a:rPr lang="en-US" altLang="en-US" sz="3600" dirty="0"/>
              <a:t> sha-</a:t>
            </a:r>
            <a:r>
              <a:rPr lang="en-US" altLang="en-US" sz="3600" dirty="0" err="1"/>
              <a:t>lom</a:t>
            </a:r>
            <a:r>
              <a:rPr lang="en-US" altLang="en-US" sz="3600" dirty="0"/>
              <a:t> a-lay-nu</a:t>
            </a:r>
            <a:endParaRPr lang="he-IL" altLang="en-US" sz="3600" dirty="0"/>
          </a:p>
          <a:p>
            <a:pPr marL="0" indent="0" eaLnBrk="1" hangingPunct="1">
              <a:spcBef>
                <a:spcPct val="0"/>
              </a:spcBef>
            </a:pPr>
            <a:endParaRPr lang="en-US" altLang="en-US" dirty="0"/>
          </a:p>
          <a:p>
            <a:pPr marL="0" indent="0" eaLnBrk="1" hangingPunct="1">
              <a:spcBef>
                <a:spcPct val="0"/>
              </a:spcBef>
            </a:pPr>
            <a:r>
              <a:rPr lang="he-IL" altLang="en-US" sz="3300" b="1" dirty="0">
                <a:latin typeface="Narkisim" panose="020E0502050101010101" pitchFamily="34" charset="-79"/>
                <a:cs typeface="Vilna" pitchFamily="2" charset="-79"/>
              </a:rPr>
              <a:t> </a:t>
            </a:r>
            <a:r>
              <a:rPr lang="he-IL" altLang="en-US" sz="4050" b="1" dirty="0">
                <a:latin typeface="Narkisim" panose="020E0502050101010101" pitchFamily="34" charset="-79"/>
                <a:cs typeface="Vilna" pitchFamily="2" charset="-79"/>
              </a:rPr>
              <a:t>וְעַל כָּל יִשְׂרָאֵל, וְאִמְרוּ, וְאִמְרוּ אָמֵן:</a:t>
            </a:r>
            <a:endParaRPr lang="en-US" altLang="en-US" sz="4050" b="1" dirty="0">
              <a:latin typeface="Narkisim" panose="020E0502050101010101" pitchFamily="34" charset="-79"/>
              <a:cs typeface="Vilna" pitchFamily="2" charset="-79"/>
            </a:endParaRPr>
          </a:p>
          <a:p>
            <a:pPr marL="0" indent="0" eaLnBrk="1" hangingPunct="1">
              <a:spcBef>
                <a:spcPct val="0"/>
              </a:spcBef>
            </a:pPr>
            <a:r>
              <a:rPr lang="en-US" altLang="en-US" sz="3600" dirty="0" err="1"/>
              <a:t>V'al</a:t>
            </a:r>
            <a:r>
              <a:rPr lang="en-US" altLang="en-US" sz="3600" dirty="0"/>
              <a:t> </a:t>
            </a:r>
            <a:r>
              <a:rPr lang="en-US" altLang="en-US" sz="3600" dirty="0" err="1"/>
              <a:t>kawl</a:t>
            </a:r>
            <a:r>
              <a:rPr lang="en-US" altLang="en-US" sz="3600" dirty="0"/>
              <a:t> </a:t>
            </a:r>
            <a:r>
              <a:rPr lang="en-US" altLang="en-US" sz="3600" dirty="0" err="1"/>
              <a:t>Yis-ra-el</a:t>
            </a:r>
            <a:r>
              <a:rPr lang="en-US" altLang="en-US" sz="3600" dirty="0"/>
              <a:t>, </a:t>
            </a:r>
            <a:r>
              <a:rPr lang="en-US" altLang="en-US" sz="3600" dirty="0" err="1"/>
              <a:t>V'eem-ru</a:t>
            </a:r>
            <a:r>
              <a:rPr lang="en-US" altLang="en-US" sz="3600" dirty="0"/>
              <a:t>, </a:t>
            </a:r>
          </a:p>
          <a:p>
            <a:pPr marL="0" indent="0" eaLnBrk="1" hangingPunct="1">
              <a:spcBef>
                <a:spcPct val="0"/>
              </a:spcBef>
            </a:pPr>
            <a:r>
              <a:rPr lang="en-US" altLang="en-US" sz="3600" dirty="0" err="1"/>
              <a:t>V'eem-ru</a:t>
            </a:r>
            <a:r>
              <a:rPr lang="en-US" altLang="en-US" sz="3600" dirty="0"/>
              <a:t>, A-</a:t>
            </a:r>
            <a:r>
              <a:rPr lang="en-US" altLang="en-US" sz="3600" dirty="0" err="1"/>
              <a:t>mayn</a:t>
            </a:r>
            <a:r>
              <a:rPr lang="en-US" altLang="en-US" sz="3200" i="1" dirty="0"/>
              <a:t>   [repeat]</a:t>
            </a:r>
          </a:p>
        </p:txBody>
      </p:sp>
    </p:spTree>
    <p:extLst>
      <p:ext uri="{BB962C8B-B14F-4D97-AF65-F5344CB8AC3E}">
        <p14:creationId xmlns:p14="http://schemas.microsoft.com/office/powerpoint/2010/main" val="6087468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lgn="ctr">
              <a:buNone/>
            </a:pPr>
            <a:r>
              <a:rPr lang="en-US" sz="4000" dirty="0"/>
              <a:t> Prayer for the grieving families, and our nation.</a:t>
            </a:r>
          </a:p>
        </p:txBody>
      </p:sp>
    </p:spTree>
    <p:extLst>
      <p:ext uri="{BB962C8B-B14F-4D97-AF65-F5344CB8AC3E}">
        <p14:creationId xmlns:p14="http://schemas.microsoft.com/office/powerpoint/2010/main" val="667383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Officials said that the gunman had entered the school unimpeded, contradicting reports of a confrontation with an officer.</a:t>
            </a:r>
          </a:p>
          <a:p>
            <a:pPr marL="0" indent="0">
              <a:buNone/>
            </a:pPr>
            <a:r>
              <a:rPr lang="en-US" sz="4000" dirty="0"/>
              <a:t>Other reports the police delayed intervening.</a:t>
            </a:r>
            <a:endParaRPr lang="en-US" sz="6600" dirty="0"/>
          </a:p>
        </p:txBody>
      </p:sp>
    </p:spTree>
    <p:extLst>
      <p:ext uri="{BB962C8B-B14F-4D97-AF65-F5344CB8AC3E}">
        <p14:creationId xmlns:p14="http://schemas.microsoft.com/office/powerpoint/2010/main" val="51555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spcBef>
                <a:spcPts val="0"/>
              </a:spcBef>
              <a:buNone/>
            </a:pPr>
            <a:r>
              <a:rPr lang="en-US" sz="4000" dirty="0"/>
              <a:t>Some in Congress have proposed measures like protecting schools with more armed security, claiming that politicians, museums, and banks are protected with armed guards and that schools should be no different. </a:t>
            </a:r>
            <a:endParaRPr lang="en-US" sz="6600" dirty="0"/>
          </a:p>
        </p:txBody>
      </p:sp>
    </p:spTree>
    <p:extLst>
      <p:ext uri="{BB962C8B-B14F-4D97-AF65-F5344CB8AC3E}">
        <p14:creationId xmlns:p14="http://schemas.microsoft.com/office/powerpoint/2010/main" val="2194318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spcBef>
                <a:spcPts val="0"/>
              </a:spcBef>
              <a:buNone/>
            </a:pPr>
            <a:r>
              <a:rPr lang="en-US" sz="4000" dirty="0"/>
              <a:t>They’ve also called for schools to begin implementing systems that require just one entrance to protect against intruders. </a:t>
            </a:r>
          </a:p>
        </p:txBody>
      </p:sp>
    </p:spTree>
    <p:extLst>
      <p:ext uri="{BB962C8B-B14F-4D97-AF65-F5344CB8AC3E}">
        <p14:creationId xmlns:p14="http://schemas.microsoft.com/office/powerpoint/2010/main" val="274370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biographical details of the mass shooter in Uvalde, Texas are unsurprising. He didn’t have many friends. He spent most of his time alone, online, staring at screens. He had a history of bizarre, disturbing behavior. He once came to school with self-inflicted cuts all over his face. He had a history of violence. </a:t>
            </a:r>
          </a:p>
        </p:txBody>
      </p:sp>
    </p:spTree>
    <p:extLst>
      <p:ext uri="{BB962C8B-B14F-4D97-AF65-F5344CB8AC3E}">
        <p14:creationId xmlns:p14="http://schemas.microsoft.com/office/powerpoint/2010/main" val="687762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solidFill>
                  <a:srgbClr val="FFFF99"/>
                </a:solidFill>
              </a:rPr>
              <a:t>I convey this with hesitation:  </a:t>
            </a:r>
            <a:r>
              <a:rPr lang="en-US" sz="4000" dirty="0"/>
              <a:t>And of course — the most inevitable detail of all — he did not have a father in the home. Not much is known about the father except that he lives somewhere else in the neighborhood, and he has a criminal record. So does the mother. </a:t>
            </a:r>
          </a:p>
        </p:txBody>
      </p:sp>
    </p:spTree>
    <p:extLst>
      <p:ext uri="{BB962C8B-B14F-4D97-AF65-F5344CB8AC3E}">
        <p14:creationId xmlns:p14="http://schemas.microsoft.com/office/powerpoint/2010/main" val="1022739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Another revelation that surprises no one. Shortly before the shooting, he moved out of his mom’s house to live with his grandmother. His grandmother was the first person he shot on the day of his bloody rampage. </a:t>
            </a:r>
          </a:p>
        </p:txBody>
      </p:sp>
    </p:spTree>
    <p:extLst>
      <p:ext uri="{BB962C8B-B14F-4D97-AF65-F5344CB8AC3E}">
        <p14:creationId xmlns:p14="http://schemas.microsoft.com/office/powerpoint/2010/main" val="1656807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 Over 60% of youth suicides are from fatherless homes. Over 80% of youths in prison are from fatherless homes. Over 70% of high school dropouts are from fatherless homes. Over 70% of kids in drug abuse treatment centers are from fatherless homes</a:t>
            </a:r>
          </a:p>
        </p:txBody>
      </p:sp>
    </p:spTree>
    <p:extLst>
      <p:ext uri="{BB962C8B-B14F-4D97-AF65-F5344CB8AC3E}">
        <p14:creationId xmlns:p14="http://schemas.microsoft.com/office/powerpoint/2010/main" val="1383141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Almost all of the gun violence in our cities is committed by young males who were raised without fathers. We know that because the fatherless home rate in those communities often runs upwards of 80 percent or higher. The fatherless home epidemic is a verified national emergency, and should be treated as such.</a:t>
            </a:r>
          </a:p>
        </p:txBody>
      </p:sp>
    </p:spTree>
    <p:extLst>
      <p:ext uri="{BB962C8B-B14F-4D97-AF65-F5344CB8AC3E}">
        <p14:creationId xmlns:p14="http://schemas.microsoft.com/office/powerpoint/2010/main" val="144667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EAC28E25-AD0B-DD01-4157-2686F616D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1750"/>
            <a:ext cx="7620000" cy="5080000"/>
          </a:xfrm>
          <a:prstGeom prst="rect">
            <a:avLst/>
          </a:prstGeom>
        </p:spPr>
      </p:pic>
      <p:sp>
        <p:nvSpPr>
          <p:cNvPr id="7" name="TextBox 6">
            <a:extLst>
              <a:ext uri="{FF2B5EF4-FFF2-40B4-BE49-F238E27FC236}">
                <a16:creationId xmlns:a16="http://schemas.microsoft.com/office/drawing/2014/main" id="{8EF2BB00-696C-6939-3400-90485ADD3AA6}"/>
              </a:ext>
            </a:extLst>
          </p:cNvPr>
          <p:cNvSpPr txBox="1"/>
          <p:nvPr/>
        </p:nvSpPr>
        <p:spPr>
          <a:xfrm>
            <a:off x="669634" y="4248150"/>
            <a:ext cx="184731" cy="707886"/>
          </a:xfrm>
          <a:prstGeom prst="rect">
            <a:avLst/>
          </a:prstGeom>
          <a:noFill/>
        </p:spPr>
        <p:txBody>
          <a:bodyPr wrap="none" rtlCol="0">
            <a:spAutoFit/>
          </a:bodyPr>
          <a:lstStyle/>
          <a:p>
            <a:pPr algn="l"/>
            <a:endParaRPr lang="en-US" dirty="0"/>
          </a:p>
        </p:txBody>
      </p:sp>
    </p:spTree>
    <p:extLst>
      <p:ext uri="{BB962C8B-B14F-4D97-AF65-F5344CB8AC3E}">
        <p14:creationId xmlns:p14="http://schemas.microsoft.com/office/powerpoint/2010/main" val="2158070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u="sng" dirty="0">
                <a:solidFill>
                  <a:srgbClr val="FFFF99"/>
                </a:solidFill>
              </a:rPr>
              <a:t>This is NOT a condemnation of single moms. Most do superbly EXCELLENT.   But it’s an uphill battle.</a:t>
            </a:r>
          </a:p>
          <a:p>
            <a:r>
              <a:rPr lang="en-US" sz="4000" dirty="0"/>
              <a:t>This </a:t>
            </a:r>
            <a:r>
              <a:rPr lang="en-US" sz="4000" u="sng" dirty="0">
                <a:solidFill>
                  <a:srgbClr val="FFFF99"/>
                </a:solidFill>
              </a:rPr>
              <a:t>is</a:t>
            </a:r>
            <a:r>
              <a:rPr lang="en-US" sz="4000" dirty="0"/>
              <a:t> a charge to men to be there! </a:t>
            </a:r>
          </a:p>
          <a:p>
            <a:r>
              <a:rPr lang="en-US" sz="4000" dirty="0"/>
              <a:t>There is a cry to our culture! </a:t>
            </a:r>
          </a:p>
        </p:txBody>
      </p:sp>
    </p:spTree>
    <p:extLst>
      <p:ext uri="{BB962C8B-B14F-4D97-AF65-F5344CB8AC3E}">
        <p14:creationId xmlns:p14="http://schemas.microsoft.com/office/powerpoint/2010/main" val="652490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How long can we take morality out of our culture?</a:t>
            </a:r>
          </a:p>
          <a:p>
            <a:r>
              <a:rPr lang="en-US" sz="4000" dirty="0"/>
              <a:t>How long can the reality of G-d be denied in our media?</a:t>
            </a:r>
          </a:p>
          <a:p>
            <a:r>
              <a:rPr lang="en-US" sz="4000" dirty="0"/>
              <a:t>How long can prayer be excluded from our practice? </a:t>
            </a:r>
          </a:p>
        </p:txBody>
      </p:sp>
    </p:spTree>
    <p:extLst>
      <p:ext uri="{BB962C8B-B14F-4D97-AF65-F5344CB8AC3E}">
        <p14:creationId xmlns:p14="http://schemas.microsoft.com/office/powerpoint/2010/main" val="2186927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buNone/>
            </a:pPr>
            <a:r>
              <a:rPr lang="en-US" sz="4000" dirty="0"/>
              <a:t> What is the remedy for America?</a:t>
            </a:r>
          </a:p>
        </p:txBody>
      </p:sp>
    </p:spTree>
    <p:extLst>
      <p:ext uri="{BB962C8B-B14F-4D97-AF65-F5344CB8AC3E}">
        <p14:creationId xmlns:p14="http://schemas.microsoft.com/office/powerpoint/2010/main" val="2571808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8194" name="Picture 2" descr="TOTHE HARVEs ">
            <a:extLst>
              <a:ext uri="{FF2B5EF4-FFF2-40B4-BE49-F238E27FC236}">
                <a16:creationId xmlns:a16="http://schemas.microsoft.com/office/drawing/2014/main" id="{6AFCF05B-DDFB-F437-46F8-3A2F8DFEC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68C5C3-6252-129C-5356-A7FFA16F191F}"/>
              </a:ext>
            </a:extLst>
          </p:cNvPr>
          <p:cNvSpPr txBox="1"/>
          <p:nvPr/>
        </p:nvSpPr>
        <p:spPr>
          <a:xfrm>
            <a:off x="533400" y="2343150"/>
            <a:ext cx="6110968" cy="2185214"/>
          </a:xfrm>
          <a:prstGeom prst="rect">
            <a:avLst/>
          </a:prstGeom>
          <a:noFill/>
        </p:spPr>
        <p:txBody>
          <a:bodyPr wrap="none" rtlCol="0">
            <a:spAutoFit/>
          </a:bodyPr>
          <a:lstStyle/>
          <a:p>
            <a:pPr algn="l"/>
            <a:r>
              <a:rPr lang="en-US" sz="4800" dirty="0" err="1">
                <a:solidFill>
                  <a:schemeClr val="bg2"/>
                </a:solidFill>
                <a:effectLst>
                  <a:outerShdw blurRad="38100" dist="38100" dir="2700000" algn="tl">
                    <a:srgbClr val="000000">
                      <a:alpha val="43137"/>
                    </a:srgbClr>
                  </a:outerShdw>
                </a:effectLst>
                <a:latin typeface="Bahnschrift SemiBold" panose="020B0502040204020203" pitchFamily="34" charset="0"/>
              </a:rPr>
              <a:t>Yn</a:t>
            </a:r>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 4.35-36 </a:t>
            </a:r>
          </a:p>
          <a:p>
            <a:pPr algn="l"/>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Harvest in Adversity </a:t>
            </a:r>
          </a:p>
          <a:p>
            <a:pPr algn="l"/>
            <a:endParaRPr lang="en-US" dirty="0"/>
          </a:p>
        </p:txBody>
      </p:sp>
    </p:spTree>
    <p:extLst>
      <p:ext uri="{BB962C8B-B14F-4D97-AF65-F5344CB8AC3E}">
        <p14:creationId xmlns:p14="http://schemas.microsoft.com/office/powerpoint/2010/main" val="3593808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6181AD0-A423-F651-8043-D217E280613F}"/>
              </a:ext>
            </a:extLst>
          </p:cNvPr>
          <p:cNvPicPr>
            <a:picLocks noChangeAspect="1"/>
          </p:cNvPicPr>
          <p:nvPr/>
        </p:nvPicPr>
        <p:blipFill>
          <a:blip r:embed="rId3"/>
          <a:stretch>
            <a:fillRect/>
          </a:stretch>
        </p:blipFill>
        <p:spPr>
          <a:xfrm>
            <a:off x="0" y="1"/>
            <a:ext cx="9143999" cy="5143500"/>
          </a:xfrm>
          <a:prstGeom prst="rect">
            <a:avLst/>
          </a:prstGeom>
        </p:spPr>
      </p:pic>
    </p:spTree>
    <p:extLst>
      <p:ext uri="{BB962C8B-B14F-4D97-AF65-F5344CB8AC3E}">
        <p14:creationId xmlns:p14="http://schemas.microsoft.com/office/powerpoint/2010/main" val="3810270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a:p>
            <a:pPr marL="0" indent="0" algn="ctr">
              <a:buNone/>
            </a:pPr>
            <a:r>
              <a:rPr lang="en-US" sz="4000" dirty="0"/>
              <a:t>We are in the last Ten Days </a:t>
            </a:r>
          </a:p>
          <a:p>
            <a:pPr marL="0" indent="0" algn="ctr">
              <a:buNone/>
            </a:pPr>
            <a:r>
              <a:rPr lang="en-US" sz="4000" dirty="0"/>
              <a:t>of the Omer count</a:t>
            </a:r>
          </a:p>
          <a:p>
            <a:pPr marL="0" indent="0" algn="ctr">
              <a:buNone/>
            </a:pPr>
            <a:r>
              <a:rPr lang="en-US" sz="4000" dirty="0"/>
              <a:t>from Yom Aliyah to Shavuot.</a:t>
            </a:r>
          </a:p>
          <a:p>
            <a:pPr marL="0" indent="0" algn="ctr">
              <a:buNone/>
            </a:pPr>
            <a:endParaRPr lang="en-US" sz="4000" dirty="0"/>
          </a:p>
        </p:txBody>
      </p:sp>
    </p:spTree>
    <p:extLst>
      <p:ext uri="{BB962C8B-B14F-4D97-AF65-F5344CB8AC3E}">
        <p14:creationId xmlns:p14="http://schemas.microsoft.com/office/powerpoint/2010/main" val="2187152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a:p>
            <a:pPr marL="0" indent="0" algn="ctr">
              <a:buNone/>
            </a:pPr>
            <a:r>
              <a:rPr lang="en-US" sz="4000" dirty="0"/>
              <a:t>We are in the last Ten Days </a:t>
            </a:r>
          </a:p>
          <a:p>
            <a:pPr marL="0" indent="0" algn="ctr">
              <a:buNone/>
            </a:pPr>
            <a:r>
              <a:rPr lang="en-US" sz="4000" dirty="0"/>
              <a:t>of the Omer count</a:t>
            </a:r>
          </a:p>
          <a:p>
            <a:pPr marL="0" indent="0" algn="ctr">
              <a:buNone/>
            </a:pPr>
            <a:r>
              <a:rPr lang="en-US" sz="4000" dirty="0"/>
              <a:t>from Yom Aliyah to Shavuot.</a:t>
            </a:r>
          </a:p>
          <a:p>
            <a:pPr marL="0" indent="0" algn="ctr">
              <a:buNone/>
            </a:pPr>
            <a:r>
              <a:rPr lang="en-US" sz="4000" dirty="0"/>
              <a:t>Yom Aliyah??</a:t>
            </a:r>
          </a:p>
          <a:p>
            <a:pPr marL="0" indent="0" algn="ctr">
              <a:buNone/>
            </a:pPr>
            <a:r>
              <a:rPr lang="en-US" sz="4000" dirty="0"/>
              <a:t>Aliyah Day??</a:t>
            </a:r>
          </a:p>
          <a:p>
            <a:pPr marL="0" indent="0" algn="ctr">
              <a:buNone/>
            </a:pPr>
            <a:endParaRPr lang="en-US" sz="4000" dirty="0"/>
          </a:p>
        </p:txBody>
      </p:sp>
    </p:spTree>
    <p:extLst>
      <p:ext uri="{BB962C8B-B14F-4D97-AF65-F5344CB8AC3E}">
        <p14:creationId xmlns:p14="http://schemas.microsoft.com/office/powerpoint/2010/main" val="1267911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1.1-3 </a:t>
            </a:r>
            <a:r>
              <a:rPr lang="en-US" sz="4000" dirty="0"/>
              <a:t>In the first book, I wrote about everything Yeshua set out to do and teach, until the day when, after giving instructions through the </a:t>
            </a:r>
            <a:r>
              <a:rPr lang="en-US" sz="4000" dirty="0" err="1"/>
              <a:t>Ruakh</a:t>
            </a:r>
            <a:r>
              <a:rPr lang="en-US" sz="4000" dirty="0"/>
              <a:t> </a:t>
            </a:r>
            <a:r>
              <a:rPr lang="en-US" sz="4000" dirty="0" err="1"/>
              <a:t>HaKodesh</a:t>
            </a:r>
            <a:r>
              <a:rPr lang="en-US" sz="4000" dirty="0"/>
              <a:t> to the emissaries whom he had chosen, </a:t>
            </a:r>
            <a:r>
              <a:rPr lang="en-US" sz="4000" dirty="0">
                <a:solidFill>
                  <a:srgbClr val="FFFF99"/>
                </a:solidFill>
              </a:rPr>
              <a:t>he was taken up into heaven.     </a:t>
            </a:r>
            <a:r>
              <a:rPr lang="en-US" sz="4000" dirty="0"/>
              <a:t>Aliyah / Ascension</a:t>
            </a:r>
          </a:p>
        </p:txBody>
      </p:sp>
    </p:spTree>
    <p:extLst>
      <p:ext uri="{BB962C8B-B14F-4D97-AF65-F5344CB8AC3E}">
        <p14:creationId xmlns:p14="http://schemas.microsoft.com/office/powerpoint/2010/main" val="2203415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1.1-3 </a:t>
            </a:r>
            <a:r>
              <a:rPr lang="en-US" sz="4000" dirty="0"/>
              <a:t>After his death he showed himself to them and gave many convincing proofs that he was alive. </a:t>
            </a:r>
            <a:r>
              <a:rPr lang="en-US" sz="4000" u="sng" dirty="0">
                <a:solidFill>
                  <a:srgbClr val="FFFF99"/>
                </a:solidFill>
              </a:rPr>
              <a:t>During a period of forty days </a:t>
            </a:r>
            <a:r>
              <a:rPr lang="en-US" sz="4000" dirty="0"/>
              <a:t>they saw him, and he spoke with them about the Kingdom of God.</a:t>
            </a:r>
          </a:p>
        </p:txBody>
      </p:sp>
    </p:spTree>
    <p:extLst>
      <p:ext uri="{BB962C8B-B14F-4D97-AF65-F5344CB8AC3E}">
        <p14:creationId xmlns:p14="http://schemas.microsoft.com/office/powerpoint/2010/main" val="3315528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Omer Count for </a:t>
            </a:r>
          </a:p>
          <a:p>
            <a:pPr marL="0" indent="0" algn="ctr">
              <a:buNone/>
            </a:pPr>
            <a:r>
              <a:rPr lang="en-US" sz="4000" dirty="0"/>
              <a:t>Wednesday Night / Thurs</a:t>
            </a:r>
            <a:r>
              <a:rPr lang="en-US" sz="4000" u="sng" dirty="0"/>
              <a:t>day</a:t>
            </a:r>
          </a:p>
          <a:p>
            <a:pPr marL="0" indent="0" algn="ctr">
              <a:buNone/>
            </a:pPr>
            <a:r>
              <a:rPr lang="en-US" sz="4000" dirty="0"/>
              <a:t>May 25, 2022 </a:t>
            </a:r>
          </a:p>
          <a:p>
            <a:pPr marL="0" indent="0" algn="ctr">
              <a:buNone/>
            </a:pPr>
            <a:r>
              <a:rPr lang="en-US" sz="4000" dirty="0"/>
              <a:t>40 Days in the Omer</a:t>
            </a:r>
          </a:p>
        </p:txBody>
      </p:sp>
    </p:spTree>
    <p:extLst>
      <p:ext uri="{BB962C8B-B14F-4D97-AF65-F5344CB8AC3E}">
        <p14:creationId xmlns:p14="http://schemas.microsoft.com/office/powerpoint/2010/main" val="7929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F193E7C-5794-FBF6-AD26-20EB421A8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31750"/>
            <a:ext cx="7667625" cy="5111750"/>
          </a:xfrm>
          <a:prstGeom prst="rect">
            <a:avLst/>
          </a:prstGeom>
        </p:spPr>
      </p:pic>
    </p:spTree>
    <p:extLst>
      <p:ext uri="{BB962C8B-B14F-4D97-AF65-F5344CB8AC3E}">
        <p14:creationId xmlns:p14="http://schemas.microsoft.com/office/powerpoint/2010/main" val="3622061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FB676394-8EB4-0ACE-3DFA-53DF2205C7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37" t="26297" b="4567"/>
          <a:stretch/>
        </p:blipFill>
        <p:spPr>
          <a:xfrm rot="10800000">
            <a:off x="152329" y="28573"/>
            <a:ext cx="9067870" cy="5057776"/>
          </a:xfrm>
          <a:prstGeom prst="rect">
            <a:avLst/>
          </a:prstGeom>
        </p:spPr>
      </p:pic>
      <p:sp>
        <p:nvSpPr>
          <p:cNvPr id="2" name="Rectangle: Rounded Corners 1">
            <a:extLst>
              <a:ext uri="{FF2B5EF4-FFF2-40B4-BE49-F238E27FC236}">
                <a16:creationId xmlns:a16="http://schemas.microsoft.com/office/drawing/2014/main" id="{FF388BCB-DEB7-FB59-D2D7-D5CB25E4F789}"/>
              </a:ext>
            </a:extLst>
          </p:cNvPr>
          <p:cNvSpPr/>
          <p:nvPr/>
        </p:nvSpPr>
        <p:spPr bwMode="auto">
          <a:xfrm>
            <a:off x="2895600" y="3105150"/>
            <a:ext cx="685800" cy="533400"/>
          </a:xfrm>
          <a:prstGeom prst="roundRect">
            <a:avLst/>
          </a:prstGeom>
          <a:noFill/>
          <a:ln w="476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5" name="TextBox 4">
            <a:extLst>
              <a:ext uri="{FF2B5EF4-FFF2-40B4-BE49-F238E27FC236}">
                <a16:creationId xmlns:a16="http://schemas.microsoft.com/office/drawing/2014/main" id="{D13EE0A0-1033-4CEB-0648-4FD79751D48D}"/>
              </a:ext>
            </a:extLst>
          </p:cNvPr>
          <p:cNvSpPr txBox="1"/>
          <p:nvPr/>
        </p:nvSpPr>
        <p:spPr>
          <a:xfrm>
            <a:off x="381000" y="209550"/>
            <a:ext cx="7890558"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Thurs., May 26, was Yom Aliyah</a:t>
            </a:r>
          </a:p>
          <a:p>
            <a:r>
              <a:rPr lang="en-US" dirty="0">
                <a:effectLst>
                  <a:outerShdw blurRad="38100" dist="38100" dir="2700000" algn="tl">
                    <a:srgbClr val="000000">
                      <a:alpha val="43137"/>
                    </a:srgbClr>
                  </a:outerShdw>
                </a:effectLst>
              </a:rPr>
              <a:t>Ascension Day</a:t>
            </a:r>
          </a:p>
        </p:txBody>
      </p:sp>
    </p:spTree>
    <p:extLst>
      <p:ext uri="{BB962C8B-B14F-4D97-AF65-F5344CB8AC3E}">
        <p14:creationId xmlns:p14="http://schemas.microsoft.com/office/powerpoint/2010/main" val="2321196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B381373-E7A2-152B-F11C-7834359F4C13}"/>
              </a:ext>
            </a:extLst>
          </p:cNvPr>
          <p:cNvPicPr>
            <a:picLocks noChangeAspect="1"/>
          </p:cNvPicPr>
          <p:nvPr/>
        </p:nvPicPr>
        <p:blipFill>
          <a:blip r:embed="rId3"/>
          <a:stretch>
            <a:fillRect/>
          </a:stretch>
        </p:blipFill>
        <p:spPr>
          <a:xfrm>
            <a:off x="0" y="448643"/>
            <a:ext cx="9144000" cy="4246213"/>
          </a:xfrm>
          <a:prstGeom prst="rect">
            <a:avLst/>
          </a:prstGeom>
        </p:spPr>
      </p:pic>
    </p:spTree>
    <p:extLst>
      <p:ext uri="{BB962C8B-B14F-4D97-AF65-F5344CB8AC3E}">
        <p14:creationId xmlns:p14="http://schemas.microsoft.com/office/powerpoint/2010/main" val="1504616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B381373-E7A2-152B-F11C-7834359F4C13}"/>
              </a:ext>
            </a:extLst>
          </p:cNvPr>
          <p:cNvPicPr>
            <a:picLocks noChangeAspect="1"/>
          </p:cNvPicPr>
          <p:nvPr/>
        </p:nvPicPr>
        <p:blipFill>
          <a:blip r:embed="rId3"/>
          <a:stretch>
            <a:fillRect/>
          </a:stretch>
        </p:blipFill>
        <p:spPr>
          <a:xfrm>
            <a:off x="0" y="448643"/>
            <a:ext cx="9144000" cy="4246213"/>
          </a:xfrm>
          <a:prstGeom prst="rect">
            <a:avLst/>
          </a:prstGeom>
        </p:spPr>
      </p:pic>
      <p:pic>
        <p:nvPicPr>
          <p:cNvPr id="6" name="Picture 5">
            <a:extLst>
              <a:ext uri="{FF2B5EF4-FFF2-40B4-BE49-F238E27FC236}">
                <a16:creationId xmlns:a16="http://schemas.microsoft.com/office/drawing/2014/main" id="{6FF696BD-B87F-610D-0A05-31FF452CE64A}"/>
              </a:ext>
            </a:extLst>
          </p:cNvPr>
          <p:cNvPicPr>
            <a:picLocks noChangeAspect="1"/>
          </p:cNvPicPr>
          <p:nvPr/>
        </p:nvPicPr>
        <p:blipFill>
          <a:blip r:embed="rId4"/>
          <a:stretch>
            <a:fillRect/>
          </a:stretch>
        </p:blipFill>
        <p:spPr>
          <a:xfrm>
            <a:off x="762000" y="666750"/>
            <a:ext cx="5182323" cy="1543265"/>
          </a:xfrm>
          <a:prstGeom prst="rect">
            <a:avLst/>
          </a:prstGeom>
        </p:spPr>
      </p:pic>
      <p:cxnSp>
        <p:nvCxnSpPr>
          <p:cNvPr id="5" name="Straight Arrow Connector 4">
            <a:extLst>
              <a:ext uri="{FF2B5EF4-FFF2-40B4-BE49-F238E27FC236}">
                <a16:creationId xmlns:a16="http://schemas.microsoft.com/office/drawing/2014/main" id="{BF288599-D55C-0902-7B5D-2AF9FBA9C3EA}"/>
              </a:ext>
            </a:extLst>
          </p:cNvPr>
          <p:cNvCxnSpPr/>
          <p:nvPr/>
        </p:nvCxnSpPr>
        <p:spPr bwMode="auto">
          <a:xfrm flipV="1">
            <a:off x="7010400" y="819150"/>
            <a:ext cx="0" cy="19050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97778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1026" name="Picture 2" descr="Ascension Day 2021 - Holidays Today">
            <a:extLst>
              <a:ext uri="{FF2B5EF4-FFF2-40B4-BE49-F238E27FC236}">
                <a16:creationId xmlns:a16="http://schemas.microsoft.com/office/drawing/2014/main" id="{C09806D3-F320-2F36-5137-869CA870A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200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descr="Ascension Day: 13 May 2021 - YouTube">
            <a:extLst>
              <a:ext uri="{FF2B5EF4-FFF2-40B4-BE49-F238E27FC236}">
                <a16:creationId xmlns:a16="http://schemas.microsoft.com/office/drawing/2014/main" id="{2A76A950-E199-BB40-5AA2-58743AF3D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8D9E06-A249-BD2D-A197-982F0175FD21}"/>
              </a:ext>
            </a:extLst>
          </p:cNvPr>
          <p:cNvSpPr txBox="1"/>
          <p:nvPr/>
        </p:nvSpPr>
        <p:spPr>
          <a:xfrm>
            <a:off x="685800" y="0"/>
            <a:ext cx="7135992"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Yom Aliyah = Ascension Day</a:t>
            </a:r>
          </a:p>
        </p:txBody>
      </p:sp>
    </p:spTree>
    <p:extLst>
      <p:ext uri="{BB962C8B-B14F-4D97-AF65-F5344CB8AC3E}">
        <p14:creationId xmlns:p14="http://schemas.microsoft.com/office/powerpoint/2010/main" val="1676464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Should we be celebrating Aliyah / Ascension Day? I think the answer is a resounding "yes!" It’s a significant day and in some respects represents an event in the life of the Master that is at least </a:t>
            </a:r>
            <a:r>
              <a:rPr lang="en-US" sz="4000" u="sng" dirty="0">
                <a:solidFill>
                  <a:srgbClr val="FFFF99"/>
                </a:solidFill>
              </a:rPr>
              <a:t>as important as his death and resurrection</a:t>
            </a:r>
            <a:r>
              <a:rPr lang="en-US" sz="4000" dirty="0"/>
              <a:t>. </a:t>
            </a:r>
            <a:endParaRPr lang="en-US" sz="6600" dirty="0"/>
          </a:p>
        </p:txBody>
      </p:sp>
    </p:spTree>
    <p:extLst>
      <p:ext uri="{BB962C8B-B14F-4D97-AF65-F5344CB8AC3E}">
        <p14:creationId xmlns:p14="http://schemas.microsoft.com/office/powerpoint/2010/main" val="2932173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 Ascension symbolizes the kingdom when the Master ascends to the heavenly realms and takes up his throne at the right hand of the Father. It is at this point that the Master takes up all authority and everything is placed under his feet. This motif is found in Psalm 110</a:t>
            </a:r>
            <a:endParaRPr lang="en-US" sz="6600" dirty="0"/>
          </a:p>
        </p:txBody>
      </p:sp>
    </p:spTree>
    <p:extLst>
      <p:ext uri="{BB962C8B-B14F-4D97-AF65-F5344CB8AC3E}">
        <p14:creationId xmlns:p14="http://schemas.microsoft.com/office/powerpoint/2010/main" val="4282411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110.1-2  </a:t>
            </a:r>
            <a:r>
              <a:rPr lang="en-US" sz="4000" cap="small" dirty="0" err="1"/>
              <a:t>Adoni</a:t>
            </a:r>
            <a:r>
              <a:rPr lang="en-US" sz="4000" cap="small" dirty="0"/>
              <a:t> </a:t>
            </a:r>
            <a:r>
              <a:rPr lang="en-US" sz="4000" dirty="0"/>
              <a:t>declares to my Lord: “Sit at My right hand until I make your enemies a footstool for Your feet.” </a:t>
            </a:r>
            <a:r>
              <a:rPr lang="en-US" sz="4000" cap="small" dirty="0" err="1"/>
              <a:t>Adoni</a:t>
            </a:r>
            <a:r>
              <a:rPr lang="en-US" sz="4000" dirty="0"/>
              <a:t> will extend your mighty rod from </a:t>
            </a:r>
            <a:r>
              <a:rPr lang="en-US" sz="4000"/>
              <a:t>Zion: “</a:t>
            </a:r>
            <a:r>
              <a:rPr lang="en-US" sz="4000" dirty="0"/>
              <a:t>Rule in the midst of your enemies.”</a:t>
            </a:r>
          </a:p>
        </p:txBody>
      </p:sp>
    </p:spTree>
    <p:extLst>
      <p:ext uri="{BB962C8B-B14F-4D97-AF65-F5344CB8AC3E}">
        <p14:creationId xmlns:p14="http://schemas.microsoft.com/office/powerpoint/2010/main" val="2744272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Psalm 110 is the most frequently quoted text from the Hebrew Scriptures in the New Testament.</a:t>
            </a:r>
          </a:p>
          <a:p>
            <a:pPr marL="0" indent="0">
              <a:buNone/>
            </a:pPr>
            <a:r>
              <a:rPr lang="en-US" sz="4000" dirty="0"/>
              <a:t>Matt. 22:44; Acts 2:34-35; 1 Cor. 15:25; Heb. 1:13.</a:t>
            </a:r>
          </a:p>
          <a:p>
            <a:pPr marL="0" indent="0">
              <a:buNone/>
            </a:pPr>
            <a:endParaRPr lang="en-US" sz="4000" dirty="0"/>
          </a:p>
        </p:txBody>
      </p:sp>
    </p:spTree>
    <p:extLst>
      <p:ext uri="{BB962C8B-B14F-4D97-AF65-F5344CB8AC3E}">
        <p14:creationId xmlns:p14="http://schemas.microsoft.com/office/powerpoint/2010/main" val="2331873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Col 3.1-4 </a:t>
            </a:r>
            <a:r>
              <a:rPr lang="en-US" sz="4000" dirty="0"/>
              <a:t>So if you were raised along with the Messiah, then seek the things above, where the Messiah is sitting at the right hand of God. Focus your minds on the things above, not on things here on earth.  </a:t>
            </a:r>
          </a:p>
        </p:txBody>
      </p:sp>
    </p:spTree>
    <p:extLst>
      <p:ext uri="{BB962C8B-B14F-4D97-AF65-F5344CB8AC3E}">
        <p14:creationId xmlns:p14="http://schemas.microsoft.com/office/powerpoint/2010/main" val="2381230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8A54E4C-183B-3ABA-51C5-D90F7D80D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050"/>
            <a:ext cx="7658100" cy="5105400"/>
          </a:xfrm>
          <a:prstGeom prst="rect">
            <a:avLst/>
          </a:prstGeom>
        </p:spPr>
      </p:pic>
    </p:spTree>
    <p:extLst>
      <p:ext uri="{BB962C8B-B14F-4D97-AF65-F5344CB8AC3E}">
        <p14:creationId xmlns:p14="http://schemas.microsoft.com/office/powerpoint/2010/main" val="1275949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Col 3.1-4  </a:t>
            </a:r>
            <a:r>
              <a:rPr lang="en-US" sz="4000" dirty="0"/>
              <a:t>For you have died, and your life is hidden with the Messiah in God. When the Messiah, who is our life, appears, then you too will appear with him in glory!</a:t>
            </a:r>
          </a:p>
        </p:txBody>
      </p:sp>
    </p:spTree>
    <p:extLst>
      <p:ext uri="{BB962C8B-B14F-4D97-AF65-F5344CB8AC3E}">
        <p14:creationId xmlns:p14="http://schemas.microsoft.com/office/powerpoint/2010/main" val="2617650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Eph. 4.7-13</a:t>
            </a:r>
            <a:r>
              <a:rPr lang="en-US" sz="4000" dirty="0"/>
              <a:t> Each one of us, however, has been given grace to be measured by the Messiah’s bounty. This is why it says, “After he went up into the heights, he led captivity captive and he gave gifts to mankind.” Now this phrase, “he went up,” what can it mean if not that he first went down into the lower parts, that is, the earth?  </a:t>
            </a:r>
          </a:p>
        </p:txBody>
      </p:sp>
    </p:spTree>
    <p:extLst>
      <p:ext uri="{BB962C8B-B14F-4D97-AF65-F5344CB8AC3E}">
        <p14:creationId xmlns:p14="http://schemas.microsoft.com/office/powerpoint/2010/main" val="136675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Eph. 4.7-13</a:t>
            </a:r>
            <a:r>
              <a:rPr lang="en-US" sz="4000" dirty="0"/>
              <a:t> The one who went down is himself the one who also went up, far above all of heaven, in order to fill all things. Furthermore, he gave some people as emissaries, some as prophets, some as proclaimers of the Good News, and some as shepherds and teachers. </a:t>
            </a:r>
          </a:p>
        </p:txBody>
      </p:sp>
    </p:spTree>
    <p:extLst>
      <p:ext uri="{BB962C8B-B14F-4D97-AF65-F5344CB8AC3E}">
        <p14:creationId xmlns:p14="http://schemas.microsoft.com/office/powerpoint/2010/main" val="2976299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Eph. 4.7-13</a:t>
            </a:r>
            <a:r>
              <a:rPr lang="en-US" sz="4000" dirty="0"/>
              <a:t> Their task is to equip God’s people for the work of service that builds the body of the Messiah, until we all arrive at the unity implied by trusting and knowing the Son of God, at full manhood, at the standard of maturity set by the Messiah’s perfection.</a:t>
            </a:r>
          </a:p>
        </p:txBody>
      </p:sp>
    </p:spTree>
    <p:extLst>
      <p:ext uri="{BB962C8B-B14F-4D97-AF65-F5344CB8AC3E}">
        <p14:creationId xmlns:p14="http://schemas.microsoft.com/office/powerpoint/2010/main" val="66739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Acts 1.4-7 </a:t>
            </a:r>
            <a:r>
              <a:rPr lang="en-US" sz="4000" dirty="0"/>
              <a:t>At one of these gatherings, he instructed them not to leave </a:t>
            </a:r>
            <a:r>
              <a:rPr lang="en-US" sz="4000" dirty="0" err="1"/>
              <a:t>Yerushalayim</a:t>
            </a:r>
            <a:r>
              <a:rPr lang="en-US" sz="4000" dirty="0"/>
              <a:t> but to wait for “what the Father promised, which you heard about from me. For </a:t>
            </a:r>
            <a:r>
              <a:rPr lang="en-US" sz="4000" dirty="0" err="1"/>
              <a:t>Yokhanan</a:t>
            </a:r>
            <a:r>
              <a:rPr lang="en-US" sz="4000" dirty="0"/>
              <a:t> used to immerse people in water; but in a few days, </a:t>
            </a:r>
            <a:r>
              <a:rPr lang="en-US" sz="4000" u="sng" dirty="0">
                <a:solidFill>
                  <a:srgbClr val="FFFF99"/>
                </a:solidFill>
              </a:rPr>
              <a:t>you will be immersed in the </a:t>
            </a:r>
            <a:r>
              <a:rPr lang="en-US" sz="4000" u="sng" dirty="0" err="1">
                <a:solidFill>
                  <a:srgbClr val="FFFF99"/>
                </a:solidFill>
              </a:rPr>
              <a:t>Ruakh</a:t>
            </a:r>
            <a:r>
              <a:rPr lang="en-US" sz="4000" u="sng" dirty="0">
                <a:solidFill>
                  <a:srgbClr val="FFFF99"/>
                </a:solidFill>
              </a:rPr>
              <a:t> </a:t>
            </a:r>
            <a:r>
              <a:rPr lang="en-US" sz="4000" u="sng" dirty="0" err="1">
                <a:solidFill>
                  <a:srgbClr val="FFFF99"/>
                </a:solidFill>
              </a:rPr>
              <a:t>HaKodesh</a:t>
            </a:r>
            <a:r>
              <a:rPr lang="en-US" sz="4000" u="sng" dirty="0">
                <a:solidFill>
                  <a:srgbClr val="FFFF99"/>
                </a:solidFill>
              </a:rPr>
              <a:t>!”</a:t>
            </a:r>
          </a:p>
        </p:txBody>
      </p:sp>
    </p:spTree>
    <p:extLst>
      <p:ext uri="{BB962C8B-B14F-4D97-AF65-F5344CB8AC3E}">
        <p14:creationId xmlns:p14="http://schemas.microsoft.com/office/powerpoint/2010/main" val="140394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1.4-7 </a:t>
            </a:r>
            <a:r>
              <a:rPr lang="en-US" sz="4000" dirty="0"/>
              <a:t>When they were together, they asked him, “Lord, are you at this time going to restore self-rule to </a:t>
            </a:r>
            <a:r>
              <a:rPr lang="en-US" sz="4000" dirty="0" err="1"/>
              <a:t>Isra’el</a:t>
            </a:r>
            <a:r>
              <a:rPr lang="en-US" sz="4000" dirty="0"/>
              <a:t>?”  He answered, “You don’t need to know the dates or the times; the Father has kept these under his own authority. </a:t>
            </a:r>
          </a:p>
        </p:txBody>
      </p:sp>
    </p:spTree>
    <p:extLst>
      <p:ext uri="{BB962C8B-B14F-4D97-AF65-F5344CB8AC3E}">
        <p14:creationId xmlns:p14="http://schemas.microsoft.com/office/powerpoint/2010/main" val="1158832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Acts 1.8-11  </a:t>
            </a:r>
            <a:r>
              <a:rPr lang="en-US" sz="4000" dirty="0">
                <a:solidFill>
                  <a:srgbClr val="FFFF99"/>
                </a:solidFill>
              </a:rPr>
              <a:t>But you will receive power when the </a:t>
            </a:r>
            <a:r>
              <a:rPr lang="en-US" sz="4000" dirty="0" err="1">
                <a:solidFill>
                  <a:srgbClr val="FFFF99"/>
                </a:solidFill>
              </a:rPr>
              <a:t>Ruakh</a:t>
            </a:r>
            <a:r>
              <a:rPr lang="en-US" sz="4000" dirty="0">
                <a:solidFill>
                  <a:srgbClr val="FFFF99"/>
                </a:solidFill>
              </a:rPr>
              <a:t> ha-</a:t>
            </a:r>
            <a:r>
              <a:rPr lang="en-US" sz="4000" dirty="0" err="1">
                <a:solidFill>
                  <a:srgbClr val="FFFF99"/>
                </a:solidFill>
              </a:rPr>
              <a:t>Kodesh</a:t>
            </a:r>
            <a:r>
              <a:rPr lang="en-US" sz="4000" dirty="0">
                <a:solidFill>
                  <a:srgbClr val="FFFF99"/>
                </a:solidFill>
              </a:rPr>
              <a:t> has come upon you; and you will be My witnesses in Jerusalem, and through all Judah, and Samaria, and to the end of the earth</a:t>
            </a:r>
            <a:r>
              <a:rPr lang="en-US" sz="4000" dirty="0"/>
              <a:t>.”  After saying all this—while they were watching—</a:t>
            </a:r>
            <a:r>
              <a:rPr lang="en-US" sz="4000" dirty="0">
                <a:solidFill>
                  <a:srgbClr val="FFFF99"/>
                </a:solidFill>
              </a:rPr>
              <a:t>He was taken up, and a cloud received Him out of their sight.        </a:t>
            </a:r>
            <a:r>
              <a:rPr lang="en-US" sz="4000" dirty="0"/>
              <a:t>Aliyah! = Ascension!</a:t>
            </a:r>
          </a:p>
        </p:txBody>
      </p:sp>
    </p:spTree>
    <p:extLst>
      <p:ext uri="{BB962C8B-B14F-4D97-AF65-F5344CB8AC3E}">
        <p14:creationId xmlns:p14="http://schemas.microsoft.com/office/powerpoint/2010/main" val="3705925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Acts 1.8-11 </a:t>
            </a:r>
            <a:r>
              <a:rPr lang="en-US" sz="4000" dirty="0"/>
              <a:t>While they were staring into heaven as He went up, suddenly two men stood with them in white clothing. They said, “Men of Galilee, why do you keep standing here staring into heaven? This Yeshua, who was taken up from you into heaven, will come in the same way as you saw Him go into heaven.”</a:t>
            </a:r>
          </a:p>
        </p:txBody>
      </p:sp>
    </p:spTree>
    <p:extLst>
      <p:ext uri="{BB962C8B-B14F-4D97-AF65-F5344CB8AC3E}">
        <p14:creationId xmlns:p14="http://schemas.microsoft.com/office/powerpoint/2010/main" val="607024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1.12-15  </a:t>
            </a:r>
            <a:r>
              <a:rPr lang="en-US" sz="4000" dirty="0"/>
              <a:t>Then they returned the Shabbat-walk distance from the Mount of Olives to </a:t>
            </a:r>
            <a:r>
              <a:rPr lang="en-US" sz="4000" dirty="0" err="1"/>
              <a:t>Yerushalayim</a:t>
            </a:r>
            <a:r>
              <a:rPr lang="en-US" sz="4000" dirty="0"/>
              <a:t>. After entering the city, they went to the upstairs room where they were staying... These all </a:t>
            </a:r>
            <a:r>
              <a:rPr lang="en-US" sz="4000" dirty="0">
                <a:solidFill>
                  <a:srgbClr val="FFFF99"/>
                </a:solidFill>
              </a:rPr>
              <a:t>devoted themselves single-mindedly to prayer, </a:t>
            </a:r>
          </a:p>
        </p:txBody>
      </p:sp>
    </p:spTree>
    <p:extLst>
      <p:ext uri="{BB962C8B-B14F-4D97-AF65-F5344CB8AC3E}">
        <p14:creationId xmlns:p14="http://schemas.microsoft.com/office/powerpoint/2010/main" val="1801768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1.12-15 </a:t>
            </a:r>
            <a:r>
              <a:rPr lang="en-US" sz="4000" dirty="0"/>
              <a:t>along with some women, including </a:t>
            </a:r>
            <a:r>
              <a:rPr lang="en-US" sz="4000" dirty="0" err="1"/>
              <a:t>Miryam</a:t>
            </a:r>
            <a:r>
              <a:rPr lang="en-US" sz="4000" dirty="0"/>
              <a:t> (</a:t>
            </a:r>
            <a:r>
              <a:rPr lang="en-US" sz="4000" dirty="0" err="1"/>
              <a:t>Yeshua’s</a:t>
            </a:r>
            <a:r>
              <a:rPr lang="en-US" sz="4000" dirty="0"/>
              <a:t> mother), and his brothers.  During this period, when the </a:t>
            </a:r>
            <a:r>
              <a:rPr lang="en-US" sz="4000" u="sng" dirty="0">
                <a:solidFill>
                  <a:srgbClr val="FFFF99"/>
                </a:solidFill>
              </a:rPr>
              <a:t>group of believers numbered about 120</a:t>
            </a:r>
            <a:r>
              <a:rPr lang="en-US" sz="4000" dirty="0"/>
              <a:t>, </a:t>
            </a:r>
            <a:r>
              <a:rPr lang="en-US" sz="4000" dirty="0" err="1"/>
              <a:t>Kefa</a:t>
            </a:r>
            <a:r>
              <a:rPr lang="en-US" sz="4000" dirty="0"/>
              <a:t> stood up and addressed his fellow-believers.</a:t>
            </a:r>
          </a:p>
        </p:txBody>
      </p:sp>
    </p:spTree>
    <p:extLst>
      <p:ext uri="{BB962C8B-B14F-4D97-AF65-F5344CB8AC3E}">
        <p14:creationId xmlns:p14="http://schemas.microsoft.com/office/powerpoint/2010/main" val="1859796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B5946824-80E3-A21C-A748-D1F0A7799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050"/>
            <a:ext cx="7772400" cy="5181600"/>
          </a:xfrm>
          <a:prstGeom prst="rect">
            <a:avLst/>
          </a:prstGeom>
        </p:spPr>
      </p:pic>
    </p:spTree>
    <p:extLst>
      <p:ext uri="{BB962C8B-B14F-4D97-AF65-F5344CB8AC3E}">
        <p14:creationId xmlns:p14="http://schemas.microsoft.com/office/powerpoint/2010/main" val="2785188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6181AD0-A423-F651-8043-D217E280613F}"/>
              </a:ext>
            </a:extLst>
          </p:cNvPr>
          <p:cNvPicPr>
            <a:picLocks noChangeAspect="1"/>
          </p:cNvPicPr>
          <p:nvPr/>
        </p:nvPicPr>
        <p:blipFill>
          <a:blip r:embed="rId3"/>
          <a:stretch>
            <a:fillRect/>
          </a:stretch>
        </p:blipFill>
        <p:spPr>
          <a:xfrm>
            <a:off x="0" y="1"/>
            <a:ext cx="9143999" cy="5143500"/>
          </a:xfrm>
          <a:prstGeom prst="rect">
            <a:avLst/>
          </a:prstGeom>
        </p:spPr>
      </p:pic>
    </p:spTree>
    <p:extLst>
      <p:ext uri="{BB962C8B-B14F-4D97-AF65-F5344CB8AC3E}">
        <p14:creationId xmlns:p14="http://schemas.microsoft.com/office/powerpoint/2010/main" val="431018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3587553"/>
            <a:ext cx="8382000" cy="13463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from Yom Aliyah to Shavuot</a:t>
            </a:r>
          </a:p>
        </p:txBody>
      </p:sp>
      <p:pic>
        <p:nvPicPr>
          <p:cNvPr id="3" name="Picture 2">
            <a:extLst>
              <a:ext uri="{FF2B5EF4-FFF2-40B4-BE49-F238E27FC236}">
                <a16:creationId xmlns:a16="http://schemas.microsoft.com/office/drawing/2014/main" id="{64F193E1-A952-94F4-D45F-06B30F58B992}"/>
              </a:ext>
            </a:extLst>
          </p:cNvPr>
          <p:cNvPicPr>
            <a:picLocks noChangeAspect="1"/>
          </p:cNvPicPr>
          <p:nvPr/>
        </p:nvPicPr>
        <p:blipFill>
          <a:blip r:embed="rId3"/>
          <a:stretch>
            <a:fillRect/>
          </a:stretch>
        </p:blipFill>
        <p:spPr>
          <a:xfrm>
            <a:off x="0" y="0"/>
            <a:ext cx="9144000" cy="3587553"/>
          </a:xfrm>
          <a:prstGeom prst="rect">
            <a:avLst/>
          </a:prstGeom>
        </p:spPr>
      </p:pic>
    </p:spTree>
    <p:extLst>
      <p:ext uri="{BB962C8B-B14F-4D97-AF65-F5344CB8AC3E}">
        <p14:creationId xmlns:p14="http://schemas.microsoft.com/office/powerpoint/2010/main" val="3100147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3587553"/>
            <a:ext cx="8382000" cy="13463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TinyUrl.com/10DaysPentecost</a:t>
            </a:r>
          </a:p>
        </p:txBody>
      </p:sp>
      <p:pic>
        <p:nvPicPr>
          <p:cNvPr id="3" name="Picture 2">
            <a:extLst>
              <a:ext uri="{FF2B5EF4-FFF2-40B4-BE49-F238E27FC236}">
                <a16:creationId xmlns:a16="http://schemas.microsoft.com/office/drawing/2014/main" id="{64F193E1-A952-94F4-D45F-06B30F58B992}"/>
              </a:ext>
            </a:extLst>
          </p:cNvPr>
          <p:cNvPicPr>
            <a:picLocks noChangeAspect="1"/>
          </p:cNvPicPr>
          <p:nvPr/>
        </p:nvPicPr>
        <p:blipFill>
          <a:blip r:embed="rId3"/>
          <a:stretch>
            <a:fillRect/>
          </a:stretch>
        </p:blipFill>
        <p:spPr>
          <a:xfrm>
            <a:off x="0" y="0"/>
            <a:ext cx="9144000" cy="3587553"/>
          </a:xfrm>
          <a:prstGeom prst="rect">
            <a:avLst/>
          </a:prstGeom>
        </p:spPr>
      </p:pic>
    </p:spTree>
    <p:extLst>
      <p:ext uri="{BB962C8B-B14F-4D97-AF65-F5344CB8AC3E}">
        <p14:creationId xmlns:p14="http://schemas.microsoft.com/office/powerpoint/2010/main" val="951406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85748"/>
            <a:ext cx="2019178"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r>
              <a:rPr lang="en-US" sz="3200" dirty="0"/>
              <a:t>Jonathan </a:t>
            </a:r>
            <a:r>
              <a:rPr lang="en-US" sz="3200" dirty="0" err="1"/>
              <a:t>Friz</a:t>
            </a:r>
            <a:endParaRPr lang="en-US" sz="4000" dirty="0"/>
          </a:p>
        </p:txBody>
      </p:sp>
      <p:pic>
        <p:nvPicPr>
          <p:cNvPr id="3" name="Picture 2">
            <a:extLst>
              <a:ext uri="{FF2B5EF4-FFF2-40B4-BE49-F238E27FC236}">
                <a16:creationId xmlns:a16="http://schemas.microsoft.com/office/drawing/2014/main" id="{815FAA54-EF2F-8BC4-929C-530872DB5BA0}"/>
              </a:ext>
            </a:extLst>
          </p:cNvPr>
          <p:cNvPicPr>
            <a:picLocks noChangeAspect="1"/>
          </p:cNvPicPr>
          <p:nvPr/>
        </p:nvPicPr>
        <p:blipFill>
          <a:blip r:embed="rId3"/>
          <a:stretch>
            <a:fillRect/>
          </a:stretch>
        </p:blipFill>
        <p:spPr>
          <a:xfrm>
            <a:off x="2247778" y="38099"/>
            <a:ext cx="6896222" cy="5143500"/>
          </a:xfrm>
          <a:prstGeom prst="rect">
            <a:avLst/>
          </a:prstGeom>
        </p:spPr>
      </p:pic>
    </p:spTree>
    <p:extLst>
      <p:ext uri="{BB962C8B-B14F-4D97-AF65-F5344CB8AC3E}">
        <p14:creationId xmlns:p14="http://schemas.microsoft.com/office/powerpoint/2010/main" val="496160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Our teaching and prayer times are focused on the following Biblical topics:</a:t>
            </a:r>
          </a:p>
          <a:p>
            <a:r>
              <a:rPr lang="en-US" sz="4000" dirty="0"/>
              <a:t>Personal Repentance and Transformation</a:t>
            </a:r>
          </a:p>
          <a:p>
            <a:r>
              <a:rPr lang="en-US" sz="4000" dirty="0"/>
              <a:t>The Salvation of all Nations (The Harvest)</a:t>
            </a:r>
          </a:p>
          <a:p>
            <a:r>
              <a:rPr lang="en-US" sz="4000" dirty="0"/>
              <a:t>Supernatural Unity in the Body of Messiah (John 17)</a:t>
            </a:r>
          </a:p>
        </p:txBody>
      </p:sp>
    </p:spTree>
    <p:extLst>
      <p:ext uri="{BB962C8B-B14F-4D97-AF65-F5344CB8AC3E}">
        <p14:creationId xmlns:p14="http://schemas.microsoft.com/office/powerpoint/2010/main" val="2960748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r>
              <a:rPr lang="en-US" sz="4000" dirty="0"/>
              <a:t>The Outpouring of the Holy Spirit (Revival)</a:t>
            </a:r>
          </a:p>
          <a:p>
            <a:r>
              <a:rPr lang="en-US" sz="4000" dirty="0"/>
              <a:t>The Salvation of the Jewish People</a:t>
            </a:r>
          </a:p>
          <a:p>
            <a:r>
              <a:rPr lang="en-US" sz="4000" dirty="0"/>
              <a:t>The Preparation of the Bride for the Lord's Return</a:t>
            </a:r>
          </a:p>
          <a:p>
            <a:r>
              <a:rPr lang="en-US" sz="4000" dirty="0"/>
              <a:t>The Lord's Return</a:t>
            </a:r>
          </a:p>
        </p:txBody>
      </p:sp>
    </p:spTree>
    <p:extLst>
      <p:ext uri="{BB962C8B-B14F-4D97-AF65-F5344CB8AC3E}">
        <p14:creationId xmlns:p14="http://schemas.microsoft.com/office/powerpoint/2010/main" val="19768926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a:extLst>
              <a:ext uri="{FF2B5EF4-FFF2-40B4-BE49-F238E27FC236}">
                <a16:creationId xmlns:a16="http://schemas.microsoft.com/office/drawing/2014/main" id="{2AD29A87-1667-7548-EC12-70006472D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50"/>
            <a:ext cx="5181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837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2C01147B-DD15-9482-CC95-ADF7B36EE083}"/>
              </a:ext>
            </a:extLst>
          </p:cNvPr>
          <p:cNvPicPr>
            <a:picLocks noChangeAspect="1"/>
          </p:cNvPicPr>
          <p:nvPr/>
        </p:nvPicPr>
        <p:blipFill>
          <a:blip r:embed="rId3"/>
          <a:stretch>
            <a:fillRect/>
          </a:stretch>
        </p:blipFill>
        <p:spPr>
          <a:xfrm>
            <a:off x="144961" y="0"/>
            <a:ext cx="8854078" cy="5143500"/>
          </a:xfrm>
          <a:prstGeom prst="rect">
            <a:avLst/>
          </a:prstGeom>
        </p:spPr>
      </p:pic>
    </p:spTree>
    <p:extLst>
      <p:ext uri="{BB962C8B-B14F-4D97-AF65-F5344CB8AC3E}">
        <p14:creationId xmlns:p14="http://schemas.microsoft.com/office/powerpoint/2010/main" val="894185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BDB41E18-9F7B-0D46-C11A-93906560258A}"/>
              </a:ext>
            </a:extLst>
          </p:cNvPr>
          <p:cNvPicPr>
            <a:picLocks noChangeAspect="1"/>
          </p:cNvPicPr>
          <p:nvPr/>
        </p:nvPicPr>
        <p:blipFill>
          <a:blip r:embed="rId3"/>
          <a:stretch>
            <a:fillRect/>
          </a:stretch>
        </p:blipFill>
        <p:spPr>
          <a:xfrm>
            <a:off x="119091" y="0"/>
            <a:ext cx="8905817" cy="5143500"/>
          </a:xfrm>
          <a:prstGeom prst="rect">
            <a:avLst/>
          </a:prstGeom>
        </p:spPr>
      </p:pic>
    </p:spTree>
    <p:extLst>
      <p:ext uri="{BB962C8B-B14F-4D97-AF65-F5344CB8AC3E}">
        <p14:creationId xmlns:p14="http://schemas.microsoft.com/office/powerpoint/2010/main" val="556430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AFC4F84-4219-4389-BB66-08963F2B3024}"/>
              </a:ext>
            </a:extLst>
          </p:cNvPr>
          <p:cNvPicPr>
            <a:picLocks noChangeAspect="1"/>
          </p:cNvPicPr>
          <p:nvPr/>
        </p:nvPicPr>
        <p:blipFill rotWithShape="1">
          <a:blip r:embed="rId3"/>
          <a:srcRect b="24197"/>
          <a:stretch/>
        </p:blipFill>
        <p:spPr>
          <a:xfrm>
            <a:off x="685800" y="99874"/>
            <a:ext cx="7333329" cy="4943752"/>
          </a:xfrm>
          <a:prstGeom prst="rect">
            <a:avLst/>
          </a:prstGeom>
        </p:spPr>
      </p:pic>
    </p:spTree>
    <p:extLst>
      <p:ext uri="{BB962C8B-B14F-4D97-AF65-F5344CB8AC3E}">
        <p14:creationId xmlns:p14="http://schemas.microsoft.com/office/powerpoint/2010/main" val="2348549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4BD8DC28-ABBD-3D8E-F4F3-8F531658B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050"/>
            <a:ext cx="7696200" cy="5130800"/>
          </a:xfrm>
          <a:prstGeom prst="rect">
            <a:avLst/>
          </a:prstGeom>
        </p:spPr>
      </p:pic>
    </p:spTree>
    <p:extLst>
      <p:ext uri="{BB962C8B-B14F-4D97-AF65-F5344CB8AC3E}">
        <p14:creationId xmlns:p14="http://schemas.microsoft.com/office/powerpoint/2010/main" val="1876691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5DFA6D7-791A-679E-E787-3B97817FA504}"/>
              </a:ext>
            </a:extLst>
          </p:cNvPr>
          <p:cNvPicPr>
            <a:picLocks noChangeAspect="1"/>
          </p:cNvPicPr>
          <p:nvPr/>
        </p:nvPicPr>
        <p:blipFill>
          <a:blip r:embed="rId3"/>
          <a:stretch>
            <a:fillRect/>
          </a:stretch>
        </p:blipFill>
        <p:spPr>
          <a:xfrm>
            <a:off x="25769" y="209550"/>
            <a:ext cx="8945809" cy="4648201"/>
          </a:xfrm>
          <a:prstGeom prst="rect">
            <a:avLst/>
          </a:prstGeom>
        </p:spPr>
      </p:pic>
    </p:spTree>
    <p:extLst>
      <p:ext uri="{BB962C8B-B14F-4D97-AF65-F5344CB8AC3E}">
        <p14:creationId xmlns:p14="http://schemas.microsoft.com/office/powerpoint/2010/main" val="27939460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6C49C59-1E6F-5A79-11C6-1F6396793376}"/>
              </a:ext>
            </a:extLst>
          </p:cNvPr>
          <p:cNvPicPr>
            <a:picLocks noChangeAspect="1"/>
          </p:cNvPicPr>
          <p:nvPr/>
        </p:nvPicPr>
        <p:blipFill>
          <a:blip r:embed="rId3"/>
          <a:stretch>
            <a:fillRect/>
          </a:stretch>
        </p:blipFill>
        <p:spPr>
          <a:xfrm>
            <a:off x="0" y="238168"/>
            <a:ext cx="9144000" cy="4667164"/>
          </a:xfrm>
          <a:prstGeom prst="rect">
            <a:avLst/>
          </a:prstGeom>
        </p:spPr>
      </p:pic>
    </p:spTree>
    <p:extLst>
      <p:ext uri="{BB962C8B-B14F-4D97-AF65-F5344CB8AC3E}">
        <p14:creationId xmlns:p14="http://schemas.microsoft.com/office/powerpoint/2010/main" val="14919494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During my message prep about the ominous time of the Omer count, the </a:t>
            </a:r>
            <a:r>
              <a:rPr lang="en-US" sz="4000" i="1" dirty="0"/>
              <a:t>Sefira</a:t>
            </a:r>
            <a:r>
              <a:rPr lang="en-US" sz="4000" dirty="0"/>
              <a:t>, </a:t>
            </a:r>
            <a:r>
              <a:rPr lang="he-IL" sz="4300" b="1" dirty="0">
                <a:latin typeface="David" panose="020E0502060401010101" pitchFamily="34" charset="-79"/>
                <a:cs typeface="David" panose="020E0502060401010101" pitchFamily="34" charset="-79"/>
              </a:rPr>
              <a:t>ספירה</a:t>
            </a:r>
            <a:r>
              <a:rPr lang="en-US" sz="4000" dirty="0"/>
              <a:t>, I felt a pretty strong impression to do an intercessory fast until the Shavuot Saturday evening service June 4.  I also felt that I should call the community to do this as much as you feel led.</a:t>
            </a:r>
          </a:p>
        </p:txBody>
      </p:sp>
    </p:spTree>
    <p:extLst>
      <p:ext uri="{BB962C8B-B14F-4D97-AF65-F5344CB8AC3E}">
        <p14:creationId xmlns:p14="http://schemas.microsoft.com/office/powerpoint/2010/main" val="19558966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2400" dirty="0"/>
              <a:t>For information, go to</a:t>
            </a:r>
          </a:p>
          <a:p>
            <a:pPr marL="0" indent="0" algn="ctr">
              <a:buNone/>
            </a:pPr>
            <a:r>
              <a:rPr lang="en-US" sz="4000" dirty="0"/>
              <a:t>www.10Days.net </a:t>
            </a:r>
          </a:p>
        </p:txBody>
      </p:sp>
      <p:pic>
        <p:nvPicPr>
          <p:cNvPr id="3" name="Picture 2">
            <a:extLst>
              <a:ext uri="{FF2B5EF4-FFF2-40B4-BE49-F238E27FC236}">
                <a16:creationId xmlns:a16="http://schemas.microsoft.com/office/drawing/2014/main" id="{4F8D0434-74B9-3DA2-5405-FF819487BF2E}"/>
              </a:ext>
            </a:extLst>
          </p:cNvPr>
          <p:cNvPicPr>
            <a:picLocks noChangeAspect="1"/>
          </p:cNvPicPr>
          <p:nvPr/>
        </p:nvPicPr>
        <p:blipFill>
          <a:blip r:embed="rId3"/>
          <a:stretch>
            <a:fillRect/>
          </a:stretch>
        </p:blipFill>
        <p:spPr>
          <a:xfrm>
            <a:off x="1219200" y="1885950"/>
            <a:ext cx="6813881" cy="1913258"/>
          </a:xfrm>
          <a:prstGeom prst="rect">
            <a:avLst/>
          </a:prstGeom>
        </p:spPr>
      </p:pic>
    </p:spTree>
    <p:extLst>
      <p:ext uri="{BB962C8B-B14F-4D97-AF65-F5344CB8AC3E}">
        <p14:creationId xmlns:p14="http://schemas.microsoft.com/office/powerpoint/2010/main" val="13772485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F80470D-8AA1-1DD6-25BA-7753E5D13FA0}"/>
              </a:ext>
            </a:extLst>
          </p:cNvPr>
          <p:cNvPicPr>
            <a:picLocks noChangeAspect="1"/>
          </p:cNvPicPr>
          <p:nvPr/>
        </p:nvPicPr>
        <p:blipFill>
          <a:blip r:embed="rId3"/>
          <a:stretch>
            <a:fillRect/>
          </a:stretch>
        </p:blipFill>
        <p:spPr>
          <a:xfrm>
            <a:off x="0" y="6040"/>
            <a:ext cx="9144000" cy="5131419"/>
          </a:xfrm>
          <a:prstGeom prst="rect">
            <a:avLst/>
          </a:prstGeom>
        </p:spPr>
      </p:pic>
    </p:spTree>
    <p:extLst>
      <p:ext uri="{BB962C8B-B14F-4D97-AF65-F5344CB8AC3E}">
        <p14:creationId xmlns:p14="http://schemas.microsoft.com/office/powerpoint/2010/main" val="11453737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Lk.24.42-49 </a:t>
            </a:r>
            <a:r>
              <a:rPr lang="en-US" sz="4000" dirty="0"/>
              <a:t>They gave Him a piece of broiled fish, and He took it and ate it in their presence. Then He said to them, “These are My words which I spoke to you while I was still with you—everything written concerning Me in the Torah of Moshe and the Prophets and the Psalms must be fulfilled.   [Tanakh]</a:t>
            </a:r>
          </a:p>
        </p:txBody>
      </p:sp>
    </p:spTree>
    <p:extLst>
      <p:ext uri="{BB962C8B-B14F-4D97-AF65-F5344CB8AC3E}">
        <p14:creationId xmlns:p14="http://schemas.microsoft.com/office/powerpoint/2010/main" val="40713451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Lk.24.42-49 </a:t>
            </a:r>
            <a:r>
              <a:rPr lang="en-US" sz="4000" dirty="0"/>
              <a:t>Then He opened their minds to understand the Scriptures,  and He said to them, “So it is written, that the Messiah is to suffer and to rise from the dead on the third day,  and that repentance for the removal of sins is to be proclaimed in His name to all nations, beginning from Jerusalem.  </a:t>
            </a:r>
          </a:p>
        </p:txBody>
      </p:sp>
    </p:spTree>
    <p:extLst>
      <p:ext uri="{BB962C8B-B14F-4D97-AF65-F5344CB8AC3E}">
        <p14:creationId xmlns:p14="http://schemas.microsoft.com/office/powerpoint/2010/main" val="28860912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Lk.24.42-49 </a:t>
            </a:r>
            <a:r>
              <a:rPr lang="en-US" sz="4000" dirty="0"/>
              <a:t>You are witnesses of these things.  And behold, I am sending the promise of My Father upon you; but you are to stay in the city until you are clothed with power from on high.” He led them out toward Beit-</a:t>
            </a:r>
            <a:r>
              <a:rPr lang="en-US" sz="4000" dirty="0" err="1"/>
              <a:t>Anyah</a:t>
            </a:r>
            <a:r>
              <a:rPr lang="en-US" sz="4000" dirty="0"/>
              <a:t>; </a:t>
            </a:r>
          </a:p>
        </p:txBody>
      </p:sp>
    </p:spTree>
    <p:extLst>
      <p:ext uri="{BB962C8B-B14F-4D97-AF65-F5344CB8AC3E}">
        <p14:creationId xmlns:p14="http://schemas.microsoft.com/office/powerpoint/2010/main" val="7930827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Lk.24.42-49  </a:t>
            </a:r>
            <a:r>
              <a:rPr lang="en-US" sz="4000" dirty="0"/>
              <a:t>then, raising his hands, he said a </a:t>
            </a:r>
            <a:r>
              <a:rPr lang="en-US" sz="4000" dirty="0" err="1"/>
              <a:t>b’rakhah</a:t>
            </a:r>
            <a:r>
              <a:rPr lang="en-US" sz="4000" dirty="0"/>
              <a:t> over them; and as he was blessing them, he withdrew from them and was </a:t>
            </a:r>
            <a:r>
              <a:rPr lang="en-US" sz="4000" dirty="0">
                <a:solidFill>
                  <a:srgbClr val="FFFF99"/>
                </a:solidFill>
              </a:rPr>
              <a:t>carried up into heaven</a:t>
            </a:r>
            <a:r>
              <a:rPr lang="en-US" sz="4000" dirty="0"/>
              <a:t>.</a:t>
            </a:r>
          </a:p>
        </p:txBody>
      </p:sp>
    </p:spTree>
    <p:extLst>
      <p:ext uri="{BB962C8B-B14F-4D97-AF65-F5344CB8AC3E}">
        <p14:creationId xmlns:p14="http://schemas.microsoft.com/office/powerpoint/2010/main" val="2299120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Acts 1.4-7 </a:t>
            </a:r>
            <a:r>
              <a:rPr lang="en-US" sz="4000" dirty="0"/>
              <a:t>At one of these gatherings, he instructed them </a:t>
            </a:r>
            <a:r>
              <a:rPr lang="en-US" sz="4000" u="sng" dirty="0"/>
              <a:t>not to leave </a:t>
            </a:r>
            <a:r>
              <a:rPr lang="en-US" sz="4000" u="sng" dirty="0" err="1"/>
              <a:t>Yerushalayim</a:t>
            </a:r>
            <a:r>
              <a:rPr lang="en-US" sz="4000" dirty="0"/>
              <a:t> but to wait for “what the Father promised, which you heard about from me. For </a:t>
            </a:r>
            <a:r>
              <a:rPr lang="en-US" sz="4000" dirty="0" err="1"/>
              <a:t>Yokhanan</a:t>
            </a:r>
            <a:r>
              <a:rPr lang="en-US" sz="4000" dirty="0"/>
              <a:t> used to immerse people in water; but in a few days, </a:t>
            </a:r>
            <a:r>
              <a:rPr lang="en-US" sz="4000" u="sng" dirty="0">
                <a:solidFill>
                  <a:srgbClr val="FFFF99"/>
                </a:solidFill>
              </a:rPr>
              <a:t>you will be immersed in the </a:t>
            </a:r>
            <a:r>
              <a:rPr lang="en-US" sz="4000" u="sng" dirty="0" err="1">
                <a:solidFill>
                  <a:srgbClr val="FFFF99"/>
                </a:solidFill>
              </a:rPr>
              <a:t>Ruakh</a:t>
            </a:r>
            <a:r>
              <a:rPr lang="en-US" sz="4000" u="sng" dirty="0">
                <a:solidFill>
                  <a:srgbClr val="FFFF99"/>
                </a:solidFill>
              </a:rPr>
              <a:t> </a:t>
            </a:r>
            <a:r>
              <a:rPr lang="en-US" sz="4000" u="sng" dirty="0" err="1">
                <a:solidFill>
                  <a:srgbClr val="FFFF99"/>
                </a:solidFill>
              </a:rPr>
              <a:t>HaKodesh</a:t>
            </a:r>
            <a:r>
              <a:rPr lang="en-US" sz="4000" u="sng" dirty="0">
                <a:solidFill>
                  <a:srgbClr val="FFFF99"/>
                </a:solidFill>
              </a:rPr>
              <a:t>!”</a:t>
            </a:r>
          </a:p>
        </p:txBody>
      </p:sp>
    </p:spTree>
    <p:extLst>
      <p:ext uri="{BB962C8B-B14F-4D97-AF65-F5344CB8AC3E}">
        <p14:creationId xmlns:p14="http://schemas.microsoft.com/office/powerpoint/2010/main" val="1360807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CF3DFBA-5487-35DE-6BF0-D92FB88B1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9850"/>
            <a:ext cx="7848600" cy="5232400"/>
          </a:xfrm>
          <a:prstGeom prst="rect">
            <a:avLst/>
          </a:prstGeom>
        </p:spPr>
      </p:pic>
    </p:spTree>
    <p:extLst>
      <p:ext uri="{BB962C8B-B14F-4D97-AF65-F5344CB8AC3E}">
        <p14:creationId xmlns:p14="http://schemas.microsoft.com/office/powerpoint/2010/main" val="24385536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Acts 1.8-11  </a:t>
            </a:r>
            <a:r>
              <a:rPr lang="en-US" sz="4000" dirty="0">
                <a:solidFill>
                  <a:srgbClr val="FFFF99"/>
                </a:solidFill>
              </a:rPr>
              <a:t>But you will receive power when the </a:t>
            </a:r>
            <a:r>
              <a:rPr lang="en-US" sz="4000" dirty="0" err="1">
                <a:solidFill>
                  <a:srgbClr val="FFFF99"/>
                </a:solidFill>
              </a:rPr>
              <a:t>Ruakh</a:t>
            </a:r>
            <a:r>
              <a:rPr lang="en-US" sz="4000" dirty="0">
                <a:solidFill>
                  <a:srgbClr val="FFFF99"/>
                </a:solidFill>
              </a:rPr>
              <a:t> ha-</a:t>
            </a:r>
            <a:r>
              <a:rPr lang="en-US" sz="4000" dirty="0" err="1">
                <a:solidFill>
                  <a:srgbClr val="FFFF99"/>
                </a:solidFill>
              </a:rPr>
              <a:t>Kodesh</a:t>
            </a:r>
            <a:r>
              <a:rPr lang="en-US" sz="4000" dirty="0">
                <a:solidFill>
                  <a:srgbClr val="FFFF99"/>
                </a:solidFill>
              </a:rPr>
              <a:t> has come upon you; and you will be My witnesses in Jerusalem, and through all Judah, and Samaria, and to the end of the earth</a:t>
            </a:r>
            <a:r>
              <a:rPr lang="en-US" sz="4000" dirty="0"/>
              <a:t>.”  After saying all this—while they were watching—</a:t>
            </a:r>
            <a:r>
              <a:rPr lang="en-US" sz="4000" dirty="0">
                <a:solidFill>
                  <a:srgbClr val="FFFF99"/>
                </a:solidFill>
              </a:rPr>
              <a:t>He was taken up, and a cloud received Him out of their sight.        </a:t>
            </a:r>
            <a:r>
              <a:rPr lang="en-US" sz="4000" dirty="0"/>
              <a:t>Aliyah! = Ascension!</a:t>
            </a:r>
          </a:p>
        </p:txBody>
      </p:sp>
    </p:spTree>
    <p:extLst>
      <p:ext uri="{BB962C8B-B14F-4D97-AF65-F5344CB8AC3E}">
        <p14:creationId xmlns:p14="http://schemas.microsoft.com/office/powerpoint/2010/main" val="1569588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6181AD0-A423-F651-8043-D217E280613F}"/>
              </a:ext>
            </a:extLst>
          </p:cNvPr>
          <p:cNvPicPr>
            <a:picLocks noChangeAspect="1"/>
          </p:cNvPicPr>
          <p:nvPr/>
        </p:nvPicPr>
        <p:blipFill>
          <a:blip r:embed="rId3"/>
          <a:stretch>
            <a:fillRect/>
          </a:stretch>
        </p:blipFill>
        <p:spPr>
          <a:xfrm>
            <a:off x="152400" y="38099"/>
            <a:ext cx="9143999" cy="5143500"/>
          </a:xfrm>
          <a:prstGeom prst="rect">
            <a:avLst/>
          </a:prstGeom>
        </p:spPr>
      </p:pic>
      <p:sp>
        <p:nvSpPr>
          <p:cNvPr id="5" name="TextBox 4">
            <a:extLst>
              <a:ext uri="{FF2B5EF4-FFF2-40B4-BE49-F238E27FC236}">
                <a16:creationId xmlns:a16="http://schemas.microsoft.com/office/drawing/2014/main" id="{ABCEACDB-4511-A4A1-E0CD-723D7EA5511E}"/>
              </a:ext>
            </a:extLst>
          </p:cNvPr>
          <p:cNvSpPr txBox="1"/>
          <p:nvPr/>
        </p:nvSpPr>
        <p:spPr>
          <a:xfrm>
            <a:off x="428625" y="438150"/>
            <a:ext cx="7672293" cy="707886"/>
          </a:xfrm>
          <a:prstGeom prst="rect">
            <a:avLst/>
          </a:prstGeom>
          <a:noFill/>
        </p:spPr>
        <p:txBody>
          <a:bodyPr wrap="none" rtlCol="0">
            <a:spAutoFit/>
          </a:bodyPr>
          <a:lstStyle/>
          <a:p>
            <a:r>
              <a:rPr lang="en-US" sz="4000" dirty="0"/>
              <a:t>TinyUrl.com/10DaysPentecost</a:t>
            </a:r>
            <a:endParaRPr lang="en-US" dirty="0"/>
          </a:p>
        </p:txBody>
      </p:sp>
    </p:spTree>
    <p:extLst>
      <p:ext uri="{BB962C8B-B14F-4D97-AF65-F5344CB8AC3E}">
        <p14:creationId xmlns:p14="http://schemas.microsoft.com/office/powerpoint/2010/main" val="36746573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cstate="print"/>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ibbons">
  <a:themeElements>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fontScheme name="Ribbons">
      <a:majorFont>
        <a:latin typeface="Arial Rounded MT Bold"/>
        <a:ea typeface=""/>
        <a:cs typeface="Times New Roman"/>
      </a:majorFont>
      <a:minorFont>
        <a:latin typeface="Arial Rounded MT Bold"/>
        <a:ea typeface=""/>
        <a:cs typeface="Narkisi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Rounded MT Bold"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Rounded MT Bold" pitchFamily="34" charset="0"/>
            <a:cs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176760</TotalTime>
  <Words>4685</Words>
  <Application>Microsoft Office PowerPoint</Application>
  <PresentationFormat>On-screen Show (16:9)</PresentationFormat>
  <Paragraphs>577</Paragraphs>
  <Slides>92</Slides>
  <Notes>92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92</vt:i4>
      </vt:variant>
    </vt:vector>
  </HeadingPairs>
  <TitlesOfParts>
    <vt:vector size="111" baseType="lpstr">
      <vt:lpstr>Arial</vt:lpstr>
      <vt:lpstr>Arial</vt:lpstr>
      <vt:lpstr>Arial Rounded MT Bold</vt:lpstr>
      <vt:lpstr>Bahnschrift SemiBold</vt:lpstr>
      <vt:lpstr>Calibri</vt:lpstr>
      <vt:lpstr>Calibri Light</vt:lpstr>
      <vt:lpstr>David</vt:lpstr>
      <vt:lpstr>georgia</vt:lpstr>
      <vt:lpstr>Helvetica Neue</vt:lpstr>
      <vt:lpstr>inherit</vt:lpstr>
      <vt:lpstr>Lato</vt:lpstr>
      <vt:lpstr>myriad-pro-semi-condensed</vt:lpstr>
      <vt:lpstr>Narkisim</vt:lpstr>
      <vt:lpstr>OzHandicraft BT</vt:lpstr>
      <vt:lpstr>Stam</vt:lpstr>
      <vt:lpstr>TimesNewRoman</vt:lpstr>
      <vt:lpstr>1_Default Design</vt:lpstr>
      <vt:lpstr>Office Theme</vt:lpstr>
      <vt:lpstr>Ribbons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קָדֶשׁ  Kaddish  (The Sanctification)    </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עשֶׂה שָׁלוֹם Oseh shalom (Make Peace)</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4583</cp:revision>
  <dcterms:created xsi:type="dcterms:W3CDTF">2006-04-21T19:34:43Z</dcterms:created>
  <dcterms:modified xsi:type="dcterms:W3CDTF">2022-05-28T13:54:40Z</dcterms:modified>
</cp:coreProperties>
</file>