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22" r:id="rId2"/>
  </p:sldMasterIdLst>
  <p:notesMasterIdLst>
    <p:notesMasterId r:id="rId91"/>
  </p:notesMasterIdLst>
  <p:handoutMasterIdLst>
    <p:handoutMasterId r:id="rId92"/>
  </p:handoutMasterIdLst>
  <p:sldIdLst>
    <p:sldId id="2045" r:id="rId3"/>
    <p:sldId id="64099" r:id="rId4"/>
    <p:sldId id="64096" r:id="rId5"/>
    <p:sldId id="64095" r:id="rId6"/>
    <p:sldId id="64113" r:id="rId7"/>
    <p:sldId id="64112" r:id="rId8"/>
    <p:sldId id="64114" r:id="rId9"/>
    <p:sldId id="64115" r:id="rId10"/>
    <p:sldId id="64117" r:id="rId11"/>
    <p:sldId id="64116" r:id="rId12"/>
    <p:sldId id="64097" r:id="rId13"/>
    <p:sldId id="64098" r:id="rId14"/>
    <p:sldId id="64102" r:id="rId15"/>
    <p:sldId id="64110" r:id="rId16"/>
    <p:sldId id="64106" r:id="rId17"/>
    <p:sldId id="64186" r:id="rId18"/>
    <p:sldId id="64123" r:id="rId19"/>
    <p:sldId id="64134" r:id="rId20"/>
    <p:sldId id="64135" r:id="rId21"/>
    <p:sldId id="64131" r:id="rId22"/>
    <p:sldId id="64067" r:id="rId23"/>
    <p:sldId id="64111" r:id="rId24"/>
    <p:sldId id="64122" r:id="rId25"/>
    <p:sldId id="64105" r:id="rId26"/>
    <p:sldId id="64107" r:id="rId27"/>
    <p:sldId id="64119" r:id="rId28"/>
    <p:sldId id="64136" r:id="rId29"/>
    <p:sldId id="64140" r:id="rId30"/>
    <p:sldId id="64141" r:id="rId31"/>
    <p:sldId id="64187" r:id="rId32"/>
    <p:sldId id="64166" r:id="rId33"/>
    <p:sldId id="64185" r:id="rId34"/>
    <p:sldId id="64121" r:id="rId35"/>
    <p:sldId id="64143" r:id="rId36"/>
    <p:sldId id="64137" r:id="rId37"/>
    <p:sldId id="64144" r:id="rId38"/>
    <p:sldId id="64142" r:id="rId39"/>
    <p:sldId id="64139" r:id="rId40"/>
    <p:sldId id="64138" r:id="rId41"/>
    <p:sldId id="64188" r:id="rId42"/>
    <p:sldId id="64177" r:id="rId43"/>
    <p:sldId id="64150" r:id="rId44"/>
    <p:sldId id="64151" r:id="rId45"/>
    <p:sldId id="64152" r:id="rId46"/>
    <p:sldId id="64145" r:id="rId47"/>
    <p:sldId id="64189" r:id="rId48"/>
    <p:sldId id="64178" r:id="rId49"/>
    <p:sldId id="64147" r:id="rId50"/>
    <p:sldId id="64153" r:id="rId51"/>
    <p:sldId id="64146" r:id="rId52"/>
    <p:sldId id="64158" r:id="rId53"/>
    <p:sldId id="64163" r:id="rId54"/>
    <p:sldId id="64165" r:id="rId55"/>
    <p:sldId id="64179" r:id="rId56"/>
    <p:sldId id="64148" r:id="rId57"/>
    <p:sldId id="64154" r:id="rId58"/>
    <p:sldId id="64161" r:id="rId59"/>
    <p:sldId id="64162" r:id="rId60"/>
    <p:sldId id="64190" r:id="rId61"/>
    <p:sldId id="64180" r:id="rId62"/>
    <p:sldId id="64164" r:id="rId63"/>
    <p:sldId id="64167" r:id="rId64"/>
    <p:sldId id="64191" r:id="rId65"/>
    <p:sldId id="64181" r:id="rId66"/>
    <p:sldId id="64168" r:id="rId67"/>
    <p:sldId id="64192" r:id="rId68"/>
    <p:sldId id="64182" r:id="rId69"/>
    <p:sldId id="64170" r:id="rId70"/>
    <p:sldId id="64171" r:id="rId71"/>
    <p:sldId id="64172" r:id="rId72"/>
    <p:sldId id="64173" r:id="rId73"/>
    <p:sldId id="64169" r:id="rId74"/>
    <p:sldId id="64156" r:id="rId75"/>
    <p:sldId id="64157" r:id="rId76"/>
    <p:sldId id="62987" r:id="rId77"/>
    <p:sldId id="64120" r:id="rId78"/>
    <p:sldId id="64100" r:id="rId79"/>
    <p:sldId id="64103" r:id="rId80"/>
    <p:sldId id="64104" r:id="rId81"/>
    <p:sldId id="64101" r:id="rId82"/>
    <p:sldId id="64193" r:id="rId83"/>
    <p:sldId id="64184" r:id="rId84"/>
    <p:sldId id="64174" r:id="rId85"/>
    <p:sldId id="64183" r:id="rId86"/>
    <p:sldId id="64175" r:id="rId87"/>
    <p:sldId id="63289" r:id="rId88"/>
    <p:sldId id="63224" r:id="rId89"/>
    <p:sldId id="256" r:id="rId90"/>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9A6766"/>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780" autoAdjust="0"/>
    <p:restoredTop sz="86118" autoAdjust="0"/>
  </p:normalViewPr>
  <p:slideViewPr>
    <p:cSldViewPr>
      <p:cViewPr varScale="1">
        <p:scale>
          <a:sx n="99" d="100"/>
          <a:sy n="99" d="100"/>
        </p:scale>
        <p:origin x="84" y="48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8786"/>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Shavuot 2022 Acts 2.1-4 Filled with the Ruakh-Spirit</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5, 2022 5782</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Shavuot 2022 Acts 2.1-4 Filled with the Ruakh-Spirit</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5, 2022 5782</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Shavuot 2022 Acts 2.1-4 Filled with the Ruakh-Spirit</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5, 2022 5782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You may notice that I’m slowing down in my rate of speech.  This is because we may be getting language translation equipment for simultaneous translation.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theepochtimes.com/from-icu-to-gym-66-year-old-reversed-disability-and-controlled-diabetes-in-1-year_4436016.html?utm_source=healthnoe&amp;utm_campaign=health-2022-05-25&amp;utm_medium=email&amp;est=aWN%2BzAvC46P%2B27vKIKTAPGQ%2B6jsyRM0flmQLasQFgwhKAbICPnCDg6qG6rVrGNSS4w%3D%3D</a:t>
            </a:r>
          </a:p>
          <a:p>
            <a:endParaRPr lang="en-US" sz="1050"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2815618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3306061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algn="l"/>
            <a:r>
              <a:rPr lang="en-US" b="0" i="0" dirty="0">
                <a:effectLst>
                  <a:outerShdw blurRad="38100" dist="38100" dir="2700000" algn="tl">
                    <a:srgbClr val="000000">
                      <a:alpha val="43137"/>
                    </a:srgbClr>
                  </a:outerShdw>
                </a:effectLst>
                <a:latin typeface="+mn-lt"/>
              </a:rPr>
              <a:t>Jung-Hua Chen exercises in the gym with the help of her son and fitness coach, Daniel.</a:t>
            </a:r>
            <a:endParaRPr lang="en-US" dirty="0">
              <a:effectLst>
                <a:outerShdw blurRad="38100" dist="38100" dir="2700000" algn="tl">
                  <a:srgbClr val="000000">
                    <a:alpha val="43137"/>
                  </a:srgbClr>
                </a:outerShdw>
              </a:effectLst>
              <a:latin typeface="+mn-lt"/>
            </a:endParaRPr>
          </a:p>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1020208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We have been counting the Omer to Shavuot.   Some participated in the 10 days Pentecost 24/7 Prayer room.  </a:t>
            </a:r>
          </a:p>
          <a:p>
            <a:r>
              <a:rPr lang="en-US" dirty="0"/>
              <a:t>I am convicted that when I get up in the morning, before I get into my daily responsibilities, I have to do pushups, bridges, planks, pulse ups, etc., then read two chapters Tanakh two chapters </a:t>
            </a:r>
            <a:r>
              <a:rPr lang="en-US" dirty="0" err="1"/>
              <a:t>Mes</a:t>
            </a:r>
            <a:r>
              <a:rPr lang="en-US" dirty="0"/>
              <a:t> Scriptures, then prayer list.  </a:t>
            </a:r>
          </a:p>
          <a:p>
            <a:r>
              <a:rPr lang="en-US" dirty="0"/>
              <a:t>As I do exercise, pray this will count to my joy in Yeshua, mental acuity, immune system, abs.</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1732651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Physical fitness, spiritual fitness.</a:t>
            </a:r>
          </a:p>
          <a:p>
            <a:r>
              <a:rPr lang="en-US" dirty="0"/>
              <a:t>Central to spiritual fitness…</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1205946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2207774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2399632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https://youtu.be/UfMGV9v3b5M</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34107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https://external-content.duckduckgo.com/iu/?u=https%3A%2F%2Fholidays-today.com%2Fholidays%2Fwp-content%2Fuploads%2F2019%2F02%2F41-1920x1080.jpg&amp;f=1&amp;nofb=1</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1246116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sz="1000" dirty="0"/>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813667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 true story…</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Shavuot 2022 Acts 2.1-4 Filled with the Ruakh-Spirit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5,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73421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dirty="0"/>
              <a:t>https://ffoz.org/discover/messianic-jewish-calendar/yom-haaliyah-the-celebration-of-ascension-day.html</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Ten Days to Shavuot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28,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88260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solidFill>
                  <a:schemeClr val="tx1"/>
                </a:solidFill>
              </a:rPr>
              <a:t>Some have been fasting and praying these 10 days with me.</a:t>
            </a:r>
          </a:p>
        </p:txBody>
      </p:sp>
      <p:sp>
        <p:nvSpPr>
          <p:cNvPr id="4" name="Header Placeholder 3"/>
          <p:cNvSpPr>
            <a:spLocks noGrp="1"/>
          </p:cNvSpPr>
          <p:nvPr>
            <p:ph type="hdr" sz="quarter"/>
          </p:nvPr>
        </p:nvSpPr>
        <p:spPr/>
        <p:txBody>
          <a:bodyPr/>
          <a:lstStyle/>
          <a:p>
            <a:r>
              <a:rPr lang="en-US" altLang="en-US"/>
              <a:t>Ten Days to Shavuot</a:t>
            </a:r>
          </a:p>
        </p:txBody>
      </p:sp>
      <p:sp>
        <p:nvSpPr>
          <p:cNvPr id="5" name="Date Placeholder 4"/>
          <p:cNvSpPr>
            <a:spLocks noGrp="1"/>
          </p:cNvSpPr>
          <p:nvPr>
            <p:ph type="dt" idx="1"/>
          </p:nvPr>
        </p:nvSpPr>
        <p:spPr/>
        <p:txBody>
          <a:bodyPr/>
          <a:lstStyle/>
          <a:p>
            <a:r>
              <a:rPr lang="en-US" altLang="en-US"/>
              <a:t>May 28,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853740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1487238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Counting the wheat </a:t>
            </a:r>
            <a:r>
              <a:rPr lang="en-US" dirty="0" err="1"/>
              <a:t>omer</a:t>
            </a:r>
            <a:r>
              <a:rPr lang="en-US" dirty="0"/>
              <a:t>, thinking also of the giving of the Torah</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2127203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Wheat harvest, giving of the Torah, and now, the giving of the </a:t>
            </a:r>
            <a:r>
              <a:rPr lang="en-US" dirty="0" err="1"/>
              <a:t>Ruakh</a:t>
            </a:r>
            <a:r>
              <a:rPr lang="en-US" dirty="0"/>
              <a:t>/Spirit</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3198946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Reminiscent of the fire of Mt. Sinai.</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4046418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a:t>Kefa</a:t>
            </a:r>
            <a:r>
              <a:rPr lang="en-US" dirty="0"/>
              <a:t>/ Peter’s explanation and teaching at the event…</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2875071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288925" indent="-288925">
              <a:buFont typeface="+mj-lt"/>
              <a:buAutoNum type="arabicPeriod"/>
            </a:pPr>
            <a:r>
              <a:rPr lang="en-US" dirty="0"/>
              <a:t>Universally available</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2693373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288925" indent="-288925">
              <a:buFont typeface="+mj-lt"/>
              <a:buAutoNum type="arabicPeriod" startAt="2"/>
            </a:pPr>
            <a:r>
              <a:rPr lang="en-US" dirty="0"/>
              <a:t>Ministry gifting. </a:t>
            </a:r>
          </a:p>
          <a:p>
            <a:pPr marL="288925" indent="-288925">
              <a:buFont typeface="+mj-lt"/>
              <a:buAutoNum type="arabicPeriod" startAt="2"/>
            </a:pPr>
            <a:r>
              <a:rPr lang="en-US" dirty="0"/>
              <a:t>Spiritual insight, supernaturally, understanding scripture, transformation.</a:t>
            </a:r>
          </a:p>
          <a:p>
            <a:pPr marL="288925" indent="-288925">
              <a:buFont typeface="+mj-lt"/>
              <a:buAutoNum type="arabicPeriod" startAt="2"/>
            </a:pPr>
            <a:r>
              <a:rPr lang="en-US" dirty="0"/>
              <a:t>Old men: Big picture</a:t>
            </a:r>
          </a:p>
          <a:p>
            <a:pPr marL="288925" indent="-288925">
              <a:buFont typeface="+mj-lt"/>
              <a:buAutoNum type="arabicPeriod" startAt="2"/>
            </a:pPr>
            <a:r>
              <a:rPr lang="en-US" dirty="0"/>
              <a:t>All inclusive, even servant class, no gender discrimination</a:t>
            </a:r>
          </a:p>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4009902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288925" indent="-288925">
              <a:buFont typeface="+mj-lt"/>
              <a:buAutoNum type="arabicPeriod" startAt="6"/>
            </a:pPr>
            <a:r>
              <a:rPr lang="en-US" dirty="0"/>
              <a:t>Supernatural calamity</a:t>
            </a:r>
          </a:p>
          <a:p>
            <a:pPr marL="288925" indent="-288925">
              <a:buFont typeface="+mj-lt"/>
              <a:buAutoNum type="arabicPeriod" startAt="6"/>
            </a:pPr>
            <a:r>
              <a:rPr lang="en-US" dirty="0"/>
              <a:t>Salvations</a:t>
            </a:r>
          </a:p>
          <a:p>
            <a:pPr marL="457200" indent="-457200">
              <a:buFont typeface="+mj-lt"/>
              <a:buAutoNum type="arabicPeriod" startAt="6"/>
            </a:pPr>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849679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From the Epoch Times</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p14="http://schemas.microsoft.com/office/powerpoint/2010/main" val="1876203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2332111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2936746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3103008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Some will teach that the religion in the Tanakh was dry, sterile, obedience.  Not so.  The </a:t>
            </a:r>
            <a:r>
              <a:rPr lang="en-US" dirty="0" err="1"/>
              <a:t>Ruakh</a:t>
            </a:r>
            <a:r>
              <a:rPr lang="en-US" dirty="0"/>
              <a:t> was given, but just to key individuals.</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2698412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1046027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1686087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1409925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2628851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2862247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3222879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theepochtimes.com/from-icu-to-gym-66-year-old-reversed-disability-and-controlled-diabetes-in-1-year_4436016.html?utm_source=healthnoe&amp;utm_campaign=health-2022-05-25&amp;utm_medium=email&amp;est=aWN%2BzAvC46P%2B27vKIKTAPGQ%2B6jsyRM0flmQLasQFgwhKAbICPnCDg6qG6rVrGNSS4w%3D%3D</a:t>
            </a:r>
          </a:p>
          <a:p>
            <a:endParaRPr lang="en-US" sz="1050"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3904266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3549487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855835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3877801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4897452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Tongues, languages, are a gift. To my understanding, NOT the evidence of the filling of the </a:t>
            </a:r>
            <a:r>
              <a:rPr lang="en-US" dirty="0" err="1"/>
              <a:t>Ruakh</a:t>
            </a:r>
            <a:r>
              <a:rPr lang="en-US" dirty="0"/>
              <a:t>.  </a:t>
            </a:r>
          </a:p>
          <a:p>
            <a:r>
              <a:rPr lang="en-US" dirty="0"/>
              <a:t>Some cases a known language.  </a:t>
            </a:r>
          </a:p>
          <a:p>
            <a:r>
              <a:rPr lang="en-US" dirty="0"/>
              <a:t>Some cases an empowering in prayer.  Prayer language.</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4045150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p14="http://schemas.microsoft.com/office/powerpoint/2010/main" val="31110078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3650974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p14="http://schemas.microsoft.com/office/powerpoint/2010/main" val="30240360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14857242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1113360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theepochtimes.com/from-icu-to-gym-66-year-old-reversed-disability-and-controlled-diabetes-in-1-year_4436016.html?utm_source=healthnoe&amp;utm_campaign=health-2022-05-25&amp;utm_medium=email&amp;est=aWN%2BzAvC46P%2B27vKIKTAPGQ%2B6jsyRM0flmQLasQFgwhKAbICPnCDg6qG6rVrGNSS4w%3D%3D</a:t>
            </a:r>
          </a:p>
          <a:p>
            <a:endParaRPr lang="en-US" sz="1050"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40157254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2055924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Yeshua </a:t>
            </a:r>
            <a:r>
              <a:rPr lang="en-US" dirty="0" err="1"/>
              <a:t>Yn</a:t>
            </a:r>
            <a:r>
              <a:rPr lang="en-US" dirty="0"/>
              <a:t> 3 to Nicodemus.  </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3660983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Two major steps in the life of a believer. Many incremental steps.</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19660836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Holiness comes in a moment and in a lifelong process.   My main heritage from 25 years in the Holiness segment of the body of Messiah: Nazarenes, Wesleyans, Pilgrims.  </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32478900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26859769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30313883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29377417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19038438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Older brains not as quick, but have more connections </a:t>
            </a:r>
            <a:r>
              <a:rPr lang="en-US" dirty="0" err="1"/>
              <a:t>neurally</a:t>
            </a:r>
            <a:r>
              <a:rPr lang="en-US" dirty="0"/>
              <a:t>.  Wisdom, hopefully.  Experience.</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36571832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1870622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theepochtimes.com/from-icu-to-gym-66-year-old-reversed-disability-and-controlled-diabetes-in-1-year_4436016.html?utm_source=healthnoe&amp;utm_campaign=health-2022-05-25&amp;utm_medium=email&amp;est=aWN%2BzAvC46P%2B27vKIKTAPGQ%2B6jsyRM0flmQLasQFgwhKAbICPnCDg6qG6rVrGNSS4w%3D%3D</a:t>
            </a:r>
          </a:p>
          <a:p>
            <a:endParaRPr lang="en-US" sz="1050"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302078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1503288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34116032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Some use this verse to cite the end of the Jewish covenants.  NOT so.   All Spirit filled alike, pray alike, praise alike, serve alike.   But differences between male and female persist!   So do </a:t>
            </a:r>
            <a:r>
              <a:rPr lang="en-US" dirty="0" err="1"/>
              <a:t>coveanantal</a:t>
            </a:r>
            <a:r>
              <a:rPr lang="en-US" dirty="0"/>
              <a:t> differences Jew and Gentile.  </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24445612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22977647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40772731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This is the sovereign work of G-d.   Not subject to ministry.</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41557705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6655517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7348118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8455107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p14="http://schemas.microsoft.com/office/powerpoint/2010/main" val="104122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theepochtimes.com/from-icu-to-gym-66-year-old-reversed-disability-and-controlled-diabetes-in-1-year_4436016.html?utm_source=healthnoe&amp;utm_campaign=health-2022-05-25&amp;utm_medium=email&amp;est=aWN%2BzAvC46P%2B27vKIKTAPGQ%2B6jsyRM0flmQLasQFgwhKAbICPnCDg6qG6rVrGNSS4w%3D%3D</a:t>
            </a:r>
          </a:p>
          <a:p>
            <a:endParaRPr lang="en-US" sz="1050"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1257285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40562463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40272321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2832704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https://www.beithallel-israel.org/video/the-promise-behind-shavuot-and-the-power-behind-pentecost/</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1340843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Every department of Or HaOlam is a department of outreach, evangelism</a:t>
            </a:r>
          </a:p>
          <a:p>
            <a:endParaRPr lang="en-US" dirty="0"/>
          </a:p>
          <a:p>
            <a:r>
              <a:rPr lang="en-US" dirty="0"/>
              <a:t>https://www.beithallel-israel.org/video/the-promise-behind-shavuot-and-the-power-behind-pentecost/</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42834866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12713695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We all, always, have some need to repent.  But this is in contrast to people far from G-d.</a:t>
            </a:r>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37298312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Shavuot 2022 Acts 2.1-4 Filled with the Ruakh-Spirit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5,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541673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Shavuot 2022 Acts 2.1-4 Filled with the Ruakh-Spirit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5,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632286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Volunteer: see Lori.</a:t>
            </a:r>
          </a:p>
          <a:p>
            <a:r>
              <a:rPr lang="en-US" dirty="0"/>
              <a:t>Get your sons and daughters involved.   Need teens!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Shavuot 2022 Acts 2.1-4 Filled with the Ruakh-Spirit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5,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04931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theepochtimes.com/from-icu-to-gym-66-year-old-reversed-disability-and-controlled-diabetes-in-1-year_4436016.html?utm_source=healthnoe&amp;utm_campaign=health-2022-05-25&amp;utm_medium=email&amp;est=aWN%2BzAvC46P%2B27vKIKTAPGQ%2B6jsyRM0flmQLasQFgwhKAbICPnCDg6qG6rVrGNSS4w%3D%3D</a:t>
            </a:r>
          </a:p>
          <a:p>
            <a:endParaRPr lang="en-US" sz="1050"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20685436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Shavuot 2022 Acts 2.1-4 Filled with the Ruakh-Spirit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5,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451381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33902381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17735985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12653168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38895730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12470650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Who are you discipling, building up?4</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Shavuot 2022 Acts 2.1-4 Filled with the Ruakh-Spirit</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5,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99557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p14="http://schemas.microsoft.com/office/powerpoint/2010/main" val="37865071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88</a:t>
            </a:fld>
            <a:endParaRPr lang="en-US" altLang="en-US"/>
          </a:p>
        </p:txBody>
      </p:sp>
    </p:spTree>
    <p:extLst>
      <p:ext uri="{BB962C8B-B14F-4D97-AF65-F5344CB8AC3E}">
        <p14:creationId xmlns:p14="http://schemas.microsoft.com/office/powerpoint/2010/main" val="3572826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theepochtimes.com/from-icu-to-gym-66-year-old-reversed-disability-and-controlled-diabetes-in-1-year_4436016.html?utm_source=healthnoe&amp;utm_campaign=health-2022-05-25&amp;utm_medium=email&amp;est=aWN%2BzAvC46P%2B27vKIKTAPGQ%2B6jsyRM0flmQLasQFgwhKAbICPnCDg6qG6rVrGNSS4w%3D%3D</a:t>
            </a:r>
          </a:p>
          <a:p>
            <a:endParaRPr lang="en-US" sz="1050" dirty="0"/>
          </a:p>
        </p:txBody>
      </p:sp>
      <p:sp>
        <p:nvSpPr>
          <p:cNvPr id="4" name="Header Placeholder 3"/>
          <p:cNvSpPr>
            <a:spLocks noGrp="1"/>
          </p:cNvSpPr>
          <p:nvPr>
            <p:ph type="hdr" sz="quarter"/>
          </p:nvPr>
        </p:nvSpPr>
        <p:spPr/>
        <p:txBody>
          <a:bodyPr/>
          <a:lstStyle/>
          <a:p>
            <a:r>
              <a:rPr lang="en-US" altLang="en-US"/>
              <a:t>Shavuot 2022 Acts 2.1-4 Filled with the Ruakh-Spirit</a:t>
            </a:r>
          </a:p>
        </p:txBody>
      </p:sp>
      <p:sp>
        <p:nvSpPr>
          <p:cNvPr id="5" name="Date Placeholder 4"/>
          <p:cNvSpPr>
            <a:spLocks noGrp="1"/>
          </p:cNvSpPr>
          <p:nvPr>
            <p:ph type="dt" idx="1"/>
          </p:nvPr>
        </p:nvSpPr>
        <p:spPr/>
        <p:txBody>
          <a:bodyPr/>
          <a:lstStyle/>
          <a:p>
            <a:r>
              <a:rPr lang="en-US" altLang="en-US"/>
              <a:t>June 5,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4262701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70374"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370374" fontAlgn="auto">
                <a:spcBef>
                  <a:spcPts val="0"/>
                </a:spcBef>
                <a:spcAft>
                  <a:spcPts val="0"/>
                </a:spcAft>
              </a:pPr>
              <a:t>6/4/2022</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370374"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370374"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370374"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38673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240249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DF3210-FC15-4152-9536-BC5870DC58B1}"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358972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DF3210-FC15-4152-9536-BC5870DC58B1}" type="datetimeFigureOut">
              <a:rPr lang="en-US" smtClean="0"/>
              <a:pPr/>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377446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DF3210-FC15-4152-9536-BC5870DC58B1}" type="datetimeFigureOut">
              <a:rPr lang="en-US" smtClean="0"/>
              <a:pPr/>
              <a:t>6/4/2022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339578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DF3210-FC15-4152-9536-BC5870DC58B1}" type="datetimeFigureOut">
              <a:rPr lang="en-US" smtClean="0"/>
              <a:pPr/>
              <a:t>6/4/2022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2416179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F3210-FC15-4152-9536-BC5870DC58B1}" type="datetimeFigureOut">
              <a:rPr lang="en-US" smtClean="0"/>
              <a:pPr/>
              <a:t>6/4/2022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50342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pPr/>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53568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pPr/>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423043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3886784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04726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48446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2022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They mother and son started with once or twice weekly sessions. In a few weeks, her physical strength had improved, and the doctor said she could go home. As they walked out of the hospital, both Chan and her son turned around and said to the hospital, “Will never come back again.”</a:t>
            </a:r>
          </a:p>
        </p:txBody>
      </p:sp>
    </p:spTree>
    <p:extLst>
      <p:ext uri="{BB962C8B-B14F-4D97-AF65-F5344CB8AC3E}">
        <p14:creationId xmlns:p14="http://schemas.microsoft.com/office/powerpoint/2010/main" val="4135437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5381348"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Jung-Hua Chen exercises in the gym with the help of her son, also the fitness coach, Daniel. </a:t>
            </a:r>
            <a:r>
              <a:rPr lang="en-US" dirty="0"/>
              <a:t>(Courtesy of Daniel, founder of FMC Fitness Space)</a:t>
            </a:r>
            <a:endParaRPr lang="en-US" sz="4000" dirty="0"/>
          </a:p>
        </p:txBody>
      </p:sp>
      <p:pic>
        <p:nvPicPr>
          <p:cNvPr id="3074" name="Picture 2" descr="Epoch Times Photo">
            <a:extLst>
              <a:ext uri="{FF2B5EF4-FFF2-40B4-BE49-F238E27FC236}">
                <a16:creationId xmlns:a16="http://schemas.microsoft.com/office/drawing/2014/main" id="{75333012-9F0D-DFA9-F36C-BBD29E5C1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148" y="-19790"/>
            <a:ext cx="3429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375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4098" name="Picture 2" descr="Jung-Hua Chen exercises in the gym with the help of her son and  fitness coach, Daniel. (Courtesy of Daniel, founder of FMC Fitness Space)&#10;">
            <a:extLst>
              <a:ext uri="{FF2B5EF4-FFF2-40B4-BE49-F238E27FC236}">
                <a16:creationId xmlns:a16="http://schemas.microsoft.com/office/drawing/2014/main" id="{9BFEDDB4-21CB-C151-4368-60BA54C01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19050"/>
            <a:ext cx="7743825"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76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1 Tim.4.8</a:t>
            </a:r>
            <a:r>
              <a:rPr lang="en-US" sz="4000" dirty="0"/>
              <a:t> For physical exercise has </a:t>
            </a:r>
            <a:r>
              <a:rPr lang="en-US" sz="4000" u="sng" dirty="0">
                <a:solidFill>
                  <a:srgbClr val="FFFF99"/>
                </a:solidFill>
              </a:rPr>
              <a:t>some benefit</a:t>
            </a:r>
            <a:r>
              <a:rPr lang="en-US" sz="4000" dirty="0"/>
              <a:t>; but godliness is beneficial for all things, holding promise for both the present life and the one to come.</a:t>
            </a:r>
          </a:p>
          <a:p>
            <a:pPr marL="0" indent="0">
              <a:buNone/>
            </a:pPr>
            <a:r>
              <a:rPr lang="en-US" sz="4000" dirty="0"/>
              <a:t>Oligos </a:t>
            </a:r>
            <a:r>
              <a:rPr lang="en-US" sz="4000" b="1" dirty="0" err="1">
                <a:latin typeface="AvantGarGotItcT" pitchFamily="2" charset="0"/>
              </a:rPr>
              <a:t>ὀλίγος</a:t>
            </a:r>
            <a:r>
              <a:rPr lang="en-US" sz="4000" b="1" dirty="0">
                <a:latin typeface="AvantGarGotItcT" pitchFamily="2" charset="0"/>
              </a:rPr>
              <a:t> </a:t>
            </a:r>
            <a:r>
              <a:rPr lang="en-US" sz="4000" dirty="0"/>
              <a:t>: few, little, small</a:t>
            </a:r>
          </a:p>
        </p:txBody>
      </p:sp>
    </p:spTree>
    <p:extLst>
      <p:ext uri="{BB962C8B-B14F-4D97-AF65-F5344CB8AC3E}">
        <p14:creationId xmlns:p14="http://schemas.microsoft.com/office/powerpoint/2010/main" val="3026107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Yeshua said, </a:t>
            </a:r>
          </a:p>
          <a:p>
            <a:pPr marL="0" indent="0">
              <a:buNone/>
            </a:pPr>
            <a:r>
              <a:rPr lang="en-US" sz="4000" baseline="30000" dirty="0"/>
              <a:t>Mt. 24.21 </a:t>
            </a:r>
            <a:r>
              <a:rPr lang="en-US" sz="4000" dirty="0"/>
              <a:t>There will be great trouble, such as has not happened since the beginning of the world until now, nor ever will.</a:t>
            </a:r>
          </a:p>
        </p:txBody>
      </p:sp>
    </p:spTree>
    <p:extLst>
      <p:ext uri="{BB962C8B-B14F-4D97-AF65-F5344CB8AC3E}">
        <p14:creationId xmlns:p14="http://schemas.microsoft.com/office/powerpoint/2010/main" val="3780833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Acts 2.4 </a:t>
            </a:r>
          </a:p>
          <a:p>
            <a:pPr marL="0" indent="0" algn="ctr">
              <a:buNone/>
            </a:pPr>
            <a:r>
              <a:rPr lang="en-US" sz="4000" dirty="0"/>
              <a:t>Filled with the </a:t>
            </a:r>
            <a:r>
              <a:rPr lang="en-US" sz="4000" dirty="0" err="1"/>
              <a:t>Ruakh</a:t>
            </a:r>
            <a:r>
              <a:rPr lang="en-US" sz="4000" dirty="0"/>
              <a:t> ha-</a:t>
            </a:r>
            <a:r>
              <a:rPr lang="en-US" sz="4000" dirty="0" err="1"/>
              <a:t>Kodesh</a:t>
            </a:r>
            <a:r>
              <a:rPr lang="en-US" sz="4000" dirty="0"/>
              <a:t>, </a:t>
            </a:r>
          </a:p>
          <a:p>
            <a:pPr marL="0" indent="0" algn="ctr">
              <a:buNone/>
            </a:pPr>
            <a:r>
              <a:rPr lang="en-US" sz="4000" dirty="0"/>
              <a:t>the Holy Spirit</a:t>
            </a:r>
            <a:endParaRPr lang="en-US" sz="6600" dirty="0"/>
          </a:p>
        </p:txBody>
      </p:sp>
    </p:spTree>
    <p:extLst>
      <p:ext uri="{BB962C8B-B14F-4D97-AF65-F5344CB8AC3E}">
        <p14:creationId xmlns:p14="http://schemas.microsoft.com/office/powerpoint/2010/main" val="3096664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026" name="Picture 2" descr="•FIWED ">
            <a:extLst>
              <a:ext uri="{FF2B5EF4-FFF2-40B4-BE49-F238E27FC236}">
                <a16:creationId xmlns:a16="http://schemas.microsoft.com/office/drawing/2014/main" id="{EF103CF7-C9E0-2FF3-F9CA-4CE8B87F7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497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B381373-E7A2-152B-F11C-7834359F4C13}"/>
              </a:ext>
            </a:extLst>
          </p:cNvPr>
          <p:cNvPicPr>
            <a:picLocks noChangeAspect="1"/>
          </p:cNvPicPr>
          <p:nvPr/>
        </p:nvPicPr>
        <p:blipFill>
          <a:blip r:embed="rId3"/>
          <a:stretch>
            <a:fillRect/>
          </a:stretch>
        </p:blipFill>
        <p:spPr>
          <a:xfrm>
            <a:off x="0" y="448643"/>
            <a:ext cx="9144000" cy="4246213"/>
          </a:xfrm>
          <a:prstGeom prst="rect">
            <a:avLst/>
          </a:prstGeom>
        </p:spPr>
      </p:pic>
      <p:pic>
        <p:nvPicPr>
          <p:cNvPr id="6" name="Picture 5">
            <a:extLst>
              <a:ext uri="{FF2B5EF4-FFF2-40B4-BE49-F238E27FC236}">
                <a16:creationId xmlns:a16="http://schemas.microsoft.com/office/drawing/2014/main" id="{6FF696BD-B87F-610D-0A05-31FF452CE64A}"/>
              </a:ext>
            </a:extLst>
          </p:cNvPr>
          <p:cNvPicPr>
            <a:picLocks noChangeAspect="1"/>
          </p:cNvPicPr>
          <p:nvPr/>
        </p:nvPicPr>
        <p:blipFill>
          <a:blip r:embed="rId4"/>
          <a:stretch>
            <a:fillRect/>
          </a:stretch>
        </p:blipFill>
        <p:spPr>
          <a:xfrm>
            <a:off x="762000" y="666750"/>
            <a:ext cx="5182323" cy="1543265"/>
          </a:xfrm>
          <a:prstGeom prst="rect">
            <a:avLst/>
          </a:prstGeom>
        </p:spPr>
      </p:pic>
      <p:cxnSp>
        <p:nvCxnSpPr>
          <p:cNvPr id="5" name="Straight Arrow Connector 4">
            <a:extLst>
              <a:ext uri="{FF2B5EF4-FFF2-40B4-BE49-F238E27FC236}">
                <a16:creationId xmlns:a16="http://schemas.microsoft.com/office/drawing/2014/main" id="{BF288599-D55C-0902-7B5D-2AF9FBA9C3EA}"/>
              </a:ext>
            </a:extLst>
          </p:cNvPr>
          <p:cNvCxnSpPr/>
          <p:nvPr/>
        </p:nvCxnSpPr>
        <p:spPr bwMode="auto">
          <a:xfrm flipV="1">
            <a:off x="7010400" y="819150"/>
            <a:ext cx="0" cy="19050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97778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1026" name="Picture 2" descr="Ascension Day 2021 - Holidays Today">
            <a:extLst>
              <a:ext uri="{FF2B5EF4-FFF2-40B4-BE49-F238E27FC236}">
                <a16:creationId xmlns:a16="http://schemas.microsoft.com/office/drawing/2014/main" id="{C09806D3-F320-2F36-5137-869CA870A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20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2050" name="Picture 2" descr="Ascension Day: 13 May 2021 - YouTube">
            <a:extLst>
              <a:ext uri="{FF2B5EF4-FFF2-40B4-BE49-F238E27FC236}">
                <a16:creationId xmlns:a16="http://schemas.microsoft.com/office/drawing/2014/main" id="{2A76A950-E199-BB40-5AA2-58743AF3D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8D9E06-A249-BD2D-A197-982F0175FD21}"/>
              </a:ext>
            </a:extLst>
          </p:cNvPr>
          <p:cNvSpPr txBox="1"/>
          <p:nvPr/>
        </p:nvSpPr>
        <p:spPr>
          <a:xfrm>
            <a:off x="685800" y="0"/>
            <a:ext cx="7135992"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Yom Aliyah = Ascension Day</a:t>
            </a:r>
          </a:p>
        </p:txBody>
      </p:sp>
    </p:spTree>
    <p:extLst>
      <p:ext uri="{BB962C8B-B14F-4D97-AF65-F5344CB8AC3E}">
        <p14:creationId xmlns:p14="http://schemas.microsoft.com/office/powerpoint/2010/main" val="1676464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 name="Video">
            <a:hlinkClick r:id="" action="ppaction://media"/>
            <a:extLst>
              <a:ext uri="{FF2B5EF4-FFF2-40B4-BE49-F238E27FC236}">
                <a16:creationId xmlns:a16="http://schemas.microsoft.com/office/drawing/2014/main" id="{F26BF5B1-A721-BE52-CEA5-7D2DFFC052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94315" y="2284"/>
            <a:ext cx="2896885" cy="5141216"/>
          </a:xfrm>
          <a:prstGeom prst="rect">
            <a:avLst/>
          </a:prstGeom>
        </p:spPr>
      </p:pic>
    </p:spTree>
    <p:extLst>
      <p:ext uri="{BB962C8B-B14F-4D97-AF65-F5344CB8AC3E}">
        <p14:creationId xmlns:p14="http://schemas.microsoft.com/office/powerpoint/2010/main" val="230360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T’hillim</a:t>
            </a:r>
            <a:r>
              <a:rPr lang="en-US" sz="4000" baseline="30000" dirty="0"/>
              <a:t>/Ps 110.1-2  </a:t>
            </a:r>
            <a:r>
              <a:rPr lang="en-US" sz="4000" cap="small" dirty="0" err="1"/>
              <a:t>Adoni</a:t>
            </a:r>
            <a:r>
              <a:rPr lang="en-US" sz="4000" cap="small" dirty="0"/>
              <a:t> </a:t>
            </a:r>
            <a:r>
              <a:rPr lang="en-US" sz="4000" dirty="0"/>
              <a:t>declares to my Lord: “Sit at My right hand until I make your enemies a footstool for Your feet.” </a:t>
            </a:r>
            <a:r>
              <a:rPr lang="en-US" sz="4000" cap="small" dirty="0" err="1"/>
              <a:t>Adoni</a:t>
            </a:r>
            <a:r>
              <a:rPr lang="en-US" sz="4000" dirty="0"/>
              <a:t> will extend your mighty rod from </a:t>
            </a:r>
            <a:r>
              <a:rPr lang="en-US" sz="4000"/>
              <a:t>Zion: “</a:t>
            </a:r>
            <a:r>
              <a:rPr lang="en-US" sz="4000" dirty="0"/>
              <a:t>Rule in the midst of your enemies.”</a:t>
            </a:r>
          </a:p>
        </p:txBody>
      </p:sp>
    </p:spTree>
    <p:extLst>
      <p:ext uri="{BB962C8B-B14F-4D97-AF65-F5344CB8AC3E}">
        <p14:creationId xmlns:p14="http://schemas.microsoft.com/office/powerpoint/2010/main" val="2744272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3587553"/>
            <a:ext cx="8382000" cy="13463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TinyUrl.com/10DaysPentecost</a:t>
            </a:r>
          </a:p>
        </p:txBody>
      </p:sp>
      <p:pic>
        <p:nvPicPr>
          <p:cNvPr id="3" name="Picture 2">
            <a:extLst>
              <a:ext uri="{FF2B5EF4-FFF2-40B4-BE49-F238E27FC236}">
                <a16:creationId xmlns:a16="http://schemas.microsoft.com/office/drawing/2014/main" id="{64F193E1-A952-94F4-D45F-06B30F58B992}"/>
              </a:ext>
            </a:extLst>
          </p:cNvPr>
          <p:cNvPicPr>
            <a:picLocks noChangeAspect="1"/>
          </p:cNvPicPr>
          <p:nvPr/>
        </p:nvPicPr>
        <p:blipFill>
          <a:blip r:embed="rId3"/>
          <a:stretch>
            <a:fillRect/>
          </a:stretch>
        </p:blipFill>
        <p:spPr>
          <a:xfrm>
            <a:off x="0" y="0"/>
            <a:ext cx="9144000" cy="3587553"/>
          </a:xfrm>
          <a:prstGeom prst="rect">
            <a:avLst/>
          </a:prstGeom>
        </p:spPr>
      </p:pic>
    </p:spTree>
    <p:extLst>
      <p:ext uri="{BB962C8B-B14F-4D97-AF65-F5344CB8AC3E}">
        <p14:creationId xmlns:p14="http://schemas.microsoft.com/office/powerpoint/2010/main" val="951406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1" baseline="30000" dirty="0"/>
              <a:t> Acts 1.12-14  </a:t>
            </a:r>
            <a:r>
              <a:rPr lang="en-US" sz="4000" dirty="0"/>
              <a:t>Then they returned the </a:t>
            </a:r>
            <a:r>
              <a:rPr lang="en-US" sz="4000" i="1" dirty="0"/>
              <a:t>Shabbat</a:t>
            </a:r>
            <a:r>
              <a:rPr lang="en-US" sz="4000" dirty="0"/>
              <a:t>-walk distance from the Mount of Olives to </a:t>
            </a:r>
            <a:r>
              <a:rPr lang="en-US" sz="4000" dirty="0" err="1"/>
              <a:t>Yerushalayim</a:t>
            </a:r>
            <a:r>
              <a:rPr lang="en-US" sz="4000" dirty="0"/>
              <a:t>. </a:t>
            </a:r>
            <a:r>
              <a:rPr lang="en-US" sz="4000" b="1" baseline="30000" dirty="0"/>
              <a:t> </a:t>
            </a:r>
            <a:r>
              <a:rPr lang="en-US" sz="4000" dirty="0"/>
              <a:t>After entering the city, they went to the upstairs room where they were staying…</a:t>
            </a:r>
            <a:endParaRPr lang="en-US" sz="6600" dirty="0"/>
          </a:p>
        </p:txBody>
      </p:sp>
    </p:spTree>
    <p:extLst>
      <p:ext uri="{BB962C8B-B14F-4D97-AF65-F5344CB8AC3E}">
        <p14:creationId xmlns:p14="http://schemas.microsoft.com/office/powerpoint/2010/main" val="2679303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1" baseline="30000" dirty="0"/>
              <a:t> Acts 1.12-14  </a:t>
            </a:r>
            <a:r>
              <a:rPr lang="en-US" sz="4000" dirty="0"/>
              <a:t>These all devoted themselves single-mindedly to prayer, along with some women, including </a:t>
            </a:r>
            <a:r>
              <a:rPr lang="en-US" sz="4000" dirty="0" err="1"/>
              <a:t>Miryam</a:t>
            </a:r>
            <a:r>
              <a:rPr lang="en-US" sz="4000" dirty="0"/>
              <a:t> (</a:t>
            </a:r>
            <a:r>
              <a:rPr lang="en-US" sz="4000" dirty="0" err="1"/>
              <a:t>Yeshua’s</a:t>
            </a:r>
            <a:r>
              <a:rPr lang="en-US" sz="4000" dirty="0"/>
              <a:t> mother), and his brothers.</a:t>
            </a:r>
            <a:endParaRPr lang="en-US" sz="6600" dirty="0"/>
          </a:p>
        </p:txBody>
      </p:sp>
    </p:spTree>
    <p:extLst>
      <p:ext uri="{BB962C8B-B14F-4D97-AF65-F5344CB8AC3E}">
        <p14:creationId xmlns:p14="http://schemas.microsoft.com/office/powerpoint/2010/main" val="383520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Acts 2.1-4</a:t>
            </a:r>
            <a:r>
              <a:rPr lang="en-US" sz="4000" b="1" baseline="30000" dirty="0"/>
              <a:t> </a:t>
            </a:r>
            <a:r>
              <a:rPr lang="en-US" sz="4000" dirty="0"/>
              <a:t>The festival of </a:t>
            </a:r>
            <a:r>
              <a:rPr lang="en-US" sz="4000" i="1" dirty="0" err="1"/>
              <a:t>Shavu‘ot</a:t>
            </a:r>
            <a:r>
              <a:rPr lang="en-US" sz="4000" dirty="0"/>
              <a:t> arrived, and the believers all gathered together in one place. Suddenly there came a sound from the sky like the roar of a violent wind, and it filled the whole house where they were sitting. </a:t>
            </a:r>
            <a:endParaRPr lang="en-US" sz="6600" dirty="0"/>
          </a:p>
        </p:txBody>
      </p:sp>
    </p:spTree>
    <p:extLst>
      <p:ext uri="{BB962C8B-B14F-4D97-AF65-F5344CB8AC3E}">
        <p14:creationId xmlns:p14="http://schemas.microsoft.com/office/powerpoint/2010/main" val="3072956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Acts 2.1-4</a:t>
            </a:r>
            <a:r>
              <a:rPr lang="en-US" sz="4000" b="1" baseline="30000" dirty="0"/>
              <a:t> </a:t>
            </a:r>
            <a:r>
              <a:rPr lang="en-US" sz="4000" dirty="0"/>
              <a:t>Then they saw what looked like tongues of fire, which separated and came to rest on each one of them. </a:t>
            </a:r>
            <a:r>
              <a:rPr lang="en-US" sz="4000" dirty="0">
                <a:solidFill>
                  <a:srgbClr val="FFFF99"/>
                </a:solidFill>
              </a:rPr>
              <a:t>They were all filled with the </a:t>
            </a:r>
            <a:r>
              <a:rPr lang="en-US" sz="4000" dirty="0" err="1">
                <a:solidFill>
                  <a:srgbClr val="FFFF99"/>
                </a:solidFill>
              </a:rPr>
              <a:t>Ruakh</a:t>
            </a:r>
            <a:r>
              <a:rPr lang="en-US" sz="4000" dirty="0">
                <a:solidFill>
                  <a:srgbClr val="FFFF99"/>
                </a:solidFill>
              </a:rPr>
              <a:t> </a:t>
            </a:r>
            <a:r>
              <a:rPr lang="en-US" sz="4000" dirty="0" err="1">
                <a:solidFill>
                  <a:srgbClr val="FFFF99"/>
                </a:solidFill>
              </a:rPr>
              <a:t>HaKodesh</a:t>
            </a:r>
            <a:r>
              <a:rPr lang="en-US" sz="4000" dirty="0">
                <a:solidFill>
                  <a:srgbClr val="FFFF99"/>
                </a:solidFill>
              </a:rPr>
              <a:t> /Holy Spirit </a:t>
            </a:r>
            <a:r>
              <a:rPr lang="en-US" sz="4000" dirty="0"/>
              <a:t>and began to talk in different languages, as the Spirit enabled them to speak.</a:t>
            </a:r>
            <a:endParaRPr lang="en-US" sz="6600" dirty="0"/>
          </a:p>
        </p:txBody>
      </p:sp>
    </p:spTree>
    <p:extLst>
      <p:ext uri="{BB962C8B-B14F-4D97-AF65-F5344CB8AC3E}">
        <p14:creationId xmlns:p14="http://schemas.microsoft.com/office/powerpoint/2010/main" val="3449835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Filled with the </a:t>
            </a:r>
            <a:r>
              <a:rPr lang="en-US" sz="4000" dirty="0" err="1"/>
              <a:t>Ruakh</a:t>
            </a:r>
            <a:r>
              <a:rPr lang="en-US" sz="4000" dirty="0"/>
              <a:t>/Spirit</a:t>
            </a:r>
          </a:p>
          <a:p>
            <a:pPr marL="401638" indent="-401638">
              <a:buFont typeface="+mj-lt"/>
              <a:buAutoNum type="arabicPeriod"/>
            </a:pPr>
            <a:r>
              <a:rPr lang="en-US" sz="4000" dirty="0"/>
              <a:t>What does that mean?</a:t>
            </a:r>
          </a:p>
          <a:p>
            <a:pPr marL="401638" indent="-401638">
              <a:buFont typeface="+mj-lt"/>
              <a:buAutoNum type="arabicPeriod"/>
            </a:pPr>
            <a:r>
              <a:rPr lang="en-US" sz="4000" dirty="0"/>
              <a:t>How did they get it?  How do we get it?</a:t>
            </a:r>
          </a:p>
        </p:txBody>
      </p:sp>
    </p:spTree>
    <p:extLst>
      <p:ext uri="{BB962C8B-B14F-4D97-AF65-F5344CB8AC3E}">
        <p14:creationId xmlns:p14="http://schemas.microsoft.com/office/powerpoint/2010/main" val="3167415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Acts 2.14-21</a:t>
            </a:r>
            <a:r>
              <a:rPr lang="en-US" sz="4000" dirty="0"/>
              <a:t> </a:t>
            </a:r>
            <a:r>
              <a:rPr lang="en-US" sz="4000" dirty="0" err="1"/>
              <a:t>Kefa</a:t>
            </a:r>
            <a:r>
              <a:rPr lang="en-US" sz="4000" dirty="0"/>
              <a:t> / Peter stood up with the Eleven and raised his voice to address them…this is what was spoken about through the prophet </a:t>
            </a:r>
            <a:r>
              <a:rPr lang="en-US" sz="4000" dirty="0" err="1"/>
              <a:t>Yo’el</a:t>
            </a:r>
            <a:r>
              <a:rPr lang="en-US" sz="4000" dirty="0"/>
              <a:t> 3:1–5:</a:t>
            </a:r>
          </a:p>
          <a:p>
            <a:pPr marL="0" indent="0">
              <a:buNone/>
            </a:pPr>
            <a:r>
              <a:rPr lang="en-US" sz="4000" dirty="0"/>
              <a:t>‘</a:t>
            </a:r>
            <a:r>
              <a:rPr lang="en-US" sz="4000" cap="small" dirty="0" err="1"/>
              <a:t>Adoni</a:t>
            </a:r>
            <a:r>
              <a:rPr lang="en-US" sz="4000" dirty="0"/>
              <a:t> says: “In the Last Days, I will pour out from my Spirit upon </a:t>
            </a:r>
            <a:r>
              <a:rPr lang="en-US" sz="4000" baseline="-25000" dirty="0">
                <a:solidFill>
                  <a:srgbClr val="FF0000"/>
                </a:solidFill>
              </a:rPr>
              <a:t>1</a:t>
            </a:r>
            <a:r>
              <a:rPr lang="en-US" sz="4000" dirty="0"/>
              <a:t>everyone.</a:t>
            </a:r>
          </a:p>
        </p:txBody>
      </p:sp>
    </p:spTree>
    <p:extLst>
      <p:ext uri="{BB962C8B-B14F-4D97-AF65-F5344CB8AC3E}">
        <p14:creationId xmlns:p14="http://schemas.microsoft.com/office/powerpoint/2010/main" val="5234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Acts 2.14-21 quoting </a:t>
            </a:r>
            <a:r>
              <a:rPr lang="en-US" sz="4000" baseline="30000" dirty="0" err="1"/>
              <a:t>Yo’el</a:t>
            </a:r>
            <a:r>
              <a:rPr lang="en-US" sz="4000" baseline="30000" dirty="0"/>
              <a:t> 3:1–5</a:t>
            </a:r>
            <a:r>
              <a:rPr lang="en-US" sz="4000" dirty="0"/>
              <a:t> Your sons and daughters will prophesy</a:t>
            </a:r>
            <a:r>
              <a:rPr lang="en-US" sz="3700" baseline="-25000" dirty="0">
                <a:solidFill>
                  <a:srgbClr val="FF0000"/>
                </a:solidFill>
              </a:rPr>
              <a:t>2</a:t>
            </a:r>
            <a:r>
              <a:rPr lang="en-US" sz="4000" dirty="0"/>
              <a:t>, your young men will see visions</a:t>
            </a:r>
            <a:r>
              <a:rPr lang="en-US" sz="3700" baseline="-25000" dirty="0">
                <a:solidFill>
                  <a:srgbClr val="FF0000"/>
                </a:solidFill>
              </a:rPr>
              <a:t>3</a:t>
            </a:r>
            <a:r>
              <a:rPr lang="en-US" sz="4000" dirty="0"/>
              <a:t>, your old men will dream dreams</a:t>
            </a:r>
            <a:r>
              <a:rPr lang="en-US" sz="3700" baseline="-25000" dirty="0">
                <a:solidFill>
                  <a:srgbClr val="FF0000"/>
                </a:solidFill>
              </a:rPr>
              <a:t>4</a:t>
            </a:r>
            <a:r>
              <a:rPr lang="en-US" sz="4000" dirty="0"/>
              <a:t>. Even on my slaves, both men and women</a:t>
            </a:r>
            <a:r>
              <a:rPr lang="en-US" sz="3700" baseline="-25000" dirty="0">
                <a:solidFill>
                  <a:srgbClr val="FF0000"/>
                </a:solidFill>
              </a:rPr>
              <a:t>5</a:t>
            </a:r>
            <a:r>
              <a:rPr lang="en-US" sz="4000" dirty="0"/>
              <a:t>, will I pour out from my Spirit in those days; and they will prophesy. </a:t>
            </a:r>
          </a:p>
        </p:txBody>
      </p:sp>
    </p:spTree>
    <p:extLst>
      <p:ext uri="{BB962C8B-B14F-4D97-AF65-F5344CB8AC3E}">
        <p14:creationId xmlns:p14="http://schemas.microsoft.com/office/powerpoint/2010/main" val="3447959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Acts 2.14-21 quoting </a:t>
            </a:r>
            <a:r>
              <a:rPr lang="en-US" sz="4000" baseline="30000" dirty="0" err="1"/>
              <a:t>Yo’el</a:t>
            </a:r>
            <a:r>
              <a:rPr lang="en-US" sz="4000" baseline="30000" dirty="0"/>
              <a:t> 3:1–5</a:t>
            </a:r>
            <a:r>
              <a:rPr lang="en-US" sz="4000" dirty="0"/>
              <a:t> I will perform miracles in the sky above and signs on the earth below —blood, fire and thick smoke.  The sun will become dark and the moon blood before the great and fearful Day of </a:t>
            </a:r>
            <a:r>
              <a:rPr lang="en-US" sz="4000" cap="small" dirty="0" err="1"/>
              <a:t>Adoni</a:t>
            </a:r>
            <a:r>
              <a:rPr lang="en-US" sz="4000" dirty="0"/>
              <a:t> comes</a:t>
            </a:r>
            <a:r>
              <a:rPr lang="en-US" sz="4000" baseline="-25000" dirty="0">
                <a:solidFill>
                  <a:srgbClr val="FF0000"/>
                </a:solidFill>
              </a:rPr>
              <a:t>6</a:t>
            </a:r>
            <a:r>
              <a:rPr lang="en-US" sz="4000" dirty="0"/>
              <a:t>. And then, whoever calls on the name of </a:t>
            </a:r>
            <a:r>
              <a:rPr lang="en-US" sz="4000" cap="small" dirty="0" err="1"/>
              <a:t>Adoni</a:t>
            </a:r>
            <a:r>
              <a:rPr lang="en-US" sz="4000" dirty="0"/>
              <a:t> will be saved.</a:t>
            </a:r>
            <a:r>
              <a:rPr lang="en-US" sz="4000" baseline="-25000" dirty="0">
                <a:solidFill>
                  <a:srgbClr val="FF0000"/>
                </a:solidFill>
              </a:rPr>
              <a:t>7</a:t>
            </a:r>
            <a:r>
              <a:rPr lang="en-US" sz="4000" dirty="0"/>
              <a:t>”’</a:t>
            </a:r>
          </a:p>
        </p:txBody>
      </p:sp>
    </p:spTree>
    <p:extLst>
      <p:ext uri="{BB962C8B-B14F-4D97-AF65-F5344CB8AC3E}">
        <p14:creationId xmlns:p14="http://schemas.microsoft.com/office/powerpoint/2010/main" val="173865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descr="Epoch Times Photo">
            <a:extLst>
              <a:ext uri="{FF2B5EF4-FFF2-40B4-BE49-F238E27FC236}">
                <a16:creationId xmlns:a16="http://schemas.microsoft.com/office/drawing/2014/main" id="{2B4928AC-69A5-E59A-D91A-EF674730E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5122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E319BD-BADA-0550-652E-59F17201AD08}"/>
              </a:ext>
            </a:extLst>
          </p:cNvPr>
          <p:cNvSpPr txBox="1"/>
          <p:nvPr/>
        </p:nvSpPr>
        <p:spPr>
          <a:xfrm>
            <a:off x="460148" y="3333750"/>
            <a:ext cx="8683852" cy="1323439"/>
          </a:xfrm>
          <a:prstGeom prst="rect">
            <a:avLst/>
          </a:prstGeom>
          <a:noFill/>
        </p:spPr>
        <p:txBody>
          <a:bodyPr wrap="none" rtlCol="0">
            <a:spAutoFit/>
          </a:bodyPr>
          <a:lstStyle/>
          <a:p>
            <a:pPr algn="l"/>
            <a:r>
              <a:rPr lang="en-US" b="0" i="0" dirty="0">
                <a:effectLst>
                  <a:outerShdw blurRad="38100" dist="38100" dir="2700000" algn="tl">
                    <a:srgbClr val="000000">
                      <a:alpha val="43137"/>
                    </a:srgbClr>
                  </a:outerShdw>
                </a:effectLst>
                <a:latin typeface="+mn-lt"/>
              </a:rPr>
              <a:t>Jung-Hua Chen is intubated in the </a:t>
            </a:r>
          </a:p>
          <a:p>
            <a:pPr algn="l"/>
            <a:r>
              <a:rPr lang="en-US" b="0" i="0" dirty="0">
                <a:effectLst>
                  <a:outerShdw blurRad="38100" dist="38100" dir="2700000" algn="tl">
                    <a:srgbClr val="000000">
                      <a:alpha val="43137"/>
                    </a:srgbClr>
                  </a:outerShdw>
                </a:effectLst>
                <a:latin typeface="+mn-lt"/>
              </a:rPr>
              <a:t>hospital in March 2021. </a:t>
            </a:r>
            <a:r>
              <a:rPr lang="en-US" sz="1800" b="0" i="0" dirty="0">
                <a:effectLst>
                  <a:outerShdw blurRad="38100" dist="38100" dir="2700000" algn="tl">
                    <a:srgbClr val="000000">
                      <a:alpha val="43137"/>
                    </a:srgbClr>
                  </a:outerShdw>
                </a:effectLst>
                <a:latin typeface="+mn-lt"/>
              </a:rPr>
              <a:t>(Courtesy of Daniel)</a:t>
            </a:r>
            <a:endParaRPr lang="en-US"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238735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026" name="Picture 2" descr="•FIWED ">
            <a:extLst>
              <a:ext uri="{FF2B5EF4-FFF2-40B4-BE49-F238E27FC236}">
                <a16:creationId xmlns:a16="http://schemas.microsoft.com/office/drawing/2014/main" id="{EF103CF7-C9E0-2FF3-F9CA-4CE8B87F7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599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5344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u="sng" dirty="0">
                <a:solidFill>
                  <a:srgbClr val="FFFF99"/>
                </a:solidFill>
              </a:rPr>
              <a:t>7 Points </a:t>
            </a:r>
            <a:r>
              <a:rPr lang="en-US" sz="4000" u="sng" dirty="0" err="1">
                <a:solidFill>
                  <a:srgbClr val="FFFF99"/>
                </a:solidFill>
              </a:rPr>
              <a:t>Kefa</a:t>
            </a:r>
            <a:r>
              <a:rPr lang="en-US" sz="4000" u="sng" dirty="0">
                <a:solidFill>
                  <a:srgbClr val="FFFF99"/>
                </a:solidFill>
              </a:rPr>
              <a:t> / Peter’s message</a:t>
            </a:r>
          </a:p>
          <a:p>
            <a:pPr marL="461963" indent="-461963">
              <a:buFont typeface="+mj-lt"/>
              <a:buAutoNum type="arabicPeriod"/>
            </a:pPr>
            <a:r>
              <a:rPr lang="en-US" sz="4000" dirty="0"/>
              <a:t>Universal outpouring</a:t>
            </a:r>
          </a:p>
          <a:p>
            <a:pPr marL="461963" indent="-461963">
              <a:buFont typeface="+mj-lt"/>
              <a:buAutoNum type="arabicPeriod"/>
            </a:pPr>
            <a:r>
              <a:rPr lang="en-US" sz="4000" dirty="0"/>
              <a:t>Gifts given, prophecy, etc.</a:t>
            </a:r>
          </a:p>
          <a:p>
            <a:pPr marL="461963" indent="-461963">
              <a:buFont typeface="+mj-lt"/>
              <a:buAutoNum type="arabicPeriod"/>
            </a:pPr>
            <a:r>
              <a:rPr lang="en-US" sz="4000" dirty="0"/>
              <a:t>Transforming vision youth</a:t>
            </a:r>
          </a:p>
          <a:p>
            <a:pPr marL="461963" indent="-461963">
              <a:buFont typeface="+mj-lt"/>
              <a:buAutoNum type="arabicPeriod"/>
            </a:pPr>
            <a:r>
              <a:rPr lang="en-US" sz="4000" dirty="0"/>
              <a:t>Old men dream dreams</a:t>
            </a:r>
          </a:p>
          <a:p>
            <a:pPr marL="461963" indent="-461963">
              <a:buFont typeface="+mj-lt"/>
              <a:buAutoNum type="arabicPeriod"/>
            </a:pPr>
            <a:r>
              <a:rPr lang="en-US" sz="4000" dirty="0"/>
              <a:t>No gender, class discrimination.</a:t>
            </a:r>
          </a:p>
          <a:p>
            <a:pPr marL="461963" indent="-461963">
              <a:buFont typeface="+mj-lt"/>
              <a:buAutoNum type="arabicPeriod"/>
            </a:pPr>
            <a:r>
              <a:rPr lang="en-US" sz="4000" dirty="0"/>
              <a:t>Natural calamities</a:t>
            </a:r>
          </a:p>
          <a:p>
            <a:pPr marL="461963" indent="-461963">
              <a:buFont typeface="+mj-lt"/>
              <a:buAutoNum type="arabicPeriod"/>
            </a:pPr>
            <a:r>
              <a:rPr lang="en-US" sz="4000" dirty="0"/>
              <a:t>Salvations of Jews and the Nations</a:t>
            </a:r>
          </a:p>
          <a:p>
            <a:pPr marL="461963" indent="-461963">
              <a:buFont typeface="+mj-lt"/>
              <a:buAutoNum type="arabicPeriod"/>
            </a:pPr>
            <a:endParaRPr lang="en-US" sz="4000" dirty="0"/>
          </a:p>
        </p:txBody>
      </p:sp>
    </p:spTree>
    <p:extLst>
      <p:ext uri="{BB962C8B-B14F-4D97-AF65-F5344CB8AC3E}">
        <p14:creationId xmlns:p14="http://schemas.microsoft.com/office/powerpoint/2010/main" val="2434430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5344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u="sng" dirty="0">
                <a:solidFill>
                  <a:srgbClr val="FFFF99"/>
                </a:solidFill>
              </a:rPr>
              <a:t>7 Points </a:t>
            </a:r>
            <a:r>
              <a:rPr lang="en-US" sz="4000" u="sng" dirty="0" err="1">
                <a:solidFill>
                  <a:srgbClr val="FFFF99"/>
                </a:solidFill>
              </a:rPr>
              <a:t>Kefa</a:t>
            </a:r>
            <a:r>
              <a:rPr lang="en-US" sz="4000" u="sng" dirty="0">
                <a:solidFill>
                  <a:srgbClr val="FFFF99"/>
                </a:solidFill>
              </a:rPr>
              <a:t> / Peter’s message</a:t>
            </a:r>
          </a:p>
          <a:p>
            <a:pPr marL="461963" indent="-461963">
              <a:buFont typeface="+mj-lt"/>
              <a:buAutoNum type="arabicPeriod"/>
            </a:pPr>
            <a:r>
              <a:rPr lang="en-US" sz="4000" u="sng" dirty="0">
                <a:solidFill>
                  <a:srgbClr val="FFFF99"/>
                </a:solidFill>
              </a:rPr>
              <a:t>Universal outpouring</a:t>
            </a:r>
          </a:p>
          <a:p>
            <a:pPr marL="461963" indent="-461963">
              <a:buFont typeface="+mj-lt"/>
              <a:buAutoNum type="arabicPeriod"/>
            </a:pPr>
            <a:r>
              <a:rPr lang="en-US" sz="4000" dirty="0"/>
              <a:t>Gifts given, prophecy, etc.</a:t>
            </a:r>
          </a:p>
          <a:p>
            <a:pPr marL="461963" indent="-461963">
              <a:buFont typeface="+mj-lt"/>
              <a:buAutoNum type="arabicPeriod"/>
            </a:pPr>
            <a:r>
              <a:rPr lang="en-US" sz="4000" dirty="0"/>
              <a:t>Transforming vision youth</a:t>
            </a:r>
          </a:p>
          <a:p>
            <a:pPr marL="461963" indent="-461963">
              <a:buFont typeface="+mj-lt"/>
              <a:buAutoNum type="arabicPeriod"/>
            </a:pPr>
            <a:r>
              <a:rPr lang="en-US" sz="4000" dirty="0"/>
              <a:t>Old men dream dreams</a:t>
            </a:r>
          </a:p>
          <a:p>
            <a:pPr marL="461963" indent="-461963">
              <a:buFont typeface="+mj-lt"/>
              <a:buAutoNum type="arabicPeriod"/>
            </a:pPr>
            <a:r>
              <a:rPr lang="en-US" sz="4000" dirty="0"/>
              <a:t>No gender, class discrimination.</a:t>
            </a:r>
          </a:p>
          <a:p>
            <a:pPr marL="461963" indent="-461963">
              <a:buFont typeface="+mj-lt"/>
              <a:buAutoNum type="arabicPeriod"/>
            </a:pPr>
            <a:r>
              <a:rPr lang="en-US" sz="4000" dirty="0"/>
              <a:t>Natural calamities</a:t>
            </a:r>
          </a:p>
          <a:p>
            <a:pPr marL="461963" indent="-461963">
              <a:buFont typeface="+mj-lt"/>
              <a:buAutoNum type="arabicPeriod"/>
            </a:pPr>
            <a:r>
              <a:rPr lang="en-US" sz="4000" dirty="0"/>
              <a:t>Salvations of Jews and the Nations</a:t>
            </a:r>
          </a:p>
          <a:p>
            <a:pPr marL="461963" indent="-461963">
              <a:buFont typeface="+mj-lt"/>
              <a:buAutoNum type="arabicPeriod"/>
            </a:pPr>
            <a:endParaRPr lang="en-US" sz="4000" dirty="0"/>
          </a:p>
        </p:txBody>
      </p:sp>
    </p:spTree>
    <p:extLst>
      <p:ext uri="{BB962C8B-B14F-4D97-AF65-F5344CB8AC3E}">
        <p14:creationId xmlns:p14="http://schemas.microsoft.com/office/powerpoint/2010/main" val="883084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288925" indent="-288925">
              <a:buFont typeface="+mj-lt"/>
              <a:buAutoNum type="arabicPeriod"/>
            </a:pPr>
            <a:r>
              <a:rPr lang="en-US" sz="4000" dirty="0"/>
              <a:t>Universally available: in </a:t>
            </a:r>
            <a:r>
              <a:rPr lang="en-US" sz="4000" dirty="0" err="1"/>
              <a:t>Tanakic</a:t>
            </a:r>
            <a:r>
              <a:rPr lang="en-US" sz="4000" dirty="0"/>
              <a:t> times [Old Testament] the Spirit was given only to specially called people in [before Yeshua].  Moshe, elders of Israel, </a:t>
            </a:r>
            <a:r>
              <a:rPr lang="en-US" sz="4000" dirty="0" err="1"/>
              <a:t>Shaul</a:t>
            </a:r>
            <a:r>
              <a:rPr lang="en-US" sz="4000" dirty="0"/>
              <a:t>/Saul, David</a:t>
            </a:r>
          </a:p>
        </p:txBody>
      </p:sp>
    </p:spTree>
    <p:extLst>
      <p:ext uri="{BB962C8B-B14F-4D97-AF65-F5344CB8AC3E}">
        <p14:creationId xmlns:p14="http://schemas.microsoft.com/office/powerpoint/2010/main" val="4149099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28600" y="133350"/>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err="1"/>
              <a:t>Bamidbar</a:t>
            </a:r>
            <a:r>
              <a:rPr lang="en-US" sz="4000" baseline="30000" dirty="0"/>
              <a:t>/Nu 25.11</a:t>
            </a:r>
            <a:r>
              <a:rPr lang="en-US" sz="4000" b="1" baseline="30000" dirty="0"/>
              <a:t> </a:t>
            </a:r>
            <a:r>
              <a:rPr lang="en-US" sz="4000" cap="small" dirty="0" err="1"/>
              <a:t>Adoni</a:t>
            </a:r>
            <a:r>
              <a:rPr lang="en-US" sz="4000" dirty="0"/>
              <a:t> descended in the cloud and spoke with him [Moshe]. He took some of </a:t>
            </a:r>
            <a:r>
              <a:rPr lang="en-US" sz="4000" u="sng" dirty="0">
                <a:solidFill>
                  <a:srgbClr val="FFFF99"/>
                </a:solidFill>
              </a:rPr>
              <a:t>the </a:t>
            </a:r>
            <a:r>
              <a:rPr lang="en-US" sz="4000" u="sng" dirty="0" err="1">
                <a:solidFill>
                  <a:srgbClr val="FFFF99"/>
                </a:solidFill>
              </a:rPr>
              <a:t>Ruakh</a:t>
            </a:r>
            <a:r>
              <a:rPr lang="en-US" sz="4000" u="sng" dirty="0">
                <a:solidFill>
                  <a:srgbClr val="FFFF99"/>
                </a:solidFill>
              </a:rPr>
              <a:t> / Spirit that was on him and placed it on each of the 70 elders. It so happened that when the </a:t>
            </a:r>
            <a:r>
              <a:rPr lang="en-US" sz="4000" u="sng" dirty="0" err="1">
                <a:solidFill>
                  <a:srgbClr val="FFFF99"/>
                </a:solidFill>
              </a:rPr>
              <a:t>Ruakh</a:t>
            </a:r>
            <a:r>
              <a:rPr lang="en-US" sz="4000" u="sng" dirty="0">
                <a:solidFill>
                  <a:srgbClr val="FFFF99"/>
                </a:solidFill>
              </a:rPr>
              <a:t> first rested on them, they prophesied</a:t>
            </a:r>
            <a:r>
              <a:rPr lang="en-US" sz="4000" dirty="0"/>
              <a:t>—but never again.</a:t>
            </a:r>
            <a:endParaRPr lang="en-US" sz="6600" dirty="0"/>
          </a:p>
        </p:txBody>
      </p:sp>
    </p:spTree>
    <p:extLst>
      <p:ext uri="{BB962C8B-B14F-4D97-AF65-F5344CB8AC3E}">
        <p14:creationId xmlns:p14="http://schemas.microsoft.com/office/powerpoint/2010/main" val="2768854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1 Shmuel 10.1-7 </a:t>
            </a:r>
            <a:r>
              <a:rPr lang="en-US" sz="4000" dirty="0"/>
              <a:t>Then </a:t>
            </a:r>
            <a:r>
              <a:rPr lang="en-US" sz="4000" dirty="0" err="1"/>
              <a:t>Sh’mu’el</a:t>
            </a:r>
            <a:r>
              <a:rPr lang="en-US" sz="4000" dirty="0"/>
              <a:t> /Samuel took a flask of oil he had prepared and poured it on </a:t>
            </a:r>
            <a:r>
              <a:rPr lang="en-US" sz="4000" dirty="0" err="1"/>
              <a:t>Sha’ul’s</a:t>
            </a:r>
            <a:r>
              <a:rPr lang="en-US" sz="4000" dirty="0"/>
              <a:t> head. He kissed him and said, “</a:t>
            </a:r>
            <a:r>
              <a:rPr lang="en-US" sz="4000" cap="small" dirty="0" err="1"/>
              <a:t>Adoni</a:t>
            </a:r>
            <a:r>
              <a:rPr lang="en-US" sz="4000" dirty="0"/>
              <a:t> has anointed you to be prince over his inheritance</a:t>
            </a:r>
            <a:r>
              <a:rPr lang="en-US" sz="4000" b="1" dirty="0"/>
              <a:t>…Y</a:t>
            </a:r>
            <a:r>
              <a:rPr lang="en-US" sz="4000" dirty="0"/>
              <a:t>ou will come to </a:t>
            </a:r>
            <a:r>
              <a:rPr lang="en-US" sz="4000" dirty="0" err="1"/>
              <a:t>Giv‘ah</a:t>
            </a:r>
            <a:r>
              <a:rPr lang="en-US" sz="4000" dirty="0"/>
              <a:t> [hill] of God…You will meet a group of prophets</a:t>
            </a:r>
            <a:endParaRPr lang="en-US" sz="6600" dirty="0"/>
          </a:p>
        </p:txBody>
      </p:sp>
    </p:spTree>
    <p:extLst>
      <p:ext uri="{BB962C8B-B14F-4D97-AF65-F5344CB8AC3E}">
        <p14:creationId xmlns:p14="http://schemas.microsoft.com/office/powerpoint/2010/main" val="3487832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1 Shmuel 10.1-7 </a:t>
            </a:r>
            <a:r>
              <a:rPr lang="en-US" sz="4000" dirty="0"/>
              <a:t>coming down from the high place, preceded by lutes, tambourines, flutes and lyres; and they will be prophesying. Then </a:t>
            </a:r>
            <a:r>
              <a:rPr lang="en-US" sz="4000" u="sng" dirty="0">
                <a:solidFill>
                  <a:srgbClr val="FFFF99"/>
                </a:solidFill>
              </a:rPr>
              <a:t>the Spirit of </a:t>
            </a:r>
            <a:r>
              <a:rPr lang="en-US" sz="4000" u="sng" cap="small" dirty="0" err="1">
                <a:solidFill>
                  <a:srgbClr val="FFFF99"/>
                </a:solidFill>
              </a:rPr>
              <a:t>Adoni</a:t>
            </a:r>
            <a:r>
              <a:rPr lang="en-US" sz="4000" u="sng" cap="small" dirty="0">
                <a:solidFill>
                  <a:srgbClr val="FFFF99"/>
                </a:solidFill>
              </a:rPr>
              <a:t> </a:t>
            </a:r>
            <a:r>
              <a:rPr lang="en-US" sz="4000" u="sng" dirty="0">
                <a:solidFill>
                  <a:srgbClr val="FFFF99"/>
                </a:solidFill>
              </a:rPr>
              <a:t>will fall on you</a:t>
            </a:r>
            <a:r>
              <a:rPr lang="en-US" sz="4000" dirty="0"/>
              <a:t>; you will prophesy with them and be turned into another man! </a:t>
            </a:r>
            <a:endParaRPr lang="en-US" sz="6600" dirty="0"/>
          </a:p>
        </p:txBody>
      </p:sp>
    </p:spTree>
    <p:extLst>
      <p:ext uri="{BB962C8B-B14F-4D97-AF65-F5344CB8AC3E}">
        <p14:creationId xmlns:p14="http://schemas.microsoft.com/office/powerpoint/2010/main" val="1131633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400" baseline="30000" dirty="0"/>
              <a:t>1 Shmuel 10.10 </a:t>
            </a:r>
            <a:r>
              <a:rPr lang="en-US" sz="4000" dirty="0"/>
              <a:t>As it happened, as soon as he had turned his back to leave </a:t>
            </a:r>
            <a:r>
              <a:rPr lang="en-US" sz="4000" dirty="0" err="1"/>
              <a:t>Sh’mu’el</a:t>
            </a:r>
            <a:r>
              <a:rPr lang="en-US" sz="4000" dirty="0"/>
              <a:t>, God gave him another heart; and all those signs took place that day. When they arrived at the hill, and there in front of him was a group of prophets, </a:t>
            </a:r>
            <a:r>
              <a:rPr lang="en-US" sz="4000" u="sng" dirty="0">
                <a:solidFill>
                  <a:srgbClr val="FFFF99"/>
                </a:solidFill>
              </a:rPr>
              <a:t>the Spirit of God fell on him</a:t>
            </a:r>
            <a:r>
              <a:rPr lang="en-US" sz="4000" dirty="0"/>
              <a:t> and he prophesied along with them.</a:t>
            </a:r>
            <a:endParaRPr lang="en-US" sz="6600" dirty="0"/>
          </a:p>
        </p:txBody>
      </p:sp>
    </p:spTree>
    <p:extLst>
      <p:ext uri="{BB962C8B-B14F-4D97-AF65-F5344CB8AC3E}">
        <p14:creationId xmlns:p14="http://schemas.microsoft.com/office/powerpoint/2010/main" val="4034047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1 Shmuel 16.18</a:t>
            </a:r>
            <a:r>
              <a:rPr lang="en-US" sz="4000" b="1" baseline="30000" dirty="0"/>
              <a:t> </a:t>
            </a:r>
            <a:r>
              <a:rPr lang="en-US" sz="4000" dirty="0"/>
              <a:t>One of the young men answered and said, “I have seen a son of Jesse the Beth-</a:t>
            </a:r>
            <a:r>
              <a:rPr lang="en-US" sz="4000" dirty="0" err="1"/>
              <a:t>lehemite</a:t>
            </a:r>
            <a:r>
              <a:rPr lang="en-US" sz="4000" dirty="0"/>
              <a:t> who is skillful in playing music. He is a mighty man of valor, a warrior, prudent in speech, a handsome man, and </a:t>
            </a:r>
            <a:r>
              <a:rPr lang="en-US" sz="4000" u="sng" cap="small" dirty="0" err="1">
                <a:solidFill>
                  <a:srgbClr val="FFFF99"/>
                </a:solidFill>
              </a:rPr>
              <a:t>Adoni</a:t>
            </a:r>
            <a:r>
              <a:rPr lang="en-US" sz="4000" u="sng" dirty="0">
                <a:solidFill>
                  <a:srgbClr val="FFFF99"/>
                </a:solidFill>
              </a:rPr>
              <a:t> is with him.”</a:t>
            </a:r>
            <a:endParaRPr lang="en-US" sz="6600" u="sng" dirty="0">
              <a:solidFill>
                <a:srgbClr val="FFFF99"/>
              </a:solidFill>
            </a:endParaRPr>
          </a:p>
        </p:txBody>
      </p:sp>
    </p:spTree>
    <p:extLst>
      <p:ext uri="{BB962C8B-B14F-4D97-AF65-F5344CB8AC3E}">
        <p14:creationId xmlns:p14="http://schemas.microsoft.com/office/powerpoint/2010/main" val="474140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T’hillim</a:t>
            </a:r>
            <a:r>
              <a:rPr lang="en-US" sz="4000" baseline="30000" dirty="0"/>
              <a:t>/Ps 51.12-13 </a:t>
            </a:r>
            <a:r>
              <a:rPr lang="en-US" sz="4000" dirty="0"/>
              <a:t>Create in me a clean heart, O God, and renew a steadfast spirit within me.</a:t>
            </a:r>
            <a:r>
              <a:rPr lang="en-US" sz="4000" b="1" baseline="30000" dirty="0"/>
              <a:t> </a:t>
            </a:r>
            <a:r>
              <a:rPr lang="en-US" sz="4000" dirty="0"/>
              <a:t>Do not cast me from Your presence— </a:t>
            </a:r>
            <a:r>
              <a:rPr lang="en-US" sz="4000" u="sng" dirty="0">
                <a:solidFill>
                  <a:srgbClr val="FFFF99"/>
                </a:solidFill>
              </a:rPr>
              <a:t>take not Your </a:t>
            </a:r>
            <a:r>
              <a:rPr lang="en-US" sz="4000" u="sng" dirty="0" err="1">
                <a:solidFill>
                  <a:srgbClr val="FFFF99"/>
                </a:solidFill>
              </a:rPr>
              <a:t>Ruakh</a:t>
            </a:r>
            <a:r>
              <a:rPr lang="en-US" sz="4000" u="sng" dirty="0">
                <a:solidFill>
                  <a:srgbClr val="FFFF99"/>
                </a:solidFill>
              </a:rPr>
              <a:t> ha-</a:t>
            </a:r>
            <a:r>
              <a:rPr lang="en-US" sz="4000" u="sng" dirty="0" err="1">
                <a:solidFill>
                  <a:srgbClr val="FFFF99"/>
                </a:solidFill>
              </a:rPr>
              <a:t>Kodesh</a:t>
            </a:r>
            <a:r>
              <a:rPr lang="en-US" sz="4000" u="sng" dirty="0">
                <a:solidFill>
                  <a:srgbClr val="FFFF99"/>
                </a:solidFill>
              </a:rPr>
              <a:t> from me</a:t>
            </a:r>
            <a:r>
              <a:rPr lang="en-US" sz="4000" dirty="0"/>
              <a:t>.</a:t>
            </a:r>
            <a:endParaRPr lang="en-US" sz="6600" dirty="0"/>
          </a:p>
        </p:txBody>
      </p:sp>
    </p:spTree>
    <p:extLst>
      <p:ext uri="{BB962C8B-B14F-4D97-AF65-F5344CB8AC3E}">
        <p14:creationId xmlns:p14="http://schemas.microsoft.com/office/powerpoint/2010/main" val="343683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Jung-Hua Chen was hospitalized with a fractured lumbar spine in 2020. She was bedridden for one year with artificial braces. In March 2021, a sudden breathlessness prompted an examination in the hospital. She had both heart and lung failure. She was soon transferred to the ICU and intubated for nearly 20 days.</a:t>
            </a:r>
          </a:p>
          <a:p>
            <a:pPr marL="0" indent="0">
              <a:buNone/>
            </a:pPr>
            <a:endParaRPr lang="en-US" sz="4000" dirty="0"/>
          </a:p>
        </p:txBody>
      </p:sp>
    </p:spTree>
    <p:extLst>
      <p:ext uri="{BB962C8B-B14F-4D97-AF65-F5344CB8AC3E}">
        <p14:creationId xmlns:p14="http://schemas.microsoft.com/office/powerpoint/2010/main" val="2595672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026" name="Picture 2" descr="•FIWED ">
            <a:extLst>
              <a:ext uri="{FF2B5EF4-FFF2-40B4-BE49-F238E27FC236}">
                <a16:creationId xmlns:a16="http://schemas.microsoft.com/office/drawing/2014/main" id="{EF103CF7-C9E0-2FF3-F9CA-4CE8B87F7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786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5344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u="sng" dirty="0">
                <a:solidFill>
                  <a:srgbClr val="FFFF99"/>
                </a:solidFill>
              </a:rPr>
              <a:t>7 Points </a:t>
            </a:r>
            <a:r>
              <a:rPr lang="en-US" sz="4000" u="sng" dirty="0" err="1">
                <a:solidFill>
                  <a:srgbClr val="FFFF99"/>
                </a:solidFill>
              </a:rPr>
              <a:t>Kefa</a:t>
            </a:r>
            <a:r>
              <a:rPr lang="en-US" sz="4000" u="sng" dirty="0">
                <a:solidFill>
                  <a:srgbClr val="FFFF99"/>
                </a:solidFill>
              </a:rPr>
              <a:t> / Peter’s message</a:t>
            </a:r>
          </a:p>
          <a:p>
            <a:pPr marL="461963" indent="-461963">
              <a:buFont typeface="+mj-lt"/>
              <a:buAutoNum type="arabicPeriod"/>
            </a:pPr>
            <a:r>
              <a:rPr lang="en-US" sz="4000" dirty="0"/>
              <a:t>Universal outpouring</a:t>
            </a:r>
          </a:p>
          <a:p>
            <a:pPr marL="461963" indent="-461963">
              <a:buFont typeface="+mj-lt"/>
              <a:buAutoNum type="arabicPeriod"/>
            </a:pPr>
            <a:r>
              <a:rPr lang="en-US" sz="4000" u="sng" dirty="0">
                <a:solidFill>
                  <a:srgbClr val="FFFF99"/>
                </a:solidFill>
              </a:rPr>
              <a:t>Gifts given, prophecy, etc</a:t>
            </a:r>
            <a:r>
              <a:rPr lang="en-US" sz="4000" u="sng" dirty="0"/>
              <a:t>.</a:t>
            </a:r>
          </a:p>
          <a:p>
            <a:pPr marL="461963" indent="-461963">
              <a:buFont typeface="+mj-lt"/>
              <a:buAutoNum type="arabicPeriod"/>
            </a:pPr>
            <a:r>
              <a:rPr lang="en-US" sz="4000" dirty="0"/>
              <a:t>Transforming vision youth</a:t>
            </a:r>
          </a:p>
          <a:p>
            <a:pPr marL="461963" indent="-461963">
              <a:buFont typeface="+mj-lt"/>
              <a:buAutoNum type="arabicPeriod"/>
            </a:pPr>
            <a:r>
              <a:rPr lang="en-US" sz="4000" dirty="0"/>
              <a:t>Old men dream dreams</a:t>
            </a:r>
          </a:p>
          <a:p>
            <a:pPr marL="461963" indent="-461963">
              <a:buFont typeface="+mj-lt"/>
              <a:buAutoNum type="arabicPeriod"/>
            </a:pPr>
            <a:r>
              <a:rPr lang="en-US" sz="4000" dirty="0"/>
              <a:t>No gender, class discrimination.</a:t>
            </a:r>
          </a:p>
          <a:p>
            <a:pPr marL="461963" indent="-461963">
              <a:buFont typeface="+mj-lt"/>
              <a:buAutoNum type="arabicPeriod"/>
            </a:pPr>
            <a:r>
              <a:rPr lang="en-US" sz="4000" dirty="0"/>
              <a:t>Natural calamities</a:t>
            </a:r>
          </a:p>
          <a:p>
            <a:pPr marL="461963" indent="-461963">
              <a:buFont typeface="+mj-lt"/>
              <a:buAutoNum type="arabicPeriod"/>
            </a:pPr>
            <a:r>
              <a:rPr lang="en-US" sz="4000" dirty="0"/>
              <a:t>Salvations of Jews and the Nations</a:t>
            </a:r>
          </a:p>
          <a:p>
            <a:pPr marL="461963" indent="-461963">
              <a:buFont typeface="+mj-lt"/>
              <a:buAutoNum type="arabicPeriod"/>
            </a:pPr>
            <a:endParaRPr lang="en-US" sz="4000" dirty="0"/>
          </a:p>
        </p:txBody>
      </p:sp>
    </p:spTree>
    <p:extLst>
      <p:ext uri="{BB962C8B-B14F-4D97-AF65-F5344CB8AC3E}">
        <p14:creationId xmlns:p14="http://schemas.microsoft.com/office/powerpoint/2010/main" val="2966333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457200" indent="-457200">
              <a:buFont typeface="+mj-lt"/>
              <a:buAutoNum type="arabicPeriod" startAt="2"/>
            </a:pPr>
            <a:r>
              <a:rPr lang="en-US" sz="4000" dirty="0"/>
              <a:t>Your sons and daughters will prophesy</a:t>
            </a:r>
            <a:r>
              <a:rPr lang="en-US" sz="3700" baseline="-25000" dirty="0">
                <a:solidFill>
                  <a:srgbClr val="FF0000"/>
                </a:solidFill>
              </a:rPr>
              <a:t>2 </a:t>
            </a:r>
            <a:r>
              <a:rPr lang="en-US" sz="4000" dirty="0"/>
              <a:t> </a:t>
            </a:r>
          </a:p>
          <a:p>
            <a:pPr marL="167007" lvl="1" indent="0">
              <a:buNone/>
            </a:pPr>
            <a:r>
              <a:rPr lang="en-US" sz="4000" dirty="0"/>
              <a:t>That is, given spiritual abilities. </a:t>
            </a:r>
            <a:r>
              <a:rPr lang="en-US" sz="4000" baseline="30000" dirty="0"/>
              <a:t> Cor. 12.7  </a:t>
            </a:r>
            <a:r>
              <a:rPr lang="en-US" sz="4000" dirty="0"/>
              <a:t>To each person is given the manifestation of the </a:t>
            </a:r>
            <a:r>
              <a:rPr lang="en-US" sz="4000" dirty="0" err="1"/>
              <a:t>Ruakh</a:t>
            </a:r>
            <a:r>
              <a:rPr lang="en-US" sz="4000" dirty="0"/>
              <a:t> for the benefit of all. [nine gifts on this list]</a:t>
            </a:r>
          </a:p>
        </p:txBody>
      </p:sp>
    </p:spTree>
    <p:extLst>
      <p:ext uri="{BB962C8B-B14F-4D97-AF65-F5344CB8AC3E}">
        <p14:creationId xmlns:p14="http://schemas.microsoft.com/office/powerpoint/2010/main" val="3911568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400" baseline="30000" dirty="0"/>
              <a:t>1 Cor. 12.8-11 </a:t>
            </a:r>
            <a:r>
              <a:rPr lang="en-US" sz="4000" dirty="0"/>
              <a:t>a word of wisdom, a word of knowledge according to the same </a:t>
            </a:r>
            <a:r>
              <a:rPr lang="en-US" sz="4000" dirty="0" err="1"/>
              <a:t>Ruakh</a:t>
            </a:r>
            <a:r>
              <a:rPr lang="en-US" sz="4000" dirty="0"/>
              <a:t>, faith, gifts of healings, workings of miracles, prophecy, discerning of spirits, different kinds of tongues, </a:t>
            </a:r>
            <a:endParaRPr lang="en-US" sz="6600" dirty="0"/>
          </a:p>
        </p:txBody>
      </p:sp>
    </p:spTree>
    <p:extLst>
      <p:ext uri="{BB962C8B-B14F-4D97-AF65-F5344CB8AC3E}">
        <p14:creationId xmlns:p14="http://schemas.microsoft.com/office/powerpoint/2010/main" val="1385699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400" baseline="30000" dirty="0"/>
              <a:t>1 Cor. 12.8-11 </a:t>
            </a:r>
            <a:r>
              <a:rPr lang="en-US" sz="4000" dirty="0"/>
              <a:t>the interpretation of tongues. But one and the same </a:t>
            </a:r>
            <a:r>
              <a:rPr lang="en-US" sz="4000" dirty="0" err="1"/>
              <a:t>Ruakh</a:t>
            </a:r>
            <a:r>
              <a:rPr lang="en-US" sz="4000" dirty="0"/>
              <a:t> activates all these things, distributing to each person individually as He wills.</a:t>
            </a:r>
            <a:endParaRPr lang="en-US" sz="6600" dirty="0"/>
          </a:p>
        </p:txBody>
      </p:sp>
    </p:spTree>
    <p:extLst>
      <p:ext uri="{BB962C8B-B14F-4D97-AF65-F5344CB8AC3E}">
        <p14:creationId xmlns:p14="http://schemas.microsoft.com/office/powerpoint/2010/main" val="3366370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Ro.12.6-8 </a:t>
            </a:r>
            <a:r>
              <a:rPr lang="en-US" sz="4000" b="1" baseline="30000" dirty="0"/>
              <a:t> </a:t>
            </a:r>
            <a:r>
              <a:rPr lang="en-US" sz="4000" dirty="0"/>
              <a:t>We have gifts that differ according to the grace that was given to us—prophecy, service, teaching, exhortation, the one who gives, the one who leads, the one who shows mercy.</a:t>
            </a:r>
            <a:endParaRPr lang="en-US" sz="6600" dirty="0"/>
          </a:p>
        </p:txBody>
      </p:sp>
    </p:spTree>
    <p:extLst>
      <p:ext uri="{BB962C8B-B14F-4D97-AF65-F5344CB8AC3E}">
        <p14:creationId xmlns:p14="http://schemas.microsoft.com/office/powerpoint/2010/main" val="209399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026" name="Picture 2" descr="•FIWED ">
            <a:extLst>
              <a:ext uri="{FF2B5EF4-FFF2-40B4-BE49-F238E27FC236}">
                <a16:creationId xmlns:a16="http://schemas.microsoft.com/office/drawing/2014/main" id="{EF103CF7-C9E0-2FF3-F9CA-4CE8B87F7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362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5344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u="sng" dirty="0">
                <a:solidFill>
                  <a:srgbClr val="FFFF99"/>
                </a:solidFill>
              </a:rPr>
              <a:t>7 Points </a:t>
            </a:r>
            <a:r>
              <a:rPr lang="en-US" sz="4000" u="sng" dirty="0" err="1">
                <a:solidFill>
                  <a:srgbClr val="FFFF99"/>
                </a:solidFill>
              </a:rPr>
              <a:t>Kefa</a:t>
            </a:r>
            <a:r>
              <a:rPr lang="en-US" sz="4000" u="sng" dirty="0">
                <a:solidFill>
                  <a:srgbClr val="FFFF99"/>
                </a:solidFill>
              </a:rPr>
              <a:t> / Peter’s message</a:t>
            </a:r>
          </a:p>
          <a:p>
            <a:pPr marL="461963" indent="-461963">
              <a:buFont typeface="+mj-lt"/>
              <a:buAutoNum type="arabicPeriod"/>
            </a:pPr>
            <a:r>
              <a:rPr lang="en-US" sz="4000" dirty="0"/>
              <a:t>Universal outpouring</a:t>
            </a:r>
          </a:p>
          <a:p>
            <a:pPr marL="461963" indent="-461963">
              <a:buFont typeface="+mj-lt"/>
              <a:buAutoNum type="arabicPeriod"/>
            </a:pPr>
            <a:r>
              <a:rPr lang="en-US" sz="4000" dirty="0"/>
              <a:t>Gifts given, prophecy, etc.</a:t>
            </a:r>
          </a:p>
          <a:p>
            <a:pPr marL="461963" indent="-461963">
              <a:buFont typeface="+mj-lt"/>
              <a:buAutoNum type="arabicPeriod"/>
            </a:pPr>
            <a:r>
              <a:rPr lang="en-US" sz="4000" u="sng" dirty="0">
                <a:solidFill>
                  <a:srgbClr val="FFFF99"/>
                </a:solidFill>
              </a:rPr>
              <a:t>Transforming vision youth</a:t>
            </a:r>
          </a:p>
          <a:p>
            <a:pPr marL="461963" indent="-461963">
              <a:buFont typeface="+mj-lt"/>
              <a:buAutoNum type="arabicPeriod"/>
            </a:pPr>
            <a:r>
              <a:rPr lang="en-US" sz="4000" dirty="0"/>
              <a:t>Old men dream dreams</a:t>
            </a:r>
          </a:p>
          <a:p>
            <a:pPr marL="461963" indent="-461963">
              <a:buFont typeface="+mj-lt"/>
              <a:buAutoNum type="arabicPeriod"/>
            </a:pPr>
            <a:r>
              <a:rPr lang="en-US" sz="4000" dirty="0"/>
              <a:t>No gender, class discrimination.</a:t>
            </a:r>
          </a:p>
          <a:p>
            <a:pPr marL="461963" indent="-461963">
              <a:buFont typeface="+mj-lt"/>
              <a:buAutoNum type="arabicPeriod"/>
            </a:pPr>
            <a:r>
              <a:rPr lang="en-US" sz="4000" dirty="0"/>
              <a:t>Natural calamities</a:t>
            </a:r>
          </a:p>
          <a:p>
            <a:pPr marL="461963" indent="-461963">
              <a:buFont typeface="+mj-lt"/>
              <a:buAutoNum type="arabicPeriod"/>
            </a:pPr>
            <a:r>
              <a:rPr lang="en-US" sz="4000" dirty="0"/>
              <a:t>Salvations of Jews and the Nations</a:t>
            </a:r>
          </a:p>
          <a:p>
            <a:pPr marL="461963" indent="-461963">
              <a:buFont typeface="+mj-lt"/>
              <a:buAutoNum type="arabicPeriod"/>
            </a:pPr>
            <a:endParaRPr lang="en-US" sz="4000" dirty="0"/>
          </a:p>
        </p:txBody>
      </p:sp>
    </p:spTree>
    <p:extLst>
      <p:ext uri="{BB962C8B-B14F-4D97-AF65-F5344CB8AC3E}">
        <p14:creationId xmlns:p14="http://schemas.microsoft.com/office/powerpoint/2010/main" val="1415675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09588" indent="-509588">
              <a:buFont typeface="+mj-lt"/>
              <a:buAutoNum type="arabicPeriod" startAt="3"/>
            </a:pPr>
            <a:r>
              <a:rPr lang="en-US" sz="4000" dirty="0"/>
              <a:t>Your young men will see visions</a:t>
            </a:r>
            <a:r>
              <a:rPr lang="en-US" sz="3700" baseline="-25000" dirty="0">
                <a:solidFill>
                  <a:srgbClr val="FF0000"/>
                </a:solidFill>
              </a:rPr>
              <a:t>3</a:t>
            </a:r>
          </a:p>
          <a:p>
            <a:pPr marL="333785" lvl="2" indent="0">
              <a:buNone/>
            </a:pPr>
            <a:r>
              <a:rPr lang="en-US" sz="4000" dirty="0">
                <a:solidFill>
                  <a:schemeClr val="bg1"/>
                </a:solidFill>
                <a:latin typeface="+mn-lt"/>
                <a:ea typeface="+mn-ea"/>
                <a:cs typeface="+mn-cs"/>
              </a:rPr>
              <a:t>Transformative insight, scripture or </a:t>
            </a:r>
            <a:r>
              <a:rPr lang="en-US" sz="4000" dirty="0" err="1">
                <a:solidFill>
                  <a:schemeClr val="bg1"/>
                </a:solidFill>
                <a:latin typeface="+mn-lt"/>
                <a:ea typeface="+mn-ea"/>
                <a:cs typeface="+mn-cs"/>
              </a:rPr>
              <a:t>dirct</a:t>
            </a:r>
            <a:r>
              <a:rPr lang="en-US" sz="4000" dirty="0">
                <a:solidFill>
                  <a:schemeClr val="bg1"/>
                </a:solidFill>
                <a:latin typeface="+mn-lt"/>
                <a:ea typeface="+mn-ea"/>
                <a:cs typeface="+mn-cs"/>
              </a:rPr>
              <a:t>.</a:t>
            </a:r>
          </a:p>
          <a:p>
            <a:pPr marL="568325" lvl="2" indent="-234950"/>
            <a:r>
              <a:rPr lang="en-US" sz="4000" dirty="0">
                <a:solidFill>
                  <a:schemeClr val="bg1"/>
                </a:solidFill>
                <a:latin typeface="+mn-lt"/>
                <a:ea typeface="+mn-ea"/>
                <a:cs typeface="+mn-cs"/>
              </a:rPr>
              <a:t>Yeshayahu/Isaiah saw the holiness </a:t>
            </a:r>
            <a:r>
              <a:rPr lang="en-US" sz="4000" dirty="0">
                <a:solidFill>
                  <a:schemeClr val="bg1"/>
                </a:solidFill>
                <a:latin typeface="+mn-lt"/>
                <a:ea typeface="+mn-ea"/>
                <a:cs typeface="+mn-cs"/>
                <a:sym typeface="Wingdings" panose="05000000000000000000" pitchFamily="2" charset="2"/>
              </a:rPr>
              <a:t> woe is me.</a:t>
            </a:r>
          </a:p>
          <a:p>
            <a:pPr marL="568325" lvl="2" indent="-234950"/>
            <a:endParaRPr lang="en-US" sz="4000" dirty="0">
              <a:solidFill>
                <a:schemeClr val="bg1"/>
              </a:solidFill>
              <a:latin typeface="+mn-lt"/>
              <a:ea typeface="+mn-ea"/>
              <a:cs typeface="+mn-cs"/>
            </a:endParaRPr>
          </a:p>
        </p:txBody>
      </p:sp>
    </p:spTree>
    <p:extLst>
      <p:ext uri="{BB962C8B-B14F-4D97-AF65-F5344CB8AC3E}">
        <p14:creationId xmlns:p14="http://schemas.microsoft.com/office/powerpoint/2010/main" val="3281683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Acts 15.7-9 </a:t>
            </a:r>
            <a:r>
              <a:rPr lang="en-US" sz="4000" dirty="0"/>
              <a:t>“Brothers, you know that in the early days God chose from among you, that by my mouth the Gentiles should hear the message of the Good News and believe. </a:t>
            </a:r>
            <a:r>
              <a:rPr lang="en-US" sz="4000" b="1" baseline="30000" dirty="0"/>
              <a:t> </a:t>
            </a:r>
            <a:r>
              <a:rPr lang="en-US" sz="4000" dirty="0"/>
              <a:t>And God, who knows the heart, testified to them by giving them the </a:t>
            </a:r>
            <a:r>
              <a:rPr lang="en-US" sz="4000" dirty="0" err="1"/>
              <a:t>Ruakh</a:t>
            </a:r>
            <a:r>
              <a:rPr lang="en-US" sz="4000" dirty="0"/>
              <a:t> ha-</a:t>
            </a:r>
            <a:r>
              <a:rPr lang="en-US" sz="4000" dirty="0" err="1"/>
              <a:t>Kodesh</a:t>
            </a:r>
            <a:endParaRPr lang="en-US" sz="6600" dirty="0"/>
          </a:p>
        </p:txBody>
      </p:sp>
    </p:spTree>
    <p:extLst>
      <p:ext uri="{BB962C8B-B14F-4D97-AF65-F5344CB8AC3E}">
        <p14:creationId xmlns:p14="http://schemas.microsoft.com/office/powerpoint/2010/main" val="3084243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During those difficult and long days, Chen was unable to speak due to intubation, so she could only lie on the hospital bed and look at the ceiling every day. On the notebook she communicated with her family, she wrote “I’m in so much pain” with wrists and fingers that were barely able to move.</a:t>
            </a:r>
          </a:p>
        </p:txBody>
      </p:sp>
    </p:spTree>
    <p:extLst>
      <p:ext uri="{BB962C8B-B14F-4D97-AF65-F5344CB8AC3E}">
        <p14:creationId xmlns:p14="http://schemas.microsoft.com/office/powerpoint/2010/main" val="468314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Acts 15.7-9  </a:t>
            </a:r>
            <a:r>
              <a:rPr lang="en-US" sz="4000" dirty="0"/>
              <a:t>just as He also did for us.</a:t>
            </a:r>
            <a:r>
              <a:rPr lang="en-US" sz="4000" b="1" baseline="30000" dirty="0"/>
              <a:t> </a:t>
            </a:r>
            <a:r>
              <a:rPr lang="en-US" sz="4000" dirty="0"/>
              <a:t>He made no distinction between us and them, </a:t>
            </a:r>
            <a:r>
              <a:rPr lang="en-US" sz="4000" dirty="0">
                <a:solidFill>
                  <a:srgbClr val="FFFF99"/>
                </a:solidFill>
              </a:rPr>
              <a:t>purifying their hearts through faith [cleansed their heart by trust.]</a:t>
            </a:r>
          </a:p>
          <a:p>
            <a:pPr marL="0" indent="0">
              <a:buNone/>
            </a:pPr>
            <a:r>
              <a:rPr lang="en-US" sz="4000" dirty="0"/>
              <a:t>The filling of the Spirit is cleansing vision.</a:t>
            </a:r>
            <a:endParaRPr lang="en-US" sz="6600" dirty="0"/>
          </a:p>
        </p:txBody>
      </p:sp>
    </p:spTree>
    <p:extLst>
      <p:ext uri="{BB962C8B-B14F-4D97-AF65-F5344CB8AC3E}">
        <p14:creationId xmlns:p14="http://schemas.microsoft.com/office/powerpoint/2010/main" val="3944310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One overview of Spirit life:</a:t>
            </a:r>
          </a:p>
          <a:p>
            <a:r>
              <a:rPr lang="en-US" sz="4000" dirty="0"/>
              <a:t>The followers of Yeshua experienced being born of the Spirit when He was alive. Names written in heaven. </a:t>
            </a:r>
            <a:r>
              <a:rPr lang="en-US" sz="4000" baseline="30000" dirty="0"/>
              <a:t>Lk10.20</a:t>
            </a:r>
            <a:r>
              <a:rPr lang="en-US" sz="3600" baseline="30000" dirty="0"/>
              <a:t> </a:t>
            </a:r>
            <a:r>
              <a:rPr lang="en-US" sz="3600" dirty="0"/>
              <a:t>Rejoice that your names have been written in the heavens.</a:t>
            </a:r>
            <a:endParaRPr lang="en-US" sz="4000" dirty="0"/>
          </a:p>
        </p:txBody>
      </p:sp>
    </p:spTree>
    <p:extLst>
      <p:ext uri="{BB962C8B-B14F-4D97-AF65-F5344CB8AC3E}">
        <p14:creationId xmlns:p14="http://schemas.microsoft.com/office/powerpoint/2010/main" val="3204475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They had a visionary, cleansing, empowering experience at the Shavuot filling of the Spirit.</a:t>
            </a:r>
          </a:p>
          <a:p>
            <a:r>
              <a:rPr lang="en-US" sz="4000" dirty="0"/>
              <a:t>Romans outline </a:t>
            </a:r>
          </a:p>
          <a:p>
            <a:pPr lvl="1"/>
            <a:r>
              <a:rPr lang="en-US" sz="4000" dirty="0"/>
              <a:t>Ch 3-5 about justification</a:t>
            </a:r>
          </a:p>
          <a:p>
            <a:pPr lvl="1"/>
            <a:r>
              <a:rPr lang="en-US" sz="4000" dirty="0"/>
              <a:t>Ch 6-8 about in-filling</a:t>
            </a:r>
          </a:p>
        </p:txBody>
      </p:sp>
    </p:spTree>
    <p:extLst>
      <p:ext uri="{BB962C8B-B14F-4D97-AF65-F5344CB8AC3E}">
        <p14:creationId xmlns:p14="http://schemas.microsoft.com/office/powerpoint/2010/main" val="1043184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1 </a:t>
            </a:r>
            <a:r>
              <a:rPr lang="en-US" sz="4000" baseline="30000" dirty="0" err="1"/>
              <a:t>Thes</a:t>
            </a:r>
            <a:r>
              <a:rPr lang="en-US" sz="4000" baseline="30000" dirty="0"/>
              <a:t> 5.23-24   </a:t>
            </a:r>
            <a:r>
              <a:rPr lang="en-US" sz="4000" dirty="0"/>
              <a:t>Now may the God of shalom Himself make you completely holy; and may your whole spirit and soul and body be kept complete, blameless at the coming of our Lord Yeshua the Messiah. Faithful is the One who calls you—and He will make it happen!</a:t>
            </a:r>
            <a:endParaRPr lang="en-US" sz="6600" dirty="0"/>
          </a:p>
        </p:txBody>
      </p:sp>
    </p:spTree>
    <p:extLst>
      <p:ext uri="{BB962C8B-B14F-4D97-AF65-F5344CB8AC3E}">
        <p14:creationId xmlns:p14="http://schemas.microsoft.com/office/powerpoint/2010/main" val="4354226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5344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u="sng" dirty="0">
                <a:solidFill>
                  <a:srgbClr val="FFFF99"/>
                </a:solidFill>
              </a:rPr>
              <a:t>7 Points </a:t>
            </a:r>
            <a:r>
              <a:rPr lang="en-US" sz="4000" u="sng" dirty="0" err="1">
                <a:solidFill>
                  <a:srgbClr val="FFFF99"/>
                </a:solidFill>
              </a:rPr>
              <a:t>Kefa</a:t>
            </a:r>
            <a:r>
              <a:rPr lang="en-US" sz="4000" u="sng" dirty="0">
                <a:solidFill>
                  <a:srgbClr val="FFFF99"/>
                </a:solidFill>
              </a:rPr>
              <a:t> / Peter’s message</a:t>
            </a:r>
          </a:p>
          <a:p>
            <a:pPr marL="461963" indent="-461963">
              <a:buFont typeface="+mj-lt"/>
              <a:buAutoNum type="arabicPeriod"/>
            </a:pPr>
            <a:r>
              <a:rPr lang="en-US" sz="4000" dirty="0"/>
              <a:t>Universal outpouring</a:t>
            </a:r>
          </a:p>
          <a:p>
            <a:pPr marL="461963" indent="-461963">
              <a:buFont typeface="+mj-lt"/>
              <a:buAutoNum type="arabicPeriod"/>
            </a:pPr>
            <a:r>
              <a:rPr lang="en-US" sz="4000" dirty="0"/>
              <a:t>Gifts given, prophecy, etc.</a:t>
            </a:r>
          </a:p>
          <a:p>
            <a:pPr marL="461963" indent="-461963">
              <a:buFont typeface="+mj-lt"/>
              <a:buAutoNum type="arabicPeriod"/>
            </a:pPr>
            <a:r>
              <a:rPr lang="en-US" sz="4000" dirty="0"/>
              <a:t>Transforming vision youth</a:t>
            </a:r>
          </a:p>
          <a:p>
            <a:pPr marL="461963" indent="-461963">
              <a:buFont typeface="+mj-lt"/>
              <a:buAutoNum type="arabicPeriod"/>
            </a:pPr>
            <a:r>
              <a:rPr lang="en-US" sz="4000" u="sng" dirty="0">
                <a:solidFill>
                  <a:srgbClr val="FFFF99"/>
                </a:solidFill>
              </a:rPr>
              <a:t>Old men dream dreams</a:t>
            </a:r>
          </a:p>
          <a:p>
            <a:pPr marL="461963" indent="-461963">
              <a:buFont typeface="+mj-lt"/>
              <a:buAutoNum type="arabicPeriod"/>
            </a:pPr>
            <a:r>
              <a:rPr lang="en-US" sz="4000" dirty="0"/>
              <a:t>No gender, class discrimination.</a:t>
            </a:r>
          </a:p>
          <a:p>
            <a:pPr marL="461963" indent="-461963">
              <a:buFont typeface="+mj-lt"/>
              <a:buAutoNum type="arabicPeriod"/>
            </a:pPr>
            <a:r>
              <a:rPr lang="en-US" sz="4000" dirty="0"/>
              <a:t>Natural calamities</a:t>
            </a:r>
          </a:p>
          <a:p>
            <a:pPr marL="461963" indent="-461963">
              <a:buFont typeface="+mj-lt"/>
              <a:buAutoNum type="arabicPeriod"/>
            </a:pPr>
            <a:r>
              <a:rPr lang="en-US" sz="4000" dirty="0"/>
              <a:t>Salvations of Jews and the Nations</a:t>
            </a:r>
          </a:p>
          <a:p>
            <a:pPr marL="461963" indent="-461963">
              <a:buFont typeface="+mj-lt"/>
              <a:buAutoNum type="arabicPeriod"/>
            </a:pPr>
            <a:endParaRPr lang="en-US" sz="4000" dirty="0"/>
          </a:p>
        </p:txBody>
      </p:sp>
    </p:spTree>
    <p:extLst>
      <p:ext uri="{BB962C8B-B14F-4D97-AF65-F5344CB8AC3E}">
        <p14:creationId xmlns:p14="http://schemas.microsoft.com/office/powerpoint/2010/main" val="3720877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09588" indent="-509588">
              <a:buFont typeface="+mj-lt"/>
              <a:buAutoNum type="arabicPeriod" startAt="4"/>
            </a:pPr>
            <a:r>
              <a:rPr lang="en-US" sz="4000" dirty="0"/>
              <a:t>Your old men will dream dreams</a:t>
            </a:r>
            <a:r>
              <a:rPr lang="en-US" sz="3700" baseline="-25000" dirty="0">
                <a:solidFill>
                  <a:srgbClr val="FF0000"/>
                </a:solidFill>
              </a:rPr>
              <a:t>4</a:t>
            </a:r>
          </a:p>
          <a:p>
            <a:pPr marL="333785" lvl="2" indent="0">
              <a:buNone/>
            </a:pPr>
            <a:r>
              <a:rPr lang="en-US" sz="4000" dirty="0">
                <a:solidFill>
                  <a:schemeClr val="bg1"/>
                </a:solidFill>
                <a:latin typeface="+mn-lt"/>
                <a:ea typeface="+mn-ea"/>
                <a:cs typeface="+mn-cs"/>
              </a:rPr>
              <a:t>Old men have the big picture</a:t>
            </a:r>
          </a:p>
        </p:txBody>
      </p:sp>
    </p:spTree>
    <p:extLst>
      <p:ext uri="{BB962C8B-B14F-4D97-AF65-F5344CB8AC3E}">
        <p14:creationId xmlns:p14="http://schemas.microsoft.com/office/powerpoint/2010/main" val="4112555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600" baseline="30000" dirty="0"/>
              <a:t>Ezra 3.10-12</a:t>
            </a:r>
            <a:r>
              <a:rPr lang="en-US" sz="3600" dirty="0"/>
              <a:t> When the builders laid the foundation of the temple of </a:t>
            </a:r>
            <a:r>
              <a:rPr lang="en-US" sz="3600" cap="small" dirty="0" err="1"/>
              <a:t>Adoni</a:t>
            </a:r>
            <a:r>
              <a:rPr lang="en-US" sz="3600" dirty="0"/>
              <a:t>, the </a:t>
            </a:r>
            <a:r>
              <a:rPr lang="en-US" sz="3600" i="1" dirty="0" err="1"/>
              <a:t>cohanim</a:t>
            </a:r>
            <a:r>
              <a:rPr lang="en-US" sz="3600" dirty="0"/>
              <a:t> in their robes, with trumpets, and the </a:t>
            </a:r>
            <a:r>
              <a:rPr lang="en-US" sz="3600" i="1" dirty="0" err="1"/>
              <a:t>L’vi’im</a:t>
            </a:r>
            <a:r>
              <a:rPr lang="en-US" sz="3600" dirty="0"/>
              <a:t> the sons of Asaf, with cymbals, took their places to praise </a:t>
            </a:r>
            <a:r>
              <a:rPr lang="en-US" sz="3600" cap="small" dirty="0" err="1"/>
              <a:t>Adoni</a:t>
            </a:r>
            <a:r>
              <a:rPr lang="en-US" sz="3600" dirty="0"/>
              <a:t>, as David king of </a:t>
            </a:r>
            <a:r>
              <a:rPr lang="en-US" sz="3600" dirty="0" err="1"/>
              <a:t>Isra’el</a:t>
            </a:r>
            <a:r>
              <a:rPr lang="en-US" sz="3600" dirty="0"/>
              <a:t> had instructed. </a:t>
            </a:r>
            <a:r>
              <a:rPr lang="en-US" sz="3600" b="1" baseline="30000" dirty="0"/>
              <a:t> </a:t>
            </a:r>
            <a:r>
              <a:rPr lang="en-US" sz="3600" dirty="0"/>
              <a:t>They sang antiphonally, praising and giving</a:t>
            </a:r>
            <a:endParaRPr lang="en-US" sz="6000" dirty="0"/>
          </a:p>
        </p:txBody>
      </p:sp>
    </p:spTree>
    <p:extLst>
      <p:ext uri="{BB962C8B-B14F-4D97-AF65-F5344CB8AC3E}">
        <p14:creationId xmlns:p14="http://schemas.microsoft.com/office/powerpoint/2010/main" val="2435364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Ezra 3.10-12</a:t>
            </a:r>
            <a:r>
              <a:rPr lang="en-US" sz="4000" dirty="0"/>
              <a:t> “thanks to </a:t>
            </a:r>
            <a:r>
              <a:rPr lang="en-US" sz="4000" cap="small" dirty="0" err="1"/>
              <a:t>Adoni</a:t>
            </a:r>
            <a:r>
              <a:rPr lang="en-US" sz="4000" dirty="0"/>
              <a:t>, for he is good, for his grace continues forever” toward </a:t>
            </a:r>
            <a:r>
              <a:rPr lang="en-US" sz="4000" dirty="0" err="1"/>
              <a:t>Isra’el</a:t>
            </a:r>
            <a:r>
              <a:rPr lang="en-US" sz="4000" dirty="0"/>
              <a:t>. All the people raised a great shout of praise to </a:t>
            </a:r>
            <a:r>
              <a:rPr lang="en-US" sz="4000" cap="small" dirty="0" err="1"/>
              <a:t>Adoni</a:t>
            </a:r>
            <a:r>
              <a:rPr lang="en-US" sz="4000" dirty="0"/>
              <a:t>, because the foundation of the house of </a:t>
            </a:r>
            <a:r>
              <a:rPr lang="en-US" sz="4000" cap="small" dirty="0"/>
              <a:t> </a:t>
            </a:r>
            <a:r>
              <a:rPr lang="en-US" sz="4000" cap="small" dirty="0" err="1"/>
              <a:t>Adoni</a:t>
            </a:r>
            <a:r>
              <a:rPr lang="en-US" sz="4000" cap="small" dirty="0"/>
              <a:t> </a:t>
            </a:r>
            <a:r>
              <a:rPr lang="en-US" sz="4000" dirty="0"/>
              <a:t>had been laid. </a:t>
            </a:r>
            <a:endParaRPr lang="en-US" sz="6600" dirty="0"/>
          </a:p>
        </p:txBody>
      </p:sp>
    </p:spTree>
    <p:extLst>
      <p:ext uri="{BB962C8B-B14F-4D97-AF65-F5344CB8AC3E}">
        <p14:creationId xmlns:p14="http://schemas.microsoft.com/office/powerpoint/2010/main" val="590969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Ezra 3.10-12</a:t>
            </a:r>
            <a:r>
              <a:rPr lang="en-US" sz="4000" dirty="0"/>
              <a:t> But many of the </a:t>
            </a:r>
            <a:r>
              <a:rPr lang="en-US" sz="4000" i="1" dirty="0" err="1"/>
              <a:t>cohanim</a:t>
            </a:r>
            <a:r>
              <a:rPr lang="en-US" sz="4000" dirty="0"/>
              <a:t>, </a:t>
            </a:r>
            <a:r>
              <a:rPr lang="en-US" sz="4000" i="1" dirty="0" err="1"/>
              <a:t>L’vi’im</a:t>
            </a:r>
            <a:r>
              <a:rPr lang="en-US" sz="4000" dirty="0"/>
              <a:t> and heads of fathers’ clans, the old men who had seen the first house standing on its foundation, wept out loud when they saw this house; while others shouted out loud for joy.</a:t>
            </a:r>
            <a:endParaRPr lang="en-US" sz="6600" dirty="0"/>
          </a:p>
        </p:txBody>
      </p:sp>
    </p:spTree>
    <p:extLst>
      <p:ext uri="{BB962C8B-B14F-4D97-AF65-F5344CB8AC3E}">
        <p14:creationId xmlns:p14="http://schemas.microsoft.com/office/powerpoint/2010/main" val="921164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026" name="Picture 2" descr="•FIWED ">
            <a:extLst>
              <a:ext uri="{FF2B5EF4-FFF2-40B4-BE49-F238E27FC236}">
                <a16:creationId xmlns:a16="http://schemas.microsoft.com/office/drawing/2014/main" id="{EF103CF7-C9E0-2FF3-F9CA-4CE8B87F7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843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Her son Daniel recalled that the doctor told him that if her lung failure and lung infection have not improved; they would probably have to prepare for a funeral.</a:t>
            </a:r>
          </a:p>
        </p:txBody>
      </p:sp>
    </p:spTree>
    <p:extLst>
      <p:ext uri="{BB962C8B-B14F-4D97-AF65-F5344CB8AC3E}">
        <p14:creationId xmlns:p14="http://schemas.microsoft.com/office/powerpoint/2010/main" val="2335892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5344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u="sng" dirty="0">
                <a:solidFill>
                  <a:srgbClr val="FFFF99"/>
                </a:solidFill>
              </a:rPr>
              <a:t>7 Points </a:t>
            </a:r>
            <a:r>
              <a:rPr lang="en-US" sz="4000" u="sng" dirty="0" err="1">
                <a:solidFill>
                  <a:srgbClr val="FFFF99"/>
                </a:solidFill>
              </a:rPr>
              <a:t>Kefa</a:t>
            </a:r>
            <a:r>
              <a:rPr lang="en-US" sz="4000" u="sng" dirty="0">
                <a:solidFill>
                  <a:srgbClr val="FFFF99"/>
                </a:solidFill>
              </a:rPr>
              <a:t> / Peter’s message</a:t>
            </a:r>
          </a:p>
          <a:p>
            <a:pPr marL="461963" indent="-461963">
              <a:buFont typeface="+mj-lt"/>
              <a:buAutoNum type="arabicPeriod"/>
            </a:pPr>
            <a:r>
              <a:rPr lang="en-US" sz="4000" dirty="0"/>
              <a:t>Universal outpouring</a:t>
            </a:r>
          </a:p>
          <a:p>
            <a:pPr marL="461963" indent="-461963">
              <a:buFont typeface="+mj-lt"/>
              <a:buAutoNum type="arabicPeriod"/>
            </a:pPr>
            <a:r>
              <a:rPr lang="en-US" sz="4000" dirty="0"/>
              <a:t>Gifts given, prophecy, etc.</a:t>
            </a:r>
          </a:p>
          <a:p>
            <a:pPr marL="461963" indent="-461963">
              <a:buFont typeface="+mj-lt"/>
              <a:buAutoNum type="arabicPeriod"/>
            </a:pPr>
            <a:r>
              <a:rPr lang="en-US" sz="4000" dirty="0"/>
              <a:t>Transforming vision youth</a:t>
            </a:r>
          </a:p>
          <a:p>
            <a:pPr marL="461963" indent="-461963">
              <a:buFont typeface="+mj-lt"/>
              <a:buAutoNum type="arabicPeriod"/>
            </a:pPr>
            <a:r>
              <a:rPr lang="en-US" sz="4000" dirty="0"/>
              <a:t>Old men dream dreams</a:t>
            </a:r>
          </a:p>
          <a:p>
            <a:pPr marL="461963" indent="-461963">
              <a:buFont typeface="+mj-lt"/>
              <a:buAutoNum type="arabicPeriod"/>
            </a:pPr>
            <a:r>
              <a:rPr lang="en-US" sz="4000" u="sng" dirty="0">
                <a:solidFill>
                  <a:srgbClr val="FFFF99"/>
                </a:solidFill>
              </a:rPr>
              <a:t>No gender, class discrimination.</a:t>
            </a:r>
          </a:p>
          <a:p>
            <a:pPr marL="461963" indent="-461963">
              <a:buFont typeface="+mj-lt"/>
              <a:buAutoNum type="arabicPeriod"/>
            </a:pPr>
            <a:r>
              <a:rPr lang="en-US" sz="4000" dirty="0"/>
              <a:t>Natural calamities</a:t>
            </a:r>
          </a:p>
          <a:p>
            <a:pPr marL="461963" indent="-461963">
              <a:buFont typeface="+mj-lt"/>
              <a:buAutoNum type="arabicPeriod"/>
            </a:pPr>
            <a:r>
              <a:rPr lang="en-US" sz="4000" dirty="0"/>
              <a:t>Salvations of Jews and the Nations</a:t>
            </a:r>
          </a:p>
          <a:p>
            <a:pPr marL="461963" indent="-461963">
              <a:buFont typeface="+mj-lt"/>
              <a:buAutoNum type="arabicPeriod"/>
            </a:pPr>
            <a:endParaRPr lang="en-US" sz="4000" dirty="0"/>
          </a:p>
        </p:txBody>
      </p:sp>
    </p:spTree>
    <p:extLst>
      <p:ext uri="{BB962C8B-B14F-4D97-AF65-F5344CB8AC3E}">
        <p14:creationId xmlns:p14="http://schemas.microsoft.com/office/powerpoint/2010/main" val="2456242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09588" indent="-509588">
              <a:buFont typeface="+mj-lt"/>
              <a:buAutoNum type="arabicPeriod" startAt="5"/>
            </a:pPr>
            <a:r>
              <a:rPr lang="en-US" sz="4000" dirty="0"/>
              <a:t>Even on my slaves, both men and women</a:t>
            </a:r>
            <a:r>
              <a:rPr lang="en-US" sz="3700" baseline="-25000" dirty="0">
                <a:solidFill>
                  <a:srgbClr val="FF0000"/>
                </a:solidFill>
              </a:rPr>
              <a:t>5</a:t>
            </a:r>
            <a:r>
              <a:rPr lang="en-US" sz="4000" dirty="0"/>
              <a:t>, will I pour out from my Spirit in those days; and they will prophesy.</a:t>
            </a:r>
          </a:p>
          <a:p>
            <a:pPr marL="524552" lvl="3" indent="0">
              <a:buNone/>
            </a:pPr>
            <a:r>
              <a:rPr lang="en-US" sz="4000" dirty="0">
                <a:solidFill>
                  <a:schemeClr val="bg1"/>
                </a:solidFill>
                <a:latin typeface="+mn-lt"/>
                <a:ea typeface="+mn-ea"/>
                <a:cs typeface="+mn-cs"/>
              </a:rPr>
              <a:t>No gender or economic class discrimination in the Filling.</a:t>
            </a:r>
          </a:p>
        </p:txBody>
      </p:sp>
    </p:spTree>
    <p:extLst>
      <p:ext uri="{BB962C8B-B14F-4D97-AF65-F5344CB8AC3E}">
        <p14:creationId xmlns:p14="http://schemas.microsoft.com/office/powerpoint/2010/main" val="9249666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Gal. 3.27-28</a:t>
            </a:r>
            <a:r>
              <a:rPr lang="en-US" sz="4000" dirty="0"/>
              <a:t> For all of you who were immersed in Messiah have clothed yourselves with Messiah. There is neither Jew nor Greek, there is neither slave nor free, there is neither male nor female—for you are all one in Messiah Yeshua. </a:t>
            </a:r>
          </a:p>
        </p:txBody>
      </p:sp>
    </p:spTree>
    <p:extLst>
      <p:ext uri="{BB962C8B-B14F-4D97-AF65-F5344CB8AC3E}">
        <p14:creationId xmlns:p14="http://schemas.microsoft.com/office/powerpoint/2010/main" val="2566915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026" name="Picture 2" descr="•FIWED ">
            <a:extLst>
              <a:ext uri="{FF2B5EF4-FFF2-40B4-BE49-F238E27FC236}">
                <a16:creationId xmlns:a16="http://schemas.microsoft.com/office/drawing/2014/main" id="{EF103CF7-C9E0-2FF3-F9CA-4CE8B87F7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494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5344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u="sng" dirty="0">
                <a:solidFill>
                  <a:srgbClr val="FFFF99"/>
                </a:solidFill>
              </a:rPr>
              <a:t>7 Points </a:t>
            </a:r>
            <a:r>
              <a:rPr lang="en-US" sz="4000" u="sng" dirty="0" err="1">
                <a:solidFill>
                  <a:srgbClr val="FFFF99"/>
                </a:solidFill>
              </a:rPr>
              <a:t>Kefa</a:t>
            </a:r>
            <a:r>
              <a:rPr lang="en-US" sz="4000" u="sng" dirty="0">
                <a:solidFill>
                  <a:srgbClr val="FFFF99"/>
                </a:solidFill>
              </a:rPr>
              <a:t> / Peter’s message</a:t>
            </a:r>
          </a:p>
          <a:p>
            <a:pPr marL="461963" indent="-461963">
              <a:buFont typeface="+mj-lt"/>
              <a:buAutoNum type="arabicPeriod"/>
            </a:pPr>
            <a:r>
              <a:rPr lang="en-US" sz="4000" dirty="0"/>
              <a:t>Universal outpouring</a:t>
            </a:r>
          </a:p>
          <a:p>
            <a:pPr marL="461963" indent="-461963">
              <a:buFont typeface="+mj-lt"/>
              <a:buAutoNum type="arabicPeriod"/>
            </a:pPr>
            <a:r>
              <a:rPr lang="en-US" sz="4000" dirty="0"/>
              <a:t>Gifts given, prophecy, etc.</a:t>
            </a:r>
          </a:p>
          <a:p>
            <a:pPr marL="461963" indent="-461963">
              <a:buFont typeface="+mj-lt"/>
              <a:buAutoNum type="arabicPeriod"/>
            </a:pPr>
            <a:r>
              <a:rPr lang="en-US" sz="4000" dirty="0"/>
              <a:t>Transforming vision youth</a:t>
            </a:r>
          </a:p>
          <a:p>
            <a:pPr marL="461963" indent="-461963">
              <a:buFont typeface="+mj-lt"/>
              <a:buAutoNum type="arabicPeriod"/>
            </a:pPr>
            <a:r>
              <a:rPr lang="en-US" sz="4000" dirty="0"/>
              <a:t>Old men dream dreams</a:t>
            </a:r>
          </a:p>
          <a:p>
            <a:pPr marL="461963" indent="-461963">
              <a:buFont typeface="+mj-lt"/>
              <a:buAutoNum type="arabicPeriod"/>
            </a:pPr>
            <a:r>
              <a:rPr lang="en-US" sz="4000" dirty="0"/>
              <a:t>No gender, class discrimination.</a:t>
            </a:r>
          </a:p>
          <a:p>
            <a:pPr marL="461963" indent="-461963">
              <a:buFont typeface="+mj-lt"/>
              <a:buAutoNum type="arabicPeriod"/>
            </a:pPr>
            <a:r>
              <a:rPr lang="en-US" sz="4000" u="sng" dirty="0">
                <a:solidFill>
                  <a:srgbClr val="FFFF99"/>
                </a:solidFill>
              </a:rPr>
              <a:t>Natural calamities</a:t>
            </a:r>
          </a:p>
          <a:p>
            <a:pPr marL="461963" indent="-461963">
              <a:buFont typeface="+mj-lt"/>
              <a:buAutoNum type="arabicPeriod"/>
            </a:pPr>
            <a:r>
              <a:rPr lang="en-US" sz="4000" dirty="0"/>
              <a:t>Salvations of Jews and the Nations</a:t>
            </a:r>
          </a:p>
          <a:p>
            <a:pPr marL="461963" indent="-461963">
              <a:buFont typeface="+mj-lt"/>
              <a:buAutoNum type="arabicPeriod"/>
            </a:pPr>
            <a:endParaRPr lang="en-US" sz="4000" dirty="0"/>
          </a:p>
        </p:txBody>
      </p:sp>
    </p:spTree>
    <p:extLst>
      <p:ext uri="{BB962C8B-B14F-4D97-AF65-F5344CB8AC3E}">
        <p14:creationId xmlns:p14="http://schemas.microsoft.com/office/powerpoint/2010/main" val="3933286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461963" indent="-461963">
              <a:buFont typeface="+mj-lt"/>
              <a:buAutoNum type="arabicPeriod" startAt="6"/>
            </a:pPr>
            <a:r>
              <a:rPr lang="en-US" sz="4000" dirty="0"/>
              <a:t>I will perform miracles in the sky above and signs on the earth below —blood, fire and thick smoke. The sun will become dark and the moon blood before the great and fearful Day of </a:t>
            </a:r>
            <a:r>
              <a:rPr lang="en-US" sz="4000" cap="small" dirty="0" err="1"/>
              <a:t>Adoni</a:t>
            </a:r>
            <a:r>
              <a:rPr lang="en-US" sz="4000" dirty="0"/>
              <a:t> comes</a:t>
            </a:r>
            <a:r>
              <a:rPr lang="en-US" sz="4000" baseline="-25000" dirty="0">
                <a:solidFill>
                  <a:srgbClr val="FF0000"/>
                </a:solidFill>
              </a:rPr>
              <a:t>6</a:t>
            </a:r>
            <a:endParaRPr lang="en-US" sz="4000" dirty="0"/>
          </a:p>
        </p:txBody>
      </p:sp>
    </p:spTree>
    <p:extLst>
      <p:ext uri="{BB962C8B-B14F-4D97-AF65-F5344CB8AC3E}">
        <p14:creationId xmlns:p14="http://schemas.microsoft.com/office/powerpoint/2010/main" val="17011995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026" name="Picture 2" descr="•FIWED ">
            <a:extLst>
              <a:ext uri="{FF2B5EF4-FFF2-40B4-BE49-F238E27FC236}">
                <a16:creationId xmlns:a16="http://schemas.microsoft.com/office/drawing/2014/main" id="{EF103CF7-C9E0-2FF3-F9CA-4CE8B87F7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101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47649"/>
            <a:ext cx="85344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u="sng" dirty="0">
                <a:solidFill>
                  <a:srgbClr val="FFFF99"/>
                </a:solidFill>
              </a:rPr>
              <a:t>7 Points </a:t>
            </a:r>
            <a:r>
              <a:rPr lang="en-US" sz="4000" u="sng" dirty="0" err="1">
                <a:solidFill>
                  <a:srgbClr val="FFFF99"/>
                </a:solidFill>
              </a:rPr>
              <a:t>Kefa</a:t>
            </a:r>
            <a:r>
              <a:rPr lang="en-US" sz="4000" u="sng" dirty="0">
                <a:solidFill>
                  <a:srgbClr val="FFFF99"/>
                </a:solidFill>
              </a:rPr>
              <a:t> / Peter’s message</a:t>
            </a:r>
          </a:p>
          <a:p>
            <a:pPr marL="461963" indent="-461963">
              <a:buFont typeface="+mj-lt"/>
              <a:buAutoNum type="arabicPeriod"/>
            </a:pPr>
            <a:r>
              <a:rPr lang="en-US" sz="4000" dirty="0"/>
              <a:t>Universal outpouring</a:t>
            </a:r>
          </a:p>
          <a:p>
            <a:pPr marL="461963" indent="-461963">
              <a:buFont typeface="+mj-lt"/>
              <a:buAutoNum type="arabicPeriod"/>
            </a:pPr>
            <a:r>
              <a:rPr lang="en-US" sz="4000" dirty="0"/>
              <a:t>Gifts given, prophecy, etc.</a:t>
            </a:r>
          </a:p>
          <a:p>
            <a:pPr marL="461963" indent="-461963">
              <a:buFont typeface="+mj-lt"/>
              <a:buAutoNum type="arabicPeriod"/>
            </a:pPr>
            <a:r>
              <a:rPr lang="en-US" sz="4000" dirty="0"/>
              <a:t>Transforming vision youth</a:t>
            </a:r>
          </a:p>
          <a:p>
            <a:pPr marL="461963" indent="-461963">
              <a:buFont typeface="+mj-lt"/>
              <a:buAutoNum type="arabicPeriod"/>
            </a:pPr>
            <a:r>
              <a:rPr lang="en-US" sz="4000" dirty="0"/>
              <a:t>Old men dream dreams</a:t>
            </a:r>
          </a:p>
          <a:p>
            <a:pPr marL="461963" indent="-461963">
              <a:buFont typeface="+mj-lt"/>
              <a:buAutoNum type="arabicPeriod"/>
            </a:pPr>
            <a:r>
              <a:rPr lang="en-US" sz="4000" dirty="0"/>
              <a:t>No gender, class discrimination.</a:t>
            </a:r>
          </a:p>
          <a:p>
            <a:pPr marL="461963" indent="-461963">
              <a:buFont typeface="+mj-lt"/>
              <a:buAutoNum type="arabicPeriod"/>
            </a:pPr>
            <a:r>
              <a:rPr lang="en-US" sz="4000" dirty="0"/>
              <a:t>Natural calamities</a:t>
            </a:r>
          </a:p>
          <a:p>
            <a:pPr marL="461963" indent="-461963">
              <a:buFont typeface="+mj-lt"/>
              <a:buAutoNum type="arabicPeriod"/>
            </a:pPr>
            <a:r>
              <a:rPr lang="en-US" sz="4000" u="sng" dirty="0">
                <a:solidFill>
                  <a:srgbClr val="FFFF99"/>
                </a:solidFill>
              </a:rPr>
              <a:t>Salvations of Jews and the Nations</a:t>
            </a:r>
          </a:p>
          <a:p>
            <a:pPr marL="461963" indent="-461963">
              <a:buFont typeface="+mj-lt"/>
              <a:buAutoNum type="arabicPeriod"/>
            </a:pPr>
            <a:endParaRPr lang="en-US" sz="4000" dirty="0"/>
          </a:p>
        </p:txBody>
      </p:sp>
    </p:spTree>
    <p:extLst>
      <p:ext uri="{BB962C8B-B14F-4D97-AF65-F5344CB8AC3E}">
        <p14:creationId xmlns:p14="http://schemas.microsoft.com/office/powerpoint/2010/main" val="18761872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09588" indent="-509588">
              <a:buFont typeface="+mj-lt"/>
              <a:buAutoNum type="arabicPeriod" startAt="7"/>
            </a:pPr>
            <a:r>
              <a:rPr lang="en-US" sz="4000" dirty="0"/>
              <a:t>And then, whoever calls on the name of </a:t>
            </a:r>
            <a:r>
              <a:rPr lang="en-US" sz="4000" cap="small" dirty="0" err="1"/>
              <a:t>Adoni</a:t>
            </a:r>
            <a:r>
              <a:rPr lang="en-US" sz="4000" dirty="0"/>
              <a:t> will be saved.</a:t>
            </a:r>
            <a:r>
              <a:rPr lang="en-US" sz="4000" baseline="-25000" dirty="0">
                <a:solidFill>
                  <a:srgbClr val="FF0000"/>
                </a:solidFill>
              </a:rPr>
              <a:t>7</a:t>
            </a:r>
            <a:r>
              <a:rPr lang="en-US" sz="4000" dirty="0"/>
              <a:t>”’</a:t>
            </a:r>
          </a:p>
          <a:p>
            <a:pPr marL="524552" lvl="3" indent="0">
              <a:buNone/>
            </a:pPr>
            <a:r>
              <a:rPr lang="en-US" sz="4000" dirty="0">
                <a:solidFill>
                  <a:schemeClr val="bg1"/>
                </a:solidFill>
                <a:latin typeface="+mn-lt"/>
                <a:ea typeface="+mn-ea"/>
                <a:cs typeface="+mn-cs"/>
              </a:rPr>
              <a:t>Spirit filled believers have an </a:t>
            </a:r>
            <a:r>
              <a:rPr lang="en-US" sz="4000" u="sng" dirty="0">
                <a:solidFill>
                  <a:schemeClr val="bg1"/>
                </a:solidFill>
                <a:latin typeface="+mn-lt"/>
                <a:ea typeface="+mn-ea"/>
                <a:cs typeface="+mn-cs"/>
              </a:rPr>
              <a:t>increased</a:t>
            </a:r>
            <a:r>
              <a:rPr lang="en-US" sz="4000" dirty="0">
                <a:solidFill>
                  <a:schemeClr val="bg1"/>
                </a:solidFill>
                <a:latin typeface="+mn-lt"/>
                <a:ea typeface="+mn-ea"/>
                <a:cs typeface="+mn-cs"/>
              </a:rPr>
              <a:t> passion to see salvations.</a:t>
            </a:r>
          </a:p>
          <a:p>
            <a:pPr marL="524552" lvl="3" indent="0">
              <a:buNone/>
            </a:pPr>
            <a:r>
              <a:rPr lang="en-US" sz="4000" dirty="0" err="1">
                <a:solidFill>
                  <a:schemeClr val="bg1"/>
                </a:solidFill>
                <a:latin typeface="+mn-lt"/>
                <a:ea typeface="+mn-ea"/>
                <a:cs typeface="+mn-cs"/>
              </a:rPr>
              <a:t>Kefa</a:t>
            </a:r>
            <a:r>
              <a:rPr lang="en-US" sz="4000" dirty="0">
                <a:solidFill>
                  <a:schemeClr val="bg1"/>
                </a:solidFill>
                <a:latin typeface="+mn-lt"/>
                <a:ea typeface="+mn-ea"/>
                <a:cs typeface="+mn-cs"/>
              </a:rPr>
              <a:t>/Peter continues preaching, concludes…</a:t>
            </a:r>
          </a:p>
        </p:txBody>
      </p:sp>
    </p:spTree>
    <p:extLst>
      <p:ext uri="{BB962C8B-B14F-4D97-AF65-F5344CB8AC3E}">
        <p14:creationId xmlns:p14="http://schemas.microsoft.com/office/powerpoint/2010/main" val="18434429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2.36 </a:t>
            </a:r>
            <a:r>
              <a:rPr lang="en-US" sz="4000" dirty="0"/>
              <a:t>Therefore, let the whole house of </a:t>
            </a:r>
            <a:r>
              <a:rPr lang="en-US" sz="4000" dirty="0" err="1"/>
              <a:t>Isra’el</a:t>
            </a:r>
            <a:r>
              <a:rPr lang="en-US" sz="4000" dirty="0"/>
              <a:t> know beyond doubt that God has made him both Lord and Messiah — this Yeshua, whom you executed on a stake!”</a:t>
            </a:r>
            <a:endParaRPr lang="en-US" sz="6600" dirty="0"/>
          </a:p>
        </p:txBody>
      </p:sp>
    </p:spTree>
    <p:extLst>
      <p:ext uri="{BB962C8B-B14F-4D97-AF65-F5344CB8AC3E}">
        <p14:creationId xmlns:p14="http://schemas.microsoft.com/office/powerpoint/2010/main" val="1114882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After hearing the news, as Christians, they began to pray for their mother. Chen also kept praying, asking the Lord Yeshua to heal her disease. So when doctors announced that her lung infection had improved and she could be transferred to a general ward, she believed that God had helped her.</a:t>
            </a:r>
          </a:p>
          <a:p>
            <a:pPr marL="0" indent="0">
              <a:buNone/>
            </a:pPr>
            <a:endParaRPr lang="en-US" sz="4000" dirty="0"/>
          </a:p>
        </p:txBody>
      </p:sp>
    </p:spTree>
    <p:extLst>
      <p:ext uri="{BB962C8B-B14F-4D97-AF65-F5344CB8AC3E}">
        <p14:creationId xmlns:p14="http://schemas.microsoft.com/office/powerpoint/2010/main" val="23146710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0" i="0" baseline="30000" dirty="0">
                <a:effectLst/>
              </a:rPr>
              <a:t>Acts 2.37-39 </a:t>
            </a:r>
            <a:r>
              <a:rPr lang="en-US" sz="4000" b="0" i="0" dirty="0">
                <a:effectLst/>
              </a:rPr>
              <a:t>On hearing this, they were stung in their hearts; and they said to </a:t>
            </a:r>
            <a:r>
              <a:rPr lang="en-US" sz="4000" b="0" i="0" dirty="0" err="1">
                <a:effectLst/>
              </a:rPr>
              <a:t>Kefa</a:t>
            </a:r>
            <a:r>
              <a:rPr lang="en-US" sz="4000" b="0" i="0" dirty="0">
                <a:effectLst/>
              </a:rPr>
              <a:t> and the other emissaries, “Brothers, what should we do?”</a:t>
            </a:r>
            <a:r>
              <a:rPr lang="en-US" sz="4000" b="1" i="0" baseline="30000" dirty="0">
                <a:effectLst/>
              </a:rPr>
              <a:t> </a:t>
            </a:r>
            <a:r>
              <a:rPr lang="en-US" sz="4000" b="0" i="0" dirty="0" err="1">
                <a:effectLst/>
              </a:rPr>
              <a:t>Kefa</a:t>
            </a:r>
            <a:r>
              <a:rPr lang="en-US" sz="4000" b="0" i="0" dirty="0">
                <a:effectLst/>
              </a:rPr>
              <a:t> answered them, “Turn, repent from sin, return to God, and each of you be immersed</a:t>
            </a:r>
            <a:endParaRPr lang="en-US" sz="4800" dirty="0"/>
          </a:p>
        </p:txBody>
      </p:sp>
    </p:spTree>
    <p:extLst>
      <p:ext uri="{BB962C8B-B14F-4D97-AF65-F5344CB8AC3E}">
        <p14:creationId xmlns:p14="http://schemas.microsoft.com/office/powerpoint/2010/main" val="23768209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0" i="0" baseline="30000" dirty="0">
                <a:effectLst/>
              </a:rPr>
              <a:t>Acts 2.37-39 </a:t>
            </a:r>
            <a:r>
              <a:rPr lang="en-US" sz="4000" b="0" i="0" dirty="0">
                <a:effectLst/>
              </a:rPr>
              <a:t>on the authority of Yeshua the Messiah into forgiveness of your sins, and you will receive the gift of the </a:t>
            </a:r>
            <a:r>
              <a:rPr lang="en-US" sz="4000" b="0" i="1" dirty="0" err="1">
                <a:effectLst/>
              </a:rPr>
              <a:t>Ruakh</a:t>
            </a:r>
            <a:r>
              <a:rPr lang="en-US" sz="4000" b="0" i="1" dirty="0">
                <a:effectLst/>
              </a:rPr>
              <a:t> </a:t>
            </a:r>
            <a:r>
              <a:rPr lang="en-US" sz="4000" b="0" i="1" dirty="0" err="1">
                <a:effectLst/>
              </a:rPr>
              <a:t>HaKodesh</a:t>
            </a:r>
            <a:r>
              <a:rPr lang="en-US" sz="4000" b="0" i="0" dirty="0">
                <a:effectLst/>
              </a:rPr>
              <a:t>! For the promise is for you, for your children, and for those far away — as many as </a:t>
            </a:r>
            <a:r>
              <a:rPr lang="en-US" sz="4000" b="0" cap="small" dirty="0" err="1">
                <a:effectLst/>
              </a:rPr>
              <a:t>Adoni</a:t>
            </a:r>
            <a:r>
              <a:rPr lang="en-US" sz="4000" b="0" i="0" dirty="0">
                <a:effectLst/>
              </a:rPr>
              <a:t> our God may call!”</a:t>
            </a:r>
            <a:endParaRPr lang="en-US" sz="4800" dirty="0"/>
          </a:p>
        </p:txBody>
      </p:sp>
    </p:spTree>
    <p:extLst>
      <p:ext uri="{BB962C8B-B14F-4D97-AF65-F5344CB8AC3E}">
        <p14:creationId xmlns:p14="http://schemas.microsoft.com/office/powerpoint/2010/main" val="9395866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2.41  </a:t>
            </a:r>
            <a:r>
              <a:rPr lang="en-US" sz="4000" dirty="0"/>
              <a:t>So those who received his message were immersed, and that day about </a:t>
            </a:r>
            <a:r>
              <a:rPr lang="en-US" sz="4000" u="sng" dirty="0"/>
              <a:t>three thousand souls</a:t>
            </a:r>
            <a:r>
              <a:rPr lang="en-US" sz="4000" dirty="0"/>
              <a:t> were added.</a:t>
            </a:r>
          </a:p>
        </p:txBody>
      </p:sp>
    </p:spTree>
    <p:extLst>
      <p:ext uri="{BB962C8B-B14F-4D97-AF65-F5344CB8AC3E}">
        <p14:creationId xmlns:p14="http://schemas.microsoft.com/office/powerpoint/2010/main" val="3065009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5CFC0C22-CC97-6B1D-06B0-460786F18FE6}"/>
              </a:ext>
            </a:extLst>
          </p:cNvPr>
          <p:cNvPicPr>
            <a:picLocks noChangeAspect="1"/>
          </p:cNvPicPr>
          <p:nvPr/>
        </p:nvPicPr>
        <p:blipFill>
          <a:blip r:embed="rId3"/>
          <a:stretch>
            <a:fillRect/>
          </a:stretch>
        </p:blipFill>
        <p:spPr>
          <a:xfrm>
            <a:off x="466966" y="0"/>
            <a:ext cx="8210068" cy="5143500"/>
          </a:xfrm>
          <a:prstGeom prst="rect">
            <a:avLst/>
          </a:prstGeom>
        </p:spPr>
      </p:pic>
    </p:spTree>
    <p:extLst>
      <p:ext uri="{BB962C8B-B14F-4D97-AF65-F5344CB8AC3E}">
        <p14:creationId xmlns:p14="http://schemas.microsoft.com/office/powerpoint/2010/main" val="24432150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318D2075-1133-E4EB-F2FD-744F7AE7F398}"/>
              </a:ext>
            </a:extLst>
          </p:cNvPr>
          <p:cNvPicPr>
            <a:picLocks noChangeAspect="1"/>
          </p:cNvPicPr>
          <p:nvPr/>
        </p:nvPicPr>
        <p:blipFill rotWithShape="1">
          <a:blip r:embed="rId3"/>
          <a:srcRect r="3333"/>
          <a:stretch/>
        </p:blipFill>
        <p:spPr>
          <a:xfrm>
            <a:off x="-1" y="0"/>
            <a:ext cx="9218755" cy="5089618"/>
          </a:xfrm>
          <a:prstGeom prst="rect">
            <a:avLst/>
          </a:prstGeom>
        </p:spPr>
      </p:pic>
      <p:sp>
        <p:nvSpPr>
          <p:cNvPr id="5" name="TextBox 4">
            <a:extLst>
              <a:ext uri="{FF2B5EF4-FFF2-40B4-BE49-F238E27FC236}">
                <a16:creationId xmlns:a16="http://schemas.microsoft.com/office/drawing/2014/main" id="{F82A3129-B5CB-B50E-4C51-1C7673C75454}"/>
              </a:ext>
            </a:extLst>
          </p:cNvPr>
          <p:cNvSpPr txBox="1"/>
          <p:nvPr/>
        </p:nvSpPr>
        <p:spPr>
          <a:xfrm>
            <a:off x="-64169" y="0"/>
            <a:ext cx="9218755" cy="3170099"/>
          </a:xfrm>
          <a:prstGeom prst="rect">
            <a:avLst/>
          </a:prstGeom>
          <a:noFill/>
        </p:spPr>
        <p:txBody>
          <a:bodyPr wrap="square" rtlCol="0">
            <a:spAutoFit/>
          </a:bodyPr>
          <a:lstStyle/>
          <a:p>
            <a:pPr algn="l"/>
            <a:r>
              <a:rPr lang="en-US" b="1" i="0" baseline="30000" dirty="0">
                <a:solidFill>
                  <a:srgbClr val="000000"/>
                </a:solidFill>
                <a:effectLst/>
                <a:latin typeface="system-ui"/>
              </a:rPr>
              <a:t> </a:t>
            </a:r>
            <a:r>
              <a:rPr lang="en-US" b="0" i="0" dirty="0">
                <a:solidFill>
                  <a:srgbClr val="000000"/>
                </a:solidFill>
                <a:effectLst/>
              </a:rPr>
              <a:t>Don’t you have a saying, ‘Four more </a:t>
            </a:r>
          </a:p>
          <a:p>
            <a:pPr algn="l"/>
            <a:r>
              <a:rPr lang="en-US" b="0" i="0" dirty="0">
                <a:solidFill>
                  <a:srgbClr val="000000"/>
                </a:solidFill>
                <a:effectLst/>
              </a:rPr>
              <a:t>months and then the harvest’? Well, </a:t>
            </a:r>
          </a:p>
          <a:p>
            <a:pPr algn="l"/>
            <a:r>
              <a:rPr lang="en-US" b="0" i="0" dirty="0">
                <a:solidFill>
                  <a:srgbClr val="000000"/>
                </a:solidFill>
                <a:effectLst/>
              </a:rPr>
              <a:t>what I say to you is: open your eyes and look at the fields! They’re already ripe for harvest!</a:t>
            </a:r>
            <a:endParaRPr lang="en-US" dirty="0"/>
          </a:p>
        </p:txBody>
      </p:sp>
    </p:spTree>
    <p:extLst>
      <p:ext uri="{BB962C8B-B14F-4D97-AF65-F5344CB8AC3E}">
        <p14:creationId xmlns:p14="http://schemas.microsoft.com/office/powerpoint/2010/main" val="11540903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Every study over the last 30 years has found this to be true… Word of mouth and a personal invitation is the most common reason for people to visit a congregation.  Even in this digital world where social media is all the rage, a personal invitation is the most effective way to invite someone to service.</a:t>
            </a:r>
          </a:p>
          <a:p>
            <a:pPr marL="0" indent="0">
              <a:buNone/>
            </a:pPr>
            <a:endParaRPr lang="en-US" sz="4000" dirty="0"/>
          </a:p>
        </p:txBody>
      </p:sp>
    </p:spTree>
    <p:extLst>
      <p:ext uri="{BB962C8B-B14F-4D97-AF65-F5344CB8AC3E}">
        <p14:creationId xmlns:p14="http://schemas.microsoft.com/office/powerpoint/2010/main" val="40963664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 Lk.15.7 </a:t>
            </a:r>
            <a:r>
              <a:rPr lang="en-US" sz="4000" dirty="0"/>
              <a:t>I tell you that in the same way, there will be more joy in heaven over one sinner who turns to God from his sins than over ninety-nine righteous people who have no need to repent.</a:t>
            </a:r>
            <a:endParaRPr lang="en-US" sz="6600" dirty="0"/>
          </a:p>
        </p:txBody>
      </p:sp>
    </p:spTree>
    <p:extLst>
      <p:ext uri="{BB962C8B-B14F-4D97-AF65-F5344CB8AC3E}">
        <p14:creationId xmlns:p14="http://schemas.microsoft.com/office/powerpoint/2010/main" val="24870514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2911099"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Next outreach:</a:t>
            </a:r>
          </a:p>
          <a:p>
            <a:pPr marL="0" indent="0">
              <a:buNone/>
            </a:pPr>
            <a:r>
              <a:rPr lang="en-US" sz="4000" dirty="0"/>
              <a:t>KC Music Festival</a:t>
            </a:r>
          </a:p>
          <a:p>
            <a:pPr marL="0" indent="0">
              <a:buNone/>
            </a:pPr>
            <a:r>
              <a:rPr lang="en-US" sz="4000" dirty="0"/>
              <a:t>Tues., June 21, 5.30-8.30p</a:t>
            </a:r>
          </a:p>
        </p:txBody>
      </p:sp>
      <p:pic>
        <p:nvPicPr>
          <p:cNvPr id="3" name="Picture 2">
            <a:extLst>
              <a:ext uri="{FF2B5EF4-FFF2-40B4-BE49-F238E27FC236}">
                <a16:creationId xmlns:a16="http://schemas.microsoft.com/office/drawing/2014/main" id="{F1C75EEB-D125-FF67-D409-D79BCE184EAF}"/>
              </a:ext>
            </a:extLst>
          </p:cNvPr>
          <p:cNvPicPr>
            <a:picLocks noChangeAspect="1"/>
          </p:cNvPicPr>
          <p:nvPr/>
        </p:nvPicPr>
        <p:blipFill>
          <a:blip r:embed="rId3"/>
          <a:stretch>
            <a:fillRect/>
          </a:stretch>
        </p:blipFill>
        <p:spPr>
          <a:xfrm>
            <a:off x="3215899" y="38099"/>
            <a:ext cx="5928101" cy="5143500"/>
          </a:xfrm>
          <a:prstGeom prst="rect">
            <a:avLst/>
          </a:prstGeom>
        </p:spPr>
      </p:pic>
    </p:spTree>
    <p:extLst>
      <p:ext uri="{BB962C8B-B14F-4D97-AF65-F5344CB8AC3E}">
        <p14:creationId xmlns:p14="http://schemas.microsoft.com/office/powerpoint/2010/main" val="23063680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3DBF4073-D8AD-9A17-0FAB-07D7682C0384}"/>
              </a:ext>
            </a:extLst>
          </p:cNvPr>
          <p:cNvPicPr>
            <a:picLocks noChangeAspect="1"/>
          </p:cNvPicPr>
          <p:nvPr/>
        </p:nvPicPr>
        <p:blipFill>
          <a:blip r:embed="rId3"/>
          <a:stretch>
            <a:fillRect/>
          </a:stretch>
        </p:blipFill>
        <p:spPr>
          <a:xfrm>
            <a:off x="695072" y="0"/>
            <a:ext cx="7601455" cy="5143500"/>
          </a:xfrm>
          <a:prstGeom prst="rect">
            <a:avLst/>
          </a:prstGeom>
        </p:spPr>
      </p:pic>
      <p:sp>
        <p:nvSpPr>
          <p:cNvPr id="2" name="TextBox 1">
            <a:extLst>
              <a:ext uri="{FF2B5EF4-FFF2-40B4-BE49-F238E27FC236}">
                <a16:creationId xmlns:a16="http://schemas.microsoft.com/office/drawing/2014/main" id="{AFC488EF-0A97-5389-382B-0BFAD1814CDB}"/>
              </a:ext>
            </a:extLst>
          </p:cNvPr>
          <p:cNvSpPr txBox="1"/>
          <p:nvPr/>
        </p:nvSpPr>
        <p:spPr>
          <a:xfrm>
            <a:off x="1524000" y="76199"/>
            <a:ext cx="4165884"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Jack Stack BBQ</a:t>
            </a:r>
          </a:p>
        </p:txBody>
      </p:sp>
      <p:sp>
        <p:nvSpPr>
          <p:cNvPr id="5" name="TextBox 4">
            <a:extLst>
              <a:ext uri="{FF2B5EF4-FFF2-40B4-BE49-F238E27FC236}">
                <a16:creationId xmlns:a16="http://schemas.microsoft.com/office/drawing/2014/main" id="{BE585A34-CC71-262B-1492-023927201F43}"/>
              </a:ext>
            </a:extLst>
          </p:cNvPr>
          <p:cNvSpPr txBox="1"/>
          <p:nvPr/>
        </p:nvSpPr>
        <p:spPr>
          <a:xfrm>
            <a:off x="1994160" y="2609849"/>
            <a:ext cx="3225563" cy="707886"/>
          </a:xfrm>
          <a:prstGeom prst="rect">
            <a:avLst/>
          </a:prstGeom>
          <a:noFill/>
        </p:spPr>
        <p:txBody>
          <a:bodyPr wrap="none" rtlCol="0">
            <a:spAutoFit/>
          </a:bodyPr>
          <a:lstStyle/>
          <a:p>
            <a:pPr algn="l"/>
            <a:r>
              <a:rPr lang="en-US" dirty="0"/>
              <a:t>Café Corner</a:t>
            </a:r>
          </a:p>
        </p:txBody>
      </p:sp>
    </p:spTree>
    <p:extLst>
      <p:ext uri="{BB962C8B-B14F-4D97-AF65-F5344CB8AC3E}">
        <p14:creationId xmlns:p14="http://schemas.microsoft.com/office/powerpoint/2010/main" val="24014017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D4CD5402-8D3B-3BF6-E842-90E6274E6CE8}"/>
              </a:ext>
            </a:extLst>
          </p:cNvPr>
          <p:cNvPicPr>
            <a:picLocks noChangeAspect="1"/>
          </p:cNvPicPr>
          <p:nvPr/>
        </p:nvPicPr>
        <p:blipFill>
          <a:blip r:embed="rId3"/>
          <a:stretch>
            <a:fillRect/>
          </a:stretch>
        </p:blipFill>
        <p:spPr>
          <a:xfrm>
            <a:off x="21657" y="100293"/>
            <a:ext cx="9144000" cy="4942914"/>
          </a:xfrm>
          <a:prstGeom prst="rect">
            <a:avLst/>
          </a:prstGeom>
        </p:spPr>
      </p:pic>
      <p:sp>
        <p:nvSpPr>
          <p:cNvPr id="2" name="TextBox 1">
            <a:extLst>
              <a:ext uri="{FF2B5EF4-FFF2-40B4-BE49-F238E27FC236}">
                <a16:creationId xmlns:a16="http://schemas.microsoft.com/office/drawing/2014/main" id="{50260196-6B5B-EB71-0722-E37CA4E3FFE7}"/>
              </a:ext>
            </a:extLst>
          </p:cNvPr>
          <p:cNvSpPr txBox="1"/>
          <p:nvPr/>
        </p:nvSpPr>
        <p:spPr>
          <a:xfrm>
            <a:off x="1981200" y="819150"/>
            <a:ext cx="4454518" cy="707886"/>
          </a:xfrm>
          <a:prstGeom prst="rect">
            <a:avLst/>
          </a:prstGeom>
          <a:noFill/>
        </p:spPr>
        <p:txBody>
          <a:bodyPr wrap="square" rtlCol="0">
            <a:spAutoFit/>
          </a:bodyPr>
          <a:lstStyle/>
          <a:p>
            <a:pPr algn="l"/>
            <a:r>
              <a:rPr lang="en-US" dirty="0">
                <a:effectLst>
                  <a:outerShdw blurRad="38100" dist="38100" dir="2700000" algn="tl">
                    <a:srgbClr val="000000">
                      <a:alpha val="43137"/>
                    </a:srgbClr>
                  </a:outerShdw>
                </a:effectLst>
              </a:rPr>
              <a:t>Jack Stack BBQ</a:t>
            </a:r>
            <a:endParaRPr lang="en-US" dirty="0"/>
          </a:p>
        </p:txBody>
      </p:sp>
    </p:spTree>
    <p:extLst>
      <p:ext uri="{BB962C8B-B14F-4D97-AF65-F5344CB8AC3E}">
        <p14:creationId xmlns:p14="http://schemas.microsoft.com/office/powerpoint/2010/main" val="64631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“I’ve been a physical trainer for so many years, but I couldn’t help her,” Daniel said. When his mother was moved to the general ward, “I cried begging her to let me help her, and don’t let us have any regrets. She finally nodded.”</a:t>
            </a:r>
          </a:p>
        </p:txBody>
      </p:sp>
    </p:spTree>
    <p:extLst>
      <p:ext uri="{BB962C8B-B14F-4D97-AF65-F5344CB8AC3E}">
        <p14:creationId xmlns:p14="http://schemas.microsoft.com/office/powerpoint/2010/main" val="11316402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DAE6E096-4471-4DD2-2EA5-5FE9C88CF1C6}"/>
              </a:ext>
            </a:extLst>
          </p:cNvPr>
          <p:cNvPicPr>
            <a:picLocks noChangeAspect="1"/>
          </p:cNvPicPr>
          <p:nvPr/>
        </p:nvPicPr>
        <p:blipFill>
          <a:blip r:embed="rId3"/>
          <a:stretch>
            <a:fillRect/>
          </a:stretch>
        </p:blipFill>
        <p:spPr>
          <a:xfrm>
            <a:off x="0" y="50122"/>
            <a:ext cx="9144000" cy="5043255"/>
          </a:xfrm>
          <a:prstGeom prst="rect">
            <a:avLst/>
          </a:prstGeom>
        </p:spPr>
      </p:pic>
      <p:sp>
        <p:nvSpPr>
          <p:cNvPr id="2" name="TextBox 1">
            <a:extLst>
              <a:ext uri="{FF2B5EF4-FFF2-40B4-BE49-F238E27FC236}">
                <a16:creationId xmlns:a16="http://schemas.microsoft.com/office/drawing/2014/main" id="{0F114BAB-801B-4A40-76DA-37F87F38FB54}"/>
              </a:ext>
            </a:extLst>
          </p:cNvPr>
          <p:cNvSpPr txBox="1"/>
          <p:nvPr/>
        </p:nvSpPr>
        <p:spPr>
          <a:xfrm>
            <a:off x="685800" y="819150"/>
            <a:ext cx="4283366" cy="707886"/>
          </a:xfrm>
          <a:prstGeom prst="rect">
            <a:avLst/>
          </a:prstGeom>
          <a:noFill/>
        </p:spPr>
        <p:txBody>
          <a:bodyPr wrap="square" rtlCol="0">
            <a:spAutoFit/>
          </a:bodyPr>
          <a:lstStyle/>
          <a:p>
            <a:pPr algn="l"/>
            <a:r>
              <a:rPr lang="en-US" dirty="0">
                <a:effectLst>
                  <a:outerShdw blurRad="38100" dist="38100" dir="2700000" algn="tl">
                    <a:srgbClr val="000000">
                      <a:alpha val="43137"/>
                    </a:srgbClr>
                  </a:outerShdw>
                </a:effectLst>
              </a:rPr>
              <a:t>Jack Stack BBQ</a:t>
            </a:r>
            <a:endParaRPr lang="en-US" dirty="0"/>
          </a:p>
        </p:txBody>
      </p:sp>
    </p:spTree>
    <p:extLst>
      <p:ext uri="{BB962C8B-B14F-4D97-AF65-F5344CB8AC3E}">
        <p14:creationId xmlns:p14="http://schemas.microsoft.com/office/powerpoint/2010/main" val="2081977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026" name="Picture 2" descr="•FIWED ">
            <a:extLst>
              <a:ext uri="{FF2B5EF4-FFF2-40B4-BE49-F238E27FC236}">
                <a16:creationId xmlns:a16="http://schemas.microsoft.com/office/drawing/2014/main" id="{EF103CF7-C9E0-2FF3-F9CA-4CE8B87F7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690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5344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u="sng" dirty="0">
                <a:solidFill>
                  <a:srgbClr val="FFFF99"/>
                </a:solidFill>
              </a:rPr>
              <a:t>7 Points </a:t>
            </a:r>
            <a:r>
              <a:rPr lang="en-US" sz="4000" u="sng" dirty="0" err="1">
                <a:solidFill>
                  <a:srgbClr val="FFFF99"/>
                </a:solidFill>
              </a:rPr>
              <a:t>Kefa</a:t>
            </a:r>
            <a:r>
              <a:rPr lang="en-US" sz="4000" u="sng" dirty="0">
                <a:solidFill>
                  <a:srgbClr val="FFFF99"/>
                </a:solidFill>
              </a:rPr>
              <a:t> / Peter’s message</a:t>
            </a:r>
          </a:p>
          <a:p>
            <a:pPr marL="461963" indent="-461963">
              <a:buFont typeface="+mj-lt"/>
              <a:buAutoNum type="arabicPeriod"/>
            </a:pPr>
            <a:r>
              <a:rPr lang="en-US" sz="4000" dirty="0"/>
              <a:t>Universal outpouring</a:t>
            </a:r>
          </a:p>
          <a:p>
            <a:pPr marL="461963" indent="-461963">
              <a:buFont typeface="+mj-lt"/>
              <a:buAutoNum type="arabicPeriod"/>
            </a:pPr>
            <a:r>
              <a:rPr lang="en-US" sz="4000" dirty="0"/>
              <a:t>Gifts given, prophecy, etc.</a:t>
            </a:r>
          </a:p>
          <a:p>
            <a:pPr marL="461963" indent="-461963">
              <a:buFont typeface="+mj-lt"/>
              <a:buAutoNum type="arabicPeriod"/>
            </a:pPr>
            <a:r>
              <a:rPr lang="en-US" sz="4000" dirty="0"/>
              <a:t>Transforming vision youth</a:t>
            </a:r>
          </a:p>
          <a:p>
            <a:pPr marL="461963" indent="-461963">
              <a:buFont typeface="+mj-lt"/>
              <a:buAutoNum type="arabicPeriod"/>
            </a:pPr>
            <a:r>
              <a:rPr lang="en-US" sz="4000" dirty="0"/>
              <a:t>Old men dream dreams</a:t>
            </a:r>
          </a:p>
          <a:p>
            <a:pPr marL="461963" indent="-461963">
              <a:buFont typeface="+mj-lt"/>
              <a:buAutoNum type="arabicPeriod"/>
            </a:pPr>
            <a:r>
              <a:rPr lang="en-US" sz="4000" dirty="0"/>
              <a:t>No gender, class discrimination.</a:t>
            </a:r>
          </a:p>
          <a:p>
            <a:pPr marL="461963" indent="-461963">
              <a:buFont typeface="+mj-lt"/>
              <a:buAutoNum type="arabicPeriod"/>
            </a:pPr>
            <a:r>
              <a:rPr lang="en-US" sz="4000" dirty="0"/>
              <a:t>Natural calamities</a:t>
            </a:r>
          </a:p>
          <a:p>
            <a:pPr marL="461963" indent="-461963">
              <a:buFont typeface="+mj-lt"/>
              <a:buAutoNum type="arabicPeriod"/>
            </a:pPr>
            <a:r>
              <a:rPr lang="en-US" sz="4000" dirty="0"/>
              <a:t>Salvations of Jews and the Nations</a:t>
            </a:r>
          </a:p>
          <a:p>
            <a:pPr marL="461963" indent="-461963">
              <a:buFont typeface="+mj-lt"/>
              <a:buAutoNum type="arabicPeriod"/>
            </a:pPr>
            <a:endParaRPr lang="en-US" sz="4000" dirty="0"/>
          </a:p>
        </p:txBody>
      </p:sp>
    </p:spTree>
    <p:extLst>
      <p:ext uri="{BB962C8B-B14F-4D97-AF65-F5344CB8AC3E}">
        <p14:creationId xmlns:p14="http://schemas.microsoft.com/office/powerpoint/2010/main" val="9097962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How do we receive the in-filling?</a:t>
            </a:r>
          </a:p>
          <a:p>
            <a:pPr marL="0" indent="0">
              <a:buNone/>
            </a:pPr>
            <a:endParaRPr lang="en-US" sz="4000" dirty="0"/>
          </a:p>
        </p:txBody>
      </p:sp>
    </p:spTree>
    <p:extLst>
      <p:ext uri="{BB962C8B-B14F-4D97-AF65-F5344CB8AC3E}">
        <p14:creationId xmlns:p14="http://schemas.microsoft.com/office/powerpoint/2010/main" val="12064139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1" baseline="30000" dirty="0"/>
              <a:t> Acts 1.12-14  </a:t>
            </a:r>
            <a:r>
              <a:rPr lang="en-US" sz="4000" dirty="0"/>
              <a:t>These all devoted themselves single-mindedly to prayer!</a:t>
            </a:r>
            <a:endParaRPr lang="en-US" sz="6600" dirty="0"/>
          </a:p>
        </p:txBody>
      </p:sp>
    </p:spTree>
    <p:extLst>
      <p:ext uri="{BB962C8B-B14F-4D97-AF65-F5344CB8AC3E}">
        <p14:creationId xmlns:p14="http://schemas.microsoft.com/office/powerpoint/2010/main" val="73135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a:t>Yermiyahu</a:t>
            </a:r>
            <a:r>
              <a:rPr lang="en-US" sz="4000" baseline="30000" dirty="0"/>
              <a:t>/</a:t>
            </a:r>
            <a:r>
              <a:rPr lang="en-US" sz="4000" baseline="30000" dirty="0" err="1"/>
              <a:t>Jer</a:t>
            </a:r>
            <a:r>
              <a:rPr lang="en-US" sz="4000" baseline="30000" dirty="0"/>
              <a:t> 33.2-3</a:t>
            </a:r>
            <a:r>
              <a:rPr lang="en-US" sz="4000" dirty="0"/>
              <a:t> “Thus says </a:t>
            </a:r>
            <a:r>
              <a:rPr lang="en-US" sz="4000" cap="small" dirty="0" err="1"/>
              <a:t>Adoni</a:t>
            </a:r>
            <a:r>
              <a:rPr lang="en-US" sz="4000" dirty="0"/>
              <a:t> the maker, </a:t>
            </a:r>
            <a:r>
              <a:rPr lang="en-US" sz="4000" cap="small" dirty="0" err="1"/>
              <a:t>Adoni</a:t>
            </a:r>
            <a:r>
              <a:rPr lang="en-US" sz="4000" cap="small" dirty="0"/>
              <a:t> </a:t>
            </a:r>
            <a:r>
              <a:rPr lang="en-US" sz="4000" dirty="0"/>
              <a:t>who formed [the universe] so as to keep directing it — </a:t>
            </a:r>
            <a:r>
              <a:rPr lang="en-US" sz="4000" cap="small" dirty="0" err="1"/>
              <a:t>Adoni</a:t>
            </a:r>
            <a:r>
              <a:rPr lang="en-US" sz="4000" dirty="0"/>
              <a:t> is his name: </a:t>
            </a:r>
            <a:r>
              <a:rPr lang="en-US" sz="4000" dirty="0">
                <a:solidFill>
                  <a:srgbClr val="FFFF99"/>
                </a:solidFill>
              </a:rPr>
              <a:t>‘Call out to me, and I will answer you </a:t>
            </a:r>
            <a:r>
              <a:rPr lang="en-US" sz="4000" dirty="0"/>
              <a:t>— I will tell you great things, hidden things of which you are unaware.’”</a:t>
            </a:r>
            <a:endParaRPr lang="en-US" sz="6600" dirty="0"/>
          </a:p>
        </p:txBody>
      </p:sp>
    </p:spTree>
    <p:extLst>
      <p:ext uri="{BB962C8B-B14F-4D97-AF65-F5344CB8AC3E}">
        <p14:creationId xmlns:p14="http://schemas.microsoft.com/office/powerpoint/2010/main" val="40922983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seeking the filling of the Spirit?</a:t>
            </a:r>
          </a:p>
        </p:txBody>
      </p:sp>
    </p:spTree>
    <p:extLst>
      <p:ext uri="{BB962C8B-B14F-4D97-AF65-F5344CB8AC3E}">
        <p14:creationId xmlns:p14="http://schemas.microsoft.com/office/powerpoint/2010/main" val="18207419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37187457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cstate="print"/>
          <a:stretch>
            <a:fillRect/>
          </a:stretch>
        </p:blipFill>
        <p:spPr>
          <a:xfrm>
            <a:off x="2346499" y="1435524"/>
            <a:ext cx="4451011" cy="2272457"/>
          </a:xfrm>
          <a:prstGeom prst="rect">
            <a:avLst/>
          </a:prstGeom>
        </p:spPr>
      </p:pic>
    </p:spTree>
    <p:extLst>
      <p:ext uri="{BB962C8B-B14F-4D97-AF65-F5344CB8AC3E}">
        <p14:creationId xmlns:p14="http://schemas.microsoft.com/office/powerpoint/2010/main" val="3110118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So, he brought elastic bands, dumbbells, and other equipment to the ward to train his mother and help her recover her physical strength and muscle strength.</a:t>
            </a:r>
          </a:p>
          <a:p>
            <a:pPr marL="0" indent="0">
              <a:buNone/>
            </a:pPr>
            <a:r>
              <a:rPr lang="en-US" sz="4000" dirty="0"/>
              <a:t>again.”</a:t>
            </a:r>
          </a:p>
        </p:txBody>
      </p:sp>
    </p:spTree>
    <p:extLst>
      <p:ext uri="{BB962C8B-B14F-4D97-AF65-F5344CB8AC3E}">
        <p14:creationId xmlns:p14="http://schemas.microsoft.com/office/powerpoint/2010/main" val="4111207960"/>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177873</TotalTime>
  <Words>4852</Words>
  <Application>Microsoft Office PowerPoint</Application>
  <PresentationFormat>On-screen Show (16:9)</PresentationFormat>
  <Paragraphs>495</Paragraphs>
  <Slides>88</Slides>
  <Notes>88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Arial Rounded MT Bold</vt:lpstr>
      <vt:lpstr>AvantGarGotItcT</vt:lpstr>
      <vt:lpstr>Calibri</vt:lpstr>
      <vt:lpstr>Calibri Light</vt:lpstr>
      <vt:lpstr>system-ui</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4591</cp:revision>
  <dcterms:created xsi:type="dcterms:W3CDTF">2006-04-21T19:34:43Z</dcterms:created>
  <dcterms:modified xsi:type="dcterms:W3CDTF">2022-06-04T13:45:10Z</dcterms:modified>
</cp:coreProperties>
</file>