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6" r:id="rId2"/>
  </p:sldMasterIdLst>
  <p:notesMasterIdLst>
    <p:notesMasterId r:id="rId135"/>
  </p:notesMasterIdLst>
  <p:handoutMasterIdLst>
    <p:handoutMasterId r:id="rId136"/>
  </p:handoutMasterIdLst>
  <p:sldIdLst>
    <p:sldId id="2045" r:id="rId3"/>
    <p:sldId id="65534" r:id="rId4"/>
    <p:sldId id="65209" r:id="rId5"/>
    <p:sldId id="65416" r:id="rId6"/>
    <p:sldId id="65359" r:id="rId7"/>
    <p:sldId id="65423" r:id="rId8"/>
    <p:sldId id="65417" r:id="rId9"/>
    <p:sldId id="65424" r:id="rId10"/>
    <p:sldId id="65422" r:id="rId11"/>
    <p:sldId id="65526" r:id="rId12"/>
    <p:sldId id="65493" r:id="rId13"/>
    <p:sldId id="65488" r:id="rId14"/>
    <p:sldId id="65490" r:id="rId15"/>
    <p:sldId id="65485" r:id="rId16"/>
    <p:sldId id="65486" r:id="rId17"/>
    <p:sldId id="65487" r:id="rId18"/>
    <p:sldId id="65489" r:id="rId19"/>
    <p:sldId id="65535" r:id="rId20"/>
    <p:sldId id="65491" r:id="rId21"/>
    <p:sldId id="65494" r:id="rId22"/>
    <p:sldId id="65411" r:id="rId23"/>
    <p:sldId id="65434" r:id="rId24"/>
    <p:sldId id="65435" r:id="rId25"/>
    <p:sldId id="65437" r:id="rId26"/>
    <p:sldId id="65436" r:id="rId27"/>
    <p:sldId id="65492" r:id="rId28"/>
    <p:sldId id="65455" r:id="rId29"/>
    <p:sldId id="65456" r:id="rId30"/>
    <p:sldId id="65457" r:id="rId31"/>
    <p:sldId id="65458" r:id="rId32"/>
    <p:sldId id="65459" r:id="rId33"/>
    <p:sldId id="65390" r:id="rId34"/>
    <p:sldId id="65396" r:id="rId35"/>
    <p:sldId id="65413" r:id="rId36"/>
    <p:sldId id="65414" r:id="rId37"/>
    <p:sldId id="65426" r:id="rId38"/>
    <p:sldId id="65427" r:id="rId39"/>
    <p:sldId id="65428" r:id="rId40"/>
    <p:sldId id="65429" r:id="rId41"/>
    <p:sldId id="65430" r:id="rId42"/>
    <p:sldId id="65504" r:id="rId43"/>
    <p:sldId id="65391" r:id="rId44"/>
    <p:sldId id="65402" r:id="rId45"/>
    <p:sldId id="65508" r:id="rId46"/>
    <p:sldId id="65511" r:id="rId47"/>
    <p:sldId id="65439" r:id="rId48"/>
    <p:sldId id="65380" r:id="rId49"/>
    <p:sldId id="65440" r:id="rId50"/>
    <p:sldId id="65512" r:id="rId51"/>
    <p:sldId id="65213" r:id="rId52"/>
    <p:sldId id="65452" r:id="rId53"/>
    <p:sldId id="65453" r:id="rId54"/>
    <p:sldId id="65454" r:id="rId55"/>
    <p:sldId id="65398" r:id="rId56"/>
    <p:sldId id="65465" r:id="rId57"/>
    <p:sldId id="65383" r:id="rId58"/>
    <p:sldId id="65470" r:id="rId59"/>
    <p:sldId id="65482" r:id="rId60"/>
    <p:sldId id="65495" r:id="rId61"/>
    <p:sldId id="65466" r:id="rId62"/>
    <p:sldId id="65400" r:id="rId63"/>
    <p:sldId id="65444" r:id="rId64"/>
    <p:sldId id="65395" r:id="rId65"/>
    <p:sldId id="65521" r:id="rId66"/>
    <p:sldId id="65513" r:id="rId67"/>
    <p:sldId id="65433" r:id="rId68"/>
    <p:sldId id="65524" r:id="rId69"/>
    <p:sldId id="65525" r:id="rId70"/>
    <p:sldId id="65404" r:id="rId71"/>
    <p:sldId id="65431" r:id="rId72"/>
    <p:sldId id="65432" r:id="rId73"/>
    <p:sldId id="65460" r:id="rId74"/>
    <p:sldId id="65472" r:id="rId75"/>
    <p:sldId id="65473" r:id="rId76"/>
    <p:sldId id="65474" r:id="rId77"/>
    <p:sldId id="65475" r:id="rId78"/>
    <p:sldId id="65476" r:id="rId79"/>
    <p:sldId id="65477" r:id="rId80"/>
    <p:sldId id="65478" r:id="rId81"/>
    <p:sldId id="65479" r:id="rId82"/>
    <p:sldId id="65480" r:id="rId83"/>
    <p:sldId id="65421" r:id="rId84"/>
    <p:sldId id="65418" r:id="rId85"/>
    <p:sldId id="65420" r:id="rId86"/>
    <p:sldId id="65514" r:id="rId87"/>
    <p:sldId id="65448" r:id="rId88"/>
    <p:sldId id="65445" r:id="rId89"/>
    <p:sldId id="65446" r:id="rId90"/>
    <p:sldId id="65447" r:id="rId91"/>
    <p:sldId id="65449" r:id="rId92"/>
    <p:sldId id="65450" r:id="rId93"/>
    <p:sldId id="65506" r:id="rId94"/>
    <p:sldId id="65451" r:id="rId95"/>
    <p:sldId id="65403" r:id="rId96"/>
    <p:sldId id="65510" r:id="rId97"/>
    <p:sldId id="65407" r:id="rId98"/>
    <p:sldId id="65515" r:id="rId99"/>
    <p:sldId id="65516" r:id="rId100"/>
    <p:sldId id="65517" r:id="rId101"/>
    <p:sldId id="65406" r:id="rId102"/>
    <p:sldId id="65405" r:id="rId103"/>
    <p:sldId id="65522" r:id="rId104"/>
    <p:sldId id="65468" r:id="rId105"/>
    <p:sldId id="65467" r:id="rId106"/>
    <p:sldId id="65496" r:id="rId107"/>
    <p:sldId id="65520" r:id="rId108"/>
    <p:sldId id="65481" r:id="rId109"/>
    <p:sldId id="65408" r:id="rId110"/>
    <p:sldId id="65471" r:id="rId111"/>
    <p:sldId id="65483" r:id="rId112"/>
    <p:sldId id="65389" r:id="rId113"/>
    <p:sldId id="65441" r:id="rId114"/>
    <p:sldId id="65442" r:id="rId115"/>
    <p:sldId id="65443" r:id="rId116"/>
    <p:sldId id="65464" r:id="rId117"/>
    <p:sldId id="65527" r:id="rId118"/>
    <p:sldId id="65484" r:id="rId119"/>
    <p:sldId id="65531" r:id="rId120"/>
    <p:sldId id="65214" r:id="rId121"/>
    <p:sldId id="65438" r:id="rId122"/>
    <p:sldId id="65498" r:id="rId123"/>
    <p:sldId id="65532" r:id="rId124"/>
    <p:sldId id="65469" r:id="rId125"/>
    <p:sldId id="65462" r:id="rId126"/>
    <p:sldId id="65499" r:id="rId127"/>
    <p:sldId id="65500" r:id="rId128"/>
    <p:sldId id="65412" r:id="rId129"/>
    <p:sldId id="65528" r:id="rId130"/>
    <p:sldId id="65461" r:id="rId131"/>
    <p:sldId id="65463" r:id="rId132"/>
    <p:sldId id="65497" r:id="rId133"/>
    <p:sldId id="65533" r:id="rId134"/>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333333"/>
    <a:srgbClr val="996633"/>
    <a:srgbClr val="9A6766"/>
    <a:srgbClr val="FFFF99"/>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2449" autoAdjust="0"/>
    <p:restoredTop sz="83652" autoAdjust="0"/>
  </p:normalViewPr>
  <p:slideViewPr>
    <p:cSldViewPr>
      <p:cViewPr varScale="1">
        <p:scale>
          <a:sx n="95" d="100"/>
          <a:sy n="95" d="100"/>
        </p:scale>
        <p:origin x="102" y="48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9908"/>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Ephesians 2.4-10 Life from Death</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Oct 21, 2023 5784</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Ephesians 2.4-10 Life from Death</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Oct 21, 2023 5784</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youtube.com/watch?v=YrFXI0Jc34Y"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youtube.com/watch?v=U-b5ZOEcLOM"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en.wikipedia.org/wiki/Itzhak_Brik"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2.4-10 Life from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21,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5303952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Avner Boskey newsletter  </a:t>
            </a:r>
            <a:r>
              <a:rPr lang="en-US" dirty="0"/>
              <a:t>FINAL FRONTIER MINISTRIES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Israelis eventually overcame Egyptian and Syrian invaders, but it cost thousands of lives.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Movie </a:t>
            </a:r>
            <a:r>
              <a:rPr lang="en-US" altLang="en-US" i="1" dirty="0"/>
              <a:t>Golda</a:t>
            </a:r>
          </a:p>
          <a:p>
            <a:endParaRPr lang="en-US" altLang="en-US" dirty="0"/>
          </a:p>
        </p:txBody>
      </p:sp>
    </p:spTree>
    <p:extLst>
      <p:ext uri="{BB962C8B-B14F-4D97-AF65-F5344CB8AC3E}">
        <p14:creationId xmlns:p14="http://schemas.microsoft.com/office/powerpoint/2010/main" val="29715974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Avner Boskey newsletter  </a:t>
            </a:r>
            <a:r>
              <a:rPr lang="en-US" b="1" i="0" dirty="0">
                <a:solidFill>
                  <a:srgbClr val="000080"/>
                </a:solidFill>
                <a:effectLst/>
                <a:latin typeface="times new roman" panose="02020603050405020304" pitchFamily="18" charset="0"/>
              </a:rPr>
              <a:t>FINAL FRONTIER MINISTRIES</a:t>
            </a:r>
            <a:endParaRPr lang="en-US" altLang="en-US" dirty="0"/>
          </a:p>
        </p:txBody>
      </p:sp>
    </p:spTree>
    <p:extLst>
      <p:ext uri="{BB962C8B-B14F-4D97-AF65-F5344CB8AC3E}">
        <p14:creationId xmlns:p14="http://schemas.microsoft.com/office/powerpoint/2010/main" val="3926291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799374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https://vfinews.com/news/plethora-of-evidence-showing-hospital-strike-was-islamic/european-parliament-calls-for-elimination-of-hamas</a:t>
            </a:r>
          </a:p>
        </p:txBody>
      </p:sp>
    </p:spTree>
    <p:extLst>
      <p:ext uri="{BB962C8B-B14F-4D97-AF65-F5344CB8AC3E}">
        <p14:creationId xmlns:p14="http://schemas.microsoft.com/office/powerpoint/2010/main" val="17359281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https://vfinews.com/news/plethora-of-evidence-showing-hospital-strike-was-islamic/european-parliament-calls-for-elimination-of-hamas</a:t>
            </a:r>
          </a:p>
        </p:txBody>
      </p:sp>
    </p:spTree>
    <p:extLst>
      <p:ext uri="{BB962C8B-B14F-4D97-AF65-F5344CB8AC3E}">
        <p14:creationId xmlns:p14="http://schemas.microsoft.com/office/powerpoint/2010/main" val="40611663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https://vfinews.com/news/plethora-of-evidence-showing-hospital-strike-was-islamic/european-parliament-calls-for-elimination-of-hamas</a:t>
            </a:r>
          </a:p>
        </p:txBody>
      </p:sp>
    </p:spTree>
    <p:extLst>
      <p:ext uri="{BB962C8B-B14F-4D97-AF65-F5344CB8AC3E}">
        <p14:creationId xmlns:p14="http://schemas.microsoft.com/office/powerpoint/2010/main" val="24339868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Maybe not exactly encouraging, but attention getting.   Game changing.</a:t>
            </a:r>
          </a:p>
        </p:txBody>
      </p:sp>
    </p:spTree>
    <p:extLst>
      <p:ext uri="{BB962C8B-B14F-4D97-AF65-F5344CB8AC3E}">
        <p14:creationId xmlns:p14="http://schemas.microsoft.com/office/powerpoint/2010/main" val="41259941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https://www.youtube.com/watch?v=YrFXI0Jc34Y</a:t>
            </a:r>
          </a:p>
          <a:p>
            <a:r>
              <a:rPr lang="en-US" altLang="en-US" sz="2000" dirty="0"/>
              <a:t>He is the author of Let My People Know: The Incredible Story of Middle East Peace – and What Lies Ahead (Encounter Books, July 2022).</a:t>
            </a:r>
          </a:p>
          <a:p>
            <a:r>
              <a:rPr lang="en-US" altLang="en-US" sz="1050" dirty="0"/>
              <a:t>https://www.jpost.com/author/aryeh-lightstone</a:t>
            </a:r>
          </a:p>
        </p:txBody>
      </p:sp>
    </p:spTree>
    <p:extLst>
      <p:ext uri="{BB962C8B-B14F-4D97-AF65-F5344CB8AC3E}">
        <p14:creationId xmlns:p14="http://schemas.microsoft.com/office/powerpoint/2010/main" val="8193061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https://www.youtube.com/watch?v=YrFXI0Jc34Y</a:t>
            </a:r>
          </a:p>
          <a:p>
            <a:endParaRPr lang="en-US" altLang="en-US" dirty="0"/>
          </a:p>
        </p:txBody>
      </p:sp>
    </p:spTree>
    <p:extLst>
      <p:ext uri="{BB962C8B-B14F-4D97-AF65-F5344CB8AC3E}">
        <p14:creationId xmlns:p14="http://schemas.microsoft.com/office/powerpoint/2010/main" val="20982568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https://www.youtube.com/watch?v=YrFXI0Jc34Y</a:t>
            </a:r>
          </a:p>
        </p:txBody>
      </p:sp>
    </p:spTree>
    <p:extLst>
      <p:ext uri="{BB962C8B-B14F-4D97-AF65-F5344CB8AC3E}">
        <p14:creationId xmlns:p14="http://schemas.microsoft.com/office/powerpoint/2010/main" val="1889600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Two strong phrases</a:t>
            </a:r>
          </a:p>
        </p:txBody>
      </p:sp>
    </p:spTree>
    <p:extLst>
      <p:ext uri="{BB962C8B-B14F-4D97-AF65-F5344CB8AC3E}">
        <p14:creationId xmlns:p14="http://schemas.microsoft.com/office/powerpoint/2010/main" val="13575984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hlinkClick r:id="rId3">
                  <a:extLst>
                    <a:ext uri="{A12FA001-AC4F-418D-AE19-62706E023703}">
                      <ahyp:hlinkClr xmlns:ahyp="http://schemas.microsoft.com/office/drawing/2018/hyperlinkcolor" val="tx"/>
                    </a:ext>
                  </a:extLst>
                </a:hlinkClick>
              </a:rPr>
              <a:t>https://www.youtube.com/watch?v=YrFXI0Jc34Y</a:t>
            </a:r>
            <a:endParaRPr lang="en-US" altLang="en-US" sz="1050" dirty="0"/>
          </a:p>
          <a:p>
            <a:pPr marL="0" marR="0" lvl="0" indent="0" defTabSz="914400" eaLnBrk="1" latinLnBrk="0" hangingPunct="1">
              <a:lnSpc>
                <a:spcPct val="100000"/>
              </a:lnSpc>
              <a:buClrTx/>
              <a:buSzTx/>
              <a:buFontTx/>
              <a:buNone/>
              <a:tabLst/>
              <a:defRPr/>
            </a:pPr>
            <a:endParaRPr lang="en-US" altLang="en-US" sz="105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This is what is impending strategy in the north.</a:t>
            </a:r>
          </a:p>
          <a:p>
            <a:endParaRPr lang="en-US" altLang="en-US" dirty="0"/>
          </a:p>
        </p:txBody>
      </p:sp>
    </p:spTree>
    <p:extLst>
      <p:ext uri="{BB962C8B-B14F-4D97-AF65-F5344CB8AC3E}">
        <p14:creationId xmlns:p14="http://schemas.microsoft.com/office/powerpoint/2010/main" val="127630055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From Vicky Hartzler</a:t>
            </a:r>
          </a:p>
        </p:txBody>
      </p:sp>
    </p:spTree>
    <p:extLst>
      <p:ext uri="{BB962C8B-B14F-4D97-AF65-F5344CB8AC3E}">
        <p14:creationId xmlns:p14="http://schemas.microsoft.com/office/powerpoint/2010/main" val="36654391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From Vicky Hartzler</a:t>
            </a:r>
          </a:p>
        </p:txBody>
      </p:sp>
    </p:spTree>
    <p:extLst>
      <p:ext uri="{BB962C8B-B14F-4D97-AF65-F5344CB8AC3E}">
        <p14:creationId xmlns:p14="http://schemas.microsoft.com/office/powerpoint/2010/main" val="14097371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From Vicky Hartzler</a:t>
            </a:r>
          </a:p>
        </p:txBody>
      </p:sp>
    </p:spTree>
    <p:extLst>
      <p:ext uri="{BB962C8B-B14F-4D97-AF65-F5344CB8AC3E}">
        <p14:creationId xmlns:p14="http://schemas.microsoft.com/office/powerpoint/2010/main" val="30404707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From Vicky Hartzler</a:t>
            </a:r>
          </a:p>
        </p:txBody>
      </p:sp>
    </p:spTree>
    <p:extLst>
      <p:ext uri="{BB962C8B-B14F-4D97-AF65-F5344CB8AC3E}">
        <p14:creationId xmlns:p14="http://schemas.microsoft.com/office/powerpoint/2010/main" val="11635514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77409954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I only have one experience with CPR.   </a:t>
            </a:r>
          </a:p>
        </p:txBody>
      </p:sp>
    </p:spTree>
    <p:extLst>
      <p:ext uri="{BB962C8B-B14F-4D97-AF65-F5344CB8AC3E}">
        <p14:creationId xmlns:p14="http://schemas.microsoft.com/office/powerpoint/2010/main" val="35682798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Young man, volunteer from a Bible College, serving the Society of Indian Missions.   Some guys went for a swim, and one commented, “Look at X blowing bubbles.”   He didn’t come up.   I am a certified WSI with the Red Cross, and went out an found him.  Did CPR for about an hour before ambulance arrived.  Didn’t recover.</a:t>
            </a:r>
          </a:p>
        </p:txBody>
      </p:sp>
    </p:spTree>
    <p:extLst>
      <p:ext uri="{BB962C8B-B14F-4D97-AF65-F5344CB8AC3E}">
        <p14:creationId xmlns:p14="http://schemas.microsoft.com/office/powerpoint/2010/main" val="27105025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0731573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000818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According to Amy Jill Levine Vanderbilt U.</a:t>
            </a:r>
          </a:p>
          <a:p>
            <a:r>
              <a:rPr lang="en-US" altLang="en-US" dirty="0"/>
              <a:t>Marriages are built on: covenant love</a:t>
            </a:r>
          </a:p>
          <a:p>
            <a:r>
              <a:rPr lang="en-US" altLang="en-US" dirty="0"/>
              <a:t>Say Rav khesed</a:t>
            </a:r>
          </a:p>
        </p:txBody>
      </p:sp>
    </p:spTree>
    <p:extLst>
      <p:ext uri="{BB962C8B-B14F-4D97-AF65-F5344CB8AC3E}">
        <p14:creationId xmlns:p14="http://schemas.microsoft.com/office/powerpoint/2010/main" val="39942314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16424097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Stewart Winograd newsletter</a:t>
            </a:r>
          </a:p>
          <a:p>
            <a:endParaRPr lang="en-US" altLang="en-US" dirty="0"/>
          </a:p>
        </p:txBody>
      </p:sp>
    </p:spTree>
    <p:extLst>
      <p:ext uri="{BB962C8B-B14F-4D97-AF65-F5344CB8AC3E}">
        <p14:creationId xmlns:p14="http://schemas.microsoft.com/office/powerpoint/2010/main" val="55995563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Stewart Winograd newsletter</a:t>
            </a:r>
          </a:p>
          <a:p>
            <a:endParaRPr lang="en-US" altLang="en-US" dirty="0"/>
          </a:p>
        </p:txBody>
      </p:sp>
    </p:spTree>
    <p:extLst>
      <p:ext uri="{BB962C8B-B14F-4D97-AF65-F5344CB8AC3E}">
        <p14:creationId xmlns:p14="http://schemas.microsoft.com/office/powerpoint/2010/main" val="116046017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https://allisrael.com/images-of-1-000-victims-of-hamas-assault-displayed-at-tel-aviv-university</a:t>
            </a:r>
          </a:p>
        </p:txBody>
      </p:sp>
    </p:spTree>
    <p:extLst>
      <p:ext uri="{BB962C8B-B14F-4D97-AF65-F5344CB8AC3E}">
        <p14:creationId xmlns:p14="http://schemas.microsoft.com/office/powerpoint/2010/main" val="39656210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https://allisrael.com/images-of-1-000-victims-of-hamas-assault-displayed-at-tel-aviv-university</a:t>
            </a:r>
          </a:p>
        </p:txBody>
      </p:sp>
    </p:spTree>
    <p:extLst>
      <p:ext uri="{BB962C8B-B14F-4D97-AF65-F5344CB8AC3E}">
        <p14:creationId xmlns:p14="http://schemas.microsoft.com/office/powerpoint/2010/main" val="324793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Stewart Winograd newsletter</a:t>
            </a:r>
          </a:p>
          <a:p>
            <a:endParaRPr lang="en-US" altLang="en-US" dirty="0"/>
          </a:p>
        </p:txBody>
      </p:sp>
    </p:spTree>
    <p:extLst>
      <p:ext uri="{BB962C8B-B14F-4D97-AF65-F5344CB8AC3E}">
        <p14:creationId xmlns:p14="http://schemas.microsoft.com/office/powerpoint/2010/main" val="104915659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Stewart Winograd newsletter</a:t>
            </a:r>
          </a:p>
          <a:p>
            <a:endParaRPr lang="en-US" altLang="en-US" dirty="0"/>
          </a:p>
        </p:txBody>
      </p:sp>
    </p:spTree>
    <p:extLst>
      <p:ext uri="{BB962C8B-B14F-4D97-AF65-F5344CB8AC3E}">
        <p14:creationId xmlns:p14="http://schemas.microsoft.com/office/powerpoint/2010/main" val="292891676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Stewart Winograd newsletter</a:t>
            </a:r>
          </a:p>
          <a:p>
            <a:endParaRPr lang="en-US" altLang="en-US" dirty="0"/>
          </a:p>
        </p:txBody>
      </p:sp>
    </p:spTree>
    <p:extLst>
      <p:ext uri="{BB962C8B-B14F-4D97-AF65-F5344CB8AC3E}">
        <p14:creationId xmlns:p14="http://schemas.microsoft.com/office/powerpoint/2010/main" val="424815603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7504135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034824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Right after sin of golden calf</a:t>
            </a:r>
          </a:p>
          <a:p>
            <a:r>
              <a:rPr lang="en-US" altLang="en-US" dirty="0"/>
              <a:t>For G-d so loved the world…</a:t>
            </a:r>
          </a:p>
        </p:txBody>
      </p:sp>
    </p:spTree>
    <p:extLst>
      <p:ext uri="{BB962C8B-B14F-4D97-AF65-F5344CB8AC3E}">
        <p14:creationId xmlns:p14="http://schemas.microsoft.com/office/powerpoint/2010/main" val="341627137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4095714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71372487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25954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After report of the 12 spies, and rebellion.  G-d about to destroy the people.</a:t>
            </a:r>
          </a:p>
        </p:txBody>
      </p:sp>
    </p:spTree>
    <p:extLst>
      <p:ext uri="{BB962C8B-B14F-4D97-AF65-F5344CB8AC3E}">
        <p14:creationId xmlns:p14="http://schemas.microsoft.com/office/powerpoint/2010/main" val="2261476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Invasion of locusts</a:t>
            </a:r>
          </a:p>
        </p:txBody>
      </p:sp>
    </p:spTree>
    <p:extLst>
      <p:ext uri="{BB962C8B-B14F-4D97-AF65-F5344CB8AC3E}">
        <p14:creationId xmlns:p14="http://schemas.microsoft.com/office/powerpoint/2010/main" val="489968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562537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Great and repeated them.  Trademark of the G-d of the Bible.</a:t>
            </a:r>
          </a:p>
        </p:txBody>
      </p:sp>
    </p:spTree>
    <p:extLst>
      <p:ext uri="{BB962C8B-B14F-4D97-AF65-F5344CB8AC3E}">
        <p14:creationId xmlns:p14="http://schemas.microsoft.com/office/powerpoint/2010/main" val="3622015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Two strong phrases</a:t>
            </a:r>
          </a:p>
        </p:txBody>
      </p:sp>
    </p:spTree>
    <p:extLst>
      <p:ext uri="{BB962C8B-B14F-4D97-AF65-F5344CB8AC3E}">
        <p14:creationId xmlns:p14="http://schemas.microsoft.com/office/powerpoint/2010/main" val="3629687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You will never be a nuisance to G-d in Messiah.</a:t>
            </a:r>
          </a:p>
          <a:p>
            <a:r>
              <a:rPr lang="en-US" altLang="en-US" dirty="0"/>
              <a:t>He always has time for you, </a:t>
            </a:r>
            <a:r>
              <a:rPr lang="en-US" altLang="en-US" dirty="0" err="1"/>
              <a:t>Shilo</a:t>
            </a:r>
            <a:r>
              <a:rPr lang="en-US" altLang="en-US" dirty="0"/>
              <a:t> ben Hod song.  All the Solu men are in uniform now.  </a:t>
            </a:r>
          </a:p>
        </p:txBody>
      </p:sp>
    </p:spTree>
    <p:extLst>
      <p:ext uri="{BB962C8B-B14F-4D97-AF65-F5344CB8AC3E}">
        <p14:creationId xmlns:p14="http://schemas.microsoft.com/office/powerpoint/2010/main" val="3084254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2.4-10 Life from Death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21,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https://marmaris.info/wp-content/uploads/2014/11/ephesus-4.jpg</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844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35097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https://www.answering-islam.org/Silas/no_father.htm</a:t>
            </a:r>
          </a:p>
        </p:txBody>
      </p:sp>
    </p:spTree>
    <p:extLst>
      <p:ext uri="{BB962C8B-B14F-4D97-AF65-F5344CB8AC3E}">
        <p14:creationId xmlns:p14="http://schemas.microsoft.com/office/powerpoint/2010/main" val="3183219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https://www.answering-islam.org/Silas/no_father.htm</a:t>
            </a:r>
          </a:p>
        </p:txBody>
      </p:sp>
    </p:spTree>
    <p:extLst>
      <p:ext uri="{BB962C8B-B14F-4D97-AF65-F5344CB8AC3E}">
        <p14:creationId xmlns:p14="http://schemas.microsoft.com/office/powerpoint/2010/main" val="1425572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https://www.answering-islam.org/Silas/no_father.htm</a:t>
            </a:r>
          </a:p>
        </p:txBody>
      </p:sp>
    </p:spTree>
    <p:extLst>
      <p:ext uri="{BB962C8B-B14F-4D97-AF65-F5344CB8AC3E}">
        <p14:creationId xmlns:p14="http://schemas.microsoft.com/office/powerpoint/2010/main" val="3924167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https://www.answering-islam.org/Silas/no_father.htm</a:t>
            </a:r>
          </a:p>
        </p:txBody>
      </p:sp>
    </p:spTree>
    <p:extLst>
      <p:ext uri="{BB962C8B-B14F-4D97-AF65-F5344CB8AC3E}">
        <p14:creationId xmlns:p14="http://schemas.microsoft.com/office/powerpoint/2010/main" val="710285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https://www.answering-islam.org/Silas/no_father.htm</a:t>
            </a:r>
          </a:p>
        </p:txBody>
      </p:sp>
    </p:spTree>
    <p:extLst>
      <p:ext uri="{BB962C8B-B14F-4D97-AF65-F5344CB8AC3E}">
        <p14:creationId xmlns:p14="http://schemas.microsoft.com/office/powerpoint/2010/main" val="3416679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270783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Here is the leadership of Hamas, worshipping on the report of the Gaza murders and mayhem. Ismail </a:t>
            </a:r>
            <a:r>
              <a:rPr lang="en-US" altLang="en-US" dirty="0" err="1"/>
              <a:t>Hanieh</a:t>
            </a:r>
            <a:r>
              <a:rPr lang="en-US" altLang="en-US" dirty="0"/>
              <a:t>, </a:t>
            </a:r>
            <a:r>
              <a:rPr lang="en-US" altLang="en-US" dirty="0" err="1"/>
              <a:t>Yaha</a:t>
            </a:r>
            <a:r>
              <a:rPr lang="en-US" altLang="en-US" dirty="0"/>
              <a:t> </a:t>
            </a:r>
            <a:r>
              <a:rPr lang="en-US" altLang="en-US" dirty="0" err="1"/>
              <a:t>Sinwar</a:t>
            </a:r>
            <a:r>
              <a:rPr lang="en-US" altLang="en-US" dirty="0"/>
              <a:t>, </a:t>
            </a:r>
            <a:r>
              <a:rPr lang="en-US" altLang="en-US" dirty="0" err="1"/>
              <a:t>Kalil</a:t>
            </a:r>
            <a:r>
              <a:rPr lang="en-US" altLang="en-US" dirty="0"/>
              <a:t> Mashal</a:t>
            </a:r>
          </a:p>
          <a:p>
            <a:endParaRPr lang="en-US" altLang="en-US" dirty="0"/>
          </a:p>
          <a:p>
            <a:r>
              <a:rPr lang="en-US" altLang="en-US" dirty="0"/>
              <a:t>Ben Shapiro Daily Wire</a:t>
            </a:r>
          </a:p>
          <a:p>
            <a:endParaRPr lang="en-US" altLang="en-US" dirty="0"/>
          </a:p>
        </p:txBody>
      </p:sp>
    </p:spTree>
    <p:extLst>
      <p:ext uri="{BB962C8B-B14F-4D97-AF65-F5344CB8AC3E}">
        <p14:creationId xmlns:p14="http://schemas.microsoft.com/office/powerpoint/2010/main" val="3271564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Celebrating the vicious murder of babies, and the rape of women.</a:t>
            </a:r>
          </a:p>
          <a:p>
            <a:endParaRPr lang="en-US" altLang="en-US" dirty="0"/>
          </a:p>
          <a:p>
            <a:r>
              <a:rPr lang="en-US" altLang="en-US" dirty="0"/>
              <a:t>Ben Shapiro Daily Wire</a:t>
            </a:r>
          </a:p>
          <a:p>
            <a:endParaRPr lang="en-US" altLang="en-US" dirty="0"/>
          </a:p>
        </p:txBody>
      </p:sp>
    </p:spTree>
    <p:extLst>
      <p:ext uri="{BB962C8B-B14F-4D97-AF65-F5344CB8AC3E}">
        <p14:creationId xmlns:p14="http://schemas.microsoft.com/office/powerpoint/2010/main" val="1304312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Ben Shapiro Daily Wire</a:t>
            </a:r>
          </a:p>
        </p:txBody>
      </p:sp>
    </p:spTree>
    <p:extLst>
      <p:ext uri="{BB962C8B-B14F-4D97-AF65-F5344CB8AC3E}">
        <p14:creationId xmlns:p14="http://schemas.microsoft.com/office/powerpoint/2010/main" val="3615190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Third bullet: ~$10 million inheritance </a:t>
            </a:r>
          </a:p>
        </p:txBody>
      </p:sp>
    </p:spTree>
    <p:extLst>
      <p:ext uri="{BB962C8B-B14F-4D97-AF65-F5344CB8AC3E}">
        <p14:creationId xmlns:p14="http://schemas.microsoft.com/office/powerpoint/2010/main" val="2111137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36345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92699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https://www.youtube.com/watch?v=R0tA2WePlDM</a:t>
            </a:r>
          </a:p>
        </p:txBody>
      </p:sp>
    </p:spTree>
    <p:extLst>
      <p:ext uri="{BB962C8B-B14F-4D97-AF65-F5344CB8AC3E}">
        <p14:creationId xmlns:p14="http://schemas.microsoft.com/office/powerpoint/2010/main" val="1684335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Ben Shapiro</a:t>
            </a:r>
          </a:p>
        </p:txBody>
      </p:sp>
    </p:spTree>
    <p:extLst>
      <p:ext uri="{BB962C8B-B14F-4D97-AF65-F5344CB8AC3E}">
        <p14:creationId xmlns:p14="http://schemas.microsoft.com/office/powerpoint/2010/main" val="1119148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https://davidstent.org/hurtling-through-the-fog-of-war-a-messianic-perspective-on-the-new-hamastan/</a:t>
            </a:r>
          </a:p>
        </p:txBody>
      </p:sp>
    </p:spTree>
    <p:extLst>
      <p:ext uri="{BB962C8B-B14F-4D97-AF65-F5344CB8AC3E}">
        <p14:creationId xmlns:p14="http://schemas.microsoft.com/office/powerpoint/2010/main" val="2308438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https://davidstent.org/when-arrows-strike-the-ground/</a:t>
            </a:r>
          </a:p>
        </p:txBody>
      </p:sp>
    </p:spTree>
    <p:extLst>
      <p:ext uri="{BB962C8B-B14F-4D97-AF65-F5344CB8AC3E}">
        <p14:creationId xmlns:p14="http://schemas.microsoft.com/office/powerpoint/2010/main" val="3778860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https://davidstent.org/when-arrows-strike-the-ground/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No fatherly love in Islam   Orphan religion.   </a:t>
            </a:r>
          </a:p>
          <a:p>
            <a:endParaRPr lang="en-US" altLang="en-US" dirty="0"/>
          </a:p>
        </p:txBody>
      </p:sp>
    </p:spTree>
    <p:extLst>
      <p:ext uri="{BB962C8B-B14F-4D97-AF65-F5344CB8AC3E}">
        <p14:creationId xmlns:p14="http://schemas.microsoft.com/office/powerpoint/2010/main" val="2630577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No fatherly love in Islam   Orphan religion.   </a:t>
            </a:r>
          </a:p>
        </p:txBody>
      </p:sp>
    </p:spTree>
    <p:extLst>
      <p:ext uri="{BB962C8B-B14F-4D97-AF65-F5344CB8AC3E}">
        <p14:creationId xmlns:p14="http://schemas.microsoft.com/office/powerpoint/2010/main" val="509228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https://davidstent.org/when-arrows-strike-the-ground/</a:t>
            </a:r>
          </a:p>
        </p:txBody>
      </p:sp>
    </p:spTree>
    <p:extLst>
      <p:ext uri="{BB962C8B-B14F-4D97-AF65-F5344CB8AC3E}">
        <p14:creationId xmlns:p14="http://schemas.microsoft.com/office/powerpoint/2010/main" val="2638541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https://davidstent.org/when-arrows-strike-the-ground/</a:t>
            </a:r>
          </a:p>
        </p:txBody>
      </p:sp>
    </p:spTree>
    <p:extLst>
      <p:ext uri="{BB962C8B-B14F-4D97-AF65-F5344CB8AC3E}">
        <p14:creationId xmlns:p14="http://schemas.microsoft.com/office/powerpoint/2010/main" val="163968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065715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No fatherly love in Islam   Orphan religion.   </a:t>
            </a:r>
          </a:p>
          <a:p>
            <a:endParaRPr lang="en-US" altLang="en-US" dirty="0"/>
          </a:p>
        </p:txBody>
      </p:sp>
    </p:spTree>
    <p:extLst>
      <p:ext uri="{BB962C8B-B14F-4D97-AF65-F5344CB8AC3E}">
        <p14:creationId xmlns:p14="http://schemas.microsoft.com/office/powerpoint/2010/main" val="345399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023052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0283038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https://www.israeltoday.co.il/read/documents-on-slain-terrorists-show-hamas-plan-to-target-children/?mc_cid=1692a6884d&amp;mc_eid=9f06d9f262</a:t>
            </a:r>
          </a:p>
          <a:p>
            <a:endParaRPr lang="en-US" altLang="en-US" dirty="0"/>
          </a:p>
          <a:p>
            <a:r>
              <a:rPr lang="en-US" altLang="en-US" dirty="0"/>
              <a:t>https://allisrael.com/president-herzog-reveals-hamas-instruction-manual-for-atrocities-shows-horrific-extent-of-planning-in-massacre-of-israeli-civilians</a:t>
            </a:r>
          </a:p>
        </p:txBody>
      </p:sp>
    </p:spTree>
    <p:extLst>
      <p:ext uri="{BB962C8B-B14F-4D97-AF65-F5344CB8AC3E}">
        <p14:creationId xmlns:p14="http://schemas.microsoft.com/office/powerpoint/2010/main" val="2791320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https://www.israeltoday.co.il/read/documents-on-slain-terrorists-show-hamas-plan-to-target-children/?mc_cid=1692a6884d&amp;mc_eid=9f06d9f262</a:t>
            </a:r>
          </a:p>
        </p:txBody>
      </p:sp>
    </p:spTree>
    <p:extLst>
      <p:ext uri="{BB962C8B-B14F-4D97-AF65-F5344CB8AC3E}">
        <p14:creationId xmlns:p14="http://schemas.microsoft.com/office/powerpoint/2010/main" val="3738088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https://www.israeltoday.co.il/read/documents-on-slain-terrorists-show-hamas-plan-to-target-children/?mc_cid=1692a6884d&amp;mc_eid=9f06d9f262</a:t>
            </a:r>
          </a:p>
        </p:txBody>
      </p:sp>
    </p:spTree>
    <p:extLst>
      <p:ext uri="{BB962C8B-B14F-4D97-AF65-F5344CB8AC3E}">
        <p14:creationId xmlns:p14="http://schemas.microsoft.com/office/powerpoint/2010/main" val="2888415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https://unitedwithisrael.org/sickening-40-babies-children-found-slaughtered-many-decapitated</a:t>
            </a:r>
            <a:r>
              <a:rPr lang="en-US" altLang="en-US" dirty="0"/>
              <a:t>/</a:t>
            </a:r>
          </a:p>
        </p:txBody>
      </p:sp>
    </p:spTree>
    <p:extLst>
      <p:ext uri="{BB962C8B-B14F-4D97-AF65-F5344CB8AC3E}">
        <p14:creationId xmlns:p14="http://schemas.microsoft.com/office/powerpoint/2010/main" val="36036443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https://unitedwithisrael.org/sickening-40-babies-children-found-slaughtered-many-decapitated</a:t>
            </a:r>
            <a:r>
              <a:rPr lang="en-US" altLang="en-US" dirty="0"/>
              <a:t>/</a:t>
            </a:r>
          </a:p>
        </p:txBody>
      </p:sp>
    </p:spTree>
    <p:extLst>
      <p:ext uri="{BB962C8B-B14F-4D97-AF65-F5344CB8AC3E}">
        <p14:creationId xmlns:p14="http://schemas.microsoft.com/office/powerpoint/2010/main" val="6317950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https://unitedwithisrael.org/sickening-40-babies-children-found-slaughtered-many-decapitated</a:t>
            </a:r>
            <a:r>
              <a:rPr lang="en-US" altLang="en-US" dirty="0"/>
              <a:t>/</a:t>
            </a:r>
          </a:p>
        </p:txBody>
      </p:sp>
    </p:spTree>
    <p:extLst>
      <p:ext uri="{BB962C8B-B14F-4D97-AF65-F5344CB8AC3E}">
        <p14:creationId xmlns:p14="http://schemas.microsoft.com/office/powerpoint/2010/main" val="36894482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https://unitedwithisrael.org/sickening-40-babies-children-found-slaughtered-many-decapitated/</a:t>
            </a:r>
          </a:p>
        </p:txBody>
      </p:sp>
    </p:spTree>
    <p:extLst>
      <p:ext uri="{BB962C8B-B14F-4D97-AF65-F5344CB8AC3E}">
        <p14:creationId xmlns:p14="http://schemas.microsoft.com/office/powerpoint/2010/main" val="1050346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900" dirty="0"/>
              <a:t>https://external-content.duckduckgo.com/iu/?u=https%3A%2F%2Fdm0qx8t0i9gc9.cloudfront.net%2Fthumbnails%2Fvideo%2FCWsBQHy%2Fvideoblocks-a-crowd-of-skeletons-are-walking_scmdoaimz_thumbnail-1080_01.png&amp;f=1&amp;nofb=1&amp;ipt=e06524f2c6bdf93d6ba4c182f8d4a41ea1e9e4fca95f164ae73a332b876ab293&amp;ipo=images</a:t>
            </a:r>
          </a:p>
        </p:txBody>
      </p:sp>
    </p:spTree>
    <p:extLst>
      <p:ext uri="{BB962C8B-B14F-4D97-AF65-F5344CB8AC3E}">
        <p14:creationId xmlns:p14="http://schemas.microsoft.com/office/powerpoint/2010/main" val="31033412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https://unitedwithisrael.org/sickening-40-babies-children-found-slaughtered-many-decapitated/</a:t>
            </a:r>
          </a:p>
        </p:txBody>
      </p:sp>
    </p:spTree>
    <p:extLst>
      <p:ext uri="{BB962C8B-B14F-4D97-AF65-F5344CB8AC3E}">
        <p14:creationId xmlns:p14="http://schemas.microsoft.com/office/powerpoint/2010/main" val="3476901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00" dirty="0"/>
              <a:t>https://www.youtube.com/watch?v=U-b5ZOEcLOM</a:t>
            </a:r>
          </a:p>
          <a:p>
            <a:endParaRPr lang="en-US" altLang="en-US" dirty="0"/>
          </a:p>
        </p:txBody>
      </p:sp>
    </p:spTree>
    <p:extLst>
      <p:ext uri="{BB962C8B-B14F-4D97-AF65-F5344CB8AC3E}">
        <p14:creationId xmlns:p14="http://schemas.microsoft.com/office/powerpoint/2010/main" val="3470517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hlinkClick r:id="rId3"/>
              </a:rPr>
              <a:t>https://www.youtube.com/watch?v=U-b5ZOEcLOM</a:t>
            </a:r>
            <a:endParaRPr lang="en-US" altLang="en-US" sz="105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Note the hoe above the body.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Even the Nazis tried to cover up their actions.  Dynamited the gas chambers of Auschwitz-</a:t>
            </a:r>
            <a:r>
              <a:rPr lang="en-US" altLang="en-US" sz="2000" dirty="0" err="1"/>
              <a:t>Berkineau</a:t>
            </a:r>
            <a:r>
              <a:rPr lang="en-US" altLang="en-US" sz="2000" dirty="0"/>
              <a:t> when the Russian armies were coming.   </a:t>
            </a:r>
            <a:r>
              <a:rPr lang="en-US" altLang="en-US" sz="2000" dirty="0" err="1"/>
              <a:t>Hamasniks</a:t>
            </a:r>
            <a:r>
              <a:rPr lang="en-US" altLang="en-US" sz="2000" dirty="0"/>
              <a:t> use go-pro body cameras to advertise and upload all the savagery.  They ar</a:t>
            </a:r>
            <a:r>
              <a:rPr lang="en-US" altLang="en-US" dirty="0"/>
              <a:t>e bragging about it.</a:t>
            </a:r>
            <a:endParaRPr lang="en-US" altLang="en-US" sz="2000" dirty="0"/>
          </a:p>
          <a:p>
            <a:endParaRPr lang="en-US" altLang="en-US" dirty="0"/>
          </a:p>
        </p:txBody>
      </p:sp>
    </p:spTree>
    <p:extLst>
      <p:ext uri="{BB962C8B-B14F-4D97-AF65-F5344CB8AC3E}">
        <p14:creationId xmlns:p14="http://schemas.microsoft.com/office/powerpoint/2010/main" val="32346669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Not since the Nazis have Jewish children been humiliated and terrified.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00" dirty="0"/>
              <a:t>https://www.youtube.com/watch?v=U-b5ZOEcLOM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Warsaw Ghetto 1943</a:t>
            </a:r>
          </a:p>
          <a:p>
            <a:pPr>
              <a:defRPr/>
            </a:pPr>
            <a:r>
              <a:rPr lang="en-US" altLang="en-US" sz="1000" dirty="0"/>
              <a:t>https://www.dailymail.co.uk/news/article-3973320/The-photos-changed-world-Terrified-children-running-napalm-attack-man-walking-Moon-kiss-mark-end-war-Nessie-Time-magazine-s-influential-images-time.html</a:t>
            </a:r>
          </a:p>
          <a:p>
            <a:endParaRPr lang="en-US" altLang="en-US" dirty="0"/>
          </a:p>
        </p:txBody>
      </p:sp>
    </p:spTree>
    <p:extLst>
      <p:ext uri="{BB962C8B-B14F-4D97-AF65-F5344CB8AC3E}">
        <p14:creationId xmlns:p14="http://schemas.microsoft.com/office/powerpoint/2010/main" val="39541938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https://vfinews.com/news/idf-says-it-is-not-responsible-for-hospital-strike/the-impact-and-atrocities-of-the-war?subscribed=true&amp;mc_cid=168aedfac2&amp;mc_eid=UNIQID</a:t>
            </a:r>
          </a:p>
        </p:txBody>
      </p:sp>
    </p:spTree>
    <p:extLst>
      <p:ext uri="{BB962C8B-B14F-4D97-AF65-F5344CB8AC3E}">
        <p14:creationId xmlns:p14="http://schemas.microsoft.com/office/powerpoint/2010/main" val="384622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8461573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Dancing around a statue of Buddha.</a:t>
            </a:r>
          </a:p>
        </p:txBody>
      </p:sp>
    </p:spTree>
    <p:extLst>
      <p:ext uri="{BB962C8B-B14F-4D97-AF65-F5344CB8AC3E}">
        <p14:creationId xmlns:p14="http://schemas.microsoft.com/office/powerpoint/2010/main" val="29821901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Love of Israel as is?</a:t>
            </a:r>
          </a:p>
        </p:txBody>
      </p:sp>
    </p:spTree>
    <p:extLst>
      <p:ext uri="{BB962C8B-B14F-4D97-AF65-F5344CB8AC3E}">
        <p14:creationId xmlns:p14="http://schemas.microsoft.com/office/powerpoint/2010/main" val="38011939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“A little angry”??  Moloch worship, killing babies in incendiary sacrifice, cult prostitution.</a:t>
            </a:r>
          </a:p>
        </p:txBody>
      </p:sp>
    </p:spTree>
    <p:extLst>
      <p:ext uri="{BB962C8B-B14F-4D97-AF65-F5344CB8AC3E}">
        <p14:creationId xmlns:p14="http://schemas.microsoft.com/office/powerpoint/2010/main" val="17177114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https://vfinews.com/news/plethora-of-evidence-showing-hospital-strike-was-islamic/iran-warns-time-is-up-in-ominous-message-to-israel</a:t>
            </a:r>
          </a:p>
        </p:txBody>
      </p:sp>
    </p:spTree>
    <p:extLst>
      <p:ext uri="{BB962C8B-B14F-4D97-AF65-F5344CB8AC3E}">
        <p14:creationId xmlns:p14="http://schemas.microsoft.com/office/powerpoint/2010/main" val="2386690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3491532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https://vfinews.com/news/plethora-of-evidence-showing-hospital-strike-was-islamic/iran-warns-time-is-up-in-ominous-message-to-israel</a:t>
            </a:r>
          </a:p>
          <a:p>
            <a:endParaRPr lang="en-US" altLang="en-US" dirty="0"/>
          </a:p>
          <a:p>
            <a:r>
              <a:rPr lang="en-US" altLang="en-US" dirty="0"/>
              <a:t>Totally bogus report.  Confirmed that an Islamic Jihad missile misfired and destroyed the hospital.  Several hundred deaths at MOST.  Not an Israeli strike.</a:t>
            </a:r>
          </a:p>
        </p:txBody>
      </p:sp>
    </p:spTree>
    <p:extLst>
      <p:ext uri="{BB962C8B-B14F-4D97-AF65-F5344CB8AC3E}">
        <p14:creationId xmlns:p14="http://schemas.microsoft.com/office/powerpoint/2010/main" val="38310357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https://unitedwithisrael.org/ilhan-omar-sparks-outrage-by-falsely-labeling-a-decade-old-syrian-photo-in-attempt-to-smear-israel/</a:t>
            </a:r>
          </a:p>
        </p:txBody>
      </p:sp>
    </p:spTree>
    <p:extLst>
      <p:ext uri="{BB962C8B-B14F-4D97-AF65-F5344CB8AC3E}">
        <p14:creationId xmlns:p14="http://schemas.microsoft.com/office/powerpoint/2010/main" val="31525920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https://unitedwithisrael.org/ilhan-omar-sparks-outrage-by-falsely-labeling-a-decade-old-syrian-photo-in-attempt-to-smear-israel/</a:t>
            </a:r>
          </a:p>
          <a:p>
            <a:endParaRPr lang="en-US" altLang="en-US" dirty="0"/>
          </a:p>
          <a:p>
            <a:r>
              <a:rPr lang="en-US" altLang="en-US" dirty="0"/>
              <a:t>This was the event that Obama said would trigger US response.  Instead, he waffled, and many attribute the Russian invasion of Crimea as emboldened.</a:t>
            </a:r>
          </a:p>
        </p:txBody>
      </p:sp>
    </p:spTree>
    <p:extLst>
      <p:ext uri="{BB962C8B-B14F-4D97-AF65-F5344CB8AC3E}">
        <p14:creationId xmlns:p14="http://schemas.microsoft.com/office/powerpoint/2010/main" val="4939695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Daily Wire </a:t>
            </a:r>
          </a:p>
        </p:txBody>
      </p:sp>
    </p:spTree>
    <p:extLst>
      <p:ext uri="{BB962C8B-B14F-4D97-AF65-F5344CB8AC3E}">
        <p14:creationId xmlns:p14="http://schemas.microsoft.com/office/powerpoint/2010/main" val="24390408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Daily Wire </a:t>
            </a:r>
          </a:p>
        </p:txBody>
      </p:sp>
    </p:spTree>
    <p:extLst>
      <p:ext uri="{BB962C8B-B14F-4D97-AF65-F5344CB8AC3E}">
        <p14:creationId xmlns:p14="http://schemas.microsoft.com/office/powerpoint/2010/main" val="30477900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Theme, acting without the context of G-d’s love.</a:t>
            </a:r>
          </a:p>
        </p:txBody>
      </p:sp>
    </p:spTree>
    <p:extLst>
      <p:ext uri="{BB962C8B-B14F-4D97-AF65-F5344CB8AC3E}">
        <p14:creationId xmlns:p14="http://schemas.microsoft.com/office/powerpoint/2010/main" val="6855087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6514177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3513928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5315227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832516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0784179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Avner Boskey</a:t>
            </a:r>
          </a:p>
        </p:txBody>
      </p:sp>
    </p:spTree>
    <p:extLst>
      <p:ext uri="{BB962C8B-B14F-4D97-AF65-F5344CB8AC3E}">
        <p14:creationId xmlns:p14="http://schemas.microsoft.com/office/powerpoint/2010/main" val="8232164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Avner Boskey</a:t>
            </a:r>
          </a:p>
        </p:txBody>
      </p:sp>
    </p:spTree>
    <p:extLst>
      <p:ext uri="{BB962C8B-B14F-4D97-AF65-F5344CB8AC3E}">
        <p14:creationId xmlns:p14="http://schemas.microsoft.com/office/powerpoint/2010/main" val="38800435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hlinkClick r:id="rId3">
                  <a:extLst>
                    <a:ext uri="{A12FA001-AC4F-418D-AE19-62706E023703}">
                      <ahyp:hlinkClr xmlns:ahyp="http://schemas.microsoft.com/office/drawing/2018/hyperlinkcolor" val="tx"/>
                    </a:ext>
                  </a:extLst>
                </a:hlinkClick>
              </a:rPr>
              <a:t>https://en.wikipedia.org/wiki/Itzhak_Brik</a:t>
            </a:r>
            <a:endParaRPr lang="en-US" altLang="en-US" sz="1000" dirty="0"/>
          </a:p>
          <a:p>
            <a:endParaRPr lang="en-US" altLang="en-US" dirty="0"/>
          </a:p>
          <a:p>
            <a:r>
              <a:rPr lang="en-US" altLang="en-US" dirty="0"/>
              <a:t>Very serious prayer request here!!</a:t>
            </a:r>
          </a:p>
        </p:txBody>
      </p:sp>
    </p:spTree>
    <p:extLst>
      <p:ext uri="{BB962C8B-B14F-4D97-AF65-F5344CB8AC3E}">
        <p14:creationId xmlns:p14="http://schemas.microsoft.com/office/powerpoint/2010/main" val="40646677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https://www.israeltoday.co.il/read/delusional-or-prophetic-one-idf-general-warned-a-massacre-would-happen/</a:t>
            </a:r>
          </a:p>
        </p:txBody>
      </p:sp>
    </p:spTree>
    <p:extLst>
      <p:ext uri="{BB962C8B-B14F-4D97-AF65-F5344CB8AC3E}">
        <p14:creationId xmlns:p14="http://schemas.microsoft.com/office/powerpoint/2010/main" val="37466635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https://www.israeltoday.co.il/read/delusional-or-prophetic-one-idf-general-warned-a-massacre-would-happen/</a:t>
            </a:r>
          </a:p>
        </p:txBody>
      </p:sp>
    </p:spTree>
    <p:extLst>
      <p:ext uri="{BB962C8B-B14F-4D97-AF65-F5344CB8AC3E}">
        <p14:creationId xmlns:p14="http://schemas.microsoft.com/office/powerpoint/2010/main" val="31913423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https://www.israeltoday.co.il/read/delusional-or-prophetic-one-idf-general-warned-a-massacre-would-happen/</a:t>
            </a:r>
          </a:p>
        </p:txBody>
      </p:sp>
    </p:spTree>
    <p:extLst>
      <p:ext uri="{BB962C8B-B14F-4D97-AF65-F5344CB8AC3E}">
        <p14:creationId xmlns:p14="http://schemas.microsoft.com/office/powerpoint/2010/main" val="28263893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https://www.israeltoday.co.il/read/delusional-or-prophetic-one-idf-general-warned-a-massacre-would-happen/</a:t>
            </a:r>
          </a:p>
        </p:txBody>
      </p:sp>
    </p:spTree>
    <p:extLst>
      <p:ext uri="{BB962C8B-B14F-4D97-AF65-F5344CB8AC3E}">
        <p14:creationId xmlns:p14="http://schemas.microsoft.com/office/powerpoint/2010/main" val="3309787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https://www.israeltoday.co.il/read/delusional-or-prophetic-one-idf-general-warned-a-massacre-would-happen/</a:t>
            </a:r>
          </a:p>
        </p:txBody>
      </p:sp>
    </p:spTree>
    <p:extLst>
      <p:ext uri="{BB962C8B-B14F-4D97-AF65-F5344CB8AC3E}">
        <p14:creationId xmlns:p14="http://schemas.microsoft.com/office/powerpoint/2010/main" val="32015949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https://www.israeltoday.co.il/read/delusional-or-prophetic-one-idf-general-warned-a-massacre-would-happen/</a:t>
            </a:r>
          </a:p>
        </p:txBody>
      </p:sp>
    </p:spTree>
    <p:extLst>
      <p:ext uri="{BB962C8B-B14F-4D97-AF65-F5344CB8AC3E}">
        <p14:creationId xmlns:p14="http://schemas.microsoft.com/office/powerpoint/2010/main" val="40416689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https://www.israeltoday.co.il/read/delusional-or-prophetic-one-idf-general-warned-a-massacre-would-happen/</a:t>
            </a:r>
          </a:p>
        </p:txBody>
      </p:sp>
    </p:spTree>
    <p:extLst>
      <p:ext uri="{BB962C8B-B14F-4D97-AF65-F5344CB8AC3E}">
        <p14:creationId xmlns:p14="http://schemas.microsoft.com/office/powerpoint/2010/main" val="1432673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4430071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https://www.israeltoday.co.il/read/delusional-or-prophetic-one-idf-general-warned-a-massacre-would-happen/</a:t>
            </a:r>
          </a:p>
        </p:txBody>
      </p:sp>
    </p:spTree>
    <p:extLst>
      <p:ext uri="{BB962C8B-B14F-4D97-AF65-F5344CB8AC3E}">
        <p14:creationId xmlns:p14="http://schemas.microsoft.com/office/powerpoint/2010/main" val="22631474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https://www.jpost.com/arab-israeli-conflict/idf-brick-is-wrong-we-are-ready-and-prepared-for-war-575454</a:t>
            </a:r>
          </a:p>
          <a:p>
            <a:endParaRPr lang="en-US" altLang="en-US" dirty="0"/>
          </a:p>
          <a:p>
            <a:r>
              <a:rPr lang="en-US" altLang="en-US" dirty="0"/>
              <a:t>Remember this as a prayer point after the message.</a:t>
            </a:r>
          </a:p>
          <a:p>
            <a:r>
              <a:rPr lang="en-US" altLang="en-US" dirty="0"/>
              <a:t>https://frontline.news/post/israeli-government-sorry-about-that</a:t>
            </a:r>
          </a:p>
        </p:txBody>
      </p:sp>
    </p:spTree>
    <p:extLst>
      <p:ext uri="{BB962C8B-B14F-4D97-AF65-F5344CB8AC3E}">
        <p14:creationId xmlns:p14="http://schemas.microsoft.com/office/powerpoint/2010/main" val="33600829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https://upload.wikimedia.org/wikipedia/commons/2/23/The_Great_Wall_of_China_at_Jinshanling-edit.jpg</a:t>
            </a:r>
          </a:p>
        </p:txBody>
      </p:sp>
    </p:spTree>
    <p:extLst>
      <p:ext uri="{BB962C8B-B14F-4D97-AF65-F5344CB8AC3E}">
        <p14:creationId xmlns:p14="http://schemas.microsoft.com/office/powerpoint/2010/main" val="2814381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https://www.discovermagazine.com/uncategorized/did-the-great-wall-of-china-actually-keep-invaders-out</a:t>
            </a:r>
          </a:p>
        </p:txBody>
      </p:sp>
    </p:spTree>
    <p:extLst>
      <p:ext uri="{BB962C8B-B14F-4D97-AF65-F5344CB8AC3E}">
        <p14:creationId xmlns:p14="http://schemas.microsoft.com/office/powerpoint/2010/main" val="31647229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https://en.wikipedia.org/wiki/Great_Wall_of_China</a:t>
            </a:r>
          </a:p>
        </p:txBody>
      </p:sp>
    </p:spTree>
    <p:extLst>
      <p:ext uri="{BB962C8B-B14F-4D97-AF65-F5344CB8AC3E}">
        <p14:creationId xmlns:p14="http://schemas.microsoft.com/office/powerpoint/2010/main" val="25258228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62085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6547491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https://en.wikipedia.org/wiki/Maginot_Line</a:t>
            </a:r>
          </a:p>
        </p:txBody>
      </p:sp>
    </p:spTree>
    <p:extLst>
      <p:ext uri="{BB962C8B-B14F-4D97-AF65-F5344CB8AC3E}">
        <p14:creationId xmlns:p14="http://schemas.microsoft.com/office/powerpoint/2010/main" val="8176478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https://en.wikipedia.org/wiki/Maginot_Line</a:t>
            </a:r>
          </a:p>
        </p:txBody>
      </p:sp>
    </p:spTree>
    <p:extLst>
      <p:ext uri="{BB962C8B-B14F-4D97-AF65-F5344CB8AC3E}">
        <p14:creationId xmlns:p14="http://schemas.microsoft.com/office/powerpoint/2010/main" val="13406781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https://upload.wikimedia.org/wikipedia/en/7/7c/Line_maginot_tunel.jpg</a:t>
            </a:r>
          </a:p>
        </p:txBody>
      </p:sp>
    </p:spTree>
    <p:extLst>
      <p:ext uri="{BB962C8B-B14F-4D97-AF65-F5344CB8AC3E}">
        <p14:creationId xmlns:p14="http://schemas.microsoft.com/office/powerpoint/2010/main" val="1616809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056096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external-content.duckduckgo.com/iu/?u=https%3A%2F%2Flh3.googleusercontent.com%2FR0C0mnDA7SZfTsAvC5_EcD-PuUosqpLxYY3Ly8URYBtZtPpJ3RjwRYqdGgwUPKJbrzL_SzXQmq5vwwr2OgRcU_mT-q8OTamC9GB0PkoUn4TyuYyiprZ16ygLYSJ-hEjC1ZJvrI0Q&amp;f=1&amp;nofb=1&amp;ipt=6095764d0bf087f2abbfae56ebc8f585c47fdfb06d3a0c78009016c540cd7db3&amp;ipo=images</a:t>
            </a:r>
          </a:p>
        </p:txBody>
      </p:sp>
    </p:spTree>
    <p:extLst>
      <p:ext uri="{BB962C8B-B14F-4D97-AF65-F5344CB8AC3E}">
        <p14:creationId xmlns:p14="http://schemas.microsoft.com/office/powerpoint/2010/main" val="7253945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00" dirty="0"/>
              <a:t>https://external-content.duckduckgo.com/iu/?u=https%3A%2F%2Fcdn-images-1.medium.com%2Fmax%2F600%2F1*LE8JvU4Ca9ZOnTDI5l8MPQ.jpeg&amp;f=1&amp;nofb=1&amp;ipt=e5526bd571c5a3c9405684fb7b216016328ec89b422bd4d9affe9afc535d9ba4&amp;ipo=images</a:t>
            </a:r>
          </a:p>
        </p:txBody>
      </p:sp>
    </p:spTree>
    <p:extLst>
      <p:ext uri="{BB962C8B-B14F-4D97-AF65-F5344CB8AC3E}">
        <p14:creationId xmlns:p14="http://schemas.microsoft.com/office/powerpoint/2010/main" val="21664619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668993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Even at their best, Israel had miracles.   1967 War Egyptians out to breakfast.   Attack on Saddam’s nuclear reactor, jets were seen by King Abdullah’s yacht.</a:t>
            </a:r>
          </a:p>
        </p:txBody>
      </p:sp>
    </p:spTree>
    <p:extLst>
      <p:ext uri="{BB962C8B-B14F-4D97-AF65-F5344CB8AC3E}">
        <p14:creationId xmlns:p14="http://schemas.microsoft.com/office/powerpoint/2010/main" val="9557966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Good German,</a:t>
            </a:r>
          </a:p>
        </p:txBody>
      </p:sp>
    </p:spTree>
    <p:extLst>
      <p:ext uri="{BB962C8B-B14F-4D97-AF65-F5344CB8AC3E}">
        <p14:creationId xmlns:p14="http://schemas.microsoft.com/office/powerpoint/2010/main" val="34201079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Prayer issue</a:t>
            </a:r>
          </a:p>
        </p:txBody>
      </p:sp>
    </p:spTree>
    <p:extLst>
      <p:ext uri="{BB962C8B-B14F-4D97-AF65-F5344CB8AC3E}">
        <p14:creationId xmlns:p14="http://schemas.microsoft.com/office/powerpoint/2010/main" val="38144139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Avner Boskey newsletter  </a:t>
            </a:r>
            <a:r>
              <a:rPr lang="en-US" b="1" i="0" dirty="0">
                <a:solidFill>
                  <a:srgbClr val="000080"/>
                </a:solidFill>
                <a:effectLst/>
                <a:latin typeface="times new roman" panose="02020603050405020304" pitchFamily="18" charset="0"/>
              </a:rPr>
              <a:t>FINAL FRONTIER MINISTRIES</a:t>
            </a:r>
            <a:endParaRPr lang="en-US" altLang="en-US" dirty="0"/>
          </a:p>
          <a:p>
            <a:endParaRPr lang="en-US" altLang="en-US" dirty="0"/>
          </a:p>
        </p:txBody>
      </p:sp>
    </p:spTree>
    <p:extLst>
      <p:ext uri="{BB962C8B-B14F-4D97-AF65-F5344CB8AC3E}">
        <p14:creationId xmlns:p14="http://schemas.microsoft.com/office/powerpoint/2010/main" val="454527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Avner Boskey newsletter  </a:t>
            </a:r>
            <a:r>
              <a:rPr lang="en-US" b="1" i="0" dirty="0">
                <a:solidFill>
                  <a:srgbClr val="000080"/>
                </a:solidFill>
                <a:effectLst/>
                <a:latin typeface="times new roman" panose="02020603050405020304" pitchFamily="18" charset="0"/>
              </a:rPr>
              <a:t>FINAL FRONTIER MINISTRIES</a:t>
            </a:r>
            <a:endParaRPr lang="en-US" altLang="en-US" dirty="0"/>
          </a:p>
          <a:p>
            <a:endParaRPr lang="en-US" altLang="en-US" dirty="0"/>
          </a:p>
        </p:txBody>
      </p:sp>
    </p:spTree>
    <p:extLst>
      <p:ext uri="{BB962C8B-B14F-4D97-AF65-F5344CB8AC3E}">
        <p14:creationId xmlns:p14="http://schemas.microsoft.com/office/powerpoint/2010/main" val="224621577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Avner Boskey newsletter  </a:t>
            </a:r>
            <a:r>
              <a:rPr lang="en-US" b="1" i="0" dirty="0">
                <a:solidFill>
                  <a:srgbClr val="000080"/>
                </a:solidFill>
                <a:effectLst/>
                <a:latin typeface="times new roman" panose="02020603050405020304" pitchFamily="18" charset="0"/>
              </a:rPr>
              <a:t>FINAL FRONTIER MINISTRIES</a:t>
            </a:r>
            <a:endParaRPr lang="en-US" altLang="en-US" dirty="0"/>
          </a:p>
          <a:p>
            <a:endParaRPr lang="en-US" altLang="en-US" dirty="0"/>
          </a:p>
        </p:txBody>
      </p:sp>
    </p:spTree>
    <p:extLst>
      <p:ext uri="{BB962C8B-B14F-4D97-AF65-F5344CB8AC3E}">
        <p14:creationId xmlns:p14="http://schemas.microsoft.com/office/powerpoint/2010/main" val="28866076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2.4-10 Life from Death</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21,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Avner Boskey newsletter  </a:t>
            </a:r>
            <a:r>
              <a:rPr lang="en-US" b="1" i="0" dirty="0">
                <a:solidFill>
                  <a:srgbClr val="000080"/>
                </a:solidFill>
                <a:effectLst/>
                <a:latin typeface="times new roman" panose="02020603050405020304" pitchFamily="18" charset="0"/>
              </a:rPr>
              <a:t>FINAL FRONTIER MINISTRIES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i="0" dirty="0">
                <a:solidFill>
                  <a:srgbClr val="000080"/>
                </a:solidFill>
                <a:effectLst/>
                <a:latin typeface="times new roman" panose="02020603050405020304" pitchFamily="18" charset="0"/>
              </a:rPr>
              <a:t>So, 6 million, or what was left, just perished.</a:t>
            </a:r>
            <a:endParaRPr lang="en-US" altLang="en-US" dirty="0"/>
          </a:p>
          <a:p>
            <a:endParaRPr lang="en-US" altLang="en-US" dirty="0"/>
          </a:p>
        </p:txBody>
      </p:sp>
    </p:spTree>
    <p:extLst>
      <p:ext uri="{BB962C8B-B14F-4D97-AF65-F5344CB8AC3E}">
        <p14:creationId xmlns:p14="http://schemas.microsoft.com/office/powerpoint/2010/main" val="1631322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14B5-D666-B2D4-99D1-028877B3FDE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D671CD3-6FEF-5A2D-82D5-BCEDA3D3060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C753F19-318A-0EC1-5269-2083C583AD90}"/>
              </a:ext>
            </a:extLst>
          </p:cNvPr>
          <p:cNvSpPr>
            <a:spLocks noGrp="1"/>
          </p:cNvSpPr>
          <p:nvPr>
            <p:ph type="dt" sz="half" idx="10"/>
          </p:nvPr>
        </p:nvSpPr>
        <p:spPr/>
        <p:txBody>
          <a:bodyPr/>
          <a:lstStyle>
            <a:lvl1pPr>
              <a:defRPr/>
            </a:lvl1pPr>
          </a:lstStyle>
          <a:p>
            <a:pPr algn="l" defTabSz="685800"/>
            <a:endParaRPr lang="en-US" altLang="en-US" sz="1050">
              <a:solidFill>
                <a:srgbClr val="000000"/>
              </a:solidFill>
              <a:cs typeface="Arial" panose="020B0604020202020204" pitchFamily="34" charset="0"/>
            </a:endParaRPr>
          </a:p>
        </p:txBody>
      </p:sp>
      <p:sp>
        <p:nvSpPr>
          <p:cNvPr id="5" name="Footer Placeholder 4">
            <a:extLst>
              <a:ext uri="{FF2B5EF4-FFF2-40B4-BE49-F238E27FC236}">
                <a16:creationId xmlns:a16="http://schemas.microsoft.com/office/drawing/2014/main" id="{74255BB9-1241-7F49-E1A3-E363073DF557}"/>
              </a:ext>
            </a:extLst>
          </p:cNvPr>
          <p:cNvSpPr>
            <a:spLocks noGrp="1"/>
          </p:cNvSpPr>
          <p:nvPr>
            <p:ph type="ftr" sz="quarter" idx="11"/>
          </p:nvPr>
        </p:nvSpPr>
        <p:spPr/>
        <p:txBody>
          <a:bodyPr/>
          <a:lstStyle>
            <a:lvl1pPr>
              <a:defRPr/>
            </a:lvl1pPr>
          </a:lstStyle>
          <a:p>
            <a:pPr defTabSz="685800"/>
            <a:endParaRPr lang="en-US" altLang="en-US" sz="1050">
              <a:solidFill>
                <a:srgbClr val="000000"/>
              </a:solidFill>
              <a:cs typeface="Arial" panose="020B0604020202020204" pitchFamily="34" charset="0"/>
            </a:endParaRPr>
          </a:p>
        </p:txBody>
      </p:sp>
      <p:sp>
        <p:nvSpPr>
          <p:cNvPr id="6" name="Slide Number Placeholder 5">
            <a:extLst>
              <a:ext uri="{FF2B5EF4-FFF2-40B4-BE49-F238E27FC236}">
                <a16:creationId xmlns:a16="http://schemas.microsoft.com/office/drawing/2014/main" id="{8A1C0716-C44F-1553-9742-83E035196BF1}"/>
              </a:ext>
            </a:extLst>
          </p:cNvPr>
          <p:cNvSpPr>
            <a:spLocks noGrp="1"/>
          </p:cNvSpPr>
          <p:nvPr>
            <p:ph type="sldNum" sz="quarter" idx="12"/>
          </p:nvPr>
        </p:nvSpPr>
        <p:spPr/>
        <p:txBody>
          <a:bodyPr/>
          <a:lstStyle>
            <a:lvl1pPr>
              <a:defRPr/>
            </a:lvl1pPr>
          </a:lstStyle>
          <a:p>
            <a:pPr defTabSz="685800"/>
            <a:fld id="{0309CBD5-C5CD-409A-BDCD-0E777683A37C}" type="slidenum">
              <a:rPr lang="en-US" altLang="en-US" sz="1050" smtClean="0">
                <a:solidFill>
                  <a:srgbClr val="000000"/>
                </a:solidFill>
                <a:cs typeface="Arial" panose="020B0604020202020204" pitchFamily="34" charset="0"/>
              </a:rPr>
              <a:pPr defTabSz="685800"/>
              <a:t>‹#›</a:t>
            </a:fld>
            <a:endParaRPr lang="en-US" altLang="en-US" sz="1050">
              <a:solidFill>
                <a:srgbClr val="000000"/>
              </a:solidFill>
              <a:cs typeface="Arial" panose="020B0604020202020204" pitchFamily="34" charset="0"/>
            </a:endParaRPr>
          </a:p>
        </p:txBody>
      </p:sp>
    </p:spTree>
    <p:extLst>
      <p:ext uri="{BB962C8B-B14F-4D97-AF65-F5344CB8AC3E}">
        <p14:creationId xmlns:p14="http://schemas.microsoft.com/office/powerpoint/2010/main" val="1611591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B21935-E9E0-D8EA-6D84-8281C0BAD7B4}"/>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5A5C2F2-64E6-ACA7-7EE6-05D041A24D89}"/>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E5432F-2303-E86F-D2EB-AC2EA7C9FB77}"/>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mj-lt"/>
              </a:defRPr>
            </a:lvl1pPr>
          </a:lstStyle>
          <a:p>
            <a:endParaRPr lang="en-US" altLang="en-US"/>
          </a:p>
        </p:txBody>
      </p:sp>
      <p:sp>
        <p:nvSpPr>
          <p:cNvPr id="1029" name="Rectangle 5">
            <a:extLst>
              <a:ext uri="{FF2B5EF4-FFF2-40B4-BE49-F238E27FC236}">
                <a16:creationId xmlns:a16="http://schemas.microsoft.com/office/drawing/2014/main" id="{262966DA-030E-0ECE-FBBE-97E597E3B1D5}"/>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solidFill>
                  <a:schemeClr val="tx1"/>
                </a:solidFill>
                <a:latin typeface="+mj-lt"/>
              </a:defRPr>
            </a:lvl1pPr>
          </a:lstStyle>
          <a:p>
            <a:endParaRPr lang="en-US" altLang="en-US"/>
          </a:p>
        </p:txBody>
      </p:sp>
      <p:sp>
        <p:nvSpPr>
          <p:cNvPr id="1030" name="Rectangle 6">
            <a:extLst>
              <a:ext uri="{FF2B5EF4-FFF2-40B4-BE49-F238E27FC236}">
                <a16:creationId xmlns:a16="http://schemas.microsoft.com/office/drawing/2014/main" id="{36BF646A-132B-073E-DFD6-3E1486F59852}"/>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mj-lt"/>
              </a:defRPr>
            </a:lvl1pPr>
          </a:lstStyle>
          <a:p>
            <a:fld id="{6414763F-B4F7-4D13-9130-72C4C4BDD17E}" type="slidenum">
              <a:rPr lang="en-US" altLang="en-US"/>
              <a:pPr/>
              <a:t>‹#›</a:t>
            </a:fld>
            <a:endParaRPr lang="en-US" altLang="en-US"/>
          </a:p>
        </p:txBody>
      </p:sp>
    </p:spTree>
    <p:extLst>
      <p:ext uri="{BB962C8B-B14F-4D97-AF65-F5344CB8AC3E}">
        <p14:creationId xmlns:p14="http://schemas.microsoft.com/office/powerpoint/2010/main" val="3422753677"/>
      </p:ext>
    </p:extLst>
  </p:cSld>
  <p:clrMap bg1="lt1" tx1="dk1" bg2="lt2" tx2="dk2" accent1="accent1" accent2="accent2" accent3="accent3" accent4="accent4" accent5="accent5" accent6="accent6" hlink="hlink" folHlink="folHlink"/>
  <p:sldLayoutIdLst>
    <p:sldLayoutId id="214748383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3000" kern="1200">
          <a:solidFill>
            <a:schemeClr val="bg1"/>
          </a:solidFill>
          <a:latin typeface="+mn-lt"/>
          <a:ea typeface="+mn-ea"/>
          <a:cs typeface="+mn-cs"/>
        </a:defRPr>
      </a:lvl1pPr>
      <a:lvl2pPr marL="557213" indent="-214313" algn="l" rtl="0" fontAlgn="base">
        <a:spcBef>
          <a:spcPct val="20000"/>
        </a:spcBef>
        <a:spcAft>
          <a:spcPct val="0"/>
        </a:spcAft>
        <a:buChar char="–"/>
        <a:defRPr sz="3000" kern="1200">
          <a:solidFill>
            <a:schemeClr val="bg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j-lt"/>
          <a:ea typeface="+mn-ea"/>
          <a:cs typeface="+mj-cs"/>
        </a:defRPr>
      </a:lvl3pPr>
      <a:lvl4pPr marL="1200150" indent="-171450" algn="l" rtl="0" fontAlgn="base">
        <a:spcBef>
          <a:spcPct val="20000"/>
        </a:spcBef>
        <a:spcAft>
          <a:spcPct val="0"/>
        </a:spcAft>
        <a:buChar char="–"/>
        <a:defRPr sz="1500" kern="1200">
          <a:solidFill>
            <a:schemeClr val="tx1"/>
          </a:solidFill>
          <a:latin typeface="+mj-lt"/>
          <a:ea typeface="+mn-ea"/>
          <a:cs typeface="+mj-cs"/>
        </a:defRPr>
      </a:lvl4pPr>
      <a:lvl5pPr marL="1543050" indent="-171450" algn="l" rtl="0" fontAlgn="base">
        <a:spcBef>
          <a:spcPct val="20000"/>
        </a:spcBef>
        <a:spcAft>
          <a:spcPct val="0"/>
        </a:spcAft>
        <a:buChar char="»"/>
        <a:defRPr sz="1500" kern="1200">
          <a:solidFill>
            <a:schemeClr val="tx1"/>
          </a:solidFill>
          <a:latin typeface="+mj-lt"/>
          <a:ea typeface="+mn-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2.xml"/><Relationship Id="rId1" Type="http://schemas.openxmlformats.org/officeDocument/2006/relationships/video" Target="https://www.youtube.com/embed/tUc2Gd5cV7k?feature=oembed" TargetMode="External"/><Relationship Id="rId4" Type="http://schemas.openxmlformats.org/officeDocument/2006/relationships/image" Target="../media/image34.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meforum.us12.list-manage.com/track/click?u=b7aa7eddb0f2bb74bfa4f6cb5&amp;id=90ec1236bf&amp;e=2515d15785"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video" Target="https://www.youtube.com/embed/RPrxW69LbOE?feature=oembed" TargetMode="External"/><Relationship Id="rId4" Type="http://schemas.openxmlformats.org/officeDocument/2006/relationships/image" Target="../media/image16.jpeg"/></Relationships>
</file>

<file path=ppt/slides/_rels/slide5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hyperlink" Target="https://davidstent.us14.list-manage.com/track/click?u=6a90871d2d2f01531e4c4c9f2&amp;id=f04eb310c9&amp;e=830b8c7fbe" TargetMode="External"/><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hyperlink" Target="https://davidstent.us14.list-manage.com/track/click?u=6a90871d2d2f01531e4c4c9f2&amp;id=ef887a6596&amp;e=830b8c7fbe"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2023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marL="461963" indent="-461963" algn="l">
              <a:lnSpc>
                <a:spcPct val="90000"/>
              </a:lnSpc>
              <a:buFont typeface="+mj-lt"/>
              <a:buAutoNum type="arabicPeriod"/>
            </a:pPr>
            <a:r>
              <a:rPr lang="en-US" altLang="en-US" sz="4000" u="sng" dirty="0">
                <a:solidFill>
                  <a:srgbClr val="FFFF66"/>
                </a:solidFill>
              </a:rPr>
              <a:t>Eph. 2.4 </a:t>
            </a:r>
            <a:r>
              <a:rPr lang="en-US" sz="4000" u="sng" dirty="0">
                <a:solidFill>
                  <a:srgbClr val="FFFF66"/>
                </a:solidFill>
              </a:rPr>
              <a:t> </a:t>
            </a:r>
            <a:r>
              <a:rPr lang="en-US" altLang="en-US" sz="4000" u="sng" dirty="0">
                <a:solidFill>
                  <a:srgbClr val="FFFF66"/>
                </a:solidFill>
              </a:rPr>
              <a:t>Intense Love</a:t>
            </a:r>
          </a:p>
          <a:p>
            <a:pPr marL="461963" indent="-461963" algn="l">
              <a:lnSpc>
                <a:spcPct val="90000"/>
              </a:lnSpc>
              <a:buFont typeface="+mj-lt"/>
              <a:buAutoNum type="arabicPeriod"/>
            </a:pPr>
            <a:r>
              <a:rPr lang="en-US" altLang="en-US" sz="4000" dirty="0"/>
              <a:t>Eph. 2.5 </a:t>
            </a:r>
            <a:r>
              <a:rPr lang="en-US" sz="4000" dirty="0"/>
              <a:t> </a:t>
            </a:r>
            <a:r>
              <a:rPr lang="en-US" altLang="en-US" sz="4000" dirty="0"/>
              <a:t>Made us alive, Alive with the Messiah</a:t>
            </a:r>
          </a:p>
          <a:p>
            <a:pPr marL="461963" indent="-461963" algn="l">
              <a:lnSpc>
                <a:spcPct val="90000"/>
              </a:lnSpc>
              <a:buFont typeface="+mj-lt"/>
              <a:buAutoNum type="arabicPeriod"/>
            </a:pPr>
            <a:r>
              <a:rPr lang="en-US" altLang="en-US" sz="4000" dirty="0"/>
              <a:t>Eph. 2.6 </a:t>
            </a:r>
            <a:r>
              <a:rPr lang="en-US" sz="4000" dirty="0"/>
              <a:t> </a:t>
            </a:r>
            <a:r>
              <a:rPr lang="en-US" altLang="en-US" sz="4000" dirty="0"/>
              <a:t>Raised us up--seated with Him</a:t>
            </a:r>
          </a:p>
          <a:p>
            <a:pPr marL="461963" indent="-461963" algn="l">
              <a:lnSpc>
                <a:spcPct val="90000"/>
              </a:lnSpc>
              <a:buFont typeface="+mj-lt"/>
              <a:buAutoNum type="arabicPeriod"/>
            </a:pPr>
            <a:r>
              <a:rPr lang="en-US" altLang="en-US" sz="4000" dirty="0"/>
              <a:t>Eph. 2.7 </a:t>
            </a:r>
            <a:r>
              <a:rPr lang="en-US" sz="4000" dirty="0"/>
              <a:t> </a:t>
            </a:r>
            <a:r>
              <a:rPr lang="en-US" altLang="en-US" sz="4000" dirty="0"/>
              <a:t>Ages to come showpiece</a:t>
            </a:r>
          </a:p>
        </p:txBody>
      </p:sp>
    </p:spTree>
    <p:extLst>
      <p:ext uri="{BB962C8B-B14F-4D97-AF65-F5344CB8AC3E}">
        <p14:creationId xmlns:p14="http://schemas.microsoft.com/office/powerpoint/2010/main" val="22672009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u="sng" dirty="0">
                <a:solidFill>
                  <a:srgbClr val="FFFF66"/>
                </a:solidFill>
              </a:rPr>
              <a:t>In 1973</a:t>
            </a:r>
            <a:r>
              <a:rPr lang="en-US" altLang="en-US" sz="4000" dirty="0"/>
              <a:t>, the Nixon White House ordered the NSA to withhold from Israel, intercepts of Soviet communications verifying that Egypt and Syria would attack on the afternoon of October 6, 1973. “We knew it was coming. We knew when. We knew where. We were told to shut up and let it happen” says a former NASH employee.</a:t>
            </a:r>
          </a:p>
        </p:txBody>
      </p:sp>
    </p:spTree>
    <p:extLst>
      <p:ext uri="{BB962C8B-B14F-4D97-AF65-F5344CB8AC3E}">
        <p14:creationId xmlns:p14="http://schemas.microsoft.com/office/powerpoint/2010/main" val="31728069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85000" lnSpcReduction="10000"/>
          </a:bodyPr>
          <a:lstStyle/>
          <a:p>
            <a:pPr algn="l">
              <a:lnSpc>
                <a:spcPct val="90000"/>
              </a:lnSpc>
            </a:pPr>
            <a:r>
              <a:rPr lang="en-US" altLang="en-US" sz="4000" u="sng" dirty="0">
                <a:solidFill>
                  <a:srgbClr val="FFFF66"/>
                </a:solidFill>
              </a:rPr>
              <a:t>In Oct., 2023</a:t>
            </a:r>
            <a:r>
              <a:rPr lang="en-US" altLang="en-US" sz="4000" dirty="0"/>
              <a:t> Some in Israel [Caroline Glick] are vocal in expressing concerns that the arrival of aircraft carriers, President, Secretary of State, Special Ops forces, etc., comes with a price: the binding of the IDF’s hands to decisively end Hamas’ and Islamic Jihad’s existence, and the hobbling of Israel’s deterrent power to destroy all vestiges of a terror empire in Gaza.</a:t>
            </a:r>
          </a:p>
        </p:txBody>
      </p:sp>
    </p:spTree>
    <p:extLst>
      <p:ext uri="{BB962C8B-B14F-4D97-AF65-F5344CB8AC3E}">
        <p14:creationId xmlns:p14="http://schemas.microsoft.com/office/powerpoint/2010/main" val="10432369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nSpc>
                <a:spcPct val="90000"/>
              </a:lnSpc>
            </a:pPr>
            <a:endParaRPr lang="en-US" altLang="en-US" sz="4000" dirty="0"/>
          </a:p>
          <a:p>
            <a:pPr>
              <a:lnSpc>
                <a:spcPct val="90000"/>
              </a:lnSpc>
            </a:pPr>
            <a:r>
              <a:rPr lang="en-US" altLang="en-US" sz="4000" dirty="0"/>
              <a:t>A little bit of encouragement</a:t>
            </a:r>
          </a:p>
        </p:txBody>
      </p:sp>
    </p:spTree>
    <p:extLst>
      <p:ext uri="{BB962C8B-B14F-4D97-AF65-F5344CB8AC3E}">
        <p14:creationId xmlns:p14="http://schemas.microsoft.com/office/powerpoint/2010/main" val="20157632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endParaRPr lang="en-US" altLang="en-US" sz="4000" dirty="0"/>
          </a:p>
        </p:txBody>
      </p:sp>
      <p:pic>
        <p:nvPicPr>
          <p:cNvPr id="1026" name="Picture 2" descr="European Parliament">
            <a:extLst>
              <a:ext uri="{FF2B5EF4-FFF2-40B4-BE49-F238E27FC236}">
                <a16:creationId xmlns:a16="http://schemas.microsoft.com/office/drawing/2014/main" id="{7F8145C3-BA1E-4451-144D-311AF6510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9" y="34131"/>
            <a:ext cx="9144000" cy="50752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0C8E03-C828-857E-9145-29E48DE0D8F5}"/>
              </a:ext>
            </a:extLst>
          </p:cNvPr>
          <p:cNvSpPr txBox="1"/>
          <p:nvPr/>
        </p:nvSpPr>
        <p:spPr>
          <a:xfrm>
            <a:off x="1600200" y="2800350"/>
            <a:ext cx="5532925"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European Parliament</a:t>
            </a:r>
          </a:p>
        </p:txBody>
      </p:sp>
    </p:spTree>
    <p:extLst>
      <p:ext uri="{BB962C8B-B14F-4D97-AF65-F5344CB8AC3E}">
        <p14:creationId xmlns:p14="http://schemas.microsoft.com/office/powerpoint/2010/main" val="8812185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The European Parliament on Thursday, October 19, condemned Hamas’ despicable terrorist attacks against Israel and also expressed serious concern over the humanitarian situation in the Gaza Strip.</a:t>
            </a:r>
          </a:p>
        </p:txBody>
      </p:sp>
    </p:spTree>
    <p:extLst>
      <p:ext uri="{BB962C8B-B14F-4D97-AF65-F5344CB8AC3E}">
        <p14:creationId xmlns:p14="http://schemas.microsoft.com/office/powerpoint/2010/main" val="41538950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In a non-binding resolution adopted with 500 votes in favor, 21 against, and 24 abstentions, MEPs strongly condemned the brutal attacks, expressed their support to Israel and its people, and underlined the need to “eliminate the terrorist organization Hamas”.</a:t>
            </a:r>
          </a:p>
        </p:txBody>
      </p:sp>
    </p:spTree>
    <p:extLst>
      <p:ext uri="{BB962C8B-B14F-4D97-AF65-F5344CB8AC3E}">
        <p14:creationId xmlns:p14="http://schemas.microsoft.com/office/powerpoint/2010/main" val="19049793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70000" lnSpcReduction="20000"/>
          </a:bodyPr>
          <a:lstStyle/>
          <a:p>
            <a:pPr algn="l">
              <a:lnSpc>
                <a:spcPct val="90000"/>
              </a:lnSpc>
            </a:pPr>
            <a:r>
              <a:rPr lang="en-US" altLang="en-US" sz="4000" dirty="0"/>
              <a:t>Daniel Pipe’s Middle East Forum</a:t>
            </a:r>
          </a:p>
          <a:p>
            <a:pPr algn="l">
              <a:lnSpc>
                <a:spcPct val="90000"/>
              </a:lnSpc>
            </a:pPr>
            <a:endParaRPr lang="en-US" altLang="en-US" sz="4000" dirty="0"/>
          </a:p>
          <a:p>
            <a:pPr algn="l">
              <a:lnSpc>
                <a:spcPct val="90000"/>
              </a:lnSpc>
            </a:pPr>
            <a:endParaRPr lang="en-US" altLang="en-US" sz="4000" dirty="0"/>
          </a:p>
          <a:p>
            <a:pPr algn="l">
              <a:lnSpc>
                <a:spcPct val="90000"/>
              </a:lnSpc>
            </a:pPr>
            <a:endParaRPr lang="en-US" altLang="en-US" sz="4000" dirty="0"/>
          </a:p>
          <a:p>
            <a:pPr algn="l">
              <a:lnSpc>
                <a:spcPct val="90000"/>
              </a:lnSpc>
            </a:pPr>
            <a:endParaRPr lang="en-US" altLang="en-US" sz="4000" dirty="0"/>
          </a:p>
          <a:p>
            <a:pPr algn="l">
              <a:lnSpc>
                <a:spcPct val="90000"/>
              </a:lnSpc>
            </a:pPr>
            <a:endParaRPr lang="en-US" altLang="en-US" sz="4000" dirty="0"/>
          </a:p>
          <a:p>
            <a:pPr algn="l">
              <a:lnSpc>
                <a:spcPct val="90000"/>
              </a:lnSpc>
            </a:pPr>
            <a:endParaRPr lang="en-US" altLang="en-US" sz="4000" dirty="0"/>
          </a:p>
          <a:p>
            <a:pPr algn="l">
              <a:lnSpc>
                <a:spcPct val="90000"/>
              </a:lnSpc>
            </a:pPr>
            <a:endParaRPr lang="en-US" altLang="en-US" sz="4000" dirty="0"/>
          </a:p>
          <a:p>
            <a:pPr algn="l">
              <a:lnSpc>
                <a:spcPct val="90000"/>
              </a:lnSpc>
            </a:pPr>
            <a:endParaRPr lang="en-US" altLang="en-US" sz="4000" dirty="0"/>
          </a:p>
          <a:p>
            <a:pPr algn="l">
              <a:lnSpc>
                <a:spcPct val="90000"/>
              </a:lnSpc>
            </a:pPr>
            <a:endParaRPr lang="en-US" altLang="en-US" sz="4000" dirty="0"/>
          </a:p>
          <a:p>
            <a:pPr algn="l">
              <a:lnSpc>
                <a:spcPct val="90000"/>
              </a:lnSpc>
            </a:pPr>
            <a:r>
              <a:rPr lang="en-US" altLang="en-US" sz="4000" dirty="0"/>
              <a:t>Stacy Roman, moderator     Aryeh Lightstone </a:t>
            </a:r>
          </a:p>
        </p:txBody>
      </p:sp>
      <p:pic>
        <p:nvPicPr>
          <p:cNvPr id="3" name="Picture 2">
            <a:extLst>
              <a:ext uri="{FF2B5EF4-FFF2-40B4-BE49-F238E27FC236}">
                <a16:creationId xmlns:a16="http://schemas.microsoft.com/office/drawing/2014/main" id="{996991AA-CC6F-BD64-D2C8-97C5A7BF55D4}"/>
              </a:ext>
            </a:extLst>
          </p:cNvPr>
          <p:cNvPicPr>
            <a:picLocks noChangeAspect="1"/>
          </p:cNvPicPr>
          <p:nvPr/>
        </p:nvPicPr>
        <p:blipFill>
          <a:blip r:embed="rId3"/>
          <a:stretch>
            <a:fillRect/>
          </a:stretch>
        </p:blipFill>
        <p:spPr>
          <a:xfrm>
            <a:off x="0" y="666750"/>
            <a:ext cx="9144000" cy="3291840"/>
          </a:xfrm>
          <a:prstGeom prst="rect">
            <a:avLst/>
          </a:prstGeom>
        </p:spPr>
      </p:pic>
    </p:spTree>
    <p:extLst>
      <p:ext uri="{BB962C8B-B14F-4D97-AF65-F5344CB8AC3E}">
        <p14:creationId xmlns:p14="http://schemas.microsoft.com/office/powerpoint/2010/main" val="17945630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2277865" cy="4648200"/>
          </a:xfrm>
        </p:spPr>
        <p:txBody>
          <a:bodyPr>
            <a:normAutofit fontScale="70000" lnSpcReduction="20000"/>
          </a:bodyPr>
          <a:lstStyle/>
          <a:p>
            <a:pPr algn="l">
              <a:lnSpc>
                <a:spcPct val="90000"/>
              </a:lnSpc>
            </a:pPr>
            <a:r>
              <a:rPr lang="en-US" altLang="en-US" sz="4000" dirty="0"/>
              <a:t>Senior adviser to the US </a:t>
            </a:r>
            <a:r>
              <a:rPr lang="en-US" altLang="en-US" sz="3400" dirty="0"/>
              <a:t>ambassador</a:t>
            </a:r>
            <a:r>
              <a:rPr lang="en-US" altLang="en-US" sz="4000" dirty="0"/>
              <a:t> to Israel from 2017 to 2021, and was tasked with putting the Abraham Accords into action. </a:t>
            </a:r>
          </a:p>
        </p:txBody>
      </p:sp>
      <p:pic>
        <p:nvPicPr>
          <p:cNvPr id="3" name="Picture 2">
            <a:extLst>
              <a:ext uri="{FF2B5EF4-FFF2-40B4-BE49-F238E27FC236}">
                <a16:creationId xmlns:a16="http://schemas.microsoft.com/office/drawing/2014/main" id="{2C5B1AE0-A6A3-2A67-BB86-B3BA4D9D2398}"/>
              </a:ext>
            </a:extLst>
          </p:cNvPr>
          <p:cNvPicPr>
            <a:picLocks noChangeAspect="1"/>
          </p:cNvPicPr>
          <p:nvPr/>
        </p:nvPicPr>
        <p:blipFill>
          <a:blip r:embed="rId3"/>
          <a:stretch>
            <a:fillRect/>
          </a:stretch>
        </p:blipFill>
        <p:spPr>
          <a:xfrm>
            <a:off x="2582665" y="0"/>
            <a:ext cx="6561335" cy="4857750"/>
          </a:xfrm>
          <a:prstGeom prst="rect">
            <a:avLst/>
          </a:prstGeom>
        </p:spPr>
      </p:pic>
      <p:sp>
        <p:nvSpPr>
          <p:cNvPr id="4" name="TextBox 3">
            <a:extLst>
              <a:ext uri="{FF2B5EF4-FFF2-40B4-BE49-F238E27FC236}">
                <a16:creationId xmlns:a16="http://schemas.microsoft.com/office/drawing/2014/main" id="{238F6D76-65F9-3D7F-DC43-94AB23E76CC9}"/>
              </a:ext>
            </a:extLst>
          </p:cNvPr>
          <p:cNvSpPr txBox="1"/>
          <p:nvPr/>
        </p:nvSpPr>
        <p:spPr>
          <a:xfrm>
            <a:off x="3336634" y="3790950"/>
            <a:ext cx="4432304" cy="707886"/>
          </a:xfrm>
          <a:prstGeom prst="rect">
            <a:avLst/>
          </a:prstGeom>
          <a:noFill/>
        </p:spPr>
        <p:txBody>
          <a:bodyPr wrap="none" rtlCol="0">
            <a:spAutoFit/>
          </a:bodyPr>
          <a:lstStyle/>
          <a:p>
            <a:pPr algn="l"/>
            <a:r>
              <a:rPr lang="en-US" i="0" dirty="0">
                <a:effectLst/>
              </a:rPr>
              <a:t>Aryeh Lightstone</a:t>
            </a:r>
          </a:p>
        </p:txBody>
      </p:sp>
    </p:spTree>
    <p:extLst>
      <p:ext uri="{BB962C8B-B14F-4D97-AF65-F5344CB8AC3E}">
        <p14:creationId xmlns:p14="http://schemas.microsoft.com/office/powerpoint/2010/main" val="22229160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dirty="0"/>
              <a:t>He helped advance U.S.-Israel relations with a focus on economic development and technology cooperation. He also worked on opening of the U.S. embassy in Jerusalem and its merger with the Jerusalem consulate.</a:t>
            </a:r>
          </a:p>
          <a:p>
            <a:pPr algn="l">
              <a:lnSpc>
                <a:spcPct val="90000"/>
              </a:lnSpc>
            </a:pPr>
            <a:r>
              <a:rPr lang="en-US" altLang="en-US" sz="4000" dirty="0">
                <a:solidFill>
                  <a:srgbClr val="FFFF66"/>
                </a:solidFill>
              </a:rPr>
              <a:t>When asked about Hezbollah entering the war from Lebanon in the North…</a:t>
            </a:r>
          </a:p>
        </p:txBody>
      </p:sp>
    </p:spTree>
    <p:extLst>
      <p:ext uri="{BB962C8B-B14F-4D97-AF65-F5344CB8AC3E}">
        <p14:creationId xmlns:p14="http://schemas.microsoft.com/office/powerpoint/2010/main" val="1555982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There will not be a war between Israel and Lebanon because there will not be a Lebanon.</a:t>
            </a:r>
          </a:p>
          <a:p>
            <a:pPr algn="l">
              <a:lnSpc>
                <a:spcPct val="90000"/>
              </a:lnSpc>
            </a:pPr>
            <a:endParaRPr lang="en-US" altLang="en-US" sz="4000" dirty="0"/>
          </a:p>
          <a:p>
            <a:pPr algn="l">
              <a:lnSpc>
                <a:spcPct val="90000"/>
              </a:lnSpc>
            </a:pPr>
            <a:endParaRPr lang="en-US" altLang="en-US" sz="4000" dirty="0"/>
          </a:p>
          <a:p>
            <a:pPr algn="l">
              <a:lnSpc>
                <a:spcPct val="90000"/>
              </a:lnSpc>
            </a:pPr>
            <a:r>
              <a:rPr lang="en-US" altLang="en-US" sz="4000" dirty="0"/>
              <a:t>such as if you touch where Lebanon used to be, there will be an indent.</a:t>
            </a:r>
          </a:p>
          <a:p>
            <a:pPr algn="l">
              <a:lnSpc>
                <a:spcPct val="90000"/>
              </a:lnSpc>
            </a:pPr>
            <a:endParaRPr lang="en-US" altLang="en-US" sz="4000" dirty="0"/>
          </a:p>
        </p:txBody>
      </p:sp>
      <p:pic>
        <p:nvPicPr>
          <p:cNvPr id="3" name="Picture 2">
            <a:extLst>
              <a:ext uri="{FF2B5EF4-FFF2-40B4-BE49-F238E27FC236}">
                <a16:creationId xmlns:a16="http://schemas.microsoft.com/office/drawing/2014/main" id="{6566AC78-9E50-7F19-358F-6F67FA0AD412}"/>
              </a:ext>
            </a:extLst>
          </p:cNvPr>
          <p:cNvPicPr>
            <a:picLocks noChangeAspect="1"/>
          </p:cNvPicPr>
          <p:nvPr/>
        </p:nvPicPr>
        <p:blipFill>
          <a:blip r:embed="rId3"/>
          <a:stretch>
            <a:fillRect/>
          </a:stretch>
        </p:blipFill>
        <p:spPr>
          <a:xfrm>
            <a:off x="342481" y="1733550"/>
            <a:ext cx="8598570" cy="1219200"/>
          </a:xfrm>
          <a:prstGeom prst="rect">
            <a:avLst/>
          </a:prstGeom>
        </p:spPr>
      </p:pic>
    </p:spTree>
    <p:extLst>
      <p:ext uri="{BB962C8B-B14F-4D97-AF65-F5344CB8AC3E}">
        <p14:creationId xmlns:p14="http://schemas.microsoft.com/office/powerpoint/2010/main" val="3350072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Eph. 2.4-10 </a:t>
            </a:r>
            <a:r>
              <a:rPr lang="en-US" sz="4000" baseline="30000" dirty="0"/>
              <a:t> </a:t>
            </a:r>
            <a:r>
              <a:rPr lang="en-US" sz="4000" b="0" i="0" dirty="0">
                <a:effectLst/>
              </a:rPr>
              <a:t>But God is so </a:t>
            </a:r>
            <a:r>
              <a:rPr lang="en-US" sz="4000" b="0" i="0" u="sng" dirty="0">
                <a:solidFill>
                  <a:srgbClr val="FFFF66"/>
                </a:solidFill>
                <a:effectLst/>
              </a:rPr>
              <a:t>rich in mercy</a:t>
            </a:r>
            <a:r>
              <a:rPr lang="en-US" sz="4000" b="0" i="0" dirty="0">
                <a:effectLst/>
              </a:rPr>
              <a:t> and loves us with such </a:t>
            </a:r>
            <a:r>
              <a:rPr lang="en-US" sz="4000" b="0" i="0" u="sng" dirty="0">
                <a:solidFill>
                  <a:srgbClr val="FFFF66"/>
                </a:solidFill>
                <a:effectLst/>
              </a:rPr>
              <a:t>intense love</a:t>
            </a:r>
            <a:endParaRPr lang="en-US" altLang="en-US" sz="4800" u="sng" dirty="0">
              <a:solidFill>
                <a:srgbClr val="FFFF66"/>
              </a:solidFill>
            </a:endParaRPr>
          </a:p>
        </p:txBody>
      </p:sp>
    </p:spTree>
    <p:extLst>
      <p:ext uri="{BB962C8B-B14F-4D97-AF65-F5344CB8AC3E}">
        <p14:creationId xmlns:p14="http://schemas.microsoft.com/office/powerpoint/2010/main" val="34841537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“If Hezbollah wants to fight a war of extinction, they will get a few shots off, then they will no longer exist on this planet.”</a:t>
            </a:r>
          </a:p>
        </p:txBody>
      </p:sp>
    </p:spTree>
    <p:extLst>
      <p:ext uri="{BB962C8B-B14F-4D97-AF65-F5344CB8AC3E}">
        <p14:creationId xmlns:p14="http://schemas.microsoft.com/office/powerpoint/2010/main" val="23104558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4419600" cy="4648200"/>
          </a:xfrm>
        </p:spPr>
        <p:txBody>
          <a:bodyPr/>
          <a:lstStyle/>
          <a:p>
            <a:pPr algn="l"/>
            <a:r>
              <a:rPr lang="en-US" sz="4000" dirty="0"/>
              <a:t>From Vicky </a:t>
            </a:r>
            <a:r>
              <a:rPr lang="en-US" sz="4000" dirty="0" err="1"/>
              <a:t>Hartzher</a:t>
            </a:r>
            <a:r>
              <a:rPr lang="en-US" sz="4000" dirty="0"/>
              <a:t>, former </a:t>
            </a:r>
            <a:r>
              <a:rPr lang="en-US" sz="3900" dirty="0"/>
              <a:t>Congresswoman:</a:t>
            </a:r>
          </a:p>
          <a:p>
            <a:pPr algn="l"/>
            <a:r>
              <a:rPr lang="en-US" sz="4000" dirty="0"/>
              <a:t>Ezra </a:t>
            </a:r>
            <a:r>
              <a:rPr lang="en-US" sz="4000" dirty="0" err="1"/>
              <a:t>Yachin</a:t>
            </a:r>
            <a:r>
              <a:rPr lang="en-US" sz="4000" dirty="0"/>
              <a:t>, 95, is pictured in his old uniform holding a rifle.</a:t>
            </a:r>
          </a:p>
        </p:txBody>
      </p:sp>
      <p:pic>
        <p:nvPicPr>
          <p:cNvPr id="3" name="Picture 2">
            <a:extLst>
              <a:ext uri="{FF2B5EF4-FFF2-40B4-BE49-F238E27FC236}">
                <a16:creationId xmlns:a16="http://schemas.microsoft.com/office/drawing/2014/main" id="{1935BA32-D475-F3AF-F7BF-9DCBF2D58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2815" y="0"/>
            <a:ext cx="4301185" cy="5143500"/>
          </a:xfrm>
          <a:prstGeom prst="rect">
            <a:avLst/>
          </a:prstGeom>
        </p:spPr>
      </p:pic>
    </p:spTree>
    <p:extLst>
      <p:ext uri="{BB962C8B-B14F-4D97-AF65-F5344CB8AC3E}">
        <p14:creationId xmlns:p14="http://schemas.microsoft.com/office/powerpoint/2010/main" val="37077529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sz="4000" b="0" i="0" dirty="0">
                <a:effectLst/>
              </a:rPr>
              <a:t>Israeli reserves received a boost from 95-year-old Ezra </a:t>
            </a:r>
            <a:r>
              <a:rPr lang="en-US" sz="4000" b="0" i="0" dirty="0" err="1">
                <a:effectLst/>
              </a:rPr>
              <a:t>Yachin</a:t>
            </a:r>
            <a:r>
              <a:rPr lang="en-US" sz="4000" b="0" i="0" dirty="0">
                <a:effectLst/>
              </a:rPr>
              <a:t>. </a:t>
            </a:r>
            <a:r>
              <a:rPr lang="en-US" sz="4000" b="0" i="0" dirty="0" err="1">
                <a:effectLst/>
              </a:rPr>
              <a:t>Yachin</a:t>
            </a:r>
            <a:r>
              <a:rPr lang="en-US" sz="4000" b="0" i="0" dirty="0">
                <a:effectLst/>
              </a:rPr>
              <a:t>, a combatant in Israel’s War of Independence, has taken up arms to once again </a:t>
            </a:r>
            <a:r>
              <a:rPr lang="en-US" sz="4000" dirty="0"/>
              <a:t>defend</a:t>
            </a:r>
            <a:r>
              <a:rPr lang="en-US" sz="4000" b="0" i="0" dirty="0">
                <a:effectLst/>
              </a:rPr>
              <a:t> the Jewish state from Arab violence:</a:t>
            </a:r>
            <a:endParaRPr lang="en-US" sz="4400" b="0" i="0" dirty="0">
              <a:effectLst/>
            </a:endParaRPr>
          </a:p>
          <a:p>
            <a:pPr algn="l">
              <a:lnSpc>
                <a:spcPct val="90000"/>
              </a:lnSpc>
            </a:pPr>
            <a:endParaRPr lang="en-US" altLang="en-US" sz="4000" dirty="0"/>
          </a:p>
        </p:txBody>
      </p:sp>
    </p:spTree>
    <p:extLst>
      <p:ext uri="{BB962C8B-B14F-4D97-AF65-F5344CB8AC3E}">
        <p14:creationId xmlns:p14="http://schemas.microsoft.com/office/powerpoint/2010/main" val="33790981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sz="4000" b="0" i="0" dirty="0">
                <a:effectLst/>
              </a:rPr>
              <a:t>Ezra </a:t>
            </a:r>
            <a:r>
              <a:rPr lang="en-US" sz="4000" b="0" i="0" dirty="0" err="1">
                <a:effectLst/>
              </a:rPr>
              <a:t>Yachin</a:t>
            </a:r>
            <a:r>
              <a:rPr lang="en-US" sz="4000" b="0" i="0" dirty="0">
                <a:effectLst/>
              </a:rPr>
              <a:t> served as a combat soldier with Lehi — an underground paramilitary group active during British rule — who fought against the British and the Arabs to create a Jewish homeland.</a:t>
            </a:r>
            <a:endParaRPr lang="en-US" altLang="en-US" sz="4000" dirty="0"/>
          </a:p>
        </p:txBody>
      </p:sp>
    </p:spTree>
    <p:extLst>
      <p:ext uri="{BB962C8B-B14F-4D97-AF65-F5344CB8AC3E}">
        <p14:creationId xmlns:p14="http://schemas.microsoft.com/office/powerpoint/2010/main" val="5275113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sz="4000" b="0" i="0" dirty="0">
                <a:effectLst/>
              </a:rPr>
              <a:t>He has now been called back up “to motivate the IDF troops and to recount how he survived Arab pogroms in Jerusalem during his childhood,” according to Israel National News.”</a:t>
            </a:r>
            <a:endParaRPr lang="en-US" sz="4400" b="0" i="0" dirty="0">
              <a:effectLst/>
            </a:endParaRPr>
          </a:p>
          <a:p>
            <a:pPr algn="l">
              <a:lnSpc>
                <a:spcPct val="90000"/>
              </a:lnSpc>
            </a:pPr>
            <a:endParaRPr lang="en-US" altLang="en-US" sz="4000" dirty="0"/>
          </a:p>
        </p:txBody>
      </p:sp>
    </p:spTree>
    <p:extLst>
      <p:ext uri="{BB962C8B-B14F-4D97-AF65-F5344CB8AC3E}">
        <p14:creationId xmlns:p14="http://schemas.microsoft.com/office/powerpoint/2010/main" val="7137383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 </a:t>
            </a:r>
          </a:p>
        </p:txBody>
      </p:sp>
      <p:pic>
        <p:nvPicPr>
          <p:cNvPr id="2" name="Online Media 1" title="A Message to the Jewish People">
            <a:hlinkClick r:id="" action="ppaction://media"/>
            <a:extLst>
              <a:ext uri="{FF2B5EF4-FFF2-40B4-BE49-F238E27FC236}">
                <a16:creationId xmlns:a16="http://schemas.microsoft.com/office/drawing/2014/main" id="{598F2138-147F-E0A4-008B-35C780CD8FCE}"/>
              </a:ext>
            </a:extLst>
          </p:cNvPr>
          <p:cNvPicPr>
            <a:picLocks noRot="1" noChangeAspect="1"/>
          </p:cNvPicPr>
          <p:nvPr>
            <a:videoFile r:link="rId1"/>
          </p:nvPr>
        </p:nvPicPr>
        <p:blipFill>
          <a:blip r:embed="rId4"/>
          <a:stretch>
            <a:fillRect/>
          </a:stretch>
        </p:blipFill>
        <p:spPr>
          <a:xfrm>
            <a:off x="76200" y="31623"/>
            <a:ext cx="9067800" cy="5123307"/>
          </a:xfrm>
          <a:prstGeom prst="rect">
            <a:avLst/>
          </a:prstGeom>
        </p:spPr>
      </p:pic>
    </p:spTree>
    <p:extLst>
      <p:ext uri="{BB962C8B-B14F-4D97-AF65-F5344CB8AC3E}">
        <p14:creationId xmlns:p14="http://schemas.microsoft.com/office/powerpoint/2010/main" val="131946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Eph. 2.4-10 </a:t>
            </a:r>
            <a:r>
              <a:rPr lang="en-US" sz="4000" baseline="30000" dirty="0"/>
              <a:t> </a:t>
            </a:r>
            <a:r>
              <a:rPr lang="en-US" sz="4000" b="0" i="0" dirty="0">
                <a:effectLst/>
              </a:rPr>
              <a:t>But God is so rich in mercy and loves us with such intense love </a:t>
            </a:r>
            <a:r>
              <a:rPr lang="en-US" sz="4000" b="1" i="0" baseline="30000" dirty="0">
                <a:effectLst/>
              </a:rPr>
              <a:t> </a:t>
            </a:r>
            <a:r>
              <a:rPr lang="en-US" sz="4000" b="0" i="0" dirty="0">
                <a:effectLst/>
              </a:rPr>
              <a:t>that, even when we were dead because of our acts of disobedience, </a:t>
            </a:r>
            <a:r>
              <a:rPr lang="en-US" sz="4000" b="0" i="0" dirty="0">
                <a:solidFill>
                  <a:srgbClr val="FFFF66"/>
                </a:solidFill>
                <a:effectLst/>
              </a:rPr>
              <a:t>he brought us to life along with the Messiah</a:t>
            </a:r>
            <a:endParaRPr lang="en-US" altLang="en-US" sz="4800" dirty="0">
              <a:solidFill>
                <a:srgbClr val="FFFF66"/>
              </a:solidFill>
            </a:endParaRPr>
          </a:p>
        </p:txBody>
      </p:sp>
    </p:spTree>
    <p:extLst>
      <p:ext uri="{BB962C8B-B14F-4D97-AF65-F5344CB8AC3E}">
        <p14:creationId xmlns:p14="http://schemas.microsoft.com/office/powerpoint/2010/main" val="33361466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4249615" cy="4648200"/>
          </a:xfrm>
        </p:spPr>
        <p:txBody>
          <a:bodyPr>
            <a:normAutofit/>
          </a:bodyPr>
          <a:lstStyle/>
          <a:p>
            <a:pPr algn="l">
              <a:lnSpc>
                <a:spcPct val="90000"/>
              </a:lnSpc>
            </a:pPr>
            <a:endParaRPr lang="en-US" altLang="en-US" sz="4000" dirty="0"/>
          </a:p>
          <a:p>
            <a:pPr algn="l">
              <a:lnSpc>
                <a:spcPct val="90000"/>
              </a:lnSpc>
            </a:pPr>
            <a:r>
              <a:rPr lang="en-US" altLang="en-US" sz="4000" dirty="0"/>
              <a:t>Rosebud Indian Reservation, South Dakota</a:t>
            </a:r>
          </a:p>
        </p:txBody>
      </p:sp>
      <p:pic>
        <p:nvPicPr>
          <p:cNvPr id="3" name="Picture 2">
            <a:extLst>
              <a:ext uri="{FF2B5EF4-FFF2-40B4-BE49-F238E27FC236}">
                <a16:creationId xmlns:a16="http://schemas.microsoft.com/office/drawing/2014/main" id="{DA76F032-6724-5E30-8A83-AC8D6BE1485D}"/>
              </a:ext>
            </a:extLst>
          </p:cNvPr>
          <p:cNvPicPr>
            <a:picLocks noChangeAspect="1"/>
          </p:cNvPicPr>
          <p:nvPr/>
        </p:nvPicPr>
        <p:blipFill>
          <a:blip r:embed="rId3"/>
          <a:stretch>
            <a:fillRect/>
          </a:stretch>
        </p:blipFill>
        <p:spPr>
          <a:xfrm>
            <a:off x="4554415" y="16957"/>
            <a:ext cx="4543325" cy="5143500"/>
          </a:xfrm>
          <a:prstGeom prst="rect">
            <a:avLst/>
          </a:prstGeom>
        </p:spPr>
      </p:pic>
    </p:spTree>
    <p:extLst>
      <p:ext uri="{BB962C8B-B14F-4D97-AF65-F5344CB8AC3E}">
        <p14:creationId xmlns:p14="http://schemas.microsoft.com/office/powerpoint/2010/main" val="31596491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marL="461963" indent="-461963" algn="l">
              <a:lnSpc>
                <a:spcPct val="90000"/>
              </a:lnSpc>
              <a:buFont typeface="+mj-lt"/>
              <a:buAutoNum type="arabicPeriod"/>
            </a:pPr>
            <a:r>
              <a:rPr lang="en-US" altLang="en-US" sz="4000" dirty="0"/>
              <a:t>Eph. 2.4 </a:t>
            </a:r>
            <a:r>
              <a:rPr lang="en-US" sz="4000" dirty="0"/>
              <a:t> </a:t>
            </a:r>
            <a:r>
              <a:rPr lang="en-US" altLang="en-US" sz="4000" dirty="0"/>
              <a:t>Intense Love</a:t>
            </a:r>
          </a:p>
          <a:p>
            <a:pPr marL="461963" indent="-461963" algn="l">
              <a:lnSpc>
                <a:spcPct val="90000"/>
              </a:lnSpc>
              <a:buFont typeface="+mj-lt"/>
              <a:buAutoNum type="arabicPeriod"/>
            </a:pPr>
            <a:r>
              <a:rPr lang="en-US" altLang="en-US" sz="4000" u="sng" dirty="0">
                <a:solidFill>
                  <a:srgbClr val="FFFF66"/>
                </a:solidFill>
              </a:rPr>
              <a:t>Eph. 2.5 </a:t>
            </a:r>
            <a:r>
              <a:rPr lang="en-US" sz="4000" u="sng" dirty="0">
                <a:solidFill>
                  <a:srgbClr val="FFFF66"/>
                </a:solidFill>
              </a:rPr>
              <a:t> </a:t>
            </a:r>
            <a:r>
              <a:rPr lang="en-US" altLang="en-US" sz="4000" u="sng" dirty="0">
                <a:solidFill>
                  <a:srgbClr val="FFFF66"/>
                </a:solidFill>
              </a:rPr>
              <a:t>Made us alive, Alive with the Messiah</a:t>
            </a:r>
          </a:p>
          <a:p>
            <a:pPr marL="461963" indent="-461963" algn="l">
              <a:lnSpc>
                <a:spcPct val="90000"/>
              </a:lnSpc>
              <a:buFont typeface="+mj-lt"/>
              <a:buAutoNum type="arabicPeriod"/>
            </a:pPr>
            <a:r>
              <a:rPr lang="en-US" altLang="en-US" sz="4000" dirty="0"/>
              <a:t>Eph. 2.6 </a:t>
            </a:r>
            <a:r>
              <a:rPr lang="en-US" sz="4000" dirty="0"/>
              <a:t> </a:t>
            </a:r>
            <a:r>
              <a:rPr lang="en-US" altLang="en-US" sz="4000" dirty="0"/>
              <a:t>Raised us up--seated with Him</a:t>
            </a:r>
          </a:p>
          <a:p>
            <a:pPr marL="461963" indent="-461963" algn="l">
              <a:lnSpc>
                <a:spcPct val="90000"/>
              </a:lnSpc>
              <a:buFont typeface="+mj-lt"/>
              <a:buAutoNum type="arabicPeriod"/>
            </a:pPr>
            <a:r>
              <a:rPr lang="en-US" altLang="en-US" sz="4000" dirty="0"/>
              <a:t>Eph. 2.7 </a:t>
            </a:r>
            <a:r>
              <a:rPr lang="en-US" sz="4000" dirty="0"/>
              <a:t> </a:t>
            </a:r>
            <a:r>
              <a:rPr lang="en-US" altLang="en-US" sz="4000" dirty="0"/>
              <a:t>Ages to come showpiece</a:t>
            </a:r>
          </a:p>
        </p:txBody>
      </p:sp>
    </p:spTree>
    <p:extLst>
      <p:ext uri="{BB962C8B-B14F-4D97-AF65-F5344CB8AC3E}">
        <p14:creationId xmlns:p14="http://schemas.microsoft.com/office/powerpoint/2010/main" val="23440665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err="1"/>
              <a:t>Y’khezkel</a:t>
            </a:r>
            <a:r>
              <a:rPr lang="en-US" altLang="en-US" sz="4000" baseline="30000" dirty="0"/>
              <a:t>/</a:t>
            </a:r>
            <a:r>
              <a:rPr lang="en-US" altLang="en-US" sz="4000" baseline="30000" dirty="0" err="1"/>
              <a:t>Ezk</a:t>
            </a:r>
            <a:r>
              <a:rPr lang="en-US" altLang="en-US" sz="4000" baseline="30000" dirty="0"/>
              <a:t> 37.11-13</a:t>
            </a:r>
            <a:r>
              <a:rPr lang="en-US" altLang="en-US" sz="4000" dirty="0"/>
              <a:t> Then He said to me, “Son of man, these bones are the whole house of Israel. Behold, they say: ‘Our bones are dried up; </a:t>
            </a:r>
            <a:r>
              <a:rPr lang="en-US" altLang="en-US" sz="4000" u="sng" dirty="0">
                <a:solidFill>
                  <a:srgbClr val="FFFF66"/>
                </a:solidFill>
              </a:rPr>
              <a:t>our hope is lost</a:t>
            </a:r>
            <a:r>
              <a:rPr lang="en-US" altLang="en-US" sz="4000" dirty="0"/>
              <a:t>; we are cut off—by ourselves.’</a:t>
            </a:r>
          </a:p>
          <a:p>
            <a:pPr algn="r" rtl="1">
              <a:lnSpc>
                <a:spcPct val="90000"/>
              </a:lnSpc>
            </a:pPr>
            <a:r>
              <a:rPr lang="he-IL" altLang="en-US" sz="4400" b="1" dirty="0">
                <a:latin typeface="David" panose="020E0502060401010101" pitchFamily="34" charset="-79"/>
                <a:cs typeface="David" panose="020E0502060401010101" pitchFamily="34" charset="-79"/>
              </a:rPr>
              <a:t>אָבְדָה תִקְוָתֵנוּ</a:t>
            </a:r>
            <a:r>
              <a:rPr lang="en-US" altLang="en-US" sz="4400" b="1" dirty="0">
                <a:latin typeface="David" panose="020E0502060401010101" pitchFamily="34" charset="-79"/>
                <a:cs typeface="David" panose="020E0502060401010101" pitchFamily="34" charset="-79"/>
              </a:rPr>
              <a:t> </a:t>
            </a:r>
            <a:r>
              <a:rPr lang="en-US" altLang="en-US" sz="4000" dirty="0"/>
              <a:t> </a:t>
            </a:r>
            <a:r>
              <a:rPr lang="en-US" altLang="en-US" sz="4000" dirty="0" err="1"/>
              <a:t>Avdah</a:t>
            </a:r>
            <a:r>
              <a:rPr lang="en-US" altLang="en-US" sz="4000" dirty="0"/>
              <a:t> </a:t>
            </a:r>
            <a:r>
              <a:rPr lang="en-US" altLang="en-US" sz="4000" dirty="0" err="1"/>
              <a:t>tikvatenu</a:t>
            </a:r>
            <a:r>
              <a:rPr lang="en-US" altLang="en-US" sz="4000" dirty="0"/>
              <a:t>   </a:t>
            </a:r>
          </a:p>
        </p:txBody>
      </p:sp>
    </p:spTree>
    <p:extLst>
      <p:ext uri="{BB962C8B-B14F-4D97-AF65-F5344CB8AC3E}">
        <p14:creationId xmlns:p14="http://schemas.microsoft.com/office/powerpoint/2010/main" val="2484800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sz="4000" u="sng" dirty="0">
                <a:solidFill>
                  <a:srgbClr val="FFFF66"/>
                </a:solidFill>
              </a:rPr>
              <a:t>rich in mercy</a:t>
            </a:r>
            <a:r>
              <a:rPr lang="en-US" sz="4000" dirty="0"/>
              <a:t>. </a:t>
            </a:r>
            <a:r>
              <a:rPr lang="he-IL" altLang="en-US" sz="4000" b="1" dirty="0">
                <a:solidFill>
                  <a:srgbClr val="FFFF66"/>
                </a:solidFill>
                <a:latin typeface="David" panose="020E0502060401010101" pitchFamily="34" charset="-79"/>
                <a:cs typeface="David" panose="020E0502060401010101" pitchFamily="34" charset="-79"/>
              </a:rPr>
              <a:t>וְרַב⁠־חָֽסֶד׃</a:t>
            </a:r>
            <a:r>
              <a:rPr lang="en-US" altLang="en-US" sz="4000" b="1" dirty="0">
                <a:solidFill>
                  <a:srgbClr val="FFFF66"/>
                </a:solidFill>
                <a:latin typeface="David" panose="020E0502060401010101" pitchFamily="34" charset="-79"/>
                <a:cs typeface="David" panose="020E0502060401010101" pitchFamily="34" charset="-79"/>
              </a:rPr>
              <a:t> </a:t>
            </a:r>
            <a:r>
              <a:rPr lang="he-IL" altLang="en-US" sz="4000" b="1" dirty="0">
                <a:solidFill>
                  <a:srgbClr val="FFFF66"/>
                </a:solidFill>
                <a:latin typeface="David" panose="020E0502060401010101" pitchFamily="34" charset="-79"/>
                <a:cs typeface="David" panose="020E0502060401010101" pitchFamily="34" charset="-79"/>
              </a:rPr>
              <a:t> </a:t>
            </a:r>
            <a:r>
              <a:rPr lang="en-US" altLang="en-US" sz="3600" i="1" dirty="0">
                <a:solidFill>
                  <a:srgbClr val="FFFF66"/>
                </a:solidFill>
              </a:rPr>
              <a:t>rav khesed</a:t>
            </a:r>
          </a:p>
          <a:p>
            <a:pPr algn="l">
              <a:lnSpc>
                <a:spcPct val="90000"/>
              </a:lnSpc>
            </a:pPr>
            <a:r>
              <a:rPr lang="en-US" altLang="en-US" sz="3600" dirty="0"/>
              <a:t>More than mercy, but loyalty to covenant obligations, even when Israel is not loyal to Him. </a:t>
            </a:r>
          </a:p>
          <a:p>
            <a:pPr algn="l">
              <a:lnSpc>
                <a:spcPct val="90000"/>
              </a:lnSpc>
            </a:pPr>
            <a:r>
              <a:rPr lang="en-US" altLang="en-US" sz="3600" dirty="0"/>
              <a:t>Sometimes translated “rich in grace”</a:t>
            </a:r>
          </a:p>
          <a:p>
            <a:pPr marL="171450" indent="-171450" algn="l">
              <a:lnSpc>
                <a:spcPct val="90000"/>
              </a:lnSpc>
              <a:buFont typeface="Arial" panose="020B0604020202020204" pitchFamily="34" charset="0"/>
              <a:buChar char="•"/>
            </a:pPr>
            <a:r>
              <a:rPr lang="en-US" altLang="en-US" sz="3600" dirty="0"/>
              <a:t>Grace is receiving undeserved blessings</a:t>
            </a:r>
          </a:p>
          <a:p>
            <a:pPr marL="171450" indent="-171450" algn="l">
              <a:lnSpc>
                <a:spcPct val="90000"/>
              </a:lnSpc>
              <a:buFont typeface="Arial" panose="020B0604020202020204" pitchFamily="34" charset="0"/>
              <a:buChar char="•"/>
            </a:pPr>
            <a:r>
              <a:rPr lang="en-US" altLang="en-US" sz="3600" dirty="0"/>
              <a:t>Mercy is withholding of deserved punishment</a:t>
            </a:r>
          </a:p>
          <a:p>
            <a:pPr algn="l">
              <a:lnSpc>
                <a:spcPct val="90000"/>
              </a:lnSpc>
            </a:pPr>
            <a:endParaRPr lang="en-US" altLang="en-US" sz="4000" dirty="0"/>
          </a:p>
        </p:txBody>
      </p:sp>
    </p:spTree>
    <p:extLst>
      <p:ext uri="{BB962C8B-B14F-4D97-AF65-F5344CB8AC3E}">
        <p14:creationId xmlns:p14="http://schemas.microsoft.com/office/powerpoint/2010/main" val="40328275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err="1"/>
              <a:t>Y’khezkel</a:t>
            </a:r>
            <a:r>
              <a:rPr lang="en-US" altLang="en-US" sz="4000" baseline="30000" dirty="0"/>
              <a:t>/</a:t>
            </a:r>
            <a:r>
              <a:rPr lang="en-US" altLang="en-US" sz="4000" baseline="30000" dirty="0" err="1"/>
              <a:t>Ezk</a:t>
            </a:r>
            <a:r>
              <a:rPr lang="en-US" altLang="en-US" sz="4000" baseline="30000" dirty="0"/>
              <a:t> 37.11-13</a:t>
            </a:r>
            <a:r>
              <a:rPr lang="en-US" altLang="en-US" sz="4000" dirty="0"/>
              <a:t> Therefore prophesy and say to them, thus says </a:t>
            </a:r>
            <a:r>
              <a:rPr lang="en-US" altLang="en-US" sz="4000" cap="small" dirty="0"/>
              <a:t>Adoni</a:t>
            </a:r>
            <a:r>
              <a:rPr lang="en-US" altLang="en-US" sz="4000" dirty="0"/>
              <a:t> Elohim: ‘Behold, I will open your graves. I will bring you up out of your graves, My people. I will bring you back to the land of Israel. You will know that I am </a:t>
            </a:r>
            <a:r>
              <a:rPr lang="en-US" altLang="en-US" sz="4000" cap="small" dirty="0"/>
              <a:t>Adoni</a:t>
            </a:r>
            <a:r>
              <a:rPr lang="en-US" altLang="en-US" sz="4000" dirty="0"/>
              <a:t>,</a:t>
            </a:r>
          </a:p>
        </p:txBody>
      </p:sp>
    </p:spTree>
    <p:extLst>
      <p:ext uri="{BB962C8B-B14F-4D97-AF65-F5344CB8AC3E}">
        <p14:creationId xmlns:p14="http://schemas.microsoft.com/office/powerpoint/2010/main" val="168067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marL="111125" indent="-111125" algn="l">
              <a:lnSpc>
                <a:spcPct val="90000"/>
              </a:lnSpc>
              <a:buFont typeface="Arial" panose="020B0604020202020204" pitchFamily="34" charset="0"/>
              <a:buChar char="•"/>
            </a:pPr>
            <a:r>
              <a:rPr lang="en-US" sz="4000" dirty="0"/>
              <a:t>Pray for the complete defeat and elimination of Hamas and their Gaza partner in terror, Islamic </a:t>
            </a:r>
            <a:r>
              <a:rPr lang="en-US" sz="4000" dirty="0" err="1"/>
              <a:t>JIhad</a:t>
            </a:r>
            <a:r>
              <a:rPr lang="en-US" sz="4000" dirty="0"/>
              <a:t>. Israeli army competency!</a:t>
            </a:r>
          </a:p>
          <a:p>
            <a:pPr marL="111125" indent="-111125" algn="l">
              <a:lnSpc>
                <a:spcPct val="90000"/>
              </a:lnSpc>
              <a:buFont typeface="Arial" panose="020B0604020202020204" pitchFamily="34" charset="0"/>
              <a:buChar char="•"/>
            </a:pPr>
            <a:r>
              <a:rPr lang="en-US" sz="4000" dirty="0"/>
              <a:t>Pray for the Israeli families who fled the Hamas terror from the South of Israel and those being evacuated from the North of Israel</a:t>
            </a:r>
            <a:endParaRPr lang="en-US" altLang="en-US" sz="3600" dirty="0"/>
          </a:p>
        </p:txBody>
      </p:sp>
    </p:spTree>
    <p:extLst>
      <p:ext uri="{BB962C8B-B14F-4D97-AF65-F5344CB8AC3E}">
        <p14:creationId xmlns:p14="http://schemas.microsoft.com/office/powerpoint/2010/main" val="35363621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marL="111125" indent="-111125" algn="l">
              <a:lnSpc>
                <a:spcPct val="90000"/>
              </a:lnSpc>
              <a:buFont typeface="Arial" panose="020B0604020202020204" pitchFamily="34" charset="0"/>
              <a:buChar char="•"/>
            </a:pPr>
            <a:r>
              <a:rPr lang="en-US" sz="4400" dirty="0"/>
              <a:t>Pray for continued USA and international solidarity with Israel.  No betrayal.</a:t>
            </a:r>
          </a:p>
          <a:p>
            <a:pPr marL="111125" indent="-111125" algn="l">
              <a:lnSpc>
                <a:spcPct val="90000"/>
              </a:lnSpc>
              <a:buFont typeface="Arial" panose="020B0604020202020204" pitchFamily="34" charset="0"/>
              <a:buChar char="•"/>
            </a:pPr>
            <a:r>
              <a:rPr lang="en-US" sz="4400" dirty="0"/>
              <a:t>Pray for all those who have lost loved ones or been injured. </a:t>
            </a:r>
            <a:endParaRPr lang="en-US" altLang="en-US" sz="4000" dirty="0"/>
          </a:p>
        </p:txBody>
      </p:sp>
    </p:spTree>
    <p:extLst>
      <p:ext uri="{BB962C8B-B14F-4D97-AF65-F5344CB8AC3E}">
        <p14:creationId xmlns:p14="http://schemas.microsoft.com/office/powerpoint/2010/main" val="14617384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 </a:t>
            </a:r>
          </a:p>
        </p:txBody>
      </p:sp>
      <p:pic>
        <p:nvPicPr>
          <p:cNvPr id="2050" name="Picture 2">
            <a:extLst>
              <a:ext uri="{FF2B5EF4-FFF2-40B4-BE49-F238E27FC236}">
                <a16:creationId xmlns:a16="http://schemas.microsoft.com/office/drawing/2014/main" id="{2D0F67FA-E990-6192-3BDA-68280A142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88" y="0"/>
            <a:ext cx="771842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21E5856-0E9C-1294-6BA4-4D27C1140E8F}"/>
              </a:ext>
            </a:extLst>
          </p:cNvPr>
          <p:cNvSpPr txBox="1"/>
          <p:nvPr/>
        </p:nvSpPr>
        <p:spPr>
          <a:xfrm>
            <a:off x="72499" y="-82062"/>
            <a:ext cx="8999002" cy="1631216"/>
          </a:xfrm>
          <a:prstGeom prst="rect">
            <a:avLst/>
          </a:prstGeom>
          <a:noFill/>
        </p:spPr>
        <p:txBody>
          <a:bodyPr wrap="none" rtlCol="0">
            <a:spAutoFit/>
          </a:bodyPr>
          <a:lstStyle/>
          <a:p>
            <a:r>
              <a:rPr lang="en-US" b="0" i="0" dirty="0">
                <a:effectLst/>
                <a:latin typeface="+mn-lt"/>
              </a:rPr>
              <a:t>Pictures of victims from the Hamas </a:t>
            </a:r>
          </a:p>
          <a:p>
            <a:r>
              <a:rPr lang="en-US" b="0" i="0" dirty="0">
                <a:effectLst/>
                <a:latin typeface="+mn-lt"/>
              </a:rPr>
              <a:t>massacre on Oct. 7, 2023</a:t>
            </a:r>
          </a:p>
          <a:p>
            <a:r>
              <a:rPr lang="en-US" sz="2000" b="0" i="0" dirty="0">
                <a:effectLst/>
                <a:latin typeface="+mn-lt"/>
              </a:rPr>
              <a:t> (Photo: Tel Aviv </a:t>
            </a:r>
            <a:r>
              <a:rPr lang="en-US" sz="2000" b="0" i="0" dirty="0" err="1">
                <a:effectLst/>
                <a:latin typeface="+mn-lt"/>
              </a:rPr>
              <a:t>Univeristy</a:t>
            </a:r>
            <a:r>
              <a:rPr lang="en-US" sz="2000" b="0" i="0" dirty="0">
                <a:effectLst/>
                <a:latin typeface="+mn-lt"/>
              </a:rPr>
              <a:t>)</a:t>
            </a:r>
            <a:endParaRPr lang="en-US" sz="2000" dirty="0">
              <a:latin typeface="+mn-lt"/>
            </a:endParaRPr>
          </a:p>
        </p:txBody>
      </p:sp>
    </p:spTree>
    <p:extLst>
      <p:ext uri="{BB962C8B-B14F-4D97-AF65-F5344CB8AC3E}">
        <p14:creationId xmlns:p14="http://schemas.microsoft.com/office/powerpoint/2010/main" val="6617497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F5FE1985-0429-55B1-83DC-76A9A58BE00B}"/>
              </a:ext>
            </a:extLst>
          </p:cNvPr>
          <p:cNvPicPr>
            <a:picLocks noChangeAspect="1"/>
          </p:cNvPicPr>
          <p:nvPr/>
        </p:nvPicPr>
        <p:blipFill>
          <a:blip r:embed="rId3"/>
          <a:stretch>
            <a:fillRect/>
          </a:stretch>
        </p:blipFill>
        <p:spPr>
          <a:xfrm>
            <a:off x="1143000" y="1047"/>
            <a:ext cx="7092611" cy="5142453"/>
          </a:xfrm>
          <a:prstGeom prst="rect">
            <a:avLst/>
          </a:prstGeom>
        </p:spPr>
      </p:pic>
    </p:spTree>
    <p:extLst>
      <p:ext uri="{BB962C8B-B14F-4D97-AF65-F5344CB8AC3E}">
        <p14:creationId xmlns:p14="http://schemas.microsoft.com/office/powerpoint/2010/main" val="8007826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marL="111125" indent="-111125" algn="l">
              <a:lnSpc>
                <a:spcPct val="90000"/>
              </a:lnSpc>
              <a:buFont typeface="Arial" panose="020B0604020202020204" pitchFamily="34" charset="0"/>
              <a:buChar char="•"/>
            </a:pPr>
            <a:r>
              <a:rPr lang="en-US" sz="4400" dirty="0"/>
              <a:t>Pray that in the midst of this turmoil and war, many Israelis (and Palestinians and Arabs) would embrace the Prince of Peace, the Messiah of Israel and the Savior of the World, Yeshua.</a:t>
            </a:r>
            <a:endParaRPr lang="en-US" altLang="en-US" sz="4400" dirty="0"/>
          </a:p>
          <a:p>
            <a:pPr algn="l">
              <a:lnSpc>
                <a:spcPct val="90000"/>
              </a:lnSpc>
            </a:pPr>
            <a:endParaRPr lang="en-US" altLang="en-US" sz="4000" dirty="0"/>
          </a:p>
        </p:txBody>
      </p:sp>
    </p:spTree>
    <p:extLst>
      <p:ext uri="{BB962C8B-B14F-4D97-AF65-F5344CB8AC3E}">
        <p14:creationId xmlns:p14="http://schemas.microsoft.com/office/powerpoint/2010/main" val="8443608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85000" lnSpcReduction="20000"/>
          </a:bodyPr>
          <a:lstStyle/>
          <a:p>
            <a:pPr marL="111125" indent="-111125" algn="l">
              <a:lnSpc>
                <a:spcPct val="90000"/>
              </a:lnSpc>
              <a:buFont typeface="Arial" panose="020B0604020202020204" pitchFamily="34" charset="0"/>
              <a:buChar char="•"/>
            </a:pPr>
            <a:r>
              <a:rPr lang="en-US" sz="4400" dirty="0"/>
              <a:t>Pray for the Israeli government and IDF leadership who will need to make many very difficult decisions in the coming days and week</a:t>
            </a:r>
          </a:p>
          <a:p>
            <a:pPr marL="111125" indent="-111125" algn="l">
              <a:lnSpc>
                <a:spcPct val="90000"/>
              </a:lnSpc>
              <a:buFont typeface="Arial" panose="020B0604020202020204" pitchFamily="34" charset="0"/>
              <a:buChar char="•"/>
            </a:pPr>
            <a:r>
              <a:rPr lang="en-US" sz="4400" dirty="0"/>
              <a:t>Pray for the men and women in the IDF fighting a very difficult war to defeat Hamas, defend their northern border and prevent the atrocities of October 7 from happening again. </a:t>
            </a:r>
            <a:endParaRPr lang="en-US" altLang="en-US" sz="4000" dirty="0"/>
          </a:p>
        </p:txBody>
      </p:sp>
    </p:spTree>
    <p:extLst>
      <p:ext uri="{BB962C8B-B14F-4D97-AF65-F5344CB8AC3E}">
        <p14:creationId xmlns:p14="http://schemas.microsoft.com/office/powerpoint/2010/main" val="9780007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marL="111125" indent="-111125" algn="l">
              <a:lnSpc>
                <a:spcPct val="90000"/>
              </a:lnSpc>
              <a:buFont typeface="Arial" panose="020B0604020202020204" pitchFamily="34" charset="0"/>
              <a:buChar char="•"/>
            </a:pPr>
            <a:r>
              <a:rPr lang="en-US" sz="4000" dirty="0"/>
              <a:t>Pray that from now on there would be a minimal loss of innocent life, both in Israel and among the Palestinians. Heartbreaking that in all wars, civilians suffer and die.</a:t>
            </a:r>
          </a:p>
          <a:p>
            <a:pPr marL="111125" indent="-111125" algn="l">
              <a:lnSpc>
                <a:spcPct val="90000"/>
              </a:lnSpc>
              <a:buFont typeface="Arial" panose="020B0604020202020204" pitchFamily="34" charset="0"/>
              <a:buChar char="•"/>
            </a:pPr>
            <a:r>
              <a:rPr lang="en-US" sz="4000" dirty="0"/>
              <a:t>The terror group Hezbollah, north of Israel in Lebanon, is attacking on a daily basis. Pray they back off and cease.</a:t>
            </a:r>
            <a:endParaRPr lang="en-US" altLang="en-US" sz="4000" dirty="0"/>
          </a:p>
        </p:txBody>
      </p:sp>
    </p:spTree>
    <p:extLst>
      <p:ext uri="{BB962C8B-B14F-4D97-AF65-F5344CB8AC3E}">
        <p14:creationId xmlns:p14="http://schemas.microsoft.com/office/powerpoint/2010/main" val="22969741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marL="231775" indent="-231775" algn="l">
              <a:lnSpc>
                <a:spcPct val="90000"/>
              </a:lnSpc>
              <a:buFont typeface="Arial" panose="020B0604020202020204" pitchFamily="34" charset="0"/>
              <a:buChar char="•"/>
            </a:pPr>
            <a:r>
              <a:rPr lang="en-US" altLang="en-US" sz="4000" dirty="0"/>
              <a:t>Pray for the safe rescue and return of all hostages, and strength for them in captivity.</a:t>
            </a:r>
          </a:p>
        </p:txBody>
      </p:sp>
    </p:spTree>
    <p:extLst>
      <p:ext uri="{BB962C8B-B14F-4D97-AF65-F5344CB8AC3E}">
        <p14:creationId xmlns:p14="http://schemas.microsoft.com/office/powerpoint/2010/main" val="1338000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5486400" cy="4648200"/>
          </a:xfrm>
        </p:spPr>
        <p:txBody>
          <a:bodyPr>
            <a:normAutofit/>
          </a:bodyPr>
          <a:lstStyle/>
          <a:p>
            <a:pPr algn="l">
              <a:lnSpc>
                <a:spcPct val="90000"/>
              </a:lnSpc>
            </a:pPr>
            <a:r>
              <a:rPr lang="en-US" altLang="en-US" sz="4000" dirty="0"/>
              <a:t>“The Empty Shabbat Table” </a:t>
            </a:r>
            <a:br>
              <a:rPr lang="en-US" altLang="en-US" sz="4000" dirty="0"/>
            </a:br>
            <a:r>
              <a:rPr lang="en-US" altLang="en-US" sz="4000" dirty="0"/>
              <a:t>A special exhibit of the Tel Aviv Museum.</a:t>
            </a:r>
          </a:p>
          <a:p>
            <a:pPr algn="l">
              <a:lnSpc>
                <a:spcPct val="90000"/>
              </a:lnSpc>
            </a:pPr>
            <a:r>
              <a:rPr lang="en-US" altLang="en-US" sz="4000" dirty="0"/>
              <a:t>A seat for each hostage.</a:t>
            </a:r>
          </a:p>
        </p:txBody>
      </p:sp>
      <p:pic>
        <p:nvPicPr>
          <p:cNvPr id="3" name="Picture 2">
            <a:extLst>
              <a:ext uri="{FF2B5EF4-FFF2-40B4-BE49-F238E27FC236}">
                <a16:creationId xmlns:a16="http://schemas.microsoft.com/office/drawing/2014/main" id="{FD8C93D8-2733-8249-90F9-E13BC453D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0"/>
            <a:ext cx="3200400" cy="5225142"/>
          </a:xfrm>
          <a:prstGeom prst="rect">
            <a:avLst/>
          </a:prstGeom>
        </p:spPr>
      </p:pic>
    </p:spTree>
    <p:extLst>
      <p:ext uri="{BB962C8B-B14F-4D97-AF65-F5344CB8AC3E}">
        <p14:creationId xmlns:p14="http://schemas.microsoft.com/office/powerpoint/2010/main" val="3589161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err="1"/>
              <a:t>Shmot</a:t>
            </a:r>
            <a:r>
              <a:rPr lang="en-US" altLang="en-US" sz="4000" baseline="30000" dirty="0"/>
              <a:t> /Ex 34.6</a:t>
            </a:r>
            <a:r>
              <a:rPr lang="en-US" altLang="en-US" sz="4000" dirty="0"/>
              <a:t> </a:t>
            </a:r>
            <a:r>
              <a:rPr lang="en-US" altLang="en-US" sz="4000" cap="small" dirty="0"/>
              <a:t>Adoni</a:t>
            </a:r>
            <a:r>
              <a:rPr lang="en-US" altLang="en-US" sz="4000" dirty="0"/>
              <a:t> is God, merciful and compassionate, slow to anger, </a:t>
            </a:r>
            <a:r>
              <a:rPr lang="en-US" altLang="en-US" sz="4000" u="sng" dirty="0">
                <a:solidFill>
                  <a:srgbClr val="FFFF66"/>
                </a:solidFill>
              </a:rPr>
              <a:t>rich in grace </a:t>
            </a:r>
            <a:r>
              <a:rPr lang="en-US" altLang="en-US" sz="4000" dirty="0"/>
              <a:t>and truth;</a:t>
            </a:r>
          </a:p>
          <a:p>
            <a:pPr algn="r" rtl="1">
              <a:lnSpc>
                <a:spcPct val="90000"/>
              </a:lnSpc>
            </a:pPr>
            <a:r>
              <a:rPr lang="he-IL" altLang="en-US" sz="4000" b="1" dirty="0">
                <a:latin typeface="David" panose="020E0502060401010101" pitchFamily="34" charset="-79"/>
                <a:cs typeface="David" panose="020E0502060401010101" pitchFamily="34" charset="-79"/>
              </a:rPr>
              <a:t>רַח֣וּם וְחַנּ֣וּן יְי אֶ֖רֶךְ אַפַּ֣יִם </a:t>
            </a:r>
            <a:r>
              <a:rPr lang="he-IL" altLang="en-US" sz="4000" b="1" dirty="0">
                <a:solidFill>
                  <a:srgbClr val="FFFF66"/>
                </a:solidFill>
                <a:latin typeface="David" panose="020E0502060401010101" pitchFamily="34" charset="-79"/>
                <a:cs typeface="David" panose="020E0502060401010101" pitchFamily="34" charset="-79"/>
              </a:rPr>
              <a:t>וְרַב⁠־חָֽסֶד</a:t>
            </a:r>
            <a:r>
              <a:rPr lang="he-IL" altLang="en-US" sz="4000" b="1" dirty="0">
                <a:latin typeface="David" panose="020E0502060401010101" pitchFamily="34" charset="-79"/>
                <a:cs typeface="David" panose="020E0502060401010101" pitchFamily="34" charset="-79"/>
              </a:rPr>
              <a:t>׃</a:t>
            </a:r>
            <a:endParaRPr lang="en-US" altLang="en-US" sz="4000" b="1" dirty="0">
              <a:latin typeface="David" panose="020E0502060401010101" pitchFamily="34" charset="-79"/>
              <a:cs typeface="David" panose="020E0502060401010101" pitchFamily="34" charset="-79"/>
            </a:endParaRPr>
          </a:p>
          <a:p>
            <a:pPr algn="l">
              <a:lnSpc>
                <a:spcPct val="90000"/>
              </a:lnSpc>
            </a:pPr>
            <a:r>
              <a:rPr lang="he-IL" altLang="en-US" sz="4000" b="1" dirty="0">
                <a:latin typeface="David" panose="020E0502060401010101" pitchFamily="34" charset="-79"/>
                <a:cs typeface="David" panose="020E0502060401010101" pitchFamily="34" charset="-79"/>
              </a:rPr>
              <a:t> </a:t>
            </a:r>
            <a:r>
              <a:rPr lang="en-US" altLang="en-US" sz="4000" i="1" u="sng" dirty="0">
                <a:solidFill>
                  <a:srgbClr val="FFFF66"/>
                </a:solidFill>
              </a:rPr>
              <a:t>rav khesed</a:t>
            </a:r>
          </a:p>
          <a:p>
            <a:pPr algn="l">
              <a:lnSpc>
                <a:spcPct val="90000"/>
              </a:lnSpc>
            </a:pPr>
            <a:endParaRPr lang="en-US" altLang="en-US" sz="4000" dirty="0"/>
          </a:p>
          <a:p>
            <a:pPr algn="r" rtl="1">
              <a:lnSpc>
                <a:spcPct val="90000"/>
              </a:lnSpc>
            </a:pPr>
            <a:endParaRPr lang="en-US" altLang="en-US" sz="4000" dirty="0"/>
          </a:p>
        </p:txBody>
      </p:sp>
    </p:spTree>
    <p:extLst>
      <p:ext uri="{BB962C8B-B14F-4D97-AF65-F5344CB8AC3E}">
        <p14:creationId xmlns:p14="http://schemas.microsoft.com/office/powerpoint/2010/main" val="38668623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26A6DC95-AEF3-14AC-ADEE-C6C200340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963"/>
          <a:stretch/>
        </p:blipFill>
        <p:spPr>
          <a:xfrm>
            <a:off x="838200" y="-1"/>
            <a:ext cx="7722847" cy="5143501"/>
          </a:xfrm>
          <a:prstGeom prst="rect">
            <a:avLst/>
          </a:prstGeom>
        </p:spPr>
      </p:pic>
    </p:spTree>
    <p:extLst>
      <p:ext uri="{BB962C8B-B14F-4D97-AF65-F5344CB8AC3E}">
        <p14:creationId xmlns:p14="http://schemas.microsoft.com/office/powerpoint/2010/main" val="29318564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26A6DC95-AEF3-14AC-ADEE-C6C200340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556"/>
          <a:stretch/>
        </p:blipFill>
        <p:spPr>
          <a:xfrm>
            <a:off x="1066800" y="-19050"/>
            <a:ext cx="6688823" cy="5156378"/>
          </a:xfrm>
          <a:prstGeom prst="rect">
            <a:avLst/>
          </a:prstGeom>
        </p:spPr>
      </p:pic>
    </p:spTree>
    <p:extLst>
      <p:ext uri="{BB962C8B-B14F-4D97-AF65-F5344CB8AC3E}">
        <p14:creationId xmlns:p14="http://schemas.microsoft.com/office/powerpoint/2010/main" val="13588791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spTree>
    <p:extLst>
      <p:ext uri="{BB962C8B-B14F-4D97-AF65-F5344CB8AC3E}">
        <p14:creationId xmlns:p14="http://schemas.microsoft.com/office/powerpoint/2010/main" val="1239740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r" rtl="1">
              <a:lnSpc>
                <a:spcPct val="90000"/>
              </a:lnSpc>
            </a:pPr>
            <a:r>
              <a:rPr lang="he-IL" altLang="en-US" sz="4400" b="1" dirty="0">
                <a:latin typeface="David" panose="020E0502060401010101" pitchFamily="34" charset="-79"/>
                <a:cs typeface="David" panose="020E0502060401010101" pitchFamily="34" charset="-79"/>
              </a:rPr>
              <a:t>רַח֣וּם וְחַנּ֣וּן יְי אֶ֖רֶךְ אַפַּ֣יִם </a:t>
            </a:r>
            <a:r>
              <a:rPr lang="he-IL" altLang="en-US" sz="4400" b="1" dirty="0">
                <a:solidFill>
                  <a:srgbClr val="FFFF66"/>
                </a:solidFill>
                <a:latin typeface="David" panose="020E0502060401010101" pitchFamily="34" charset="-79"/>
                <a:cs typeface="David" panose="020E0502060401010101" pitchFamily="34" charset="-79"/>
              </a:rPr>
              <a:t>וְרַב⁠־חָֽסֶד</a:t>
            </a:r>
            <a:r>
              <a:rPr lang="he-IL" altLang="en-US" sz="4400" b="1" dirty="0">
                <a:latin typeface="David" panose="020E0502060401010101" pitchFamily="34" charset="-79"/>
                <a:cs typeface="David" panose="020E0502060401010101" pitchFamily="34" charset="-79"/>
              </a:rPr>
              <a:t>׃</a:t>
            </a:r>
            <a:endParaRPr lang="en-US" altLang="en-US" sz="4400" b="1" dirty="0">
              <a:latin typeface="David" panose="020E0502060401010101" pitchFamily="34" charset="-79"/>
              <a:cs typeface="David" panose="020E0502060401010101" pitchFamily="34" charset="-79"/>
            </a:endParaRPr>
          </a:p>
          <a:p>
            <a:pPr algn="l">
              <a:lnSpc>
                <a:spcPct val="90000"/>
              </a:lnSpc>
            </a:pPr>
            <a:r>
              <a:rPr lang="he-IL" altLang="en-US" sz="4400" b="1" dirty="0">
                <a:latin typeface="David" panose="020E0502060401010101" pitchFamily="34" charset="-79"/>
                <a:cs typeface="David" panose="020E0502060401010101" pitchFamily="34" charset="-79"/>
              </a:rPr>
              <a:t> </a:t>
            </a:r>
            <a:r>
              <a:rPr lang="en-US" altLang="en-US" sz="4000" i="1" dirty="0"/>
              <a:t>rav khesed</a:t>
            </a:r>
          </a:p>
          <a:p>
            <a:pPr algn="l">
              <a:lnSpc>
                <a:spcPct val="90000"/>
              </a:lnSpc>
            </a:pPr>
            <a:r>
              <a:rPr lang="en-US" altLang="en-US" sz="4000" baseline="30000" dirty="0"/>
              <a:t>T’hillim 103.8 </a:t>
            </a:r>
            <a:r>
              <a:rPr lang="en-US" altLang="en-US" sz="4000" cap="small" dirty="0"/>
              <a:t>Adoni</a:t>
            </a:r>
            <a:r>
              <a:rPr lang="en-US" altLang="en-US" sz="4000" dirty="0"/>
              <a:t> is merciful and compassionate, slow to anger and </a:t>
            </a:r>
            <a:r>
              <a:rPr lang="en-US" altLang="en-US" sz="4000" u="sng" dirty="0">
                <a:solidFill>
                  <a:srgbClr val="FFFF66"/>
                </a:solidFill>
              </a:rPr>
              <a:t>rich in grace</a:t>
            </a:r>
            <a:r>
              <a:rPr lang="en-US" altLang="en-US" sz="4000" dirty="0"/>
              <a:t>.</a:t>
            </a:r>
          </a:p>
          <a:p>
            <a:pPr algn="l">
              <a:lnSpc>
                <a:spcPct val="90000"/>
              </a:lnSpc>
            </a:pPr>
            <a:r>
              <a:rPr lang="en-US" altLang="en-US" sz="4000" baseline="30000" dirty="0"/>
              <a:t>Bamidbar/Nu 14.18 </a:t>
            </a:r>
            <a:r>
              <a:rPr lang="en-US" altLang="en-US" sz="4000" dirty="0"/>
              <a:t>‘</a:t>
            </a:r>
            <a:r>
              <a:rPr lang="en-US" altLang="en-US" sz="4000" cap="small" dirty="0"/>
              <a:t>Adoni</a:t>
            </a:r>
            <a:r>
              <a:rPr lang="en-US" altLang="en-US" sz="4000" dirty="0"/>
              <a:t> is slow to anger, rich in grace. </a:t>
            </a:r>
          </a:p>
        </p:txBody>
      </p:sp>
    </p:spTree>
    <p:extLst>
      <p:ext uri="{BB962C8B-B14F-4D97-AF65-F5344CB8AC3E}">
        <p14:creationId xmlns:p14="http://schemas.microsoft.com/office/powerpoint/2010/main" val="616754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err="1"/>
              <a:t>Yoel</a:t>
            </a:r>
            <a:r>
              <a:rPr lang="en-US" altLang="en-US" sz="4000" baseline="30000" dirty="0"/>
              <a:t> 2.13 </a:t>
            </a:r>
            <a:r>
              <a:rPr lang="en-US" sz="4000" dirty="0"/>
              <a:t>Tear your heart, not your garments; and turn to </a:t>
            </a:r>
            <a:r>
              <a:rPr lang="en-US" altLang="en-US" sz="4000" cap="small" dirty="0"/>
              <a:t>Adoni</a:t>
            </a:r>
            <a:r>
              <a:rPr lang="en-US" sz="4000" dirty="0"/>
              <a:t> your God. For he is merciful and compassionate, slow to anger, </a:t>
            </a:r>
            <a:r>
              <a:rPr lang="en-US" sz="4000" u="sng" dirty="0">
                <a:solidFill>
                  <a:srgbClr val="FFFF66"/>
                </a:solidFill>
              </a:rPr>
              <a:t>rich in grace</a:t>
            </a:r>
            <a:r>
              <a:rPr lang="en-US" sz="4000" dirty="0"/>
              <a:t>. </a:t>
            </a:r>
            <a:r>
              <a:rPr lang="he-IL" altLang="en-US" sz="4000" b="1" dirty="0">
                <a:solidFill>
                  <a:srgbClr val="FFFF66"/>
                </a:solidFill>
                <a:latin typeface="David" panose="020E0502060401010101" pitchFamily="34" charset="-79"/>
                <a:cs typeface="David" panose="020E0502060401010101" pitchFamily="34" charset="-79"/>
              </a:rPr>
              <a:t>וְרַב⁠־חָֽסֶד׃</a:t>
            </a:r>
            <a:r>
              <a:rPr lang="en-US" altLang="en-US" sz="4000" b="1" dirty="0">
                <a:solidFill>
                  <a:srgbClr val="FFFF66"/>
                </a:solidFill>
                <a:latin typeface="David" panose="020E0502060401010101" pitchFamily="34" charset="-79"/>
                <a:cs typeface="David" panose="020E0502060401010101" pitchFamily="34" charset="-79"/>
              </a:rPr>
              <a:t> </a:t>
            </a:r>
            <a:r>
              <a:rPr lang="he-IL" altLang="en-US" sz="4000" b="1" dirty="0">
                <a:solidFill>
                  <a:srgbClr val="FFFF66"/>
                </a:solidFill>
                <a:latin typeface="David" panose="020E0502060401010101" pitchFamily="34" charset="-79"/>
                <a:cs typeface="David" panose="020E0502060401010101" pitchFamily="34" charset="-79"/>
              </a:rPr>
              <a:t> </a:t>
            </a:r>
            <a:r>
              <a:rPr lang="en-US" altLang="en-US" sz="3600" i="1" dirty="0">
                <a:solidFill>
                  <a:srgbClr val="FFFF66"/>
                </a:solidFill>
              </a:rPr>
              <a:t>rav khesed</a:t>
            </a:r>
          </a:p>
          <a:p>
            <a:pPr algn="l">
              <a:lnSpc>
                <a:spcPct val="90000"/>
              </a:lnSpc>
            </a:pPr>
            <a:endParaRPr lang="en-US" altLang="en-US" sz="4000" dirty="0"/>
          </a:p>
        </p:txBody>
      </p:sp>
    </p:spTree>
    <p:extLst>
      <p:ext uri="{BB962C8B-B14F-4D97-AF65-F5344CB8AC3E}">
        <p14:creationId xmlns:p14="http://schemas.microsoft.com/office/powerpoint/2010/main" val="3587608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Yonah 4.2 </a:t>
            </a:r>
            <a:r>
              <a:rPr lang="en-US" altLang="en-US" sz="4000" dirty="0"/>
              <a:t>That’s what I anticipated, fleeing to Tarshish—for I knew that you are a gracious and compassionate God, slow to anger and </a:t>
            </a:r>
            <a:r>
              <a:rPr lang="en-US" altLang="en-US" sz="4000" u="sng" dirty="0">
                <a:solidFill>
                  <a:srgbClr val="FFFF66"/>
                </a:solidFill>
              </a:rPr>
              <a:t>full of kindness.</a:t>
            </a:r>
          </a:p>
          <a:p>
            <a:pPr rtl="1">
              <a:lnSpc>
                <a:spcPct val="90000"/>
              </a:lnSpc>
            </a:pPr>
            <a:r>
              <a:rPr lang="he-IL" altLang="en-US" sz="4000" b="1" dirty="0">
                <a:solidFill>
                  <a:srgbClr val="FFFF66"/>
                </a:solidFill>
                <a:latin typeface="David" panose="020E0502060401010101" pitchFamily="34" charset="-79"/>
                <a:cs typeface="David" panose="020E0502060401010101" pitchFamily="34" charset="-79"/>
              </a:rPr>
              <a:t>רַב⁠־חָֽסֶד׃</a:t>
            </a:r>
            <a:r>
              <a:rPr lang="en-US" altLang="en-US" sz="4000" b="1" dirty="0">
                <a:solidFill>
                  <a:srgbClr val="FFFF66"/>
                </a:solidFill>
                <a:latin typeface="David" panose="020E0502060401010101" pitchFamily="34" charset="-79"/>
                <a:cs typeface="David" panose="020E0502060401010101" pitchFamily="34" charset="-79"/>
              </a:rPr>
              <a:t> </a:t>
            </a:r>
            <a:r>
              <a:rPr lang="he-IL" altLang="en-US" sz="4000" b="1" dirty="0">
                <a:solidFill>
                  <a:srgbClr val="FFFF66"/>
                </a:solidFill>
                <a:latin typeface="David" panose="020E0502060401010101" pitchFamily="34" charset="-79"/>
                <a:cs typeface="David" panose="020E0502060401010101" pitchFamily="34" charset="-79"/>
              </a:rPr>
              <a:t> </a:t>
            </a:r>
            <a:r>
              <a:rPr lang="en-US" altLang="en-US" sz="3600" i="1" dirty="0">
                <a:solidFill>
                  <a:srgbClr val="FFFF66"/>
                </a:solidFill>
              </a:rPr>
              <a:t>rav khesed</a:t>
            </a:r>
          </a:p>
          <a:p>
            <a:pPr algn="l">
              <a:lnSpc>
                <a:spcPct val="90000"/>
              </a:lnSpc>
            </a:pPr>
            <a:endParaRPr lang="en-US" altLang="en-US" sz="4000" dirty="0"/>
          </a:p>
        </p:txBody>
      </p:sp>
    </p:spTree>
    <p:extLst>
      <p:ext uri="{BB962C8B-B14F-4D97-AF65-F5344CB8AC3E}">
        <p14:creationId xmlns:p14="http://schemas.microsoft.com/office/powerpoint/2010/main" val="2695073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err="1"/>
              <a:t>Nekh</a:t>
            </a:r>
            <a:r>
              <a:rPr lang="en-US" altLang="en-US" sz="4000" baseline="30000" dirty="0"/>
              <a:t> 9.17 </a:t>
            </a:r>
            <a:r>
              <a:rPr lang="en-US" altLang="en-US" sz="4000" dirty="0"/>
              <a:t>But because you are a God of forgiveness, merciful, full of compassion, slow to grow angry and </a:t>
            </a:r>
            <a:r>
              <a:rPr lang="en-US" altLang="en-US" sz="4000" u="sng" dirty="0">
                <a:solidFill>
                  <a:srgbClr val="FFFF66"/>
                </a:solidFill>
              </a:rPr>
              <a:t>full of grace</a:t>
            </a:r>
            <a:r>
              <a:rPr lang="en-US" altLang="en-US" sz="4000" dirty="0"/>
              <a:t>, you did not abandon them.</a:t>
            </a:r>
          </a:p>
          <a:p>
            <a:pPr rtl="1">
              <a:lnSpc>
                <a:spcPct val="90000"/>
              </a:lnSpc>
            </a:pPr>
            <a:r>
              <a:rPr lang="he-IL" altLang="en-US" sz="4000" b="1" dirty="0">
                <a:solidFill>
                  <a:srgbClr val="FFFF66"/>
                </a:solidFill>
                <a:latin typeface="David" panose="020E0502060401010101" pitchFamily="34" charset="-79"/>
                <a:cs typeface="David" panose="020E0502060401010101" pitchFamily="34" charset="-79"/>
              </a:rPr>
              <a:t>רַב⁠־חָֽסֶד׃</a:t>
            </a:r>
            <a:r>
              <a:rPr lang="en-US" altLang="en-US" sz="4000" b="1" dirty="0">
                <a:solidFill>
                  <a:srgbClr val="FFFF66"/>
                </a:solidFill>
                <a:latin typeface="David" panose="020E0502060401010101" pitchFamily="34" charset="-79"/>
                <a:cs typeface="David" panose="020E0502060401010101" pitchFamily="34" charset="-79"/>
              </a:rPr>
              <a:t> </a:t>
            </a:r>
            <a:r>
              <a:rPr lang="he-IL" altLang="en-US" sz="4000" b="1" dirty="0">
                <a:solidFill>
                  <a:srgbClr val="FFFF66"/>
                </a:solidFill>
                <a:latin typeface="David" panose="020E0502060401010101" pitchFamily="34" charset="-79"/>
                <a:cs typeface="David" panose="020E0502060401010101" pitchFamily="34" charset="-79"/>
              </a:rPr>
              <a:t> </a:t>
            </a:r>
            <a:r>
              <a:rPr lang="en-US" altLang="en-US" sz="3600" i="1" dirty="0">
                <a:solidFill>
                  <a:srgbClr val="FFFF66"/>
                </a:solidFill>
              </a:rPr>
              <a:t>rav khesed</a:t>
            </a:r>
          </a:p>
          <a:p>
            <a:pPr algn="r" rtl="1">
              <a:lnSpc>
                <a:spcPct val="90000"/>
              </a:lnSpc>
            </a:pPr>
            <a:endParaRPr lang="en-US" altLang="en-US" sz="4000" dirty="0"/>
          </a:p>
        </p:txBody>
      </p:sp>
    </p:spTree>
    <p:extLst>
      <p:ext uri="{BB962C8B-B14F-4D97-AF65-F5344CB8AC3E}">
        <p14:creationId xmlns:p14="http://schemas.microsoft.com/office/powerpoint/2010/main" val="1677301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Eph. 2.4-10 </a:t>
            </a:r>
            <a:r>
              <a:rPr lang="en-US" sz="4000" baseline="30000" dirty="0"/>
              <a:t> </a:t>
            </a:r>
            <a:r>
              <a:rPr lang="en-US" sz="4000" b="0" i="0" dirty="0">
                <a:effectLst/>
              </a:rPr>
              <a:t>But God is so </a:t>
            </a:r>
            <a:r>
              <a:rPr lang="en-US" sz="4000" b="0" i="0" u="sng" dirty="0">
                <a:solidFill>
                  <a:srgbClr val="FFFF66"/>
                </a:solidFill>
                <a:effectLst/>
              </a:rPr>
              <a:t>rich in mercy</a:t>
            </a:r>
            <a:r>
              <a:rPr lang="en-US" sz="4000" b="0" i="0" dirty="0">
                <a:effectLst/>
              </a:rPr>
              <a:t> and loves us with such </a:t>
            </a:r>
            <a:r>
              <a:rPr lang="en-US" sz="4000" b="0" i="0" u="sng" dirty="0">
                <a:solidFill>
                  <a:srgbClr val="FFFF66"/>
                </a:solidFill>
                <a:effectLst/>
              </a:rPr>
              <a:t>intense love</a:t>
            </a:r>
            <a:endParaRPr lang="en-US" altLang="en-US" sz="4800" u="sng" dirty="0">
              <a:solidFill>
                <a:srgbClr val="FFFF66"/>
              </a:solidFill>
            </a:endParaRPr>
          </a:p>
        </p:txBody>
      </p:sp>
    </p:spTree>
    <p:extLst>
      <p:ext uri="{BB962C8B-B14F-4D97-AF65-F5344CB8AC3E}">
        <p14:creationId xmlns:p14="http://schemas.microsoft.com/office/powerpoint/2010/main" val="3980797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Intense love</a:t>
            </a:r>
          </a:p>
          <a:p>
            <a:pPr marL="231775" indent="-231775" algn="l">
              <a:lnSpc>
                <a:spcPct val="90000"/>
              </a:lnSpc>
              <a:buFont typeface="Arial" panose="020B0604020202020204" pitchFamily="34" charset="0"/>
              <a:buChar char="•"/>
            </a:pPr>
            <a:r>
              <a:rPr lang="en-US" altLang="en-US" sz="4000" dirty="0"/>
              <a:t>Preempts our coming to Him             </a:t>
            </a:r>
            <a:r>
              <a:rPr lang="en-US" altLang="en-US" sz="4000" baseline="30000" dirty="0"/>
              <a:t>1 Yn 4.19</a:t>
            </a:r>
            <a:r>
              <a:rPr lang="en-US" altLang="en-US" sz="4000" dirty="0"/>
              <a:t> We love, because He first loved us.</a:t>
            </a:r>
          </a:p>
          <a:p>
            <a:pPr marL="231775" indent="-231775" algn="l">
              <a:lnSpc>
                <a:spcPct val="90000"/>
              </a:lnSpc>
              <a:buFont typeface="Arial" panose="020B0604020202020204" pitchFamily="34" charset="0"/>
              <a:buChar char="•"/>
            </a:pPr>
            <a:r>
              <a:rPr lang="en-US" altLang="en-US" sz="4000" dirty="0"/>
              <a:t>Intense, covenant love opposite ancient religions: Epic of Gilgamesh—humanity is destroy because it has become a nuisance to the gods who cannot sleep. </a:t>
            </a:r>
          </a:p>
        </p:txBody>
      </p:sp>
    </p:spTree>
    <p:extLst>
      <p:ext uri="{BB962C8B-B14F-4D97-AF65-F5344CB8AC3E}">
        <p14:creationId xmlns:p14="http://schemas.microsoft.com/office/powerpoint/2010/main" val="2710706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endParaRPr lang="en-US" sz="4000" dirty="0">
              <a:solidFill>
                <a:srgbClr val="FFFF66"/>
              </a:solidFill>
            </a:endParaRPr>
          </a:p>
        </p:txBody>
      </p:sp>
      <p:sp>
        <p:nvSpPr>
          <p:cNvPr id="2" name="TextBox 1">
            <a:extLst>
              <a:ext uri="{FF2B5EF4-FFF2-40B4-BE49-F238E27FC236}">
                <a16:creationId xmlns:a16="http://schemas.microsoft.com/office/drawing/2014/main" id="{2BD1481A-4C1A-A95E-8E96-A2C0425C0D93}"/>
              </a:ext>
            </a:extLst>
          </p:cNvPr>
          <p:cNvSpPr txBox="1"/>
          <p:nvPr/>
        </p:nvSpPr>
        <p:spPr>
          <a:xfrm>
            <a:off x="2149068" y="666750"/>
            <a:ext cx="4844275"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Book of Ephesians</a:t>
            </a:r>
          </a:p>
        </p:txBody>
      </p:sp>
      <p:pic>
        <p:nvPicPr>
          <p:cNvPr id="1028" name="Picture 4">
            <a:extLst>
              <a:ext uri="{FF2B5EF4-FFF2-40B4-BE49-F238E27FC236}">
                <a16:creationId xmlns:a16="http://schemas.microsoft.com/office/drawing/2014/main" id="{F42610C6-CD03-444A-4990-EC2CD947E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0"/>
            <a:ext cx="8636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1524C4-7B8F-4004-6F40-1D7C87C1EEAD}"/>
              </a:ext>
            </a:extLst>
          </p:cNvPr>
          <p:cNvSpPr txBox="1"/>
          <p:nvPr/>
        </p:nvSpPr>
        <p:spPr>
          <a:xfrm>
            <a:off x="1355434" y="590550"/>
            <a:ext cx="6338274"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Book of Ephesians study</a:t>
            </a:r>
          </a:p>
        </p:txBody>
      </p:sp>
    </p:spTree>
    <p:extLst>
      <p:ext uri="{BB962C8B-B14F-4D97-AF65-F5344CB8AC3E}">
        <p14:creationId xmlns:p14="http://schemas.microsoft.com/office/powerpoint/2010/main" val="114526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Covenantal love is also in great </a:t>
            </a:r>
            <a:r>
              <a:rPr lang="en-US" altLang="en-US" sz="4000" u="sng" dirty="0">
                <a:solidFill>
                  <a:srgbClr val="FFFF66"/>
                </a:solidFill>
              </a:rPr>
              <a:t>contrast</a:t>
            </a:r>
            <a:r>
              <a:rPr lang="en-US" altLang="en-US" sz="4000" dirty="0"/>
              <a:t> to the heartbeat, passion of Islam, which is the ultimate source of the Oct. 7 War.</a:t>
            </a:r>
          </a:p>
          <a:p>
            <a:pPr algn="l">
              <a:lnSpc>
                <a:spcPct val="90000"/>
              </a:lnSpc>
            </a:pPr>
            <a:endParaRPr lang="en-US" altLang="en-US" sz="4000" dirty="0"/>
          </a:p>
          <a:p>
            <a:pPr algn="l">
              <a:lnSpc>
                <a:spcPct val="90000"/>
              </a:lnSpc>
            </a:pPr>
            <a:r>
              <a:rPr lang="en-US" altLang="en-US" sz="4000" dirty="0"/>
              <a:t>[Lengthy illustration following]</a:t>
            </a:r>
          </a:p>
          <a:p>
            <a:pPr algn="l">
              <a:lnSpc>
                <a:spcPct val="90000"/>
              </a:lnSpc>
            </a:pPr>
            <a:endParaRPr lang="en-US" altLang="en-US" sz="4000" dirty="0"/>
          </a:p>
          <a:p>
            <a:pPr algn="l">
              <a:lnSpc>
                <a:spcPct val="90000"/>
              </a:lnSpc>
            </a:pPr>
            <a:endParaRPr lang="en-US" altLang="en-US" sz="4000" dirty="0"/>
          </a:p>
        </p:txBody>
      </p:sp>
    </p:spTree>
    <p:extLst>
      <p:ext uri="{BB962C8B-B14F-4D97-AF65-F5344CB8AC3E}">
        <p14:creationId xmlns:p14="http://schemas.microsoft.com/office/powerpoint/2010/main" val="4205805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r>
              <a:rPr lang="en-US" sz="4000" dirty="0"/>
              <a:t>Muhammad ascribed many names to Allah and these names reveal Allah’s character. As examples there are Al </a:t>
            </a:r>
            <a:r>
              <a:rPr lang="en-US" sz="4000" dirty="0" err="1"/>
              <a:t>Muntaqim</a:t>
            </a:r>
            <a:r>
              <a:rPr lang="en-US" sz="4000" dirty="0"/>
              <a:t> - The Avenger, </a:t>
            </a:r>
            <a:r>
              <a:rPr lang="en-US" sz="4000" dirty="0" err="1"/>
              <a:t>Ar-Raoof</a:t>
            </a:r>
            <a:r>
              <a:rPr lang="en-US" sz="4000" dirty="0"/>
              <a:t> - The Compassionate, and </a:t>
            </a:r>
            <a:r>
              <a:rPr lang="en-US" sz="4000" dirty="0" err="1"/>
              <a:t>Ar</a:t>
            </a:r>
            <a:r>
              <a:rPr lang="en-US" sz="4000" dirty="0"/>
              <a:t>-Razzaq - The Provider. You can search through Allah’s 99 names and you’ll find many characteristics that a good father should have. </a:t>
            </a:r>
            <a:endParaRPr lang="en-US" altLang="en-US" sz="4000" dirty="0"/>
          </a:p>
        </p:txBody>
      </p:sp>
    </p:spTree>
    <p:extLst>
      <p:ext uri="{BB962C8B-B14F-4D97-AF65-F5344CB8AC3E}">
        <p14:creationId xmlns:p14="http://schemas.microsoft.com/office/powerpoint/2010/main" val="1619294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r>
              <a:rPr lang="en-US" sz="4000" dirty="0"/>
              <a:t>But one name is missing that is one of the most wonderful of God’s names, and that is "Father".</a:t>
            </a:r>
          </a:p>
          <a:p>
            <a:pPr algn="l"/>
            <a:r>
              <a:rPr lang="en-US" sz="4000" dirty="0"/>
              <a:t>Why is this name missing? Why isn’t Islam’s god a loving father like Judaism’s and Christianity’s? Why the gaping hole in Muhammad’s spirituality? </a:t>
            </a:r>
            <a:endParaRPr lang="en-US" altLang="en-US" sz="4000" dirty="0"/>
          </a:p>
        </p:txBody>
      </p:sp>
    </p:spTree>
    <p:extLst>
      <p:ext uri="{BB962C8B-B14F-4D97-AF65-F5344CB8AC3E}">
        <p14:creationId xmlns:p14="http://schemas.microsoft.com/office/powerpoint/2010/main" val="3610046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r>
              <a:rPr lang="en-US" sz="4000" dirty="0"/>
              <a:t>After all, Muhammad believed in the validity of Judaism and Christianity, their teachings and their books, but his Quran and theology conspicuously lack a God who is a loving Father. Why couldn’t the spiritual power that drove Muhammad give him the tender love that the God of the Bible gave His people? </a:t>
            </a:r>
            <a:endParaRPr lang="en-US" altLang="en-US" sz="4000" dirty="0"/>
          </a:p>
        </p:txBody>
      </p:sp>
    </p:spTree>
    <p:extLst>
      <p:ext uri="{BB962C8B-B14F-4D97-AF65-F5344CB8AC3E}">
        <p14:creationId xmlns:p14="http://schemas.microsoft.com/office/powerpoint/2010/main" val="2343981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r>
              <a:rPr lang="en-US" sz="4000" dirty="0"/>
              <a:t>Because the spiritual being that Muhammad believed to be God was unable to be a loving father to Muhammad. Islam’s god is indeed a master, and he can be a kind and forgiving master, but he can not deliver the goods as a God of infinite mercy and love. </a:t>
            </a:r>
            <a:endParaRPr lang="en-US" altLang="en-US" sz="4000" dirty="0"/>
          </a:p>
        </p:txBody>
      </p:sp>
    </p:spTree>
    <p:extLst>
      <p:ext uri="{BB962C8B-B14F-4D97-AF65-F5344CB8AC3E}">
        <p14:creationId xmlns:p14="http://schemas.microsoft.com/office/powerpoint/2010/main" val="592287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sz="4000" dirty="0"/>
              <a:t>And this is why there is a dearth of description of Allah being a loving god in the Quran. Because it is not in Islam’s god’s nature to be a father.</a:t>
            </a:r>
          </a:p>
          <a:p>
            <a:pPr algn="l"/>
            <a:r>
              <a:rPr lang="en-US" altLang="en-US" sz="4000" dirty="0"/>
              <a:t>Orphan spirit in Islam.</a:t>
            </a:r>
          </a:p>
        </p:txBody>
      </p:sp>
    </p:spTree>
    <p:extLst>
      <p:ext uri="{BB962C8B-B14F-4D97-AF65-F5344CB8AC3E}">
        <p14:creationId xmlns:p14="http://schemas.microsoft.com/office/powerpoint/2010/main" val="145403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A digression on the love of G-d in Messiah to explore the nature of the current war in Israel. </a:t>
            </a:r>
          </a:p>
        </p:txBody>
      </p:sp>
    </p:spTree>
    <p:extLst>
      <p:ext uri="{BB962C8B-B14F-4D97-AF65-F5344CB8AC3E}">
        <p14:creationId xmlns:p14="http://schemas.microsoft.com/office/powerpoint/2010/main" val="120881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5334E429-B14A-0A4A-B187-DF0DFD0C2E91}"/>
              </a:ext>
            </a:extLst>
          </p:cNvPr>
          <p:cNvPicPr>
            <a:picLocks noChangeAspect="1"/>
          </p:cNvPicPr>
          <p:nvPr/>
        </p:nvPicPr>
        <p:blipFill>
          <a:blip r:embed="rId3"/>
          <a:stretch>
            <a:fillRect/>
          </a:stretch>
        </p:blipFill>
        <p:spPr>
          <a:xfrm>
            <a:off x="808168" y="0"/>
            <a:ext cx="7527664" cy="5143500"/>
          </a:xfrm>
          <a:prstGeom prst="rect">
            <a:avLst/>
          </a:prstGeom>
        </p:spPr>
      </p:pic>
    </p:spTree>
    <p:extLst>
      <p:ext uri="{BB962C8B-B14F-4D97-AF65-F5344CB8AC3E}">
        <p14:creationId xmlns:p14="http://schemas.microsoft.com/office/powerpoint/2010/main" val="2263913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51C3AAC0-B540-B9EF-5DB5-94F6B36F5C77}"/>
              </a:ext>
            </a:extLst>
          </p:cNvPr>
          <p:cNvPicPr>
            <a:picLocks noChangeAspect="1"/>
          </p:cNvPicPr>
          <p:nvPr/>
        </p:nvPicPr>
        <p:blipFill>
          <a:blip r:embed="rId3"/>
          <a:stretch>
            <a:fillRect/>
          </a:stretch>
        </p:blipFill>
        <p:spPr>
          <a:xfrm>
            <a:off x="832246" y="0"/>
            <a:ext cx="7479507" cy="5143500"/>
          </a:xfrm>
          <a:prstGeom prst="rect">
            <a:avLst/>
          </a:prstGeom>
        </p:spPr>
      </p:pic>
    </p:spTree>
    <p:extLst>
      <p:ext uri="{BB962C8B-B14F-4D97-AF65-F5344CB8AC3E}">
        <p14:creationId xmlns:p14="http://schemas.microsoft.com/office/powerpoint/2010/main" val="280890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8E96F5C4-47C6-E267-DDEF-05444BFC431D}"/>
              </a:ext>
            </a:extLst>
          </p:cNvPr>
          <p:cNvPicPr>
            <a:picLocks noChangeAspect="1"/>
          </p:cNvPicPr>
          <p:nvPr/>
        </p:nvPicPr>
        <p:blipFill>
          <a:blip r:embed="rId3"/>
          <a:stretch>
            <a:fillRect/>
          </a:stretch>
        </p:blipFill>
        <p:spPr>
          <a:xfrm>
            <a:off x="465905" y="0"/>
            <a:ext cx="8212189" cy="5143500"/>
          </a:xfrm>
          <a:prstGeom prst="rect">
            <a:avLst/>
          </a:prstGeom>
        </p:spPr>
      </p:pic>
    </p:spTree>
    <p:extLst>
      <p:ext uri="{BB962C8B-B14F-4D97-AF65-F5344CB8AC3E}">
        <p14:creationId xmlns:p14="http://schemas.microsoft.com/office/powerpoint/2010/main" val="3879722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u="sng" dirty="0"/>
              <a:t>Review Ephesians </a:t>
            </a:r>
            <a:r>
              <a:rPr lang="en-US" altLang="en-US" sz="4000" u="sng" dirty="0" err="1"/>
              <a:t>ch</a:t>
            </a:r>
            <a:r>
              <a:rPr lang="en-US" altLang="en-US" sz="4000" u="sng" dirty="0"/>
              <a:t> 1</a:t>
            </a:r>
          </a:p>
          <a:p>
            <a:pPr marL="347663" indent="-347663" algn="l">
              <a:lnSpc>
                <a:spcPct val="90000"/>
              </a:lnSpc>
              <a:buFont typeface="Arial" panose="020B0604020202020204" pitchFamily="34" charset="0"/>
              <a:buChar char="•"/>
            </a:pPr>
            <a:r>
              <a:rPr lang="en-US" altLang="en-US" sz="4000" dirty="0"/>
              <a:t>Vss 1-6 	 He chose us in love</a:t>
            </a:r>
          </a:p>
          <a:p>
            <a:pPr marL="347663" indent="-347663" algn="l">
              <a:lnSpc>
                <a:spcPct val="90000"/>
              </a:lnSpc>
              <a:buFont typeface="Arial" panose="020B0604020202020204" pitchFamily="34" charset="0"/>
              <a:buChar char="•"/>
            </a:pPr>
            <a:r>
              <a:rPr lang="en-US" altLang="en-US" sz="4000" dirty="0"/>
              <a:t>Vss 7-10 	 His secret plan</a:t>
            </a:r>
          </a:p>
          <a:p>
            <a:pPr marL="347663" indent="-347663" algn="l">
              <a:lnSpc>
                <a:spcPct val="90000"/>
              </a:lnSpc>
              <a:buFont typeface="Arial" panose="020B0604020202020204" pitchFamily="34" charset="0"/>
              <a:buChar char="•"/>
            </a:pPr>
            <a:r>
              <a:rPr lang="en-US" altLang="en-US" sz="4000" dirty="0"/>
              <a:t>Vss 11-12   Inheritance of Love </a:t>
            </a:r>
          </a:p>
          <a:p>
            <a:pPr marL="347663" indent="-347663" algn="l">
              <a:lnSpc>
                <a:spcPct val="90000"/>
              </a:lnSpc>
              <a:buFont typeface="Arial" panose="020B0604020202020204" pitchFamily="34" charset="0"/>
              <a:buChar char="•"/>
            </a:pPr>
            <a:r>
              <a:rPr lang="en-US" altLang="en-US" sz="4000" dirty="0"/>
              <a:t>Vss 13-14   Really Hearing  </a:t>
            </a:r>
            <a:r>
              <a:rPr lang="en-US" altLang="en-US" sz="4000" i="1" dirty="0" err="1"/>
              <a:t>Shma</a:t>
            </a:r>
            <a:r>
              <a:rPr lang="en-US" altLang="en-US" sz="4000" dirty="0"/>
              <a:t>!</a:t>
            </a:r>
          </a:p>
          <a:p>
            <a:pPr marL="344488" indent="-344488" algn="l">
              <a:lnSpc>
                <a:spcPct val="90000"/>
              </a:lnSpc>
              <a:buFont typeface="Arial" panose="020B0604020202020204" pitchFamily="34" charset="0"/>
              <a:buChar char="•"/>
            </a:pPr>
            <a:r>
              <a:rPr lang="en-US" altLang="en-US" sz="4000" dirty="0"/>
              <a:t>Vss 15-23   Power Working in </a:t>
            </a:r>
            <a:r>
              <a:rPr lang="en-US" altLang="en-US" sz="4000" u="sng" dirty="0"/>
              <a:t>Us  </a:t>
            </a:r>
            <a:r>
              <a:rPr lang="en-US" altLang="en-US" sz="4000" dirty="0"/>
              <a:t>The person next to you is your    $10 million treasure!!</a:t>
            </a:r>
          </a:p>
          <a:p>
            <a:pPr marL="347663" indent="-347663" algn="l">
              <a:lnSpc>
                <a:spcPct val="90000"/>
              </a:lnSpc>
              <a:buFont typeface="Arial" panose="020B0604020202020204" pitchFamily="34" charset="0"/>
              <a:buChar char="•"/>
            </a:pPr>
            <a:endParaRPr lang="en-US" altLang="en-US" sz="4000" u="sng" dirty="0"/>
          </a:p>
          <a:p>
            <a:pPr algn="l">
              <a:lnSpc>
                <a:spcPct val="90000"/>
              </a:lnSpc>
            </a:pPr>
            <a:endParaRPr lang="en-US" altLang="en-US" sz="4000" dirty="0"/>
          </a:p>
        </p:txBody>
      </p:sp>
    </p:spTree>
    <p:extLst>
      <p:ext uri="{BB962C8B-B14F-4D97-AF65-F5344CB8AC3E}">
        <p14:creationId xmlns:p14="http://schemas.microsoft.com/office/powerpoint/2010/main" val="617406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4648200" cy="4648200"/>
          </a:xfrm>
        </p:spPr>
        <p:txBody>
          <a:bodyPr>
            <a:normAutofit/>
          </a:bodyPr>
          <a:lstStyle/>
          <a:p>
            <a:pPr algn="l">
              <a:lnSpc>
                <a:spcPct val="90000"/>
              </a:lnSpc>
            </a:pPr>
            <a:r>
              <a:rPr lang="en-US" altLang="en-US" sz="4000" dirty="0"/>
              <a:t>Celebrating in Rotterdam </a:t>
            </a:r>
          </a:p>
        </p:txBody>
      </p:sp>
      <p:pic>
        <p:nvPicPr>
          <p:cNvPr id="3" name="Picture 2">
            <a:extLst>
              <a:ext uri="{FF2B5EF4-FFF2-40B4-BE49-F238E27FC236}">
                <a16:creationId xmlns:a16="http://schemas.microsoft.com/office/drawing/2014/main" id="{A9E2AF78-ABFA-F283-A32C-5F2CED667BD7}"/>
              </a:ext>
            </a:extLst>
          </p:cNvPr>
          <p:cNvPicPr>
            <a:picLocks noChangeAspect="1"/>
          </p:cNvPicPr>
          <p:nvPr/>
        </p:nvPicPr>
        <p:blipFill>
          <a:blip r:embed="rId3"/>
          <a:stretch>
            <a:fillRect/>
          </a:stretch>
        </p:blipFill>
        <p:spPr>
          <a:xfrm>
            <a:off x="5124693" y="-38100"/>
            <a:ext cx="4005072" cy="5143500"/>
          </a:xfrm>
          <a:prstGeom prst="rect">
            <a:avLst/>
          </a:prstGeom>
        </p:spPr>
      </p:pic>
    </p:spTree>
    <p:extLst>
      <p:ext uri="{BB962C8B-B14F-4D97-AF65-F5344CB8AC3E}">
        <p14:creationId xmlns:p14="http://schemas.microsoft.com/office/powerpoint/2010/main" val="1966978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5580969" cy="4648200"/>
          </a:xfrm>
        </p:spPr>
        <p:txBody>
          <a:bodyPr>
            <a:normAutofit/>
          </a:bodyPr>
          <a:lstStyle/>
          <a:p>
            <a:pPr algn="l">
              <a:lnSpc>
                <a:spcPct val="90000"/>
              </a:lnSpc>
            </a:pPr>
            <a:r>
              <a:rPr lang="en-US" altLang="en-US" sz="4000" dirty="0"/>
              <a:t> Cheering Hamas in New York City</a:t>
            </a:r>
          </a:p>
        </p:txBody>
      </p:sp>
      <p:pic>
        <p:nvPicPr>
          <p:cNvPr id="3" name="Picture 2">
            <a:extLst>
              <a:ext uri="{FF2B5EF4-FFF2-40B4-BE49-F238E27FC236}">
                <a16:creationId xmlns:a16="http://schemas.microsoft.com/office/drawing/2014/main" id="{123D779C-B684-9062-849E-B634D70E1D70}"/>
              </a:ext>
            </a:extLst>
          </p:cNvPr>
          <p:cNvPicPr>
            <a:picLocks noChangeAspect="1"/>
          </p:cNvPicPr>
          <p:nvPr/>
        </p:nvPicPr>
        <p:blipFill>
          <a:blip r:embed="rId3"/>
          <a:stretch>
            <a:fillRect/>
          </a:stretch>
        </p:blipFill>
        <p:spPr>
          <a:xfrm>
            <a:off x="5885769" y="0"/>
            <a:ext cx="3220550" cy="5143500"/>
          </a:xfrm>
          <a:prstGeom prst="rect">
            <a:avLst/>
          </a:prstGeom>
        </p:spPr>
      </p:pic>
    </p:spTree>
    <p:extLst>
      <p:ext uri="{BB962C8B-B14F-4D97-AF65-F5344CB8AC3E}">
        <p14:creationId xmlns:p14="http://schemas.microsoft.com/office/powerpoint/2010/main" val="1347445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a:t> </a:t>
            </a:r>
            <a:endParaRPr lang="en-US" altLang="en-US" sz="4000" dirty="0"/>
          </a:p>
        </p:txBody>
      </p:sp>
      <p:pic>
        <p:nvPicPr>
          <p:cNvPr id="3" name="Picture 2">
            <a:extLst>
              <a:ext uri="{FF2B5EF4-FFF2-40B4-BE49-F238E27FC236}">
                <a16:creationId xmlns:a16="http://schemas.microsoft.com/office/drawing/2014/main" id="{2DD41D96-27FE-7A95-D1A6-C89DF247B399}"/>
              </a:ext>
            </a:extLst>
          </p:cNvPr>
          <p:cNvPicPr>
            <a:picLocks noChangeAspect="1"/>
          </p:cNvPicPr>
          <p:nvPr/>
        </p:nvPicPr>
        <p:blipFill>
          <a:blip r:embed="rId3"/>
          <a:stretch>
            <a:fillRect/>
          </a:stretch>
        </p:blipFill>
        <p:spPr>
          <a:xfrm>
            <a:off x="0" y="469463"/>
            <a:ext cx="9144000" cy="4204573"/>
          </a:xfrm>
          <a:prstGeom prst="rect">
            <a:avLst/>
          </a:prstGeom>
        </p:spPr>
      </p:pic>
      <p:sp>
        <p:nvSpPr>
          <p:cNvPr id="2" name="Rectangle 1">
            <a:extLst>
              <a:ext uri="{FF2B5EF4-FFF2-40B4-BE49-F238E27FC236}">
                <a16:creationId xmlns:a16="http://schemas.microsoft.com/office/drawing/2014/main" id="{C902A4DB-B057-5381-82E7-58E7C951B901}"/>
              </a:ext>
            </a:extLst>
          </p:cNvPr>
          <p:cNvSpPr/>
          <p:nvPr/>
        </p:nvSpPr>
        <p:spPr bwMode="auto">
          <a:xfrm>
            <a:off x="1676400" y="3943350"/>
            <a:ext cx="3810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bg1"/>
              </a:solidFill>
              <a:effectLst/>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1377720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Cardinal </a:t>
            </a:r>
            <a:r>
              <a:rPr lang="en-US" altLang="en-US" sz="4000" dirty="0" err="1"/>
              <a:t>Pierbattista</a:t>
            </a:r>
            <a:r>
              <a:rPr lang="en-US" altLang="en-US" sz="4000" dirty="0"/>
              <a:t> </a:t>
            </a:r>
            <a:r>
              <a:rPr lang="en-US" altLang="en-US" sz="4000" dirty="0" err="1"/>
              <a:t>Pizzaballa</a:t>
            </a:r>
            <a:r>
              <a:rPr lang="en-US" altLang="en-US" sz="4000" dirty="0"/>
              <a:t>, the Latin Patriarch of Jerusalem, issued a stunning declaration, offering himself to Hamas if the terrorists would let the child hostages go. “I am ready for an exchange, anything, if this can lead to freedom, to bring the children home.”</a:t>
            </a:r>
          </a:p>
        </p:txBody>
      </p:sp>
    </p:spTree>
    <p:extLst>
      <p:ext uri="{BB962C8B-B14F-4D97-AF65-F5344CB8AC3E}">
        <p14:creationId xmlns:p14="http://schemas.microsoft.com/office/powerpoint/2010/main" val="397359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u="sng" dirty="0">
                <a:solidFill>
                  <a:srgbClr val="FFFF66"/>
                </a:solidFill>
              </a:rPr>
              <a:t>Avner Boskey</a:t>
            </a:r>
            <a:r>
              <a:rPr lang="en-US" altLang="en-US" sz="4000" dirty="0"/>
              <a:t>: The Arabic word Hamas can mean zeal, enthusiasm, fire, ardor, fervor or fanaticism. Used as an Arabic acronym </a:t>
            </a:r>
            <a:r>
              <a:rPr lang="en-US" altLang="en-US" sz="4000" dirty="0" err="1"/>
              <a:t>HaMaS</a:t>
            </a:r>
            <a:r>
              <a:rPr lang="en-US" altLang="en-US" sz="4000" dirty="0"/>
              <a:t>  is the short form of Harakat al-</a:t>
            </a:r>
            <a:r>
              <a:rPr lang="en-US" altLang="en-US" sz="4000" dirty="0" err="1"/>
              <a:t>Muqawima</a:t>
            </a:r>
            <a:r>
              <a:rPr lang="en-US" altLang="en-US" sz="4000" dirty="0"/>
              <a:t> al-</a:t>
            </a:r>
            <a:r>
              <a:rPr lang="en-US" altLang="en-US" sz="4000" dirty="0" err="1"/>
              <a:t>Islamiyya</a:t>
            </a:r>
            <a:r>
              <a:rPr lang="en-US" altLang="en-US" sz="4000" dirty="0"/>
              <a:t>, which means ‘The Islamic Resistance Movement’.</a:t>
            </a:r>
          </a:p>
        </p:txBody>
      </p:sp>
    </p:spTree>
    <p:extLst>
      <p:ext uri="{BB962C8B-B14F-4D97-AF65-F5344CB8AC3E}">
        <p14:creationId xmlns:p14="http://schemas.microsoft.com/office/powerpoint/2010/main" val="2484556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sz="4400" dirty="0"/>
              <a:t>“</a:t>
            </a:r>
            <a:r>
              <a:rPr lang="en-US" sz="3600" dirty="0"/>
              <a:t>The Platform of The Islamic Resistance Movement (ed., Hamas): Israel will rise and will remain erect until Islam eliminates it as it had eliminated its predecessors…Our struggle against the Jews is extremely wide-ranging and grave…until the enemies are defeated and Allah’s victory prevails”</a:t>
            </a:r>
            <a:endParaRPr lang="en-US" altLang="en-US" sz="3600" dirty="0"/>
          </a:p>
        </p:txBody>
      </p:sp>
    </p:spTree>
    <p:extLst>
      <p:ext uri="{BB962C8B-B14F-4D97-AF65-F5344CB8AC3E}">
        <p14:creationId xmlns:p14="http://schemas.microsoft.com/office/powerpoint/2010/main" val="409514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dirty="0"/>
              <a:t>“There is no solution to the Palestinian problem except by Jihad. The initiatives, proposals and International Conferences are but a waste of time, an exercise in futility” (Article #13).</a:t>
            </a:r>
          </a:p>
          <a:p>
            <a:pPr algn="l">
              <a:lnSpc>
                <a:spcPct val="90000"/>
              </a:lnSpc>
            </a:pPr>
            <a:endParaRPr lang="en-US" altLang="en-US" sz="4000" dirty="0"/>
          </a:p>
        </p:txBody>
      </p:sp>
    </p:spTree>
    <p:extLst>
      <p:ext uri="{BB962C8B-B14F-4D97-AF65-F5344CB8AC3E}">
        <p14:creationId xmlns:p14="http://schemas.microsoft.com/office/powerpoint/2010/main" val="2632422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sz="4000" dirty="0"/>
              <a:t>“Hamas has been looking forward to implement Allah’s promise whatever time it might take. The prophet, prayer and peace be upon him, said: ‘The time will not come until Muslims will fight the Jews (and kill them); until the Jews hide behind rocks and trees, which will cry: O Muslim! There is a Jew hiding behind me, come on and kill him! (Article #7).</a:t>
            </a:r>
          </a:p>
          <a:p>
            <a:pPr algn="l">
              <a:lnSpc>
                <a:spcPct val="90000"/>
              </a:lnSpc>
            </a:pPr>
            <a:endParaRPr lang="en-US" altLang="en-US" sz="4000" dirty="0"/>
          </a:p>
        </p:txBody>
      </p:sp>
    </p:spTree>
    <p:extLst>
      <p:ext uri="{BB962C8B-B14F-4D97-AF65-F5344CB8AC3E}">
        <p14:creationId xmlns:p14="http://schemas.microsoft.com/office/powerpoint/2010/main" val="838065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One of Mohammed’s closest generals and most brilliant military commanders was Khalid bin al-Walid, (or the drawn sword of Allah).  Between 629-636 AD/CE he was responsible for over one hundred military victories, including the conquests of Arabia, Persian Mesopotamia, Roman Syria, Yarmouk, Damascus and Jerusalem. </a:t>
            </a:r>
          </a:p>
        </p:txBody>
      </p:sp>
    </p:spTree>
    <p:extLst>
      <p:ext uri="{BB962C8B-B14F-4D97-AF65-F5344CB8AC3E}">
        <p14:creationId xmlns:p14="http://schemas.microsoft.com/office/powerpoint/2010/main" val="2298671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85000" lnSpcReduction="10000"/>
          </a:bodyPr>
          <a:lstStyle/>
          <a:p>
            <a:pPr algn="l">
              <a:lnSpc>
                <a:spcPct val="90000"/>
              </a:lnSpc>
            </a:pPr>
            <a:r>
              <a:rPr lang="en-US" altLang="en-US" sz="4000" dirty="0"/>
              <a:t>At the Battle of </a:t>
            </a:r>
            <a:r>
              <a:rPr lang="en-US" altLang="en-US" sz="4000" dirty="0" err="1"/>
              <a:t>Ullais</a:t>
            </a:r>
            <a:r>
              <a:rPr lang="en-US" altLang="en-US" sz="4000" dirty="0"/>
              <a:t> it is recorded that he oversaw the decapitation of 70,000 Persian soldiers. Hamas’ decapitation of Jewish babies, women and soldiers on Kibbutz </a:t>
            </a:r>
            <a:r>
              <a:rPr lang="en-US" altLang="en-US" sz="4000" dirty="0" err="1"/>
              <a:t>Kfar</a:t>
            </a:r>
            <a:r>
              <a:rPr lang="en-US" altLang="en-US" sz="4000" dirty="0"/>
              <a:t> Aza is in keeping with this ancient tradition. It should come as no surprise that jihadis take the Quran literally in their conquest of the Middle East: “When you meet the unbelievers (in battle), strike off their heads.”</a:t>
            </a:r>
          </a:p>
        </p:txBody>
      </p:sp>
    </p:spTree>
    <p:extLst>
      <p:ext uri="{BB962C8B-B14F-4D97-AF65-F5344CB8AC3E}">
        <p14:creationId xmlns:p14="http://schemas.microsoft.com/office/powerpoint/2010/main" val="424236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71D864C1-8E0F-B4D4-A279-B7B3E69A4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6CF779EF-1835-94C7-0BE2-EC3302101C30}"/>
              </a:ext>
            </a:extLst>
          </p:cNvPr>
          <p:cNvSpPr txBox="1"/>
          <p:nvPr/>
        </p:nvSpPr>
        <p:spPr>
          <a:xfrm>
            <a:off x="304800" y="133350"/>
            <a:ext cx="8534400" cy="4401205"/>
          </a:xfrm>
          <a:prstGeom prst="rect">
            <a:avLst/>
          </a:prstGeom>
          <a:noFill/>
        </p:spPr>
        <p:txBody>
          <a:bodyPr wrap="square" rtlCol="0">
            <a:spAutoFit/>
          </a:bodyPr>
          <a:lstStyle/>
          <a:p>
            <a:pPr algn="l"/>
            <a:r>
              <a:rPr lang="en-US" u="sng" dirty="0">
                <a:effectLst>
                  <a:outerShdw blurRad="38100" dist="38100" dir="2700000" algn="tl">
                    <a:srgbClr val="000000">
                      <a:alpha val="43137"/>
                    </a:srgbClr>
                  </a:outerShdw>
                </a:effectLst>
              </a:rPr>
              <a:t>Eph. 2.1-3 Spiritually Deceased, Dead, Inanimate </a:t>
            </a:r>
          </a:p>
          <a:p>
            <a:pPr marL="515938" indent="-515938" algn="l">
              <a:buFont typeface="+mj-lt"/>
              <a:buAutoNum type="arabicPeriod"/>
            </a:pPr>
            <a:r>
              <a:rPr lang="en-US" dirty="0">
                <a:effectLst>
                  <a:outerShdw blurRad="38100" dist="38100" dir="2700000" algn="tl">
                    <a:srgbClr val="000000">
                      <a:alpha val="43137"/>
                    </a:srgbClr>
                  </a:outerShdw>
                </a:effectLst>
              </a:rPr>
              <a:t>We were dead </a:t>
            </a:r>
          </a:p>
          <a:p>
            <a:pPr marL="515938" indent="-515938" algn="l">
              <a:buFont typeface="+mj-lt"/>
              <a:buAutoNum type="arabicPeriod"/>
            </a:pPr>
            <a:r>
              <a:rPr lang="en-US" dirty="0">
                <a:effectLst>
                  <a:outerShdw blurRad="38100" dist="38100" dir="2700000" algn="tl">
                    <a:srgbClr val="000000">
                      <a:alpha val="43137"/>
                    </a:srgbClr>
                  </a:outerShdw>
                </a:effectLst>
              </a:rPr>
              <a:t>We were ruled by ha-</a:t>
            </a:r>
            <a:r>
              <a:rPr lang="en-US" dirty="0" err="1">
                <a:effectLst>
                  <a:outerShdw blurRad="38100" dist="38100" dir="2700000" algn="tl">
                    <a:srgbClr val="000000">
                      <a:alpha val="43137"/>
                    </a:srgbClr>
                  </a:outerShdw>
                </a:effectLst>
              </a:rPr>
              <a:t>satan</a:t>
            </a:r>
            <a:endParaRPr lang="en-US" dirty="0">
              <a:effectLst>
                <a:outerShdw blurRad="38100" dist="38100" dir="2700000" algn="tl">
                  <a:srgbClr val="000000">
                    <a:alpha val="43137"/>
                  </a:srgbClr>
                </a:outerShdw>
              </a:effectLst>
            </a:endParaRPr>
          </a:p>
          <a:p>
            <a:pPr marL="515938" indent="-515938" algn="l">
              <a:buFont typeface="+mj-lt"/>
              <a:buAutoNum type="arabicPeriod"/>
            </a:pPr>
            <a:r>
              <a:rPr lang="en-US" dirty="0">
                <a:effectLst>
                  <a:outerShdw blurRad="38100" dist="38100" dir="2700000" algn="tl">
                    <a:srgbClr val="000000">
                      <a:alpha val="43137"/>
                    </a:srgbClr>
                  </a:outerShdw>
                </a:effectLst>
              </a:rPr>
              <a:t>Includes Jewish people</a:t>
            </a:r>
          </a:p>
          <a:p>
            <a:pPr marL="515938" indent="-515938" algn="l">
              <a:buFont typeface="+mj-lt"/>
              <a:buAutoNum type="arabicPeriod"/>
            </a:pPr>
            <a:r>
              <a:rPr lang="en-US" dirty="0">
                <a:effectLst>
                  <a:outerShdw blurRad="38100" dist="38100" dir="2700000" algn="tl">
                    <a:srgbClr val="000000">
                      <a:alpha val="43137"/>
                    </a:srgbClr>
                  </a:outerShdw>
                </a:effectLst>
              </a:rPr>
              <a:t>Repentance of believers</a:t>
            </a:r>
          </a:p>
          <a:p>
            <a:pPr marL="515938" indent="-515938" algn="l">
              <a:buFont typeface="+mj-lt"/>
              <a:buAutoNum type="arabicPeriod"/>
            </a:pPr>
            <a:r>
              <a:rPr lang="en-US" dirty="0">
                <a:effectLst>
                  <a:outerShdw blurRad="38100" dist="38100" dir="2700000" algn="tl">
                    <a:srgbClr val="000000">
                      <a:alpha val="43137"/>
                    </a:srgbClr>
                  </a:outerShdw>
                </a:effectLst>
              </a:rPr>
              <a:t>Bringing life to the dead</a:t>
            </a:r>
          </a:p>
        </p:txBody>
      </p:sp>
    </p:spTree>
    <p:extLst>
      <p:ext uri="{BB962C8B-B14F-4D97-AF65-F5344CB8AC3E}">
        <p14:creationId xmlns:p14="http://schemas.microsoft.com/office/powerpoint/2010/main" val="475524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“I will instill terror into the hearts of the unbelievers. Therefore, strike off their heads and strike off every one of their fingertips… Strike terror (into the hearts of) the enemies of Allah and your enemies” (Surah 8:12, 60).</a:t>
            </a:r>
          </a:p>
        </p:txBody>
      </p:sp>
    </p:spTree>
    <p:extLst>
      <p:ext uri="{BB962C8B-B14F-4D97-AF65-F5344CB8AC3E}">
        <p14:creationId xmlns:p14="http://schemas.microsoft.com/office/powerpoint/2010/main" val="2789317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sz="4000" b="0" i="0" dirty="0">
                <a:effectLst/>
              </a:rPr>
              <a:t>From Daniel Pipes interviewer:</a:t>
            </a:r>
          </a:p>
          <a:p>
            <a:pPr algn="l">
              <a:lnSpc>
                <a:spcPct val="90000"/>
              </a:lnSpc>
            </a:pPr>
            <a:r>
              <a:rPr lang="en-US" sz="4000" b="0" i="0" dirty="0">
                <a:effectLst/>
              </a:rPr>
              <a:t>Is the slaughter of Jews perpetrated by Hamas in Israel – beheadings, rapes, hostages and women captured as sex slaves – an expression of Islamic brutality in its most unadulterated form? </a:t>
            </a:r>
          </a:p>
          <a:p>
            <a:pPr algn="l">
              <a:lnSpc>
                <a:spcPct val="90000"/>
              </a:lnSpc>
            </a:pPr>
            <a:endParaRPr lang="en-US" altLang="en-US" sz="3600" dirty="0"/>
          </a:p>
        </p:txBody>
      </p:sp>
    </p:spTree>
    <p:extLst>
      <p:ext uri="{BB962C8B-B14F-4D97-AF65-F5344CB8AC3E}">
        <p14:creationId xmlns:p14="http://schemas.microsoft.com/office/powerpoint/2010/main" val="3332316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sz="3600" b="1" i="0" dirty="0">
                <a:effectLst/>
              </a:rPr>
              <a:t>Daniel Pipes</a:t>
            </a:r>
            <a:r>
              <a:rPr lang="en-US" sz="3600" b="0" i="0" dirty="0">
                <a:effectLst/>
              </a:rPr>
              <a:t>: Yes, and it is similar to the brutality of the Islamic State of Iraq and Syria (ISIS) in its 2014-15 heyday. ISIS made a point of providing meticulous </a:t>
            </a:r>
            <a:r>
              <a:rPr lang="en-US" sz="3600" b="0" i="0" u="sng" dirty="0">
                <a:effectLst/>
                <a:hlinkClick r:id="rId3">
                  <a:extLst>
                    <a:ext uri="{A12FA001-AC4F-418D-AE19-62706E023703}">
                      <ahyp:hlinkClr xmlns:ahyp="http://schemas.microsoft.com/office/drawing/2018/hyperlinkcolor" val="tx"/>
                    </a:ext>
                  </a:extLst>
                </a:hlinkClick>
              </a:rPr>
              <a:t>Islamic justifications</a:t>
            </a:r>
            <a:r>
              <a:rPr lang="en-US" sz="3600" b="0" i="0" dirty="0">
                <a:effectLst/>
              </a:rPr>
              <a:t> for its barbarism. Their example points, once again, to the urgent need for </a:t>
            </a:r>
            <a:r>
              <a:rPr lang="en-US" sz="3600" b="0" i="0" u="sng" dirty="0">
                <a:solidFill>
                  <a:srgbClr val="FFFF66"/>
                </a:solidFill>
                <a:effectLst/>
              </a:rPr>
              <a:t>Islam to be modernized.</a:t>
            </a:r>
          </a:p>
          <a:p>
            <a:pPr algn="l">
              <a:lnSpc>
                <a:spcPct val="90000"/>
              </a:lnSpc>
            </a:pPr>
            <a:endParaRPr lang="en-US" altLang="en-US" sz="3600" dirty="0"/>
          </a:p>
        </p:txBody>
      </p:sp>
    </p:spTree>
    <p:extLst>
      <p:ext uri="{BB962C8B-B14F-4D97-AF65-F5344CB8AC3E}">
        <p14:creationId xmlns:p14="http://schemas.microsoft.com/office/powerpoint/2010/main" val="4174954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a:p>
            <a:pPr algn="l">
              <a:lnSpc>
                <a:spcPct val="90000"/>
              </a:lnSpc>
            </a:pPr>
            <a:r>
              <a:rPr lang="en-US" altLang="en-US" sz="4000" dirty="0"/>
              <a:t>The detailed plans for the cross-border massacre—labeled “top secret” in Arabic—were found on the corpses of Hamas terrorists and shared with the US media outlet by Israeli first responders.</a:t>
            </a:r>
          </a:p>
        </p:txBody>
      </p:sp>
      <p:pic>
        <p:nvPicPr>
          <p:cNvPr id="3" name="Picture 2">
            <a:extLst>
              <a:ext uri="{FF2B5EF4-FFF2-40B4-BE49-F238E27FC236}">
                <a16:creationId xmlns:a16="http://schemas.microsoft.com/office/drawing/2014/main" id="{ED1C4630-2BEB-2466-D97E-AC0FD62EDE5D}"/>
              </a:ext>
            </a:extLst>
          </p:cNvPr>
          <p:cNvPicPr>
            <a:picLocks noChangeAspect="1"/>
          </p:cNvPicPr>
          <p:nvPr/>
        </p:nvPicPr>
        <p:blipFill>
          <a:blip r:embed="rId3"/>
          <a:stretch>
            <a:fillRect/>
          </a:stretch>
        </p:blipFill>
        <p:spPr>
          <a:xfrm>
            <a:off x="381000" y="209550"/>
            <a:ext cx="2524477" cy="724001"/>
          </a:xfrm>
          <a:prstGeom prst="rect">
            <a:avLst/>
          </a:prstGeom>
        </p:spPr>
      </p:pic>
    </p:spTree>
    <p:extLst>
      <p:ext uri="{BB962C8B-B14F-4D97-AF65-F5344CB8AC3E}">
        <p14:creationId xmlns:p14="http://schemas.microsoft.com/office/powerpoint/2010/main" val="2528496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A Hamas hit squad that targeted </a:t>
            </a:r>
            <a:r>
              <a:rPr lang="en-US" altLang="en-US" sz="4000" dirty="0" err="1"/>
              <a:t>Alumim</a:t>
            </a:r>
            <a:r>
              <a:rPr lang="en-US" altLang="en-US" sz="4000" dirty="0"/>
              <a:t> was directed to “achieve the highest level of human losses” and then take captives.</a:t>
            </a:r>
          </a:p>
          <a:p>
            <a:pPr algn="l">
              <a:lnSpc>
                <a:spcPct val="90000"/>
              </a:lnSpc>
            </a:pPr>
            <a:r>
              <a:rPr lang="en-US" altLang="en-US" sz="4000" dirty="0"/>
              <a:t>“The dental office, the supermarket, the dining hall,” </a:t>
            </a:r>
          </a:p>
        </p:txBody>
      </p:sp>
    </p:spTree>
    <p:extLst>
      <p:ext uri="{BB962C8B-B14F-4D97-AF65-F5344CB8AC3E}">
        <p14:creationId xmlns:p14="http://schemas.microsoft.com/office/powerpoint/2010/main" val="2925329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They were on a mission to hurt and murder as many innocent civilians as possible,” Tal Heinrich, a spokeswoman for Israeli Prime Minister Benjamin Netanyahu, told The Wall Street Journal, in reference to “maps and documents found on the bodies of Hamas terrorists.”</a:t>
            </a:r>
          </a:p>
        </p:txBody>
      </p:sp>
    </p:spTree>
    <p:extLst>
      <p:ext uri="{BB962C8B-B14F-4D97-AF65-F5344CB8AC3E}">
        <p14:creationId xmlns:p14="http://schemas.microsoft.com/office/powerpoint/2010/main" val="1711998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algn="l"/>
            <a:r>
              <a:rPr lang="en-US" sz="4000" b="0" i="0" dirty="0">
                <a:effectLst/>
                <a:latin typeface="Arial Rounded MT Bold" panose="020F0704030504030204" pitchFamily="34" charset="0"/>
              </a:rPr>
              <a:t>According soldiers who took part in the battle and were amongst the first to inspect the grisly scenes in the homes taken over by terrorists on October 7th, roughly 40 babies and young children were brutally torn apart – most of them with their heads cut off.</a:t>
            </a:r>
          </a:p>
        </p:txBody>
      </p:sp>
    </p:spTree>
    <p:extLst>
      <p:ext uri="{BB962C8B-B14F-4D97-AF65-F5344CB8AC3E}">
        <p14:creationId xmlns:p14="http://schemas.microsoft.com/office/powerpoint/2010/main" val="1618671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r>
              <a:rPr lang="en-US" sz="4000" b="0" i="0" dirty="0">
                <a:effectLst/>
                <a:latin typeface="Arial Rounded MT Bold" panose="020F0704030504030204" pitchFamily="34" charset="0"/>
              </a:rPr>
              <a:t>The children’s families were found shot to death, often in their beds.</a:t>
            </a:r>
          </a:p>
          <a:p>
            <a:pPr algn="l"/>
            <a:r>
              <a:rPr lang="en-US" sz="4000" b="0" i="0" dirty="0">
                <a:effectLst/>
                <a:latin typeface="Arial Rounded MT Bold" panose="020F0704030504030204" pitchFamily="34" charset="0"/>
              </a:rPr>
              <a:t>In other instances, the residents’ charred remains were found in safe rooms – the shelters designed to provide enhanced protection during rocket attack.</a:t>
            </a:r>
          </a:p>
          <a:p>
            <a:pPr algn="l">
              <a:lnSpc>
                <a:spcPct val="90000"/>
              </a:lnSpc>
            </a:pPr>
            <a:endParaRPr lang="en-US" altLang="en-US" sz="4000" dirty="0">
              <a:latin typeface="Arial Rounded MT Bold" panose="020F0704030504030204" pitchFamily="34" charset="0"/>
            </a:endParaRPr>
          </a:p>
        </p:txBody>
      </p:sp>
    </p:spTree>
    <p:extLst>
      <p:ext uri="{BB962C8B-B14F-4D97-AF65-F5344CB8AC3E}">
        <p14:creationId xmlns:p14="http://schemas.microsoft.com/office/powerpoint/2010/main" val="1498150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sz="4000" b="0" i="0" dirty="0">
                <a:effectLst/>
                <a:latin typeface="Arial Rounded MT Bold" panose="020F0704030504030204" pitchFamily="34" charset="0"/>
              </a:rPr>
              <a:t>Based on testimonies from witnesses in other towns, the 70 or so terrorists who seized control of </a:t>
            </a:r>
            <a:r>
              <a:rPr lang="en-US" sz="4000" b="0" i="0" dirty="0" err="1">
                <a:effectLst/>
                <a:latin typeface="Arial Rounded MT Bold" panose="020F0704030504030204" pitchFamily="34" charset="0"/>
              </a:rPr>
              <a:t>Kfar</a:t>
            </a:r>
            <a:r>
              <a:rPr lang="en-US" sz="4000" b="0" i="0" dirty="0">
                <a:effectLst/>
                <a:latin typeface="Arial Rounded MT Bold" panose="020F0704030504030204" pitchFamily="34" charset="0"/>
              </a:rPr>
              <a:t> Azza attempted to lure out residents, in some cases speaking to them in Hebrew, pretending to be Israeli police.</a:t>
            </a:r>
          </a:p>
        </p:txBody>
      </p:sp>
    </p:spTree>
    <p:extLst>
      <p:ext uri="{BB962C8B-B14F-4D97-AF65-F5344CB8AC3E}">
        <p14:creationId xmlns:p14="http://schemas.microsoft.com/office/powerpoint/2010/main" val="3377354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sz="4000" b="0" i="0" dirty="0">
                <a:effectLst/>
                <a:latin typeface="Arial Rounded MT Bold" panose="020F0704030504030204" pitchFamily="34" charset="0"/>
              </a:rPr>
              <a:t>When residents refused, the terrorists attempted to break down the reinforced door. If that failed, they set the house on fire, leaving a number of residents of </a:t>
            </a:r>
            <a:r>
              <a:rPr lang="en-US" sz="4000" b="0" i="0" dirty="0" err="1">
                <a:effectLst/>
                <a:latin typeface="Arial Rounded MT Bold" panose="020F0704030504030204" pitchFamily="34" charset="0"/>
              </a:rPr>
              <a:t>Kfar</a:t>
            </a:r>
            <a:r>
              <a:rPr lang="en-US" sz="4000" b="0" i="0" dirty="0">
                <a:effectLst/>
                <a:latin typeface="Arial Rounded MT Bold" panose="020F0704030504030204" pitchFamily="34" charset="0"/>
              </a:rPr>
              <a:t> Aza to burn to death inside safe rooms in their own homes.</a:t>
            </a:r>
          </a:p>
        </p:txBody>
      </p:sp>
    </p:spTree>
    <p:extLst>
      <p:ext uri="{BB962C8B-B14F-4D97-AF65-F5344CB8AC3E}">
        <p14:creationId xmlns:p14="http://schemas.microsoft.com/office/powerpoint/2010/main" val="3091523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4098" name="Picture 2" descr="Skeleton, Crowd of Skeletons are walking, animation, Alpha channel ...">
            <a:extLst>
              <a:ext uri="{FF2B5EF4-FFF2-40B4-BE49-F238E27FC236}">
                <a16:creationId xmlns:a16="http://schemas.microsoft.com/office/drawing/2014/main" id="{82BED9D1-FBAF-82C2-C677-FEB2AC315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3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05DE1652-2EC7-D5C4-CDE0-DC10880D2C26}"/>
              </a:ext>
            </a:extLst>
          </p:cNvPr>
          <p:cNvPicPr>
            <a:picLocks noChangeAspect="1"/>
          </p:cNvPicPr>
          <p:nvPr/>
        </p:nvPicPr>
        <p:blipFill>
          <a:blip r:embed="rId3"/>
          <a:stretch>
            <a:fillRect/>
          </a:stretch>
        </p:blipFill>
        <p:spPr>
          <a:xfrm>
            <a:off x="617540" y="0"/>
            <a:ext cx="7908919" cy="5143500"/>
          </a:xfrm>
          <a:prstGeom prst="rect">
            <a:avLst/>
          </a:prstGeom>
        </p:spPr>
      </p:pic>
    </p:spTree>
    <p:extLst>
      <p:ext uri="{BB962C8B-B14F-4D97-AF65-F5344CB8AC3E}">
        <p14:creationId xmlns:p14="http://schemas.microsoft.com/office/powerpoint/2010/main" val="277981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0B547BBB-BAE7-A462-71AC-852281EAF6C4}"/>
              </a:ext>
            </a:extLst>
          </p:cNvPr>
          <p:cNvPicPr>
            <a:picLocks noChangeAspect="1"/>
          </p:cNvPicPr>
          <p:nvPr/>
        </p:nvPicPr>
        <p:blipFill>
          <a:blip r:embed="rId3"/>
          <a:stretch>
            <a:fillRect/>
          </a:stretch>
        </p:blipFill>
        <p:spPr>
          <a:xfrm>
            <a:off x="2579799" y="0"/>
            <a:ext cx="3984401" cy="5143500"/>
          </a:xfrm>
          <a:prstGeom prst="rect">
            <a:avLst/>
          </a:prstGeom>
        </p:spPr>
      </p:pic>
    </p:spTree>
    <p:extLst>
      <p:ext uri="{BB962C8B-B14F-4D97-AF65-F5344CB8AC3E}">
        <p14:creationId xmlns:p14="http://schemas.microsoft.com/office/powerpoint/2010/main" val="3969900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3B233477-003F-9489-8209-3C3BA401B02F}"/>
              </a:ext>
            </a:extLst>
          </p:cNvPr>
          <p:cNvPicPr>
            <a:picLocks noChangeAspect="1"/>
          </p:cNvPicPr>
          <p:nvPr/>
        </p:nvPicPr>
        <p:blipFill>
          <a:blip r:embed="rId3"/>
          <a:stretch>
            <a:fillRect/>
          </a:stretch>
        </p:blipFill>
        <p:spPr>
          <a:xfrm>
            <a:off x="2419049" y="304483"/>
            <a:ext cx="4305901" cy="4534533"/>
          </a:xfrm>
          <a:prstGeom prst="rect">
            <a:avLst/>
          </a:prstGeom>
        </p:spPr>
      </p:pic>
    </p:spTree>
    <p:extLst>
      <p:ext uri="{BB962C8B-B14F-4D97-AF65-F5344CB8AC3E}">
        <p14:creationId xmlns:p14="http://schemas.microsoft.com/office/powerpoint/2010/main" val="1602415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524EB8CE-BD32-66C8-5672-E79F7CAD3E54}"/>
              </a:ext>
            </a:extLst>
          </p:cNvPr>
          <p:cNvPicPr>
            <a:picLocks noChangeAspect="1"/>
          </p:cNvPicPr>
          <p:nvPr/>
        </p:nvPicPr>
        <p:blipFill>
          <a:blip r:embed="rId3"/>
          <a:stretch>
            <a:fillRect/>
          </a:stretch>
        </p:blipFill>
        <p:spPr>
          <a:xfrm>
            <a:off x="0" y="0"/>
            <a:ext cx="4775509" cy="5143500"/>
          </a:xfrm>
          <a:prstGeom prst="rect">
            <a:avLst/>
          </a:prstGeom>
        </p:spPr>
      </p:pic>
      <p:pic>
        <p:nvPicPr>
          <p:cNvPr id="5122" name="Picture 2" descr="Opinion | Trump Wasn't First to Separate Families, but Policy Was Still ...">
            <a:extLst>
              <a:ext uri="{FF2B5EF4-FFF2-40B4-BE49-F238E27FC236}">
                <a16:creationId xmlns:a16="http://schemas.microsoft.com/office/drawing/2014/main" id="{7B735BE6-533C-0E8E-2B2B-40FD243F90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333"/>
          <a:stretch/>
        </p:blipFill>
        <p:spPr bwMode="auto">
          <a:xfrm>
            <a:off x="4649714" y="0"/>
            <a:ext cx="4494286"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103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algn="l">
              <a:lnSpc>
                <a:spcPct val="90000"/>
              </a:lnSpc>
            </a:pPr>
            <a:r>
              <a:rPr lang="en-US" altLang="en-US" sz="4000" dirty="0"/>
              <a:t>Gina </a:t>
            </a:r>
            <a:r>
              <a:rPr lang="en-US" altLang="en-US" sz="4000" dirty="0" err="1"/>
              <a:t>Semiatich</a:t>
            </a:r>
            <a:r>
              <a:rPr lang="en-US" altLang="en-US" sz="4000" dirty="0"/>
              <a:t>, a 90-year-old Czech-born Holocaust survivor, was tragically murdered in her home at Kibbutz Kissufim, less than two miles from the Gaza border. According to reports in Israel, </a:t>
            </a:r>
            <a:r>
              <a:rPr lang="en-US" altLang="en-US" sz="4000" dirty="0" err="1"/>
              <a:t>Semiatich</a:t>
            </a:r>
            <a:r>
              <a:rPr lang="en-US" altLang="en-US" sz="4000" dirty="0"/>
              <a:t> was dragged from her home shelter by the terrorists and shot in the head in her living room.</a:t>
            </a:r>
          </a:p>
        </p:txBody>
      </p:sp>
    </p:spTree>
    <p:extLst>
      <p:ext uri="{BB962C8B-B14F-4D97-AF65-F5344CB8AC3E}">
        <p14:creationId xmlns:p14="http://schemas.microsoft.com/office/powerpoint/2010/main" val="37694224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 </a:t>
            </a:r>
          </a:p>
        </p:txBody>
      </p:sp>
      <p:pic>
        <p:nvPicPr>
          <p:cNvPr id="2" name="Online Media 1" title="Nukhba—Hamas’ Special Forces Unit">
            <a:hlinkClick r:id="" action="ppaction://media"/>
            <a:extLst>
              <a:ext uri="{FF2B5EF4-FFF2-40B4-BE49-F238E27FC236}">
                <a16:creationId xmlns:a16="http://schemas.microsoft.com/office/drawing/2014/main" id="{4E8C10F9-EFC2-64C8-C1A1-99FD66586118}"/>
              </a:ext>
            </a:extLst>
          </p:cNvPr>
          <p:cNvPicPr>
            <a:picLocks noRot="1" noChangeAspect="1"/>
          </p:cNvPicPr>
          <p:nvPr>
            <a:videoFile r:link="rId1"/>
          </p:nvPr>
        </p:nvPicPr>
        <p:blipFill>
          <a:blip r:embed="rId4"/>
          <a:stretch>
            <a:fillRect/>
          </a:stretch>
        </p:blipFill>
        <p:spPr>
          <a:xfrm>
            <a:off x="0" y="-11430"/>
            <a:ext cx="9144000" cy="5166360"/>
          </a:xfrm>
          <a:prstGeom prst="rect">
            <a:avLst/>
          </a:prstGeom>
        </p:spPr>
      </p:pic>
    </p:spTree>
    <p:extLst>
      <p:ext uri="{BB962C8B-B14F-4D97-AF65-F5344CB8AC3E}">
        <p14:creationId xmlns:p14="http://schemas.microsoft.com/office/powerpoint/2010/main" val="237830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5486400" cy="4648200"/>
          </a:xfrm>
        </p:spPr>
        <p:txBody>
          <a:bodyPr>
            <a:normAutofit lnSpcReduction="10000"/>
          </a:bodyPr>
          <a:lstStyle/>
          <a:p>
            <a:pPr algn="l">
              <a:lnSpc>
                <a:spcPct val="90000"/>
              </a:lnSpc>
            </a:pPr>
            <a:r>
              <a:rPr lang="en-US" altLang="en-US" sz="3600" dirty="0"/>
              <a:t>Comment on the idolatrous, sensual, intoxicated Rave Party where ~260 Jewish young people were murdered</a:t>
            </a:r>
          </a:p>
          <a:p>
            <a:pPr algn="l">
              <a:lnSpc>
                <a:spcPct val="90000"/>
              </a:lnSpc>
            </a:pPr>
            <a:r>
              <a:rPr lang="en-US" altLang="en-US" sz="1800" dirty="0"/>
              <a:t>____________________________________</a:t>
            </a:r>
          </a:p>
          <a:p>
            <a:pPr algn="l">
              <a:lnSpc>
                <a:spcPct val="90000"/>
              </a:lnSpc>
            </a:pPr>
            <a:r>
              <a:rPr lang="en-US" altLang="en-US" sz="3600" dirty="0"/>
              <a:t>Revelers at the Rave party, just before Hamas struck.  </a:t>
            </a:r>
          </a:p>
        </p:txBody>
      </p:sp>
      <p:pic>
        <p:nvPicPr>
          <p:cNvPr id="3" name="Picture 2">
            <a:extLst>
              <a:ext uri="{FF2B5EF4-FFF2-40B4-BE49-F238E27FC236}">
                <a16:creationId xmlns:a16="http://schemas.microsoft.com/office/drawing/2014/main" id="{D295A4A1-517A-5321-FDD3-C32B02478891}"/>
              </a:ext>
            </a:extLst>
          </p:cNvPr>
          <p:cNvPicPr>
            <a:picLocks noChangeAspect="1"/>
          </p:cNvPicPr>
          <p:nvPr/>
        </p:nvPicPr>
        <p:blipFill rotWithShape="1">
          <a:blip r:embed="rId3">
            <a:extLst>
              <a:ext uri="{28A0092B-C50C-407E-A947-70E740481C1C}">
                <a14:useLocalDpi xmlns:a14="http://schemas.microsoft.com/office/drawing/2010/main" val="0"/>
              </a:ext>
            </a:extLst>
          </a:blip>
          <a:srcRect l="35585" r="34999"/>
          <a:stretch/>
        </p:blipFill>
        <p:spPr>
          <a:xfrm>
            <a:off x="5848019" y="0"/>
            <a:ext cx="3289054" cy="5159527"/>
          </a:xfrm>
          <a:prstGeom prst="rect">
            <a:avLst/>
          </a:prstGeom>
        </p:spPr>
      </p:pic>
    </p:spTree>
    <p:extLst>
      <p:ext uri="{BB962C8B-B14F-4D97-AF65-F5344CB8AC3E}">
        <p14:creationId xmlns:p14="http://schemas.microsoft.com/office/powerpoint/2010/main" val="4282789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err="1"/>
              <a:t>Zekh</a:t>
            </a:r>
            <a:r>
              <a:rPr lang="en-US" altLang="en-US" sz="4000" baseline="30000" dirty="0"/>
              <a:t> 1.14-16</a:t>
            </a:r>
            <a:r>
              <a:rPr lang="en-US" altLang="en-US" sz="4000" dirty="0"/>
              <a:t> The angel speaking with me then said to me, “Here is what </a:t>
            </a:r>
            <a:r>
              <a:rPr lang="en-US" altLang="en-US" sz="4000" cap="small" dirty="0"/>
              <a:t>Adoni</a:t>
            </a:r>
            <a:r>
              <a:rPr lang="en-US" altLang="en-US" sz="4000" dirty="0"/>
              <a:t>-</a:t>
            </a:r>
            <a:r>
              <a:rPr lang="en-US" altLang="en-US" sz="4000" dirty="0" err="1"/>
              <a:t>Tzva’ot</a:t>
            </a:r>
            <a:r>
              <a:rPr lang="en-US" altLang="en-US" sz="4000" dirty="0"/>
              <a:t> says: ‘I am </a:t>
            </a:r>
            <a:r>
              <a:rPr lang="en-US" altLang="en-US" sz="4000" u="sng" dirty="0">
                <a:solidFill>
                  <a:srgbClr val="FFFF66"/>
                </a:solidFill>
              </a:rPr>
              <a:t>extremely jealous</a:t>
            </a:r>
            <a:r>
              <a:rPr lang="en-US" altLang="en-US" sz="4000" dirty="0"/>
              <a:t> on behalf of Yerushalayim and </a:t>
            </a:r>
            <a:r>
              <a:rPr lang="en-US" altLang="en-US" sz="4000" dirty="0" err="1"/>
              <a:t>Tziyon</a:t>
            </a:r>
            <a:r>
              <a:rPr lang="en-US" altLang="en-US" sz="4000" dirty="0"/>
              <a:t>; and [to the same degree] I am </a:t>
            </a:r>
            <a:r>
              <a:rPr lang="en-US" altLang="en-US" sz="4000" u="sng" dirty="0">
                <a:solidFill>
                  <a:srgbClr val="FFFF66"/>
                </a:solidFill>
              </a:rPr>
              <a:t>extremely angry with the nations</a:t>
            </a:r>
            <a:r>
              <a:rPr lang="en-US" altLang="en-US" sz="4000" dirty="0"/>
              <a:t> that are so self-satisfied; </a:t>
            </a:r>
          </a:p>
        </p:txBody>
      </p:sp>
    </p:spTree>
    <p:extLst>
      <p:ext uri="{BB962C8B-B14F-4D97-AF65-F5344CB8AC3E}">
        <p14:creationId xmlns:p14="http://schemas.microsoft.com/office/powerpoint/2010/main" val="41945000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err="1"/>
              <a:t>Zekh</a:t>
            </a:r>
            <a:r>
              <a:rPr lang="en-US" altLang="en-US" sz="4000" baseline="30000" dirty="0"/>
              <a:t> 1.14-16</a:t>
            </a:r>
            <a:r>
              <a:rPr lang="en-US" altLang="en-US" sz="4000" dirty="0"/>
              <a:t> because I was only a little angry [at Yerushalayim and </a:t>
            </a:r>
            <a:r>
              <a:rPr lang="en-US" altLang="en-US" sz="4000" dirty="0" err="1"/>
              <a:t>Tziyon</a:t>
            </a:r>
            <a:r>
              <a:rPr lang="en-US" altLang="en-US" sz="4000" dirty="0"/>
              <a:t>], </a:t>
            </a:r>
            <a:r>
              <a:rPr lang="en-US" altLang="en-US" sz="4000" u="sng" dirty="0">
                <a:solidFill>
                  <a:srgbClr val="FFFF66"/>
                </a:solidFill>
              </a:rPr>
              <a:t>but they made the suffering worse</a:t>
            </a:r>
            <a:r>
              <a:rPr lang="en-US" altLang="en-US" sz="4000" dirty="0"/>
              <a:t>.’  Therefore </a:t>
            </a:r>
            <a:r>
              <a:rPr lang="en-US" altLang="en-US" sz="4000" cap="small" dirty="0"/>
              <a:t>Adoni</a:t>
            </a:r>
            <a:r>
              <a:rPr lang="en-US" altLang="en-US" sz="4000" dirty="0"/>
              <a:t> says, ‘I will return to Yerushalayim with merciful deeds. My house will be rebuilt there,’ says </a:t>
            </a:r>
            <a:r>
              <a:rPr lang="en-US" altLang="en-US" sz="4000" cap="small" dirty="0"/>
              <a:t>Adoni</a:t>
            </a:r>
            <a:r>
              <a:rPr lang="en-US" altLang="en-US" sz="4000" dirty="0"/>
              <a:t>-</a:t>
            </a:r>
            <a:r>
              <a:rPr lang="en-US" altLang="en-US" sz="4000" dirty="0" err="1"/>
              <a:t>Tzva’ot</a:t>
            </a:r>
            <a:r>
              <a:rPr lang="en-US" altLang="en-US" sz="4000" dirty="0"/>
              <a:t>; ‘</a:t>
            </a:r>
          </a:p>
        </p:txBody>
      </p:sp>
    </p:spTree>
    <p:extLst>
      <p:ext uri="{BB962C8B-B14F-4D97-AF65-F5344CB8AC3E}">
        <p14:creationId xmlns:p14="http://schemas.microsoft.com/office/powerpoint/2010/main" val="3111851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u="sng" dirty="0">
                <a:solidFill>
                  <a:srgbClr val="FFFF66"/>
                </a:solidFill>
              </a:rPr>
              <a:t>The Iranian Embassy</a:t>
            </a:r>
            <a:r>
              <a:rPr lang="en-US" altLang="en-US" sz="4000" dirty="0"/>
              <a:t> in Syria also tweeted ““Time is OVER! time is up” in both Hebrew and Arabic. The troubling message came just days after Amir-</a:t>
            </a:r>
            <a:r>
              <a:rPr lang="en-US" altLang="en-US" sz="4000" dirty="0" err="1"/>
              <a:t>Abdollahian</a:t>
            </a:r>
            <a:r>
              <a:rPr lang="en-US" altLang="en-US" sz="4000" dirty="0"/>
              <a:t> warned that a regional network of militias dubbed the “axis of resistance” would open “multiple fronts” against Israel if it continued to kill civilians in Gaza.</a:t>
            </a:r>
          </a:p>
        </p:txBody>
      </p:sp>
    </p:spTree>
    <p:extLst>
      <p:ext uri="{BB962C8B-B14F-4D97-AF65-F5344CB8AC3E}">
        <p14:creationId xmlns:p14="http://schemas.microsoft.com/office/powerpoint/2010/main" val="2034049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baseline="30000" dirty="0"/>
              <a:t>Eph. 2.4-10 </a:t>
            </a:r>
            <a:r>
              <a:rPr lang="en-US" sz="4000" baseline="30000" dirty="0"/>
              <a:t> </a:t>
            </a:r>
            <a:r>
              <a:rPr lang="en-US" sz="4000" b="0" i="0" dirty="0">
                <a:effectLst/>
              </a:rPr>
              <a:t>But God is so rich in mercy and loves us with such intense love </a:t>
            </a:r>
            <a:r>
              <a:rPr lang="en-US" sz="4000" b="1" i="0" baseline="30000" dirty="0">
                <a:effectLst/>
              </a:rPr>
              <a:t> </a:t>
            </a:r>
            <a:r>
              <a:rPr lang="en-US" sz="4000" b="0" i="0" dirty="0">
                <a:effectLst/>
              </a:rPr>
              <a:t>that, even when we were dead because of our acts of disobedience, he brought us to life along with the Messiah — it is by grace that you have been delivered. </a:t>
            </a:r>
            <a:r>
              <a:rPr lang="en-US" sz="4000" b="1" i="0" baseline="30000" dirty="0">
                <a:effectLst/>
              </a:rPr>
              <a:t> </a:t>
            </a:r>
            <a:r>
              <a:rPr lang="en-US" sz="4000" b="0" i="0" dirty="0">
                <a:effectLst/>
              </a:rPr>
              <a:t>That is, God raised us up with the Messiah Yeshua and seated us with him in heaven, </a:t>
            </a:r>
            <a:r>
              <a:rPr lang="en-US" sz="4000" b="1" i="0" baseline="30000" dirty="0">
                <a:effectLst/>
              </a:rPr>
              <a:t> </a:t>
            </a:r>
            <a:endParaRPr lang="en-US" altLang="en-US" sz="4800" dirty="0"/>
          </a:p>
        </p:txBody>
      </p:sp>
    </p:spTree>
    <p:extLst>
      <p:ext uri="{BB962C8B-B14F-4D97-AF65-F5344CB8AC3E}">
        <p14:creationId xmlns:p14="http://schemas.microsoft.com/office/powerpoint/2010/main" val="2180998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Hossein Amir-</a:t>
            </a:r>
            <a:r>
              <a:rPr lang="en-US" altLang="en-US" sz="4000" dirty="0" err="1"/>
              <a:t>Abdallahian</a:t>
            </a:r>
            <a:r>
              <a:rPr lang="en-US" altLang="en-US" sz="4000" dirty="0"/>
              <a:t> shared the following message, “After the terrible crime of the Zionist regime in the bombing and massacre of more than 1,000 innocent women and children in the hospital, the time has come for the global unity of humanity against this fake regime more hated than ISIS and its killing machine.”</a:t>
            </a:r>
          </a:p>
        </p:txBody>
      </p:sp>
    </p:spTree>
    <p:extLst>
      <p:ext uri="{BB962C8B-B14F-4D97-AF65-F5344CB8AC3E}">
        <p14:creationId xmlns:p14="http://schemas.microsoft.com/office/powerpoint/2010/main" val="1545824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3124200" cy="4648200"/>
          </a:xfrm>
        </p:spPr>
        <p:txBody>
          <a:bodyPr>
            <a:normAutofit lnSpcReduction="10000"/>
          </a:bodyPr>
          <a:lstStyle/>
          <a:p>
            <a:pPr algn="l">
              <a:lnSpc>
                <a:spcPct val="90000"/>
              </a:lnSpc>
            </a:pPr>
            <a:r>
              <a:rPr lang="en-US" sz="4000" dirty="0"/>
              <a:t>“Ilhan Omar is spreading dangerous </a:t>
            </a:r>
            <a:r>
              <a:rPr lang="en-US" sz="3200" dirty="0" err="1"/>
              <a:t>misinformation</a:t>
            </a:r>
            <a:r>
              <a:rPr lang="en-US" sz="4000" dirty="0" err="1"/>
              <a:t>accusing</a:t>
            </a:r>
            <a:r>
              <a:rPr lang="en-US" sz="4000" dirty="0"/>
              <a:t> Israel of killing children. </a:t>
            </a:r>
            <a:endParaRPr lang="en-US" altLang="en-US" sz="4000" dirty="0"/>
          </a:p>
        </p:txBody>
      </p:sp>
      <p:pic>
        <p:nvPicPr>
          <p:cNvPr id="1026" name="Picture 2" descr="Ilhan Omar">
            <a:extLst>
              <a:ext uri="{FF2B5EF4-FFF2-40B4-BE49-F238E27FC236}">
                <a16:creationId xmlns:a16="http://schemas.microsoft.com/office/drawing/2014/main" id="{94FB9F2A-85E7-2725-8545-FB78A0010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680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sz="4000" b="0" i="0" dirty="0">
                <a:effectLst/>
              </a:rPr>
              <a:t>Her post was accompanied by a community fact-check saying, “This photo is NOT from Gaza/Palestine. It’s from the sarin attack launched by [Syrian President Bashir] Assad’s forces against E. Ghouta, Syria in August 2013.”</a:t>
            </a:r>
            <a:endParaRPr lang="en-US" altLang="en-US" sz="4000" dirty="0"/>
          </a:p>
        </p:txBody>
      </p:sp>
    </p:spTree>
    <p:extLst>
      <p:ext uri="{BB962C8B-B14F-4D97-AF65-F5344CB8AC3E}">
        <p14:creationId xmlns:p14="http://schemas.microsoft.com/office/powerpoint/2010/main" val="1833081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r>
              <a:rPr lang="en-US" sz="3600" b="0" i="0" dirty="0">
                <a:effectLst/>
                <a:latin typeface="Arial Rounded MT Bold" panose="020F0704030504030204" pitchFamily="34" charset="0"/>
              </a:rPr>
              <a:t>The highest profile example came from Harvard, where over 30 student groups signed a statement saying “The apartheid regime [Israel] is the only one to blame.”</a:t>
            </a:r>
          </a:p>
          <a:p>
            <a:pPr algn="l"/>
            <a:r>
              <a:rPr lang="en-US" sz="3600" b="0" i="0" dirty="0">
                <a:effectLst/>
                <a:latin typeface="Arial Rounded MT Bold" panose="020F0704030504030204" pitchFamily="34" charset="0"/>
              </a:rPr>
              <a:t> Even before the attacks last weekend, the University of Pennsylvania controversially hosted a literature festival called “Palestine Writes,” featuring speakers who have called for the destruction of Israel.</a:t>
            </a:r>
          </a:p>
          <a:p>
            <a:pPr algn="l"/>
            <a:endParaRPr lang="en-US" altLang="en-US" sz="3600" dirty="0">
              <a:latin typeface="Arial Rounded MT Bold" panose="020F0704030504030204" pitchFamily="34" charset="0"/>
            </a:endParaRPr>
          </a:p>
        </p:txBody>
      </p:sp>
    </p:spTree>
    <p:extLst>
      <p:ext uri="{BB962C8B-B14F-4D97-AF65-F5344CB8AC3E}">
        <p14:creationId xmlns:p14="http://schemas.microsoft.com/office/powerpoint/2010/main" val="19492450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85000" lnSpcReduction="20000"/>
          </a:bodyPr>
          <a:lstStyle/>
          <a:p>
            <a:pPr algn="l"/>
            <a:r>
              <a:rPr lang="en-US" sz="4000" b="0" i="0" dirty="0">
                <a:effectLst/>
                <a:latin typeface="Arial Rounded MT Bold" panose="020F0704030504030204" pitchFamily="34" charset="0"/>
              </a:rPr>
              <a:t> While UPenn President Liz Magill eventually distanced the school from the speakers, saying the university “doesn’t endorse these speakers or their views,” it took several weeks and a lot of outcry before she did so.</a:t>
            </a:r>
          </a:p>
          <a:p>
            <a:pPr algn="l"/>
            <a:r>
              <a:rPr lang="en-US" sz="4000" b="0" i="0" dirty="0">
                <a:effectLst/>
                <a:latin typeface="Arial Rounded MT Bold" panose="020F0704030504030204" pitchFamily="34" charset="0"/>
              </a:rPr>
              <a:t> Now…A growing number of high-profile donors have severed ties with universities over their lack of moral clarity on the crisis.</a:t>
            </a:r>
          </a:p>
          <a:p>
            <a:pPr algn="l">
              <a:lnSpc>
                <a:spcPct val="90000"/>
              </a:lnSpc>
            </a:pPr>
            <a:endParaRPr lang="en-US" altLang="en-US" sz="4000" dirty="0">
              <a:latin typeface="Arial Rounded MT Bold" panose="020F0704030504030204" pitchFamily="34" charset="0"/>
            </a:endParaRPr>
          </a:p>
        </p:txBody>
      </p:sp>
    </p:spTree>
    <p:extLst>
      <p:ext uri="{BB962C8B-B14F-4D97-AF65-F5344CB8AC3E}">
        <p14:creationId xmlns:p14="http://schemas.microsoft.com/office/powerpoint/2010/main" val="34719564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nSpc>
                <a:spcPct val="90000"/>
              </a:lnSpc>
            </a:pPr>
            <a:endParaRPr lang="en-US" altLang="en-US" sz="4000" dirty="0"/>
          </a:p>
          <a:p>
            <a:pPr>
              <a:lnSpc>
                <a:spcPct val="90000"/>
              </a:lnSpc>
            </a:pPr>
            <a:r>
              <a:rPr lang="en-US" altLang="en-US" sz="4000" dirty="0"/>
              <a:t>So, what is next?</a:t>
            </a:r>
          </a:p>
        </p:txBody>
      </p:sp>
    </p:spTree>
    <p:extLst>
      <p:ext uri="{BB962C8B-B14F-4D97-AF65-F5344CB8AC3E}">
        <p14:creationId xmlns:p14="http://schemas.microsoft.com/office/powerpoint/2010/main" val="3945345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sz="4000" dirty="0"/>
              <a:t>The majority of Israelis have been so shocked by Hamas’ latest massacre on October 7, 2023 – involving mass murder (including babies and decapitations), mass rape, mass kidnapping, mass burning of live victims, etc. – that many voices are calling for a decisive and final destruction of Hamas and Islamic Jihad</a:t>
            </a:r>
            <a:endParaRPr lang="en-US" altLang="en-US" sz="4000" dirty="0"/>
          </a:p>
        </p:txBody>
      </p:sp>
    </p:spTree>
    <p:extLst>
      <p:ext uri="{BB962C8B-B14F-4D97-AF65-F5344CB8AC3E}">
        <p14:creationId xmlns:p14="http://schemas.microsoft.com/office/powerpoint/2010/main" val="2550225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3631137" cy="4648200"/>
          </a:xfrm>
        </p:spPr>
        <p:txBody>
          <a:bodyPr/>
          <a:lstStyle/>
          <a:p>
            <a:pPr>
              <a:lnSpc>
                <a:spcPct val="90000"/>
              </a:lnSpc>
            </a:pPr>
            <a:r>
              <a:rPr lang="en-US" altLang="en-US" sz="4000" dirty="0"/>
              <a:t>Sgt Maj Chaim </a:t>
            </a:r>
            <a:r>
              <a:rPr lang="en-US" altLang="en-US" sz="4000" dirty="0" err="1"/>
              <a:t>Malespin</a:t>
            </a:r>
            <a:r>
              <a:rPr lang="en-US" altLang="en-US" sz="4000" dirty="0"/>
              <a:t> in uniform</a:t>
            </a:r>
          </a:p>
          <a:p>
            <a:pPr>
              <a:lnSpc>
                <a:spcPct val="90000"/>
              </a:lnSpc>
            </a:pPr>
            <a:r>
              <a:rPr lang="en-US" altLang="en-US" sz="4000" dirty="0"/>
              <a:t>Yahalom unit</a:t>
            </a:r>
          </a:p>
          <a:p>
            <a:pPr>
              <a:lnSpc>
                <a:spcPct val="90000"/>
              </a:lnSpc>
            </a:pPr>
            <a:r>
              <a:rPr lang="en-US" altLang="en-US" sz="4000" dirty="0"/>
              <a:t>Special ops</a:t>
            </a:r>
          </a:p>
        </p:txBody>
      </p:sp>
      <p:pic>
        <p:nvPicPr>
          <p:cNvPr id="3" name="Picture 2">
            <a:extLst>
              <a:ext uri="{FF2B5EF4-FFF2-40B4-BE49-F238E27FC236}">
                <a16:creationId xmlns:a16="http://schemas.microsoft.com/office/drawing/2014/main" id="{A7AAC3D7-8497-A462-2C66-823D2E98E423}"/>
              </a:ext>
            </a:extLst>
          </p:cNvPr>
          <p:cNvPicPr>
            <a:picLocks noChangeAspect="1"/>
          </p:cNvPicPr>
          <p:nvPr/>
        </p:nvPicPr>
        <p:blipFill>
          <a:blip r:embed="rId3"/>
          <a:stretch>
            <a:fillRect/>
          </a:stretch>
        </p:blipFill>
        <p:spPr>
          <a:xfrm>
            <a:off x="3935937" y="32866"/>
            <a:ext cx="5208063" cy="5143500"/>
          </a:xfrm>
          <a:prstGeom prst="rect">
            <a:avLst/>
          </a:prstGeom>
        </p:spPr>
      </p:pic>
    </p:spTree>
    <p:extLst>
      <p:ext uri="{BB962C8B-B14F-4D97-AF65-F5344CB8AC3E}">
        <p14:creationId xmlns:p14="http://schemas.microsoft.com/office/powerpoint/2010/main" val="23575311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nSpc>
                <a:spcPct val="90000"/>
              </a:lnSpc>
            </a:pPr>
            <a:endParaRPr lang="en-US" altLang="en-US" sz="4000" dirty="0"/>
          </a:p>
        </p:txBody>
      </p:sp>
    </p:spTree>
    <p:extLst>
      <p:ext uri="{BB962C8B-B14F-4D97-AF65-F5344CB8AC3E}">
        <p14:creationId xmlns:p14="http://schemas.microsoft.com/office/powerpoint/2010/main" val="23045397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u="sng" dirty="0">
                <a:solidFill>
                  <a:srgbClr val="FFFF66"/>
                </a:solidFill>
              </a:rPr>
              <a:t>History of war strategies</a:t>
            </a:r>
          </a:p>
          <a:p>
            <a:pPr algn="l">
              <a:lnSpc>
                <a:spcPct val="90000"/>
              </a:lnSpc>
            </a:pPr>
            <a:r>
              <a:rPr lang="en-US" altLang="en-US" sz="4000" dirty="0"/>
              <a:t>Can’t be hunkering down behind walls.  Maginot line, Bar lev, Great Wall China.  </a:t>
            </a:r>
          </a:p>
          <a:p>
            <a:pPr algn="l">
              <a:lnSpc>
                <a:spcPct val="90000"/>
              </a:lnSpc>
            </a:pPr>
            <a:r>
              <a:rPr lang="en-US" altLang="en-US" sz="4000" dirty="0"/>
              <a:t>If war in the north??</a:t>
            </a:r>
          </a:p>
        </p:txBody>
      </p:sp>
    </p:spTree>
    <p:extLst>
      <p:ext uri="{BB962C8B-B14F-4D97-AF65-F5344CB8AC3E}">
        <p14:creationId xmlns:p14="http://schemas.microsoft.com/office/powerpoint/2010/main" val="533472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a:t>Eph. 2.4-10 </a:t>
            </a:r>
            <a:r>
              <a:rPr lang="en-US" sz="4000" baseline="30000" dirty="0"/>
              <a:t> </a:t>
            </a:r>
            <a:r>
              <a:rPr lang="en-US" sz="4000" b="1" i="0" baseline="30000" dirty="0">
                <a:effectLst/>
              </a:rPr>
              <a:t> </a:t>
            </a:r>
            <a:r>
              <a:rPr lang="en-US" sz="4000" b="0" i="0" dirty="0">
                <a:effectLst/>
              </a:rPr>
              <a:t>in order to exhibit in the ages to come how infinitely rich is his grace, how great is his kindness toward us who are united with the Messiah Yeshua. </a:t>
            </a:r>
            <a:r>
              <a:rPr lang="en-US" sz="4000" b="1" i="0" baseline="30000" dirty="0">
                <a:effectLst/>
              </a:rPr>
              <a:t> </a:t>
            </a:r>
            <a:r>
              <a:rPr lang="en-US" sz="4000" b="0" i="0" dirty="0">
                <a:effectLst/>
              </a:rPr>
              <a:t>For you have been delivered by grace through trusting, and even this is not your accomplishment but God’s gift. </a:t>
            </a:r>
            <a:r>
              <a:rPr lang="en-US" sz="4000" b="1" i="0" baseline="30000" dirty="0">
                <a:effectLst/>
              </a:rPr>
              <a:t> </a:t>
            </a:r>
            <a:endParaRPr lang="en-US" altLang="en-US" sz="4800" dirty="0"/>
          </a:p>
        </p:txBody>
      </p:sp>
    </p:spTree>
    <p:extLst>
      <p:ext uri="{BB962C8B-B14F-4D97-AF65-F5344CB8AC3E}">
        <p14:creationId xmlns:p14="http://schemas.microsoft.com/office/powerpoint/2010/main" val="4806784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Part of recent Israeli history involves Hamas terror attacks on Israeli citizens, followed by IDF military responses of the jihadi group. 15 such military clashes since 2004. These mini-wars have broken out every two years on the average, and sometimes twice a year. </a:t>
            </a:r>
          </a:p>
        </p:txBody>
      </p:sp>
    </p:spTree>
    <p:extLst>
      <p:ext uri="{BB962C8B-B14F-4D97-AF65-F5344CB8AC3E}">
        <p14:creationId xmlns:p14="http://schemas.microsoft.com/office/powerpoint/2010/main" val="895315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The IDF and IAF then damage Hamas or Islamic Jihad infrastructure, occasionally entering Gaza with tanks and infantry, and then withdraw.</a:t>
            </a:r>
          </a:p>
        </p:txBody>
      </p:sp>
    </p:spTree>
    <p:extLst>
      <p:ext uri="{BB962C8B-B14F-4D97-AF65-F5344CB8AC3E}">
        <p14:creationId xmlns:p14="http://schemas.microsoft.com/office/powerpoint/2010/main" val="36632735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 </a:t>
            </a:r>
          </a:p>
        </p:txBody>
      </p:sp>
      <p:sp>
        <p:nvSpPr>
          <p:cNvPr id="2" name="TextBox 1">
            <a:extLst>
              <a:ext uri="{FF2B5EF4-FFF2-40B4-BE49-F238E27FC236}">
                <a16:creationId xmlns:a16="http://schemas.microsoft.com/office/drawing/2014/main" id="{C7D984BA-9B17-AF7F-D7FA-D37CA8F01A1F}"/>
              </a:ext>
            </a:extLst>
          </p:cNvPr>
          <p:cNvSpPr txBox="1"/>
          <p:nvPr/>
        </p:nvSpPr>
        <p:spPr>
          <a:xfrm>
            <a:off x="537139" y="514350"/>
            <a:ext cx="5101661" cy="2000548"/>
          </a:xfrm>
          <a:prstGeom prst="rect">
            <a:avLst/>
          </a:prstGeom>
          <a:noFill/>
        </p:spPr>
        <p:txBody>
          <a:bodyPr wrap="square" rtlCol="0">
            <a:spAutoFit/>
          </a:bodyPr>
          <a:lstStyle/>
          <a:p>
            <a:pPr algn="l"/>
            <a:r>
              <a:rPr lang="en-US" dirty="0">
                <a:effectLst>
                  <a:outerShdw blurRad="38100" dist="38100" dir="2700000" algn="tl">
                    <a:srgbClr val="000000">
                      <a:alpha val="43137"/>
                    </a:srgbClr>
                  </a:outerShdw>
                </a:effectLst>
              </a:rPr>
              <a:t>Retired IDF General Yitzhak Brik</a:t>
            </a:r>
          </a:p>
          <a:p>
            <a:pPr algn="l"/>
            <a:r>
              <a:rPr lang="he-IL" sz="4400"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יצחק בריק</a:t>
            </a:r>
            <a:endParaRPr lang="en-US" sz="4400"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pic>
        <p:nvPicPr>
          <p:cNvPr id="4098" name="Picture 2">
            <a:extLst>
              <a:ext uri="{FF2B5EF4-FFF2-40B4-BE49-F238E27FC236}">
                <a16:creationId xmlns:a16="http://schemas.microsoft.com/office/drawing/2014/main" id="{63501B21-BADC-A517-8071-4ACF62218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0"/>
            <a:ext cx="3505200" cy="512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2192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47650"/>
            <a:ext cx="8534400" cy="4648200"/>
          </a:xfrm>
        </p:spPr>
        <p:txBody>
          <a:bodyPr>
            <a:normAutofit/>
          </a:bodyPr>
          <a:lstStyle/>
          <a:p>
            <a:pPr algn="l">
              <a:lnSpc>
                <a:spcPct val="90000"/>
              </a:lnSpc>
            </a:pPr>
            <a:r>
              <a:rPr lang="en-US" altLang="en-US" sz="4000" dirty="0"/>
              <a:t>Yitzhak Brik might be the only Israeli military official to see what was coming. Brik cautioned, months ago, among other things, of problems with the competence of ground forces. Hamas are preparing equipped, trained fighters who will cross the border </a:t>
            </a:r>
          </a:p>
        </p:txBody>
      </p:sp>
    </p:spTree>
    <p:extLst>
      <p:ext uri="{BB962C8B-B14F-4D97-AF65-F5344CB8AC3E}">
        <p14:creationId xmlns:p14="http://schemas.microsoft.com/office/powerpoint/2010/main" val="35240383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dirty="0"/>
              <a:t>on foot and attack and occupy our settlements in the south. The likelihood of this happening is very high. Hamas will conquer settlements, throw grenades into bunkers and shelters and cause a massacre. The local residents, you and me, must defend these communities because the army will not be there.”  He was considered unsound.</a:t>
            </a:r>
          </a:p>
        </p:txBody>
      </p:sp>
    </p:spTree>
    <p:extLst>
      <p:ext uri="{BB962C8B-B14F-4D97-AF65-F5344CB8AC3E}">
        <p14:creationId xmlns:p14="http://schemas.microsoft.com/office/powerpoint/2010/main" val="879387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After the massacre in the south, everyone now has an ear for retired general, even Bibi. The general made it clear to Netanyahu that his position was to continue the surgical strikes, divide the armed forces and find a solution through a hermetic siege of the Gaza Strip.</a:t>
            </a:r>
          </a:p>
        </p:txBody>
      </p:sp>
    </p:spTree>
    <p:extLst>
      <p:ext uri="{BB962C8B-B14F-4D97-AF65-F5344CB8AC3E}">
        <p14:creationId xmlns:p14="http://schemas.microsoft.com/office/powerpoint/2010/main" val="15284913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algn="l">
              <a:lnSpc>
                <a:spcPct val="90000"/>
              </a:lnSpc>
            </a:pPr>
            <a:r>
              <a:rPr lang="en-US" altLang="en-US" sz="4000"/>
              <a:t> “The current situation of the land forces is tragic, they are not ready for war. Emergency supplies are not available, exercises have stopped and the battalions have not trained in years. There is also no weapons training and education, and the army is not capable of carrying out an attack.”</a:t>
            </a:r>
            <a:endParaRPr lang="en-US" altLang="en-US" sz="4000" dirty="0"/>
          </a:p>
        </p:txBody>
      </p:sp>
    </p:spTree>
    <p:extLst>
      <p:ext uri="{BB962C8B-B14F-4D97-AF65-F5344CB8AC3E}">
        <p14:creationId xmlns:p14="http://schemas.microsoft.com/office/powerpoint/2010/main" val="15429216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“We have lost the ability to field an effective army and have become a one-dimensional aerial power that cannot win a war on its own.” “In my role as general, I have visited more than 1,400 units and spoken to tens of thousands of commanders and soldiers, </a:t>
            </a:r>
          </a:p>
        </p:txBody>
      </p:sp>
    </p:spTree>
    <p:extLst>
      <p:ext uri="{BB962C8B-B14F-4D97-AF65-F5344CB8AC3E}">
        <p14:creationId xmlns:p14="http://schemas.microsoft.com/office/powerpoint/2010/main" val="24621365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algn="l">
              <a:lnSpc>
                <a:spcPct val="90000"/>
              </a:lnSpc>
            </a:pPr>
            <a:r>
              <a:rPr lang="en-US" altLang="en-US" sz="4000" dirty="0"/>
              <a:t>three to four times a week, four hours in each unit. “I have seen soldiers who do not take care of their weapons before leaving the base. The soldiers carry their smartphones with them everywhere. Commands are sent via WhatsApp groups. These phones are being tracked by the enemy.”</a:t>
            </a:r>
          </a:p>
        </p:txBody>
      </p:sp>
    </p:spTree>
    <p:extLst>
      <p:ext uri="{BB962C8B-B14F-4D97-AF65-F5344CB8AC3E}">
        <p14:creationId xmlns:p14="http://schemas.microsoft.com/office/powerpoint/2010/main" val="4699654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 </a:t>
            </a:r>
          </a:p>
        </p:txBody>
      </p:sp>
      <p:pic>
        <p:nvPicPr>
          <p:cNvPr id="3074" name="Picture 2">
            <a:extLst>
              <a:ext uri="{FF2B5EF4-FFF2-40B4-BE49-F238E27FC236}">
                <a16:creationId xmlns:a16="http://schemas.microsoft.com/office/drawing/2014/main" id="{4CC13E1D-A7E4-AFED-267B-BF92A4EF37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09"/>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585643-5A0C-7128-B35E-D83B98063383}"/>
              </a:ext>
            </a:extLst>
          </p:cNvPr>
          <p:cNvSpPr txBox="1"/>
          <p:nvPr/>
        </p:nvSpPr>
        <p:spPr>
          <a:xfrm>
            <a:off x="314012" y="36216"/>
            <a:ext cx="8839199" cy="1569660"/>
          </a:xfrm>
          <a:prstGeom prst="rect">
            <a:avLst/>
          </a:prstGeom>
          <a:noFill/>
        </p:spPr>
        <p:txBody>
          <a:bodyPr wrap="square" rtlCol="0">
            <a:spAutoFit/>
          </a:bodyPr>
          <a:lstStyle/>
          <a:p>
            <a:r>
              <a:rPr lang="en-US" sz="3200" b="0" i="0" dirty="0">
                <a:solidFill>
                  <a:schemeClr val="tx1"/>
                </a:solidFill>
                <a:effectLst>
                  <a:outerShdw blurRad="38100" dist="38100" dir="2700000" algn="tl">
                    <a:srgbClr val="000000">
                      <a:alpha val="43137"/>
                    </a:srgbClr>
                  </a:outerShdw>
                </a:effectLst>
                <a:latin typeface="+mn-lt"/>
              </a:rPr>
              <a:t>Israeli soldiers in a mobilization area</a:t>
            </a:r>
          </a:p>
          <a:p>
            <a:r>
              <a:rPr lang="en-US" sz="3200" b="0" i="0" dirty="0">
                <a:solidFill>
                  <a:schemeClr val="tx1"/>
                </a:solidFill>
                <a:effectLst>
                  <a:outerShdw blurRad="38100" dist="38100" dir="2700000" algn="tl">
                    <a:srgbClr val="000000">
                      <a:alpha val="43137"/>
                    </a:srgbClr>
                  </a:outerShdw>
                </a:effectLst>
                <a:latin typeface="+mn-lt"/>
              </a:rPr>
              <a:t> near Israel’s border with Lebanon</a:t>
            </a:r>
          </a:p>
          <a:p>
            <a:r>
              <a:rPr lang="en-US" sz="3200" b="0" i="0" dirty="0">
                <a:solidFill>
                  <a:schemeClr val="tx1"/>
                </a:solidFill>
                <a:effectLst>
                  <a:outerShdw blurRad="38100" dist="38100" dir="2700000" algn="tl">
                    <a:srgbClr val="000000">
                      <a:alpha val="43137"/>
                    </a:srgbClr>
                  </a:outerShdw>
                </a:effectLst>
                <a:latin typeface="+mn-lt"/>
              </a:rPr>
              <a:t> October 15, 2023. </a:t>
            </a:r>
            <a:r>
              <a:rPr lang="en-US" sz="1800" b="0" i="0" dirty="0">
                <a:solidFill>
                  <a:schemeClr val="tx1"/>
                </a:solidFill>
                <a:effectLst>
                  <a:outerShdw blurRad="38100" dist="38100" dir="2700000" algn="tl">
                    <a:srgbClr val="000000">
                      <a:alpha val="43137"/>
                    </a:srgbClr>
                  </a:outerShdw>
                </a:effectLst>
                <a:latin typeface="+mn-lt"/>
              </a:rPr>
              <a:t>Photo: David Cohen/Flash90</a:t>
            </a:r>
            <a:endParaRPr lang="en-US" sz="3200" dirty="0">
              <a:solidFill>
                <a:schemeClr val="tx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500941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Eph. 2.4-10 </a:t>
            </a:r>
            <a:r>
              <a:rPr lang="en-US" sz="4000" baseline="30000" dirty="0"/>
              <a:t> </a:t>
            </a:r>
            <a:r>
              <a:rPr lang="en-US" sz="4000" b="0" i="0" dirty="0">
                <a:effectLst/>
              </a:rPr>
              <a:t>You were not delivered by your own actions; therefore no one should boast. </a:t>
            </a:r>
            <a:r>
              <a:rPr lang="en-US" sz="4000" b="1" i="0" baseline="30000" dirty="0">
                <a:effectLst/>
              </a:rPr>
              <a:t> </a:t>
            </a:r>
            <a:r>
              <a:rPr lang="en-US" sz="4000" b="0" i="0" dirty="0">
                <a:effectLst/>
              </a:rPr>
              <a:t>For we are of God’s making, created in union with the Messiah Yeshua for a life of good actions already prepared by God for us to do.</a:t>
            </a:r>
            <a:endParaRPr lang="en-US" altLang="en-US" sz="4800" dirty="0"/>
          </a:p>
        </p:txBody>
      </p:sp>
    </p:spTree>
    <p:extLst>
      <p:ext uri="{BB962C8B-B14F-4D97-AF65-F5344CB8AC3E}">
        <p14:creationId xmlns:p14="http://schemas.microsoft.com/office/powerpoint/2010/main" val="4936025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Commands are said to have been sent via email and then deleted, meaning no follow-up action is possible. “Our system has lost all control. Have we gone crazy? I cannot sleep at night.” Israel’s entire security apparatus has failed and </a:t>
            </a:r>
            <a:r>
              <a:rPr lang="en-US" altLang="en-US" sz="4000" u="sng" dirty="0">
                <a:solidFill>
                  <a:srgbClr val="FFFF66"/>
                </a:solidFill>
              </a:rPr>
              <a:t>relied too heavily on technology, with an unhealthy dash of arrogance.</a:t>
            </a:r>
          </a:p>
        </p:txBody>
      </p:sp>
    </p:spTree>
    <p:extLst>
      <p:ext uri="{BB962C8B-B14F-4D97-AF65-F5344CB8AC3E}">
        <p14:creationId xmlns:p14="http://schemas.microsoft.com/office/powerpoint/2010/main" val="31233602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u="sng" dirty="0"/>
              <a:t>Jerusalem Post</a:t>
            </a:r>
            <a:r>
              <a:rPr lang="en-US" altLang="en-US" sz="4000" dirty="0"/>
              <a:t>: While Eisenkot and the military publicly rejected Brik’s report, former defense minister Avigdor Liberman told a conference in late November that he had personally heard the army’s chief of staff admitting that “90% to 95%” of Brik’s criticism was correct.</a:t>
            </a:r>
          </a:p>
        </p:txBody>
      </p:sp>
    </p:spTree>
    <p:extLst>
      <p:ext uri="{BB962C8B-B14F-4D97-AF65-F5344CB8AC3E}">
        <p14:creationId xmlns:p14="http://schemas.microsoft.com/office/powerpoint/2010/main" val="31965404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074" name="Picture 2">
            <a:extLst>
              <a:ext uri="{FF2B5EF4-FFF2-40B4-BE49-F238E27FC236}">
                <a16:creationId xmlns:a16="http://schemas.microsoft.com/office/drawing/2014/main" id="{DB6788E1-1425-AF47-8565-2AE894CB34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088" y="0"/>
            <a:ext cx="774382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C1D62A-64B2-BEE4-A209-772CEB3756F3}"/>
              </a:ext>
            </a:extLst>
          </p:cNvPr>
          <p:cNvSpPr txBox="1"/>
          <p:nvPr/>
        </p:nvSpPr>
        <p:spPr>
          <a:xfrm>
            <a:off x="1666300" y="209550"/>
            <a:ext cx="6181051" cy="1323439"/>
          </a:xfrm>
          <a:prstGeom prst="rect">
            <a:avLst/>
          </a:prstGeom>
          <a:noFill/>
        </p:spPr>
        <p:txBody>
          <a:bodyPr wrap="none" rtlCol="0">
            <a:spAutoFit/>
          </a:bodyPr>
          <a:lstStyle/>
          <a:p>
            <a:pPr algn="l"/>
            <a:r>
              <a:rPr lang="en-US" b="0" i="0" dirty="0">
                <a:solidFill>
                  <a:srgbClr val="202122"/>
                </a:solidFill>
                <a:effectLst>
                  <a:outerShdw blurRad="38100" dist="38100" dir="2700000" algn="tl">
                    <a:srgbClr val="000000">
                      <a:alpha val="43137"/>
                    </a:srgbClr>
                  </a:outerShdw>
                </a:effectLst>
                <a:latin typeface="+mn-lt"/>
              </a:rPr>
              <a:t>The Great Wall of China </a:t>
            </a:r>
          </a:p>
          <a:p>
            <a:pPr algn="l"/>
            <a:r>
              <a:rPr lang="en-US" b="0" i="0" dirty="0">
                <a:solidFill>
                  <a:srgbClr val="202122"/>
                </a:solidFill>
                <a:effectLst>
                  <a:outerShdw blurRad="38100" dist="38100" dir="2700000" algn="tl">
                    <a:srgbClr val="000000">
                      <a:alpha val="43137"/>
                    </a:srgbClr>
                  </a:outerShdw>
                </a:effectLst>
                <a:latin typeface="+mn-lt"/>
              </a:rPr>
              <a:t>at Jinshanling</a:t>
            </a:r>
            <a:endParaRPr lang="en-US"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4557224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But the wall, expansive and imposing though it may be, was not always the militaristic trump card it appeared. Although certainly helpful in defending the Chinese homelands, the Great Wall proved at various times to be more permeable than we might think. </a:t>
            </a:r>
          </a:p>
        </p:txBody>
      </p:sp>
    </p:spTree>
    <p:extLst>
      <p:ext uri="{BB962C8B-B14F-4D97-AF65-F5344CB8AC3E}">
        <p14:creationId xmlns:p14="http://schemas.microsoft.com/office/powerpoint/2010/main" val="1453473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The defensive characteristics of the Great Wall were enhanced by the construction of watchtowers, troop barracks, garrison stations, signaling capabilities through the means of smoke or fire, and the fact that the path of the Great Wall also served as a transportation corridor.</a:t>
            </a:r>
          </a:p>
        </p:txBody>
      </p:sp>
    </p:spTree>
    <p:extLst>
      <p:ext uri="{BB962C8B-B14F-4D97-AF65-F5344CB8AC3E}">
        <p14:creationId xmlns:p14="http://schemas.microsoft.com/office/powerpoint/2010/main" val="17800527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nSpc>
                <a:spcPct val="90000"/>
              </a:lnSpc>
            </a:pPr>
            <a:endParaRPr lang="en-US" altLang="en-US" sz="4000" dirty="0"/>
          </a:p>
          <a:p>
            <a:pPr>
              <a:lnSpc>
                <a:spcPct val="90000"/>
              </a:lnSpc>
            </a:pPr>
            <a:r>
              <a:rPr lang="en-US" altLang="en-US" sz="4000" dirty="0"/>
              <a:t>The Maginot Line was an “impenetrable” barrier to the Germans, build in the 1930s.</a:t>
            </a:r>
          </a:p>
        </p:txBody>
      </p:sp>
    </p:spTree>
    <p:extLst>
      <p:ext uri="{BB962C8B-B14F-4D97-AF65-F5344CB8AC3E}">
        <p14:creationId xmlns:p14="http://schemas.microsoft.com/office/powerpoint/2010/main" val="16026149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2286000" cy="4648200"/>
          </a:xfrm>
        </p:spPr>
        <p:txBody>
          <a:bodyPr/>
          <a:lstStyle/>
          <a:p>
            <a:pPr algn="l">
              <a:lnSpc>
                <a:spcPct val="90000"/>
              </a:lnSpc>
            </a:pPr>
            <a:r>
              <a:rPr lang="en-US" altLang="en-US" sz="4000" dirty="0" err="1"/>
              <a:t>Migonot</a:t>
            </a:r>
            <a:r>
              <a:rPr lang="en-US" altLang="en-US" sz="4000" dirty="0"/>
              <a:t> Line</a:t>
            </a:r>
          </a:p>
        </p:txBody>
      </p:sp>
      <p:pic>
        <p:nvPicPr>
          <p:cNvPr id="6146" name="Picture 2" descr="undefined">
            <a:extLst>
              <a:ext uri="{FF2B5EF4-FFF2-40B4-BE49-F238E27FC236}">
                <a16:creationId xmlns:a16="http://schemas.microsoft.com/office/drawing/2014/main" id="{1B01C488-215B-2D9B-6E5C-7F7745FCE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087" y="0"/>
            <a:ext cx="64547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1340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3125222" cy="4648200"/>
          </a:xfrm>
        </p:spPr>
        <p:txBody>
          <a:bodyPr/>
          <a:lstStyle/>
          <a:p>
            <a:pPr algn="l">
              <a:lnSpc>
                <a:spcPct val="90000"/>
              </a:lnSpc>
            </a:pPr>
            <a:r>
              <a:rPr lang="en-US" altLang="en-US" sz="4000" dirty="0"/>
              <a:t>Retractable turret on the Maginot line fortification</a:t>
            </a:r>
          </a:p>
        </p:txBody>
      </p:sp>
      <p:pic>
        <p:nvPicPr>
          <p:cNvPr id="3" name="Picture 2">
            <a:extLst>
              <a:ext uri="{FF2B5EF4-FFF2-40B4-BE49-F238E27FC236}">
                <a16:creationId xmlns:a16="http://schemas.microsoft.com/office/drawing/2014/main" id="{8C93C03A-0AAC-1F02-DF70-25851FA170B8}"/>
              </a:ext>
            </a:extLst>
          </p:cNvPr>
          <p:cNvPicPr>
            <a:picLocks noChangeAspect="1"/>
          </p:cNvPicPr>
          <p:nvPr/>
        </p:nvPicPr>
        <p:blipFill>
          <a:blip r:embed="rId3"/>
          <a:stretch>
            <a:fillRect/>
          </a:stretch>
        </p:blipFill>
        <p:spPr>
          <a:xfrm>
            <a:off x="3430022" y="-38100"/>
            <a:ext cx="5713978" cy="5143500"/>
          </a:xfrm>
          <a:prstGeom prst="rect">
            <a:avLst/>
          </a:prstGeom>
        </p:spPr>
      </p:pic>
    </p:spTree>
    <p:extLst>
      <p:ext uri="{BB962C8B-B14F-4D97-AF65-F5344CB8AC3E}">
        <p14:creationId xmlns:p14="http://schemas.microsoft.com/office/powerpoint/2010/main" val="5576316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1981200" cy="4648200"/>
          </a:xfrm>
        </p:spPr>
        <p:txBody>
          <a:bodyPr/>
          <a:lstStyle/>
          <a:p>
            <a:pPr algn="l">
              <a:lnSpc>
                <a:spcPct val="90000"/>
              </a:lnSpc>
            </a:pPr>
            <a:r>
              <a:rPr lang="en-US"/>
              <a:t>The munitions entrance to Ouvrage Schoenenbourg along the Maginot Line in Alsace.</a:t>
            </a:r>
            <a:endParaRPr lang="en-US" altLang="en-US" sz="4000" dirty="0"/>
          </a:p>
        </p:txBody>
      </p:sp>
      <p:pic>
        <p:nvPicPr>
          <p:cNvPr id="4098" name="Picture 2">
            <a:extLst>
              <a:ext uri="{FF2B5EF4-FFF2-40B4-BE49-F238E27FC236}">
                <a16:creationId xmlns:a16="http://schemas.microsoft.com/office/drawing/2014/main" id="{29B78428-FF31-80F9-01E5-1443FC15DC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7827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5124" name="Picture 4" descr="Cross section of the Maginot Line : europe">
            <a:extLst>
              <a:ext uri="{FF2B5EF4-FFF2-40B4-BE49-F238E27FC236}">
                <a16:creationId xmlns:a16="http://schemas.microsoft.com/office/drawing/2014/main" id="{E1AFC4B6-861A-B3D8-0A9A-F914F044A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325" y="0"/>
            <a:ext cx="64833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432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marL="461963" indent="-461963" algn="l">
              <a:lnSpc>
                <a:spcPct val="90000"/>
              </a:lnSpc>
              <a:buFont typeface="+mj-lt"/>
              <a:buAutoNum type="arabicPeriod"/>
            </a:pPr>
            <a:r>
              <a:rPr lang="en-US" altLang="en-US" sz="4000" dirty="0"/>
              <a:t>Eph. 2.4 </a:t>
            </a:r>
            <a:r>
              <a:rPr lang="en-US" sz="4000" dirty="0"/>
              <a:t> </a:t>
            </a:r>
            <a:r>
              <a:rPr lang="en-US" altLang="en-US" sz="4000" dirty="0"/>
              <a:t>Intense Love</a:t>
            </a:r>
          </a:p>
          <a:p>
            <a:pPr marL="461963" indent="-461963" algn="l">
              <a:lnSpc>
                <a:spcPct val="90000"/>
              </a:lnSpc>
              <a:buFont typeface="+mj-lt"/>
              <a:buAutoNum type="arabicPeriod"/>
            </a:pPr>
            <a:r>
              <a:rPr lang="en-US" altLang="en-US" sz="4000" dirty="0"/>
              <a:t>Eph. 2.5 </a:t>
            </a:r>
            <a:r>
              <a:rPr lang="en-US" sz="4000" dirty="0"/>
              <a:t> </a:t>
            </a:r>
            <a:r>
              <a:rPr lang="en-US" altLang="en-US" sz="4000" dirty="0"/>
              <a:t>Made us alive, Alive with the Messiah</a:t>
            </a:r>
          </a:p>
          <a:p>
            <a:pPr marL="461963" indent="-461963" algn="l">
              <a:lnSpc>
                <a:spcPct val="90000"/>
              </a:lnSpc>
              <a:buFont typeface="+mj-lt"/>
              <a:buAutoNum type="arabicPeriod"/>
            </a:pPr>
            <a:r>
              <a:rPr lang="en-US" altLang="en-US" sz="4000" dirty="0"/>
              <a:t>Eph. 2.6 </a:t>
            </a:r>
            <a:r>
              <a:rPr lang="en-US" sz="4000" dirty="0"/>
              <a:t> </a:t>
            </a:r>
            <a:r>
              <a:rPr lang="en-US" altLang="en-US" sz="4000" dirty="0"/>
              <a:t>Raised us up--seated with Him</a:t>
            </a:r>
          </a:p>
          <a:p>
            <a:pPr marL="461963" indent="-461963" algn="l">
              <a:lnSpc>
                <a:spcPct val="90000"/>
              </a:lnSpc>
              <a:buFont typeface="+mj-lt"/>
              <a:buAutoNum type="arabicPeriod"/>
            </a:pPr>
            <a:r>
              <a:rPr lang="en-US" altLang="en-US" sz="4000" dirty="0"/>
              <a:t>Eph. 2.7 </a:t>
            </a:r>
            <a:r>
              <a:rPr lang="en-US" sz="4000" dirty="0"/>
              <a:t> </a:t>
            </a:r>
            <a:r>
              <a:rPr lang="en-US" altLang="en-US" sz="4000" dirty="0"/>
              <a:t>Ages to come showpiece</a:t>
            </a:r>
          </a:p>
        </p:txBody>
      </p:sp>
    </p:spTree>
    <p:extLst>
      <p:ext uri="{BB962C8B-B14F-4D97-AF65-F5344CB8AC3E}">
        <p14:creationId xmlns:p14="http://schemas.microsoft.com/office/powerpoint/2010/main" val="6517338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7172" name="Picture 4" descr="The Maginot Line : One of the Greatest Mistakes in Military History">
            <a:extLst>
              <a:ext uri="{FF2B5EF4-FFF2-40B4-BE49-F238E27FC236}">
                <a16:creationId xmlns:a16="http://schemas.microsoft.com/office/drawing/2014/main" id="{0A227A13-230E-DFD3-7B80-E855F0576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606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0006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3733800" cy="4648200"/>
          </a:xfrm>
        </p:spPr>
        <p:txBody>
          <a:bodyPr/>
          <a:lstStyle/>
          <a:p>
            <a:pPr algn="l">
              <a:lnSpc>
                <a:spcPct val="90000"/>
              </a:lnSpc>
            </a:pPr>
            <a:r>
              <a:rPr lang="en-US" altLang="en-US" sz="4000" dirty="0"/>
              <a:t>German bypass of the Maginot line</a:t>
            </a:r>
          </a:p>
        </p:txBody>
      </p:sp>
      <p:pic>
        <p:nvPicPr>
          <p:cNvPr id="8194" name="Picture 2" descr="Airport Security and the Maginot Line - Homeland Security - Medium">
            <a:extLst>
              <a:ext uri="{FF2B5EF4-FFF2-40B4-BE49-F238E27FC236}">
                <a16:creationId xmlns:a16="http://schemas.microsoft.com/office/drawing/2014/main" id="{684EF26A-F8BD-CDB5-C3A5-150A54987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175" y="0"/>
            <a:ext cx="49498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8481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Lesson for us:</a:t>
            </a:r>
          </a:p>
          <a:p>
            <a:pPr algn="l">
              <a:lnSpc>
                <a:spcPct val="90000"/>
              </a:lnSpc>
            </a:pPr>
            <a:r>
              <a:rPr lang="en-US" altLang="en-US" sz="4000" dirty="0"/>
              <a:t>No safety in hunkering down.  Need exploits.  Orde Wingate.</a:t>
            </a:r>
          </a:p>
          <a:p>
            <a:pPr marL="280988" indent="-280988" algn="l">
              <a:lnSpc>
                <a:spcPct val="90000"/>
              </a:lnSpc>
              <a:buFont typeface="Arial" panose="020B0604020202020204" pitchFamily="34" charset="0"/>
              <a:buChar char="•"/>
            </a:pPr>
            <a:r>
              <a:rPr lang="en-US" altLang="en-US" sz="4000" dirty="0"/>
              <a:t>Win the lost.  Outreach</a:t>
            </a:r>
          </a:p>
          <a:p>
            <a:pPr marL="280988" indent="-280988" algn="l">
              <a:lnSpc>
                <a:spcPct val="90000"/>
              </a:lnSpc>
              <a:buFont typeface="Arial" panose="020B0604020202020204" pitchFamily="34" charset="0"/>
              <a:buChar char="•"/>
            </a:pPr>
            <a:r>
              <a:rPr lang="en-US" altLang="en-US" sz="4000" dirty="0"/>
              <a:t>Vote and political activism.</a:t>
            </a:r>
          </a:p>
          <a:p>
            <a:pPr marL="280988" indent="-280988" algn="l">
              <a:lnSpc>
                <a:spcPct val="90000"/>
              </a:lnSpc>
              <a:buFont typeface="Arial" panose="020B0604020202020204" pitchFamily="34" charset="0"/>
              <a:buChar char="•"/>
            </a:pPr>
            <a:r>
              <a:rPr lang="en-US" altLang="en-US" sz="4000" dirty="0"/>
              <a:t>The best defense is a good offense.</a:t>
            </a:r>
          </a:p>
          <a:p>
            <a:pPr marL="280988" indent="-280988" algn="l">
              <a:lnSpc>
                <a:spcPct val="90000"/>
              </a:lnSpc>
              <a:buFont typeface="Arial" panose="020B0604020202020204" pitchFamily="34" charset="0"/>
              <a:buChar char="•"/>
            </a:pPr>
            <a:endParaRPr lang="en-US" altLang="en-US" sz="4000" dirty="0"/>
          </a:p>
          <a:p>
            <a:pPr marL="280988" indent="-280988" algn="l">
              <a:lnSpc>
                <a:spcPct val="90000"/>
              </a:lnSpc>
              <a:buFont typeface="Arial" panose="020B0604020202020204" pitchFamily="34" charset="0"/>
              <a:buChar char="•"/>
            </a:pPr>
            <a:endParaRPr lang="en-US" altLang="en-US" sz="4000" dirty="0"/>
          </a:p>
        </p:txBody>
      </p:sp>
    </p:spTree>
    <p:extLst>
      <p:ext uri="{BB962C8B-B14F-4D97-AF65-F5344CB8AC3E}">
        <p14:creationId xmlns:p14="http://schemas.microsoft.com/office/powerpoint/2010/main" val="19271056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Israel withdrew from Gaza in 2005.  No “occupation” that is, no Jews left.   Israel thought that a  contained Gaza would seek prosperity.</a:t>
            </a:r>
          </a:p>
          <a:p>
            <a:pPr algn="l">
              <a:lnSpc>
                <a:spcPct val="90000"/>
              </a:lnSpc>
            </a:pPr>
            <a:r>
              <a:rPr lang="en-US" altLang="en-US" sz="4000" dirty="0"/>
              <a:t>80 places the impenetrable wall breached</a:t>
            </a:r>
          </a:p>
        </p:txBody>
      </p:sp>
    </p:spTree>
    <p:extLst>
      <p:ext uri="{BB962C8B-B14F-4D97-AF65-F5344CB8AC3E}">
        <p14:creationId xmlns:p14="http://schemas.microsoft.com/office/powerpoint/2010/main" val="26812596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Israel failed to find decent partners when it left Gaza in 2005 and handed the territory to Yasser Arafat. Where is Gaza's Konrad Adenauer?  Good German</a:t>
            </a:r>
          </a:p>
          <a:p>
            <a:pPr algn="l">
              <a:lnSpc>
                <a:spcPct val="90000"/>
              </a:lnSpc>
            </a:pPr>
            <a:r>
              <a:rPr lang="en-US" altLang="en-US" sz="4000" dirty="0"/>
              <a:t>Or Abdel </a:t>
            </a:r>
            <a:r>
              <a:rPr lang="en-US" altLang="en-US" sz="4000" dirty="0" err="1"/>
              <a:t>el</a:t>
            </a:r>
            <a:r>
              <a:rPr lang="en-US" altLang="en-US" sz="4000" dirty="0"/>
              <a:t>-Sisi.  Good Egyptian.</a:t>
            </a:r>
          </a:p>
        </p:txBody>
      </p:sp>
    </p:spTree>
    <p:extLst>
      <p:ext uri="{BB962C8B-B14F-4D97-AF65-F5344CB8AC3E}">
        <p14:creationId xmlns:p14="http://schemas.microsoft.com/office/powerpoint/2010/main" val="18005567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Jews have experience with betrayal by “friends.”</a:t>
            </a:r>
          </a:p>
          <a:p>
            <a:pPr marL="280988" indent="-280988" algn="l">
              <a:lnSpc>
                <a:spcPct val="90000"/>
              </a:lnSpc>
              <a:buFont typeface="Arial" panose="020B0604020202020204" pitchFamily="34" charset="0"/>
              <a:buChar char="•"/>
            </a:pPr>
            <a:r>
              <a:rPr lang="en-US" altLang="en-US" sz="4000" dirty="0"/>
              <a:t>Bombing of Auschwitz Birkenau</a:t>
            </a:r>
          </a:p>
          <a:p>
            <a:pPr marL="280988" indent="-280988" algn="l">
              <a:lnSpc>
                <a:spcPct val="90000"/>
              </a:lnSpc>
              <a:buFont typeface="Arial" panose="020B0604020202020204" pitchFamily="34" charset="0"/>
              <a:buChar char="•"/>
            </a:pPr>
            <a:r>
              <a:rPr lang="en-US" altLang="en-US" sz="4000" dirty="0"/>
              <a:t>1973 Yom Kippur War</a:t>
            </a:r>
          </a:p>
          <a:p>
            <a:pPr marL="280988" indent="-280988" algn="l">
              <a:lnSpc>
                <a:spcPct val="90000"/>
              </a:lnSpc>
              <a:buFont typeface="Arial" panose="020B0604020202020204" pitchFamily="34" charset="0"/>
              <a:buChar char="•"/>
            </a:pPr>
            <a:r>
              <a:rPr lang="en-US" altLang="en-US" sz="4000" dirty="0"/>
              <a:t>2023 Biden’s aircraft carriers?</a:t>
            </a:r>
          </a:p>
        </p:txBody>
      </p:sp>
    </p:spTree>
    <p:extLst>
      <p:ext uri="{BB962C8B-B14F-4D97-AF65-F5344CB8AC3E}">
        <p14:creationId xmlns:p14="http://schemas.microsoft.com/office/powerpoint/2010/main" val="9036544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sz="4000" b="0" i="0" u="sng" dirty="0">
                <a:solidFill>
                  <a:srgbClr val="FFFF66"/>
                </a:solidFill>
                <a:effectLst/>
              </a:rPr>
              <a:t>On November 8, 1944</a:t>
            </a:r>
            <a:r>
              <a:rPr lang="en-US" sz="4000" b="0" i="0" dirty="0">
                <a:effectLst/>
              </a:rPr>
              <a:t>, the Director of the </a:t>
            </a:r>
            <a:r>
              <a:rPr lang="en-US" sz="4000" b="0" i="0" u="sng" dirty="0">
                <a:effectLst/>
                <a:hlinkClick r:id="rId3">
                  <a:extLst>
                    <a:ext uri="{A12FA001-AC4F-418D-AE19-62706E023703}">
                      <ahyp:hlinkClr xmlns:ahyp="http://schemas.microsoft.com/office/drawing/2018/hyperlinkcolor" val="tx"/>
                    </a:ext>
                  </a:extLst>
                </a:hlinkClick>
              </a:rPr>
              <a:t>War Refugee Board</a:t>
            </a:r>
            <a:r>
              <a:rPr lang="en-US" sz="4000" b="0" i="0" dirty="0">
                <a:effectLst/>
              </a:rPr>
              <a:t>, John Pehle, </a:t>
            </a:r>
            <a:r>
              <a:rPr lang="en-US" sz="4000" b="0" i="0" u="sng" dirty="0">
                <a:effectLst/>
                <a:hlinkClick r:id="rId4">
                  <a:extLst>
                    <a:ext uri="{A12FA001-AC4F-418D-AE19-62706E023703}">
                      <ahyp:hlinkClr xmlns:ahyp="http://schemas.microsoft.com/office/drawing/2018/hyperlinkcolor" val="tx"/>
                    </a:ext>
                  </a:extLst>
                </a:hlinkClick>
              </a:rPr>
              <a:t>wrote</a:t>
            </a:r>
            <a:r>
              <a:rPr lang="en-US" sz="4000" b="0" i="0" dirty="0">
                <a:effectLst/>
              </a:rPr>
              <a:t> to Assistant US Secretary of War John McCloy to advocate for the bombing of Auschwitz-Birkenau. Pehle, who had just read an extensive and graphic report describing the process of arrival, selection, and gassing of victims at Auschwitz, wrote, </a:t>
            </a:r>
            <a:endParaRPr lang="en-US" altLang="en-US" sz="4000" dirty="0"/>
          </a:p>
        </p:txBody>
      </p:sp>
    </p:spTree>
    <p:extLst>
      <p:ext uri="{BB962C8B-B14F-4D97-AF65-F5344CB8AC3E}">
        <p14:creationId xmlns:p14="http://schemas.microsoft.com/office/powerpoint/2010/main" val="20944920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algn="l">
              <a:lnSpc>
                <a:spcPct val="90000"/>
              </a:lnSpc>
            </a:pPr>
            <a:r>
              <a:rPr lang="en-US" sz="4000" b="0" i="0" dirty="0">
                <a:effectLst/>
              </a:rPr>
              <a:t>“I strongly recommend that the War Department give serious consideration to the possibility of destroying the execution chambers and crematories in Birkenau through direct bombing action.” McCloy's </a:t>
            </a:r>
            <a:r>
              <a:rPr lang="en-US" sz="4000" dirty="0"/>
              <a:t>response</a:t>
            </a:r>
            <a:r>
              <a:rPr lang="en-US" sz="4000" b="0" i="0" dirty="0">
                <a:effectLst/>
              </a:rPr>
              <a:t> stated that the planes capable of these attacks were not in range of the camp.</a:t>
            </a:r>
            <a:endParaRPr lang="en-US" altLang="en-US" sz="4000" dirty="0"/>
          </a:p>
        </p:txBody>
      </p:sp>
    </p:spTree>
    <p:extLst>
      <p:ext uri="{BB962C8B-B14F-4D97-AF65-F5344CB8AC3E}">
        <p14:creationId xmlns:p14="http://schemas.microsoft.com/office/powerpoint/2010/main" val="26295436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sz="4000" b="0" i="0" dirty="0">
                <a:effectLst/>
              </a:rPr>
              <a:t>Moreover, the War Department was unwilling to move medium or heavy bombers into range in order to target the gas chambers or crematoria: “At the present critical stage of the war in Europe, our strategic air forces are engaged in the destruction of</a:t>
            </a:r>
            <a:endParaRPr lang="en-US" altLang="en-US" sz="4000" dirty="0"/>
          </a:p>
        </p:txBody>
      </p:sp>
    </p:spTree>
    <p:extLst>
      <p:ext uri="{BB962C8B-B14F-4D97-AF65-F5344CB8AC3E}">
        <p14:creationId xmlns:p14="http://schemas.microsoft.com/office/powerpoint/2010/main" val="37880578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sz="4000" b="0" i="0" dirty="0">
                <a:effectLst/>
              </a:rPr>
              <a:t>industrial target systems vital to the dwindling war potential of the enemy, from which they should not be diverted. </a:t>
            </a:r>
            <a:endParaRPr lang="en-US" altLang="en-US" sz="4000" dirty="0"/>
          </a:p>
        </p:txBody>
      </p:sp>
    </p:spTree>
    <p:extLst>
      <p:ext uri="{BB962C8B-B14F-4D97-AF65-F5344CB8AC3E}">
        <p14:creationId xmlns:p14="http://schemas.microsoft.com/office/powerpoint/2010/main" val="782533631"/>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207436</TotalTime>
  <Words>7354</Words>
  <Application>Microsoft Office PowerPoint</Application>
  <PresentationFormat>On-screen Show (16:9)</PresentationFormat>
  <Paragraphs>757</Paragraphs>
  <Slides>132</Slides>
  <Notes>132</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132</vt:i4>
      </vt:variant>
    </vt:vector>
  </HeadingPairs>
  <TitlesOfParts>
    <vt:vector size="138" baseType="lpstr">
      <vt:lpstr>Arial</vt:lpstr>
      <vt:lpstr>Arial Rounded MT Bold</vt:lpstr>
      <vt:lpstr>David</vt:lpstr>
      <vt:lpstr>times new roman</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4963</cp:revision>
  <dcterms:created xsi:type="dcterms:W3CDTF">2006-04-21T19:34:43Z</dcterms:created>
  <dcterms:modified xsi:type="dcterms:W3CDTF">2023-10-21T13:41:34Z</dcterms:modified>
</cp:coreProperties>
</file>