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0"/>
  </p:notesMasterIdLst>
  <p:handoutMasterIdLst>
    <p:handoutMasterId r:id="rId121"/>
  </p:handoutMasterIdLst>
  <p:sldIdLst>
    <p:sldId id="2045" r:id="rId2"/>
    <p:sldId id="64886" r:id="rId3"/>
    <p:sldId id="64887" r:id="rId4"/>
    <p:sldId id="65575" r:id="rId5"/>
    <p:sldId id="64865" r:id="rId6"/>
    <p:sldId id="331" r:id="rId7"/>
    <p:sldId id="285" r:id="rId8"/>
    <p:sldId id="65597" r:id="rId9"/>
    <p:sldId id="290" r:id="rId10"/>
    <p:sldId id="65598" r:id="rId11"/>
    <p:sldId id="323" r:id="rId12"/>
    <p:sldId id="65599" r:id="rId13"/>
    <p:sldId id="65578" r:id="rId14"/>
    <p:sldId id="645" r:id="rId15"/>
    <p:sldId id="664" r:id="rId16"/>
    <p:sldId id="65577" r:id="rId17"/>
    <p:sldId id="64876" r:id="rId18"/>
    <p:sldId id="65592" r:id="rId19"/>
    <p:sldId id="65679" r:id="rId20"/>
    <p:sldId id="65593" r:id="rId21"/>
    <p:sldId id="65652" r:id="rId22"/>
    <p:sldId id="65573" r:id="rId23"/>
    <p:sldId id="65579" r:id="rId24"/>
    <p:sldId id="65653" r:id="rId25"/>
    <p:sldId id="65570" r:id="rId26"/>
    <p:sldId id="65650" r:id="rId27"/>
    <p:sldId id="65571" r:id="rId28"/>
    <p:sldId id="65601" r:id="rId29"/>
    <p:sldId id="65654" r:id="rId30"/>
    <p:sldId id="65602" r:id="rId31"/>
    <p:sldId id="65604" r:id="rId32"/>
    <p:sldId id="65608" r:id="rId33"/>
    <p:sldId id="65586" r:id="rId34"/>
    <p:sldId id="65668" r:id="rId35"/>
    <p:sldId id="65581" r:id="rId36"/>
    <p:sldId id="65687" r:id="rId37"/>
    <p:sldId id="65567" r:id="rId38"/>
    <p:sldId id="65664" r:id="rId39"/>
    <p:sldId id="65647" r:id="rId40"/>
    <p:sldId id="65665" r:id="rId41"/>
    <p:sldId id="65587" r:id="rId42"/>
    <p:sldId id="65669" r:id="rId43"/>
    <p:sldId id="65582" r:id="rId44"/>
    <p:sldId id="65688" r:id="rId45"/>
    <p:sldId id="65583" r:id="rId46"/>
    <p:sldId id="65584" r:id="rId47"/>
    <p:sldId id="65680" r:id="rId48"/>
    <p:sldId id="65681" r:id="rId49"/>
    <p:sldId id="65648" r:id="rId50"/>
    <p:sldId id="65646" r:id="rId51"/>
    <p:sldId id="65649" r:id="rId52"/>
    <p:sldId id="65568" r:id="rId53"/>
    <p:sldId id="65603" r:id="rId54"/>
    <p:sldId id="65613" r:id="rId55"/>
    <p:sldId id="65609" r:id="rId56"/>
    <p:sldId id="65614" r:id="rId57"/>
    <p:sldId id="65611" r:id="rId58"/>
    <p:sldId id="65612" r:id="rId59"/>
    <p:sldId id="65616" r:id="rId60"/>
    <p:sldId id="65651" r:id="rId61"/>
    <p:sldId id="65659" r:id="rId62"/>
    <p:sldId id="65617" r:id="rId63"/>
    <p:sldId id="65607" r:id="rId64"/>
    <p:sldId id="65605" r:id="rId65"/>
    <p:sldId id="65585" r:id="rId66"/>
    <p:sldId id="65662" r:id="rId67"/>
    <p:sldId id="65663" r:id="rId68"/>
    <p:sldId id="65661" r:id="rId69"/>
    <p:sldId id="65682" r:id="rId70"/>
    <p:sldId id="65683" r:id="rId71"/>
    <p:sldId id="65574" r:id="rId72"/>
    <p:sldId id="65595" r:id="rId73"/>
    <p:sldId id="65594" r:id="rId74"/>
    <p:sldId id="65522" r:id="rId75"/>
    <p:sldId id="65559" r:id="rId76"/>
    <p:sldId id="65600" r:id="rId77"/>
    <p:sldId id="65520" r:id="rId78"/>
    <p:sldId id="65596" r:id="rId79"/>
    <p:sldId id="65450" r:id="rId80"/>
    <p:sldId id="64911" r:id="rId81"/>
    <p:sldId id="65561" r:id="rId82"/>
    <p:sldId id="65588" r:id="rId83"/>
    <p:sldId id="65624" r:id="rId84"/>
    <p:sldId id="65562" r:id="rId85"/>
    <p:sldId id="65622" r:id="rId86"/>
    <p:sldId id="65623" r:id="rId87"/>
    <p:sldId id="65569" r:id="rId88"/>
    <p:sldId id="65589" r:id="rId89"/>
    <p:sldId id="65626" r:id="rId90"/>
    <p:sldId id="65619" r:id="rId91"/>
    <p:sldId id="65670" r:id="rId92"/>
    <p:sldId id="65627" r:id="rId93"/>
    <p:sldId id="65671" r:id="rId94"/>
    <p:sldId id="65628" r:id="rId95"/>
    <p:sldId id="65637" r:id="rId96"/>
    <p:sldId id="65633" r:id="rId97"/>
    <p:sldId id="65634" r:id="rId98"/>
    <p:sldId id="65635" r:id="rId99"/>
    <p:sldId id="65636" r:id="rId100"/>
    <p:sldId id="65672" r:id="rId101"/>
    <p:sldId id="65629" r:id="rId102"/>
    <p:sldId id="65630" r:id="rId103"/>
    <p:sldId id="65631" r:id="rId104"/>
    <p:sldId id="65673" r:id="rId105"/>
    <p:sldId id="65632" r:id="rId106"/>
    <p:sldId id="65674" r:id="rId107"/>
    <p:sldId id="65620" r:id="rId108"/>
    <p:sldId id="65675" r:id="rId109"/>
    <p:sldId id="65676" r:id="rId110"/>
    <p:sldId id="65641" r:id="rId111"/>
    <p:sldId id="65677" r:id="rId112"/>
    <p:sldId id="65678" r:id="rId113"/>
    <p:sldId id="65642" r:id="rId114"/>
    <p:sldId id="65643" r:id="rId115"/>
    <p:sldId id="65684" r:id="rId116"/>
    <p:sldId id="65685" r:id="rId117"/>
    <p:sldId id="65686" r:id="rId118"/>
    <p:sldId id="65645" r:id="rId119"/>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333333"/>
    <a:srgbClr val="996633"/>
    <a:srgbClr val="9A6766"/>
    <a:srgbClr val="FFFF99"/>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49" autoAdjust="0"/>
    <p:restoredTop sz="83652" autoAdjust="0"/>
  </p:normalViewPr>
  <p:slideViewPr>
    <p:cSldViewPr>
      <p:cViewPr varScale="1">
        <p:scale>
          <a:sx n="95" d="100"/>
          <a:sy n="95" d="100"/>
        </p:scale>
        <p:origin x="102" y="486"/>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28944"/>
    </p:cViewPr>
  </p:sorterViewPr>
  <p:notesViewPr>
    <p:cSldViewPr>
      <p:cViewPr varScale="1">
        <p:scale>
          <a:sx n="82" d="100"/>
          <a:sy n="82" d="100"/>
        </p:scale>
        <p:origin x="1956" y="12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handoutMaster" Target="handoutMasters/handout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Hanukkah 2023--Call to Warfare Dan 11.33</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Dec 2, 2023 5784</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Hanukkah 2023--Call to Warfare Dan 11.33</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Dec 2, 2023 5784</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youtu.be/dtErUuBvcRc?si=oEh6tH49YoLtSA3W"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virtualjerusalem.com/reports-of-palestinians-torturing-israeli-mothers-and-childen-emerge/"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virtualjerusalem.com/reports-of-palestinians-torturing-israeli-mothers-and-childen-emerge/"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3" Type="http://schemas.openxmlformats.org/officeDocument/2006/relationships/hyperlink" Target="https://worthyinsights.com/" TargetMode="External"/><Relationship Id="rId2" Type="http://schemas.openxmlformats.org/officeDocument/2006/relationships/slide" Target="../slides/slide81.xml"/><Relationship Id="rId1" Type="http://schemas.openxmlformats.org/officeDocument/2006/relationships/notesMaster" Target="../notesMasters/notesMaster1.xml"/><Relationship Id="rId4" Type="http://schemas.openxmlformats.org/officeDocument/2006/relationships/hyperlink" Target="https://worthyinsights.com/israeli-soldier-saved-by-book-of-psalms/" TargetMode="Externa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3" Type="http://schemas.openxmlformats.org/officeDocument/2006/relationships/hyperlink" Target="https://gx210.keap-link013.com/v2/click/38cea40f774b81197f68a77484b65857/eJyNj8EKgkAURf_lrUVz0ix3IiKiuYhax6BDDek4jM9MxH9vrHBV0Pbde87jjoBMUIFJCT5cHsRegQGKFVxyJjBsBNLiFRKy3rkGVFzcYtV0EvzxG7rk89UhW8c2AAfJdOV4CMI0yeNzluSprkqq9It_PJ7nbjxvEUX7IMlgmn6aWc0xumt5Cz6qjs2LSq5X4UlVun9FlK1vWX3fm10lqWiUWTS1JqmUTJSf2Skb3vz0BG_XXvg=" TargetMode="External"/><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F166CBC-F427-947B-274C-F79DA14DFF6C}"/>
              </a:ext>
            </a:extLst>
          </p:cNvPr>
          <p:cNvSpPr>
            <a:spLocks noGrp="1" noChangeArrowheads="1"/>
          </p:cNvSpPr>
          <p:nvPr>
            <p:ph type="hdr" sz="quarter"/>
          </p:nvPr>
        </p:nvSpPr>
        <p:spPr>
          <a:ln/>
        </p:spPr>
        <p:txBody>
          <a:bodyPr/>
          <a:lstStyle/>
          <a:p>
            <a:r>
              <a:rPr lang="en-US" altLang="en-US"/>
              <a:t>Hanukkah 2023--Call to Warfare Dan 11.33</a:t>
            </a:r>
          </a:p>
        </p:txBody>
      </p:sp>
      <p:sp>
        <p:nvSpPr>
          <p:cNvPr id="3" name="Rectangle 3">
            <a:extLst>
              <a:ext uri="{FF2B5EF4-FFF2-40B4-BE49-F238E27FC236}">
                <a16:creationId xmlns:a16="http://schemas.microsoft.com/office/drawing/2014/main" id="{56F87AFC-420A-4ADA-DD05-EC78E9286B36}"/>
              </a:ext>
            </a:extLst>
          </p:cNvPr>
          <p:cNvSpPr>
            <a:spLocks noGrp="1" noChangeArrowheads="1"/>
          </p:cNvSpPr>
          <p:nvPr>
            <p:ph type="dt" idx="1"/>
          </p:nvPr>
        </p:nvSpPr>
        <p:spPr>
          <a:ln/>
        </p:spPr>
        <p:txBody>
          <a:bodyPr/>
          <a:lstStyle/>
          <a:p>
            <a:r>
              <a:rPr lang="en-US" altLang="en-US"/>
              <a:t>Dec 2, 2023 5784</a:t>
            </a:r>
          </a:p>
        </p:txBody>
      </p:sp>
      <p:sp>
        <p:nvSpPr>
          <p:cNvPr id="4" name="Rectangle 7">
            <a:extLst>
              <a:ext uri="{FF2B5EF4-FFF2-40B4-BE49-F238E27FC236}">
                <a16:creationId xmlns:a16="http://schemas.microsoft.com/office/drawing/2014/main" id="{DA211945-D54F-4196-74F7-9DE8A4B81450}"/>
              </a:ext>
            </a:extLst>
          </p:cNvPr>
          <p:cNvSpPr>
            <a:spLocks noGrp="1" noChangeArrowheads="1"/>
          </p:cNvSpPr>
          <p:nvPr>
            <p:ph type="sldNum" sz="quarter" idx="5"/>
          </p:nvPr>
        </p:nvSpPr>
        <p:spPr>
          <a:ln/>
        </p:spPr>
        <p:txBody>
          <a:bodyPr/>
          <a:lstStyle/>
          <a:p>
            <a:fld id="{607C8C8A-0585-49F0-8451-863DC5F984CA}" type="slidenum">
              <a:rPr lang="en-US" altLang="en-US"/>
              <a:pPr/>
              <a:t>10</a:t>
            </a:fld>
            <a:endParaRPr lang="en-US" altLang="en-US"/>
          </a:p>
        </p:txBody>
      </p:sp>
      <p:sp>
        <p:nvSpPr>
          <p:cNvPr id="125954" name="Rectangle 2">
            <a:extLst>
              <a:ext uri="{FF2B5EF4-FFF2-40B4-BE49-F238E27FC236}">
                <a16:creationId xmlns:a16="http://schemas.microsoft.com/office/drawing/2014/main" id="{8995349E-2BB2-88E4-5175-D3863A0221E1}"/>
              </a:ext>
            </a:extLst>
          </p:cNvPr>
          <p:cNvSpPr>
            <a:spLocks noGrp="1" noRot="1" noChangeAspect="1" noChangeArrowheads="1" noTextEdit="1"/>
          </p:cNvSpPr>
          <p:nvPr>
            <p:ph type="sldImg"/>
          </p:nvPr>
        </p:nvSpPr>
        <p:spPr>
          <a:ln/>
        </p:spPr>
      </p:sp>
      <p:sp>
        <p:nvSpPr>
          <p:cNvPr id="125955" name="Rectangle 3">
            <a:extLst>
              <a:ext uri="{FF2B5EF4-FFF2-40B4-BE49-F238E27FC236}">
                <a16:creationId xmlns:a16="http://schemas.microsoft.com/office/drawing/2014/main" id="{E3A994A8-AA4A-55B8-49C6-D1DE3A3E615C}"/>
              </a:ext>
            </a:extLst>
          </p:cNvPr>
          <p:cNvSpPr>
            <a:spLocks noGrp="1" noChangeArrowheads="1"/>
          </p:cNvSpPr>
          <p:nvPr>
            <p:ph type="body" idx="1"/>
          </p:nvPr>
        </p:nvSpPr>
        <p:spPr/>
        <p:txBody>
          <a:bodyPr/>
          <a:lstStyle/>
          <a:p>
            <a:r>
              <a:rPr lang="en-US" altLang="en-US" dirty="0"/>
              <a:t>Hence the story of Mattathias the cohen/ priest in </a:t>
            </a:r>
            <a:r>
              <a:rPr lang="en-US" altLang="en-US" dirty="0" err="1"/>
              <a:t>Modi’in</a:t>
            </a:r>
            <a:r>
              <a:rPr lang="en-US" altLang="en-US" dirty="0"/>
              <a:t>, Israel </a:t>
            </a:r>
          </a:p>
        </p:txBody>
      </p:sp>
    </p:spTree>
    <p:extLst>
      <p:ext uri="{BB962C8B-B14F-4D97-AF65-F5344CB8AC3E}">
        <p14:creationId xmlns:p14="http://schemas.microsoft.com/office/powerpoint/2010/main" val="149667216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https://familytalk.widen.net/view/pdf/7pv50wmktq/11292023CHRISTIANAMERICAATACROSSROADS1.pdf?t.download=true&amp;u=o5dst7</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096039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https://familytalk.widen.net/view/pdf/7pv50wmktq/11292023CHRISTIANAMERICAATACROSSROADS1.pdf?t.download=true&amp;u=o5dst7</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2487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https://familytalk.widen.net/view/pdf/7pv50wmktq/11292023CHRISTIANAMERICAATACROSSROADS1.pdf?t.download=true&amp;u=o5dst7</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168715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https://familytalk.widen.net/view/pdf/7pv50wmktq/11292023CHRISTIANAMERICAATACROSSROADS1.pdf?t.download=true&amp;u=o5dst7</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223274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https://familytalk.widen.net/view/pdf/7pv50wmktq/11292023CHRISTIANAMERICAATACROSSROADS1.pdf?t.download=true&amp;u=o5dst7</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823753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https://familytalk.widen.net/view/pdf/7pv50wmktq/11292023CHRISTIANAMERICAATACROSSROADS1.pdf?t.download=true&amp;u=o5dst7</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133451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https://familytalk.widen.net/view/pdf/7pv50wmktq/11292023CHRISTIANAMERICAATACROSSROADS1.pdf?t.download=true&amp;u=o5dst7</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126193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https://familytalk.widen.net/view/pdf/mlkou6md9j/11302023CHRISTIANAMERICAATACROSSROADS2.pdf?t.download=true&amp;u=o5dst7</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75878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https://familytalk.widen.net/view/pdf/mlkou6md9j/11302023CHRISTIANAMERICAATACROSSROADS2.pdf?t.download=true&amp;u=o5dst7</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844462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https://familytalk.widen.net/view/pdf/mlkou6md9j/11302023CHRISTIANAMERICAATACROSSROADS2.pdf?t.download=true&amp;u=o5dst7</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3724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BDF02A3-E3C7-7360-9936-DFDECAC631D0}"/>
              </a:ext>
            </a:extLst>
          </p:cNvPr>
          <p:cNvSpPr>
            <a:spLocks noGrp="1" noChangeArrowheads="1"/>
          </p:cNvSpPr>
          <p:nvPr>
            <p:ph type="hdr" sz="quarter"/>
          </p:nvPr>
        </p:nvSpPr>
        <p:spPr>
          <a:ln/>
        </p:spPr>
        <p:txBody>
          <a:bodyPr/>
          <a:lstStyle/>
          <a:p>
            <a:r>
              <a:rPr lang="en-US" altLang="en-US"/>
              <a:t>Hanukkah 2023--Call to Warfare Dan 11.33</a:t>
            </a:r>
          </a:p>
        </p:txBody>
      </p:sp>
      <p:sp>
        <p:nvSpPr>
          <p:cNvPr id="3" name="Rectangle 3">
            <a:extLst>
              <a:ext uri="{FF2B5EF4-FFF2-40B4-BE49-F238E27FC236}">
                <a16:creationId xmlns:a16="http://schemas.microsoft.com/office/drawing/2014/main" id="{83EF8C2D-913D-C3A9-E7C2-DE495A3C9C5D}"/>
              </a:ext>
            </a:extLst>
          </p:cNvPr>
          <p:cNvSpPr>
            <a:spLocks noGrp="1" noChangeArrowheads="1"/>
          </p:cNvSpPr>
          <p:nvPr>
            <p:ph type="dt" idx="1"/>
          </p:nvPr>
        </p:nvSpPr>
        <p:spPr>
          <a:ln/>
        </p:spPr>
        <p:txBody>
          <a:bodyPr/>
          <a:lstStyle/>
          <a:p>
            <a:r>
              <a:rPr lang="en-US" altLang="en-US"/>
              <a:t>Dec 2, 2023 5784</a:t>
            </a:r>
          </a:p>
        </p:txBody>
      </p:sp>
      <p:sp>
        <p:nvSpPr>
          <p:cNvPr id="4" name="Rectangle 7">
            <a:extLst>
              <a:ext uri="{FF2B5EF4-FFF2-40B4-BE49-F238E27FC236}">
                <a16:creationId xmlns:a16="http://schemas.microsoft.com/office/drawing/2014/main" id="{1D55420C-52B4-9AC5-F73A-FA96EEFC7737}"/>
              </a:ext>
            </a:extLst>
          </p:cNvPr>
          <p:cNvSpPr>
            <a:spLocks noGrp="1" noChangeArrowheads="1"/>
          </p:cNvSpPr>
          <p:nvPr>
            <p:ph type="sldNum" sz="quarter" idx="5"/>
          </p:nvPr>
        </p:nvSpPr>
        <p:spPr>
          <a:ln/>
        </p:spPr>
        <p:txBody>
          <a:bodyPr/>
          <a:lstStyle/>
          <a:p>
            <a:fld id="{1951AEBA-E418-4F6A-B2A1-C2835F0FCF1A}" type="slidenum">
              <a:rPr lang="en-US" altLang="en-US"/>
              <a:pPr/>
              <a:t>11</a:t>
            </a:fld>
            <a:endParaRPr lang="en-US" altLang="en-US"/>
          </a:p>
        </p:txBody>
      </p:sp>
      <p:sp>
        <p:nvSpPr>
          <p:cNvPr id="124930" name="Rectangle 2">
            <a:extLst>
              <a:ext uri="{FF2B5EF4-FFF2-40B4-BE49-F238E27FC236}">
                <a16:creationId xmlns:a16="http://schemas.microsoft.com/office/drawing/2014/main" id="{165D466E-18C3-51BC-33BC-8ED26AAC89E6}"/>
              </a:ext>
            </a:extLst>
          </p:cNvPr>
          <p:cNvSpPr>
            <a:spLocks noGrp="1" noRot="1" noChangeAspect="1" noChangeArrowheads="1" noTextEdit="1"/>
          </p:cNvSpPr>
          <p:nvPr>
            <p:ph type="sldImg"/>
          </p:nvPr>
        </p:nvSpPr>
        <p:spPr>
          <a:ln/>
        </p:spPr>
      </p:sp>
      <p:sp>
        <p:nvSpPr>
          <p:cNvPr id="124931" name="Rectangle 3">
            <a:extLst>
              <a:ext uri="{FF2B5EF4-FFF2-40B4-BE49-F238E27FC236}">
                <a16:creationId xmlns:a16="http://schemas.microsoft.com/office/drawing/2014/main" id="{7598FC15-CC3C-6D9B-FEB7-50371D040EE9}"/>
              </a:ext>
            </a:extLst>
          </p:cNvPr>
          <p:cNvSpPr>
            <a:spLocks noGrp="1" noChangeArrowheads="1"/>
          </p:cNvSpPr>
          <p:nvPr>
            <p:ph type="body" idx="1"/>
          </p:nvPr>
        </p:nvSpPr>
        <p:spPr/>
        <p:txBody>
          <a:bodyPr/>
          <a:lstStyle/>
          <a:p>
            <a:r>
              <a:rPr lang="en-US" altLang="en-US"/>
              <a:t>“We can still be Jews, but embrace new insights, sports, activities, learning…”</a:t>
            </a:r>
          </a:p>
          <a:p>
            <a:r>
              <a:rPr lang="en-US" altLang="en-US"/>
              <a:t>Nudity, death, sensuality, violence, intellectual fads and pride</a:t>
            </a: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https://familytalk.widen.net/view/pdf/mlkou6md9j/11302023CHRISTIANAMERICAATACROSSROADS2.pdf?t.download=true&amp;u=o5dst7</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767871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https://familytalk.widen.net/view/pdf/mlkou6md9j/11302023CHRISTIANAMERICAATACROSSROADS2.pdf?t.download=true&amp;u=o5dst7</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527757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https://familytalk.widen.net/view/pdf/mlkou6md9j/11302023CHRISTIANAMERICAATACROSSROADS2.pdf?t.download=true&amp;u=o5dst7</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84845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https://familytalk.widen.net/view/pdf/mlkou6md9j/11302023CHRISTIANAMERICAATACROSSROADS2.pdf?t.download=true&amp;u=o5dst7</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09384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https://familytalk.widen.net/view/pdf/mlkou6md9j/11302023CHRISTIANAMERICAATACROSSROADS2.pdf?t.download=true&amp;u=o5dst7</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226926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2023--Call to Warfare Dan 11.33</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2,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16449312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2023--Call to Warfare Dan 11.33</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2,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3377500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F166CBC-F427-947B-274C-F79DA14DFF6C}"/>
              </a:ext>
            </a:extLst>
          </p:cNvPr>
          <p:cNvSpPr>
            <a:spLocks noGrp="1" noChangeArrowheads="1"/>
          </p:cNvSpPr>
          <p:nvPr>
            <p:ph type="hdr" sz="quarter"/>
          </p:nvPr>
        </p:nvSpPr>
        <p:spPr>
          <a:ln/>
        </p:spPr>
        <p:txBody>
          <a:bodyPr/>
          <a:lstStyle/>
          <a:p>
            <a:r>
              <a:rPr lang="en-US" altLang="en-US"/>
              <a:t>Hanukkah 2023--Call to Warfare Dan 11.33</a:t>
            </a:r>
          </a:p>
        </p:txBody>
      </p:sp>
      <p:sp>
        <p:nvSpPr>
          <p:cNvPr id="3" name="Rectangle 3">
            <a:extLst>
              <a:ext uri="{FF2B5EF4-FFF2-40B4-BE49-F238E27FC236}">
                <a16:creationId xmlns:a16="http://schemas.microsoft.com/office/drawing/2014/main" id="{56F87AFC-420A-4ADA-DD05-EC78E9286B36}"/>
              </a:ext>
            </a:extLst>
          </p:cNvPr>
          <p:cNvSpPr>
            <a:spLocks noGrp="1" noChangeArrowheads="1"/>
          </p:cNvSpPr>
          <p:nvPr>
            <p:ph type="dt" idx="1"/>
          </p:nvPr>
        </p:nvSpPr>
        <p:spPr>
          <a:ln/>
        </p:spPr>
        <p:txBody>
          <a:bodyPr/>
          <a:lstStyle/>
          <a:p>
            <a:r>
              <a:rPr lang="en-US" altLang="en-US"/>
              <a:t>Dec 2, 2023 5784</a:t>
            </a:r>
          </a:p>
        </p:txBody>
      </p:sp>
      <p:sp>
        <p:nvSpPr>
          <p:cNvPr id="4" name="Rectangle 7">
            <a:extLst>
              <a:ext uri="{FF2B5EF4-FFF2-40B4-BE49-F238E27FC236}">
                <a16:creationId xmlns:a16="http://schemas.microsoft.com/office/drawing/2014/main" id="{DA211945-D54F-4196-74F7-9DE8A4B81450}"/>
              </a:ext>
            </a:extLst>
          </p:cNvPr>
          <p:cNvSpPr>
            <a:spLocks noGrp="1" noChangeArrowheads="1"/>
          </p:cNvSpPr>
          <p:nvPr>
            <p:ph type="sldNum" sz="quarter" idx="5"/>
          </p:nvPr>
        </p:nvSpPr>
        <p:spPr>
          <a:ln/>
        </p:spPr>
        <p:txBody>
          <a:bodyPr/>
          <a:lstStyle/>
          <a:p>
            <a:fld id="{607C8C8A-0585-49F0-8451-863DC5F984CA}" type="slidenum">
              <a:rPr lang="en-US" altLang="en-US"/>
              <a:pPr/>
              <a:t>117</a:t>
            </a:fld>
            <a:endParaRPr lang="en-US" altLang="en-US"/>
          </a:p>
        </p:txBody>
      </p:sp>
      <p:sp>
        <p:nvSpPr>
          <p:cNvPr id="125954" name="Rectangle 2">
            <a:extLst>
              <a:ext uri="{FF2B5EF4-FFF2-40B4-BE49-F238E27FC236}">
                <a16:creationId xmlns:a16="http://schemas.microsoft.com/office/drawing/2014/main" id="{8995349E-2BB2-88E4-5175-D3863A0221E1}"/>
              </a:ext>
            </a:extLst>
          </p:cNvPr>
          <p:cNvSpPr>
            <a:spLocks noGrp="1" noRot="1" noChangeAspect="1" noChangeArrowheads="1" noTextEdit="1"/>
          </p:cNvSpPr>
          <p:nvPr>
            <p:ph type="sldImg"/>
          </p:nvPr>
        </p:nvSpPr>
        <p:spPr>
          <a:ln/>
        </p:spPr>
      </p:sp>
      <p:sp>
        <p:nvSpPr>
          <p:cNvPr id="125955" name="Rectangle 3">
            <a:extLst>
              <a:ext uri="{FF2B5EF4-FFF2-40B4-BE49-F238E27FC236}">
                <a16:creationId xmlns:a16="http://schemas.microsoft.com/office/drawing/2014/main" id="{E3A994A8-AA4A-55B8-49C6-D1DE3A3E615C}"/>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0207077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https://familytalk.widen.net/view/pdf/mlkou6md9j/11302023CHRISTIANAMERICAATACROSSROADS2.pdf?t.download=true&amp;u=o5dst7</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3235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BDF02A3-E3C7-7360-9936-DFDECAC631D0}"/>
              </a:ext>
            </a:extLst>
          </p:cNvPr>
          <p:cNvSpPr>
            <a:spLocks noGrp="1" noChangeArrowheads="1"/>
          </p:cNvSpPr>
          <p:nvPr>
            <p:ph type="hdr" sz="quarter"/>
          </p:nvPr>
        </p:nvSpPr>
        <p:spPr>
          <a:ln/>
        </p:spPr>
        <p:txBody>
          <a:bodyPr/>
          <a:lstStyle/>
          <a:p>
            <a:r>
              <a:rPr lang="en-US" altLang="en-US"/>
              <a:t>Hanukkah 2023--Call to Warfare Dan 11.33</a:t>
            </a:r>
          </a:p>
        </p:txBody>
      </p:sp>
      <p:sp>
        <p:nvSpPr>
          <p:cNvPr id="3" name="Rectangle 3">
            <a:extLst>
              <a:ext uri="{FF2B5EF4-FFF2-40B4-BE49-F238E27FC236}">
                <a16:creationId xmlns:a16="http://schemas.microsoft.com/office/drawing/2014/main" id="{83EF8C2D-913D-C3A9-E7C2-DE495A3C9C5D}"/>
              </a:ext>
            </a:extLst>
          </p:cNvPr>
          <p:cNvSpPr>
            <a:spLocks noGrp="1" noChangeArrowheads="1"/>
          </p:cNvSpPr>
          <p:nvPr>
            <p:ph type="dt" idx="1"/>
          </p:nvPr>
        </p:nvSpPr>
        <p:spPr>
          <a:ln/>
        </p:spPr>
        <p:txBody>
          <a:bodyPr/>
          <a:lstStyle/>
          <a:p>
            <a:r>
              <a:rPr lang="en-US" altLang="en-US"/>
              <a:t>Dec 2, 2023 5784</a:t>
            </a:r>
          </a:p>
        </p:txBody>
      </p:sp>
      <p:sp>
        <p:nvSpPr>
          <p:cNvPr id="4" name="Rectangle 7">
            <a:extLst>
              <a:ext uri="{FF2B5EF4-FFF2-40B4-BE49-F238E27FC236}">
                <a16:creationId xmlns:a16="http://schemas.microsoft.com/office/drawing/2014/main" id="{1D55420C-52B4-9AC5-F73A-FA96EEFC7737}"/>
              </a:ext>
            </a:extLst>
          </p:cNvPr>
          <p:cNvSpPr>
            <a:spLocks noGrp="1" noChangeArrowheads="1"/>
          </p:cNvSpPr>
          <p:nvPr>
            <p:ph type="sldNum" sz="quarter" idx="5"/>
          </p:nvPr>
        </p:nvSpPr>
        <p:spPr>
          <a:ln/>
        </p:spPr>
        <p:txBody>
          <a:bodyPr/>
          <a:lstStyle/>
          <a:p>
            <a:fld id="{1951AEBA-E418-4F6A-B2A1-C2835F0FCF1A}" type="slidenum">
              <a:rPr lang="en-US" altLang="en-US"/>
              <a:pPr/>
              <a:t>12</a:t>
            </a:fld>
            <a:endParaRPr lang="en-US" altLang="en-US"/>
          </a:p>
        </p:txBody>
      </p:sp>
      <p:sp>
        <p:nvSpPr>
          <p:cNvPr id="124930" name="Rectangle 2">
            <a:extLst>
              <a:ext uri="{FF2B5EF4-FFF2-40B4-BE49-F238E27FC236}">
                <a16:creationId xmlns:a16="http://schemas.microsoft.com/office/drawing/2014/main" id="{165D466E-18C3-51BC-33BC-8ED26AAC89E6}"/>
              </a:ext>
            </a:extLst>
          </p:cNvPr>
          <p:cNvSpPr>
            <a:spLocks noGrp="1" noRot="1" noChangeAspect="1" noChangeArrowheads="1" noTextEdit="1"/>
          </p:cNvSpPr>
          <p:nvPr>
            <p:ph type="sldImg"/>
          </p:nvPr>
        </p:nvSpPr>
        <p:spPr>
          <a:ln/>
        </p:spPr>
      </p:sp>
      <p:sp>
        <p:nvSpPr>
          <p:cNvPr id="124931" name="Rectangle 3">
            <a:extLst>
              <a:ext uri="{FF2B5EF4-FFF2-40B4-BE49-F238E27FC236}">
                <a16:creationId xmlns:a16="http://schemas.microsoft.com/office/drawing/2014/main" id="{7598FC15-CC3C-6D9B-FEB7-50371D040EE9}"/>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282085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2023--Call to Warfare Dan 11.33</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2,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529114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4B176B51-702A-7EDB-8B3E-6D527AAF468B}"/>
              </a:ext>
            </a:extLst>
          </p:cNvPr>
          <p:cNvSpPr>
            <a:spLocks noGrp="1" noChangeArrowheads="1"/>
          </p:cNvSpPr>
          <p:nvPr>
            <p:ph type="hdr"/>
          </p:nvPr>
        </p:nvSpPr>
        <p:spPr>
          <a:ln/>
        </p:spPr>
        <p:txBody>
          <a:bodyPr/>
          <a:lstStyle/>
          <a:p>
            <a:r>
              <a:rPr lang="en-US" altLang="en-US"/>
              <a:t>Hanukkah 2023--Call to Warfare Dan 11.33</a:t>
            </a:r>
          </a:p>
        </p:txBody>
      </p:sp>
      <p:sp>
        <p:nvSpPr>
          <p:cNvPr id="3" name="Rectangle 6">
            <a:extLst>
              <a:ext uri="{FF2B5EF4-FFF2-40B4-BE49-F238E27FC236}">
                <a16:creationId xmlns:a16="http://schemas.microsoft.com/office/drawing/2014/main" id="{AF111CE2-A1F8-40A3-5FBB-8424291896D5}"/>
              </a:ext>
            </a:extLst>
          </p:cNvPr>
          <p:cNvSpPr>
            <a:spLocks noGrp="1" noChangeArrowheads="1"/>
          </p:cNvSpPr>
          <p:nvPr>
            <p:ph type="dt"/>
          </p:nvPr>
        </p:nvSpPr>
        <p:spPr>
          <a:ln/>
        </p:spPr>
        <p:txBody>
          <a:bodyPr/>
          <a:lstStyle/>
          <a:p>
            <a:r>
              <a:rPr lang="en-US" altLang="en-US"/>
              <a:t>Dec 2, 2023 5784</a:t>
            </a:r>
          </a:p>
        </p:txBody>
      </p:sp>
      <p:sp>
        <p:nvSpPr>
          <p:cNvPr id="5" name="Rectangle 10">
            <a:extLst>
              <a:ext uri="{FF2B5EF4-FFF2-40B4-BE49-F238E27FC236}">
                <a16:creationId xmlns:a16="http://schemas.microsoft.com/office/drawing/2014/main" id="{C52C2000-B280-8137-BECD-13CB9AD63812}"/>
              </a:ext>
            </a:extLst>
          </p:cNvPr>
          <p:cNvSpPr>
            <a:spLocks noGrp="1" noChangeArrowheads="1"/>
          </p:cNvSpPr>
          <p:nvPr>
            <p:ph type="sldNum"/>
          </p:nvPr>
        </p:nvSpPr>
        <p:spPr>
          <a:ln/>
        </p:spPr>
        <p:txBody>
          <a:bodyPr/>
          <a:lstStyle/>
          <a:p>
            <a:fld id="{987AAB30-2BA6-4283-B3BC-F9E66C89FEFC}" type="slidenum">
              <a:rPr lang="en-US" altLang="en-US"/>
              <a:pPr/>
              <a:t>14</a:t>
            </a:fld>
            <a:endParaRPr lang="en-US" altLang="en-US"/>
          </a:p>
        </p:txBody>
      </p:sp>
      <p:sp>
        <p:nvSpPr>
          <p:cNvPr id="1438722" name="Rectangle 2">
            <a:extLst>
              <a:ext uri="{FF2B5EF4-FFF2-40B4-BE49-F238E27FC236}">
                <a16:creationId xmlns:a16="http://schemas.microsoft.com/office/drawing/2014/main" id="{06174FD9-7BB7-7FA7-4BED-82A526932B62}"/>
              </a:ext>
            </a:extLst>
          </p:cNvPr>
          <p:cNvSpPr>
            <a:spLocks noGrp="1" noRot="1" noChangeAspect="1" noChangeArrowheads="1" noTextEdit="1"/>
          </p:cNvSpPr>
          <p:nvPr>
            <p:ph type="sldImg"/>
          </p:nvPr>
        </p:nvSpPr>
        <p:spPr>
          <a:xfrm>
            <a:off x="787400" y="304800"/>
            <a:ext cx="5283200" cy="3962400"/>
          </a:xfrm>
          <a:ln/>
        </p:spPr>
      </p:sp>
      <p:sp>
        <p:nvSpPr>
          <p:cNvPr id="1438723" name="Rectangle 3">
            <a:extLst>
              <a:ext uri="{FF2B5EF4-FFF2-40B4-BE49-F238E27FC236}">
                <a16:creationId xmlns:a16="http://schemas.microsoft.com/office/drawing/2014/main" id="{25FAF635-6DAE-6253-D623-F2D1259C086E}"/>
              </a:ext>
            </a:extLst>
          </p:cNvPr>
          <p:cNvSpPr>
            <a:spLocks noGrp="1" noChangeArrowheads="1"/>
          </p:cNvSpPr>
          <p:nvPr>
            <p:ph type="body" idx="1"/>
          </p:nvPr>
        </p:nvSpPr>
        <p:spPr>
          <a:xfrm>
            <a:off x="685800" y="4343400"/>
            <a:ext cx="5486400" cy="4114800"/>
          </a:xfrm>
        </p:spPr>
        <p:txBody>
          <a:bodyPr/>
          <a:lstStyle/>
          <a:p>
            <a:r>
              <a:rPr lang="en-US" altLang="en-US" sz="2000" dirty="0">
                <a:latin typeface="Arial Rounded MT Bold" panose="020F0704030504030204" pitchFamily="34" charset="0"/>
              </a:rPr>
              <a:t>166 to 164 to liberate Jerusalem</a:t>
            </a:r>
          </a:p>
          <a:p>
            <a:r>
              <a:rPr lang="en-US" altLang="en-US" sz="2000" dirty="0">
                <a:latin typeface="Arial Rounded MT Bold" panose="020F0704030504030204" pitchFamily="34" charset="0"/>
              </a:rPr>
              <a:t>Liberation Jerusalem, cleansed the Temple.  Enacted Holiday ~Sukkot</a:t>
            </a:r>
          </a:p>
          <a:p>
            <a:endParaRPr lang="en-US" altLang="en-US" sz="2000" dirty="0">
              <a:latin typeface="Arial Rounded MT Bold" panose="020F0704030504030204" pitchFamily="34" charset="0"/>
            </a:endParaRPr>
          </a:p>
          <a:p>
            <a:r>
              <a:rPr lang="en-US" altLang="en-US" sz="2000" dirty="0">
                <a:latin typeface="Arial Rounded MT Bold" panose="020F0704030504030204" pitchFamily="34" charset="0"/>
              </a:rPr>
              <a:t>Ever other situations like that?</a:t>
            </a:r>
          </a:p>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3726118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10B3F321-E990-808E-2F5C-9771F5DE6265}"/>
              </a:ext>
            </a:extLst>
          </p:cNvPr>
          <p:cNvSpPr>
            <a:spLocks noGrp="1" noChangeArrowheads="1"/>
          </p:cNvSpPr>
          <p:nvPr>
            <p:ph type="hdr"/>
          </p:nvPr>
        </p:nvSpPr>
        <p:spPr>
          <a:ln/>
        </p:spPr>
        <p:txBody>
          <a:bodyPr/>
          <a:lstStyle/>
          <a:p>
            <a:r>
              <a:rPr lang="en-US" altLang="en-US"/>
              <a:t>Hanukkah 2023--Call to Warfare Dan 11.33</a:t>
            </a:r>
          </a:p>
        </p:txBody>
      </p:sp>
      <p:sp>
        <p:nvSpPr>
          <p:cNvPr id="3" name="Rectangle 6">
            <a:extLst>
              <a:ext uri="{FF2B5EF4-FFF2-40B4-BE49-F238E27FC236}">
                <a16:creationId xmlns:a16="http://schemas.microsoft.com/office/drawing/2014/main" id="{5AED8E7E-60F5-E378-08E4-65BC8E8B9ABC}"/>
              </a:ext>
            </a:extLst>
          </p:cNvPr>
          <p:cNvSpPr>
            <a:spLocks noGrp="1" noChangeArrowheads="1"/>
          </p:cNvSpPr>
          <p:nvPr>
            <p:ph type="dt"/>
          </p:nvPr>
        </p:nvSpPr>
        <p:spPr>
          <a:ln/>
        </p:spPr>
        <p:txBody>
          <a:bodyPr/>
          <a:lstStyle/>
          <a:p>
            <a:r>
              <a:rPr lang="en-US" altLang="en-US"/>
              <a:t>Dec 2, 2023 5784</a:t>
            </a:r>
          </a:p>
        </p:txBody>
      </p:sp>
      <p:sp>
        <p:nvSpPr>
          <p:cNvPr id="5" name="Rectangle 10">
            <a:extLst>
              <a:ext uri="{FF2B5EF4-FFF2-40B4-BE49-F238E27FC236}">
                <a16:creationId xmlns:a16="http://schemas.microsoft.com/office/drawing/2014/main" id="{676A12E9-80DB-DEDA-0CDE-4071FC939C8A}"/>
              </a:ext>
            </a:extLst>
          </p:cNvPr>
          <p:cNvSpPr>
            <a:spLocks noGrp="1" noChangeArrowheads="1"/>
          </p:cNvSpPr>
          <p:nvPr>
            <p:ph type="sldNum"/>
          </p:nvPr>
        </p:nvSpPr>
        <p:spPr>
          <a:ln/>
        </p:spPr>
        <p:txBody>
          <a:bodyPr/>
          <a:lstStyle/>
          <a:p>
            <a:fld id="{3FB6CED2-56C1-425F-9590-16D0115E0C34}" type="slidenum">
              <a:rPr lang="en-US" altLang="en-US"/>
              <a:pPr/>
              <a:t>15</a:t>
            </a:fld>
            <a:endParaRPr lang="en-US" altLang="en-US"/>
          </a:p>
        </p:txBody>
      </p:sp>
      <p:sp>
        <p:nvSpPr>
          <p:cNvPr id="1529858" name="Rectangle 2">
            <a:extLst>
              <a:ext uri="{FF2B5EF4-FFF2-40B4-BE49-F238E27FC236}">
                <a16:creationId xmlns:a16="http://schemas.microsoft.com/office/drawing/2014/main" id="{88EF920C-55DC-A331-7F88-7B6FDD7FC297}"/>
              </a:ext>
            </a:extLst>
          </p:cNvPr>
          <p:cNvSpPr>
            <a:spLocks noGrp="1" noRot="1" noChangeAspect="1" noChangeArrowheads="1" noTextEdit="1"/>
          </p:cNvSpPr>
          <p:nvPr>
            <p:ph type="sldImg"/>
          </p:nvPr>
        </p:nvSpPr>
        <p:spPr>
          <a:xfrm>
            <a:off x="68263" y="304800"/>
            <a:ext cx="6772275" cy="3810000"/>
          </a:xfrm>
          <a:ln/>
        </p:spPr>
      </p:sp>
      <p:sp>
        <p:nvSpPr>
          <p:cNvPr id="1529859" name="Rectangle 3">
            <a:extLst>
              <a:ext uri="{FF2B5EF4-FFF2-40B4-BE49-F238E27FC236}">
                <a16:creationId xmlns:a16="http://schemas.microsoft.com/office/drawing/2014/main" id="{11B08140-A56B-7CF6-8228-5924AAB267F5}"/>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2033983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2023--Call to Warfare Dan 11.33</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2,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https://www.umjc.org/commentary/2022/12/16/what-would-the-maccabees-do</a:t>
            </a:r>
          </a:p>
          <a:p>
            <a:endParaRPr lang="en-US" altLang="en-US" dirty="0"/>
          </a:p>
        </p:txBody>
      </p:sp>
    </p:spTree>
    <p:extLst>
      <p:ext uri="{BB962C8B-B14F-4D97-AF65-F5344CB8AC3E}">
        <p14:creationId xmlns:p14="http://schemas.microsoft.com/office/powerpoint/2010/main" val="2173951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2023--Call to Warfare Dan 11.33</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2,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https://www.umjc.org/commentary/2022/12/16/what-would-the-maccabees-do</a:t>
            </a:r>
          </a:p>
          <a:p>
            <a:endParaRPr lang="en-US" altLang="en-US" sz="1050" dirty="0"/>
          </a:p>
          <a:p>
            <a:r>
              <a:rPr lang="en-US" altLang="en-US" dirty="0"/>
              <a:t>Keep this in mind.  </a:t>
            </a:r>
            <a:r>
              <a:rPr lang="en-US" altLang="en-US" u="sng" dirty="0"/>
              <a:t>Defiance of fear</a:t>
            </a:r>
            <a:r>
              <a:rPr lang="en-US" altLang="en-US" dirty="0"/>
              <a:t>.</a:t>
            </a:r>
          </a:p>
        </p:txBody>
      </p:sp>
    </p:spTree>
    <p:extLst>
      <p:ext uri="{BB962C8B-B14F-4D97-AF65-F5344CB8AC3E}">
        <p14:creationId xmlns:p14="http://schemas.microsoft.com/office/powerpoint/2010/main" val="1654257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2023--Call to Warfare Dan 11.33</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2,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Warfare over fear</a:t>
            </a:r>
          </a:p>
        </p:txBody>
      </p:sp>
    </p:spTree>
    <p:extLst>
      <p:ext uri="{BB962C8B-B14F-4D97-AF65-F5344CB8AC3E}">
        <p14:creationId xmlns:p14="http://schemas.microsoft.com/office/powerpoint/2010/main" val="3528487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2023--Call to Warfare Dan 11.33</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2,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145917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2023--Call to Warfare Dan 11.33</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2,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888378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2023--Call to Warfare Dan 11.33</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2,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94786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2023--Call to Warfare Dan 11.33</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2,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5317662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https://allisrael.com/east-london-town-hall-will-not-light-the-menorah-candles-for-hanukkah-this-year</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45200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https://allisrael.com/east-london-town-hall-will-not-light-the-menorah-candles-for-hanukkah-this-year</a:t>
            </a:r>
          </a:p>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5277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2023--Call to Warfare Dan 11.33</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2,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7358750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https://kcjc.com/current-news/top-stories/9182-anti-israel-student-protests-ongoing-at-ku</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6727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https://kcjc.com/current-news/top-stories/9182-anti-israel-student-protests-ongoing-at-ku</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84036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https://kcjc.com/current-news/top-stories/9182-anti-israel-student-protests-ongoing-at-ku</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https://allisrael.com/hamas-wanted-to-sacrifice-thousands-of-children-so-israel-can-take-the-blame-says-son-of-hamas-co-founder</a:t>
            </a:r>
          </a:p>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21818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2023--Call to Warfare Dan 11.33</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2,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https://kcjc.com/current-news/top-stories/9182-anti-israel-student-protests-ongoing-at-ku</a:t>
            </a:r>
          </a:p>
          <a:p>
            <a:endParaRPr lang="en-US" altLang="en-US" dirty="0"/>
          </a:p>
        </p:txBody>
      </p:sp>
    </p:spTree>
    <p:extLst>
      <p:ext uri="{BB962C8B-B14F-4D97-AF65-F5344CB8AC3E}">
        <p14:creationId xmlns:p14="http://schemas.microsoft.com/office/powerpoint/2010/main" val="27249745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2023--Call to Warfare Dan 11.33</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2,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888319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2023--Call to Warfare Dan 11.33</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2,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a:p>
            <a:r>
              <a:rPr lang="en-US" altLang="en-US" dirty="0"/>
              <a:t>A rabbi’s wife married to Rabbi Josh </a:t>
            </a:r>
            <a:r>
              <a:rPr lang="en-US" dirty="0"/>
              <a:t>Brumbach</a:t>
            </a:r>
            <a:endParaRPr lang="en-US" altLang="en-US" dirty="0"/>
          </a:p>
        </p:txBody>
      </p:sp>
    </p:spTree>
    <p:extLst>
      <p:ext uri="{BB962C8B-B14F-4D97-AF65-F5344CB8AC3E}">
        <p14:creationId xmlns:p14="http://schemas.microsoft.com/office/powerpoint/2010/main" val="9346819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2023--Call to Warfare Dan 11.33</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2,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t>Between Detroit and Ann Arbor</a:t>
            </a:r>
          </a:p>
          <a:p>
            <a:endParaRPr lang="en-US" altLang="en-US" dirty="0"/>
          </a:p>
        </p:txBody>
      </p:sp>
    </p:spTree>
    <p:extLst>
      <p:ext uri="{BB962C8B-B14F-4D97-AF65-F5344CB8AC3E}">
        <p14:creationId xmlns:p14="http://schemas.microsoft.com/office/powerpoint/2010/main" val="7303167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algn="l"/>
            <a:r>
              <a:rPr lang="en-US" b="1" i="0" dirty="0">
                <a:solidFill>
                  <a:srgbClr val="1F1F1F"/>
                </a:solidFill>
                <a:effectLst/>
                <a:latin typeface="Google Sans"/>
              </a:rPr>
              <a:t>Dr. James Dobson's Family Talk</a:t>
            </a:r>
            <a:endParaRPr lang="en-US" b="1" i="0" dirty="0">
              <a:solidFill>
                <a:srgbClr val="5F6368"/>
              </a:solidFill>
              <a:effectLst/>
              <a:latin typeface="Google Sans"/>
            </a:endParaRP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02485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2023--Call to Warfare Dan 11.33</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2,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https://www.toddstarnes.com/crime/pro-muslim-mob-disrupts-michigan-christmas-tree-ceremony/</a:t>
            </a:r>
          </a:p>
        </p:txBody>
      </p:sp>
    </p:spTree>
    <p:extLst>
      <p:ext uri="{BB962C8B-B14F-4D97-AF65-F5344CB8AC3E}">
        <p14:creationId xmlns:p14="http://schemas.microsoft.com/office/powerpoint/2010/main" val="20924501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algn="l"/>
            <a:r>
              <a:rPr lang="en-US" b="1" i="0" dirty="0">
                <a:solidFill>
                  <a:srgbClr val="1F1F1F"/>
                </a:solidFill>
                <a:effectLst/>
                <a:latin typeface="Google Sans"/>
              </a:rPr>
              <a:t>Dr. James Dobson's Family Talk</a:t>
            </a:r>
            <a:endParaRPr lang="en-US" b="1" i="0" dirty="0">
              <a:solidFill>
                <a:srgbClr val="5F6368"/>
              </a:solidFill>
              <a:effectLst/>
              <a:latin typeface="Google Sans"/>
            </a:endParaRP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57393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2023--Call to Warfare Dan 11.33</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2,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9132356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b="0" i="0" dirty="0">
                <a:solidFill>
                  <a:srgbClr val="1155CC"/>
                </a:solidFill>
                <a:effectLst/>
                <a:latin typeface="Arial" panose="020B0604020202020204" pitchFamily="34" charset="0"/>
                <a:hlinkClick r:id="rId3"/>
              </a:rPr>
              <a:t>https://youtu.be/dtErUuBvcRc?si=oEh6tH49YoLtSA3W</a:t>
            </a:r>
            <a:endParaRPr lang="en-US" b="0" i="0" dirty="0">
              <a:solidFill>
                <a:srgbClr val="1155CC"/>
              </a:solidFill>
              <a:effectLst/>
              <a:latin typeface="Arial" panose="020B0604020202020204" pitchFamily="34" charset="0"/>
            </a:endParaRPr>
          </a:p>
          <a:p>
            <a:endParaRPr lang="en-US" altLang="en-US" b="0" i="0" dirty="0">
              <a:solidFill>
                <a:srgbClr val="1155CC"/>
              </a:solidFill>
              <a:effectLst/>
              <a:latin typeface="Arial" panose="020B0604020202020204" pitchFamily="34" charset="0"/>
            </a:endParaRPr>
          </a:p>
          <a:p>
            <a:r>
              <a:rPr lang="en-US" altLang="en-US" b="0" i="0" dirty="0">
                <a:effectLst/>
              </a:rPr>
              <a:t>Gaza kindergarten graduation.</a:t>
            </a:r>
          </a:p>
          <a:p>
            <a:r>
              <a:rPr lang="en-US" altLang="en-US" b="0" i="0" dirty="0">
                <a:effectLst/>
              </a:rPr>
              <a:t>0.15 to 2.33</a:t>
            </a:r>
          </a:p>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72674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2023--Call to Warfare Dan 11.33</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2,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5288658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Sally Shiff</a:t>
            </a:r>
          </a:p>
          <a:p>
            <a:r>
              <a:rPr lang="en-US" b="0" i="0" dirty="0">
                <a:solidFill>
                  <a:srgbClr val="1155CC"/>
                </a:solidFill>
                <a:effectLst/>
                <a:latin typeface="Open Sans" panose="020B0606030504020204" pitchFamily="34" charset="0"/>
                <a:hlinkClick r:id="rId3"/>
              </a:rPr>
              <a:t>https://virtualjerusalem.com/reports-of-palestinians-torturing-israeli-mothers-and-childen-emerge/</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6672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Sally Shiff</a:t>
            </a:r>
          </a:p>
          <a:p>
            <a:r>
              <a:rPr lang="en-US" b="0" i="0" dirty="0">
                <a:solidFill>
                  <a:srgbClr val="1155CC"/>
                </a:solidFill>
                <a:effectLst/>
                <a:latin typeface="Open Sans" panose="020B0606030504020204" pitchFamily="34" charset="0"/>
                <a:hlinkClick r:id="rId3"/>
              </a:rPr>
              <a:t>https://virtualjerusalem.com/reports-of-palestinians-torturing-israeli-mothers-and-childen-emerge/</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8255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https://allisrael.com/hostages-returning-from-hamas-captivity-tell-of-starvation-and-horrific-abuse-and</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499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2023--Call to Warfare Dan 11.33</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2,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https://www.umjc.org/commentary/2022/12/16/what-would-the-maccabees-do</a:t>
            </a:r>
          </a:p>
          <a:p>
            <a:endParaRPr lang="en-US" altLang="en-US" dirty="0"/>
          </a:p>
        </p:txBody>
      </p:sp>
    </p:spTree>
    <p:extLst>
      <p:ext uri="{BB962C8B-B14F-4D97-AF65-F5344CB8AC3E}">
        <p14:creationId xmlns:p14="http://schemas.microsoft.com/office/powerpoint/2010/main" val="26854747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45223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https://davidstent.org/when-justice-and-intercession-are-absent/</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26216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https://davidstent.org/when-justice-and-intercession-are-absent/</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01153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https://www.i24news.tv/en/news/israel-at-war/1701194841-women-were-held-in-cages-israeli-hostage-testimonies-expose</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37615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https://www.israeltoday.co.il/read/israeli-hostages-recount-beatings-death-threats-in-captivity/?mc_cid=12a7093c3c&amp;mc_eid=9f06d9f262</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75250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https://www.israeltoday.co.il/read/israeli-hostages-recount-beatings-death-threats-in-captivity/?mc_cid=12a7093c3c&amp;mc_eid=9f06d9f262</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13738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https://www.israeltoday.co.il/read/israeli-hostages-recount-beatings-death-threats-in-captivity/?mc_cid=12a7093c3c&amp;mc_eid=9f06d9f262</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36558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2023--Call to Warfare Dan 11.33</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2,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1091600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2023--Call to Warfare Dan 11.33</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2,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7215234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679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2023--Call to Warfare Dan 11.33</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2,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https://www.umjc.org/commentary/2022/12/16/what-would-the-maccabees-do</a:t>
            </a:r>
          </a:p>
          <a:p>
            <a:endParaRPr lang="en-US" altLang="en-US" dirty="0"/>
          </a:p>
        </p:txBody>
      </p:sp>
    </p:spTree>
    <p:extLst>
      <p:ext uri="{BB962C8B-B14F-4D97-AF65-F5344CB8AC3E}">
        <p14:creationId xmlns:p14="http://schemas.microsoft.com/office/powerpoint/2010/main" val="30116549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41668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Courage is NOT the lack of fear, it is doing what is right in spite of fear.</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2261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Remember Yeshua’s interpretation of murder, includes settled anger.   Courage to forgive in relationships.   </a:t>
            </a:r>
          </a:p>
          <a:p>
            <a:r>
              <a:rPr lang="en-US" altLang="en-US" dirty="0"/>
              <a:t>Yeshua’s </a:t>
            </a:r>
            <a:r>
              <a:rPr lang="en-US" altLang="en-US" dirty="0" err="1"/>
              <a:t>interp</a:t>
            </a:r>
            <a:r>
              <a:rPr lang="en-US" altLang="en-US" dirty="0"/>
              <a:t> of immorality is internal as well, images in the mind or on screen!</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262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2023--Call to Warfare Dan 11.33</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2,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Not all sweet and harmonious.  </a:t>
            </a:r>
          </a:p>
        </p:txBody>
      </p:sp>
    </p:spTree>
    <p:extLst>
      <p:ext uri="{BB962C8B-B14F-4D97-AF65-F5344CB8AC3E}">
        <p14:creationId xmlns:p14="http://schemas.microsoft.com/office/powerpoint/2010/main" val="12323271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2023--Call to Warfare Dan 11.33</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2,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Opposite of fear is power to love.  Love whom, where?   Love yourself, your family, your community, those you are at odds with.   </a:t>
            </a:r>
          </a:p>
        </p:txBody>
      </p:sp>
    </p:spTree>
    <p:extLst>
      <p:ext uri="{BB962C8B-B14F-4D97-AF65-F5344CB8AC3E}">
        <p14:creationId xmlns:p14="http://schemas.microsoft.com/office/powerpoint/2010/main" val="19744713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2023--Call to Warfare Dan 11.33</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2,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1597470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2023--Call to Warfare Dan 11.33</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2,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6178266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2023--Call to Warfare Dan 11.33</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2,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That is, suffer fearful circumstances.  </a:t>
            </a:r>
          </a:p>
        </p:txBody>
      </p:sp>
    </p:spTree>
    <p:extLst>
      <p:ext uri="{BB962C8B-B14F-4D97-AF65-F5344CB8AC3E}">
        <p14:creationId xmlns:p14="http://schemas.microsoft.com/office/powerpoint/2010/main" val="22301223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2023--Call to Warfare Dan 11.33</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2,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3339833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2023--Call to Warfare Dan 11.33</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2,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Not absence of fear, but overcomes by decision of love.  </a:t>
            </a:r>
          </a:p>
          <a:p>
            <a:r>
              <a:rPr lang="en-US" altLang="en-US" dirty="0"/>
              <a:t>Yeshua based, empowered loving fearlessness.</a:t>
            </a:r>
          </a:p>
        </p:txBody>
      </p:sp>
    </p:spTree>
    <p:extLst>
      <p:ext uri="{BB962C8B-B14F-4D97-AF65-F5344CB8AC3E}">
        <p14:creationId xmlns:p14="http://schemas.microsoft.com/office/powerpoint/2010/main" val="3678566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EC549E5-863B-FF1C-ACC5-92512FD3BEE1}"/>
              </a:ext>
            </a:extLst>
          </p:cNvPr>
          <p:cNvSpPr>
            <a:spLocks noGrp="1" noChangeArrowheads="1"/>
          </p:cNvSpPr>
          <p:nvPr>
            <p:ph type="hdr" sz="quarter"/>
          </p:nvPr>
        </p:nvSpPr>
        <p:spPr>
          <a:ln/>
        </p:spPr>
        <p:txBody>
          <a:bodyPr/>
          <a:lstStyle/>
          <a:p>
            <a:r>
              <a:rPr lang="en-US" altLang="en-US"/>
              <a:t>Hanukkah 2023--Call to Warfare Dan 11.33</a:t>
            </a:r>
          </a:p>
        </p:txBody>
      </p:sp>
      <p:sp>
        <p:nvSpPr>
          <p:cNvPr id="3" name="Rectangle 3">
            <a:extLst>
              <a:ext uri="{FF2B5EF4-FFF2-40B4-BE49-F238E27FC236}">
                <a16:creationId xmlns:a16="http://schemas.microsoft.com/office/drawing/2014/main" id="{76C035B6-7747-A8E6-3160-E3944F08CE3D}"/>
              </a:ext>
            </a:extLst>
          </p:cNvPr>
          <p:cNvSpPr>
            <a:spLocks noGrp="1" noChangeArrowheads="1"/>
          </p:cNvSpPr>
          <p:nvPr>
            <p:ph type="dt" idx="1"/>
          </p:nvPr>
        </p:nvSpPr>
        <p:spPr>
          <a:ln/>
        </p:spPr>
        <p:txBody>
          <a:bodyPr/>
          <a:lstStyle/>
          <a:p>
            <a:r>
              <a:rPr lang="en-US" altLang="en-US"/>
              <a:t>Dec 2, 2023 5784</a:t>
            </a:r>
          </a:p>
        </p:txBody>
      </p:sp>
      <p:sp>
        <p:nvSpPr>
          <p:cNvPr id="4" name="Rectangle 7">
            <a:extLst>
              <a:ext uri="{FF2B5EF4-FFF2-40B4-BE49-F238E27FC236}">
                <a16:creationId xmlns:a16="http://schemas.microsoft.com/office/drawing/2014/main" id="{66F43DA3-2FB7-0CF4-4D3B-4C8BD3B6F85E}"/>
              </a:ext>
            </a:extLst>
          </p:cNvPr>
          <p:cNvSpPr>
            <a:spLocks noGrp="1" noChangeArrowheads="1"/>
          </p:cNvSpPr>
          <p:nvPr>
            <p:ph type="sldNum" sz="quarter" idx="5"/>
          </p:nvPr>
        </p:nvSpPr>
        <p:spPr>
          <a:ln/>
        </p:spPr>
        <p:txBody>
          <a:bodyPr/>
          <a:lstStyle/>
          <a:p>
            <a:fld id="{1CE2D11E-4D6F-48BD-A829-B3D8D8B50B4A}" type="slidenum">
              <a:rPr lang="en-US" altLang="en-US"/>
              <a:pPr/>
              <a:t>6</a:t>
            </a:fld>
            <a:endParaRPr lang="en-US" altLang="en-US"/>
          </a:p>
        </p:txBody>
      </p:sp>
      <p:sp>
        <p:nvSpPr>
          <p:cNvPr id="128002" name="Rectangle 2">
            <a:extLst>
              <a:ext uri="{FF2B5EF4-FFF2-40B4-BE49-F238E27FC236}">
                <a16:creationId xmlns:a16="http://schemas.microsoft.com/office/drawing/2014/main" id="{4122CC71-A755-CD46-6351-081C949CBC98}"/>
              </a:ext>
            </a:extLst>
          </p:cNvPr>
          <p:cNvSpPr>
            <a:spLocks noGrp="1" noRot="1" noChangeAspect="1" noChangeArrowheads="1" noTextEdit="1"/>
          </p:cNvSpPr>
          <p:nvPr>
            <p:ph type="sldImg"/>
          </p:nvPr>
        </p:nvSpPr>
        <p:spPr>
          <a:ln/>
        </p:spPr>
      </p:sp>
      <p:sp>
        <p:nvSpPr>
          <p:cNvPr id="128003" name="Rectangle 3">
            <a:extLst>
              <a:ext uri="{FF2B5EF4-FFF2-40B4-BE49-F238E27FC236}">
                <a16:creationId xmlns:a16="http://schemas.microsoft.com/office/drawing/2014/main" id="{9C5BCC3D-51CC-6674-2ADA-6884918149B2}"/>
              </a:ext>
            </a:extLst>
          </p:cNvPr>
          <p:cNvSpPr>
            <a:spLocks noGrp="1" noChangeArrowheads="1"/>
          </p:cNvSpPr>
          <p:nvPr>
            <p:ph type="body" idx="1"/>
          </p:nvPr>
        </p:nvSpPr>
        <p:spPr>
          <a:xfrm>
            <a:off x="304800" y="4267200"/>
            <a:ext cx="6096000" cy="4267200"/>
          </a:xfrm>
        </p:spPr>
        <p:txBody>
          <a:bodyPr/>
          <a:lstStyle/>
          <a:p>
            <a:pPr>
              <a:lnSpc>
                <a:spcPct val="80000"/>
              </a:lnSpc>
            </a:pPr>
            <a:r>
              <a:rPr lang="en-US" altLang="en-US" sz="1800" dirty="0"/>
              <a:t>Naval interference of Romans </a:t>
            </a:r>
            <a:r>
              <a:rPr lang="en-US" altLang="en-US" sz="1800" dirty="0">
                <a:sym typeface="Wingdings" panose="05000000000000000000" pitchFamily="2" charset="2"/>
              </a:rPr>
              <a:t> fury of Antiochus the Syrian</a:t>
            </a:r>
          </a:p>
          <a:p>
            <a:pPr>
              <a:lnSpc>
                <a:spcPct val="80000"/>
              </a:lnSpc>
            </a:pPr>
            <a:r>
              <a:rPr lang="en-US" altLang="en-US" sz="1800" dirty="0">
                <a:sym typeface="Wingdings" panose="05000000000000000000" pitchFamily="2" charset="2"/>
              </a:rPr>
              <a:t>In </a:t>
            </a:r>
            <a:r>
              <a:rPr lang="en-US" altLang="en-US" sz="1800" dirty="0">
                <a:solidFill>
                  <a:schemeClr val="accent2"/>
                </a:solidFill>
                <a:sym typeface="Wingdings" panose="05000000000000000000" pitchFamily="2" charset="2"/>
              </a:rPr>
              <a:t>175 BC</a:t>
            </a:r>
            <a:r>
              <a:rPr lang="en-US" altLang="en-US" sz="1800" dirty="0">
                <a:sym typeface="Wingdings" panose="05000000000000000000" pitchFamily="2" charset="2"/>
              </a:rPr>
              <a:t>, a new king, Antiochus IV (also called "</a:t>
            </a:r>
            <a:r>
              <a:rPr lang="en-US" altLang="en-US" sz="1800" dirty="0" err="1">
                <a:sym typeface="Wingdings" panose="05000000000000000000" pitchFamily="2" charset="2"/>
              </a:rPr>
              <a:t>Epihpanes</a:t>
            </a:r>
            <a:r>
              <a:rPr lang="en-US" altLang="en-US" sz="1800" dirty="0">
                <a:sym typeface="Wingdings" panose="05000000000000000000" pitchFamily="2" charset="2"/>
              </a:rPr>
              <a:t>") ascended the throne in Syria.  Under the "auspices" of his regime, Jerusalem began to look more and more like a Greek city as Hellenistic culture was officially promoted.  Antiochus allowed </a:t>
            </a:r>
            <a:r>
              <a:rPr lang="en-US" altLang="en-US" sz="1800" dirty="0">
                <a:solidFill>
                  <a:schemeClr val="accent2"/>
                </a:solidFill>
                <a:sym typeface="Wingdings" panose="05000000000000000000" pitchFamily="2" charset="2"/>
              </a:rPr>
              <a:t>Hellenistic Jews to have prominent roles</a:t>
            </a:r>
            <a:r>
              <a:rPr lang="en-US" altLang="en-US" sz="1800" dirty="0">
                <a:sym typeface="Wingdings" panose="05000000000000000000" pitchFamily="2" charset="2"/>
              </a:rPr>
              <a:t> in the Holy Temple - so much so that even </a:t>
            </a:r>
            <a:r>
              <a:rPr lang="en-US" altLang="en-US" sz="1800" dirty="0">
                <a:solidFill>
                  <a:schemeClr val="accent2"/>
                </a:solidFill>
                <a:sym typeface="Wingdings" panose="05000000000000000000" pitchFamily="2" charset="2"/>
              </a:rPr>
              <a:t>a non-priest (named Menelaus</a:t>
            </a:r>
            <a:r>
              <a:rPr lang="en-US" altLang="en-US" sz="1800" dirty="0">
                <a:sym typeface="Wingdings" panose="05000000000000000000" pitchFamily="2" charset="2"/>
              </a:rPr>
              <a:t>) was given the role of being the Temple's </a:t>
            </a:r>
            <a:r>
              <a:rPr lang="en-US" altLang="en-US" sz="1800" i="1" dirty="0">
                <a:sym typeface="Wingdings" panose="05000000000000000000" pitchFamily="2" charset="2"/>
              </a:rPr>
              <a:t>Kohen </a:t>
            </a:r>
            <a:r>
              <a:rPr lang="en-US" altLang="en-US" sz="1800" i="1" dirty="0" err="1">
                <a:sym typeface="Wingdings" panose="05000000000000000000" pitchFamily="2" charset="2"/>
              </a:rPr>
              <a:t>Gadol</a:t>
            </a:r>
            <a:r>
              <a:rPr lang="en-US" altLang="en-US" sz="1800" dirty="0">
                <a:sym typeface="Wingdings" panose="05000000000000000000" pitchFamily="2" charset="2"/>
              </a:rPr>
              <a:t> (High Priest). This enraged many Jews, however, who then called for Egyptian rule instead of Syrian (the Egyptians were more tolerant of local customs and did not force Hellenization).  Later, when Antiochus returned from an unsuccessful military campaign against Egypt, he decided to quell the Jewish call for Egyptian rule and murdered some 40,000 people in Jerusalem. </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2023--Call to Warfare Dan 11.33</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2,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Here is the real application.  I am mostly talking about big events: city central, universities, war on another continent.  But here is where it hits home.  Fear and love.  Deal with issues at home, family, congregants, friends.  Then we have inner resource to face the global enemies.</a:t>
            </a:r>
          </a:p>
        </p:txBody>
      </p:sp>
    </p:spTree>
    <p:extLst>
      <p:ext uri="{BB962C8B-B14F-4D97-AF65-F5344CB8AC3E}">
        <p14:creationId xmlns:p14="http://schemas.microsoft.com/office/powerpoint/2010/main" val="8135022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2023--Call to Warfare Dan 11.33</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2,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17864661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2023--Call to Warfare Dan 11.33</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2,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2346288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2023--Call to Warfare Dan 11.33</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2,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2709122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2023--Call to Warfare Dan 11.33</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2,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5190978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https://davidstent.org/when-justice-and-intercession-are-absent/</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455972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https://davidstent.org/when-justice-and-intercession-are-absent/</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684299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https://davidstent.org/when-justice-and-intercession-are-absent/</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367030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https://davidstent.org/when-justice-and-intercession-are-absent/</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48611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2023--Call to Warfare Dan 11.33</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2,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621268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61919E8-9CD7-97B1-6840-2562249B177E}"/>
              </a:ext>
            </a:extLst>
          </p:cNvPr>
          <p:cNvSpPr>
            <a:spLocks noGrp="1" noChangeArrowheads="1"/>
          </p:cNvSpPr>
          <p:nvPr>
            <p:ph type="hdr" sz="quarter"/>
          </p:nvPr>
        </p:nvSpPr>
        <p:spPr>
          <a:ln/>
        </p:spPr>
        <p:txBody>
          <a:bodyPr/>
          <a:lstStyle/>
          <a:p>
            <a:r>
              <a:rPr lang="en-US" altLang="en-US"/>
              <a:t>Hanukkah 2023--Call to Warfare Dan 11.33</a:t>
            </a:r>
          </a:p>
        </p:txBody>
      </p:sp>
      <p:sp>
        <p:nvSpPr>
          <p:cNvPr id="3" name="Rectangle 3">
            <a:extLst>
              <a:ext uri="{FF2B5EF4-FFF2-40B4-BE49-F238E27FC236}">
                <a16:creationId xmlns:a16="http://schemas.microsoft.com/office/drawing/2014/main" id="{A7B5C431-424D-A883-23CE-03B5CB568CD1}"/>
              </a:ext>
            </a:extLst>
          </p:cNvPr>
          <p:cNvSpPr>
            <a:spLocks noGrp="1" noChangeArrowheads="1"/>
          </p:cNvSpPr>
          <p:nvPr>
            <p:ph type="dt" idx="1"/>
          </p:nvPr>
        </p:nvSpPr>
        <p:spPr>
          <a:ln/>
        </p:spPr>
        <p:txBody>
          <a:bodyPr/>
          <a:lstStyle/>
          <a:p>
            <a:r>
              <a:rPr lang="en-US" altLang="en-US"/>
              <a:t>Dec 2, 2023 5784</a:t>
            </a:r>
          </a:p>
        </p:txBody>
      </p:sp>
      <p:sp>
        <p:nvSpPr>
          <p:cNvPr id="4" name="Rectangle 7">
            <a:extLst>
              <a:ext uri="{FF2B5EF4-FFF2-40B4-BE49-F238E27FC236}">
                <a16:creationId xmlns:a16="http://schemas.microsoft.com/office/drawing/2014/main" id="{31D95F9B-60BB-DCBE-3D31-0D83A6A23028}"/>
              </a:ext>
            </a:extLst>
          </p:cNvPr>
          <p:cNvSpPr>
            <a:spLocks noGrp="1" noChangeArrowheads="1"/>
          </p:cNvSpPr>
          <p:nvPr>
            <p:ph type="sldNum" sz="quarter" idx="5"/>
          </p:nvPr>
        </p:nvSpPr>
        <p:spPr>
          <a:ln/>
        </p:spPr>
        <p:txBody>
          <a:bodyPr/>
          <a:lstStyle/>
          <a:p>
            <a:fld id="{32D38BA1-F22E-4BC6-9E00-6107C72F4EDB}" type="slidenum">
              <a:rPr lang="en-US" altLang="en-US"/>
              <a:pPr/>
              <a:t>7</a:t>
            </a:fld>
            <a:endParaRPr lang="en-US" altLang="en-US"/>
          </a:p>
        </p:txBody>
      </p:sp>
      <p:sp>
        <p:nvSpPr>
          <p:cNvPr id="126978" name="Rectangle 2">
            <a:extLst>
              <a:ext uri="{FF2B5EF4-FFF2-40B4-BE49-F238E27FC236}">
                <a16:creationId xmlns:a16="http://schemas.microsoft.com/office/drawing/2014/main" id="{BB06FFFF-35CE-CC12-CDFD-A6CDB7943E2B}"/>
              </a:ext>
            </a:extLst>
          </p:cNvPr>
          <p:cNvSpPr>
            <a:spLocks noGrp="1" noRot="1" noChangeAspect="1" noChangeArrowheads="1" noTextEdit="1"/>
          </p:cNvSpPr>
          <p:nvPr>
            <p:ph type="sldImg"/>
          </p:nvPr>
        </p:nvSpPr>
        <p:spPr>
          <a:ln/>
        </p:spPr>
      </p:sp>
      <p:sp>
        <p:nvSpPr>
          <p:cNvPr id="126979" name="Rectangle 3">
            <a:extLst>
              <a:ext uri="{FF2B5EF4-FFF2-40B4-BE49-F238E27FC236}">
                <a16:creationId xmlns:a16="http://schemas.microsoft.com/office/drawing/2014/main" id="{E8E33DFD-3AD2-D364-7134-718FE5A080E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2023--Call to Warfare Dan 11.33</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2,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96944596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Raquel prayed specifically for </a:t>
            </a:r>
            <a:r>
              <a:rPr lang="en-US" altLang="en-US" dirty="0" err="1"/>
              <a:t>Dafna</a:t>
            </a:r>
            <a:r>
              <a:rPr lang="en-US" altLang="en-US" dirty="0"/>
              <a:t> 15 and Ella 8</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985678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2023--Call to Warfare Dan 11.33</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2,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The BEST source of info on Israel and the Middle East.  Something radical coming, that I’ve said previously…</a:t>
            </a:r>
          </a:p>
        </p:txBody>
      </p:sp>
    </p:spTree>
    <p:extLst>
      <p:ext uri="{BB962C8B-B14F-4D97-AF65-F5344CB8AC3E}">
        <p14:creationId xmlns:p14="http://schemas.microsoft.com/office/powerpoint/2010/main" val="71876051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2023--Call to Warfare Dan 11.33</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2,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Perfect Arabic</a:t>
            </a:r>
          </a:p>
        </p:txBody>
      </p:sp>
    </p:spTree>
    <p:extLst>
      <p:ext uri="{BB962C8B-B14F-4D97-AF65-F5344CB8AC3E}">
        <p14:creationId xmlns:p14="http://schemas.microsoft.com/office/powerpoint/2010/main" val="272518611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https://www.meforum.org/65255/daniel-pipes-assessing-the-terrible-israel-hamas?goal=0_086cfd423c-e9c5286f61-33765913&amp;mc_cid=e9c5286f61&amp;mc_eid=2515d15785</a:t>
            </a:r>
          </a:p>
          <a:p>
            <a:endParaRPr lang="en-US" altLang="en-US" dirty="0"/>
          </a:p>
          <a:p>
            <a:r>
              <a:rPr lang="en-US" altLang="en-US" dirty="0"/>
              <a:t>Israel gave the Temple Mount away to the Waqf in 1967 in a fit of conciliation.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891723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https://www.meforum.org/65255/daniel-pipes-assessing-the-terrible-israel-hamas?goal=0_086cfd423c-e9c5286f61-33765913&amp;mc_cid=e9c5286f61&amp;mc_eid=2515d15785</a:t>
            </a:r>
          </a:p>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87255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100" dirty="0"/>
              <a:t>https://www.meforum.org/65255/daniel-pipes-assessing-the-terrible-israel-hamas?goal=0_086cfd423c-e9c5286f61-33765913&amp;mc_cid=e9c5286f61&amp;mc_eid=2515d15785</a:t>
            </a:r>
          </a:p>
          <a:p>
            <a:endParaRPr lang="en-US" altLang="en-US" dirty="0"/>
          </a:p>
          <a:p>
            <a:endParaRPr lang="en-US" altLang="en-US" dirty="0"/>
          </a:p>
          <a:p>
            <a:r>
              <a:rPr lang="en-US" altLang="en-US" dirty="0" err="1"/>
              <a:t>Yaha</a:t>
            </a:r>
            <a:r>
              <a:rPr lang="en-US" altLang="en-US" dirty="0"/>
              <a:t> </a:t>
            </a:r>
            <a:r>
              <a:rPr lang="en-US" altLang="en-US" dirty="0" err="1"/>
              <a:t>Sinwar</a:t>
            </a:r>
            <a:r>
              <a:rPr lang="en-US" altLang="en-US" dirty="0"/>
              <a:t> had surgery on a brain tumor in an Israeli hospital.  He owes his life and health to Israel.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895842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https://www.meforum.org/65255/daniel-pipes-assessing-the-terrible-israel-hamas?goal=0_086cfd423c-e9c5286f61-33765913&amp;mc_cid=e9c5286f61&amp;mc_eid=2515d15785</a:t>
            </a:r>
          </a:p>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099758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2023--Call to Warfare Dan 11.33</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2,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https://www.meforum.org/65255/daniel-pipes-assessing-the-terrible-israel-hamas?goal=0_086cfd423c-e9c5286f61-33765913&amp;mc_cid=e9c5286f61&amp;mc_eid=2515d15785</a:t>
            </a:r>
          </a:p>
        </p:txBody>
      </p:sp>
    </p:spTree>
    <p:extLst>
      <p:ext uri="{BB962C8B-B14F-4D97-AF65-F5344CB8AC3E}">
        <p14:creationId xmlns:p14="http://schemas.microsoft.com/office/powerpoint/2010/main" val="231495619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https://www.worthynews.com/90992-tel-aviv-rally-calling-for-the-releases-of-all-hostages-draws-over-100000</a:t>
            </a:r>
          </a:p>
          <a:p>
            <a:r>
              <a:rPr lang="en-US" altLang="en-US" dirty="0"/>
              <a:t>(Worthy News) – On Saturday night, over 100,000 Israelis gathered in what is now referred to as “Hostage Square” outside the Tel Aviv Museum of Art. The assembly marked the “50 Days of Hell” since Hamas’ attack on Israel on November 7, known as the “Black Sabbath,” during which the terrorist organization abducted approximately 240 hostages.</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1616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61919E8-9CD7-97B1-6840-2562249B177E}"/>
              </a:ext>
            </a:extLst>
          </p:cNvPr>
          <p:cNvSpPr>
            <a:spLocks noGrp="1" noChangeArrowheads="1"/>
          </p:cNvSpPr>
          <p:nvPr>
            <p:ph type="hdr" sz="quarter"/>
          </p:nvPr>
        </p:nvSpPr>
        <p:spPr>
          <a:ln/>
        </p:spPr>
        <p:txBody>
          <a:bodyPr/>
          <a:lstStyle/>
          <a:p>
            <a:r>
              <a:rPr lang="en-US" altLang="en-US"/>
              <a:t>Hanukkah 2023--Call to Warfare Dan 11.33</a:t>
            </a:r>
          </a:p>
        </p:txBody>
      </p:sp>
      <p:sp>
        <p:nvSpPr>
          <p:cNvPr id="3" name="Rectangle 3">
            <a:extLst>
              <a:ext uri="{FF2B5EF4-FFF2-40B4-BE49-F238E27FC236}">
                <a16:creationId xmlns:a16="http://schemas.microsoft.com/office/drawing/2014/main" id="{A7B5C431-424D-A883-23CE-03B5CB568CD1}"/>
              </a:ext>
            </a:extLst>
          </p:cNvPr>
          <p:cNvSpPr>
            <a:spLocks noGrp="1" noChangeArrowheads="1"/>
          </p:cNvSpPr>
          <p:nvPr>
            <p:ph type="dt" idx="1"/>
          </p:nvPr>
        </p:nvSpPr>
        <p:spPr>
          <a:ln/>
        </p:spPr>
        <p:txBody>
          <a:bodyPr/>
          <a:lstStyle/>
          <a:p>
            <a:r>
              <a:rPr lang="en-US" altLang="en-US"/>
              <a:t>Dec 2, 2023 5784</a:t>
            </a:r>
          </a:p>
        </p:txBody>
      </p:sp>
      <p:sp>
        <p:nvSpPr>
          <p:cNvPr id="4" name="Rectangle 7">
            <a:extLst>
              <a:ext uri="{FF2B5EF4-FFF2-40B4-BE49-F238E27FC236}">
                <a16:creationId xmlns:a16="http://schemas.microsoft.com/office/drawing/2014/main" id="{31D95F9B-60BB-DCBE-3D31-0D83A6A23028}"/>
              </a:ext>
            </a:extLst>
          </p:cNvPr>
          <p:cNvSpPr>
            <a:spLocks noGrp="1" noChangeArrowheads="1"/>
          </p:cNvSpPr>
          <p:nvPr>
            <p:ph type="sldNum" sz="quarter" idx="5"/>
          </p:nvPr>
        </p:nvSpPr>
        <p:spPr>
          <a:ln/>
        </p:spPr>
        <p:txBody>
          <a:bodyPr/>
          <a:lstStyle/>
          <a:p>
            <a:fld id="{32D38BA1-F22E-4BC6-9E00-6107C72F4EDB}" type="slidenum">
              <a:rPr lang="en-US" altLang="en-US"/>
              <a:pPr/>
              <a:t>8</a:t>
            </a:fld>
            <a:endParaRPr lang="en-US" altLang="en-US"/>
          </a:p>
        </p:txBody>
      </p:sp>
      <p:sp>
        <p:nvSpPr>
          <p:cNvPr id="126978" name="Rectangle 2">
            <a:extLst>
              <a:ext uri="{FF2B5EF4-FFF2-40B4-BE49-F238E27FC236}">
                <a16:creationId xmlns:a16="http://schemas.microsoft.com/office/drawing/2014/main" id="{BB06FFFF-35CE-CC12-CDFD-A6CDB7943E2B}"/>
              </a:ext>
            </a:extLst>
          </p:cNvPr>
          <p:cNvSpPr>
            <a:spLocks noGrp="1" noRot="1" noChangeAspect="1" noChangeArrowheads="1" noTextEdit="1"/>
          </p:cNvSpPr>
          <p:nvPr>
            <p:ph type="sldImg"/>
          </p:nvPr>
        </p:nvSpPr>
        <p:spPr>
          <a:ln/>
        </p:spPr>
      </p:sp>
      <p:sp>
        <p:nvSpPr>
          <p:cNvPr id="126979" name="Rectangle 3">
            <a:extLst>
              <a:ext uri="{FF2B5EF4-FFF2-40B4-BE49-F238E27FC236}">
                <a16:creationId xmlns:a16="http://schemas.microsoft.com/office/drawing/2014/main" id="{E8E33DFD-3AD2-D364-7134-718FE5A080E3}"/>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0691362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1CFD6102-A34C-6784-469A-D198589C20F1}"/>
              </a:ext>
            </a:extLst>
          </p:cNvPr>
          <p:cNvSpPr>
            <a:spLocks noGrp="1" noChangeArrowheads="1"/>
          </p:cNvSpPr>
          <p:nvPr>
            <p:ph type="hdr"/>
          </p:nvPr>
        </p:nvSpPr>
        <p:spPr>
          <a:ln/>
        </p:spPr>
        <p:txBody>
          <a:bodyPr/>
          <a:lstStyle/>
          <a:p>
            <a:r>
              <a:rPr lang="en-US" altLang="en-US"/>
              <a:t>Hanukkah 2023--Call to Warfare Dan 11.33</a:t>
            </a:r>
          </a:p>
        </p:txBody>
      </p:sp>
      <p:sp>
        <p:nvSpPr>
          <p:cNvPr id="3" name="Rectangle 6">
            <a:extLst>
              <a:ext uri="{FF2B5EF4-FFF2-40B4-BE49-F238E27FC236}">
                <a16:creationId xmlns:a16="http://schemas.microsoft.com/office/drawing/2014/main" id="{0D8A1212-26CB-660E-358C-7835DB7471B1}"/>
              </a:ext>
            </a:extLst>
          </p:cNvPr>
          <p:cNvSpPr>
            <a:spLocks noGrp="1" noChangeArrowheads="1"/>
          </p:cNvSpPr>
          <p:nvPr>
            <p:ph type="dt"/>
          </p:nvPr>
        </p:nvSpPr>
        <p:spPr>
          <a:ln/>
        </p:spPr>
        <p:txBody>
          <a:bodyPr/>
          <a:lstStyle/>
          <a:p>
            <a:r>
              <a:rPr lang="en-US" altLang="en-US"/>
              <a:t>Dec 2, 2023 5784</a:t>
            </a:r>
          </a:p>
        </p:txBody>
      </p:sp>
      <p:sp>
        <p:nvSpPr>
          <p:cNvPr id="5" name="Rectangle 10">
            <a:extLst>
              <a:ext uri="{FF2B5EF4-FFF2-40B4-BE49-F238E27FC236}">
                <a16:creationId xmlns:a16="http://schemas.microsoft.com/office/drawing/2014/main" id="{B33CAB5B-2140-35D1-6E77-49ACFCEE66A3}"/>
              </a:ext>
            </a:extLst>
          </p:cNvPr>
          <p:cNvSpPr>
            <a:spLocks noGrp="1" noChangeArrowheads="1"/>
          </p:cNvSpPr>
          <p:nvPr>
            <p:ph type="sldNum"/>
          </p:nvPr>
        </p:nvSpPr>
        <p:spPr>
          <a:ln/>
        </p:spPr>
        <p:txBody>
          <a:bodyPr/>
          <a:lstStyle/>
          <a:p>
            <a:fld id="{44267707-6AB9-43F2-BCFE-D8E669ECDFA6}" type="slidenum">
              <a:rPr lang="en-US" altLang="en-US"/>
              <a:pPr/>
              <a:t>80</a:t>
            </a:fld>
            <a:endParaRPr lang="en-US" altLang="en-US"/>
          </a:p>
        </p:txBody>
      </p:sp>
      <p:sp>
        <p:nvSpPr>
          <p:cNvPr id="1536002" name="Rectangle 2">
            <a:extLst>
              <a:ext uri="{FF2B5EF4-FFF2-40B4-BE49-F238E27FC236}">
                <a16:creationId xmlns:a16="http://schemas.microsoft.com/office/drawing/2014/main" id="{BE257412-2EDF-FF7F-54D8-C969D63A7B4D}"/>
              </a:ext>
            </a:extLst>
          </p:cNvPr>
          <p:cNvSpPr>
            <a:spLocks noGrp="1" noRot="1" noChangeAspect="1" noChangeArrowheads="1" noTextEdit="1"/>
          </p:cNvSpPr>
          <p:nvPr>
            <p:ph type="sldImg"/>
          </p:nvPr>
        </p:nvSpPr>
        <p:spPr>
          <a:xfrm>
            <a:off x="68263" y="304800"/>
            <a:ext cx="6772275" cy="3810000"/>
          </a:xfrm>
          <a:ln/>
        </p:spPr>
      </p:sp>
      <p:sp>
        <p:nvSpPr>
          <p:cNvPr id="1536003" name="Rectangle 3">
            <a:extLst>
              <a:ext uri="{FF2B5EF4-FFF2-40B4-BE49-F238E27FC236}">
                <a16:creationId xmlns:a16="http://schemas.microsoft.com/office/drawing/2014/main" id="{9959ABC4-3592-6E62-2884-AEE8CF125006}"/>
              </a:ext>
            </a:extLst>
          </p:cNvPr>
          <p:cNvSpPr>
            <a:spLocks noGrp="1" noChangeArrowheads="1"/>
          </p:cNvSpPr>
          <p:nvPr>
            <p:ph type="body" idx="1"/>
          </p:nvPr>
        </p:nvSpPr>
        <p:spPr>
          <a:xfrm>
            <a:off x="152400" y="4114800"/>
            <a:ext cx="6553200" cy="4876800"/>
          </a:xfrm>
        </p:spPr>
        <p:txBody>
          <a:bodyPr/>
          <a:lstStyle/>
          <a:p>
            <a:r>
              <a:rPr lang="en-US" altLang="en-US" sz="2000" dirty="0">
                <a:latin typeface="Arial Rounded MT Bold" panose="020F0704030504030204" pitchFamily="34" charset="0"/>
              </a:rPr>
              <a:t>Know their G-d.  Discernment.</a:t>
            </a:r>
          </a:p>
          <a:p>
            <a:r>
              <a:rPr lang="en-US" altLang="en-US" sz="2000" dirty="0">
                <a:latin typeface="Arial Rounded MT Bold" panose="020F0704030504030204" pitchFamily="34" charset="0"/>
              </a:rPr>
              <a:t>Wisdom. Likely first guerilla warfare in history.</a:t>
            </a:r>
          </a:p>
          <a:p>
            <a:r>
              <a:rPr lang="en-US" altLang="en-US" sz="2000" dirty="0">
                <a:latin typeface="Arial Rounded MT Bold" panose="020F0704030504030204" pitchFamily="34" charset="0"/>
              </a:rPr>
              <a:t>What opposition do you face?  What will be the price for us to maintain worship.  How are we dedicated to the living God?</a:t>
            </a:r>
            <a:r>
              <a:rPr lang="en-US" altLang="en-US" dirty="0"/>
              <a:t> </a:t>
            </a:r>
          </a:p>
          <a:p>
            <a:endParaRPr lang="en-US" alt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b="0" i="0" dirty="0">
                <a:solidFill>
                  <a:srgbClr val="523F7C"/>
                </a:solidFill>
                <a:effectLst/>
                <a:latin typeface="worthyserif"/>
              </a:rPr>
              <a:t>(</a:t>
            </a:r>
            <a:r>
              <a:rPr lang="en-US" b="0" i="0" u="none" strike="noStrike" dirty="0">
                <a:solidFill>
                  <a:srgbClr val="260B5F"/>
                </a:solidFill>
                <a:effectLst/>
                <a:latin typeface="worthyserif"/>
                <a:hlinkClick r:id="rId3" tooltip="christian blog"/>
              </a:rPr>
              <a:t>Worthy Insights</a:t>
            </a:r>
            <a:r>
              <a:rPr lang="en-US" b="0" i="0" dirty="0">
                <a:solidFill>
                  <a:srgbClr val="523F7C"/>
                </a:solidFill>
                <a:effectLst/>
                <a:latin typeface="worthyserif"/>
              </a:rPr>
              <a:t>) – So, get this – an Israeli soldier had a book of Psalms in his pocket, and it saved him. Some folks might call it a sign. Check out Just another miracle … and yet they happen every day … if you just look around!</a:t>
            </a:r>
          </a:p>
          <a:p>
            <a:endParaRPr lang="en-US" altLang="en-US" b="0" i="0" dirty="0">
              <a:solidFill>
                <a:srgbClr val="523F7C"/>
              </a:solidFill>
              <a:effectLst/>
              <a:latin typeface="worthyserif"/>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hlinkClick r:id="rId4"/>
              </a:rPr>
              <a:t>https://worthyinsights.com/israeli-soldier-saved-by-book-of-psalms/</a:t>
            </a:r>
            <a:endParaRPr lang="en-US" sz="2000" dirty="0"/>
          </a:p>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59985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879638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70013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Showed in shul 0.47 to 6.59</a:t>
            </a:r>
          </a:p>
          <a:p>
            <a:r>
              <a:rPr lang="en-US" altLang="en-US" dirty="0"/>
              <a:t>https://www.youtube.com/watch?v=xjy0wpdSAI0</a:t>
            </a:r>
          </a:p>
          <a:p>
            <a:r>
              <a:rPr lang="en-US" b="0" i="0" dirty="0">
                <a:solidFill>
                  <a:srgbClr val="374151"/>
                </a:solidFill>
                <a:effectLst/>
                <a:latin typeface="aktiv-grotesk"/>
              </a:rPr>
              <a:t>Kibbutz </a:t>
            </a:r>
            <a:r>
              <a:rPr lang="en-US" b="0" i="0" dirty="0" err="1">
                <a:solidFill>
                  <a:srgbClr val="374151"/>
                </a:solidFill>
                <a:effectLst/>
                <a:latin typeface="aktiv-grotesk"/>
              </a:rPr>
              <a:t>Holit</a:t>
            </a:r>
            <a:r>
              <a:rPr lang="en-US" b="0" i="0" dirty="0">
                <a:solidFill>
                  <a:srgbClr val="374151"/>
                </a:solidFill>
                <a:effectLst/>
                <a:latin typeface="aktiv-grotesk"/>
              </a:rPr>
              <a:t>.</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963057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https://www.youtube.com/watch?v=xjy0wpdSAI0</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87088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https://www.youtube.com/watch?v=xjy0wpdSAI0</a:t>
            </a:r>
          </a:p>
          <a:p>
            <a:endParaRPr lang="en-US" altLang="en-US" dirty="0"/>
          </a:p>
          <a:p>
            <a:r>
              <a:rPr lang="en-US" altLang="en-US" dirty="0"/>
              <a:t>0.47 to 6.59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05871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b="1" i="0" dirty="0">
                <a:solidFill>
                  <a:srgbClr val="0000FF"/>
                </a:solidFill>
                <a:effectLst/>
                <a:latin typeface="Trebuchet MS" panose="020B0603020202020204" pitchFamily="34" charset="0"/>
                <a:hlinkClick r:id="rId3"/>
              </a:rPr>
              <a:t>www.ulpanor.com</a:t>
            </a:r>
            <a:endParaRPr lang="en-US" b="1" i="0" dirty="0">
              <a:solidFill>
                <a:srgbClr val="0000FF"/>
              </a:solidFill>
              <a:effectLst/>
              <a:latin typeface="Trebuchet MS" panose="020B0603020202020204" pitchFamily="34" charset="0"/>
            </a:endParaRPr>
          </a:p>
          <a:p>
            <a:r>
              <a:rPr lang="en-US" altLang="en-US" dirty="0"/>
              <a:t>https://www.youtube.com/watch?v=DjPqwkd4-uc</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944780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548702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https://familytalk.widen.net/view/pdf/7pv50wmktq/11292023CHRISTIANAMERICAATACROSSROADS1.pdf?t.download=true&amp;u=o5dst7</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840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F166CBC-F427-947B-274C-F79DA14DFF6C}"/>
              </a:ext>
            </a:extLst>
          </p:cNvPr>
          <p:cNvSpPr>
            <a:spLocks noGrp="1" noChangeArrowheads="1"/>
          </p:cNvSpPr>
          <p:nvPr>
            <p:ph type="hdr" sz="quarter"/>
          </p:nvPr>
        </p:nvSpPr>
        <p:spPr>
          <a:ln/>
        </p:spPr>
        <p:txBody>
          <a:bodyPr/>
          <a:lstStyle/>
          <a:p>
            <a:r>
              <a:rPr lang="en-US" altLang="en-US"/>
              <a:t>Hanukkah 2023--Call to Warfare Dan 11.33</a:t>
            </a:r>
          </a:p>
        </p:txBody>
      </p:sp>
      <p:sp>
        <p:nvSpPr>
          <p:cNvPr id="3" name="Rectangle 3">
            <a:extLst>
              <a:ext uri="{FF2B5EF4-FFF2-40B4-BE49-F238E27FC236}">
                <a16:creationId xmlns:a16="http://schemas.microsoft.com/office/drawing/2014/main" id="{56F87AFC-420A-4ADA-DD05-EC78E9286B36}"/>
              </a:ext>
            </a:extLst>
          </p:cNvPr>
          <p:cNvSpPr>
            <a:spLocks noGrp="1" noChangeArrowheads="1"/>
          </p:cNvSpPr>
          <p:nvPr>
            <p:ph type="dt" idx="1"/>
          </p:nvPr>
        </p:nvSpPr>
        <p:spPr>
          <a:ln/>
        </p:spPr>
        <p:txBody>
          <a:bodyPr/>
          <a:lstStyle/>
          <a:p>
            <a:r>
              <a:rPr lang="en-US" altLang="en-US"/>
              <a:t>Dec 2, 2023 5784</a:t>
            </a:r>
          </a:p>
        </p:txBody>
      </p:sp>
      <p:sp>
        <p:nvSpPr>
          <p:cNvPr id="4" name="Rectangle 7">
            <a:extLst>
              <a:ext uri="{FF2B5EF4-FFF2-40B4-BE49-F238E27FC236}">
                <a16:creationId xmlns:a16="http://schemas.microsoft.com/office/drawing/2014/main" id="{DA211945-D54F-4196-74F7-9DE8A4B81450}"/>
              </a:ext>
            </a:extLst>
          </p:cNvPr>
          <p:cNvSpPr>
            <a:spLocks noGrp="1" noChangeArrowheads="1"/>
          </p:cNvSpPr>
          <p:nvPr>
            <p:ph type="sldNum" sz="quarter" idx="5"/>
          </p:nvPr>
        </p:nvSpPr>
        <p:spPr>
          <a:ln/>
        </p:spPr>
        <p:txBody>
          <a:bodyPr/>
          <a:lstStyle/>
          <a:p>
            <a:fld id="{607C8C8A-0585-49F0-8451-863DC5F984CA}" type="slidenum">
              <a:rPr lang="en-US" altLang="en-US"/>
              <a:pPr/>
              <a:t>9</a:t>
            </a:fld>
            <a:endParaRPr lang="en-US" altLang="en-US"/>
          </a:p>
        </p:txBody>
      </p:sp>
      <p:sp>
        <p:nvSpPr>
          <p:cNvPr id="125954" name="Rectangle 2">
            <a:extLst>
              <a:ext uri="{FF2B5EF4-FFF2-40B4-BE49-F238E27FC236}">
                <a16:creationId xmlns:a16="http://schemas.microsoft.com/office/drawing/2014/main" id="{8995349E-2BB2-88E4-5175-D3863A0221E1}"/>
              </a:ext>
            </a:extLst>
          </p:cNvPr>
          <p:cNvSpPr>
            <a:spLocks noGrp="1" noRot="1" noChangeAspect="1" noChangeArrowheads="1" noTextEdit="1"/>
          </p:cNvSpPr>
          <p:nvPr>
            <p:ph type="sldImg"/>
          </p:nvPr>
        </p:nvSpPr>
        <p:spPr>
          <a:ln/>
        </p:spPr>
      </p:sp>
      <p:sp>
        <p:nvSpPr>
          <p:cNvPr id="125955" name="Rectangle 3">
            <a:extLst>
              <a:ext uri="{FF2B5EF4-FFF2-40B4-BE49-F238E27FC236}">
                <a16:creationId xmlns:a16="http://schemas.microsoft.com/office/drawing/2014/main" id="{E3A994A8-AA4A-55B8-49C6-D1DE3A3E615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https://familytalk.widen.net/view/pdf/7pv50wmktq/11292023CHRISTIANAMERICAATACROSSROADS1.pdf?t.download=true&amp;u=o5dst7</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47612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https://familytalk.widen.net/view/pdf/7pv50wmktq/11292023CHRISTIANAMERICAATACROSSROADS1.pdf?t.download=true&amp;u=o5dst7</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513639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https://familytalk.widen.net/view/pdf/7pv50wmktq/11292023CHRISTIANAMERICAATACROSSROADS1.pdf?t.download=true&amp;u=o5dst7</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763548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https://familytalk.widen.net/view/pdf/7pv50wmktq/11292023CHRISTIANAMERICAATACROSSROADS1.pdf?t.download=true&amp;u=o5dst7</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54222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https://familytalk.widen.net/view/pdf/7pv50wmktq/11292023CHRISTIANAMERICAATACROSSROADS1.pdf?t.download=true&amp;u=o5dst7</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289440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https://familytalk.widen.net/view/pdf/7pv50wmktq/11292023CHRISTIANAMERICAATACROSSROADS1.pdf?t.download=true&amp;u=o5dst7</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664579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https://familytalk.widen.net/view/pdf/7pv50wmktq/11292023CHRISTIANAMERICAATACROSSROADS1.pdf?t.download=true&amp;u=o5dst7</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268063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https://familytalk.widen.net/view/pdf/7pv50wmktq/11292023CHRISTIANAMERICAATACROSSROADS1.pdf?t.download=true&amp;u=o5dst7</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12785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https://familytalk.widen.net/view/pdf/7pv50wmktq/11292023CHRISTIANAMERICAATACROSSROADS1.pdf?t.download=true&amp;u=o5dst7</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754337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2023--Call to Warfare Dan 11.33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https://familytalk.widen.net/view/pdf/7pv50wmktq/11292023CHRISTIANAMERICAATACROSSROADS1.pdf?t.download=true&amp;u=o5dst7</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6083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video" Target="https://www.youtube.com/embed/dtErUuBvcRc?feature=oembed" TargetMode="External"/><Relationship Id="rId4" Type="http://schemas.openxmlformats.org/officeDocument/2006/relationships/image" Target="../media/image13.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www.i24news.tv/en/news/israel-at-war/1701194841-women-were-held-in-cages-israeli-hostage-testimonies-expose"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hyperlink" Target="https://stories.bringthemhomenow.net/"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7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8.jfif"/><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1.xml"/><Relationship Id="rId1" Type="http://schemas.openxmlformats.org/officeDocument/2006/relationships/video" Target="https://www.youtube.com/embed/xjy0wpdSAI0?feature=oembed" TargetMode="External"/><Relationship Id="rId4" Type="http://schemas.openxmlformats.org/officeDocument/2006/relationships/image" Target="../media/image23.jpeg"/></Relationships>
</file>

<file path=ppt/slides/_rels/slide8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2023 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583F838E-2D87-3907-665A-0E7699A4B27B}"/>
              </a:ext>
            </a:extLst>
          </p:cNvPr>
          <p:cNvSpPr>
            <a:spLocks noGrp="1" noChangeArrowheads="1"/>
          </p:cNvSpPr>
          <p:nvPr>
            <p:ph type="subTitle" idx="1"/>
          </p:nvPr>
        </p:nvSpPr>
        <p:spPr>
          <a:xfrm>
            <a:off x="381000" y="209550"/>
            <a:ext cx="8305800" cy="4648200"/>
          </a:xfrm>
        </p:spPr>
        <p:txBody>
          <a:bodyPr/>
          <a:lstStyle/>
          <a:p>
            <a:pPr algn="l"/>
            <a:r>
              <a:rPr lang="en-US" altLang="en-US" sz="4000" baseline="30000" dirty="0">
                <a:latin typeface="Arial Rounded MT Bold" panose="020F0704030504030204" pitchFamily="34" charset="0"/>
                <a:ea typeface="Arial Unicode MS" panose="020B0604020202020204" pitchFamily="34" charset="-128"/>
                <a:cs typeface="Arial Unicode MS" panose="020B0604020202020204" pitchFamily="34" charset="-128"/>
              </a:rPr>
              <a:t>Daniel 11.29-35</a:t>
            </a:r>
            <a:r>
              <a:rPr lang="en-US" altLang="en-US" sz="4000" dirty="0">
                <a:latin typeface="Arial Rounded MT Bold" panose="020F0704030504030204" pitchFamily="34" charset="0"/>
                <a:ea typeface="Arial Unicode MS" panose="020B0604020202020204" pitchFamily="34" charset="-128"/>
                <a:cs typeface="Arial Unicode MS" panose="020B0604020202020204" pitchFamily="34" charset="-128"/>
              </a:rPr>
              <a:t> but </a:t>
            </a:r>
            <a:r>
              <a:rPr lang="en-US" altLang="en-US" sz="4000" dirty="0">
                <a:solidFill>
                  <a:srgbClr val="FFFF66"/>
                </a:solidFill>
                <a:latin typeface="Arial Rounded MT Bold" panose="020F0704030504030204" pitchFamily="34" charset="0"/>
                <a:ea typeface="Arial Unicode MS" panose="020B0604020202020204" pitchFamily="34" charset="-128"/>
                <a:cs typeface="Arial Unicode MS" panose="020B0604020202020204" pitchFamily="34" charset="-128"/>
              </a:rPr>
              <a:t>the people who know their God will stand firm and prevail.  Those among the people who have </a:t>
            </a:r>
            <a:r>
              <a:rPr lang="en-US" altLang="en-US" sz="4000" b="1" u="sng" dirty="0">
                <a:solidFill>
                  <a:srgbClr val="FFFF66"/>
                </a:solidFill>
                <a:latin typeface="Arial Rounded MT Bold" panose="020F0704030504030204" pitchFamily="34" charset="0"/>
                <a:ea typeface="Arial Unicode MS" panose="020B0604020202020204" pitchFamily="34" charset="-128"/>
                <a:cs typeface="Arial Unicode MS" panose="020B0604020202020204" pitchFamily="34" charset="-128"/>
              </a:rPr>
              <a:t>discernment</a:t>
            </a:r>
            <a:r>
              <a:rPr lang="en-US" altLang="en-US" sz="4000" dirty="0">
                <a:solidFill>
                  <a:srgbClr val="FFFF66"/>
                </a:solidFill>
                <a:latin typeface="Arial Rounded MT Bold" panose="020F0704030504030204" pitchFamily="34" charset="0"/>
                <a:ea typeface="Arial Unicode MS" panose="020B0604020202020204" pitchFamily="34" charset="-128"/>
                <a:cs typeface="Arial Unicode MS" panose="020B0604020202020204" pitchFamily="34" charset="-128"/>
              </a:rPr>
              <a:t> will cause the rest of the people to understand </a:t>
            </a:r>
          </a:p>
        </p:txBody>
      </p:sp>
    </p:spTree>
    <p:extLst>
      <p:ext uri="{BB962C8B-B14F-4D97-AF65-F5344CB8AC3E}">
        <p14:creationId xmlns:p14="http://schemas.microsoft.com/office/powerpoint/2010/main" val="359728983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They have been put on trial. They've been found guilty and they have been given sentences worse than carjackers and drug pushers yet in Washington, D.C. Do you think that's because they thought those grandmas and granddads were a threat to the republic? </a:t>
            </a:r>
          </a:p>
        </p:txBody>
      </p:sp>
    </p:spTree>
    <p:extLst>
      <p:ext uri="{BB962C8B-B14F-4D97-AF65-F5344CB8AC3E}">
        <p14:creationId xmlns:p14="http://schemas.microsoft.com/office/powerpoint/2010/main" val="74798238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There's a federal law that prohibits demonstrations outside the homes of federal judges. The Biden Administration’s Justice Department doesn't enforce that law. They're too busy putting grandmothers in the DC jail. What message is that sending?</a:t>
            </a:r>
          </a:p>
        </p:txBody>
      </p:sp>
    </p:spTree>
    <p:extLst>
      <p:ext uri="{BB962C8B-B14F-4D97-AF65-F5344CB8AC3E}">
        <p14:creationId xmlns:p14="http://schemas.microsoft.com/office/powerpoint/2010/main" val="82112328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A few weeks ago, we observed the 22</a:t>
            </a:r>
            <a:r>
              <a:rPr lang="en-US" sz="4000" baseline="30000" dirty="0"/>
              <a:t>nd</a:t>
            </a:r>
            <a:r>
              <a:rPr lang="en-US" sz="4000" dirty="0"/>
              <a:t> anniversary of the attack on 9/11. </a:t>
            </a:r>
          </a:p>
        </p:txBody>
      </p:sp>
    </p:spTree>
    <p:extLst>
      <p:ext uri="{BB962C8B-B14F-4D97-AF65-F5344CB8AC3E}">
        <p14:creationId xmlns:p14="http://schemas.microsoft.com/office/powerpoint/2010/main" val="326626573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The flight that took off from Newark, New Jersey, was United Airlines flight 93. The passengers on that flight found themselves in the middle of a nightmare.</a:t>
            </a:r>
          </a:p>
        </p:txBody>
      </p:sp>
    </p:spTree>
    <p:extLst>
      <p:ext uri="{BB962C8B-B14F-4D97-AF65-F5344CB8AC3E}">
        <p14:creationId xmlns:p14="http://schemas.microsoft.com/office/powerpoint/2010/main" val="302846108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dirty="0"/>
              <a:t>The plane had been hijacked. Several of the stewardesses had their throats cut. The pilot and copilot were dead. The passengers gathered in the back of the plane to talk about what do we do? By the way, there was a disagreement. Some said, "You know what? We need to get back in our seats. The plane’s going to land. </a:t>
            </a:r>
          </a:p>
        </p:txBody>
      </p:sp>
    </p:spTree>
    <p:extLst>
      <p:ext uri="{BB962C8B-B14F-4D97-AF65-F5344CB8AC3E}">
        <p14:creationId xmlns:p14="http://schemas.microsoft.com/office/powerpoint/2010/main" val="321498382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20000"/>
          </a:bodyPr>
          <a:lstStyle/>
          <a:p>
            <a:pPr algn="l"/>
            <a:r>
              <a:rPr lang="en-US" sz="4000" dirty="0"/>
              <a:t>There'll be negotiations. [fearful compliance!] That's the best chance we've got." Other passengers said, "No, no, no. There's something else going on here. </a:t>
            </a:r>
            <a:r>
              <a:rPr lang="en-US" sz="4000" u="sng" dirty="0">
                <a:solidFill>
                  <a:srgbClr val="FFFF66"/>
                </a:solidFill>
              </a:rPr>
              <a:t>We need to fight back</a:t>
            </a:r>
            <a:r>
              <a:rPr lang="en-US" sz="4000" dirty="0"/>
              <a:t>." You have any idea of what they did, these Americans who disagreed on the morning that our enemies meant to take down our constitutional republic? </a:t>
            </a:r>
          </a:p>
        </p:txBody>
      </p:sp>
    </p:spTree>
    <p:extLst>
      <p:ext uri="{BB962C8B-B14F-4D97-AF65-F5344CB8AC3E}">
        <p14:creationId xmlns:p14="http://schemas.microsoft.com/office/powerpoint/2010/main" val="309511733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They voted. "Everybody in favor of fighting back, raise your hand. Everybody who thinks we ought to take our seats, raise your hand." The ones that wanted to fight back won the vote.</a:t>
            </a:r>
          </a:p>
        </p:txBody>
      </p:sp>
    </p:spTree>
    <p:extLst>
      <p:ext uri="{BB962C8B-B14F-4D97-AF65-F5344CB8AC3E}">
        <p14:creationId xmlns:p14="http://schemas.microsoft.com/office/powerpoint/2010/main" val="372218870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Now, a lot of these passengers wanted to make a last phone call home. They called mothers and fathers, children, parents simply to say, one more time, I love you. Don’t forget me. Tell the children every day what they meant to me</a:t>
            </a:r>
          </a:p>
        </p:txBody>
      </p:sp>
    </p:spTree>
    <p:extLst>
      <p:ext uri="{BB962C8B-B14F-4D97-AF65-F5344CB8AC3E}">
        <p14:creationId xmlns:p14="http://schemas.microsoft.com/office/powerpoint/2010/main" val="344003908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dirty="0"/>
              <a:t>One of the men on the plane that made one of those calls was a guy, you’ll  recognize the name Todd Beamer, a Christian man, a graduate of Wheaton, as fate would have it, when he made his phone call home, the call was redirected by the federal government to the GTE headquarters in Chicago. </a:t>
            </a:r>
          </a:p>
        </p:txBody>
      </p:sp>
    </p:spTree>
    <p:extLst>
      <p:ext uri="{BB962C8B-B14F-4D97-AF65-F5344CB8AC3E}">
        <p14:creationId xmlns:p14="http://schemas.microsoft.com/office/powerpoint/2010/main" val="7019292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a:bodyPr>
          <a:lstStyle/>
          <a:p>
            <a:pPr algn="l"/>
            <a:r>
              <a:rPr lang="en-US" sz="3200" dirty="0"/>
              <a:t>They were in charge of the phone system on the plane, and our government wanted to hear from these calls as much information as they could get about what was happening on the plane. And so Todd Beamer didn't get to tell his wife again that he loved her. He was talking to a woman named Lisa Jefferson who worked for GTE, and he extracted from her a promise that she would call his wife and tell her about the phone call.</a:t>
            </a:r>
          </a:p>
        </p:txBody>
      </p:sp>
    </p:spTree>
    <p:extLst>
      <p:ext uri="{BB962C8B-B14F-4D97-AF65-F5344CB8AC3E}">
        <p14:creationId xmlns:p14="http://schemas.microsoft.com/office/powerpoint/2010/main" val="3568168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D24B48F4-16AE-76C4-D2A0-18615BF529BB}"/>
              </a:ext>
            </a:extLst>
          </p:cNvPr>
          <p:cNvSpPr>
            <a:spLocks noGrp="1" noChangeArrowheads="1"/>
          </p:cNvSpPr>
          <p:nvPr>
            <p:ph type="subTitle" idx="1"/>
          </p:nvPr>
        </p:nvSpPr>
        <p:spPr>
          <a:xfrm>
            <a:off x="381000" y="285750"/>
            <a:ext cx="8382000" cy="4648200"/>
          </a:xfrm>
        </p:spPr>
        <p:txBody>
          <a:bodyPr/>
          <a:lstStyle/>
          <a:p>
            <a:pPr algn="l"/>
            <a:r>
              <a:rPr lang="en-US" altLang="en-US" sz="4000" baseline="30000" dirty="0">
                <a:latin typeface="Arial Rounded MT Bold" panose="020F0704030504030204" pitchFamily="34" charset="0"/>
                <a:ea typeface="Arial Unicode MS" panose="020B0604020202020204" pitchFamily="34" charset="-128"/>
                <a:cs typeface="Arial Unicode MS" panose="020B0604020202020204" pitchFamily="34" charset="-128"/>
              </a:rPr>
              <a:t>Daniel 11.29-35</a:t>
            </a:r>
            <a:r>
              <a:rPr lang="en-US" altLang="en-US" sz="4000" dirty="0">
                <a:solidFill>
                  <a:srgbClr val="FFFF66"/>
                </a:solidFill>
                <a:latin typeface="Arial Rounded MT Bold" panose="020F0704030504030204" pitchFamily="34" charset="0"/>
                <a:ea typeface="Arial Unicode MS" panose="020B0604020202020204" pitchFamily="34" charset="-128"/>
                <a:cs typeface="Arial Unicode MS" panose="020B0604020202020204" pitchFamily="34" charset="-128"/>
              </a:rPr>
              <a:t> </a:t>
            </a:r>
            <a:r>
              <a:rPr lang="en-US" altLang="en-US" sz="4000" dirty="0">
                <a:latin typeface="Arial Rounded MT Bold" panose="020F0704030504030204" pitchFamily="34" charset="0"/>
                <a:ea typeface="Arial Unicode MS" panose="020B0604020202020204" pitchFamily="34" charset="-128"/>
                <a:cs typeface="Arial Unicode MS" panose="020B0604020202020204" pitchFamily="34" charset="-128"/>
              </a:rPr>
              <a:t>what is happening; nevertheless, for a while they will fall victim to sword, fire, exile and pillage.  When they stumble, they will receive a little help, although many who join them will be insincere.  </a:t>
            </a:r>
            <a:endParaRPr lang="en-US" altLang="en-US" sz="4000" dirty="0">
              <a:solidFill>
                <a:srgbClr val="FFFF66"/>
              </a:solidFill>
              <a:latin typeface="Arial Rounded MT Bold" panose="020F0704030504030204" pitchFamily="34" charset="0"/>
              <a:ea typeface="Arial Unicode MS" panose="020B0604020202020204" pitchFamily="34" charset="-128"/>
              <a:cs typeface="Arial Unicode MS" panose="020B0604020202020204" pitchFamily="34" charset="-128"/>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20000"/>
          </a:bodyPr>
          <a:lstStyle/>
          <a:p>
            <a:pPr algn="l"/>
            <a:r>
              <a:rPr lang="en-US" sz="3200" dirty="0"/>
              <a:t>Lisa Jefferson and Todd Beamer talked for 13 minutes. During that time, and it’s not clear how it happened, they started saying the Lord's Prayer together. Lisa Jefferson said she could hear other passengers joining in, deliver us from evil. Then a little later they recited together the 23rd Psalm. Though I walked through the valley of the shadow of death, I will fear no evil. Shortly after that, Lisa Jefferson said I could tell that Todd was not talking to me anymore. I could hear other people's voices and I heard him say, </a:t>
            </a:r>
          </a:p>
        </p:txBody>
      </p:sp>
    </p:spTree>
    <p:extLst>
      <p:ext uri="{BB962C8B-B14F-4D97-AF65-F5344CB8AC3E}">
        <p14:creationId xmlns:p14="http://schemas.microsoft.com/office/powerpoint/2010/main" val="357417140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20000"/>
          </a:bodyPr>
          <a:lstStyle/>
          <a:p>
            <a:pPr algn="l"/>
            <a:r>
              <a:rPr lang="en-US" sz="3600" dirty="0"/>
              <a:t>"Are you ready? Are you ready to go?" And then the phrase that became iconic, let's roll, as he led the passengers running down the aisle into the teeth of men armed with box cutters. You can hear on the recording the brutal battle that ensues, the screams, the crashing plates and carts and yells. You can even hear at the beginning, one of the hijackers saying to his fellow murderers, they're coming.</a:t>
            </a:r>
          </a:p>
        </p:txBody>
      </p:sp>
    </p:spTree>
    <p:extLst>
      <p:ext uri="{BB962C8B-B14F-4D97-AF65-F5344CB8AC3E}">
        <p14:creationId xmlns:p14="http://schemas.microsoft.com/office/powerpoint/2010/main" val="390550808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3200" b="0" i="0" dirty="0">
                <a:effectLst/>
              </a:rPr>
              <a:t>Your fellow citizens broke into the cockpit. The struggle ensued. Nobody could get control of the plane. Witnesses on the ground said they saw it beginning to fly erratically and then go into a dive and it crashed into the ground. Everybody on board dead. Did God not hear that phone call? Did He not hear the prayers? Of course he heard them and he answered them. You see, the enemy that day meant for us to endure even more suffering than we did. </a:t>
            </a:r>
            <a:endParaRPr lang="en-US" sz="4000" dirty="0"/>
          </a:p>
        </p:txBody>
      </p:sp>
    </p:spTree>
    <p:extLst>
      <p:ext uri="{BB962C8B-B14F-4D97-AF65-F5344CB8AC3E}">
        <p14:creationId xmlns:p14="http://schemas.microsoft.com/office/powerpoint/2010/main" val="400344678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20000"/>
          </a:bodyPr>
          <a:lstStyle/>
          <a:p>
            <a:pPr algn="l"/>
            <a:r>
              <a:rPr lang="en-US" sz="3600" b="0" i="0" dirty="0">
                <a:effectLst/>
              </a:rPr>
              <a:t>That plane was on the way either to the Capitol or the White House or maybe a nuclear power plant. The experts differ, but the disaster would've been even larger than it was. And so God gave those passengers the strength to understand the time it was. They voted, they prayed and then they fought because that was the only option left. By doing so, they saved countless Americans in our country.</a:t>
            </a:r>
            <a:endParaRPr lang="en-US" sz="4400" dirty="0"/>
          </a:p>
        </p:txBody>
      </p:sp>
    </p:spTree>
    <p:extLst>
      <p:ext uri="{BB962C8B-B14F-4D97-AF65-F5344CB8AC3E}">
        <p14:creationId xmlns:p14="http://schemas.microsoft.com/office/powerpoint/2010/main" val="376185908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3200" b="0" i="0" dirty="0">
                <a:effectLst/>
              </a:rPr>
              <a:t>I believe that if we will all do that and with some grace from God and strength from God and some protection from God, that five years from now and 50 years from now and 100 years from now or until our Savior returns that the star of David will continue to fly over Jerusalem, the city of the free undivided nation of Israel, and that the stars and stripes will continue to fly over Washington, D.C., the capital of the free and undivided people of the United States of America</a:t>
            </a:r>
            <a:endParaRPr lang="en-US" sz="4000" dirty="0"/>
          </a:p>
        </p:txBody>
      </p:sp>
    </p:spTree>
    <p:extLst>
      <p:ext uri="{BB962C8B-B14F-4D97-AF65-F5344CB8AC3E}">
        <p14:creationId xmlns:p14="http://schemas.microsoft.com/office/powerpoint/2010/main" val="35773315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endParaRPr lang="en-US" sz="4000" dirty="0"/>
          </a:p>
        </p:txBody>
      </p:sp>
      <p:pic>
        <p:nvPicPr>
          <p:cNvPr id="3" name="Picture 2">
            <a:extLst>
              <a:ext uri="{FF2B5EF4-FFF2-40B4-BE49-F238E27FC236}">
                <a16:creationId xmlns:a16="http://schemas.microsoft.com/office/drawing/2014/main" id="{472399AF-D5F9-913B-CA31-7AFA927DAE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255604768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endParaRPr lang="en-US" sz="4000" dirty="0"/>
          </a:p>
        </p:txBody>
      </p:sp>
      <p:pic>
        <p:nvPicPr>
          <p:cNvPr id="3" name="Picture 2">
            <a:extLst>
              <a:ext uri="{FF2B5EF4-FFF2-40B4-BE49-F238E27FC236}">
                <a16:creationId xmlns:a16="http://schemas.microsoft.com/office/drawing/2014/main" id="{624667E7-1DF1-28AA-FA25-C1296B0D2B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AD51E12A-9C57-5B2F-CA16-8C5F1D0D3DA2}"/>
              </a:ext>
            </a:extLst>
          </p:cNvPr>
          <p:cNvSpPr txBox="1"/>
          <p:nvPr/>
        </p:nvSpPr>
        <p:spPr>
          <a:xfrm>
            <a:off x="304800" y="285750"/>
            <a:ext cx="7018387" cy="3785652"/>
          </a:xfrm>
          <a:prstGeom prst="rect">
            <a:avLst/>
          </a:prstGeom>
          <a:noFill/>
        </p:spPr>
        <p:txBody>
          <a:bodyPr wrap="square" rtlCol="0">
            <a:spAutoFit/>
          </a:bodyPr>
          <a:lstStyle/>
          <a:p>
            <a:pPr algn="l"/>
            <a:r>
              <a:rPr lang="en-US" dirty="0">
                <a:effectLst>
                  <a:outerShdw blurRad="38100" dist="38100" dir="2700000" algn="tl">
                    <a:srgbClr val="000000">
                      <a:alpha val="43137"/>
                    </a:srgbClr>
                  </a:outerShdw>
                </a:effectLst>
              </a:rPr>
              <a:t>Hanukkah: Call to Warfare</a:t>
            </a:r>
          </a:p>
          <a:p>
            <a:pPr marL="461963" indent="-461963" algn="l">
              <a:buFont typeface="+mj-lt"/>
              <a:buAutoNum type="arabicPeriod"/>
            </a:pPr>
            <a:r>
              <a:rPr lang="en-US" dirty="0">
                <a:effectLst>
                  <a:outerShdw blurRad="38100" dist="38100" dir="2700000" algn="tl">
                    <a:srgbClr val="000000">
                      <a:alpha val="43137"/>
                    </a:srgbClr>
                  </a:outerShdw>
                </a:effectLst>
              </a:rPr>
              <a:t>Occasions of fear</a:t>
            </a:r>
          </a:p>
          <a:p>
            <a:pPr marL="461963" indent="-461963" algn="l">
              <a:buFont typeface="+mj-lt"/>
              <a:buAutoNum type="arabicPeriod"/>
            </a:pPr>
            <a:r>
              <a:rPr lang="en-US" dirty="0">
                <a:effectLst>
                  <a:outerShdw blurRad="38100" dist="38100" dir="2700000" algn="tl">
                    <a:srgbClr val="000000">
                      <a:alpha val="43137"/>
                    </a:srgbClr>
                  </a:outerShdw>
                </a:effectLst>
              </a:rPr>
              <a:t>Scriptures on fear</a:t>
            </a:r>
          </a:p>
          <a:p>
            <a:pPr marL="461963" indent="-461963" algn="l">
              <a:buFont typeface="+mj-lt"/>
              <a:buAutoNum type="arabicPeriod"/>
            </a:pPr>
            <a:r>
              <a:rPr lang="en-US" dirty="0">
                <a:effectLst>
                  <a:outerShdw blurRad="38100" dist="38100" dir="2700000" algn="tl">
                    <a:srgbClr val="000000">
                      <a:alpha val="43137"/>
                    </a:srgbClr>
                  </a:outerShdw>
                </a:effectLst>
              </a:rPr>
              <a:t>Applications to current war</a:t>
            </a:r>
          </a:p>
          <a:p>
            <a:pPr algn="l"/>
            <a:endParaRPr lang="en-US" dirty="0"/>
          </a:p>
        </p:txBody>
      </p:sp>
    </p:spTree>
    <p:extLst>
      <p:ext uri="{BB962C8B-B14F-4D97-AF65-F5344CB8AC3E}">
        <p14:creationId xmlns:p14="http://schemas.microsoft.com/office/powerpoint/2010/main" val="333286890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583F838E-2D87-3907-665A-0E7699A4B27B}"/>
              </a:ext>
            </a:extLst>
          </p:cNvPr>
          <p:cNvSpPr>
            <a:spLocks noGrp="1" noChangeArrowheads="1"/>
          </p:cNvSpPr>
          <p:nvPr>
            <p:ph type="subTitle" idx="1"/>
          </p:nvPr>
        </p:nvSpPr>
        <p:spPr>
          <a:xfrm>
            <a:off x="381000" y="209550"/>
            <a:ext cx="8305800" cy="4648200"/>
          </a:xfrm>
        </p:spPr>
        <p:txBody>
          <a:bodyPr/>
          <a:lstStyle/>
          <a:p>
            <a:pPr algn="l"/>
            <a:r>
              <a:rPr lang="en-US" altLang="en-US" sz="4000" baseline="30000" dirty="0">
                <a:latin typeface="Arial Rounded MT Bold" panose="020F0704030504030204" pitchFamily="34" charset="0"/>
                <a:ea typeface="Arial Unicode MS" panose="020B0604020202020204" pitchFamily="34" charset="-128"/>
                <a:cs typeface="Arial Unicode MS" panose="020B0604020202020204" pitchFamily="34" charset="-128"/>
              </a:rPr>
              <a:t>Daniel 11.33</a:t>
            </a:r>
            <a:r>
              <a:rPr lang="en-US" altLang="en-US" sz="4000" dirty="0">
                <a:latin typeface="Arial Rounded MT Bold" panose="020F0704030504030204" pitchFamily="34" charset="0"/>
                <a:ea typeface="Arial Unicode MS" panose="020B0604020202020204" pitchFamily="34" charset="-128"/>
                <a:cs typeface="Arial Unicode MS" panose="020B0604020202020204" pitchFamily="34" charset="-128"/>
              </a:rPr>
              <a:t> </a:t>
            </a:r>
            <a:r>
              <a:rPr lang="en-US" altLang="en-US" sz="4000" dirty="0">
                <a:solidFill>
                  <a:srgbClr val="FFFF66"/>
                </a:solidFill>
                <a:latin typeface="Arial Rounded MT Bold" panose="020F0704030504030204" pitchFamily="34" charset="0"/>
                <a:ea typeface="Arial Unicode MS" panose="020B0604020202020204" pitchFamily="34" charset="-128"/>
                <a:cs typeface="Arial Unicode MS" panose="020B0604020202020204" pitchFamily="34" charset="-128"/>
              </a:rPr>
              <a:t>The people who know their God will stand firm and prevail.  </a:t>
            </a:r>
          </a:p>
        </p:txBody>
      </p:sp>
    </p:spTree>
    <p:extLst>
      <p:ext uri="{BB962C8B-B14F-4D97-AF65-F5344CB8AC3E}">
        <p14:creationId xmlns:p14="http://schemas.microsoft.com/office/powerpoint/2010/main" val="136208801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marL="461963" indent="-461963" algn="l">
              <a:buFont typeface="+mj-lt"/>
              <a:buAutoNum type="arabicPeriod"/>
            </a:pPr>
            <a:r>
              <a:rPr lang="en-US" sz="4000" dirty="0"/>
              <a:t>Do you KNOW G-d in Messiah, forgiveness, “Abba Father.”</a:t>
            </a:r>
          </a:p>
          <a:p>
            <a:pPr marL="461963" indent="-461963" algn="l">
              <a:buFont typeface="+mj-lt"/>
              <a:buAutoNum type="arabicPeriod"/>
            </a:pPr>
            <a:r>
              <a:rPr lang="en-US" sz="4000" dirty="0"/>
              <a:t>Are you reading from His word daily and hearing His voice?</a:t>
            </a:r>
          </a:p>
          <a:p>
            <a:pPr marL="461963" indent="-461963" algn="l">
              <a:buFont typeface="+mj-lt"/>
              <a:buAutoNum type="arabicPeriod"/>
            </a:pPr>
            <a:r>
              <a:rPr lang="en-US" sz="4000" dirty="0"/>
              <a:t>Are you doing what He says?</a:t>
            </a:r>
          </a:p>
          <a:p>
            <a:pPr marL="461963" indent="-461963" algn="l">
              <a:buFont typeface="+mj-lt"/>
              <a:buAutoNum type="arabicPeriod"/>
            </a:pPr>
            <a:r>
              <a:rPr lang="en-US" sz="4000" dirty="0"/>
              <a:t>Are you sharing that with others?</a:t>
            </a:r>
          </a:p>
        </p:txBody>
      </p:sp>
    </p:spTree>
    <p:extLst>
      <p:ext uri="{BB962C8B-B14F-4D97-AF65-F5344CB8AC3E}">
        <p14:creationId xmlns:p14="http://schemas.microsoft.com/office/powerpoint/2010/main" val="1732734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D24B48F4-16AE-76C4-D2A0-18615BF529BB}"/>
              </a:ext>
            </a:extLst>
          </p:cNvPr>
          <p:cNvSpPr>
            <a:spLocks noGrp="1" noChangeArrowheads="1"/>
          </p:cNvSpPr>
          <p:nvPr>
            <p:ph type="subTitle" idx="1"/>
          </p:nvPr>
        </p:nvSpPr>
        <p:spPr>
          <a:xfrm>
            <a:off x="381000" y="285750"/>
            <a:ext cx="8382000" cy="4648200"/>
          </a:xfrm>
        </p:spPr>
        <p:txBody>
          <a:bodyPr/>
          <a:lstStyle/>
          <a:p>
            <a:pPr algn="l"/>
            <a:r>
              <a:rPr lang="en-US" altLang="en-US" sz="4000" baseline="30000" dirty="0">
                <a:latin typeface="Arial Rounded MT Bold" panose="020F0704030504030204" pitchFamily="34" charset="0"/>
                <a:ea typeface="Arial Unicode MS" panose="020B0604020202020204" pitchFamily="34" charset="-128"/>
                <a:cs typeface="Arial Unicode MS" panose="020B0604020202020204" pitchFamily="34" charset="-128"/>
              </a:rPr>
              <a:t>Daniel 11.29-35</a:t>
            </a:r>
            <a:r>
              <a:rPr lang="en-US" altLang="en-US" sz="4000" dirty="0">
                <a:solidFill>
                  <a:srgbClr val="FFFF66"/>
                </a:solidFill>
                <a:latin typeface="Arial Rounded MT Bold" panose="020F0704030504030204" pitchFamily="34" charset="0"/>
                <a:ea typeface="Arial Unicode MS" panose="020B0604020202020204" pitchFamily="34" charset="-128"/>
                <a:cs typeface="Arial Unicode MS" panose="020B0604020202020204" pitchFamily="34" charset="-128"/>
              </a:rPr>
              <a:t> Even some of those with </a:t>
            </a:r>
            <a:r>
              <a:rPr lang="en-US" altLang="en-US" sz="4000" u="sng" dirty="0">
                <a:solidFill>
                  <a:srgbClr val="FFFF66"/>
                </a:solidFill>
                <a:latin typeface="Arial Rounded MT Bold" panose="020F0704030504030204" pitchFamily="34" charset="0"/>
                <a:ea typeface="Arial Unicode MS" panose="020B0604020202020204" pitchFamily="34" charset="-128"/>
                <a:cs typeface="Arial Unicode MS" panose="020B0604020202020204" pitchFamily="34" charset="-128"/>
              </a:rPr>
              <a:t>discernment</a:t>
            </a:r>
            <a:r>
              <a:rPr lang="en-US" altLang="en-US" sz="4000" dirty="0">
                <a:solidFill>
                  <a:srgbClr val="FFFF66"/>
                </a:solidFill>
                <a:latin typeface="Arial Rounded MT Bold" panose="020F0704030504030204" pitchFamily="34" charset="0"/>
                <a:ea typeface="Arial Unicode MS" panose="020B0604020202020204" pitchFamily="34" charset="-128"/>
                <a:cs typeface="Arial Unicode MS" panose="020B0604020202020204" pitchFamily="34" charset="-128"/>
              </a:rPr>
              <a:t> will stumble, so that some of them will be refined, purified and cleansed for an end yet to come at the designated time. </a:t>
            </a:r>
          </a:p>
        </p:txBody>
      </p:sp>
    </p:spTree>
    <p:extLst>
      <p:ext uri="{BB962C8B-B14F-4D97-AF65-F5344CB8AC3E}">
        <p14:creationId xmlns:p14="http://schemas.microsoft.com/office/powerpoint/2010/main" val="2134305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r>
              <a:rPr lang="en-US" sz="4000" dirty="0">
                <a:solidFill>
                  <a:srgbClr val="1155CC"/>
                </a:solidFill>
              </a:rPr>
              <a:t> </a:t>
            </a:r>
          </a:p>
        </p:txBody>
      </p:sp>
      <p:pic>
        <p:nvPicPr>
          <p:cNvPr id="3" name="Picture 2">
            <a:extLst>
              <a:ext uri="{FF2B5EF4-FFF2-40B4-BE49-F238E27FC236}">
                <a16:creationId xmlns:a16="http://schemas.microsoft.com/office/drawing/2014/main" id="{B4C81C69-C482-ED77-F2D4-46C62809CB55}"/>
              </a:ext>
            </a:extLst>
          </p:cNvPr>
          <p:cNvPicPr>
            <a:picLocks noChangeAspect="1"/>
          </p:cNvPicPr>
          <p:nvPr/>
        </p:nvPicPr>
        <p:blipFill>
          <a:blip r:embed="rId3"/>
          <a:stretch>
            <a:fillRect/>
          </a:stretch>
        </p:blipFill>
        <p:spPr>
          <a:xfrm>
            <a:off x="1066801" y="-31818"/>
            <a:ext cx="7071038" cy="5175318"/>
          </a:xfrm>
          <a:prstGeom prst="rect">
            <a:avLst/>
          </a:prstGeom>
        </p:spPr>
      </p:pic>
    </p:spTree>
    <p:extLst>
      <p:ext uri="{BB962C8B-B14F-4D97-AF65-F5344CB8AC3E}">
        <p14:creationId xmlns:p14="http://schemas.microsoft.com/office/powerpoint/2010/main" val="208178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7698" name="Picture 2">
            <a:extLst>
              <a:ext uri="{FF2B5EF4-FFF2-40B4-BE49-F238E27FC236}">
                <a16:creationId xmlns:a16="http://schemas.microsoft.com/office/drawing/2014/main" id="{06AF614B-BC95-1020-B27E-FB0DC8B21C5E}"/>
              </a:ext>
            </a:extLst>
          </p:cNvPr>
          <p:cNvPicPr>
            <a:picLocks noGrp="1" noChangeAspect="1" noChangeArrowheads="1"/>
          </p:cNvPicPr>
          <p:nvPr>
            <p:ph type="subTitle" idx="1"/>
          </p:nvPr>
        </p:nvPicPr>
        <p:blipFill>
          <a:blip r:embed="rId3" cstate="print">
            <a:extLst>
              <a:ext uri="{28A0092B-C50C-407E-A947-70E740481C1C}">
                <a14:useLocalDpi xmlns:a14="http://schemas.microsoft.com/office/drawing/2010/main" val="0"/>
              </a:ext>
            </a:extLst>
          </a:blip>
          <a:srcRect/>
          <a:stretch>
            <a:fillRect/>
          </a:stretch>
        </p:blipFill>
        <p:spPr>
          <a:xfrm>
            <a:off x="1143000" y="0"/>
            <a:ext cx="6858000" cy="5143500"/>
          </a:xfrm>
        </p:spPr>
      </p:pic>
      <p:sp>
        <p:nvSpPr>
          <p:cNvPr id="1437699" name="Text Box 3">
            <a:extLst>
              <a:ext uri="{FF2B5EF4-FFF2-40B4-BE49-F238E27FC236}">
                <a16:creationId xmlns:a16="http://schemas.microsoft.com/office/drawing/2014/main" id="{A16C4748-BBAF-DE07-D10D-D968211E7976}"/>
              </a:ext>
            </a:extLst>
          </p:cNvPr>
          <p:cNvSpPr txBox="1">
            <a:spLocks noChangeArrowheads="1"/>
          </p:cNvSpPr>
          <p:nvPr/>
        </p:nvSpPr>
        <p:spPr bwMode="auto">
          <a:xfrm>
            <a:off x="1846134" y="4457700"/>
            <a:ext cx="307167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Tx/>
              <a:buSzTx/>
              <a:buFontTx/>
              <a:buNone/>
            </a:pPr>
            <a:r>
              <a:rPr lang="en-US" altLang="en-US" sz="3000">
                <a:effectLst>
                  <a:outerShdw blurRad="38100" dist="38100" dir="2700000" algn="tl">
                    <a:srgbClr val="808080"/>
                  </a:outerShdw>
                </a:effectLst>
              </a:rPr>
              <a:t>Elazar 162 BCE</a:t>
            </a:r>
          </a:p>
        </p:txBody>
      </p:sp>
    </p:spTree>
    <p:extLst>
      <p:ext uri="{BB962C8B-B14F-4D97-AF65-F5344CB8AC3E}">
        <p14:creationId xmlns:p14="http://schemas.microsoft.com/office/powerpoint/2010/main" val="3905910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8834" name="Rectangle 2">
            <a:extLst>
              <a:ext uri="{FF2B5EF4-FFF2-40B4-BE49-F238E27FC236}">
                <a16:creationId xmlns:a16="http://schemas.microsoft.com/office/drawing/2014/main" id="{017BFFB9-53F5-0C6D-BEF6-79262E58DF8F}"/>
              </a:ext>
            </a:extLst>
          </p:cNvPr>
          <p:cNvSpPr>
            <a:spLocks noGrp="1" noChangeArrowheads="1"/>
          </p:cNvSpPr>
          <p:nvPr>
            <p:ph type="subTitle" idx="1"/>
          </p:nvPr>
        </p:nvSpPr>
        <p:spPr>
          <a:xfrm>
            <a:off x="1143000" y="0"/>
            <a:ext cx="6858000" cy="5143500"/>
          </a:xfrm>
        </p:spPr>
        <p:txBody>
          <a:bodyPr/>
          <a:lstStyle/>
          <a:p>
            <a:pPr algn="l"/>
            <a:r>
              <a:rPr lang="en-US" altLang="en-US" sz="3000"/>
              <a:t> </a:t>
            </a:r>
          </a:p>
        </p:txBody>
      </p:sp>
      <p:pic>
        <p:nvPicPr>
          <p:cNvPr id="1528835" name="Picture 3">
            <a:extLst>
              <a:ext uri="{FF2B5EF4-FFF2-40B4-BE49-F238E27FC236}">
                <a16:creationId xmlns:a16="http://schemas.microsoft.com/office/drawing/2014/main" id="{A916AF09-9073-57AD-150E-D6B58DBFB5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721" t="11195" r="12381" b="21233"/>
          <a:stretch>
            <a:fillRect/>
          </a:stretch>
        </p:blipFill>
        <p:spPr bwMode="auto">
          <a:xfrm>
            <a:off x="4818459" y="0"/>
            <a:ext cx="4325541" cy="5143500"/>
          </a:xfrm>
          <a:prstGeom prst="rect">
            <a:avLst/>
          </a:prstGeom>
          <a:noFill/>
          <a:extLst>
            <a:ext uri="{909E8E84-426E-40DD-AFC4-6F175D3DCCD1}">
              <a14:hiddenFill xmlns:a14="http://schemas.microsoft.com/office/drawing/2010/main">
                <a:solidFill>
                  <a:srgbClr val="FFFFFF"/>
                </a:solidFill>
              </a14:hiddenFill>
            </a:ext>
          </a:extLst>
        </p:spPr>
      </p:pic>
      <p:sp>
        <p:nvSpPr>
          <p:cNvPr id="1528836" name="Text Box 4">
            <a:extLst>
              <a:ext uri="{FF2B5EF4-FFF2-40B4-BE49-F238E27FC236}">
                <a16:creationId xmlns:a16="http://schemas.microsoft.com/office/drawing/2014/main" id="{497D050D-84B1-3377-54B8-12FD31555169}"/>
              </a:ext>
            </a:extLst>
          </p:cNvPr>
          <p:cNvSpPr txBox="1">
            <a:spLocks noChangeArrowheads="1"/>
          </p:cNvSpPr>
          <p:nvPr/>
        </p:nvSpPr>
        <p:spPr bwMode="auto">
          <a:xfrm>
            <a:off x="304800" y="209550"/>
            <a:ext cx="4513659"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Tx/>
              <a:buSzTx/>
              <a:buFontTx/>
              <a:buNone/>
            </a:pPr>
            <a:r>
              <a:rPr lang="en-US" altLang="en-US" sz="3600" dirty="0">
                <a:effectLst>
                  <a:outerShdw blurRad="38100" dist="38100" dir="2700000" algn="tl">
                    <a:srgbClr val="808080"/>
                  </a:outerShdw>
                </a:effectLst>
              </a:rPr>
              <a:t>Eleazer (the younger brother of</a:t>
            </a:r>
          </a:p>
          <a:p>
            <a:pPr>
              <a:buClrTx/>
              <a:buSzTx/>
              <a:buFontTx/>
              <a:buNone/>
            </a:pPr>
            <a:r>
              <a:rPr lang="en-US" altLang="en-US" sz="3600" dirty="0">
                <a:effectLst>
                  <a:outerShdw blurRad="38100" dist="38100" dir="2700000" algn="tl">
                    <a:srgbClr val="808080"/>
                  </a:outerShdw>
                </a:effectLst>
              </a:rPr>
              <a:t> Judah) died when he single-handedly</a:t>
            </a:r>
          </a:p>
          <a:p>
            <a:pPr>
              <a:buClrTx/>
              <a:buSzTx/>
              <a:buFontTx/>
              <a:buNone/>
            </a:pPr>
            <a:r>
              <a:rPr lang="en-US" altLang="en-US" sz="3600" dirty="0">
                <a:effectLst>
                  <a:outerShdw blurRad="38100" dist="38100" dir="2700000" algn="tl">
                    <a:srgbClr val="808080"/>
                  </a:outerShdw>
                </a:effectLst>
              </a:rPr>
              <a:t> attacked a large elephant believed </a:t>
            </a:r>
          </a:p>
          <a:p>
            <a:pPr>
              <a:buClrTx/>
              <a:buSzTx/>
              <a:buFontTx/>
              <a:buNone/>
            </a:pPr>
            <a:r>
              <a:rPr lang="en-US" altLang="en-US" sz="3600" dirty="0">
                <a:effectLst>
                  <a:outerShdw blurRad="38100" dist="38100" dir="2700000" algn="tl">
                    <a:srgbClr val="808080"/>
                  </a:outerShdw>
                </a:effectLst>
              </a:rPr>
              <a:t>to be carrying the enemy king</a:t>
            </a:r>
            <a:r>
              <a:rPr lang="en-US" altLang="en-US" sz="3000" dirty="0">
                <a:effectLst>
                  <a:outerShdw blurRad="38100" dist="38100" dir="2700000" algn="tl">
                    <a:srgbClr val="808080"/>
                  </a:outerShdw>
                </a:effectLst>
              </a:rPr>
              <a:t> </a:t>
            </a:r>
            <a:r>
              <a:rPr lang="en-US" altLang="en-US" sz="1350" dirty="0">
                <a:effectLst>
                  <a:outerShdw blurRad="38100" dist="38100" dir="2700000" algn="tl">
                    <a:srgbClr val="808080"/>
                  </a:outerShdw>
                </a:effectLst>
              </a:rPr>
              <a:t>I </a:t>
            </a:r>
            <a:r>
              <a:rPr lang="en-US" altLang="en-US" sz="1800" dirty="0">
                <a:effectLst>
                  <a:outerShdw blurRad="38100" dist="38100" dir="2700000" algn="tl">
                    <a:srgbClr val="808080"/>
                  </a:outerShdw>
                </a:effectLst>
              </a:rPr>
              <a:t>Mac 6:42-46) </a:t>
            </a:r>
          </a:p>
        </p:txBody>
      </p:sp>
    </p:spTree>
    <p:extLst>
      <p:ext uri="{BB962C8B-B14F-4D97-AF65-F5344CB8AC3E}">
        <p14:creationId xmlns:p14="http://schemas.microsoft.com/office/powerpoint/2010/main" val="140606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r>
              <a:rPr lang="en-US" sz="4000" dirty="0"/>
              <a:t>“But a band of religious zealots planned a rebellion in the caves of Judea, and waged a prolonged campaign of guerilla warfare that finally drove out the occupiers.”</a:t>
            </a:r>
          </a:p>
        </p:txBody>
      </p:sp>
    </p:spTree>
    <p:extLst>
      <p:ext uri="{BB962C8B-B14F-4D97-AF65-F5344CB8AC3E}">
        <p14:creationId xmlns:p14="http://schemas.microsoft.com/office/powerpoint/2010/main" val="4023759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dirty="0"/>
              <a:t>“For over two thousand years we have dared to light miniature menorahs and display them outside our homes, not as an act of nostalgia, or an attempt to compete with Santa, but </a:t>
            </a:r>
            <a:r>
              <a:rPr lang="en-US" sz="4000" u="sng" dirty="0">
                <a:solidFill>
                  <a:srgbClr val="FFFF66"/>
                </a:solidFill>
              </a:rPr>
              <a:t>as an act of defiance</a:t>
            </a:r>
            <a:r>
              <a:rPr lang="en-US" sz="4000" dirty="0">
                <a:solidFill>
                  <a:srgbClr val="FFFF66"/>
                </a:solidFill>
              </a:rPr>
              <a:t>.</a:t>
            </a:r>
            <a:endParaRPr lang="en-US" altLang="en-US" sz="7200" dirty="0">
              <a:solidFill>
                <a:srgbClr val="FFFF66"/>
              </a:solidFill>
            </a:endParaRPr>
          </a:p>
        </p:txBody>
      </p:sp>
    </p:spTree>
    <p:extLst>
      <p:ext uri="{BB962C8B-B14F-4D97-AF65-F5344CB8AC3E}">
        <p14:creationId xmlns:p14="http://schemas.microsoft.com/office/powerpoint/2010/main" val="1057897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endParaRPr lang="en-US" sz="4000" dirty="0"/>
          </a:p>
        </p:txBody>
      </p:sp>
      <p:pic>
        <p:nvPicPr>
          <p:cNvPr id="3" name="Picture 2">
            <a:extLst>
              <a:ext uri="{FF2B5EF4-FFF2-40B4-BE49-F238E27FC236}">
                <a16:creationId xmlns:a16="http://schemas.microsoft.com/office/drawing/2014/main" id="{472399AF-D5F9-913B-CA31-7AFA927DAE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1686041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endParaRPr lang="en-US" sz="4000" dirty="0"/>
          </a:p>
        </p:txBody>
      </p:sp>
      <p:pic>
        <p:nvPicPr>
          <p:cNvPr id="3" name="Picture 2">
            <a:extLst>
              <a:ext uri="{FF2B5EF4-FFF2-40B4-BE49-F238E27FC236}">
                <a16:creationId xmlns:a16="http://schemas.microsoft.com/office/drawing/2014/main" id="{624667E7-1DF1-28AA-FA25-C1296B0D2B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AD51E12A-9C57-5B2F-CA16-8C5F1D0D3DA2}"/>
              </a:ext>
            </a:extLst>
          </p:cNvPr>
          <p:cNvSpPr txBox="1"/>
          <p:nvPr/>
        </p:nvSpPr>
        <p:spPr>
          <a:xfrm>
            <a:off x="304800" y="285750"/>
            <a:ext cx="7018387" cy="3785652"/>
          </a:xfrm>
          <a:prstGeom prst="rect">
            <a:avLst/>
          </a:prstGeom>
          <a:noFill/>
        </p:spPr>
        <p:txBody>
          <a:bodyPr wrap="square" rtlCol="0">
            <a:spAutoFit/>
          </a:bodyPr>
          <a:lstStyle/>
          <a:p>
            <a:pPr algn="l"/>
            <a:r>
              <a:rPr lang="en-US" dirty="0">
                <a:effectLst>
                  <a:outerShdw blurRad="38100" dist="38100" dir="2700000" algn="tl">
                    <a:srgbClr val="000000">
                      <a:alpha val="43137"/>
                    </a:srgbClr>
                  </a:outerShdw>
                </a:effectLst>
              </a:rPr>
              <a:t>Hanukkah: Call to Warfare</a:t>
            </a:r>
          </a:p>
          <a:p>
            <a:pPr marL="461963" indent="-461963" algn="l">
              <a:buFont typeface="+mj-lt"/>
              <a:buAutoNum type="arabicPeriod"/>
            </a:pPr>
            <a:r>
              <a:rPr lang="en-US" dirty="0">
                <a:effectLst>
                  <a:outerShdw blurRad="38100" dist="38100" dir="2700000" algn="tl">
                    <a:srgbClr val="000000">
                      <a:alpha val="43137"/>
                    </a:srgbClr>
                  </a:outerShdw>
                </a:effectLst>
              </a:rPr>
              <a:t>Occasions of fear</a:t>
            </a:r>
          </a:p>
          <a:p>
            <a:pPr marL="461963" indent="-461963" algn="l">
              <a:buFont typeface="+mj-lt"/>
              <a:buAutoNum type="arabicPeriod"/>
            </a:pPr>
            <a:r>
              <a:rPr lang="en-US" dirty="0">
                <a:effectLst>
                  <a:outerShdw blurRad="38100" dist="38100" dir="2700000" algn="tl">
                    <a:srgbClr val="000000">
                      <a:alpha val="43137"/>
                    </a:srgbClr>
                  </a:outerShdw>
                </a:effectLst>
              </a:rPr>
              <a:t>Scriptures on fear</a:t>
            </a:r>
          </a:p>
          <a:p>
            <a:pPr marL="461963" indent="-461963" algn="l">
              <a:buFont typeface="+mj-lt"/>
              <a:buAutoNum type="arabicPeriod"/>
            </a:pPr>
            <a:r>
              <a:rPr lang="en-US" dirty="0">
                <a:effectLst>
                  <a:outerShdw blurRad="38100" dist="38100" dir="2700000" algn="tl">
                    <a:srgbClr val="000000">
                      <a:alpha val="43137"/>
                    </a:srgbClr>
                  </a:outerShdw>
                </a:effectLst>
              </a:rPr>
              <a:t>Applications to current war</a:t>
            </a:r>
          </a:p>
          <a:p>
            <a:pPr algn="l"/>
            <a:endParaRPr lang="en-US" dirty="0"/>
          </a:p>
        </p:txBody>
      </p:sp>
    </p:spTree>
    <p:extLst>
      <p:ext uri="{BB962C8B-B14F-4D97-AF65-F5344CB8AC3E}">
        <p14:creationId xmlns:p14="http://schemas.microsoft.com/office/powerpoint/2010/main" val="1149940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28600" y="209550"/>
            <a:ext cx="4343400" cy="4648200"/>
          </a:xfrm>
        </p:spPr>
        <p:txBody>
          <a:bodyPr/>
          <a:lstStyle/>
          <a:p>
            <a:pPr algn="l"/>
            <a:r>
              <a:rPr lang="en-US" sz="4000" dirty="0"/>
              <a:t>If you look up Hanukkah on Wikipedia, </a:t>
            </a:r>
          </a:p>
          <a:p>
            <a:pPr marL="228600" indent="-228600" algn="l">
              <a:buFont typeface="Arial" panose="020B0604020202020204" pitchFamily="34" charset="0"/>
              <a:buChar char="•"/>
            </a:pPr>
            <a:r>
              <a:rPr lang="en-US" sz="4000" dirty="0"/>
              <a:t>19 images are candles, donuts, latkes</a:t>
            </a:r>
          </a:p>
          <a:p>
            <a:pPr marL="228600" indent="-228600" algn="l">
              <a:buFont typeface="Arial" panose="020B0604020202020204" pitchFamily="34" charset="0"/>
              <a:buChar char="•"/>
            </a:pPr>
            <a:r>
              <a:rPr lang="en-US" sz="3600" dirty="0"/>
              <a:t>5 images are war</a:t>
            </a:r>
          </a:p>
        </p:txBody>
      </p:sp>
      <p:pic>
        <p:nvPicPr>
          <p:cNvPr id="4098" name="Picture 2">
            <a:extLst>
              <a:ext uri="{FF2B5EF4-FFF2-40B4-BE49-F238E27FC236}">
                <a16:creationId xmlns:a16="http://schemas.microsoft.com/office/drawing/2014/main" id="{0339CEDD-6349-E72E-B188-CD5CC5ECCB5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768" r="17454"/>
          <a:stretch/>
        </p:blipFill>
        <p:spPr bwMode="auto">
          <a:xfrm>
            <a:off x="4495800" y="-20530"/>
            <a:ext cx="46482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687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endParaRPr lang="en-US" sz="4000" dirty="0"/>
          </a:p>
        </p:txBody>
      </p:sp>
      <p:pic>
        <p:nvPicPr>
          <p:cNvPr id="3" name="Picture 2">
            <a:extLst>
              <a:ext uri="{FF2B5EF4-FFF2-40B4-BE49-F238E27FC236}">
                <a16:creationId xmlns:a16="http://schemas.microsoft.com/office/drawing/2014/main" id="{624667E7-1DF1-28AA-FA25-C1296B0D2B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AD51E12A-9C57-5B2F-CA16-8C5F1D0D3DA2}"/>
              </a:ext>
            </a:extLst>
          </p:cNvPr>
          <p:cNvSpPr txBox="1"/>
          <p:nvPr/>
        </p:nvSpPr>
        <p:spPr>
          <a:xfrm>
            <a:off x="304800" y="285750"/>
            <a:ext cx="7018387" cy="3785652"/>
          </a:xfrm>
          <a:prstGeom prst="rect">
            <a:avLst/>
          </a:prstGeom>
          <a:noFill/>
        </p:spPr>
        <p:txBody>
          <a:bodyPr wrap="square" rtlCol="0">
            <a:spAutoFit/>
          </a:bodyPr>
          <a:lstStyle/>
          <a:p>
            <a:pPr algn="l"/>
            <a:r>
              <a:rPr lang="en-US" dirty="0">
                <a:effectLst>
                  <a:outerShdw blurRad="38100" dist="38100" dir="2700000" algn="tl">
                    <a:srgbClr val="000000">
                      <a:alpha val="43137"/>
                    </a:srgbClr>
                  </a:outerShdw>
                </a:effectLst>
              </a:rPr>
              <a:t>Hanukkah: Call to Warfare</a:t>
            </a:r>
          </a:p>
          <a:p>
            <a:pPr marL="461963" indent="-461963" algn="l">
              <a:buFont typeface="+mj-lt"/>
              <a:buAutoNum type="arabicPeriod"/>
            </a:pPr>
            <a:r>
              <a:rPr lang="en-US" u="sng" dirty="0">
                <a:solidFill>
                  <a:srgbClr val="FFFF66"/>
                </a:solidFill>
                <a:effectLst>
                  <a:outerShdw blurRad="38100" dist="38100" dir="2700000" algn="tl">
                    <a:srgbClr val="000000">
                      <a:alpha val="43137"/>
                    </a:srgbClr>
                  </a:outerShdw>
                </a:effectLst>
              </a:rPr>
              <a:t>Occasions of fear</a:t>
            </a:r>
          </a:p>
          <a:p>
            <a:pPr marL="461963" indent="-461963" algn="l">
              <a:buFont typeface="+mj-lt"/>
              <a:buAutoNum type="arabicPeriod"/>
            </a:pPr>
            <a:r>
              <a:rPr lang="en-US" dirty="0">
                <a:effectLst>
                  <a:outerShdw blurRad="38100" dist="38100" dir="2700000" algn="tl">
                    <a:srgbClr val="000000">
                      <a:alpha val="43137"/>
                    </a:srgbClr>
                  </a:outerShdw>
                </a:effectLst>
              </a:rPr>
              <a:t>Scriptures on fear</a:t>
            </a:r>
          </a:p>
          <a:p>
            <a:pPr marL="461963" indent="-461963" algn="l">
              <a:buFont typeface="+mj-lt"/>
              <a:buAutoNum type="arabicPeriod"/>
            </a:pPr>
            <a:r>
              <a:rPr lang="en-US" dirty="0">
                <a:effectLst>
                  <a:outerShdw blurRad="38100" dist="38100" dir="2700000" algn="tl">
                    <a:srgbClr val="000000">
                      <a:alpha val="43137"/>
                    </a:srgbClr>
                  </a:outerShdw>
                </a:effectLst>
              </a:rPr>
              <a:t>Applications to current war</a:t>
            </a:r>
          </a:p>
          <a:p>
            <a:pPr algn="l"/>
            <a:endParaRPr lang="en-US" dirty="0"/>
          </a:p>
        </p:txBody>
      </p:sp>
    </p:spTree>
    <p:extLst>
      <p:ext uri="{BB962C8B-B14F-4D97-AF65-F5344CB8AC3E}">
        <p14:creationId xmlns:p14="http://schemas.microsoft.com/office/powerpoint/2010/main" val="1830693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endParaRPr lang="en-US" sz="4000" dirty="0"/>
          </a:p>
          <a:p>
            <a:r>
              <a:rPr lang="en-US" sz="4000" dirty="0"/>
              <a:t>Fear in London</a:t>
            </a:r>
          </a:p>
        </p:txBody>
      </p:sp>
    </p:spTree>
    <p:extLst>
      <p:ext uri="{BB962C8B-B14F-4D97-AF65-F5344CB8AC3E}">
        <p14:creationId xmlns:p14="http://schemas.microsoft.com/office/powerpoint/2010/main" val="1465226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4520119" cy="4800600"/>
          </a:xfrm>
        </p:spPr>
        <p:txBody>
          <a:bodyPr>
            <a:normAutofit/>
          </a:bodyPr>
          <a:lstStyle/>
          <a:p>
            <a:pPr algn="l"/>
            <a:r>
              <a:rPr lang="en-US" sz="4000" dirty="0"/>
              <a:t>30 ft Menorah set up in Trafalgar Square in London for Hanukkah celebrations</a:t>
            </a:r>
          </a:p>
        </p:txBody>
      </p:sp>
      <p:pic>
        <p:nvPicPr>
          <p:cNvPr id="2050" name="Picture 2">
            <a:extLst>
              <a:ext uri="{FF2B5EF4-FFF2-40B4-BE49-F238E27FC236}">
                <a16:creationId xmlns:a16="http://schemas.microsoft.com/office/drawing/2014/main" id="{FABE9BA6-C536-0919-2AC6-3CCF8723CF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881" r="31974"/>
          <a:stretch/>
        </p:blipFill>
        <p:spPr bwMode="auto">
          <a:xfrm>
            <a:off x="4748719" y="-30399"/>
            <a:ext cx="44196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744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A London town hall is refusing to light the Hanukkah menorah for the upcoming 8-day Jewish holiday for fear of sparking conflict, according to the British Daily Telegraph.</a:t>
            </a:r>
          </a:p>
        </p:txBody>
      </p:sp>
    </p:spTree>
    <p:extLst>
      <p:ext uri="{BB962C8B-B14F-4D97-AF65-F5344CB8AC3E}">
        <p14:creationId xmlns:p14="http://schemas.microsoft.com/office/powerpoint/2010/main" val="2202977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endParaRPr lang="en-US" sz="4000" dirty="0"/>
          </a:p>
          <a:p>
            <a:r>
              <a:rPr lang="en-US" sz="4000" dirty="0"/>
              <a:t>Fear in Lawrence, KS</a:t>
            </a:r>
          </a:p>
          <a:p>
            <a:r>
              <a:rPr lang="en-US" sz="4000" dirty="0"/>
              <a:t>KU </a:t>
            </a:r>
          </a:p>
        </p:txBody>
      </p:sp>
    </p:spTree>
    <p:extLst>
      <p:ext uri="{BB962C8B-B14F-4D97-AF65-F5344CB8AC3E}">
        <p14:creationId xmlns:p14="http://schemas.microsoft.com/office/powerpoint/2010/main" val="1056095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3771900" cy="4800600"/>
          </a:xfrm>
        </p:spPr>
        <p:txBody>
          <a:bodyPr>
            <a:normAutofit/>
          </a:bodyPr>
          <a:lstStyle/>
          <a:p>
            <a:pPr algn="l"/>
            <a:r>
              <a:rPr lang="en-US" sz="4000" dirty="0"/>
              <a:t>Two student-led anti-Israel walkouts occurred at the University of Kansas, </a:t>
            </a:r>
          </a:p>
        </p:txBody>
      </p:sp>
      <p:pic>
        <p:nvPicPr>
          <p:cNvPr id="1026" name="Picture 2">
            <a:extLst>
              <a:ext uri="{FF2B5EF4-FFF2-40B4-BE49-F238E27FC236}">
                <a16:creationId xmlns:a16="http://schemas.microsoft.com/office/drawing/2014/main" id="{6F9F61F7-07BE-6C04-D010-111B2BC6E8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0" y="0"/>
            <a:ext cx="51435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703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and dozens of student protestors engaged in antisemitic chants while carrying signs and posters.</a:t>
            </a:r>
          </a:p>
        </p:txBody>
      </p:sp>
    </p:spTree>
    <p:extLst>
      <p:ext uri="{BB962C8B-B14F-4D97-AF65-F5344CB8AC3E}">
        <p14:creationId xmlns:p14="http://schemas.microsoft.com/office/powerpoint/2010/main" val="2298517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The walkouts, organized by KU’s Muslim Student Association (MSA), are being held to demand that KU Chancellor Douglas </a:t>
            </a:r>
            <a:r>
              <a:rPr lang="en-US" sz="4000" dirty="0" err="1"/>
              <a:t>Girod</a:t>
            </a:r>
            <a:r>
              <a:rPr lang="en-US" sz="4000" dirty="0"/>
              <a:t> issue a statement on behalf of the university in solidarity with Palestinian and Muslim students. </a:t>
            </a:r>
          </a:p>
          <a:p>
            <a:pPr algn="l"/>
            <a:endParaRPr lang="en-US" sz="4000" dirty="0"/>
          </a:p>
        </p:txBody>
      </p:sp>
    </p:spTree>
    <p:extLst>
      <p:ext uri="{BB962C8B-B14F-4D97-AF65-F5344CB8AC3E}">
        <p14:creationId xmlns:p14="http://schemas.microsoft.com/office/powerpoint/2010/main" val="1403658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r>
              <a:rPr lang="en-US" sz="4000" dirty="0"/>
              <a:t>Nov. 27 protest repeating the antisemitic chant </a:t>
            </a:r>
            <a:r>
              <a:rPr lang="en-US" sz="4000" u="sng" dirty="0">
                <a:solidFill>
                  <a:srgbClr val="FFFF00"/>
                </a:solidFill>
              </a:rPr>
              <a:t>“From the river to the sea, Palestine will be free.” </a:t>
            </a:r>
            <a:r>
              <a:rPr lang="en-US" sz="4000" dirty="0"/>
              <a:t>Two two-story banners were also hung from the balcony of Strong Hall; one read “</a:t>
            </a:r>
            <a:r>
              <a:rPr lang="en-US" sz="4000" u="sng" dirty="0">
                <a:solidFill>
                  <a:srgbClr val="FFFF00"/>
                </a:solidFill>
              </a:rPr>
              <a:t>Stop the Palestine Genocide</a:t>
            </a:r>
            <a:r>
              <a:rPr lang="en-US" sz="4000" dirty="0"/>
              <a:t>; Free Gaza.”</a:t>
            </a:r>
          </a:p>
        </p:txBody>
      </p:sp>
    </p:spTree>
    <p:extLst>
      <p:ext uri="{BB962C8B-B14F-4D97-AF65-F5344CB8AC3E}">
        <p14:creationId xmlns:p14="http://schemas.microsoft.com/office/powerpoint/2010/main" val="4215073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endParaRPr lang="en-US" sz="4000" dirty="0"/>
          </a:p>
          <a:p>
            <a:r>
              <a:rPr lang="en-US" sz="4000" dirty="0"/>
              <a:t>Fear in </a:t>
            </a:r>
            <a:r>
              <a:rPr lang="en-US" sz="4000" dirty="0" err="1"/>
              <a:t>Ypslanti</a:t>
            </a:r>
            <a:r>
              <a:rPr lang="en-US" sz="4000" dirty="0"/>
              <a:t>, MI</a:t>
            </a:r>
          </a:p>
        </p:txBody>
      </p:sp>
    </p:spTree>
    <p:extLst>
      <p:ext uri="{BB962C8B-B14F-4D97-AF65-F5344CB8AC3E}">
        <p14:creationId xmlns:p14="http://schemas.microsoft.com/office/powerpoint/2010/main" val="1158150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5334000" cy="4648200"/>
          </a:xfrm>
        </p:spPr>
        <p:txBody>
          <a:bodyPr>
            <a:normAutofit fontScale="92500" lnSpcReduction="10000"/>
          </a:bodyPr>
          <a:lstStyle/>
          <a:p>
            <a:pPr algn="l"/>
            <a:r>
              <a:rPr lang="en-US" sz="2800" b="1" i="0" cap="all" dirty="0">
                <a:effectLst/>
              </a:rPr>
              <a:t>UMJC former EXECUTIVE DIRECTOR</a:t>
            </a:r>
          </a:p>
          <a:p>
            <a:pPr algn="l"/>
            <a:r>
              <a:rPr lang="en-US" sz="2800" dirty="0"/>
              <a:t>Monique Brumbach is a granddaughter of German Jewish Holocaust survivors, a human rights lawyer. She has been involved in the UMJC since her Bat Mitzvah in 1994, when her parents founded Adat Yeshua, the first Messianic Jewish congregation in New Orleans.</a:t>
            </a:r>
          </a:p>
        </p:txBody>
      </p:sp>
      <p:pic>
        <p:nvPicPr>
          <p:cNvPr id="5122" name="Picture 2" descr="Bagels and Blessings: Monique Brumbach Interview">
            <a:extLst>
              <a:ext uri="{FF2B5EF4-FFF2-40B4-BE49-F238E27FC236}">
                <a16:creationId xmlns:a16="http://schemas.microsoft.com/office/drawing/2014/main" id="{405E5C28-49B9-75AB-4657-6E6AC2C49E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1301" y="0"/>
            <a:ext cx="3429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568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r>
              <a:rPr lang="en-US" sz="4000" dirty="0"/>
              <a:t>    </a:t>
            </a:r>
          </a:p>
        </p:txBody>
      </p:sp>
      <p:pic>
        <p:nvPicPr>
          <p:cNvPr id="3" name="Picture 2">
            <a:extLst>
              <a:ext uri="{FF2B5EF4-FFF2-40B4-BE49-F238E27FC236}">
                <a16:creationId xmlns:a16="http://schemas.microsoft.com/office/drawing/2014/main" id="{0ADFABA1-657D-29BD-2FE2-0C2B5B345AC5}"/>
              </a:ext>
            </a:extLst>
          </p:cNvPr>
          <p:cNvPicPr>
            <a:picLocks noChangeAspect="1"/>
          </p:cNvPicPr>
          <p:nvPr/>
        </p:nvPicPr>
        <p:blipFill>
          <a:blip r:embed="rId3"/>
          <a:stretch>
            <a:fillRect/>
          </a:stretch>
        </p:blipFill>
        <p:spPr>
          <a:xfrm>
            <a:off x="0" y="13376"/>
            <a:ext cx="9183783" cy="5238750"/>
          </a:xfrm>
          <a:prstGeom prst="rect">
            <a:avLst/>
          </a:prstGeom>
        </p:spPr>
      </p:pic>
      <p:sp>
        <p:nvSpPr>
          <p:cNvPr id="4" name="TextBox 3">
            <a:extLst>
              <a:ext uri="{FF2B5EF4-FFF2-40B4-BE49-F238E27FC236}">
                <a16:creationId xmlns:a16="http://schemas.microsoft.com/office/drawing/2014/main" id="{F25FA791-DB5E-586A-BFC3-84AE68C1187B}"/>
              </a:ext>
            </a:extLst>
          </p:cNvPr>
          <p:cNvSpPr txBox="1"/>
          <p:nvPr/>
        </p:nvSpPr>
        <p:spPr>
          <a:xfrm>
            <a:off x="2012407" y="895350"/>
            <a:ext cx="4814396" cy="707886"/>
          </a:xfrm>
          <a:prstGeom prst="rect">
            <a:avLst/>
          </a:prstGeom>
          <a:noFill/>
        </p:spPr>
        <p:txBody>
          <a:bodyPr wrap="none" rtlCol="0">
            <a:spAutoFit/>
          </a:bodyPr>
          <a:lstStyle/>
          <a:p>
            <a:r>
              <a:rPr lang="en-US" dirty="0">
                <a:solidFill>
                  <a:schemeClr val="tx1"/>
                </a:solidFill>
                <a:effectLst>
                  <a:outerShdw blurRad="38100" dist="38100" dir="2700000" algn="tl">
                    <a:srgbClr val="000000">
                      <a:alpha val="43137"/>
                    </a:srgbClr>
                  </a:outerShdw>
                </a:effectLst>
              </a:rPr>
              <a:t>Ypsalanti Michigan</a:t>
            </a:r>
          </a:p>
        </p:txBody>
      </p:sp>
      <p:cxnSp>
        <p:nvCxnSpPr>
          <p:cNvPr id="8" name="Straight Arrow Connector 7">
            <a:extLst>
              <a:ext uri="{FF2B5EF4-FFF2-40B4-BE49-F238E27FC236}">
                <a16:creationId xmlns:a16="http://schemas.microsoft.com/office/drawing/2014/main" id="{43409AF4-7252-20EE-D8ED-12402159009B}"/>
              </a:ext>
            </a:extLst>
          </p:cNvPr>
          <p:cNvCxnSpPr/>
          <p:nvPr/>
        </p:nvCxnSpPr>
        <p:spPr bwMode="auto">
          <a:xfrm>
            <a:off x="4572000" y="1428750"/>
            <a:ext cx="1066800" cy="1066800"/>
          </a:xfrm>
          <a:prstGeom prst="straightConnector1">
            <a:avLst/>
          </a:prstGeom>
          <a:solidFill>
            <a:schemeClr val="accent1"/>
          </a:solidFill>
          <a:ln w="44450" cap="flat" cmpd="sng" algn="ctr">
            <a:solidFill>
              <a:srgbClr val="00B0F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15676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Residents in Ypsilanti, who gathered with their families for an annual Christmas tree lighting and carol singing, were accosted by a pro-Palestinian mob. The demonstrators terrified the children while they chanted anti-American slogans.</a:t>
            </a:r>
          </a:p>
        </p:txBody>
      </p:sp>
    </p:spTree>
    <p:extLst>
      <p:ext uri="{BB962C8B-B14F-4D97-AF65-F5344CB8AC3E}">
        <p14:creationId xmlns:p14="http://schemas.microsoft.com/office/powerpoint/2010/main" val="15699640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r>
              <a:rPr lang="en-US" sz="4000" dirty="0"/>
              <a:t>  </a:t>
            </a:r>
          </a:p>
        </p:txBody>
      </p:sp>
      <p:pic>
        <p:nvPicPr>
          <p:cNvPr id="5" name="Picture 4">
            <a:extLst>
              <a:ext uri="{FF2B5EF4-FFF2-40B4-BE49-F238E27FC236}">
                <a16:creationId xmlns:a16="http://schemas.microsoft.com/office/drawing/2014/main" id="{06047E2C-8428-1A9E-8A6B-3D01893B4C06}"/>
              </a:ext>
            </a:extLst>
          </p:cNvPr>
          <p:cNvPicPr>
            <a:picLocks noChangeAspect="1"/>
          </p:cNvPicPr>
          <p:nvPr/>
        </p:nvPicPr>
        <p:blipFill>
          <a:blip r:embed="rId3"/>
          <a:stretch>
            <a:fillRect/>
          </a:stretch>
        </p:blipFill>
        <p:spPr>
          <a:xfrm>
            <a:off x="294702" y="0"/>
            <a:ext cx="8554595" cy="5143500"/>
          </a:xfrm>
          <a:prstGeom prst="rect">
            <a:avLst/>
          </a:prstGeom>
        </p:spPr>
      </p:pic>
      <p:sp>
        <p:nvSpPr>
          <p:cNvPr id="6" name="TextBox 5">
            <a:extLst>
              <a:ext uri="{FF2B5EF4-FFF2-40B4-BE49-F238E27FC236}">
                <a16:creationId xmlns:a16="http://schemas.microsoft.com/office/drawing/2014/main" id="{BFBB3851-B17C-1B3E-5BF4-B0B306CDF8CC}"/>
              </a:ext>
            </a:extLst>
          </p:cNvPr>
          <p:cNvSpPr txBox="1"/>
          <p:nvPr/>
        </p:nvSpPr>
        <p:spPr>
          <a:xfrm>
            <a:off x="1126834" y="438150"/>
            <a:ext cx="6808467" cy="707886"/>
          </a:xfrm>
          <a:prstGeom prst="rect">
            <a:avLst/>
          </a:prstGeom>
          <a:noFill/>
        </p:spPr>
        <p:txBody>
          <a:bodyPr wrap="none" rtlCol="0">
            <a:spAutoFit/>
          </a:bodyPr>
          <a:lstStyle/>
          <a:p>
            <a:pPr algn="l"/>
            <a:r>
              <a:rPr lang="en-US" dirty="0"/>
              <a:t>“We cancelled Christmas.”</a:t>
            </a:r>
          </a:p>
        </p:txBody>
      </p:sp>
    </p:spTree>
    <p:extLst>
      <p:ext uri="{BB962C8B-B14F-4D97-AF65-F5344CB8AC3E}">
        <p14:creationId xmlns:p14="http://schemas.microsoft.com/office/powerpoint/2010/main" val="27806136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85000" lnSpcReduction="10000"/>
          </a:bodyPr>
          <a:lstStyle/>
          <a:p>
            <a:pPr algn="l"/>
            <a:r>
              <a:rPr lang="en-US" sz="4000" dirty="0"/>
              <a:t>Families were forced to retreat to a nearby building in the hope that a local children’s choir could still sing carols. Unfortunately, the mob broke into that building, too, and deliberately chanted offensive slogans behind the children, drowning out their singing. Some protestors yelled, “Christmas is cancelled everywhere until Palestine is free.”</a:t>
            </a:r>
          </a:p>
        </p:txBody>
      </p:sp>
    </p:spTree>
    <p:extLst>
      <p:ext uri="{BB962C8B-B14F-4D97-AF65-F5344CB8AC3E}">
        <p14:creationId xmlns:p14="http://schemas.microsoft.com/office/powerpoint/2010/main" val="2436673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endParaRPr lang="en-US" sz="4000" dirty="0"/>
          </a:p>
          <a:p>
            <a:r>
              <a:rPr lang="en-US" sz="4000" dirty="0"/>
              <a:t>Fearful reality </a:t>
            </a:r>
          </a:p>
          <a:p>
            <a:r>
              <a:rPr lang="en-US" sz="4000" dirty="0"/>
              <a:t>in Gaza elementary schools</a:t>
            </a:r>
          </a:p>
        </p:txBody>
      </p:sp>
    </p:spTree>
    <p:extLst>
      <p:ext uri="{BB962C8B-B14F-4D97-AF65-F5344CB8AC3E}">
        <p14:creationId xmlns:p14="http://schemas.microsoft.com/office/powerpoint/2010/main" val="4392052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2" name="Online Media 1" title="Gaza Kindergarten Graduation Ceremony: Kids Stage Mock Military Attack and Hostage-Taking">
            <a:hlinkClick r:id="" action="ppaction://media"/>
            <a:extLst>
              <a:ext uri="{FF2B5EF4-FFF2-40B4-BE49-F238E27FC236}">
                <a16:creationId xmlns:a16="http://schemas.microsoft.com/office/drawing/2014/main" id="{BDD89848-E22E-E7B6-7DF1-C1E64673112E}"/>
              </a:ext>
            </a:extLst>
          </p:cNvPr>
          <p:cNvPicPr>
            <a:picLocks noRot="1" noChangeAspect="1"/>
          </p:cNvPicPr>
          <p:nvPr>
            <a:videoFile r:link="rId1"/>
          </p:nvPr>
        </p:nvPicPr>
        <p:blipFill>
          <a:blip r:embed="rId4"/>
          <a:stretch>
            <a:fillRect/>
          </a:stretch>
        </p:blipFill>
        <p:spPr>
          <a:xfrm>
            <a:off x="20230" y="-23914"/>
            <a:ext cx="9103540" cy="5143500"/>
          </a:xfrm>
          <a:prstGeom prst="rect">
            <a:avLst/>
          </a:prstGeom>
        </p:spPr>
      </p:pic>
      <p:sp>
        <p:nvSpPr>
          <p:cNvPr id="3" name="TextBox 2">
            <a:extLst>
              <a:ext uri="{FF2B5EF4-FFF2-40B4-BE49-F238E27FC236}">
                <a16:creationId xmlns:a16="http://schemas.microsoft.com/office/drawing/2014/main" id="{66C86EDD-BE3D-C3BE-9836-C4DB08081905}"/>
              </a:ext>
            </a:extLst>
          </p:cNvPr>
          <p:cNvSpPr txBox="1"/>
          <p:nvPr/>
        </p:nvSpPr>
        <p:spPr>
          <a:xfrm>
            <a:off x="152400" y="3714750"/>
            <a:ext cx="7930184" cy="707886"/>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Gaza </a:t>
            </a:r>
            <a:r>
              <a:rPr lang="en-US" dirty="0" err="1">
                <a:effectLst>
                  <a:outerShdw blurRad="38100" dist="38100" dir="2700000" algn="tl">
                    <a:srgbClr val="000000">
                      <a:alpha val="43137"/>
                    </a:srgbClr>
                  </a:outerShdw>
                </a:effectLst>
              </a:rPr>
              <a:t>Kindergarden</a:t>
            </a:r>
            <a:r>
              <a:rPr lang="en-US" dirty="0">
                <a:effectLst>
                  <a:outerShdw blurRad="38100" dist="38100" dir="2700000" algn="tl">
                    <a:srgbClr val="000000">
                      <a:alpha val="43137"/>
                    </a:srgbClr>
                  </a:outerShdw>
                </a:effectLst>
              </a:rPr>
              <a:t> Graduation</a:t>
            </a:r>
          </a:p>
        </p:txBody>
      </p:sp>
    </p:spTree>
    <p:extLst>
      <p:ext uri="{BB962C8B-B14F-4D97-AF65-F5344CB8AC3E}">
        <p14:creationId xmlns:p14="http://schemas.microsoft.com/office/powerpoint/2010/main" val="175790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endParaRPr lang="en-US" sz="4000" dirty="0"/>
          </a:p>
          <a:p>
            <a:r>
              <a:rPr lang="en-US" sz="4000" dirty="0"/>
              <a:t>Fearful reality </a:t>
            </a:r>
          </a:p>
          <a:p>
            <a:r>
              <a:rPr lang="en-US" sz="4000" dirty="0"/>
              <a:t>in Gaza captivity</a:t>
            </a:r>
          </a:p>
        </p:txBody>
      </p:sp>
    </p:spTree>
    <p:extLst>
      <p:ext uri="{BB962C8B-B14F-4D97-AF65-F5344CB8AC3E}">
        <p14:creationId xmlns:p14="http://schemas.microsoft.com/office/powerpoint/2010/main" val="22851006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Eitan </a:t>
            </a:r>
            <a:r>
              <a:rPr lang="en-US" sz="4000" dirty="0" err="1"/>
              <a:t>Yahalomi</a:t>
            </a:r>
            <a:r>
              <a:rPr lang="en-US" sz="4000" dirty="0"/>
              <a:t>, 12, was according to his aunt, in an interview to French television, subjected to unending blows from Palestinian civilians as he was snatched and taken on a motorbike to Gaza captivity. That was just the beginning. </a:t>
            </a:r>
          </a:p>
        </p:txBody>
      </p:sp>
    </p:spTree>
    <p:extLst>
      <p:ext uri="{BB962C8B-B14F-4D97-AF65-F5344CB8AC3E}">
        <p14:creationId xmlns:p14="http://schemas.microsoft.com/office/powerpoint/2010/main" val="6977347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dirty="0"/>
              <a:t>Eitan was forced to watch, again and again, films of his neighbors being slaughtered and dismembered on October 7. He was threatened at gunpoint if he cried or made sounds.</a:t>
            </a:r>
          </a:p>
          <a:p>
            <a:pPr algn="l"/>
            <a:r>
              <a:rPr lang="en-US" sz="4000" dirty="0"/>
              <a:t>Other children were kept in total isolation for 12 or 13 days. They were covered with lice and received no treatment.</a:t>
            </a:r>
          </a:p>
        </p:txBody>
      </p:sp>
    </p:spTree>
    <p:extLst>
      <p:ext uri="{BB962C8B-B14F-4D97-AF65-F5344CB8AC3E}">
        <p14:creationId xmlns:p14="http://schemas.microsoft.com/office/powerpoint/2010/main" val="27089193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77500" lnSpcReduction="20000"/>
          </a:bodyPr>
          <a:lstStyle/>
          <a:p>
            <a:pPr algn="l"/>
            <a:r>
              <a:rPr lang="en-US" sz="4000" dirty="0"/>
              <a:t>Another young hostage, Emily Hand, who turned 9 years old during her captivity in Gaza, only whispers now when she speaks.</a:t>
            </a:r>
          </a:p>
          <a:p>
            <a:pPr algn="l"/>
            <a:r>
              <a:rPr lang="en-US" sz="4000" dirty="0"/>
              <a:t>“The most shocking, disturbing part of meeting her was she was just whispering, you couldn’t hear her. I had to put my ear on her lips,” her father Thomas Hand said. “She’d been conditioned not to make any noise.”</a:t>
            </a:r>
          </a:p>
          <a:p>
            <a:pPr algn="l"/>
            <a:r>
              <a:rPr lang="en-US" sz="4000" dirty="0"/>
              <a:t>The 9-year-old girl, held hostage for 50 days, thought she had been in captivity for a year.</a:t>
            </a:r>
          </a:p>
        </p:txBody>
      </p:sp>
    </p:spTree>
    <p:extLst>
      <p:ext uri="{BB962C8B-B14F-4D97-AF65-F5344CB8AC3E}">
        <p14:creationId xmlns:p14="http://schemas.microsoft.com/office/powerpoint/2010/main" val="3840007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r>
              <a:rPr lang="en-US" sz="4000" dirty="0"/>
              <a:t>“When our Gentile friends or co-workers ask us ‘what’s Hanukkah about, anyway?’ we tend to give them sugar-coated references to light, miracles, and funny games with spinning tops. But this is only half of the story. [or less!]</a:t>
            </a:r>
          </a:p>
        </p:txBody>
      </p:sp>
    </p:spTree>
    <p:extLst>
      <p:ext uri="{BB962C8B-B14F-4D97-AF65-F5344CB8AC3E}">
        <p14:creationId xmlns:p14="http://schemas.microsoft.com/office/powerpoint/2010/main" val="19280159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dirty="0"/>
              <a:t>Comparing the release of Palestinian prisoners, who enjoyed internationally lawful conditions including regular ICRC visits, to 3-year-old girls who witnessed their parents' murder and were held against their will, is either a case of severe misinformation or sheer malice,” </a:t>
            </a:r>
            <a:r>
              <a:rPr lang="en-US" sz="4000" dirty="0" err="1"/>
              <a:t>Eyal</a:t>
            </a:r>
            <a:r>
              <a:rPr lang="en-US" sz="4000" dirty="0"/>
              <a:t> wrote in X.</a:t>
            </a:r>
          </a:p>
        </p:txBody>
      </p:sp>
    </p:spTree>
    <p:extLst>
      <p:ext uri="{BB962C8B-B14F-4D97-AF65-F5344CB8AC3E}">
        <p14:creationId xmlns:p14="http://schemas.microsoft.com/office/powerpoint/2010/main" val="39673278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dirty="0"/>
              <a:t>A medical official told the Israeli newspaper Maariv that the released hostages arrived in hospitals "suffering from malnutrition and electrolyte imbalances," according to the World. "Some have substantial weight loss, sensitivity to light, and instinctively talk in whispers," the Times reported.</a:t>
            </a:r>
          </a:p>
          <a:p>
            <a:pPr algn="l"/>
            <a:endParaRPr lang="en-US" sz="4000" dirty="0"/>
          </a:p>
        </p:txBody>
      </p:sp>
    </p:spTree>
    <p:extLst>
      <p:ext uri="{BB962C8B-B14F-4D97-AF65-F5344CB8AC3E}">
        <p14:creationId xmlns:p14="http://schemas.microsoft.com/office/powerpoint/2010/main" val="32847638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a:bodyPr>
          <a:lstStyle/>
          <a:p>
            <a:pPr algn="l"/>
            <a:r>
              <a:rPr lang="en-US" sz="4000" dirty="0"/>
              <a:t>The hostages "slept on rows of three chairs tied together, like benches in a waiting room, and had to knock on the door to gain their captors' attention when they needed to use the bathroom," the Washington Post reported. "The wait sometimes lasted several hours."</a:t>
            </a:r>
          </a:p>
        </p:txBody>
      </p:sp>
    </p:spTree>
    <p:extLst>
      <p:ext uri="{BB962C8B-B14F-4D97-AF65-F5344CB8AC3E}">
        <p14:creationId xmlns:p14="http://schemas.microsoft.com/office/powerpoint/2010/main" val="22778332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dirty="0"/>
              <a:t>According to Israeli media reports, these women were kept in cages, a claim supported by videos from Hamas' Telegram channel in the aftermath of the October 7 attacks.</a:t>
            </a:r>
          </a:p>
          <a:p>
            <a:pPr algn="l"/>
            <a:r>
              <a:rPr lang="en-US" sz="4000" dirty="0"/>
              <a:t>Survivors, who recently gained their freedom, reported enduring limited food rations and dire living conditions during their captivity. </a:t>
            </a:r>
          </a:p>
        </p:txBody>
      </p:sp>
    </p:spTree>
    <p:extLst>
      <p:ext uri="{BB962C8B-B14F-4D97-AF65-F5344CB8AC3E}">
        <p14:creationId xmlns:p14="http://schemas.microsoft.com/office/powerpoint/2010/main" val="32075792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b="0" i="0" dirty="0">
                <a:effectLst/>
              </a:rPr>
              <a:t>Female hostages were </a:t>
            </a:r>
            <a:r>
              <a:rPr lang="en-US" sz="4000" b="0" i="0" dirty="0">
                <a:effectLst/>
                <a:hlinkClick r:id="rId3">
                  <a:extLst>
                    <a:ext uri="{A12FA001-AC4F-418D-AE19-62706E023703}">
                      <ahyp:hlinkClr xmlns:ahyp="http://schemas.microsoft.com/office/drawing/2018/hyperlinkcolor" val="tx"/>
                    </a:ext>
                  </a:extLst>
                </a:hlinkClick>
              </a:rPr>
              <a:t>kept in cages</a:t>
            </a:r>
            <a:r>
              <a:rPr lang="en-US" sz="4000" b="0" i="0" dirty="0">
                <a:effectLst/>
              </a:rPr>
              <a:t>, the </a:t>
            </a:r>
            <a:r>
              <a:rPr lang="en-US" sz="4000" b="0" i="0" dirty="0">
                <a:effectLst/>
                <a:hlinkClick r:id="rId4">
                  <a:extLst>
                    <a:ext uri="{A12FA001-AC4F-418D-AE19-62706E023703}">
                      <ahyp:hlinkClr xmlns:ahyp="http://schemas.microsoft.com/office/drawing/2018/hyperlinkcolor" val="tx"/>
                    </a:ext>
                  </a:extLst>
                </a:hlinkClick>
              </a:rPr>
              <a:t>Hostages and Missing Families Forum</a:t>
            </a:r>
            <a:r>
              <a:rPr lang="en-US" sz="4000" b="0" i="0" dirty="0">
                <a:effectLst/>
              </a:rPr>
              <a:t>, a group set up in the wake of the attack, revealed on Monday.</a:t>
            </a:r>
          </a:p>
          <a:p>
            <a:pPr algn="l"/>
            <a:r>
              <a:rPr lang="en-US" sz="4000" b="0" i="0" dirty="0">
                <a:effectLst/>
              </a:rPr>
              <a:t>Children were branded lest they escape, according to </a:t>
            </a:r>
            <a:r>
              <a:rPr lang="en-US" sz="4000" b="1" i="0" dirty="0">
                <a:effectLst/>
              </a:rPr>
              <a:t>Yaniv Yaakov</a:t>
            </a:r>
            <a:r>
              <a:rPr lang="en-US" sz="4000" b="0" i="0" dirty="0">
                <a:effectLst/>
              </a:rPr>
              <a:t>, the uncle of the brothers </a:t>
            </a:r>
            <a:r>
              <a:rPr lang="en-US" sz="4000" b="1" i="0" dirty="0">
                <a:effectLst/>
              </a:rPr>
              <a:t>Or</a:t>
            </a:r>
            <a:r>
              <a:rPr lang="en-US" sz="4000" b="0" i="0" dirty="0">
                <a:effectLst/>
              </a:rPr>
              <a:t>, 16, and </a:t>
            </a:r>
            <a:r>
              <a:rPr lang="en-US" sz="4000" b="1" i="0" dirty="0" err="1">
                <a:effectLst/>
              </a:rPr>
              <a:t>Yagil</a:t>
            </a:r>
            <a:r>
              <a:rPr lang="en-US" sz="4000" b="0" i="0" dirty="0">
                <a:effectLst/>
              </a:rPr>
              <a:t>, 12, who were freed on Nov. 27.</a:t>
            </a:r>
          </a:p>
        </p:txBody>
      </p:sp>
    </p:spTree>
    <p:extLst>
      <p:ext uri="{BB962C8B-B14F-4D97-AF65-F5344CB8AC3E}">
        <p14:creationId xmlns:p14="http://schemas.microsoft.com/office/powerpoint/2010/main" val="13936079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b="0" i="0" dirty="0">
                <a:effectLst/>
              </a:rPr>
              <a:t>“Every child that Hamas took was taken on a motorcycle, and they took each child and put their leg in front of the exhaust pipe, which caused a burn to mark the children so that in case they ran away or fled, they could find them,” he said.</a:t>
            </a:r>
          </a:p>
        </p:txBody>
      </p:sp>
    </p:spTree>
    <p:extLst>
      <p:ext uri="{BB962C8B-B14F-4D97-AF65-F5344CB8AC3E}">
        <p14:creationId xmlns:p14="http://schemas.microsoft.com/office/powerpoint/2010/main" val="37305535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a:bodyPr>
          <a:lstStyle/>
          <a:p>
            <a:pPr algn="l"/>
            <a:r>
              <a:rPr lang="en-US" sz="3200" dirty="0"/>
              <a:t>Tom Hand, the father of Irish-Israeli Emily Hand, a 9-year-old who was among 13 Israeli hostages freed on Nov. 25, said she was shockingly pale, her faced hollowed out and her head full of lice.</a:t>
            </a:r>
          </a:p>
          <a:p>
            <a:pPr algn="l"/>
            <a:r>
              <a:rPr lang="en-US" sz="3200" dirty="0"/>
              <a:t>“The most shocking, disturbing part of meeting her was she was just whispering, you couldn’t hear her. I had to put my ear on her lips,” he told CNN on Tuesday. “She’d been conditioned not to make any noise.”</a:t>
            </a:r>
          </a:p>
        </p:txBody>
      </p:sp>
    </p:spTree>
    <p:extLst>
      <p:ext uri="{BB962C8B-B14F-4D97-AF65-F5344CB8AC3E}">
        <p14:creationId xmlns:p14="http://schemas.microsoft.com/office/powerpoint/2010/main" val="620847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endParaRPr lang="en-US" sz="4000" dirty="0"/>
          </a:p>
        </p:txBody>
      </p:sp>
      <p:pic>
        <p:nvPicPr>
          <p:cNvPr id="3" name="Picture 2">
            <a:extLst>
              <a:ext uri="{FF2B5EF4-FFF2-40B4-BE49-F238E27FC236}">
                <a16:creationId xmlns:a16="http://schemas.microsoft.com/office/drawing/2014/main" id="{472399AF-D5F9-913B-CA31-7AFA927DAE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5951262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endParaRPr lang="en-US" sz="4000" dirty="0"/>
          </a:p>
        </p:txBody>
      </p:sp>
      <p:pic>
        <p:nvPicPr>
          <p:cNvPr id="3" name="Picture 2">
            <a:extLst>
              <a:ext uri="{FF2B5EF4-FFF2-40B4-BE49-F238E27FC236}">
                <a16:creationId xmlns:a16="http://schemas.microsoft.com/office/drawing/2014/main" id="{624667E7-1DF1-28AA-FA25-C1296B0D2B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AD51E12A-9C57-5B2F-CA16-8C5F1D0D3DA2}"/>
              </a:ext>
            </a:extLst>
          </p:cNvPr>
          <p:cNvSpPr txBox="1"/>
          <p:nvPr/>
        </p:nvSpPr>
        <p:spPr>
          <a:xfrm>
            <a:off x="304800" y="285750"/>
            <a:ext cx="7018387" cy="3785652"/>
          </a:xfrm>
          <a:prstGeom prst="rect">
            <a:avLst/>
          </a:prstGeom>
          <a:noFill/>
        </p:spPr>
        <p:txBody>
          <a:bodyPr wrap="square" rtlCol="0">
            <a:spAutoFit/>
          </a:bodyPr>
          <a:lstStyle/>
          <a:p>
            <a:pPr algn="l"/>
            <a:r>
              <a:rPr lang="en-US" dirty="0">
                <a:effectLst>
                  <a:outerShdw blurRad="38100" dist="38100" dir="2700000" algn="tl">
                    <a:srgbClr val="000000">
                      <a:alpha val="43137"/>
                    </a:srgbClr>
                  </a:outerShdw>
                </a:effectLst>
              </a:rPr>
              <a:t>Hanukkah: Call to Warfare</a:t>
            </a:r>
          </a:p>
          <a:p>
            <a:pPr marL="461963" indent="-461963" algn="l">
              <a:buFont typeface="+mj-lt"/>
              <a:buAutoNum type="arabicPeriod"/>
            </a:pPr>
            <a:r>
              <a:rPr lang="en-US" dirty="0">
                <a:effectLst>
                  <a:outerShdw blurRad="38100" dist="38100" dir="2700000" algn="tl">
                    <a:srgbClr val="000000">
                      <a:alpha val="43137"/>
                    </a:srgbClr>
                  </a:outerShdw>
                </a:effectLst>
              </a:rPr>
              <a:t>Occasions of fear</a:t>
            </a:r>
          </a:p>
          <a:p>
            <a:pPr marL="461963" indent="-461963" algn="l">
              <a:buFont typeface="+mj-lt"/>
              <a:buAutoNum type="arabicPeriod"/>
            </a:pPr>
            <a:r>
              <a:rPr lang="en-US" u="sng" dirty="0">
                <a:solidFill>
                  <a:srgbClr val="FFFF66"/>
                </a:solidFill>
                <a:effectLst>
                  <a:outerShdw blurRad="38100" dist="38100" dir="2700000" algn="tl">
                    <a:srgbClr val="000000">
                      <a:alpha val="43137"/>
                    </a:srgbClr>
                  </a:outerShdw>
                </a:effectLst>
              </a:rPr>
              <a:t>Scriptures on fear</a:t>
            </a:r>
          </a:p>
          <a:p>
            <a:pPr marL="461963" indent="-461963" algn="l">
              <a:buFont typeface="+mj-lt"/>
              <a:buAutoNum type="arabicPeriod"/>
            </a:pPr>
            <a:r>
              <a:rPr lang="en-US" dirty="0">
                <a:effectLst>
                  <a:outerShdw blurRad="38100" dist="38100" dir="2700000" algn="tl">
                    <a:srgbClr val="000000">
                      <a:alpha val="43137"/>
                    </a:srgbClr>
                  </a:outerShdw>
                </a:effectLst>
              </a:rPr>
              <a:t>Applications to current war</a:t>
            </a:r>
          </a:p>
          <a:p>
            <a:pPr algn="l"/>
            <a:endParaRPr lang="en-US" dirty="0"/>
          </a:p>
        </p:txBody>
      </p:sp>
    </p:spTree>
    <p:extLst>
      <p:ext uri="{BB962C8B-B14F-4D97-AF65-F5344CB8AC3E}">
        <p14:creationId xmlns:p14="http://schemas.microsoft.com/office/powerpoint/2010/main" val="16052164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Rev 21.6-8</a:t>
            </a:r>
            <a:r>
              <a:rPr lang="en-US" sz="4000" dirty="0"/>
              <a:t> Then He said to me, “It is done! I am the Alpha and the Omega, the Beginning and the End. To the thirsty I will freely give from the spring of the water of life. The one who overcomes shall inherit these things, and I will be his God and he shall be My son. </a:t>
            </a:r>
          </a:p>
        </p:txBody>
      </p:sp>
    </p:spTree>
    <p:extLst>
      <p:ext uri="{BB962C8B-B14F-4D97-AF65-F5344CB8AC3E}">
        <p14:creationId xmlns:p14="http://schemas.microsoft.com/office/powerpoint/2010/main" val="3630894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r>
              <a:rPr lang="en-US" sz="4000" dirty="0"/>
              <a:t>“The full story of Hanukkah must include the catalyst: a tyrant invaded our ancestral land and made our way of life illegal.”</a:t>
            </a:r>
          </a:p>
        </p:txBody>
      </p:sp>
    </p:spTree>
    <p:extLst>
      <p:ext uri="{BB962C8B-B14F-4D97-AF65-F5344CB8AC3E}">
        <p14:creationId xmlns:p14="http://schemas.microsoft.com/office/powerpoint/2010/main" val="20747383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a:t>Rev 21.6-8</a:t>
            </a:r>
            <a:r>
              <a:rPr lang="en-US" sz="4000"/>
              <a:t> But for the cowardly</a:t>
            </a:r>
            <a:endParaRPr lang="en-US" sz="4000" dirty="0"/>
          </a:p>
        </p:txBody>
      </p:sp>
      <p:pic>
        <p:nvPicPr>
          <p:cNvPr id="3" name="Picture 2">
            <a:extLst>
              <a:ext uri="{FF2B5EF4-FFF2-40B4-BE49-F238E27FC236}">
                <a16:creationId xmlns:a16="http://schemas.microsoft.com/office/drawing/2014/main" id="{7804F1EE-F757-8425-E43B-55E17AC73B59}"/>
              </a:ext>
            </a:extLst>
          </p:cNvPr>
          <p:cNvPicPr>
            <a:picLocks noChangeAspect="1"/>
          </p:cNvPicPr>
          <p:nvPr/>
        </p:nvPicPr>
        <p:blipFill>
          <a:blip r:embed="rId3"/>
          <a:stretch>
            <a:fillRect/>
          </a:stretch>
        </p:blipFill>
        <p:spPr>
          <a:xfrm>
            <a:off x="142994" y="1352550"/>
            <a:ext cx="8858011" cy="2677236"/>
          </a:xfrm>
          <a:prstGeom prst="rect">
            <a:avLst/>
          </a:prstGeom>
        </p:spPr>
      </p:pic>
    </p:spTree>
    <p:extLst>
      <p:ext uri="{BB962C8B-B14F-4D97-AF65-F5344CB8AC3E}">
        <p14:creationId xmlns:p14="http://schemas.microsoft.com/office/powerpoint/2010/main" val="12496281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Rev 21.6-8</a:t>
            </a:r>
            <a:r>
              <a:rPr lang="en-US" sz="4000" dirty="0"/>
              <a:t> </a:t>
            </a:r>
            <a:r>
              <a:rPr lang="en-US" sz="4000" u="sng" dirty="0"/>
              <a:t>But for the cowardly</a:t>
            </a:r>
          </a:p>
          <a:p>
            <a:pPr algn="l"/>
            <a:r>
              <a:rPr lang="en-US" sz="4000" u="sng" dirty="0" err="1"/>
              <a:t>deilos</a:t>
            </a:r>
            <a:r>
              <a:rPr lang="en-US" sz="4000" dirty="0"/>
              <a:t>: cowardly, fearful refers to an excessive fear (dread) of "losing," causing someone to be fainthearted (cowardly) – hence, to fall short in following Messiah as </a:t>
            </a:r>
            <a:r>
              <a:rPr lang="en-US" sz="4000" dirty="0" err="1"/>
              <a:t>Adon</a:t>
            </a:r>
            <a:r>
              <a:rPr lang="en-US" sz="4000" dirty="0"/>
              <a:t>, Lord.</a:t>
            </a:r>
          </a:p>
          <a:p>
            <a:pPr algn="l"/>
            <a:endParaRPr lang="en-US" sz="4000" dirty="0"/>
          </a:p>
          <a:p>
            <a:pPr algn="l"/>
            <a:endParaRPr lang="en-US" sz="4000" dirty="0"/>
          </a:p>
        </p:txBody>
      </p:sp>
    </p:spTree>
    <p:extLst>
      <p:ext uri="{BB962C8B-B14F-4D97-AF65-F5344CB8AC3E}">
        <p14:creationId xmlns:p14="http://schemas.microsoft.com/office/powerpoint/2010/main" val="9576910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Rev 21.6-8</a:t>
            </a:r>
            <a:r>
              <a:rPr lang="en-US" sz="4000" dirty="0"/>
              <a:t> But for the cowardly and unbelieving and detestable and murderers and sexually immoral and sorcerers and idolaters and all liars — their lot is in the lake that burns with fire and brimstone, which is the second death.”</a:t>
            </a:r>
          </a:p>
        </p:txBody>
      </p:sp>
    </p:spTree>
    <p:extLst>
      <p:ext uri="{BB962C8B-B14F-4D97-AF65-F5344CB8AC3E}">
        <p14:creationId xmlns:p14="http://schemas.microsoft.com/office/powerpoint/2010/main" val="33456649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r>
              <a:rPr lang="en-US" sz="4000" baseline="30000" dirty="0"/>
              <a:t>Mt 10.34-36</a:t>
            </a:r>
            <a:r>
              <a:rPr lang="en-US" sz="4000" dirty="0"/>
              <a:t> “Don’t suppose that I have come to bring peace to the Land. It is not peace I have come to bring, </a:t>
            </a:r>
            <a:r>
              <a:rPr lang="en-US" sz="4000" u="sng" dirty="0"/>
              <a:t>but a sword</a:t>
            </a:r>
            <a:r>
              <a:rPr lang="en-US" sz="4000" dirty="0"/>
              <a:t>! For I have come to set a man against his father, a daughter against her mother, a daughter-in-law against her mother-in-law, so that a man’s enemies will be the members of his own household.</a:t>
            </a:r>
          </a:p>
        </p:txBody>
      </p:sp>
    </p:spTree>
    <p:extLst>
      <p:ext uri="{BB962C8B-B14F-4D97-AF65-F5344CB8AC3E}">
        <p14:creationId xmlns:p14="http://schemas.microsoft.com/office/powerpoint/2010/main" val="14549431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algn="l"/>
            <a:r>
              <a:rPr lang="en-US" sz="4000" i="0" baseline="30000" dirty="0">
                <a:effectLst/>
              </a:rPr>
              <a:t>2 Tim. 1.7-10</a:t>
            </a:r>
            <a:r>
              <a:rPr lang="en-US" sz="4000" b="1" i="0" baseline="30000" dirty="0">
                <a:effectLst/>
              </a:rPr>
              <a:t> </a:t>
            </a:r>
            <a:r>
              <a:rPr lang="en-US" sz="4000" b="0" i="0" dirty="0">
                <a:effectLst/>
              </a:rPr>
              <a:t>For God gave us a Spirit who produces </a:t>
            </a:r>
            <a:r>
              <a:rPr lang="en-US" sz="4000" b="0" i="0" u="sng" dirty="0">
                <a:solidFill>
                  <a:srgbClr val="FFFF66"/>
                </a:solidFill>
                <a:effectLst/>
              </a:rPr>
              <a:t>not timidity [fear]</a:t>
            </a:r>
            <a:r>
              <a:rPr lang="en-US" sz="4000" b="0" i="0" dirty="0">
                <a:effectLst/>
              </a:rPr>
              <a:t>, but power, love and self-discipline. So don’t be ashamed of bearing testimony to our Lord or to me, his prisoner. On the contrary, accept your share in suffering disgrace for the sake of the Good News. </a:t>
            </a:r>
            <a:endParaRPr lang="en-US" sz="4800" dirty="0"/>
          </a:p>
        </p:txBody>
      </p:sp>
    </p:spTree>
    <p:extLst>
      <p:ext uri="{BB962C8B-B14F-4D97-AF65-F5344CB8AC3E}">
        <p14:creationId xmlns:p14="http://schemas.microsoft.com/office/powerpoint/2010/main" val="21527277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algn="l"/>
            <a:r>
              <a:rPr lang="en-US" sz="4000" i="0" baseline="30000" dirty="0">
                <a:effectLst/>
              </a:rPr>
              <a:t>2 Tim. 1.7-10  </a:t>
            </a:r>
            <a:r>
              <a:rPr lang="en-US" sz="4000" b="0" i="0" dirty="0">
                <a:effectLst/>
              </a:rPr>
              <a:t>God will give you the strength for it, since he delivered us and called us to a life of holiness as his people. It was not because of our deeds, but because of his own purpose and the grace which he gave to us who are united with the Messiah Yeshua. </a:t>
            </a:r>
            <a:endParaRPr lang="en-US" sz="4800" dirty="0"/>
          </a:p>
        </p:txBody>
      </p:sp>
    </p:spTree>
    <p:extLst>
      <p:ext uri="{BB962C8B-B14F-4D97-AF65-F5344CB8AC3E}">
        <p14:creationId xmlns:p14="http://schemas.microsoft.com/office/powerpoint/2010/main" val="14181797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r>
              <a:rPr lang="en-US" sz="4000" i="0" baseline="30000" dirty="0">
                <a:effectLst/>
              </a:rPr>
              <a:t>2 Tim. 1.7-10  </a:t>
            </a:r>
            <a:r>
              <a:rPr lang="en-US" sz="4000" b="0" i="0" dirty="0">
                <a:effectLst/>
              </a:rPr>
              <a:t>He did this before the beginning of time, but made it public only now through the appearing of our Deliverer, the Messiah Yeshua, who abolished death and, through the Good News, revealed life and immortality.</a:t>
            </a:r>
            <a:endParaRPr lang="en-US" sz="4800" dirty="0"/>
          </a:p>
        </p:txBody>
      </p:sp>
    </p:spTree>
    <p:extLst>
      <p:ext uri="{BB962C8B-B14F-4D97-AF65-F5344CB8AC3E}">
        <p14:creationId xmlns:p14="http://schemas.microsoft.com/office/powerpoint/2010/main" val="38861017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r>
              <a:rPr lang="en-US" sz="4000" baseline="30000" dirty="0"/>
              <a:t>2 Tim 2.3-4  </a:t>
            </a:r>
            <a:r>
              <a:rPr lang="en-US" sz="4000" u="sng" dirty="0">
                <a:solidFill>
                  <a:srgbClr val="FFFF66"/>
                </a:solidFill>
              </a:rPr>
              <a:t>Suffer hardship </a:t>
            </a:r>
            <a:r>
              <a:rPr lang="en-US" sz="4000" dirty="0"/>
              <a:t>with me, as a good soldier of Messiah Yeshua.  No one serving as a soldier entangles himself in the activities of everyday life, so that he might please the one who enlisted him.</a:t>
            </a:r>
          </a:p>
        </p:txBody>
      </p:sp>
    </p:spTree>
    <p:extLst>
      <p:ext uri="{BB962C8B-B14F-4D97-AF65-F5344CB8AC3E}">
        <p14:creationId xmlns:p14="http://schemas.microsoft.com/office/powerpoint/2010/main" val="4127653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r>
              <a:rPr lang="en-US" sz="4000" baseline="30000" dirty="0"/>
              <a:t>2 Tim. 2.8-9</a:t>
            </a:r>
            <a:r>
              <a:rPr lang="en-US" sz="4000" dirty="0"/>
              <a:t>  Remember Yeshua the Messiah, who was raised from the dead, who was a descendant of David. This is the Good News I proclaim, and for which I am suffering to the point of being bound in chains — but the Word of God is not bound in chains! </a:t>
            </a:r>
          </a:p>
        </p:txBody>
      </p:sp>
    </p:spTree>
    <p:extLst>
      <p:ext uri="{BB962C8B-B14F-4D97-AF65-F5344CB8AC3E}">
        <p14:creationId xmlns:p14="http://schemas.microsoft.com/office/powerpoint/2010/main" val="11975464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r>
              <a:rPr lang="en-US" sz="4000" baseline="30000" dirty="0"/>
              <a:t>1Yn 4.18-21</a:t>
            </a:r>
            <a:r>
              <a:rPr lang="en-US" sz="4000" dirty="0"/>
              <a:t> There is no fear in love, but perfect love </a:t>
            </a:r>
            <a:r>
              <a:rPr lang="en-US" sz="4000" u="sng" dirty="0">
                <a:solidFill>
                  <a:srgbClr val="FFFF66"/>
                </a:solidFill>
              </a:rPr>
              <a:t>drives out fear</a:t>
            </a:r>
            <a:r>
              <a:rPr lang="en-US" sz="4000" dirty="0"/>
              <a:t>. For fear has to do with punishment, and </a:t>
            </a:r>
            <a:r>
              <a:rPr lang="en-US" sz="4000" u="sng" dirty="0">
                <a:solidFill>
                  <a:srgbClr val="FFFF66"/>
                </a:solidFill>
              </a:rPr>
              <a:t>the one who fears has not been made perfect in love</a:t>
            </a:r>
            <a:r>
              <a:rPr lang="en-US" sz="4000" dirty="0"/>
              <a:t>.  We love, because He first loved us. If anyone says, “I love God,”</a:t>
            </a:r>
          </a:p>
        </p:txBody>
      </p:sp>
    </p:spTree>
    <p:extLst>
      <p:ext uri="{BB962C8B-B14F-4D97-AF65-F5344CB8AC3E}">
        <p14:creationId xmlns:p14="http://schemas.microsoft.com/office/powerpoint/2010/main" val="2398439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a:extLst>
              <a:ext uri="{FF2B5EF4-FFF2-40B4-BE49-F238E27FC236}">
                <a16:creationId xmlns:a16="http://schemas.microsoft.com/office/drawing/2014/main" id="{6375D57F-00C7-C44C-9C20-9ED325720FD0}"/>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r="23334"/>
          <a:stretch>
            <a:fillRect/>
          </a:stretch>
        </p:blipFill>
        <p:spPr>
          <a:xfrm>
            <a:off x="1143000" y="0"/>
            <a:ext cx="6743700" cy="5143500"/>
          </a:xfr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r>
              <a:rPr lang="en-US" sz="4000" baseline="30000" dirty="0"/>
              <a:t>1Yn 4.18-21</a:t>
            </a:r>
            <a:r>
              <a:rPr lang="en-US" sz="4000" dirty="0"/>
              <a:t> and hates his brother, he is a liar. For the one who does not love his brother, whom he has seen, cannot love God, whom he has not seen.  And this commandment we have from Him: that the one who loves God should also love his brother.</a:t>
            </a:r>
          </a:p>
        </p:txBody>
      </p:sp>
    </p:spTree>
    <p:extLst>
      <p:ext uri="{BB962C8B-B14F-4D97-AF65-F5344CB8AC3E}">
        <p14:creationId xmlns:p14="http://schemas.microsoft.com/office/powerpoint/2010/main" val="41472630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algn="l"/>
            <a:r>
              <a:rPr lang="en-US" sz="4000" b="0" i="0" baseline="30000" dirty="0">
                <a:effectLst/>
              </a:rPr>
              <a:t>Lk 21.7-11</a:t>
            </a:r>
            <a:r>
              <a:rPr lang="en-US" sz="4000" b="0" i="0" dirty="0">
                <a:effectLst/>
              </a:rPr>
              <a:t> And they questioned Him, saying, “Teacher, so when will these things happen? What will be the sign that these things are about to take place?”…When you hear of wars and chaos, </a:t>
            </a:r>
            <a:r>
              <a:rPr lang="en-US" sz="4000" b="0" i="0" u="sng" dirty="0">
                <a:solidFill>
                  <a:srgbClr val="FFFF66"/>
                </a:solidFill>
                <a:effectLst/>
              </a:rPr>
              <a:t>do not be terrorized</a:t>
            </a:r>
            <a:r>
              <a:rPr lang="en-US" sz="4000" b="0" i="0" dirty="0">
                <a:effectLst/>
              </a:rPr>
              <a:t>. For these things need to happen first, but the end will not come at once.”</a:t>
            </a:r>
            <a:r>
              <a:rPr lang="en-US" sz="4000" b="1" i="0" baseline="30000" dirty="0">
                <a:effectLst/>
              </a:rPr>
              <a:t> </a:t>
            </a:r>
            <a:endParaRPr lang="en-US" sz="4800" dirty="0"/>
          </a:p>
        </p:txBody>
      </p:sp>
    </p:spTree>
    <p:extLst>
      <p:ext uri="{BB962C8B-B14F-4D97-AF65-F5344CB8AC3E}">
        <p14:creationId xmlns:p14="http://schemas.microsoft.com/office/powerpoint/2010/main" val="22285264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r>
              <a:rPr lang="en-US" sz="4000" b="0" i="0" baseline="30000" dirty="0">
                <a:effectLst/>
              </a:rPr>
              <a:t>Lk 21.7-11</a:t>
            </a:r>
            <a:r>
              <a:rPr lang="en-US" sz="4000" b="0" i="0" dirty="0">
                <a:effectLst/>
              </a:rPr>
              <a:t> Then He continued telling them, “Nation will rise up against nation, and kingdom against kingdom. There will be great earthquakes along with famines and epidemics in various places, and </a:t>
            </a:r>
            <a:r>
              <a:rPr lang="en-US" sz="4000" u="sng" dirty="0">
                <a:solidFill>
                  <a:srgbClr val="FFFF66"/>
                </a:solidFill>
              </a:rPr>
              <a:t>there will be terrors along with great signs from heaven.</a:t>
            </a:r>
          </a:p>
          <a:p>
            <a:pPr algn="l"/>
            <a:endParaRPr lang="en-US" sz="4800" dirty="0"/>
          </a:p>
        </p:txBody>
      </p:sp>
    </p:spTree>
    <p:extLst>
      <p:ext uri="{BB962C8B-B14F-4D97-AF65-F5344CB8AC3E}">
        <p14:creationId xmlns:p14="http://schemas.microsoft.com/office/powerpoint/2010/main" val="26565382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sz="4000" baseline="30000" dirty="0"/>
              <a:t>2 Cor 10.4-6  </a:t>
            </a:r>
            <a:r>
              <a:rPr lang="en-US" sz="4000" dirty="0"/>
              <a:t>The weapons we use to wage war are not worldly. On the contrary, they have God’s power for demolishing strongholds. We demolish arguments and every arrogance that raises itself up against the knowledge of God; </a:t>
            </a:r>
          </a:p>
        </p:txBody>
      </p:sp>
    </p:spTree>
    <p:extLst>
      <p:ext uri="{BB962C8B-B14F-4D97-AF65-F5344CB8AC3E}">
        <p14:creationId xmlns:p14="http://schemas.microsoft.com/office/powerpoint/2010/main" val="38055156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sz="4000" baseline="30000" dirty="0"/>
              <a:t>2 Cor 10.4-6 </a:t>
            </a:r>
            <a:r>
              <a:rPr lang="en-US" sz="4000" dirty="0"/>
              <a:t>we take every thought captive and make it obey the Messiah. And when you have become completely obedient, then we will be ready to punish every act of disobedience.</a:t>
            </a:r>
          </a:p>
        </p:txBody>
      </p:sp>
    </p:spTree>
    <p:extLst>
      <p:ext uri="{BB962C8B-B14F-4D97-AF65-F5344CB8AC3E}">
        <p14:creationId xmlns:p14="http://schemas.microsoft.com/office/powerpoint/2010/main" val="37169894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baseline="30000" dirty="0"/>
              <a:t>(Isaiah 43:1-5)  </a:t>
            </a:r>
            <a:r>
              <a:rPr lang="en-US" sz="4000" dirty="0"/>
              <a:t>But now, this is what </a:t>
            </a:r>
            <a:r>
              <a:rPr lang="en-US" sz="4000" cap="small" dirty="0"/>
              <a:t>Adoni </a:t>
            </a:r>
            <a:r>
              <a:rPr lang="en-US" sz="4000" dirty="0"/>
              <a:t>says, He who is your Creator, Jacob, and He who formed you, Israel: </a:t>
            </a:r>
            <a:r>
              <a:rPr lang="en-US" sz="4000" u="sng" dirty="0">
                <a:solidFill>
                  <a:srgbClr val="FFFF66"/>
                </a:solidFill>
              </a:rPr>
              <a:t>“Do not fear, for I have redeemed you</a:t>
            </a:r>
            <a:r>
              <a:rPr lang="en-US" sz="4000" dirty="0"/>
              <a:t>. I have called you by name; you are Mine! When you pass through the waters, I will be with you, and through the rivers, they will not overflow you. </a:t>
            </a:r>
          </a:p>
        </p:txBody>
      </p:sp>
    </p:spTree>
    <p:extLst>
      <p:ext uri="{BB962C8B-B14F-4D97-AF65-F5344CB8AC3E}">
        <p14:creationId xmlns:p14="http://schemas.microsoft.com/office/powerpoint/2010/main" val="36114203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(Isaiah 43:1-5) </a:t>
            </a:r>
            <a:r>
              <a:rPr lang="en-US" sz="4000" dirty="0"/>
              <a:t>When you walk through the fire, you will not be scorched, nor will the flame burn you. For I am </a:t>
            </a:r>
            <a:r>
              <a:rPr lang="en-US" sz="4000" cap="small" dirty="0"/>
              <a:t>Adoni</a:t>
            </a:r>
            <a:r>
              <a:rPr lang="en-US" sz="4000" dirty="0"/>
              <a:t> your God, the Holy One of Israel, your Savior. I have given Egypt as your ransom, Cush and </a:t>
            </a:r>
            <a:r>
              <a:rPr lang="en-US" sz="4000" dirty="0" err="1"/>
              <a:t>Seba</a:t>
            </a:r>
            <a:r>
              <a:rPr lang="en-US" sz="4000" dirty="0"/>
              <a:t> in exchange for you. </a:t>
            </a:r>
          </a:p>
        </p:txBody>
      </p:sp>
    </p:spTree>
    <p:extLst>
      <p:ext uri="{BB962C8B-B14F-4D97-AF65-F5344CB8AC3E}">
        <p14:creationId xmlns:p14="http://schemas.microsoft.com/office/powerpoint/2010/main" val="4284148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(Isaiah 43:1-5) </a:t>
            </a:r>
            <a:r>
              <a:rPr lang="en-US" sz="4000" dirty="0"/>
              <a:t>Since you are precious in My sight, since you are honored and I love you, I will give other people in your place and other nations in exchange for your life. </a:t>
            </a:r>
            <a:r>
              <a:rPr lang="en-US" sz="4000" u="sng" dirty="0">
                <a:solidFill>
                  <a:srgbClr val="FFFF66"/>
                </a:solidFill>
              </a:rPr>
              <a:t>Do not fear</a:t>
            </a:r>
            <a:r>
              <a:rPr lang="en-US" sz="4000" dirty="0"/>
              <a:t>, for I am with you. I will bring your offspring from the east, and gather you from the west</a:t>
            </a:r>
          </a:p>
          <a:p>
            <a:pPr algn="l"/>
            <a:endParaRPr lang="en-US" sz="4000" dirty="0"/>
          </a:p>
        </p:txBody>
      </p:sp>
    </p:spTree>
    <p:extLst>
      <p:ext uri="{BB962C8B-B14F-4D97-AF65-F5344CB8AC3E}">
        <p14:creationId xmlns:p14="http://schemas.microsoft.com/office/powerpoint/2010/main" val="21097687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77500" lnSpcReduction="20000"/>
          </a:bodyPr>
          <a:lstStyle/>
          <a:p>
            <a:pPr algn="l"/>
            <a:r>
              <a:rPr lang="en-US" sz="4000" dirty="0"/>
              <a:t>Surprising to many, God lays out a hierarchy of priorities here: He sees the ransoming of Jewish captives as of a higher priority in a crisis situation than hostages from other nations – whether Egypt, Cush (Ethiopia) or </a:t>
            </a:r>
            <a:r>
              <a:rPr lang="en-US" sz="4000" dirty="0" err="1"/>
              <a:t>Seba</a:t>
            </a:r>
            <a:r>
              <a:rPr lang="en-US" sz="4000" dirty="0"/>
              <a:t> (Yemen). And the Scriptures teach that this divine ‘hostage rescue protocol’ is based on His covenant love for the Jewish people. This applies not only to hostage rescue, but also to YHVH’s international relations and priorities as well.</a:t>
            </a:r>
          </a:p>
        </p:txBody>
      </p:sp>
    </p:spTree>
    <p:extLst>
      <p:ext uri="{BB962C8B-B14F-4D97-AF65-F5344CB8AC3E}">
        <p14:creationId xmlns:p14="http://schemas.microsoft.com/office/powerpoint/2010/main" val="6057286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endParaRPr lang="en-US" sz="4000" dirty="0"/>
          </a:p>
        </p:txBody>
      </p:sp>
      <p:pic>
        <p:nvPicPr>
          <p:cNvPr id="3" name="Picture 2">
            <a:extLst>
              <a:ext uri="{FF2B5EF4-FFF2-40B4-BE49-F238E27FC236}">
                <a16:creationId xmlns:a16="http://schemas.microsoft.com/office/drawing/2014/main" id="{472399AF-D5F9-913B-CA31-7AFA927DAE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1939791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A2FFAFAD-242B-0CEF-A2FB-9825123DA38F}"/>
              </a:ext>
            </a:extLst>
          </p:cNvPr>
          <p:cNvSpPr>
            <a:spLocks noGrp="1" noChangeArrowheads="1"/>
          </p:cNvSpPr>
          <p:nvPr>
            <p:ph type="subTitle" idx="1"/>
          </p:nvPr>
        </p:nvSpPr>
        <p:spPr>
          <a:xfrm>
            <a:off x="533400" y="209550"/>
            <a:ext cx="8229600" cy="4724400"/>
          </a:xfrm>
        </p:spPr>
        <p:txBody>
          <a:bodyPr/>
          <a:lstStyle/>
          <a:p>
            <a:pPr algn="l">
              <a:lnSpc>
                <a:spcPct val="90000"/>
              </a:lnSpc>
            </a:pPr>
            <a:r>
              <a:rPr lang="en-US" altLang="en-US" sz="4000" baseline="30000" dirty="0">
                <a:latin typeface="Arial Rounded MT Bold" panose="020F0704030504030204" pitchFamily="34" charset="0"/>
                <a:ea typeface="Arial Unicode MS" panose="020B0604020202020204" pitchFamily="34" charset="-128"/>
                <a:cs typeface="Arial Unicode MS" panose="020B0604020202020204" pitchFamily="34" charset="-128"/>
              </a:rPr>
              <a:t>Daniel 11.29-35</a:t>
            </a:r>
            <a:r>
              <a:rPr lang="en-US" altLang="en-US" sz="4000" dirty="0">
                <a:latin typeface="Arial Rounded MT Bold" panose="020F0704030504030204" pitchFamily="34" charset="0"/>
                <a:ea typeface="Arial Unicode MS" panose="020B0604020202020204" pitchFamily="34" charset="-128"/>
                <a:cs typeface="Arial Unicode MS" panose="020B0604020202020204" pitchFamily="34" charset="-128"/>
              </a:rPr>
              <a:t> “At the time designated, he will come back to the south. But this time, things will turn out differently than before;  because ships from </a:t>
            </a:r>
            <a:r>
              <a:rPr lang="en-US" altLang="en-US" sz="4000" dirty="0" err="1">
                <a:latin typeface="Arial Rounded MT Bold" panose="020F0704030504030204" pitchFamily="34" charset="0"/>
                <a:ea typeface="Arial Unicode MS" panose="020B0604020202020204" pitchFamily="34" charset="-128"/>
                <a:cs typeface="Arial Unicode MS" panose="020B0604020202020204" pitchFamily="34" charset="-128"/>
              </a:rPr>
              <a:t>Kittim</a:t>
            </a:r>
            <a:r>
              <a:rPr lang="en-US" altLang="en-US" sz="4000" dirty="0">
                <a:latin typeface="Arial Rounded MT Bold" panose="020F0704030504030204" pitchFamily="34" charset="0"/>
                <a:ea typeface="Arial Unicode MS" panose="020B0604020202020204" pitchFamily="34" charset="-128"/>
                <a:cs typeface="Arial Unicode MS" panose="020B0604020202020204" pitchFamily="34" charset="-128"/>
              </a:rPr>
              <a:t> will come against him, so that his courage will fail him.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endParaRPr lang="en-US" sz="4000" dirty="0"/>
          </a:p>
        </p:txBody>
      </p:sp>
      <p:pic>
        <p:nvPicPr>
          <p:cNvPr id="3" name="Picture 2">
            <a:extLst>
              <a:ext uri="{FF2B5EF4-FFF2-40B4-BE49-F238E27FC236}">
                <a16:creationId xmlns:a16="http://schemas.microsoft.com/office/drawing/2014/main" id="{624667E7-1DF1-28AA-FA25-C1296B0D2B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AD51E12A-9C57-5B2F-CA16-8C5F1D0D3DA2}"/>
              </a:ext>
            </a:extLst>
          </p:cNvPr>
          <p:cNvSpPr txBox="1"/>
          <p:nvPr/>
        </p:nvSpPr>
        <p:spPr>
          <a:xfrm>
            <a:off x="304800" y="285750"/>
            <a:ext cx="7018387" cy="3785652"/>
          </a:xfrm>
          <a:prstGeom prst="rect">
            <a:avLst/>
          </a:prstGeom>
          <a:noFill/>
        </p:spPr>
        <p:txBody>
          <a:bodyPr wrap="square" rtlCol="0">
            <a:spAutoFit/>
          </a:bodyPr>
          <a:lstStyle/>
          <a:p>
            <a:pPr algn="l"/>
            <a:r>
              <a:rPr lang="en-US" dirty="0">
                <a:effectLst>
                  <a:outerShdw blurRad="38100" dist="38100" dir="2700000" algn="tl">
                    <a:srgbClr val="000000">
                      <a:alpha val="43137"/>
                    </a:srgbClr>
                  </a:outerShdw>
                </a:effectLst>
              </a:rPr>
              <a:t>Hanukkah: Call to Warfare</a:t>
            </a:r>
          </a:p>
          <a:p>
            <a:pPr marL="461963" indent="-461963" algn="l">
              <a:buFont typeface="+mj-lt"/>
              <a:buAutoNum type="arabicPeriod"/>
            </a:pPr>
            <a:r>
              <a:rPr lang="en-US" dirty="0">
                <a:effectLst>
                  <a:outerShdw blurRad="38100" dist="38100" dir="2700000" algn="tl">
                    <a:srgbClr val="000000">
                      <a:alpha val="43137"/>
                    </a:srgbClr>
                  </a:outerShdw>
                </a:effectLst>
              </a:rPr>
              <a:t>Occasions of fear</a:t>
            </a:r>
          </a:p>
          <a:p>
            <a:pPr marL="461963" indent="-461963" algn="l">
              <a:buFont typeface="+mj-lt"/>
              <a:buAutoNum type="arabicPeriod"/>
            </a:pPr>
            <a:r>
              <a:rPr lang="en-US" dirty="0">
                <a:effectLst>
                  <a:outerShdw blurRad="38100" dist="38100" dir="2700000" algn="tl">
                    <a:srgbClr val="000000">
                      <a:alpha val="43137"/>
                    </a:srgbClr>
                  </a:outerShdw>
                </a:effectLst>
              </a:rPr>
              <a:t>Scriptures on fear</a:t>
            </a:r>
          </a:p>
          <a:p>
            <a:pPr marL="461963" indent="-461963" algn="l">
              <a:buFont typeface="+mj-lt"/>
              <a:buAutoNum type="arabicPeriod"/>
            </a:pPr>
            <a:r>
              <a:rPr lang="en-US" u="sng" dirty="0">
                <a:solidFill>
                  <a:srgbClr val="FFFF66"/>
                </a:solidFill>
                <a:effectLst>
                  <a:outerShdw blurRad="38100" dist="38100" dir="2700000" algn="tl">
                    <a:srgbClr val="000000">
                      <a:alpha val="43137"/>
                    </a:srgbClr>
                  </a:outerShdw>
                </a:effectLst>
              </a:rPr>
              <a:t>Applications to current war</a:t>
            </a:r>
          </a:p>
          <a:p>
            <a:pPr algn="l"/>
            <a:endParaRPr lang="en-US" dirty="0"/>
          </a:p>
        </p:txBody>
      </p:sp>
    </p:spTree>
    <p:extLst>
      <p:ext uri="{BB962C8B-B14F-4D97-AF65-F5344CB8AC3E}">
        <p14:creationId xmlns:p14="http://schemas.microsoft.com/office/powerpoint/2010/main" val="38017811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C422C1AF-51AB-3AF9-56ED-9D8B84349D8F}"/>
              </a:ext>
            </a:extLst>
          </p:cNvPr>
          <p:cNvPicPr>
            <a:picLocks noChangeAspect="1"/>
          </p:cNvPicPr>
          <p:nvPr/>
        </p:nvPicPr>
        <p:blipFill>
          <a:blip r:embed="rId3"/>
          <a:stretch>
            <a:fillRect/>
          </a:stretch>
        </p:blipFill>
        <p:spPr>
          <a:xfrm>
            <a:off x="4876800" y="0"/>
            <a:ext cx="4220164" cy="4839375"/>
          </a:xfrm>
          <a:prstGeom prst="rect">
            <a:avLst/>
          </a:prstGeom>
        </p:spPr>
      </p:pic>
      <p:pic>
        <p:nvPicPr>
          <p:cNvPr id="5" name="Picture 4">
            <a:extLst>
              <a:ext uri="{FF2B5EF4-FFF2-40B4-BE49-F238E27FC236}">
                <a16:creationId xmlns:a16="http://schemas.microsoft.com/office/drawing/2014/main" id="{6F80F034-08C7-55F9-DE10-AEF26B2232AE}"/>
              </a:ext>
            </a:extLst>
          </p:cNvPr>
          <p:cNvPicPr>
            <a:picLocks noChangeAspect="1"/>
          </p:cNvPicPr>
          <p:nvPr/>
        </p:nvPicPr>
        <p:blipFill>
          <a:blip r:embed="rId4"/>
          <a:stretch>
            <a:fillRect/>
          </a:stretch>
        </p:blipFill>
        <p:spPr>
          <a:xfrm>
            <a:off x="137370" y="361950"/>
            <a:ext cx="4592097" cy="4572000"/>
          </a:xfrm>
          <a:prstGeom prst="rect">
            <a:avLst/>
          </a:prstGeom>
        </p:spPr>
      </p:pic>
    </p:spTree>
    <p:extLst>
      <p:ext uri="{BB962C8B-B14F-4D97-AF65-F5344CB8AC3E}">
        <p14:creationId xmlns:p14="http://schemas.microsoft.com/office/powerpoint/2010/main" val="28348573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r>
              <a:rPr lang="en-US" sz="4000" dirty="0"/>
              <a:t>Daniel Pipes was born</a:t>
            </a:r>
          </a:p>
          <a:p>
            <a:pPr algn="l"/>
            <a:r>
              <a:rPr lang="en-US" sz="4000" dirty="0"/>
              <a:t> into a Jewish family in </a:t>
            </a:r>
          </a:p>
          <a:p>
            <a:pPr algn="l"/>
            <a:r>
              <a:rPr lang="en-US" sz="4000" dirty="0"/>
              <a:t>Boston, Massachusetts, in 1949. His parents had each fled German-occupied Poland </a:t>
            </a:r>
          </a:p>
          <a:p>
            <a:pPr algn="l"/>
            <a:endParaRPr lang="en-US" sz="4000" dirty="0"/>
          </a:p>
          <a:p>
            <a:pPr algn="l"/>
            <a:r>
              <a:rPr lang="en-US" sz="4000" dirty="0"/>
              <a:t>https://www.meforum.org/</a:t>
            </a:r>
          </a:p>
          <a:p>
            <a:pPr algn="l"/>
            <a:endParaRPr lang="en-US" sz="4000" dirty="0"/>
          </a:p>
        </p:txBody>
      </p:sp>
      <p:pic>
        <p:nvPicPr>
          <p:cNvPr id="3" name="Picture 2">
            <a:extLst>
              <a:ext uri="{FF2B5EF4-FFF2-40B4-BE49-F238E27FC236}">
                <a16:creationId xmlns:a16="http://schemas.microsoft.com/office/drawing/2014/main" id="{138909F3-199D-F5FF-46E7-DFB37B43E189}"/>
              </a:ext>
            </a:extLst>
          </p:cNvPr>
          <p:cNvPicPr>
            <a:picLocks noChangeAspect="1"/>
          </p:cNvPicPr>
          <p:nvPr/>
        </p:nvPicPr>
        <p:blipFill>
          <a:blip r:embed="rId3"/>
          <a:stretch>
            <a:fillRect/>
          </a:stretch>
        </p:blipFill>
        <p:spPr>
          <a:xfrm>
            <a:off x="5996499" y="224547"/>
            <a:ext cx="3147501" cy="1295400"/>
          </a:xfrm>
          <a:prstGeom prst="rect">
            <a:avLst/>
          </a:prstGeom>
        </p:spPr>
      </p:pic>
    </p:spTree>
    <p:extLst>
      <p:ext uri="{BB962C8B-B14F-4D97-AF65-F5344CB8AC3E}">
        <p14:creationId xmlns:p14="http://schemas.microsoft.com/office/powerpoint/2010/main" val="32666912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4452322" cy="4648200"/>
          </a:xfrm>
        </p:spPr>
        <p:txBody>
          <a:bodyPr>
            <a:normAutofit fontScale="92500" lnSpcReduction="10000"/>
          </a:bodyPr>
          <a:lstStyle/>
          <a:p>
            <a:pPr algn="l"/>
            <a:r>
              <a:rPr lang="en-US" sz="4000" dirty="0"/>
              <a:t>PhD from Harvard in 1978, two years in Cairo, where he continued learning Arabic and studied the Quran, which he states gave him an appreciation for Islam</a:t>
            </a:r>
            <a:r>
              <a:rPr lang="en-US" dirty="0"/>
              <a:t>. </a:t>
            </a:r>
            <a:endParaRPr lang="en-US" sz="4000" dirty="0"/>
          </a:p>
        </p:txBody>
      </p:sp>
      <p:pic>
        <p:nvPicPr>
          <p:cNvPr id="3" name="Picture 2">
            <a:extLst>
              <a:ext uri="{FF2B5EF4-FFF2-40B4-BE49-F238E27FC236}">
                <a16:creationId xmlns:a16="http://schemas.microsoft.com/office/drawing/2014/main" id="{4BF21AE6-9677-FEF3-100D-1A3B546E94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7122" y="0"/>
            <a:ext cx="4386878" cy="5143500"/>
          </a:xfrm>
          <a:prstGeom prst="rect">
            <a:avLst/>
          </a:prstGeom>
        </p:spPr>
      </p:pic>
    </p:spTree>
    <p:extLst>
      <p:ext uri="{BB962C8B-B14F-4D97-AF65-F5344CB8AC3E}">
        <p14:creationId xmlns:p14="http://schemas.microsoft.com/office/powerpoint/2010/main" val="33661908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85000" lnSpcReduction="20000"/>
          </a:bodyPr>
          <a:lstStyle/>
          <a:p>
            <a:pPr algn="l"/>
            <a:r>
              <a:rPr lang="en-US" sz="4000" dirty="0"/>
              <a:t>Daniel Pipes: No matter how dysfunctional, the same attitudes and reflexes reappear ad nauseum: </a:t>
            </a:r>
            <a:r>
              <a:rPr lang="en-US" sz="4000" u="sng" dirty="0">
                <a:solidFill>
                  <a:srgbClr val="FFFF00"/>
                </a:solidFill>
              </a:rPr>
              <a:t>Palestinian rejectionism and Israeli conciliation</a:t>
            </a:r>
            <a:r>
              <a:rPr lang="en-US" sz="4000" dirty="0"/>
              <a:t>. [fear world </a:t>
            </a:r>
            <a:r>
              <a:rPr lang="en-US" sz="4000" dirty="0" err="1"/>
              <a:t>opionion</a:t>
            </a:r>
            <a:r>
              <a:rPr lang="en-US" sz="4000" dirty="0"/>
              <a:t>]</a:t>
            </a:r>
          </a:p>
          <a:p>
            <a:pPr algn="l"/>
            <a:r>
              <a:rPr lang="en-US" sz="4000" dirty="0"/>
              <a:t>Immediately after Oct. 7, it seemed that Israelis had broken with conciliation; now we see that was not the case, at least among the politicians and the security establishment.</a:t>
            </a:r>
          </a:p>
        </p:txBody>
      </p:sp>
    </p:spTree>
    <p:extLst>
      <p:ext uri="{BB962C8B-B14F-4D97-AF65-F5344CB8AC3E}">
        <p14:creationId xmlns:p14="http://schemas.microsoft.com/office/powerpoint/2010/main" val="10089465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Daniel Pipes: Where does one start? </a:t>
            </a:r>
          </a:p>
          <a:p>
            <a:pPr algn="l"/>
            <a:r>
              <a:rPr lang="en-US" sz="4000" dirty="0"/>
              <a:t>1. Benjamin Netanyahu made his name as a counterterrorism specialist who repeatedly insisted that one does not negotiate with terrorists. </a:t>
            </a:r>
          </a:p>
        </p:txBody>
      </p:sp>
    </p:spTree>
    <p:extLst>
      <p:ext uri="{BB962C8B-B14F-4D97-AF65-F5344CB8AC3E}">
        <p14:creationId xmlns:p14="http://schemas.microsoft.com/office/powerpoint/2010/main" val="19774246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a:bodyPr>
          <a:lstStyle/>
          <a:p>
            <a:pPr algn="l"/>
            <a:r>
              <a:rPr lang="en-US" sz="4000" dirty="0"/>
              <a:t>2. Israel has a very painful history of releasing security prisoners who then went on to wreak destruction on it; Yahya </a:t>
            </a:r>
            <a:r>
              <a:rPr lang="en-US" sz="4000" dirty="0" err="1"/>
              <a:t>Sinwar</a:t>
            </a:r>
            <a:r>
              <a:rPr lang="en-US" sz="4000" dirty="0"/>
              <a:t>, a leader behind Oct. 7 is just the latest example. </a:t>
            </a:r>
          </a:p>
          <a:p>
            <a:pPr algn="l"/>
            <a:r>
              <a:rPr lang="en-US" sz="4000" dirty="0"/>
              <a:t>3. Israel passed a law in 2014 forbidding exactly this sort of exchange; how is this legal?</a:t>
            </a:r>
          </a:p>
        </p:txBody>
      </p:sp>
    </p:spTree>
    <p:extLst>
      <p:ext uri="{BB962C8B-B14F-4D97-AF65-F5344CB8AC3E}">
        <p14:creationId xmlns:p14="http://schemas.microsoft.com/office/powerpoint/2010/main" val="22521012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dirty="0" err="1"/>
              <a:t>L'Informale</a:t>
            </a:r>
            <a:r>
              <a:rPr lang="en-US" sz="4000" dirty="0"/>
              <a:t>: How will Israel's war against Hamas end: a failure, a half-failure, or victory?</a:t>
            </a:r>
          </a:p>
          <a:p>
            <a:pPr algn="l"/>
            <a:r>
              <a:rPr lang="en-US" sz="4000" dirty="0"/>
              <a:t>DP: A half failure looks most likely. Perhaps popular dissatisfaction with the war against Hamas will then lead to an anger that brings on a change that ends the historic Israeli mentality of conciliation.</a:t>
            </a:r>
          </a:p>
        </p:txBody>
      </p:sp>
    </p:spTree>
    <p:extLst>
      <p:ext uri="{BB962C8B-B14F-4D97-AF65-F5344CB8AC3E}">
        <p14:creationId xmlns:p14="http://schemas.microsoft.com/office/powerpoint/2010/main" val="21499262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r>
              <a:rPr lang="en-US" sz="4000" dirty="0"/>
              <a:t>One cannot fight a war if the families of hostages sit in the war room and have a large role in determining strategy.</a:t>
            </a:r>
          </a:p>
          <a:p>
            <a:pPr algn="l"/>
            <a:r>
              <a:rPr lang="en-US" sz="4000" u="sng" dirty="0">
                <a:solidFill>
                  <a:srgbClr val="FFFF00"/>
                </a:solidFill>
              </a:rPr>
              <a:t>Palestinian rejectionism and Israeli conciliation</a:t>
            </a:r>
            <a:r>
              <a:rPr lang="en-US" sz="4000" dirty="0">
                <a:solidFill>
                  <a:srgbClr val="FFFF00"/>
                </a:solidFill>
              </a:rPr>
              <a:t> </a:t>
            </a:r>
            <a:r>
              <a:rPr lang="en-US" sz="4000" dirty="0"/>
              <a:t>[desperate to please the fearful enemies]</a:t>
            </a:r>
          </a:p>
          <a:p>
            <a:pPr algn="l"/>
            <a:endParaRPr lang="en-US" sz="4000" dirty="0"/>
          </a:p>
        </p:txBody>
      </p:sp>
    </p:spTree>
    <p:extLst>
      <p:ext uri="{BB962C8B-B14F-4D97-AF65-F5344CB8AC3E}">
        <p14:creationId xmlns:p14="http://schemas.microsoft.com/office/powerpoint/2010/main" val="22148148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1026" name="Picture 2" descr="israel protest tel aviv worthy ministries">
            <a:extLst>
              <a:ext uri="{FF2B5EF4-FFF2-40B4-BE49-F238E27FC236}">
                <a16:creationId xmlns:a16="http://schemas.microsoft.com/office/drawing/2014/main" id="{F4CC3623-7654-EAC5-1520-196A74B43E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C191F81-D0A4-6D7C-7A3D-0261850E8361}"/>
              </a:ext>
            </a:extLst>
          </p:cNvPr>
          <p:cNvSpPr txBox="1"/>
          <p:nvPr/>
        </p:nvSpPr>
        <p:spPr>
          <a:xfrm>
            <a:off x="669634" y="285750"/>
            <a:ext cx="7815858" cy="1323439"/>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Tel Aviv rally for the release of </a:t>
            </a:r>
          </a:p>
          <a:p>
            <a:pPr algn="l"/>
            <a:r>
              <a:rPr lang="en-US" dirty="0">
                <a:effectLst>
                  <a:outerShdw blurRad="38100" dist="38100" dir="2700000" algn="tl">
                    <a:srgbClr val="000000">
                      <a:alpha val="43137"/>
                    </a:srgbClr>
                  </a:outerShdw>
                </a:effectLst>
              </a:rPr>
              <a:t>hostages</a:t>
            </a:r>
          </a:p>
        </p:txBody>
      </p:sp>
    </p:spTree>
    <p:extLst>
      <p:ext uri="{BB962C8B-B14F-4D97-AF65-F5344CB8AC3E}">
        <p14:creationId xmlns:p14="http://schemas.microsoft.com/office/powerpoint/2010/main" val="2755509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A2FFAFAD-242B-0CEF-A2FB-9825123DA38F}"/>
              </a:ext>
            </a:extLst>
          </p:cNvPr>
          <p:cNvSpPr>
            <a:spLocks noGrp="1" noChangeArrowheads="1"/>
          </p:cNvSpPr>
          <p:nvPr>
            <p:ph type="subTitle" idx="1"/>
          </p:nvPr>
        </p:nvSpPr>
        <p:spPr>
          <a:xfrm>
            <a:off x="533400" y="209550"/>
            <a:ext cx="8229600" cy="4724400"/>
          </a:xfrm>
        </p:spPr>
        <p:txBody>
          <a:bodyPr/>
          <a:lstStyle/>
          <a:p>
            <a:pPr algn="l">
              <a:lnSpc>
                <a:spcPct val="90000"/>
              </a:lnSpc>
            </a:pPr>
            <a:r>
              <a:rPr lang="en-US" altLang="en-US" sz="4000" baseline="30000" dirty="0">
                <a:latin typeface="Arial Rounded MT Bold" panose="020F0704030504030204" pitchFamily="34" charset="0"/>
                <a:ea typeface="Arial Unicode MS" panose="020B0604020202020204" pitchFamily="34" charset="-128"/>
                <a:cs typeface="Arial Unicode MS" panose="020B0604020202020204" pitchFamily="34" charset="-128"/>
              </a:rPr>
              <a:t>Daniel 11.29-35</a:t>
            </a:r>
            <a:r>
              <a:rPr lang="en-US" altLang="en-US" sz="4000" dirty="0">
                <a:latin typeface="Arial Rounded MT Bold" panose="020F0704030504030204" pitchFamily="34" charset="0"/>
                <a:ea typeface="Arial Unicode MS" panose="020B0604020202020204" pitchFamily="34" charset="-128"/>
                <a:cs typeface="Arial Unicode MS" panose="020B0604020202020204" pitchFamily="34" charset="-128"/>
              </a:rPr>
              <a:t> Then, in retreat, he will take furious action against the holy covenant, again showing favor to those who abandon the holy covenant.  Armed forces will come at his order and profane the sanctuary and fortress. </a:t>
            </a:r>
          </a:p>
        </p:txBody>
      </p:sp>
    </p:spTree>
    <p:extLst>
      <p:ext uri="{BB962C8B-B14F-4D97-AF65-F5344CB8AC3E}">
        <p14:creationId xmlns:p14="http://schemas.microsoft.com/office/powerpoint/2010/main" val="23472968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4978" name="Rectangle 2">
            <a:extLst>
              <a:ext uri="{FF2B5EF4-FFF2-40B4-BE49-F238E27FC236}">
                <a16:creationId xmlns:a16="http://schemas.microsoft.com/office/drawing/2014/main" id="{86094134-1E62-2439-B777-CBD265A39615}"/>
              </a:ext>
            </a:extLst>
          </p:cNvPr>
          <p:cNvSpPr>
            <a:spLocks noGrp="1" noChangeArrowheads="1"/>
          </p:cNvSpPr>
          <p:nvPr>
            <p:ph type="subTitle" idx="1"/>
          </p:nvPr>
        </p:nvSpPr>
        <p:spPr>
          <a:xfrm>
            <a:off x="457200" y="209550"/>
            <a:ext cx="8229600" cy="4724400"/>
          </a:xfrm>
        </p:spPr>
        <p:txBody>
          <a:bodyPr/>
          <a:lstStyle/>
          <a:p>
            <a:pPr algn="l"/>
            <a:r>
              <a:rPr lang="en-US" altLang="en-US" sz="4000" baseline="30000" dirty="0"/>
              <a:t>Dan. 11.33   </a:t>
            </a:r>
            <a:r>
              <a:rPr lang="en-US" altLang="en-US" sz="4000" dirty="0"/>
              <a:t>The people who know their God will stand firm and prevail.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5070475" cy="4800600"/>
          </a:xfrm>
        </p:spPr>
        <p:txBody>
          <a:bodyPr>
            <a:normAutofit fontScale="92500" lnSpcReduction="20000"/>
          </a:bodyPr>
          <a:lstStyle/>
          <a:p>
            <a:pPr algn="l"/>
            <a:r>
              <a:rPr lang="en-US" sz="4000" dirty="0"/>
              <a:t>Israeli soldier saved by book of Psalms </a:t>
            </a:r>
          </a:p>
          <a:p>
            <a:pPr algn="l"/>
            <a:r>
              <a:rPr lang="en-US" sz="4000" baseline="30000" dirty="0"/>
              <a:t>Psalm 86:17 </a:t>
            </a:r>
            <a:r>
              <a:rPr lang="en-US" sz="4000" dirty="0"/>
              <a:t>“Give me a sign of your goodness, that my enemies may see it and be put to shame, for you, </a:t>
            </a:r>
            <a:r>
              <a:rPr lang="en-US" sz="4000" cap="small" dirty="0"/>
              <a:t>Adoni</a:t>
            </a:r>
            <a:r>
              <a:rPr lang="en-US" sz="4000" dirty="0"/>
              <a:t>, have helped me and comforted me.” </a:t>
            </a:r>
          </a:p>
        </p:txBody>
      </p:sp>
      <p:pic>
        <p:nvPicPr>
          <p:cNvPr id="2050" name="Picture 2">
            <a:extLst>
              <a:ext uri="{FF2B5EF4-FFF2-40B4-BE49-F238E27FC236}">
                <a16:creationId xmlns:a16="http://schemas.microsoft.com/office/drawing/2014/main" id="{FEE2C2BC-0D21-5DB3-F610-AD379FFC8E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9075" y="0"/>
            <a:ext cx="384492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8077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1B309F87-4F23-1C22-F9B5-BF803835B2C0}"/>
              </a:ext>
            </a:extLst>
          </p:cNvPr>
          <p:cNvPicPr>
            <a:picLocks noChangeAspect="1"/>
          </p:cNvPicPr>
          <p:nvPr/>
        </p:nvPicPr>
        <p:blipFill>
          <a:blip r:embed="rId3"/>
          <a:stretch>
            <a:fillRect/>
          </a:stretch>
        </p:blipFill>
        <p:spPr>
          <a:xfrm>
            <a:off x="661442" y="61562"/>
            <a:ext cx="7821116" cy="5020376"/>
          </a:xfrm>
          <a:prstGeom prst="rect">
            <a:avLst/>
          </a:prstGeom>
        </p:spPr>
      </p:pic>
      <p:sp>
        <p:nvSpPr>
          <p:cNvPr id="2" name="TextBox 1">
            <a:extLst>
              <a:ext uri="{FF2B5EF4-FFF2-40B4-BE49-F238E27FC236}">
                <a16:creationId xmlns:a16="http://schemas.microsoft.com/office/drawing/2014/main" id="{CC2D518D-2D26-CE77-2433-F4D04581F40E}"/>
              </a:ext>
            </a:extLst>
          </p:cNvPr>
          <p:cNvSpPr txBox="1"/>
          <p:nvPr/>
        </p:nvSpPr>
        <p:spPr>
          <a:xfrm>
            <a:off x="1842782" y="4019550"/>
            <a:ext cx="1343638" cy="707886"/>
          </a:xfrm>
          <a:prstGeom prst="rect">
            <a:avLst/>
          </a:prstGeom>
          <a:noFill/>
          <a:ln w="44450">
            <a:solidFill>
              <a:srgbClr val="FFC000"/>
            </a:solidFill>
          </a:ln>
        </p:spPr>
        <p:txBody>
          <a:bodyPr wrap="none" rtlCol="0">
            <a:spAutoFit/>
          </a:bodyPr>
          <a:lstStyle/>
          <a:p>
            <a:r>
              <a:rPr lang="en-US" dirty="0" err="1"/>
              <a:t>Holit</a:t>
            </a:r>
            <a:endParaRPr lang="en-US" dirty="0"/>
          </a:p>
        </p:txBody>
      </p:sp>
      <p:cxnSp>
        <p:nvCxnSpPr>
          <p:cNvPr id="5" name="Straight Connector 4">
            <a:extLst>
              <a:ext uri="{FF2B5EF4-FFF2-40B4-BE49-F238E27FC236}">
                <a16:creationId xmlns:a16="http://schemas.microsoft.com/office/drawing/2014/main" id="{135CB69E-BD22-0364-F6F7-C733A79ED78B}"/>
              </a:ext>
            </a:extLst>
          </p:cNvPr>
          <p:cNvCxnSpPr/>
          <p:nvPr/>
        </p:nvCxnSpPr>
        <p:spPr bwMode="auto">
          <a:xfrm flipV="1">
            <a:off x="3186420" y="3867150"/>
            <a:ext cx="471180" cy="152400"/>
          </a:xfrm>
          <a:prstGeom prst="line">
            <a:avLst/>
          </a:prstGeom>
          <a:solidFill>
            <a:schemeClr val="accent1"/>
          </a:solidFill>
          <a:ln w="4445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573536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6BB257DD-FD15-2C16-604A-DD4CDBCF5580}"/>
              </a:ext>
            </a:extLst>
          </p:cNvPr>
          <p:cNvPicPr>
            <a:picLocks noChangeAspect="1"/>
          </p:cNvPicPr>
          <p:nvPr/>
        </p:nvPicPr>
        <p:blipFill>
          <a:blip r:embed="rId3"/>
          <a:stretch>
            <a:fillRect/>
          </a:stretch>
        </p:blipFill>
        <p:spPr>
          <a:xfrm>
            <a:off x="609600" y="1238"/>
            <a:ext cx="7315200" cy="5141023"/>
          </a:xfrm>
          <a:prstGeom prst="rect">
            <a:avLst/>
          </a:prstGeom>
        </p:spPr>
      </p:pic>
    </p:spTree>
    <p:extLst>
      <p:ext uri="{BB962C8B-B14F-4D97-AF65-F5344CB8AC3E}">
        <p14:creationId xmlns:p14="http://schemas.microsoft.com/office/powerpoint/2010/main" val="10117966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2" name="Online Media 1" title="Israeli Women Battle Terrorists and Save Community">
            <a:hlinkClick r:id="" action="ppaction://media"/>
            <a:extLst>
              <a:ext uri="{FF2B5EF4-FFF2-40B4-BE49-F238E27FC236}">
                <a16:creationId xmlns:a16="http://schemas.microsoft.com/office/drawing/2014/main" id="{AA97B9BC-3766-B3C3-FEBB-03F7DFA539D4}"/>
              </a:ext>
            </a:extLst>
          </p:cNvPr>
          <p:cNvPicPr>
            <a:picLocks noRot="1" noChangeAspect="1"/>
          </p:cNvPicPr>
          <p:nvPr>
            <a:videoFile r:link="rId1"/>
          </p:nvPr>
        </p:nvPicPr>
        <p:blipFill>
          <a:blip r:embed="rId4"/>
          <a:stretch>
            <a:fillRect/>
          </a:stretch>
        </p:blipFill>
        <p:spPr>
          <a:xfrm>
            <a:off x="76200" y="31623"/>
            <a:ext cx="9047570" cy="5111877"/>
          </a:xfrm>
          <a:prstGeom prst="rect">
            <a:avLst/>
          </a:prstGeom>
        </p:spPr>
      </p:pic>
    </p:spTree>
    <p:extLst>
      <p:ext uri="{BB962C8B-B14F-4D97-AF65-F5344CB8AC3E}">
        <p14:creationId xmlns:p14="http://schemas.microsoft.com/office/powerpoint/2010/main" val="52998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EC28164E-E769-555B-1E3C-82D01CDCF6A4}"/>
              </a:ext>
            </a:extLst>
          </p:cNvPr>
          <p:cNvPicPr>
            <a:picLocks noChangeAspect="1"/>
          </p:cNvPicPr>
          <p:nvPr/>
        </p:nvPicPr>
        <p:blipFill>
          <a:blip r:embed="rId3"/>
          <a:stretch>
            <a:fillRect/>
          </a:stretch>
        </p:blipFill>
        <p:spPr>
          <a:xfrm>
            <a:off x="0" y="123782"/>
            <a:ext cx="9144000" cy="4895936"/>
          </a:xfrm>
          <a:prstGeom prst="rect">
            <a:avLst/>
          </a:prstGeom>
        </p:spPr>
      </p:pic>
    </p:spTree>
    <p:extLst>
      <p:ext uri="{BB962C8B-B14F-4D97-AF65-F5344CB8AC3E}">
        <p14:creationId xmlns:p14="http://schemas.microsoft.com/office/powerpoint/2010/main" val="33345230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17EF2286-2BD0-813E-2F1B-ADEF29782957}"/>
              </a:ext>
            </a:extLst>
          </p:cNvPr>
          <p:cNvPicPr>
            <a:picLocks noChangeAspect="1"/>
          </p:cNvPicPr>
          <p:nvPr/>
        </p:nvPicPr>
        <p:blipFill>
          <a:blip r:embed="rId3"/>
          <a:stretch>
            <a:fillRect/>
          </a:stretch>
        </p:blipFill>
        <p:spPr>
          <a:xfrm>
            <a:off x="724532" y="0"/>
            <a:ext cx="7694935" cy="5143500"/>
          </a:xfrm>
          <a:prstGeom prst="rect">
            <a:avLst/>
          </a:prstGeom>
        </p:spPr>
      </p:pic>
    </p:spTree>
    <p:extLst>
      <p:ext uri="{BB962C8B-B14F-4D97-AF65-F5344CB8AC3E}">
        <p14:creationId xmlns:p14="http://schemas.microsoft.com/office/powerpoint/2010/main" val="13511098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28694427-CD18-68A3-6522-78915A2E28F1}"/>
              </a:ext>
            </a:extLst>
          </p:cNvPr>
          <p:cNvPicPr>
            <a:picLocks noChangeAspect="1"/>
          </p:cNvPicPr>
          <p:nvPr/>
        </p:nvPicPr>
        <p:blipFill>
          <a:blip r:embed="rId3"/>
          <a:stretch>
            <a:fillRect/>
          </a:stretch>
        </p:blipFill>
        <p:spPr>
          <a:xfrm>
            <a:off x="74760" y="742950"/>
            <a:ext cx="9069240" cy="3688002"/>
          </a:xfrm>
          <a:prstGeom prst="rect">
            <a:avLst/>
          </a:prstGeom>
        </p:spPr>
      </p:pic>
    </p:spTree>
    <p:extLst>
      <p:ext uri="{BB962C8B-B14F-4D97-AF65-F5344CB8AC3E}">
        <p14:creationId xmlns:p14="http://schemas.microsoft.com/office/powerpoint/2010/main" val="23023255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3581400" cy="4800600"/>
          </a:xfrm>
        </p:spPr>
        <p:txBody>
          <a:bodyPr>
            <a:normAutofit/>
          </a:bodyPr>
          <a:lstStyle/>
          <a:p>
            <a:pPr algn="l"/>
            <a:r>
              <a:rPr lang="en-US" sz="4000" i="0" dirty="0">
                <a:effectLst/>
              </a:rPr>
              <a:t>Gary Bauer</a:t>
            </a:r>
            <a:r>
              <a:rPr lang="en-US" sz="4000" dirty="0"/>
              <a:t> on James Dobson Family Talk, Nov 29-30</a:t>
            </a:r>
            <a:endParaRPr lang="en-US" sz="4800" dirty="0"/>
          </a:p>
        </p:txBody>
      </p:sp>
      <p:pic>
        <p:nvPicPr>
          <p:cNvPr id="10242" name="Picture 2">
            <a:extLst>
              <a:ext uri="{FF2B5EF4-FFF2-40B4-BE49-F238E27FC236}">
                <a16:creationId xmlns:a16="http://schemas.microsoft.com/office/drawing/2014/main" id="{B40DAC93-1922-A7EF-E7E0-C08294D339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444" r="14815"/>
          <a:stretch/>
        </p:blipFill>
        <p:spPr bwMode="auto">
          <a:xfrm>
            <a:off x="3712866" y="0"/>
            <a:ext cx="54102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44427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The 1960s had a lot of this stuff we're dealing with, but it was a counterculture. It was challenging the prevalent culture in America. Now it is the culture of America. </a:t>
            </a:r>
            <a:r>
              <a:rPr lang="en-US" sz="4000" u="sng" dirty="0"/>
              <a:t>We</a:t>
            </a:r>
            <a:r>
              <a:rPr lang="en-US" sz="4000" dirty="0"/>
              <a:t>'re the counterculture. So it's not really the 1960s.</a:t>
            </a:r>
          </a:p>
        </p:txBody>
      </p:sp>
    </p:spTree>
    <p:extLst>
      <p:ext uri="{BB962C8B-B14F-4D97-AF65-F5344CB8AC3E}">
        <p14:creationId xmlns:p14="http://schemas.microsoft.com/office/powerpoint/2010/main" val="1619511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583F838E-2D87-3907-665A-0E7699A4B27B}"/>
              </a:ext>
            </a:extLst>
          </p:cNvPr>
          <p:cNvSpPr>
            <a:spLocks noGrp="1" noChangeArrowheads="1"/>
          </p:cNvSpPr>
          <p:nvPr>
            <p:ph type="subTitle" idx="1"/>
          </p:nvPr>
        </p:nvSpPr>
        <p:spPr>
          <a:xfrm>
            <a:off x="381000" y="209550"/>
            <a:ext cx="8305800" cy="4648200"/>
          </a:xfrm>
        </p:spPr>
        <p:txBody>
          <a:bodyPr/>
          <a:lstStyle/>
          <a:p>
            <a:pPr algn="l"/>
            <a:r>
              <a:rPr lang="en-US" altLang="en-US" sz="4000" baseline="30000" dirty="0">
                <a:latin typeface="Arial Rounded MT Bold" panose="020F0704030504030204" pitchFamily="34" charset="0"/>
                <a:ea typeface="Arial Unicode MS" panose="020B0604020202020204" pitchFamily="34" charset="-128"/>
                <a:cs typeface="Arial Unicode MS" panose="020B0604020202020204" pitchFamily="34" charset="-128"/>
              </a:rPr>
              <a:t>Daniel 11.29-35</a:t>
            </a:r>
            <a:r>
              <a:rPr lang="en-US" altLang="en-US" sz="4000" dirty="0">
                <a:latin typeface="Arial Rounded MT Bold" panose="020F0704030504030204" pitchFamily="34" charset="0"/>
                <a:ea typeface="Arial Unicode MS" panose="020B0604020202020204" pitchFamily="34" charset="-128"/>
                <a:cs typeface="Arial Unicode MS" panose="020B0604020202020204" pitchFamily="34" charset="-128"/>
              </a:rPr>
              <a:t> They will abolish the daily burnt offering and set up the abomination that causes desolation.  Those who act wickedly against the covenant he will corrupt with his blandishments, </a:t>
            </a:r>
            <a:endParaRPr lang="en-US" altLang="en-US" sz="4000" dirty="0">
              <a:solidFill>
                <a:srgbClr val="FFFF66"/>
              </a:solidFill>
              <a:latin typeface="Arial Rounded MT Bold" panose="020F0704030504030204" pitchFamily="34" charset="0"/>
              <a:ea typeface="Arial Unicode MS" panose="020B0604020202020204" pitchFamily="34" charset="-128"/>
              <a:cs typeface="Arial Unicode MS" panose="020B0604020202020204" pitchFamily="34" charset="-128"/>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a:bodyPr>
          <a:lstStyle/>
          <a:p>
            <a:pPr algn="l"/>
            <a:r>
              <a:rPr lang="en-US" sz="4000" dirty="0"/>
              <a:t>It's a lot closer to the 1850s, quite frankly. In the 1850s, we had one difference of opinion that could not be reconciled, could not be compromised. Either one man could own another man or one man could never own another man. What's the middle ground there? </a:t>
            </a:r>
          </a:p>
        </p:txBody>
      </p:sp>
    </p:spTree>
    <p:extLst>
      <p:ext uri="{BB962C8B-B14F-4D97-AF65-F5344CB8AC3E}">
        <p14:creationId xmlns:p14="http://schemas.microsoft.com/office/powerpoint/2010/main" val="3062143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There had to be a great war. 600,000 people died to prove that no man is born with a saddle on his back. Another man born with spurs to ride him. Well, I can list 10</a:t>
            </a:r>
          </a:p>
          <a:p>
            <a:pPr algn="l"/>
            <a:r>
              <a:rPr lang="en-US" sz="4000" dirty="0"/>
              <a:t>different things of which there are irreconcilable differences today.</a:t>
            </a:r>
          </a:p>
        </p:txBody>
      </p:sp>
    </p:spTree>
    <p:extLst>
      <p:ext uri="{BB962C8B-B14F-4D97-AF65-F5344CB8AC3E}">
        <p14:creationId xmlns:p14="http://schemas.microsoft.com/office/powerpoint/2010/main" val="289299069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0" i="0" dirty="0">
                <a:effectLst/>
              </a:rPr>
              <a:t>What we're seeing in the streets of America, this hundreds of thousands of people chanting gas to Jews, death to the Jews. There's never been anything like</a:t>
            </a:r>
            <a:br>
              <a:rPr lang="en-US" sz="4000" dirty="0"/>
            </a:br>
            <a:r>
              <a:rPr lang="en-US" sz="4000" b="0" i="0" dirty="0">
                <a:effectLst/>
              </a:rPr>
              <a:t>this in the history of America. </a:t>
            </a:r>
            <a:endParaRPr lang="en-US" sz="4800" dirty="0"/>
          </a:p>
        </p:txBody>
      </p:sp>
    </p:spTree>
    <p:extLst>
      <p:ext uri="{BB962C8B-B14F-4D97-AF65-F5344CB8AC3E}">
        <p14:creationId xmlns:p14="http://schemas.microsoft.com/office/powerpoint/2010/main" val="65961598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0" i="0" dirty="0">
                <a:effectLst/>
              </a:rPr>
              <a:t>Oh, look, there's been many, many years, many decades when a Jew couldn't get into certain country clubs. Might not be able to get into every college</a:t>
            </a:r>
            <a:endParaRPr lang="en-US" sz="4800" dirty="0"/>
          </a:p>
        </p:txBody>
      </p:sp>
    </p:spTree>
    <p:extLst>
      <p:ext uri="{BB962C8B-B14F-4D97-AF65-F5344CB8AC3E}">
        <p14:creationId xmlns:p14="http://schemas.microsoft.com/office/powerpoint/2010/main" val="398623238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Did you hear the phone call that one of the men that carried out the massacre made?</a:t>
            </a:r>
          </a:p>
        </p:txBody>
      </p:sp>
    </p:spTree>
    <p:extLst>
      <p:ext uri="{BB962C8B-B14F-4D97-AF65-F5344CB8AC3E}">
        <p14:creationId xmlns:p14="http://schemas.microsoft.com/office/powerpoint/2010/main" val="261573488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our state Department in Pentagon and our president are going to microphones and saying, well, as soon as this trouble is over with, the only long-term solution is two states living side by side in peace. This is insanity. </a:t>
            </a:r>
          </a:p>
        </p:txBody>
      </p:sp>
    </p:spTree>
    <p:extLst>
      <p:ext uri="{BB962C8B-B14F-4D97-AF65-F5344CB8AC3E}">
        <p14:creationId xmlns:p14="http://schemas.microsoft.com/office/powerpoint/2010/main" val="291062485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We're being buried in a blizzard of lies and our children more so than anybody else, lies like there is no God, that America was never  great, that our founders were evil, that your son or daughter is trapped in the wrong body. </a:t>
            </a:r>
          </a:p>
        </p:txBody>
      </p:sp>
    </p:spTree>
    <p:extLst>
      <p:ext uri="{BB962C8B-B14F-4D97-AF65-F5344CB8AC3E}">
        <p14:creationId xmlns:p14="http://schemas.microsoft.com/office/powerpoint/2010/main" val="66229450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85000" lnSpcReduction="10000"/>
          </a:bodyPr>
          <a:lstStyle/>
          <a:p>
            <a:pPr algn="l"/>
            <a:r>
              <a:rPr lang="en-US" sz="4000" dirty="0"/>
              <a:t>Revelations 20:8 helpfully lists which people it will be that will be thrown into the lake of brimstone and fire to die a second  death, and most of the people on the list won't surprise you. The polluted, murderers, fornicators, sorcerers, idolaters, liars that I didn’t mention. The first group listed cowards. That's the first group that will go into the burning lake, cowards. </a:t>
            </a:r>
          </a:p>
        </p:txBody>
      </p:sp>
    </p:spTree>
    <p:extLst>
      <p:ext uri="{BB962C8B-B14F-4D97-AF65-F5344CB8AC3E}">
        <p14:creationId xmlns:p14="http://schemas.microsoft.com/office/powerpoint/2010/main" val="114777475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They intend to destroy you. They will isolate and crush you. They will dehumanize you. They are already doing that with the words they use to describe us.</a:t>
            </a:r>
          </a:p>
          <a:p>
            <a:pPr algn="l"/>
            <a:endParaRPr lang="en-US" sz="4000" dirty="0"/>
          </a:p>
        </p:txBody>
      </p:sp>
    </p:spTree>
    <p:extLst>
      <p:ext uri="{BB962C8B-B14F-4D97-AF65-F5344CB8AC3E}">
        <p14:creationId xmlns:p14="http://schemas.microsoft.com/office/powerpoint/2010/main" val="338139595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They're already putting us in jail. There are grandmothers and grandfathers that didn't push any policemen on January 6th. People in their sixties and seventies in some cases on videotape being welcomed into the Capitol building. </a:t>
            </a:r>
          </a:p>
        </p:txBody>
      </p:sp>
    </p:spTree>
    <p:extLst>
      <p:ext uri="{BB962C8B-B14F-4D97-AF65-F5344CB8AC3E}">
        <p14:creationId xmlns:p14="http://schemas.microsoft.com/office/powerpoint/2010/main" val="3055825389"/>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212933</TotalTime>
  <Words>8010</Words>
  <Application>Microsoft Office PowerPoint</Application>
  <PresentationFormat>On-screen Show (16:9)</PresentationFormat>
  <Paragraphs>642</Paragraphs>
  <Slides>118</Slides>
  <Notes>118</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118</vt:i4>
      </vt:variant>
    </vt:vector>
  </HeadingPairs>
  <TitlesOfParts>
    <vt:vector size="126" baseType="lpstr">
      <vt:lpstr>aktiv-grotesk</vt:lpstr>
      <vt:lpstr>Arial</vt:lpstr>
      <vt:lpstr>Arial Rounded MT Bold</vt:lpstr>
      <vt:lpstr>Google Sans</vt:lpstr>
      <vt:lpstr>Open Sans</vt:lpstr>
      <vt:lpstr>Trebuchet MS</vt:lpstr>
      <vt:lpstr>worthyserif</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שמואל Wolkenfeld</cp:lastModifiedBy>
  <cp:revision>5022</cp:revision>
  <dcterms:created xsi:type="dcterms:W3CDTF">2006-04-21T19:34:43Z</dcterms:created>
  <dcterms:modified xsi:type="dcterms:W3CDTF">2023-12-02T14:55:14Z</dcterms:modified>
</cp:coreProperties>
</file>