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Lst>
  <p:notesMasterIdLst>
    <p:notesMasterId r:id="rId71"/>
  </p:notesMasterIdLst>
  <p:handoutMasterIdLst>
    <p:handoutMasterId r:id="rId72"/>
  </p:handoutMasterIdLst>
  <p:sldIdLst>
    <p:sldId id="2045" r:id="rId3"/>
    <p:sldId id="64891" r:id="rId4"/>
    <p:sldId id="64887" r:id="rId5"/>
    <p:sldId id="64956" r:id="rId6"/>
    <p:sldId id="64915" r:id="rId7"/>
    <p:sldId id="64886" r:id="rId8"/>
    <p:sldId id="64892" r:id="rId9"/>
    <p:sldId id="64895" r:id="rId10"/>
    <p:sldId id="64896" r:id="rId11"/>
    <p:sldId id="64815" r:id="rId12"/>
    <p:sldId id="64897" r:id="rId13"/>
    <p:sldId id="64916" r:id="rId14"/>
    <p:sldId id="64888" r:id="rId15"/>
    <p:sldId id="64889" r:id="rId16"/>
    <p:sldId id="64884" r:id="rId17"/>
    <p:sldId id="64885" r:id="rId18"/>
    <p:sldId id="64900" r:id="rId19"/>
    <p:sldId id="64919" r:id="rId20"/>
    <p:sldId id="64935" r:id="rId21"/>
    <p:sldId id="64921" r:id="rId22"/>
    <p:sldId id="64908" r:id="rId23"/>
    <p:sldId id="64898" r:id="rId24"/>
    <p:sldId id="64893" r:id="rId25"/>
    <p:sldId id="64903" r:id="rId26"/>
    <p:sldId id="64904" r:id="rId27"/>
    <p:sldId id="64905" r:id="rId28"/>
    <p:sldId id="64922" r:id="rId29"/>
    <p:sldId id="64931" r:id="rId30"/>
    <p:sldId id="64948" r:id="rId31"/>
    <p:sldId id="64913" r:id="rId32"/>
    <p:sldId id="64910" r:id="rId33"/>
    <p:sldId id="64907" r:id="rId34"/>
    <p:sldId id="64906" r:id="rId35"/>
    <p:sldId id="64923" r:id="rId36"/>
    <p:sldId id="64909" r:id="rId37"/>
    <p:sldId id="64924" r:id="rId38"/>
    <p:sldId id="64951" r:id="rId39"/>
    <p:sldId id="64952" r:id="rId40"/>
    <p:sldId id="64925" r:id="rId41"/>
    <p:sldId id="64953" r:id="rId42"/>
    <p:sldId id="64911" r:id="rId43"/>
    <p:sldId id="64914" r:id="rId44"/>
    <p:sldId id="64912" r:id="rId45"/>
    <p:sldId id="64927" r:id="rId46"/>
    <p:sldId id="64902" r:id="rId47"/>
    <p:sldId id="64947" r:id="rId48"/>
    <p:sldId id="64901" r:id="rId49"/>
    <p:sldId id="64939" r:id="rId50"/>
    <p:sldId id="64928" r:id="rId51"/>
    <p:sldId id="64932" r:id="rId52"/>
    <p:sldId id="64950" r:id="rId53"/>
    <p:sldId id="64929" r:id="rId54"/>
    <p:sldId id="64934" r:id="rId55"/>
    <p:sldId id="64937" r:id="rId56"/>
    <p:sldId id="64936" r:id="rId57"/>
    <p:sldId id="64944" r:id="rId58"/>
    <p:sldId id="64943" r:id="rId59"/>
    <p:sldId id="64949" r:id="rId60"/>
    <p:sldId id="64881" r:id="rId61"/>
    <p:sldId id="64940" r:id="rId62"/>
    <p:sldId id="64899" r:id="rId63"/>
    <p:sldId id="64945" r:id="rId64"/>
    <p:sldId id="64941" r:id="rId65"/>
    <p:sldId id="64946" r:id="rId66"/>
    <p:sldId id="64880" r:id="rId67"/>
    <p:sldId id="64872" r:id="rId68"/>
    <p:sldId id="64774" r:id="rId69"/>
    <p:sldId id="64954" r:id="rId70"/>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333333"/>
    <a:srgbClr val="996633"/>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3652" autoAdjust="0"/>
  </p:normalViewPr>
  <p:slideViewPr>
    <p:cSldViewPr>
      <p:cViewPr varScale="1">
        <p:scale>
          <a:sx n="108" d="100"/>
          <a:sy n="108" d="100"/>
        </p:scale>
        <p:origin x="108" y="76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101" d="100"/>
          <a:sy n="101" d="100"/>
        </p:scale>
        <p:origin x="1632" y="1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End Times Economics</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 28, 2023 5783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End Times Economics</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 28, 2023 5783</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nsnews.com/commentary/ben-shapiro/ben-shapiro-kick-back-relax-and-let-davos-elitists-cure-world"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n.wikipedia.org/wiki/Mitzvah"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en.wikipedia.org/wiki/Menachem_Mendel_Schneerson#cite_note-154"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End Times Economics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28, 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81043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https://www.songlyrics.com/bob-dylan/eve-of-destruction-lyrics/</a:t>
            </a:r>
          </a:p>
          <a:p>
            <a:r>
              <a:rPr lang="en-US" altLang="en-US" dirty="0"/>
              <a:t>Sung by Barry McGuire</a:t>
            </a:r>
          </a:p>
        </p:txBody>
      </p:sp>
    </p:spTree>
    <p:extLst>
      <p:ext uri="{BB962C8B-B14F-4D97-AF65-F5344CB8AC3E}">
        <p14:creationId xmlns:p14="http://schemas.microsoft.com/office/powerpoint/2010/main" val="3104308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https://www.songlyrics.com/bob-dylan/eve-of-destruction-lyrics/</a:t>
            </a:r>
          </a:p>
          <a:p>
            <a:r>
              <a:rPr lang="en-US" altLang="en-US" sz="1050" dirty="0"/>
              <a:t>Sung by Barry McGuire</a:t>
            </a:r>
          </a:p>
        </p:txBody>
      </p:sp>
    </p:spTree>
    <p:extLst>
      <p:ext uri="{BB962C8B-B14F-4D97-AF65-F5344CB8AC3E}">
        <p14:creationId xmlns:p14="http://schemas.microsoft.com/office/powerpoint/2010/main" val="307693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Atom bomb</a:t>
            </a:r>
          </a:p>
        </p:txBody>
      </p:sp>
    </p:spTree>
    <p:extLst>
      <p:ext uri="{BB962C8B-B14F-4D97-AF65-F5344CB8AC3E}">
        <p14:creationId xmlns:p14="http://schemas.microsoft.com/office/powerpoint/2010/main" val="2549417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https://youtu.be/30EoIh2kADk</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effectLst/>
              </a:rPr>
              <a:t>Tsar </a:t>
            </a:r>
            <a:r>
              <a:rPr lang="en-US" b="0" i="0" dirty="0" err="1">
                <a:effectLst/>
              </a:rPr>
              <a:t>Bomba</a:t>
            </a:r>
            <a:r>
              <a:rPr lang="en-US" b="0" i="0" dirty="0">
                <a:effectLst/>
              </a:rPr>
              <a:t>(s) 1080p ᴴᴰ Novaya Zemlya Russia equal to about 58 megatons of TNT [Mt] (240 PJ)</a:t>
            </a:r>
          </a:p>
          <a:p>
            <a:endParaRPr lang="en-US" altLang="en-US" dirty="0"/>
          </a:p>
        </p:txBody>
      </p:sp>
    </p:spTree>
    <p:extLst>
      <p:ext uri="{BB962C8B-B14F-4D97-AF65-F5344CB8AC3E}">
        <p14:creationId xmlns:p14="http://schemas.microsoft.com/office/powerpoint/2010/main" val="3401637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sz="1050" dirty="0"/>
              <a:t>Morning Wire &lt;morningwire@messages.dailywire.com&gt; Unsubscribe</a:t>
            </a:r>
          </a:p>
          <a:p>
            <a:r>
              <a:rPr lang="en-US" sz="1050" dirty="0"/>
              <a:t>11:24 AM (17 minutes ago)</a:t>
            </a:r>
          </a:p>
          <a:p>
            <a:r>
              <a:rPr lang="en-US" sz="1050" dirty="0"/>
              <a:t>to me</a:t>
            </a:r>
          </a:p>
          <a:p>
            <a:r>
              <a:rPr lang="en-US" sz="1050" dirty="0"/>
              <a:t>Friday, January 27, 2023</a:t>
            </a:r>
          </a:p>
          <a:p>
            <a:endParaRPr lang="en-US" altLang="en-US" dirty="0"/>
          </a:p>
        </p:txBody>
      </p:sp>
    </p:spTree>
    <p:extLst>
      <p:ext uri="{BB962C8B-B14F-4D97-AF65-F5344CB8AC3E}">
        <p14:creationId xmlns:p14="http://schemas.microsoft.com/office/powerpoint/2010/main" val="3405387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sz="1050" dirty="0"/>
              <a:t>Morning Wire &lt;morningwire@messages.dailywire.com&gt; (Photo by Daniel Grill via Getty Images)</a:t>
            </a:r>
            <a:endParaRPr lang="en-US" altLang="en-US" sz="1050" dirty="0"/>
          </a:p>
        </p:txBody>
      </p:sp>
    </p:spTree>
    <p:extLst>
      <p:ext uri="{BB962C8B-B14F-4D97-AF65-F5344CB8AC3E}">
        <p14:creationId xmlns:p14="http://schemas.microsoft.com/office/powerpoint/2010/main" val="3123457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sz="1050" dirty="0"/>
              <a:t>Morning Wire &lt;morningwire@messages.dailywire.com&gt; Unsubscribe</a:t>
            </a:r>
          </a:p>
          <a:p>
            <a:r>
              <a:rPr lang="en-US" sz="1050" dirty="0"/>
              <a:t>11:24 AM (17 minutes ago)</a:t>
            </a:r>
          </a:p>
          <a:p>
            <a:r>
              <a:rPr lang="en-US" sz="1050" dirty="0"/>
              <a:t>to me</a:t>
            </a:r>
          </a:p>
          <a:p>
            <a:r>
              <a:rPr lang="en-US" sz="1050" dirty="0"/>
              <a:t>Friday, January 27, 2023</a:t>
            </a:r>
          </a:p>
          <a:p>
            <a:endParaRPr lang="en-US" altLang="en-US" dirty="0"/>
          </a:p>
        </p:txBody>
      </p:sp>
    </p:spTree>
    <p:extLst>
      <p:ext uri="{BB962C8B-B14F-4D97-AF65-F5344CB8AC3E}">
        <p14:creationId xmlns:p14="http://schemas.microsoft.com/office/powerpoint/2010/main" val="1797218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https://www.cnsnews.com/commentary/ben-shapiro/ben-shapiro-kick-back-relax-and-let-davos-elitists-cure-world</a:t>
            </a:r>
          </a:p>
        </p:txBody>
      </p:sp>
    </p:spTree>
    <p:extLst>
      <p:ext uri="{BB962C8B-B14F-4D97-AF65-F5344CB8AC3E}">
        <p14:creationId xmlns:p14="http://schemas.microsoft.com/office/powerpoint/2010/main" val="1633355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hlinkClick r:id="rId3"/>
              </a:rPr>
              <a:t>https://www.cnsnews.com/commentary/ben-shapiro/ben-shapiro-kick-back-relax-and-let-davos-elitists-cure-world</a:t>
            </a:r>
            <a:endParaRPr lang="en-US" altLang="en-US" sz="1050" dirty="0"/>
          </a:p>
          <a:p>
            <a:r>
              <a:rPr lang="en-US" altLang="en-US" dirty="0"/>
              <a:t>Great reset?</a:t>
            </a:r>
            <a:endParaRPr lang="en-US" altLang="en-US" sz="1050" dirty="0"/>
          </a:p>
        </p:txBody>
      </p:sp>
    </p:spTree>
    <p:extLst>
      <p:ext uri="{BB962C8B-B14F-4D97-AF65-F5344CB8AC3E}">
        <p14:creationId xmlns:p14="http://schemas.microsoft.com/office/powerpoint/2010/main" val="163175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Use for worship more than general speech.</a:t>
            </a:r>
          </a:p>
        </p:txBody>
      </p:sp>
    </p:spTree>
    <p:extLst>
      <p:ext uri="{BB962C8B-B14F-4D97-AF65-F5344CB8AC3E}">
        <p14:creationId xmlns:p14="http://schemas.microsoft.com/office/powerpoint/2010/main" val="1918329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42612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https://www.charismanews.com/marketplace/91288-dr-david-jeremiah-shares-7-biblical-principles-to-prepare-for-a-2023-recession</a:t>
            </a:r>
          </a:p>
        </p:txBody>
      </p:sp>
    </p:spTree>
    <p:extLst>
      <p:ext uri="{BB962C8B-B14F-4D97-AF65-F5344CB8AC3E}">
        <p14:creationId xmlns:p14="http://schemas.microsoft.com/office/powerpoint/2010/main" val="963749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https://www.charismanews.com/marketplace/91288-dr-david-jeremiah-shares-7-biblical-principles-to-prepare-for-a-2023-recession</a:t>
            </a:r>
          </a:p>
          <a:p>
            <a:r>
              <a:rPr lang="en-US" altLang="en-US" dirty="0"/>
              <a:t>If fear is in the mix, no way to move forward.   Fear is paralyzing.</a:t>
            </a:r>
          </a:p>
          <a:p>
            <a:r>
              <a:rPr lang="en-US" altLang="en-US" dirty="0"/>
              <a:t>MJ is obedience to a lifestyle of Torah.   Not feeling.   Worship is the act.  </a:t>
            </a:r>
            <a:r>
              <a:rPr lang="en-US" altLang="en-US" dirty="0" err="1"/>
              <a:t>Avodah</a:t>
            </a:r>
            <a:r>
              <a:rPr lang="en-US" altLang="en-US" dirty="0"/>
              <a:t> = work = worship.</a:t>
            </a:r>
          </a:p>
        </p:txBody>
      </p:sp>
    </p:spTree>
    <p:extLst>
      <p:ext uri="{BB962C8B-B14F-4D97-AF65-F5344CB8AC3E}">
        <p14:creationId xmlns:p14="http://schemas.microsoft.com/office/powerpoint/2010/main" val="596188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50" dirty="0"/>
              <a:t>https://www.charismanews.com/marketplace/91288-dr-david-jeremiah-shares-7-biblical-principles-to-prepare-for-a-2023-recession</a:t>
            </a:r>
          </a:p>
        </p:txBody>
      </p:sp>
    </p:spTree>
    <p:extLst>
      <p:ext uri="{BB962C8B-B14F-4D97-AF65-F5344CB8AC3E}">
        <p14:creationId xmlns:p14="http://schemas.microsoft.com/office/powerpoint/2010/main" val="3354802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50" dirty="0"/>
              <a:t>https://www.charismanews.com/marketplace/91288-dr-david-jeremiah-shares-7-biblical-principles-to-prepare-for-a-2023-recession</a:t>
            </a:r>
          </a:p>
        </p:txBody>
      </p:sp>
    </p:spTree>
    <p:extLst>
      <p:ext uri="{BB962C8B-B14F-4D97-AF65-F5344CB8AC3E}">
        <p14:creationId xmlns:p14="http://schemas.microsoft.com/office/powerpoint/2010/main" val="2830293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40680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Chris </a:t>
            </a:r>
            <a:r>
              <a:rPr lang="en-US" altLang="en-US" dirty="0" err="1"/>
              <a:t>Coursey</a:t>
            </a:r>
            <a:r>
              <a:rPr lang="en-US" altLang="en-US" dirty="0"/>
              <a:t> “Joy Starts Here” weekend.</a:t>
            </a:r>
          </a:p>
        </p:txBody>
      </p:sp>
    </p:spTree>
    <p:extLst>
      <p:ext uri="{BB962C8B-B14F-4D97-AF65-F5344CB8AC3E}">
        <p14:creationId xmlns:p14="http://schemas.microsoft.com/office/powerpoint/2010/main" val="3520133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https://www.charismanews.com/marketplace/91288-dr-david-jeremiah-shares-7-biblical-principles-to-prepare-for-a-2023-recession</a:t>
            </a:r>
          </a:p>
          <a:p>
            <a:r>
              <a:rPr lang="en-US" altLang="en-US" dirty="0"/>
              <a:t>Fear of loss paralyzes us.</a:t>
            </a:r>
          </a:p>
          <a:p>
            <a:endParaRPr lang="en-US" altLang="en-US" dirty="0"/>
          </a:p>
        </p:txBody>
      </p:sp>
    </p:spTree>
    <p:extLst>
      <p:ext uri="{BB962C8B-B14F-4D97-AF65-F5344CB8AC3E}">
        <p14:creationId xmlns:p14="http://schemas.microsoft.com/office/powerpoint/2010/main" val="4168199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6924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00924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Story of us rooming on an Israel R2J tour.  He left the group to minister in Israel, rejoined us at next hotel. </a:t>
            </a:r>
          </a:p>
          <a:p>
            <a:endParaRPr lang="en-US" altLang="en-US" dirty="0"/>
          </a:p>
        </p:txBody>
      </p:sp>
    </p:spTree>
    <p:extLst>
      <p:ext uri="{BB962C8B-B14F-4D97-AF65-F5344CB8AC3E}">
        <p14:creationId xmlns:p14="http://schemas.microsoft.com/office/powerpoint/2010/main" val="3734849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https://www.charismanews.com/marketplace/91288-dr-david-jeremiah-shares-7-biblical-principles-to-prepare-for-a-2023-recession</a:t>
            </a:r>
          </a:p>
        </p:txBody>
      </p:sp>
    </p:spTree>
    <p:extLst>
      <p:ext uri="{BB962C8B-B14F-4D97-AF65-F5344CB8AC3E}">
        <p14:creationId xmlns:p14="http://schemas.microsoft.com/office/powerpoint/2010/main" val="2402237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Amazing phrase.  Consider the Hebrew…</a:t>
            </a:r>
          </a:p>
        </p:txBody>
      </p:sp>
    </p:spTree>
    <p:extLst>
      <p:ext uri="{BB962C8B-B14F-4D97-AF65-F5344CB8AC3E}">
        <p14:creationId xmlns:p14="http://schemas.microsoft.com/office/powerpoint/2010/main" val="4274733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Doubled joy of my spinning</a:t>
            </a:r>
          </a:p>
          <a:p>
            <a:r>
              <a:rPr lang="en-US" altLang="en-US" dirty="0"/>
              <a:t>Sarah Liberman set this to music.</a:t>
            </a:r>
          </a:p>
        </p:txBody>
      </p:sp>
    </p:spTree>
    <p:extLst>
      <p:ext uri="{BB962C8B-B14F-4D97-AF65-F5344CB8AC3E}">
        <p14:creationId xmlns:p14="http://schemas.microsoft.com/office/powerpoint/2010/main" val="4090236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Praise you = remember all the good things.  </a:t>
            </a:r>
          </a:p>
          <a:p>
            <a:r>
              <a:rPr lang="en-US" altLang="en-US" dirty="0"/>
              <a:t>Sometimes discouragement, depression makes your cheek muscles sink.  Heavy.   Can’t smile.   He is the salvation/Yeshua of my face.</a:t>
            </a:r>
          </a:p>
        </p:txBody>
      </p:sp>
    </p:spTree>
    <p:extLst>
      <p:ext uri="{BB962C8B-B14F-4D97-AF65-F5344CB8AC3E}">
        <p14:creationId xmlns:p14="http://schemas.microsoft.com/office/powerpoint/2010/main" val="533877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100" dirty="0"/>
              <a:t>https://www.charismanews.com/marketplace/91288-dr-david-jeremiah-shares-7-biblical-principles-to-prepare-for-a-2023-recession</a:t>
            </a:r>
          </a:p>
          <a:p>
            <a:r>
              <a:rPr lang="en-US" altLang="en-US" dirty="0"/>
              <a:t>Approaching March of Remembrance and friendly eviction from 74</a:t>
            </a:r>
            <a:r>
              <a:rPr lang="en-US" altLang="en-US" baseline="30000" dirty="0"/>
              <a:t>th</a:t>
            </a:r>
            <a:r>
              <a:rPr lang="en-US" altLang="en-US" dirty="0"/>
              <a:t> St. facility, time of fear.   CHOSE to trust.  </a:t>
            </a:r>
          </a:p>
          <a:p>
            <a:r>
              <a:rPr lang="en-US" altLang="en-US" dirty="0"/>
              <a:t>1967 before Six Day War,</a:t>
            </a:r>
            <a:r>
              <a:rPr lang="en-US" dirty="0"/>
              <a:t> </a:t>
            </a:r>
            <a:r>
              <a:rPr lang="en-US" dirty="0" err="1"/>
              <a:t>Schneerson</a:t>
            </a:r>
            <a:r>
              <a:rPr lang="en-US" dirty="0"/>
              <a:t> called for a global Tefillin campaign, to see that Jews observe the </a:t>
            </a:r>
            <a:r>
              <a:rPr lang="en-US" dirty="0">
                <a:hlinkClick r:id="rId3" tooltip="Mitzvah">
                  <a:extLst>
                    <a:ext uri="{A12FA001-AC4F-418D-AE19-62706E023703}">
                      <ahyp:hlinkClr xmlns:ahyp="http://schemas.microsoft.com/office/drawing/2018/hyperlinkcolor" val="tx"/>
                    </a:ext>
                  </a:extLst>
                </a:hlinkClick>
              </a:rPr>
              <a:t>Mitzvah</a:t>
            </a:r>
            <a:r>
              <a:rPr lang="en-US" dirty="0"/>
              <a:t> of wearing Tefillin as a means of ensuring divine protection against Israel's enemies.</a:t>
            </a:r>
            <a:r>
              <a:rPr lang="en-US" dirty="0">
                <a:hlinkClick r:id="rId4">
                  <a:extLst>
                    <a:ext uri="{A12FA001-AC4F-418D-AE19-62706E023703}">
                      <ahyp:hlinkClr xmlns:ahyp="http://schemas.microsoft.com/office/drawing/2018/hyperlinkcolor" val="tx"/>
                    </a:ext>
                  </a:extLst>
                </a:hlinkClick>
              </a:rPr>
              <a:t>[154]</a:t>
            </a:r>
            <a:r>
              <a:rPr lang="en-US" dirty="0"/>
              <a:t> Speaking to a crowd of thousands of people on May 28, 1967, only a few days before the outbreak of the war, he assured the world that Israel would be victorious</a:t>
            </a:r>
          </a:p>
          <a:p>
            <a:r>
              <a:rPr lang="en-US" altLang="en-US" dirty="0"/>
              <a:t>When we were down to 10 people in the sanctuary for COVID, refused CARES $, joy.</a:t>
            </a:r>
          </a:p>
        </p:txBody>
      </p:sp>
    </p:spTree>
    <p:extLst>
      <p:ext uri="{BB962C8B-B14F-4D97-AF65-F5344CB8AC3E}">
        <p14:creationId xmlns:p14="http://schemas.microsoft.com/office/powerpoint/2010/main" val="2646702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82163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84138"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https://www.charismanews.com/marketplace/91288-dr-david-jeremiah-shares-7-biblical-principles-to-prepare-for-a-2023-recession</a:t>
            </a:r>
          </a:p>
        </p:txBody>
      </p:sp>
    </p:spTree>
    <p:extLst>
      <p:ext uri="{BB962C8B-B14F-4D97-AF65-F5344CB8AC3E}">
        <p14:creationId xmlns:p14="http://schemas.microsoft.com/office/powerpoint/2010/main" val="98111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8060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They’d never been in a storm before.  We’ve never been in these circumstances before.   </a:t>
            </a:r>
            <a:r>
              <a:rPr lang="en-US" altLang="en-US" u="sng" dirty="0"/>
              <a:t>Little faith</a:t>
            </a:r>
          </a:p>
        </p:txBody>
      </p:sp>
    </p:spTree>
    <p:extLst>
      <p:ext uri="{BB962C8B-B14F-4D97-AF65-F5344CB8AC3E}">
        <p14:creationId xmlns:p14="http://schemas.microsoft.com/office/powerpoint/2010/main" val="3982630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https://www.charismanews.com/marketplace/91288-dr-david-jeremiah-shares-7-biblical-principles-to-prepare-for-a-2023-recession</a:t>
            </a:r>
          </a:p>
        </p:txBody>
      </p:sp>
    </p:spTree>
    <p:extLst>
      <p:ext uri="{BB962C8B-B14F-4D97-AF65-F5344CB8AC3E}">
        <p14:creationId xmlns:p14="http://schemas.microsoft.com/office/powerpoint/2010/main" val="882396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Repeat…. </a:t>
            </a:r>
          </a:p>
          <a:p>
            <a:r>
              <a:rPr lang="en-US" altLang="en-US" dirty="0"/>
              <a:t>Past Second person ah ah </a:t>
            </a:r>
            <a:r>
              <a:rPr lang="en-US" altLang="en-US" dirty="0" err="1"/>
              <a:t>tah</a:t>
            </a:r>
            <a:endParaRPr lang="en-US" altLang="en-US" dirty="0"/>
          </a:p>
          <a:p>
            <a:r>
              <a:rPr lang="en-US" altLang="en-US" dirty="0"/>
              <a:t>Et, direct object marker</a:t>
            </a:r>
          </a:p>
          <a:p>
            <a:r>
              <a:rPr lang="en-US" altLang="en-US" dirty="0"/>
              <a:t>Dual form</a:t>
            </a:r>
          </a:p>
          <a:p>
            <a:r>
              <a:rPr lang="en-US" altLang="en-US" dirty="0"/>
              <a:t>your</a:t>
            </a:r>
          </a:p>
        </p:txBody>
      </p:sp>
    </p:spTree>
    <p:extLst>
      <p:ext uri="{BB962C8B-B14F-4D97-AF65-F5344CB8AC3E}">
        <p14:creationId xmlns:p14="http://schemas.microsoft.com/office/powerpoint/2010/main" val="699066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https://www.charismanews.com/marketplace/91288-dr-david-jeremiah-shares-7-biblical-principles-to-prepare-for-a-2023-recession</a:t>
            </a:r>
          </a:p>
          <a:p>
            <a:r>
              <a:rPr lang="en-US" altLang="en-US" dirty="0"/>
              <a:t>We are to live one day at a time.  Daily faith.  Hourly faith.  Minute by minute.  Don’t live in the unlived future.   Day tight compartments. </a:t>
            </a:r>
          </a:p>
        </p:txBody>
      </p:sp>
    </p:spTree>
    <p:extLst>
      <p:ext uri="{BB962C8B-B14F-4D97-AF65-F5344CB8AC3E}">
        <p14:creationId xmlns:p14="http://schemas.microsoft.com/office/powerpoint/2010/main" val="2846140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962544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44326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Same as Ps 43.  “We will spin and rejoice.”</a:t>
            </a:r>
          </a:p>
        </p:txBody>
      </p:sp>
    </p:spTree>
    <p:extLst>
      <p:ext uri="{BB962C8B-B14F-4D97-AF65-F5344CB8AC3E}">
        <p14:creationId xmlns:p14="http://schemas.microsoft.com/office/powerpoint/2010/main" val="18691896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https://www.charismanews.com/marketplace/91288-dr-david-jeremiah-shares-7-biblical-principles-to-prepare-for-a-2023-recession</a:t>
            </a:r>
          </a:p>
          <a:p>
            <a:r>
              <a:rPr lang="en-US" altLang="en-US" dirty="0"/>
              <a:t>Wait: go out to eat, wait for table, menu, food, dessert, check.  And the server is called the waiter.</a:t>
            </a:r>
          </a:p>
          <a:p>
            <a:endParaRPr lang="en-US" altLang="en-US" dirty="0"/>
          </a:p>
        </p:txBody>
      </p:sp>
    </p:spTree>
    <p:extLst>
      <p:ext uri="{BB962C8B-B14F-4D97-AF65-F5344CB8AC3E}">
        <p14:creationId xmlns:p14="http://schemas.microsoft.com/office/powerpoint/2010/main" val="12286213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normAutofit fontScale="92500" lnSpcReduction="10000"/>
          </a:bodyPr>
          <a:lstStyle/>
          <a:p>
            <a:r>
              <a:rPr lang="en-US" altLang="en-US" i="0" dirty="0"/>
              <a:t>I know there are strategies of investment and leveraging, but for me, I am simple.</a:t>
            </a:r>
          </a:p>
          <a:p>
            <a:r>
              <a:rPr lang="en-US" altLang="en-US" i="0" dirty="0"/>
              <a:t>Our 2011 Mazda CX-9 died at 179k miles.  Dawn called me at Rabbi’s Conf, “It won’t start.”  “Battery is a year old.  Call AAA to tow to Tires Plus.”  AAA guy came and said, “Anti-freeze in oil.”   Towed to Casey’s and confirmed.  $6500 new or rebuilt engine.  Not worth it.  2011 vehicle.  However, we had been making car payments to the bank for 8 years, and bought the 2019 Volvo XC-90 T-6 Momentum for cash.   Now starting payments for the next one.   </a:t>
            </a:r>
          </a:p>
          <a:p>
            <a:r>
              <a:rPr lang="en-US" altLang="en-US" i="0" dirty="0"/>
              <a:t>Live by cash only.   [Debit cards OK] If you don’t have the money for something, then it’s G-d’s will for you NOT to buy it.  Tear up credit cards, unless pay off monthly.  OH practice.</a:t>
            </a:r>
            <a:br>
              <a:rPr lang="en-US" altLang="en-US" i="0" dirty="0"/>
            </a:br>
            <a:r>
              <a:rPr lang="en-US" altLang="en-US" i="0" dirty="0"/>
              <a:t>  </a:t>
            </a:r>
          </a:p>
        </p:txBody>
      </p:sp>
    </p:spTree>
    <p:extLst>
      <p:ext uri="{BB962C8B-B14F-4D97-AF65-F5344CB8AC3E}">
        <p14:creationId xmlns:p14="http://schemas.microsoft.com/office/powerpoint/2010/main" val="32331510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557541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303657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700255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9101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213655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They DON’T know.</a:t>
            </a:r>
          </a:p>
        </p:txBody>
      </p:sp>
    </p:spTree>
    <p:extLst>
      <p:ext uri="{BB962C8B-B14F-4D97-AF65-F5344CB8AC3E}">
        <p14:creationId xmlns:p14="http://schemas.microsoft.com/office/powerpoint/2010/main" val="22853972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536418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0" i="0" dirty="0">
                <a:effectLst/>
              </a:rPr>
              <a:t>(photo credit: REUTERS/Ronen </a:t>
            </a:r>
            <a:r>
              <a:rPr lang="en-US" sz="1050" b="0" i="0" dirty="0" err="1">
                <a:effectLst/>
              </a:rPr>
              <a:t>Zvulun</a:t>
            </a:r>
            <a:r>
              <a:rPr lang="en-US" sz="1050" b="0" i="0" dirty="0">
                <a:effectLst/>
              </a:rPr>
              <a:t>)</a:t>
            </a:r>
          </a:p>
          <a:p>
            <a:r>
              <a:rPr lang="en-US" altLang="en-US" sz="1050" dirty="0"/>
              <a:t>https://www.jpost.com/breaking-news/article-729860</a:t>
            </a:r>
          </a:p>
          <a:p>
            <a:pPr algn="l"/>
            <a:r>
              <a:rPr lang="en-US" dirty="0"/>
              <a:t>Jerusalem synagogue killing spree leaves seven dead, three injured, done on International Holocaust Remembrance Day</a:t>
            </a:r>
          </a:p>
          <a:p>
            <a:endParaRPr lang="en-US" altLang="en-US" dirty="0"/>
          </a:p>
        </p:txBody>
      </p:sp>
    </p:spTree>
    <p:extLst>
      <p:ext uri="{BB962C8B-B14F-4D97-AF65-F5344CB8AC3E}">
        <p14:creationId xmlns:p14="http://schemas.microsoft.com/office/powerpoint/2010/main" val="25087558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875064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428273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The Nazis instituted Extermination Camps because killing civilians by bullets was giving PTSD to the soldiers.</a:t>
            </a:r>
          </a:p>
        </p:txBody>
      </p:sp>
    </p:spTree>
    <p:extLst>
      <p:ext uri="{BB962C8B-B14F-4D97-AF65-F5344CB8AC3E}">
        <p14:creationId xmlns:p14="http://schemas.microsoft.com/office/powerpoint/2010/main" val="21423517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087625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457923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574485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sz="1050" dirty="0"/>
              <a:t>Morning Wire is a daily email newsletter exclusively for Daily Wire members.</a:t>
            </a:r>
          </a:p>
          <a:p>
            <a:pPr algn="l"/>
            <a:r>
              <a:rPr lang="en-US" b="0" i="0" dirty="0">
                <a:solidFill>
                  <a:srgbClr val="555555"/>
                </a:solidFill>
                <a:effectLst/>
                <a:latin typeface="Helvetica Neue"/>
              </a:rPr>
              <a:t> </a:t>
            </a:r>
          </a:p>
          <a:p>
            <a:endParaRPr lang="en-US" altLang="en-US" dirty="0"/>
          </a:p>
        </p:txBody>
      </p:sp>
    </p:spTree>
    <p:extLst>
      <p:ext uri="{BB962C8B-B14F-4D97-AF65-F5344CB8AC3E}">
        <p14:creationId xmlns:p14="http://schemas.microsoft.com/office/powerpoint/2010/main" val="390622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973827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sz="1050" dirty="0"/>
              <a:t>Morning Wire is a daily email newsletter exclusively for Daily Wire members.</a:t>
            </a:r>
          </a:p>
          <a:p>
            <a:pPr algn="l"/>
            <a:r>
              <a:rPr lang="en-US" b="0" i="0" dirty="0">
                <a:solidFill>
                  <a:srgbClr val="555555"/>
                </a:solidFill>
                <a:effectLst/>
                <a:latin typeface="Helvetica Neue"/>
              </a:rPr>
              <a:t> </a:t>
            </a:r>
          </a:p>
          <a:p>
            <a:endParaRPr lang="en-US" altLang="en-US" dirty="0"/>
          </a:p>
        </p:txBody>
      </p:sp>
    </p:spTree>
    <p:extLst>
      <p:ext uri="{BB962C8B-B14F-4D97-AF65-F5344CB8AC3E}">
        <p14:creationId xmlns:p14="http://schemas.microsoft.com/office/powerpoint/2010/main" val="32056728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sz="1050" dirty="0"/>
              <a:t>Morning Wire is a daily email newsletter exclusively for Daily Wire members.</a:t>
            </a:r>
          </a:p>
          <a:p>
            <a:pPr algn="l"/>
            <a:r>
              <a:rPr lang="en-US" b="0" i="0" dirty="0">
                <a:solidFill>
                  <a:srgbClr val="555555"/>
                </a:solidFill>
                <a:effectLst/>
                <a:latin typeface="Helvetica Neue"/>
              </a:rPr>
              <a:t> </a:t>
            </a:r>
          </a:p>
          <a:p>
            <a:endParaRPr lang="en-US" altLang="en-US" dirty="0"/>
          </a:p>
        </p:txBody>
      </p:sp>
    </p:spTree>
    <p:extLst>
      <p:ext uri="{BB962C8B-B14F-4D97-AF65-F5344CB8AC3E}">
        <p14:creationId xmlns:p14="http://schemas.microsoft.com/office/powerpoint/2010/main" val="3297805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sz="1050" dirty="0"/>
              <a:t>Morning Wire is a daily email newsletter exclusively for Daily Wire members.</a:t>
            </a:r>
          </a:p>
          <a:p>
            <a:pPr algn="l"/>
            <a:r>
              <a:rPr lang="en-US" b="0" i="0" dirty="0">
                <a:solidFill>
                  <a:srgbClr val="555555"/>
                </a:solidFill>
                <a:effectLst/>
                <a:latin typeface="Helvetica Neue"/>
              </a:rPr>
              <a:t> </a:t>
            </a:r>
          </a:p>
          <a:p>
            <a:endParaRPr lang="en-US" altLang="en-US" dirty="0"/>
          </a:p>
        </p:txBody>
      </p:sp>
    </p:spTree>
    <p:extLst>
      <p:ext uri="{BB962C8B-B14F-4D97-AF65-F5344CB8AC3E}">
        <p14:creationId xmlns:p14="http://schemas.microsoft.com/office/powerpoint/2010/main" val="31015723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sz="1050" dirty="0"/>
              <a:t>Morning Wire is a daily email newsletter exclusively for Daily Wire members.</a:t>
            </a:r>
          </a:p>
          <a:p>
            <a:pPr algn="l"/>
            <a:r>
              <a:rPr lang="en-US" b="0" i="0" dirty="0">
                <a:solidFill>
                  <a:srgbClr val="555555"/>
                </a:solidFill>
                <a:effectLst/>
                <a:latin typeface="Helvetica Neue"/>
              </a:rPr>
              <a:t> </a:t>
            </a:r>
          </a:p>
          <a:p>
            <a:endParaRPr lang="en-US" altLang="en-US" dirty="0"/>
          </a:p>
        </p:txBody>
      </p:sp>
    </p:spTree>
    <p:extLst>
      <p:ext uri="{BB962C8B-B14F-4D97-AF65-F5344CB8AC3E}">
        <p14:creationId xmlns:p14="http://schemas.microsoft.com/office/powerpoint/2010/main" val="30577718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50" dirty="0"/>
              <a:t>https://washingtonstand.com/news/the-number-of-children-growing-up-in-intact-families-is-rising</a:t>
            </a:r>
          </a:p>
          <a:p>
            <a:endParaRPr lang="en-US" altLang="en-US" dirty="0"/>
          </a:p>
        </p:txBody>
      </p:sp>
    </p:spTree>
    <p:extLst>
      <p:ext uri="{BB962C8B-B14F-4D97-AF65-F5344CB8AC3E}">
        <p14:creationId xmlns:p14="http://schemas.microsoft.com/office/powerpoint/2010/main" val="42840522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50" dirty="0"/>
              <a:t>https://washingtonstand.com/news/the-number-of-children-growing-up-in-intact-families-is-rising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This is not to belittle those who are in single parent circumstances, but to encourage young adults to live pure then marry wisely, and married people to stay together, solve the issues.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Children raised in intact homes are “more likely to be flourishing economically, educationally, and socially” with regard to child poverty, college graduation rates, and rates of incarceration.</a:t>
            </a:r>
            <a:endParaRPr lang="en-US" altLang="en-US" dirty="0"/>
          </a:p>
          <a:p>
            <a:endParaRPr lang="en-US" altLang="en-US" dirty="0"/>
          </a:p>
        </p:txBody>
      </p:sp>
    </p:spTree>
    <p:extLst>
      <p:ext uri="{BB962C8B-B14F-4D97-AF65-F5344CB8AC3E}">
        <p14:creationId xmlns:p14="http://schemas.microsoft.com/office/powerpoint/2010/main" val="39466410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495571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End Times Economics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28, 2023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060607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62931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https://vfinews.com/news/hezbollah-ramping-up-presence-on-israeli-border/90-seconds-to-midnight-world-closer-to-doomsday-than?subscribed=true&amp;mc_cid=49ac2d3243&amp;mc_eid=UNIQID</a:t>
            </a:r>
          </a:p>
        </p:txBody>
      </p:sp>
    </p:spTree>
    <p:extLst>
      <p:ext uri="{BB962C8B-B14F-4D97-AF65-F5344CB8AC3E}">
        <p14:creationId xmlns:p14="http://schemas.microsoft.com/office/powerpoint/2010/main" val="11664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https://vfinews.com/news/hezbollah-ramping-up-presence-on-israeli-border/90-seconds-to-midnight-world-closer-to-doomsday-than?subscribed=true&amp;mc_cid=49ac2d3243&amp;mc_eid=UNIQID</a:t>
            </a:r>
          </a:p>
        </p:txBody>
      </p:sp>
    </p:spTree>
    <p:extLst>
      <p:ext uri="{BB962C8B-B14F-4D97-AF65-F5344CB8AC3E}">
        <p14:creationId xmlns:p14="http://schemas.microsoft.com/office/powerpoint/2010/main" val="3867763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Times Economics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28,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https://vfinews.com/news/hezbollah-ramping-up-presence-on-israeli-border/90-seconds-to-midnight-world-closer-to-doomsday-than?subscribed=true&amp;mc_cid=49ac2d3243&amp;mc_eid=UNIQID</a:t>
            </a:r>
          </a:p>
        </p:txBody>
      </p:sp>
    </p:spTree>
    <p:extLst>
      <p:ext uri="{BB962C8B-B14F-4D97-AF65-F5344CB8AC3E}">
        <p14:creationId xmlns:p14="http://schemas.microsoft.com/office/powerpoint/2010/main" val="2494179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3474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 id="2147483838"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2023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E1BBC668-24DB-9BC8-365D-5D402A732A48}"/>
              </a:ext>
            </a:extLst>
          </p:cNvPr>
          <p:cNvPicPr>
            <a:picLocks noChangeAspect="1"/>
          </p:cNvPicPr>
          <p:nvPr/>
        </p:nvPicPr>
        <p:blipFill>
          <a:blip r:embed="rId3"/>
          <a:stretch>
            <a:fillRect/>
          </a:stretch>
        </p:blipFill>
        <p:spPr>
          <a:xfrm>
            <a:off x="2133600" y="51524"/>
            <a:ext cx="4876800" cy="5040451"/>
          </a:xfrm>
          <a:prstGeom prst="rect">
            <a:avLst/>
          </a:prstGeom>
        </p:spPr>
      </p:pic>
    </p:spTree>
    <p:extLst>
      <p:ext uri="{BB962C8B-B14F-4D97-AF65-F5344CB8AC3E}">
        <p14:creationId xmlns:p14="http://schemas.microsoft.com/office/powerpoint/2010/main" val="282706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Don't you understand what I'm trying to say?</a:t>
            </a:r>
          </a:p>
          <a:p>
            <a:pPr algn="l">
              <a:lnSpc>
                <a:spcPct val="90000"/>
              </a:lnSpc>
            </a:pPr>
            <a:r>
              <a:rPr lang="en-US" altLang="en-US" sz="4000" dirty="0"/>
              <a:t>Can't you </a:t>
            </a:r>
            <a:r>
              <a:rPr lang="en-US" altLang="en-US" sz="4000" u="sng" dirty="0">
                <a:solidFill>
                  <a:srgbClr val="FFFF99"/>
                </a:solidFill>
              </a:rPr>
              <a:t>feel the fear</a:t>
            </a:r>
            <a:r>
              <a:rPr lang="en-US" altLang="en-US" sz="4000" dirty="0">
                <a:solidFill>
                  <a:srgbClr val="FFFF99"/>
                </a:solidFill>
              </a:rPr>
              <a:t> </a:t>
            </a:r>
            <a:r>
              <a:rPr lang="en-US" altLang="en-US" sz="4000" dirty="0"/>
              <a:t>that I'm feeling today?</a:t>
            </a:r>
          </a:p>
          <a:p>
            <a:pPr algn="l">
              <a:lnSpc>
                <a:spcPct val="90000"/>
              </a:lnSpc>
            </a:pPr>
            <a:r>
              <a:rPr lang="en-US" altLang="en-US" sz="4000" dirty="0"/>
              <a:t>If the button is pushed, there's no running away</a:t>
            </a:r>
          </a:p>
          <a:p>
            <a:pPr algn="l">
              <a:lnSpc>
                <a:spcPct val="90000"/>
              </a:lnSpc>
            </a:pPr>
            <a:r>
              <a:rPr lang="en-US" altLang="en-US" sz="4000" dirty="0"/>
              <a:t>There'll be no one to save with the world in a grave</a:t>
            </a:r>
          </a:p>
        </p:txBody>
      </p:sp>
    </p:spTree>
    <p:extLst>
      <p:ext uri="{BB962C8B-B14F-4D97-AF65-F5344CB8AC3E}">
        <p14:creationId xmlns:p14="http://schemas.microsoft.com/office/powerpoint/2010/main" val="3532228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Take a look around you boy, </a:t>
            </a:r>
            <a:r>
              <a:rPr lang="en-US" altLang="en-US" sz="4000" u="sng" dirty="0">
                <a:solidFill>
                  <a:srgbClr val="FFFF99"/>
                </a:solidFill>
              </a:rPr>
              <a:t>it's bound to scare you, boy</a:t>
            </a:r>
          </a:p>
          <a:p>
            <a:pPr algn="l">
              <a:lnSpc>
                <a:spcPct val="90000"/>
              </a:lnSpc>
            </a:pPr>
            <a:r>
              <a:rPr lang="en-US" altLang="en-US" sz="4000" dirty="0"/>
              <a:t>But you tell me over and over and over again, my friend</a:t>
            </a:r>
          </a:p>
          <a:p>
            <a:pPr algn="l">
              <a:lnSpc>
                <a:spcPct val="90000"/>
              </a:lnSpc>
            </a:pPr>
            <a:r>
              <a:rPr lang="en-US" altLang="en-US" sz="4000" dirty="0"/>
              <a:t>Ah, you don't believe we're on the eve of destruction.</a:t>
            </a:r>
          </a:p>
        </p:txBody>
      </p:sp>
    </p:spTree>
    <p:extLst>
      <p:ext uri="{BB962C8B-B14F-4D97-AF65-F5344CB8AC3E}">
        <p14:creationId xmlns:p14="http://schemas.microsoft.com/office/powerpoint/2010/main" val="1023995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B3C477E2-D923-D978-7FEF-3172CE4A6911}"/>
              </a:ext>
            </a:extLst>
          </p:cNvPr>
          <p:cNvPicPr>
            <a:picLocks noChangeAspect="1"/>
          </p:cNvPicPr>
          <p:nvPr/>
        </p:nvPicPr>
        <p:blipFill>
          <a:blip r:embed="rId3"/>
          <a:stretch>
            <a:fillRect/>
          </a:stretch>
        </p:blipFill>
        <p:spPr>
          <a:xfrm>
            <a:off x="370702" y="0"/>
            <a:ext cx="8402595" cy="5143500"/>
          </a:xfrm>
          <a:prstGeom prst="rect">
            <a:avLst/>
          </a:prstGeom>
        </p:spPr>
      </p:pic>
    </p:spTree>
    <p:extLst>
      <p:ext uri="{BB962C8B-B14F-4D97-AF65-F5344CB8AC3E}">
        <p14:creationId xmlns:p14="http://schemas.microsoft.com/office/powerpoint/2010/main" val="1867571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03D87801-4780-A9F1-20EC-D8A8E73E5C78}"/>
              </a:ext>
            </a:extLst>
          </p:cNvPr>
          <p:cNvPicPr>
            <a:picLocks noChangeAspect="1"/>
          </p:cNvPicPr>
          <p:nvPr/>
        </p:nvPicPr>
        <p:blipFill>
          <a:blip r:embed="rId3"/>
          <a:stretch>
            <a:fillRect/>
          </a:stretch>
        </p:blipFill>
        <p:spPr>
          <a:xfrm>
            <a:off x="869691" y="0"/>
            <a:ext cx="7404617" cy="5143500"/>
          </a:xfrm>
          <a:prstGeom prst="rect">
            <a:avLst/>
          </a:prstGeom>
        </p:spPr>
      </p:pic>
    </p:spTree>
    <p:extLst>
      <p:ext uri="{BB962C8B-B14F-4D97-AF65-F5344CB8AC3E}">
        <p14:creationId xmlns:p14="http://schemas.microsoft.com/office/powerpoint/2010/main" val="16269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r>
              <a:rPr lang="en-US" sz="4000" u="sng" dirty="0"/>
              <a:t>Mass Layoffs   </a:t>
            </a:r>
            <a:r>
              <a:rPr lang="en-US" sz="4000" dirty="0"/>
              <a:t>In January alone, Google’s parent company Alphabet announced it would cut 12,000 jobs – 6% of their total workforce. Microsoft cut another 10,000 jobs, while Wayfair cut 10% of its workforce and Amazon cut 18,000 workers.</a:t>
            </a:r>
          </a:p>
          <a:p>
            <a:pPr algn="l"/>
            <a:r>
              <a:rPr lang="en-US" sz="4000" dirty="0"/>
              <a:t>COVID work force?</a:t>
            </a:r>
          </a:p>
        </p:txBody>
      </p:sp>
      <p:pic>
        <p:nvPicPr>
          <p:cNvPr id="1025" name="Picture 1">
            <a:extLst>
              <a:ext uri="{FF2B5EF4-FFF2-40B4-BE49-F238E27FC236}">
                <a16:creationId xmlns:a16="http://schemas.microsoft.com/office/drawing/2014/main" id="{D9CF604F-5683-E9DD-CCB9-5149D4216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5DD30A2-EF08-438C-224E-F118D0C1C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34CF83CE-B8D3-5A77-DD39-9992C97C4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004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050" name="Picture 2">
            <a:extLst>
              <a:ext uri="{FF2B5EF4-FFF2-40B4-BE49-F238E27FC236}">
                <a16:creationId xmlns:a16="http://schemas.microsoft.com/office/drawing/2014/main" id="{0D74E489-118B-4234-0B24-CBB716D72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518"/>
            <a:ext cx="7747594" cy="516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439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dirty="0"/>
              <a:t>For example, on Thursday, IBM laid off 3900 employees while SAP, the largest software company in Europe, cut 2800 workers. Economists caution that moves like this are a canary in the coal mine and warn of an ominous economic future.</a:t>
            </a:r>
          </a:p>
        </p:txBody>
      </p:sp>
      <p:pic>
        <p:nvPicPr>
          <p:cNvPr id="1025" name="Picture 1">
            <a:extLst>
              <a:ext uri="{FF2B5EF4-FFF2-40B4-BE49-F238E27FC236}">
                <a16:creationId xmlns:a16="http://schemas.microsoft.com/office/drawing/2014/main" id="{D9CF604F-5683-E9DD-CCB9-5149D4216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5DD30A2-EF08-438C-224E-F118D0C1C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34CF83CE-B8D3-5A77-DD39-9992C97C4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60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191000" cy="4648200"/>
          </a:xfrm>
        </p:spPr>
        <p:txBody>
          <a:bodyPr/>
          <a:lstStyle/>
          <a:p>
            <a:pPr algn="l">
              <a:lnSpc>
                <a:spcPct val="90000"/>
              </a:lnSpc>
            </a:pPr>
            <a:r>
              <a:rPr lang="en-US" altLang="en-US" sz="4000"/>
              <a:t>Klaus Schwab is the head of the World Economic Forum; he founded the organization in 1971</a:t>
            </a:r>
            <a:endParaRPr lang="en-US" altLang="en-US" sz="4000" dirty="0"/>
          </a:p>
        </p:txBody>
      </p:sp>
      <p:pic>
        <p:nvPicPr>
          <p:cNvPr id="9218" name="Picture 2" descr="Pictured is Klaus Schwab, founder and executive chairman of the World Economic Forum. (Photo credit: Paul Marotta/Getty Images)">
            <a:extLst>
              <a:ext uri="{FF2B5EF4-FFF2-40B4-BE49-F238E27FC236}">
                <a16:creationId xmlns:a16="http://schemas.microsoft.com/office/drawing/2014/main" id="{DD814C20-65B2-D7C7-B98A-05C3BC2483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80" r="20072"/>
          <a:stretch/>
        </p:blipFill>
        <p:spPr bwMode="auto">
          <a:xfrm>
            <a:off x="4618602" y="8423"/>
            <a:ext cx="4495800" cy="512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485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dirty="0"/>
              <a:t>Ben Shapiro:  Schwab says, “The future is not just happening. The future is built by us, by a powerful community such as you here in this room”…will cure the world of its ills, so long as we grant them power.</a:t>
            </a:r>
            <a:endParaRPr lang="en-US" altLang="en-US" sz="7200" dirty="0"/>
          </a:p>
        </p:txBody>
      </p:sp>
    </p:spTree>
    <p:extLst>
      <p:ext uri="{BB962C8B-B14F-4D97-AF65-F5344CB8AC3E}">
        <p14:creationId xmlns:p14="http://schemas.microsoft.com/office/powerpoint/2010/main" val="96190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133350"/>
            <a:ext cx="8534400" cy="4648200"/>
          </a:xfrm>
        </p:spPr>
        <p:txBody>
          <a:bodyPr/>
          <a:lstStyle/>
          <a:p>
            <a:pPr algn="l">
              <a:lnSpc>
                <a:spcPct val="90000"/>
              </a:lnSpc>
            </a:pPr>
            <a:r>
              <a:rPr lang="en-US" altLang="en-US" sz="4000" dirty="0"/>
              <a:t> Hebrew mini-lesson</a:t>
            </a:r>
          </a:p>
          <a:p>
            <a:pPr algn="l">
              <a:lnSpc>
                <a:spcPct val="90000"/>
              </a:lnSpc>
            </a:pPr>
            <a:endParaRPr lang="en-US" altLang="en-US" sz="4000" dirty="0"/>
          </a:p>
          <a:p>
            <a:pPr marL="0" marR="0" algn="l">
              <a:spcBef>
                <a:spcPts val="0"/>
              </a:spcBef>
              <a:spcAft>
                <a:spcPts val="0"/>
              </a:spcAft>
            </a:pPr>
            <a:r>
              <a:rPr lang="en-US" sz="4000" cap="small" dirty="0"/>
              <a:t>1. Adoni</a:t>
            </a:r>
            <a:r>
              <a:rPr lang="en-US" sz="4000" dirty="0"/>
              <a:t> starts with the AH sound, as in Father, not the short A sound as in Dad.</a:t>
            </a:r>
          </a:p>
          <a:p>
            <a:pPr algn="l">
              <a:lnSpc>
                <a:spcPct val="90000"/>
              </a:lnSpc>
            </a:pPr>
            <a:endParaRPr lang="en-US" altLang="en-US" sz="4000" dirty="0"/>
          </a:p>
          <a:p>
            <a:pPr algn="l">
              <a:lnSpc>
                <a:spcPct val="90000"/>
              </a:lnSpc>
            </a:pPr>
            <a:endParaRPr lang="en-US" altLang="en-US" sz="4000" dirty="0"/>
          </a:p>
        </p:txBody>
      </p:sp>
    </p:spTree>
    <p:extLst>
      <p:ext uri="{BB962C8B-B14F-4D97-AF65-F5344CB8AC3E}">
        <p14:creationId xmlns:p14="http://schemas.microsoft.com/office/powerpoint/2010/main" val="4027933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074" name="Picture 2">
            <a:extLst>
              <a:ext uri="{FF2B5EF4-FFF2-40B4-BE49-F238E27FC236}">
                <a16:creationId xmlns:a16="http://schemas.microsoft.com/office/drawing/2014/main" id="{DC3F7EEA-A20C-701E-55E9-8E0880E88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8F85740-734A-F95B-2BF7-53563F0614EE}"/>
              </a:ext>
            </a:extLst>
          </p:cNvPr>
          <p:cNvSpPr txBox="1"/>
          <p:nvPr/>
        </p:nvSpPr>
        <p:spPr>
          <a:xfrm>
            <a:off x="435678" y="4064139"/>
            <a:ext cx="2484655" cy="707886"/>
          </a:xfrm>
          <a:prstGeom prst="rect">
            <a:avLst/>
          </a:prstGeom>
          <a:noFill/>
        </p:spPr>
        <p:txBody>
          <a:bodyPr wrap="none" rtlCol="0">
            <a:spAutoFit/>
          </a:bodyPr>
          <a:lstStyle/>
          <a:p>
            <a:pPr algn="l"/>
            <a:r>
              <a:rPr lang="en-US" dirty="0"/>
              <a:t>The hope</a:t>
            </a:r>
          </a:p>
        </p:txBody>
      </p:sp>
    </p:spTree>
    <p:extLst>
      <p:ext uri="{BB962C8B-B14F-4D97-AF65-F5344CB8AC3E}">
        <p14:creationId xmlns:p14="http://schemas.microsoft.com/office/powerpoint/2010/main" val="2446660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DB2DC127-D46B-CAC0-C6FE-A6ECC82C2323}"/>
              </a:ext>
            </a:extLst>
          </p:cNvPr>
          <p:cNvPicPr>
            <a:picLocks noChangeAspect="1"/>
          </p:cNvPicPr>
          <p:nvPr/>
        </p:nvPicPr>
        <p:blipFill>
          <a:blip r:embed="rId3"/>
          <a:stretch>
            <a:fillRect/>
          </a:stretch>
        </p:blipFill>
        <p:spPr>
          <a:xfrm>
            <a:off x="1356253" y="0"/>
            <a:ext cx="6431493" cy="5143500"/>
          </a:xfrm>
          <a:prstGeom prst="rect">
            <a:avLst/>
          </a:prstGeom>
        </p:spPr>
      </p:pic>
    </p:spTree>
    <p:extLst>
      <p:ext uri="{BB962C8B-B14F-4D97-AF65-F5344CB8AC3E}">
        <p14:creationId xmlns:p14="http://schemas.microsoft.com/office/powerpoint/2010/main" val="3449808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marL="342900" indent="-342900" algn="l">
              <a:buFont typeface="+mj-lt"/>
              <a:buAutoNum type="arabicPeriod"/>
            </a:pPr>
            <a:r>
              <a:rPr lang="en-US" sz="4000" u="sng" dirty="0">
                <a:solidFill>
                  <a:srgbClr val="FFFF66"/>
                </a:solidFill>
              </a:rPr>
              <a:t>Decide</a:t>
            </a:r>
            <a:r>
              <a:rPr lang="en-US" sz="4000" dirty="0"/>
              <a:t> to trust in </a:t>
            </a:r>
            <a:r>
              <a:rPr lang="en-US" sz="4000" cap="small" dirty="0"/>
              <a:t>Adoni</a:t>
            </a:r>
            <a:r>
              <a:rPr lang="en-US" sz="4000" dirty="0"/>
              <a:t>. </a:t>
            </a:r>
          </a:p>
          <a:p>
            <a:pPr lvl="1" algn="l"/>
            <a:r>
              <a:rPr lang="en-US" sz="4000" baseline="30000" dirty="0"/>
              <a:t>Psalm 37:3</a:t>
            </a:r>
            <a:r>
              <a:rPr lang="en-US" sz="4000" dirty="0"/>
              <a:t> "Trust in </a:t>
            </a:r>
            <a:r>
              <a:rPr lang="en-US" sz="4000" cap="small" dirty="0"/>
              <a:t>Adoni</a:t>
            </a:r>
            <a:r>
              <a:rPr lang="en-US" sz="4000" dirty="0"/>
              <a:t>, and do good; dwell in the land, and practice faithfulness."  Trust is not an emotion, it's a decision you have to make within yourself.</a:t>
            </a:r>
          </a:p>
        </p:txBody>
      </p:sp>
    </p:spTree>
    <p:extLst>
      <p:ext uri="{BB962C8B-B14F-4D97-AF65-F5344CB8AC3E}">
        <p14:creationId xmlns:p14="http://schemas.microsoft.com/office/powerpoint/2010/main" val="4019421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Iyov</a:t>
            </a:r>
            <a:r>
              <a:rPr lang="en-US" sz="4000" baseline="30000" dirty="0"/>
              <a:t>/Job 3.25-26  </a:t>
            </a:r>
            <a:r>
              <a:rPr lang="en-US" sz="4000" dirty="0"/>
              <a:t>What I feared has come upon me;  what I dreaded has happened to me. </a:t>
            </a:r>
            <a:r>
              <a:rPr lang="en-US" sz="4000" b="1" baseline="30000" dirty="0"/>
              <a:t> </a:t>
            </a:r>
            <a:r>
              <a:rPr lang="en-US" sz="4000" dirty="0"/>
              <a:t>I have no peace, no quietness;   I have no rest, but only turmoil.</a:t>
            </a:r>
            <a:endParaRPr lang="en-US" altLang="en-US" sz="7200" dirty="0"/>
          </a:p>
        </p:txBody>
      </p:sp>
    </p:spTree>
    <p:extLst>
      <p:ext uri="{BB962C8B-B14F-4D97-AF65-F5344CB8AC3E}">
        <p14:creationId xmlns:p14="http://schemas.microsoft.com/office/powerpoint/2010/main" val="3368541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 /Ps 34.9-10 </a:t>
            </a:r>
            <a:r>
              <a:rPr lang="en-US" altLang="en-US" sz="4000" dirty="0"/>
              <a:t>Fear </a:t>
            </a:r>
            <a:r>
              <a:rPr lang="en-US" altLang="en-US" sz="4000" cap="small" dirty="0"/>
              <a:t>Adoni</a:t>
            </a:r>
            <a:r>
              <a:rPr lang="en-US" altLang="en-US" sz="4000" dirty="0"/>
              <a:t>, His holy people, For those who fear Him lack nothing. Young lions may lack, and go hungry, but those who seek </a:t>
            </a:r>
            <a:r>
              <a:rPr lang="en-US" altLang="en-US" sz="4000" cap="small" dirty="0"/>
              <a:t>Adoni</a:t>
            </a:r>
            <a:r>
              <a:rPr lang="en-US" altLang="en-US" sz="4000" dirty="0"/>
              <a:t> want for no good thing.</a:t>
            </a:r>
          </a:p>
        </p:txBody>
      </p:sp>
    </p:spTree>
    <p:extLst>
      <p:ext uri="{BB962C8B-B14F-4D97-AF65-F5344CB8AC3E}">
        <p14:creationId xmlns:p14="http://schemas.microsoft.com/office/powerpoint/2010/main" val="4254916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Yeshayahu/Is 12.2  </a:t>
            </a:r>
            <a:r>
              <a:rPr lang="en-US" sz="4000" dirty="0"/>
              <a:t>Behold, God is my salvation! </a:t>
            </a:r>
            <a:r>
              <a:rPr lang="en-US" sz="4000" u="sng" dirty="0">
                <a:solidFill>
                  <a:srgbClr val="FFFF99"/>
                </a:solidFill>
              </a:rPr>
              <a:t>I will trust and will not be afraid</a:t>
            </a:r>
            <a:r>
              <a:rPr lang="en-US" sz="4000" dirty="0"/>
              <a:t>. For </a:t>
            </a:r>
            <a:r>
              <a:rPr lang="en-US" sz="4000" cap="small" dirty="0"/>
              <a:t>Adoni</a:t>
            </a:r>
            <a:r>
              <a:rPr lang="en-US" sz="4000" dirty="0"/>
              <a:t> </a:t>
            </a:r>
            <a:r>
              <a:rPr lang="en-US" altLang="en-US" sz="4000" cap="small" dirty="0"/>
              <a:t>Adoni </a:t>
            </a:r>
            <a:r>
              <a:rPr lang="en-US" sz="4000" dirty="0"/>
              <a:t>is my strength and my song. He also has become my salvation.” Incredible promise…but a decision.</a:t>
            </a:r>
            <a:endParaRPr lang="en-US" altLang="en-US" sz="7200" dirty="0"/>
          </a:p>
        </p:txBody>
      </p:sp>
    </p:spTree>
    <p:extLst>
      <p:ext uri="{BB962C8B-B14F-4D97-AF65-F5344CB8AC3E}">
        <p14:creationId xmlns:p14="http://schemas.microsoft.com/office/powerpoint/2010/main" val="368128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T’hillim/Ps 56.3-4  </a:t>
            </a:r>
            <a:r>
              <a:rPr lang="en-US" sz="4000" dirty="0"/>
              <a:t>When I am afraid, I put my trust in you.  In God, whose word I praise—in God I trust and am not afraid.  What can mere mortals do to me?</a:t>
            </a:r>
            <a:endParaRPr lang="en-US" altLang="en-US" sz="7200" dirty="0"/>
          </a:p>
        </p:txBody>
      </p:sp>
    </p:spTree>
    <p:extLst>
      <p:ext uri="{BB962C8B-B14F-4D97-AF65-F5344CB8AC3E}">
        <p14:creationId xmlns:p14="http://schemas.microsoft.com/office/powerpoint/2010/main" val="2373041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marL="342900" indent="-342900" algn="l">
              <a:buFont typeface="+mj-lt"/>
              <a:buAutoNum type="arabicPeriod" startAt="2"/>
            </a:pPr>
            <a:r>
              <a:rPr lang="en-US" sz="4000" u="sng" dirty="0">
                <a:solidFill>
                  <a:srgbClr val="FFFF99"/>
                </a:solidFill>
              </a:rPr>
              <a:t>Do things that honor </a:t>
            </a:r>
            <a:r>
              <a:rPr lang="en-US" sz="4000" u="sng" cap="small" dirty="0">
                <a:solidFill>
                  <a:srgbClr val="FFFF99"/>
                </a:solidFill>
              </a:rPr>
              <a:t>Adoni</a:t>
            </a:r>
            <a:r>
              <a:rPr lang="en-US" sz="4000" dirty="0"/>
              <a:t>. Instead of sitting home and worrying about what you're losing, spend your time giving.  It takes the enemy by surprise.</a:t>
            </a:r>
          </a:p>
        </p:txBody>
      </p:sp>
    </p:spTree>
    <p:extLst>
      <p:ext uri="{BB962C8B-B14F-4D97-AF65-F5344CB8AC3E}">
        <p14:creationId xmlns:p14="http://schemas.microsoft.com/office/powerpoint/2010/main" val="489257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altLang="en-US" sz="4000" dirty="0"/>
              <a:t>Go to hospital.  Go to outreach. </a:t>
            </a:r>
          </a:p>
          <a:p>
            <a:pPr algn="l"/>
            <a:r>
              <a:rPr lang="en-US" sz="4000" baseline="30000" dirty="0"/>
              <a:t>Mtt 28 19-20 </a:t>
            </a:r>
            <a:r>
              <a:rPr lang="en-US" sz="4000" dirty="0"/>
              <a:t>Therefore, go and make people from all nations into </a:t>
            </a:r>
            <a:r>
              <a:rPr lang="en-US" sz="4000" dirty="0" err="1"/>
              <a:t>talmidim</a:t>
            </a:r>
            <a:r>
              <a:rPr lang="en-US" sz="4000" dirty="0"/>
              <a:t>, immersing them into the reality of the Father, the Son and the Ruach </a:t>
            </a:r>
            <a:r>
              <a:rPr lang="en-US" sz="4000" dirty="0" err="1"/>
              <a:t>HaKodesh</a:t>
            </a:r>
            <a:r>
              <a:rPr lang="en-US" sz="4000" dirty="0"/>
              <a:t>, </a:t>
            </a:r>
            <a:endParaRPr lang="en-US" altLang="en-US" sz="4000" dirty="0"/>
          </a:p>
        </p:txBody>
      </p:sp>
    </p:spTree>
    <p:extLst>
      <p:ext uri="{BB962C8B-B14F-4D97-AF65-F5344CB8AC3E}">
        <p14:creationId xmlns:p14="http://schemas.microsoft.com/office/powerpoint/2010/main" val="3181379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baseline="30000" dirty="0"/>
              <a:t>Mtt 28 19-20 </a:t>
            </a:r>
            <a:r>
              <a:rPr lang="en-US" sz="4000" dirty="0"/>
              <a:t> and teaching them to obey everything that I have commanded you. And remember! </a:t>
            </a:r>
            <a:r>
              <a:rPr lang="en-US" sz="4000" u="sng" dirty="0">
                <a:solidFill>
                  <a:srgbClr val="FFFF99"/>
                </a:solidFill>
              </a:rPr>
              <a:t>I will be with you always</a:t>
            </a:r>
            <a:r>
              <a:rPr lang="en-US" sz="4000" dirty="0"/>
              <a:t>, yes, even until the end of the age.”</a:t>
            </a:r>
          </a:p>
          <a:p>
            <a:pPr algn="l"/>
            <a:r>
              <a:rPr lang="en-US" altLang="en-US" sz="4000" dirty="0"/>
              <a:t>Even thinking about serving someone else increase endorphins.</a:t>
            </a:r>
          </a:p>
        </p:txBody>
      </p:sp>
    </p:spTree>
    <p:extLst>
      <p:ext uri="{BB962C8B-B14F-4D97-AF65-F5344CB8AC3E}">
        <p14:creationId xmlns:p14="http://schemas.microsoft.com/office/powerpoint/2010/main" val="541966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r>
              <a:rPr lang="en-US" sz="4000" dirty="0"/>
              <a:t>In honor of </a:t>
            </a:r>
            <a:r>
              <a:rPr lang="en-US" sz="4000" dirty="0" err="1"/>
              <a:t>Kokeb</a:t>
            </a:r>
            <a:endParaRPr lang="he-IL" sz="4000" dirty="0"/>
          </a:p>
        </p:txBody>
      </p:sp>
    </p:spTree>
    <p:extLst>
      <p:ext uri="{BB962C8B-B14F-4D97-AF65-F5344CB8AC3E}">
        <p14:creationId xmlns:p14="http://schemas.microsoft.com/office/powerpoint/2010/main" val="1337894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3. </a:t>
            </a:r>
            <a:r>
              <a:rPr lang="en-US" sz="4000" u="sng" dirty="0">
                <a:solidFill>
                  <a:srgbClr val="FFFF99"/>
                </a:solidFill>
              </a:rPr>
              <a:t>Dwell</a:t>
            </a:r>
            <a:r>
              <a:rPr lang="en-US" sz="4000" dirty="0"/>
              <a:t> on the faithfulness of </a:t>
            </a:r>
            <a:r>
              <a:rPr lang="en-US" sz="4000" cap="small" dirty="0"/>
              <a:t>Adoni</a:t>
            </a:r>
            <a:r>
              <a:rPr lang="en-US" sz="4000" dirty="0"/>
              <a:t>.</a:t>
            </a:r>
          </a:p>
        </p:txBody>
      </p:sp>
    </p:spTree>
    <p:extLst>
      <p:ext uri="{BB962C8B-B14F-4D97-AF65-F5344CB8AC3E}">
        <p14:creationId xmlns:p14="http://schemas.microsoft.com/office/powerpoint/2010/main" val="1148591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baseline="30000" dirty="0"/>
              <a:t>Ps. 43 2-5 </a:t>
            </a:r>
            <a:r>
              <a:rPr lang="en-US" sz="4000" dirty="0"/>
              <a:t>Why do I go about gloomy because of the oppression of the enemy? </a:t>
            </a:r>
            <a:r>
              <a:rPr lang="en-US" sz="4000" b="1" baseline="30000" dirty="0"/>
              <a:t> </a:t>
            </a:r>
            <a:r>
              <a:rPr lang="en-US" sz="4000" dirty="0"/>
              <a:t>Send forth Your light and Your truth— let them guide me. Let them bring me to Your holy mountain and to Your dwelling places. Then </a:t>
            </a:r>
            <a:r>
              <a:rPr lang="en-US" sz="4000" u="sng" dirty="0">
                <a:solidFill>
                  <a:srgbClr val="FFFF99"/>
                </a:solidFill>
              </a:rPr>
              <a:t>I will come to the altar of God, to the God of my exceeding joy, </a:t>
            </a:r>
            <a:endParaRPr lang="en-US" altLang="en-US" sz="7200" u="sng" dirty="0">
              <a:solidFill>
                <a:srgbClr val="FFFF99"/>
              </a:solidFill>
            </a:endParaRPr>
          </a:p>
        </p:txBody>
      </p:sp>
    </p:spTree>
    <p:extLst>
      <p:ext uri="{BB962C8B-B14F-4D97-AF65-F5344CB8AC3E}">
        <p14:creationId xmlns:p14="http://schemas.microsoft.com/office/powerpoint/2010/main" val="273787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A168636D-5003-A596-190D-E0786714F2B5}"/>
              </a:ext>
            </a:extLst>
          </p:cNvPr>
          <p:cNvPicPr>
            <a:picLocks noChangeAspect="1"/>
          </p:cNvPicPr>
          <p:nvPr/>
        </p:nvPicPr>
        <p:blipFill rotWithShape="1">
          <a:blip r:embed="rId3"/>
          <a:srcRect l="39439"/>
          <a:stretch/>
        </p:blipFill>
        <p:spPr>
          <a:xfrm>
            <a:off x="358420" y="133350"/>
            <a:ext cx="8700880" cy="1752600"/>
          </a:xfrm>
          <a:prstGeom prst="rect">
            <a:avLst/>
          </a:prstGeom>
        </p:spPr>
      </p:pic>
      <p:pic>
        <p:nvPicPr>
          <p:cNvPr id="4" name="Picture 3">
            <a:extLst>
              <a:ext uri="{FF2B5EF4-FFF2-40B4-BE49-F238E27FC236}">
                <a16:creationId xmlns:a16="http://schemas.microsoft.com/office/drawing/2014/main" id="{3EACEF71-3B13-3F9C-DA82-378F3A7323DA}"/>
              </a:ext>
            </a:extLst>
          </p:cNvPr>
          <p:cNvPicPr>
            <a:picLocks noChangeAspect="1"/>
          </p:cNvPicPr>
          <p:nvPr/>
        </p:nvPicPr>
        <p:blipFill rotWithShape="1">
          <a:blip r:embed="rId3"/>
          <a:srcRect r="59550"/>
          <a:stretch/>
        </p:blipFill>
        <p:spPr>
          <a:xfrm>
            <a:off x="914400" y="2266949"/>
            <a:ext cx="8144899" cy="2456339"/>
          </a:xfrm>
          <a:prstGeom prst="rect">
            <a:avLst/>
          </a:prstGeom>
        </p:spPr>
      </p:pic>
      <p:sp>
        <p:nvSpPr>
          <p:cNvPr id="5" name="Rectangle: Rounded Corners 4">
            <a:extLst>
              <a:ext uri="{FF2B5EF4-FFF2-40B4-BE49-F238E27FC236}">
                <a16:creationId xmlns:a16="http://schemas.microsoft.com/office/drawing/2014/main" id="{609FB76D-DDD3-5199-A3F8-00DFFD76FC93}"/>
              </a:ext>
            </a:extLst>
          </p:cNvPr>
          <p:cNvSpPr/>
          <p:nvPr/>
        </p:nvSpPr>
        <p:spPr bwMode="auto">
          <a:xfrm>
            <a:off x="1447800" y="3181350"/>
            <a:ext cx="3657600" cy="838200"/>
          </a:xfrm>
          <a:prstGeom prst="roundRect">
            <a:avLst/>
          </a:prstGeom>
          <a:noFill/>
          <a:ln w="444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4091293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Ps. 43 2-5 </a:t>
            </a:r>
            <a:r>
              <a:rPr lang="en-US" sz="4000" dirty="0"/>
              <a:t>and praise You upon the harp —O God, my God. Why are You downcast, O my soul? Why are you murmuring within me? Hope in God, for I will yet praise Him, the </a:t>
            </a:r>
            <a:r>
              <a:rPr lang="en-US" sz="4000" u="sng" dirty="0">
                <a:solidFill>
                  <a:srgbClr val="FFFF99"/>
                </a:solidFill>
              </a:rPr>
              <a:t>salvation </a:t>
            </a:r>
          </a:p>
          <a:p>
            <a:pPr algn="l">
              <a:lnSpc>
                <a:spcPct val="90000"/>
              </a:lnSpc>
            </a:pPr>
            <a:r>
              <a:rPr lang="en-US" sz="4000" u="sng" dirty="0">
                <a:solidFill>
                  <a:srgbClr val="FFFF99"/>
                </a:solidFill>
              </a:rPr>
              <a:t>of my </a:t>
            </a:r>
          </a:p>
          <a:p>
            <a:pPr algn="l">
              <a:lnSpc>
                <a:spcPct val="90000"/>
              </a:lnSpc>
            </a:pPr>
            <a:r>
              <a:rPr lang="en-US" sz="4000" u="sng" dirty="0">
                <a:solidFill>
                  <a:srgbClr val="FFFF99"/>
                </a:solidFill>
              </a:rPr>
              <a:t>countenance</a:t>
            </a:r>
            <a:r>
              <a:rPr lang="en-US" sz="4000" dirty="0"/>
              <a:t>.</a:t>
            </a:r>
            <a:endParaRPr lang="en-US" altLang="en-US" sz="7200" dirty="0"/>
          </a:p>
        </p:txBody>
      </p:sp>
      <p:pic>
        <p:nvPicPr>
          <p:cNvPr id="3" name="Picture 2">
            <a:extLst>
              <a:ext uri="{FF2B5EF4-FFF2-40B4-BE49-F238E27FC236}">
                <a16:creationId xmlns:a16="http://schemas.microsoft.com/office/drawing/2014/main" id="{CD9A6185-4A4E-30BD-0C19-F49704E0DDEB}"/>
              </a:ext>
            </a:extLst>
          </p:cNvPr>
          <p:cNvPicPr>
            <a:picLocks noChangeAspect="1"/>
          </p:cNvPicPr>
          <p:nvPr/>
        </p:nvPicPr>
        <p:blipFill>
          <a:blip r:embed="rId3"/>
          <a:stretch>
            <a:fillRect/>
          </a:stretch>
        </p:blipFill>
        <p:spPr>
          <a:xfrm>
            <a:off x="4877526" y="3028950"/>
            <a:ext cx="4171509" cy="1676400"/>
          </a:xfrm>
          <a:prstGeom prst="rect">
            <a:avLst/>
          </a:prstGeom>
        </p:spPr>
      </p:pic>
    </p:spTree>
    <p:extLst>
      <p:ext uri="{BB962C8B-B14F-4D97-AF65-F5344CB8AC3E}">
        <p14:creationId xmlns:p14="http://schemas.microsoft.com/office/powerpoint/2010/main" val="1565191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4. </a:t>
            </a:r>
            <a:r>
              <a:rPr lang="en-US" sz="4000" u="sng" dirty="0">
                <a:solidFill>
                  <a:srgbClr val="FFFF99"/>
                </a:solidFill>
              </a:rPr>
              <a:t>Delight yourself in </a:t>
            </a:r>
            <a:r>
              <a:rPr lang="en-US" sz="4000" u="sng" cap="small" dirty="0">
                <a:solidFill>
                  <a:srgbClr val="FFFF99"/>
                </a:solidFill>
              </a:rPr>
              <a:t>Adoni</a:t>
            </a:r>
            <a:r>
              <a:rPr lang="en-US" sz="4000" dirty="0"/>
              <a:t>. </a:t>
            </a:r>
          </a:p>
          <a:p>
            <a:pPr lvl="1" algn="l"/>
            <a:r>
              <a:rPr lang="en-US" sz="4000" baseline="30000" dirty="0"/>
              <a:t>T’hillim/Ps 37:4 </a:t>
            </a:r>
            <a:r>
              <a:rPr lang="en-US" sz="4000" dirty="0"/>
              <a:t>Delight yourself in Adoni, and He will give you the desires of your heart.</a:t>
            </a:r>
          </a:p>
        </p:txBody>
      </p:sp>
    </p:spTree>
    <p:extLst>
      <p:ext uri="{BB962C8B-B14F-4D97-AF65-F5344CB8AC3E}">
        <p14:creationId xmlns:p14="http://schemas.microsoft.com/office/powerpoint/2010/main" val="1016200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MJ/Heb 13.15 </a:t>
            </a:r>
            <a:r>
              <a:rPr lang="en-US" sz="4000" dirty="0"/>
              <a:t>Through Yeshua then, let us continually offer up to God a </a:t>
            </a:r>
            <a:r>
              <a:rPr lang="en-US" sz="4000" dirty="0">
                <a:solidFill>
                  <a:srgbClr val="FFFF99"/>
                </a:solidFill>
              </a:rPr>
              <a:t>sacrifice of praise </a:t>
            </a:r>
            <a:r>
              <a:rPr lang="en-US" sz="4000" dirty="0"/>
              <a:t>— the fruit of lips giving thanks to His name.</a:t>
            </a:r>
            <a:endParaRPr lang="en-US" altLang="en-US" sz="7200" dirty="0"/>
          </a:p>
        </p:txBody>
      </p:sp>
    </p:spTree>
    <p:extLst>
      <p:ext uri="{BB962C8B-B14F-4D97-AF65-F5344CB8AC3E}">
        <p14:creationId xmlns:p14="http://schemas.microsoft.com/office/powerpoint/2010/main" val="3038556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dirty="0"/>
              <a:t>5. </a:t>
            </a:r>
            <a:r>
              <a:rPr lang="en-US" sz="4000" u="sng" dirty="0">
                <a:solidFill>
                  <a:srgbClr val="FFFF99"/>
                </a:solidFill>
              </a:rPr>
              <a:t>Dedicate your life to </a:t>
            </a:r>
            <a:r>
              <a:rPr lang="en-US" sz="4000" u="sng" cap="small" dirty="0">
                <a:solidFill>
                  <a:srgbClr val="FFFF99"/>
                </a:solidFill>
              </a:rPr>
              <a:t>Adoni</a:t>
            </a:r>
            <a:r>
              <a:rPr lang="en-US" sz="4000" dirty="0"/>
              <a:t>. </a:t>
            </a:r>
          </a:p>
          <a:p>
            <a:pPr algn="l"/>
            <a:r>
              <a:rPr lang="en-US" sz="4000" baseline="30000" dirty="0"/>
              <a:t>Psalm 37:5  </a:t>
            </a:r>
            <a:r>
              <a:rPr lang="en-US" sz="4000" dirty="0"/>
              <a:t>"Commit your way to </a:t>
            </a:r>
            <a:r>
              <a:rPr lang="en-US" sz="4000" cap="small" dirty="0"/>
              <a:t>Adoni</a:t>
            </a:r>
            <a:r>
              <a:rPr lang="en-US" sz="4000" dirty="0"/>
              <a:t>; trust also in Him, and He will bring it to pass." In these hard moments you go back to the simplicity of your faith, the purpose of why you have faith in the first place.</a:t>
            </a:r>
          </a:p>
        </p:txBody>
      </p:sp>
    </p:spTree>
    <p:extLst>
      <p:ext uri="{BB962C8B-B14F-4D97-AF65-F5344CB8AC3E}">
        <p14:creationId xmlns:p14="http://schemas.microsoft.com/office/powerpoint/2010/main" val="823928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r>
              <a:rPr lang="en-US" sz="4000" baseline="30000" dirty="0"/>
              <a:t>Mtt 8.23-27 </a:t>
            </a:r>
            <a:r>
              <a:rPr lang="en-US" sz="4000" dirty="0"/>
              <a:t>As He got into the boat, His disciples followed Him. </a:t>
            </a:r>
            <a:r>
              <a:rPr lang="en-US" sz="4000" b="1" baseline="30000" dirty="0"/>
              <a:t> </a:t>
            </a:r>
            <a:r>
              <a:rPr lang="en-US" sz="4000" dirty="0"/>
              <a:t>Suddenly a great storm arose on the sea, so that the boat was being covered by the waves. But Yeshua kept on sleeping. </a:t>
            </a:r>
            <a:r>
              <a:rPr lang="en-US" sz="4000" b="1" baseline="30000" dirty="0"/>
              <a:t> </a:t>
            </a:r>
            <a:r>
              <a:rPr lang="en-US" sz="4000" dirty="0"/>
              <a:t>So they came and woke Him up, saying, “Master, save us! We’re perishing!” </a:t>
            </a:r>
            <a:r>
              <a:rPr lang="en-US" sz="4000" b="1" baseline="30000" dirty="0"/>
              <a:t> </a:t>
            </a:r>
            <a:endParaRPr lang="en-US" sz="4000" dirty="0"/>
          </a:p>
        </p:txBody>
      </p:sp>
    </p:spTree>
    <p:extLst>
      <p:ext uri="{BB962C8B-B14F-4D97-AF65-F5344CB8AC3E}">
        <p14:creationId xmlns:p14="http://schemas.microsoft.com/office/powerpoint/2010/main" val="51355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baseline="30000" dirty="0"/>
              <a:t>Mtt 8.23-27 </a:t>
            </a:r>
            <a:r>
              <a:rPr lang="en-US" sz="4000" dirty="0"/>
              <a:t>He said to them, “Why are you afraid, </a:t>
            </a:r>
            <a:r>
              <a:rPr lang="en-US" sz="4000" dirty="0">
                <a:solidFill>
                  <a:srgbClr val="FFFF99"/>
                </a:solidFill>
              </a:rPr>
              <a:t>O you of little faith</a:t>
            </a:r>
            <a:r>
              <a:rPr lang="en-US" sz="4000" dirty="0"/>
              <a:t>?” Then He got up and rebuked the winds and the sea, and it became totally calm.</a:t>
            </a:r>
            <a:r>
              <a:rPr lang="en-US" sz="4000" b="1" baseline="30000" dirty="0"/>
              <a:t> </a:t>
            </a:r>
            <a:r>
              <a:rPr lang="en-US" sz="4000" dirty="0"/>
              <a:t>The men were amazed, saying, “What kind of person is this? Even the winds and the sea obey Him!”</a:t>
            </a:r>
          </a:p>
        </p:txBody>
      </p:sp>
    </p:spTree>
    <p:extLst>
      <p:ext uri="{BB962C8B-B14F-4D97-AF65-F5344CB8AC3E}">
        <p14:creationId xmlns:p14="http://schemas.microsoft.com/office/powerpoint/2010/main" val="4296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dirty="0"/>
              <a:t>6. </a:t>
            </a:r>
            <a:r>
              <a:rPr lang="en-US" sz="4000" u="sng" dirty="0">
                <a:solidFill>
                  <a:srgbClr val="FFFF99"/>
                </a:solidFill>
              </a:rPr>
              <a:t>Upload your worry to </a:t>
            </a:r>
            <a:r>
              <a:rPr lang="en-US" sz="4000" u="sng" cap="small" dirty="0">
                <a:solidFill>
                  <a:srgbClr val="FFFF99"/>
                </a:solidFill>
              </a:rPr>
              <a:t>Adoni</a:t>
            </a:r>
            <a:r>
              <a:rPr lang="en-US" sz="4000" dirty="0"/>
              <a:t>. </a:t>
            </a:r>
          </a:p>
          <a:p>
            <a:pPr algn="l"/>
            <a:r>
              <a:rPr lang="en-US" sz="4000" baseline="30000" dirty="0"/>
              <a:t>T’hillim/Psalm 37:7</a:t>
            </a:r>
            <a:r>
              <a:rPr lang="en-US" sz="4000" dirty="0"/>
              <a:t> "Rest in </a:t>
            </a:r>
            <a:r>
              <a:rPr lang="en-US" sz="4000" cap="small" dirty="0"/>
              <a:t>Adoni</a:t>
            </a:r>
            <a:r>
              <a:rPr lang="en-US" sz="4000" dirty="0"/>
              <a:t>, and wait patiently for Him; do not fret because of those who prosper in their way, because of those who make wicked schemes."</a:t>
            </a:r>
          </a:p>
        </p:txBody>
      </p:sp>
    </p:spTree>
    <p:extLst>
      <p:ext uri="{BB962C8B-B14F-4D97-AF65-F5344CB8AC3E}">
        <p14:creationId xmlns:p14="http://schemas.microsoft.com/office/powerpoint/2010/main" val="3003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r>
              <a:rPr lang="en-US" sz="4000" dirty="0"/>
              <a:t>In honor of </a:t>
            </a:r>
            <a:r>
              <a:rPr lang="en-US" sz="4000" dirty="0" err="1"/>
              <a:t>Kokeb</a:t>
            </a:r>
            <a:endParaRPr lang="en-US" sz="4000" dirty="0"/>
          </a:p>
          <a:p>
            <a:pPr rtl="1"/>
            <a:r>
              <a:rPr lang="en-US" sz="6000" b="1" dirty="0">
                <a:latin typeface="David" panose="020E0502060401010101" pitchFamily="34" charset="-79"/>
                <a:cs typeface="David" panose="020E0502060401010101" pitchFamily="34" charset="-79"/>
              </a:rPr>
              <a:t>  2.</a:t>
            </a:r>
            <a:r>
              <a:rPr lang="he-IL" sz="6000" b="1" dirty="0">
                <a:latin typeface="David" panose="020E0502060401010101" pitchFamily="34" charset="-79"/>
                <a:cs typeface="David" panose="020E0502060401010101" pitchFamily="34" charset="-79"/>
              </a:rPr>
              <a:t>שָׁכַחְתָּ אֶת מִכְנָסַיִם שֶׁלְּךָ</a:t>
            </a:r>
            <a:endParaRPr lang="en-US" sz="6000" b="1" dirty="0">
              <a:latin typeface="David" panose="020E0502060401010101" pitchFamily="34" charset="-79"/>
              <a:cs typeface="David" panose="020E0502060401010101" pitchFamily="34" charset="-79"/>
            </a:endParaRPr>
          </a:p>
          <a:p>
            <a:r>
              <a:rPr lang="en-US" sz="4000" i="1" dirty="0"/>
              <a:t>Sha-</a:t>
            </a:r>
            <a:r>
              <a:rPr lang="en-US" sz="4000" i="1" u="sng" dirty="0" err="1">
                <a:solidFill>
                  <a:srgbClr val="FFFF66"/>
                </a:solidFill>
              </a:rPr>
              <a:t>khakh</a:t>
            </a:r>
            <a:r>
              <a:rPr lang="en-US" sz="4000" i="1" u="sng" dirty="0">
                <a:solidFill>
                  <a:srgbClr val="FFFF66"/>
                </a:solidFill>
              </a:rPr>
              <a:t>-</a:t>
            </a:r>
            <a:r>
              <a:rPr lang="en-US" sz="4000" i="1" dirty="0"/>
              <a:t>ta et </a:t>
            </a:r>
          </a:p>
          <a:p>
            <a:r>
              <a:rPr lang="en-US" sz="4000" i="1" dirty="0" err="1"/>
              <a:t>mikh-na-</a:t>
            </a:r>
            <a:r>
              <a:rPr lang="en-US" sz="4000" i="1" u="sng" dirty="0" err="1">
                <a:solidFill>
                  <a:srgbClr val="FFFF66"/>
                </a:solidFill>
              </a:rPr>
              <a:t>sa</a:t>
            </a:r>
            <a:r>
              <a:rPr lang="en-US" sz="4000" i="1" dirty="0" err="1"/>
              <a:t>im</a:t>
            </a:r>
            <a:r>
              <a:rPr lang="en-US" sz="4000" i="1" dirty="0"/>
              <a:t> </a:t>
            </a:r>
            <a:r>
              <a:rPr lang="en-US" sz="4000" i="1" dirty="0" err="1"/>
              <a:t>shel</a:t>
            </a:r>
            <a:r>
              <a:rPr lang="en-US" sz="4000" i="1" u="sng" dirty="0" err="1">
                <a:solidFill>
                  <a:srgbClr val="FFFF66"/>
                </a:solidFill>
              </a:rPr>
              <a:t>kha</a:t>
            </a:r>
            <a:endParaRPr lang="en-US" sz="4000" i="1" u="sng" dirty="0">
              <a:solidFill>
                <a:srgbClr val="FFFF66"/>
              </a:solidFill>
            </a:endParaRPr>
          </a:p>
          <a:p>
            <a:endParaRPr lang="en-US" sz="2000" u="sng" dirty="0">
              <a:solidFill>
                <a:srgbClr val="FFFF66"/>
              </a:solidFill>
            </a:endParaRPr>
          </a:p>
          <a:p>
            <a:r>
              <a:rPr lang="en-US" sz="4000" dirty="0"/>
              <a:t>You forgot your pants.</a:t>
            </a:r>
            <a:endParaRPr lang="he-IL" sz="4000" dirty="0"/>
          </a:p>
        </p:txBody>
      </p:sp>
    </p:spTree>
    <p:extLst>
      <p:ext uri="{BB962C8B-B14F-4D97-AF65-F5344CB8AC3E}">
        <p14:creationId xmlns:p14="http://schemas.microsoft.com/office/powerpoint/2010/main" val="1021474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3600" dirty="0"/>
              <a:t>Worry is fearing the future. The Bible reminds us that tomorrow has enough problems of it's own and to focus on the day your are living in.</a:t>
            </a:r>
          </a:p>
        </p:txBody>
      </p:sp>
    </p:spTree>
    <p:extLst>
      <p:ext uri="{BB962C8B-B14F-4D97-AF65-F5344CB8AC3E}">
        <p14:creationId xmlns:p14="http://schemas.microsoft.com/office/powerpoint/2010/main" val="444361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baseline="30000" dirty="0"/>
              <a:t>Mtt 6.31-34 </a:t>
            </a:r>
            <a:r>
              <a:rPr lang="en-US" sz="4000" dirty="0"/>
              <a:t>“Therefore do not worry, saying, ‘What will we eat?’ or ‘What will we drink?’ or ‘What will we wear?’ </a:t>
            </a:r>
            <a:r>
              <a:rPr lang="en-US" sz="4000" b="1" baseline="30000" dirty="0"/>
              <a:t> </a:t>
            </a:r>
            <a:r>
              <a:rPr lang="en-US" sz="4000" dirty="0"/>
              <a:t>For the pagans eagerly pursue all these things; yet your Father in heaven knows that you need all these. </a:t>
            </a:r>
            <a:r>
              <a:rPr lang="en-US" sz="4000" b="1" baseline="30000" dirty="0"/>
              <a:t> </a:t>
            </a:r>
            <a:r>
              <a:rPr lang="en-US" sz="4000" dirty="0"/>
              <a:t>But seek first the kingdom of God and His righteousness, </a:t>
            </a:r>
            <a:endParaRPr lang="en-US" altLang="en-US" sz="7200" dirty="0"/>
          </a:p>
        </p:txBody>
      </p:sp>
    </p:spTree>
    <p:extLst>
      <p:ext uri="{BB962C8B-B14F-4D97-AF65-F5344CB8AC3E}">
        <p14:creationId xmlns:p14="http://schemas.microsoft.com/office/powerpoint/2010/main" val="1519535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Mtt 6.31-34 </a:t>
            </a:r>
            <a:r>
              <a:rPr lang="en-US" sz="4000" dirty="0"/>
              <a:t>and all these things shall be added to you. </a:t>
            </a:r>
            <a:r>
              <a:rPr lang="en-US" sz="4000" b="1" baseline="30000" dirty="0"/>
              <a:t> </a:t>
            </a:r>
            <a:r>
              <a:rPr lang="en-US" sz="4000" dirty="0"/>
              <a:t>Therefore do not worry about tomorrow, for tomorrow will worry about itself. Each day has enough trouble of its own.”</a:t>
            </a:r>
            <a:endParaRPr lang="en-US" altLang="en-US" sz="7200" dirty="0"/>
          </a:p>
        </p:txBody>
      </p:sp>
    </p:spTree>
    <p:extLst>
      <p:ext uri="{BB962C8B-B14F-4D97-AF65-F5344CB8AC3E}">
        <p14:creationId xmlns:p14="http://schemas.microsoft.com/office/powerpoint/2010/main" val="1588237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T’hillim 118.24 </a:t>
            </a:r>
            <a:r>
              <a:rPr lang="en-US" sz="4000" dirty="0"/>
              <a:t>This is </a:t>
            </a:r>
            <a:r>
              <a:rPr lang="en-US" sz="4000" u="sng" dirty="0">
                <a:solidFill>
                  <a:srgbClr val="FFFF99"/>
                </a:solidFill>
              </a:rPr>
              <a:t>the day </a:t>
            </a:r>
            <a:r>
              <a:rPr lang="en-US" sz="4000" dirty="0"/>
              <a:t>that </a:t>
            </a:r>
            <a:r>
              <a:rPr lang="en-US" sz="4000" cap="small" dirty="0"/>
              <a:t>Adoni</a:t>
            </a:r>
            <a:r>
              <a:rPr lang="en-US" sz="4000" dirty="0"/>
              <a:t> has made!</a:t>
            </a:r>
            <a:br>
              <a:rPr lang="en-US" sz="7200" dirty="0"/>
            </a:br>
            <a:r>
              <a:rPr lang="en-US" sz="4000" dirty="0"/>
              <a:t>Let us </a:t>
            </a:r>
            <a:r>
              <a:rPr lang="en-US" sz="4000" u="sng" dirty="0">
                <a:solidFill>
                  <a:srgbClr val="FFFF99"/>
                </a:solidFill>
              </a:rPr>
              <a:t>rejoice and be glad </a:t>
            </a:r>
            <a:r>
              <a:rPr lang="en-US" sz="4000" dirty="0"/>
              <a:t>in it!  </a:t>
            </a:r>
          </a:p>
          <a:p>
            <a:pPr algn="l">
              <a:lnSpc>
                <a:spcPct val="90000"/>
              </a:lnSpc>
            </a:pPr>
            <a:endParaRPr lang="en-US" sz="4000" dirty="0"/>
          </a:p>
        </p:txBody>
      </p:sp>
      <p:pic>
        <p:nvPicPr>
          <p:cNvPr id="5" name="Picture 4">
            <a:extLst>
              <a:ext uri="{FF2B5EF4-FFF2-40B4-BE49-F238E27FC236}">
                <a16:creationId xmlns:a16="http://schemas.microsoft.com/office/drawing/2014/main" id="{A5683BA5-FA7C-8A13-CAEC-9EF5D47E36DB}"/>
              </a:ext>
            </a:extLst>
          </p:cNvPr>
          <p:cNvPicPr>
            <a:picLocks noChangeAspect="1"/>
          </p:cNvPicPr>
          <p:nvPr/>
        </p:nvPicPr>
        <p:blipFill>
          <a:blip r:embed="rId3"/>
          <a:stretch>
            <a:fillRect/>
          </a:stretch>
        </p:blipFill>
        <p:spPr>
          <a:xfrm>
            <a:off x="2712788" y="2114550"/>
            <a:ext cx="5765131" cy="1752600"/>
          </a:xfrm>
          <a:prstGeom prst="rect">
            <a:avLst/>
          </a:prstGeom>
        </p:spPr>
      </p:pic>
    </p:spTree>
    <p:extLst>
      <p:ext uri="{BB962C8B-B14F-4D97-AF65-F5344CB8AC3E}">
        <p14:creationId xmlns:p14="http://schemas.microsoft.com/office/powerpoint/2010/main" val="2858746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3600" dirty="0"/>
              <a:t>7. </a:t>
            </a:r>
            <a:r>
              <a:rPr lang="en-US" sz="3600" u="sng" dirty="0">
                <a:solidFill>
                  <a:srgbClr val="FFFF99"/>
                </a:solidFill>
              </a:rPr>
              <a:t>Discipline yourself to wait on </a:t>
            </a:r>
            <a:r>
              <a:rPr lang="en-US" sz="3600" u="sng" cap="small" dirty="0">
                <a:solidFill>
                  <a:srgbClr val="FFFF99"/>
                </a:solidFill>
              </a:rPr>
              <a:t>Adoni</a:t>
            </a:r>
            <a:r>
              <a:rPr lang="en-US" sz="3600" dirty="0"/>
              <a:t>. "Waiting is purifying. Waiting produces patience. Waiting reminds you that while you live in a time zone, Almighty God does not."  God allows time between hearing His promises for our life and watching them come to pass, to deepen our trust in Him.</a:t>
            </a:r>
          </a:p>
        </p:txBody>
      </p:sp>
    </p:spTree>
    <p:extLst>
      <p:ext uri="{BB962C8B-B14F-4D97-AF65-F5344CB8AC3E}">
        <p14:creationId xmlns:p14="http://schemas.microsoft.com/office/powerpoint/2010/main" val="4142910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dirty="0"/>
              <a:t>Discipline yourself</a:t>
            </a:r>
          </a:p>
          <a:p>
            <a:pPr algn="l">
              <a:lnSpc>
                <a:spcPct val="90000"/>
              </a:lnSpc>
            </a:pPr>
            <a:r>
              <a:rPr lang="en-US" sz="4000" baseline="30000" dirty="0"/>
              <a:t>Ro 13.8 </a:t>
            </a:r>
            <a:r>
              <a:rPr lang="en-US" sz="4000" dirty="0">
                <a:solidFill>
                  <a:srgbClr val="FFFF99"/>
                </a:solidFill>
              </a:rPr>
              <a:t>Don’t owe anyone anything </a:t>
            </a:r>
            <a:r>
              <a:rPr lang="en-US" sz="4000" dirty="0"/>
              <a:t>— except to love one another; for whoever loves his fellow human being has fulfilled Torah.</a:t>
            </a:r>
            <a:endParaRPr lang="en-US" altLang="en-US" sz="7200" dirty="0"/>
          </a:p>
        </p:txBody>
      </p:sp>
    </p:spTree>
    <p:extLst>
      <p:ext uri="{BB962C8B-B14F-4D97-AF65-F5344CB8AC3E}">
        <p14:creationId xmlns:p14="http://schemas.microsoft.com/office/powerpoint/2010/main" val="4088652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401638" indent="-401638" algn="l">
              <a:lnSpc>
                <a:spcPct val="90000"/>
              </a:lnSpc>
              <a:buFont typeface="+mj-lt"/>
              <a:buAutoNum type="arabicPeriod"/>
            </a:pPr>
            <a:r>
              <a:rPr lang="en-US" altLang="en-US" sz="4000" dirty="0"/>
              <a:t>Decide to trust</a:t>
            </a:r>
          </a:p>
          <a:p>
            <a:pPr marL="401638" indent="-401638" algn="l">
              <a:lnSpc>
                <a:spcPct val="90000"/>
              </a:lnSpc>
              <a:buFont typeface="+mj-lt"/>
              <a:buAutoNum type="arabicPeriod"/>
            </a:pPr>
            <a:r>
              <a:rPr lang="en-US" altLang="en-US" sz="4000" dirty="0"/>
              <a:t>Do positive things</a:t>
            </a:r>
          </a:p>
          <a:p>
            <a:pPr marL="401638" indent="-401638" algn="l">
              <a:lnSpc>
                <a:spcPct val="90000"/>
              </a:lnSpc>
              <a:buFont typeface="+mj-lt"/>
              <a:buAutoNum type="arabicPeriod"/>
            </a:pPr>
            <a:r>
              <a:rPr lang="en-US" altLang="en-US" sz="4000" dirty="0"/>
              <a:t>Dwell on His faithfulness</a:t>
            </a:r>
          </a:p>
          <a:p>
            <a:pPr marL="401638" indent="-401638" algn="l">
              <a:lnSpc>
                <a:spcPct val="90000"/>
              </a:lnSpc>
              <a:buFont typeface="+mj-lt"/>
              <a:buAutoNum type="arabicPeriod"/>
            </a:pPr>
            <a:r>
              <a:rPr lang="en-US" altLang="en-US" sz="4000" dirty="0"/>
              <a:t>Delight in </a:t>
            </a:r>
            <a:r>
              <a:rPr lang="en-US" altLang="en-US" sz="4000" cap="small" dirty="0"/>
              <a:t>Adoni</a:t>
            </a:r>
          </a:p>
          <a:p>
            <a:pPr marL="401638" indent="-401638" algn="l">
              <a:lnSpc>
                <a:spcPct val="90000"/>
              </a:lnSpc>
              <a:buFont typeface="+mj-lt"/>
              <a:buAutoNum type="arabicPeriod"/>
            </a:pPr>
            <a:r>
              <a:rPr lang="en-US" altLang="en-US" sz="4000" dirty="0"/>
              <a:t>Dedicate yourself</a:t>
            </a:r>
          </a:p>
          <a:p>
            <a:pPr marL="401638" indent="-401638" algn="l">
              <a:lnSpc>
                <a:spcPct val="90000"/>
              </a:lnSpc>
              <a:buFont typeface="+mj-lt"/>
              <a:buAutoNum type="arabicPeriod"/>
            </a:pPr>
            <a:r>
              <a:rPr lang="en-US" altLang="en-US" sz="4000" dirty="0"/>
              <a:t>Upload worry</a:t>
            </a:r>
          </a:p>
          <a:p>
            <a:pPr marL="401638" indent="-401638" algn="l">
              <a:lnSpc>
                <a:spcPct val="90000"/>
              </a:lnSpc>
              <a:buFont typeface="+mj-lt"/>
              <a:buAutoNum type="arabicPeriod"/>
            </a:pPr>
            <a:r>
              <a:rPr lang="en-US" altLang="en-US" sz="4000" dirty="0"/>
              <a:t>Discipline yourself</a:t>
            </a:r>
          </a:p>
        </p:txBody>
      </p:sp>
    </p:spTree>
    <p:extLst>
      <p:ext uri="{BB962C8B-B14F-4D97-AF65-F5344CB8AC3E}">
        <p14:creationId xmlns:p14="http://schemas.microsoft.com/office/powerpoint/2010/main" val="38694751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074" name="Picture 2">
            <a:extLst>
              <a:ext uri="{FF2B5EF4-FFF2-40B4-BE49-F238E27FC236}">
                <a16:creationId xmlns:a16="http://schemas.microsoft.com/office/drawing/2014/main" id="{DC3F7EEA-A20C-701E-55E9-8E0880E88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8C72CD1-C4F5-346C-58BB-9636BD750236}"/>
              </a:ext>
            </a:extLst>
          </p:cNvPr>
          <p:cNvSpPr txBox="1"/>
          <p:nvPr/>
        </p:nvSpPr>
        <p:spPr>
          <a:xfrm>
            <a:off x="304800" y="4129334"/>
            <a:ext cx="7844520" cy="707886"/>
          </a:xfrm>
          <a:prstGeom prst="rect">
            <a:avLst/>
          </a:prstGeom>
          <a:noFill/>
        </p:spPr>
        <p:txBody>
          <a:bodyPr wrap="none" rtlCol="0">
            <a:spAutoFit/>
          </a:bodyPr>
          <a:lstStyle/>
          <a:p>
            <a:pPr algn="l"/>
            <a:r>
              <a:rPr lang="en-US" dirty="0"/>
              <a:t>The Doomsday Clock response</a:t>
            </a:r>
          </a:p>
        </p:txBody>
      </p:sp>
    </p:spTree>
    <p:extLst>
      <p:ext uri="{BB962C8B-B14F-4D97-AF65-F5344CB8AC3E}">
        <p14:creationId xmlns:p14="http://schemas.microsoft.com/office/powerpoint/2010/main" val="37106251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050" name="Picture 2" descr="Doomsday Clock">
            <a:extLst>
              <a:ext uri="{FF2B5EF4-FFF2-40B4-BE49-F238E27FC236}">
                <a16:creationId xmlns:a16="http://schemas.microsoft.com/office/drawing/2014/main" id="{B6C38FD7-477F-DBA0-F9BD-E5A2E098E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9144000" cy="5075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203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sz="4000" baseline="30000" dirty="0" err="1"/>
              <a:t>Iyov</a:t>
            </a:r>
            <a:r>
              <a:rPr lang="en-US" sz="4000" baseline="30000" dirty="0"/>
              <a:t>/Job 38 4-7 </a:t>
            </a:r>
            <a:r>
              <a:rPr lang="en-US" sz="4000" dirty="0"/>
              <a:t>“Where were you when I founded the earth? Tell me, if you know so much. </a:t>
            </a:r>
            <a:r>
              <a:rPr lang="en-US" sz="4000" b="1" baseline="30000" dirty="0"/>
              <a:t> </a:t>
            </a:r>
            <a:r>
              <a:rPr lang="en-US" sz="4000" dirty="0"/>
              <a:t>Do you know who determined its dimensions or who stretched the measuring line across it? </a:t>
            </a:r>
            <a:r>
              <a:rPr lang="en-US" sz="4000" b="1" baseline="30000" dirty="0"/>
              <a:t> </a:t>
            </a:r>
            <a:r>
              <a:rPr lang="en-US" sz="4000" dirty="0"/>
              <a:t>On what were its bases sunk, or who laid its cornerstone, </a:t>
            </a:r>
            <a:r>
              <a:rPr lang="en-US" sz="4000" b="1" baseline="30000" dirty="0"/>
              <a:t> </a:t>
            </a:r>
            <a:r>
              <a:rPr lang="en-US" sz="4000" dirty="0"/>
              <a:t>when the morning stars sang together, and all the sons of God shouted for joy?</a:t>
            </a:r>
            <a:endParaRPr lang="en-US" altLang="en-US" sz="7200" dirty="0"/>
          </a:p>
        </p:txBody>
      </p:sp>
    </p:spTree>
    <p:extLst>
      <p:ext uri="{BB962C8B-B14F-4D97-AF65-F5344CB8AC3E}">
        <p14:creationId xmlns:p14="http://schemas.microsoft.com/office/powerpoint/2010/main" val="967744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074" name="Picture 2">
            <a:extLst>
              <a:ext uri="{FF2B5EF4-FFF2-40B4-BE49-F238E27FC236}">
                <a16:creationId xmlns:a16="http://schemas.microsoft.com/office/drawing/2014/main" id="{DC3F7EEA-A20C-701E-55E9-8E0880E88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8F85740-734A-F95B-2BF7-53563F0614EE}"/>
              </a:ext>
            </a:extLst>
          </p:cNvPr>
          <p:cNvSpPr txBox="1"/>
          <p:nvPr/>
        </p:nvSpPr>
        <p:spPr>
          <a:xfrm>
            <a:off x="435678" y="4064139"/>
            <a:ext cx="3616055" cy="707886"/>
          </a:xfrm>
          <a:prstGeom prst="rect">
            <a:avLst/>
          </a:prstGeom>
          <a:noFill/>
        </p:spPr>
        <p:txBody>
          <a:bodyPr wrap="none" rtlCol="0">
            <a:spAutoFit/>
          </a:bodyPr>
          <a:lstStyle/>
          <a:p>
            <a:pPr algn="l"/>
            <a:r>
              <a:rPr lang="en-US" dirty="0"/>
              <a:t>The bad news</a:t>
            </a:r>
          </a:p>
        </p:txBody>
      </p:sp>
    </p:spTree>
    <p:extLst>
      <p:ext uri="{BB962C8B-B14F-4D97-AF65-F5344CB8AC3E}">
        <p14:creationId xmlns:p14="http://schemas.microsoft.com/office/powerpoint/2010/main" val="916255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1" baseline="30000" dirty="0"/>
              <a:t>Ro 8.22  </a:t>
            </a:r>
            <a:r>
              <a:rPr lang="en-US" sz="4000" dirty="0"/>
              <a:t>We know that until now, the whole creation has been groaning as with the pains of childbirth. </a:t>
            </a:r>
            <a:endParaRPr lang="en-US" altLang="en-US" sz="7200" dirty="0"/>
          </a:p>
        </p:txBody>
      </p:sp>
    </p:spTree>
    <p:extLst>
      <p:ext uri="{BB962C8B-B14F-4D97-AF65-F5344CB8AC3E}">
        <p14:creationId xmlns:p14="http://schemas.microsoft.com/office/powerpoint/2010/main" val="32196797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074" name="Picture 2">
            <a:extLst>
              <a:ext uri="{FF2B5EF4-FFF2-40B4-BE49-F238E27FC236}">
                <a16:creationId xmlns:a16="http://schemas.microsoft.com/office/drawing/2014/main" id="{DC3F7EEA-A20C-701E-55E9-8E0880E88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8C72CD1-C4F5-346C-58BB-9636BD750236}"/>
              </a:ext>
            </a:extLst>
          </p:cNvPr>
          <p:cNvSpPr txBox="1"/>
          <p:nvPr/>
        </p:nvSpPr>
        <p:spPr>
          <a:xfrm>
            <a:off x="304800" y="4129334"/>
            <a:ext cx="5066836" cy="707886"/>
          </a:xfrm>
          <a:prstGeom prst="rect">
            <a:avLst/>
          </a:prstGeom>
          <a:noFill/>
        </p:spPr>
        <p:txBody>
          <a:bodyPr wrap="none" rtlCol="0">
            <a:spAutoFit/>
          </a:bodyPr>
          <a:lstStyle/>
          <a:p>
            <a:pPr algn="l"/>
            <a:r>
              <a:rPr lang="en-US" dirty="0"/>
              <a:t>Israel WILL survive!</a:t>
            </a:r>
          </a:p>
        </p:txBody>
      </p:sp>
    </p:spTree>
    <p:extLst>
      <p:ext uri="{BB962C8B-B14F-4D97-AF65-F5344CB8AC3E}">
        <p14:creationId xmlns:p14="http://schemas.microsoft.com/office/powerpoint/2010/main" val="28790980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6146" name="Picture 2" descr=" Israel Border Police officers at the scene of the Neve Yaakov terror attack in Jerusalem, January 27, 2023. (photo credit: REUTERS/Ronen Zvulun)">
            <a:extLst>
              <a:ext uri="{FF2B5EF4-FFF2-40B4-BE49-F238E27FC236}">
                <a16:creationId xmlns:a16="http://schemas.microsoft.com/office/drawing/2014/main" id="{16ECD432-9317-FFA3-D49F-8732A312A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14288"/>
            <a:ext cx="7829550" cy="5114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7A4162-875C-1550-8604-9387928510D0}"/>
              </a:ext>
            </a:extLst>
          </p:cNvPr>
          <p:cNvSpPr txBox="1"/>
          <p:nvPr/>
        </p:nvSpPr>
        <p:spPr>
          <a:xfrm>
            <a:off x="1005317" y="14775"/>
            <a:ext cx="6601936" cy="2062103"/>
          </a:xfrm>
          <a:prstGeom prst="rect">
            <a:avLst/>
          </a:prstGeom>
          <a:noFill/>
        </p:spPr>
        <p:txBody>
          <a:bodyPr wrap="none" rtlCol="0">
            <a:spAutoFit/>
          </a:bodyPr>
          <a:lstStyle/>
          <a:p>
            <a:pPr algn="ctr"/>
            <a:r>
              <a:rPr lang="en-US" sz="3200" b="0" i="0" dirty="0">
                <a:effectLst/>
              </a:rPr>
              <a:t>Israel Border Police officers </a:t>
            </a:r>
          </a:p>
          <a:p>
            <a:pPr algn="ctr"/>
            <a:r>
              <a:rPr lang="en-US" sz="3200" b="0" i="0" dirty="0">
                <a:effectLst/>
              </a:rPr>
              <a:t>at the scene of the Neve </a:t>
            </a:r>
          </a:p>
          <a:p>
            <a:pPr algn="ctr"/>
            <a:r>
              <a:rPr lang="en-US" sz="3200" b="0" i="0" dirty="0">
                <a:effectLst/>
              </a:rPr>
              <a:t>Yaakov terror attack</a:t>
            </a:r>
          </a:p>
          <a:p>
            <a:pPr algn="ctr"/>
            <a:r>
              <a:rPr lang="en-US" sz="3200" b="0" i="0" dirty="0">
                <a:effectLst/>
              </a:rPr>
              <a:t> in Jerusalem, January 27, 2023.</a:t>
            </a:r>
          </a:p>
        </p:txBody>
      </p:sp>
    </p:spTree>
    <p:extLst>
      <p:ext uri="{BB962C8B-B14F-4D97-AF65-F5344CB8AC3E}">
        <p14:creationId xmlns:p14="http://schemas.microsoft.com/office/powerpoint/2010/main" val="4895770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4" name="Picture 3">
            <a:extLst>
              <a:ext uri="{FF2B5EF4-FFF2-40B4-BE49-F238E27FC236}">
                <a16:creationId xmlns:a16="http://schemas.microsoft.com/office/drawing/2014/main" id="{756C291D-57BF-9636-1F16-4FF2A4643084}"/>
              </a:ext>
            </a:extLst>
          </p:cNvPr>
          <p:cNvPicPr>
            <a:picLocks noChangeAspect="1"/>
          </p:cNvPicPr>
          <p:nvPr/>
        </p:nvPicPr>
        <p:blipFill>
          <a:blip r:embed="rId3"/>
          <a:stretch>
            <a:fillRect/>
          </a:stretch>
        </p:blipFill>
        <p:spPr>
          <a:xfrm>
            <a:off x="674411" y="0"/>
            <a:ext cx="7795177" cy="5143500"/>
          </a:xfrm>
          <a:prstGeom prst="rect">
            <a:avLst/>
          </a:prstGeom>
        </p:spPr>
      </p:pic>
    </p:spTree>
    <p:extLst>
      <p:ext uri="{BB962C8B-B14F-4D97-AF65-F5344CB8AC3E}">
        <p14:creationId xmlns:p14="http://schemas.microsoft.com/office/powerpoint/2010/main" val="2877822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97F2CD2B-34AE-5701-1D81-4C1DF2B3404D}"/>
              </a:ext>
            </a:extLst>
          </p:cNvPr>
          <p:cNvPicPr>
            <a:picLocks noChangeAspect="1"/>
          </p:cNvPicPr>
          <p:nvPr/>
        </p:nvPicPr>
        <p:blipFill>
          <a:blip r:embed="rId3"/>
          <a:stretch>
            <a:fillRect/>
          </a:stretch>
        </p:blipFill>
        <p:spPr>
          <a:xfrm>
            <a:off x="1615159" y="209550"/>
            <a:ext cx="6104445" cy="4876799"/>
          </a:xfrm>
          <a:prstGeom prst="rect">
            <a:avLst/>
          </a:prstGeom>
        </p:spPr>
      </p:pic>
    </p:spTree>
    <p:extLst>
      <p:ext uri="{BB962C8B-B14F-4D97-AF65-F5344CB8AC3E}">
        <p14:creationId xmlns:p14="http://schemas.microsoft.com/office/powerpoint/2010/main" val="21026301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76BA9E67-3738-CB71-0CDC-6463C9AC9C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22" t="17407" r="13333" b="18889"/>
          <a:stretch/>
        </p:blipFill>
        <p:spPr>
          <a:xfrm>
            <a:off x="217967" y="285750"/>
            <a:ext cx="8468833" cy="4791576"/>
          </a:xfrm>
          <a:prstGeom prst="rect">
            <a:avLst/>
          </a:prstGeom>
        </p:spPr>
      </p:pic>
    </p:spTree>
    <p:extLst>
      <p:ext uri="{BB962C8B-B14F-4D97-AF65-F5344CB8AC3E}">
        <p14:creationId xmlns:p14="http://schemas.microsoft.com/office/powerpoint/2010/main" val="1710167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err="1"/>
              <a:t>Yermiyahu</a:t>
            </a:r>
            <a:r>
              <a:rPr lang="en-US" sz="4000" baseline="30000" dirty="0"/>
              <a:t>/</a:t>
            </a:r>
            <a:r>
              <a:rPr lang="en-US" sz="4000" baseline="30000" dirty="0" err="1"/>
              <a:t>Jer</a:t>
            </a:r>
            <a:r>
              <a:rPr lang="en-US" sz="4000" baseline="30000" dirty="0"/>
              <a:t> 31.34-35 </a:t>
            </a:r>
            <a:r>
              <a:rPr lang="en-US" sz="4000" dirty="0"/>
              <a:t>Thus says </a:t>
            </a:r>
            <a:r>
              <a:rPr lang="en-US" sz="4000" cap="small" dirty="0"/>
              <a:t>Adoni</a:t>
            </a:r>
            <a:r>
              <a:rPr lang="en-US" sz="4000" dirty="0"/>
              <a:t>, who gives the sun as a light by day and the fixed order of the moon and the stars as a light by night, who stirs up the sea so its waves roar, </a:t>
            </a:r>
            <a:r>
              <a:rPr lang="en-US" sz="4000" cap="small" dirty="0"/>
              <a:t>Adoni</a:t>
            </a:r>
            <a:r>
              <a:rPr lang="en-US" sz="4000" dirty="0"/>
              <a:t>-</a:t>
            </a:r>
            <a:r>
              <a:rPr lang="en-US" sz="4000" dirty="0" err="1"/>
              <a:t>Tzva’ot</a:t>
            </a:r>
            <a:r>
              <a:rPr lang="en-US" sz="4000" dirty="0"/>
              <a:t> is His Name:</a:t>
            </a:r>
            <a:endParaRPr lang="en-US" altLang="en-US" sz="4000" dirty="0"/>
          </a:p>
        </p:txBody>
      </p:sp>
    </p:spTree>
    <p:extLst>
      <p:ext uri="{BB962C8B-B14F-4D97-AF65-F5344CB8AC3E}">
        <p14:creationId xmlns:p14="http://schemas.microsoft.com/office/powerpoint/2010/main" val="36289051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err="1"/>
              <a:t>Yermiyahu</a:t>
            </a:r>
            <a:r>
              <a:rPr lang="en-US" sz="4000" baseline="30000" dirty="0"/>
              <a:t>/</a:t>
            </a:r>
            <a:r>
              <a:rPr lang="en-US" sz="4000" baseline="30000" dirty="0" err="1"/>
              <a:t>Jer</a:t>
            </a:r>
            <a:r>
              <a:rPr lang="en-US" sz="4000" baseline="30000" dirty="0"/>
              <a:t> 31.34-35  </a:t>
            </a:r>
            <a:r>
              <a:rPr lang="en-US" sz="4000" dirty="0"/>
              <a:t>“Only if this fixed order departs from before Me” —it is a declaration of </a:t>
            </a:r>
            <a:r>
              <a:rPr lang="en-US" sz="4000" cap="small" dirty="0"/>
              <a:t>Adoni</a:t>
            </a:r>
            <a:r>
              <a:rPr lang="en-US" sz="4000" dirty="0"/>
              <a:t>— “then also might Israel’s offspring cease from being a nation before Me—for all time.”</a:t>
            </a:r>
            <a:endParaRPr lang="en-US" altLang="en-US" sz="4000" dirty="0"/>
          </a:p>
        </p:txBody>
      </p:sp>
    </p:spTree>
    <p:extLst>
      <p:ext uri="{BB962C8B-B14F-4D97-AF65-F5344CB8AC3E}">
        <p14:creationId xmlns:p14="http://schemas.microsoft.com/office/powerpoint/2010/main" val="27242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074" name="Picture 2">
            <a:extLst>
              <a:ext uri="{FF2B5EF4-FFF2-40B4-BE49-F238E27FC236}">
                <a16:creationId xmlns:a16="http://schemas.microsoft.com/office/drawing/2014/main" id="{DC3F7EEA-A20C-701E-55E9-8E0880E88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8C72CD1-C4F5-346C-58BB-9636BD750236}"/>
              </a:ext>
            </a:extLst>
          </p:cNvPr>
          <p:cNvSpPr txBox="1"/>
          <p:nvPr/>
        </p:nvSpPr>
        <p:spPr>
          <a:xfrm>
            <a:off x="304800" y="4129334"/>
            <a:ext cx="4421467" cy="707886"/>
          </a:xfrm>
          <a:prstGeom prst="rect">
            <a:avLst/>
          </a:prstGeom>
          <a:noFill/>
        </p:spPr>
        <p:txBody>
          <a:bodyPr wrap="none" rtlCol="0">
            <a:spAutoFit/>
          </a:bodyPr>
          <a:lstStyle/>
          <a:p>
            <a:pPr algn="l"/>
            <a:r>
              <a:rPr lang="en-US" dirty="0"/>
              <a:t>Some good signs</a:t>
            </a:r>
          </a:p>
        </p:txBody>
      </p:sp>
    </p:spTree>
    <p:extLst>
      <p:ext uri="{BB962C8B-B14F-4D97-AF65-F5344CB8AC3E}">
        <p14:creationId xmlns:p14="http://schemas.microsoft.com/office/powerpoint/2010/main" val="29717419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3600" b="1" dirty="0"/>
              <a:t>The Trend</a:t>
            </a:r>
            <a:endParaRPr lang="en-US" sz="3600" dirty="0"/>
          </a:p>
          <a:p>
            <a:pPr algn="l"/>
            <a:r>
              <a:rPr lang="en-US" sz="3600" dirty="0"/>
              <a:t>A survey conducted by the American Enterprise Institute showed that overall the number of Americans who never attend worship rose from 25% to 33%, but among liberals and those under 30, that number leapt from 30% to almost 45%. </a:t>
            </a:r>
          </a:p>
        </p:txBody>
      </p:sp>
    </p:spTree>
    <p:extLst>
      <p:ext uri="{BB962C8B-B14F-4D97-AF65-F5344CB8AC3E}">
        <p14:creationId xmlns:p14="http://schemas.microsoft.com/office/powerpoint/2010/main" val="1555021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050" name="Picture 2" descr="Doomsday Clock">
            <a:extLst>
              <a:ext uri="{FF2B5EF4-FFF2-40B4-BE49-F238E27FC236}">
                <a16:creationId xmlns:a16="http://schemas.microsoft.com/office/drawing/2014/main" id="{B6C38FD7-477F-DBA0-F9BD-E5A2E098E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8263"/>
            <a:ext cx="9144000" cy="50752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5A93CC-4861-6F14-2036-4E843F765CDA}"/>
              </a:ext>
            </a:extLst>
          </p:cNvPr>
          <p:cNvSpPr txBox="1"/>
          <p:nvPr/>
        </p:nvSpPr>
        <p:spPr>
          <a:xfrm>
            <a:off x="164652" y="3790950"/>
            <a:ext cx="7834196" cy="1323439"/>
          </a:xfrm>
          <a:prstGeom prst="rect">
            <a:avLst/>
          </a:prstGeom>
          <a:noFill/>
        </p:spPr>
        <p:txBody>
          <a:bodyPr wrap="none" rtlCol="0">
            <a:spAutoFit/>
          </a:bodyPr>
          <a:lstStyle/>
          <a:p>
            <a:r>
              <a:rPr lang="en-US" i="0" dirty="0">
                <a:effectLst/>
                <a:latin typeface="+mn-lt"/>
              </a:rPr>
              <a:t>Doomsday Clock World Closer </a:t>
            </a:r>
          </a:p>
          <a:p>
            <a:r>
              <a:rPr lang="en-US" i="0" dirty="0">
                <a:effectLst/>
                <a:latin typeface="+mn-lt"/>
              </a:rPr>
              <a:t>to Doomsday Than Ever </a:t>
            </a:r>
            <a:endParaRPr lang="en-US" dirty="0">
              <a:latin typeface="+mn-lt"/>
            </a:endParaRPr>
          </a:p>
        </p:txBody>
      </p:sp>
    </p:spTree>
    <p:extLst>
      <p:ext uri="{BB962C8B-B14F-4D97-AF65-F5344CB8AC3E}">
        <p14:creationId xmlns:p14="http://schemas.microsoft.com/office/powerpoint/2010/main" val="26867082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r>
              <a:rPr lang="en-US" sz="3600" dirty="0"/>
              <a:t>The large drop among not just people under 30, but also those who have never been married, from rarely attending to never could be a harbinger of lasting change. People in their 20s, who don’t have kids, have always tended to stray from observance, but often come back as they get older or feel a desire to bring their children into their faith.</a:t>
            </a:r>
          </a:p>
        </p:txBody>
      </p:sp>
    </p:spTree>
    <p:extLst>
      <p:ext uri="{BB962C8B-B14F-4D97-AF65-F5344CB8AC3E}">
        <p14:creationId xmlns:p14="http://schemas.microsoft.com/office/powerpoint/2010/main" val="27156338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u="sng" dirty="0"/>
              <a:t>Exceptions and Consequences</a:t>
            </a:r>
          </a:p>
          <a:p>
            <a:pPr algn="l"/>
            <a:r>
              <a:rPr lang="en-US" sz="4000" dirty="0"/>
              <a:t>Some congregations are bucking this trend – and in fact seeing many more worshipers. More traditional congregations are experiencing significant growth - counterintuitively, </a:t>
            </a:r>
          </a:p>
        </p:txBody>
      </p:sp>
    </p:spTree>
    <p:extLst>
      <p:ext uri="{BB962C8B-B14F-4D97-AF65-F5344CB8AC3E}">
        <p14:creationId xmlns:p14="http://schemas.microsoft.com/office/powerpoint/2010/main" val="22476662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dirty="0"/>
              <a:t>communities that demand more of their members tend to be much more stable than watered down or popularized sects.   </a:t>
            </a:r>
            <a:r>
              <a:rPr lang="en-US" sz="4000" u="sng" dirty="0">
                <a:solidFill>
                  <a:srgbClr val="FFFF99"/>
                </a:solidFill>
              </a:rPr>
              <a:t>Biblically based congregations are growing!</a:t>
            </a:r>
          </a:p>
        </p:txBody>
      </p:sp>
    </p:spTree>
    <p:extLst>
      <p:ext uri="{BB962C8B-B14F-4D97-AF65-F5344CB8AC3E}">
        <p14:creationId xmlns:p14="http://schemas.microsoft.com/office/powerpoint/2010/main" val="42193191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dirty="0"/>
              <a:t>Trends are not set in stone. The United States has had several periods of religious revival in its history in the 19th and 20th Century and we could be on the verge of another.</a:t>
            </a:r>
          </a:p>
        </p:txBody>
      </p:sp>
    </p:spTree>
    <p:extLst>
      <p:ext uri="{BB962C8B-B14F-4D97-AF65-F5344CB8AC3E}">
        <p14:creationId xmlns:p14="http://schemas.microsoft.com/office/powerpoint/2010/main" val="15028026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2BA0F5D2-9BF5-A12D-7740-154BE18CD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9361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A new analysis from Lyman Stone, a research fellow at the Institute for Family Studies, found that “[s]</a:t>
            </a:r>
            <a:r>
              <a:rPr lang="en-US" altLang="en-US" sz="4000" dirty="0" err="1"/>
              <a:t>ince</a:t>
            </a:r>
            <a:r>
              <a:rPr lang="en-US" altLang="en-US" sz="4000" dirty="0"/>
              <a:t> a low ebb around 2014, the share of kids living with their parents has actually risen by about 1.5 percentage points.</a:t>
            </a:r>
          </a:p>
        </p:txBody>
      </p:sp>
    </p:spTree>
    <p:extLst>
      <p:ext uri="{BB962C8B-B14F-4D97-AF65-F5344CB8AC3E}">
        <p14:creationId xmlns:p14="http://schemas.microsoft.com/office/powerpoint/2010/main" val="7226448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 came into the kingdom in chaotic times transformed by radical new births of unlikely candidates.   I’m stuck there.  </a:t>
            </a:r>
          </a:p>
          <a:p>
            <a:pPr>
              <a:lnSpc>
                <a:spcPct val="90000"/>
              </a:lnSpc>
            </a:pPr>
            <a:endParaRPr lang="en-US" altLang="en-US" sz="4000" dirty="0"/>
          </a:p>
          <a:p>
            <a:pPr>
              <a:lnSpc>
                <a:spcPct val="90000"/>
              </a:lnSpc>
            </a:pPr>
            <a:r>
              <a:rPr lang="en-US" altLang="en-US" sz="4000" dirty="0"/>
              <a:t>Radical new birth and Biblical living beats the Doomsday Clock!</a:t>
            </a:r>
          </a:p>
        </p:txBody>
      </p:sp>
    </p:spTree>
    <p:extLst>
      <p:ext uri="{BB962C8B-B14F-4D97-AF65-F5344CB8AC3E}">
        <p14:creationId xmlns:p14="http://schemas.microsoft.com/office/powerpoint/2010/main" val="13673042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and walking in TRUST?</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offering that water of life to anyone?</a:t>
            </a:r>
          </a:p>
        </p:txBody>
      </p:sp>
    </p:spTree>
    <p:extLst>
      <p:ext uri="{BB962C8B-B14F-4D97-AF65-F5344CB8AC3E}">
        <p14:creationId xmlns:p14="http://schemas.microsoft.com/office/powerpoint/2010/main" val="10881322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Tree>
    <p:extLst>
      <p:ext uri="{BB962C8B-B14F-4D97-AF65-F5344CB8AC3E}">
        <p14:creationId xmlns:p14="http://schemas.microsoft.com/office/powerpoint/2010/main" val="316122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The Doomsday Clock was first created in 1947 as a metaphorical countdown to the end of the world as we know it.</a:t>
            </a:r>
          </a:p>
          <a:p>
            <a:pPr algn="l">
              <a:lnSpc>
                <a:spcPct val="90000"/>
              </a:lnSpc>
            </a:pPr>
            <a:r>
              <a:rPr lang="en-US" altLang="en-US" sz="4000" dirty="0"/>
              <a:t>Upon its unveiling in 1947, the clock was </a:t>
            </a:r>
            <a:r>
              <a:rPr lang="en-US" altLang="en-US" sz="4000" u="sng" dirty="0">
                <a:solidFill>
                  <a:srgbClr val="FFFF66"/>
                </a:solidFill>
              </a:rPr>
              <a:t>seven minutes</a:t>
            </a:r>
            <a:r>
              <a:rPr lang="en-US" altLang="en-US" sz="4000" dirty="0">
                <a:solidFill>
                  <a:srgbClr val="FFFF66"/>
                </a:solidFill>
              </a:rPr>
              <a:t> </a:t>
            </a:r>
            <a:r>
              <a:rPr lang="en-US" altLang="en-US" sz="4000" dirty="0"/>
              <a:t>to midnight. Since that time, it has moved back and forth a total of 24 different times.</a:t>
            </a:r>
          </a:p>
        </p:txBody>
      </p:sp>
    </p:spTree>
    <p:extLst>
      <p:ext uri="{BB962C8B-B14F-4D97-AF65-F5344CB8AC3E}">
        <p14:creationId xmlns:p14="http://schemas.microsoft.com/office/powerpoint/2010/main" val="3029790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Adjusted every January upon review by scientists from the Bulletin of the Atomic Scientists.</a:t>
            </a:r>
          </a:p>
          <a:p>
            <a:pPr algn="l">
              <a:lnSpc>
                <a:spcPct val="90000"/>
              </a:lnSpc>
            </a:pPr>
            <a:r>
              <a:rPr lang="en-US" altLang="en-US" sz="4000" dirty="0"/>
              <a:t>This is the closest the clock has ever been to reaching the dreaded midnight. This marks a 10-second change compared to 2022 when the Doomsday Clock was set at 100 seconds to midnight.</a:t>
            </a:r>
          </a:p>
        </p:txBody>
      </p:sp>
    </p:spTree>
    <p:extLst>
      <p:ext uri="{BB962C8B-B14F-4D97-AF65-F5344CB8AC3E}">
        <p14:creationId xmlns:p14="http://schemas.microsoft.com/office/powerpoint/2010/main" val="3965287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change was largely due to the Russian invasion of Ukraine and the subsequently increased possibility of </a:t>
            </a:r>
            <a:r>
              <a:rPr lang="en-US" altLang="en-US" sz="4000" u="sng" dirty="0">
                <a:solidFill>
                  <a:srgbClr val="FFFF66"/>
                </a:solidFill>
              </a:rPr>
              <a:t>nuclear</a:t>
            </a:r>
            <a:r>
              <a:rPr lang="en-US" altLang="en-US" sz="4000" dirty="0"/>
              <a:t> war.</a:t>
            </a:r>
          </a:p>
        </p:txBody>
      </p:sp>
    </p:spTree>
    <p:extLst>
      <p:ext uri="{BB962C8B-B14F-4D97-AF65-F5344CB8AC3E}">
        <p14:creationId xmlns:p14="http://schemas.microsoft.com/office/powerpoint/2010/main" val="83022475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191105</TotalTime>
  <Words>3679</Words>
  <Application>Microsoft Office PowerPoint</Application>
  <PresentationFormat>On-screen Show (16:9)</PresentationFormat>
  <Paragraphs>403</Paragraphs>
  <Slides>68</Slides>
  <Notes>68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68</vt:i4>
      </vt:variant>
    </vt:vector>
  </HeadingPairs>
  <TitlesOfParts>
    <vt:vector size="74" baseType="lpstr">
      <vt:lpstr>Arial</vt:lpstr>
      <vt:lpstr>Arial Rounded MT Bold</vt:lpstr>
      <vt:lpstr>David</vt:lpstr>
      <vt:lpstr>Helvetica Neue</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4755</cp:revision>
  <dcterms:created xsi:type="dcterms:W3CDTF">2006-04-21T19:34:43Z</dcterms:created>
  <dcterms:modified xsi:type="dcterms:W3CDTF">2023-01-28T14:52:18Z</dcterms:modified>
</cp:coreProperties>
</file>