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68"/>
  </p:notesMasterIdLst>
  <p:handoutMasterIdLst>
    <p:handoutMasterId r:id="rId69"/>
  </p:handoutMasterIdLst>
  <p:sldIdLst>
    <p:sldId id="2045" r:id="rId3"/>
    <p:sldId id="64915" r:id="rId4"/>
    <p:sldId id="64916" r:id="rId5"/>
    <p:sldId id="64887" r:id="rId6"/>
    <p:sldId id="64910" r:id="rId7"/>
    <p:sldId id="64914" r:id="rId8"/>
    <p:sldId id="64921" r:id="rId9"/>
    <p:sldId id="64924" r:id="rId10"/>
    <p:sldId id="64926" r:id="rId11"/>
    <p:sldId id="64893" r:id="rId12"/>
    <p:sldId id="64923" r:id="rId13"/>
    <p:sldId id="64903" r:id="rId14"/>
    <p:sldId id="64917" r:id="rId15"/>
    <p:sldId id="64920" r:id="rId16"/>
    <p:sldId id="64908" r:id="rId17"/>
    <p:sldId id="64919" r:id="rId18"/>
    <p:sldId id="64922" r:id="rId19"/>
    <p:sldId id="64918" r:id="rId20"/>
    <p:sldId id="64927" r:id="rId21"/>
    <p:sldId id="64928" r:id="rId22"/>
    <p:sldId id="64932" r:id="rId23"/>
    <p:sldId id="64929" r:id="rId24"/>
    <p:sldId id="64930" r:id="rId25"/>
    <p:sldId id="64931" r:id="rId26"/>
    <p:sldId id="64936" r:id="rId27"/>
    <p:sldId id="64933" r:id="rId28"/>
    <p:sldId id="64937" r:id="rId29"/>
    <p:sldId id="64940" r:id="rId30"/>
    <p:sldId id="64939" r:id="rId31"/>
    <p:sldId id="64941" r:id="rId32"/>
    <p:sldId id="64938" r:id="rId33"/>
    <p:sldId id="64945" r:id="rId34"/>
    <p:sldId id="64957" r:id="rId35"/>
    <p:sldId id="64961" r:id="rId36"/>
    <p:sldId id="64935" r:id="rId37"/>
    <p:sldId id="64942" r:id="rId38"/>
    <p:sldId id="64943" r:id="rId39"/>
    <p:sldId id="64946" r:id="rId40"/>
    <p:sldId id="64944" r:id="rId41"/>
    <p:sldId id="64934" r:id="rId42"/>
    <p:sldId id="64951" r:id="rId43"/>
    <p:sldId id="64952" r:id="rId44"/>
    <p:sldId id="64950" r:id="rId45"/>
    <p:sldId id="64947" r:id="rId46"/>
    <p:sldId id="64962" r:id="rId47"/>
    <p:sldId id="64953" r:id="rId48"/>
    <p:sldId id="64954" r:id="rId49"/>
    <p:sldId id="64955" r:id="rId50"/>
    <p:sldId id="64949" r:id="rId51"/>
    <p:sldId id="64960" r:id="rId52"/>
    <p:sldId id="64956" r:id="rId53"/>
    <p:sldId id="64948" r:id="rId54"/>
    <p:sldId id="64902" r:id="rId55"/>
    <p:sldId id="64889" r:id="rId56"/>
    <p:sldId id="64888" r:id="rId57"/>
    <p:sldId id="64963" r:id="rId58"/>
    <p:sldId id="64964" r:id="rId59"/>
    <p:sldId id="64965" r:id="rId60"/>
    <p:sldId id="64966" r:id="rId61"/>
    <p:sldId id="64905" r:id="rId62"/>
    <p:sldId id="64904" r:id="rId63"/>
    <p:sldId id="64968" r:id="rId64"/>
    <p:sldId id="64967" r:id="rId65"/>
    <p:sldId id="64774" r:id="rId66"/>
    <p:sldId id="64958" r:id="rId6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4747"/>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Sacrifice of Praise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11,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Sacrifice of Praise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11,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Sacrifice of 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11,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5480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12529"/>
                </a:solidFill>
                <a:effectLst/>
                <a:latin typeface="system-ui"/>
              </a:rPr>
              <a:t>D Leviticus 7:12; 22:29; Psalms 50:14, 23; 107:22; 116:17; 2 Chronicles 29:31</a:t>
            </a:r>
            <a:endParaRPr lang="en-US" altLang="en-US" dirty="0"/>
          </a:p>
        </p:txBody>
      </p:sp>
    </p:spTree>
    <p:extLst>
      <p:ext uri="{BB962C8B-B14F-4D97-AF65-F5344CB8AC3E}">
        <p14:creationId xmlns:p14="http://schemas.microsoft.com/office/powerpoint/2010/main" val="169833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8322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5286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527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411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70064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interpret this as that Yeshua had not yet presented the Blood to His Father, in the Court of Heaven, the Ark of the Covenant there.</a:t>
            </a:r>
          </a:p>
        </p:txBody>
      </p:sp>
    </p:spTree>
    <p:extLst>
      <p:ext uri="{BB962C8B-B14F-4D97-AF65-F5344CB8AC3E}">
        <p14:creationId xmlns:p14="http://schemas.microsoft.com/office/powerpoint/2010/main" val="3267291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was at a Yeshiva class with Michael Brown, whom I highly esteem as the premier defender and presenter, apologist, in an MLR class in Branson, and we were talking about the possibly rebuilt Temple in Jerusalem.  I said that if the Temple were rebuilt, I would be the first in line to offer a sacrifice.  MB looked horrified, since it will be built under the authority of the anti-messiah.  </a:t>
            </a:r>
          </a:p>
          <a:p>
            <a:r>
              <a:rPr lang="en-US" altLang="en-US" dirty="0"/>
              <a:t>However, Shaul/Paul’s example.   </a:t>
            </a:r>
          </a:p>
        </p:txBody>
      </p:sp>
    </p:spTree>
    <p:extLst>
      <p:ext uri="{BB962C8B-B14F-4D97-AF65-F5344CB8AC3E}">
        <p14:creationId xmlns:p14="http://schemas.microsoft.com/office/powerpoint/2010/main" val="361395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7035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Kathi Hartog</a:t>
            </a:r>
          </a:p>
        </p:txBody>
      </p:sp>
    </p:spTree>
    <p:extLst>
      <p:ext uri="{BB962C8B-B14F-4D97-AF65-F5344CB8AC3E}">
        <p14:creationId xmlns:p14="http://schemas.microsoft.com/office/powerpoint/2010/main" val="1600264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72910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9294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Hearts are </a:t>
            </a:r>
            <a:r>
              <a:rPr lang="en-US" altLang="en-US" u="sng" dirty="0"/>
              <a:t>serving</a:t>
            </a:r>
            <a:r>
              <a:rPr lang="en-US" altLang="en-US" dirty="0"/>
              <a:t>.   Maybe a reference to Seder of Messiah.  </a:t>
            </a:r>
            <a:r>
              <a:rPr lang="en-US" dirty="0"/>
              <a:t>Specifically, the metaphorical "eating" is of the spiritual truth available through the Ruach </a:t>
            </a:r>
            <a:r>
              <a:rPr lang="en-US" dirty="0" err="1"/>
              <a:t>HaKodesh</a:t>
            </a:r>
            <a:r>
              <a:rPr lang="en-US" dirty="0"/>
              <a:t> to those who have trusted Yeshua. ﻿</a:t>
            </a:r>
            <a:endParaRPr lang="en-US" altLang="en-US" dirty="0"/>
          </a:p>
        </p:txBody>
      </p:sp>
    </p:spTree>
    <p:extLst>
      <p:ext uri="{BB962C8B-B14F-4D97-AF65-F5344CB8AC3E}">
        <p14:creationId xmlns:p14="http://schemas.microsoft.com/office/powerpoint/2010/main" val="3685301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10450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35257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5852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of you grew up in the synagogue, and had a long day of beautiful prayers, confessions, sitting standing, sitting standing.  No food, no water.  It was the right thing to do.  But was there forgiveness?</a:t>
            </a:r>
          </a:p>
        </p:txBody>
      </p:sp>
    </p:spTree>
    <p:extLst>
      <p:ext uri="{BB962C8B-B14F-4D97-AF65-F5344CB8AC3E}">
        <p14:creationId xmlns:p14="http://schemas.microsoft.com/office/powerpoint/2010/main" val="1997359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1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75866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Two celebrated possibilities: </a:t>
            </a:r>
          </a:p>
          <a:p>
            <a:pPr marL="231775" indent="-231775">
              <a:buFont typeface="+mj-lt"/>
              <a:buAutoNum type="arabicPeriod"/>
            </a:pPr>
            <a:r>
              <a:rPr lang="en-US" altLang="en-US" dirty="0"/>
              <a:t>The Church of the Holy </a:t>
            </a:r>
            <a:r>
              <a:rPr lang="en-US" altLang="en-US" dirty="0" err="1"/>
              <a:t>Sepulchre</a:t>
            </a:r>
            <a:r>
              <a:rPr lang="en-US" altLang="en-US" dirty="0"/>
              <a:t>, RC, now within the walls but in </a:t>
            </a:r>
            <a:r>
              <a:rPr lang="en-US" altLang="en-US" dirty="0" err="1"/>
              <a:t>Yeshua’s</a:t>
            </a:r>
            <a:r>
              <a:rPr lang="en-US" altLang="en-US" dirty="0"/>
              <a:t> day not so.</a:t>
            </a:r>
          </a:p>
          <a:p>
            <a:pPr marL="231775" indent="-231775">
              <a:buFont typeface="+mj-lt"/>
              <a:buAutoNum type="arabicPeriod"/>
            </a:pPr>
            <a:r>
              <a:rPr lang="en-US" altLang="en-US" dirty="0"/>
              <a:t>The Garden Tomb, just north of the Damascus Gate on the modern [1500s] walls.</a:t>
            </a:r>
          </a:p>
        </p:txBody>
      </p:sp>
    </p:spTree>
    <p:extLst>
      <p:ext uri="{BB962C8B-B14F-4D97-AF65-F5344CB8AC3E}">
        <p14:creationId xmlns:p14="http://schemas.microsoft.com/office/powerpoint/2010/main" val="208131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Kathi Hartog</a:t>
            </a:r>
          </a:p>
        </p:txBody>
      </p:sp>
    </p:spTree>
    <p:extLst>
      <p:ext uri="{BB962C8B-B14F-4D97-AF65-F5344CB8AC3E}">
        <p14:creationId xmlns:p14="http://schemas.microsoft.com/office/powerpoint/2010/main" val="428333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94820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40051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Inadvertently; </a:t>
            </a:r>
            <a:r>
              <a:rPr lang="en-US" altLang="en-US" dirty="0" err="1"/>
              <a:t>b’shgagah</a:t>
            </a:r>
            <a:r>
              <a:rPr lang="en-US" altLang="en-US" dirty="0"/>
              <a:t>, </a:t>
            </a:r>
            <a:r>
              <a:rPr lang="he-IL" altLang="en-US" dirty="0"/>
              <a:t>בשגגה</a:t>
            </a:r>
            <a:r>
              <a:rPr lang="en-US" altLang="en-US" dirty="0"/>
              <a:t>, as a result of carelessness.  Rambam helps us understand that there is still culpability.  If the person had been more careful, the violations would not have occurred.  My own thinking: sins of evil inclination, tendencies from abuse, trauma, dysfunction, stress, that make us abrasive even abusive unintentionally to others, fit here.   Wayward children will use the defects that you didn’t realize, unintentional, to defect from the faith.   Is there forgiveness and hope?  Consider the great intercessory prayer of Daniel </a:t>
            </a:r>
            <a:r>
              <a:rPr lang="en-US" altLang="en-US" dirty="0" err="1"/>
              <a:t>ch</a:t>
            </a:r>
            <a:r>
              <a:rPr lang="en-US" altLang="en-US" dirty="0"/>
              <a:t> 9, set to music by KSM…  </a:t>
            </a:r>
          </a:p>
        </p:txBody>
      </p:sp>
    </p:spTree>
    <p:extLst>
      <p:ext uri="{BB962C8B-B14F-4D97-AF65-F5344CB8AC3E}">
        <p14:creationId xmlns:p14="http://schemas.microsoft.com/office/powerpoint/2010/main" val="1175501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0113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Did Daniel sin?  Not that we know of.  Maybe praying confession corporately, or maybe for inner issues.</a:t>
            </a:r>
          </a:p>
        </p:txBody>
      </p:sp>
    </p:spTree>
    <p:extLst>
      <p:ext uri="{BB962C8B-B14F-4D97-AF65-F5344CB8AC3E}">
        <p14:creationId xmlns:p14="http://schemas.microsoft.com/office/powerpoint/2010/main" val="3276041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Impure from toxic memories of pornography…plead the power of the Blood of </a:t>
            </a:r>
            <a:r>
              <a:rPr lang="en-US" altLang="en-US" dirty="0" err="1"/>
              <a:t>Yeshua’s</a:t>
            </a:r>
            <a:r>
              <a:rPr lang="en-US" altLang="en-US" dirty="0"/>
              <a:t> atonement.  </a:t>
            </a:r>
          </a:p>
        </p:txBody>
      </p:sp>
    </p:spTree>
    <p:extLst>
      <p:ext uri="{BB962C8B-B14F-4D97-AF65-F5344CB8AC3E}">
        <p14:creationId xmlns:p14="http://schemas.microsoft.com/office/powerpoint/2010/main" val="4184300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Me and cousin at Mom’s home in Boynton Beach.</a:t>
            </a:r>
          </a:p>
          <a:p>
            <a:r>
              <a:rPr lang="en-US" altLang="en-US" dirty="0"/>
              <a:t>Rabbi at the J.  </a:t>
            </a:r>
          </a:p>
          <a:p>
            <a:r>
              <a:rPr lang="en-US" altLang="en-US" dirty="0"/>
              <a:t>Rabbi’s offer in Jerusalem: if I </a:t>
            </a:r>
          </a:p>
          <a:p>
            <a:pPr marL="288925" indent="-288925">
              <a:buFont typeface="+mj-lt"/>
              <a:buAutoNum type="arabicPeriod"/>
            </a:pPr>
            <a:r>
              <a:rPr lang="en-US" altLang="en-US" dirty="0"/>
              <a:t>prayed in </a:t>
            </a:r>
            <a:r>
              <a:rPr lang="en-US" altLang="en-US" dirty="0" err="1"/>
              <a:t>Yeshua’s</a:t>
            </a:r>
            <a:r>
              <a:rPr lang="en-US" altLang="en-US" dirty="0"/>
              <a:t> Name OK, but to Him is idolatry.</a:t>
            </a:r>
          </a:p>
          <a:p>
            <a:pPr marL="288925" indent="-288925">
              <a:buFont typeface="+mj-lt"/>
              <a:buAutoNum type="arabicPeriod"/>
            </a:pPr>
            <a:r>
              <a:rPr lang="en-US" altLang="en-US" dirty="0"/>
              <a:t>Kept a kosher kitchen</a:t>
            </a:r>
          </a:p>
          <a:p>
            <a:pPr marL="288925" indent="-288925">
              <a:buFont typeface="+mj-lt"/>
              <a:buAutoNum type="arabicPeriod"/>
            </a:pPr>
            <a:r>
              <a:rPr lang="en-US" altLang="en-US" dirty="0"/>
              <a:t>Prayed 3x/day</a:t>
            </a:r>
          </a:p>
          <a:p>
            <a:r>
              <a:rPr lang="en-US" altLang="en-US" dirty="0"/>
              <a:t>He would write a letter of Jewish authenticity that would be accepted by the Israeli government, </a:t>
            </a:r>
            <a:r>
              <a:rPr lang="en-US" altLang="en-US" dirty="0" err="1"/>
              <a:t>Misrad</a:t>
            </a:r>
            <a:r>
              <a:rPr lang="en-US" altLang="en-US" dirty="0"/>
              <a:t> </a:t>
            </a:r>
            <a:r>
              <a:rPr lang="en-US" altLang="en-US" dirty="0" err="1"/>
              <a:t>HaPanim</a:t>
            </a:r>
            <a:r>
              <a:rPr lang="en-US" altLang="en-US" dirty="0"/>
              <a:t>, for immigration to Israeli citizenship.  </a:t>
            </a:r>
          </a:p>
        </p:txBody>
      </p:sp>
    </p:spTree>
    <p:extLst>
      <p:ext uri="{BB962C8B-B14F-4D97-AF65-F5344CB8AC3E}">
        <p14:creationId xmlns:p14="http://schemas.microsoft.com/office/powerpoint/2010/main" val="1973540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Cast out, rejected, abandoned, cancelled! </a:t>
            </a:r>
          </a:p>
          <a:p>
            <a:r>
              <a:rPr lang="en-US" altLang="en-US" dirty="0"/>
              <a:t>Basic human needs: </a:t>
            </a:r>
            <a:r>
              <a:rPr lang="en-US" dirty="0"/>
              <a:t>Some examples of emotional needs might include feeling appreciated, feeling accomplished, feeling safe, feeling part of a community, privacy, self, meaning. </a:t>
            </a:r>
          </a:p>
          <a:p>
            <a:endParaRPr lang="en-US" altLang="en-US" b="0" i="0" dirty="0">
              <a:solidFill>
                <a:srgbClr val="222222"/>
              </a:solidFill>
              <a:effectLst/>
              <a:latin typeface="Maax"/>
            </a:endParaRPr>
          </a:p>
          <a:p>
            <a:r>
              <a:rPr lang="en-US" altLang="en-US" sz="1050" dirty="0"/>
              <a:t>https://www.mindbodygreen.com/articles/9-emotional-needs-according-to-maslow-s-hierarchy</a:t>
            </a:r>
          </a:p>
        </p:txBody>
      </p:sp>
    </p:spTree>
    <p:extLst>
      <p:ext uri="{BB962C8B-B14F-4D97-AF65-F5344CB8AC3E}">
        <p14:creationId xmlns:p14="http://schemas.microsoft.com/office/powerpoint/2010/main" val="3232439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20943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Dead works: works that lead to death.  Lust, greed, jealousy, pride, rage.   </a:t>
            </a:r>
          </a:p>
        </p:txBody>
      </p:sp>
    </p:spTree>
    <p:extLst>
      <p:ext uri="{BB962C8B-B14F-4D97-AF65-F5344CB8AC3E}">
        <p14:creationId xmlns:p14="http://schemas.microsoft.com/office/powerpoint/2010/main" val="251403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Past Second person ah ah </a:t>
            </a:r>
            <a:r>
              <a:rPr lang="en-US" altLang="en-US" dirty="0" err="1"/>
              <a:t>tah</a:t>
            </a:r>
            <a:endParaRPr lang="en-US" altLang="en-US" dirty="0"/>
          </a:p>
          <a:p>
            <a:r>
              <a:rPr lang="en-US" altLang="en-US" dirty="0"/>
              <a:t>Et, direct object marker</a:t>
            </a:r>
          </a:p>
          <a:p>
            <a:r>
              <a:rPr lang="en-US" altLang="en-US" dirty="0"/>
              <a:t>Dual form</a:t>
            </a:r>
          </a:p>
          <a:p>
            <a:r>
              <a:rPr lang="en-US" altLang="en-US" dirty="0"/>
              <a:t>your</a:t>
            </a:r>
          </a:p>
        </p:txBody>
      </p:sp>
    </p:spTree>
    <p:extLst>
      <p:ext uri="{BB962C8B-B14F-4D97-AF65-F5344CB8AC3E}">
        <p14:creationId xmlns:p14="http://schemas.microsoft.com/office/powerpoint/2010/main" val="3734849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Red heifer for purification.</a:t>
            </a:r>
          </a:p>
        </p:txBody>
      </p:sp>
    </p:spTree>
    <p:extLst>
      <p:ext uri="{BB962C8B-B14F-4D97-AF65-F5344CB8AC3E}">
        <p14:creationId xmlns:p14="http://schemas.microsoft.com/office/powerpoint/2010/main" val="3883558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96076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89397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are going to consider the word “Therefore”</a:t>
            </a:r>
          </a:p>
        </p:txBody>
      </p:sp>
    </p:spTree>
    <p:extLst>
      <p:ext uri="{BB962C8B-B14F-4D97-AF65-F5344CB8AC3E}">
        <p14:creationId xmlns:p14="http://schemas.microsoft.com/office/powerpoint/2010/main" val="1951104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428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5206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91321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36103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51191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57557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004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3975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52435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00393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51104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33151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22222"/>
                </a:solidFill>
                <a:effectLst/>
                <a:latin typeface="Arial" panose="020B0604020202020204" pitchFamily="34" charset="0"/>
              </a:rPr>
              <a:t>Ulpan-Or 3rd Yad </a:t>
            </a:r>
            <a:r>
              <a:rPr lang="en-US" b="0" i="0" dirty="0" err="1">
                <a:solidFill>
                  <a:srgbClr val="222222"/>
                </a:solidFill>
                <a:effectLst/>
                <a:latin typeface="Arial" panose="020B0604020202020204" pitchFamily="34" charset="0"/>
              </a:rPr>
              <a:t>Harutzim</a:t>
            </a:r>
            <a:r>
              <a:rPr lang="en-US" b="0" i="0" dirty="0">
                <a:solidFill>
                  <a:srgbClr val="222222"/>
                </a:solidFill>
                <a:effectLst/>
                <a:latin typeface="Arial" panose="020B0604020202020204" pitchFamily="34" charset="0"/>
              </a:rPr>
              <a:t> St. Jerusalem, </a:t>
            </a:r>
            <a:r>
              <a:rPr lang="en-US" b="0" i="0" dirty="0" err="1">
                <a:solidFill>
                  <a:srgbClr val="222222"/>
                </a:solidFill>
                <a:effectLst/>
                <a:latin typeface="Arial" panose="020B0604020202020204" pitchFamily="34" charset="0"/>
              </a:rPr>
              <a:t>Yerushalayim</a:t>
            </a:r>
            <a:r>
              <a:rPr lang="en-US" b="0" i="0" dirty="0">
                <a:solidFill>
                  <a:srgbClr val="222222"/>
                </a:solidFill>
                <a:effectLst/>
                <a:latin typeface="Arial" panose="020B0604020202020204" pitchFamily="34" charset="0"/>
              </a:rPr>
              <a:t> 93141 Israel (+972) 2-561-1132 </a:t>
            </a:r>
            <a:endParaRPr lang="en-US" altLang="en-US" dirty="0"/>
          </a:p>
          <a:p>
            <a:endParaRPr lang="en-US" altLang="en-US" dirty="0"/>
          </a:p>
        </p:txBody>
      </p:sp>
    </p:spTree>
    <p:extLst>
      <p:ext uri="{BB962C8B-B14F-4D97-AF65-F5344CB8AC3E}">
        <p14:creationId xmlns:p14="http://schemas.microsoft.com/office/powerpoint/2010/main" val="3525502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latin typeface="Arial" panose="020B0604020202020204" pitchFamily="34" charset="0"/>
              </a:rPr>
              <a:t>Ulpan-Or 3rd Yad </a:t>
            </a:r>
            <a:r>
              <a:rPr lang="en-US" b="0" i="0" dirty="0" err="1">
                <a:solidFill>
                  <a:srgbClr val="222222"/>
                </a:solidFill>
                <a:effectLst/>
                <a:latin typeface="Arial" panose="020B0604020202020204" pitchFamily="34" charset="0"/>
              </a:rPr>
              <a:t>Harutzim</a:t>
            </a:r>
            <a:r>
              <a:rPr lang="en-US" b="0" i="0" dirty="0">
                <a:solidFill>
                  <a:srgbClr val="222222"/>
                </a:solidFill>
                <a:effectLst/>
                <a:latin typeface="Arial" panose="020B0604020202020204" pitchFamily="34" charset="0"/>
              </a:rPr>
              <a:t> St. Jerusalem, </a:t>
            </a:r>
            <a:r>
              <a:rPr lang="en-US" b="0" i="0" dirty="0" err="1">
                <a:solidFill>
                  <a:srgbClr val="222222"/>
                </a:solidFill>
                <a:effectLst/>
                <a:latin typeface="Arial" panose="020B0604020202020204" pitchFamily="34" charset="0"/>
              </a:rPr>
              <a:t>Yerushalayim</a:t>
            </a:r>
            <a:r>
              <a:rPr lang="en-US" b="0" i="0" dirty="0">
                <a:solidFill>
                  <a:srgbClr val="222222"/>
                </a:solidFill>
                <a:effectLst/>
                <a:latin typeface="Arial" panose="020B0604020202020204" pitchFamily="34" charset="0"/>
              </a:rPr>
              <a:t> 93141 Israel (+972) 2-561-1132 </a:t>
            </a:r>
            <a:endParaRPr lang="en-US" altLang="en-US" dirty="0"/>
          </a:p>
        </p:txBody>
      </p:sp>
    </p:spTree>
    <p:extLst>
      <p:ext uri="{BB962C8B-B14F-4D97-AF65-F5344CB8AC3E}">
        <p14:creationId xmlns:p14="http://schemas.microsoft.com/office/powerpoint/2010/main" val="3949109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latin typeface="Arial" panose="020B0604020202020204" pitchFamily="34" charset="0"/>
              </a:rPr>
              <a:t>Ulpan-Or 3rd Yad </a:t>
            </a:r>
            <a:r>
              <a:rPr lang="en-US" b="0" i="0" dirty="0" err="1">
                <a:solidFill>
                  <a:srgbClr val="222222"/>
                </a:solidFill>
                <a:effectLst/>
                <a:latin typeface="Arial" panose="020B0604020202020204" pitchFamily="34" charset="0"/>
              </a:rPr>
              <a:t>Harutzim</a:t>
            </a:r>
            <a:r>
              <a:rPr lang="en-US" b="0" i="0" dirty="0">
                <a:solidFill>
                  <a:srgbClr val="222222"/>
                </a:solidFill>
                <a:effectLst/>
                <a:latin typeface="Arial" panose="020B0604020202020204" pitchFamily="34" charset="0"/>
              </a:rPr>
              <a:t> St. Jerusalem, </a:t>
            </a:r>
            <a:r>
              <a:rPr lang="en-US" b="0" i="0" dirty="0" err="1">
                <a:solidFill>
                  <a:srgbClr val="222222"/>
                </a:solidFill>
                <a:effectLst/>
                <a:latin typeface="Arial" panose="020B0604020202020204" pitchFamily="34" charset="0"/>
              </a:rPr>
              <a:t>Yerushalayim</a:t>
            </a:r>
            <a:r>
              <a:rPr lang="en-US" b="0" i="0" dirty="0">
                <a:solidFill>
                  <a:srgbClr val="222222"/>
                </a:solidFill>
                <a:effectLst/>
                <a:latin typeface="Arial" panose="020B0604020202020204" pitchFamily="34" charset="0"/>
              </a:rPr>
              <a:t> 93141 Israel (+972) 2-561-1132 </a:t>
            </a:r>
            <a:endParaRPr lang="en-US" altLang="en-US" dirty="0"/>
          </a:p>
        </p:txBody>
      </p:sp>
    </p:spTree>
    <p:extLst>
      <p:ext uri="{BB962C8B-B14F-4D97-AF65-F5344CB8AC3E}">
        <p14:creationId xmlns:p14="http://schemas.microsoft.com/office/powerpoint/2010/main" val="3997104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latin typeface="Arial" panose="020B0604020202020204" pitchFamily="34" charset="0"/>
              </a:rPr>
              <a:t>Ulpan-Or 3rd Yad </a:t>
            </a:r>
            <a:r>
              <a:rPr lang="en-US" b="0" i="0" dirty="0" err="1">
                <a:solidFill>
                  <a:srgbClr val="222222"/>
                </a:solidFill>
                <a:effectLst/>
                <a:latin typeface="Arial" panose="020B0604020202020204" pitchFamily="34" charset="0"/>
              </a:rPr>
              <a:t>Harutzim</a:t>
            </a:r>
            <a:r>
              <a:rPr lang="en-US" b="0" i="0" dirty="0">
                <a:solidFill>
                  <a:srgbClr val="222222"/>
                </a:solidFill>
                <a:effectLst/>
                <a:latin typeface="Arial" panose="020B0604020202020204" pitchFamily="34" charset="0"/>
              </a:rPr>
              <a:t> St. Jerusalem, </a:t>
            </a:r>
            <a:r>
              <a:rPr lang="en-US" b="0" i="0" dirty="0" err="1">
                <a:solidFill>
                  <a:srgbClr val="222222"/>
                </a:solidFill>
                <a:effectLst/>
                <a:latin typeface="Arial" panose="020B0604020202020204" pitchFamily="34" charset="0"/>
              </a:rPr>
              <a:t>Yerushalayim</a:t>
            </a:r>
            <a:r>
              <a:rPr lang="en-US" b="0" i="0" dirty="0">
                <a:solidFill>
                  <a:srgbClr val="222222"/>
                </a:solidFill>
                <a:effectLst/>
                <a:latin typeface="Arial" panose="020B0604020202020204" pitchFamily="34" charset="0"/>
              </a:rPr>
              <a:t> 93141 Israel (+972) 2-561-1132 </a:t>
            </a:r>
            <a:endParaRPr lang="en-US" altLang="en-US" dirty="0"/>
          </a:p>
        </p:txBody>
      </p:sp>
    </p:spTree>
    <p:extLst>
      <p:ext uri="{BB962C8B-B14F-4D97-AF65-F5344CB8AC3E}">
        <p14:creationId xmlns:p14="http://schemas.microsoft.com/office/powerpoint/2010/main" val="9213831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latin typeface="Arial" panose="020B0604020202020204" pitchFamily="34" charset="0"/>
              </a:rPr>
              <a:t>Ulpan-Or 3rd Yad </a:t>
            </a:r>
            <a:r>
              <a:rPr lang="en-US" b="0" i="0" dirty="0" err="1">
                <a:solidFill>
                  <a:srgbClr val="222222"/>
                </a:solidFill>
                <a:effectLst/>
                <a:latin typeface="Arial" panose="020B0604020202020204" pitchFamily="34" charset="0"/>
              </a:rPr>
              <a:t>Harutzim</a:t>
            </a:r>
            <a:r>
              <a:rPr lang="en-US" b="0" i="0" dirty="0">
                <a:solidFill>
                  <a:srgbClr val="222222"/>
                </a:solidFill>
                <a:effectLst/>
                <a:latin typeface="Arial" panose="020B0604020202020204" pitchFamily="34" charset="0"/>
              </a:rPr>
              <a:t> St. Jerusalem, </a:t>
            </a:r>
            <a:r>
              <a:rPr lang="en-US" b="0" i="0" dirty="0" err="1">
                <a:solidFill>
                  <a:srgbClr val="222222"/>
                </a:solidFill>
                <a:effectLst/>
                <a:latin typeface="Arial" panose="020B0604020202020204" pitchFamily="34" charset="0"/>
              </a:rPr>
              <a:t>Yerushalayim</a:t>
            </a:r>
            <a:r>
              <a:rPr lang="en-US" b="0" i="0" dirty="0">
                <a:solidFill>
                  <a:srgbClr val="222222"/>
                </a:solidFill>
                <a:effectLst/>
                <a:latin typeface="Arial" panose="020B0604020202020204" pitchFamily="34" charset="0"/>
              </a:rPr>
              <a:t> 93141 Israel (+972) 2-561-1132 </a:t>
            </a:r>
            <a:endParaRPr lang="en-US" altLang="en-US" dirty="0"/>
          </a:p>
        </p:txBody>
      </p:sp>
    </p:spTree>
    <p:extLst>
      <p:ext uri="{BB962C8B-B14F-4D97-AF65-F5344CB8AC3E}">
        <p14:creationId xmlns:p14="http://schemas.microsoft.com/office/powerpoint/2010/main" val="3937562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latin typeface="Arial" panose="020B0604020202020204" pitchFamily="34" charset="0"/>
              </a:rPr>
              <a:t>Ulpan-Or 3rd Yad </a:t>
            </a:r>
            <a:r>
              <a:rPr lang="en-US" b="0" i="0" dirty="0" err="1">
                <a:solidFill>
                  <a:srgbClr val="222222"/>
                </a:solidFill>
                <a:effectLst/>
                <a:latin typeface="Arial" panose="020B0604020202020204" pitchFamily="34" charset="0"/>
              </a:rPr>
              <a:t>Harutzim</a:t>
            </a:r>
            <a:r>
              <a:rPr lang="en-US" b="0" i="0" dirty="0">
                <a:solidFill>
                  <a:srgbClr val="222222"/>
                </a:solidFill>
                <a:effectLst/>
                <a:latin typeface="Arial" panose="020B0604020202020204" pitchFamily="34" charset="0"/>
              </a:rPr>
              <a:t> St. Jerusalem, </a:t>
            </a:r>
            <a:r>
              <a:rPr lang="en-US" b="0" i="0" dirty="0" err="1">
                <a:solidFill>
                  <a:srgbClr val="222222"/>
                </a:solidFill>
                <a:effectLst/>
                <a:latin typeface="Arial" panose="020B0604020202020204" pitchFamily="34" charset="0"/>
              </a:rPr>
              <a:t>Yerushalayim</a:t>
            </a:r>
            <a:r>
              <a:rPr lang="en-US" b="0" i="0" dirty="0">
                <a:solidFill>
                  <a:srgbClr val="222222"/>
                </a:solidFill>
                <a:effectLst/>
                <a:latin typeface="Arial" panose="020B0604020202020204" pitchFamily="34" charset="0"/>
              </a:rPr>
              <a:t> 93141 Israel (+972) 2-561-1132 </a:t>
            </a:r>
            <a:endParaRPr lang="en-US" altLang="en-US" dirty="0"/>
          </a:p>
        </p:txBody>
      </p:sp>
    </p:spTree>
    <p:extLst>
      <p:ext uri="{BB962C8B-B14F-4D97-AF65-F5344CB8AC3E}">
        <p14:creationId xmlns:p14="http://schemas.microsoft.com/office/powerpoint/2010/main" val="352017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14569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latin typeface="Arial" panose="020B0604020202020204" pitchFamily="34" charset="0"/>
              </a:rPr>
              <a:t>Ulpan-Or 3rd Yad </a:t>
            </a:r>
            <a:r>
              <a:rPr lang="en-US" b="0" i="0" dirty="0" err="1">
                <a:solidFill>
                  <a:srgbClr val="222222"/>
                </a:solidFill>
                <a:effectLst/>
                <a:latin typeface="Arial" panose="020B0604020202020204" pitchFamily="34" charset="0"/>
              </a:rPr>
              <a:t>Harutzim</a:t>
            </a:r>
            <a:r>
              <a:rPr lang="en-US" b="0" i="0" dirty="0">
                <a:solidFill>
                  <a:srgbClr val="222222"/>
                </a:solidFill>
                <a:effectLst/>
                <a:latin typeface="Arial" panose="020B0604020202020204" pitchFamily="34" charset="0"/>
              </a:rPr>
              <a:t> St. Jerusalem, </a:t>
            </a:r>
            <a:r>
              <a:rPr lang="en-US" b="0" i="0" dirty="0" err="1">
                <a:solidFill>
                  <a:srgbClr val="222222"/>
                </a:solidFill>
                <a:effectLst/>
                <a:latin typeface="Arial" panose="020B0604020202020204" pitchFamily="34" charset="0"/>
              </a:rPr>
              <a:t>Yerushalayim</a:t>
            </a:r>
            <a:r>
              <a:rPr lang="en-US" b="0" i="0" dirty="0">
                <a:solidFill>
                  <a:srgbClr val="222222"/>
                </a:solidFill>
                <a:effectLst/>
                <a:latin typeface="Arial" panose="020B0604020202020204" pitchFamily="34" charset="0"/>
              </a:rPr>
              <a:t> 93141 Israel (+972) 2-561-1132 </a:t>
            </a:r>
            <a:endParaRPr lang="en-US" altLang="en-US" dirty="0"/>
          </a:p>
        </p:txBody>
      </p:sp>
    </p:spTree>
    <p:extLst>
      <p:ext uri="{BB962C8B-B14F-4D97-AF65-F5344CB8AC3E}">
        <p14:creationId xmlns:p14="http://schemas.microsoft.com/office/powerpoint/2010/main" val="2288955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514143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670514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are going to consider the word “Therefore”</a:t>
            </a:r>
          </a:p>
        </p:txBody>
      </p:sp>
    </p:spTree>
    <p:extLst>
      <p:ext uri="{BB962C8B-B14F-4D97-AF65-F5344CB8AC3E}">
        <p14:creationId xmlns:p14="http://schemas.microsoft.com/office/powerpoint/2010/main" val="2269911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Sacrifice of Praise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11,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863766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570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8410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5025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Sacrifice of Praise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6306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83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rgbClr val="FF4747"/>
                </a:solidFill>
              </a:rPr>
              <a:t>MJ 13.10-15  </a:t>
            </a:r>
            <a:r>
              <a:rPr lang="en-US" altLang="en-US" sz="4000" dirty="0">
                <a:solidFill>
                  <a:srgbClr val="FF4747"/>
                </a:solidFill>
              </a:rPr>
              <a:t>We have an altar from which those who serve in the </a:t>
            </a:r>
            <a:r>
              <a:rPr lang="en-US" altLang="en-US" sz="4000" dirty="0" err="1">
                <a:solidFill>
                  <a:srgbClr val="FF4747"/>
                </a:solidFill>
              </a:rPr>
              <a:t>Mishkan</a:t>
            </a:r>
            <a:r>
              <a:rPr lang="en-US" altLang="en-US" sz="4000" dirty="0">
                <a:solidFill>
                  <a:srgbClr val="FF4747"/>
                </a:solidFill>
              </a:rPr>
              <a:t>/ Tabernacle are not permitted to eat. For the Cohen HaGadol brings the blood of animals into the Holiest Place as a sin offering, but their bodies are burned outside the camp.</a:t>
            </a:r>
          </a:p>
        </p:txBody>
      </p:sp>
    </p:spTree>
    <p:extLst>
      <p:ext uri="{BB962C8B-B14F-4D97-AF65-F5344CB8AC3E}">
        <p14:creationId xmlns:p14="http://schemas.microsoft.com/office/powerpoint/2010/main" val="336854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rgbClr val="FF4747"/>
                </a:solidFill>
              </a:rPr>
              <a:t>MJ 13.10-15</a:t>
            </a:r>
            <a:r>
              <a:rPr lang="en-US" altLang="en-US" sz="4000" dirty="0">
                <a:solidFill>
                  <a:srgbClr val="FF4747"/>
                </a:solidFill>
              </a:rPr>
              <a:t> So too Yeshua suffered death outside the gate, in order to make the people holy through his own blood. Therefore, let us go out to him who is outside the camp and share his disgrace. For we have no permanent city here; </a:t>
            </a:r>
          </a:p>
        </p:txBody>
      </p:sp>
    </p:spTree>
    <p:extLst>
      <p:ext uri="{BB962C8B-B14F-4D97-AF65-F5344CB8AC3E}">
        <p14:creationId xmlns:p14="http://schemas.microsoft.com/office/powerpoint/2010/main" val="3837343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rgbClr val="FF4747"/>
                </a:solidFill>
              </a:rPr>
              <a:t>MJ 13.10-15  </a:t>
            </a:r>
            <a:r>
              <a:rPr lang="en-US" altLang="en-US" sz="4000" dirty="0">
                <a:solidFill>
                  <a:srgbClr val="FF4747"/>
                </a:solidFill>
              </a:rPr>
              <a:t>on the contrary, we seek the one to come.  Through him, therefore, let us offer God a </a:t>
            </a:r>
            <a:r>
              <a:rPr lang="en-US" altLang="en-US" sz="4000" u="sng" dirty="0">
                <a:solidFill>
                  <a:srgbClr val="FFFF66"/>
                </a:solidFill>
              </a:rPr>
              <a:t>sacrifice of praise</a:t>
            </a:r>
            <a:r>
              <a:rPr lang="en-US" altLang="en-US" sz="4000" dirty="0">
                <a:solidFill>
                  <a:srgbClr val="FFFF66"/>
                </a:solidFill>
              </a:rPr>
              <a:t> </a:t>
            </a:r>
            <a:r>
              <a:rPr lang="en-US" altLang="en-US" sz="4000" dirty="0">
                <a:solidFill>
                  <a:srgbClr val="FF4747"/>
                </a:solidFill>
              </a:rPr>
              <a:t>continually. For this is the fruit of lips that acknowledge his name.</a:t>
            </a:r>
          </a:p>
        </p:txBody>
      </p:sp>
    </p:spTree>
    <p:extLst>
      <p:ext uri="{BB962C8B-B14F-4D97-AF65-F5344CB8AC3E}">
        <p14:creationId xmlns:p14="http://schemas.microsoft.com/office/powerpoint/2010/main" val="377782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47650" y="209549"/>
            <a:ext cx="2038350" cy="4648200"/>
          </a:xfrm>
        </p:spPr>
        <p:txBody>
          <a:bodyPr/>
          <a:lstStyle/>
          <a:p>
            <a:pPr algn="l">
              <a:lnSpc>
                <a:spcPct val="90000"/>
              </a:lnSpc>
            </a:pPr>
            <a:endParaRPr lang="en-US" altLang="en-US" sz="4000" baseline="30000" dirty="0">
              <a:solidFill>
                <a:srgbClr val="FF4747"/>
              </a:solidFill>
            </a:endParaRPr>
          </a:p>
          <a:p>
            <a:pPr algn="l">
              <a:lnSpc>
                <a:spcPct val="90000"/>
              </a:lnSpc>
            </a:pPr>
            <a:r>
              <a:rPr lang="en-US" altLang="en-US" sz="4000" baseline="30000" dirty="0">
                <a:solidFill>
                  <a:srgbClr val="FF4747"/>
                </a:solidFill>
              </a:rPr>
              <a:t>MJ 13.10 </a:t>
            </a:r>
            <a:r>
              <a:rPr lang="en-US" altLang="en-US" sz="4000" dirty="0">
                <a:solidFill>
                  <a:srgbClr val="FF4747"/>
                </a:solidFill>
              </a:rPr>
              <a:t>We have an altar</a:t>
            </a:r>
          </a:p>
          <a:p>
            <a:pPr algn="l">
              <a:lnSpc>
                <a:spcPct val="90000"/>
              </a:lnSpc>
            </a:pPr>
            <a:endParaRPr lang="en-US" altLang="en-US" sz="4000" dirty="0"/>
          </a:p>
          <a:p>
            <a:pPr algn="l">
              <a:lnSpc>
                <a:spcPct val="90000"/>
              </a:lnSpc>
            </a:pPr>
            <a:r>
              <a:rPr lang="en-US" altLang="en-US" sz="2400" dirty="0" err="1"/>
              <a:t>Mishkan</a:t>
            </a:r>
            <a:r>
              <a:rPr lang="en-US" altLang="en-US" sz="2400" dirty="0"/>
              <a:t>/ Tabernacle of Moshe</a:t>
            </a:r>
            <a:r>
              <a:rPr lang="en-US" altLang="en-US" sz="2800" dirty="0"/>
              <a:t> </a:t>
            </a:r>
          </a:p>
        </p:txBody>
      </p:sp>
      <p:pic>
        <p:nvPicPr>
          <p:cNvPr id="3076" name="Picture 4" descr="Tabernacle of Moses. In the New Testament, John writes: &quot;The Word ...">
            <a:extLst>
              <a:ext uri="{FF2B5EF4-FFF2-40B4-BE49-F238E27FC236}">
                <a16:creationId xmlns:a16="http://schemas.microsoft.com/office/drawing/2014/main" id="{0CF26B59-BA27-7B69-9182-C833C4568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3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MJ 8.1-2  </a:t>
            </a:r>
            <a:r>
              <a:rPr lang="en-US" altLang="en-US" sz="4000" dirty="0"/>
              <a:t>He sits at the right hand of </a:t>
            </a:r>
            <a:r>
              <a:rPr lang="en-US" altLang="en-US" sz="4000" dirty="0" err="1"/>
              <a:t>HaG’dulah</a:t>
            </a:r>
            <a:r>
              <a:rPr lang="en-US" altLang="en-US" sz="4000" dirty="0"/>
              <a:t> [the great One] in heaven. There he serves in the Holy Place, that is, </a:t>
            </a:r>
            <a:r>
              <a:rPr lang="en-US" altLang="en-US" sz="4000" u="sng" dirty="0"/>
              <a:t>in </a:t>
            </a:r>
            <a:r>
              <a:rPr lang="en-US" altLang="en-US" sz="4000" u="sng" dirty="0">
                <a:solidFill>
                  <a:srgbClr val="FFFF66"/>
                </a:solidFill>
              </a:rPr>
              <a:t>the true </a:t>
            </a:r>
            <a:r>
              <a:rPr lang="en-US" altLang="en-US" sz="4000" u="sng" dirty="0" err="1">
                <a:solidFill>
                  <a:srgbClr val="FFFF66"/>
                </a:solidFill>
              </a:rPr>
              <a:t>Mishkan</a:t>
            </a:r>
            <a:r>
              <a:rPr lang="en-US" altLang="en-US" sz="4000" u="sng" dirty="0">
                <a:solidFill>
                  <a:srgbClr val="FFFF66"/>
                </a:solidFill>
              </a:rPr>
              <a:t>, the one erected not by human beings but by </a:t>
            </a:r>
            <a:r>
              <a:rPr lang="en-US" altLang="en-US" sz="4000" u="sng" cap="small" dirty="0">
                <a:solidFill>
                  <a:srgbClr val="FFFF66"/>
                </a:solidFill>
              </a:rPr>
              <a:t>Adoni</a:t>
            </a:r>
            <a:r>
              <a:rPr lang="en-US" altLang="en-US" sz="4000" dirty="0"/>
              <a:t>.</a:t>
            </a:r>
          </a:p>
        </p:txBody>
      </p:sp>
    </p:spTree>
    <p:extLst>
      <p:ext uri="{BB962C8B-B14F-4D97-AF65-F5344CB8AC3E}">
        <p14:creationId xmlns:p14="http://schemas.microsoft.com/office/powerpoint/2010/main" val="267278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MJ 9.11-12</a:t>
            </a:r>
            <a:r>
              <a:rPr lang="en-US" altLang="en-US" sz="4000" dirty="0"/>
              <a:t> But when Messiah appeared as Cohen </a:t>
            </a:r>
            <a:r>
              <a:rPr lang="en-US" altLang="en-US" sz="4000" dirty="0" err="1"/>
              <a:t>Gadol</a:t>
            </a:r>
            <a:r>
              <a:rPr lang="en-US" altLang="en-US" sz="4000" dirty="0"/>
              <a:t> of the good things that have now come, passing through </a:t>
            </a:r>
            <a:r>
              <a:rPr lang="en-US" altLang="en-US" sz="4000" u="sng" dirty="0">
                <a:solidFill>
                  <a:srgbClr val="FFFF66"/>
                </a:solidFill>
              </a:rPr>
              <a:t>the greater and more perfect </a:t>
            </a:r>
            <a:r>
              <a:rPr lang="en-US" altLang="en-US" sz="4000" u="sng" dirty="0" err="1">
                <a:solidFill>
                  <a:srgbClr val="FFFF66"/>
                </a:solidFill>
              </a:rPr>
              <a:t>Mishkan</a:t>
            </a:r>
            <a:r>
              <a:rPr lang="en-US" altLang="en-US" sz="4000" u="sng" dirty="0">
                <a:solidFill>
                  <a:srgbClr val="FFFF66"/>
                </a:solidFill>
              </a:rPr>
              <a:t> not made with hands (that is to say not of this creation), He entered into the Holies once for all</a:t>
            </a:r>
            <a:endParaRPr lang="en-US" altLang="en-US" sz="4000" dirty="0"/>
          </a:p>
        </p:txBody>
      </p:sp>
    </p:spTree>
    <p:extLst>
      <p:ext uri="{BB962C8B-B14F-4D97-AF65-F5344CB8AC3E}">
        <p14:creationId xmlns:p14="http://schemas.microsoft.com/office/powerpoint/2010/main" val="375961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a:bodyPr>
          <a:lstStyle/>
          <a:p>
            <a:pPr algn="l">
              <a:lnSpc>
                <a:spcPct val="90000"/>
              </a:lnSpc>
            </a:pPr>
            <a:r>
              <a:rPr lang="en-US" altLang="en-US" sz="4000" baseline="30000" dirty="0" err="1"/>
              <a:t>Yn</a:t>
            </a:r>
            <a:r>
              <a:rPr lang="en-US" altLang="en-US" sz="4000" baseline="30000" dirty="0"/>
              <a:t> 20.15-17</a:t>
            </a:r>
            <a:r>
              <a:rPr lang="en-US" altLang="en-US" sz="4000" dirty="0"/>
              <a:t> Thinking he was the gardener, she said to him, “Sir, if you’re the one who carried him away, just tell me where you put him; and I’ll go and get him myself.” Yeshua said to her, “</a:t>
            </a:r>
            <a:r>
              <a:rPr lang="en-US" altLang="en-US" sz="4000" dirty="0" err="1"/>
              <a:t>Miryam</a:t>
            </a:r>
            <a:r>
              <a:rPr lang="en-US" altLang="en-US" sz="4000" dirty="0"/>
              <a:t>!” Turning, she cried out to him in Hebrew, “Rabbani!”</a:t>
            </a:r>
          </a:p>
        </p:txBody>
      </p:sp>
    </p:spTree>
    <p:extLst>
      <p:ext uri="{BB962C8B-B14F-4D97-AF65-F5344CB8AC3E}">
        <p14:creationId xmlns:p14="http://schemas.microsoft.com/office/powerpoint/2010/main" val="301723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a:bodyPr>
          <a:lstStyle/>
          <a:p>
            <a:pPr algn="l">
              <a:lnSpc>
                <a:spcPct val="90000"/>
              </a:lnSpc>
            </a:pPr>
            <a:r>
              <a:rPr lang="en-US" altLang="en-US" sz="4000" baseline="30000" dirty="0" err="1"/>
              <a:t>Yn</a:t>
            </a:r>
            <a:r>
              <a:rPr lang="en-US" altLang="en-US" sz="4000" baseline="30000" dirty="0"/>
              <a:t> 20.15-17</a:t>
            </a:r>
            <a:r>
              <a:rPr lang="en-US" altLang="en-US" sz="4000" dirty="0"/>
              <a:t> (that is, “Teacher!”) “Stop holding onto me,” Yeshua said to her, “because </a:t>
            </a:r>
            <a:r>
              <a:rPr lang="en-US" altLang="en-US" sz="4000" u="sng" dirty="0">
                <a:solidFill>
                  <a:srgbClr val="FFFF66"/>
                </a:solidFill>
              </a:rPr>
              <a:t>I haven’t yet gone back to the Father</a:t>
            </a:r>
            <a:r>
              <a:rPr lang="en-US" altLang="en-US" sz="4000" dirty="0"/>
              <a:t>.</a:t>
            </a:r>
          </a:p>
        </p:txBody>
      </p:sp>
    </p:spTree>
    <p:extLst>
      <p:ext uri="{BB962C8B-B14F-4D97-AF65-F5344CB8AC3E}">
        <p14:creationId xmlns:p14="http://schemas.microsoft.com/office/powerpoint/2010/main" val="13423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rgbClr val="FF4747"/>
                </a:solidFill>
              </a:rPr>
              <a:t>MJ 13.10  </a:t>
            </a:r>
            <a:r>
              <a:rPr lang="en-US" altLang="en-US" sz="4000" dirty="0">
                <a:solidFill>
                  <a:srgbClr val="FF4747"/>
                </a:solidFill>
              </a:rPr>
              <a:t>We have an altar from which those who serve in the </a:t>
            </a:r>
            <a:r>
              <a:rPr lang="en-US" altLang="en-US" sz="4000" dirty="0" err="1">
                <a:solidFill>
                  <a:srgbClr val="FF4747"/>
                </a:solidFill>
              </a:rPr>
              <a:t>Mishkan</a:t>
            </a:r>
            <a:r>
              <a:rPr lang="en-US" altLang="en-US" sz="4000" dirty="0">
                <a:solidFill>
                  <a:srgbClr val="FF4747"/>
                </a:solidFill>
              </a:rPr>
              <a:t>/ Tabernacle are not permitted to eat.</a:t>
            </a:r>
          </a:p>
          <a:p>
            <a:pPr marL="228600" indent="-228600" algn="l">
              <a:lnSpc>
                <a:spcPct val="90000"/>
              </a:lnSpc>
              <a:buFont typeface="Arial" panose="020B0604020202020204" pitchFamily="34" charset="0"/>
              <a:buChar char="•"/>
            </a:pPr>
            <a:r>
              <a:rPr lang="en-US" altLang="en-US" sz="4000" dirty="0"/>
              <a:t>Temple/Tab/</a:t>
            </a:r>
            <a:r>
              <a:rPr lang="en-US" altLang="en-US" sz="4000" dirty="0" err="1"/>
              <a:t>Mishkan</a:t>
            </a:r>
            <a:r>
              <a:rPr lang="en-US" altLang="en-US" sz="4000" dirty="0"/>
              <a:t> worshipers not allowed at our altar?!? </a:t>
            </a:r>
          </a:p>
        </p:txBody>
      </p:sp>
    </p:spTree>
    <p:extLst>
      <p:ext uri="{BB962C8B-B14F-4D97-AF65-F5344CB8AC3E}">
        <p14:creationId xmlns:p14="http://schemas.microsoft.com/office/powerpoint/2010/main" val="110959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Acts 21.26</a:t>
            </a:r>
            <a:r>
              <a:rPr lang="en-US" altLang="en-US" sz="4000" dirty="0"/>
              <a:t> The next day </a:t>
            </a:r>
            <a:r>
              <a:rPr lang="en-US" altLang="en-US" sz="4000" dirty="0" err="1"/>
              <a:t>Sha’ul</a:t>
            </a:r>
            <a:r>
              <a:rPr lang="en-US" altLang="en-US" sz="4000" dirty="0"/>
              <a:t> took the men, purified himself along with them and entered the Temple to give notice of when the period of purification would be finished and the offering would have to be made for each of them.</a:t>
            </a:r>
          </a:p>
          <a:p>
            <a:pPr algn="l">
              <a:lnSpc>
                <a:spcPct val="90000"/>
              </a:lnSpc>
            </a:pPr>
            <a:r>
              <a:rPr lang="en-US" altLang="en-US" sz="4000" dirty="0"/>
              <a:t>[End of a Nazirite vow.]</a:t>
            </a:r>
          </a:p>
        </p:txBody>
      </p:sp>
    </p:spTree>
    <p:extLst>
      <p:ext uri="{BB962C8B-B14F-4D97-AF65-F5344CB8AC3E}">
        <p14:creationId xmlns:p14="http://schemas.microsoft.com/office/powerpoint/2010/main" val="145025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76A68B1-9415-94B7-5892-BBDB7BC9EF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96" t="6543" r="42363" b="8519"/>
          <a:stretch/>
        </p:blipFill>
        <p:spPr>
          <a:xfrm rot="5400000">
            <a:off x="3110801" y="-1341001"/>
            <a:ext cx="2630751" cy="5347155"/>
          </a:xfrm>
          <a:prstGeom prst="rect">
            <a:avLst/>
          </a:prstGeom>
        </p:spPr>
      </p:pic>
    </p:spTree>
    <p:extLst>
      <p:ext uri="{BB962C8B-B14F-4D97-AF65-F5344CB8AC3E}">
        <p14:creationId xmlns:p14="http://schemas.microsoft.com/office/powerpoint/2010/main" val="176718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Bamidbar</a:t>
            </a:r>
            <a:r>
              <a:rPr lang="en-US" altLang="en-US" sz="4000" baseline="30000" dirty="0"/>
              <a:t>/Nu 6.13-15 </a:t>
            </a:r>
            <a:r>
              <a:rPr lang="en-US" altLang="en-US" sz="4000" dirty="0"/>
              <a:t>“Then this is the Torah of the Nazir, Nazirite when his period of separation is over. He must be brought to the entrance of the Tent of Meeting. He is to present his offering to </a:t>
            </a:r>
            <a:r>
              <a:rPr lang="en-US" altLang="en-US" sz="4000" cap="small" dirty="0"/>
              <a:t>Adoni</a:t>
            </a:r>
            <a:r>
              <a:rPr lang="en-US" altLang="en-US" sz="4000" dirty="0"/>
              <a:t>: </a:t>
            </a:r>
            <a:r>
              <a:rPr lang="en-US" altLang="en-US" sz="4000" baseline="-25000" dirty="0">
                <a:solidFill>
                  <a:srgbClr val="FFFF66"/>
                </a:solidFill>
              </a:rPr>
              <a:t>1</a:t>
            </a:r>
            <a:r>
              <a:rPr lang="en-US" altLang="en-US" sz="4000" dirty="0"/>
              <a:t>a year-old male lamb without flaw as a burnt offering,</a:t>
            </a:r>
          </a:p>
        </p:txBody>
      </p:sp>
    </p:spTree>
    <p:extLst>
      <p:ext uri="{BB962C8B-B14F-4D97-AF65-F5344CB8AC3E}">
        <p14:creationId xmlns:p14="http://schemas.microsoft.com/office/powerpoint/2010/main" val="346733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Bamidbar</a:t>
            </a:r>
            <a:r>
              <a:rPr lang="en-US" altLang="en-US" sz="4000" baseline="30000" dirty="0"/>
              <a:t>/Nu 6.13-15  </a:t>
            </a:r>
            <a:r>
              <a:rPr lang="en-US" altLang="en-US" sz="4000" baseline="-25000" dirty="0">
                <a:solidFill>
                  <a:srgbClr val="FFFF66"/>
                </a:solidFill>
              </a:rPr>
              <a:t>2</a:t>
            </a:r>
            <a:r>
              <a:rPr lang="en-US" altLang="en-US" sz="4000" dirty="0"/>
              <a:t>a year-old female lamb without flaw as a sin offering, </a:t>
            </a:r>
            <a:r>
              <a:rPr lang="en-US" altLang="en-US" sz="4000" baseline="-25000" dirty="0">
                <a:solidFill>
                  <a:srgbClr val="FFFF66"/>
                </a:solidFill>
              </a:rPr>
              <a:t>3</a:t>
            </a:r>
            <a:r>
              <a:rPr lang="en-US" altLang="en-US" sz="4000" dirty="0"/>
              <a:t>a flawless ram as a fellowship offering, </a:t>
            </a:r>
            <a:r>
              <a:rPr lang="en-US" altLang="en-US" sz="4000" baseline="-25000" dirty="0">
                <a:solidFill>
                  <a:srgbClr val="FFFF66"/>
                </a:solidFill>
              </a:rPr>
              <a:t>4</a:t>
            </a:r>
            <a:r>
              <a:rPr lang="en-US" altLang="en-US" sz="4000" dirty="0"/>
              <a:t>along with a basket of matzah</a:t>
            </a:r>
          </a:p>
          <a:p>
            <a:pPr algn="l">
              <a:lnSpc>
                <a:spcPct val="90000"/>
              </a:lnSpc>
            </a:pPr>
            <a:endParaRPr lang="en-US" altLang="en-US" sz="1400" dirty="0"/>
          </a:p>
          <a:p>
            <a:pPr algn="l">
              <a:lnSpc>
                <a:spcPct val="90000"/>
              </a:lnSpc>
            </a:pPr>
            <a:r>
              <a:rPr lang="en-US" altLang="en-US" sz="4000" dirty="0"/>
              <a:t>And Shaul/Paul had to pay for all this for himself plus 4 men. </a:t>
            </a:r>
          </a:p>
        </p:txBody>
      </p:sp>
    </p:spTree>
    <p:extLst>
      <p:ext uri="{BB962C8B-B14F-4D97-AF65-F5344CB8AC3E}">
        <p14:creationId xmlns:p14="http://schemas.microsoft.com/office/powerpoint/2010/main" val="411988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r>
              <a:rPr lang="en-US" altLang="en-US" sz="4000" dirty="0">
                <a:solidFill>
                  <a:srgbClr val="FF4747"/>
                </a:solidFill>
              </a:rPr>
              <a:t>Those who </a:t>
            </a:r>
            <a:r>
              <a:rPr lang="en-US" altLang="en-US" sz="4000" u="sng" dirty="0">
                <a:solidFill>
                  <a:srgbClr val="FF4747"/>
                </a:solidFill>
              </a:rPr>
              <a:t>serve</a:t>
            </a:r>
            <a:r>
              <a:rPr lang="en-US" altLang="en-US" sz="4000" dirty="0">
                <a:solidFill>
                  <a:srgbClr val="FF4747"/>
                </a:solidFill>
              </a:rPr>
              <a:t> in the </a:t>
            </a:r>
            <a:r>
              <a:rPr lang="en-US" altLang="en-US" sz="4000" dirty="0" err="1">
                <a:solidFill>
                  <a:srgbClr val="FF4747"/>
                </a:solidFill>
              </a:rPr>
              <a:t>Mishkan</a:t>
            </a:r>
            <a:r>
              <a:rPr lang="en-US" altLang="en-US" sz="4000" dirty="0">
                <a:solidFill>
                  <a:srgbClr val="FF4747"/>
                </a:solidFill>
              </a:rPr>
              <a:t>/ Tabernacle are not permitted to eat” </a:t>
            </a:r>
            <a:r>
              <a:rPr lang="en-US" altLang="en-US" sz="4000" dirty="0"/>
              <a:t>is really to be understood:</a:t>
            </a:r>
          </a:p>
          <a:p>
            <a:pPr algn="l">
              <a:lnSpc>
                <a:spcPct val="90000"/>
              </a:lnSpc>
            </a:pPr>
            <a:endParaRPr lang="en-US" altLang="en-US" sz="1100" dirty="0">
              <a:solidFill>
                <a:srgbClr val="FF4747"/>
              </a:solidFill>
            </a:endParaRPr>
          </a:p>
          <a:p>
            <a:pPr algn="l">
              <a:lnSpc>
                <a:spcPct val="90000"/>
              </a:lnSpc>
            </a:pPr>
            <a:r>
              <a:rPr lang="en-US" altLang="en-US" sz="4000" dirty="0"/>
              <a:t>Stern interprets as: Nonbelievers are not permitted to partake of Yeshua unless and until they put their trust in Yeshua.</a:t>
            </a:r>
          </a:p>
        </p:txBody>
      </p:sp>
    </p:spTree>
    <p:extLst>
      <p:ext uri="{BB962C8B-B14F-4D97-AF65-F5344CB8AC3E}">
        <p14:creationId xmlns:p14="http://schemas.microsoft.com/office/powerpoint/2010/main" val="3017273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33350"/>
            <a:ext cx="8534400" cy="4648200"/>
          </a:xfrm>
        </p:spPr>
        <p:txBody>
          <a:bodyPr/>
          <a:lstStyle/>
          <a:p>
            <a:pPr algn="l">
              <a:lnSpc>
                <a:spcPct val="90000"/>
              </a:lnSpc>
            </a:pPr>
            <a:r>
              <a:rPr lang="en-US" altLang="en-US" sz="4000" baseline="30000" dirty="0">
                <a:solidFill>
                  <a:srgbClr val="FF4747"/>
                </a:solidFill>
              </a:rPr>
              <a:t>MJ 13.11</a:t>
            </a:r>
            <a:r>
              <a:rPr lang="en-US" altLang="en-US" sz="4000" dirty="0">
                <a:solidFill>
                  <a:srgbClr val="FF4747"/>
                </a:solidFill>
              </a:rPr>
              <a:t> For the Cohen HaGadol brings the blood of animals into the Holiest Place as a sin offering, but their bodies are burned outside the camp.</a:t>
            </a:r>
          </a:p>
          <a:p>
            <a:pPr algn="l">
              <a:lnSpc>
                <a:spcPct val="90000"/>
              </a:lnSpc>
            </a:pPr>
            <a:r>
              <a:rPr lang="en-US" altLang="en-US" sz="4000" dirty="0"/>
              <a:t>A clear Yom Kippur/Day of Atonement allusion.</a:t>
            </a:r>
          </a:p>
        </p:txBody>
      </p:sp>
    </p:spTree>
    <p:extLst>
      <p:ext uri="{BB962C8B-B14F-4D97-AF65-F5344CB8AC3E}">
        <p14:creationId xmlns:p14="http://schemas.microsoft.com/office/powerpoint/2010/main" val="54167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Vayikra/Lev 16.27,30   </a:t>
            </a:r>
            <a:r>
              <a:rPr lang="en-US" altLang="en-US" sz="4000" dirty="0"/>
              <a:t>The bull for the sin offering and the goat for the sin offering, whose blood was brought in to make atonement in the Holy Place, is to be carried outside the camp; there they are to burn up completely their hides, meat and dung…</a:t>
            </a:r>
          </a:p>
        </p:txBody>
      </p:sp>
    </p:spTree>
    <p:extLst>
      <p:ext uri="{BB962C8B-B14F-4D97-AF65-F5344CB8AC3E}">
        <p14:creationId xmlns:p14="http://schemas.microsoft.com/office/powerpoint/2010/main" val="314744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Vayikra/Lev 16.27,30  </a:t>
            </a:r>
            <a:r>
              <a:rPr lang="en-US" altLang="en-US" sz="4000" dirty="0"/>
              <a:t>For on this day, atonement will be made for you to purify you; you will be clean before </a:t>
            </a:r>
            <a:r>
              <a:rPr lang="en-US" altLang="en-US" sz="4000" cap="small" dirty="0"/>
              <a:t>Adoni</a:t>
            </a:r>
            <a:r>
              <a:rPr lang="en-US" altLang="en-US" sz="4000" dirty="0"/>
              <a:t> from </a:t>
            </a:r>
            <a:r>
              <a:rPr lang="en-US" altLang="en-US" sz="4000" u="dbl" dirty="0">
                <a:solidFill>
                  <a:srgbClr val="FFFF66"/>
                </a:solidFill>
              </a:rPr>
              <a:t>all</a:t>
            </a:r>
            <a:r>
              <a:rPr lang="en-US" altLang="en-US" sz="4000" dirty="0"/>
              <a:t> your sins. </a:t>
            </a:r>
          </a:p>
        </p:txBody>
      </p:sp>
    </p:spTree>
    <p:extLst>
      <p:ext uri="{BB962C8B-B14F-4D97-AF65-F5344CB8AC3E}">
        <p14:creationId xmlns:p14="http://schemas.microsoft.com/office/powerpoint/2010/main" val="122076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solidFill>
                  <a:srgbClr val="FF4747"/>
                </a:solidFill>
              </a:rPr>
              <a:t>MJ 13.10-15 </a:t>
            </a:r>
            <a:r>
              <a:rPr lang="en-US" altLang="en-US" sz="4000" dirty="0">
                <a:solidFill>
                  <a:srgbClr val="FF4747"/>
                </a:solidFill>
              </a:rPr>
              <a:t>So too Yeshua suffered death </a:t>
            </a:r>
            <a:r>
              <a:rPr lang="en-US" altLang="en-US" sz="4000" u="dbl" dirty="0">
                <a:solidFill>
                  <a:srgbClr val="FF4747"/>
                </a:solidFill>
              </a:rPr>
              <a:t>outside the gate</a:t>
            </a:r>
            <a:r>
              <a:rPr lang="en-US" altLang="en-US" sz="4000" dirty="0">
                <a:solidFill>
                  <a:srgbClr val="FF4747"/>
                </a:solidFill>
              </a:rPr>
              <a:t>, in order to make the people holy through his own blood.</a:t>
            </a:r>
          </a:p>
          <a:p>
            <a:pPr algn="l">
              <a:lnSpc>
                <a:spcPct val="90000"/>
              </a:lnSpc>
            </a:pPr>
            <a:endParaRPr lang="en-US" altLang="en-US" sz="4000" dirty="0">
              <a:solidFill>
                <a:srgbClr val="FF4747"/>
              </a:solidFill>
            </a:endParaRPr>
          </a:p>
          <a:p>
            <a:pPr algn="l">
              <a:lnSpc>
                <a:spcPct val="90000"/>
              </a:lnSpc>
            </a:pPr>
            <a:r>
              <a:rPr lang="en-US" altLang="en-US" sz="4000" dirty="0"/>
              <a:t>Yeshua is our Yom Kippur sin offering!</a:t>
            </a:r>
          </a:p>
        </p:txBody>
      </p:sp>
    </p:spTree>
    <p:extLst>
      <p:ext uri="{BB962C8B-B14F-4D97-AF65-F5344CB8AC3E}">
        <p14:creationId xmlns:p14="http://schemas.microsoft.com/office/powerpoint/2010/main" val="96298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Yn</a:t>
            </a:r>
            <a:r>
              <a:rPr lang="en-US" altLang="en-US" sz="4000" baseline="30000" dirty="0"/>
              <a:t> 19. 17-20  </a:t>
            </a:r>
            <a:r>
              <a:rPr lang="en-US" altLang="en-US" sz="4000" dirty="0"/>
              <a:t>Then they took Yeshua. He went out, carrying His own crossbar, to the Place of a Skull, which in Aramaic is called Golgotha. Yeshua was put on the stake, and with Him two others, one on each side and Yeshua in between. </a:t>
            </a:r>
          </a:p>
        </p:txBody>
      </p:sp>
    </p:spTree>
    <p:extLst>
      <p:ext uri="{BB962C8B-B14F-4D97-AF65-F5344CB8AC3E}">
        <p14:creationId xmlns:p14="http://schemas.microsoft.com/office/powerpoint/2010/main" val="318728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Yn</a:t>
            </a:r>
            <a:r>
              <a:rPr lang="en-US" altLang="en-US" sz="4000" baseline="30000" dirty="0"/>
              <a:t> 19. 17-20  </a:t>
            </a:r>
            <a:r>
              <a:rPr lang="en-US" altLang="en-US" sz="4000" dirty="0"/>
              <a:t>Pilate also wrote a sign and put it on the execution stake. It was written, “YESHUA HA-NATZRATI, THE KING OF THE JEWS.”  Many Judeans read this sign, because the place where Yeshua was executed was near the city; it was written in Hebrew, Latin, and Greek.</a:t>
            </a:r>
          </a:p>
        </p:txBody>
      </p:sp>
    </p:spTree>
    <p:extLst>
      <p:ext uri="{BB962C8B-B14F-4D97-AF65-F5344CB8AC3E}">
        <p14:creationId xmlns:p14="http://schemas.microsoft.com/office/powerpoint/2010/main" val="323277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57555A9-F560-CECC-A558-B56BB0E3AB38}"/>
              </a:ext>
            </a:extLst>
          </p:cNvPr>
          <p:cNvPicPr>
            <a:picLocks noChangeAspect="1"/>
          </p:cNvPicPr>
          <p:nvPr/>
        </p:nvPicPr>
        <p:blipFill>
          <a:blip r:embed="rId3"/>
          <a:stretch>
            <a:fillRect/>
          </a:stretch>
        </p:blipFill>
        <p:spPr>
          <a:xfrm>
            <a:off x="4361820" y="0"/>
            <a:ext cx="4782180" cy="5143500"/>
          </a:xfrm>
          <a:prstGeom prst="rect">
            <a:avLst/>
          </a:prstGeom>
        </p:spPr>
      </p:pic>
      <p:pic>
        <p:nvPicPr>
          <p:cNvPr id="5" name="Picture 4">
            <a:extLst>
              <a:ext uri="{FF2B5EF4-FFF2-40B4-BE49-F238E27FC236}">
                <a16:creationId xmlns:a16="http://schemas.microsoft.com/office/drawing/2014/main" id="{FE7986D9-6DFE-545E-E814-4755FDAEE6D9}"/>
              </a:ext>
            </a:extLst>
          </p:cNvPr>
          <p:cNvPicPr>
            <a:picLocks noChangeAspect="1"/>
          </p:cNvPicPr>
          <p:nvPr/>
        </p:nvPicPr>
        <p:blipFill>
          <a:blip r:embed="rId4"/>
          <a:stretch>
            <a:fillRect/>
          </a:stretch>
        </p:blipFill>
        <p:spPr>
          <a:xfrm>
            <a:off x="0" y="2286"/>
            <a:ext cx="4810467" cy="5143500"/>
          </a:xfrm>
          <a:prstGeom prst="rect">
            <a:avLst/>
          </a:prstGeom>
        </p:spPr>
      </p:pic>
    </p:spTree>
    <p:extLst>
      <p:ext uri="{BB962C8B-B14F-4D97-AF65-F5344CB8AC3E}">
        <p14:creationId xmlns:p14="http://schemas.microsoft.com/office/powerpoint/2010/main" val="123939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76A68B1-9415-94B7-5892-BBDB7BC9EF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95" t="6543" r="11483" b="8519"/>
          <a:stretch/>
        </p:blipFill>
        <p:spPr>
          <a:xfrm rot="5400000">
            <a:off x="1814778" y="-44978"/>
            <a:ext cx="5222798" cy="5347155"/>
          </a:xfrm>
          <a:prstGeom prst="rect">
            <a:avLst/>
          </a:prstGeom>
        </p:spPr>
      </p:pic>
    </p:spTree>
    <p:extLst>
      <p:ext uri="{BB962C8B-B14F-4D97-AF65-F5344CB8AC3E}">
        <p14:creationId xmlns:p14="http://schemas.microsoft.com/office/powerpoint/2010/main" val="355278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rgbClr val="FF4747"/>
                </a:solidFill>
              </a:rPr>
              <a:t>MJ 13.10-15  </a:t>
            </a:r>
            <a:r>
              <a:rPr lang="en-US" altLang="en-US" sz="4000" dirty="0">
                <a:solidFill>
                  <a:srgbClr val="FF4747"/>
                </a:solidFill>
              </a:rPr>
              <a:t>Therefore, let us go out to him who is outside the camp and share his disgrace. For we have no permanent city here. On the contrary, we seek the one to come.</a:t>
            </a:r>
          </a:p>
          <a:p>
            <a:pPr algn="l">
              <a:lnSpc>
                <a:spcPct val="90000"/>
              </a:lnSpc>
            </a:pPr>
            <a:r>
              <a:rPr lang="en-US" altLang="en-US" sz="4000" dirty="0"/>
              <a:t>Possible allusion to destruction of the Temple.</a:t>
            </a:r>
          </a:p>
        </p:txBody>
      </p:sp>
    </p:spTree>
    <p:extLst>
      <p:ext uri="{BB962C8B-B14F-4D97-AF65-F5344CB8AC3E}">
        <p14:creationId xmlns:p14="http://schemas.microsoft.com/office/powerpoint/2010/main" val="4028639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Five images</a:t>
            </a:r>
          </a:p>
          <a:p>
            <a:pPr marL="457200" indent="-457200" algn="l">
              <a:lnSpc>
                <a:spcPct val="90000"/>
              </a:lnSpc>
              <a:buFont typeface="+mj-lt"/>
              <a:buAutoNum type="arabicPeriod"/>
            </a:pPr>
            <a:r>
              <a:rPr lang="en-US" altLang="en-US" sz="4000" dirty="0"/>
              <a:t>Yeshua was a </a:t>
            </a:r>
            <a:r>
              <a:rPr lang="en-US" altLang="en-US" sz="4000" u="sng" dirty="0"/>
              <a:t>sin offering</a:t>
            </a:r>
            <a:r>
              <a:rPr lang="en-US" altLang="en-US" sz="4000" dirty="0"/>
              <a:t>. </a:t>
            </a:r>
            <a:r>
              <a:rPr lang="en-US" altLang="en-US" sz="4000" baseline="30000" dirty="0"/>
              <a:t>1Cor 5.21</a:t>
            </a:r>
            <a:r>
              <a:rPr lang="en-US" altLang="en-US" sz="4000" dirty="0"/>
              <a:t> God made this sinless man be a sin offering on our behalf, so that in union with him we might fully share in God’s righteousness.”</a:t>
            </a:r>
          </a:p>
        </p:txBody>
      </p:sp>
    </p:spTree>
    <p:extLst>
      <p:ext uri="{BB962C8B-B14F-4D97-AF65-F5344CB8AC3E}">
        <p14:creationId xmlns:p14="http://schemas.microsoft.com/office/powerpoint/2010/main" val="1817589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Vayikra/Lev 4.2,3,12 </a:t>
            </a:r>
            <a:r>
              <a:rPr lang="en-US" altLang="en-US" sz="4000" dirty="0"/>
              <a:t>‘If anyone sins inadvertently against any of the mitzvot of </a:t>
            </a:r>
            <a:r>
              <a:rPr lang="en-US" altLang="en-US" sz="4000" cap="small" dirty="0"/>
              <a:t>Adoni…</a:t>
            </a:r>
            <a:r>
              <a:rPr lang="en-US" altLang="en-US" sz="4000" dirty="0"/>
              <a:t>he is to offer </a:t>
            </a:r>
            <a:r>
              <a:rPr lang="en-US" altLang="en-US" sz="4000" cap="small" dirty="0"/>
              <a:t>Adoni</a:t>
            </a:r>
            <a:r>
              <a:rPr lang="en-US" altLang="en-US" sz="4000" dirty="0"/>
              <a:t> a young bull without defect as </a:t>
            </a:r>
            <a:r>
              <a:rPr lang="en-US" altLang="en-US" sz="4000" dirty="0">
                <a:solidFill>
                  <a:srgbClr val="FFFF66"/>
                </a:solidFill>
              </a:rPr>
              <a:t>a sin offering for the sin he committed</a:t>
            </a:r>
            <a:r>
              <a:rPr lang="en-US" altLang="en-US" sz="4000" dirty="0"/>
              <a:t>... the entire bull — he </a:t>
            </a:r>
            <a:r>
              <a:rPr lang="en-US" altLang="en-US" sz="4000" u="sng" dirty="0">
                <a:solidFill>
                  <a:srgbClr val="FFFF66"/>
                </a:solidFill>
              </a:rPr>
              <a:t>is to bring outside the camp </a:t>
            </a:r>
            <a:r>
              <a:rPr lang="en-US" altLang="en-US" sz="4000" dirty="0"/>
              <a:t>to a clean place…There he is to burn it on wood with fire.</a:t>
            </a:r>
          </a:p>
        </p:txBody>
      </p:sp>
    </p:spTree>
    <p:extLst>
      <p:ext uri="{BB962C8B-B14F-4D97-AF65-F5344CB8AC3E}">
        <p14:creationId xmlns:p14="http://schemas.microsoft.com/office/powerpoint/2010/main" val="313356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Daniel 9.18-19 </a:t>
            </a:r>
            <a:r>
              <a:rPr lang="en-US" altLang="en-US" sz="4000" dirty="0"/>
              <a:t>My God, turn your ear, and hear; open your eyes and see how desolated we are, as well as the city which bears your name. For we plead with you not because of our own righteousness, but because of your compassion. </a:t>
            </a:r>
            <a:r>
              <a:rPr lang="en-US" altLang="en-US" sz="4000" cap="small" dirty="0"/>
              <a:t>Adoni</a:t>
            </a:r>
            <a:r>
              <a:rPr lang="en-US" altLang="en-US" sz="4000" dirty="0"/>
              <a:t>, hear! </a:t>
            </a:r>
          </a:p>
        </p:txBody>
      </p:sp>
    </p:spTree>
    <p:extLst>
      <p:ext uri="{BB962C8B-B14F-4D97-AF65-F5344CB8AC3E}">
        <p14:creationId xmlns:p14="http://schemas.microsoft.com/office/powerpoint/2010/main" val="396846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Daniel 9.18-19  </a:t>
            </a:r>
            <a:r>
              <a:rPr lang="en-US" altLang="en-US" sz="4000" cap="small" dirty="0">
                <a:solidFill>
                  <a:srgbClr val="FFFF66"/>
                </a:solidFill>
              </a:rPr>
              <a:t>Adoni</a:t>
            </a:r>
            <a:r>
              <a:rPr lang="en-US" altLang="en-US" sz="4000" dirty="0">
                <a:solidFill>
                  <a:srgbClr val="FFFF66"/>
                </a:solidFill>
              </a:rPr>
              <a:t>, forgive</a:t>
            </a:r>
            <a:r>
              <a:rPr lang="en-US" altLang="en-US" sz="4000" dirty="0"/>
              <a:t>! </a:t>
            </a:r>
            <a:r>
              <a:rPr lang="en-US" altLang="en-US" sz="4000" cap="small" dirty="0"/>
              <a:t>Adoni</a:t>
            </a:r>
            <a:r>
              <a:rPr lang="en-US" altLang="en-US" sz="4000" dirty="0"/>
              <a:t>, pay attention, and don’t delay action — for your own sake, my God, because your city and your people bear your name!”</a:t>
            </a:r>
          </a:p>
        </p:txBody>
      </p:sp>
    </p:spTree>
    <p:extLst>
      <p:ext uri="{BB962C8B-B14F-4D97-AF65-F5344CB8AC3E}">
        <p14:creationId xmlns:p14="http://schemas.microsoft.com/office/powerpoint/2010/main" val="942239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2. </a:t>
            </a:r>
            <a:r>
              <a:rPr lang="en-US" altLang="en-US" sz="4000" u="sng" dirty="0"/>
              <a:t>Impurity</a:t>
            </a:r>
            <a:r>
              <a:rPr lang="en-US" altLang="en-US" sz="4000" dirty="0"/>
              <a:t>: Just as lepers and other people declared impure had to remain outside the camp in disgrace, Yeshua was executed as a criminal outside the walls.</a:t>
            </a:r>
          </a:p>
        </p:txBody>
      </p:sp>
    </p:spTree>
    <p:extLst>
      <p:ext uri="{BB962C8B-B14F-4D97-AF65-F5344CB8AC3E}">
        <p14:creationId xmlns:p14="http://schemas.microsoft.com/office/powerpoint/2010/main" val="123910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3. </a:t>
            </a:r>
            <a:r>
              <a:rPr lang="en-US" altLang="en-US" sz="4000" u="sng" dirty="0"/>
              <a:t>Separation</a:t>
            </a:r>
            <a:r>
              <a:rPr lang="en-US" altLang="en-US" sz="4000" dirty="0"/>
              <a:t>: Being outside the camp in disgrace implies not only impurity but separation from the Jewish people.  Messianic Jews, who go out to him who is outside the camp to share his disgrace, remain, like him, part of the Jewish people, even though</a:t>
            </a:r>
          </a:p>
        </p:txBody>
      </p:sp>
    </p:spTree>
    <p:extLst>
      <p:ext uri="{BB962C8B-B14F-4D97-AF65-F5344CB8AC3E}">
        <p14:creationId xmlns:p14="http://schemas.microsoft.com/office/powerpoint/2010/main" val="3707926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like him, we may not be so regarded.  Messianic Gentiles, who identify with Israel, may similarly be regarded as separated from their own people.  Outside!</a:t>
            </a:r>
          </a:p>
        </p:txBody>
      </p:sp>
    </p:spTree>
    <p:extLst>
      <p:ext uri="{BB962C8B-B14F-4D97-AF65-F5344CB8AC3E}">
        <p14:creationId xmlns:p14="http://schemas.microsoft.com/office/powerpoint/2010/main" val="328579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4. </a:t>
            </a:r>
            <a:r>
              <a:rPr lang="en-US" altLang="en-US" sz="4000" u="sng" dirty="0"/>
              <a:t>Purification</a:t>
            </a:r>
            <a:r>
              <a:rPr lang="en-US" altLang="en-US" sz="4000" dirty="0"/>
              <a:t> from shame, guilt, condemnation.  </a:t>
            </a:r>
            <a:r>
              <a:rPr lang="en-US" altLang="en-US" sz="4000" baseline="30000" dirty="0"/>
              <a:t>MJ 9.13-14</a:t>
            </a:r>
            <a:r>
              <a:rPr lang="en-US" altLang="en-US" sz="4000" dirty="0"/>
              <a:t> For if the blood of goats and bulls and the ashes of a heifer sprinkling those who have been defiled sanctify for the cleansing of the flesh, how much more will the blood</a:t>
            </a:r>
          </a:p>
        </p:txBody>
      </p:sp>
    </p:spTree>
    <p:extLst>
      <p:ext uri="{BB962C8B-B14F-4D97-AF65-F5344CB8AC3E}">
        <p14:creationId xmlns:p14="http://schemas.microsoft.com/office/powerpoint/2010/main" val="2210640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of Messiah—who through the eternal Spirit offered Himself without blemish to God—cleanse our conscience from dead works to serve the living God?</a:t>
            </a:r>
          </a:p>
          <a:p>
            <a:pPr algn="l">
              <a:lnSpc>
                <a:spcPct val="90000"/>
              </a:lnSpc>
            </a:pPr>
            <a:endParaRPr lang="en-US" altLang="en-US" sz="1800" dirty="0"/>
          </a:p>
          <a:p>
            <a:pPr algn="l">
              <a:lnSpc>
                <a:spcPct val="90000"/>
              </a:lnSpc>
            </a:pPr>
            <a:r>
              <a:rPr lang="en-US" altLang="en-US" sz="4000" dirty="0"/>
              <a:t>A portable pocket mikvah!</a:t>
            </a:r>
          </a:p>
        </p:txBody>
      </p:sp>
    </p:spTree>
    <p:extLst>
      <p:ext uri="{BB962C8B-B14F-4D97-AF65-F5344CB8AC3E}">
        <p14:creationId xmlns:p14="http://schemas.microsoft.com/office/powerpoint/2010/main" val="316643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rtl="1"/>
            <a:r>
              <a:rPr lang="en-US" sz="4000" dirty="0"/>
              <a:t>In honor of </a:t>
            </a:r>
            <a:r>
              <a:rPr lang="en-US" sz="4000" dirty="0" err="1"/>
              <a:t>Kokeb</a:t>
            </a:r>
            <a:endParaRPr lang="en-US" sz="4000" dirty="0"/>
          </a:p>
          <a:p>
            <a:pPr rtl="1"/>
            <a:r>
              <a:rPr lang="en-US" sz="6000" b="1" dirty="0">
                <a:latin typeface="David" panose="020E0502060401010101" pitchFamily="34" charset="-79"/>
                <a:cs typeface="David" panose="020E0502060401010101" pitchFamily="34" charset="-79"/>
              </a:rPr>
              <a:t>  2.</a:t>
            </a:r>
            <a:r>
              <a:rPr lang="he-IL" sz="6000" b="1" dirty="0">
                <a:latin typeface="David" panose="020E0502060401010101" pitchFamily="34" charset="-79"/>
                <a:cs typeface="David" panose="020E0502060401010101" pitchFamily="34" charset="-79"/>
              </a:rPr>
              <a:t>שָׁכַחְתָּ אֶת מִכְנָסַיִם שֶׁלְּךָ</a:t>
            </a:r>
            <a:endParaRPr lang="en-US" sz="6000" b="1" dirty="0">
              <a:latin typeface="David" panose="020E0502060401010101" pitchFamily="34" charset="-79"/>
              <a:cs typeface="David" panose="020E0502060401010101" pitchFamily="34" charset="-79"/>
            </a:endParaRPr>
          </a:p>
          <a:p>
            <a:r>
              <a:rPr lang="en-US" sz="4000" i="1" dirty="0"/>
              <a:t>Sha-</a:t>
            </a:r>
            <a:r>
              <a:rPr lang="en-US" sz="4000" i="1" u="sng" dirty="0" err="1">
                <a:solidFill>
                  <a:srgbClr val="FFFF66"/>
                </a:solidFill>
              </a:rPr>
              <a:t>khakh</a:t>
            </a:r>
            <a:r>
              <a:rPr lang="en-US" sz="4000" i="1" u="sng" dirty="0">
                <a:solidFill>
                  <a:srgbClr val="FFFF66"/>
                </a:solidFill>
              </a:rPr>
              <a:t>-</a:t>
            </a:r>
            <a:r>
              <a:rPr lang="en-US" sz="4000" i="1" dirty="0"/>
              <a:t>ta et </a:t>
            </a:r>
          </a:p>
          <a:p>
            <a:r>
              <a:rPr lang="en-US" sz="4000" i="1" dirty="0" err="1"/>
              <a:t>mikh-na-</a:t>
            </a:r>
            <a:r>
              <a:rPr lang="en-US" sz="4000" i="1" u="sng" dirty="0" err="1">
                <a:solidFill>
                  <a:srgbClr val="FFFF66"/>
                </a:solidFill>
              </a:rPr>
              <a:t>sa</a:t>
            </a:r>
            <a:r>
              <a:rPr lang="en-US" sz="4000" i="1" dirty="0" err="1"/>
              <a:t>im</a:t>
            </a:r>
            <a:r>
              <a:rPr lang="en-US" sz="4000" i="1" dirty="0"/>
              <a:t> </a:t>
            </a:r>
            <a:r>
              <a:rPr lang="en-US" sz="4000" i="1" dirty="0" err="1"/>
              <a:t>shel</a:t>
            </a:r>
            <a:r>
              <a:rPr lang="en-US" sz="4000" i="1" u="sng" dirty="0" err="1">
                <a:solidFill>
                  <a:srgbClr val="FFFF66"/>
                </a:solidFill>
              </a:rPr>
              <a:t>kha</a:t>
            </a:r>
            <a:endParaRPr lang="en-US" sz="4000" i="1" u="sng" dirty="0">
              <a:solidFill>
                <a:srgbClr val="FFFF66"/>
              </a:solidFill>
            </a:endParaRPr>
          </a:p>
          <a:p>
            <a:endParaRPr lang="en-US" sz="2000" u="sng" dirty="0">
              <a:solidFill>
                <a:srgbClr val="FFFF66"/>
              </a:solidFill>
            </a:endParaRPr>
          </a:p>
          <a:p>
            <a:r>
              <a:rPr lang="en-US" sz="4000" dirty="0"/>
              <a:t>You forgot your pants.</a:t>
            </a:r>
            <a:endParaRPr lang="he-IL" sz="4000" dirty="0"/>
          </a:p>
        </p:txBody>
      </p:sp>
    </p:spTree>
    <p:extLst>
      <p:ext uri="{BB962C8B-B14F-4D97-AF65-F5344CB8AC3E}">
        <p14:creationId xmlns:p14="http://schemas.microsoft.com/office/powerpoint/2010/main" val="1337894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err="1"/>
              <a:t>Bamidbar</a:t>
            </a:r>
            <a:r>
              <a:rPr lang="en-US" sz="4000" baseline="30000" dirty="0"/>
              <a:t>/Nu 19.1-3  </a:t>
            </a:r>
            <a:r>
              <a:rPr lang="en-US" sz="4000" dirty="0"/>
              <a:t>This is the regulation from the Torah which </a:t>
            </a:r>
            <a:r>
              <a:rPr lang="en-US" sz="4000" cap="small" dirty="0"/>
              <a:t>Adoni</a:t>
            </a:r>
            <a:r>
              <a:rPr lang="en-US" sz="4000" dirty="0"/>
              <a:t> has commanded. Tell the people of Isra’el to bring you </a:t>
            </a:r>
            <a:r>
              <a:rPr lang="en-US" sz="4000" u="sng" dirty="0">
                <a:solidFill>
                  <a:srgbClr val="FFFF66"/>
                </a:solidFill>
              </a:rPr>
              <a:t>a young red female cow</a:t>
            </a:r>
            <a:r>
              <a:rPr lang="en-US" sz="4000" dirty="0"/>
              <a:t> without fault or defect and which has never borne a yoke. </a:t>
            </a:r>
            <a:r>
              <a:rPr lang="en-US" sz="4000" b="1" baseline="30000" dirty="0"/>
              <a:t> </a:t>
            </a:r>
            <a:r>
              <a:rPr lang="en-US" sz="4000" dirty="0"/>
              <a:t>You are to give it to </a:t>
            </a:r>
            <a:r>
              <a:rPr lang="en-US" sz="4000" dirty="0" err="1"/>
              <a:t>El‘azar</a:t>
            </a:r>
            <a:r>
              <a:rPr lang="en-US" sz="4000" dirty="0"/>
              <a:t> the </a:t>
            </a:r>
            <a:r>
              <a:rPr lang="en-US" sz="4000" dirty="0" err="1"/>
              <a:t>cohen</a:t>
            </a:r>
            <a:r>
              <a:rPr lang="en-US" sz="4000" dirty="0"/>
              <a:t>; </a:t>
            </a:r>
            <a:r>
              <a:rPr lang="en-US" sz="4000" dirty="0">
                <a:solidFill>
                  <a:srgbClr val="FFFF66"/>
                </a:solidFill>
              </a:rPr>
              <a:t>it is to be brought outside the camp and slaughtered in front of him. </a:t>
            </a:r>
            <a:endParaRPr lang="en-US" altLang="en-US" sz="6600" dirty="0">
              <a:solidFill>
                <a:srgbClr val="FFFF66"/>
              </a:solidFill>
            </a:endParaRPr>
          </a:p>
        </p:txBody>
      </p:sp>
    </p:spTree>
    <p:extLst>
      <p:ext uri="{BB962C8B-B14F-4D97-AF65-F5344CB8AC3E}">
        <p14:creationId xmlns:p14="http://schemas.microsoft.com/office/powerpoint/2010/main" val="762240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2688497C-AD2F-630E-4EA7-9BD305E31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80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Sacrifice of Praise</a:t>
            </a:r>
          </a:p>
          <a:p>
            <a:pPr marL="457200" indent="-457200" algn="l">
              <a:lnSpc>
                <a:spcPct val="90000"/>
              </a:lnSpc>
              <a:buFont typeface="+mj-lt"/>
              <a:buAutoNum type="arabicPeriod"/>
            </a:pPr>
            <a:r>
              <a:rPr lang="en-US" altLang="en-US" sz="4000" dirty="0"/>
              <a:t>Points of Provision</a:t>
            </a:r>
          </a:p>
          <a:p>
            <a:pPr marL="457200" indent="-457200" algn="l">
              <a:lnSpc>
                <a:spcPct val="90000"/>
              </a:lnSpc>
              <a:buFont typeface="+mj-lt"/>
              <a:buAutoNum type="arabicPeriod"/>
            </a:pPr>
            <a:r>
              <a:rPr lang="en-US" altLang="en-US" sz="4000" dirty="0">
                <a:solidFill>
                  <a:srgbClr val="FFFF66"/>
                </a:solidFill>
              </a:rPr>
              <a:t>Points of Praise</a:t>
            </a:r>
          </a:p>
        </p:txBody>
      </p:sp>
    </p:spTree>
    <p:extLst>
      <p:ext uri="{BB962C8B-B14F-4D97-AF65-F5344CB8AC3E}">
        <p14:creationId xmlns:p14="http://schemas.microsoft.com/office/powerpoint/2010/main" val="3289858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solidFill>
                  <a:srgbClr val="FF4747"/>
                </a:solidFill>
              </a:rPr>
              <a:t>MJ 13.10-15</a:t>
            </a:r>
            <a:r>
              <a:rPr lang="en-US" altLang="en-US" sz="4000" dirty="0">
                <a:solidFill>
                  <a:srgbClr val="FF4747"/>
                </a:solidFill>
              </a:rPr>
              <a:t>  Through him, </a:t>
            </a:r>
            <a:r>
              <a:rPr lang="en-US" altLang="en-US" sz="4000" u="sng" dirty="0">
                <a:solidFill>
                  <a:srgbClr val="FFFF66"/>
                </a:solidFill>
              </a:rPr>
              <a:t>therefore</a:t>
            </a:r>
            <a:r>
              <a:rPr lang="en-US" altLang="en-US" sz="4000" dirty="0">
                <a:solidFill>
                  <a:srgbClr val="FF4747"/>
                </a:solidFill>
              </a:rPr>
              <a:t>, let us offer God a </a:t>
            </a:r>
            <a:r>
              <a:rPr lang="en-US" altLang="en-US" sz="4000" u="sng" dirty="0">
                <a:solidFill>
                  <a:srgbClr val="FFFF66"/>
                </a:solidFill>
              </a:rPr>
              <a:t>sacrifice of praise</a:t>
            </a:r>
            <a:r>
              <a:rPr lang="en-US" altLang="en-US" sz="4000" dirty="0">
                <a:solidFill>
                  <a:srgbClr val="FFFF66"/>
                </a:solidFill>
              </a:rPr>
              <a:t> </a:t>
            </a:r>
            <a:r>
              <a:rPr lang="en-US" altLang="en-US" sz="4000" dirty="0">
                <a:solidFill>
                  <a:srgbClr val="FF4747"/>
                </a:solidFill>
              </a:rPr>
              <a:t>continually. For this is the fruit of lips that acknowledge his name.</a:t>
            </a:r>
          </a:p>
        </p:txBody>
      </p:sp>
    </p:spTree>
    <p:extLst>
      <p:ext uri="{BB962C8B-B14F-4D97-AF65-F5344CB8AC3E}">
        <p14:creationId xmlns:p14="http://schemas.microsoft.com/office/powerpoint/2010/main" val="575240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Therefore</a:t>
            </a:r>
            <a:r>
              <a:rPr lang="en-US" altLang="en-US" sz="4000" dirty="0"/>
              <a:t>.   What is this connector there for?   Yeshua is…</a:t>
            </a:r>
          </a:p>
          <a:p>
            <a:pPr marL="457200" indent="-457200" algn="l">
              <a:lnSpc>
                <a:spcPct val="90000"/>
              </a:lnSpc>
              <a:buFont typeface="+mj-lt"/>
              <a:buAutoNum type="arabicPeriod"/>
            </a:pPr>
            <a:r>
              <a:rPr lang="en-US" altLang="en-US" sz="4000" dirty="0"/>
              <a:t>Access to the true altar.</a:t>
            </a:r>
          </a:p>
          <a:p>
            <a:pPr marL="457200" indent="-457200" algn="l">
              <a:lnSpc>
                <a:spcPct val="90000"/>
              </a:lnSpc>
              <a:buFont typeface="+mj-lt"/>
              <a:buAutoNum type="arabicPeriod"/>
            </a:pPr>
            <a:r>
              <a:rPr lang="en-US" altLang="en-US" sz="4000" dirty="0"/>
              <a:t>Daily Yom Kippur w/o fasting.</a:t>
            </a:r>
          </a:p>
          <a:p>
            <a:pPr marL="457200" indent="-457200" algn="l">
              <a:lnSpc>
                <a:spcPct val="90000"/>
              </a:lnSpc>
              <a:buFont typeface="+mj-lt"/>
              <a:buAutoNum type="arabicPeriod"/>
            </a:pPr>
            <a:r>
              <a:rPr lang="en-US" altLang="en-US" sz="4000" dirty="0"/>
              <a:t>Sin offering constantly available</a:t>
            </a:r>
          </a:p>
          <a:p>
            <a:pPr marL="457200" indent="-457200" algn="l">
              <a:lnSpc>
                <a:spcPct val="90000"/>
              </a:lnSpc>
              <a:buFont typeface="+mj-lt"/>
              <a:buAutoNum type="arabicPeriod"/>
            </a:pPr>
            <a:r>
              <a:rPr lang="en-US" altLang="en-US" sz="4000" dirty="0"/>
              <a:t>Portable, pocket mikveh and red heifer..</a:t>
            </a:r>
          </a:p>
          <a:p>
            <a:pPr marL="742950" indent="-742950" algn="l">
              <a:lnSpc>
                <a:spcPct val="90000"/>
              </a:lnSpc>
              <a:buFont typeface="+mj-lt"/>
              <a:buAutoNum type="arabicPeriod"/>
            </a:pPr>
            <a:endParaRPr lang="en-US" altLang="en-US" sz="4000" dirty="0"/>
          </a:p>
          <a:p>
            <a:pPr marL="742950" indent="-742950" algn="l">
              <a:lnSpc>
                <a:spcPct val="90000"/>
              </a:lnSpc>
              <a:buFont typeface="+mj-lt"/>
              <a:buAutoNum type="arabicPeriod"/>
              <a:tabLst>
                <a:tab pos="512763" algn="l"/>
              </a:tabLst>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806554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2688497C-AD2F-630E-4EA7-9BD305E31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695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Vayikra/Lev 22:29-30 </a:t>
            </a:r>
            <a:r>
              <a:rPr lang="en-US" altLang="en-US" sz="4000" dirty="0"/>
              <a:t>When you offer a </a:t>
            </a:r>
            <a:r>
              <a:rPr lang="en-US" altLang="en-US" sz="4000" u="sng" dirty="0">
                <a:solidFill>
                  <a:srgbClr val="FFFF66"/>
                </a:solidFill>
              </a:rPr>
              <a:t>sacrifice of thanksgiving</a:t>
            </a:r>
            <a:r>
              <a:rPr lang="en-US" altLang="en-US" sz="4000" dirty="0"/>
              <a:t> to </a:t>
            </a:r>
            <a:r>
              <a:rPr lang="en-US" altLang="en-US" sz="4000" cap="small" dirty="0"/>
              <a:t>Adoni</a:t>
            </a:r>
            <a:r>
              <a:rPr lang="en-US" altLang="en-US" sz="4000" dirty="0"/>
              <a:t>, you are to present it so that you may be accepted. It is to be eaten on the same day. You are to leave none of it until the morning. I am </a:t>
            </a:r>
            <a:r>
              <a:rPr lang="en-US" altLang="en-US" sz="4000" cap="small" dirty="0"/>
              <a:t>Adoni</a:t>
            </a:r>
            <a:r>
              <a:rPr lang="en-US" altLang="en-US" sz="4000" dirty="0"/>
              <a:t>.</a:t>
            </a:r>
          </a:p>
        </p:txBody>
      </p:sp>
    </p:spTree>
    <p:extLst>
      <p:ext uri="{BB962C8B-B14F-4D97-AF65-F5344CB8AC3E}">
        <p14:creationId xmlns:p14="http://schemas.microsoft.com/office/powerpoint/2010/main" val="2060469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T’hillim/Ps 50:14-15  </a:t>
            </a:r>
            <a:r>
              <a:rPr lang="en-US" altLang="en-US" sz="4000" u="sng" dirty="0">
                <a:solidFill>
                  <a:srgbClr val="FFFF66"/>
                </a:solidFill>
              </a:rPr>
              <a:t>Offer thanksgiving as your sacrifice</a:t>
            </a:r>
            <a:r>
              <a:rPr lang="en-US" altLang="en-US" sz="4000" dirty="0"/>
              <a:t> to God, pay your vows to the Most High, and call on me when you are in trouble; I will deliver you, and you will honor me.”</a:t>
            </a:r>
          </a:p>
        </p:txBody>
      </p:sp>
    </p:spTree>
    <p:extLst>
      <p:ext uri="{BB962C8B-B14F-4D97-AF65-F5344CB8AC3E}">
        <p14:creationId xmlns:p14="http://schemas.microsoft.com/office/powerpoint/2010/main" val="1780655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50.</a:t>
            </a:r>
            <a:r>
              <a:rPr lang="en-US" sz="4000" baseline="30000" dirty="0"/>
              <a:t>23</a:t>
            </a:r>
            <a:r>
              <a:rPr lang="en-US" sz="4000" dirty="0">
                <a:solidFill>
                  <a:srgbClr val="212529"/>
                </a:solidFill>
                <a:latin typeface="system-ui"/>
              </a:rPr>
              <a:t> </a:t>
            </a:r>
            <a:r>
              <a:rPr lang="en-US" altLang="en-US" sz="4000" dirty="0"/>
              <a:t>Whoever </a:t>
            </a:r>
            <a:r>
              <a:rPr lang="en-US" altLang="en-US" sz="4000" u="sng" dirty="0">
                <a:solidFill>
                  <a:srgbClr val="FFFF66"/>
                </a:solidFill>
              </a:rPr>
              <a:t>offers thanksgiving as his sacrifice </a:t>
            </a:r>
            <a:r>
              <a:rPr lang="en-US" altLang="en-US" sz="4000" dirty="0"/>
              <a:t>honors me; and to him who goes the right way I will show the salvation of God.”</a:t>
            </a:r>
          </a:p>
        </p:txBody>
      </p:sp>
    </p:spTree>
    <p:extLst>
      <p:ext uri="{BB962C8B-B14F-4D97-AF65-F5344CB8AC3E}">
        <p14:creationId xmlns:p14="http://schemas.microsoft.com/office/powerpoint/2010/main" val="2335257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 / Ps 50.21-22 </a:t>
            </a:r>
            <a:r>
              <a:rPr lang="en-US" sz="4000" dirty="0"/>
              <a:t>Let them </a:t>
            </a:r>
            <a:r>
              <a:rPr lang="en-US" sz="4000" u="sng" dirty="0">
                <a:solidFill>
                  <a:srgbClr val="FFFF66"/>
                </a:solidFill>
              </a:rPr>
              <a:t>give thanks to </a:t>
            </a:r>
            <a:r>
              <a:rPr lang="en-US" sz="4000" u="sng" cap="small" dirty="0">
                <a:solidFill>
                  <a:srgbClr val="FFFF66"/>
                </a:solidFill>
              </a:rPr>
              <a:t>Adoni</a:t>
            </a:r>
            <a:r>
              <a:rPr lang="en-US" sz="4000" dirty="0"/>
              <a:t> for his grace,</a:t>
            </a:r>
            <a:br>
              <a:rPr lang="en-US" sz="6600" dirty="0"/>
            </a:br>
            <a:r>
              <a:rPr lang="en-US" sz="4000" dirty="0"/>
              <a:t>for his wonders bestowed on humanity!  </a:t>
            </a:r>
            <a:r>
              <a:rPr lang="en-US" sz="4000" b="1" baseline="30000" dirty="0"/>
              <a:t> </a:t>
            </a:r>
            <a:r>
              <a:rPr lang="en-US" sz="4000" dirty="0"/>
              <a:t>Let them </a:t>
            </a:r>
            <a:r>
              <a:rPr lang="en-US" sz="4000" u="sng" dirty="0">
                <a:solidFill>
                  <a:srgbClr val="FFFF66"/>
                </a:solidFill>
              </a:rPr>
              <a:t>offer sacrifices of thanksgiving</a:t>
            </a:r>
            <a:r>
              <a:rPr lang="en-US" sz="4000" dirty="0"/>
              <a:t> and proclaim his great deeds with songs of joy.</a:t>
            </a:r>
            <a:endParaRPr lang="en-US" altLang="en-US" sz="6600" dirty="0"/>
          </a:p>
        </p:txBody>
      </p:sp>
    </p:spTree>
    <p:extLst>
      <p:ext uri="{BB962C8B-B14F-4D97-AF65-F5344CB8AC3E}">
        <p14:creationId xmlns:p14="http://schemas.microsoft.com/office/powerpoint/2010/main" val="41207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524275" cy="4648200"/>
          </a:xfrm>
        </p:spPr>
        <p:txBody>
          <a:bodyPr/>
          <a:lstStyle/>
          <a:p>
            <a:pPr algn="l">
              <a:lnSpc>
                <a:spcPct val="90000"/>
              </a:lnSpc>
            </a:pPr>
            <a:r>
              <a:rPr lang="en-US" altLang="en-US" sz="4000" dirty="0"/>
              <a:t>A new holiday closure…</a:t>
            </a:r>
          </a:p>
        </p:txBody>
      </p:sp>
      <p:pic>
        <p:nvPicPr>
          <p:cNvPr id="3" name="Picture 2">
            <a:extLst>
              <a:ext uri="{FF2B5EF4-FFF2-40B4-BE49-F238E27FC236}">
                <a16:creationId xmlns:a16="http://schemas.microsoft.com/office/drawing/2014/main" id="{E89BB83D-82FC-1D1A-7B39-4FAA1F5375A1}"/>
              </a:ext>
            </a:extLst>
          </p:cNvPr>
          <p:cNvPicPr>
            <a:picLocks noChangeAspect="1"/>
          </p:cNvPicPr>
          <p:nvPr/>
        </p:nvPicPr>
        <p:blipFill>
          <a:blip r:embed="rId3"/>
          <a:stretch>
            <a:fillRect/>
          </a:stretch>
        </p:blipFill>
        <p:spPr>
          <a:xfrm>
            <a:off x="2829075" y="0"/>
            <a:ext cx="6314925" cy="5143500"/>
          </a:xfrm>
          <a:prstGeom prst="rect">
            <a:avLst/>
          </a:prstGeom>
        </p:spPr>
      </p:pic>
    </p:spTree>
    <p:extLst>
      <p:ext uri="{BB962C8B-B14F-4D97-AF65-F5344CB8AC3E}">
        <p14:creationId xmlns:p14="http://schemas.microsoft.com/office/powerpoint/2010/main" val="1475159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 / Ps 116.17-18 </a:t>
            </a:r>
            <a:r>
              <a:rPr lang="en-US" sz="4000" dirty="0"/>
              <a:t>I will offer a </a:t>
            </a:r>
            <a:r>
              <a:rPr lang="en-US" sz="4000" u="sng" dirty="0">
                <a:solidFill>
                  <a:srgbClr val="FFFF66"/>
                </a:solidFill>
              </a:rPr>
              <a:t>sacrifice of thanks</a:t>
            </a:r>
            <a:r>
              <a:rPr lang="en-US" sz="4000" dirty="0">
                <a:solidFill>
                  <a:srgbClr val="FFFF66"/>
                </a:solidFill>
              </a:rPr>
              <a:t> </a:t>
            </a:r>
            <a:r>
              <a:rPr lang="en-US" sz="4000" dirty="0"/>
              <a:t>to you and will call on the name of </a:t>
            </a:r>
            <a:r>
              <a:rPr lang="en-US" sz="4000" cap="small" dirty="0"/>
              <a:t>Adoni</a:t>
            </a:r>
            <a:r>
              <a:rPr lang="en-US" sz="4000" dirty="0"/>
              <a:t>. I will pay my vows to </a:t>
            </a:r>
            <a:r>
              <a:rPr lang="en-US" sz="4000" cap="small" dirty="0"/>
              <a:t>Adoni </a:t>
            </a:r>
            <a:r>
              <a:rPr lang="en-US" sz="4000" dirty="0"/>
              <a:t>in the presence of all his people,</a:t>
            </a:r>
            <a:endParaRPr lang="en-US" altLang="en-US" sz="6600" dirty="0"/>
          </a:p>
        </p:txBody>
      </p:sp>
    </p:spTree>
    <p:extLst>
      <p:ext uri="{BB962C8B-B14F-4D97-AF65-F5344CB8AC3E}">
        <p14:creationId xmlns:p14="http://schemas.microsoft.com/office/powerpoint/2010/main" val="3396664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 / Ps 107.22   </a:t>
            </a:r>
            <a:r>
              <a:rPr lang="en-US" sz="4000" dirty="0"/>
              <a:t>Let them give thanks to </a:t>
            </a:r>
            <a:r>
              <a:rPr lang="en-US" sz="4000" cap="small" dirty="0"/>
              <a:t>Adoni</a:t>
            </a:r>
            <a:r>
              <a:rPr lang="en-US" sz="4000" dirty="0"/>
              <a:t> for his grace, for his wonders bestowed on humanity! Let them </a:t>
            </a:r>
            <a:r>
              <a:rPr lang="en-US" sz="4000" u="sng" dirty="0">
                <a:solidFill>
                  <a:srgbClr val="FFFF66"/>
                </a:solidFill>
              </a:rPr>
              <a:t>offer sacrifices of thanksgiving</a:t>
            </a:r>
            <a:r>
              <a:rPr lang="en-US" sz="4000" dirty="0">
                <a:solidFill>
                  <a:srgbClr val="FFFF66"/>
                </a:solidFill>
              </a:rPr>
              <a:t> </a:t>
            </a:r>
            <a:r>
              <a:rPr lang="en-US" sz="4000" dirty="0"/>
              <a:t>and proclaim his great deeds with songs of joy.</a:t>
            </a:r>
            <a:endParaRPr lang="en-US" altLang="en-US" sz="4000" dirty="0"/>
          </a:p>
        </p:txBody>
      </p:sp>
    </p:spTree>
    <p:extLst>
      <p:ext uri="{BB962C8B-B14F-4D97-AF65-F5344CB8AC3E}">
        <p14:creationId xmlns:p14="http://schemas.microsoft.com/office/powerpoint/2010/main" val="529818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lvl="0" algn="l">
              <a:spcBef>
                <a:spcPct val="30000"/>
              </a:spcBef>
              <a:defRPr/>
            </a:pPr>
            <a:r>
              <a:rPr lang="en-US" altLang="en-US" sz="4000" baseline="30000" dirty="0" err="1"/>
              <a:t>Divrei</a:t>
            </a:r>
            <a:r>
              <a:rPr lang="en-US" altLang="en-US" sz="4000" baseline="30000" dirty="0"/>
              <a:t> </a:t>
            </a:r>
            <a:r>
              <a:rPr lang="en-US" altLang="en-US" sz="4000" baseline="30000" dirty="0" err="1"/>
              <a:t>HaYamimm</a:t>
            </a:r>
            <a:r>
              <a:rPr lang="en-US" altLang="en-US" sz="4000" baseline="30000" dirty="0"/>
              <a:t> B 2 Chr 29:31  </a:t>
            </a:r>
            <a:r>
              <a:rPr lang="en-US" altLang="en-US" sz="4000" dirty="0" err="1"/>
              <a:t>Hizkiyahu</a:t>
            </a:r>
            <a:r>
              <a:rPr lang="en-US" altLang="en-US" sz="4000" dirty="0"/>
              <a:t> responded by saying, “Now that you have consecrated yourselves to </a:t>
            </a:r>
            <a:r>
              <a:rPr lang="en-US" altLang="en-US" sz="4000" cap="small" dirty="0"/>
              <a:t>Adoni</a:t>
            </a:r>
            <a:r>
              <a:rPr lang="en-US" altLang="en-US" sz="4000" dirty="0"/>
              <a:t>, come close, and bring sacrifices and </a:t>
            </a:r>
            <a:r>
              <a:rPr lang="en-US" altLang="en-US" sz="4300" u="sng" dirty="0">
                <a:solidFill>
                  <a:srgbClr val="FFFF66"/>
                </a:solidFill>
              </a:rPr>
              <a:t>thank offerings</a:t>
            </a:r>
            <a:r>
              <a:rPr lang="en-US" altLang="en-US" sz="4300" dirty="0">
                <a:solidFill>
                  <a:srgbClr val="FFFF66"/>
                </a:solidFill>
              </a:rPr>
              <a:t> </a:t>
            </a:r>
            <a:r>
              <a:rPr lang="en-US" altLang="en-US" sz="4000" dirty="0"/>
              <a:t>into the house of </a:t>
            </a:r>
            <a:r>
              <a:rPr lang="en-US" altLang="en-US" sz="4000" cap="small" dirty="0"/>
              <a:t>Adoni</a:t>
            </a:r>
            <a:r>
              <a:rPr lang="en-US" altLang="en-US" sz="4000" dirty="0"/>
              <a:t>. So the community brought in sacrifices and </a:t>
            </a:r>
            <a:r>
              <a:rPr lang="en-US" altLang="en-US" sz="4000" u="sng" dirty="0">
                <a:solidFill>
                  <a:srgbClr val="FFFF66"/>
                </a:solidFill>
              </a:rPr>
              <a:t>thank offerings</a:t>
            </a:r>
            <a:r>
              <a:rPr lang="en-US" altLang="en-US" sz="4000" dirty="0"/>
              <a:t>, and as many as were willing volunteered burnt offerings.</a:t>
            </a:r>
          </a:p>
        </p:txBody>
      </p:sp>
    </p:spTree>
    <p:extLst>
      <p:ext uri="{BB962C8B-B14F-4D97-AF65-F5344CB8AC3E}">
        <p14:creationId xmlns:p14="http://schemas.microsoft.com/office/powerpoint/2010/main" val="1516750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695878" y="209549"/>
            <a:ext cx="6143321" cy="2209801"/>
          </a:xfrm>
        </p:spPr>
        <p:txBody>
          <a:bodyPr>
            <a:normAutofit lnSpcReduction="10000"/>
          </a:bodyPr>
          <a:lstStyle/>
          <a:p>
            <a:pPr algn="l">
              <a:lnSpc>
                <a:spcPct val="90000"/>
              </a:lnSpc>
            </a:pPr>
            <a:r>
              <a:rPr lang="en-US" altLang="en-US" sz="4000" dirty="0"/>
              <a:t> As Sean </a:t>
            </a:r>
            <a:r>
              <a:rPr lang="en-US" altLang="en-US" sz="4000" dirty="0" err="1"/>
              <a:t>Steckbeck</a:t>
            </a:r>
            <a:r>
              <a:rPr lang="en-US" altLang="en-US" sz="4000" dirty="0"/>
              <a:t> so aptly said, “People are drawn to lovers, not ‘knowers’.”</a:t>
            </a:r>
          </a:p>
        </p:txBody>
      </p:sp>
      <p:pic>
        <p:nvPicPr>
          <p:cNvPr id="2" name="Picture 1">
            <a:extLst>
              <a:ext uri="{FF2B5EF4-FFF2-40B4-BE49-F238E27FC236}">
                <a16:creationId xmlns:a16="http://schemas.microsoft.com/office/drawing/2014/main" id="{A55BC205-A6C7-931C-51A7-7386A12A1A81}"/>
              </a:ext>
            </a:extLst>
          </p:cNvPr>
          <p:cNvPicPr>
            <a:picLocks noChangeAspect="1"/>
          </p:cNvPicPr>
          <p:nvPr/>
        </p:nvPicPr>
        <p:blipFill>
          <a:blip r:embed="rId3"/>
          <a:stretch>
            <a:fillRect/>
          </a:stretch>
        </p:blipFill>
        <p:spPr>
          <a:xfrm>
            <a:off x="302582" y="184581"/>
            <a:ext cx="2162477" cy="1933845"/>
          </a:xfrm>
          <a:prstGeom prst="rect">
            <a:avLst/>
          </a:prstGeom>
        </p:spPr>
      </p:pic>
      <p:sp>
        <p:nvSpPr>
          <p:cNvPr id="3" name="TextBox 2">
            <a:extLst>
              <a:ext uri="{FF2B5EF4-FFF2-40B4-BE49-F238E27FC236}">
                <a16:creationId xmlns:a16="http://schemas.microsoft.com/office/drawing/2014/main" id="{162C25E8-64A4-E75C-5B29-66F849DD604B}"/>
              </a:ext>
            </a:extLst>
          </p:cNvPr>
          <p:cNvSpPr txBox="1"/>
          <p:nvPr/>
        </p:nvSpPr>
        <p:spPr>
          <a:xfrm>
            <a:off x="228599" y="2165774"/>
            <a:ext cx="8610599" cy="2308324"/>
          </a:xfrm>
          <a:prstGeom prst="rect">
            <a:avLst/>
          </a:prstGeom>
          <a:noFill/>
        </p:spPr>
        <p:txBody>
          <a:bodyPr wrap="square" rtlCol="0">
            <a:spAutoFit/>
          </a:bodyPr>
          <a:lstStyle/>
          <a:p>
            <a:pPr algn="l">
              <a:lnSpc>
                <a:spcPct val="90000"/>
              </a:lnSpc>
            </a:pPr>
            <a:r>
              <a:rPr lang="en-US" altLang="en-US" sz="4000" dirty="0"/>
              <a:t>We were drawn to the joy and sense of community and fellowship. And the teaching has been very eye-opening.</a:t>
            </a:r>
          </a:p>
        </p:txBody>
      </p:sp>
      <p:sp>
        <p:nvSpPr>
          <p:cNvPr id="4" name="TextBox 3">
            <a:extLst>
              <a:ext uri="{FF2B5EF4-FFF2-40B4-BE49-F238E27FC236}">
                <a16:creationId xmlns:a16="http://schemas.microsoft.com/office/drawing/2014/main" id="{3EFC073D-73CA-C0A7-AB78-CEE54D6F6B73}"/>
              </a:ext>
            </a:extLst>
          </p:cNvPr>
          <p:cNvSpPr txBox="1"/>
          <p:nvPr/>
        </p:nvSpPr>
        <p:spPr>
          <a:xfrm>
            <a:off x="1506142" y="164791"/>
            <a:ext cx="958917" cy="400110"/>
          </a:xfrm>
          <a:prstGeom prst="rect">
            <a:avLst/>
          </a:prstGeom>
          <a:noFill/>
        </p:spPr>
        <p:txBody>
          <a:bodyPr wrap="none" rtlCol="0">
            <a:spAutoFit/>
          </a:bodyPr>
          <a:lstStyle/>
          <a:p>
            <a:pPr algn="l"/>
            <a:r>
              <a:rPr lang="en-US" sz="2000" dirty="0">
                <a:solidFill>
                  <a:schemeClr val="tx1"/>
                </a:solidFill>
              </a:rPr>
              <a:t>Luann</a:t>
            </a:r>
            <a:endParaRPr lang="en-US" dirty="0">
              <a:solidFill>
                <a:schemeClr val="tx1"/>
              </a:solidFill>
            </a:endParaRPr>
          </a:p>
        </p:txBody>
      </p:sp>
    </p:spTree>
    <p:extLst>
      <p:ext uri="{BB962C8B-B14F-4D97-AF65-F5344CB8AC3E}">
        <p14:creationId xmlns:p14="http://schemas.microsoft.com/office/powerpoint/2010/main" val="4088652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B06092EA-9979-FFA8-11F3-49A06AE16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44" y="-13869"/>
            <a:ext cx="7751556" cy="5157369"/>
          </a:xfrm>
          <a:prstGeom prst="rect">
            <a:avLst/>
          </a:prstGeom>
        </p:spPr>
      </p:pic>
    </p:spTree>
    <p:extLst>
      <p:ext uri="{BB962C8B-B14F-4D97-AF65-F5344CB8AC3E}">
        <p14:creationId xmlns:p14="http://schemas.microsoft.com/office/powerpoint/2010/main" val="2363971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dirty="0"/>
              <a:t>Why was the Torah given in a desert - a desolate and inhospitable locale?</a:t>
            </a:r>
          </a:p>
          <a:p>
            <a:pPr algn="l"/>
            <a:r>
              <a:rPr lang="en-US" sz="4000" dirty="0"/>
              <a:t> And indeed the Hebrew word </a:t>
            </a:r>
            <a:r>
              <a:rPr lang="en-US" sz="4000" i="1" dirty="0"/>
              <a:t>Sinai </a:t>
            </a:r>
            <a:r>
              <a:rPr lang="en-US" sz="4000" dirty="0"/>
              <a:t>is related (sound-wise) to the Hebrew word for "</a:t>
            </a:r>
            <a:r>
              <a:rPr lang="en-US" sz="4000" i="1" dirty="0"/>
              <a:t>hatred</a:t>
            </a:r>
            <a:r>
              <a:rPr lang="en-US" sz="4000" dirty="0"/>
              <a:t>" (</a:t>
            </a:r>
            <a:r>
              <a:rPr lang="en-US" sz="4000" i="1" dirty="0" err="1"/>
              <a:t>Sin’ah</a:t>
            </a:r>
            <a:r>
              <a:rPr lang="en-US" sz="4000" dirty="0"/>
              <a:t>).</a:t>
            </a:r>
          </a:p>
          <a:p>
            <a:pPr algn="l"/>
            <a:r>
              <a:rPr lang="en-US" sz="4000" dirty="0"/>
              <a:t>It alludes to heightened disdain of the people of Israel for the subterfuges of materialism.</a:t>
            </a:r>
          </a:p>
        </p:txBody>
      </p:sp>
    </p:spTree>
    <p:extLst>
      <p:ext uri="{BB962C8B-B14F-4D97-AF65-F5344CB8AC3E}">
        <p14:creationId xmlns:p14="http://schemas.microsoft.com/office/powerpoint/2010/main" val="2904910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The Sinai desert was not only ownerless but also barren; there was no water and no vegetation to provide food or clothing.</a:t>
            </a:r>
          </a:p>
          <a:p>
            <a:pPr algn="l"/>
            <a:r>
              <a:rPr lang="en-US" sz="4000" dirty="0"/>
              <a:t>According to the Midrash, God gave the Torah in the desert because He wanted to teach us a fundamental truth about it. </a:t>
            </a:r>
          </a:p>
        </p:txBody>
      </p:sp>
    </p:spTree>
    <p:extLst>
      <p:ext uri="{BB962C8B-B14F-4D97-AF65-F5344CB8AC3E}">
        <p14:creationId xmlns:p14="http://schemas.microsoft.com/office/powerpoint/2010/main" val="512847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dirty="0"/>
              <a:t>If G-d had given the Torah in a settled area, that would have implied that it was tied somehow specifically to the people of that place.</a:t>
            </a:r>
          </a:p>
          <a:p>
            <a:pPr algn="l"/>
            <a:r>
              <a:rPr lang="en-US" sz="4000" dirty="0"/>
              <a:t>He therefore gave the Torah in the ownerless desert, making it clear that it does not belong to anybody in particular; anybody that so chooses, can make the Torah their own.</a:t>
            </a:r>
          </a:p>
        </p:txBody>
      </p:sp>
    </p:spTree>
    <p:extLst>
      <p:ext uri="{BB962C8B-B14F-4D97-AF65-F5344CB8AC3E}">
        <p14:creationId xmlns:p14="http://schemas.microsoft.com/office/powerpoint/2010/main" val="3871522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3600" dirty="0"/>
              <a:t>According to the Talmud, God gave the Torah in the desert because He wanted to teach us a fundamental truth about the nature of the study of the Torah.</a:t>
            </a:r>
          </a:p>
          <a:p>
            <a:pPr algn="l"/>
            <a:r>
              <a:rPr lang="en-US" sz="3600" b="1" i="1" dirty="0"/>
              <a:t>"If a person humbles himself like the wilderness, which everybody treads upon, then the Torah is given to him as a gift."</a:t>
            </a:r>
            <a:endParaRPr lang="en-US" sz="3600" dirty="0"/>
          </a:p>
        </p:txBody>
      </p:sp>
    </p:spTree>
    <p:extLst>
      <p:ext uri="{BB962C8B-B14F-4D97-AF65-F5344CB8AC3E}">
        <p14:creationId xmlns:p14="http://schemas.microsoft.com/office/powerpoint/2010/main" val="1320410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3600" dirty="0"/>
              <a:t>It is interesting to note the in Hebrew the root  </a:t>
            </a:r>
            <a:r>
              <a:rPr lang="he-IL" sz="3600" b="1" dirty="0">
                <a:latin typeface="David" panose="020E0502060401010101" pitchFamily="34" charset="-79"/>
                <a:cs typeface="David" panose="020E0502060401010101" pitchFamily="34" charset="-79"/>
              </a:rPr>
              <a:t>דבר</a:t>
            </a:r>
          </a:p>
          <a:p>
            <a:pPr algn="l"/>
            <a:r>
              <a:rPr lang="he-IL" sz="3600" dirty="0"/>
              <a:t>"</a:t>
            </a:r>
            <a:r>
              <a:rPr lang="en-US" sz="3600" b="1" dirty="0"/>
              <a:t>DAVAR</a:t>
            </a:r>
            <a:r>
              <a:rPr lang="en-US" sz="3600" dirty="0"/>
              <a:t>" is the same one for the following words:</a:t>
            </a:r>
          </a:p>
          <a:p>
            <a:pPr algn="l"/>
            <a:r>
              <a:rPr lang="en-US" sz="3600" dirty="0"/>
              <a:t>Desert - </a:t>
            </a:r>
            <a:r>
              <a:rPr lang="en-US" sz="3600" dirty="0" err="1"/>
              <a:t>mi</a:t>
            </a:r>
            <a:r>
              <a:rPr lang="en-US" sz="3600" b="1" dirty="0" err="1"/>
              <a:t>DBAR</a:t>
            </a:r>
            <a:r>
              <a:rPr lang="en-US" sz="3600" dirty="0"/>
              <a:t> - </a:t>
            </a:r>
            <a:r>
              <a:rPr lang="he-IL" sz="3600" b="1" dirty="0">
                <a:latin typeface="David" panose="020E0502060401010101" pitchFamily="34" charset="-79"/>
                <a:cs typeface="David" panose="020E0502060401010101" pitchFamily="34" charset="-79"/>
              </a:rPr>
              <a:t>מדבר</a:t>
            </a:r>
          </a:p>
          <a:p>
            <a:pPr algn="l"/>
            <a:r>
              <a:rPr lang="en-US" sz="3600" dirty="0"/>
              <a:t>Speak - </a:t>
            </a:r>
            <a:r>
              <a:rPr lang="en-US" sz="3600" dirty="0" err="1"/>
              <a:t>me</a:t>
            </a:r>
            <a:r>
              <a:rPr lang="en-US" sz="3600" b="1" dirty="0" err="1"/>
              <a:t>DABER</a:t>
            </a:r>
            <a:r>
              <a:rPr lang="en-US" sz="3600" b="1" dirty="0"/>
              <a:t> - </a:t>
            </a:r>
            <a:r>
              <a:rPr lang="he-IL" sz="3600" b="1" dirty="0">
                <a:latin typeface="David" panose="020E0502060401010101" pitchFamily="34" charset="-79"/>
                <a:cs typeface="David" panose="020E0502060401010101" pitchFamily="34" charset="-79"/>
              </a:rPr>
              <a:t>מדבר</a:t>
            </a:r>
          </a:p>
          <a:p>
            <a:pPr algn="l"/>
            <a:r>
              <a:rPr lang="en-US" sz="3600" dirty="0"/>
              <a:t>Word / Thing - </a:t>
            </a:r>
            <a:r>
              <a:rPr lang="en-US" sz="3600" b="1" dirty="0"/>
              <a:t>DAVAR - </a:t>
            </a:r>
            <a:r>
              <a:rPr lang="he-IL" sz="3600" b="1" dirty="0">
                <a:latin typeface="David" panose="020E0502060401010101" pitchFamily="34" charset="-79"/>
                <a:cs typeface="David" panose="020E0502060401010101" pitchFamily="34" charset="-79"/>
              </a:rPr>
              <a:t>דבר</a:t>
            </a:r>
          </a:p>
        </p:txBody>
      </p:sp>
    </p:spTree>
    <p:extLst>
      <p:ext uri="{BB962C8B-B14F-4D97-AF65-F5344CB8AC3E}">
        <p14:creationId xmlns:p14="http://schemas.microsoft.com/office/powerpoint/2010/main" val="761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Continuing series in Messianic Jews/ Hebrews</a:t>
            </a:r>
          </a:p>
          <a:p>
            <a:pPr algn="l">
              <a:lnSpc>
                <a:spcPct val="90000"/>
              </a:lnSpc>
            </a:pPr>
            <a:endParaRPr lang="en-US" altLang="en-US" sz="4000" dirty="0"/>
          </a:p>
        </p:txBody>
      </p:sp>
    </p:spTree>
    <p:extLst>
      <p:ext uri="{BB962C8B-B14F-4D97-AF65-F5344CB8AC3E}">
        <p14:creationId xmlns:p14="http://schemas.microsoft.com/office/powerpoint/2010/main" val="4119631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3600" dirty="0"/>
              <a:t>Commandment - </a:t>
            </a:r>
            <a:r>
              <a:rPr lang="en-US" sz="3600" b="1" dirty="0"/>
              <a:t>DIBER - </a:t>
            </a:r>
            <a:r>
              <a:rPr lang="he-IL" sz="3900" b="1" dirty="0">
                <a:latin typeface="David" panose="020E0502060401010101" pitchFamily="34" charset="-79"/>
                <a:cs typeface="David" panose="020E0502060401010101" pitchFamily="34" charset="-79"/>
              </a:rPr>
              <a:t>דבר</a:t>
            </a:r>
          </a:p>
          <a:p>
            <a:pPr algn="l"/>
            <a:r>
              <a:rPr lang="en-US" sz="3600" dirty="0"/>
              <a:t>Ten commandments - </a:t>
            </a:r>
            <a:r>
              <a:rPr lang="en-US" sz="3600" b="1" dirty="0"/>
              <a:t>ASERET HADIBROT -  </a:t>
            </a:r>
            <a:r>
              <a:rPr lang="he-IL" sz="3900" b="1" dirty="0">
                <a:latin typeface="David" panose="020E0502060401010101" pitchFamily="34" charset="-79"/>
                <a:cs typeface="David" panose="020E0502060401010101" pitchFamily="34" charset="-79"/>
              </a:rPr>
              <a:t>עשרת הדברות</a:t>
            </a:r>
          </a:p>
          <a:p>
            <a:pPr algn="l"/>
            <a:r>
              <a:rPr lang="en-US" sz="3600" dirty="0"/>
              <a:t>It implies that when a person is in a desert (</a:t>
            </a:r>
            <a:r>
              <a:rPr lang="en-US" sz="3600" dirty="0" err="1"/>
              <a:t>mi</a:t>
            </a:r>
            <a:r>
              <a:rPr lang="en-US" sz="3600" b="1" dirty="0" err="1"/>
              <a:t>DBAR</a:t>
            </a:r>
            <a:r>
              <a:rPr lang="en-US" sz="3600" dirty="0"/>
              <a:t>) - remote from obstruction of "noises" of the daily life, he can then be exposed to the real </a:t>
            </a:r>
            <a:r>
              <a:rPr lang="en-US" sz="3600" b="1" dirty="0"/>
              <a:t>WORD</a:t>
            </a:r>
            <a:r>
              <a:rPr lang="en-US" sz="3600" dirty="0"/>
              <a:t> (</a:t>
            </a:r>
            <a:r>
              <a:rPr lang="en-US" sz="3600" b="1" dirty="0"/>
              <a:t>DAVAR</a:t>
            </a:r>
            <a:r>
              <a:rPr lang="en-US" sz="3600" dirty="0"/>
              <a:t>), absorb and internalize it.  </a:t>
            </a:r>
          </a:p>
        </p:txBody>
      </p:sp>
    </p:spTree>
    <p:extLst>
      <p:ext uri="{BB962C8B-B14F-4D97-AF65-F5344CB8AC3E}">
        <p14:creationId xmlns:p14="http://schemas.microsoft.com/office/powerpoint/2010/main" val="2947247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Shmot</a:t>
            </a:r>
            <a:r>
              <a:rPr lang="en-US" altLang="en-US" sz="4000" baseline="30000" dirty="0"/>
              <a:t>/Ex 19.3-4 </a:t>
            </a:r>
            <a:r>
              <a:rPr lang="en-US" altLang="en-US" sz="4000" dirty="0"/>
              <a:t>Moshe went up to God, and </a:t>
            </a:r>
            <a:r>
              <a:rPr lang="en-US" altLang="en-US" sz="4000" cap="small" dirty="0"/>
              <a:t>Adoni</a:t>
            </a:r>
            <a:r>
              <a:rPr lang="en-US" altLang="en-US" sz="4000" dirty="0"/>
              <a:t> called to him from the mountain: “Here is what you are to say to the household of </a:t>
            </a:r>
            <a:r>
              <a:rPr lang="en-US" altLang="en-US" sz="4000" dirty="0" err="1"/>
              <a:t>Ya‘akov</a:t>
            </a:r>
            <a:r>
              <a:rPr lang="en-US" altLang="en-US" sz="4000" dirty="0"/>
              <a:t>, to tell the people of Isra’el: ‘You have seen what I did to the Egyptians, and how I carried you on eagles’ wings and brought you to myself.</a:t>
            </a:r>
          </a:p>
        </p:txBody>
      </p:sp>
    </p:spTree>
    <p:extLst>
      <p:ext uri="{BB962C8B-B14F-4D97-AF65-F5344CB8AC3E}">
        <p14:creationId xmlns:p14="http://schemas.microsoft.com/office/powerpoint/2010/main" val="33462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2688497C-AD2F-630E-4EA7-9BD305E31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197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solidFill>
                  <a:srgbClr val="FF4747"/>
                </a:solidFill>
              </a:rPr>
              <a:t>MJ 13.10-15</a:t>
            </a:r>
            <a:r>
              <a:rPr lang="en-US" altLang="en-US" sz="4000" dirty="0">
                <a:solidFill>
                  <a:srgbClr val="FF4747"/>
                </a:solidFill>
              </a:rPr>
              <a:t>  Through him, </a:t>
            </a:r>
            <a:r>
              <a:rPr lang="en-US" altLang="en-US" sz="4000" u="sng" dirty="0">
                <a:solidFill>
                  <a:srgbClr val="FFFF66"/>
                </a:solidFill>
              </a:rPr>
              <a:t>therefore</a:t>
            </a:r>
            <a:r>
              <a:rPr lang="en-US" altLang="en-US" sz="4000" dirty="0">
                <a:solidFill>
                  <a:srgbClr val="FF4747"/>
                </a:solidFill>
              </a:rPr>
              <a:t>, let us offer God a </a:t>
            </a:r>
            <a:r>
              <a:rPr lang="en-US" altLang="en-US" sz="4000" u="sng" dirty="0">
                <a:solidFill>
                  <a:srgbClr val="FFFF66"/>
                </a:solidFill>
              </a:rPr>
              <a:t>sacrifice of praise</a:t>
            </a:r>
            <a:r>
              <a:rPr lang="en-US" altLang="en-US" sz="4000" dirty="0">
                <a:solidFill>
                  <a:srgbClr val="FFFF66"/>
                </a:solidFill>
              </a:rPr>
              <a:t> </a:t>
            </a:r>
            <a:r>
              <a:rPr lang="en-US" altLang="en-US" sz="4000" dirty="0">
                <a:solidFill>
                  <a:srgbClr val="FF4747"/>
                </a:solidFill>
              </a:rPr>
              <a:t>continually. For this is the fruit of lips that acknowledge his name.</a:t>
            </a:r>
          </a:p>
        </p:txBody>
      </p:sp>
    </p:spTree>
    <p:extLst>
      <p:ext uri="{BB962C8B-B14F-4D97-AF65-F5344CB8AC3E}">
        <p14:creationId xmlns:p14="http://schemas.microsoft.com/office/powerpoint/2010/main" val="816182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in a relationship of praise?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442598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262546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2688497C-AD2F-630E-4EA7-9BD305E31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4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Sacrifice of Praise</a:t>
            </a:r>
          </a:p>
          <a:p>
            <a:pPr marL="457200" indent="-457200" algn="l">
              <a:lnSpc>
                <a:spcPct val="90000"/>
              </a:lnSpc>
              <a:buFont typeface="+mj-lt"/>
              <a:buAutoNum type="arabicPeriod"/>
            </a:pPr>
            <a:r>
              <a:rPr lang="en-US" altLang="en-US" sz="4000" dirty="0"/>
              <a:t>Points of Provision</a:t>
            </a:r>
          </a:p>
          <a:p>
            <a:pPr marL="457200" indent="-457200" algn="l">
              <a:lnSpc>
                <a:spcPct val="90000"/>
              </a:lnSpc>
              <a:buFont typeface="+mj-lt"/>
              <a:buAutoNum type="arabicPeriod"/>
            </a:pPr>
            <a:r>
              <a:rPr lang="en-US" altLang="en-US" sz="4000" dirty="0"/>
              <a:t>Points of Praise</a:t>
            </a:r>
          </a:p>
        </p:txBody>
      </p:sp>
    </p:spTree>
    <p:extLst>
      <p:ext uri="{BB962C8B-B14F-4D97-AF65-F5344CB8AC3E}">
        <p14:creationId xmlns:p14="http://schemas.microsoft.com/office/powerpoint/2010/main" val="2619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Sacrifice of Praise</a:t>
            </a:r>
          </a:p>
          <a:p>
            <a:pPr marL="457200" indent="-457200" algn="l">
              <a:lnSpc>
                <a:spcPct val="90000"/>
              </a:lnSpc>
              <a:buFont typeface="+mj-lt"/>
              <a:buAutoNum type="arabicPeriod"/>
            </a:pPr>
            <a:r>
              <a:rPr lang="en-US" altLang="en-US" sz="4000" u="sng" dirty="0">
                <a:solidFill>
                  <a:srgbClr val="FFFF66"/>
                </a:solidFill>
              </a:rPr>
              <a:t>Points of Provision</a:t>
            </a:r>
          </a:p>
          <a:p>
            <a:pPr marL="457200" indent="-457200" algn="l">
              <a:lnSpc>
                <a:spcPct val="90000"/>
              </a:lnSpc>
              <a:buFont typeface="+mj-lt"/>
              <a:buAutoNum type="arabicPeriod"/>
            </a:pPr>
            <a:r>
              <a:rPr lang="en-US" altLang="en-US" sz="4000" dirty="0"/>
              <a:t>Points of Praise</a:t>
            </a:r>
          </a:p>
        </p:txBody>
      </p:sp>
    </p:spTree>
    <p:extLst>
      <p:ext uri="{BB962C8B-B14F-4D97-AF65-F5344CB8AC3E}">
        <p14:creationId xmlns:p14="http://schemas.microsoft.com/office/powerpoint/2010/main" val="83160856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191686</TotalTime>
  <Words>3634</Words>
  <Application>Microsoft Office PowerPoint</Application>
  <PresentationFormat>On-screen Show (16:9)</PresentationFormat>
  <Paragraphs>353</Paragraphs>
  <Slides>65</Slides>
  <Notes>65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Arial</vt:lpstr>
      <vt:lpstr>Arial Rounded MT Bold</vt:lpstr>
      <vt:lpstr>David</vt:lpstr>
      <vt:lpstr>Maax</vt:lpstr>
      <vt:lpstr>system-ui</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4756</cp:revision>
  <dcterms:created xsi:type="dcterms:W3CDTF">2006-04-21T19:34:43Z</dcterms:created>
  <dcterms:modified xsi:type="dcterms:W3CDTF">2023-02-11T14:49:24Z</dcterms:modified>
</cp:coreProperties>
</file>