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Lst>
  <p:notesMasterIdLst>
    <p:notesMasterId r:id="rId85"/>
  </p:notesMasterIdLst>
  <p:handoutMasterIdLst>
    <p:handoutMasterId r:id="rId86"/>
  </p:handoutMasterIdLst>
  <p:sldIdLst>
    <p:sldId id="2045" r:id="rId3"/>
    <p:sldId id="64944" r:id="rId4"/>
    <p:sldId id="64975" r:id="rId5"/>
    <p:sldId id="64949" r:id="rId6"/>
    <p:sldId id="64950" r:id="rId7"/>
    <p:sldId id="64951" r:id="rId8"/>
    <p:sldId id="64976" r:id="rId9"/>
    <p:sldId id="64973" r:id="rId10"/>
    <p:sldId id="64919" r:id="rId11"/>
    <p:sldId id="64989" r:id="rId12"/>
    <p:sldId id="64974" r:id="rId13"/>
    <p:sldId id="64932" r:id="rId14"/>
    <p:sldId id="64954" r:id="rId15"/>
    <p:sldId id="64913" r:id="rId16"/>
    <p:sldId id="65002" r:id="rId17"/>
    <p:sldId id="64912" r:id="rId18"/>
    <p:sldId id="64914" r:id="rId19"/>
    <p:sldId id="64946" r:id="rId20"/>
    <p:sldId id="64904" r:id="rId21"/>
    <p:sldId id="64968" r:id="rId22"/>
    <p:sldId id="64965" r:id="rId23"/>
    <p:sldId id="64966" r:id="rId24"/>
    <p:sldId id="64967" r:id="rId25"/>
    <p:sldId id="64971" r:id="rId26"/>
    <p:sldId id="64963" r:id="rId27"/>
    <p:sldId id="64972" r:id="rId28"/>
    <p:sldId id="64969" r:id="rId29"/>
    <p:sldId id="64816" r:id="rId30"/>
    <p:sldId id="64977" r:id="rId31"/>
    <p:sldId id="64978" r:id="rId32"/>
    <p:sldId id="64922" r:id="rId33"/>
    <p:sldId id="64980" r:id="rId34"/>
    <p:sldId id="64979" r:id="rId35"/>
    <p:sldId id="64981" r:id="rId36"/>
    <p:sldId id="64990" r:id="rId37"/>
    <p:sldId id="64935" r:id="rId38"/>
    <p:sldId id="64934" r:id="rId39"/>
    <p:sldId id="64936" r:id="rId40"/>
    <p:sldId id="64938" r:id="rId41"/>
    <p:sldId id="64939" r:id="rId42"/>
    <p:sldId id="64941" r:id="rId43"/>
    <p:sldId id="65003" r:id="rId44"/>
    <p:sldId id="64940" r:id="rId45"/>
    <p:sldId id="64937" r:id="rId46"/>
    <p:sldId id="64947" r:id="rId47"/>
    <p:sldId id="64942" r:id="rId48"/>
    <p:sldId id="64948" r:id="rId49"/>
    <p:sldId id="64943" r:id="rId50"/>
    <p:sldId id="65001" r:id="rId51"/>
    <p:sldId id="64970" r:id="rId52"/>
    <p:sldId id="64987" r:id="rId53"/>
    <p:sldId id="64996" r:id="rId54"/>
    <p:sldId id="64988" r:id="rId55"/>
    <p:sldId id="64997" r:id="rId56"/>
    <p:sldId id="64999" r:id="rId57"/>
    <p:sldId id="64992" r:id="rId58"/>
    <p:sldId id="64956" r:id="rId59"/>
    <p:sldId id="64957" r:id="rId60"/>
    <p:sldId id="64958" r:id="rId61"/>
    <p:sldId id="64953" r:id="rId62"/>
    <p:sldId id="64955" r:id="rId63"/>
    <p:sldId id="64959" r:id="rId64"/>
    <p:sldId id="64961" r:id="rId65"/>
    <p:sldId id="64926" r:id="rId66"/>
    <p:sldId id="64991" r:id="rId67"/>
    <p:sldId id="64916" r:id="rId68"/>
    <p:sldId id="64921" r:id="rId69"/>
    <p:sldId id="64986" r:id="rId70"/>
    <p:sldId id="64982" r:id="rId71"/>
    <p:sldId id="64983" r:id="rId72"/>
    <p:sldId id="64984" r:id="rId73"/>
    <p:sldId id="64985" r:id="rId74"/>
    <p:sldId id="64993" r:id="rId75"/>
    <p:sldId id="64994" r:id="rId76"/>
    <p:sldId id="64929" r:id="rId77"/>
    <p:sldId id="64928" r:id="rId78"/>
    <p:sldId id="64927" r:id="rId79"/>
    <p:sldId id="64962" r:id="rId80"/>
    <p:sldId id="64995" r:id="rId81"/>
    <p:sldId id="64933" r:id="rId82"/>
    <p:sldId id="64774" r:id="rId83"/>
    <p:sldId id="64626" r:id="rId84"/>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333333"/>
    <a:srgbClr val="996633"/>
    <a:srgbClr val="9A6766"/>
    <a:srgbClr val="FFFF99"/>
    <a:srgbClr val="AA6E56"/>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80" autoAdjust="0"/>
    <p:restoredTop sz="83652" autoAdjust="0"/>
  </p:normalViewPr>
  <p:slideViewPr>
    <p:cSldViewPr>
      <p:cViewPr varScale="1">
        <p:scale>
          <a:sx n="99" d="100"/>
          <a:sy n="99" d="100"/>
        </p:scale>
        <p:origin x="84" y="4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18780"/>
    </p:cViewPr>
  </p:sorterViewPr>
  <p:notesViewPr>
    <p:cSldViewPr>
      <p:cViewPr varScale="1">
        <p:scale>
          <a:sx n="83" d="100"/>
          <a:sy n="83" d="100"/>
        </p:scale>
        <p:origin x="19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viewProps" Target="viewProp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90" Type="http://schemas.openxmlformats.org/officeDocument/2006/relationships/theme" Target="theme/theme1.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commentAuthors" Target="commentAuthor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Revival Fire</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Feb.18,2023 5783</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Revival Fire</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Feb.18,2023 5783</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Revival Fire</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Feb.18,2023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10200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27674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https://youtu.be/vkdi7c7Vs6o?t=35</a:t>
            </a:r>
          </a:p>
          <a:p>
            <a:r>
              <a:rPr lang="en-US" altLang="en-US" dirty="0"/>
              <a:t>All good, but particularly 0:35 to 2.15</a:t>
            </a:r>
          </a:p>
        </p:txBody>
      </p:sp>
    </p:spTree>
    <p:extLst>
      <p:ext uri="{BB962C8B-B14F-4D97-AF65-F5344CB8AC3E}">
        <p14:creationId xmlns:p14="http://schemas.microsoft.com/office/powerpoint/2010/main" val="3556971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07353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634902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189307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Where my son Daniel attended when he was at IIT in Chicago.</a:t>
            </a:r>
          </a:p>
        </p:txBody>
      </p:sp>
    </p:spTree>
    <p:extLst>
      <p:ext uri="{BB962C8B-B14F-4D97-AF65-F5344CB8AC3E}">
        <p14:creationId xmlns:p14="http://schemas.microsoft.com/office/powerpoint/2010/main" val="1312121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Where Dawn and I had our first date at their Passover Seder.  </a:t>
            </a:r>
          </a:p>
        </p:txBody>
      </p:sp>
    </p:spTree>
    <p:extLst>
      <p:ext uri="{BB962C8B-B14F-4D97-AF65-F5344CB8AC3E}">
        <p14:creationId xmlns:p14="http://schemas.microsoft.com/office/powerpoint/2010/main" val="285400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http://www.shalombirmingham.com/index.php/about-beth-hallel/about-rabbi-rebbetzin</a:t>
            </a:r>
          </a:p>
          <a:p>
            <a:r>
              <a:rPr lang="en-US" altLang="en-US" dirty="0"/>
              <a:t>Both DC lawyers about 20 years till called into service in Eastern Europe.   Crimea.</a:t>
            </a:r>
          </a:p>
        </p:txBody>
      </p:sp>
    </p:spTree>
    <p:extLst>
      <p:ext uri="{BB962C8B-B14F-4D97-AF65-F5344CB8AC3E}">
        <p14:creationId xmlns:p14="http://schemas.microsoft.com/office/powerpoint/2010/main" val="38178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76245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Picked up Dawn after her work as secretary at the Baptist home. Borrowed car, three on the tree, no AC, Cincinnati summer.   Told her I was just having a feast in my dorm room.  What were you eating?   No, revival…</a:t>
            </a:r>
          </a:p>
        </p:txBody>
      </p:sp>
    </p:spTree>
    <p:extLst>
      <p:ext uri="{BB962C8B-B14F-4D97-AF65-F5344CB8AC3E}">
        <p14:creationId xmlns:p14="http://schemas.microsoft.com/office/powerpoint/2010/main" val="1987493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dirty="0"/>
          </a:p>
        </p:txBody>
      </p:sp>
    </p:spTree>
    <p:extLst>
      <p:ext uri="{BB962C8B-B14F-4D97-AF65-F5344CB8AC3E}">
        <p14:creationId xmlns:p14="http://schemas.microsoft.com/office/powerpoint/2010/main" val="2213702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dirty="0"/>
          </a:p>
        </p:txBody>
      </p:sp>
    </p:spTree>
    <p:extLst>
      <p:ext uri="{BB962C8B-B14F-4D97-AF65-F5344CB8AC3E}">
        <p14:creationId xmlns:p14="http://schemas.microsoft.com/office/powerpoint/2010/main" val="39830172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dirty="0"/>
          </a:p>
        </p:txBody>
      </p:sp>
    </p:spTree>
    <p:extLst>
      <p:ext uri="{BB962C8B-B14F-4D97-AF65-F5344CB8AC3E}">
        <p14:creationId xmlns:p14="http://schemas.microsoft.com/office/powerpoint/2010/main" val="3494054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dirty="0"/>
          </a:p>
        </p:txBody>
      </p:sp>
    </p:spTree>
    <p:extLst>
      <p:ext uri="{BB962C8B-B14F-4D97-AF65-F5344CB8AC3E}">
        <p14:creationId xmlns:p14="http://schemas.microsoft.com/office/powerpoint/2010/main" val="2394513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dirty="0"/>
          </a:p>
        </p:txBody>
      </p:sp>
    </p:spTree>
    <p:extLst>
      <p:ext uri="{BB962C8B-B14F-4D97-AF65-F5344CB8AC3E}">
        <p14:creationId xmlns:p14="http://schemas.microsoft.com/office/powerpoint/2010/main" val="56394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sz="2000" dirty="0"/>
          </a:p>
          <a:p>
            <a:endParaRPr lang="en-US" altLang="en-US" dirty="0"/>
          </a:p>
        </p:txBody>
      </p:sp>
    </p:spTree>
    <p:extLst>
      <p:ext uri="{BB962C8B-B14F-4D97-AF65-F5344CB8AC3E}">
        <p14:creationId xmlns:p14="http://schemas.microsoft.com/office/powerpoint/2010/main" val="42497578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dirty="0"/>
          </a:p>
        </p:txBody>
      </p:sp>
    </p:spTree>
    <p:extLst>
      <p:ext uri="{BB962C8B-B14F-4D97-AF65-F5344CB8AC3E}">
        <p14:creationId xmlns:p14="http://schemas.microsoft.com/office/powerpoint/2010/main" val="19573929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2000" dirty="0"/>
              <a:t>David and </a:t>
            </a:r>
            <a:r>
              <a:rPr lang="en-US" altLang="en-US" sz="2000" dirty="0" err="1"/>
              <a:t>Leslye</a:t>
            </a:r>
            <a:r>
              <a:rPr lang="en-US" altLang="en-US" sz="2000" dirty="0"/>
              <a:t> </a:t>
            </a:r>
            <a:r>
              <a:rPr lang="en-US" altLang="en-US" sz="2000" dirty="0" err="1"/>
              <a:t>Schneier</a:t>
            </a:r>
            <a:endParaRPr lang="en-US" altLang="en-US" dirty="0"/>
          </a:p>
        </p:txBody>
      </p:sp>
    </p:spTree>
    <p:extLst>
      <p:ext uri="{BB962C8B-B14F-4D97-AF65-F5344CB8AC3E}">
        <p14:creationId xmlns:p14="http://schemas.microsoft.com/office/powerpoint/2010/main" val="1351691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85834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058743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09737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39210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772436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34873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51674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2810414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10508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26695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https://www.relentlessstudents.com/post/the-judges-cycle</a:t>
            </a:r>
          </a:p>
        </p:txBody>
      </p:sp>
    </p:spTree>
    <p:extLst>
      <p:ext uri="{BB962C8B-B14F-4D97-AF65-F5344CB8AC3E}">
        <p14:creationId xmlns:p14="http://schemas.microsoft.com/office/powerpoint/2010/main" val="418527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38089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49230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baseline="30000" dirty="0"/>
              <a:t>Ro 2.4 </a:t>
            </a:r>
            <a:r>
              <a:rPr lang="en-US" b="0" i="0" baseline="30000" dirty="0">
                <a:solidFill>
                  <a:srgbClr val="000000"/>
                </a:solidFill>
                <a:effectLst/>
                <a:latin typeface="system-ui"/>
              </a:rPr>
              <a:t> </a:t>
            </a:r>
            <a:r>
              <a:rPr lang="en-US" dirty="0"/>
              <a:t>God’s kindness leads you to repentance.   </a:t>
            </a:r>
          </a:p>
          <a:p>
            <a:r>
              <a:rPr lang="en-US" dirty="0"/>
              <a:t>Only way I could see the evil of my porn, rage.  Could justify anything, but not relative to the love of G-d in Yeshua.</a:t>
            </a:r>
            <a:endParaRPr lang="en-US" altLang="en-US" dirty="0"/>
          </a:p>
        </p:txBody>
      </p:sp>
    </p:spTree>
    <p:extLst>
      <p:ext uri="{BB962C8B-B14F-4D97-AF65-F5344CB8AC3E}">
        <p14:creationId xmlns:p14="http://schemas.microsoft.com/office/powerpoint/2010/main" val="67563686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28229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50035461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https://www.relentlessstudents.com/post/the-judges-cycle</a:t>
            </a:r>
          </a:p>
        </p:txBody>
      </p:sp>
    </p:spTree>
    <p:extLst>
      <p:ext uri="{BB962C8B-B14F-4D97-AF65-F5344CB8AC3E}">
        <p14:creationId xmlns:p14="http://schemas.microsoft.com/office/powerpoint/2010/main" val="2319454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115934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4188493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0179957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37868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019286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Remember the story of </a:t>
            </a:r>
            <a:r>
              <a:rPr lang="en-US" altLang="en-US" dirty="0" err="1"/>
              <a:t>Sancheriv’s</a:t>
            </a:r>
            <a:r>
              <a:rPr lang="en-US" altLang="en-US" dirty="0"/>
              <a:t> army 180,000 died overnight, angelic attack.  </a:t>
            </a:r>
          </a:p>
          <a:p>
            <a:r>
              <a:rPr lang="en-US" altLang="en-US" dirty="0"/>
              <a:t>Repentance, renewal, joy, transformation, protection.</a:t>
            </a:r>
          </a:p>
        </p:txBody>
      </p:sp>
    </p:spTree>
    <p:extLst>
      <p:ext uri="{BB962C8B-B14F-4D97-AF65-F5344CB8AC3E}">
        <p14:creationId xmlns:p14="http://schemas.microsoft.com/office/powerpoint/2010/main" val="2218537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739815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Me and “Holy </a:t>
            </a:r>
            <a:r>
              <a:rPr lang="en-US" altLang="en-US" dirty="0" err="1"/>
              <a:t>Holy</a:t>
            </a:r>
            <a:r>
              <a:rPr lang="en-US" altLang="en-US" dirty="0"/>
              <a:t> </a:t>
            </a:r>
            <a:r>
              <a:rPr lang="en-US" altLang="en-US" dirty="0" err="1"/>
              <a:t>Holy</a:t>
            </a:r>
            <a:r>
              <a:rPr lang="en-US" altLang="en-US" dirty="0"/>
              <a:t>”  Mountains and the hills shall break forth with singing.</a:t>
            </a:r>
          </a:p>
          <a:p>
            <a:r>
              <a:rPr lang="en-US" altLang="en-US" dirty="0"/>
              <a:t>P 44 </a:t>
            </a:r>
          </a:p>
          <a:p>
            <a:r>
              <a:rPr lang="en-US" altLang="en-US" dirty="0"/>
              <a:t>Weekly Bible studies that I thought would go on all summer!</a:t>
            </a:r>
          </a:p>
          <a:p>
            <a:r>
              <a:rPr lang="en-US" altLang="en-US" dirty="0"/>
              <a:t>P 56</a:t>
            </a:r>
          </a:p>
        </p:txBody>
      </p:sp>
    </p:spTree>
    <p:extLst>
      <p:ext uri="{BB962C8B-B14F-4D97-AF65-F5344CB8AC3E}">
        <p14:creationId xmlns:p14="http://schemas.microsoft.com/office/powerpoint/2010/main" val="34808716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https://decisionmagazine.com/five-key-revivals/</a:t>
            </a:r>
          </a:p>
        </p:txBody>
      </p:sp>
    </p:spTree>
    <p:extLst>
      <p:ext uri="{BB962C8B-B14F-4D97-AF65-F5344CB8AC3E}">
        <p14:creationId xmlns:p14="http://schemas.microsoft.com/office/powerpoint/2010/main" val="379559389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https://decisionmagazine.com/five-key-revivals/</a:t>
            </a:r>
          </a:p>
        </p:txBody>
      </p:sp>
    </p:spTree>
    <p:extLst>
      <p:ext uri="{BB962C8B-B14F-4D97-AF65-F5344CB8AC3E}">
        <p14:creationId xmlns:p14="http://schemas.microsoft.com/office/powerpoint/2010/main" val="38218804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https://decisionmagazine.com/five-key-revivals/</a:t>
            </a:r>
          </a:p>
        </p:txBody>
      </p:sp>
    </p:spTree>
    <p:extLst>
      <p:ext uri="{BB962C8B-B14F-4D97-AF65-F5344CB8AC3E}">
        <p14:creationId xmlns:p14="http://schemas.microsoft.com/office/powerpoint/2010/main" val="252996544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https://decisionmagazine.com/five-key-revivals/</a:t>
            </a:r>
          </a:p>
          <a:p>
            <a:endParaRPr lang="en-US" altLang="en-US" sz="1050" dirty="0"/>
          </a:p>
          <a:p>
            <a:r>
              <a:rPr lang="en-US" altLang="en-US" sz="1050" dirty="0"/>
              <a:t>In the financial district, Wall St.  </a:t>
            </a:r>
          </a:p>
        </p:txBody>
      </p:sp>
    </p:spTree>
    <p:extLst>
      <p:ext uri="{BB962C8B-B14F-4D97-AF65-F5344CB8AC3E}">
        <p14:creationId xmlns:p14="http://schemas.microsoft.com/office/powerpoint/2010/main" val="10510461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https://decisionmagazine.com/five-key-revivals/</a:t>
            </a:r>
          </a:p>
        </p:txBody>
      </p:sp>
    </p:spTree>
    <p:extLst>
      <p:ext uri="{BB962C8B-B14F-4D97-AF65-F5344CB8AC3E}">
        <p14:creationId xmlns:p14="http://schemas.microsoft.com/office/powerpoint/2010/main" val="305953642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https://decisionmagazine.com/five-key-revivals/</a:t>
            </a:r>
          </a:p>
        </p:txBody>
      </p:sp>
    </p:spTree>
    <p:extLst>
      <p:ext uri="{BB962C8B-B14F-4D97-AF65-F5344CB8AC3E}">
        <p14:creationId xmlns:p14="http://schemas.microsoft.com/office/powerpoint/2010/main" val="39151753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9031688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6163548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373908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1137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58746067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447298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https://askdrbrown.org/article/guard-the-holy-flame?vcrmeid=6GFb23W65kKD6tyLTqFniw&amp;vcrmiid=n8-9Ls_siEGdG64--fUPAw</a:t>
            </a:r>
          </a:p>
        </p:txBody>
      </p:sp>
    </p:spTree>
    <p:extLst>
      <p:ext uri="{BB962C8B-B14F-4D97-AF65-F5344CB8AC3E}">
        <p14:creationId xmlns:p14="http://schemas.microsoft.com/office/powerpoint/2010/main" val="134981134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https://askdrbrown.org/article/guard-the-holy-flame?vcrmeid=6GFb23W65kKD6tyLTqFniw&amp;vcrmiid=n8-9Ls_siEGdG64--fUPAw</a:t>
            </a:r>
          </a:p>
        </p:txBody>
      </p:sp>
    </p:spTree>
    <p:extLst>
      <p:ext uri="{BB962C8B-B14F-4D97-AF65-F5344CB8AC3E}">
        <p14:creationId xmlns:p14="http://schemas.microsoft.com/office/powerpoint/2010/main" val="6365743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44974021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915071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39322360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34769314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If you have a VW </a:t>
            </a:r>
            <a:r>
              <a:rPr lang="en-US" altLang="en-US" dirty="0" err="1"/>
              <a:t>Vanagan</a:t>
            </a:r>
            <a:r>
              <a:rPr lang="en-US" altLang="en-US" dirty="0"/>
              <a:t>, from those days, my Daniel in CA says they are trophies worth 100,000s.</a:t>
            </a:r>
          </a:p>
        </p:txBody>
      </p:sp>
    </p:spTree>
    <p:extLst>
      <p:ext uri="{BB962C8B-B14F-4D97-AF65-F5344CB8AC3E}">
        <p14:creationId xmlns:p14="http://schemas.microsoft.com/office/powerpoint/2010/main" val="163234469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48299411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565437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p 58</a:t>
            </a:r>
          </a:p>
        </p:txBody>
      </p:sp>
    </p:spTree>
    <p:extLst>
      <p:ext uri="{BB962C8B-B14F-4D97-AF65-F5344CB8AC3E}">
        <p14:creationId xmlns:p14="http://schemas.microsoft.com/office/powerpoint/2010/main" val="128406019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6148999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2826555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It was just like that in Schenectady NY in 1969 to 1970.   Barefoot, long hair, bearded in a Conservative Holiness Church.  They loved us!  Took us in.  </a:t>
            </a:r>
          </a:p>
        </p:txBody>
      </p:sp>
    </p:spTree>
    <p:extLst>
      <p:ext uri="{BB962C8B-B14F-4D97-AF65-F5344CB8AC3E}">
        <p14:creationId xmlns:p14="http://schemas.microsoft.com/office/powerpoint/2010/main" val="25301860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1817042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457200" indent="-457200">
              <a:buAutoNum type="arabicPeriod" startAt="4"/>
            </a:pPr>
            <a:r>
              <a:rPr lang="en-US" altLang="en-US" dirty="0"/>
              <a:t>This is a Christian thing.  What about Torah and mitzvot?</a:t>
            </a:r>
          </a:p>
          <a:p>
            <a:pPr marL="457200" indent="-457200">
              <a:buAutoNum type="arabicPeriod" startAt="4"/>
            </a:pPr>
            <a:endParaRPr lang="en-US" altLang="en-US" dirty="0"/>
          </a:p>
          <a:p>
            <a:r>
              <a:rPr lang="en-US" altLang="en-US" dirty="0"/>
              <a:t>Other places of surprising seeking of G-d…</a:t>
            </a:r>
          </a:p>
        </p:txBody>
      </p:sp>
    </p:spTree>
    <p:extLst>
      <p:ext uri="{BB962C8B-B14F-4D97-AF65-F5344CB8AC3E}">
        <p14:creationId xmlns:p14="http://schemas.microsoft.com/office/powerpoint/2010/main" val="5901816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https://www.worthynews.com/83042-kenya-holds-first-national-day-of-prayer-to-ask-for-divine-help-to-end-crippling-drought-we-now-need-god</a:t>
            </a:r>
          </a:p>
        </p:txBody>
      </p:sp>
    </p:spTree>
    <p:extLst>
      <p:ext uri="{BB962C8B-B14F-4D97-AF65-F5344CB8AC3E}">
        <p14:creationId xmlns:p14="http://schemas.microsoft.com/office/powerpoint/2010/main" val="76580388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b="0" i="0" dirty="0">
                <a:solidFill>
                  <a:srgbClr val="444444"/>
                </a:solidFill>
                <a:effectLst/>
              </a:rPr>
              <a:t>Kenyans attend a national day of prayer event held at </a:t>
            </a:r>
            <a:r>
              <a:rPr lang="en-US" b="0" i="0" dirty="0" err="1">
                <a:solidFill>
                  <a:srgbClr val="444444"/>
                </a:solidFill>
                <a:effectLst/>
              </a:rPr>
              <a:t>Nyayo</a:t>
            </a:r>
            <a:r>
              <a:rPr lang="en-US" b="0" i="0" dirty="0">
                <a:solidFill>
                  <a:srgbClr val="444444"/>
                </a:solidFill>
                <a:effectLst/>
              </a:rPr>
              <a:t> stadium in the capital Nairobi, Kenya, Tuesday, Feb. 14, 2023. (AP Photo/Brian </a:t>
            </a:r>
            <a:r>
              <a:rPr lang="en-US" b="0" i="0" dirty="0" err="1">
                <a:solidFill>
                  <a:srgbClr val="444444"/>
                </a:solidFill>
                <a:effectLst/>
              </a:rPr>
              <a:t>Inganga</a:t>
            </a:r>
            <a:endParaRPr lang="en-US" b="0" i="0" dirty="0">
              <a:solidFill>
                <a:srgbClr val="444444"/>
              </a:solidFill>
              <a:effectLst/>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https://www1.cbn.com/cbnnews/world/2023/february/kenya-holds-first-national-day-of-prayer-to-ask-for-divine-help-to-end-crippling-drought-we-now-need-god</a:t>
            </a:r>
          </a:p>
          <a:p>
            <a:endParaRPr lang="en-US" altLang="en-US" dirty="0"/>
          </a:p>
        </p:txBody>
      </p:sp>
    </p:spTree>
    <p:extLst>
      <p:ext uri="{BB962C8B-B14F-4D97-AF65-F5344CB8AC3E}">
        <p14:creationId xmlns:p14="http://schemas.microsoft.com/office/powerpoint/2010/main" val="34203673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https://www1.cbn.com/cbnnews/world/2023/february/kenya-holds-first-national-day-of-prayer-to-ask-for-divine-help-to-end-crippling-drought-we-now-need-god</a:t>
            </a:r>
          </a:p>
        </p:txBody>
      </p:sp>
    </p:spTree>
    <p:extLst>
      <p:ext uri="{BB962C8B-B14F-4D97-AF65-F5344CB8AC3E}">
        <p14:creationId xmlns:p14="http://schemas.microsoft.com/office/powerpoint/2010/main" val="25348677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00" dirty="0"/>
              <a:t>https://youtu.be/AmvYQ-Zp79A</a:t>
            </a:r>
          </a:p>
        </p:txBody>
      </p:sp>
    </p:spTree>
    <p:extLst>
      <p:ext uri="{BB962C8B-B14F-4D97-AF65-F5344CB8AC3E}">
        <p14:creationId xmlns:p14="http://schemas.microsoft.com/office/powerpoint/2010/main" val="241229248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dirty="0"/>
              <a:t>https://youtu.be/AmvYQ-Zp79A</a:t>
            </a:r>
          </a:p>
          <a:p>
            <a:endParaRPr lang="en-US" altLang="en-US" dirty="0"/>
          </a:p>
        </p:txBody>
      </p:sp>
    </p:spTree>
    <p:extLst>
      <p:ext uri="{BB962C8B-B14F-4D97-AF65-F5344CB8AC3E}">
        <p14:creationId xmlns:p14="http://schemas.microsoft.com/office/powerpoint/2010/main" val="105274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38255468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dirty="0"/>
              <a:t>https://youtu.be/TzME33kDW5g?t=72</a:t>
            </a:r>
          </a:p>
          <a:p>
            <a:r>
              <a:rPr lang="en-US" altLang="en-US" dirty="0"/>
              <a:t>All good, but showing </a:t>
            </a:r>
            <a:r>
              <a:rPr lang="en-US" sz="1800" b="0" i="0" dirty="0">
                <a:effectLst/>
                <a:latin typeface="Calibri" panose="020F0502020204030204" pitchFamily="34" charset="0"/>
              </a:rPr>
              <a:t>1.14 to 6:55 </a:t>
            </a:r>
            <a:endParaRPr lang="en-US" altLang="en-US" dirty="0"/>
          </a:p>
        </p:txBody>
      </p:sp>
    </p:spTree>
    <p:extLst>
      <p:ext uri="{BB962C8B-B14F-4D97-AF65-F5344CB8AC3E}">
        <p14:creationId xmlns:p14="http://schemas.microsoft.com/office/powerpoint/2010/main" val="5193190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Revival Fire</a:t>
            </a: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Feb.18,2023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32060607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199574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Revival Fire</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Feb.18,2023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2378102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3474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 id="2147483838"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0.xml"/><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dirty="0">
                <a:solidFill>
                  <a:srgbClr val="FFFF66"/>
                </a:solidFill>
              </a:rPr>
              <a:t> 2023 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Asbury University Reverend Zach </a:t>
            </a:r>
            <a:r>
              <a:rPr lang="en-US" sz="4000" dirty="0" err="1"/>
              <a:t>Meerkreebs</a:t>
            </a:r>
            <a:r>
              <a:rPr lang="en-US" sz="4000" dirty="0"/>
              <a:t> was preaching to the students about love. Now thousands from around the country have flocked to the sleepy town of Wilmore, Kentucky to partake in the miraculous move of God.</a:t>
            </a:r>
          </a:p>
        </p:txBody>
      </p:sp>
    </p:spTree>
    <p:extLst>
      <p:ext uri="{BB962C8B-B14F-4D97-AF65-F5344CB8AC3E}">
        <p14:creationId xmlns:p14="http://schemas.microsoft.com/office/powerpoint/2010/main" val="3726466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Is it real?  Will it last.</a:t>
            </a:r>
          </a:p>
          <a:p>
            <a:pPr algn="l">
              <a:lnSpc>
                <a:spcPct val="90000"/>
              </a:lnSpc>
            </a:pPr>
            <a:r>
              <a:rPr lang="en-US" altLang="en-US" sz="4000" dirty="0"/>
              <a:t>Some opinions on site and remote…</a:t>
            </a:r>
          </a:p>
        </p:txBody>
      </p:sp>
    </p:spTree>
    <p:extLst>
      <p:ext uri="{BB962C8B-B14F-4D97-AF65-F5344CB8AC3E}">
        <p14:creationId xmlns:p14="http://schemas.microsoft.com/office/powerpoint/2010/main" val="20878220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2F8A3D98-62C0-4027-ED7B-E6E90751AB61}"/>
              </a:ext>
            </a:extLst>
          </p:cNvPr>
          <p:cNvPicPr>
            <a:picLocks noChangeAspect="1"/>
          </p:cNvPicPr>
          <p:nvPr/>
        </p:nvPicPr>
        <p:blipFill>
          <a:blip r:embed="rId3"/>
          <a:stretch>
            <a:fillRect/>
          </a:stretch>
        </p:blipFill>
        <p:spPr>
          <a:xfrm>
            <a:off x="0" y="-7983"/>
            <a:ext cx="9067800" cy="5116469"/>
          </a:xfrm>
          <a:prstGeom prst="rect">
            <a:avLst/>
          </a:prstGeom>
        </p:spPr>
      </p:pic>
    </p:spTree>
    <p:extLst>
      <p:ext uri="{BB962C8B-B14F-4D97-AF65-F5344CB8AC3E}">
        <p14:creationId xmlns:p14="http://schemas.microsoft.com/office/powerpoint/2010/main" val="4206096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BCB5EDD8-EF4E-0FA4-9C1A-295030B7A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95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4000" u="sng" dirty="0">
                <a:solidFill>
                  <a:srgbClr val="FFFF66"/>
                </a:solidFill>
              </a:rPr>
              <a:t>Rabbi Brian Samuel </a:t>
            </a:r>
            <a:r>
              <a:rPr lang="en-US" sz="4000" u="sng" dirty="0" err="1">
                <a:solidFill>
                  <a:srgbClr val="FFFF66"/>
                </a:solidFill>
              </a:rPr>
              <a:t>Mishkahn</a:t>
            </a:r>
            <a:r>
              <a:rPr lang="en-US" sz="4000" u="sng" dirty="0">
                <a:solidFill>
                  <a:srgbClr val="FFFF66"/>
                </a:solidFill>
              </a:rPr>
              <a:t> David</a:t>
            </a:r>
          </a:p>
          <a:p>
            <a:pPr algn="l"/>
            <a:r>
              <a:rPr lang="en-US" sz="4000" u="sng" dirty="0">
                <a:solidFill>
                  <a:srgbClr val="FFFF66"/>
                </a:solidFill>
              </a:rPr>
              <a:t>North Smithfield, RI </a:t>
            </a:r>
          </a:p>
          <a:p>
            <a:pPr algn="l"/>
            <a:r>
              <a:rPr lang="en-US" sz="4000" dirty="0"/>
              <a:t>I'm not sure what constitutes a revival, and what the national impact of one would be.   But whatever that is, it does seem to be a very good thing that is going on. </a:t>
            </a:r>
          </a:p>
        </p:txBody>
      </p:sp>
    </p:spTree>
    <p:extLst>
      <p:ext uri="{BB962C8B-B14F-4D97-AF65-F5344CB8AC3E}">
        <p14:creationId xmlns:p14="http://schemas.microsoft.com/office/powerpoint/2010/main" val="2672100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It seems to be more focused on holiness, intimacy with God, and love. And less about traditional Pentecostal manifestations (not that there's anything wrong with that, to quote Seinfeld.)</a:t>
            </a:r>
          </a:p>
        </p:txBody>
      </p:sp>
    </p:spTree>
    <p:extLst>
      <p:ext uri="{BB962C8B-B14F-4D97-AF65-F5344CB8AC3E}">
        <p14:creationId xmlns:p14="http://schemas.microsoft.com/office/powerpoint/2010/main" val="153133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u="sng" dirty="0">
                <a:solidFill>
                  <a:srgbClr val="FFFF66"/>
                </a:solidFill>
              </a:rPr>
              <a:t>Rabbi Jacob Rosenberg, PhD</a:t>
            </a:r>
          </a:p>
          <a:p>
            <a:pPr algn="l">
              <a:lnSpc>
                <a:spcPct val="90000"/>
              </a:lnSpc>
            </a:pPr>
            <a:r>
              <a:rPr lang="en-US" altLang="en-US" sz="4000" u="sng" dirty="0">
                <a:solidFill>
                  <a:srgbClr val="FFFF66"/>
                </a:solidFill>
              </a:rPr>
              <a:t>Adat Hatikvah Messianic Synagogue, Chicago</a:t>
            </a:r>
          </a:p>
          <a:p>
            <a:pPr algn="l">
              <a:lnSpc>
                <a:spcPct val="90000"/>
              </a:lnSpc>
            </a:pPr>
            <a:r>
              <a:rPr lang="en-US" altLang="en-US" sz="4000" dirty="0"/>
              <a:t>All the people I know connected say that this is a real outbreak of the spirit based on repentance and worship.</a:t>
            </a:r>
          </a:p>
          <a:p>
            <a:pPr algn="l">
              <a:lnSpc>
                <a:spcPct val="90000"/>
              </a:lnSpc>
            </a:pPr>
            <a:endParaRPr lang="en-US" altLang="en-US" sz="4000" dirty="0"/>
          </a:p>
        </p:txBody>
      </p:sp>
    </p:spTree>
    <p:extLst>
      <p:ext uri="{BB962C8B-B14F-4D97-AF65-F5344CB8AC3E}">
        <p14:creationId xmlns:p14="http://schemas.microsoft.com/office/powerpoint/2010/main" val="1862947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3900" u="sng" dirty="0">
                <a:solidFill>
                  <a:srgbClr val="FFFF66"/>
                </a:solidFill>
              </a:rPr>
              <a:t>Michael Wolf  </a:t>
            </a:r>
            <a:r>
              <a:rPr lang="en-US" altLang="en-US" sz="3500" u="sng" dirty="0">
                <a:solidFill>
                  <a:srgbClr val="FFFF66"/>
                </a:solidFill>
              </a:rPr>
              <a:t>Beth Messiah, Cinti, OH</a:t>
            </a:r>
            <a:endParaRPr lang="en-US" sz="3900" u="sng" dirty="0">
              <a:solidFill>
                <a:srgbClr val="FFFF66"/>
              </a:solidFill>
            </a:endParaRPr>
          </a:p>
          <a:p>
            <a:pPr algn="l"/>
            <a:r>
              <a:rPr lang="en-US" sz="4000" dirty="0"/>
              <a:t>I’ve watched some of it, and it seems to have genuine revival earmarks. This is where a revival broke out in the 1700s when itinerant evangelist Francis Asbury preached there during the first great awakening.</a:t>
            </a:r>
          </a:p>
        </p:txBody>
      </p:sp>
    </p:spTree>
    <p:extLst>
      <p:ext uri="{BB962C8B-B14F-4D97-AF65-F5344CB8AC3E}">
        <p14:creationId xmlns:p14="http://schemas.microsoft.com/office/powerpoint/2010/main" val="79021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419600" cy="4648200"/>
          </a:xfrm>
        </p:spPr>
        <p:txBody>
          <a:bodyPr>
            <a:normAutofit fontScale="92500" lnSpcReduction="10000"/>
          </a:bodyPr>
          <a:lstStyle/>
          <a:p>
            <a:pPr algn="l">
              <a:lnSpc>
                <a:spcPct val="90000"/>
              </a:lnSpc>
            </a:pPr>
            <a:r>
              <a:rPr lang="en-US" altLang="en-US" sz="3200" u="sng" dirty="0">
                <a:solidFill>
                  <a:srgbClr val="FFFF66"/>
                </a:solidFill>
              </a:rPr>
              <a:t>from David and </a:t>
            </a:r>
            <a:r>
              <a:rPr lang="en-US" altLang="en-US" sz="3200" u="sng" dirty="0" err="1">
                <a:solidFill>
                  <a:srgbClr val="FFFF66"/>
                </a:solidFill>
              </a:rPr>
              <a:t>Leslye</a:t>
            </a:r>
            <a:r>
              <a:rPr lang="en-US" altLang="en-US" sz="3200" u="sng" dirty="0">
                <a:solidFill>
                  <a:srgbClr val="FFFF66"/>
                </a:solidFill>
              </a:rPr>
              <a:t> </a:t>
            </a:r>
            <a:r>
              <a:rPr lang="en-US" altLang="en-US" sz="3200" u="sng" dirty="0" err="1">
                <a:solidFill>
                  <a:srgbClr val="FFFF66"/>
                </a:solidFill>
              </a:rPr>
              <a:t>Schneier</a:t>
            </a:r>
            <a:endParaRPr lang="en-US" altLang="en-US" sz="3200" u="sng" dirty="0">
              <a:solidFill>
                <a:srgbClr val="FFFF66"/>
              </a:solidFill>
            </a:endParaRPr>
          </a:p>
          <a:p>
            <a:pPr algn="l">
              <a:lnSpc>
                <a:spcPct val="90000"/>
              </a:lnSpc>
            </a:pPr>
            <a:r>
              <a:rPr lang="en-US" altLang="en-US" sz="3200" u="sng" dirty="0">
                <a:solidFill>
                  <a:srgbClr val="FFFF66"/>
                </a:solidFill>
              </a:rPr>
              <a:t>Leader of Beth Hallel, Birmingham, AL   </a:t>
            </a:r>
            <a:r>
              <a:rPr lang="en-US" altLang="en-US" sz="3200" dirty="0"/>
              <a:t>Drove about 8 hours</a:t>
            </a:r>
          </a:p>
          <a:p>
            <a:pPr algn="l">
              <a:lnSpc>
                <a:spcPct val="90000"/>
              </a:lnSpc>
            </a:pPr>
            <a:r>
              <a:rPr lang="en-US" altLang="en-US" sz="3200" dirty="0"/>
              <a:t>Worship and praise were genuine and powerful. There wasn't any one person that was running this revival. </a:t>
            </a:r>
          </a:p>
        </p:txBody>
      </p:sp>
      <p:pic>
        <p:nvPicPr>
          <p:cNvPr id="7" name="Picture 6">
            <a:extLst>
              <a:ext uri="{FF2B5EF4-FFF2-40B4-BE49-F238E27FC236}">
                <a16:creationId xmlns:a16="http://schemas.microsoft.com/office/drawing/2014/main" id="{C50412A2-A8A5-7642-DD00-415322C82829}"/>
              </a:ext>
            </a:extLst>
          </p:cNvPr>
          <p:cNvPicPr>
            <a:picLocks noChangeAspect="1"/>
          </p:cNvPicPr>
          <p:nvPr/>
        </p:nvPicPr>
        <p:blipFill>
          <a:blip r:embed="rId3"/>
          <a:stretch>
            <a:fillRect/>
          </a:stretch>
        </p:blipFill>
        <p:spPr>
          <a:xfrm>
            <a:off x="4710139" y="0"/>
            <a:ext cx="4433862" cy="4248150"/>
          </a:xfrm>
          <a:prstGeom prst="rect">
            <a:avLst/>
          </a:prstGeom>
        </p:spPr>
      </p:pic>
    </p:spTree>
    <p:extLst>
      <p:ext uri="{BB962C8B-B14F-4D97-AF65-F5344CB8AC3E}">
        <p14:creationId xmlns:p14="http://schemas.microsoft.com/office/powerpoint/2010/main" val="660814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a:t> </a:t>
            </a:r>
            <a:endParaRPr lang="en-US" altLang="en-US" sz="4000" dirty="0"/>
          </a:p>
        </p:txBody>
      </p:sp>
      <p:pic>
        <p:nvPicPr>
          <p:cNvPr id="4098" name="Picture 2">
            <a:extLst>
              <a:ext uri="{FF2B5EF4-FFF2-40B4-BE49-F238E27FC236}">
                <a16:creationId xmlns:a16="http://schemas.microsoft.com/office/drawing/2014/main" id="{BF6A4807-6C3D-DC82-E761-E6492EFF1B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563" y="0"/>
            <a:ext cx="7761287"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74FAFF2-B91C-04ED-25EF-882D9EC7E2E0}"/>
              </a:ext>
            </a:extLst>
          </p:cNvPr>
          <p:cNvSpPr txBox="1"/>
          <p:nvPr/>
        </p:nvSpPr>
        <p:spPr>
          <a:xfrm>
            <a:off x="2483935" y="3105150"/>
            <a:ext cx="4174541" cy="707886"/>
          </a:xfrm>
          <a:prstGeom prst="rect">
            <a:avLst/>
          </a:prstGeom>
          <a:noFill/>
        </p:spPr>
        <p:txBody>
          <a:bodyPr wrap="none" rtlCol="0">
            <a:spAutoFit/>
          </a:bodyPr>
          <a:lstStyle/>
          <a:p>
            <a:r>
              <a:rPr lang="en-US" dirty="0"/>
              <a:t>Birmingham, AL</a:t>
            </a:r>
          </a:p>
        </p:txBody>
      </p:sp>
    </p:spTree>
    <p:extLst>
      <p:ext uri="{BB962C8B-B14F-4D97-AF65-F5344CB8AC3E}">
        <p14:creationId xmlns:p14="http://schemas.microsoft.com/office/powerpoint/2010/main" val="31071901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Summer of 1970 story of spiritual feast. </a:t>
            </a:r>
          </a:p>
          <a:p>
            <a:pPr algn="l">
              <a:lnSpc>
                <a:spcPct val="90000"/>
              </a:lnSpc>
            </a:pPr>
            <a:endParaRPr lang="en-US" altLang="en-US" sz="4000" dirty="0"/>
          </a:p>
        </p:txBody>
      </p:sp>
    </p:spTree>
    <p:extLst>
      <p:ext uri="{BB962C8B-B14F-4D97-AF65-F5344CB8AC3E}">
        <p14:creationId xmlns:p14="http://schemas.microsoft.com/office/powerpoint/2010/main" val="425979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3600" dirty="0"/>
              <a:t>It was student run. No one was looking to be lifted up. Testimonies of students of what had happened to them there were tied to biblical passages. The times of sharing from the word were powerful and simple. People were giving from their time, tithes and talents although no offerings were taken. </a:t>
            </a:r>
          </a:p>
        </p:txBody>
      </p:sp>
    </p:spTree>
    <p:extLst>
      <p:ext uri="{BB962C8B-B14F-4D97-AF65-F5344CB8AC3E}">
        <p14:creationId xmlns:p14="http://schemas.microsoft.com/office/powerpoint/2010/main" val="1657691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John Wesley: five marks that were true in every genuine work of God. </a:t>
            </a:r>
          </a:p>
          <a:p>
            <a:pPr marL="457200" indent="-457200" algn="l">
              <a:lnSpc>
                <a:spcPct val="90000"/>
              </a:lnSpc>
              <a:buAutoNum type="arabicPeriod"/>
            </a:pPr>
            <a:r>
              <a:rPr lang="en-US" altLang="en-US" sz="4000" dirty="0"/>
              <a:t>Yeshua is honored; </a:t>
            </a:r>
          </a:p>
          <a:p>
            <a:pPr marL="457200" indent="-457200" algn="l">
              <a:lnSpc>
                <a:spcPct val="90000"/>
              </a:lnSpc>
              <a:buAutoNum type="arabicPeriod"/>
            </a:pPr>
            <a:r>
              <a:rPr lang="en-US" altLang="en-US" sz="4000" dirty="0"/>
              <a:t>Satan’s kingdom is opposed through repentance; </a:t>
            </a:r>
          </a:p>
          <a:p>
            <a:pPr marL="457200" indent="-457200" algn="l">
              <a:lnSpc>
                <a:spcPct val="90000"/>
              </a:lnSpc>
              <a:buAutoNum type="arabicPeriod"/>
            </a:pPr>
            <a:r>
              <a:rPr lang="en-US" altLang="en-US" sz="4000" dirty="0"/>
              <a:t>God’s Word is highly regarded; </a:t>
            </a:r>
          </a:p>
          <a:p>
            <a:pPr marL="457200" indent="-457200" algn="l">
              <a:lnSpc>
                <a:spcPct val="90000"/>
              </a:lnSpc>
              <a:buAutoNum type="arabicPeriod"/>
            </a:pPr>
            <a:r>
              <a:rPr lang="en-US" altLang="en-US" sz="4000" dirty="0"/>
              <a:t>God’s truth is revealed; </a:t>
            </a:r>
          </a:p>
        </p:txBody>
      </p:sp>
    </p:spTree>
    <p:extLst>
      <p:ext uri="{BB962C8B-B14F-4D97-AF65-F5344CB8AC3E}">
        <p14:creationId xmlns:p14="http://schemas.microsoft.com/office/powerpoint/2010/main" val="68405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5. God and others are loved. </a:t>
            </a:r>
          </a:p>
          <a:p>
            <a:pPr algn="l">
              <a:lnSpc>
                <a:spcPct val="90000"/>
              </a:lnSpc>
            </a:pPr>
            <a:r>
              <a:rPr lang="en-US" altLang="en-US" sz="4000" dirty="0"/>
              <a:t>This moment of a change of hearts and renewal of trust in the Lord and His word came from the HS which fell on the students at Asbury on February 8th and has continued to this day. It also came because the students prevailed in prayer and the Lord took notice of that.</a:t>
            </a:r>
          </a:p>
        </p:txBody>
      </p:sp>
    </p:spTree>
    <p:extLst>
      <p:ext uri="{BB962C8B-B14F-4D97-AF65-F5344CB8AC3E}">
        <p14:creationId xmlns:p14="http://schemas.microsoft.com/office/powerpoint/2010/main" val="1548651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85000" lnSpcReduction="20000"/>
          </a:bodyPr>
          <a:lstStyle/>
          <a:p>
            <a:pPr algn="l">
              <a:lnSpc>
                <a:spcPct val="90000"/>
              </a:lnSpc>
            </a:pPr>
            <a:r>
              <a:rPr lang="en-US" altLang="en-US" sz="4000" dirty="0" err="1"/>
              <a:t>Schneiers</a:t>
            </a:r>
            <a:r>
              <a:rPr lang="en-US" altLang="en-US" sz="4000" dirty="0"/>
              <a:t>:  Other times G-d moved at Asbury</a:t>
            </a:r>
          </a:p>
          <a:p>
            <a:pPr marL="173038" indent="-173038" algn="l">
              <a:lnSpc>
                <a:spcPct val="90000"/>
              </a:lnSpc>
              <a:buFont typeface="Arial" panose="020B0604020202020204" pitchFamily="34" charset="0"/>
              <a:buChar char="•"/>
              <a:tabLst>
                <a:tab pos="284163" algn="l"/>
              </a:tabLst>
            </a:pPr>
            <a:r>
              <a:rPr lang="en-US" altLang="en-US" sz="4000" u="sng" dirty="0"/>
              <a:t>February 1905</a:t>
            </a:r>
            <a:r>
              <a:rPr lang="en-US" altLang="en-US" sz="4000" dirty="0"/>
              <a:t>, during a blizzard, a prayer meeting in the men’s dormitory spilled out to the rest of campus and the town of Wilmore.</a:t>
            </a:r>
          </a:p>
          <a:p>
            <a:pPr marL="173038" indent="-173038" algn="l">
              <a:lnSpc>
                <a:spcPct val="90000"/>
              </a:lnSpc>
              <a:buFont typeface="Arial" panose="020B0604020202020204" pitchFamily="34" charset="0"/>
              <a:buChar char="•"/>
              <a:tabLst>
                <a:tab pos="284163" algn="l"/>
              </a:tabLst>
            </a:pPr>
            <a:r>
              <a:rPr lang="en-US" altLang="en-US" sz="4000" u="sng" dirty="0"/>
              <a:t>In February 1908</a:t>
            </a:r>
            <a:r>
              <a:rPr lang="en-US" altLang="en-US" sz="4000" dirty="0"/>
              <a:t>, revival broke out while someone prayed in chapel; the revival lasted two weeks and was signified by prevailing prayer and intercession. </a:t>
            </a:r>
          </a:p>
        </p:txBody>
      </p:sp>
    </p:spTree>
    <p:extLst>
      <p:ext uri="{BB962C8B-B14F-4D97-AF65-F5344CB8AC3E}">
        <p14:creationId xmlns:p14="http://schemas.microsoft.com/office/powerpoint/2010/main" val="818028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marL="284163" indent="-284163" algn="l">
              <a:lnSpc>
                <a:spcPct val="90000"/>
              </a:lnSpc>
              <a:buFont typeface="Arial" panose="020B0604020202020204" pitchFamily="34" charset="0"/>
              <a:buChar char="•"/>
            </a:pPr>
            <a:r>
              <a:rPr lang="en-US" altLang="en-US" sz="4000" dirty="0"/>
              <a:t>In </a:t>
            </a:r>
            <a:r>
              <a:rPr lang="en-US" altLang="en-US" sz="4000" u="sng" dirty="0"/>
              <a:t>February 1950</a:t>
            </a:r>
            <a:r>
              <a:rPr lang="en-US" altLang="en-US" sz="4000" dirty="0"/>
              <a:t> a student testimony led to confessions, victories, and more testimonies. This went on uninterrupted for 118 hours and became the second leading news story nationwide; it is estimated that 50,000 people found a new experience in Messiah </a:t>
            </a:r>
          </a:p>
        </p:txBody>
      </p:sp>
    </p:spTree>
    <p:extLst>
      <p:ext uri="{BB962C8B-B14F-4D97-AF65-F5344CB8AC3E}">
        <p14:creationId xmlns:p14="http://schemas.microsoft.com/office/powerpoint/2010/main" val="4050745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On </a:t>
            </a:r>
            <a:r>
              <a:rPr lang="en-US" altLang="en-US" sz="4000" u="sng" dirty="0"/>
              <a:t>Feb. 3, 1970</a:t>
            </a:r>
            <a:r>
              <a:rPr lang="en-US" altLang="en-US" sz="4000" dirty="0"/>
              <a:t>, a revival erupted at what was then Asbury College. That one, also began at a morning chapel service. It lasted 185 hours non-stop. Intermittently it continued for weeks. Ultimately it spread across the United States and to other countries. The revival came during a time of intensity in America, particularly among students. </a:t>
            </a:r>
          </a:p>
        </p:txBody>
      </p:sp>
    </p:spTree>
    <p:extLst>
      <p:ext uri="{BB962C8B-B14F-4D97-AF65-F5344CB8AC3E}">
        <p14:creationId xmlns:p14="http://schemas.microsoft.com/office/powerpoint/2010/main" val="1913829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u="sng" dirty="0"/>
              <a:t>Feb. 3, 1970</a:t>
            </a:r>
            <a:r>
              <a:rPr lang="en-US" altLang="en-US" sz="4000" dirty="0"/>
              <a:t>  Demonstrations were taking place at universities nationwide. In May 1970, several unarmed students were shot and killed at Kent State University. That's when revival poured out on our nation!  [Including Messianic Jewish awakening!]</a:t>
            </a:r>
          </a:p>
        </p:txBody>
      </p:sp>
    </p:spTree>
    <p:extLst>
      <p:ext uri="{BB962C8B-B14F-4D97-AF65-F5344CB8AC3E}">
        <p14:creationId xmlns:p14="http://schemas.microsoft.com/office/powerpoint/2010/main" val="18480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What is this revival focusing on? Reconnecting to the love of God, loving Yeshua again, loving His word and loving your neighbor. The students, the worship teams, those who preach and those who serve have no desire to be known. </a:t>
            </a:r>
          </a:p>
        </p:txBody>
      </p:sp>
    </p:spTree>
    <p:extLst>
      <p:ext uri="{BB962C8B-B14F-4D97-AF65-F5344CB8AC3E}">
        <p14:creationId xmlns:p14="http://schemas.microsoft.com/office/powerpoint/2010/main" val="3128082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r>
              <a:rPr lang="en-US" sz="3600" u="sng" dirty="0">
                <a:solidFill>
                  <a:srgbClr val="FFFF66"/>
                </a:solidFill>
              </a:rPr>
              <a:t>From Sean Steckbeck who travelled to Asbury in Wilmore, KY</a:t>
            </a:r>
            <a:endParaRPr lang="he-IL" sz="3600" u="sng" dirty="0">
              <a:solidFill>
                <a:srgbClr val="FFFF66"/>
              </a:solidFill>
            </a:endParaRPr>
          </a:p>
          <a:p>
            <a:pPr algn="l"/>
            <a:r>
              <a:rPr lang="en-US" sz="3600" dirty="0"/>
              <a:t>Last night as I gazed on the hunger, worship, repentance, confession of sin, love for one another, and simplicity of the weight of God’s glory at Asbury… I couldn’t help but to be arrested by thankfulness. </a:t>
            </a:r>
          </a:p>
        </p:txBody>
      </p:sp>
    </p:spTree>
    <p:extLst>
      <p:ext uri="{BB962C8B-B14F-4D97-AF65-F5344CB8AC3E}">
        <p14:creationId xmlns:p14="http://schemas.microsoft.com/office/powerpoint/2010/main" val="3070419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In the midst of four years in America watching programs, time clocks in the back of sanctuaries for pastors and worship teams to watch a countdown, smoke fog machines, hyped up professional bands, and seeker sensitive attractions, </a:t>
            </a:r>
          </a:p>
        </p:txBody>
      </p:sp>
    </p:spTree>
    <p:extLst>
      <p:ext uri="{BB962C8B-B14F-4D97-AF65-F5344CB8AC3E}">
        <p14:creationId xmlns:p14="http://schemas.microsoft.com/office/powerpoint/2010/main" val="533867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BCB5EDD8-EF4E-0FA4-9C1A-295030B7A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452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r>
              <a:rPr lang="en-US" sz="3600" dirty="0"/>
              <a:t>and even manifestation crazy charismania- I became cynical of the American church. Repentance, hunger, and holiness was replaced with positive messages on identity and positive personal prophecies.  As a person who works in missions with the underground persecuted church, it was all hard for me to watch… really hard!!! </a:t>
            </a:r>
          </a:p>
        </p:txBody>
      </p:sp>
    </p:spTree>
    <p:extLst>
      <p:ext uri="{BB962C8B-B14F-4D97-AF65-F5344CB8AC3E}">
        <p14:creationId xmlns:p14="http://schemas.microsoft.com/office/powerpoint/2010/main" val="3698022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Last night one of the students involved in missions and worship team at Asbury repented for his cynicism. I joined him. It turned into thankfulness. God is giving the American believers another chance. I wept in thankfulness! </a:t>
            </a:r>
          </a:p>
        </p:txBody>
      </p:sp>
    </p:spTree>
    <p:extLst>
      <p:ext uri="{BB962C8B-B14F-4D97-AF65-F5344CB8AC3E}">
        <p14:creationId xmlns:p14="http://schemas.microsoft.com/office/powerpoint/2010/main" val="9478846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There were no fog machines, no charismatic hype, the worship teams were good but weren’t professional. Their secret ingredient was hunger. The sound system went out many times and nobody cared. The drums were offbeat. Nobody cared. </a:t>
            </a:r>
          </a:p>
        </p:txBody>
      </p:sp>
    </p:spTree>
    <p:extLst>
      <p:ext uri="{BB962C8B-B14F-4D97-AF65-F5344CB8AC3E}">
        <p14:creationId xmlns:p14="http://schemas.microsoft.com/office/powerpoint/2010/main" val="3223645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77500" lnSpcReduction="20000"/>
          </a:bodyPr>
          <a:lstStyle/>
          <a:p>
            <a:pPr algn="l"/>
            <a:r>
              <a:rPr lang="en-US" sz="4000" dirty="0"/>
              <a:t>It was mostly Gen </a:t>
            </a:r>
            <a:r>
              <a:rPr lang="en-US" sz="4000" dirty="0" err="1"/>
              <a:t>Zers</a:t>
            </a:r>
            <a:r>
              <a:rPr lang="en-US" sz="4000" dirty="0"/>
              <a:t>, younger millennials, and Alpha generation. They didn’t want all the bells and whistles. They didn’t want relevance, they didn’t want hype. They wanted Yeshua! </a:t>
            </a:r>
          </a:p>
          <a:p>
            <a:pPr algn="l"/>
            <a:r>
              <a:rPr lang="en-US" sz="4000" dirty="0"/>
              <a:t>As we approach the return of the Lord, it gives me great hope that there is a generation that doesn’t need the bells and whistles to spiritually survive what is coming.  If they go to jail for their faith; Jesus is enough. </a:t>
            </a:r>
          </a:p>
        </p:txBody>
      </p:sp>
    </p:spTree>
    <p:extLst>
      <p:ext uri="{BB962C8B-B14F-4D97-AF65-F5344CB8AC3E}">
        <p14:creationId xmlns:p14="http://schemas.microsoft.com/office/powerpoint/2010/main" val="40556551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r>
              <a:rPr lang="en-US" sz="4000" dirty="0"/>
              <a:t>Thank you Yeshua for what you are pouring out! Yeshua satisfies with an unsatiated hunger. </a:t>
            </a:r>
          </a:p>
          <a:p>
            <a:pPr algn="l"/>
            <a:r>
              <a:rPr lang="en-US" sz="4000" dirty="0"/>
              <a:t>I have hope for the young people of America as I am on a plane to Israel. </a:t>
            </a:r>
          </a:p>
          <a:p>
            <a:pPr algn="l"/>
            <a:r>
              <a:rPr lang="en-US" sz="4000" dirty="0"/>
              <a:t>Real revival is here, let it spread! Let’s embrace it… including it’s simple sweet form of nameless and faceless hunger!</a:t>
            </a:r>
          </a:p>
        </p:txBody>
      </p:sp>
    </p:spTree>
    <p:extLst>
      <p:ext uri="{BB962C8B-B14F-4D97-AF65-F5344CB8AC3E}">
        <p14:creationId xmlns:p14="http://schemas.microsoft.com/office/powerpoint/2010/main" val="4974811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BCB5EDD8-EF4E-0FA4-9C1A-295030B7A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5CEC4B-70CF-2917-4B93-AA1EAC637E69}"/>
              </a:ext>
            </a:extLst>
          </p:cNvPr>
          <p:cNvSpPr txBox="1"/>
          <p:nvPr/>
        </p:nvSpPr>
        <p:spPr>
          <a:xfrm>
            <a:off x="2209800" y="4435614"/>
            <a:ext cx="4962705" cy="707886"/>
          </a:xfrm>
          <a:prstGeom prst="rect">
            <a:avLst/>
          </a:prstGeom>
          <a:noFill/>
        </p:spPr>
        <p:txBody>
          <a:bodyPr wrap="none" rtlCol="0">
            <a:spAutoFit/>
          </a:bodyPr>
          <a:lstStyle/>
          <a:p>
            <a:pPr algn="l"/>
            <a:r>
              <a:rPr lang="en-US" dirty="0"/>
              <a:t>History of Revivals </a:t>
            </a:r>
          </a:p>
        </p:txBody>
      </p:sp>
    </p:spTree>
    <p:extLst>
      <p:ext uri="{BB962C8B-B14F-4D97-AF65-F5344CB8AC3E}">
        <p14:creationId xmlns:p14="http://schemas.microsoft.com/office/powerpoint/2010/main" val="11054563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3600" baseline="30000" dirty="0" err="1"/>
              <a:t>Shmot</a:t>
            </a:r>
            <a:r>
              <a:rPr lang="en-US" sz="3600" baseline="30000" dirty="0"/>
              <a:t>/Ex 2.23-25 </a:t>
            </a:r>
            <a:r>
              <a:rPr lang="en-US" sz="3600" dirty="0"/>
              <a:t>During those many years the king of Egypt died, but the people of Isra’el still groaned under the yoke of slavery, and they cried out, and their cry for rescue from slavery came up to God. </a:t>
            </a:r>
            <a:r>
              <a:rPr lang="en-US" sz="3600" b="1" baseline="30000" dirty="0"/>
              <a:t> </a:t>
            </a:r>
            <a:r>
              <a:rPr lang="en-US" sz="3600" dirty="0"/>
              <a:t>God heard their groaning, and God remembered his covenant with Avraham, </a:t>
            </a:r>
            <a:r>
              <a:rPr lang="en-US" sz="3600" dirty="0" err="1"/>
              <a:t>Yitz’chak</a:t>
            </a:r>
            <a:r>
              <a:rPr lang="en-US" sz="3600" dirty="0"/>
              <a:t> and </a:t>
            </a:r>
            <a:r>
              <a:rPr lang="en-US" sz="3600" dirty="0" err="1"/>
              <a:t>Ya‘akov</a:t>
            </a:r>
            <a:r>
              <a:rPr lang="en-US" sz="3600" dirty="0"/>
              <a:t>. </a:t>
            </a:r>
            <a:r>
              <a:rPr lang="en-US" sz="3600" b="1" baseline="30000" dirty="0"/>
              <a:t> </a:t>
            </a:r>
            <a:r>
              <a:rPr lang="en-US" sz="3600" dirty="0"/>
              <a:t>God saw the people of Isra’el, and God acknowledged them.</a:t>
            </a:r>
            <a:endParaRPr lang="en-US" altLang="en-US" sz="6600" dirty="0"/>
          </a:p>
        </p:txBody>
      </p:sp>
    </p:spTree>
    <p:extLst>
      <p:ext uri="{BB962C8B-B14F-4D97-AF65-F5344CB8AC3E}">
        <p14:creationId xmlns:p14="http://schemas.microsoft.com/office/powerpoint/2010/main" val="29461651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The Judges Cycle">
            <a:extLst>
              <a:ext uri="{FF2B5EF4-FFF2-40B4-BE49-F238E27FC236}">
                <a16:creationId xmlns:a16="http://schemas.microsoft.com/office/drawing/2014/main" id="{70EE4C58-4BD2-AB53-D7CC-50048FA5A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292"/>
            <a:ext cx="5988514" cy="510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50216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Shoftim</a:t>
            </a:r>
            <a:r>
              <a:rPr lang="en-US" sz="4000" baseline="30000" dirty="0"/>
              <a:t>/Ju 3.9 </a:t>
            </a:r>
            <a:r>
              <a:rPr lang="en-US" sz="4000" dirty="0"/>
              <a:t>But when the people of Isra’el cried out to </a:t>
            </a:r>
            <a:r>
              <a:rPr lang="en-US" sz="4000" cap="small" dirty="0"/>
              <a:t>Adoni</a:t>
            </a:r>
            <a:r>
              <a:rPr lang="en-US" sz="4000" dirty="0"/>
              <a:t>, </a:t>
            </a:r>
            <a:r>
              <a:rPr lang="en-US" sz="4000" cap="small" dirty="0"/>
              <a:t>Adoni</a:t>
            </a:r>
            <a:r>
              <a:rPr lang="en-US" sz="4000" dirty="0"/>
              <a:t> raised up a savior for the people of Isra’el; and he rescued them; this was ‘</a:t>
            </a:r>
            <a:r>
              <a:rPr lang="en-US" sz="4000" dirty="0" err="1"/>
              <a:t>Otni’el</a:t>
            </a:r>
            <a:r>
              <a:rPr lang="en-US" sz="4000" dirty="0"/>
              <a:t>, the son of </a:t>
            </a:r>
            <a:r>
              <a:rPr lang="en-US" sz="4000" dirty="0" err="1"/>
              <a:t>Kalev’s</a:t>
            </a:r>
            <a:r>
              <a:rPr lang="en-US" sz="4000" dirty="0"/>
              <a:t> younger brother </a:t>
            </a:r>
            <a:r>
              <a:rPr lang="en-US" sz="4000" dirty="0" err="1"/>
              <a:t>K’naz</a:t>
            </a:r>
            <a:r>
              <a:rPr lang="en-US" sz="4000" dirty="0"/>
              <a:t>. </a:t>
            </a:r>
          </a:p>
        </p:txBody>
      </p:sp>
    </p:spTree>
    <p:extLst>
      <p:ext uri="{BB962C8B-B14F-4D97-AF65-F5344CB8AC3E}">
        <p14:creationId xmlns:p14="http://schemas.microsoft.com/office/powerpoint/2010/main" val="15212107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err="1"/>
              <a:t>Shoftim</a:t>
            </a:r>
            <a:r>
              <a:rPr lang="en-US" sz="4000" baseline="30000" dirty="0"/>
              <a:t>/Ju 3.12,15 </a:t>
            </a:r>
            <a:r>
              <a:rPr lang="en-US" sz="4000" dirty="0"/>
              <a:t>But the people of Isra’el again did what was evil from </a:t>
            </a:r>
            <a:r>
              <a:rPr lang="en-US" sz="4000" cap="small" dirty="0"/>
              <a:t>Adoni’s</a:t>
            </a:r>
            <a:r>
              <a:rPr lang="en-US" sz="4000" dirty="0"/>
              <a:t> perspective, so </a:t>
            </a:r>
            <a:r>
              <a:rPr lang="en-US" sz="4000" cap="small" dirty="0"/>
              <a:t>Adoni</a:t>
            </a:r>
            <a:r>
              <a:rPr lang="en-US" sz="4000" dirty="0"/>
              <a:t> strengthened ‘</a:t>
            </a:r>
            <a:r>
              <a:rPr lang="en-US" sz="4000" dirty="0" err="1"/>
              <a:t>Eglon</a:t>
            </a:r>
            <a:r>
              <a:rPr lang="en-US" sz="4000" dirty="0"/>
              <a:t> the king of </a:t>
            </a:r>
            <a:r>
              <a:rPr lang="en-US" sz="4000" dirty="0" err="1"/>
              <a:t>Mo’av</a:t>
            </a:r>
            <a:r>
              <a:rPr lang="en-US" sz="4000" dirty="0"/>
              <a:t> against Isra’el… But when the people of Isra’el cried out to </a:t>
            </a:r>
            <a:r>
              <a:rPr lang="en-US" sz="4000" cap="small" dirty="0"/>
              <a:t>Adoni</a:t>
            </a:r>
            <a:r>
              <a:rPr lang="en-US" sz="4000" dirty="0"/>
              <a:t>, </a:t>
            </a:r>
            <a:r>
              <a:rPr lang="en-US" sz="4000" cap="small" dirty="0"/>
              <a:t>Adoni</a:t>
            </a:r>
            <a:r>
              <a:rPr lang="en-US" sz="4000" dirty="0"/>
              <a:t> raised up for them a savior, Ehud the son of Gera </a:t>
            </a:r>
            <a:endParaRPr lang="en-US" altLang="en-US" sz="4000" dirty="0"/>
          </a:p>
        </p:txBody>
      </p:sp>
    </p:spTree>
    <p:extLst>
      <p:ext uri="{BB962C8B-B14F-4D97-AF65-F5344CB8AC3E}">
        <p14:creationId xmlns:p14="http://schemas.microsoft.com/office/powerpoint/2010/main" val="2020355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5638800" cy="4648200"/>
          </a:xfrm>
        </p:spPr>
        <p:txBody>
          <a:bodyPr/>
          <a:lstStyle/>
          <a:p>
            <a:pPr marL="457200" indent="-457200" algn="l">
              <a:lnSpc>
                <a:spcPct val="90000"/>
              </a:lnSpc>
              <a:buFont typeface="+mj-lt"/>
              <a:buAutoNum type="arabicPeriod"/>
            </a:pPr>
            <a:r>
              <a:rPr lang="en-US" altLang="en-US" sz="4000" dirty="0"/>
              <a:t>Law of progress</a:t>
            </a:r>
          </a:p>
          <a:p>
            <a:pPr marL="457200" indent="-457200" algn="l">
              <a:lnSpc>
                <a:spcPct val="90000"/>
              </a:lnSpc>
              <a:buFont typeface="+mj-lt"/>
              <a:buAutoNum type="arabicPeriod"/>
            </a:pPr>
            <a:r>
              <a:rPr lang="en-US" altLang="en-US" sz="4000" dirty="0"/>
              <a:t>Law of Periodicity </a:t>
            </a:r>
          </a:p>
          <a:p>
            <a:pPr marL="457200" lvl="1" indent="-266700" algn="l">
              <a:lnSpc>
                <a:spcPct val="90000"/>
              </a:lnSpc>
              <a:buFont typeface="Arial" panose="020B0604020202020204" pitchFamily="34" charset="0"/>
              <a:buChar char="•"/>
            </a:pPr>
            <a:r>
              <a:rPr lang="en-US" altLang="en-US" sz="4000" dirty="0"/>
              <a:t>Ebbing tide</a:t>
            </a:r>
          </a:p>
          <a:p>
            <a:pPr marL="457200" lvl="1" indent="-266700" algn="l">
              <a:lnSpc>
                <a:spcPct val="90000"/>
              </a:lnSpc>
              <a:buFont typeface="Arial" panose="020B0604020202020204" pitchFamily="34" charset="0"/>
              <a:buChar char="•"/>
            </a:pPr>
            <a:r>
              <a:rPr lang="en-US" altLang="en-US" sz="4000" dirty="0"/>
              <a:t>Fulness of time</a:t>
            </a:r>
          </a:p>
          <a:p>
            <a:pPr marL="458788" indent="-460375" algn="l">
              <a:lnSpc>
                <a:spcPct val="90000"/>
              </a:lnSpc>
              <a:buFont typeface="+mj-lt"/>
              <a:buAutoNum type="arabicPeriod"/>
            </a:pPr>
            <a:r>
              <a:rPr lang="en-US" altLang="en-US" sz="4000" dirty="0"/>
              <a:t>The Awakening</a:t>
            </a:r>
          </a:p>
          <a:p>
            <a:pPr marL="403225" indent="-404813" algn="l">
              <a:lnSpc>
                <a:spcPct val="90000"/>
              </a:lnSpc>
              <a:buFont typeface="Arial" panose="020B0604020202020204" pitchFamily="34" charset="0"/>
              <a:buChar char="•"/>
            </a:pPr>
            <a:r>
              <a:rPr lang="en-US" altLang="en-US" sz="4000" dirty="0"/>
              <a:t>A sense of sin against divine love</a:t>
            </a:r>
          </a:p>
        </p:txBody>
      </p:sp>
      <p:pic>
        <p:nvPicPr>
          <p:cNvPr id="5" name="Picture 4">
            <a:extLst>
              <a:ext uri="{FF2B5EF4-FFF2-40B4-BE49-F238E27FC236}">
                <a16:creationId xmlns:a16="http://schemas.microsoft.com/office/drawing/2014/main" id="{F84A57A5-85A4-04A8-4B9E-55BCDA981DCF}"/>
              </a:ext>
            </a:extLst>
          </p:cNvPr>
          <p:cNvPicPr>
            <a:picLocks noChangeAspect="1"/>
          </p:cNvPicPr>
          <p:nvPr/>
        </p:nvPicPr>
        <p:blipFill>
          <a:blip r:embed="rId3"/>
          <a:stretch>
            <a:fillRect/>
          </a:stretch>
        </p:blipFill>
        <p:spPr>
          <a:xfrm>
            <a:off x="5975095" y="7226"/>
            <a:ext cx="3168905" cy="5143500"/>
          </a:xfrm>
          <a:prstGeom prst="rect">
            <a:avLst/>
          </a:prstGeom>
        </p:spPr>
      </p:pic>
    </p:spTree>
    <p:extLst>
      <p:ext uri="{BB962C8B-B14F-4D97-AF65-F5344CB8AC3E}">
        <p14:creationId xmlns:p14="http://schemas.microsoft.com/office/powerpoint/2010/main" val="7087882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Shoftim</a:t>
            </a:r>
            <a:r>
              <a:rPr lang="en-US" sz="4000" baseline="30000" dirty="0"/>
              <a:t>/Ju 4.1-4, 6 </a:t>
            </a:r>
            <a:r>
              <a:rPr lang="en-US" sz="4000" dirty="0"/>
              <a:t>But after Ehud had died, the people of Isra’el again did what was evil from </a:t>
            </a:r>
            <a:r>
              <a:rPr lang="en-US" sz="4000" cap="small" dirty="0"/>
              <a:t>Adoni</a:t>
            </a:r>
            <a:r>
              <a:rPr lang="en-US" sz="4000" dirty="0"/>
              <a:t>’s perspective. </a:t>
            </a:r>
            <a:r>
              <a:rPr lang="en-US" sz="4000" b="1" baseline="30000" dirty="0"/>
              <a:t> </a:t>
            </a:r>
            <a:r>
              <a:rPr lang="en-US" sz="4000" dirty="0"/>
              <a:t>So </a:t>
            </a:r>
            <a:r>
              <a:rPr lang="en-US" sz="4000" cap="small" dirty="0"/>
              <a:t>Adoni </a:t>
            </a:r>
            <a:r>
              <a:rPr lang="en-US" sz="4000" dirty="0"/>
              <a:t>handed them over to </a:t>
            </a:r>
            <a:r>
              <a:rPr lang="en-US" sz="4000" dirty="0" err="1"/>
              <a:t>Yavin</a:t>
            </a:r>
            <a:r>
              <a:rPr lang="en-US" sz="4000" dirty="0"/>
              <a:t> king of </a:t>
            </a:r>
            <a:r>
              <a:rPr lang="en-US" sz="4000" dirty="0" err="1"/>
              <a:t>Kena‘an</a:t>
            </a:r>
            <a:r>
              <a:rPr lang="en-US" sz="4000" dirty="0"/>
              <a:t>…The people of Isra’el cried out to </a:t>
            </a:r>
            <a:r>
              <a:rPr lang="en-US" sz="4000" cap="small" dirty="0"/>
              <a:t>Adoni</a:t>
            </a:r>
            <a:r>
              <a:rPr lang="en-US" sz="4000" dirty="0"/>
              <a:t>, because he had 900 iron chariots, </a:t>
            </a:r>
            <a:endParaRPr lang="en-US" altLang="en-US" sz="7200" dirty="0"/>
          </a:p>
        </p:txBody>
      </p:sp>
    </p:spTree>
    <p:extLst>
      <p:ext uri="{BB962C8B-B14F-4D97-AF65-F5344CB8AC3E}">
        <p14:creationId xmlns:p14="http://schemas.microsoft.com/office/powerpoint/2010/main" val="658083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baseline="30000" dirty="0" err="1"/>
              <a:t>Shoftim</a:t>
            </a:r>
            <a:r>
              <a:rPr lang="en-US" sz="4000" baseline="30000" dirty="0"/>
              <a:t>/Ju 4.1-4, 6 </a:t>
            </a:r>
            <a:r>
              <a:rPr lang="en-US" sz="4000" dirty="0"/>
              <a:t>and for twenty years he cruelly oppressed the people of Isra’el. Now </a:t>
            </a:r>
            <a:r>
              <a:rPr lang="en-US" sz="4000" dirty="0" err="1"/>
              <a:t>D’vorah</a:t>
            </a:r>
            <a:r>
              <a:rPr lang="en-US" sz="4000" dirty="0"/>
              <a:t>, a woman and a prophet, the wife of Lapidot, was judging Isra’el at that time… She sent for Barak the son of </a:t>
            </a:r>
            <a:r>
              <a:rPr lang="en-US" sz="4000" dirty="0" err="1"/>
              <a:t>Avino‘am</a:t>
            </a:r>
            <a:r>
              <a:rPr lang="en-US" sz="4000" dirty="0"/>
              <a:t>. </a:t>
            </a:r>
            <a:endParaRPr lang="en-US" altLang="en-US" sz="7200" dirty="0"/>
          </a:p>
        </p:txBody>
      </p:sp>
    </p:spTree>
    <p:extLst>
      <p:ext uri="{BB962C8B-B14F-4D97-AF65-F5344CB8AC3E}">
        <p14:creationId xmlns:p14="http://schemas.microsoft.com/office/powerpoint/2010/main" val="1628966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2050" name="Picture 2" descr="The Judges Cycle">
            <a:extLst>
              <a:ext uri="{FF2B5EF4-FFF2-40B4-BE49-F238E27FC236}">
                <a16:creationId xmlns:a16="http://schemas.microsoft.com/office/drawing/2014/main" id="{70EE4C58-4BD2-AB53-D7CC-50048FA5A8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8292"/>
            <a:ext cx="5988514" cy="51052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8841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err="1"/>
              <a:t>Shoftim</a:t>
            </a:r>
            <a:r>
              <a:rPr lang="en-US" sz="4000" baseline="30000" dirty="0"/>
              <a:t>/Ju 6  </a:t>
            </a:r>
            <a:r>
              <a:rPr lang="en-US" sz="4000" dirty="0"/>
              <a:t>Did evil, cried out, Midian oppressed, Gideon</a:t>
            </a:r>
            <a:endParaRPr lang="en-US" altLang="en-US" sz="4000" dirty="0"/>
          </a:p>
        </p:txBody>
      </p:sp>
    </p:spTree>
    <p:extLst>
      <p:ext uri="{BB962C8B-B14F-4D97-AF65-F5344CB8AC3E}">
        <p14:creationId xmlns:p14="http://schemas.microsoft.com/office/powerpoint/2010/main" val="20777256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a:t>1 Shmuel 7.8-10 </a:t>
            </a:r>
            <a:r>
              <a:rPr lang="en-US" sz="4000" dirty="0"/>
              <a:t>The people of Isra’el said to </a:t>
            </a:r>
            <a:r>
              <a:rPr lang="en-US" sz="4000" dirty="0" err="1"/>
              <a:t>Sh’mu’el</a:t>
            </a:r>
            <a:r>
              <a:rPr lang="en-US" sz="4000" dirty="0"/>
              <a:t>, “Don’t stop crying out to </a:t>
            </a:r>
            <a:r>
              <a:rPr lang="en-US" sz="4000" cap="small" dirty="0"/>
              <a:t>Adoni</a:t>
            </a:r>
            <a:r>
              <a:rPr lang="en-US" sz="4000" dirty="0"/>
              <a:t> our God for us, to save us from the power of the </a:t>
            </a:r>
            <a:r>
              <a:rPr lang="en-US" sz="4000" dirty="0" err="1"/>
              <a:t>P’lishtim</a:t>
            </a:r>
            <a:r>
              <a:rPr lang="en-US" sz="4000" dirty="0"/>
              <a:t>.” </a:t>
            </a:r>
            <a:r>
              <a:rPr lang="en-US" sz="4000" b="1" baseline="30000" dirty="0"/>
              <a:t> </a:t>
            </a:r>
            <a:r>
              <a:rPr lang="en-US" sz="4000" dirty="0" err="1"/>
              <a:t>Sh’mu’el</a:t>
            </a:r>
            <a:r>
              <a:rPr lang="en-US" sz="4000" dirty="0"/>
              <a:t> took a baby lamb and offered it as a whole burnt offering to </a:t>
            </a:r>
            <a:r>
              <a:rPr lang="en-US" sz="4000" cap="small" dirty="0"/>
              <a:t>Adoni</a:t>
            </a:r>
            <a:r>
              <a:rPr lang="en-US" sz="4000" dirty="0"/>
              <a:t>. Then </a:t>
            </a:r>
            <a:r>
              <a:rPr lang="en-US" sz="4000" dirty="0" err="1"/>
              <a:t>Sh’mu’el</a:t>
            </a:r>
            <a:r>
              <a:rPr lang="en-US" sz="4000" dirty="0"/>
              <a:t> cried to </a:t>
            </a:r>
            <a:r>
              <a:rPr lang="en-US" sz="4000" cap="small" dirty="0"/>
              <a:t>Adoni </a:t>
            </a:r>
            <a:r>
              <a:rPr lang="en-US" sz="4000" dirty="0"/>
              <a:t>for Isra’el, and</a:t>
            </a:r>
            <a:r>
              <a:rPr lang="en-US" sz="4000" cap="small" dirty="0"/>
              <a:t> Adoni </a:t>
            </a:r>
            <a:r>
              <a:rPr lang="en-US" sz="4000" dirty="0"/>
              <a:t>answered him. </a:t>
            </a:r>
            <a:endParaRPr lang="en-US" altLang="en-US" sz="7200" dirty="0"/>
          </a:p>
        </p:txBody>
      </p:sp>
    </p:spTree>
    <p:extLst>
      <p:ext uri="{BB962C8B-B14F-4D97-AF65-F5344CB8AC3E}">
        <p14:creationId xmlns:p14="http://schemas.microsoft.com/office/powerpoint/2010/main" val="22675740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1 Shmuel 7.8-10 </a:t>
            </a:r>
            <a:r>
              <a:rPr lang="en-US" sz="4000" dirty="0"/>
              <a:t>As </a:t>
            </a:r>
            <a:r>
              <a:rPr lang="en-US" sz="4000" dirty="0" err="1"/>
              <a:t>Sh’mu’el</a:t>
            </a:r>
            <a:r>
              <a:rPr lang="en-US" sz="4000" dirty="0"/>
              <a:t> was presenting the burnt offering, the </a:t>
            </a:r>
            <a:r>
              <a:rPr lang="en-US" sz="4000" dirty="0" err="1"/>
              <a:t>P’lishtim</a:t>
            </a:r>
            <a:r>
              <a:rPr lang="en-US" sz="4000" dirty="0"/>
              <a:t> advanced to attack Isra’el. But this time, </a:t>
            </a:r>
            <a:r>
              <a:rPr lang="en-US" sz="4000" cap="small" dirty="0"/>
              <a:t>Adoni </a:t>
            </a:r>
            <a:r>
              <a:rPr lang="en-US" sz="4000" dirty="0"/>
              <a:t>thundered violently over the </a:t>
            </a:r>
            <a:r>
              <a:rPr lang="en-US" sz="4000" dirty="0" err="1"/>
              <a:t>P’lishtim</a:t>
            </a:r>
            <a:r>
              <a:rPr lang="en-US" sz="4000" dirty="0"/>
              <a:t>, throwing them into such confusion that they were struck down before Isra’el. </a:t>
            </a:r>
            <a:endParaRPr lang="en-US" altLang="en-US" sz="7200" dirty="0"/>
          </a:p>
        </p:txBody>
      </p:sp>
    </p:spTree>
    <p:extLst>
      <p:ext uri="{BB962C8B-B14F-4D97-AF65-F5344CB8AC3E}">
        <p14:creationId xmlns:p14="http://schemas.microsoft.com/office/powerpoint/2010/main" val="10624252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a:bodyPr>
          <a:lstStyle/>
          <a:p>
            <a:pPr algn="l">
              <a:lnSpc>
                <a:spcPct val="90000"/>
              </a:lnSpc>
            </a:pPr>
            <a:r>
              <a:rPr lang="en-US" sz="4000" baseline="30000" dirty="0" err="1"/>
              <a:t>Divrei</a:t>
            </a:r>
            <a:r>
              <a:rPr lang="en-US" sz="4000" baseline="30000" dirty="0"/>
              <a:t> </a:t>
            </a:r>
            <a:r>
              <a:rPr lang="en-US" sz="4000" baseline="30000" dirty="0" err="1"/>
              <a:t>HaYamim</a:t>
            </a:r>
            <a:r>
              <a:rPr lang="en-US" sz="4000" baseline="30000" dirty="0"/>
              <a:t> </a:t>
            </a:r>
            <a:r>
              <a:rPr lang="he-IL" sz="4000" baseline="30000" dirty="0"/>
              <a:t>ב</a:t>
            </a:r>
            <a:r>
              <a:rPr lang="en-US" sz="4000" baseline="30000" dirty="0"/>
              <a:t> 29.1-6 </a:t>
            </a:r>
            <a:r>
              <a:rPr lang="en-US" sz="4000" dirty="0" err="1"/>
              <a:t>Hizkiyahu</a:t>
            </a:r>
            <a:r>
              <a:rPr lang="en-US" sz="4000" dirty="0"/>
              <a:t> was twenty-five years old when he began his reign…He did what was right from </a:t>
            </a:r>
            <a:r>
              <a:rPr lang="en-US" sz="4000" cap="small" dirty="0"/>
              <a:t>Adoni</a:t>
            </a:r>
            <a:r>
              <a:rPr lang="en-US" sz="4000" dirty="0"/>
              <a:t>’s perspective, following the example of everything David his ancestor had done…”For our ancestors acted treacherously, they did what is evil from the perspective of </a:t>
            </a:r>
            <a:r>
              <a:rPr lang="en-US" sz="4000" cap="small" dirty="0"/>
              <a:t>Adoni</a:t>
            </a:r>
            <a:r>
              <a:rPr lang="en-US" sz="4000" dirty="0"/>
              <a:t> our God, </a:t>
            </a:r>
            <a:endParaRPr lang="en-US" altLang="en-US" sz="7200" dirty="0"/>
          </a:p>
        </p:txBody>
      </p:sp>
    </p:spTree>
    <p:extLst>
      <p:ext uri="{BB962C8B-B14F-4D97-AF65-F5344CB8AC3E}">
        <p14:creationId xmlns:p14="http://schemas.microsoft.com/office/powerpoint/2010/main" val="1432919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4000" baseline="30000" dirty="0" err="1"/>
              <a:t>Divrei</a:t>
            </a:r>
            <a:r>
              <a:rPr lang="en-US" sz="4000" baseline="30000" dirty="0"/>
              <a:t> </a:t>
            </a:r>
            <a:r>
              <a:rPr lang="en-US" sz="4000" baseline="30000" dirty="0" err="1"/>
              <a:t>HaYamim</a:t>
            </a:r>
            <a:r>
              <a:rPr lang="en-US" sz="4000" baseline="30000" dirty="0"/>
              <a:t> </a:t>
            </a:r>
            <a:r>
              <a:rPr lang="he-IL" sz="4000" baseline="30000" dirty="0"/>
              <a:t>ב</a:t>
            </a:r>
            <a:r>
              <a:rPr lang="en-US" sz="4000" baseline="30000" dirty="0"/>
              <a:t> 29.1-6 </a:t>
            </a:r>
            <a:r>
              <a:rPr lang="en-US" sz="4000" dirty="0"/>
              <a:t>they abandoned him, they turned their faces away from where </a:t>
            </a:r>
            <a:r>
              <a:rPr lang="en-US" sz="4000" cap="small" dirty="0"/>
              <a:t>Adoni</a:t>
            </a:r>
            <a:r>
              <a:rPr lang="en-US" sz="4000" dirty="0"/>
              <a:t> lives and turned their backs on him. They sealed the doors of the vestibule, put out the lamps and stopped burning incense and offering burnt offerings in the Holy Place to the God of Isra’el.”</a:t>
            </a:r>
            <a:endParaRPr lang="en-US" altLang="en-US" sz="7200" dirty="0"/>
          </a:p>
        </p:txBody>
      </p:sp>
    </p:spTree>
    <p:extLst>
      <p:ext uri="{BB962C8B-B14F-4D97-AF65-F5344CB8AC3E}">
        <p14:creationId xmlns:p14="http://schemas.microsoft.com/office/powerpoint/2010/main" val="183949046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20000"/>
          </a:bodyPr>
          <a:lstStyle/>
          <a:p>
            <a:pPr algn="l">
              <a:lnSpc>
                <a:spcPct val="90000"/>
              </a:lnSpc>
            </a:pPr>
            <a:r>
              <a:rPr lang="en-US" sz="4000" dirty="0"/>
              <a:t>Because of this, </a:t>
            </a:r>
            <a:r>
              <a:rPr lang="en-US" sz="4000" cap="small" dirty="0"/>
              <a:t>Adoni</a:t>
            </a:r>
            <a:r>
              <a:rPr lang="en-US" sz="4000" dirty="0"/>
              <a:t>’s anger has settled on </a:t>
            </a:r>
            <a:r>
              <a:rPr lang="en-US" sz="4000" dirty="0" err="1"/>
              <a:t>Y’hudah</a:t>
            </a:r>
            <a:r>
              <a:rPr lang="en-US" sz="4000" dirty="0"/>
              <a:t> and </a:t>
            </a:r>
            <a:r>
              <a:rPr lang="en-US" sz="4000" dirty="0" err="1"/>
              <a:t>Yerushalayim</a:t>
            </a:r>
            <a:r>
              <a:rPr lang="en-US" sz="4000" dirty="0"/>
              <a:t>; and he has made them an object of horror, astonishment and mocking…After these events and this faithfulness of [</a:t>
            </a:r>
            <a:r>
              <a:rPr lang="en-US" sz="4000" dirty="0" err="1"/>
              <a:t>Hizkiyahu’s</a:t>
            </a:r>
            <a:r>
              <a:rPr lang="en-US" sz="4000" dirty="0"/>
              <a:t>], </a:t>
            </a:r>
            <a:r>
              <a:rPr lang="en-US" sz="4000" dirty="0" err="1"/>
              <a:t>Sancheriv</a:t>
            </a:r>
            <a:r>
              <a:rPr lang="en-US" sz="4000" dirty="0"/>
              <a:t> king of Ashur came, invaded </a:t>
            </a:r>
            <a:r>
              <a:rPr lang="en-US" sz="4000" dirty="0" err="1"/>
              <a:t>Y’hudah</a:t>
            </a:r>
            <a:r>
              <a:rPr lang="en-US" sz="4000" dirty="0"/>
              <a:t> and besieged the fortified cities, thinking that he would break in [and capture] them. </a:t>
            </a:r>
            <a:endParaRPr lang="en-US" altLang="en-US" sz="7200" dirty="0"/>
          </a:p>
        </p:txBody>
      </p:sp>
    </p:spTree>
    <p:extLst>
      <p:ext uri="{BB962C8B-B14F-4D97-AF65-F5344CB8AC3E}">
        <p14:creationId xmlns:p14="http://schemas.microsoft.com/office/powerpoint/2010/main" val="34166634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The GREAT Shavuot outpouring.  </a:t>
            </a:r>
          </a:p>
        </p:txBody>
      </p:sp>
    </p:spTree>
    <p:extLst>
      <p:ext uri="{BB962C8B-B14F-4D97-AF65-F5344CB8AC3E}">
        <p14:creationId xmlns:p14="http://schemas.microsoft.com/office/powerpoint/2010/main" val="1260439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indent="-173038" algn="l">
              <a:lnSpc>
                <a:spcPct val="90000"/>
              </a:lnSpc>
              <a:buFont typeface="Arial" panose="020B0604020202020204" pitchFamily="34" charset="0"/>
              <a:buChar char="•"/>
            </a:pPr>
            <a:r>
              <a:rPr lang="en-US" altLang="en-US" sz="4000" dirty="0"/>
              <a:t> Wonderful outburst of joy!</a:t>
            </a:r>
          </a:p>
          <a:p>
            <a:pPr marL="173038" indent="-173038" algn="l">
              <a:lnSpc>
                <a:spcPct val="90000"/>
              </a:lnSpc>
              <a:buFont typeface="Arial" panose="020B0604020202020204" pitchFamily="34" charset="0"/>
              <a:buChar char="•"/>
            </a:pPr>
            <a:r>
              <a:rPr lang="en-US" altLang="en-US" sz="4000" dirty="0"/>
              <a:t>Effect large numbers in the community.  </a:t>
            </a:r>
          </a:p>
        </p:txBody>
      </p:sp>
    </p:spTree>
    <p:extLst>
      <p:ext uri="{BB962C8B-B14F-4D97-AF65-F5344CB8AC3E}">
        <p14:creationId xmlns:p14="http://schemas.microsoft.com/office/powerpoint/2010/main" val="1330329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u="sng" dirty="0"/>
              <a:t>The (First) Great Awakening</a:t>
            </a:r>
            <a:br>
              <a:rPr lang="en-US" sz="7200" dirty="0"/>
            </a:br>
            <a:r>
              <a:rPr lang="en-US" sz="4000" dirty="0"/>
              <a:t>In the New World a series of revivals, known as the Great Awakening, spread through the American colonies between 1725 and 1760.</a:t>
            </a:r>
            <a:endParaRPr lang="en-US" altLang="en-US" sz="7200" dirty="0"/>
          </a:p>
        </p:txBody>
      </p:sp>
    </p:spTree>
    <p:extLst>
      <p:ext uri="{BB962C8B-B14F-4D97-AF65-F5344CB8AC3E}">
        <p14:creationId xmlns:p14="http://schemas.microsoft.com/office/powerpoint/2010/main" val="39890856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u="sng" dirty="0"/>
              <a:t>The Second Great Awakening</a:t>
            </a:r>
          </a:p>
          <a:p>
            <a:pPr algn="l">
              <a:lnSpc>
                <a:spcPct val="90000"/>
              </a:lnSpc>
            </a:pPr>
            <a:r>
              <a:rPr lang="en-US" altLang="en-US" sz="4000" dirty="0"/>
              <a:t>America’s next revival began in 1801 at the Cane Ridge camp meeting in Kentucky, where as many as 3,000 were converted. The banner year for camp meetings was 1811, when approximately one-third of all Americans attended one of them. </a:t>
            </a:r>
          </a:p>
        </p:txBody>
      </p:sp>
    </p:spTree>
    <p:extLst>
      <p:ext uri="{BB962C8B-B14F-4D97-AF65-F5344CB8AC3E}">
        <p14:creationId xmlns:p14="http://schemas.microsoft.com/office/powerpoint/2010/main" val="2964977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dirty="0"/>
              <a:t>By 1806 the Awakening had reached Williams College in Massachusetts. There, five students prayed during a thunderstorm in the shelter of a </a:t>
            </a:r>
            <a:r>
              <a:rPr lang="en-US" altLang="en-US" sz="4000" dirty="0">
                <a:solidFill>
                  <a:srgbClr val="FFFF66"/>
                </a:solidFill>
              </a:rPr>
              <a:t>haystack</a:t>
            </a:r>
            <a:r>
              <a:rPr lang="en-US" altLang="en-US" sz="4000" dirty="0"/>
              <a:t>, four of the five committing themselves to becoming missionaries. The </a:t>
            </a:r>
            <a:r>
              <a:rPr lang="en-US" altLang="en-US" sz="4000" dirty="0">
                <a:solidFill>
                  <a:srgbClr val="FFFF66"/>
                </a:solidFill>
              </a:rPr>
              <a:t>Haystack Prayer Meeting</a:t>
            </a:r>
            <a:r>
              <a:rPr lang="en-US" altLang="en-US" sz="4000" dirty="0"/>
              <a:t>, as it came to be called, was the beginning of the American foreign mission movement.</a:t>
            </a:r>
          </a:p>
          <a:p>
            <a:pPr algn="l">
              <a:lnSpc>
                <a:spcPct val="90000"/>
              </a:lnSpc>
            </a:pPr>
            <a:endParaRPr lang="en-US" altLang="en-US" sz="3200" dirty="0"/>
          </a:p>
        </p:txBody>
      </p:sp>
    </p:spTree>
    <p:extLst>
      <p:ext uri="{BB962C8B-B14F-4D97-AF65-F5344CB8AC3E}">
        <p14:creationId xmlns:p14="http://schemas.microsoft.com/office/powerpoint/2010/main" val="13674703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u="sng" dirty="0"/>
              <a:t>The Prayer Meeting Revival</a:t>
            </a:r>
            <a:br>
              <a:rPr lang="en-US" sz="7200" dirty="0"/>
            </a:br>
            <a:r>
              <a:rPr lang="en-US" sz="4000" dirty="0"/>
              <a:t>Beginning as a prayer meeting of six people on Fulton Street in New York City in 1857, the Prayer Meeting Revival spread quickly throughout the world. Over the next two years, a million converts were added to American congregations and a million to congregations in England and Ireland.</a:t>
            </a:r>
            <a:endParaRPr lang="en-US" altLang="en-US" sz="7200" dirty="0"/>
          </a:p>
        </p:txBody>
      </p:sp>
    </p:spTree>
    <p:extLst>
      <p:ext uri="{BB962C8B-B14F-4D97-AF65-F5344CB8AC3E}">
        <p14:creationId xmlns:p14="http://schemas.microsoft.com/office/powerpoint/2010/main" val="16984203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altLang="en-US" sz="4000" dirty="0"/>
              <a:t>The Welsh Revival</a:t>
            </a:r>
          </a:p>
          <a:p>
            <a:pPr algn="l">
              <a:lnSpc>
                <a:spcPct val="90000"/>
              </a:lnSpc>
            </a:pPr>
            <a:r>
              <a:rPr lang="en-US" altLang="en-US" sz="4000" dirty="0"/>
              <a:t>The Welsh Revival began in 1904 under the preaching of Evan Roberts. Within two years, 100,000 converts were added to the Welsh believers. More than 5 million came to Messiah as the revival spread throughout the world. </a:t>
            </a:r>
          </a:p>
        </p:txBody>
      </p:sp>
    </p:spTree>
    <p:extLst>
      <p:ext uri="{BB962C8B-B14F-4D97-AF65-F5344CB8AC3E}">
        <p14:creationId xmlns:p14="http://schemas.microsoft.com/office/powerpoint/2010/main" val="40138314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dirty="0"/>
              <a:t>As part of this same outpouring of the Spirit, revival came in 1906 to a mission led by William Seymour in a dilapidated building on Azusa Street in Los Angeles. The Azusa Street Revival was the formative event of early Pentecostalism.</a:t>
            </a:r>
          </a:p>
        </p:txBody>
      </p:sp>
    </p:spTree>
    <p:extLst>
      <p:ext uri="{BB962C8B-B14F-4D97-AF65-F5344CB8AC3E}">
        <p14:creationId xmlns:p14="http://schemas.microsoft.com/office/powerpoint/2010/main" val="36182101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074" name="Picture 2">
            <a:extLst>
              <a:ext uri="{FF2B5EF4-FFF2-40B4-BE49-F238E27FC236}">
                <a16:creationId xmlns:a16="http://schemas.microsoft.com/office/drawing/2014/main" id="{BCB5EDD8-EF4E-0FA4-9C1A-295030B7A0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2875"/>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D5CEC4B-70CF-2917-4B93-AA1EAC637E69}"/>
              </a:ext>
            </a:extLst>
          </p:cNvPr>
          <p:cNvSpPr txBox="1"/>
          <p:nvPr/>
        </p:nvSpPr>
        <p:spPr>
          <a:xfrm>
            <a:off x="2209800" y="4435614"/>
            <a:ext cx="4962256" cy="707886"/>
          </a:xfrm>
          <a:prstGeom prst="rect">
            <a:avLst/>
          </a:prstGeom>
          <a:noFill/>
        </p:spPr>
        <p:txBody>
          <a:bodyPr wrap="none" rtlCol="0">
            <a:spAutoFit/>
          </a:bodyPr>
          <a:lstStyle/>
          <a:p>
            <a:pPr algn="l"/>
            <a:r>
              <a:rPr lang="en-US" dirty="0"/>
              <a:t>Hazard of Revivals </a:t>
            </a:r>
          </a:p>
        </p:txBody>
      </p:sp>
    </p:spTree>
    <p:extLst>
      <p:ext uri="{BB962C8B-B14F-4D97-AF65-F5344CB8AC3E}">
        <p14:creationId xmlns:p14="http://schemas.microsoft.com/office/powerpoint/2010/main" val="14358707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lnSpc>
                <a:spcPct val="90000"/>
              </a:lnSpc>
            </a:pPr>
            <a:r>
              <a:rPr lang="en-US" sz="3600" dirty="0"/>
              <a:t> </a:t>
            </a:r>
            <a:r>
              <a:rPr lang="en-US" sz="3600" baseline="30000" dirty="0"/>
              <a:t>Vayikra/Lev 6.</a:t>
            </a:r>
            <a:r>
              <a:rPr lang="en-US" sz="3600" b="1" baseline="30000" dirty="0"/>
              <a:t>2-6 (9-13) </a:t>
            </a:r>
            <a:r>
              <a:rPr lang="en-US" sz="3600" dirty="0"/>
              <a:t>“Give this order to </a:t>
            </a:r>
            <a:r>
              <a:rPr lang="en-US" sz="3600" dirty="0" err="1"/>
              <a:t>Aharon</a:t>
            </a:r>
            <a:r>
              <a:rPr lang="en-US" sz="3600" dirty="0"/>
              <a:t> and his sons: ‘This is the law for the burnt offering [</a:t>
            </a:r>
            <a:r>
              <a:rPr lang="he-IL" sz="3600" b="1" dirty="0">
                <a:latin typeface="David" panose="020E0502060401010101" pitchFamily="34" charset="-79"/>
                <a:cs typeface="David" panose="020E0502060401010101" pitchFamily="34" charset="-79"/>
              </a:rPr>
              <a:t>עולה</a:t>
            </a:r>
            <a:r>
              <a:rPr lang="en-US" sz="3600" dirty="0"/>
              <a:t> oleh] : it is what goes up [</a:t>
            </a:r>
            <a:r>
              <a:rPr lang="he-IL" sz="3600" b="1" dirty="0">
                <a:latin typeface="David" panose="020E0502060401010101" pitchFamily="34" charset="-79"/>
                <a:cs typeface="David" panose="020E0502060401010101" pitchFamily="34" charset="-79"/>
              </a:rPr>
              <a:t>עלה</a:t>
            </a:r>
            <a:r>
              <a:rPr lang="en-US" sz="3600" dirty="0"/>
              <a:t> </a:t>
            </a:r>
            <a:r>
              <a:rPr lang="en-US" sz="3600" dirty="0" err="1"/>
              <a:t>alah</a:t>
            </a:r>
            <a:r>
              <a:rPr lang="en-US" sz="3600" dirty="0"/>
              <a:t>] on its firewood upon the altar all night long, until morning; in this way the </a:t>
            </a:r>
            <a:r>
              <a:rPr lang="en-US" sz="3600" u="sng" dirty="0">
                <a:solidFill>
                  <a:srgbClr val="FFFF66"/>
                </a:solidFill>
              </a:rPr>
              <a:t>fire of the altar will be kept burning</a:t>
            </a:r>
            <a:r>
              <a:rPr lang="en-US" sz="3600" dirty="0"/>
              <a:t>. When the fire has consumed the burnt offering on the altar, the </a:t>
            </a:r>
            <a:r>
              <a:rPr lang="en-US" sz="3600" dirty="0" err="1"/>
              <a:t>cohen</a:t>
            </a:r>
            <a:r>
              <a:rPr lang="en-US" sz="3600" dirty="0"/>
              <a:t>, having put on his linen garment</a:t>
            </a:r>
            <a:endParaRPr lang="en-US" altLang="en-US" sz="6000" u="sng" dirty="0">
              <a:solidFill>
                <a:srgbClr val="FFFF66"/>
              </a:solidFill>
            </a:endParaRPr>
          </a:p>
        </p:txBody>
      </p:sp>
    </p:spTree>
    <p:extLst>
      <p:ext uri="{BB962C8B-B14F-4D97-AF65-F5344CB8AC3E}">
        <p14:creationId xmlns:p14="http://schemas.microsoft.com/office/powerpoint/2010/main" val="27313011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sz="4000" dirty="0"/>
              <a:t> </a:t>
            </a:r>
            <a:r>
              <a:rPr lang="en-US" sz="4000" baseline="30000" dirty="0"/>
              <a:t>Vayikra/Lev 6.</a:t>
            </a:r>
            <a:r>
              <a:rPr lang="en-US" sz="4000" b="1" baseline="30000" dirty="0"/>
              <a:t>2-6 (9-13)  </a:t>
            </a:r>
            <a:r>
              <a:rPr lang="en-US" sz="4000" dirty="0"/>
              <a:t>and covered himself with his linen shorts, is to remove the ashes and put them beside the altar. </a:t>
            </a:r>
            <a:r>
              <a:rPr lang="en-US" sz="4000" b="1" baseline="30000" dirty="0"/>
              <a:t> </a:t>
            </a:r>
            <a:r>
              <a:rPr lang="en-US" sz="4000" dirty="0"/>
              <a:t>Then he is to remove those garments and put on others, before carrying the ashes outside the camp to a clean place. </a:t>
            </a:r>
            <a:r>
              <a:rPr lang="en-US" sz="4000" b="1" baseline="30000" dirty="0"/>
              <a:t> </a:t>
            </a:r>
            <a:r>
              <a:rPr lang="en-US" sz="4000" dirty="0"/>
              <a:t>In this way, </a:t>
            </a:r>
            <a:r>
              <a:rPr lang="en-US" sz="4000" u="sng" dirty="0">
                <a:solidFill>
                  <a:srgbClr val="FFFF66"/>
                </a:solidFill>
              </a:rPr>
              <a:t>the fire on the altar will be kept burning and not be allowed to go out</a:t>
            </a:r>
            <a:r>
              <a:rPr lang="en-US" sz="4000" dirty="0"/>
              <a:t>. </a:t>
            </a:r>
            <a:endParaRPr lang="en-US" altLang="en-US" sz="6600" u="sng" dirty="0">
              <a:solidFill>
                <a:srgbClr val="FFFF66"/>
              </a:solidFill>
            </a:endParaRPr>
          </a:p>
        </p:txBody>
      </p:sp>
    </p:spTree>
    <p:extLst>
      <p:ext uri="{BB962C8B-B14F-4D97-AF65-F5344CB8AC3E}">
        <p14:creationId xmlns:p14="http://schemas.microsoft.com/office/powerpoint/2010/main" val="18775211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sz="4000" dirty="0"/>
              <a:t> </a:t>
            </a:r>
            <a:r>
              <a:rPr lang="en-US" sz="4000" baseline="30000" dirty="0"/>
              <a:t>Vayikra/Lev 6.</a:t>
            </a:r>
            <a:r>
              <a:rPr lang="en-US" sz="4000" b="1" baseline="30000" dirty="0"/>
              <a:t>2-6 (9-13) </a:t>
            </a:r>
            <a:r>
              <a:rPr lang="en-US" sz="4000" dirty="0"/>
              <a:t>Each morning, the </a:t>
            </a:r>
            <a:r>
              <a:rPr lang="en-US" sz="4000" dirty="0" err="1"/>
              <a:t>cohen</a:t>
            </a:r>
            <a:r>
              <a:rPr lang="en-US" sz="4000" dirty="0"/>
              <a:t> is to kindle wood on it, arrange the burnt offering and make the fat of the peace offerings go up in smoke. </a:t>
            </a:r>
            <a:r>
              <a:rPr lang="en-US" sz="4000" u="sng" dirty="0">
                <a:solidFill>
                  <a:srgbClr val="FFFF66"/>
                </a:solidFill>
              </a:rPr>
              <a:t>Fire is to be kept burning on the altar continually; it is not to go out.</a:t>
            </a:r>
            <a:endParaRPr lang="en-US" altLang="en-US" sz="7200" u="sng" dirty="0">
              <a:solidFill>
                <a:srgbClr val="FFFF66"/>
              </a:solidFill>
            </a:endParaRPr>
          </a:p>
        </p:txBody>
      </p:sp>
    </p:spTree>
    <p:extLst>
      <p:ext uri="{BB962C8B-B14F-4D97-AF65-F5344CB8AC3E}">
        <p14:creationId xmlns:p14="http://schemas.microsoft.com/office/powerpoint/2010/main" val="2798699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D98C9AE-801F-515E-0DE4-B1FFFE4B6AFA}"/>
              </a:ext>
            </a:extLst>
          </p:cNvPr>
          <p:cNvPicPr>
            <a:picLocks noChangeAspect="1"/>
          </p:cNvPicPr>
          <p:nvPr/>
        </p:nvPicPr>
        <p:blipFill>
          <a:blip r:embed="rId3"/>
          <a:stretch>
            <a:fillRect/>
          </a:stretch>
        </p:blipFill>
        <p:spPr>
          <a:xfrm>
            <a:off x="39707" y="209550"/>
            <a:ext cx="9064586" cy="4724399"/>
          </a:xfrm>
          <a:prstGeom prst="rect">
            <a:avLst/>
          </a:prstGeom>
        </p:spPr>
      </p:pic>
    </p:spTree>
    <p:extLst>
      <p:ext uri="{BB962C8B-B14F-4D97-AF65-F5344CB8AC3E}">
        <p14:creationId xmlns:p14="http://schemas.microsoft.com/office/powerpoint/2010/main" val="27749176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sz="4000" baseline="30000" dirty="0"/>
              <a:t>Vayikra/Lev 9:24 </a:t>
            </a:r>
            <a:r>
              <a:rPr lang="en-US" sz="4000" dirty="0"/>
              <a:t>“Fire came out from the presence of </a:t>
            </a:r>
            <a:r>
              <a:rPr lang="en-US" sz="4000" cap="small" dirty="0"/>
              <a:t>Adoni </a:t>
            </a:r>
            <a:r>
              <a:rPr lang="en-US" sz="4000" dirty="0"/>
              <a:t>and consumed the burnt offering and the fat portions on the altar. And when all the people saw it, they shouted for joy and fell facedown.”</a:t>
            </a:r>
            <a:endParaRPr lang="en-US" altLang="en-US" sz="6600" dirty="0"/>
          </a:p>
        </p:txBody>
      </p:sp>
    </p:spTree>
    <p:extLst>
      <p:ext uri="{BB962C8B-B14F-4D97-AF65-F5344CB8AC3E}">
        <p14:creationId xmlns:p14="http://schemas.microsoft.com/office/powerpoint/2010/main" val="5382129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lnSpcReduction="10000"/>
          </a:bodyPr>
          <a:lstStyle/>
          <a:p>
            <a:pPr algn="l"/>
            <a:r>
              <a:rPr lang="en-US" sz="4000" dirty="0"/>
              <a:t>When G-d begins to move powerfully in your midst, guard the flame carefully, fueling the fire with prayer, with faith, with repentance, with compassionate ministry, with outreach. It is a holy opportunity not to be squandered. </a:t>
            </a:r>
          </a:p>
        </p:txBody>
      </p:sp>
    </p:spTree>
    <p:extLst>
      <p:ext uri="{BB962C8B-B14F-4D97-AF65-F5344CB8AC3E}">
        <p14:creationId xmlns:p14="http://schemas.microsoft.com/office/powerpoint/2010/main" val="339531838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And by all means, let us not quench the fire through pride or stiff traditionalism or spiritual foolishness. </a:t>
            </a:r>
          </a:p>
        </p:txBody>
      </p:sp>
    </p:spTree>
    <p:extLst>
      <p:ext uri="{BB962C8B-B14F-4D97-AF65-F5344CB8AC3E}">
        <p14:creationId xmlns:p14="http://schemas.microsoft.com/office/powerpoint/2010/main" val="39337324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It is my prayer that, in the days ahead, as revival fires burn all across the nation, we may walk worthy of this high and sacred calling.</a:t>
            </a:r>
          </a:p>
          <a:p>
            <a:pPr algn="l">
              <a:lnSpc>
                <a:spcPct val="90000"/>
              </a:lnSpc>
            </a:pPr>
            <a:r>
              <a:rPr lang="en-US" altLang="en-US" sz="4000" dirty="0"/>
              <a:t>Let us guard the flame! </a:t>
            </a:r>
          </a:p>
        </p:txBody>
      </p:sp>
    </p:spTree>
    <p:extLst>
      <p:ext uri="{BB962C8B-B14F-4D97-AF65-F5344CB8AC3E}">
        <p14:creationId xmlns:p14="http://schemas.microsoft.com/office/powerpoint/2010/main" val="3323892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85 </a:t>
            </a:r>
            <a:r>
              <a:rPr lang="en-US" altLang="en-US" sz="4000" dirty="0"/>
              <a:t>Restore us, God of our salvation, renounce your displeasure with us.  Are you to stay angry with us forever? Will your fury last through all generations?  </a:t>
            </a:r>
            <a:r>
              <a:rPr lang="en-US" altLang="en-US" sz="4000" dirty="0">
                <a:solidFill>
                  <a:srgbClr val="FFFF66"/>
                </a:solidFill>
              </a:rPr>
              <a:t>Won’t you revive us again, so your people can rejoice in you?</a:t>
            </a:r>
            <a:r>
              <a:rPr lang="en-US" altLang="en-US" sz="4000" dirty="0"/>
              <a:t> </a:t>
            </a:r>
          </a:p>
        </p:txBody>
      </p:sp>
    </p:spTree>
    <p:extLst>
      <p:ext uri="{BB962C8B-B14F-4D97-AF65-F5344CB8AC3E}">
        <p14:creationId xmlns:p14="http://schemas.microsoft.com/office/powerpoint/2010/main" val="25506444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lnSpc>
                <a:spcPct val="90000"/>
              </a:lnSpc>
            </a:pPr>
            <a:r>
              <a:rPr lang="en-US" altLang="en-US" sz="4000" baseline="30000" dirty="0"/>
              <a:t>T’hillim/Ps 85 </a:t>
            </a:r>
            <a:r>
              <a:rPr lang="en-US" altLang="en-US" sz="4000" dirty="0"/>
              <a:t>Show us your grace, </a:t>
            </a:r>
            <a:r>
              <a:rPr lang="en-US" altLang="en-US" sz="4000" cap="small" dirty="0"/>
              <a:t>Adoni</a:t>
            </a:r>
            <a:r>
              <a:rPr lang="en-US" altLang="en-US" sz="4000" dirty="0"/>
              <a:t>; grant us your salvation. I am listening. What will God, </a:t>
            </a:r>
            <a:r>
              <a:rPr lang="en-US" altLang="en-US" sz="4000" cap="small" dirty="0"/>
              <a:t>Adoni</a:t>
            </a:r>
            <a:r>
              <a:rPr lang="en-US" altLang="en-US" sz="4000" dirty="0"/>
              <a:t>, say? For he will speak peace to his people, to his holy ones — but only if they don’t relapse into folly.</a:t>
            </a:r>
          </a:p>
        </p:txBody>
      </p:sp>
    </p:spTree>
    <p:extLst>
      <p:ext uri="{BB962C8B-B14F-4D97-AF65-F5344CB8AC3E}">
        <p14:creationId xmlns:p14="http://schemas.microsoft.com/office/powerpoint/2010/main" val="24375750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4876800" cy="4648200"/>
          </a:xfrm>
        </p:spPr>
        <p:txBody>
          <a:bodyPr/>
          <a:lstStyle/>
          <a:p>
            <a:pPr algn="l">
              <a:lnSpc>
                <a:spcPct val="90000"/>
              </a:lnSpc>
            </a:pPr>
            <a:r>
              <a:rPr lang="en-US" altLang="en-US" sz="4000" dirty="0"/>
              <a:t>A revival at Asbury in 1970 played a major part in kicking off the Jesus Movement. Recap film currently!!!</a:t>
            </a:r>
          </a:p>
          <a:p>
            <a:pPr algn="l">
              <a:lnSpc>
                <a:spcPct val="90000"/>
              </a:lnSpc>
            </a:pPr>
            <a:r>
              <a:rPr lang="en-US" altLang="en-US" sz="4000" dirty="0"/>
              <a:t>Jeff Adler</a:t>
            </a:r>
          </a:p>
        </p:txBody>
      </p:sp>
      <p:pic>
        <p:nvPicPr>
          <p:cNvPr id="5122" name="Picture 2">
            <a:extLst>
              <a:ext uri="{FF2B5EF4-FFF2-40B4-BE49-F238E27FC236}">
                <a16:creationId xmlns:a16="http://schemas.microsoft.com/office/drawing/2014/main" id="{DEC49E16-EB85-7A0C-B6FA-674BDF180B0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02" t="17857" r="6302" b="3572"/>
          <a:stretch/>
        </p:blipFill>
        <p:spPr bwMode="auto">
          <a:xfrm>
            <a:off x="5181600" y="895350"/>
            <a:ext cx="3962400" cy="1676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45F7437-1556-BF1F-0313-29818A3C3767}"/>
              </a:ext>
            </a:extLst>
          </p:cNvPr>
          <p:cNvSpPr txBox="1"/>
          <p:nvPr/>
        </p:nvSpPr>
        <p:spPr>
          <a:xfrm>
            <a:off x="4114800" y="3534311"/>
            <a:ext cx="3866315" cy="1323439"/>
          </a:xfrm>
          <a:prstGeom prst="rect">
            <a:avLst/>
          </a:prstGeom>
          <a:noFill/>
        </p:spPr>
        <p:txBody>
          <a:bodyPr wrap="none" rtlCol="0">
            <a:spAutoFit/>
          </a:bodyPr>
          <a:lstStyle/>
          <a:p>
            <a:pPr algn="l"/>
            <a:r>
              <a:rPr lang="en-US" altLang="en-US" sz="4000" dirty="0"/>
              <a:t>of </a:t>
            </a:r>
            <a:r>
              <a:rPr lang="en-US" altLang="en-US" sz="4000" dirty="0" err="1"/>
              <a:t>Sha’arey</a:t>
            </a:r>
            <a:r>
              <a:rPr lang="en-US" altLang="en-US" sz="4000" dirty="0"/>
              <a:t> </a:t>
            </a:r>
          </a:p>
          <a:p>
            <a:pPr algn="l"/>
            <a:r>
              <a:rPr lang="en-US" altLang="en-US" sz="4000" dirty="0"/>
              <a:t>Yeshua in Indy.</a:t>
            </a:r>
            <a:endParaRPr lang="en-US" dirty="0"/>
          </a:p>
        </p:txBody>
      </p:sp>
    </p:spTree>
    <p:extLst>
      <p:ext uri="{BB962C8B-B14F-4D97-AF65-F5344CB8AC3E}">
        <p14:creationId xmlns:p14="http://schemas.microsoft.com/office/powerpoint/2010/main" val="3772631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93D0DA25-0350-3074-9365-A3D8760A95F3}"/>
              </a:ext>
            </a:extLst>
          </p:cNvPr>
          <p:cNvPicPr>
            <a:picLocks noChangeAspect="1"/>
          </p:cNvPicPr>
          <p:nvPr/>
        </p:nvPicPr>
        <p:blipFill>
          <a:blip r:embed="rId3"/>
          <a:stretch>
            <a:fillRect/>
          </a:stretch>
        </p:blipFill>
        <p:spPr>
          <a:xfrm>
            <a:off x="0" y="334388"/>
            <a:ext cx="9144000" cy="4474723"/>
          </a:xfrm>
          <a:prstGeom prst="rect">
            <a:avLst/>
          </a:prstGeom>
        </p:spPr>
      </p:pic>
    </p:spTree>
    <p:extLst>
      <p:ext uri="{BB962C8B-B14F-4D97-AF65-F5344CB8AC3E}">
        <p14:creationId xmlns:p14="http://schemas.microsoft.com/office/powerpoint/2010/main" val="7730987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6CE8F745-5717-2DAF-E4F5-DCE4B09A8450}"/>
              </a:ext>
            </a:extLst>
          </p:cNvPr>
          <p:cNvPicPr>
            <a:picLocks noChangeAspect="1"/>
          </p:cNvPicPr>
          <p:nvPr/>
        </p:nvPicPr>
        <p:blipFill>
          <a:blip r:embed="rId3"/>
          <a:stretch>
            <a:fillRect/>
          </a:stretch>
        </p:blipFill>
        <p:spPr>
          <a:xfrm>
            <a:off x="736263" y="0"/>
            <a:ext cx="7671475" cy="5143500"/>
          </a:xfrm>
          <a:prstGeom prst="rect">
            <a:avLst/>
          </a:prstGeom>
        </p:spPr>
      </p:pic>
    </p:spTree>
    <p:extLst>
      <p:ext uri="{BB962C8B-B14F-4D97-AF65-F5344CB8AC3E}">
        <p14:creationId xmlns:p14="http://schemas.microsoft.com/office/powerpoint/2010/main" val="15987701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CAE759BC-CCA4-A780-2849-F36290E0E987}"/>
              </a:ext>
            </a:extLst>
          </p:cNvPr>
          <p:cNvPicPr>
            <a:picLocks noChangeAspect="1"/>
          </p:cNvPicPr>
          <p:nvPr/>
        </p:nvPicPr>
        <p:blipFill>
          <a:blip r:embed="rId3"/>
          <a:stretch>
            <a:fillRect/>
          </a:stretch>
        </p:blipFill>
        <p:spPr>
          <a:xfrm>
            <a:off x="0" y="396802"/>
            <a:ext cx="9144000" cy="4349896"/>
          </a:xfrm>
          <a:prstGeom prst="rect">
            <a:avLst/>
          </a:prstGeom>
        </p:spPr>
      </p:pic>
    </p:spTree>
    <p:extLst>
      <p:ext uri="{BB962C8B-B14F-4D97-AF65-F5344CB8AC3E}">
        <p14:creationId xmlns:p14="http://schemas.microsoft.com/office/powerpoint/2010/main" val="410429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173038" indent="-173038" algn="l">
              <a:lnSpc>
                <a:spcPct val="90000"/>
              </a:lnSpc>
              <a:buFont typeface="Arial" panose="020B0604020202020204" pitchFamily="34" charset="0"/>
              <a:buChar char="•"/>
            </a:pPr>
            <a:r>
              <a:rPr lang="en-US" altLang="en-US" sz="4000" dirty="0"/>
              <a:t> Wonderful outburst of joy!</a:t>
            </a:r>
          </a:p>
          <a:p>
            <a:pPr marL="173038" indent="-173038" algn="l">
              <a:lnSpc>
                <a:spcPct val="90000"/>
              </a:lnSpc>
              <a:buFont typeface="Arial" panose="020B0604020202020204" pitchFamily="34" charset="0"/>
              <a:buChar char="•"/>
            </a:pPr>
            <a:r>
              <a:rPr lang="en-US" altLang="en-US" sz="4000" dirty="0"/>
              <a:t>Effect large numbers in the community.  </a:t>
            </a:r>
          </a:p>
          <a:p>
            <a:pPr marL="509588" indent="-509588" algn="l">
              <a:lnSpc>
                <a:spcPct val="90000"/>
              </a:lnSpc>
              <a:buFont typeface="+mj-lt"/>
              <a:buAutoNum type="arabicPeriod" startAt="4"/>
            </a:pPr>
            <a:r>
              <a:rPr lang="en-US" altLang="en-US" sz="4000" dirty="0"/>
              <a:t>Law of Variety</a:t>
            </a:r>
          </a:p>
          <a:p>
            <a:pPr marL="509588" indent="-509588" algn="l">
              <a:lnSpc>
                <a:spcPct val="90000"/>
              </a:lnSpc>
              <a:buFont typeface="+mj-lt"/>
              <a:buAutoNum type="arabicPeriod" startAt="4"/>
            </a:pPr>
            <a:r>
              <a:rPr lang="en-US" altLang="en-US" sz="4000" dirty="0"/>
              <a:t>Law of recoil </a:t>
            </a:r>
          </a:p>
          <a:p>
            <a:pPr marL="509588" indent="-509588" algn="l">
              <a:lnSpc>
                <a:spcPct val="90000"/>
              </a:lnSpc>
              <a:buFont typeface="+mj-lt"/>
              <a:buAutoNum type="arabicPeriod" startAt="4"/>
            </a:pPr>
            <a:r>
              <a:rPr lang="en-US" altLang="en-US" sz="4000" dirty="0"/>
              <a:t>Theology: centered on the execution stake of Yeshua.</a:t>
            </a:r>
          </a:p>
        </p:txBody>
      </p:sp>
    </p:spTree>
    <p:extLst>
      <p:ext uri="{BB962C8B-B14F-4D97-AF65-F5344CB8AC3E}">
        <p14:creationId xmlns:p14="http://schemas.microsoft.com/office/powerpoint/2010/main" val="17542950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A9397B0-EECF-A019-DB75-C0BD09F85906}"/>
              </a:ext>
            </a:extLst>
          </p:cNvPr>
          <p:cNvPicPr>
            <a:picLocks noChangeAspect="1"/>
          </p:cNvPicPr>
          <p:nvPr/>
        </p:nvPicPr>
        <p:blipFill>
          <a:blip r:embed="rId3"/>
          <a:stretch>
            <a:fillRect/>
          </a:stretch>
        </p:blipFill>
        <p:spPr>
          <a:xfrm>
            <a:off x="51756" y="209220"/>
            <a:ext cx="9040487" cy="4725059"/>
          </a:xfrm>
          <a:prstGeom prst="rect">
            <a:avLst/>
          </a:prstGeom>
        </p:spPr>
      </p:pic>
    </p:spTree>
    <p:extLst>
      <p:ext uri="{BB962C8B-B14F-4D97-AF65-F5344CB8AC3E}">
        <p14:creationId xmlns:p14="http://schemas.microsoft.com/office/powerpoint/2010/main" val="36759166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4B8D7DA-FDEB-820C-E141-0B197A0505AC}"/>
              </a:ext>
            </a:extLst>
          </p:cNvPr>
          <p:cNvPicPr>
            <a:picLocks noChangeAspect="1"/>
          </p:cNvPicPr>
          <p:nvPr/>
        </p:nvPicPr>
        <p:blipFill>
          <a:blip r:embed="rId3"/>
          <a:stretch>
            <a:fillRect/>
          </a:stretch>
        </p:blipFill>
        <p:spPr>
          <a:xfrm>
            <a:off x="0" y="61912"/>
            <a:ext cx="9144000" cy="5019676"/>
          </a:xfrm>
          <a:prstGeom prst="rect">
            <a:avLst/>
          </a:prstGeom>
        </p:spPr>
      </p:pic>
    </p:spTree>
    <p:extLst>
      <p:ext uri="{BB962C8B-B14F-4D97-AF65-F5344CB8AC3E}">
        <p14:creationId xmlns:p14="http://schemas.microsoft.com/office/powerpoint/2010/main" val="1845576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30D9A807-2C4E-D6D6-07FA-53EE8CE62E4A}"/>
              </a:ext>
            </a:extLst>
          </p:cNvPr>
          <p:cNvPicPr>
            <a:picLocks noChangeAspect="1"/>
          </p:cNvPicPr>
          <p:nvPr/>
        </p:nvPicPr>
        <p:blipFill>
          <a:blip r:embed="rId3"/>
          <a:stretch>
            <a:fillRect/>
          </a:stretch>
        </p:blipFill>
        <p:spPr>
          <a:xfrm>
            <a:off x="213704" y="52036"/>
            <a:ext cx="8716591" cy="5039428"/>
          </a:xfrm>
          <a:prstGeom prst="rect">
            <a:avLst/>
          </a:prstGeom>
        </p:spPr>
      </p:pic>
    </p:spTree>
    <p:extLst>
      <p:ext uri="{BB962C8B-B14F-4D97-AF65-F5344CB8AC3E}">
        <p14:creationId xmlns:p14="http://schemas.microsoft.com/office/powerpoint/2010/main" val="1928239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119D6C0A-67A3-F64C-B045-58E1511D8F99}"/>
              </a:ext>
            </a:extLst>
          </p:cNvPr>
          <p:cNvPicPr>
            <a:picLocks noChangeAspect="1"/>
          </p:cNvPicPr>
          <p:nvPr/>
        </p:nvPicPr>
        <p:blipFill>
          <a:blip r:embed="rId3"/>
          <a:stretch>
            <a:fillRect/>
          </a:stretch>
        </p:blipFill>
        <p:spPr>
          <a:xfrm>
            <a:off x="198952" y="895350"/>
            <a:ext cx="8974372" cy="2814797"/>
          </a:xfrm>
          <a:prstGeom prst="rect">
            <a:avLst/>
          </a:prstGeom>
        </p:spPr>
      </p:pic>
    </p:spTree>
    <p:extLst>
      <p:ext uri="{BB962C8B-B14F-4D97-AF65-F5344CB8AC3E}">
        <p14:creationId xmlns:p14="http://schemas.microsoft.com/office/powerpoint/2010/main" val="199840780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fontScale="92500" lnSpcReduction="10000"/>
          </a:bodyPr>
          <a:lstStyle/>
          <a:p>
            <a:pPr algn="l">
              <a:lnSpc>
                <a:spcPct val="90000"/>
              </a:lnSpc>
            </a:pPr>
            <a:r>
              <a:rPr lang="en-US" altLang="en-US" sz="4000" u="sng" dirty="0"/>
              <a:t>Flame quenchers</a:t>
            </a:r>
          </a:p>
          <a:p>
            <a:pPr marL="509588" indent="-509588" algn="l">
              <a:lnSpc>
                <a:spcPct val="90000"/>
              </a:lnSpc>
              <a:buFont typeface="+mj-lt"/>
              <a:buAutoNum type="arabicPeriod"/>
            </a:pPr>
            <a:r>
              <a:rPr lang="en-US" altLang="en-US" sz="4000" dirty="0"/>
              <a:t>Lack of personal repentance</a:t>
            </a:r>
          </a:p>
          <a:p>
            <a:pPr marL="509588" indent="-509588" algn="l">
              <a:lnSpc>
                <a:spcPct val="90000"/>
              </a:lnSpc>
              <a:buFont typeface="+mj-lt"/>
              <a:buAutoNum type="arabicPeriod"/>
            </a:pPr>
            <a:r>
              <a:rPr lang="en-US" altLang="en-US" sz="4000" dirty="0"/>
              <a:t>Judgementalism of each other</a:t>
            </a:r>
          </a:p>
          <a:p>
            <a:pPr marL="509588" indent="-509588" algn="l">
              <a:lnSpc>
                <a:spcPct val="90000"/>
              </a:lnSpc>
              <a:buFont typeface="+mj-lt"/>
              <a:buAutoNum type="arabicPeriod"/>
            </a:pPr>
            <a:r>
              <a:rPr lang="en-US" altLang="en-US" sz="4000" dirty="0"/>
              <a:t>Unforgiveness of each other</a:t>
            </a:r>
          </a:p>
          <a:p>
            <a:pPr marL="509588" indent="-509588" algn="l">
              <a:lnSpc>
                <a:spcPct val="90000"/>
              </a:lnSpc>
              <a:buFont typeface="+mj-lt"/>
              <a:buAutoNum type="arabicPeriod"/>
            </a:pPr>
            <a:r>
              <a:rPr lang="en-US" altLang="en-US" sz="4000" dirty="0"/>
              <a:t>Condemnation of the movement</a:t>
            </a:r>
          </a:p>
          <a:p>
            <a:pPr marL="509588" indent="-509588" algn="l">
              <a:lnSpc>
                <a:spcPct val="90000"/>
              </a:lnSpc>
              <a:buFont typeface="+mj-lt"/>
              <a:buAutoNum type="arabicPeriod"/>
            </a:pPr>
            <a:r>
              <a:rPr lang="en-US" altLang="en-US" sz="4000" dirty="0"/>
              <a:t>Prayerlessness</a:t>
            </a:r>
          </a:p>
          <a:p>
            <a:pPr marL="509588" indent="-509588" algn="l">
              <a:lnSpc>
                <a:spcPct val="90000"/>
              </a:lnSpc>
              <a:buFont typeface="+mj-lt"/>
              <a:buAutoNum type="arabicPeriod"/>
            </a:pPr>
            <a:r>
              <a:rPr lang="en-US" altLang="en-US" sz="4000" dirty="0"/>
              <a:t>Ceasing to study.</a:t>
            </a:r>
          </a:p>
          <a:p>
            <a:pPr marL="509588" indent="-509588" algn="l">
              <a:lnSpc>
                <a:spcPct val="90000"/>
              </a:lnSpc>
              <a:buFont typeface="+mj-lt"/>
              <a:buAutoNum type="arabicPeriod"/>
            </a:pPr>
            <a:r>
              <a:rPr lang="en-US" altLang="en-US" sz="4000" dirty="0"/>
              <a:t>Woke-ism compromise.</a:t>
            </a:r>
          </a:p>
        </p:txBody>
      </p:sp>
    </p:spTree>
    <p:extLst>
      <p:ext uri="{BB962C8B-B14F-4D97-AF65-F5344CB8AC3E}">
        <p14:creationId xmlns:p14="http://schemas.microsoft.com/office/powerpoint/2010/main" val="3599138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6400460" cy="4648200"/>
          </a:xfrm>
        </p:spPr>
        <p:txBody>
          <a:bodyPr/>
          <a:lstStyle/>
          <a:p>
            <a:pPr algn="l"/>
            <a:r>
              <a:rPr lang="en-US" sz="4000" dirty="0"/>
              <a:t>In response to the ongoing drought in his country, the president of Kenya called for a national day of prayer Tuesday. </a:t>
            </a:r>
          </a:p>
        </p:txBody>
      </p:sp>
      <p:pic>
        <p:nvPicPr>
          <p:cNvPr id="3" name="Picture 2">
            <a:extLst>
              <a:ext uri="{FF2B5EF4-FFF2-40B4-BE49-F238E27FC236}">
                <a16:creationId xmlns:a16="http://schemas.microsoft.com/office/drawing/2014/main" id="{429F1938-F363-19E2-330A-DF424F16281F}"/>
              </a:ext>
            </a:extLst>
          </p:cNvPr>
          <p:cNvPicPr>
            <a:picLocks noChangeAspect="1"/>
          </p:cNvPicPr>
          <p:nvPr/>
        </p:nvPicPr>
        <p:blipFill>
          <a:blip r:embed="rId3"/>
          <a:stretch>
            <a:fillRect/>
          </a:stretch>
        </p:blipFill>
        <p:spPr>
          <a:xfrm>
            <a:off x="6705260" y="0"/>
            <a:ext cx="2438740" cy="1676634"/>
          </a:xfrm>
          <a:prstGeom prst="rect">
            <a:avLst/>
          </a:prstGeom>
        </p:spPr>
      </p:pic>
    </p:spTree>
    <p:extLst>
      <p:ext uri="{BB962C8B-B14F-4D97-AF65-F5344CB8AC3E}">
        <p14:creationId xmlns:p14="http://schemas.microsoft.com/office/powerpoint/2010/main" val="237957596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1026" name="Picture 2" descr="kenyaprays">
            <a:extLst>
              <a:ext uri="{FF2B5EF4-FFF2-40B4-BE49-F238E27FC236}">
                <a16:creationId xmlns:a16="http://schemas.microsoft.com/office/drawing/2014/main" id="{2BDA8ED3-208B-19B2-C2F4-E47C94F965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0"/>
            <a:ext cx="9136062"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2269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3200" dirty="0"/>
              <a:t>Kenyan Pres. William Ruto announced the plans for the country's first-ever day of prayer on Sunday at a service in the drought-stricken city of Nakuru, some 100 miles from the capital Nairobi. It follows a joint call by the country's spiritual leaders to dedicate an entire day to prayer to ease drought conditions in the nation.</a:t>
            </a:r>
          </a:p>
        </p:txBody>
      </p:sp>
    </p:spTree>
    <p:extLst>
      <p:ext uri="{BB962C8B-B14F-4D97-AF65-F5344CB8AC3E}">
        <p14:creationId xmlns:p14="http://schemas.microsoft.com/office/powerpoint/2010/main" val="275733051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0F2CF2D8-76FA-88C6-2AA0-0B15A0A480A3}"/>
              </a:ext>
            </a:extLst>
          </p:cNvPr>
          <p:cNvPicPr>
            <a:picLocks noChangeAspect="1"/>
          </p:cNvPicPr>
          <p:nvPr/>
        </p:nvPicPr>
        <p:blipFill>
          <a:blip r:embed="rId3"/>
          <a:stretch>
            <a:fillRect/>
          </a:stretch>
        </p:blipFill>
        <p:spPr>
          <a:xfrm>
            <a:off x="1595022" y="466431"/>
            <a:ext cx="5953956" cy="4210638"/>
          </a:xfrm>
          <a:prstGeom prst="rect">
            <a:avLst/>
          </a:prstGeom>
        </p:spPr>
      </p:pic>
    </p:spTree>
    <p:extLst>
      <p:ext uri="{BB962C8B-B14F-4D97-AF65-F5344CB8AC3E}">
        <p14:creationId xmlns:p14="http://schemas.microsoft.com/office/powerpoint/2010/main" val="327460817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09588" indent="-509588" algn="l">
              <a:lnSpc>
                <a:spcPct val="90000"/>
              </a:lnSpc>
              <a:buFont typeface="+mj-lt"/>
              <a:buAutoNum type="arabicPeriod"/>
            </a:pPr>
            <a:r>
              <a:rPr lang="en-US" altLang="en-US" sz="4000" dirty="0"/>
              <a:t>Prayer</a:t>
            </a:r>
          </a:p>
          <a:p>
            <a:pPr marL="509588" indent="-509588" algn="l">
              <a:lnSpc>
                <a:spcPct val="90000"/>
              </a:lnSpc>
              <a:buFont typeface="+mj-lt"/>
              <a:buAutoNum type="arabicPeriod"/>
            </a:pPr>
            <a:r>
              <a:rPr lang="en-US" altLang="en-US" sz="4000" dirty="0"/>
              <a:t>Repentance</a:t>
            </a:r>
          </a:p>
          <a:p>
            <a:pPr marL="509588" indent="-509588" algn="l">
              <a:lnSpc>
                <a:spcPct val="90000"/>
              </a:lnSpc>
              <a:buFont typeface="+mj-lt"/>
              <a:buAutoNum type="arabicPeriod"/>
            </a:pPr>
            <a:r>
              <a:rPr lang="en-US" altLang="en-US" sz="4000" dirty="0"/>
              <a:t>Forgiveness</a:t>
            </a:r>
          </a:p>
          <a:p>
            <a:pPr marL="509588" indent="-509588" algn="l">
              <a:lnSpc>
                <a:spcPct val="90000"/>
              </a:lnSpc>
              <a:buFont typeface="+mj-lt"/>
              <a:buAutoNum type="arabicPeriod"/>
            </a:pPr>
            <a:r>
              <a:rPr lang="en-US" altLang="en-US" sz="4000" dirty="0"/>
              <a:t>Awakening: Jails quiet</a:t>
            </a:r>
          </a:p>
          <a:p>
            <a:pPr marL="509588" indent="-509588" algn="l">
              <a:lnSpc>
                <a:spcPct val="90000"/>
              </a:lnSpc>
              <a:buFont typeface="+mj-lt"/>
              <a:buAutoNum type="arabicPeriod"/>
            </a:pPr>
            <a:r>
              <a:rPr lang="en-US" altLang="en-US" sz="4000" dirty="0"/>
              <a:t>Ecology recovered.</a:t>
            </a:r>
          </a:p>
        </p:txBody>
      </p:sp>
    </p:spTree>
    <p:extLst>
      <p:ext uri="{BB962C8B-B14F-4D97-AF65-F5344CB8AC3E}">
        <p14:creationId xmlns:p14="http://schemas.microsoft.com/office/powerpoint/2010/main" val="49651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marL="512763" indent="-512763" algn="l">
              <a:lnSpc>
                <a:spcPct val="90000"/>
              </a:lnSpc>
              <a:buFont typeface="+mj-lt"/>
              <a:buAutoNum type="arabicPeriod"/>
            </a:pPr>
            <a:r>
              <a:rPr lang="en-US" altLang="en-US" sz="4000" dirty="0"/>
              <a:t>Francis of Assisi</a:t>
            </a:r>
          </a:p>
          <a:p>
            <a:pPr marL="512763" indent="-512763" algn="l">
              <a:lnSpc>
                <a:spcPct val="90000"/>
              </a:lnSpc>
              <a:buFont typeface="+mj-lt"/>
              <a:buAutoNum type="arabicPeriod"/>
            </a:pPr>
            <a:r>
              <a:rPr lang="en-US" altLang="en-US" sz="4000" dirty="0"/>
              <a:t>Savonarola</a:t>
            </a:r>
          </a:p>
          <a:p>
            <a:pPr marL="512763" indent="-512763" algn="l">
              <a:lnSpc>
                <a:spcPct val="90000"/>
              </a:lnSpc>
              <a:buFont typeface="+mj-lt"/>
              <a:buAutoNum type="arabicPeriod"/>
            </a:pPr>
            <a:r>
              <a:rPr lang="en-US" altLang="en-US" sz="4000" dirty="0"/>
              <a:t>Luther</a:t>
            </a:r>
          </a:p>
          <a:p>
            <a:pPr marL="512763" indent="-512763" algn="l">
              <a:lnSpc>
                <a:spcPct val="90000"/>
              </a:lnSpc>
              <a:buFont typeface="+mj-lt"/>
              <a:buAutoNum type="arabicPeriod"/>
            </a:pPr>
            <a:r>
              <a:rPr lang="en-US" altLang="en-US" sz="4000" dirty="0"/>
              <a:t>Calvin</a:t>
            </a:r>
          </a:p>
          <a:p>
            <a:pPr marL="512763" indent="-512763" algn="l">
              <a:lnSpc>
                <a:spcPct val="90000"/>
              </a:lnSpc>
              <a:buFont typeface="+mj-lt"/>
              <a:buAutoNum type="arabicPeriod"/>
            </a:pPr>
            <a:r>
              <a:rPr lang="en-US" altLang="en-US" sz="4000" dirty="0"/>
              <a:t>John Knox</a:t>
            </a:r>
          </a:p>
          <a:p>
            <a:pPr algn="l">
              <a:lnSpc>
                <a:spcPct val="90000"/>
              </a:lnSpc>
            </a:pPr>
            <a:endParaRPr lang="en-US" altLang="en-US" sz="4000" dirty="0"/>
          </a:p>
        </p:txBody>
      </p:sp>
    </p:spTree>
    <p:extLst>
      <p:ext uri="{BB962C8B-B14F-4D97-AF65-F5344CB8AC3E}">
        <p14:creationId xmlns:p14="http://schemas.microsoft.com/office/powerpoint/2010/main" val="22183329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4FD30869-CA98-DD54-6925-55AE9736C3C6}"/>
              </a:ext>
            </a:extLst>
          </p:cNvPr>
          <p:cNvPicPr>
            <a:picLocks noChangeAspect="1"/>
          </p:cNvPicPr>
          <p:nvPr/>
        </p:nvPicPr>
        <p:blipFill>
          <a:blip r:embed="rId3"/>
          <a:stretch>
            <a:fillRect/>
          </a:stretch>
        </p:blipFill>
        <p:spPr>
          <a:xfrm>
            <a:off x="-6585" y="209550"/>
            <a:ext cx="9157169" cy="4724399"/>
          </a:xfrm>
          <a:prstGeom prst="rect">
            <a:avLst/>
          </a:prstGeom>
        </p:spPr>
      </p:pic>
    </p:spTree>
    <p:extLst>
      <p:ext uri="{BB962C8B-B14F-4D97-AF65-F5344CB8AC3E}">
        <p14:creationId xmlns:p14="http://schemas.microsoft.com/office/powerpoint/2010/main" val="283371632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fontScale="92500" lnSpcReduction="10000"/>
          </a:bodyPr>
          <a:lstStyle/>
          <a:p>
            <a:pPr marL="457200" indent="-457200">
              <a:buFont typeface="+mj-lt"/>
              <a:buAutoNum type="arabicPeriod"/>
            </a:pPr>
            <a:r>
              <a:rPr lang="en-US" sz="4000" dirty="0"/>
              <a:t>Do you KNOW Yeshua and are you fanning the flame of the Ruakh?</a:t>
            </a:r>
          </a:p>
          <a:p>
            <a:pPr marL="457200" indent="-457200">
              <a:buFont typeface="+mj-lt"/>
              <a:buAutoNum type="arabicPeriod"/>
            </a:pPr>
            <a:r>
              <a:rPr lang="en-US" sz="4000" dirty="0"/>
              <a:t>Are you hearing daily from His Word?</a:t>
            </a:r>
          </a:p>
          <a:p>
            <a:pPr marL="457200" indent="-457200">
              <a:buFont typeface="+mj-lt"/>
              <a:buAutoNum type="arabicPeriod"/>
            </a:pPr>
            <a:r>
              <a:rPr lang="en-US" sz="4000" dirty="0"/>
              <a:t>How are you applying what you heard?</a:t>
            </a:r>
          </a:p>
          <a:p>
            <a:pPr marL="457200" indent="-457200">
              <a:buFont typeface="+mj-lt"/>
              <a:buAutoNum type="arabicPeriod"/>
            </a:pPr>
            <a:r>
              <a:rPr lang="en-US" sz="4000" dirty="0"/>
              <a:t>Are you offering that fire to anyone?</a:t>
            </a:r>
          </a:p>
        </p:txBody>
      </p:sp>
    </p:spTree>
    <p:extLst>
      <p:ext uri="{BB962C8B-B14F-4D97-AF65-F5344CB8AC3E}">
        <p14:creationId xmlns:p14="http://schemas.microsoft.com/office/powerpoint/2010/main" val="10881322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endParaRPr lang="en-US" altLang="en-US" sz="4000" dirty="0"/>
          </a:p>
        </p:txBody>
      </p:sp>
    </p:spTree>
    <p:extLst>
      <p:ext uri="{BB962C8B-B14F-4D97-AF65-F5344CB8AC3E}">
        <p14:creationId xmlns:p14="http://schemas.microsoft.com/office/powerpoint/2010/main" val="2756939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normAutofit/>
          </a:bodyPr>
          <a:lstStyle/>
          <a:p>
            <a:pPr algn="l"/>
            <a:r>
              <a:rPr lang="en-US" sz="4000" dirty="0"/>
              <a:t>On Feb. 8th students at Asbury University gathered together in Hughes Auditorium for a chapel service. One week later, that service hasn't stopped. So what happened?</a:t>
            </a:r>
          </a:p>
        </p:txBody>
      </p:sp>
    </p:spTree>
    <p:extLst>
      <p:ext uri="{BB962C8B-B14F-4D97-AF65-F5344CB8AC3E}">
        <p14:creationId xmlns:p14="http://schemas.microsoft.com/office/powerpoint/2010/main" val="986907539"/>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192565</TotalTime>
  <Words>3837</Words>
  <Application>Microsoft Office PowerPoint</Application>
  <PresentationFormat>On-screen Show (16:9)</PresentationFormat>
  <Paragraphs>437</Paragraphs>
  <Slides>82</Slides>
  <Notes>82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82</vt:i4>
      </vt:variant>
    </vt:vector>
  </HeadingPairs>
  <TitlesOfParts>
    <vt:vector size="89" baseType="lpstr">
      <vt:lpstr>Arial</vt:lpstr>
      <vt:lpstr>Arial Rounded MT Bold</vt:lpstr>
      <vt:lpstr>Calibri</vt:lpstr>
      <vt:lpstr>David</vt:lpstr>
      <vt:lpstr>system-ui</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Wolkenfeld</cp:lastModifiedBy>
  <cp:revision>4766</cp:revision>
  <dcterms:created xsi:type="dcterms:W3CDTF">2006-04-21T19:34:43Z</dcterms:created>
  <dcterms:modified xsi:type="dcterms:W3CDTF">2023-02-18T14:23:45Z</dcterms:modified>
</cp:coreProperties>
</file>