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theme/themeOverride1.xml" ContentType="application/vnd.openxmlformats-officedocument.themeOverr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836" r:id="rId2"/>
  </p:sldMasterIdLst>
  <p:notesMasterIdLst>
    <p:notesMasterId r:id="rId89"/>
  </p:notesMasterIdLst>
  <p:handoutMasterIdLst>
    <p:handoutMasterId r:id="rId90"/>
  </p:handoutMasterIdLst>
  <p:sldIdLst>
    <p:sldId id="2045" r:id="rId3"/>
    <p:sldId id="64973" r:id="rId4"/>
    <p:sldId id="64981" r:id="rId5"/>
    <p:sldId id="64982" r:id="rId6"/>
    <p:sldId id="64969" r:id="rId7"/>
    <p:sldId id="64968" r:id="rId8"/>
    <p:sldId id="64975" r:id="rId9"/>
    <p:sldId id="64927" r:id="rId10"/>
    <p:sldId id="65012" r:id="rId11"/>
    <p:sldId id="65013" r:id="rId12"/>
    <p:sldId id="64971" r:id="rId13"/>
    <p:sldId id="65008" r:id="rId14"/>
    <p:sldId id="64972" r:id="rId15"/>
    <p:sldId id="65017" r:id="rId16"/>
    <p:sldId id="64999" r:id="rId17"/>
    <p:sldId id="65018" r:id="rId18"/>
    <p:sldId id="65021" r:id="rId19"/>
    <p:sldId id="65020" r:id="rId20"/>
    <p:sldId id="65023" r:id="rId21"/>
    <p:sldId id="65022" r:id="rId22"/>
    <p:sldId id="65028" r:id="rId23"/>
    <p:sldId id="65024" r:id="rId24"/>
    <p:sldId id="65004" r:id="rId25"/>
    <p:sldId id="65031" r:id="rId26"/>
    <p:sldId id="64976" r:id="rId27"/>
    <p:sldId id="65026" r:id="rId28"/>
    <p:sldId id="64978" r:id="rId29"/>
    <p:sldId id="65027" r:id="rId30"/>
    <p:sldId id="65033" r:id="rId31"/>
    <p:sldId id="65035" r:id="rId32"/>
    <p:sldId id="65036" r:id="rId33"/>
    <p:sldId id="65032" r:id="rId34"/>
    <p:sldId id="65037" r:id="rId35"/>
    <p:sldId id="65038" r:id="rId36"/>
    <p:sldId id="64979" r:id="rId37"/>
    <p:sldId id="64986" r:id="rId38"/>
    <p:sldId id="64987" r:id="rId39"/>
    <p:sldId id="65034" r:id="rId40"/>
    <p:sldId id="64984" r:id="rId41"/>
    <p:sldId id="64983" r:id="rId42"/>
    <p:sldId id="64988" r:id="rId43"/>
    <p:sldId id="64989" r:id="rId44"/>
    <p:sldId id="65029" r:id="rId45"/>
    <p:sldId id="65025" r:id="rId46"/>
    <p:sldId id="65019" r:id="rId47"/>
    <p:sldId id="65043" r:id="rId48"/>
    <p:sldId id="64967" r:id="rId49"/>
    <p:sldId id="65041" r:id="rId50"/>
    <p:sldId id="65042" r:id="rId51"/>
    <p:sldId id="65039" r:id="rId52"/>
    <p:sldId id="64991" r:id="rId53"/>
    <p:sldId id="64992" r:id="rId54"/>
    <p:sldId id="64995" r:id="rId55"/>
    <p:sldId id="64994" r:id="rId56"/>
    <p:sldId id="64997" r:id="rId57"/>
    <p:sldId id="65040" r:id="rId58"/>
    <p:sldId id="65047" r:id="rId59"/>
    <p:sldId id="65048" r:id="rId60"/>
    <p:sldId id="65049" r:id="rId61"/>
    <p:sldId id="64977" r:id="rId62"/>
    <p:sldId id="65046" r:id="rId63"/>
    <p:sldId id="64993" r:id="rId64"/>
    <p:sldId id="64996" r:id="rId65"/>
    <p:sldId id="65015" r:id="rId66"/>
    <p:sldId id="65016" r:id="rId67"/>
    <p:sldId id="65051" r:id="rId68"/>
    <p:sldId id="65052" r:id="rId69"/>
    <p:sldId id="65053" r:id="rId70"/>
    <p:sldId id="65050" r:id="rId71"/>
    <p:sldId id="64990" r:id="rId72"/>
    <p:sldId id="64998" r:id="rId73"/>
    <p:sldId id="64985" r:id="rId74"/>
    <p:sldId id="65001" r:id="rId75"/>
    <p:sldId id="65005" r:id="rId76"/>
    <p:sldId id="65006" r:id="rId77"/>
    <p:sldId id="65007" r:id="rId78"/>
    <p:sldId id="65002" r:id="rId79"/>
    <p:sldId id="65003" r:id="rId80"/>
    <p:sldId id="65054" r:id="rId81"/>
    <p:sldId id="64974" r:id="rId82"/>
    <p:sldId id="65011" r:id="rId83"/>
    <p:sldId id="65000" r:id="rId84"/>
    <p:sldId id="65009" r:id="rId85"/>
    <p:sldId id="65010" r:id="rId86"/>
    <p:sldId id="65014" r:id="rId87"/>
    <p:sldId id="65055" r:id="rId88"/>
  </p:sldIdLst>
  <p:sldSz cx="9144000" cy="5143500" type="screen16x9"/>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muel" initials="SW" lastIdx="2" clrIdx="0">
    <p:extLst>
      <p:ext uri="{19B8F6BF-5375-455C-9EA6-DF929625EA0E}">
        <p15:presenceInfo xmlns:p15="http://schemas.microsoft.com/office/powerpoint/2012/main" userId="Shmuel" providerId="None"/>
      </p:ext>
    </p:extLst>
  </p:cmAuthor>
  <p:cmAuthor id="2" name="Shmuel Wolkenfeld" initials="SW" lastIdx="1" clrIdx="1">
    <p:extLst>
      <p:ext uri="{19B8F6BF-5375-455C-9EA6-DF929625EA0E}">
        <p15:presenceInfo xmlns:p15="http://schemas.microsoft.com/office/powerpoint/2012/main" userId="59ac315834edd8d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333333"/>
    <a:srgbClr val="996633"/>
    <a:srgbClr val="9A6766"/>
    <a:srgbClr val="FFFF99"/>
    <a:srgbClr val="AA6E56"/>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4992" autoAdjust="0"/>
    <p:restoredTop sz="83652" autoAdjust="0"/>
  </p:normalViewPr>
  <p:slideViewPr>
    <p:cSldViewPr>
      <p:cViewPr varScale="1">
        <p:scale>
          <a:sx n="105" d="100"/>
          <a:sy n="105" d="100"/>
        </p:scale>
        <p:origin x="120" y="336"/>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13146"/>
    </p:cViewPr>
  </p:sorterViewPr>
  <p:notesViewPr>
    <p:cSldViewPr>
      <p:cViewPr varScale="1">
        <p:scale>
          <a:sx n="83" d="100"/>
          <a:sy n="83" d="100"/>
        </p:scale>
        <p:origin x="193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notesMaster" Target="notesMasters/notesMaster1.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handoutMaster" Target="handoutMasters/handoutMaster1.xml"/><Relationship Id="rId95" Type="http://schemas.openxmlformats.org/officeDocument/2006/relationships/tableStyles" Target="tableStyles.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presProps" Target="presProps.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Holiness, How?</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Feb 25,2023 5783</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Holiness, How?</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Feb 25,2023 5783</a:t>
            </a:r>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s://fb.watch/iRXSi0CBG_/"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3" Type="http://schemas.openxmlformats.org/officeDocument/2006/relationships/hyperlink" Target="https://en.wikipedia.org/wiki/Azusa_Street_Revival" TargetMode="External"/><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Holiness, How?</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25,2023 5783</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Holiness, How?</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 25,2023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https://www.smithsonianmag.com/smart-news/the-oldest-nearly-complete-hebrew-bible-is-going-up-for-auction-180981658/</a:t>
            </a:r>
          </a:p>
        </p:txBody>
      </p:sp>
    </p:spTree>
    <p:extLst>
      <p:ext uri="{BB962C8B-B14F-4D97-AF65-F5344CB8AC3E}">
        <p14:creationId xmlns:p14="http://schemas.microsoft.com/office/powerpoint/2010/main" val="13203678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Holiness, How?</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 25,2023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https://www.smithsonianmag.com/smart-news/the-oldest-nearly-complete-hebrew-bible-is-going-up-for-auction-180981658/</a:t>
            </a:r>
          </a:p>
        </p:txBody>
      </p:sp>
    </p:spTree>
    <p:extLst>
      <p:ext uri="{BB962C8B-B14F-4D97-AF65-F5344CB8AC3E}">
        <p14:creationId xmlns:p14="http://schemas.microsoft.com/office/powerpoint/2010/main" val="15033049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Holiness, How?</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 25,2023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8201009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Holiness, How?</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 25,2023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https://www.smithsonianmag.com/smart-news/the-oldest-nearly-complete-hebrew-bible-is-going-up-for-auction-180981658/</a:t>
            </a:r>
          </a:p>
        </p:txBody>
      </p:sp>
    </p:spTree>
    <p:extLst>
      <p:ext uri="{BB962C8B-B14F-4D97-AF65-F5344CB8AC3E}">
        <p14:creationId xmlns:p14="http://schemas.microsoft.com/office/powerpoint/2010/main" val="26652210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Holiness, How?</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 25,2023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0426964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Holiness, How?</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 25,2023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Summary statement of the Book.</a:t>
            </a:r>
          </a:p>
        </p:txBody>
      </p:sp>
    </p:spTree>
    <p:extLst>
      <p:ext uri="{BB962C8B-B14F-4D97-AF65-F5344CB8AC3E}">
        <p14:creationId xmlns:p14="http://schemas.microsoft.com/office/powerpoint/2010/main" val="36365595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Holiness, How?</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 25,2023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7841242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Holiness, How?</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 25,2023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Entire community, not just </a:t>
            </a:r>
            <a:r>
              <a:rPr lang="en-US" altLang="en-US" dirty="0" err="1"/>
              <a:t>Aharon</a:t>
            </a:r>
            <a:r>
              <a:rPr lang="en-US" altLang="en-US" dirty="0"/>
              <a:t> first, Elders, 50’s.  This all encompassing.   </a:t>
            </a:r>
          </a:p>
          <a:p>
            <a:r>
              <a:rPr lang="en-US" altLang="en-US" dirty="0"/>
              <a:t>G-d has many attributes: Infinite, Self Existing, immutable, Omniscient, Omnipresent, All Powerful, Self sufficient, All wise, Good, Just, Merciful, Loving, Glorious.  This is the first one that G-d urges us to enter into.  </a:t>
            </a:r>
          </a:p>
          <a:p>
            <a:r>
              <a:rPr lang="en-US" altLang="en-US" dirty="0"/>
              <a:t>This chapter many mitzvot by which to be holy.  </a:t>
            </a:r>
          </a:p>
          <a:p>
            <a:endParaRPr lang="en-US" altLang="en-US" dirty="0"/>
          </a:p>
          <a:p>
            <a:endParaRPr lang="en-US" altLang="en-US" dirty="0"/>
          </a:p>
        </p:txBody>
      </p:sp>
    </p:spTree>
    <p:extLst>
      <p:ext uri="{BB962C8B-B14F-4D97-AF65-F5344CB8AC3E}">
        <p14:creationId xmlns:p14="http://schemas.microsoft.com/office/powerpoint/2010/main" val="29483721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Holiness, How?</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 25,2023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a:p>
            <a:endParaRPr lang="en-US" altLang="en-US" dirty="0"/>
          </a:p>
        </p:txBody>
      </p:sp>
    </p:spTree>
    <p:extLst>
      <p:ext uri="{BB962C8B-B14F-4D97-AF65-F5344CB8AC3E}">
        <p14:creationId xmlns:p14="http://schemas.microsoft.com/office/powerpoint/2010/main" val="42096406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Holiness, How?</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 25,2023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Ayelet Steckbeck, Yeshiva girl, heard a rabbi explain, “among them” means not just among the camp, but in their spirits.  But few are worthy.  She determined to be worthy.  Eventually came to faith in Messiah, while in the women’s Yeshiva in Jerusalem.  </a:t>
            </a:r>
          </a:p>
        </p:txBody>
      </p:sp>
    </p:spTree>
    <p:extLst>
      <p:ext uri="{BB962C8B-B14F-4D97-AF65-F5344CB8AC3E}">
        <p14:creationId xmlns:p14="http://schemas.microsoft.com/office/powerpoint/2010/main" val="641877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Holiness, How?</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 25,2023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0259581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Holiness, How?</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 25,2023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9971017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Holiness, How?</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 25,2023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3239690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Holiness, How?</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 25,2023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1575304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Holiness, How?</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 25,2023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8861502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Holiness, How?</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 25,2023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3502734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Holiness, How?</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 25,2023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470078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Holiness, How?</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 25,2023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No on can do this, except a friend who had open heart surgery, and had his pericardial membrane opened for surgery.   But, it was closed up later anyway.</a:t>
            </a:r>
          </a:p>
          <a:p>
            <a:r>
              <a:rPr lang="en-US" altLang="en-US" dirty="0"/>
              <a:t>No one can perfectly reflect the character of G-d, keep mitzvot.  </a:t>
            </a:r>
          </a:p>
        </p:txBody>
      </p:sp>
    </p:spTree>
    <p:extLst>
      <p:ext uri="{BB962C8B-B14F-4D97-AF65-F5344CB8AC3E}">
        <p14:creationId xmlns:p14="http://schemas.microsoft.com/office/powerpoint/2010/main" val="19745970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Holiness, How?</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 25,2023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8566437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Holiness, How?</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 25,2023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Not exclusively THEN, but a new level of return!! Seen in the modern State of Israel.  </a:t>
            </a:r>
          </a:p>
        </p:txBody>
      </p:sp>
    </p:spTree>
    <p:extLst>
      <p:ext uri="{BB962C8B-B14F-4D97-AF65-F5344CB8AC3E}">
        <p14:creationId xmlns:p14="http://schemas.microsoft.com/office/powerpoint/2010/main" val="1249440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Holiness, How?</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 25,2023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8261631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Holiness, How?</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 25,2023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From Jim </a:t>
            </a:r>
            <a:r>
              <a:rPr lang="en-US" altLang="en-US" dirty="0" err="1"/>
              <a:t>Templer</a:t>
            </a:r>
            <a:r>
              <a:rPr lang="en-US" altLang="en-US" dirty="0"/>
              <a:t>, MODOT engineer</a:t>
            </a:r>
          </a:p>
        </p:txBody>
      </p:sp>
    </p:spTree>
    <p:extLst>
      <p:ext uri="{BB962C8B-B14F-4D97-AF65-F5344CB8AC3E}">
        <p14:creationId xmlns:p14="http://schemas.microsoft.com/office/powerpoint/2010/main" val="18211458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Holiness, How?</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 25,2023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8450347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Holiness, How?</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 25,2023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5970998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Holiness, How?</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 25,2023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8956864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Holiness, How?</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 25,2023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7267937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Holiness, How?</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 25,2023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Combination of mitzvot, doing right, and Presence.  </a:t>
            </a:r>
          </a:p>
        </p:txBody>
      </p:sp>
    </p:spTree>
    <p:extLst>
      <p:ext uri="{BB962C8B-B14F-4D97-AF65-F5344CB8AC3E}">
        <p14:creationId xmlns:p14="http://schemas.microsoft.com/office/powerpoint/2010/main" val="28572434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Holiness, How?</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 25,2023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9982860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Holiness, How?</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 25,2023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6082113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Holiness, How?</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 25,2023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A promise of entering into Holiness.</a:t>
            </a:r>
          </a:p>
        </p:txBody>
      </p:sp>
    </p:spTree>
    <p:extLst>
      <p:ext uri="{BB962C8B-B14F-4D97-AF65-F5344CB8AC3E}">
        <p14:creationId xmlns:p14="http://schemas.microsoft.com/office/powerpoint/2010/main" val="10987399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Holiness, How?</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 25,2023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8371390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Holiness, How?</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 25,2023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94992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Holiness, How?</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 25,2023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40840019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Holiness, How?</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 25,2023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b="0" i="0" dirty="0">
                <a:solidFill>
                  <a:srgbClr val="212529"/>
                </a:solidFill>
                <a:effectLst/>
                <a:latin typeface="system-ui"/>
              </a:rPr>
              <a:t>Some </a:t>
            </a:r>
            <a:r>
              <a:rPr lang="en-US" b="0" i="0" dirty="0" err="1">
                <a:solidFill>
                  <a:srgbClr val="212529"/>
                </a:solidFill>
                <a:effectLst/>
                <a:latin typeface="system-ui"/>
              </a:rPr>
              <a:t>mss.</a:t>
            </a:r>
            <a:r>
              <a:rPr lang="en-US" b="0" i="0" dirty="0">
                <a:solidFill>
                  <a:srgbClr val="212529"/>
                </a:solidFill>
                <a:effectLst/>
                <a:latin typeface="system-ui"/>
              </a:rPr>
              <a:t> say: </a:t>
            </a:r>
            <a:r>
              <a:rPr lang="en-US" b="0" i="1" dirty="0">
                <a:solidFill>
                  <a:srgbClr val="212529"/>
                </a:solidFill>
                <a:effectLst/>
                <a:latin typeface="system-ui"/>
              </a:rPr>
              <a:t>new covenant</a:t>
            </a:r>
            <a:r>
              <a:rPr lang="en-US" b="0" i="0" dirty="0">
                <a:solidFill>
                  <a:srgbClr val="212529"/>
                </a:solidFill>
                <a:effectLst/>
                <a:latin typeface="system-ui"/>
              </a:rPr>
              <a:t>.</a:t>
            </a:r>
            <a:endParaRPr lang="en-US" altLang="en-US" dirty="0"/>
          </a:p>
        </p:txBody>
      </p:sp>
    </p:spTree>
    <p:extLst>
      <p:ext uri="{BB962C8B-B14F-4D97-AF65-F5344CB8AC3E}">
        <p14:creationId xmlns:p14="http://schemas.microsoft.com/office/powerpoint/2010/main" val="155743135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Holiness, How?</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 25,2023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b="0" i="0" dirty="0">
                <a:solidFill>
                  <a:srgbClr val="212529"/>
                </a:solidFill>
                <a:effectLst/>
                <a:latin typeface="system-ui"/>
              </a:rPr>
              <a:t>Some </a:t>
            </a:r>
            <a:r>
              <a:rPr lang="en-US" b="0" i="0" dirty="0" err="1">
                <a:solidFill>
                  <a:srgbClr val="212529"/>
                </a:solidFill>
                <a:effectLst/>
                <a:latin typeface="system-ui"/>
              </a:rPr>
              <a:t>mss.</a:t>
            </a:r>
            <a:r>
              <a:rPr lang="en-US" b="0" i="0" dirty="0">
                <a:solidFill>
                  <a:srgbClr val="212529"/>
                </a:solidFill>
                <a:effectLst/>
                <a:latin typeface="system-ui"/>
              </a:rPr>
              <a:t> say: </a:t>
            </a:r>
            <a:r>
              <a:rPr lang="en-US" b="0" i="1" dirty="0">
                <a:solidFill>
                  <a:srgbClr val="212529"/>
                </a:solidFill>
                <a:effectLst/>
                <a:latin typeface="system-ui"/>
              </a:rPr>
              <a:t>new covenant</a:t>
            </a:r>
            <a:r>
              <a:rPr lang="en-US" b="0" i="0" dirty="0">
                <a:solidFill>
                  <a:srgbClr val="212529"/>
                </a:solidFill>
                <a:effectLst/>
                <a:latin typeface="system-ui"/>
              </a:rPr>
              <a:t>.</a:t>
            </a:r>
            <a:endParaRPr lang="en-US" altLang="en-US" dirty="0"/>
          </a:p>
        </p:txBody>
      </p:sp>
    </p:spTree>
    <p:extLst>
      <p:ext uri="{BB962C8B-B14F-4D97-AF65-F5344CB8AC3E}">
        <p14:creationId xmlns:p14="http://schemas.microsoft.com/office/powerpoint/2010/main" val="32672864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Holiness, How?</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 25,2023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b="0" i="0" dirty="0">
                <a:solidFill>
                  <a:srgbClr val="212529"/>
                </a:solidFill>
                <a:effectLst/>
              </a:rPr>
              <a:t>Some </a:t>
            </a:r>
            <a:r>
              <a:rPr lang="en-US" b="0" i="0" dirty="0" err="1">
                <a:solidFill>
                  <a:srgbClr val="212529"/>
                </a:solidFill>
                <a:effectLst/>
              </a:rPr>
              <a:t>mss.</a:t>
            </a:r>
            <a:r>
              <a:rPr lang="en-US" b="0" i="0" dirty="0">
                <a:solidFill>
                  <a:srgbClr val="212529"/>
                </a:solidFill>
                <a:effectLst/>
              </a:rPr>
              <a:t> say: </a:t>
            </a:r>
            <a:r>
              <a:rPr lang="en-US" b="0" i="1" dirty="0">
                <a:solidFill>
                  <a:srgbClr val="212529"/>
                </a:solidFill>
                <a:effectLst/>
              </a:rPr>
              <a:t>new covenant</a:t>
            </a:r>
            <a:r>
              <a:rPr lang="en-US" b="0" i="0" dirty="0">
                <a:solidFill>
                  <a:srgbClr val="212529"/>
                </a:solidFill>
                <a:effectLst/>
              </a:rPr>
              <a:t>.</a:t>
            </a:r>
          </a:p>
          <a:p>
            <a:r>
              <a:rPr lang="en-US" altLang="en-US" b="0" i="0" dirty="0">
                <a:solidFill>
                  <a:srgbClr val="212529"/>
                </a:solidFill>
                <a:effectLst/>
              </a:rPr>
              <a:t>Corresponds to Jeremiah: term “New Covenant”  forgiven. </a:t>
            </a:r>
          </a:p>
          <a:p>
            <a:r>
              <a:rPr lang="en-US" altLang="en-US" b="0" i="0" dirty="0">
                <a:solidFill>
                  <a:srgbClr val="212529"/>
                </a:solidFill>
                <a:effectLst/>
              </a:rPr>
              <a:t>Implied: imparted holiness.   </a:t>
            </a:r>
          </a:p>
          <a:p>
            <a:r>
              <a:rPr lang="en-US" altLang="en-US" b="0" i="0" dirty="0">
                <a:solidFill>
                  <a:srgbClr val="212529"/>
                </a:solidFill>
                <a:effectLst/>
              </a:rPr>
              <a:t>Duality of Mitzvot and presence!</a:t>
            </a:r>
            <a:endParaRPr lang="en-US" altLang="en-US" dirty="0"/>
          </a:p>
        </p:txBody>
      </p:sp>
    </p:spTree>
    <p:extLst>
      <p:ext uri="{BB962C8B-B14F-4D97-AF65-F5344CB8AC3E}">
        <p14:creationId xmlns:p14="http://schemas.microsoft.com/office/powerpoint/2010/main" val="83202811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Holiness, How?</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 25,2023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8732287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Holiness, How?</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 25,2023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64303716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Holiness, How?</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 25,2023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sz="1800" b="0" i="0" dirty="0">
                <a:effectLst/>
                <a:latin typeface="Arial" panose="020B0604020202020204" pitchFamily="34" charset="0"/>
                <a:hlinkClick r:id="rId3"/>
              </a:rPr>
              <a:t>https://fb.watch/iRXSi0CBG_/</a:t>
            </a:r>
            <a:r>
              <a:rPr lang="en-US" sz="1800" b="0" i="0" dirty="0">
                <a:effectLst/>
                <a:latin typeface="Calibri" panose="020F0502020204030204" pitchFamily="34" charset="0"/>
              </a:rPr>
              <a:t> </a:t>
            </a:r>
            <a:endParaRPr lang="en-US" altLang="en-US" dirty="0"/>
          </a:p>
        </p:txBody>
      </p:sp>
    </p:spTree>
    <p:extLst>
      <p:ext uri="{BB962C8B-B14F-4D97-AF65-F5344CB8AC3E}">
        <p14:creationId xmlns:p14="http://schemas.microsoft.com/office/powerpoint/2010/main" val="65177844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Holiness, How?</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 25,2023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From my friend Phillip Cohen</a:t>
            </a:r>
          </a:p>
        </p:txBody>
      </p:sp>
    </p:spTree>
    <p:extLst>
      <p:ext uri="{BB962C8B-B14F-4D97-AF65-F5344CB8AC3E}">
        <p14:creationId xmlns:p14="http://schemas.microsoft.com/office/powerpoint/2010/main" val="354412878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Holiness, How?</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 25,2023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https://fox56news.com/news/local/asbury-university-revival-sparks-global-movement/amp/</a:t>
            </a:r>
          </a:p>
          <a:p>
            <a:r>
              <a:rPr lang="en-US" altLang="en-US" dirty="0"/>
              <a:t>From Josie Rothman</a:t>
            </a:r>
          </a:p>
        </p:txBody>
      </p:sp>
    </p:spTree>
    <p:extLst>
      <p:ext uri="{BB962C8B-B14F-4D97-AF65-F5344CB8AC3E}">
        <p14:creationId xmlns:p14="http://schemas.microsoft.com/office/powerpoint/2010/main" val="308893014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Holiness, How?</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 25,2023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https://fox56news.com/news/local/asbury-university-revival-sparks-global-movement/amp/</a:t>
            </a:r>
          </a:p>
          <a:p>
            <a:r>
              <a:rPr lang="en-US" altLang="en-US" dirty="0"/>
              <a:t>From Josie Rothman</a:t>
            </a:r>
          </a:p>
        </p:txBody>
      </p:sp>
    </p:spTree>
    <p:extLst>
      <p:ext uri="{BB962C8B-B14F-4D97-AF65-F5344CB8AC3E}">
        <p14:creationId xmlns:p14="http://schemas.microsoft.com/office/powerpoint/2010/main" val="42315606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Holiness, How?</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 25,2023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https://fox56news.com/news/local/asbury-university-revival-sparks-global-movement/amp/</a:t>
            </a:r>
          </a:p>
          <a:p>
            <a:r>
              <a:rPr lang="en-US" altLang="en-US" dirty="0"/>
              <a:t>From Josie Rothman</a:t>
            </a:r>
          </a:p>
        </p:txBody>
      </p:sp>
    </p:spTree>
    <p:extLst>
      <p:ext uri="{BB962C8B-B14F-4D97-AF65-F5344CB8AC3E}">
        <p14:creationId xmlns:p14="http://schemas.microsoft.com/office/powerpoint/2010/main" val="338349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Holiness, How?</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 25,2023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406759541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Holiness, How?</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 25,2023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408533776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Holiness, How?</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 25,2023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https://www.asbury.edu/about/</a:t>
            </a:r>
          </a:p>
        </p:txBody>
      </p:sp>
    </p:spTree>
    <p:extLst>
      <p:ext uri="{BB962C8B-B14F-4D97-AF65-F5344CB8AC3E}">
        <p14:creationId xmlns:p14="http://schemas.microsoft.com/office/powerpoint/2010/main" val="259291864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Holiness, How?</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 25,2023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https://www.asbury.edu/about/spiritual-vitality/</a:t>
            </a:r>
          </a:p>
        </p:txBody>
      </p:sp>
    </p:spTree>
    <p:extLst>
      <p:ext uri="{BB962C8B-B14F-4D97-AF65-F5344CB8AC3E}">
        <p14:creationId xmlns:p14="http://schemas.microsoft.com/office/powerpoint/2010/main" val="24544354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Holiness, How?</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 25,2023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https://www.asbury.edu/about/spiritual-vitality/</a:t>
            </a:r>
          </a:p>
        </p:txBody>
      </p:sp>
    </p:spTree>
    <p:extLst>
      <p:ext uri="{BB962C8B-B14F-4D97-AF65-F5344CB8AC3E}">
        <p14:creationId xmlns:p14="http://schemas.microsoft.com/office/powerpoint/2010/main" val="341134883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Holiness, How?</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 25,2023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https://www.asbury.edu/about/spiritual-vitality/</a:t>
            </a:r>
          </a:p>
        </p:txBody>
      </p:sp>
    </p:spTree>
    <p:extLst>
      <p:ext uri="{BB962C8B-B14F-4D97-AF65-F5344CB8AC3E}">
        <p14:creationId xmlns:p14="http://schemas.microsoft.com/office/powerpoint/2010/main" val="79913088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Holiness, How?</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 25,2023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406005264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Holiness, How?</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 25,2023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https://en.wikipedia.org/wiki/John_Wesley</a:t>
            </a:r>
          </a:p>
        </p:txBody>
      </p:sp>
    </p:spTree>
    <p:extLst>
      <p:ext uri="{BB962C8B-B14F-4D97-AF65-F5344CB8AC3E}">
        <p14:creationId xmlns:p14="http://schemas.microsoft.com/office/powerpoint/2010/main" val="182342919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Holiness, How?</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 25,2023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https://en.wikipedia.org/wiki/John_Wesley</a:t>
            </a:r>
          </a:p>
        </p:txBody>
      </p:sp>
    </p:spTree>
    <p:extLst>
      <p:ext uri="{BB962C8B-B14F-4D97-AF65-F5344CB8AC3E}">
        <p14:creationId xmlns:p14="http://schemas.microsoft.com/office/powerpoint/2010/main" val="197009197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Holiness, How?</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 25,2023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https://en.wikipedia.org/wiki/John_Wesley</a:t>
            </a:r>
          </a:p>
        </p:txBody>
      </p:sp>
    </p:spTree>
    <p:extLst>
      <p:ext uri="{BB962C8B-B14F-4D97-AF65-F5344CB8AC3E}">
        <p14:creationId xmlns:p14="http://schemas.microsoft.com/office/powerpoint/2010/main" val="227778233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Holiness, How?</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 25,2023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I grew up spiritually under this teaching.   I never really experience Entire Sanctification, although apparently some did.   </a:t>
            </a:r>
          </a:p>
        </p:txBody>
      </p:sp>
    </p:spTree>
    <p:extLst>
      <p:ext uri="{BB962C8B-B14F-4D97-AF65-F5344CB8AC3E}">
        <p14:creationId xmlns:p14="http://schemas.microsoft.com/office/powerpoint/2010/main" val="4273993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Holiness, How?</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 25,2023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https://www.smithsonianmag.com/smart-news/the-oldest-nearly-complete-hebrew-bible-is-going-up-for-auction-180981658/</a:t>
            </a:r>
          </a:p>
        </p:txBody>
      </p:sp>
    </p:spTree>
    <p:extLst>
      <p:ext uri="{BB962C8B-B14F-4D97-AF65-F5344CB8AC3E}">
        <p14:creationId xmlns:p14="http://schemas.microsoft.com/office/powerpoint/2010/main" val="185163579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Holiness, How?</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 25,2023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12928107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Holiness, How?</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 25,2023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87133122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Holiness, How?</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 25,2023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https://seedbed.com/wesley-wrath-revival-changed-nation/</a:t>
            </a:r>
          </a:p>
        </p:txBody>
      </p:sp>
    </p:spTree>
    <p:extLst>
      <p:ext uri="{BB962C8B-B14F-4D97-AF65-F5344CB8AC3E}">
        <p14:creationId xmlns:p14="http://schemas.microsoft.com/office/powerpoint/2010/main" val="234198570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Holiness, How?</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 25,2023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https://www.britannica.com/topic/Methodism#ref466642</a:t>
            </a:r>
          </a:p>
          <a:p>
            <a:r>
              <a:rPr lang="en-US" altLang="en-US" dirty="0"/>
              <a:t>Most say that the Wesleyan revival is the reason England did not have the violent destructive revolution that the French did.   </a:t>
            </a:r>
          </a:p>
          <a:p>
            <a:r>
              <a:rPr lang="en-US" altLang="en-US" dirty="0"/>
              <a:t>There were spiritual manifestations.  The jerks.  No speaking in tongues, just transformed lives.</a:t>
            </a:r>
          </a:p>
        </p:txBody>
      </p:sp>
    </p:spTree>
    <p:extLst>
      <p:ext uri="{BB962C8B-B14F-4D97-AF65-F5344CB8AC3E}">
        <p14:creationId xmlns:p14="http://schemas.microsoft.com/office/powerpoint/2010/main" val="50432209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Holiness, How?</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 25,2023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97032185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Holiness, How?</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 25,2023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68624745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Holiness, How?</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 25,2023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https://en.wikipedia.org/wiki/Azusa_Street_Revival</a:t>
            </a:r>
          </a:p>
        </p:txBody>
      </p:sp>
    </p:spTree>
    <p:extLst>
      <p:ext uri="{BB962C8B-B14F-4D97-AF65-F5344CB8AC3E}">
        <p14:creationId xmlns:p14="http://schemas.microsoft.com/office/powerpoint/2010/main" val="309767577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Holiness, How?</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 25,2023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hlinkClick r:id="rId3"/>
              </a:rPr>
              <a:t>https://en.wikipedia.org/wiki/Azusa_Street_Revival</a:t>
            </a:r>
            <a:endParaRPr lang="en-US" altLang="en-US" dirty="0"/>
          </a:p>
          <a:p>
            <a:endParaRPr lang="en-US" altLang="en-US" dirty="0"/>
          </a:p>
          <a:p>
            <a:r>
              <a:rPr lang="en-US" altLang="en-US" dirty="0"/>
              <a:t>Other congregations which taught the filling of the spirit [Holiness] thought tongues was of the devil.  This was my teaching as a new believer, 1969 till 1999.  </a:t>
            </a:r>
          </a:p>
          <a:p>
            <a:r>
              <a:rPr lang="en-US" altLang="en-US" dirty="0"/>
              <a:t>Many teach speaking in unknown languages = tongues is the evidence of the filling of the Ruakh.  I just believe that such is a gift of G-d for building you up in the Ruakh, intercession.  </a:t>
            </a:r>
          </a:p>
        </p:txBody>
      </p:sp>
    </p:spTree>
    <p:extLst>
      <p:ext uri="{BB962C8B-B14F-4D97-AF65-F5344CB8AC3E}">
        <p14:creationId xmlns:p14="http://schemas.microsoft.com/office/powerpoint/2010/main" val="255574906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Holiness, How?</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 25,2023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65807617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Holiness, How?</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 25,2023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321877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Holiness, How?</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 25,2023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https://www.smithsonianmag.com/smart-news/the-oldest-nearly-complete-hebrew-bible-is-going-up-for-auction-180981658/</a:t>
            </a:r>
          </a:p>
        </p:txBody>
      </p:sp>
    </p:spTree>
    <p:extLst>
      <p:ext uri="{BB962C8B-B14F-4D97-AF65-F5344CB8AC3E}">
        <p14:creationId xmlns:p14="http://schemas.microsoft.com/office/powerpoint/2010/main" val="327919327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Holiness, How?</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 25,2023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7811628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Holiness, How?</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 25,2023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75723311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Holiness, How?</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 25,2023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60594281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Holiness, How?</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 25,2023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71409442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Holiness, How?</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 25,2023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74737772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Holiness, How?</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 25,2023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4418584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Holiness, How?</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 25,2023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99563753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Holiness, How?</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 25,2023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Have you ever been filled with the Spirit as an additional experience from G-d since being born again? </a:t>
            </a:r>
          </a:p>
        </p:txBody>
      </p:sp>
    </p:spTree>
    <p:extLst>
      <p:ext uri="{BB962C8B-B14F-4D97-AF65-F5344CB8AC3E}">
        <p14:creationId xmlns:p14="http://schemas.microsoft.com/office/powerpoint/2010/main" val="177198095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Holiness, How?</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 25,2023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68742463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Holiness, How?</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 25,2023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err="1"/>
              <a:t>Ie</a:t>
            </a:r>
            <a:r>
              <a:rPr lang="en-US" altLang="en-US" dirty="0"/>
              <a:t>, mitzvot and not Presence</a:t>
            </a:r>
          </a:p>
        </p:txBody>
      </p:sp>
    </p:spTree>
    <p:extLst>
      <p:ext uri="{BB962C8B-B14F-4D97-AF65-F5344CB8AC3E}">
        <p14:creationId xmlns:p14="http://schemas.microsoft.com/office/powerpoint/2010/main" val="2803507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Holiness, How?</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 25,2023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https://www.smithsonianmag.com/smart-news/the-oldest-nearly-complete-hebrew-bible-is-going-up-for-auction-180981658/</a:t>
            </a:r>
          </a:p>
        </p:txBody>
      </p:sp>
    </p:spTree>
    <p:extLst>
      <p:ext uri="{BB962C8B-B14F-4D97-AF65-F5344CB8AC3E}">
        <p14:creationId xmlns:p14="http://schemas.microsoft.com/office/powerpoint/2010/main" val="228698827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Holiness, How?</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 25,2023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410737188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Holiness, How?</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 25,2023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2807048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Holiness, How?</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 25,2023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32192290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Holiness, How?</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 25,2023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40343109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Holiness, How?</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 25,2023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57351880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Holiness, How?</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 25,2023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45198159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Holiness, How?</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 25,2023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5962630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Holiness, How?</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 25,2023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https://www.smithsonianmag.com/smart-news/the-oldest-nearly-complete-hebrew-bible-is-going-up-for-auction-180981658/</a:t>
            </a:r>
          </a:p>
        </p:txBody>
      </p:sp>
    </p:spTree>
    <p:extLst>
      <p:ext uri="{BB962C8B-B14F-4D97-AF65-F5344CB8AC3E}">
        <p14:creationId xmlns:p14="http://schemas.microsoft.com/office/powerpoint/2010/main" val="844764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601760"/>
            <a:ext cx="7772400" cy="1102519"/>
          </a:xfrm>
        </p:spPr>
        <p:txBody>
          <a:bodyPr/>
          <a:lstStyle/>
          <a:p>
            <a:r>
              <a:rPr lang="en-US"/>
              <a:t>Click to edit Master title style</a:t>
            </a:r>
          </a:p>
        </p:txBody>
      </p:sp>
      <p:sp>
        <p:nvSpPr>
          <p:cNvPr id="3" name="Subtitle 2"/>
          <p:cNvSpPr>
            <a:spLocks noGrp="1"/>
          </p:cNvSpPr>
          <p:nvPr>
            <p:ph type="subTitle" idx="1"/>
          </p:nvPr>
        </p:nvSpPr>
        <p:spPr>
          <a:xfrm>
            <a:off x="1374817" y="2914650"/>
            <a:ext cx="6400801" cy="1314450"/>
          </a:xfrm>
        </p:spPr>
        <p:txBody>
          <a:bodyPr/>
          <a:lstStyle>
            <a:lvl1pPr marL="0" indent="0" algn="ctr">
              <a:buNone/>
              <a:defRPr/>
            </a:lvl1pPr>
            <a:lvl2pPr marL="190718" indent="0" algn="ctr">
              <a:buNone/>
              <a:defRPr/>
            </a:lvl2pPr>
            <a:lvl3pPr marL="381518" indent="0" algn="ctr">
              <a:buNone/>
              <a:defRPr/>
            </a:lvl3pPr>
            <a:lvl4pPr marL="572171" indent="0" algn="ctr">
              <a:buNone/>
              <a:defRPr/>
            </a:lvl4pPr>
            <a:lvl5pPr marL="762951" indent="0" algn="ctr">
              <a:buNone/>
              <a:defRPr/>
            </a:lvl5pPr>
            <a:lvl6pPr marL="953583" indent="0" algn="ctr">
              <a:buNone/>
              <a:defRPr/>
            </a:lvl6pPr>
            <a:lvl7pPr marL="1144273" indent="0" algn="ctr">
              <a:buNone/>
              <a:defRPr/>
            </a:lvl7pPr>
            <a:lvl8pPr marL="1335014" indent="0" algn="ctr">
              <a:buNone/>
              <a:defRPr/>
            </a:lvl8pPr>
            <a:lvl9pPr marL="152574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92"/>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1" y="205992"/>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114B5-D666-B2D4-99D1-028877B3FDE8}"/>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3D671CD3-6FEF-5A2D-82D5-BCEDA3D30604}"/>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EC753F19-318A-0EC1-5269-2083C583AD90}"/>
              </a:ext>
            </a:extLst>
          </p:cNvPr>
          <p:cNvSpPr>
            <a:spLocks noGrp="1"/>
          </p:cNvSpPr>
          <p:nvPr>
            <p:ph type="dt" sz="half" idx="10"/>
          </p:nvPr>
        </p:nvSpPr>
        <p:spPr/>
        <p:txBody>
          <a:bodyPr/>
          <a:lstStyle>
            <a:lvl1pPr>
              <a:defRPr/>
            </a:lvl1pPr>
          </a:lstStyle>
          <a:p>
            <a:pPr algn="l" defTabSz="685800"/>
            <a:endParaRPr lang="en-US" altLang="en-US" sz="1050">
              <a:solidFill>
                <a:srgbClr val="000000"/>
              </a:solidFill>
              <a:cs typeface="Arial" panose="020B0604020202020204" pitchFamily="34" charset="0"/>
            </a:endParaRPr>
          </a:p>
        </p:txBody>
      </p:sp>
      <p:sp>
        <p:nvSpPr>
          <p:cNvPr id="5" name="Footer Placeholder 4">
            <a:extLst>
              <a:ext uri="{FF2B5EF4-FFF2-40B4-BE49-F238E27FC236}">
                <a16:creationId xmlns:a16="http://schemas.microsoft.com/office/drawing/2014/main" id="{74255BB9-1241-7F49-E1A3-E363073DF557}"/>
              </a:ext>
            </a:extLst>
          </p:cNvPr>
          <p:cNvSpPr>
            <a:spLocks noGrp="1"/>
          </p:cNvSpPr>
          <p:nvPr>
            <p:ph type="ftr" sz="quarter" idx="11"/>
          </p:nvPr>
        </p:nvSpPr>
        <p:spPr/>
        <p:txBody>
          <a:bodyPr/>
          <a:lstStyle>
            <a:lvl1pPr>
              <a:defRPr/>
            </a:lvl1pPr>
          </a:lstStyle>
          <a:p>
            <a:pPr defTabSz="685800"/>
            <a:endParaRPr lang="en-US" altLang="en-US" sz="1050">
              <a:solidFill>
                <a:srgbClr val="000000"/>
              </a:solidFill>
              <a:cs typeface="Arial" panose="020B0604020202020204" pitchFamily="34" charset="0"/>
            </a:endParaRPr>
          </a:p>
        </p:txBody>
      </p:sp>
      <p:sp>
        <p:nvSpPr>
          <p:cNvPr id="6" name="Slide Number Placeholder 5">
            <a:extLst>
              <a:ext uri="{FF2B5EF4-FFF2-40B4-BE49-F238E27FC236}">
                <a16:creationId xmlns:a16="http://schemas.microsoft.com/office/drawing/2014/main" id="{8A1C0716-C44F-1553-9742-83E035196BF1}"/>
              </a:ext>
            </a:extLst>
          </p:cNvPr>
          <p:cNvSpPr>
            <a:spLocks noGrp="1"/>
          </p:cNvSpPr>
          <p:nvPr>
            <p:ph type="sldNum" sz="quarter" idx="12"/>
          </p:nvPr>
        </p:nvSpPr>
        <p:spPr/>
        <p:txBody>
          <a:bodyPr/>
          <a:lstStyle>
            <a:lvl1pPr>
              <a:defRPr/>
            </a:lvl1pPr>
          </a:lstStyle>
          <a:p>
            <a:pPr defTabSz="685800"/>
            <a:fld id="{0309CBD5-C5CD-409A-BDCD-0E777683A37C}" type="slidenum">
              <a:rPr lang="en-US" altLang="en-US" sz="1050" smtClean="0">
                <a:solidFill>
                  <a:srgbClr val="000000"/>
                </a:solidFill>
                <a:cs typeface="Arial" panose="020B0604020202020204" pitchFamily="34" charset="0"/>
              </a:rPr>
              <a:pPr defTabSz="685800"/>
              <a:t>‹#›</a:t>
            </a:fld>
            <a:endParaRPr lang="en-US" altLang="en-US" sz="1050">
              <a:solidFill>
                <a:srgbClr val="000000"/>
              </a:solidFill>
              <a:cs typeface="Arial" panose="020B0604020202020204" pitchFamily="34" charset="0"/>
            </a:endParaRPr>
          </a:p>
        </p:txBody>
      </p:sp>
    </p:spTree>
    <p:extLst>
      <p:ext uri="{BB962C8B-B14F-4D97-AF65-F5344CB8AC3E}">
        <p14:creationId xmlns:p14="http://schemas.microsoft.com/office/powerpoint/2010/main" val="1611591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3305191"/>
            <a:ext cx="7772400" cy="1021556"/>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722315" y="2180035"/>
            <a:ext cx="7772400" cy="1125140"/>
          </a:xfrm>
        </p:spPr>
        <p:txBody>
          <a:bodyPr anchor="b"/>
          <a:lstStyle>
            <a:lvl1pPr marL="0" indent="0">
              <a:buNone/>
              <a:defRPr sz="1125"/>
            </a:lvl1pPr>
            <a:lvl2pPr marL="190718" indent="0">
              <a:buNone/>
              <a:defRPr sz="1013"/>
            </a:lvl2pPr>
            <a:lvl3pPr marL="381518" indent="0">
              <a:buNone/>
              <a:defRPr sz="900"/>
            </a:lvl3pPr>
            <a:lvl4pPr marL="572171" indent="0">
              <a:buNone/>
              <a:defRPr sz="788"/>
            </a:lvl4pPr>
            <a:lvl5pPr marL="762951" indent="0">
              <a:buNone/>
              <a:defRPr sz="788"/>
            </a:lvl5pPr>
            <a:lvl6pPr marL="953583" indent="0">
              <a:buNone/>
              <a:defRPr sz="788"/>
            </a:lvl6pPr>
            <a:lvl7pPr marL="1144273" indent="0">
              <a:buNone/>
              <a:defRPr sz="788"/>
            </a:lvl7pPr>
            <a:lvl8pPr marL="1335014" indent="0">
              <a:buNone/>
              <a:defRPr sz="788"/>
            </a:lvl8pPr>
            <a:lvl9pPr marL="1525749" indent="0">
              <a:buNone/>
              <a:defRPr sz="788"/>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743" y="1151335"/>
            <a:ext cx="4040188"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4" name="Content Placeholder 3"/>
          <p:cNvSpPr>
            <a:spLocks noGrp="1"/>
          </p:cNvSpPr>
          <p:nvPr>
            <p:ph sz="half" idx="2"/>
          </p:nvPr>
        </p:nvSpPr>
        <p:spPr>
          <a:xfrm>
            <a:off x="457743" y="1631156"/>
            <a:ext cx="4040188"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8154" y="1151335"/>
            <a:ext cx="4041775"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8154" y="1631156"/>
            <a:ext cx="4041775"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0438" y="204787"/>
            <a:ext cx="3008313" cy="871538"/>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3575585" y="208726"/>
            <a:ext cx="5111751" cy="438983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0438" y="1076343"/>
            <a:ext cx="3008313" cy="351829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303" y="3600451"/>
            <a:ext cx="5486400" cy="425054"/>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1792303" y="459581"/>
            <a:ext cx="5486400" cy="3086100"/>
          </a:xfrm>
        </p:spPr>
        <p:txBody>
          <a:bodyPr/>
          <a:lstStyle>
            <a:lvl1pPr marL="0" indent="0">
              <a:buNone/>
              <a:defRPr sz="1800"/>
            </a:lvl1pPr>
            <a:lvl2pPr marL="190718" indent="0">
              <a:buNone/>
              <a:defRPr sz="1575"/>
            </a:lvl2pPr>
            <a:lvl3pPr marL="381518" indent="0">
              <a:buNone/>
              <a:defRPr sz="1350"/>
            </a:lvl3pPr>
            <a:lvl4pPr marL="572171" indent="0">
              <a:buNone/>
              <a:defRPr sz="1125"/>
            </a:lvl4pPr>
            <a:lvl5pPr marL="762951" indent="0">
              <a:buNone/>
              <a:defRPr sz="1125"/>
            </a:lvl5pPr>
            <a:lvl6pPr marL="953583" indent="0">
              <a:buNone/>
              <a:defRPr sz="1125"/>
            </a:lvl6pPr>
            <a:lvl7pPr marL="1144273" indent="0">
              <a:buNone/>
              <a:defRPr sz="1125"/>
            </a:lvl7pPr>
            <a:lvl8pPr marL="1335014" indent="0">
              <a:buNone/>
              <a:defRPr sz="1125"/>
            </a:lvl8pPr>
            <a:lvl9pPr marL="1525749" indent="0">
              <a:buNone/>
              <a:defRPr sz="1125"/>
            </a:lvl9pPr>
          </a:lstStyle>
          <a:p>
            <a:endParaRPr lang="en-US"/>
          </a:p>
        </p:txBody>
      </p:sp>
      <p:sp>
        <p:nvSpPr>
          <p:cNvPr id="4" name="Text Placeholder 3"/>
          <p:cNvSpPr>
            <a:spLocks noGrp="1"/>
          </p:cNvSpPr>
          <p:nvPr>
            <p:ph type="body" sz="half" idx="2"/>
          </p:nvPr>
        </p:nvSpPr>
        <p:spPr>
          <a:xfrm>
            <a:off x="1792303" y="4029428"/>
            <a:ext cx="5486400" cy="60364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5" y="205979"/>
            <a:ext cx="8229601"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5" y="1200155"/>
            <a:ext cx="8229601"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788">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3124215"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788">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1"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788">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2475">
          <a:solidFill>
            <a:schemeClr val="tx2"/>
          </a:solidFill>
          <a:latin typeface="+mj-lt"/>
          <a:ea typeface="+mj-ea"/>
          <a:cs typeface="+mj-cs"/>
        </a:defRPr>
      </a:lvl1pPr>
      <a:lvl2pPr algn="ctr" rtl="0" fontAlgn="base">
        <a:spcBef>
          <a:spcPct val="0"/>
        </a:spcBef>
        <a:spcAft>
          <a:spcPct val="0"/>
        </a:spcAft>
        <a:defRPr sz="2475">
          <a:solidFill>
            <a:schemeClr val="tx2"/>
          </a:solidFill>
          <a:latin typeface="Arial" charset="0"/>
          <a:cs typeface="Arial" charset="0"/>
        </a:defRPr>
      </a:lvl2pPr>
      <a:lvl3pPr algn="ctr" rtl="0" fontAlgn="base">
        <a:spcBef>
          <a:spcPct val="0"/>
        </a:spcBef>
        <a:spcAft>
          <a:spcPct val="0"/>
        </a:spcAft>
        <a:defRPr sz="2475">
          <a:solidFill>
            <a:schemeClr val="tx2"/>
          </a:solidFill>
          <a:latin typeface="Arial" charset="0"/>
          <a:cs typeface="Arial" charset="0"/>
        </a:defRPr>
      </a:lvl3pPr>
      <a:lvl4pPr algn="ctr" rtl="0" fontAlgn="base">
        <a:spcBef>
          <a:spcPct val="0"/>
        </a:spcBef>
        <a:spcAft>
          <a:spcPct val="0"/>
        </a:spcAft>
        <a:defRPr sz="2475">
          <a:solidFill>
            <a:schemeClr val="tx2"/>
          </a:solidFill>
          <a:latin typeface="Arial" charset="0"/>
          <a:cs typeface="Arial" charset="0"/>
        </a:defRPr>
      </a:lvl4pPr>
      <a:lvl5pPr algn="ctr" rtl="0" fontAlgn="base">
        <a:spcBef>
          <a:spcPct val="0"/>
        </a:spcBef>
        <a:spcAft>
          <a:spcPct val="0"/>
        </a:spcAft>
        <a:defRPr sz="2475">
          <a:solidFill>
            <a:schemeClr val="tx2"/>
          </a:solidFill>
          <a:latin typeface="Arial" charset="0"/>
          <a:cs typeface="Arial" charset="0"/>
        </a:defRPr>
      </a:lvl5pPr>
      <a:lvl6pPr marL="190718" algn="ctr" rtl="0" fontAlgn="base">
        <a:spcBef>
          <a:spcPct val="0"/>
        </a:spcBef>
        <a:spcAft>
          <a:spcPct val="0"/>
        </a:spcAft>
        <a:defRPr sz="2475">
          <a:solidFill>
            <a:schemeClr val="tx2"/>
          </a:solidFill>
          <a:latin typeface="Arial" charset="0"/>
          <a:cs typeface="Arial" charset="0"/>
        </a:defRPr>
      </a:lvl6pPr>
      <a:lvl7pPr marL="381518" algn="ctr" rtl="0" fontAlgn="base">
        <a:spcBef>
          <a:spcPct val="0"/>
        </a:spcBef>
        <a:spcAft>
          <a:spcPct val="0"/>
        </a:spcAft>
        <a:defRPr sz="2475">
          <a:solidFill>
            <a:schemeClr val="tx2"/>
          </a:solidFill>
          <a:latin typeface="Arial" charset="0"/>
          <a:cs typeface="Arial" charset="0"/>
        </a:defRPr>
      </a:lvl7pPr>
      <a:lvl8pPr marL="572171" algn="ctr" rtl="0" fontAlgn="base">
        <a:spcBef>
          <a:spcPct val="0"/>
        </a:spcBef>
        <a:spcAft>
          <a:spcPct val="0"/>
        </a:spcAft>
        <a:defRPr sz="2475">
          <a:solidFill>
            <a:schemeClr val="tx2"/>
          </a:solidFill>
          <a:latin typeface="Arial" charset="0"/>
          <a:cs typeface="Arial" charset="0"/>
        </a:defRPr>
      </a:lvl8pPr>
      <a:lvl9pPr marL="762951" algn="ctr" rtl="0" fontAlgn="base">
        <a:spcBef>
          <a:spcPct val="0"/>
        </a:spcBef>
        <a:spcAft>
          <a:spcPct val="0"/>
        </a:spcAft>
        <a:defRPr sz="2475">
          <a:solidFill>
            <a:schemeClr val="tx2"/>
          </a:solidFill>
          <a:latin typeface="Arial" charset="0"/>
          <a:cs typeface="Arial" charset="0"/>
        </a:defRPr>
      </a:lvl9pPr>
    </p:titleStyle>
    <p:bodyStyle>
      <a:lvl1pPr marL="143000" indent="-143000" algn="l" rtl="0" fontAlgn="base">
        <a:spcBef>
          <a:spcPct val="20000"/>
        </a:spcBef>
        <a:spcAft>
          <a:spcPct val="0"/>
        </a:spcAft>
        <a:buChar char="•"/>
        <a:defRPr sz="2250">
          <a:solidFill>
            <a:schemeClr val="bg1"/>
          </a:solidFill>
          <a:latin typeface="+mn-lt"/>
          <a:ea typeface="+mn-ea"/>
          <a:cs typeface="+mn-cs"/>
        </a:defRPr>
      </a:lvl1pPr>
      <a:lvl2pPr marL="310007" indent="-119187" algn="l" rtl="0" fontAlgn="base">
        <a:spcBef>
          <a:spcPct val="20000"/>
        </a:spcBef>
        <a:spcAft>
          <a:spcPct val="0"/>
        </a:spcAft>
        <a:buChar char="–"/>
        <a:defRPr sz="2250">
          <a:solidFill>
            <a:schemeClr val="bg1"/>
          </a:solidFill>
          <a:latin typeface="+mn-lt"/>
        </a:defRPr>
      </a:lvl2pPr>
      <a:lvl3pPr marL="476785" indent="-95377" algn="l" rtl="0" fontAlgn="base">
        <a:spcBef>
          <a:spcPct val="20000"/>
        </a:spcBef>
        <a:spcAft>
          <a:spcPct val="0"/>
        </a:spcAft>
        <a:buChar char="•"/>
        <a:defRPr sz="1350">
          <a:solidFill>
            <a:schemeClr val="tx1"/>
          </a:solidFill>
          <a:latin typeface="+mj-lt"/>
          <a:cs typeface="+mj-cs"/>
        </a:defRPr>
      </a:lvl3pPr>
      <a:lvl4pPr marL="667552" indent="-95377" algn="l" rtl="0" fontAlgn="base">
        <a:spcBef>
          <a:spcPct val="20000"/>
        </a:spcBef>
        <a:spcAft>
          <a:spcPct val="0"/>
        </a:spcAft>
        <a:buChar char="–"/>
        <a:defRPr sz="1125">
          <a:solidFill>
            <a:schemeClr val="tx1"/>
          </a:solidFill>
          <a:latin typeface="+mj-lt"/>
          <a:cs typeface="+mj-cs"/>
        </a:defRPr>
      </a:lvl4pPr>
      <a:lvl5pPr marL="858305" indent="-95377" algn="l" rtl="0" fontAlgn="base">
        <a:spcBef>
          <a:spcPct val="20000"/>
        </a:spcBef>
        <a:spcAft>
          <a:spcPct val="0"/>
        </a:spcAft>
        <a:buChar char="»"/>
        <a:defRPr sz="1125">
          <a:solidFill>
            <a:schemeClr val="tx1"/>
          </a:solidFill>
          <a:latin typeface="+mj-lt"/>
          <a:cs typeface="+mj-cs"/>
        </a:defRPr>
      </a:lvl5pPr>
      <a:lvl6pPr marL="1048901" indent="-95377" algn="l" rtl="0" fontAlgn="base">
        <a:spcBef>
          <a:spcPct val="20000"/>
        </a:spcBef>
        <a:spcAft>
          <a:spcPct val="0"/>
        </a:spcAft>
        <a:buChar char="»"/>
        <a:defRPr sz="1125">
          <a:solidFill>
            <a:schemeClr val="tx1"/>
          </a:solidFill>
          <a:latin typeface="+mj-lt"/>
          <a:cs typeface="+mj-cs"/>
        </a:defRPr>
      </a:lvl6pPr>
      <a:lvl7pPr marL="1239680" indent="-95377" algn="l" rtl="0" fontAlgn="base">
        <a:spcBef>
          <a:spcPct val="20000"/>
        </a:spcBef>
        <a:spcAft>
          <a:spcPct val="0"/>
        </a:spcAft>
        <a:buChar char="»"/>
        <a:defRPr sz="1125">
          <a:solidFill>
            <a:schemeClr val="tx1"/>
          </a:solidFill>
          <a:latin typeface="+mj-lt"/>
          <a:cs typeface="+mj-cs"/>
        </a:defRPr>
      </a:lvl7pPr>
      <a:lvl8pPr marL="1430387" indent="-95377" algn="l" rtl="0" fontAlgn="base">
        <a:spcBef>
          <a:spcPct val="20000"/>
        </a:spcBef>
        <a:spcAft>
          <a:spcPct val="0"/>
        </a:spcAft>
        <a:buChar char="»"/>
        <a:defRPr sz="1125">
          <a:solidFill>
            <a:schemeClr val="tx1"/>
          </a:solidFill>
          <a:latin typeface="+mj-lt"/>
          <a:cs typeface="+mj-cs"/>
        </a:defRPr>
      </a:lvl8pPr>
      <a:lvl9pPr marL="1621158" indent="-95377" algn="l" rtl="0" fontAlgn="base">
        <a:spcBef>
          <a:spcPct val="20000"/>
        </a:spcBef>
        <a:spcAft>
          <a:spcPct val="0"/>
        </a:spcAft>
        <a:buChar char="»"/>
        <a:defRPr sz="1125">
          <a:solidFill>
            <a:schemeClr val="tx1"/>
          </a:solidFill>
          <a:latin typeface="+mj-lt"/>
          <a:cs typeface="+mj-cs"/>
        </a:defRPr>
      </a:lvl9pPr>
    </p:bodyStyle>
    <p:otherStyle>
      <a:defPPr>
        <a:defRPr lang="en-US"/>
      </a:defPPr>
      <a:lvl1pPr marL="0" algn="l" defTabSz="381518" rtl="0" eaLnBrk="1" latinLnBrk="0" hangingPunct="1">
        <a:defRPr sz="1013" kern="1200">
          <a:solidFill>
            <a:schemeClr val="tx1"/>
          </a:solidFill>
          <a:latin typeface="+mn-lt"/>
          <a:ea typeface="+mn-ea"/>
          <a:cs typeface="+mn-cs"/>
        </a:defRPr>
      </a:lvl1pPr>
      <a:lvl2pPr marL="190718" algn="l" defTabSz="381518" rtl="0" eaLnBrk="1" latinLnBrk="0" hangingPunct="1">
        <a:defRPr sz="1013" kern="1200">
          <a:solidFill>
            <a:schemeClr val="tx1"/>
          </a:solidFill>
          <a:latin typeface="+mn-lt"/>
          <a:ea typeface="+mn-ea"/>
          <a:cs typeface="+mn-cs"/>
        </a:defRPr>
      </a:lvl2pPr>
      <a:lvl3pPr marL="381518" algn="l" defTabSz="381518" rtl="0" eaLnBrk="1" latinLnBrk="0" hangingPunct="1">
        <a:defRPr sz="1013" kern="1200">
          <a:solidFill>
            <a:schemeClr val="tx1"/>
          </a:solidFill>
          <a:latin typeface="+mn-lt"/>
          <a:ea typeface="+mn-ea"/>
          <a:cs typeface="+mn-cs"/>
        </a:defRPr>
      </a:lvl3pPr>
      <a:lvl4pPr marL="572171" algn="l" defTabSz="381518" rtl="0" eaLnBrk="1" latinLnBrk="0" hangingPunct="1">
        <a:defRPr sz="1013" kern="1200">
          <a:solidFill>
            <a:schemeClr val="tx1"/>
          </a:solidFill>
          <a:latin typeface="+mn-lt"/>
          <a:ea typeface="+mn-ea"/>
          <a:cs typeface="+mn-cs"/>
        </a:defRPr>
      </a:lvl4pPr>
      <a:lvl5pPr marL="762951" algn="l" defTabSz="381518" rtl="0" eaLnBrk="1" latinLnBrk="0" hangingPunct="1">
        <a:defRPr sz="1013" kern="1200">
          <a:solidFill>
            <a:schemeClr val="tx1"/>
          </a:solidFill>
          <a:latin typeface="+mn-lt"/>
          <a:ea typeface="+mn-ea"/>
          <a:cs typeface="+mn-cs"/>
        </a:defRPr>
      </a:lvl5pPr>
      <a:lvl6pPr marL="953583" algn="l" defTabSz="381518" rtl="0" eaLnBrk="1" latinLnBrk="0" hangingPunct="1">
        <a:defRPr sz="1013" kern="1200">
          <a:solidFill>
            <a:schemeClr val="tx1"/>
          </a:solidFill>
          <a:latin typeface="+mn-lt"/>
          <a:ea typeface="+mn-ea"/>
          <a:cs typeface="+mn-cs"/>
        </a:defRPr>
      </a:lvl6pPr>
      <a:lvl7pPr marL="1144273" algn="l" defTabSz="381518" rtl="0" eaLnBrk="1" latinLnBrk="0" hangingPunct="1">
        <a:defRPr sz="1013" kern="1200">
          <a:solidFill>
            <a:schemeClr val="tx1"/>
          </a:solidFill>
          <a:latin typeface="+mn-lt"/>
          <a:ea typeface="+mn-ea"/>
          <a:cs typeface="+mn-cs"/>
        </a:defRPr>
      </a:lvl7pPr>
      <a:lvl8pPr marL="1335014" algn="l" defTabSz="381518" rtl="0" eaLnBrk="1" latinLnBrk="0" hangingPunct="1">
        <a:defRPr sz="1013" kern="1200">
          <a:solidFill>
            <a:schemeClr val="tx1"/>
          </a:solidFill>
          <a:latin typeface="+mn-lt"/>
          <a:ea typeface="+mn-ea"/>
          <a:cs typeface="+mn-cs"/>
        </a:defRPr>
      </a:lvl8pPr>
      <a:lvl9pPr marL="1525749" algn="l" defTabSz="381518"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8B21935-E9E0-D8EA-6D84-8281C0BAD7B4}"/>
              </a:ext>
            </a:extLst>
          </p:cNvPr>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F5A5C2F2-64E6-ACA7-7EE6-05D041A24D89}"/>
              </a:ext>
            </a:extLst>
          </p:cNvPr>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49E5432F-2303-E86F-D2EB-AC2EA7C9FB77}"/>
              </a:ext>
            </a:extLst>
          </p:cNvPr>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solidFill>
                  <a:schemeClr val="tx1"/>
                </a:solidFill>
                <a:latin typeface="+mj-lt"/>
              </a:defRPr>
            </a:lvl1pPr>
          </a:lstStyle>
          <a:p>
            <a:endParaRPr lang="en-US" altLang="en-US"/>
          </a:p>
        </p:txBody>
      </p:sp>
      <p:sp>
        <p:nvSpPr>
          <p:cNvPr id="1029" name="Rectangle 5">
            <a:extLst>
              <a:ext uri="{FF2B5EF4-FFF2-40B4-BE49-F238E27FC236}">
                <a16:creationId xmlns:a16="http://schemas.microsoft.com/office/drawing/2014/main" id="{262966DA-030E-0ECE-FBBE-97E597E3B1D5}"/>
              </a:ext>
            </a:extLst>
          </p:cNvPr>
          <p:cNvSpPr>
            <a:spLocks noGrp="1" noChangeArrowheads="1"/>
          </p:cNvSpPr>
          <p:nvPr>
            <p:ph type="ftr" sz="quarter" idx="3"/>
          </p:nvPr>
        </p:nvSpPr>
        <p:spPr bwMode="auto">
          <a:xfrm>
            <a:off x="3124200"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a:solidFill>
                  <a:schemeClr val="tx1"/>
                </a:solidFill>
                <a:latin typeface="+mj-lt"/>
              </a:defRPr>
            </a:lvl1pPr>
          </a:lstStyle>
          <a:p>
            <a:endParaRPr lang="en-US" altLang="en-US"/>
          </a:p>
        </p:txBody>
      </p:sp>
      <p:sp>
        <p:nvSpPr>
          <p:cNvPr id="1030" name="Rectangle 6">
            <a:extLst>
              <a:ext uri="{FF2B5EF4-FFF2-40B4-BE49-F238E27FC236}">
                <a16:creationId xmlns:a16="http://schemas.microsoft.com/office/drawing/2014/main" id="{36BF646A-132B-073E-DFD6-3E1486F59852}"/>
              </a:ext>
            </a:extLst>
          </p:cNvPr>
          <p:cNvSpPr>
            <a:spLocks noGrp="1" noChangeArrowheads="1"/>
          </p:cNvSpPr>
          <p:nvPr>
            <p:ph type="sldNum" sz="quarter" idx="4"/>
          </p:nvPr>
        </p:nvSpPr>
        <p:spPr bwMode="auto">
          <a:xfrm>
            <a:off x="6553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a:solidFill>
                  <a:schemeClr val="tx1"/>
                </a:solidFill>
                <a:latin typeface="+mj-lt"/>
              </a:defRPr>
            </a:lvl1pPr>
          </a:lstStyle>
          <a:p>
            <a:fld id="{6414763F-B4F7-4D13-9130-72C4C4BDD17E}" type="slidenum">
              <a:rPr lang="en-US" altLang="en-US"/>
              <a:pPr/>
              <a:t>‹#›</a:t>
            </a:fld>
            <a:endParaRPr lang="en-US" altLang="en-US"/>
          </a:p>
        </p:txBody>
      </p:sp>
    </p:spTree>
    <p:extLst>
      <p:ext uri="{BB962C8B-B14F-4D97-AF65-F5344CB8AC3E}">
        <p14:creationId xmlns:p14="http://schemas.microsoft.com/office/powerpoint/2010/main" val="3422753677"/>
      </p:ext>
    </p:extLst>
  </p:cSld>
  <p:clrMap bg1="lt1" tx1="dk1" bg2="lt2" tx2="dk2" accent1="accent1" accent2="accent2" accent3="accent3" accent4="accent4" accent5="accent5" accent6="accent6" hlink="hlink" folHlink="folHlink"/>
  <p:sldLayoutIdLst>
    <p:sldLayoutId id="2147483837"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3300" kern="1200">
          <a:solidFill>
            <a:schemeClr val="tx2"/>
          </a:solidFill>
          <a:latin typeface="+mj-lt"/>
          <a:ea typeface="+mj-ea"/>
          <a:cs typeface="+mj-cs"/>
        </a:defRPr>
      </a:lvl1pPr>
      <a:lvl2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5pPr>
      <a:lvl6pPr marL="3429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6pPr>
      <a:lvl7pPr marL="6858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7pPr>
      <a:lvl8pPr marL="10287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8pPr>
      <a:lvl9pPr marL="13716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9pPr>
    </p:titleStyle>
    <p:bodyStyle>
      <a:lvl1pPr marL="257175" indent="-257175" algn="l" rtl="0" fontAlgn="base">
        <a:spcBef>
          <a:spcPct val="20000"/>
        </a:spcBef>
        <a:spcAft>
          <a:spcPct val="0"/>
        </a:spcAft>
        <a:buChar char="•"/>
        <a:defRPr sz="3000" kern="1200">
          <a:solidFill>
            <a:schemeClr val="bg1"/>
          </a:solidFill>
          <a:latin typeface="+mn-lt"/>
          <a:ea typeface="+mn-ea"/>
          <a:cs typeface="+mn-cs"/>
        </a:defRPr>
      </a:lvl1pPr>
      <a:lvl2pPr marL="557213" indent="-214313" algn="l" rtl="0" fontAlgn="base">
        <a:spcBef>
          <a:spcPct val="20000"/>
        </a:spcBef>
        <a:spcAft>
          <a:spcPct val="0"/>
        </a:spcAft>
        <a:buChar char="–"/>
        <a:defRPr sz="3000" kern="1200">
          <a:solidFill>
            <a:schemeClr val="bg1"/>
          </a:solidFill>
          <a:latin typeface="+mn-lt"/>
          <a:ea typeface="+mn-ea"/>
          <a:cs typeface="+mn-cs"/>
        </a:defRPr>
      </a:lvl2pPr>
      <a:lvl3pPr marL="857250" indent="-171450" algn="l" rtl="0" fontAlgn="base">
        <a:spcBef>
          <a:spcPct val="20000"/>
        </a:spcBef>
        <a:spcAft>
          <a:spcPct val="0"/>
        </a:spcAft>
        <a:buChar char="•"/>
        <a:defRPr sz="1800" kern="1200">
          <a:solidFill>
            <a:schemeClr val="tx1"/>
          </a:solidFill>
          <a:latin typeface="+mj-lt"/>
          <a:ea typeface="+mn-ea"/>
          <a:cs typeface="+mj-cs"/>
        </a:defRPr>
      </a:lvl3pPr>
      <a:lvl4pPr marL="1200150" indent="-171450" algn="l" rtl="0" fontAlgn="base">
        <a:spcBef>
          <a:spcPct val="20000"/>
        </a:spcBef>
        <a:spcAft>
          <a:spcPct val="0"/>
        </a:spcAft>
        <a:buChar char="–"/>
        <a:defRPr sz="1500" kern="1200">
          <a:solidFill>
            <a:schemeClr val="tx1"/>
          </a:solidFill>
          <a:latin typeface="+mj-lt"/>
          <a:ea typeface="+mn-ea"/>
          <a:cs typeface="+mj-cs"/>
        </a:defRPr>
      </a:lvl4pPr>
      <a:lvl5pPr marL="1543050" indent="-171450" algn="l" rtl="0" fontAlgn="base">
        <a:spcBef>
          <a:spcPct val="20000"/>
        </a:spcBef>
        <a:spcAft>
          <a:spcPct val="0"/>
        </a:spcAft>
        <a:buChar char="»"/>
        <a:defRPr sz="1500" kern="1200">
          <a:solidFill>
            <a:schemeClr val="tx1"/>
          </a:solidFill>
          <a:latin typeface="+mj-lt"/>
          <a:ea typeface="+mn-ea"/>
          <a:cs typeface="+mj-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1.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hyperlink" Target="https://en.wikipedia.org/wiki/Entire_sanctification" TargetMode="External"/><Relationship Id="rId2" Type="http://schemas.openxmlformats.org/officeDocument/2006/relationships/notesSlide" Target="../notesSlides/notesSlide56.xml"/><Relationship Id="rId1" Type="http://schemas.openxmlformats.org/officeDocument/2006/relationships/slideLayout" Target="../slideLayouts/slideLayout12.xml"/><Relationship Id="rId4" Type="http://schemas.openxmlformats.org/officeDocument/2006/relationships/hyperlink" Target="https://en.wikipedia.org/wiki/Justification_(theology)" TargetMode="Externa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8.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12.xml"/><Relationship Id="rId1" Type="http://schemas.openxmlformats.org/officeDocument/2006/relationships/themeOverride" Target="../theme/themeOverride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3.xml"/><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r>
              <a:rPr lang="en-US" sz="4000" dirty="0"/>
              <a:t>e-handout</a:t>
            </a:r>
          </a:p>
          <a:p>
            <a:r>
              <a:rPr lang="en-US" sz="4000" dirty="0"/>
              <a:t>To have these notes </a:t>
            </a:r>
          </a:p>
          <a:p>
            <a:r>
              <a:rPr lang="en-US" sz="4000" dirty="0"/>
              <a:t>without taking notes</a:t>
            </a:r>
          </a:p>
          <a:p>
            <a:r>
              <a:rPr lang="en-US" sz="4000" dirty="0"/>
              <a:t>Go to </a:t>
            </a:r>
            <a:r>
              <a:rPr lang="en-US" sz="4000" dirty="0">
                <a:solidFill>
                  <a:srgbClr val="FFFF66"/>
                </a:solidFill>
              </a:rPr>
              <a:t>OrHaOlam.com</a:t>
            </a:r>
          </a:p>
          <a:p>
            <a:r>
              <a:rPr lang="en-US" sz="4000" dirty="0"/>
              <a:t>Click on</a:t>
            </a:r>
            <a:r>
              <a:rPr lang="en-US" sz="4000" dirty="0">
                <a:solidFill>
                  <a:srgbClr val="FFFF66"/>
                </a:solidFill>
              </a:rPr>
              <a:t> Messages tab, </a:t>
            </a:r>
          </a:p>
          <a:p>
            <a:r>
              <a:rPr lang="en-US" sz="4000" dirty="0">
                <a:solidFill>
                  <a:srgbClr val="FFFF66"/>
                </a:solidFill>
              </a:rPr>
              <a:t> 2023 Messages</a:t>
            </a:r>
          </a:p>
        </p:txBody>
      </p:sp>
    </p:spTree>
    <p:extLst>
      <p:ext uri="{BB962C8B-B14F-4D97-AF65-F5344CB8AC3E}">
        <p14:creationId xmlns:p14="http://schemas.microsoft.com/office/powerpoint/2010/main" val="320401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dirty="0"/>
              <a:t>It resurfaced in 1929, when British collector David Solomon Sassoon purchased it for £350, Sassoon’s heirs had it until 1978, when the British Rail Pension Fund purchased it for $320,000. It was sold for $3.19 million in 1989.</a:t>
            </a:r>
          </a:p>
        </p:txBody>
      </p:sp>
    </p:spTree>
    <p:extLst>
      <p:ext uri="{BB962C8B-B14F-4D97-AF65-F5344CB8AC3E}">
        <p14:creationId xmlns:p14="http://schemas.microsoft.com/office/powerpoint/2010/main" val="17303489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D0AA3C4F-B68F-A21B-0CFB-1C3DF66BB56E}"/>
              </a:ext>
            </a:extLst>
          </p:cNvPr>
          <p:cNvPicPr>
            <a:picLocks noChangeAspect="1"/>
          </p:cNvPicPr>
          <p:nvPr/>
        </p:nvPicPr>
        <p:blipFill>
          <a:blip r:embed="rId3"/>
          <a:stretch>
            <a:fillRect/>
          </a:stretch>
        </p:blipFill>
        <p:spPr>
          <a:xfrm>
            <a:off x="1295399" y="-57704"/>
            <a:ext cx="6481293" cy="5201204"/>
          </a:xfrm>
          <a:prstGeom prst="rect">
            <a:avLst/>
          </a:prstGeom>
        </p:spPr>
      </p:pic>
    </p:spTree>
    <p:extLst>
      <p:ext uri="{BB962C8B-B14F-4D97-AF65-F5344CB8AC3E}">
        <p14:creationId xmlns:p14="http://schemas.microsoft.com/office/powerpoint/2010/main" val="12960845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3505200" cy="4648200"/>
          </a:xfrm>
        </p:spPr>
        <p:txBody>
          <a:bodyPr/>
          <a:lstStyle/>
          <a:p>
            <a:pPr algn="l">
              <a:lnSpc>
                <a:spcPct val="90000"/>
              </a:lnSpc>
            </a:pPr>
            <a:r>
              <a:rPr lang="he-IL" altLang="en-US" sz="4000" b="1" dirty="0">
                <a:latin typeface="David" panose="020E0502060401010101" pitchFamily="34" charset="-79"/>
                <a:cs typeface="David" panose="020E0502060401010101" pitchFamily="34" charset="-79"/>
              </a:rPr>
              <a:t>וַיֹּאמֶר שָׁאוּל נֵרְדָה אַחֲרֵי פְלִשְׁתִּים לַיְלָה וְנָבֹזָה בָהֶם עַד-אוֹר הַבֹּקֶר, וְלֹא-נַשְׁאֵר בָּהֶם אִישׁ, וַיֹּאמְרוּ, כָּל-הַטּוֹב בְּעֵינֶיךָ עֲשֵׂה; </a:t>
            </a:r>
            <a:endParaRPr lang="en-US" altLang="en-US" sz="4000" b="1" dirty="0">
              <a:latin typeface="David" panose="020E0502060401010101" pitchFamily="34" charset="-79"/>
              <a:cs typeface="David" panose="020E0502060401010101" pitchFamily="34" charset="-79"/>
            </a:endParaRPr>
          </a:p>
        </p:txBody>
      </p:sp>
      <p:pic>
        <p:nvPicPr>
          <p:cNvPr id="3" name="Picture 2">
            <a:extLst>
              <a:ext uri="{FF2B5EF4-FFF2-40B4-BE49-F238E27FC236}">
                <a16:creationId xmlns:a16="http://schemas.microsoft.com/office/drawing/2014/main" id="{2E8C211F-FAEE-A9E5-3E8C-E778ABE5627C}"/>
              </a:ext>
            </a:extLst>
          </p:cNvPr>
          <p:cNvPicPr>
            <a:picLocks noChangeAspect="1"/>
          </p:cNvPicPr>
          <p:nvPr/>
        </p:nvPicPr>
        <p:blipFill>
          <a:blip r:embed="rId3"/>
          <a:stretch>
            <a:fillRect/>
          </a:stretch>
        </p:blipFill>
        <p:spPr>
          <a:xfrm rot="3449519">
            <a:off x="4436314" y="153422"/>
            <a:ext cx="3790466" cy="4315876"/>
          </a:xfrm>
          <a:prstGeom prst="rect">
            <a:avLst/>
          </a:prstGeom>
        </p:spPr>
      </p:pic>
      <p:sp>
        <p:nvSpPr>
          <p:cNvPr id="2" name="Rectangle: Rounded Corners 1">
            <a:extLst>
              <a:ext uri="{FF2B5EF4-FFF2-40B4-BE49-F238E27FC236}">
                <a16:creationId xmlns:a16="http://schemas.microsoft.com/office/drawing/2014/main" id="{26A833F1-5FD6-B434-0D8B-E43498E42BA6}"/>
              </a:ext>
            </a:extLst>
          </p:cNvPr>
          <p:cNvSpPr/>
          <p:nvPr/>
        </p:nvSpPr>
        <p:spPr bwMode="auto">
          <a:xfrm>
            <a:off x="4800600" y="1428750"/>
            <a:ext cx="2133600" cy="1447800"/>
          </a:xfrm>
          <a:prstGeom prst="roundRect">
            <a:avLst/>
          </a:prstGeom>
          <a:noFill/>
          <a:ln w="47625" cap="flat" cmpd="sng" algn="ctr">
            <a:solidFill>
              <a:srgbClr val="FFC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bg1"/>
              </a:solidFill>
              <a:effectLst/>
              <a:latin typeface="Arial Rounded MT Bold" panose="020F0704030504030204" pitchFamily="34" charset="0"/>
              <a:cs typeface="Arial" panose="020B0604020202020204" pitchFamily="34" charset="0"/>
            </a:endParaRPr>
          </a:p>
        </p:txBody>
      </p:sp>
    </p:spTree>
    <p:extLst>
      <p:ext uri="{BB962C8B-B14F-4D97-AF65-F5344CB8AC3E}">
        <p14:creationId xmlns:p14="http://schemas.microsoft.com/office/powerpoint/2010/main" val="37193631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In addition to the 24 books of the Hebrew Bible, the Codex Sassoon’s pages also include ownership records and detailed notes on how words should be written and recited.</a:t>
            </a:r>
          </a:p>
        </p:txBody>
      </p:sp>
    </p:spTree>
    <p:extLst>
      <p:ext uri="{BB962C8B-B14F-4D97-AF65-F5344CB8AC3E}">
        <p14:creationId xmlns:p14="http://schemas.microsoft.com/office/powerpoint/2010/main" val="42351516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Continuing the study in the Book to the Messianic Jews…</a:t>
            </a:r>
          </a:p>
        </p:txBody>
      </p:sp>
    </p:spTree>
    <p:extLst>
      <p:ext uri="{BB962C8B-B14F-4D97-AF65-F5344CB8AC3E}">
        <p14:creationId xmlns:p14="http://schemas.microsoft.com/office/powerpoint/2010/main" val="5972755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sz="4000" baseline="30000" dirty="0" err="1"/>
              <a:t>Mes</a:t>
            </a:r>
            <a:r>
              <a:rPr lang="en-US" sz="4000" baseline="30000" dirty="0"/>
              <a:t> Jews/Heb 12.14-15 </a:t>
            </a:r>
            <a:r>
              <a:rPr lang="en-US" sz="4000" dirty="0"/>
              <a:t>Pursue shalom with everyone, and </a:t>
            </a:r>
            <a:r>
              <a:rPr lang="en-US" sz="4000" dirty="0">
                <a:solidFill>
                  <a:srgbClr val="FFFF66"/>
                </a:solidFill>
              </a:rPr>
              <a:t>the holiness without which no one will see the Lord. </a:t>
            </a:r>
            <a:r>
              <a:rPr lang="en-US" sz="4000" dirty="0"/>
              <a:t>See to it that no one misses out on God’s grace, that no root of bitterness springing up causes trouble and thus contaminates many.</a:t>
            </a:r>
            <a:endParaRPr lang="en-US" altLang="en-US" sz="7200" dirty="0"/>
          </a:p>
        </p:txBody>
      </p:sp>
    </p:spTree>
    <p:extLst>
      <p:ext uri="{BB962C8B-B14F-4D97-AF65-F5344CB8AC3E}">
        <p14:creationId xmlns:p14="http://schemas.microsoft.com/office/powerpoint/2010/main" val="4205215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1026" name="Picture 2">
            <a:extLst>
              <a:ext uri="{FF2B5EF4-FFF2-40B4-BE49-F238E27FC236}">
                <a16:creationId xmlns:a16="http://schemas.microsoft.com/office/drawing/2014/main" id="{9857E2A5-CE96-13C6-B30E-27C6498DE3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15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13AC7C2-4AE6-5F39-BC3E-B1F89A513FA4}"/>
              </a:ext>
            </a:extLst>
          </p:cNvPr>
          <p:cNvSpPr txBox="1"/>
          <p:nvPr/>
        </p:nvSpPr>
        <p:spPr>
          <a:xfrm>
            <a:off x="2362200" y="3409950"/>
            <a:ext cx="4244880" cy="707886"/>
          </a:xfrm>
          <a:prstGeom prst="rect">
            <a:avLst/>
          </a:prstGeom>
          <a:noFill/>
        </p:spPr>
        <p:txBody>
          <a:bodyPr wrap="none" rtlCol="0">
            <a:spAutoFit/>
          </a:bodyPr>
          <a:lstStyle/>
          <a:p>
            <a:pPr algn="l"/>
            <a:r>
              <a:rPr lang="en-US" dirty="0"/>
              <a:t>1. The challenge</a:t>
            </a:r>
          </a:p>
        </p:txBody>
      </p:sp>
    </p:spTree>
    <p:extLst>
      <p:ext uri="{BB962C8B-B14F-4D97-AF65-F5344CB8AC3E}">
        <p14:creationId xmlns:p14="http://schemas.microsoft.com/office/powerpoint/2010/main" val="23049621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sp>
        <p:nvSpPr>
          <p:cNvPr id="7" name="TextBox 6">
            <a:extLst>
              <a:ext uri="{FF2B5EF4-FFF2-40B4-BE49-F238E27FC236}">
                <a16:creationId xmlns:a16="http://schemas.microsoft.com/office/drawing/2014/main" id="{43561442-0CEB-6AB5-0B04-DAE3EC08D745}"/>
              </a:ext>
            </a:extLst>
          </p:cNvPr>
          <p:cNvSpPr txBox="1"/>
          <p:nvPr/>
        </p:nvSpPr>
        <p:spPr>
          <a:xfrm>
            <a:off x="304800" y="209549"/>
            <a:ext cx="8686800" cy="3170099"/>
          </a:xfrm>
          <a:prstGeom prst="rect">
            <a:avLst/>
          </a:prstGeom>
          <a:noFill/>
        </p:spPr>
        <p:txBody>
          <a:bodyPr wrap="square">
            <a:spAutoFit/>
          </a:bodyPr>
          <a:lstStyle/>
          <a:p>
            <a:pPr algn="l"/>
            <a:r>
              <a:rPr lang="en-US" baseline="30000" dirty="0"/>
              <a:t>Vayikra/Lev 19.2</a:t>
            </a:r>
            <a:r>
              <a:rPr lang="en-US" dirty="0"/>
              <a:t> “Speak to the entire community of Isra’el; tell them, ‘</a:t>
            </a:r>
            <a:r>
              <a:rPr lang="en-US" dirty="0">
                <a:solidFill>
                  <a:srgbClr val="FFFF66"/>
                </a:solidFill>
              </a:rPr>
              <a:t>You people are to be holy </a:t>
            </a:r>
            <a:r>
              <a:rPr lang="en-US" dirty="0"/>
              <a:t>because I, </a:t>
            </a:r>
            <a:r>
              <a:rPr lang="en-US" cap="small" dirty="0"/>
              <a:t>Adoni</a:t>
            </a:r>
            <a:r>
              <a:rPr lang="en-US" dirty="0"/>
              <a:t> your God, am holy.</a:t>
            </a:r>
          </a:p>
        </p:txBody>
      </p:sp>
    </p:spTree>
    <p:extLst>
      <p:ext uri="{BB962C8B-B14F-4D97-AF65-F5344CB8AC3E}">
        <p14:creationId xmlns:p14="http://schemas.microsoft.com/office/powerpoint/2010/main" val="33444568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sp>
        <p:nvSpPr>
          <p:cNvPr id="7" name="TextBox 6">
            <a:extLst>
              <a:ext uri="{FF2B5EF4-FFF2-40B4-BE49-F238E27FC236}">
                <a16:creationId xmlns:a16="http://schemas.microsoft.com/office/drawing/2014/main" id="{43561442-0CEB-6AB5-0B04-DAE3EC08D745}"/>
              </a:ext>
            </a:extLst>
          </p:cNvPr>
          <p:cNvSpPr txBox="1"/>
          <p:nvPr/>
        </p:nvSpPr>
        <p:spPr>
          <a:xfrm>
            <a:off x="304800" y="209549"/>
            <a:ext cx="8686800" cy="3170099"/>
          </a:xfrm>
          <a:prstGeom prst="rect">
            <a:avLst/>
          </a:prstGeom>
          <a:noFill/>
        </p:spPr>
        <p:txBody>
          <a:bodyPr wrap="square">
            <a:spAutoFit/>
          </a:bodyPr>
          <a:lstStyle/>
          <a:p>
            <a:pPr algn="l"/>
            <a:r>
              <a:rPr lang="en-US" baseline="30000" dirty="0"/>
              <a:t>Vayikra/Lev. 20.26   </a:t>
            </a:r>
            <a:r>
              <a:rPr lang="en-US" dirty="0">
                <a:solidFill>
                  <a:srgbClr val="FFFF66"/>
                </a:solidFill>
              </a:rPr>
              <a:t>You people are to be holy for me</a:t>
            </a:r>
            <a:r>
              <a:rPr lang="en-US" dirty="0"/>
              <a:t>; because I, </a:t>
            </a:r>
            <a:r>
              <a:rPr lang="en-US" cap="small" dirty="0"/>
              <a:t>Adoni</a:t>
            </a:r>
            <a:r>
              <a:rPr lang="en-US" dirty="0"/>
              <a:t>, am holy; and I have set you apart from the other peoples, so that you can belong to me.</a:t>
            </a:r>
          </a:p>
        </p:txBody>
      </p:sp>
    </p:spTree>
    <p:extLst>
      <p:ext uri="{BB962C8B-B14F-4D97-AF65-F5344CB8AC3E}">
        <p14:creationId xmlns:p14="http://schemas.microsoft.com/office/powerpoint/2010/main" val="15409235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baseline="30000" dirty="0" err="1"/>
              <a:t>Shmot</a:t>
            </a:r>
            <a:r>
              <a:rPr lang="en-US" altLang="en-US" sz="4000" baseline="30000" dirty="0"/>
              <a:t>/Ex 25.8 </a:t>
            </a:r>
            <a:r>
              <a:rPr lang="en-US" altLang="en-US" sz="4000" dirty="0"/>
              <a:t>They are to make me a sanctuary, so that I may live among them.</a:t>
            </a:r>
          </a:p>
          <a:p>
            <a:pPr algn="l">
              <a:lnSpc>
                <a:spcPct val="90000"/>
              </a:lnSpc>
            </a:pPr>
            <a:endParaRPr lang="en-US" altLang="en-US" sz="4000" dirty="0"/>
          </a:p>
        </p:txBody>
      </p:sp>
      <p:pic>
        <p:nvPicPr>
          <p:cNvPr id="3" name="Picture 2">
            <a:extLst>
              <a:ext uri="{FF2B5EF4-FFF2-40B4-BE49-F238E27FC236}">
                <a16:creationId xmlns:a16="http://schemas.microsoft.com/office/drawing/2014/main" id="{02152193-EB91-5FFA-4FDE-4E80F4DA5456}"/>
              </a:ext>
            </a:extLst>
          </p:cNvPr>
          <p:cNvPicPr>
            <a:picLocks noChangeAspect="1"/>
          </p:cNvPicPr>
          <p:nvPr/>
        </p:nvPicPr>
        <p:blipFill>
          <a:blip r:embed="rId3"/>
          <a:stretch>
            <a:fillRect/>
          </a:stretch>
        </p:blipFill>
        <p:spPr>
          <a:xfrm>
            <a:off x="338091" y="2190750"/>
            <a:ext cx="8205114" cy="762000"/>
          </a:xfrm>
          <a:prstGeom prst="rect">
            <a:avLst/>
          </a:prstGeom>
        </p:spPr>
      </p:pic>
    </p:spTree>
    <p:extLst>
      <p:ext uri="{BB962C8B-B14F-4D97-AF65-F5344CB8AC3E}">
        <p14:creationId xmlns:p14="http://schemas.microsoft.com/office/powerpoint/2010/main" val="135951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What do you call someone who is driving to slow in Missouri?</a:t>
            </a:r>
          </a:p>
        </p:txBody>
      </p:sp>
    </p:spTree>
    <p:extLst>
      <p:ext uri="{BB962C8B-B14F-4D97-AF65-F5344CB8AC3E}">
        <p14:creationId xmlns:p14="http://schemas.microsoft.com/office/powerpoint/2010/main" val="37428177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lnSpcReduction="10000"/>
          </a:bodyPr>
          <a:lstStyle/>
          <a:p>
            <a:pPr algn="l">
              <a:lnSpc>
                <a:spcPct val="90000"/>
              </a:lnSpc>
            </a:pPr>
            <a:r>
              <a:rPr lang="en-US" altLang="en-US" sz="4000" baseline="30000" dirty="0"/>
              <a:t>Dvarim/Dt. 7.5-7 </a:t>
            </a:r>
            <a:r>
              <a:rPr lang="en-US" altLang="en-US" sz="4000" dirty="0"/>
              <a:t>For you are a people </a:t>
            </a:r>
            <a:r>
              <a:rPr lang="en-US" altLang="en-US" sz="4000" dirty="0">
                <a:solidFill>
                  <a:srgbClr val="FFFF66"/>
                </a:solidFill>
              </a:rPr>
              <a:t>set apart as holy </a:t>
            </a:r>
            <a:r>
              <a:rPr lang="en-US" altLang="en-US" sz="4000" dirty="0"/>
              <a:t>for </a:t>
            </a:r>
            <a:r>
              <a:rPr lang="en-US" altLang="en-US" sz="4000" cap="small" dirty="0"/>
              <a:t>Adoni</a:t>
            </a:r>
            <a:r>
              <a:rPr lang="en-US" altLang="en-US" sz="4000" dirty="0"/>
              <a:t> your God. </a:t>
            </a:r>
            <a:r>
              <a:rPr lang="en-US" altLang="en-US" sz="4000" cap="small" dirty="0"/>
              <a:t>Adoni</a:t>
            </a:r>
            <a:r>
              <a:rPr lang="en-US" altLang="en-US" sz="4000" dirty="0"/>
              <a:t> your God has chosen you out of all the peoples on the face of the earth to be his own unique treasure. </a:t>
            </a:r>
            <a:r>
              <a:rPr lang="en-US" altLang="en-US" sz="4000" cap="small" dirty="0"/>
              <a:t>Adoni</a:t>
            </a:r>
            <a:r>
              <a:rPr lang="en-US" altLang="en-US" sz="4000" dirty="0"/>
              <a:t> didn’t set his heart on you or choose you because you numbered more than any other people — on the contrary, you were the fewest of all peoples.</a:t>
            </a:r>
          </a:p>
        </p:txBody>
      </p:sp>
    </p:spTree>
    <p:extLst>
      <p:ext uri="{BB962C8B-B14F-4D97-AF65-F5344CB8AC3E}">
        <p14:creationId xmlns:p14="http://schemas.microsoft.com/office/powerpoint/2010/main" val="41703572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1026" name="Picture 2">
            <a:extLst>
              <a:ext uri="{FF2B5EF4-FFF2-40B4-BE49-F238E27FC236}">
                <a16:creationId xmlns:a16="http://schemas.microsoft.com/office/drawing/2014/main" id="{9857E2A5-CE96-13C6-B30E-27C6498DE3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E872C67-56D1-FB5B-2292-8235F4149E04}"/>
              </a:ext>
            </a:extLst>
          </p:cNvPr>
          <p:cNvSpPr txBox="1"/>
          <p:nvPr/>
        </p:nvSpPr>
        <p:spPr>
          <a:xfrm>
            <a:off x="1416456" y="3409950"/>
            <a:ext cx="5703164" cy="1323439"/>
          </a:xfrm>
          <a:prstGeom prst="rect">
            <a:avLst/>
          </a:prstGeom>
          <a:noFill/>
        </p:spPr>
        <p:txBody>
          <a:bodyPr wrap="none" rtlCol="0">
            <a:spAutoFit/>
          </a:bodyPr>
          <a:lstStyle/>
          <a:p>
            <a:pPr algn="l"/>
            <a:r>
              <a:rPr lang="en-US" dirty="0"/>
              <a:t>2. Holiness by mitzvot </a:t>
            </a:r>
          </a:p>
          <a:p>
            <a:pPr algn="l"/>
            <a:r>
              <a:rPr lang="en-US" dirty="0"/>
              <a:t>and Presence</a:t>
            </a:r>
          </a:p>
        </p:txBody>
      </p:sp>
    </p:spTree>
    <p:extLst>
      <p:ext uri="{BB962C8B-B14F-4D97-AF65-F5344CB8AC3E}">
        <p14:creationId xmlns:p14="http://schemas.microsoft.com/office/powerpoint/2010/main" val="27772624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baseline="30000" dirty="0" err="1"/>
              <a:t>Shmot</a:t>
            </a:r>
            <a:r>
              <a:rPr lang="en-US" altLang="en-US" sz="4000" baseline="30000" dirty="0"/>
              <a:t>/Ex 34.29 </a:t>
            </a:r>
            <a:r>
              <a:rPr lang="en-US" altLang="en-US" sz="4000" dirty="0"/>
              <a:t>When Moshe came down from Mount Sinai with the two tablets of the testimony in his hand, he didn’t realize that the skin of his face was sending out rays of light as a result of his talking with [</a:t>
            </a:r>
            <a:r>
              <a:rPr lang="en-US" altLang="en-US" sz="4000" cap="small" dirty="0"/>
              <a:t>Adoni</a:t>
            </a:r>
            <a:r>
              <a:rPr lang="en-US" altLang="en-US" sz="4000" dirty="0"/>
              <a:t>].</a:t>
            </a:r>
          </a:p>
        </p:txBody>
      </p:sp>
    </p:spTree>
    <p:extLst>
      <p:ext uri="{BB962C8B-B14F-4D97-AF65-F5344CB8AC3E}">
        <p14:creationId xmlns:p14="http://schemas.microsoft.com/office/powerpoint/2010/main" val="4314211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baseline="30000" dirty="0"/>
              <a:t>T’hillim/Ps 51.11-12</a:t>
            </a:r>
            <a:r>
              <a:rPr lang="en-US" altLang="en-US" sz="4000" dirty="0"/>
              <a:t> Turn away your face from my sins, and blot out all my crimes. Create in me a clean heart, God; renew in me a resolute spirit.</a:t>
            </a:r>
          </a:p>
        </p:txBody>
      </p:sp>
    </p:spTree>
    <p:extLst>
      <p:ext uri="{BB962C8B-B14F-4D97-AF65-F5344CB8AC3E}">
        <p14:creationId xmlns:p14="http://schemas.microsoft.com/office/powerpoint/2010/main" val="39537200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1026" name="Picture 2">
            <a:extLst>
              <a:ext uri="{FF2B5EF4-FFF2-40B4-BE49-F238E27FC236}">
                <a16:creationId xmlns:a16="http://schemas.microsoft.com/office/drawing/2014/main" id="{9857E2A5-CE96-13C6-B30E-27C6498DE3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628047B-0499-6A2A-6481-10EAAED67750}"/>
              </a:ext>
            </a:extLst>
          </p:cNvPr>
          <p:cNvSpPr txBox="1"/>
          <p:nvPr/>
        </p:nvSpPr>
        <p:spPr>
          <a:xfrm>
            <a:off x="1870138" y="3409950"/>
            <a:ext cx="5403723" cy="707886"/>
          </a:xfrm>
          <a:prstGeom prst="rect">
            <a:avLst/>
          </a:prstGeom>
          <a:noFill/>
        </p:spPr>
        <p:txBody>
          <a:bodyPr wrap="none" rtlCol="0">
            <a:spAutoFit/>
          </a:bodyPr>
          <a:lstStyle/>
          <a:p>
            <a:pPr algn="l"/>
            <a:r>
              <a:rPr lang="en-US" dirty="0"/>
              <a:t>3. Holiness Promised</a:t>
            </a:r>
          </a:p>
        </p:txBody>
      </p:sp>
    </p:spTree>
    <p:extLst>
      <p:ext uri="{BB962C8B-B14F-4D97-AF65-F5344CB8AC3E}">
        <p14:creationId xmlns:p14="http://schemas.microsoft.com/office/powerpoint/2010/main" val="23390175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sz="4000" baseline="30000" dirty="0" err="1"/>
              <a:t>D’varim</a:t>
            </a:r>
            <a:r>
              <a:rPr lang="en-US" sz="4000" baseline="30000" dirty="0"/>
              <a:t> 10.12-13,16  </a:t>
            </a:r>
            <a:r>
              <a:rPr lang="en-US" sz="4000" dirty="0"/>
              <a:t>“So now, Isra’el, all that </a:t>
            </a:r>
            <a:r>
              <a:rPr lang="en-US" sz="4000" cap="small" dirty="0"/>
              <a:t>Adoni </a:t>
            </a:r>
            <a:r>
              <a:rPr lang="en-US" sz="4000" dirty="0"/>
              <a:t>your God asks from you is to fear </a:t>
            </a:r>
            <a:r>
              <a:rPr lang="en-US" sz="4000" cap="small" dirty="0"/>
              <a:t>Adoni </a:t>
            </a:r>
            <a:r>
              <a:rPr lang="en-US" sz="4000" dirty="0"/>
              <a:t>your God, follow all his ways, love him and serve </a:t>
            </a:r>
            <a:r>
              <a:rPr lang="en-US" sz="4000" cap="small" dirty="0"/>
              <a:t>Adoni </a:t>
            </a:r>
            <a:r>
              <a:rPr lang="en-US" sz="4000" dirty="0"/>
              <a:t>your God with all your heart and all your being; to obey, for your own good, </a:t>
            </a:r>
            <a:endParaRPr lang="en-US" altLang="en-US" sz="7200" dirty="0"/>
          </a:p>
        </p:txBody>
      </p:sp>
    </p:spTree>
    <p:extLst>
      <p:ext uri="{BB962C8B-B14F-4D97-AF65-F5344CB8AC3E}">
        <p14:creationId xmlns:p14="http://schemas.microsoft.com/office/powerpoint/2010/main" val="35911594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sz="4000" baseline="30000" dirty="0" err="1"/>
              <a:t>D’varim</a:t>
            </a:r>
            <a:r>
              <a:rPr lang="en-US" sz="4000" baseline="30000" dirty="0"/>
              <a:t> 10.12-13,16  </a:t>
            </a:r>
            <a:r>
              <a:rPr lang="en-US" sz="4000" dirty="0"/>
              <a:t>the mitzvot and regulations of </a:t>
            </a:r>
            <a:r>
              <a:rPr lang="en-US" sz="4000" cap="small" dirty="0"/>
              <a:t>Adoni </a:t>
            </a:r>
            <a:r>
              <a:rPr lang="en-US" sz="4000" dirty="0"/>
              <a:t>which I am giving you today…Therefore, </a:t>
            </a:r>
            <a:r>
              <a:rPr lang="en-US" sz="4000" dirty="0">
                <a:solidFill>
                  <a:srgbClr val="FFFF66"/>
                </a:solidFill>
              </a:rPr>
              <a:t>circumcise the foreskin of your heart; </a:t>
            </a:r>
            <a:r>
              <a:rPr lang="en-US" sz="4000" dirty="0"/>
              <a:t>and don’t be </a:t>
            </a:r>
            <a:r>
              <a:rPr lang="en-US" sz="4000" dirty="0" err="1"/>
              <a:t>stiffnecked</a:t>
            </a:r>
            <a:r>
              <a:rPr lang="en-US" sz="4000" dirty="0"/>
              <a:t> any longer! </a:t>
            </a:r>
            <a:endParaRPr lang="en-US" altLang="en-US" sz="7200" dirty="0"/>
          </a:p>
        </p:txBody>
      </p:sp>
    </p:spTree>
    <p:extLst>
      <p:ext uri="{BB962C8B-B14F-4D97-AF65-F5344CB8AC3E}">
        <p14:creationId xmlns:p14="http://schemas.microsoft.com/office/powerpoint/2010/main" val="17176868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sz="4000" baseline="30000" dirty="0" err="1"/>
              <a:t>D’varim</a:t>
            </a:r>
            <a:r>
              <a:rPr lang="en-US" sz="4000" baseline="30000" dirty="0"/>
              <a:t> 30.5-6</a:t>
            </a:r>
            <a:r>
              <a:rPr lang="en-US" sz="4000" b="1" baseline="30000" dirty="0"/>
              <a:t> </a:t>
            </a:r>
            <a:r>
              <a:rPr lang="en-US" sz="4000" cap="small" dirty="0"/>
              <a:t> Adoni </a:t>
            </a:r>
            <a:r>
              <a:rPr lang="en-US" sz="4000" dirty="0"/>
              <a:t>your God will bring you back into the land your ancestors possessed, and you will possess it; he will make you prosper there, and you will become even more numerous than your ancestors. </a:t>
            </a:r>
            <a:endParaRPr lang="en-US" altLang="en-US" sz="7200" dirty="0"/>
          </a:p>
        </p:txBody>
      </p:sp>
    </p:spTree>
    <p:extLst>
      <p:ext uri="{BB962C8B-B14F-4D97-AF65-F5344CB8AC3E}">
        <p14:creationId xmlns:p14="http://schemas.microsoft.com/office/powerpoint/2010/main" val="15755352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sz="4000" baseline="30000" dirty="0" err="1"/>
              <a:t>D’varim</a:t>
            </a:r>
            <a:r>
              <a:rPr lang="en-US" sz="4000" baseline="30000" dirty="0"/>
              <a:t> 30.5-6</a:t>
            </a:r>
            <a:r>
              <a:rPr lang="en-US" sz="4000" b="1" baseline="30000" dirty="0"/>
              <a:t> </a:t>
            </a:r>
            <a:r>
              <a:rPr lang="en-US" sz="4000" cap="small" dirty="0"/>
              <a:t> </a:t>
            </a:r>
            <a:r>
              <a:rPr lang="en-US" sz="4000" dirty="0"/>
              <a:t>Then </a:t>
            </a:r>
            <a:r>
              <a:rPr lang="en-US" sz="4000" cap="small" dirty="0"/>
              <a:t>Adoni</a:t>
            </a:r>
            <a:r>
              <a:rPr lang="en-US" sz="4000" dirty="0"/>
              <a:t> your God </a:t>
            </a:r>
            <a:r>
              <a:rPr lang="en-US" sz="4000" dirty="0">
                <a:solidFill>
                  <a:srgbClr val="FFFF66"/>
                </a:solidFill>
              </a:rPr>
              <a:t>will circumcise your hearts </a:t>
            </a:r>
            <a:r>
              <a:rPr lang="en-US" sz="4000" dirty="0"/>
              <a:t>and the hearts of your children, so that you will love </a:t>
            </a:r>
            <a:r>
              <a:rPr lang="en-US" sz="4000" cap="small" dirty="0"/>
              <a:t>Adoni </a:t>
            </a:r>
            <a:r>
              <a:rPr lang="en-US" sz="4000" dirty="0"/>
              <a:t>your God with all your heart and all your being, and thus you will live. </a:t>
            </a:r>
            <a:endParaRPr lang="en-US" altLang="en-US" sz="7200" dirty="0"/>
          </a:p>
        </p:txBody>
      </p:sp>
    </p:spTree>
    <p:extLst>
      <p:ext uri="{BB962C8B-B14F-4D97-AF65-F5344CB8AC3E}">
        <p14:creationId xmlns:p14="http://schemas.microsoft.com/office/powerpoint/2010/main" val="10862579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sz="4000" baseline="30000" dirty="0"/>
              <a:t>Yeshayahu/Is 61.1-3 </a:t>
            </a:r>
            <a:r>
              <a:rPr lang="en-US" sz="4000" dirty="0"/>
              <a:t>The Ruach of </a:t>
            </a:r>
            <a:r>
              <a:rPr lang="en-US" sz="4000" cap="small" dirty="0"/>
              <a:t>Adoni</a:t>
            </a:r>
            <a:r>
              <a:rPr lang="en-US" sz="4000" dirty="0"/>
              <a:t> Elohim is on me, because </a:t>
            </a:r>
            <a:r>
              <a:rPr lang="en-US" sz="4000" cap="small" dirty="0"/>
              <a:t>Adoni</a:t>
            </a:r>
            <a:r>
              <a:rPr lang="en-US" sz="4000" dirty="0"/>
              <a:t> has anointed me to proclaim the year of the favor of </a:t>
            </a:r>
            <a:r>
              <a:rPr lang="en-US" sz="4000" cap="small" dirty="0"/>
              <a:t>Adoni</a:t>
            </a:r>
            <a:r>
              <a:rPr lang="en-US" sz="4000" dirty="0"/>
              <a:t> and the day of vengeance of our God; </a:t>
            </a:r>
            <a:endParaRPr lang="en-US" altLang="en-US" sz="4000" dirty="0"/>
          </a:p>
        </p:txBody>
      </p:sp>
    </p:spTree>
    <p:extLst>
      <p:ext uri="{BB962C8B-B14F-4D97-AF65-F5344CB8AC3E}">
        <p14:creationId xmlns:p14="http://schemas.microsoft.com/office/powerpoint/2010/main" val="1287914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What do you call someone who is driving to slow in Missouri?</a:t>
            </a:r>
          </a:p>
          <a:p>
            <a:pPr algn="l">
              <a:lnSpc>
                <a:spcPct val="90000"/>
              </a:lnSpc>
            </a:pPr>
            <a:endParaRPr lang="en-US" altLang="en-US" sz="2400" dirty="0"/>
          </a:p>
          <a:p>
            <a:pPr algn="l">
              <a:lnSpc>
                <a:spcPct val="90000"/>
              </a:lnSpc>
            </a:pPr>
            <a:r>
              <a:rPr lang="en-US" altLang="en-US" sz="4000" dirty="0"/>
              <a:t>Solomon</a:t>
            </a:r>
          </a:p>
          <a:p>
            <a:pPr algn="l">
              <a:lnSpc>
                <a:spcPct val="90000"/>
              </a:lnSpc>
            </a:pPr>
            <a:endParaRPr lang="en-US" altLang="en-US" sz="2400" dirty="0"/>
          </a:p>
        </p:txBody>
      </p:sp>
    </p:spTree>
    <p:extLst>
      <p:ext uri="{BB962C8B-B14F-4D97-AF65-F5344CB8AC3E}">
        <p14:creationId xmlns:p14="http://schemas.microsoft.com/office/powerpoint/2010/main" val="37600330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sz="3600" baseline="30000" dirty="0"/>
              <a:t>Yeshayahu/Is 61.1-3  </a:t>
            </a:r>
            <a:r>
              <a:rPr lang="en-US" sz="3600" dirty="0"/>
              <a:t>to comfort all who mourn, </a:t>
            </a:r>
            <a:r>
              <a:rPr lang="en-US" sz="3600" b="1" baseline="30000" dirty="0"/>
              <a:t> </a:t>
            </a:r>
            <a:r>
              <a:rPr lang="en-US" sz="3600" dirty="0"/>
              <a:t>yes, provide for those in </a:t>
            </a:r>
            <a:r>
              <a:rPr lang="en-US" sz="3600" dirty="0" err="1"/>
              <a:t>Tziyon</a:t>
            </a:r>
            <a:r>
              <a:rPr lang="en-US" sz="3600" dirty="0"/>
              <a:t> who mourn, giving them garlands instead of ashes</a:t>
            </a:r>
            <a:r>
              <a:rPr lang="en-US" sz="3600" dirty="0">
                <a:solidFill>
                  <a:srgbClr val="FFFF66"/>
                </a:solidFill>
              </a:rPr>
              <a:t>, the oil of gladness instead of mourning</a:t>
            </a:r>
            <a:r>
              <a:rPr lang="en-US" sz="3600" dirty="0"/>
              <a:t>, a cloak of praise instead of a heavy spirit, </a:t>
            </a:r>
            <a:endParaRPr lang="en-US" altLang="en-US" sz="6600" dirty="0"/>
          </a:p>
        </p:txBody>
      </p:sp>
    </p:spTree>
    <p:extLst>
      <p:ext uri="{BB962C8B-B14F-4D97-AF65-F5344CB8AC3E}">
        <p14:creationId xmlns:p14="http://schemas.microsoft.com/office/powerpoint/2010/main" val="29305044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sz="3600" baseline="30000" dirty="0"/>
              <a:t>Yeshayahu/Is 61.1-3</a:t>
            </a:r>
            <a:r>
              <a:rPr lang="en-US" sz="3600" dirty="0"/>
              <a:t>, so that they </a:t>
            </a:r>
            <a:r>
              <a:rPr lang="en-US" sz="3600" dirty="0">
                <a:solidFill>
                  <a:srgbClr val="FFFF66"/>
                </a:solidFill>
              </a:rPr>
              <a:t>will be called oaks of righteousness planted by </a:t>
            </a:r>
            <a:r>
              <a:rPr lang="en-US" sz="3600" cap="small" dirty="0">
                <a:solidFill>
                  <a:srgbClr val="FFFF66"/>
                </a:solidFill>
              </a:rPr>
              <a:t>Adoni</a:t>
            </a:r>
            <a:r>
              <a:rPr lang="en-US" sz="3600" dirty="0"/>
              <a:t>, in which he takes pride.</a:t>
            </a:r>
            <a:endParaRPr lang="en-US" altLang="en-US" sz="6600" dirty="0"/>
          </a:p>
        </p:txBody>
      </p:sp>
    </p:spTree>
    <p:extLst>
      <p:ext uri="{BB962C8B-B14F-4D97-AF65-F5344CB8AC3E}">
        <p14:creationId xmlns:p14="http://schemas.microsoft.com/office/powerpoint/2010/main" val="5224274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sz="4000" baseline="30000" dirty="0"/>
              <a:t> </a:t>
            </a:r>
            <a:r>
              <a:rPr lang="en-US" sz="4000" baseline="30000" dirty="0" err="1"/>
              <a:t>Yekhezkael</a:t>
            </a:r>
            <a:r>
              <a:rPr lang="en-US" sz="4000" baseline="30000" dirty="0"/>
              <a:t>/</a:t>
            </a:r>
            <a:r>
              <a:rPr lang="en-US" sz="4000" baseline="30000" dirty="0" err="1"/>
              <a:t>Ezk</a:t>
            </a:r>
            <a:r>
              <a:rPr lang="en-US" sz="4000" baseline="30000" dirty="0"/>
              <a:t> 37.12-14</a:t>
            </a:r>
            <a:r>
              <a:rPr lang="en-US" sz="4000" b="1" baseline="30000" dirty="0"/>
              <a:t> </a:t>
            </a:r>
            <a:r>
              <a:rPr lang="en-US" sz="4000" dirty="0"/>
              <a:t>Therefore prophesy; say to them that Adonai </a:t>
            </a:r>
            <a:r>
              <a:rPr lang="en-US" sz="4000" cap="small" dirty="0"/>
              <a:t>Elohim</a:t>
            </a:r>
            <a:r>
              <a:rPr lang="en-US" sz="4000" dirty="0"/>
              <a:t> says, ‘My people! I will open your graves and make you get up out of your graves, and I will bring you into the land of Isra’el. </a:t>
            </a:r>
            <a:r>
              <a:rPr lang="en-US" sz="4000" b="1" baseline="30000" dirty="0"/>
              <a:t> </a:t>
            </a:r>
            <a:r>
              <a:rPr lang="en-US" sz="4000" dirty="0"/>
              <a:t>Then you will know that I am </a:t>
            </a:r>
            <a:r>
              <a:rPr lang="en-US" sz="4000" cap="small" dirty="0"/>
              <a:t>Adoni</a:t>
            </a:r>
            <a:r>
              <a:rPr lang="en-US" sz="4000" dirty="0"/>
              <a:t> —.”</a:t>
            </a:r>
            <a:endParaRPr lang="en-US" altLang="en-US" sz="7200" dirty="0"/>
          </a:p>
        </p:txBody>
      </p:sp>
    </p:spTree>
    <p:extLst>
      <p:ext uri="{BB962C8B-B14F-4D97-AF65-F5344CB8AC3E}">
        <p14:creationId xmlns:p14="http://schemas.microsoft.com/office/powerpoint/2010/main" val="20047806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lnSpc>
                <a:spcPct val="90000"/>
              </a:lnSpc>
            </a:pPr>
            <a:r>
              <a:rPr lang="en-US" sz="4000" baseline="30000" dirty="0"/>
              <a:t> </a:t>
            </a:r>
            <a:r>
              <a:rPr lang="en-US" sz="4000" baseline="30000" dirty="0" err="1"/>
              <a:t>Yekhezkael</a:t>
            </a:r>
            <a:r>
              <a:rPr lang="en-US" sz="4000" baseline="30000" dirty="0"/>
              <a:t>/</a:t>
            </a:r>
            <a:r>
              <a:rPr lang="en-US" sz="4000" baseline="30000" dirty="0" err="1"/>
              <a:t>Ezk</a:t>
            </a:r>
            <a:r>
              <a:rPr lang="en-US" sz="4000" baseline="30000" dirty="0"/>
              <a:t> 37.12-14</a:t>
            </a:r>
            <a:r>
              <a:rPr lang="en-US" sz="4000" b="1" baseline="30000" dirty="0"/>
              <a:t>  </a:t>
            </a:r>
            <a:r>
              <a:rPr lang="en-US" sz="4000" dirty="0"/>
              <a:t>when I have opened your graves and made you get up out of your graves, my people! </a:t>
            </a:r>
            <a:r>
              <a:rPr lang="en-US" sz="4000" b="1" baseline="30000" dirty="0"/>
              <a:t> </a:t>
            </a:r>
            <a:r>
              <a:rPr lang="en-US" sz="4000" dirty="0"/>
              <a:t>I will put my Spirit in you; and you will be alive.  Then I will place you in your own land; and you will know that I, </a:t>
            </a:r>
            <a:r>
              <a:rPr lang="en-US" sz="4000" cap="small" dirty="0"/>
              <a:t> Adoni</a:t>
            </a:r>
            <a:r>
              <a:rPr lang="en-US" sz="4000" dirty="0"/>
              <a:t>, have spoken, and that I have done it,’ says </a:t>
            </a:r>
            <a:r>
              <a:rPr lang="en-US" sz="4000" cap="small" dirty="0"/>
              <a:t> Adoni</a:t>
            </a:r>
            <a:r>
              <a:rPr lang="en-US" sz="4000" dirty="0"/>
              <a:t>.”</a:t>
            </a:r>
            <a:endParaRPr lang="en-US" altLang="en-US" sz="7200" dirty="0"/>
          </a:p>
        </p:txBody>
      </p:sp>
    </p:spTree>
    <p:extLst>
      <p:ext uri="{BB962C8B-B14F-4D97-AF65-F5344CB8AC3E}">
        <p14:creationId xmlns:p14="http://schemas.microsoft.com/office/powerpoint/2010/main" val="15777592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r>
              <a:rPr lang="en-US" sz="3600" baseline="30000" dirty="0" err="1"/>
              <a:t>Yoel</a:t>
            </a:r>
            <a:r>
              <a:rPr lang="en-US" sz="3600" baseline="30000" dirty="0"/>
              <a:t> 3.1-5 </a:t>
            </a:r>
            <a:r>
              <a:rPr lang="en-US" sz="3600" dirty="0"/>
              <a:t> After this, I will pour out my Spirit on all humanity. Your sons and daughters will prophesy, your old men will dream dreams, your young men will see visions; </a:t>
            </a:r>
            <a:r>
              <a:rPr lang="en-US" sz="3600" b="1" baseline="30000" dirty="0"/>
              <a:t> </a:t>
            </a:r>
            <a:r>
              <a:rPr lang="en-US" sz="3600" dirty="0"/>
              <a:t>and also on male and female slaves in those days I will pour out my Spirit…At that time, </a:t>
            </a:r>
            <a:r>
              <a:rPr lang="en-US" sz="3600" u="sng" dirty="0">
                <a:solidFill>
                  <a:srgbClr val="FFFF66"/>
                </a:solidFill>
              </a:rPr>
              <a:t>whoever calls on the name of </a:t>
            </a:r>
            <a:r>
              <a:rPr lang="en-US" sz="3600" u="sng" cap="small" dirty="0">
                <a:solidFill>
                  <a:srgbClr val="FFFF66"/>
                </a:solidFill>
              </a:rPr>
              <a:t>Adoni</a:t>
            </a:r>
            <a:r>
              <a:rPr lang="en-US" sz="3600" u="sng" dirty="0">
                <a:solidFill>
                  <a:srgbClr val="FFFF66"/>
                </a:solidFill>
              </a:rPr>
              <a:t> will be saved</a:t>
            </a:r>
            <a:r>
              <a:rPr lang="en-US" sz="3600" dirty="0"/>
              <a:t>.</a:t>
            </a:r>
          </a:p>
        </p:txBody>
      </p:sp>
    </p:spTree>
    <p:extLst>
      <p:ext uri="{BB962C8B-B14F-4D97-AF65-F5344CB8AC3E}">
        <p14:creationId xmlns:p14="http://schemas.microsoft.com/office/powerpoint/2010/main" val="31765993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lnSpc>
                <a:spcPct val="90000"/>
              </a:lnSpc>
            </a:pPr>
            <a:r>
              <a:rPr lang="en-US" sz="4000" baseline="30000" dirty="0" err="1"/>
              <a:t>Yermiyahu</a:t>
            </a:r>
            <a:r>
              <a:rPr lang="en-US" sz="4000" baseline="30000" dirty="0"/>
              <a:t> 31.30-33</a:t>
            </a:r>
            <a:r>
              <a:rPr lang="en-US" sz="4000" b="1" baseline="30000" dirty="0"/>
              <a:t> </a:t>
            </a:r>
            <a:r>
              <a:rPr lang="en-US" sz="4000" dirty="0"/>
              <a:t>“Here, the days are coming,” says </a:t>
            </a:r>
            <a:r>
              <a:rPr lang="en-US" sz="4000" cap="small" dirty="0"/>
              <a:t>Adoni</a:t>
            </a:r>
            <a:r>
              <a:rPr lang="en-US" sz="4000" i="1" cap="small" dirty="0"/>
              <a:t>,</a:t>
            </a:r>
            <a:r>
              <a:rPr lang="en-US" sz="4000" dirty="0"/>
              <a:t> “when I will make a </a:t>
            </a:r>
            <a:r>
              <a:rPr lang="en-US" sz="4000" baseline="-25000" dirty="0">
                <a:solidFill>
                  <a:srgbClr val="FFFF66"/>
                </a:solidFill>
              </a:rPr>
              <a:t>1</a:t>
            </a:r>
            <a:r>
              <a:rPr lang="en-US" sz="4000" dirty="0">
                <a:solidFill>
                  <a:srgbClr val="FFFF66"/>
                </a:solidFill>
              </a:rPr>
              <a:t>new covenant </a:t>
            </a:r>
            <a:r>
              <a:rPr lang="en-US" sz="4000" dirty="0"/>
              <a:t>with the house of Isra’el and with the house of </a:t>
            </a:r>
            <a:r>
              <a:rPr lang="en-US" sz="4000" dirty="0" err="1"/>
              <a:t>Y’hudah</a:t>
            </a:r>
            <a:r>
              <a:rPr lang="en-US" sz="4000" dirty="0"/>
              <a:t>. It will not be like the covenant I made with their fathers on the day I took them by their hand and brought them out of the land of Egypt…</a:t>
            </a:r>
            <a:endParaRPr lang="en-US" altLang="en-US" sz="7200" dirty="0"/>
          </a:p>
        </p:txBody>
      </p:sp>
    </p:spTree>
    <p:extLst>
      <p:ext uri="{BB962C8B-B14F-4D97-AF65-F5344CB8AC3E}">
        <p14:creationId xmlns:p14="http://schemas.microsoft.com/office/powerpoint/2010/main" val="1612878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lnSpcReduction="10000"/>
          </a:bodyPr>
          <a:lstStyle/>
          <a:p>
            <a:pPr algn="l">
              <a:lnSpc>
                <a:spcPct val="90000"/>
              </a:lnSpc>
            </a:pPr>
            <a:r>
              <a:rPr lang="en-US" sz="4000" baseline="30000" dirty="0" err="1"/>
              <a:t>Yermiyahu</a:t>
            </a:r>
            <a:r>
              <a:rPr lang="en-US" sz="4000" baseline="30000" dirty="0"/>
              <a:t> 31.30-33</a:t>
            </a:r>
            <a:r>
              <a:rPr lang="en-US" sz="4000" b="1" baseline="30000" dirty="0"/>
              <a:t> </a:t>
            </a:r>
            <a:r>
              <a:rPr lang="en-US" sz="4000" dirty="0"/>
              <a:t>For this is the covenant I will make with the house of Isra’el after those days,” says</a:t>
            </a:r>
            <a:r>
              <a:rPr lang="en-US" sz="4000" cap="small" dirty="0"/>
              <a:t> Adoni</a:t>
            </a:r>
            <a:r>
              <a:rPr lang="en-US" sz="4000" dirty="0"/>
              <a:t>: “I will put my Torah within them and write it on their hearts; I will be their God, and they will be my people. No longer will any of them teach his fellow community member or his brother, </a:t>
            </a:r>
            <a:endParaRPr lang="en-US" altLang="en-US" sz="7200" dirty="0"/>
          </a:p>
        </p:txBody>
      </p:sp>
    </p:spTree>
    <p:extLst>
      <p:ext uri="{BB962C8B-B14F-4D97-AF65-F5344CB8AC3E}">
        <p14:creationId xmlns:p14="http://schemas.microsoft.com/office/powerpoint/2010/main" val="25543190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sz="4000" baseline="30000" dirty="0" err="1"/>
              <a:t>Yermiyahu</a:t>
            </a:r>
            <a:r>
              <a:rPr lang="en-US" sz="4000" baseline="30000" dirty="0"/>
              <a:t> 31.30-33</a:t>
            </a:r>
            <a:r>
              <a:rPr lang="en-US" sz="4000" b="1" baseline="30000" dirty="0"/>
              <a:t> </a:t>
            </a:r>
            <a:r>
              <a:rPr lang="en-US" sz="4000" dirty="0"/>
              <a:t> ‘Know </a:t>
            </a:r>
            <a:r>
              <a:rPr lang="en-US" sz="4000" cap="small" dirty="0"/>
              <a:t>Adoni</a:t>
            </a:r>
            <a:r>
              <a:rPr lang="en-US" sz="4000" dirty="0"/>
              <a:t>’; for all will know me, from the least of them to the greatest; because </a:t>
            </a:r>
            <a:r>
              <a:rPr lang="en-US" sz="4000" baseline="-25000" dirty="0">
                <a:solidFill>
                  <a:srgbClr val="FFFF66"/>
                </a:solidFill>
              </a:rPr>
              <a:t>2</a:t>
            </a:r>
            <a:r>
              <a:rPr lang="en-US" sz="4000" dirty="0"/>
              <a:t> </a:t>
            </a:r>
            <a:r>
              <a:rPr lang="en-US" sz="4000" dirty="0">
                <a:solidFill>
                  <a:srgbClr val="FFFF66"/>
                </a:solidFill>
              </a:rPr>
              <a:t>I will forgive their </a:t>
            </a:r>
            <a:r>
              <a:rPr lang="en-US" sz="4000" dirty="0" err="1">
                <a:solidFill>
                  <a:srgbClr val="FFFF66"/>
                </a:solidFill>
              </a:rPr>
              <a:t>wickednesses</a:t>
            </a:r>
            <a:r>
              <a:rPr lang="en-US" sz="4000" dirty="0">
                <a:solidFill>
                  <a:srgbClr val="FFFF66"/>
                </a:solidFill>
              </a:rPr>
              <a:t> and remember their sins no more.”</a:t>
            </a:r>
            <a:endParaRPr lang="en-US" altLang="en-US" sz="7200" dirty="0">
              <a:solidFill>
                <a:srgbClr val="FFFF66"/>
              </a:solidFill>
            </a:endParaRPr>
          </a:p>
        </p:txBody>
      </p:sp>
    </p:spTree>
    <p:extLst>
      <p:ext uri="{BB962C8B-B14F-4D97-AF65-F5344CB8AC3E}">
        <p14:creationId xmlns:p14="http://schemas.microsoft.com/office/powerpoint/2010/main" val="13725869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1026" name="Picture 2">
            <a:extLst>
              <a:ext uri="{FF2B5EF4-FFF2-40B4-BE49-F238E27FC236}">
                <a16:creationId xmlns:a16="http://schemas.microsoft.com/office/drawing/2014/main" id="{9857E2A5-CE96-13C6-B30E-27C6498DE3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3487819-6123-57BD-9943-AD7E678E0DC0}"/>
              </a:ext>
            </a:extLst>
          </p:cNvPr>
          <p:cNvSpPr txBox="1"/>
          <p:nvPr/>
        </p:nvSpPr>
        <p:spPr>
          <a:xfrm>
            <a:off x="1812634" y="3409950"/>
            <a:ext cx="5328575" cy="707886"/>
          </a:xfrm>
          <a:prstGeom prst="rect">
            <a:avLst/>
          </a:prstGeom>
          <a:noFill/>
        </p:spPr>
        <p:txBody>
          <a:bodyPr wrap="none" rtlCol="0">
            <a:spAutoFit/>
          </a:bodyPr>
          <a:lstStyle/>
          <a:p>
            <a:pPr algn="l"/>
            <a:r>
              <a:rPr lang="en-US" dirty="0"/>
              <a:t>4. Holiness Imparted</a:t>
            </a:r>
          </a:p>
        </p:txBody>
      </p:sp>
    </p:spTree>
    <p:extLst>
      <p:ext uri="{BB962C8B-B14F-4D97-AF65-F5344CB8AC3E}">
        <p14:creationId xmlns:p14="http://schemas.microsoft.com/office/powerpoint/2010/main" val="23982304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baseline="30000" dirty="0"/>
              <a:t>LK.22.20</a:t>
            </a:r>
            <a:r>
              <a:rPr lang="en-US" altLang="en-US" sz="4000" dirty="0"/>
              <a:t> He took the cup </a:t>
            </a:r>
            <a:r>
              <a:rPr lang="en-US" altLang="en-US" sz="4000" dirty="0">
                <a:solidFill>
                  <a:srgbClr val="FFFF66"/>
                </a:solidFill>
              </a:rPr>
              <a:t>after the meal,</a:t>
            </a:r>
            <a:r>
              <a:rPr lang="en-US" altLang="en-US" sz="4000" dirty="0"/>
              <a:t> saying, “This cup is the new covenant in My blood, which is poured out for you.</a:t>
            </a:r>
          </a:p>
        </p:txBody>
      </p:sp>
    </p:spTree>
    <p:extLst>
      <p:ext uri="{BB962C8B-B14F-4D97-AF65-F5344CB8AC3E}">
        <p14:creationId xmlns:p14="http://schemas.microsoft.com/office/powerpoint/2010/main" val="2905716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What do you call someone who is driving to slow in Missouri?</a:t>
            </a:r>
          </a:p>
          <a:p>
            <a:pPr algn="l">
              <a:lnSpc>
                <a:spcPct val="90000"/>
              </a:lnSpc>
            </a:pPr>
            <a:endParaRPr lang="en-US" altLang="en-US" sz="2400" dirty="0"/>
          </a:p>
          <a:p>
            <a:pPr algn="l">
              <a:lnSpc>
                <a:spcPct val="90000"/>
              </a:lnSpc>
            </a:pPr>
            <a:r>
              <a:rPr lang="en-US" altLang="en-US" sz="4000" dirty="0"/>
              <a:t>Solomon</a:t>
            </a:r>
          </a:p>
          <a:p>
            <a:pPr algn="l">
              <a:lnSpc>
                <a:spcPct val="90000"/>
              </a:lnSpc>
            </a:pPr>
            <a:endParaRPr lang="en-US" altLang="en-US" sz="2400" dirty="0"/>
          </a:p>
          <a:p>
            <a:pPr algn="l">
              <a:lnSpc>
                <a:spcPct val="90000"/>
              </a:lnSpc>
            </a:pPr>
            <a:r>
              <a:rPr lang="en-US" altLang="en-US" sz="4000" dirty="0"/>
              <a:t>Why?  Because they were driving </a:t>
            </a:r>
            <a:r>
              <a:rPr lang="en-US" altLang="en-US" sz="4000" dirty="0" err="1"/>
              <a:t>Shlomo</a:t>
            </a:r>
            <a:r>
              <a:rPr lang="en-US" altLang="en-US" sz="4000" dirty="0"/>
              <a:t>!</a:t>
            </a:r>
          </a:p>
          <a:p>
            <a:pPr algn="l">
              <a:lnSpc>
                <a:spcPct val="90000"/>
              </a:lnSpc>
            </a:pPr>
            <a:endParaRPr lang="en-US" altLang="en-US" sz="2000" dirty="0"/>
          </a:p>
          <a:p>
            <a:pPr algn="l">
              <a:lnSpc>
                <a:spcPct val="90000"/>
              </a:lnSpc>
            </a:pPr>
            <a:r>
              <a:rPr lang="en-US" altLang="en-US" sz="2400" dirty="0"/>
              <a:t>Jim </a:t>
            </a:r>
            <a:r>
              <a:rPr lang="en-US" altLang="en-US" sz="2400" dirty="0" err="1"/>
              <a:t>Templer</a:t>
            </a:r>
            <a:r>
              <a:rPr lang="en-US" altLang="en-US" sz="2400" dirty="0"/>
              <a:t>, MODOT engineer</a:t>
            </a:r>
          </a:p>
        </p:txBody>
      </p:sp>
    </p:spTree>
    <p:extLst>
      <p:ext uri="{BB962C8B-B14F-4D97-AF65-F5344CB8AC3E}">
        <p14:creationId xmlns:p14="http://schemas.microsoft.com/office/powerpoint/2010/main" val="26051580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endParaRPr lang="en-US" sz="4000" baseline="30000" dirty="0"/>
          </a:p>
          <a:p>
            <a:pPr algn="l">
              <a:lnSpc>
                <a:spcPct val="90000"/>
              </a:lnSpc>
            </a:pPr>
            <a:endParaRPr lang="en-US" sz="4000" baseline="30000" dirty="0"/>
          </a:p>
          <a:p>
            <a:pPr algn="l">
              <a:lnSpc>
                <a:spcPct val="90000"/>
              </a:lnSpc>
            </a:pPr>
            <a:r>
              <a:rPr lang="en-US" sz="4000" baseline="30000" dirty="0"/>
              <a:t> Mtt 26.28 </a:t>
            </a:r>
            <a:r>
              <a:rPr lang="en-US" sz="4000" dirty="0"/>
              <a:t>For this is my blood, </a:t>
            </a:r>
            <a:endParaRPr lang="en-US" altLang="en-US" sz="7200" dirty="0"/>
          </a:p>
        </p:txBody>
      </p:sp>
      <p:pic>
        <p:nvPicPr>
          <p:cNvPr id="3" name="Picture 2">
            <a:extLst>
              <a:ext uri="{FF2B5EF4-FFF2-40B4-BE49-F238E27FC236}">
                <a16:creationId xmlns:a16="http://schemas.microsoft.com/office/drawing/2014/main" id="{78DC5F46-7DDE-E8C2-9B0F-AA64C9F69D6A}"/>
              </a:ext>
            </a:extLst>
          </p:cNvPr>
          <p:cNvPicPr>
            <a:picLocks noChangeAspect="1"/>
          </p:cNvPicPr>
          <p:nvPr/>
        </p:nvPicPr>
        <p:blipFill rotWithShape="1">
          <a:blip r:embed="rId3"/>
          <a:srcRect r="32500"/>
          <a:stretch/>
        </p:blipFill>
        <p:spPr>
          <a:xfrm>
            <a:off x="609600" y="2038350"/>
            <a:ext cx="7467601" cy="1659467"/>
          </a:xfrm>
          <a:prstGeom prst="rect">
            <a:avLst/>
          </a:prstGeom>
        </p:spPr>
      </p:pic>
    </p:spTree>
    <p:extLst>
      <p:ext uri="{BB962C8B-B14F-4D97-AF65-F5344CB8AC3E}">
        <p14:creationId xmlns:p14="http://schemas.microsoft.com/office/powerpoint/2010/main" val="34746712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sz="4000" baseline="30000" dirty="0"/>
              <a:t> Mtt 26.28 </a:t>
            </a:r>
            <a:r>
              <a:rPr lang="en-US" sz="4000" dirty="0"/>
              <a:t>[which ratifies] </a:t>
            </a:r>
            <a:r>
              <a:rPr lang="en-US" sz="4000" dirty="0">
                <a:solidFill>
                  <a:srgbClr val="FFFF66"/>
                </a:solidFill>
              </a:rPr>
              <a:t>the New Covenant</a:t>
            </a:r>
            <a:r>
              <a:rPr lang="en-US" sz="4000" dirty="0"/>
              <a:t>, my blood shed on behalf of many, </a:t>
            </a:r>
            <a:endParaRPr lang="en-US" altLang="en-US" sz="7200" dirty="0"/>
          </a:p>
        </p:txBody>
      </p:sp>
      <p:pic>
        <p:nvPicPr>
          <p:cNvPr id="3" name="Picture 2">
            <a:extLst>
              <a:ext uri="{FF2B5EF4-FFF2-40B4-BE49-F238E27FC236}">
                <a16:creationId xmlns:a16="http://schemas.microsoft.com/office/drawing/2014/main" id="{78DC5F46-7DDE-E8C2-9B0F-AA64C9F69D6A}"/>
              </a:ext>
            </a:extLst>
          </p:cNvPr>
          <p:cNvPicPr>
            <a:picLocks noChangeAspect="1"/>
          </p:cNvPicPr>
          <p:nvPr/>
        </p:nvPicPr>
        <p:blipFill rotWithShape="1">
          <a:blip r:embed="rId3"/>
          <a:srcRect l="69375"/>
          <a:stretch/>
        </p:blipFill>
        <p:spPr>
          <a:xfrm>
            <a:off x="838200" y="2190750"/>
            <a:ext cx="2955920" cy="1447800"/>
          </a:xfrm>
          <a:prstGeom prst="rect">
            <a:avLst/>
          </a:prstGeom>
        </p:spPr>
      </p:pic>
      <p:pic>
        <p:nvPicPr>
          <p:cNvPr id="4" name="Picture 3">
            <a:extLst>
              <a:ext uri="{FF2B5EF4-FFF2-40B4-BE49-F238E27FC236}">
                <a16:creationId xmlns:a16="http://schemas.microsoft.com/office/drawing/2014/main" id="{F62F74D1-DA2A-5628-826D-93829E87016D}"/>
              </a:ext>
            </a:extLst>
          </p:cNvPr>
          <p:cNvPicPr>
            <a:picLocks noChangeAspect="1"/>
          </p:cNvPicPr>
          <p:nvPr/>
        </p:nvPicPr>
        <p:blipFill>
          <a:blip r:embed="rId4"/>
          <a:stretch>
            <a:fillRect/>
          </a:stretch>
        </p:blipFill>
        <p:spPr>
          <a:xfrm>
            <a:off x="3733800" y="2190750"/>
            <a:ext cx="3878671" cy="1447800"/>
          </a:xfrm>
          <a:prstGeom prst="rect">
            <a:avLst/>
          </a:prstGeom>
        </p:spPr>
      </p:pic>
    </p:spTree>
    <p:extLst>
      <p:ext uri="{BB962C8B-B14F-4D97-AF65-F5344CB8AC3E}">
        <p14:creationId xmlns:p14="http://schemas.microsoft.com/office/powerpoint/2010/main" val="22064570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sz="4000" baseline="30000" dirty="0"/>
              <a:t> Mtt 26.28 </a:t>
            </a:r>
            <a:r>
              <a:rPr lang="en-US" sz="4000" dirty="0"/>
              <a:t>so that </a:t>
            </a:r>
            <a:r>
              <a:rPr lang="en-US" sz="4000" dirty="0">
                <a:solidFill>
                  <a:srgbClr val="FFFF66"/>
                </a:solidFill>
              </a:rPr>
              <a:t>they may have their sins forgiven.</a:t>
            </a:r>
          </a:p>
          <a:p>
            <a:pPr algn="l">
              <a:lnSpc>
                <a:spcPct val="90000"/>
              </a:lnSpc>
            </a:pPr>
            <a:endParaRPr lang="en-US" altLang="en-US" sz="7200" dirty="0"/>
          </a:p>
        </p:txBody>
      </p:sp>
      <p:pic>
        <p:nvPicPr>
          <p:cNvPr id="5" name="Picture 4">
            <a:extLst>
              <a:ext uri="{FF2B5EF4-FFF2-40B4-BE49-F238E27FC236}">
                <a16:creationId xmlns:a16="http://schemas.microsoft.com/office/drawing/2014/main" id="{340CC56D-A1F7-8709-B406-21FDFA317D07}"/>
              </a:ext>
            </a:extLst>
          </p:cNvPr>
          <p:cNvPicPr>
            <a:picLocks noChangeAspect="1"/>
          </p:cNvPicPr>
          <p:nvPr/>
        </p:nvPicPr>
        <p:blipFill>
          <a:blip r:embed="rId3"/>
          <a:stretch>
            <a:fillRect/>
          </a:stretch>
        </p:blipFill>
        <p:spPr>
          <a:xfrm>
            <a:off x="380999" y="1708278"/>
            <a:ext cx="8259335" cy="1701672"/>
          </a:xfrm>
          <a:prstGeom prst="rect">
            <a:avLst/>
          </a:prstGeom>
        </p:spPr>
      </p:pic>
    </p:spTree>
    <p:extLst>
      <p:ext uri="{BB962C8B-B14F-4D97-AF65-F5344CB8AC3E}">
        <p14:creationId xmlns:p14="http://schemas.microsoft.com/office/powerpoint/2010/main" val="23468183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baseline="30000" dirty="0"/>
              <a:t>2 Cor.3.18</a:t>
            </a:r>
            <a:r>
              <a:rPr lang="en-US" altLang="en-US" sz="4000" dirty="0"/>
              <a:t> But we all, with unveiled face beholding as in a mirror the glory of the Lord, are being </a:t>
            </a:r>
            <a:r>
              <a:rPr lang="en-US" altLang="en-US" sz="4000" dirty="0">
                <a:solidFill>
                  <a:srgbClr val="FFFF66"/>
                </a:solidFill>
              </a:rPr>
              <a:t>transformed</a:t>
            </a:r>
            <a:r>
              <a:rPr lang="en-US" altLang="en-US" sz="4000" dirty="0"/>
              <a:t> into the same image from glory to glory—just as from the Lord, who is the Spirit.</a:t>
            </a:r>
          </a:p>
        </p:txBody>
      </p:sp>
    </p:spTree>
    <p:extLst>
      <p:ext uri="{BB962C8B-B14F-4D97-AF65-F5344CB8AC3E}">
        <p14:creationId xmlns:p14="http://schemas.microsoft.com/office/powerpoint/2010/main" val="2868426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1026" name="Picture 2">
            <a:extLst>
              <a:ext uri="{FF2B5EF4-FFF2-40B4-BE49-F238E27FC236}">
                <a16:creationId xmlns:a16="http://schemas.microsoft.com/office/drawing/2014/main" id="{9857E2A5-CE96-13C6-B30E-27C6498DE3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416"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E525C07-D17A-0445-D7C4-F426CAFDC9F1}"/>
              </a:ext>
            </a:extLst>
          </p:cNvPr>
          <p:cNvSpPr txBox="1"/>
          <p:nvPr/>
        </p:nvSpPr>
        <p:spPr>
          <a:xfrm>
            <a:off x="693374" y="3409950"/>
            <a:ext cx="7757252" cy="707886"/>
          </a:xfrm>
          <a:prstGeom prst="rect">
            <a:avLst/>
          </a:prstGeom>
          <a:noFill/>
        </p:spPr>
        <p:txBody>
          <a:bodyPr wrap="none" rtlCol="0">
            <a:spAutoFit/>
          </a:bodyPr>
          <a:lstStyle/>
          <a:p>
            <a:pPr algn="l"/>
            <a:r>
              <a:rPr lang="en-US" dirty="0"/>
              <a:t>5. Holiness and the Holy Spirit </a:t>
            </a:r>
          </a:p>
        </p:txBody>
      </p:sp>
    </p:spTree>
    <p:extLst>
      <p:ext uri="{BB962C8B-B14F-4D97-AF65-F5344CB8AC3E}">
        <p14:creationId xmlns:p14="http://schemas.microsoft.com/office/powerpoint/2010/main" val="35439328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4228457" cy="4648200"/>
          </a:xfrm>
        </p:spPr>
        <p:txBody>
          <a:bodyPr/>
          <a:lstStyle/>
          <a:p>
            <a:pPr algn="l">
              <a:lnSpc>
                <a:spcPct val="90000"/>
              </a:lnSpc>
            </a:pPr>
            <a:endParaRPr lang="en-US" altLang="en-US" sz="4000" dirty="0"/>
          </a:p>
          <a:p>
            <a:pPr algn="l">
              <a:lnSpc>
                <a:spcPct val="90000"/>
              </a:lnSpc>
            </a:pPr>
            <a:r>
              <a:rPr lang="en-US" altLang="en-US" sz="4000" dirty="0"/>
              <a:t>Thousands sing Yeshua at the Asbury Revival</a:t>
            </a:r>
          </a:p>
        </p:txBody>
      </p:sp>
      <p:pic>
        <p:nvPicPr>
          <p:cNvPr id="3" name="Picture 2">
            <a:extLst>
              <a:ext uri="{FF2B5EF4-FFF2-40B4-BE49-F238E27FC236}">
                <a16:creationId xmlns:a16="http://schemas.microsoft.com/office/drawing/2014/main" id="{EBA3070D-300B-328D-EA72-70779CDA29A9}"/>
              </a:ext>
            </a:extLst>
          </p:cNvPr>
          <p:cNvPicPr>
            <a:picLocks noChangeAspect="1"/>
          </p:cNvPicPr>
          <p:nvPr/>
        </p:nvPicPr>
        <p:blipFill>
          <a:blip r:embed="rId3"/>
          <a:stretch>
            <a:fillRect/>
          </a:stretch>
        </p:blipFill>
        <p:spPr>
          <a:xfrm>
            <a:off x="4533257" y="28220"/>
            <a:ext cx="4610743" cy="5087060"/>
          </a:xfrm>
          <a:prstGeom prst="rect">
            <a:avLst/>
          </a:prstGeom>
        </p:spPr>
      </p:pic>
    </p:spTree>
    <p:extLst>
      <p:ext uri="{BB962C8B-B14F-4D97-AF65-F5344CB8AC3E}">
        <p14:creationId xmlns:p14="http://schemas.microsoft.com/office/powerpoint/2010/main" val="23353390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r>
              <a:rPr lang="en-US" sz="3200" u="sng" dirty="0"/>
              <a:t>My Thoughts on the Asbury Revival Phil Cohen</a:t>
            </a:r>
          </a:p>
          <a:p>
            <a:pPr algn="l"/>
            <a:r>
              <a:rPr lang="en-US" sz="3200" dirty="0"/>
              <a:t>On Wednesday, February 8, 2023, Pastor Zach </a:t>
            </a:r>
            <a:r>
              <a:rPr lang="en-US" sz="3200" dirty="0" err="1"/>
              <a:t>Meerkreebs</a:t>
            </a:r>
            <a:r>
              <a:rPr lang="en-US" sz="3200" dirty="0"/>
              <a:t> shared a devotional with a handful of students at a small Christian college in the remote town of Wilmore, Kentucky. He encouraged students to “sit in the love of God—to taste, see, and </a:t>
            </a:r>
            <a:r>
              <a:rPr lang="en-US" sz="3200" dirty="0">
                <a:solidFill>
                  <a:srgbClr val="FFFF66"/>
                </a:solidFill>
              </a:rPr>
              <a:t>experience the power of the Holy Spirit</a:t>
            </a:r>
            <a:r>
              <a:rPr lang="en-US" sz="3200" dirty="0"/>
              <a:t>.”</a:t>
            </a:r>
          </a:p>
        </p:txBody>
      </p:sp>
    </p:spTree>
    <p:extLst>
      <p:ext uri="{BB962C8B-B14F-4D97-AF65-F5344CB8AC3E}">
        <p14:creationId xmlns:p14="http://schemas.microsoft.com/office/powerpoint/2010/main" val="40333865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r>
              <a:rPr lang="en-US" sz="3600" dirty="0"/>
              <a:t>Asbury received word that the movement has traveled to other college campuses </a:t>
            </a:r>
          </a:p>
          <a:p>
            <a:pPr marL="228600" indent="-228600" algn="l">
              <a:buFont typeface="Arial" panose="020B0604020202020204" pitchFamily="34" charset="0"/>
              <a:buChar char="•"/>
            </a:pPr>
            <a:r>
              <a:rPr lang="en-US" sz="3600" dirty="0"/>
              <a:t>University of Kentucky</a:t>
            </a:r>
          </a:p>
          <a:p>
            <a:pPr marL="228600" indent="-228600" algn="l">
              <a:buFont typeface="Arial" panose="020B0604020202020204" pitchFamily="34" charset="0"/>
              <a:buChar char="•"/>
            </a:pPr>
            <a:r>
              <a:rPr lang="en-US" sz="3600" dirty="0"/>
              <a:t>Eastern Kentucky University</a:t>
            </a:r>
          </a:p>
          <a:p>
            <a:pPr marL="228600" indent="-228600" algn="l">
              <a:buFont typeface="Arial" panose="020B0604020202020204" pitchFamily="34" charset="0"/>
              <a:buChar char="•"/>
            </a:pPr>
            <a:r>
              <a:rPr lang="en-US" sz="3600" dirty="0"/>
              <a:t>Kentucky Christian</a:t>
            </a:r>
          </a:p>
          <a:p>
            <a:pPr marL="228600" indent="-228600" algn="l">
              <a:buFont typeface="Arial" panose="020B0604020202020204" pitchFamily="34" charset="0"/>
              <a:buChar char="•"/>
            </a:pPr>
            <a:r>
              <a:rPr lang="en-US" sz="3600" dirty="0"/>
              <a:t>Christ for the Nations in Dallas, Texas</a:t>
            </a:r>
          </a:p>
        </p:txBody>
      </p:sp>
    </p:spTree>
    <p:extLst>
      <p:ext uri="{BB962C8B-B14F-4D97-AF65-F5344CB8AC3E}">
        <p14:creationId xmlns:p14="http://schemas.microsoft.com/office/powerpoint/2010/main" val="6434526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marL="228600" indent="-228600" algn="l">
              <a:buFont typeface="Arial" panose="020B0604020202020204" pitchFamily="34" charset="0"/>
              <a:buChar char="•"/>
            </a:pPr>
            <a:r>
              <a:rPr lang="en-US" sz="4000" dirty="0"/>
              <a:t>Jackson High School in Jackson, Georgia</a:t>
            </a:r>
          </a:p>
          <a:p>
            <a:pPr marL="228600" indent="-228600" algn="l">
              <a:buFont typeface="Arial" panose="020B0604020202020204" pitchFamily="34" charset="0"/>
              <a:buChar char="•"/>
            </a:pPr>
            <a:r>
              <a:rPr lang="en-US" sz="4000" dirty="0"/>
              <a:t>Cedarville University in Cedarville, Ohio</a:t>
            </a:r>
          </a:p>
          <a:p>
            <a:pPr marL="228600" indent="-228600" algn="l">
              <a:buFont typeface="Arial" panose="020B0604020202020204" pitchFamily="34" charset="0"/>
              <a:buChar char="•"/>
            </a:pPr>
            <a:r>
              <a:rPr lang="en-US" sz="4000" dirty="0"/>
              <a:t>Ohio Christian University</a:t>
            </a:r>
          </a:p>
          <a:p>
            <a:pPr marL="228600" indent="-228600" algn="l">
              <a:buFont typeface="Arial" panose="020B0604020202020204" pitchFamily="34" charset="0"/>
              <a:buChar char="•"/>
            </a:pPr>
            <a:r>
              <a:rPr lang="en-US" sz="4000" dirty="0"/>
              <a:t>Lee University, Tennessee</a:t>
            </a:r>
          </a:p>
          <a:p>
            <a:pPr marL="228600" indent="-228600" algn="l">
              <a:buFont typeface="Arial" panose="020B0604020202020204" pitchFamily="34" charset="0"/>
              <a:buChar char="•"/>
            </a:pPr>
            <a:r>
              <a:rPr lang="en-US" sz="4000" dirty="0"/>
              <a:t>Bethel in Austin, Texas</a:t>
            </a:r>
          </a:p>
        </p:txBody>
      </p:sp>
    </p:spTree>
    <p:extLst>
      <p:ext uri="{BB962C8B-B14F-4D97-AF65-F5344CB8AC3E}">
        <p14:creationId xmlns:p14="http://schemas.microsoft.com/office/powerpoint/2010/main" val="24748818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marL="228600" indent="-228600" algn="l">
              <a:buFont typeface="Arial" panose="020B0604020202020204" pitchFamily="34" charset="0"/>
              <a:buChar char="•"/>
            </a:pPr>
            <a:r>
              <a:rPr lang="en-US" sz="3600" dirty="0"/>
              <a:t>Park University in Parkville, MO</a:t>
            </a:r>
          </a:p>
          <a:p>
            <a:pPr marL="228600" indent="-228600" algn="l">
              <a:buFont typeface="Arial" panose="020B0604020202020204" pitchFamily="34" charset="0"/>
              <a:buChar char="•"/>
            </a:pPr>
            <a:r>
              <a:rPr lang="en-US" sz="3600" dirty="0"/>
              <a:t>Indiana Wesleyan University</a:t>
            </a:r>
          </a:p>
          <a:p>
            <a:pPr marL="228600" indent="-228600" algn="l">
              <a:buFont typeface="Arial" panose="020B0604020202020204" pitchFamily="34" charset="0"/>
              <a:buChar char="•"/>
            </a:pPr>
            <a:r>
              <a:rPr lang="en-US" sz="3600" dirty="0"/>
              <a:t>The Gate Church Charlotte in North Carolina</a:t>
            </a:r>
          </a:p>
          <a:p>
            <a:pPr marL="228600" indent="-228600" algn="l">
              <a:buFont typeface="Arial" panose="020B0604020202020204" pitchFamily="34" charset="0"/>
              <a:buChar char="•"/>
            </a:pPr>
            <a:r>
              <a:rPr lang="en-US" sz="3600" dirty="0"/>
              <a:t>King’s Way Church in Birmingham, Alabama</a:t>
            </a:r>
          </a:p>
          <a:p>
            <a:pPr marL="228600" indent="-228600" algn="l">
              <a:buFont typeface="Arial" panose="020B0604020202020204" pitchFamily="34" charset="0"/>
              <a:buChar char="•"/>
            </a:pPr>
            <a:r>
              <a:rPr lang="en-US" sz="3600" dirty="0"/>
              <a:t>Kingdom Life Church in Waterville, Maine</a:t>
            </a:r>
          </a:p>
        </p:txBody>
      </p:sp>
    </p:spTree>
    <p:extLst>
      <p:ext uri="{BB962C8B-B14F-4D97-AF65-F5344CB8AC3E}">
        <p14:creationId xmlns:p14="http://schemas.microsoft.com/office/powerpoint/2010/main" val="328895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EB882C9B-C3AC-7F54-BF77-AD582F3F8BD3}"/>
              </a:ext>
            </a:extLst>
          </p:cNvPr>
          <p:cNvPicPr>
            <a:picLocks noChangeAspect="1"/>
          </p:cNvPicPr>
          <p:nvPr/>
        </p:nvPicPr>
        <p:blipFill>
          <a:blip r:embed="rId3"/>
          <a:stretch>
            <a:fillRect/>
          </a:stretch>
        </p:blipFill>
        <p:spPr>
          <a:xfrm>
            <a:off x="914400" y="45628"/>
            <a:ext cx="7086600" cy="4992038"/>
          </a:xfrm>
          <a:prstGeom prst="rect">
            <a:avLst/>
          </a:prstGeom>
        </p:spPr>
      </p:pic>
    </p:spTree>
    <p:extLst>
      <p:ext uri="{BB962C8B-B14F-4D97-AF65-F5344CB8AC3E}">
        <p14:creationId xmlns:p14="http://schemas.microsoft.com/office/powerpoint/2010/main" val="37580199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nSpc>
                <a:spcPct val="90000"/>
              </a:lnSpc>
            </a:pPr>
            <a:endParaRPr lang="en-US" altLang="en-US" sz="4000" dirty="0"/>
          </a:p>
          <a:p>
            <a:pPr>
              <a:lnSpc>
                <a:spcPct val="90000"/>
              </a:lnSpc>
            </a:pPr>
            <a:r>
              <a:rPr lang="en-US" altLang="en-US" sz="4000" dirty="0"/>
              <a:t> What about Asbury University?</a:t>
            </a:r>
          </a:p>
          <a:p>
            <a:pPr>
              <a:lnSpc>
                <a:spcPct val="90000"/>
              </a:lnSpc>
            </a:pPr>
            <a:r>
              <a:rPr lang="en-US" altLang="en-US" sz="4000" dirty="0"/>
              <a:t>Is it sound doctrinally?</a:t>
            </a:r>
          </a:p>
          <a:p>
            <a:pPr>
              <a:lnSpc>
                <a:spcPct val="90000"/>
              </a:lnSpc>
            </a:pPr>
            <a:r>
              <a:rPr lang="en-US" altLang="en-US" sz="4000" dirty="0"/>
              <a:t>Does it apply to our quest for holiness?</a:t>
            </a:r>
          </a:p>
        </p:txBody>
      </p:sp>
    </p:spTree>
    <p:extLst>
      <p:ext uri="{BB962C8B-B14F-4D97-AF65-F5344CB8AC3E}">
        <p14:creationId xmlns:p14="http://schemas.microsoft.com/office/powerpoint/2010/main" val="8804030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878C0560-1C77-9207-B1FE-25C49B116B0C}"/>
              </a:ext>
            </a:extLst>
          </p:cNvPr>
          <p:cNvPicPr>
            <a:picLocks noChangeAspect="1"/>
          </p:cNvPicPr>
          <p:nvPr/>
        </p:nvPicPr>
        <p:blipFill>
          <a:blip r:embed="rId3"/>
          <a:stretch>
            <a:fillRect/>
          </a:stretch>
        </p:blipFill>
        <p:spPr>
          <a:xfrm>
            <a:off x="0" y="56919"/>
            <a:ext cx="9144000" cy="5029662"/>
          </a:xfrm>
          <a:prstGeom prst="rect">
            <a:avLst/>
          </a:prstGeom>
        </p:spPr>
      </p:pic>
    </p:spTree>
    <p:extLst>
      <p:ext uri="{BB962C8B-B14F-4D97-AF65-F5344CB8AC3E}">
        <p14:creationId xmlns:p14="http://schemas.microsoft.com/office/powerpoint/2010/main" val="31697611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r>
              <a:rPr lang="en-US" sz="4000" dirty="0"/>
              <a:t>Asbury U Statement of faith</a:t>
            </a:r>
          </a:p>
          <a:p>
            <a:pPr marL="342900" indent="-342900" algn="l">
              <a:buFont typeface="+mj-lt"/>
              <a:buAutoNum type="arabicPeriod" startAt="7"/>
            </a:pPr>
            <a:r>
              <a:rPr lang="en-US" sz="4000" dirty="0"/>
              <a:t>That entire sanctification is that act of divine grace, through the baptism with the Holy Spirit, by which the heart is cleansed from all sin and filled with the pure love of God. </a:t>
            </a:r>
          </a:p>
        </p:txBody>
      </p:sp>
    </p:spTree>
    <p:extLst>
      <p:ext uri="{BB962C8B-B14F-4D97-AF65-F5344CB8AC3E}">
        <p14:creationId xmlns:p14="http://schemas.microsoft.com/office/powerpoint/2010/main" val="8552940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marL="342900" indent="-342900" algn="l">
              <a:buFont typeface="+mj-lt"/>
              <a:buAutoNum type="arabicPeriod" startAt="7"/>
            </a:pPr>
            <a:r>
              <a:rPr lang="en-US" sz="3200" dirty="0"/>
              <a:t> </a:t>
            </a:r>
            <a:r>
              <a:rPr lang="en-US" sz="3200" dirty="0" err="1"/>
              <a:t>contd</a:t>
            </a:r>
            <a:r>
              <a:rPr lang="en-US" sz="3200" dirty="0"/>
              <a:t> </a:t>
            </a:r>
            <a:r>
              <a:rPr lang="en-US" sz="4000" dirty="0"/>
              <a:t>This is a definite, cleansing work of grace in the heart of a believer, subsequent to conversion, resulting from full consecration and faith in the cleansing merit of the blood of Messiah Yeshua.</a:t>
            </a:r>
          </a:p>
        </p:txBody>
      </p:sp>
    </p:spTree>
    <p:extLst>
      <p:ext uri="{BB962C8B-B14F-4D97-AF65-F5344CB8AC3E}">
        <p14:creationId xmlns:p14="http://schemas.microsoft.com/office/powerpoint/2010/main" val="24872560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marL="342900" indent="-342900" algn="l">
              <a:buFont typeface="+mj-lt"/>
              <a:buAutoNum type="arabicPeriod" startAt="8"/>
            </a:pPr>
            <a:r>
              <a:rPr lang="en-US" sz="4000" dirty="0"/>
              <a:t>That the Holy Spirit bears witness both to the new birth and to entire sanctification, enables the believer to live a godly life, to grow in the graces of the Spirit, and to walk blamelessly in His holy commandments.</a:t>
            </a:r>
          </a:p>
        </p:txBody>
      </p:sp>
    </p:spTree>
    <p:extLst>
      <p:ext uri="{BB962C8B-B14F-4D97-AF65-F5344CB8AC3E}">
        <p14:creationId xmlns:p14="http://schemas.microsoft.com/office/powerpoint/2010/main" val="350531633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5287326" cy="4648200"/>
          </a:xfrm>
        </p:spPr>
        <p:txBody>
          <a:bodyPr/>
          <a:lstStyle/>
          <a:p>
            <a:pPr algn="l">
              <a:lnSpc>
                <a:spcPct val="90000"/>
              </a:lnSpc>
            </a:pPr>
            <a:endParaRPr lang="en-US" altLang="en-US" sz="4000" dirty="0"/>
          </a:p>
          <a:p>
            <a:pPr algn="l">
              <a:lnSpc>
                <a:spcPct val="90000"/>
              </a:lnSpc>
            </a:pPr>
            <a:r>
              <a:rPr lang="en-US" altLang="en-US" sz="4000" dirty="0"/>
              <a:t>Entire sanctification?</a:t>
            </a:r>
          </a:p>
        </p:txBody>
      </p:sp>
      <p:pic>
        <p:nvPicPr>
          <p:cNvPr id="3" name="Picture 2">
            <a:extLst>
              <a:ext uri="{FF2B5EF4-FFF2-40B4-BE49-F238E27FC236}">
                <a16:creationId xmlns:a16="http://schemas.microsoft.com/office/drawing/2014/main" id="{743E0CEC-8276-A300-56F3-BAA085CAA3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5400" y="0"/>
            <a:ext cx="3551874" cy="5143500"/>
          </a:xfrm>
          <a:prstGeom prst="rect">
            <a:avLst/>
          </a:prstGeom>
        </p:spPr>
      </p:pic>
    </p:spTree>
    <p:extLst>
      <p:ext uri="{BB962C8B-B14F-4D97-AF65-F5344CB8AC3E}">
        <p14:creationId xmlns:p14="http://schemas.microsoft.com/office/powerpoint/2010/main" val="11453707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47650"/>
            <a:ext cx="8534400" cy="4648200"/>
          </a:xfrm>
        </p:spPr>
        <p:txBody>
          <a:bodyPr>
            <a:normAutofit fontScale="62500" lnSpcReduction="20000"/>
          </a:bodyPr>
          <a:lstStyle/>
          <a:p>
            <a:pPr algn="l"/>
            <a:r>
              <a:rPr lang="en-US" sz="6400" dirty="0">
                <a:hlinkClick r:id="rId3" tooltip="Entire sanctification">
                  <a:extLst>
                    <a:ext uri="{A12FA001-AC4F-418D-AE19-62706E023703}">
                      <ahyp:hlinkClr xmlns:ahyp="http://schemas.microsoft.com/office/drawing/2018/hyperlinkcolor" val="tx"/>
                    </a:ext>
                  </a:extLst>
                </a:hlinkClick>
              </a:rPr>
              <a:t>Entire sanctification</a:t>
            </a:r>
            <a:r>
              <a:rPr lang="en-US" sz="6400" dirty="0"/>
              <a:t> he described in 1790 as the "grand depositum which God has lodged with the people called 'Methodists'." Wesley taught that entire sanctification was obtainable after </a:t>
            </a:r>
            <a:r>
              <a:rPr lang="en-US" sz="6400" dirty="0">
                <a:hlinkClick r:id="rId4" tooltip="Justification (theology)">
                  <a:extLst>
                    <a:ext uri="{A12FA001-AC4F-418D-AE19-62706E023703}">
                      <ahyp:hlinkClr xmlns:ahyp="http://schemas.microsoft.com/office/drawing/2018/hyperlinkcolor" val="tx"/>
                    </a:ext>
                  </a:extLst>
                </a:hlinkClick>
              </a:rPr>
              <a:t>justification</a:t>
            </a:r>
            <a:r>
              <a:rPr lang="en-US" sz="6400" dirty="0"/>
              <a:t> by faith, between justification and death. Wesley defined it as:</a:t>
            </a:r>
          </a:p>
          <a:p>
            <a:pPr algn="l"/>
            <a:endParaRPr lang="en-US" altLang="en-US" sz="4000" dirty="0"/>
          </a:p>
        </p:txBody>
      </p:sp>
    </p:spTree>
    <p:extLst>
      <p:ext uri="{BB962C8B-B14F-4D97-AF65-F5344CB8AC3E}">
        <p14:creationId xmlns:p14="http://schemas.microsoft.com/office/powerpoint/2010/main" val="136782188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47650"/>
            <a:ext cx="8534400" cy="4648200"/>
          </a:xfrm>
        </p:spPr>
        <p:txBody>
          <a:bodyPr>
            <a:normAutofit/>
          </a:bodyPr>
          <a:lstStyle/>
          <a:p>
            <a:pPr algn="l"/>
            <a:r>
              <a:rPr lang="en-US" sz="4000" dirty="0"/>
              <a:t>"That habitual disposition of soul which, in the sacred writings, is termed holiness; and which directly implies, the being cleansed from sin, ‘from all filthiness both of flesh and spirit;’</a:t>
            </a:r>
            <a:endParaRPr lang="en-US" altLang="en-US" sz="2400" dirty="0"/>
          </a:p>
        </p:txBody>
      </p:sp>
    </p:spTree>
    <p:extLst>
      <p:ext uri="{BB962C8B-B14F-4D97-AF65-F5344CB8AC3E}">
        <p14:creationId xmlns:p14="http://schemas.microsoft.com/office/powerpoint/2010/main" val="70181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47650"/>
            <a:ext cx="8534400" cy="4648200"/>
          </a:xfrm>
        </p:spPr>
        <p:txBody>
          <a:bodyPr>
            <a:normAutofit/>
          </a:bodyPr>
          <a:lstStyle/>
          <a:p>
            <a:pPr algn="l"/>
            <a:r>
              <a:rPr lang="en-US" sz="4000" dirty="0"/>
              <a:t>and, by consequence, the being endued with those virtues which were in Messiah Yeshua; the being so ‘renewed in the image of our mind,’ as to be ‘perfect as our Father in heaven is perfect."</a:t>
            </a:r>
            <a:endParaRPr lang="en-US" sz="2400" dirty="0"/>
          </a:p>
          <a:p>
            <a:pPr algn="l"/>
            <a:endParaRPr lang="en-US" altLang="en-US" sz="2400" dirty="0"/>
          </a:p>
        </p:txBody>
      </p:sp>
    </p:spTree>
    <p:extLst>
      <p:ext uri="{BB962C8B-B14F-4D97-AF65-F5344CB8AC3E}">
        <p14:creationId xmlns:p14="http://schemas.microsoft.com/office/powerpoint/2010/main" val="405246178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lnSpc>
                <a:spcPct val="90000"/>
              </a:lnSpc>
            </a:pPr>
            <a:r>
              <a:rPr lang="en-US" altLang="en-US" sz="4000" dirty="0"/>
              <a:t>John Wesley was the first to articulate that there is another significant experience in the life of believers </a:t>
            </a:r>
            <a:r>
              <a:rPr lang="en-US" altLang="en-US" sz="4000" u="sng" dirty="0">
                <a:solidFill>
                  <a:srgbClr val="FFFF66"/>
                </a:solidFill>
              </a:rPr>
              <a:t>after</a:t>
            </a:r>
            <a:r>
              <a:rPr lang="en-US" altLang="en-US" sz="4000" dirty="0"/>
              <a:t> the new birth.  Other terms:</a:t>
            </a:r>
          </a:p>
          <a:p>
            <a:pPr marL="284163" indent="-284163" algn="l">
              <a:lnSpc>
                <a:spcPct val="90000"/>
              </a:lnSpc>
              <a:buFont typeface="Arial" panose="020B0604020202020204" pitchFamily="34" charset="0"/>
              <a:buChar char="•"/>
            </a:pPr>
            <a:r>
              <a:rPr lang="en-US" altLang="en-US" sz="4000" dirty="0"/>
              <a:t>Filled with the Spirit</a:t>
            </a:r>
          </a:p>
          <a:p>
            <a:pPr marL="284163" indent="-284163" algn="l">
              <a:lnSpc>
                <a:spcPct val="90000"/>
              </a:lnSpc>
              <a:buFont typeface="Arial" panose="020B0604020202020204" pitchFamily="34" charset="0"/>
              <a:buChar char="•"/>
            </a:pPr>
            <a:r>
              <a:rPr lang="en-US" altLang="en-US" sz="4000" dirty="0"/>
              <a:t>Immersed in the Spirit</a:t>
            </a:r>
          </a:p>
          <a:p>
            <a:pPr marL="284163" indent="-284163" algn="l">
              <a:lnSpc>
                <a:spcPct val="90000"/>
              </a:lnSpc>
              <a:buFont typeface="Arial" panose="020B0604020202020204" pitchFamily="34" charset="0"/>
              <a:buChar char="•"/>
            </a:pPr>
            <a:r>
              <a:rPr lang="en-US" altLang="en-US" sz="4000" dirty="0"/>
              <a:t>Indwelling of the Spirit</a:t>
            </a:r>
          </a:p>
          <a:p>
            <a:pPr marL="284163" indent="-284163" algn="l">
              <a:lnSpc>
                <a:spcPct val="90000"/>
              </a:lnSpc>
              <a:buFont typeface="Arial" panose="020B0604020202020204" pitchFamily="34" charset="0"/>
              <a:buChar char="•"/>
            </a:pPr>
            <a:endParaRPr lang="en-US" altLang="en-US" sz="4000" dirty="0"/>
          </a:p>
        </p:txBody>
      </p:sp>
    </p:spTree>
    <p:extLst>
      <p:ext uri="{BB962C8B-B14F-4D97-AF65-F5344CB8AC3E}">
        <p14:creationId xmlns:p14="http://schemas.microsoft.com/office/powerpoint/2010/main" val="31193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lnSpcReduction="10000"/>
          </a:bodyPr>
          <a:lstStyle/>
          <a:p>
            <a:pPr algn="l">
              <a:lnSpc>
                <a:spcPct val="90000"/>
              </a:lnSpc>
            </a:pPr>
            <a:r>
              <a:rPr lang="en-US" altLang="en-US" sz="4000" dirty="0"/>
              <a:t>At more than 1,000 years old, the Codex Sassoon is the world’s earliest near-complete Hebrew Bible. Soon, it could also become the “most valuable historical document ever sold at auction,” according to a statement from Sotheby’s. The auction house expects to sell it for between $30 and $50 million in May.</a:t>
            </a:r>
          </a:p>
        </p:txBody>
      </p:sp>
    </p:spTree>
    <p:extLst>
      <p:ext uri="{BB962C8B-B14F-4D97-AF65-F5344CB8AC3E}">
        <p14:creationId xmlns:p14="http://schemas.microsoft.com/office/powerpoint/2010/main" val="21907411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sz="4000" dirty="0"/>
              <a:t>Or HaOlam Statement of Faith</a:t>
            </a:r>
            <a:r>
              <a:rPr lang="en-US" dirty="0"/>
              <a:t> https://orhaolam.com/uploads/Statement_of_Faith.pdf</a:t>
            </a:r>
          </a:p>
          <a:p>
            <a:pPr algn="l">
              <a:lnSpc>
                <a:spcPct val="90000"/>
              </a:lnSpc>
            </a:pPr>
            <a:r>
              <a:rPr lang="en-US" sz="4000" dirty="0"/>
              <a:t>5. I am enjoying or seeking the indwelling of the Holy Spirit, empowering me to live a holy and effective life.</a:t>
            </a:r>
            <a:endParaRPr lang="en-US" altLang="en-US" sz="7200" dirty="0"/>
          </a:p>
        </p:txBody>
      </p:sp>
    </p:spTree>
    <p:extLst>
      <p:ext uri="{BB962C8B-B14F-4D97-AF65-F5344CB8AC3E}">
        <p14:creationId xmlns:p14="http://schemas.microsoft.com/office/powerpoint/2010/main" val="100572391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1026" name="Picture 2">
            <a:extLst>
              <a:ext uri="{FF2B5EF4-FFF2-40B4-BE49-F238E27FC236}">
                <a16:creationId xmlns:a16="http://schemas.microsoft.com/office/drawing/2014/main" id="{9857E2A5-CE96-13C6-B30E-27C6498DE3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11AD48B-F36C-7AD2-305F-0038768B04F3}"/>
              </a:ext>
            </a:extLst>
          </p:cNvPr>
          <p:cNvSpPr txBox="1"/>
          <p:nvPr/>
        </p:nvSpPr>
        <p:spPr>
          <a:xfrm>
            <a:off x="1192805" y="3257550"/>
            <a:ext cx="6758389" cy="707886"/>
          </a:xfrm>
          <a:prstGeom prst="rect">
            <a:avLst/>
          </a:prstGeom>
          <a:noFill/>
        </p:spPr>
        <p:txBody>
          <a:bodyPr wrap="none" rtlCol="0">
            <a:spAutoFit/>
          </a:bodyPr>
          <a:lstStyle/>
          <a:p>
            <a:pPr algn="l"/>
            <a:r>
              <a:rPr lang="en-US" dirty="0"/>
              <a:t>6. Holiness Revival History</a:t>
            </a:r>
          </a:p>
        </p:txBody>
      </p:sp>
    </p:spTree>
    <p:extLst>
      <p:ext uri="{BB962C8B-B14F-4D97-AF65-F5344CB8AC3E}">
        <p14:creationId xmlns:p14="http://schemas.microsoft.com/office/powerpoint/2010/main" val="2582560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lnSpcReduction="10000"/>
          </a:bodyPr>
          <a:lstStyle/>
          <a:p>
            <a:pPr algn="l">
              <a:lnSpc>
                <a:spcPct val="90000"/>
              </a:lnSpc>
            </a:pPr>
            <a:r>
              <a:rPr lang="en-US" altLang="en-US" sz="4000" dirty="0"/>
              <a:t>In 1700s England, poverty was widespread and endemic. One out of every four women were prostitutes, many of them as young as eight years old. Thousands died annually from syphilis and gonorrhea. Crime abounded. Slavery was widespread and brutal. Gambling widespread, whole country was a casino.  </a:t>
            </a:r>
          </a:p>
          <a:p>
            <a:pPr algn="l">
              <a:lnSpc>
                <a:spcPct val="90000"/>
              </a:lnSpc>
            </a:pPr>
            <a:endParaRPr lang="en-US" altLang="en-US" sz="4000" dirty="0"/>
          </a:p>
        </p:txBody>
      </p:sp>
    </p:spTree>
    <p:extLst>
      <p:ext uri="{BB962C8B-B14F-4D97-AF65-F5344CB8AC3E}">
        <p14:creationId xmlns:p14="http://schemas.microsoft.com/office/powerpoint/2010/main" val="393458207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sz="4000" dirty="0"/>
              <a:t>The Wesleyan Methodist movement grew rapidly, numbering 450,000 members by the end of the 1800s.</a:t>
            </a:r>
          </a:p>
          <a:p>
            <a:pPr algn="l">
              <a:lnSpc>
                <a:spcPct val="90000"/>
              </a:lnSpc>
            </a:pPr>
            <a:r>
              <a:rPr lang="en-US" altLang="en-US" sz="4000" dirty="0"/>
              <a:t>The slave trade was abolished, huge social gains by spiritual reformation!</a:t>
            </a:r>
            <a:endParaRPr lang="en-US" altLang="en-US" sz="7200" dirty="0"/>
          </a:p>
        </p:txBody>
      </p:sp>
    </p:spTree>
    <p:extLst>
      <p:ext uri="{BB962C8B-B14F-4D97-AF65-F5344CB8AC3E}">
        <p14:creationId xmlns:p14="http://schemas.microsoft.com/office/powerpoint/2010/main" val="124014928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1026" name="Picture 2" descr="Why the Azusa Street Revival Ended — Charisma News">
            <a:extLst>
              <a:ext uri="{FF2B5EF4-FFF2-40B4-BE49-F238E27FC236}">
                <a16:creationId xmlns:a16="http://schemas.microsoft.com/office/drawing/2014/main" id="{DC75F871-154C-6AFB-0DFB-78A0A8A100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304800"/>
            <a:ext cx="6191250" cy="4533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759578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2050" name="Picture 2" descr="Azusa Street Revival 1906-Pentecostal History | thejesusculture">
            <a:extLst>
              <a:ext uri="{FF2B5EF4-FFF2-40B4-BE49-F238E27FC236}">
                <a16:creationId xmlns:a16="http://schemas.microsoft.com/office/drawing/2014/main" id="{87E26C3F-0A97-8380-0D97-D253294C26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463024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dirty="0"/>
              <a:t>The Azusa Street Revival was a historic series of revival meetings that took place in Los Angeles, California.  It was led by William J. Seymour, an African-American preacher. The revival began on April 9, 1906, and continued until roughly 1915. </a:t>
            </a:r>
          </a:p>
        </p:txBody>
      </p:sp>
    </p:spTree>
    <p:extLst>
      <p:ext uri="{BB962C8B-B14F-4D97-AF65-F5344CB8AC3E}">
        <p14:creationId xmlns:p14="http://schemas.microsoft.com/office/powerpoint/2010/main" val="73340707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lnSpc>
                <a:spcPct val="90000"/>
              </a:lnSpc>
            </a:pPr>
            <a:r>
              <a:rPr lang="en-US" altLang="en-US" sz="4000" dirty="0"/>
              <a:t>On the night of April 9, 1906, Seymour and seven men were waiting on God, "when suddenly, as though hit by a bolt of lightning, they were knocked from their chairs to the floor," and the other seven men began to speak in tongues and shout out loud praising God. </a:t>
            </a:r>
          </a:p>
        </p:txBody>
      </p:sp>
    </p:spTree>
    <p:extLst>
      <p:ext uri="{BB962C8B-B14F-4D97-AF65-F5344CB8AC3E}">
        <p14:creationId xmlns:p14="http://schemas.microsoft.com/office/powerpoint/2010/main" val="125485160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1026" name="Picture 2">
            <a:extLst>
              <a:ext uri="{FF2B5EF4-FFF2-40B4-BE49-F238E27FC236}">
                <a16:creationId xmlns:a16="http://schemas.microsoft.com/office/drawing/2014/main" id="{9857E2A5-CE96-13C6-B30E-27C6498DE3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 y="5715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2F6FDCA-CDB0-72B7-E916-18932AD3C5A3}"/>
              </a:ext>
            </a:extLst>
          </p:cNvPr>
          <p:cNvSpPr txBox="1"/>
          <p:nvPr/>
        </p:nvSpPr>
        <p:spPr>
          <a:xfrm>
            <a:off x="838200" y="3638550"/>
            <a:ext cx="7882351" cy="707886"/>
          </a:xfrm>
          <a:prstGeom prst="rect">
            <a:avLst/>
          </a:prstGeom>
          <a:noFill/>
        </p:spPr>
        <p:txBody>
          <a:bodyPr wrap="none" rtlCol="0">
            <a:spAutoFit/>
          </a:bodyPr>
          <a:lstStyle/>
          <a:p>
            <a:pPr algn="l"/>
            <a:r>
              <a:rPr lang="en-US" dirty="0"/>
              <a:t>7. Holiness Scripture Summary</a:t>
            </a:r>
          </a:p>
        </p:txBody>
      </p:sp>
    </p:spTree>
    <p:extLst>
      <p:ext uri="{BB962C8B-B14F-4D97-AF65-F5344CB8AC3E}">
        <p14:creationId xmlns:p14="http://schemas.microsoft.com/office/powerpoint/2010/main" val="131630747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spTree>
    <p:extLst>
      <p:ext uri="{BB962C8B-B14F-4D97-AF65-F5344CB8AC3E}">
        <p14:creationId xmlns:p14="http://schemas.microsoft.com/office/powerpoint/2010/main" val="2195788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The Codex Sassoon is roughly a century older than the Leningrad Codex, the oldest entirely complete Hebrew Bible, per Sotheby’s. It’s closer in age to the Aleppo Codex, which dates to around 930—but Aleppo is missing nearly 2/5 of its pages.</a:t>
            </a:r>
          </a:p>
        </p:txBody>
      </p:sp>
    </p:spTree>
    <p:extLst>
      <p:ext uri="{BB962C8B-B14F-4D97-AF65-F5344CB8AC3E}">
        <p14:creationId xmlns:p14="http://schemas.microsoft.com/office/powerpoint/2010/main" val="31797885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baseline="30000" dirty="0"/>
              <a:t>Acts 20.20-21</a:t>
            </a:r>
            <a:r>
              <a:rPr lang="en-US" altLang="en-US" sz="4000" dirty="0"/>
              <a:t>“I did not shrink back from proclaiming to you anything that was profitable, teaching you publicly as well as from house to house, testifying to both Jewish and Greek people repentance to God and trust in our Lord Yeshua.</a:t>
            </a:r>
          </a:p>
        </p:txBody>
      </p:sp>
    </p:spTree>
    <p:extLst>
      <p:ext uri="{BB962C8B-B14F-4D97-AF65-F5344CB8AC3E}">
        <p14:creationId xmlns:p14="http://schemas.microsoft.com/office/powerpoint/2010/main" val="340621108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baseline="30000" dirty="0"/>
              <a:t>Acts 20.32 </a:t>
            </a:r>
            <a:r>
              <a:rPr lang="en-US" altLang="en-US" sz="4000" dirty="0"/>
              <a:t>Now I commit you to God and the word of His grace, which is strong to build you up </a:t>
            </a:r>
            <a:r>
              <a:rPr lang="en-US" altLang="en-US" sz="4000" u="sng" dirty="0">
                <a:solidFill>
                  <a:srgbClr val="FFFF66"/>
                </a:solidFill>
              </a:rPr>
              <a:t>and to give you the inheritance among all who have been made holy. </a:t>
            </a:r>
          </a:p>
        </p:txBody>
      </p:sp>
    </p:spTree>
    <p:extLst>
      <p:ext uri="{BB962C8B-B14F-4D97-AF65-F5344CB8AC3E}">
        <p14:creationId xmlns:p14="http://schemas.microsoft.com/office/powerpoint/2010/main" val="292600435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lnSpcReduction="10000"/>
          </a:bodyPr>
          <a:lstStyle/>
          <a:p>
            <a:pPr algn="l">
              <a:lnSpc>
                <a:spcPct val="90000"/>
              </a:lnSpc>
            </a:pPr>
            <a:r>
              <a:rPr lang="en-US" sz="4000" baseline="30000" dirty="0"/>
              <a:t>Acts 26.17-18</a:t>
            </a:r>
            <a:r>
              <a:rPr lang="en-US" sz="4000" dirty="0"/>
              <a:t> I will rescue you from your own people, and from the Gentiles to whom I am sending you, </a:t>
            </a:r>
            <a:r>
              <a:rPr lang="en-US" sz="4000" b="1" baseline="30000" dirty="0"/>
              <a:t> </a:t>
            </a:r>
            <a:r>
              <a:rPr lang="en-US" sz="4000" dirty="0"/>
              <a:t>to open their eyes—so they may turn from darkness to light and from the power of </a:t>
            </a:r>
            <a:r>
              <a:rPr lang="en-US" sz="4000" dirty="0" err="1"/>
              <a:t>satan</a:t>
            </a:r>
            <a:r>
              <a:rPr lang="en-US" sz="4000" dirty="0"/>
              <a:t> to God, that they may receive release from sins </a:t>
            </a:r>
            <a:r>
              <a:rPr lang="en-US" sz="4000" u="sng" dirty="0">
                <a:solidFill>
                  <a:srgbClr val="FFFF66"/>
                </a:solidFill>
              </a:rPr>
              <a:t>as well as a place among those who are made holy through trusting in Me.’</a:t>
            </a:r>
            <a:endParaRPr lang="en-US" altLang="en-US" sz="4000" u="sng" dirty="0">
              <a:solidFill>
                <a:srgbClr val="FFFF66"/>
              </a:solidFill>
            </a:endParaRPr>
          </a:p>
        </p:txBody>
      </p:sp>
    </p:spTree>
    <p:extLst>
      <p:ext uri="{BB962C8B-B14F-4D97-AF65-F5344CB8AC3E}">
        <p14:creationId xmlns:p14="http://schemas.microsoft.com/office/powerpoint/2010/main" val="267601813"/>
      </p:ext>
    </p:extLst>
  </p:cSld>
  <p:clrMapOvr>
    <a:overrideClrMapping bg1="lt1" tx1="dk1" bg2="lt2" tx2="dk2" accent1="accent1" accent2="accent2" accent3="accent3" accent4="accent4" accent5="accent5" accent6="accent6" hlink="hlink" folHlink="folHlink"/>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a:bodyPr>
          <a:lstStyle/>
          <a:p>
            <a:pPr algn="l"/>
            <a:r>
              <a:rPr lang="en-US" sz="4000" baseline="30000" dirty="0"/>
              <a:t>1 </a:t>
            </a:r>
            <a:r>
              <a:rPr lang="en-US" sz="4000" baseline="30000" dirty="0" err="1"/>
              <a:t>Thes</a:t>
            </a:r>
            <a:r>
              <a:rPr lang="en-US" sz="4000" baseline="30000" dirty="0"/>
              <a:t> 5.12-23 </a:t>
            </a:r>
            <a:r>
              <a:rPr lang="en-US" sz="4000" b="1" baseline="30000" dirty="0"/>
              <a:t> </a:t>
            </a:r>
            <a:r>
              <a:rPr lang="en-US" sz="4000" dirty="0"/>
              <a:t>Now we ask you, brothers and sisters, to recognize those who work hard among you and are over you in the Lord and correct you, </a:t>
            </a:r>
            <a:r>
              <a:rPr lang="en-US" sz="4000" b="1" baseline="30000" dirty="0"/>
              <a:t> </a:t>
            </a:r>
            <a:r>
              <a:rPr lang="en-US" sz="4000" dirty="0"/>
              <a:t>and to esteem them beyond all measure in love because of their work. Keep shalom among yourselves.</a:t>
            </a:r>
            <a:r>
              <a:rPr lang="en-US" sz="4000" b="1" baseline="30000" dirty="0"/>
              <a:t> </a:t>
            </a:r>
            <a:r>
              <a:rPr lang="en-US" sz="4000" dirty="0"/>
              <a:t>We urge you, brothers and sisters, </a:t>
            </a:r>
          </a:p>
        </p:txBody>
      </p:sp>
    </p:spTree>
    <p:extLst>
      <p:ext uri="{BB962C8B-B14F-4D97-AF65-F5344CB8AC3E}">
        <p14:creationId xmlns:p14="http://schemas.microsoft.com/office/powerpoint/2010/main" val="69950812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lnSpcReduction="20000"/>
          </a:bodyPr>
          <a:lstStyle/>
          <a:p>
            <a:pPr algn="l"/>
            <a:r>
              <a:rPr lang="en-US" sz="4000" baseline="30000" dirty="0"/>
              <a:t>1 </a:t>
            </a:r>
            <a:r>
              <a:rPr lang="en-US" sz="4000" baseline="30000" dirty="0" err="1"/>
              <a:t>Thes</a:t>
            </a:r>
            <a:r>
              <a:rPr lang="en-US" sz="4000" baseline="30000" dirty="0"/>
              <a:t> 5.12-23 </a:t>
            </a:r>
            <a:r>
              <a:rPr lang="en-US" sz="4000" b="1" baseline="30000" dirty="0"/>
              <a:t> </a:t>
            </a:r>
            <a:r>
              <a:rPr lang="en-US" sz="4000" dirty="0"/>
              <a:t>correct the unruly, comfort the fainthearted, help the weak, be patient with everyone. See that no one repays evil for evil to anyone, but always pursue what is good for one another and for all. Rejoice always, </a:t>
            </a:r>
            <a:r>
              <a:rPr lang="en-US" sz="4000" b="1" baseline="30000" dirty="0"/>
              <a:t> </a:t>
            </a:r>
            <a:r>
              <a:rPr lang="en-US" sz="4000" dirty="0"/>
              <a:t>pray constantly, in everything give thanks; for this is God’s will for you in Messiah Yeshua. </a:t>
            </a:r>
          </a:p>
        </p:txBody>
      </p:sp>
    </p:spTree>
    <p:extLst>
      <p:ext uri="{BB962C8B-B14F-4D97-AF65-F5344CB8AC3E}">
        <p14:creationId xmlns:p14="http://schemas.microsoft.com/office/powerpoint/2010/main" val="324937895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lnSpcReduction="20000"/>
          </a:bodyPr>
          <a:lstStyle/>
          <a:p>
            <a:pPr algn="l"/>
            <a:r>
              <a:rPr lang="en-US" sz="4000" baseline="30000" dirty="0"/>
              <a:t>1 </a:t>
            </a:r>
            <a:r>
              <a:rPr lang="en-US" sz="4000" baseline="30000" dirty="0" err="1"/>
              <a:t>Thes</a:t>
            </a:r>
            <a:r>
              <a:rPr lang="en-US" sz="4000" baseline="30000" dirty="0"/>
              <a:t> 5.12-23 </a:t>
            </a:r>
            <a:r>
              <a:rPr lang="en-US" sz="4000" b="1" baseline="30000" dirty="0"/>
              <a:t> </a:t>
            </a:r>
            <a:r>
              <a:rPr lang="en-US" sz="4000" dirty="0"/>
              <a:t>Do not quench the Spirit,</a:t>
            </a:r>
            <a:r>
              <a:rPr lang="en-US" sz="4000" b="1" baseline="30000" dirty="0"/>
              <a:t> </a:t>
            </a:r>
            <a:r>
              <a:rPr lang="en-US" sz="4000" dirty="0"/>
              <a:t>do not despise prophetic messages, </a:t>
            </a:r>
            <a:r>
              <a:rPr lang="en-US" sz="4000" b="1" baseline="30000" dirty="0"/>
              <a:t> </a:t>
            </a:r>
            <a:r>
              <a:rPr lang="en-US" sz="4000" dirty="0"/>
              <a:t>but test all things, hold fast to what is good, </a:t>
            </a:r>
            <a:r>
              <a:rPr lang="en-US" sz="4000" b="1" baseline="30000" dirty="0"/>
              <a:t> </a:t>
            </a:r>
            <a:r>
              <a:rPr lang="en-US" sz="4000" dirty="0"/>
              <a:t>keep away from every kind of evil. </a:t>
            </a:r>
            <a:r>
              <a:rPr lang="en-US" sz="4000" b="1" baseline="30000" dirty="0"/>
              <a:t> </a:t>
            </a:r>
            <a:r>
              <a:rPr lang="en-US" sz="4000" u="sng" dirty="0">
                <a:solidFill>
                  <a:srgbClr val="FFFF66"/>
                </a:solidFill>
              </a:rPr>
              <a:t>Now may the God of shalom Himself make you completely holy</a:t>
            </a:r>
            <a:r>
              <a:rPr lang="en-US" sz="4000" dirty="0"/>
              <a:t>; and may your whole spirit and soul and body be kept complete, </a:t>
            </a:r>
          </a:p>
        </p:txBody>
      </p:sp>
    </p:spTree>
    <p:extLst>
      <p:ext uri="{BB962C8B-B14F-4D97-AF65-F5344CB8AC3E}">
        <p14:creationId xmlns:p14="http://schemas.microsoft.com/office/powerpoint/2010/main" val="285260119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r>
              <a:rPr lang="en-US" sz="4000" baseline="30000" dirty="0"/>
              <a:t>1 </a:t>
            </a:r>
            <a:r>
              <a:rPr lang="en-US" sz="4000" baseline="30000" dirty="0" err="1"/>
              <a:t>Thes</a:t>
            </a:r>
            <a:r>
              <a:rPr lang="en-US" sz="4000" baseline="30000" dirty="0"/>
              <a:t> 5.12-23 </a:t>
            </a:r>
            <a:r>
              <a:rPr lang="en-US" sz="4000" b="1" baseline="30000" dirty="0"/>
              <a:t> </a:t>
            </a:r>
            <a:r>
              <a:rPr lang="en-US" sz="4000" dirty="0"/>
              <a:t>blameless at the coming of our Lord </a:t>
            </a:r>
            <a:r>
              <a:rPr lang="en-US" sz="4000" i="1" dirty="0"/>
              <a:t>Yeshua</a:t>
            </a:r>
            <a:r>
              <a:rPr lang="en-US" sz="4000" dirty="0"/>
              <a:t> the Messiah. Faithful is the One who calls you—and He will make it happen!</a:t>
            </a:r>
          </a:p>
        </p:txBody>
      </p:sp>
    </p:spTree>
    <p:extLst>
      <p:ext uri="{BB962C8B-B14F-4D97-AF65-F5344CB8AC3E}">
        <p14:creationId xmlns:p14="http://schemas.microsoft.com/office/powerpoint/2010/main" val="143557336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lnSpcReduction="10000"/>
          </a:bodyPr>
          <a:lstStyle/>
          <a:p>
            <a:pPr algn="l">
              <a:lnSpc>
                <a:spcPct val="90000"/>
              </a:lnSpc>
            </a:pPr>
            <a:r>
              <a:rPr lang="en-US" sz="4000" baseline="30000" dirty="0"/>
              <a:t>Eph 5.18-20 </a:t>
            </a:r>
            <a:r>
              <a:rPr lang="en-US" sz="4000" dirty="0"/>
              <a:t>Don’t get drunk with wine, because it makes you lose control. Instead, </a:t>
            </a:r>
            <a:r>
              <a:rPr lang="en-US" sz="4000" u="sng" dirty="0">
                <a:solidFill>
                  <a:srgbClr val="FFFF66"/>
                </a:solidFill>
              </a:rPr>
              <a:t>keep on being filled with the Spirit</a:t>
            </a:r>
            <a:r>
              <a:rPr lang="en-US" sz="4000" dirty="0"/>
              <a:t> — </a:t>
            </a:r>
            <a:r>
              <a:rPr lang="en-US" sz="4000" b="1" baseline="30000" dirty="0"/>
              <a:t> </a:t>
            </a:r>
            <a:r>
              <a:rPr lang="en-US" sz="4000" dirty="0"/>
              <a:t>sing psalms, hymns and spiritual songs to each other; sing to the Lord and make music in your heart to him;</a:t>
            </a:r>
            <a:r>
              <a:rPr lang="en-US" sz="4000" b="1" baseline="30000" dirty="0"/>
              <a:t> </a:t>
            </a:r>
            <a:r>
              <a:rPr lang="en-US" sz="4000" dirty="0"/>
              <a:t>always give thanks for everything to God the Father in the name of our Lord Yeshua the Messiah.</a:t>
            </a:r>
            <a:endParaRPr lang="en-US" altLang="en-US" sz="7200" dirty="0"/>
          </a:p>
        </p:txBody>
      </p:sp>
    </p:spTree>
    <p:extLst>
      <p:ext uri="{BB962C8B-B14F-4D97-AF65-F5344CB8AC3E}">
        <p14:creationId xmlns:p14="http://schemas.microsoft.com/office/powerpoint/2010/main" val="163297070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lnSpc>
                <a:spcPct val="90000"/>
              </a:lnSpc>
            </a:pPr>
            <a:r>
              <a:rPr lang="en-US" sz="4000" baseline="30000" dirty="0"/>
              <a:t>Gal 2.20-21 </a:t>
            </a:r>
            <a:r>
              <a:rPr lang="en-US" sz="4000" dirty="0"/>
              <a:t>When the Messiah was executed on the stake as a criminal, I was too; so that my proud ego no longer lives. But the Messiah lives in me, and </a:t>
            </a:r>
            <a:r>
              <a:rPr lang="en-US" sz="4000" u="sng" dirty="0">
                <a:solidFill>
                  <a:srgbClr val="FFFF66"/>
                </a:solidFill>
              </a:rPr>
              <a:t>the life I now live in my body I live by the same trusting faithfulness that the Son of God had, who loved me and gave himself up for me</a:t>
            </a:r>
            <a:r>
              <a:rPr lang="en-US" sz="4000" dirty="0"/>
              <a:t>.</a:t>
            </a:r>
            <a:endParaRPr lang="en-US" altLang="en-US" sz="7200" dirty="0"/>
          </a:p>
        </p:txBody>
      </p:sp>
    </p:spTree>
    <p:extLst>
      <p:ext uri="{BB962C8B-B14F-4D97-AF65-F5344CB8AC3E}">
        <p14:creationId xmlns:p14="http://schemas.microsoft.com/office/powerpoint/2010/main" val="182165965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sz="4000" baseline="30000" dirty="0"/>
              <a:t>Gal 2.20-21  </a:t>
            </a:r>
            <a:r>
              <a:rPr lang="en-US" sz="4000" dirty="0"/>
              <a:t>I do not reject God’s gracious gift; for if the way in which one attains righteousness is through legalism, then the Messiah’s death was pointless.</a:t>
            </a:r>
            <a:endParaRPr lang="en-US" altLang="en-US" sz="7200" dirty="0"/>
          </a:p>
        </p:txBody>
      </p:sp>
    </p:spTree>
    <p:extLst>
      <p:ext uri="{BB962C8B-B14F-4D97-AF65-F5344CB8AC3E}">
        <p14:creationId xmlns:p14="http://schemas.microsoft.com/office/powerpoint/2010/main" val="2139223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dirty="0"/>
              <a:t>Historians say a scribe wrote out the text on roughly 400 sheets of parchment in the late ninth or early tenth century. Eventually, the book landed at a synagogue in present-day Syria, which was then destroyed around the 13th or 14th century. </a:t>
            </a:r>
          </a:p>
        </p:txBody>
      </p:sp>
    </p:spTree>
    <p:extLst>
      <p:ext uri="{BB962C8B-B14F-4D97-AF65-F5344CB8AC3E}">
        <p14:creationId xmlns:p14="http://schemas.microsoft.com/office/powerpoint/2010/main" val="11406250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lnSpc>
                <a:spcPct val="90000"/>
              </a:lnSpc>
            </a:pPr>
            <a:r>
              <a:rPr lang="en-US" sz="4000" baseline="30000" dirty="0"/>
              <a:t>Ro 12.1-2</a:t>
            </a:r>
            <a:r>
              <a:rPr lang="en-US" sz="4000" b="1" dirty="0"/>
              <a:t> </a:t>
            </a:r>
            <a:r>
              <a:rPr lang="en-US" sz="4000" dirty="0"/>
              <a:t>I exhort you, therefore, brothers, in view of God’s mercies, </a:t>
            </a:r>
            <a:r>
              <a:rPr lang="en-US" sz="4000" u="sng" dirty="0">
                <a:solidFill>
                  <a:srgbClr val="FFFF66"/>
                </a:solidFill>
              </a:rPr>
              <a:t>to offer yourselves as a sacrifice,</a:t>
            </a:r>
            <a:r>
              <a:rPr lang="en-US" sz="4000" dirty="0"/>
              <a:t> living and set apart for God. This will please him; it is the logical “Temple worship” for you. </a:t>
            </a:r>
            <a:r>
              <a:rPr lang="en-US" sz="4000" b="1" baseline="30000" dirty="0"/>
              <a:t> </a:t>
            </a:r>
            <a:r>
              <a:rPr lang="en-US" sz="4000" dirty="0"/>
              <a:t>In other words, do not let yourselves be conformed to the standards of the </a:t>
            </a:r>
            <a:r>
              <a:rPr lang="en-US" sz="4000" i="1" dirty="0"/>
              <a:t>‘</a:t>
            </a:r>
            <a:r>
              <a:rPr lang="en-US" sz="4000" i="1" dirty="0" err="1"/>
              <a:t>olam</a:t>
            </a:r>
            <a:r>
              <a:rPr lang="en-US" sz="4000" i="1" dirty="0"/>
              <a:t> </a:t>
            </a:r>
            <a:r>
              <a:rPr lang="en-US" sz="4000" i="1" dirty="0" err="1"/>
              <a:t>hazeh</a:t>
            </a:r>
            <a:r>
              <a:rPr lang="en-US" sz="4000" dirty="0"/>
              <a:t>. </a:t>
            </a:r>
            <a:endParaRPr lang="en-US" altLang="en-US" sz="7200" dirty="0"/>
          </a:p>
        </p:txBody>
      </p:sp>
    </p:spTree>
    <p:extLst>
      <p:ext uri="{BB962C8B-B14F-4D97-AF65-F5344CB8AC3E}">
        <p14:creationId xmlns:p14="http://schemas.microsoft.com/office/powerpoint/2010/main" val="329722176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sz="4000" baseline="30000" dirty="0"/>
              <a:t>Ro 12.1-2  </a:t>
            </a:r>
            <a:r>
              <a:rPr lang="en-US" sz="4000" dirty="0"/>
              <a:t>Instead, </a:t>
            </a:r>
            <a:r>
              <a:rPr lang="en-US" sz="4000" u="sng" dirty="0">
                <a:solidFill>
                  <a:srgbClr val="FFFF66"/>
                </a:solidFill>
              </a:rPr>
              <a:t>keep letting yourselves be transformed by the renewing of your minds</a:t>
            </a:r>
            <a:r>
              <a:rPr lang="en-US" sz="4000" dirty="0"/>
              <a:t>; so that you will know what God wants and will agree that what he wants is good, satisfying and able to succeed. </a:t>
            </a:r>
            <a:endParaRPr lang="en-US" altLang="en-US" sz="7200" dirty="0"/>
          </a:p>
        </p:txBody>
      </p:sp>
    </p:spTree>
    <p:extLst>
      <p:ext uri="{BB962C8B-B14F-4D97-AF65-F5344CB8AC3E}">
        <p14:creationId xmlns:p14="http://schemas.microsoft.com/office/powerpoint/2010/main" val="332305456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lnSpc>
                <a:spcPct val="90000"/>
              </a:lnSpc>
            </a:pPr>
            <a:r>
              <a:rPr lang="en-US" sz="4000" baseline="30000" dirty="0"/>
              <a:t>Ro 6.19 </a:t>
            </a:r>
            <a:r>
              <a:rPr lang="en-US" sz="4000" dirty="0"/>
              <a:t>I speak in human terms because of the weakness of your flesh. For just as you yielded your body parts as slaves to uncleanness and lawlessness, leading to more lawlessness, so </a:t>
            </a:r>
            <a:r>
              <a:rPr lang="en-US" sz="4000" u="sng" dirty="0">
                <a:solidFill>
                  <a:srgbClr val="FFFF66"/>
                </a:solidFill>
              </a:rPr>
              <a:t>now</a:t>
            </a:r>
            <a:r>
              <a:rPr lang="en-US" sz="4000" dirty="0">
                <a:solidFill>
                  <a:srgbClr val="FFFF66"/>
                </a:solidFill>
              </a:rPr>
              <a:t> yield your body parts as slaves to righteousness, resulting in holiness.</a:t>
            </a:r>
            <a:endParaRPr lang="en-US" altLang="en-US" sz="7200" dirty="0">
              <a:solidFill>
                <a:srgbClr val="FFFF66"/>
              </a:solidFill>
            </a:endParaRPr>
          </a:p>
        </p:txBody>
      </p:sp>
    </p:spTree>
    <p:extLst>
      <p:ext uri="{BB962C8B-B14F-4D97-AF65-F5344CB8AC3E}">
        <p14:creationId xmlns:p14="http://schemas.microsoft.com/office/powerpoint/2010/main" val="163086644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1026" name="Picture 2">
            <a:extLst>
              <a:ext uri="{FF2B5EF4-FFF2-40B4-BE49-F238E27FC236}">
                <a16:creationId xmlns:a16="http://schemas.microsoft.com/office/drawing/2014/main" id="{9857E2A5-CE96-13C6-B30E-27C6498DE3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187700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a:bodyPr>
          <a:lstStyle/>
          <a:p>
            <a:pPr marL="457200" indent="-457200" algn="l">
              <a:lnSpc>
                <a:spcPct val="90000"/>
              </a:lnSpc>
              <a:buFont typeface="+mj-lt"/>
              <a:buAutoNum type="arabicPeriod"/>
            </a:pPr>
            <a:r>
              <a:rPr lang="en-US" altLang="en-US" sz="4000" dirty="0"/>
              <a:t>Holiness Challenge</a:t>
            </a:r>
          </a:p>
          <a:p>
            <a:pPr marL="457200" indent="-457200" algn="l">
              <a:lnSpc>
                <a:spcPct val="90000"/>
              </a:lnSpc>
              <a:buFont typeface="+mj-lt"/>
              <a:buAutoNum type="arabicPeriod"/>
            </a:pPr>
            <a:r>
              <a:rPr lang="en-US" altLang="en-US" sz="4000" dirty="0"/>
              <a:t>Holiness by Mitzvot and Presence</a:t>
            </a:r>
          </a:p>
          <a:p>
            <a:pPr marL="457200" indent="-457200" algn="l">
              <a:lnSpc>
                <a:spcPct val="90000"/>
              </a:lnSpc>
              <a:buFont typeface="+mj-lt"/>
              <a:buAutoNum type="arabicPeriod"/>
            </a:pPr>
            <a:r>
              <a:rPr lang="en-US" altLang="en-US" sz="4000" dirty="0"/>
              <a:t>Holiness Promised</a:t>
            </a:r>
          </a:p>
          <a:p>
            <a:pPr marL="457200" indent="-457200" algn="l">
              <a:lnSpc>
                <a:spcPct val="90000"/>
              </a:lnSpc>
              <a:buFont typeface="+mj-lt"/>
              <a:buAutoNum type="arabicPeriod"/>
            </a:pPr>
            <a:r>
              <a:rPr lang="en-US" altLang="en-US" sz="4000" dirty="0"/>
              <a:t>Holiness Imparted</a:t>
            </a:r>
          </a:p>
          <a:p>
            <a:pPr marL="457200" indent="-457200" algn="l">
              <a:lnSpc>
                <a:spcPct val="90000"/>
              </a:lnSpc>
              <a:buFont typeface="+mj-lt"/>
              <a:buAutoNum type="arabicPeriod"/>
            </a:pPr>
            <a:r>
              <a:rPr lang="en-US" altLang="en-US" sz="4000" dirty="0"/>
              <a:t>Holiness and the Ruakh/ Spirit</a:t>
            </a:r>
          </a:p>
          <a:p>
            <a:pPr marL="457200" indent="-457200" algn="l">
              <a:lnSpc>
                <a:spcPct val="90000"/>
              </a:lnSpc>
              <a:buFont typeface="+mj-lt"/>
              <a:buAutoNum type="arabicPeriod"/>
            </a:pPr>
            <a:r>
              <a:rPr lang="en-US" altLang="en-US" sz="4000" dirty="0"/>
              <a:t>Holiness Revival History</a:t>
            </a:r>
          </a:p>
          <a:p>
            <a:pPr marL="457200" indent="-457200" algn="l">
              <a:lnSpc>
                <a:spcPct val="90000"/>
              </a:lnSpc>
              <a:buFont typeface="+mj-lt"/>
              <a:buAutoNum type="arabicPeriod"/>
            </a:pPr>
            <a:r>
              <a:rPr lang="en-US" altLang="en-US" sz="4000" dirty="0"/>
              <a:t>Holiness Scripture Summary</a:t>
            </a:r>
          </a:p>
        </p:txBody>
      </p:sp>
    </p:spTree>
    <p:extLst>
      <p:ext uri="{BB962C8B-B14F-4D97-AF65-F5344CB8AC3E}">
        <p14:creationId xmlns:p14="http://schemas.microsoft.com/office/powerpoint/2010/main" val="101688968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marL="457200" indent="-457200" algn="l">
              <a:lnSpc>
                <a:spcPct val="90000"/>
              </a:lnSpc>
              <a:buFont typeface="+mj-lt"/>
              <a:buAutoNum type="arabicPeriod"/>
            </a:pPr>
            <a:r>
              <a:rPr lang="en-US" altLang="en-US" sz="4000" dirty="0"/>
              <a:t>Let’s seek Him [repentance and faith] in the new birth.</a:t>
            </a:r>
          </a:p>
          <a:p>
            <a:pPr marL="457200" indent="-457200" algn="l">
              <a:lnSpc>
                <a:spcPct val="90000"/>
              </a:lnSpc>
              <a:buFont typeface="+mj-lt"/>
              <a:buAutoNum type="arabicPeriod"/>
            </a:pPr>
            <a:r>
              <a:rPr lang="en-US" altLang="en-US" sz="4000" dirty="0"/>
              <a:t>Let’s seek Him [ inner repentance] for the filling of the Spirit, for Holiness imparted, for inner transformation.  Commit to resources of study, prayer, faith, obedience.  </a:t>
            </a:r>
          </a:p>
        </p:txBody>
      </p:sp>
    </p:spTree>
    <p:extLst>
      <p:ext uri="{BB962C8B-B14F-4D97-AF65-F5344CB8AC3E}">
        <p14:creationId xmlns:p14="http://schemas.microsoft.com/office/powerpoint/2010/main" val="87100804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spTree>
    <p:extLst>
      <p:ext uri="{BB962C8B-B14F-4D97-AF65-F5344CB8AC3E}">
        <p14:creationId xmlns:p14="http://schemas.microsoft.com/office/powerpoint/2010/main" val="3523461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dirty="0"/>
              <a:t>Notes in the codex indicate that its next steward was Salama bin Abi al-</a:t>
            </a:r>
            <a:r>
              <a:rPr lang="en-US" altLang="en-US" sz="4000" dirty="0" err="1"/>
              <a:t>Fakhr</a:t>
            </a:r>
            <a:r>
              <a:rPr lang="en-US" altLang="en-US" sz="4000" dirty="0"/>
              <a:t>, who was supposed to keep it safe until the synagogue was rebuilt. It wasn’t rebuilt—and the codex disappeared for the next 600 years.</a:t>
            </a:r>
          </a:p>
        </p:txBody>
      </p:sp>
    </p:spTree>
    <p:extLst>
      <p:ext uri="{BB962C8B-B14F-4D97-AF65-F5344CB8AC3E}">
        <p14:creationId xmlns:p14="http://schemas.microsoft.com/office/powerpoint/2010/main" val="891412598"/>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bg1"/>
            </a:solidFill>
            <a:effectLst/>
            <a:latin typeface="Arial Rounded MT Bold" panose="020F070403050403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bg1"/>
            </a:solidFill>
            <a:effectLst/>
            <a:latin typeface="Arial Rounded MT Bold" panose="020F0704030504030204" pitchFamily="34"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otalTime>193145</TotalTime>
  <Words>4315</Words>
  <Application>Microsoft Office PowerPoint</Application>
  <PresentationFormat>On-screen Show (16:9)</PresentationFormat>
  <Paragraphs>451</Paragraphs>
  <Slides>86</Slides>
  <Notes>86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86</vt:i4>
      </vt:variant>
    </vt:vector>
  </HeadingPairs>
  <TitlesOfParts>
    <vt:vector size="93" baseType="lpstr">
      <vt:lpstr>Arial</vt:lpstr>
      <vt:lpstr>Arial Rounded MT Bold</vt:lpstr>
      <vt:lpstr>Calibri</vt:lpstr>
      <vt:lpstr>David</vt:lpstr>
      <vt:lpstr>system-ui</vt:lpstr>
      <vt:lpstr>1_Default Design</vt:lpstr>
      <vt:lpstr>2_Default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 Wolkenfeld</cp:lastModifiedBy>
  <cp:revision>4769</cp:revision>
  <dcterms:created xsi:type="dcterms:W3CDTF">2006-04-21T19:34:43Z</dcterms:created>
  <dcterms:modified xsi:type="dcterms:W3CDTF">2023-02-25T14:38:07Z</dcterms:modified>
</cp:coreProperties>
</file>