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99"/>
  </p:notesMasterIdLst>
  <p:handoutMasterIdLst>
    <p:handoutMasterId r:id="rId100"/>
  </p:handoutMasterIdLst>
  <p:sldIdLst>
    <p:sldId id="2045" r:id="rId3"/>
    <p:sldId id="64983" r:id="rId4"/>
    <p:sldId id="64986" r:id="rId5"/>
    <p:sldId id="65057" r:id="rId6"/>
    <p:sldId id="64981" r:id="rId7"/>
    <p:sldId id="65064" r:id="rId8"/>
    <p:sldId id="65065" r:id="rId9"/>
    <p:sldId id="64974" r:id="rId10"/>
    <p:sldId id="64977" r:id="rId11"/>
    <p:sldId id="64976" r:id="rId12"/>
    <p:sldId id="64975" r:id="rId13"/>
    <p:sldId id="64978" r:id="rId14"/>
    <p:sldId id="64982" r:id="rId15"/>
    <p:sldId id="64969" r:id="rId16"/>
    <p:sldId id="65027" r:id="rId17"/>
    <p:sldId id="65026" r:id="rId18"/>
    <p:sldId id="65066" r:id="rId19"/>
    <p:sldId id="65025" r:id="rId20"/>
    <p:sldId id="65028" r:id="rId21"/>
    <p:sldId id="64973" r:id="rId22"/>
    <p:sldId id="65015" r:id="rId23"/>
    <p:sldId id="65032" r:id="rId24"/>
    <p:sldId id="65035" r:id="rId25"/>
    <p:sldId id="65053" r:id="rId26"/>
    <p:sldId id="65052" r:id="rId27"/>
    <p:sldId id="65055" r:id="rId28"/>
    <p:sldId id="65054" r:id="rId29"/>
    <p:sldId id="64990" r:id="rId30"/>
    <p:sldId id="65038" r:id="rId31"/>
    <p:sldId id="65063" r:id="rId32"/>
    <p:sldId id="65031" r:id="rId33"/>
    <p:sldId id="64996" r:id="rId34"/>
    <p:sldId id="64994" r:id="rId35"/>
    <p:sldId id="64991" r:id="rId36"/>
    <p:sldId id="65000" r:id="rId37"/>
    <p:sldId id="65001" r:id="rId38"/>
    <p:sldId id="65003" r:id="rId39"/>
    <p:sldId id="65004" r:id="rId40"/>
    <p:sldId id="65002" r:id="rId41"/>
    <p:sldId id="65005" r:id="rId42"/>
    <p:sldId id="65007" r:id="rId43"/>
    <p:sldId id="65060" r:id="rId44"/>
    <p:sldId id="65062" r:id="rId45"/>
    <p:sldId id="65039" r:id="rId46"/>
    <p:sldId id="64988" r:id="rId47"/>
    <p:sldId id="65008" r:id="rId48"/>
    <p:sldId id="65011" r:id="rId49"/>
    <p:sldId id="65012" r:id="rId50"/>
    <p:sldId id="65013" r:id="rId51"/>
    <p:sldId id="64984" r:id="rId52"/>
    <p:sldId id="64985" r:id="rId53"/>
    <p:sldId id="64987" r:id="rId54"/>
    <p:sldId id="64997" r:id="rId55"/>
    <p:sldId id="65022" r:id="rId56"/>
    <p:sldId id="65023" r:id="rId57"/>
    <p:sldId id="64992" r:id="rId58"/>
    <p:sldId id="64993" r:id="rId59"/>
    <p:sldId id="65020" r:id="rId60"/>
    <p:sldId id="65021" r:id="rId61"/>
    <p:sldId id="65016" r:id="rId62"/>
    <p:sldId id="65017" r:id="rId63"/>
    <p:sldId id="64998" r:id="rId64"/>
    <p:sldId id="64999" r:id="rId65"/>
    <p:sldId id="65019" r:id="rId66"/>
    <p:sldId id="64989" r:id="rId67"/>
    <p:sldId id="65006" r:id="rId68"/>
    <p:sldId id="65018" r:id="rId69"/>
    <p:sldId id="65044" r:id="rId70"/>
    <p:sldId id="65056" r:id="rId71"/>
    <p:sldId id="65009" r:id="rId72"/>
    <p:sldId id="65014" r:id="rId73"/>
    <p:sldId id="65010" r:id="rId74"/>
    <p:sldId id="65058" r:id="rId75"/>
    <p:sldId id="65061" r:id="rId76"/>
    <p:sldId id="65029" r:id="rId77"/>
    <p:sldId id="65033" r:id="rId78"/>
    <p:sldId id="65034" r:id="rId79"/>
    <p:sldId id="65037" r:id="rId80"/>
    <p:sldId id="65030" r:id="rId81"/>
    <p:sldId id="65041" r:id="rId82"/>
    <p:sldId id="64972" r:id="rId83"/>
    <p:sldId id="64968" r:id="rId84"/>
    <p:sldId id="64970" r:id="rId85"/>
    <p:sldId id="64971" r:id="rId86"/>
    <p:sldId id="65049" r:id="rId87"/>
    <p:sldId id="65050" r:id="rId88"/>
    <p:sldId id="64964" r:id="rId89"/>
    <p:sldId id="65051" r:id="rId90"/>
    <p:sldId id="64965" r:id="rId91"/>
    <p:sldId id="65047" r:id="rId92"/>
    <p:sldId id="65048" r:id="rId93"/>
    <p:sldId id="64980" r:id="rId94"/>
    <p:sldId id="65059" r:id="rId95"/>
    <p:sldId id="65067" r:id="rId96"/>
    <p:sldId id="65045" r:id="rId97"/>
    <p:sldId id="64774"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135" autoAdjust="0"/>
    <p:restoredTop sz="83652" autoAdjust="0"/>
  </p:normalViewPr>
  <p:slideViewPr>
    <p:cSldViewPr>
      <p:cViewPr varScale="1">
        <p:scale>
          <a:sx n="96" d="100"/>
          <a:sy n="96" d="100"/>
        </p:scale>
        <p:origin x="84" y="46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13.01-3  Hospitality Healing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Mar11,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13.01-3  Hospitality Healing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Mar11,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ogle.com/maps/place/Pirates+Cove/@37.8483477,-122.5782237,27003m/data=!3m1!1e3!4m6!3m5!1s0x80858fbb5b2d9b69:0xe6d49e336004124b!8m2!3d37.8504028!4d-122.564848!16s%2Fm%2F03c247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1.cbn.com/cbnnews/us/2023/march/new-reports-of-revival-20-baptisms-at-purdue-evangelist-chastises-critics-god-is-moving-its-just-starting"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1.cbn.com/cbnnews/us/2023/march/new-reports-of-revival-20-baptisms-at-purdue-evangelist-chastises-critics-god-is-moving-its-just-starting"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13.01-3  Hospitality Healing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Mar11,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966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Hospitality can mean hugs!</a:t>
            </a:r>
          </a:p>
        </p:txBody>
      </p:sp>
    </p:spTree>
    <p:extLst>
      <p:ext uri="{BB962C8B-B14F-4D97-AF65-F5344CB8AC3E}">
        <p14:creationId xmlns:p14="http://schemas.microsoft.com/office/powerpoint/2010/main" val="273387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https://external-content.duckduckgo.com/iu/?u=https%3A%2F%2Fwww.faithwire.com%2Fwp-content%2Fuploads%2F2020%2F09%2Fcalvarychurch.png&amp;f=1&amp;nofb=1&amp;ipt=1bdab1241640ce315ab173c5c8e3edad0754a33a257273fa88719f6539fc66ab&amp;ipo=images</a:t>
            </a:r>
            <a:endParaRPr lang="en-US" altLang="en-US" dirty="0"/>
          </a:p>
        </p:txBody>
      </p:sp>
    </p:spTree>
    <p:extLst>
      <p:ext uri="{BB962C8B-B14F-4D97-AF65-F5344CB8AC3E}">
        <p14:creationId xmlns:p14="http://schemas.microsoft.com/office/powerpoint/2010/main" val="375974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hlinkClick r:id="rId3"/>
              </a:rPr>
              <a:t>https://www.google.com/maps/place/Pirates+Cove/@37.8483477,-122.5782237,27003m/data=!3m1!1e3!4m6!3m5!1s0x80858fbb5b2d9b69:0xe6d49e336004124b!8m2!3d37.8504028!4d-122.564848!16s%2Fm%2F03c247g</a:t>
            </a:r>
            <a:endParaRPr lang="en-US" altLang="en-US" sz="1000" dirty="0"/>
          </a:p>
          <a:p>
            <a:endParaRPr lang="en-US" altLang="en-US" sz="1000" dirty="0"/>
          </a:p>
          <a:p>
            <a:r>
              <a:rPr lang="en-US" altLang="en-US" dirty="0"/>
              <a:t>Pirate’s Cove just north of San Francisco </a:t>
            </a:r>
          </a:p>
        </p:txBody>
      </p:sp>
    </p:spTree>
    <p:extLst>
      <p:ext uri="{BB962C8B-B14F-4D97-AF65-F5344CB8AC3E}">
        <p14:creationId xmlns:p14="http://schemas.microsoft.com/office/powerpoint/2010/main" val="1186549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Transformative immersion?  </a:t>
            </a:r>
          </a:p>
          <a:p>
            <a:endParaRPr lang="en-US" altLang="en-US" dirty="0"/>
          </a:p>
          <a:p>
            <a:r>
              <a:rPr lang="en-US" altLang="en-US" dirty="0"/>
              <a:t>Chuck L and Pam shared with him about salvation in Harvard dorm.</a:t>
            </a:r>
          </a:p>
        </p:txBody>
      </p:sp>
    </p:spTree>
    <p:extLst>
      <p:ext uri="{BB962C8B-B14F-4D97-AF65-F5344CB8AC3E}">
        <p14:creationId xmlns:p14="http://schemas.microsoft.com/office/powerpoint/2010/main" val="1666907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b="0" i="0" dirty="0">
                <a:solidFill>
                  <a:srgbClr val="188038"/>
                </a:solidFill>
                <a:effectLst/>
                <a:latin typeface="Google Sans"/>
              </a:rPr>
              <a:t>2 hr 48 min</a:t>
            </a:r>
            <a:r>
              <a:rPr lang="sv-SE" b="0" i="0" dirty="0">
                <a:solidFill>
                  <a:srgbClr val="3C4043"/>
                </a:solidFill>
                <a:effectLst/>
                <a:latin typeface="Google Sans"/>
              </a:rPr>
              <a:t> </a:t>
            </a:r>
            <a:r>
              <a:rPr lang="sv-SE" b="0" i="0" dirty="0">
                <a:solidFill>
                  <a:srgbClr val="70757A"/>
                </a:solidFill>
                <a:effectLst/>
                <a:latin typeface="Google Sans"/>
              </a:rPr>
              <a:t>(178 miles)</a:t>
            </a:r>
            <a:endParaRPr lang="sv-SE" b="0" i="0" dirty="0">
              <a:solidFill>
                <a:srgbClr val="3C4043"/>
              </a:solidFill>
              <a:effectLst/>
              <a:latin typeface="Google Sans"/>
            </a:endParaRPr>
          </a:p>
          <a:p>
            <a:endParaRPr lang="en-US" altLang="en-US" dirty="0"/>
          </a:p>
        </p:txBody>
      </p:sp>
    </p:spTree>
    <p:extLst>
      <p:ext uri="{BB962C8B-B14F-4D97-AF65-F5344CB8AC3E}">
        <p14:creationId xmlns:p14="http://schemas.microsoft.com/office/powerpoint/2010/main" val="369803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806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5261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43803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Everything we do…elegant music, dance, Torah, message, lifestyle, holidays, food, to express Glory of King Yeshua, draw men and women to see their sins and repentance to LIFE.</a:t>
            </a:r>
          </a:p>
        </p:txBody>
      </p:sp>
    </p:spTree>
    <p:extLst>
      <p:ext uri="{BB962C8B-B14F-4D97-AF65-F5344CB8AC3E}">
        <p14:creationId xmlns:p14="http://schemas.microsoft.com/office/powerpoint/2010/main" val="394783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From Scott Hahn, our </a:t>
            </a:r>
            <a:r>
              <a:rPr lang="en-US" altLang="en-US" dirty="0" err="1"/>
              <a:t>Culligan</a:t>
            </a:r>
            <a:r>
              <a:rPr lang="en-US" altLang="en-US" dirty="0"/>
              <a:t> Water man.  He should know!</a:t>
            </a:r>
          </a:p>
        </p:txBody>
      </p:sp>
    </p:spTree>
    <p:extLst>
      <p:ext uri="{BB962C8B-B14F-4D97-AF65-F5344CB8AC3E}">
        <p14:creationId xmlns:p14="http://schemas.microsoft.com/office/powerpoint/2010/main" val="222416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https://metrovoicenews.com/jesus-revolution-movie-quadruples-box-office-expectations/</a:t>
            </a:r>
          </a:p>
        </p:txBody>
      </p:sp>
    </p:spTree>
    <p:extLst>
      <p:ext uri="{BB962C8B-B14F-4D97-AF65-F5344CB8AC3E}">
        <p14:creationId xmlns:p14="http://schemas.microsoft.com/office/powerpoint/2010/main" val="1639719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dismissing dietary laws, just FOCUS.</a:t>
            </a:r>
          </a:p>
        </p:txBody>
      </p:sp>
    </p:spTree>
    <p:extLst>
      <p:ext uri="{BB962C8B-B14F-4D97-AF65-F5344CB8AC3E}">
        <p14:creationId xmlns:p14="http://schemas.microsoft.com/office/powerpoint/2010/main" val="943134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49252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57565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YOUR LIFE vindicates and glorifies and accomplishes G-d’s purposes in Messiah’s redemption.  You are significant.</a:t>
            </a:r>
          </a:p>
          <a:p>
            <a:r>
              <a:rPr lang="en-US" altLang="en-US" dirty="0" err="1"/>
              <a:t>Iyov</a:t>
            </a:r>
            <a:r>
              <a:rPr lang="en-US" altLang="en-US" dirty="0"/>
              <a:t>/Job complained that his sufferings were meaningless…</a:t>
            </a:r>
          </a:p>
        </p:txBody>
      </p:sp>
    </p:spTree>
    <p:extLst>
      <p:ext uri="{BB962C8B-B14F-4D97-AF65-F5344CB8AC3E}">
        <p14:creationId xmlns:p14="http://schemas.microsoft.com/office/powerpoint/2010/main" val="845647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His life seemed hopeless and meaningless.  G-d doesn’t care.  All useless.   You may think that, but even your meals are to His glory.</a:t>
            </a:r>
          </a:p>
        </p:txBody>
      </p:sp>
    </p:spTree>
    <p:extLst>
      <p:ext uri="{BB962C8B-B14F-4D97-AF65-F5344CB8AC3E}">
        <p14:creationId xmlns:p14="http://schemas.microsoft.com/office/powerpoint/2010/main" val="2696167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54740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6988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Other ethnicities might say, “Let’s drink.”   Green one.  </a:t>
            </a:r>
          </a:p>
        </p:txBody>
      </p:sp>
    </p:spTree>
    <p:extLst>
      <p:ext uri="{BB962C8B-B14F-4D97-AF65-F5344CB8AC3E}">
        <p14:creationId xmlns:p14="http://schemas.microsoft.com/office/powerpoint/2010/main" val="3063445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999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a:p>
            <a:endParaRPr lang="en-US" altLang="en-US" dirty="0"/>
          </a:p>
          <a:p>
            <a:r>
              <a:rPr lang="en-US" altLang="en-US" dirty="0"/>
              <a:t>I thought I was done with the Book of </a:t>
            </a:r>
            <a:r>
              <a:rPr lang="en-US" altLang="en-US" dirty="0" err="1"/>
              <a:t>Mes</a:t>
            </a:r>
            <a:r>
              <a:rPr lang="en-US" altLang="en-US" dirty="0"/>
              <a:t> Jews/ Hebrews.  On and off since Jan 25, 2020!  Then as considering message, sense to look at that last chapter…</a:t>
            </a:r>
          </a:p>
        </p:txBody>
      </p:sp>
    </p:spTree>
    <p:extLst>
      <p:ext uri="{BB962C8B-B14F-4D97-AF65-F5344CB8AC3E}">
        <p14:creationId xmlns:p14="http://schemas.microsoft.com/office/powerpoint/2010/main" val="2573885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26273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40450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amazon.com/Travels-Charley-Search-America-Classics/dp/0143107003/ref=asc_df_0143107003?tag=bngsmtphsnus-20&amp;linkCode=df0&amp;hvadid=79920869053526&amp;hvnetw=s&amp;hvqmt=e&amp;hvbmt=be&amp;hvdev=c&amp;hvlocint=&amp;hvlocphy=&amp;hvtargid=pla-4583520396021919&amp;psc=1</a:t>
            </a:r>
          </a:p>
          <a:p>
            <a:r>
              <a:rPr lang="en-US" altLang="en-US" dirty="0"/>
              <a:t>Can’t document it.  Wasted too much time looking for the quote.  </a:t>
            </a:r>
          </a:p>
        </p:txBody>
      </p:sp>
    </p:spTree>
    <p:extLst>
      <p:ext uri="{BB962C8B-B14F-4D97-AF65-F5344CB8AC3E}">
        <p14:creationId xmlns:p14="http://schemas.microsoft.com/office/powerpoint/2010/main" val="1067608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https://external-content.duckduckgo.com/iu/?u=https%3A%2F%2Fkwize.com%2Fpics%2FJohn-Steinbeck-quote-about-sadness-from-Travels-with-Charley-1d9541.jpg&amp;f=1&amp;nofb=1&amp;ipt=21b45efdb286d20b46cf0a5b3f11c3de3d4627338c863dd114b8e8e73d75d4dd&amp;ipo=images</a:t>
            </a:r>
          </a:p>
        </p:txBody>
      </p:sp>
    </p:spTree>
    <p:extLst>
      <p:ext uri="{BB962C8B-B14F-4D97-AF65-F5344CB8AC3E}">
        <p14:creationId xmlns:p14="http://schemas.microsoft.com/office/powerpoint/2010/main" val="1336113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2665571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2623088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984672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2510404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3547684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378166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51891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157288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https://www.finedininglovers.com/article/eating-alone-against-our-nature</a:t>
            </a:r>
          </a:p>
        </p:txBody>
      </p:sp>
    </p:spTree>
    <p:extLst>
      <p:ext uri="{BB962C8B-B14F-4D97-AF65-F5344CB8AC3E}">
        <p14:creationId xmlns:p14="http://schemas.microsoft.com/office/powerpoint/2010/main" val="2228590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13914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74777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91126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77173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just"/>
            <a:r>
              <a:rPr lang="en-US" altLang="en-US" dirty="0"/>
              <a:t>Tanakh reference in MJ text.</a:t>
            </a:r>
          </a:p>
        </p:txBody>
      </p:sp>
    </p:spTree>
    <p:extLst>
      <p:ext uri="{BB962C8B-B14F-4D97-AF65-F5344CB8AC3E}">
        <p14:creationId xmlns:p14="http://schemas.microsoft.com/office/powerpoint/2010/main" val="2238625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79417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88210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One of the visitors was Adoni!   Described as an angel, or messenger.  Yeshua!   How did Avraham welcome them?  With food!</a:t>
            </a:r>
          </a:p>
        </p:txBody>
      </p:sp>
    </p:spTree>
    <p:extLst>
      <p:ext uri="{BB962C8B-B14F-4D97-AF65-F5344CB8AC3E}">
        <p14:creationId xmlns:p14="http://schemas.microsoft.com/office/powerpoint/2010/main" val="229218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I’m using ‘hospitality’ in a wider sense.  Food, also a welcoming embracing spirit.</a:t>
            </a:r>
          </a:p>
        </p:txBody>
      </p:sp>
    </p:spTree>
    <p:extLst>
      <p:ext uri="{BB962C8B-B14F-4D97-AF65-F5344CB8AC3E}">
        <p14:creationId xmlns:p14="http://schemas.microsoft.com/office/powerpoint/2010/main" val="218745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64845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569571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69001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don’t know the blessings.”</a:t>
            </a:r>
          </a:p>
        </p:txBody>
      </p:sp>
    </p:spTree>
    <p:extLst>
      <p:ext uri="{BB962C8B-B14F-4D97-AF65-F5344CB8AC3E}">
        <p14:creationId xmlns:p14="http://schemas.microsoft.com/office/powerpoint/2010/main" val="1941982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54093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98958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47500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Doesn’t say he ate pork or unkosher food, but visiting!</a:t>
            </a:r>
          </a:p>
        </p:txBody>
      </p:sp>
    </p:spTree>
    <p:extLst>
      <p:ext uri="{BB962C8B-B14F-4D97-AF65-F5344CB8AC3E}">
        <p14:creationId xmlns:p14="http://schemas.microsoft.com/office/powerpoint/2010/main" val="3796350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23053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716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9845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20702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LOVE to hear stories of congregants socializing.  </a:t>
            </a:r>
          </a:p>
        </p:txBody>
      </p:sp>
    </p:spTree>
    <p:extLst>
      <p:ext uri="{BB962C8B-B14F-4D97-AF65-F5344CB8AC3E}">
        <p14:creationId xmlns:p14="http://schemas.microsoft.com/office/powerpoint/2010/main" val="6451180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Evidence of </a:t>
            </a:r>
            <a:r>
              <a:rPr lang="en-US" altLang="en-US" dirty="0" err="1"/>
              <a:t>Iyov</a:t>
            </a:r>
            <a:r>
              <a:rPr lang="en-US" altLang="en-US" dirty="0"/>
              <a:t>/Job’s righteousness.  Invited needy people to table fellowship.  </a:t>
            </a:r>
          </a:p>
        </p:txBody>
      </p:sp>
    </p:spTree>
    <p:extLst>
      <p:ext uri="{BB962C8B-B14F-4D97-AF65-F5344CB8AC3E}">
        <p14:creationId xmlns:p14="http://schemas.microsoft.com/office/powerpoint/2010/main" val="17057550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40629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Covenant ratified by eating!</a:t>
            </a:r>
          </a:p>
        </p:txBody>
      </p:sp>
    </p:spTree>
    <p:extLst>
      <p:ext uri="{BB962C8B-B14F-4D97-AF65-F5344CB8AC3E}">
        <p14:creationId xmlns:p14="http://schemas.microsoft.com/office/powerpoint/2010/main" val="38930966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17450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https://www.ancient-hebrew.org/manners/the-sacred-duty-of-hospitality.htm</a:t>
            </a:r>
          </a:p>
        </p:txBody>
      </p:sp>
    </p:spTree>
    <p:extLst>
      <p:ext uri="{BB962C8B-B14F-4D97-AF65-F5344CB8AC3E}">
        <p14:creationId xmlns:p14="http://schemas.microsoft.com/office/powerpoint/2010/main" val="3776486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Fellowship over food was a key factor in the revival environment.</a:t>
            </a:r>
          </a:p>
        </p:txBody>
      </p:sp>
    </p:spTree>
    <p:extLst>
      <p:ext uri="{BB962C8B-B14F-4D97-AF65-F5344CB8AC3E}">
        <p14:creationId xmlns:p14="http://schemas.microsoft.com/office/powerpoint/2010/main" val="40234118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Doesn’t merely say to the wedding, but to the wedding banquet.  Covenant celebration!</a:t>
            </a:r>
          </a:p>
        </p:txBody>
      </p:sp>
    </p:spTree>
    <p:extLst>
      <p:ext uri="{BB962C8B-B14F-4D97-AF65-F5344CB8AC3E}">
        <p14:creationId xmlns:p14="http://schemas.microsoft.com/office/powerpoint/2010/main" val="25583428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2130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300831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Arrived during worship dance.   </a:t>
            </a:r>
          </a:p>
        </p:txBody>
      </p:sp>
    </p:spTree>
    <p:extLst>
      <p:ext uri="{BB962C8B-B14F-4D97-AF65-F5344CB8AC3E}">
        <p14:creationId xmlns:p14="http://schemas.microsoft.com/office/powerpoint/2010/main" val="41908844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56785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Arrived during worship dance</a:t>
            </a:r>
          </a:p>
          <a:p>
            <a:endParaRPr lang="en-US" altLang="en-US" dirty="0"/>
          </a:p>
        </p:txBody>
      </p:sp>
    </p:spTree>
    <p:extLst>
      <p:ext uri="{BB962C8B-B14F-4D97-AF65-F5344CB8AC3E}">
        <p14:creationId xmlns:p14="http://schemas.microsoft.com/office/powerpoint/2010/main" val="2511171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882831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714642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https://askdrbrown.org/article/the-hijacking-of-empathy-and-equality?vcrmeid=UqlK1HfhqUK5DFXSeMqX6A&amp;vcrmiid=n8-9Ls_siEGdG64--fUPAw</a:t>
            </a:r>
          </a:p>
        </p:txBody>
      </p:sp>
    </p:spTree>
    <p:extLst>
      <p:ext uri="{BB962C8B-B14F-4D97-AF65-F5344CB8AC3E}">
        <p14:creationId xmlns:p14="http://schemas.microsoft.com/office/powerpoint/2010/main" val="20735187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https://askdrbrown.org/article/the-hijacking-of-empathy-and-equality?vcrmeid=UqlK1HfhqUK5DFXSeMqX6A&amp;vcrmiid=n8-9Ls_siEGdG64--fUPAw</a:t>
            </a:r>
          </a:p>
        </p:txBody>
      </p:sp>
    </p:spTree>
    <p:extLst>
      <p:ext uri="{BB962C8B-B14F-4D97-AF65-F5344CB8AC3E}">
        <p14:creationId xmlns:p14="http://schemas.microsoft.com/office/powerpoint/2010/main" val="15766092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https://askdrbrown.org/article/the-hijacking-of-empathy-and-equality?vcrmeid=UqlK1HfhqUK5DFXSeMqX6A&amp;vcrmiid=n8-9Ls_siEGdG64--fUPAw</a:t>
            </a:r>
          </a:p>
        </p:txBody>
      </p:sp>
    </p:spTree>
    <p:extLst>
      <p:ext uri="{BB962C8B-B14F-4D97-AF65-F5344CB8AC3E}">
        <p14:creationId xmlns:p14="http://schemas.microsoft.com/office/powerpoint/2010/main" val="16626163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https://askdrbrown.org/article/the-hijacking-of-empathy-and-equality?vcrmeid=UqlK1HfhqUK5DFXSeMqX6A&amp;vcrmiid=n8-9Ls_siEGdG64--fUPAw</a:t>
            </a:r>
          </a:p>
        </p:txBody>
      </p:sp>
    </p:spTree>
    <p:extLst>
      <p:ext uri="{BB962C8B-B14F-4D97-AF65-F5344CB8AC3E}">
        <p14:creationId xmlns:p14="http://schemas.microsoft.com/office/powerpoint/2010/main" val="12309316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https://askdrbrown.org/article/the-hijacking-of-empathy-and-equality?vcrmeid=UqlK1HfhqUK5DFXSeMqX6A&amp;vcrmiid=n8-9Ls_siEGdG64--fUPAw</a:t>
            </a:r>
          </a:p>
        </p:txBody>
      </p:sp>
    </p:spTree>
    <p:extLst>
      <p:ext uri="{BB962C8B-B14F-4D97-AF65-F5344CB8AC3E}">
        <p14:creationId xmlns:p14="http://schemas.microsoft.com/office/powerpoint/2010/main" val="411136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OK for me to call it that?</a:t>
            </a:r>
          </a:p>
          <a:p>
            <a:r>
              <a:rPr lang="en-US" altLang="en-US" dirty="0"/>
              <a:t>I wept through at least half of it.  It was my story.  Centered on Chuck Smith, Lonnie Frisbee, Greg Laurie.   [Left out the whole Jewish awakening piece since too broad of a story. </a:t>
            </a:r>
            <a:r>
              <a:rPr lang="en-US" altLang="en-US" dirty="0" err="1"/>
              <a:t>Lamb,</a:t>
            </a:r>
            <a:r>
              <a:rPr lang="en-US" b="0" i="0" dirty="0" err="1">
                <a:solidFill>
                  <a:srgbClr val="FFFFFF"/>
                </a:solidFill>
                <a:effectLst/>
                <a:latin typeface="Imprima-Regular"/>
              </a:rPr>
              <a:t>.</a:t>
            </a:r>
            <a:r>
              <a:rPr lang="en-US" altLang="en-US" dirty="0" err="1"/>
              <a:t>Israel’s</a:t>
            </a:r>
            <a:r>
              <a:rPr lang="en-US" altLang="en-US" dirty="0"/>
              <a:t> Hope. Bob Dylan, Keith Green. Lamb music often in the top three of the national Contemporary Music and sales charts all through the 1970’s.]</a:t>
            </a:r>
          </a:p>
          <a:p>
            <a:endParaRPr lang="en-US" altLang="en-US" dirty="0"/>
          </a:p>
          <a:p>
            <a:r>
              <a:rPr lang="en-US" altLang="en-US" dirty="0"/>
              <a:t>Here is a table of joyful community.  Maybe to many of them, previously unknown joyful community.   Me, the </a:t>
            </a:r>
            <a:r>
              <a:rPr lang="en-US" altLang="en-US" dirty="0" err="1"/>
              <a:t>Quintanas</a:t>
            </a:r>
            <a:r>
              <a:rPr lang="en-US" altLang="en-US" dirty="0"/>
              <a:t> invited us home after service.  First EVER interaction of husband wife, parents children, NOT friction.   My beloved Aunt and Uncle…</a:t>
            </a:r>
          </a:p>
        </p:txBody>
      </p:sp>
    </p:spTree>
    <p:extLst>
      <p:ext uri="{BB962C8B-B14F-4D97-AF65-F5344CB8AC3E}">
        <p14:creationId xmlns:p14="http://schemas.microsoft.com/office/powerpoint/2010/main" val="5333780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084237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https://video.wixstatic.com/video/c39fc4_c7073b7c7bef4c2d9462551dcce0e08c/1080p/mp4/file.mp4</a:t>
            </a:r>
          </a:p>
          <a:p>
            <a:endParaRPr lang="en-US" altLang="en-US" dirty="0"/>
          </a:p>
        </p:txBody>
      </p:sp>
    </p:spTree>
    <p:extLst>
      <p:ext uri="{BB962C8B-B14F-4D97-AF65-F5344CB8AC3E}">
        <p14:creationId xmlns:p14="http://schemas.microsoft.com/office/powerpoint/2010/main" val="9018216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https://www1.cbn.com/cbnnews/us/2023/march/new-reports-of-revival-20-baptisms-at-purdue-evangelist-chastises-critics-god-is-moving-its-just-starting</a:t>
            </a: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p>
          <a:p>
            <a:endParaRPr lang="en-US" altLang="en-US" dirty="0"/>
          </a:p>
          <a:p>
            <a:r>
              <a:rPr lang="en-US" altLang="en-US" dirty="0"/>
              <a:t>We went to the Plaza next to Jack Stack last summer.  Had a sweet response.  Not this yet.  </a:t>
            </a:r>
          </a:p>
        </p:txBody>
      </p:sp>
    </p:spTree>
    <p:extLst>
      <p:ext uri="{BB962C8B-B14F-4D97-AF65-F5344CB8AC3E}">
        <p14:creationId xmlns:p14="http://schemas.microsoft.com/office/powerpoint/2010/main" val="40528670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rPr>
              <a:t>https://www1.cbn.com/cbnnews/us/2023/march/new-reports-of-revival-20-baptisms-at-purdue-evangelist-chastises-critics-god-is-moving-its-just-starting</a:t>
            </a:r>
            <a:r>
              <a:rPr kumimoji="0" lang="en-US" alt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22222"/>
                </a:solidFill>
                <a:effectLst/>
              </a:rPr>
              <a:t>Purdue University is a public land-grant research university in West Lafayette, Indiana, and the flagship campus of the Purdue University system. The university was founded in 1869 after Lafayette businessman John Purdue donated land and money to establish a college of science, technology, and agriculture in his name.</a:t>
            </a:r>
            <a:endParaRPr kumimoji="0" lang="en-US" altLang="en-US" sz="2400" b="0" i="0" u="none" strike="noStrike" kern="1200" cap="none" spc="0" normalizeH="0" baseline="0" noProof="0" dirty="0">
              <a:ln>
                <a:noFill/>
              </a:ln>
              <a:solidFill>
                <a:srgbClr val="000000"/>
              </a:solidFill>
              <a:effectLst/>
              <a:uLnTx/>
              <a:uFillTx/>
            </a:endParaRPr>
          </a:p>
          <a:p>
            <a:endParaRPr lang="en-US" altLang="en-US" dirty="0"/>
          </a:p>
        </p:txBody>
      </p:sp>
    </p:spTree>
    <p:extLst>
      <p:ext uri="{BB962C8B-B14F-4D97-AF65-F5344CB8AC3E}">
        <p14:creationId xmlns:p14="http://schemas.microsoft.com/office/powerpoint/2010/main" val="42030271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https://www1.cbn.com/cbnnews/us/2023/march/new-reports-of-revival-20-baptisms-at-purdue-evangelist-chastises-critics-god-is-moving-its-just-starting</a:t>
            </a:r>
          </a:p>
        </p:txBody>
      </p:sp>
    </p:spTree>
    <p:extLst>
      <p:ext uri="{BB962C8B-B14F-4D97-AF65-F5344CB8AC3E}">
        <p14:creationId xmlns:p14="http://schemas.microsoft.com/office/powerpoint/2010/main" val="37564297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061848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2292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04921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231534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4701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ready to show hospitality to strangers…</a:t>
            </a:r>
          </a:p>
        </p:txBody>
      </p:sp>
    </p:spTree>
    <p:extLst>
      <p:ext uri="{BB962C8B-B14F-4D97-AF65-F5344CB8AC3E}">
        <p14:creationId xmlns:p14="http://schemas.microsoft.com/office/powerpoint/2010/main" val="35797297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860004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1" i="0" dirty="0">
                <a:solidFill>
                  <a:srgbClr val="222222"/>
                </a:solidFill>
                <a:effectLst/>
                <a:latin typeface="DDG_ProximaNova"/>
              </a:rPr>
              <a:t>Qasr al-</a:t>
            </a:r>
            <a:r>
              <a:rPr lang="en-US" b="1" i="0" dirty="0" err="1">
                <a:solidFill>
                  <a:srgbClr val="222222"/>
                </a:solidFill>
                <a:effectLst/>
                <a:latin typeface="DDG_ProximaNova"/>
              </a:rPr>
              <a:t>Yahud</a:t>
            </a:r>
            <a:endParaRPr lang="en-US" b="1" i="0" dirty="0">
              <a:solidFill>
                <a:srgbClr val="222222"/>
              </a:solidFill>
              <a:effectLst/>
              <a:latin typeface="DDG_ProximaNova"/>
            </a:endParaRPr>
          </a:p>
          <a:p>
            <a:r>
              <a:rPr lang="he-IL" b="0" i="0" dirty="0" err="1">
                <a:solidFill>
                  <a:srgbClr val="202122"/>
                </a:solidFill>
                <a:effectLst/>
                <a:latin typeface="Arial" panose="020B0604020202020204" pitchFamily="34" charset="0"/>
              </a:rPr>
              <a:t>קאסר</a:t>
            </a:r>
            <a:r>
              <a:rPr lang="he-IL" b="0" i="0" dirty="0">
                <a:solidFill>
                  <a:srgbClr val="202122"/>
                </a:solidFill>
                <a:effectLst/>
                <a:latin typeface="Arial" panose="020B0604020202020204" pitchFamily="34" charset="0"/>
              </a:rPr>
              <a:t> אל יהוד</a:t>
            </a:r>
            <a:endParaRPr lang="en-US" b="0" i="0" dirty="0">
              <a:solidFill>
                <a:srgbClr val="202122"/>
              </a:solidFill>
              <a:effectLst/>
              <a:latin typeface="Arial" panose="020B0604020202020204" pitchFamily="34" charset="0"/>
            </a:endParaRPr>
          </a:p>
          <a:p>
            <a:r>
              <a:rPr lang="en-US" altLang="en-US" sz="1050" dirty="0"/>
              <a:t>https://en.wikipedia.org/wiki/Qasr_al-Yahud</a:t>
            </a:r>
          </a:p>
        </p:txBody>
      </p:sp>
    </p:spTree>
    <p:extLst>
      <p:ext uri="{BB962C8B-B14F-4D97-AF65-F5344CB8AC3E}">
        <p14:creationId xmlns:p14="http://schemas.microsoft.com/office/powerpoint/2010/main" val="19377949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331830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57477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598514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13.01-3  Hospitality Healing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Mar11,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816262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13.01-3  Hospitality Healing</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Mar11,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8583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145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hyperlink" Target="https://askdrbrown.org/article/lessons-from-the-old-jesus-revolution-for-the-new-jesus-revolution" TargetMode="Externa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Uncertain congregant response…</a:t>
            </a:r>
          </a:p>
        </p:txBody>
      </p:sp>
      <p:pic>
        <p:nvPicPr>
          <p:cNvPr id="3" name="Picture 2">
            <a:extLst>
              <a:ext uri="{FF2B5EF4-FFF2-40B4-BE49-F238E27FC236}">
                <a16:creationId xmlns:a16="http://schemas.microsoft.com/office/drawing/2014/main" id="{6CCB8064-B020-1CAA-1408-B31052ABE4A9}"/>
              </a:ext>
            </a:extLst>
          </p:cNvPr>
          <p:cNvPicPr>
            <a:picLocks noChangeAspect="1"/>
          </p:cNvPicPr>
          <p:nvPr/>
        </p:nvPicPr>
        <p:blipFill>
          <a:blip r:embed="rId3"/>
          <a:stretch>
            <a:fillRect/>
          </a:stretch>
        </p:blipFill>
        <p:spPr>
          <a:xfrm>
            <a:off x="0" y="1037082"/>
            <a:ext cx="9144000" cy="4100620"/>
          </a:xfrm>
          <a:prstGeom prst="rect">
            <a:avLst/>
          </a:prstGeom>
        </p:spPr>
      </p:pic>
    </p:spTree>
    <p:extLst>
      <p:ext uri="{BB962C8B-B14F-4D97-AF65-F5344CB8AC3E}">
        <p14:creationId xmlns:p14="http://schemas.microsoft.com/office/powerpoint/2010/main" val="43360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“Let’s get on with it!</a:t>
            </a:r>
          </a:p>
        </p:txBody>
      </p:sp>
      <p:pic>
        <p:nvPicPr>
          <p:cNvPr id="3" name="Picture 2">
            <a:extLst>
              <a:ext uri="{FF2B5EF4-FFF2-40B4-BE49-F238E27FC236}">
                <a16:creationId xmlns:a16="http://schemas.microsoft.com/office/drawing/2014/main" id="{8B25CB5E-8B3D-6634-DB9D-37570B2DEC79}"/>
              </a:ext>
            </a:extLst>
          </p:cNvPr>
          <p:cNvPicPr>
            <a:picLocks noChangeAspect="1"/>
          </p:cNvPicPr>
          <p:nvPr/>
        </p:nvPicPr>
        <p:blipFill>
          <a:blip r:embed="rId3"/>
          <a:stretch>
            <a:fillRect/>
          </a:stretch>
        </p:blipFill>
        <p:spPr>
          <a:xfrm>
            <a:off x="0" y="1266570"/>
            <a:ext cx="9144000" cy="3851254"/>
          </a:xfrm>
          <a:prstGeom prst="rect">
            <a:avLst/>
          </a:prstGeom>
        </p:spPr>
      </p:pic>
    </p:spTree>
    <p:extLst>
      <p:ext uri="{BB962C8B-B14F-4D97-AF65-F5344CB8AC3E}">
        <p14:creationId xmlns:p14="http://schemas.microsoft.com/office/powerpoint/2010/main" val="299599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California Church Celebrates Nearly 1,000 People Baptized on Beach ...">
            <a:extLst>
              <a:ext uri="{FF2B5EF4-FFF2-40B4-BE49-F238E27FC236}">
                <a16:creationId xmlns:a16="http://schemas.microsoft.com/office/drawing/2014/main" id="{2F798B67-68FE-ADDB-9A26-E43F518BC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606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E95F2A-0FF8-DA16-2CFD-C6363EC7895F}"/>
              </a:ext>
            </a:extLst>
          </p:cNvPr>
          <p:cNvSpPr txBox="1"/>
          <p:nvPr/>
        </p:nvSpPr>
        <p:spPr>
          <a:xfrm>
            <a:off x="505417" y="285750"/>
            <a:ext cx="6483698" cy="707886"/>
          </a:xfrm>
          <a:prstGeom prst="rect">
            <a:avLst/>
          </a:prstGeom>
          <a:noFill/>
        </p:spPr>
        <p:txBody>
          <a:bodyPr wrap="none" rtlCol="0">
            <a:spAutoFit/>
          </a:bodyPr>
          <a:lstStyle/>
          <a:p>
            <a:pPr algn="l"/>
            <a:r>
              <a:rPr lang="en-US" dirty="0"/>
              <a:t>Pirate’s Cove Immersions</a:t>
            </a:r>
          </a:p>
        </p:txBody>
      </p:sp>
    </p:spTree>
    <p:extLst>
      <p:ext uri="{BB962C8B-B14F-4D97-AF65-F5344CB8AC3E}">
        <p14:creationId xmlns:p14="http://schemas.microsoft.com/office/powerpoint/2010/main" val="305164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229F4525-1978-AF18-E319-57DF9593B640}"/>
              </a:ext>
            </a:extLst>
          </p:cNvPr>
          <p:cNvPicPr>
            <a:picLocks noChangeAspect="1"/>
          </p:cNvPicPr>
          <p:nvPr/>
        </p:nvPicPr>
        <p:blipFill>
          <a:blip r:embed="rId3"/>
          <a:stretch>
            <a:fillRect/>
          </a:stretch>
        </p:blipFill>
        <p:spPr>
          <a:xfrm>
            <a:off x="567964" y="0"/>
            <a:ext cx="8008071" cy="5143499"/>
          </a:xfrm>
          <a:prstGeom prst="rect">
            <a:avLst/>
          </a:prstGeom>
        </p:spPr>
      </p:pic>
    </p:spTree>
    <p:extLst>
      <p:ext uri="{BB962C8B-B14F-4D97-AF65-F5344CB8AC3E}">
        <p14:creationId xmlns:p14="http://schemas.microsoft.com/office/powerpoint/2010/main" val="83273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Later a scene where about a dozen kids came unannounced from </a:t>
            </a:r>
            <a:r>
              <a:rPr lang="en-US" altLang="en-US" sz="4000" u="sng" dirty="0"/>
              <a:t>Texas to Pirate’s Cove</a:t>
            </a:r>
            <a:r>
              <a:rPr lang="en-US" altLang="en-US" sz="4000" dirty="0"/>
              <a:t> to be immersed.  Greg Laurie was there.   </a:t>
            </a:r>
          </a:p>
          <a:p>
            <a:pPr algn="l">
              <a:lnSpc>
                <a:spcPct val="90000"/>
              </a:lnSpc>
            </a:pPr>
            <a:r>
              <a:rPr lang="en-US" altLang="en-US" sz="4000" dirty="0"/>
              <a:t>~1970 Rob A. from Harvard U in Boston. One Wednesday night to Schenectady PHC prayer meeting!   Felt the PRESENCE. </a:t>
            </a:r>
          </a:p>
          <a:p>
            <a:pPr algn="l">
              <a:lnSpc>
                <a:spcPct val="90000"/>
              </a:lnSpc>
            </a:pPr>
            <a:endParaRPr lang="en-US" altLang="en-US" sz="4000" dirty="0"/>
          </a:p>
        </p:txBody>
      </p:sp>
    </p:spTree>
    <p:extLst>
      <p:ext uri="{BB962C8B-B14F-4D97-AF65-F5344CB8AC3E}">
        <p14:creationId xmlns:p14="http://schemas.microsoft.com/office/powerpoint/2010/main" val="291470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8C24B727-B928-E2E8-70DA-FAD0824E0F54}"/>
              </a:ext>
            </a:extLst>
          </p:cNvPr>
          <p:cNvPicPr>
            <a:picLocks noChangeAspect="1"/>
          </p:cNvPicPr>
          <p:nvPr/>
        </p:nvPicPr>
        <p:blipFill>
          <a:blip r:embed="rId3"/>
          <a:stretch>
            <a:fillRect/>
          </a:stretch>
        </p:blipFill>
        <p:spPr>
          <a:xfrm>
            <a:off x="404770" y="0"/>
            <a:ext cx="8334460" cy="5143500"/>
          </a:xfrm>
          <a:prstGeom prst="rect">
            <a:avLst/>
          </a:prstGeom>
        </p:spPr>
      </p:pic>
    </p:spTree>
    <p:extLst>
      <p:ext uri="{BB962C8B-B14F-4D97-AF65-F5344CB8AC3E}">
        <p14:creationId xmlns:p14="http://schemas.microsoft.com/office/powerpoint/2010/main" val="1350863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a:extLst>
              <a:ext uri="{FF2B5EF4-FFF2-40B4-BE49-F238E27FC236}">
                <a16:creationId xmlns:a16="http://schemas.microsoft.com/office/drawing/2014/main" id="{EC1B2C37-0545-0AD4-2CBC-328656A1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0DD06-03DC-7B3C-1D0A-3139E164D4DE}"/>
              </a:ext>
            </a:extLst>
          </p:cNvPr>
          <p:cNvSpPr txBox="1"/>
          <p:nvPr/>
        </p:nvSpPr>
        <p:spPr>
          <a:xfrm>
            <a:off x="2095500" y="3842087"/>
            <a:ext cx="4800600" cy="1015663"/>
          </a:xfrm>
          <a:prstGeom prst="rect">
            <a:avLst/>
          </a:prstGeom>
          <a:noFill/>
        </p:spPr>
        <p:txBody>
          <a:bodyPr wrap="square" rtlCol="0">
            <a:spAutoFit/>
          </a:bodyPr>
          <a:lstStyle/>
          <a:p>
            <a:r>
              <a:rPr lang="en-US" sz="60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and Holiness</a:t>
            </a:r>
          </a:p>
        </p:txBody>
      </p:sp>
      <p:sp>
        <p:nvSpPr>
          <p:cNvPr id="3" name="TextBox 2">
            <a:extLst>
              <a:ext uri="{FF2B5EF4-FFF2-40B4-BE49-F238E27FC236}">
                <a16:creationId xmlns:a16="http://schemas.microsoft.com/office/drawing/2014/main" id="{CD05509F-814A-8598-62BC-00041DE11320}"/>
              </a:ext>
            </a:extLst>
          </p:cNvPr>
          <p:cNvSpPr txBox="1"/>
          <p:nvPr/>
        </p:nvSpPr>
        <p:spPr>
          <a:xfrm>
            <a:off x="1810705" y="285750"/>
            <a:ext cx="4649029" cy="646331"/>
          </a:xfrm>
          <a:prstGeom prst="rect">
            <a:avLst/>
          </a:prstGeom>
          <a:noFill/>
        </p:spPr>
        <p:txBody>
          <a:bodyPr wrap="none" rtlCol="0">
            <a:spAutoFit/>
          </a:bodyPr>
          <a:lstStyle/>
          <a:p>
            <a:r>
              <a:rPr lang="en-US" altLang="en-US" sz="3600" cap="small" dirty="0" err="1">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Mes</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Jews</a:t>
            </a:r>
            <a:r>
              <a:rPr lang="en-US" altLang="en-US" sz="2000" baseline="30000" dirty="0"/>
              <a:t>/</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Hebrew</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13.1-3</a:t>
            </a:r>
            <a:endParaRPr 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endParaRPr>
          </a:p>
        </p:txBody>
      </p:sp>
    </p:spTree>
    <p:extLst>
      <p:ext uri="{BB962C8B-B14F-4D97-AF65-F5344CB8AC3E}">
        <p14:creationId xmlns:p14="http://schemas.microsoft.com/office/powerpoint/2010/main" val="170332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Value of Hospitality</a:t>
            </a:r>
          </a:p>
          <a:p>
            <a:pPr marL="457200" indent="-457200" algn="l">
              <a:lnSpc>
                <a:spcPct val="90000"/>
              </a:lnSpc>
              <a:buFont typeface="+mj-lt"/>
              <a:buAutoNum type="arabicPeriod"/>
            </a:pPr>
            <a:r>
              <a:rPr lang="en-US" altLang="en-US" sz="4000" u="sng" dirty="0">
                <a:solidFill>
                  <a:srgbClr val="FFFF66"/>
                </a:solidFill>
              </a:rPr>
              <a:t>Hospitality and revival</a:t>
            </a:r>
          </a:p>
          <a:p>
            <a:pPr marL="457200" indent="-457200" algn="l">
              <a:lnSpc>
                <a:spcPct val="90000"/>
              </a:lnSpc>
              <a:buFont typeface="+mj-lt"/>
              <a:buAutoNum type="arabicPeriod"/>
            </a:pPr>
            <a:r>
              <a:rPr lang="en-US" altLang="en-US" sz="4000" dirty="0"/>
              <a:t>Hospitality and revival prep</a:t>
            </a:r>
          </a:p>
          <a:p>
            <a:pPr marL="457200" indent="-457200" algn="l">
              <a:lnSpc>
                <a:spcPct val="90000"/>
              </a:lnSpc>
              <a:buFont typeface="+mj-lt"/>
              <a:buAutoNum type="arabicPeriod"/>
            </a:pPr>
            <a:r>
              <a:rPr lang="en-US" altLang="en-US" sz="4000" dirty="0"/>
              <a:t>Hospitality applied</a:t>
            </a:r>
          </a:p>
          <a:p>
            <a:pPr marL="457200" indent="-457200" algn="l">
              <a:lnSpc>
                <a:spcPct val="90000"/>
              </a:lnSpc>
              <a:buFont typeface="+mj-lt"/>
              <a:buAutoNum type="arabicPeriod"/>
            </a:pPr>
            <a:r>
              <a:rPr lang="en-US" altLang="en-US" sz="4000" dirty="0"/>
              <a:t>Hospitality happening.</a:t>
            </a:r>
          </a:p>
        </p:txBody>
      </p:sp>
    </p:spTree>
    <p:extLst>
      <p:ext uri="{BB962C8B-B14F-4D97-AF65-F5344CB8AC3E}">
        <p14:creationId xmlns:p14="http://schemas.microsoft.com/office/powerpoint/2010/main" val="24183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r>
              <a:rPr lang="en-US" altLang="en-US" sz="4000" dirty="0"/>
              <a:t> </a:t>
            </a:r>
          </a:p>
          <a:p>
            <a:pPr>
              <a:lnSpc>
                <a:spcPct val="90000"/>
              </a:lnSpc>
            </a:pPr>
            <a:r>
              <a:rPr lang="en-US" altLang="en-US" sz="4000" dirty="0"/>
              <a:t>Key to Readiness </a:t>
            </a:r>
          </a:p>
          <a:p>
            <a:pPr>
              <a:lnSpc>
                <a:spcPct val="90000"/>
              </a:lnSpc>
            </a:pPr>
            <a:r>
              <a:rPr lang="en-US" altLang="en-US" sz="4000" dirty="0"/>
              <a:t>for Revival / Awakening?  </a:t>
            </a:r>
          </a:p>
        </p:txBody>
      </p:sp>
    </p:spTree>
    <p:extLst>
      <p:ext uri="{BB962C8B-B14F-4D97-AF65-F5344CB8AC3E}">
        <p14:creationId xmlns:p14="http://schemas.microsoft.com/office/powerpoint/2010/main" val="24849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Ro. 2.4  </a:t>
            </a:r>
            <a:r>
              <a:rPr lang="en-US" altLang="en-US" sz="4000" dirty="0"/>
              <a:t>God’s kindness is intended to lead you to turn from your sins in repentance.</a:t>
            </a:r>
          </a:p>
          <a:p>
            <a:pPr algn="l">
              <a:lnSpc>
                <a:spcPct val="90000"/>
              </a:lnSpc>
            </a:pPr>
            <a:r>
              <a:rPr lang="en-US" altLang="en-US" sz="4000" baseline="30000" dirty="0"/>
              <a:t>Mark 1.14-15</a:t>
            </a:r>
            <a:r>
              <a:rPr lang="en-US" altLang="en-US" sz="4000" dirty="0"/>
              <a:t> Yeshua came into the Galilee, proclaiming the Good News of God. “Now is the fullness of time,” He said, “and the kingdom of God is near! Turn away from your sins, and believe in the Good News!”</a:t>
            </a:r>
          </a:p>
        </p:txBody>
      </p:sp>
    </p:spTree>
    <p:extLst>
      <p:ext uri="{BB962C8B-B14F-4D97-AF65-F5344CB8AC3E}">
        <p14:creationId xmlns:p14="http://schemas.microsoft.com/office/powerpoint/2010/main" val="231545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D863E32-770C-EDE9-EA94-52F51FBB7899}"/>
              </a:ext>
            </a:extLst>
          </p:cNvPr>
          <p:cNvPicPr>
            <a:picLocks noChangeAspect="1"/>
          </p:cNvPicPr>
          <p:nvPr/>
        </p:nvPicPr>
        <p:blipFill rotWithShape="1">
          <a:blip r:embed="rId3">
            <a:extLst>
              <a:ext uri="{28A0092B-C50C-407E-A947-70E740481C1C}">
                <a14:useLocalDpi xmlns:a14="http://schemas.microsoft.com/office/drawing/2010/main" val="0"/>
              </a:ext>
            </a:extLst>
          </a:blip>
          <a:srcRect b="44074"/>
          <a:stretch/>
        </p:blipFill>
        <p:spPr>
          <a:xfrm>
            <a:off x="2426391" y="0"/>
            <a:ext cx="4291217" cy="2876550"/>
          </a:xfrm>
          <a:prstGeom prst="rect">
            <a:avLst/>
          </a:prstGeom>
        </p:spPr>
      </p:pic>
    </p:spTree>
    <p:extLst>
      <p:ext uri="{BB962C8B-B14F-4D97-AF65-F5344CB8AC3E}">
        <p14:creationId xmlns:p14="http://schemas.microsoft.com/office/powerpoint/2010/main" val="365735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Brent McCorkle, who directed the film alongside Erwin, said, “‘Jesus Revolution’ is all about love. After all, you can’t spell ‘r</a:t>
            </a:r>
            <a:r>
              <a:rPr lang="en-US" altLang="en-US" sz="4000" u="sng" dirty="0">
                <a:solidFill>
                  <a:srgbClr val="FFFF66"/>
                </a:solidFill>
              </a:rPr>
              <a:t>evol</a:t>
            </a:r>
            <a:r>
              <a:rPr lang="en-US" altLang="en-US" sz="4000" dirty="0"/>
              <a:t>ution’ without ‘love.’ My heart for this film is that people who watch it have a stirring inside that calls them back to love, to getting back to the practice of caring for each other again, just as Yeshua did.</a:t>
            </a:r>
          </a:p>
        </p:txBody>
      </p:sp>
    </p:spTree>
    <p:extLst>
      <p:ext uri="{BB962C8B-B14F-4D97-AF65-F5344CB8AC3E}">
        <p14:creationId xmlns:p14="http://schemas.microsoft.com/office/powerpoint/2010/main" val="161164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lstStyle/>
          <a:p>
            <a:pPr algn="l">
              <a:lnSpc>
                <a:spcPct val="90000"/>
              </a:lnSpc>
            </a:pPr>
            <a:r>
              <a:rPr lang="en-US" altLang="en-US" sz="4000" baseline="30000" dirty="0"/>
              <a:t>Ro.14.17</a:t>
            </a:r>
            <a:r>
              <a:rPr lang="en-US" altLang="en-US" sz="4000" dirty="0"/>
              <a:t>  The Kingdom of God is not eating and drinking, but righteousness, shalom and joy in the Ruakh </a:t>
            </a:r>
            <a:r>
              <a:rPr lang="en-US" altLang="en-US" sz="4000" dirty="0" err="1"/>
              <a:t>HaKodesh</a:t>
            </a:r>
            <a:r>
              <a:rPr lang="en-US" altLang="en-US" sz="4000" dirty="0"/>
              <a:t>.</a:t>
            </a:r>
          </a:p>
        </p:txBody>
      </p:sp>
    </p:spTree>
    <p:extLst>
      <p:ext uri="{BB962C8B-B14F-4D97-AF65-F5344CB8AC3E}">
        <p14:creationId xmlns:p14="http://schemas.microsoft.com/office/powerpoint/2010/main" val="110529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aseline="30000" dirty="0" err="1">
                <a:latin typeface="Arial Rounded MT Bold" panose="020F0704030504030204" pitchFamily="34" charset="0"/>
              </a:rPr>
              <a:t>Yn</a:t>
            </a:r>
            <a:r>
              <a:rPr lang="en-US" sz="4000" baseline="30000" dirty="0">
                <a:latin typeface="Arial Rounded MT Bold" panose="020F0704030504030204" pitchFamily="34" charset="0"/>
              </a:rPr>
              <a:t> 16.7-11</a:t>
            </a:r>
            <a:r>
              <a:rPr lang="en-US" sz="4000" b="0" i="0" dirty="0">
                <a:effectLst/>
                <a:latin typeface="Arial Rounded MT Bold" panose="020F0704030504030204" pitchFamily="34" charset="0"/>
              </a:rPr>
              <a:t> The comforting Counselor…I will send him to you.</a:t>
            </a:r>
            <a:r>
              <a:rPr lang="en-US" sz="4000" b="1" i="0" baseline="30000" dirty="0">
                <a:effectLst/>
                <a:latin typeface="Arial Rounded MT Bold" panose="020F0704030504030204" pitchFamily="34" charset="0"/>
              </a:rPr>
              <a:t> </a:t>
            </a:r>
            <a:r>
              <a:rPr lang="en-US" sz="4000" b="0" i="0" dirty="0">
                <a:effectLst/>
                <a:latin typeface="Arial Rounded MT Bold" panose="020F0704030504030204" pitchFamily="34" charset="0"/>
              </a:rPr>
              <a:t>“When he comes, he will show that the world is wrong about sin, about righteousness and about judgment —</a:t>
            </a:r>
            <a:r>
              <a:rPr lang="en-US" sz="4000" b="1" i="0" baseline="30000" dirty="0">
                <a:effectLst/>
                <a:latin typeface="Arial Rounded MT Bold" panose="020F0704030504030204" pitchFamily="34" charset="0"/>
              </a:rPr>
              <a:t> </a:t>
            </a:r>
            <a:r>
              <a:rPr lang="en-US" sz="4000" b="0" i="0" dirty="0">
                <a:effectLst/>
                <a:latin typeface="Arial Rounded MT Bold" panose="020F0704030504030204" pitchFamily="34" charset="0"/>
              </a:rPr>
              <a:t>about sin, in that people don’t put their trust in me; </a:t>
            </a:r>
            <a:endParaRPr lang="en-US" altLang="en-US" sz="4000" dirty="0">
              <a:latin typeface="Arial Rounded MT Bold" panose="020F0704030504030204" pitchFamily="34" charset="0"/>
            </a:endParaRPr>
          </a:p>
        </p:txBody>
      </p:sp>
    </p:spTree>
    <p:extLst>
      <p:ext uri="{BB962C8B-B14F-4D97-AF65-F5344CB8AC3E}">
        <p14:creationId xmlns:p14="http://schemas.microsoft.com/office/powerpoint/2010/main" val="107629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aseline="30000" dirty="0" err="1">
                <a:latin typeface="Arial Rounded MT Bold" panose="020F0704030504030204" pitchFamily="34" charset="0"/>
              </a:rPr>
              <a:t>Yn</a:t>
            </a:r>
            <a:r>
              <a:rPr lang="en-US" sz="4000" baseline="30000" dirty="0">
                <a:latin typeface="Arial Rounded MT Bold" panose="020F0704030504030204" pitchFamily="34" charset="0"/>
              </a:rPr>
              <a:t> 16.7-11</a:t>
            </a:r>
            <a:r>
              <a:rPr lang="en-US" sz="4000" b="0" i="0" dirty="0">
                <a:effectLst/>
                <a:latin typeface="Arial Rounded MT Bold" panose="020F0704030504030204" pitchFamily="34" charset="0"/>
              </a:rPr>
              <a:t> about righteousness, in that I am going to the Father and you will no longer see me; about judgment, in that the ruler of this world has been judged.</a:t>
            </a:r>
          </a:p>
          <a:p>
            <a:pPr algn="l">
              <a:lnSpc>
                <a:spcPct val="90000"/>
              </a:lnSpc>
            </a:pPr>
            <a:endParaRPr lang="en-US" altLang="en-US" sz="4000" dirty="0">
              <a:latin typeface="Arial Rounded MT Bold" panose="020F0704030504030204" pitchFamily="34" charset="0"/>
            </a:endParaRPr>
          </a:p>
        </p:txBody>
      </p:sp>
    </p:spTree>
    <p:extLst>
      <p:ext uri="{BB962C8B-B14F-4D97-AF65-F5344CB8AC3E}">
        <p14:creationId xmlns:p14="http://schemas.microsoft.com/office/powerpoint/2010/main" val="176747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latin typeface="Arial Rounded MT Bold" panose="020F0704030504030204" pitchFamily="34" charset="0"/>
              </a:rPr>
              <a:t>Eph 3.10-11</a:t>
            </a:r>
            <a:r>
              <a:rPr lang="en-US" altLang="en-US" sz="4000" dirty="0">
                <a:latin typeface="Arial Rounded MT Bold" panose="020F0704030504030204" pitchFamily="34" charset="0"/>
              </a:rPr>
              <a:t> Through Messiah’s community the multi-faceted wisdom of God might be made known to the rulers and authorities in the heavenly places, which is in keeping with the eternal purpose that He carried out in Messiah Yeshua our Lord.</a:t>
            </a:r>
          </a:p>
        </p:txBody>
      </p:sp>
    </p:spTree>
    <p:extLst>
      <p:ext uri="{BB962C8B-B14F-4D97-AF65-F5344CB8AC3E}">
        <p14:creationId xmlns:p14="http://schemas.microsoft.com/office/powerpoint/2010/main" val="49749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latin typeface="Arial Rounded MT Bold" panose="020F0704030504030204" pitchFamily="34" charset="0"/>
              </a:rPr>
              <a:t>Iyob</a:t>
            </a:r>
            <a:r>
              <a:rPr lang="en-US" altLang="en-US" sz="4000" baseline="30000" dirty="0">
                <a:latin typeface="Arial Rounded MT Bold" panose="020F0704030504030204" pitchFamily="34" charset="0"/>
              </a:rPr>
              <a:t> 19.21-27 </a:t>
            </a:r>
            <a:r>
              <a:rPr lang="en-US" altLang="en-US" sz="4000" dirty="0">
                <a:latin typeface="Arial Rounded MT Bold" panose="020F0704030504030204" pitchFamily="34" charset="0"/>
              </a:rPr>
              <a:t> “Pity me, friends of mine, pity me! For the hand of God has struck me! Must you pursue me as God does, never satisfied with my flesh?  I wish my words were written down, that they were inscribed in a scroll, that, engraved with iron and filled with lead, they were cut into rock forever! </a:t>
            </a:r>
          </a:p>
        </p:txBody>
      </p:sp>
    </p:spTree>
    <p:extLst>
      <p:ext uri="{BB962C8B-B14F-4D97-AF65-F5344CB8AC3E}">
        <p14:creationId xmlns:p14="http://schemas.microsoft.com/office/powerpoint/2010/main" val="96756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latin typeface="Arial Rounded MT Bold" panose="020F0704030504030204" pitchFamily="34" charset="0"/>
              </a:rPr>
              <a:t>Iyob</a:t>
            </a:r>
            <a:r>
              <a:rPr lang="en-US" altLang="en-US" sz="4000" baseline="30000" dirty="0">
                <a:latin typeface="Arial Rounded MT Bold" panose="020F0704030504030204" pitchFamily="34" charset="0"/>
              </a:rPr>
              <a:t> 19.21-27 </a:t>
            </a:r>
            <a:r>
              <a:rPr lang="en-US" altLang="en-US" sz="4000" dirty="0">
                <a:latin typeface="Arial Rounded MT Bold" panose="020F0704030504030204" pitchFamily="34" charset="0"/>
              </a:rPr>
              <a:t>“But I know that my Redeemer lives, that in the end he will rise on the dust; so that after my skin has been thus destroyed, then even without my flesh, I will see God. I will see him for myself, my eyes, not someone else’s, will behold him. My heart grows weak inside me!</a:t>
            </a:r>
          </a:p>
        </p:txBody>
      </p:sp>
    </p:spTree>
    <p:extLst>
      <p:ext uri="{BB962C8B-B14F-4D97-AF65-F5344CB8AC3E}">
        <p14:creationId xmlns:p14="http://schemas.microsoft.com/office/powerpoint/2010/main" val="24224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latin typeface="Arial Rounded MT Bold" panose="020F0704030504030204" pitchFamily="34" charset="0"/>
              </a:rPr>
              <a:t>1 Cor.10.31</a:t>
            </a:r>
            <a:r>
              <a:rPr lang="en-US" altLang="en-US" sz="4000" dirty="0">
                <a:latin typeface="Arial Rounded MT Bold" panose="020F0704030504030204" pitchFamily="34" charset="0"/>
              </a:rPr>
              <a:t> Therefore, whether you eat or drink or whatever you do, do all to the glory of God.</a:t>
            </a:r>
          </a:p>
        </p:txBody>
      </p:sp>
    </p:spTree>
    <p:extLst>
      <p:ext uri="{BB962C8B-B14F-4D97-AF65-F5344CB8AC3E}">
        <p14:creationId xmlns:p14="http://schemas.microsoft.com/office/powerpoint/2010/main" val="366817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Oft repeated summary of all Jewish holidays:</a:t>
            </a:r>
          </a:p>
          <a:p>
            <a:pPr algn="l">
              <a:lnSpc>
                <a:spcPct val="90000"/>
              </a:lnSpc>
            </a:pPr>
            <a:r>
              <a:rPr lang="en-US" altLang="en-US" sz="4000" dirty="0"/>
              <a:t>They tried to kill us.</a:t>
            </a:r>
          </a:p>
          <a:p>
            <a:pPr algn="l">
              <a:lnSpc>
                <a:spcPct val="90000"/>
              </a:lnSpc>
            </a:pPr>
            <a:r>
              <a:rPr lang="en-US" altLang="en-US" sz="4000" dirty="0"/>
              <a:t>G-d saved us.</a:t>
            </a:r>
          </a:p>
          <a:p>
            <a:pPr algn="l">
              <a:lnSpc>
                <a:spcPct val="90000"/>
              </a:lnSpc>
            </a:pPr>
            <a:r>
              <a:rPr lang="en-US" altLang="en-US" sz="4000" dirty="0"/>
              <a:t>Let’s eat.  </a:t>
            </a:r>
          </a:p>
        </p:txBody>
      </p:sp>
    </p:spTree>
    <p:extLst>
      <p:ext uri="{BB962C8B-B14F-4D97-AF65-F5344CB8AC3E}">
        <p14:creationId xmlns:p14="http://schemas.microsoft.com/office/powerpoint/2010/main" val="416362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a:extLst>
              <a:ext uri="{FF2B5EF4-FFF2-40B4-BE49-F238E27FC236}">
                <a16:creationId xmlns:a16="http://schemas.microsoft.com/office/drawing/2014/main" id="{EC1B2C37-0545-0AD4-2CBC-328656A1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0DD06-03DC-7B3C-1D0A-3139E164D4DE}"/>
              </a:ext>
            </a:extLst>
          </p:cNvPr>
          <p:cNvSpPr txBox="1"/>
          <p:nvPr/>
        </p:nvSpPr>
        <p:spPr>
          <a:xfrm>
            <a:off x="2095500" y="3842087"/>
            <a:ext cx="4800600" cy="1015663"/>
          </a:xfrm>
          <a:prstGeom prst="rect">
            <a:avLst/>
          </a:prstGeom>
          <a:noFill/>
        </p:spPr>
        <p:txBody>
          <a:bodyPr wrap="square" rtlCol="0">
            <a:spAutoFit/>
          </a:bodyPr>
          <a:lstStyle/>
          <a:p>
            <a:r>
              <a:rPr lang="en-US" sz="60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and Holiness</a:t>
            </a:r>
          </a:p>
        </p:txBody>
      </p:sp>
    </p:spTree>
    <p:extLst>
      <p:ext uri="{BB962C8B-B14F-4D97-AF65-F5344CB8AC3E}">
        <p14:creationId xmlns:p14="http://schemas.microsoft.com/office/powerpoint/2010/main" val="256811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D863E32-770C-EDE9-EA94-52F51FBB7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391" y="0"/>
            <a:ext cx="4291217" cy="5143500"/>
          </a:xfrm>
          <a:prstGeom prst="rect">
            <a:avLst/>
          </a:prstGeom>
        </p:spPr>
      </p:pic>
    </p:spTree>
    <p:extLst>
      <p:ext uri="{BB962C8B-B14F-4D97-AF65-F5344CB8AC3E}">
        <p14:creationId xmlns:p14="http://schemas.microsoft.com/office/powerpoint/2010/main" val="2412576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Value of Hospitality</a:t>
            </a:r>
          </a:p>
          <a:p>
            <a:pPr marL="457200" indent="-457200" algn="l">
              <a:lnSpc>
                <a:spcPct val="90000"/>
              </a:lnSpc>
              <a:buFont typeface="+mj-lt"/>
              <a:buAutoNum type="arabicPeriod"/>
            </a:pPr>
            <a:r>
              <a:rPr lang="en-US" altLang="en-US" sz="4000" dirty="0"/>
              <a:t>Hospitality and revival</a:t>
            </a:r>
          </a:p>
          <a:p>
            <a:pPr marL="457200" indent="-457200" algn="l">
              <a:lnSpc>
                <a:spcPct val="90000"/>
              </a:lnSpc>
              <a:buFont typeface="+mj-lt"/>
              <a:buAutoNum type="arabicPeriod"/>
            </a:pPr>
            <a:r>
              <a:rPr lang="en-US" altLang="en-US" sz="4000" u="sng" dirty="0">
                <a:solidFill>
                  <a:srgbClr val="FFFF66"/>
                </a:solidFill>
              </a:rPr>
              <a:t>Hospitality and revival prep</a:t>
            </a:r>
          </a:p>
          <a:p>
            <a:pPr marL="457200" indent="-457200" algn="l">
              <a:lnSpc>
                <a:spcPct val="90000"/>
              </a:lnSpc>
              <a:buFont typeface="+mj-lt"/>
              <a:buAutoNum type="arabicPeriod"/>
            </a:pPr>
            <a:r>
              <a:rPr lang="en-US" altLang="en-US" sz="4000" dirty="0"/>
              <a:t>Hospitality applied</a:t>
            </a:r>
          </a:p>
          <a:p>
            <a:pPr marL="457200" indent="-457200" algn="l">
              <a:lnSpc>
                <a:spcPct val="90000"/>
              </a:lnSpc>
              <a:buFont typeface="+mj-lt"/>
              <a:buAutoNum type="arabicPeriod"/>
            </a:pPr>
            <a:r>
              <a:rPr lang="en-US" altLang="en-US" sz="4000" dirty="0"/>
              <a:t>Hospitality happening.</a:t>
            </a:r>
          </a:p>
        </p:txBody>
      </p:sp>
    </p:spTree>
    <p:extLst>
      <p:ext uri="{BB962C8B-B14F-4D97-AF65-F5344CB8AC3E}">
        <p14:creationId xmlns:p14="http://schemas.microsoft.com/office/powerpoint/2010/main" val="401737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How do we receive people, new and known?</a:t>
            </a:r>
          </a:p>
          <a:p>
            <a:pPr algn="l">
              <a:lnSpc>
                <a:spcPct val="90000"/>
              </a:lnSpc>
            </a:pPr>
            <a:r>
              <a:rPr lang="en-US" altLang="en-US" sz="4000" dirty="0"/>
              <a:t>It’s not about food, [The Kingdom of God is not eating and drinking] but </a:t>
            </a:r>
            <a:r>
              <a:rPr lang="en-US" altLang="en-US" sz="4000" u="sng" dirty="0"/>
              <a:t>it is about eating</a:t>
            </a:r>
            <a:r>
              <a:rPr lang="en-US" altLang="en-US" sz="4000" dirty="0"/>
              <a:t>.</a:t>
            </a:r>
          </a:p>
        </p:txBody>
      </p:sp>
    </p:spTree>
    <p:extLst>
      <p:ext uri="{BB962C8B-B14F-4D97-AF65-F5344CB8AC3E}">
        <p14:creationId xmlns:p14="http://schemas.microsoft.com/office/powerpoint/2010/main" val="128532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344864" y="285750"/>
            <a:ext cx="5570536" cy="4572000"/>
          </a:xfrm>
        </p:spPr>
        <p:txBody>
          <a:bodyPr/>
          <a:lstStyle/>
          <a:p>
            <a:pPr algn="l">
              <a:lnSpc>
                <a:spcPct val="90000"/>
              </a:lnSpc>
            </a:pPr>
            <a:r>
              <a:rPr lang="en-US" altLang="en-US" sz="4000" dirty="0"/>
              <a:t>I read it as a teen, and remember a profound statement:</a:t>
            </a:r>
          </a:p>
          <a:p>
            <a:pPr algn="l">
              <a:lnSpc>
                <a:spcPct val="90000"/>
              </a:lnSpc>
            </a:pPr>
            <a:r>
              <a:rPr lang="en-US" altLang="en-US" sz="4000" dirty="0"/>
              <a:t>“You haven’t been anywhere until you’ve eaten a meal with the people.”</a:t>
            </a:r>
          </a:p>
        </p:txBody>
      </p:sp>
      <p:pic>
        <p:nvPicPr>
          <p:cNvPr id="2" name="Picture 4" descr="Pin on Library">
            <a:extLst>
              <a:ext uri="{FF2B5EF4-FFF2-40B4-BE49-F238E27FC236}">
                <a16:creationId xmlns:a16="http://schemas.microsoft.com/office/drawing/2014/main" id="{52904EFD-8DFD-5F83-3DFF-5A5AEB54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448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63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quot;A sad soul can kill you quicker, far quicker, than a germ.&quot; - Kwize">
            <a:extLst>
              <a:ext uri="{FF2B5EF4-FFF2-40B4-BE49-F238E27FC236}">
                <a16:creationId xmlns:a16="http://schemas.microsoft.com/office/drawing/2014/main" id="{CEAA70E4-6622-25E9-7450-065B046FA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907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Eating together was always impressed on us as vital. It was the crucial ritual that held the family together, and even in my teenage rebellion, I knew that it was. Knowing that there was always a place for me at the table gave me the security in myself to find the independence I so craved. I can see it now very clearly.</a:t>
            </a:r>
          </a:p>
        </p:txBody>
      </p:sp>
    </p:spTree>
    <p:extLst>
      <p:ext uri="{BB962C8B-B14F-4D97-AF65-F5344CB8AC3E}">
        <p14:creationId xmlns:p14="http://schemas.microsoft.com/office/powerpoint/2010/main" val="169550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Sometimes, eating alone can be the loneliest of experiences.</a:t>
            </a:r>
          </a:p>
          <a:p>
            <a:pPr algn="l">
              <a:lnSpc>
                <a:spcPct val="90000"/>
              </a:lnSpc>
            </a:pPr>
            <a:r>
              <a:rPr lang="en-US" altLang="en-US" sz="4000" dirty="0"/>
              <a:t>Between 2014 and 2018 it is reported that restaurant </a:t>
            </a:r>
            <a:r>
              <a:rPr lang="en-US" altLang="en-US" sz="4000" u="sng" dirty="0">
                <a:solidFill>
                  <a:srgbClr val="FFFF66"/>
                </a:solidFill>
              </a:rPr>
              <a:t>dining alone</a:t>
            </a:r>
            <a:r>
              <a:rPr lang="en-US" altLang="en-US" sz="4000" dirty="0"/>
              <a:t> in New York has increased by 80%.</a:t>
            </a:r>
          </a:p>
        </p:txBody>
      </p:sp>
    </p:spTree>
    <p:extLst>
      <p:ext uri="{BB962C8B-B14F-4D97-AF65-F5344CB8AC3E}">
        <p14:creationId xmlns:p14="http://schemas.microsoft.com/office/powerpoint/2010/main" val="1356761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 are becoming more and more disconnected from society, retreating into our own private world, increasingly connected online.</a:t>
            </a:r>
          </a:p>
        </p:txBody>
      </p:sp>
    </p:spTree>
    <p:extLst>
      <p:ext uri="{BB962C8B-B14F-4D97-AF65-F5344CB8AC3E}">
        <p14:creationId xmlns:p14="http://schemas.microsoft.com/office/powerpoint/2010/main" val="885914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 Food delivery services are booming and much of their use is for single meals to be consumed alone. </a:t>
            </a:r>
          </a:p>
          <a:p>
            <a:pPr algn="l">
              <a:lnSpc>
                <a:spcPct val="90000"/>
              </a:lnSpc>
            </a:pPr>
            <a:r>
              <a:rPr lang="en-US" altLang="en-US" sz="4000" dirty="0"/>
              <a:t>Up until very recently the focal point of every family has been sitting around the table eating. It has been very hard to break, but to a certain extent the food industry has achieved it.</a:t>
            </a:r>
          </a:p>
        </p:txBody>
      </p:sp>
    </p:spTree>
    <p:extLst>
      <p:ext uri="{BB962C8B-B14F-4D97-AF65-F5344CB8AC3E}">
        <p14:creationId xmlns:p14="http://schemas.microsoft.com/office/powerpoint/2010/main" val="1886580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Look at the French paradox, they eat a lot of fatty food, but they’re not fat, because of the very structured and controlled way in which they eat - small portions and eating slowly, talking between courses, so you feel satiated sooner.</a:t>
            </a:r>
            <a:endParaRPr lang="en-US" altLang="en-US" sz="4000" dirty="0"/>
          </a:p>
        </p:txBody>
      </p:sp>
    </p:spTree>
    <p:extLst>
      <p:ext uri="{BB962C8B-B14F-4D97-AF65-F5344CB8AC3E}">
        <p14:creationId xmlns:p14="http://schemas.microsoft.com/office/powerpoint/2010/main" val="3851638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Analysis of a survey of about 8,000 adults by Oxford Economics and the National Centre for Social Research suggested eating alone has a stronger link to being unhappy than any other factor except mental illness. </a:t>
            </a:r>
            <a:endParaRPr lang="en-US" altLang="en-US" sz="4000" dirty="0"/>
          </a:p>
        </p:txBody>
      </p:sp>
    </p:spTree>
    <p:extLst>
      <p:ext uri="{BB962C8B-B14F-4D97-AF65-F5344CB8AC3E}">
        <p14:creationId xmlns:p14="http://schemas.microsoft.com/office/powerpoint/2010/main" val="297108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a:extLst>
              <a:ext uri="{FF2B5EF4-FFF2-40B4-BE49-F238E27FC236}">
                <a16:creationId xmlns:a16="http://schemas.microsoft.com/office/drawing/2014/main" id="{EC1B2C37-0545-0AD4-2CBC-328656A1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0DD06-03DC-7B3C-1D0A-3139E164D4DE}"/>
              </a:ext>
            </a:extLst>
          </p:cNvPr>
          <p:cNvSpPr txBox="1"/>
          <p:nvPr/>
        </p:nvSpPr>
        <p:spPr>
          <a:xfrm>
            <a:off x="2095500" y="3842087"/>
            <a:ext cx="4800600" cy="1015663"/>
          </a:xfrm>
          <a:prstGeom prst="rect">
            <a:avLst/>
          </a:prstGeom>
          <a:noFill/>
        </p:spPr>
        <p:txBody>
          <a:bodyPr wrap="square" rtlCol="0">
            <a:spAutoFit/>
          </a:bodyPr>
          <a:lstStyle/>
          <a:p>
            <a:r>
              <a:rPr lang="en-US" sz="60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and Holiness</a:t>
            </a:r>
          </a:p>
        </p:txBody>
      </p:sp>
      <p:sp>
        <p:nvSpPr>
          <p:cNvPr id="3" name="TextBox 2">
            <a:extLst>
              <a:ext uri="{FF2B5EF4-FFF2-40B4-BE49-F238E27FC236}">
                <a16:creationId xmlns:a16="http://schemas.microsoft.com/office/drawing/2014/main" id="{CD05509F-814A-8598-62BC-00041DE11320}"/>
              </a:ext>
            </a:extLst>
          </p:cNvPr>
          <p:cNvSpPr txBox="1"/>
          <p:nvPr/>
        </p:nvSpPr>
        <p:spPr>
          <a:xfrm>
            <a:off x="1810705" y="285750"/>
            <a:ext cx="4649029" cy="646331"/>
          </a:xfrm>
          <a:prstGeom prst="rect">
            <a:avLst/>
          </a:prstGeom>
          <a:noFill/>
        </p:spPr>
        <p:txBody>
          <a:bodyPr wrap="none" rtlCol="0">
            <a:spAutoFit/>
          </a:bodyPr>
          <a:lstStyle/>
          <a:p>
            <a:r>
              <a:rPr lang="en-US" altLang="en-US" sz="3600" cap="small" dirty="0" err="1">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Mes</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Jews</a:t>
            </a:r>
            <a:r>
              <a:rPr lang="en-US" altLang="en-US" sz="2000" baseline="30000" dirty="0"/>
              <a:t>/</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Hebrew</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13.1-3</a:t>
            </a:r>
            <a:endParaRPr 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endParaRPr>
          </a:p>
        </p:txBody>
      </p:sp>
    </p:spTree>
    <p:extLst>
      <p:ext uri="{BB962C8B-B14F-4D97-AF65-F5344CB8AC3E}">
        <p14:creationId xmlns:p14="http://schemas.microsoft.com/office/powerpoint/2010/main" val="4069209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77500" lnSpcReduction="20000"/>
          </a:bodyPr>
          <a:lstStyle/>
          <a:p>
            <a:pPr algn="l">
              <a:lnSpc>
                <a:spcPct val="120000"/>
              </a:lnSpc>
            </a:pPr>
            <a:r>
              <a:rPr lang="en-US" altLang="en-US" sz="4000" dirty="0"/>
              <a:t>Eating together creates social bonds, it’s one way to ensure we spend less time alone.</a:t>
            </a:r>
          </a:p>
          <a:p>
            <a:pPr algn="l">
              <a:lnSpc>
                <a:spcPct val="120000"/>
              </a:lnSpc>
            </a:pPr>
            <a:r>
              <a:rPr lang="en-US" altLang="en-US" sz="4000" dirty="0"/>
              <a:t>Maybe we simply don’t have the time to sit down and eat together every evening as we used to, but despite the phalanx of factors pushing us to dine alone, that desire to come together around food remains indominable.</a:t>
            </a:r>
          </a:p>
        </p:txBody>
      </p:sp>
    </p:spTree>
    <p:extLst>
      <p:ext uri="{BB962C8B-B14F-4D97-AF65-F5344CB8AC3E}">
        <p14:creationId xmlns:p14="http://schemas.microsoft.com/office/powerpoint/2010/main" val="1283121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“The feeling of cooking for people you love and sitting down to eat it together, and feel the bonding, is the most human thing we can do. It’s what brings us together and keeps us together. Maybe we need that now more than ever. We lose it at our peril.”</a:t>
            </a:r>
            <a:endParaRPr lang="en-US" altLang="en-US" sz="4000" dirty="0"/>
          </a:p>
        </p:txBody>
      </p:sp>
    </p:spTree>
    <p:extLst>
      <p:ext uri="{BB962C8B-B14F-4D97-AF65-F5344CB8AC3E}">
        <p14:creationId xmlns:p14="http://schemas.microsoft.com/office/powerpoint/2010/main" val="189896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a:extLst>
              <a:ext uri="{FF2B5EF4-FFF2-40B4-BE49-F238E27FC236}">
                <a16:creationId xmlns:a16="http://schemas.microsoft.com/office/drawing/2014/main" id="{EC1B2C37-0545-0AD4-2CBC-328656A1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0DD06-03DC-7B3C-1D0A-3139E164D4DE}"/>
              </a:ext>
            </a:extLst>
          </p:cNvPr>
          <p:cNvSpPr txBox="1"/>
          <p:nvPr/>
        </p:nvSpPr>
        <p:spPr>
          <a:xfrm>
            <a:off x="2095500" y="3842087"/>
            <a:ext cx="4800600" cy="1015663"/>
          </a:xfrm>
          <a:prstGeom prst="rect">
            <a:avLst/>
          </a:prstGeom>
          <a:noFill/>
        </p:spPr>
        <p:txBody>
          <a:bodyPr wrap="square" rtlCol="0">
            <a:spAutoFit/>
          </a:bodyPr>
          <a:lstStyle/>
          <a:p>
            <a:r>
              <a:rPr lang="en-US" sz="60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and Holiness</a:t>
            </a:r>
          </a:p>
        </p:txBody>
      </p:sp>
      <p:sp>
        <p:nvSpPr>
          <p:cNvPr id="3" name="TextBox 2">
            <a:extLst>
              <a:ext uri="{FF2B5EF4-FFF2-40B4-BE49-F238E27FC236}">
                <a16:creationId xmlns:a16="http://schemas.microsoft.com/office/drawing/2014/main" id="{CD05509F-814A-8598-62BC-00041DE11320}"/>
              </a:ext>
            </a:extLst>
          </p:cNvPr>
          <p:cNvSpPr txBox="1"/>
          <p:nvPr/>
        </p:nvSpPr>
        <p:spPr>
          <a:xfrm>
            <a:off x="1810705" y="285750"/>
            <a:ext cx="4649029" cy="646331"/>
          </a:xfrm>
          <a:prstGeom prst="rect">
            <a:avLst/>
          </a:prstGeom>
          <a:noFill/>
        </p:spPr>
        <p:txBody>
          <a:bodyPr wrap="none" rtlCol="0">
            <a:spAutoFit/>
          </a:bodyPr>
          <a:lstStyle/>
          <a:p>
            <a:r>
              <a:rPr lang="en-US" altLang="en-US" sz="3600" cap="small" dirty="0" err="1">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Mes</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Jews</a:t>
            </a:r>
            <a:r>
              <a:rPr lang="en-US" altLang="en-US" sz="2000" baseline="30000" dirty="0"/>
              <a:t>/</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Hebrew</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13.1-3</a:t>
            </a:r>
            <a:endParaRPr 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endParaRPr>
          </a:p>
        </p:txBody>
      </p:sp>
    </p:spTree>
    <p:extLst>
      <p:ext uri="{BB962C8B-B14F-4D97-AF65-F5344CB8AC3E}">
        <p14:creationId xmlns:p14="http://schemas.microsoft.com/office/powerpoint/2010/main" val="1584353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Value of Hospitality</a:t>
            </a:r>
          </a:p>
          <a:p>
            <a:pPr marL="457200" indent="-457200" algn="l">
              <a:lnSpc>
                <a:spcPct val="90000"/>
              </a:lnSpc>
              <a:buFont typeface="+mj-lt"/>
              <a:buAutoNum type="arabicPeriod"/>
            </a:pPr>
            <a:r>
              <a:rPr lang="en-US" altLang="en-US" sz="4000" dirty="0"/>
              <a:t>Hospitality and revival</a:t>
            </a:r>
          </a:p>
          <a:p>
            <a:pPr marL="457200" indent="-457200" algn="l">
              <a:lnSpc>
                <a:spcPct val="90000"/>
              </a:lnSpc>
              <a:buFont typeface="+mj-lt"/>
              <a:buAutoNum type="arabicPeriod"/>
            </a:pPr>
            <a:r>
              <a:rPr lang="en-US" altLang="en-US" sz="4000" dirty="0"/>
              <a:t>Hospitality and revival prep</a:t>
            </a:r>
          </a:p>
          <a:p>
            <a:pPr marL="457200" indent="-457200" algn="l">
              <a:lnSpc>
                <a:spcPct val="90000"/>
              </a:lnSpc>
              <a:buFont typeface="+mj-lt"/>
              <a:buAutoNum type="arabicPeriod"/>
            </a:pPr>
            <a:r>
              <a:rPr lang="en-US" altLang="en-US" sz="4000" u="sng" dirty="0">
                <a:solidFill>
                  <a:srgbClr val="FFFF66"/>
                </a:solidFill>
              </a:rPr>
              <a:t>Hospitality applied</a:t>
            </a:r>
          </a:p>
          <a:p>
            <a:pPr marL="457200" indent="-457200" algn="l">
              <a:lnSpc>
                <a:spcPct val="90000"/>
              </a:lnSpc>
              <a:buFont typeface="+mj-lt"/>
              <a:buAutoNum type="arabicPeriod"/>
            </a:pPr>
            <a:r>
              <a:rPr lang="en-US" altLang="en-US" sz="4000" dirty="0"/>
              <a:t>Hospitality happening.</a:t>
            </a:r>
          </a:p>
        </p:txBody>
      </p:sp>
    </p:spTree>
    <p:extLst>
      <p:ext uri="{BB962C8B-B14F-4D97-AF65-F5344CB8AC3E}">
        <p14:creationId xmlns:p14="http://schemas.microsoft.com/office/powerpoint/2010/main" val="248843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Scriptures on the table, that is, on meals together. </a:t>
            </a:r>
          </a:p>
        </p:txBody>
      </p:sp>
    </p:spTree>
    <p:extLst>
      <p:ext uri="{BB962C8B-B14F-4D97-AF65-F5344CB8AC3E}">
        <p14:creationId xmlns:p14="http://schemas.microsoft.com/office/powerpoint/2010/main" val="457068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T’hillim/Psalm 133.1 </a:t>
            </a:r>
            <a:r>
              <a:rPr lang="en-US" altLang="en-US" sz="4000" dirty="0"/>
              <a:t>Oh, how good, how pleasant it is for brothers to live together in harmony.</a:t>
            </a:r>
          </a:p>
          <a:p>
            <a:pPr algn="r" rtl="1">
              <a:lnSpc>
                <a:spcPct val="90000"/>
              </a:lnSpc>
            </a:pPr>
            <a:r>
              <a:rPr lang="he-IL" altLang="en-US" sz="4400" b="1" dirty="0">
                <a:solidFill>
                  <a:srgbClr val="FFFF66"/>
                </a:solidFill>
                <a:latin typeface="David" panose="020E0502060401010101" pitchFamily="34" charset="-79"/>
                <a:cs typeface="David" panose="020E0502060401010101" pitchFamily="34" charset="-79"/>
              </a:rPr>
              <a:t>שֶׁבֶת</a:t>
            </a:r>
            <a:r>
              <a:rPr lang="he-IL" altLang="en-US" sz="4400" b="1" dirty="0">
                <a:latin typeface="David" panose="020E0502060401010101" pitchFamily="34" charset="-79"/>
                <a:cs typeface="David" panose="020E0502060401010101" pitchFamily="34" charset="-79"/>
              </a:rPr>
              <a:t> אַחִים גַּם-יָחַד.</a:t>
            </a:r>
            <a:endParaRPr lang="en-US" altLang="en-US" sz="4400" b="1" dirty="0">
              <a:latin typeface="David" panose="020E0502060401010101" pitchFamily="34" charset="-79"/>
              <a:cs typeface="David" panose="020E0502060401010101" pitchFamily="34" charset="-79"/>
            </a:endParaRPr>
          </a:p>
          <a:p>
            <a:pPr algn="r" rtl="1">
              <a:lnSpc>
                <a:spcPct val="90000"/>
              </a:lnSpc>
            </a:pPr>
            <a:r>
              <a:rPr lang="en-US" altLang="en-US" sz="4400" b="1" dirty="0">
                <a:latin typeface="David" panose="020E0502060401010101" pitchFamily="34" charset="-79"/>
                <a:cs typeface="David" panose="020E0502060401010101" pitchFamily="34" charset="-79"/>
              </a:rPr>
              <a:t> </a:t>
            </a:r>
            <a:r>
              <a:rPr lang="en-US" altLang="en-US" sz="4000" dirty="0" err="1">
                <a:solidFill>
                  <a:srgbClr val="FFFF66"/>
                </a:solidFill>
              </a:rPr>
              <a:t>Shevet</a:t>
            </a:r>
            <a:r>
              <a:rPr lang="en-US" altLang="en-US" sz="4000" dirty="0"/>
              <a:t> </a:t>
            </a:r>
            <a:r>
              <a:rPr lang="en-US" altLang="en-US" sz="4000" dirty="0" err="1"/>
              <a:t>akhim</a:t>
            </a:r>
            <a:r>
              <a:rPr lang="en-US" altLang="en-US" sz="4000" dirty="0"/>
              <a:t> gam </a:t>
            </a:r>
            <a:r>
              <a:rPr lang="en-US" altLang="en-US" sz="4000" dirty="0" err="1"/>
              <a:t>yakhad</a:t>
            </a:r>
            <a:r>
              <a:rPr lang="en-US" altLang="en-US" sz="4000" dirty="0"/>
              <a:t>.</a:t>
            </a:r>
          </a:p>
          <a:p>
            <a:pPr algn="l">
              <a:lnSpc>
                <a:spcPct val="90000"/>
              </a:lnSpc>
            </a:pPr>
            <a:r>
              <a:rPr lang="en-US" sz="4000" dirty="0"/>
              <a:t>Translations of </a:t>
            </a:r>
            <a:r>
              <a:rPr lang="he-IL" sz="4400" b="1" dirty="0">
                <a:latin typeface="David" panose="020E0502060401010101" pitchFamily="34" charset="-79"/>
                <a:cs typeface="David" panose="020E0502060401010101" pitchFamily="34" charset="-79"/>
              </a:rPr>
              <a:t>שֶׁבֶת</a:t>
            </a:r>
          </a:p>
          <a:p>
            <a:pPr algn="l">
              <a:lnSpc>
                <a:spcPct val="90000"/>
              </a:lnSpc>
            </a:pPr>
            <a:r>
              <a:rPr lang="en-US" altLang="en-US" sz="4000" dirty="0" err="1"/>
              <a:t>Sittting</a:t>
            </a:r>
            <a:r>
              <a:rPr lang="en-US" altLang="en-US" sz="4000" dirty="0"/>
              <a:t>, seat, dwelling</a:t>
            </a:r>
          </a:p>
        </p:txBody>
      </p:sp>
    </p:spTree>
    <p:extLst>
      <p:ext uri="{BB962C8B-B14F-4D97-AF65-F5344CB8AC3E}">
        <p14:creationId xmlns:p14="http://schemas.microsoft.com/office/powerpoint/2010/main" val="4099500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altLang="en-US" sz="2000" baseline="30000" dirty="0" err="1"/>
              <a:t>Beresheet</a:t>
            </a:r>
            <a:r>
              <a:rPr lang="en-US" altLang="en-US" sz="2000" baseline="30000" dirty="0"/>
              <a:t>/Gen 18.1-8, 16-17 </a:t>
            </a:r>
            <a:r>
              <a:rPr lang="en-US" sz="4000" b="0" cap="small" dirty="0">
                <a:effectLst/>
              </a:rPr>
              <a:t>Adoni</a:t>
            </a:r>
            <a:r>
              <a:rPr lang="en-US" sz="4000" b="0" dirty="0">
                <a:effectLst/>
              </a:rPr>
              <a:t> appeared to Avraham by the oaks of </a:t>
            </a:r>
            <a:r>
              <a:rPr lang="en-US" sz="4000" b="0" dirty="0" err="1">
                <a:effectLst/>
              </a:rPr>
              <a:t>Mamre</a:t>
            </a:r>
            <a:r>
              <a:rPr lang="en-US" sz="4000" b="0" dirty="0">
                <a:effectLst/>
              </a:rPr>
              <a:t> as he sat at the entrance to the tent during the heat of the day.  He raised his eyes and looked, and there in front of him stood three men. On seeing them, he ran from the tent door to meet them, prostrated himself on the ground,  and said, </a:t>
            </a:r>
            <a:endParaRPr lang="en-US" altLang="en-US" sz="4000" dirty="0"/>
          </a:p>
        </p:txBody>
      </p:sp>
    </p:spTree>
    <p:extLst>
      <p:ext uri="{BB962C8B-B14F-4D97-AF65-F5344CB8AC3E}">
        <p14:creationId xmlns:p14="http://schemas.microsoft.com/office/powerpoint/2010/main" val="4031603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altLang="en-US" sz="3500" baseline="30000" dirty="0" err="1"/>
              <a:t>Beresheet</a:t>
            </a:r>
            <a:r>
              <a:rPr lang="en-US" altLang="en-US" sz="3500" baseline="30000" dirty="0"/>
              <a:t>/Gen 18.1-8, 16-17  </a:t>
            </a:r>
            <a:r>
              <a:rPr lang="en-US" sz="3600" b="0" dirty="0">
                <a:effectLst/>
              </a:rPr>
              <a:t>“my Lord, if I have found favor in your sight, please don’t leave your servant. Please let me send for some water, so that you can wash your feet; then rest under the tree,  and I will bring a piece of bread. Now that you have come to your servant, refresh yourselves before going on.” “Very well,” they replied, </a:t>
            </a:r>
            <a:endParaRPr lang="en-US" altLang="en-US" sz="3600" dirty="0"/>
          </a:p>
        </p:txBody>
      </p:sp>
    </p:spTree>
    <p:extLst>
      <p:ext uri="{BB962C8B-B14F-4D97-AF65-F5344CB8AC3E}">
        <p14:creationId xmlns:p14="http://schemas.microsoft.com/office/powerpoint/2010/main" val="2720983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baseline="30000" dirty="0" err="1"/>
              <a:t>Beresheet</a:t>
            </a:r>
            <a:r>
              <a:rPr lang="en-US" altLang="en-US" baseline="30000" dirty="0"/>
              <a:t>/Gen 18.1-8, 16-17 </a:t>
            </a:r>
            <a:r>
              <a:rPr lang="en-US" sz="3600" b="0" dirty="0">
                <a:effectLst/>
              </a:rPr>
              <a:t>“do what you have said.” Avraham hurried into the tent to Sarah and said, “Quickly, three measures of the best flour!  Knead it and make cakes.”  Avraham ran to the herd, took a good, tender calf and gave it to the servant, who hurried to prepare it.  </a:t>
            </a:r>
            <a:endParaRPr lang="en-US" altLang="en-US" sz="3600" dirty="0"/>
          </a:p>
        </p:txBody>
      </p:sp>
    </p:spTree>
    <p:extLst>
      <p:ext uri="{BB962C8B-B14F-4D97-AF65-F5344CB8AC3E}">
        <p14:creationId xmlns:p14="http://schemas.microsoft.com/office/powerpoint/2010/main" val="2603965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altLang="en-US" baseline="30000" dirty="0" err="1"/>
              <a:t>Beresheet</a:t>
            </a:r>
            <a:r>
              <a:rPr lang="en-US" altLang="en-US" baseline="30000" dirty="0"/>
              <a:t>/Gen 18.1-8, 16-17 </a:t>
            </a:r>
            <a:r>
              <a:rPr lang="en-US" sz="3600" b="0" dirty="0">
                <a:effectLst/>
              </a:rPr>
              <a:t>Then he took curds, milk and the calf which he had prepared, and set it all before the men; and he stood by them under the tree as they ate…The men set out from there and looked over toward </a:t>
            </a:r>
            <a:r>
              <a:rPr lang="en-US" sz="3600" b="0" dirty="0" err="1">
                <a:effectLst/>
              </a:rPr>
              <a:t>S’dom</a:t>
            </a:r>
            <a:r>
              <a:rPr lang="en-US" sz="3600" b="0" dirty="0">
                <a:effectLst/>
              </a:rPr>
              <a:t>, and Avraham went with them to see them on their way.  </a:t>
            </a:r>
            <a:r>
              <a:rPr lang="en-US" sz="3600" b="0" cap="small" dirty="0">
                <a:effectLst/>
              </a:rPr>
              <a:t>Adoni</a:t>
            </a:r>
            <a:r>
              <a:rPr lang="en-US" sz="3600" b="0" dirty="0">
                <a:effectLst/>
              </a:rPr>
              <a:t> said, “Should I hide from Avraham what I am about to do?”</a:t>
            </a:r>
            <a:endParaRPr lang="en-US" altLang="en-US" sz="3600" dirty="0"/>
          </a:p>
        </p:txBody>
      </p:sp>
    </p:spTree>
    <p:extLst>
      <p:ext uri="{BB962C8B-B14F-4D97-AF65-F5344CB8AC3E}">
        <p14:creationId xmlns:p14="http://schemas.microsoft.com/office/powerpoint/2010/main" val="425400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t>Mes</a:t>
            </a:r>
            <a:r>
              <a:rPr lang="en-US" altLang="en-US" sz="4000" baseline="30000" dirty="0"/>
              <a:t> Jews/Hebrew 13.1-3 </a:t>
            </a:r>
            <a:r>
              <a:rPr lang="en-US" altLang="en-US" sz="4000" dirty="0"/>
              <a:t>Let brotherly love continue.  Do not neglect to </a:t>
            </a:r>
            <a:r>
              <a:rPr lang="en-US" altLang="en-US" sz="4000" u="sng" dirty="0">
                <a:solidFill>
                  <a:srgbClr val="FFFF66"/>
                </a:solidFill>
              </a:rPr>
              <a:t>show hospitality</a:t>
            </a:r>
            <a:r>
              <a:rPr lang="en-US" altLang="en-US" sz="4000" dirty="0"/>
              <a:t> to strangers — for in doing so, some have entertained angels without knowing it. Remember the prisoners as if you were fellow prisoners, and those who are mistreated as if you also were suffering bodily.</a:t>
            </a:r>
          </a:p>
        </p:txBody>
      </p:sp>
    </p:spTree>
    <p:extLst>
      <p:ext uri="{BB962C8B-B14F-4D97-AF65-F5344CB8AC3E}">
        <p14:creationId xmlns:p14="http://schemas.microsoft.com/office/powerpoint/2010/main" val="1759769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T’hillim/Psalm 23.5-6 </a:t>
            </a:r>
            <a:r>
              <a:rPr lang="en-US" altLang="en-US" sz="4000" dirty="0">
                <a:solidFill>
                  <a:srgbClr val="FFFF66"/>
                </a:solidFill>
              </a:rPr>
              <a:t>You prepare a table for me</a:t>
            </a:r>
            <a:r>
              <a:rPr lang="en-US" altLang="en-US" sz="4000" dirty="0"/>
              <a:t>, even as my enemies watch; you anoint my head with oil from an overflowing cup. Goodness and grace will pursue me every day of my life; and I will live in the house of </a:t>
            </a:r>
            <a:r>
              <a:rPr lang="en-US" altLang="en-US" sz="4000" cap="small" dirty="0"/>
              <a:t>Adoni</a:t>
            </a:r>
            <a:r>
              <a:rPr lang="en-US" altLang="en-US" sz="4000" dirty="0"/>
              <a:t> for the length of days.  </a:t>
            </a:r>
          </a:p>
        </p:txBody>
      </p:sp>
    </p:spTree>
    <p:extLst>
      <p:ext uri="{BB962C8B-B14F-4D97-AF65-F5344CB8AC3E}">
        <p14:creationId xmlns:p14="http://schemas.microsoft.com/office/powerpoint/2010/main" val="3832247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T’hillim/Psalm 41.10</a:t>
            </a:r>
            <a:r>
              <a:rPr lang="en-US" altLang="en-US" sz="4000" dirty="0"/>
              <a:t> Even my close friend, on whom I relied, who </a:t>
            </a:r>
            <a:r>
              <a:rPr lang="en-US" altLang="en-US" sz="4000" dirty="0">
                <a:solidFill>
                  <a:srgbClr val="FFFF66"/>
                </a:solidFill>
              </a:rPr>
              <a:t>shared my table</a:t>
            </a:r>
            <a:r>
              <a:rPr lang="en-US" altLang="en-US" sz="4000" dirty="0"/>
              <a:t>, has turned against me.</a:t>
            </a:r>
          </a:p>
        </p:txBody>
      </p:sp>
    </p:spTree>
    <p:extLst>
      <p:ext uri="{BB962C8B-B14F-4D97-AF65-F5344CB8AC3E}">
        <p14:creationId xmlns:p14="http://schemas.microsoft.com/office/powerpoint/2010/main" val="2726361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T’hillim/Psalm 128.3-4</a:t>
            </a:r>
            <a:r>
              <a:rPr lang="en-US" altLang="en-US" sz="4000" dirty="0"/>
              <a:t> Your wife will be like a fruitful vine within your house. Your children will be like olive saplings </a:t>
            </a:r>
            <a:r>
              <a:rPr lang="en-US" altLang="en-US" sz="4000" dirty="0">
                <a:solidFill>
                  <a:srgbClr val="FFFF66"/>
                </a:solidFill>
              </a:rPr>
              <a:t>around your table</a:t>
            </a:r>
            <a:r>
              <a:rPr lang="en-US" altLang="en-US" sz="4000" dirty="0"/>
              <a:t>. Behold, thus will the man be blessed who fears </a:t>
            </a:r>
            <a:r>
              <a:rPr lang="en-US" altLang="en-US" sz="4000" cap="small" dirty="0"/>
              <a:t>Adoni</a:t>
            </a:r>
            <a:r>
              <a:rPr lang="en-US" altLang="en-US" sz="4000" dirty="0"/>
              <a:t>.</a:t>
            </a:r>
          </a:p>
        </p:txBody>
      </p:sp>
    </p:spTree>
    <p:extLst>
      <p:ext uri="{BB962C8B-B14F-4D97-AF65-F5344CB8AC3E}">
        <p14:creationId xmlns:p14="http://schemas.microsoft.com/office/powerpoint/2010/main" val="1332580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That is why erev Shabbat meal and blessings have developed in Jewish culture as so significant!  </a:t>
            </a:r>
          </a:p>
          <a:p>
            <a:pPr algn="l">
              <a:lnSpc>
                <a:spcPct val="90000"/>
              </a:lnSpc>
            </a:pPr>
            <a:r>
              <a:rPr lang="en-US" altLang="en-US" sz="4000" dirty="0"/>
              <a:t>Candle lighting, Song, Blessing on the wife, the husband, the children, the wine, the bread/food.</a:t>
            </a:r>
          </a:p>
        </p:txBody>
      </p:sp>
    </p:spTree>
    <p:extLst>
      <p:ext uri="{BB962C8B-B14F-4D97-AF65-F5344CB8AC3E}">
        <p14:creationId xmlns:p14="http://schemas.microsoft.com/office/powerpoint/2010/main" val="2523726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33CB17AE-3D96-6F27-A521-E411507B15D6}"/>
              </a:ext>
            </a:extLst>
          </p:cNvPr>
          <p:cNvPicPr>
            <a:picLocks noChangeAspect="1"/>
          </p:cNvPicPr>
          <p:nvPr/>
        </p:nvPicPr>
        <p:blipFill>
          <a:blip r:embed="rId3"/>
          <a:stretch>
            <a:fillRect/>
          </a:stretch>
        </p:blipFill>
        <p:spPr>
          <a:xfrm>
            <a:off x="-51882" y="0"/>
            <a:ext cx="9119681" cy="4658966"/>
          </a:xfrm>
          <a:prstGeom prst="rect">
            <a:avLst/>
          </a:prstGeom>
        </p:spPr>
      </p:pic>
    </p:spTree>
    <p:extLst>
      <p:ext uri="{BB962C8B-B14F-4D97-AF65-F5344CB8AC3E}">
        <p14:creationId xmlns:p14="http://schemas.microsoft.com/office/powerpoint/2010/main" val="3364925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https://orhaolam.com/index.php/downloads/blessings-2</a:t>
            </a:r>
            <a:endParaRPr lang="en-US" altLang="en-US" sz="4000" dirty="0"/>
          </a:p>
        </p:txBody>
      </p:sp>
    </p:spTree>
    <p:extLst>
      <p:ext uri="{BB962C8B-B14F-4D97-AF65-F5344CB8AC3E}">
        <p14:creationId xmlns:p14="http://schemas.microsoft.com/office/powerpoint/2010/main" val="3711998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spcBef>
                <a:spcPts val="0"/>
              </a:spcBef>
            </a:pPr>
            <a:r>
              <a:rPr lang="en-US" altLang="en-US" sz="4000" baseline="30000" dirty="0"/>
              <a:t>Gal 2.11-12</a:t>
            </a:r>
            <a:r>
              <a:rPr lang="en-US" altLang="en-US" sz="4000" dirty="0"/>
              <a:t> Furthermore, when </a:t>
            </a:r>
            <a:r>
              <a:rPr lang="en-US" altLang="en-US" sz="4000" dirty="0" err="1"/>
              <a:t>Kefa</a:t>
            </a:r>
            <a:r>
              <a:rPr lang="en-US" altLang="en-US" sz="4000" dirty="0"/>
              <a:t> came to Antioch, I opposed him publicly, because he was clearly in the wrong. For prior to the arrival of certain people from [the community headed by] </a:t>
            </a:r>
            <a:r>
              <a:rPr lang="en-US" altLang="en-US" sz="4000" dirty="0" err="1"/>
              <a:t>Ya‘akov</a:t>
            </a:r>
            <a:r>
              <a:rPr lang="en-US" altLang="en-US" sz="4000" dirty="0"/>
              <a:t>, </a:t>
            </a:r>
          </a:p>
        </p:txBody>
      </p:sp>
    </p:spTree>
    <p:extLst>
      <p:ext uri="{BB962C8B-B14F-4D97-AF65-F5344CB8AC3E}">
        <p14:creationId xmlns:p14="http://schemas.microsoft.com/office/powerpoint/2010/main" val="3123909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spcBef>
                <a:spcPts val="0"/>
              </a:spcBef>
            </a:pPr>
            <a:r>
              <a:rPr lang="en-US" altLang="en-US" sz="4000" baseline="30000" dirty="0"/>
              <a:t>Gal 2.11-12</a:t>
            </a:r>
            <a:r>
              <a:rPr lang="en-US" altLang="en-US" sz="4000" dirty="0"/>
              <a:t> </a:t>
            </a:r>
            <a:r>
              <a:rPr lang="en-US" altLang="en-US" sz="4000" dirty="0">
                <a:solidFill>
                  <a:srgbClr val="FFFF66"/>
                </a:solidFill>
              </a:rPr>
              <a:t>he had been eating with the Gentile believers</a:t>
            </a:r>
            <a:r>
              <a:rPr lang="en-US" altLang="en-US" sz="4000" dirty="0"/>
              <a:t>; but when they came, he withdrew and separated himself, because he was afraid of the faction who favored circumcising Gentile believers. </a:t>
            </a:r>
          </a:p>
        </p:txBody>
      </p:sp>
    </p:spTree>
    <p:extLst>
      <p:ext uri="{BB962C8B-B14F-4D97-AF65-F5344CB8AC3E}">
        <p14:creationId xmlns:p14="http://schemas.microsoft.com/office/powerpoint/2010/main" val="3318513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No one should sit alone at Oneg.  Look for isolated people.  </a:t>
            </a:r>
          </a:p>
        </p:txBody>
      </p:sp>
    </p:spTree>
    <p:extLst>
      <p:ext uri="{BB962C8B-B14F-4D97-AF65-F5344CB8AC3E}">
        <p14:creationId xmlns:p14="http://schemas.microsoft.com/office/powerpoint/2010/main" val="2926599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a:t>1 Tim 5.9-10 </a:t>
            </a:r>
            <a:r>
              <a:rPr lang="en-US" sz="4000" dirty="0"/>
              <a:t>Let </a:t>
            </a:r>
            <a:r>
              <a:rPr lang="en-US" sz="4000" dirty="0">
                <a:solidFill>
                  <a:srgbClr val="FFFF66"/>
                </a:solidFill>
              </a:rPr>
              <a:t>a widow be enrolled </a:t>
            </a:r>
            <a:r>
              <a:rPr lang="en-US" sz="4000" dirty="0"/>
              <a:t>on the list of widows only if she is more than sixty years old, was faithful to her husband, and is known for her good deeds — as one who has reared her children well, </a:t>
            </a:r>
            <a:r>
              <a:rPr lang="en-US" sz="4000" dirty="0">
                <a:solidFill>
                  <a:srgbClr val="FFFF66"/>
                </a:solidFill>
              </a:rPr>
              <a:t>showed hospitality, washed the feet of God’s people</a:t>
            </a:r>
            <a:r>
              <a:rPr lang="en-US" sz="4000" dirty="0"/>
              <a:t>, helped those in trouble, and engaged in all kinds of good work.</a:t>
            </a:r>
            <a:endParaRPr lang="en-US" altLang="en-US" sz="7200" dirty="0"/>
          </a:p>
        </p:txBody>
      </p:sp>
    </p:spTree>
    <p:extLst>
      <p:ext uri="{BB962C8B-B14F-4D97-AF65-F5344CB8AC3E}">
        <p14:creationId xmlns:p14="http://schemas.microsoft.com/office/powerpoint/2010/main" val="329726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Value of Hospitality</a:t>
            </a:r>
          </a:p>
          <a:p>
            <a:pPr marL="457200" indent="-457200" algn="l">
              <a:lnSpc>
                <a:spcPct val="90000"/>
              </a:lnSpc>
              <a:buFont typeface="+mj-lt"/>
              <a:buAutoNum type="arabicPeriod"/>
            </a:pPr>
            <a:r>
              <a:rPr lang="en-US" altLang="en-US" sz="4000" dirty="0"/>
              <a:t>Hospitality and revival</a:t>
            </a:r>
          </a:p>
          <a:p>
            <a:pPr marL="457200" indent="-457200" algn="l">
              <a:lnSpc>
                <a:spcPct val="90000"/>
              </a:lnSpc>
              <a:buFont typeface="+mj-lt"/>
              <a:buAutoNum type="arabicPeriod"/>
            </a:pPr>
            <a:r>
              <a:rPr lang="en-US" altLang="en-US" sz="4000" dirty="0"/>
              <a:t>Hospitality and revival prep</a:t>
            </a:r>
          </a:p>
          <a:p>
            <a:pPr marL="457200" indent="-457200" algn="l">
              <a:lnSpc>
                <a:spcPct val="90000"/>
              </a:lnSpc>
              <a:buFont typeface="+mj-lt"/>
              <a:buAutoNum type="arabicPeriod"/>
            </a:pPr>
            <a:r>
              <a:rPr lang="en-US" altLang="en-US" sz="4000" dirty="0"/>
              <a:t>Hospitality applied</a:t>
            </a:r>
          </a:p>
          <a:p>
            <a:pPr marL="457200" indent="-457200" algn="l">
              <a:lnSpc>
                <a:spcPct val="90000"/>
              </a:lnSpc>
              <a:buFont typeface="+mj-lt"/>
              <a:buAutoNum type="arabicPeriod"/>
            </a:pPr>
            <a:r>
              <a:rPr lang="en-US" altLang="en-US" sz="4000" dirty="0"/>
              <a:t>Hospitality happening.</a:t>
            </a:r>
          </a:p>
        </p:txBody>
      </p:sp>
    </p:spTree>
    <p:extLst>
      <p:ext uri="{BB962C8B-B14F-4D97-AF65-F5344CB8AC3E}">
        <p14:creationId xmlns:p14="http://schemas.microsoft.com/office/powerpoint/2010/main" val="154718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a:t> Ro 12. 11-13 </a:t>
            </a:r>
            <a:r>
              <a:rPr lang="en-US" sz="4000" dirty="0"/>
              <a:t>Don’t be lazy when hard work is needed, but serve the Lord with spiritual fervor. </a:t>
            </a:r>
            <a:r>
              <a:rPr lang="en-US" sz="4000" b="1" baseline="30000" dirty="0"/>
              <a:t> </a:t>
            </a:r>
            <a:r>
              <a:rPr lang="en-US" sz="4000" dirty="0"/>
              <a:t>Rejoice in your hope, be patient in your troubles, and continue steadfastly in prayer. </a:t>
            </a:r>
            <a:r>
              <a:rPr lang="en-US" sz="4000" b="1" baseline="30000" dirty="0"/>
              <a:t> </a:t>
            </a:r>
            <a:r>
              <a:rPr lang="en-US" sz="4000" dirty="0"/>
              <a:t>Share what you have with God’s people, and </a:t>
            </a:r>
            <a:r>
              <a:rPr lang="en-US" sz="4000" dirty="0">
                <a:solidFill>
                  <a:srgbClr val="FFFF66"/>
                </a:solidFill>
              </a:rPr>
              <a:t>practice hospitality.</a:t>
            </a:r>
            <a:endParaRPr lang="en-US" altLang="en-US" sz="7200" dirty="0">
              <a:solidFill>
                <a:srgbClr val="FFFF66"/>
              </a:solidFill>
            </a:endParaRPr>
          </a:p>
        </p:txBody>
      </p:sp>
    </p:spTree>
    <p:extLst>
      <p:ext uri="{BB962C8B-B14F-4D97-AF65-F5344CB8AC3E}">
        <p14:creationId xmlns:p14="http://schemas.microsoft.com/office/powerpoint/2010/main" val="3445320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a:t>
            </a:r>
            <a:r>
              <a:rPr lang="en-US" altLang="en-US" sz="4000" baseline="30000" dirty="0" err="1"/>
              <a:t>Kefa</a:t>
            </a:r>
            <a:r>
              <a:rPr lang="en-US" altLang="en-US" sz="4000" baseline="30000" dirty="0"/>
              <a:t>/Pet 4.9-10 </a:t>
            </a:r>
            <a:r>
              <a:rPr lang="en-US" altLang="en-US" sz="4000" dirty="0"/>
              <a:t>Above all, keep your love for one another constant, for “love covers a multitude of sins.” </a:t>
            </a:r>
            <a:r>
              <a:rPr lang="en-US" altLang="en-US" sz="4000" dirty="0">
                <a:solidFill>
                  <a:srgbClr val="FFFF66"/>
                </a:solidFill>
              </a:rPr>
              <a:t>Be hospitable one to another without grumbling</a:t>
            </a:r>
            <a:r>
              <a:rPr lang="en-US" altLang="en-US" sz="4000" dirty="0"/>
              <a:t>. As each one has received a gift, use it to serve one another, as good stewards of the many-sided grace of God.</a:t>
            </a:r>
          </a:p>
        </p:txBody>
      </p:sp>
    </p:spTree>
    <p:extLst>
      <p:ext uri="{BB962C8B-B14F-4D97-AF65-F5344CB8AC3E}">
        <p14:creationId xmlns:p14="http://schemas.microsoft.com/office/powerpoint/2010/main" val="3301747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err="1"/>
              <a:t>Iyov</a:t>
            </a:r>
            <a:r>
              <a:rPr lang="en-US" altLang="en-US" sz="4000" baseline="30000" dirty="0"/>
              <a:t>/Job 31.16-18 </a:t>
            </a:r>
            <a:r>
              <a:rPr lang="en-US" altLang="en-US" sz="4000" dirty="0"/>
              <a:t>“If I held back anything needed by the poor or made a widow’s eye grow dim [with tears], or </a:t>
            </a:r>
            <a:r>
              <a:rPr lang="en-US" altLang="en-US" sz="4000" u="sng" dirty="0">
                <a:solidFill>
                  <a:srgbClr val="FFFF66"/>
                </a:solidFill>
              </a:rPr>
              <a:t>ate my portion of food by myself,</a:t>
            </a:r>
          </a:p>
          <a:p>
            <a:pPr algn="l">
              <a:lnSpc>
                <a:spcPct val="90000"/>
              </a:lnSpc>
            </a:pPr>
            <a:r>
              <a:rPr lang="en-US" altLang="en-US" sz="4000" u="sng" dirty="0">
                <a:solidFill>
                  <a:srgbClr val="FFFF66"/>
                </a:solidFill>
              </a:rPr>
              <a:t>without letting the orphan eat any of it </a:t>
            </a:r>
            <a:r>
              <a:rPr lang="en-US" altLang="en-US" sz="4000" dirty="0"/>
              <a:t>— No! From my youth he grew up with me as if with a father, and I have been her guide</a:t>
            </a:r>
          </a:p>
          <a:p>
            <a:pPr algn="l">
              <a:lnSpc>
                <a:spcPct val="90000"/>
              </a:lnSpc>
            </a:pPr>
            <a:r>
              <a:rPr lang="en-US" altLang="en-US" sz="4000" dirty="0"/>
              <a:t>from my mother’s womb! —</a:t>
            </a:r>
          </a:p>
        </p:txBody>
      </p:sp>
    </p:spTree>
    <p:extLst>
      <p:ext uri="{BB962C8B-B14F-4D97-AF65-F5344CB8AC3E}">
        <p14:creationId xmlns:p14="http://schemas.microsoft.com/office/powerpoint/2010/main" val="1999253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Beresheet</a:t>
            </a:r>
            <a:r>
              <a:rPr lang="en-US" altLang="en-US" sz="4000" baseline="30000" dirty="0"/>
              <a:t>/Gen 26 26-30 </a:t>
            </a:r>
            <a:r>
              <a:rPr lang="en-US" altLang="en-US" sz="4000" dirty="0"/>
              <a:t>Now </a:t>
            </a:r>
            <a:r>
              <a:rPr lang="en-US" altLang="en-US" sz="4000" dirty="0" err="1"/>
              <a:t>Avimelech</a:t>
            </a:r>
            <a:r>
              <a:rPr lang="en-US" altLang="en-US" sz="4000" dirty="0"/>
              <a:t> went to him from [Philistine] </a:t>
            </a:r>
            <a:r>
              <a:rPr lang="en-US" altLang="en-US" sz="4000" dirty="0" err="1"/>
              <a:t>Gerar</a:t>
            </a:r>
            <a:r>
              <a:rPr lang="en-US" altLang="en-US" sz="4000" dirty="0"/>
              <a:t> along with </a:t>
            </a:r>
            <a:r>
              <a:rPr lang="en-US" altLang="en-US" sz="4000" dirty="0" err="1"/>
              <a:t>Achuzzat</a:t>
            </a:r>
            <a:r>
              <a:rPr lang="en-US" altLang="en-US" sz="4000" dirty="0"/>
              <a:t> his friend and </a:t>
            </a:r>
            <a:r>
              <a:rPr lang="en-US" altLang="en-US" sz="4000" dirty="0" err="1"/>
              <a:t>Phicol</a:t>
            </a:r>
            <a:r>
              <a:rPr lang="en-US" altLang="en-US" sz="4000" dirty="0"/>
              <a:t> the commander of his army…They said, Let there now be an agreement between us—between us and you—and let us </a:t>
            </a:r>
            <a:r>
              <a:rPr lang="en-US" altLang="en-US" sz="4000" dirty="0">
                <a:solidFill>
                  <a:srgbClr val="FFFF66"/>
                </a:solidFill>
              </a:rPr>
              <a:t>make a covenant with you</a:t>
            </a:r>
            <a:r>
              <a:rPr lang="en-US" altLang="en-US" sz="4000" dirty="0"/>
              <a:t>: that you will do us no harm, </a:t>
            </a:r>
          </a:p>
        </p:txBody>
      </p:sp>
    </p:spTree>
    <p:extLst>
      <p:ext uri="{BB962C8B-B14F-4D97-AF65-F5344CB8AC3E}">
        <p14:creationId xmlns:p14="http://schemas.microsoft.com/office/powerpoint/2010/main" val="3426479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Beresheet</a:t>
            </a:r>
            <a:r>
              <a:rPr lang="en-US" altLang="en-US" sz="4000" baseline="30000" dirty="0"/>
              <a:t>/Gen 26 26-30  </a:t>
            </a:r>
            <a:r>
              <a:rPr lang="en-US" altLang="en-US" sz="4000" dirty="0"/>
              <a:t>just as we haven’t touched you and just as we did nothing to you but good, and sent you away in shalom. You are now blessed by Adonai.”</a:t>
            </a:r>
          </a:p>
          <a:p>
            <a:pPr algn="l">
              <a:lnSpc>
                <a:spcPct val="90000"/>
              </a:lnSpc>
            </a:pPr>
            <a:r>
              <a:rPr lang="en-US" altLang="en-US" sz="4000" dirty="0">
                <a:solidFill>
                  <a:srgbClr val="FFFF66"/>
                </a:solidFill>
              </a:rPr>
              <a:t>Then he made a feast for them and they ate and drank.</a:t>
            </a:r>
          </a:p>
        </p:txBody>
      </p:sp>
    </p:spTree>
    <p:extLst>
      <p:ext uri="{BB962C8B-B14F-4D97-AF65-F5344CB8AC3E}">
        <p14:creationId xmlns:p14="http://schemas.microsoft.com/office/powerpoint/2010/main" val="3732732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Meals at weddings, Bar Mitzvahs, Brit </a:t>
            </a:r>
            <a:r>
              <a:rPr lang="en-US" altLang="en-US" sz="4000" dirty="0" err="1"/>
              <a:t>Milah</a:t>
            </a:r>
            <a:r>
              <a:rPr lang="en-US" altLang="en-US" sz="4000" dirty="0"/>
              <a:t> express covenant.</a:t>
            </a:r>
          </a:p>
          <a:p>
            <a:pPr algn="l">
              <a:lnSpc>
                <a:spcPct val="90000"/>
              </a:lnSpc>
            </a:pPr>
            <a:r>
              <a:rPr lang="en-US" altLang="en-US" sz="4000" dirty="0"/>
              <a:t>Kiddish cup at a wedding IS the covenant meal.</a:t>
            </a:r>
          </a:p>
          <a:p>
            <a:pPr algn="l">
              <a:lnSpc>
                <a:spcPct val="90000"/>
              </a:lnSpc>
            </a:pPr>
            <a:r>
              <a:rPr lang="en-US" altLang="en-US" sz="4000" dirty="0"/>
              <a:t>You can likely entertain </a:t>
            </a:r>
            <a:r>
              <a:rPr lang="en-US" altLang="en-US" sz="4000" u="sng" dirty="0"/>
              <a:t>one or two</a:t>
            </a:r>
            <a:r>
              <a:rPr lang="en-US" altLang="en-US" sz="4000" dirty="0"/>
              <a:t> at your home!</a:t>
            </a:r>
          </a:p>
        </p:txBody>
      </p:sp>
    </p:spTree>
    <p:extLst>
      <p:ext uri="{BB962C8B-B14F-4D97-AF65-F5344CB8AC3E}">
        <p14:creationId xmlns:p14="http://schemas.microsoft.com/office/powerpoint/2010/main" val="3055453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One remarkable feature of Oriental hospitality is that sometimes an enemy is received as a guest, and as long as he remains in that relationship, he is perfectly safe and is treated as a friend. There are certain Oriental tribes of tent-dwellers who have the rule that an enemy who has "once dismounted and touched the rope of a single tent, is safe."</a:t>
            </a:r>
          </a:p>
        </p:txBody>
      </p:sp>
    </p:spTree>
    <p:extLst>
      <p:ext uri="{BB962C8B-B14F-4D97-AF65-F5344CB8AC3E}">
        <p14:creationId xmlns:p14="http://schemas.microsoft.com/office/powerpoint/2010/main" val="1485207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Acts 2.46-47 </a:t>
            </a:r>
            <a:r>
              <a:rPr lang="en-US" altLang="en-US" sz="4000" dirty="0"/>
              <a:t>Day by day they continued with one mind, spending time at the Temple and breaking bread from house to house. They were sharing meals with gladness and sincerity of heart, praising God and having favor with all the people. </a:t>
            </a:r>
            <a:r>
              <a:rPr lang="en-US" altLang="en-US" sz="4000" u="sng" dirty="0">
                <a:solidFill>
                  <a:srgbClr val="FFFF66"/>
                </a:solidFill>
              </a:rPr>
              <a:t>And every day the Lord was adding to the community those being saved.</a:t>
            </a:r>
          </a:p>
        </p:txBody>
      </p:sp>
    </p:spTree>
    <p:extLst>
      <p:ext uri="{BB962C8B-B14F-4D97-AF65-F5344CB8AC3E}">
        <p14:creationId xmlns:p14="http://schemas.microsoft.com/office/powerpoint/2010/main" val="2515890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Rev.19.9 </a:t>
            </a:r>
            <a:r>
              <a:rPr lang="en-US" altLang="en-US" sz="4000" dirty="0"/>
              <a:t>How blessed are those who have been invited </a:t>
            </a:r>
            <a:r>
              <a:rPr lang="en-US" altLang="en-US" sz="4000" u="sng" dirty="0"/>
              <a:t>to the wedding banquet</a:t>
            </a:r>
            <a:r>
              <a:rPr lang="en-US" altLang="en-US" sz="4000" dirty="0"/>
              <a:t> of the Lamb!</a:t>
            </a:r>
          </a:p>
        </p:txBody>
      </p:sp>
    </p:spTree>
    <p:extLst>
      <p:ext uri="{BB962C8B-B14F-4D97-AF65-F5344CB8AC3E}">
        <p14:creationId xmlns:p14="http://schemas.microsoft.com/office/powerpoint/2010/main" val="854266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 practical matter…</a:t>
            </a:r>
          </a:p>
        </p:txBody>
      </p:sp>
    </p:spTree>
    <p:extLst>
      <p:ext uri="{BB962C8B-B14F-4D97-AF65-F5344CB8AC3E}">
        <p14:creationId xmlns:p14="http://schemas.microsoft.com/office/powerpoint/2010/main" val="282669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u="sng" dirty="0">
                <a:solidFill>
                  <a:srgbClr val="FFFF66"/>
                </a:solidFill>
              </a:rPr>
              <a:t>Value of Hospitality</a:t>
            </a:r>
          </a:p>
          <a:p>
            <a:pPr marL="457200" indent="-457200" algn="l">
              <a:lnSpc>
                <a:spcPct val="90000"/>
              </a:lnSpc>
              <a:buFont typeface="+mj-lt"/>
              <a:buAutoNum type="arabicPeriod"/>
            </a:pPr>
            <a:r>
              <a:rPr lang="en-US" altLang="en-US" sz="4000" dirty="0"/>
              <a:t>Hospitality and revival</a:t>
            </a:r>
          </a:p>
          <a:p>
            <a:pPr marL="457200" indent="-457200" algn="l">
              <a:lnSpc>
                <a:spcPct val="90000"/>
              </a:lnSpc>
              <a:buFont typeface="+mj-lt"/>
              <a:buAutoNum type="arabicPeriod"/>
            </a:pPr>
            <a:r>
              <a:rPr lang="en-US" altLang="en-US" sz="4000" dirty="0"/>
              <a:t>Hospitality and revival prep</a:t>
            </a:r>
          </a:p>
          <a:p>
            <a:pPr marL="457200" indent="-457200" algn="l">
              <a:lnSpc>
                <a:spcPct val="90000"/>
              </a:lnSpc>
              <a:buFont typeface="+mj-lt"/>
              <a:buAutoNum type="arabicPeriod"/>
            </a:pPr>
            <a:r>
              <a:rPr lang="en-US" altLang="en-US" sz="4000" dirty="0"/>
              <a:t>Hospitality applied</a:t>
            </a:r>
          </a:p>
          <a:p>
            <a:pPr marL="457200" indent="-457200" algn="l">
              <a:lnSpc>
                <a:spcPct val="90000"/>
              </a:lnSpc>
              <a:buFont typeface="+mj-lt"/>
              <a:buAutoNum type="arabicPeriod"/>
            </a:pPr>
            <a:r>
              <a:rPr lang="en-US" altLang="en-US" sz="4000" dirty="0"/>
              <a:t>Hospitality happening.</a:t>
            </a:r>
          </a:p>
        </p:txBody>
      </p:sp>
    </p:spTree>
    <p:extLst>
      <p:ext uri="{BB962C8B-B14F-4D97-AF65-F5344CB8AC3E}">
        <p14:creationId xmlns:p14="http://schemas.microsoft.com/office/powerpoint/2010/main" val="87720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1161849"/>
          </a:xfrm>
        </p:spPr>
        <p:txBody>
          <a:bodyPr/>
          <a:lstStyle/>
          <a:p>
            <a:pPr algn="l">
              <a:lnSpc>
                <a:spcPct val="90000"/>
              </a:lnSpc>
            </a:pPr>
            <a:r>
              <a:rPr lang="en-US" altLang="en-US" sz="4000" dirty="0"/>
              <a:t>Oneg contribution Mar. 4, 2023 needing preparation </a:t>
            </a:r>
          </a:p>
        </p:txBody>
      </p:sp>
      <p:pic>
        <p:nvPicPr>
          <p:cNvPr id="3" name="Picture 2">
            <a:extLst>
              <a:ext uri="{FF2B5EF4-FFF2-40B4-BE49-F238E27FC236}">
                <a16:creationId xmlns:a16="http://schemas.microsoft.com/office/drawing/2014/main" id="{4BACC01F-DDFA-A45A-32F3-9526E30CD046}"/>
              </a:ext>
            </a:extLst>
          </p:cNvPr>
          <p:cNvPicPr>
            <a:picLocks noChangeAspect="1"/>
          </p:cNvPicPr>
          <p:nvPr/>
        </p:nvPicPr>
        <p:blipFill rotWithShape="1">
          <a:blip r:embed="rId3">
            <a:extLst>
              <a:ext uri="{28A0092B-C50C-407E-A947-70E740481C1C}">
                <a14:useLocalDpi xmlns:a14="http://schemas.microsoft.com/office/drawing/2010/main" val="0"/>
              </a:ext>
            </a:extLst>
          </a:blip>
          <a:srcRect b="8329"/>
          <a:stretch/>
        </p:blipFill>
        <p:spPr>
          <a:xfrm>
            <a:off x="0" y="1371399"/>
            <a:ext cx="9144000" cy="3772101"/>
          </a:xfrm>
          <a:prstGeom prst="rect">
            <a:avLst/>
          </a:prstGeom>
        </p:spPr>
      </p:pic>
    </p:spTree>
    <p:extLst>
      <p:ext uri="{BB962C8B-B14F-4D97-AF65-F5344CB8AC3E}">
        <p14:creationId xmlns:p14="http://schemas.microsoft.com/office/powerpoint/2010/main" val="1822934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For </a:t>
            </a:r>
            <a:r>
              <a:rPr lang="en-US" altLang="en-US" sz="4000" dirty="0" err="1"/>
              <a:t>oneg</a:t>
            </a:r>
            <a:r>
              <a:rPr lang="en-US" altLang="en-US" sz="4000" dirty="0"/>
              <a:t> contributions</a:t>
            </a:r>
          </a:p>
          <a:p>
            <a:pPr marL="457200" indent="-457200" algn="l">
              <a:lnSpc>
                <a:spcPct val="90000"/>
              </a:lnSpc>
              <a:buFont typeface="+mj-lt"/>
              <a:buAutoNum type="arabicPeriod"/>
            </a:pPr>
            <a:r>
              <a:rPr lang="en-US" altLang="en-US" sz="4000" dirty="0"/>
              <a:t>Please bring salad food ready to serve: sliced, mixed, cut up, chopped, stirred, so volunteers just bring it out from the refrigerator</a:t>
            </a:r>
          </a:p>
          <a:p>
            <a:pPr marL="457200" indent="-457200" algn="l">
              <a:lnSpc>
                <a:spcPct val="90000"/>
              </a:lnSpc>
              <a:buFont typeface="+mj-lt"/>
              <a:buAutoNum type="arabicPeriod"/>
            </a:pPr>
            <a:r>
              <a:rPr lang="en-US" altLang="en-US" sz="4000" dirty="0"/>
              <a:t>If hot food, please put in warming oven [no plastic] [under microwave] or in crock pot plugged in.</a:t>
            </a:r>
          </a:p>
        </p:txBody>
      </p:sp>
    </p:spTree>
    <p:extLst>
      <p:ext uri="{BB962C8B-B14F-4D97-AF65-F5344CB8AC3E}">
        <p14:creationId xmlns:p14="http://schemas.microsoft.com/office/powerpoint/2010/main" val="2760576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3/4/2023 needing preparation </a:t>
            </a:r>
          </a:p>
        </p:txBody>
      </p:sp>
      <p:pic>
        <p:nvPicPr>
          <p:cNvPr id="5" name="Picture 4">
            <a:extLst>
              <a:ext uri="{FF2B5EF4-FFF2-40B4-BE49-F238E27FC236}">
                <a16:creationId xmlns:a16="http://schemas.microsoft.com/office/drawing/2014/main" id="{A2F87E8A-578E-345C-BEB4-69EE296A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514600" y="-1485900"/>
            <a:ext cx="4114800" cy="9144000"/>
          </a:xfrm>
          <a:prstGeom prst="rect">
            <a:avLst/>
          </a:prstGeom>
        </p:spPr>
      </p:pic>
    </p:spTree>
    <p:extLst>
      <p:ext uri="{BB962C8B-B14F-4D97-AF65-F5344CB8AC3E}">
        <p14:creationId xmlns:p14="http://schemas.microsoft.com/office/powerpoint/2010/main" val="7960559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a:extLst>
              <a:ext uri="{FF2B5EF4-FFF2-40B4-BE49-F238E27FC236}">
                <a16:creationId xmlns:a16="http://schemas.microsoft.com/office/drawing/2014/main" id="{EC1B2C37-0545-0AD4-2CBC-328656A1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0DD06-03DC-7B3C-1D0A-3139E164D4DE}"/>
              </a:ext>
            </a:extLst>
          </p:cNvPr>
          <p:cNvSpPr txBox="1"/>
          <p:nvPr/>
        </p:nvSpPr>
        <p:spPr>
          <a:xfrm>
            <a:off x="2095500" y="3842087"/>
            <a:ext cx="4800600" cy="1015663"/>
          </a:xfrm>
          <a:prstGeom prst="rect">
            <a:avLst/>
          </a:prstGeom>
          <a:noFill/>
        </p:spPr>
        <p:txBody>
          <a:bodyPr wrap="square" rtlCol="0">
            <a:spAutoFit/>
          </a:bodyPr>
          <a:lstStyle/>
          <a:p>
            <a:r>
              <a:rPr lang="en-US" sz="60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and Holiness</a:t>
            </a:r>
          </a:p>
        </p:txBody>
      </p:sp>
      <p:sp>
        <p:nvSpPr>
          <p:cNvPr id="3" name="TextBox 2">
            <a:extLst>
              <a:ext uri="{FF2B5EF4-FFF2-40B4-BE49-F238E27FC236}">
                <a16:creationId xmlns:a16="http://schemas.microsoft.com/office/drawing/2014/main" id="{CD05509F-814A-8598-62BC-00041DE11320}"/>
              </a:ext>
            </a:extLst>
          </p:cNvPr>
          <p:cNvSpPr txBox="1"/>
          <p:nvPr/>
        </p:nvSpPr>
        <p:spPr>
          <a:xfrm>
            <a:off x="1810705" y="285750"/>
            <a:ext cx="4649029" cy="646331"/>
          </a:xfrm>
          <a:prstGeom prst="rect">
            <a:avLst/>
          </a:prstGeom>
          <a:noFill/>
        </p:spPr>
        <p:txBody>
          <a:bodyPr wrap="none" rtlCol="0">
            <a:spAutoFit/>
          </a:bodyPr>
          <a:lstStyle/>
          <a:p>
            <a:r>
              <a:rPr lang="en-US" altLang="en-US" sz="3600" cap="small" dirty="0" err="1">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Mes</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Jews</a:t>
            </a:r>
            <a:r>
              <a:rPr lang="en-US" altLang="en-US" sz="2000" baseline="30000" dirty="0"/>
              <a:t>/</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Hebrew</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13.1-3</a:t>
            </a:r>
            <a:endParaRPr 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endParaRPr>
          </a:p>
        </p:txBody>
      </p:sp>
    </p:spTree>
    <p:extLst>
      <p:ext uri="{BB962C8B-B14F-4D97-AF65-F5344CB8AC3E}">
        <p14:creationId xmlns:p14="http://schemas.microsoft.com/office/powerpoint/2010/main" val="28939932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Value of Hospitality</a:t>
            </a:r>
          </a:p>
          <a:p>
            <a:pPr marL="457200" indent="-457200" algn="l">
              <a:lnSpc>
                <a:spcPct val="90000"/>
              </a:lnSpc>
              <a:buFont typeface="+mj-lt"/>
              <a:buAutoNum type="arabicPeriod"/>
            </a:pPr>
            <a:r>
              <a:rPr lang="en-US" altLang="en-US" sz="4000" dirty="0"/>
              <a:t>Hospitality and revival</a:t>
            </a:r>
          </a:p>
          <a:p>
            <a:pPr marL="457200" indent="-457200" algn="l">
              <a:lnSpc>
                <a:spcPct val="90000"/>
              </a:lnSpc>
              <a:buFont typeface="+mj-lt"/>
              <a:buAutoNum type="arabicPeriod"/>
            </a:pPr>
            <a:r>
              <a:rPr lang="en-US" altLang="en-US" sz="4000" dirty="0"/>
              <a:t>Hospitality and revival prep</a:t>
            </a:r>
          </a:p>
          <a:p>
            <a:pPr marL="457200" indent="-457200" algn="l">
              <a:lnSpc>
                <a:spcPct val="90000"/>
              </a:lnSpc>
              <a:buFont typeface="+mj-lt"/>
              <a:buAutoNum type="arabicPeriod"/>
            </a:pPr>
            <a:r>
              <a:rPr lang="en-US" altLang="en-US" sz="4000" dirty="0"/>
              <a:t>Hospitality applied</a:t>
            </a:r>
          </a:p>
          <a:p>
            <a:pPr marL="457200" indent="-457200" algn="l">
              <a:lnSpc>
                <a:spcPct val="90000"/>
              </a:lnSpc>
              <a:buFont typeface="+mj-lt"/>
              <a:buAutoNum type="arabicPeriod"/>
            </a:pPr>
            <a:r>
              <a:rPr lang="en-US" altLang="en-US" sz="4000" u="sng" dirty="0">
                <a:solidFill>
                  <a:srgbClr val="FFFF66"/>
                </a:solidFill>
              </a:rPr>
              <a:t>Hospitality happening</a:t>
            </a:r>
            <a:r>
              <a:rPr lang="en-US" altLang="en-US" sz="4000" dirty="0"/>
              <a:t>.</a:t>
            </a:r>
          </a:p>
        </p:txBody>
      </p:sp>
    </p:spTree>
    <p:extLst>
      <p:ext uri="{BB962C8B-B14F-4D97-AF65-F5344CB8AC3E}">
        <p14:creationId xmlns:p14="http://schemas.microsoft.com/office/powerpoint/2010/main" val="1513045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In the 1960’s nuclear war threat, </a:t>
            </a:r>
            <a:r>
              <a:rPr lang="en-US" sz="4000" dirty="0"/>
              <a:t>pollution, Vietnam, crass materialism led to a</a:t>
            </a:r>
            <a:r>
              <a:rPr lang="en-US" sz="4000" b="0" i="0" dirty="0">
                <a:effectLst/>
              </a:rPr>
              <a:t> deep void in our hearts, one that led many of us to a transformational encounter with the Lord during the </a:t>
            </a:r>
            <a:r>
              <a:rPr lang="en-US" sz="4000" b="0" i="0" u="none" strike="noStrike" dirty="0">
                <a:effectLst/>
                <a:hlinkClick r:id="rId3">
                  <a:extLst>
                    <a:ext uri="{A12FA001-AC4F-418D-AE19-62706E023703}">
                      <ahyp:hlinkClr xmlns:ahyp="http://schemas.microsoft.com/office/drawing/2018/hyperlinkcolor" val="tx"/>
                    </a:ext>
                  </a:extLst>
                </a:hlinkClick>
              </a:rPr>
              <a:t>Yeshua Revolution</a:t>
            </a:r>
            <a:r>
              <a:rPr lang="en-US" sz="4000" b="0" i="0" dirty="0">
                <a:effectLst/>
              </a:rPr>
              <a:t>.</a:t>
            </a:r>
            <a:endParaRPr lang="en-US" altLang="en-US" sz="4000" dirty="0"/>
          </a:p>
        </p:txBody>
      </p:sp>
    </p:spTree>
    <p:extLst>
      <p:ext uri="{BB962C8B-B14F-4D97-AF65-F5344CB8AC3E}">
        <p14:creationId xmlns:p14="http://schemas.microsoft.com/office/powerpoint/2010/main" val="4066055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b="0" i="0" dirty="0">
                <a:effectLst/>
              </a:rPr>
              <a:t>Unfortunately, it was not only the Lord who filled that void.</a:t>
            </a:r>
          </a:p>
          <a:p>
            <a:pPr algn="l"/>
            <a:r>
              <a:rPr lang="en-US" sz="4000" b="0" i="0" dirty="0">
                <a:effectLst/>
              </a:rPr>
              <a:t>Satan and the world rushed in to fill it too, especially with sex, drugs, rock music, and Eastern religion. That was the path many of us took before we came to know the Lord, a path from which many others never returned. </a:t>
            </a:r>
          </a:p>
          <a:p>
            <a:pPr algn="l">
              <a:lnSpc>
                <a:spcPct val="90000"/>
              </a:lnSpc>
            </a:pPr>
            <a:endParaRPr lang="en-US" altLang="en-US" sz="4000" dirty="0"/>
          </a:p>
        </p:txBody>
      </p:sp>
    </p:spTree>
    <p:extLst>
      <p:ext uri="{BB962C8B-B14F-4D97-AF65-F5344CB8AC3E}">
        <p14:creationId xmlns:p14="http://schemas.microsoft.com/office/powerpoint/2010/main" val="8936847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0" i="0" dirty="0">
                <a:effectLst/>
              </a:rPr>
              <a:t>In our day, as a young generation deals with its own set of uncertainties and frustrations, longing to see justice and equality prevail, Satan and the world have rushed in to hijack these sentiments, many of which are good and noble in themselves.</a:t>
            </a:r>
            <a:endParaRPr lang="en-US" altLang="en-US" sz="4000" dirty="0"/>
          </a:p>
        </p:txBody>
      </p:sp>
    </p:spTree>
    <p:extLst>
      <p:ext uri="{BB962C8B-B14F-4D97-AF65-F5344CB8AC3E}">
        <p14:creationId xmlns:p14="http://schemas.microsoft.com/office/powerpoint/2010/main" val="1343046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Nowhere is this clearer than in the hijacking of </a:t>
            </a:r>
            <a:r>
              <a:rPr lang="en-US" sz="4000" b="0" i="1" dirty="0">
                <a:effectLst/>
              </a:rPr>
              <a:t>empathy</a:t>
            </a:r>
            <a:r>
              <a:rPr lang="en-US" sz="4000" b="0" i="0" dirty="0">
                <a:effectLst/>
              </a:rPr>
              <a:t>, defined as “the ability to understand and share the feelings of another.</a:t>
            </a:r>
          </a:p>
        </p:txBody>
      </p:sp>
    </p:spTree>
    <p:extLst>
      <p:ext uri="{BB962C8B-B14F-4D97-AF65-F5344CB8AC3E}">
        <p14:creationId xmlns:p14="http://schemas.microsoft.com/office/powerpoint/2010/main" val="40891466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It is partly because of empathy that a disproportionate percent of Gen </a:t>
            </a:r>
            <a:r>
              <a:rPr lang="en-US" altLang="en-US" sz="4000" dirty="0" err="1"/>
              <a:t>Z’ers</a:t>
            </a:r>
            <a:r>
              <a:rPr lang="en-US" altLang="en-US" sz="4000" dirty="0"/>
              <a:t> identify as LGBTQ+, even though only a small percentage of them are actively, let alone exclusively, involved in same-sex relationships and activity. </a:t>
            </a:r>
          </a:p>
        </p:txBody>
      </p:sp>
    </p:spTree>
    <p:extLst>
      <p:ext uri="{BB962C8B-B14F-4D97-AF65-F5344CB8AC3E}">
        <p14:creationId xmlns:p14="http://schemas.microsoft.com/office/powerpoint/2010/main" val="191288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err="1"/>
              <a:t>from</a:t>
            </a:r>
            <a:r>
              <a:rPr lang="en-US" altLang="en-US" sz="4000" i="1" dirty="0" err="1"/>
              <a:t>Yeshua</a:t>
            </a:r>
            <a:r>
              <a:rPr lang="en-US" altLang="en-US" sz="4000" i="1" dirty="0"/>
              <a:t> Revolution </a:t>
            </a:r>
            <a:r>
              <a:rPr lang="en-US" altLang="en-US" sz="4000" dirty="0"/>
              <a:t>movie.</a:t>
            </a:r>
            <a:endParaRPr lang="en-US" altLang="en-US" sz="4000" i="1" dirty="0"/>
          </a:p>
        </p:txBody>
      </p:sp>
      <p:pic>
        <p:nvPicPr>
          <p:cNvPr id="3" name="Picture 2">
            <a:extLst>
              <a:ext uri="{FF2B5EF4-FFF2-40B4-BE49-F238E27FC236}">
                <a16:creationId xmlns:a16="http://schemas.microsoft.com/office/drawing/2014/main" id="{37F30399-1D9D-2880-AC76-92965139DC3F}"/>
              </a:ext>
            </a:extLst>
          </p:cNvPr>
          <p:cNvPicPr>
            <a:picLocks noChangeAspect="1"/>
          </p:cNvPicPr>
          <p:nvPr/>
        </p:nvPicPr>
        <p:blipFill>
          <a:blip r:embed="rId3"/>
          <a:stretch>
            <a:fillRect/>
          </a:stretch>
        </p:blipFill>
        <p:spPr>
          <a:xfrm>
            <a:off x="0" y="1155349"/>
            <a:ext cx="9144000" cy="3977239"/>
          </a:xfrm>
          <a:prstGeom prst="rect">
            <a:avLst/>
          </a:prstGeom>
        </p:spPr>
      </p:pic>
    </p:spTree>
    <p:extLst>
      <p:ext uri="{BB962C8B-B14F-4D97-AF65-F5344CB8AC3E}">
        <p14:creationId xmlns:p14="http://schemas.microsoft.com/office/powerpoint/2010/main" val="231941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What can we offer?</a:t>
            </a:r>
          </a:p>
          <a:p>
            <a:pPr algn="l">
              <a:lnSpc>
                <a:spcPct val="90000"/>
              </a:lnSpc>
            </a:pPr>
            <a:r>
              <a:rPr lang="en-US" altLang="en-US" sz="4000" baseline="30000" dirty="0"/>
              <a:t>Mt.10.42 </a:t>
            </a:r>
            <a:r>
              <a:rPr lang="en-US" altLang="en-US" sz="4000" dirty="0"/>
              <a:t> Indeed, if someone gives just a cup of cold water to one of these little ones because he is my </a:t>
            </a:r>
            <a:r>
              <a:rPr lang="en-US" altLang="en-US" sz="4000" dirty="0" err="1"/>
              <a:t>talmid</a:t>
            </a:r>
            <a:r>
              <a:rPr lang="en-US" altLang="en-US" sz="4000" dirty="0"/>
              <a:t> — yes! — I tell you, he will certainly not lose his reward!”</a:t>
            </a:r>
          </a:p>
          <a:p>
            <a:pPr algn="l">
              <a:lnSpc>
                <a:spcPct val="90000"/>
              </a:lnSpc>
            </a:pPr>
            <a:r>
              <a:rPr lang="en-US" altLang="en-US" sz="4000" dirty="0"/>
              <a:t>With the WATER of LIFE in Yeshua!</a:t>
            </a:r>
          </a:p>
        </p:txBody>
      </p:sp>
    </p:spTree>
    <p:extLst>
      <p:ext uri="{BB962C8B-B14F-4D97-AF65-F5344CB8AC3E}">
        <p14:creationId xmlns:p14="http://schemas.microsoft.com/office/powerpoint/2010/main" val="1221628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CCD046B3-29F5-5B13-3154-ED7435B8822C}"/>
              </a:ext>
            </a:extLst>
          </p:cNvPr>
          <p:cNvPicPr>
            <a:picLocks noChangeAspect="1"/>
          </p:cNvPicPr>
          <p:nvPr/>
        </p:nvPicPr>
        <p:blipFill>
          <a:blip r:embed="rId3"/>
          <a:stretch>
            <a:fillRect/>
          </a:stretch>
        </p:blipFill>
        <p:spPr>
          <a:xfrm>
            <a:off x="0" y="727"/>
            <a:ext cx="9144000" cy="5142046"/>
          </a:xfrm>
          <a:prstGeom prst="rect">
            <a:avLst/>
          </a:prstGeom>
        </p:spPr>
      </p:pic>
      <p:sp>
        <p:nvSpPr>
          <p:cNvPr id="4" name="TextBox 3">
            <a:extLst>
              <a:ext uri="{FF2B5EF4-FFF2-40B4-BE49-F238E27FC236}">
                <a16:creationId xmlns:a16="http://schemas.microsoft.com/office/drawing/2014/main" id="{F1E51F6D-2464-1A9F-883C-EC30DA8240FF}"/>
              </a:ext>
            </a:extLst>
          </p:cNvPr>
          <p:cNvSpPr txBox="1"/>
          <p:nvPr/>
        </p:nvSpPr>
        <p:spPr>
          <a:xfrm>
            <a:off x="669634" y="361950"/>
            <a:ext cx="2969146"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Stress and </a:t>
            </a:r>
          </a:p>
          <a:p>
            <a:pPr algn="l"/>
            <a:r>
              <a:rPr lang="en-US" dirty="0">
                <a:effectLst>
                  <a:outerShdw blurRad="38100" dist="38100" dir="2700000" algn="tl">
                    <a:srgbClr val="000000">
                      <a:alpha val="43137"/>
                    </a:srgbClr>
                  </a:outerShdw>
                </a:effectLst>
              </a:rPr>
              <a:t>Pressure</a:t>
            </a:r>
          </a:p>
        </p:txBody>
      </p:sp>
    </p:spTree>
    <p:extLst>
      <p:ext uri="{BB962C8B-B14F-4D97-AF65-F5344CB8AC3E}">
        <p14:creationId xmlns:p14="http://schemas.microsoft.com/office/powerpoint/2010/main" val="1695375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Nick Hall and his Pulse ministry held an event in downtown Minneapolis, Minnesota. More than 600 people showed up at the impromptu worship service that ran 53 hours and was filled with repentance, healing, literal addictions being broken, marriages being healed, he recalled. </a:t>
            </a:r>
          </a:p>
        </p:txBody>
      </p:sp>
    </p:spTree>
    <p:extLst>
      <p:ext uri="{BB962C8B-B14F-4D97-AF65-F5344CB8AC3E}">
        <p14:creationId xmlns:p14="http://schemas.microsoft.com/office/powerpoint/2010/main" val="42424353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20000"/>
          </a:bodyPr>
          <a:lstStyle/>
          <a:p>
            <a:pPr algn="l">
              <a:lnSpc>
                <a:spcPct val="90000"/>
              </a:lnSpc>
            </a:pPr>
            <a:r>
              <a:rPr lang="en-US" altLang="en-US" sz="4000" dirty="0"/>
              <a:t>One place where the outpouring is being felt is Purdue University in West Lafayette, Indiana. At a recent meeting, 300 students came to watch the Collegiate Day of Prayer simulcast from Asbury in Wilmore, Kentucky. Dr. Malachi O'Brien posted to Twitter on Wednesday that the students brought in a pool for what they thought would be three baptisms – instead 20 people came forward to be baptized. </a:t>
            </a:r>
          </a:p>
        </p:txBody>
      </p:sp>
    </p:spTree>
    <p:extLst>
      <p:ext uri="{BB962C8B-B14F-4D97-AF65-F5344CB8AC3E}">
        <p14:creationId xmlns:p14="http://schemas.microsoft.com/office/powerpoint/2010/main" val="3845406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Image">
            <a:extLst>
              <a:ext uri="{FF2B5EF4-FFF2-40B4-BE49-F238E27FC236}">
                <a16:creationId xmlns:a16="http://schemas.microsoft.com/office/drawing/2014/main" id="{30E6FE45-04C4-46F1-755A-8482D7656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
            <a:ext cx="7755204" cy="515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324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 From Stewart Winograd:</a:t>
            </a:r>
          </a:p>
          <a:p>
            <a:pPr algn="l">
              <a:lnSpc>
                <a:spcPct val="90000"/>
              </a:lnSpc>
            </a:pPr>
            <a:r>
              <a:rPr lang="en-US" sz="4000" dirty="0"/>
              <a:t>We first met Zoya at a holiday event for new immigrants from Ukraine, Russia, and other parts of Eastern Europe, hosted by our daughter Miriam. There she told her story about her escape from Mariupol, one of the worst hit cities in Ukraine, with her young daughter and son in March 2022, soon after the war started.</a:t>
            </a:r>
            <a:endParaRPr lang="en-US" altLang="en-US" sz="4000" dirty="0"/>
          </a:p>
        </p:txBody>
      </p:sp>
    </p:spTree>
    <p:extLst>
      <p:ext uri="{BB962C8B-B14F-4D97-AF65-F5344CB8AC3E}">
        <p14:creationId xmlns:p14="http://schemas.microsoft.com/office/powerpoint/2010/main" val="9410618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She recalled the horrors of packing her two scared kids in her car, kissing her husband goodbye not knowing if she would ever see him again, and driving to leave Ukraine while missiles and bombs were going off all around them.</a:t>
            </a:r>
            <a:endParaRPr lang="en-US" altLang="en-US" sz="4000" dirty="0"/>
          </a:p>
        </p:txBody>
      </p:sp>
    </p:spTree>
    <p:extLst>
      <p:ext uri="{BB962C8B-B14F-4D97-AF65-F5344CB8AC3E}">
        <p14:creationId xmlns:p14="http://schemas.microsoft.com/office/powerpoint/2010/main" val="503188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3600" dirty="0"/>
              <a:t>While she drove, she said there were no street signs on the road (all signs had been removed), no traffic lights or street lights were working anymore, and there was no internet to use GPS. She just kept hoping and praying she was driving in the right direction towards the border of Moldova and wouldn't run into any Russian check points, as she heard they were opening fire on civilian cars. </a:t>
            </a:r>
            <a:endParaRPr lang="en-US" altLang="en-US" sz="5400" dirty="0"/>
          </a:p>
        </p:txBody>
      </p:sp>
    </p:spTree>
    <p:extLst>
      <p:ext uri="{BB962C8B-B14F-4D97-AF65-F5344CB8AC3E}">
        <p14:creationId xmlns:p14="http://schemas.microsoft.com/office/powerpoint/2010/main" val="2617591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Though she was very afraid, Zoya kept herself composed for the sake of her two children. She drove for two days without sleeping, not allowing herself to rest until she crossed the Moldovan border. From there, she immigrated to Israel.</a:t>
            </a:r>
            <a:endParaRPr lang="en-US" altLang="en-US" sz="7200" dirty="0"/>
          </a:p>
        </p:txBody>
      </p:sp>
    </p:spTree>
    <p:extLst>
      <p:ext uri="{BB962C8B-B14F-4D97-AF65-F5344CB8AC3E}">
        <p14:creationId xmlns:p14="http://schemas.microsoft.com/office/powerpoint/2010/main" val="1826767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dirty="0"/>
              <a:t>Just this month, Miriam and a congregational leader took Zoya and two other new immigrants on a small personal tour of the Judean desert, where they stopped at </a:t>
            </a:r>
            <a:r>
              <a:rPr lang="en-US" sz="3600" dirty="0" err="1"/>
              <a:t>th</a:t>
            </a:r>
            <a:r>
              <a:rPr lang="en-US" sz="3600" dirty="0"/>
              <a:t>	e Dead Sea, visited </a:t>
            </a:r>
            <a:r>
              <a:rPr lang="en-US" sz="3600" dirty="0" err="1"/>
              <a:t>Qumram</a:t>
            </a:r>
            <a:r>
              <a:rPr lang="en-US" sz="3600" dirty="0"/>
              <a:t>, and most importantly, went to the Jordan River, where Yeshua Himself was immersed.</a:t>
            </a:r>
            <a:endParaRPr lang="en-US" altLang="en-US" sz="6600" dirty="0"/>
          </a:p>
        </p:txBody>
      </p:sp>
    </p:spTree>
    <p:extLst>
      <p:ext uri="{BB962C8B-B14F-4D97-AF65-F5344CB8AC3E}">
        <p14:creationId xmlns:p14="http://schemas.microsoft.com/office/powerpoint/2010/main" val="6402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lstStyle/>
          <a:p>
            <a:pPr algn="l">
              <a:lnSpc>
                <a:spcPct val="90000"/>
              </a:lnSpc>
            </a:pPr>
            <a:r>
              <a:rPr lang="en-US" altLang="en-US" sz="3200" dirty="0"/>
              <a:t>Irate congregants leaving “invaded” space</a:t>
            </a:r>
          </a:p>
        </p:txBody>
      </p:sp>
      <p:pic>
        <p:nvPicPr>
          <p:cNvPr id="3" name="Picture 2">
            <a:extLst>
              <a:ext uri="{FF2B5EF4-FFF2-40B4-BE49-F238E27FC236}">
                <a16:creationId xmlns:a16="http://schemas.microsoft.com/office/drawing/2014/main" id="{45D3AE92-8C5E-CC28-FF45-CA89AB1A2DB4}"/>
              </a:ext>
            </a:extLst>
          </p:cNvPr>
          <p:cNvPicPr>
            <a:picLocks noChangeAspect="1"/>
          </p:cNvPicPr>
          <p:nvPr/>
        </p:nvPicPr>
        <p:blipFill>
          <a:blip r:embed="rId3"/>
          <a:stretch>
            <a:fillRect/>
          </a:stretch>
        </p:blipFill>
        <p:spPr>
          <a:xfrm>
            <a:off x="0" y="1132181"/>
            <a:ext cx="9144000" cy="4011319"/>
          </a:xfrm>
          <a:prstGeom prst="rect">
            <a:avLst/>
          </a:prstGeom>
        </p:spPr>
      </p:pic>
    </p:spTree>
    <p:extLst>
      <p:ext uri="{BB962C8B-B14F-4D97-AF65-F5344CB8AC3E}">
        <p14:creationId xmlns:p14="http://schemas.microsoft.com/office/powerpoint/2010/main" val="19393782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dirty="0"/>
              <a:t>Zoya told Miriam "Today, I want to be immersed in the same place where Yeshua was immersed!"  And so she was!</a:t>
            </a:r>
            <a:endParaRPr lang="en-US" altLang="en-US" sz="6600" dirty="0"/>
          </a:p>
        </p:txBody>
      </p:sp>
    </p:spTree>
    <p:extLst>
      <p:ext uri="{BB962C8B-B14F-4D97-AF65-F5344CB8AC3E}">
        <p14:creationId xmlns:p14="http://schemas.microsoft.com/office/powerpoint/2010/main" val="797951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A237A9B-35D5-EE4D-5685-FF21009EF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
            <a:ext cx="9144000" cy="4572000"/>
          </a:xfrm>
          <a:prstGeom prst="rect">
            <a:avLst/>
          </a:prstGeom>
        </p:spPr>
      </p:pic>
    </p:spTree>
    <p:extLst>
      <p:ext uri="{BB962C8B-B14F-4D97-AF65-F5344CB8AC3E}">
        <p14:creationId xmlns:p14="http://schemas.microsoft.com/office/powerpoint/2010/main" val="1223952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Our upcoming outreaches</a:t>
            </a:r>
          </a:p>
          <a:p>
            <a:pPr marL="517525" indent="-517525" algn="l">
              <a:lnSpc>
                <a:spcPct val="90000"/>
              </a:lnSpc>
              <a:buFont typeface="+mj-lt"/>
              <a:buAutoNum type="arabicPeriod"/>
            </a:pPr>
            <a:r>
              <a:rPr lang="en-US" altLang="en-US" sz="4000" dirty="0"/>
              <a:t>Passover April 6</a:t>
            </a:r>
          </a:p>
          <a:p>
            <a:pPr marL="517525" indent="-517525" algn="l">
              <a:lnSpc>
                <a:spcPct val="90000"/>
              </a:lnSpc>
              <a:buFont typeface="+mj-lt"/>
              <a:buAutoNum type="arabicPeriod"/>
            </a:pPr>
            <a:r>
              <a:rPr lang="en-US" altLang="en-US" sz="4000" dirty="0"/>
              <a:t>Lag B’Omer bonfire Monday 5/8</a:t>
            </a:r>
          </a:p>
          <a:p>
            <a:pPr marL="517525" indent="-517525" algn="l">
              <a:lnSpc>
                <a:spcPct val="90000"/>
              </a:lnSpc>
              <a:buFont typeface="+mj-lt"/>
              <a:buAutoNum type="arabicPeriod"/>
            </a:pPr>
            <a:r>
              <a:rPr lang="en-US" altLang="en-US" sz="4000" dirty="0"/>
              <a:t>Shavuot/Memorial Day 5/28</a:t>
            </a:r>
          </a:p>
          <a:p>
            <a:pPr marL="517525" indent="-517525" algn="l">
              <a:lnSpc>
                <a:spcPct val="90000"/>
              </a:lnSpc>
              <a:buFont typeface="+mj-lt"/>
              <a:buAutoNum type="arabicPeriod"/>
            </a:pPr>
            <a:endParaRPr lang="en-US" altLang="en-US" sz="4000" dirty="0"/>
          </a:p>
          <a:p>
            <a:pPr algn="l">
              <a:lnSpc>
                <a:spcPct val="90000"/>
              </a:lnSpc>
            </a:pPr>
            <a:r>
              <a:rPr lang="en-US" altLang="en-US" sz="4000" dirty="0"/>
              <a:t>All involve food hospitality!</a:t>
            </a:r>
          </a:p>
        </p:txBody>
      </p:sp>
    </p:spTree>
    <p:extLst>
      <p:ext uri="{BB962C8B-B14F-4D97-AF65-F5344CB8AC3E}">
        <p14:creationId xmlns:p14="http://schemas.microsoft.com/office/powerpoint/2010/main" val="25366737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6146" name="Picture 2">
            <a:extLst>
              <a:ext uri="{FF2B5EF4-FFF2-40B4-BE49-F238E27FC236}">
                <a16:creationId xmlns:a16="http://schemas.microsoft.com/office/drawing/2014/main" id="{EC1B2C37-0545-0AD4-2CBC-328656A1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0DD06-03DC-7B3C-1D0A-3139E164D4DE}"/>
              </a:ext>
            </a:extLst>
          </p:cNvPr>
          <p:cNvSpPr txBox="1"/>
          <p:nvPr/>
        </p:nvSpPr>
        <p:spPr>
          <a:xfrm>
            <a:off x="2095500" y="3842087"/>
            <a:ext cx="4800600" cy="1015663"/>
          </a:xfrm>
          <a:prstGeom prst="rect">
            <a:avLst/>
          </a:prstGeom>
          <a:noFill/>
        </p:spPr>
        <p:txBody>
          <a:bodyPr wrap="square" rtlCol="0">
            <a:spAutoFit/>
          </a:bodyPr>
          <a:lstStyle/>
          <a:p>
            <a:r>
              <a:rPr lang="en-US" sz="60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and Holiness</a:t>
            </a:r>
          </a:p>
        </p:txBody>
      </p:sp>
      <p:sp>
        <p:nvSpPr>
          <p:cNvPr id="3" name="TextBox 2">
            <a:extLst>
              <a:ext uri="{FF2B5EF4-FFF2-40B4-BE49-F238E27FC236}">
                <a16:creationId xmlns:a16="http://schemas.microsoft.com/office/drawing/2014/main" id="{CD05509F-814A-8598-62BC-00041DE11320}"/>
              </a:ext>
            </a:extLst>
          </p:cNvPr>
          <p:cNvSpPr txBox="1"/>
          <p:nvPr/>
        </p:nvSpPr>
        <p:spPr>
          <a:xfrm>
            <a:off x="1810705" y="285750"/>
            <a:ext cx="4649029" cy="646331"/>
          </a:xfrm>
          <a:prstGeom prst="rect">
            <a:avLst/>
          </a:prstGeom>
          <a:noFill/>
        </p:spPr>
        <p:txBody>
          <a:bodyPr wrap="none" rtlCol="0">
            <a:spAutoFit/>
          </a:bodyPr>
          <a:lstStyle/>
          <a:p>
            <a:r>
              <a:rPr lang="en-US" altLang="en-US" sz="3600" cap="small" dirty="0" err="1">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Mes</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Jews</a:t>
            </a:r>
            <a:r>
              <a:rPr lang="en-US" altLang="en-US" sz="2000" baseline="30000" dirty="0"/>
              <a:t>/</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Hebrew</a:t>
            </a:r>
            <a:r>
              <a:rPr lang="en-US" altLang="en-US" sz="2000" baseline="30000" dirty="0"/>
              <a:t> </a:t>
            </a:r>
            <a:r>
              <a:rPr lang="en-US" alt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rPr>
              <a:t>13.1-3</a:t>
            </a:r>
            <a:endParaRPr lang="en-US" sz="3600" cap="small" dirty="0">
              <a:effectLst>
                <a:outerShdw blurRad="38100" dist="38100" dir="2700000" algn="tl">
                  <a:srgbClr val="000000">
                    <a:alpha val="43137"/>
                  </a:srgbClr>
                </a:outerShdw>
              </a:effectLst>
              <a:latin typeface="Footlight MT Light" panose="0204060206030A020304" pitchFamily="18" charset="0"/>
              <a:cs typeface="David" panose="020E0502060401010101" pitchFamily="34" charset="-79"/>
            </a:endParaRPr>
          </a:p>
        </p:txBody>
      </p:sp>
    </p:spTree>
    <p:extLst>
      <p:ext uri="{BB962C8B-B14F-4D97-AF65-F5344CB8AC3E}">
        <p14:creationId xmlns:p14="http://schemas.microsoft.com/office/powerpoint/2010/main" val="23683414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457200" indent="-457200" algn="l">
              <a:lnSpc>
                <a:spcPct val="90000"/>
              </a:lnSpc>
              <a:buFont typeface="+mj-lt"/>
              <a:buAutoNum type="arabicPeriod"/>
            </a:pPr>
            <a:r>
              <a:rPr lang="en-US" altLang="en-US" sz="4000" dirty="0"/>
              <a:t>Value of Hospitality</a:t>
            </a:r>
          </a:p>
          <a:p>
            <a:pPr marL="457200" indent="-457200" algn="l">
              <a:lnSpc>
                <a:spcPct val="90000"/>
              </a:lnSpc>
              <a:buFont typeface="+mj-lt"/>
              <a:buAutoNum type="arabicPeriod"/>
            </a:pPr>
            <a:r>
              <a:rPr lang="en-US" altLang="en-US" sz="4000" dirty="0"/>
              <a:t>Hospitality and revival</a:t>
            </a:r>
          </a:p>
          <a:p>
            <a:pPr marL="457200" indent="-457200" algn="l">
              <a:lnSpc>
                <a:spcPct val="90000"/>
              </a:lnSpc>
              <a:buFont typeface="+mj-lt"/>
              <a:buAutoNum type="arabicPeriod"/>
            </a:pPr>
            <a:r>
              <a:rPr lang="en-US" altLang="en-US" sz="4000" dirty="0"/>
              <a:t>Hospitality and revival prep</a:t>
            </a:r>
          </a:p>
          <a:p>
            <a:pPr marL="457200" indent="-457200" algn="l">
              <a:lnSpc>
                <a:spcPct val="90000"/>
              </a:lnSpc>
              <a:buFont typeface="+mj-lt"/>
              <a:buAutoNum type="arabicPeriod"/>
            </a:pPr>
            <a:r>
              <a:rPr lang="en-US" altLang="en-US" sz="4000" dirty="0"/>
              <a:t>Hospitality applied</a:t>
            </a:r>
          </a:p>
          <a:p>
            <a:pPr marL="457200" indent="-457200" algn="l">
              <a:lnSpc>
                <a:spcPct val="90000"/>
              </a:lnSpc>
              <a:buFont typeface="+mj-lt"/>
              <a:buAutoNum type="arabicPeriod"/>
            </a:pPr>
            <a:r>
              <a:rPr lang="en-US" altLang="en-US" sz="4000" dirty="0"/>
              <a:t>Hospitality happening.</a:t>
            </a:r>
          </a:p>
        </p:txBody>
      </p:sp>
    </p:spTree>
    <p:extLst>
      <p:ext uri="{BB962C8B-B14F-4D97-AF65-F5344CB8AC3E}">
        <p14:creationId xmlns:p14="http://schemas.microsoft.com/office/powerpoint/2010/main" val="41382590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T’hillim/Psalm 133.1 </a:t>
            </a:r>
            <a:r>
              <a:rPr lang="en-US" altLang="en-US" sz="4000" dirty="0"/>
              <a:t>Oh, how good, how pleasant it is for brothers to live together in harmony.</a:t>
            </a:r>
          </a:p>
          <a:p>
            <a:pPr algn="r" rtl="1">
              <a:lnSpc>
                <a:spcPct val="90000"/>
              </a:lnSpc>
            </a:pPr>
            <a:r>
              <a:rPr lang="he-IL" altLang="en-US" sz="4400" b="1" dirty="0">
                <a:solidFill>
                  <a:srgbClr val="FFFF66"/>
                </a:solidFill>
                <a:latin typeface="David" panose="020E0502060401010101" pitchFamily="34" charset="-79"/>
                <a:cs typeface="David" panose="020E0502060401010101" pitchFamily="34" charset="-79"/>
              </a:rPr>
              <a:t>שֶׁבֶת</a:t>
            </a:r>
            <a:r>
              <a:rPr lang="he-IL" altLang="en-US" sz="4400" b="1" dirty="0">
                <a:latin typeface="David" panose="020E0502060401010101" pitchFamily="34" charset="-79"/>
                <a:cs typeface="David" panose="020E0502060401010101" pitchFamily="34" charset="-79"/>
              </a:rPr>
              <a:t> אַחִים גַּם-יָחַד.</a:t>
            </a:r>
            <a:endParaRPr lang="en-US" altLang="en-US" sz="4400" b="1" dirty="0">
              <a:latin typeface="David" panose="020E0502060401010101" pitchFamily="34" charset="-79"/>
              <a:cs typeface="David" panose="020E0502060401010101" pitchFamily="34" charset="-79"/>
            </a:endParaRPr>
          </a:p>
          <a:p>
            <a:pPr algn="r" rtl="1">
              <a:lnSpc>
                <a:spcPct val="90000"/>
              </a:lnSpc>
            </a:pPr>
            <a:r>
              <a:rPr lang="en-US" altLang="en-US" sz="4400" b="1" dirty="0">
                <a:latin typeface="David" panose="020E0502060401010101" pitchFamily="34" charset="-79"/>
                <a:cs typeface="David" panose="020E0502060401010101" pitchFamily="34" charset="-79"/>
              </a:rPr>
              <a:t> </a:t>
            </a:r>
            <a:r>
              <a:rPr lang="en-US" altLang="en-US" sz="4000" dirty="0" err="1">
                <a:solidFill>
                  <a:srgbClr val="FFFF66"/>
                </a:solidFill>
              </a:rPr>
              <a:t>Shevet</a:t>
            </a:r>
            <a:r>
              <a:rPr lang="en-US" altLang="en-US" sz="4000" dirty="0"/>
              <a:t> </a:t>
            </a:r>
            <a:r>
              <a:rPr lang="en-US" altLang="en-US" sz="4000" dirty="0" err="1"/>
              <a:t>akhim</a:t>
            </a:r>
            <a:r>
              <a:rPr lang="en-US" altLang="en-US" sz="4000" dirty="0"/>
              <a:t> gam </a:t>
            </a:r>
            <a:r>
              <a:rPr lang="en-US" altLang="en-US" sz="4000" dirty="0" err="1"/>
              <a:t>yakhad</a:t>
            </a:r>
            <a:r>
              <a:rPr lang="en-US" altLang="en-US" sz="4000" dirty="0"/>
              <a:t>.</a:t>
            </a:r>
          </a:p>
          <a:p>
            <a:pPr algn="l">
              <a:lnSpc>
                <a:spcPct val="90000"/>
              </a:lnSpc>
            </a:pPr>
            <a:r>
              <a:rPr lang="en-US" sz="4000" dirty="0"/>
              <a:t>Translations of </a:t>
            </a:r>
            <a:r>
              <a:rPr lang="he-IL" sz="4400" b="1" dirty="0">
                <a:latin typeface="David" panose="020E0502060401010101" pitchFamily="34" charset="-79"/>
                <a:cs typeface="David" panose="020E0502060401010101" pitchFamily="34" charset="-79"/>
              </a:rPr>
              <a:t>שֶׁבֶת</a:t>
            </a:r>
          </a:p>
          <a:p>
            <a:pPr algn="l">
              <a:lnSpc>
                <a:spcPct val="90000"/>
              </a:lnSpc>
            </a:pPr>
            <a:r>
              <a:rPr lang="en-US" altLang="en-US" sz="4000" dirty="0" err="1"/>
              <a:t>Sittting</a:t>
            </a:r>
            <a:r>
              <a:rPr lang="en-US" altLang="en-US" sz="4000" dirty="0"/>
              <a:t>, seat, dwelling</a:t>
            </a:r>
          </a:p>
        </p:txBody>
      </p:sp>
    </p:spTree>
    <p:extLst>
      <p:ext uri="{BB962C8B-B14F-4D97-AF65-F5344CB8AC3E}">
        <p14:creationId xmlns:p14="http://schemas.microsoft.com/office/powerpoint/2010/main" val="3517545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127774325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193394</TotalTime>
  <Words>5637</Words>
  <Application>Microsoft Office PowerPoint</Application>
  <PresentationFormat>On-screen Show (16:9)</PresentationFormat>
  <Paragraphs>534</Paragraphs>
  <Slides>96</Slides>
  <Notes>96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96</vt:i4>
      </vt:variant>
    </vt:vector>
  </HeadingPairs>
  <TitlesOfParts>
    <vt:vector size="105" baseType="lpstr">
      <vt:lpstr>Arial</vt:lpstr>
      <vt:lpstr>Arial Rounded MT Bold</vt:lpstr>
      <vt:lpstr>David</vt:lpstr>
      <vt:lpstr>DDG_ProximaNova</vt:lpstr>
      <vt:lpstr>Footlight MT Light</vt:lpstr>
      <vt:lpstr>Google Sans</vt:lpstr>
      <vt:lpstr>Imprima-Regular</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4780</cp:revision>
  <dcterms:created xsi:type="dcterms:W3CDTF">2006-04-21T19:34:43Z</dcterms:created>
  <dcterms:modified xsi:type="dcterms:W3CDTF">2023-03-11T14:40:19Z</dcterms:modified>
</cp:coreProperties>
</file>