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81"/>
  </p:notesMasterIdLst>
  <p:handoutMasterIdLst>
    <p:handoutMasterId r:id="rId82"/>
  </p:handoutMasterIdLst>
  <p:sldIdLst>
    <p:sldId id="2045" r:id="rId3"/>
    <p:sldId id="65045" r:id="rId4"/>
    <p:sldId id="65038" r:id="rId5"/>
    <p:sldId id="65040" r:id="rId6"/>
    <p:sldId id="65046" r:id="rId7"/>
    <p:sldId id="65041" r:id="rId8"/>
    <p:sldId id="65042" r:id="rId9"/>
    <p:sldId id="65047" r:id="rId10"/>
    <p:sldId id="65039" r:id="rId11"/>
    <p:sldId id="65011" r:id="rId12"/>
    <p:sldId id="64996" r:id="rId13"/>
    <p:sldId id="65018" r:id="rId14"/>
    <p:sldId id="65022" r:id="rId15"/>
    <p:sldId id="65020" r:id="rId16"/>
    <p:sldId id="64997" r:id="rId17"/>
    <p:sldId id="65075" r:id="rId18"/>
    <p:sldId id="65037" r:id="rId19"/>
    <p:sldId id="65074" r:id="rId20"/>
    <p:sldId id="65008" r:id="rId21"/>
    <p:sldId id="65021" r:id="rId22"/>
    <p:sldId id="65024" r:id="rId23"/>
    <p:sldId id="65025" r:id="rId24"/>
    <p:sldId id="65036" r:id="rId25"/>
    <p:sldId id="65033" r:id="rId26"/>
    <p:sldId id="65023" r:id="rId27"/>
    <p:sldId id="65027" r:id="rId28"/>
    <p:sldId id="65005" r:id="rId29"/>
    <p:sldId id="65014" r:id="rId30"/>
    <p:sldId id="64992" r:id="rId31"/>
    <p:sldId id="65029" r:id="rId32"/>
    <p:sldId id="65030" r:id="rId33"/>
    <p:sldId id="65015" r:id="rId34"/>
    <p:sldId id="65001" r:id="rId35"/>
    <p:sldId id="65004" r:id="rId36"/>
    <p:sldId id="65048" r:id="rId37"/>
    <p:sldId id="65076" r:id="rId38"/>
    <p:sldId id="65019" r:id="rId39"/>
    <p:sldId id="65017" r:id="rId40"/>
    <p:sldId id="64908" r:id="rId41"/>
    <p:sldId id="64902" r:id="rId42"/>
    <p:sldId id="65049" r:id="rId43"/>
    <p:sldId id="64990" r:id="rId44"/>
    <p:sldId id="65002" r:id="rId45"/>
    <p:sldId id="65003" r:id="rId46"/>
    <p:sldId id="65009" r:id="rId47"/>
    <p:sldId id="64998" r:id="rId48"/>
    <p:sldId id="65026" r:id="rId49"/>
    <p:sldId id="65016" r:id="rId50"/>
    <p:sldId id="65031" r:id="rId51"/>
    <p:sldId id="65051" r:id="rId52"/>
    <p:sldId id="65077" r:id="rId53"/>
    <p:sldId id="64921" r:id="rId54"/>
    <p:sldId id="65010" r:id="rId55"/>
    <p:sldId id="65050" r:id="rId56"/>
    <p:sldId id="65007" r:id="rId57"/>
    <p:sldId id="65012" r:id="rId58"/>
    <p:sldId id="65006" r:id="rId59"/>
    <p:sldId id="65013" r:id="rId60"/>
    <p:sldId id="64984" r:id="rId61"/>
    <p:sldId id="65035" r:id="rId62"/>
    <p:sldId id="65054" r:id="rId63"/>
    <p:sldId id="64991" r:id="rId64"/>
    <p:sldId id="64994" r:id="rId65"/>
    <p:sldId id="64993" r:id="rId66"/>
    <p:sldId id="65028" r:id="rId67"/>
    <p:sldId id="65055" r:id="rId68"/>
    <p:sldId id="65052" r:id="rId69"/>
    <p:sldId id="65059" r:id="rId70"/>
    <p:sldId id="65056" r:id="rId71"/>
    <p:sldId id="65057" r:id="rId72"/>
    <p:sldId id="65062" r:id="rId73"/>
    <p:sldId id="65063" r:id="rId74"/>
    <p:sldId id="65064" r:id="rId75"/>
    <p:sldId id="65067" r:id="rId76"/>
    <p:sldId id="65068" r:id="rId77"/>
    <p:sldId id="65072" r:id="rId78"/>
    <p:sldId id="65065" r:id="rId79"/>
    <p:sldId id="65066" r:id="rId80"/>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3652" autoAdjust="0"/>
  </p:normalViewPr>
  <p:slideViewPr>
    <p:cSldViewPr>
      <p:cViewPr varScale="1">
        <p:scale>
          <a:sx n="105" d="100"/>
          <a:sy n="105" d="100"/>
        </p:scale>
        <p:origin x="120" y="33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101" d="100"/>
          <a:sy n="101" d="100"/>
        </p:scale>
        <p:origin x="163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Seder and Socializing</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25 2023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Passover Seder and Socializing</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 25 2023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Seder and Socializing</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 25 2023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We WILL be soon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Actually a continuation of the series in </a:t>
            </a:r>
            <a:r>
              <a:rPr lang="en-US" altLang="en-US" dirty="0" err="1"/>
              <a:t>Mes</a:t>
            </a:r>
            <a:r>
              <a:rPr lang="en-US" altLang="en-US" dirty="0"/>
              <a:t> Jews/ Hebrews.</a:t>
            </a:r>
          </a:p>
          <a:p>
            <a:r>
              <a:rPr lang="en-US" altLang="en-US" dirty="0"/>
              <a:t>Last week I had a class on mechanics of Seder “how to”   </a:t>
            </a:r>
          </a:p>
          <a:p>
            <a:r>
              <a:rPr lang="en-US" altLang="en-US" dirty="0"/>
              <a:t>This is “Why”</a:t>
            </a:r>
          </a:p>
        </p:txBody>
      </p:sp>
    </p:spTree>
    <p:extLst>
      <p:ext uri="{BB962C8B-B14F-4D97-AF65-F5344CB8AC3E}">
        <p14:creationId xmlns:p14="http://schemas.microsoft.com/office/powerpoint/2010/main" val="84127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800" dirty="0"/>
              <a:t>ABOUT THE PASSOVER SEDER?</a:t>
            </a:r>
          </a:p>
          <a:p>
            <a:r>
              <a:rPr lang="en-US" altLang="en-US" sz="1800" dirty="0"/>
              <a:t>RTF: Abandonment is the foundation of all wounds. Wounded people wound people.  Epidemic of loneliness. 2018 30% 2019 58%</a:t>
            </a:r>
          </a:p>
          <a:p>
            <a:r>
              <a:rPr lang="en-US" altLang="en-US" sz="1800" dirty="0"/>
              <a:t>The Seder meal is the epitome of the expression of community.  My memories.</a:t>
            </a:r>
          </a:p>
          <a:p>
            <a:r>
              <a:rPr lang="en-US" altLang="en-US" sz="1800" dirty="0"/>
              <a:t>The Seder meal represents LEAVING Egypt in community, an </a:t>
            </a:r>
            <a:r>
              <a:rPr lang="en-US" altLang="en-US" sz="1800" u="sng" dirty="0"/>
              <a:t>impossible</a:t>
            </a:r>
            <a:r>
              <a:rPr lang="en-US" altLang="en-US" sz="1800" dirty="0"/>
              <a:t> feat, NEVER otherwise done in world history.   A nation leaving the thralls, control, bondage of slave masters and going to their own homeland.   Many revolts and revolutions.   US, Mexican and all Latin America from Spain, India from Britain.  Always in the own land defending it, liberating it.   Passover is a historic anomaly, expressing the love of G-d for Israel, and ultimately for all people in slavery to habits, failures, sins, abuse.  FREEDOM! Author [Luke] quoting Tanakh/Heb scriptures…</a:t>
            </a:r>
          </a:p>
          <a:p>
            <a:endParaRPr lang="en-US" altLang="en-US" dirty="0"/>
          </a:p>
        </p:txBody>
      </p:sp>
    </p:spTree>
    <p:extLst>
      <p:ext uri="{BB962C8B-B14F-4D97-AF65-F5344CB8AC3E}">
        <p14:creationId xmlns:p14="http://schemas.microsoft.com/office/powerpoint/2010/main" val="107272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85725"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Some people love confrontation.   </a:t>
            </a:r>
          </a:p>
          <a:p>
            <a:r>
              <a:rPr lang="en-US" altLang="en-US" dirty="0"/>
              <a:t>Others </a:t>
            </a:r>
            <a:r>
              <a:rPr lang="en-US" altLang="en-US" u="sng" dirty="0"/>
              <a:t>tremble</a:t>
            </a:r>
            <a:r>
              <a:rPr lang="en-US" altLang="en-US" dirty="0"/>
              <a:t> at the thought.  </a:t>
            </a:r>
          </a:p>
          <a:p>
            <a:r>
              <a:rPr lang="en-US" altLang="en-US" dirty="0"/>
              <a:t>I’m not a conflict avoider, but I AM a conflict delayer, hoping the problem will be resolved without me, or diminish, or go away.  </a:t>
            </a:r>
          </a:p>
        </p:txBody>
      </p:sp>
    </p:spTree>
    <p:extLst>
      <p:ext uri="{BB962C8B-B14F-4D97-AF65-F5344CB8AC3E}">
        <p14:creationId xmlns:p14="http://schemas.microsoft.com/office/powerpoint/2010/main" val="709279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85204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 fear Pharoah or Satan or people.</a:t>
            </a:r>
          </a:p>
          <a:p>
            <a:r>
              <a:rPr lang="en-US" altLang="en-US" dirty="0"/>
              <a:t>A choice, not to fear!</a:t>
            </a:r>
          </a:p>
        </p:txBody>
      </p:sp>
    </p:spTree>
    <p:extLst>
      <p:ext uri="{BB962C8B-B14F-4D97-AF65-F5344CB8AC3E}">
        <p14:creationId xmlns:p14="http://schemas.microsoft.com/office/powerpoint/2010/main" val="22850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He desires YOU.  </a:t>
            </a:r>
          </a:p>
          <a:p>
            <a:r>
              <a:rPr lang="en-US" altLang="en-US" dirty="0"/>
              <a:t>Think of Passover </a:t>
            </a:r>
            <a:r>
              <a:rPr lang="en-US" altLang="en-US" dirty="0" err="1"/>
              <a:t>Pesakh</a:t>
            </a:r>
            <a:r>
              <a:rPr lang="en-US" altLang="en-US" dirty="0"/>
              <a:t> as a time King Messiah desires YOU.</a:t>
            </a:r>
          </a:p>
        </p:txBody>
      </p:sp>
    </p:spTree>
    <p:extLst>
      <p:ext uri="{BB962C8B-B14F-4D97-AF65-F5344CB8AC3E}">
        <p14:creationId xmlns:p14="http://schemas.microsoft.com/office/powerpoint/2010/main" val="204069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92823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735984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95688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Difficult to use this imagery in our day of transgenderism and gay life.  His love for us is passionate and pure!   David and Jonathan love &gt; woman.  Kindred spirits, Anne of Green Gables.  Cf epidemic of loneliness: know you deeply.</a:t>
            </a:r>
          </a:p>
        </p:txBody>
      </p:sp>
    </p:spTree>
    <p:extLst>
      <p:ext uri="{BB962C8B-B14F-4D97-AF65-F5344CB8AC3E}">
        <p14:creationId xmlns:p14="http://schemas.microsoft.com/office/powerpoint/2010/main" val="2056887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1561973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Seder expression.  Drawn you: Egypt, also your own stuff, toxicity, sin, unintentional sin.</a:t>
            </a:r>
          </a:p>
          <a:p>
            <a:r>
              <a:rPr lang="en-US" altLang="en-US" dirty="0"/>
              <a:t>Literal fulfillment.   Kibbutz history, Christians helping.  </a:t>
            </a:r>
            <a:r>
              <a:rPr lang="en-US" altLang="en-US" dirty="0" err="1"/>
              <a:t>HaYovel</a:t>
            </a:r>
            <a:r>
              <a:rPr lang="en-US" altLang="en-US" dirty="0"/>
              <a:t>.  Ultimately, spiritual fulfillment</a:t>
            </a:r>
          </a:p>
        </p:txBody>
      </p:sp>
    </p:spTree>
    <p:extLst>
      <p:ext uri="{BB962C8B-B14F-4D97-AF65-F5344CB8AC3E}">
        <p14:creationId xmlns:p14="http://schemas.microsoft.com/office/powerpoint/2010/main" val="2939192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Literal and spiritual</a:t>
            </a:r>
          </a:p>
          <a:p>
            <a:r>
              <a:rPr lang="en-US" altLang="en-US" dirty="0"/>
              <a:t>Dance was NEVER part of synagogue worship until the Messianic Rabbi Murray </a:t>
            </a:r>
            <a:r>
              <a:rPr lang="en-US" altLang="en-US" dirty="0" err="1"/>
              <a:t>Silberling</a:t>
            </a:r>
            <a:r>
              <a:rPr lang="en-US" altLang="en-US" dirty="0"/>
              <a:t> initiated it.  </a:t>
            </a:r>
          </a:p>
          <a:p>
            <a:r>
              <a:rPr lang="en-US" altLang="en-US" i="1" dirty="0"/>
              <a:t>Dancing for Joy  </a:t>
            </a:r>
            <a:r>
              <a:rPr lang="en-US" altLang="en-US" dirty="0"/>
              <a:t>book.</a:t>
            </a:r>
          </a:p>
        </p:txBody>
      </p:sp>
    </p:spTree>
    <p:extLst>
      <p:ext uri="{BB962C8B-B14F-4D97-AF65-F5344CB8AC3E}">
        <p14:creationId xmlns:p14="http://schemas.microsoft.com/office/powerpoint/2010/main" val="1211746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Yeshua thinks you are impressive, handsome, beautiful.   His own beauty, but reflected.   He wants to be with you, for you and me to reflect him.</a:t>
            </a:r>
          </a:p>
        </p:txBody>
      </p:sp>
    </p:spTree>
    <p:extLst>
      <p:ext uri="{BB962C8B-B14F-4D97-AF65-F5344CB8AC3E}">
        <p14:creationId xmlns:p14="http://schemas.microsoft.com/office/powerpoint/2010/main" val="214897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55855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Of course, Dawn is the epitome of beauty.   The moon’s light is only the reflected light of the sun.  </a:t>
            </a:r>
            <a:r>
              <a:rPr lang="en-US" altLang="en-US" u="sng" dirty="0"/>
              <a:t>We need to reflect His glory</a:t>
            </a:r>
            <a:r>
              <a:rPr lang="en-US" altLang="en-US" dirty="0"/>
              <a:t>. Time with Him and His Word. Daily.  Passover Seder is one of the times, if rightly understood.  </a:t>
            </a:r>
          </a:p>
        </p:txBody>
      </p:sp>
    </p:spTree>
    <p:extLst>
      <p:ext uri="{BB962C8B-B14F-4D97-AF65-F5344CB8AC3E}">
        <p14:creationId xmlns:p14="http://schemas.microsoft.com/office/powerpoint/2010/main" val="607086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There is a cosmic purpose of your life, and it’s romance with the King of the Universe in His Son.  He desires you to walk in your cosmic purpose.</a:t>
            </a:r>
          </a:p>
        </p:txBody>
      </p:sp>
    </p:spTree>
    <p:extLst>
      <p:ext uri="{BB962C8B-B14F-4D97-AF65-F5344CB8AC3E}">
        <p14:creationId xmlns:p14="http://schemas.microsoft.com/office/powerpoint/2010/main" val="203271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He wanted to be with them at the Seder to further their redemptive, prophetic destiny!</a:t>
            </a:r>
          </a:p>
        </p:txBody>
      </p:sp>
    </p:spTree>
    <p:extLst>
      <p:ext uri="{BB962C8B-B14F-4D97-AF65-F5344CB8AC3E}">
        <p14:creationId xmlns:p14="http://schemas.microsoft.com/office/powerpoint/2010/main" val="2546859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Yeshua a Zionist?  Advantage to going there.  Next Spring, 2024!   Feel the Presence and Joy of G-d, simultaneously the warfare.</a:t>
            </a:r>
          </a:p>
        </p:txBody>
      </p:sp>
    </p:spTree>
    <p:extLst>
      <p:ext uri="{BB962C8B-B14F-4D97-AF65-F5344CB8AC3E}">
        <p14:creationId xmlns:p14="http://schemas.microsoft.com/office/powerpoint/2010/main" val="3070345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08280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 we can radiate it back.</a:t>
            </a:r>
          </a:p>
        </p:txBody>
      </p:sp>
    </p:spTree>
    <p:extLst>
      <p:ext uri="{BB962C8B-B14F-4D97-AF65-F5344CB8AC3E}">
        <p14:creationId xmlns:p14="http://schemas.microsoft.com/office/powerpoint/2010/main" val="233264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2019031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49781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28200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246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So, maybe he desire to have the Seder with us, because He was hungry!</a:t>
            </a:r>
          </a:p>
        </p:txBody>
      </p:sp>
    </p:spTree>
    <p:extLst>
      <p:ext uri="{BB962C8B-B14F-4D97-AF65-F5344CB8AC3E}">
        <p14:creationId xmlns:p14="http://schemas.microsoft.com/office/powerpoint/2010/main" val="2038706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48818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01277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05633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30801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Get rid of leaven.  Literally, housecleaning…Relational issues, confessional issues.  Bonfire Wed. noon, April 5.  Bring some </a:t>
            </a:r>
            <a:r>
              <a:rPr lang="en-US" altLang="en-US" dirty="0" err="1"/>
              <a:t>khametz</a:t>
            </a:r>
            <a:r>
              <a:rPr lang="en-US" altLang="en-US" dirty="0"/>
              <a:t>.   </a:t>
            </a:r>
          </a:p>
        </p:txBody>
      </p:sp>
    </p:spTree>
    <p:extLst>
      <p:ext uri="{BB962C8B-B14F-4D97-AF65-F5344CB8AC3E}">
        <p14:creationId xmlns:p14="http://schemas.microsoft.com/office/powerpoint/2010/main" val="10356450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8049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4174373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89025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271737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530290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https://vfinews.com/news/israel-warns-passover-travelers-of-iranian-plots-to/israel-is-the-fourth-happiest-country-in-the-world</a:t>
            </a:r>
          </a:p>
        </p:txBody>
      </p:sp>
    </p:spTree>
    <p:extLst>
      <p:ext uri="{BB962C8B-B14F-4D97-AF65-F5344CB8AC3E}">
        <p14:creationId xmlns:p14="http://schemas.microsoft.com/office/powerpoint/2010/main" val="3884492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00" dirty="0"/>
              <a:t>https://vfinews.com/news/israel-warns-passover-travelers-of-iranian-plots-to/israel-is-the-fourth-happiest-country-in-the-world</a:t>
            </a:r>
          </a:p>
          <a:p>
            <a:endParaRPr lang="en-US" altLang="en-US" dirty="0"/>
          </a:p>
        </p:txBody>
      </p:sp>
    </p:spTree>
    <p:extLst>
      <p:ext uri="{BB962C8B-B14F-4D97-AF65-F5344CB8AC3E}">
        <p14:creationId xmlns:p14="http://schemas.microsoft.com/office/powerpoint/2010/main" val="3692400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https://youtu.be/pu3H7QXUz7I</a:t>
            </a:r>
          </a:p>
          <a:p>
            <a:r>
              <a:rPr lang="en-US" altLang="en-US" dirty="0"/>
              <a:t>Up to 1:34</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defTabSz="914400" eaLnBrk="1" latinLnBrk="0" hangingPunct="1">
              <a:lnSpc>
                <a:spcPct val="100000"/>
              </a:lnSpc>
              <a:buClrTx/>
              <a:buSzTx/>
              <a:buFontTx/>
              <a:buNone/>
              <a:tabLst/>
              <a:defRPr/>
            </a:pPr>
            <a:r>
              <a:rPr lang="en-US" altLang="en-US" sz="1000" dirty="0"/>
              <a:t>https://vfinews.com/news/israel-warns-passover-travelers-of-iranian-plots-to/israel-is-the-fourth-happiest-country-in-the-world</a:t>
            </a:r>
          </a:p>
          <a:p>
            <a:endParaRPr lang="en-US" altLang="en-US" dirty="0"/>
          </a:p>
        </p:txBody>
      </p:sp>
    </p:spTree>
    <p:extLst>
      <p:ext uri="{BB962C8B-B14F-4D97-AF65-F5344CB8AC3E}">
        <p14:creationId xmlns:p14="http://schemas.microsoft.com/office/powerpoint/2010/main" val="39578717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latin typeface="Arial Rounded MT Bold" panose="020F0704030504030204" pitchFamily="34" charset="0"/>
              </a:rPr>
              <a:t>https://vfinews.com/news/israel-warns-passover-travelers-of-iranian-plots-to/israel-is-the-fourth-happiest-country-in-the-world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effectLst/>
              </a:rPr>
              <a:t>Topping the list is Finland, which leads by a significant margin. Finland is followed by Denmark and Iceland. Strikingly, every nation that precedes Israel in happiness equality is far more homogeneous by nearly every demographic metric available in the CIA World Factbook. (JPost / VFI News)</a:t>
            </a:r>
            <a:endParaRPr lang="en-US" altLang="en-US" dirty="0"/>
          </a:p>
          <a:p>
            <a:endParaRPr lang="en-US" altLang="en-US" dirty="0"/>
          </a:p>
        </p:txBody>
      </p:sp>
    </p:spTree>
    <p:extLst>
      <p:ext uri="{BB962C8B-B14F-4D97-AF65-F5344CB8AC3E}">
        <p14:creationId xmlns:p14="http://schemas.microsoft.com/office/powerpoint/2010/main" val="1111114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First night we DON’T have our community Seder so you can be home with your family.  Invite someone, someone out of your circle.   Seder Socializing.</a:t>
            </a:r>
          </a:p>
          <a:p>
            <a:endParaRPr lang="en-US" altLang="en-US" dirty="0"/>
          </a:p>
          <a:p>
            <a:r>
              <a:rPr lang="en-US" altLang="en-US" dirty="0"/>
              <a:t>Universal army experience brings a lot of social intimacy.</a:t>
            </a:r>
          </a:p>
        </p:txBody>
      </p:sp>
    </p:spTree>
    <p:extLst>
      <p:ext uri="{BB962C8B-B14F-4D97-AF65-F5344CB8AC3E}">
        <p14:creationId xmlns:p14="http://schemas.microsoft.com/office/powerpoint/2010/main" val="3966402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70662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4943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3370392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147946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1319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he-IL" b="1" i="0" dirty="0">
                <a:solidFill>
                  <a:srgbClr val="073763"/>
                </a:solidFill>
                <a:effectLst/>
                <a:latin typeface="David" panose="020E0502060401010101" pitchFamily="34" charset="-79"/>
                <a:cs typeface="David" panose="020E0502060401010101" pitchFamily="34" charset="-79"/>
              </a:rPr>
              <a:t>מנותקים נמאסתם</a:t>
            </a:r>
            <a:endParaRPr lang="en-US" b="0" i="0" dirty="0">
              <a:solidFill>
                <a:srgbClr val="333333"/>
              </a:solidFill>
              <a:effectLst/>
              <a:latin typeface="David" panose="020E0502060401010101" pitchFamily="34" charset="-79"/>
              <a:cs typeface="David" panose="020E0502060401010101" pitchFamily="34" charset="-79"/>
            </a:endParaRPr>
          </a:p>
          <a:p>
            <a:r>
              <a:rPr lang="en-US" b="0" i="0" dirty="0">
                <a:solidFill>
                  <a:srgbClr val="333333"/>
                </a:solidFill>
                <a:effectLst/>
                <a:cs typeface="Assistant" pitchFamily="2" charset="-79"/>
              </a:rPr>
              <a:t>Disconnected and fed up </a:t>
            </a:r>
          </a:p>
          <a:p>
            <a:r>
              <a:rPr lang="en-US" altLang="en-US" dirty="0">
                <a:solidFill>
                  <a:srgbClr val="333333"/>
                </a:solidFill>
                <a:cs typeface="Assistant" pitchFamily="2" charset="-79"/>
              </a:rPr>
              <a:t>100,000’s demonstrating for weeks about judicial reform.   Self appointing Supreme Court succession of judges</a:t>
            </a:r>
          </a:p>
          <a:p>
            <a:pPr algn="l"/>
            <a:r>
              <a:rPr lang="en-US" sz="1800" b="0" i="0" dirty="0">
                <a:solidFill>
                  <a:srgbClr val="1F497D"/>
                </a:solidFill>
                <a:effectLst/>
                <a:latin typeface="Calibri" panose="020F0502020204030204" pitchFamily="34" charset="0"/>
              </a:rPr>
              <a:t>From </a:t>
            </a:r>
            <a:r>
              <a:rPr lang="en-US" sz="1800" b="0" i="0">
                <a:solidFill>
                  <a:srgbClr val="1F497D"/>
                </a:solidFill>
                <a:effectLst/>
                <a:latin typeface="Calibri" panose="020F0502020204030204" pitchFamily="34" charset="0"/>
              </a:rPr>
              <a:t>Shlomy</a:t>
            </a:r>
          </a:p>
          <a:p>
            <a:pPr algn="l"/>
            <a:r>
              <a:rPr lang="en-US" sz="1800" b="0" i="0" dirty="0">
                <a:solidFill>
                  <a:srgbClr val="1F497D"/>
                </a:solidFill>
                <a:effectLst/>
                <a:latin typeface="Calibri" panose="020F0502020204030204" pitchFamily="34" charset="0"/>
              </a:rPr>
              <a:t>It's </a:t>
            </a:r>
            <a:r>
              <a:rPr lang="en-US" sz="1800" b="1" i="0" dirty="0">
                <a:solidFill>
                  <a:srgbClr val="1F497D"/>
                </a:solidFill>
                <a:effectLst/>
                <a:latin typeface="Calibri" panose="020F0502020204030204" pitchFamily="34" charset="0"/>
              </a:rPr>
              <a:t>disconnected (</a:t>
            </a:r>
            <a:r>
              <a:rPr lang="en-US" sz="1800" b="0" i="0" dirty="0">
                <a:solidFill>
                  <a:srgbClr val="1F497D"/>
                </a:solidFill>
                <a:effectLst/>
                <a:latin typeface="Calibri" panose="020F0502020204030204" pitchFamily="34" charset="0"/>
              </a:rPr>
              <a:t>The govt from the people the AM Israel)</a:t>
            </a:r>
            <a:endParaRPr lang="en-US" b="0" i="0" dirty="0">
              <a:solidFill>
                <a:srgbClr val="222222"/>
              </a:solidFill>
              <a:effectLst/>
              <a:latin typeface="Arial" panose="020B0604020202020204" pitchFamily="34" charset="0"/>
            </a:endParaRPr>
          </a:p>
          <a:p>
            <a:pPr algn="l"/>
            <a:r>
              <a:rPr lang="en-US" sz="1800" b="0" i="0" dirty="0">
                <a:solidFill>
                  <a:srgbClr val="1F497D"/>
                </a:solidFill>
                <a:effectLst/>
                <a:latin typeface="Calibri" panose="020F0502020204030204" pitchFamily="34" charset="0"/>
              </a:rPr>
              <a:t>The latter nee-mas-</a:t>
            </a:r>
            <a:r>
              <a:rPr lang="en-US" sz="1800" b="0" i="0" dirty="0" err="1">
                <a:solidFill>
                  <a:srgbClr val="1F497D"/>
                </a:solidFill>
                <a:effectLst/>
                <a:latin typeface="Calibri" panose="020F0502020204030204" pitchFamily="34" charset="0"/>
              </a:rPr>
              <a:t>tem</a:t>
            </a:r>
            <a:r>
              <a:rPr lang="en-US" sz="1800" b="0" i="0" dirty="0">
                <a:solidFill>
                  <a:srgbClr val="1F497D"/>
                </a:solidFill>
                <a:effectLst/>
                <a:latin typeface="Calibri" panose="020F0502020204030204" pitchFamily="34" charset="0"/>
              </a:rPr>
              <a:t>, we say to the govt (the AM Israel)</a:t>
            </a:r>
            <a:endParaRPr lang="en-US" b="0" i="0" dirty="0">
              <a:solidFill>
                <a:srgbClr val="222222"/>
              </a:solidFill>
              <a:effectLst/>
              <a:latin typeface="Arial" panose="020B0604020202020204" pitchFamily="34" charset="0"/>
            </a:endParaRPr>
          </a:p>
          <a:p>
            <a:pPr algn="l"/>
            <a:r>
              <a:rPr lang="en-US" sz="1800" b="0" i="0" dirty="0">
                <a:solidFill>
                  <a:srgbClr val="1F497D"/>
                </a:solidFill>
                <a:effectLst/>
                <a:latin typeface="Calibri" panose="020F0502020204030204" pitchFamily="34" charset="0"/>
              </a:rPr>
              <a:t>Meaning inferring </a:t>
            </a:r>
            <a:r>
              <a:rPr lang="en-US" sz="1800" b="1" i="0" dirty="0">
                <a:solidFill>
                  <a:srgbClr val="1F497D"/>
                </a:solidFill>
                <a:effectLst/>
                <a:latin typeface="Calibri" panose="020F0502020204030204" pitchFamily="34" charset="0"/>
              </a:rPr>
              <a:t>Disgusting, we want nothing more with you.</a:t>
            </a:r>
            <a:endParaRPr lang="en-US" b="0" i="0" dirty="0">
              <a:solidFill>
                <a:srgbClr val="222222"/>
              </a:solidFill>
              <a:effectLst/>
              <a:latin typeface="Arial" panose="020B0604020202020204" pitchFamily="34" charset="0"/>
            </a:endParaRPr>
          </a:p>
          <a:p>
            <a:endParaRPr lang="en-US" altLang="en-US" dirty="0"/>
          </a:p>
        </p:txBody>
      </p:sp>
    </p:spTree>
    <p:extLst>
      <p:ext uri="{BB962C8B-B14F-4D97-AF65-F5344CB8AC3E}">
        <p14:creationId xmlns:p14="http://schemas.microsoft.com/office/powerpoint/2010/main" val="19121059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https://www.israeltoday.co.il/read/israels-post-democracy-moment/</a:t>
            </a:r>
          </a:p>
        </p:txBody>
      </p:sp>
    </p:spTree>
    <p:extLst>
      <p:ext uri="{BB962C8B-B14F-4D97-AF65-F5344CB8AC3E}">
        <p14:creationId xmlns:p14="http://schemas.microsoft.com/office/powerpoint/2010/main" val="1794049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34037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https://mail.google.com/mail/u/0/#inbox/FMfcgzGslkhQQnxMzBLrFGzfWSDdQHJC</a:t>
            </a:r>
          </a:p>
        </p:txBody>
      </p:sp>
    </p:spTree>
    <p:extLst>
      <p:ext uri="{BB962C8B-B14F-4D97-AF65-F5344CB8AC3E}">
        <p14:creationId xmlns:p14="http://schemas.microsoft.com/office/powerpoint/2010/main" val="5158401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276159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https://mail.google.com/mail/u/0/#inbox/FMfcgzGslkhQQnxMzBLrFGzfWSDdQHJC</a:t>
            </a:r>
          </a:p>
        </p:txBody>
      </p:sp>
    </p:spTree>
    <p:extLst>
      <p:ext uri="{BB962C8B-B14F-4D97-AF65-F5344CB8AC3E}">
        <p14:creationId xmlns:p14="http://schemas.microsoft.com/office/powerpoint/2010/main" val="31937020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https://mail.google.com/mail/u/0/#inbox/FMfcgzGslkhQQnxMzBLrFGzfWSDdQHJC</a:t>
            </a:r>
          </a:p>
        </p:txBody>
      </p:sp>
    </p:spTree>
    <p:extLst>
      <p:ext uri="{BB962C8B-B14F-4D97-AF65-F5344CB8AC3E}">
        <p14:creationId xmlns:p14="http://schemas.microsoft.com/office/powerpoint/2010/main" val="1022556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a:t>Phil Cohen</a:t>
            </a:r>
            <a:endParaRPr lang="en-US" altLang="en-US" dirty="0"/>
          </a:p>
        </p:txBody>
      </p:sp>
    </p:spTree>
    <p:extLst>
      <p:ext uri="{BB962C8B-B14F-4D97-AF65-F5344CB8AC3E}">
        <p14:creationId xmlns:p14="http://schemas.microsoft.com/office/powerpoint/2010/main" val="266840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32289954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88816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https://www.umjc.org/commentary/2023/3/22/god-calls-across-the-divide</a:t>
            </a:r>
          </a:p>
          <a:p>
            <a:r>
              <a:rPr lang="en-US" altLang="en-US" dirty="0"/>
              <a:t>Russ Resnik</a:t>
            </a:r>
          </a:p>
        </p:txBody>
      </p:sp>
    </p:spTree>
    <p:extLst>
      <p:ext uri="{BB962C8B-B14F-4D97-AF65-F5344CB8AC3E}">
        <p14:creationId xmlns:p14="http://schemas.microsoft.com/office/powerpoint/2010/main" val="10223687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https://www.umjc.org/commentary/2023/3/22/god-calls-across-the-divide</a:t>
            </a:r>
          </a:p>
          <a:p>
            <a:r>
              <a:rPr lang="en-US" altLang="en-US" dirty="0"/>
              <a:t>Russ Resnik</a:t>
            </a:r>
          </a:p>
        </p:txBody>
      </p:sp>
    </p:spTree>
    <p:extLst>
      <p:ext uri="{BB962C8B-B14F-4D97-AF65-F5344CB8AC3E}">
        <p14:creationId xmlns:p14="http://schemas.microsoft.com/office/powerpoint/2010/main" val="1673505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   https://www.umjc.org/commentary/2023/3/22/god-calls-across-the-divide</a:t>
            </a:r>
          </a:p>
          <a:p>
            <a:endParaRPr lang="en-US" altLang="en-US" dirty="0"/>
          </a:p>
          <a:p>
            <a:r>
              <a:rPr lang="en-US" altLang="en-US" dirty="0"/>
              <a:t>Yeshua!   And Yeshua in the </a:t>
            </a:r>
            <a:r>
              <a:rPr lang="en-US" altLang="en-US" dirty="0" err="1"/>
              <a:t>moedim</a:t>
            </a:r>
            <a:r>
              <a:rPr lang="en-US" altLang="en-US" dirty="0"/>
              <a:t>, the appointed festivals, particularly this one.</a:t>
            </a:r>
          </a:p>
        </p:txBody>
      </p:sp>
    </p:spTree>
    <p:extLst>
      <p:ext uri="{BB962C8B-B14F-4D97-AF65-F5344CB8AC3E}">
        <p14:creationId xmlns:p14="http://schemas.microsoft.com/office/powerpoint/2010/main" val="820466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https://www.umjc.org/commentary/2023/3/22/god-calls-across-the-divide</a:t>
            </a:r>
          </a:p>
        </p:txBody>
      </p:sp>
    </p:spTree>
    <p:extLst>
      <p:ext uri="{BB962C8B-B14F-4D97-AF65-F5344CB8AC3E}">
        <p14:creationId xmlns:p14="http://schemas.microsoft.com/office/powerpoint/2010/main" val="14507167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00" dirty="0"/>
              <a:t>https://www.umjc.org/commentary/2023/3/22/god-calls-across-the-divide</a:t>
            </a:r>
          </a:p>
          <a:p>
            <a:endParaRPr lang="en-US" altLang="en-US" dirty="0"/>
          </a:p>
        </p:txBody>
      </p:sp>
    </p:spTree>
    <p:extLst>
      <p:ext uri="{BB962C8B-B14F-4D97-AF65-F5344CB8AC3E}">
        <p14:creationId xmlns:p14="http://schemas.microsoft.com/office/powerpoint/2010/main" val="13618944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Yeshua wanted to be with them, and started by washing their feet.  How do we serve others.  Seek the lost, build up the saved, bless the community?  </a:t>
            </a:r>
          </a:p>
        </p:txBody>
      </p:sp>
    </p:spTree>
    <p:extLst>
      <p:ext uri="{BB962C8B-B14F-4D97-AF65-F5344CB8AC3E}">
        <p14:creationId xmlns:p14="http://schemas.microsoft.com/office/powerpoint/2010/main" val="4646669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Wash feet, so to speak.  Volunteer to help with Seder.  Offer to Debby Burt.  </a:t>
            </a:r>
          </a:p>
        </p:txBody>
      </p:sp>
    </p:spTree>
    <p:extLst>
      <p:ext uri="{BB962C8B-B14F-4D97-AF65-F5344CB8AC3E}">
        <p14:creationId xmlns:p14="http://schemas.microsoft.com/office/powerpoint/2010/main" val="38113379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891700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https://positivepsychology.com/self-acceptance-quotes/</a:t>
            </a:r>
          </a:p>
        </p:txBody>
      </p:sp>
    </p:spTree>
    <p:extLst>
      <p:ext uri="{BB962C8B-B14F-4D97-AF65-F5344CB8AC3E}">
        <p14:creationId xmlns:p14="http://schemas.microsoft.com/office/powerpoint/2010/main" val="159639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9267277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https://positivepsychology.com/self-acceptance-quotes</a:t>
            </a:r>
            <a:r>
              <a:rPr lang="en-US" altLang="en-US" dirty="0"/>
              <a:t>/</a:t>
            </a:r>
          </a:p>
          <a:p>
            <a:endParaRPr lang="en-US" altLang="en-US" dirty="0"/>
          </a:p>
        </p:txBody>
      </p:sp>
    </p:spTree>
    <p:extLst>
      <p:ext uri="{BB962C8B-B14F-4D97-AF65-F5344CB8AC3E}">
        <p14:creationId xmlns:p14="http://schemas.microsoft.com/office/powerpoint/2010/main" val="615857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00" dirty="0"/>
              <a:t>https://positivepsychology.com/self-acceptance-quotes/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endParaRPr lang="en-US" altLang="en-US" dirty="0"/>
          </a:p>
        </p:txBody>
      </p:sp>
    </p:spTree>
    <p:extLst>
      <p:ext uri="{BB962C8B-B14F-4D97-AF65-F5344CB8AC3E}">
        <p14:creationId xmlns:p14="http://schemas.microsoft.com/office/powerpoint/2010/main" val="4642153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https://positivepsychology.com/self-acceptance-quotes/</a:t>
            </a:r>
          </a:p>
          <a:p>
            <a:r>
              <a:rPr lang="en-US" b="0" i="0" dirty="0">
                <a:solidFill>
                  <a:srgbClr val="191D34"/>
                </a:solidFill>
                <a:effectLst/>
                <a:latin typeface="Lora" pitchFamily="2"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endParaRPr lang="en-US" altLang="en-US" dirty="0"/>
          </a:p>
        </p:txBody>
      </p:sp>
    </p:spTree>
    <p:extLst>
      <p:ext uri="{BB962C8B-B14F-4D97-AF65-F5344CB8AC3E}">
        <p14:creationId xmlns:p14="http://schemas.microsoft.com/office/powerpoint/2010/main" val="33083109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00" dirty="0"/>
              <a:t>https://positivepsychology.com/self-acceptance-quotes/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endParaRPr lang="en-US" altLang="en-US" dirty="0"/>
          </a:p>
        </p:txBody>
      </p:sp>
    </p:spTree>
    <p:extLst>
      <p:ext uri="{BB962C8B-B14F-4D97-AF65-F5344CB8AC3E}">
        <p14:creationId xmlns:p14="http://schemas.microsoft.com/office/powerpoint/2010/main" val="40640581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16441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901169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He desires YOU.  </a:t>
            </a:r>
          </a:p>
        </p:txBody>
      </p:sp>
    </p:spTree>
    <p:extLst>
      <p:ext uri="{BB962C8B-B14F-4D97-AF65-F5344CB8AC3E}">
        <p14:creationId xmlns:p14="http://schemas.microsoft.com/office/powerpoint/2010/main" val="38854380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622117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7832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Ted </a:t>
            </a:r>
            <a:r>
              <a:rPr lang="en-US" altLang="en-US" dirty="0" err="1"/>
              <a:t>Alongi</a:t>
            </a:r>
            <a:endParaRPr lang="en-US" altLang="en-US" dirty="0"/>
          </a:p>
        </p:txBody>
      </p:sp>
    </p:spTree>
    <p:extLst>
      <p:ext uri="{BB962C8B-B14F-4D97-AF65-F5344CB8AC3E}">
        <p14:creationId xmlns:p14="http://schemas.microsoft.com/office/powerpoint/2010/main" val="308460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Seder and Socializing</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 25 2023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86063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a:extLst>
              <a:ext uri="{FF2B5EF4-FFF2-40B4-BE49-F238E27FC236}">
                <a16:creationId xmlns:a16="http://schemas.microsoft.com/office/drawing/2014/main" id="{5556E651-4AC1-CFB6-2C97-DB71562B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6795C9-DC07-356A-CD37-7182B83A177F}"/>
              </a:ext>
            </a:extLst>
          </p:cNvPr>
          <p:cNvSpPr txBox="1"/>
          <p:nvPr/>
        </p:nvSpPr>
        <p:spPr>
          <a:xfrm>
            <a:off x="228600" y="4292739"/>
            <a:ext cx="4551246" cy="923330"/>
          </a:xfrm>
          <a:prstGeom prst="rect">
            <a:avLst/>
          </a:prstGeom>
          <a:noFill/>
        </p:spPr>
        <p:txBody>
          <a:bodyPr wrap="none" rtlCol="0">
            <a:spAutoFit/>
          </a:bodyPr>
          <a:lstStyle/>
          <a:p>
            <a:pPr algn="l"/>
            <a:r>
              <a:rPr lang="en-US" altLang="en-US" sz="5400" i="1" baseline="30000" dirty="0" err="1">
                <a:effectLst>
                  <a:outerShdw blurRad="38100" dist="38100" dir="2700000" algn="tl">
                    <a:srgbClr val="000000">
                      <a:alpha val="43137"/>
                    </a:srgbClr>
                  </a:outerShdw>
                </a:effectLst>
                <a:latin typeface="Britannic Bold" panose="020B0903060703020204" pitchFamily="34" charset="0"/>
              </a:rPr>
              <a:t>Mes</a:t>
            </a:r>
            <a:r>
              <a:rPr lang="en-US" altLang="en-US" sz="5400" i="1" baseline="30000" dirty="0">
                <a:effectLst>
                  <a:outerShdw blurRad="38100" dist="38100" dir="2700000" algn="tl">
                    <a:srgbClr val="000000">
                      <a:alpha val="43137"/>
                    </a:srgbClr>
                  </a:outerShdw>
                </a:effectLst>
                <a:latin typeface="Britannic Bold" panose="020B0903060703020204" pitchFamily="34" charset="0"/>
              </a:rPr>
              <a:t> Jews/Heb 13.5-6</a:t>
            </a:r>
            <a:endParaRPr lang="en-US" sz="5400" i="1" dirty="0">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val="3465624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tabLst>
                <a:tab pos="4287838" algn="l"/>
              </a:tabLst>
            </a:pPr>
            <a:r>
              <a:rPr lang="en-US" altLang="en-US" sz="4000" baseline="30000" dirty="0" err="1"/>
              <a:t>Mes</a:t>
            </a:r>
            <a:r>
              <a:rPr lang="en-US" altLang="en-US" sz="4000" baseline="30000" dirty="0"/>
              <a:t> Jews/Heb 13.5-6 </a:t>
            </a:r>
            <a:r>
              <a:rPr lang="en-US" altLang="en-US" sz="4000" dirty="0"/>
              <a:t>Keep your lives free from the love of money and be content with what you have, because </a:t>
            </a:r>
            <a:r>
              <a:rPr lang="en-US" altLang="en-US" sz="4000" dirty="0">
                <a:solidFill>
                  <a:srgbClr val="FFFF66"/>
                </a:solidFill>
              </a:rPr>
              <a:t>God has said, “Never will I leave you; never will I forsake you</a:t>
            </a:r>
            <a:r>
              <a:rPr lang="en-US" altLang="en-US" sz="4000" dirty="0"/>
              <a:t>.” So we say with confidence, “</a:t>
            </a:r>
            <a:r>
              <a:rPr lang="en-US" altLang="en-US" sz="4000" dirty="0">
                <a:solidFill>
                  <a:srgbClr val="FFFF66"/>
                </a:solidFill>
              </a:rPr>
              <a:t>The Lord is my helper; I will not be afraid.  What can mere mortals do to me?”</a:t>
            </a:r>
          </a:p>
        </p:txBody>
      </p:sp>
    </p:spTree>
    <p:extLst>
      <p:ext uri="{BB962C8B-B14F-4D97-AF65-F5344CB8AC3E}">
        <p14:creationId xmlns:p14="http://schemas.microsoft.com/office/powerpoint/2010/main" val="33936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fontScale="92500"/>
          </a:bodyPr>
          <a:lstStyle/>
          <a:p>
            <a:pPr algn="l"/>
            <a:r>
              <a:rPr lang="en-US" sz="4000" baseline="30000" dirty="0"/>
              <a:t>Dvarim 31.6-8</a:t>
            </a:r>
            <a:r>
              <a:rPr lang="en-US" sz="4000" dirty="0"/>
              <a:t> </a:t>
            </a:r>
            <a:r>
              <a:rPr lang="en-US" sz="4000" dirty="0" err="1"/>
              <a:t>Khazak</a:t>
            </a:r>
            <a:r>
              <a:rPr lang="en-US" sz="4000" dirty="0"/>
              <a:t>! Be courageous! Do not be </a:t>
            </a:r>
            <a:r>
              <a:rPr lang="en-US" sz="4000" u="sng" dirty="0"/>
              <a:t>afraid or tremble</a:t>
            </a:r>
            <a:r>
              <a:rPr lang="en-US" sz="4000" dirty="0"/>
              <a:t> before them. For </a:t>
            </a:r>
            <a:r>
              <a:rPr lang="en-US" sz="4000" cap="small" dirty="0"/>
              <a:t>Adoni</a:t>
            </a:r>
            <a:r>
              <a:rPr lang="en-US" sz="4000" dirty="0"/>
              <a:t> your God—He is the One who goes with you. </a:t>
            </a:r>
            <a:r>
              <a:rPr lang="en-US" sz="4000" dirty="0">
                <a:solidFill>
                  <a:srgbClr val="FFFF66"/>
                </a:solidFill>
              </a:rPr>
              <a:t>He will not fail you or abandon you.</a:t>
            </a:r>
            <a:r>
              <a:rPr lang="en-US" sz="4000" dirty="0"/>
              <a:t>”</a:t>
            </a:r>
            <a:r>
              <a:rPr lang="en-US" sz="4000" b="1" baseline="30000" dirty="0"/>
              <a:t> </a:t>
            </a:r>
            <a:r>
              <a:rPr lang="en-US" sz="4000" dirty="0"/>
              <a:t>Then Moshe summoned Joshua and said to him in the sight of all Israel, “Be strong! Be courageous! </a:t>
            </a:r>
          </a:p>
        </p:txBody>
      </p:sp>
    </p:spTree>
    <p:extLst>
      <p:ext uri="{BB962C8B-B14F-4D97-AF65-F5344CB8AC3E}">
        <p14:creationId xmlns:p14="http://schemas.microsoft.com/office/powerpoint/2010/main" val="186777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normAutofit fontScale="92500" lnSpcReduction="20000"/>
          </a:bodyPr>
          <a:lstStyle/>
          <a:p>
            <a:pPr algn="l"/>
            <a:r>
              <a:rPr lang="en-US" sz="4000" baseline="30000" dirty="0"/>
              <a:t>Dvarim 31.6-8</a:t>
            </a:r>
            <a:r>
              <a:rPr lang="en-US" sz="4000" dirty="0"/>
              <a:t> For you [Yehoshua] are to go with this people into the land </a:t>
            </a:r>
            <a:r>
              <a:rPr lang="en-US" sz="4000" cap="small" dirty="0"/>
              <a:t>Adoni </a:t>
            </a:r>
            <a:r>
              <a:rPr lang="en-US" sz="4000" dirty="0"/>
              <a:t>has sworn to their fathers to give them, and you are to enable them to inherit it. </a:t>
            </a:r>
            <a:r>
              <a:rPr lang="en-US" sz="4000" cap="small" dirty="0"/>
              <a:t>Adoni </a:t>
            </a:r>
            <a:r>
              <a:rPr lang="en-US" sz="4000" dirty="0"/>
              <a:t>— He is the One who goes before you. He will be with you. </a:t>
            </a:r>
            <a:r>
              <a:rPr lang="en-US" sz="4000" dirty="0">
                <a:solidFill>
                  <a:srgbClr val="FFFF66"/>
                </a:solidFill>
              </a:rPr>
              <a:t>He will not fail you or abandon you. Do not fear or be discouraged.”</a:t>
            </a:r>
          </a:p>
        </p:txBody>
      </p:sp>
    </p:spTree>
    <p:extLst>
      <p:ext uri="{BB962C8B-B14F-4D97-AF65-F5344CB8AC3E}">
        <p14:creationId xmlns:p14="http://schemas.microsoft.com/office/powerpoint/2010/main" val="190557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T’hillim 118.6  </a:t>
            </a:r>
            <a:r>
              <a:rPr lang="en-US" sz="4000" cap="small" dirty="0"/>
              <a:t>Adoni</a:t>
            </a:r>
            <a:r>
              <a:rPr lang="en-US" sz="4000" dirty="0"/>
              <a:t> is for me — </a:t>
            </a:r>
            <a:r>
              <a:rPr lang="en-US" sz="4000" u="sng" dirty="0">
                <a:solidFill>
                  <a:srgbClr val="FFFF66"/>
                </a:solidFill>
              </a:rPr>
              <a:t>I will not fear!</a:t>
            </a:r>
            <a:r>
              <a:rPr lang="en-US" sz="4000" dirty="0"/>
              <a:t> What can man do to me?</a:t>
            </a:r>
          </a:p>
          <a:p>
            <a:pPr algn="l">
              <a:lnSpc>
                <a:spcPct val="90000"/>
              </a:lnSpc>
            </a:pPr>
            <a:endParaRPr lang="en-US" altLang="en-US" sz="4000" dirty="0"/>
          </a:p>
          <a:p>
            <a:pPr algn="l">
              <a:lnSpc>
                <a:spcPct val="90000"/>
              </a:lnSpc>
            </a:pPr>
            <a:r>
              <a:rPr lang="en-US" altLang="en-US" sz="4000" dirty="0" err="1"/>
              <a:t>Yeshua’s</a:t>
            </a:r>
            <a:r>
              <a:rPr lang="en-US" altLang="en-US" sz="4000" dirty="0"/>
              <a:t> Passover expression of this…</a:t>
            </a:r>
            <a:endParaRPr lang="en-US" altLang="en-US" sz="7200" dirty="0"/>
          </a:p>
        </p:txBody>
      </p:sp>
    </p:spTree>
    <p:extLst>
      <p:ext uri="{BB962C8B-B14F-4D97-AF65-F5344CB8AC3E}">
        <p14:creationId xmlns:p14="http://schemas.microsoft.com/office/powerpoint/2010/main" val="106697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latin typeface="Arial Rounded MT Bold" panose="020F0704030504030204" pitchFamily="34" charset="0"/>
                <a:cs typeface="Vilna" pitchFamily="2" charset="-79"/>
              </a:rPr>
              <a:t>Lk 22.14  </a:t>
            </a:r>
            <a:r>
              <a:rPr lang="en-US" altLang="en-US" sz="4000" dirty="0">
                <a:latin typeface="Arial Rounded MT Bold" panose="020F0704030504030204" pitchFamily="34" charset="0"/>
                <a:cs typeface="Vilna" pitchFamily="2" charset="-79"/>
              </a:rPr>
              <a:t>When the time came, Yeshua and the emissaries reclined at the table, and he said to them, “I have </a:t>
            </a:r>
            <a:r>
              <a:rPr lang="en-US" altLang="en-US" sz="4000" u="sng" dirty="0">
                <a:solidFill>
                  <a:srgbClr val="FFFF66"/>
                </a:solidFill>
                <a:latin typeface="Arial Rounded MT Bold" panose="020F0704030504030204" pitchFamily="34" charset="0"/>
                <a:cs typeface="Vilna" pitchFamily="2" charset="-79"/>
              </a:rPr>
              <a:t>really wanted </a:t>
            </a:r>
            <a:r>
              <a:rPr lang="en-US" altLang="en-US" sz="4000" dirty="0">
                <a:latin typeface="Arial Rounded MT Bold" panose="020F0704030504030204" pitchFamily="34" charset="0"/>
                <a:cs typeface="Vilna" pitchFamily="2" charset="-79"/>
              </a:rPr>
              <a:t>so much to celebrate this Seder </a:t>
            </a:r>
            <a:r>
              <a:rPr lang="en-US" altLang="en-US" sz="4000" u="sng" dirty="0">
                <a:solidFill>
                  <a:srgbClr val="FFFF66"/>
                </a:solidFill>
                <a:latin typeface="Arial Rounded MT Bold" panose="020F0704030504030204" pitchFamily="34" charset="0"/>
                <a:cs typeface="Vilna" pitchFamily="2" charset="-79"/>
              </a:rPr>
              <a:t>with</a:t>
            </a:r>
            <a:r>
              <a:rPr lang="en-US" altLang="en-US" sz="4000" dirty="0">
                <a:solidFill>
                  <a:srgbClr val="FFFF66"/>
                </a:solidFill>
                <a:latin typeface="Arial Rounded MT Bold" panose="020F0704030504030204" pitchFamily="34" charset="0"/>
                <a:cs typeface="Vilna" pitchFamily="2" charset="-79"/>
              </a:rPr>
              <a:t> you</a:t>
            </a:r>
            <a:r>
              <a:rPr lang="en-US" altLang="en-US" sz="4000" dirty="0">
                <a:latin typeface="Arial Rounded MT Bold" panose="020F0704030504030204" pitchFamily="34" charset="0"/>
                <a:cs typeface="Vilna" pitchFamily="2" charset="-79"/>
              </a:rPr>
              <a:t> before I suffer!”</a:t>
            </a:r>
          </a:p>
          <a:p>
            <a:pPr algn="l">
              <a:lnSpc>
                <a:spcPct val="90000"/>
              </a:lnSpc>
            </a:pPr>
            <a:r>
              <a:rPr lang="en-US" altLang="en-US" sz="4000" baseline="30000" dirty="0"/>
              <a:t>TLV </a:t>
            </a:r>
            <a:r>
              <a:rPr lang="en-US" altLang="en-US" sz="4000" dirty="0"/>
              <a:t>“I have </a:t>
            </a:r>
            <a:r>
              <a:rPr lang="en-US" altLang="en-US" sz="4000" u="sng" dirty="0">
                <a:solidFill>
                  <a:srgbClr val="FFFF66"/>
                </a:solidFill>
                <a:latin typeface="Arial Rounded MT Bold" panose="020F0704030504030204" pitchFamily="34" charset="0"/>
                <a:cs typeface="Vilna" pitchFamily="2" charset="-79"/>
              </a:rPr>
              <a:t>eagerly</a:t>
            </a:r>
            <a:r>
              <a:rPr lang="en-US" altLang="en-US" sz="4000" dirty="0"/>
              <a:t> </a:t>
            </a:r>
            <a:r>
              <a:rPr lang="en-US" altLang="en-US" sz="4000" u="sng" dirty="0">
                <a:solidFill>
                  <a:srgbClr val="FFFF66"/>
                </a:solidFill>
                <a:latin typeface="Arial Rounded MT Bold" panose="020F0704030504030204" pitchFamily="34" charset="0"/>
                <a:cs typeface="Vilna" pitchFamily="2" charset="-79"/>
              </a:rPr>
              <a:t>desired</a:t>
            </a:r>
            <a:r>
              <a:rPr lang="en-US" altLang="en-US" sz="4000" dirty="0"/>
              <a:t> to eat this Passover </a:t>
            </a:r>
            <a:r>
              <a:rPr lang="en-US" altLang="en-US" sz="4000" u="sng" dirty="0">
                <a:solidFill>
                  <a:srgbClr val="FFFF66"/>
                </a:solidFill>
                <a:latin typeface="Arial Rounded MT Bold" panose="020F0704030504030204" pitchFamily="34" charset="0"/>
                <a:cs typeface="Vilna" pitchFamily="2" charset="-79"/>
              </a:rPr>
              <a:t>with</a:t>
            </a:r>
            <a:r>
              <a:rPr lang="en-US" altLang="en-US" sz="4000" dirty="0"/>
              <a:t> </a:t>
            </a:r>
            <a:r>
              <a:rPr lang="en-US" altLang="en-US" sz="4000" u="sng" dirty="0">
                <a:solidFill>
                  <a:srgbClr val="FFFF66"/>
                </a:solidFill>
                <a:latin typeface="Arial Rounded MT Bold" panose="020F0704030504030204" pitchFamily="34" charset="0"/>
                <a:cs typeface="Vilna" pitchFamily="2" charset="-79"/>
              </a:rPr>
              <a:t>you</a:t>
            </a:r>
            <a:r>
              <a:rPr lang="en-US" altLang="en-US" sz="4000" dirty="0"/>
              <a:t> before I suffer.” </a:t>
            </a:r>
          </a:p>
        </p:txBody>
      </p:sp>
    </p:spTree>
    <p:extLst>
      <p:ext uri="{BB962C8B-B14F-4D97-AF65-F5344CB8AC3E}">
        <p14:creationId xmlns:p14="http://schemas.microsoft.com/office/powerpoint/2010/main" val="328573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a:extLst>
              <a:ext uri="{FF2B5EF4-FFF2-40B4-BE49-F238E27FC236}">
                <a16:creationId xmlns:a16="http://schemas.microsoft.com/office/drawing/2014/main" id="{5556E651-4AC1-CFB6-2C97-DB71562B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6795C9-DC07-356A-CD37-7182B83A177F}"/>
              </a:ext>
            </a:extLst>
          </p:cNvPr>
          <p:cNvSpPr txBox="1"/>
          <p:nvPr/>
        </p:nvSpPr>
        <p:spPr>
          <a:xfrm>
            <a:off x="228600" y="4292739"/>
            <a:ext cx="4551246" cy="923330"/>
          </a:xfrm>
          <a:prstGeom prst="rect">
            <a:avLst/>
          </a:prstGeom>
          <a:noFill/>
        </p:spPr>
        <p:txBody>
          <a:bodyPr wrap="none" rtlCol="0">
            <a:spAutoFit/>
          </a:bodyPr>
          <a:lstStyle/>
          <a:p>
            <a:pPr algn="l"/>
            <a:r>
              <a:rPr lang="en-US" altLang="en-US" sz="5400" i="1" baseline="30000" dirty="0" err="1">
                <a:effectLst>
                  <a:outerShdw blurRad="38100" dist="38100" dir="2700000" algn="tl">
                    <a:srgbClr val="000000">
                      <a:alpha val="43137"/>
                    </a:srgbClr>
                  </a:outerShdw>
                </a:effectLst>
                <a:latin typeface="Britannic Bold" panose="020B0903060703020204" pitchFamily="34" charset="0"/>
              </a:rPr>
              <a:t>Mes</a:t>
            </a:r>
            <a:r>
              <a:rPr lang="en-US" altLang="en-US" sz="5400" i="1" baseline="30000" dirty="0">
                <a:effectLst>
                  <a:outerShdw blurRad="38100" dist="38100" dir="2700000" algn="tl">
                    <a:srgbClr val="000000">
                      <a:alpha val="43137"/>
                    </a:srgbClr>
                  </a:outerShdw>
                </a:effectLst>
                <a:latin typeface="Britannic Bold" panose="020B0903060703020204" pitchFamily="34" charset="0"/>
              </a:rPr>
              <a:t> Jews/Heb 13.5-6</a:t>
            </a:r>
            <a:endParaRPr lang="en-US" sz="5400" i="1" dirty="0">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val="364046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12763" indent="-512763" algn="l">
              <a:lnSpc>
                <a:spcPct val="90000"/>
              </a:lnSpc>
              <a:buFont typeface="+mj-lt"/>
              <a:buAutoNum type="arabicPeriod"/>
            </a:pPr>
            <a:r>
              <a:rPr lang="en-US" altLang="en-US" sz="4000" dirty="0"/>
              <a:t>How and why He desires us.</a:t>
            </a:r>
          </a:p>
          <a:p>
            <a:pPr marL="512763" indent="-512763" algn="l">
              <a:lnSpc>
                <a:spcPct val="90000"/>
              </a:lnSpc>
              <a:buFont typeface="+mj-lt"/>
              <a:buAutoNum type="arabicPeriod"/>
            </a:pPr>
            <a:r>
              <a:rPr lang="en-US" altLang="en-US" sz="4000" dirty="0"/>
              <a:t>How we can imitate His passion. </a:t>
            </a:r>
          </a:p>
          <a:p>
            <a:pPr marL="512763" indent="-512763" algn="l">
              <a:lnSpc>
                <a:spcPct val="90000"/>
              </a:lnSpc>
              <a:buFont typeface="+mj-lt"/>
              <a:buAutoNum type="arabicPeriod"/>
            </a:pPr>
            <a:r>
              <a:rPr lang="en-US" altLang="en-US" sz="4000" dirty="0"/>
              <a:t>What about discord?</a:t>
            </a:r>
          </a:p>
          <a:p>
            <a:pPr marL="512763" indent="-512763" algn="l">
              <a:lnSpc>
                <a:spcPct val="90000"/>
              </a:lnSpc>
              <a:buFont typeface="+mj-lt"/>
              <a:buAutoNum type="arabicPeriod"/>
            </a:pPr>
            <a:r>
              <a:rPr lang="en-US" altLang="en-US" sz="4000" dirty="0"/>
              <a:t>Some helps.</a:t>
            </a:r>
          </a:p>
          <a:p>
            <a:pPr marL="512763" indent="-512763" algn="l">
              <a:lnSpc>
                <a:spcPct val="90000"/>
              </a:lnSpc>
              <a:buFont typeface="+mj-lt"/>
              <a:buAutoNum type="arabicPeriod"/>
            </a:pPr>
            <a:endParaRPr lang="en-US" altLang="en-US" sz="4000" dirty="0"/>
          </a:p>
        </p:txBody>
      </p:sp>
    </p:spTree>
    <p:extLst>
      <p:ext uri="{BB962C8B-B14F-4D97-AF65-F5344CB8AC3E}">
        <p14:creationId xmlns:p14="http://schemas.microsoft.com/office/powerpoint/2010/main" val="425366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12763" indent="-512763" algn="l">
              <a:lnSpc>
                <a:spcPct val="90000"/>
              </a:lnSpc>
              <a:buFont typeface="+mj-lt"/>
              <a:buAutoNum type="arabicPeriod"/>
            </a:pPr>
            <a:r>
              <a:rPr lang="en-US" altLang="en-US" sz="4000" u="sng" dirty="0">
                <a:solidFill>
                  <a:srgbClr val="FFFF66"/>
                </a:solidFill>
              </a:rPr>
              <a:t>How and why He desires us</a:t>
            </a:r>
            <a:r>
              <a:rPr lang="en-US" altLang="en-US" sz="4000" dirty="0"/>
              <a:t>.</a:t>
            </a:r>
          </a:p>
          <a:p>
            <a:pPr marL="512763" indent="-512763" algn="l">
              <a:lnSpc>
                <a:spcPct val="90000"/>
              </a:lnSpc>
              <a:buFont typeface="+mj-lt"/>
              <a:buAutoNum type="arabicPeriod"/>
            </a:pPr>
            <a:r>
              <a:rPr lang="en-US" altLang="en-US" sz="4000" dirty="0"/>
              <a:t>How we can imitate His passion. </a:t>
            </a:r>
          </a:p>
          <a:p>
            <a:pPr marL="512763" indent="-512763" algn="l">
              <a:lnSpc>
                <a:spcPct val="90000"/>
              </a:lnSpc>
              <a:buFont typeface="+mj-lt"/>
              <a:buAutoNum type="arabicPeriod"/>
            </a:pPr>
            <a:r>
              <a:rPr lang="en-US" altLang="en-US" sz="4000" dirty="0"/>
              <a:t>What about discord?</a:t>
            </a:r>
          </a:p>
          <a:p>
            <a:pPr marL="512763" indent="-512763" algn="l">
              <a:lnSpc>
                <a:spcPct val="90000"/>
              </a:lnSpc>
              <a:buFont typeface="+mj-lt"/>
              <a:buAutoNum type="arabicPeriod"/>
            </a:pPr>
            <a:r>
              <a:rPr lang="en-US" altLang="en-US" sz="4000" dirty="0"/>
              <a:t>Some helps.</a:t>
            </a:r>
          </a:p>
          <a:p>
            <a:pPr marL="512763" indent="-512763" algn="l">
              <a:lnSpc>
                <a:spcPct val="90000"/>
              </a:lnSpc>
              <a:buFont typeface="+mj-lt"/>
              <a:buAutoNum type="arabicPeriod"/>
            </a:pPr>
            <a:endParaRPr lang="en-US" altLang="en-US" sz="4000" dirty="0"/>
          </a:p>
        </p:txBody>
      </p:sp>
    </p:spTree>
    <p:extLst>
      <p:ext uri="{BB962C8B-B14F-4D97-AF65-F5344CB8AC3E}">
        <p14:creationId xmlns:p14="http://schemas.microsoft.com/office/powerpoint/2010/main" val="259338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19063" indent="-119063" algn="l">
              <a:lnSpc>
                <a:spcPct val="90000"/>
              </a:lnSpc>
              <a:buFont typeface="Arial" panose="020B0604020202020204" pitchFamily="34" charset="0"/>
              <a:buChar char="•"/>
            </a:pPr>
            <a:r>
              <a:rPr lang="en-US" altLang="en-US" sz="4000" dirty="0"/>
              <a:t>He desired them as his mystical spouse and bride; despite all their backslidings and revolting. </a:t>
            </a:r>
          </a:p>
          <a:p>
            <a:pPr marL="119063" indent="-119063" algn="l">
              <a:lnSpc>
                <a:spcPct val="90000"/>
              </a:lnSpc>
              <a:buFont typeface="Arial" panose="020B0604020202020204" pitchFamily="34" charset="0"/>
              <a:buChar char="•"/>
            </a:pPr>
            <a:r>
              <a:rPr lang="en-US" altLang="en-US" sz="4000" dirty="0"/>
              <a:t>From everlasting was his desire; as it is to all his people: </a:t>
            </a:r>
          </a:p>
        </p:txBody>
      </p:sp>
    </p:spTree>
    <p:extLst>
      <p:ext uri="{BB962C8B-B14F-4D97-AF65-F5344CB8AC3E}">
        <p14:creationId xmlns:p14="http://schemas.microsoft.com/office/powerpoint/2010/main" val="230796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Dad, are we pyromaniacs?  </a:t>
            </a:r>
          </a:p>
        </p:txBody>
      </p:sp>
    </p:spTree>
    <p:extLst>
      <p:ext uri="{BB962C8B-B14F-4D97-AF65-F5344CB8AC3E}">
        <p14:creationId xmlns:p14="http://schemas.microsoft.com/office/powerpoint/2010/main" val="353697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Yermihahu</a:t>
            </a:r>
            <a:r>
              <a:rPr lang="en-US" sz="4000" baseline="30000" dirty="0"/>
              <a:t> 31.2-4 </a:t>
            </a:r>
            <a:r>
              <a:rPr lang="en-US" sz="4000" dirty="0"/>
              <a:t>From afar </a:t>
            </a:r>
            <a:r>
              <a:rPr lang="en-US" sz="4000" cap="small" dirty="0"/>
              <a:t>Adoni</a:t>
            </a:r>
            <a:r>
              <a:rPr lang="en-US" sz="4000" dirty="0"/>
              <a:t> appeared to me. “Yes, I have loved you with an everlasting love. Therefore I have drawn you with lovingkindness. </a:t>
            </a:r>
            <a:r>
              <a:rPr lang="en-US" sz="4000" b="1" baseline="30000" dirty="0"/>
              <a:t> </a:t>
            </a:r>
            <a:r>
              <a:rPr lang="en-US" sz="4000" dirty="0"/>
              <a:t>Again I will build you, so you will be rebuilt, virgin Israel!” </a:t>
            </a:r>
            <a:endParaRPr lang="en-US" altLang="en-US" sz="7200" dirty="0"/>
          </a:p>
        </p:txBody>
      </p:sp>
    </p:spTree>
    <p:extLst>
      <p:ext uri="{BB962C8B-B14F-4D97-AF65-F5344CB8AC3E}">
        <p14:creationId xmlns:p14="http://schemas.microsoft.com/office/powerpoint/2010/main" val="232748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Yermihahu</a:t>
            </a:r>
            <a:r>
              <a:rPr lang="en-US" sz="4000" baseline="30000" dirty="0"/>
              <a:t> 31.2-4 </a:t>
            </a:r>
            <a:r>
              <a:rPr lang="en-US" sz="4000" dirty="0"/>
              <a:t>Again you will take up your tambourines as ornaments, and go out to dances of merrymakers. </a:t>
            </a:r>
            <a:r>
              <a:rPr lang="en-US" sz="4000" b="1" baseline="30000" dirty="0"/>
              <a:t> </a:t>
            </a:r>
            <a:r>
              <a:rPr lang="en-US" sz="4000" dirty="0"/>
              <a:t>Again you will plant vineyards on the hills of Samaria.</a:t>
            </a:r>
            <a:endParaRPr lang="en-US" altLang="en-US" sz="7200" dirty="0"/>
          </a:p>
        </p:txBody>
      </p:sp>
    </p:spTree>
    <p:extLst>
      <p:ext uri="{BB962C8B-B14F-4D97-AF65-F5344CB8AC3E}">
        <p14:creationId xmlns:p14="http://schemas.microsoft.com/office/powerpoint/2010/main" val="91552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19063" indent="-119063" algn="l">
              <a:lnSpc>
                <a:spcPct val="90000"/>
              </a:lnSpc>
              <a:buFont typeface="Arial" panose="020B0604020202020204" pitchFamily="34" charset="0"/>
              <a:buChar char="•"/>
            </a:pPr>
            <a:r>
              <a:rPr lang="en-US" altLang="en-US" sz="4000" dirty="0"/>
              <a:t>He delighted in the beauty of the bride, which he himself has put upon them; </a:t>
            </a:r>
          </a:p>
        </p:txBody>
      </p:sp>
    </p:spTree>
    <p:extLst>
      <p:ext uri="{BB962C8B-B14F-4D97-AF65-F5344CB8AC3E}">
        <p14:creationId xmlns:p14="http://schemas.microsoft.com/office/powerpoint/2010/main" val="378609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2 Cor. 4.6 </a:t>
            </a:r>
            <a:r>
              <a:rPr lang="en-US" altLang="en-US" sz="4000" dirty="0"/>
              <a:t> For it is the God who once said, “Let light shine out of darkness,” who has made his light shine in our hearts, the light of the knowledge of God’s glory shining in the face of the Messiah Yeshua.</a:t>
            </a:r>
          </a:p>
        </p:txBody>
      </p:sp>
    </p:spTree>
    <p:extLst>
      <p:ext uri="{BB962C8B-B14F-4D97-AF65-F5344CB8AC3E}">
        <p14:creationId xmlns:p14="http://schemas.microsoft.com/office/powerpoint/2010/main" val="229413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Song of Songs 6.10  </a:t>
            </a:r>
            <a:r>
              <a:rPr lang="en-US" altLang="en-US" sz="4000" dirty="0"/>
              <a:t>Who is this that appears like dawn? As beautiful as the moon, bright as the sun, awesome as an army with banners.</a:t>
            </a:r>
          </a:p>
        </p:txBody>
      </p:sp>
    </p:spTree>
    <p:extLst>
      <p:ext uri="{BB962C8B-B14F-4D97-AF65-F5344CB8AC3E}">
        <p14:creationId xmlns:p14="http://schemas.microsoft.com/office/powerpoint/2010/main" val="65522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19063" indent="-119063" algn="l">
              <a:lnSpc>
                <a:spcPct val="90000"/>
              </a:lnSpc>
              <a:buFont typeface="Arial" panose="020B0604020202020204" pitchFamily="34" charset="0"/>
              <a:buChar char="•"/>
            </a:pPr>
            <a:r>
              <a:rPr lang="en-US" altLang="en-US" sz="4000" dirty="0"/>
              <a:t>He desired </a:t>
            </a:r>
            <a:r>
              <a:rPr lang="en-US" altLang="en-US" sz="4400" dirty="0"/>
              <a:t>justice to be satisfied, the Torah be fulfilled in the sense of us empowered to walk in it, sin atoned for, and the salvation of his elect obtained.</a:t>
            </a:r>
            <a:endParaRPr lang="en-US" altLang="en-US" sz="4000" dirty="0"/>
          </a:p>
        </p:txBody>
      </p:sp>
    </p:spTree>
    <p:extLst>
      <p:ext uri="{BB962C8B-B14F-4D97-AF65-F5344CB8AC3E}">
        <p14:creationId xmlns:p14="http://schemas.microsoft.com/office/powerpoint/2010/main" val="176297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baseline="30000" dirty="0"/>
              <a:t>Eph 3.8-10</a:t>
            </a:r>
            <a:r>
              <a:rPr lang="en-US" sz="4000" dirty="0"/>
              <a:t> The Good News of the Messiah’s unfathomable riches…letting everyone see how this secret plan is going to work out. This plan, kept hidden for ages by God, the Creator of everything, is for </a:t>
            </a:r>
            <a:r>
              <a:rPr lang="en-US" sz="4000" u="sng" dirty="0">
                <a:solidFill>
                  <a:srgbClr val="FFFF66"/>
                </a:solidFill>
              </a:rPr>
              <a:t>the rulers and authorities in heaven to learn, through the existence of the Messianic Community, how many-sided God’s wisdom is. </a:t>
            </a:r>
            <a:endParaRPr lang="en-US" altLang="en-US" sz="7200" u="sng" dirty="0">
              <a:solidFill>
                <a:srgbClr val="FFFF66"/>
              </a:solidFill>
            </a:endParaRPr>
          </a:p>
        </p:txBody>
      </p:sp>
    </p:spTree>
    <p:extLst>
      <p:ext uri="{BB962C8B-B14F-4D97-AF65-F5344CB8AC3E}">
        <p14:creationId xmlns:p14="http://schemas.microsoft.com/office/powerpoint/2010/main" val="1854775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228600" lvl="0" indent="-228600" algn="l">
              <a:lnSpc>
                <a:spcPct val="80000"/>
              </a:lnSpc>
              <a:spcBef>
                <a:spcPct val="30000"/>
              </a:spcBef>
              <a:buFont typeface="Arial" panose="020B0604020202020204" pitchFamily="34" charset="0"/>
              <a:buChar char="•"/>
            </a:pPr>
            <a:r>
              <a:rPr lang="en-US" altLang="en-US" sz="4000" dirty="0">
                <a:latin typeface="Arial Rounded MT Bold" panose="020F0704030504030204" pitchFamily="34" charset="0"/>
                <a:cs typeface="Arial" panose="020B0604020202020204" pitchFamily="34" charset="0"/>
              </a:rPr>
              <a:t>He desired to celebrate the liberation of Israel, spiritually, ultimately physically “with you.” </a:t>
            </a:r>
          </a:p>
        </p:txBody>
      </p:sp>
    </p:spTree>
    <p:extLst>
      <p:ext uri="{BB962C8B-B14F-4D97-AF65-F5344CB8AC3E}">
        <p14:creationId xmlns:p14="http://schemas.microsoft.com/office/powerpoint/2010/main" val="2904367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73038" indent="-173038" algn="l">
              <a:lnSpc>
                <a:spcPct val="90000"/>
              </a:lnSpc>
              <a:buFont typeface="Arial" panose="020B0604020202020204" pitchFamily="34" charset="0"/>
              <a:buChar char="•"/>
            </a:pPr>
            <a:r>
              <a:rPr lang="en-US" altLang="en-US" sz="4000" dirty="0"/>
              <a:t>His desire is towards their being with him to all eternity, and which he delighted in the views of eternity, described later that evening.</a:t>
            </a:r>
          </a:p>
        </p:txBody>
      </p:sp>
    </p:spTree>
    <p:extLst>
      <p:ext uri="{BB962C8B-B14F-4D97-AF65-F5344CB8AC3E}">
        <p14:creationId xmlns:p14="http://schemas.microsoft.com/office/powerpoint/2010/main" val="32121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Yn</a:t>
            </a:r>
            <a:r>
              <a:rPr lang="en-US" sz="4000" baseline="30000" dirty="0"/>
              <a:t> 17 24-26  </a:t>
            </a:r>
            <a:r>
              <a:rPr lang="en-US" sz="4000" dirty="0"/>
              <a:t>“Father, I want those you have given me to be with me where I am; so that they may see my glory, which you have given me because you loved me before the creation of the world. Righteous Father, the world has not known you, </a:t>
            </a:r>
            <a:endParaRPr lang="en-US" altLang="en-US" sz="7200" dirty="0"/>
          </a:p>
        </p:txBody>
      </p:sp>
    </p:spTree>
    <p:extLst>
      <p:ext uri="{BB962C8B-B14F-4D97-AF65-F5344CB8AC3E}">
        <p14:creationId xmlns:p14="http://schemas.microsoft.com/office/powerpoint/2010/main" val="165167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Dad, are we pyromaniacs?   </a:t>
            </a:r>
          </a:p>
          <a:p>
            <a:r>
              <a:rPr lang="en-US" sz="4000" dirty="0"/>
              <a:t>Yes, we arson.</a:t>
            </a:r>
          </a:p>
          <a:p>
            <a:r>
              <a:rPr lang="en-US" sz="4000" dirty="0"/>
              <a:t> </a:t>
            </a:r>
          </a:p>
        </p:txBody>
      </p:sp>
    </p:spTree>
    <p:extLst>
      <p:ext uri="{BB962C8B-B14F-4D97-AF65-F5344CB8AC3E}">
        <p14:creationId xmlns:p14="http://schemas.microsoft.com/office/powerpoint/2010/main" val="4018281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Yn</a:t>
            </a:r>
            <a:r>
              <a:rPr lang="en-US" sz="4000" baseline="30000" dirty="0"/>
              <a:t> 17 24-26  </a:t>
            </a:r>
            <a:r>
              <a:rPr lang="en-US" sz="4000" dirty="0"/>
              <a:t>and these people have known that you sent me. I made your name known to them, and I will continue to make it known; so that </a:t>
            </a:r>
            <a:r>
              <a:rPr lang="en-US" sz="4000" u="sng" dirty="0">
                <a:solidFill>
                  <a:srgbClr val="FFFF66"/>
                </a:solidFill>
              </a:rPr>
              <a:t>the love with which you have loved me may be in them, and I myself may be united with them</a:t>
            </a:r>
            <a:r>
              <a:rPr lang="en-US" sz="4000" dirty="0"/>
              <a:t>.”</a:t>
            </a:r>
            <a:endParaRPr lang="en-US" altLang="en-US" sz="7200" dirty="0"/>
          </a:p>
        </p:txBody>
      </p:sp>
    </p:spTree>
    <p:extLst>
      <p:ext uri="{BB962C8B-B14F-4D97-AF65-F5344CB8AC3E}">
        <p14:creationId xmlns:p14="http://schemas.microsoft.com/office/powerpoint/2010/main" val="3594075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73038" indent="-173038" algn="l">
              <a:lnSpc>
                <a:spcPct val="90000"/>
              </a:lnSpc>
              <a:buFont typeface="Arial" panose="020B0604020202020204" pitchFamily="34" charset="0"/>
              <a:buChar char="•"/>
            </a:pPr>
            <a:r>
              <a:rPr lang="en-US" altLang="en-US" sz="4000" dirty="0"/>
              <a:t>He desired to see the accomplishment of all his prayers and intercession. </a:t>
            </a:r>
          </a:p>
        </p:txBody>
      </p:sp>
    </p:spTree>
    <p:extLst>
      <p:ext uri="{BB962C8B-B14F-4D97-AF65-F5344CB8AC3E}">
        <p14:creationId xmlns:p14="http://schemas.microsoft.com/office/powerpoint/2010/main" val="1195101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73038" indent="-173038" algn="l">
              <a:lnSpc>
                <a:spcPct val="90000"/>
              </a:lnSpc>
              <a:buFont typeface="Arial" panose="020B0604020202020204" pitchFamily="34" charset="0"/>
              <a:buChar char="•"/>
            </a:pPr>
            <a:r>
              <a:rPr lang="en-US" altLang="en-US" sz="4000" dirty="0"/>
              <a:t>He desired to see justice satisfied, the Torah be fulfilled, in the sense of us being empowered to obey it, sin atoned for, and the salvation of his elect obtained;</a:t>
            </a:r>
          </a:p>
        </p:txBody>
      </p:sp>
    </p:spTree>
    <p:extLst>
      <p:ext uri="{BB962C8B-B14F-4D97-AF65-F5344CB8AC3E}">
        <p14:creationId xmlns:p14="http://schemas.microsoft.com/office/powerpoint/2010/main" val="1462437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173038" lvl="0" indent="-173038" algn="l">
              <a:lnSpc>
                <a:spcPct val="80000"/>
              </a:lnSpc>
              <a:spcBef>
                <a:spcPct val="30000"/>
              </a:spcBef>
              <a:buFont typeface="Arial" panose="020B0604020202020204" pitchFamily="34" charset="0"/>
              <a:buChar char="•"/>
            </a:pPr>
            <a:r>
              <a:rPr lang="en-US" altLang="en-US" sz="4000" dirty="0">
                <a:latin typeface="Arial Rounded MT Bold" panose="020F0704030504030204" pitchFamily="34" charset="0"/>
                <a:cs typeface="Arial" panose="020B0604020202020204" pitchFamily="34" charset="0"/>
              </a:rPr>
              <a:t>Another reason He desired the Seder:  It was not judged proper that a man should eat much on the day before the Passover, that he might be hungry, and eat the Passover, (</a:t>
            </a:r>
            <a:r>
              <a:rPr lang="en-US" altLang="en-US" sz="4000" dirty="0" err="1">
                <a:latin typeface="Arial Rounded MT Bold" panose="020F0704030504030204" pitchFamily="34" charset="0"/>
                <a:cs typeface="Arial" panose="020B0604020202020204" pitchFamily="34" charset="0"/>
              </a:rPr>
              <a:t>b’ta</a:t>
            </a:r>
            <a:r>
              <a:rPr lang="en-US" altLang="en-US" sz="4000" dirty="0">
                <a:latin typeface="Arial Rounded MT Bold" panose="020F0704030504030204" pitchFamily="34" charset="0"/>
                <a:cs typeface="Arial" panose="020B0604020202020204" pitchFamily="34" charset="0"/>
              </a:rPr>
              <a:t>-a-</a:t>
            </a:r>
            <a:r>
              <a:rPr lang="en-US" altLang="en-US" sz="4000" dirty="0" err="1">
                <a:latin typeface="Arial Rounded MT Bold" panose="020F0704030504030204" pitchFamily="34" charset="0"/>
                <a:cs typeface="Arial" panose="020B0604020202020204" pitchFamily="34" charset="0"/>
              </a:rPr>
              <a:t>vaon</a:t>
            </a:r>
            <a:r>
              <a:rPr lang="en-US" altLang="en-US" sz="4000" dirty="0">
                <a:latin typeface="Arial Rounded MT Bold" panose="020F0704030504030204" pitchFamily="34" charset="0"/>
                <a:cs typeface="Arial" panose="020B0604020202020204" pitchFamily="34" charset="0"/>
              </a:rPr>
              <a:t>) ,“with desire.” </a:t>
            </a:r>
            <a:r>
              <a:rPr lang="en-US" altLang="en-US" sz="4000" baseline="30000" dirty="0">
                <a:latin typeface="Arial Rounded MT Bold" panose="020F0704030504030204" pitchFamily="34" charset="0"/>
                <a:cs typeface="Arial" panose="020B0604020202020204" pitchFamily="34" charset="0"/>
              </a:rPr>
              <a:t>Maim., </a:t>
            </a:r>
            <a:r>
              <a:rPr lang="en-US" altLang="en-US" sz="4000" baseline="30000" dirty="0" err="1">
                <a:latin typeface="Arial Rounded MT Bold" panose="020F0704030504030204" pitchFamily="34" charset="0"/>
                <a:cs typeface="Arial" panose="020B0604020202020204" pitchFamily="34" charset="0"/>
              </a:rPr>
              <a:t>Mishn</a:t>
            </a:r>
            <a:r>
              <a:rPr lang="en-US" altLang="en-US" sz="4000" baseline="30000" dirty="0">
                <a:latin typeface="Arial Rounded MT Bold" panose="020F0704030504030204" pitchFamily="34" charset="0"/>
                <a:cs typeface="Arial" panose="020B0604020202020204" pitchFamily="34" charset="0"/>
              </a:rPr>
              <a:t>, </a:t>
            </a:r>
            <a:r>
              <a:rPr lang="en-US" altLang="en-US" sz="4000" baseline="30000" dirty="0" err="1">
                <a:latin typeface="Arial Rounded MT Bold" panose="020F0704030504030204" pitchFamily="34" charset="0"/>
                <a:cs typeface="Arial" panose="020B0604020202020204" pitchFamily="34" charset="0"/>
              </a:rPr>
              <a:t>Pesachim</a:t>
            </a:r>
            <a:r>
              <a:rPr lang="en-US" altLang="en-US" sz="4000" baseline="30000" dirty="0">
                <a:latin typeface="Arial Rounded MT Bold" panose="020F0704030504030204" pitchFamily="34" charset="0"/>
                <a:cs typeface="Arial" panose="020B0604020202020204" pitchFamily="34" charset="0"/>
              </a:rPr>
              <a:t>    </a:t>
            </a:r>
            <a:r>
              <a:rPr lang="en-US" altLang="en-US" sz="4000" dirty="0">
                <a:latin typeface="Arial Rounded MT Bold" panose="020F0704030504030204" pitchFamily="34" charset="0"/>
                <a:cs typeface="Arial" panose="020B0604020202020204" pitchFamily="34" charset="0"/>
              </a:rPr>
              <a:t>He was made under the Torah, and that was in his heart, constant attendance on it from his youth.</a:t>
            </a:r>
          </a:p>
        </p:txBody>
      </p:sp>
    </p:spTree>
    <p:extLst>
      <p:ext uri="{BB962C8B-B14F-4D97-AF65-F5344CB8AC3E}">
        <p14:creationId xmlns:p14="http://schemas.microsoft.com/office/powerpoint/2010/main" val="945682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73038" lvl="0" indent="-173038" algn="l">
              <a:lnSpc>
                <a:spcPct val="80000"/>
              </a:lnSpc>
              <a:spcBef>
                <a:spcPct val="30000"/>
              </a:spcBef>
              <a:buFont typeface="Arial" panose="020B0604020202020204" pitchFamily="34" charset="0"/>
              <a:buChar char="•"/>
            </a:pPr>
            <a:r>
              <a:rPr lang="en-US" altLang="en-US" sz="4000" dirty="0">
                <a:latin typeface="Arial Rounded MT Bold" panose="020F0704030504030204" pitchFamily="34" charset="0"/>
                <a:cs typeface="Arial" panose="020B0604020202020204" pitchFamily="34" charset="0"/>
              </a:rPr>
              <a:t>He was accused of being a glutton, at the tables of </a:t>
            </a:r>
            <a:r>
              <a:rPr lang="en-US" altLang="en-US" sz="4000" dirty="0" err="1">
                <a:latin typeface="Arial Rounded MT Bold" panose="020F0704030504030204" pitchFamily="34" charset="0"/>
                <a:cs typeface="Arial" panose="020B0604020202020204" pitchFamily="34" charset="0"/>
              </a:rPr>
              <a:t>P’rushim</a:t>
            </a:r>
            <a:r>
              <a:rPr lang="en-US" altLang="en-US" sz="4000" dirty="0">
                <a:latin typeface="Arial Rounded MT Bold" panose="020F0704030504030204" pitchFamily="34" charset="0"/>
                <a:cs typeface="Arial" panose="020B0604020202020204" pitchFamily="34" charset="0"/>
              </a:rPr>
              <a:t>, and of publicans and sinners; yet not so: fast of 40 days and 40 nights, and sometimes obliged his disciples to beg and remind Him to eat.</a:t>
            </a:r>
          </a:p>
          <a:p>
            <a:pPr marL="173038" lvl="0" indent="-173038" algn="l">
              <a:lnSpc>
                <a:spcPct val="80000"/>
              </a:lnSpc>
              <a:spcBef>
                <a:spcPct val="30000"/>
              </a:spcBef>
              <a:buFont typeface="Arial" panose="020B0604020202020204" pitchFamily="34" charset="0"/>
              <a:buChar char="•"/>
            </a:pPr>
            <a:r>
              <a:rPr lang="en-US" altLang="en-US" sz="4000" dirty="0">
                <a:latin typeface="Arial Rounded MT Bold" panose="020F0704030504030204" pitchFamily="34" charset="0"/>
                <a:cs typeface="Arial" panose="020B0604020202020204" pitchFamily="34" charset="0"/>
              </a:rPr>
              <a:t>He IS a glutton for US.  </a:t>
            </a:r>
          </a:p>
        </p:txBody>
      </p:sp>
    </p:spTree>
    <p:extLst>
      <p:ext uri="{BB962C8B-B14F-4D97-AF65-F5344CB8AC3E}">
        <p14:creationId xmlns:p14="http://schemas.microsoft.com/office/powerpoint/2010/main" val="3268814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a:extLst>
              <a:ext uri="{FF2B5EF4-FFF2-40B4-BE49-F238E27FC236}">
                <a16:creationId xmlns:a16="http://schemas.microsoft.com/office/drawing/2014/main" id="{5556E651-4AC1-CFB6-2C97-DB71562B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6795C9-DC07-356A-CD37-7182B83A177F}"/>
              </a:ext>
            </a:extLst>
          </p:cNvPr>
          <p:cNvSpPr txBox="1"/>
          <p:nvPr/>
        </p:nvSpPr>
        <p:spPr>
          <a:xfrm>
            <a:off x="228600" y="4292739"/>
            <a:ext cx="4551246" cy="923330"/>
          </a:xfrm>
          <a:prstGeom prst="rect">
            <a:avLst/>
          </a:prstGeom>
          <a:noFill/>
        </p:spPr>
        <p:txBody>
          <a:bodyPr wrap="none" rtlCol="0">
            <a:spAutoFit/>
          </a:bodyPr>
          <a:lstStyle/>
          <a:p>
            <a:pPr algn="l"/>
            <a:r>
              <a:rPr lang="en-US" altLang="en-US" sz="5400" i="1" baseline="30000" dirty="0" err="1">
                <a:effectLst>
                  <a:outerShdw blurRad="38100" dist="38100" dir="2700000" algn="tl">
                    <a:srgbClr val="000000">
                      <a:alpha val="43137"/>
                    </a:srgbClr>
                  </a:outerShdw>
                </a:effectLst>
                <a:latin typeface="Britannic Bold" panose="020B0903060703020204" pitchFamily="34" charset="0"/>
              </a:rPr>
              <a:t>Mes</a:t>
            </a:r>
            <a:r>
              <a:rPr lang="en-US" altLang="en-US" sz="5400" i="1" baseline="30000" dirty="0">
                <a:effectLst>
                  <a:outerShdw blurRad="38100" dist="38100" dir="2700000" algn="tl">
                    <a:srgbClr val="000000">
                      <a:alpha val="43137"/>
                    </a:srgbClr>
                  </a:outerShdw>
                </a:effectLst>
                <a:latin typeface="Britannic Bold" panose="020B0903060703020204" pitchFamily="34" charset="0"/>
              </a:rPr>
              <a:t> Jews/Heb 13.5-6</a:t>
            </a:r>
            <a:endParaRPr lang="en-US" sz="5400" i="1" dirty="0">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val="382744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12763" indent="-512763" algn="l">
              <a:lnSpc>
                <a:spcPct val="90000"/>
              </a:lnSpc>
              <a:buFont typeface="+mj-lt"/>
              <a:buAutoNum type="arabicPeriod"/>
            </a:pPr>
            <a:r>
              <a:rPr lang="en-US" altLang="en-US" sz="4000" dirty="0"/>
              <a:t>How and why He desires us.</a:t>
            </a:r>
          </a:p>
          <a:p>
            <a:pPr marL="512763" indent="-512763" algn="l">
              <a:lnSpc>
                <a:spcPct val="90000"/>
              </a:lnSpc>
              <a:buFont typeface="+mj-lt"/>
              <a:buAutoNum type="arabicPeriod"/>
            </a:pPr>
            <a:r>
              <a:rPr lang="en-US" altLang="en-US" sz="4000" u="sng" dirty="0">
                <a:solidFill>
                  <a:srgbClr val="FFFF66"/>
                </a:solidFill>
              </a:rPr>
              <a:t>How we can imitate His passion. </a:t>
            </a:r>
          </a:p>
          <a:p>
            <a:pPr marL="512763" indent="-512763" algn="l">
              <a:lnSpc>
                <a:spcPct val="90000"/>
              </a:lnSpc>
              <a:buFont typeface="+mj-lt"/>
              <a:buAutoNum type="arabicPeriod"/>
            </a:pPr>
            <a:r>
              <a:rPr lang="en-US" altLang="en-US" sz="4000" dirty="0"/>
              <a:t>What about discord?</a:t>
            </a:r>
          </a:p>
          <a:p>
            <a:pPr marL="512763" indent="-512763" algn="l">
              <a:lnSpc>
                <a:spcPct val="90000"/>
              </a:lnSpc>
              <a:buFont typeface="+mj-lt"/>
              <a:buAutoNum type="arabicPeriod"/>
            </a:pPr>
            <a:r>
              <a:rPr lang="en-US" altLang="en-US" sz="4000" dirty="0"/>
              <a:t>Some helps.</a:t>
            </a:r>
          </a:p>
          <a:p>
            <a:pPr marL="512763" indent="-512763" algn="l">
              <a:lnSpc>
                <a:spcPct val="90000"/>
              </a:lnSpc>
              <a:buFont typeface="+mj-lt"/>
              <a:buAutoNum type="arabicPeriod"/>
            </a:pPr>
            <a:endParaRPr lang="en-US" altLang="en-US" sz="4000" dirty="0"/>
          </a:p>
        </p:txBody>
      </p:sp>
    </p:spTree>
    <p:extLst>
      <p:ext uri="{BB962C8B-B14F-4D97-AF65-F5344CB8AC3E}">
        <p14:creationId xmlns:p14="http://schemas.microsoft.com/office/powerpoint/2010/main" val="2743614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How do we do likewise, and say to G-d and man, </a:t>
            </a:r>
          </a:p>
          <a:p>
            <a:pPr algn="l">
              <a:lnSpc>
                <a:spcPct val="90000"/>
              </a:lnSpc>
            </a:pPr>
            <a:r>
              <a:rPr lang="en-US" altLang="en-US" sz="4000" dirty="0">
                <a:latin typeface="Arial Rounded MT Bold" panose="020F0704030504030204" pitchFamily="34" charset="0"/>
                <a:cs typeface="Vilna" pitchFamily="2" charset="-79"/>
              </a:rPr>
              <a:t>“I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latin typeface="Arial Rounded MT Bold" panose="020F0704030504030204" pitchFamily="34" charset="0"/>
                <a:cs typeface="Vilna" pitchFamily="2" charset="-79"/>
              </a:rPr>
              <a:t>!”</a:t>
            </a:r>
            <a:r>
              <a:rPr lang="en-US" altLang="en-US" sz="4000" dirty="0"/>
              <a:t> </a:t>
            </a:r>
          </a:p>
        </p:txBody>
      </p:sp>
    </p:spTree>
    <p:extLst>
      <p:ext uri="{BB962C8B-B14F-4D97-AF65-F5344CB8AC3E}">
        <p14:creationId xmlns:p14="http://schemas.microsoft.com/office/powerpoint/2010/main" val="1308132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1 Cor 5.8  </a:t>
            </a:r>
            <a:r>
              <a:rPr lang="en-US" sz="4000" dirty="0"/>
              <a:t>So let us celebrate the Seder not with leftover hametz</a:t>
            </a:r>
            <a:r>
              <a:rPr lang="en-US" sz="4000" i="1" dirty="0"/>
              <a:t>,</a:t>
            </a:r>
            <a:r>
              <a:rPr lang="en-US" sz="4000" dirty="0"/>
              <a:t> the hametz of wickedness and evil, but with the matzah of purity and truth.</a:t>
            </a:r>
            <a:endParaRPr lang="en-US" altLang="en-US" sz="7200" dirty="0"/>
          </a:p>
        </p:txBody>
      </p:sp>
    </p:spTree>
    <p:extLst>
      <p:ext uri="{BB962C8B-B14F-4D97-AF65-F5344CB8AC3E}">
        <p14:creationId xmlns:p14="http://schemas.microsoft.com/office/powerpoint/2010/main" val="839399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572001" cy="4648200"/>
          </a:xfrm>
        </p:spPr>
        <p:txBody>
          <a:bodyPr/>
          <a:lstStyle/>
          <a:p>
            <a:pPr algn="l">
              <a:lnSpc>
                <a:spcPct val="90000"/>
              </a:lnSpc>
            </a:pPr>
            <a:r>
              <a:rPr lang="en-US" altLang="en-US" sz="4000" dirty="0"/>
              <a:t>We were drawn to the </a:t>
            </a:r>
            <a:r>
              <a:rPr lang="en-US" altLang="en-US" sz="4000" dirty="0">
                <a:solidFill>
                  <a:srgbClr val="FFFF66"/>
                </a:solidFill>
              </a:rPr>
              <a:t>joy and sense of community </a:t>
            </a:r>
            <a:r>
              <a:rPr lang="en-US" altLang="en-US" sz="4000" dirty="0"/>
              <a:t>and fellowship. And the teaching has been very eye-opening.</a:t>
            </a:r>
          </a:p>
        </p:txBody>
      </p:sp>
      <p:pic>
        <p:nvPicPr>
          <p:cNvPr id="3" name="Picture 2">
            <a:extLst>
              <a:ext uri="{FF2B5EF4-FFF2-40B4-BE49-F238E27FC236}">
                <a16:creationId xmlns:a16="http://schemas.microsoft.com/office/drawing/2014/main" id="{68A5F3E8-29EA-242D-36C7-97C0E1F93333}"/>
              </a:ext>
            </a:extLst>
          </p:cNvPr>
          <p:cNvPicPr>
            <a:picLocks noChangeAspect="1"/>
          </p:cNvPicPr>
          <p:nvPr/>
        </p:nvPicPr>
        <p:blipFill>
          <a:blip r:embed="rId3"/>
          <a:stretch>
            <a:fillRect/>
          </a:stretch>
        </p:blipFill>
        <p:spPr>
          <a:xfrm>
            <a:off x="4876801" y="38862"/>
            <a:ext cx="4267199" cy="3816041"/>
          </a:xfrm>
          <a:prstGeom prst="rect">
            <a:avLst/>
          </a:prstGeom>
        </p:spPr>
      </p:pic>
      <p:sp>
        <p:nvSpPr>
          <p:cNvPr id="2" name="TextBox 1">
            <a:extLst>
              <a:ext uri="{FF2B5EF4-FFF2-40B4-BE49-F238E27FC236}">
                <a16:creationId xmlns:a16="http://schemas.microsoft.com/office/drawing/2014/main" id="{D94A63B1-C820-02F1-76DF-BDEF949837BA}"/>
              </a:ext>
            </a:extLst>
          </p:cNvPr>
          <p:cNvSpPr txBox="1"/>
          <p:nvPr/>
        </p:nvSpPr>
        <p:spPr>
          <a:xfrm>
            <a:off x="5154446" y="3971141"/>
            <a:ext cx="3989554" cy="707886"/>
          </a:xfrm>
          <a:prstGeom prst="rect">
            <a:avLst/>
          </a:prstGeom>
          <a:noFill/>
        </p:spPr>
        <p:txBody>
          <a:bodyPr wrap="none" rtlCol="0">
            <a:spAutoFit/>
          </a:bodyPr>
          <a:lstStyle/>
          <a:p>
            <a:r>
              <a:rPr lang="en-US" dirty="0"/>
              <a:t>Luann Ridgway</a:t>
            </a:r>
          </a:p>
        </p:txBody>
      </p:sp>
    </p:spTree>
    <p:extLst>
      <p:ext uri="{BB962C8B-B14F-4D97-AF65-F5344CB8AC3E}">
        <p14:creationId xmlns:p14="http://schemas.microsoft.com/office/powerpoint/2010/main" val="375141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What do you call a pig </a:t>
            </a:r>
          </a:p>
          <a:p>
            <a:r>
              <a:rPr lang="en-US" sz="4000" dirty="0"/>
              <a:t>with laryngitis?   </a:t>
            </a:r>
          </a:p>
        </p:txBody>
      </p:sp>
    </p:spTree>
    <p:extLst>
      <p:ext uri="{BB962C8B-B14F-4D97-AF65-F5344CB8AC3E}">
        <p14:creationId xmlns:p14="http://schemas.microsoft.com/office/powerpoint/2010/main" val="4278015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 As Sean Steckbeck so aptly said, “People are drawn to lovers, not ‘knowers’.”</a:t>
            </a:r>
          </a:p>
        </p:txBody>
      </p:sp>
    </p:spTree>
    <p:extLst>
      <p:ext uri="{BB962C8B-B14F-4D97-AF65-F5344CB8AC3E}">
        <p14:creationId xmlns:p14="http://schemas.microsoft.com/office/powerpoint/2010/main" val="2825549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endParaRPr lang="en-US" altLang="en-US" sz="4000" dirty="0"/>
          </a:p>
          <a:p>
            <a:pPr>
              <a:lnSpc>
                <a:spcPct val="90000"/>
              </a:lnSpc>
            </a:pPr>
            <a:r>
              <a:rPr lang="en-US" altLang="en-US" sz="4000" dirty="0"/>
              <a:t> A surprising sociological find that might help us:</a:t>
            </a:r>
          </a:p>
        </p:txBody>
      </p:sp>
    </p:spTree>
    <p:extLst>
      <p:ext uri="{BB962C8B-B14F-4D97-AF65-F5344CB8AC3E}">
        <p14:creationId xmlns:p14="http://schemas.microsoft.com/office/powerpoint/2010/main" val="2435961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E0D4C69-2FE9-A579-24FA-E6F581CE4AE4}"/>
              </a:ext>
            </a:extLst>
          </p:cNvPr>
          <p:cNvPicPr>
            <a:picLocks noChangeAspect="1"/>
          </p:cNvPicPr>
          <p:nvPr/>
        </p:nvPicPr>
        <p:blipFill>
          <a:blip r:embed="rId3"/>
          <a:stretch>
            <a:fillRect/>
          </a:stretch>
        </p:blipFill>
        <p:spPr>
          <a:xfrm>
            <a:off x="147888" y="666750"/>
            <a:ext cx="8919912" cy="3840869"/>
          </a:xfrm>
          <a:prstGeom prst="rect">
            <a:avLst/>
          </a:prstGeom>
        </p:spPr>
      </p:pic>
    </p:spTree>
    <p:extLst>
      <p:ext uri="{BB962C8B-B14F-4D97-AF65-F5344CB8AC3E}">
        <p14:creationId xmlns:p14="http://schemas.microsoft.com/office/powerpoint/2010/main" val="787924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This year, Israel earned the </a:t>
            </a:r>
            <a:r>
              <a:rPr lang="en-US" altLang="en-US" sz="4000" u="sng" dirty="0">
                <a:solidFill>
                  <a:srgbClr val="FFFF66"/>
                </a:solidFill>
              </a:rPr>
              <a:t>fourth</a:t>
            </a:r>
            <a:r>
              <a:rPr lang="en-US" altLang="en-US" sz="4000" dirty="0"/>
              <a:t> spot out of 109 ranked countries, an improvement over last year’s ranking of </a:t>
            </a:r>
            <a:r>
              <a:rPr lang="en-US" altLang="en-US" sz="4000" u="sng" dirty="0">
                <a:solidFill>
                  <a:srgbClr val="FFFF66"/>
                </a:solidFill>
              </a:rPr>
              <a:t>ninth</a:t>
            </a:r>
            <a:r>
              <a:rPr lang="en-US" altLang="en-US" sz="4000" dirty="0"/>
              <a:t>.</a:t>
            </a:r>
          </a:p>
        </p:txBody>
      </p:sp>
    </p:spTree>
    <p:extLst>
      <p:ext uri="{BB962C8B-B14F-4D97-AF65-F5344CB8AC3E}">
        <p14:creationId xmlns:p14="http://schemas.microsoft.com/office/powerpoint/2010/main" val="2443091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Main tools the report uses are called “positive affect” and “negative affect,” which essentially refer to positive and negative emotions, respectively. “Positive affect is given by the average of individual yes or no answers about three emotions: laughter, enjoyment, and interest,” the report explains.</a:t>
            </a:r>
          </a:p>
        </p:txBody>
      </p:sp>
    </p:spTree>
    <p:extLst>
      <p:ext uri="{BB962C8B-B14F-4D97-AF65-F5344CB8AC3E}">
        <p14:creationId xmlns:p14="http://schemas.microsoft.com/office/powerpoint/2010/main" val="3708907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“Negative affect is given by the average of individual yes or no answers about three emotions: worry, sadness and anger.”</a:t>
            </a:r>
          </a:p>
        </p:txBody>
      </p:sp>
    </p:spTree>
    <p:extLst>
      <p:ext uri="{BB962C8B-B14F-4D97-AF65-F5344CB8AC3E}">
        <p14:creationId xmlns:p14="http://schemas.microsoft.com/office/powerpoint/2010/main" val="3034334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Israeli-American Council Celebrate Israel Festival">
            <a:extLst>
              <a:ext uri="{FF2B5EF4-FFF2-40B4-BE49-F238E27FC236}">
                <a16:creationId xmlns:a16="http://schemas.microsoft.com/office/drawing/2014/main" id="{15F303E0-E258-898D-7CD0-ECFB453CC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8"/>
            <a:ext cx="9144000" cy="507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333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How can Israelis be the 4</a:t>
            </a:r>
            <a:r>
              <a:rPr lang="en-US" altLang="en-US" sz="4000" baseline="30000" dirty="0"/>
              <a:t>th </a:t>
            </a:r>
            <a:r>
              <a:rPr lang="en-US" altLang="en-US" sz="4000" dirty="0"/>
              <a:t>happiest nation in the world with the enemies, the terrorism, the arguments among themselves?  </a:t>
            </a:r>
          </a:p>
          <a:p>
            <a:pPr algn="l">
              <a:lnSpc>
                <a:spcPct val="90000"/>
              </a:lnSpc>
            </a:pPr>
            <a:r>
              <a:rPr lang="en-US" altLang="en-US" sz="4000" dirty="0">
                <a:solidFill>
                  <a:srgbClr val="FFFF66"/>
                </a:solidFill>
              </a:rPr>
              <a:t>A large part is Shabbat and the holidays.  The sense of family, unity.  Celebration </a:t>
            </a:r>
            <a:r>
              <a:rPr lang="en-US" altLang="en-US" sz="4000" u="sng" dirty="0">
                <a:solidFill>
                  <a:srgbClr val="FFFF66"/>
                </a:solidFill>
              </a:rPr>
              <a:t>together</a:t>
            </a:r>
            <a:r>
              <a:rPr lang="en-US" altLang="en-US" sz="4000" dirty="0">
                <a:solidFill>
                  <a:srgbClr val="FFFF66"/>
                </a:solidFill>
              </a:rPr>
              <a:t>.  </a:t>
            </a:r>
          </a:p>
        </p:txBody>
      </p:sp>
    </p:spTree>
    <p:extLst>
      <p:ext uri="{BB962C8B-B14F-4D97-AF65-F5344CB8AC3E}">
        <p14:creationId xmlns:p14="http://schemas.microsoft.com/office/powerpoint/2010/main" val="846384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altLang="en-US" sz="4000" dirty="0"/>
              <a:t>Delight/blessing/affirmation: </a:t>
            </a:r>
          </a:p>
          <a:p>
            <a:pPr marL="173038" indent="-173038" algn="l">
              <a:buFont typeface="Arial" panose="020B0604020202020204" pitchFamily="34" charset="0"/>
              <a:buChar char="•"/>
            </a:pPr>
            <a:r>
              <a:rPr lang="en-US" altLang="en-US" sz="4000" dirty="0"/>
              <a:t>tender, permitted touch; </a:t>
            </a:r>
          </a:p>
          <a:p>
            <a:pPr marL="173038" indent="-173038" algn="l">
              <a:buFont typeface="Arial" panose="020B0604020202020204" pitchFamily="34" charset="0"/>
              <a:buChar char="•"/>
            </a:pPr>
            <a:r>
              <a:rPr lang="en-US" altLang="en-US" sz="4000" dirty="0"/>
              <a:t>gentle tones [even when irritated], </a:t>
            </a:r>
          </a:p>
          <a:p>
            <a:pPr marL="173038" indent="-173038" algn="l">
              <a:buFont typeface="Arial" panose="020B0604020202020204" pitchFamily="34" charset="0"/>
              <a:buChar char="•"/>
            </a:pPr>
            <a:r>
              <a:rPr lang="en-US" altLang="en-US" sz="4000" dirty="0"/>
              <a:t>loving eye contact</a:t>
            </a:r>
          </a:p>
        </p:txBody>
      </p:sp>
    </p:spTree>
    <p:extLst>
      <p:ext uri="{BB962C8B-B14F-4D97-AF65-F5344CB8AC3E}">
        <p14:creationId xmlns:p14="http://schemas.microsoft.com/office/powerpoint/2010/main" val="139802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a:p>
            <a:pPr>
              <a:lnSpc>
                <a:spcPct val="90000"/>
              </a:lnSpc>
            </a:pPr>
            <a:r>
              <a:rPr lang="en-US" altLang="en-US" sz="4000" dirty="0"/>
              <a:t>What about the discord </a:t>
            </a:r>
          </a:p>
          <a:p>
            <a:pPr>
              <a:lnSpc>
                <a:spcPct val="90000"/>
              </a:lnSpc>
            </a:pPr>
            <a:r>
              <a:rPr lang="en-US" altLang="en-US" sz="4000" dirty="0"/>
              <a:t>and protests?</a:t>
            </a:r>
          </a:p>
        </p:txBody>
      </p:sp>
    </p:spTree>
    <p:extLst>
      <p:ext uri="{BB962C8B-B14F-4D97-AF65-F5344CB8AC3E}">
        <p14:creationId xmlns:p14="http://schemas.microsoft.com/office/powerpoint/2010/main" val="70586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What do you call a pig </a:t>
            </a:r>
          </a:p>
          <a:p>
            <a:r>
              <a:rPr lang="en-US" sz="4000" dirty="0"/>
              <a:t>with laryngitis?   </a:t>
            </a:r>
          </a:p>
          <a:p>
            <a:r>
              <a:rPr lang="en-US" sz="4000" dirty="0"/>
              <a:t>Disgruntled.</a:t>
            </a:r>
          </a:p>
        </p:txBody>
      </p:sp>
    </p:spTree>
    <p:extLst>
      <p:ext uri="{BB962C8B-B14F-4D97-AF65-F5344CB8AC3E}">
        <p14:creationId xmlns:p14="http://schemas.microsoft.com/office/powerpoint/2010/main" val="33026226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a:extLst>
              <a:ext uri="{FF2B5EF4-FFF2-40B4-BE49-F238E27FC236}">
                <a16:creationId xmlns:a16="http://schemas.microsoft.com/office/drawing/2014/main" id="{5556E651-4AC1-CFB6-2C97-DB71562B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6795C9-DC07-356A-CD37-7182B83A177F}"/>
              </a:ext>
            </a:extLst>
          </p:cNvPr>
          <p:cNvSpPr txBox="1"/>
          <p:nvPr/>
        </p:nvSpPr>
        <p:spPr>
          <a:xfrm>
            <a:off x="228600" y="4292739"/>
            <a:ext cx="4551246" cy="923330"/>
          </a:xfrm>
          <a:prstGeom prst="rect">
            <a:avLst/>
          </a:prstGeom>
          <a:noFill/>
        </p:spPr>
        <p:txBody>
          <a:bodyPr wrap="none" rtlCol="0">
            <a:spAutoFit/>
          </a:bodyPr>
          <a:lstStyle/>
          <a:p>
            <a:pPr algn="l"/>
            <a:r>
              <a:rPr lang="en-US" altLang="en-US" sz="5400" i="1" baseline="30000" dirty="0" err="1">
                <a:effectLst>
                  <a:outerShdw blurRad="38100" dist="38100" dir="2700000" algn="tl">
                    <a:srgbClr val="000000">
                      <a:alpha val="43137"/>
                    </a:srgbClr>
                  </a:outerShdw>
                </a:effectLst>
                <a:latin typeface="Britannic Bold" panose="020B0903060703020204" pitchFamily="34" charset="0"/>
              </a:rPr>
              <a:t>Mes</a:t>
            </a:r>
            <a:r>
              <a:rPr lang="en-US" altLang="en-US" sz="5400" i="1" baseline="30000" dirty="0">
                <a:effectLst>
                  <a:outerShdw blurRad="38100" dist="38100" dir="2700000" algn="tl">
                    <a:srgbClr val="000000">
                      <a:alpha val="43137"/>
                    </a:srgbClr>
                  </a:outerShdw>
                </a:effectLst>
                <a:latin typeface="Britannic Bold" panose="020B0903060703020204" pitchFamily="34" charset="0"/>
              </a:rPr>
              <a:t> Jews/Heb 13.5-6</a:t>
            </a:r>
            <a:endParaRPr lang="en-US" sz="5400" i="1" dirty="0">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val="1119044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12763" indent="-512763" algn="l">
              <a:lnSpc>
                <a:spcPct val="90000"/>
              </a:lnSpc>
              <a:buFont typeface="+mj-lt"/>
              <a:buAutoNum type="arabicPeriod"/>
            </a:pPr>
            <a:r>
              <a:rPr lang="en-US" altLang="en-US" sz="4000" dirty="0"/>
              <a:t>How and why He desires us.</a:t>
            </a:r>
          </a:p>
          <a:p>
            <a:pPr marL="512763" indent="-512763" algn="l">
              <a:lnSpc>
                <a:spcPct val="90000"/>
              </a:lnSpc>
              <a:buFont typeface="+mj-lt"/>
              <a:buAutoNum type="arabicPeriod"/>
            </a:pPr>
            <a:r>
              <a:rPr lang="en-US" altLang="en-US" sz="4000" dirty="0"/>
              <a:t>How we can imitate His passion. </a:t>
            </a:r>
          </a:p>
          <a:p>
            <a:pPr marL="512763" indent="-512763" algn="l">
              <a:lnSpc>
                <a:spcPct val="90000"/>
              </a:lnSpc>
              <a:buFont typeface="+mj-lt"/>
              <a:buAutoNum type="arabicPeriod"/>
            </a:pPr>
            <a:r>
              <a:rPr lang="en-US" altLang="en-US" sz="4000" dirty="0">
                <a:solidFill>
                  <a:srgbClr val="FFFF66"/>
                </a:solidFill>
              </a:rPr>
              <a:t>What about discord?</a:t>
            </a:r>
          </a:p>
          <a:p>
            <a:pPr marL="512763" indent="-512763" algn="l">
              <a:lnSpc>
                <a:spcPct val="90000"/>
              </a:lnSpc>
              <a:buFont typeface="+mj-lt"/>
              <a:buAutoNum type="arabicPeriod"/>
            </a:pPr>
            <a:r>
              <a:rPr lang="en-US" altLang="en-US" sz="4000" dirty="0"/>
              <a:t>Some helps.</a:t>
            </a:r>
          </a:p>
          <a:p>
            <a:pPr marL="512763" indent="-512763" algn="l">
              <a:lnSpc>
                <a:spcPct val="90000"/>
              </a:lnSpc>
              <a:buFont typeface="+mj-lt"/>
              <a:buAutoNum type="arabicPeriod"/>
            </a:pPr>
            <a:endParaRPr lang="en-US" altLang="en-US" sz="4000" dirty="0"/>
          </a:p>
        </p:txBody>
      </p:sp>
    </p:spTree>
    <p:extLst>
      <p:ext uri="{BB962C8B-B14F-4D97-AF65-F5344CB8AC3E}">
        <p14:creationId xmlns:p14="http://schemas.microsoft.com/office/powerpoint/2010/main" val="441143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94824" y="370122"/>
            <a:ext cx="8444375" cy="4487627"/>
          </a:xfrm>
        </p:spPr>
        <p:txBody>
          <a:bodyPr/>
          <a:lstStyle/>
          <a:p>
            <a:pPr algn="l">
              <a:lnSpc>
                <a:spcPct val="90000"/>
              </a:lnSpc>
            </a:pPr>
            <a:r>
              <a:rPr lang="en-US" altLang="en-US" sz="4000" dirty="0"/>
              <a:t>  </a:t>
            </a:r>
          </a:p>
        </p:txBody>
      </p:sp>
      <p:pic>
        <p:nvPicPr>
          <p:cNvPr id="4098" name="Picture 2">
            <a:extLst>
              <a:ext uri="{FF2B5EF4-FFF2-40B4-BE49-F238E27FC236}">
                <a16:creationId xmlns:a16="http://schemas.microsoft.com/office/drawing/2014/main" id="{057D1CF5-A8E6-F4BB-BF8D-4A9F00AA6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82" y="133349"/>
            <a:ext cx="8380093" cy="4861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350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Israel Today:</a:t>
            </a:r>
          </a:p>
          <a:p>
            <a:pPr algn="l">
              <a:lnSpc>
                <a:spcPct val="90000"/>
              </a:lnSpc>
            </a:pPr>
            <a:r>
              <a:rPr lang="en-US" altLang="en-US" sz="4000" dirty="0"/>
              <a:t>The reforms will largely return Israel to the situation that prevailed before 1993, when Supreme Court President </a:t>
            </a:r>
            <a:r>
              <a:rPr lang="en-US" altLang="en-US" sz="4000" dirty="0" err="1"/>
              <a:t>Aharon</a:t>
            </a:r>
            <a:r>
              <a:rPr lang="en-US" altLang="en-US" sz="4000" dirty="0"/>
              <a:t> Barak launched his revolutionary campaign of judicial activism.</a:t>
            </a:r>
          </a:p>
        </p:txBody>
      </p:sp>
    </p:spTree>
    <p:extLst>
      <p:ext uri="{BB962C8B-B14F-4D97-AF65-F5344CB8AC3E}">
        <p14:creationId xmlns:p14="http://schemas.microsoft.com/office/powerpoint/2010/main" val="2681384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Application: Keep your joy even in discord.  Keep your focus on G-d even in stress.  </a:t>
            </a:r>
          </a:p>
          <a:p>
            <a:pPr algn="l">
              <a:lnSpc>
                <a:spcPct val="90000"/>
              </a:lnSpc>
            </a:pPr>
            <a:endParaRPr lang="en-US" altLang="en-US" sz="4000" dirty="0"/>
          </a:p>
          <a:p>
            <a:pPr algn="l">
              <a:lnSpc>
                <a:spcPct val="90000"/>
              </a:lnSpc>
            </a:pPr>
            <a:r>
              <a:rPr lang="en-US" altLang="en-US" sz="4000" dirty="0"/>
              <a:t>Always easier to say than to do.  </a:t>
            </a:r>
          </a:p>
          <a:p>
            <a:pPr algn="l">
              <a:lnSpc>
                <a:spcPct val="90000"/>
              </a:lnSpc>
            </a:pPr>
            <a:r>
              <a:rPr lang="en-US" altLang="en-US" sz="4000" dirty="0"/>
              <a:t> </a:t>
            </a:r>
          </a:p>
        </p:txBody>
      </p:sp>
    </p:spTree>
    <p:extLst>
      <p:ext uri="{BB962C8B-B14F-4D97-AF65-F5344CB8AC3E}">
        <p14:creationId xmlns:p14="http://schemas.microsoft.com/office/powerpoint/2010/main" val="2789782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690672" cy="4648200"/>
          </a:xfrm>
        </p:spPr>
        <p:txBody>
          <a:bodyPr>
            <a:normAutofit fontScale="77500" lnSpcReduction="20000"/>
          </a:bodyPr>
          <a:lstStyle/>
          <a:p>
            <a:pPr algn="l"/>
            <a:r>
              <a:rPr lang="en-US" sz="4000" dirty="0">
                <a:latin typeface="Arial Rounded MT Bold" panose="020F0704030504030204" pitchFamily="34" charset="0"/>
              </a:rPr>
              <a:t>Stuart Kyle Duncan — a federal appeals court judge appointed by Donald Trump — visited Stanford Law School this month to give a talk. It didn’t go well.</a:t>
            </a:r>
          </a:p>
        </p:txBody>
      </p:sp>
      <p:pic>
        <p:nvPicPr>
          <p:cNvPr id="3" name="Picture 2">
            <a:extLst>
              <a:ext uri="{FF2B5EF4-FFF2-40B4-BE49-F238E27FC236}">
                <a16:creationId xmlns:a16="http://schemas.microsoft.com/office/drawing/2014/main" id="{EE628DA7-A975-2A19-C07B-CF3764B0E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472" y="0"/>
            <a:ext cx="5148528" cy="5143500"/>
          </a:xfrm>
          <a:prstGeom prst="rect">
            <a:avLst/>
          </a:prstGeom>
        </p:spPr>
      </p:pic>
    </p:spTree>
    <p:extLst>
      <p:ext uri="{BB962C8B-B14F-4D97-AF65-F5344CB8AC3E}">
        <p14:creationId xmlns:p14="http://schemas.microsoft.com/office/powerpoint/2010/main" val="3388549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3695700" cy="4648200"/>
          </a:xfrm>
        </p:spPr>
        <p:txBody>
          <a:bodyPr>
            <a:normAutofit fontScale="92500" lnSpcReduction="10000"/>
          </a:bodyPr>
          <a:lstStyle/>
          <a:p>
            <a:pPr algn="l">
              <a:lnSpc>
                <a:spcPct val="90000"/>
              </a:lnSpc>
            </a:pPr>
            <a:r>
              <a:rPr lang="en-US" sz="4000" dirty="0">
                <a:latin typeface="Arial Rounded MT Bold" panose="020F0704030504030204" pitchFamily="34" charset="0"/>
              </a:rPr>
              <a:t>Students frequently interrupted him with heckling. One protester called for his daughters to be raped, Duncan said.</a:t>
            </a:r>
            <a:endParaRPr lang="en-US" altLang="en-US" sz="4000" dirty="0"/>
          </a:p>
        </p:txBody>
      </p:sp>
      <p:pic>
        <p:nvPicPr>
          <p:cNvPr id="3" name="Picture 2">
            <a:extLst>
              <a:ext uri="{FF2B5EF4-FFF2-40B4-BE49-F238E27FC236}">
                <a16:creationId xmlns:a16="http://schemas.microsoft.com/office/drawing/2014/main" id="{209E5A46-73CF-4C80-C2B1-6EFD333C2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0"/>
            <a:ext cx="5143500" cy="5143500"/>
          </a:xfrm>
          <a:prstGeom prst="rect">
            <a:avLst/>
          </a:prstGeom>
        </p:spPr>
      </p:pic>
    </p:spTree>
    <p:extLst>
      <p:ext uri="{BB962C8B-B14F-4D97-AF65-F5344CB8AC3E}">
        <p14:creationId xmlns:p14="http://schemas.microsoft.com/office/powerpoint/2010/main" val="16216150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latin typeface="Arial Rounded MT Bold" panose="020F0704030504030204" pitchFamily="34" charset="0"/>
              </a:rPr>
              <a:t>When he asked Stanford administrators to calm the crowd, the associate dean for diversity, equity and inclusion walked to the lectern and instead began her remarks by criticizing him. “For many people here, your work has caused harm,” she told him.</a:t>
            </a:r>
          </a:p>
        </p:txBody>
      </p:sp>
    </p:spTree>
    <p:extLst>
      <p:ext uri="{BB962C8B-B14F-4D97-AF65-F5344CB8AC3E}">
        <p14:creationId xmlns:p14="http://schemas.microsoft.com/office/powerpoint/2010/main" val="22922223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1" dirty="0"/>
              <a:t> </a:t>
            </a:r>
            <a:r>
              <a:rPr lang="en-US" sz="4000" dirty="0" err="1"/>
              <a:t>Tirien</a:t>
            </a:r>
            <a:r>
              <a:rPr lang="en-US" sz="4000" dirty="0"/>
              <a:t> Steinbach — the associate dean who rose to speak during the event is now on leave.</a:t>
            </a:r>
            <a:endParaRPr lang="en-US" altLang="en-US" sz="7200" dirty="0"/>
          </a:p>
        </p:txBody>
      </p:sp>
    </p:spTree>
    <p:extLst>
      <p:ext uri="{BB962C8B-B14F-4D97-AF65-F5344CB8AC3E}">
        <p14:creationId xmlns:p14="http://schemas.microsoft.com/office/powerpoint/2010/main" val="34760973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A friend of mine, who is also a therapist said everyone is insecure at some level.</a:t>
            </a:r>
          </a:p>
          <a:p>
            <a:pPr algn="l">
              <a:lnSpc>
                <a:spcPct val="90000"/>
              </a:lnSpc>
            </a:pPr>
            <a:r>
              <a:rPr lang="en-US" altLang="en-US" sz="4000" dirty="0"/>
              <a:t>I believe we operate our best when we operate from that level of insecurity, as we obey God‘s commands. Also, as we love others when we see their   insecurities and cover them. </a:t>
            </a:r>
          </a:p>
        </p:txBody>
      </p:sp>
    </p:spTree>
    <p:extLst>
      <p:ext uri="{BB962C8B-B14F-4D97-AF65-F5344CB8AC3E}">
        <p14:creationId xmlns:p14="http://schemas.microsoft.com/office/powerpoint/2010/main" val="110493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Writing my name in cursive </a:t>
            </a:r>
          </a:p>
          <a:p>
            <a:r>
              <a:rPr lang="en-US" sz="4000" dirty="0"/>
              <a:t>is my signature move.</a:t>
            </a:r>
          </a:p>
          <a:p>
            <a:r>
              <a:rPr lang="en-US" dirty="0"/>
              <a:t> </a:t>
            </a:r>
          </a:p>
        </p:txBody>
      </p:sp>
    </p:spTree>
    <p:extLst>
      <p:ext uri="{BB962C8B-B14F-4D97-AF65-F5344CB8AC3E}">
        <p14:creationId xmlns:p14="http://schemas.microsoft.com/office/powerpoint/2010/main" val="22822737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Some helps to maintain joy, Seder socializing joy:</a:t>
            </a:r>
          </a:p>
          <a:p>
            <a:pPr marL="512763" indent="-512763" algn="l">
              <a:lnSpc>
                <a:spcPct val="90000"/>
              </a:lnSpc>
              <a:buFont typeface="+mj-lt"/>
              <a:buAutoNum type="arabicPeriod"/>
            </a:pPr>
            <a:r>
              <a:rPr lang="en-US" altLang="en-US" sz="4000" dirty="0"/>
              <a:t>Always worship, trust and praise.</a:t>
            </a:r>
          </a:p>
        </p:txBody>
      </p:sp>
    </p:spTree>
    <p:extLst>
      <p:ext uri="{BB962C8B-B14F-4D97-AF65-F5344CB8AC3E}">
        <p14:creationId xmlns:p14="http://schemas.microsoft.com/office/powerpoint/2010/main" val="2622127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Worship is the goal of the Exodus from Egypt. Why then does the Torah seem to make worship so difficult in the Book of Vayikra/Leviticus? Surely it is our understanding that is at fault; the rules of offering do not make worship more difficult; </a:t>
            </a:r>
          </a:p>
        </p:txBody>
      </p:sp>
    </p:spTree>
    <p:extLst>
      <p:ext uri="{BB962C8B-B14F-4D97-AF65-F5344CB8AC3E}">
        <p14:creationId xmlns:p14="http://schemas.microsoft.com/office/powerpoint/2010/main" val="2670704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rather they make it possible. There is a vast gulf between man and God. God calls to man (or his representative Moses) across that gulf to provide a way for man to worship him.</a:t>
            </a:r>
          </a:p>
        </p:txBody>
      </p:sp>
    </p:spTree>
    <p:extLst>
      <p:ext uri="{BB962C8B-B14F-4D97-AF65-F5344CB8AC3E}">
        <p14:creationId xmlns:p14="http://schemas.microsoft.com/office/powerpoint/2010/main" val="3532889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God is everywhere, but his holiness keeps us at a distance. If altar and priesthood served not to create a barrier between man and God, but to bridge the divide, what bridges that divide now that they have passed away? What, or who, will bring us near to the holy God?</a:t>
            </a:r>
          </a:p>
        </p:txBody>
      </p:sp>
    </p:spTree>
    <p:extLst>
      <p:ext uri="{BB962C8B-B14F-4D97-AF65-F5344CB8AC3E}">
        <p14:creationId xmlns:p14="http://schemas.microsoft.com/office/powerpoint/2010/main" val="2889128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a:extLst>
              <a:ext uri="{FF2B5EF4-FFF2-40B4-BE49-F238E27FC236}">
                <a16:creationId xmlns:a16="http://schemas.microsoft.com/office/drawing/2014/main" id="{65CA50A3-FF9C-9972-6871-7692FDEFE1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565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God calls to Moses across the distance of his holiness and gives him instructions on how one can draw near to the holy. The offering itself bridges the distance between man and God, for it is korban, that which comes near, and a man must come near to present it.</a:t>
            </a:r>
          </a:p>
        </p:txBody>
      </p:sp>
    </p:spTree>
    <p:extLst>
      <p:ext uri="{BB962C8B-B14F-4D97-AF65-F5344CB8AC3E}">
        <p14:creationId xmlns:p14="http://schemas.microsoft.com/office/powerpoint/2010/main" val="843886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Some helps to maintain joy</a:t>
            </a:r>
          </a:p>
          <a:p>
            <a:pPr marL="512763" indent="-512763" algn="l">
              <a:lnSpc>
                <a:spcPct val="90000"/>
              </a:lnSpc>
              <a:buFont typeface="+mj-lt"/>
              <a:buAutoNum type="arabicPeriod"/>
            </a:pPr>
            <a:r>
              <a:rPr lang="en-US" altLang="en-US" sz="4000" dirty="0"/>
              <a:t>Always worship, trust and praise.</a:t>
            </a:r>
          </a:p>
          <a:p>
            <a:pPr marL="512763" indent="-512763" algn="l">
              <a:lnSpc>
                <a:spcPct val="90000"/>
              </a:lnSpc>
              <a:buFont typeface="+mj-lt"/>
              <a:buAutoNum type="arabicPeriod"/>
            </a:pPr>
            <a:r>
              <a:rPr lang="en-US" altLang="en-US" sz="4000" dirty="0"/>
              <a:t>Seek to serve and help others</a:t>
            </a:r>
          </a:p>
        </p:txBody>
      </p:sp>
    </p:spTree>
    <p:extLst>
      <p:ext uri="{BB962C8B-B14F-4D97-AF65-F5344CB8AC3E}">
        <p14:creationId xmlns:p14="http://schemas.microsoft.com/office/powerpoint/2010/main" val="1327581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Mtt 28.19-20 </a:t>
            </a:r>
            <a:r>
              <a:rPr lang="en-US" altLang="en-US" sz="4000" dirty="0"/>
              <a:t>Therefore, go and make people from all nations into </a:t>
            </a:r>
            <a:r>
              <a:rPr lang="en-US" altLang="en-US" sz="4000" dirty="0" err="1"/>
              <a:t>talmidim</a:t>
            </a:r>
            <a:r>
              <a:rPr lang="en-US" altLang="en-US" sz="4000" dirty="0"/>
              <a:t>, immersing them into the reality of the Father, the Son and the Ruach </a:t>
            </a:r>
            <a:r>
              <a:rPr lang="en-US" altLang="en-US" sz="4000" dirty="0" err="1"/>
              <a:t>HaKodesh</a:t>
            </a:r>
            <a:r>
              <a:rPr lang="en-US" altLang="en-US" sz="4000" dirty="0"/>
              <a:t>, and teaching them to obey everything that I have commanded you. And remember! </a:t>
            </a:r>
            <a:r>
              <a:rPr lang="en-US" altLang="en-US" sz="4000" u="sng" dirty="0">
                <a:solidFill>
                  <a:srgbClr val="FFFF66"/>
                </a:solidFill>
              </a:rPr>
              <a:t>I will be with you always, yes, even until the end of the age.</a:t>
            </a:r>
          </a:p>
        </p:txBody>
      </p:sp>
    </p:spTree>
    <p:extLst>
      <p:ext uri="{BB962C8B-B14F-4D97-AF65-F5344CB8AC3E}">
        <p14:creationId xmlns:p14="http://schemas.microsoft.com/office/powerpoint/2010/main" val="1857749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Some helps to maintain joy</a:t>
            </a:r>
          </a:p>
          <a:p>
            <a:pPr marL="512763" indent="-512763" algn="l">
              <a:lnSpc>
                <a:spcPct val="90000"/>
              </a:lnSpc>
              <a:buFont typeface="+mj-lt"/>
              <a:buAutoNum type="arabicPeriod"/>
            </a:pPr>
            <a:r>
              <a:rPr lang="en-US" altLang="en-US" sz="4000" dirty="0"/>
              <a:t>Always worship, trust and praise.</a:t>
            </a:r>
          </a:p>
          <a:p>
            <a:pPr marL="512763" indent="-512763" algn="l">
              <a:lnSpc>
                <a:spcPct val="90000"/>
              </a:lnSpc>
              <a:buFont typeface="+mj-lt"/>
              <a:buAutoNum type="arabicPeriod"/>
            </a:pPr>
            <a:r>
              <a:rPr lang="en-US" altLang="en-US" sz="4000" dirty="0"/>
              <a:t>Seek to serve and help others</a:t>
            </a:r>
          </a:p>
          <a:p>
            <a:pPr marL="512763" indent="-512763" algn="l">
              <a:lnSpc>
                <a:spcPct val="90000"/>
              </a:lnSpc>
              <a:buFont typeface="+mj-lt"/>
              <a:buAutoNum type="arabicPeriod"/>
            </a:pPr>
            <a:r>
              <a:rPr lang="en-US" altLang="en-US" sz="4000" dirty="0"/>
              <a:t>Some wisdom</a:t>
            </a:r>
          </a:p>
        </p:txBody>
      </p:sp>
    </p:spTree>
    <p:extLst>
      <p:ext uri="{BB962C8B-B14F-4D97-AF65-F5344CB8AC3E}">
        <p14:creationId xmlns:p14="http://schemas.microsoft.com/office/powerpoint/2010/main" val="1058257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The desire for others’ approval and reassurance creates sensitivity to real or imagined signs of rejection.</a:t>
            </a:r>
          </a:p>
          <a:p>
            <a:endParaRPr lang="en-US" sz="4000" dirty="0"/>
          </a:p>
          <a:p>
            <a:r>
              <a:rPr lang="en-US" sz="4000" baseline="30000" dirty="0"/>
              <a:t>Jennifer Crocker &amp; Lora Park</a:t>
            </a:r>
          </a:p>
        </p:txBody>
      </p:sp>
    </p:spTree>
    <p:extLst>
      <p:ext uri="{BB962C8B-B14F-4D97-AF65-F5344CB8AC3E}">
        <p14:creationId xmlns:p14="http://schemas.microsoft.com/office/powerpoint/2010/main" val="369865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Why do bees stay in their hives during winter?</a:t>
            </a:r>
          </a:p>
        </p:txBody>
      </p:sp>
    </p:spTree>
    <p:extLst>
      <p:ext uri="{BB962C8B-B14F-4D97-AF65-F5344CB8AC3E}">
        <p14:creationId xmlns:p14="http://schemas.microsoft.com/office/powerpoint/2010/main" val="1417538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tabLst>
                <a:tab pos="2459038" algn="l"/>
              </a:tabLst>
            </a:pPr>
            <a:r>
              <a:rPr lang="en-US" altLang="en-US" sz="4000" dirty="0"/>
              <a:t>Generally, self-acceptance is conceptualized as an affirmation or acceptance of self </a:t>
            </a:r>
            <a:r>
              <a:rPr lang="en-US" altLang="en-US" sz="4000" u="sng" dirty="0">
                <a:solidFill>
                  <a:srgbClr val="FFFF66"/>
                </a:solidFill>
              </a:rPr>
              <a:t>in spite</a:t>
            </a:r>
            <a:r>
              <a:rPr lang="en-US" altLang="en-US" sz="4000" dirty="0"/>
              <a:t> of weaknesses or deficiencies.</a:t>
            </a:r>
          </a:p>
        </p:txBody>
      </p:sp>
    </p:spTree>
    <p:extLst>
      <p:ext uri="{BB962C8B-B14F-4D97-AF65-F5344CB8AC3E}">
        <p14:creationId xmlns:p14="http://schemas.microsoft.com/office/powerpoint/2010/main" val="1384314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Continually feeding our need for positive self-evaluation is a bit like stuffing ourselves with candy. We get a brief sugar high, then a crash.</a:t>
            </a:r>
          </a:p>
          <a:p>
            <a:pPr algn="l"/>
            <a:r>
              <a:rPr lang="en-US" sz="2000" dirty="0"/>
              <a:t>Kristin Neff</a:t>
            </a:r>
          </a:p>
        </p:txBody>
      </p:sp>
    </p:spTree>
    <p:extLst>
      <p:ext uri="{BB962C8B-B14F-4D97-AF65-F5344CB8AC3E}">
        <p14:creationId xmlns:p14="http://schemas.microsoft.com/office/powerpoint/2010/main" val="3468852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When you learn to accept fear, you cease making a catastrophe of it. Then it ceases to be your master.</a:t>
            </a:r>
          </a:p>
          <a:p>
            <a:pPr algn="l"/>
            <a:r>
              <a:rPr lang="en-US" sz="2000" dirty="0"/>
              <a:t>Nathaniel Branden</a:t>
            </a:r>
            <a:endParaRPr lang="en-US" altLang="en-US" sz="2000" dirty="0"/>
          </a:p>
        </p:txBody>
      </p:sp>
    </p:spTree>
    <p:extLst>
      <p:ext uri="{BB962C8B-B14F-4D97-AF65-F5344CB8AC3E}">
        <p14:creationId xmlns:p14="http://schemas.microsoft.com/office/powerpoint/2010/main" val="20978850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4000" dirty="0"/>
              <a:t>Briefly, unconditional acceptance means liking yourself, others, and the world when you are not getting what you want and in spite of your getting what you don’t want.</a:t>
            </a:r>
          </a:p>
          <a:p>
            <a:pPr algn="l"/>
            <a:r>
              <a:rPr lang="en-US" sz="2000" dirty="0"/>
              <a:t>Albert Ellis</a:t>
            </a:r>
          </a:p>
        </p:txBody>
      </p:sp>
    </p:spTree>
    <p:extLst>
      <p:ext uri="{BB962C8B-B14F-4D97-AF65-F5344CB8AC3E}">
        <p14:creationId xmlns:p14="http://schemas.microsoft.com/office/powerpoint/2010/main" val="2266276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a:extLst>
              <a:ext uri="{FF2B5EF4-FFF2-40B4-BE49-F238E27FC236}">
                <a16:creationId xmlns:a16="http://schemas.microsoft.com/office/drawing/2014/main" id="{5556E651-4AC1-CFB6-2C97-DB71562B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6795C9-DC07-356A-CD37-7182B83A177F}"/>
              </a:ext>
            </a:extLst>
          </p:cNvPr>
          <p:cNvSpPr txBox="1"/>
          <p:nvPr/>
        </p:nvSpPr>
        <p:spPr>
          <a:xfrm>
            <a:off x="228600" y="4292739"/>
            <a:ext cx="4551246" cy="923330"/>
          </a:xfrm>
          <a:prstGeom prst="rect">
            <a:avLst/>
          </a:prstGeom>
          <a:noFill/>
        </p:spPr>
        <p:txBody>
          <a:bodyPr wrap="none" rtlCol="0">
            <a:spAutoFit/>
          </a:bodyPr>
          <a:lstStyle/>
          <a:p>
            <a:pPr algn="l"/>
            <a:r>
              <a:rPr lang="en-US" altLang="en-US" sz="5400" i="1" baseline="30000" dirty="0" err="1">
                <a:effectLst>
                  <a:outerShdw blurRad="38100" dist="38100" dir="2700000" algn="tl">
                    <a:srgbClr val="000000">
                      <a:alpha val="43137"/>
                    </a:srgbClr>
                  </a:outerShdw>
                </a:effectLst>
                <a:latin typeface="Britannic Bold" panose="020B0903060703020204" pitchFamily="34" charset="0"/>
              </a:rPr>
              <a:t>Mes</a:t>
            </a:r>
            <a:r>
              <a:rPr lang="en-US" altLang="en-US" sz="5400" i="1" baseline="30000" dirty="0">
                <a:effectLst>
                  <a:outerShdw blurRad="38100" dist="38100" dir="2700000" algn="tl">
                    <a:srgbClr val="000000">
                      <a:alpha val="43137"/>
                    </a:srgbClr>
                  </a:outerShdw>
                </a:effectLst>
                <a:latin typeface="Britannic Bold" panose="020B0903060703020204" pitchFamily="34" charset="0"/>
              </a:rPr>
              <a:t> Jews/Heb 13.5-6</a:t>
            </a:r>
            <a:endParaRPr lang="en-US" sz="5400" i="1" dirty="0">
              <a:effectLst>
                <a:outerShdw blurRad="38100" dist="38100" dir="2700000" algn="tl">
                  <a:srgbClr val="000000">
                    <a:alpha val="43137"/>
                  </a:srgbClr>
                </a:outerShdw>
              </a:effectLst>
              <a:latin typeface="Britannic Bold" panose="020B0903060703020204" pitchFamily="34" charset="0"/>
            </a:endParaRPr>
          </a:p>
        </p:txBody>
      </p:sp>
    </p:spTree>
    <p:extLst>
      <p:ext uri="{BB962C8B-B14F-4D97-AF65-F5344CB8AC3E}">
        <p14:creationId xmlns:p14="http://schemas.microsoft.com/office/powerpoint/2010/main" val="18272163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tabLst>
                <a:tab pos="4287838" algn="l"/>
              </a:tabLst>
            </a:pPr>
            <a:r>
              <a:rPr lang="en-US" altLang="en-US" sz="4000" baseline="30000" dirty="0" err="1"/>
              <a:t>Mes</a:t>
            </a:r>
            <a:r>
              <a:rPr lang="en-US" altLang="en-US" sz="4000" baseline="30000" dirty="0"/>
              <a:t> Jews/Heb 13.5-6 </a:t>
            </a:r>
            <a:r>
              <a:rPr lang="en-US" altLang="en-US" sz="4000" dirty="0"/>
              <a:t>Keep your lives free from the love of money and be content with what you have, because </a:t>
            </a:r>
            <a:r>
              <a:rPr lang="en-US" altLang="en-US" sz="4000" dirty="0">
                <a:solidFill>
                  <a:srgbClr val="FFFF66"/>
                </a:solidFill>
              </a:rPr>
              <a:t>God has said, “Never will I leave you; never will I forsake you</a:t>
            </a:r>
            <a:r>
              <a:rPr lang="en-US" altLang="en-US" sz="4000" dirty="0"/>
              <a:t>.” So we say with confidence, “</a:t>
            </a:r>
            <a:r>
              <a:rPr lang="en-US" altLang="en-US" sz="4000" dirty="0">
                <a:solidFill>
                  <a:srgbClr val="FFFF66"/>
                </a:solidFill>
              </a:rPr>
              <a:t>The Lord is my helper; I will not be afraid.  What can mere mortals do to me?”</a:t>
            </a:r>
          </a:p>
        </p:txBody>
      </p:sp>
    </p:spTree>
    <p:extLst>
      <p:ext uri="{BB962C8B-B14F-4D97-AF65-F5344CB8AC3E}">
        <p14:creationId xmlns:p14="http://schemas.microsoft.com/office/powerpoint/2010/main" val="295319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latin typeface="Arial Rounded MT Bold" panose="020F0704030504030204" pitchFamily="34" charset="0"/>
                <a:cs typeface="Vilna" pitchFamily="2" charset="-79"/>
              </a:rPr>
              <a:t>Lk 22.14  </a:t>
            </a:r>
            <a:r>
              <a:rPr lang="en-US" altLang="en-US" sz="4000" dirty="0">
                <a:latin typeface="Arial Rounded MT Bold" panose="020F0704030504030204" pitchFamily="34" charset="0"/>
                <a:cs typeface="Vilna" pitchFamily="2" charset="-79"/>
              </a:rPr>
              <a:t>When the time came, Yeshua and the emissaries reclined at the table, and he said to them, “I have really wanted so much to celebrate this Seder </a:t>
            </a:r>
            <a:r>
              <a:rPr lang="en-US" altLang="en-US" sz="4000" dirty="0">
                <a:solidFill>
                  <a:srgbClr val="FFFF66"/>
                </a:solidFill>
                <a:latin typeface="Arial Rounded MT Bold" panose="020F0704030504030204" pitchFamily="34" charset="0"/>
                <a:cs typeface="Vilna" pitchFamily="2" charset="-79"/>
              </a:rPr>
              <a:t>with you</a:t>
            </a:r>
            <a:r>
              <a:rPr lang="en-US" altLang="en-US" sz="4000" dirty="0">
                <a:latin typeface="Arial Rounded MT Bold" panose="020F0704030504030204" pitchFamily="34" charset="0"/>
                <a:cs typeface="Vilna" pitchFamily="2" charset="-79"/>
              </a:rPr>
              <a:t> before I suffer!”</a:t>
            </a:r>
            <a:endParaRPr lang="en-US" altLang="en-US" sz="4000" dirty="0"/>
          </a:p>
        </p:txBody>
      </p:sp>
    </p:spTree>
    <p:extLst>
      <p:ext uri="{BB962C8B-B14F-4D97-AF65-F5344CB8AC3E}">
        <p14:creationId xmlns:p14="http://schemas.microsoft.com/office/powerpoint/2010/main" val="259020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457200" indent="-457200" algn="l">
              <a:lnSpc>
                <a:spcPct val="90000"/>
              </a:lnSpc>
              <a:buFont typeface="+mj-lt"/>
              <a:buAutoNum type="arabicPeriod"/>
            </a:pPr>
            <a:r>
              <a:rPr lang="en-US" altLang="en-US" sz="4000" dirty="0"/>
              <a:t>Are you walking in intimacy with Yeshua, who greatly desires to be WITH YOU.</a:t>
            </a:r>
          </a:p>
          <a:p>
            <a:pPr marL="457200" indent="-457200" algn="l">
              <a:lnSpc>
                <a:spcPct val="90000"/>
              </a:lnSpc>
              <a:buFont typeface="+mj-lt"/>
              <a:buAutoNum type="arabicPeriod"/>
            </a:pPr>
            <a:r>
              <a:rPr lang="en-US" altLang="en-US" sz="4000" dirty="0"/>
              <a:t>Are you hearing from Him by His Word and Ruakh/Spirit?</a:t>
            </a:r>
          </a:p>
          <a:p>
            <a:pPr marL="457200" indent="-457200" algn="l">
              <a:lnSpc>
                <a:spcPct val="90000"/>
              </a:lnSpc>
              <a:buFont typeface="+mj-lt"/>
              <a:buAutoNum type="arabicPeriod"/>
            </a:pPr>
            <a:r>
              <a:rPr lang="en-US" altLang="en-US" sz="4000" dirty="0"/>
              <a:t>What are you doing with what you hear?</a:t>
            </a:r>
          </a:p>
          <a:p>
            <a:pPr marL="457200" indent="-457200" algn="l">
              <a:lnSpc>
                <a:spcPct val="90000"/>
              </a:lnSpc>
              <a:buFont typeface="+mj-lt"/>
              <a:buAutoNum type="arabicPeriod"/>
            </a:pPr>
            <a:r>
              <a:rPr lang="en-US" altLang="en-US" sz="4000" dirty="0"/>
              <a:t>Are you sharing with others?</a:t>
            </a:r>
          </a:p>
        </p:txBody>
      </p:sp>
    </p:spTree>
    <p:extLst>
      <p:ext uri="{BB962C8B-B14F-4D97-AF65-F5344CB8AC3E}">
        <p14:creationId xmlns:p14="http://schemas.microsoft.com/office/powerpoint/2010/main" val="22489037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310023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r>
              <a:rPr lang="en-US" sz="4000" dirty="0"/>
              <a:t>Why do bees stay in their hives during </a:t>
            </a:r>
            <a:r>
              <a:rPr lang="en-US" sz="4000"/>
              <a:t>winter?</a:t>
            </a:r>
          </a:p>
          <a:p>
            <a:r>
              <a:rPr lang="en-US" sz="4000" dirty="0"/>
              <a:t>Swarm</a:t>
            </a:r>
            <a:endParaRPr lang="en-US" altLang="en-US" sz="7200" dirty="0"/>
          </a:p>
        </p:txBody>
      </p:sp>
    </p:spTree>
    <p:extLst>
      <p:ext uri="{BB962C8B-B14F-4D97-AF65-F5344CB8AC3E}">
        <p14:creationId xmlns:p14="http://schemas.microsoft.com/office/powerpoint/2010/main" val="6825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334580678"/>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194632</TotalTime>
  <Words>3900</Words>
  <Application>Microsoft Office PowerPoint</Application>
  <PresentationFormat>On-screen Show (16:9)</PresentationFormat>
  <Paragraphs>452</Paragraphs>
  <Slides>78</Slides>
  <Notes>78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78</vt:i4>
      </vt:variant>
    </vt:vector>
  </HeadingPairs>
  <TitlesOfParts>
    <vt:vector size="86" baseType="lpstr">
      <vt:lpstr>Arial</vt:lpstr>
      <vt:lpstr>Arial Rounded MT Bold</vt:lpstr>
      <vt:lpstr>Britannic Bold</vt:lpstr>
      <vt:lpstr>Calibri</vt:lpstr>
      <vt:lpstr>David</vt:lpstr>
      <vt:lpstr>Lora</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4806</cp:revision>
  <dcterms:created xsi:type="dcterms:W3CDTF">2006-04-21T19:34:43Z</dcterms:created>
  <dcterms:modified xsi:type="dcterms:W3CDTF">2023-03-25T13:49:22Z</dcterms:modified>
</cp:coreProperties>
</file>