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00" r:id="rId3"/>
  </p:sldMasterIdLst>
  <p:notesMasterIdLst>
    <p:notesMasterId r:id="rId105"/>
  </p:notesMasterIdLst>
  <p:handoutMasterIdLst>
    <p:handoutMasterId r:id="rId106"/>
  </p:handoutMasterIdLst>
  <p:sldIdLst>
    <p:sldId id="2963" r:id="rId4"/>
    <p:sldId id="3034" r:id="rId5"/>
    <p:sldId id="3026" r:id="rId6"/>
    <p:sldId id="3033" r:id="rId7"/>
    <p:sldId id="3118" r:id="rId8"/>
    <p:sldId id="65058" r:id="rId9"/>
    <p:sldId id="3035" r:id="rId10"/>
    <p:sldId id="3036" r:id="rId11"/>
    <p:sldId id="3050" r:id="rId12"/>
    <p:sldId id="3037" r:id="rId13"/>
    <p:sldId id="3051" r:id="rId14"/>
    <p:sldId id="3038" r:id="rId15"/>
    <p:sldId id="3052" r:id="rId16"/>
    <p:sldId id="3039" r:id="rId17"/>
    <p:sldId id="3053" r:id="rId18"/>
    <p:sldId id="3040" r:id="rId19"/>
    <p:sldId id="3054" r:id="rId20"/>
    <p:sldId id="3055" r:id="rId21"/>
    <p:sldId id="3041" r:id="rId22"/>
    <p:sldId id="65055" r:id="rId23"/>
    <p:sldId id="65057" r:id="rId24"/>
    <p:sldId id="3032" r:id="rId25"/>
    <p:sldId id="65032" r:id="rId26"/>
    <p:sldId id="3093" r:id="rId27"/>
    <p:sldId id="65052" r:id="rId28"/>
    <p:sldId id="65050" r:id="rId29"/>
    <p:sldId id="65033" r:id="rId30"/>
    <p:sldId id="65048" r:id="rId31"/>
    <p:sldId id="3107" r:id="rId32"/>
    <p:sldId id="65056" r:id="rId33"/>
    <p:sldId id="3117" r:id="rId34"/>
    <p:sldId id="65059" r:id="rId35"/>
    <p:sldId id="65060" r:id="rId36"/>
    <p:sldId id="3123" r:id="rId37"/>
    <p:sldId id="3124" r:id="rId38"/>
    <p:sldId id="65027" r:id="rId39"/>
    <p:sldId id="3057" r:id="rId40"/>
    <p:sldId id="3058" r:id="rId41"/>
    <p:sldId id="3059" r:id="rId42"/>
    <p:sldId id="3060" r:id="rId43"/>
    <p:sldId id="3061" r:id="rId44"/>
    <p:sldId id="3062" r:id="rId45"/>
    <p:sldId id="3063" r:id="rId46"/>
    <p:sldId id="3064" r:id="rId47"/>
    <p:sldId id="3065" r:id="rId48"/>
    <p:sldId id="3042" r:id="rId49"/>
    <p:sldId id="3056" r:id="rId50"/>
    <p:sldId id="3043" r:id="rId51"/>
    <p:sldId id="3044" r:id="rId52"/>
    <p:sldId id="65035" r:id="rId53"/>
    <p:sldId id="3045" r:id="rId54"/>
    <p:sldId id="3046" r:id="rId55"/>
    <p:sldId id="3047" r:id="rId56"/>
    <p:sldId id="65024" r:id="rId57"/>
    <p:sldId id="65026" r:id="rId58"/>
    <p:sldId id="65037" r:id="rId59"/>
    <p:sldId id="65038" r:id="rId60"/>
    <p:sldId id="65039" r:id="rId61"/>
    <p:sldId id="65040" r:id="rId62"/>
    <p:sldId id="65041" r:id="rId63"/>
    <p:sldId id="65019" r:id="rId64"/>
    <p:sldId id="3105" r:id="rId65"/>
    <p:sldId id="3108" r:id="rId66"/>
    <p:sldId id="65042" r:id="rId67"/>
    <p:sldId id="65049" r:id="rId68"/>
    <p:sldId id="65051" r:id="rId69"/>
    <p:sldId id="64985" r:id="rId70"/>
    <p:sldId id="3113" r:id="rId71"/>
    <p:sldId id="65043" r:id="rId72"/>
    <p:sldId id="65044" r:id="rId73"/>
    <p:sldId id="3112" r:id="rId74"/>
    <p:sldId id="3115" r:id="rId75"/>
    <p:sldId id="3114" r:id="rId76"/>
    <p:sldId id="3116" r:id="rId77"/>
    <p:sldId id="65030" r:id="rId78"/>
    <p:sldId id="65031" r:id="rId79"/>
    <p:sldId id="65045" r:id="rId80"/>
    <p:sldId id="64975" r:id="rId81"/>
    <p:sldId id="65021" r:id="rId82"/>
    <p:sldId id="65046" r:id="rId83"/>
    <p:sldId id="65047" r:id="rId84"/>
    <p:sldId id="64967" r:id="rId85"/>
    <p:sldId id="65020" r:id="rId86"/>
    <p:sldId id="64968" r:id="rId87"/>
    <p:sldId id="64974" r:id="rId88"/>
    <p:sldId id="64973" r:id="rId89"/>
    <p:sldId id="64971" r:id="rId90"/>
    <p:sldId id="64972" r:id="rId91"/>
    <p:sldId id="65029" r:id="rId92"/>
    <p:sldId id="64969" r:id="rId93"/>
    <p:sldId id="65022" r:id="rId94"/>
    <p:sldId id="3094" r:id="rId95"/>
    <p:sldId id="3095" r:id="rId96"/>
    <p:sldId id="3096" r:id="rId97"/>
    <p:sldId id="3097" r:id="rId98"/>
    <p:sldId id="3098" r:id="rId99"/>
    <p:sldId id="3099" r:id="rId100"/>
    <p:sldId id="3088" r:id="rId101"/>
    <p:sldId id="65061" r:id="rId102"/>
    <p:sldId id="65062" r:id="rId103"/>
    <p:sldId id="3122" r:id="rId104"/>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5045" autoAdjust="0"/>
  </p:normalViewPr>
  <p:slideViewPr>
    <p:cSldViewPr>
      <p:cViewPr varScale="1">
        <p:scale>
          <a:sx n="103" d="100"/>
          <a:sy n="103" d="100"/>
        </p:scale>
        <p:origin x="102" y="408"/>
      </p:cViewPr>
      <p:guideLst>
        <p:guide orient="horz" pos="1620"/>
        <p:guide pos="2765"/>
      </p:guideLst>
    </p:cSldViewPr>
  </p:slideViewPr>
  <p:outlineViewPr>
    <p:cViewPr>
      <p:scale>
        <a:sx n="33" d="100"/>
        <a:sy n="33" d="100"/>
      </p:scale>
      <p:origin x="0" y="0"/>
    </p:cViewPr>
  </p:outlineViewPr>
  <p:notesTextViewPr>
    <p:cViewPr>
      <p:scale>
        <a:sx n="176" d="100"/>
        <a:sy n="176" d="100"/>
      </p:scale>
      <p:origin x="0" y="0"/>
    </p:cViewPr>
  </p:notesTextViewPr>
  <p:sorterViewPr>
    <p:cViewPr varScale="1">
      <p:scale>
        <a:sx n="100" d="100"/>
        <a:sy n="100" d="100"/>
      </p:scale>
      <p:origin x="0" y="-10884"/>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presProps" Target="presProp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Purim 2023.Grand Reversal </a:t>
            </a:r>
            <a:r>
              <a:rPr lang="he-IL" altLang="en-US"/>
              <a:t>נהפוך הוא </a:t>
            </a:r>
            <a:r>
              <a:rPr lang="en-US" altLang="en-US"/>
              <a:t>nahafokh hu.</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Mar.4.2023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Purim 2023.Grand Reversal </a:t>
            </a:r>
            <a:r>
              <a:rPr lang="he-IL" altLang="en-US"/>
              <a:t>נהפוך הוא </a:t>
            </a:r>
            <a:r>
              <a:rPr lang="en-US" altLang="en-US"/>
              <a:t>nahafokh hu.</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Mar.4.2023 5783</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n.wikipedia.org/wiki/Nuclear_centrifuge"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en.wikipedia.org/wiki/Stuxnet#cite_note-10"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fb.watch/iRXSi0CBG_/"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askdrbrown.org/article/lessons-from-the-old-jesus-revolution-for-the-new-jesus-revolution?vcrmeid=SFDi6r9MoUCNxB0rHd7ZCA&amp;vcrmiid=n8-9Ls_siEGdG64--fUPAw"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askdrbrown.org/article/lessons-from-the-old-jesus-revolution-for-the-new-jesus-revolution?vcrmeid=SFDi6r9MoUCNxB0rHd7ZCA&amp;vcrmiid=n8-9Ls_siEGdG64--fUPAw"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askdrbrown.org/article/lessons-from-the-old-jesus-revolution-for-the-new-jesus-revolution?vcrmeid=SFDi6r9MoUCNxB0rHd7ZCA&amp;vcrmiid=n8-9Ls_siEGdG64--fUPAw"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askdrbrown.org/article/lessons-from-the-old-jesus-revolution-for-the-new-jesus-revolution?vcrmeid=SFDi6r9MoUCNxB0rHd7ZCA&amp;vcrmiid=n8-9Ls_siEGdG64--fUPAw"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askdrbrown.org/article/lessons-from-the-old-jesus-revolution-for-the-new-jesus-revolution?vcrmeid=SFDi6r9MoUCNxB0rHd7ZCA&amp;vcrmiid=n8-9Ls_siEGdG64--fUPAw"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askdrbrown.org/article/lessons-from-the-old-jesus-revolution-for-the-new-jesus-revolution?vcrmeid=SFDi6r9MoUCNxB0rHd7ZCA&amp;vcrmiid=n8-9Ls_siEGdG64--fUPAw"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askdrbrown.org/article/lessons-from-the-old-jesus-revolution-for-the-new-jesus-revolution?vcrmeid=SFDi6r9MoUCNxB0rHd7ZCA&amp;vcrmiid=n8-9Ls_siEGdG64--fUPAw"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www.soiministries.org/"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youtube.com/watch?v=RXQe90qxJ2Y"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www.soiministries.org/"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3746CB0-1AE5-41EE-A4C8-98ABB6B982AC}"/>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442E791E-B9BD-4B64-B59C-F4EBBDA3B975}"/>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CEA0023D-9008-4E80-B917-9FD26A8F87F6}"/>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0F23CE7-435D-43DD-8335-54F2E09EB0F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71778" name="Rectangle 2">
            <a:extLst>
              <a:ext uri="{FF2B5EF4-FFF2-40B4-BE49-F238E27FC236}">
                <a16:creationId xmlns:a16="http://schemas.microsoft.com/office/drawing/2014/main" id="{0F322DA5-6A53-4FA2-88A2-B18FE9A78591}"/>
              </a:ext>
            </a:extLst>
          </p:cNvPr>
          <p:cNvSpPr>
            <a:spLocks noGrp="1" noRot="1" noChangeAspect="1" noChangeArrowheads="1" noTextEdit="1"/>
          </p:cNvSpPr>
          <p:nvPr>
            <p:ph type="sldImg"/>
          </p:nvPr>
        </p:nvSpPr>
        <p:spPr>
          <a:xfrm>
            <a:off x="203200" y="304800"/>
            <a:ext cx="6502400" cy="3810000"/>
          </a:xfrm>
          <a:ln/>
        </p:spPr>
      </p:sp>
      <p:sp>
        <p:nvSpPr>
          <p:cNvPr id="971779" name="Rectangle 3">
            <a:extLst>
              <a:ext uri="{FF2B5EF4-FFF2-40B4-BE49-F238E27FC236}">
                <a16:creationId xmlns:a16="http://schemas.microsoft.com/office/drawing/2014/main" id="{36EF17E2-C91B-4217-BFB3-5597E11C662A}"/>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10626000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200848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417013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3746CB0-1AE5-41EE-A4C8-98ABB6B982AC}"/>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442E791E-B9BD-4B64-B59C-F4EBBDA3B975}"/>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CEA0023D-9008-4E80-B917-9FD26A8F87F6}"/>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0F23CE7-435D-43DD-8335-54F2E09EB0F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71778" name="Rectangle 2">
            <a:extLst>
              <a:ext uri="{FF2B5EF4-FFF2-40B4-BE49-F238E27FC236}">
                <a16:creationId xmlns:a16="http://schemas.microsoft.com/office/drawing/2014/main" id="{0F322DA5-6A53-4FA2-88A2-B18FE9A78591}"/>
              </a:ext>
            </a:extLst>
          </p:cNvPr>
          <p:cNvSpPr>
            <a:spLocks noGrp="1" noRot="1" noChangeAspect="1" noChangeArrowheads="1" noTextEdit="1"/>
          </p:cNvSpPr>
          <p:nvPr>
            <p:ph type="sldImg"/>
          </p:nvPr>
        </p:nvSpPr>
        <p:spPr>
          <a:xfrm>
            <a:off x="203200" y="304800"/>
            <a:ext cx="6502400" cy="3810000"/>
          </a:xfrm>
          <a:ln/>
        </p:spPr>
      </p:sp>
      <p:sp>
        <p:nvSpPr>
          <p:cNvPr id="971779" name="Rectangle 3">
            <a:extLst>
              <a:ext uri="{FF2B5EF4-FFF2-40B4-BE49-F238E27FC236}">
                <a16:creationId xmlns:a16="http://schemas.microsoft.com/office/drawing/2014/main" id="{36EF17E2-C91B-4217-BFB3-5597E11C662A}"/>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4223368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EDE1188-76B2-4727-8388-1475F32AFB4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F52497FB-C625-4129-BE3F-5B16A190A5B5}"/>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8F7C8E5-FFD4-46CD-82BE-D615B49C4513}"/>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D05C8C7-0D9A-46A4-899F-F1D4389574C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77922" name="Rectangle 2">
            <a:extLst>
              <a:ext uri="{FF2B5EF4-FFF2-40B4-BE49-F238E27FC236}">
                <a16:creationId xmlns:a16="http://schemas.microsoft.com/office/drawing/2014/main" id="{C88CBE89-1A72-4DB6-9DF5-B07894709574}"/>
              </a:ext>
            </a:extLst>
          </p:cNvPr>
          <p:cNvSpPr>
            <a:spLocks noGrp="1" noRot="1" noChangeAspect="1" noChangeArrowheads="1" noTextEdit="1"/>
          </p:cNvSpPr>
          <p:nvPr>
            <p:ph type="sldImg"/>
          </p:nvPr>
        </p:nvSpPr>
        <p:spPr>
          <a:xfrm>
            <a:off x="203200" y="304800"/>
            <a:ext cx="6502400" cy="3810000"/>
          </a:xfrm>
          <a:ln/>
        </p:spPr>
      </p:sp>
      <p:sp>
        <p:nvSpPr>
          <p:cNvPr id="977923" name="Rectangle 3">
            <a:extLst>
              <a:ext uri="{FF2B5EF4-FFF2-40B4-BE49-F238E27FC236}">
                <a16:creationId xmlns:a16="http://schemas.microsoft.com/office/drawing/2014/main" id="{8EC293F9-3B08-4B41-BFEB-E57F94CF285A}"/>
              </a:ext>
            </a:extLst>
          </p:cNvPr>
          <p:cNvSpPr>
            <a:spLocks noGrp="1" noChangeArrowheads="1"/>
          </p:cNvSpPr>
          <p:nvPr>
            <p:ph type="body" idx="1"/>
          </p:nvPr>
        </p:nvSpPr>
        <p:spPr>
          <a:xfrm>
            <a:off x="152400" y="4114800"/>
            <a:ext cx="6553200" cy="4876800"/>
          </a:xfrm>
        </p:spPr>
        <p:txBody>
          <a:bodyPr/>
          <a:lstStyle/>
          <a:p>
            <a:r>
              <a:rPr lang="en-US" altLang="en-US" sz="2000">
                <a:latin typeface="Arial Rounded MT Bold" panose="020F0704030504030204" pitchFamily="34" charset="0"/>
              </a:rPr>
              <a:t>A line from the Havdalah [close of Shabbat] service.</a:t>
            </a:r>
          </a:p>
        </p:txBody>
      </p:sp>
    </p:spTree>
    <p:extLst>
      <p:ext uri="{BB962C8B-B14F-4D97-AF65-F5344CB8AC3E}">
        <p14:creationId xmlns:p14="http://schemas.microsoft.com/office/powerpoint/2010/main" val="403148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EDE1188-76B2-4727-8388-1475F32AFB4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F52497FB-C625-4129-BE3F-5B16A190A5B5}"/>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8F7C8E5-FFD4-46CD-82BE-D615B49C4513}"/>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D05C8C7-0D9A-46A4-899F-F1D4389574C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77922" name="Rectangle 2">
            <a:extLst>
              <a:ext uri="{FF2B5EF4-FFF2-40B4-BE49-F238E27FC236}">
                <a16:creationId xmlns:a16="http://schemas.microsoft.com/office/drawing/2014/main" id="{C88CBE89-1A72-4DB6-9DF5-B07894709574}"/>
              </a:ext>
            </a:extLst>
          </p:cNvPr>
          <p:cNvSpPr>
            <a:spLocks noGrp="1" noRot="1" noChangeAspect="1" noChangeArrowheads="1" noTextEdit="1"/>
          </p:cNvSpPr>
          <p:nvPr>
            <p:ph type="sldImg"/>
          </p:nvPr>
        </p:nvSpPr>
        <p:spPr>
          <a:xfrm>
            <a:off x="203200" y="304800"/>
            <a:ext cx="6502400" cy="3810000"/>
          </a:xfrm>
          <a:ln/>
        </p:spPr>
      </p:sp>
      <p:sp>
        <p:nvSpPr>
          <p:cNvPr id="977923" name="Rectangle 3">
            <a:extLst>
              <a:ext uri="{FF2B5EF4-FFF2-40B4-BE49-F238E27FC236}">
                <a16:creationId xmlns:a16="http://schemas.microsoft.com/office/drawing/2014/main" id="{8EC293F9-3B08-4B41-BFEB-E57F94CF285A}"/>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660960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BF27602-B520-4E22-A5B9-69ABAC39594F}"/>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434DFFD9-9E3E-44FE-A754-78DFD2AA1721}"/>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1A1A349C-7261-4312-829A-A37B4D6C6378}"/>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3E70A4F-3487-4821-A544-80F2F3BE071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75874" name="Rectangle 2">
            <a:extLst>
              <a:ext uri="{FF2B5EF4-FFF2-40B4-BE49-F238E27FC236}">
                <a16:creationId xmlns:a16="http://schemas.microsoft.com/office/drawing/2014/main" id="{10DD14E8-4161-4E04-AD49-57F5F0C49325}"/>
              </a:ext>
            </a:extLst>
          </p:cNvPr>
          <p:cNvSpPr>
            <a:spLocks noGrp="1" noRot="1" noChangeAspect="1" noChangeArrowheads="1" noTextEdit="1"/>
          </p:cNvSpPr>
          <p:nvPr>
            <p:ph type="sldImg"/>
          </p:nvPr>
        </p:nvSpPr>
        <p:spPr>
          <a:xfrm>
            <a:off x="203200" y="304800"/>
            <a:ext cx="6502400" cy="3810000"/>
          </a:xfrm>
          <a:ln/>
        </p:spPr>
      </p:sp>
      <p:sp>
        <p:nvSpPr>
          <p:cNvPr id="975875" name="Rectangle 3">
            <a:extLst>
              <a:ext uri="{FF2B5EF4-FFF2-40B4-BE49-F238E27FC236}">
                <a16:creationId xmlns:a16="http://schemas.microsoft.com/office/drawing/2014/main" id="{F4425B39-B974-4E5E-BABD-76D6E161488A}"/>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3912872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BF27602-B520-4E22-A5B9-69ABAC39594F}"/>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434DFFD9-9E3E-44FE-A754-78DFD2AA1721}"/>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1A1A349C-7261-4312-829A-A37B4D6C6378}"/>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3E70A4F-3487-4821-A544-80F2F3BE071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75874" name="Rectangle 2">
            <a:extLst>
              <a:ext uri="{FF2B5EF4-FFF2-40B4-BE49-F238E27FC236}">
                <a16:creationId xmlns:a16="http://schemas.microsoft.com/office/drawing/2014/main" id="{10DD14E8-4161-4E04-AD49-57F5F0C49325}"/>
              </a:ext>
            </a:extLst>
          </p:cNvPr>
          <p:cNvSpPr>
            <a:spLocks noGrp="1" noRot="1" noChangeAspect="1" noChangeArrowheads="1" noTextEdit="1"/>
          </p:cNvSpPr>
          <p:nvPr>
            <p:ph type="sldImg"/>
          </p:nvPr>
        </p:nvSpPr>
        <p:spPr>
          <a:xfrm>
            <a:off x="203200" y="304800"/>
            <a:ext cx="6502400" cy="3810000"/>
          </a:xfrm>
          <a:ln/>
        </p:spPr>
      </p:sp>
      <p:sp>
        <p:nvSpPr>
          <p:cNvPr id="975875" name="Rectangle 3">
            <a:extLst>
              <a:ext uri="{FF2B5EF4-FFF2-40B4-BE49-F238E27FC236}">
                <a16:creationId xmlns:a16="http://schemas.microsoft.com/office/drawing/2014/main" id="{F4425B39-B974-4E5E-BABD-76D6E161488A}"/>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1439076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31E2489-EAFA-42C5-8431-E7D672400E47}"/>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2C7E92AE-1784-4CD4-AD5E-84D034AF00FC}"/>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D218C7B3-7BA6-4E95-8E81-E43B3EFF274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8067755-6ADC-4D93-A5A4-36BD3B9963D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79970" name="Rectangle 2">
            <a:extLst>
              <a:ext uri="{FF2B5EF4-FFF2-40B4-BE49-F238E27FC236}">
                <a16:creationId xmlns:a16="http://schemas.microsoft.com/office/drawing/2014/main" id="{0F3F0EF7-1D38-48DF-BA20-E7584BBD9B1A}"/>
              </a:ext>
            </a:extLst>
          </p:cNvPr>
          <p:cNvSpPr>
            <a:spLocks noGrp="1" noRot="1" noChangeAspect="1" noChangeArrowheads="1" noTextEdit="1"/>
          </p:cNvSpPr>
          <p:nvPr>
            <p:ph type="sldImg"/>
          </p:nvPr>
        </p:nvSpPr>
        <p:spPr>
          <a:xfrm>
            <a:off x="203200" y="304800"/>
            <a:ext cx="6502400" cy="3810000"/>
          </a:xfrm>
          <a:ln/>
        </p:spPr>
      </p:sp>
      <p:sp>
        <p:nvSpPr>
          <p:cNvPr id="979971" name="Rectangle 3">
            <a:extLst>
              <a:ext uri="{FF2B5EF4-FFF2-40B4-BE49-F238E27FC236}">
                <a16:creationId xmlns:a16="http://schemas.microsoft.com/office/drawing/2014/main" id="{34918C9B-52CD-48B6-802B-2AE23518EB1B}"/>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163374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31E2489-EAFA-42C5-8431-E7D672400E47}"/>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2C7E92AE-1784-4CD4-AD5E-84D034AF00FC}"/>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D218C7B3-7BA6-4E95-8E81-E43B3EFF274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8067755-6ADC-4D93-A5A4-36BD3B9963D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79970" name="Rectangle 2">
            <a:extLst>
              <a:ext uri="{FF2B5EF4-FFF2-40B4-BE49-F238E27FC236}">
                <a16:creationId xmlns:a16="http://schemas.microsoft.com/office/drawing/2014/main" id="{0F3F0EF7-1D38-48DF-BA20-E7584BBD9B1A}"/>
              </a:ext>
            </a:extLst>
          </p:cNvPr>
          <p:cNvSpPr>
            <a:spLocks noGrp="1" noRot="1" noChangeAspect="1" noChangeArrowheads="1" noTextEdit="1"/>
          </p:cNvSpPr>
          <p:nvPr>
            <p:ph type="sldImg"/>
          </p:nvPr>
        </p:nvSpPr>
        <p:spPr>
          <a:xfrm>
            <a:off x="203200" y="304800"/>
            <a:ext cx="6502400" cy="3810000"/>
          </a:xfrm>
          <a:ln/>
        </p:spPr>
      </p:sp>
      <p:sp>
        <p:nvSpPr>
          <p:cNvPr id="979971" name="Rectangle 3">
            <a:extLst>
              <a:ext uri="{FF2B5EF4-FFF2-40B4-BE49-F238E27FC236}">
                <a16:creationId xmlns:a16="http://schemas.microsoft.com/office/drawing/2014/main" id="{34918C9B-52CD-48B6-802B-2AE23518EB1B}"/>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1371515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1C9A35F-1521-455C-AFA7-BF2BFCF111CC}"/>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13038C12-5936-4E48-AB9A-C9DBA7018FB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CFBA61A3-EE0E-450F-B076-713A95D33A2A}"/>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B0DEF26-2228-43DB-8222-04DEEBECA8E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3586" name="Rectangle 2">
            <a:extLst>
              <a:ext uri="{FF2B5EF4-FFF2-40B4-BE49-F238E27FC236}">
                <a16:creationId xmlns:a16="http://schemas.microsoft.com/office/drawing/2014/main" id="{BB6E4F77-38A9-40E3-971E-9AE4DDDF04EA}"/>
              </a:ext>
            </a:extLst>
          </p:cNvPr>
          <p:cNvSpPr>
            <a:spLocks noGrp="1" noRot="1" noChangeAspect="1" noChangeArrowheads="1" noTextEdit="1"/>
          </p:cNvSpPr>
          <p:nvPr>
            <p:ph type="sldImg"/>
          </p:nvPr>
        </p:nvSpPr>
        <p:spPr>
          <a:xfrm>
            <a:off x="203200" y="304800"/>
            <a:ext cx="6502400" cy="3810000"/>
          </a:xfrm>
          <a:ln/>
        </p:spPr>
      </p:sp>
      <p:sp>
        <p:nvSpPr>
          <p:cNvPr id="963587" name="Rectangle 3">
            <a:extLst>
              <a:ext uri="{FF2B5EF4-FFF2-40B4-BE49-F238E27FC236}">
                <a16:creationId xmlns:a16="http://schemas.microsoft.com/office/drawing/2014/main" id="{F852A63E-C820-4326-811C-7D6A91244321}"/>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The King Akhashverosh gave her the Persian name, but G-d still is in charge, and there was a hidden Hebrew meaning!   Secret.  </a:t>
            </a:r>
            <a:r>
              <a:rPr lang="he-IL" altLang="en-US" sz="2000" b="1" dirty="0">
                <a:latin typeface="David" panose="020E0502060401010101" pitchFamily="34" charset="-79"/>
                <a:cs typeface="David" panose="020E0502060401010101" pitchFamily="34" charset="-79"/>
              </a:rPr>
              <a:t>סתר</a:t>
            </a:r>
            <a:r>
              <a:rPr lang="en-US" altLang="en-US" sz="2000" b="1" dirty="0">
                <a:latin typeface="David" panose="020E0502060401010101" pitchFamily="34" charset="-79"/>
                <a:cs typeface="David" panose="020E0502060401010101" pitchFamily="34" charset="-79"/>
              </a:rPr>
              <a:t> </a:t>
            </a:r>
            <a:r>
              <a:rPr lang="en-US" altLang="en-US" dirty="0"/>
              <a:t>Seter</a:t>
            </a:r>
          </a:p>
        </p:txBody>
      </p:sp>
    </p:spTree>
    <p:extLst>
      <p:ext uri="{BB962C8B-B14F-4D97-AF65-F5344CB8AC3E}">
        <p14:creationId xmlns:p14="http://schemas.microsoft.com/office/powerpoint/2010/main" val="2658709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1C9A35F-1521-455C-AFA7-BF2BFCF111CC}"/>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13038C12-5936-4E48-AB9A-C9DBA7018FB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CFBA61A3-EE0E-450F-B076-713A95D33A2A}"/>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B0DEF26-2228-43DB-8222-04DEEBECA8E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3586" name="Rectangle 2">
            <a:extLst>
              <a:ext uri="{FF2B5EF4-FFF2-40B4-BE49-F238E27FC236}">
                <a16:creationId xmlns:a16="http://schemas.microsoft.com/office/drawing/2014/main" id="{BB6E4F77-38A9-40E3-971E-9AE4DDDF04EA}"/>
              </a:ext>
            </a:extLst>
          </p:cNvPr>
          <p:cNvSpPr>
            <a:spLocks noGrp="1" noRot="1" noChangeAspect="1" noChangeArrowheads="1" noTextEdit="1"/>
          </p:cNvSpPr>
          <p:nvPr>
            <p:ph type="sldImg"/>
          </p:nvPr>
        </p:nvSpPr>
        <p:spPr>
          <a:xfrm>
            <a:off x="203200" y="304800"/>
            <a:ext cx="6502400" cy="3810000"/>
          </a:xfrm>
          <a:ln/>
        </p:spPr>
      </p:sp>
      <p:sp>
        <p:nvSpPr>
          <p:cNvPr id="963587" name="Rectangle 3">
            <a:extLst>
              <a:ext uri="{FF2B5EF4-FFF2-40B4-BE49-F238E27FC236}">
                <a16:creationId xmlns:a16="http://schemas.microsoft.com/office/drawing/2014/main" id="{F852A63E-C820-4326-811C-7D6A91244321}"/>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381257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It’s become a bit of a theme in Jewish thinking, maybe literature.  Let’s practice it.</a:t>
            </a:r>
          </a:p>
        </p:txBody>
      </p:sp>
    </p:spTree>
    <p:extLst>
      <p:ext uri="{BB962C8B-B14F-4D97-AF65-F5344CB8AC3E}">
        <p14:creationId xmlns:p14="http://schemas.microsoft.com/office/powerpoint/2010/main" val="3751744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541405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YK erev 5114 Expelling Satan. Derek Prince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2013 5774 Sept 13</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Concept: hidden reversal</a:t>
            </a:r>
          </a:p>
        </p:txBody>
      </p:sp>
    </p:spTree>
    <p:extLst>
      <p:ext uri="{BB962C8B-B14F-4D97-AF65-F5344CB8AC3E}">
        <p14:creationId xmlns:p14="http://schemas.microsoft.com/office/powerpoint/2010/main" val="1209281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B5AD53E-EA85-400A-A5AE-BC2E97EDDBA9}"/>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BEF4AF8A-81E5-4093-9B53-56C313F50A96}"/>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A7FD3C9B-C1B1-43BB-A49D-673A4BEE5099}"/>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FEDD89E-2C27-4850-88C5-3555FC7131A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7442" name="Rectangle 2">
            <a:extLst>
              <a:ext uri="{FF2B5EF4-FFF2-40B4-BE49-F238E27FC236}">
                <a16:creationId xmlns:a16="http://schemas.microsoft.com/office/drawing/2014/main" id="{1F83B913-E50A-4595-9288-AF16FA7FB964}"/>
              </a:ext>
            </a:extLst>
          </p:cNvPr>
          <p:cNvSpPr>
            <a:spLocks noGrp="1" noRot="1" noChangeAspect="1" noChangeArrowheads="1" noTextEdit="1"/>
          </p:cNvSpPr>
          <p:nvPr>
            <p:ph type="sldImg"/>
          </p:nvPr>
        </p:nvSpPr>
        <p:spPr>
          <a:xfrm>
            <a:off x="203200" y="304800"/>
            <a:ext cx="6502400" cy="3810000"/>
          </a:xfrm>
          <a:ln/>
        </p:spPr>
      </p:sp>
      <p:sp>
        <p:nvSpPr>
          <p:cNvPr id="957443" name="Rectangle 3">
            <a:extLst>
              <a:ext uri="{FF2B5EF4-FFF2-40B4-BE49-F238E27FC236}">
                <a16:creationId xmlns:a16="http://schemas.microsoft.com/office/drawing/2014/main" id="{65045892-8772-4781-B3D8-E07C97E24162}"/>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How could anyone just announce such a thing?</a:t>
            </a:r>
          </a:p>
          <a:p>
            <a:r>
              <a:rPr lang="en-US" altLang="en-US" sz="2000" dirty="0">
                <a:latin typeface="Arial Rounded MT Bold" panose="020F0704030504030204" pitchFamily="34" charset="0"/>
              </a:rPr>
              <a:t>Would anyone declare such a thing today?  Declared genocide?  The world would react.  Maybe not.  Iran says it all the time about Israel.  </a:t>
            </a:r>
          </a:p>
        </p:txBody>
      </p:sp>
    </p:spTree>
    <p:extLst>
      <p:ext uri="{BB962C8B-B14F-4D97-AF65-F5344CB8AC3E}">
        <p14:creationId xmlns:p14="http://schemas.microsoft.com/office/powerpoint/2010/main" val="3077808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YK erev 5114 Expelling Satan. Derek Prince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2013 5774 Sept 13</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44401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89038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latin typeface="Arial Rounded MT Bold" panose="020F0704030504030204" pitchFamily="34" charset="0"/>
              </a:rPr>
              <a:t>https://www.charismanews.com/opinion/in-the-line-of-fire/91608-michael-brown-the-opposition-to-holiness-is-mounting</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230260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r>
              <a:rPr lang="en-US" altLang="en-US" sz="1050" dirty="0">
                <a:latin typeface="Arial Rounded MT Bold" panose="020F0704030504030204" pitchFamily="34" charset="0"/>
              </a:rPr>
              <a:t>https://www.charismanews.com/opinion/in-the-line-of-fire/91608-michael-brown-the-opposition-to-holiness-is-mounting</a:t>
            </a:r>
          </a:p>
        </p:txBody>
      </p:sp>
    </p:spTree>
    <p:extLst>
      <p:ext uri="{BB962C8B-B14F-4D97-AF65-F5344CB8AC3E}">
        <p14:creationId xmlns:p14="http://schemas.microsoft.com/office/powerpoint/2010/main" val="809162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https://vfinews.com/news/fri.-march-3--no-more-terror--vfi-news/hamas-threatens-the-attacks-will-spread-to-all-of?subscribed=true&amp;mc_cid=5461df970a&amp;mc_eid=UNIQID</a:t>
            </a:r>
          </a:p>
        </p:txBody>
      </p:sp>
    </p:spTree>
    <p:extLst>
      <p:ext uri="{BB962C8B-B14F-4D97-AF65-F5344CB8AC3E}">
        <p14:creationId xmlns:p14="http://schemas.microsoft.com/office/powerpoint/2010/main" val="4024215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https://vfinews.com/news/fri.-march-3--no-more-terror--vfi-news/hamas-threatens-the-attacks-will-spread-to-all-of?subscribed=true&amp;mc_cid=5461df970a&amp;mc_eid=UNIQID</a:t>
            </a:r>
          </a:p>
        </p:txBody>
      </p:sp>
    </p:spTree>
    <p:extLst>
      <p:ext uri="{BB962C8B-B14F-4D97-AF65-F5344CB8AC3E}">
        <p14:creationId xmlns:p14="http://schemas.microsoft.com/office/powerpoint/2010/main" val="4088213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19535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Purim 2023.Grand Reversal </a:t>
            </a:r>
            <a:r>
              <a:rPr lang="he-IL" altLang="en-US">
                <a:solidFill>
                  <a:prstClr val="white"/>
                </a:solidFill>
              </a:rPr>
              <a:t>נהפוך הוא </a:t>
            </a:r>
            <a:r>
              <a:rPr lang="en-US" altLang="en-US">
                <a:solidFill>
                  <a:prstClr val="white"/>
                </a:solidFill>
              </a:rPr>
              <a:t>nahafokh hu.</a:t>
            </a:r>
          </a:p>
        </p:txBody>
      </p:sp>
      <p:sp>
        <p:nvSpPr>
          <p:cNvPr id="5" name="Rectangle 3"/>
          <p:cNvSpPr>
            <a:spLocks noGrp="1" noChangeArrowheads="1"/>
          </p:cNvSpPr>
          <p:nvPr>
            <p:ph type="dt" idx="1"/>
          </p:nvPr>
        </p:nvSpPr>
        <p:spPr>
          <a:ln/>
        </p:spPr>
        <p:txBody>
          <a:bodyPr/>
          <a:lstStyle/>
          <a:p>
            <a:r>
              <a:rPr lang="en-US" altLang="en-US">
                <a:solidFill>
                  <a:prstClr val="white"/>
                </a:solidFill>
              </a:rPr>
              <a:t>Mar.4.2023 5783</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https://youtu.be/bWCwr2e0VWs</a:t>
            </a:r>
          </a:p>
        </p:txBody>
      </p:sp>
    </p:spTree>
    <p:extLst>
      <p:ext uri="{BB962C8B-B14F-4D97-AF65-F5344CB8AC3E}">
        <p14:creationId xmlns:p14="http://schemas.microsoft.com/office/powerpoint/2010/main" val="3745625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804582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322166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nahafokh</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66463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30295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862991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The kingdom will prevail, but will YOU and I be among the leaders?</a:t>
            </a:r>
          </a:p>
        </p:txBody>
      </p:sp>
    </p:spTree>
    <p:extLst>
      <p:ext uri="{BB962C8B-B14F-4D97-AF65-F5344CB8AC3E}">
        <p14:creationId xmlns:p14="http://schemas.microsoft.com/office/powerpoint/2010/main" val="804524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Implies prayer.   Hence the fast of Ester, Monday, Mar 6.  </a:t>
            </a:r>
          </a:p>
          <a:p>
            <a:r>
              <a:rPr lang="en-US" altLang="en-US" dirty="0"/>
              <a:t>Can we say that?  “If I perish, walking in this way of Yeshua and holiness, I perish?”</a:t>
            </a:r>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838884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hlinkClick r:id="rId3"/>
              </a:rPr>
              <a:t>http://www.ulpanor.com/</a:t>
            </a:r>
            <a:endParaRPr lang="en-US" sz="2000" b="0" i="0" kern="1200" dirty="0">
              <a:solidFill>
                <a:schemeClr val="tx1"/>
              </a:solidFill>
              <a:effectLst/>
              <a:latin typeface="Arial Rounded MT Bold" pitchFamily="34" charset="0"/>
              <a:ea typeface="+mn-ea"/>
              <a:cs typeface="Arial" charset="0"/>
            </a:endParaRPr>
          </a:p>
          <a:p>
            <a:endParaRPr lang="en-US" dirty="0"/>
          </a:p>
          <a:p>
            <a:r>
              <a:rPr lang="en-US" sz="2000" b="0" i="0" kern="1200" dirty="0">
                <a:solidFill>
                  <a:schemeClr val="tx1"/>
                </a:solidFill>
                <a:effectLst/>
                <a:latin typeface="Arial Rounded MT Bold" pitchFamily="34" charset="0"/>
                <a:ea typeface="+mn-ea"/>
                <a:cs typeface="Arial" charset="0"/>
              </a:rPr>
              <a:t>There is a significant interplay in the names.  Note!</a:t>
            </a:r>
            <a:endParaRPr lang="en-US" altLang="en-US" sz="1050" dirty="0"/>
          </a:p>
        </p:txBody>
      </p:sp>
    </p:spTree>
    <p:extLst>
      <p:ext uri="{BB962C8B-B14F-4D97-AF65-F5344CB8AC3E}">
        <p14:creationId xmlns:p14="http://schemas.microsoft.com/office/powerpoint/2010/main" val="698634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sz="1050" dirty="0"/>
          </a:p>
        </p:txBody>
      </p:sp>
    </p:spTree>
    <p:extLst>
      <p:ext uri="{BB962C8B-B14F-4D97-AF65-F5344CB8AC3E}">
        <p14:creationId xmlns:p14="http://schemas.microsoft.com/office/powerpoint/2010/main" val="2543079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90563"/>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hlinkClick r:id="rId3"/>
              </a:rPr>
              <a:t>http://www.ulpanor.com/</a:t>
            </a:r>
            <a:r>
              <a:rPr lang="en-US" sz="2000" b="0" i="0" kern="1200" dirty="0">
                <a:solidFill>
                  <a:schemeClr val="tx1"/>
                </a:solidFill>
                <a:effectLst/>
                <a:latin typeface="Arial Rounded MT Bold" pitchFamily="34" charset="0"/>
                <a:ea typeface="+mn-ea"/>
                <a:cs typeface="Arial" charset="0"/>
              </a:rPr>
              <a:t> </a:t>
            </a:r>
            <a:endParaRPr lang="en-US" altLang="en-US" sz="1050" dirty="0"/>
          </a:p>
        </p:txBody>
      </p:sp>
    </p:spTree>
    <p:extLst>
      <p:ext uri="{BB962C8B-B14F-4D97-AF65-F5344CB8AC3E}">
        <p14:creationId xmlns:p14="http://schemas.microsoft.com/office/powerpoint/2010/main" val="427363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423AEE6-33F2-499D-A9D3-830A3947AB29}"/>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4CF361BB-944B-4B29-A1D9-E898FD749B5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5BD5F078-B6DA-4480-8629-A51F0E7636A3}"/>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211CDE8-B021-4656-94FB-0A265EC5F03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5394" name="Rectangle 2">
            <a:extLst>
              <a:ext uri="{FF2B5EF4-FFF2-40B4-BE49-F238E27FC236}">
                <a16:creationId xmlns:a16="http://schemas.microsoft.com/office/drawing/2014/main" id="{D9FFA3C2-1339-4DBB-96C5-AC09101240DC}"/>
              </a:ext>
            </a:extLst>
          </p:cNvPr>
          <p:cNvSpPr>
            <a:spLocks noGrp="1" noRot="1" noChangeAspect="1" noChangeArrowheads="1" noTextEdit="1"/>
          </p:cNvSpPr>
          <p:nvPr>
            <p:ph type="sldImg"/>
          </p:nvPr>
        </p:nvSpPr>
        <p:spPr>
          <a:xfrm>
            <a:off x="203200" y="304800"/>
            <a:ext cx="6502400" cy="3810000"/>
          </a:xfrm>
          <a:ln/>
        </p:spPr>
      </p:sp>
      <p:sp>
        <p:nvSpPr>
          <p:cNvPr id="955395" name="Rectangle 3">
            <a:extLst>
              <a:ext uri="{FF2B5EF4-FFF2-40B4-BE49-F238E27FC236}">
                <a16:creationId xmlns:a16="http://schemas.microsoft.com/office/drawing/2014/main" id="{5D456714-6630-45A2-A744-67AD1233C4D1}"/>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3487450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a:solidFill>
                  <a:schemeClr val="tx1"/>
                </a:solidFill>
                <a:effectLst/>
                <a:latin typeface="Arial Rounded MT Bold" pitchFamily="34" charset="0"/>
                <a:ea typeface="+mn-ea"/>
                <a:cs typeface="Arial" charset="0"/>
                <a:hlinkClick r:id="rId3"/>
              </a:rPr>
              <a:t>http://www.ulpanor.com/</a:t>
            </a:r>
            <a:r>
              <a:rPr lang="en-US" sz="1050" b="0" i="0" kern="1200" dirty="0">
                <a:solidFill>
                  <a:schemeClr val="tx1"/>
                </a:solidFill>
                <a:effectLst/>
                <a:latin typeface="Arial Rounded MT Bold" pitchFamily="34" charset="0"/>
                <a:ea typeface="+mn-ea"/>
                <a:cs typeface="Arial" charset="0"/>
              </a:rPr>
              <a:t> </a:t>
            </a:r>
            <a:endParaRPr lang="en-US" altLang="en-US" sz="800" dirty="0"/>
          </a:p>
        </p:txBody>
      </p:sp>
    </p:spTree>
    <p:extLst>
      <p:ext uri="{BB962C8B-B14F-4D97-AF65-F5344CB8AC3E}">
        <p14:creationId xmlns:p14="http://schemas.microsoft.com/office/powerpoint/2010/main" val="2058614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a:solidFill>
                  <a:schemeClr val="tx1"/>
                </a:solidFill>
                <a:effectLst/>
                <a:latin typeface="Arial Rounded MT Bold" pitchFamily="34" charset="0"/>
                <a:ea typeface="+mn-ea"/>
                <a:cs typeface="Arial" charset="0"/>
                <a:hlinkClick r:id="rId3"/>
              </a:rPr>
              <a:t>http://www.ulpanor.com/</a:t>
            </a:r>
            <a:r>
              <a:rPr lang="en-US" sz="1050" b="0" i="0" kern="1200" dirty="0">
                <a:solidFill>
                  <a:schemeClr val="tx1"/>
                </a:solidFill>
                <a:effectLst/>
                <a:latin typeface="Arial Rounded MT Bold" pitchFamily="34" charset="0"/>
                <a:ea typeface="+mn-ea"/>
                <a:cs typeface="Arial" charset="0"/>
              </a:rPr>
              <a:t> </a:t>
            </a:r>
            <a:endParaRPr lang="en-US" altLang="en-US" sz="800" dirty="0"/>
          </a:p>
          <a:p>
            <a:endParaRPr lang="en-US" altLang="en-US" sz="1050" dirty="0"/>
          </a:p>
        </p:txBody>
      </p:sp>
    </p:spTree>
    <p:extLst>
      <p:ext uri="{BB962C8B-B14F-4D97-AF65-F5344CB8AC3E}">
        <p14:creationId xmlns:p14="http://schemas.microsoft.com/office/powerpoint/2010/main" val="1161675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a:solidFill>
                  <a:schemeClr val="tx1"/>
                </a:solidFill>
                <a:effectLst/>
                <a:latin typeface="Arial Rounded MT Bold" pitchFamily="34" charset="0"/>
                <a:ea typeface="+mn-ea"/>
                <a:cs typeface="Arial" charset="0"/>
                <a:hlinkClick r:id="rId3"/>
              </a:rPr>
              <a:t>http://www.ulpanor.com/</a:t>
            </a:r>
            <a:r>
              <a:rPr lang="en-US" sz="1050" b="0" i="0" kern="1200" dirty="0">
                <a:solidFill>
                  <a:schemeClr val="tx1"/>
                </a:solidFill>
                <a:effectLst/>
                <a:latin typeface="Arial Rounded MT Bold" pitchFamily="34" charset="0"/>
                <a:ea typeface="+mn-ea"/>
                <a:cs typeface="Arial" charset="0"/>
              </a:rPr>
              <a:t> </a:t>
            </a:r>
            <a:endParaRPr lang="en-US" altLang="en-US" sz="800" dirty="0"/>
          </a:p>
          <a:p>
            <a:endParaRPr lang="en-US" altLang="en-US" sz="1050" dirty="0"/>
          </a:p>
        </p:txBody>
      </p:sp>
    </p:spTree>
    <p:extLst>
      <p:ext uri="{BB962C8B-B14F-4D97-AF65-F5344CB8AC3E}">
        <p14:creationId xmlns:p14="http://schemas.microsoft.com/office/powerpoint/2010/main" val="1419893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a:solidFill>
                  <a:schemeClr val="tx1"/>
                </a:solidFill>
                <a:effectLst/>
                <a:latin typeface="Arial Rounded MT Bold" pitchFamily="34" charset="0"/>
                <a:ea typeface="+mn-ea"/>
                <a:cs typeface="Arial" charset="0"/>
                <a:hlinkClick r:id="rId3"/>
              </a:rPr>
              <a:t>http://www.ulpanor.com/</a:t>
            </a:r>
            <a:r>
              <a:rPr lang="en-US" sz="1050" b="0" i="0" kern="1200" dirty="0">
                <a:solidFill>
                  <a:schemeClr val="tx1"/>
                </a:solidFill>
                <a:effectLst/>
                <a:latin typeface="Arial Rounded MT Bold" pitchFamily="34" charset="0"/>
                <a:ea typeface="+mn-ea"/>
                <a:cs typeface="Arial" charset="0"/>
              </a:rPr>
              <a:t> </a:t>
            </a:r>
            <a:endParaRPr lang="en-US" altLang="en-US" sz="800" dirty="0"/>
          </a:p>
          <a:p>
            <a:endParaRPr lang="en-US" altLang="en-US" sz="1050" dirty="0"/>
          </a:p>
        </p:txBody>
      </p:sp>
    </p:spTree>
    <p:extLst>
      <p:ext uri="{BB962C8B-B14F-4D97-AF65-F5344CB8AC3E}">
        <p14:creationId xmlns:p14="http://schemas.microsoft.com/office/powerpoint/2010/main" val="3037037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a:solidFill>
                  <a:schemeClr val="tx1"/>
                </a:solidFill>
                <a:effectLst/>
                <a:latin typeface="Arial Rounded MT Bold" pitchFamily="34" charset="0"/>
                <a:ea typeface="+mn-ea"/>
                <a:cs typeface="Arial" charset="0"/>
                <a:hlinkClick r:id="rId3"/>
              </a:rPr>
              <a:t>http://www.ulpanor.com/</a:t>
            </a:r>
            <a:r>
              <a:rPr lang="en-US" sz="1050" b="0" i="0" kern="1200" dirty="0">
                <a:solidFill>
                  <a:schemeClr val="tx1"/>
                </a:solidFill>
                <a:effectLst/>
                <a:latin typeface="Arial Rounded MT Bold" pitchFamily="34" charset="0"/>
                <a:ea typeface="+mn-ea"/>
                <a:cs typeface="Arial"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b="0" i="0" kern="1200" dirty="0">
                <a:solidFill>
                  <a:schemeClr val="tx1"/>
                </a:solidFill>
                <a:effectLst/>
                <a:latin typeface="Arial Rounded MT Bold" pitchFamily="34" charset="0"/>
                <a:ea typeface="+mn-ea"/>
                <a:cs typeface="Arial" charset="0"/>
              </a:rPr>
              <a:t>Myrtle, hidden power</a:t>
            </a:r>
            <a:endParaRPr lang="en-US" altLang="en-US" sz="800" dirty="0"/>
          </a:p>
          <a:p>
            <a:endParaRPr lang="en-US" altLang="en-US" sz="1050" dirty="0"/>
          </a:p>
        </p:txBody>
      </p:sp>
    </p:spTree>
    <p:extLst>
      <p:ext uri="{BB962C8B-B14F-4D97-AF65-F5344CB8AC3E}">
        <p14:creationId xmlns:p14="http://schemas.microsoft.com/office/powerpoint/2010/main" val="3506218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a:solidFill>
                  <a:schemeClr val="tx1"/>
                </a:solidFill>
                <a:effectLst/>
                <a:latin typeface="Arial Rounded MT Bold" pitchFamily="34" charset="0"/>
                <a:ea typeface="+mn-ea"/>
                <a:cs typeface="Arial" charset="0"/>
                <a:hlinkClick r:id="rId3"/>
              </a:rPr>
              <a:t>http://www.ulpanor.com/</a:t>
            </a:r>
            <a:r>
              <a:rPr lang="en-US" sz="1050" b="0" i="0" kern="1200" dirty="0">
                <a:solidFill>
                  <a:schemeClr val="tx1"/>
                </a:solidFill>
                <a:effectLst/>
                <a:latin typeface="Arial Rounded MT Bold" pitchFamily="34" charset="0"/>
                <a:ea typeface="+mn-ea"/>
                <a:cs typeface="Arial" charset="0"/>
              </a:rPr>
              <a:t> </a:t>
            </a:r>
            <a:endParaRPr lang="en-US" altLang="en-US" sz="800" dirty="0"/>
          </a:p>
          <a:p>
            <a:endParaRPr lang="en-US" altLang="en-US" sz="1050" dirty="0"/>
          </a:p>
        </p:txBody>
      </p:sp>
    </p:spTree>
    <p:extLst>
      <p:ext uri="{BB962C8B-B14F-4D97-AF65-F5344CB8AC3E}">
        <p14:creationId xmlns:p14="http://schemas.microsoft.com/office/powerpoint/2010/main" val="1473141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31EC0CD-E767-463A-9FC3-DDEABA3D018B}"/>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77C822E1-E83A-4EA3-A0A8-37E369B59FCE}"/>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13C2D78B-7FFB-4ACF-882B-35B9D6003A88}"/>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3000468-03D0-4DD6-A4E4-AF33074EB24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1538" name="Rectangle 2">
            <a:extLst>
              <a:ext uri="{FF2B5EF4-FFF2-40B4-BE49-F238E27FC236}">
                <a16:creationId xmlns:a16="http://schemas.microsoft.com/office/drawing/2014/main" id="{1C0BCE3C-FC69-4E65-B82E-E58AB3D2E2F0}"/>
              </a:ext>
            </a:extLst>
          </p:cNvPr>
          <p:cNvSpPr>
            <a:spLocks noGrp="1" noRot="1" noChangeAspect="1" noChangeArrowheads="1" noTextEdit="1"/>
          </p:cNvSpPr>
          <p:nvPr>
            <p:ph type="sldImg"/>
          </p:nvPr>
        </p:nvSpPr>
        <p:spPr>
          <a:xfrm>
            <a:off x="203200" y="304800"/>
            <a:ext cx="6502400" cy="3810000"/>
          </a:xfrm>
          <a:ln/>
        </p:spPr>
      </p:sp>
      <p:sp>
        <p:nvSpPr>
          <p:cNvPr id="961539" name="Rectangle 3">
            <a:extLst>
              <a:ext uri="{FF2B5EF4-FFF2-40B4-BE49-F238E27FC236}">
                <a16:creationId xmlns:a16="http://schemas.microsoft.com/office/drawing/2014/main" id="{0665DE02-6B16-47F9-A1AE-A9D3AE9C7D5E}"/>
              </a:ext>
            </a:extLst>
          </p:cNvPr>
          <p:cNvSpPr>
            <a:spLocks noGrp="1" noChangeArrowheads="1"/>
          </p:cNvSpPr>
          <p:nvPr>
            <p:ph type="body" idx="1"/>
          </p:nvPr>
        </p:nvSpPr>
        <p:spPr>
          <a:xfrm>
            <a:off x="152400" y="4114800"/>
            <a:ext cx="6553200" cy="4876800"/>
          </a:xfrm>
        </p:spPr>
        <p:txBody>
          <a:bodyPr/>
          <a:lstStyle/>
          <a:p>
            <a:r>
              <a:rPr lang="en-US" altLang="en-US" sz="2000">
                <a:latin typeface="Arial Rounded MT Bold" panose="020F0704030504030204" pitchFamily="34" charset="0"/>
              </a:rPr>
              <a:t>A line in the Havdalah liturgy.  </a:t>
            </a:r>
          </a:p>
        </p:txBody>
      </p:sp>
    </p:spTree>
    <p:extLst>
      <p:ext uri="{BB962C8B-B14F-4D97-AF65-F5344CB8AC3E}">
        <p14:creationId xmlns:p14="http://schemas.microsoft.com/office/powerpoint/2010/main" val="401590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31EC0CD-E767-463A-9FC3-DDEABA3D018B}"/>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77C822E1-E83A-4EA3-A0A8-37E369B59FCE}"/>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13C2D78B-7FFB-4ACF-882B-35B9D6003A88}"/>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3000468-03D0-4DD6-A4E4-AF33074EB24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1538" name="Rectangle 2">
            <a:extLst>
              <a:ext uri="{FF2B5EF4-FFF2-40B4-BE49-F238E27FC236}">
                <a16:creationId xmlns:a16="http://schemas.microsoft.com/office/drawing/2014/main" id="{1C0BCE3C-FC69-4E65-B82E-E58AB3D2E2F0}"/>
              </a:ext>
            </a:extLst>
          </p:cNvPr>
          <p:cNvSpPr>
            <a:spLocks noGrp="1" noRot="1" noChangeAspect="1" noChangeArrowheads="1" noTextEdit="1"/>
          </p:cNvSpPr>
          <p:nvPr>
            <p:ph type="sldImg"/>
          </p:nvPr>
        </p:nvSpPr>
        <p:spPr>
          <a:xfrm>
            <a:off x="203200" y="304800"/>
            <a:ext cx="6502400" cy="3810000"/>
          </a:xfrm>
          <a:ln/>
        </p:spPr>
      </p:sp>
      <p:sp>
        <p:nvSpPr>
          <p:cNvPr id="961539" name="Rectangle 3">
            <a:extLst>
              <a:ext uri="{FF2B5EF4-FFF2-40B4-BE49-F238E27FC236}">
                <a16:creationId xmlns:a16="http://schemas.microsoft.com/office/drawing/2014/main" id="{0665DE02-6B16-47F9-A1AE-A9D3AE9C7D5E}"/>
              </a:ext>
            </a:extLst>
          </p:cNvPr>
          <p:cNvSpPr>
            <a:spLocks noGrp="1" noChangeArrowheads="1"/>
          </p:cNvSpPr>
          <p:nvPr>
            <p:ph type="body" idx="1"/>
          </p:nvPr>
        </p:nvSpPr>
        <p:spPr>
          <a:xfrm>
            <a:off x="152400" y="4114800"/>
            <a:ext cx="6553200" cy="4876800"/>
          </a:xfrm>
        </p:spPr>
        <p:txBody>
          <a:bodyPr/>
          <a:lstStyle/>
          <a:p>
            <a:r>
              <a:rPr lang="en-US" altLang="en-US" sz="2000">
                <a:latin typeface="Arial Rounded MT Bold" panose="020F0704030504030204" pitchFamily="34" charset="0"/>
              </a:rPr>
              <a:t>A line in the Havdalah liturgy.  </a:t>
            </a:r>
          </a:p>
        </p:txBody>
      </p:sp>
    </p:spTree>
    <p:extLst>
      <p:ext uri="{BB962C8B-B14F-4D97-AF65-F5344CB8AC3E}">
        <p14:creationId xmlns:p14="http://schemas.microsoft.com/office/powerpoint/2010/main" val="3925796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70B0C5F-96AE-4404-9956-469A8133079B}"/>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E0C3ACED-3B0B-4236-8C42-CB51144618F1}"/>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9BB0287F-6D6A-42AA-8F7F-651E276C913B}"/>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FF1B0AC-795A-4A9B-90A7-C7B9536D1DD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82018" name="Rectangle 2">
            <a:extLst>
              <a:ext uri="{FF2B5EF4-FFF2-40B4-BE49-F238E27FC236}">
                <a16:creationId xmlns:a16="http://schemas.microsoft.com/office/drawing/2014/main" id="{D3EA8683-2AB4-4CC4-8B9A-D557AD15C98F}"/>
              </a:ext>
            </a:extLst>
          </p:cNvPr>
          <p:cNvSpPr>
            <a:spLocks noGrp="1" noRot="1" noChangeAspect="1" noChangeArrowheads="1" noTextEdit="1"/>
          </p:cNvSpPr>
          <p:nvPr>
            <p:ph type="sldImg"/>
          </p:nvPr>
        </p:nvSpPr>
        <p:spPr>
          <a:xfrm>
            <a:off x="203200" y="304800"/>
            <a:ext cx="6502400" cy="3810000"/>
          </a:xfrm>
          <a:ln/>
        </p:spPr>
      </p:sp>
      <p:sp>
        <p:nvSpPr>
          <p:cNvPr id="982019" name="Rectangle 3">
            <a:extLst>
              <a:ext uri="{FF2B5EF4-FFF2-40B4-BE49-F238E27FC236}">
                <a16:creationId xmlns:a16="http://schemas.microsoft.com/office/drawing/2014/main" id="{51578DFB-EB89-4D34-B27B-290879BDAEBF}"/>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20427007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EFAF0E8-A3F0-473D-8934-4C757FA13597}"/>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AF663DDB-9897-4949-8CC3-87B5E542D7BA}"/>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BC33F3A9-1B5C-466D-BA7A-78C0FAE726B7}"/>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B94FE72F-1F41-4AAE-ADA4-C549AC95898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3218" name="Rectangle 2">
            <a:extLst>
              <a:ext uri="{FF2B5EF4-FFF2-40B4-BE49-F238E27FC236}">
                <a16:creationId xmlns:a16="http://schemas.microsoft.com/office/drawing/2014/main" id="{DFF1D540-8441-4349-B668-D02AFF3047B1}"/>
              </a:ext>
            </a:extLst>
          </p:cNvPr>
          <p:cNvSpPr>
            <a:spLocks noGrp="1" noRot="1" noChangeAspect="1" noChangeArrowheads="1" noTextEdit="1"/>
          </p:cNvSpPr>
          <p:nvPr>
            <p:ph type="sldImg"/>
          </p:nvPr>
        </p:nvSpPr>
        <p:spPr>
          <a:xfrm>
            <a:off x="203200" y="304800"/>
            <a:ext cx="6502400" cy="3810000"/>
          </a:xfrm>
          <a:ln/>
        </p:spPr>
      </p:sp>
      <p:sp>
        <p:nvSpPr>
          <p:cNvPr id="1033219" name="Rectangle 3">
            <a:extLst>
              <a:ext uri="{FF2B5EF4-FFF2-40B4-BE49-F238E27FC236}">
                <a16:creationId xmlns:a16="http://schemas.microsoft.com/office/drawing/2014/main" id="{7A303E4D-3413-45C7-ADEA-FDBD51F70E8B}"/>
              </a:ext>
            </a:extLst>
          </p:cNvPr>
          <p:cNvSpPr>
            <a:spLocks noGrp="1" noChangeArrowheads="1"/>
          </p:cNvSpPr>
          <p:nvPr>
            <p:ph type="body" idx="1"/>
          </p:nvPr>
        </p:nvSpPr>
        <p:spPr>
          <a:xfrm>
            <a:off x="152400" y="4114800"/>
            <a:ext cx="6553200" cy="4876800"/>
          </a:xfrm>
        </p:spPr>
        <p:txBody>
          <a:bodyPr/>
          <a:lstStyle/>
          <a:p>
            <a:r>
              <a:rPr lang="en-US" altLang="en-US" sz="2000">
                <a:latin typeface="Arial Rounded MT Bold" panose="020F0704030504030204" pitchFamily="34" charset="0"/>
              </a:rPr>
              <a:t>Review some examples</a:t>
            </a:r>
          </a:p>
        </p:txBody>
      </p:sp>
    </p:spTree>
    <p:extLst>
      <p:ext uri="{BB962C8B-B14F-4D97-AF65-F5344CB8AC3E}">
        <p14:creationId xmlns:p14="http://schemas.microsoft.com/office/powerpoint/2010/main" val="294796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4377129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YK erev 5114 Expelling Satan. Derek Prince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2013 5774 Sept 13</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02122"/>
                </a:solidFill>
                <a:effectLst/>
                <a:latin typeface="Arial Rounded MT Bold" panose="020F0704030504030204" pitchFamily="34" charset="0"/>
              </a:rPr>
              <a:t>Stuxnet reportedly ruined almost one-fifth of Iran's </a:t>
            </a:r>
            <a:r>
              <a:rPr lang="en-US" b="0" i="0" u="none" strike="noStrike" dirty="0">
                <a:solidFill>
                  <a:srgbClr val="3366CC"/>
                </a:solidFill>
                <a:effectLst/>
                <a:latin typeface="Arial Rounded MT Bold" panose="020F0704030504030204" pitchFamily="34" charset="0"/>
                <a:hlinkClick r:id="rId3" tooltip="Nuclear centrifuge"/>
              </a:rPr>
              <a:t>nuclear centrifuges</a:t>
            </a:r>
            <a:r>
              <a:rPr lang="en-US" b="0" i="0" dirty="0">
                <a:solidFill>
                  <a:srgbClr val="202122"/>
                </a:solidFill>
                <a:effectLst/>
                <a:latin typeface="Arial Rounded MT Bold" panose="020F0704030504030204" pitchFamily="34" charset="0"/>
              </a:rPr>
              <a:t>.</a:t>
            </a:r>
            <a:r>
              <a:rPr lang="en-US" b="0" i="0" u="none" strike="noStrike" baseline="30000" dirty="0">
                <a:solidFill>
                  <a:srgbClr val="3366CC"/>
                </a:solidFill>
                <a:effectLst/>
                <a:latin typeface="Arial Rounded MT Bold" panose="020F0704030504030204" pitchFamily="34" charset="0"/>
                <a:hlinkClick r:id="rId4"/>
              </a:rPr>
              <a:t>[10]</a:t>
            </a:r>
            <a:r>
              <a:rPr lang="en-US" b="0" i="0" dirty="0">
                <a:solidFill>
                  <a:srgbClr val="202122"/>
                </a:solidFill>
                <a:effectLst/>
                <a:latin typeface="Arial Rounded MT Bold" panose="020F0704030504030204" pitchFamily="34" charset="0"/>
              </a:rPr>
              <a:t> Targeting industrial control systems, the worm infected over 200,000 computers and caused 1,000 machines to physically degrade.</a:t>
            </a:r>
            <a:r>
              <a:rPr lang="en-US" altLang="en-US" dirty="0">
                <a:latin typeface="Arial Rounded MT Bold" panose="020F0704030504030204" pitchFamily="34" charset="0"/>
              </a:rPr>
              <a:t> </a:t>
            </a:r>
          </a:p>
          <a:p>
            <a:r>
              <a:rPr lang="en-US" altLang="en-US" dirty="0">
                <a:latin typeface="Arial Rounded MT Bold" panose="020F0704030504030204" pitchFamily="34" charset="0"/>
              </a:rPr>
              <a:t>The only identifier was the word “Myrtle” the translation of the name of Hadassah, or Ester, who brought down the ancient Persian scheme to destroy the Jews.</a:t>
            </a:r>
          </a:p>
        </p:txBody>
      </p:sp>
    </p:spTree>
    <p:extLst>
      <p:ext uri="{BB962C8B-B14F-4D97-AF65-F5344CB8AC3E}">
        <p14:creationId xmlns:p14="http://schemas.microsoft.com/office/powerpoint/2010/main" val="10874852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0B11498-E0E5-4E6F-AD4C-6B2D9B25AF0C}"/>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C5AAEF8A-FE2F-463E-8921-11E21CE866B2}"/>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ADACAA89-FDC9-4066-AC84-2EE73E93D7D5}"/>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B8C434F-B75F-4CEC-BC10-CCD6B9D2190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5634" name="Rectangle 2">
            <a:extLst>
              <a:ext uri="{FF2B5EF4-FFF2-40B4-BE49-F238E27FC236}">
                <a16:creationId xmlns:a16="http://schemas.microsoft.com/office/drawing/2014/main" id="{AA9389EC-CD38-41DD-B84B-18AA7B35290A}"/>
              </a:ext>
            </a:extLst>
          </p:cNvPr>
          <p:cNvSpPr>
            <a:spLocks noGrp="1" noRot="1" noChangeAspect="1" noChangeArrowheads="1" noTextEdit="1"/>
          </p:cNvSpPr>
          <p:nvPr>
            <p:ph type="sldImg"/>
          </p:nvPr>
        </p:nvSpPr>
        <p:spPr>
          <a:xfrm>
            <a:off x="203200" y="304800"/>
            <a:ext cx="6502400" cy="3810000"/>
          </a:xfrm>
          <a:ln/>
        </p:spPr>
      </p:sp>
      <p:sp>
        <p:nvSpPr>
          <p:cNvPr id="965635" name="Rectangle 3">
            <a:extLst>
              <a:ext uri="{FF2B5EF4-FFF2-40B4-BE49-F238E27FC236}">
                <a16:creationId xmlns:a16="http://schemas.microsoft.com/office/drawing/2014/main" id="{923E08AF-A167-4B0C-B430-18EC6DB27A33}"/>
              </a:ext>
            </a:extLst>
          </p:cNvPr>
          <p:cNvSpPr>
            <a:spLocks noGrp="1" noChangeArrowheads="1"/>
          </p:cNvSpPr>
          <p:nvPr>
            <p:ph type="body" idx="1"/>
          </p:nvPr>
        </p:nvSpPr>
        <p:spPr>
          <a:xfrm>
            <a:off x="152400" y="4114800"/>
            <a:ext cx="6553200" cy="4876800"/>
          </a:xfrm>
        </p:spPr>
        <p:txBody>
          <a:bodyPr/>
          <a:lstStyle/>
          <a:p>
            <a:r>
              <a:rPr lang="en-US" altLang="en-US" sz="2000">
                <a:latin typeface="Arial Rounded MT Bold" panose="020F0704030504030204" pitchFamily="34" charset="0"/>
              </a:rPr>
              <a:t>C</a:t>
            </a:r>
            <a:r>
              <a:rPr lang="en-US" altLang="en-US" sz="2000">
                <a:latin typeface="Arial Rounded MT Bold" panose="020F0704030504030204" pitchFamily="34" charset="0"/>
                <a:cs typeface="Arial" panose="020B0604020202020204" pitchFamily="34" charset="0"/>
              </a:rPr>
              <a:t>ousin </a:t>
            </a:r>
            <a:r>
              <a:rPr lang="en-US" altLang="en-US" sz="2000">
                <a:latin typeface="Arial Rounded MT Bold" panose="020F0704030504030204" pitchFamily="34" charset="0"/>
              </a:rPr>
              <a:t>Morde, do you really know what you are doing?</a:t>
            </a:r>
          </a:p>
          <a:p>
            <a:r>
              <a:rPr lang="en-US" altLang="en-US" sz="2000">
                <a:latin typeface="Arial Rounded MT Bold" panose="020F0704030504030204" pitchFamily="34" charset="0"/>
              </a:rPr>
              <a:t>If you are doing right, and the best you can figure, the results will surprise you.  Eventually.</a:t>
            </a:r>
          </a:p>
        </p:txBody>
      </p:sp>
    </p:spTree>
    <p:extLst>
      <p:ext uri="{BB962C8B-B14F-4D97-AF65-F5344CB8AC3E}">
        <p14:creationId xmlns:p14="http://schemas.microsoft.com/office/powerpoint/2010/main" val="32346357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D931A29-B984-47C2-8B12-50AEEF746402}"/>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51BD763-7BA5-4892-BB8A-192A22954F9E}"/>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A183E213-3AD1-4027-9DBC-F28439491503}"/>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306C173-BF7A-4932-9B2E-F8D7469655B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7682" name="Rectangle 2">
            <a:extLst>
              <a:ext uri="{FF2B5EF4-FFF2-40B4-BE49-F238E27FC236}">
                <a16:creationId xmlns:a16="http://schemas.microsoft.com/office/drawing/2014/main" id="{8EE5A5EB-3704-406C-8CDD-067D298D64A1}"/>
              </a:ext>
            </a:extLst>
          </p:cNvPr>
          <p:cNvSpPr>
            <a:spLocks noGrp="1" noRot="1" noChangeAspect="1" noChangeArrowheads="1" noTextEdit="1"/>
          </p:cNvSpPr>
          <p:nvPr>
            <p:ph type="sldImg"/>
          </p:nvPr>
        </p:nvSpPr>
        <p:spPr>
          <a:xfrm>
            <a:off x="203200" y="304800"/>
            <a:ext cx="6502400" cy="3810000"/>
          </a:xfrm>
          <a:ln/>
        </p:spPr>
      </p:sp>
      <p:sp>
        <p:nvSpPr>
          <p:cNvPr id="967683" name="Rectangle 3">
            <a:extLst>
              <a:ext uri="{FF2B5EF4-FFF2-40B4-BE49-F238E27FC236}">
                <a16:creationId xmlns:a16="http://schemas.microsoft.com/office/drawing/2014/main" id="{C75AEF9D-6B1E-42D6-B20E-EEFDC6D962E9}"/>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I think there was one praying mother, father sister and brother!</a:t>
            </a:r>
          </a:p>
          <a:p>
            <a:r>
              <a:rPr lang="en-US" altLang="en-US" sz="2000" dirty="0">
                <a:latin typeface="Arial Rounded MT Bold" panose="020F0704030504030204" pitchFamily="34" charset="0"/>
              </a:rPr>
              <a:t>In the </a:t>
            </a:r>
            <a:r>
              <a:rPr lang="en-US" altLang="en-US" sz="2000" i="1" dirty="0">
                <a:latin typeface="Arial Rounded MT Bold" panose="020F0704030504030204" pitchFamily="34" charset="0"/>
              </a:rPr>
              <a:t>Prince of Egypt</a:t>
            </a:r>
            <a:r>
              <a:rPr lang="en-US" altLang="en-US" sz="2000" dirty="0">
                <a:latin typeface="Arial Rounded MT Bold" panose="020F0704030504030204" pitchFamily="34" charset="0"/>
              </a:rPr>
              <a:t> movie, Miriam sang her mother’s song, riveted Moshe’s attention.  Maybe it happened.</a:t>
            </a:r>
          </a:p>
        </p:txBody>
      </p:sp>
    </p:spTree>
    <p:extLst>
      <p:ext uri="{BB962C8B-B14F-4D97-AF65-F5344CB8AC3E}">
        <p14:creationId xmlns:p14="http://schemas.microsoft.com/office/powerpoint/2010/main" val="2494016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ACE1ED-443C-4FF1-8BD5-FD7B3F779F1C}"/>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CE56F54C-62BD-4A2F-B9EE-758B0E871C3A}"/>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C1C2141D-2E07-46CB-9522-BE43625B1FEA}"/>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0443DE2-E81A-4FD3-A096-00D9CA99124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88162" name="Rectangle 2">
            <a:extLst>
              <a:ext uri="{FF2B5EF4-FFF2-40B4-BE49-F238E27FC236}">
                <a16:creationId xmlns:a16="http://schemas.microsoft.com/office/drawing/2014/main" id="{D263B158-138A-4C32-BCED-9BB9A1C05631}"/>
              </a:ext>
            </a:extLst>
          </p:cNvPr>
          <p:cNvSpPr>
            <a:spLocks noGrp="1" noRot="1" noChangeAspect="1" noChangeArrowheads="1" noTextEdit="1"/>
          </p:cNvSpPr>
          <p:nvPr>
            <p:ph type="sldImg"/>
          </p:nvPr>
        </p:nvSpPr>
        <p:spPr>
          <a:xfrm>
            <a:off x="203200" y="228600"/>
            <a:ext cx="6502400" cy="3810000"/>
          </a:xfrm>
          <a:ln/>
        </p:spPr>
      </p:sp>
      <p:sp>
        <p:nvSpPr>
          <p:cNvPr id="988163" name="Rectangle 3">
            <a:extLst>
              <a:ext uri="{FF2B5EF4-FFF2-40B4-BE49-F238E27FC236}">
                <a16:creationId xmlns:a16="http://schemas.microsoft.com/office/drawing/2014/main" id="{A5EEDB3E-30A0-4205-94EE-52FA1F583652}"/>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300937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31369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490285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Hidden wealth, joy, source of praise.</a:t>
            </a:r>
          </a:p>
        </p:txBody>
      </p:sp>
    </p:spTree>
    <p:extLst>
      <p:ext uri="{BB962C8B-B14F-4D97-AF65-F5344CB8AC3E}">
        <p14:creationId xmlns:p14="http://schemas.microsoft.com/office/powerpoint/2010/main" val="14312201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741749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016274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5901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YK erev 5114 Expelling Satan. Derek Prince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2013 5774 Sept 13</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003491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27401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800" b="0" i="0" dirty="0">
                <a:effectLst/>
                <a:latin typeface="Arial" panose="020B0604020202020204" pitchFamily="34" charset="0"/>
                <a:hlinkClick r:id="rId3"/>
              </a:rPr>
              <a:t>https://fb.watch/iRXSi0CBG_/</a:t>
            </a:r>
            <a:r>
              <a:rPr lang="en-US" sz="1800" b="0" i="0" dirty="0">
                <a:effectLst/>
                <a:latin typeface="Calibri" panose="020F0502020204030204" pitchFamily="34" charset="0"/>
              </a:rPr>
              <a:t> </a:t>
            </a:r>
          </a:p>
          <a:p>
            <a:endParaRPr lang="en-US" altLang="en-US" dirty="0"/>
          </a:p>
        </p:txBody>
      </p:sp>
    </p:spTree>
    <p:extLst>
      <p:ext uri="{BB962C8B-B14F-4D97-AF65-F5344CB8AC3E}">
        <p14:creationId xmlns:p14="http://schemas.microsoft.com/office/powerpoint/2010/main" val="41903739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r>
              <a:rPr lang="en-US" altLang="en-US" sz="1050" dirty="0">
                <a:latin typeface="Arial Rounded MT Bold" panose="020F0704030504030204" pitchFamily="34" charset="0"/>
              </a:rPr>
              <a:t>https://www.frc.org/get.cfm?c=TE&amp;track=0&amp;ri=CC23C06&amp;f=WU23C03&amp;email=shmuel.wolk@gmail.com</a:t>
            </a:r>
          </a:p>
        </p:txBody>
      </p:sp>
    </p:spTree>
    <p:extLst>
      <p:ext uri="{BB962C8B-B14F-4D97-AF65-F5344CB8AC3E}">
        <p14:creationId xmlns:p14="http://schemas.microsoft.com/office/powerpoint/2010/main" val="5200938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r>
              <a:rPr lang="en-US" altLang="en-US" sz="1050" dirty="0"/>
              <a:t>https://washingtonstand.com/commentary/nyc-mayors-comments-on-prayer-spark-backlash</a:t>
            </a:r>
          </a:p>
        </p:txBody>
      </p:sp>
    </p:spTree>
    <p:extLst>
      <p:ext uri="{BB962C8B-B14F-4D97-AF65-F5344CB8AC3E}">
        <p14:creationId xmlns:p14="http://schemas.microsoft.com/office/powerpoint/2010/main" val="31122343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r>
              <a:rPr lang="en-US" altLang="en-US" sz="1050" dirty="0"/>
              <a:t>https://washingtonstand.com/commentary/nyc-mayors-comments-on-prayer-spark-backlash</a:t>
            </a:r>
          </a:p>
        </p:txBody>
      </p:sp>
    </p:spTree>
    <p:extLst>
      <p:ext uri="{BB962C8B-B14F-4D97-AF65-F5344CB8AC3E}">
        <p14:creationId xmlns:p14="http://schemas.microsoft.com/office/powerpoint/2010/main" val="41652958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r>
              <a:rPr lang="en-US" altLang="en-US" sz="1050" dirty="0"/>
              <a:t>https://washingtonstand.com/commentary/nyc-mayors-comments-on-prayer-spark-backlash</a:t>
            </a:r>
          </a:p>
        </p:txBody>
      </p:sp>
    </p:spTree>
    <p:extLst>
      <p:ext uri="{BB962C8B-B14F-4D97-AF65-F5344CB8AC3E}">
        <p14:creationId xmlns:p14="http://schemas.microsoft.com/office/powerpoint/2010/main" val="9023865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r>
              <a:rPr lang="en-US" altLang="en-US" sz="1050" dirty="0"/>
              <a:t>https://washingtonstand.com/commentary/nyc-mayors-comments-on-prayer-spark-backlash</a:t>
            </a:r>
          </a:p>
        </p:txBody>
      </p:sp>
    </p:spTree>
    <p:extLst>
      <p:ext uri="{BB962C8B-B14F-4D97-AF65-F5344CB8AC3E}">
        <p14:creationId xmlns:p14="http://schemas.microsoft.com/office/powerpoint/2010/main" val="37612867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It was just like that in Schenectady NY in 1969 to 1970.   Barefoot, long hair, bearded in a Conservative Holiness Church.  They loved us!  Took us in.  </a:t>
            </a:r>
          </a:p>
        </p:txBody>
      </p:sp>
    </p:spTree>
    <p:extLst>
      <p:ext uri="{BB962C8B-B14F-4D97-AF65-F5344CB8AC3E}">
        <p14:creationId xmlns:p14="http://schemas.microsoft.com/office/powerpoint/2010/main" val="25301860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hlinkClick r:id="rId3"/>
              </a:rPr>
              <a:t>https</a:t>
            </a:r>
            <a:r>
              <a:rPr kumimoji="0" lang="en-US" altLang="en-US" sz="1000" b="0" i="0" u="none" strike="noStrike" kern="1200" cap="none" spc="0" normalizeH="0" baseline="0" noProof="0" dirty="0">
                <a:ln>
                  <a:noFill/>
                </a:ln>
                <a:solidFill>
                  <a:srgbClr val="000000"/>
                </a:solidFill>
                <a:effectLst/>
                <a:uLnTx/>
                <a:uFillTx/>
                <a:hlinkClick r:id="rId3"/>
              </a:rPr>
              <a:t>://askdrbrown.org/article/lessons-from-the-old-jesus-revolution-for-the-new-jesus-revolution?vcrmeid=SFDi6r9MoUCNxB0rHd7ZCA&amp;vcrmiid=n8-9Ls_siEGdG64--</a:t>
            </a:r>
            <a:r>
              <a:rPr kumimoji="0" lang="en-US" altLang="en-US" sz="1000" b="0" i="0" u="none" strike="noStrike" kern="1200" cap="none" spc="0" normalizeH="0" baseline="0" noProof="0" dirty="0" err="1">
                <a:ln>
                  <a:noFill/>
                </a:ln>
                <a:solidFill>
                  <a:srgbClr val="000000"/>
                </a:solidFill>
                <a:effectLst/>
                <a:uLnTx/>
                <a:uFillTx/>
                <a:hlinkClick r:id="rId3"/>
              </a:rPr>
              <a:t>fUPAw</a:t>
            </a:r>
            <a:r>
              <a:rPr kumimoji="0" lang="en-US" altLang="en-US" sz="1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rPr>
              <a:t> </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6601318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https</a:t>
            </a:r>
            <a:r>
              <a:rPr kumimoji="0" lang="en-US" altLang="en-US" sz="1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://askdrbrown.org/article/lessons-from-the-old-jesus-revolution-for-the-new-jesus-revolution?vcrmeid=SFDi6r9MoUCNxB0rHd7ZCA&amp;vcrmiid=n8-9Ls_siEGdG64--fUPAw</a:t>
            </a:r>
            <a:r>
              <a:rPr kumimoji="0" lang="en-US" altLang="en-US" sz="1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endParaRP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46039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D9EB6C2-54B2-4288-A10A-1DC3E5A79CC1}"/>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FC41DDA6-EA02-45E3-93B2-2D0511B86C88}"/>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673D8A00-C75D-4EEA-B0A1-56A70A78AE66}"/>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1EA94B9-438C-4851-8930-CE1FD9FE0C0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73826" name="Rectangle 2">
            <a:extLst>
              <a:ext uri="{FF2B5EF4-FFF2-40B4-BE49-F238E27FC236}">
                <a16:creationId xmlns:a16="http://schemas.microsoft.com/office/drawing/2014/main" id="{07446BF2-EB62-4916-A92E-0F1182D0F693}"/>
              </a:ext>
            </a:extLst>
          </p:cNvPr>
          <p:cNvSpPr>
            <a:spLocks noGrp="1" noRot="1" noChangeAspect="1" noChangeArrowheads="1" noTextEdit="1"/>
          </p:cNvSpPr>
          <p:nvPr>
            <p:ph type="sldImg"/>
          </p:nvPr>
        </p:nvSpPr>
        <p:spPr>
          <a:xfrm>
            <a:off x="203200" y="304800"/>
            <a:ext cx="6502400" cy="3810000"/>
          </a:xfrm>
          <a:ln/>
        </p:spPr>
      </p:sp>
      <p:sp>
        <p:nvSpPr>
          <p:cNvPr id="973827" name="Rectangle 3">
            <a:extLst>
              <a:ext uri="{FF2B5EF4-FFF2-40B4-BE49-F238E27FC236}">
                <a16:creationId xmlns:a16="http://schemas.microsoft.com/office/drawing/2014/main" id="{A9FA8910-FDF0-4D2B-9B73-26C7E4CDA733}"/>
              </a:ext>
            </a:extLst>
          </p:cNvPr>
          <p:cNvSpPr>
            <a:spLocks noGrp="1" noChangeArrowheads="1"/>
          </p:cNvSpPr>
          <p:nvPr>
            <p:ph type="body" idx="1"/>
          </p:nvPr>
        </p:nvSpPr>
        <p:spPr>
          <a:xfrm>
            <a:off x="152400" y="4114800"/>
            <a:ext cx="6553200" cy="4876800"/>
          </a:xfrm>
        </p:spPr>
        <p:txBody>
          <a:bodyPr/>
          <a:lstStyle/>
          <a:p>
            <a:r>
              <a:rPr lang="en-US" altLang="en-US" sz="2000">
                <a:latin typeface="Arial Rounded MT Bold" panose="020F0704030504030204" pitchFamily="34" charset="0"/>
              </a:rPr>
              <a:t>Loosely rhymes</a:t>
            </a:r>
          </a:p>
        </p:txBody>
      </p:sp>
    </p:spTree>
    <p:extLst>
      <p:ext uri="{BB962C8B-B14F-4D97-AF65-F5344CB8AC3E}">
        <p14:creationId xmlns:p14="http://schemas.microsoft.com/office/powerpoint/2010/main" val="21701242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https</a:t>
            </a:r>
            <a:r>
              <a:rPr kumimoji="0" lang="en-US" altLang="en-US" sz="1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://askdrbrown.org/article/lessons-from-the-old-jesus-revolution-for-the-new-jesus-revolution?vcrmeid=SFDi6r9MoUCNxB0rHd7ZCA&amp;vcrmiid=n8-9Ls_siEGdG64--fUPAw</a:t>
            </a:r>
            <a:r>
              <a:rPr kumimoji="0" lang="en-US" altLang="en-US" sz="1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endParaRP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7511743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r>
              <a:rPr lang="en-US" altLang="en-US" sz="1000" dirty="0">
                <a:latin typeface="Arial Rounded MT Bold" panose="020F0704030504030204" pitchFamily="34" charset="0"/>
              </a:rPr>
              <a:t>https://askdrbrown.org/article/lessons-from-the-old-jesus-revolution-for-the-new-jesus-revolution?vcrmeid=SFDi6r9MoUCNxB0rHd7ZCA&amp;vcrmiid=n8-9Ls_siEGdG64--fUPAw</a:t>
            </a:r>
          </a:p>
        </p:txBody>
      </p:sp>
    </p:spTree>
    <p:extLst>
      <p:ext uri="{BB962C8B-B14F-4D97-AF65-F5344CB8AC3E}">
        <p14:creationId xmlns:p14="http://schemas.microsoft.com/office/powerpoint/2010/main" val="2711390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https</a:t>
            </a:r>
            <a:r>
              <a:rPr kumimoji="0" lang="en-US" altLang="en-US" sz="1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://askdrbrown.org/article/lessons-from-the-old-jesus-revolution-for-the-new-jesus-revolution?vcrmeid=SFDi6r9MoUCNxB0rHd7ZCA&amp;vcrmiid=n8-9Ls_siEGdG64--fUPAw</a:t>
            </a:r>
            <a:r>
              <a:rPr kumimoji="0" lang="en-US" altLang="en-US" sz="1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solidFill>
                  <a:srgbClr val="000000"/>
                </a:solidFill>
              </a:rPr>
              <a:t>Our task is NOT to assimilate newcomers, but to love and disciple.  Homes, hearts.  Smiles.</a:t>
            </a:r>
            <a:endParaRPr kumimoji="0" lang="en-US" altLang="en-US"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endParaRPr>
          </a:p>
          <a:p>
            <a:endParaRPr lang="en-US" altLang="en-US" sz="2000" dirty="0">
              <a:latin typeface="Arial Rounded MT Bold" panose="020F0704030504030204" pitchFamily="34" charset="0"/>
            </a:endParaRP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5041103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r>
              <a:rPr lang="en-US" altLang="en-US" sz="1050" dirty="0">
                <a:latin typeface="Arial Rounded MT Bold" panose="020F0704030504030204" pitchFamily="34" charset="0"/>
              </a:rPr>
              <a:t>https://external-content.duckduckgo.com/iu/?u=https%3A%2F%2Ftse1.mm.bing.net%2Fth%3Fid%3DOVP.4rtSXf0oirjQOge32Cr20gEsDh%26pid%3DApi&amp;f=1&amp;ipt=d75863c77d57ff61cebf052228dc25f0b0ba50e1b69e4cf1a2dd5655747a6085&amp;ipo=videos</a:t>
            </a:r>
          </a:p>
        </p:txBody>
      </p:sp>
    </p:spTree>
    <p:extLst>
      <p:ext uri="{BB962C8B-B14F-4D97-AF65-F5344CB8AC3E}">
        <p14:creationId xmlns:p14="http://schemas.microsoft.com/office/powerpoint/2010/main" val="12956259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https</a:t>
            </a:r>
            <a:r>
              <a:rPr kumimoji="0" lang="en-US" altLang="en-US" sz="1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://askdrbrown.org/article/lessons-from-the-old-jesus-revolution-for-the-new-jesus-revolution?vcrmeid=SFDi6r9MoUCNxB0rHd7ZCA&amp;vcrmiid=n8-9Ls_siEGdG64--fUPAw</a:t>
            </a:r>
            <a:r>
              <a:rPr kumimoji="0" lang="en-US" altLang="en-US" sz="1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endParaRPr>
          </a:p>
          <a:p>
            <a:r>
              <a:rPr lang="en-US" altLang="en-US" sz="2000" dirty="0">
                <a:latin typeface="Arial Rounded MT Bold" panose="020F0704030504030204" pitchFamily="34" charset="0"/>
              </a:rPr>
              <a:t>Fornicating couple</a:t>
            </a:r>
          </a:p>
        </p:txBody>
      </p:sp>
    </p:spTree>
    <p:extLst>
      <p:ext uri="{BB962C8B-B14F-4D97-AF65-F5344CB8AC3E}">
        <p14:creationId xmlns:p14="http://schemas.microsoft.com/office/powerpoint/2010/main" val="24342567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https</a:t>
            </a:r>
            <a:r>
              <a:rPr kumimoji="0" lang="en-US" altLang="en-US" sz="1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://askdrbrown.org/article/lessons-from-the-old-jesus-revolution-for-the-new-jesus-revolution?vcrmeid=SFDi6r9MoUCNxB0rHd7ZCA&amp;vcrmiid=n8-9Ls_siEGdG64--fUPAw</a:t>
            </a:r>
            <a:r>
              <a:rPr kumimoji="0" lang="en-US" altLang="en-US" sz="1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endParaRPr>
          </a:p>
          <a:p>
            <a:endParaRPr lang="en-US" altLang="en-US" sz="2000" dirty="0">
              <a:latin typeface="Arial Rounded MT Bold" panose="020F0704030504030204" pitchFamily="34" charset="0"/>
            </a:endParaRP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9318575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https</a:t>
            </a:r>
            <a:r>
              <a:rPr kumimoji="0" lang="en-US" altLang="en-US" sz="1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://askdrbrown.org/article/lessons-from-the-old-jesus-revolution-for-the-new-jesus-revolution?vcrmeid=SFDi6r9MoUCNxB0rHd7ZCA&amp;vcrmiid=n8-9Ls_siEGdG64--fUPAw</a:t>
            </a:r>
            <a:r>
              <a:rPr kumimoji="0" lang="en-US" altLang="en-US" sz="1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endParaRPr>
          </a:p>
          <a:p>
            <a:endParaRPr lang="en-US" altLang="en-US" sz="2000" dirty="0">
              <a:latin typeface="Arial Rounded MT Bold" panose="020F0704030504030204" pitchFamily="34" charset="0"/>
            </a:endParaRP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40584362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9371178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2013 5774 Sept 13</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064499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Read the scroll, which we did a bit today, and fully on Tuesday.  </a:t>
            </a:r>
          </a:p>
        </p:txBody>
      </p:sp>
    </p:spTree>
    <p:extLst>
      <p:ext uri="{BB962C8B-B14F-4D97-AF65-F5344CB8AC3E}">
        <p14:creationId xmlns:p14="http://schemas.microsoft.com/office/powerpoint/2010/main" val="390256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EF3FAA-8D2A-4609-9922-4F3DC9D00733}"/>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248234EA-83FD-47A5-B5F0-A3645EEC9F0B}"/>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1325A880-9C23-4CDE-B218-2FAAF376BB69}"/>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B8BA680-2E7F-4A7C-A9C2-C767F06907E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9730" name="Rectangle 2">
            <a:extLst>
              <a:ext uri="{FF2B5EF4-FFF2-40B4-BE49-F238E27FC236}">
                <a16:creationId xmlns:a16="http://schemas.microsoft.com/office/drawing/2014/main" id="{FA9EE941-3330-4D97-831E-5845A80BA9CB}"/>
              </a:ext>
            </a:extLst>
          </p:cNvPr>
          <p:cNvSpPr>
            <a:spLocks noGrp="1" noRot="1" noChangeAspect="1" noChangeArrowheads="1" noTextEdit="1"/>
          </p:cNvSpPr>
          <p:nvPr>
            <p:ph type="sldImg"/>
          </p:nvPr>
        </p:nvSpPr>
        <p:spPr>
          <a:xfrm>
            <a:off x="203200" y="304800"/>
            <a:ext cx="6502400" cy="3810000"/>
          </a:xfrm>
          <a:ln/>
        </p:spPr>
      </p:sp>
      <p:sp>
        <p:nvSpPr>
          <p:cNvPr id="969731" name="Rectangle 3">
            <a:extLst>
              <a:ext uri="{FF2B5EF4-FFF2-40B4-BE49-F238E27FC236}">
                <a16:creationId xmlns:a16="http://schemas.microsoft.com/office/drawing/2014/main" id="{8FB3CE08-75A3-4DE4-89CF-E4EAC8B5101D}"/>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Raise your glass high ref to Ad Lo Yada.  Also a popular song.  </a:t>
            </a:r>
          </a:p>
          <a:p>
            <a:r>
              <a:rPr lang="en-US" altLang="en-US" sz="2000" dirty="0">
                <a:latin typeface="Arial Rounded MT Bold" panose="020F0704030504030204" pitchFamily="34" charset="0"/>
              </a:rPr>
              <a:t>Raise your praises high.  Hidden meaning is what this day is about.  G-d working in the hidden place.</a:t>
            </a:r>
          </a:p>
        </p:txBody>
      </p:sp>
    </p:spTree>
    <p:extLst>
      <p:ext uri="{BB962C8B-B14F-4D97-AF65-F5344CB8AC3E}">
        <p14:creationId xmlns:p14="http://schemas.microsoft.com/office/powerpoint/2010/main" val="24620052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2. Party tomorrow</a:t>
            </a:r>
          </a:p>
          <a:p>
            <a:r>
              <a:rPr lang="en-US" altLang="en-US" dirty="0"/>
              <a:t>3. Mishloakh Manot</a:t>
            </a:r>
          </a:p>
          <a:p>
            <a:r>
              <a:rPr lang="en-US" altLang="en-US" dirty="0"/>
              <a:t>4. Offering for the earthquake victims</a:t>
            </a:r>
          </a:p>
        </p:txBody>
      </p:sp>
    </p:spTree>
    <p:extLst>
      <p:ext uri="{BB962C8B-B14F-4D97-AF65-F5344CB8AC3E}">
        <p14:creationId xmlns:p14="http://schemas.microsoft.com/office/powerpoint/2010/main" val="17695882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8318986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5D5D5D"/>
                </a:solidFill>
                <a:effectLst/>
                <a:latin typeface="Verdana" panose="020B0604030504040204" pitchFamily="34" charset="0"/>
              </a:rPr>
              <a:t>Shepherd of Israel Ministries Inc | 4067 Sparkleberry Drive, San Bernardino, CA 92407-0601 </a:t>
            </a:r>
            <a:r>
              <a:rPr lang="en-US" b="0" i="0" u="sng" dirty="0">
                <a:solidFill>
                  <a:srgbClr val="1155CC"/>
                </a:solidFill>
                <a:effectLst/>
                <a:latin typeface="Verdana" panose="020B0604030504040204" pitchFamily="34" charset="0"/>
                <a:hlinkClick r:id="rId3"/>
              </a:rPr>
              <a:t>www.soiministries.org</a:t>
            </a:r>
            <a:endParaRPr lang="en-US" altLang="en-US" dirty="0"/>
          </a:p>
        </p:txBody>
      </p:sp>
    </p:spTree>
    <p:extLst>
      <p:ext uri="{BB962C8B-B14F-4D97-AF65-F5344CB8AC3E}">
        <p14:creationId xmlns:p14="http://schemas.microsoft.com/office/powerpoint/2010/main" val="21058575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https://news.abs-cbn.com/overseas/02/28/23/quake-killed-more-than-50000-in-turkey-syria-revised-toll</a:t>
            </a:r>
          </a:p>
          <a:p>
            <a:r>
              <a:rPr lang="da-DK" b="0" i="0" dirty="0">
                <a:solidFill>
                  <a:srgbClr val="959595"/>
                </a:solidFill>
                <a:effectLst/>
                <a:latin typeface="Roboto" panose="02000000000000000000" pitchFamily="2" charset="0"/>
              </a:rPr>
              <a:t>Posted at Feb 28 2023</a:t>
            </a:r>
            <a:endParaRPr lang="en-US" altLang="en-US" dirty="0"/>
          </a:p>
        </p:txBody>
      </p:sp>
    </p:spTree>
    <p:extLst>
      <p:ext uri="{BB962C8B-B14F-4D97-AF65-F5344CB8AC3E}">
        <p14:creationId xmlns:p14="http://schemas.microsoft.com/office/powerpoint/2010/main" val="16596616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Started by Vietnam Vet, American Jewish believer </a:t>
            </a:r>
            <a:r>
              <a:rPr lang="en-US" altLang="en-US" dirty="0" err="1"/>
              <a:t>Yeshi</a:t>
            </a:r>
            <a:r>
              <a:rPr lang="en-US" altLang="en-US" dirty="0"/>
              <a:t> Rhinehart, felt called to help terror victims in Israel.  Lived in Sderot.  </a:t>
            </a:r>
            <a:r>
              <a:rPr lang="en-US" altLang="en-US" dirty="0" err="1"/>
              <a:t>Yeshi</a:t>
            </a:r>
            <a:r>
              <a:rPr lang="en-US" altLang="en-US" dirty="0"/>
              <a:t> went to be with Yeshua.</a:t>
            </a:r>
          </a:p>
          <a:p>
            <a:r>
              <a:rPr lang="en-US" altLang="en-US" dirty="0"/>
              <a:t>Yariv Goldman </a:t>
            </a:r>
            <a:r>
              <a:rPr lang="en-US" altLang="en-US" dirty="0" err="1"/>
              <a:t>Rakhamim</a:t>
            </a:r>
            <a:r>
              <a:rPr lang="en-US" altLang="en-US" dirty="0"/>
              <a:t> </a:t>
            </a:r>
            <a:r>
              <a:rPr lang="en-US" altLang="en-US" dirty="0" err="1"/>
              <a:t>Avakesh</a:t>
            </a:r>
            <a:r>
              <a:rPr lang="en-US" altLang="en-US" b="1" dirty="0">
                <a:latin typeface="David" panose="020E0502060401010101" pitchFamily="34" charset="-79"/>
                <a:cs typeface="David" panose="020E0502060401010101" pitchFamily="34" charset="-79"/>
              </a:rPr>
              <a:t>.  </a:t>
            </a:r>
            <a:r>
              <a:rPr lang="he-IL" altLang="en-US" b="1" dirty="0">
                <a:latin typeface="David" panose="020E0502060401010101" pitchFamily="34" charset="-79"/>
                <a:cs typeface="David" panose="020E0502060401010101" pitchFamily="34" charset="-79"/>
              </a:rPr>
              <a:t>רחמים אבקש</a:t>
            </a:r>
          </a:p>
          <a:p>
            <a:r>
              <a:rPr lang="en-US" altLang="en-US" dirty="0"/>
              <a:t>Daughter ministers with Sean Steckbeck as well</a:t>
            </a:r>
          </a:p>
          <a:p>
            <a:r>
              <a:rPr lang="en-US" altLang="en-US" dirty="0">
                <a:hlinkClick r:id="rId3"/>
              </a:rPr>
              <a:t>https://www.youtube.com/watch?v=RXQe90qxJ2Y</a:t>
            </a:r>
            <a:endParaRPr lang="en-US" altLang="en-US" dirty="0"/>
          </a:p>
          <a:p>
            <a:r>
              <a:rPr lang="en-US" b="1" i="0" dirty="0">
                <a:solidFill>
                  <a:srgbClr val="0F0F0F"/>
                </a:solidFill>
                <a:effectLst/>
                <a:latin typeface="YouTube Sans"/>
              </a:rPr>
              <a:t>Ma </a:t>
            </a:r>
            <a:r>
              <a:rPr lang="en-US" b="1" i="0" dirty="0" err="1">
                <a:solidFill>
                  <a:srgbClr val="0F0F0F"/>
                </a:solidFill>
                <a:effectLst/>
                <a:latin typeface="YouTube Sans"/>
              </a:rPr>
              <a:t>Yedidot</a:t>
            </a:r>
            <a:r>
              <a:rPr lang="en-US" b="1" i="0" dirty="0">
                <a:solidFill>
                  <a:srgbClr val="0F0F0F"/>
                </a:solidFill>
                <a:effectLst/>
                <a:latin typeface="YouTube Sans"/>
              </a:rPr>
              <a:t> </a:t>
            </a:r>
            <a:r>
              <a:rPr lang="he-IL" b="1" dirty="0">
                <a:latin typeface="David" panose="020E0502060401010101" pitchFamily="34" charset="-79"/>
                <a:cs typeface="David" panose="020E0502060401010101" pitchFamily="34" charset="-79"/>
              </a:rPr>
              <a:t>מה ידידות</a:t>
            </a:r>
            <a:endParaRPr lang="en-US" b="1" dirty="0">
              <a:latin typeface="David" panose="020E0502060401010101" pitchFamily="34" charset="-79"/>
              <a:cs typeface="David" panose="020E0502060401010101" pitchFamily="34" charset="-79"/>
            </a:endParaRPr>
          </a:p>
          <a:p>
            <a:r>
              <a:rPr lang="en-US" altLang="en-US" dirty="0"/>
              <a:t>https://www.youtube.com/watch?v=_lnlKSlCX6E</a:t>
            </a:r>
          </a:p>
        </p:txBody>
      </p:sp>
    </p:spTree>
    <p:extLst>
      <p:ext uri="{BB962C8B-B14F-4D97-AF65-F5344CB8AC3E}">
        <p14:creationId xmlns:p14="http://schemas.microsoft.com/office/powerpoint/2010/main" val="24428669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820496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392083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6882798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539582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3644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EF3FAA-8D2A-4609-9922-4F3DC9D00733}"/>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248234EA-83FD-47A5-B5F0-A3645EEC9F0B}"/>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1325A880-9C23-4CDE-B218-2FAAF376BB69}"/>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B8BA680-2E7F-4A7C-A9C2-C767F06907E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9730" name="Rectangle 2">
            <a:extLst>
              <a:ext uri="{FF2B5EF4-FFF2-40B4-BE49-F238E27FC236}">
                <a16:creationId xmlns:a16="http://schemas.microsoft.com/office/drawing/2014/main" id="{FA9EE941-3330-4D97-831E-5845A80BA9CB}"/>
              </a:ext>
            </a:extLst>
          </p:cNvPr>
          <p:cNvSpPr>
            <a:spLocks noGrp="1" noRot="1" noChangeAspect="1" noChangeArrowheads="1" noTextEdit="1"/>
          </p:cNvSpPr>
          <p:nvPr>
            <p:ph type="sldImg"/>
          </p:nvPr>
        </p:nvSpPr>
        <p:spPr>
          <a:xfrm>
            <a:off x="203200" y="304800"/>
            <a:ext cx="6502400" cy="3810000"/>
          </a:xfrm>
          <a:ln/>
        </p:spPr>
      </p:sp>
      <p:sp>
        <p:nvSpPr>
          <p:cNvPr id="969731" name="Rectangle 3">
            <a:extLst>
              <a:ext uri="{FF2B5EF4-FFF2-40B4-BE49-F238E27FC236}">
                <a16:creationId xmlns:a16="http://schemas.microsoft.com/office/drawing/2014/main" id="{8FB3CE08-75A3-4DE4-89CF-E4EAC8B5101D}"/>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Maybe grateful better thought than proud</a:t>
            </a:r>
          </a:p>
        </p:txBody>
      </p:sp>
    </p:spTree>
    <p:extLst>
      <p:ext uri="{BB962C8B-B14F-4D97-AF65-F5344CB8AC3E}">
        <p14:creationId xmlns:p14="http://schemas.microsoft.com/office/powerpoint/2010/main" val="12699031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5D5D5D"/>
                </a:solidFill>
                <a:effectLst/>
                <a:latin typeface="Verdana" panose="020B0604030504040204" pitchFamily="34" charset="0"/>
              </a:rPr>
              <a:t>Shepherd of Israel Ministries Inc | 4067 Sparkleberry Drive, San Bernardino, CA 92407-0601 </a:t>
            </a:r>
            <a:r>
              <a:rPr lang="en-US" b="0" i="0" u="sng" dirty="0">
                <a:solidFill>
                  <a:srgbClr val="1155CC"/>
                </a:solidFill>
                <a:effectLst/>
                <a:latin typeface="Verdana" panose="020B0604030504040204" pitchFamily="34" charset="0"/>
                <a:hlinkClick r:id="rId3"/>
              </a:rPr>
              <a:t>www.soiministries.org</a:t>
            </a:r>
            <a:endParaRPr lang="en-US" b="0" i="0" u="sng" dirty="0">
              <a:solidFill>
                <a:srgbClr val="1155CC"/>
              </a:solidFill>
              <a:effectLst/>
              <a:latin typeface="Verdana" panose="020B0604030504040204" pitchFamily="34" charset="0"/>
            </a:endParaRPr>
          </a:p>
          <a:p>
            <a:r>
              <a:rPr lang="en-US" altLang="en-US"/>
              <a:t>https://www.israel-handsofmercy.org/</a:t>
            </a:r>
            <a:endParaRPr lang="en-US" altLang="en-US" dirty="0"/>
          </a:p>
        </p:txBody>
      </p:sp>
    </p:spTree>
    <p:extLst>
      <p:ext uri="{BB962C8B-B14F-4D97-AF65-F5344CB8AC3E}">
        <p14:creationId xmlns:p14="http://schemas.microsoft.com/office/powerpoint/2010/main" val="21378276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 4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04800"/>
            <a:ext cx="6502400"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https://philnews.ph/2023/03/01/death-toll-of-earthquake-in-turkey-syria-goes-above-50000/</a:t>
            </a:r>
          </a:p>
          <a:p>
            <a:r>
              <a:rPr lang="en-US" b="0" i="0" dirty="0">
                <a:effectLst/>
              </a:rPr>
              <a:t>March 1, 2023</a:t>
            </a:r>
            <a:endParaRPr lang="en-US" altLang="en-US" dirty="0"/>
          </a:p>
        </p:txBody>
      </p:sp>
    </p:spTree>
    <p:extLst>
      <p:ext uri="{BB962C8B-B14F-4D97-AF65-F5344CB8AC3E}">
        <p14:creationId xmlns:p14="http://schemas.microsoft.com/office/powerpoint/2010/main" val="25643171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Purim 2023.Grand Reversal </a:t>
            </a:r>
            <a:r>
              <a:rPr kumimoji="0" lang="he-IL"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nahafokh hu.</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744074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514779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00" b="0" i="0" kern="1200" dirty="0">
                <a:solidFill>
                  <a:schemeClr val="tx1"/>
                </a:solidFill>
                <a:effectLst/>
                <a:latin typeface="Arial Rounded MT Bold" pitchFamily="34" charset="0"/>
                <a:ea typeface="+mn-ea"/>
                <a:cs typeface="Arial" charset="0"/>
              </a:rPr>
              <a:t>Copyrighted image: </a:t>
            </a:r>
          </a:p>
          <a:p>
            <a:endParaRPr lang="en-US" sz="1000" b="0" i="0" kern="1200" dirty="0">
              <a:solidFill>
                <a:schemeClr val="tx1"/>
              </a:solidFill>
              <a:effectLst/>
              <a:latin typeface="Arial Rounded MT Bold" pitchFamily="34" charset="0"/>
              <a:ea typeface="+mn-ea"/>
              <a:cs typeface="Arial" charset="0"/>
            </a:endParaRPr>
          </a:p>
          <a:p>
            <a:r>
              <a:rPr lang="en-US" sz="1000" b="0" i="0" kern="1200" dirty="0">
                <a:solidFill>
                  <a:schemeClr val="tx1"/>
                </a:solidFill>
                <a:effectLst/>
                <a:latin typeface="Arial Rounded MT Bold" pitchFamily="34" charset="0"/>
                <a:ea typeface="+mn-ea"/>
                <a:cs typeface="Arial" charset="0"/>
              </a:rPr>
              <a:t>https://www.google.com/search?q=mountain+goat&amp;safe=active&amp;source=lnms&amp;tbm=isch&amp;sa=X&amp;ved=0ahUKEwj3w8nCxb3ZAhXRzlMKHcSiDA0Q_AUICigB&amp;biw=1282&amp;bih=884#imgdii=YT89DdgmgcQE0M:&amp;imgrc=zMWk58FPXAT0aM:</a:t>
            </a:r>
          </a:p>
          <a:p>
            <a:endParaRPr lang="en-US" sz="200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Mount Evans, Denver Picture: Mountain goat kids jumping with rocky mountain background</a:t>
            </a:r>
            <a:endParaRPr lang="en-US" altLang="en-US" sz="1050" dirty="0"/>
          </a:p>
        </p:txBody>
      </p:sp>
    </p:spTree>
    <p:extLst>
      <p:ext uri="{BB962C8B-B14F-4D97-AF65-F5344CB8AC3E}">
        <p14:creationId xmlns:p14="http://schemas.microsoft.com/office/powerpoint/2010/main" val="40537510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9965487-9ADC-4927-9075-401147462EA4}"/>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03EA6C9C-F7F2-4804-8A87-FEC6D46D65B7}"/>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BB9C795-2175-458E-AF4E-8A4F79AD986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3FA65BA-C9D7-4D43-A973-67E4ED2758C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0146" name="Rectangle 2">
            <a:extLst>
              <a:ext uri="{FF2B5EF4-FFF2-40B4-BE49-F238E27FC236}">
                <a16:creationId xmlns:a16="http://schemas.microsoft.com/office/drawing/2014/main" id="{9B52C6AA-5920-4E34-B12A-4A25D3CAFB68}"/>
              </a:ext>
            </a:extLst>
          </p:cNvPr>
          <p:cNvSpPr>
            <a:spLocks noGrp="1" noRot="1" noChangeAspect="1" noChangeArrowheads="1" noTextEdit="1"/>
          </p:cNvSpPr>
          <p:nvPr>
            <p:ph type="sldImg"/>
          </p:nvPr>
        </p:nvSpPr>
        <p:spPr>
          <a:xfrm>
            <a:off x="88900" y="304800"/>
            <a:ext cx="6502400" cy="3810000"/>
          </a:xfrm>
          <a:ln/>
        </p:spPr>
      </p:sp>
      <p:sp>
        <p:nvSpPr>
          <p:cNvPr id="1030147" name="Rectangle 3">
            <a:extLst>
              <a:ext uri="{FF2B5EF4-FFF2-40B4-BE49-F238E27FC236}">
                <a16:creationId xmlns:a16="http://schemas.microsoft.com/office/drawing/2014/main" id="{D89304A3-055D-422C-B273-7D613FB24DA1}"/>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515960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lion that roars is the old toothless one.  Drives prey to the young ones ready to pounce.  Run toward your fear.</a:t>
            </a:r>
          </a:p>
        </p:txBody>
      </p:sp>
    </p:spTree>
    <p:extLst>
      <p:ext uri="{BB962C8B-B14F-4D97-AF65-F5344CB8AC3E}">
        <p14:creationId xmlns:p14="http://schemas.microsoft.com/office/powerpoint/2010/main" val="134702068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Purim 2023.Grand Reversal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נהפוך הוא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nahafokh hu.</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Mar.4.2023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I think the real reason that there have been no hijackings is that there is enough anger in America that if someone stood up to hijack a plane, we would all immediately rush him in fury!!</a:t>
            </a:r>
            <a:endParaRPr lang="en-US" altLang="en-US" sz="1050" dirty="0"/>
          </a:p>
        </p:txBody>
      </p:sp>
    </p:spTree>
    <p:extLst>
      <p:ext uri="{BB962C8B-B14F-4D97-AF65-F5344CB8AC3E}">
        <p14:creationId xmlns:p14="http://schemas.microsoft.com/office/powerpoint/2010/main" val="21800981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9965487-9ADC-4927-9075-401147462EA4}"/>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03EA6C9C-F7F2-4804-8A87-FEC6D46D65B7}"/>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BB9C795-2175-458E-AF4E-8A4F79AD986C}"/>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3FA65BA-C9D7-4D43-A973-67E4ED2758C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0146" name="Rectangle 2">
            <a:extLst>
              <a:ext uri="{FF2B5EF4-FFF2-40B4-BE49-F238E27FC236}">
                <a16:creationId xmlns:a16="http://schemas.microsoft.com/office/drawing/2014/main" id="{9B52C6AA-5920-4E34-B12A-4A25D3CAFB68}"/>
              </a:ext>
            </a:extLst>
          </p:cNvPr>
          <p:cNvSpPr>
            <a:spLocks noGrp="1" noRot="1" noChangeAspect="1" noChangeArrowheads="1" noTextEdit="1"/>
          </p:cNvSpPr>
          <p:nvPr>
            <p:ph type="sldImg"/>
          </p:nvPr>
        </p:nvSpPr>
        <p:spPr>
          <a:xfrm>
            <a:off x="203200" y="304800"/>
            <a:ext cx="6502400" cy="3810000"/>
          </a:xfrm>
          <a:ln/>
        </p:spPr>
      </p:sp>
      <p:sp>
        <p:nvSpPr>
          <p:cNvPr id="1030147" name="Rectangle 3">
            <a:extLst>
              <a:ext uri="{FF2B5EF4-FFF2-40B4-BE49-F238E27FC236}">
                <a16:creationId xmlns:a16="http://schemas.microsoft.com/office/drawing/2014/main" id="{D89304A3-055D-422C-B273-7D613FB24DA1}"/>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a:t>
            </a:r>
          </a:p>
        </p:txBody>
      </p:sp>
    </p:spTree>
    <p:extLst>
      <p:ext uri="{BB962C8B-B14F-4D97-AF65-F5344CB8AC3E}">
        <p14:creationId xmlns:p14="http://schemas.microsoft.com/office/powerpoint/2010/main" val="33277771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2B1FF2-B3B7-4E4A-BCD0-8FD54A049B6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Purim 2023.Grand Reversal </a:t>
            </a: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נהפוך הוא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nahafokh hu.</a:t>
            </a:r>
          </a:p>
        </p:txBody>
      </p:sp>
      <p:sp>
        <p:nvSpPr>
          <p:cNvPr id="5" name="Rectangle 3">
            <a:extLst>
              <a:ext uri="{FF2B5EF4-FFF2-40B4-BE49-F238E27FC236}">
                <a16:creationId xmlns:a16="http://schemas.microsoft.com/office/drawing/2014/main" id="{D87C6820-91E8-4E2E-BD0A-BB6FF83F851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Mar.4.2023 5783</a:t>
            </a:r>
          </a:p>
        </p:txBody>
      </p:sp>
      <p:sp>
        <p:nvSpPr>
          <p:cNvPr id="7" name="Rectangle 7">
            <a:extLst>
              <a:ext uri="{FF2B5EF4-FFF2-40B4-BE49-F238E27FC236}">
                <a16:creationId xmlns:a16="http://schemas.microsoft.com/office/drawing/2014/main" id="{3CEA4302-9984-4B64-8CE4-771498AE9390}"/>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F9EDBE-5A86-484C-A328-CBB2C686BA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9490" name="Rectangle 2">
            <a:extLst>
              <a:ext uri="{FF2B5EF4-FFF2-40B4-BE49-F238E27FC236}">
                <a16:creationId xmlns:a16="http://schemas.microsoft.com/office/drawing/2014/main" id="{2B0D8A1B-3B07-4D17-921F-2B90E9282798}"/>
              </a:ext>
            </a:extLst>
          </p:cNvPr>
          <p:cNvSpPr>
            <a:spLocks noGrp="1" noRot="1" noChangeAspect="1" noChangeArrowheads="1" noTextEdit="1"/>
          </p:cNvSpPr>
          <p:nvPr>
            <p:ph type="sldImg"/>
          </p:nvPr>
        </p:nvSpPr>
        <p:spPr>
          <a:xfrm>
            <a:off x="203200" y="304800"/>
            <a:ext cx="6502400" cy="3810000"/>
          </a:xfrm>
          <a:ln/>
        </p:spPr>
      </p:sp>
      <p:sp>
        <p:nvSpPr>
          <p:cNvPr id="959491" name="Rectangle 3">
            <a:extLst>
              <a:ext uri="{FF2B5EF4-FFF2-40B4-BE49-F238E27FC236}">
                <a16:creationId xmlns:a16="http://schemas.microsoft.com/office/drawing/2014/main" id="{DA6108C3-717C-471C-AD1F-D1DB7A64EFEB}"/>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83310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5A54-7372-4FAA-BE6F-CEC84AF3AAB4}"/>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EBE8C92-121B-4CDE-8881-8454DB5BCBC7}"/>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8D91A21-C5EB-4507-8052-24AB8D3C10FE}"/>
              </a:ext>
            </a:extLst>
          </p:cNvPr>
          <p:cNvSpPr>
            <a:spLocks noGrp="1"/>
          </p:cNvSpPr>
          <p:nvPr>
            <p:ph type="dt" sz="half" idx="10"/>
          </p:nvPr>
        </p:nvSpPr>
        <p:spPr/>
        <p:txBody>
          <a:bodyPr/>
          <a:lstStyle>
            <a:lvl1pPr>
              <a:defRPr/>
            </a:lvl1pPr>
          </a:lstStyle>
          <a:p>
            <a:pPr algn="l" defTabSz="3429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4A9F416A-1247-48B7-998C-DB5392CE85B9}"/>
              </a:ext>
            </a:extLst>
          </p:cNvPr>
          <p:cNvSpPr>
            <a:spLocks noGrp="1"/>
          </p:cNvSpPr>
          <p:nvPr>
            <p:ph type="ftr" sz="quarter" idx="11"/>
          </p:nvPr>
        </p:nvSpPr>
        <p:spPr/>
        <p:txBody>
          <a:bodyPr/>
          <a:lstStyle>
            <a:lvl1pPr>
              <a:defRPr/>
            </a:lvl1pPr>
          </a:lstStyle>
          <a:p>
            <a:pPr defTabSz="3429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5B4F8E0E-6E3F-415C-8CF6-21859BC9A9C0}"/>
              </a:ext>
            </a:extLst>
          </p:cNvPr>
          <p:cNvSpPr>
            <a:spLocks noGrp="1"/>
          </p:cNvSpPr>
          <p:nvPr>
            <p:ph type="sldNum" sz="quarter" idx="12"/>
          </p:nvPr>
        </p:nvSpPr>
        <p:spPr/>
        <p:txBody>
          <a:bodyPr/>
          <a:lstStyle>
            <a:lvl1pPr>
              <a:defRPr/>
            </a:lvl1pPr>
          </a:lstStyle>
          <a:p>
            <a:pPr defTabSz="342900"/>
            <a:fld id="{65E563BC-AE54-472F-B6DF-9F1F11D8F508}" type="slidenum">
              <a:rPr lang="en-US" altLang="en-US" smtClean="0">
                <a:solidFill>
                  <a:srgbClr val="000000"/>
                </a:solidFill>
                <a:cs typeface="Arial" panose="020B0604020202020204" pitchFamily="34" charset="0"/>
              </a:rPr>
              <a:pPr defTabSz="3429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48818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097360" y="841772"/>
            <a:ext cx="6584156" cy="1790700"/>
          </a:xfrm>
        </p:spPr>
        <p:txBody>
          <a:bodyPr anchor="b"/>
          <a:lstStyle>
            <a:lvl1pPr algn="ctr">
              <a:defRPr sz="432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097360" y="2701528"/>
            <a:ext cx="6584156" cy="1241822"/>
          </a:xfrm>
        </p:spPr>
        <p:txBody>
          <a:bodyPr/>
          <a:lstStyle>
            <a:lvl1pPr marL="0" indent="0" algn="ctr">
              <a:buNone/>
              <a:defRPr sz="1728"/>
            </a:lvl1pPr>
            <a:lvl2pPr marL="329218" indent="0" algn="ctr">
              <a:buNone/>
              <a:defRPr sz="1440"/>
            </a:lvl2pPr>
            <a:lvl3pPr marL="658437" indent="0" algn="ctr">
              <a:buNone/>
              <a:defRPr sz="1296"/>
            </a:lvl3pPr>
            <a:lvl4pPr marL="987655" indent="0" algn="ctr">
              <a:buNone/>
              <a:defRPr sz="1152"/>
            </a:lvl4pPr>
            <a:lvl5pPr marL="1316873" indent="0" algn="ctr">
              <a:buNone/>
              <a:defRPr sz="1152"/>
            </a:lvl5pPr>
            <a:lvl6pPr marL="1646091" indent="0" algn="ctr">
              <a:buNone/>
              <a:defRPr sz="1152"/>
            </a:lvl6pPr>
            <a:lvl7pPr marL="1975310" indent="0" algn="ctr">
              <a:buNone/>
              <a:defRPr sz="1152"/>
            </a:lvl7pPr>
            <a:lvl8pPr marL="2304528" indent="0" algn="ctr">
              <a:buNone/>
              <a:defRPr sz="1152"/>
            </a:lvl8pPr>
            <a:lvl9pPr marL="2633746"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58437"/>
            <a:endParaRPr lang="en-US" altLang="en-US" sz="1008">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58437"/>
            <a:endParaRPr lang="en-US" altLang="en-US" sz="1008">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58437"/>
            <a:fld id="{0309CBD5-C5CD-409A-BDCD-0E777683A37C}" type="slidenum">
              <a:rPr lang="en-US" altLang="en-US" sz="1008" smtClean="0">
                <a:solidFill>
                  <a:srgbClr val="000000"/>
                </a:solidFill>
                <a:cs typeface="Arial" panose="020B0604020202020204" pitchFamily="34" charset="0"/>
              </a:rPr>
              <a:pPr defTabSz="658437"/>
              <a:t>‹#›</a:t>
            </a:fld>
            <a:endParaRPr lang="en-US" altLang="en-US" sz="1008">
              <a:solidFill>
                <a:srgbClr val="000000"/>
              </a:solidFill>
              <a:cs typeface="Arial" panose="020B0604020202020204" pitchFamily="34" charset="0"/>
            </a:endParaRPr>
          </a:p>
        </p:txBody>
      </p:sp>
    </p:spTree>
    <p:extLst>
      <p:ext uri="{BB962C8B-B14F-4D97-AF65-F5344CB8AC3E}">
        <p14:creationId xmlns:p14="http://schemas.microsoft.com/office/powerpoint/2010/main" val="217920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92FB1D96-FBD1-446A-A3F2-AAFB7A66F40C}"/>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17091" name="Rectangle 3">
            <a:extLst>
              <a:ext uri="{FF2B5EF4-FFF2-40B4-BE49-F238E27FC236}">
                <a16:creationId xmlns:a16="http://schemas.microsoft.com/office/drawing/2014/main" id="{5372FE16-897C-45B7-8B6A-B190C7A19A21}"/>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7092" name="Rectangle 4">
            <a:extLst>
              <a:ext uri="{FF2B5EF4-FFF2-40B4-BE49-F238E27FC236}">
                <a16:creationId xmlns:a16="http://schemas.microsoft.com/office/drawing/2014/main" id="{18A6B2B4-BFA2-4685-AD6E-FC9F593EA8D0}"/>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050">
                <a:solidFill>
                  <a:schemeClr val="tx1"/>
                </a:solidFill>
                <a:latin typeface="+mj-lt"/>
              </a:defRPr>
            </a:lvl1pPr>
          </a:lstStyle>
          <a:p>
            <a:endParaRPr lang="en-US" altLang="en-US"/>
          </a:p>
        </p:txBody>
      </p:sp>
      <p:sp>
        <p:nvSpPr>
          <p:cNvPr id="217093" name="Rectangle 5">
            <a:extLst>
              <a:ext uri="{FF2B5EF4-FFF2-40B4-BE49-F238E27FC236}">
                <a16:creationId xmlns:a16="http://schemas.microsoft.com/office/drawing/2014/main" id="{E2340D51-918E-4CD5-81B0-D1DDEA432C2B}"/>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050">
                <a:solidFill>
                  <a:schemeClr val="tx1"/>
                </a:solidFill>
                <a:latin typeface="+mj-lt"/>
              </a:defRPr>
            </a:lvl1pPr>
          </a:lstStyle>
          <a:p>
            <a:endParaRPr lang="en-US" altLang="en-US"/>
          </a:p>
        </p:txBody>
      </p:sp>
      <p:sp>
        <p:nvSpPr>
          <p:cNvPr id="217094" name="Rectangle 6">
            <a:extLst>
              <a:ext uri="{FF2B5EF4-FFF2-40B4-BE49-F238E27FC236}">
                <a16:creationId xmlns:a16="http://schemas.microsoft.com/office/drawing/2014/main" id="{06338336-2F90-4CF4-890C-9FB2486BD9E3}"/>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050">
                <a:solidFill>
                  <a:schemeClr val="tx1"/>
                </a:solidFill>
                <a:latin typeface="+mj-lt"/>
              </a:defRPr>
            </a:lvl1pPr>
          </a:lstStyle>
          <a:p>
            <a:fld id="{A8396914-0B14-4AEF-A364-DCB8C9637A49}" type="slidenum">
              <a:rPr lang="en-US" altLang="en-US"/>
              <a:pPr/>
              <a:t>‹#›</a:t>
            </a:fld>
            <a:endParaRPr lang="en-US" altLang="en-US"/>
          </a:p>
        </p:txBody>
      </p:sp>
    </p:spTree>
    <p:extLst>
      <p:ext uri="{BB962C8B-B14F-4D97-AF65-F5344CB8AC3E}">
        <p14:creationId xmlns:p14="http://schemas.microsoft.com/office/powerpoint/2010/main" val="1576198410"/>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7090"/>
                                        </p:tgtEl>
                                        <p:attrNameLst>
                                          <p:attrName>style.visibility</p:attrName>
                                        </p:attrNameLst>
                                      </p:cBhvr>
                                      <p:to>
                                        <p:strVal val="visible"/>
                                      </p:to>
                                    </p:set>
                                    <p:animEffect transition="in" filter="fade">
                                      <p:cBhvr>
                                        <p:cTn id="7" dur="2000"/>
                                        <p:tgtEl>
                                          <p:spTgt spid="217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7091">
                                            <p:txEl>
                                              <p:pRg st="0" end="0"/>
                                            </p:txEl>
                                          </p:spTgt>
                                        </p:tgtEl>
                                        <p:attrNameLst>
                                          <p:attrName>style.visibility</p:attrName>
                                        </p:attrNameLst>
                                      </p:cBhvr>
                                      <p:to>
                                        <p:strVal val="visible"/>
                                      </p:to>
                                    </p:set>
                                    <p:animEffect transition="in" filter="wipe(left)">
                                      <p:cBhvr>
                                        <p:cTn id="12" dur="500"/>
                                        <p:tgtEl>
                                          <p:spTgt spid="21709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7091">
                                            <p:txEl>
                                              <p:pRg st="1" end="1"/>
                                            </p:txEl>
                                          </p:spTgt>
                                        </p:tgtEl>
                                        <p:attrNameLst>
                                          <p:attrName>style.visibility</p:attrName>
                                        </p:attrNameLst>
                                      </p:cBhvr>
                                      <p:to>
                                        <p:strVal val="visible"/>
                                      </p:to>
                                    </p:set>
                                    <p:animEffect transition="in" filter="wipe(left)">
                                      <p:cBhvr>
                                        <p:cTn id="15" dur="500"/>
                                        <p:tgtEl>
                                          <p:spTgt spid="21709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7091">
                                            <p:txEl>
                                              <p:pRg st="2" end="2"/>
                                            </p:txEl>
                                          </p:spTgt>
                                        </p:tgtEl>
                                        <p:attrNameLst>
                                          <p:attrName>style.visibility</p:attrName>
                                        </p:attrNameLst>
                                      </p:cBhvr>
                                      <p:to>
                                        <p:strVal val="visible"/>
                                      </p:to>
                                    </p:set>
                                    <p:animEffect transition="in" filter="wipe(left)">
                                      <p:cBhvr>
                                        <p:cTn id="18" dur="500"/>
                                        <p:tgtEl>
                                          <p:spTgt spid="217091">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17091">
                                            <p:txEl>
                                              <p:pRg st="3" end="3"/>
                                            </p:txEl>
                                          </p:spTgt>
                                        </p:tgtEl>
                                        <p:attrNameLst>
                                          <p:attrName>style.visibility</p:attrName>
                                        </p:attrNameLst>
                                      </p:cBhvr>
                                      <p:to>
                                        <p:strVal val="visible"/>
                                      </p:to>
                                    </p:set>
                                    <p:animEffect transition="in" filter="wipe(left)">
                                      <p:cBhvr>
                                        <p:cTn id="21" dur="500"/>
                                        <p:tgtEl>
                                          <p:spTgt spid="217091">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7091">
                                            <p:txEl>
                                              <p:pRg st="4" end="4"/>
                                            </p:txEl>
                                          </p:spTgt>
                                        </p:tgtEl>
                                        <p:attrNameLst>
                                          <p:attrName>style.visibility</p:attrName>
                                        </p:attrNameLst>
                                      </p:cBhvr>
                                      <p:to>
                                        <p:strVal val="visible"/>
                                      </p:to>
                                    </p:set>
                                    <p:animEffect transition="in" filter="wipe(left)">
                                      <p:cBhvr>
                                        <p:cTn id="24" dur="500"/>
                                        <p:tgtEl>
                                          <p:spTgt spid="217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p:bldP spid="217091" grpId="0" build="p">
        <p:tmplLst>
          <p:tmpl lvl="1">
            <p:tnLst>
              <p:par>
                <p:cTn presetID="22" presetClass="entr" presetSubtype="8" fill="hold" nodeType="clickEffect">
                  <p:stCondLst>
                    <p:cond delay="0"/>
                  </p:stCondLst>
                  <p:childTnLst>
                    <p:set>
                      <p:cBhvr>
                        <p:cTn dur="1" fill="hold">
                          <p:stCondLst>
                            <p:cond delay="0"/>
                          </p:stCondLst>
                        </p:cTn>
                        <p:tgtEl>
                          <p:spTgt spid="217091"/>
                        </p:tgtEl>
                        <p:attrNameLst>
                          <p:attrName>style.visibility</p:attrName>
                        </p:attrNameLst>
                      </p:cBhvr>
                      <p:to>
                        <p:strVal val="visible"/>
                      </p:to>
                    </p:set>
                    <p:animEffect transition="in" filter="wipe(left)">
                      <p:cBhvr>
                        <p:cTn dur="500"/>
                        <p:tgtEl>
                          <p:spTgt spid="217091"/>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17091"/>
                        </p:tgtEl>
                        <p:attrNameLst>
                          <p:attrName>style.visibility</p:attrName>
                        </p:attrNameLst>
                      </p:cBhvr>
                      <p:to>
                        <p:strVal val="visible"/>
                      </p:to>
                    </p:set>
                    <p:animEffect transition="in" filter="wipe(left)">
                      <p:cBhvr>
                        <p:cTn dur="500"/>
                        <p:tgtEl>
                          <p:spTgt spid="217091"/>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17091"/>
                        </p:tgtEl>
                        <p:attrNameLst>
                          <p:attrName>style.visibility</p:attrName>
                        </p:attrNameLst>
                      </p:cBhvr>
                      <p:to>
                        <p:strVal val="visible"/>
                      </p:to>
                    </p:set>
                    <p:animEffect transition="in" filter="wipe(left)">
                      <p:cBhvr>
                        <p:cTn dur="500"/>
                        <p:tgtEl>
                          <p:spTgt spid="217091"/>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17091"/>
                        </p:tgtEl>
                        <p:attrNameLst>
                          <p:attrName>style.visibility</p:attrName>
                        </p:attrNameLst>
                      </p:cBhvr>
                      <p:to>
                        <p:strVal val="visible"/>
                      </p:to>
                    </p:set>
                    <p:animEffect transition="in" filter="wipe(left)">
                      <p:cBhvr>
                        <p:cTn dur="500"/>
                        <p:tgtEl>
                          <p:spTgt spid="217091"/>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17091"/>
                        </p:tgtEl>
                        <p:attrNameLst>
                          <p:attrName>style.visibility</p:attrName>
                        </p:attrNameLst>
                      </p:cBhvr>
                      <p:to>
                        <p:strVal val="visible"/>
                      </p:to>
                    </p:set>
                    <p:animEffect transition="in" filter="wipe(left)">
                      <p:cBhvr>
                        <p:cTn dur="500"/>
                        <p:tgtEl>
                          <p:spTgt spid="217091"/>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n-cs"/>
        </a:defRPr>
      </a:lvl3pPr>
      <a:lvl4pPr marL="1200150" indent="-171450" algn="l" rtl="0" fontAlgn="base">
        <a:spcBef>
          <a:spcPct val="20000"/>
        </a:spcBef>
        <a:spcAft>
          <a:spcPct val="0"/>
        </a:spcAft>
        <a:buChar char="–"/>
        <a:defRPr sz="1500" kern="1200">
          <a:solidFill>
            <a:schemeClr val="tx1"/>
          </a:solidFill>
          <a:latin typeface="+mj-lt"/>
          <a:ea typeface="+mn-ea"/>
          <a:cs typeface="+mn-cs"/>
        </a:defRPr>
      </a:lvl4pPr>
      <a:lvl5pPr marL="1543050" indent="-171450" algn="l" rtl="0" fontAlgn="base">
        <a:spcBef>
          <a:spcPct val="20000"/>
        </a:spcBef>
        <a:spcAft>
          <a:spcPct val="0"/>
        </a:spcAft>
        <a:buChar char="»"/>
        <a:defRPr sz="15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1233261147"/>
      </p:ext>
    </p:extLst>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168" kern="1200">
          <a:solidFill>
            <a:schemeClr val="tx2"/>
          </a:solidFill>
          <a:latin typeface="+mj-lt"/>
          <a:ea typeface="+mj-ea"/>
          <a:cs typeface="+mj-cs"/>
        </a:defRPr>
      </a:lvl1pPr>
      <a:lvl2pPr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5pPr>
      <a:lvl6pPr marL="329218"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6pPr>
      <a:lvl7pPr marL="658437"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7pPr>
      <a:lvl8pPr marL="987655"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8pPr>
      <a:lvl9pPr marL="1316873" algn="ctr" rtl="0" fontAlgn="base">
        <a:spcBef>
          <a:spcPct val="0"/>
        </a:spcBef>
        <a:spcAft>
          <a:spcPct val="0"/>
        </a:spcAft>
        <a:defRPr sz="3168">
          <a:solidFill>
            <a:schemeClr val="tx2"/>
          </a:solidFill>
          <a:latin typeface="Arial" panose="020B0604020202020204" pitchFamily="34" charset="0"/>
          <a:cs typeface="Arial" panose="020B0604020202020204" pitchFamily="34" charset="0"/>
        </a:defRPr>
      </a:lvl9pPr>
    </p:titleStyle>
    <p:bodyStyle>
      <a:lvl1pPr marL="246914" indent="-246914" algn="l" rtl="0" fontAlgn="base">
        <a:spcBef>
          <a:spcPct val="20000"/>
        </a:spcBef>
        <a:spcAft>
          <a:spcPct val="0"/>
        </a:spcAft>
        <a:buChar char="•"/>
        <a:defRPr sz="2880" kern="1200">
          <a:solidFill>
            <a:schemeClr val="bg1"/>
          </a:solidFill>
          <a:latin typeface="+mn-lt"/>
          <a:ea typeface="+mn-ea"/>
          <a:cs typeface="+mn-cs"/>
        </a:defRPr>
      </a:lvl1pPr>
      <a:lvl2pPr marL="534980" indent="-205762" algn="l" rtl="0" fontAlgn="base">
        <a:spcBef>
          <a:spcPct val="20000"/>
        </a:spcBef>
        <a:spcAft>
          <a:spcPct val="0"/>
        </a:spcAft>
        <a:buChar char="–"/>
        <a:defRPr sz="2880" kern="1200">
          <a:solidFill>
            <a:schemeClr val="bg1"/>
          </a:solidFill>
          <a:latin typeface="+mn-lt"/>
          <a:ea typeface="+mn-ea"/>
          <a:cs typeface="+mn-cs"/>
        </a:defRPr>
      </a:lvl2pPr>
      <a:lvl3pPr marL="823046" indent="-164609" algn="l" rtl="0" fontAlgn="base">
        <a:spcBef>
          <a:spcPct val="20000"/>
        </a:spcBef>
        <a:spcAft>
          <a:spcPct val="0"/>
        </a:spcAft>
        <a:buChar char="•"/>
        <a:defRPr sz="1728" kern="1200">
          <a:solidFill>
            <a:schemeClr val="tx1"/>
          </a:solidFill>
          <a:latin typeface="+mj-lt"/>
          <a:ea typeface="+mn-ea"/>
          <a:cs typeface="+mj-cs"/>
        </a:defRPr>
      </a:lvl3pPr>
      <a:lvl4pPr marL="1152264" indent="-164609" algn="l" rtl="0" fontAlgn="base">
        <a:spcBef>
          <a:spcPct val="20000"/>
        </a:spcBef>
        <a:spcAft>
          <a:spcPct val="0"/>
        </a:spcAft>
        <a:buChar char="–"/>
        <a:defRPr sz="1440" kern="1200">
          <a:solidFill>
            <a:schemeClr val="tx1"/>
          </a:solidFill>
          <a:latin typeface="+mj-lt"/>
          <a:ea typeface="+mn-ea"/>
          <a:cs typeface="+mj-cs"/>
        </a:defRPr>
      </a:lvl4pPr>
      <a:lvl5pPr marL="1481482" indent="-164609" algn="l" rtl="0" fontAlgn="base">
        <a:spcBef>
          <a:spcPct val="20000"/>
        </a:spcBef>
        <a:spcAft>
          <a:spcPct val="0"/>
        </a:spcAft>
        <a:buChar char="»"/>
        <a:defRPr sz="1440" kern="1200">
          <a:solidFill>
            <a:schemeClr val="tx1"/>
          </a:solidFill>
          <a:latin typeface="+mj-lt"/>
          <a:ea typeface="+mn-ea"/>
          <a:cs typeface="+mj-cs"/>
        </a:defRPr>
      </a:lvl5pPr>
      <a:lvl6pPr marL="1810701" indent="-164609" algn="l" defTabSz="658437"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19" indent="-164609" algn="l" defTabSz="658437"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137" indent="-164609" algn="l" defTabSz="658437"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355" indent="-164609" algn="l" defTabSz="658437"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37" rtl="0" eaLnBrk="1" latinLnBrk="0" hangingPunct="1">
        <a:defRPr sz="1296" kern="1200">
          <a:solidFill>
            <a:schemeClr val="tx1"/>
          </a:solidFill>
          <a:latin typeface="+mn-lt"/>
          <a:ea typeface="+mn-ea"/>
          <a:cs typeface="+mn-cs"/>
        </a:defRPr>
      </a:lvl1pPr>
      <a:lvl2pPr marL="329218" algn="l" defTabSz="658437" rtl="0" eaLnBrk="1" latinLnBrk="0" hangingPunct="1">
        <a:defRPr sz="1296" kern="1200">
          <a:solidFill>
            <a:schemeClr val="tx1"/>
          </a:solidFill>
          <a:latin typeface="+mn-lt"/>
          <a:ea typeface="+mn-ea"/>
          <a:cs typeface="+mn-cs"/>
        </a:defRPr>
      </a:lvl2pPr>
      <a:lvl3pPr marL="658437" algn="l" defTabSz="658437" rtl="0" eaLnBrk="1" latinLnBrk="0" hangingPunct="1">
        <a:defRPr sz="1296" kern="1200">
          <a:solidFill>
            <a:schemeClr val="tx1"/>
          </a:solidFill>
          <a:latin typeface="+mn-lt"/>
          <a:ea typeface="+mn-ea"/>
          <a:cs typeface="+mn-cs"/>
        </a:defRPr>
      </a:lvl3pPr>
      <a:lvl4pPr marL="987655" algn="l" defTabSz="658437" rtl="0" eaLnBrk="1" latinLnBrk="0" hangingPunct="1">
        <a:defRPr sz="1296" kern="1200">
          <a:solidFill>
            <a:schemeClr val="tx1"/>
          </a:solidFill>
          <a:latin typeface="+mn-lt"/>
          <a:ea typeface="+mn-ea"/>
          <a:cs typeface="+mn-cs"/>
        </a:defRPr>
      </a:lvl4pPr>
      <a:lvl5pPr marL="1316873" algn="l" defTabSz="658437" rtl="0" eaLnBrk="1" latinLnBrk="0" hangingPunct="1">
        <a:defRPr sz="1296" kern="1200">
          <a:solidFill>
            <a:schemeClr val="tx1"/>
          </a:solidFill>
          <a:latin typeface="+mn-lt"/>
          <a:ea typeface="+mn-ea"/>
          <a:cs typeface="+mn-cs"/>
        </a:defRPr>
      </a:lvl5pPr>
      <a:lvl6pPr marL="1646091" algn="l" defTabSz="658437" rtl="0" eaLnBrk="1" latinLnBrk="0" hangingPunct="1">
        <a:defRPr sz="1296" kern="1200">
          <a:solidFill>
            <a:schemeClr val="tx1"/>
          </a:solidFill>
          <a:latin typeface="+mn-lt"/>
          <a:ea typeface="+mn-ea"/>
          <a:cs typeface="+mn-cs"/>
        </a:defRPr>
      </a:lvl6pPr>
      <a:lvl7pPr marL="1975310" algn="l" defTabSz="658437" rtl="0" eaLnBrk="1" latinLnBrk="0" hangingPunct="1">
        <a:defRPr sz="1296" kern="1200">
          <a:solidFill>
            <a:schemeClr val="tx1"/>
          </a:solidFill>
          <a:latin typeface="+mn-lt"/>
          <a:ea typeface="+mn-ea"/>
          <a:cs typeface="+mn-cs"/>
        </a:defRPr>
      </a:lvl7pPr>
      <a:lvl8pPr marL="2304528" algn="l" defTabSz="658437" rtl="0" eaLnBrk="1" latinLnBrk="0" hangingPunct="1">
        <a:defRPr sz="1296" kern="1200">
          <a:solidFill>
            <a:schemeClr val="tx1"/>
          </a:solidFill>
          <a:latin typeface="+mn-lt"/>
          <a:ea typeface="+mn-ea"/>
          <a:cs typeface="+mn-cs"/>
        </a:defRPr>
      </a:lvl8pPr>
      <a:lvl9pPr marL="2633746" algn="l" defTabSz="658437"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bWCwr2e0VWs" TargetMode="Externa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hyperlink" Target="https://adxzol.clicks.mlsend.com/te/cl/eyJ2Ijoie1wiYVwiOjI3NzgxMyxcImxcIjo4MTYzNzQ1NTcxMzc5NzI2MyxcInJcIjo4MTYzNzQ2MjUxNDg2MTIzNX0iLCJzIjoiODM1YjY4OThhYmMyMWJmOSJ9"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www.nyc.gov/office-of-the-mayor/news/139-23/transcript-mayor-adams-hosts-delivers-remarks-interfaith-breakfast"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50836" y="285750"/>
            <a:ext cx="7924801" cy="4495800"/>
          </a:xfrm>
        </p:spPr>
        <p:txBody>
          <a:bodyPr>
            <a:normAutofit/>
          </a:bodyPr>
          <a:lstStyle/>
          <a:p>
            <a:pPr algn="l"/>
            <a:r>
              <a:rPr lang="en-US" dirty="0"/>
              <a:t>To easily follow these notes, </a:t>
            </a:r>
          </a:p>
          <a:p>
            <a:r>
              <a:rPr lang="en-US" dirty="0"/>
              <a:t>Go to </a:t>
            </a:r>
            <a:r>
              <a:rPr lang="en-US" dirty="0">
                <a:solidFill>
                  <a:srgbClr val="FFFF66"/>
                </a:solidFill>
              </a:rPr>
              <a:t>OrHaOlam.com</a:t>
            </a:r>
            <a:endParaRPr lang="en-US" u="sng" dirty="0"/>
          </a:p>
          <a:p>
            <a:r>
              <a:rPr lang="en-US" dirty="0"/>
              <a:t>Click on</a:t>
            </a:r>
            <a:r>
              <a:rPr lang="en-US" dirty="0">
                <a:solidFill>
                  <a:srgbClr val="FFFF66"/>
                </a:solidFill>
              </a:rPr>
              <a:t> downloads, messages, 2023 messages </a:t>
            </a:r>
          </a:p>
        </p:txBody>
      </p:sp>
    </p:spTree>
    <p:extLst>
      <p:ext uri="{BB962C8B-B14F-4D97-AF65-F5344CB8AC3E}">
        <p14:creationId xmlns:p14="http://schemas.microsoft.com/office/powerpoint/2010/main" val="2946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a:extLst>
              <a:ext uri="{FF2B5EF4-FFF2-40B4-BE49-F238E27FC236}">
                <a16:creationId xmlns:a16="http://schemas.microsoft.com/office/drawing/2014/main" id="{A062C742-2362-44BD-A30E-4D77C42FA67C}"/>
              </a:ext>
            </a:extLst>
          </p:cNvPr>
          <p:cNvSpPr>
            <a:spLocks noGrp="1" noChangeArrowheads="1"/>
          </p:cNvSpPr>
          <p:nvPr>
            <p:ph type="subTitle" idx="1"/>
          </p:nvPr>
        </p:nvSpPr>
        <p:spPr>
          <a:xfrm>
            <a:off x="579437" y="285750"/>
            <a:ext cx="7696200" cy="4419600"/>
          </a:xfrm>
        </p:spPr>
        <p:txBody>
          <a:bodyPr/>
          <a:lstStyle/>
          <a:p>
            <a:pPr>
              <a:lnSpc>
                <a:spcPct val="90000"/>
              </a:lnSpc>
            </a:pPr>
            <a:r>
              <a:rPr lang="en-US" altLang="en-US" sz="4000" dirty="0"/>
              <a:t>Won't you come on and come on and raise your glass</a:t>
            </a:r>
          </a:p>
          <a:p>
            <a:pPr>
              <a:lnSpc>
                <a:spcPct val="90000"/>
              </a:lnSpc>
            </a:pPr>
            <a:r>
              <a:rPr lang="en-US" altLang="en-US" sz="4000" dirty="0"/>
              <a:t>Esther became the queen</a:t>
            </a:r>
          </a:p>
          <a:p>
            <a:pPr>
              <a:lnSpc>
                <a:spcPct val="90000"/>
              </a:lnSpc>
            </a:pPr>
            <a:r>
              <a:rPr lang="en-US" altLang="en-US" sz="4000" dirty="0" err="1"/>
              <a:t>Cuz</a:t>
            </a:r>
            <a:r>
              <a:rPr lang="en-US" altLang="en-US" sz="4000" dirty="0"/>
              <a:t>' </a:t>
            </a:r>
            <a:r>
              <a:rPr lang="en-US" altLang="en-US" sz="4000" dirty="0">
                <a:solidFill>
                  <a:srgbClr val="FFFF66"/>
                </a:solidFill>
              </a:rPr>
              <a:t>God was pulling strings from behind the scenes</a:t>
            </a:r>
          </a:p>
        </p:txBody>
      </p:sp>
    </p:spTree>
    <p:extLst>
      <p:ext uri="{BB962C8B-B14F-4D97-AF65-F5344CB8AC3E}">
        <p14:creationId xmlns:p14="http://schemas.microsoft.com/office/powerpoint/2010/main" val="1979669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a:bodyPr>
          <a:lstStyle/>
          <a:p>
            <a:pPr rtl="1">
              <a:spcBef>
                <a:spcPts val="0"/>
              </a:spcBef>
            </a:pPr>
            <a:r>
              <a:rPr lang="he-IL" altLang="en-US" sz="3600" b="1" dirty="0">
                <a:cs typeface="Vilna" pitchFamily="2" charset="-79"/>
              </a:rPr>
              <a:t>נַהֲפוֹךְ </a:t>
            </a:r>
            <a:r>
              <a:rPr lang="he-IL" altLang="en-US" sz="4000" b="1" dirty="0">
                <a:cs typeface="Vilna" pitchFamily="2" charset="-79"/>
              </a:rPr>
              <a:t>הוּא</a:t>
            </a:r>
            <a:r>
              <a:rPr lang="en-US" altLang="en-US" sz="4000" b="1" dirty="0">
                <a:cs typeface="Vilna" pitchFamily="2" charset="-79"/>
              </a:rPr>
              <a:t>  </a:t>
            </a:r>
            <a:r>
              <a:rPr lang="en-US" altLang="en-US" sz="4000" i="1" dirty="0" err="1">
                <a:cs typeface="Vilna" pitchFamily="2" charset="-79"/>
              </a:rPr>
              <a:t>nahafokh</a:t>
            </a:r>
            <a:r>
              <a:rPr lang="en-US" altLang="en-US" sz="4000" i="1" dirty="0">
                <a:cs typeface="Vilna" pitchFamily="2" charset="-79"/>
              </a:rPr>
              <a:t> hu </a:t>
            </a:r>
            <a:r>
              <a:rPr lang="en-US" altLang="en-US" sz="4000" dirty="0">
                <a:cs typeface="Vilna" pitchFamily="2" charset="-79"/>
              </a:rPr>
              <a:t> </a:t>
            </a:r>
          </a:p>
          <a:p>
            <a:pPr algn="l">
              <a:spcBef>
                <a:spcPts val="0"/>
              </a:spcBef>
            </a:pPr>
            <a:r>
              <a:rPr lang="en-US" altLang="en-US" sz="4000" dirty="0">
                <a:cs typeface="Vilna" pitchFamily="2" charset="-79"/>
              </a:rPr>
              <a:t>On the contrary, the reverse is true. The Scroll of Ester is about </a:t>
            </a:r>
            <a:r>
              <a:rPr lang="en-US" altLang="en-US" sz="4000" u="sng" dirty="0">
                <a:solidFill>
                  <a:srgbClr val="FFFF66"/>
                </a:solidFill>
                <a:cs typeface="Vilna" pitchFamily="2" charset="-79"/>
              </a:rPr>
              <a:t>hidden, unexpected reversal</a:t>
            </a:r>
            <a:r>
              <a:rPr lang="en-US" altLang="en-US" sz="4000" dirty="0">
                <a:solidFill>
                  <a:srgbClr val="FFFF66"/>
                </a:solidFill>
                <a:cs typeface="Vilna" pitchFamily="2" charset="-79"/>
              </a:rPr>
              <a:t>.  </a:t>
            </a:r>
          </a:p>
          <a:p>
            <a:pPr marL="569913" indent="-569913" algn="l">
              <a:spcBef>
                <a:spcPts val="0"/>
              </a:spcBef>
              <a:buFont typeface="+mj-lt"/>
              <a:buAutoNum type="arabicPeriod"/>
            </a:pPr>
            <a:r>
              <a:rPr lang="en-US" altLang="en-US" dirty="0">
                <a:cs typeface="Vilna" pitchFamily="2" charset="-79"/>
              </a:rPr>
              <a:t>The concept</a:t>
            </a:r>
          </a:p>
          <a:p>
            <a:pPr marL="569913" indent="-569913" algn="l">
              <a:spcBef>
                <a:spcPts val="0"/>
              </a:spcBef>
              <a:buFont typeface="+mj-lt"/>
              <a:buAutoNum type="arabicPeriod"/>
            </a:pPr>
            <a:r>
              <a:rPr lang="en-US" altLang="en-US" dirty="0">
                <a:cs typeface="Vilna" pitchFamily="2" charset="-79"/>
              </a:rPr>
              <a:t>The Problem, application to us</a:t>
            </a:r>
          </a:p>
          <a:p>
            <a:pPr marL="569913" indent="-569913" algn="l">
              <a:spcBef>
                <a:spcPts val="0"/>
              </a:spcBef>
              <a:buFont typeface="+mj-lt"/>
              <a:buAutoNum type="arabicPeriod"/>
            </a:pPr>
            <a:r>
              <a:rPr lang="en-US" altLang="en-US" dirty="0">
                <a:cs typeface="Vilna" pitchFamily="2" charset="-79"/>
              </a:rPr>
              <a:t>The reversal then and today</a:t>
            </a:r>
          </a:p>
          <a:p>
            <a:pPr algn="l">
              <a:spcBef>
                <a:spcPts val="0"/>
              </a:spcBef>
            </a:pPr>
            <a:endParaRPr lang="en-US" altLang="en-US" sz="4000" dirty="0">
              <a:solidFill>
                <a:srgbClr val="FFFF66"/>
              </a:solidFill>
              <a:cs typeface="Vilna" pitchFamily="2" charset="-79"/>
            </a:endParaRPr>
          </a:p>
          <a:p>
            <a:pPr algn="l">
              <a:lnSpc>
                <a:spcPct val="90000"/>
              </a:lnSpc>
            </a:pPr>
            <a:endParaRPr lang="en-US" altLang="en-US" sz="3840" dirty="0"/>
          </a:p>
        </p:txBody>
      </p:sp>
    </p:spTree>
    <p:extLst>
      <p:ext uri="{BB962C8B-B14F-4D97-AF65-F5344CB8AC3E}">
        <p14:creationId xmlns:p14="http://schemas.microsoft.com/office/powerpoint/2010/main" val="31969298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924800" cy="4572000"/>
          </a:xfrm>
        </p:spPr>
        <p:txBody>
          <a:bodyPr/>
          <a:lstStyle/>
          <a:p>
            <a:pPr algn="l"/>
            <a:endParaRPr lang="en-US" altLang="en-US" sz="4000" dirty="0">
              <a:cs typeface="Vilna" pitchFamily="2" charset="-79"/>
            </a:endParaRPr>
          </a:p>
        </p:txBody>
      </p:sp>
    </p:spTree>
    <p:extLst>
      <p:ext uri="{BB962C8B-B14F-4D97-AF65-F5344CB8AC3E}">
        <p14:creationId xmlns:p14="http://schemas.microsoft.com/office/powerpoint/2010/main" val="354707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a:extLst>
              <a:ext uri="{FF2B5EF4-FFF2-40B4-BE49-F238E27FC236}">
                <a16:creationId xmlns:a16="http://schemas.microsoft.com/office/drawing/2014/main" id="{A062C742-2362-44BD-A30E-4D77C42FA67C}"/>
              </a:ext>
            </a:extLst>
          </p:cNvPr>
          <p:cNvSpPr>
            <a:spLocks noGrp="1" noChangeArrowheads="1"/>
          </p:cNvSpPr>
          <p:nvPr>
            <p:ph type="subTitle" idx="1"/>
          </p:nvPr>
        </p:nvSpPr>
        <p:spPr>
          <a:xfrm>
            <a:off x="503237" y="285750"/>
            <a:ext cx="7696200" cy="4495800"/>
          </a:xfrm>
        </p:spPr>
        <p:txBody>
          <a:bodyPr/>
          <a:lstStyle/>
          <a:p>
            <a:pPr>
              <a:lnSpc>
                <a:spcPct val="90000"/>
              </a:lnSpc>
            </a:pPr>
            <a:r>
              <a:rPr lang="en-US" altLang="en-US" sz="4000" dirty="0"/>
              <a:t>She wore the royal crown</a:t>
            </a:r>
          </a:p>
          <a:p>
            <a:pPr>
              <a:lnSpc>
                <a:spcPct val="90000"/>
              </a:lnSpc>
            </a:pPr>
            <a:r>
              <a:rPr lang="en-US" altLang="en-US" sz="4000" dirty="0"/>
              <a:t>3 days the Jews just prayed,</a:t>
            </a:r>
          </a:p>
          <a:p>
            <a:pPr>
              <a:lnSpc>
                <a:spcPct val="90000"/>
              </a:lnSpc>
            </a:pPr>
            <a:r>
              <a:rPr lang="en-US" altLang="en-US" sz="4000" dirty="0"/>
              <a:t>Queen Esther risked her life went to save the day</a:t>
            </a:r>
          </a:p>
          <a:p>
            <a:pPr>
              <a:lnSpc>
                <a:spcPct val="90000"/>
              </a:lnSpc>
            </a:pPr>
            <a:r>
              <a:rPr lang="en-US" altLang="en-US" sz="4000" dirty="0"/>
              <a:t>She took Haman down</a:t>
            </a:r>
          </a:p>
        </p:txBody>
      </p:sp>
    </p:spTree>
    <p:extLst>
      <p:ext uri="{BB962C8B-B14F-4D97-AF65-F5344CB8AC3E}">
        <p14:creationId xmlns:p14="http://schemas.microsoft.com/office/powerpoint/2010/main" val="219294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a:extLst>
              <a:ext uri="{FF2B5EF4-FFF2-40B4-BE49-F238E27FC236}">
                <a16:creationId xmlns:a16="http://schemas.microsoft.com/office/drawing/2014/main" id="{CFCB5EE6-D203-4A48-AB35-3831167A3506}"/>
              </a:ext>
            </a:extLst>
          </p:cNvPr>
          <p:cNvSpPr>
            <a:spLocks noGrp="1" noChangeArrowheads="1"/>
          </p:cNvSpPr>
          <p:nvPr>
            <p:ph type="subTitle" idx="1"/>
          </p:nvPr>
        </p:nvSpPr>
        <p:spPr>
          <a:xfrm>
            <a:off x="503237" y="209550"/>
            <a:ext cx="7772400" cy="4572000"/>
          </a:xfrm>
        </p:spPr>
        <p:txBody>
          <a:bodyPr/>
          <a:lstStyle/>
          <a:p>
            <a:pPr>
              <a:lnSpc>
                <a:spcPct val="90000"/>
              </a:lnSpc>
            </a:pPr>
            <a:r>
              <a:rPr lang="en-US" altLang="en-US" sz="4000" dirty="0"/>
              <a:t>The streets were filled with celebration</a:t>
            </a:r>
          </a:p>
          <a:p>
            <a:pPr>
              <a:lnSpc>
                <a:spcPct val="90000"/>
              </a:lnSpc>
            </a:pPr>
            <a:r>
              <a:rPr lang="en-US" altLang="en-US" sz="4000" dirty="0"/>
              <a:t>Everyone ate </a:t>
            </a:r>
            <a:r>
              <a:rPr lang="en-US" altLang="en-US" sz="4000" dirty="0" err="1"/>
              <a:t>Hamantashen</a:t>
            </a:r>
            <a:endParaRPr lang="en-US" altLang="en-US" sz="4000" dirty="0"/>
          </a:p>
          <a:p>
            <a:pPr>
              <a:lnSpc>
                <a:spcPct val="90000"/>
              </a:lnSpc>
            </a:pPr>
            <a:r>
              <a:rPr lang="en-US" altLang="en-US" sz="4000" dirty="0"/>
              <a:t>Jubilation for the nation</a:t>
            </a:r>
          </a:p>
          <a:p>
            <a:pPr>
              <a:lnSpc>
                <a:spcPct val="90000"/>
              </a:lnSpc>
            </a:pPr>
            <a:r>
              <a:rPr lang="en-US" altLang="en-US" sz="4000" i="1" dirty="0"/>
              <a:t>Ken </a:t>
            </a:r>
            <a:r>
              <a:rPr lang="en-US" altLang="en-US" sz="4000" i="1" dirty="0" err="1"/>
              <a:t>tihiyeh</a:t>
            </a:r>
            <a:r>
              <a:rPr lang="en-US" altLang="en-US" sz="4000" i="1" dirty="0"/>
              <a:t> </a:t>
            </a:r>
            <a:r>
              <a:rPr lang="en-US" altLang="en-US" sz="4000" i="1" dirty="0" err="1"/>
              <a:t>lanu</a:t>
            </a:r>
            <a:r>
              <a:rPr lang="en-US" altLang="en-US" sz="4000" dirty="0"/>
              <a:t>...</a:t>
            </a:r>
            <a:r>
              <a:rPr lang="he-IL" altLang="en-US" sz="4400" b="1" dirty="0">
                <a:cs typeface="Vilna" pitchFamily="2" charset="-79"/>
              </a:rPr>
              <a:t>כן תהיה לנו</a:t>
            </a:r>
          </a:p>
          <a:p>
            <a:pPr>
              <a:lnSpc>
                <a:spcPct val="90000"/>
              </a:lnSpc>
            </a:pPr>
            <a:r>
              <a:rPr lang="en-US" altLang="en-US" sz="4000" dirty="0"/>
              <a:t>(So should it be for us)</a:t>
            </a:r>
          </a:p>
        </p:txBody>
      </p:sp>
    </p:spTree>
    <p:extLst>
      <p:ext uri="{BB962C8B-B14F-4D97-AF65-F5344CB8AC3E}">
        <p14:creationId xmlns:p14="http://schemas.microsoft.com/office/powerpoint/2010/main" val="42910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a:extLst>
              <a:ext uri="{FF2B5EF4-FFF2-40B4-BE49-F238E27FC236}">
                <a16:creationId xmlns:a16="http://schemas.microsoft.com/office/drawing/2014/main" id="{CFCB5EE6-D203-4A48-AB35-3831167A3506}"/>
              </a:ext>
            </a:extLst>
          </p:cNvPr>
          <p:cNvSpPr>
            <a:spLocks noGrp="1" noChangeArrowheads="1"/>
          </p:cNvSpPr>
          <p:nvPr>
            <p:ph type="subTitle" idx="1"/>
          </p:nvPr>
        </p:nvSpPr>
        <p:spPr>
          <a:xfrm>
            <a:off x="579437" y="209550"/>
            <a:ext cx="7696200" cy="4724400"/>
          </a:xfrm>
        </p:spPr>
        <p:txBody>
          <a:bodyPr>
            <a:normAutofit lnSpcReduction="10000"/>
          </a:bodyPr>
          <a:lstStyle/>
          <a:p>
            <a:pPr>
              <a:lnSpc>
                <a:spcPct val="90000"/>
              </a:lnSpc>
            </a:pPr>
            <a:r>
              <a:rPr lang="en-US" altLang="en-US" sz="4000" dirty="0"/>
              <a:t>So raise your glass if you can see, </a:t>
            </a:r>
          </a:p>
          <a:p>
            <a:pPr>
              <a:lnSpc>
                <a:spcPct val="90000"/>
              </a:lnSpc>
            </a:pPr>
            <a:r>
              <a:rPr lang="en-US" altLang="en-US" sz="4000" dirty="0"/>
              <a:t>the hidden meaning,</a:t>
            </a:r>
          </a:p>
          <a:p>
            <a:pPr>
              <a:lnSpc>
                <a:spcPct val="90000"/>
              </a:lnSpc>
            </a:pPr>
            <a:r>
              <a:rPr lang="en-US" altLang="en-US" sz="4000" dirty="0"/>
              <a:t>it's right in front of you,</a:t>
            </a:r>
          </a:p>
          <a:p>
            <a:pPr>
              <a:lnSpc>
                <a:spcPct val="90000"/>
              </a:lnSpc>
            </a:pPr>
            <a:r>
              <a:rPr lang="en-US" altLang="en-US" sz="4000" dirty="0"/>
              <a:t>we will never be never be anything but proud to tell the story,</a:t>
            </a:r>
          </a:p>
          <a:p>
            <a:pPr>
              <a:lnSpc>
                <a:spcPct val="90000"/>
              </a:lnSpc>
            </a:pPr>
            <a:r>
              <a:rPr lang="en-US" altLang="en-US" sz="4000" i="1" dirty="0" err="1">
                <a:solidFill>
                  <a:srgbClr val="FFFF66"/>
                </a:solidFill>
              </a:rPr>
              <a:t>nahafokh</a:t>
            </a:r>
            <a:r>
              <a:rPr lang="en-US" altLang="en-US" sz="4000" i="1" dirty="0">
                <a:solidFill>
                  <a:srgbClr val="FFFF66"/>
                </a:solidFill>
              </a:rPr>
              <a:t> hu</a:t>
            </a:r>
            <a:r>
              <a:rPr lang="en-US" altLang="en-US" sz="4000" dirty="0">
                <a:solidFill>
                  <a:srgbClr val="FFFF66"/>
                </a:solidFill>
              </a:rPr>
              <a:t>   </a:t>
            </a:r>
            <a:r>
              <a:rPr lang="he-IL" altLang="en-US" sz="4400" b="1" dirty="0">
                <a:solidFill>
                  <a:srgbClr val="FFFF66"/>
                </a:solidFill>
                <a:cs typeface="Vilna" pitchFamily="2" charset="-79"/>
              </a:rPr>
              <a:t>נַהֲפוֹךְ הוּא</a:t>
            </a:r>
            <a:r>
              <a:rPr lang="en-US" altLang="en-US" sz="4400" b="1" dirty="0">
                <a:solidFill>
                  <a:srgbClr val="FFFF66"/>
                </a:solidFill>
                <a:cs typeface="Vilna" pitchFamily="2" charset="-79"/>
              </a:rPr>
              <a:t> </a:t>
            </a:r>
          </a:p>
        </p:txBody>
      </p:sp>
    </p:spTree>
    <p:extLst>
      <p:ext uri="{BB962C8B-B14F-4D97-AF65-F5344CB8AC3E}">
        <p14:creationId xmlns:p14="http://schemas.microsoft.com/office/powerpoint/2010/main" val="164359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a:extLst>
              <a:ext uri="{FF2B5EF4-FFF2-40B4-BE49-F238E27FC236}">
                <a16:creationId xmlns:a16="http://schemas.microsoft.com/office/drawing/2014/main" id="{8BD31C14-979A-4973-A6E6-744A21BAA710}"/>
              </a:ext>
            </a:extLst>
          </p:cNvPr>
          <p:cNvSpPr>
            <a:spLocks noGrp="1" noChangeArrowheads="1"/>
          </p:cNvSpPr>
          <p:nvPr>
            <p:ph type="subTitle" idx="1"/>
          </p:nvPr>
        </p:nvSpPr>
        <p:spPr>
          <a:xfrm>
            <a:off x="503237" y="285750"/>
            <a:ext cx="7924800" cy="4572000"/>
          </a:xfrm>
        </p:spPr>
        <p:txBody>
          <a:bodyPr/>
          <a:lstStyle/>
          <a:p>
            <a:pPr>
              <a:lnSpc>
                <a:spcPct val="80000"/>
              </a:lnSpc>
            </a:pPr>
            <a:r>
              <a:rPr lang="en-US" altLang="en-US" sz="4000" dirty="0"/>
              <a:t>Won't you come on and come on and raise your glass</a:t>
            </a:r>
          </a:p>
          <a:p>
            <a:pPr>
              <a:lnSpc>
                <a:spcPct val="80000"/>
              </a:lnSpc>
            </a:pPr>
            <a:r>
              <a:rPr lang="en-US" altLang="en-US" sz="4000" dirty="0"/>
              <a:t>just come on and come on and raise your glass</a:t>
            </a:r>
          </a:p>
          <a:p>
            <a:pPr>
              <a:lnSpc>
                <a:spcPct val="80000"/>
              </a:lnSpc>
            </a:pPr>
            <a:r>
              <a:rPr lang="en-US" altLang="en-US" sz="4000" dirty="0"/>
              <a:t>So get your costumes on</a:t>
            </a:r>
          </a:p>
          <a:p>
            <a:pPr>
              <a:lnSpc>
                <a:spcPct val="80000"/>
              </a:lnSpc>
            </a:pPr>
            <a:r>
              <a:rPr lang="en-US" altLang="en-US" sz="4000" dirty="0"/>
              <a:t>Make noise and drown out Haman</a:t>
            </a:r>
          </a:p>
          <a:p>
            <a:pPr>
              <a:lnSpc>
                <a:spcPct val="80000"/>
              </a:lnSpc>
            </a:pPr>
            <a:r>
              <a:rPr lang="en-US" altLang="en-US" sz="4000" dirty="0"/>
              <a:t>Don't drink like a fool</a:t>
            </a:r>
          </a:p>
          <a:p>
            <a:pPr>
              <a:lnSpc>
                <a:spcPct val="80000"/>
              </a:lnSpc>
            </a:pPr>
            <a:endParaRPr lang="en-US" altLang="en-US" sz="2700" dirty="0"/>
          </a:p>
        </p:txBody>
      </p:sp>
    </p:spTree>
    <p:extLst>
      <p:ext uri="{BB962C8B-B14F-4D97-AF65-F5344CB8AC3E}">
        <p14:creationId xmlns:p14="http://schemas.microsoft.com/office/powerpoint/2010/main" val="142870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a:extLst>
              <a:ext uri="{FF2B5EF4-FFF2-40B4-BE49-F238E27FC236}">
                <a16:creationId xmlns:a16="http://schemas.microsoft.com/office/drawing/2014/main" id="{8BD31C14-979A-4973-A6E6-744A21BAA710}"/>
              </a:ext>
            </a:extLst>
          </p:cNvPr>
          <p:cNvSpPr>
            <a:spLocks noGrp="1" noChangeArrowheads="1"/>
          </p:cNvSpPr>
          <p:nvPr>
            <p:ph type="subTitle" idx="1"/>
          </p:nvPr>
        </p:nvSpPr>
        <p:spPr>
          <a:xfrm>
            <a:off x="427037" y="285750"/>
            <a:ext cx="7848600" cy="4419600"/>
          </a:xfrm>
        </p:spPr>
        <p:txBody>
          <a:bodyPr/>
          <a:lstStyle/>
          <a:p>
            <a:pPr>
              <a:lnSpc>
                <a:spcPct val="80000"/>
              </a:lnSpc>
            </a:pPr>
            <a:r>
              <a:rPr lang="en-US" altLang="en-US" sz="4000" dirty="0"/>
              <a:t>And remember and remember</a:t>
            </a:r>
          </a:p>
          <a:p>
            <a:pPr>
              <a:lnSpc>
                <a:spcPct val="80000"/>
              </a:lnSpc>
            </a:pPr>
            <a:r>
              <a:rPr lang="en-US" altLang="en-US" sz="4000" dirty="0"/>
              <a:t>What the day's about...</a:t>
            </a:r>
          </a:p>
          <a:p>
            <a:pPr>
              <a:lnSpc>
                <a:spcPct val="80000"/>
              </a:lnSpc>
            </a:pPr>
            <a:r>
              <a:rPr lang="en-US" altLang="en-US" sz="4000" dirty="0"/>
              <a:t>So raise your glass if you see God in hidden places,</a:t>
            </a:r>
          </a:p>
          <a:p>
            <a:pPr>
              <a:lnSpc>
                <a:spcPct val="80000"/>
              </a:lnSpc>
            </a:pPr>
            <a:r>
              <a:rPr lang="en-US" altLang="en-US" sz="4000" dirty="0"/>
              <a:t>He's right in front of you,</a:t>
            </a:r>
          </a:p>
        </p:txBody>
      </p:sp>
    </p:spTree>
    <p:extLst>
      <p:ext uri="{BB962C8B-B14F-4D97-AF65-F5344CB8AC3E}">
        <p14:creationId xmlns:p14="http://schemas.microsoft.com/office/powerpoint/2010/main" val="208954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a:extLst>
              <a:ext uri="{FF2B5EF4-FFF2-40B4-BE49-F238E27FC236}">
                <a16:creationId xmlns:a16="http://schemas.microsoft.com/office/drawing/2014/main" id="{274D1188-9421-43A3-AF64-ED3E509EDAF1}"/>
              </a:ext>
            </a:extLst>
          </p:cNvPr>
          <p:cNvSpPr>
            <a:spLocks noGrp="1" noChangeArrowheads="1"/>
          </p:cNvSpPr>
          <p:nvPr>
            <p:ph type="subTitle" idx="1"/>
          </p:nvPr>
        </p:nvSpPr>
        <p:spPr>
          <a:xfrm>
            <a:off x="503237" y="361950"/>
            <a:ext cx="7772400" cy="4419600"/>
          </a:xfrm>
        </p:spPr>
        <p:txBody>
          <a:bodyPr/>
          <a:lstStyle/>
          <a:p>
            <a:r>
              <a:rPr lang="en-US" altLang="en-US" sz="4000" dirty="0"/>
              <a:t>We will never be never be anything but proud to tell our story</a:t>
            </a:r>
          </a:p>
          <a:p>
            <a:r>
              <a:rPr lang="en-US" altLang="en-US" sz="4000" i="1" dirty="0" err="1">
                <a:solidFill>
                  <a:srgbClr val="FFFF66"/>
                </a:solidFill>
              </a:rPr>
              <a:t>nahafokh</a:t>
            </a:r>
            <a:r>
              <a:rPr lang="en-US" altLang="en-US" sz="4000" i="1" dirty="0">
                <a:solidFill>
                  <a:srgbClr val="FFFF66"/>
                </a:solidFill>
              </a:rPr>
              <a:t> hu</a:t>
            </a:r>
            <a:r>
              <a:rPr lang="en-US" altLang="en-US" sz="4000" dirty="0">
                <a:solidFill>
                  <a:srgbClr val="FFFF66"/>
                </a:solidFill>
              </a:rPr>
              <a:t>  </a:t>
            </a:r>
            <a:r>
              <a:rPr lang="he-IL" altLang="en-US" sz="4800" b="1" dirty="0">
                <a:solidFill>
                  <a:srgbClr val="FFFF66"/>
                </a:solidFill>
                <a:cs typeface="Vilna" pitchFamily="2" charset="-79"/>
              </a:rPr>
              <a:t>נַהֲפוֹךְ הוּא</a:t>
            </a:r>
            <a:r>
              <a:rPr lang="en-US" altLang="en-US" sz="4800" b="1" dirty="0">
                <a:cs typeface="Vilna" pitchFamily="2" charset="-79"/>
              </a:rPr>
              <a:t> </a:t>
            </a:r>
            <a:endParaRPr lang="en-US" altLang="en-US" sz="4000" b="1" dirty="0"/>
          </a:p>
          <a:p>
            <a:r>
              <a:rPr lang="en-US" altLang="en-US" sz="4000" dirty="0"/>
              <a:t>So raise your glass if you can see the hidden meaning,</a:t>
            </a:r>
          </a:p>
        </p:txBody>
      </p:sp>
    </p:spTree>
    <p:extLst>
      <p:ext uri="{BB962C8B-B14F-4D97-AF65-F5344CB8AC3E}">
        <p14:creationId xmlns:p14="http://schemas.microsoft.com/office/powerpoint/2010/main" val="284356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a:extLst>
              <a:ext uri="{FF2B5EF4-FFF2-40B4-BE49-F238E27FC236}">
                <a16:creationId xmlns:a16="http://schemas.microsoft.com/office/drawing/2014/main" id="{274D1188-9421-43A3-AF64-ED3E509EDAF1}"/>
              </a:ext>
            </a:extLst>
          </p:cNvPr>
          <p:cNvSpPr>
            <a:spLocks noGrp="1" noChangeArrowheads="1"/>
          </p:cNvSpPr>
          <p:nvPr>
            <p:ph type="subTitle" idx="1"/>
          </p:nvPr>
        </p:nvSpPr>
        <p:spPr>
          <a:xfrm>
            <a:off x="350837" y="285750"/>
            <a:ext cx="8001000" cy="4572000"/>
          </a:xfrm>
        </p:spPr>
        <p:txBody>
          <a:bodyPr/>
          <a:lstStyle/>
          <a:p>
            <a:r>
              <a:rPr lang="en-US" altLang="en-US" sz="4000" dirty="0"/>
              <a:t>it's right in front of you,</a:t>
            </a:r>
          </a:p>
          <a:p>
            <a:r>
              <a:rPr lang="en-US" altLang="en-US" sz="4000" dirty="0"/>
              <a:t>we will never be never be anything but proud to tell the story,</a:t>
            </a:r>
          </a:p>
          <a:p>
            <a:r>
              <a:rPr lang="en-US" altLang="en-US" sz="4000" i="1" dirty="0" err="1">
                <a:solidFill>
                  <a:srgbClr val="FFFF66"/>
                </a:solidFill>
              </a:rPr>
              <a:t>nahafokh</a:t>
            </a:r>
            <a:r>
              <a:rPr lang="en-US" altLang="en-US" sz="4000" i="1" dirty="0">
                <a:solidFill>
                  <a:srgbClr val="FFFF66"/>
                </a:solidFill>
              </a:rPr>
              <a:t> hu</a:t>
            </a:r>
            <a:r>
              <a:rPr lang="en-US" altLang="en-US" sz="4000" dirty="0">
                <a:solidFill>
                  <a:srgbClr val="FFFF66"/>
                </a:solidFill>
              </a:rPr>
              <a:t>  </a:t>
            </a:r>
            <a:r>
              <a:rPr lang="he-IL" altLang="en-US" sz="4800" b="1" dirty="0">
                <a:solidFill>
                  <a:srgbClr val="FFFF66"/>
                </a:solidFill>
                <a:cs typeface="Vilna" pitchFamily="2" charset="-79"/>
              </a:rPr>
              <a:t>נַהֲפוֹךְ הוּא</a:t>
            </a:r>
            <a:r>
              <a:rPr lang="en-US" altLang="en-US" sz="4800" b="1" dirty="0">
                <a:solidFill>
                  <a:srgbClr val="FFFF66"/>
                </a:solidFill>
                <a:cs typeface="Vilna" pitchFamily="2" charset="-79"/>
              </a:rPr>
              <a:t> </a:t>
            </a:r>
          </a:p>
        </p:txBody>
      </p:sp>
    </p:spTree>
    <p:extLst>
      <p:ext uri="{BB962C8B-B14F-4D97-AF65-F5344CB8AC3E}">
        <p14:creationId xmlns:p14="http://schemas.microsoft.com/office/powerpoint/2010/main" val="3490577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a:extLst>
              <a:ext uri="{FF2B5EF4-FFF2-40B4-BE49-F238E27FC236}">
                <a16:creationId xmlns:a16="http://schemas.microsoft.com/office/drawing/2014/main" id="{D189DAF1-0BFC-4462-85A9-0E2F1889FE03}"/>
              </a:ext>
            </a:extLst>
          </p:cNvPr>
          <p:cNvSpPr>
            <a:spLocks noGrp="1" noChangeArrowheads="1"/>
          </p:cNvSpPr>
          <p:nvPr>
            <p:ph type="subTitle" idx="1"/>
          </p:nvPr>
        </p:nvSpPr>
        <p:spPr>
          <a:xfrm>
            <a:off x="350837" y="285750"/>
            <a:ext cx="7924800" cy="4495800"/>
          </a:xfrm>
        </p:spPr>
        <p:txBody>
          <a:bodyPr>
            <a:normAutofit fontScale="92500" lnSpcReduction="20000"/>
          </a:bodyPr>
          <a:lstStyle/>
          <a:p>
            <a:pPr rtl="1">
              <a:lnSpc>
                <a:spcPct val="90000"/>
              </a:lnSpc>
            </a:pPr>
            <a:r>
              <a:rPr lang="he-IL" altLang="en-US" b="1" dirty="0">
                <a:cs typeface="Vilna" pitchFamily="2" charset="-79"/>
              </a:rPr>
              <a:t>נַהֲפוֹךְ </a:t>
            </a:r>
            <a:r>
              <a:rPr lang="he-IL" altLang="en-US" sz="3600" b="1" dirty="0">
                <a:cs typeface="Vilna" pitchFamily="2" charset="-79"/>
              </a:rPr>
              <a:t>הוּא</a:t>
            </a:r>
            <a:r>
              <a:rPr lang="en-US" altLang="en-US" sz="3600" b="1" dirty="0">
                <a:cs typeface="Vilna" pitchFamily="2" charset="-79"/>
              </a:rPr>
              <a:t>  </a:t>
            </a:r>
            <a:r>
              <a:rPr lang="en-US" altLang="en-US" sz="3600" i="1" dirty="0" err="1">
                <a:cs typeface="Vilna" pitchFamily="2" charset="-79"/>
              </a:rPr>
              <a:t>nahafokh</a:t>
            </a:r>
            <a:r>
              <a:rPr lang="en-US" altLang="en-US" sz="3600" i="1" dirty="0">
                <a:cs typeface="Vilna" pitchFamily="2" charset="-79"/>
              </a:rPr>
              <a:t> hu </a:t>
            </a:r>
            <a:r>
              <a:rPr lang="en-US" altLang="en-US" sz="3600" dirty="0">
                <a:cs typeface="Vilna" pitchFamily="2" charset="-79"/>
              </a:rPr>
              <a:t> </a:t>
            </a:r>
          </a:p>
          <a:p>
            <a:pPr algn="l">
              <a:lnSpc>
                <a:spcPct val="120000"/>
              </a:lnSpc>
            </a:pPr>
            <a:r>
              <a:rPr lang="en-US" altLang="en-US" sz="3600" dirty="0">
                <a:cs typeface="Vilna" pitchFamily="2" charset="-79"/>
              </a:rPr>
              <a:t>On the contrary, the reverse is true</a:t>
            </a:r>
          </a:p>
          <a:p>
            <a:pPr marL="168275" indent="-168275" algn="l">
              <a:lnSpc>
                <a:spcPct val="120000"/>
              </a:lnSpc>
              <a:buFont typeface="Arial" panose="020B0604020202020204" pitchFamily="34" charset="0"/>
              <a:buChar char="•"/>
            </a:pPr>
            <a:r>
              <a:rPr lang="en-US" altLang="en-US" sz="3600" dirty="0">
                <a:cs typeface="Vilna" pitchFamily="2" charset="-79"/>
              </a:rPr>
              <a:t>The Scroll of Ester is about a </a:t>
            </a:r>
            <a:r>
              <a:rPr lang="en-US" altLang="en-US" sz="3600" dirty="0">
                <a:solidFill>
                  <a:srgbClr val="FFFF66"/>
                </a:solidFill>
                <a:cs typeface="Vilna" pitchFamily="2" charset="-79"/>
              </a:rPr>
              <a:t>Hidden miracle, unexpected reversal.  </a:t>
            </a:r>
          </a:p>
          <a:p>
            <a:pPr marL="168275" indent="-168275" algn="l">
              <a:lnSpc>
                <a:spcPct val="120000"/>
              </a:lnSpc>
              <a:buFont typeface="Arial" panose="020B0604020202020204" pitchFamily="34" charset="0"/>
              <a:buChar char="•"/>
            </a:pPr>
            <a:r>
              <a:rPr lang="en-US" altLang="en-US" sz="3600" dirty="0">
                <a:cs typeface="Vilna" pitchFamily="2" charset="-79"/>
              </a:rPr>
              <a:t>The word Ester in Persian means star, </a:t>
            </a:r>
          </a:p>
          <a:p>
            <a:pPr marL="168275" indent="-168275" algn="l">
              <a:lnSpc>
                <a:spcPct val="120000"/>
              </a:lnSpc>
              <a:buFont typeface="Arial" panose="020B0604020202020204" pitchFamily="34" charset="0"/>
              <a:buChar char="•"/>
            </a:pPr>
            <a:r>
              <a:rPr lang="en-US" altLang="en-US" sz="3600" dirty="0">
                <a:cs typeface="Vilna" pitchFamily="2" charset="-79"/>
              </a:rPr>
              <a:t>in Hebrew is </a:t>
            </a:r>
            <a:r>
              <a:rPr lang="he-IL" altLang="ja-JP" sz="3600" b="1" dirty="0">
                <a:cs typeface="Vilna" pitchFamily="2" charset="-79"/>
              </a:rPr>
              <a:t>הֶסְתֵּר</a:t>
            </a:r>
            <a:r>
              <a:rPr lang="en-US" altLang="ja-JP" sz="3600" b="1" dirty="0">
                <a:ea typeface="ＭＳ Ｐゴシック" panose="020B0600070205080204" pitchFamily="34" charset="-128"/>
                <a:cs typeface="Vilna" pitchFamily="2" charset="-79"/>
              </a:rPr>
              <a:t> </a:t>
            </a:r>
            <a:r>
              <a:rPr lang="en-US" altLang="ja-JP" sz="3600" dirty="0">
                <a:ea typeface="ＭＳ Ｐゴシック" panose="020B0600070205080204" pitchFamily="34" charset="-128"/>
                <a:cs typeface="Vilna" pitchFamily="2" charset="-79"/>
              </a:rPr>
              <a:t>related to</a:t>
            </a:r>
            <a:r>
              <a:rPr lang="en-US" altLang="ja-JP" sz="3600" dirty="0">
                <a:ea typeface="ＭＳ Ｐゴシック" panose="020B0600070205080204" pitchFamily="34" charset="-128"/>
              </a:rPr>
              <a:t> secret, hiding, concealing</a:t>
            </a:r>
            <a:endParaRPr lang="en-US" altLang="en-US" sz="3600" dirty="0">
              <a:cs typeface="Vilna" pitchFamily="2" charset="-79"/>
            </a:endParaRPr>
          </a:p>
        </p:txBody>
      </p:sp>
    </p:spTree>
    <p:extLst>
      <p:ext uri="{BB962C8B-B14F-4D97-AF65-F5344CB8AC3E}">
        <p14:creationId xmlns:p14="http://schemas.microsoft.com/office/powerpoint/2010/main" val="471655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a:extLst>
              <a:ext uri="{FF2B5EF4-FFF2-40B4-BE49-F238E27FC236}">
                <a16:creationId xmlns:a16="http://schemas.microsoft.com/office/drawing/2014/main" id="{D189DAF1-0BFC-4462-85A9-0E2F1889FE03}"/>
              </a:ext>
            </a:extLst>
          </p:cNvPr>
          <p:cNvSpPr>
            <a:spLocks noGrp="1" noChangeArrowheads="1"/>
          </p:cNvSpPr>
          <p:nvPr>
            <p:ph type="subTitle" idx="1"/>
          </p:nvPr>
        </p:nvSpPr>
        <p:spPr>
          <a:xfrm>
            <a:off x="274637" y="209550"/>
            <a:ext cx="7924800" cy="4495800"/>
          </a:xfrm>
        </p:spPr>
        <p:txBody>
          <a:bodyPr/>
          <a:lstStyle/>
          <a:p>
            <a:pPr algn="l">
              <a:lnSpc>
                <a:spcPct val="90000"/>
              </a:lnSpc>
            </a:pPr>
            <a:r>
              <a:rPr lang="en-US" altLang="en-US" sz="4000" dirty="0">
                <a:cs typeface="Vilna" pitchFamily="2" charset="-79"/>
              </a:rPr>
              <a:t>The Book of Ester has NO mention of any of</a:t>
            </a:r>
            <a:r>
              <a:rPr lang="he-IL" altLang="en-US" sz="4000" dirty="0">
                <a:cs typeface="Vilna" pitchFamily="2" charset="-79"/>
              </a:rPr>
              <a:t> </a:t>
            </a:r>
            <a:r>
              <a:rPr lang="en-US" altLang="en-US" sz="4000" dirty="0">
                <a:cs typeface="Vilna" pitchFamily="2" charset="-79"/>
              </a:rPr>
              <a:t>the names of G-d.  He’s hidden.</a:t>
            </a:r>
          </a:p>
          <a:p>
            <a:pPr marL="171450" indent="-171450" algn="l">
              <a:lnSpc>
                <a:spcPct val="90000"/>
              </a:lnSpc>
              <a:buFont typeface="Arial" panose="020B0604020202020204" pitchFamily="34" charset="0"/>
              <a:buChar char="•"/>
            </a:pPr>
            <a:r>
              <a:rPr lang="en-US" altLang="en-US" sz="4000" dirty="0">
                <a:cs typeface="Vilna" pitchFamily="2" charset="-79"/>
              </a:rPr>
              <a:t>Costumes are about hidden identity</a:t>
            </a:r>
          </a:p>
        </p:txBody>
      </p:sp>
    </p:spTree>
    <p:extLst>
      <p:ext uri="{BB962C8B-B14F-4D97-AF65-F5344CB8AC3E}">
        <p14:creationId xmlns:p14="http://schemas.microsoft.com/office/powerpoint/2010/main" val="164637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696200" cy="4495800"/>
          </a:xfrm>
        </p:spPr>
        <p:txBody>
          <a:bodyPr/>
          <a:lstStyle/>
          <a:p>
            <a:pPr algn="l"/>
            <a:r>
              <a:rPr lang="en-US" altLang="en-US" sz="4000" dirty="0"/>
              <a:t>This is a major theme of this holiday and of the song.</a:t>
            </a:r>
          </a:p>
          <a:p>
            <a:pPr rtl="1"/>
            <a:r>
              <a:rPr lang="he-IL" altLang="en-US" sz="4800" b="1" dirty="0">
                <a:latin typeface="David" panose="020E0502060401010101" pitchFamily="34" charset="-79"/>
                <a:cs typeface="David" panose="020E0502060401010101" pitchFamily="34" charset="-79"/>
              </a:rPr>
              <a:t>נַהֲפוֹךְ הוּא</a:t>
            </a:r>
            <a:r>
              <a:rPr lang="en-US" altLang="en-US" sz="4800" b="1" dirty="0">
                <a:cs typeface="Vilna" pitchFamily="2" charset="-79"/>
              </a:rPr>
              <a:t>  </a:t>
            </a:r>
            <a:r>
              <a:rPr lang="en-US" altLang="en-US" sz="4000" i="1" dirty="0" err="1">
                <a:cs typeface="Vilna" pitchFamily="2" charset="-79"/>
              </a:rPr>
              <a:t>nahafokh</a:t>
            </a:r>
            <a:r>
              <a:rPr lang="en-US" altLang="en-US" sz="4000" i="1" dirty="0">
                <a:cs typeface="Vilna" pitchFamily="2" charset="-79"/>
              </a:rPr>
              <a:t> hu </a:t>
            </a:r>
            <a:r>
              <a:rPr lang="en-US" altLang="en-US" sz="4800" dirty="0">
                <a:cs typeface="Vilna" pitchFamily="2" charset="-79"/>
              </a:rPr>
              <a:t> </a:t>
            </a:r>
          </a:p>
          <a:p>
            <a:pPr algn="l"/>
            <a:r>
              <a:rPr lang="en-US" altLang="en-US" sz="4000" dirty="0">
                <a:cs typeface="Vilna" pitchFamily="2" charset="-79"/>
              </a:rPr>
              <a:t>On the contrary, the reverse is true</a:t>
            </a:r>
          </a:p>
        </p:txBody>
      </p:sp>
    </p:spTree>
    <p:extLst>
      <p:ext uri="{BB962C8B-B14F-4D97-AF65-F5344CB8AC3E}">
        <p14:creationId xmlns:p14="http://schemas.microsoft.com/office/powerpoint/2010/main" val="3065591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lstStyle/>
          <a:p>
            <a:pPr algn="l"/>
            <a:endParaRPr lang="en-US" altLang="en-US" sz="3700" dirty="0">
              <a:cs typeface="Vilna" pitchFamily="2" charset="-79"/>
            </a:endParaRPr>
          </a:p>
        </p:txBody>
      </p:sp>
      <p:pic>
        <p:nvPicPr>
          <p:cNvPr id="2050" name="Picture 2">
            <a:extLst>
              <a:ext uri="{FF2B5EF4-FFF2-40B4-BE49-F238E27FC236}">
                <a16:creationId xmlns:a16="http://schemas.microsoft.com/office/drawing/2014/main" id="{836DBFB4-A399-0701-52FB-689B940E6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305"/>
            <a:ext cx="8778875" cy="4938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958076-2536-46E7-76CC-3EBE07B467B6}"/>
              </a:ext>
            </a:extLst>
          </p:cNvPr>
          <p:cNvSpPr txBox="1"/>
          <p:nvPr/>
        </p:nvSpPr>
        <p:spPr>
          <a:xfrm>
            <a:off x="1811936" y="4456188"/>
            <a:ext cx="5155001" cy="707886"/>
          </a:xfrm>
          <a:prstGeom prst="rect">
            <a:avLst/>
          </a:prstGeom>
          <a:noFill/>
        </p:spPr>
        <p:txBody>
          <a:bodyPr wrap="none" rtlCol="0">
            <a:spAutoFit/>
          </a:bodyPr>
          <a:lstStyle/>
          <a:p>
            <a:pPr rtl="1"/>
            <a:r>
              <a:rPr lang="he-IL" altLang="en-US" sz="4000" b="1" dirty="0">
                <a:latin typeface="David" panose="020E0502060401010101" pitchFamily="34" charset="-79"/>
                <a:cs typeface="David" panose="020E0502060401010101" pitchFamily="34" charset="-79"/>
              </a:rPr>
              <a:t>נַהֲפוֹךְ הוּא</a:t>
            </a:r>
            <a:r>
              <a:rPr lang="en-US" altLang="en-US" sz="4000" b="1" dirty="0">
                <a:cs typeface="Vilna" pitchFamily="2" charset="-79"/>
              </a:rPr>
              <a:t> </a:t>
            </a:r>
            <a:r>
              <a:rPr lang="en-US" altLang="en-US" sz="3200" i="1" dirty="0" err="1">
                <a:cs typeface="Vilna" pitchFamily="2" charset="-79"/>
              </a:rPr>
              <a:t>nahafokh</a:t>
            </a:r>
            <a:r>
              <a:rPr lang="en-US" altLang="en-US" sz="3200" i="1" dirty="0">
                <a:cs typeface="Vilna" pitchFamily="2" charset="-79"/>
              </a:rPr>
              <a:t> hu   </a:t>
            </a:r>
            <a:endParaRPr lang="en-US" dirty="0"/>
          </a:p>
        </p:txBody>
      </p:sp>
    </p:spTree>
    <p:extLst>
      <p:ext uri="{BB962C8B-B14F-4D97-AF65-F5344CB8AC3E}">
        <p14:creationId xmlns:p14="http://schemas.microsoft.com/office/powerpoint/2010/main" val="297607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a:bodyPr>
          <a:lstStyle/>
          <a:p>
            <a:pPr rtl="1">
              <a:spcBef>
                <a:spcPts val="0"/>
              </a:spcBef>
            </a:pPr>
            <a:r>
              <a:rPr lang="he-IL" altLang="en-US" sz="3600" b="1" dirty="0">
                <a:cs typeface="Vilna" pitchFamily="2" charset="-79"/>
              </a:rPr>
              <a:t>נַהֲפוֹךְ </a:t>
            </a:r>
            <a:r>
              <a:rPr lang="he-IL" altLang="en-US" sz="4000" b="1" dirty="0">
                <a:cs typeface="Vilna" pitchFamily="2" charset="-79"/>
              </a:rPr>
              <a:t>הוּא</a:t>
            </a:r>
            <a:r>
              <a:rPr lang="en-US" altLang="en-US" sz="4000" b="1" dirty="0">
                <a:cs typeface="Vilna" pitchFamily="2" charset="-79"/>
              </a:rPr>
              <a:t>  </a:t>
            </a:r>
            <a:r>
              <a:rPr lang="en-US" altLang="en-US" sz="4000" i="1" dirty="0" err="1">
                <a:cs typeface="Vilna" pitchFamily="2" charset="-79"/>
              </a:rPr>
              <a:t>nahafokh</a:t>
            </a:r>
            <a:r>
              <a:rPr lang="en-US" altLang="en-US" sz="4000" i="1" dirty="0">
                <a:cs typeface="Vilna" pitchFamily="2" charset="-79"/>
              </a:rPr>
              <a:t> hu </a:t>
            </a:r>
            <a:r>
              <a:rPr lang="en-US" altLang="en-US" sz="4000" dirty="0">
                <a:cs typeface="Vilna" pitchFamily="2" charset="-79"/>
              </a:rPr>
              <a:t> </a:t>
            </a:r>
          </a:p>
          <a:p>
            <a:pPr algn="l">
              <a:spcBef>
                <a:spcPts val="0"/>
              </a:spcBef>
            </a:pPr>
            <a:r>
              <a:rPr lang="en-US" altLang="en-US" sz="4000" dirty="0">
                <a:cs typeface="Vilna" pitchFamily="2" charset="-79"/>
              </a:rPr>
              <a:t>On the contrary, the reverse is true. The Scroll of Ester is about </a:t>
            </a:r>
            <a:r>
              <a:rPr lang="en-US" altLang="en-US" sz="4000" u="sng" dirty="0">
                <a:solidFill>
                  <a:srgbClr val="FFFF66"/>
                </a:solidFill>
                <a:cs typeface="Vilna" pitchFamily="2" charset="-79"/>
              </a:rPr>
              <a:t>hidden, unexpected reversal</a:t>
            </a:r>
            <a:r>
              <a:rPr lang="en-US" altLang="en-US" sz="4000" dirty="0">
                <a:solidFill>
                  <a:srgbClr val="FFFF66"/>
                </a:solidFill>
                <a:cs typeface="Vilna" pitchFamily="2" charset="-79"/>
              </a:rPr>
              <a:t>.  </a:t>
            </a:r>
          </a:p>
          <a:p>
            <a:pPr marL="569913" indent="-569913" algn="l">
              <a:spcBef>
                <a:spcPts val="0"/>
              </a:spcBef>
              <a:buFont typeface="+mj-lt"/>
              <a:buAutoNum type="arabicPeriod"/>
            </a:pPr>
            <a:r>
              <a:rPr lang="en-US" altLang="en-US" dirty="0">
                <a:cs typeface="Vilna" pitchFamily="2" charset="-79"/>
              </a:rPr>
              <a:t>The concept</a:t>
            </a:r>
          </a:p>
          <a:p>
            <a:pPr marL="569913" indent="-569913" algn="l">
              <a:spcBef>
                <a:spcPts val="0"/>
              </a:spcBef>
              <a:buFont typeface="+mj-lt"/>
              <a:buAutoNum type="arabicPeriod"/>
            </a:pPr>
            <a:r>
              <a:rPr lang="en-US" altLang="en-US" u="sng" dirty="0">
                <a:solidFill>
                  <a:srgbClr val="FFFF66"/>
                </a:solidFill>
                <a:cs typeface="Vilna" pitchFamily="2" charset="-79"/>
              </a:rPr>
              <a:t>The Problem, application to us</a:t>
            </a:r>
          </a:p>
          <a:p>
            <a:pPr marL="569913" indent="-569913" algn="l">
              <a:spcBef>
                <a:spcPts val="0"/>
              </a:spcBef>
              <a:buFont typeface="+mj-lt"/>
              <a:buAutoNum type="arabicPeriod"/>
            </a:pPr>
            <a:r>
              <a:rPr lang="en-US" altLang="en-US" sz="4000" dirty="0">
                <a:cs typeface="Vilna" pitchFamily="2" charset="-79"/>
              </a:rPr>
              <a:t>The reversal then and today</a:t>
            </a:r>
          </a:p>
          <a:p>
            <a:pPr algn="l">
              <a:spcBef>
                <a:spcPts val="0"/>
              </a:spcBef>
            </a:pPr>
            <a:endParaRPr lang="en-US" altLang="en-US" sz="4000" dirty="0">
              <a:solidFill>
                <a:srgbClr val="FFFF66"/>
              </a:solidFill>
              <a:cs typeface="Vilna" pitchFamily="2" charset="-79"/>
            </a:endParaRPr>
          </a:p>
          <a:p>
            <a:pPr algn="l">
              <a:lnSpc>
                <a:spcPct val="90000"/>
              </a:lnSpc>
            </a:pPr>
            <a:endParaRPr lang="en-US" altLang="en-US" sz="3840" dirty="0"/>
          </a:p>
        </p:txBody>
      </p:sp>
    </p:spTree>
    <p:extLst>
      <p:ext uri="{BB962C8B-B14F-4D97-AF65-F5344CB8AC3E}">
        <p14:creationId xmlns:p14="http://schemas.microsoft.com/office/powerpoint/2010/main" val="282573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a:extLst>
              <a:ext uri="{FF2B5EF4-FFF2-40B4-BE49-F238E27FC236}">
                <a16:creationId xmlns:a16="http://schemas.microsoft.com/office/drawing/2014/main" id="{54773451-7CAE-4E68-A34E-2A5606A4E966}"/>
              </a:ext>
            </a:extLst>
          </p:cNvPr>
          <p:cNvSpPr>
            <a:spLocks noGrp="1" noChangeArrowheads="1"/>
          </p:cNvSpPr>
          <p:nvPr>
            <p:ph type="subTitle" idx="1"/>
          </p:nvPr>
        </p:nvSpPr>
        <p:spPr>
          <a:xfrm>
            <a:off x="427037" y="209550"/>
            <a:ext cx="7924800" cy="4572000"/>
          </a:xfrm>
        </p:spPr>
        <p:txBody>
          <a:bodyPr>
            <a:normAutofit lnSpcReduction="10000"/>
          </a:bodyPr>
          <a:lstStyle/>
          <a:p>
            <a:pPr algn="l"/>
            <a:r>
              <a:rPr lang="en-US" altLang="en-US" sz="3600" baseline="30000" dirty="0"/>
              <a:t>Ester 3.14</a:t>
            </a:r>
            <a:r>
              <a:rPr lang="en-US" altLang="en-US" sz="3600" dirty="0"/>
              <a:t> Letters were sent by courier to all the royal provinces “To destroy, kill and exterminate all Jews, from young to old, including small children and women, on a specific day, the thirteenth day of the twelfth month, the month of Adar, and to seize their goods as plunder."</a:t>
            </a:r>
          </a:p>
        </p:txBody>
      </p:sp>
    </p:spTree>
    <p:extLst>
      <p:ext uri="{BB962C8B-B14F-4D97-AF65-F5344CB8AC3E}">
        <p14:creationId xmlns:p14="http://schemas.microsoft.com/office/powerpoint/2010/main" val="1831127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Do we face anything analogous to that?</a:t>
            </a:r>
          </a:p>
          <a:p>
            <a:pPr marL="233363" indent="-233363" algn="l">
              <a:lnSpc>
                <a:spcPct val="90000"/>
              </a:lnSpc>
              <a:buFont typeface="Arial" panose="020B0604020202020204" pitchFamily="34" charset="0"/>
              <a:buChar char="•"/>
            </a:pPr>
            <a:r>
              <a:rPr lang="en-US" altLang="en-US" sz="3840" dirty="0"/>
              <a:t>Militant Progressive agenda.</a:t>
            </a:r>
          </a:p>
          <a:p>
            <a:pPr marL="233363" indent="-233363" algn="l">
              <a:lnSpc>
                <a:spcPct val="90000"/>
              </a:lnSpc>
              <a:buFont typeface="Arial" panose="020B0604020202020204" pitchFamily="34" charset="0"/>
              <a:buChar char="•"/>
            </a:pPr>
            <a:r>
              <a:rPr lang="en-US" altLang="en-US" sz="3840" dirty="0"/>
              <a:t>Sensual culture normative.</a:t>
            </a:r>
          </a:p>
          <a:p>
            <a:pPr marL="233363" indent="-233363" algn="l">
              <a:lnSpc>
                <a:spcPct val="90000"/>
              </a:lnSpc>
              <a:buFont typeface="Arial" panose="020B0604020202020204" pitchFamily="34" charset="0"/>
              <a:buChar char="•"/>
            </a:pPr>
            <a:r>
              <a:rPr lang="en-US" altLang="en-US" sz="3840" dirty="0"/>
              <a:t>Threats on Israel.</a:t>
            </a:r>
          </a:p>
          <a:p>
            <a:pPr marL="233363" indent="-233363" algn="l">
              <a:lnSpc>
                <a:spcPct val="90000"/>
              </a:lnSpc>
              <a:buFont typeface="Arial" panose="020B0604020202020204" pitchFamily="34" charset="0"/>
              <a:buChar char="•"/>
            </a:pPr>
            <a:r>
              <a:rPr lang="en-US" altLang="en-US" sz="3840" dirty="0"/>
              <a:t>Growing anti-Semitism.</a:t>
            </a:r>
          </a:p>
          <a:p>
            <a:pPr marL="233363" indent="-233363" algn="l">
              <a:lnSpc>
                <a:spcPct val="90000"/>
              </a:lnSpc>
              <a:buFont typeface="Arial" panose="020B0604020202020204" pitchFamily="34" charset="0"/>
              <a:buChar char="•"/>
            </a:pPr>
            <a:r>
              <a:rPr lang="en-US" altLang="en-US" sz="3840" dirty="0"/>
              <a:t>Replacement Theology</a:t>
            </a:r>
          </a:p>
          <a:p>
            <a:pPr marL="233363" indent="-233363" algn="l">
              <a:lnSpc>
                <a:spcPct val="90000"/>
              </a:lnSpc>
              <a:buFont typeface="Arial" panose="020B0604020202020204" pitchFamily="34" charset="0"/>
              <a:buChar char="•"/>
            </a:pPr>
            <a:endParaRPr lang="en-US" altLang="en-US" sz="3840" dirty="0"/>
          </a:p>
        </p:txBody>
      </p:sp>
    </p:spTree>
    <p:extLst>
      <p:ext uri="{BB962C8B-B14F-4D97-AF65-F5344CB8AC3E}">
        <p14:creationId xmlns:p14="http://schemas.microsoft.com/office/powerpoint/2010/main" val="3213148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0837" y="285750"/>
            <a:ext cx="8153400" cy="4495800"/>
          </a:xfrm>
        </p:spPr>
        <p:txBody>
          <a:bodyPr>
            <a:normAutofit fontScale="92500" lnSpcReduction="10000"/>
          </a:bodyPr>
          <a:lstStyle/>
          <a:p>
            <a:pPr algn="l"/>
            <a:r>
              <a:rPr lang="en-US" dirty="0"/>
              <a:t>What if you are facing rejection?</a:t>
            </a:r>
          </a:p>
          <a:p>
            <a:pPr marL="231775" indent="-231775" algn="l">
              <a:buFont typeface="Arial" panose="020B0604020202020204" pitchFamily="34" charset="0"/>
              <a:buChar char="•"/>
            </a:pPr>
            <a:r>
              <a:rPr lang="en-US" dirty="0"/>
              <a:t>Marital hostility</a:t>
            </a:r>
          </a:p>
          <a:p>
            <a:pPr marL="231775" indent="-231775" algn="l">
              <a:buFont typeface="Arial" panose="020B0604020202020204" pitchFamily="34" charset="0"/>
              <a:buChar char="•"/>
            </a:pPr>
            <a:r>
              <a:rPr lang="en-US" dirty="0"/>
              <a:t>Estranged children</a:t>
            </a:r>
          </a:p>
          <a:p>
            <a:pPr marL="231775" indent="-231775" algn="l">
              <a:buFont typeface="Arial" panose="020B0604020202020204" pitchFamily="34" charset="0"/>
              <a:buChar char="•"/>
            </a:pPr>
            <a:r>
              <a:rPr lang="en-US" dirty="0"/>
              <a:t>Isolation</a:t>
            </a:r>
          </a:p>
          <a:p>
            <a:pPr marL="231775" indent="-231775" algn="l">
              <a:buFont typeface="Arial" panose="020B0604020202020204" pitchFamily="34" charset="0"/>
              <a:buChar char="•"/>
            </a:pPr>
            <a:r>
              <a:rPr lang="en-US" dirty="0"/>
              <a:t>Friendlessness</a:t>
            </a:r>
          </a:p>
          <a:p>
            <a:pPr marL="231775" indent="-231775" algn="l">
              <a:buFont typeface="Arial" panose="020B0604020202020204" pitchFamily="34" charset="0"/>
              <a:buChar char="•"/>
            </a:pPr>
            <a:r>
              <a:rPr lang="en-US" dirty="0"/>
              <a:t>Overload Stress</a:t>
            </a:r>
          </a:p>
          <a:p>
            <a:pPr algn="l"/>
            <a:r>
              <a:rPr lang="en-US" dirty="0"/>
              <a:t>Fix the problems?</a:t>
            </a:r>
          </a:p>
        </p:txBody>
      </p:sp>
    </p:spTree>
    <p:extLst>
      <p:ext uri="{BB962C8B-B14F-4D97-AF65-F5344CB8AC3E}">
        <p14:creationId xmlns:p14="http://schemas.microsoft.com/office/powerpoint/2010/main" val="2603628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a:bodyPr>
          <a:lstStyle/>
          <a:p>
            <a:pPr algn="l"/>
            <a:r>
              <a:rPr lang="en-US" altLang="en-US" sz="4000" dirty="0"/>
              <a:t>If you decide not to acquiesce to the latest LGBTQ talking points on the job or in school, you will be vilified, marginalized and demonized. You will be excluded, marked, mocked and even canceled.</a:t>
            </a:r>
          </a:p>
        </p:txBody>
      </p:sp>
    </p:spTree>
    <p:extLst>
      <p:ext uri="{BB962C8B-B14F-4D97-AF65-F5344CB8AC3E}">
        <p14:creationId xmlns:p14="http://schemas.microsoft.com/office/powerpoint/2010/main" val="1916105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fontScale="92500" lnSpcReduction="10000"/>
          </a:bodyPr>
          <a:lstStyle/>
          <a:p>
            <a:pPr algn="l"/>
            <a:r>
              <a:rPr lang="en-US" altLang="en-US" sz="4000" dirty="0"/>
              <a:t>May the Lord open our eyes to eternal realities and deliver us from the fear of man and the desire to be praised by man. As a colleague of mine once said, "When you are on your knees [meaning, in prayer], the praise and the criticism go right over your head."</a:t>
            </a:r>
          </a:p>
        </p:txBody>
      </p:sp>
    </p:spTree>
    <p:extLst>
      <p:ext uri="{BB962C8B-B14F-4D97-AF65-F5344CB8AC3E}">
        <p14:creationId xmlns:p14="http://schemas.microsoft.com/office/powerpoint/2010/main" val="1084880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fontScale="92500"/>
          </a:bodyPr>
          <a:lstStyle/>
          <a:p>
            <a:pPr algn="l">
              <a:lnSpc>
                <a:spcPct val="90000"/>
              </a:lnSpc>
            </a:pPr>
            <a:r>
              <a:rPr lang="en-US" altLang="en-US" dirty="0"/>
              <a:t>Hamas Threatens: The Attacks Will Spread to All of Judea, Samaria and Jerusalem</a:t>
            </a:r>
          </a:p>
          <a:p>
            <a:pPr algn="l">
              <a:lnSpc>
                <a:spcPct val="90000"/>
              </a:lnSpc>
            </a:pPr>
            <a:r>
              <a:rPr lang="en-US" altLang="en-US" dirty="0"/>
              <a:t>Hamas spokesman Abdul Latif al-</a:t>
            </a:r>
            <a:r>
              <a:rPr lang="en-US" altLang="en-US" dirty="0" err="1"/>
              <a:t>Qanoua</a:t>
            </a:r>
            <a:r>
              <a:rPr lang="en-US" altLang="en-US" dirty="0"/>
              <a:t> welcomed the shooting attack in the Jericho area on Monday, February 27, in which a 27-year-old man was murdered.</a:t>
            </a:r>
          </a:p>
        </p:txBody>
      </p:sp>
    </p:spTree>
    <p:extLst>
      <p:ext uri="{BB962C8B-B14F-4D97-AF65-F5344CB8AC3E}">
        <p14:creationId xmlns:p14="http://schemas.microsoft.com/office/powerpoint/2010/main" val="3941124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a:bodyPr>
          <a:lstStyle/>
          <a:p>
            <a:pPr algn="l">
              <a:lnSpc>
                <a:spcPct val="90000"/>
              </a:lnSpc>
            </a:pPr>
            <a:r>
              <a:rPr lang="en-US" altLang="en-US" dirty="0"/>
              <a:t>The Israeli-American man who was shot and killed during the terror attack in the West Bank was named as Elan </a:t>
            </a:r>
            <a:r>
              <a:rPr lang="en-US" altLang="en-US" dirty="0" err="1"/>
              <a:t>Ganeles</a:t>
            </a:r>
            <a:r>
              <a:rPr lang="en-US" altLang="en-US" dirty="0"/>
              <a:t>, an Israel Defense Forces veteran, originally from West Hartford, Connecticut.</a:t>
            </a:r>
          </a:p>
          <a:p>
            <a:pPr algn="l">
              <a:lnSpc>
                <a:spcPct val="90000"/>
              </a:lnSpc>
            </a:pPr>
            <a:endParaRPr lang="en-US" altLang="en-US" dirty="0"/>
          </a:p>
          <a:p>
            <a:pPr algn="l">
              <a:lnSpc>
                <a:spcPct val="90000"/>
              </a:lnSpc>
            </a:pPr>
            <a:endParaRPr lang="en-US" altLang="en-US" dirty="0"/>
          </a:p>
        </p:txBody>
      </p:sp>
    </p:spTree>
    <p:extLst>
      <p:ext uri="{BB962C8B-B14F-4D97-AF65-F5344CB8AC3E}">
        <p14:creationId xmlns:p14="http://schemas.microsoft.com/office/powerpoint/2010/main" val="4016779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924800" cy="4572000"/>
          </a:xfrm>
        </p:spPr>
        <p:txBody>
          <a:bodyPr/>
          <a:lstStyle/>
          <a:p>
            <a:pPr algn="l"/>
            <a:endParaRPr lang="en-US" altLang="en-US" sz="4000" dirty="0">
              <a:cs typeface="Vilna" pitchFamily="2" charset="-79"/>
            </a:endParaRPr>
          </a:p>
        </p:txBody>
      </p:sp>
      <p:pic>
        <p:nvPicPr>
          <p:cNvPr id="3" name="Picture 2">
            <a:extLst>
              <a:ext uri="{FF2B5EF4-FFF2-40B4-BE49-F238E27FC236}">
                <a16:creationId xmlns:a16="http://schemas.microsoft.com/office/drawing/2014/main" id="{2B0F4E2F-2AC1-3C80-C831-014CAB1E5982}"/>
              </a:ext>
            </a:extLst>
          </p:cNvPr>
          <p:cNvPicPr>
            <a:picLocks noChangeAspect="1"/>
          </p:cNvPicPr>
          <p:nvPr/>
        </p:nvPicPr>
        <p:blipFill>
          <a:blip r:embed="rId3"/>
          <a:stretch>
            <a:fillRect/>
          </a:stretch>
        </p:blipFill>
        <p:spPr>
          <a:xfrm>
            <a:off x="0" y="127332"/>
            <a:ext cx="8778875" cy="4888835"/>
          </a:xfrm>
          <a:prstGeom prst="rect">
            <a:avLst/>
          </a:prstGeom>
        </p:spPr>
      </p:pic>
    </p:spTree>
    <p:extLst>
      <p:ext uri="{BB962C8B-B14F-4D97-AF65-F5344CB8AC3E}">
        <p14:creationId xmlns:p14="http://schemas.microsoft.com/office/powerpoint/2010/main" val="388519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a:hlinkClick r:id="" action="ppaction://media"/>
            <a:extLst>
              <a:ext uri="{FF2B5EF4-FFF2-40B4-BE49-F238E27FC236}">
                <a16:creationId xmlns:a16="http://schemas.microsoft.com/office/drawing/2014/main" id="{FB7E6DB3-ADB5-42D7-BC40-F86CF08E2C50}"/>
              </a:ext>
            </a:extLst>
          </p:cNvPr>
          <p:cNvPicPr>
            <a:picLocks noRot="1" noChangeAspect="1"/>
          </p:cNvPicPr>
          <p:nvPr>
            <a:videoFile r:link="rId1"/>
          </p:nvPr>
        </p:nvPicPr>
        <p:blipFill>
          <a:blip r:embed="rId4"/>
          <a:stretch>
            <a:fillRect/>
          </a:stretch>
        </p:blipFill>
        <p:spPr>
          <a:xfrm>
            <a:off x="1570037" y="-9154"/>
            <a:ext cx="6858000" cy="5143500"/>
          </a:xfrm>
          <a:prstGeom prst="rect">
            <a:avLst/>
          </a:prstGeom>
        </p:spPr>
      </p:pic>
      <p:sp>
        <p:nvSpPr>
          <p:cNvPr id="3" name="TextBox 2">
            <a:extLst>
              <a:ext uri="{FF2B5EF4-FFF2-40B4-BE49-F238E27FC236}">
                <a16:creationId xmlns:a16="http://schemas.microsoft.com/office/drawing/2014/main" id="{9B14A9DA-225B-461B-A5F1-3363615E68EC}"/>
              </a:ext>
            </a:extLst>
          </p:cNvPr>
          <p:cNvSpPr txBox="1"/>
          <p:nvPr/>
        </p:nvSpPr>
        <p:spPr>
          <a:xfrm>
            <a:off x="198431" y="66674"/>
            <a:ext cx="1439246" cy="830997"/>
          </a:xfrm>
          <a:prstGeom prst="rect">
            <a:avLst/>
          </a:prstGeom>
          <a:noFill/>
        </p:spPr>
        <p:txBody>
          <a:bodyPr wrap="square" rtlCol="0">
            <a:spAutoFit/>
          </a:bodyPr>
          <a:lstStyle/>
          <a:p>
            <a:pPr algn="l"/>
            <a:r>
              <a:rPr lang="en-US" sz="2400" dirty="0"/>
              <a:t>Purim </a:t>
            </a:r>
          </a:p>
          <a:p>
            <a:pPr algn="l"/>
            <a:r>
              <a:rPr lang="en-US" sz="2400" dirty="0"/>
              <a:t>reversal</a:t>
            </a:r>
          </a:p>
        </p:txBody>
      </p:sp>
    </p:spTree>
    <p:extLst>
      <p:ext uri="{BB962C8B-B14F-4D97-AF65-F5344CB8AC3E}">
        <p14:creationId xmlns:p14="http://schemas.microsoft.com/office/powerpoint/2010/main" val="2370362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fontScale="92500" lnSpcReduction="10000"/>
          </a:bodyPr>
          <a:lstStyle/>
          <a:p>
            <a:pPr algn="l" rtl="0"/>
            <a:r>
              <a:rPr lang="en-US" sz="4000" dirty="0">
                <a:cs typeface="Vilna" pitchFamily="2" charset="-79"/>
              </a:rPr>
              <a:t>Two brothers, Hillel and </a:t>
            </a:r>
            <a:r>
              <a:rPr lang="en-US" sz="4000" dirty="0" err="1">
                <a:cs typeface="Vilna" pitchFamily="2" charset="-79"/>
              </a:rPr>
              <a:t>Yagel</a:t>
            </a:r>
            <a:r>
              <a:rPr lang="en-US" sz="4000" dirty="0">
                <a:cs typeface="Vilna" pitchFamily="2" charset="-79"/>
              </a:rPr>
              <a:t> Yaniv, aged 19 and 21, were </a:t>
            </a:r>
            <a:r>
              <a:rPr lang="en-US" sz="4000" dirty="0">
                <a:cs typeface="Vilna" pitchFamily="2" charset="-79"/>
                <a:hlinkClick r:id="rId3">
                  <a:extLst>
                    <a:ext uri="{A12FA001-AC4F-418D-AE19-62706E023703}">
                      <ahyp:hlinkClr xmlns:ahyp="http://schemas.microsoft.com/office/drawing/2018/hyperlinkcolor" val="tx"/>
                    </a:ext>
                  </a:extLst>
                </a:hlinkClick>
              </a:rPr>
              <a:t>gunned down in their car while driving through the Arab village of </a:t>
            </a:r>
            <a:r>
              <a:rPr lang="en-US" sz="4000" dirty="0" err="1">
                <a:cs typeface="Vilna" pitchFamily="2" charset="-79"/>
                <a:hlinkClick r:id="rId3">
                  <a:extLst>
                    <a:ext uri="{A12FA001-AC4F-418D-AE19-62706E023703}">
                      <ahyp:hlinkClr xmlns:ahyp="http://schemas.microsoft.com/office/drawing/2018/hyperlinkcolor" val="tx"/>
                    </a:ext>
                  </a:extLst>
                </a:hlinkClick>
              </a:rPr>
              <a:t>Huwarrah</a:t>
            </a:r>
            <a:r>
              <a:rPr lang="en-US" sz="4000" dirty="0">
                <a:cs typeface="Vilna" pitchFamily="2" charset="-79"/>
                <a:hlinkClick r:id="rId3">
                  <a:extLst>
                    <a:ext uri="{A12FA001-AC4F-418D-AE19-62706E023703}">
                      <ahyp:hlinkClr xmlns:ahyp="http://schemas.microsoft.com/office/drawing/2018/hyperlinkcolor" val="tx"/>
                    </a:ext>
                  </a:extLst>
                </a:hlinkClick>
              </a:rPr>
              <a:t>.</a:t>
            </a:r>
            <a:r>
              <a:rPr lang="en-US" sz="4000" dirty="0">
                <a:cs typeface="Vilna" pitchFamily="2" charset="-79"/>
              </a:rPr>
              <a:t> There have been fourteen Jews killed in terrorist attacks already in 2023, but this one hit closer to home than ever before.</a:t>
            </a:r>
          </a:p>
          <a:p>
            <a:pPr algn="l" rtl="0"/>
            <a:endParaRPr lang="en-US" sz="4000" dirty="0">
              <a:cs typeface="Vilna" pitchFamily="2" charset="-79"/>
            </a:endParaRPr>
          </a:p>
        </p:txBody>
      </p:sp>
    </p:spTree>
    <p:extLst>
      <p:ext uri="{BB962C8B-B14F-4D97-AF65-F5344CB8AC3E}">
        <p14:creationId xmlns:p14="http://schemas.microsoft.com/office/powerpoint/2010/main" val="990419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fontScale="92500" lnSpcReduction="10000"/>
          </a:bodyPr>
          <a:lstStyle/>
          <a:p>
            <a:pPr algn="l" rtl="0"/>
            <a:r>
              <a:rPr lang="en-US" sz="4000" dirty="0">
                <a:cs typeface="Vilna" pitchFamily="2" charset="-79"/>
              </a:rPr>
              <a:t>The brothers were from Har </a:t>
            </a:r>
            <a:r>
              <a:rPr lang="en-US" sz="4000" dirty="0" err="1">
                <a:cs typeface="Vilna" pitchFamily="2" charset="-79"/>
              </a:rPr>
              <a:t>Bracha</a:t>
            </a:r>
            <a:r>
              <a:rPr lang="en-US" sz="4000" dirty="0">
                <a:cs typeface="Vilna" pitchFamily="2" charset="-79"/>
              </a:rPr>
              <a:t>, the same Jewish community where our organization [</a:t>
            </a:r>
            <a:r>
              <a:rPr lang="en-US" sz="4000" dirty="0" err="1">
                <a:cs typeface="Vilna" pitchFamily="2" charset="-79"/>
              </a:rPr>
              <a:t>HaYovel</a:t>
            </a:r>
            <a:r>
              <a:rPr lang="en-US" sz="4000" dirty="0">
                <a:cs typeface="Vilna" pitchFamily="2" charset="-79"/>
              </a:rPr>
              <a:t>] is based. The Yaniv family were essentially our neighbors. Some of our staff had met the brothers, and we worked with their father from time to time.</a:t>
            </a:r>
          </a:p>
          <a:p>
            <a:pPr algn="l"/>
            <a:endParaRPr lang="en-US" altLang="en-US" sz="4000" dirty="0">
              <a:cs typeface="Vilna" pitchFamily="2" charset="-79"/>
            </a:endParaRPr>
          </a:p>
        </p:txBody>
      </p:sp>
    </p:spTree>
    <p:extLst>
      <p:ext uri="{BB962C8B-B14F-4D97-AF65-F5344CB8AC3E}">
        <p14:creationId xmlns:p14="http://schemas.microsoft.com/office/powerpoint/2010/main" val="921432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lstStyle/>
          <a:p>
            <a:pPr algn="l"/>
            <a:endParaRPr lang="en-US" altLang="en-US" sz="3700" dirty="0">
              <a:cs typeface="Vilna" pitchFamily="2" charset="-79"/>
            </a:endParaRPr>
          </a:p>
        </p:txBody>
      </p:sp>
      <p:pic>
        <p:nvPicPr>
          <p:cNvPr id="2050" name="Picture 2">
            <a:extLst>
              <a:ext uri="{FF2B5EF4-FFF2-40B4-BE49-F238E27FC236}">
                <a16:creationId xmlns:a16="http://schemas.microsoft.com/office/drawing/2014/main" id="{836DBFB4-A399-0701-52FB-689B940E6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305"/>
            <a:ext cx="8778875" cy="4938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958076-2536-46E7-76CC-3EBE07B467B6}"/>
              </a:ext>
            </a:extLst>
          </p:cNvPr>
          <p:cNvSpPr txBox="1"/>
          <p:nvPr/>
        </p:nvSpPr>
        <p:spPr>
          <a:xfrm>
            <a:off x="1811936" y="4456188"/>
            <a:ext cx="5155001" cy="707886"/>
          </a:xfrm>
          <a:prstGeom prst="rect">
            <a:avLst/>
          </a:prstGeom>
          <a:noFill/>
        </p:spPr>
        <p:txBody>
          <a:bodyPr wrap="none" rtlCol="0">
            <a:spAutoFit/>
          </a:bodyPr>
          <a:lstStyle/>
          <a:p>
            <a:pPr rtl="1"/>
            <a:r>
              <a:rPr lang="he-IL" altLang="en-US" sz="4000" b="1" dirty="0">
                <a:latin typeface="David" panose="020E0502060401010101" pitchFamily="34" charset="-79"/>
                <a:cs typeface="David" panose="020E0502060401010101" pitchFamily="34" charset="-79"/>
              </a:rPr>
              <a:t>נַהֲפוֹךְ הוּא</a:t>
            </a:r>
            <a:r>
              <a:rPr lang="en-US" altLang="en-US" sz="4000" b="1" dirty="0">
                <a:cs typeface="Vilna" pitchFamily="2" charset="-79"/>
              </a:rPr>
              <a:t> </a:t>
            </a:r>
            <a:r>
              <a:rPr lang="en-US" altLang="en-US" sz="3200" i="1" dirty="0" err="1">
                <a:cs typeface="Vilna" pitchFamily="2" charset="-79"/>
              </a:rPr>
              <a:t>nahafokh</a:t>
            </a:r>
            <a:r>
              <a:rPr lang="en-US" altLang="en-US" sz="3200" i="1" dirty="0">
                <a:cs typeface="Vilna" pitchFamily="2" charset="-79"/>
              </a:rPr>
              <a:t> hu   </a:t>
            </a:r>
            <a:endParaRPr lang="en-US" dirty="0"/>
          </a:p>
        </p:txBody>
      </p:sp>
    </p:spTree>
    <p:extLst>
      <p:ext uri="{BB962C8B-B14F-4D97-AF65-F5344CB8AC3E}">
        <p14:creationId xmlns:p14="http://schemas.microsoft.com/office/powerpoint/2010/main" val="2520765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a:bodyPr>
          <a:lstStyle/>
          <a:p>
            <a:pPr rtl="1">
              <a:spcBef>
                <a:spcPts val="0"/>
              </a:spcBef>
            </a:pPr>
            <a:r>
              <a:rPr lang="he-IL" altLang="en-US" sz="3600" b="1" dirty="0">
                <a:cs typeface="Vilna" pitchFamily="2" charset="-79"/>
              </a:rPr>
              <a:t>נַהֲפוֹךְ </a:t>
            </a:r>
            <a:r>
              <a:rPr lang="he-IL" altLang="en-US" sz="4000" b="1" dirty="0">
                <a:cs typeface="Vilna" pitchFamily="2" charset="-79"/>
              </a:rPr>
              <a:t>הוּא</a:t>
            </a:r>
            <a:r>
              <a:rPr lang="en-US" altLang="en-US" sz="4000" b="1" dirty="0">
                <a:cs typeface="Vilna" pitchFamily="2" charset="-79"/>
              </a:rPr>
              <a:t>  </a:t>
            </a:r>
            <a:r>
              <a:rPr lang="en-US" altLang="en-US" sz="4000" i="1" dirty="0" err="1">
                <a:cs typeface="Vilna" pitchFamily="2" charset="-79"/>
              </a:rPr>
              <a:t>nahafokh</a:t>
            </a:r>
            <a:r>
              <a:rPr lang="en-US" altLang="en-US" sz="4000" i="1" dirty="0">
                <a:cs typeface="Vilna" pitchFamily="2" charset="-79"/>
              </a:rPr>
              <a:t> hu </a:t>
            </a:r>
            <a:r>
              <a:rPr lang="en-US" altLang="en-US" sz="4000" dirty="0">
                <a:cs typeface="Vilna" pitchFamily="2" charset="-79"/>
              </a:rPr>
              <a:t> </a:t>
            </a:r>
          </a:p>
          <a:p>
            <a:pPr algn="l">
              <a:spcBef>
                <a:spcPts val="0"/>
              </a:spcBef>
            </a:pPr>
            <a:r>
              <a:rPr lang="en-US" altLang="en-US" sz="4000" dirty="0">
                <a:cs typeface="Vilna" pitchFamily="2" charset="-79"/>
              </a:rPr>
              <a:t>On the contrary, the reverse is true. The Scroll of Ester is about </a:t>
            </a:r>
            <a:r>
              <a:rPr lang="en-US" altLang="en-US" sz="4000" u="sng" dirty="0">
                <a:solidFill>
                  <a:srgbClr val="FFFF66"/>
                </a:solidFill>
                <a:cs typeface="Vilna" pitchFamily="2" charset="-79"/>
              </a:rPr>
              <a:t>hidden, unexpected reversal</a:t>
            </a:r>
            <a:r>
              <a:rPr lang="en-US" altLang="en-US" sz="4000" dirty="0">
                <a:solidFill>
                  <a:srgbClr val="FFFF66"/>
                </a:solidFill>
                <a:cs typeface="Vilna" pitchFamily="2" charset="-79"/>
              </a:rPr>
              <a:t>.  </a:t>
            </a:r>
          </a:p>
          <a:p>
            <a:pPr marL="569913" indent="-569913" algn="l">
              <a:spcBef>
                <a:spcPts val="0"/>
              </a:spcBef>
              <a:buFont typeface="+mj-lt"/>
              <a:buAutoNum type="arabicPeriod"/>
            </a:pPr>
            <a:r>
              <a:rPr lang="en-US" altLang="en-US" dirty="0">
                <a:cs typeface="Vilna" pitchFamily="2" charset="-79"/>
              </a:rPr>
              <a:t>The concept</a:t>
            </a:r>
          </a:p>
          <a:p>
            <a:pPr marL="569913" indent="-569913" algn="l">
              <a:spcBef>
                <a:spcPts val="0"/>
              </a:spcBef>
              <a:buFont typeface="+mj-lt"/>
              <a:buAutoNum type="arabicPeriod"/>
            </a:pPr>
            <a:r>
              <a:rPr lang="en-US" altLang="en-US" dirty="0">
                <a:cs typeface="Vilna" pitchFamily="2" charset="-79"/>
              </a:rPr>
              <a:t>The Problem, application to us</a:t>
            </a:r>
          </a:p>
          <a:p>
            <a:pPr marL="569913" indent="-569913" algn="l">
              <a:spcBef>
                <a:spcPts val="0"/>
              </a:spcBef>
              <a:buFont typeface="+mj-lt"/>
              <a:buAutoNum type="arabicPeriod"/>
            </a:pPr>
            <a:r>
              <a:rPr lang="en-US" altLang="en-US" u="sng" dirty="0">
                <a:solidFill>
                  <a:srgbClr val="FFFF66"/>
                </a:solidFill>
                <a:cs typeface="Vilna" pitchFamily="2" charset="-79"/>
              </a:rPr>
              <a:t>The reversal then and today</a:t>
            </a:r>
          </a:p>
          <a:p>
            <a:pPr algn="l">
              <a:spcBef>
                <a:spcPts val="0"/>
              </a:spcBef>
            </a:pPr>
            <a:endParaRPr lang="en-US" altLang="en-US" sz="4000" dirty="0">
              <a:solidFill>
                <a:srgbClr val="FFFF66"/>
              </a:solidFill>
              <a:cs typeface="Vilna" pitchFamily="2" charset="-79"/>
            </a:endParaRPr>
          </a:p>
          <a:p>
            <a:pPr algn="l">
              <a:lnSpc>
                <a:spcPct val="90000"/>
              </a:lnSpc>
            </a:pPr>
            <a:endParaRPr lang="en-US" altLang="en-US" sz="3840" dirty="0"/>
          </a:p>
        </p:txBody>
      </p:sp>
    </p:spTree>
    <p:extLst>
      <p:ext uri="{BB962C8B-B14F-4D97-AF65-F5344CB8AC3E}">
        <p14:creationId xmlns:p14="http://schemas.microsoft.com/office/powerpoint/2010/main" val="2903827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fontScale="70000" lnSpcReduction="20000"/>
          </a:bodyPr>
          <a:lstStyle/>
          <a:p>
            <a:pPr algn="l"/>
            <a:r>
              <a:rPr lang="en-US" sz="5500" baseline="30000" dirty="0">
                <a:cs typeface="Vilna" pitchFamily="2" charset="-79"/>
              </a:rPr>
              <a:t>Ester 4.12-16 </a:t>
            </a:r>
            <a:r>
              <a:rPr lang="en-US" sz="5500" dirty="0">
                <a:cs typeface="Vilna" pitchFamily="2" charset="-79"/>
              </a:rPr>
              <a:t> </a:t>
            </a:r>
            <a:r>
              <a:rPr lang="en-US" sz="5500" dirty="0" err="1">
                <a:cs typeface="Vilna" pitchFamily="2" charset="-79"/>
              </a:rPr>
              <a:t>Mordekhai</a:t>
            </a:r>
            <a:r>
              <a:rPr lang="en-US" sz="5500" dirty="0">
                <a:cs typeface="Vilna" pitchFamily="2" charset="-79"/>
              </a:rPr>
              <a:t> asked them to give Ester this answer: “Don’t suppose that merely because you happen to be in the royal palace you will escape any more than the other Jews. For if you fail to speak up now, relief and deliverance will come to the Jews</a:t>
            </a:r>
          </a:p>
        </p:txBody>
      </p:sp>
    </p:spTree>
    <p:extLst>
      <p:ext uri="{BB962C8B-B14F-4D97-AF65-F5344CB8AC3E}">
        <p14:creationId xmlns:p14="http://schemas.microsoft.com/office/powerpoint/2010/main" val="1993673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lnSpcReduction="10000"/>
          </a:bodyPr>
          <a:lstStyle/>
          <a:p>
            <a:pPr algn="l"/>
            <a:r>
              <a:rPr lang="en-US" sz="4000" baseline="30000" dirty="0">
                <a:cs typeface="Vilna" pitchFamily="2" charset="-79"/>
              </a:rPr>
              <a:t>Ester 4.12-16   </a:t>
            </a:r>
            <a:r>
              <a:rPr lang="en-US" sz="4000" dirty="0">
                <a:cs typeface="Vilna" pitchFamily="2" charset="-79"/>
              </a:rPr>
              <a:t>from a different direction; but you and your father’s family will perish. Who knows whether you didn’t come into your royal position precisely for such a time as this.”  Ester had them return this answer to </a:t>
            </a:r>
            <a:r>
              <a:rPr lang="en-US" sz="4000" dirty="0" err="1">
                <a:cs typeface="Vilna" pitchFamily="2" charset="-79"/>
              </a:rPr>
              <a:t>Mordekhai</a:t>
            </a:r>
            <a:r>
              <a:rPr lang="en-US" sz="4000" dirty="0">
                <a:cs typeface="Vilna" pitchFamily="2" charset="-79"/>
              </a:rPr>
              <a:t>: </a:t>
            </a:r>
            <a:endParaRPr lang="en-US" altLang="en-US" sz="4000" dirty="0">
              <a:cs typeface="Vilna" pitchFamily="2" charset="-79"/>
            </a:endParaRPr>
          </a:p>
        </p:txBody>
      </p:sp>
    </p:spTree>
    <p:extLst>
      <p:ext uri="{BB962C8B-B14F-4D97-AF65-F5344CB8AC3E}">
        <p14:creationId xmlns:p14="http://schemas.microsoft.com/office/powerpoint/2010/main" val="3841134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fontScale="92500" lnSpcReduction="10000"/>
          </a:bodyPr>
          <a:lstStyle/>
          <a:p>
            <a:pPr algn="l"/>
            <a:r>
              <a:rPr lang="en-US" sz="4000" baseline="30000" dirty="0">
                <a:cs typeface="Vilna" pitchFamily="2" charset="-79"/>
              </a:rPr>
              <a:t>Ester 4.12-16 </a:t>
            </a:r>
            <a:r>
              <a:rPr lang="en-US" sz="4000" dirty="0">
                <a:cs typeface="Vilna" pitchFamily="2" charset="-79"/>
              </a:rPr>
              <a:t>  “Go, assemble all the Jews to be found in Shushan, and have them fast for me, neither eating nor drinking for three days, night and day; also I and the girls attending me will fast the same way. Then I will go in to the king, which is against the law; and if I perish, I perish.”</a:t>
            </a:r>
          </a:p>
        </p:txBody>
      </p:sp>
    </p:spTree>
    <p:extLst>
      <p:ext uri="{BB962C8B-B14F-4D97-AF65-F5344CB8AC3E}">
        <p14:creationId xmlns:p14="http://schemas.microsoft.com/office/powerpoint/2010/main" val="4179684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27037" y="361950"/>
            <a:ext cx="7924800" cy="4419600"/>
          </a:xfrm>
        </p:spPr>
        <p:txBody>
          <a:bodyPr>
            <a:normAutofit/>
          </a:bodyPr>
          <a:lstStyle/>
          <a:p>
            <a:pPr algn="l"/>
            <a:r>
              <a:rPr lang="en-US" dirty="0"/>
              <a:t>The name given to her by her parents was Hadassah </a:t>
            </a:r>
            <a:r>
              <a:rPr lang="he-IL" sz="4400" b="1" dirty="0">
                <a:latin typeface="David" panose="020E0502060401010101" pitchFamily="34" charset="-79"/>
                <a:cs typeface="David" panose="020E0502060401010101" pitchFamily="34" charset="-79"/>
              </a:rPr>
              <a:t>הֲדַסָּה</a:t>
            </a:r>
            <a:r>
              <a:rPr lang="he-IL" dirty="0"/>
              <a:t>. </a:t>
            </a:r>
            <a:r>
              <a:rPr lang="en-US" dirty="0"/>
              <a:t> The name given to her by the surrounding rulers when she became queen was Esther </a:t>
            </a:r>
            <a:r>
              <a:rPr lang="he-IL" sz="4400" b="1" dirty="0">
                <a:latin typeface="David" panose="020E0502060401010101" pitchFamily="34" charset="-79"/>
                <a:cs typeface="David" panose="020E0502060401010101" pitchFamily="34" charset="-79"/>
              </a:rPr>
              <a:t>אֶסְתֵּר</a:t>
            </a:r>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74767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4637" y="285750"/>
            <a:ext cx="8153400" cy="4495800"/>
          </a:xfrm>
        </p:spPr>
        <p:txBody>
          <a:bodyPr>
            <a:normAutofit/>
          </a:bodyPr>
          <a:lstStyle/>
          <a:p>
            <a:pPr algn="l"/>
            <a:r>
              <a:rPr lang="en-US" dirty="0"/>
              <a:t>The name Esther</a:t>
            </a:r>
            <a:r>
              <a:rPr lang="he-IL" sz="4800" b="1" dirty="0">
                <a:latin typeface="David" panose="020E0502060401010101" pitchFamily="34" charset="-79"/>
                <a:cs typeface="David" panose="020E0502060401010101" pitchFamily="34" charset="-79"/>
              </a:rPr>
              <a:t> אֶסְתֵּר </a:t>
            </a:r>
            <a:r>
              <a:rPr lang="en-US" dirty="0"/>
              <a:t>means "hidden," in Hebrew, [star in Persian] and indeed, Esther's true identity was hidden in plain sight, so she could bring salvation for her people.</a:t>
            </a:r>
          </a:p>
        </p:txBody>
      </p:sp>
    </p:spTree>
    <p:extLst>
      <p:ext uri="{BB962C8B-B14F-4D97-AF65-F5344CB8AC3E}">
        <p14:creationId xmlns:p14="http://schemas.microsoft.com/office/powerpoint/2010/main" val="414394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4637" y="209550"/>
            <a:ext cx="8305800" cy="4572000"/>
          </a:xfrm>
        </p:spPr>
        <p:txBody>
          <a:bodyPr>
            <a:normAutofit fontScale="85000" lnSpcReduction="20000"/>
          </a:bodyPr>
          <a:lstStyle/>
          <a:p>
            <a:pPr algn="l"/>
            <a:r>
              <a:rPr lang="en-US" dirty="0"/>
              <a:t>For many years, no one knew that Queen Esther was Jewish - the Megillah tells us: "Esther did not reveal her race or nationality, because her cousin </a:t>
            </a:r>
            <a:r>
              <a:rPr lang="en-US" dirty="0" err="1"/>
              <a:t>Mordekhi</a:t>
            </a:r>
            <a:r>
              <a:rPr lang="en-US" dirty="0"/>
              <a:t> had ordered her not to".</a:t>
            </a:r>
          </a:p>
          <a:p>
            <a:pPr algn="l"/>
            <a:r>
              <a:rPr lang="en-US" sz="1900" dirty="0"/>
              <a:t> </a:t>
            </a:r>
          </a:p>
          <a:p>
            <a:pPr algn="l"/>
            <a:r>
              <a:rPr lang="en-US" dirty="0"/>
              <a:t>The name Hadassah comes from the word "</a:t>
            </a:r>
            <a:r>
              <a:rPr lang="en-US" b="1" dirty="0" err="1"/>
              <a:t>Hadas</a:t>
            </a:r>
            <a:r>
              <a:rPr lang="en-US" dirty="0"/>
              <a:t>," -  </a:t>
            </a:r>
            <a:r>
              <a:rPr lang="he-IL" sz="5600" b="1" dirty="0">
                <a:latin typeface="David" panose="020E0502060401010101" pitchFamily="34" charset="-79"/>
                <a:cs typeface="David" panose="020E0502060401010101" pitchFamily="34" charset="-79"/>
              </a:rPr>
              <a:t>הֲדַס</a:t>
            </a:r>
            <a:r>
              <a:rPr lang="he-IL" b="0" i="0" dirty="0">
                <a:solidFill>
                  <a:srgbClr val="333333"/>
                </a:solidFill>
                <a:effectLst/>
                <a:latin typeface="Assistant" pitchFamily="2" charset="-79"/>
                <a:cs typeface="Assistant" pitchFamily="2" charset="-79"/>
              </a:rPr>
              <a:t> </a:t>
            </a:r>
            <a:r>
              <a:rPr lang="he-IL" b="1" dirty="0"/>
              <a:t> </a:t>
            </a:r>
            <a:r>
              <a:rPr lang="en-US" b="1" dirty="0"/>
              <a:t> </a:t>
            </a:r>
            <a:r>
              <a:rPr lang="en-US" dirty="0"/>
              <a:t>which means myrtle.</a:t>
            </a:r>
          </a:p>
          <a:p>
            <a:pPr algn="l"/>
            <a:endParaRPr lang="en-US" dirty="0"/>
          </a:p>
        </p:txBody>
      </p:sp>
    </p:spTree>
    <p:extLst>
      <p:ext uri="{BB962C8B-B14F-4D97-AF65-F5344CB8AC3E}">
        <p14:creationId xmlns:p14="http://schemas.microsoft.com/office/powerpoint/2010/main" val="421022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a:extLst>
              <a:ext uri="{FF2B5EF4-FFF2-40B4-BE49-F238E27FC236}">
                <a16:creationId xmlns:a16="http://schemas.microsoft.com/office/drawing/2014/main" id="{DC80E715-B2AB-4792-BC88-F4F3A2127757}"/>
              </a:ext>
            </a:extLst>
          </p:cNvPr>
          <p:cNvSpPr>
            <a:spLocks noGrp="1" noChangeArrowheads="1"/>
          </p:cNvSpPr>
          <p:nvPr>
            <p:ph type="subTitle" idx="1"/>
          </p:nvPr>
        </p:nvSpPr>
        <p:spPr>
          <a:xfrm>
            <a:off x="503237" y="209550"/>
            <a:ext cx="7924800" cy="4724400"/>
          </a:xfrm>
        </p:spPr>
        <p:txBody>
          <a:bodyPr>
            <a:normAutofit fontScale="92500" lnSpcReduction="10000"/>
          </a:bodyPr>
          <a:lstStyle/>
          <a:p>
            <a:pPr algn="l"/>
            <a:r>
              <a:rPr lang="en-US" altLang="en-US" sz="3600" baseline="30000" dirty="0"/>
              <a:t>Ester 9.1-2</a:t>
            </a:r>
            <a:r>
              <a:rPr lang="en-US" altLang="en-US" sz="3600" dirty="0"/>
              <a:t> The time approached for the king's order and decree to be carried out, the day when the enemies of the Jews hoped to overpower them. But, as it turned out, </a:t>
            </a:r>
            <a:r>
              <a:rPr lang="en-US" altLang="en-US" sz="3600" dirty="0">
                <a:solidFill>
                  <a:srgbClr val="FFFF66"/>
                </a:solidFill>
              </a:rPr>
              <a:t>the opposite took place</a:t>
            </a:r>
            <a:r>
              <a:rPr lang="en-US" altLang="en-US" sz="3600" dirty="0"/>
              <a:t> - the Jews overpowered those who hated them.</a:t>
            </a:r>
          </a:p>
          <a:p>
            <a:pPr algn="l"/>
            <a:r>
              <a:rPr lang="en-US" altLang="en-US" sz="3600" dirty="0"/>
              <a:t> </a:t>
            </a:r>
            <a:r>
              <a:rPr lang="he-IL" altLang="en-US" sz="4400" b="1" dirty="0">
                <a:solidFill>
                  <a:srgbClr val="FFFF99"/>
                </a:solidFill>
                <a:cs typeface="Vilna" pitchFamily="2" charset="-79"/>
              </a:rPr>
              <a:t>נַהֲפוֹךְ הוּא</a:t>
            </a:r>
            <a:r>
              <a:rPr lang="en-US" altLang="en-US" sz="4400" b="1" dirty="0">
                <a:solidFill>
                  <a:srgbClr val="FFFF99"/>
                </a:solidFill>
                <a:cs typeface="Vilna" pitchFamily="2" charset="-79"/>
              </a:rPr>
              <a:t>  </a:t>
            </a:r>
            <a:r>
              <a:rPr lang="en-US" altLang="en-US" sz="3600" i="1" dirty="0">
                <a:solidFill>
                  <a:srgbClr val="FFFF99"/>
                </a:solidFill>
                <a:cs typeface="Vilna" pitchFamily="2" charset="-79"/>
              </a:rPr>
              <a:t>nahafokh hu </a:t>
            </a:r>
            <a:r>
              <a:rPr lang="en-US" altLang="en-US" sz="4400" dirty="0">
                <a:solidFill>
                  <a:srgbClr val="FFFF99"/>
                </a:solidFill>
                <a:cs typeface="Vilna" pitchFamily="2" charset="-79"/>
              </a:rPr>
              <a:t> </a:t>
            </a:r>
          </a:p>
          <a:p>
            <a:pPr algn="l"/>
            <a:r>
              <a:rPr lang="en-US" altLang="en-US" sz="3600" dirty="0">
                <a:solidFill>
                  <a:srgbClr val="FFFF99"/>
                </a:solidFill>
                <a:cs typeface="Vilna" pitchFamily="2" charset="-79"/>
              </a:rPr>
              <a:t>One the contrary, the reverse is true</a:t>
            </a:r>
          </a:p>
        </p:txBody>
      </p:sp>
    </p:spTree>
    <p:extLst>
      <p:ext uri="{BB962C8B-B14F-4D97-AF65-F5344CB8AC3E}">
        <p14:creationId xmlns:p14="http://schemas.microsoft.com/office/powerpoint/2010/main" val="3778935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2D616522-8AE0-4F27-9B1D-1CB192B0A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436" y="214311"/>
            <a:ext cx="6096001" cy="4572001"/>
          </a:xfrm>
          <a:prstGeom prst="rect">
            <a:avLst/>
          </a:prstGeom>
        </p:spPr>
      </p:pic>
      <p:sp>
        <p:nvSpPr>
          <p:cNvPr id="5" name="TextBox 4">
            <a:extLst>
              <a:ext uri="{FF2B5EF4-FFF2-40B4-BE49-F238E27FC236}">
                <a16:creationId xmlns:a16="http://schemas.microsoft.com/office/drawing/2014/main" id="{FD50AC59-9201-4D6B-AB6A-B0E9632871CB}"/>
              </a:ext>
            </a:extLst>
          </p:cNvPr>
          <p:cNvSpPr txBox="1"/>
          <p:nvPr/>
        </p:nvSpPr>
        <p:spPr>
          <a:xfrm>
            <a:off x="388932" y="2477988"/>
            <a:ext cx="8001007" cy="230832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Rounded MT Bold" pitchFamily="34" charset="0"/>
                <a:ea typeface="+mn-ea"/>
                <a:cs typeface="Arial" charset="0"/>
              </a:rPr>
              <a:t>The myrtle is a rather plain-looking plant, but when its leaves are bruised and crushed they give forth  a very sweet fragrance</a:t>
            </a:r>
            <a:r>
              <a:rPr kumimoji="0" 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Rounded MT Bold" pitchFamily="34" charset="0"/>
                <a:ea typeface="+mn-ea"/>
                <a:cs typeface="Arial" charset="0"/>
              </a:rPr>
              <a:t>.</a:t>
            </a:r>
          </a:p>
        </p:txBody>
      </p:sp>
    </p:spTree>
    <p:extLst>
      <p:ext uri="{BB962C8B-B14F-4D97-AF65-F5344CB8AC3E}">
        <p14:creationId xmlns:p14="http://schemas.microsoft.com/office/powerpoint/2010/main" val="3759803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03237" y="285750"/>
            <a:ext cx="7620000" cy="4191000"/>
          </a:xfrm>
        </p:spPr>
        <p:txBody>
          <a:bodyPr>
            <a:normAutofit/>
          </a:bodyPr>
          <a:lstStyle/>
          <a:p>
            <a:pPr algn="l"/>
            <a:r>
              <a:rPr lang="en-US" dirty="0"/>
              <a:t>[A​s a matter of fact, some people use the crushed leaves for spices during Havdalah on Saturday night].  </a:t>
            </a:r>
          </a:p>
          <a:p>
            <a:pPr algn="l"/>
            <a:endParaRPr lang="en-US" dirty="0"/>
          </a:p>
        </p:txBody>
      </p:sp>
    </p:spTree>
    <p:extLst>
      <p:ext uri="{BB962C8B-B14F-4D97-AF65-F5344CB8AC3E}">
        <p14:creationId xmlns:p14="http://schemas.microsoft.com/office/powerpoint/2010/main" val="2153803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03237" y="361950"/>
            <a:ext cx="7620000" cy="4267200"/>
          </a:xfrm>
        </p:spPr>
        <p:txBody>
          <a:bodyPr>
            <a:normAutofit fontScale="85000" lnSpcReduction="10000"/>
          </a:bodyPr>
          <a:lstStyle/>
          <a:p>
            <a:pPr algn="l"/>
            <a:r>
              <a:rPr lang="en-US" dirty="0"/>
              <a:t>There she was, in the city of Shushan in Persia, living as an orphan with her cousin Mordekhi in exile. Esther was taken away from her cousin's home and forced to become the wife of a Gentile King.  Esther, who was orphaned at a young age, now had to live her adult life in frustration as well. </a:t>
            </a:r>
          </a:p>
        </p:txBody>
      </p:sp>
    </p:spTree>
    <p:extLst>
      <p:ext uri="{BB962C8B-B14F-4D97-AF65-F5344CB8AC3E}">
        <p14:creationId xmlns:p14="http://schemas.microsoft.com/office/powerpoint/2010/main" val="1097644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27037" y="285750"/>
            <a:ext cx="7924800" cy="4419600"/>
          </a:xfrm>
        </p:spPr>
        <p:txBody>
          <a:bodyPr>
            <a:normAutofit lnSpcReduction="10000"/>
          </a:bodyPr>
          <a:lstStyle/>
          <a:p>
            <a:pPr algn="l"/>
            <a:r>
              <a:rPr lang="en-US" dirty="0"/>
              <a:t>Esther lived at the king's palace for nine years before revealing herself as the events of Purim took place. </a:t>
            </a:r>
          </a:p>
          <a:p>
            <a:pPr algn="l"/>
            <a:r>
              <a:rPr lang="en-US" dirty="0"/>
              <a:t>Just as the "</a:t>
            </a:r>
            <a:r>
              <a:rPr lang="en-US" dirty="0" err="1"/>
              <a:t>Hadas</a:t>
            </a:r>
            <a:r>
              <a:rPr lang="en-US" dirty="0"/>
              <a:t>" which is only fragrant when it is bruised and crushed,  </a:t>
            </a:r>
          </a:p>
        </p:txBody>
      </p:sp>
    </p:spTree>
    <p:extLst>
      <p:ext uri="{BB962C8B-B14F-4D97-AF65-F5344CB8AC3E}">
        <p14:creationId xmlns:p14="http://schemas.microsoft.com/office/powerpoint/2010/main" val="2948032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38911" y="361950"/>
            <a:ext cx="7760525" cy="4264914"/>
          </a:xfrm>
        </p:spPr>
        <p:txBody>
          <a:bodyPr>
            <a:normAutofit fontScale="85000" lnSpcReduction="20000"/>
          </a:bodyPr>
          <a:lstStyle/>
          <a:p>
            <a:pPr algn="l"/>
            <a:r>
              <a:rPr lang="en-US" dirty="0"/>
              <a:t>so often must we undergo suffering in order to fully show our potential traits. Our good and sweet smell is inherent, but it does not always manifest until brought forth through difficult times.</a:t>
            </a:r>
          </a:p>
          <a:p>
            <a:pPr algn="l"/>
            <a:r>
              <a:rPr lang="en-US" dirty="0"/>
              <a:t>And the two names: </a:t>
            </a:r>
            <a:r>
              <a:rPr lang="en-US" dirty="0" err="1"/>
              <a:t>Hadas</a:t>
            </a:r>
            <a:r>
              <a:rPr lang="en-US" dirty="0"/>
              <a:t> and Esther work hand in hand delivering the following message:</a:t>
            </a:r>
          </a:p>
        </p:txBody>
      </p:sp>
    </p:spTree>
    <p:extLst>
      <p:ext uri="{BB962C8B-B14F-4D97-AF65-F5344CB8AC3E}">
        <p14:creationId xmlns:p14="http://schemas.microsoft.com/office/powerpoint/2010/main" val="2187404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0837" y="361950"/>
            <a:ext cx="7848600" cy="4343400"/>
          </a:xfrm>
        </p:spPr>
        <p:txBody>
          <a:bodyPr>
            <a:normAutofit fontScale="92500" lnSpcReduction="20000"/>
          </a:bodyPr>
          <a:lstStyle/>
          <a:p>
            <a:pPr algn="l"/>
            <a:r>
              <a:rPr lang="en-US" dirty="0"/>
              <a:t>Whatever trouble we may be going through, for whatever reason, we may need to be "bruised and crushed," like </a:t>
            </a:r>
            <a:r>
              <a:rPr lang="en-US" i="1" dirty="0" err="1"/>
              <a:t>Hadas</a:t>
            </a:r>
            <a:r>
              <a:rPr lang="he-IL" sz="4400" b="1" dirty="0">
                <a:latin typeface="David" panose="020E0502060401010101" pitchFamily="34" charset="-79"/>
                <a:cs typeface="David" panose="020E0502060401010101" pitchFamily="34" charset="-79"/>
              </a:rPr>
              <a:t>הדס </a:t>
            </a:r>
            <a:r>
              <a:rPr lang="en-US" dirty="0"/>
              <a:t> myrtle.</a:t>
            </a:r>
          </a:p>
          <a:p>
            <a:pPr algn="l"/>
            <a:r>
              <a:rPr lang="en-US" dirty="0"/>
              <a:t>But there is always an "Ester", a hidden salvation waiting for us, prepared for us long before the hard times began.</a:t>
            </a:r>
          </a:p>
        </p:txBody>
      </p:sp>
    </p:spTree>
    <p:extLst>
      <p:ext uri="{BB962C8B-B14F-4D97-AF65-F5344CB8AC3E}">
        <p14:creationId xmlns:p14="http://schemas.microsoft.com/office/powerpoint/2010/main" val="2997187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a:extLst>
              <a:ext uri="{FF2B5EF4-FFF2-40B4-BE49-F238E27FC236}">
                <a16:creationId xmlns:a16="http://schemas.microsoft.com/office/drawing/2014/main" id="{4C0284AE-CDA9-4029-8C55-3E50B2444BE8}"/>
              </a:ext>
            </a:extLst>
          </p:cNvPr>
          <p:cNvSpPr>
            <a:spLocks noGrp="1" noChangeArrowheads="1"/>
          </p:cNvSpPr>
          <p:nvPr>
            <p:ph type="subTitle" idx="1"/>
          </p:nvPr>
        </p:nvSpPr>
        <p:spPr>
          <a:xfrm>
            <a:off x="427037" y="285750"/>
            <a:ext cx="8001000" cy="4495800"/>
          </a:xfrm>
        </p:spPr>
        <p:txBody>
          <a:bodyPr>
            <a:normAutofit fontScale="92500"/>
          </a:bodyPr>
          <a:lstStyle/>
          <a:p>
            <a:pPr algn="l">
              <a:lnSpc>
                <a:spcPct val="90000"/>
              </a:lnSpc>
            </a:pPr>
            <a:r>
              <a:rPr lang="en-US" altLang="en-US" sz="4000" i="1" dirty="0"/>
              <a:t>Ken </a:t>
            </a:r>
            <a:r>
              <a:rPr lang="en-US" altLang="en-US" sz="4000" i="1" dirty="0" err="1"/>
              <a:t>tihiyeh</a:t>
            </a:r>
            <a:r>
              <a:rPr lang="en-US" altLang="en-US" sz="4000" i="1" dirty="0"/>
              <a:t> </a:t>
            </a:r>
            <a:r>
              <a:rPr lang="en-US" altLang="en-US" sz="4000" i="1" dirty="0" err="1"/>
              <a:t>lanu</a:t>
            </a:r>
            <a:r>
              <a:rPr lang="en-US" altLang="en-US" sz="4000" i="1" dirty="0"/>
              <a:t>  </a:t>
            </a:r>
            <a:r>
              <a:rPr lang="he-IL" altLang="en-US" sz="4000" b="1" dirty="0">
                <a:cs typeface="Vilna" pitchFamily="2" charset="-79"/>
              </a:rPr>
              <a:t>כֵּן תְהִיָה לָנוּ</a:t>
            </a:r>
            <a:r>
              <a:rPr lang="en-US" altLang="en-US" sz="4000" dirty="0"/>
              <a:t>...(So should it be for us)</a:t>
            </a:r>
          </a:p>
          <a:p>
            <a:pPr algn="l">
              <a:lnSpc>
                <a:spcPct val="90000"/>
              </a:lnSpc>
            </a:pPr>
            <a:r>
              <a:rPr lang="en-US" altLang="en-US" sz="4000" baseline="30000" dirty="0"/>
              <a:t>1 Cor 1.26-31</a:t>
            </a:r>
            <a:r>
              <a:rPr lang="en-US" altLang="en-US" sz="4000" dirty="0"/>
              <a:t> For God’s “nonsense” is wiser than humanity’s “wisdom.” And God’s “weakness” is stronger than humanity’s “strength.” …But God chose what the world considers nonsense</a:t>
            </a:r>
          </a:p>
        </p:txBody>
      </p:sp>
    </p:spTree>
    <p:extLst>
      <p:ext uri="{BB962C8B-B14F-4D97-AF65-F5344CB8AC3E}">
        <p14:creationId xmlns:p14="http://schemas.microsoft.com/office/powerpoint/2010/main" val="807849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a:extLst>
              <a:ext uri="{FF2B5EF4-FFF2-40B4-BE49-F238E27FC236}">
                <a16:creationId xmlns:a16="http://schemas.microsoft.com/office/drawing/2014/main" id="{4C0284AE-CDA9-4029-8C55-3E50B2444BE8}"/>
              </a:ext>
            </a:extLst>
          </p:cNvPr>
          <p:cNvSpPr>
            <a:spLocks noGrp="1" noChangeArrowheads="1"/>
          </p:cNvSpPr>
          <p:nvPr>
            <p:ph type="subTitle" idx="1"/>
          </p:nvPr>
        </p:nvSpPr>
        <p:spPr>
          <a:xfrm>
            <a:off x="427037" y="209550"/>
            <a:ext cx="7772400" cy="4572000"/>
          </a:xfrm>
        </p:spPr>
        <p:txBody>
          <a:bodyPr/>
          <a:lstStyle/>
          <a:p>
            <a:pPr algn="l">
              <a:lnSpc>
                <a:spcPct val="90000"/>
              </a:lnSpc>
            </a:pPr>
            <a:r>
              <a:rPr lang="en-US" altLang="en-US" sz="4000" baseline="30000" dirty="0"/>
              <a:t>1 Cor 1.26-31</a:t>
            </a:r>
            <a:r>
              <a:rPr lang="en-US" altLang="en-US" sz="4000" dirty="0"/>
              <a:t> in order to shame the wise; God chose what the world considers weak in order to shame the strong; and God chose what the world looks down on as common or regards as nothing in order to bring to nothing </a:t>
            </a:r>
          </a:p>
        </p:txBody>
      </p:sp>
    </p:spTree>
    <p:extLst>
      <p:ext uri="{BB962C8B-B14F-4D97-AF65-F5344CB8AC3E}">
        <p14:creationId xmlns:p14="http://schemas.microsoft.com/office/powerpoint/2010/main" val="2147045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a:extLst>
              <a:ext uri="{FF2B5EF4-FFF2-40B4-BE49-F238E27FC236}">
                <a16:creationId xmlns:a16="http://schemas.microsoft.com/office/drawing/2014/main" id="{5B42FD0D-6DCC-47DC-B19A-F1326976F189}"/>
              </a:ext>
            </a:extLst>
          </p:cNvPr>
          <p:cNvSpPr>
            <a:spLocks noGrp="1" noChangeArrowheads="1"/>
          </p:cNvSpPr>
          <p:nvPr>
            <p:ph type="subTitle" idx="1"/>
          </p:nvPr>
        </p:nvSpPr>
        <p:spPr>
          <a:xfrm>
            <a:off x="350837" y="285750"/>
            <a:ext cx="8077200" cy="4572000"/>
          </a:xfrm>
        </p:spPr>
        <p:txBody>
          <a:bodyPr/>
          <a:lstStyle/>
          <a:p>
            <a:pPr algn="l"/>
            <a:r>
              <a:rPr lang="en-US" altLang="en-US" sz="3600" baseline="30000" dirty="0"/>
              <a:t>1 Cor 1.26-31</a:t>
            </a:r>
            <a:r>
              <a:rPr lang="en-US" altLang="en-US" sz="3600" dirty="0"/>
              <a:t> what the world considers important; </a:t>
            </a:r>
            <a:r>
              <a:rPr lang="en-US" altLang="en-US" sz="3600" dirty="0">
                <a:solidFill>
                  <a:srgbClr val="FFFF99"/>
                </a:solidFill>
              </a:rPr>
              <a:t>so that no one should boast before God</a:t>
            </a:r>
            <a:r>
              <a:rPr lang="en-US" altLang="en-US" sz="3600" dirty="0"/>
              <a:t>. It is his doing that you are united with the Messiah Yeshua. He has become wisdom for us from God, and righteousness and holiness and redemption as well! </a:t>
            </a:r>
          </a:p>
        </p:txBody>
      </p:sp>
    </p:spTree>
    <p:extLst>
      <p:ext uri="{BB962C8B-B14F-4D97-AF65-F5344CB8AC3E}">
        <p14:creationId xmlns:p14="http://schemas.microsoft.com/office/powerpoint/2010/main" val="2808249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a:extLst>
              <a:ext uri="{FF2B5EF4-FFF2-40B4-BE49-F238E27FC236}">
                <a16:creationId xmlns:a16="http://schemas.microsoft.com/office/drawing/2014/main" id="{1DBEAA4A-BAD3-43A9-BFA4-4D0AF0C43576}"/>
              </a:ext>
            </a:extLst>
          </p:cNvPr>
          <p:cNvSpPr>
            <a:spLocks noGrp="1" noChangeArrowheads="1"/>
          </p:cNvSpPr>
          <p:nvPr>
            <p:ph type="subTitle" idx="1"/>
          </p:nvPr>
        </p:nvSpPr>
        <p:spPr>
          <a:xfrm>
            <a:off x="503237" y="285750"/>
            <a:ext cx="7620000" cy="4495800"/>
          </a:xfrm>
        </p:spPr>
        <p:txBody>
          <a:bodyPr>
            <a:normAutofit lnSpcReduction="10000"/>
          </a:bodyPr>
          <a:lstStyle/>
          <a:p>
            <a:pPr algn="l"/>
            <a:r>
              <a:rPr lang="en-US" altLang="en-US" sz="4000" baseline="30000" dirty="0"/>
              <a:t>1 Cor 1.26-31</a:t>
            </a:r>
            <a:r>
              <a:rPr lang="en-US" altLang="en-US" sz="4000" dirty="0"/>
              <a:t> Therefore - as the </a:t>
            </a:r>
            <a:r>
              <a:rPr lang="en-US" altLang="en-US" sz="4000" dirty="0" err="1"/>
              <a:t>Tanakh</a:t>
            </a:r>
            <a:r>
              <a:rPr lang="en-US" altLang="en-US" sz="4000" dirty="0"/>
              <a:t> says - "Let anyone who wants to boast, boast about </a:t>
            </a:r>
            <a:r>
              <a:rPr lang="en-US" altLang="en-US" sz="4000" cap="small" dirty="0"/>
              <a:t>A</a:t>
            </a:r>
            <a:r>
              <a:rPr lang="en-US" altLang="en-US" sz="3200" cap="small" dirty="0"/>
              <a:t>DONI</a:t>
            </a:r>
            <a:r>
              <a:rPr lang="en-US" altLang="en-US" sz="4000" dirty="0"/>
              <a:t>." </a:t>
            </a:r>
          </a:p>
          <a:p>
            <a:pPr algn="l"/>
            <a:r>
              <a:rPr lang="he-IL" altLang="en-US" sz="4800" b="1" dirty="0">
                <a:cs typeface="Vilna" pitchFamily="2" charset="-79"/>
              </a:rPr>
              <a:t>נַהֲפוֹךְ הוּא</a:t>
            </a:r>
            <a:r>
              <a:rPr lang="en-US" altLang="en-US" sz="4800" b="1" dirty="0">
                <a:cs typeface="Vilna" pitchFamily="2" charset="-79"/>
              </a:rPr>
              <a:t>  </a:t>
            </a:r>
            <a:r>
              <a:rPr lang="en-US" altLang="en-US" sz="4000" i="1" dirty="0" err="1">
                <a:cs typeface="Vilna" pitchFamily="2" charset="-79"/>
              </a:rPr>
              <a:t>nahafokh</a:t>
            </a:r>
            <a:r>
              <a:rPr lang="en-US" altLang="en-US" sz="4000" i="1" dirty="0">
                <a:cs typeface="Vilna" pitchFamily="2" charset="-79"/>
              </a:rPr>
              <a:t> hu </a:t>
            </a:r>
            <a:r>
              <a:rPr lang="en-US" altLang="en-US" sz="4800" dirty="0">
                <a:cs typeface="Vilna" pitchFamily="2" charset="-79"/>
              </a:rPr>
              <a:t> </a:t>
            </a:r>
          </a:p>
          <a:p>
            <a:pPr algn="l"/>
            <a:r>
              <a:rPr lang="en-US" altLang="en-US" sz="4000" dirty="0">
                <a:cs typeface="Vilna" pitchFamily="2" charset="-79"/>
              </a:rPr>
              <a:t>One the contrary, the reverse is true</a:t>
            </a:r>
          </a:p>
        </p:txBody>
      </p:sp>
    </p:spTree>
    <p:extLst>
      <p:ext uri="{BB962C8B-B14F-4D97-AF65-F5344CB8AC3E}">
        <p14:creationId xmlns:p14="http://schemas.microsoft.com/office/powerpoint/2010/main" val="194237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lstStyle/>
          <a:p>
            <a:pPr algn="l"/>
            <a:endParaRPr lang="en-US" altLang="en-US" sz="3700" dirty="0">
              <a:cs typeface="Vilna" pitchFamily="2" charset="-79"/>
            </a:endParaRPr>
          </a:p>
        </p:txBody>
      </p:sp>
      <p:pic>
        <p:nvPicPr>
          <p:cNvPr id="2050" name="Picture 2">
            <a:extLst>
              <a:ext uri="{FF2B5EF4-FFF2-40B4-BE49-F238E27FC236}">
                <a16:creationId xmlns:a16="http://schemas.microsoft.com/office/drawing/2014/main" id="{836DBFB4-A399-0701-52FB-689B940E6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305"/>
            <a:ext cx="8778875" cy="4938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958076-2536-46E7-76CC-3EBE07B467B6}"/>
              </a:ext>
            </a:extLst>
          </p:cNvPr>
          <p:cNvSpPr txBox="1"/>
          <p:nvPr/>
        </p:nvSpPr>
        <p:spPr>
          <a:xfrm>
            <a:off x="1811936" y="4456188"/>
            <a:ext cx="5155001" cy="707886"/>
          </a:xfrm>
          <a:prstGeom prst="rect">
            <a:avLst/>
          </a:prstGeom>
          <a:noFill/>
        </p:spPr>
        <p:txBody>
          <a:bodyPr wrap="none" rtlCol="0">
            <a:spAutoFit/>
          </a:bodyPr>
          <a:lstStyle/>
          <a:p>
            <a:pPr rtl="1"/>
            <a:r>
              <a:rPr lang="he-IL" altLang="en-US" sz="4000" b="1" dirty="0">
                <a:latin typeface="David" panose="020E0502060401010101" pitchFamily="34" charset="-79"/>
                <a:cs typeface="David" panose="020E0502060401010101" pitchFamily="34" charset="-79"/>
              </a:rPr>
              <a:t>נַהֲפוֹךְ הוּא</a:t>
            </a:r>
            <a:r>
              <a:rPr lang="en-US" altLang="en-US" sz="4000" b="1" dirty="0">
                <a:cs typeface="Vilna" pitchFamily="2" charset="-79"/>
              </a:rPr>
              <a:t> </a:t>
            </a:r>
            <a:r>
              <a:rPr lang="en-US" altLang="en-US" sz="3200" i="1" dirty="0" err="1">
                <a:cs typeface="Vilna" pitchFamily="2" charset="-79"/>
              </a:rPr>
              <a:t>nahafokh</a:t>
            </a:r>
            <a:r>
              <a:rPr lang="en-US" altLang="en-US" sz="3200" i="1" dirty="0">
                <a:cs typeface="Vilna" pitchFamily="2" charset="-79"/>
              </a:rPr>
              <a:t> hu   </a:t>
            </a:r>
            <a:endParaRPr lang="en-US" dirty="0"/>
          </a:p>
        </p:txBody>
      </p:sp>
    </p:spTree>
    <p:extLst>
      <p:ext uri="{BB962C8B-B14F-4D97-AF65-F5344CB8AC3E}">
        <p14:creationId xmlns:p14="http://schemas.microsoft.com/office/powerpoint/2010/main" val="603856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endParaRPr lang="en-US" altLang="en-US" sz="3840" dirty="0"/>
          </a:p>
        </p:txBody>
      </p:sp>
      <p:pic>
        <p:nvPicPr>
          <p:cNvPr id="4098" name="Picture 2" descr="Stuxnet Worm: One of the World's First Cyber Attacks | World101 - Vid ...">
            <a:extLst>
              <a:ext uri="{FF2B5EF4-FFF2-40B4-BE49-F238E27FC236}">
                <a16:creationId xmlns:a16="http://schemas.microsoft.com/office/drawing/2014/main" id="{CA9A5295-E9FB-1597-4527-DD2728DB5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2393"/>
            <a:ext cx="8778875" cy="4938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D8E94F-9500-B296-E3F2-F8A3C8F9241B}"/>
              </a:ext>
            </a:extLst>
          </p:cNvPr>
          <p:cNvSpPr txBox="1"/>
          <p:nvPr/>
        </p:nvSpPr>
        <p:spPr>
          <a:xfrm>
            <a:off x="3856037" y="4137572"/>
            <a:ext cx="4327660" cy="707886"/>
          </a:xfrm>
          <a:prstGeom prst="rect">
            <a:avLst/>
          </a:prstGeom>
          <a:noFill/>
        </p:spPr>
        <p:txBody>
          <a:bodyPr wrap="square" rtlCol="0">
            <a:spAutoFit/>
          </a:bodyPr>
          <a:lstStyle/>
          <a:p>
            <a:pPr algn="l"/>
            <a:r>
              <a:rPr lang="en-US" dirty="0"/>
              <a:t>The Myrtle worm</a:t>
            </a:r>
          </a:p>
        </p:txBody>
      </p:sp>
    </p:spTree>
    <p:extLst>
      <p:ext uri="{BB962C8B-B14F-4D97-AF65-F5344CB8AC3E}">
        <p14:creationId xmlns:p14="http://schemas.microsoft.com/office/powerpoint/2010/main" val="2906914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a:extLst>
              <a:ext uri="{FF2B5EF4-FFF2-40B4-BE49-F238E27FC236}">
                <a16:creationId xmlns:a16="http://schemas.microsoft.com/office/drawing/2014/main" id="{77B50326-ACB5-44C7-9831-BF164B4C24FD}"/>
              </a:ext>
            </a:extLst>
          </p:cNvPr>
          <p:cNvSpPr>
            <a:spLocks noGrp="1" noChangeArrowheads="1"/>
          </p:cNvSpPr>
          <p:nvPr>
            <p:ph type="subTitle" idx="1"/>
          </p:nvPr>
        </p:nvSpPr>
        <p:spPr>
          <a:xfrm>
            <a:off x="427037" y="209550"/>
            <a:ext cx="7848600" cy="4419600"/>
          </a:xfrm>
        </p:spPr>
        <p:txBody>
          <a:bodyPr>
            <a:normAutofit fontScale="92500" lnSpcReduction="10000"/>
          </a:bodyPr>
          <a:lstStyle/>
          <a:p>
            <a:pPr algn="l"/>
            <a:r>
              <a:rPr lang="en-US" altLang="en-US" sz="3600" dirty="0"/>
              <a:t>Ester/Hadassah</a:t>
            </a:r>
          </a:p>
          <a:p>
            <a:pPr algn="l">
              <a:buFontTx/>
              <a:buChar char="•"/>
            </a:pPr>
            <a:r>
              <a:rPr lang="en-US" altLang="en-US" sz="3600" dirty="0"/>
              <a:t>Beautiful G-</a:t>
            </a:r>
            <a:r>
              <a:rPr lang="en-US" altLang="en-US" sz="3600" dirty="0" err="1"/>
              <a:t>dly</a:t>
            </a:r>
            <a:r>
              <a:rPr lang="en-US" altLang="en-US" sz="3600" dirty="0"/>
              <a:t> young woman, contemplating a future husband, children </a:t>
            </a:r>
            <a:r>
              <a:rPr lang="en-US" altLang="en-US" sz="2800" dirty="0">
                <a:sym typeface="Wingdings" panose="05000000000000000000" pitchFamily="2" charset="2"/>
              </a:rPr>
              <a:t></a:t>
            </a:r>
            <a:r>
              <a:rPr lang="en-US" altLang="en-US" sz="3600" dirty="0">
                <a:sym typeface="Wingdings" panose="05000000000000000000" pitchFamily="2" charset="2"/>
              </a:rPr>
              <a:t> a pagan harem</a:t>
            </a:r>
            <a:endParaRPr lang="en-US" altLang="en-US" sz="3600" dirty="0"/>
          </a:p>
          <a:p>
            <a:pPr lvl="1" algn="l">
              <a:buFontTx/>
              <a:buChar char="–"/>
            </a:pPr>
            <a:r>
              <a:rPr lang="en-US" altLang="en-US" sz="3600" dirty="0"/>
              <a:t>Submission to </a:t>
            </a:r>
            <a:r>
              <a:rPr lang="en-US" altLang="en-US" sz="3600" dirty="0" err="1"/>
              <a:t>Mordekhi</a:t>
            </a:r>
            <a:endParaRPr lang="en-US" altLang="en-US" sz="3600" dirty="0"/>
          </a:p>
          <a:p>
            <a:pPr lvl="1" algn="l">
              <a:buFontTx/>
              <a:buChar char="–"/>
            </a:pPr>
            <a:r>
              <a:rPr lang="en-US" altLang="en-US" sz="3600" dirty="0"/>
              <a:t>Submission to the government</a:t>
            </a:r>
          </a:p>
          <a:p>
            <a:pPr lvl="1" algn="l">
              <a:buFontTx/>
              <a:buChar char="–"/>
            </a:pPr>
            <a:r>
              <a:rPr lang="en-US" altLang="en-US" sz="3600" dirty="0"/>
              <a:t>Trust in the hidden hand of </a:t>
            </a:r>
            <a:r>
              <a:rPr lang="en-US" altLang="en-US" sz="3600" dirty="0" err="1"/>
              <a:t>HaShem</a:t>
            </a:r>
            <a:endParaRPr lang="en-US" altLang="en-US" sz="3600" dirty="0"/>
          </a:p>
        </p:txBody>
      </p:sp>
    </p:spTree>
    <p:extLst>
      <p:ext uri="{BB962C8B-B14F-4D97-AF65-F5344CB8AC3E}">
        <p14:creationId xmlns:p14="http://schemas.microsoft.com/office/powerpoint/2010/main" val="1869180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a:extLst>
              <a:ext uri="{FF2B5EF4-FFF2-40B4-BE49-F238E27FC236}">
                <a16:creationId xmlns:a16="http://schemas.microsoft.com/office/drawing/2014/main" id="{8B019FA1-3AAC-49DA-83DD-4449CC5D229B}"/>
              </a:ext>
            </a:extLst>
          </p:cNvPr>
          <p:cNvSpPr>
            <a:spLocks noGrp="1" noChangeArrowheads="1"/>
          </p:cNvSpPr>
          <p:nvPr>
            <p:ph type="subTitle" idx="1"/>
          </p:nvPr>
        </p:nvSpPr>
        <p:spPr>
          <a:xfrm>
            <a:off x="427037" y="285750"/>
            <a:ext cx="7924800" cy="4495800"/>
          </a:xfrm>
        </p:spPr>
        <p:txBody>
          <a:bodyPr>
            <a:normAutofit lnSpcReduction="10000"/>
          </a:bodyPr>
          <a:lstStyle/>
          <a:p>
            <a:pPr algn="l"/>
            <a:r>
              <a:rPr lang="en-US" altLang="en-US" sz="3200" dirty="0"/>
              <a:t>Moshe and his parents</a:t>
            </a:r>
          </a:p>
          <a:p>
            <a:pPr algn="l">
              <a:buFontTx/>
              <a:buChar char="•"/>
            </a:pPr>
            <a:r>
              <a:rPr lang="en-US" altLang="en-US" sz="3200" dirty="0"/>
              <a:t>Where is this basket going?</a:t>
            </a:r>
          </a:p>
          <a:p>
            <a:pPr algn="l">
              <a:buFontTx/>
              <a:buChar char="•"/>
            </a:pPr>
            <a:r>
              <a:rPr lang="en-US" altLang="en-US" sz="3200" dirty="0"/>
              <a:t>Will the </a:t>
            </a:r>
            <a:r>
              <a:rPr lang="en-US" altLang="en-US" sz="3200" dirty="0" err="1"/>
              <a:t>crocidiles</a:t>
            </a:r>
            <a:r>
              <a:rPr lang="en-US" altLang="en-US" sz="3200" dirty="0"/>
              <a:t> get him?</a:t>
            </a:r>
          </a:p>
          <a:p>
            <a:pPr algn="l">
              <a:buFontTx/>
              <a:buChar char="•"/>
            </a:pPr>
            <a:r>
              <a:rPr lang="en-US" altLang="en-US" sz="3200" dirty="0"/>
              <a:t>Who will find him?</a:t>
            </a:r>
          </a:p>
          <a:p>
            <a:pPr algn="l"/>
            <a:r>
              <a:rPr lang="en-US" altLang="en-US" sz="3200" dirty="0"/>
              <a:t>After he was returned…will he remember?  </a:t>
            </a:r>
          </a:p>
          <a:p>
            <a:pPr rtl="1"/>
            <a:r>
              <a:rPr lang="he-IL" altLang="en-US" sz="4000" b="1" dirty="0">
                <a:cs typeface="Vilna" pitchFamily="2" charset="-79"/>
              </a:rPr>
              <a:t>נַהֲפוֹךְ הוּא</a:t>
            </a:r>
            <a:r>
              <a:rPr lang="en-US" altLang="en-US" sz="4000" b="1" dirty="0">
                <a:cs typeface="Vilna" pitchFamily="2" charset="-79"/>
              </a:rPr>
              <a:t>  </a:t>
            </a:r>
            <a:r>
              <a:rPr lang="en-US" altLang="en-US" sz="3200" i="1" dirty="0" err="1">
                <a:cs typeface="Vilna" pitchFamily="2" charset="-79"/>
              </a:rPr>
              <a:t>nahafokh</a:t>
            </a:r>
            <a:r>
              <a:rPr lang="en-US" altLang="en-US" sz="3200" i="1" dirty="0">
                <a:cs typeface="Vilna" pitchFamily="2" charset="-79"/>
              </a:rPr>
              <a:t> hu </a:t>
            </a:r>
            <a:r>
              <a:rPr lang="en-US" altLang="en-US" sz="4000" dirty="0">
                <a:cs typeface="Vilna" pitchFamily="2" charset="-79"/>
              </a:rPr>
              <a:t> </a:t>
            </a:r>
          </a:p>
          <a:p>
            <a:pPr algn="l"/>
            <a:r>
              <a:rPr lang="en-US" altLang="en-US" sz="3200" dirty="0">
                <a:cs typeface="Vilna" pitchFamily="2" charset="-79"/>
              </a:rPr>
              <a:t>One the contrary, the reverse is true</a:t>
            </a:r>
          </a:p>
        </p:txBody>
      </p:sp>
    </p:spTree>
    <p:extLst>
      <p:ext uri="{BB962C8B-B14F-4D97-AF65-F5344CB8AC3E}">
        <p14:creationId xmlns:p14="http://schemas.microsoft.com/office/powerpoint/2010/main" val="3104406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a:extLst>
              <a:ext uri="{FF2B5EF4-FFF2-40B4-BE49-F238E27FC236}">
                <a16:creationId xmlns:a16="http://schemas.microsoft.com/office/drawing/2014/main" id="{26BC61E4-BA42-464E-91E1-C1BD3FD8E1F2}"/>
              </a:ext>
            </a:extLst>
          </p:cNvPr>
          <p:cNvSpPr>
            <a:spLocks noGrp="1" noChangeArrowheads="1"/>
          </p:cNvSpPr>
          <p:nvPr>
            <p:ph type="subTitle" idx="1"/>
          </p:nvPr>
        </p:nvSpPr>
        <p:spPr>
          <a:xfrm>
            <a:off x="427037" y="209550"/>
            <a:ext cx="8077200" cy="4648200"/>
          </a:xfrm>
        </p:spPr>
        <p:txBody>
          <a:bodyPr>
            <a:normAutofit fontScale="92500"/>
          </a:bodyPr>
          <a:lstStyle/>
          <a:p>
            <a:pPr algn="l"/>
            <a:r>
              <a:rPr lang="en-US" altLang="en-US" sz="3600" dirty="0"/>
              <a:t>Messiah’s redemption</a:t>
            </a:r>
          </a:p>
          <a:p>
            <a:pPr algn="l">
              <a:buFontTx/>
              <a:buChar char="•"/>
            </a:pPr>
            <a:r>
              <a:rPr lang="en-US" altLang="en-US" sz="3600" dirty="0"/>
              <a:t>Year of obscurity</a:t>
            </a:r>
          </a:p>
          <a:p>
            <a:pPr algn="l">
              <a:buFontTx/>
              <a:buChar char="•"/>
            </a:pPr>
            <a:r>
              <a:rPr lang="en-US" altLang="en-US" sz="3600" dirty="0"/>
              <a:t>Year of celebrity</a:t>
            </a:r>
          </a:p>
          <a:p>
            <a:pPr algn="l">
              <a:buFontTx/>
              <a:buChar char="•"/>
            </a:pPr>
            <a:r>
              <a:rPr lang="en-US" altLang="en-US" sz="3600" dirty="0"/>
              <a:t>Year of adversity, arrest, execution!</a:t>
            </a:r>
          </a:p>
          <a:p>
            <a:r>
              <a:rPr lang="en-US" altLang="en-US" sz="3600" dirty="0"/>
              <a:t>RESURRECTION!!</a:t>
            </a:r>
          </a:p>
          <a:p>
            <a:pPr rtl="1"/>
            <a:r>
              <a:rPr lang="he-IL" altLang="en-US" sz="4400" b="1" dirty="0">
                <a:cs typeface="Vilna" pitchFamily="2" charset="-79"/>
              </a:rPr>
              <a:t>נַהֲפוֹךְ הוּא</a:t>
            </a:r>
            <a:r>
              <a:rPr lang="en-US" altLang="en-US" sz="4400" b="1" dirty="0">
                <a:cs typeface="Vilna" pitchFamily="2" charset="-79"/>
              </a:rPr>
              <a:t>  </a:t>
            </a:r>
            <a:r>
              <a:rPr lang="en-US" altLang="en-US" sz="3600" i="1" dirty="0" err="1">
                <a:cs typeface="Vilna" pitchFamily="2" charset="-79"/>
              </a:rPr>
              <a:t>nahafokh</a:t>
            </a:r>
            <a:r>
              <a:rPr lang="en-US" altLang="en-US" sz="3600" i="1" dirty="0">
                <a:cs typeface="Vilna" pitchFamily="2" charset="-79"/>
              </a:rPr>
              <a:t> hu </a:t>
            </a:r>
            <a:r>
              <a:rPr lang="en-US" altLang="en-US" sz="4400" dirty="0">
                <a:cs typeface="Vilna" pitchFamily="2" charset="-79"/>
              </a:rPr>
              <a:t> </a:t>
            </a:r>
          </a:p>
          <a:p>
            <a:pPr algn="l"/>
            <a:r>
              <a:rPr lang="en-US" altLang="en-US" sz="3600" dirty="0">
                <a:cs typeface="Vilna" pitchFamily="2" charset="-79"/>
              </a:rPr>
              <a:t>One the contrary, the reverse is true</a:t>
            </a:r>
            <a:endParaRPr lang="en-US" altLang="en-US" sz="3600" dirty="0"/>
          </a:p>
        </p:txBody>
      </p:sp>
    </p:spTree>
    <p:extLst>
      <p:ext uri="{BB962C8B-B14F-4D97-AF65-F5344CB8AC3E}">
        <p14:creationId xmlns:p14="http://schemas.microsoft.com/office/powerpoint/2010/main" val="3673756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fontScale="77500" lnSpcReduction="20000"/>
          </a:bodyPr>
          <a:lstStyle/>
          <a:p>
            <a:pPr algn="l">
              <a:lnSpc>
                <a:spcPct val="120000"/>
              </a:lnSpc>
              <a:spcBef>
                <a:spcPts val="0"/>
              </a:spcBef>
            </a:pPr>
            <a:r>
              <a:rPr lang="en-US" altLang="en-US" sz="4000" baseline="30000" dirty="0"/>
              <a:t>1 Cor 2.7-8 </a:t>
            </a:r>
            <a:r>
              <a:rPr lang="en-US" altLang="en-US" sz="4000" dirty="0"/>
              <a:t>On the contrary, we are communicating a secret wisdom from God which has been hidden until now but which, before history began, God had decreed would bring us glory. Not one of this world’s leaders has understood it; because if they had, they would not have executed the Lord from whom this glory flows.</a:t>
            </a:r>
          </a:p>
        </p:txBody>
      </p:sp>
    </p:spTree>
    <p:extLst>
      <p:ext uri="{BB962C8B-B14F-4D97-AF65-F5344CB8AC3E}">
        <p14:creationId xmlns:p14="http://schemas.microsoft.com/office/powerpoint/2010/main" val="1199210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  </a:t>
            </a:r>
          </a:p>
        </p:txBody>
      </p:sp>
      <p:pic>
        <p:nvPicPr>
          <p:cNvPr id="3" name="Picture 2">
            <a:extLst>
              <a:ext uri="{FF2B5EF4-FFF2-40B4-BE49-F238E27FC236}">
                <a16:creationId xmlns:a16="http://schemas.microsoft.com/office/drawing/2014/main" id="{F2D925A9-113A-C90C-C4AD-9F43347856D4}"/>
              </a:ext>
            </a:extLst>
          </p:cNvPr>
          <p:cNvPicPr>
            <a:picLocks noChangeAspect="1"/>
          </p:cNvPicPr>
          <p:nvPr/>
        </p:nvPicPr>
        <p:blipFill>
          <a:blip r:embed="rId3"/>
          <a:stretch>
            <a:fillRect/>
          </a:stretch>
        </p:blipFill>
        <p:spPr>
          <a:xfrm>
            <a:off x="0" y="452349"/>
            <a:ext cx="8778875" cy="4238802"/>
          </a:xfrm>
          <a:prstGeom prst="rect">
            <a:avLst/>
          </a:prstGeom>
        </p:spPr>
      </p:pic>
    </p:spTree>
    <p:extLst>
      <p:ext uri="{BB962C8B-B14F-4D97-AF65-F5344CB8AC3E}">
        <p14:creationId xmlns:p14="http://schemas.microsoft.com/office/powerpoint/2010/main" val="884900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baseline="30000" dirty="0"/>
              <a:t>1 </a:t>
            </a:r>
            <a:r>
              <a:rPr lang="en-US" altLang="en-US" sz="3840" baseline="30000" dirty="0" err="1"/>
              <a:t>Yn</a:t>
            </a:r>
            <a:r>
              <a:rPr lang="en-US" altLang="en-US" sz="3840" baseline="30000" dirty="0"/>
              <a:t> 3.1  </a:t>
            </a:r>
            <a:r>
              <a:rPr lang="en-US" altLang="en-US" sz="3840" dirty="0"/>
              <a:t>See what love the Father has lavished on us in letting us be called God’s children! For that is what we are. The reason the </a:t>
            </a:r>
            <a:r>
              <a:rPr lang="en-US" altLang="en-US" sz="3840" u="sng" dirty="0">
                <a:solidFill>
                  <a:srgbClr val="FFFF99"/>
                </a:solidFill>
              </a:rPr>
              <a:t>world does not know us is that it has not known him.</a:t>
            </a:r>
          </a:p>
        </p:txBody>
      </p:sp>
    </p:spTree>
    <p:extLst>
      <p:ext uri="{BB962C8B-B14F-4D97-AF65-F5344CB8AC3E}">
        <p14:creationId xmlns:p14="http://schemas.microsoft.com/office/powerpoint/2010/main" val="1982641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fontScale="85000" lnSpcReduction="20000"/>
          </a:bodyPr>
          <a:lstStyle/>
          <a:p>
            <a:pPr algn="l"/>
            <a:r>
              <a:rPr lang="en-US" sz="4000" i="0" baseline="30000" dirty="0">
                <a:effectLst/>
                <a:latin typeface="Arial Rounded MT Bold" panose="020F0704030504030204" pitchFamily="34" charset="0"/>
              </a:rPr>
              <a:t>Acts  3.13-21  </a:t>
            </a:r>
            <a:r>
              <a:rPr lang="en-US" sz="4000" i="0" dirty="0">
                <a:effectLst/>
                <a:latin typeface="Arial Rounded MT Bold" panose="020F0704030504030204" pitchFamily="34" charset="0"/>
              </a:rPr>
              <a:t>The God of Avraham, </a:t>
            </a:r>
            <a:r>
              <a:rPr lang="en-US" sz="4000" i="0" dirty="0" err="1">
                <a:effectLst/>
                <a:latin typeface="Arial Rounded MT Bold" panose="020F0704030504030204" pitchFamily="34" charset="0"/>
              </a:rPr>
              <a:t>Yitz’chak</a:t>
            </a:r>
            <a:r>
              <a:rPr lang="en-US" sz="4000" i="0" dirty="0">
                <a:effectLst/>
                <a:latin typeface="Arial Rounded MT Bold" panose="020F0704030504030204" pitchFamily="34" charset="0"/>
              </a:rPr>
              <a:t> and </a:t>
            </a:r>
            <a:r>
              <a:rPr lang="en-US" sz="4000" i="0" dirty="0" err="1">
                <a:effectLst/>
                <a:latin typeface="Arial Rounded MT Bold" panose="020F0704030504030204" pitchFamily="34" charset="0"/>
              </a:rPr>
              <a:t>Ya‘akov</a:t>
            </a:r>
            <a:r>
              <a:rPr lang="en-US" sz="4000" i="0" dirty="0">
                <a:effectLst/>
                <a:latin typeface="Arial Rounded MT Bold" panose="020F0704030504030204" pitchFamily="34" charset="0"/>
              </a:rPr>
              <a:t>, </a:t>
            </a:r>
            <a:r>
              <a:rPr lang="en-US" sz="4000" b="1" i="0" dirty="0">
                <a:effectLst/>
                <a:latin typeface="Arial Rounded MT Bold" panose="020F0704030504030204" pitchFamily="34" charset="0"/>
              </a:rPr>
              <a:t>the God of our fathers</a:t>
            </a:r>
            <a:r>
              <a:rPr lang="en-US" sz="4000" b="0" i="0" dirty="0">
                <a:effectLst/>
                <a:latin typeface="Arial Rounded MT Bold" panose="020F0704030504030204" pitchFamily="34" charset="0"/>
              </a:rPr>
              <a:t>,</a:t>
            </a:r>
            <a:r>
              <a:rPr lang="en-US" sz="4000" baseline="30000" dirty="0">
                <a:latin typeface="Arial Rounded MT Bold" panose="020F0704030504030204" pitchFamily="34" charset="0"/>
              </a:rPr>
              <a:t> </a:t>
            </a:r>
            <a:r>
              <a:rPr lang="en-US" sz="4000" b="0" i="0" dirty="0">
                <a:effectLst/>
                <a:latin typeface="Arial Rounded MT Bold" panose="020F0704030504030204" pitchFamily="34" charset="0"/>
              </a:rPr>
              <a:t>has glorified his servant Yeshua — the same Yeshua you handed over and disowned before Pilate, even after he had decided to release him. You denied the holy and innocent one, and instead asked for the reprieve of a murderer! </a:t>
            </a:r>
            <a:r>
              <a:rPr lang="en-US" sz="4000" b="1" i="0" baseline="30000" dirty="0">
                <a:effectLst/>
                <a:latin typeface="Arial Rounded MT Bold" panose="020F0704030504030204" pitchFamily="34" charset="0"/>
              </a:rPr>
              <a:t> </a:t>
            </a:r>
            <a:r>
              <a:rPr lang="en-US" sz="4000" b="0" i="0" dirty="0">
                <a:effectLst/>
                <a:latin typeface="Arial Rounded MT Bold" panose="020F0704030504030204" pitchFamily="34" charset="0"/>
              </a:rPr>
              <a:t>You killed the author of life! </a:t>
            </a:r>
            <a:endParaRPr lang="en-US" altLang="en-US" sz="3840" dirty="0">
              <a:latin typeface="Arial Rounded MT Bold" panose="020F0704030504030204" pitchFamily="34" charset="0"/>
            </a:endParaRPr>
          </a:p>
        </p:txBody>
      </p:sp>
    </p:spTree>
    <p:extLst>
      <p:ext uri="{BB962C8B-B14F-4D97-AF65-F5344CB8AC3E}">
        <p14:creationId xmlns:p14="http://schemas.microsoft.com/office/powerpoint/2010/main" val="26383012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fontScale="85000" lnSpcReduction="10000"/>
          </a:bodyPr>
          <a:lstStyle/>
          <a:p>
            <a:pPr algn="l"/>
            <a:r>
              <a:rPr lang="en-US" sz="4000" i="0" baseline="30000" dirty="0">
                <a:effectLst/>
                <a:latin typeface="Arial Rounded MT Bold" panose="020F0704030504030204" pitchFamily="34" charset="0"/>
              </a:rPr>
              <a:t>Acts  3.13-21  </a:t>
            </a:r>
            <a:r>
              <a:rPr lang="en-US" sz="4000" b="1" i="0" dirty="0">
                <a:effectLst/>
                <a:latin typeface="Arial Rounded MT Bold" panose="020F0704030504030204" pitchFamily="34" charset="0"/>
              </a:rPr>
              <a:t> </a:t>
            </a:r>
            <a:r>
              <a:rPr lang="en-US" sz="4000" b="0" i="0" dirty="0">
                <a:effectLst/>
                <a:latin typeface="Arial Rounded MT Bold" panose="020F0704030504030204" pitchFamily="34" charset="0"/>
              </a:rPr>
              <a:t>“But God has raised him from the dead! Of this we are witnesses. </a:t>
            </a:r>
            <a:r>
              <a:rPr lang="en-US" sz="4000" b="1" i="0" baseline="30000" dirty="0">
                <a:effectLst/>
                <a:latin typeface="Arial Rounded MT Bold" panose="020F0704030504030204" pitchFamily="34" charset="0"/>
              </a:rPr>
              <a:t> </a:t>
            </a:r>
            <a:r>
              <a:rPr lang="en-US" sz="4000" b="0" i="0" dirty="0">
                <a:effectLst/>
                <a:latin typeface="Arial Rounded MT Bold" panose="020F0704030504030204" pitchFamily="34" charset="0"/>
              </a:rPr>
              <a:t>And it is through putting trust in his name that his name has given strength to this man whom you see and know. Yes, it is the trust that comes through Yeshua which has given him this perfect healing in the presence of you all.</a:t>
            </a:r>
            <a:r>
              <a:rPr lang="en-US" sz="4000" b="1" i="0" baseline="30000" dirty="0">
                <a:effectLst/>
                <a:latin typeface="Arial Rounded MT Bold" panose="020F0704030504030204" pitchFamily="34" charset="0"/>
              </a:rPr>
              <a:t> </a:t>
            </a:r>
            <a:endParaRPr lang="en-US" altLang="en-US" sz="3840" dirty="0">
              <a:latin typeface="Arial Rounded MT Bold" panose="020F0704030504030204" pitchFamily="34" charset="0"/>
            </a:endParaRPr>
          </a:p>
        </p:txBody>
      </p:sp>
    </p:spTree>
    <p:extLst>
      <p:ext uri="{BB962C8B-B14F-4D97-AF65-F5344CB8AC3E}">
        <p14:creationId xmlns:p14="http://schemas.microsoft.com/office/powerpoint/2010/main" val="1000346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fontScale="92500" lnSpcReduction="20000"/>
          </a:bodyPr>
          <a:lstStyle/>
          <a:p>
            <a:pPr algn="l"/>
            <a:r>
              <a:rPr lang="en-US" sz="4000" i="0" baseline="30000" dirty="0">
                <a:effectLst/>
                <a:latin typeface="Arial Rounded MT Bold" panose="020F0704030504030204" pitchFamily="34" charset="0"/>
              </a:rPr>
              <a:t>Acts  3.13-21  </a:t>
            </a:r>
            <a:r>
              <a:rPr lang="en-US" sz="4000" b="1" i="0" dirty="0">
                <a:effectLst/>
                <a:latin typeface="Arial Rounded MT Bold" panose="020F0704030504030204" pitchFamily="34" charset="0"/>
              </a:rPr>
              <a:t> </a:t>
            </a:r>
            <a:r>
              <a:rPr lang="en-US" sz="4000" b="0" i="0" dirty="0">
                <a:effectLst/>
                <a:latin typeface="Arial Rounded MT Bold" panose="020F0704030504030204" pitchFamily="34" charset="0"/>
              </a:rPr>
              <a:t>“Now, brothers, I know that </a:t>
            </a:r>
            <a:r>
              <a:rPr lang="en-US" sz="4000" b="0" i="0" dirty="0">
                <a:solidFill>
                  <a:srgbClr val="FFFF99"/>
                </a:solidFill>
                <a:effectLst/>
                <a:latin typeface="Arial Rounded MT Bold" panose="020F0704030504030204" pitchFamily="34" charset="0"/>
              </a:rPr>
              <a:t>you did not understand the significance of what you were doing</a:t>
            </a:r>
            <a:r>
              <a:rPr lang="en-US" sz="4000" b="0" i="0" dirty="0">
                <a:effectLst/>
                <a:latin typeface="Arial Rounded MT Bold" panose="020F0704030504030204" pitchFamily="34" charset="0"/>
              </a:rPr>
              <a:t>; neither did your leaders. </a:t>
            </a:r>
            <a:r>
              <a:rPr lang="en-US" sz="4000" b="1" i="0" baseline="30000" dirty="0">
                <a:effectLst/>
                <a:latin typeface="Arial Rounded MT Bold" panose="020F0704030504030204" pitchFamily="34" charset="0"/>
              </a:rPr>
              <a:t> </a:t>
            </a:r>
            <a:r>
              <a:rPr lang="en-US" sz="4000" b="0" i="0" dirty="0">
                <a:effectLst/>
                <a:latin typeface="Arial Rounded MT Bold" panose="020F0704030504030204" pitchFamily="34" charset="0"/>
              </a:rPr>
              <a:t>But this is how God fulfilled what he had announced in advance, when he spoke through all the prophets, namely, that his Messiah was to die.</a:t>
            </a:r>
            <a:r>
              <a:rPr lang="en-US" sz="4000" b="1" i="0" baseline="30000" dirty="0">
                <a:effectLst/>
                <a:latin typeface="Arial Rounded MT Bold" panose="020F0704030504030204" pitchFamily="34" charset="0"/>
              </a:rPr>
              <a:t> </a:t>
            </a:r>
            <a:endParaRPr lang="en-US" altLang="en-US" sz="3840" dirty="0">
              <a:latin typeface="Arial Rounded MT Bold" panose="020F0704030504030204" pitchFamily="34" charset="0"/>
            </a:endParaRPr>
          </a:p>
        </p:txBody>
      </p:sp>
    </p:spTree>
    <p:extLst>
      <p:ext uri="{BB962C8B-B14F-4D97-AF65-F5344CB8AC3E}">
        <p14:creationId xmlns:p14="http://schemas.microsoft.com/office/powerpoint/2010/main" val="394916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a:bodyPr>
          <a:lstStyle/>
          <a:p>
            <a:pPr rtl="1">
              <a:spcBef>
                <a:spcPts val="0"/>
              </a:spcBef>
            </a:pPr>
            <a:r>
              <a:rPr lang="he-IL" altLang="en-US" sz="3600" b="1" dirty="0">
                <a:cs typeface="Vilna" pitchFamily="2" charset="-79"/>
              </a:rPr>
              <a:t>נַהֲפוֹךְ </a:t>
            </a:r>
            <a:r>
              <a:rPr lang="he-IL" altLang="en-US" sz="4000" b="1" dirty="0">
                <a:cs typeface="Vilna" pitchFamily="2" charset="-79"/>
              </a:rPr>
              <a:t>הוּא</a:t>
            </a:r>
            <a:r>
              <a:rPr lang="en-US" altLang="en-US" sz="4000" b="1" dirty="0">
                <a:cs typeface="Vilna" pitchFamily="2" charset="-79"/>
              </a:rPr>
              <a:t>  </a:t>
            </a:r>
            <a:r>
              <a:rPr lang="en-US" altLang="en-US" sz="4000" i="1" dirty="0" err="1">
                <a:cs typeface="Vilna" pitchFamily="2" charset="-79"/>
              </a:rPr>
              <a:t>nahafokh</a:t>
            </a:r>
            <a:r>
              <a:rPr lang="en-US" altLang="en-US" sz="4000" i="1" dirty="0">
                <a:cs typeface="Vilna" pitchFamily="2" charset="-79"/>
              </a:rPr>
              <a:t> hu </a:t>
            </a:r>
            <a:r>
              <a:rPr lang="en-US" altLang="en-US" sz="4000" dirty="0">
                <a:cs typeface="Vilna" pitchFamily="2" charset="-79"/>
              </a:rPr>
              <a:t> </a:t>
            </a:r>
          </a:p>
          <a:p>
            <a:pPr algn="l">
              <a:spcBef>
                <a:spcPts val="0"/>
              </a:spcBef>
            </a:pPr>
            <a:r>
              <a:rPr lang="en-US" altLang="en-US" sz="4000" dirty="0">
                <a:cs typeface="Vilna" pitchFamily="2" charset="-79"/>
              </a:rPr>
              <a:t>On the contrary, the reverse is true. The Scroll of Ester is about </a:t>
            </a:r>
            <a:r>
              <a:rPr lang="en-US" altLang="en-US" sz="4000" u="sng" dirty="0">
                <a:solidFill>
                  <a:srgbClr val="FFFF99"/>
                </a:solidFill>
                <a:cs typeface="Vilna" pitchFamily="2" charset="-79"/>
              </a:rPr>
              <a:t>hidden, unexpected reversal.  </a:t>
            </a:r>
          </a:p>
          <a:p>
            <a:pPr marL="569913" indent="-569913" algn="l">
              <a:spcBef>
                <a:spcPts val="0"/>
              </a:spcBef>
              <a:buFont typeface="+mj-lt"/>
              <a:buAutoNum type="arabicPeriod"/>
            </a:pPr>
            <a:r>
              <a:rPr lang="en-US" altLang="en-US" sz="4000" u="sng" dirty="0">
                <a:solidFill>
                  <a:srgbClr val="FFFF99"/>
                </a:solidFill>
                <a:cs typeface="Vilna" pitchFamily="2" charset="-79"/>
              </a:rPr>
              <a:t>The concept</a:t>
            </a:r>
          </a:p>
          <a:p>
            <a:pPr marL="569913" indent="-569913" algn="l">
              <a:spcBef>
                <a:spcPts val="0"/>
              </a:spcBef>
              <a:buFont typeface="+mj-lt"/>
              <a:buAutoNum type="arabicPeriod"/>
            </a:pPr>
            <a:r>
              <a:rPr lang="en-US" altLang="en-US" sz="4000" dirty="0">
                <a:cs typeface="Vilna" pitchFamily="2" charset="-79"/>
              </a:rPr>
              <a:t>The Problem, application to us</a:t>
            </a:r>
          </a:p>
          <a:p>
            <a:pPr marL="569913" indent="-569913" algn="l">
              <a:spcBef>
                <a:spcPts val="0"/>
              </a:spcBef>
              <a:buFont typeface="+mj-lt"/>
              <a:buAutoNum type="arabicPeriod"/>
            </a:pPr>
            <a:r>
              <a:rPr lang="en-US" altLang="en-US" sz="4000" dirty="0">
                <a:cs typeface="Vilna" pitchFamily="2" charset="-79"/>
              </a:rPr>
              <a:t>The reversal then and today</a:t>
            </a:r>
          </a:p>
          <a:p>
            <a:pPr algn="l">
              <a:spcBef>
                <a:spcPts val="0"/>
              </a:spcBef>
            </a:pPr>
            <a:endParaRPr lang="en-US" altLang="en-US" sz="4000" dirty="0">
              <a:solidFill>
                <a:srgbClr val="FFFF66"/>
              </a:solidFill>
              <a:cs typeface="Vilna" pitchFamily="2" charset="-79"/>
            </a:endParaRPr>
          </a:p>
          <a:p>
            <a:pPr algn="l">
              <a:lnSpc>
                <a:spcPct val="90000"/>
              </a:lnSpc>
            </a:pPr>
            <a:endParaRPr lang="en-US" altLang="en-US" sz="3840" dirty="0"/>
          </a:p>
        </p:txBody>
      </p:sp>
    </p:spTree>
    <p:extLst>
      <p:ext uri="{BB962C8B-B14F-4D97-AF65-F5344CB8AC3E}">
        <p14:creationId xmlns:p14="http://schemas.microsoft.com/office/powerpoint/2010/main" val="575173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fontScale="92500" lnSpcReduction="20000"/>
          </a:bodyPr>
          <a:lstStyle/>
          <a:p>
            <a:pPr algn="l"/>
            <a:r>
              <a:rPr lang="en-US" sz="4000" i="0" baseline="30000" dirty="0">
                <a:effectLst/>
                <a:latin typeface="Arial Rounded MT Bold" panose="020F0704030504030204" pitchFamily="34" charset="0"/>
              </a:rPr>
              <a:t>Acts  3.13-21</a:t>
            </a:r>
            <a:r>
              <a:rPr lang="en-US" sz="4000" b="0" i="0" dirty="0">
                <a:effectLst/>
                <a:latin typeface="Arial Rounded MT Bold" panose="020F0704030504030204" pitchFamily="34" charset="0"/>
              </a:rPr>
              <a:t>.</a:t>
            </a:r>
            <a:r>
              <a:rPr lang="en-US" sz="4000" b="1" i="0" baseline="30000" dirty="0">
                <a:effectLst/>
                <a:latin typeface="Arial Rounded MT Bold" panose="020F0704030504030204" pitchFamily="34" charset="0"/>
              </a:rPr>
              <a:t> </a:t>
            </a:r>
            <a:r>
              <a:rPr lang="en-US" sz="4000" b="0" i="0" dirty="0">
                <a:effectLst/>
                <a:latin typeface="Arial Rounded MT Bold" panose="020F0704030504030204" pitchFamily="34" charset="0"/>
              </a:rPr>
              <a:t>“Therefore, repent and turn to God, so that your sins may be erased; </a:t>
            </a:r>
            <a:r>
              <a:rPr lang="en-US" sz="4000" b="1" i="0" baseline="30000" dirty="0">
                <a:effectLst/>
                <a:latin typeface="Arial Rounded MT Bold" panose="020F0704030504030204" pitchFamily="34" charset="0"/>
              </a:rPr>
              <a:t> </a:t>
            </a:r>
            <a:r>
              <a:rPr lang="en-US" sz="4000" b="0" i="0" dirty="0">
                <a:effectLst/>
                <a:latin typeface="Arial Rounded MT Bold" panose="020F0704030504030204" pitchFamily="34" charset="0"/>
              </a:rPr>
              <a:t>so that </a:t>
            </a:r>
            <a:r>
              <a:rPr lang="en-US" sz="4000" b="0" i="0" dirty="0">
                <a:solidFill>
                  <a:srgbClr val="FFFF99"/>
                </a:solidFill>
                <a:effectLst/>
                <a:latin typeface="Arial Rounded MT Bold" panose="020F0704030504030204" pitchFamily="34" charset="0"/>
              </a:rPr>
              <a:t>times of refreshing may come from the Lord’s presence; and he may send the Messiah appointed in advance for you, that is, Yeshua. </a:t>
            </a:r>
            <a:r>
              <a:rPr lang="en-US" sz="4000" b="1" i="0" baseline="30000" dirty="0">
                <a:solidFill>
                  <a:srgbClr val="FFFF99"/>
                </a:solidFill>
                <a:effectLst/>
                <a:latin typeface="Arial Rounded MT Bold" panose="020F0704030504030204" pitchFamily="34" charset="0"/>
              </a:rPr>
              <a:t> </a:t>
            </a:r>
            <a:r>
              <a:rPr lang="en-US" sz="4000" b="0" i="0" dirty="0">
                <a:solidFill>
                  <a:srgbClr val="FFFF99"/>
                </a:solidFill>
                <a:effectLst/>
                <a:latin typeface="Arial Rounded MT Bold" panose="020F0704030504030204" pitchFamily="34" charset="0"/>
              </a:rPr>
              <a:t>He has to remain in heaven until the time comes for restoring everything.</a:t>
            </a:r>
          </a:p>
          <a:p>
            <a:pPr algn="l">
              <a:lnSpc>
                <a:spcPct val="90000"/>
              </a:lnSpc>
            </a:pPr>
            <a:endParaRPr lang="en-US" altLang="en-US" sz="3840" dirty="0">
              <a:latin typeface="Arial Rounded MT Bold" panose="020F0704030504030204" pitchFamily="34" charset="0"/>
            </a:endParaRPr>
          </a:p>
        </p:txBody>
      </p:sp>
    </p:spTree>
    <p:extLst>
      <p:ext uri="{BB962C8B-B14F-4D97-AF65-F5344CB8AC3E}">
        <p14:creationId xmlns:p14="http://schemas.microsoft.com/office/powerpoint/2010/main" val="848267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4059612" cy="4462595"/>
          </a:xfrm>
        </p:spPr>
        <p:txBody>
          <a:bodyPr/>
          <a:lstStyle/>
          <a:p>
            <a:pPr algn="l">
              <a:lnSpc>
                <a:spcPct val="90000"/>
              </a:lnSpc>
            </a:pPr>
            <a:endParaRPr lang="en-US" altLang="en-US" sz="3840" dirty="0"/>
          </a:p>
          <a:p>
            <a:pPr algn="l">
              <a:lnSpc>
                <a:spcPct val="90000"/>
              </a:lnSpc>
            </a:pPr>
            <a:r>
              <a:rPr lang="en-US" altLang="en-US" sz="3840" dirty="0"/>
              <a:t>Thousands sing Yeshua at the Asbury Revival</a:t>
            </a:r>
          </a:p>
        </p:txBody>
      </p:sp>
      <p:pic>
        <p:nvPicPr>
          <p:cNvPr id="3" name="Picture 2">
            <a:extLst>
              <a:ext uri="{FF2B5EF4-FFF2-40B4-BE49-F238E27FC236}">
                <a16:creationId xmlns:a16="http://schemas.microsoft.com/office/drawing/2014/main" id="{EBA3070D-300B-328D-EA72-70779CDA29A9}"/>
              </a:ext>
            </a:extLst>
          </p:cNvPr>
          <p:cNvPicPr>
            <a:picLocks noChangeAspect="1"/>
          </p:cNvPicPr>
          <p:nvPr/>
        </p:nvPicPr>
        <p:blipFill>
          <a:blip r:embed="rId3"/>
          <a:stretch>
            <a:fillRect/>
          </a:stretch>
        </p:blipFill>
        <p:spPr>
          <a:xfrm>
            <a:off x="4352242" y="129785"/>
            <a:ext cx="4426633" cy="4883931"/>
          </a:xfrm>
          <a:prstGeom prst="rect">
            <a:avLst/>
          </a:prstGeom>
        </p:spPr>
      </p:pic>
    </p:spTree>
    <p:extLst>
      <p:ext uri="{BB962C8B-B14F-4D97-AF65-F5344CB8AC3E}">
        <p14:creationId xmlns:p14="http://schemas.microsoft.com/office/powerpoint/2010/main" val="985303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lstStyle/>
          <a:p>
            <a:pPr algn="l"/>
            <a:endParaRPr lang="en-US" altLang="en-US" sz="4000" dirty="0">
              <a:cs typeface="Vilna" pitchFamily="2" charset="-79"/>
            </a:endParaRPr>
          </a:p>
        </p:txBody>
      </p:sp>
      <p:pic>
        <p:nvPicPr>
          <p:cNvPr id="1026" name="Picture 2">
            <a:extLst>
              <a:ext uri="{FF2B5EF4-FFF2-40B4-BE49-F238E27FC236}">
                <a16:creationId xmlns:a16="http://schemas.microsoft.com/office/drawing/2014/main" id="{1767094C-CFE4-37E7-CC93-447DA2D7E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
            <a:ext cx="8778875" cy="460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485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fontScale="92500" lnSpcReduction="10000"/>
          </a:bodyPr>
          <a:lstStyle/>
          <a:p>
            <a:pPr algn="l"/>
            <a:r>
              <a:rPr lang="en-US" sz="4000" dirty="0"/>
              <a:t>March 2, 2023 New York City Mayor Eric Adams (D) sparked a firestorm of backlash for his comments about prayer at an interfaith prayer breakfast in Manhattan on Tuesday. “When we took prayers out of schools, he </a:t>
            </a:r>
            <a:r>
              <a:rPr lang="en-US" sz="4000" dirty="0">
                <a:hlinkClick r:id="rId3">
                  <a:extLst>
                    <a:ext uri="{A12FA001-AC4F-418D-AE19-62706E023703}">
                      <ahyp:hlinkClr xmlns:ahyp="http://schemas.microsoft.com/office/drawing/2018/hyperlinkcolor" val="tx"/>
                    </a:ext>
                  </a:extLst>
                </a:hlinkClick>
              </a:rPr>
              <a:t>said</a:t>
            </a:r>
            <a:r>
              <a:rPr lang="en-US" sz="4000" dirty="0"/>
              <a:t>, “guns came into schools.”</a:t>
            </a:r>
            <a:endParaRPr lang="en-US" altLang="en-US" sz="4000" dirty="0"/>
          </a:p>
        </p:txBody>
      </p:sp>
    </p:spTree>
    <p:extLst>
      <p:ext uri="{BB962C8B-B14F-4D97-AF65-F5344CB8AC3E}">
        <p14:creationId xmlns:p14="http://schemas.microsoft.com/office/powerpoint/2010/main" val="410134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a:bodyPr>
          <a:lstStyle/>
          <a:p>
            <a:pPr algn="l"/>
            <a:r>
              <a:rPr lang="en-US" sz="4000" dirty="0"/>
              <a:t>In addition, he stated, “Don’t tell me about no separation of church and state. State is the body. Church is the heart. You take the heart out of the body, the body dies.</a:t>
            </a:r>
            <a:endParaRPr lang="en-US" altLang="en-US" sz="4000" dirty="0"/>
          </a:p>
        </p:txBody>
      </p:sp>
    </p:spTree>
    <p:extLst>
      <p:ext uri="{BB962C8B-B14F-4D97-AF65-F5344CB8AC3E}">
        <p14:creationId xmlns:p14="http://schemas.microsoft.com/office/powerpoint/2010/main" val="22601771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a:bodyPr>
          <a:lstStyle/>
          <a:p>
            <a:pPr algn="l"/>
            <a:r>
              <a:rPr lang="en-US" altLang="en-US" sz="4000" dirty="0"/>
              <a:t>The reality is that America’s youth are struggling. A recent CDC study found that 42% percent of high school students reported feeling persistent sadness. </a:t>
            </a:r>
          </a:p>
        </p:txBody>
      </p:sp>
    </p:spTree>
    <p:extLst>
      <p:ext uri="{BB962C8B-B14F-4D97-AF65-F5344CB8AC3E}">
        <p14:creationId xmlns:p14="http://schemas.microsoft.com/office/powerpoint/2010/main" val="875411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a:bodyPr>
          <a:lstStyle/>
          <a:p>
            <a:pPr algn="l"/>
            <a:r>
              <a:rPr lang="en-US" altLang="en-US" sz="4000" dirty="0"/>
              <a:t>There are likely many reasons for this. Increasing isolation, social media use, consumption of pornography, and lack of a secure identity all plague American teens.</a:t>
            </a:r>
          </a:p>
        </p:txBody>
      </p:sp>
    </p:spTree>
    <p:extLst>
      <p:ext uri="{BB962C8B-B14F-4D97-AF65-F5344CB8AC3E}">
        <p14:creationId xmlns:p14="http://schemas.microsoft.com/office/powerpoint/2010/main" val="35019318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 </a:t>
            </a:r>
          </a:p>
        </p:txBody>
      </p:sp>
      <p:pic>
        <p:nvPicPr>
          <p:cNvPr id="3" name="Picture 2">
            <a:extLst>
              <a:ext uri="{FF2B5EF4-FFF2-40B4-BE49-F238E27FC236}">
                <a16:creationId xmlns:a16="http://schemas.microsoft.com/office/drawing/2014/main" id="{30D9A807-2C4E-D6D6-07FA-53EE8CE62E4A}"/>
              </a:ext>
            </a:extLst>
          </p:cNvPr>
          <p:cNvPicPr>
            <a:picLocks noChangeAspect="1"/>
          </p:cNvPicPr>
          <p:nvPr/>
        </p:nvPicPr>
        <p:blipFill>
          <a:blip r:embed="rId3"/>
          <a:stretch>
            <a:fillRect/>
          </a:stretch>
        </p:blipFill>
        <p:spPr>
          <a:xfrm>
            <a:off x="205171" y="152650"/>
            <a:ext cx="8368533" cy="4838201"/>
          </a:xfrm>
          <a:prstGeom prst="rect">
            <a:avLst/>
          </a:prstGeom>
        </p:spPr>
      </p:pic>
    </p:spTree>
    <p:extLst>
      <p:ext uri="{BB962C8B-B14F-4D97-AF65-F5344CB8AC3E}">
        <p14:creationId xmlns:p14="http://schemas.microsoft.com/office/powerpoint/2010/main" val="1928239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a:bodyPr>
          <a:lstStyle/>
          <a:p>
            <a:pPr algn="l"/>
            <a:r>
              <a:rPr lang="en-US" sz="4000" dirty="0">
                <a:cs typeface="Vilna" pitchFamily="2" charset="-79"/>
              </a:rPr>
              <a:t>Today, we must recognize that behind the outward and the obvious – the radical movements like Antifa and BLM; the strong identification with LGBTQ+ causes and people; </a:t>
            </a:r>
            <a:endParaRPr lang="en-US" altLang="en-US" sz="2800" dirty="0">
              <a:cs typeface="Vilna" pitchFamily="2" charset="-79"/>
            </a:endParaRPr>
          </a:p>
        </p:txBody>
      </p:sp>
    </p:spTree>
    <p:extLst>
      <p:ext uri="{BB962C8B-B14F-4D97-AF65-F5344CB8AC3E}">
        <p14:creationId xmlns:p14="http://schemas.microsoft.com/office/powerpoint/2010/main" val="3129031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fontScale="77500" lnSpcReduction="20000"/>
          </a:bodyPr>
          <a:lstStyle/>
          <a:p>
            <a:pPr algn="l"/>
            <a:r>
              <a:rPr lang="en-US" sz="5200" dirty="0">
                <a:cs typeface="Vilna" pitchFamily="2" charset="-79"/>
              </a:rPr>
              <a:t>the lack of a biblical worldview; the addiction to social media; the “Shout your abortion” movement – there is a hunger for justice, a longing for a better world, a desire for meaning, a search for authenticity, and more.</a:t>
            </a:r>
          </a:p>
          <a:p>
            <a:pPr algn="l"/>
            <a:endParaRPr lang="en-US" altLang="en-US" sz="4000" dirty="0">
              <a:cs typeface="Vilna" pitchFamily="2" charset="-79"/>
            </a:endParaRPr>
          </a:p>
        </p:txBody>
      </p:sp>
    </p:spTree>
    <p:extLst>
      <p:ext uri="{BB962C8B-B14F-4D97-AF65-F5344CB8AC3E}">
        <p14:creationId xmlns:p14="http://schemas.microsoft.com/office/powerpoint/2010/main" val="77653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a:extLst>
              <a:ext uri="{FF2B5EF4-FFF2-40B4-BE49-F238E27FC236}">
                <a16:creationId xmlns:a16="http://schemas.microsoft.com/office/drawing/2014/main" id="{62523622-A717-4A0E-9CD9-88248E5DCFF1}"/>
              </a:ext>
            </a:extLst>
          </p:cNvPr>
          <p:cNvSpPr>
            <a:spLocks noGrp="1" noChangeArrowheads="1"/>
          </p:cNvSpPr>
          <p:nvPr>
            <p:ph type="subTitle" idx="1"/>
          </p:nvPr>
        </p:nvSpPr>
        <p:spPr>
          <a:xfrm>
            <a:off x="427037" y="361950"/>
            <a:ext cx="8077200" cy="4495800"/>
          </a:xfrm>
        </p:spPr>
        <p:txBody>
          <a:bodyPr>
            <a:normAutofit fontScale="92500" lnSpcReduction="10000"/>
          </a:bodyPr>
          <a:lstStyle/>
          <a:p>
            <a:r>
              <a:rPr lang="en-US" altLang="en-US" sz="3600" dirty="0"/>
              <a:t>Stand, stand for a tale so grand</a:t>
            </a:r>
          </a:p>
          <a:p>
            <a:pPr>
              <a:spcBef>
                <a:spcPts val="0"/>
              </a:spcBef>
            </a:pPr>
            <a:r>
              <a:rPr lang="en-US" altLang="en-US" sz="3300" dirty="0"/>
              <a:t>Shushan is the place where it all began</a:t>
            </a:r>
          </a:p>
          <a:p>
            <a:r>
              <a:rPr lang="en-US" altLang="en-US" sz="3600" dirty="0"/>
              <a:t>The hidden miracle</a:t>
            </a:r>
          </a:p>
          <a:p>
            <a:r>
              <a:rPr lang="en-US" altLang="en-US" sz="3600" dirty="0"/>
              <a:t>One man, second in command</a:t>
            </a:r>
          </a:p>
          <a:p>
            <a:r>
              <a:rPr lang="en-US" altLang="en-US" sz="3400" dirty="0"/>
              <a:t>Slay all the Jews was his wicked plan</a:t>
            </a:r>
          </a:p>
          <a:p>
            <a:r>
              <a:rPr lang="en-US" altLang="en-US" sz="3600" dirty="0"/>
              <a:t>A scheme so miserable</a:t>
            </a:r>
          </a:p>
          <a:p>
            <a:r>
              <a:rPr lang="en-US" altLang="en-US" sz="3600" dirty="0"/>
              <a:t>He chose a day for the disaster</a:t>
            </a:r>
          </a:p>
          <a:p>
            <a:r>
              <a:rPr lang="en-US" altLang="en-US" sz="3600" dirty="0"/>
              <a:t>It's ironic what came after</a:t>
            </a:r>
          </a:p>
        </p:txBody>
      </p:sp>
    </p:spTree>
    <p:extLst>
      <p:ext uri="{BB962C8B-B14F-4D97-AF65-F5344CB8AC3E}">
        <p14:creationId xmlns:p14="http://schemas.microsoft.com/office/powerpoint/2010/main" val="749310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a:bodyPr>
          <a:lstStyle/>
          <a:p>
            <a:pPr algn="l"/>
            <a:r>
              <a:rPr lang="en-US" sz="4000" dirty="0">
                <a:cs typeface="Vilna" pitchFamily="2" charset="-79"/>
              </a:rPr>
              <a:t>Every good thing these young people are searching for can be found in Yeshua, and it is to Him and the transformation He offers that we must point them.</a:t>
            </a:r>
          </a:p>
          <a:p>
            <a:pPr algn="l"/>
            <a:endParaRPr lang="en-US" altLang="en-US" sz="2800" dirty="0">
              <a:cs typeface="Vilna" pitchFamily="2" charset="-79"/>
            </a:endParaRPr>
          </a:p>
        </p:txBody>
      </p:sp>
    </p:spTree>
    <p:extLst>
      <p:ext uri="{BB962C8B-B14F-4D97-AF65-F5344CB8AC3E}">
        <p14:creationId xmlns:p14="http://schemas.microsoft.com/office/powerpoint/2010/main" val="12026346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fontScale="92500" lnSpcReduction="10000"/>
          </a:bodyPr>
          <a:lstStyle/>
          <a:p>
            <a:pPr algn="l"/>
            <a:r>
              <a:rPr lang="en-US" altLang="en-US" sz="4000" dirty="0">
                <a:cs typeface="Vilna" pitchFamily="2" charset="-79"/>
              </a:rPr>
              <a:t>Many congregational leaders at that time saw the obvious and the outward – the rebellion, the rise of radical feminism, the birth of the gay liberation movement, the decadence, the immorality – while failing to see the spiritual hunger that also burned in these young hearts.</a:t>
            </a:r>
          </a:p>
        </p:txBody>
      </p:sp>
    </p:spTree>
    <p:extLst>
      <p:ext uri="{BB962C8B-B14F-4D97-AF65-F5344CB8AC3E}">
        <p14:creationId xmlns:p14="http://schemas.microsoft.com/office/powerpoint/2010/main" val="2053572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fontScale="92500" lnSpcReduction="10000"/>
          </a:bodyPr>
          <a:lstStyle/>
          <a:p>
            <a:pPr algn="l"/>
            <a:r>
              <a:rPr lang="en-US" altLang="en-US" sz="4000" dirty="0">
                <a:cs typeface="Vilna" pitchFamily="2" charset="-79"/>
              </a:rPr>
              <a:t>One leader said to me years ago, “It’s exactly as you said. We had about 30 hippies show up in our congregation back then, long hair, beads, and all. They attended our services for a while, but </a:t>
            </a:r>
            <a:r>
              <a:rPr lang="en-US" altLang="en-US" sz="4000" dirty="0">
                <a:solidFill>
                  <a:srgbClr val="FFFF99"/>
                </a:solidFill>
                <a:cs typeface="Vilna" pitchFamily="2" charset="-79"/>
              </a:rPr>
              <a:t>we weren’t able to </a:t>
            </a:r>
            <a:r>
              <a:rPr lang="en-US" altLang="en-US" sz="4000" u="sng" dirty="0">
                <a:solidFill>
                  <a:srgbClr val="FFFF99"/>
                </a:solidFill>
                <a:cs typeface="Vilna" pitchFamily="2" charset="-79"/>
              </a:rPr>
              <a:t>assimilate</a:t>
            </a:r>
            <a:r>
              <a:rPr lang="en-US" altLang="en-US" sz="4000" dirty="0">
                <a:solidFill>
                  <a:srgbClr val="FFFF99"/>
                </a:solidFill>
                <a:cs typeface="Vilna" pitchFamily="2" charset="-79"/>
              </a:rPr>
              <a:t> them. </a:t>
            </a:r>
            <a:r>
              <a:rPr lang="en-US" altLang="en-US" sz="4000" dirty="0">
                <a:cs typeface="Vilna" pitchFamily="2" charset="-79"/>
              </a:rPr>
              <a:t>Eventually, all of them left except one.” </a:t>
            </a:r>
          </a:p>
        </p:txBody>
      </p:sp>
    </p:spTree>
    <p:extLst>
      <p:ext uri="{BB962C8B-B14F-4D97-AF65-F5344CB8AC3E}">
        <p14:creationId xmlns:p14="http://schemas.microsoft.com/office/powerpoint/2010/main" val="18614217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lstStyle/>
          <a:p>
            <a:pPr algn="l"/>
            <a:r>
              <a:rPr lang="en-US" altLang="en-US" sz="4000" dirty="0">
                <a:cs typeface="Vilna" pitchFamily="2" charset="-79"/>
              </a:rPr>
              <a:t> </a:t>
            </a:r>
          </a:p>
        </p:txBody>
      </p:sp>
      <p:pic>
        <p:nvPicPr>
          <p:cNvPr id="3" name="Picture 2">
            <a:extLst>
              <a:ext uri="{FF2B5EF4-FFF2-40B4-BE49-F238E27FC236}">
                <a16:creationId xmlns:a16="http://schemas.microsoft.com/office/drawing/2014/main" id="{26E231B9-FC09-703C-291F-43D263A8C0AC}"/>
              </a:ext>
            </a:extLst>
          </p:cNvPr>
          <p:cNvPicPr>
            <a:picLocks noChangeAspect="1"/>
          </p:cNvPicPr>
          <p:nvPr/>
        </p:nvPicPr>
        <p:blipFill>
          <a:blip r:embed="rId3"/>
          <a:stretch>
            <a:fillRect/>
          </a:stretch>
        </p:blipFill>
        <p:spPr>
          <a:xfrm>
            <a:off x="867422" y="0"/>
            <a:ext cx="7044031" cy="5143500"/>
          </a:xfrm>
          <a:prstGeom prst="rect">
            <a:avLst/>
          </a:prstGeom>
        </p:spPr>
      </p:pic>
      <p:sp>
        <p:nvSpPr>
          <p:cNvPr id="4" name="TextBox 3">
            <a:extLst>
              <a:ext uri="{FF2B5EF4-FFF2-40B4-BE49-F238E27FC236}">
                <a16:creationId xmlns:a16="http://schemas.microsoft.com/office/drawing/2014/main" id="{365C4A1B-F99C-0CDC-C7B6-776E39429824}"/>
              </a:ext>
            </a:extLst>
          </p:cNvPr>
          <p:cNvSpPr txBox="1"/>
          <p:nvPr/>
        </p:nvSpPr>
        <p:spPr>
          <a:xfrm>
            <a:off x="1350021" y="1733550"/>
            <a:ext cx="5926431" cy="1323439"/>
          </a:xfrm>
          <a:prstGeom prst="rect">
            <a:avLst/>
          </a:prstGeom>
          <a:noFill/>
        </p:spPr>
        <p:txBody>
          <a:bodyPr wrap="none" rtlCol="0">
            <a:spAutoFit/>
          </a:bodyPr>
          <a:lstStyle/>
          <a:p>
            <a:r>
              <a:rPr lang="en-US" altLang="en-US" sz="4000" dirty="0">
                <a:cs typeface="Vilna" pitchFamily="2" charset="-79"/>
              </a:rPr>
              <a:t>We are the Borg. </a:t>
            </a:r>
          </a:p>
          <a:p>
            <a:r>
              <a:rPr lang="en-US" altLang="en-US" sz="4000" dirty="0">
                <a:cs typeface="Vilna" pitchFamily="2" charset="-79"/>
              </a:rPr>
              <a:t>You will be assimilated.</a:t>
            </a:r>
            <a:endParaRPr lang="en-US" dirty="0"/>
          </a:p>
        </p:txBody>
      </p:sp>
    </p:spTree>
    <p:extLst>
      <p:ext uri="{BB962C8B-B14F-4D97-AF65-F5344CB8AC3E}">
        <p14:creationId xmlns:p14="http://schemas.microsoft.com/office/powerpoint/2010/main" val="29056278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fontScale="70000" lnSpcReduction="20000"/>
          </a:bodyPr>
          <a:lstStyle/>
          <a:p>
            <a:pPr algn="l"/>
            <a:r>
              <a:rPr lang="en-US" sz="5700" dirty="0">
                <a:cs typeface="Vilna" pitchFamily="2" charset="-79"/>
              </a:rPr>
              <a:t>I fully expect that among them will be many who identify as LGBTQ+, including men wearing dresses and carrying Bibles, and same-sex couples, telling us how they really felt the Spirit in our services.</a:t>
            </a:r>
          </a:p>
          <a:p>
            <a:pPr algn="l"/>
            <a:endParaRPr lang="en-US" altLang="en-US" sz="4000" dirty="0">
              <a:cs typeface="Vilna" pitchFamily="2" charset="-79"/>
            </a:endParaRPr>
          </a:p>
        </p:txBody>
      </p:sp>
    </p:spTree>
    <p:extLst>
      <p:ext uri="{BB962C8B-B14F-4D97-AF65-F5344CB8AC3E}">
        <p14:creationId xmlns:p14="http://schemas.microsoft.com/office/powerpoint/2010/main" val="30023773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fontScale="62500" lnSpcReduction="20000"/>
          </a:bodyPr>
          <a:lstStyle/>
          <a:p>
            <a:pPr algn="l"/>
            <a:r>
              <a:rPr lang="en-US" sz="5900" dirty="0">
                <a:cs typeface="Vilna" pitchFamily="2" charset="-79"/>
              </a:rPr>
              <a:t>Will we have wisdom to meet them where they are, helping them truly encounter the Lord while the Spirit convicts them and changes them?</a:t>
            </a:r>
          </a:p>
          <a:p>
            <a:pPr algn="l"/>
            <a:r>
              <a:rPr lang="en-US" sz="5900" dirty="0">
                <a:cs typeface="Vilna" pitchFamily="2" charset="-79"/>
              </a:rPr>
              <a:t>Will we have the patience to recognize that they are coming from many different backgrounds and, in some cases, are totally without biblical foundations?</a:t>
            </a:r>
          </a:p>
          <a:p>
            <a:pPr algn="l"/>
            <a:endParaRPr lang="en-US" altLang="en-US" sz="4000" dirty="0">
              <a:cs typeface="Vilna" pitchFamily="2" charset="-79"/>
            </a:endParaRPr>
          </a:p>
        </p:txBody>
      </p:sp>
    </p:spTree>
    <p:extLst>
      <p:ext uri="{BB962C8B-B14F-4D97-AF65-F5344CB8AC3E}">
        <p14:creationId xmlns:p14="http://schemas.microsoft.com/office/powerpoint/2010/main" val="13400896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normAutofit/>
          </a:bodyPr>
          <a:lstStyle/>
          <a:p>
            <a:pPr algn="l"/>
            <a:r>
              <a:rPr lang="en-US" sz="4000" dirty="0">
                <a:cs typeface="Vilna" pitchFamily="2" charset="-79"/>
              </a:rPr>
              <a:t>Will we have sensitivity without compromise?</a:t>
            </a:r>
          </a:p>
          <a:p>
            <a:pPr algn="l"/>
            <a:endParaRPr lang="en-US" altLang="en-US" sz="2400" dirty="0">
              <a:cs typeface="Vilna" pitchFamily="2" charset="-79"/>
            </a:endParaRPr>
          </a:p>
        </p:txBody>
      </p:sp>
    </p:spTree>
    <p:extLst>
      <p:ext uri="{BB962C8B-B14F-4D97-AF65-F5344CB8AC3E}">
        <p14:creationId xmlns:p14="http://schemas.microsoft.com/office/powerpoint/2010/main" val="39436875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lstStyle/>
          <a:p>
            <a:pPr algn="l"/>
            <a:endParaRPr lang="en-US" altLang="en-US" sz="3700" dirty="0">
              <a:cs typeface="Vilna" pitchFamily="2" charset="-79"/>
            </a:endParaRPr>
          </a:p>
        </p:txBody>
      </p:sp>
      <p:pic>
        <p:nvPicPr>
          <p:cNvPr id="2050" name="Picture 2">
            <a:extLst>
              <a:ext uri="{FF2B5EF4-FFF2-40B4-BE49-F238E27FC236}">
                <a16:creationId xmlns:a16="http://schemas.microsoft.com/office/drawing/2014/main" id="{836DBFB4-A399-0701-52FB-689B940E6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305"/>
            <a:ext cx="8778875" cy="4938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958076-2536-46E7-76CC-3EBE07B467B6}"/>
              </a:ext>
            </a:extLst>
          </p:cNvPr>
          <p:cNvSpPr txBox="1"/>
          <p:nvPr/>
        </p:nvSpPr>
        <p:spPr>
          <a:xfrm>
            <a:off x="1811936" y="4456188"/>
            <a:ext cx="5155001" cy="707886"/>
          </a:xfrm>
          <a:prstGeom prst="rect">
            <a:avLst/>
          </a:prstGeom>
          <a:noFill/>
        </p:spPr>
        <p:txBody>
          <a:bodyPr wrap="none" rtlCol="0">
            <a:spAutoFit/>
          </a:bodyPr>
          <a:lstStyle/>
          <a:p>
            <a:pPr rtl="1"/>
            <a:r>
              <a:rPr lang="he-IL" altLang="en-US" sz="4000" b="1" dirty="0">
                <a:latin typeface="David" panose="020E0502060401010101" pitchFamily="34" charset="-79"/>
                <a:cs typeface="David" panose="020E0502060401010101" pitchFamily="34" charset="-79"/>
              </a:rPr>
              <a:t>נַהֲפוֹךְ הוּא</a:t>
            </a:r>
            <a:r>
              <a:rPr lang="en-US" altLang="en-US" sz="4000" b="1" dirty="0">
                <a:cs typeface="Vilna" pitchFamily="2" charset="-79"/>
              </a:rPr>
              <a:t> </a:t>
            </a:r>
            <a:r>
              <a:rPr lang="en-US" altLang="en-US" sz="3200" i="1" dirty="0" err="1">
                <a:cs typeface="Vilna" pitchFamily="2" charset="-79"/>
              </a:rPr>
              <a:t>nahafokh</a:t>
            </a:r>
            <a:r>
              <a:rPr lang="en-US" altLang="en-US" sz="3200" i="1" dirty="0">
                <a:cs typeface="Vilna" pitchFamily="2" charset="-79"/>
              </a:rPr>
              <a:t> hu   </a:t>
            </a:r>
            <a:endParaRPr lang="en-US" dirty="0"/>
          </a:p>
        </p:txBody>
      </p:sp>
    </p:spTree>
    <p:extLst>
      <p:ext uri="{BB962C8B-B14F-4D97-AF65-F5344CB8AC3E}">
        <p14:creationId xmlns:p14="http://schemas.microsoft.com/office/powerpoint/2010/main" val="7892414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lnSpcReduction="10000"/>
          </a:bodyPr>
          <a:lstStyle/>
          <a:p>
            <a:pPr algn="l">
              <a:lnSpc>
                <a:spcPct val="90000"/>
              </a:lnSpc>
            </a:pPr>
            <a:r>
              <a:rPr lang="en-US" sz="4000" baseline="30000" dirty="0"/>
              <a:t>Ester 9.20-22</a:t>
            </a:r>
            <a:r>
              <a:rPr lang="en-US" sz="4000" dirty="0"/>
              <a:t> Mordekhi recorded these events and sent letters to all the Jews in all the provinces of King Akhashverosh, both near and far, instructing them to observe the fourteenth day of the month of Adar and the fifteenth day, every year, </a:t>
            </a:r>
            <a:endParaRPr lang="en-US" altLang="en-US" sz="4000" dirty="0"/>
          </a:p>
        </p:txBody>
      </p:sp>
    </p:spTree>
    <p:extLst>
      <p:ext uri="{BB962C8B-B14F-4D97-AF65-F5344CB8AC3E}">
        <p14:creationId xmlns:p14="http://schemas.microsoft.com/office/powerpoint/2010/main" val="7977915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a:bodyPr>
          <a:lstStyle/>
          <a:p>
            <a:pPr algn="l">
              <a:lnSpc>
                <a:spcPct val="90000"/>
              </a:lnSpc>
            </a:pPr>
            <a:r>
              <a:rPr lang="en-US" sz="4000" baseline="30000" dirty="0"/>
              <a:t>Ester 9.20-22</a:t>
            </a:r>
            <a:r>
              <a:rPr lang="en-US" sz="4000" dirty="0"/>
              <a:t> </a:t>
            </a:r>
            <a:r>
              <a:rPr lang="en-US" sz="4000" baseline="-25000" dirty="0">
                <a:solidFill>
                  <a:srgbClr val="92D050"/>
                </a:solidFill>
              </a:rPr>
              <a:t>1</a:t>
            </a:r>
            <a:r>
              <a:rPr lang="en-US" sz="4000" dirty="0"/>
              <a:t> [to commemorate] the days on which the Jews obtained rest from their enemies and the month which for them was turned from sorrow into gladness and from mourning into a holiday;</a:t>
            </a:r>
            <a:endParaRPr lang="en-US" altLang="en-US" sz="4000" dirty="0"/>
          </a:p>
        </p:txBody>
      </p:sp>
    </p:spTree>
    <p:extLst>
      <p:ext uri="{BB962C8B-B14F-4D97-AF65-F5344CB8AC3E}">
        <p14:creationId xmlns:p14="http://schemas.microsoft.com/office/powerpoint/2010/main" val="173982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a:extLst>
              <a:ext uri="{FF2B5EF4-FFF2-40B4-BE49-F238E27FC236}">
                <a16:creationId xmlns:a16="http://schemas.microsoft.com/office/drawing/2014/main" id="{E3604DEE-B3E7-4C1D-919A-A2E10921362A}"/>
              </a:ext>
            </a:extLst>
          </p:cNvPr>
          <p:cNvSpPr>
            <a:spLocks noGrp="1" noChangeArrowheads="1"/>
          </p:cNvSpPr>
          <p:nvPr>
            <p:ph type="subTitle" idx="1"/>
          </p:nvPr>
        </p:nvSpPr>
        <p:spPr>
          <a:xfrm>
            <a:off x="579437" y="285750"/>
            <a:ext cx="7924800" cy="4495800"/>
          </a:xfrm>
        </p:spPr>
        <p:txBody>
          <a:bodyPr>
            <a:normAutofit fontScale="92500" lnSpcReduction="10000"/>
          </a:bodyPr>
          <a:lstStyle/>
          <a:p>
            <a:r>
              <a:rPr lang="en-US" altLang="en-US" sz="4000" dirty="0"/>
              <a:t>He didn't know </a:t>
            </a:r>
          </a:p>
          <a:p>
            <a:r>
              <a:rPr lang="en-US" altLang="en-US" sz="4000" dirty="0"/>
              <a:t>a girl named Esther</a:t>
            </a:r>
          </a:p>
          <a:p>
            <a:r>
              <a:rPr lang="en-US" altLang="en-US" sz="4000" dirty="0"/>
              <a:t>Would </a:t>
            </a:r>
            <a:r>
              <a:rPr lang="en-US" altLang="en-US" sz="4000" u="sng" dirty="0">
                <a:solidFill>
                  <a:srgbClr val="FFFF99"/>
                </a:solidFill>
              </a:rPr>
              <a:t>turn it upside down</a:t>
            </a:r>
          </a:p>
          <a:p>
            <a:r>
              <a:rPr lang="en-US" altLang="en-US" sz="4000" dirty="0"/>
              <a:t>So raise your glass </a:t>
            </a:r>
          </a:p>
          <a:p>
            <a:r>
              <a:rPr lang="en-US" altLang="en-US" sz="4000" dirty="0"/>
              <a:t>if you can see </a:t>
            </a:r>
          </a:p>
          <a:p>
            <a:r>
              <a:rPr lang="en-US" altLang="en-US" sz="4000" dirty="0"/>
              <a:t>the </a:t>
            </a:r>
            <a:r>
              <a:rPr lang="en-US" altLang="en-US" sz="4000" dirty="0">
                <a:solidFill>
                  <a:srgbClr val="FFFF66"/>
                </a:solidFill>
              </a:rPr>
              <a:t>hidden meaning</a:t>
            </a:r>
            <a:r>
              <a:rPr lang="en-US" altLang="en-US" sz="4000" dirty="0"/>
              <a:t>,</a:t>
            </a:r>
          </a:p>
          <a:p>
            <a:r>
              <a:rPr lang="en-US" altLang="en-US" sz="4000" dirty="0"/>
              <a:t>it's right in front of you,</a:t>
            </a:r>
          </a:p>
        </p:txBody>
      </p:sp>
    </p:spTree>
    <p:extLst>
      <p:ext uri="{BB962C8B-B14F-4D97-AF65-F5344CB8AC3E}">
        <p14:creationId xmlns:p14="http://schemas.microsoft.com/office/powerpoint/2010/main" val="8830805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a:bodyPr>
          <a:lstStyle/>
          <a:p>
            <a:pPr algn="l">
              <a:lnSpc>
                <a:spcPct val="90000"/>
              </a:lnSpc>
            </a:pPr>
            <a:r>
              <a:rPr lang="en-US" sz="4000" baseline="30000" dirty="0"/>
              <a:t>Ester 9.20-22</a:t>
            </a:r>
            <a:r>
              <a:rPr lang="en-US" sz="4000" dirty="0"/>
              <a:t> </a:t>
            </a:r>
            <a:r>
              <a:rPr lang="en-US" sz="4000" baseline="-25000" dirty="0">
                <a:solidFill>
                  <a:srgbClr val="92D050"/>
                </a:solidFill>
              </a:rPr>
              <a:t>2 </a:t>
            </a:r>
            <a:r>
              <a:rPr lang="en-US" sz="4000" dirty="0"/>
              <a:t>they were to make them days of celebrating and rejoicing, </a:t>
            </a:r>
            <a:r>
              <a:rPr lang="en-US" sz="4000" baseline="-25000" dirty="0">
                <a:solidFill>
                  <a:srgbClr val="92D050"/>
                </a:solidFill>
              </a:rPr>
              <a:t>3 </a:t>
            </a:r>
            <a:r>
              <a:rPr lang="en-US" sz="4000" dirty="0"/>
              <a:t>sending portions [of food] to each other and </a:t>
            </a:r>
            <a:r>
              <a:rPr lang="en-US" sz="4000" baseline="-25000" dirty="0">
                <a:solidFill>
                  <a:srgbClr val="92D050"/>
                </a:solidFill>
              </a:rPr>
              <a:t>4 </a:t>
            </a:r>
            <a:r>
              <a:rPr lang="en-US" sz="4000" dirty="0"/>
              <a:t>giving gifts to the poor.</a:t>
            </a:r>
            <a:endParaRPr lang="en-US" altLang="en-US" sz="4000" dirty="0"/>
          </a:p>
        </p:txBody>
      </p:sp>
    </p:spTree>
    <p:extLst>
      <p:ext uri="{BB962C8B-B14F-4D97-AF65-F5344CB8AC3E}">
        <p14:creationId xmlns:p14="http://schemas.microsoft.com/office/powerpoint/2010/main" val="20428103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lstStyle/>
          <a:p>
            <a:pPr algn="l"/>
            <a:endParaRPr lang="en-US" altLang="en-US" sz="3700" dirty="0">
              <a:cs typeface="Vilna" pitchFamily="2" charset="-79"/>
            </a:endParaRPr>
          </a:p>
        </p:txBody>
      </p:sp>
      <p:pic>
        <p:nvPicPr>
          <p:cNvPr id="2050" name="Picture 2">
            <a:extLst>
              <a:ext uri="{FF2B5EF4-FFF2-40B4-BE49-F238E27FC236}">
                <a16:creationId xmlns:a16="http://schemas.microsoft.com/office/drawing/2014/main" id="{836DBFB4-A399-0701-52FB-689B940E6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305"/>
            <a:ext cx="8778875" cy="4938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958076-2536-46E7-76CC-3EBE07B467B6}"/>
              </a:ext>
            </a:extLst>
          </p:cNvPr>
          <p:cNvSpPr txBox="1"/>
          <p:nvPr/>
        </p:nvSpPr>
        <p:spPr>
          <a:xfrm>
            <a:off x="1811936" y="4456188"/>
            <a:ext cx="5155001" cy="707886"/>
          </a:xfrm>
          <a:prstGeom prst="rect">
            <a:avLst/>
          </a:prstGeom>
          <a:noFill/>
        </p:spPr>
        <p:txBody>
          <a:bodyPr wrap="none" rtlCol="0">
            <a:spAutoFit/>
          </a:bodyPr>
          <a:lstStyle/>
          <a:p>
            <a:pPr rtl="1"/>
            <a:r>
              <a:rPr lang="he-IL" altLang="en-US" sz="4000" b="1" dirty="0">
                <a:latin typeface="David" panose="020E0502060401010101" pitchFamily="34" charset="-79"/>
                <a:cs typeface="David" panose="020E0502060401010101" pitchFamily="34" charset="-79"/>
              </a:rPr>
              <a:t>נַהֲפוֹךְ הוּא</a:t>
            </a:r>
            <a:r>
              <a:rPr lang="en-US" altLang="en-US" sz="4000" b="1" dirty="0">
                <a:cs typeface="Vilna" pitchFamily="2" charset="-79"/>
              </a:rPr>
              <a:t> </a:t>
            </a:r>
            <a:r>
              <a:rPr lang="en-US" altLang="en-US" sz="3200" i="1" dirty="0" err="1">
                <a:cs typeface="Vilna" pitchFamily="2" charset="-79"/>
              </a:rPr>
              <a:t>nahafokh</a:t>
            </a:r>
            <a:r>
              <a:rPr lang="en-US" altLang="en-US" sz="3200" i="1" dirty="0">
                <a:cs typeface="Vilna" pitchFamily="2" charset="-79"/>
              </a:rPr>
              <a:t> hu   </a:t>
            </a:r>
            <a:endParaRPr lang="en-US" dirty="0"/>
          </a:p>
        </p:txBody>
      </p:sp>
    </p:spTree>
    <p:extLst>
      <p:ext uri="{BB962C8B-B14F-4D97-AF65-F5344CB8AC3E}">
        <p14:creationId xmlns:p14="http://schemas.microsoft.com/office/powerpoint/2010/main" val="22809745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a:bodyPr>
          <a:lstStyle/>
          <a:p>
            <a:pPr algn="l">
              <a:lnSpc>
                <a:spcPct val="90000"/>
              </a:lnSpc>
            </a:pPr>
            <a:r>
              <a:rPr lang="en-US" sz="3840" dirty="0"/>
              <a:t>The 7.8 magnitude quake has had at least 1,206 recorded aftershocks, leaving many neighborhoods and entire city blocks completely flattened.</a:t>
            </a:r>
            <a:endParaRPr lang="en-US" altLang="en-US" sz="3840" dirty="0"/>
          </a:p>
        </p:txBody>
      </p:sp>
    </p:spTree>
    <p:extLst>
      <p:ext uri="{BB962C8B-B14F-4D97-AF65-F5344CB8AC3E}">
        <p14:creationId xmlns:p14="http://schemas.microsoft.com/office/powerpoint/2010/main" val="20109844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The new tally brings to </a:t>
            </a:r>
            <a:r>
              <a:rPr lang="en-US" altLang="en-US" sz="3840" u="sng" dirty="0">
                <a:solidFill>
                  <a:srgbClr val="FFFF99"/>
                </a:solidFill>
              </a:rPr>
              <a:t>50,325 the total number of deaths</a:t>
            </a:r>
            <a:r>
              <a:rPr lang="en-US" altLang="en-US" sz="3840" dirty="0"/>
              <a:t> caused by the disaster across both countries.</a:t>
            </a:r>
          </a:p>
          <a:p>
            <a:pPr algn="l">
              <a:lnSpc>
                <a:spcPct val="90000"/>
              </a:lnSpc>
            </a:pPr>
            <a:r>
              <a:rPr lang="en-US" altLang="en-US" sz="3840" dirty="0"/>
              <a:t>A total of 5,951 people were killed across Syria, while Turkey recorded 44,374 deaths after the February 6 earthquake.</a:t>
            </a:r>
          </a:p>
          <a:p>
            <a:pPr algn="l">
              <a:lnSpc>
                <a:spcPct val="90000"/>
              </a:lnSpc>
            </a:pPr>
            <a:endParaRPr lang="en-US" altLang="en-US" sz="3840" dirty="0"/>
          </a:p>
        </p:txBody>
      </p:sp>
    </p:spTree>
    <p:extLst>
      <p:ext uri="{BB962C8B-B14F-4D97-AF65-F5344CB8AC3E}">
        <p14:creationId xmlns:p14="http://schemas.microsoft.com/office/powerpoint/2010/main" val="5083446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 </a:t>
            </a:r>
          </a:p>
        </p:txBody>
      </p:sp>
      <p:pic>
        <p:nvPicPr>
          <p:cNvPr id="3" name="Picture 2">
            <a:extLst>
              <a:ext uri="{FF2B5EF4-FFF2-40B4-BE49-F238E27FC236}">
                <a16:creationId xmlns:a16="http://schemas.microsoft.com/office/drawing/2014/main" id="{B5AEF8D1-19DA-E302-CA79-0BB4080C0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03" y="102692"/>
            <a:ext cx="7725868" cy="4938117"/>
          </a:xfrm>
          <a:prstGeom prst="rect">
            <a:avLst/>
          </a:prstGeom>
        </p:spPr>
      </p:pic>
      <p:sp>
        <p:nvSpPr>
          <p:cNvPr id="2" name="TextBox 1">
            <a:extLst>
              <a:ext uri="{FF2B5EF4-FFF2-40B4-BE49-F238E27FC236}">
                <a16:creationId xmlns:a16="http://schemas.microsoft.com/office/drawing/2014/main" id="{6EA5848C-F815-A6A9-856A-018ABCB7DC7D}"/>
              </a:ext>
            </a:extLst>
          </p:cNvPr>
          <p:cNvSpPr txBox="1"/>
          <p:nvPr/>
        </p:nvSpPr>
        <p:spPr>
          <a:xfrm>
            <a:off x="655637" y="3105150"/>
            <a:ext cx="4093172" cy="707886"/>
          </a:xfrm>
          <a:prstGeom prst="rect">
            <a:avLst/>
          </a:prstGeom>
          <a:noFill/>
        </p:spPr>
        <p:txBody>
          <a:bodyPr wrap="none" rtlCol="0">
            <a:spAutoFit/>
          </a:bodyPr>
          <a:lstStyle/>
          <a:p>
            <a:pPr algn="l"/>
            <a:r>
              <a:rPr lang="en-US" dirty="0">
                <a:solidFill>
                  <a:srgbClr val="FF0000"/>
                </a:solidFill>
                <a:effectLst>
                  <a:outerShdw blurRad="38100" dist="38100" dir="2700000" algn="tl">
                    <a:srgbClr val="000000">
                      <a:alpha val="43137"/>
                    </a:srgbClr>
                  </a:outerShdw>
                </a:effectLst>
              </a:rPr>
              <a:t>Hands of Mercy</a:t>
            </a:r>
          </a:p>
        </p:txBody>
      </p:sp>
    </p:spTree>
    <p:extLst>
      <p:ext uri="{BB962C8B-B14F-4D97-AF65-F5344CB8AC3E}">
        <p14:creationId xmlns:p14="http://schemas.microsoft.com/office/powerpoint/2010/main" val="29767679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 </a:t>
            </a:r>
          </a:p>
        </p:txBody>
      </p:sp>
      <p:pic>
        <p:nvPicPr>
          <p:cNvPr id="3" name="Picture 2">
            <a:extLst>
              <a:ext uri="{FF2B5EF4-FFF2-40B4-BE49-F238E27FC236}">
                <a16:creationId xmlns:a16="http://schemas.microsoft.com/office/drawing/2014/main" id="{CAF1A9F6-E965-272E-5EC2-DDD970348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49" y="102692"/>
            <a:ext cx="7407176" cy="4938117"/>
          </a:xfrm>
          <a:prstGeom prst="rect">
            <a:avLst/>
          </a:prstGeom>
        </p:spPr>
      </p:pic>
    </p:spTree>
    <p:extLst>
      <p:ext uri="{BB962C8B-B14F-4D97-AF65-F5344CB8AC3E}">
        <p14:creationId xmlns:p14="http://schemas.microsoft.com/office/powerpoint/2010/main" val="23545375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 </a:t>
            </a:r>
          </a:p>
        </p:txBody>
      </p:sp>
      <p:pic>
        <p:nvPicPr>
          <p:cNvPr id="3" name="Picture 2">
            <a:extLst>
              <a:ext uri="{FF2B5EF4-FFF2-40B4-BE49-F238E27FC236}">
                <a16:creationId xmlns:a16="http://schemas.microsoft.com/office/drawing/2014/main" id="{E8CBF9DF-3A9E-CC4C-C9DD-01E2EA479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89" y="107264"/>
            <a:ext cx="6858496" cy="4928973"/>
          </a:xfrm>
          <a:prstGeom prst="rect">
            <a:avLst/>
          </a:prstGeom>
        </p:spPr>
      </p:pic>
    </p:spTree>
    <p:extLst>
      <p:ext uri="{BB962C8B-B14F-4D97-AF65-F5344CB8AC3E}">
        <p14:creationId xmlns:p14="http://schemas.microsoft.com/office/powerpoint/2010/main" val="37627370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 </a:t>
            </a:r>
          </a:p>
        </p:txBody>
      </p:sp>
      <p:pic>
        <p:nvPicPr>
          <p:cNvPr id="3" name="Picture 2">
            <a:extLst>
              <a:ext uri="{FF2B5EF4-FFF2-40B4-BE49-F238E27FC236}">
                <a16:creationId xmlns:a16="http://schemas.microsoft.com/office/drawing/2014/main" id="{17B9E04E-917B-579A-2B6A-980C4951F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359" y="102692"/>
            <a:ext cx="6584156" cy="4938117"/>
          </a:xfrm>
          <a:prstGeom prst="rect">
            <a:avLst/>
          </a:prstGeom>
        </p:spPr>
      </p:pic>
      <p:sp>
        <p:nvSpPr>
          <p:cNvPr id="2" name="TextBox 1">
            <a:extLst>
              <a:ext uri="{FF2B5EF4-FFF2-40B4-BE49-F238E27FC236}">
                <a16:creationId xmlns:a16="http://schemas.microsoft.com/office/drawing/2014/main" id="{AE1048B2-9606-5C2B-FC0F-8E189A9EE59B}"/>
              </a:ext>
            </a:extLst>
          </p:cNvPr>
          <p:cNvSpPr txBox="1"/>
          <p:nvPr/>
        </p:nvSpPr>
        <p:spPr>
          <a:xfrm>
            <a:off x="868071" y="3333750"/>
            <a:ext cx="2427268" cy="1323439"/>
          </a:xfrm>
          <a:prstGeom prst="rect">
            <a:avLst/>
          </a:prstGeom>
          <a:noFill/>
        </p:spPr>
        <p:txBody>
          <a:bodyPr wrap="none" rtlCol="0">
            <a:spAutoFit/>
          </a:bodyPr>
          <a:lstStyle/>
          <a:p>
            <a:pPr algn="l"/>
            <a:r>
              <a:rPr lang="en-US" dirty="0" err="1">
                <a:effectLst>
                  <a:outerShdw blurRad="38100" dist="38100" dir="2700000" algn="tl">
                    <a:srgbClr val="000000">
                      <a:alpha val="43137"/>
                    </a:srgbClr>
                  </a:outerShdw>
                </a:effectLst>
              </a:rPr>
              <a:t>Halel</a:t>
            </a:r>
            <a:r>
              <a:rPr lang="en-US" dirty="0">
                <a:effectLst>
                  <a:outerShdw blurRad="38100" dist="38100" dir="2700000" algn="tl">
                    <a:srgbClr val="000000">
                      <a:alpha val="43137"/>
                    </a:srgbClr>
                  </a:outerShdw>
                </a:effectLst>
              </a:rPr>
              <a:t> </a:t>
            </a:r>
          </a:p>
          <a:p>
            <a:pPr algn="l"/>
            <a:r>
              <a:rPr lang="en-US" dirty="0">
                <a:effectLst>
                  <a:outerShdw blurRad="38100" dist="38100" dir="2700000" algn="tl">
                    <a:srgbClr val="000000">
                      <a:alpha val="43137"/>
                    </a:srgbClr>
                  </a:outerShdw>
                </a:effectLst>
              </a:rPr>
              <a:t>Goldman</a:t>
            </a:r>
          </a:p>
        </p:txBody>
      </p:sp>
    </p:spTree>
    <p:extLst>
      <p:ext uri="{BB962C8B-B14F-4D97-AF65-F5344CB8AC3E}">
        <p14:creationId xmlns:p14="http://schemas.microsoft.com/office/powerpoint/2010/main" val="33350967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a:bodyPr>
          <a:lstStyle/>
          <a:p>
            <a:pPr algn="l">
              <a:lnSpc>
                <a:spcPct val="90000"/>
              </a:lnSpc>
            </a:pPr>
            <a:r>
              <a:rPr lang="en-US" altLang="en-US" sz="3840" dirty="0" err="1"/>
              <a:t>Halel</a:t>
            </a:r>
            <a:r>
              <a:rPr lang="en-US" altLang="en-US" sz="3840" dirty="0"/>
              <a:t> Goldman, Hands of Mercy's Israel's director, arrived with the first team of 5 people on Wednesday. On their first day in Turkey, </a:t>
            </a:r>
            <a:r>
              <a:rPr lang="en-US" altLang="en-US" sz="3840" dirty="0" err="1"/>
              <a:t>Halel</a:t>
            </a:r>
            <a:r>
              <a:rPr lang="en-US" altLang="en-US" sz="3840" dirty="0"/>
              <a:t> and the volunteers of the first team secured a car and some basic supplies, </a:t>
            </a:r>
          </a:p>
        </p:txBody>
      </p:sp>
    </p:spTree>
    <p:extLst>
      <p:ext uri="{BB962C8B-B14F-4D97-AF65-F5344CB8AC3E}">
        <p14:creationId xmlns:p14="http://schemas.microsoft.com/office/powerpoint/2010/main" val="13184460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normAutofit/>
          </a:bodyPr>
          <a:lstStyle/>
          <a:p>
            <a:pPr algn="l">
              <a:lnSpc>
                <a:spcPct val="90000"/>
              </a:lnSpc>
            </a:pPr>
            <a:r>
              <a:rPr lang="en-US" altLang="en-US" sz="3840" dirty="0"/>
              <a:t>and obtained the necessary permissions from the Turkish government through a local humanitarian </a:t>
            </a:r>
            <a:r>
              <a:rPr lang="en-US" altLang="en-US" sz="3840" dirty="0" err="1"/>
              <a:t>organisation</a:t>
            </a:r>
            <a:r>
              <a:rPr lang="en-US" altLang="en-US" sz="3840" dirty="0"/>
              <a:t>, to volunteer and bring humanitarian aid to disaster-stricken areas.</a:t>
            </a:r>
          </a:p>
        </p:txBody>
      </p:sp>
    </p:spTree>
    <p:extLst>
      <p:ext uri="{BB962C8B-B14F-4D97-AF65-F5344CB8AC3E}">
        <p14:creationId xmlns:p14="http://schemas.microsoft.com/office/powerpoint/2010/main" val="174893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a:extLst>
              <a:ext uri="{FF2B5EF4-FFF2-40B4-BE49-F238E27FC236}">
                <a16:creationId xmlns:a16="http://schemas.microsoft.com/office/drawing/2014/main" id="{E3604DEE-B3E7-4C1D-919A-A2E10921362A}"/>
              </a:ext>
            </a:extLst>
          </p:cNvPr>
          <p:cNvSpPr>
            <a:spLocks noGrp="1" noChangeArrowheads="1"/>
          </p:cNvSpPr>
          <p:nvPr>
            <p:ph type="subTitle" idx="1"/>
          </p:nvPr>
        </p:nvSpPr>
        <p:spPr>
          <a:xfrm>
            <a:off x="503237" y="285750"/>
            <a:ext cx="7620000" cy="4495800"/>
          </a:xfrm>
        </p:spPr>
        <p:txBody>
          <a:bodyPr/>
          <a:lstStyle/>
          <a:p>
            <a:r>
              <a:rPr lang="en-US" altLang="en-US" sz="4000" dirty="0"/>
              <a:t>we will never be never be anything but proud to tell the story,</a:t>
            </a:r>
          </a:p>
          <a:p>
            <a:r>
              <a:rPr lang="en-US" altLang="en-US" sz="4000" i="1" dirty="0" err="1">
                <a:solidFill>
                  <a:srgbClr val="FFFF66"/>
                </a:solidFill>
              </a:rPr>
              <a:t>nahafokh</a:t>
            </a:r>
            <a:r>
              <a:rPr lang="en-US" altLang="en-US" sz="4000" i="1" dirty="0">
                <a:solidFill>
                  <a:srgbClr val="FFFF66"/>
                </a:solidFill>
              </a:rPr>
              <a:t> hu  </a:t>
            </a:r>
            <a:r>
              <a:rPr lang="he-IL" altLang="en-US" sz="4800" b="1" dirty="0">
                <a:solidFill>
                  <a:srgbClr val="FFFF66"/>
                </a:solidFill>
                <a:cs typeface="Vilna" pitchFamily="2" charset="-79"/>
              </a:rPr>
              <a:t>ְנַהֲפוֹךְ הוּא</a:t>
            </a:r>
            <a:r>
              <a:rPr lang="en-US" altLang="en-US" sz="4000" b="1" dirty="0"/>
              <a:t> </a:t>
            </a:r>
          </a:p>
          <a:p>
            <a:r>
              <a:rPr lang="en-US" altLang="en-US" sz="4000" dirty="0"/>
              <a:t>(It was turned upside down)</a:t>
            </a:r>
          </a:p>
        </p:txBody>
      </p:sp>
    </p:spTree>
    <p:extLst>
      <p:ext uri="{BB962C8B-B14F-4D97-AF65-F5344CB8AC3E}">
        <p14:creationId xmlns:p14="http://schemas.microsoft.com/office/powerpoint/2010/main" val="14328919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a:t>We chose to go first to one of the most unreached areas, which is the area of Antakya. From there, we are spreading as needed. We chose Antakya, as it is further away from bigger cities and airports.</a:t>
            </a:r>
            <a:endParaRPr lang="en-US" altLang="en-US" sz="3840" dirty="0"/>
          </a:p>
        </p:txBody>
      </p:sp>
    </p:spTree>
    <p:extLst>
      <p:ext uri="{BB962C8B-B14F-4D97-AF65-F5344CB8AC3E}">
        <p14:creationId xmlns:p14="http://schemas.microsoft.com/office/powerpoint/2010/main" val="34789137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2629" y="303874"/>
            <a:ext cx="8193617" cy="4462595"/>
          </a:xfrm>
        </p:spPr>
        <p:txBody>
          <a:bodyPr/>
          <a:lstStyle/>
          <a:p>
            <a:pPr algn="l">
              <a:lnSpc>
                <a:spcPct val="90000"/>
              </a:lnSpc>
            </a:pPr>
            <a:r>
              <a:rPr lang="en-US" altLang="en-US" sz="3840" dirty="0"/>
              <a:t> </a:t>
            </a:r>
          </a:p>
        </p:txBody>
      </p:sp>
      <p:pic>
        <p:nvPicPr>
          <p:cNvPr id="3074" name="Picture 2" descr="Death Toll of Earthquake in Turkey, Syria">
            <a:extLst>
              <a:ext uri="{FF2B5EF4-FFF2-40B4-BE49-F238E27FC236}">
                <a16:creationId xmlns:a16="http://schemas.microsoft.com/office/drawing/2014/main" id="{217B18F6-4AFC-1363-7141-E6FFE047C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1" y="118930"/>
            <a:ext cx="8702676" cy="489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9313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27037" y="361950"/>
            <a:ext cx="7924800" cy="4419600"/>
          </a:xfrm>
        </p:spPr>
        <p:txBody>
          <a:bodyPr>
            <a:normAutofit fontScale="92500"/>
          </a:bodyPr>
          <a:lstStyle/>
          <a:p>
            <a:pPr algn="l"/>
            <a:r>
              <a:rPr lang="en-US" baseline="30000" dirty="0"/>
              <a:t>Habakkuk 3.17-19</a:t>
            </a:r>
            <a:r>
              <a:rPr lang="en-US" dirty="0"/>
              <a:t> Though the fig tree does not blossom, and there is no yield on the vines, Though the olive crop fail, and the fields produce no food, the flock is cut off from the fold, and there is no cattle in the stalls. </a:t>
            </a:r>
          </a:p>
        </p:txBody>
      </p:sp>
    </p:spTree>
    <p:extLst>
      <p:ext uri="{BB962C8B-B14F-4D97-AF65-F5344CB8AC3E}">
        <p14:creationId xmlns:p14="http://schemas.microsoft.com/office/powerpoint/2010/main" val="11840898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0837" y="285750"/>
            <a:ext cx="8001000" cy="4495800"/>
          </a:xfrm>
        </p:spPr>
        <p:txBody>
          <a:bodyPr>
            <a:normAutofit/>
          </a:bodyPr>
          <a:lstStyle/>
          <a:p>
            <a:pPr algn="l"/>
            <a:r>
              <a:rPr lang="en-US" baseline="30000" dirty="0"/>
              <a:t>Habakkuk 3.17-19</a:t>
            </a:r>
            <a:r>
              <a:rPr lang="en-US" dirty="0"/>
              <a:t> Yet will I triumph in </a:t>
            </a:r>
            <a:r>
              <a:rPr lang="en-US" cap="small" dirty="0" err="1"/>
              <a:t>Adoni</a:t>
            </a:r>
            <a:r>
              <a:rPr lang="en-US" dirty="0"/>
              <a:t>, I will rejoice in the God of my salvation!</a:t>
            </a:r>
            <a:r>
              <a:rPr lang="en-US" baseline="30000" dirty="0"/>
              <a:t> </a:t>
            </a:r>
            <a:r>
              <a:rPr lang="en-US" cap="small" dirty="0" err="1"/>
              <a:t>Adoni</a:t>
            </a:r>
            <a:r>
              <a:rPr lang="en-US" cap="small" dirty="0"/>
              <a:t> </a:t>
            </a:r>
            <a:r>
              <a:rPr lang="en-US" dirty="0"/>
              <a:t>my Lord, is my strength. He has made my </a:t>
            </a:r>
            <a:r>
              <a:rPr lang="en-US" dirty="0">
                <a:solidFill>
                  <a:srgbClr val="FFFF99"/>
                </a:solidFill>
              </a:rPr>
              <a:t>feet like a deer’s, and will make me walk on my high places.</a:t>
            </a:r>
          </a:p>
        </p:txBody>
      </p:sp>
    </p:spTree>
    <p:extLst>
      <p:ext uri="{BB962C8B-B14F-4D97-AF65-F5344CB8AC3E}">
        <p14:creationId xmlns:p14="http://schemas.microsoft.com/office/powerpoint/2010/main" val="4632515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8370" name="Picture 2" descr="Related image">
            <a:extLst>
              <a:ext uri="{FF2B5EF4-FFF2-40B4-BE49-F238E27FC236}">
                <a16:creationId xmlns:a16="http://schemas.microsoft.com/office/drawing/2014/main" id="{E3462170-0516-4634-9B06-82191850F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26" y="57150"/>
            <a:ext cx="7814225"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DDAF97-2615-453B-A53B-44E41ADDCDCA}"/>
              </a:ext>
            </a:extLst>
          </p:cNvPr>
          <p:cNvSpPr txBox="1"/>
          <p:nvPr/>
        </p:nvSpPr>
        <p:spPr>
          <a:xfrm>
            <a:off x="1249071" y="438150"/>
            <a:ext cx="5755102"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Lambs on high places!</a:t>
            </a:r>
          </a:p>
        </p:txBody>
      </p:sp>
    </p:spTree>
    <p:extLst>
      <p:ext uri="{BB962C8B-B14F-4D97-AF65-F5344CB8AC3E}">
        <p14:creationId xmlns:p14="http://schemas.microsoft.com/office/powerpoint/2010/main" val="31500774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a:extLst>
              <a:ext uri="{FF2B5EF4-FFF2-40B4-BE49-F238E27FC236}">
                <a16:creationId xmlns:a16="http://schemas.microsoft.com/office/drawing/2014/main" id="{3D5601B2-312E-4E4F-A615-DE3F7A7776A3}"/>
              </a:ext>
            </a:extLst>
          </p:cNvPr>
          <p:cNvSpPr>
            <a:spLocks noGrp="1" noChangeArrowheads="1"/>
          </p:cNvSpPr>
          <p:nvPr>
            <p:ph type="subTitle" idx="1"/>
          </p:nvPr>
        </p:nvSpPr>
        <p:spPr>
          <a:xfrm>
            <a:off x="655637" y="361950"/>
            <a:ext cx="7543800" cy="4343400"/>
          </a:xfrm>
        </p:spPr>
        <p:txBody>
          <a:bodyPr/>
          <a:lstStyle/>
          <a:p>
            <a:pPr rtl="1"/>
            <a:r>
              <a:rPr lang="he-IL" altLang="en-US" sz="4000" b="1" dirty="0">
                <a:cs typeface="Vilna" pitchFamily="2" charset="-79"/>
              </a:rPr>
              <a:t>נַהֲפוֹךְ הוּא</a:t>
            </a:r>
            <a:r>
              <a:rPr lang="en-US" altLang="en-US" sz="4000" b="1" dirty="0">
                <a:cs typeface="Vilna" pitchFamily="2" charset="-79"/>
              </a:rPr>
              <a:t>  </a:t>
            </a:r>
            <a:r>
              <a:rPr lang="en-US" altLang="en-US" sz="4000" i="1" dirty="0" err="1">
                <a:cs typeface="Vilna" pitchFamily="2" charset="-79"/>
              </a:rPr>
              <a:t>nahafokh</a:t>
            </a:r>
            <a:r>
              <a:rPr lang="en-US" altLang="en-US" sz="4000" i="1" dirty="0">
                <a:cs typeface="Vilna" pitchFamily="2" charset="-79"/>
              </a:rPr>
              <a:t> hu </a:t>
            </a:r>
            <a:r>
              <a:rPr lang="en-US" altLang="en-US" sz="4800" dirty="0">
                <a:cs typeface="Vilna" pitchFamily="2" charset="-79"/>
              </a:rPr>
              <a:t> </a:t>
            </a:r>
          </a:p>
          <a:p>
            <a:pPr algn="l"/>
            <a:r>
              <a:rPr lang="en-US" altLang="en-US" sz="4000" dirty="0">
                <a:cs typeface="Vilna" pitchFamily="2" charset="-79"/>
              </a:rPr>
              <a:t>One the contrary, </a:t>
            </a:r>
          </a:p>
          <a:p>
            <a:pPr algn="l"/>
            <a:r>
              <a:rPr lang="en-US" altLang="en-US" sz="4000" dirty="0">
                <a:cs typeface="Vilna" pitchFamily="2" charset="-79"/>
              </a:rPr>
              <a:t>the reverse is true</a:t>
            </a:r>
          </a:p>
          <a:p>
            <a:pPr algn="l"/>
            <a:r>
              <a:rPr lang="en-US" altLang="en-US" sz="4000" dirty="0">
                <a:cs typeface="Vilna" pitchFamily="2" charset="-79"/>
              </a:rPr>
              <a:t>But, we have to stand!!</a:t>
            </a:r>
          </a:p>
        </p:txBody>
      </p:sp>
    </p:spTree>
    <p:extLst>
      <p:ext uri="{BB962C8B-B14F-4D97-AF65-F5344CB8AC3E}">
        <p14:creationId xmlns:p14="http://schemas.microsoft.com/office/powerpoint/2010/main" val="3052354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0837" y="285750"/>
            <a:ext cx="8077200" cy="4495800"/>
          </a:xfrm>
        </p:spPr>
        <p:txBody>
          <a:bodyPr>
            <a:normAutofit fontScale="92500" lnSpcReduction="10000"/>
          </a:bodyPr>
          <a:lstStyle/>
          <a:p>
            <a:pPr algn="l"/>
            <a:r>
              <a:rPr lang="en-US" dirty="0"/>
              <a:t>Fearfulness, insecurity, shame, dread, panic</a:t>
            </a:r>
          </a:p>
          <a:p>
            <a:pPr algn="l"/>
            <a:r>
              <a:rPr lang="en-US" baseline="30000" dirty="0"/>
              <a:t>1 </a:t>
            </a:r>
            <a:r>
              <a:rPr lang="en-US" baseline="30000" dirty="0" err="1"/>
              <a:t>Kefa</a:t>
            </a:r>
            <a:r>
              <a:rPr lang="en-US" baseline="30000" dirty="0"/>
              <a:t>/Pet 5.8-9</a:t>
            </a:r>
            <a:r>
              <a:rPr lang="en-US" dirty="0"/>
              <a:t> Stay sober, stay alert! Your enemy, the Adversary,</a:t>
            </a:r>
            <a:r>
              <a:rPr lang="en-US" i="1" dirty="0"/>
              <a:t> Ha-Satan</a:t>
            </a:r>
            <a:r>
              <a:rPr lang="en-US" dirty="0"/>
              <a:t>, stalks about like a roaring lion looking for someone to devour. Stand against him, firm in your trust.</a:t>
            </a:r>
          </a:p>
        </p:txBody>
      </p:sp>
    </p:spTree>
    <p:extLst>
      <p:ext uri="{BB962C8B-B14F-4D97-AF65-F5344CB8AC3E}">
        <p14:creationId xmlns:p14="http://schemas.microsoft.com/office/powerpoint/2010/main" val="37102190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0837" y="361950"/>
            <a:ext cx="8153400" cy="4419600"/>
          </a:xfrm>
        </p:spPr>
        <p:txBody>
          <a:bodyPr>
            <a:normAutofit fontScale="92500" lnSpcReduction="20000"/>
          </a:bodyPr>
          <a:lstStyle/>
          <a:p>
            <a:pPr algn="l"/>
            <a:r>
              <a:rPr lang="en-US" altLang="en-US" dirty="0"/>
              <a:t>Run toward your fear.  Faith!!!</a:t>
            </a:r>
          </a:p>
          <a:p>
            <a:pPr algn="l"/>
            <a:r>
              <a:rPr lang="en-US" dirty="0"/>
              <a:t>Some really politically incorrect advice:  If there was an active shooter, we are told to run, hide, fight.  </a:t>
            </a:r>
          </a:p>
          <a:p>
            <a:pPr algn="l"/>
            <a:r>
              <a:rPr lang="en-US" dirty="0"/>
              <a:t>What if we </a:t>
            </a:r>
            <a:r>
              <a:rPr lang="en-US" u="sng" dirty="0"/>
              <a:t>all</a:t>
            </a:r>
            <a:r>
              <a:rPr lang="en-US" dirty="0"/>
              <a:t> immediately rushed him?  Threw stuff.</a:t>
            </a:r>
          </a:p>
          <a:p>
            <a:pPr algn="l"/>
            <a:r>
              <a:rPr lang="en-US" dirty="0"/>
              <a:t>Airplanes?</a:t>
            </a:r>
          </a:p>
          <a:p>
            <a:pPr algn="l"/>
            <a:endParaRPr lang="en-US" dirty="0"/>
          </a:p>
        </p:txBody>
      </p:sp>
    </p:spTree>
    <p:extLst>
      <p:ext uri="{BB962C8B-B14F-4D97-AF65-F5344CB8AC3E}">
        <p14:creationId xmlns:p14="http://schemas.microsoft.com/office/powerpoint/2010/main" val="8941534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a:extLst>
              <a:ext uri="{FF2B5EF4-FFF2-40B4-BE49-F238E27FC236}">
                <a16:creationId xmlns:a16="http://schemas.microsoft.com/office/drawing/2014/main" id="{3D5601B2-312E-4E4F-A615-DE3F7A7776A3}"/>
              </a:ext>
            </a:extLst>
          </p:cNvPr>
          <p:cNvSpPr>
            <a:spLocks noGrp="1" noChangeArrowheads="1"/>
          </p:cNvSpPr>
          <p:nvPr>
            <p:ph type="subTitle" idx="1"/>
          </p:nvPr>
        </p:nvSpPr>
        <p:spPr>
          <a:xfrm>
            <a:off x="427037" y="285750"/>
            <a:ext cx="7848600" cy="4572000"/>
          </a:xfrm>
        </p:spPr>
        <p:txBody>
          <a:bodyPr/>
          <a:lstStyle/>
          <a:p>
            <a:pPr rtl="1"/>
            <a:r>
              <a:rPr lang="he-IL" altLang="en-US" sz="4800" b="1" dirty="0">
                <a:cs typeface="Vilna" pitchFamily="2" charset="-79"/>
              </a:rPr>
              <a:t>נַהֲפוֹךְ הוּא</a:t>
            </a:r>
            <a:r>
              <a:rPr lang="en-US" altLang="en-US" sz="4800" b="1" dirty="0">
                <a:cs typeface="Vilna" pitchFamily="2" charset="-79"/>
              </a:rPr>
              <a:t>  </a:t>
            </a:r>
            <a:r>
              <a:rPr lang="en-US" altLang="en-US" i="1" dirty="0" err="1">
                <a:cs typeface="Vilna" pitchFamily="2" charset="-79"/>
              </a:rPr>
              <a:t>nahafokh</a:t>
            </a:r>
            <a:r>
              <a:rPr lang="en-US" altLang="en-US" i="1" dirty="0">
                <a:cs typeface="Vilna" pitchFamily="2" charset="-79"/>
              </a:rPr>
              <a:t> hu </a:t>
            </a:r>
            <a:r>
              <a:rPr lang="en-US" altLang="en-US" sz="4800" dirty="0">
                <a:cs typeface="Vilna" pitchFamily="2" charset="-79"/>
              </a:rPr>
              <a:t> </a:t>
            </a:r>
          </a:p>
          <a:p>
            <a:pPr algn="l"/>
            <a:r>
              <a:rPr lang="en-US" altLang="en-US" dirty="0">
                <a:cs typeface="Vilna" pitchFamily="2" charset="-79"/>
              </a:rPr>
              <a:t>One the contrary, </a:t>
            </a:r>
          </a:p>
          <a:p>
            <a:pPr algn="l"/>
            <a:r>
              <a:rPr lang="en-US" altLang="en-US" dirty="0">
                <a:cs typeface="Vilna" pitchFamily="2" charset="-79"/>
              </a:rPr>
              <a:t>the reverse is true</a:t>
            </a:r>
          </a:p>
          <a:p>
            <a:pPr algn="l"/>
            <a:r>
              <a:rPr lang="en-US" altLang="en-US" dirty="0">
                <a:cs typeface="Vilna" pitchFamily="2" charset="-79"/>
              </a:rPr>
              <a:t>But, we have to stand!!</a:t>
            </a:r>
          </a:p>
        </p:txBody>
      </p:sp>
    </p:spTree>
    <p:extLst>
      <p:ext uri="{BB962C8B-B14F-4D97-AF65-F5344CB8AC3E}">
        <p14:creationId xmlns:p14="http://schemas.microsoft.com/office/powerpoint/2010/main" val="33886399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BE0F2E06-C887-44A1-823C-555A7D9B8025}"/>
              </a:ext>
            </a:extLst>
          </p:cNvPr>
          <p:cNvSpPr>
            <a:spLocks noGrp="1" noChangeArrowheads="1"/>
          </p:cNvSpPr>
          <p:nvPr>
            <p:ph type="subTitle" idx="1"/>
          </p:nvPr>
        </p:nvSpPr>
        <p:spPr>
          <a:xfrm>
            <a:off x="427037" y="209550"/>
            <a:ext cx="7772400" cy="4724400"/>
          </a:xfrm>
        </p:spPr>
        <p:txBody>
          <a:bodyPr/>
          <a:lstStyle/>
          <a:p>
            <a:pPr algn="l"/>
            <a:endParaRPr lang="en-US" altLang="en-US" sz="3700" dirty="0">
              <a:cs typeface="Vilna" pitchFamily="2" charset="-79"/>
            </a:endParaRPr>
          </a:p>
        </p:txBody>
      </p:sp>
      <p:pic>
        <p:nvPicPr>
          <p:cNvPr id="2050" name="Picture 2">
            <a:extLst>
              <a:ext uri="{FF2B5EF4-FFF2-40B4-BE49-F238E27FC236}">
                <a16:creationId xmlns:a16="http://schemas.microsoft.com/office/drawing/2014/main" id="{836DBFB4-A399-0701-52FB-689B940E6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305"/>
            <a:ext cx="8778875" cy="4938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958076-2536-46E7-76CC-3EBE07B467B6}"/>
              </a:ext>
            </a:extLst>
          </p:cNvPr>
          <p:cNvSpPr txBox="1"/>
          <p:nvPr/>
        </p:nvSpPr>
        <p:spPr>
          <a:xfrm>
            <a:off x="1811936" y="4456188"/>
            <a:ext cx="5155001" cy="707886"/>
          </a:xfrm>
          <a:prstGeom prst="rect">
            <a:avLst/>
          </a:prstGeom>
          <a:noFill/>
        </p:spPr>
        <p:txBody>
          <a:bodyPr wrap="none" rtlCol="0">
            <a:spAutoFit/>
          </a:bodyPr>
          <a:lstStyle/>
          <a:p>
            <a:pPr rtl="1"/>
            <a:r>
              <a:rPr lang="he-IL" altLang="en-US" sz="4000" b="1" dirty="0">
                <a:latin typeface="David" panose="020E0502060401010101" pitchFamily="34" charset="-79"/>
                <a:cs typeface="David" panose="020E0502060401010101" pitchFamily="34" charset="-79"/>
              </a:rPr>
              <a:t>נַהֲפוֹךְ הוּא</a:t>
            </a:r>
            <a:r>
              <a:rPr lang="en-US" altLang="en-US" sz="4000" b="1" dirty="0">
                <a:cs typeface="Vilna" pitchFamily="2" charset="-79"/>
              </a:rPr>
              <a:t> </a:t>
            </a:r>
            <a:r>
              <a:rPr lang="en-US" altLang="en-US" sz="3200" i="1" dirty="0" err="1">
                <a:cs typeface="Vilna" pitchFamily="2" charset="-79"/>
              </a:rPr>
              <a:t>nahafokh</a:t>
            </a:r>
            <a:r>
              <a:rPr lang="en-US" altLang="en-US" sz="3200" i="1" dirty="0">
                <a:cs typeface="Vilna" pitchFamily="2" charset="-79"/>
              </a:rPr>
              <a:t> hu   </a:t>
            </a:r>
            <a:endParaRPr lang="en-US" dirty="0"/>
          </a:p>
        </p:txBody>
      </p:sp>
    </p:spTree>
    <p:extLst>
      <p:ext uri="{BB962C8B-B14F-4D97-AF65-F5344CB8AC3E}">
        <p14:creationId xmlns:p14="http://schemas.microsoft.com/office/powerpoint/2010/main" val="58075482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381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noFill/>
        <a:ln w="381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64838</TotalTime>
  <Words>5986</Words>
  <Application>Microsoft Office PowerPoint</Application>
  <PresentationFormat>Custom</PresentationFormat>
  <Paragraphs>612</Paragraphs>
  <Slides>101</Slides>
  <Notes>101</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101</vt:i4>
      </vt:variant>
    </vt:vector>
  </HeadingPairs>
  <TitlesOfParts>
    <vt:vector size="112" baseType="lpstr">
      <vt:lpstr>Arial</vt:lpstr>
      <vt:lpstr>Arial Rounded MT Bold</vt:lpstr>
      <vt:lpstr>Assistant</vt:lpstr>
      <vt:lpstr>Calibri</vt:lpstr>
      <vt:lpstr>David</vt:lpstr>
      <vt:lpstr>Roboto</vt:lpstr>
      <vt:lpstr>Verdana</vt:lpstr>
      <vt:lpstr>YouTube Sans</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1655</cp:revision>
  <dcterms:created xsi:type="dcterms:W3CDTF">2006-04-21T19:34:43Z</dcterms:created>
  <dcterms:modified xsi:type="dcterms:W3CDTF">2023-03-04T14:49:04Z</dcterms:modified>
</cp:coreProperties>
</file>