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88"/>
  </p:notesMasterIdLst>
  <p:handoutMasterIdLst>
    <p:handoutMasterId r:id="rId89"/>
  </p:handoutMasterIdLst>
  <p:sldIdLst>
    <p:sldId id="2045" r:id="rId3"/>
    <p:sldId id="64982" r:id="rId4"/>
    <p:sldId id="65040" r:id="rId5"/>
    <p:sldId id="65103" r:id="rId6"/>
    <p:sldId id="65104" r:id="rId7"/>
    <p:sldId id="65106" r:id="rId8"/>
    <p:sldId id="65105" r:id="rId9"/>
    <p:sldId id="65041" r:id="rId10"/>
    <p:sldId id="65050" r:id="rId11"/>
    <p:sldId id="65049" r:id="rId12"/>
    <p:sldId id="65043" r:id="rId13"/>
    <p:sldId id="65044" r:id="rId14"/>
    <p:sldId id="65042" r:id="rId15"/>
    <p:sldId id="65052" r:id="rId16"/>
    <p:sldId id="65055" r:id="rId17"/>
    <p:sldId id="65056" r:id="rId18"/>
    <p:sldId id="65059" r:id="rId19"/>
    <p:sldId id="65107" r:id="rId20"/>
    <p:sldId id="65046" r:id="rId21"/>
    <p:sldId id="65074" r:id="rId22"/>
    <p:sldId id="65045" r:id="rId23"/>
    <p:sldId id="65047" r:id="rId24"/>
    <p:sldId id="65058" r:id="rId25"/>
    <p:sldId id="65048" r:id="rId26"/>
    <p:sldId id="65053" r:id="rId27"/>
    <p:sldId id="65054" r:id="rId28"/>
    <p:sldId id="65057" r:id="rId29"/>
    <p:sldId id="65060" r:id="rId30"/>
    <p:sldId id="65061" r:id="rId31"/>
    <p:sldId id="65066" r:id="rId32"/>
    <p:sldId id="65062" r:id="rId33"/>
    <p:sldId id="65063" r:id="rId34"/>
    <p:sldId id="65064" r:id="rId35"/>
    <p:sldId id="65065" r:id="rId36"/>
    <p:sldId id="65108" r:id="rId37"/>
    <p:sldId id="65109" r:id="rId38"/>
    <p:sldId id="65112" r:id="rId39"/>
    <p:sldId id="65069" r:id="rId40"/>
    <p:sldId id="65079" r:id="rId41"/>
    <p:sldId id="65071" r:id="rId42"/>
    <p:sldId id="65068" r:id="rId43"/>
    <p:sldId id="65081" r:id="rId44"/>
    <p:sldId id="65082" r:id="rId45"/>
    <p:sldId id="65080" r:id="rId46"/>
    <p:sldId id="65037" r:id="rId47"/>
    <p:sldId id="65070" r:id="rId48"/>
    <p:sldId id="65087" r:id="rId49"/>
    <p:sldId id="65075" r:id="rId50"/>
    <p:sldId id="65083" r:id="rId51"/>
    <p:sldId id="65085" r:id="rId52"/>
    <p:sldId id="65076" r:id="rId53"/>
    <p:sldId id="65088" r:id="rId54"/>
    <p:sldId id="65086" r:id="rId55"/>
    <p:sldId id="65084" r:id="rId56"/>
    <p:sldId id="65072" r:id="rId57"/>
    <p:sldId id="65077" r:id="rId58"/>
    <p:sldId id="65096" r:id="rId59"/>
    <p:sldId id="65073" r:id="rId60"/>
    <p:sldId id="65011" r:id="rId61"/>
    <p:sldId id="65089" r:id="rId62"/>
    <p:sldId id="65090" r:id="rId63"/>
    <p:sldId id="65091" r:id="rId64"/>
    <p:sldId id="65092" r:id="rId65"/>
    <p:sldId id="65122" r:id="rId66"/>
    <p:sldId id="65093" r:id="rId67"/>
    <p:sldId id="65094" r:id="rId68"/>
    <p:sldId id="65095" r:id="rId69"/>
    <p:sldId id="65110" r:id="rId70"/>
    <p:sldId id="65111" r:id="rId71"/>
    <p:sldId id="65097" r:id="rId72"/>
    <p:sldId id="65098" r:id="rId73"/>
    <p:sldId id="65099" r:id="rId74"/>
    <p:sldId id="65100" r:id="rId75"/>
    <p:sldId id="65114" r:id="rId76"/>
    <p:sldId id="65113" r:id="rId77"/>
    <p:sldId id="65115" r:id="rId78"/>
    <p:sldId id="64992" r:id="rId79"/>
    <p:sldId id="65117" r:id="rId80"/>
    <p:sldId id="65116" r:id="rId81"/>
    <p:sldId id="65101" r:id="rId82"/>
    <p:sldId id="65118" r:id="rId83"/>
    <p:sldId id="65119" r:id="rId84"/>
    <p:sldId id="65120" r:id="rId85"/>
    <p:sldId id="65121" r:id="rId86"/>
    <p:sldId id="65102" r:id="rId8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12"/>
    </p:cViewPr>
  </p:notesTextViewPr>
  <p:sorterViewPr>
    <p:cViewPr varScale="1">
      <p:scale>
        <a:sx n="100" d="100"/>
        <a:sy n="100" d="100"/>
      </p:scale>
      <p:origin x="0" y="-975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Torah in Messiah</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22,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Torah in Messiah</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22,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olkenraum.quickconnect.to/d/s/tGdOtODp2QtVIrbLoBZE7xQmKWsuOgD0/Zxbxu-Lm13Ubr34ha6yflla8q2YnBnCh-aLCg8D4OYgo"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wolkenraum.direct.quickconnect.to:5001/raum/?launchApp=SYNO.SDS.VideoPlayer2.Application&amp;SynoToken=QlbZ7iqDzjvWE&amp;launchParam=url%3Dwebapi%252Fentry.cgi%253Fapi%253DSYNO.SynologyDrive.Files%2526method%253Ddownload%2526version%253D2%2526files%253D%25255B%252522id%25253A748171958654382107%252522%25255D%2526force_download%253Dtrue%2526is_preview%253Dtrue%2526download_serial%253D%252522%25255C%2525223vU0lM0AQr%25255C%252522%252522%2526SynoToken%253DQlbZ7iqDzjvWE%26filename%3D2023-04-06%2520Ben%2520Shapiro%2520clip.mov" TargetMode="Externa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Torah in Messiah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22,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Who could talk like that, except G-d come to earth?</a:t>
            </a:r>
          </a:p>
        </p:txBody>
      </p:sp>
    </p:spTree>
    <p:extLst>
      <p:ext uri="{BB962C8B-B14F-4D97-AF65-F5344CB8AC3E}">
        <p14:creationId xmlns:p14="http://schemas.microsoft.com/office/powerpoint/2010/main" val="269750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3644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Aren’t these the same?</a:t>
            </a:r>
          </a:p>
        </p:txBody>
      </p:sp>
    </p:spTree>
    <p:extLst>
      <p:ext uri="{BB962C8B-B14F-4D97-AF65-F5344CB8AC3E}">
        <p14:creationId xmlns:p14="http://schemas.microsoft.com/office/powerpoint/2010/main" val="362130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5821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For those who might say, we’ll Paul undermined the faith of Yeshua; made a new religion.</a:t>
            </a:r>
          </a:p>
        </p:txBody>
      </p:sp>
    </p:spTree>
    <p:extLst>
      <p:ext uri="{BB962C8B-B14F-4D97-AF65-F5344CB8AC3E}">
        <p14:creationId xmlns:p14="http://schemas.microsoft.com/office/powerpoint/2010/main" val="288676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7584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1238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4248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2750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P’rushim</a:t>
            </a:r>
            <a:r>
              <a:rPr lang="en-US" altLang="en-US" dirty="0"/>
              <a:t>, Pharisees, proto Rabbis</a:t>
            </a:r>
          </a:p>
        </p:txBody>
      </p:sp>
    </p:spTree>
    <p:extLst>
      <p:ext uri="{BB962C8B-B14F-4D97-AF65-F5344CB8AC3E}">
        <p14:creationId xmlns:p14="http://schemas.microsoft.com/office/powerpoint/2010/main" val="370902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1615487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used to call it outreach.  Ingathering is a MUCH better term, noted by Mike Boatright.</a:t>
            </a:r>
          </a:p>
        </p:txBody>
      </p:sp>
    </p:spTree>
    <p:extLst>
      <p:ext uri="{BB962C8B-B14F-4D97-AF65-F5344CB8AC3E}">
        <p14:creationId xmlns:p14="http://schemas.microsoft.com/office/powerpoint/2010/main" val="2730932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Does these things </a:t>
            </a:r>
            <a:r>
              <a:rPr lang="en-US" altLang="en-US" dirty="0">
                <a:sym typeface="Wingdings" panose="05000000000000000000" pitchFamily="2" charset="2"/>
              </a:rPr>
              <a:t> life.   Sounds good.   Is good.   Mostly, but there is a subtle nuance.   </a:t>
            </a:r>
            <a:endParaRPr lang="en-US" altLang="en-US" dirty="0"/>
          </a:p>
        </p:txBody>
      </p:sp>
    </p:spTree>
    <p:extLst>
      <p:ext uri="{BB962C8B-B14F-4D97-AF65-F5344CB8AC3E}">
        <p14:creationId xmlns:p14="http://schemas.microsoft.com/office/powerpoint/2010/main" val="2731381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66075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4369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2000" dirty="0"/>
              <a:t>Based on </a:t>
            </a:r>
            <a:r>
              <a:rPr lang="en-US" sz="2000" dirty="0" err="1"/>
              <a:t>D’varim</a:t>
            </a:r>
            <a:r>
              <a:rPr lang="en-US" sz="2000" dirty="0"/>
              <a:t>/Dt. 30:11–14</a:t>
            </a:r>
            <a:endParaRPr lang="en-US" altLang="en-US" dirty="0"/>
          </a:p>
        </p:txBody>
      </p:sp>
    </p:spTree>
    <p:extLst>
      <p:ext uri="{BB962C8B-B14F-4D97-AF65-F5344CB8AC3E}">
        <p14:creationId xmlns:p14="http://schemas.microsoft.com/office/powerpoint/2010/main" val="3252830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08416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40677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66965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72716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7992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8652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99511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92828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 curse is of the frustration of imperfect obedience.  Liberated to joyful receiving.</a:t>
            </a:r>
          </a:p>
        </p:txBody>
      </p:sp>
    </p:spTree>
    <p:extLst>
      <p:ext uri="{BB962C8B-B14F-4D97-AF65-F5344CB8AC3E}">
        <p14:creationId xmlns:p14="http://schemas.microsoft.com/office/powerpoint/2010/main" val="3620866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82524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92590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60443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20129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6828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71945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8779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2953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aseline="30000" dirty="0">
                <a:solidFill>
                  <a:srgbClr val="000000"/>
                </a:solidFill>
                <a:effectLst/>
                <a:latin typeface="Arial" panose="020B0604020202020204" pitchFamily="34" charset="0"/>
                <a:ea typeface="Times New Roman" panose="02020603050405020304" pitchFamily="18" charset="0"/>
              </a:rPr>
              <a:t>https://www.chabad.org/library/article_cdo/aid/5455793/jewish/59b.htm </a:t>
            </a:r>
            <a:endParaRPr lang="en-US" sz="1800" dirty="0">
              <a:effectLst/>
              <a:latin typeface="Times New Roman" panose="02020603050405020304" pitchFamily="18" charset="0"/>
              <a:ea typeface="Times New Roman" panose="02020603050405020304" pitchFamily="18" charset="0"/>
            </a:endParaRPr>
          </a:p>
          <a:p>
            <a:endParaRPr lang="en-US" altLang="en-US" dirty="0"/>
          </a:p>
        </p:txBody>
      </p:sp>
    </p:spTree>
    <p:extLst>
      <p:ext uri="{BB962C8B-B14F-4D97-AF65-F5344CB8AC3E}">
        <p14:creationId xmlns:p14="http://schemas.microsoft.com/office/powerpoint/2010/main" val="378586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https://external-content.duckduckgo.com/iu/?u=http%3A%2F%2Fwww.ruthschreiber.com%2Fwp-content%2Fuploads%2F2019%2F12%2FP1110610-300dpi.jpg&amp;f=1&amp;nofb=1&amp;ipt=dbd0e185b554c5912d07a87c9c0f18fe6de506fa53e8210131c5a49edcc6a189&amp;ipo=images</a:t>
            </a:r>
          </a:p>
        </p:txBody>
      </p:sp>
    </p:spTree>
    <p:extLst>
      <p:ext uri="{BB962C8B-B14F-4D97-AF65-F5344CB8AC3E}">
        <p14:creationId xmlns:p14="http://schemas.microsoft.com/office/powerpoint/2010/main" val="3942294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p:txBody>
      </p:sp>
    </p:spTree>
    <p:extLst>
      <p:ext uri="{BB962C8B-B14F-4D97-AF65-F5344CB8AC3E}">
        <p14:creationId xmlns:p14="http://schemas.microsoft.com/office/powerpoint/2010/main" val="2863056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a:p>
            <a:endParaRPr lang="en-US" altLang="en-US" dirty="0"/>
          </a:p>
        </p:txBody>
      </p:sp>
    </p:spTree>
    <p:extLst>
      <p:ext uri="{BB962C8B-B14F-4D97-AF65-F5344CB8AC3E}">
        <p14:creationId xmlns:p14="http://schemas.microsoft.com/office/powerpoint/2010/main" val="733374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1812088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a:p>
            <a:endParaRPr lang="en-US" altLang="en-US" dirty="0"/>
          </a:p>
        </p:txBody>
      </p:sp>
    </p:spTree>
    <p:extLst>
      <p:ext uri="{BB962C8B-B14F-4D97-AF65-F5344CB8AC3E}">
        <p14:creationId xmlns:p14="http://schemas.microsoft.com/office/powerpoint/2010/main" val="3671166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3510654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55155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089165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0158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33551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a:p>
            <a:endParaRPr lang="en-US" altLang="en-US" dirty="0"/>
          </a:p>
        </p:txBody>
      </p:sp>
    </p:spTree>
    <p:extLst>
      <p:ext uri="{BB962C8B-B14F-4D97-AF65-F5344CB8AC3E}">
        <p14:creationId xmlns:p14="http://schemas.microsoft.com/office/powerpoint/2010/main" val="3368709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799107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None of these were acceptable to the other sages.</a:t>
            </a:r>
          </a:p>
          <a:p>
            <a:endParaRPr lang="en-US" altLang="en-US" dirty="0"/>
          </a:p>
        </p:txBody>
      </p:sp>
    </p:spTree>
    <p:extLst>
      <p:ext uri="{BB962C8B-B14F-4D97-AF65-F5344CB8AC3E}">
        <p14:creationId xmlns:p14="http://schemas.microsoft.com/office/powerpoint/2010/main" val="1509248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02308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7206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94763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178432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48176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92720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This last is a view of G-d that is cringeworthy.</a:t>
            </a:r>
            <a:endParaRPr lang="en-US" altLang="en-US" dirty="0"/>
          </a:p>
        </p:txBody>
      </p:sp>
    </p:spTree>
    <p:extLst>
      <p:ext uri="{BB962C8B-B14F-4D97-AF65-F5344CB8AC3E}">
        <p14:creationId xmlns:p14="http://schemas.microsoft.com/office/powerpoint/2010/main" val="84127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6422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29418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711698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457517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268342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23955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482106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88162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69088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just Jewish, many religious groups have a works based lifestyle.  It’s generally very lovely.</a:t>
            </a:r>
          </a:p>
        </p:txBody>
      </p:sp>
    </p:spTree>
    <p:extLst>
      <p:ext uri="{BB962C8B-B14F-4D97-AF65-F5344CB8AC3E}">
        <p14:creationId xmlns:p14="http://schemas.microsoft.com/office/powerpoint/2010/main" val="3284105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662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62633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0495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936213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598219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135716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04768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14183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317203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l"/>
            <a:r>
              <a:rPr lang="en-US" sz="1800" b="0" i="0" dirty="0">
                <a:solidFill>
                  <a:srgbClr val="1155CC"/>
                </a:solidFill>
                <a:effectLst/>
                <a:latin typeface="arial" panose="020B0604020202020204" pitchFamily="34" charset="0"/>
                <a:hlinkClick r:id="rId3"/>
              </a:rPr>
              <a:t>http://wolkenraum.quickconnect.to/d/s/tGdOtODp2QtVIrbLoBZE7xQmKWsuOgD0/Zxbxu-Lm13Ubr34ha6yflla8q2YnBnCh-aLCg8D4OYgo</a:t>
            </a:r>
            <a:br>
              <a:rPr lang="en-US" sz="1800" b="0" i="0" dirty="0">
                <a:solidFill>
                  <a:srgbClr val="073763"/>
                </a:solidFill>
                <a:effectLst/>
                <a:latin typeface="arial" panose="020B0604020202020204" pitchFamily="34" charset="0"/>
              </a:rPr>
            </a:br>
            <a:r>
              <a:rPr lang="en-US" sz="1800" b="0" i="0" dirty="0">
                <a:solidFill>
                  <a:srgbClr val="073763"/>
                </a:solidFill>
                <a:effectLst/>
                <a:latin typeface="arial" panose="020B0604020202020204" pitchFamily="34" charset="0"/>
              </a:rPr>
              <a:t>or </a:t>
            </a:r>
          </a:p>
          <a:p>
            <a:pPr algn="l"/>
            <a:r>
              <a:rPr lang="en-US" sz="1800" b="0" i="0" dirty="0">
                <a:solidFill>
                  <a:srgbClr val="1155CC"/>
                </a:solidFill>
                <a:effectLst/>
                <a:latin typeface="arial" panose="020B0604020202020204" pitchFamily="34" charset="0"/>
                <a:hlinkClick r:id="rId4"/>
              </a:rPr>
              <a:t>https://wolkenraum.direct.quickconnect.to:5001/raum/?launchApp=SYNO.SDS.VideoPlayer2.Application&amp;SynoToken=QlbZ7iqDzjvWE&amp;launchParam=url%3Dwebapi%252Fentry.cgi%253Fapi%253DSYNO.SynologyDrive.Files%2526method%253Ddownload%2526version%253D2%2526files%253D%25255B%252522id%25253A748171958654382107%252522%25255D%2526force_download%253Dtrue%2526is_preview%253Dtrue%2526download_serial%253D%252522%25255C%2525223vU0lM0AQr%25255C%252522%252522%2526SynoToken%253DQlbZ7iqDzjvWE%26filename%3D2023-04-06%2520Ben%2520Shapiro%2520clip.mov</a:t>
            </a:r>
            <a:endParaRPr lang="en-US" sz="1800" b="0" i="0" dirty="0">
              <a:solidFill>
                <a:srgbClr val="073763"/>
              </a:solidFill>
              <a:effectLst/>
              <a:latin typeface="arial" panose="020B0604020202020204" pitchFamily="34" charset="0"/>
            </a:endParaRPr>
          </a:p>
          <a:p>
            <a:endParaRPr lang="en-US" altLang="en-US" sz="1800" dirty="0"/>
          </a:p>
        </p:txBody>
      </p:sp>
    </p:spTree>
    <p:extLst>
      <p:ext uri="{BB962C8B-B14F-4D97-AF65-F5344CB8AC3E}">
        <p14:creationId xmlns:p14="http://schemas.microsoft.com/office/powerpoint/2010/main" val="785124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051333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3594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111577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496297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87458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5888" marR="0" lvl="0" indent="-115888" algn="l" rtl="0">
              <a:spcBef>
                <a:spcPts val="0"/>
              </a:spcBef>
              <a:spcAft>
                <a:spcPts val="0"/>
              </a:spcAft>
              <a:buFont typeface="Symbol" panose="05050102010706020507" pitchFamily="18" charset="2"/>
              <a:buChar char=""/>
            </a:pPr>
            <a:r>
              <a:rPr lang="en-US" sz="1800" dirty="0">
                <a:effectLst/>
                <a:latin typeface="Arial Rounded MT Bold" panose="020F0704030504030204" pitchFamily="34" charset="0"/>
                <a:ea typeface="Times New Roman" panose="02020603050405020304" pitchFamily="18" charset="0"/>
              </a:rPr>
              <a:t>Rejecting Yeshua in the Jewish world</a:t>
            </a:r>
          </a:p>
          <a:p>
            <a:pPr marL="115888" marR="0" lvl="0" indent="-115888" algn="l" rtl="0">
              <a:spcBef>
                <a:spcPts val="0"/>
              </a:spcBef>
              <a:spcAft>
                <a:spcPts val="0"/>
              </a:spcAft>
              <a:buFont typeface="Symbol" panose="05050102010706020507" pitchFamily="18" charset="2"/>
              <a:buChar char=""/>
            </a:pPr>
            <a:r>
              <a:rPr lang="en-US" sz="1800" dirty="0">
                <a:effectLst/>
                <a:latin typeface="Arial Rounded MT Bold" panose="020F0704030504030204" pitchFamily="34" charset="0"/>
                <a:ea typeface="Times New Roman" panose="02020603050405020304" pitchFamily="18" charset="0"/>
              </a:rPr>
              <a:t>Law of return excluding Messianic Jews</a:t>
            </a:r>
            <a:endParaRPr lang="en-US" sz="1800" dirty="0">
              <a:effectLst/>
              <a:latin typeface="Times New Roman" panose="02020603050405020304" pitchFamily="18" charset="0"/>
              <a:ea typeface="Times New Roman" panose="02020603050405020304" pitchFamily="18" charset="0"/>
            </a:endParaRPr>
          </a:p>
          <a:p>
            <a:pPr marL="115888" marR="0" lvl="0" indent="-115888" algn="l" rtl="0">
              <a:spcBef>
                <a:spcPts val="0"/>
              </a:spcBef>
              <a:spcAft>
                <a:spcPts val="0"/>
              </a:spcAft>
              <a:buFont typeface="Symbol" panose="05050102010706020507" pitchFamily="18" charset="2"/>
              <a:buChar char=""/>
            </a:pPr>
            <a:r>
              <a:rPr lang="en-US" sz="1800" dirty="0">
                <a:effectLst/>
                <a:latin typeface="Arial Rounded MT Bold" panose="020F0704030504030204" pitchFamily="34" charset="0"/>
                <a:ea typeface="Times New Roman" panose="02020603050405020304" pitchFamily="18" charset="0"/>
              </a:rPr>
              <a:t>Matrilineal descent determining Jewish ID weddings in Israel</a:t>
            </a:r>
            <a:endParaRPr lang="en-US" sz="1800" dirty="0">
              <a:effectLst/>
              <a:latin typeface="Times New Roman" panose="02020603050405020304" pitchFamily="18" charset="0"/>
              <a:ea typeface="Times New Roman" panose="02020603050405020304" pitchFamily="18" charset="0"/>
            </a:endParaRPr>
          </a:p>
          <a:p>
            <a:pPr marL="115888" marR="0" lvl="0" indent="-115888" algn="l" rtl="0">
              <a:spcBef>
                <a:spcPts val="0"/>
              </a:spcBef>
              <a:spcAft>
                <a:spcPts val="0"/>
              </a:spcAft>
              <a:buFont typeface="Symbol" panose="05050102010706020507" pitchFamily="18" charset="2"/>
              <a:buChar char=""/>
            </a:pPr>
            <a:r>
              <a:rPr lang="en-US" sz="1800" dirty="0">
                <a:effectLst/>
                <a:latin typeface="Arial Rounded MT Bold" panose="020F0704030504030204" pitchFamily="34" charset="0"/>
                <a:ea typeface="Times New Roman" panose="02020603050405020304" pitchFamily="18" charset="0"/>
              </a:rPr>
              <a:t>Culture of non-work and non-military service and anti-Zionism among Haredim.</a:t>
            </a:r>
          </a:p>
          <a:p>
            <a:pPr marL="115888" marR="0" lvl="0" indent="-115888" algn="l" rtl="0">
              <a:spcBef>
                <a:spcPts val="0"/>
              </a:spcBef>
              <a:spcAft>
                <a:spcPts val="0"/>
              </a:spcAft>
              <a:buFont typeface="Symbol" panose="05050102010706020507" pitchFamily="18" charset="2"/>
              <a:buChar char=""/>
            </a:pP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During niddah, among some groups, husband can seek another woman, like concubines.  One believing family I know personally the young women </a:t>
            </a:r>
            <a:r>
              <a:rPr lang="en-US" sz="1800">
                <a:effectLst/>
                <a:latin typeface="Arial Rounded MT Bold" panose="020F0704030504030204" pitchFamily="34" charset="0"/>
                <a:ea typeface="Times New Roman" panose="02020603050405020304" pitchFamily="18" charset="0"/>
                <a:cs typeface="Times New Roman" panose="02020603050405020304" pitchFamily="18" charset="0"/>
              </a:rPr>
              <a:t>was solicited</a:t>
            </a: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altLang="en-US" dirty="0"/>
          </a:p>
        </p:txBody>
      </p:sp>
    </p:spTree>
    <p:extLst>
      <p:ext uri="{BB962C8B-B14F-4D97-AF65-F5344CB8AC3E}">
        <p14:creationId xmlns:p14="http://schemas.microsoft.com/office/powerpoint/2010/main" val="32034488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615070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177369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4606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7246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a:t>
            </a:r>
            <a:r>
              <a:rPr lang="en-US" sz="4000" dirty="0"/>
              <a:t> You keep examining the Tanakh because you think that in it you have eternal life. Those very Scriptures </a:t>
            </a:r>
            <a:r>
              <a:rPr lang="en-US" sz="4000" u="sng" dirty="0">
                <a:solidFill>
                  <a:srgbClr val="FFFF66"/>
                </a:solidFill>
              </a:rPr>
              <a:t>bear witness to me</a:t>
            </a:r>
            <a:r>
              <a:rPr lang="en-US" sz="4000" dirty="0"/>
              <a:t>. Yet you are unwilling to come to Me so that you may have life!</a:t>
            </a:r>
            <a:endParaRPr lang="en-US" altLang="en-US" sz="6600" dirty="0"/>
          </a:p>
        </p:txBody>
      </p:sp>
    </p:spTree>
    <p:extLst>
      <p:ext uri="{BB962C8B-B14F-4D97-AF65-F5344CB8AC3E}">
        <p14:creationId xmlns:p14="http://schemas.microsoft.com/office/powerpoint/2010/main" val="351177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baseline="30000" dirty="0" err="1"/>
              <a:t>Yn</a:t>
            </a:r>
            <a:r>
              <a:rPr lang="en-US" sz="3600" baseline="30000" dirty="0"/>
              <a:t> 5.39-40</a:t>
            </a:r>
            <a:r>
              <a:rPr lang="en-US" sz="3600" dirty="0"/>
              <a:t> You keep examining the Tanakh because you think that in it you have eternal life. Those very Scriptures bear witness to me. Yet you are unwilling to come to Me so that you may have life!  </a:t>
            </a:r>
            <a:r>
              <a:rPr lang="en-US" sz="3200" dirty="0">
                <a:solidFill>
                  <a:srgbClr val="FFFF66"/>
                </a:solidFill>
              </a:rPr>
              <a:t>TWO SYSTEMS</a:t>
            </a:r>
          </a:p>
          <a:p>
            <a:pPr marL="514350" indent="-514350" algn="l">
              <a:lnSpc>
                <a:spcPct val="90000"/>
              </a:lnSpc>
              <a:buFont typeface="+mj-lt"/>
              <a:buAutoNum type="arabicPeriod"/>
            </a:pPr>
            <a:r>
              <a:rPr lang="en-US" sz="3600" dirty="0"/>
              <a:t>Eternal life through the scriptures.</a:t>
            </a:r>
          </a:p>
        </p:txBody>
      </p:sp>
    </p:spTree>
    <p:extLst>
      <p:ext uri="{BB962C8B-B14F-4D97-AF65-F5344CB8AC3E}">
        <p14:creationId xmlns:p14="http://schemas.microsoft.com/office/powerpoint/2010/main" val="325952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baseline="30000" dirty="0" err="1"/>
              <a:t>Yn</a:t>
            </a:r>
            <a:r>
              <a:rPr lang="en-US" sz="3600" baseline="30000" dirty="0"/>
              <a:t> 5.39-40</a:t>
            </a:r>
            <a:r>
              <a:rPr lang="en-US" sz="3600" dirty="0"/>
              <a:t> You keep examining the Tanakh because you think that in it you have eternal life. Those very Scriptures bear witness to me. Yet you are unwilling to come to Me so that you may have life!  </a:t>
            </a:r>
            <a:r>
              <a:rPr lang="en-US" sz="3200" dirty="0"/>
              <a:t>TWO SYSTEMS</a:t>
            </a:r>
          </a:p>
          <a:p>
            <a:pPr marL="514350" indent="-514350" algn="l">
              <a:lnSpc>
                <a:spcPct val="90000"/>
              </a:lnSpc>
              <a:buFont typeface="+mj-lt"/>
              <a:buAutoNum type="arabicPeriod"/>
            </a:pPr>
            <a:r>
              <a:rPr lang="en-US" sz="3600" dirty="0"/>
              <a:t>Eternal life through the scriptures.</a:t>
            </a:r>
          </a:p>
          <a:p>
            <a:pPr marL="514350" indent="-514350" algn="l">
              <a:lnSpc>
                <a:spcPct val="90000"/>
              </a:lnSpc>
              <a:buFont typeface="+mj-lt"/>
              <a:buAutoNum type="arabicPeriod"/>
            </a:pPr>
            <a:r>
              <a:rPr lang="en-US" sz="3600" dirty="0"/>
              <a:t>Eternal life through Yeshua.</a:t>
            </a:r>
          </a:p>
        </p:txBody>
      </p:sp>
    </p:spTree>
    <p:extLst>
      <p:ext uri="{BB962C8B-B14F-4D97-AF65-F5344CB8AC3E}">
        <p14:creationId xmlns:p14="http://schemas.microsoft.com/office/powerpoint/2010/main" val="1803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There are </a:t>
            </a:r>
            <a:r>
              <a:rPr lang="en-US" altLang="en-US" sz="4000" dirty="0">
                <a:solidFill>
                  <a:srgbClr val="FFFF66"/>
                </a:solidFill>
              </a:rPr>
              <a:t>two fundamentally different spiritual systems of salvation</a:t>
            </a:r>
            <a:r>
              <a:rPr lang="en-US" altLang="en-US" sz="4000" dirty="0"/>
              <a:t>, of righteousness, and of life, as taught in Torah and pointed out by </a:t>
            </a:r>
            <a:r>
              <a:rPr lang="en-US" altLang="en-US" sz="4000" dirty="0" err="1"/>
              <a:t>Rav</a:t>
            </a:r>
            <a:r>
              <a:rPr lang="en-US" altLang="en-US" sz="4000" dirty="0"/>
              <a:t> Shaul.  This is MUCH more than just acknowledging that eternal salvation is by Yeshua and </a:t>
            </a:r>
            <a:r>
              <a:rPr lang="en-US" altLang="en-US" sz="4000" u="sng" dirty="0">
                <a:solidFill>
                  <a:srgbClr val="FFFF66"/>
                </a:solidFill>
              </a:rPr>
              <a:t>not</a:t>
            </a:r>
            <a:r>
              <a:rPr lang="en-US" altLang="en-US" sz="4000" dirty="0"/>
              <a:t> earned by obedience.  We are examining a spirit, an energy of living.</a:t>
            </a:r>
          </a:p>
        </p:txBody>
      </p:sp>
    </p:spTree>
    <p:extLst>
      <p:ext uri="{BB962C8B-B14F-4D97-AF65-F5344CB8AC3E}">
        <p14:creationId xmlns:p14="http://schemas.microsoft.com/office/powerpoint/2010/main" val="147352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1219200" y="3409950"/>
            <a:ext cx="6649577" cy="707886"/>
          </a:xfrm>
          <a:prstGeom prst="rect">
            <a:avLst/>
          </a:prstGeom>
          <a:noFill/>
        </p:spPr>
        <p:txBody>
          <a:bodyPr wrap="none" rtlCol="0">
            <a:spAutoFit/>
          </a:bodyPr>
          <a:lstStyle/>
          <a:p>
            <a:pPr algn="l"/>
            <a:r>
              <a:rPr lang="en-US" dirty="0" err="1">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Shaul’s</a:t>
            </a:r>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 Paul’s credentials</a:t>
            </a:r>
          </a:p>
        </p:txBody>
      </p:sp>
    </p:spTree>
    <p:extLst>
      <p:ext uri="{BB962C8B-B14F-4D97-AF65-F5344CB8AC3E}">
        <p14:creationId xmlns:p14="http://schemas.microsoft.com/office/powerpoint/2010/main" val="83424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Shaul certainly understood </a:t>
            </a:r>
            <a:r>
              <a:rPr lang="en-US" altLang="en-US" sz="4000" dirty="0" err="1"/>
              <a:t>Rabbinics</a:t>
            </a:r>
            <a:r>
              <a:rPr lang="en-US" altLang="en-US" sz="4000" dirty="0"/>
              <a:t>, and never renounced Torah.  He grew up in the warp and woof of it, he made a Temple sacrifice at the end of the Book of Acts, and referred to Israel as his people.  So Shaul understood </a:t>
            </a:r>
            <a:r>
              <a:rPr lang="en-US" altLang="en-US" sz="4000" dirty="0" err="1"/>
              <a:t>Rabbinics</a:t>
            </a:r>
            <a:r>
              <a:rPr lang="en-US" altLang="en-US" sz="4000" dirty="0"/>
              <a:t> and Torah in a profound way. Paul is arguing that there is a wrong interpretation of the Torah, two approaches to Torah. </a:t>
            </a:r>
          </a:p>
          <a:p>
            <a:pPr algn="l">
              <a:lnSpc>
                <a:spcPct val="90000"/>
              </a:lnSpc>
            </a:pPr>
            <a:endParaRPr lang="en-US" altLang="en-US" sz="4000" dirty="0"/>
          </a:p>
        </p:txBody>
      </p:sp>
    </p:spTree>
    <p:extLst>
      <p:ext uri="{BB962C8B-B14F-4D97-AF65-F5344CB8AC3E}">
        <p14:creationId xmlns:p14="http://schemas.microsoft.com/office/powerpoint/2010/main" val="190493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Acts 28.19-20 </a:t>
            </a:r>
            <a:r>
              <a:rPr lang="en-US" altLang="en-US" sz="4000" dirty="0"/>
              <a:t>But when the Judean leaders protested, I was forced to appeal to Caesar—not that I had any charge to bring against my own nation.  For this reason, therefore, I have requested to see you and to speak with you—since it is for the hope of Israel that I am bearing this chain.” </a:t>
            </a:r>
          </a:p>
        </p:txBody>
      </p:sp>
    </p:spTree>
    <p:extLst>
      <p:ext uri="{BB962C8B-B14F-4D97-AF65-F5344CB8AC3E}">
        <p14:creationId xmlns:p14="http://schemas.microsoft.com/office/powerpoint/2010/main" val="30712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02271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1219200" y="3409950"/>
            <a:ext cx="6540573" cy="769441"/>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Two systems in Romans</a:t>
            </a:r>
            <a:r>
              <a:rPr lang="en-US" sz="44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10</a:t>
            </a:r>
            <a:endPar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2767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4000" baseline="30000" dirty="0"/>
              <a:t>Ro. 10.2-4 </a:t>
            </a:r>
            <a:r>
              <a:rPr lang="en-US" sz="4000" dirty="0"/>
              <a:t> I can testify to their [the </a:t>
            </a:r>
            <a:r>
              <a:rPr lang="en-US" sz="4000" dirty="0" err="1"/>
              <a:t>P’rushim</a:t>
            </a:r>
            <a:r>
              <a:rPr lang="en-US" sz="4000" dirty="0"/>
              <a:t>] zeal for God. But it is not based on correct understanding; </a:t>
            </a:r>
            <a:r>
              <a:rPr lang="en-US" sz="4000" b="1" baseline="30000" dirty="0"/>
              <a:t> </a:t>
            </a:r>
            <a:r>
              <a:rPr lang="en-US" sz="4000" dirty="0"/>
              <a:t>for, since they are unaware of </a:t>
            </a:r>
            <a:r>
              <a:rPr lang="en-US" sz="4000" dirty="0">
                <a:solidFill>
                  <a:srgbClr val="FFFF66"/>
                </a:solidFill>
              </a:rPr>
              <a:t>God’s way of making people righteous </a:t>
            </a:r>
            <a:r>
              <a:rPr lang="en-US" sz="4000" dirty="0"/>
              <a:t>and instead </a:t>
            </a:r>
            <a:r>
              <a:rPr lang="en-US" sz="4000" dirty="0">
                <a:solidFill>
                  <a:srgbClr val="FFFF66"/>
                </a:solidFill>
              </a:rPr>
              <a:t>seek to set up their own</a:t>
            </a:r>
            <a:r>
              <a:rPr lang="en-US" sz="4000" dirty="0"/>
              <a:t>, they have not submitted themselves to </a:t>
            </a:r>
            <a:r>
              <a:rPr lang="en-US" sz="4000" u="sng" dirty="0">
                <a:solidFill>
                  <a:srgbClr val="FFFF66"/>
                </a:solidFill>
              </a:rPr>
              <a:t>God’s way of making people righteous</a:t>
            </a:r>
            <a:r>
              <a:rPr lang="en-US" sz="4000" dirty="0"/>
              <a:t>. </a:t>
            </a:r>
            <a:endParaRPr lang="en-US" altLang="en-US" sz="6600" dirty="0"/>
          </a:p>
        </p:txBody>
      </p:sp>
    </p:spTree>
    <p:extLst>
      <p:ext uri="{BB962C8B-B14F-4D97-AF65-F5344CB8AC3E}">
        <p14:creationId xmlns:p14="http://schemas.microsoft.com/office/powerpoint/2010/main" val="273651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David Zinn   is an artist from Michigan . He runs around all day in the streets of Ann Arbor , with street construction, cracks, etc. on the road with chalk to create a lot of street fairy tales.</a:t>
            </a:r>
          </a:p>
        </p:txBody>
      </p:sp>
    </p:spTree>
    <p:extLst>
      <p:ext uri="{BB962C8B-B14F-4D97-AF65-F5344CB8AC3E}">
        <p14:creationId xmlns:p14="http://schemas.microsoft.com/office/powerpoint/2010/main" val="752726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u="sng" dirty="0">
                <a:solidFill>
                  <a:srgbClr val="FFFF66"/>
                </a:solidFill>
              </a:rPr>
              <a:t>God’s way of making people righteous </a:t>
            </a:r>
            <a:r>
              <a:rPr lang="en-US" altLang="en-US" sz="4000" dirty="0"/>
              <a:t>is in keeping with </a:t>
            </a:r>
            <a:r>
              <a:rPr lang="en-US" altLang="en-US" sz="4000" dirty="0" err="1"/>
              <a:t>Shaul’s</a:t>
            </a:r>
            <a:r>
              <a:rPr lang="en-US" altLang="en-US" sz="4000" dirty="0"/>
              <a:t> intro in Ro 10.4 “For the goal at which the Torah aims is the Messiah, who offers righteousness to everyone who trusts.” </a:t>
            </a:r>
          </a:p>
          <a:p>
            <a:pPr algn="l">
              <a:lnSpc>
                <a:spcPct val="90000"/>
              </a:lnSpc>
            </a:pPr>
            <a:r>
              <a:rPr lang="en-US" altLang="en-US" sz="4000" dirty="0"/>
              <a:t>Why we need to do Ingathering.</a:t>
            </a:r>
          </a:p>
        </p:txBody>
      </p:sp>
    </p:spTree>
    <p:extLst>
      <p:ext uri="{BB962C8B-B14F-4D97-AF65-F5344CB8AC3E}">
        <p14:creationId xmlns:p14="http://schemas.microsoft.com/office/powerpoint/2010/main" val="221639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u="sng" dirty="0"/>
              <a:t>FIRST SYSTEM</a:t>
            </a:r>
            <a:r>
              <a:rPr lang="en-US" sz="4000" b="1" baseline="30000" dirty="0"/>
              <a:t>   </a:t>
            </a:r>
            <a:r>
              <a:rPr lang="en-US" sz="4000" baseline="30000" dirty="0"/>
              <a:t>Ro 10.5</a:t>
            </a:r>
            <a:r>
              <a:rPr lang="en-US" sz="4000" b="1" baseline="30000" dirty="0"/>
              <a:t> </a:t>
            </a:r>
            <a:r>
              <a:rPr lang="en-US" sz="4000" dirty="0"/>
              <a:t>For Moshe writes about the righteousness grounded in the Torah that </a:t>
            </a:r>
            <a:r>
              <a:rPr lang="en-US" sz="4000" u="sng" dirty="0">
                <a:solidFill>
                  <a:srgbClr val="FFFF66"/>
                </a:solidFill>
              </a:rPr>
              <a:t>the</a:t>
            </a:r>
            <a:r>
              <a:rPr lang="en-US" sz="4000" b="1" u="sng" dirty="0"/>
              <a:t> </a:t>
            </a:r>
            <a:r>
              <a:rPr lang="en-US" sz="4000" u="sng" dirty="0">
                <a:solidFill>
                  <a:srgbClr val="FFFF66"/>
                </a:solidFill>
              </a:rPr>
              <a:t>person who does these things will attain life through them</a:t>
            </a:r>
            <a:r>
              <a:rPr lang="en-US" sz="4000" dirty="0"/>
              <a:t>. [quoting Vayikra/Lev. 18:5.] </a:t>
            </a:r>
          </a:p>
        </p:txBody>
      </p:sp>
    </p:spTree>
    <p:extLst>
      <p:ext uri="{BB962C8B-B14F-4D97-AF65-F5344CB8AC3E}">
        <p14:creationId xmlns:p14="http://schemas.microsoft.com/office/powerpoint/2010/main" val="197464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a:t> </a:t>
            </a:r>
            <a:r>
              <a:rPr lang="en-US" sz="4000" u="sng" dirty="0"/>
              <a:t>SECOND SYSTEM</a:t>
            </a:r>
            <a:r>
              <a:rPr lang="en-US" sz="4000" baseline="30000" dirty="0"/>
              <a:t>   Ro 10.6-8 </a:t>
            </a:r>
            <a:r>
              <a:rPr lang="en-US" sz="4000" dirty="0"/>
              <a:t>Moreover, the righteousness grounded in trusting says: </a:t>
            </a:r>
            <a:r>
              <a:rPr lang="en-US" sz="4000" b="1" dirty="0"/>
              <a:t>“</a:t>
            </a:r>
            <a:r>
              <a:rPr lang="en-US" sz="4000" u="sng" dirty="0">
                <a:solidFill>
                  <a:srgbClr val="FFFF66"/>
                </a:solidFill>
              </a:rPr>
              <a:t>Do not say in your heart, ‘Who will ascend to heaven?</a:t>
            </a:r>
            <a:r>
              <a:rPr lang="en-US" sz="4000" b="1" u="sng" dirty="0"/>
              <a:t>’”</a:t>
            </a:r>
            <a:r>
              <a:rPr lang="en-US" sz="4000" dirty="0"/>
              <a:t> — [</a:t>
            </a:r>
            <a:r>
              <a:rPr lang="en-US" sz="4000" dirty="0" err="1"/>
              <a:t>D’varim</a:t>
            </a:r>
            <a:r>
              <a:rPr lang="en-US" sz="4000" dirty="0"/>
              <a:t> 30:11–14]</a:t>
            </a:r>
          </a:p>
          <a:p>
            <a:pPr algn="l"/>
            <a:r>
              <a:rPr lang="en-US" sz="4000" dirty="0"/>
              <a:t>that is, to bring the Messiah down </a:t>
            </a:r>
          </a:p>
        </p:txBody>
      </p:sp>
    </p:spTree>
    <p:extLst>
      <p:ext uri="{BB962C8B-B14F-4D97-AF65-F5344CB8AC3E}">
        <p14:creationId xmlns:p14="http://schemas.microsoft.com/office/powerpoint/2010/main" val="324403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a:t> </a:t>
            </a:r>
            <a:r>
              <a:rPr lang="en-US" sz="4000" u="sng" dirty="0"/>
              <a:t>SECOND SYSTEM</a:t>
            </a:r>
            <a:r>
              <a:rPr lang="en-US" sz="4000" baseline="30000" dirty="0"/>
              <a:t>   Ro 10.6-8 </a:t>
            </a:r>
            <a:r>
              <a:rPr lang="en-US" sz="4000" dirty="0"/>
              <a:t> or, </a:t>
            </a:r>
            <a:r>
              <a:rPr lang="en-US" sz="4000" b="1" dirty="0"/>
              <a:t>“‘</a:t>
            </a:r>
            <a:r>
              <a:rPr lang="en-US" sz="4000" u="sng" dirty="0">
                <a:solidFill>
                  <a:srgbClr val="FFFF66"/>
                </a:solidFill>
              </a:rPr>
              <a:t>Who will descend into </a:t>
            </a:r>
            <a:r>
              <a:rPr lang="en-US" sz="4000" u="sng" dirty="0" err="1">
                <a:solidFill>
                  <a:srgbClr val="FFFF66"/>
                </a:solidFill>
              </a:rPr>
              <a:t>Sh’ol</a:t>
            </a:r>
            <a:r>
              <a:rPr lang="en-US" sz="4000" dirty="0"/>
              <a:t>?’” —that is, to bring the Messiah up from the dead. </a:t>
            </a:r>
            <a:r>
              <a:rPr lang="en-US" sz="4000" b="1" baseline="30000" dirty="0"/>
              <a:t> </a:t>
            </a:r>
            <a:r>
              <a:rPr lang="en-US" sz="4000" dirty="0"/>
              <a:t>What, then, does it say? </a:t>
            </a:r>
            <a:r>
              <a:rPr lang="en-US" sz="4000" b="1" dirty="0"/>
              <a:t>“</a:t>
            </a:r>
            <a:r>
              <a:rPr lang="en-US" sz="4000" u="sng" dirty="0">
                <a:solidFill>
                  <a:srgbClr val="FFFF66"/>
                </a:solidFill>
              </a:rPr>
              <a:t>The word is near you, in your mouth and in your heart.”</a:t>
            </a:r>
          </a:p>
        </p:txBody>
      </p:sp>
    </p:spTree>
    <p:extLst>
      <p:ext uri="{BB962C8B-B14F-4D97-AF65-F5344CB8AC3E}">
        <p14:creationId xmlns:p14="http://schemas.microsoft.com/office/powerpoint/2010/main" val="125074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spcBef>
                <a:spcPts val="0"/>
              </a:spcBef>
              <a:spcAft>
                <a:spcPts val="0"/>
              </a:spcAft>
            </a:pPr>
            <a:r>
              <a:rPr lang="en-US" sz="4000" dirty="0">
                <a:latin typeface="Arial Rounded MT Bold" panose="020F0704030504030204" pitchFamily="34" charset="0"/>
                <a:ea typeface="Times New Roman" panose="02020603050405020304" pitchFamily="18" charset="0"/>
              </a:rPr>
              <a:t>Then </a:t>
            </a:r>
            <a:r>
              <a:rPr lang="en-US" sz="4000" dirty="0" err="1">
                <a:latin typeface="Arial Rounded MT Bold" panose="020F0704030504030204" pitchFamily="34" charset="0"/>
                <a:ea typeface="Times New Roman" panose="02020603050405020304" pitchFamily="18" charset="0"/>
              </a:rPr>
              <a:t>Shaul’s</a:t>
            </a:r>
            <a:r>
              <a:rPr lang="en-US" sz="4000" dirty="0">
                <a:latin typeface="Arial Rounded MT Bold" panose="020F0704030504030204" pitchFamily="34" charset="0"/>
                <a:ea typeface="Times New Roman" panose="02020603050405020304" pitchFamily="18" charset="0"/>
              </a:rPr>
              <a:t> spiritual exposition </a:t>
            </a:r>
            <a:r>
              <a:rPr lang="en-US" sz="4000" i="1" dirty="0">
                <a:latin typeface="Arial Rounded MT Bold" panose="020F070403050403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algn="l">
              <a:spcBef>
                <a:spcPts val="0"/>
              </a:spcBef>
              <a:spcAft>
                <a:spcPts val="0"/>
              </a:spcAft>
            </a:pPr>
            <a:r>
              <a:rPr lang="en-US" sz="4000" baseline="30000" dirty="0">
                <a:latin typeface="Arial Rounded MT Bold" panose="020F0704030504030204" pitchFamily="34" charset="0"/>
                <a:ea typeface="Times New Roman" panose="02020603050405020304" pitchFamily="18" charset="0"/>
              </a:rPr>
              <a:t>Ro 10.8-9  </a:t>
            </a:r>
            <a:r>
              <a:rPr lang="en-US" sz="4000" dirty="0">
                <a:latin typeface="Arial Rounded MT Bold" panose="020F0704030504030204" pitchFamily="34" charset="0"/>
                <a:ea typeface="Times New Roman" panose="02020603050405020304" pitchFamily="18" charset="0"/>
              </a:rPr>
              <a:t>that is, the word about trust which we proclaim, namely, </a:t>
            </a:r>
            <a:r>
              <a:rPr lang="en-US" sz="4000" b="1" baseline="30000" dirty="0">
                <a:latin typeface="Arial Rounded MT Bold" panose="020F0704030504030204" pitchFamily="34" charset="0"/>
                <a:ea typeface="Times New Roman" panose="02020603050405020304" pitchFamily="18" charset="0"/>
              </a:rPr>
              <a:t> </a:t>
            </a:r>
            <a:r>
              <a:rPr lang="en-US" sz="4000" dirty="0">
                <a:latin typeface="Arial Rounded MT Bold" panose="020F0704030504030204" pitchFamily="34" charset="0"/>
                <a:ea typeface="Times New Roman" panose="02020603050405020304" pitchFamily="18" charset="0"/>
              </a:rPr>
              <a:t>that if you acknowledge publicly with your mouth that Yeshua is Lord and trust in your heart that God raised him from the dead, you will be delivered. </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760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The second of the systems is in keeping with </a:t>
            </a:r>
            <a:r>
              <a:rPr lang="en-US" altLang="en-US" sz="4000" dirty="0" err="1"/>
              <a:t>Shaul’s</a:t>
            </a:r>
            <a:r>
              <a:rPr lang="en-US" altLang="en-US" sz="4000" dirty="0"/>
              <a:t> intro in Ro 10.4 “For the goal at which the Torah aims is the Messiah, who offers righteousness to everyone who trusts.” </a:t>
            </a:r>
          </a:p>
          <a:p>
            <a:pPr algn="l">
              <a:lnSpc>
                <a:spcPct val="90000"/>
              </a:lnSpc>
            </a:pPr>
            <a:r>
              <a:rPr lang="en-US" altLang="en-US" sz="4000" dirty="0"/>
              <a:t>Righteousness by effort.</a:t>
            </a:r>
          </a:p>
          <a:p>
            <a:pPr algn="l">
              <a:lnSpc>
                <a:spcPct val="90000"/>
              </a:lnSpc>
            </a:pPr>
            <a:r>
              <a:rPr lang="en-US" altLang="en-US" sz="4000" dirty="0"/>
              <a:t>Righteousness by supernatural power, then effort.</a:t>
            </a:r>
          </a:p>
        </p:txBody>
      </p:sp>
    </p:spTree>
    <p:extLst>
      <p:ext uri="{BB962C8B-B14F-4D97-AF65-F5344CB8AC3E}">
        <p14:creationId xmlns:p14="http://schemas.microsoft.com/office/powerpoint/2010/main" val="302598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A similar, and perhaps more emphatic, exposition of scripture is found in Galatians 3.1-14</a:t>
            </a:r>
            <a:endParaRPr lang="en-US" altLang="en-US" sz="4000" dirty="0"/>
          </a:p>
        </p:txBody>
      </p:sp>
    </p:spTree>
    <p:extLst>
      <p:ext uri="{BB962C8B-B14F-4D97-AF65-F5344CB8AC3E}">
        <p14:creationId xmlns:p14="http://schemas.microsoft.com/office/powerpoint/2010/main" val="404996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FIRST SYSTEM    </a:t>
            </a: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3.1-2</a:t>
            </a:r>
            <a:r>
              <a:rPr lang="en-US" altLang="en-US" sz="4000" dirty="0"/>
              <a:t> O unthinking Galatians, who cast a spell on you? Before your eyes Yeshua the Messiah was clearly portrayed as having been put to death as a criminal!  I want to find out just one thing from you: did you receive the Ruach by </a:t>
            </a:r>
            <a:r>
              <a:rPr lang="en-US" altLang="en-US" sz="4000" dirty="0">
                <a:solidFill>
                  <a:srgbClr val="FFFF66"/>
                </a:solidFill>
              </a:rPr>
              <a:t>deeds based on Torah, </a:t>
            </a:r>
            <a:r>
              <a:rPr lang="en-US" altLang="en-US" sz="4000" dirty="0"/>
              <a:t>or by hearing based on trust? </a:t>
            </a:r>
          </a:p>
        </p:txBody>
      </p:sp>
    </p:spTree>
    <p:extLst>
      <p:ext uri="{BB962C8B-B14F-4D97-AF65-F5344CB8AC3E}">
        <p14:creationId xmlns:p14="http://schemas.microsoft.com/office/powerpoint/2010/main" val="2199457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3.3-5</a:t>
            </a:r>
            <a:r>
              <a:rPr lang="en-US" altLang="en-US" sz="4000" dirty="0"/>
              <a:t> Are you so unthinking? After beginning with the Ruach, will you now reach the goal in the flesh?   Did you endure so much for nothing — if it really was for nothing?  So then, the One who gives you the Ruach and works miracles among you—does He do it because of your </a:t>
            </a:r>
            <a:r>
              <a:rPr lang="en-US" altLang="en-US" sz="4000" dirty="0">
                <a:solidFill>
                  <a:srgbClr val="FFFF66"/>
                </a:solidFill>
              </a:rPr>
              <a:t>deeds based on Torah </a:t>
            </a:r>
            <a:r>
              <a:rPr lang="en-US" altLang="en-US" sz="4000" dirty="0"/>
              <a:t>or your hearing based on trust and faithfulness?</a:t>
            </a:r>
          </a:p>
        </p:txBody>
      </p:sp>
    </p:spTree>
    <p:extLst>
      <p:ext uri="{BB962C8B-B14F-4D97-AF65-F5344CB8AC3E}">
        <p14:creationId xmlns:p14="http://schemas.microsoft.com/office/powerpoint/2010/main" val="65993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SECOND SYSTEM </a:t>
            </a: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3.6-8</a:t>
            </a:r>
            <a:r>
              <a:rPr lang="en-US" altLang="en-US" sz="4000" dirty="0"/>
              <a:t> Just as Abraham “believed God, and it was credited to him as righteousness,” [Genesis 15:6]  know then that those who have faith are children of Abraham.  The Scriptures, foreseeing that God would justify the Gentiles by faith, proclaimed the Good News</a:t>
            </a:r>
          </a:p>
        </p:txBody>
      </p:sp>
    </p:spTree>
    <p:extLst>
      <p:ext uri="{BB962C8B-B14F-4D97-AF65-F5344CB8AC3E}">
        <p14:creationId xmlns:p14="http://schemas.microsoft.com/office/powerpoint/2010/main" val="30777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F68DBF5-9E9E-1D91-97F4-E8DCC47E2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0"/>
            <a:ext cx="6857999" cy="5143500"/>
          </a:xfrm>
          <a:prstGeom prst="rect">
            <a:avLst/>
          </a:prstGeom>
        </p:spPr>
      </p:pic>
    </p:spTree>
    <p:extLst>
      <p:ext uri="{BB962C8B-B14F-4D97-AF65-F5344CB8AC3E}">
        <p14:creationId xmlns:p14="http://schemas.microsoft.com/office/powerpoint/2010/main" val="69090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3.8-9</a:t>
            </a:r>
            <a:r>
              <a:rPr lang="en-US" altLang="en-US" sz="4000" dirty="0"/>
              <a:t> to Abraham in advance, saying, </a:t>
            </a:r>
            <a:r>
              <a:rPr lang="en-US" altLang="en-US" sz="4000" baseline="30000" dirty="0"/>
              <a:t>Genesis 12:3  </a:t>
            </a:r>
            <a:r>
              <a:rPr lang="en-US" altLang="en-US" sz="4000" dirty="0"/>
              <a:t>“All the nations shall be blessed through you.” So then, the faithful are blessed along with Abraham, the faithful one.</a:t>
            </a:r>
          </a:p>
        </p:txBody>
      </p:sp>
    </p:spTree>
    <p:extLst>
      <p:ext uri="{BB962C8B-B14F-4D97-AF65-F5344CB8AC3E}">
        <p14:creationId xmlns:p14="http://schemas.microsoft.com/office/powerpoint/2010/main" val="131265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3.10-11</a:t>
            </a:r>
            <a:r>
              <a:rPr lang="en-US" altLang="en-US" sz="4000" dirty="0"/>
              <a:t> For all who rely on the deeds of Torah are under a curse—for the Scriptures say, “</a:t>
            </a:r>
            <a:r>
              <a:rPr lang="en-US" altLang="en-US" sz="4000" u="sng" dirty="0">
                <a:solidFill>
                  <a:srgbClr val="FFFF66"/>
                </a:solidFill>
              </a:rPr>
              <a:t>Cursed [in practical terms, a frustrated spirit] is everyone who does not keep doing everything written in the scroll of the Torah</a:t>
            </a:r>
            <a:r>
              <a:rPr lang="en-US" altLang="en-US" sz="4000" dirty="0"/>
              <a:t>.”  </a:t>
            </a:r>
            <a:r>
              <a:rPr lang="en-US" altLang="en-US" sz="4000" baseline="30000" dirty="0"/>
              <a:t>Dvarim Dt. 27:26</a:t>
            </a:r>
            <a:r>
              <a:rPr lang="en-US" altLang="en-US" sz="4000" dirty="0"/>
              <a:t> It is clear that no one is set right before God by Torah, for “the righteous shall live by </a:t>
            </a:r>
            <a:r>
              <a:rPr lang="en-US" altLang="en-US" sz="4000" dirty="0" err="1"/>
              <a:t>emunah</a:t>
            </a:r>
            <a:r>
              <a:rPr lang="en-US" altLang="en-US" sz="4000" dirty="0"/>
              <a:t>.”  </a:t>
            </a:r>
            <a:r>
              <a:rPr lang="en-US" altLang="en-US" sz="2200" dirty="0"/>
              <a:t>Habakkuk 2:4</a:t>
            </a:r>
          </a:p>
        </p:txBody>
      </p:sp>
    </p:spTree>
    <p:extLst>
      <p:ext uri="{BB962C8B-B14F-4D97-AF65-F5344CB8AC3E}">
        <p14:creationId xmlns:p14="http://schemas.microsoft.com/office/powerpoint/2010/main" val="4134560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3.12-13</a:t>
            </a:r>
            <a:r>
              <a:rPr lang="en-US" altLang="en-US" sz="4000" dirty="0"/>
              <a:t> However, Torah is not based on trust and faithfulness; on the contrary, </a:t>
            </a:r>
            <a:r>
              <a:rPr lang="en-US" altLang="en-US" sz="4000" u="sng" dirty="0">
                <a:solidFill>
                  <a:srgbClr val="FFFF66"/>
                </a:solidFill>
              </a:rPr>
              <a:t>“the one who does these things shall live by them Vayikra </a:t>
            </a:r>
            <a:r>
              <a:rPr lang="en-US" altLang="en-US" sz="4000" u="sng" baseline="30000" dirty="0">
                <a:solidFill>
                  <a:srgbClr val="FFFF66"/>
                </a:solidFill>
              </a:rPr>
              <a:t>Lev. 18:5 </a:t>
            </a:r>
            <a:r>
              <a:rPr lang="en-US" altLang="en-US" sz="4000" dirty="0"/>
              <a:t>Messiah liberated us from Torah’s curse, having become a curse for us (for it is written, </a:t>
            </a:r>
          </a:p>
        </p:txBody>
      </p:sp>
    </p:spTree>
    <p:extLst>
      <p:ext uri="{BB962C8B-B14F-4D97-AF65-F5344CB8AC3E}">
        <p14:creationId xmlns:p14="http://schemas.microsoft.com/office/powerpoint/2010/main" val="3309207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3.13-14  </a:t>
            </a:r>
            <a:r>
              <a:rPr lang="en-US" altLang="en-US" sz="4000" dirty="0"/>
              <a:t>“Cursed is everyone who hangs on a tree</a:t>
            </a:r>
            <a:r>
              <a:rPr lang="en-US" altLang="en-US" sz="4000" baseline="30000" dirty="0"/>
              <a:t>” Dvarim/Dt 21:22–23</a:t>
            </a:r>
            <a:r>
              <a:rPr lang="en-US" altLang="en-US" sz="4000" dirty="0"/>
              <a:t>   in order that through Messiah Yeshua the blessing of Abraham might come to the Gentiles, so we might receive the promise of the Ruach through trusting faith.</a:t>
            </a:r>
          </a:p>
        </p:txBody>
      </p:sp>
    </p:spTree>
    <p:extLst>
      <p:ext uri="{BB962C8B-B14F-4D97-AF65-F5344CB8AC3E}">
        <p14:creationId xmlns:p14="http://schemas.microsoft.com/office/powerpoint/2010/main" val="270925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 this is not just about salvation, but about the flow of spiritual life.  BTW, I realize that the two systems overlap and interrelate a lot, which make the presentation of the starkly different streams very subtle at times. </a:t>
            </a:r>
          </a:p>
        </p:txBody>
      </p:sp>
    </p:spTree>
    <p:extLst>
      <p:ext uri="{BB962C8B-B14F-4D97-AF65-F5344CB8AC3E}">
        <p14:creationId xmlns:p14="http://schemas.microsoft.com/office/powerpoint/2010/main" val="1836784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Application</a:t>
            </a:r>
            <a:r>
              <a:rPr lang="en-US" altLang="en-US" sz="4000" dirty="0"/>
              <a:t>: So is your eternal confidence based in what you </a:t>
            </a:r>
            <a:r>
              <a:rPr lang="en-US" altLang="en-US" sz="4000" u="sng" dirty="0">
                <a:solidFill>
                  <a:srgbClr val="FFFF66"/>
                </a:solidFill>
              </a:rPr>
              <a:t>do</a:t>
            </a:r>
            <a:r>
              <a:rPr lang="en-US" altLang="en-US" sz="4000" dirty="0"/>
              <a:t>?</a:t>
            </a:r>
          </a:p>
          <a:p>
            <a:pPr algn="l">
              <a:lnSpc>
                <a:spcPct val="90000"/>
              </a:lnSpc>
            </a:pPr>
            <a:r>
              <a:rPr lang="en-US" altLang="en-US" sz="4000" dirty="0"/>
              <a:t>Or based on who you ARE in Messiah’s loving atonement?</a:t>
            </a:r>
          </a:p>
          <a:p>
            <a:pPr algn="l">
              <a:lnSpc>
                <a:spcPct val="90000"/>
              </a:lnSpc>
            </a:pPr>
            <a:r>
              <a:rPr lang="en-US" altLang="en-US" sz="4000" dirty="0"/>
              <a:t>That should motivate what we do!</a:t>
            </a:r>
          </a:p>
          <a:p>
            <a:pPr algn="l">
              <a:lnSpc>
                <a:spcPct val="90000"/>
              </a:lnSpc>
            </a:pPr>
            <a:r>
              <a:rPr lang="en-US" altLang="en-US" sz="4000" dirty="0"/>
              <a:t>Human being or human doing. </a:t>
            </a:r>
          </a:p>
          <a:p>
            <a:pPr algn="l">
              <a:lnSpc>
                <a:spcPct val="90000"/>
              </a:lnSpc>
            </a:pPr>
            <a:r>
              <a:rPr lang="en-US" altLang="en-US" sz="4000" dirty="0"/>
              <a:t>Work FROM rest, or work TO rest.</a:t>
            </a:r>
          </a:p>
        </p:txBody>
      </p:sp>
    </p:spTree>
    <p:extLst>
      <p:ext uri="{BB962C8B-B14F-4D97-AF65-F5344CB8AC3E}">
        <p14:creationId xmlns:p14="http://schemas.microsoft.com/office/powerpoint/2010/main" val="3148632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478245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1219200" y="3409950"/>
            <a:ext cx="6082114"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Two systems the Talmud</a:t>
            </a:r>
          </a:p>
        </p:txBody>
      </p:sp>
    </p:spTree>
    <p:extLst>
      <p:ext uri="{BB962C8B-B14F-4D97-AF65-F5344CB8AC3E}">
        <p14:creationId xmlns:p14="http://schemas.microsoft.com/office/powerpoint/2010/main" val="1424090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Very illustrative of this is the story of The Oven of </a:t>
            </a:r>
            <a:r>
              <a:rPr lang="en-US" altLang="en-US" sz="4000" dirty="0" err="1"/>
              <a:t>Akhnai</a:t>
            </a:r>
            <a:r>
              <a:rPr lang="en-US" altLang="en-US" sz="4000" dirty="0"/>
              <a:t>, a Talmudic story found in </a:t>
            </a:r>
            <a:r>
              <a:rPr lang="en-US" altLang="en-US" sz="4000" dirty="0" err="1"/>
              <a:t>Bava</a:t>
            </a:r>
            <a:r>
              <a:rPr lang="en-US" altLang="en-US" sz="4000" dirty="0"/>
              <a:t> </a:t>
            </a:r>
            <a:r>
              <a:rPr lang="en-US" altLang="en-US" sz="4000" dirty="0" err="1"/>
              <a:t>Metzia</a:t>
            </a:r>
            <a:r>
              <a:rPr lang="en-US" altLang="en-US" sz="4000" dirty="0"/>
              <a:t> 59a-b which is set around the early 2nd century CE  This story is so clearly depicts the two streams that it almost seems that Shaul used some language from the story, a century in advance, prophetically.  </a:t>
            </a:r>
          </a:p>
          <a:p>
            <a:pPr algn="l">
              <a:lnSpc>
                <a:spcPct val="90000"/>
              </a:lnSpc>
            </a:pPr>
            <a:endParaRPr lang="en-US" altLang="en-US" sz="4000" dirty="0"/>
          </a:p>
        </p:txBody>
      </p:sp>
    </p:spTree>
    <p:extLst>
      <p:ext uri="{BB962C8B-B14F-4D97-AF65-F5344CB8AC3E}">
        <p14:creationId xmlns:p14="http://schemas.microsoft.com/office/powerpoint/2010/main" val="3166620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this story, the R. Eliezer, possibly a Messianic believer, is condemned.  </a:t>
            </a:r>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50852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72CDF6A-5016-83BC-62AD-559C5D657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915" y="0"/>
            <a:ext cx="3844170" cy="5143500"/>
          </a:xfrm>
          <a:prstGeom prst="rect">
            <a:avLst/>
          </a:prstGeom>
        </p:spPr>
      </p:pic>
    </p:spTree>
    <p:extLst>
      <p:ext uri="{BB962C8B-B14F-4D97-AF65-F5344CB8AC3E}">
        <p14:creationId xmlns:p14="http://schemas.microsoft.com/office/powerpoint/2010/main" val="1389026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5715000" y="209550"/>
            <a:ext cx="3124200" cy="4648200"/>
          </a:xfrm>
        </p:spPr>
        <p:txBody>
          <a:bodyPr/>
          <a:lstStyle/>
          <a:p>
            <a:pPr algn="l" rtl="1">
              <a:lnSpc>
                <a:spcPct val="90000"/>
              </a:lnSpc>
            </a:pPr>
            <a:r>
              <a:rPr lang="he-IL" sz="4400" b="1" dirty="0">
                <a:latin typeface="David" panose="020E0502060401010101" pitchFamily="34" charset="-79"/>
                <a:cs typeface="David" panose="020E0502060401010101" pitchFamily="34" charset="-79"/>
              </a:rPr>
              <a:t>עַכְנַאי</a:t>
            </a:r>
            <a:r>
              <a:rPr lang="he-IL" dirty="0"/>
              <a:t>  </a:t>
            </a:r>
            <a:endParaRPr lang="en-US" dirty="0"/>
          </a:p>
          <a:p>
            <a:pPr algn="l">
              <a:lnSpc>
                <a:spcPct val="90000"/>
              </a:lnSpc>
            </a:pPr>
            <a:r>
              <a:rPr lang="en-US" sz="2800" dirty="0"/>
              <a:t>(Talmudic Heb.)</a:t>
            </a:r>
          </a:p>
          <a:p>
            <a:pPr algn="l">
              <a:lnSpc>
                <a:spcPct val="90000"/>
              </a:lnSpc>
            </a:pPr>
            <a:r>
              <a:rPr lang="en-US" sz="4000" dirty="0"/>
              <a:t> snake</a:t>
            </a:r>
          </a:p>
          <a:p>
            <a:pPr algn="l">
              <a:lnSpc>
                <a:spcPct val="90000"/>
              </a:lnSpc>
            </a:pPr>
            <a:r>
              <a:rPr lang="en-US" altLang="en-US" sz="3600" dirty="0"/>
              <a:t>The structure was spiral, coiled ~snake.</a:t>
            </a:r>
            <a:endParaRPr lang="en-US" altLang="en-US" sz="6000" dirty="0"/>
          </a:p>
        </p:txBody>
      </p:sp>
      <p:pic>
        <p:nvPicPr>
          <p:cNvPr id="3" name="Picture 2">
            <a:extLst>
              <a:ext uri="{FF2B5EF4-FFF2-40B4-BE49-F238E27FC236}">
                <a16:creationId xmlns:a16="http://schemas.microsoft.com/office/drawing/2014/main" id="{E9FD3922-B995-77DE-8E04-A43B991199D7}"/>
              </a:ext>
            </a:extLst>
          </p:cNvPr>
          <p:cNvPicPr>
            <a:picLocks noChangeAspect="1"/>
          </p:cNvPicPr>
          <p:nvPr/>
        </p:nvPicPr>
        <p:blipFill>
          <a:blip r:embed="rId3"/>
          <a:stretch>
            <a:fillRect/>
          </a:stretch>
        </p:blipFill>
        <p:spPr>
          <a:xfrm>
            <a:off x="304800" y="12581"/>
            <a:ext cx="5347110" cy="5130919"/>
          </a:xfrm>
          <a:prstGeom prst="rect">
            <a:avLst/>
          </a:prstGeom>
        </p:spPr>
      </p:pic>
    </p:spTree>
    <p:extLst>
      <p:ext uri="{BB962C8B-B14F-4D97-AF65-F5344CB8AC3E}">
        <p14:creationId xmlns:p14="http://schemas.microsoft.com/office/powerpoint/2010/main" val="3354514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Not in Heaven: Oven of Achnai - Ruth Schreiber">
            <a:extLst>
              <a:ext uri="{FF2B5EF4-FFF2-40B4-BE49-F238E27FC236}">
                <a16:creationId xmlns:a16="http://schemas.microsoft.com/office/drawing/2014/main" id="{AD260918-37FE-8B57-BB04-CC3D31B083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5" t="17407" b="39630"/>
          <a:stretch/>
        </p:blipFill>
        <p:spPr bwMode="auto">
          <a:xfrm>
            <a:off x="0" y="895350"/>
            <a:ext cx="914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30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And this is known as the oven of </a:t>
            </a:r>
            <a:r>
              <a:rPr lang="en-US" altLang="en-US" sz="4000" dirty="0" err="1"/>
              <a:t>akhnai</a:t>
            </a:r>
            <a:r>
              <a:rPr lang="en-US" altLang="en-US" sz="4000" dirty="0"/>
              <a:t>. The </a:t>
            </a:r>
            <a:r>
              <a:rPr lang="en-US" altLang="en-US" sz="4000" dirty="0" err="1"/>
              <a:t>Gemara</a:t>
            </a:r>
            <a:r>
              <a:rPr lang="en-US" altLang="en-US" sz="4000" dirty="0"/>
              <a:t> asks: What is the relevance of </a:t>
            </a:r>
            <a:r>
              <a:rPr lang="en-US" altLang="en-US" sz="4000" dirty="0" err="1"/>
              <a:t>akhnai</a:t>
            </a:r>
            <a:r>
              <a:rPr lang="en-US" altLang="en-US" sz="4000" dirty="0"/>
              <a:t>, a snake, in this context?  </a:t>
            </a:r>
            <a:r>
              <a:rPr lang="en-US" altLang="en-US" sz="4000" dirty="0" err="1"/>
              <a:t>Rav</a:t>
            </a:r>
            <a:r>
              <a:rPr lang="en-US" altLang="en-US" sz="4000" dirty="0"/>
              <a:t> Yehuda said that Shmuel said: It is characterized in that manner due to the fact that the Rabbis surrounded it with</a:t>
            </a:r>
          </a:p>
        </p:txBody>
      </p:sp>
    </p:spTree>
    <p:extLst>
      <p:ext uri="{BB962C8B-B14F-4D97-AF65-F5344CB8AC3E}">
        <p14:creationId xmlns:p14="http://schemas.microsoft.com/office/powerpoint/2010/main" val="1134624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their statements like this snake, which often forms a coil when at rest, and deemed it impure. The Sages taught: On that day, when they discussed this matter, Rabbi Eliezer answered all possible answers in the world to support his opinion, but the Rabbis did not accept his explanations from</a:t>
            </a:r>
          </a:p>
        </p:txBody>
      </p:sp>
    </p:spTree>
    <p:extLst>
      <p:ext uri="{BB962C8B-B14F-4D97-AF65-F5344CB8AC3E}">
        <p14:creationId xmlns:p14="http://schemas.microsoft.com/office/powerpoint/2010/main" val="1807501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A0FDD2A-DD42-1583-C70C-8A31194D1670}"/>
              </a:ext>
            </a:extLst>
          </p:cNvPr>
          <p:cNvPicPr>
            <a:picLocks noChangeAspect="1"/>
          </p:cNvPicPr>
          <p:nvPr/>
        </p:nvPicPr>
        <p:blipFill>
          <a:blip r:embed="rId3"/>
          <a:stretch>
            <a:fillRect/>
          </a:stretch>
        </p:blipFill>
        <p:spPr>
          <a:xfrm>
            <a:off x="1318040" y="0"/>
            <a:ext cx="6507919" cy="5143500"/>
          </a:xfrm>
          <a:prstGeom prst="rect">
            <a:avLst/>
          </a:prstGeom>
        </p:spPr>
      </p:pic>
    </p:spTree>
    <p:extLst>
      <p:ext uri="{BB962C8B-B14F-4D97-AF65-F5344CB8AC3E}">
        <p14:creationId xmlns:p14="http://schemas.microsoft.com/office/powerpoint/2010/main" val="3563933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After failing to convince the Rabbis logically, Rabbi Eliezer said to them: If the halakha is in accordance with my opinion, this carob tree will prove it. The carob tree was uprooted from its place one hundred cubits, and some say four hundred cubits. The Rabbis said to him: One does not cite halakhic proof from the carob tree.</a:t>
            </a:r>
          </a:p>
        </p:txBody>
      </p:sp>
    </p:spTree>
    <p:extLst>
      <p:ext uri="{BB962C8B-B14F-4D97-AF65-F5344CB8AC3E}">
        <p14:creationId xmlns:p14="http://schemas.microsoft.com/office/powerpoint/2010/main" val="2487590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BD7844EF-97F7-6E18-0FF5-3CC1B276A054}"/>
              </a:ext>
            </a:extLst>
          </p:cNvPr>
          <p:cNvPicPr>
            <a:picLocks noChangeAspect="1"/>
          </p:cNvPicPr>
          <p:nvPr/>
        </p:nvPicPr>
        <p:blipFill>
          <a:blip r:embed="rId3"/>
          <a:stretch>
            <a:fillRect/>
          </a:stretch>
        </p:blipFill>
        <p:spPr>
          <a:xfrm>
            <a:off x="1502627" y="0"/>
            <a:ext cx="6138746" cy="5143500"/>
          </a:xfrm>
          <a:prstGeom prst="rect">
            <a:avLst/>
          </a:prstGeom>
        </p:spPr>
      </p:pic>
    </p:spTree>
    <p:extLst>
      <p:ext uri="{BB962C8B-B14F-4D97-AF65-F5344CB8AC3E}">
        <p14:creationId xmlns:p14="http://schemas.microsoft.com/office/powerpoint/2010/main" val="1009482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Rabbi Eliezer then said to them: If the halakha is in accordance with my opinion, the stream will prove it. The water in the stream turned backward and began flowing in the opposite direction. They said to him: One does not cite halakhic proof from a stream.</a:t>
            </a:r>
            <a:endParaRPr lang="en-US" altLang="en-US" sz="4000" dirty="0"/>
          </a:p>
        </p:txBody>
      </p:sp>
    </p:spTree>
    <p:extLst>
      <p:ext uri="{BB962C8B-B14F-4D97-AF65-F5344CB8AC3E}">
        <p14:creationId xmlns:p14="http://schemas.microsoft.com/office/powerpoint/2010/main" val="1388010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7E164B6-89D9-90B3-5E1D-12E30A3ABF0F}"/>
              </a:ext>
            </a:extLst>
          </p:cNvPr>
          <p:cNvPicPr>
            <a:picLocks noChangeAspect="1"/>
          </p:cNvPicPr>
          <p:nvPr/>
        </p:nvPicPr>
        <p:blipFill>
          <a:blip r:embed="rId3"/>
          <a:stretch>
            <a:fillRect/>
          </a:stretch>
        </p:blipFill>
        <p:spPr>
          <a:xfrm>
            <a:off x="1686423" y="0"/>
            <a:ext cx="5771153" cy="5143500"/>
          </a:xfrm>
          <a:prstGeom prst="rect">
            <a:avLst/>
          </a:prstGeom>
        </p:spPr>
      </p:pic>
    </p:spTree>
    <p:extLst>
      <p:ext uri="{BB962C8B-B14F-4D97-AF65-F5344CB8AC3E}">
        <p14:creationId xmlns:p14="http://schemas.microsoft.com/office/powerpoint/2010/main" val="7930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Eliezer then said to them: If the halakha is in accordance with my opinion, the walls of the study hall will prove it. The walls of the study hall leaned inward and began to fall. Rabbi Yehoshua scolded the walls and said to them: If Torah scholars</a:t>
            </a:r>
          </a:p>
        </p:txBody>
      </p:sp>
    </p:spTree>
    <p:extLst>
      <p:ext uri="{BB962C8B-B14F-4D97-AF65-F5344CB8AC3E}">
        <p14:creationId xmlns:p14="http://schemas.microsoft.com/office/powerpoint/2010/main" val="257856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8C09766-D2A4-D615-7CBC-E4BE96F78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257" y="0"/>
            <a:ext cx="3861486" cy="5143500"/>
          </a:xfrm>
          <a:prstGeom prst="rect">
            <a:avLst/>
          </a:prstGeom>
        </p:spPr>
      </p:pic>
    </p:spTree>
    <p:extLst>
      <p:ext uri="{BB962C8B-B14F-4D97-AF65-F5344CB8AC3E}">
        <p14:creationId xmlns:p14="http://schemas.microsoft.com/office/powerpoint/2010/main" val="304343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are contending with each other in matters of halakha, what is the nature of your involvement in this dispute? The </a:t>
            </a:r>
            <a:r>
              <a:rPr lang="en-US" altLang="en-US" sz="4000" dirty="0" err="1"/>
              <a:t>Gemara</a:t>
            </a:r>
            <a:r>
              <a:rPr lang="en-US" altLang="en-US" sz="4000" dirty="0"/>
              <a:t> relates: The walls did not fall because of the deference due Rabbi Yehoshua, but they did not straighten because of the deference due Rabbi Eliezer, and they still remain leaning.</a:t>
            </a:r>
          </a:p>
        </p:txBody>
      </p:sp>
    </p:spTree>
    <p:extLst>
      <p:ext uri="{BB962C8B-B14F-4D97-AF65-F5344CB8AC3E}">
        <p14:creationId xmlns:p14="http://schemas.microsoft.com/office/powerpoint/2010/main" val="912414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2679045-A381-F775-0A82-9AA92F0D2FA2}"/>
              </a:ext>
            </a:extLst>
          </p:cNvPr>
          <p:cNvPicPr>
            <a:picLocks noChangeAspect="1"/>
          </p:cNvPicPr>
          <p:nvPr/>
        </p:nvPicPr>
        <p:blipFill>
          <a:blip r:embed="rId3"/>
          <a:stretch>
            <a:fillRect/>
          </a:stretch>
        </p:blipFill>
        <p:spPr>
          <a:xfrm>
            <a:off x="1538761" y="0"/>
            <a:ext cx="6066477" cy="5143500"/>
          </a:xfrm>
          <a:prstGeom prst="rect">
            <a:avLst/>
          </a:prstGeom>
        </p:spPr>
      </p:pic>
    </p:spTree>
    <p:extLst>
      <p:ext uri="{BB962C8B-B14F-4D97-AF65-F5344CB8AC3E}">
        <p14:creationId xmlns:p14="http://schemas.microsoft.com/office/powerpoint/2010/main" val="3099514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70000" lnSpcReduction="20000"/>
          </a:bodyPr>
          <a:lstStyle/>
          <a:p>
            <a:pPr algn="l">
              <a:lnSpc>
                <a:spcPct val="90000"/>
              </a:lnSpc>
            </a:pPr>
            <a:r>
              <a:rPr lang="en-US" altLang="en-US" sz="5200" dirty="0"/>
              <a:t>Summary of the story thus far: R. Eliezer made and got divine approval of his case by</a:t>
            </a:r>
          </a:p>
          <a:p>
            <a:pPr algn="l" defTabSz="228600">
              <a:lnSpc>
                <a:spcPct val="90000"/>
              </a:lnSpc>
            </a:pPr>
            <a:r>
              <a:rPr lang="en-US" altLang="en-US" sz="5200" dirty="0"/>
              <a:t>•	Logic</a:t>
            </a:r>
          </a:p>
          <a:p>
            <a:pPr algn="l" defTabSz="228600">
              <a:lnSpc>
                <a:spcPct val="90000"/>
              </a:lnSpc>
            </a:pPr>
            <a:r>
              <a:rPr lang="en-US" altLang="en-US" sz="5200" dirty="0"/>
              <a:t>•	Supernatural intervention in moving a tree</a:t>
            </a:r>
          </a:p>
          <a:p>
            <a:pPr algn="l" defTabSz="228600">
              <a:lnSpc>
                <a:spcPct val="90000"/>
              </a:lnSpc>
            </a:pPr>
            <a:r>
              <a:rPr lang="en-US" altLang="en-US" sz="5200" dirty="0"/>
              <a:t>•	Supernatural intervention in reversal of a stream</a:t>
            </a:r>
          </a:p>
          <a:p>
            <a:pPr algn="l" defTabSz="228600">
              <a:lnSpc>
                <a:spcPct val="90000"/>
              </a:lnSpc>
            </a:pPr>
            <a:r>
              <a:rPr lang="en-US" altLang="en-US" sz="5200" dirty="0"/>
              <a:t>•	Supernatural intervention in collapse of walls</a:t>
            </a:r>
          </a:p>
          <a:p>
            <a:pPr algn="l">
              <a:lnSpc>
                <a:spcPct val="90000"/>
              </a:lnSpc>
            </a:pPr>
            <a:endParaRPr lang="en-US" altLang="en-US" sz="4000" dirty="0"/>
          </a:p>
        </p:txBody>
      </p:sp>
    </p:spTree>
    <p:extLst>
      <p:ext uri="{BB962C8B-B14F-4D97-AF65-F5344CB8AC3E}">
        <p14:creationId xmlns:p14="http://schemas.microsoft.com/office/powerpoint/2010/main" val="2736396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Rabbi Eliezer then said to them: If the halakha is in accordance with my opinion, Heaven will prove it. A Divine Voice emerged from Heaven and said: Why are you differing with Rabbi Eliezer, as the halakha is in accordance with his opinion in every place that he expresses an opinion?</a:t>
            </a:r>
          </a:p>
        </p:txBody>
      </p:sp>
    </p:spTree>
    <p:extLst>
      <p:ext uri="{BB962C8B-B14F-4D97-AF65-F5344CB8AC3E}">
        <p14:creationId xmlns:p14="http://schemas.microsoft.com/office/powerpoint/2010/main" val="880806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Yehoshua stood on his feet and said: It is written: “It is not in heaven” (Deuteronomy 30:12). The </a:t>
            </a:r>
            <a:r>
              <a:rPr lang="en-US" altLang="en-US" sz="4000" dirty="0" err="1"/>
              <a:t>Gemara</a:t>
            </a:r>
            <a:r>
              <a:rPr lang="en-US" altLang="en-US" sz="4000" dirty="0"/>
              <a:t> asks: What is the relevance of the phrase “It is not in heaven” in this context?  Rabbi </a:t>
            </a:r>
            <a:r>
              <a:rPr lang="en-US" altLang="en-US" sz="4000" dirty="0" err="1"/>
              <a:t>Yirmeya</a:t>
            </a:r>
            <a:r>
              <a:rPr lang="en-US" altLang="en-US" sz="4000" dirty="0"/>
              <a:t> says: Since the Torah was already given at Mount Sinai, </a:t>
            </a:r>
          </a:p>
        </p:txBody>
      </p:sp>
    </p:spTree>
    <p:extLst>
      <p:ext uri="{BB962C8B-B14F-4D97-AF65-F5344CB8AC3E}">
        <p14:creationId xmlns:p14="http://schemas.microsoft.com/office/powerpoint/2010/main" val="379916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 do not regard a Divine Voice, as You already wrote at Mount Sinai, in the Torah: “After a majority to incline” (Exodus 23:2). Since the majority of Rabbis disagreed with Rabbi Eliezer’s opinion, the halakha is not ruled in accordance with his opinion. </a:t>
            </a:r>
          </a:p>
        </p:txBody>
      </p:sp>
    </p:spTree>
    <p:extLst>
      <p:ext uri="{BB962C8B-B14F-4D97-AF65-F5344CB8AC3E}">
        <p14:creationId xmlns:p14="http://schemas.microsoft.com/office/powerpoint/2010/main" val="1809148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5971FEF-CB5D-CB58-F88A-EED1B84496A3}"/>
              </a:ext>
            </a:extLst>
          </p:cNvPr>
          <p:cNvPicPr>
            <a:picLocks noChangeAspect="1"/>
          </p:cNvPicPr>
          <p:nvPr/>
        </p:nvPicPr>
        <p:blipFill>
          <a:blip r:embed="rId3"/>
          <a:stretch>
            <a:fillRect/>
          </a:stretch>
        </p:blipFill>
        <p:spPr>
          <a:xfrm>
            <a:off x="1099653" y="47272"/>
            <a:ext cx="6944694" cy="5048955"/>
          </a:xfrm>
          <a:prstGeom prst="rect">
            <a:avLst/>
          </a:prstGeom>
        </p:spPr>
      </p:pic>
    </p:spTree>
    <p:extLst>
      <p:ext uri="{BB962C8B-B14F-4D97-AF65-F5344CB8AC3E}">
        <p14:creationId xmlns:p14="http://schemas.microsoft.com/office/powerpoint/2010/main" val="3163285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Eliezer represents living by the power of G-d.</a:t>
            </a:r>
          </a:p>
          <a:p>
            <a:pPr algn="l">
              <a:lnSpc>
                <a:spcPct val="90000"/>
              </a:lnSpc>
            </a:pPr>
            <a:r>
              <a:rPr lang="en-US" altLang="en-US" sz="4000" dirty="0"/>
              <a:t>The Trio [majority] represents group opinion.  </a:t>
            </a:r>
          </a:p>
        </p:txBody>
      </p:sp>
    </p:spTree>
    <p:extLst>
      <p:ext uri="{BB962C8B-B14F-4D97-AF65-F5344CB8AC3E}">
        <p14:creationId xmlns:p14="http://schemas.microsoft.com/office/powerpoint/2010/main" val="3032472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a:t>
            </a:r>
            <a:r>
              <a:rPr lang="en-US" altLang="en-US" sz="4000" dirty="0" err="1"/>
              <a:t>Gemara</a:t>
            </a:r>
            <a:r>
              <a:rPr lang="en-US" altLang="en-US" sz="4000" dirty="0"/>
              <a:t> relates: Years after, Rabbi </a:t>
            </a:r>
            <a:r>
              <a:rPr lang="en-US" altLang="en-US" sz="4000" dirty="0" err="1"/>
              <a:t>Natan</a:t>
            </a:r>
            <a:r>
              <a:rPr lang="en-US" altLang="en-US" sz="4000" dirty="0"/>
              <a:t> encountered Elijah the prophet and said to him: What did the Holy One, Blessed be He, do at that time, when Rabbi Yehoshua issued his declaration? Elijah said to him: The Holy One, Blessed be He, smiled and said:</a:t>
            </a:r>
          </a:p>
        </p:txBody>
      </p:sp>
    </p:spTree>
    <p:extLst>
      <p:ext uri="{BB962C8B-B14F-4D97-AF65-F5344CB8AC3E}">
        <p14:creationId xmlns:p14="http://schemas.microsoft.com/office/powerpoint/2010/main" val="1609381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My children have triumphed over Me; My children have triumphed over Me.</a:t>
            </a:r>
            <a:endParaRPr lang="en-US" altLang="en-US" sz="4000" dirty="0"/>
          </a:p>
        </p:txBody>
      </p:sp>
    </p:spTree>
    <p:extLst>
      <p:ext uri="{BB962C8B-B14F-4D97-AF65-F5344CB8AC3E}">
        <p14:creationId xmlns:p14="http://schemas.microsoft.com/office/powerpoint/2010/main" val="346562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790936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Further inquiry:</a:t>
            </a:r>
          </a:p>
          <a:p>
            <a:pPr algn="l">
              <a:lnSpc>
                <a:spcPct val="90000"/>
              </a:lnSpc>
            </a:pPr>
            <a:r>
              <a:rPr lang="en-US" altLang="en-US" sz="4000" dirty="0"/>
              <a:t>R. </a:t>
            </a:r>
            <a:r>
              <a:rPr lang="en-US" altLang="en-US" sz="4000" dirty="0" err="1"/>
              <a:t>Yirmiya</a:t>
            </a:r>
            <a:r>
              <a:rPr lang="en-US" altLang="en-US" sz="4000" dirty="0"/>
              <a:t> cited the source/grid of Rabbinic authority, more than heavenly voices and miracles.  He says.  it has already been written in the Torah “You shall follow after the Majority.”’</a:t>
            </a:r>
          </a:p>
          <a:p>
            <a:pPr algn="l">
              <a:lnSpc>
                <a:spcPct val="90000"/>
              </a:lnSpc>
            </a:pPr>
            <a:r>
              <a:rPr lang="en-US" altLang="en-US" sz="4000" dirty="0"/>
              <a:t>Where does it say that?]</a:t>
            </a:r>
          </a:p>
        </p:txBody>
      </p:sp>
    </p:spTree>
    <p:extLst>
      <p:ext uri="{BB962C8B-B14F-4D97-AF65-F5344CB8AC3E}">
        <p14:creationId xmlns:p14="http://schemas.microsoft.com/office/powerpoint/2010/main" val="3399050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err="1"/>
              <a:t>Shmot</a:t>
            </a:r>
            <a:r>
              <a:rPr lang="en-US" altLang="en-US" sz="4000" dirty="0"/>
              <a:t>/Ex 23:2. This verse is used as an </a:t>
            </a:r>
            <a:r>
              <a:rPr lang="en-US" altLang="en-US" sz="3600" i="1" dirty="0" err="1"/>
              <a:t>asmakhtah</a:t>
            </a:r>
            <a:r>
              <a:rPr lang="en-US" altLang="en-US" sz="3600" dirty="0"/>
              <a:t> </a:t>
            </a:r>
            <a:r>
              <a:rPr lang="en-US" altLang="en-US" sz="4000" dirty="0"/>
              <a:t> </a:t>
            </a:r>
            <a:r>
              <a:rPr lang="he-IL" altLang="en-US" sz="4400" b="1" dirty="0">
                <a:latin typeface="David" panose="020E0502060401010101" pitchFamily="34" charset="-79"/>
                <a:cs typeface="David" panose="020E0502060401010101" pitchFamily="34" charset="-79"/>
              </a:rPr>
              <a:t>אַסְמַכְתָּא</a:t>
            </a:r>
            <a:r>
              <a:rPr lang="he-IL" altLang="en-US" sz="4000" dirty="0"/>
              <a:t> </a:t>
            </a:r>
            <a:r>
              <a:rPr lang="en-US" altLang="en-US" sz="4000" dirty="0"/>
              <a:t>  </a:t>
            </a:r>
            <a:r>
              <a:rPr lang="en-US" altLang="en-US" sz="2400" dirty="0"/>
              <a:t>(Aramaic) </a:t>
            </a:r>
            <a:r>
              <a:rPr lang="en-US" altLang="en-US" sz="4000" dirty="0"/>
              <a:t>written proof, that in Biblical matters we follow the majority, whether in making legal decisions, or with mixtures of kosher and non-kosher food items etc.</a:t>
            </a:r>
          </a:p>
          <a:p>
            <a:pPr algn="l">
              <a:lnSpc>
                <a:spcPct val="90000"/>
              </a:lnSpc>
            </a:pPr>
            <a:endParaRPr lang="en-US" altLang="en-US" sz="4000" dirty="0"/>
          </a:p>
        </p:txBody>
      </p:sp>
    </p:spTree>
    <p:extLst>
      <p:ext uri="{BB962C8B-B14F-4D97-AF65-F5344CB8AC3E}">
        <p14:creationId xmlns:p14="http://schemas.microsoft.com/office/powerpoint/2010/main" val="175300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[Here is the key] </a:t>
            </a:r>
            <a:r>
              <a:rPr lang="en-US" altLang="en-US" sz="4000" dirty="0" err="1"/>
              <a:t>Shmot</a:t>
            </a:r>
            <a:r>
              <a:rPr lang="en-US" altLang="en-US" sz="4000" dirty="0"/>
              <a:t>/Ex 23:2</a:t>
            </a:r>
          </a:p>
          <a:p>
            <a:pPr algn="r" rtl="1">
              <a:lnSpc>
                <a:spcPct val="90000"/>
              </a:lnSpc>
            </a:pPr>
            <a:r>
              <a:rPr lang="he-IL" altLang="en-US" sz="4000" b="1" dirty="0">
                <a:solidFill>
                  <a:srgbClr val="FFFF66"/>
                </a:solidFill>
                <a:latin typeface="David" panose="020E0502060401010101" pitchFamily="34" charset="-79"/>
                <a:cs typeface="David" panose="020E0502060401010101" pitchFamily="34" charset="-79"/>
              </a:rPr>
              <a:t>לֹא-תִהְיֶה אַחֲרֵי-רַבִּים </a:t>
            </a:r>
            <a:r>
              <a:rPr lang="he-IL" altLang="en-US" sz="4000" b="1" dirty="0">
                <a:latin typeface="David" panose="020E0502060401010101" pitchFamily="34" charset="-79"/>
                <a:cs typeface="David" panose="020E0502060401010101" pitchFamily="34" charset="-79"/>
              </a:rPr>
              <a:t>לְרָעֹת; וְלֹא-תַעֲנֶה עַל-רִב ,</a:t>
            </a:r>
            <a:r>
              <a:rPr lang="he-IL" altLang="en-US" sz="4000" b="1" dirty="0" err="1">
                <a:latin typeface="David" panose="020E0502060401010101" pitchFamily="34" charset="-79"/>
                <a:cs typeface="David" panose="020E0502060401010101" pitchFamily="34" charset="-79"/>
              </a:rPr>
              <a:t>לִנְטֹת</a:t>
            </a:r>
            <a:r>
              <a:rPr lang="he-IL" altLang="en-US" sz="4000" b="1" dirty="0">
                <a:latin typeface="David" panose="020E0502060401010101" pitchFamily="34" charset="-79"/>
                <a:cs typeface="David" panose="020E0502060401010101" pitchFamily="34" charset="-79"/>
              </a:rPr>
              <a:t> אַחֲרֵי רַבִּים לְהַטֹּת.</a:t>
            </a:r>
          </a:p>
          <a:p>
            <a:pPr algn="l">
              <a:lnSpc>
                <a:spcPct val="90000"/>
              </a:lnSpc>
            </a:pPr>
            <a:r>
              <a:rPr lang="en-US" altLang="en-US" sz="4000" dirty="0">
                <a:solidFill>
                  <a:srgbClr val="FFFF66"/>
                </a:solidFill>
              </a:rPr>
              <a:t>Do not follow the majority </a:t>
            </a:r>
            <a:r>
              <a:rPr lang="en-US" altLang="en-US" sz="4000" dirty="0"/>
              <a:t>when it does what is wrong; and don't allow the popular view to sway you into offering testimony for any cause if the effect will be to pervert justice. </a:t>
            </a:r>
          </a:p>
        </p:txBody>
      </p:sp>
    </p:spTree>
    <p:extLst>
      <p:ext uri="{BB962C8B-B14F-4D97-AF65-F5344CB8AC3E}">
        <p14:creationId xmlns:p14="http://schemas.microsoft.com/office/powerpoint/2010/main" val="3227750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phrase was taken out of context to reverse the meaning!! The word “NOT” was deleted and it reversed the plain sense.  </a:t>
            </a:r>
          </a:p>
        </p:txBody>
      </p:sp>
    </p:spTree>
    <p:extLst>
      <p:ext uri="{BB962C8B-B14F-4D97-AF65-F5344CB8AC3E}">
        <p14:creationId xmlns:p14="http://schemas.microsoft.com/office/powerpoint/2010/main" val="2631883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[Here is the key] </a:t>
            </a:r>
            <a:r>
              <a:rPr lang="en-US" altLang="en-US" sz="4000" dirty="0" err="1"/>
              <a:t>Shmot</a:t>
            </a:r>
            <a:r>
              <a:rPr lang="en-US" altLang="en-US" sz="4000" dirty="0"/>
              <a:t>/Ex 23:2</a:t>
            </a:r>
          </a:p>
          <a:p>
            <a:pPr algn="r" rtl="1">
              <a:lnSpc>
                <a:spcPct val="90000"/>
              </a:lnSpc>
            </a:pPr>
            <a:r>
              <a:rPr lang="he-IL" altLang="en-US" sz="4000" b="1" dirty="0">
                <a:solidFill>
                  <a:srgbClr val="FFFF66"/>
                </a:solidFill>
                <a:latin typeface="David" panose="020E0502060401010101" pitchFamily="34" charset="-79"/>
                <a:cs typeface="David" panose="020E0502060401010101" pitchFamily="34" charset="-79"/>
              </a:rPr>
              <a:t>לֹא-תִהְיֶה אַחֲרֵי-רַבִּים </a:t>
            </a:r>
            <a:r>
              <a:rPr lang="he-IL" altLang="en-US" sz="4000" b="1" dirty="0">
                <a:latin typeface="David" panose="020E0502060401010101" pitchFamily="34" charset="-79"/>
                <a:cs typeface="David" panose="020E0502060401010101" pitchFamily="34" charset="-79"/>
              </a:rPr>
              <a:t>לְרָעֹת; וְלֹא-תַעֲנֶה עַל-רִב ,</a:t>
            </a:r>
            <a:r>
              <a:rPr lang="he-IL" altLang="en-US" sz="4000" b="1" dirty="0" err="1">
                <a:latin typeface="David" panose="020E0502060401010101" pitchFamily="34" charset="-79"/>
                <a:cs typeface="David" panose="020E0502060401010101" pitchFamily="34" charset="-79"/>
              </a:rPr>
              <a:t>לִנְטֹת</a:t>
            </a:r>
            <a:r>
              <a:rPr lang="he-IL" altLang="en-US" sz="4000" b="1" dirty="0">
                <a:latin typeface="David" panose="020E0502060401010101" pitchFamily="34" charset="-79"/>
                <a:cs typeface="David" panose="020E0502060401010101" pitchFamily="34" charset="-79"/>
              </a:rPr>
              <a:t> אַחֲרֵי רַבִּים לְהַטֹּת.</a:t>
            </a:r>
          </a:p>
          <a:p>
            <a:pPr algn="l">
              <a:lnSpc>
                <a:spcPct val="90000"/>
              </a:lnSpc>
            </a:pPr>
            <a:r>
              <a:rPr lang="en-US" altLang="en-US" sz="4000" dirty="0">
                <a:solidFill>
                  <a:srgbClr val="FFFF66"/>
                </a:solidFill>
              </a:rPr>
              <a:t>Do not follow the majority </a:t>
            </a:r>
            <a:r>
              <a:rPr lang="en-US" altLang="en-US" sz="4000" dirty="0"/>
              <a:t>when it does what is wrong; and don't allow the popular view to sway you into offering testimony for any cause if the effect will be to pervert justice. </a:t>
            </a:r>
          </a:p>
        </p:txBody>
      </p:sp>
    </p:spTree>
    <p:extLst>
      <p:ext uri="{BB962C8B-B14F-4D97-AF65-F5344CB8AC3E}">
        <p14:creationId xmlns:p14="http://schemas.microsoft.com/office/powerpoint/2010/main" val="1139980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defTabSz="173038">
              <a:lnSpc>
                <a:spcPct val="90000"/>
              </a:lnSpc>
            </a:pPr>
            <a:r>
              <a:rPr lang="en-US" altLang="en-US" sz="4000" dirty="0"/>
              <a:t>Summary of the whole story: R. Eliezer made and got divine approval of his case by</a:t>
            </a:r>
          </a:p>
          <a:p>
            <a:pPr algn="l" defTabSz="173038">
              <a:lnSpc>
                <a:spcPct val="90000"/>
              </a:lnSpc>
            </a:pPr>
            <a:r>
              <a:rPr lang="en-US" altLang="en-US" sz="4000" dirty="0"/>
              <a:t>•	Logic</a:t>
            </a:r>
          </a:p>
          <a:p>
            <a:pPr algn="l" defTabSz="173038">
              <a:lnSpc>
                <a:spcPct val="90000"/>
              </a:lnSpc>
            </a:pPr>
            <a:r>
              <a:rPr lang="en-US" altLang="en-US" sz="4000" dirty="0"/>
              <a:t>•	Supernatural intervention in moving a tree</a:t>
            </a:r>
          </a:p>
        </p:txBody>
      </p:sp>
    </p:spTree>
    <p:extLst>
      <p:ext uri="{BB962C8B-B14F-4D97-AF65-F5344CB8AC3E}">
        <p14:creationId xmlns:p14="http://schemas.microsoft.com/office/powerpoint/2010/main" val="230270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tabLst>
                <a:tab pos="228600" algn="l"/>
              </a:tabLst>
            </a:pPr>
            <a:r>
              <a:rPr lang="en-US" altLang="en-US" sz="4000" dirty="0"/>
              <a:t>Supernatural intervention in reversal of a stream</a:t>
            </a:r>
          </a:p>
          <a:p>
            <a:pPr algn="l">
              <a:lnSpc>
                <a:spcPct val="90000"/>
              </a:lnSpc>
              <a:tabLst>
                <a:tab pos="228600" algn="l"/>
              </a:tabLst>
            </a:pPr>
            <a:r>
              <a:rPr lang="en-US" altLang="en-US" sz="4000" dirty="0"/>
              <a:t>•	Supernatural intervention in collapse of walls</a:t>
            </a:r>
          </a:p>
          <a:p>
            <a:pPr algn="l">
              <a:lnSpc>
                <a:spcPct val="90000"/>
              </a:lnSpc>
              <a:tabLst>
                <a:tab pos="228600" algn="l"/>
              </a:tabLst>
            </a:pPr>
            <a:r>
              <a:rPr lang="en-US" altLang="en-US" sz="4000" dirty="0"/>
              <a:t>•	G-d spoke from heaven.</a:t>
            </a:r>
          </a:p>
          <a:p>
            <a:pPr marL="228600" indent="-228600" algn="l">
              <a:lnSpc>
                <a:spcPct val="90000"/>
              </a:lnSpc>
              <a:buFont typeface="Arial" panose="020B0604020202020204" pitchFamily="34" charset="0"/>
              <a:buChar char="•"/>
              <a:tabLst>
                <a:tab pos="228600" algn="l"/>
              </a:tabLst>
            </a:pPr>
            <a:r>
              <a:rPr lang="en-US" altLang="en-US" sz="4000" dirty="0"/>
              <a:t>Genuine Heavenly voice was rejected</a:t>
            </a:r>
          </a:p>
        </p:txBody>
      </p:sp>
    </p:spTree>
    <p:extLst>
      <p:ext uri="{BB962C8B-B14F-4D97-AF65-F5344CB8AC3E}">
        <p14:creationId xmlns:p14="http://schemas.microsoft.com/office/powerpoint/2010/main" val="1764256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defTabSz="228600">
              <a:lnSpc>
                <a:spcPct val="90000"/>
              </a:lnSpc>
              <a:buFont typeface="Arial" panose="020B0604020202020204" pitchFamily="34" charset="0"/>
              <a:buChar char="•"/>
            </a:pPr>
            <a:r>
              <a:rPr lang="en-US" altLang="en-US" sz="4000" dirty="0"/>
              <a:t>Majority opinion of rabbis deemed supreme.</a:t>
            </a:r>
          </a:p>
          <a:p>
            <a:pPr algn="l" defTabSz="228600">
              <a:lnSpc>
                <a:spcPct val="90000"/>
              </a:lnSpc>
            </a:pPr>
            <a:r>
              <a:rPr lang="en-US" altLang="en-US" sz="4000" dirty="0"/>
              <a:t>•	Basis of majority opinion is violation and reversal of Ex 23.2</a:t>
            </a:r>
          </a:p>
          <a:p>
            <a:pPr algn="l" defTabSz="228600">
              <a:lnSpc>
                <a:spcPct val="90000"/>
              </a:lnSpc>
            </a:pPr>
            <a:r>
              <a:rPr lang="en-US" altLang="en-US" sz="4000" dirty="0"/>
              <a:t>•	G-d is construed to like the idea that His will and opinion is overcome. </a:t>
            </a:r>
          </a:p>
        </p:txBody>
      </p:sp>
    </p:spTree>
    <p:extLst>
      <p:ext uri="{BB962C8B-B14F-4D97-AF65-F5344CB8AC3E}">
        <p14:creationId xmlns:p14="http://schemas.microsoft.com/office/powerpoint/2010/main" val="41876970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918596" y="3409950"/>
            <a:ext cx="7449475"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Two systems: all works based</a:t>
            </a:r>
          </a:p>
        </p:txBody>
      </p:sp>
    </p:spTree>
    <p:extLst>
      <p:ext uri="{BB962C8B-B14F-4D97-AF65-F5344CB8AC3E}">
        <p14:creationId xmlns:p14="http://schemas.microsoft.com/office/powerpoint/2010/main" val="4063243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So is your eternal confidence based in what you do?</a:t>
            </a:r>
          </a:p>
          <a:p>
            <a:pPr algn="l">
              <a:lnSpc>
                <a:spcPct val="90000"/>
              </a:lnSpc>
            </a:pPr>
            <a:r>
              <a:rPr lang="en-US" altLang="en-US" sz="4000" dirty="0"/>
              <a:t>Or based on who you ARE in Messiah’s loving power and atonement?</a:t>
            </a:r>
          </a:p>
          <a:p>
            <a:pPr algn="l">
              <a:lnSpc>
                <a:spcPct val="90000"/>
              </a:lnSpc>
            </a:pPr>
            <a:r>
              <a:rPr lang="en-US" altLang="en-US" sz="4000" dirty="0"/>
              <a:t>That should motivate what we do!</a:t>
            </a:r>
          </a:p>
          <a:p>
            <a:pPr algn="l">
              <a:lnSpc>
                <a:spcPct val="90000"/>
              </a:lnSpc>
            </a:pPr>
            <a:r>
              <a:rPr lang="en-US" altLang="en-US" sz="4000" dirty="0"/>
              <a:t>Human being or human doing. </a:t>
            </a:r>
          </a:p>
          <a:p>
            <a:pPr algn="l">
              <a:lnSpc>
                <a:spcPct val="90000"/>
              </a:lnSpc>
            </a:pPr>
            <a:r>
              <a:rPr lang="en-US" altLang="en-US" sz="4000" dirty="0"/>
              <a:t>Work FROM rest, or work TO rest.</a:t>
            </a:r>
          </a:p>
        </p:txBody>
      </p:sp>
    </p:spTree>
    <p:extLst>
      <p:ext uri="{BB962C8B-B14F-4D97-AF65-F5344CB8AC3E}">
        <p14:creationId xmlns:p14="http://schemas.microsoft.com/office/powerpoint/2010/main" val="64425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02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err="1"/>
              <a:t>Yeshua’s</a:t>
            </a:r>
            <a:r>
              <a:rPr lang="en-US" altLang="en-US" sz="4000" dirty="0"/>
              <a:t> </a:t>
            </a:r>
            <a:r>
              <a:rPr lang="en-US" altLang="en-US" sz="4000" u="sng" dirty="0"/>
              <a:t>challenge</a:t>
            </a:r>
            <a:r>
              <a:rPr lang="en-US" altLang="en-US" sz="4000" dirty="0"/>
              <a:t> to human /rabbinic consensus and knowledge became a source of great rage.  Why? Then and why still?  Some may say that Jewish anger at Messianics is because of the depredations of Christians, nominal and genuine Christians</a:t>
            </a:r>
          </a:p>
        </p:txBody>
      </p:sp>
    </p:spTree>
    <p:extLst>
      <p:ext uri="{BB962C8B-B14F-4D97-AF65-F5344CB8AC3E}">
        <p14:creationId xmlns:p14="http://schemas.microsoft.com/office/powerpoint/2010/main" val="3668417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over the millennia.  But that can’t apply to Shaul and first century rabbis.  No travesties were yet done..  I offer that the rage is a product of the sense of challenge to the human / rabbinical attainment of righteousness.  If we really need this level of inner repentance, </a:t>
            </a:r>
          </a:p>
        </p:txBody>
      </p:sp>
    </p:spTree>
    <p:extLst>
      <p:ext uri="{BB962C8B-B14F-4D97-AF65-F5344CB8AC3E}">
        <p14:creationId xmlns:p14="http://schemas.microsoft.com/office/powerpoint/2010/main" val="491952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and divine righteousness, then pride is deeply broken.</a:t>
            </a:r>
            <a:endParaRPr lang="en-US" altLang="en-US" sz="4000" dirty="0"/>
          </a:p>
        </p:txBody>
      </p:sp>
    </p:spTree>
    <p:extLst>
      <p:ext uri="{BB962C8B-B14F-4D97-AF65-F5344CB8AC3E}">
        <p14:creationId xmlns:p14="http://schemas.microsoft.com/office/powerpoint/2010/main" val="32610957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Acts 26.11 </a:t>
            </a:r>
            <a:r>
              <a:rPr lang="en-US" altLang="en-US" sz="4000" dirty="0"/>
              <a:t>Often I went from one synagogue to another, punishing them and trying to make them blaspheme; and </a:t>
            </a:r>
            <a:r>
              <a:rPr lang="en-US" altLang="en-US" sz="4000" u="sng" dirty="0">
                <a:solidFill>
                  <a:srgbClr val="FFFF66"/>
                </a:solidFill>
              </a:rPr>
              <a:t>in my wild fury against them</a:t>
            </a:r>
            <a:r>
              <a:rPr lang="en-US" altLang="en-US" sz="4000" dirty="0"/>
              <a:t>, I even went so far as to persecute them in cities outside the country.</a:t>
            </a:r>
          </a:p>
        </p:txBody>
      </p:sp>
    </p:spTree>
    <p:extLst>
      <p:ext uri="{BB962C8B-B14F-4D97-AF65-F5344CB8AC3E}">
        <p14:creationId xmlns:p14="http://schemas.microsoft.com/office/powerpoint/2010/main" val="928714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Acts 7.56-58a </a:t>
            </a:r>
            <a:r>
              <a:rPr lang="en-US" altLang="en-US" sz="4000" dirty="0"/>
              <a:t>“I see heaven opened and the Son of Man standing at the right hand of God!”  At this, they began </a:t>
            </a:r>
            <a:r>
              <a:rPr lang="en-US" altLang="en-US" sz="4000" u="sng" dirty="0">
                <a:solidFill>
                  <a:srgbClr val="FFFF66"/>
                </a:solidFill>
              </a:rPr>
              <a:t>yelling at the top of their voices</a:t>
            </a:r>
            <a:r>
              <a:rPr lang="en-US" altLang="en-US" sz="4000" dirty="0"/>
              <a:t>, so that they wouldn’t have to hear him; and with one accord, they rushed at him, threw him outside the city and began stoning him.</a:t>
            </a:r>
          </a:p>
        </p:txBody>
      </p:sp>
    </p:spTree>
    <p:extLst>
      <p:ext uri="{BB962C8B-B14F-4D97-AF65-F5344CB8AC3E}">
        <p14:creationId xmlns:p14="http://schemas.microsoft.com/office/powerpoint/2010/main" val="2399176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Acts 8.3  </a:t>
            </a:r>
            <a:r>
              <a:rPr lang="en-US" altLang="en-US" sz="4000" dirty="0"/>
              <a:t>But </a:t>
            </a:r>
            <a:r>
              <a:rPr lang="en-US" altLang="en-US" sz="4000" dirty="0" err="1"/>
              <a:t>Sha’ul</a:t>
            </a:r>
            <a:r>
              <a:rPr lang="en-US" altLang="en-US" sz="4000" dirty="0"/>
              <a:t> </a:t>
            </a:r>
            <a:r>
              <a:rPr lang="en-US" altLang="en-US" sz="4000" u="sng" dirty="0">
                <a:solidFill>
                  <a:srgbClr val="FFFF66"/>
                </a:solidFill>
              </a:rPr>
              <a:t>set out to destroy the Messianic Community </a:t>
            </a:r>
            <a:r>
              <a:rPr lang="en-US" altLang="en-US" sz="4000" dirty="0"/>
              <a:t>— entering house after house, he dragged off both men and women and handed them over to be put in prison.</a:t>
            </a:r>
          </a:p>
        </p:txBody>
      </p:sp>
    </p:spTree>
    <p:extLst>
      <p:ext uri="{BB962C8B-B14F-4D97-AF65-F5344CB8AC3E}">
        <p14:creationId xmlns:p14="http://schemas.microsoft.com/office/powerpoint/2010/main" val="3228112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Acts 22.1, 21-23 </a:t>
            </a:r>
            <a:r>
              <a:rPr lang="en-US" altLang="en-US" sz="4000" dirty="0"/>
              <a:t>‘Get going! For I am going to send you far away — to the Goyim!’”  They had been listening to him up to this point; but now they shouted at the top of their lungs, “</a:t>
            </a:r>
            <a:r>
              <a:rPr lang="en-US" altLang="en-US" sz="4300" u="sng" dirty="0">
                <a:solidFill>
                  <a:srgbClr val="FFFF66"/>
                </a:solidFill>
              </a:rPr>
              <a:t>Rid the earth of such a man! He’s not fit to live</a:t>
            </a:r>
            <a:r>
              <a:rPr lang="en-US" altLang="en-US" sz="4000" dirty="0"/>
              <a:t>!”  They were screaming, waving their clothes and throwing dust into the air.</a:t>
            </a:r>
          </a:p>
        </p:txBody>
      </p:sp>
    </p:spTree>
    <p:extLst>
      <p:ext uri="{BB962C8B-B14F-4D97-AF65-F5344CB8AC3E}">
        <p14:creationId xmlns:p14="http://schemas.microsoft.com/office/powerpoint/2010/main" val="1705743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B6585C3-16B7-52B8-03E7-603B45E7BC5E}"/>
              </a:ext>
            </a:extLst>
          </p:cNvPr>
          <p:cNvPicPr>
            <a:picLocks noChangeAspect="1"/>
          </p:cNvPicPr>
          <p:nvPr/>
        </p:nvPicPr>
        <p:blipFill>
          <a:blip r:embed="rId3"/>
          <a:stretch>
            <a:fillRect/>
          </a:stretch>
        </p:blipFill>
        <p:spPr>
          <a:xfrm>
            <a:off x="2329961" y="0"/>
            <a:ext cx="4484077" cy="5143500"/>
          </a:xfrm>
          <a:prstGeom prst="rect">
            <a:avLst/>
          </a:prstGeom>
        </p:spPr>
      </p:pic>
    </p:spTree>
    <p:extLst>
      <p:ext uri="{BB962C8B-B14F-4D97-AF65-F5344CB8AC3E}">
        <p14:creationId xmlns:p14="http://schemas.microsoft.com/office/powerpoint/2010/main" val="2503342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3810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838200" y="3409950"/>
            <a:ext cx="7837402"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Energized by Love, Joy, Shalom</a:t>
            </a:r>
          </a:p>
        </p:txBody>
      </p:sp>
    </p:spTree>
    <p:extLst>
      <p:ext uri="{BB962C8B-B14F-4D97-AF65-F5344CB8AC3E}">
        <p14:creationId xmlns:p14="http://schemas.microsoft.com/office/powerpoint/2010/main" val="3438599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conclusion, statement from Dan </a:t>
            </a:r>
            <a:r>
              <a:rPr lang="en-US" altLang="en-US" sz="4000" dirty="0" err="1"/>
              <a:t>Juster</a:t>
            </a:r>
            <a:r>
              <a:rPr lang="en-US" altLang="en-US" sz="4000" dirty="0"/>
              <a:t>, with permission to quote: </a:t>
            </a:r>
          </a:p>
          <a:p>
            <a:pPr algn="l">
              <a:lnSpc>
                <a:spcPct val="90000"/>
              </a:lnSpc>
            </a:pPr>
            <a:r>
              <a:rPr lang="en-US" altLang="en-US" sz="4000" dirty="0"/>
              <a:t>I read through the Talmud 45 years ago, and read the Mishnah a year ago, the whole thing.   No one can believe that this is the heart of God, </a:t>
            </a:r>
          </a:p>
        </p:txBody>
      </p:sp>
    </p:spTree>
    <p:extLst>
      <p:ext uri="{BB962C8B-B14F-4D97-AF65-F5344CB8AC3E}">
        <p14:creationId xmlns:p14="http://schemas.microsoft.com/office/powerpoint/2010/main" val="288081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a:t>
            </a:r>
            <a:r>
              <a:rPr lang="en-US" sz="4000" dirty="0"/>
              <a:t> You keep examining the Tanakh because you think that in it you have eternal life. </a:t>
            </a:r>
          </a:p>
        </p:txBody>
      </p:sp>
    </p:spTree>
    <p:extLst>
      <p:ext uri="{BB962C8B-B14F-4D97-AF65-F5344CB8AC3E}">
        <p14:creationId xmlns:p14="http://schemas.microsoft.com/office/powerpoint/2010/main" val="2229238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extensive legalism and debates over minutiae us astonishing. </a:t>
            </a:r>
          </a:p>
          <a:p>
            <a:pPr algn="l">
              <a:lnSpc>
                <a:spcPct val="90000"/>
              </a:lnSpc>
            </a:pPr>
            <a:r>
              <a:rPr lang="en-US" altLang="en-US" sz="2800" dirty="0"/>
              <a:t>[Consider the laws of carrying in https://www.thetorah.com/article/the-prohibition-to-carry-on-shabbat-historical-and-exegetical-development]</a:t>
            </a:r>
            <a:endParaRPr lang="en-US" altLang="en-US" sz="4000" dirty="0"/>
          </a:p>
        </p:txBody>
      </p:sp>
    </p:spTree>
    <p:extLst>
      <p:ext uri="{BB962C8B-B14F-4D97-AF65-F5344CB8AC3E}">
        <p14:creationId xmlns:p14="http://schemas.microsoft.com/office/powerpoint/2010/main" val="5109074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The danger of Rabbinic Judaism is in the soul realm.  </a:t>
            </a:r>
          </a:p>
          <a:p>
            <a:pPr algn="l">
              <a:lnSpc>
                <a:spcPct val="90000"/>
              </a:lnSpc>
            </a:pPr>
            <a:r>
              <a:rPr lang="en-US" altLang="en-US" sz="4000"/>
              <a:t>It will fascinate, stimulate, complicate and suffocate</a:t>
            </a:r>
          </a:p>
          <a:p>
            <a:pPr algn="l">
              <a:lnSpc>
                <a:spcPct val="90000"/>
              </a:lnSpc>
            </a:pPr>
            <a:endParaRPr lang="en-US" altLang="en-US" sz="4000"/>
          </a:p>
        </p:txBody>
      </p:sp>
    </p:spTree>
    <p:extLst>
      <p:ext uri="{BB962C8B-B14F-4D97-AF65-F5344CB8AC3E}">
        <p14:creationId xmlns:p14="http://schemas.microsoft.com/office/powerpoint/2010/main" val="3195489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552950" cy="4648200"/>
          </a:xfrm>
        </p:spPr>
        <p:txBody>
          <a:bodyPr>
            <a:normAutofit fontScale="92500" lnSpcReduction="20000"/>
          </a:bodyPr>
          <a:lstStyle/>
          <a:p>
            <a:pPr algn="l">
              <a:lnSpc>
                <a:spcPct val="90000"/>
              </a:lnSpc>
            </a:pPr>
            <a:r>
              <a:rPr lang="en-US" altLang="en-US" sz="4000" dirty="0"/>
              <a:t>Israeli Eli Nacht, Israeli lawyer Owner of a Law Company, specializing on Government Relations &amp; </a:t>
            </a:r>
            <a:r>
              <a:rPr lang="en-US" altLang="en-US" sz="4000" dirty="0" err="1"/>
              <a:t>Bussiness</a:t>
            </a:r>
            <a:r>
              <a:rPr lang="en-US" altLang="en-US" sz="4000" dirty="0"/>
              <a:t> sector. - Founder of Israel Empowerment Lobby</a:t>
            </a:r>
          </a:p>
        </p:txBody>
      </p:sp>
      <p:pic>
        <p:nvPicPr>
          <p:cNvPr id="2" name="Picture 1" descr="Eli Nacht">
            <a:extLst>
              <a:ext uri="{FF2B5EF4-FFF2-40B4-BE49-F238E27FC236}">
                <a16:creationId xmlns:a16="http://schemas.microsoft.com/office/drawing/2014/main" id="{08CAFB85-0DEE-B799-63BD-3D06316A90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0"/>
            <a:ext cx="4286250" cy="4286250"/>
          </a:xfrm>
          <a:prstGeom prst="rect">
            <a:avLst/>
          </a:prstGeom>
          <a:noFill/>
          <a:ln>
            <a:noFill/>
          </a:ln>
        </p:spPr>
      </p:pic>
    </p:spTree>
    <p:extLst>
      <p:ext uri="{BB962C8B-B14F-4D97-AF65-F5344CB8AC3E}">
        <p14:creationId xmlns:p14="http://schemas.microsoft.com/office/powerpoint/2010/main" val="3526940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3810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838200" y="3409950"/>
            <a:ext cx="7837402"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Energized by Love, Joy, Shalom</a:t>
            </a:r>
          </a:p>
        </p:txBody>
      </p:sp>
    </p:spTree>
    <p:extLst>
      <p:ext uri="{BB962C8B-B14F-4D97-AF65-F5344CB8AC3E}">
        <p14:creationId xmlns:p14="http://schemas.microsoft.com/office/powerpoint/2010/main" val="21712027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 is your eternal confidence based in what you do?</a:t>
            </a:r>
          </a:p>
          <a:p>
            <a:pPr algn="l">
              <a:lnSpc>
                <a:spcPct val="90000"/>
              </a:lnSpc>
            </a:pPr>
            <a:r>
              <a:rPr lang="en-US" altLang="en-US" sz="4000" dirty="0"/>
              <a:t>Or based on who you ARE in Messiah’s loving atonement?</a:t>
            </a:r>
          </a:p>
          <a:p>
            <a:pPr algn="l">
              <a:lnSpc>
                <a:spcPct val="90000"/>
              </a:lnSpc>
            </a:pPr>
            <a:r>
              <a:rPr lang="en-US" altLang="en-US" sz="4000" dirty="0"/>
              <a:t>That should motivate what we do!</a:t>
            </a:r>
          </a:p>
          <a:p>
            <a:pPr algn="l">
              <a:lnSpc>
                <a:spcPct val="90000"/>
              </a:lnSpc>
            </a:pPr>
            <a:r>
              <a:rPr lang="en-US" altLang="en-US" sz="4000" dirty="0"/>
              <a:t>Human being or human doing. </a:t>
            </a:r>
          </a:p>
          <a:p>
            <a:pPr algn="l">
              <a:lnSpc>
                <a:spcPct val="90000"/>
              </a:lnSpc>
            </a:pPr>
            <a:r>
              <a:rPr lang="en-US" altLang="en-US" sz="4000" dirty="0"/>
              <a:t>Work FROM rest, or work TO rest.</a:t>
            </a:r>
          </a:p>
        </p:txBody>
      </p:sp>
    </p:spTree>
    <p:extLst>
      <p:ext uri="{BB962C8B-B14F-4D97-AF65-F5344CB8AC3E}">
        <p14:creationId xmlns:p14="http://schemas.microsoft.com/office/powerpoint/2010/main" val="3901771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58835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a:t>
            </a:r>
            <a:r>
              <a:rPr lang="en-US" sz="4000" dirty="0"/>
              <a:t> You keep examining the Tanakh because you think that in it you have eternal life. </a:t>
            </a:r>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Is this a bad thing to do?</a:t>
            </a:r>
          </a:p>
          <a:p>
            <a:pPr algn="l">
              <a:lnSpc>
                <a:spcPct val="90000"/>
              </a:lnSpc>
            </a:pPr>
            <a:r>
              <a:rPr lang="en-US" altLang="en-US" sz="4000" dirty="0" err="1"/>
              <a:t>Yeshua’s</a:t>
            </a:r>
            <a:r>
              <a:rPr lang="en-US" altLang="en-US" sz="4000" dirty="0"/>
              <a:t> surprising comment.</a:t>
            </a:r>
            <a:endParaRPr lang="en-US" altLang="en-US" sz="6600" dirty="0"/>
          </a:p>
        </p:txBody>
      </p:sp>
    </p:spTree>
    <p:extLst>
      <p:ext uri="{BB962C8B-B14F-4D97-AF65-F5344CB8AC3E}">
        <p14:creationId xmlns:p14="http://schemas.microsoft.com/office/powerpoint/2010/main" val="35369385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195306</TotalTime>
  <Words>4539</Words>
  <Application>Microsoft Office PowerPoint</Application>
  <PresentationFormat>On-screen Show (16:9)</PresentationFormat>
  <Paragraphs>435</Paragraphs>
  <Slides>85</Slides>
  <Notes>85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85</vt:i4>
      </vt:variant>
    </vt:vector>
  </HeadingPairs>
  <TitlesOfParts>
    <vt:vector size="94" baseType="lpstr">
      <vt:lpstr>Aharoni</vt:lpstr>
      <vt:lpstr>arial</vt:lpstr>
      <vt:lpstr>arial</vt:lpstr>
      <vt:lpstr>Arial Rounded MT Bold</vt:lpstr>
      <vt:lpstr>David</vt:lpstr>
      <vt:lpstr>Symbol</vt:lpstr>
      <vt:lpstr>Times New Roman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4814</cp:revision>
  <dcterms:created xsi:type="dcterms:W3CDTF">2006-04-21T19:34:43Z</dcterms:created>
  <dcterms:modified xsi:type="dcterms:W3CDTF">2023-04-22T13:02:30Z</dcterms:modified>
</cp:coreProperties>
</file>