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 id="2147483840" r:id="rId3"/>
  </p:sldMasterIdLst>
  <p:notesMasterIdLst>
    <p:notesMasterId r:id="rId114"/>
  </p:notesMasterIdLst>
  <p:handoutMasterIdLst>
    <p:handoutMasterId r:id="rId115"/>
  </p:handoutMasterIdLst>
  <p:sldIdLst>
    <p:sldId id="2045" r:id="rId4"/>
    <p:sldId id="65078" r:id="rId5"/>
    <p:sldId id="65079" r:id="rId6"/>
    <p:sldId id="65077" r:id="rId7"/>
    <p:sldId id="65081" r:id="rId8"/>
    <p:sldId id="65151" r:id="rId9"/>
    <p:sldId id="65116" r:id="rId10"/>
    <p:sldId id="65149" r:id="rId11"/>
    <p:sldId id="65150" r:id="rId12"/>
    <p:sldId id="65152" r:id="rId13"/>
    <p:sldId id="65099" r:id="rId14"/>
    <p:sldId id="65102" r:id="rId15"/>
    <p:sldId id="728" r:id="rId16"/>
    <p:sldId id="65097" r:id="rId17"/>
    <p:sldId id="65092" r:id="rId18"/>
    <p:sldId id="725" r:id="rId19"/>
    <p:sldId id="65068" r:id="rId20"/>
    <p:sldId id="65098" r:id="rId21"/>
    <p:sldId id="65084" r:id="rId22"/>
    <p:sldId id="739" r:id="rId23"/>
    <p:sldId id="740" r:id="rId24"/>
    <p:sldId id="731" r:id="rId25"/>
    <p:sldId id="732" r:id="rId26"/>
    <p:sldId id="730" r:id="rId27"/>
    <p:sldId id="65075" r:id="rId28"/>
    <p:sldId id="65083" r:id="rId29"/>
    <p:sldId id="65082" r:id="rId30"/>
    <p:sldId id="65105" r:id="rId31"/>
    <p:sldId id="65108" r:id="rId32"/>
    <p:sldId id="65111" r:id="rId33"/>
    <p:sldId id="65087" r:id="rId34"/>
    <p:sldId id="65119" r:id="rId35"/>
    <p:sldId id="65117" r:id="rId36"/>
    <p:sldId id="65153" r:id="rId37"/>
    <p:sldId id="65118" r:id="rId38"/>
    <p:sldId id="65110" r:id="rId39"/>
    <p:sldId id="65113" r:id="rId40"/>
    <p:sldId id="65114" r:id="rId41"/>
    <p:sldId id="65109" r:id="rId42"/>
    <p:sldId id="65121" r:id="rId43"/>
    <p:sldId id="65137" r:id="rId44"/>
    <p:sldId id="65115" r:id="rId45"/>
    <p:sldId id="65074" r:id="rId46"/>
    <p:sldId id="65122" r:id="rId47"/>
    <p:sldId id="65085" r:id="rId48"/>
    <p:sldId id="65091" r:id="rId49"/>
    <p:sldId id="65103" r:id="rId50"/>
    <p:sldId id="65088" r:id="rId51"/>
    <p:sldId id="65086" r:id="rId52"/>
    <p:sldId id="65154" r:id="rId53"/>
    <p:sldId id="65093" r:id="rId54"/>
    <p:sldId id="65155" r:id="rId55"/>
    <p:sldId id="65131" r:id="rId56"/>
    <p:sldId id="65040" r:id="rId57"/>
    <p:sldId id="65132" r:id="rId58"/>
    <p:sldId id="65133" r:id="rId59"/>
    <p:sldId id="751" r:id="rId60"/>
    <p:sldId id="65138" r:id="rId61"/>
    <p:sldId id="65123" r:id="rId62"/>
    <p:sldId id="65125" r:id="rId63"/>
    <p:sldId id="65126" r:id="rId64"/>
    <p:sldId id="765" r:id="rId65"/>
    <p:sldId id="754" r:id="rId66"/>
    <p:sldId id="763" r:id="rId67"/>
    <p:sldId id="766" r:id="rId68"/>
    <p:sldId id="767" r:id="rId69"/>
    <p:sldId id="768" r:id="rId70"/>
    <p:sldId id="764" r:id="rId71"/>
    <p:sldId id="65134" r:id="rId72"/>
    <p:sldId id="65135" r:id="rId73"/>
    <p:sldId id="756" r:id="rId74"/>
    <p:sldId id="65139" r:id="rId75"/>
    <p:sldId id="753" r:id="rId76"/>
    <p:sldId id="757" r:id="rId77"/>
    <p:sldId id="65140" r:id="rId78"/>
    <p:sldId id="759" r:id="rId79"/>
    <p:sldId id="65141" r:id="rId80"/>
    <p:sldId id="758" r:id="rId81"/>
    <p:sldId id="769" r:id="rId82"/>
    <p:sldId id="770" r:id="rId83"/>
    <p:sldId id="65142" r:id="rId84"/>
    <p:sldId id="747" r:id="rId85"/>
    <p:sldId id="65143" r:id="rId86"/>
    <p:sldId id="761" r:id="rId87"/>
    <p:sldId id="752" r:id="rId88"/>
    <p:sldId id="65062" r:id="rId89"/>
    <p:sldId id="65069" r:id="rId90"/>
    <p:sldId id="65070" r:id="rId91"/>
    <p:sldId id="65071" r:id="rId92"/>
    <p:sldId id="65145" r:id="rId93"/>
    <p:sldId id="65146" r:id="rId94"/>
    <p:sldId id="65104" r:id="rId95"/>
    <p:sldId id="65106" r:id="rId96"/>
    <p:sldId id="65136" r:id="rId97"/>
    <p:sldId id="65107" r:id="rId98"/>
    <p:sldId id="733" r:id="rId99"/>
    <p:sldId id="748" r:id="rId100"/>
    <p:sldId id="734" r:id="rId101"/>
    <p:sldId id="735" r:id="rId102"/>
    <p:sldId id="65066" r:id="rId103"/>
    <p:sldId id="65147" r:id="rId104"/>
    <p:sldId id="65148" r:id="rId105"/>
    <p:sldId id="65089" r:id="rId106"/>
    <p:sldId id="65095" r:id="rId107"/>
    <p:sldId id="65096" r:id="rId108"/>
    <p:sldId id="65120" r:id="rId109"/>
    <p:sldId id="65144" r:id="rId110"/>
    <p:sldId id="745" r:id="rId111"/>
    <p:sldId id="65129" r:id="rId112"/>
    <p:sldId id="65130" r:id="rId113"/>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6635" autoAdjust="0"/>
  </p:normalViewPr>
  <p:slideViewPr>
    <p:cSldViewPr>
      <p:cViewPr varScale="1">
        <p:scale>
          <a:sx n="83" d="100"/>
          <a:sy n="83" d="100"/>
        </p:scale>
        <p:origin x="456" y="7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Shavuot 2023 abundance huge loaves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27, 2023 5783</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Shavuot 2023 abundance huge loaves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27, 2023 5783</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biblestudytools.com/commentaries/gills-exposition-of-the-bible/leviticus-23-17.html#w"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Shavuot 2023 abundance huge loaves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27, 2023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699041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https://youtu.be/_DwuPMhevt4?list=PLTDWro7RYh5OtBVhqw8WbHfPGgh1pF9tJ</a:t>
            </a:r>
          </a:p>
        </p:txBody>
      </p:sp>
    </p:spTree>
    <p:extLst>
      <p:ext uri="{BB962C8B-B14F-4D97-AF65-F5344CB8AC3E}">
        <p14:creationId xmlns:p14="http://schemas.microsoft.com/office/powerpoint/2010/main" val="41294172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897545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026080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https://upload.wikimedia.org/wikipedia/commons/0/0f/Temple_Mount_southern_wall_200509.jpg</a:t>
            </a:r>
          </a:p>
        </p:txBody>
      </p:sp>
    </p:spTree>
    <p:extLst>
      <p:ext uri="{BB962C8B-B14F-4D97-AF65-F5344CB8AC3E}">
        <p14:creationId xmlns:p14="http://schemas.microsoft.com/office/powerpoint/2010/main" val="8309067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https://external-content.duckduckgo.com/iu/?u=https%3A%2F%2Fmadainproject.com%2Fcontent%2Fmedia%2Fcollect%2Fjerusalem_ophel_730.jpg&amp;f=1&amp;nofb=1&amp;ipt=76b6223b0a5b49f1dfa455226e31ec96f8c982c514d2cd2230daf04b74298c5a&amp;ipo=images</a:t>
            </a:r>
          </a:p>
        </p:txBody>
      </p:sp>
    </p:spTree>
    <p:extLst>
      <p:ext uri="{BB962C8B-B14F-4D97-AF65-F5344CB8AC3E}">
        <p14:creationId xmlns:p14="http://schemas.microsoft.com/office/powerpoint/2010/main" val="35154922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https://external-content.duckduckgo.com/iu/?u=https%3A%2F%2Fbramanswanderings.files.wordpress.com%2F2013%2F05%2Ftemple-model-south-stairs.jpg&amp;f=1&amp;nofb=1&amp;ipt=58c6b53bd1722ca669966c9fbb14b76c9fe5e99d7de50e5a06a37a6e57e23c5a&amp;ipo=images</a:t>
            </a:r>
          </a:p>
        </p:txBody>
      </p:sp>
    </p:spTree>
    <p:extLst>
      <p:ext uri="{BB962C8B-B14F-4D97-AF65-F5344CB8AC3E}">
        <p14:creationId xmlns:p14="http://schemas.microsoft.com/office/powerpoint/2010/main" val="34773113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65389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EFCE3E-C5B0-A35E-5A07-60BF878EE89C}"/>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F9973DA5-334D-03F4-A090-6C4BEED30070}"/>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41235A6E-D3EC-85F0-3CD2-73AA50E35389}"/>
              </a:ext>
            </a:extLst>
          </p:cNvPr>
          <p:cNvSpPr>
            <a:spLocks noGrp="1" noChangeArrowheads="1"/>
          </p:cNvSpPr>
          <p:nvPr>
            <p:ph type="sldNum" sz="quarter" idx="5"/>
          </p:nvPr>
        </p:nvSpPr>
        <p:spPr>
          <a:ln/>
        </p:spPr>
        <p:txBody>
          <a:bodyPr/>
          <a:lstStyle/>
          <a:p>
            <a:fld id="{600D53C5-EB3E-4EB4-9E2D-FDD20EC92E53}" type="slidenum">
              <a:rPr lang="en-US" altLang="en-US"/>
              <a:pPr/>
              <a:t>108</a:t>
            </a:fld>
            <a:endParaRPr lang="en-US" altLang="en-US"/>
          </a:p>
        </p:txBody>
      </p:sp>
      <p:sp>
        <p:nvSpPr>
          <p:cNvPr id="1694722" name="Rectangle 2">
            <a:extLst>
              <a:ext uri="{FF2B5EF4-FFF2-40B4-BE49-F238E27FC236}">
                <a16:creationId xmlns:a16="http://schemas.microsoft.com/office/drawing/2014/main" id="{319BE400-478B-247D-B5FD-DB393E5AA5E4}"/>
              </a:ext>
            </a:extLst>
          </p:cNvPr>
          <p:cNvSpPr>
            <a:spLocks noGrp="1" noRot="1" noChangeAspect="1" noChangeArrowheads="1" noTextEdit="1"/>
          </p:cNvSpPr>
          <p:nvPr>
            <p:ph type="sldImg"/>
          </p:nvPr>
        </p:nvSpPr>
        <p:spPr>
          <a:ln/>
        </p:spPr>
      </p:sp>
      <p:sp>
        <p:nvSpPr>
          <p:cNvPr id="1694723" name="Rectangle 3">
            <a:extLst>
              <a:ext uri="{FF2B5EF4-FFF2-40B4-BE49-F238E27FC236}">
                <a16:creationId xmlns:a16="http://schemas.microsoft.com/office/drawing/2014/main" id="{8494F19F-26B7-6E95-359D-C5206DADAA29}"/>
              </a:ext>
            </a:extLst>
          </p:cNvPr>
          <p:cNvSpPr>
            <a:spLocks noGrp="1" noChangeArrowheads="1"/>
          </p:cNvSpPr>
          <p:nvPr>
            <p:ph type="body" idx="1"/>
          </p:nvPr>
        </p:nvSpPr>
        <p:spPr/>
        <p:txBody>
          <a:bodyPr/>
          <a:lstStyle/>
          <a:p>
            <a:r>
              <a:rPr lang="he-IL" altLang="en-US" sz="2800">
                <a:cs typeface="Vilna" pitchFamily="2" charset="-79"/>
              </a:rPr>
              <a:t>לָבַשׁ</a:t>
            </a:r>
            <a:endParaRPr lang="en-US" altLang="en-US" sz="2800">
              <a:cs typeface="Vilna" pitchFamily="2" charset="-79"/>
            </a:endParaRPr>
          </a:p>
          <a:p>
            <a:r>
              <a:rPr lang="en-US" altLang="en-US"/>
              <a:t>to put on a garment, to dress, to wear ; (literary) to wear, to be covered</a:t>
            </a:r>
          </a:p>
        </p:txBody>
      </p:sp>
    </p:spTree>
    <p:extLst>
      <p:ext uri="{BB962C8B-B14F-4D97-AF65-F5344CB8AC3E}">
        <p14:creationId xmlns:p14="http://schemas.microsoft.com/office/powerpoint/2010/main" val="6337635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55507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092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93078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9025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4427EF1-283A-2B61-67AD-C2A07FE3693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B7435A00-1D33-A8A6-41FD-F105744FF55A}"/>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EF03019C-7C98-34B0-5AE5-25D45C93CC00}"/>
              </a:ext>
            </a:extLst>
          </p:cNvPr>
          <p:cNvSpPr>
            <a:spLocks noGrp="1" noChangeArrowheads="1"/>
          </p:cNvSpPr>
          <p:nvPr>
            <p:ph type="sldNum" sz="quarter" idx="5"/>
          </p:nvPr>
        </p:nvSpPr>
        <p:spPr>
          <a:ln/>
        </p:spPr>
        <p:txBody>
          <a:bodyPr/>
          <a:lstStyle/>
          <a:p>
            <a:fld id="{FF8BD99C-D966-4C31-B908-192B1CA010DC}" type="slidenum">
              <a:rPr lang="en-US" altLang="en-US"/>
              <a:pPr/>
              <a:t>13</a:t>
            </a:fld>
            <a:endParaRPr lang="en-US" altLang="en-US"/>
          </a:p>
        </p:txBody>
      </p:sp>
      <p:sp>
        <p:nvSpPr>
          <p:cNvPr id="1667074" name="Rectangle 2">
            <a:extLst>
              <a:ext uri="{FF2B5EF4-FFF2-40B4-BE49-F238E27FC236}">
                <a16:creationId xmlns:a16="http://schemas.microsoft.com/office/drawing/2014/main" id="{5ACF94D3-0D06-D7F6-F871-587028FCC88E}"/>
              </a:ext>
            </a:extLst>
          </p:cNvPr>
          <p:cNvSpPr>
            <a:spLocks noGrp="1" noRot="1" noChangeAspect="1" noChangeArrowheads="1" noTextEdit="1"/>
          </p:cNvSpPr>
          <p:nvPr>
            <p:ph type="sldImg"/>
          </p:nvPr>
        </p:nvSpPr>
        <p:spPr>
          <a:ln/>
        </p:spPr>
      </p:sp>
      <p:sp>
        <p:nvSpPr>
          <p:cNvPr id="1667075" name="Rectangle 3">
            <a:extLst>
              <a:ext uri="{FF2B5EF4-FFF2-40B4-BE49-F238E27FC236}">
                <a16:creationId xmlns:a16="http://schemas.microsoft.com/office/drawing/2014/main" id="{4539BD21-75F1-FC1B-D721-9CB462A27EF3}"/>
              </a:ext>
            </a:extLst>
          </p:cNvPr>
          <p:cNvSpPr>
            <a:spLocks noGrp="1" noChangeArrowheads="1"/>
          </p:cNvSpPr>
          <p:nvPr>
            <p:ph type="body" idx="1"/>
          </p:nvPr>
        </p:nvSpPr>
        <p:spPr>
          <a:xfrm>
            <a:off x="152400" y="4114800"/>
            <a:ext cx="6553200" cy="4876800"/>
          </a:xfrm>
        </p:spPr>
        <p:txBody>
          <a:bodyPr/>
          <a:lstStyle/>
          <a:p>
            <a:r>
              <a:rPr lang="en-US" altLang="en-US" dirty="0"/>
              <a:t>So, vs 15 about sheaf for waving right after </a:t>
            </a:r>
            <a:r>
              <a:rPr lang="en-US" altLang="en-US" dirty="0" err="1"/>
              <a:t>Pesakh</a:t>
            </a:r>
            <a:endParaRPr lang="en-US" altLang="en-US" dirty="0"/>
          </a:p>
          <a:p>
            <a:r>
              <a:rPr lang="en-US" altLang="en-US" dirty="0"/>
              <a:t>Messiah is </a:t>
            </a:r>
            <a:r>
              <a:rPr lang="en-US" altLang="en-US" dirty="0" err="1"/>
              <a:t>firstfruits</a:t>
            </a:r>
            <a:r>
              <a:rPr lang="en-US" altLang="en-US" dirty="0"/>
              <a:t>, right after </a:t>
            </a:r>
            <a:r>
              <a:rPr lang="en-US" altLang="en-US" dirty="0" err="1"/>
              <a:t>Pesakh</a:t>
            </a:r>
            <a:endParaRPr lang="en-US" altLang="en-US" dirty="0"/>
          </a:p>
          <a:p>
            <a:r>
              <a:rPr lang="en-US" altLang="en-US" dirty="0" err="1"/>
              <a:t>ActorBible</a:t>
            </a:r>
            <a:r>
              <a:rPr lang="en-US" altLang="en-US" dirty="0"/>
              <a:t> group was here </a:t>
            </a:r>
          </a:p>
        </p:txBody>
      </p:sp>
    </p:spTree>
    <p:extLst>
      <p:ext uri="{BB962C8B-B14F-4D97-AF65-F5344CB8AC3E}">
        <p14:creationId xmlns:p14="http://schemas.microsoft.com/office/powerpoint/2010/main" val="1856062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4427EF1-283A-2B61-67AD-C2A07FE3693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B7435A00-1D33-A8A6-41FD-F105744FF55A}"/>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EF03019C-7C98-34B0-5AE5-25D45C93CC00}"/>
              </a:ext>
            </a:extLst>
          </p:cNvPr>
          <p:cNvSpPr>
            <a:spLocks noGrp="1" noChangeArrowheads="1"/>
          </p:cNvSpPr>
          <p:nvPr>
            <p:ph type="sldNum" sz="quarter" idx="5"/>
          </p:nvPr>
        </p:nvSpPr>
        <p:spPr>
          <a:ln/>
        </p:spPr>
        <p:txBody>
          <a:bodyPr/>
          <a:lstStyle/>
          <a:p>
            <a:fld id="{FF8BD99C-D966-4C31-B908-192B1CA010DC}" type="slidenum">
              <a:rPr lang="en-US" altLang="en-US"/>
              <a:pPr/>
              <a:t>14</a:t>
            </a:fld>
            <a:endParaRPr lang="en-US" altLang="en-US"/>
          </a:p>
        </p:txBody>
      </p:sp>
      <p:sp>
        <p:nvSpPr>
          <p:cNvPr id="1667074" name="Rectangle 2">
            <a:extLst>
              <a:ext uri="{FF2B5EF4-FFF2-40B4-BE49-F238E27FC236}">
                <a16:creationId xmlns:a16="http://schemas.microsoft.com/office/drawing/2014/main" id="{5ACF94D3-0D06-D7F6-F871-587028FCC88E}"/>
              </a:ext>
            </a:extLst>
          </p:cNvPr>
          <p:cNvSpPr>
            <a:spLocks noGrp="1" noRot="1" noChangeAspect="1" noChangeArrowheads="1" noTextEdit="1"/>
          </p:cNvSpPr>
          <p:nvPr>
            <p:ph type="sldImg"/>
          </p:nvPr>
        </p:nvSpPr>
        <p:spPr>
          <a:ln/>
        </p:spPr>
      </p:sp>
      <p:sp>
        <p:nvSpPr>
          <p:cNvPr id="1667075" name="Rectangle 3">
            <a:extLst>
              <a:ext uri="{FF2B5EF4-FFF2-40B4-BE49-F238E27FC236}">
                <a16:creationId xmlns:a16="http://schemas.microsoft.com/office/drawing/2014/main" id="{4539BD21-75F1-FC1B-D721-9CB462A27EF3}"/>
              </a:ext>
            </a:extLst>
          </p:cNvPr>
          <p:cNvSpPr>
            <a:spLocks noGrp="1" noChangeArrowheads="1"/>
          </p:cNvSpPr>
          <p:nvPr>
            <p:ph type="body" idx="1"/>
          </p:nvPr>
        </p:nvSpPr>
        <p:spPr>
          <a:xfrm>
            <a:off x="152400" y="4114800"/>
            <a:ext cx="6553200" cy="4876800"/>
          </a:xfrm>
        </p:spPr>
        <p:txBody>
          <a:bodyPr/>
          <a:lstStyle/>
          <a:p>
            <a:r>
              <a:rPr lang="en-US" altLang="en-US" dirty="0"/>
              <a:t>How do you know barley?</a:t>
            </a:r>
          </a:p>
        </p:txBody>
      </p:sp>
    </p:spTree>
    <p:extLst>
      <p:ext uri="{BB962C8B-B14F-4D97-AF65-F5344CB8AC3E}">
        <p14:creationId xmlns:p14="http://schemas.microsoft.com/office/powerpoint/2010/main" val="399568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79174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D0A036A-BF2E-AE91-C125-2DC683BB5619}"/>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80AC6B5E-E964-0153-1592-E2305E4E8F35}"/>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6AB2FBC6-4E11-0086-F088-AB69E12949AD}"/>
              </a:ext>
            </a:extLst>
          </p:cNvPr>
          <p:cNvSpPr>
            <a:spLocks noGrp="1" noChangeArrowheads="1"/>
          </p:cNvSpPr>
          <p:nvPr>
            <p:ph type="sldNum" sz="quarter" idx="5"/>
          </p:nvPr>
        </p:nvSpPr>
        <p:spPr>
          <a:ln/>
        </p:spPr>
        <p:txBody>
          <a:bodyPr/>
          <a:lstStyle/>
          <a:p>
            <a:fld id="{FB57DEF1-A4FC-4861-AF8A-67F5B6C771D6}" type="slidenum">
              <a:rPr lang="en-US" altLang="en-US"/>
              <a:pPr/>
              <a:t>16</a:t>
            </a:fld>
            <a:endParaRPr lang="en-US" altLang="en-US"/>
          </a:p>
        </p:txBody>
      </p:sp>
      <p:sp>
        <p:nvSpPr>
          <p:cNvPr id="1660930" name="Rectangle 2">
            <a:extLst>
              <a:ext uri="{FF2B5EF4-FFF2-40B4-BE49-F238E27FC236}">
                <a16:creationId xmlns:a16="http://schemas.microsoft.com/office/drawing/2014/main" id="{411F046A-4D28-5512-CDD0-10DE619A328B}"/>
              </a:ext>
            </a:extLst>
          </p:cNvPr>
          <p:cNvSpPr>
            <a:spLocks noGrp="1" noRot="1" noChangeAspect="1" noChangeArrowheads="1" noTextEdit="1"/>
          </p:cNvSpPr>
          <p:nvPr>
            <p:ph type="sldImg"/>
          </p:nvPr>
        </p:nvSpPr>
        <p:spPr>
          <a:ln/>
        </p:spPr>
      </p:sp>
      <p:sp>
        <p:nvSpPr>
          <p:cNvPr id="1660931" name="Rectangle 3">
            <a:extLst>
              <a:ext uri="{FF2B5EF4-FFF2-40B4-BE49-F238E27FC236}">
                <a16:creationId xmlns:a16="http://schemas.microsoft.com/office/drawing/2014/main" id="{25D5A43D-20DB-D122-43D9-61C4B7F421C5}"/>
              </a:ext>
            </a:extLst>
          </p:cNvPr>
          <p:cNvSpPr>
            <a:spLocks noGrp="1" noChangeArrowheads="1"/>
          </p:cNvSpPr>
          <p:nvPr>
            <p:ph type="body" idx="1"/>
          </p:nvPr>
        </p:nvSpPr>
        <p:spPr>
          <a:xfrm>
            <a:off x="152400" y="4114800"/>
            <a:ext cx="6553200" cy="4876800"/>
          </a:xfrm>
        </p:spPr>
        <p:txBody>
          <a:bodyPr/>
          <a:lstStyle/>
          <a:p>
            <a:pPr>
              <a:lnSpc>
                <a:spcPct val="90000"/>
              </a:lnSpc>
            </a:pPr>
            <a:endParaRPr lang="en-US" altLang="en-US" dirty="0"/>
          </a:p>
        </p:txBody>
      </p:sp>
    </p:spTree>
    <p:extLst>
      <p:ext uri="{BB962C8B-B14F-4D97-AF65-F5344CB8AC3E}">
        <p14:creationId xmlns:p14="http://schemas.microsoft.com/office/powerpoint/2010/main" val="2753022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D0A036A-BF2E-AE91-C125-2DC683BB5619}"/>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80AC6B5E-E964-0153-1592-E2305E4E8F35}"/>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6AB2FBC6-4E11-0086-F088-AB69E12949AD}"/>
              </a:ext>
            </a:extLst>
          </p:cNvPr>
          <p:cNvSpPr>
            <a:spLocks noGrp="1" noChangeArrowheads="1"/>
          </p:cNvSpPr>
          <p:nvPr>
            <p:ph type="sldNum" sz="quarter" idx="5"/>
          </p:nvPr>
        </p:nvSpPr>
        <p:spPr>
          <a:ln/>
        </p:spPr>
        <p:txBody>
          <a:bodyPr/>
          <a:lstStyle/>
          <a:p>
            <a:fld id="{FB57DEF1-A4FC-4861-AF8A-67F5B6C771D6}" type="slidenum">
              <a:rPr lang="en-US" altLang="en-US"/>
              <a:pPr/>
              <a:t>17</a:t>
            </a:fld>
            <a:endParaRPr lang="en-US" altLang="en-US"/>
          </a:p>
        </p:txBody>
      </p:sp>
      <p:sp>
        <p:nvSpPr>
          <p:cNvPr id="1660930" name="Rectangle 2">
            <a:extLst>
              <a:ext uri="{FF2B5EF4-FFF2-40B4-BE49-F238E27FC236}">
                <a16:creationId xmlns:a16="http://schemas.microsoft.com/office/drawing/2014/main" id="{411F046A-4D28-5512-CDD0-10DE619A328B}"/>
              </a:ext>
            </a:extLst>
          </p:cNvPr>
          <p:cNvSpPr>
            <a:spLocks noGrp="1" noRot="1" noChangeAspect="1" noChangeArrowheads="1" noTextEdit="1"/>
          </p:cNvSpPr>
          <p:nvPr>
            <p:ph type="sldImg"/>
          </p:nvPr>
        </p:nvSpPr>
        <p:spPr>
          <a:ln/>
        </p:spPr>
      </p:sp>
      <p:sp>
        <p:nvSpPr>
          <p:cNvPr id="1660931" name="Rectangle 3">
            <a:extLst>
              <a:ext uri="{FF2B5EF4-FFF2-40B4-BE49-F238E27FC236}">
                <a16:creationId xmlns:a16="http://schemas.microsoft.com/office/drawing/2014/main" id="{25D5A43D-20DB-D122-43D9-61C4B7F421C5}"/>
              </a:ext>
            </a:extLst>
          </p:cNvPr>
          <p:cNvSpPr>
            <a:spLocks noGrp="1" noChangeArrowheads="1"/>
          </p:cNvSpPr>
          <p:nvPr>
            <p:ph type="body" idx="1"/>
          </p:nvPr>
        </p:nvSpPr>
        <p:spPr>
          <a:xfrm>
            <a:off x="152400" y="4114800"/>
            <a:ext cx="6553200" cy="4876800"/>
          </a:xfrm>
        </p:spPr>
        <p:txBody>
          <a:bodyPr/>
          <a:lstStyle/>
          <a:p>
            <a:pPr>
              <a:lnSpc>
                <a:spcPct val="90000"/>
              </a:lnSpc>
            </a:pPr>
            <a:r>
              <a:rPr lang="en-US" altLang="en-US" dirty="0"/>
              <a:t>Bread that represents Him was during </a:t>
            </a:r>
            <a:r>
              <a:rPr lang="en-US" altLang="en-US" dirty="0" err="1"/>
              <a:t>Pesakh</a:t>
            </a:r>
            <a:r>
              <a:rPr lang="en-US" altLang="en-US" dirty="0"/>
              <a:t> week, therefore unleavened barley bread. </a:t>
            </a:r>
          </a:p>
          <a:p>
            <a:pPr>
              <a:lnSpc>
                <a:spcPct val="90000"/>
              </a:lnSpc>
            </a:pPr>
            <a:r>
              <a:rPr lang="en-US" altLang="en-US" dirty="0"/>
              <a:t>[Unleavened called bread of affliction:  someone who likes bread of affliction </a:t>
            </a:r>
            <a:r>
              <a:rPr lang="en-US" altLang="en-US" dirty="0" err="1"/>
              <a:t>matsochist</a:t>
            </a:r>
            <a:r>
              <a:rPr lang="en-US" altLang="en-US" dirty="0"/>
              <a:t>.  Someone likes to offer bread of affliction to others: Seder </a:t>
            </a:r>
            <a:r>
              <a:rPr lang="en-US" altLang="en-US" dirty="0" err="1"/>
              <a:t>Matsochist</a:t>
            </a:r>
            <a:r>
              <a:rPr lang="en-US" altLang="en-US" dirty="0"/>
              <a:t>.]</a:t>
            </a:r>
          </a:p>
          <a:p>
            <a:pPr>
              <a:lnSpc>
                <a:spcPct val="90000"/>
              </a:lnSpc>
            </a:pPr>
            <a:r>
              <a:rPr lang="en-US" altLang="en-US" dirty="0"/>
              <a:t>We all die, and we all are worthy of death.</a:t>
            </a:r>
          </a:p>
          <a:p>
            <a:pPr>
              <a:lnSpc>
                <a:spcPct val="90000"/>
              </a:lnSpc>
            </a:pPr>
            <a:r>
              <a:rPr lang="en-US" altLang="en-US" dirty="0"/>
              <a:t>He had to be pure and perfect.  Unleavened = w/o pride, sin, inflated lusts, inflated ego, easily offended.</a:t>
            </a:r>
          </a:p>
          <a:p>
            <a:pPr>
              <a:lnSpc>
                <a:spcPct val="90000"/>
              </a:lnSpc>
            </a:pPr>
            <a:r>
              <a:rPr lang="en-US" altLang="en-US" dirty="0"/>
              <a:t>50 days after unleavened barley </a:t>
            </a:r>
            <a:r>
              <a:rPr lang="en-US" altLang="en-US" dirty="0" err="1"/>
              <a:t>firstfruits</a:t>
            </a:r>
            <a:r>
              <a:rPr lang="en-US" altLang="en-US" dirty="0"/>
              <a:t>, Shavuot also called Bikkurim = </a:t>
            </a:r>
            <a:r>
              <a:rPr lang="en-US" altLang="en-US" dirty="0" err="1"/>
              <a:t>firstfruits</a:t>
            </a:r>
            <a:r>
              <a:rPr lang="en-US" altLang="en-US" dirty="0"/>
              <a:t>. </a:t>
            </a:r>
          </a:p>
          <a:p>
            <a:pPr>
              <a:lnSpc>
                <a:spcPct val="90000"/>
              </a:lnSpc>
            </a:pPr>
            <a:r>
              <a:rPr lang="en-US" altLang="en-US" dirty="0" err="1"/>
              <a:t>Firstfruits</a:t>
            </a:r>
            <a:r>
              <a:rPr lang="en-US" altLang="en-US" dirty="0"/>
              <a:t> barley = Messiah </a:t>
            </a:r>
          </a:p>
          <a:p>
            <a:pPr>
              <a:lnSpc>
                <a:spcPct val="90000"/>
              </a:lnSpc>
            </a:pPr>
            <a:r>
              <a:rPr lang="en-US" altLang="en-US" dirty="0" err="1"/>
              <a:t>Firstfruits</a:t>
            </a:r>
            <a:r>
              <a:rPr lang="en-US" altLang="en-US" dirty="0"/>
              <a:t> wheat, this weekend, us and other things</a:t>
            </a:r>
          </a:p>
        </p:txBody>
      </p:sp>
    </p:spTree>
    <p:extLst>
      <p:ext uri="{BB962C8B-B14F-4D97-AF65-F5344CB8AC3E}">
        <p14:creationId xmlns:p14="http://schemas.microsoft.com/office/powerpoint/2010/main" val="353703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4427EF1-283A-2B61-67AD-C2A07FE3693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B7435A00-1D33-A8A6-41FD-F105744FF55A}"/>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EF03019C-7C98-34B0-5AE5-25D45C93CC00}"/>
              </a:ext>
            </a:extLst>
          </p:cNvPr>
          <p:cNvSpPr>
            <a:spLocks noGrp="1" noChangeArrowheads="1"/>
          </p:cNvSpPr>
          <p:nvPr>
            <p:ph type="sldNum" sz="quarter" idx="5"/>
          </p:nvPr>
        </p:nvSpPr>
        <p:spPr>
          <a:ln/>
        </p:spPr>
        <p:txBody>
          <a:bodyPr/>
          <a:lstStyle/>
          <a:p>
            <a:fld id="{FF8BD99C-D966-4C31-B908-192B1CA010DC}" type="slidenum">
              <a:rPr lang="en-US" altLang="en-US"/>
              <a:pPr/>
              <a:t>18</a:t>
            </a:fld>
            <a:endParaRPr lang="en-US" altLang="en-US"/>
          </a:p>
        </p:txBody>
      </p:sp>
      <p:sp>
        <p:nvSpPr>
          <p:cNvPr id="1667074" name="Rectangle 2">
            <a:extLst>
              <a:ext uri="{FF2B5EF4-FFF2-40B4-BE49-F238E27FC236}">
                <a16:creationId xmlns:a16="http://schemas.microsoft.com/office/drawing/2014/main" id="{5ACF94D3-0D06-D7F6-F871-587028FCC88E}"/>
              </a:ext>
            </a:extLst>
          </p:cNvPr>
          <p:cNvSpPr>
            <a:spLocks noGrp="1" noRot="1" noChangeAspect="1" noChangeArrowheads="1" noTextEdit="1"/>
          </p:cNvSpPr>
          <p:nvPr>
            <p:ph type="sldImg"/>
          </p:nvPr>
        </p:nvSpPr>
        <p:spPr>
          <a:ln/>
        </p:spPr>
      </p:sp>
      <p:sp>
        <p:nvSpPr>
          <p:cNvPr id="1667075" name="Rectangle 3">
            <a:extLst>
              <a:ext uri="{FF2B5EF4-FFF2-40B4-BE49-F238E27FC236}">
                <a16:creationId xmlns:a16="http://schemas.microsoft.com/office/drawing/2014/main" id="{4539BD21-75F1-FC1B-D721-9CB462A27EF3}"/>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98301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8757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59999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11F154-DC4D-07AE-4CC4-17EADCE46E48}"/>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906295AA-FC97-315C-B4FD-D943FBF50DA1}"/>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F7FF82C4-5198-E1B1-2E4B-93C93DF31CF8}"/>
              </a:ext>
            </a:extLst>
          </p:cNvPr>
          <p:cNvSpPr>
            <a:spLocks noGrp="1" noChangeArrowheads="1"/>
          </p:cNvSpPr>
          <p:nvPr>
            <p:ph type="sldNum" sz="quarter" idx="5"/>
          </p:nvPr>
        </p:nvSpPr>
        <p:spPr>
          <a:ln/>
        </p:spPr>
        <p:txBody>
          <a:bodyPr/>
          <a:lstStyle/>
          <a:p>
            <a:fld id="{F006B773-FD9A-4BC7-B342-59AAD426EA8A}" type="slidenum">
              <a:rPr lang="en-US" altLang="en-US"/>
              <a:pPr/>
              <a:t>20</a:t>
            </a:fld>
            <a:endParaRPr lang="en-US" altLang="en-US"/>
          </a:p>
        </p:txBody>
      </p:sp>
      <p:sp>
        <p:nvSpPr>
          <p:cNvPr id="1700866" name="Rectangle 2">
            <a:extLst>
              <a:ext uri="{FF2B5EF4-FFF2-40B4-BE49-F238E27FC236}">
                <a16:creationId xmlns:a16="http://schemas.microsoft.com/office/drawing/2014/main" id="{4605B644-D735-0A1D-5B34-3A6FA1FFF45E}"/>
              </a:ext>
            </a:extLst>
          </p:cNvPr>
          <p:cNvSpPr>
            <a:spLocks noGrp="1" noRot="1" noChangeAspect="1" noChangeArrowheads="1" noTextEdit="1"/>
          </p:cNvSpPr>
          <p:nvPr>
            <p:ph type="sldImg"/>
          </p:nvPr>
        </p:nvSpPr>
        <p:spPr>
          <a:ln/>
        </p:spPr>
      </p:sp>
      <p:sp>
        <p:nvSpPr>
          <p:cNvPr id="1700867" name="Rectangle 3">
            <a:extLst>
              <a:ext uri="{FF2B5EF4-FFF2-40B4-BE49-F238E27FC236}">
                <a16:creationId xmlns:a16="http://schemas.microsoft.com/office/drawing/2014/main" id="{16A36E49-1AA6-B639-0B3B-53CBC5715750}"/>
              </a:ext>
            </a:extLst>
          </p:cNvPr>
          <p:cNvSpPr>
            <a:spLocks noGrp="1" noChangeArrowheads="1"/>
          </p:cNvSpPr>
          <p:nvPr>
            <p:ph type="body" idx="1"/>
          </p:nvPr>
        </p:nvSpPr>
        <p:spPr>
          <a:xfrm>
            <a:off x="381000" y="4267199"/>
            <a:ext cx="6248400" cy="4418014"/>
          </a:xfrm>
        </p:spPr>
        <p:txBody>
          <a:bodyPr/>
          <a:lstStyle/>
          <a:p>
            <a:r>
              <a:rPr lang="en-US" altLang="en-US" dirty="0">
                <a:cs typeface="Vilna" pitchFamily="2" charset="-79"/>
              </a:rPr>
              <a:t>Two tenths deal?  = one gallon ~ Stern CJB</a:t>
            </a:r>
          </a:p>
          <a:p>
            <a:r>
              <a:rPr lang="en-US" altLang="en-US" dirty="0">
                <a:cs typeface="Vilna" pitchFamily="2" charset="-79"/>
              </a:rPr>
              <a:t>waving-two loaves made with one gallon of fine flour, baked with leaven -as </a:t>
            </a:r>
            <a:r>
              <a:rPr lang="en-US" altLang="en-US" dirty="0" err="1">
                <a:cs typeface="Vilna" pitchFamily="2" charset="-79"/>
              </a:rPr>
              <a:t>firstfruits</a:t>
            </a:r>
            <a:r>
              <a:rPr lang="en-US" altLang="en-US" dirty="0">
                <a:cs typeface="Vilna" pitchFamily="2" charset="-79"/>
              </a:rPr>
              <a:t> for ADONI</a:t>
            </a:r>
            <a:r>
              <a:rPr lang="en-US" altLang="en-US" sz="1600" dirty="0">
                <a:cs typeface="Vilna" pitchFamily="2" charset="-79"/>
              </a:rPr>
              <a:t>.  </a:t>
            </a:r>
          </a:p>
          <a:p>
            <a:r>
              <a:rPr lang="en-US" altLang="en-US" dirty="0">
                <a:cs typeface="Vilna" pitchFamily="2" charset="-79"/>
              </a:rPr>
              <a:t>Dawn’s hallah 3 cups</a:t>
            </a:r>
            <a:r>
              <a:rPr lang="en-US" altLang="en-US" dirty="0">
                <a:solidFill>
                  <a:schemeClr val="bg1"/>
                </a:solidFill>
                <a:cs typeface="Vilna" pitchFamily="2" charset="-79"/>
              </a:rPr>
              <a:t>.</a:t>
            </a:r>
            <a:r>
              <a:rPr lang="en-US" altLang="en-US" sz="1600" dirty="0">
                <a:solidFill>
                  <a:schemeClr val="bg1"/>
                </a:solidFill>
                <a:cs typeface="Vilna" pitchFamily="2" charset="-79"/>
              </a:rPr>
              <a:t>  Gallon is 16 cups.  5x</a:t>
            </a:r>
          </a:p>
          <a:p>
            <a:r>
              <a:rPr lang="en-US" altLang="en-US" dirty="0"/>
              <a:t>each loaf or cake, according to Maimonides, was seven hands' breadths long x four hands' breadths broad x four fingers high </a:t>
            </a:r>
            <a:r>
              <a:rPr lang="fi-FI" altLang="en-US" baseline="30000" dirty="0"/>
              <a:t>Hilchot Tamidin c. 8. sect. 10.</a:t>
            </a:r>
            <a:endParaRPr lang="en-US" altLang="en-US" baseline="30000" dirty="0"/>
          </a:p>
          <a:p>
            <a:r>
              <a:rPr lang="en-US" altLang="en-US" dirty="0"/>
              <a:t>28” long 16” wide x 4” = 1792 cu in </a:t>
            </a:r>
          </a:p>
          <a:p>
            <a:r>
              <a:rPr lang="en-US" altLang="en-US" dirty="0"/>
              <a:t>Typical loaf 15 x 6 x 4  = 360 cu in</a:t>
            </a:r>
          </a:p>
          <a:p>
            <a:r>
              <a:rPr lang="en-US" altLang="en-US" dirty="0"/>
              <a:t>5x volume!!</a:t>
            </a:r>
          </a:p>
        </p:txBody>
      </p:sp>
    </p:spTree>
    <p:extLst>
      <p:ext uri="{BB962C8B-B14F-4D97-AF65-F5344CB8AC3E}">
        <p14:creationId xmlns:p14="http://schemas.microsoft.com/office/powerpoint/2010/main" val="4063233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99E30DD-C81C-2EDB-3C4D-06B2E4ED9CD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F3EDA6B5-6F9F-0D87-341E-9FBBA36695BC}"/>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F3149ADC-6B7A-524B-AD34-78F3E5D9D9F9}"/>
              </a:ext>
            </a:extLst>
          </p:cNvPr>
          <p:cNvSpPr>
            <a:spLocks noGrp="1" noChangeArrowheads="1"/>
          </p:cNvSpPr>
          <p:nvPr>
            <p:ph type="sldNum" sz="quarter" idx="5"/>
          </p:nvPr>
        </p:nvSpPr>
        <p:spPr>
          <a:ln/>
        </p:spPr>
        <p:txBody>
          <a:bodyPr/>
          <a:lstStyle/>
          <a:p>
            <a:fld id="{83749112-39E2-40F6-9E22-06AE9375DD15}" type="slidenum">
              <a:rPr lang="en-US" altLang="en-US"/>
              <a:pPr/>
              <a:t>21</a:t>
            </a:fld>
            <a:endParaRPr lang="en-US" altLang="en-US"/>
          </a:p>
        </p:txBody>
      </p:sp>
      <p:sp>
        <p:nvSpPr>
          <p:cNvPr id="1699842" name="Rectangle 2">
            <a:extLst>
              <a:ext uri="{FF2B5EF4-FFF2-40B4-BE49-F238E27FC236}">
                <a16:creationId xmlns:a16="http://schemas.microsoft.com/office/drawing/2014/main" id="{54C6B3C9-FF4F-FB3D-419E-8BBBE2C5FFDF}"/>
              </a:ext>
            </a:extLst>
          </p:cNvPr>
          <p:cNvSpPr>
            <a:spLocks noGrp="1" noRot="1" noChangeAspect="1" noChangeArrowheads="1" noTextEdit="1"/>
          </p:cNvSpPr>
          <p:nvPr>
            <p:ph type="sldImg"/>
          </p:nvPr>
        </p:nvSpPr>
        <p:spPr>
          <a:ln/>
        </p:spPr>
      </p:sp>
      <p:sp>
        <p:nvSpPr>
          <p:cNvPr id="1699843" name="Rectangle 3">
            <a:extLst>
              <a:ext uri="{FF2B5EF4-FFF2-40B4-BE49-F238E27FC236}">
                <a16:creationId xmlns:a16="http://schemas.microsoft.com/office/drawing/2014/main" id="{0FCA1CA0-D3CD-4E86-0CEF-B29E7064031A}"/>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2096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D98A098-942E-642A-3B6F-C97412C6FC85}"/>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93B1B4E7-5565-1FCD-EA39-146780951C0C}"/>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A00A0518-FCD8-5D9D-9B94-78A2974E6C0B}"/>
              </a:ext>
            </a:extLst>
          </p:cNvPr>
          <p:cNvSpPr>
            <a:spLocks noGrp="1" noChangeArrowheads="1"/>
          </p:cNvSpPr>
          <p:nvPr>
            <p:ph type="sldNum" sz="quarter" idx="5"/>
          </p:nvPr>
        </p:nvSpPr>
        <p:spPr>
          <a:ln/>
        </p:spPr>
        <p:txBody>
          <a:bodyPr/>
          <a:lstStyle/>
          <a:p>
            <a:fld id="{8C184688-2324-4F39-BB1D-C2C4E0C54A81}" type="slidenum">
              <a:rPr lang="en-US" altLang="en-US"/>
              <a:pPr/>
              <a:t>22</a:t>
            </a:fld>
            <a:endParaRPr lang="en-US" altLang="en-US"/>
          </a:p>
        </p:txBody>
      </p:sp>
      <p:sp>
        <p:nvSpPr>
          <p:cNvPr id="1673218" name="Rectangle 2">
            <a:extLst>
              <a:ext uri="{FF2B5EF4-FFF2-40B4-BE49-F238E27FC236}">
                <a16:creationId xmlns:a16="http://schemas.microsoft.com/office/drawing/2014/main" id="{E8140EEB-BFB6-56F4-216E-C5648C6AE6FB}"/>
              </a:ext>
            </a:extLst>
          </p:cNvPr>
          <p:cNvSpPr>
            <a:spLocks noGrp="1" noRot="1" noChangeAspect="1" noChangeArrowheads="1" noTextEdit="1"/>
          </p:cNvSpPr>
          <p:nvPr>
            <p:ph type="sldImg"/>
          </p:nvPr>
        </p:nvSpPr>
        <p:spPr>
          <a:ln/>
        </p:spPr>
      </p:sp>
      <p:sp>
        <p:nvSpPr>
          <p:cNvPr id="1673219" name="Rectangle 3">
            <a:extLst>
              <a:ext uri="{FF2B5EF4-FFF2-40B4-BE49-F238E27FC236}">
                <a16:creationId xmlns:a16="http://schemas.microsoft.com/office/drawing/2014/main" id="{8A71BDDB-B3CA-2071-3FFE-F373274E3480}"/>
              </a:ext>
            </a:extLst>
          </p:cNvPr>
          <p:cNvSpPr>
            <a:spLocks noGrp="1" noChangeArrowheads="1"/>
          </p:cNvSpPr>
          <p:nvPr>
            <p:ph type="body" idx="1"/>
          </p:nvPr>
        </p:nvSpPr>
        <p:spPr>
          <a:xfrm>
            <a:off x="152400" y="4114800"/>
            <a:ext cx="6553200" cy="4876800"/>
          </a:xfrm>
        </p:spPr>
        <p:txBody>
          <a:bodyPr/>
          <a:lstStyle/>
          <a:p>
            <a:r>
              <a:rPr lang="en-US" altLang="en-US" dirty="0"/>
              <a:t>Each loaf 3 cups.  6 cups here.  </a:t>
            </a:r>
          </a:p>
          <a:p>
            <a:r>
              <a:rPr lang="en-US" altLang="en-US" dirty="0"/>
              <a:t>My wife’s hallah is the BEST in the galaxy.  Like John Stewart’s chicken salad is the best in the galaxy.</a:t>
            </a:r>
          </a:p>
        </p:txBody>
      </p:sp>
    </p:spTree>
    <p:extLst>
      <p:ext uri="{BB962C8B-B14F-4D97-AF65-F5344CB8AC3E}">
        <p14:creationId xmlns:p14="http://schemas.microsoft.com/office/powerpoint/2010/main" val="2070291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9D7803-B347-AC44-4031-F666BA8214B1}"/>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2135CB6F-44F2-F398-F55C-B46D9B687703}"/>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FE908246-F8F7-8E51-CF6C-C09FA6542E05}"/>
              </a:ext>
            </a:extLst>
          </p:cNvPr>
          <p:cNvSpPr>
            <a:spLocks noGrp="1" noChangeArrowheads="1"/>
          </p:cNvSpPr>
          <p:nvPr>
            <p:ph type="sldNum" sz="quarter" idx="5"/>
          </p:nvPr>
        </p:nvSpPr>
        <p:spPr>
          <a:ln/>
        </p:spPr>
        <p:txBody>
          <a:bodyPr/>
          <a:lstStyle/>
          <a:p>
            <a:fld id="{638EC871-8B50-4F47-8F19-00B90BA2A1DA}" type="slidenum">
              <a:rPr lang="en-US" altLang="en-US"/>
              <a:pPr/>
              <a:t>23</a:t>
            </a:fld>
            <a:endParaRPr lang="en-US" altLang="en-US"/>
          </a:p>
        </p:txBody>
      </p:sp>
      <p:sp>
        <p:nvSpPr>
          <p:cNvPr id="1675266" name="Rectangle 2">
            <a:extLst>
              <a:ext uri="{FF2B5EF4-FFF2-40B4-BE49-F238E27FC236}">
                <a16:creationId xmlns:a16="http://schemas.microsoft.com/office/drawing/2014/main" id="{90B8E166-13AC-0C38-10B0-9FC2B24B2DD8}"/>
              </a:ext>
            </a:extLst>
          </p:cNvPr>
          <p:cNvSpPr>
            <a:spLocks noGrp="1" noRot="1" noChangeAspect="1" noChangeArrowheads="1" noTextEdit="1"/>
          </p:cNvSpPr>
          <p:nvPr>
            <p:ph type="sldImg"/>
          </p:nvPr>
        </p:nvSpPr>
        <p:spPr>
          <a:ln/>
        </p:spPr>
      </p:sp>
      <p:sp>
        <p:nvSpPr>
          <p:cNvPr id="1675267" name="Rectangle 3">
            <a:extLst>
              <a:ext uri="{FF2B5EF4-FFF2-40B4-BE49-F238E27FC236}">
                <a16:creationId xmlns:a16="http://schemas.microsoft.com/office/drawing/2014/main" id="{7A790CFD-485F-EB9E-3FD1-DA90C40863BC}"/>
              </a:ext>
            </a:extLst>
          </p:cNvPr>
          <p:cNvSpPr>
            <a:spLocks noGrp="1" noChangeArrowheads="1"/>
          </p:cNvSpPr>
          <p:nvPr>
            <p:ph type="body" idx="1"/>
          </p:nvPr>
        </p:nvSpPr>
        <p:spPr>
          <a:xfrm>
            <a:off x="152400" y="4114800"/>
            <a:ext cx="6553200" cy="4876800"/>
          </a:xfrm>
        </p:spPr>
        <p:txBody>
          <a:bodyPr/>
          <a:lstStyle/>
          <a:p>
            <a:r>
              <a:rPr lang="en-US" altLang="en-US" dirty="0"/>
              <a:t>Concept:</a:t>
            </a:r>
          </a:p>
          <a:p>
            <a:r>
              <a:rPr lang="en-US" altLang="en-US" dirty="0"/>
              <a:t>Shavuot is about a BIG loaf</a:t>
            </a:r>
          </a:p>
          <a:p>
            <a:r>
              <a:rPr lang="en-US" altLang="en-US" dirty="0"/>
              <a:t>Leavened loaf</a:t>
            </a:r>
          </a:p>
          <a:p>
            <a:r>
              <a:rPr lang="en-US" altLang="en-US" dirty="0"/>
              <a:t>First Bikkurim just after </a:t>
            </a:r>
            <a:r>
              <a:rPr lang="en-US" altLang="en-US" dirty="0" err="1"/>
              <a:t>Pesakh</a:t>
            </a:r>
            <a:r>
              <a:rPr lang="en-US" altLang="en-US" dirty="0"/>
              <a:t> is Messiah.</a:t>
            </a:r>
          </a:p>
          <a:p>
            <a:r>
              <a:rPr lang="en-US" altLang="en-US" dirty="0"/>
              <a:t>Shavuot is the leavened.  Us.  Not so perfect in and of ourselves, BUT, we are the fruit.</a:t>
            </a:r>
          </a:p>
          <a:p>
            <a:r>
              <a:rPr lang="en-US" altLang="en-US" dirty="0"/>
              <a:t>Or HaOlam.  He is the Light, we bear the light, transmit the Light.  People deal with us, see the light.  </a:t>
            </a:r>
          </a:p>
        </p:txBody>
      </p:sp>
    </p:spTree>
    <p:extLst>
      <p:ext uri="{BB962C8B-B14F-4D97-AF65-F5344CB8AC3E}">
        <p14:creationId xmlns:p14="http://schemas.microsoft.com/office/powerpoint/2010/main" val="2284456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EEFB2E0-CBCD-723C-66EB-513AE4D76A6B}"/>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D0199368-78CC-5304-BD26-A81213790B9B}"/>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C1C27490-2A49-48A0-2EE3-A53FDF887066}"/>
              </a:ext>
            </a:extLst>
          </p:cNvPr>
          <p:cNvSpPr>
            <a:spLocks noGrp="1" noChangeArrowheads="1"/>
          </p:cNvSpPr>
          <p:nvPr>
            <p:ph type="sldNum" sz="quarter" idx="5"/>
          </p:nvPr>
        </p:nvSpPr>
        <p:spPr>
          <a:ln/>
        </p:spPr>
        <p:txBody>
          <a:bodyPr/>
          <a:lstStyle/>
          <a:p>
            <a:fld id="{1379C1D2-9C43-4862-A727-BDB3A27F5C2B}" type="slidenum">
              <a:rPr lang="en-US" altLang="en-US"/>
              <a:pPr/>
              <a:t>24</a:t>
            </a:fld>
            <a:endParaRPr lang="en-US" altLang="en-US"/>
          </a:p>
        </p:txBody>
      </p:sp>
      <p:sp>
        <p:nvSpPr>
          <p:cNvPr id="1671170" name="Rectangle 2">
            <a:extLst>
              <a:ext uri="{FF2B5EF4-FFF2-40B4-BE49-F238E27FC236}">
                <a16:creationId xmlns:a16="http://schemas.microsoft.com/office/drawing/2014/main" id="{C28CA3F8-F108-E840-2D71-A2AC60EE03BE}"/>
              </a:ext>
            </a:extLst>
          </p:cNvPr>
          <p:cNvSpPr>
            <a:spLocks noGrp="1" noRot="1" noChangeAspect="1" noChangeArrowheads="1" noTextEdit="1"/>
          </p:cNvSpPr>
          <p:nvPr>
            <p:ph type="sldImg"/>
          </p:nvPr>
        </p:nvSpPr>
        <p:spPr>
          <a:ln/>
        </p:spPr>
      </p:sp>
      <p:sp>
        <p:nvSpPr>
          <p:cNvPr id="1671171" name="Rectangle 3">
            <a:extLst>
              <a:ext uri="{FF2B5EF4-FFF2-40B4-BE49-F238E27FC236}">
                <a16:creationId xmlns:a16="http://schemas.microsoft.com/office/drawing/2014/main" id="{92F7EA7F-9778-2A17-AB7A-4E2590979EC5}"/>
              </a:ext>
            </a:extLst>
          </p:cNvPr>
          <p:cNvSpPr>
            <a:spLocks noGrp="1" noChangeArrowheads="1"/>
          </p:cNvSpPr>
          <p:nvPr>
            <p:ph type="body" idx="1"/>
          </p:nvPr>
        </p:nvSpPr>
        <p:spPr>
          <a:xfrm>
            <a:off x="152400" y="4114800"/>
            <a:ext cx="6553200" cy="4876800"/>
          </a:xfrm>
        </p:spPr>
        <p:txBody>
          <a:bodyPr/>
          <a:lstStyle/>
          <a:p>
            <a:r>
              <a:rPr lang="en-US" altLang="en-US" dirty="0"/>
              <a:t>Absurdly large loaf</a:t>
            </a:r>
          </a:p>
          <a:p>
            <a:r>
              <a:rPr lang="en-US" altLang="en-US" dirty="0"/>
              <a:t>Twice normal wave loaf</a:t>
            </a:r>
          </a:p>
          <a:p>
            <a:r>
              <a:rPr lang="en-US" altLang="en-US" dirty="0"/>
              <a:t>Gallon flour = 16 cup loaf</a:t>
            </a:r>
          </a:p>
        </p:txBody>
      </p:sp>
    </p:spTree>
    <p:extLst>
      <p:ext uri="{BB962C8B-B14F-4D97-AF65-F5344CB8AC3E}">
        <p14:creationId xmlns:p14="http://schemas.microsoft.com/office/powerpoint/2010/main" val="199954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https://external-content.duckduckgo.com/iu/?u=https%3A%2F%2Fwww.sabbathcog.org%2FWaveLoaves.jpg&amp;f=1&amp;nofb=1&amp;ipt=22658a5809a991c9eaf727285f3bb242918572105fbc245a24a1249d8daf79e5&amp;ipo=images</a:t>
            </a:r>
          </a:p>
        </p:txBody>
      </p:sp>
    </p:spTree>
    <p:extLst>
      <p:ext uri="{BB962C8B-B14F-4D97-AF65-F5344CB8AC3E}">
        <p14:creationId xmlns:p14="http://schemas.microsoft.com/office/powerpoint/2010/main" val="2271355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https://www.israel365news.com/298508/jewish-priests-perform-pentecost-temple-service-fulfillment-biblical-prophecy-jerusalem/</a:t>
            </a:r>
          </a:p>
          <a:p>
            <a:r>
              <a:rPr lang="en-US" b="0" i="0" dirty="0">
                <a:solidFill>
                  <a:srgbClr val="062135"/>
                </a:solidFill>
                <a:effectLst/>
              </a:rPr>
              <a:t>Taken from the first wheat of the season to ripen, they were large, rectangular in shape with four mini towers at each corner of the loaf.</a:t>
            </a:r>
            <a:endParaRPr lang="en-US" altLang="en-US" dirty="0"/>
          </a:p>
        </p:txBody>
      </p:sp>
    </p:spTree>
    <p:extLst>
      <p:ext uri="{BB962C8B-B14F-4D97-AF65-F5344CB8AC3E}">
        <p14:creationId xmlns:p14="http://schemas.microsoft.com/office/powerpoint/2010/main" val="829586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https://i.pinimg.com/originals/e1/81/c8/e181c854bd8c3a6228de8c4aaec81d9f.jpg</a:t>
            </a:r>
          </a:p>
          <a:p>
            <a:r>
              <a:rPr lang="en-US" altLang="en-US" sz="1050" dirty="0"/>
              <a:t>https://www.israel365news.com/298508/jewish-priests-perform-pentecost-temple-service-fulfillment-biblical-prophecy-jerusalem/</a:t>
            </a:r>
          </a:p>
        </p:txBody>
      </p:sp>
    </p:spTree>
    <p:extLst>
      <p:ext uri="{BB962C8B-B14F-4D97-AF65-F5344CB8AC3E}">
        <p14:creationId xmlns:p14="http://schemas.microsoft.com/office/powerpoint/2010/main" val="186675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https://www.sefaria.org/Menachot.89b.3?lang=bi&amp;with=all&amp;lang2=en</a:t>
            </a:r>
          </a:p>
        </p:txBody>
      </p:sp>
    </p:spTree>
    <p:extLst>
      <p:ext uri="{BB962C8B-B14F-4D97-AF65-F5344CB8AC3E}">
        <p14:creationId xmlns:p14="http://schemas.microsoft.com/office/powerpoint/2010/main" val="2195592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2789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89278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03141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497379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11F154-DC4D-07AE-4CC4-17EADCE46E48}"/>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906295AA-FC97-315C-B4FD-D943FBF50DA1}"/>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F7FF82C4-5198-E1B1-2E4B-93C93DF31CF8}"/>
              </a:ext>
            </a:extLst>
          </p:cNvPr>
          <p:cNvSpPr>
            <a:spLocks noGrp="1" noChangeArrowheads="1"/>
          </p:cNvSpPr>
          <p:nvPr>
            <p:ph type="sldNum" sz="quarter" idx="5"/>
          </p:nvPr>
        </p:nvSpPr>
        <p:spPr>
          <a:ln/>
        </p:spPr>
        <p:txBody>
          <a:bodyPr/>
          <a:lstStyle/>
          <a:p>
            <a:fld id="{F006B773-FD9A-4BC7-B342-59AAD426EA8A}" type="slidenum">
              <a:rPr lang="en-US" altLang="en-US"/>
              <a:pPr/>
              <a:t>32</a:t>
            </a:fld>
            <a:endParaRPr lang="en-US" altLang="en-US"/>
          </a:p>
        </p:txBody>
      </p:sp>
      <p:sp>
        <p:nvSpPr>
          <p:cNvPr id="1700866" name="Rectangle 2">
            <a:extLst>
              <a:ext uri="{FF2B5EF4-FFF2-40B4-BE49-F238E27FC236}">
                <a16:creationId xmlns:a16="http://schemas.microsoft.com/office/drawing/2014/main" id="{4605B644-D735-0A1D-5B34-3A6FA1FFF45E}"/>
              </a:ext>
            </a:extLst>
          </p:cNvPr>
          <p:cNvSpPr>
            <a:spLocks noGrp="1" noRot="1" noChangeAspect="1" noChangeArrowheads="1" noTextEdit="1"/>
          </p:cNvSpPr>
          <p:nvPr>
            <p:ph type="sldImg"/>
          </p:nvPr>
        </p:nvSpPr>
        <p:spPr>
          <a:ln/>
        </p:spPr>
      </p:sp>
      <p:sp>
        <p:nvSpPr>
          <p:cNvPr id="1700867" name="Rectangle 3">
            <a:extLst>
              <a:ext uri="{FF2B5EF4-FFF2-40B4-BE49-F238E27FC236}">
                <a16:creationId xmlns:a16="http://schemas.microsoft.com/office/drawing/2014/main" id="{16A36E49-1AA6-B639-0B3B-53CBC5715750}"/>
              </a:ext>
            </a:extLst>
          </p:cNvPr>
          <p:cNvSpPr>
            <a:spLocks noGrp="1" noChangeArrowheads="1"/>
          </p:cNvSpPr>
          <p:nvPr>
            <p:ph type="body" idx="1"/>
          </p:nvPr>
        </p:nvSpPr>
        <p:spPr>
          <a:xfrm>
            <a:off x="533400" y="4267199"/>
            <a:ext cx="6096000" cy="4418013"/>
          </a:xfrm>
        </p:spPr>
        <p:txBody>
          <a:bodyPr/>
          <a:lstStyle/>
          <a:p>
            <a:r>
              <a:rPr lang="en-US" altLang="en-US" dirty="0">
                <a:cs typeface="Vilna" pitchFamily="2" charset="-79"/>
              </a:rPr>
              <a:t>Two tenths deal?  = one gallon</a:t>
            </a:r>
          </a:p>
          <a:p>
            <a:r>
              <a:rPr lang="en-US" altLang="en-US" dirty="0">
                <a:cs typeface="Vilna" pitchFamily="2" charset="-79"/>
              </a:rPr>
              <a:t>waving-two loaves made with one gallon of fine flour, baked with leaven -as </a:t>
            </a:r>
            <a:r>
              <a:rPr lang="en-US" altLang="en-US" dirty="0" err="1">
                <a:cs typeface="Vilna" pitchFamily="2" charset="-79"/>
              </a:rPr>
              <a:t>firstfruits</a:t>
            </a:r>
            <a:r>
              <a:rPr lang="en-US" altLang="en-US" dirty="0">
                <a:cs typeface="Vilna" pitchFamily="2" charset="-79"/>
              </a:rPr>
              <a:t> for ADONI</a:t>
            </a:r>
            <a:r>
              <a:rPr lang="en-US" altLang="en-US" sz="1600" dirty="0">
                <a:cs typeface="Vilna" pitchFamily="2" charset="-79"/>
              </a:rPr>
              <a:t>.  </a:t>
            </a:r>
          </a:p>
          <a:p>
            <a:r>
              <a:rPr lang="en-US" altLang="en-US" dirty="0">
                <a:cs typeface="Vilna" pitchFamily="2" charset="-79"/>
              </a:rPr>
              <a:t>Dawn’s hallah 3 cups</a:t>
            </a:r>
            <a:r>
              <a:rPr lang="en-US" altLang="en-US" dirty="0">
                <a:solidFill>
                  <a:schemeClr val="bg1"/>
                </a:solidFill>
                <a:cs typeface="Vilna" pitchFamily="2" charset="-79"/>
              </a:rPr>
              <a:t>.</a:t>
            </a:r>
            <a:r>
              <a:rPr lang="en-US" altLang="en-US" sz="1600" dirty="0">
                <a:solidFill>
                  <a:schemeClr val="bg1"/>
                </a:solidFill>
                <a:cs typeface="Vilna" pitchFamily="2" charset="-79"/>
              </a:rPr>
              <a:t>  Gallon is 16 cups.  5x</a:t>
            </a:r>
          </a:p>
          <a:p>
            <a:r>
              <a:rPr lang="en-US" altLang="en-US" dirty="0"/>
              <a:t>each loaf or cake, according to Maimonides </a:t>
            </a:r>
            <a:r>
              <a:rPr lang="en-US" altLang="en-US" dirty="0">
                <a:hlinkClick r:id="rId3"/>
              </a:rPr>
              <a:t>F23</a:t>
            </a:r>
            <a:r>
              <a:rPr lang="en-US" altLang="en-US" dirty="0"/>
              <a:t>, was seven hands' breadths long [21”] four hands' breadths broad [12”], and four fingers high: </a:t>
            </a:r>
            <a:r>
              <a:rPr lang="fi-FI" altLang="en-US" dirty="0"/>
              <a:t>Hilchot Tamidin c. 8. sect. 10.</a:t>
            </a:r>
            <a:endParaRPr lang="en-US" altLang="en-US" dirty="0"/>
          </a:p>
          <a:p>
            <a:r>
              <a:rPr lang="en-US" altLang="en-US" dirty="0"/>
              <a:t>28” long 16” wide x 4”</a:t>
            </a:r>
          </a:p>
        </p:txBody>
      </p:sp>
    </p:spTree>
    <p:extLst>
      <p:ext uri="{BB962C8B-B14F-4D97-AF65-F5344CB8AC3E}">
        <p14:creationId xmlns:p14="http://schemas.microsoft.com/office/powerpoint/2010/main" val="95667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27323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20768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95941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Miriam with Moshe just returned.</a:t>
            </a:r>
          </a:p>
        </p:txBody>
      </p:sp>
    </p:spTree>
    <p:extLst>
      <p:ext uri="{BB962C8B-B14F-4D97-AF65-F5344CB8AC3E}">
        <p14:creationId xmlns:p14="http://schemas.microsoft.com/office/powerpoint/2010/main" val="3415324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Zipporah, Moshe, Miriam in the darkness </a:t>
            </a:r>
          </a:p>
        </p:txBody>
      </p:sp>
    </p:spTree>
    <p:extLst>
      <p:ext uri="{BB962C8B-B14F-4D97-AF65-F5344CB8AC3E}">
        <p14:creationId xmlns:p14="http://schemas.microsoft.com/office/powerpoint/2010/main" val="1371833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This clip always makes me cry.  400 years of intercession!</a:t>
            </a:r>
          </a:p>
        </p:txBody>
      </p:sp>
    </p:spTree>
    <p:extLst>
      <p:ext uri="{BB962C8B-B14F-4D97-AF65-F5344CB8AC3E}">
        <p14:creationId xmlns:p14="http://schemas.microsoft.com/office/powerpoint/2010/main" val="1353347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2252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26105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994510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https://youtu.be/5krYI8ihxxk</a:t>
            </a:r>
          </a:p>
        </p:txBody>
      </p:sp>
    </p:spTree>
    <p:extLst>
      <p:ext uri="{BB962C8B-B14F-4D97-AF65-F5344CB8AC3E}">
        <p14:creationId xmlns:p14="http://schemas.microsoft.com/office/powerpoint/2010/main" val="3862277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https://youtu.be/AM90qeb8ZuI</a:t>
            </a:r>
          </a:p>
        </p:txBody>
      </p:sp>
    </p:spTree>
    <p:extLst>
      <p:ext uri="{BB962C8B-B14F-4D97-AF65-F5344CB8AC3E}">
        <p14:creationId xmlns:p14="http://schemas.microsoft.com/office/powerpoint/2010/main" val="2180501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249859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If you don’t know Him, seek Him.  If you do, seek Him in transformation!!</a:t>
            </a:r>
          </a:p>
        </p:txBody>
      </p:sp>
    </p:spTree>
    <p:extLst>
      <p:ext uri="{BB962C8B-B14F-4D97-AF65-F5344CB8AC3E}">
        <p14:creationId xmlns:p14="http://schemas.microsoft.com/office/powerpoint/2010/main" val="775387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https://youtu.be/JweocfE8PMY</a:t>
            </a:r>
          </a:p>
          <a:p>
            <a:r>
              <a:rPr lang="en-US" altLang="en-US" dirty="0"/>
              <a:t>Keep pressing on.  Shavuot abundant victory.</a:t>
            </a:r>
          </a:p>
        </p:txBody>
      </p:sp>
    </p:spTree>
    <p:extLst>
      <p:ext uri="{BB962C8B-B14F-4D97-AF65-F5344CB8AC3E}">
        <p14:creationId xmlns:p14="http://schemas.microsoft.com/office/powerpoint/2010/main" val="2543871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875765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But it’s not always how we would </a:t>
            </a:r>
            <a:r>
              <a:rPr lang="en-US" altLang="en-US"/>
              <a:t>order it. </a:t>
            </a:r>
            <a:endParaRPr lang="en-US" altLang="en-US" dirty="0"/>
          </a:p>
        </p:txBody>
      </p:sp>
    </p:spTree>
    <p:extLst>
      <p:ext uri="{BB962C8B-B14F-4D97-AF65-F5344CB8AC3E}">
        <p14:creationId xmlns:p14="http://schemas.microsoft.com/office/powerpoint/2010/main" val="4272372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 believe in blessings, but NOT the prosperity doctrine, where your spirituality is measured, or manifested by your Rolex.  Nothing wrong with a Rolex, but if it’s the symbol of your life in Messiah, you’re missing it.</a:t>
            </a:r>
          </a:p>
        </p:txBody>
      </p:sp>
    </p:spTree>
    <p:extLst>
      <p:ext uri="{BB962C8B-B14F-4D97-AF65-F5344CB8AC3E}">
        <p14:creationId xmlns:p14="http://schemas.microsoft.com/office/powerpoint/2010/main" val="3021157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 calculated out my Dad’s business, 23 employees, to which they said they would disinherit me.   So, whatever I lost I would receive 100x!!  </a:t>
            </a:r>
          </a:p>
          <a:p>
            <a:r>
              <a:rPr lang="en-US" altLang="en-US" dirty="0"/>
              <a:t>But, with persecutions!</a:t>
            </a:r>
          </a:p>
          <a:p>
            <a:r>
              <a:rPr lang="en-US" altLang="en-US" dirty="0"/>
              <a:t>We can expect abundance, but with suffering.  Chuck </a:t>
            </a:r>
            <a:r>
              <a:rPr lang="en-US" altLang="en-US" dirty="0" err="1"/>
              <a:t>Swindol</a:t>
            </a:r>
            <a:r>
              <a:rPr lang="en-US" altLang="en-US" dirty="0"/>
              <a:t> had an amazing teaching on suffering.  EVERYONE has pain.</a:t>
            </a:r>
          </a:p>
        </p:txBody>
      </p:sp>
    </p:spTree>
    <p:extLst>
      <p:ext uri="{BB962C8B-B14F-4D97-AF65-F5344CB8AC3E}">
        <p14:creationId xmlns:p14="http://schemas.microsoft.com/office/powerpoint/2010/main" val="92717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34849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40745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04094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09242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35677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48652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43234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042263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A3B0CB-E3ED-7ED0-B99E-39F0F7A2A38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351B3C68-C8EA-2944-E169-0B5EE3C609D7}"/>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69788EC1-4CBC-D3AB-5BD1-BD008F4CE008}"/>
              </a:ext>
            </a:extLst>
          </p:cNvPr>
          <p:cNvSpPr>
            <a:spLocks noGrp="1" noChangeArrowheads="1"/>
          </p:cNvSpPr>
          <p:nvPr>
            <p:ph type="sldNum" sz="quarter" idx="5"/>
          </p:nvPr>
        </p:nvSpPr>
        <p:spPr>
          <a:ln/>
        </p:spPr>
        <p:txBody>
          <a:bodyPr/>
          <a:lstStyle/>
          <a:p>
            <a:fld id="{FB9BC3B3-AA7D-4316-AA30-27A33ECF1308}" type="slidenum">
              <a:rPr lang="en-US" altLang="en-US"/>
              <a:pPr/>
              <a:t>57</a:t>
            </a:fld>
            <a:endParaRPr lang="en-US" altLang="en-US"/>
          </a:p>
        </p:txBody>
      </p:sp>
      <p:sp>
        <p:nvSpPr>
          <p:cNvPr id="1720322" name="Rectangle 2">
            <a:extLst>
              <a:ext uri="{FF2B5EF4-FFF2-40B4-BE49-F238E27FC236}">
                <a16:creationId xmlns:a16="http://schemas.microsoft.com/office/drawing/2014/main" id="{2E33FFCD-822A-DBA8-075F-30B21CAD5842}"/>
              </a:ext>
            </a:extLst>
          </p:cNvPr>
          <p:cNvSpPr>
            <a:spLocks noGrp="1" noRot="1" noChangeAspect="1" noChangeArrowheads="1" noTextEdit="1"/>
          </p:cNvSpPr>
          <p:nvPr>
            <p:ph type="sldImg"/>
          </p:nvPr>
        </p:nvSpPr>
        <p:spPr>
          <a:ln/>
        </p:spPr>
      </p:sp>
      <p:sp>
        <p:nvSpPr>
          <p:cNvPr id="1720323" name="Rectangle 3">
            <a:extLst>
              <a:ext uri="{FF2B5EF4-FFF2-40B4-BE49-F238E27FC236}">
                <a16:creationId xmlns:a16="http://schemas.microsoft.com/office/drawing/2014/main" id="{A643F31C-E276-01A6-6535-F10AE402B490}"/>
              </a:ext>
            </a:extLst>
          </p:cNvPr>
          <p:cNvSpPr>
            <a:spLocks noGrp="1" noChangeArrowheads="1"/>
          </p:cNvSpPr>
          <p:nvPr>
            <p:ph type="body" idx="1"/>
          </p:nvPr>
        </p:nvSpPr>
        <p:spPr>
          <a:xfrm>
            <a:off x="152400" y="4114800"/>
            <a:ext cx="6553200" cy="4876800"/>
          </a:xfrm>
        </p:spPr>
        <p:txBody>
          <a:bodyPr/>
          <a:lstStyle/>
          <a:p>
            <a:r>
              <a:rPr lang="en-US" altLang="en-US" dirty="0"/>
              <a:t>Set to melody, </a:t>
            </a:r>
            <a:r>
              <a:rPr lang="en-US" altLang="en-US" dirty="0" err="1"/>
              <a:t>Birkat</a:t>
            </a:r>
            <a:r>
              <a:rPr lang="en-US" altLang="en-US" dirty="0"/>
              <a:t> </a:t>
            </a:r>
            <a:r>
              <a:rPr lang="en-US" altLang="en-US" dirty="0" err="1"/>
              <a:t>HaMazon</a:t>
            </a:r>
            <a:endParaRPr lang="en-US" altLang="en-US" dirty="0"/>
          </a:p>
          <a:p>
            <a:r>
              <a:rPr lang="en-US" altLang="en-US" dirty="0"/>
              <a:t>According to David Pawson, there is enough grain to feed all the world.  The problem with the starvation is the distribution, the villains in N. Korea, Darfur, etc. </a:t>
            </a:r>
          </a:p>
        </p:txBody>
      </p:sp>
    </p:spTree>
    <p:extLst>
      <p:ext uri="{BB962C8B-B14F-4D97-AF65-F5344CB8AC3E}">
        <p14:creationId xmlns:p14="http://schemas.microsoft.com/office/powerpoint/2010/main" val="3840397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A3B0CB-E3ED-7ED0-B99E-39F0F7A2A38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351B3C68-C8EA-2944-E169-0B5EE3C609D7}"/>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69788EC1-4CBC-D3AB-5BD1-BD008F4CE008}"/>
              </a:ext>
            </a:extLst>
          </p:cNvPr>
          <p:cNvSpPr>
            <a:spLocks noGrp="1" noChangeArrowheads="1"/>
          </p:cNvSpPr>
          <p:nvPr>
            <p:ph type="sldNum" sz="quarter" idx="5"/>
          </p:nvPr>
        </p:nvSpPr>
        <p:spPr>
          <a:ln/>
        </p:spPr>
        <p:txBody>
          <a:bodyPr/>
          <a:lstStyle/>
          <a:p>
            <a:fld id="{FB9BC3B3-AA7D-4316-AA30-27A33ECF1308}" type="slidenum">
              <a:rPr lang="en-US" altLang="en-US"/>
              <a:pPr/>
              <a:t>58</a:t>
            </a:fld>
            <a:endParaRPr lang="en-US" altLang="en-US"/>
          </a:p>
        </p:txBody>
      </p:sp>
      <p:sp>
        <p:nvSpPr>
          <p:cNvPr id="1720322" name="Rectangle 2">
            <a:extLst>
              <a:ext uri="{FF2B5EF4-FFF2-40B4-BE49-F238E27FC236}">
                <a16:creationId xmlns:a16="http://schemas.microsoft.com/office/drawing/2014/main" id="{2E33FFCD-822A-DBA8-075F-30B21CAD5842}"/>
              </a:ext>
            </a:extLst>
          </p:cNvPr>
          <p:cNvSpPr>
            <a:spLocks noGrp="1" noRot="1" noChangeAspect="1" noChangeArrowheads="1" noTextEdit="1"/>
          </p:cNvSpPr>
          <p:nvPr>
            <p:ph type="sldImg"/>
          </p:nvPr>
        </p:nvSpPr>
        <p:spPr>
          <a:ln/>
        </p:spPr>
      </p:sp>
      <p:sp>
        <p:nvSpPr>
          <p:cNvPr id="1720323" name="Rectangle 3">
            <a:extLst>
              <a:ext uri="{FF2B5EF4-FFF2-40B4-BE49-F238E27FC236}">
                <a16:creationId xmlns:a16="http://schemas.microsoft.com/office/drawing/2014/main" id="{A643F31C-E276-01A6-6535-F10AE402B490}"/>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563642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512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707811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27423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Shavuot study Ulises and Amy.   </a:t>
            </a:r>
          </a:p>
        </p:txBody>
      </p:sp>
    </p:spTree>
    <p:extLst>
      <p:ext uri="{BB962C8B-B14F-4D97-AF65-F5344CB8AC3E}">
        <p14:creationId xmlns:p14="http://schemas.microsoft.com/office/powerpoint/2010/main" val="34693339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678BE5-6BAB-8065-072A-3939797F630D}"/>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4EA73FD5-392E-9D5F-0E21-8C4490AD01EC}"/>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0D59A854-854D-B9DE-587D-D9A7A9FC42A2}"/>
              </a:ext>
            </a:extLst>
          </p:cNvPr>
          <p:cNvSpPr>
            <a:spLocks noGrp="1" noChangeArrowheads="1"/>
          </p:cNvSpPr>
          <p:nvPr>
            <p:ph type="sldNum" sz="quarter" idx="5"/>
          </p:nvPr>
        </p:nvSpPr>
        <p:spPr>
          <a:ln/>
        </p:spPr>
        <p:txBody>
          <a:bodyPr/>
          <a:lstStyle/>
          <a:p>
            <a:fld id="{B8ACD890-3D39-42B7-A06F-004986582D7A}" type="slidenum">
              <a:rPr lang="en-US" altLang="en-US"/>
              <a:pPr/>
              <a:t>62</a:t>
            </a:fld>
            <a:endParaRPr lang="en-US" altLang="en-US"/>
          </a:p>
        </p:txBody>
      </p:sp>
      <p:sp>
        <p:nvSpPr>
          <p:cNvPr id="1756162" name="Rectangle 2">
            <a:extLst>
              <a:ext uri="{FF2B5EF4-FFF2-40B4-BE49-F238E27FC236}">
                <a16:creationId xmlns:a16="http://schemas.microsoft.com/office/drawing/2014/main" id="{CAACC205-DC6F-E003-1378-C39F4198F28B}"/>
              </a:ext>
            </a:extLst>
          </p:cNvPr>
          <p:cNvSpPr>
            <a:spLocks noGrp="1" noRot="1" noChangeAspect="1" noChangeArrowheads="1" noTextEdit="1"/>
          </p:cNvSpPr>
          <p:nvPr>
            <p:ph type="sldImg"/>
          </p:nvPr>
        </p:nvSpPr>
        <p:spPr>
          <a:ln/>
        </p:spPr>
      </p:sp>
      <p:sp>
        <p:nvSpPr>
          <p:cNvPr id="1756163" name="Rectangle 3">
            <a:extLst>
              <a:ext uri="{FF2B5EF4-FFF2-40B4-BE49-F238E27FC236}">
                <a16:creationId xmlns:a16="http://schemas.microsoft.com/office/drawing/2014/main" id="{59A5A444-4052-0194-7852-380487319AA2}"/>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2196357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61F24CC-5C9E-4367-63FD-A99DD47A682C}"/>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724C2C80-3D8D-53B8-5F22-70A7CB3DEA3D}"/>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79942E6B-8E5E-F84B-CB9C-B879D9B73664}"/>
              </a:ext>
            </a:extLst>
          </p:cNvPr>
          <p:cNvSpPr>
            <a:spLocks noGrp="1" noChangeArrowheads="1"/>
          </p:cNvSpPr>
          <p:nvPr>
            <p:ph type="sldNum" sz="quarter" idx="5"/>
          </p:nvPr>
        </p:nvSpPr>
        <p:spPr>
          <a:ln/>
        </p:spPr>
        <p:txBody>
          <a:bodyPr/>
          <a:lstStyle/>
          <a:p>
            <a:fld id="{5B391979-0C96-42AB-97EA-5A47EB096FD7}" type="slidenum">
              <a:rPr lang="en-US" altLang="en-US"/>
              <a:pPr/>
              <a:t>63</a:t>
            </a:fld>
            <a:endParaRPr lang="en-US" altLang="en-US"/>
          </a:p>
        </p:txBody>
      </p:sp>
      <p:sp>
        <p:nvSpPr>
          <p:cNvPr id="1727490" name="Rectangle 2">
            <a:extLst>
              <a:ext uri="{FF2B5EF4-FFF2-40B4-BE49-F238E27FC236}">
                <a16:creationId xmlns:a16="http://schemas.microsoft.com/office/drawing/2014/main" id="{E95E6CD3-2470-5244-898B-2609EC1158A0}"/>
              </a:ext>
            </a:extLst>
          </p:cNvPr>
          <p:cNvSpPr>
            <a:spLocks noGrp="1" noRot="1" noChangeAspect="1" noChangeArrowheads="1" noTextEdit="1"/>
          </p:cNvSpPr>
          <p:nvPr>
            <p:ph type="sldImg"/>
          </p:nvPr>
        </p:nvSpPr>
        <p:spPr>
          <a:ln/>
        </p:spPr>
      </p:sp>
      <p:sp>
        <p:nvSpPr>
          <p:cNvPr id="1727491" name="Rectangle 3">
            <a:extLst>
              <a:ext uri="{FF2B5EF4-FFF2-40B4-BE49-F238E27FC236}">
                <a16:creationId xmlns:a16="http://schemas.microsoft.com/office/drawing/2014/main" id="{EF35FC67-9FC9-1912-F3DF-74E0BC7868F3}"/>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383994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039FD2-3703-F421-B081-B3E96C87F911}"/>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268F0D81-2041-E543-6E6B-D53F477F365F}"/>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914EED86-BCD6-2630-17A2-6B308EC2799B}"/>
              </a:ext>
            </a:extLst>
          </p:cNvPr>
          <p:cNvSpPr>
            <a:spLocks noGrp="1" noChangeArrowheads="1"/>
          </p:cNvSpPr>
          <p:nvPr>
            <p:ph type="sldNum" sz="quarter" idx="5"/>
          </p:nvPr>
        </p:nvSpPr>
        <p:spPr>
          <a:ln/>
        </p:spPr>
        <p:txBody>
          <a:bodyPr/>
          <a:lstStyle/>
          <a:p>
            <a:fld id="{6D07B41F-354B-413A-8543-94A995F698C2}" type="slidenum">
              <a:rPr lang="en-US" altLang="en-US"/>
              <a:pPr/>
              <a:t>64</a:t>
            </a:fld>
            <a:endParaRPr lang="en-US" altLang="en-US"/>
          </a:p>
        </p:txBody>
      </p:sp>
      <p:sp>
        <p:nvSpPr>
          <p:cNvPr id="1752066" name="Rectangle 2">
            <a:extLst>
              <a:ext uri="{FF2B5EF4-FFF2-40B4-BE49-F238E27FC236}">
                <a16:creationId xmlns:a16="http://schemas.microsoft.com/office/drawing/2014/main" id="{79DAAA18-E327-5E06-4E1D-E86044F63D73}"/>
              </a:ext>
            </a:extLst>
          </p:cNvPr>
          <p:cNvSpPr>
            <a:spLocks noGrp="1" noRot="1" noChangeAspect="1" noChangeArrowheads="1" noTextEdit="1"/>
          </p:cNvSpPr>
          <p:nvPr>
            <p:ph type="sldImg"/>
          </p:nvPr>
        </p:nvSpPr>
        <p:spPr>
          <a:ln/>
        </p:spPr>
      </p:sp>
      <p:sp>
        <p:nvSpPr>
          <p:cNvPr id="1752067" name="Rectangle 3">
            <a:extLst>
              <a:ext uri="{FF2B5EF4-FFF2-40B4-BE49-F238E27FC236}">
                <a16:creationId xmlns:a16="http://schemas.microsoft.com/office/drawing/2014/main" id="{83D52DE8-D593-3E16-6D67-038C94EFCD24}"/>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424393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2667F7C-703C-CCC3-3301-9E06226BFD55}"/>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7B5B4AD2-884D-AC97-16A8-D6B90190CD5A}"/>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A6FC8355-B098-7667-655B-95179C783BFA}"/>
              </a:ext>
            </a:extLst>
          </p:cNvPr>
          <p:cNvSpPr>
            <a:spLocks noGrp="1" noChangeArrowheads="1"/>
          </p:cNvSpPr>
          <p:nvPr>
            <p:ph type="sldNum" sz="quarter" idx="5"/>
          </p:nvPr>
        </p:nvSpPr>
        <p:spPr>
          <a:ln/>
        </p:spPr>
        <p:txBody>
          <a:bodyPr/>
          <a:lstStyle/>
          <a:p>
            <a:fld id="{78F9B4C3-92F4-4DF2-ACA8-0F81E382FE85}" type="slidenum">
              <a:rPr lang="en-US" altLang="en-US"/>
              <a:pPr/>
              <a:t>65</a:t>
            </a:fld>
            <a:endParaRPr lang="en-US" altLang="en-US"/>
          </a:p>
        </p:txBody>
      </p:sp>
      <p:sp>
        <p:nvSpPr>
          <p:cNvPr id="1758210" name="Rectangle 2">
            <a:extLst>
              <a:ext uri="{FF2B5EF4-FFF2-40B4-BE49-F238E27FC236}">
                <a16:creationId xmlns:a16="http://schemas.microsoft.com/office/drawing/2014/main" id="{03A48930-C484-000B-D5BF-6C0513B07252}"/>
              </a:ext>
            </a:extLst>
          </p:cNvPr>
          <p:cNvSpPr>
            <a:spLocks noGrp="1" noRot="1" noChangeAspect="1" noChangeArrowheads="1" noTextEdit="1"/>
          </p:cNvSpPr>
          <p:nvPr>
            <p:ph type="sldImg"/>
          </p:nvPr>
        </p:nvSpPr>
        <p:spPr>
          <a:ln/>
        </p:spPr>
      </p:sp>
      <p:sp>
        <p:nvSpPr>
          <p:cNvPr id="1758211" name="Rectangle 3">
            <a:extLst>
              <a:ext uri="{FF2B5EF4-FFF2-40B4-BE49-F238E27FC236}">
                <a16:creationId xmlns:a16="http://schemas.microsoft.com/office/drawing/2014/main" id="{08DB8977-CC19-D18D-B130-A732CCFF1F6D}"/>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54527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A9EC072-F19B-9DE1-F9CE-C9C7CE2E977C}"/>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FE9CA920-705F-A4A3-4C1C-BFC24AD90215}"/>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E9FAF332-0BFB-F552-2E07-6DA1ACBFCA56}"/>
              </a:ext>
            </a:extLst>
          </p:cNvPr>
          <p:cNvSpPr>
            <a:spLocks noGrp="1" noChangeArrowheads="1"/>
          </p:cNvSpPr>
          <p:nvPr>
            <p:ph type="sldNum" sz="quarter" idx="5"/>
          </p:nvPr>
        </p:nvSpPr>
        <p:spPr>
          <a:ln/>
        </p:spPr>
        <p:txBody>
          <a:bodyPr/>
          <a:lstStyle/>
          <a:p>
            <a:fld id="{54CB9417-A21A-40F0-925A-23671DF6E2FD}" type="slidenum">
              <a:rPr lang="en-US" altLang="en-US"/>
              <a:pPr/>
              <a:t>66</a:t>
            </a:fld>
            <a:endParaRPr lang="en-US" altLang="en-US"/>
          </a:p>
        </p:txBody>
      </p:sp>
      <p:sp>
        <p:nvSpPr>
          <p:cNvPr id="1760258" name="Rectangle 2">
            <a:extLst>
              <a:ext uri="{FF2B5EF4-FFF2-40B4-BE49-F238E27FC236}">
                <a16:creationId xmlns:a16="http://schemas.microsoft.com/office/drawing/2014/main" id="{AE0579FB-49FA-2C3F-D1FE-20AA7091EA05}"/>
              </a:ext>
            </a:extLst>
          </p:cNvPr>
          <p:cNvSpPr>
            <a:spLocks noGrp="1" noRot="1" noChangeAspect="1" noChangeArrowheads="1" noTextEdit="1"/>
          </p:cNvSpPr>
          <p:nvPr>
            <p:ph type="sldImg"/>
          </p:nvPr>
        </p:nvSpPr>
        <p:spPr>
          <a:ln/>
        </p:spPr>
      </p:sp>
      <p:sp>
        <p:nvSpPr>
          <p:cNvPr id="1760259" name="Rectangle 3">
            <a:extLst>
              <a:ext uri="{FF2B5EF4-FFF2-40B4-BE49-F238E27FC236}">
                <a16:creationId xmlns:a16="http://schemas.microsoft.com/office/drawing/2014/main" id="{33D267F6-67FF-F8A0-499D-23FD1BF41F71}"/>
              </a:ext>
            </a:extLst>
          </p:cNvPr>
          <p:cNvSpPr>
            <a:spLocks noGrp="1" noChangeArrowheads="1"/>
          </p:cNvSpPr>
          <p:nvPr>
            <p:ph type="body" idx="1"/>
          </p:nvPr>
        </p:nvSpPr>
        <p:spPr>
          <a:xfrm>
            <a:off x="152400" y="4114800"/>
            <a:ext cx="6553200" cy="4876800"/>
          </a:xfrm>
        </p:spPr>
        <p:txBody>
          <a:bodyPr/>
          <a:lstStyle/>
          <a:p>
            <a:r>
              <a:rPr lang="en-US" altLang="en-US"/>
              <a:t>Not that Churchill did much for Israel after WW II</a:t>
            </a:r>
          </a:p>
        </p:txBody>
      </p:sp>
    </p:spTree>
    <p:extLst>
      <p:ext uri="{BB962C8B-B14F-4D97-AF65-F5344CB8AC3E}">
        <p14:creationId xmlns:p14="http://schemas.microsoft.com/office/powerpoint/2010/main" val="3765596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017F718-3A6A-DD09-78E0-8FEB2AD4E672}"/>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95FA2C15-E9B8-DDDC-230C-CAE721758F22}"/>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609A3F97-AA07-4231-E22A-9500936ADA45}"/>
              </a:ext>
            </a:extLst>
          </p:cNvPr>
          <p:cNvSpPr>
            <a:spLocks noGrp="1" noChangeArrowheads="1"/>
          </p:cNvSpPr>
          <p:nvPr>
            <p:ph type="sldNum" sz="quarter" idx="5"/>
          </p:nvPr>
        </p:nvSpPr>
        <p:spPr>
          <a:ln/>
        </p:spPr>
        <p:txBody>
          <a:bodyPr/>
          <a:lstStyle/>
          <a:p>
            <a:fld id="{518DAF95-9E9F-4F70-B892-360AB8EC561F}" type="slidenum">
              <a:rPr lang="en-US" altLang="en-US"/>
              <a:pPr/>
              <a:t>67</a:t>
            </a:fld>
            <a:endParaRPr lang="en-US" altLang="en-US"/>
          </a:p>
        </p:txBody>
      </p:sp>
      <p:sp>
        <p:nvSpPr>
          <p:cNvPr id="1762306" name="Rectangle 2">
            <a:extLst>
              <a:ext uri="{FF2B5EF4-FFF2-40B4-BE49-F238E27FC236}">
                <a16:creationId xmlns:a16="http://schemas.microsoft.com/office/drawing/2014/main" id="{345A9F57-BCE8-0BD2-4CED-D7EE68B92D52}"/>
              </a:ext>
            </a:extLst>
          </p:cNvPr>
          <p:cNvSpPr>
            <a:spLocks noGrp="1" noRot="1" noChangeAspect="1" noChangeArrowheads="1" noTextEdit="1"/>
          </p:cNvSpPr>
          <p:nvPr>
            <p:ph type="sldImg"/>
          </p:nvPr>
        </p:nvSpPr>
        <p:spPr>
          <a:ln/>
        </p:spPr>
      </p:sp>
      <p:sp>
        <p:nvSpPr>
          <p:cNvPr id="1762307" name="Rectangle 3">
            <a:extLst>
              <a:ext uri="{FF2B5EF4-FFF2-40B4-BE49-F238E27FC236}">
                <a16:creationId xmlns:a16="http://schemas.microsoft.com/office/drawing/2014/main" id="{9B7A6E1F-0E9E-6AA8-9007-35C8A08099FD}"/>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3756536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B9103F4-490D-13B4-5A3C-BBD1152EE744}"/>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A5EBAD95-A73B-27D6-DE12-AFDC86F135DE}"/>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280FB70B-627B-2D99-C978-51B1B34DAA74}"/>
              </a:ext>
            </a:extLst>
          </p:cNvPr>
          <p:cNvSpPr>
            <a:spLocks noGrp="1" noChangeArrowheads="1"/>
          </p:cNvSpPr>
          <p:nvPr>
            <p:ph type="sldNum" sz="quarter" idx="5"/>
          </p:nvPr>
        </p:nvSpPr>
        <p:spPr>
          <a:ln/>
        </p:spPr>
        <p:txBody>
          <a:bodyPr/>
          <a:lstStyle/>
          <a:p>
            <a:fld id="{AC434A49-1517-4BD6-B991-B2B64B13D0A6}" type="slidenum">
              <a:rPr lang="en-US" altLang="en-US"/>
              <a:pPr/>
              <a:t>68</a:t>
            </a:fld>
            <a:endParaRPr lang="en-US" altLang="en-US"/>
          </a:p>
        </p:txBody>
      </p:sp>
      <p:sp>
        <p:nvSpPr>
          <p:cNvPr id="1754114" name="Rectangle 2">
            <a:extLst>
              <a:ext uri="{FF2B5EF4-FFF2-40B4-BE49-F238E27FC236}">
                <a16:creationId xmlns:a16="http://schemas.microsoft.com/office/drawing/2014/main" id="{2A73DC83-50F9-C5F7-4362-7952E4B1E385}"/>
              </a:ext>
            </a:extLst>
          </p:cNvPr>
          <p:cNvSpPr>
            <a:spLocks noGrp="1" noRot="1" noChangeAspect="1" noChangeArrowheads="1" noTextEdit="1"/>
          </p:cNvSpPr>
          <p:nvPr>
            <p:ph type="sldImg"/>
          </p:nvPr>
        </p:nvSpPr>
        <p:spPr>
          <a:ln/>
        </p:spPr>
      </p:sp>
      <p:sp>
        <p:nvSpPr>
          <p:cNvPr id="1754115" name="Rectangle 3">
            <a:extLst>
              <a:ext uri="{FF2B5EF4-FFF2-40B4-BE49-F238E27FC236}">
                <a16:creationId xmlns:a16="http://schemas.microsoft.com/office/drawing/2014/main" id="{F3313743-1762-7B2E-A77F-09DFC7C61CB4}"/>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12811385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2024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231775" indent="-231775">
              <a:buFont typeface="Arial" panose="020B0604020202020204" pitchFamily="34" charset="0"/>
              <a:buChar char="•"/>
            </a:pPr>
            <a:endParaRPr lang="en-US" altLang="en-US" dirty="0"/>
          </a:p>
        </p:txBody>
      </p:sp>
    </p:spTree>
    <p:extLst>
      <p:ext uri="{BB962C8B-B14F-4D97-AF65-F5344CB8AC3E}">
        <p14:creationId xmlns:p14="http://schemas.microsoft.com/office/powerpoint/2010/main" val="15933400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644446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82B7E8F-542E-BD89-AE88-0679CD8CB664}"/>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14A73F85-5032-8584-D511-C40626C6D9C5}"/>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19BFCCD3-362E-D044-2D31-0974912168C3}"/>
              </a:ext>
            </a:extLst>
          </p:cNvPr>
          <p:cNvSpPr>
            <a:spLocks noGrp="1" noChangeArrowheads="1"/>
          </p:cNvSpPr>
          <p:nvPr>
            <p:ph type="sldNum" sz="quarter" idx="5"/>
          </p:nvPr>
        </p:nvSpPr>
        <p:spPr>
          <a:ln/>
        </p:spPr>
        <p:txBody>
          <a:bodyPr/>
          <a:lstStyle/>
          <a:p>
            <a:fld id="{BB437DD6-A6C6-4312-8DCC-E6424C930AF8}" type="slidenum">
              <a:rPr lang="en-US" altLang="en-US"/>
              <a:pPr/>
              <a:t>71</a:t>
            </a:fld>
            <a:endParaRPr lang="en-US" altLang="en-US"/>
          </a:p>
        </p:txBody>
      </p:sp>
      <p:sp>
        <p:nvSpPr>
          <p:cNvPr id="1731586" name="Rectangle 2">
            <a:extLst>
              <a:ext uri="{FF2B5EF4-FFF2-40B4-BE49-F238E27FC236}">
                <a16:creationId xmlns:a16="http://schemas.microsoft.com/office/drawing/2014/main" id="{1053F1C5-FC7E-716B-69D7-E32853D30831}"/>
              </a:ext>
            </a:extLst>
          </p:cNvPr>
          <p:cNvSpPr>
            <a:spLocks noGrp="1" noRot="1" noChangeAspect="1" noChangeArrowheads="1" noTextEdit="1"/>
          </p:cNvSpPr>
          <p:nvPr>
            <p:ph type="sldImg"/>
          </p:nvPr>
        </p:nvSpPr>
        <p:spPr>
          <a:ln/>
        </p:spPr>
      </p:sp>
      <p:sp>
        <p:nvSpPr>
          <p:cNvPr id="1731587" name="Rectangle 3">
            <a:extLst>
              <a:ext uri="{FF2B5EF4-FFF2-40B4-BE49-F238E27FC236}">
                <a16:creationId xmlns:a16="http://schemas.microsoft.com/office/drawing/2014/main" id="{2360FA07-2013-6805-7CDD-AE77905304A8}"/>
              </a:ext>
            </a:extLst>
          </p:cNvPr>
          <p:cNvSpPr>
            <a:spLocks noGrp="1" noChangeArrowheads="1"/>
          </p:cNvSpPr>
          <p:nvPr>
            <p:ph type="body" idx="1"/>
          </p:nvPr>
        </p:nvSpPr>
        <p:spPr>
          <a:xfrm>
            <a:off x="152400" y="4114800"/>
            <a:ext cx="6553200" cy="4876800"/>
          </a:xfrm>
        </p:spPr>
        <p:txBody>
          <a:bodyPr/>
          <a:lstStyle/>
          <a:p>
            <a:r>
              <a:rPr lang="en-US" altLang="en-US"/>
              <a:t>We will do greater works???</a:t>
            </a:r>
          </a:p>
        </p:txBody>
      </p:sp>
    </p:spTree>
    <p:extLst>
      <p:ext uri="{BB962C8B-B14F-4D97-AF65-F5344CB8AC3E}">
        <p14:creationId xmlns:p14="http://schemas.microsoft.com/office/powerpoint/2010/main" val="538278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82B7E8F-542E-BD89-AE88-0679CD8CB664}"/>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14A73F85-5032-8584-D511-C40626C6D9C5}"/>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19BFCCD3-362E-D044-2D31-0974912168C3}"/>
              </a:ext>
            </a:extLst>
          </p:cNvPr>
          <p:cNvSpPr>
            <a:spLocks noGrp="1" noChangeArrowheads="1"/>
          </p:cNvSpPr>
          <p:nvPr>
            <p:ph type="sldNum" sz="quarter" idx="5"/>
          </p:nvPr>
        </p:nvSpPr>
        <p:spPr>
          <a:ln/>
        </p:spPr>
        <p:txBody>
          <a:bodyPr/>
          <a:lstStyle/>
          <a:p>
            <a:fld id="{BB437DD6-A6C6-4312-8DCC-E6424C930AF8}" type="slidenum">
              <a:rPr lang="en-US" altLang="en-US"/>
              <a:pPr/>
              <a:t>72</a:t>
            </a:fld>
            <a:endParaRPr lang="en-US" altLang="en-US"/>
          </a:p>
        </p:txBody>
      </p:sp>
      <p:sp>
        <p:nvSpPr>
          <p:cNvPr id="1731586" name="Rectangle 2">
            <a:extLst>
              <a:ext uri="{FF2B5EF4-FFF2-40B4-BE49-F238E27FC236}">
                <a16:creationId xmlns:a16="http://schemas.microsoft.com/office/drawing/2014/main" id="{1053F1C5-FC7E-716B-69D7-E32853D30831}"/>
              </a:ext>
            </a:extLst>
          </p:cNvPr>
          <p:cNvSpPr>
            <a:spLocks noGrp="1" noRot="1" noChangeAspect="1" noChangeArrowheads="1" noTextEdit="1"/>
          </p:cNvSpPr>
          <p:nvPr>
            <p:ph type="sldImg"/>
          </p:nvPr>
        </p:nvSpPr>
        <p:spPr>
          <a:ln/>
        </p:spPr>
      </p:sp>
      <p:sp>
        <p:nvSpPr>
          <p:cNvPr id="1731587" name="Rectangle 3">
            <a:extLst>
              <a:ext uri="{FF2B5EF4-FFF2-40B4-BE49-F238E27FC236}">
                <a16:creationId xmlns:a16="http://schemas.microsoft.com/office/drawing/2014/main" id="{2360FA07-2013-6805-7CDD-AE77905304A8}"/>
              </a:ext>
            </a:extLst>
          </p:cNvPr>
          <p:cNvSpPr>
            <a:spLocks noGrp="1" noChangeArrowheads="1"/>
          </p:cNvSpPr>
          <p:nvPr>
            <p:ph type="body" idx="1"/>
          </p:nvPr>
        </p:nvSpPr>
        <p:spPr>
          <a:xfrm>
            <a:off x="152400" y="4114800"/>
            <a:ext cx="6553200" cy="4876800"/>
          </a:xfrm>
        </p:spPr>
        <p:txBody>
          <a:bodyPr/>
          <a:lstStyle/>
          <a:p>
            <a:r>
              <a:rPr lang="en-US" altLang="en-US"/>
              <a:t>We will do greater works???</a:t>
            </a:r>
          </a:p>
        </p:txBody>
      </p:sp>
    </p:spTree>
    <p:extLst>
      <p:ext uri="{BB962C8B-B14F-4D97-AF65-F5344CB8AC3E}">
        <p14:creationId xmlns:p14="http://schemas.microsoft.com/office/powerpoint/2010/main" val="24293759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E6D193A-3C82-94DF-4E8E-21F99627A85E}"/>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8E4403A0-18AC-1AA3-F3C2-0CD8DF6F105E}"/>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3D74AB2B-EB51-A84A-3627-9F649DB48C1F}"/>
              </a:ext>
            </a:extLst>
          </p:cNvPr>
          <p:cNvSpPr>
            <a:spLocks noGrp="1" noChangeArrowheads="1"/>
          </p:cNvSpPr>
          <p:nvPr>
            <p:ph type="sldNum" sz="quarter" idx="5"/>
          </p:nvPr>
        </p:nvSpPr>
        <p:spPr>
          <a:ln/>
        </p:spPr>
        <p:txBody>
          <a:bodyPr/>
          <a:lstStyle/>
          <a:p>
            <a:fld id="{A8453BF0-C98F-4AD2-9DE8-067683303EB7}" type="slidenum">
              <a:rPr lang="en-US" altLang="en-US"/>
              <a:pPr/>
              <a:t>73</a:t>
            </a:fld>
            <a:endParaRPr lang="en-US" altLang="en-US"/>
          </a:p>
        </p:txBody>
      </p:sp>
      <p:sp>
        <p:nvSpPr>
          <p:cNvPr id="1768450" name="Rectangle 2">
            <a:extLst>
              <a:ext uri="{FF2B5EF4-FFF2-40B4-BE49-F238E27FC236}">
                <a16:creationId xmlns:a16="http://schemas.microsoft.com/office/drawing/2014/main" id="{5E1CF010-BD92-A8A4-3F5F-80F22E58D065}"/>
              </a:ext>
            </a:extLst>
          </p:cNvPr>
          <p:cNvSpPr>
            <a:spLocks noGrp="1" noRot="1" noChangeAspect="1" noChangeArrowheads="1" noTextEdit="1"/>
          </p:cNvSpPr>
          <p:nvPr>
            <p:ph type="sldImg"/>
          </p:nvPr>
        </p:nvSpPr>
        <p:spPr>
          <a:ln/>
        </p:spPr>
      </p:sp>
      <p:sp>
        <p:nvSpPr>
          <p:cNvPr id="1768451" name="Rectangle 3">
            <a:extLst>
              <a:ext uri="{FF2B5EF4-FFF2-40B4-BE49-F238E27FC236}">
                <a16:creationId xmlns:a16="http://schemas.microsoft.com/office/drawing/2014/main" id="{6A9B01CE-0462-EEA0-D100-235EA320683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586007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83A13E7-CD1A-7F78-1EA1-4F0BF337138F}"/>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107D0D7C-3D58-170A-C735-60D2721A4B2F}"/>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0DEA1F0A-C9A3-E3E8-D3AD-A40EE7D22106}"/>
              </a:ext>
            </a:extLst>
          </p:cNvPr>
          <p:cNvSpPr>
            <a:spLocks noGrp="1" noChangeArrowheads="1"/>
          </p:cNvSpPr>
          <p:nvPr>
            <p:ph type="sldNum" sz="quarter" idx="5"/>
          </p:nvPr>
        </p:nvSpPr>
        <p:spPr>
          <a:ln/>
        </p:spPr>
        <p:txBody>
          <a:bodyPr/>
          <a:lstStyle/>
          <a:p>
            <a:fld id="{DB7AB77F-60D8-4AD1-924A-604DE638D2F1}" type="slidenum">
              <a:rPr lang="en-US" altLang="en-US"/>
              <a:pPr/>
              <a:t>74</a:t>
            </a:fld>
            <a:endParaRPr lang="en-US" altLang="en-US"/>
          </a:p>
        </p:txBody>
      </p:sp>
      <p:sp>
        <p:nvSpPr>
          <p:cNvPr id="1733634" name="Rectangle 2">
            <a:extLst>
              <a:ext uri="{FF2B5EF4-FFF2-40B4-BE49-F238E27FC236}">
                <a16:creationId xmlns:a16="http://schemas.microsoft.com/office/drawing/2014/main" id="{8BAF69D3-FCDB-CB04-2163-F2F1E72A295E}"/>
              </a:ext>
            </a:extLst>
          </p:cNvPr>
          <p:cNvSpPr>
            <a:spLocks noGrp="1" noRot="1" noChangeAspect="1" noChangeArrowheads="1" noTextEdit="1"/>
          </p:cNvSpPr>
          <p:nvPr>
            <p:ph type="sldImg"/>
          </p:nvPr>
        </p:nvSpPr>
        <p:spPr>
          <a:ln/>
        </p:spPr>
      </p:sp>
      <p:sp>
        <p:nvSpPr>
          <p:cNvPr id="1733635" name="Rectangle 3">
            <a:extLst>
              <a:ext uri="{FF2B5EF4-FFF2-40B4-BE49-F238E27FC236}">
                <a16:creationId xmlns:a16="http://schemas.microsoft.com/office/drawing/2014/main" id="{F992300A-B94A-3EA0-B0B8-B4C9E8521016}"/>
              </a:ext>
            </a:extLst>
          </p:cNvPr>
          <p:cNvSpPr>
            <a:spLocks noGrp="1" noChangeArrowheads="1"/>
          </p:cNvSpPr>
          <p:nvPr>
            <p:ph type="body" idx="1"/>
          </p:nvPr>
        </p:nvSpPr>
        <p:spPr>
          <a:xfrm>
            <a:off x="152400" y="4114800"/>
            <a:ext cx="6553200" cy="4876800"/>
          </a:xfrm>
        </p:spPr>
        <p:txBody>
          <a:bodyPr/>
          <a:lstStyle/>
          <a:p>
            <a:r>
              <a:rPr lang="en-US" altLang="en-US"/>
              <a:t>Yeshua speaking of His cousin Yokhanan.</a:t>
            </a:r>
          </a:p>
          <a:p>
            <a:r>
              <a:rPr lang="en-US" altLang="en-US"/>
              <a:t>Really?  Greater tha</a:t>
            </a:r>
          </a:p>
        </p:txBody>
      </p:sp>
    </p:spTree>
    <p:extLst>
      <p:ext uri="{BB962C8B-B14F-4D97-AF65-F5344CB8AC3E}">
        <p14:creationId xmlns:p14="http://schemas.microsoft.com/office/powerpoint/2010/main" val="24636613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83A13E7-CD1A-7F78-1EA1-4F0BF337138F}"/>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107D0D7C-3D58-170A-C735-60D2721A4B2F}"/>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0DEA1F0A-C9A3-E3E8-D3AD-A40EE7D22106}"/>
              </a:ext>
            </a:extLst>
          </p:cNvPr>
          <p:cNvSpPr>
            <a:spLocks noGrp="1" noChangeArrowheads="1"/>
          </p:cNvSpPr>
          <p:nvPr>
            <p:ph type="sldNum" sz="quarter" idx="5"/>
          </p:nvPr>
        </p:nvSpPr>
        <p:spPr>
          <a:ln/>
        </p:spPr>
        <p:txBody>
          <a:bodyPr/>
          <a:lstStyle/>
          <a:p>
            <a:fld id="{DB7AB77F-60D8-4AD1-924A-604DE638D2F1}" type="slidenum">
              <a:rPr lang="en-US" altLang="en-US"/>
              <a:pPr/>
              <a:t>75</a:t>
            </a:fld>
            <a:endParaRPr lang="en-US" altLang="en-US"/>
          </a:p>
        </p:txBody>
      </p:sp>
      <p:sp>
        <p:nvSpPr>
          <p:cNvPr id="1733634" name="Rectangle 2">
            <a:extLst>
              <a:ext uri="{FF2B5EF4-FFF2-40B4-BE49-F238E27FC236}">
                <a16:creationId xmlns:a16="http://schemas.microsoft.com/office/drawing/2014/main" id="{8BAF69D3-FCDB-CB04-2163-F2F1E72A295E}"/>
              </a:ext>
            </a:extLst>
          </p:cNvPr>
          <p:cNvSpPr>
            <a:spLocks noGrp="1" noRot="1" noChangeAspect="1" noChangeArrowheads="1" noTextEdit="1"/>
          </p:cNvSpPr>
          <p:nvPr>
            <p:ph type="sldImg"/>
          </p:nvPr>
        </p:nvSpPr>
        <p:spPr>
          <a:ln/>
        </p:spPr>
      </p:sp>
      <p:sp>
        <p:nvSpPr>
          <p:cNvPr id="1733635" name="Rectangle 3">
            <a:extLst>
              <a:ext uri="{FF2B5EF4-FFF2-40B4-BE49-F238E27FC236}">
                <a16:creationId xmlns:a16="http://schemas.microsoft.com/office/drawing/2014/main" id="{F992300A-B94A-3EA0-B0B8-B4C9E8521016}"/>
              </a:ext>
            </a:extLst>
          </p:cNvPr>
          <p:cNvSpPr>
            <a:spLocks noGrp="1" noChangeArrowheads="1"/>
          </p:cNvSpPr>
          <p:nvPr>
            <p:ph type="body" idx="1"/>
          </p:nvPr>
        </p:nvSpPr>
        <p:spPr>
          <a:xfrm>
            <a:off x="152400" y="4114800"/>
            <a:ext cx="6553200" cy="4876800"/>
          </a:xfrm>
        </p:spPr>
        <p:txBody>
          <a:bodyPr/>
          <a:lstStyle/>
          <a:p>
            <a:r>
              <a:rPr lang="en-US" altLang="en-US"/>
              <a:t>Yeshua speaking of His cousin Yokhanan.</a:t>
            </a:r>
          </a:p>
          <a:p>
            <a:r>
              <a:rPr lang="en-US" altLang="en-US"/>
              <a:t>Really?  Greater tha</a:t>
            </a:r>
          </a:p>
        </p:txBody>
      </p:sp>
    </p:spTree>
    <p:extLst>
      <p:ext uri="{BB962C8B-B14F-4D97-AF65-F5344CB8AC3E}">
        <p14:creationId xmlns:p14="http://schemas.microsoft.com/office/powerpoint/2010/main" val="35783437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F667AC5-939C-ABCF-C2E5-CAE0A3484DDB}"/>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EDDF2A14-8B8A-63C8-DE9E-9714C36CA61B}"/>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A42D8BE0-93D9-6E66-A1A3-A759DAD6E399}"/>
              </a:ext>
            </a:extLst>
          </p:cNvPr>
          <p:cNvSpPr>
            <a:spLocks noGrp="1" noChangeArrowheads="1"/>
          </p:cNvSpPr>
          <p:nvPr>
            <p:ph type="sldNum" sz="quarter" idx="5"/>
          </p:nvPr>
        </p:nvSpPr>
        <p:spPr>
          <a:ln/>
        </p:spPr>
        <p:txBody>
          <a:bodyPr/>
          <a:lstStyle/>
          <a:p>
            <a:fld id="{DB8BC208-9F24-4CAB-828F-0F90F1543F6C}" type="slidenum">
              <a:rPr lang="en-US" altLang="en-US"/>
              <a:pPr/>
              <a:t>76</a:t>
            </a:fld>
            <a:endParaRPr lang="en-US" altLang="en-US"/>
          </a:p>
        </p:txBody>
      </p:sp>
      <p:sp>
        <p:nvSpPr>
          <p:cNvPr id="1737730" name="Rectangle 2">
            <a:extLst>
              <a:ext uri="{FF2B5EF4-FFF2-40B4-BE49-F238E27FC236}">
                <a16:creationId xmlns:a16="http://schemas.microsoft.com/office/drawing/2014/main" id="{F7164994-D2E4-8515-73AB-748EC761FA5B}"/>
              </a:ext>
            </a:extLst>
          </p:cNvPr>
          <p:cNvSpPr>
            <a:spLocks noGrp="1" noRot="1" noChangeAspect="1" noChangeArrowheads="1" noTextEdit="1"/>
          </p:cNvSpPr>
          <p:nvPr>
            <p:ph type="sldImg"/>
          </p:nvPr>
        </p:nvSpPr>
        <p:spPr>
          <a:ln/>
        </p:spPr>
      </p:sp>
      <p:sp>
        <p:nvSpPr>
          <p:cNvPr id="1737731" name="Rectangle 3">
            <a:extLst>
              <a:ext uri="{FF2B5EF4-FFF2-40B4-BE49-F238E27FC236}">
                <a16:creationId xmlns:a16="http://schemas.microsoft.com/office/drawing/2014/main" id="{9A63203B-79A1-C441-C5B7-0E6C2A1108CD}"/>
              </a:ext>
            </a:extLst>
          </p:cNvPr>
          <p:cNvSpPr>
            <a:spLocks noGrp="1" noChangeArrowheads="1"/>
          </p:cNvSpPr>
          <p:nvPr>
            <p:ph type="body" idx="1"/>
          </p:nvPr>
        </p:nvSpPr>
        <p:spPr>
          <a:xfrm>
            <a:off x="152400" y="4114800"/>
            <a:ext cx="6553200" cy="4876800"/>
          </a:xfrm>
        </p:spPr>
        <p:txBody>
          <a:bodyPr/>
          <a:lstStyle/>
          <a:p>
            <a:r>
              <a:rPr lang="en-US" altLang="en-US" dirty="0" err="1"/>
              <a:t>Adon</a:t>
            </a:r>
            <a:r>
              <a:rPr lang="en-US" altLang="en-US" dirty="0"/>
              <a:t> </a:t>
            </a:r>
            <a:r>
              <a:rPr lang="en-US" altLang="en-US" dirty="0" err="1"/>
              <a:t>HaKavod</a:t>
            </a:r>
            <a:endParaRPr lang="en-US" altLang="en-US" dirty="0"/>
          </a:p>
        </p:txBody>
      </p:sp>
    </p:spTree>
    <p:extLst>
      <p:ext uri="{BB962C8B-B14F-4D97-AF65-F5344CB8AC3E}">
        <p14:creationId xmlns:p14="http://schemas.microsoft.com/office/powerpoint/2010/main" val="35995563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F667AC5-939C-ABCF-C2E5-CAE0A3484DDB}"/>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EDDF2A14-8B8A-63C8-DE9E-9714C36CA61B}"/>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A42D8BE0-93D9-6E66-A1A3-A759DAD6E399}"/>
              </a:ext>
            </a:extLst>
          </p:cNvPr>
          <p:cNvSpPr>
            <a:spLocks noGrp="1" noChangeArrowheads="1"/>
          </p:cNvSpPr>
          <p:nvPr>
            <p:ph type="sldNum" sz="quarter" idx="5"/>
          </p:nvPr>
        </p:nvSpPr>
        <p:spPr>
          <a:ln/>
        </p:spPr>
        <p:txBody>
          <a:bodyPr/>
          <a:lstStyle/>
          <a:p>
            <a:fld id="{DB8BC208-9F24-4CAB-828F-0F90F1543F6C}" type="slidenum">
              <a:rPr lang="en-US" altLang="en-US"/>
              <a:pPr/>
              <a:t>77</a:t>
            </a:fld>
            <a:endParaRPr lang="en-US" altLang="en-US"/>
          </a:p>
        </p:txBody>
      </p:sp>
      <p:sp>
        <p:nvSpPr>
          <p:cNvPr id="1737730" name="Rectangle 2">
            <a:extLst>
              <a:ext uri="{FF2B5EF4-FFF2-40B4-BE49-F238E27FC236}">
                <a16:creationId xmlns:a16="http://schemas.microsoft.com/office/drawing/2014/main" id="{F7164994-D2E4-8515-73AB-748EC761FA5B}"/>
              </a:ext>
            </a:extLst>
          </p:cNvPr>
          <p:cNvSpPr>
            <a:spLocks noGrp="1" noRot="1" noChangeAspect="1" noChangeArrowheads="1" noTextEdit="1"/>
          </p:cNvSpPr>
          <p:nvPr>
            <p:ph type="sldImg"/>
          </p:nvPr>
        </p:nvSpPr>
        <p:spPr>
          <a:ln/>
        </p:spPr>
      </p:sp>
      <p:sp>
        <p:nvSpPr>
          <p:cNvPr id="1737731" name="Rectangle 3">
            <a:extLst>
              <a:ext uri="{FF2B5EF4-FFF2-40B4-BE49-F238E27FC236}">
                <a16:creationId xmlns:a16="http://schemas.microsoft.com/office/drawing/2014/main" id="{9A63203B-79A1-C441-C5B7-0E6C2A1108CD}"/>
              </a:ext>
            </a:extLst>
          </p:cNvPr>
          <p:cNvSpPr>
            <a:spLocks noGrp="1" noChangeArrowheads="1"/>
          </p:cNvSpPr>
          <p:nvPr>
            <p:ph type="body" idx="1"/>
          </p:nvPr>
        </p:nvSpPr>
        <p:spPr>
          <a:xfrm>
            <a:off x="152400" y="4114800"/>
            <a:ext cx="6553200" cy="4876800"/>
          </a:xfrm>
        </p:spPr>
        <p:txBody>
          <a:bodyPr/>
          <a:lstStyle/>
          <a:p>
            <a:r>
              <a:rPr lang="en-US" altLang="en-US" dirty="0" err="1"/>
              <a:t>Adon</a:t>
            </a:r>
            <a:r>
              <a:rPr lang="en-US" altLang="en-US" dirty="0"/>
              <a:t> </a:t>
            </a:r>
            <a:r>
              <a:rPr lang="en-US" altLang="en-US" dirty="0" err="1"/>
              <a:t>HaKavod</a:t>
            </a:r>
            <a:endParaRPr lang="en-US" altLang="en-US" dirty="0"/>
          </a:p>
        </p:txBody>
      </p:sp>
    </p:spTree>
    <p:extLst>
      <p:ext uri="{BB962C8B-B14F-4D97-AF65-F5344CB8AC3E}">
        <p14:creationId xmlns:p14="http://schemas.microsoft.com/office/powerpoint/2010/main" val="32101784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CC087F5-831C-153E-0B25-B8396D52CC9A}"/>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DDF24900-3D3C-3BD6-3F8F-82A561896830}"/>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703FA153-8996-121E-D6EE-E1BCCA8B5EB6}"/>
              </a:ext>
            </a:extLst>
          </p:cNvPr>
          <p:cNvSpPr>
            <a:spLocks noGrp="1" noChangeArrowheads="1"/>
          </p:cNvSpPr>
          <p:nvPr>
            <p:ph type="sldNum" sz="quarter" idx="5"/>
          </p:nvPr>
        </p:nvSpPr>
        <p:spPr>
          <a:ln/>
        </p:spPr>
        <p:txBody>
          <a:bodyPr/>
          <a:lstStyle/>
          <a:p>
            <a:fld id="{2B9CAC79-EDE7-4271-94B4-B8DD395F2CAE}" type="slidenum">
              <a:rPr lang="en-US" altLang="en-US"/>
              <a:pPr/>
              <a:t>78</a:t>
            </a:fld>
            <a:endParaRPr lang="en-US" altLang="en-US"/>
          </a:p>
        </p:txBody>
      </p:sp>
      <p:sp>
        <p:nvSpPr>
          <p:cNvPr id="1735682" name="Rectangle 2">
            <a:extLst>
              <a:ext uri="{FF2B5EF4-FFF2-40B4-BE49-F238E27FC236}">
                <a16:creationId xmlns:a16="http://schemas.microsoft.com/office/drawing/2014/main" id="{44ADFF2D-D9F4-F68A-5722-50E70013FE2D}"/>
              </a:ext>
            </a:extLst>
          </p:cNvPr>
          <p:cNvSpPr>
            <a:spLocks noGrp="1" noRot="1" noChangeAspect="1" noChangeArrowheads="1" noTextEdit="1"/>
          </p:cNvSpPr>
          <p:nvPr>
            <p:ph type="sldImg"/>
          </p:nvPr>
        </p:nvSpPr>
        <p:spPr>
          <a:ln/>
        </p:spPr>
      </p:sp>
      <p:sp>
        <p:nvSpPr>
          <p:cNvPr id="1735683" name="Rectangle 3">
            <a:extLst>
              <a:ext uri="{FF2B5EF4-FFF2-40B4-BE49-F238E27FC236}">
                <a16:creationId xmlns:a16="http://schemas.microsoft.com/office/drawing/2014/main" id="{0C1DFA66-64E2-DA81-B418-B3BBD0C5AD97}"/>
              </a:ext>
            </a:extLst>
          </p:cNvPr>
          <p:cNvSpPr>
            <a:spLocks noGrp="1" noChangeArrowheads="1"/>
          </p:cNvSpPr>
          <p:nvPr>
            <p:ph type="body" idx="1"/>
          </p:nvPr>
        </p:nvSpPr>
        <p:spPr>
          <a:xfrm>
            <a:off x="152400" y="4114800"/>
            <a:ext cx="6553200" cy="4876800"/>
          </a:xfrm>
        </p:spPr>
        <p:txBody>
          <a:bodyPr/>
          <a:lstStyle/>
          <a:p>
            <a:r>
              <a:rPr lang="en-US" altLang="en-US"/>
              <a:t>Resurrection power in US.  Look to your left and right.  “You are powerful.”</a:t>
            </a:r>
          </a:p>
        </p:txBody>
      </p:sp>
    </p:spTree>
    <p:extLst>
      <p:ext uri="{BB962C8B-B14F-4D97-AF65-F5344CB8AC3E}">
        <p14:creationId xmlns:p14="http://schemas.microsoft.com/office/powerpoint/2010/main" val="40806803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1C2C6C0-EC00-E3CF-BC5B-F816C280DCB2}"/>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4C504F99-1901-0C11-1C68-25EC692AF34C}"/>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67353787-8D1C-644C-4450-304BB825A07A}"/>
              </a:ext>
            </a:extLst>
          </p:cNvPr>
          <p:cNvSpPr>
            <a:spLocks noGrp="1" noChangeArrowheads="1"/>
          </p:cNvSpPr>
          <p:nvPr>
            <p:ph type="sldNum" sz="quarter" idx="5"/>
          </p:nvPr>
        </p:nvSpPr>
        <p:spPr>
          <a:ln/>
        </p:spPr>
        <p:txBody>
          <a:bodyPr/>
          <a:lstStyle/>
          <a:p>
            <a:fld id="{80D59B47-5509-4BE5-BA8C-8F123CD31B25}" type="slidenum">
              <a:rPr lang="en-US" altLang="en-US"/>
              <a:pPr/>
              <a:t>79</a:t>
            </a:fld>
            <a:endParaRPr lang="en-US" altLang="en-US"/>
          </a:p>
        </p:txBody>
      </p:sp>
      <p:sp>
        <p:nvSpPr>
          <p:cNvPr id="1774594" name="Rectangle 2">
            <a:extLst>
              <a:ext uri="{FF2B5EF4-FFF2-40B4-BE49-F238E27FC236}">
                <a16:creationId xmlns:a16="http://schemas.microsoft.com/office/drawing/2014/main" id="{2019F892-9E6E-6BAB-B981-F617224CE0A6}"/>
              </a:ext>
            </a:extLst>
          </p:cNvPr>
          <p:cNvSpPr>
            <a:spLocks noGrp="1" noRot="1" noChangeAspect="1" noChangeArrowheads="1" noTextEdit="1"/>
          </p:cNvSpPr>
          <p:nvPr>
            <p:ph type="sldImg"/>
          </p:nvPr>
        </p:nvSpPr>
        <p:spPr>
          <a:ln/>
        </p:spPr>
      </p:sp>
      <p:sp>
        <p:nvSpPr>
          <p:cNvPr id="1774595" name="Rectangle 3">
            <a:extLst>
              <a:ext uri="{FF2B5EF4-FFF2-40B4-BE49-F238E27FC236}">
                <a16:creationId xmlns:a16="http://schemas.microsoft.com/office/drawing/2014/main" id="{C9CD4F3A-3045-6DE0-F852-B96C9D84484E}"/>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407424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err="1">
                <a:solidFill>
                  <a:srgbClr val="000000"/>
                </a:solidFill>
                <a:effectLst/>
              </a:rPr>
              <a:t>Kalenjins</a:t>
            </a:r>
            <a:r>
              <a:rPr lang="en-US" b="0" i="0" dirty="0">
                <a:solidFill>
                  <a:srgbClr val="000000"/>
                </a:solidFill>
                <a:effectLst/>
              </a:rPr>
              <a:t> ethnic group win most marathons!</a:t>
            </a:r>
          </a:p>
          <a:p>
            <a:pPr marL="173038" indent="-173038">
              <a:buFont typeface="Arial" panose="020B0604020202020204" pitchFamily="34" charset="0"/>
              <a:buChar char="•"/>
            </a:pPr>
            <a:r>
              <a:rPr lang="en-US" dirty="0">
                <a:solidFill>
                  <a:srgbClr val="000000"/>
                </a:solidFill>
              </a:rPr>
              <a:t>Great Rift Valley 8000 ft altitude</a:t>
            </a:r>
          </a:p>
          <a:p>
            <a:pPr marL="173038" indent="-173038">
              <a:buFont typeface="Arial" panose="020B0604020202020204" pitchFamily="34" charset="0"/>
              <a:buChar char="•"/>
            </a:pPr>
            <a:r>
              <a:rPr lang="en-US" b="0" i="0" dirty="0">
                <a:solidFill>
                  <a:srgbClr val="000000"/>
                </a:solidFill>
                <a:effectLst/>
              </a:rPr>
              <a:t>4 </a:t>
            </a:r>
            <a:r>
              <a:rPr lang="en-US" b="0" i="0" dirty="0" err="1">
                <a:solidFill>
                  <a:srgbClr val="000000"/>
                </a:solidFill>
                <a:effectLst/>
              </a:rPr>
              <a:t>lb</a:t>
            </a:r>
            <a:r>
              <a:rPr lang="en-US" b="0" i="0" dirty="0">
                <a:solidFill>
                  <a:srgbClr val="000000"/>
                </a:solidFill>
                <a:effectLst/>
              </a:rPr>
              <a:t> calf muscles, most people 8 </a:t>
            </a:r>
            <a:r>
              <a:rPr lang="en-US" b="0" i="0" dirty="0" err="1">
                <a:solidFill>
                  <a:srgbClr val="000000"/>
                </a:solidFill>
                <a:effectLst/>
              </a:rPr>
              <a:t>lbs</a:t>
            </a:r>
            <a:endParaRPr lang="en-US" b="0" i="0" dirty="0">
              <a:solidFill>
                <a:srgbClr val="000000"/>
              </a:solidFill>
              <a:effectLst/>
            </a:endParaRPr>
          </a:p>
          <a:p>
            <a:endParaRPr lang="en-US" altLang="en-US" dirty="0"/>
          </a:p>
        </p:txBody>
      </p:sp>
    </p:spTree>
    <p:extLst>
      <p:ext uri="{BB962C8B-B14F-4D97-AF65-F5344CB8AC3E}">
        <p14:creationId xmlns:p14="http://schemas.microsoft.com/office/powerpoint/2010/main" val="35767150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2487C00-FEFC-C36A-D6A1-D912B3D9F631}"/>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9A7C6268-E0D4-BAA3-B415-E7F06B6DA7C1}"/>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2803189F-2061-9223-F152-069F7428DB65}"/>
              </a:ext>
            </a:extLst>
          </p:cNvPr>
          <p:cNvSpPr>
            <a:spLocks noGrp="1" noChangeArrowheads="1"/>
          </p:cNvSpPr>
          <p:nvPr>
            <p:ph type="sldNum" sz="quarter" idx="5"/>
          </p:nvPr>
        </p:nvSpPr>
        <p:spPr>
          <a:ln/>
        </p:spPr>
        <p:txBody>
          <a:bodyPr/>
          <a:lstStyle/>
          <a:p>
            <a:fld id="{B0FD01F5-B033-41F5-82F1-8133C97CA68C}" type="slidenum">
              <a:rPr lang="en-US" altLang="en-US"/>
              <a:pPr/>
              <a:t>80</a:t>
            </a:fld>
            <a:endParaRPr lang="en-US" altLang="en-US"/>
          </a:p>
        </p:txBody>
      </p:sp>
      <p:sp>
        <p:nvSpPr>
          <p:cNvPr id="1776642" name="Rectangle 2">
            <a:extLst>
              <a:ext uri="{FF2B5EF4-FFF2-40B4-BE49-F238E27FC236}">
                <a16:creationId xmlns:a16="http://schemas.microsoft.com/office/drawing/2014/main" id="{E382AFA4-12FD-C1ED-ADCA-B7C203420F26}"/>
              </a:ext>
            </a:extLst>
          </p:cNvPr>
          <p:cNvSpPr>
            <a:spLocks noGrp="1" noRot="1" noChangeAspect="1" noChangeArrowheads="1" noTextEdit="1"/>
          </p:cNvSpPr>
          <p:nvPr>
            <p:ph type="sldImg"/>
          </p:nvPr>
        </p:nvSpPr>
        <p:spPr>
          <a:xfrm>
            <a:off x="1328738" y="685800"/>
            <a:ext cx="4200525" cy="2362200"/>
          </a:xfrm>
          <a:ln/>
        </p:spPr>
      </p:sp>
      <p:sp>
        <p:nvSpPr>
          <p:cNvPr id="1776643" name="Rectangle 3">
            <a:extLst>
              <a:ext uri="{FF2B5EF4-FFF2-40B4-BE49-F238E27FC236}">
                <a16:creationId xmlns:a16="http://schemas.microsoft.com/office/drawing/2014/main" id="{05B116E5-4243-75B6-329D-D426BA6DA736}"/>
              </a:ext>
            </a:extLst>
          </p:cNvPr>
          <p:cNvSpPr>
            <a:spLocks noGrp="1" noChangeArrowheads="1"/>
          </p:cNvSpPr>
          <p:nvPr>
            <p:ph type="body" idx="1"/>
          </p:nvPr>
        </p:nvSpPr>
        <p:spPr>
          <a:xfrm>
            <a:off x="152400" y="3124200"/>
            <a:ext cx="6553200" cy="5867400"/>
          </a:xfrm>
        </p:spPr>
        <p:txBody>
          <a:bodyPr/>
          <a:lstStyle/>
          <a:p>
            <a:pPr>
              <a:lnSpc>
                <a:spcPct val="90000"/>
              </a:lnSpc>
            </a:pPr>
            <a:r>
              <a:rPr lang="en-US" altLang="en-US"/>
              <a:t>the riches of the Messiah, </a:t>
            </a:r>
            <a:r>
              <a:rPr lang="en-US" altLang="en-US">
                <a:solidFill>
                  <a:srgbClr val="FF0000"/>
                </a:solidFill>
              </a:rPr>
              <a:t>as God</a:t>
            </a:r>
            <a:r>
              <a:rPr lang="en-US" altLang="en-US"/>
              <a:t>, lie in the perfections of his nature, in the works of his hands, in his empire and dominion over all, and in the revenues of glory, which result from thence; and these riches are underived and incommunicable, and are ineffable, yea inconceivable: his riches, </a:t>
            </a:r>
            <a:r>
              <a:rPr lang="en-US" altLang="en-US">
                <a:solidFill>
                  <a:srgbClr val="FF0000"/>
                </a:solidFill>
              </a:rPr>
              <a:t>as Mediator</a:t>
            </a:r>
            <a:r>
              <a:rPr lang="en-US" altLang="en-US"/>
              <a:t>, lie in the persons of the elect, in the grace that is laid up in him for them, called the riches of grace, and </a:t>
            </a:r>
            <a:r>
              <a:rPr lang="en-US" altLang="en-US">
                <a:solidFill>
                  <a:srgbClr val="FF0000"/>
                </a:solidFill>
              </a:rPr>
              <a:t>in the inheritance he is possessed</a:t>
            </a:r>
            <a:r>
              <a:rPr lang="en-US" altLang="en-US"/>
              <a:t> of for them, called the riches of glory; and these rich things are communicable, as well as solid, satisfying, and lasting; and they are unsearchable to the natural man, and cannot be fully investigated by believers themselves; they will be telling over to all eternity: and they will appear unsearchable, when it is considered what they have procured, and </a:t>
            </a:r>
            <a:r>
              <a:rPr lang="en-US" altLang="en-US">
                <a:solidFill>
                  <a:srgbClr val="FF0000"/>
                </a:solidFill>
              </a:rPr>
              <a:t>what blessings have been dispensed according to them;</a:t>
            </a:r>
            <a:r>
              <a:rPr lang="en-US" altLang="en-US"/>
              <a:t> what a </a:t>
            </a:r>
            <a:r>
              <a:rPr lang="en-US" altLang="en-US">
                <a:solidFill>
                  <a:srgbClr val="FF0000"/>
                </a:solidFill>
              </a:rPr>
              <a:t>large family</a:t>
            </a:r>
            <a:r>
              <a:rPr lang="en-US" altLang="en-US"/>
              <a:t> the Messiah has maintained by them, and how richly and fully he has provided for them, and to what honor and grandeur he raises them all. </a:t>
            </a:r>
          </a:p>
        </p:txBody>
      </p:sp>
    </p:spTree>
    <p:extLst>
      <p:ext uri="{BB962C8B-B14F-4D97-AF65-F5344CB8AC3E}">
        <p14:creationId xmlns:p14="http://schemas.microsoft.com/office/powerpoint/2010/main" val="14931563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C970F7F-E743-929C-98F5-B569CBF6D9FF}"/>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4D912DE5-DAD3-F4A0-47E8-59DF7A3A9DE8}"/>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08A90684-4ACA-C3FB-5CF9-95E656E1665B}"/>
              </a:ext>
            </a:extLst>
          </p:cNvPr>
          <p:cNvSpPr>
            <a:spLocks noGrp="1" noChangeArrowheads="1"/>
          </p:cNvSpPr>
          <p:nvPr>
            <p:ph type="sldNum" sz="quarter" idx="5"/>
          </p:nvPr>
        </p:nvSpPr>
        <p:spPr>
          <a:ln/>
        </p:spPr>
        <p:txBody>
          <a:bodyPr/>
          <a:lstStyle/>
          <a:p>
            <a:fld id="{47CAA91F-4B25-4716-A921-A2CBD15794C5}" type="slidenum">
              <a:rPr lang="en-US" altLang="en-US"/>
              <a:pPr/>
              <a:t>81</a:t>
            </a:fld>
            <a:endParaRPr lang="en-US" altLang="en-US"/>
          </a:p>
        </p:txBody>
      </p:sp>
      <p:sp>
        <p:nvSpPr>
          <p:cNvPr id="1708034" name="Rectangle 2">
            <a:extLst>
              <a:ext uri="{FF2B5EF4-FFF2-40B4-BE49-F238E27FC236}">
                <a16:creationId xmlns:a16="http://schemas.microsoft.com/office/drawing/2014/main" id="{CA5A3A8B-FE00-A0D1-0FC0-C6768ABE7415}"/>
              </a:ext>
            </a:extLst>
          </p:cNvPr>
          <p:cNvSpPr>
            <a:spLocks noGrp="1" noRot="1" noChangeAspect="1" noChangeArrowheads="1" noTextEdit="1"/>
          </p:cNvSpPr>
          <p:nvPr>
            <p:ph type="sldImg"/>
          </p:nvPr>
        </p:nvSpPr>
        <p:spPr>
          <a:ln/>
        </p:spPr>
      </p:sp>
      <p:sp>
        <p:nvSpPr>
          <p:cNvPr id="1708035" name="Rectangle 3">
            <a:extLst>
              <a:ext uri="{FF2B5EF4-FFF2-40B4-BE49-F238E27FC236}">
                <a16:creationId xmlns:a16="http://schemas.microsoft.com/office/drawing/2014/main" id="{D84206B3-1588-7A19-1580-A1F40971DAD4}"/>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7418788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C970F7F-E743-929C-98F5-B569CBF6D9FF}"/>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4D912DE5-DAD3-F4A0-47E8-59DF7A3A9DE8}"/>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08A90684-4ACA-C3FB-5CF9-95E656E1665B}"/>
              </a:ext>
            </a:extLst>
          </p:cNvPr>
          <p:cNvSpPr>
            <a:spLocks noGrp="1" noChangeArrowheads="1"/>
          </p:cNvSpPr>
          <p:nvPr>
            <p:ph type="sldNum" sz="quarter" idx="5"/>
          </p:nvPr>
        </p:nvSpPr>
        <p:spPr>
          <a:ln/>
        </p:spPr>
        <p:txBody>
          <a:bodyPr/>
          <a:lstStyle/>
          <a:p>
            <a:fld id="{47CAA91F-4B25-4716-A921-A2CBD15794C5}" type="slidenum">
              <a:rPr lang="en-US" altLang="en-US"/>
              <a:pPr/>
              <a:t>82</a:t>
            </a:fld>
            <a:endParaRPr lang="en-US" altLang="en-US"/>
          </a:p>
        </p:txBody>
      </p:sp>
      <p:sp>
        <p:nvSpPr>
          <p:cNvPr id="1708034" name="Rectangle 2">
            <a:extLst>
              <a:ext uri="{FF2B5EF4-FFF2-40B4-BE49-F238E27FC236}">
                <a16:creationId xmlns:a16="http://schemas.microsoft.com/office/drawing/2014/main" id="{CA5A3A8B-FE00-A0D1-0FC0-C6768ABE7415}"/>
              </a:ext>
            </a:extLst>
          </p:cNvPr>
          <p:cNvSpPr>
            <a:spLocks noGrp="1" noRot="1" noChangeAspect="1" noChangeArrowheads="1" noTextEdit="1"/>
          </p:cNvSpPr>
          <p:nvPr>
            <p:ph type="sldImg"/>
          </p:nvPr>
        </p:nvSpPr>
        <p:spPr>
          <a:ln/>
        </p:spPr>
      </p:sp>
      <p:sp>
        <p:nvSpPr>
          <p:cNvPr id="1708035" name="Rectangle 3">
            <a:extLst>
              <a:ext uri="{FF2B5EF4-FFF2-40B4-BE49-F238E27FC236}">
                <a16:creationId xmlns:a16="http://schemas.microsoft.com/office/drawing/2014/main" id="{D84206B3-1588-7A19-1580-A1F40971DAD4}"/>
              </a:ext>
            </a:extLst>
          </p:cNvPr>
          <p:cNvSpPr>
            <a:spLocks noGrp="1" noChangeArrowheads="1"/>
          </p:cNvSpPr>
          <p:nvPr>
            <p:ph type="body" idx="1"/>
          </p:nvPr>
        </p:nvSpPr>
        <p:spPr>
          <a:xfrm>
            <a:off x="152400" y="4114800"/>
            <a:ext cx="6553200" cy="4876800"/>
          </a:xfrm>
        </p:spPr>
        <p:txBody>
          <a:bodyPr/>
          <a:lstStyle/>
          <a:p>
            <a:endParaRPr lang="en-US" altLang="en-US"/>
          </a:p>
        </p:txBody>
      </p:sp>
    </p:spTree>
    <p:extLst>
      <p:ext uri="{BB962C8B-B14F-4D97-AF65-F5344CB8AC3E}">
        <p14:creationId xmlns:p14="http://schemas.microsoft.com/office/powerpoint/2010/main" val="719191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814CE6-B1DB-2BC1-86E7-94E6ECBDEB31}"/>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53520860-A068-64CC-5809-91FDBDF60F70}"/>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053D64D4-E495-14B4-BC69-FE9FAF6AB385}"/>
              </a:ext>
            </a:extLst>
          </p:cNvPr>
          <p:cNvSpPr>
            <a:spLocks noGrp="1" noChangeArrowheads="1"/>
          </p:cNvSpPr>
          <p:nvPr>
            <p:ph type="sldNum" sz="quarter" idx="5"/>
          </p:nvPr>
        </p:nvSpPr>
        <p:spPr>
          <a:ln/>
        </p:spPr>
        <p:txBody>
          <a:bodyPr/>
          <a:lstStyle/>
          <a:p>
            <a:fld id="{9F92C73F-8CDF-4891-BE08-96D901F89B9F}" type="slidenum">
              <a:rPr lang="en-US" altLang="en-US"/>
              <a:pPr/>
              <a:t>83</a:t>
            </a:fld>
            <a:endParaRPr lang="en-US" altLang="en-US"/>
          </a:p>
        </p:txBody>
      </p:sp>
      <p:sp>
        <p:nvSpPr>
          <p:cNvPr id="1747970" name="Rectangle 2">
            <a:extLst>
              <a:ext uri="{FF2B5EF4-FFF2-40B4-BE49-F238E27FC236}">
                <a16:creationId xmlns:a16="http://schemas.microsoft.com/office/drawing/2014/main" id="{F9A7CC70-610C-5888-568D-CFE1FA8C5682}"/>
              </a:ext>
            </a:extLst>
          </p:cNvPr>
          <p:cNvSpPr>
            <a:spLocks noGrp="1" noRot="1" noChangeAspect="1" noChangeArrowheads="1" noTextEdit="1"/>
          </p:cNvSpPr>
          <p:nvPr>
            <p:ph type="sldImg"/>
          </p:nvPr>
        </p:nvSpPr>
        <p:spPr>
          <a:ln/>
        </p:spPr>
      </p:sp>
      <p:sp>
        <p:nvSpPr>
          <p:cNvPr id="1747971" name="Rectangle 3">
            <a:extLst>
              <a:ext uri="{FF2B5EF4-FFF2-40B4-BE49-F238E27FC236}">
                <a16:creationId xmlns:a16="http://schemas.microsoft.com/office/drawing/2014/main" id="{D84CC6E3-B981-05E3-7AD9-65962D656DE4}"/>
              </a:ext>
            </a:extLst>
          </p:cNvPr>
          <p:cNvSpPr>
            <a:spLocks noGrp="1" noChangeArrowheads="1"/>
          </p:cNvSpPr>
          <p:nvPr>
            <p:ph type="body" idx="1"/>
          </p:nvPr>
        </p:nvSpPr>
        <p:spPr>
          <a:xfrm>
            <a:off x="152400" y="4114800"/>
            <a:ext cx="6553200" cy="4876800"/>
          </a:xfrm>
        </p:spPr>
        <p:txBody>
          <a:bodyPr/>
          <a:lstStyle/>
          <a:p>
            <a:r>
              <a:rPr lang="en-US" altLang="en-US"/>
              <a:t>This is all sort of theoretical.  Illustration.  </a:t>
            </a:r>
          </a:p>
        </p:txBody>
      </p:sp>
    </p:spTree>
    <p:extLst>
      <p:ext uri="{BB962C8B-B14F-4D97-AF65-F5344CB8AC3E}">
        <p14:creationId xmlns:p14="http://schemas.microsoft.com/office/powerpoint/2010/main" val="7935639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814CE6-B1DB-2BC1-86E7-94E6ECBDEB31}"/>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53520860-A068-64CC-5809-91FDBDF60F70}"/>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053D64D4-E495-14B4-BC69-FE9FAF6AB385}"/>
              </a:ext>
            </a:extLst>
          </p:cNvPr>
          <p:cNvSpPr>
            <a:spLocks noGrp="1" noChangeArrowheads="1"/>
          </p:cNvSpPr>
          <p:nvPr>
            <p:ph type="sldNum" sz="quarter" idx="5"/>
          </p:nvPr>
        </p:nvSpPr>
        <p:spPr>
          <a:ln/>
        </p:spPr>
        <p:txBody>
          <a:bodyPr/>
          <a:lstStyle/>
          <a:p>
            <a:fld id="{9F92C73F-8CDF-4891-BE08-96D901F89B9F}" type="slidenum">
              <a:rPr lang="en-US" altLang="en-US"/>
              <a:pPr/>
              <a:t>84</a:t>
            </a:fld>
            <a:endParaRPr lang="en-US" altLang="en-US"/>
          </a:p>
        </p:txBody>
      </p:sp>
      <p:sp>
        <p:nvSpPr>
          <p:cNvPr id="1747970" name="Rectangle 2">
            <a:extLst>
              <a:ext uri="{FF2B5EF4-FFF2-40B4-BE49-F238E27FC236}">
                <a16:creationId xmlns:a16="http://schemas.microsoft.com/office/drawing/2014/main" id="{F9A7CC70-610C-5888-568D-CFE1FA8C5682}"/>
              </a:ext>
            </a:extLst>
          </p:cNvPr>
          <p:cNvSpPr>
            <a:spLocks noGrp="1" noRot="1" noChangeAspect="1" noChangeArrowheads="1" noTextEdit="1"/>
          </p:cNvSpPr>
          <p:nvPr>
            <p:ph type="sldImg"/>
          </p:nvPr>
        </p:nvSpPr>
        <p:spPr>
          <a:ln/>
        </p:spPr>
      </p:sp>
      <p:sp>
        <p:nvSpPr>
          <p:cNvPr id="1747971" name="Rectangle 3">
            <a:extLst>
              <a:ext uri="{FF2B5EF4-FFF2-40B4-BE49-F238E27FC236}">
                <a16:creationId xmlns:a16="http://schemas.microsoft.com/office/drawing/2014/main" id="{D84CC6E3-B981-05E3-7AD9-65962D656DE4}"/>
              </a:ext>
            </a:extLst>
          </p:cNvPr>
          <p:cNvSpPr>
            <a:spLocks noGrp="1" noChangeArrowheads="1"/>
          </p:cNvSpPr>
          <p:nvPr>
            <p:ph type="body" idx="1"/>
          </p:nvPr>
        </p:nvSpPr>
        <p:spPr>
          <a:xfrm>
            <a:off x="152400" y="4114800"/>
            <a:ext cx="6553200" cy="4876800"/>
          </a:xfrm>
        </p:spPr>
        <p:txBody>
          <a:bodyPr/>
          <a:lstStyle/>
          <a:p>
            <a:r>
              <a:rPr lang="en-US" altLang="en-US" dirty="0"/>
              <a:t>This is all sort of theoretical.  Illustration.  </a:t>
            </a:r>
          </a:p>
        </p:txBody>
      </p:sp>
    </p:spTree>
    <p:extLst>
      <p:ext uri="{BB962C8B-B14F-4D97-AF65-F5344CB8AC3E}">
        <p14:creationId xmlns:p14="http://schemas.microsoft.com/office/powerpoint/2010/main" val="16593527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7A9050-D05A-1589-7E97-261FAC97864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C14AAB07-A369-1E47-5D73-0D5E7883E143}"/>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73D37BF8-F973-09E8-4BD6-3595687E377E}"/>
              </a:ext>
            </a:extLst>
          </p:cNvPr>
          <p:cNvSpPr>
            <a:spLocks noGrp="1" noChangeArrowheads="1"/>
          </p:cNvSpPr>
          <p:nvPr>
            <p:ph type="sldNum" sz="quarter" idx="5"/>
          </p:nvPr>
        </p:nvSpPr>
        <p:spPr>
          <a:ln/>
        </p:spPr>
        <p:txBody>
          <a:bodyPr/>
          <a:lstStyle/>
          <a:p>
            <a:fld id="{F6484377-5E12-460F-9129-85107FB17D34}" type="slidenum">
              <a:rPr lang="en-US" altLang="en-US"/>
              <a:pPr/>
              <a:t>85</a:t>
            </a:fld>
            <a:endParaRPr lang="en-US" altLang="en-US"/>
          </a:p>
        </p:txBody>
      </p:sp>
      <p:sp>
        <p:nvSpPr>
          <p:cNvPr id="1767426" name="Rectangle 2">
            <a:extLst>
              <a:ext uri="{FF2B5EF4-FFF2-40B4-BE49-F238E27FC236}">
                <a16:creationId xmlns:a16="http://schemas.microsoft.com/office/drawing/2014/main" id="{3676CB7D-D891-6705-EC2E-A3047EC4DA07}"/>
              </a:ext>
            </a:extLst>
          </p:cNvPr>
          <p:cNvSpPr>
            <a:spLocks noGrp="1" noRot="1" noChangeAspect="1" noChangeArrowheads="1" noTextEdit="1"/>
          </p:cNvSpPr>
          <p:nvPr>
            <p:ph type="sldImg"/>
          </p:nvPr>
        </p:nvSpPr>
        <p:spPr>
          <a:ln/>
        </p:spPr>
      </p:sp>
      <p:sp>
        <p:nvSpPr>
          <p:cNvPr id="1767427" name="Rectangle 3">
            <a:extLst>
              <a:ext uri="{FF2B5EF4-FFF2-40B4-BE49-F238E27FC236}">
                <a16:creationId xmlns:a16="http://schemas.microsoft.com/office/drawing/2014/main" id="{4D9AAB0D-1E9B-29BB-DA00-EEF2431CAB3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534132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Philip Cohen</a:t>
            </a:r>
          </a:p>
        </p:txBody>
      </p:sp>
    </p:spTree>
    <p:extLst>
      <p:ext uri="{BB962C8B-B14F-4D97-AF65-F5344CB8AC3E}">
        <p14:creationId xmlns:p14="http://schemas.microsoft.com/office/powerpoint/2010/main" val="29293463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Philip Cohen</a:t>
            </a:r>
          </a:p>
        </p:txBody>
      </p:sp>
    </p:spTree>
    <p:extLst>
      <p:ext uri="{BB962C8B-B14F-4D97-AF65-F5344CB8AC3E}">
        <p14:creationId xmlns:p14="http://schemas.microsoft.com/office/powerpoint/2010/main" val="16187412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Philip Cohen</a:t>
            </a:r>
          </a:p>
        </p:txBody>
      </p:sp>
    </p:spTree>
    <p:extLst>
      <p:ext uri="{BB962C8B-B14F-4D97-AF65-F5344CB8AC3E}">
        <p14:creationId xmlns:p14="http://schemas.microsoft.com/office/powerpoint/2010/main" val="33395296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Philip Cohen</a:t>
            </a:r>
          </a:p>
        </p:txBody>
      </p:sp>
    </p:spTree>
    <p:extLst>
      <p:ext uri="{BB962C8B-B14F-4D97-AF65-F5344CB8AC3E}">
        <p14:creationId xmlns:p14="http://schemas.microsoft.com/office/powerpoint/2010/main" val="393202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000000"/>
                </a:solidFill>
                <a:effectLst/>
                <a:latin typeface="CNN Sans Display"/>
              </a:rPr>
              <a:t>the passion for running across generations, turning the Rift Valley – especially the small town of </a:t>
            </a:r>
            <a:r>
              <a:rPr lang="en-US" b="0" i="0" dirty="0" err="1">
                <a:solidFill>
                  <a:srgbClr val="000000"/>
                </a:solidFill>
                <a:effectLst/>
                <a:latin typeface="CNN Sans Display"/>
              </a:rPr>
              <a:t>Iten</a:t>
            </a:r>
            <a:r>
              <a:rPr lang="en-US" b="0" i="0" dirty="0">
                <a:solidFill>
                  <a:srgbClr val="000000"/>
                </a:solidFill>
                <a:effectLst/>
                <a:latin typeface="CNN Sans Display"/>
              </a:rPr>
              <a:t> – into a mecca for the nation’s elite long distance runners. There, children start running at a young age.</a:t>
            </a:r>
            <a:endParaRPr lang="en-US" altLang="en-US" dirty="0"/>
          </a:p>
        </p:txBody>
      </p:sp>
    </p:spTree>
    <p:extLst>
      <p:ext uri="{BB962C8B-B14F-4D97-AF65-F5344CB8AC3E}">
        <p14:creationId xmlns:p14="http://schemas.microsoft.com/office/powerpoint/2010/main" val="10319445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51648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329508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555555"/>
                </a:solidFill>
                <a:effectLst/>
                <a:latin typeface="Lato" panose="020F0502020204030203" pitchFamily="34" charset="0"/>
              </a:rPr>
              <a:t>Matt Walsh</a:t>
            </a:r>
            <a:br>
              <a:rPr lang="en-US" dirty="0"/>
            </a:br>
            <a:r>
              <a:rPr lang="en-US" b="0" i="0" dirty="0">
                <a:solidFill>
                  <a:srgbClr val="555555"/>
                </a:solidFill>
                <a:effectLst/>
                <a:latin typeface="Lato" panose="020F0502020204030203" pitchFamily="34" charset="0"/>
              </a:rPr>
              <a:t>Host, </a:t>
            </a:r>
            <a:r>
              <a:rPr lang="en-US" b="0" i="1" dirty="0">
                <a:solidFill>
                  <a:srgbClr val="555555"/>
                </a:solidFill>
                <a:effectLst/>
                <a:latin typeface="Lato" panose="020F0502020204030203" pitchFamily="34" charset="0"/>
              </a:rPr>
              <a:t>The Matt Walsh Show</a:t>
            </a:r>
            <a:endParaRPr lang="en-US" altLang="en-US" dirty="0"/>
          </a:p>
        </p:txBody>
      </p:sp>
    </p:spTree>
    <p:extLst>
      <p:ext uri="{BB962C8B-B14F-4D97-AF65-F5344CB8AC3E}">
        <p14:creationId xmlns:p14="http://schemas.microsoft.com/office/powerpoint/2010/main" val="28942707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555555"/>
                </a:solidFill>
                <a:effectLst/>
                <a:latin typeface="Lato" panose="020F0502020204030203" pitchFamily="34" charset="0"/>
              </a:rPr>
              <a:t>Matt Walsh</a:t>
            </a:r>
            <a:br>
              <a:rPr lang="en-US" dirty="0"/>
            </a:br>
            <a:r>
              <a:rPr lang="en-US" b="0" i="0" dirty="0">
                <a:solidFill>
                  <a:srgbClr val="555555"/>
                </a:solidFill>
                <a:effectLst/>
                <a:latin typeface="Lato" panose="020F0502020204030203" pitchFamily="34" charset="0"/>
              </a:rPr>
              <a:t>Host, </a:t>
            </a:r>
            <a:r>
              <a:rPr lang="en-US" b="0" i="1" dirty="0">
                <a:solidFill>
                  <a:srgbClr val="555555"/>
                </a:solidFill>
                <a:effectLst/>
                <a:latin typeface="Lato" panose="020F0502020204030203" pitchFamily="34" charset="0"/>
              </a:rPr>
              <a:t>The Matt Walsh Show</a:t>
            </a:r>
            <a:endParaRPr lang="en-US" altLang="en-US" dirty="0"/>
          </a:p>
        </p:txBody>
      </p:sp>
    </p:spTree>
    <p:extLst>
      <p:ext uri="{BB962C8B-B14F-4D97-AF65-F5344CB8AC3E}">
        <p14:creationId xmlns:p14="http://schemas.microsoft.com/office/powerpoint/2010/main" val="19170447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555555"/>
                </a:solidFill>
                <a:effectLst/>
                <a:latin typeface="Lato" panose="020F0502020204030203" pitchFamily="34" charset="0"/>
              </a:rPr>
              <a:t>Matt Walsh</a:t>
            </a:r>
            <a:br>
              <a:rPr lang="en-US" dirty="0"/>
            </a:br>
            <a:r>
              <a:rPr lang="en-US" b="0" i="0" dirty="0">
                <a:solidFill>
                  <a:srgbClr val="555555"/>
                </a:solidFill>
                <a:effectLst/>
                <a:latin typeface="Lato" panose="020F0502020204030203" pitchFamily="34" charset="0"/>
              </a:rPr>
              <a:t>Host, </a:t>
            </a:r>
            <a:r>
              <a:rPr lang="en-US" b="0" i="1" dirty="0">
                <a:solidFill>
                  <a:srgbClr val="555555"/>
                </a:solidFill>
                <a:effectLst/>
                <a:latin typeface="Lato" panose="020F0502020204030203" pitchFamily="34" charset="0"/>
              </a:rPr>
              <a:t>The Matt Walsh Show</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“Medical Assistance in Dying,” or MAID</a:t>
            </a:r>
          </a:p>
          <a:p>
            <a:endParaRPr lang="en-US" altLang="en-US" dirty="0"/>
          </a:p>
        </p:txBody>
      </p:sp>
    </p:spTree>
    <p:extLst>
      <p:ext uri="{BB962C8B-B14F-4D97-AF65-F5344CB8AC3E}">
        <p14:creationId xmlns:p14="http://schemas.microsoft.com/office/powerpoint/2010/main" val="4035313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Shavuot 2023 abundance huge loaves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27,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555555"/>
                </a:solidFill>
                <a:effectLst/>
                <a:latin typeface="Lato" panose="020F0502020204030203" pitchFamily="34" charset="0"/>
              </a:rPr>
              <a:t>Matt Walsh</a:t>
            </a:r>
            <a:br>
              <a:rPr lang="en-US" dirty="0"/>
            </a:br>
            <a:r>
              <a:rPr lang="en-US" b="0" i="0" dirty="0">
                <a:solidFill>
                  <a:srgbClr val="555555"/>
                </a:solidFill>
                <a:effectLst/>
                <a:latin typeface="Lato" panose="020F0502020204030203" pitchFamily="34" charset="0"/>
              </a:rPr>
              <a:t>Host, </a:t>
            </a:r>
            <a:r>
              <a:rPr lang="en-US" b="0" i="1" dirty="0">
                <a:solidFill>
                  <a:srgbClr val="555555"/>
                </a:solidFill>
                <a:effectLst/>
                <a:latin typeface="Lato" panose="020F0502020204030203" pitchFamily="34" charset="0"/>
              </a:rPr>
              <a:t>The Matt Walsh Show</a:t>
            </a:r>
            <a:endParaRPr lang="en-US" altLang="en-US" dirty="0"/>
          </a:p>
        </p:txBody>
      </p:sp>
    </p:spTree>
    <p:extLst>
      <p:ext uri="{BB962C8B-B14F-4D97-AF65-F5344CB8AC3E}">
        <p14:creationId xmlns:p14="http://schemas.microsoft.com/office/powerpoint/2010/main" val="7676211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605CE1-4F88-70C9-5472-2DDBC58E655A}"/>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D775B816-D543-BFA3-5784-57AB2FD89976}"/>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90DA0F9B-0346-C529-04F4-E235BD8738DD}"/>
              </a:ext>
            </a:extLst>
          </p:cNvPr>
          <p:cNvSpPr>
            <a:spLocks noGrp="1" noChangeArrowheads="1"/>
          </p:cNvSpPr>
          <p:nvPr>
            <p:ph type="sldNum" sz="quarter" idx="5"/>
          </p:nvPr>
        </p:nvSpPr>
        <p:spPr>
          <a:ln/>
        </p:spPr>
        <p:txBody>
          <a:bodyPr/>
          <a:lstStyle/>
          <a:p>
            <a:fld id="{A9BFDBB2-3377-4BAD-BB92-3F79371D6BDE}" type="slidenum">
              <a:rPr lang="en-US" altLang="en-US"/>
              <a:pPr/>
              <a:t>96</a:t>
            </a:fld>
            <a:endParaRPr lang="en-US" altLang="en-US"/>
          </a:p>
        </p:txBody>
      </p:sp>
      <p:sp>
        <p:nvSpPr>
          <p:cNvPr id="1677314" name="Rectangle 2">
            <a:extLst>
              <a:ext uri="{FF2B5EF4-FFF2-40B4-BE49-F238E27FC236}">
                <a16:creationId xmlns:a16="http://schemas.microsoft.com/office/drawing/2014/main" id="{A37FE151-648F-D6CD-0F44-B2704F0F3507}"/>
              </a:ext>
            </a:extLst>
          </p:cNvPr>
          <p:cNvSpPr>
            <a:spLocks noGrp="1" noRot="1" noChangeAspect="1" noChangeArrowheads="1" noTextEdit="1"/>
          </p:cNvSpPr>
          <p:nvPr>
            <p:ph type="sldImg"/>
          </p:nvPr>
        </p:nvSpPr>
        <p:spPr>
          <a:xfrm>
            <a:off x="2709863" y="228600"/>
            <a:ext cx="1489075" cy="838200"/>
          </a:xfrm>
          <a:ln/>
        </p:spPr>
      </p:sp>
      <p:sp>
        <p:nvSpPr>
          <p:cNvPr id="1677315" name="Rectangle 3">
            <a:extLst>
              <a:ext uri="{FF2B5EF4-FFF2-40B4-BE49-F238E27FC236}">
                <a16:creationId xmlns:a16="http://schemas.microsoft.com/office/drawing/2014/main" id="{2385F05D-5FA4-CB10-34E2-A52A0D43EDCB}"/>
              </a:ext>
            </a:extLst>
          </p:cNvPr>
          <p:cNvSpPr>
            <a:spLocks noGrp="1" noChangeArrowheads="1"/>
          </p:cNvSpPr>
          <p:nvPr>
            <p:ph type="body" idx="1"/>
          </p:nvPr>
        </p:nvSpPr>
        <p:spPr>
          <a:xfrm>
            <a:off x="152400" y="1219200"/>
            <a:ext cx="6553200" cy="7772400"/>
          </a:xfrm>
        </p:spPr>
        <p:txBody>
          <a:bodyPr/>
          <a:lstStyle/>
          <a:p>
            <a:pPr>
              <a:lnSpc>
                <a:spcPct val="80000"/>
              </a:lnSpc>
            </a:pPr>
            <a:r>
              <a:rPr lang="en-US" altLang="en-US" sz="1800" dirty="0"/>
              <a:t>Pierre and Laurence: Being with the Kiev Messianic congregation for the </a:t>
            </a:r>
            <a:r>
              <a:rPr lang="en-US" altLang="en-US" sz="1800" dirty="0">
                <a:solidFill>
                  <a:srgbClr val="FF0000"/>
                </a:solidFill>
              </a:rPr>
              <a:t>6 days retreat (prayer and fasting)</a:t>
            </a:r>
            <a:r>
              <a:rPr lang="en-US" altLang="en-US" sz="1800" dirty="0"/>
              <a:t> was a wonderful experience:</a:t>
            </a:r>
            <a:br>
              <a:rPr lang="en-US" altLang="en-US" sz="1800" dirty="0"/>
            </a:br>
            <a:r>
              <a:rPr lang="en-US" altLang="en-US" sz="1800" dirty="0"/>
              <a:t>In brief they are experiencing a gathering of continuous prayer and worship with miracles and new births. </a:t>
            </a:r>
          </a:p>
          <a:p>
            <a:pPr>
              <a:lnSpc>
                <a:spcPct val="80000"/>
              </a:lnSpc>
            </a:pPr>
            <a:r>
              <a:rPr lang="en-US" altLang="en-US" sz="1800" dirty="0"/>
              <a:t> They have a joy that I have never experienced anywhere else : </a:t>
            </a:r>
            <a:r>
              <a:rPr lang="en-US" altLang="en-US" sz="1800" dirty="0">
                <a:solidFill>
                  <a:srgbClr val="FF0000"/>
                </a:solidFill>
              </a:rPr>
              <a:t>Celebration of joy with dancing</a:t>
            </a:r>
            <a:r>
              <a:rPr lang="en-US" altLang="en-US" sz="1800" dirty="0"/>
              <a:t> like David but as a body of believers. The whole crowd of believers is moving, </a:t>
            </a:r>
            <a:r>
              <a:rPr lang="en-US" altLang="en-US" sz="1800" dirty="0">
                <a:solidFill>
                  <a:srgbClr val="FF0000"/>
                </a:solidFill>
              </a:rPr>
              <a:t>no one is seating (anyway they remove the seats for worship and set them for the teachings).</a:t>
            </a:r>
            <a:br>
              <a:rPr lang="en-US" altLang="en-US" sz="1800" dirty="0">
                <a:solidFill>
                  <a:srgbClr val="FF0000"/>
                </a:solidFill>
              </a:rPr>
            </a:br>
            <a:r>
              <a:rPr lang="en-US" altLang="en-US" sz="1800" dirty="0">
                <a:solidFill>
                  <a:srgbClr val="FF0000"/>
                </a:solidFill>
              </a:rPr>
              <a:t>Messiah Yeshua is loved, honored and praised. </a:t>
            </a:r>
            <a:r>
              <a:rPr lang="en-US" altLang="en-US" sz="1800" dirty="0"/>
              <a:t>He is celebrated as the King of Israel with so much dance and enthusiasm ! He is enthroned in the midst of His people. Many times </a:t>
            </a:r>
            <a:r>
              <a:rPr lang="en-US" altLang="en-US" sz="1800" dirty="0">
                <a:solidFill>
                  <a:srgbClr val="FF0000"/>
                </a:solidFill>
              </a:rPr>
              <a:t>it seems that He was present specifically  in the center of the 2, 3, 4, or 5 circles of dancing believers, like in heaven as He is surrounded with all the worshipers.  [says seated]</a:t>
            </a:r>
          </a:p>
          <a:p>
            <a:pPr>
              <a:lnSpc>
                <a:spcPct val="80000"/>
              </a:lnSpc>
            </a:pPr>
            <a:r>
              <a:rPr lang="en-US" altLang="en-US" sz="1800" dirty="0">
                <a:solidFill>
                  <a:srgbClr val="FF0000"/>
                </a:solidFill>
              </a:rPr>
              <a:t>Deaf people hear</a:t>
            </a:r>
            <a:r>
              <a:rPr lang="en-US" altLang="en-US" sz="1800" dirty="0"/>
              <a:t> (about 15 in one service), an almost blind man (3% of vision) see, tumors disappear, physical vision is restored to people with disabilities , pains leave the bodies, </a:t>
            </a:r>
            <a:r>
              <a:rPr lang="en-US" altLang="en-US" sz="1800" dirty="0" err="1"/>
              <a:t>etc</a:t>
            </a:r>
            <a:r>
              <a:rPr lang="en-US" altLang="en-US" sz="1800" dirty="0"/>
              <a:t>, etc. etc. Miracles are the norm !</a:t>
            </a:r>
            <a:br>
              <a:rPr lang="en-US" altLang="en-US" sz="1800" dirty="0"/>
            </a:br>
            <a:r>
              <a:rPr lang="en-US" altLang="en-US" sz="1800" dirty="0"/>
              <a:t>The </a:t>
            </a:r>
            <a:r>
              <a:rPr lang="en-US" altLang="en-US" sz="1800" dirty="0">
                <a:solidFill>
                  <a:srgbClr val="FF0000"/>
                </a:solidFill>
              </a:rPr>
              <a:t>whole body of believers is serving</a:t>
            </a:r>
            <a:r>
              <a:rPr lang="en-US" altLang="en-US" sz="1800" dirty="0"/>
              <a:t> the Lord on a daily basis and many are preparing for the mission field. The level of service and commitment is amazing. I had two translators taking turn for about 7-9 hours a day during the 8 days. I was the only Westerner who needed English translation! They did it only for me with kindness!</a:t>
            </a:r>
            <a:br>
              <a:rPr lang="en-US" altLang="en-US" sz="1800" dirty="0"/>
            </a:br>
            <a:r>
              <a:rPr lang="en-US" altLang="en-US" sz="1800" dirty="0"/>
              <a:t>Kiev Messianic congregation is </a:t>
            </a:r>
            <a:r>
              <a:rPr lang="en-US" altLang="en-US" sz="1800" dirty="0">
                <a:solidFill>
                  <a:srgbClr val="FF0000"/>
                </a:solidFill>
              </a:rPr>
              <a:t>welcoming new believers weekly.</a:t>
            </a:r>
            <a:r>
              <a:rPr lang="en-US" altLang="en-US" sz="1800" dirty="0"/>
              <a:t> They gave a clear message of repentance with a message of full grace.</a:t>
            </a:r>
            <a:br>
              <a:rPr lang="en-US" altLang="en-US" sz="1800" dirty="0"/>
            </a:br>
            <a:endParaRPr lang="en-US" altLang="en-US" sz="600" dirty="0"/>
          </a:p>
          <a:p>
            <a:pPr>
              <a:lnSpc>
                <a:spcPct val="80000"/>
              </a:lnSpc>
            </a:pPr>
            <a:r>
              <a:rPr lang="en-US" altLang="en-US" sz="1800" dirty="0"/>
              <a:t>In one sentence: I felt that I saw one modern Messianic community described in Acts that I have longed for so many years.</a:t>
            </a:r>
          </a:p>
        </p:txBody>
      </p:sp>
    </p:spTree>
    <p:extLst>
      <p:ext uri="{BB962C8B-B14F-4D97-AF65-F5344CB8AC3E}">
        <p14:creationId xmlns:p14="http://schemas.microsoft.com/office/powerpoint/2010/main" val="12056208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B6C3BBA-B75D-CDE6-CD29-F5CA27E0DFF6}"/>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B8962D4F-8B24-19A0-DB28-54A3386523F0}"/>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49B600C7-99B8-0356-F02F-CE1E76F5A5B8}"/>
              </a:ext>
            </a:extLst>
          </p:cNvPr>
          <p:cNvSpPr>
            <a:spLocks noGrp="1" noChangeArrowheads="1"/>
          </p:cNvSpPr>
          <p:nvPr>
            <p:ph type="sldNum" sz="quarter" idx="5"/>
          </p:nvPr>
        </p:nvSpPr>
        <p:spPr>
          <a:ln/>
        </p:spPr>
        <p:txBody>
          <a:bodyPr/>
          <a:lstStyle/>
          <a:p>
            <a:fld id="{44415939-FE72-449C-B053-9B7E1C4B41BD}" type="slidenum">
              <a:rPr lang="en-US" altLang="en-US"/>
              <a:pPr/>
              <a:t>97</a:t>
            </a:fld>
            <a:endParaRPr lang="en-US" altLang="en-US"/>
          </a:p>
        </p:txBody>
      </p:sp>
      <p:sp>
        <p:nvSpPr>
          <p:cNvPr id="1710082" name="Rectangle 2">
            <a:extLst>
              <a:ext uri="{FF2B5EF4-FFF2-40B4-BE49-F238E27FC236}">
                <a16:creationId xmlns:a16="http://schemas.microsoft.com/office/drawing/2014/main" id="{ABAF87EC-D846-9EBC-F52A-F541FC9BC69E}"/>
              </a:ext>
            </a:extLst>
          </p:cNvPr>
          <p:cNvSpPr>
            <a:spLocks noGrp="1" noRot="1" noChangeAspect="1" noChangeArrowheads="1" noTextEdit="1"/>
          </p:cNvSpPr>
          <p:nvPr>
            <p:ph type="sldImg"/>
          </p:nvPr>
        </p:nvSpPr>
        <p:spPr>
          <a:ln/>
        </p:spPr>
      </p:sp>
      <p:sp>
        <p:nvSpPr>
          <p:cNvPr id="1710083" name="Rectangle 3">
            <a:extLst>
              <a:ext uri="{FF2B5EF4-FFF2-40B4-BE49-F238E27FC236}">
                <a16:creationId xmlns:a16="http://schemas.microsoft.com/office/drawing/2014/main" id="{7CD2FD07-E71B-D83A-2051-53C9028A7ACB}"/>
              </a:ext>
            </a:extLst>
          </p:cNvPr>
          <p:cNvSpPr>
            <a:spLocks noGrp="1" noChangeArrowheads="1"/>
          </p:cNvSpPr>
          <p:nvPr>
            <p:ph type="body" idx="1"/>
          </p:nvPr>
        </p:nvSpPr>
        <p:spPr>
          <a:xfrm>
            <a:off x="152400" y="4114800"/>
            <a:ext cx="6553200" cy="4876800"/>
          </a:xfrm>
        </p:spPr>
        <p:txBody>
          <a:bodyPr>
            <a:normAutofit/>
          </a:bodyPr>
          <a:lstStyle/>
          <a:p>
            <a:r>
              <a:rPr lang="en-US" altLang="en-US" dirty="0"/>
              <a:t>Lots laughter in Boris’ family</a:t>
            </a:r>
          </a:p>
          <a:p>
            <a:r>
              <a:rPr lang="en-US" altLang="en-US" dirty="0"/>
              <a:t>I Might say they have Boris, and you’ve got me.  </a:t>
            </a:r>
          </a:p>
          <a:p>
            <a:r>
              <a:rPr lang="en-US" altLang="en-US" dirty="0"/>
              <a:t>I’ve got you.</a:t>
            </a:r>
          </a:p>
        </p:txBody>
      </p:sp>
    </p:spTree>
    <p:extLst>
      <p:ext uri="{BB962C8B-B14F-4D97-AF65-F5344CB8AC3E}">
        <p14:creationId xmlns:p14="http://schemas.microsoft.com/office/powerpoint/2010/main" val="2475737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775E39B-A6C3-EDB1-68F1-891944D53A70}"/>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35EEC164-A4B8-533F-647C-B3835DACE422}"/>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680DEE31-7AFA-5524-3AE8-94041D7B3C72}"/>
              </a:ext>
            </a:extLst>
          </p:cNvPr>
          <p:cNvSpPr>
            <a:spLocks noGrp="1" noChangeArrowheads="1"/>
          </p:cNvSpPr>
          <p:nvPr>
            <p:ph type="sldNum" sz="quarter" idx="5"/>
          </p:nvPr>
        </p:nvSpPr>
        <p:spPr>
          <a:ln/>
        </p:spPr>
        <p:txBody>
          <a:bodyPr/>
          <a:lstStyle/>
          <a:p>
            <a:fld id="{12B12BFF-01B7-42D4-B1B9-7A136185AE63}" type="slidenum">
              <a:rPr lang="en-US" altLang="en-US"/>
              <a:pPr/>
              <a:t>98</a:t>
            </a:fld>
            <a:endParaRPr lang="en-US" altLang="en-US"/>
          </a:p>
        </p:txBody>
      </p:sp>
      <p:sp>
        <p:nvSpPr>
          <p:cNvPr id="1679362" name="Rectangle 2">
            <a:extLst>
              <a:ext uri="{FF2B5EF4-FFF2-40B4-BE49-F238E27FC236}">
                <a16:creationId xmlns:a16="http://schemas.microsoft.com/office/drawing/2014/main" id="{181DF27E-6F5E-9A7B-63AF-8532B761EEFB}"/>
              </a:ext>
            </a:extLst>
          </p:cNvPr>
          <p:cNvSpPr>
            <a:spLocks noGrp="1" noRot="1" noChangeAspect="1" noChangeArrowheads="1" noTextEdit="1"/>
          </p:cNvSpPr>
          <p:nvPr>
            <p:ph type="sldImg"/>
          </p:nvPr>
        </p:nvSpPr>
        <p:spPr>
          <a:ln/>
        </p:spPr>
      </p:sp>
      <p:sp>
        <p:nvSpPr>
          <p:cNvPr id="1679363" name="Rectangle 3">
            <a:extLst>
              <a:ext uri="{FF2B5EF4-FFF2-40B4-BE49-F238E27FC236}">
                <a16:creationId xmlns:a16="http://schemas.microsoft.com/office/drawing/2014/main" id="{C26C799F-3DBD-C607-74E4-77D12AFD5F83}"/>
              </a:ext>
            </a:extLst>
          </p:cNvPr>
          <p:cNvSpPr>
            <a:spLocks noGrp="1" noChangeArrowheads="1"/>
          </p:cNvSpPr>
          <p:nvPr>
            <p:ph type="body" idx="1"/>
          </p:nvPr>
        </p:nvSpPr>
        <p:spPr>
          <a:xfrm>
            <a:off x="152400" y="4114800"/>
            <a:ext cx="6553200" cy="4876800"/>
          </a:xfrm>
        </p:spPr>
        <p:txBody>
          <a:bodyPr/>
          <a:lstStyle/>
          <a:p>
            <a:r>
              <a:rPr lang="en-US" altLang="en-US" dirty="0"/>
              <a:t>2008</a:t>
            </a:r>
          </a:p>
        </p:txBody>
      </p:sp>
    </p:spTree>
    <p:extLst>
      <p:ext uri="{BB962C8B-B14F-4D97-AF65-F5344CB8AC3E}">
        <p14:creationId xmlns:p14="http://schemas.microsoft.com/office/powerpoint/2010/main" val="21479143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0E486E9-A2C3-2B22-F2D2-F77DAB7719F5}"/>
              </a:ext>
            </a:extLst>
          </p:cNvPr>
          <p:cNvSpPr>
            <a:spLocks noGrp="1" noChangeArrowheads="1"/>
          </p:cNvSpPr>
          <p:nvPr>
            <p:ph type="hdr" sz="quarter"/>
          </p:nvPr>
        </p:nvSpPr>
        <p:spPr>
          <a:ln/>
        </p:spPr>
        <p:txBody>
          <a:bodyPr/>
          <a:lstStyle/>
          <a:p>
            <a:r>
              <a:rPr lang="en-US" altLang="en-US"/>
              <a:t>Shavuot 2023 abundance huge loaves </a:t>
            </a:r>
          </a:p>
        </p:txBody>
      </p:sp>
      <p:sp>
        <p:nvSpPr>
          <p:cNvPr id="3" name="Rectangle 3">
            <a:extLst>
              <a:ext uri="{FF2B5EF4-FFF2-40B4-BE49-F238E27FC236}">
                <a16:creationId xmlns:a16="http://schemas.microsoft.com/office/drawing/2014/main" id="{592A7123-8AA3-409C-F27A-6B5E04789ABA}"/>
              </a:ext>
            </a:extLst>
          </p:cNvPr>
          <p:cNvSpPr>
            <a:spLocks noGrp="1" noChangeArrowheads="1"/>
          </p:cNvSpPr>
          <p:nvPr>
            <p:ph type="dt" idx="1"/>
          </p:nvPr>
        </p:nvSpPr>
        <p:spPr>
          <a:ln/>
        </p:spPr>
        <p:txBody>
          <a:bodyPr/>
          <a:lstStyle/>
          <a:p>
            <a:r>
              <a:rPr lang="en-US" altLang="en-US"/>
              <a:t>May 27, 2023 5783</a:t>
            </a:r>
          </a:p>
        </p:txBody>
      </p:sp>
      <p:sp>
        <p:nvSpPr>
          <p:cNvPr id="4" name="Rectangle 7">
            <a:extLst>
              <a:ext uri="{FF2B5EF4-FFF2-40B4-BE49-F238E27FC236}">
                <a16:creationId xmlns:a16="http://schemas.microsoft.com/office/drawing/2014/main" id="{8EE7616E-CD3A-C0AA-6BF3-7F82B6498362}"/>
              </a:ext>
            </a:extLst>
          </p:cNvPr>
          <p:cNvSpPr>
            <a:spLocks noGrp="1" noChangeArrowheads="1"/>
          </p:cNvSpPr>
          <p:nvPr>
            <p:ph type="sldNum" sz="quarter" idx="5"/>
          </p:nvPr>
        </p:nvSpPr>
        <p:spPr>
          <a:ln/>
        </p:spPr>
        <p:txBody>
          <a:bodyPr/>
          <a:lstStyle/>
          <a:p>
            <a:fld id="{7BF33823-A45D-4DD1-A74A-C12D89415161}" type="slidenum">
              <a:rPr lang="en-US" altLang="en-US"/>
              <a:pPr/>
              <a:t>99</a:t>
            </a:fld>
            <a:endParaRPr lang="en-US" altLang="en-US"/>
          </a:p>
        </p:txBody>
      </p:sp>
      <p:sp>
        <p:nvSpPr>
          <p:cNvPr id="1681410" name="Rectangle 2">
            <a:extLst>
              <a:ext uri="{FF2B5EF4-FFF2-40B4-BE49-F238E27FC236}">
                <a16:creationId xmlns:a16="http://schemas.microsoft.com/office/drawing/2014/main" id="{D20CD849-9ADF-DC3A-6EAB-7E41B1A1C2EE}"/>
              </a:ext>
            </a:extLst>
          </p:cNvPr>
          <p:cNvSpPr>
            <a:spLocks noGrp="1" noRot="1" noChangeAspect="1" noChangeArrowheads="1" noTextEdit="1"/>
          </p:cNvSpPr>
          <p:nvPr>
            <p:ph type="sldImg"/>
          </p:nvPr>
        </p:nvSpPr>
        <p:spPr>
          <a:ln/>
        </p:spPr>
      </p:sp>
      <p:sp>
        <p:nvSpPr>
          <p:cNvPr id="1681411" name="Rectangle 3">
            <a:extLst>
              <a:ext uri="{FF2B5EF4-FFF2-40B4-BE49-F238E27FC236}">
                <a16:creationId xmlns:a16="http://schemas.microsoft.com/office/drawing/2014/main" id="{60E893B7-924C-EAAC-E1C6-69DF6E05C3BA}"/>
              </a:ext>
            </a:extLst>
          </p:cNvPr>
          <p:cNvSpPr>
            <a:spLocks noGrp="1" noChangeArrowheads="1"/>
          </p:cNvSpPr>
          <p:nvPr>
            <p:ph type="body" idx="1"/>
          </p:nvPr>
        </p:nvSpPr>
        <p:spPr>
          <a:xfrm>
            <a:off x="152400" y="4114800"/>
            <a:ext cx="6553200" cy="4876800"/>
          </a:xfrm>
        </p:spPr>
        <p:txBody>
          <a:bodyPr/>
          <a:lstStyle/>
          <a:p>
            <a:r>
              <a:rPr lang="en-US" altLang="en-US"/>
              <a:t>2008</a:t>
            </a:r>
          </a:p>
        </p:txBody>
      </p:sp>
    </p:spTree>
    <p:extLst>
      <p:ext uri="{BB962C8B-B14F-4D97-AF65-F5344CB8AC3E}">
        <p14:creationId xmlns:p14="http://schemas.microsoft.com/office/powerpoint/2010/main" val="63700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14B5-D666-B2D4-99D1-028877B3FDE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D671CD3-6FEF-5A2D-82D5-BCEDA3D306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C753F19-318A-0EC1-5269-2083C583AD90}"/>
              </a:ext>
            </a:extLst>
          </p:cNvPr>
          <p:cNvSpPr>
            <a:spLocks noGrp="1"/>
          </p:cNvSpPr>
          <p:nvPr>
            <p:ph type="dt" sz="half" idx="10"/>
          </p:nvPr>
        </p:nvSpPr>
        <p:spPr/>
        <p:txBody>
          <a:bodyPr/>
          <a:lstStyle>
            <a:lvl1pPr>
              <a:defRPr/>
            </a:lvl1pPr>
          </a:lstStyle>
          <a:p>
            <a:pPr algn="l" defTabSz="685800"/>
            <a:endParaRPr lang="en-US" altLang="en-US" sz="105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74255BB9-1241-7F49-E1A3-E363073DF557}"/>
              </a:ext>
            </a:extLst>
          </p:cNvPr>
          <p:cNvSpPr>
            <a:spLocks noGrp="1"/>
          </p:cNvSpPr>
          <p:nvPr>
            <p:ph type="ftr" sz="quarter" idx="11"/>
          </p:nvPr>
        </p:nvSpPr>
        <p:spPr/>
        <p:txBody>
          <a:bodyPr/>
          <a:lstStyle>
            <a:lvl1pPr>
              <a:defRPr/>
            </a:lvl1pPr>
          </a:lstStyle>
          <a:p>
            <a:pPr defTabSz="685800"/>
            <a:endParaRPr lang="en-US" altLang="en-US" sz="1050">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8A1C0716-C44F-1553-9742-83E035196BF1}"/>
              </a:ext>
            </a:extLst>
          </p:cNvPr>
          <p:cNvSpPr>
            <a:spLocks noGrp="1"/>
          </p:cNvSpPr>
          <p:nvPr>
            <p:ph type="sldNum" sz="quarter" idx="12"/>
          </p:nvPr>
        </p:nvSpPr>
        <p:spPr/>
        <p:txBody>
          <a:bodyPr/>
          <a:lstStyle>
            <a:lvl1pPr>
              <a:defRPr/>
            </a:lvl1pPr>
          </a:lstStyle>
          <a:p>
            <a:pPr defTabSz="685800"/>
            <a:fld id="{0309CBD5-C5CD-409A-BDCD-0E777683A37C}" type="slidenum">
              <a:rPr lang="en-US" altLang="en-US" sz="1050" smtClean="0">
                <a:solidFill>
                  <a:srgbClr val="000000"/>
                </a:solidFill>
                <a:cs typeface="Arial" panose="020B0604020202020204" pitchFamily="34" charset="0"/>
              </a:rPr>
              <a:pPr defTabSz="685800"/>
              <a:t>‹#›</a:t>
            </a:fld>
            <a:endParaRPr lang="en-US" altLang="en-US" sz="1050">
              <a:solidFill>
                <a:srgbClr val="000000"/>
              </a:solidFill>
              <a:cs typeface="Arial" panose="020B0604020202020204" pitchFamily="34" charset="0"/>
            </a:endParaRPr>
          </a:p>
        </p:txBody>
      </p:sp>
    </p:spTree>
    <p:extLst>
      <p:ext uri="{BB962C8B-B14F-4D97-AF65-F5344CB8AC3E}">
        <p14:creationId xmlns:p14="http://schemas.microsoft.com/office/powerpoint/2010/main" val="161159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653CC5-399F-57B7-30F2-C0FA10891EE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C1637F4-11C7-2BE8-0A96-9E16A77B5B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6EC0870-5CFE-94D7-6DC5-F470C8A7A915}"/>
              </a:ext>
            </a:extLst>
          </p:cNvPr>
          <p:cNvSpPr>
            <a:spLocks noGrp="1"/>
          </p:cNvSpPr>
          <p:nvPr>
            <p:ph type="sldNum" sz="quarter" idx="12"/>
          </p:nvPr>
        </p:nvSpPr>
        <p:spPr/>
        <p:txBody>
          <a:bodyPr/>
          <a:lstStyle>
            <a:lvl1pPr>
              <a:defRPr/>
            </a:lvl1pPr>
          </a:lstStyle>
          <a:p>
            <a:fld id="{3832FC99-D1FF-4456-8306-1EA9A3C7FC11}" type="slidenum">
              <a:rPr lang="en-US" altLang="en-US"/>
              <a:pPr/>
              <a:t>‹#›</a:t>
            </a:fld>
            <a:endParaRPr lang="en-US" altLang="en-US"/>
          </a:p>
        </p:txBody>
      </p:sp>
    </p:spTree>
    <p:extLst>
      <p:ext uri="{BB962C8B-B14F-4D97-AF65-F5344CB8AC3E}">
        <p14:creationId xmlns:p14="http://schemas.microsoft.com/office/powerpoint/2010/main" val="58733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6BDB-7687-6DE7-490B-53147E22158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47ED29-FDE0-55B0-83AE-A80C95CBE44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D457FFC-BAE0-E2C5-F020-1508FB9E8046}"/>
              </a:ext>
            </a:extLst>
          </p:cNvPr>
          <p:cNvSpPr>
            <a:spLocks noGrp="1"/>
          </p:cNvSpPr>
          <p:nvPr>
            <p:ph type="dt" sz="half" idx="10"/>
          </p:nvPr>
        </p:nvSpPr>
        <p:spPr/>
        <p:txBody>
          <a:bodyPr/>
          <a:lstStyle/>
          <a:p>
            <a:pPr defTabSz="685800" fontAlgn="auto">
              <a:spcBef>
                <a:spcPts val="0"/>
              </a:spcBef>
              <a:spcAft>
                <a:spcPts val="0"/>
              </a:spcAft>
            </a:pPr>
            <a:fld id="{B6A7AFED-EDEA-4038-904B-62FA4A52EE58}" type="datetimeFigureOut">
              <a:rPr lang="en-US" smtClean="0">
                <a:solidFill>
                  <a:prstClr val="black">
                    <a:tint val="75000"/>
                  </a:prstClr>
                </a:solidFill>
                <a:latin typeface="Calibri" panose="020F0502020204030204"/>
                <a:cs typeface="+mn-cs"/>
              </a:rPr>
              <a:pPr defTabSz="685800" fontAlgn="auto">
                <a:spcBef>
                  <a:spcPts val="0"/>
                </a:spcBef>
                <a:spcAft>
                  <a:spcPts val="0"/>
                </a:spcAft>
              </a:pPr>
              <a:t>5/27/2023</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C64BB6B7-1351-3866-656A-C4AA66A5BC3A}"/>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6F71A1C0-4E65-8D27-DB61-C5BFFBC2E561}"/>
              </a:ext>
            </a:extLst>
          </p:cNvPr>
          <p:cNvSpPr>
            <a:spLocks noGrp="1"/>
          </p:cNvSpPr>
          <p:nvPr>
            <p:ph type="sldNum" sz="quarter" idx="12"/>
          </p:nvPr>
        </p:nvSpPr>
        <p:spPr/>
        <p:txBody>
          <a:bodyPr/>
          <a:lstStyle/>
          <a:p>
            <a:pPr defTabSz="685800" fontAlgn="auto">
              <a:spcBef>
                <a:spcPts val="0"/>
              </a:spcBef>
              <a:spcAft>
                <a:spcPts val="0"/>
              </a:spcAft>
            </a:pPr>
            <a:fld id="{79D6A2D4-AE32-4C43-A064-9D0F57874B95}" type="slidenum">
              <a:rPr lang="en-US" smtClean="0">
                <a:solidFill>
                  <a:prstClr val="black">
                    <a:tint val="75000"/>
                  </a:prstClr>
                </a:solidFill>
                <a:latin typeface="Calibri" panose="020F0502020204030204"/>
                <a:cs typeface="+mn-cs"/>
              </a:rPr>
              <a:pPr defTabSz="685800"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47216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B21935-E9E0-D8EA-6D84-8281C0BAD7B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A5C2F2-64E6-ACA7-7EE6-05D041A24D8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E5432F-2303-E86F-D2EB-AC2EA7C9FB7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j-lt"/>
              </a:defRPr>
            </a:lvl1pPr>
          </a:lstStyle>
          <a:p>
            <a:endParaRPr lang="en-US" altLang="en-US"/>
          </a:p>
        </p:txBody>
      </p:sp>
      <p:sp>
        <p:nvSpPr>
          <p:cNvPr id="1029" name="Rectangle 5">
            <a:extLst>
              <a:ext uri="{FF2B5EF4-FFF2-40B4-BE49-F238E27FC236}">
                <a16:creationId xmlns:a16="http://schemas.microsoft.com/office/drawing/2014/main" id="{262966DA-030E-0ECE-FBBE-97E597E3B1D5}"/>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j-lt"/>
              </a:defRPr>
            </a:lvl1pPr>
          </a:lstStyle>
          <a:p>
            <a:endParaRPr lang="en-US" altLang="en-US"/>
          </a:p>
        </p:txBody>
      </p:sp>
      <p:sp>
        <p:nvSpPr>
          <p:cNvPr id="1030" name="Rectangle 6">
            <a:extLst>
              <a:ext uri="{FF2B5EF4-FFF2-40B4-BE49-F238E27FC236}">
                <a16:creationId xmlns:a16="http://schemas.microsoft.com/office/drawing/2014/main" id="{36BF646A-132B-073E-DFD6-3E1486F59852}"/>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tx1"/>
                </a:solidFill>
                <a:latin typeface="+mj-lt"/>
              </a:defRPr>
            </a:lvl1pPr>
          </a:lstStyle>
          <a:p>
            <a:fld id="{6414763F-B4F7-4D13-9130-72C4C4BDD17E}" type="slidenum">
              <a:rPr lang="en-US" altLang="en-US"/>
              <a:pPr/>
              <a:t>‹#›</a:t>
            </a:fld>
            <a:endParaRPr lang="en-US" altLang="en-US"/>
          </a:p>
        </p:txBody>
      </p:sp>
    </p:spTree>
    <p:extLst>
      <p:ext uri="{BB962C8B-B14F-4D97-AF65-F5344CB8AC3E}">
        <p14:creationId xmlns:p14="http://schemas.microsoft.com/office/powerpoint/2010/main" val="3422753677"/>
      </p:ext>
    </p:extLst>
  </p:cSld>
  <p:clrMap bg1="lt1" tx1="dk1" bg2="lt2" tx2="dk2" accent1="accent1" accent2="accent2" accent3="accent3" accent4="accent4" accent5="accent5" accent6="accent6" hlink="hlink" folHlink="folHlink"/>
  <p:sldLayoutIdLst>
    <p:sldLayoutId id="2147483837" r:id="rId1"/>
    <p:sldLayoutId id="2147483839"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j-cs"/>
        </a:defRPr>
      </a:lvl3pPr>
      <a:lvl4pPr marL="1200150" indent="-171450" algn="l" rtl="0" fontAlgn="base">
        <a:spcBef>
          <a:spcPct val="20000"/>
        </a:spcBef>
        <a:spcAft>
          <a:spcPct val="0"/>
        </a:spcAft>
        <a:buChar char="–"/>
        <a:defRPr sz="1500" kern="1200">
          <a:solidFill>
            <a:schemeClr val="tx1"/>
          </a:solidFill>
          <a:latin typeface="+mj-lt"/>
          <a:ea typeface="+mn-ea"/>
          <a:cs typeface="+mj-cs"/>
        </a:defRPr>
      </a:lvl4pPr>
      <a:lvl5pPr marL="1543050" indent="-171450" algn="l" rtl="0" fontAlgn="base">
        <a:spcBef>
          <a:spcPct val="20000"/>
        </a:spcBef>
        <a:spcAft>
          <a:spcPct val="0"/>
        </a:spcAft>
        <a:buChar char="»"/>
        <a:defRPr sz="1500" kern="1200">
          <a:solidFill>
            <a:schemeClr val="tx1"/>
          </a:solidFill>
          <a:latin typeface="+mj-lt"/>
          <a:ea typeface="+mn-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22C226-8BF2-B0E3-E2F6-6AA31F350C0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B82406-20E6-B2AE-D341-6A8EE54C6BC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60A82-62B4-D8A6-EDA6-3BD4479D1E3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A7AFED-EDEA-4038-904B-62FA4A52EE58}" type="datetimeFigureOut">
              <a:rPr lang="en-US" smtClean="0"/>
              <a:t>5/27/2023</a:t>
            </a:fld>
            <a:endParaRPr lang="en-US"/>
          </a:p>
        </p:txBody>
      </p:sp>
      <p:sp>
        <p:nvSpPr>
          <p:cNvPr id="5" name="Footer Placeholder 4">
            <a:extLst>
              <a:ext uri="{FF2B5EF4-FFF2-40B4-BE49-F238E27FC236}">
                <a16:creationId xmlns:a16="http://schemas.microsoft.com/office/drawing/2014/main" id="{8AE21299-246E-095F-74B2-76A3AC7283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7A35AF-D777-4E76-1867-18C6F01D2D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D6A2D4-AE32-4C43-A064-9D0F57874B95}" type="slidenum">
              <a:rPr lang="en-US" smtClean="0"/>
              <a:t>‹#›</a:t>
            </a:fld>
            <a:endParaRPr lang="en-US"/>
          </a:p>
        </p:txBody>
      </p:sp>
    </p:spTree>
    <p:extLst>
      <p:ext uri="{BB962C8B-B14F-4D97-AF65-F5344CB8AC3E}">
        <p14:creationId xmlns:p14="http://schemas.microsoft.com/office/powerpoint/2010/main" val="3752583068"/>
      </p:ext>
    </p:extLst>
  </p:cSld>
  <p:clrMap bg1="lt1" tx1="dk1" bg2="lt2" tx2="dk2" accent1="accent1" accent2="accent2" accent3="accent3" accent4="accent4" accent5="accent5" accent6="accent6" hlink="hlink" folHlink="folHlink"/>
  <p:sldLayoutIdLst>
    <p:sldLayoutId id="214748384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hyperlink" Target="https://click.convertkit-mail2.com/38u2k342ozbkho75257ir/7qh7h8ho6mr266cz/aHR0cDovL3d3dy5wZW50ZWNvc3QyMDIzLm9yZy8="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2023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39448476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92764F96-005A-989B-046D-4EACCF5725D5}"/>
              </a:ext>
            </a:extLst>
          </p:cNvPr>
          <p:cNvPicPr>
            <a:picLocks noChangeAspect="1"/>
          </p:cNvPicPr>
          <p:nvPr/>
        </p:nvPicPr>
        <p:blipFill>
          <a:blip r:embed="rId3"/>
          <a:stretch>
            <a:fillRect/>
          </a:stretch>
        </p:blipFill>
        <p:spPr>
          <a:xfrm>
            <a:off x="118131" y="0"/>
            <a:ext cx="8907738" cy="5143500"/>
          </a:xfrm>
          <a:prstGeom prst="rect">
            <a:avLst/>
          </a:prstGeom>
        </p:spPr>
      </p:pic>
      <p:sp>
        <p:nvSpPr>
          <p:cNvPr id="2" name="TextBox 1">
            <a:extLst>
              <a:ext uri="{FF2B5EF4-FFF2-40B4-BE49-F238E27FC236}">
                <a16:creationId xmlns:a16="http://schemas.microsoft.com/office/drawing/2014/main" id="{DB992563-A1F3-8AE7-5BBA-B0294AB0BA99}"/>
              </a:ext>
            </a:extLst>
          </p:cNvPr>
          <p:cNvSpPr txBox="1"/>
          <p:nvPr/>
        </p:nvSpPr>
        <p:spPr>
          <a:xfrm>
            <a:off x="2057400" y="57150"/>
            <a:ext cx="3845541" cy="707886"/>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May, 2023 Kyiv</a:t>
            </a:r>
          </a:p>
        </p:txBody>
      </p:sp>
    </p:spTree>
    <p:extLst>
      <p:ext uri="{BB962C8B-B14F-4D97-AF65-F5344CB8AC3E}">
        <p14:creationId xmlns:p14="http://schemas.microsoft.com/office/powerpoint/2010/main" val="38346418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5626761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26782413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4098" name="Picture 2">
            <a:extLst>
              <a:ext uri="{FF2B5EF4-FFF2-40B4-BE49-F238E27FC236}">
                <a16:creationId xmlns:a16="http://schemas.microsoft.com/office/drawing/2014/main" id="{A66CD86F-3CB0-84E4-B98E-47251111A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F0A823-3C72-200F-7162-BD2A9A46C4B6}"/>
              </a:ext>
            </a:extLst>
          </p:cNvPr>
          <p:cNvSpPr txBox="1"/>
          <p:nvPr/>
        </p:nvSpPr>
        <p:spPr>
          <a:xfrm>
            <a:off x="858709" y="361950"/>
            <a:ext cx="7561109"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Southern steps Temple Mount</a:t>
            </a:r>
          </a:p>
          <a:p>
            <a:pPr algn="l"/>
            <a:r>
              <a:rPr lang="en-US" dirty="0">
                <a:effectLst>
                  <a:outerShdw blurRad="38100" dist="38100" dir="2700000" algn="tl">
                    <a:srgbClr val="000000">
                      <a:alpha val="43137"/>
                    </a:srgbClr>
                  </a:outerShdw>
                </a:effectLst>
              </a:rPr>
              <a:t>currently</a:t>
            </a:r>
          </a:p>
        </p:txBody>
      </p:sp>
    </p:spTree>
    <p:extLst>
      <p:ext uri="{BB962C8B-B14F-4D97-AF65-F5344CB8AC3E}">
        <p14:creationId xmlns:p14="http://schemas.microsoft.com/office/powerpoint/2010/main" val="22361396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descr="Southern Steps Temple Mount Jerusalem - May 14 Dome Of The Rock Western ...">
            <a:extLst>
              <a:ext uri="{FF2B5EF4-FFF2-40B4-BE49-F238E27FC236}">
                <a16:creationId xmlns:a16="http://schemas.microsoft.com/office/drawing/2014/main" id="{D0A5FD16-407D-878E-E5F0-A151AF5BA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7625"/>
            <a:ext cx="7620000" cy="5048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8DB652-9576-6F90-5C2A-6F11E1368919}"/>
              </a:ext>
            </a:extLst>
          </p:cNvPr>
          <p:cNvSpPr txBox="1"/>
          <p:nvPr/>
        </p:nvSpPr>
        <p:spPr>
          <a:xfrm>
            <a:off x="858709" y="361950"/>
            <a:ext cx="7561109"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Southern steps Temple Mount</a:t>
            </a:r>
          </a:p>
          <a:p>
            <a:pPr algn="l"/>
            <a:r>
              <a:rPr lang="en-US" dirty="0">
                <a:effectLst>
                  <a:outerShdw blurRad="38100" dist="38100" dir="2700000" algn="tl">
                    <a:srgbClr val="000000">
                      <a:alpha val="43137"/>
                    </a:srgbClr>
                  </a:outerShdw>
                </a:effectLst>
              </a:rPr>
              <a:t>Model </a:t>
            </a:r>
            <a:r>
              <a:rPr lang="en-US" dirty="0" err="1">
                <a:effectLst>
                  <a:outerShdw blurRad="38100" dist="38100" dir="2700000" algn="tl">
                    <a:srgbClr val="000000">
                      <a:alpha val="43137"/>
                    </a:srgbClr>
                  </a:outerShdw>
                </a:effectLst>
              </a:rPr>
              <a:t>Yeshua’s</a:t>
            </a:r>
            <a:r>
              <a:rPr lang="en-US" dirty="0">
                <a:effectLst>
                  <a:outerShdw blurRad="38100" dist="38100" dir="2700000" algn="tl">
                    <a:srgbClr val="000000">
                      <a:alpha val="43137"/>
                    </a:srgbClr>
                  </a:outerShdw>
                </a:effectLst>
              </a:rPr>
              <a:t> day</a:t>
            </a:r>
          </a:p>
        </p:txBody>
      </p:sp>
    </p:spTree>
    <p:extLst>
      <p:ext uri="{BB962C8B-B14F-4D97-AF65-F5344CB8AC3E}">
        <p14:creationId xmlns:p14="http://schemas.microsoft.com/office/powerpoint/2010/main" val="1673463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descr="The Day of Pentecost | Braman's Wanderings">
            <a:extLst>
              <a:ext uri="{FF2B5EF4-FFF2-40B4-BE49-F238E27FC236}">
                <a16:creationId xmlns:a16="http://schemas.microsoft.com/office/drawing/2014/main" id="{8B7B034C-EA2F-3DB4-642B-AB749574C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190500"/>
            <a:ext cx="66389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515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ECC7F219-64C4-B1D3-59C1-6E17EC2FD4B7}"/>
              </a:ext>
            </a:extLst>
          </p:cNvPr>
          <p:cNvPicPr>
            <a:picLocks noChangeAspect="1"/>
          </p:cNvPicPr>
          <p:nvPr/>
        </p:nvPicPr>
        <p:blipFill>
          <a:blip r:embed="rId3"/>
          <a:stretch>
            <a:fillRect/>
          </a:stretch>
        </p:blipFill>
        <p:spPr>
          <a:xfrm>
            <a:off x="979426" y="0"/>
            <a:ext cx="7185148" cy="5143500"/>
          </a:xfrm>
          <a:prstGeom prst="rect">
            <a:avLst/>
          </a:prstGeom>
        </p:spPr>
      </p:pic>
      <p:sp>
        <p:nvSpPr>
          <p:cNvPr id="2" name="TextBox 1">
            <a:extLst>
              <a:ext uri="{FF2B5EF4-FFF2-40B4-BE49-F238E27FC236}">
                <a16:creationId xmlns:a16="http://schemas.microsoft.com/office/drawing/2014/main" id="{C91ADFE3-EA46-328E-4FEC-BFC527DB337A}"/>
              </a:ext>
            </a:extLst>
          </p:cNvPr>
          <p:cNvSpPr txBox="1"/>
          <p:nvPr/>
        </p:nvSpPr>
        <p:spPr>
          <a:xfrm>
            <a:off x="1143000" y="4149864"/>
            <a:ext cx="6378542" cy="707886"/>
          </a:xfrm>
          <a:prstGeom prst="rect">
            <a:avLst/>
          </a:prstGeom>
          <a:noFill/>
        </p:spPr>
        <p:txBody>
          <a:bodyPr wrap="none" rtlCol="0">
            <a:spAutoFit/>
          </a:bodyPr>
          <a:lstStyle/>
          <a:p>
            <a:r>
              <a:rPr lang="en-US" b="0" i="0" dirty="0">
                <a:solidFill>
                  <a:srgbClr val="2D2D2F"/>
                </a:solidFill>
                <a:effectLst/>
                <a:latin typeface="-apple-system"/>
              </a:rPr>
              <a:t> </a:t>
            </a:r>
            <a:r>
              <a:rPr lang="en-US" b="0" i="0" dirty="0">
                <a:effectLst>
                  <a:outerShdw blurRad="38100" dist="38100" dir="2700000" algn="tl">
                    <a:srgbClr val="000000">
                      <a:alpha val="43137"/>
                    </a:srgbClr>
                  </a:outerShdw>
                </a:effectLst>
                <a:latin typeface="+mn-lt"/>
                <a:hlinkClick r:id="rId4">
                  <a:extLst>
                    <a:ext uri="{A12FA001-AC4F-418D-AE19-62706E023703}">
                      <ahyp:hlinkClr xmlns:ahyp="http://schemas.microsoft.com/office/drawing/2018/hyperlinkcolor" val="tx"/>
                    </a:ext>
                  </a:extLst>
                </a:hlinkClick>
              </a:rPr>
              <a:t>www.pentecost2023.org</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0490733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A50CCC-5A60-D119-287E-B225DD80C2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0" t="8397" r="5979" b="74944"/>
          <a:stretch/>
        </p:blipFill>
        <p:spPr>
          <a:xfrm>
            <a:off x="2596243" y="196209"/>
            <a:ext cx="4274131" cy="1115872"/>
          </a:xfrm>
          <a:prstGeom prst="rect">
            <a:avLst/>
          </a:prstGeom>
        </p:spPr>
      </p:pic>
      <p:pic>
        <p:nvPicPr>
          <p:cNvPr id="5" name="Picture 4">
            <a:extLst>
              <a:ext uri="{FF2B5EF4-FFF2-40B4-BE49-F238E27FC236}">
                <a16:creationId xmlns:a16="http://schemas.microsoft.com/office/drawing/2014/main" id="{AFEA8648-DEF4-D1D3-3E4D-3B7C3458C948}"/>
              </a:ext>
            </a:extLst>
          </p:cNvPr>
          <p:cNvPicPr>
            <a:picLocks noChangeAspect="1"/>
          </p:cNvPicPr>
          <p:nvPr/>
        </p:nvPicPr>
        <p:blipFill>
          <a:blip r:embed="rId3"/>
          <a:stretch>
            <a:fillRect/>
          </a:stretch>
        </p:blipFill>
        <p:spPr>
          <a:xfrm>
            <a:off x="157096" y="122363"/>
            <a:ext cx="2292191" cy="1189718"/>
          </a:xfrm>
          <a:prstGeom prst="rect">
            <a:avLst/>
          </a:prstGeom>
          <a:ln>
            <a:noFill/>
          </a:ln>
          <a:effectLst>
            <a:softEdge rad="112500"/>
          </a:effectLst>
        </p:spPr>
      </p:pic>
      <p:pic>
        <p:nvPicPr>
          <p:cNvPr id="6" name="Picture 2">
            <a:extLst>
              <a:ext uri="{FF2B5EF4-FFF2-40B4-BE49-F238E27FC236}">
                <a16:creationId xmlns:a16="http://schemas.microsoft.com/office/drawing/2014/main" id="{FE5124C9-0B28-F7DA-A19C-E0A6202F04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331" y="133003"/>
            <a:ext cx="2041819" cy="1179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1B62D6-A2A4-E607-FED9-7D65387B3685}"/>
              </a:ext>
            </a:extLst>
          </p:cNvPr>
          <p:cNvSpPr txBox="1"/>
          <p:nvPr/>
        </p:nvSpPr>
        <p:spPr>
          <a:xfrm>
            <a:off x="223157" y="1369389"/>
            <a:ext cx="8697686" cy="3600986"/>
          </a:xfrm>
          <a:prstGeom prst="rect">
            <a:avLst/>
          </a:prstGeom>
          <a:noFill/>
        </p:spPr>
        <p:txBody>
          <a:bodyPr wrap="square" rtlCol="0">
            <a:spAutoFit/>
          </a:bodyPr>
          <a:lstStyle/>
          <a:p>
            <a:pPr defTabSz="685800" fontAlgn="auto">
              <a:spcBef>
                <a:spcPts val="0"/>
              </a:spcBef>
              <a:spcAft>
                <a:spcPts val="0"/>
              </a:spcAft>
            </a:pPr>
            <a:r>
              <a:rPr lang="en-US" sz="2850" dirty="0">
                <a:solidFill>
                  <a:prstClr val="white"/>
                </a:solidFill>
                <a:cs typeface="+mn-cs"/>
              </a:rPr>
              <a:t>These culminate in an event tomorrow, Sunday, May 28, 10 am to noon. It will be on our big screen and sound system, coming live from the south steps of the Temple Mount. Many Messianic groups from Israel and the US and houses of prayer and Christian organizations will be there. We hope you will be here to worship and celebrate!</a:t>
            </a:r>
          </a:p>
        </p:txBody>
      </p:sp>
    </p:spTree>
    <p:extLst>
      <p:ext uri="{BB962C8B-B14F-4D97-AF65-F5344CB8AC3E}">
        <p14:creationId xmlns:p14="http://schemas.microsoft.com/office/powerpoint/2010/main" val="1014026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225A72D-430F-4F0A-9EAF-6BE615AD3FE0}"/>
              </a:ext>
            </a:extLst>
          </p:cNvPr>
          <p:cNvSpPr>
            <a:spLocks noGrp="1" noChangeArrowheads="1"/>
          </p:cNvSpPr>
          <p:nvPr>
            <p:ph type="title" idx="4294967295"/>
          </p:nvPr>
        </p:nvSpPr>
        <p:spPr>
          <a:xfrm>
            <a:off x="1485900" y="57151"/>
            <a:ext cx="6172200" cy="422672"/>
          </a:xfrm>
        </p:spPr>
        <p:txBody>
          <a:bodyPr/>
          <a:lstStyle/>
          <a:p>
            <a:pPr algn="r" rtl="1" eaLnBrk="1" hangingPunct="1">
              <a:defRPr/>
            </a:pPr>
            <a:r>
              <a:rPr lang="en-US" sz="2400" kern="0" dirty="0">
                <a:solidFill>
                  <a:srgbClr val="66FF33"/>
                </a:solidFill>
              </a:rPr>
              <a:t>Lukas (Luke) 24.49</a:t>
            </a:r>
          </a:p>
        </p:txBody>
      </p:sp>
      <p:sp>
        <p:nvSpPr>
          <p:cNvPr id="9219" name="Rectangle 3">
            <a:extLst>
              <a:ext uri="{FF2B5EF4-FFF2-40B4-BE49-F238E27FC236}">
                <a16:creationId xmlns:a16="http://schemas.microsoft.com/office/drawing/2014/main" id="{F91BA5EB-E7A2-FFA0-EC91-FA32185CAACD}"/>
              </a:ext>
            </a:extLst>
          </p:cNvPr>
          <p:cNvSpPr>
            <a:spLocks noGrp="1" noChangeArrowheads="1"/>
          </p:cNvSpPr>
          <p:nvPr>
            <p:ph type="body" idx="4294967295"/>
          </p:nvPr>
        </p:nvSpPr>
        <p:spPr>
          <a:xfrm>
            <a:off x="1257300" y="400050"/>
            <a:ext cx="6629400" cy="4686300"/>
          </a:xfrm>
        </p:spPr>
        <p:txBody>
          <a:bodyPr>
            <a:normAutofit fontScale="85000" lnSpcReduction="20000"/>
          </a:bodyPr>
          <a:lstStyle/>
          <a:p>
            <a:pPr marL="0" indent="0" algn="just" rtl="1">
              <a:defRPr/>
            </a:pPr>
            <a:r>
              <a:rPr lang="en-US" sz="1400" kern="0" dirty="0">
                <a:solidFill>
                  <a:srgbClr val="66FF33"/>
                </a:solidFill>
              </a:rPr>
              <a:t> </a:t>
            </a:r>
            <a:r>
              <a:rPr lang="en-US" sz="1600" kern="0" dirty="0">
                <a:solidFill>
                  <a:srgbClr val="66FF33"/>
                </a:solidFill>
              </a:rPr>
              <a:t>49</a:t>
            </a:r>
            <a:r>
              <a:rPr lang="he-IL" sz="4700" b="1" kern="0" dirty="0">
                <a:cs typeface="David" pitchFamily="2" charset="-79"/>
              </a:rPr>
              <a:t>הִנְנִי שׁוֹלֵחַ לָכֶם אֶת אֲשֶׁר הִבְטִיחַ אָבִי, וְאַתֶּם שְׁבוּ בָּעִיר עַד שֶׁתִּלְבְּשׁוּ עֹז מִמָּרוֹם."</a:t>
            </a:r>
            <a:endParaRPr lang="en-US" sz="3800" b="1" kern="0" dirty="0">
              <a:cs typeface="David" pitchFamily="2" charset="-79"/>
            </a:endParaRPr>
          </a:p>
          <a:p>
            <a:pPr marL="0" indent="0" algn="just">
              <a:buNone/>
              <a:defRPr/>
            </a:pPr>
            <a:r>
              <a:rPr lang="en-US" sz="4600" kern="0" dirty="0"/>
              <a:t>Now I am sending forth upon you what my Father promised, so stay here in the city until you have been equipped with power from above.”</a:t>
            </a:r>
            <a:endParaRPr lang="en-US" sz="4600" b="1" kern="0" dirty="0">
              <a:cs typeface="Vilna" pitchFamily="2" charset="-79"/>
            </a:endParaRPr>
          </a:p>
        </p:txBody>
      </p:sp>
    </p:spTree>
    <p:extLst>
      <p:ext uri="{BB962C8B-B14F-4D97-AF65-F5344CB8AC3E}">
        <p14:creationId xmlns:p14="http://schemas.microsoft.com/office/powerpoint/2010/main" val="29117913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3EE982E1-6A89-AB8D-8F17-0B9C342E7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63826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3EE982E1-6A89-AB8D-8F17-0B9C342E7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0443198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4CCDC6D8-AAC4-A31E-9D9C-4654F9AAC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762E7ED5-B0A0-B90F-AD4F-B1421C6A749D}"/>
              </a:ext>
            </a:extLst>
          </p:cNvPr>
          <p:cNvSpPr txBox="1"/>
          <p:nvPr/>
        </p:nvSpPr>
        <p:spPr>
          <a:xfrm>
            <a:off x="304800" y="209550"/>
            <a:ext cx="8534400" cy="4770537"/>
          </a:xfrm>
          <a:prstGeom prst="rect">
            <a:avLst/>
          </a:prstGeom>
          <a:noFill/>
        </p:spPr>
        <p:txBody>
          <a:bodyPr wrap="square">
            <a:spAutoFit/>
          </a:bodyPr>
          <a:lstStyle/>
          <a:p>
            <a:pPr marL="571500" indent="-571500" algn="l"/>
            <a:r>
              <a:rPr lang="en-US" altLang="en-US" sz="4000" dirty="0">
                <a:effectLst>
                  <a:outerShdw blurRad="38100" dist="38100" dir="2700000" algn="tl">
                    <a:srgbClr val="000000">
                      <a:alpha val="43137"/>
                    </a:srgbClr>
                  </a:outerShdw>
                </a:effectLst>
              </a:rPr>
              <a:t>There are three themes to Shavuot large loaves</a:t>
            </a:r>
          </a:p>
          <a:p>
            <a:pPr marL="571500" indent="-571500" algn="l">
              <a:buFontTx/>
              <a:buAutoNum type="arabicPeriod"/>
            </a:pPr>
            <a:r>
              <a:rPr lang="en-US" altLang="en-US" dirty="0">
                <a:effectLst>
                  <a:outerShdw blurRad="38100" dist="38100" dir="2700000" algn="tl">
                    <a:srgbClr val="000000">
                      <a:alpha val="43137"/>
                    </a:srgbClr>
                  </a:outerShdw>
                </a:effectLst>
              </a:rPr>
              <a:t>Large loaves?</a:t>
            </a:r>
          </a:p>
          <a:p>
            <a:pPr marL="571500" indent="-571500" algn="l">
              <a:buFontTx/>
              <a:buAutoNum type="arabicPeriod"/>
            </a:pPr>
            <a:r>
              <a:rPr lang="en-US" altLang="en-US" dirty="0">
                <a:effectLst>
                  <a:outerShdw blurRad="38100" dist="38100" dir="2700000" algn="tl">
                    <a:srgbClr val="000000">
                      <a:alpha val="43137"/>
                    </a:srgbClr>
                  </a:outerShdw>
                </a:effectLst>
              </a:rPr>
              <a:t>Wheat harvest</a:t>
            </a:r>
          </a:p>
          <a:p>
            <a:pPr marL="571500" indent="-571500" algn="l">
              <a:buFontTx/>
              <a:buAutoNum type="arabicPeriod"/>
            </a:pPr>
            <a:r>
              <a:rPr lang="en-US" altLang="en-US" sz="4000" dirty="0">
                <a:effectLst>
                  <a:outerShdw blurRad="38100" dist="38100" dir="2700000" algn="tl">
                    <a:srgbClr val="000000">
                      <a:alpha val="43137"/>
                    </a:srgbClr>
                  </a:outerShdw>
                </a:effectLst>
              </a:rPr>
              <a:t>Receiving of the Torah</a:t>
            </a:r>
          </a:p>
          <a:p>
            <a:pPr marL="571500" indent="-571500" algn="l">
              <a:buFontTx/>
              <a:buAutoNum type="arabicPeriod"/>
            </a:pPr>
            <a:r>
              <a:rPr lang="en-US" altLang="en-US" sz="4000" dirty="0">
                <a:effectLst>
                  <a:outerShdw blurRad="38100" dist="38100" dir="2700000" algn="tl">
                    <a:srgbClr val="000000">
                      <a:alpha val="43137"/>
                    </a:srgbClr>
                  </a:outerShdw>
                </a:effectLst>
              </a:rPr>
              <a:t>Receiving of the Ruakh/Spirit</a:t>
            </a:r>
          </a:p>
          <a:p>
            <a:pPr algn="l"/>
            <a:endParaRPr lang="en-US" altLang="en-US" sz="2000" dirty="0">
              <a:effectLst>
                <a:outerShdw blurRad="38100" dist="38100" dir="2700000" algn="tl">
                  <a:srgbClr val="000000">
                    <a:alpha val="43137"/>
                  </a:srgbClr>
                </a:outerShdw>
              </a:effectLst>
            </a:endParaRPr>
          </a:p>
          <a:p>
            <a:pPr algn="l"/>
            <a:r>
              <a:rPr lang="en-US" altLang="en-US" sz="4000" u="sng" dirty="0">
                <a:solidFill>
                  <a:srgbClr val="FFFF66"/>
                </a:solidFill>
                <a:effectLst>
                  <a:outerShdw blurRad="38100" dist="38100" dir="2700000" algn="tl">
                    <a:srgbClr val="000000">
                      <a:alpha val="43137"/>
                    </a:srgbClr>
                  </a:outerShdw>
                </a:effectLst>
              </a:rPr>
              <a:t>Walk in abundance in Messiah!</a:t>
            </a:r>
          </a:p>
        </p:txBody>
      </p:sp>
    </p:spTree>
    <p:extLst>
      <p:ext uri="{BB962C8B-B14F-4D97-AF65-F5344CB8AC3E}">
        <p14:creationId xmlns:p14="http://schemas.microsoft.com/office/powerpoint/2010/main" val="2133011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4CCDC6D8-AAC4-A31E-9D9C-4654F9AAC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762E7ED5-B0A0-B90F-AD4F-B1421C6A749D}"/>
              </a:ext>
            </a:extLst>
          </p:cNvPr>
          <p:cNvSpPr txBox="1"/>
          <p:nvPr/>
        </p:nvSpPr>
        <p:spPr>
          <a:xfrm>
            <a:off x="304800" y="209550"/>
            <a:ext cx="8534400" cy="3785652"/>
          </a:xfrm>
          <a:prstGeom prst="rect">
            <a:avLst/>
          </a:prstGeom>
          <a:noFill/>
        </p:spPr>
        <p:txBody>
          <a:bodyPr wrap="square">
            <a:spAutoFit/>
          </a:bodyPr>
          <a:lstStyle/>
          <a:p>
            <a:pPr marL="571500" indent="-571500" algn="l"/>
            <a:r>
              <a:rPr lang="en-US" altLang="en-US" sz="4000" dirty="0">
                <a:effectLst>
                  <a:outerShdw blurRad="38100" dist="38100" dir="2700000" algn="tl">
                    <a:srgbClr val="000000">
                      <a:alpha val="43137"/>
                    </a:srgbClr>
                  </a:outerShdw>
                </a:effectLst>
              </a:rPr>
              <a:t>There are three themes to Shavuot large loaves</a:t>
            </a:r>
          </a:p>
          <a:p>
            <a:pPr marL="571500" indent="-571500" algn="l">
              <a:buFontTx/>
              <a:buAutoNum type="arabicPeriod"/>
            </a:pPr>
            <a:r>
              <a:rPr lang="en-US" altLang="en-US" sz="4000" u="sng" dirty="0">
                <a:solidFill>
                  <a:srgbClr val="FFFF66"/>
                </a:solidFill>
                <a:effectLst>
                  <a:outerShdw blurRad="38100" dist="38100" dir="2700000" algn="tl">
                    <a:srgbClr val="000000">
                      <a:alpha val="43137"/>
                    </a:srgbClr>
                  </a:outerShdw>
                </a:effectLst>
              </a:rPr>
              <a:t>Large loaves?</a:t>
            </a:r>
          </a:p>
          <a:p>
            <a:pPr marL="571500" indent="-571500" algn="l">
              <a:buFontTx/>
              <a:buAutoNum type="arabicPeriod"/>
            </a:pPr>
            <a:r>
              <a:rPr lang="en-US" altLang="en-US" dirty="0">
                <a:effectLst>
                  <a:outerShdw blurRad="38100" dist="38100" dir="2700000" algn="tl">
                    <a:srgbClr val="000000">
                      <a:alpha val="43137"/>
                    </a:srgbClr>
                  </a:outerShdw>
                </a:effectLst>
              </a:rPr>
              <a:t>Wheat harvest</a:t>
            </a:r>
          </a:p>
          <a:p>
            <a:pPr marL="571500" indent="-571500" algn="l">
              <a:buFontTx/>
              <a:buAutoNum type="arabicPeriod"/>
            </a:pPr>
            <a:r>
              <a:rPr lang="en-US" altLang="en-US" sz="4000" dirty="0">
                <a:effectLst>
                  <a:outerShdw blurRad="38100" dist="38100" dir="2700000" algn="tl">
                    <a:srgbClr val="000000">
                      <a:alpha val="43137"/>
                    </a:srgbClr>
                  </a:outerShdw>
                </a:effectLst>
              </a:rPr>
              <a:t>Receiving of the Torah</a:t>
            </a:r>
          </a:p>
          <a:p>
            <a:pPr marL="571500" indent="-571500" algn="l">
              <a:buFontTx/>
              <a:buAutoNum type="arabicPeriod"/>
            </a:pPr>
            <a:r>
              <a:rPr lang="en-US" altLang="en-US" sz="4000" dirty="0">
                <a:effectLst>
                  <a:outerShdw blurRad="38100" dist="38100" dir="2700000" algn="tl">
                    <a:srgbClr val="000000">
                      <a:alpha val="43137"/>
                    </a:srgbClr>
                  </a:outerShdw>
                </a:effectLst>
              </a:rPr>
              <a:t>Receiving of the Ruakh/Spirit</a:t>
            </a:r>
          </a:p>
        </p:txBody>
      </p:sp>
    </p:spTree>
    <p:extLst>
      <p:ext uri="{BB962C8B-B14F-4D97-AF65-F5344CB8AC3E}">
        <p14:creationId xmlns:p14="http://schemas.microsoft.com/office/powerpoint/2010/main" val="3923652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0" name="Rectangle 2">
            <a:extLst>
              <a:ext uri="{FF2B5EF4-FFF2-40B4-BE49-F238E27FC236}">
                <a16:creationId xmlns:a16="http://schemas.microsoft.com/office/drawing/2014/main" id="{FF5722BE-0594-8064-6DE8-D16415424D4D}"/>
              </a:ext>
            </a:extLst>
          </p:cNvPr>
          <p:cNvSpPr>
            <a:spLocks noGrp="1" noChangeArrowheads="1"/>
          </p:cNvSpPr>
          <p:nvPr>
            <p:ph type="subTitle" idx="1"/>
          </p:nvPr>
        </p:nvSpPr>
        <p:spPr>
          <a:xfrm>
            <a:off x="381000" y="209550"/>
            <a:ext cx="8458200" cy="4724400"/>
          </a:xfrm>
        </p:spPr>
        <p:txBody>
          <a:bodyPr>
            <a:normAutofit/>
          </a:bodyPr>
          <a:lstStyle/>
          <a:p>
            <a:pPr algn="l">
              <a:lnSpc>
                <a:spcPct val="90000"/>
              </a:lnSpc>
            </a:pPr>
            <a:r>
              <a:rPr lang="en-US" altLang="en-US" sz="4000" baseline="30000" dirty="0"/>
              <a:t>Vayikra/Lev 23.15</a:t>
            </a:r>
            <a:r>
              <a:rPr lang="en-US" altLang="en-US" sz="4000" dirty="0"/>
              <a:t> "'From the day after the day of rest -that is, from the day you </a:t>
            </a:r>
            <a:r>
              <a:rPr lang="en-US" altLang="en-US" sz="4000" dirty="0">
                <a:solidFill>
                  <a:srgbClr val="FFFF66"/>
                </a:solidFill>
              </a:rPr>
              <a:t>bring the sheaf for waving</a:t>
            </a:r>
            <a:r>
              <a:rPr lang="en-US" altLang="en-US" sz="4000" dirty="0"/>
              <a:t> </a:t>
            </a:r>
            <a:r>
              <a:rPr lang="en-US" altLang="en-US" sz="4000" dirty="0">
                <a:solidFill>
                  <a:srgbClr val="FFFF66"/>
                </a:solidFill>
              </a:rPr>
              <a:t>[April 7, 2023] </a:t>
            </a:r>
            <a:r>
              <a:rPr lang="en-US" altLang="en-US" sz="4000" dirty="0"/>
              <a:t>-you are to count seven full weeks, </a:t>
            </a:r>
          </a:p>
        </p:txBody>
      </p:sp>
    </p:spTree>
    <p:extLst>
      <p:ext uri="{BB962C8B-B14F-4D97-AF65-F5344CB8AC3E}">
        <p14:creationId xmlns:p14="http://schemas.microsoft.com/office/powerpoint/2010/main" val="211714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0" name="Rectangle 2">
            <a:extLst>
              <a:ext uri="{FF2B5EF4-FFF2-40B4-BE49-F238E27FC236}">
                <a16:creationId xmlns:a16="http://schemas.microsoft.com/office/drawing/2014/main" id="{FF5722BE-0594-8064-6DE8-D16415424D4D}"/>
              </a:ext>
            </a:extLst>
          </p:cNvPr>
          <p:cNvSpPr>
            <a:spLocks noGrp="1" noChangeArrowheads="1"/>
          </p:cNvSpPr>
          <p:nvPr>
            <p:ph type="subTitle" idx="1"/>
          </p:nvPr>
        </p:nvSpPr>
        <p:spPr>
          <a:xfrm>
            <a:off x="381000" y="209550"/>
            <a:ext cx="8458200" cy="4724400"/>
          </a:xfrm>
        </p:spPr>
        <p:txBody>
          <a:bodyPr>
            <a:normAutofit/>
          </a:bodyPr>
          <a:lstStyle/>
          <a:p>
            <a:pPr algn="l">
              <a:lnSpc>
                <a:spcPct val="90000"/>
              </a:lnSpc>
            </a:pPr>
            <a:r>
              <a:rPr lang="en-US" altLang="en-US" sz="4000" baseline="30000" dirty="0"/>
              <a:t>Vayikra/Lev 23.15</a:t>
            </a:r>
            <a:r>
              <a:rPr lang="en-US" altLang="en-US" sz="4000" dirty="0"/>
              <a:t> First sheaf for waving was the day after </a:t>
            </a:r>
            <a:r>
              <a:rPr lang="en-US" altLang="en-US" sz="4000" dirty="0" err="1"/>
              <a:t>Pesakh</a:t>
            </a:r>
            <a:r>
              <a:rPr lang="en-US" altLang="en-US" sz="4000" dirty="0"/>
              <a:t>: [</a:t>
            </a:r>
            <a:r>
              <a:rPr lang="en-US" altLang="en-US" sz="4000" dirty="0" err="1"/>
              <a:t>ActorBible</a:t>
            </a:r>
            <a:r>
              <a:rPr lang="en-US" altLang="en-US" sz="4000" dirty="0"/>
              <a:t> here then] what?</a:t>
            </a:r>
          </a:p>
          <a:p>
            <a:pPr marL="228600" indent="-228600" algn="l">
              <a:lnSpc>
                <a:spcPct val="90000"/>
              </a:lnSpc>
              <a:buFont typeface="Arial" panose="020B0604020202020204" pitchFamily="34" charset="0"/>
              <a:buChar char="•"/>
            </a:pPr>
            <a:r>
              <a:rPr lang="en-US" altLang="en-US" sz="4000" dirty="0"/>
              <a:t>Barley.  Coarser grain.  Bread of poor people. </a:t>
            </a:r>
          </a:p>
          <a:p>
            <a:pPr marL="228600" indent="-228600" algn="l">
              <a:lnSpc>
                <a:spcPct val="90000"/>
              </a:lnSpc>
              <a:buFont typeface="Arial" panose="020B0604020202020204" pitchFamily="34" charset="0"/>
              <a:buChar char="•"/>
            </a:pPr>
            <a:r>
              <a:rPr lang="en-US" altLang="en-US" sz="4000" dirty="0"/>
              <a:t>Unleavened</a:t>
            </a:r>
          </a:p>
        </p:txBody>
      </p:sp>
    </p:spTree>
    <p:extLst>
      <p:ext uri="{BB962C8B-B14F-4D97-AF65-F5344CB8AC3E}">
        <p14:creationId xmlns:p14="http://schemas.microsoft.com/office/powerpoint/2010/main" val="972468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t>Shmot</a:t>
            </a:r>
            <a:r>
              <a:rPr lang="en-US" altLang="en-US" sz="4000" baseline="30000" dirty="0"/>
              <a:t>/ Ex 9.31-33 </a:t>
            </a:r>
            <a:r>
              <a:rPr lang="en-US" altLang="en-US" sz="4000" dirty="0"/>
              <a:t>[Passover time] The flax and barley were destroyed, since the barley had headed and the flax was in bloom. </a:t>
            </a:r>
            <a:r>
              <a:rPr lang="en-US" altLang="en-US" sz="4000" u="sng" dirty="0">
                <a:solidFill>
                  <a:srgbClr val="FFFF66"/>
                </a:solidFill>
              </a:rPr>
              <a:t>The wheat and spelt, however, were not destroyed, because they ripen later.</a:t>
            </a:r>
            <a:r>
              <a:rPr lang="en-US" altLang="en-US" sz="4000" dirty="0"/>
              <a:t>) Then Moses left Pharaoh and went out of the city. </a:t>
            </a:r>
          </a:p>
        </p:txBody>
      </p:sp>
    </p:spTree>
    <p:extLst>
      <p:ext uri="{BB962C8B-B14F-4D97-AF65-F5344CB8AC3E}">
        <p14:creationId xmlns:p14="http://schemas.microsoft.com/office/powerpoint/2010/main" val="351553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906" name="Rectangle 2">
            <a:extLst>
              <a:ext uri="{FF2B5EF4-FFF2-40B4-BE49-F238E27FC236}">
                <a16:creationId xmlns:a16="http://schemas.microsoft.com/office/drawing/2014/main" id="{84E9A34A-C3C1-DFB3-F686-C2990DE2826B}"/>
              </a:ext>
            </a:extLst>
          </p:cNvPr>
          <p:cNvSpPr>
            <a:spLocks noGrp="1" noChangeArrowheads="1"/>
          </p:cNvSpPr>
          <p:nvPr>
            <p:ph type="subTitle" idx="1"/>
          </p:nvPr>
        </p:nvSpPr>
        <p:spPr>
          <a:xfrm>
            <a:off x="304800" y="209550"/>
            <a:ext cx="8610600" cy="4648200"/>
          </a:xfrm>
        </p:spPr>
        <p:txBody>
          <a:bodyPr>
            <a:normAutofit/>
          </a:bodyPr>
          <a:lstStyle/>
          <a:p>
            <a:pPr algn="l">
              <a:lnSpc>
                <a:spcPct val="90000"/>
              </a:lnSpc>
            </a:pPr>
            <a:r>
              <a:rPr lang="en-US" altLang="en-US" sz="4000" baseline="30000" dirty="0"/>
              <a:t>1 Cor 15.20</a:t>
            </a:r>
            <a:r>
              <a:rPr lang="en-US" altLang="en-US" sz="4000" dirty="0"/>
              <a:t> But the fact is that the Messiah has been raised from the dead, the </a:t>
            </a:r>
            <a:r>
              <a:rPr lang="en-US" altLang="en-US" sz="4000" dirty="0" err="1">
                <a:solidFill>
                  <a:srgbClr val="FFFF66"/>
                </a:solidFill>
              </a:rPr>
              <a:t>firstfruits</a:t>
            </a:r>
            <a:r>
              <a:rPr lang="en-US" altLang="en-US" sz="4000" dirty="0"/>
              <a:t> of those who have died…</a:t>
            </a:r>
          </a:p>
        </p:txBody>
      </p:sp>
    </p:spTree>
    <p:extLst>
      <p:ext uri="{BB962C8B-B14F-4D97-AF65-F5344CB8AC3E}">
        <p14:creationId xmlns:p14="http://schemas.microsoft.com/office/powerpoint/2010/main" val="3790056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906" name="Rectangle 2">
            <a:extLst>
              <a:ext uri="{FF2B5EF4-FFF2-40B4-BE49-F238E27FC236}">
                <a16:creationId xmlns:a16="http://schemas.microsoft.com/office/drawing/2014/main" id="{84E9A34A-C3C1-DFB3-F686-C2990DE2826B}"/>
              </a:ext>
            </a:extLst>
          </p:cNvPr>
          <p:cNvSpPr>
            <a:spLocks noGrp="1" noChangeArrowheads="1"/>
          </p:cNvSpPr>
          <p:nvPr>
            <p:ph type="subTitle" idx="1"/>
          </p:nvPr>
        </p:nvSpPr>
        <p:spPr>
          <a:xfrm>
            <a:off x="304800" y="209550"/>
            <a:ext cx="8610600" cy="4648200"/>
          </a:xfrm>
        </p:spPr>
        <p:txBody>
          <a:bodyPr>
            <a:normAutofit/>
          </a:bodyPr>
          <a:lstStyle/>
          <a:p>
            <a:pPr algn="l">
              <a:lnSpc>
                <a:spcPct val="90000"/>
              </a:lnSpc>
            </a:pPr>
            <a:r>
              <a:rPr lang="en-US" altLang="en-US" sz="4000" baseline="30000" dirty="0"/>
              <a:t>1 Cor 15. 22-23</a:t>
            </a:r>
            <a:r>
              <a:rPr lang="en-US" altLang="en-US" sz="4000" dirty="0"/>
              <a:t> For just as in connection with Adam all die, so in connection with the Messiah all will be made alive.  But each in his own order: the </a:t>
            </a:r>
            <a:r>
              <a:rPr lang="en-US" altLang="en-US" sz="4000" dirty="0">
                <a:solidFill>
                  <a:srgbClr val="FFFF66"/>
                </a:solidFill>
              </a:rPr>
              <a:t>Messiah is the </a:t>
            </a:r>
            <a:r>
              <a:rPr lang="en-US" altLang="en-US" sz="4000" dirty="0" err="1">
                <a:solidFill>
                  <a:srgbClr val="FFFF66"/>
                </a:solidFill>
              </a:rPr>
              <a:t>firstfruits</a:t>
            </a:r>
            <a:r>
              <a:rPr lang="en-US" altLang="en-US" sz="4000" dirty="0"/>
              <a:t>; </a:t>
            </a:r>
          </a:p>
        </p:txBody>
      </p:sp>
    </p:spTree>
    <p:extLst>
      <p:ext uri="{BB962C8B-B14F-4D97-AF65-F5344CB8AC3E}">
        <p14:creationId xmlns:p14="http://schemas.microsoft.com/office/powerpoint/2010/main" val="42847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0" name="Rectangle 2">
            <a:extLst>
              <a:ext uri="{FF2B5EF4-FFF2-40B4-BE49-F238E27FC236}">
                <a16:creationId xmlns:a16="http://schemas.microsoft.com/office/drawing/2014/main" id="{FF5722BE-0594-8064-6DE8-D16415424D4D}"/>
              </a:ext>
            </a:extLst>
          </p:cNvPr>
          <p:cNvSpPr>
            <a:spLocks noGrp="1" noChangeArrowheads="1"/>
          </p:cNvSpPr>
          <p:nvPr>
            <p:ph type="subTitle" idx="1"/>
          </p:nvPr>
        </p:nvSpPr>
        <p:spPr>
          <a:xfrm>
            <a:off x="381000" y="209550"/>
            <a:ext cx="8458200" cy="4724400"/>
          </a:xfrm>
        </p:spPr>
        <p:txBody>
          <a:bodyPr>
            <a:normAutofit/>
          </a:bodyPr>
          <a:lstStyle/>
          <a:p>
            <a:pPr algn="l">
              <a:lnSpc>
                <a:spcPct val="90000"/>
              </a:lnSpc>
            </a:pPr>
            <a:r>
              <a:rPr lang="en-US" altLang="en-US" sz="4000" baseline="30000" dirty="0"/>
              <a:t>Vayikra/Lev 23.15</a:t>
            </a:r>
            <a:r>
              <a:rPr lang="en-US" altLang="en-US" sz="4000" dirty="0"/>
              <a:t> "'From the day after the day of rest -that is, from the day you </a:t>
            </a:r>
            <a:r>
              <a:rPr lang="en-US" altLang="en-US" sz="4000" dirty="0">
                <a:solidFill>
                  <a:srgbClr val="FFFF66"/>
                </a:solidFill>
              </a:rPr>
              <a:t>bring the sheaf for waving</a:t>
            </a:r>
            <a:r>
              <a:rPr lang="en-US" altLang="en-US" sz="4000" dirty="0"/>
              <a:t> </a:t>
            </a:r>
            <a:r>
              <a:rPr lang="en-US" altLang="en-US" sz="4000" dirty="0">
                <a:solidFill>
                  <a:srgbClr val="FFFF66"/>
                </a:solidFill>
              </a:rPr>
              <a:t>[April 7, 2023] </a:t>
            </a:r>
            <a:r>
              <a:rPr lang="en-US" altLang="en-US" sz="4000" dirty="0"/>
              <a:t>-you are to count seven full weeks, </a:t>
            </a:r>
          </a:p>
          <a:p>
            <a:pPr algn="l">
              <a:lnSpc>
                <a:spcPct val="90000"/>
              </a:lnSpc>
            </a:pPr>
            <a:endParaRPr lang="en-US" altLang="en-US" sz="4000" dirty="0"/>
          </a:p>
          <a:p>
            <a:pPr algn="l">
              <a:lnSpc>
                <a:spcPct val="90000"/>
              </a:lnSpc>
            </a:pPr>
            <a:r>
              <a:rPr lang="en-US" altLang="en-US" sz="4000" dirty="0"/>
              <a:t>[Messiah’s resurrection on the Day of </a:t>
            </a:r>
            <a:r>
              <a:rPr lang="en-US" altLang="en-US" sz="4000" dirty="0" err="1"/>
              <a:t>Firstfruits</a:t>
            </a:r>
            <a:r>
              <a:rPr lang="en-US" altLang="en-US" sz="4000" dirty="0"/>
              <a:t>, after </a:t>
            </a:r>
            <a:r>
              <a:rPr lang="en-US" altLang="en-US" sz="4000" dirty="0" err="1"/>
              <a:t>Pesakh</a:t>
            </a:r>
            <a:r>
              <a:rPr lang="en-US" altLang="en-US" sz="4000" dirty="0"/>
              <a:t>.]</a:t>
            </a:r>
          </a:p>
          <a:p>
            <a:pPr algn="l">
              <a:lnSpc>
                <a:spcPct val="90000"/>
              </a:lnSpc>
            </a:pPr>
            <a:endParaRPr lang="en-US" altLang="en-US" sz="4000" dirty="0"/>
          </a:p>
        </p:txBody>
      </p:sp>
    </p:spTree>
    <p:extLst>
      <p:ext uri="{BB962C8B-B14F-4D97-AF65-F5344CB8AC3E}">
        <p14:creationId xmlns:p14="http://schemas.microsoft.com/office/powerpoint/2010/main" val="525376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a:t>Vayikra/Lev 23.16-17</a:t>
            </a:r>
            <a:r>
              <a:rPr lang="en-US" altLang="en-US" sz="4000" dirty="0"/>
              <a:t> until the day after the seventh week; you are to count fifty days; and then you are to present a new grain offering to </a:t>
            </a:r>
            <a:r>
              <a:rPr lang="en-US" altLang="en-US" sz="4000" cap="small" dirty="0"/>
              <a:t>Adoni</a:t>
            </a:r>
            <a:r>
              <a:rPr lang="en-US" altLang="en-US" sz="4000" dirty="0"/>
              <a:t>.  You must bring bread from your homes for waving — </a:t>
            </a:r>
            <a:r>
              <a:rPr lang="en-US" altLang="en-US" sz="4000" u="sng" dirty="0">
                <a:solidFill>
                  <a:srgbClr val="FFFF66"/>
                </a:solidFill>
              </a:rPr>
              <a:t>two loaves made with </a:t>
            </a:r>
            <a:r>
              <a:rPr lang="en-US" altLang="en-US" sz="4000" u="dbl" dirty="0">
                <a:solidFill>
                  <a:srgbClr val="FFFF66"/>
                </a:solidFill>
              </a:rPr>
              <a:t>one gallon</a:t>
            </a:r>
            <a:r>
              <a:rPr lang="en-US" altLang="en-US" sz="4000" u="sng" dirty="0">
                <a:solidFill>
                  <a:srgbClr val="FFFF66"/>
                </a:solidFill>
              </a:rPr>
              <a:t> of fine flour</a:t>
            </a:r>
            <a:r>
              <a:rPr lang="en-US" altLang="en-US" sz="4000" dirty="0"/>
              <a:t>, baked with leaven — as </a:t>
            </a:r>
            <a:r>
              <a:rPr lang="en-US" altLang="en-US" sz="4000" dirty="0" err="1"/>
              <a:t>firstfruits</a:t>
            </a:r>
            <a:r>
              <a:rPr lang="en-US" altLang="en-US" sz="4000" dirty="0"/>
              <a:t> for </a:t>
            </a:r>
            <a:r>
              <a:rPr lang="en-US" altLang="en-US" sz="4000" cap="small" dirty="0"/>
              <a:t>Adoni</a:t>
            </a:r>
            <a:r>
              <a:rPr lang="en-US" altLang="en-US" sz="4000" dirty="0"/>
              <a:t>. </a:t>
            </a:r>
          </a:p>
          <a:p>
            <a:pPr algn="l">
              <a:lnSpc>
                <a:spcPct val="90000"/>
              </a:lnSpc>
            </a:pPr>
            <a:r>
              <a:rPr lang="en-US" altLang="en-US" sz="4000" dirty="0"/>
              <a:t>One gallon = 16 cups </a:t>
            </a:r>
          </a:p>
        </p:txBody>
      </p:sp>
    </p:spTree>
    <p:extLst>
      <p:ext uri="{BB962C8B-B14F-4D97-AF65-F5344CB8AC3E}">
        <p14:creationId xmlns:p14="http://schemas.microsoft.com/office/powerpoint/2010/main" val="360137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D8D1C36F-E63F-36F0-F6BB-CB37BC7B6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738157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3330" name="Rectangle 2">
            <a:extLst>
              <a:ext uri="{FF2B5EF4-FFF2-40B4-BE49-F238E27FC236}">
                <a16:creationId xmlns:a16="http://schemas.microsoft.com/office/drawing/2014/main" id="{5911CF5E-84BD-CE1B-9FDA-3AD3301BDA56}"/>
              </a:ext>
            </a:extLst>
          </p:cNvPr>
          <p:cNvSpPr>
            <a:spLocks noGrp="1" noChangeArrowheads="1"/>
          </p:cNvSpPr>
          <p:nvPr>
            <p:ph type="title" idx="4294967295"/>
          </p:nvPr>
        </p:nvSpPr>
        <p:spPr>
          <a:xfrm>
            <a:off x="1485900" y="57150"/>
            <a:ext cx="6172200" cy="400050"/>
          </a:xfrm>
        </p:spPr>
        <p:txBody>
          <a:bodyPr/>
          <a:lstStyle/>
          <a:p>
            <a:pPr algn="r" rtl="1" eaLnBrk="1" hangingPunct="1">
              <a:defRPr/>
            </a:pPr>
            <a:r>
              <a:rPr lang="en-US" sz="2100" kern="0" dirty="0">
                <a:solidFill>
                  <a:srgbClr val="66FF33"/>
                </a:solidFill>
              </a:rPr>
              <a:t>Vayikra (Leviticus) 23.17a</a:t>
            </a:r>
          </a:p>
        </p:txBody>
      </p:sp>
      <p:pic>
        <p:nvPicPr>
          <p:cNvPr id="1686531" name="Picture 2">
            <a:extLst>
              <a:ext uri="{FF2B5EF4-FFF2-40B4-BE49-F238E27FC236}">
                <a16:creationId xmlns:a16="http://schemas.microsoft.com/office/drawing/2014/main" id="{1C8050AE-9DE2-728B-6BCB-63BE4C674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94" y="457200"/>
            <a:ext cx="7370806" cy="431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2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4354" name="Rectangle 2">
            <a:extLst>
              <a:ext uri="{FF2B5EF4-FFF2-40B4-BE49-F238E27FC236}">
                <a16:creationId xmlns:a16="http://schemas.microsoft.com/office/drawing/2014/main" id="{AB9FD8A7-D806-BA51-6C5C-56CAC1477248}"/>
              </a:ext>
            </a:extLst>
          </p:cNvPr>
          <p:cNvSpPr>
            <a:spLocks noGrp="1" noChangeArrowheads="1"/>
          </p:cNvSpPr>
          <p:nvPr>
            <p:ph type="title" idx="4294967295"/>
          </p:nvPr>
        </p:nvSpPr>
        <p:spPr>
          <a:xfrm>
            <a:off x="1485900" y="114300"/>
            <a:ext cx="6172200" cy="400050"/>
          </a:xfrm>
        </p:spPr>
        <p:txBody>
          <a:bodyPr/>
          <a:lstStyle/>
          <a:p>
            <a:pPr algn="r" rtl="1" eaLnBrk="1" hangingPunct="1">
              <a:defRPr/>
            </a:pPr>
            <a:r>
              <a:rPr lang="en-US" sz="2100" kern="0" dirty="0">
                <a:solidFill>
                  <a:srgbClr val="66FF33"/>
                </a:solidFill>
              </a:rPr>
              <a:t>Vayikra (Leviticus) 23.17b</a:t>
            </a:r>
          </a:p>
        </p:txBody>
      </p:sp>
      <p:pic>
        <p:nvPicPr>
          <p:cNvPr id="1687555" name="Picture 3">
            <a:extLst>
              <a:ext uri="{FF2B5EF4-FFF2-40B4-BE49-F238E27FC236}">
                <a16:creationId xmlns:a16="http://schemas.microsoft.com/office/drawing/2014/main" id="{68BA28C4-F714-8B9D-9D57-F9B9753EC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131" y="2475310"/>
            <a:ext cx="18573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7556" name="Picture 4">
            <a:extLst>
              <a:ext uri="{FF2B5EF4-FFF2-40B4-BE49-F238E27FC236}">
                <a16:creationId xmlns:a16="http://schemas.microsoft.com/office/drawing/2014/main" id="{CFE9B164-238E-83FE-9EE2-A810253C9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131" y="2475310"/>
            <a:ext cx="18573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7557" name="Picture 5">
            <a:extLst>
              <a:ext uri="{FF2B5EF4-FFF2-40B4-BE49-F238E27FC236}">
                <a16:creationId xmlns:a16="http://schemas.microsoft.com/office/drawing/2014/main" id="{6D9E3CE6-8231-59DB-3AC2-77A6AC049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1428751"/>
            <a:ext cx="18573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7558" name="Picture 2">
            <a:extLst>
              <a:ext uri="{FF2B5EF4-FFF2-40B4-BE49-F238E27FC236}">
                <a16:creationId xmlns:a16="http://schemas.microsoft.com/office/drawing/2014/main" id="{91EB65FB-3BF6-3879-B730-3D8F2D7CC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685" y="457200"/>
            <a:ext cx="654486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A3862C20-0DDF-BB1E-ECDC-9D696026EC5D}"/>
              </a:ext>
            </a:extLst>
          </p:cNvPr>
          <p:cNvSpPr txBox="1">
            <a:spLocks noChangeArrowheads="1"/>
          </p:cNvSpPr>
          <p:nvPr/>
        </p:nvSpPr>
        <p:spPr>
          <a:xfrm>
            <a:off x="4343400" y="2343150"/>
            <a:ext cx="1200150" cy="457200"/>
          </a:xfrm>
          <a:prstGeom prst="rect">
            <a:avLst/>
          </a:prstGeom>
        </p:spPr>
        <p:txBody>
          <a:bodyPr/>
          <a:lstStyle/>
          <a:p>
            <a:pPr marL="257175" indent="-257175" algn="l" eaLnBrk="0" hangingPunct="0">
              <a:spcBef>
                <a:spcPct val="20000"/>
              </a:spcBef>
              <a:defRPr/>
            </a:pPr>
            <a:r>
              <a:rPr lang="en-US" sz="2550" kern="0" dirty="0">
                <a:latin typeface="Arial" pitchFamily="34" charset="0"/>
              </a:rPr>
              <a:t>A</a:t>
            </a:r>
            <a:r>
              <a:rPr lang="en-US" sz="2400" kern="0" dirty="0">
                <a:latin typeface="Arial" pitchFamily="34" charset="0"/>
              </a:rPr>
              <a:t>DONI.</a:t>
            </a:r>
          </a:p>
        </p:txBody>
      </p:sp>
      <p:sp>
        <p:nvSpPr>
          <p:cNvPr id="1687560" name="Rectangle 4">
            <a:extLst>
              <a:ext uri="{FF2B5EF4-FFF2-40B4-BE49-F238E27FC236}">
                <a16:creationId xmlns:a16="http://schemas.microsoft.com/office/drawing/2014/main" id="{85D41AA0-E920-71EC-D9B5-4C0CEABCC38A}"/>
              </a:ext>
            </a:extLst>
          </p:cNvPr>
          <p:cNvSpPr>
            <a:spLocks noChangeArrowheads="1"/>
          </p:cNvSpPr>
          <p:nvPr/>
        </p:nvSpPr>
        <p:spPr bwMode="auto">
          <a:xfrm>
            <a:off x="4514850" y="1657350"/>
            <a:ext cx="971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spcBef>
                <a:spcPct val="20000"/>
              </a:spcBef>
            </a:pPr>
            <a:r>
              <a:rPr lang="he-IL" altLang="en-US" sz="4500" b="1">
                <a:solidFill>
                  <a:schemeClr val="bg1"/>
                </a:solidFill>
                <a:cs typeface="Vilna" pitchFamily="2" charset="-79"/>
              </a:rPr>
              <a:t>יְיָ</a:t>
            </a:r>
            <a:endParaRPr lang="en-US" altLang="en-US" sz="4500" b="1">
              <a:solidFill>
                <a:schemeClr val="bg1"/>
              </a:solidFill>
              <a:cs typeface="Vilna" pitchFamily="2" charset="-79"/>
            </a:endParaRPr>
          </a:p>
        </p:txBody>
      </p:sp>
      <p:pic>
        <p:nvPicPr>
          <p:cNvPr id="1687561" name="Picture 3">
            <a:extLst>
              <a:ext uri="{FF2B5EF4-FFF2-40B4-BE49-F238E27FC236}">
                <a16:creationId xmlns:a16="http://schemas.microsoft.com/office/drawing/2014/main" id="{8806F649-C9A1-CF5D-2C44-67D962B33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9348"/>
          <a:stretch>
            <a:fillRect/>
          </a:stretch>
        </p:blipFill>
        <p:spPr bwMode="auto">
          <a:xfrm>
            <a:off x="3657600" y="1885950"/>
            <a:ext cx="1143000"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822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4" name="Rectangle 2">
            <a:extLst>
              <a:ext uri="{FF2B5EF4-FFF2-40B4-BE49-F238E27FC236}">
                <a16:creationId xmlns:a16="http://schemas.microsoft.com/office/drawing/2014/main" id="{34EFA713-B200-7378-EB46-974C43D8C383}"/>
              </a:ext>
            </a:extLst>
          </p:cNvPr>
          <p:cNvSpPr>
            <a:spLocks noGrp="1" noChangeArrowheads="1"/>
          </p:cNvSpPr>
          <p:nvPr>
            <p:ph type="subTitle" idx="1"/>
          </p:nvPr>
        </p:nvSpPr>
        <p:spPr>
          <a:xfrm>
            <a:off x="1143000" y="0"/>
            <a:ext cx="6858000" cy="5143500"/>
          </a:xfrm>
        </p:spPr>
        <p:txBody>
          <a:bodyPr/>
          <a:lstStyle/>
          <a:p>
            <a:pPr algn="l"/>
            <a:endParaRPr lang="en-US" altLang="en-US" sz="3000"/>
          </a:p>
        </p:txBody>
      </p:sp>
      <p:pic>
        <p:nvPicPr>
          <p:cNvPr id="1672195" name="Picture 3">
            <a:extLst>
              <a:ext uri="{FF2B5EF4-FFF2-40B4-BE49-F238E27FC236}">
                <a16:creationId xmlns:a16="http://schemas.microsoft.com/office/drawing/2014/main" id="{E13C5999-9C63-E88C-34DB-B5B5C57623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5619" cy="5141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667BC1-E897-224A-AD76-D92ED5010A0C}"/>
              </a:ext>
            </a:extLst>
          </p:cNvPr>
          <p:cNvSpPr txBox="1"/>
          <p:nvPr/>
        </p:nvSpPr>
        <p:spPr>
          <a:xfrm>
            <a:off x="1524000" y="285750"/>
            <a:ext cx="4450129"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Each loaf 3 cups.</a:t>
            </a:r>
          </a:p>
        </p:txBody>
      </p:sp>
    </p:spTree>
    <p:extLst>
      <p:ext uri="{BB962C8B-B14F-4D97-AF65-F5344CB8AC3E}">
        <p14:creationId xmlns:p14="http://schemas.microsoft.com/office/powerpoint/2010/main" val="1956239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a:extLst>
              <a:ext uri="{FF2B5EF4-FFF2-40B4-BE49-F238E27FC236}">
                <a16:creationId xmlns:a16="http://schemas.microsoft.com/office/drawing/2014/main" id="{848347CF-7F87-B0F5-6B75-726EB1080283}"/>
              </a:ext>
            </a:extLst>
          </p:cNvPr>
          <p:cNvSpPr>
            <a:spLocks noGrp="1" noChangeArrowheads="1"/>
          </p:cNvSpPr>
          <p:nvPr>
            <p:ph type="subTitle" idx="1"/>
          </p:nvPr>
        </p:nvSpPr>
        <p:spPr>
          <a:xfrm>
            <a:off x="1143000" y="0"/>
            <a:ext cx="6858000" cy="5143500"/>
          </a:xfrm>
        </p:spPr>
        <p:txBody>
          <a:bodyPr/>
          <a:lstStyle/>
          <a:p>
            <a:pPr algn="l"/>
            <a:r>
              <a:rPr lang="en-US" altLang="en-US" sz="3000"/>
              <a:t> </a:t>
            </a:r>
          </a:p>
        </p:txBody>
      </p:sp>
      <p:pic>
        <p:nvPicPr>
          <p:cNvPr id="1674243" name="Picture 3">
            <a:extLst>
              <a:ext uri="{FF2B5EF4-FFF2-40B4-BE49-F238E27FC236}">
                <a16:creationId xmlns:a16="http://schemas.microsoft.com/office/drawing/2014/main" id="{0AF79573-F344-4E86-BAB6-DA1518D394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019" t="5550" r="10800" b="8850"/>
          <a:stretch>
            <a:fillRect/>
          </a:stretch>
        </p:blipFill>
        <p:spPr bwMode="auto">
          <a:xfrm>
            <a:off x="1543050" y="0"/>
            <a:ext cx="5943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66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146" name="Rectangle 2">
            <a:extLst>
              <a:ext uri="{FF2B5EF4-FFF2-40B4-BE49-F238E27FC236}">
                <a16:creationId xmlns:a16="http://schemas.microsoft.com/office/drawing/2014/main" id="{75C0F87D-0311-A902-3D8E-5E4AD87EE69E}"/>
              </a:ext>
            </a:extLst>
          </p:cNvPr>
          <p:cNvSpPr>
            <a:spLocks noGrp="1" noChangeArrowheads="1"/>
          </p:cNvSpPr>
          <p:nvPr>
            <p:ph type="subTitle" idx="1"/>
          </p:nvPr>
        </p:nvSpPr>
        <p:spPr>
          <a:xfrm>
            <a:off x="381000" y="285750"/>
            <a:ext cx="4724400" cy="4648200"/>
          </a:xfrm>
        </p:spPr>
        <p:txBody>
          <a:bodyPr/>
          <a:lstStyle/>
          <a:p>
            <a:pPr algn="l"/>
            <a:r>
              <a:rPr lang="en-US" altLang="en-US" sz="4000" dirty="0"/>
              <a:t>Each loaf a gallon of flour = 16 cups</a:t>
            </a:r>
          </a:p>
          <a:p>
            <a:pPr algn="l"/>
            <a:r>
              <a:rPr lang="en-US" altLang="en-US" sz="4000" dirty="0"/>
              <a:t>Five times our hallah at home!</a:t>
            </a:r>
          </a:p>
        </p:txBody>
      </p:sp>
      <p:pic>
        <p:nvPicPr>
          <p:cNvPr id="1670147" name="Picture 3">
            <a:extLst>
              <a:ext uri="{FF2B5EF4-FFF2-40B4-BE49-F238E27FC236}">
                <a16:creationId xmlns:a16="http://schemas.microsoft.com/office/drawing/2014/main" id="{09D574F9-EDD4-82BE-2920-BEF3D1604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0"/>
            <a:ext cx="41243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descr="Wave Sheaf">
            <a:extLst>
              <a:ext uri="{FF2B5EF4-FFF2-40B4-BE49-F238E27FC236}">
                <a16:creationId xmlns:a16="http://schemas.microsoft.com/office/drawing/2014/main" id="{A0769EC8-A684-8361-B516-C6699FA3C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70"/>
            <a:ext cx="4572000" cy="514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91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074" name="Picture 2" descr="The two loaves of bread. (Photo: Yisrael Rosenberg/ Breaking Israel News)">
            <a:extLst>
              <a:ext uri="{FF2B5EF4-FFF2-40B4-BE49-F238E27FC236}">
                <a16:creationId xmlns:a16="http://schemas.microsoft.com/office/drawing/2014/main" id="{CE925CE9-C222-3F80-9E08-03EA0114B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0"/>
            <a:ext cx="78565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485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a:extLst>
              <a:ext uri="{FF2B5EF4-FFF2-40B4-BE49-F238E27FC236}">
                <a16:creationId xmlns:a16="http://schemas.microsoft.com/office/drawing/2014/main" id="{5CC83C1A-DD90-8BB5-C4A2-1CD4C4AA5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0"/>
            <a:ext cx="41640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381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baseline="30000" dirty="0"/>
              <a:t>Rashi 89b </a:t>
            </a:r>
            <a:r>
              <a:rPr lang="en-US" sz="4000" dirty="0"/>
              <a:t>With regard to the lamb offering that comes with the </a:t>
            </a:r>
            <a:r>
              <a:rPr lang="en-US" sz="4000" i="1" dirty="0" err="1"/>
              <a:t>omer</a:t>
            </a:r>
            <a:r>
              <a:rPr lang="en-US" sz="4000" dirty="0"/>
              <a:t> meal offering…the quantity of flour used in its meal offering is doubled.</a:t>
            </a:r>
          </a:p>
        </p:txBody>
      </p:sp>
    </p:spTree>
    <p:extLst>
      <p:ext uri="{BB962C8B-B14F-4D97-AF65-F5344CB8AC3E}">
        <p14:creationId xmlns:p14="http://schemas.microsoft.com/office/powerpoint/2010/main" val="4166028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err="1"/>
              <a:t>BaMidbar</a:t>
            </a:r>
            <a:r>
              <a:rPr lang="en-US" altLang="en-US" sz="4000" baseline="30000" dirty="0"/>
              <a:t> 15.1-4 </a:t>
            </a:r>
            <a:r>
              <a:rPr lang="en-US" altLang="en-US" sz="4000" cap="small" dirty="0"/>
              <a:t>Adoni</a:t>
            </a:r>
            <a:r>
              <a:rPr lang="en-US" altLang="en-US" sz="4000" dirty="0"/>
              <a:t> said to Moshe, “Tell the people of Isra’el, ‘When you have come into the land where you are going to live, which I am giving to you, and want to make an offering by fire to </a:t>
            </a:r>
            <a:r>
              <a:rPr lang="en-US" altLang="en-US" sz="4000" cap="small" dirty="0"/>
              <a:t>Adoni</a:t>
            </a:r>
            <a:r>
              <a:rPr lang="en-US" altLang="en-US" sz="4000" dirty="0"/>
              <a:t> — a burnt offering or sacrifice to fulfill a special vow, or to be a voluntary offering, or at your designated times, to make a fragrant aroma for </a:t>
            </a:r>
            <a:r>
              <a:rPr lang="en-US" altLang="en-US" sz="4000" cap="small" dirty="0"/>
              <a:t>Adoni</a:t>
            </a:r>
            <a:r>
              <a:rPr lang="en-US" altLang="en-US" sz="4000" dirty="0"/>
              <a:t> — </a:t>
            </a:r>
          </a:p>
        </p:txBody>
      </p:sp>
    </p:spTree>
    <p:extLst>
      <p:ext uri="{BB962C8B-B14F-4D97-AF65-F5344CB8AC3E}">
        <p14:creationId xmlns:p14="http://schemas.microsoft.com/office/powerpoint/2010/main" val="1156689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0BABECBD-73FC-1394-C4EF-ED613CE9A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1167"/>
            <a:ext cx="5334000" cy="5185834"/>
          </a:xfrm>
          <a:prstGeom prst="rect">
            <a:avLst/>
          </a:prstGeom>
        </p:spPr>
      </p:pic>
    </p:spTree>
    <p:extLst>
      <p:ext uri="{BB962C8B-B14F-4D97-AF65-F5344CB8AC3E}">
        <p14:creationId xmlns:p14="http://schemas.microsoft.com/office/powerpoint/2010/main" val="2519123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err="1"/>
              <a:t>BaMidbar</a:t>
            </a:r>
            <a:r>
              <a:rPr lang="en-US" altLang="en-US" sz="4000" baseline="30000" dirty="0"/>
              <a:t> 15.1-4 </a:t>
            </a:r>
            <a:r>
              <a:rPr lang="en-US" altLang="en-US" sz="4000" dirty="0"/>
              <a:t>then, whether it is comes from the herd or from the flock, </a:t>
            </a:r>
            <a:r>
              <a:rPr lang="en-US" altLang="en-US" sz="4000" u="sng" dirty="0">
                <a:solidFill>
                  <a:srgbClr val="FFFF66"/>
                </a:solidFill>
              </a:rPr>
              <a:t>the person bringing the offering is to present </a:t>
            </a:r>
            <a:r>
              <a:rPr lang="en-US" altLang="en-US" sz="4000" u="sng" cap="small" dirty="0">
                <a:solidFill>
                  <a:srgbClr val="FFFF66"/>
                </a:solidFill>
              </a:rPr>
              <a:t>Adoni</a:t>
            </a:r>
            <a:r>
              <a:rPr lang="en-US" altLang="en-US" sz="4000" u="sng" dirty="0">
                <a:solidFill>
                  <a:srgbClr val="FFFF66"/>
                </a:solidFill>
              </a:rPr>
              <a:t> with a grain offering consisting of two quarts of fine flour</a:t>
            </a:r>
            <a:r>
              <a:rPr lang="en-US" altLang="en-US" sz="4000" dirty="0"/>
              <a:t> mixed with one quart of olive oil, 5 and one quart of wine for the drink offering. This is what you are to prepare with the burnt offering or for each lamb sacrificed.</a:t>
            </a:r>
          </a:p>
        </p:txBody>
      </p:sp>
    </p:spTree>
    <p:extLst>
      <p:ext uri="{BB962C8B-B14F-4D97-AF65-F5344CB8AC3E}">
        <p14:creationId xmlns:p14="http://schemas.microsoft.com/office/powerpoint/2010/main" val="3578263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r>
              <a:rPr lang="en-US" altLang="en-US" sz="4000" dirty="0" err="1"/>
              <a:t>Bamidbar</a:t>
            </a:r>
            <a:r>
              <a:rPr lang="en-US" altLang="en-US" sz="4000" dirty="0"/>
              <a:t>/Nu 15.4</a:t>
            </a:r>
          </a:p>
        </p:txBody>
      </p:sp>
      <p:pic>
        <p:nvPicPr>
          <p:cNvPr id="3" name="Picture 2">
            <a:extLst>
              <a:ext uri="{FF2B5EF4-FFF2-40B4-BE49-F238E27FC236}">
                <a16:creationId xmlns:a16="http://schemas.microsoft.com/office/drawing/2014/main" id="{2792A25C-EF50-B056-9979-0D04144CB1D6}"/>
              </a:ext>
            </a:extLst>
          </p:cNvPr>
          <p:cNvPicPr>
            <a:picLocks noChangeAspect="1"/>
          </p:cNvPicPr>
          <p:nvPr/>
        </p:nvPicPr>
        <p:blipFill>
          <a:blip r:embed="rId3"/>
          <a:stretch>
            <a:fillRect/>
          </a:stretch>
        </p:blipFill>
        <p:spPr>
          <a:xfrm>
            <a:off x="457200" y="971550"/>
            <a:ext cx="6886357" cy="1366890"/>
          </a:xfrm>
          <a:prstGeom prst="rect">
            <a:avLst/>
          </a:prstGeom>
        </p:spPr>
      </p:pic>
    </p:spTree>
    <p:extLst>
      <p:ext uri="{BB962C8B-B14F-4D97-AF65-F5344CB8AC3E}">
        <p14:creationId xmlns:p14="http://schemas.microsoft.com/office/powerpoint/2010/main" val="3857276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3330" name="Rectangle 2">
            <a:extLst>
              <a:ext uri="{FF2B5EF4-FFF2-40B4-BE49-F238E27FC236}">
                <a16:creationId xmlns:a16="http://schemas.microsoft.com/office/drawing/2014/main" id="{5911CF5E-84BD-CE1B-9FDA-3AD3301BDA56}"/>
              </a:ext>
            </a:extLst>
          </p:cNvPr>
          <p:cNvSpPr>
            <a:spLocks noGrp="1" noChangeArrowheads="1"/>
          </p:cNvSpPr>
          <p:nvPr>
            <p:ph type="title" idx="4294967295"/>
          </p:nvPr>
        </p:nvSpPr>
        <p:spPr>
          <a:xfrm>
            <a:off x="1485900" y="57150"/>
            <a:ext cx="6172200" cy="400050"/>
          </a:xfrm>
        </p:spPr>
        <p:txBody>
          <a:bodyPr/>
          <a:lstStyle/>
          <a:p>
            <a:pPr algn="r" rtl="1" eaLnBrk="1" hangingPunct="1">
              <a:defRPr/>
            </a:pPr>
            <a:r>
              <a:rPr lang="en-US" sz="2100" kern="0" dirty="0">
                <a:solidFill>
                  <a:srgbClr val="66FF33"/>
                </a:solidFill>
              </a:rPr>
              <a:t>Vayikra (Leviticus) 23.17a</a:t>
            </a:r>
          </a:p>
        </p:txBody>
      </p:sp>
      <p:pic>
        <p:nvPicPr>
          <p:cNvPr id="1686531" name="Picture 2">
            <a:extLst>
              <a:ext uri="{FF2B5EF4-FFF2-40B4-BE49-F238E27FC236}">
                <a16:creationId xmlns:a16="http://schemas.microsoft.com/office/drawing/2014/main" id="{1C8050AE-9DE2-728B-6BCB-63BE4C674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94" y="457200"/>
            <a:ext cx="7370806" cy="431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559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 typical hallah at home is 3 cups.</a:t>
            </a:r>
          </a:p>
          <a:p>
            <a:pPr algn="l">
              <a:lnSpc>
                <a:spcPct val="90000"/>
              </a:lnSpc>
            </a:pPr>
            <a:r>
              <a:rPr lang="en-US" altLang="en-US" sz="4000" dirty="0"/>
              <a:t>A loaf for a usual wave offering is 8 cups.</a:t>
            </a:r>
          </a:p>
          <a:p>
            <a:pPr algn="l">
              <a:lnSpc>
                <a:spcPct val="90000"/>
              </a:lnSpc>
            </a:pPr>
            <a:r>
              <a:rPr lang="en-US" altLang="en-US" sz="4000" dirty="0"/>
              <a:t>The Shavuot offering is 16 cups.  </a:t>
            </a:r>
          </a:p>
          <a:p>
            <a:pPr algn="l">
              <a:lnSpc>
                <a:spcPct val="90000"/>
              </a:lnSpc>
            </a:pPr>
            <a:r>
              <a:rPr lang="en-US" altLang="en-US" sz="4000" dirty="0"/>
              <a:t>Why? </a:t>
            </a:r>
          </a:p>
        </p:txBody>
      </p:sp>
    </p:spTree>
    <p:extLst>
      <p:ext uri="{BB962C8B-B14F-4D97-AF65-F5344CB8AC3E}">
        <p14:creationId xmlns:p14="http://schemas.microsoft.com/office/powerpoint/2010/main" val="904604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3EE982E1-6A89-AB8D-8F17-0B9C342E7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893292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t>Yer</a:t>
            </a:r>
            <a:r>
              <a:rPr lang="en-US" altLang="en-US" sz="4000" baseline="30000" dirty="0"/>
              <a:t>/</a:t>
            </a:r>
            <a:r>
              <a:rPr lang="en-US" altLang="en-US" sz="4000" baseline="30000" dirty="0" err="1"/>
              <a:t>Jer</a:t>
            </a:r>
            <a:r>
              <a:rPr lang="en-US" altLang="en-US" sz="4000" baseline="30000" dirty="0"/>
              <a:t> 29.12-14 </a:t>
            </a:r>
            <a:r>
              <a:rPr lang="en-US" altLang="en-US" sz="4000" dirty="0"/>
              <a:t>“Then you will call on Me, and come and pray to Me, and I will listen to you. You will seek Me and find Me, when you will search for Me with all your heart. Then I will be found by you,” says </a:t>
            </a:r>
            <a:r>
              <a:rPr lang="en-US" altLang="en-US" sz="4000" cap="small" dirty="0"/>
              <a:t>Adoni.</a:t>
            </a:r>
          </a:p>
          <a:p>
            <a:pPr algn="l">
              <a:lnSpc>
                <a:spcPct val="90000"/>
              </a:lnSpc>
            </a:pPr>
            <a:r>
              <a:rPr lang="en-US" altLang="en-US" sz="4000" cap="small" dirty="0"/>
              <a:t>50 </a:t>
            </a:r>
            <a:r>
              <a:rPr lang="en-US" altLang="en-US" sz="4000" dirty="0"/>
              <a:t>days of seeking.  21 days?  </a:t>
            </a:r>
          </a:p>
        </p:txBody>
      </p:sp>
    </p:spTree>
    <p:extLst>
      <p:ext uri="{BB962C8B-B14F-4D97-AF65-F5344CB8AC3E}">
        <p14:creationId xmlns:p14="http://schemas.microsoft.com/office/powerpoint/2010/main" val="1966557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3312DB6-5685-78B7-AB6D-FE5DE0D5BA38}"/>
              </a:ext>
            </a:extLst>
          </p:cNvPr>
          <p:cNvPicPr>
            <a:picLocks noChangeAspect="1"/>
          </p:cNvPicPr>
          <p:nvPr/>
        </p:nvPicPr>
        <p:blipFill>
          <a:blip r:embed="rId3"/>
          <a:stretch>
            <a:fillRect/>
          </a:stretch>
        </p:blipFill>
        <p:spPr>
          <a:xfrm>
            <a:off x="1287806" y="0"/>
            <a:ext cx="6568388" cy="5143500"/>
          </a:xfrm>
          <a:prstGeom prst="rect">
            <a:avLst/>
          </a:prstGeom>
        </p:spPr>
      </p:pic>
      <p:sp>
        <p:nvSpPr>
          <p:cNvPr id="5" name="Rectangle 4">
            <a:extLst>
              <a:ext uri="{FF2B5EF4-FFF2-40B4-BE49-F238E27FC236}">
                <a16:creationId xmlns:a16="http://schemas.microsoft.com/office/drawing/2014/main" id="{89BFDE59-2EAE-A894-BA86-8EE93516A4E0}"/>
              </a:ext>
            </a:extLst>
          </p:cNvPr>
          <p:cNvSpPr/>
          <p:nvPr/>
        </p:nvSpPr>
        <p:spPr bwMode="auto">
          <a:xfrm>
            <a:off x="1828800" y="4629150"/>
            <a:ext cx="3962400"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363361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D38F72C6-4F3F-27AC-5D5A-9C1679E023C8}"/>
              </a:ext>
            </a:extLst>
          </p:cNvPr>
          <p:cNvPicPr>
            <a:picLocks noChangeAspect="1"/>
          </p:cNvPicPr>
          <p:nvPr/>
        </p:nvPicPr>
        <p:blipFill>
          <a:blip r:embed="rId3"/>
          <a:stretch>
            <a:fillRect/>
          </a:stretch>
        </p:blipFill>
        <p:spPr>
          <a:xfrm>
            <a:off x="2236357" y="0"/>
            <a:ext cx="4671286" cy="5143500"/>
          </a:xfrm>
          <a:prstGeom prst="rect">
            <a:avLst/>
          </a:prstGeom>
        </p:spPr>
      </p:pic>
    </p:spTree>
    <p:extLst>
      <p:ext uri="{BB962C8B-B14F-4D97-AF65-F5344CB8AC3E}">
        <p14:creationId xmlns:p14="http://schemas.microsoft.com/office/powerpoint/2010/main" val="1614593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AFCECF27-CBA1-83D3-D7B6-DAE4345920DE}"/>
              </a:ext>
            </a:extLst>
          </p:cNvPr>
          <p:cNvPicPr>
            <a:picLocks noChangeAspect="1"/>
          </p:cNvPicPr>
          <p:nvPr/>
        </p:nvPicPr>
        <p:blipFill>
          <a:blip r:embed="rId3"/>
          <a:stretch>
            <a:fillRect/>
          </a:stretch>
        </p:blipFill>
        <p:spPr>
          <a:xfrm>
            <a:off x="1905000" y="0"/>
            <a:ext cx="6069910" cy="4587336"/>
          </a:xfrm>
          <a:prstGeom prst="rect">
            <a:avLst/>
          </a:prstGeom>
        </p:spPr>
      </p:pic>
      <p:sp>
        <p:nvSpPr>
          <p:cNvPr id="4" name="TextBox 3">
            <a:extLst>
              <a:ext uri="{FF2B5EF4-FFF2-40B4-BE49-F238E27FC236}">
                <a16:creationId xmlns:a16="http://schemas.microsoft.com/office/drawing/2014/main" id="{CDCB24EF-AFB9-26EA-C7C9-3EAEC57A68A4}"/>
              </a:ext>
            </a:extLst>
          </p:cNvPr>
          <p:cNvSpPr txBox="1"/>
          <p:nvPr/>
        </p:nvSpPr>
        <p:spPr>
          <a:xfrm>
            <a:off x="1600200" y="3636979"/>
            <a:ext cx="776495" cy="707886"/>
          </a:xfrm>
          <a:prstGeom prst="rect">
            <a:avLst/>
          </a:prstGeom>
          <a:noFill/>
        </p:spPr>
        <p:txBody>
          <a:bodyPr wrap="none" rtlCol="0">
            <a:spAutoFit/>
          </a:bodyPr>
          <a:lstStyle/>
          <a:p>
            <a:r>
              <a:rPr lang="en-US" sz="2400" dirty="0">
                <a:latin typeface="+mj-lt"/>
              </a:rPr>
              <a:t>We</a:t>
            </a:r>
            <a:r>
              <a:rPr lang="en-US" dirty="0"/>
              <a:t> </a:t>
            </a:r>
          </a:p>
        </p:txBody>
      </p:sp>
      <p:sp>
        <p:nvSpPr>
          <p:cNvPr id="6" name="TextBox 5">
            <a:extLst>
              <a:ext uri="{FF2B5EF4-FFF2-40B4-BE49-F238E27FC236}">
                <a16:creationId xmlns:a16="http://schemas.microsoft.com/office/drawing/2014/main" id="{AA993028-6BAC-8237-316F-E8CF94972230}"/>
              </a:ext>
            </a:extLst>
          </p:cNvPr>
          <p:cNvSpPr txBox="1"/>
          <p:nvPr/>
        </p:nvSpPr>
        <p:spPr>
          <a:xfrm>
            <a:off x="3619487" y="4164509"/>
            <a:ext cx="4355423" cy="769441"/>
          </a:xfrm>
          <a:prstGeom prst="rect">
            <a:avLst/>
          </a:prstGeom>
          <a:noFill/>
        </p:spPr>
        <p:txBody>
          <a:bodyPr wrap="none" rtlCol="0">
            <a:spAutoFit/>
          </a:bodyPr>
          <a:lstStyle/>
          <a:p>
            <a:r>
              <a:rPr lang="en-US" altLang="en-US" sz="2200" dirty="0">
                <a:latin typeface="+mj-lt"/>
              </a:rPr>
              <a:t>We were moving mountains long </a:t>
            </a:r>
          </a:p>
          <a:p>
            <a:r>
              <a:rPr lang="en-US" altLang="en-US" sz="2200" dirty="0">
                <a:latin typeface="+mj-lt"/>
              </a:rPr>
              <a:t>before we know we could.  </a:t>
            </a:r>
            <a:endParaRPr lang="en-US" sz="2200" dirty="0">
              <a:latin typeface="+mj-lt"/>
            </a:endParaRPr>
          </a:p>
        </p:txBody>
      </p:sp>
    </p:spTree>
    <p:extLst>
      <p:ext uri="{BB962C8B-B14F-4D97-AF65-F5344CB8AC3E}">
        <p14:creationId xmlns:p14="http://schemas.microsoft.com/office/powerpoint/2010/main" val="3602785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baseline="30000" dirty="0" err="1"/>
              <a:t>Shmot</a:t>
            </a:r>
            <a:r>
              <a:rPr lang="en-US" altLang="en-US" sz="4000" baseline="30000" dirty="0"/>
              <a:t>/Ex 2. 23-25 </a:t>
            </a:r>
            <a:r>
              <a:rPr lang="en-US" altLang="en-US" sz="4000" dirty="0"/>
              <a:t>Sometime during those many years the king of Egypt died, but the people of Isra’el still groaned under the yoke of slavery, and </a:t>
            </a:r>
            <a:r>
              <a:rPr lang="en-US" altLang="en-US" sz="4000" u="sng" dirty="0">
                <a:solidFill>
                  <a:srgbClr val="FFFF66"/>
                </a:solidFill>
              </a:rPr>
              <a:t>they cried out, and their cry for rescue from slavery came up to God. God heard their groaning</a:t>
            </a:r>
            <a:r>
              <a:rPr lang="en-US" altLang="en-US" sz="4000" dirty="0"/>
              <a:t>, and God remembered his covenant with Avraham, </a:t>
            </a:r>
            <a:r>
              <a:rPr lang="en-US" altLang="en-US" sz="4000" dirty="0" err="1"/>
              <a:t>Yitz’chak</a:t>
            </a:r>
            <a:r>
              <a:rPr lang="en-US" altLang="en-US" sz="4000" dirty="0"/>
              <a:t> and </a:t>
            </a:r>
            <a:r>
              <a:rPr lang="en-US" altLang="en-US" sz="4000" dirty="0" err="1"/>
              <a:t>Ya‘akov</a:t>
            </a:r>
            <a:r>
              <a:rPr lang="en-US" altLang="en-US" sz="4000" dirty="0"/>
              <a:t>.  God saw the people of Isra’el, and God acknowledged them.</a:t>
            </a:r>
          </a:p>
        </p:txBody>
      </p:sp>
    </p:spTree>
    <p:extLst>
      <p:ext uri="{BB962C8B-B14F-4D97-AF65-F5344CB8AC3E}">
        <p14:creationId xmlns:p14="http://schemas.microsoft.com/office/powerpoint/2010/main" val="1187999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B90A2D5D-C82A-6C02-2CB3-8761B3CCE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181600" cy="5181600"/>
          </a:xfrm>
          <a:prstGeom prst="rect">
            <a:avLst/>
          </a:prstGeom>
        </p:spPr>
      </p:pic>
    </p:spTree>
    <p:extLst>
      <p:ext uri="{BB962C8B-B14F-4D97-AF65-F5344CB8AC3E}">
        <p14:creationId xmlns:p14="http://schemas.microsoft.com/office/powerpoint/2010/main" val="4237821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Mtt.7.7-8 </a:t>
            </a:r>
            <a:r>
              <a:rPr lang="en-US" altLang="en-US" sz="4000" dirty="0"/>
              <a:t>Ask, and it shall be given to you. Seek, and you shall find. Knock, and it shall be opened to you. For everyone who asks receives, and the one who seeks finds, and to the one who knocks it shall be opened.</a:t>
            </a:r>
          </a:p>
        </p:txBody>
      </p:sp>
    </p:spTree>
    <p:extLst>
      <p:ext uri="{BB962C8B-B14F-4D97-AF65-F5344CB8AC3E}">
        <p14:creationId xmlns:p14="http://schemas.microsoft.com/office/powerpoint/2010/main" val="3538128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DB1DFBEA-DE46-880C-BBA9-C6A22E7EF92C}"/>
              </a:ext>
            </a:extLst>
          </p:cNvPr>
          <p:cNvPicPr>
            <a:picLocks noChangeAspect="1"/>
          </p:cNvPicPr>
          <p:nvPr/>
        </p:nvPicPr>
        <p:blipFill>
          <a:blip r:embed="rId3"/>
          <a:stretch>
            <a:fillRect/>
          </a:stretch>
        </p:blipFill>
        <p:spPr>
          <a:xfrm>
            <a:off x="183037" y="0"/>
            <a:ext cx="8777925" cy="5143500"/>
          </a:xfrm>
          <a:prstGeom prst="rect">
            <a:avLst/>
          </a:prstGeom>
        </p:spPr>
      </p:pic>
    </p:spTree>
    <p:extLst>
      <p:ext uri="{BB962C8B-B14F-4D97-AF65-F5344CB8AC3E}">
        <p14:creationId xmlns:p14="http://schemas.microsoft.com/office/powerpoint/2010/main" val="1587466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257C905B-25A2-CB3A-2226-506733BDB8C3}"/>
              </a:ext>
            </a:extLst>
          </p:cNvPr>
          <p:cNvPicPr>
            <a:picLocks noChangeAspect="1"/>
          </p:cNvPicPr>
          <p:nvPr/>
        </p:nvPicPr>
        <p:blipFill>
          <a:blip r:embed="rId3"/>
          <a:stretch>
            <a:fillRect/>
          </a:stretch>
        </p:blipFill>
        <p:spPr>
          <a:xfrm>
            <a:off x="1438330" y="0"/>
            <a:ext cx="6267340" cy="5143500"/>
          </a:xfrm>
          <a:prstGeom prst="rect">
            <a:avLst/>
          </a:prstGeom>
        </p:spPr>
      </p:pic>
    </p:spTree>
    <p:extLst>
      <p:ext uri="{BB962C8B-B14F-4D97-AF65-F5344CB8AC3E}">
        <p14:creationId xmlns:p14="http://schemas.microsoft.com/office/powerpoint/2010/main" val="2052700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3EE982E1-6A89-AB8D-8F17-0B9C342E7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08715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4CCDC6D8-AAC4-A31E-9D9C-4654F9AAC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762E7ED5-B0A0-B90F-AD4F-B1421C6A749D}"/>
              </a:ext>
            </a:extLst>
          </p:cNvPr>
          <p:cNvSpPr txBox="1"/>
          <p:nvPr/>
        </p:nvSpPr>
        <p:spPr>
          <a:xfrm>
            <a:off x="304800" y="209550"/>
            <a:ext cx="8534400" cy="5324535"/>
          </a:xfrm>
          <a:prstGeom prst="rect">
            <a:avLst/>
          </a:prstGeom>
          <a:noFill/>
        </p:spPr>
        <p:txBody>
          <a:bodyPr wrap="square">
            <a:spAutoFit/>
          </a:bodyPr>
          <a:lstStyle/>
          <a:p>
            <a:pPr marL="571500" indent="-571500" algn="l"/>
            <a:r>
              <a:rPr lang="en-US" altLang="en-US" sz="4000" dirty="0">
                <a:effectLst>
                  <a:outerShdw blurRad="38100" dist="38100" dir="2700000" algn="tl">
                    <a:srgbClr val="000000">
                      <a:alpha val="43137"/>
                    </a:srgbClr>
                  </a:outerShdw>
                </a:effectLst>
              </a:rPr>
              <a:t>There are three themes to Shavuot large loaves</a:t>
            </a:r>
          </a:p>
          <a:p>
            <a:pPr marL="571500" indent="-571500" algn="l">
              <a:buFontTx/>
              <a:buAutoNum type="arabicPeriod"/>
            </a:pPr>
            <a:r>
              <a:rPr lang="en-US" altLang="en-US" dirty="0">
                <a:effectLst>
                  <a:outerShdw blurRad="38100" dist="38100" dir="2700000" algn="tl">
                    <a:srgbClr val="000000">
                      <a:alpha val="43137"/>
                    </a:srgbClr>
                  </a:outerShdw>
                </a:effectLst>
              </a:rPr>
              <a:t>Large loaves?</a:t>
            </a:r>
          </a:p>
          <a:p>
            <a:pPr marL="571500" indent="-571500" algn="l">
              <a:buFontTx/>
              <a:buAutoNum type="arabicPeriod"/>
            </a:pPr>
            <a:r>
              <a:rPr lang="en-US" altLang="en-US" u="sng" dirty="0">
                <a:solidFill>
                  <a:srgbClr val="FFFF66"/>
                </a:solidFill>
                <a:effectLst>
                  <a:outerShdw blurRad="38100" dist="38100" dir="2700000" algn="tl">
                    <a:srgbClr val="000000">
                      <a:alpha val="43137"/>
                    </a:srgbClr>
                  </a:outerShdw>
                </a:effectLst>
              </a:rPr>
              <a:t>Wheat harvest</a:t>
            </a:r>
          </a:p>
          <a:p>
            <a:pPr marL="571500" indent="-571500" algn="l">
              <a:buFontTx/>
              <a:buAutoNum type="arabicPeriod"/>
            </a:pPr>
            <a:r>
              <a:rPr lang="en-US" altLang="en-US" sz="4000" dirty="0">
                <a:effectLst>
                  <a:outerShdw blurRad="38100" dist="38100" dir="2700000" algn="tl">
                    <a:srgbClr val="000000">
                      <a:alpha val="43137"/>
                    </a:srgbClr>
                  </a:outerShdw>
                </a:effectLst>
              </a:rPr>
              <a:t>Receiving of the Torah</a:t>
            </a:r>
          </a:p>
          <a:p>
            <a:pPr marL="571500" indent="-571500" algn="l">
              <a:buFontTx/>
              <a:buAutoNum type="arabicPeriod"/>
            </a:pPr>
            <a:r>
              <a:rPr lang="en-US" altLang="en-US" sz="4000" dirty="0">
                <a:effectLst>
                  <a:outerShdw blurRad="38100" dist="38100" dir="2700000" algn="tl">
                    <a:srgbClr val="000000">
                      <a:alpha val="43137"/>
                    </a:srgbClr>
                  </a:outerShdw>
                </a:effectLst>
              </a:rPr>
              <a:t>Receiving of the Ruakh/Spirit</a:t>
            </a:r>
          </a:p>
          <a:p>
            <a:pPr algn="l"/>
            <a:endParaRPr lang="en-US" altLang="en-US" sz="2000" dirty="0">
              <a:effectLst>
                <a:outerShdw blurRad="38100" dist="38100" dir="2700000" algn="tl">
                  <a:srgbClr val="000000">
                    <a:alpha val="43137"/>
                  </a:srgbClr>
                </a:outerShdw>
              </a:effectLst>
            </a:endParaRPr>
          </a:p>
          <a:p>
            <a:pPr algn="l"/>
            <a:r>
              <a:rPr lang="en-US" altLang="en-US" sz="4000" u="sng" dirty="0">
                <a:solidFill>
                  <a:srgbClr val="FFFF66"/>
                </a:solidFill>
                <a:effectLst>
                  <a:outerShdw blurRad="38100" dist="38100" dir="2700000" algn="tl">
                    <a:srgbClr val="000000">
                      <a:alpha val="43137"/>
                    </a:srgbClr>
                  </a:outerShdw>
                </a:effectLst>
              </a:rPr>
              <a:t>Walk in abundance in Messiah!</a:t>
            </a:r>
          </a:p>
          <a:p>
            <a:pPr algn="l"/>
            <a:endParaRPr lang="en-US"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816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F8AA4AEE-D66F-7108-2C1A-E9BE910A6F34}"/>
              </a:ext>
            </a:extLst>
          </p:cNvPr>
          <p:cNvPicPr>
            <a:picLocks noChangeAspect="1"/>
          </p:cNvPicPr>
          <p:nvPr/>
        </p:nvPicPr>
        <p:blipFill>
          <a:blip r:embed="rId3"/>
          <a:stretch>
            <a:fillRect/>
          </a:stretch>
        </p:blipFill>
        <p:spPr>
          <a:xfrm>
            <a:off x="428409" y="0"/>
            <a:ext cx="8287182" cy="5143500"/>
          </a:xfrm>
          <a:prstGeom prst="rect">
            <a:avLst/>
          </a:prstGeom>
        </p:spPr>
      </p:pic>
      <p:sp>
        <p:nvSpPr>
          <p:cNvPr id="4" name="TextBox 3">
            <a:extLst>
              <a:ext uri="{FF2B5EF4-FFF2-40B4-BE49-F238E27FC236}">
                <a16:creationId xmlns:a16="http://schemas.microsoft.com/office/drawing/2014/main" id="{C63D61C9-79FC-A49E-45C2-A993703C002E}"/>
              </a:ext>
            </a:extLst>
          </p:cNvPr>
          <p:cNvSpPr txBox="1"/>
          <p:nvPr/>
        </p:nvSpPr>
        <p:spPr>
          <a:xfrm>
            <a:off x="223826" y="4351014"/>
            <a:ext cx="8641725" cy="707886"/>
          </a:xfrm>
          <a:prstGeom prst="rect">
            <a:avLst/>
          </a:prstGeom>
          <a:solidFill>
            <a:schemeClr val="accent4"/>
          </a:solidFill>
        </p:spPr>
        <p:txBody>
          <a:bodyPr wrap="none" rtlCol="0">
            <a:spAutoFit/>
          </a:bodyPr>
          <a:lstStyle/>
          <a:p>
            <a:pPr algn="l"/>
            <a:r>
              <a:rPr lang="en-US" dirty="0"/>
              <a:t>Chaim </a:t>
            </a:r>
            <a:r>
              <a:rPr lang="en-US" dirty="0" err="1"/>
              <a:t>Malespin</a:t>
            </a:r>
            <a:r>
              <a:rPr lang="en-US" dirty="0"/>
              <a:t> in a field of wheat</a:t>
            </a:r>
          </a:p>
        </p:txBody>
      </p:sp>
    </p:spTree>
    <p:extLst>
      <p:ext uri="{BB962C8B-B14F-4D97-AF65-F5344CB8AC3E}">
        <p14:creationId xmlns:p14="http://schemas.microsoft.com/office/powerpoint/2010/main" val="1880594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Ro 8.32 </a:t>
            </a:r>
            <a:r>
              <a:rPr lang="en-US" altLang="en-US" sz="4000" dirty="0"/>
              <a:t>He who did not spare His own Son but gave Him up for us all, how shall He not also with Him freely give us all things? </a:t>
            </a:r>
          </a:p>
        </p:txBody>
      </p:sp>
    </p:spTree>
    <p:extLst>
      <p:ext uri="{BB962C8B-B14F-4D97-AF65-F5344CB8AC3E}">
        <p14:creationId xmlns:p14="http://schemas.microsoft.com/office/powerpoint/2010/main" val="1686250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baseline="30000" dirty="0"/>
              <a:t>Phil 4.18-20</a:t>
            </a:r>
            <a:r>
              <a:rPr lang="en-US" altLang="en-US" sz="4000" dirty="0"/>
              <a:t> But I have received everything and have more than enough. I am amply supplied, having received from Epaphroditus what you sent— fragrant aroma, an acceptable sacrifice, pleasing to God. My God will fulfill every need of yours according to the riches of His glory in Messiah Yeshua. To our God and Father be the glory forever and ever! Amen.</a:t>
            </a:r>
          </a:p>
        </p:txBody>
      </p:sp>
    </p:spTree>
    <p:extLst>
      <p:ext uri="{BB962C8B-B14F-4D97-AF65-F5344CB8AC3E}">
        <p14:creationId xmlns:p14="http://schemas.microsoft.com/office/powerpoint/2010/main" val="1574993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t>Yn</a:t>
            </a:r>
            <a:r>
              <a:rPr lang="en-US" altLang="en-US" sz="4000" baseline="30000" dirty="0"/>
              <a:t> 10.10-11 </a:t>
            </a:r>
            <a:r>
              <a:rPr lang="en-US" altLang="en-US" sz="4000" dirty="0"/>
              <a:t>The thief comes only to steal, slaughter, and destroy. I have come that they might have life, and have it abundantly! “I am the Good Shepherd. The Good Shepherd lays down His life for the sheep.</a:t>
            </a:r>
          </a:p>
        </p:txBody>
      </p:sp>
    </p:spTree>
    <p:extLst>
      <p:ext uri="{BB962C8B-B14F-4D97-AF65-F5344CB8AC3E}">
        <p14:creationId xmlns:p14="http://schemas.microsoft.com/office/powerpoint/2010/main" val="442481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baseline="30000" dirty="0"/>
              <a:t>Mark 10.29-31</a:t>
            </a:r>
            <a:r>
              <a:rPr lang="en-US" altLang="en-US" sz="4000" dirty="0"/>
              <a:t> Yeshua said, “Yes! I tell you that there is no one who has left house, brothers, sisters, mother, father, children or fields, for my sake and for the sake of the Good News, who will not receive a hundred times over, now, in the ‘</a:t>
            </a:r>
            <a:r>
              <a:rPr lang="en-US" altLang="en-US" sz="4000" dirty="0" err="1"/>
              <a:t>olam</a:t>
            </a:r>
            <a:r>
              <a:rPr lang="en-US" altLang="en-US" sz="4000" dirty="0"/>
              <a:t> </a:t>
            </a:r>
            <a:r>
              <a:rPr lang="en-US" altLang="en-US" sz="4000" dirty="0" err="1"/>
              <a:t>hazeh</a:t>
            </a:r>
            <a:r>
              <a:rPr lang="en-US" altLang="en-US" sz="4000" dirty="0"/>
              <a:t> [this world], homes, brothers, sisters, mothers, children and lands — </a:t>
            </a:r>
            <a:r>
              <a:rPr lang="en-US" altLang="en-US" sz="4000" u="sng" dirty="0">
                <a:solidFill>
                  <a:srgbClr val="FFFF66"/>
                </a:solidFill>
              </a:rPr>
              <a:t>with persecutions!</a:t>
            </a:r>
            <a:r>
              <a:rPr lang="en-US" altLang="en-US" sz="4000" dirty="0"/>
              <a:t> — </a:t>
            </a:r>
          </a:p>
        </p:txBody>
      </p:sp>
    </p:spTree>
    <p:extLst>
      <p:ext uri="{BB962C8B-B14F-4D97-AF65-F5344CB8AC3E}">
        <p14:creationId xmlns:p14="http://schemas.microsoft.com/office/powerpoint/2010/main" val="2001990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B90A2D5D-C82A-6C02-2CB3-8761B3CCE8A9}"/>
              </a:ext>
            </a:extLst>
          </p:cNvPr>
          <p:cNvPicPr>
            <a:picLocks noChangeAspect="1"/>
          </p:cNvPicPr>
          <p:nvPr/>
        </p:nvPicPr>
        <p:blipFill rotWithShape="1">
          <a:blip r:embed="rId3">
            <a:extLst>
              <a:ext uri="{28A0092B-C50C-407E-A947-70E740481C1C}">
                <a14:useLocalDpi xmlns:a14="http://schemas.microsoft.com/office/drawing/2010/main" val="0"/>
              </a:ext>
            </a:extLst>
          </a:blip>
          <a:srcRect l="35294" t="29412" r="39706" b="44117"/>
          <a:stretch/>
        </p:blipFill>
        <p:spPr>
          <a:xfrm>
            <a:off x="2286000" y="0"/>
            <a:ext cx="4884208" cy="5171515"/>
          </a:xfrm>
          <a:prstGeom prst="rect">
            <a:avLst/>
          </a:prstGeom>
        </p:spPr>
      </p:pic>
      <p:pic>
        <p:nvPicPr>
          <p:cNvPr id="2" name="Picture 1">
            <a:extLst>
              <a:ext uri="{FF2B5EF4-FFF2-40B4-BE49-F238E27FC236}">
                <a16:creationId xmlns:a16="http://schemas.microsoft.com/office/drawing/2014/main" id="{648BFE2D-605D-EB12-DE79-4C9E7A34A6A1}"/>
              </a:ext>
            </a:extLst>
          </p:cNvPr>
          <p:cNvPicPr>
            <a:picLocks noChangeAspect="1"/>
          </p:cNvPicPr>
          <p:nvPr/>
        </p:nvPicPr>
        <p:blipFill rotWithShape="1">
          <a:blip r:embed="rId3">
            <a:extLst>
              <a:ext uri="{28A0092B-C50C-407E-A947-70E740481C1C}">
                <a14:useLocalDpi xmlns:a14="http://schemas.microsoft.com/office/drawing/2010/main" val="0"/>
              </a:ext>
            </a:extLst>
          </a:blip>
          <a:srcRect l="35294" t="29412" r="39706" b="44117"/>
          <a:stretch/>
        </p:blipFill>
        <p:spPr>
          <a:xfrm>
            <a:off x="2438400" y="152400"/>
            <a:ext cx="4884208" cy="5171515"/>
          </a:xfrm>
          <a:prstGeom prst="rect">
            <a:avLst/>
          </a:prstGeom>
        </p:spPr>
      </p:pic>
    </p:spTree>
    <p:extLst>
      <p:ext uri="{BB962C8B-B14F-4D97-AF65-F5344CB8AC3E}">
        <p14:creationId xmlns:p14="http://schemas.microsoft.com/office/powerpoint/2010/main" val="2185480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799" y="149002"/>
            <a:ext cx="8594049" cy="4784948"/>
          </a:xfrm>
        </p:spPr>
        <p:txBody>
          <a:bodyPr>
            <a:normAutofit/>
          </a:bodyPr>
          <a:lstStyle/>
          <a:p>
            <a:pPr algn="l">
              <a:lnSpc>
                <a:spcPct val="90000"/>
              </a:lnSpc>
            </a:pPr>
            <a:endParaRPr lang="en-US" altLang="en-US" sz="4000" dirty="0"/>
          </a:p>
        </p:txBody>
      </p:sp>
      <p:pic>
        <p:nvPicPr>
          <p:cNvPr id="1028" name="Picture 4">
            <a:extLst>
              <a:ext uri="{FF2B5EF4-FFF2-40B4-BE49-F238E27FC236}">
                <a16:creationId xmlns:a16="http://schemas.microsoft.com/office/drawing/2014/main" id="{33ED54ED-869D-C80A-6DF0-3EFEFB53F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 y="133351"/>
            <a:ext cx="8971779" cy="4892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174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Mark 10.29-31</a:t>
            </a:r>
            <a:r>
              <a:rPr lang="en-US" altLang="en-US" sz="4000" dirty="0"/>
              <a:t> and in the ‘</a:t>
            </a:r>
            <a:r>
              <a:rPr lang="en-US" altLang="en-US" sz="4000" dirty="0" err="1"/>
              <a:t>olam</a:t>
            </a:r>
            <a:r>
              <a:rPr lang="en-US" altLang="en-US" sz="4000" dirty="0"/>
              <a:t> </a:t>
            </a:r>
            <a:r>
              <a:rPr lang="en-US" altLang="en-US" sz="4000" dirty="0" err="1"/>
              <a:t>haba</a:t>
            </a:r>
            <a:r>
              <a:rPr lang="en-US" altLang="en-US" sz="4000" dirty="0"/>
              <a:t>, [world to come] eternal life. But many who are first will be last, and many who are last will be first!”</a:t>
            </a:r>
          </a:p>
        </p:txBody>
      </p:sp>
    </p:spTree>
    <p:extLst>
      <p:ext uri="{BB962C8B-B14F-4D97-AF65-F5344CB8AC3E}">
        <p14:creationId xmlns:p14="http://schemas.microsoft.com/office/powerpoint/2010/main" val="1825602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endParaRPr lang="en-US" altLang="en-US" sz="4000" dirty="0"/>
          </a:p>
        </p:txBody>
      </p:sp>
    </p:spTree>
    <p:extLst>
      <p:ext uri="{BB962C8B-B14F-4D97-AF65-F5344CB8AC3E}">
        <p14:creationId xmlns:p14="http://schemas.microsoft.com/office/powerpoint/2010/main" val="3637402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Cor 13.4 </a:t>
            </a:r>
            <a:r>
              <a:rPr lang="en-US" altLang="en-US" sz="4000" dirty="0"/>
              <a:t>Love suffers long and is kind</a:t>
            </a:r>
          </a:p>
          <a:p>
            <a:pPr algn="l">
              <a:lnSpc>
                <a:spcPct val="90000"/>
              </a:lnSpc>
            </a:pPr>
            <a:r>
              <a:rPr lang="en-US" altLang="en-US" sz="4000" dirty="0"/>
              <a:t>Longsuffering is a great and noble concept to honor…until </a:t>
            </a:r>
          </a:p>
          <a:p>
            <a:pPr marL="231775" indent="-231775" algn="l">
              <a:lnSpc>
                <a:spcPct val="90000"/>
              </a:lnSpc>
              <a:buFont typeface="Arial" panose="020B0604020202020204" pitchFamily="34" charset="0"/>
              <a:buChar char="•"/>
            </a:pPr>
            <a:r>
              <a:rPr lang="en-US" altLang="en-US" sz="4000" dirty="0"/>
              <a:t>offense, </a:t>
            </a:r>
          </a:p>
          <a:p>
            <a:pPr algn="l">
              <a:lnSpc>
                <a:spcPct val="90000"/>
              </a:lnSpc>
            </a:pPr>
            <a:endParaRPr lang="en-US" altLang="en-US" sz="4000" dirty="0"/>
          </a:p>
        </p:txBody>
      </p:sp>
    </p:spTree>
    <p:extLst>
      <p:ext uri="{BB962C8B-B14F-4D97-AF65-F5344CB8AC3E}">
        <p14:creationId xmlns:p14="http://schemas.microsoft.com/office/powerpoint/2010/main" val="1133584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Cor 13.4 </a:t>
            </a:r>
            <a:r>
              <a:rPr lang="en-US" altLang="en-US" sz="4000" dirty="0"/>
              <a:t>Love suffers long and is kind</a:t>
            </a:r>
          </a:p>
          <a:p>
            <a:pPr algn="l">
              <a:lnSpc>
                <a:spcPct val="90000"/>
              </a:lnSpc>
            </a:pPr>
            <a:r>
              <a:rPr lang="en-US" altLang="en-US" sz="4000" dirty="0"/>
              <a:t>Longsuffering is a great and noble concept to honor…until </a:t>
            </a:r>
          </a:p>
          <a:p>
            <a:pPr marL="231775" indent="-231775" algn="l">
              <a:lnSpc>
                <a:spcPct val="90000"/>
              </a:lnSpc>
              <a:buFont typeface="Arial" panose="020B0604020202020204" pitchFamily="34" charset="0"/>
              <a:buChar char="•"/>
            </a:pPr>
            <a:r>
              <a:rPr lang="en-US" altLang="en-US" sz="4000" dirty="0"/>
              <a:t>offense, </a:t>
            </a:r>
          </a:p>
          <a:p>
            <a:pPr marL="231775" indent="-231775" algn="l">
              <a:lnSpc>
                <a:spcPct val="90000"/>
              </a:lnSpc>
              <a:buFont typeface="Arial" panose="020B0604020202020204" pitchFamily="34" charset="0"/>
              <a:buChar char="•"/>
            </a:pPr>
            <a:r>
              <a:rPr lang="en-US" altLang="en-US" sz="4000" dirty="0"/>
              <a:t>depression, </a:t>
            </a:r>
          </a:p>
        </p:txBody>
      </p:sp>
    </p:spTree>
    <p:extLst>
      <p:ext uri="{BB962C8B-B14F-4D97-AF65-F5344CB8AC3E}">
        <p14:creationId xmlns:p14="http://schemas.microsoft.com/office/powerpoint/2010/main" val="69090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Cor 13.4 </a:t>
            </a:r>
            <a:r>
              <a:rPr lang="en-US" altLang="en-US" sz="4000" dirty="0"/>
              <a:t>Love suffers long and is kind</a:t>
            </a:r>
          </a:p>
          <a:p>
            <a:pPr algn="l">
              <a:lnSpc>
                <a:spcPct val="90000"/>
              </a:lnSpc>
            </a:pPr>
            <a:r>
              <a:rPr lang="en-US" altLang="en-US" sz="4000" dirty="0"/>
              <a:t>Longsuffering is a great and noble concept to honor…until </a:t>
            </a:r>
          </a:p>
          <a:p>
            <a:pPr marL="231775" indent="-231775" algn="l">
              <a:lnSpc>
                <a:spcPct val="90000"/>
              </a:lnSpc>
              <a:buFont typeface="Arial" panose="020B0604020202020204" pitchFamily="34" charset="0"/>
              <a:buChar char="•"/>
            </a:pPr>
            <a:r>
              <a:rPr lang="en-US" altLang="en-US" sz="4000" dirty="0"/>
              <a:t>offense, </a:t>
            </a:r>
          </a:p>
          <a:p>
            <a:pPr marL="231775" indent="-231775" algn="l">
              <a:lnSpc>
                <a:spcPct val="90000"/>
              </a:lnSpc>
              <a:buFont typeface="Arial" panose="020B0604020202020204" pitchFamily="34" charset="0"/>
              <a:buChar char="•"/>
            </a:pPr>
            <a:r>
              <a:rPr lang="en-US" altLang="en-US" sz="4000" dirty="0"/>
              <a:t>depression, </a:t>
            </a:r>
          </a:p>
          <a:p>
            <a:pPr marL="231775" indent="-231775" algn="l">
              <a:lnSpc>
                <a:spcPct val="90000"/>
              </a:lnSpc>
              <a:buFont typeface="Arial" panose="020B0604020202020204" pitchFamily="34" charset="0"/>
              <a:buChar char="•"/>
            </a:pPr>
            <a:r>
              <a:rPr lang="en-US" altLang="en-US" sz="4000" dirty="0"/>
              <a:t>fight, </a:t>
            </a:r>
          </a:p>
        </p:txBody>
      </p:sp>
    </p:spTree>
    <p:extLst>
      <p:ext uri="{BB962C8B-B14F-4D97-AF65-F5344CB8AC3E}">
        <p14:creationId xmlns:p14="http://schemas.microsoft.com/office/powerpoint/2010/main" val="1930144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1 Cor 13.4 </a:t>
            </a:r>
            <a:r>
              <a:rPr lang="en-US" altLang="en-US" sz="4000" dirty="0"/>
              <a:t>Love suffers long and is kind</a:t>
            </a:r>
          </a:p>
          <a:p>
            <a:pPr algn="l">
              <a:lnSpc>
                <a:spcPct val="90000"/>
              </a:lnSpc>
            </a:pPr>
            <a:r>
              <a:rPr lang="en-US" altLang="en-US" sz="4000" dirty="0"/>
              <a:t>Longsuffering is a great and noble concept to honor…until </a:t>
            </a:r>
          </a:p>
          <a:p>
            <a:pPr marL="231775" indent="-231775" algn="l">
              <a:lnSpc>
                <a:spcPct val="90000"/>
              </a:lnSpc>
              <a:buFont typeface="Arial" panose="020B0604020202020204" pitchFamily="34" charset="0"/>
              <a:buChar char="•"/>
            </a:pPr>
            <a:r>
              <a:rPr lang="en-US" altLang="en-US" sz="4000" dirty="0"/>
              <a:t>offense, </a:t>
            </a:r>
          </a:p>
          <a:p>
            <a:pPr marL="231775" indent="-231775" algn="l">
              <a:lnSpc>
                <a:spcPct val="90000"/>
              </a:lnSpc>
              <a:buFont typeface="Arial" panose="020B0604020202020204" pitchFamily="34" charset="0"/>
              <a:buChar char="•"/>
            </a:pPr>
            <a:r>
              <a:rPr lang="en-US" altLang="en-US" sz="4000" dirty="0"/>
              <a:t>depression, </a:t>
            </a:r>
          </a:p>
          <a:p>
            <a:pPr marL="231775" indent="-231775" algn="l">
              <a:lnSpc>
                <a:spcPct val="90000"/>
              </a:lnSpc>
              <a:buFont typeface="Arial" panose="020B0604020202020204" pitchFamily="34" charset="0"/>
              <a:buChar char="•"/>
            </a:pPr>
            <a:r>
              <a:rPr lang="en-US" altLang="en-US" sz="4000" dirty="0"/>
              <a:t>fight, </a:t>
            </a:r>
          </a:p>
          <a:p>
            <a:pPr marL="231775" indent="-231775" algn="l">
              <a:lnSpc>
                <a:spcPct val="90000"/>
              </a:lnSpc>
              <a:buFont typeface="Arial" panose="020B0604020202020204" pitchFamily="34" charset="0"/>
              <a:buChar char="•"/>
            </a:pPr>
            <a:r>
              <a:rPr lang="en-US" altLang="en-US" sz="4000" dirty="0"/>
              <a:t>flight</a:t>
            </a:r>
          </a:p>
        </p:txBody>
      </p:sp>
    </p:spTree>
    <p:extLst>
      <p:ext uri="{BB962C8B-B14F-4D97-AF65-F5344CB8AC3E}">
        <p14:creationId xmlns:p14="http://schemas.microsoft.com/office/powerpoint/2010/main" val="815006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a:extLst>
              <a:ext uri="{FF2B5EF4-FFF2-40B4-BE49-F238E27FC236}">
                <a16:creationId xmlns:a16="http://schemas.microsoft.com/office/drawing/2014/main" id="{917D231E-EE07-1B0F-3AD4-DC150F05A1B3}"/>
              </a:ext>
            </a:extLst>
          </p:cNvPr>
          <p:cNvSpPr>
            <a:spLocks noGrp="1" noChangeArrowheads="1"/>
          </p:cNvSpPr>
          <p:nvPr>
            <p:ph type="subTitle" idx="1"/>
          </p:nvPr>
        </p:nvSpPr>
        <p:spPr>
          <a:xfrm>
            <a:off x="381000" y="209550"/>
            <a:ext cx="8153400" cy="4724400"/>
          </a:xfrm>
        </p:spPr>
        <p:txBody>
          <a:bodyPr>
            <a:normAutofit lnSpcReduction="10000"/>
          </a:bodyPr>
          <a:lstStyle/>
          <a:p>
            <a:pPr algn="l"/>
            <a:r>
              <a:rPr lang="en-US" altLang="en-US" sz="4400" baseline="30000" dirty="0"/>
              <a:t>Dvarim/Dt. 8.7-10</a:t>
            </a:r>
            <a:r>
              <a:rPr lang="en-US" altLang="en-US" sz="4400" dirty="0"/>
              <a:t> A</a:t>
            </a:r>
            <a:r>
              <a:rPr lang="en-US" altLang="en-US" sz="4000" dirty="0"/>
              <a:t>DONI</a:t>
            </a:r>
            <a:r>
              <a:rPr lang="en-US" altLang="en-US" sz="4400" dirty="0"/>
              <a:t> your God is bringing you into a good land, a land with streams, springs …a land of wheat and barley, grapevines, fig trees and pomegranates; a land of olive oil and honey; </a:t>
            </a:r>
            <a:endParaRPr lang="en-US" altLang="en-US" sz="4400" dirty="0">
              <a:solidFill>
                <a:srgbClr val="FFFF66"/>
              </a:solidFill>
            </a:endParaRPr>
          </a:p>
        </p:txBody>
      </p:sp>
    </p:spTree>
    <p:extLst>
      <p:ext uri="{BB962C8B-B14F-4D97-AF65-F5344CB8AC3E}">
        <p14:creationId xmlns:p14="http://schemas.microsoft.com/office/powerpoint/2010/main" val="2179395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a:extLst>
              <a:ext uri="{FF2B5EF4-FFF2-40B4-BE49-F238E27FC236}">
                <a16:creationId xmlns:a16="http://schemas.microsoft.com/office/drawing/2014/main" id="{917D231E-EE07-1B0F-3AD4-DC150F05A1B3}"/>
              </a:ext>
            </a:extLst>
          </p:cNvPr>
          <p:cNvSpPr>
            <a:spLocks noGrp="1" noChangeArrowheads="1"/>
          </p:cNvSpPr>
          <p:nvPr>
            <p:ph type="subTitle" idx="1"/>
          </p:nvPr>
        </p:nvSpPr>
        <p:spPr>
          <a:xfrm>
            <a:off x="381000" y="209550"/>
            <a:ext cx="8153400" cy="4724400"/>
          </a:xfrm>
        </p:spPr>
        <p:txBody>
          <a:bodyPr>
            <a:normAutofit lnSpcReduction="10000"/>
          </a:bodyPr>
          <a:lstStyle/>
          <a:p>
            <a:pPr algn="l"/>
            <a:r>
              <a:rPr lang="en-US" altLang="en-US" sz="4400" baseline="30000" dirty="0"/>
              <a:t>Dvarim/Dt. 8.7-10</a:t>
            </a:r>
            <a:r>
              <a:rPr lang="en-US" altLang="en-US" sz="4400" dirty="0"/>
              <a:t> a land where you will eat food in abundance and lack nothing in it; …So you </a:t>
            </a:r>
            <a:r>
              <a:rPr lang="en-US" altLang="en-US" sz="4400" dirty="0">
                <a:solidFill>
                  <a:srgbClr val="FFFF66"/>
                </a:solidFill>
              </a:rPr>
              <a:t>will eat and be satisfied, and you will bless A</a:t>
            </a:r>
            <a:r>
              <a:rPr lang="en-US" altLang="en-US" sz="4000" dirty="0">
                <a:solidFill>
                  <a:srgbClr val="FFFF66"/>
                </a:solidFill>
              </a:rPr>
              <a:t>DONI</a:t>
            </a:r>
            <a:r>
              <a:rPr lang="en-US" altLang="en-US" sz="4400" dirty="0">
                <a:solidFill>
                  <a:srgbClr val="FFFF66"/>
                </a:solidFill>
              </a:rPr>
              <a:t> your God for the good land he has given you. </a:t>
            </a:r>
          </a:p>
        </p:txBody>
      </p:sp>
    </p:spTree>
    <p:extLst>
      <p:ext uri="{BB962C8B-B14F-4D97-AF65-F5344CB8AC3E}">
        <p14:creationId xmlns:p14="http://schemas.microsoft.com/office/powerpoint/2010/main" val="2309782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G-d has been faithful to Or HaOlam for 27 years</a:t>
            </a:r>
          </a:p>
          <a:p>
            <a:pPr marL="231775" indent="-231775" algn="l">
              <a:lnSpc>
                <a:spcPct val="90000"/>
              </a:lnSpc>
              <a:buFont typeface="Arial" panose="020B0604020202020204" pitchFamily="34" charset="0"/>
              <a:buChar char="•"/>
            </a:pPr>
            <a:r>
              <a:rPr lang="en-US" altLang="en-US" sz="4000" dirty="0"/>
              <a:t>People</a:t>
            </a:r>
          </a:p>
          <a:p>
            <a:pPr marL="231775" indent="-231775" algn="l">
              <a:lnSpc>
                <a:spcPct val="90000"/>
              </a:lnSpc>
              <a:buFont typeface="Arial" panose="020B0604020202020204" pitchFamily="34" charset="0"/>
              <a:buChar char="•"/>
            </a:pPr>
            <a:r>
              <a:rPr lang="en-US" altLang="en-US" sz="4000" dirty="0"/>
              <a:t>Funds</a:t>
            </a:r>
          </a:p>
          <a:p>
            <a:pPr marL="231775" indent="-231775" algn="l">
              <a:lnSpc>
                <a:spcPct val="90000"/>
              </a:lnSpc>
              <a:buFont typeface="Arial" panose="020B0604020202020204" pitchFamily="34" charset="0"/>
              <a:buChar char="•"/>
            </a:pPr>
            <a:r>
              <a:rPr lang="en-US" altLang="en-US" sz="4000" dirty="0"/>
              <a:t>Presence</a:t>
            </a:r>
          </a:p>
          <a:p>
            <a:pPr algn="l">
              <a:lnSpc>
                <a:spcPct val="90000"/>
              </a:lnSpc>
            </a:pPr>
            <a:r>
              <a:rPr lang="en-US" altLang="en-US" sz="4000" u="sng" dirty="0">
                <a:solidFill>
                  <a:srgbClr val="FFFF66"/>
                </a:solidFill>
              </a:rPr>
              <a:t>We need to continue in humility and seeking!</a:t>
            </a:r>
          </a:p>
        </p:txBody>
      </p:sp>
    </p:spTree>
    <p:extLst>
      <p:ext uri="{BB962C8B-B14F-4D97-AF65-F5344CB8AC3E}">
        <p14:creationId xmlns:p14="http://schemas.microsoft.com/office/powerpoint/2010/main" val="207508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508744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3EE982E1-6A89-AB8D-8F17-0B9C342E7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68066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4CCDC6D8-AAC4-A31E-9D9C-4654F9AAC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762E7ED5-B0A0-B90F-AD4F-B1421C6A749D}"/>
              </a:ext>
            </a:extLst>
          </p:cNvPr>
          <p:cNvSpPr txBox="1"/>
          <p:nvPr/>
        </p:nvSpPr>
        <p:spPr>
          <a:xfrm>
            <a:off x="304800" y="209550"/>
            <a:ext cx="8534400" cy="5324535"/>
          </a:xfrm>
          <a:prstGeom prst="rect">
            <a:avLst/>
          </a:prstGeom>
          <a:noFill/>
        </p:spPr>
        <p:txBody>
          <a:bodyPr wrap="square">
            <a:spAutoFit/>
          </a:bodyPr>
          <a:lstStyle/>
          <a:p>
            <a:pPr marL="571500" indent="-571500" algn="l"/>
            <a:r>
              <a:rPr lang="en-US" altLang="en-US" sz="4000" dirty="0">
                <a:effectLst>
                  <a:outerShdw blurRad="38100" dist="38100" dir="2700000" algn="tl">
                    <a:srgbClr val="000000">
                      <a:alpha val="43137"/>
                    </a:srgbClr>
                  </a:outerShdw>
                </a:effectLst>
              </a:rPr>
              <a:t>There are three themes to Shavuot large loaves</a:t>
            </a:r>
          </a:p>
          <a:p>
            <a:pPr marL="571500" indent="-571500" algn="l">
              <a:buFontTx/>
              <a:buAutoNum type="arabicPeriod"/>
            </a:pPr>
            <a:r>
              <a:rPr lang="en-US" altLang="en-US" dirty="0">
                <a:effectLst>
                  <a:outerShdw blurRad="38100" dist="38100" dir="2700000" algn="tl">
                    <a:srgbClr val="000000">
                      <a:alpha val="43137"/>
                    </a:srgbClr>
                  </a:outerShdw>
                </a:effectLst>
              </a:rPr>
              <a:t>Large loaves?</a:t>
            </a:r>
          </a:p>
          <a:p>
            <a:pPr marL="571500" indent="-571500" algn="l">
              <a:buFontTx/>
              <a:buAutoNum type="arabicPeriod"/>
            </a:pPr>
            <a:r>
              <a:rPr lang="en-US" altLang="en-US" dirty="0">
                <a:effectLst>
                  <a:outerShdw blurRad="38100" dist="38100" dir="2700000" algn="tl">
                    <a:srgbClr val="000000">
                      <a:alpha val="43137"/>
                    </a:srgbClr>
                  </a:outerShdw>
                </a:effectLst>
              </a:rPr>
              <a:t>Wheat harvest</a:t>
            </a:r>
          </a:p>
          <a:p>
            <a:pPr marL="571500" indent="-571500" algn="l">
              <a:buFontTx/>
              <a:buAutoNum type="arabicPeriod"/>
            </a:pPr>
            <a:r>
              <a:rPr lang="en-US" altLang="en-US" u="sng" dirty="0">
                <a:solidFill>
                  <a:srgbClr val="FFFF66"/>
                </a:solidFill>
                <a:effectLst>
                  <a:outerShdw blurRad="38100" dist="38100" dir="2700000" algn="tl">
                    <a:srgbClr val="000000">
                      <a:alpha val="43137"/>
                    </a:srgbClr>
                  </a:outerShdw>
                </a:effectLst>
              </a:rPr>
              <a:t>Receiving of the Torah</a:t>
            </a:r>
          </a:p>
          <a:p>
            <a:pPr marL="571500" indent="-571500" algn="l">
              <a:buFontTx/>
              <a:buAutoNum type="arabicPeriod"/>
            </a:pPr>
            <a:r>
              <a:rPr lang="en-US" altLang="en-US" sz="4000" dirty="0">
                <a:effectLst>
                  <a:outerShdw blurRad="38100" dist="38100" dir="2700000" algn="tl">
                    <a:srgbClr val="000000">
                      <a:alpha val="43137"/>
                    </a:srgbClr>
                  </a:outerShdw>
                </a:effectLst>
              </a:rPr>
              <a:t>Receiving of the Ruakh/Spirit</a:t>
            </a:r>
          </a:p>
          <a:p>
            <a:pPr algn="l"/>
            <a:endParaRPr lang="en-US" altLang="en-US" sz="2000" dirty="0">
              <a:effectLst>
                <a:outerShdw blurRad="38100" dist="38100" dir="2700000" algn="tl">
                  <a:srgbClr val="000000">
                    <a:alpha val="43137"/>
                  </a:srgbClr>
                </a:outerShdw>
              </a:effectLst>
            </a:endParaRPr>
          </a:p>
          <a:p>
            <a:pPr algn="l"/>
            <a:r>
              <a:rPr lang="en-US" altLang="en-US" sz="4000" u="sng" dirty="0">
                <a:solidFill>
                  <a:srgbClr val="FFFF66"/>
                </a:solidFill>
                <a:effectLst>
                  <a:outerShdw blurRad="38100" dist="38100" dir="2700000" algn="tl">
                    <a:srgbClr val="000000">
                      <a:alpha val="43137"/>
                    </a:srgbClr>
                  </a:outerShdw>
                </a:effectLst>
              </a:rPr>
              <a:t>Walk in abundance in Messiah!</a:t>
            </a:r>
          </a:p>
          <a:p>
            <a:pPr algn="l"/>
            <a:endParaRPr lang="en-US"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401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a:extLst>
              <a:ext uri="{FF2B5EF4-FFF2-40B4-BE49-F238E27FC236}">
                <a16:creationId xmlns:a16="http://schemas.microsoft.com/office/drawing/2014/main" id="{B0B2F4E9-D7A6-F9D3-86C0-C7ABA975B961}"/>
              </a:ext>
            </a:extLst>
          </p:cNvPr>
          <p:cNvSpPr>
            <a:spLocks noGrp="1" noChangeArrowheads="1"/>
          </p:cNvSpPr>
          <p:nvPr>
            <p:ph type="subTitle" idx="1"/>
          </p:nvPr>
        </p:nvSpPr>
        <p:spPr>
          <a:xfrm>
            <a:off x="1143000" y="0"/>
            <a:ext cx="6858000" cy="5143500"/>
          </a:xfrm>
        </p:spPr>
        <p:txBody>
          <a:bodyPr/>
          <a:lstStyle/>
          <a:p>
            <a:pPr algn="l"/>
            <a:r>
              <a:rPr lang="en-US" altLang="en-US" sz="3000"/>
              <a:t>Abundance blessing of the Torah</a:t>
            </a:r>
          </a:p>
          <a:p>
            <a:pPr algn="l"/>
            <a:endParaRPr lang="en-US" altLang="en-US" sz="3000"/>
          </a:p>
        </p:txBody>
      </p:sp>
      <p:pic>
        <p:nvPicPr>
          <p:cNvPr id="1755139" name="Picture 3">
            <a:extLst>
              <a:ext uri="{FF2B5EF4-FFF2-40B4-BE49-F238E27FC236}">
                <a16:creationId xmlns:a16="http://schemas.microsoft.com/office/drawing/2014/main" id="{AA567C49-100F-2630-C58D-43A17B480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23" t="11908" r="39294" b="46413"/>
          <a:stretch>
            <a:fillRect/>
          </a:stretch>
        </p:blipFill>
        <p:spPr bwMode="auto">
          <a:xfrm>
            <a:off x="1145382" y="457200"/>
            <a:ext cx="6855619"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721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Rectangle 2">
            <a:extLst>
              <a:ext uri="{FF2B5EF4-FFF2-40B4-BE49-F238E27FC236}">
                <a16:creationId xmlns:a16="http://schemas.microsoft.com/office/drawing/2014/main" id="{8C56159D-9DDA-0DBF-38FB-15386CEE5657}"/>
              </a:ext>
            </a:extLst>
          </p:cNvPr>
          <p:cNvSpPr>
            <a:spLocks noGrp="1" noChangeArrowheads="1"/>
          </p:cNvSpPr>
          <p:nvPr>
            <p:ph type="subTitle" idx="1"/>
          </p:nvPr>
        </p:nvSpPr>
        <p:spPr>
          <a:xfrm>
            <a:off x="1143000" y="0"/>
            <a:ext cx="6858000" cy="5143500"/>
          </a:xfrm>
        </p:spPr>
        <p:txBody>
          <a:bodyPr/>
          <a:lstStyle/>
          <a:p>
            <a:pPr algn="l"/>
            <a:r>
              <a:rPr lang="en-US" altLang="en-US" sz="3000"/>
              <a:t>Abundance blessing of the Torah</a:t>
            </a:r>
          </a:p>
          <a:p>
            <a:pPr algn="l"/>
            <a:endParaRPr lang="en-US" altLang="en-US" sz="3000"/>
          </a:p>
          <a:p>
            <a:pPr algn="l"/>
            <a:endParaRPr lang="en-US" altLang="en-US" sz="3000"/>
          </a:p>
        </p:txBody>
      </p:sp>
      <p:pic>
        <p:nvPicPr>
          <p:cNvPr id="1726467" name="Picture 3">
            <a:extLst>
              <a:ext uri="{FF2B5EF4-FFF2-40B4-BE49-F238E27FC236}">
                <a16:creationId xmlns:a16="http://schemas.microsoft.com/office/drawing/2014/main" id="{9407CFA4-BB80-E1DE-A2D4-84A488848B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96" t="40861" r="15272" b="40086"/>
          <a:stretch/>
        </p:blipFill>
        <p:spPr bwMode="auto">
          <a:xfrm>
            <a:off x="-15244" y="1581150"/>
            <a:ext cx="8763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435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a:extLst>
              <a:ext uri="{FF2B5EF4-FFF2-40B4-BE49-F238E27FC236}">
                <a16:creationId xmlns:a16="http://schemas.microsoft.com/office/drawing/2014/main" id="{FADABFC8-7BF0-CFBC-B57C-0E90673D414C}"/>
              </a:ext>
            </a:extLst>
          </p:cNvPr>
          <p:cNvSpPr>
            <a:spLocks noGrp="1" noChangeArrowheads="1"/>
          </p:cNvSpPr>
          <p:nvPr>
            <p:ph type="subTitle" idx="1"/>
          </p:nvPr>
        </p:nvSpPr>
        <p:spPr>
          <a:xfrm>
            <a:off x="1143000" y="0"/>
            <a:ext cx="6858000" cy="5143500"/>
          </a:xfrm>
        </p:spPr>
        <p:txBody>
          <a:bodyPr/>
          <a:lstStyle/>
          <a:p>
            <a:pPr algn="l"/>
            <a:r>
              <a:rPr lang="en-US" altLang="en-US" sz="3000" dirty="0"/>
              <a:t>Abundance blessing of the Torah</a:t>
            </a:r>
          </a:p>
          <a:p>
            <a:pPr algn="l"/>
            <a:endParaRPr lang="en-US" altLang="en-US" sz="3000" dirty="0"/>
          </a:p>
          <a:p>
            <a:pPr algn="l"/>
            <a:endParaRPr lang="en-US" altLang="en-US" sz="3000" dirty="0"/>
          </a:p>
        </p:txBody>
      </p:sp>
      <p:pic>
        <p:nvPicPr>
          <p:cNvPr id="1751044" name="Picture 4">
            <a:extLst>
              <a:ext uri="{FF2B5EF4-FFF2-40B4-BE49-F238E27FC236}">
                <a16:creationId xmlns:a16="http://schemas.microsoft.com/office/drawing/2014/main" id="{7F5A5C2F-B205-939C-25CB-70777BA17E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30191" r="46435" b="58093"/>
          <a:stretch/>
        </p:blipFill>
        <p:spPr bwMode="auto">
          <a:xfrm>
            <a:off x="381000" y="1200150"/>
            <a:ext cx="8713507" cy="237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30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6" name="Rectangle 2">
            <a:extLst>
              <a:ext uri="{FF2B5EF4-FFF2-40B4-BE49-F238E27FC236}">
                <a16:creationId xmlns:a16="http://schemas.microsoft.com/office/drawing/2014/main" id="{C45EB292-F4CB-4151-BBE4-7C87B77BB975}"/>
              </a:ext>
            </a:extLst>
          </p:cNvPr>
          <p:cNvSpPr>
            <a:spLocks noGrp="1" noChangeArrowheads="1"/>
          </p:cNvSpPr>
          <p:nvPr>
            <p:ph type="subTitle" idx="1"/>
          </p:nvPr>
        </p:nvSpPr>
        <p:spPr>
          <a:xfrm>
            <a:off x="1143000" y="0"/>
            <a:ext cx="6858000" cy="5143500"/>
          </a:xfrm>
        </p:spPr>
        <p:txBody>
          <a:bodyPr/>
          <a:lstStyle/>
          <a:p>
            <a:pPr algn="l"/>
            <a:r>
              <a:rPr lang="en-US" altLang="en-US" sz="3000" dirty="0"/>
              <a:t>Abundance blessing of the Torah</a:t>
            </a:r>
          </a:p>
          <a:p>
            <a:pPr algn="l"/>
            <a:endParaRPr lang="en-US" altLang="en-US" sz="3000" dirty="0"/>
          </a:p>
          <a:p>
            <a:pPr algn="l"/>
            <a:endParaRPr lang="en-US" altLang="en-US" sz="3000" dirty="0"/>
          </a:p>
          <a:p>
            <a:pPr algn="l"/>
            <a:endParaRPr lang="en-US" altLang="en-US" sz="3000" dirty="0"/>
          </a:p>
        </p:txBody>
      </p:sp>
      <p:pic>
        <p:nvPicPr>
          <p:cNvPr id="1757187" name="Picture 3">
            <a:extLst>
              <a:ext uri="{FF2B5EF4-FFF2-40B4-BE49-F238E27FC236}">
                <a16:creationId xmlns:a16="http://schemas.microsoft.com/office/drawing/2014/main" id="{27C9AF4D-95F2-F949-00D4-869C4AAB5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36" t="31226" r="44019" b="59186"/>
          <a:stretch/>
        </p:blipFill>
        <p:spPr bwMode="auto">
          <a:xfrm>
            <a:off x="291348" y="1504950"/>
            <a:ext cx="886609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102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a:extLst>
              <a:ext uri="{FF2B5EF4-FFF2-40B4-BE49-F238E27FC236}">
                <a16:creationId xmlns:a16="http://schemas.microsoft.com/office/drawing/2014/main" id="{AAD6F5CE-9F5A-ABB2-C6C3-970AFA03EE3D}"/>
              </a:ext>
            </a:extLst>
          </p:cNvPr>
          <p:cNvSpPr>
            <a:spLocks noGrp="1" noChangeArrowheads="1"/>
          </p:cNvSpPr>
          <p:nvPr>
            <p:ph type="subTitle" idx="1"/>
          </p:nvPr>
        </p:nvSpPr>
        <p:spPr>
          <a:xfrm>
            <a:off x="1143000" y="0"/>
            <a:ext cx="6858000" cy="5143500"/>
          </a:xfrm>
        </p:spPr>
        <p:txBody>
          <a:bodyPr/>
          <a:lstStyle/>
          <a:p>
            <a:pPr algn="l"/>
            <a:r>
              <a:rPr lang="en-US" altLang="en-US" sz="3000"/>
              <a:t>Abundance blessing of the Torah</a:t>
            </a:r>
          </a:p>
          <a:p>
            <a:pPr algn="l"/>
            <a:endParaRPr lang="en-US" altLang="en-US" sz="3000"/>
          </a:p>
          <a:p>
            <a:pPr algn="l"/>
            <a:endParaRPr lang="en-US" altLang="en-US" sz="3000"/>
          </a:p>
        </p:txBody>
      </p:sp>
      <p:pic>
        <p:nvPicPr>
          <p:cNvPr id="1759235" name="Picture 3">
            <a:extLst>
              <a:ext uri="{FF2B5EF4-FFF2-40B4-BE49-F238E27FC236}">
                <a16:creationId xmlns:a16="http://schemas.microsoft.com/office/drawing/2014/main" id="{5D731E2A-2023-0660-06D8-58E66E3AD4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60" t="31502" r="43940" b="59807"/>
          <a:stretch/>
        </p:blipFill>
        <p:spPr bwMode="auto">
          <a:xfrm>
            <a:off x="304800" y="1581150"/>
            <a:ext cx="8432806" cy="15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359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2">
            <a:extLst>
              <a:ext uri="{FF2B5EF4-FFF2-40B4-BE49-F238E27FC236}">
                <a16:creationId xmlns:a16="http://schemas.microsoft.com/office/drawing/2014/main" id="{BD2BC3C3-01C8-5BB8-C162-408A80FC5DAF}"/>
              </a:ext>
            </a:extLst>
          </p:cNvPr>
          <p:cNvSpPr>
            <a:spLocks noGrp="1" noChangeArrowheads="1"/>
          </p:cNvSpPr>
          <p:nvPr>
            <p:ph type="subTitle" idx="1"/>
          </p:nvPr>
        </p:nvSpPr>
        <p:spPr>
          <a:xfrm>
            <a:off x="1143000" y="0"/>
            <a:ext cx="6858000" cy="5143500"/>
          </a:xfrm>
        </p:spPr>
        <p:txBody>
          <a:bodyPr/>
          <a:lstStyle/>
          <a:p>
            <a:pPr algn="l"/>
            <a:r>
              <a:rPr lang="en-US" altLang="en-US" sz="3000"/>
              <a:t>Abundance blessing of the Torah</a:t>
            </a:r>
          </a:p>
          <a:p>
            <a:pPr algn="l"/>
            <a:endParaRPr lang="en-US" altLang="en-US" sz="3000"/>
          </a:p>
          <a:p>
            <a:pPr algn="l"/>
            <a:endParaRPr lang="en-US" altLang="en-US" sz="3000"/>
          </a:p>
          <a:p>
            <a:pPr algn="l"/>
            <a:endParaRPr lang="en-US" altLang="en-US" sz="3000"/>
          </a:p>
        </p:txBody>
      </p:sp>
      <p:pic>
        <p:nvPicPr>
          <p:cNvPr id="1761283" name="Picture 3">
            <a:extLst>
              <a:ext uri="{FF2B5EF4-FFF2-40B4-BE49-F238E27FC236}">
                <a16:creationId xmlns:a16="http://schemas.microsoft.com/office/drawing/2014/main" id="{5E417BC6-57A6-C89E-C23F-2630DCBA9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48" t="29816" r="45219" b="55319"/>
          <a:stretch>
            <a:fillRect/>
          </a:stretch>
        </p:blipFill>
        <p:spPr bwMode="auto">
          <a:xfrm>
            <a:off x="256965" y="1200150"/>
            <a:ext cx="852880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092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090" name="Rectangle 2">
            <a:extLst>
              <a:ext uri="{FF2B5EF4-FFF2-40B4-BE49-F238E27FC236}">
                <a16:creationId xmlns:a16="http://schemas.microsoft.com/office/drawing/2014/main" id="{16420243-75BC-839A-E5D3-53BD1E496AB7}"/>
              </a:ext>
            </a:extLst>
          </p:cNvPr>
          <p:cNvSpPr>
            <a:spLocks noGrp="1" noChangeArrowheads="1"/>
          </p:cNvSpPr>
          <p:nvPr>
            <p:ph type="subTitle" idx="1"/>
          </p:nvPr>
        </p:nvSpPr>
        <p:spPr>
          <a:xfrm>
            <a:off x="1143000" y="0"/>
            <a:ext cx="6858000" cy="5143500"/>
          </a:xfrm>
        </p:spPr>
        <p:txBody>
          <a:bodyPr/>
          <a:lstStyle/>
          <a:p>
            <a:pPr algn="l"/>
            <a:r>
              <a:rPr lang="en-US" altLang="en-US" sz="3000"/>
              <a:t>Abundance blessing of the Torah</a:t>
            </a:r>
          </a:p>
          <a:p>
            <a:pPr algn="l"/>
            <a:endParaRPr lang="en-US" altLang="en-US" sz="3000"/>
          </a:p>
          <a:p>
            <a:pPr algn="l"/>
            <a:endParaRPr lang="en-US" altLang="en-US" sz="3000"/>
          </a:p>
        </p:txBody>
      </p:sp>
      <p:pic>
        <p:nvPicPr>
          <p:cNvPr id="1753091" name="Picture 3">
            <a:extLst>
              <a:ext uri="{FF2B5EF4-FFF2-40B4-BE49-F238E27FC236}">
                <a16:creationId xmlns:a16="http://schemas.microsoft.com/office/drawing/2014/main" id="{725CAB25-36BE-E1D1-3F0D-17DE3BD72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47" t="29816" r="45219" b="56819"/>
          <a:stretch>
            <a:fillRect/>
          </a:stretch>
        </p:blipFill>
        <p:spPr bwMode="auto">
          <a:xfrm>
            <a:off x="126592" y="1200150"/>
            <a:ext cx="869368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596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3EE982E1-6A89-AB8D-8F17-0B9C342E7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685149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799" y="209550"/>
            <a:ext cx="3962399" cy="4648200"/>
          </a:xfrm>
        </p:spPr>
        <p:txBody>
          <a:bodyPr/>
          <a:lstStyle/>
          <a:p>
            <a:pPr algn="l">
              <a:lnSpc>
                <a:spcPct val="90000"/>
              </a:lnSpc>
            </a:pPr>
            <a:r>
              <a:rPr lang="en-US" altLang="en-US" sz="4000" dirty="0"/>
              <a:t>Floral display on </a:t>
            </a:r>
            <a:r>
              <a:rPr lang="en-US" altLang="en-US" sz="4000" dirty="0" err="1"/>
              <a:t>Nadyne</a:t>
            </a:r>
            <a:r>
              <a:rPr lang="en-US" altLang="en-US" sz="4000" dirty="0"/>
              <a:t> Lloyd’s grave</a:t>
            </a:r>
          </a:p>
          <a:p>
            <a:pPr algn="l">
              <a:lnSpc>
                <a:spcPct val="90000"/>
              </a:lnSpc>
            </a:pPr>
            <a:endParaRPr lang="en-US" altLang="en-US" sz="1600" dirty="0"/>
          </a:p>
          <a:p>
            <a:pPr algn="l">
              <a:lnSpc>
                <a:spcPct val="90000"/>
              </a:lnSpc>
            </a:pPr>
            <a:r>
              <a:rPr lang="en-US" altLang="en-US" sz="4000" dirty="0"/>
              <a:t>Beautiful</a:t>
            </a:r>
          </a:p>
          <a:p>
            <a:pPr algn="l">
              <a:lnSpc>
                <a:spcPct val="90000"/>
              </a:lnSpc>
            </a:pPr>
            <a:r>
              <a:rPr lang="en-US" altLang="en-US" sz="4000" dirty="0"/>
              <a:t>Kenyan custom</a:t>
            </a:r>
          </a:p>
          <a:p>
            <a:pPr algn="l">
              <a:lnSpc>
                <a:spcPct val="90000"/>
              </a:lnSpc>
            </a:pPr>
            <a:r>
              <a:rPr lang="en-US" altLang="en-US" sz="4000" dirty="0"/>
              <a:t>Kalenjin ethnic group </a:t>
            </a:r>
          </a:p>
        </p:txBody>
      </p:sp>
      <p:pic>
        <p:nvPicPr>
          <p:cNvPr id="3" name="Picture 2">
            <a:extLst>
              <a:ext uri="{FF2B5EF4-FFF2-40B4-BE49-F238E27FC236}">
                <a16:creationId xmlns:a16="http://schemas.microsoft.com/office/drawing/2014/main" id="{87B04F8B-50F8-2562-D2A4-42B9480BE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88" t="14815" r="5555" b="13333"/>
          <a:stretch/>
        </p:blipFill>
        <p:spPr>
          <a:xfrm rot="5400000">
            <a:off x="4142471" y="133958"/>
            <a:ext cx="5088904" cy="4839447"/>
          </a:xfrm>
          <a:prstGeom prst="rect">
            <a:avLst/>
          </a:prstGeom>
        </p:spPr>
      </p:pic>
    </p:spTree>
    <p:extLst>
      <p:ext uri="{BB962C8B-B14F-4D97-AF65-F5344CB8AC3E}">
        <p14:creationId xmlns:p14="http://schemas.microsoft.com/office/powerpoint/2010/main" val="1219342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4CCDC6D8-AAC4-A31E-9D9C-4654F9AAC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762E7ED5-B0A0-B90F-AD4F-B1421C6A749D}"/>
              </a:ext>
            </a:extLst>
          </p:cNvPr>
          <p:cNvSpPr txBox="1"/>
          <p:nvPr/>
        </p:nvSpPr>
        <p:spPr>
          <a:xfrm>
            <a:off x="304800" y="209550"/>
            <a:ext cx="8534400" cy="5324535"/>
          </a:xfrm>
          <a:prstGeom prst="rect">
            <a:avLst/>
          </a:prstGeom>
          <a:noFill/>
        </p:spPr>
        <p:txBody>
          <a:bodyPr wrap="square">
            <a:spAutoFit/>
          </a:bodyPr>
          <a:lstStyle/>
          <a:p>
            <a:pPr marL="571500" indent="-571500" algn="l"/>
            <a:r>
              <a:rPr lang="en-US" altLang="en-US" sz="4000" dirty="0">
                <a:effectLst>
                  <a:outerShdw blurRad="38100" dist="38100" dir="2700000" algn="tl">
                    <a:srgbClr val="000000">
                      <a:alpha val="43137"/>
                    </a:srgbClr>
                  </a:outerShdw>
                </a:effectLst>
              </a:rPr>
              <a:t>There are three themes to Shavuot large loaves</a:t>
            </a:r>
          </a:p>
          <a:p>
            <a:pPr marL="571500" indent="-571500" algn="l">
              <a:buFontTx/>
              <a:buAutoNum type="arabicPeriod"/>
            </a:pPr>
            <a:r>
              <a:rPr lang="en-US" altLang="en-US" dirty="0">
                <a:effectLst>
                  <a:outerShdw blurRad="38100" dist="38100" dir="2700000" algn="tl">
                    <a:srgbClr val="000000">
                      <a:alpha val="43137"/>
                    </a:srgbClr>
                  </a:outerShdw>
                </a:effectLst>
              </a:rPr>
              <a:t>Large loaves?</a:t>
            </a:r>
          </a:p>
          <a:p>
            <a:pPr marL="571500" indent="-571500" algn="l">
              <a:buFontTx/>
              <a:buAutoNum type="arabicPeriod"/>
            </a:pPr>
            <a:r>
              <a:rPr lang="en-US" altLang="en-US" dirty="0">
                <a:effectLst>
                  <a:outerShdw blurRad="38100" dist="38100" dir="2700000" algn="tl">
                    <a:srgbClr val="000000">
                      <a:alpha val="43137"/>
                    </a:srgbClr>
                  </a:outerShdw>
                </a:effectLst>
              </a:rPr>
              <a:t>Wheat harvest</a:t>
            </a:r>
          </a:p>
          <a:p>
            <a:pPr marL="571500" indent="-571500" algn="l">
              <a:buFontTx/>
              <a:buAutoNum type="arabicPeriod"/>
            </a:pPr>
            <a:r>
              <a:rPr lang="en-US" altLang="en-US" dirty="0">
                <a:effectLst>
                  <a:outerShdw blurRad="38100" dist="38100" dir="2700000" algn="tl">
                    <a:srgbClr val="000000">
                      <a:alpha val="43137"/>
                    </a:srgbClr>
                  </a:outerShdw>
                </a:effectLst>
              </a:rPr>
              <a:t>Receiving of the Torah</a:t>
            </a:r>
          </a:p>
          <a:p>
            <a:pPr marL="571500" indent="-571500" algn="l">
              <a:buFontTx/>
              <a:buAutoNum type="arabicPeriod"/>
            </a:pPr>
            <a:r>
              <a:rPr lang="en-US" altLang="en-US" u="sng" dirty="0">
                <a:solidFill>
                  <a:srgbClr val="FFFF66"/>
                </a:solidFill>
                <a:effectLst>
                  <a:outerShdw blurRad="38100" dist="38100" dir="2700000" algn="tl">
                    <a:srgbClr val="000000">
                      <a:alpha val="43137"/>
                    </a:srgbClr>
                  </a:outerShdw>
                </a:effectLst>
              </a:rPr>
              <a:t>Receiving of the Ruakh/Spirit</a:t>
            </a:r>
          </a:p>
          <a:p>
            <a:pPr algn="l"/>
            <a:endParaRPr lang="en-US" altLang="en-US" sz="2000" dirty="0">
              <a:effectLst>
                <a:outerShdw blurRad="38100" dist="38100" dir="2700000" algn="tl">
                  <a:srgbClr val="000000">
                    <a:alpha val="43137"/>
                  </a:srgbClr>
                </a:outerShdw>
              </a:effectLst>
            </a:endParaRPr>
          </a:p>
          <a:p>
            <a:pPr algn="l"/>
            <a:r>
              <a:rPr lang="en-US" altLang="en-US" sz="4000" u="sng" dirty="0">
                <a:solidFill>
                  <a:srgbClr val="FFFF66"/>
                </a:solidFill>
                <a:effectLst>
                  <a:outerShdw blurRad="38100" dist="38100" dir="2700000" algn="tl">
                    <a:srgbClr val="000000">
                      <a:alpha val="43137"/>
                    </a:srgbClr>
                  </a:outerShdw>
                </a:effectLst>
              </a:rPr>
              <a:t>Walk in abundance in Messiah!</a:t>
            </a:r>
          </a:p>
          <a:p>
            <a:pPr algn="l"/>
            <a:endParaRPr lang="en-US" altLang="en-US" u="sng"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11279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a:extLst>
              <a:ext uri="{FF2B5EF4-FFF2-40B4-BE49-F238E27FC236}">
                <a16:creationId xmlns:a16="http://schemas.microsoft.com/office/drawing/2014/main" id="{65FA7BA6-C543-131E-9134-C9EFA89BBD20}"/>
              </a:ext>
            </a:extLst>
          </p:cNvPr>
          <p:cNvSpPr>
            <a:spLocks noGrp="1" noChangeArrowheads="1"/>
          </p:cNvSpPr>
          <p:nvPr>
            <p:ph type="subTitle" idx="1"/>
          </p:nvPr>
        </p:nvSpPr>
        <p:spPr>
          <a:xfrm>
            <a:off x="533400" y="285750"/>
            <a:ext cx="8153400" cy="4572000"/>
          </a:xfrm>
        </p:spPr>
        <p:txBody>
          <a:bodyPr/>
          <a:lstStyle/>
          <a:p>
            <a:pPr algn="l"/>
            <a:r>
              <a:rPr lang="en-US" altLang="en-US" sz="4000" dirty="0">
                <a:solidFill>
                  <a:srgbClr val="FFFF66"/>
                </a:solidFill>
              </a:rPr>
              <a:t>Abundance of the blessing of the Ruakh</a:t>
            </a:r>
            <a:r>
              <a:rPr lang="en-US" altLang="en-US" sz="4000" dirty="0"/>
              <a:t>.</a:t>
            </a:r>
          </a:p>
          <a:p>
            <a:pPr algn="l"/>
            <a:r>
              <a:rPr lang="en-US" altLang="en-US" sz="4000" baseline="30000" dirty="0" err="1"/>
              <a:t>Yn</a:t>
            </a:r>
            <a:r>
              <a:rPr lang="en-US" altLang="en-US" sz="4000" baseline="30000" dirty="0"/>
              <a:t>/Jn 14.12-16</a:t>
            </a:r>
            <a:r>
              <a:rPr lang="en-US" altLang="en-US" sz="4000" dirty="0"/>
              <a:t> Whoever trusts in me will also do the works I do! Indeed, he will do </a:t>
            </a:r>
            <a:r>
              <a:rPr lang="en-US" altLang="en-US" sz="4000" dirty="0">
                <a:solidFill>
                  <a:srgbClr val="FFFF66"/>
                </a:solidFill>
              </a:rPr>
              <a:t>greater ones</a:t>
            </a:r>
            <a:r>
              <a:rPr lang="en-US" altLang="en-US" sz="4000" dirty="0"/>
              <a:t>, because I am going to the Father...</a:t>
            </a:r>
          </a:p>
        </p:txBody>
      </p:sp>
    </p:spTree>
    <p:extLst>
      <p:ext uri="{BB962C8B-B14F-4D97-AF65-F5344CB8AC3E}">
        <p14:creationId xmlns:p14="http://schemas.microsoft.com/office/powerpoint/2010/main" val="3396086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a:extLst>
              <a:ext uri="{FF2B5EF4-FFF2-40B4-BE49-F238E27FC236}">
                <a16:creationId xmlns:a16="http://schemas.microsoft.com/office/drawing/2014/main" id="{65FA7BA6-C543-131E-9134-C9EFA89BBD20}"/>
              </a:ext>
            </a:extLst>
          </p:cNvPr>
          <p:cNvSpPr>
            <a:spLocks noGrp="1" noChangeArrowheads="1"/>
          </p:cNvSpPr>
          <p:nvPr>
            <p:ph type="subTitle" idx="1"/>
          </p:nvPr>
        </p:nvSpPr>
        <p:spPr>
          <a:xfrm>
            <a:off x="533400" y="285750"/>
            <a:ext cx="8153400" cy="4572000"/>
          </a:xfrm>
        </p:spPr>
        <p:txBody>
          <a:bodyPr/>
          <a:lstStyle/>
          <a:p>
            <a:pPr algn="l"/>
            <a:r>
              <a:rPr lang="en-US" altLang="en-US" sz="4000" dirty="0">
                <a:solidFill>
                  <a:srgbClr val="FFFF66"/>
                </a:solidFill>
              </a:rPr>
              <a:t>Abundance of the blessing of the Ruakh</a:t>
            </a:r>
            <a:r>
              <a:rPr lang="en-US" altLang="en-US" sz="4000" dirty="0"/>
              <a:t>.</a:t>
            </a:r>
          </a:p>
          <a:p>
            <a:pPr algn="l"/>
            <a:r>
              <a:rPr lang="en-US" altLang="en-US" sz="4000" baseline="30000" dirty="0" err="1"/>
              <a:t>Yn</a:t>
            </a:r>
            <a:r>
              <a:rPr lang="en-US" altLang="en-US" sz="4000" baseline="30000" dirty="0"/>
              <a:t>/Jn 14.12</a:t>
            </a:r>
            <a:r>
              <a:rPr lang="en-US" altLang="en-US" sz="4000" dirty="0"/>
              <a:t> I will ask the Father, and he will give you another comforting Counselor like me, the Spirit of Truth, to be with you forever. </a:t>
            </a:r>
          </a:p>
        </p:txBody>
      </p:sp>
    </p:spTree>
    <p:extLst>
      <p:ext uri="{BB962C8B-B14F-4D97-AF65-F5344CB8AC3E}">
        <p14:creationId xmlns:p14="http://schemas.microsoft.com/office/powerpoint/2010/main" val="1412431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Rectangle 2">
            <a:extLst>
              <a:ext uri="{FF2B5EF4-FFF2-40B4-BE49-F238E27FC236}">
                <a16:creationId xmlns:a16="http://schemas.microsoft.com/office/drawing/2014/main" id="{69BFE98D-82AA-AF2F-8AF0-1CD26D2E1C3D}"/>
              </a:ext>
            </a:extLst>
          </p:cNvPr>
          <p:cNvSpPr>
            <a:spLocks noGrp="1" noChangeArrowheads="1"/>
          </p:cNvSpPr>
          <p:nvPr>
            <p:ph type="subTitle" idx="1"/>
          </p:nvPr>
        </p:nvSpPr>
        <p:spPr>
          <a:xfrm>
            <a:off x="457200" y="209550"/>
            <a:ext cx="8153400" cy="4648200"/>
          </a:xfrm>
        </p:spPr>
        <p:txBody>
          <a:bodyPr/>
          <a:lstStyle/>
          <a:p>
            <a:pPr algn="l">
              <a:spcBef>
                <a:spcPct val="0"/>
              </a:spcBef>
            </a:pPr>
            <a:r>
              <a:rPr lang="en-US" altLang="en-US" sz="3200" dirty="0">
                <a:solidFill>
                  <a:srgbClr val="FFFF66"/>
                </a:solidFill>
              </a:rPr>
              <a:t>Abundance of the blessing of the Ruakh</a:t>
            </a:r>
            <a:r>
              <a:rPr lang="en-US" altLang="en-US" sz="3200" dirty="0"/>
              <a:t>. </a:t>
            </a:r>
            <a:r>
              <a:rPr lang="en-US" altLang="en-US" sz="3200" baseline="30000" dirty="0" err="1">
                <a:cs typeface="Vilna" pitchFamily="2" charset="-79"/>
              </a:rPr>
              <a:t>Yn</a:t>
            </a:r>
            <a:r>
              <a:rPr lang="en-US" altLang="en-US" sz="3200" baseline="30000" dirty="0">
                <a:cs typeface="Vilna" pitchFamily="2" charset="-79"/>
              </a:rPr>
              <a:t> 16.13-14</a:t>
            </a:r>
            <a:r>
              <a:rPr lang="en-US" altLang="en-US" sz="3200" dirty="0">
                <a:cs typeface="Vilna" pitchFamily="2" charset="-79"/>
              </a:rPr>
              <a:t> When the Spirit of Truth comes, he will guide you into all the truth; for he will not speak on his own initiative but will say only what he hears. He will also announce to you the events of the future. He will glorify me, because he will receive from what is mine and announce it to you. </a:t>
            </a:r>
          </a:p>
        </p:txBody>
      </p:sp>
    </p:spTree>
    <p:extLst>
      <p:ext uri="{BB962C8B-B14F-4D97-AF65-F5344CB8AC3E}">
        <p14:creationId xmlns:p14="http://schemas.microsoft.com/office/powerpoint/2010/main" val="3069107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10" name="Rectangle 2">
            <a:extLst>
              <a:ext uri="{FF2B5EF4-FFF2-40B4-BE49-F238E27FC236}">
                <a16:creationId xmlns:a16="http://schemas.microsoft.com/office/drawing/2014/main" id="{B32C8DCE-7EC8-1260-A2FE-3B77F89E1AB9}"/>
              </a:ext>
            </a:extLst>
          </p:cNvPr>
          <p:cNvSpPr>
            <a:spLocks noGrp="1" noChangeArrowheads="1"/>
          </p:cNvSpPr>
          <p:nvPr>
            <p:ph type="subTitle" idx="1"/>
          </p:nvPr>
        </p:nvSpPr>
        <p:spPr>
          <a:xfrm>
            <a:off x="533400" y="285750"/>
            <a:ext cx="8229600" cy="4648200"/>
          </a:xfrm>
        </p:spPr>
        <p:txBody>
          <a:bodyPr/>
          <a:lstStyle/>
          <a:p>
            <a:pPr algn="l">
              <a:lnSpc>
                <a:spcPct val="90000"/>
              </a:lnSpc>
            </a:pPr>
            <a:r>
              <a:rPr lang="en-US" altLang="en-US" sz="4000" dirty="0">
                <a:solidFill>
                  <a:srgbClr val="FFFF66"/>
                </a:solidFill>
              </a:rPr>
              <a:t>Abundance of the blessing of the Ruakh</a:t>
            </a:r>
          </a:p>
          <a:p>
            <a:pPr algn="l">
              <a:lnSpc>
                <a:spcPct val="90000"/>
              </a:lnSpc>
            </a:pPr>
            <a:r>
              <a:rPr lang="en-US" altLang="en-US" sz="4000" baseline="30000" dirty="0"/>
              <a:t>Mtt. 11.10-11</a:t>
            </a:r>
            <a:r>
              <a:rPr lang="en-US" altLang="en-US" sz="4000" dirty="0"/>
              <a:t> This is the one about whom the Tanakh says, `See, I am sending out my messenger ahead of you; he will prepare your way before you.'</a:t>
            </a:r>
            <a:endParaRPr lang="en-US" altLang="en-US" sz="4000" dirty="0">
              <a:solidFill>
                <a:srgbClr val="FFFF66"/>
              </a:solidFill>
            </a:endParaRPr>
          </a:p>
        </p:txBody>
      </p:sp>
    </p:spTree>
    <p:extLst>
      <p:ext uri="{BB962C8B-B14F-4D97-AF65-F5344CB8AC3E}">
        <p14:creationId xmlns:p14="http://schemas.microsoft.com/office/powerpoint/2010/main" val="711641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10" name="Rectangle 2">
            <a:extLst>
              <a:ext uri="{FF2B5EF4-FFF2-40B4-BE49-F238E27FC236}">
                <a16:creationId xmlns:a16="http://schemas.microsoft.com/office/drawing/2014/main" id="{B32C8DCE-7EC8-1260-A2FE-3B77F89E1AB9}"/>
              </a:ext>
            </a:extLst>
          </p:cNvPr>
          <p:cNvSpPr>
            <a:spLocks noGrp="1" noChangeArrowheads="1"/>
          </p:cNvSpPr>
          <p:nvPr>
            <p:ph type="subTitle" idx="1"/>
          </p:nvPr>
        </p:nvSpPr>
        <p:spPr>
          <a:xfrm>
            <a:off x="533400" y="285750"/>
            <a:ext cx="8229600" cy="4648200"/>
          </a:xfrm>
        </p:spPr>
        <p:txBody>
          <a:bodyPr>
            <a:normAutofit lnSpcReduction="10000"/>
          </a:bodyPr>
          <a:lstStyle/>
          <a:p>
            <a:pPr algn="l">
              <a:lnSpc>
                <a:spcPct val="90000"/>
              </a:lnSpc>
            </a:pPr>
            <a:r>
              <a:rPr lang="en-US" altLang="en-US" sz="4000" dirty="0">
                <a:solidFill>
                  <a:srgbClr val="FFFF66"/>
                </a:solidFill>
              </a:rPr>
              <a:t>Abundance of the blessing of the Ruakh</a:t>
            </a:r>
          </a:p>
          <a:p>
            <a:pPr algn="l">
              <a:lnSpc>
                <a:spcPct val="90000"/>
              </a:lnSpc>
            </a:pPr>
            <a:r>
              <a:rPr lang="en-US" altLang="en-US" sz="4000" baseline="30000" dirty="0"/>
              <a:t>Mtt. 11.10-11</a:t>
            </a:r>
            <a:r>
              <a:rPr lang="en-US" altLang="en-US" sz="4000" dirty="0"/>
              <a:t> Yes! I tell you that among those born of women there has not arisen anyone greater than </a:t>
            </a:r>
            <a:r>
              <a:rPr lang="en-US" altLang="en-US" sz="4000" dirty="0" err="1"/>
              <a:t>Yochanan</a:t>
            </a:r>
            <a:r>
              <a:rPr lang="en-US" altLang="en-US" sz="4000" dirty="0"/>
              <a:t> the Immerser! Yet the </a:t>
            </a:r>
            <a:r>
              <a:rPr lang="en-US" altLang="en-US" sz="4000" dirty="0">
                <a:solidFill>
                  <a:srgbClr val="FFFF66"/>
                </a:solidFill>
              </a:rPr>
              <a:t>one who is least in the Kingdom of Heaven is greater than he! </a:t>
            </a:r>
          </a:p>
        </p:txBody>
      </p:sp>
    </p:spTree>
    <p:extLst>
      <p:ext uri="{BB962C8B-B14F-4D97-AF65-F5344CB8AC3E}">
        <p14:creationId xmlns:p14="http://schemas.microsoft.com/office/powerpoint/2010/main" val="2946018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706" name="Rectangle 2">
            <a:extLst>
              <a:ext uri="{FF2B5EF4-FFF2-40B4-BE49-F238E27FC236}">
                <a16:creationId xmlns:a16="http://schemas.microsoft.com/office/drawing/2014/main" id="{2005B06C-185E-6D56-7627-63FEDF6F3295}"/>
              </a:ext>
            </a:extLst>
          </p:cNvPr>
          <p:cNvSpPr>
            <a:spLocks noGrp="1" noChangeArrowheads="1"/>
          </p:cNvSpPr>
          <p:nvPr>
            <p:ph type="subTitle" idx="1"/>
          </p:nvPr>
        </p:nvSpPr>
        <p:spPr>
          <a:xfrm>
            <a:off x="304800" y="285750"/>
            <a:ext cx="8458200" cy="4572000"/>
          </a:xfrm>
        </p:spPr>
        <p:txBody>
          <a:bodyPr/>
          <a:lstStyle/>
          <a:p>
            <a:pPr algn="l">
              <a:lnSpc>
                <a:spcPct val="90000"/>
              </a:lnSpc>
            </a:pPr>
            <a:r>
              <a:rPr lang="en-US" altLang="en-US" sz="4000" dirty="0">
                <a:solidFill>
                  <a:srgbClr val="FFFF66"/>
                </a:solidFill>
              </a:rPr>
              <a:t>Abundance of the blessing of the Ruakh</a:t>
            </a:r>
            <a:r>
              <a:rPr lang="en-US" altLang="en-US" sz="4000" dirty="0"/>
              <a:t>.</a:t>
            </a:r>
            <a:endParaRPr lang="en-US" altLang="en-US" sz="4000" baseline="30000" dirty="0"/>
          </a:p>
          <a:p>
            <a:pPr algn="l">
              <a:lnSpc>
                <a:spcPct val="90000"/>
              </a:lnSpc>
            </a:pPr>
            <a:r>
              <a:rPr lang="en-US" altLang="en-US" sz="4000" baseline="30000" dirty="0"/>
              <a:t>Eph 2.17-20</a:t>
            </a:r>
            <a:r>
              <a:rPr lang="en-US" altLang="en-US" sz="4000" dirty="0"/>
              <a:t> The God of our Lord Yeshua the Messiah, the glorious Father, [</a:t>
            </a:r>
            <a:r>
              <a:rPr lang="en-US" altLang="en-US" sz="4000" dirty="0" err="1"/>
              <a:t>Adon</a:t>
            </a:r>
            <a:r>
              <a:rPr lang="en-US" altLang="en-US" sz="4000" dirty="0"/>
              <a:t> </a:t>
            </a:r>
            <a:r>
              <a:rPr lang="en-US" altLang="en-US" sz="4000" dirty="0" err="1"/>
              <a:t>HaKavod</a:t>
            </a:r>
            <a:r>
              <a:rPr lang="en-US" altLang="en-US" sz="4000" dirty="0"/>
              <a:t>]…give you a spirit of wisdom and revelation…</a:t>
            </a:r>
          </a:p>
        </p:txBody>
      </p:sp>
    </p:spTree>
    <p:extLst>
      <p:ext uri="{BB962C8B-B14F-4D97-AF65-F5344CB8AC3E}">
        <p14:creationId xmlns:p14="http://schemas.microsoft.com/office/powerpoint/2010/main" val="738743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706" name="Rectangle 2">
            <a:extLst>
              <a:ext uri="{FF2B5EF4-FFF2-40B4-BE49-F238E27FC236}">
                <a16:creationId xmlns:a16="http://schemas.microsoft.com/office/drawing/2014/main" id="{2005B06C-185E-6D56-7627-63FEDF6F3295}"/>
              </a:ext>
            </a:extLst>
          </p:cNvPr>
          <p:cNvSpPr>
            <a:spLocks noGrp="1" noChangeArrowheads="1"/>
          </p:cNvSpPr>
          <p:nvPr>
            <p:ph type="subTitle" idx="1"/>
          </p:nvPr>
        </p:nvSpPr>
        <p:spPr>
          <a:xfrm>
            <a:off x="304800" y="285750"/>
            <a:ext cx="8458200" cy="4572000"/>
          </a:xfrm>
        </p:spPr>
        <p:txBody>
          <a:bodyPr/>
          <a:lstStyle/>
          <a:p>
            <a:pPr algn="l">
              <a:lnSpc>
                <a:spcPct val="90000"/>
              </a:lnSpc>
            </a:pPr>
            <a:r>
              <a:rPr lang="en-US" altLang="en-US" sz="4000" dirty="0">
                <a:solidFill>
                  <a:srgbClr val="FFFF66"/>
                </a:solidFill>
              </a:rPr>
              <a:t>Abundance of the blessing of the Ruakh</a:t>
            </a:r>
            <a:r>
              <a:rPr lang="en-US" altLang="en-US" sz="4000" dirty="0"/>
              <a:t>.</a:t>
            </a:r>
            <a:endParaRPr lang="en-US" altLang="en-US" sz="4000" baseline="30000" dirty="0"/>
          </a:p>
          <a:p>
            <a:pPr algn="l">
              <a:lnSpc>
                <a:spcPct val="90000"/>
              </a:lnSpc>
            </a:pPr>
            <a:r>
              <a:rPr lang="en-US" altLang="en-US" sz="4000" baseline="30000" dirty="0"/>
              <a:t>Eph 2.17-20</a:t>
            </a:r>
            <a:r>
              <a:rPr lang="en-US" altLang="en-US" sz="4000" dirty="0"/>
              <a:t> light to the eyes of your hearts, so that you will understand the hope to which he has called you, what rich glories there are in the inheritance he has promised his people, </a:t>
            </a:r>
          </a:p>
        </p:txBody>
      </p:sp>
    </p:spTree>
    <p:extLst>
      <p:ext uri="{BB962C8B-B14F-4D97-AF65-F5344CB8AC3E}">
        <p14:creationId xmlns:p14="http://schemas.microsoft.com/office/powerpoint/2010/main" val="1708592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658" name="Rectangle 2">
            <a:extLst>
              <a:ext uri="{FF2B5EF4-FFF2-40B4-BE49-F238E27FC236}">
                <a16:creationId xmlns:a16="http://schemas.microsoft.com/office/drawing/2014/main" id="{A277A6C7-5A87-B1F4-0536-9982B38315B7}"/>
              </a:ext>
            </a:extLst>
          </p:cNvPr>
          <p:cNvSpPr>
            <a:spLocks noGrp="1" noChangeArrowheads="1"/>
          </p:cNvSpPr>
          <p:nvPr>
            <p:ph type="subTitle" idx="1"/>
          </p:nvPr>
        </p:nvSpPr>
        <p:spPr>
          <a:xfrm>
            <a:off x="457200" y="285750"/>
            <a:ext cx="8229600" cy="4572000"/>
          </a:xfrm>
        </p:spPr>
        <p:txBody>
          <a:bodyPr>
            <a:normAutofit lnSpcReduction="10000"/>
          </a:bodyPr>
          <a:lstStyle/>
          <a:p>
            <a:pPr algn="l"/>
            <a:r>
              <a:rPr lang="en-US" altLang="en-US" sz="4000" baseline="30000" dirty="0"/>
              <a:t>Eph 2.17-20</a:t>
            </a:r>
            <a:r>
              <a:rPr lang="en-US" altLang="en-US" sz="4000" dirty="0"/>
              <a:t> and how surpassingly great is </a:t>
            </a:r>
            <a:r>
              <a:rPr lang="en-US" altLang="en-US" sz="4000" dirty="0">
                <a:solidFill>
                  <a:srgbClr val="FFFF66"/>
                </a:solidFill>
              </a:rPr>
              <a:t>his power working in us </a:t>
            </a:r>
            <a:r>
              <a:rPr lang="en-US" altLang="en-US" sz="4000" dirty="0"/>
              <a:t>who trust him. It works with the same mighty strength he used when he worked in the Messiah to raise him from the dead and seat him at his right hand in heaven, </a:t>
            </a:r>
          </a:p>
        </p:txBody>
      </p:sp>
    </p:spTree>
    <p:extLst>
      <p:ext uri="{BB962C8B-B14F-4D97-AF65-F5344CB8AC3E}">
        <p14:creationId xmlns:p14="http://schemas.microsoft.com/office/powerpoint/2010/main" val="2607068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a:extLst>
              <a:ext uri="{FF2B5EF4-FFF2-40B4-BE49-F238E27FC236}">
                <a16:creationId xmlns:a16="http://schemas.microsoft.com/office/drawing/2014/main" id="{D5C3AC3E-49EB-0009-8A3B-F6C91D3598ED}"/>
              </a:ext>
            </a:extLst>
          </p:cNvPr>
          <p:cNvSpPr>
            <a:spLocks noGrp="1" noChangeArrowheads="1"/>
          </p:cNvSpPr>
          <p:nvPr>
            <p:ph type="subTitle" idx="1"/>
          </p:nvPr>
        </p:nvSpPr>
        <p:spPr>
          <a:xfrm>
            <a:off x="381000" y="209550"/>
            <a:ext cx="8305800" cy="4724400"/>
          </a:xfrm>
        </p:spPr>
        <p:txBody>
          <a:bodyPr>
            <a:normAutofit lnSpcReduction="10000"/>
          </a:bodyPr>
          <a:lstStyle/>
          <a:p>
            <a:pPr algn="l"/>
            <a:r>
              <a:rPr lang="en-US" altLang="en-US" sz="4000" baseline="30000" dirty="0"/>
              <a:t>Eph 3.3-8 </a:t>
            </a:r>
            <a:r>
              <a:rPr lang="en-US" altLang="en-US" sz="4000" dirty="0"/>
              <a:t>It was by a revelation that this secret plan was made known to me…that in union with the Messiah and through the Good News the Gentiles were to be joint heirs, a joint body and joint sharers with the Jews in what God has promised. </a:t>
            </a:r>
          </a:p>
        </p:txBody>
      </p:sp>
    </p:spTree>
    <p:extLst>
      <p:ext uri="{BB962C8B-B14F-4D97-AF65-F5344CB8AC3E}">
        <p14:creationId xmlns:p14="http://schemas.microsoft.com/office/powerpoint/2010/main" val="4060008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627731" cy="4648200"/>
          </a:xfrm>
        </p:spPr>
        <p:txBody>
          <a:bodyPr/>
          <a:lstStyle/>
          <a:p>
            <a:pPr algn="l">
              <a:lnSpc>
                <a:spcPct val="90000"/>
              </a:lnSpc>
            </a:pPr>
            <a:r>
              <a:rPr lang="en-US" altLang="en-US" sz="4000" dirty="0"/>
              <a:t>Great Rift Valley</a:t>
            </a:r>
          </a:p>
        </p:txBody>
      </p:sp>
      <p:pic>
        <p:nvPicPr>
          <p:cNvPr id="3" name="Picture 2">
            <a:extLst>
              <a:ext uri="{FF2B5EF4-FFF2-40B4-BE49-F238E27FC236}">
                <a16:creationId xmlns:a16="http://schemas.microsoft.com/office/drawing/2014/main" id="{8C0AD3AE-3242-FF38-FED4-28263B64BE35}"/>
              </a:ext>
            </a:extLst>
          </p:cNvPr>
          <p:cNvPicPr>
            <a:picLocks noChangeAspect="1"/>
          </p:cNvPicPr>
          <p:nvPr/>
        </p:nvPicPr>
        <p:blipFill>
          <a:blip r:embed="rId3"/>
          <a:stretch>
            <a:fillRect/>
          </a:stretch>
        </p:blipFill>
        <p:spPr>
          <a:xfrm>
            <a:off x="2932531" y="0"/>
            <a:ext cx="6201042" cy="5143500"/>
          </a:xfrm>
          <a:prstGeom prst="rect">
            <a:avLst/>
          </a:prstGeom>
        </p:spPr>
      </p:pic>
    </p:spTree>
    <p:extLst>
      <p:ext uri="{BB962C8B-B14F-4D97-AF65-F5344CB8AC3E}">
        <p14:creationId xmlns:p14="http://schemas.microsoft.com/office/powerpoint/2010/main" val="186585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18" name="Rectangle 2">
            <a:extLst>
              <a:ext uri="{FF2B5EF4-FFF2-40B4-BE49-F238E27FC236}">
                <a16:creationId xmlns:a16="http://schemas.microsoft.com/office/drawing/2014/main" id="{9379F72D-6230-38A9-CDBD-7383B9C03C16}"/>
              </a:ext>
            </a:extLst>
          </p:cNvPr>
          <p:cNvSpPr>
            <a:spLocks noGrp="1" noChangeArrowheads="1"/>
          </p:cNvSpPr>
          <p:nvPr>
            <p:ph type="subTitle" idx="1"/>
          </p:nvPr>
        </p:nvSpPr>
        <p:spPr>
          <a:xfrm>
            <a:off x="533400" y="285750"/>
            <a:ext cx="7924800" cy="4572000"/>
          </a:xfrm>
        </p:spPr>
        <p:txBody>
          <a:bodyPr/>
          <a:lstStyle/>
          <a:p>
            <a:pPr algn="l"/>
            <a:r>
              <a:rPr lang="en-US" altLang="en-US" sz="4000" baseline="30000" dirty="0"/>
              <a:t>Eph 3.3-8 </a:t>
            </a:r>
            <a:r>
              <a:rPr lang="en-US" altLang="en-US" sz="4000" dirty="0"/>
              <a:t>To me, the least important of all God's holy people, was given this privilege of announcing to the Gentiles the Good News of the </a:t>
            </a:r>
            <a:r>
              <a:rPr lang="en-US" altLang="en-US" sz="4000" dirty="0">
                <a:solidFill>
                  <a:srgbClr val="FFFF66"/>
                </a:solidFill>
              </a:rPr>
              <a:t>Messiah's unfathomable riches </a:t>
            </a:r>
          </a:p>
        </p:txBody>
      </p:sp>
    </p:spTree>
    <p:extLst>
      <p:ext uri="{BB962C8B-B14F-4D97-AF65-F5344CB8AC3E}">
        <p14:creationId xmlns:p14="http://schemas.microsoft.com/office/powerpoint/2010/main" val="16236785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010" name="Rectangle 2">
            <a:extLst>
              <a:ext uri="{FF2B5EF4-FFF2-40B4-BE49-F238E27FC236}">
                <a16:creationId xmlns:a16="http://schemas.microsoft.com/office/drawing/2014/main" id="{5CFA5DCE-82B1-AE2A-4187-C1A82AD81475}"/>
              </a:ext>
            </a:extLst>
          </p:cNvPr>
          <p:cNvSpPr>
            <a:spLocks noGrp="1" noChangeArrowheads="1"/>
          </p:cNvSpPr>
          <p:nvPr>
            <p:ph type="subTitle" idx="1"/>
          </p:nvPr>
        </p:nvSpPr>
        <p:spPr>
          <a:xfrm>
            <a:off x="533400" y="209550"/>
            <a:ext cx="8153400" cy="4724400"/>
          </a:xfrm>
        </p:spPr>
        <p:txBody>
          <a:bodyPr>
            <a:normAutofit lnSpcReduction="10000"/>
          </a:bodyPr>
          <a:lstStyle/>
          <a:p>
            <a:pPr algn="l"/>
            <a:r>
              <a:rPr lang="en-US" altLang="en-US" sz="3600" dirty="0">
                <a:solidFill>
                  <a:srgbClr val="FFFF66"/>
                </a:solidFill>
              </a:rPr>
              <a:t>Abundance of the blessing of the Ruakh</a:t>
            </a:r>
            <a:r>
              <a:rPr lang="en-US" altLang="en-US" sz="3600" dirty="0"/>
              <a:t>.</a:t>
            </a:r>
            <a:endParaRPr lang="en-US" altLang="en-US" sz="3600" baseline="30000" dirty="0"/>
          </a:p>
          <a:p>
            <a:pPr algn="l"/>
            <a:r>
              <a:rPr lang="en-US" altLang="en-US" sz="3600" baseline="30000" dirty="0"/>
              <a:t>Eph 3.14-20 </a:t>
            </a:r>
            <a:r>
              <a:rPr lang="en-US" altLang="en-US" sz="3600" dirty="0"/>
              <a:t>I fall on my knees before the Father, …I pray that from the treasures of his glory he will empower you with inner strength by his Spirit, so that the Messiah may live in your hearts through your trusting…</a:t>
            </a:r>
            <a:endParaRPr lang="en-US" altLang="en-US" sz="3600" dirty="0">
              <a:solidFill>
                <a:srgbClr val="FFFF66"/>
              </a:solidFill>
            </a:endParaRPr>
          </a:p>
        </p:txBody>
      </p:sp>
    </p:spTree>
    <p:extLst>
      <p:ext uri="{BB962C8B-B14F-4D97-AF65-F5344CB8AC3E}">
        <p14:creationId xmlns:p14="http://schemas.microsoft.com/office/powerpoint/2010/main" val="2401924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010" name="Rectangle 2">
            <a:extLst>
              <a:ext uri="{FF2B5EF4-FFF2-40B4-BE49-F238E27FC236}">
                <a16:creationId xmlns:a16="http://schemas.microsoft.com/office/drawing/2014/main" id="{5CFA5DCE-82B1-AE2A-4187-C1A82AD81475}"/>
              </a:ext>
            </a:extLst>
          </p:cNvPr>
          <p:cNvSpPr>
            <a:spLocks noGrp="1" noChangeArrowheads="1"/>
          </p:cNvSpPr>
          <p:nvPr>
            <p:ph type="subTitle" idx="1"/>
          </p:nvPr>
        </p:nvSpPr>
        <p:spPr>
          <a:xfrm>
            <a:off x="533400" y="209550"/>
            <a:ext cx="8153400" cy="4724400"/>
          </a:xfrm>
        </p:spPr>
        <p:txBody>
          <a:bodyPr/>
          <a:lstStyle/>
          <a:p>
            <a:pPr algn="l"/>
            <a:r>
              <a:rPr lang="en-US" altLang="en-US" sz="4000" dirty="0">
                <a:solidFill>
                  <a:srgbClr val="FFFF66"/>
                </a:solidFill>
              </a:rPr>
              <a:t>Abundance of the blessing of the Ruakh</a:t>
            </a:r>
            <a:r>
              <a:rPr lang="en-US" altLang="en-US" sz="4000" dirty="0"/>
              <a:t>.</a:t>
            </a:r>
            <a:endParaRPr lang="en-US" altLang="en-US" sz="4000" baseline="30000" dirty="0"/>
          </a:p>
          <a:p>
            <a:pPr algn="l"/>
            <a:r>
              <a:rPr lang="en-US" altLang="en-US" sz="4000" baseline="30000" dirty="0"/>
              <a:t>Eph 3.14-20  </a:t>
            </a:r>
            <a:r>
              <a:rPr lang="en-US" altLang="en-US" sz="4000" dirty="0"/>
              <a:t>that you will be rooted and founded in love, so that you, with all God's people, will be given strength to grasp the breadth, length, height and</a:t>
            </a:r>
            <a:endParaRPr lang="en-US" altLang="en-US" sz="4000" dirty="0">
              <a:solidFill>
                <a:srgbClr val="FFFF66"/>
              </a:solidFill>
            </a:endParaRPr>
          </a:p>
        </p:txBody>
      </p:sp>
    </p:spTree>
    <p:extLst>
      <p:ext uri="{BB962C8B-B14F-4D97-AF65-F5344CB8AC3E}">
        <p14:creationId xmlns:p14="http://schemas.microsoft.com/office/powerpoint/2010/main" val="4445470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6" name="Rectangle 2">
            <a:extLst>
              <a:ext uri="{FF2B5EF4-FFF2-40B4-BE49-F238E27FC236}">
                <a16:creationId xmlns:a16="http://schemas.microsoft.com/office/drawing/2014/main" id="{A04C4D7D-1DAF-EAEE-9332-30EBAB80DAAD}"/>
              </a:ext>
            </a:extLst>
          </p:cNvPr>
          <p:cNvSpPr>
            <a:spLocks noGrp="1" noChangeArrowheads="1"/>
          </p:cNvSpPr>
          <p:nvPr>
            <p:ph type="subTitle" idx="1"/>
          </p:nvPr>
        </p:nvSpPr>
        <p:spPr>
          <a:xfrm>
            <a:off x="381000" y="209550"/>
            <a:ext cx="8305800" cy="4724400"/>
          </a:xfrm>
        </p:spPr>
        <p:txBody>
          <a:bodyPr/>
          <a:lstStyle/>
          <a:p>
            <a:pPr algn="l"/>
            <a:r>
              <a:rPr lang="en-US" altLang="en-US" sz="4000" dirty="0">
                <a:solidFill>
                  <a:srgbClr val="FFFF66"/>
                </a:solidFill>
              </a:rPr>
              <a:t>Abundance of the blessing of the Ruakh</a:t>
            </a:r>
            <a:r>
              <a:rPr lang="en-US" altLang="en-US" sz="4000" dirty="0"/>
              <a:t>.</a:t>
            </a:r>
            <a:endParaRPr lang="en-US" altLang="en-US" sz="4000" baseline="30000" dirty="0"/>
          </a:p>
          <a:p>
            <a:pPr algn="l"/>
            <a:r>
              <a:rPr lang="en-US" altLang="en-US" sz="4000" baseline="30000" dirty="0"/>
              <a:t>Eph 3.14-20 </a:t>
            </a:r>
            <a:r>
              <a:rPr lang="en-US" altLang="en-US" sz="4000" dirty="0"/>
              <a:t>depth of the Messiah's love, yes, to know it, even though it is beyond all knowing, </a:t>
            </a:r>
            <a:endParaRPr lang="en-US" altLang="en-US" sz="4000" dirty="0">
              <a:solidFill>
                <a:srgbClr val="FFFF66"/>
              </a:solidFill>
            </a:endParaRPr>
          </a:p>
        </p:txBody>
      </p:sp>
    </p:spTree>
    <p:extLst>
      <p:ext uri="{BB962C8B-B14F-4D97-AF65-F5344CB8AC3E}">
        <p14:creationId xmlns:p14="http://schemas.microsoft.com/office/powerpoint/2010/main" val="2118719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6" name="Rectangle 2">
            <a:extLst>
              <a:ext uri="{FF2B5EF4-FFF2-40B4-BE49-F238E27FC236}">
                <a16:creationId xmlns:a16="http://schemas.microsoft.com/office/drawing/2014/main" id="{A04C4D7D-1DAF-EAEE-9332-30EBAB80DAAD}"/>
              </a:ext>
            </a:extLst>
          </p:cNvPr>
          <p:cNvSpPr>
            <a:spLocks noGrp="1" noChangeArrowheads="1"/>
          </p:cNvSpPr>
          <p:nvPr>
            <p:ph type="subTitle" idx="1"/>
          </p:nvPr>
        </p:nvSpPr>
        <p:spPr>
          <a:xfrm>
            <a:off x="381000" y="209550"/>
            <a:ext cx="8305800" cy="4724400"/>
          </a:xfrm>
        </p:spPr>
        <p:txBody>
          <a:bodyPr/>
          <a:lstStyle/>
          <a:p>
            <a:pPr algn="l"/>
            <a:r>
              <a:rPr lang="en-US" altLang="en-US" sz="3600" dirty="0">
                <a:solidFill>
                  <a:srgbClr val="FFFF66"/>
                </a:solidFill>
              </a:rPr>
              <a:t>Abundance of the blessing of the Ruakh</a:t>
            </a:r>
            <a:r>
              <a:rPr lang="en-US" altLang="en-US" sz="3600" dirty="0"/>
              <a:t>.</a:t>
            </a:r>
            <a:endParaRPr lang="en-US" altLang="en-US" sz="3600" baseline="30000" dirty="0"/>
          </a:p>
          <a:p>
            <a:pPr algn="l"/>
            <a:r>
              <a:rPr lang="en-US" altLang="en-US" sz="3600" baseline="30000" dirty="0"/>
              <a:t>Eph 3.14-20 </a:t>
            </a:r>
            <a:r>
              <a:rPr lang="en-US" altLang="en-US" sz="3600" dirty="0"/>
              <a:t>so that you will be filled with all the fullness of God. Now to him who by his </a:t>
            </a:r>
            <a:r>
              <a:rPr lang="en-US" altLang="en-US" sz="3600" dirty="0">
                <a:solidFill>
                  <a:srgbClr val="FFFF66"/>
                </a:solidFill>
              </a:rPr>
              <a:t>power working in us is able to do far beyond anything we can ask or imagine. </a:t>
            </a:r>
          </a:p>
        </p:txBody>
      </p:sp>
    </p:spTree>
    <p:extLst>
      <p:ext uri="{BB962C8B-B14F-4D97-AF65-F5344CB8AC3E}">
        <p14:creationId xmlns:p14="http://schemas.microsoft.com/office/powerpoint/2010/main" val="1751186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Rectangle 2">
            <a:extLst>
              <a:ext uri="{FF2B5EF4-FFF2-40B4-BE49-F238E27FC236}">
                <a16:creationId xmlns:a16="http://schemas.microsoft.com/office/drawing/2014/main" id="{F7363617-0E5F-C996-1D0C-B1DEAF88898B}"/>
              </a:ext>
            </a:extLst>
          </p:cNvPr>
          <p:cNvSpPr>
            <a:spLocks noGrp="1" noChangeArrowheads="1"/>
          </p:cNvSpPr>
          <p:nvPr>
            <p:ph type="subTitle" idx="1"/>
          </p:nvPr>
        </p:nvSpPr>
        <p:spPr>
          <a:xfrm>
            <a:off x="457200" y="209550"/>
            <a:ext cx="8305800" cy="4648200"/>
          </a:xfrm>
        </p:spPr>
        <p:txBody>
          <a:bodyPr/>
          <a:lstStyle/>
          <a:p>
            <a:pPr algn="l">
              <a:spcBef>
                <a:spcPct val="0"/>
              </a:spcBef>
            </a:pPr>
            <a:r>
              <a:rPr lang="en-US" altLang="en-US" sz="3600" baseline="30000" dirty="0">
                <a:cs typeface="Vilna" pitchFamily="2" charset="-79"/>
              </a:rPr>
              <a:t>Ro. 8.16</a:t>
            </a:r>
            <a:r>
              <a:rPr lang="en-US" altLang="en-US" sz="3600" dirty="0">
                <a:cs typeface="Vilna" pitchFamily="2" charset="-79"/>
              </a:rPr>
              <a:t> The Spirit Himself bears witness with our own spirits that we are children of God; </a:t>
            </a:r>
          </a:p>
          <a:p>
            <a:pPr algn="l">
              <a:spcBef>
                <a:spcPct val="0"/>
              </a:spcBef>
            </a:pPr>
            <a:endParaRPr lang="en-US" altLang="en-US" sz="1100" dirty="0">
              <a:cs typeface="Vilna" pitchFamily="2" charset="-79"/>
            </a:endParaRPr>
          </a:p>
          <a:p>
            <a:pPr algn="l">
              <a:spcBef>
                <a:spcPct val="0"/>
              </a:spcBef>
            </a:pPr>
            <a:r>
              <a:rPr lang="en-US" altLang="en-US" sz="3600" baseline="30000" dirty="0">
                <a:cs typeface="Vilna" pitchFamily="2" charset="-79"/>
              </a:rPr>
              <a:t>Ro. 8.6</a:t>
            </a:r>
            <a:r>
              <a:rPr lang="en-US" altLang="en-US" sz="3600" dirty="0">
                <a:cs typeface="Vilna" pitchFamily="2" charset="-79"/>
              </a:rPr>
              <a:t> Having one's mind controlled by the old nature is death, but having one's mind controlled by the Spirit is life and shalom. </a:t>
            </a:r>
          </a:p>
          <a:p>
            <a:pPr algn="l">
              <a:spcBef>
                <a:spcPct val="0"/>
              </a:spcBef>
            </a:pPr>
            <a:endParaRPr lang="en-US" altLang="en-US" sz="3600" dirty="0">
              <a:cs typeface="Vilna" pitchFamily="2" charset="-79"/>
            </a:endParaRPr>
          </a:p>
        </p:txBody>
      </p:sp>
    </p:spTree>
    <p:extLst>
      <p:ext uri="{BB962C8B-B14F-4D97-AF65-F5344CB8AC3E}">
        <p14:creationId xmlns:p14="http://schemas.microsoft.com/office/powerpoint/2010/main" val="3739869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3200" b="0" i="0" dirty="0">
                <a:effectLst/>
              </a:rPr>
              <a:t>When Yeshua is my only true love, I will spend every moment in his presence. I will know his voice so well, I can pick it out in the noisy crowd of the world, the demons that torment me with shame, guilt, and fear, and the chatter and passions inside my mind and emotions. I will listen only for his voice and follow it.</a:t>
            </a:r>
          </a:p>
          <a:p>
            <a:pPr algn="l">
              <a:lnSpc>
                <a:spcPct val="90000"/>
              </a:lnSpc>
            </a:pPr>
            <a:endParaRPr lang="en-US" altLang="en-US" sz="4000" dirty="0"/>
          </a:p>
        </p:txBody>
      </p:sp>
    </p:spTree>
    <p:extLst>
      <p:ext uri="{BB962C8B-B14F-4D97-AF65-F5344CB8AC3E}">
        <p14:creationId xmlns:p14="http://schemas.microsoft.com/office/powerpoint/2010/main" val="39849653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dirty="0">
                <a:effectLst/>
              </a:rPr>
              <a:t>I knew a man who had been a prison guard. He told me that as part of his training, he was asked to put on noise-canceling headphones. A voice spoke into the headphones, representing his commander. He was to memorize the voice. </a:t>
            </a:r>
            <a:endParaRPr lang="en-US" altLang="en-US" sz="4800" dirty="0"/>
          </a:p>
        </p:txBody>
      </p:sp>
    </p:spTree>
    <p:extLst>
      <p:ext uri="{BB962C8B-B14F-4D97-AF65-F5344CB8AC3E}">
        <p14:creationId xmlns:p14="http://schemas.microsoft.com/office/powerpoint/2010/main" val="10731052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dirty="0">
                <a:effectLst/>
              </a:rPr>
              <a:t>Then they filled the headphones with the wild, crazy sound of hundreds of prisoners rioting. He was to ignore all those other voices and follow only his commander’s voice.</a:t>
            </a:r>
            <a:endParaRPr lang="en-US" altLang="en-US" sz="4800" dirty="0"/>
          </a:p>
        </p:txBody>
      </p:sp>
    </p:spTree>
    <p:extLst>
      <p:ext uri="{BB962C8B-B14F-4D97-AF65-F5344CB8AC3E}">
        <p14:creationId xmlns:p14="http://schemas.microsoft.com/office/powerpoint/2010/main" val="2209925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dirty="0">
                <a:effectLst/>
              </a:rPr>
              <a:t>It’s fairly easy to hear the voice of Yeshua when we’re in worship service. But what about when we leave and go out into the world of many voices?</a:t>
            </a:r>
          </a:p>
          <a:p>
            <a:pPr algn="l"/>
            <a:r>
              <a:rPr lang="en-US" sz="4000" b="0" i="0" dirty="0">
                <a:effectLst/>
              </a:rPr>
              <a:t>Wait in silence for his voice. Memorize the voice. Then carry it through your day.  Ps</a:t>
            </a:r>
          </a:p>
        </p:txBody>
      </p:sp>
    </p:spTree>
    <p:extLst>
      <p:ext uri="{BB962C8B-B14F-4D97-AF65-F5344CB8AC3E}">
        <p14:creationId xmlns:p14="http://schemas.microsoft.com/office/powerpoint/2010/main" val="4230018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3A682813-F262-4DBA-BDCC-39E73C6A2AFB}"/>
              </a:ext>
            </a:extLst>
          </p:cNvPr>
          <p:cNvPicPr>
            <a:picLocks noChangeAspect="1"/>
          </p:cNvPicPr>
          <p:nvPr/>
        </p:nvPicPr>
        <p:blipFill>
          <a:blip r:embed="rId3"/>
          <a:stretch>
            <a:fillRect/>
          </a:stretch>
        </p:blipFill>
        <p:spPr>
          <a:xfrm>
            <a:off x="1036626" y="0"/>
            <a:ext cx="7070748" cy="5143500"/>
          </a:xfrm>
          <a:prstGeom prst="rect">
            <a:avLst/>
          </a:prstGeom>
        </p:spPr>
      </p:pic>
    </p:spTree>
    <p:extLst>
      <p:ext uri="{BB962C8B-B14F-4D97-AF65-F5344CB8AC3E}">
        <p14:creationId xmlns:p14="http://schemas.microsoft.com/office/powerpoint/2010/main" val="2827155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1217491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An illustration of why we NEED an outpouring of the Ruakh…</a:t>
            </a:r>
          </a:p>
        </p:txBody>
      </p:sp>
    </p:spTree>
    <p:extLst>
      <p:ext uri="{BB962C8B-B14F-4D97-AF65-F5344CB8AC3E}">
        <p14:creationId xmlns:p14="http://schemas.microsoft.com/office/powerpoint/2010/main" val="21116315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A Canadian innovation:</a:t>
            </a:r>
          </a:p>
          <a:p>
            <a:pPr algn="l">
              <a:lnSpc>
                <a:spcPct val="90000"/>
              </a:lnSpc>
            </a:pPr>
            <a:r>
              <a:rPr lang="en-US" altLang="en-US" sz="4000" dirty="0"/>
              <a:t>“Medical Assistance in Dying,” or MAID</a:t>
            </a:r>
          </a:p>
        </p:txBody>
      </p:sp>
    </p:spTree>
    <p:extLst>
      <p:ext uri="{BB962C8B-B14F-4D97-AF65-F5344CB8AC3E}">
        <p14:creationId xmlns:p14="http://schemas.microsoft.com/office/powerpoint/2010/main" val="32911443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Canadian doctor named Joshua Tapper was able to authorize the killing of a 23-year old named </a:t>
            </a:r>
            <a:r>
              <a:rPr lang="en-US" altLang="en-US" sz="4000" dirty="0" err="1"/>
              <a:t>Kiano</a:t>
            </a:r>
            <a:r>
              <a:rPr lang="en-US" altLang="en-US" sz="4000" dirty="0"/>
              <a:t>. Why? According to the </a:t>
            </a:r>
            <a:r>
              <a:rPr lang="en-US" altLang="en-US" sz="4000" dirty="0" err="1"/>
              <a:t>substack</a:t>
            </a:r>
            <a:r>
              <a:rPr lang="en-US" altLang="en-US" sz="4000" dirty="0"/>
              <a:t> "Common Sense," </a:t>
            </a:r>
            <a:r>
              <a:rPr lang="en-US" altLang="en-US" sz="4000" dirty="0" err="1"/>
              <a:t>Kiano</a:t>
            </a:r>
            <a:r>
              <a:rPr lang="en-US" altLang="en-US" sz="4000" dirty="0"/>
              <a:t> was "depressed, he was diabetic, and he had lost vision in one eye." On top of that, he "didn't have a girlfriend." On those grounds alone, the doctor authorized the state to kill </a:t>
            </a:r>
            <a:r>
              <a:rPr lang="en-US" altLang="en-US" sz="4000" dirty="0" err="1"/>
              <a:t>Kiano</a:t>
            </a:r>
            <a:r>
              <a:rPr lang="en-US" altLang="en-US" sz="4000" dirty="0"/>
              <a:t>.</a:t>
            </a:r>
          </a:p>
        </p:txBody>
      </p:sp>
    </p:spTree>
    <p:extLst>
      <p:ext uri="{BB962C8B-B14F-4D97-AF65-F5344CB8AC3E}">
        <p14:creationId xmlns:p14="http://schemas.microsoft.com/office/powerpoint/2010/main" val="2460530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There are many more stories like this. There's Amir </a:t>
            </a:r>
            <a:r>
              <a:rPr lang="en-US" altLang="en-US" sz="4000" dirty="0" err="1"/>
              <a:t>Farsoud</a:t>
            </a:r>
            <a:r>
              <a:rPr lang="en-US" altLang="en-US" sz="4000" dirty="0"/>
              <a:t>, who was approved for MAID because he was homeless. There's the army veteran Christine Gauthier, who was told by the Canadian government to consider euthanasia rather than endure the wait for a stair lift in her home.</a:t>
            </a:r>
          </a:p>
          <a:p>
            <a:pPr algn="l">
              <a:lnSpc>
                <a:spcPct val="90000"/>
              </a:lnSpc>
            </a:pPr>
            <a:endParaRPr lang="en-US" altLang="en-US" sz="2200" dirty="0"/>
          </a:p>
          <a:p>
            <a:pPr algn="l">
              <a:lnSpc>
                <a:spcPct val="90000"/>
              </a:lnSpc>
            </a:pPr>
            <a:r>
              <a:rPr lang="en-US" altLang="en-US" sz="4000" dirty="0"/>
              <a:t>This is eugenics.</a:t>
            </a:r>
          </a:p>
        </p:txBody>
      </p:sp>
    </p:spTree>
    <p:extLst>
      <p:ext uri="{BB962C8B-B14F-4D97-AF65-F5344CB8AC3E}">
        <p14:creationId xmlns:p14="http://schemas.microsoft.com/office/powerpoint/2010/main" val="20480582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More than 25 percent of Canadians now believe the homeless and the poor should be able to access MAID.</a:t>
            </a:r>
          </a:p>
        </p:txBody>
      </p:sp>
    </p:spTree>
    <p:extLst>
      <p:ext uri="{BB962C8B-B14F-4D97-AF65-F5344CB8AC3E}">
        <p14:creationId xmlns:p14="http://schemas.microsoft.com/office/powerpoint/2010/main" val="7765938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Rectangle 2">
            <a:extLst>
              <a:ext uri="{FF2B5EF4-FFF2-40B4-BE49-F238E27FC236}">
                <a16:creationId xmlns:a16="http://schemas.microsoft.com/office/drawing/2014/main" id="{A86366AF-9479-3DC8-048F-6BC680B0ECA5}"/>
              </a:ext>
            </a:extLst>
          </p:cNvPr>
          <p:cNvSpPr>
            <a:spLocks noGrp="1" noChangeArrowheads="1"/>
          </p:cNvSpPr>
          <p:nvPr>
            <p:ph type="subTitle" idx="1"/>
          </p:nvPr>
        </p:nvSpPr>
        <p:spPr>
          <a:xfrm>
            <a:off x="1143000" y="0"/>
            <a:ext cx="6858000" cy="5143500"/>
          </a:xfrm>
        </p:spPr>
        <p:txBody>
          <a:bodyPr/>
          <a:lstStyle/>
          <a:p>
            <a:pPr algn="l"/>
            <a:r>
              <a:rPr lang="en-US" altLang="en-US" sz="2100"/>
              <a:t>notes</a:t>
            </a:r>
          </a:p>
        </p:txBody>
      </p:sp>
    </p:spTree>
    <p:extLst>
      <p:ext uri="{BB962C8B-B14F-4D97-AF65-F5344CB8AC3E}">
        <p14:creationId xmlns:p14="http://schemas.microsoft.com/office/powerpoint/2010/main" val="12387011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8" name="Rectangle 2">
            <a:extLst>
              <a:ext uri="{FF2B5EF4-FFF2-40B4-BE49-F238E27FC236}">
                <a16:creationId xmlns:a16="http://schemas.microsoft.com/office/drawing/2014/main" id="{083BA989-27EA-50E4-CC64-969A8D549999}"/>
              </a:ext>
            </a:extLst>
          </p:cNvPr>
          <p:cNvSpPr>
            <a:spLocks noGrp="1" noChangeArrowheads="1"/>
          </p:cNvSpPr>
          <p:nvPr>
            <p:ph type="subTitle" idx="1"/>
          </p:nvPr>
        </p:nvSpPr>
        <p:spPr>
          <a:xfrm>
            <a:off x="457200" y="285750"/>
            <a:ext cx="8305800" cy="4572000"/>
          </a:xfrm>
        </p:spPr>
        <p:txBody>
          <a:bodyPr/>
          <a:lstStyle/>
          <a:p>
            <a:pPr algn="l"/>
            <a:r>
              <a:rPr lang="en-US" altLang="en-US" sz="4000" dirty="0"/>
              <a:t>How does the synagogue in Kiev do it?</a:t>
            </a:r>
          </a:p>
          <a:p>
            <a:pPr algn="l"/>
            <a:r>
              <a:rPr lang="en-US" altLang="en-US" sz="4000" dirty="0"/>
              <a:t>“6 days retreat (prayer and fasting)”</a:t>
            </a:r>
          </a:p>
          <a:p>
            <a:pPr algn="l"/>
            <a:r>
              <a:rPr lang="en-US" altLang="en-US" sz="4000" dirty="0"/>
              <a:t>Personal prayer lives?? </a:t>
            </a:r>
          </a:p>
        </p:txBody>
      </p:sp>
    </p:spTree>
    <p:extLst>
      <p:ext uri="{BB962C8B-B14F-4D97-AF65-F5344CB8AC3E}">
        <p14:creationId xmlns:p14="http://schemas.microsoft.com/office/powerpoint/2010/main" val="34192419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a:extLst>
              <a:ext uri="{FF2B5EF4-FFF2-40B4-BE49-F238E27FC236}">
                <a16:creationId xmlns:a16="http://schemas.microsoft.com/office/drawing/2014/main" id="{C81F08AC-DA32-08D0-9B0A-E76775A1DA19}"/>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l="17622" t="18939" r="44168" b="45569"/>
          <a:stretch>
            <a:fillRect/>
          </a:stretch>
        </p:blipFill>
        <p:spPr>
          <a:xfrm>
            <a:off x="1145382" y="1"/>
            <a:ext cx="6855619" cy="4775597"/>
          </a:xfrm>
          <a:noFill/>
        </p:spPr>
      </p:pic>
    </p:spTree>
    <p:extLst>
      <p:ext uri="{BB962C8B-B14F-4D97-AF65-F5344CB8AC3E}">
        <p14:creationId xmlns:p14="http://schemas.microsoft.com/office/powerpoint/2010/main" val="21434091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0386" name="Picture 2">
            <a:extLst>
              <a:ext uri="{FF2B5EF4-FFF2-40B4-BE49-F238E27FC236}">
                <a16:creationId xmlns:a16="http://schemas.microsoft.com/office/drawing/2014/main" id="{B5D307CA-7AC1-893F-AF17-B2CDDF3D3467}"/>
              </a:ext>
            </a:extLst>
          </p:cNvPr>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l="17473" t="18939" r="38319" b="45569"/>
          <a:stretch>
            <a:fillRect/>
          </a:stretch>
        </p:blipFill>
        <p:spPr>
          <a:xfrm>
            <a:off x="1143000" y="0"/>
            <a:ext cx="6855619" cy="4125516"/>
          </a:xfrm>
          <a:noFill/>
        </p:spPr>
      </p:pic>
    </p:spTree>
    <p:extLst>
      <p:ext uri="{BB962C8B-B14F-4D97-AF65-F5344CB8AC3E}">
        <p14:creationId xmlns:p14="http://schemas.microsoft.com/office/powerpoint/2010/main" val="180741819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bg1"/>
            </a:solidFill>
            <a:effectLst/>
            <a:latin typeface="Arial Rounded MT Bold" panose="020F070403050403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195565</TotalTime>
  <Words>5624</Words>
  <Application>Microsoft Office PowerPoint</Application>
  <PresentationFormat>On-screen Show (16:9)</PresentationFormat>
  <Paragraphs>617</Paragraphs>
  <Slides>110</Slides>
  <Notes>109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110</vt:i4>
      </vt:variant>
    </vt:vector>
  </HeadingPairs>
  <TitlesOfParts>
    <vt:vector size="120" baseType="lpstr">
      <vt:lpstr>-apple-system</vt:lpstr>
      <vt:lpstr>Arial</vt:lpstr>
      <vt:lpstr>Arial Rounded MT Bold</vt:lpstr>
      <vt:lpstr>Calibri</vt:lpstr>
      <vt:lpstr>Calibri Light</vt:lpstr>
      <vt:lpstr>CNN Sans Display</vt:lpstr>
      <vt:lpstr>Lato</vt:lpstr>
      <vt:lpstr>1_Default Design</vt:lpstr>
      <vt:lpstr>2_Default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Vayikra (Leviticus) 23.17a</vt:lpstr>
      <vt:lpstr>Vayikra (Leviticus) 23.17b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Vayikra (Leviticus) 23.17a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Lukas (Luke) 24.49</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Ty Lewis</cp:lastModifiedBy>
  <cp:revision>4842</cp:revision>
  <dcterms:created xsi:type="dcterms:W3CDTF">2006-04-21T19:34:43Z</dcterms:created>
  <dcterms:modified xsi:type="dcterms:W3CDTF">2023-05-27T14:00:08Z</dcterms:modified>
</cp:coreProperties>
</file>