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87"/>
  </p:notesMasterIdLst>
  <p:handoutMasterIdLst>
    <p:handoutMasterId r:id="rId88"/>
  </p:handoutMasterIdLst>
  <p:sldIdLst>
    <p:sldId id="2045" r:id="rId3"/>
    <p:sldId id="65107" r:id="rId4"/>
    <p:sldId id="65104" r:id="rId5"/>
    <p:sldId id="65097" r:id="rId6"/>
    <p:sldId id="65100" r:id="rId7"/>
    <p:sldId id="65121" r:id="rId8"/>
    <p:sldId id="65172" r:id="rId9"/>
    <p:sldId id="65178" r:id="rId10"/>
    <p:sldId id="65099" r:id="rId11"/>
    <p:sldId id="65103" r:id="rId12"/>
    <p:sldId id="65108" r:id="rId13"/>
    <p:sldId id="65111" r:id="rId14"/>
    <p:sldId id="65067" r:id="rId15"/>
    <p:sldId id="65114" r:id="rId16"/>
    <p:sldId id="65115" r:id="rId17"/>
    <p:sldId id="65182" r:id="rId18"/>
    <p:sldId id="65110" r:id="rId19"/>
    <p:sldId id="65183" r:id="rId20"/>
    <p:sldId id="65116" r:id="rId21"/>
    <p:sldId id="65117" r:id="rId22"/>
    <p:sldId id="65120" r:id="rId23"/>
    <p:sldId id="65152" r:id="rId24"/>
    <p:sldId id="65127" r:id="rId25"/>
    <p:sldId id="65066" r:id="rId26"/>
    <p:sldId id="65124" r:id="rId27"/>
    <p:sldId id="65095" r:id="rId28"/>
    <p:sldId id="65125" r:id="rId29"/>
    <p:sldId id="65128" r:id="rId30"/>
    <p:sldId id="65132" r:id="rId31"/>
    <p:sldId id="65130" r:id="rId32"/>
    <p:sldId id="65131" r:id="rId33"/>
    <p:sldId id="65139" r:id="rId34"/>
    <p:sldId id="65129" r:id="rId35"/>
    <p:sldId id="65138" r:id="rId36"/>
    <p:sldId id="65135" r:id="rId37"/>
    <p:sldId id="65123" r:id="rId38"/>
    <p:sldId id="65173" r:id="rId39"/>
    <p:sldId id="65174" r:id="rId40"/>
    <p:sldId id="65141" r:id="rId41"/>
    <p:sldId id="65105" r:id="rId42"/>
    <p:sldId id="65106" r:id="rId43"/>
    <p:sldId id="65156" r:id="rId44"/>
    <p:sldId id="65155" r:id="rId45"/>
    <p:sldId id="65162" r:id="rId46"/>
    <p:sldId id="65126" r:id="rId47"/>
    <p:sldId id="65147" r:id="rId48"/>
    <p:sldId id="65148" r:id="rId49"/>
    <p:sldId id="65149" r:id="rId50"/>
    <p:sldId id="65140" r:id="rId51"/>
    <p:sldId id="65133" r:id="rId52"/>
    <p:sldId id="65134" r:id="rId53"/>
    <p:sldId id="65093" r:id="rId54"/>
    <p:sldId id="65144" r:id="rId55"/>
    <p:sldId id="65146" r:id="rId56"/>
    <p:sldId id="65145" r:id="rId57"/>
    <p:sldId id="65143" r:id="rId58"/>
    <p:sldId id="65096" r:id="rId59"/>
    <p:sldId id="65150" r:id="rId60"/>
    <p:sldId id="65163" r:id="rId61"/>
    <p:sldId id="65109" r:id="rId62"/>
    <p:sldId id="65151" r:id="rId63"/>
    <p:sldId id="65101" r:id="rId64"/>
    <p:sldId id="65157" r:id="rId65"/>
    <p:sldId id="65158" r:id="rId66"/>
    <p:sldId id="65159" r:id="rId67"/>
    <p:sldId id="65160" r:id="rId68"/>
    <p:sldId id="65161" r:id="rId69"/>
    <p:sldId id="65179" r:id="rId70"/>
    <p:sldId id="65119" r:id="rId71"/>
    <p:sldId id="65180" r:id="rId72"/>
    <p:sldId id="65170" r:id="rId73"/>
    <p:sldId id="65169" r:id="rId74"/>
    <p:sldId id="65175" r:id="rId75"/>
    <p:sldId id="65137" r:id="rId76"/>
    <p:sldId id="65165" r:id="rId77"/>
    <p:sldId id="65154" r:id="rId78"/>
    <p:sldId id="65167" r:id="rId79"/>
    <p:sldId id="65168" r:id="rId80"/>
    <p:sldId id="65171" r:id="rId81"/>
    <p:sldId id="62941" r:id="rId82"/>
    <p:sldId id="65176" r:id="rId83"/>
    <p:sldId id="65177" r:id="rId84"/>
    <p:sldId id="65181" r:id="rId85"/>
    <p:sldId id="65166" r:id="rId86"/>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2" autoAdjust="0"/>
    <p:restoredTop sz="83652" autoAdjust="0"/>
  </p:normalViewPr>
  <p:slideViewPr>
    <p:cSldViewPr>
      <p:cViewPr varScale="1">
        <p:scale>
          <a:sx n="105" d="100"/>
          <a:sy n="105" d="100"/>
        </p:scale>
        <p:origin x="120" y="33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8798"/>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commentAuthors" Target="commentAuthor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Father's Day 2023 Father Nurture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16, 2023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Father's Day 2023 Father Nurture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16, 2023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2023 Father Nurture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16, 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did my first 10 or so years as a believer, and all my undergrad studies, in the KJV.  I memorized the first 9.5 chapters of the book of MJ/Heb in the KJV.   So, it’s made a deep mark on me.</a:t>
            </a:r>
          </a:p>
        </p:txBody>
      </p:sp>
    </p:spTree>
    <p:extLst>
      <p:ext uri="{BB962C8B-B14F-4D97-AF65-F5344CB8AC3E}">
        <p14:creationId xmlns:p14="http://schemas.microsoft.com/office/powerpoint/2010/main" val="2111379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26890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62964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5173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96132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72060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40357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60739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27238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Female form.   </a:t>
            </a:r>
            <a:r>
              <a:rPr lang="en-US" altLang="en-US" dirty="0" err="1"/>
              <a:t>Omenet</a:t>
            </a:r>
            <a:endParaRPr lang="en-US" altLang="en-US" dirty="0"/>
          </a:p>
        </p:txBody>
      </p:sp>
    </p:spTree>
    <p:extLst>
      <p:ext uri="{BB962C8B-B14F-4D97-AF65-F5344CB8AC3E}">
        <p14:creationId xmlns:p14="http://schemas.microsoft.com/office/powerpoint/2010/main" val="196164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07882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Possessive female form, </a:t>
            </a:r>
            <a:r>
              <a:rPr lang="en-US" altLang="en-US" i="1" dirty="0" err="1"/>
              <a:t>omanto</a:t>
            </a:r>
            <a:r>
              <a:rPr lang="en-US" altLang="en-US" dirty="0"/>
              <a:t>, his nurse.</a:t>
            </a:r>
          </a:p>
        </p:txBody>
      </p:sp>
    </p:spTree>
    <p:extLst>
      <p:ext uri="{BB962C8B-B14F-4D97-AF65-F5344CB8AC3E}">
        <p14:creationId xmlns:p14="http://schemas.microsoft.com/office/powerpoint/2010/main" val="2777017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18673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This is NOT a trans thing, it’s a passion thing.</a:t>
            </a:r>
          </a:p>
        </p:txBody>
      </p:sp>
    </p:spTree>
    <p:extLst>
      <p:ext uri="{BB962C8B-B14F-4D97-AF65-F5344CB8AC3E}">
        <p14:creationId xmlns:p14="http://schemas.microsoft.com/office/powerpoint/2010/main" val="511608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https://metrovoicenews.com/wp-content/uploads/2022/12/father-baby-620x330.jpg</a:t>
            </a:r>
          </a:p>
          <a:p>
            <a:r>
              <a:rPr lang="en-US" altLang="en-US" dirty="0"/>
              <a:t>This is the </a:t>
            </a:r>
            <a:r>
              <a:rPr lang="en-US" altLang="en-US" dirty="0" err="1"/>
              <a:t>MetroVoice</a:t>
            </a:r>
            <a:r>
              <a:rPr lang="en-US" altLang="en-US" dirty="0"/>
              <a:t> article that precipitated this message.</a:t>
            </a:r>
          </a:p>
        </p:txBody>
      </p:sp>
    </p:spTree>
    <p:extLst>
      <p:ext uri="{BB962C8B-B14F-4D97-AF65-F5344CB8AC3E}">
        <p14:creationId xmlns:p14="http://schemas.microsoft.com/office/powerpoint/2010/main" val="3569265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https://metrovoicenews.com/fatherhood-changes-mens-brains-according-to-mri-scans/</a:t>
            </a:r>
          </a:p>
        </p:txBody>
      </p:sp>
    </p:spTree>
    <p:extLst>
      <p:ext uri="{BB962C8B-B14F-4D97-AF65-F5344CB8AC3E}">
        <p14:creationId xmlns:p14="http://schemas.microsoft.com/office/powerpoint/2010/main" val="109784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https://metrovoicenews.com/fatherhood-changes-mens-brains-according-to-mri-scans/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We presented this at Mother’s Day.  Something new…</a:t>
            </a:r>
          </a:p>
          <a:p>
            <a:endParaRPr lang="en-US" altLang="en-US" dirty="0"/>
          </a:p>
        </p:txBody>
      </p:sp>
    </p:spTree>
    <p:extLst>
      <p:ext uri="{BB962C8B-B14F-4D97-AF65-F5344CB8AC3E}">
        <p14:creationId xmlns:p14="http://schemas.microsoft.com/office/powerpoint/2010/main" val="1700819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https://metrovoicenews.com/wp-content/uploads/2022/12/father-reading.jpeg</a:t>
            </a:r>
          </a:p>
        </p:txBody>
      </p:sp>
    </p:spTree>
    <p:extLst>
      <p:ext uri="{BB962C8B-B14F-4D97-AF65-F5344CB8AC3E}">
        <p14:creationId xmlns:p14="http://schemas.microsoft.com/office/powerpoint/2010/main" val="2701938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Only fatherhood may be more significant brain change.</a:t>
            </a:r>
          </a:p>
        </p:txBody>
      </p:sp>
    </p:spTree>
    <p:extLst>
      <p:ext uri="{BB962C8B-B14F-4D97-AF65-F5344CB8AC3E}">
        <p14:creationId xmlns:p14="http://schemas.microsoft.com/office/powerpoint/2010/main" val="2159830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https://metrovoicenews.com/fatherhood-changes-mens-brains-according-to-mri-scans/</a:t>
            </a:r>
          </a:p>
          <a:p>
            <a:endParaRPr lang="en-US" altLang="en-US" dirty="0"/>
          </a:p>
        </p:txBody>
      </p:sp>
    </p:spTree>
    <p:extLst>
      <p:ext uri="{BB962C8B-B14F-4D97-AF65-F5344CB8AC3E}">
        <p14:creationId xmlns:p14="http://schemas.microsoft.com/office/powerpoint/2010/main" val="2169248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https://metrovoicenews.com/fatherhood-changes-mens-brains-according-to-mri-scans/</a:t>
            </a:r>
          </a:p>
          <a:p>
            <a:endParaRPr lang="en-US" altLang="en-US" dirty="0"/>
          </a:p>
        </p:txBody>
      </p:sp>
    </p:spTree>
    <p:extLst>
      <p:ext uri="{BB962C8B-B14F-4D97-AF65-F5344CB8AC3E}">
        <p14:creationId xmlns:p14="http://schemas.microsoft.com/office/powerpoint/2010/main" val="314176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96435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https://metrovoicenews.com/fatherhood-changes-mens-brains-according-to-mri-scans/</a:t>
            </a:r>
          </a:p>
          <a:p>
            <a:endParaRPr lang="en-US" altLang="en-US" dirty="0"/>
          </a:p>
        </p:txBody>
      </p:sp>
    </p:spTree>
    <p:extLst>
      <p:ext uri="{BB962C8B-B14F-4D97-AF65-F5344CB8AC3E}">
        <p14:creationId xmlns:p14="http://schemas.microsoft.com/office/powerpoint/2010/main" val="2610361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https://metrovoicenews.com/fatherhood-changes-mens-brains-according-to-mri-scans/</a:t>
            </a:r>
          </a:p>
          <a:p>
            <a:endParaRPr lang="en-US" altLang="en-US" dirty="0"/>
          </a:p>
        </p:txBody>
      </p:sp>
    </p:spTree>
    <p:extLst>
      <p:ext uri="{BB962C8B-B14F-4D97-AF65-F5344CB8AC3E}">
        <p14:creationId xmlns:p14="http://schemas.microsoft.com/office/powerpoint/2010/main" val="1541832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47375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84613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81418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41589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20686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31107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42658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6132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552961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https://www.charismanews.com/images/stories/2023/6/Akers-children-Warren.jpeg</a:t>
            </a:r>
          </a:p>
        </p:txBody>
      </p:sp>
    </p:spTree>
    <p:extLst>
      <p:ext uri="{BB962C8B-B14F-4D97-AF65-F5344CB8AC3E}">
        <p14:creationId xmlns:p14="http://schemas.microsoft.com/office/powerpoint/2010/main" val="2579485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https://www.charismanews.com/culture/92536-this-timeless-weapon-will-shield-your-kids-from-today-s-perilous-culture</a:t>
            </a:r>
          </a:p>
        </p:txBody>
      </p:sp>
    </p:spTree>
    <p:extLst>
      <p:ext uri="{BB962C8B-B14F-4D97-AF65-F5344CB8AC3E}">
        <p14:creationId xmlns:p14="http://schemas.microsoft.com/office/powerpoint/2010/main" val="4191140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https://www.charismanews.com/culture/92536-this-timeless-weapon-will-shield-your-kids-from-today-s-perilous-culture</a:t>
            </a:r>
          </a:p>
        </p:txBody>
      </p:sp>
    </p:spTree>
    <p:extLst>
      <p:ext uri="{BB962C8B-B14F-4D97-AF65-F5344CB8AC3E}">
        <p14:creationId xmlns:p14="http://schemas.microsoft.com/office/powerpoint/2010/main" val="2013056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780407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554345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73654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1" dirty="0">
                <a:solidFill>
                  <a:srgbClr val="000000"/>
                </a:solidFill>
                <a:effectLst/>
                <a:latin typeface="Helvetica Neue"/>
              </a:rPr>
              <a:t>Copyright (C) 2023 </a:t>
            </a:r>
            <a:r>
              <a:rPr lang="en-US" b="0" i="1" dirty="0" err="1">
                <a:solidFill>
                  <a:srgbClr val="000000"/>
                </a:solidFill>
                <a:effectLst/>
                <a:latin typeface="Helvetica Neue"/>
              </a:rPr>
              <a:t>Shaunti</a:t>
            </a:r>
            <a:r>
              <a:rPr lang="en-US" b="0" i="1" dirty="0">
                <a:solidFill>
                  <a:srgbClr val="000000"/>
                </a:solidFill>
                <a:effectLst/>
                <a:latin typeface="Helvetica Neue"/>
              </a:rPr>
              <a:t> </a:t>
            </a:r>
            <a:r>
              <a:rPr lang="en-US" b="0" i="1" dirty="0" err="1">
                <a:solidFill>
                  <a:srgbClr val="000000"/>
                </a:solidFill>
                <a:effectLst/>
                <a:latin typeface="Helvetica Neue"/>
              </a:rPr>
              <a:t>Feldhahn</a:t>
            </a:r>
            <a:r>
              <a:rPr lang="en-US" b="0" i="1" dirty="0">
                <a:solidFill>
                  <a:srgbClr val="000000"/>
                </a:solidFill>
                <a:effectLst/>
                <a:latin typeface="Helvetica Neue"/>
              </a:rPr>
              <a:t>. All rights reserved.</a:t>
            </a:r>
            <a:endParaRPr lang="en-US" altLang="en-US" dirty="0"/>
          </a:p>
        </p:txBody>
      </p:sp>
    </p:spTree>
    <p:extLst>
      <p:ext uri="{BB962C8B-B14F-4D97-AF65-F5344CB8AC3E}">
        <p14:creationId xmlns:p14="http://schemas.microsoft.com/office/powerpoint/2010/main" val="2612741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125337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868726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1104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Joy </a:t>
            </a:r>
            <a:r>
              <a:rPr lang="en-US" altLang="en-US"/>
              <a:t>Burlison</a:t>
            </a:r>
            <a:endParaRPr lang="en-US" altLang="en-US" dirty="0"/>
          </a:p>
        </p:txBody>
      </p:sp>
    </p:spTree>
    <p:extLst>
      <p:ext uri="{BB962C8B-B14F-4D97-AF65-F5344CB8AC3E}">
        <p14:creationId xmlns:p14="http://schemas.microsoft.com/office/powerpoint/2010/main" val="2271704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459292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328027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https://www.charismanews.com/images/stories/2023/6/Fathers-Day-Reflect.jpeg</a:t>
            </a:r>
          </a:p>
        </p:txBody>
      </p:sp>
    </p:spTree>
    <p:extLst>
      <p:ext uri="{BB962C8B-B14F-4D97-AF65-F5344CB8AC3E}">
        <p14:creationId xmlns:p14="http://schemas.microsoft.com/office/powerpoint/2010/main" val="39772915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25477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https://www.imdb.com/title/tt0104437/mediaviewer/rm658676481/</a:t>
            </a:r>
          </a:p>
        </p:txBody>
      </p:sp>
    </p:spTree>
    <p:extLst>
      <p:ext uri="{BB962C8B-B14F-4D97-AF65-F5344CB8AC3E}">
        <p14:creationId xmlns:p14="http://schemas.microsoft.com/office/powerpoint/2010/main" val="19324047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 https://www.imdb.com/title/tt0104437/mediaviewer/rm3661732609/	</a:t>
            </a:r>
          </a:p>
        </p:txBody>
      </p:sp>
    </p:spTree>
    <p:extLst>
      <p:ext uri="{BB962C8B-B14F-4D97-AF65-F5344CB8AC3E}">
        <p14:creationId xmlns:p14="http://schemas.microsoft.com/office/powerpoint/2010/main" val="8252425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a:t>
            </a:r>
            <a:r>
              <a:rPr lang="en-US" altLang="en-US" u="sng" dirty="0"/>
              <a:t>always</a:t>
            </a:r>
            <a:r>
              <a:rPr lang="en-US" altLang="en-US" dirty="0"/>
              <a:t> have an emergency frisbee in the trunk of my car.   Even my son who is not exactly on my spiritual wavelength, said once, that he can never remember NOT knowing how to throw a frisbee.  </a:t>
            </a:r>
          </a:p>
        </p:txBody>
      </p:sp>
    </p:spTree>
    <p:extLst>
      <p:ext uri="{BB962C8B-B14F-4D97-AF65-F5344CB8AC3E}">
        <p14:creationId xmlns:p14="http://schemas.microsoft.com/office/powerpoint/2010/main" val="14889672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121854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39329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94087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379665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560133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600769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a:t>https://barna.gloo.us/videos/barna-minute-missions-mandate?vgo_ee=JRP9ZRQREyBsdIZc%2F%2Bh7NcX81gPQcfL0AhAQRcYoEmLpZUidJA%3D%3D%3AbJfy4HwqsTBHhzjQ9VBZ7GRtEgIar2GY</a:t>
            </a:r>
            <a:endParaRPr lang="en-US" altLang="en-US" dirty="0"/>
          </a:p>
        </p:txBody>
      </p:sp>
    </p:spTree>
    <p:extLst>
      <p:ext uri="{BB962C8B-B14F-4D97-AF65-F5344CB8AC3E}">
        <p14:creationId xmlns:p14="http://schemas.microsoft.com/office/powerpoint/2010/main" val="40913080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136984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445253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778879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98805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959012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135085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Father’s Day can be painful to those with deadbeat Dads and husbands.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Wednesday, I met a lady at the local leader’s prayer group Baruch and I attend, call Lori Unthank, who runs the single mom kc</a:t>
            </a:r>
          </a:p>
          <a:p>
            <a:endParaRPr lang="en-US" altLang="en-US" dirty="0"/>
          </a:p>
        </p:txBody>
      </p:sp>
    </p:spTree>
    <p:extLst>
      <p:ext uri="{BB962C8B-B14F-4D97-AF65-F5344CB8AC3E}">
        <p14:creationId xmlns:p14="http://schemas.microsoft.com/office/powerpoint/2010/main" val="157931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665081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2023 Father Nurture</a:t>
            </a:r>
          </a:p>
        </p:txBody>
      </p:sp>
      <p:sp>
        <p:nvSpPr>
          <p:cNvPr id="5" name="Date Placeholder 4"/>
          <p:cNvSpPr>
            <a:spLocks noGrp="1"/>
          </p:cNvSpPr>
          <p:nvPr>
            <p:ph type="dt" idx="1"/>
          </p:nvPr>
        </p:nvSpPr>
        <p:spPr/>
        <p:txBody>
          <a:bodyPr/>
          <a:lstStyle/>
          <a:p>
            <a:r>
              <a:rPr lang="en-US" altLang="en-US"/>
              <a:t>June 16, 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8260638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https://imgix.bustle.com/fatherly/2019/08/deadbeatdad.jpg?w=768&amp;h=310&amp;fit=crop&amp;crop=faces&amp;auto=format%2Ccompress</a:t>
            </a:r>
          </a:p>
        </p:txBody>
      </p:sp>
    </p:spTree>
    <p:extLst>
      <p:ext uri="{BB962C8B-B14F-4D97-AF65-F5344CB8AC3E}">
        <p14:creationId xmlns:p14="http://schemas.microsoft.com/office/powerpoint/2010/main" val="31065387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https://www.fatherly.com/love-money/deadbeat-dad-the-myth-and-reality-of-americas-feckless-fathers</a:t>
            </a:r>
          </a:p>
        </p:txBody>
      </p:sp>
    </p:spTree>
    <p:extLst>
      <p:ext uri="{BB962C8B-B14F-4D97-AF65-F5344CB8AC3E}">
        <p14:creationId xmlns:p14="http://schemas.microsoft.com/office/powerpoint/2010/main" val="15722436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https://www.fatherly.com/love-money/deadbeat-dad-the-myth-and-reality-of-americas-feckless-fathers</a:t>
            </a:r>
          </a:p>
        </p:txBody>
      </p:sp>
    </p:spTree>
    <p:extLst>
      <p:ext uri="{BB962C8B-B14F-4D97-AF65-F5344CB8AC3E}">
        <p14:creationId xmlns:p14="http://schemas.microsoft.com/office/powerpoint/2010/main" val="27089495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https://www.thesinglemomkc.org/</a:t>
            </a:r>
          </a:p>
        </p:txBody>
      </p:sp>
    </p:spTree>
    <p:extLst>
      <p:ext uri="{BB962C8B-B14F-4D97-AF65-F5344CB8AC3E}">
        <p14:creationId xmlns:p14="http://schemas.microsoft.com/office/powerpoint/2010/main" val="534535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https://www.thesinglemomkc.org/</a:t>
            </a:r>
          </a:p>
        </p:txBody>
      </p:sp>
    </p:spTree>
    <p:extLst>
      <p:ext uri="{BB962C8B-B14F-4D97-AF65-F5344CB8AC3E}">
        <p14:creationId xmlns:p14="http://schemas.microsoft.com/office/powerpoint/2010/main" val="2358864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https://www.thesinglemomkc.org/</a:t>
            </a:r>
          </a:p>
        </p:txBody>
      </p:sp>
    </p:spTree>
    <p:extLst>
      <p:ext uri="{BB962C8B-B14F-4D97-AF65-F5344CB8AC3E}">
        <p14:creationId xmlns:p14="http://schemas.microsoft.com/office/powerpoint/2010/main" val="5069438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https://www.thesinglemomkc.org/</a:t>
            </a:r>
          </a:p>
        </p:txBody>
      </p:sp>
    </p:spTree>
    <p:extLst>
      <p:ext uri="{BB962C8B-B14F-4D97-AF65-F5344CB8AC3E}">
        <p14:creationId xmlns:p14="http://schemas.microsoft.com/office/powerpoint/2010/main" val="28596572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https://www.thesinglemomkc.org/</a:t>
            </a:r>
          </a:p>
        </p:txBody>
      </p:sp>
    </p:spTree>
    <p:extLst>
      <p:ext uri="{BB962C8B-B14F-4D97-AF65-F5344CB8AC3E}">
        <p14:creationId xmlns:p14="http://schemas.microsoft.com/office/powerpoint/2010/main" val="34799892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https://www.thesinglemomkc.org/</a:t>
            </a:r>
          </a:p>
        </p:txBody>
      </p:sp>
    </p:spTree>
    <p:extLst>
      <p:ext uri="{BB962C8B-B14F-4D97-AF65-F5344CB8AC3E}">
        <p14:creationId xmlns:p14="http://schemas.microsoft.com/office/powerpoint/2010/main" val="167975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791216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2023 Father Nurture</a:t>
            </a:r>
          </a:p>
        </p:txBody>
      </p:sp>
      <p:sp>
        <p:nvSpPr>
          <p:cNvPr id="5" name="Date Placeholder 4"/>
          <p:cNvSpPr>
            <a:spLocks noGrp="1"/>
          </p:cNvSpPr>
          <p:nvPr>
            <p:ph type="dt" idx="1"/>
          </p:nvPr>
        </p:nvSpPr>
        <p:spPr/>
        <p:txBody>
          <a:bodyPr/>
          <a:lstStyle/>
          <a:p>
            <a:r>
              <a:rPr lang="en-US" altLang="en-US"/>
              <a:t>June 16, 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38186906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918298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757585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2023 Father Nurture</a:t>
            </a:r>
          </a:p>
        </p:txBody>
      </p:sp>
      <p:sp>
        <p:nvSpPr>
          <p:cNvPr id="5" name="Date Placeholder 4"/>
          <p:cNvSpPr>
            <a:spLocks noGrp="1"/>
          </p:cNvSpPr>
          <p:nvPr>
            <p:ph type="dt" idx="1"/>
          </p:nvPr>
        </p:nvSpPr>
        <p:spPr/>
        <p:txBody>
          <a:bodyPr/>
          <a:lstStyle/>
          <a:p>
            <a:r>
              <a:rPr lang="en-US" altLang="en-US"/>
              <a:t>June 16, 2023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19124858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0515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2023 Father Nurture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16,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https://metrovoicenews.com/wp-content/uploads/2022/12/father-baby-620x330.jpg</a:t>
            </a:r>
          </a:p>
        </p:txBody>
      </p:sp>
    </p:spTree>
    <p:extLst>
      <p:ext uri="{BB962C8B-B14F-4D97-AF65-F5344CB8AC3E}">
        <p14:creationId xmlns:p14="http://schemas.microsoft.com/office/powerpoint/2010/main" val="376943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112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s://shaunti.us7.list-manage.com/track/click?u=fb85a6a1934ba4e14bd874fd9&amp;id=4b97dea4bc&amp;e=fec1a78175"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Eph 6.4 KJV modernized </a:t>
            </a:r>
            <a:r>
              <a:rPr lang="en-US" altLang="en-US" sz="4000" dirty="0"/>
              <a:t>And, you fathers, provoke not your children to wrath: but bring them up </a:t>
            </a:r>
            <a:r>
              <a:rPr lang="en-US" altLang="en-US" sz="4000" u="sng" dirty="0">
                <a:solidFill>
                  <a:srgbClr val="FFFF66"/>
                </a:solidFill>
              </a:rPr>
              <a:t>in the nurture</a:t>
            </a:r>
            <a:r>
              <a:rPr lang="en-US" altLang="en-US" sz="4000" dirty="0">
                <a:solidFill>
                  <a:srgbClr val="FFFF66"/>
                </a:solidFill>
              </a:rPr>
              <a:t> </a:t>
            </a:r>
            <a:r>
              <a:rPr lang="en-US" altLang="en-US" sz="4000" dirty="0"/>
              <a:t>and admonition of the</a:t>
            </a:r>
          </a:p>
          <a:p>
            <a:pPr algn="l">
              <a:lnSpc>
                <a:spcPct val="90000"/>
              </a:lnSpc>
            </a:pPr>
            <a:r>
              <a:rPr lang="en-US" altLang="en-US" sz="4000" dirty="0"/>
              <a:t>L-rd.</a:t>
            </a:r>
          </a:p>
          <a:p>
            <a:pPr algn="l">
              <a:lnSpc>
                <a:spcPct val="90000"/>
              </a:lnSpc>
            </a:pPr>
            <a:endParaRPr lang="en-US" altLang="en-US" sz="4000" dirty="0"/>
          </a:p>
        </p:txBody>
      </p:sp>
      <p:pic>
        <p:nvPicPr>
          <p:cNvPr id="3" name="Picture 2">
            <a:extLst>
              <a:ext uri="{FF2B5EF4-FFF2-40B4-BE49-F238E27FC236}">
                <a16:creationId xmlns:a16="http://schemas.microsoft.com/office/drawing/2014/main" id="{D846AC85-825B-E0BB-3D4B-54BBCE070E2C}"/>
              </a:ext>
            </a:extLst>
          </p:cNvPr>
          <p:cNvPicPr>
            <a:picLocks noChangeAspect="1"/>
          </p:cNvPicPr>
          <p:nvPr/>
        </p:nvPicPr>
        <p:blipFill>
          <a:blip r:embed="rId3"/>
          <a:stretch>
            <a:fillRect/>
          </a:stretch>
        </p:blipFill>
        <p:spPr>
          <a:xfrm>
            <a:off x="609600" y="3105150"/>
            <a:ext cx="7318451" cy="1568240"/>
          </a:xfrm>
          <a:prstGeom prst="rect">
            <a:avLst/>
          </a:prstGeom>
        </p:spPr>
      </p:pic>
      <p:sp>
        <p:nvSpPr>
          <p:cNvPr id="2" name="Rectangle: Rounded Corners 1">
            <a:extLst>
              <a:ext uri="{FF2B5EF4-FFF2-40B4-BE49-F238E27FC236}">
                <a16:creationId xmlns:a16="http://schemas.microsoft.com/office/drawing/2014/main" id="{DA2ABDB9-FD7E-0464-1533-F0C7F041692B}"/>
              </a:ext>
            </a:extLst>
          </p:cNvPr>
          <p:cNvSpPr/>
          <p:nvPr/>
        </p:nvSpPr>
        <p:spPr bwMode="auto">
          <a:xfrm>
            <a:off x="685800" y="3181350"/>
            <a:ext cx="2133600" cy="13716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495157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solidFill>
                  <a:srgbClr val="FFFF66"/>
                </a:solidFill>
              </a:rPr>
              <a:t>FATHER NURTURE</a:t>
            </a:r>
            <a:r>
              <a:rPr lang="en-US" altLang="en-US" sz="4000" dirty="0">
                <a:solidFill>
                  <a:srgbClr val="FFFF66"/>
                </a:solidFill>
              </a:rPr>
              <a:t> = paideia</a:t>
            </a:r>
          </a:p>
          <a:p>
            <a:pPr marL="228600" indent="-228600" algn="l">
              <a:lnSpc>
                <a:spcPct val="90000"/>
              </a:lnSpc>
              <a:buFont typeface="Arial" panose="020B0604020202020204" pitchFamily="34" charset="0"/>
              <a:buChar char="•"/>
            </a:pPr>
            <a:r>
              <a:rPr lang="en-US" altLang="en-US" sz="4000" dirty="0"/>
              <a:t>instruction that trains someone to reach full development (maturity).</a:t>
            </a:r>
          </a:p>
          <a:p>
            <a:pPr marL="228600" indent="-228600" algn="l">
              <a:lnSpc>
                <a:spcPct val="90000"/>
              </a:lnSpc>
              <a:buFont typeface="Arial" panose="020B0604020202020204" pitchFamily="34" charset="0"/>
              <a:buChar char="•"/>
            </a:pPr>
            <a:r>
              <a:rPr lang="en-US" altLang="en-US" sz="4000" dirty="0"/>
              <a:t> the </a:t>
            </a:r>
            <a:r>
              <a:rPr lang="en-US" altLang="en-US" sz="4000" dirty="0" err="1"/>
              <a:t>Septuigint</a:t>
            </a:r>
            <a:r>
              <a:rPr lang="en-US" altLang="en-US" sz="4000" dirty="0"/>
              <a:t> for </a:t>
            </a:r>
            <a:r>
              <a:rPr lang="he-IL" altLang="en-US" sz="4000" b="1" dirty="0">
                <a:latin typeface="David" panose="020E0502060401010101" pitchFamily="34" charset="-79"/>
                <a:cs typeface="David" panose="020E0502060401010101" pitchFamily="34" charset="-79"/>
              </a:rPr>
              <a:t>מוּסָר</a:t>
            </a:r>
            <a:r>
              <a:rPr lang="en-US" altLang="en-US" sz="4000" b="1" dirty="0">
                <a:latin typeface="David" panose="020E0502060401010101" pitchFamily="34" charset="-79"/>
                <a:cs typeface="David" panose="020E0502060401010101" pitchFamily="34" charset="-79"/>
              </a:rPr>
              <a:t> </a:t>
            </a:r>
            <a:r>
              <a:rPr lang="en-US" altLang="en-US" sz="4000" i="1" dirty="0"/>
              <a:t>musar </a:t>
            </a:r>
            <a:r>
              <a:rPr lang="en-US" altLang="en-US" sz="4000" dirty="0"/>
              <a:t> includes also the care and training of the body</a:t>
            </a:r>
          </a:p>
        </p:txBody>
      </p:sp>
    </p:spTree>
    <p:extLst>
      <p:ext uri="{BB962C8B-B14F-4D97-AF65-F5344CB8AC3E}">
        <p14:creationId xmlns:p14="http://schemas.microsoft.com/office/powerpoint/2010/main" val="131069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solidFill>
                  <a:srgbClr val="FFFF66"/>
                </a:solidFill>
              </a:rPr>
              <a:t>FATHER NURTURE</a:t>
            </a:r>
            <a:r>
              <a:rPr lang="en-US" altLang="en-US" sz="4000" dirty="0">
                <a:solidFill>
                  <a:srgbClr val="FFFF66"/>
                </a:solidFill>
              </a:rPr>
              <a:t> = paideia</a:t>
            </a:r>
          </a:p>
          <a:p>
            <a:pPr marL="228600" indent="-228600" algn="l">
              <a:lnSpc>
                <a:spcPct val="90000"/>
              </a:lnSpc>
              <a:buFont typeface="Arial" panose="020B0604020202020204" pitchFamily="34" charset="0"/>
              <a:buChar char="•"/>
            </a:pPr>
            <a:r>
              <a:rPr lang="en-US" altLang="en-US" sz="4000" dirty="0"/>
              <a:t>whatever in adults also cultivates the soul, especially by correcting mistakes and curbing the passions</a:t>
            </a:r>
          </a:p>
        </p:txBody>
      </p:sp>
    </p:spTree>
    <p:extLst>
      <p:ext uri="{BB962C8B-B14F-4D97-AF65-F5344CB8AC3E}">
        <p14:creationId xmlns:p14="http://schemas.microsoft.com/office/powerpoint/2010/main" val="62301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Moshe makes an amazing statement about a father’s heart and nurture, a father’s  transformed brain, only apparent in the Hebrew…</a:t>
            </a:r>
          </a:p>
        </p:txBody>
      </p:sp>
    </p:spTree>
    <p:extLst>
      <p:ext uri="{BB962C8B-B14F-4D97-AF65-F5344CB8AC3E}">
        <p14:creationId xmlns:p14="http://schemas.microsoft.com/office/powerpoint/2010/main" val="3819570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Bamidbar</a:t>
            </a:r>
            <a:r>
              <a:rPr lang="en-US" altLang="en-US" sz="4000" baseline="30000" dirty="0"/>
              <a:t> Nu. 11.11-12 KJV modernized  </a:t>
            </a:r>
            <a:r>
              <a:rPr lang="en-US" altLang="en-US" sz="4000" dirty="0"/>
              <a:t>And Moshe said unto </a:t>
            </a:r>
            <a:r>
              <a:rPr lang="en-US" altLang="en-US" sz="4000" cap="small" dirty="0"/>
              <a:t>Adoni</a:t>
            </a:r>
            <a:r>
              <a:rPr lang="en-US" altLang="en-US" sz="4000" dirty="0"/>
              <a:t>, why have you afflicted your servant? and why have I not found favor in your sight, that you lay the burden of all this people upon me? Have I conceived all this people? </a:t>
            </a:r>
          </a:p>
        </p:txBody>
      </p:sp>
    </p:spTree>
    <p:extLst>
      <p:ext uri="{BB962C8B-B14F-4D97-AF65-F5344CB8AC3E}">
        <p14:creationId xmlns:p14="http://schemas.microsoft.com/office/powerpoint/2010/main" val="75973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Bamidbar</a:t>
            </a:r>
            <a:r>
              <a:rPr lang="en-US" altLang="en-US" sz="4000" baseline="30000" dirty="0"/>
              <a:t> Nu. 11.11-12 KJV  </a:t>
            </a:r>
            <a:r>
              <a:rPr lang="en-US" altLang="en-US" sz="4000" dirty="0"/>
              <a:t>Have I begotten them, that you should say unto me, Carry them in your bosom, </a:t>
            </a:r>
            <a:r>
              <a:rPr lang="en-US" altLang="en-US" sz="4000" u="sng" dirty="0">
                <a:solidFill>
                  <a:srgbClr val="FFFF66"/>
                </a:solidFill>
              </a:rPr>
              <a:t>as a nursing father bears the sucking child</a:t>
            </a:r>
            <a:r>
              <a:rPr lang="en-US" altLang="en-US" sz="4000" dirty="0"/>
              <a:t>, unto the land which you swore unto their fathers?</a:t>
            </a:r>
          </a:p>
        </p:txBody>
      </p:sp>
    </p:spTree>
    <p:extLst>
      <p:ext uri="{BB962C8B-B14F-4D97-AF65-F5344CB8AC3E}">
        <p14:creationId xmlns:p14="http://schemas.microsoft.com/office/powerpoint/2010/main" val="206537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Bamidbar</a:t>
            </a:r>
            <a:r>
              <a:rPr lang="en-US" altLang="en-US" sz="4000" baseline="30000" dirty="0"/>
              <a:t> Nu. 11.11-12 KJV  </a:t>
            </a:r>
            <a:r>
              <a:rPr lang="en-US" altLang="en-US" sz="4000" dirty="0"/>
              <a:t>Have I begotten them, that you should say unto me, Carry them in your bosom, </a:t>
            </a:r>
            <a:r>
              <a:rPr lang="en-US" altLang="en-US" sz="4000" u="sng" dirty="0">
                <a:solidFill>
                  <a:srgbClr val="FFFF66"/>
                </a:solidFill>
              </a:rPr>
              <a:t>as a nursing father bears the sucking child</a:t>
            </a:r>
            <a:r>
              <a:rPr lang="en-US" altLang="en-US" sz="4000" dirty="0"/>
              <a:t>, unto the land which you swore unto their fathers?</a:t>
            </a:r>
          </a:p>
          <a:p>
            <a:pPr algn="l">
              <a:lnSpc>
                <a:spcPct val="90000"/>
              </a:lnSpc>
            </a:pPr>
            <a:r>
              <a:rPr lang="en-US" altLang="en-US" sz="4000" dirty="0"/>
              <a:t>What is a nursing father??</a:t>
            </a:r>
          </a:p>
        </p:txBody>
      </p:sp>
    </p:spTree>
    <p:extLst>
      <p:ext uri="{BB962C8B-B14F-4D97-AF65-F5344CB8AC3E}">
        <p14:creationId xmlns:p14="http://schemas.microsoft.com/office/powerpoint/2010/main" val="258024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1255486" cy="1798991"/>
          </a:xfrm>
        </p:spPr>
        <p:txBody>
          <a:bodyPr/>
          <a:lstStyle/>
          <a:p>
            <a:pPr algn="l">
              <a:lnSpc>
                <a:spcPct val="90000"/>
              </a:lnSpc>
            </a:pPr>
            <a:r>
              <a:rPr lang="en-US" altLang="en-US" sz="1600" dirty="0" err="1"/>
              <a:t>Bamidbar</a:t>
            </a:r>
            <a:endParaRPr lang="en-US" altLang="en-US" sz="1600" dirty="0"/>
          </a:p>
          <a:p>
            <a:pPr algn="l">
              <a:lnSpc>
                <a:spcPct val="90000"/>
              </a:lnSpc>
            </a:pPr>
            <a:r>
              <a:rPr lang="en-US" altLang="en-US" sz="2800" dirty="0"/>
              <a:t>Nu.</a:t>
            </a:r>
          </a:p>
          <a:p>
            <a:pPr algn="l">
              <a:lnSpc>
                <a:spcPct val="90000"/>
              </a:lnSpc>
            </a:pPr>
            <a:r>
              <a:rPr lang="en-US" altLang="en-US" sz="2800" dirty="0"/>
              <a:t>11.12 </a:t>
            </a:r>
          </a:p>
        </p:txBody>
      </p:sp>
      <p:pic>
        <p:nvPicPr>
          <p:cNvPr id="3" name="Picture 2">
            <a:extLst>
              <a:ext uri="{FF2B5EF4-FFF2-40B4-BE49-F238E27FC236}">
                <a16:creationId xmlns:a16="http://schemas.microsoft.com/office/drawing/2014/main" id="{2C88FE5C-BFD9-66BC-00F4-4838762828CB}"/>
              </a:ext>
            </a:extLst>
          </p:cNvPr>
          <p:cNvPicPr>
            <a:picLocks noChangeAspect="1"/>
          </p:cNvPicPr>
          <p:nvPr/>
        </p:nvPicPr>
        <p:blipFill rotWithShape="1">
          <a:blip r:embed="rId3"/>
          <a:srcRect l="44953"/>
          <a:stretch/>
        </p:blipFill>
        <p:spPr>
          <a:xfrm>
            <a:off x="1560286" y="0"/>
            <a:ext cx="7583714" cy="1809750"/>
          </a:xfrm>
          <a:prstGeom prst="rect">
            <a:avLst/>
          </a:prstGeom>
        </p:spPr>
      </p:pic>
      <p:pic>
        <p:nvPicPr>
          <p:cNvPr id="5" name="Picture 4">
            <a:extLst>
              <a:ext uri="{FF2B5EF4-FFF2-40B4-BE49-F238E27FC236}">
                <a16:creationId xmlns:a16="http://schemas.microsoft.com/office/drawing/2014/main" id="{89D6972E-4939-261C-47AC-C31254CC65D2}"/>
              </a:ext>
            </a:extLst>
          </p:cNvPr>
          <p:cNvPicPr>
            <a:picLocks noChangeAspect="1"/>
          </p:cNvPicPr>
          <p:nvPr/>
        </p:nvPicPr>
        <p:blipFill rotWithShape="1">
          <a:blip r:embed="rId3"/>
          <a:srcRect r="54029"/>
          <a:stretch/>
        </p:blipFill>
        <p:spPr>
          <a:xfrm>
            <a:off x="2819400" y="2019300"/>
            <a:ext cx="6324600" cy="1807280"/>
          </a:xfrm>
          <a:prstGeom prst="rect">
            <a:avLst/>
          </a:prstGeom>
        </p:spPr>
      </p:pic>
      <p:pic>
        <p:nvPicPr>
          <p:cNvPr id="7" name="Picture 6">
            <a:extLst>
              <a:ext uri="{FF2B5EF4-FFF2-40B4-BE49-F238E27FC236}">
                <a16:creationId xmlns:a16="http://schemas.microsoft.com/office/drawing/2014/main" id="{EBFB57E0-05C0-9580-8B15-D1716A4E8F24}"/>
              </a:ext>
            </a:extLst>
          </p:cNvPr>
          <p:cNvPicPr>
            <a:picLocks noChangeAspect="1"/>
          </p:cNvPicPr>
          <p:nvPr/>
        </p:nvPicPr>
        <p:blipFill>
          <a:blip r:embed="rId4"/>
          <a:stretch>
            <a:fillRect/>
          </a:stretch>
        </p:blipFill>
        <p:spPr>
          <a:xfrm>
            <a:off x="97851" y="2027589"/>
            <a:ext cx="2721550" cy="1798991"/>
          </a:xfrm>
          <a:prstGeom prst="rect">
            <a:avLst/>
          </a:prstGeom>
        </p:spPr>
      </p:pic>
      <p:sp>
        <p:nvSpPr>
          <p:cNvPr id="8" name="Rectangle: Rounded Corners 7">
            <a:extLst>
              <a:ext uri="{FF2B5EF4-FFF2-40B4-BE49-F238E27FC236}">
                <a16:creationId xmlns:a16="http://schemas.microsoft.com/office/drawing/2014/main" id="{4EF6E989-CA2D-CC18-E5FD-39650C4B72BB}"/>
              </a:ext>
            </a:extLst>
          </p:cNvPr>
          <p:cNvSpPr/>
          <p:nvPr/>
        </p:nvSpPr>
        <p:spPr bwMode="auto">
          <a:xfrm>
            <a:off x="4800600" y="2027589"/>
            <a:ext cx="1905000" cy="1382361"/>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31667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1255486" cy="1798991"/>
          </a:xfrm>
        </p:spPr>
        <p:txBody>
          <a:bodyPr/>
          <a:lstStyle/>
          <a:p>
            <a:pPr algn="l">
              <a:lnSpc>
                <a:spcPct val="90000"/>
              </a:lnSpc>
            </a:pPr>
            <a:r>
              <a:rPr lang="en-US" altLang="en-US" sz="1600" dirty="0" err="1"/>
              <a:t>Bamidbar</a:t>
            </a:r>
            <a:endParaRPr lang="en-US" altLang="en-US" sz="1600" dirty="0"/>
          </a:p>
          <a:p>
            <a:pPr algn="l">
              <a:lnSpc>
                <a:spcPct val="90000"/>
              </a:lnSpc>
            </a:pPr>
            <a:r>
              <a:rPr lang="en-US" altLang="en-US" sz="2800" dirty="0"/>
              <a:t>Nu.</a:t>
            </a:r>
          </a:p>
          <a:p>
            <a:pPr algn="l">
              <a:lnSpc>
                <a:spcPct val="90000"/>
              </a:lnSpc>
            </a:pPr>
            <a:r>
              <a:rPr lang="en-US" altLang="en-US" sz="2800" dirty="0"/>
              <a:t>11.12 </a:t>
            </a:r>
          </a:p>
        </p:txBody>
      </p:sp>
      <p:pic>
        <p:nvPicPr>
          <p:cNvPr id="3" name="Picture 2">
            <a:extLst>
              <a:ext uri="{FF2B5EF4-FFF2-40B4-BE49-F238E27FC236}">
                <a16:creationId xmlns:a16="http://schemas.microsoft.com/office/drawing/2014/main" id="{2C88FE5C-BFD9-66BC-00F4-4838762828CB}"/>
              </a:ext>
            </a:extLst>
          </p:cNvPr>
          <p:cNvPicPr>
            <a:picLocks noChangeAspect="1"/>
          </p:cNvPicPr>
          <p:nvPr/>
        </p:nvPicPr>
        <p:blipFill rotWithShape="1">
          <a:blip r:embed="rId3"/>
          <a:srcRect l="44953"/>
          <a:stretch/>
        </p:blipFill>
        <p:spPr>
          <a:xfrm>
            <a:off x="1560286" y="0"/>
            <a:ext cx="7583714" cy="1809750"/>
          </a:xfrm>
          <a:prstGeom prst="rect">
            <a:avLst/>
          </a:prstGeom>
        </p:spPr>
      </p:pic>
      <p:pic>
        <p:nvPicPr>
          <p:cNvPr id="5" name="Picture 4">
            <a:extLst>
              <a:ext uri="{FF2B5EF4-FFF2-40B4-BE49-F238E27FC236}">
                <a16:creationId xmlns:a16="http://schemas.microsoft.com/office/drawing/2014/main" id="{89D6972E-4939-261C-47AC-C31254CC65D2}"/>
              </a:ext>
            </a:extLst>
          </p:cNvPr>
          <p:cNvPicPr>
            <a:picLocks noChangeAspect="1"/>
          </p:cNvPicPr>
          <p:nvPr/>
        </p:nvPicPr>
        <p:blipFill rotWithShape="1">
          <a:blip r:embed="rId3"/>
          <a:srcRect r="54029"/>
          <a:stretch/>
        </p:blipFill>
        <p:spPr>
          <a:xfrm>
            <a:off x="2819400" y="2019300"/>
            <a:ext cx="6324600" cy="1807280"/>
          </a:xfrm>
          <a:prstGeom prst="rect">
            <a:avLst/>
          </a:prstGeom>
        </p:spPr>
      </p:pic>
      <p:pic>
        <p:nvPicPr>
          <p:cNvPr id="7" name="Picture 6">
            <a:extLst>
              <a:ext uri="{FF2B5EF4-FFF2-40B4-BE49-F238E27FC236}">
                <a16:creationId xmlns:a16="http://schemas.microsoft.com/office/drawing/2014/main" id="{EBFB57E0-05C0-9580-8B15-D1716A4E8F24}"/>
              </a:ext>
            </a:extLst>
          </p:cNvPr>
          <p:cNvPicPr>
            <a:picLocks noChangeAspect="1"/>
          </p:cNvPicPr>
          <p:nvPr/>
        </p:nvPicPr>
        <p:blipFill>
          <a:blip r:embed="rId4"/>
          <a:stretch>
            <a:fillRect/>
          </a:stretch>
        </p:blipFill>
        <p:spPr>
          <a:xfrm>
            <a:off x="97851" y="2027589"/>
            <a:ext cx="2721550" cy="1798991"/>
          </a:xfrm>
          <a:prstGeom prst="rect">
            <a:avLst/>
          </a:prstGeom>
        </p:spPr>
      </p:pic>
      <p:sp>
        <p:nvSpPr>
          <p:cNvPr id="8" name="Rectangle: Rounded Corners 7">
            <a:extLst>
              <a:ext uri="{FF2B5EF4-FFF2-40B4-BE49-F238E27FC236}">
                <a16:creationId xmlns:a16="http://schemas.microsoft.com/office/drawing/2014/main" id="{4EF6E989-CA2D-CC18-E5FD-39650C4B72BB}"/>
              </a:ext>
            </a:extLst>
          </p:cNvPr>
          <p:cNvSpPr/>
          <p:nvPr/>
        </p:nvSpPr>
        <p:spPr bwMode="auto">
          <a:xfrm>
            <a:off x="4800600" y="2027589"/>
            <a:ext cx="1905000" cy="1382361"/>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FA28016F-A8B9-0598-FA6A-50AE1243E423}"/>
              </a:ext>
            </a:extLst>
          </p:cNvPr>
          <p:cNvSpPr txBox="1"/>
          <p:nvPr/>
        </p:nvSpPr>
        <p:spPr>
          <a:xfrm>
            <a:off x="304800" y="4044419"/>
            <a:ext cx="8735853" cy="646331"/>
          </a:xfrm>
          <a:prstGeom prst="rect">
            <a:avLst/>
          </a:prstGeom>
          <a:noFill/>
        </p:spPr>
        <p:txBody>
          <a:bodyPr wrap="none" rtlCol="0">
            <a:spAutoFit/>
          </a:bodyPr>
          <a:lstStyle/>
          <a:p>
            <a:pPr algn="l"/>
            <a:r>
              <a:rPr lang="en-US" sz="3600" dirty="0"/>
              <a:t>This word </a:t>
            </a:r>
            <a:r>
              <a:rPr lang="en-US" sz="3600" i="1" dirty="0"/>
              <a:t>omen </a:t>
            </a:r>
            <a:r>
              <a:rPr lang="en-US" sz="3600" dirty="0"/>
              <a:t>appears only 2x more.</a:t>
            </a:r>
          </a:p>
        </p:txBody>
      </p:sp>
      <p:cxnSp>
        <p:nvCxnSpPr>
          <p:cNvPr id="6" name="Straight Arrow Connector 5">
            <a:extLst>
              <a:ext uri="{FF2B5EF4-FFF2-40B4-BE49-F238E27FC236}">
                <a16:creationId xmlns:a16="http://schemas.microsoft.com/office/drawing/2014/main" id="{DAAE1828-22AE-B310-F783-B09152031ABD}"/>
              </a:ext>
            </a:extLst>
          </p:cNvPr>
          <p:cNvCxnSpPr/>
          <p:nvPr/>
        </p:nvCxnSpPr>
        <p:spPr bwMode="auto">
          <a:xfrm flipV="1">
            <a:off x="3581400" y="3028950"/>
            <a:ext cx="1905000" cy="11430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67134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28296" y="247650"/>
            <a:ext cx="8534400" cy="4648200"/>
          </a:xfrm>
        </p:spPr>
        <p:txBody>
          <a:bodyPr/>
          <a:lstStyle/>
          <a:p>
            <a:pPr algn="l">
              <a:lnSpc>
                <a:spcPct val="90000"/>
              </a:lnSpc>
            </a:pPr>
            <a:r>
              <a:rPr lang="en-US" altLang="en-US" sz="4000" baseline="30000" dirty="0"/>
              <a:t>Ruth 4.4 </a:t>
            </a:r>
            <a:r>
              <a:rPr lang="en-US" altLang="en-US" sz="4000" dirty="0" err="1"/>
              <a:t>Na‘omi</a:t>
            </a:r>
            <a:r>
              <a:rPr lang="en-US" altLang="en-US" sz="4000" dirty="0"/>
              <a:t> took the child, laid it on her breast and became its nurse.</a:t>
            </a:r>
          </a:p>
        </p:txBody>
      </p:sp>
      <p:pic>
        <p:nvPicPr>
          <p:cNvPr id="3" name="Picture 2">
            <a:extLst>
              <a:ext uri="{FF2B5EF4-FFF2-40B4-BE49-F238E27FC236}">
                <a16:creationId xmlns:a16="http://schemas.microsoft.com/office/drawing/2014/main" id="{D857FA63-B21C-1B95-47B5-66F9FC8E62B0}"/>
              </a:ext>
            </a:extLst>
          </p:cNvPr>
          <p:cNvPicPr>
            <a:picLocks noChangeAspect="1"/>
          </p:cNvPicPr>
          <p:nvPr/>
        </p:nvPicPr>
        <p:blipFill>
          <a:blip r:embed="rId3"/>
          <a:stretch>
            <a:fillRect/>
          </a:stretch>
        </p:blipFill>
        <p:spPr>
          <a:xfrm>
            <a:off x="328296" y="1924050"/>
            <a:ext cx="8563104" cy="1295400"/>
          </a:xfrm>
          <a:prstGeom prst="rect">
            <a:avLst/>
          </a:prstGeom>
        </p:spPr>
      </p:pic>
      <p:pic>
        <p:nvPicPr>
          <p:cNvPr id="5" name="Picture 4">
            <a:extLst>
              <a:ext uri="{FF2B5EF4-FFF2-40B4-BE49-F238E27FC236}">
                <a16:creationId xmlns:a16="http://schemas.microsoft.com/office/drawing/2014/main" id="{1B3B9721-3345-2F18-9821-F587568061D1}"/>
              </a:ext>
            </a:extLst>
          </p:cNvPr>
          <p:cNvPicPr>
            <a:picLocks noChangeAspect="1"/>
          </p:cNvPicPr>
          <p:nvPr/>
        </p:nvPicPr>
        <p:blipFill>
          <a:blip r:embed="rId4"/>
          <a:stretch>
            <a:fillRect/>
          </a:stretch>
        </p:blipFill>
        <p:spPr>
          <a:xfrm>
            <a:off x="6838194" y="3343221"/>
            <a:ext cx="1843450" cy="1295398"/>
          </a:xfrm>
          <a:prstGeom prst="rect">
            <a:avLst/>
          </a:prstGeom>
        </p:spPr>
      </p:pic>
      <p:pic>
        <p:nvPicPr>
          <p:cNvPr id="7" name="Picture 6">
            <a:extLst>
              <a:ext uri="{FF2B5EF4-FFF2-40B4-BE49-F238E27FC236}">
                <a16:creationId xmlns:a16="http://schemas.microsoft.com/office/drawing/2014/main" id="{C62770EF-7FB4-8D1F-BCD4-D150B1109DD6}"/>
              </a:ext>
            </a:extLst>
          </p:cNvPr>
          <p:cNvPicPr>
            <a:picLocks noChangeAspect="1"/>
          </p:cNvPicPr>
          <p:nvPr/>
        </p:nvPicPr>
        <p:blipFill>
          <a:blip r:embed="rId5"/>
          <a:stretch>
            <a:fillRect/>
          </a:stretch>
        </p:blipFill>
        <p:spPr>
          <a:xfrm>
            <a:off x="1219200" y="3343220"/>
            <a:ext cx="5649815" cy="1295399"/>
          </a:xfrm>
          <a:prstGeom prst="rect">
            <a:avLst/>
          </a:prstGeom>
        </p:spPr>
      </p:pic>
      <p:sp>
        <p:nvSpPr>
          <p:cNvPr id="9" name="Rectangle: Rounded Corners 8">
            <a:extLst>
              <a:ext uri="{FF2B5EF4-FFF2-40B4-BE49-F238E27FC236}">
                <a16:creationId xmlns:a16="http://schemas.microsoft.com/office/drawing/2014/main" id="{41ED497A-7053-9114-8E47-A13DE66AFFE1}"/>
              </a:ext>
            </a:extLst>
          </p:cNvPr>
          <p:cNvSpPr/>
          <p:nvPr/>
        </p:nvSpPr>
        <p:spPr bwMode="auto">
          <a:xfrm>
            <a:off x="1512985" y="3300932"/>
            <a:ext cx="1524000" cy="895454"/>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69779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79939B4A-1BE2-C6E6-BEE7-AF45CD44BEB6}"/>
              </a:ext>
            </a:extLst>
          </p:cNvPr>
          <p:cNvPicPr>
            <a:picLocks noChangeAspect="1"/>
          </p:cNvPicPr>
          <p:nvPr/>
        </p:nvPicPr>
        <p:blipFill rotWithShape="1">
          <a:blip r:embed="rId3">
            <a:extLst>
              <a:ext uri="{28A0092B-C50C-407E-A947-70E740481C1C}">
                <a14:useLocalDpi xmlns:a14="http://schemas.microsoft.com/office/drawing/2010/main" val="0"/>
              </a:ext>
            </a:extLst>
          </a:blip>
          <a:srcRect l="1718" t="23333" r="2028" b="59594"/>
          <a:stretch/>
        </p:blipFill>
        <p:spPr>
          <a:xfrm>
            <a:off x="2438399" y="15837"/>
            <a:ext cx="4267201" cy="1641513"/>
          </a:xfrm>
          <a:prstGeom prst="rect">
            <a:avLst/>
          </a:prstGeom>
        </p:spPr>
      </p:pic>
    </p:spTree>
    <p:extLst>
      <p:ext uri="{BB962C8B-B14F-4D97-AF65-F5344CB8AC3E}">
        <p14:creationId xmlns:p14="http://schemas.microsoft.com/office/powerpoint/2010/main" val="1309700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2 Sam 4.4</a:t>
            </a:r>
            <a:r>
              <a:rPr lang="en-US" altLang="en-US" sz="4000" dirty="0"/>
              <a:t>  His nurse had gathered him up and fled</a:t>
            </a:r>
          </a:p>
          <a:p>
            <a:pPr algn="l">
              <a:lnSpc>
                <a:spcPct val="90000"/>
              </a:lnSpc>
            </a:pPr>
            <a:r>
              <a:rPr lang="en-US" altLang="en-US" sz="4000" i="1" dirty="0" err="1"/>
              <a:t>V’tisa</a:t>
            </a:r>
            <a:r>
              <a:rPr lang="en-US" altLang="en-US" sz="4000" i="1" dirty="0"/>
              <a:t>-eh-hu </a:t>
            </a:r>
            <a:r>
              <a:rPr lang="en-US" altLang="en-US" sz="4000" i="1" dirty="0" err="1"/>
              <a:t>omanto</a:t>
            </a:r>
            <a:r>
              <a:rPr lang="en-US" altLang="en-US" sz="4000" i="1" dirty="0"/>
              <a:t> </a:t>
            </a:r>
            <a:r>
              <a:rPr lang="en-US" altLang="en-US" sz="4000" i="1" dirty="0" err="1"/>
              <a:t>vatavos</a:t>
            </a:r>
            <a:endParaRPr lang="en-US" altLang="en-US" sz="4000" i="1" dirty="0"/>
          </a:p>
          <a:p>
            <a:pPr algn="l">
              <a:lnSpc>
                <a:spcPct val="90000"/>
              </a:lnSpc>
            </a:pPr>
            <a:endParaRPr lang="en-US" altLang="en-US" sz="4000" i="1" dirty="0"/>
          </a:p>
          <a:p>
            <a:pPr algn="l">
              <a:lnSpc>
                <a:spcPct val="90000"/>
              </a:lnSpc>
            </a:pPr>
            <a:endParaRPr lang="en-US" altLang="en-US" sz="4000" i="1" dirty="0"/>
          </a:p>
          <a:p>
            <a:pPr marR="0" rtl="1"/>
            <a:r>
              <a:rPr lang="he-IL" sz="4400" b="1" i="0" u="none" strike="noStrike" baseline="0" dirty="0">
                <a:latin typeface="David" panose="020E0502060401010101" pitchFamily="34" charset="-79"/>
                <a:cs typeface="David" panose="020E0502060401010101" pitchFamily="34" charset="-79"/>
              </a:rPr>
              <a:t>אוֹמֵן</a:t>
            </a:r>
            <a:r>
              <a:rPr lang="en-US" sz="4400" b="1" i="0" u="none" strike="noStrike" baseline="0" dirty="0">
                <a:latin typeface="David" panose="020E0502060401010101" pitchFamily="34" charset="-79"/>
                <a:cs typeface="David" panose="020E0502060401010101" pitchFamily="34" charset="-79"/>
              </a:rPr>
              <a:t> = </a:t>
            </a:r>
            <a:r>
              <a:rPr lang="he-IL" sz="4400" b="1" i="0" u="none" strike="noStrike" baseline="0" dirty="0">
                <a:latin typeface="David" panose="020E0502060401010101" pitchFamily="34" charset="-79"/>
                <a:cs typeface="David" panose="020E0502060401010101" pitchFamily="34" charset="-79"/>
              </a:rPr>
              <a:t>אֹמֵן</a:t>
            </a:r>
          </a:p>
          <a:p>
            <a:pPr algn="l">
              <a:lnSpc>
                <a:spcPct val="90000"/>
              </a:lnSpc>
            </a:pPr>
            <a:endParaRPr lang="en-US" altLang="en-US" sz="4000" i="1" dirty="0"/>
          </a:p>
        </p:txBody>
      </p:sp>
      <p:pic>
        <p:nvPicPr>
          <p:cNvPr id="3" name="Picture 2">
            <a:extLst>
              <a:ext uri="{FF2B5EF4-FFF2-40B4-BE49-F238E27FC236}">
                <a16:creationId xmlns:a16="http://schemas.microsoft.com/office/drawing/2014/main" id="{E9ED66F7-568D-2315-F94F-FC5C16B032F8}"/>
              </a:ext>
            </a:extLst>
          </p:cNvPr>
          <p:cNvPicPr>
            <a:picLocks noChangeAspect="1"/>
          </p:cNvPicPr>
          <p:nvPr/>
        </p:nvPicPr>
        <p:blipFill>
          <a:blip r:embed="rId3"/>
          <a:stretch>
            <a:fillRect/>
          </a:stretch>
        </p:blipFill>
        <p:spPr>
          <a:xfrm>
            <a:off x="3276600" y="2266950"/>
            <a:ext cx="5463543" cy="914400"/>
          </a:xfrm>
          <a:prstGeom prst="rect">
            <a:avLst/>
          </a:prstGeom>
        </p:spPr>
      </p:pic>
      <p:sp>
        <p:nvSpPr>
          <p:cNvPr id="4" name="Rectangle: Rounded Corners 3">
            <a:extLst>
              <a:ext uri="{FF2B5EF4-FFF2-40B4-BE49-F238E27FC236}">
                <a16:creationId xmlns:a16="http://schemas.microsoft.com/office/drawing/2014/main" id="{A1B409C9-2E1A-911B-1282-47F995359695}"/>
              </a:ext>
            </a:extLst>
          </p:cNvPr>
          <p:cNvSpPr/>
          <p:nvPr/>
        </p:nvSpPr>
        <p:spPr bwMode="auto">
          <a:xfrm>
            <a:off x="4724400" y="2266950"/>
            <a:ext cx="1828800" cy="9144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427911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2800" dirty="0"/>
          </a:p>
          <a:p>
            <a:pPr algn="l">
              <a:lnSpc>
                <a:spcPct val="90000"/>
              </a:lnSpc>
            </a:pPr>
            <a:r>
              <a:rPr lang="en-US" altLang="en-US" sz="4000" dirty="0"/>
              <a:t>Female form of </a:t>
            </a:r>
            <a:r>
              <a:rPr lang="he-IL" sz="4400" b="1" i="0" u="none" strike="noStrike" baseline="0" dirty="0">
                <a:latin typeface="David" panose="020E0502060401010101" pitchFamily="34" charset="-79"/>
                <a:cs typeface="David" panose="020E0502060401010101" pitchFamily="34" charset="-79"/>
              </a:rPr>
              <a:t>אוֹמֵן</a:t>
            </a:r>
            <a:endParaRPr lang="en-US" altLang="en-US" sz="4000" b="1" dirty="0">
              <a:latin typeface="David" panose="020E0502060401010101" pitchFamily="34" charset="-79"/>
              <a:cs typeface="David" panose="020E0502060401010101" pitchFamily="34" charset="-79"/>
            </a:endParaRPr>
          </a:p>
        </p:txBody>
      </p:sp>
      <p:pic>
        <p:nvPicPr>
          <p:cNvPr id="3" name="Picture 2">
            <a:extLst>
              <a:ext uri="{FF2B5EF4-FFF2-40B4-BE49-F238E27FC236}">
                <a16:creationId xmlns:a16="http://schemas.microsoft.com/office/drawing/2014/main" id="{132F8404-CD54-8A1A-1011-6F5E38E75A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0936" b="3441"/>
          <a:stretch/>
        </p:blipFill>
        <p:spPr>
          <a:xfrm rot="16200000">
            <a:off x="3924812" y="-3258062"/>
            <a:ext cx="1447029" cy="8687053"/>
          </a:xfrm>
          <a:prstGeom prst="rect">
            <a:avLst/>
          </a:prstGeom>
        </p:spPr>
      </p:pic>
    </p:spTree>
    <p:extLst>
      <p:ext uri="{BB962C8B-B14F-4D97-AF65-F5344CB8AC3E}">
        <p14:creationId xmlns:p14="http://schemas.microsoft.com/office/powerpoint/2010/main" val="1965441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Moshe describes himself as an </a:t>
            </a:r>
            <a:r>
              <a:rPr lang="en-US" altLang="en-US" sz="4000" dirty="0" err="1"/>
              <a:t>oman</a:t>
            </a:r>
            <a:r>
              <a:rPr lang="en-US" altLang="en-US" sz="4000" dirty="0"/>
              <a:t>                    a term that is                       				 generally 			 				 reserved for 						 nursing mothers, describing the intensity of his passion for his people.</a:t>
            </a:r>
          </a:p>
        </p:txBody>
      </p:sp>
      <p:pic>
        <p:nvPicPr>
          <p:cNvPr id="3" name="Picture 2">
            <a:extLst>
              <a:ext uri="{FF2B5EF4-FFF2-40B4-BE49-F238E27FC236}">
                <a16:creationId xmlns:a16="http://schemas.microsoft.com/office/drawing/2014/main" id="{547F3026-71FB-0539-EE8E-DEDBE7580805}"/>
              </a:ext>
            </a:extLst>
          </p:cNvPr>
          <p:cNvPicPr>
            <a:picLocks noChangeAspect="1"/>
          </p:cNvPicPr>
          <p:nvPr/>
        </p:nvPicPr>
        <p:blipFill>
          <a:blip r:embed="rId3"/>
          <a:stretch>
            <a:fillRect/>
          </a:stretch>
        </p:blipFill>
        <p:spPr>
          <a:xfrm>
            <a:off x="1905000" y="685542"/>
            <a:ext cx="2076740" cy="1848108"/>
          </a:xfrm>
          <a:prstGeom prst="rect">
            <a:avLst/>
          </a:prstGeom>
        </p:spPr>
      </p:pic>
    </p:spTree>
    <p:extLst>
      <p:ext uri="{BB962C8B-B14F-4D97-AF65-F5344CB8AC3E}">
        <p14:creationId xmlns:p14="http://schemas.microsoft.com/office/powerpoint/2010/main" val="1863266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descr="mri brains">
            <a:extLst>
              <a:ext uri="{FF2B5EF4-FFF2-40B4-BE49-F238E27FC236}">
                <a16:creationId xmlns:a16="http://schemas.microsoft.com/office/drawing/2014/main" id="{32E19ED7-9B22-E602-9CA4-8AF02B3A2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9550"/>
            <a:ext cx="9067800" cy="48264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D0B9B2-7D2B-CC6A-4AD7-F21191548AFD}"/>
              </a:ext>
            </a:extLst>
          </p:cNvPr>
          <p:cNvSpPr txBox="1"/>
          <p:nvPr/>
        </p:nvSpPr>
        <p:spPr>
          <a:xfrm>
            <a:off x="0" y="209551"/>
            <a:ext cx="8991600" cy="1323439"/>
          </a:xfrm>
          <a:prstGeom prst="rect">
            <a:avLst/>
          </a:prstGeom>
          <a:noFill/>
        </p:spPr>
        <p:txBody>
          <a:bodyPr wrap="square">
            <a:spAutoFit/>
          </a:bodyPr>
          <a:lstStyle/>
          <a:p>
            <a:pPr algn="l"/>
            <a:r>
              <a:rPr lang="en-US" b="0" i="0" dirty="0">
                <a:effectLst>
                  <a:outerShdw blurRad="38100" dist="38100" dir="2700000" algn="tl">
                    <a:srgbClr val="000000">
                      <a:alpha val="43137"/>
                    </a:srgbClr>
                  </a:outerShdw>
                </a:effectLst>
                <a:latin typeface="+mn-lt"/>
              </a:rPr>
              <a:t>Fatherhood changes men’s brains according to MRI scans</a:t>
            </a:r>
          </a:p>
        </p:txBody>
      </p:sp>
    </p:spTree>
    <p:extLst>
      <p:ext uri="{BB962C8B-B14F-4D97-AF65-F5344CB8AC3E}">
        <p14:creationId xmlns:p14="http://schemas.microsoft.com/office/powerpoint/2010/main" val="4093451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Recent research has found compelling evidence that pregnancy can enhance neuroplasticity, or remodeling, in the structures of a woman’s brain. Using magnetic resonance imaging, researchers have identified large-scale changes in the anatomy of women’s brains from before to after pregnancy. </a:t>
            </a:r>
          </a:p>
        </p:txBody>
      </p:sp>
    </p:spTree>
    <p:extLst>
      <p:ext uri="{BB962C8B-B14F-4D97-AF65-F5344CB8AC3E}">
        <p14:creationId xmlns:p14="http://schemas.microsoft.com/office/powerpoint/2010/main" val="3205118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Compared with childless women, the </a:t>
            </a:r>
            <a:r>
              <a:rPr lang="en-US" altLang="en-US" sz="4000" u="sng" dirty="0"/>
              <a:t>new mothers’ brain volume was smaller</a:t>
            </a:r>
            <a:r>
              <a:rPr lang="en-US" altLang="en-US" sz="4000" dirty="0"/>
              <a:t>.  Researchers believe these brain changes may facilitate mothers’ sensitive caregiving of newborns, who demand constant attention and cannot verbalize their needs.</a:t>
            </a:r>
          </a:p>
        </p:txBody>
      </p:sp>
    </p:spTree>
    <p:extLst>
      <p:ext uri="{BB962C8B-B14F-4D97-AF65-F5344CB8AC3E}">
        <p14:creationId xmlns:p14="http://schemas.microsoft.com/office/powerpoint/2010/main" val="3918704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505200" cy="4648200"/>
          </a:xfrm>
        </p:spPr>
        <p:txBody>
          <a:bodyPr/>
          <a:lstStyle/>
          <a:p>
            <a:pPr>
              <a:lnSpc>
                <a:spcPct val="90000"/>
              </a:lnSpc>
            </a:pPr>
            <a:endParaRPr lang="en-US" altLang="en-US" sz="4000" dirty="0"/>
          </a:p>
          <a:p>
            <a:pPr algn="l">
              <a:lnSpc>
                <a:spcPct val="90000"/>
              </a:lnSpc>
            </a:pPr>
            <a:r>
              <a:rPr lang="en-US" altLang="en-US" sz="4000" dirty="0"/>
              <a:t>Dads’ brains change, too.</a:t>
            </a:r>
          </a:p>
        </p:txBody>
      </p:sp>
      <p:pic>
        <p:nvPicPr>
          <p:cNvPr id="2050" name="Picture 2" descr="mri brians">
            <a:extLst>
              <a:ext uri="{FF2B5EF4-FFF2-40B4-BE49-F238E27FC236}">
                <a16:creationId xmlns:a16="http://schemas.microsoft.com/office/drawing/2014/main" id="{F2591C2C-B372-8E83-6DFB-B8E26B2967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32" r="20497"/>
          <a:stretch/>
        </p:blipFill>
        <p:spPr bwMode="auto">
          <a:xfrm>
            <a:off x="3810000" y="31750"/>
            <a:ext cx="5257800" cy="511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65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As with practicing any new skill, the experience of caring for an infant might leave a mark on the brains of new parents. This is what neuroscientists call experience-induced brain plasticity – like the brain changes that occur when you learn a new language or master a new musical instrument.</a:t>
            </a:r>
          </a:p>
        </p:txBody>
      </p:sp>
    </p:spTree>
    <p:extLst>
      <p:ext uri="{BB962C8B-B14F-4D97-AF65-F5344CB8AC3E}">
        <p14:creationId xmlns:p14="http://schemas.microsoft.com/office/powerpoint/2010/main" val="2687936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To learn more about plasticity in new dads’ brains, our research groups at the University of Southern California in Los Angeles and the Instituto de </a:t>
            </a:r>
            <a:r>
              <a:rPr lang="en-US" altLang="en-US" sz="4000" dirty="0" err="1"/>
              <a:t>Investigación</a:t>
            </a:r>
            <a:r>
              <a:rPr lang="en-US" altLang="en-US" sz="4000" dirty="0"/>
              <a:t> Sanitaria Gregorio </a:t>
            </a:r>
            <a:r>
              <a:rPr lang="en-US" altLang="en-US" sz="4000" dirty="0" err="1"/>
              <a:t>Marañón</a:t>
            </a:r>
            <a:r>
              <a:rPr lang="en-US" altLang="en-US" sz="4000" dirty="0"/>
              <a:t> in Madrid, associated with the </a:t>
            </a:r>
            <a:r>
              <a:rPr lang="en-US" altLang="en-US" sz="4000" dirty="0" err="1"/>
              <a:t>BeMother</a:t>
            </a:r>
            <a:r>
              <a:rPr lang="en-US" altLang="en-US" sz="4000" dirty="0"/>
              <a:t> project, </a:t>
            </a:r>
          </a:p>
        </p:txBody>
      </p:sp>
    </p:spTree>
    <p:extLst>
      <p:ext uri="{BB962C8B-B14F-4D97-AF65-F5344CB8AC3E}">
        <p14:creationId xmlns:p14="http://schemas.microsoft.com/office/powerpoint/2010/main" val="1525982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collaborated on a new study. We recruited 40 men – 20 in Spain and 20 in California – and put each into an MRI scanner twice: first during their partner’s pregnancy, and again after their baby was 6 months old. We also included a control group of 17 childless men.</a:t>
            </a:r>
          </a:p>
        </p:txBody>
      </p:sp>
    </p:spTree>
    <p:extLst>
      <p:ext uri="{BB962C8B-B14F-4D97-AF65-F5344CB8AC3E}">
        <p14:creationId xmlns:p14="http://schemas.microsoft.com/office/powerpoint/2010/main" val="310196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79939B4A-1BE2-C6E6-BEE7-AF45CD44BEB6}"/>
              </a:ext>
            </a:extLst>
          </p:cNvPr>
          <p:cNvPicPr>
            <a:picLocks noChangeAspect="1"/>
          </p:cNvPicPr>
          <p:nvPr/>
        </p:nvPicPr>
        <p:blipFill rotWithShape="1">
          <a:blip r:embed="rId3">
            <a:extLst>
              <a:ext uri="{28A0092B-C50C-407E-A947-70E740481C1C}">
                <a14:useLocalDpi xmlns:a14="http://schemas.microsoft.com/office/drawing/2010/main" val="0"/>
              </a:ext>
            </a:extLst>
          </a:blip>
          <a:srcRect l="1718" t="23333" r="2028" b="23334"/>
          <a:stretch/>
        </p:blipFill>
        <p:spPr>
          <a:xfrm>
            <a:off x="2438399" y="15837"/>
            <a:ext cx="4267201" cy="5127663"/>
          </a:xfrm>
          <a:prstGeom prst="rect">
            <a:avLst/>
          </a:prstGeom>
        </p:spPr>
      </p:pic>
    </p:spTree>
    <p:extLst>
      <p:ext uri="{BB962C8B-B14F-4D97-AF65-F5344CB8AC3E}">
        <p14:creationId xmlns:p14="http://schemas.microsoft.com/office/powerpoint/2010/main" val="2237739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dirty="0"/>
              <a:t>In both the Spanish and Californian samples, fathers’ brain changes appeared in regions of the cortex that contribute to </a:t>
            </a:r>
            <a:r>
              <a:rPr lang="en-US" altLang="en-US" sz="4000" u="sng" dirty="0">
                <a:solidFill>
                  <a:srgbClr val="FFFF66"/>
                </a:solidFill>
              </a:rPr>
              <a:t>visual processing, attention and empathy toward the baby</a:t>
            </a:r>
            <a:r>
              <a:rPr lang="en-US" altLang="en-US" sz="4000" dirty="0">
                <a:solidFill>
                  <a:srgbClr val="FFFF66"/>
                </a:solidFill>
              </a:rPr>
              <a:t>. </a:t>
            </a:r>
            <a:r>
              <a:rPr lang="en-US" altLang="en-US" sz="4000" dirty="0"/>
              <a:t>Brain changes in fathers were almost half the magnitude of the changes observed in the mothers.</a:t>
            </a:r>
          </a:p>
        </p:txBody>
      </p:sp>
    </p:spTree>
    <p:extLst>
      <p:ext uri="{BB962C8B-B14F-4D97-AF65-F5344CB8AC3E}">
        <p14:creationId xmlns:p14="http://schemas.microsoft.com/office/powerpoint/2010/main" val="1873273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Spanish fathers, who, on average, have more generous paternity leaves than fathers have in the U.S., displayed more pronounced </a:t>
            </a:r>
            <a:r>
              <a:rPr lang="en-US" altLang="en-US" sz="4000" u="sng" dirty="0">
                <a:solidFill>
                  <a:srgbClr val="FFFF66"/>
                </a:solidFill>
              </a:rPr>
              <a:t>changes in brain regions that support goal-directed attention, which may help fathers attune to their infants’ cues</a:t>
            </a:r>
            <a:r>
              <a:rPr lang="en-US" altLang="en-US" sz="4000" dirty="0"/>
              <a:t>, compared with Californian fathers. </a:t>
            </a:r>
          </a:p>
        </p:txBody>
      </p:sp>
    </p:spTree>
    <p:extLst>
      <p:ext uri="{BB962C8B-B14F-4D97-AF65-F5344CB8AC3E}">
        <p14:creationId xmlns:p14="http://schemas.microsoft.com/office/powerpoint/2010/main" val="2841661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Messiah like role of fathers…</a:t>
            </a:r>
          </a:p>
        </p:txBody>
      </p:sp>
    </p:spTree>
    <p:extLst>
      <p:ext uri="{BB962C8B-B14F-4D97-AF65-F5344CB8AC3E}">
        <p14:creationId xmlns:p14="http://schemas.microsoft.com/office/powerpoint/2010/main" val="549782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r>
              <a:rPr lang="en-US" sz="4000" baseline="30000" dirty="0"/>
              <a:t>Phil 2.6-9 </a:t>
            </a:r>
            <a:r>
              <a:rPr lang="en-US" sz="4000" dirty="0"/>
              <a:t>The Messiah Yeshua:  Though he was in the form of God, he did not regard equality with God something to be possessed by force</a:t>
            </a:r>
            <a:r>
              <a:rPr lang="en-US" sz="4000" b="1" dirty="0"/>
              <a:t>.  </a:t>
            </a:r>
            <a:r>
              <a:rPr lang="en-US" sz="4000" dirty="0"/>
              <a:t>On the contrary, he emptied himself, </a:t>
            </a:r>
          </a:p>
          <a:p>
            <a:pPr algn="l"/>
            <a:r>
              <a:rPr lang="en-US" sz="4000" u="sng" dirty="0">
                <a:solidFill>
                  <a:srgbClr val="FFFF66"/>
                </a:solidFill>
              </a:rPr>
              <a:t>Greek: </a:t>
            </a:r>
            <a:r>
              <a:rPr lang="el-GR" sz="4000" u="sng" dirty="0">
                <a:solidFill>
                  <a:srgbClr val="FFFF66"/>
                </a:solidFill>
              </a:rPr>
              <a:t>ἐκένωσεν (</a:t>
            </a:r>
            <a:r>
              <a:rPr lang="en-US" sz="4000" u="sng" dirty="0" err="1">
                <a:solidFill>
                  <a:srgbClr val="FFFF66"/>
                </a:solidFill>
              </a:rPr>
              <a:t>ekenōsen</a:t>
            </a:r>
            <a:r>
              <a:rPr lang="en-US" sz="4000" u="sng" dirty="0">
                <a:solidFill>
                  <a:srgbClr val="FFFF66"/>
                </a:solidFill>
              </a:rPr>
              <a:t>) </a:t>
            </a:r>
          </a:p>
          <a:p>
            <a:pPr algn="l"/>
            <a:r>
              <a:rPr lang="en-US" sz="4000" u="sng" dirty="0">
                <a:solidFill>
                  <a:srgbClr val="FFFF66"/>
                </a:solidFill>
              </a:rPr>
              <a:t>deprive of content, make unreal.</a:t>
            </a:r>
            <a:br>
              <a:rPr lang="en-US" sz="4000" u="sng" dirty="0">
                <a:solidFill>
                  <a:srgbClr val="FFFF66"/>
                </a:solidFill>
              </a:rPr>
            </a:br>
            <a:endParaRPr lang="en-US" sz="4300" b="1" u="sng" dirty="0">
              <a:solidFill>
                <a:srgbClr val="FFFF66"/>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60734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R="0" algn="l" rtl="0"/>
            <a:r>
              <a:rPr lang="en-US" sz="4000" i="1" u="sng" dirty="0" err="1">
                <a:solidFill>
                  <a:srgbClr val="FFFF66"/>
                </a:solidFill>
              </a:rPr>
              <a:t>tsimtsum</a:t>
            </a:r>
            <a:r>
              <a:rPr lang="en-US" sz="4000" u="sng" dirty="0">
                <a:solidFill>
                  <a:srgbClr val="FFFF66"/>
                </a:solidFill>
              </a:rPr>
              <a:t>  </a:t>
            </a:r>
            <a:r>
              <a:rPr lang="he-IL" sz="4400" b="1" dirty="0">
                <a:solidFill>
                  <a:srgbClr val="FFFF00"/>
                </a:solidFill>
                <a:latin typeface="David" panose="020E0502060401010101" pitchFamily="34" charset="-79"/>
                <a:cs typeface="David" panose="020E0502060401010101" pitchFamily="34" charset="-79"/>
              </a:rPr>
              <a:t>צִמְצוּם</a:t>
            </a:r>
          </a:p>
          <a:p>
            <a:pPr algn="l">
              <a:lnSpc>
                <a:spcPct val="90000"/>
              </a:lnSpc>
            </a:pPr>
            <a:endParaRPr lang="en-US" sz="4300" b="1" u="sng" dirty="0">
              <a:solidFill>
                <a:srgbClr val="FFFF66"/>
              </a:solidFill>
              <a:latin typeface="David" panose="020E0502060401010101" pitchFamily="34" charset="-79"/>
              <a:cs typeface="David" panose="020E0502060401010101" pitchFamily="34" charset="-79"/>
            </a:endParaRPr>
          </a:p>
          <a:p>
            <a:pPr algn="l">
              <a:lnSpc>
                <a:spcPct val="90000"/>
              </a:lnSpc>
            </a:pPr>
            <a:r>
              <a:rPr lang="en-US" sz="3600" dirty="0"/>
              <a:t>primordial initial contraction</a:t>
            </a:r>
          </a:p>
          <a:p>
            <a:pPr algn="l">
              <a:lnSpc>
                <a:spcPct val="90000"/>
              </a:lnSpc>
            </a:pPr>
            <a:r>
              <a:rPr lang="en-US" sz="3600" dirty="0"/>
              <a:t>Olam — the Hebrew for "World/Realm" — is derived from the root </a:t>
            </a:r>
            <a:r>
              <a:rPr lang="he-IL" sz="4000" b="1" dirty="0">
                <a:latin typeface="David" panose="020E0502060401010101" pitchFamily="34" charset="-79"/>
                <a:cs typeface="David" panose="020E0502060401010101" pitchFamily="34" charset="-79"/>
              </a:rPr>
              <a:t>עלם</a:t>
            </a:r>
            <a:r>
              <a:rPr lang="he-IL" sz="3600" dirty="0"/>
              <a:t> </a:t>
            </a:r>
            <a:r>
              <a:rPr lang="en-US" sz="3600" dirty="0"/>
              <a:t> meaning "concealment".</a:t>
            </a:r>
          </a:p>
          <a:p>
            <a:pPr algn="l">
              <a:lnSpc>
                <a:spcPct val="90000"/>
              </a:lnSpc>
            </a:pPr>
            <a:endParaRPr lang="en-US" altLang="en-US" sz="3600" dirty="0"/>
          </a:p>
        </p:txBody>
      </p:sp>
    </p:spTree>
    <p:extLst>
      <p:ext uri="{BB962C8B-B14F-4D97-AF65-F5344CB8AC3E}">
        <p14:creationId xmlns:p14="http://schemas.microsoft.com/office/powerpoint/2010/main" val="840803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3600" baseline="30000" dirty="0"/>
              <a:t>Phil 2.6-9 </a:t>
            </a:r>
            <a:r>
              <a:rPr lang="en-US" sz="3600" dirty="0"/>
              <a:t>in that he took the form of a slave by becoming like human beings are. And when he appeared as a human being, </a:t>
            </a:r>
            <a:r>
              <a:rPr lang="en-US" sz="3600" b="1" dirty="0"/>
              <a:t> </a:t>
            </a:r>
            <a:r>
              <a:rPr lang="en-US" sz="3600" dirty="0"/>
              <a:t>he humbled himself still more by becoming obedient even to death — death on a stake as a criminal! </a:t>
            </a:r>
            <a:r>
              <a:rPr lang="en-US" sz="3600" b="1" dirty="0"/>
              <a:t> </a:t>
            </a:r>
            <a:r>
              <a:rPr lang="en-US" sz="3600" dirty="0"/>
              <a:t>Therefore God raised him to the highest place and gave him the name above every name.</a:t>
            </a:r>
          </a:p>
        </p:txBody>
      </p:sp>
    </p:spTree>
    <p:extLst>
      <p:ext uri="{BB962C8B-B14F-4D97-AF65-F5344CB8AC3E}">
        <p14:creationId xmlns:p14="http://schemas.microsoft.com/office/powerpoint/2010/main" val="2858026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In a much lesser but analogous sense, every father has reduced himself, and dies for his family.</a:t>
            </a:r>
          </a:p>
          <a:p>
            <a:pPr algn="l">
              <a:lnSpc>
                <a:spcPct val="90000"/>
              </a:lnSpc>
            </a:pPr>
            <a:r>
              <a:rPr lang="en-US" altLang="en-US" sz="4000" u="sng" dirty="0"/>
              <a:t>Reduction, incarnation, servanthood life, death, resurrection is the deepest role model of fatherhood, and motherhood. </a:t>
            </a:r>
          </a:p>
        </p:txBody>
      </p:sp>
    </p:spTree>
    <p:extLst>
      <p:ext uri="{BB962C8B-B14F-4D97-AF65-F5344CB8AC3E}">
        <p14:creationId xmlns:p14="http://schemas.microsoft.com/office/powerpoint/2010/main" val="331012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C44C5F9-6F63-2DDF-B5F7-AF76BF99D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 y="0"/>
            <a:ext cx="9148960" cy="5140713"/>
          </a:xfrm>
          <a:prstGeom prst="rect">
            <a:avLst/>
          </a:prstGeom>
        </p:spPr>
      </p:pic>
    </p:spTree>
    <p:extLst>
      <p:ext uri="{BB962C8B-B14F-4D97-AF65-F5344CB8AC3E}">
        <p14:creationId xmlns:p14="http://schemas.microsoft.com/office/powerpoint/2010/main" val="950916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EF8328A0-F80D-9C25-72F5-10CC23FFB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 y="0"/>
            <a:ext cx="9153920" cy="5143500"/>
          </a:xfrm>
          <a:prstGeom prst="rect">
            <a:avLst/>
          </a:prstGeom>
        </p:spPr>
      </p:pic>
      <p:sp>
        <p:nvSpPr>
          <p:cNvPr id="4" name="TextBox 3">
            <a:extLst>
              <a:ext uri="{FF2B5EF4-FFF2-40B4-BE49-F238E27FC236}">
                <a16:creationId xmlns:a16="http://schemas.microsoft.com/office/drawing/2014/main" id="{D160104B-6114-CE14-E631-7C2B7B6CA9A3}"/>
              </a:ext>
            </a:extLst>
          </p:cNvPr>
          <p:cNvSpPr txBox="1"/>
          <p:nvPr/>
        </p:nvSpPr>
        <p:spPr>
          <a:xfrm>
            <a:off x="228600" y="209550"/>
            <a:ext cx="7950510" cy="2554545"/>
          </a:xfrm>
          <a:prstGeom prst="rect">
            <a:avLst/>
          </a:prstGeom>
          <a:noFill/>
        </p:spPr>
        <p:txBody>
          <a:bodyPr wrap="none" rtlCol="0">
            <a:spAutoFit/>
          </a:bodyPr>
          <a:lstStyle/>
          <a:p>
            <a:pPr algn="l"/>
            <a:r>
              <a:rPr lang="en-US" dirty="0"/>
              <a:t>Father Nurture</a:t>
            </a:r>
          </a:p>
          <a:p>
            <a:pPr marL="457200" indent="-457200" algn="l">
              <a:buFont typeface="+mj-lt"/>
              <a:buAutoNum type="arabicPeriod"/>
            </a:pPr>
            <a:r>
              <a:rPr lang="en-US" dirty="0"/>
              <a:t>The Yeshua heart of a father.</a:t>
            </a:r>
          </a:p>
          <a:p>
            <a:pPr marL="457200" indent="-457200" algn="l">
              <a:buFont typeface="+mj-lt"/>
              <a:buAutoNum type="arabicPeriod"/>
            </a:pPr>
            <a:r>
              <a:rPr lang="en-US" u="sng" dirty="0">
                <a:solidFill>
                  <a:srgbClr val="FFFF66"/>
                </a:solidFill>
              </a:rPr>
              <a:t>The Expressions of the heart</a:t>
            </a:r>
            <a:r>
              <a:rPr lang="en-US" dirty="0"/>
              <a:t>.</a:t>
            </a:r>
          </a:p>
          <a:p>
            <a:pPr marL="457200" indent="-457200" algn="l">
              <a:buFont typeface="+mj-lt"/>
              <a:buAutoNum type="arabicPeriod"/>
            </a:pPr>
            <a:r>
              <a:rPr lang="en-US" dirty="0"/>
              <a:t>Single moms.</a:t>
            </a:r>
          </a:p>
        </p:txBody>
      </p:sp>
    </p:spTree>
    <p:extLst>
      <p:ext uri="{BB962C8B-B14F-4D97-AF65-F5344CB8AC3E}">
        <p14:creationId xmlns:p14="http://schemas.microsoft.com/office/powerpoint/2010/main" val="2337769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So, how to apply this?</a:t>
            </a:r>
          </a:p>
          <a:p>
            <a:pPr algn="l">
              <a:lnSpc>
                <a:spcPct val="90000"/>
              </a:lnSpc>
            </a:pPr>
            <a:r>
              <a:rPr lang="en-US" altLang="en-US" sz="4000" dirty="0"/>
              <a:t>Give LIFE to your family:</a:t>
            </a:r>
          </a:p>
          <a:p>
            <a:pPr marL="685800" lvl="1" indent="-342900" algn="l">
              <a:lnSpc>
                <a:spcPct val="90000"/>
              </a:lnSpc>
              <a:buFont typeface="Arial" panose="020B0604020202020204" pitchFamily="34" charset="0"/>
              <a:buChar char="•"/>
            </a:pPr>
            <a:r>
              <a:rPr lang="en-US" altLang="en-US" sz="3700" dirty="0"/>
              <a:t>Do your BEST to make sure they are safe, protected, provided for. </a:t>
            </a:r>
          </a:p>
          <a:p>
            <a:pPr marL="685800" lvl="1" indent="-342900" algn="l">
              <a:lnSpc>
                <a:spcPct val="90000"/>
              </a:lnSpc>
              <a:buFont typeface="Arial" panose="020B0604020202020204" pitchFamily="34" charset="0"/>
              <a:buChar char="•"/>
            </a:pPr>
            <a:r>
              <a:rPr lang="en-US" altLang="en-US" sz="3700" dirty="0"/>
              <a:t>Verbalize and hug.  Love language.   </a:t>
            </a:r>
          </a:p>
          <a:p>
            <a:pPr marL="685800" lvl="1" indent="-342900" algn="l">
              <a:lnSpc>
                <a:spcPct val="90000"/>
              </a:lnSpc>
              <a:buFont typeface="Arial" panose="020B0604020202020204" pitchFamily="34" charset="0"/>
              <a:buChar char="•"/>
            </a:pPr>
            <a:r>
              <a:rPr lang="en-US" altLang="en-US" sz="3700" dirty="0"/>
              <a:t>Give them order, chores, behavior standards. </a:t>
            </a: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427422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Yeshua isn't allowed in jewelry stores, </a:t>
            </a:r>
          </a:p>
        </p:txBody>
      </p:sp>
    </p:spTree>
    <p:extLst>
      <p:ext uri="{BB962C8B-B14F-4D97-AF65-F5344CB8AC3E}">
        <p14:creationId xmlns:p14="http://schemas.microsoft.com/office/powerpoint/2010/main" val="3751309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7A8DC781-47FF-03A7-E807-9B8050E7D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 y="57150"/>
            <a:ext cx="9141310" cy="50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173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dirty="0"/>
              <a:t>C</a:t>
            </a:r>
            <a:r>
              <a:rPr lang="en-US" sz="4000" b="0" i="0" dirty="0">
                <a:effectLst/>
              </a:rPr>
              <a:t>hildren today can't possibly love God and love their neighbor if they don't love themselves. One of the biggest reasons that many youth today are turning to transgenderism is that they do not love themselves. </a:t>
            </a:r>
            <a:endParaRPr lang="en-US" altLang="en-US" sz="4000" dirty="0"/>
          </a:p>
        </p:txBody>
      </p:sp>
    </p:spTree>
    <p:extLst>
      <p:ext uri="{BB962C8B-B14F-4D97-AF65-F5344CB8AC3E}">
        <p14:creationId xmlns:p14="http://schemas.microsoft.com/office/powerpoint/2010/main" val="1776097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dirty="0">
                <a:effectLst/>
              </a:rPr>
              <a:t>There are many reasons for that, and it all begins in the home and specifically with fathers, whether they are present or absent in the home.</a:t>
            </a:r>
          </a:p>
          <a:p>
            <a:pPr algn="l"/>
            <a:r>
              <a:rPr lang="en-US" sz="4000" dirty="0"/>
              <a:t>“</a:t>
            </a:r>
            <a:r>
              <a:rPr lang="en-US" sz="4000" b="0" i="0" dirty="0">
                <a:effectLst/>
              </a:rPr>
              <a:t>Basically, transgenderism stems from a rejection of yourself.”</a:t>
            </a:r>
          </a:p>
          <a:p>
            <a:pPr algn="l">
              <a:lnSpc>
                <a:spcPct val="90000"/>
              </a:lnSpc>
            </a:pPr>
            <a:endParaRPr lang="en-US" altLang="en-US" sz="4000" dirty="0"/>
          </a:p>
        </p:txBody>
      </p:sp>
    </p:spTree>
    <p:extLst>
      <p:ext uri="{BB962C8B-B14F-4D97-AF65-F5344CB8AC3E}">
        <p14:creationId xmlns:p14="http://schemas.microsoft.com/office/powerpoint/2010/main" val="3202095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sz="4000" b="0" i="0" dirty="0">
                <a:effectLst/>
              </a:rPr>
              <a:t>As Chuck Swindoll has written, "Masculinity is vanishing. Throughout the land, fathers have lost their way to true manhood and have thrown responsibility to the wind. Sex roles are blurring, masculine leadership is disappearing, and like dominoes, homes and marriages are collapsing."</a:t>
            </a:r>
          </a:p>
          <a:p>
            <a:pPr algn="l">
              <a:lnSpc>
                <a:spcPct val="90000"/>
              </a:lnSpc>
            </a:pPr>
            <a:endParaRPr lang="en-US" altLang="en-US" sz="4000" dirty="0"/>
          </a:p>
        </p:txBody>
      </p:sp>
    </p:spTree>
    <p:extLst>
      <p:ext uri="{BB962C8B-B14F-4D97-AF65-F5344CB8AC3E}">
        <p14:creationId xmlns:p14="http://schemas.microsoft.com/office/powerpoint/2010/main" val="2147348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0" i="0" dirty="0">
                <a:effectLst/>
              </a:rPr>
              <a:t>Dr. James Dobson says, "The Western world stands at a great crossroads in its history. It is my opinion that our very survival as a people will depend on the presence or absence of masculine leadership in millions of homes."</a:t>
            </a:r>
          </a:p>
          <a:p>
            <a:pPr algn="l">
              <a:lnSpc>
                <a:spcPct val="90000"/>
              </a:lnSpc>
            </a:pPr>
            <a:endParaRPr lang="en-US" altLang="en-US" sz="4000" dirty="0"/>
          </a:p>
        </p:txBody>
      </p:sp>
    </p:spTree>
    <p:extLst>
      <p:ext uri="{BB962C8B-B14F-4D97-AF65-F5344CB8AC3E}">
        <p14:creationId xmlns:p14="http://schemas.microsoft.com/office/powerpoint/2010/main" val="3937480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Dads, Give LIFE to your families</a:t>
            </a:r>
          </a:p>
          <a:p>
            <a:pPr marL="457200" lvl="1" indent="-114300" algn="l">
              <a:lnSpc>
                <a:spcPct val="90000"/>
              </a:lnSpc>
              <a:buFont typeface="Arial" panose="020B0604020202020204" pitchFamily="34" charset="0"/>
              <a:buChar char="•"/>
            </a:pPr>
            <a:r>
              <a:rPr lang="en-US" altLang="en-US" sz="4000" dirty="0"/>
              <a:t>spiritual: prayer, worship, reading, study together and individually, and as a couple, attendance, service, example, making sure of salvation.  </a:t>
            </a:r>
          </a:p>
          <a:p>
            <a:pPr lvl="1" algn="l">
              <a:lnSpc>
                <a:spcPct val="90000"/>
              </a:lnSpc>
            </a:pPr>
            <a:endParaRPr lang="en-US" altLang="en-US" sz="4000" dirty="0"/>
          </a:p>
          <a:p>
            <a:pPr lvl="1" algn="l">
              <a:lnSpc>
                <a:spcPct val="90000"/>
              </a:lnSpc>
            </a:pPr>
            <a:endParaRPr lang="en-US" altLang="en-US" sz="3400" dirty="0"/>
          </a:p>
          <a:p>
            <a:pPr algn="l">
              <a:lnSpc>
                <a:spcPct val="90000"/>
              </a:lnSpc>
            </a:pPr>
            <a:endParaRPr lang="en-US" altLang="en-US" sz="4000" dirty="0"/>
          </a:p>
        </p:txBody>
      </p:sp>
    </p:spTree>
    <p:extLst>
      <p:ext uri="{BB962C8B-B14F-4D97-AF65-F5344CB8AC3E}">
        <p14:creationId xmlns:p14="http://schemas.microsoft.com/office/powerpoint/2010/main" val="3391212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sz="4000" b="0" i="0" dirty="0">
                <a:effectLst/>
              </a:rPr>
              <a:t>Spend TIME: Early on in the lockdown phase, a </a:t>
            </a:r>
            <a:r>
              <a:rPr lang="en-US" sz="4000" b="0" i="0" u="sng" dirty="0">
                <a:effectLst/>
                <a:hlinkClick r:id="rId3">
                  <a:extLst>
                    <a:ext uri="{A12FA001-AC4F-418D-AE19-62706E023703}">
                      <ahyp:hlinkClr xmlns:ahyp="http://schemas.microsoft.com/office/drawing/2018/hyperlinkcolor" val="tx"/>
                    </a:ext>
                  </a:extLst>
                </a:hlinkClick>
              </a:rPr>
              <a:t>Harvard report</a:t>
            </a:r>
            <a:r>
              <a:rPr lang="en-US" sz="4000" b="0" i="0" dirty="0">
                <a:effectLst/>
              </a:rPr>
              <a:t> found that fathers were growing closer and closer with their kids. Regardless of racial background, socio-economic status, education, and a host of other factors, nearly 70% of men felt closer to their kids and more than half said their kids were talking to them more about emotional matters. </a:t>
            </a:r>
            <a:endParaRPr lang="en-US" altLang="en-US" sz="4000" dirty="0"/>
          </a:p>
        </p:txBody>
      </p:sp>
    </p:spTree>
    <p:extLst>
      <p:ext uri="{BB962C8B-B14F-4D97-AF65-F5344CB8AC3E}">
        <p14:creationId xmlns:p14="http://schemas.microsoft.com/office/powerpoint/2010/main" val="333917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Dvarim/Dt 1.30-31 </a:t>
            </a:r>
            <a:r>
              <a:rPr lang="en-US" altLang="en-US" sz="4000" cap="small" dirty="0"/>
              <a:t>Adoni</a:t>
            </a:r>
            <a:r>
              <a:rPr lang="en-US" altLang="en-US" sz="4000" dirty="0"/>
              <a:t> your God, who goes before you, He Himself will fight for you—just as He did for you in Egypt before your own eyes, and in the wilderness, where you saw how </a:t>
            </a:r>
            <a:r>
              <a:rPr lang="en-US" altLang="en-US" sz="4000" cap="small" dirty="0"/>
              <a:t>Adoni</a:t>
            </a:r>
            <a:r>
              <a:rPr lang="en-US" altLang="en-US" sz="4000" dirty="0"/>
              <a:t> your God carried you as a man carries his son, everywhere you went until you came to this place.’</a:t>
            </a:r>
          </a:p>
        </p:txBody>
      </p:sp>
    </p:spTree>
    <p:extLst>
      <p:ext uri="{BB962C8B-B14F-4D97-AF65-F5344CB8AC3E}">
        <p14:creationId xmlns:p14="http://schemas.microsoft.com/office/powerpoint/2010/main" val="676776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Give LIFE to your family:</a:t>
            </a:r>
          </a:p>
          <a:p>
            <a:pPr marL="685800" lvl="1" indent="-342900" algn="l">
              <a:lnSpc>
                <a:spcPct val="90000"/>
              </a:lnSpc>
              <a:buFont typeface="Arial" panose="020B0604020202020204" pitchFamily="34" charset="0"/>
              <a:buChar char="•"/>
            </a:pPr>
            <a:r>
              <a:rPr lang="en-US" altLang="en-US" sz="3700" dirty="0"/>
              <a:t>“If you hold back your foot on </a:t>
            </a:r>
            <a:r>
              <a:rPr lang="en-US" altLang="en-US" sz="3700" u="sng" dirty="0">
                <a:solidFill>
                  <a:srgbClr val="FFFF66"/>
                </a:solidFill>
              </a:rPr>
              <a:t>Shabbat</a:t>
            </a:r>
            <a:r>
              <a:rPr lang="en-US" altLang="en-US" sz="3700" dirty="0"/>
              <a:t> from pursuing your own interests on my holy day; if you call Shabbat a delight, </a:t>
            </a:r>
            <a:r>
              <a:rPr lang="en-US" altLang="en-US" sz="3700" cap="small" dirty="0"/>
              <a:t>Adoni</a:t>
            </a:r>
            <a:r>
              <a:rPr lang="en-US" altLang="en-US" sz="3700" dirty="0"/>
              <a:t>’s holy day, worth honoring.</a:t>
            </a:r>
          </a:p>
          <a:p>
            <a:pPr marL="685800" lvl="1" indent="-342900" algn="l">
              <a:lnSpc>
                <a:spcPct val="90000"/>
              </a:lnSpc>
              <a:buFont typeface="Arial" panose="020B0604020202020204" pitchFamily="34" charset="0"/>
              <a:buChar char="•"/>
            </a:pPr>
            <a:r>
              <a:rPr lang="en-US" altLang="en-US" sz="3700" dirty="0"/>
              <a:t>Love the Jewish people and Israel; visit there if you can</a:t>
            </a:r>
          </a:p>
          <a:p>
            <a:pPr algn="l">
              <a:lnSpc>
                <a:spcPct val="90000"/>
              </a:lnSpc>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889360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t>Give life emotionally</a:t>
            </a:r>
            <a:r>
              <a:rPr lang="en-US" altLang="en-US" sz="4000" dirty="0"/>
              <a:t>:  Concerning marriage </a:t>
            </a:r>
            <a:r>
              <a:rPr lang="en-US" altLang="en-US" sz="4000" baseline="30000" dirty="0"/>
              <a:t>Dt. 24.5</a:t>
            </a:r>
            <a:r>
              <a:rPr lang="en-US" altLang="en-US" sz="4000" dirty="0"/>
              <a:t> “He is to be free at home for one year and </a:t>
            </a:r>
            <a:r>
              <a:rPr lang="en-US" altLang="en-US" sz="4000" u="sng" dirty="0">
                <a:solidFill>
                  <a:srgbClr val="FFFF66"/>
                </a:solidFill>
              </a:rPr>
              <a:t>make his wife happy.”</a:t>
            </a:r>
          </a:p>
          <a:p>
            <a:pPr algn="l">
              <a:lnSpc>
                <a:spcPct val="90000"/>
              </a:lnSpc>
            </a:pPr>
            <a:endParaRPr lang="en-US" altLang="en-US" sz="4000" dirty="0"/>
          </a:p>
          <a:p>
            <a:pPr algn="l">
              <a:lnSpc>
                <a:spcPct val="90000"/>
              </a:lnSpc>
            </a:pPr>
            <a:r>
              <a:rPr lang="en-US" altLang="en-US" sz="4000" dirty="0"/>
              <a:t>That applies to your kids as well.</a:t>
            </a:r>
          </a:p>
          <a:p>
            <a:pPr algn="l">
              <a:lnSpc>
                <a:spcPct val="90000"/>
              </a:lnSpc>
            </a:pPr>
            <a:endParaRPr lang="en-US" altLang="en-US" sz="4000" dirty="0"/>
          </a:p>
        </p:txBody>
      </p:sp>
    </p:spTree>
    <p:extLst>
      <p:ext uri="{BB962C8B-B14F-4D97-AF65-F5344CB8AC3E}">
        <p14:creationId xmlns:p14="http://schemas.microsoft.com/office/powerpoint/2010/main" val="232154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Yeshua isn't allowed in jewelry stores, they're afraid he'll break all the chains.</a:t>
            </a:r>
          </a:p>
        </p:txBody>
      </p:sp>
    </p:spTree>
    <p:extLst>
      <p:ext uri="{BB962C8B-B14F-4D97-AF65-F5344CB8AC3E}">
        <p14:creationId xmlns:p14="http://schemas.microsoft.com/office/powerpoint/2010/main" val="3206162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29050AC7-6054-DB58-038F-80002247E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260"/>
            <a:ext cx="9144000" cy="4798979"/>
          </a:xfrm>
          <a:prstGeom prst="rect">
            <a:avLst/>
          </a:prstGeom>
        </p:spPr>
      </p:pic>
    </p:spTree>
    <p:extLst>
      <p:ext uri="{BB962C8B-B14F-4D97-AF65-F5344CB8AC3E}">
        <p14:creationId xmlns:p14="http://schemas.microsoft.com/office/powerpoint/2010/main" val="140994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err="1"/>
              <a:t>Shaunti</a:t>
            </a:r>
            <a:r>
              <a:rPr lang="en-US" altLang="en-US" sz="4000" dirty="0"/>
              <a:t> </a:t>
            </a:r>
            <a:r>
              <a:rPr lang="en-US" altLang="en-US" sz="4000" dirty="0" err="1"/>
              <a:t>Feldhahn</a:t>
            </a:r>
            <a:r>
              <a:rPr lang="en-US" altLang="en-US" sz="4000" dirty="0"/>
              <a:t>:</a:t>
            </a:r>
          </a:p>
          <a:p>
            <a:pPr algn="l">
              <a:lnSpc>
                <a:spcPct val="90000"/>
              </a:lnSpc>
            </a:pPr>
            <a:r>
              <a:rPr lang="en-US" altLang="en-US" sz="4000" dirty="0"/>
              <a:t>I’m quite sure that is not a surprise to any mom reading this. I dare say most of us have experienced those slightly amused, slightly terrified feelings of watching the latest flip-them-in-the-air thing our husband was doing with our toddler. </a:t>
            </a:r>
          </a:p>
        </p:txBody>
      </p:sp>
    </p:spTree>
    <p:extLst>
      <p:ext uri="{BB962C8B-B14F-4D97-AF65-F5344CB8AC3E}">
        <p14:creationId xmlns:p14="http://schemas.microsoft.com/office/powerpoint/2010/main" val="4288194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E4B73E55-FFA4-C7EA-8DC1-7E7BC9C60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10"/>
            <a:ext cx="9144000" cy="503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55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Some of you may remember…</a:t>
            </a:r>
          </a:p>
        </p:txBody>
      </p:sp>
    </p:spTree>
    <p:extLst>
      <p:ext uri="{BB962C8B-B14F-4D97-AF65-F5344CB8AC3E}">
        <p14:creationId xmlns:p14="http://schemas.microsoft.com/office/powerpoint/2010/main" val="2387687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CD74C06-3663-2B27-3161-6CFDFB48D15E}"/>
              </a:ext>
            </a:extLst>
          </p:cNvPr>
          <p:cNvPicPr>
            <a:picLocks noChangeAspect="1"/>
          </p:cNvPicPr>
          <p:nvPr/>
        </p:nvPicPr>
        <p:blipFill>
          <a:blip r:embed="rId3"/>
          <a:stretch>
            <a:fillRect/>
          </a:stretch>
        </p:blipFill>
        <p:spPr>
          <a:xfrm>
            <a:off x="437804" y="0"/>
            <a:ext cx="8268391" cy="5143500"/>
          </a:xfrm>
          <a:prstGeom prst="rect">
            <a:avLst/>
          </a:prstGeom>
        </p:spPr>
      </p:pic>
    </p:spTree>
    <p:extLst>
      <p:ext uri="{BB962C8B-B14F-4D97-AF65-F5344CB8AC3E}">
        <p14:creationId xmlns:p14="http://schemas.microsoft.com/office/powerpoint/2010/main" val="1089876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D5998A53-11B1-C9B9-E59A-288A3AEDCD1B}"/>
              </a:ext>
            </a:extLst>
          </p:cNvPr>
          <p:cNvPicPr>
            <a:picLocks noChangeAspect="1"/>
          </p:cNvPicPr>
          <p:nvPr/>
        </p:nvPicPr>
        <p:blipFill>
          <a:blip r:embed="rId3"/>
          <a:stretch>
            <a:fillRect/>
          </a:stretch>
        </p:blipFill>
        <p:spPr>
          <a:xfrm>
            <a:off x="122006" y="0"/>
            <a:ext cx="8899988" cy="5143500"/>
          </a:xfrm>
          <a:prstGeom prst="rect">
            <a:avLst/>
          </a:prstGeom>
        </p:spPr>
      </p:pic>
    </p:spTree>
    <p:extLst>
      <p:ext uri="{BB962C8B-B14F-4D97-AF65-F5344CB8AC3E}">
        <p14:creationId xmlns:p14="http://schemas.microsoft.com/office/powerpoint/2010/main" val="2986715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5562600" cy="4648200"/>
          </a:xfrm>
        </p:spPr>
        <p:txBody>
          <a:bodyPr/>
          <a:lstStyle/>
          <a:p>
            <a:pPr algn="l">
              <a:lnSpc>
                <a:spcPct val="90000"/>
              </a:lnSpc>
            </a:pPr>
            <a:r>
              <a:rPr lang="en-US" altLang="en-US" sz="4000" dirty="0"/>
              <a:t>Diane:</a:t>
            </a:r>
          </a:p>
          <a:p>
            <a:pPr algn="l">
              <a:lnSpc>
                <a:spcPct val="90000"/>
              </a:lnSpc>
            </a:pPr>
            <a:r>
              <a:rPr lang="en-US" altLang="en-US" sz="4000" dirty="0"/>
              <a:t>There's one thing every little kid knows. Daddies mean fun; mommies mean business.</a:t>
            </a:r>
          </a:p>
          <a:p>
            <a:pPr algn="l">
              <a:lnSpc>
                <a:spcPct val="90000"/>
              </a:lnSpc>
            </a:pPr>
            <a:endParaRPr lang="en-US" altLang="en-US" sz="4000" dirty="0"/>
          </a:p>
        </p:txBody>
      </p:sp>
      <p:pic>
        <p:nvPicPr>
          <p:cNvPr id="2" name="Picture 1">
            <a:extLst>
              <a:ext uri="{FF2B5EF4-FFF2-40B4-BE49-F238E27FC236}">
                <a16:creationId xmlns:a16="http://schemas.microsoft.com/office/drawing/2014/main" id="{D6D58406-8D96-F252-8371-718A4D664425}"/>
              </a:ext>
            </a:extLst>
          </p:cNvPr>
          <p:cNvPicPr>
            <a:picLocks noChangeAspect="1"/>
          </p:cNvPicPr>
          <p:nvPr/>
        </p:nvPicPr>
        <p:blipFill>
          <a:blip r:embed="rId3"/>
          <a:stretch>
            <a:fillRect/>
          </a:stretch>
        </p:blipFill>
        <p:spPr>
          <a:xfrm>
            <a:off x="6167365" y="-16002"/>
            <a:ext cx="2976636" cy="5159502"/>
          </a:xfrm>
          <a:prstGeom prst="rect">
            <a:avLst/>
          </a:prstGeom>
        </p:spPr>
      </p:pic>
    </p:spTree>
    <p:extLst>
      <p:ext uri="{BB962C8B-B14F-4D97-AF65-F5344CB8AC3E}">
        <p14:creationId xmlns:p14="http://schemas.microsoft.com/office/powerpoint/2010/main" val="4147820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endParaRPr lang="en-US" altLang="en-US" sz="4000" dirty="0"/>
          </a:p>
          <a:p>
            <a:pPr>
              <a:lnSpc>
                <a:spcPct val="90000"/>
              </a:lnSpc>
            </a:pPr>
            <a:endParaRPr lang="en-US" altLang="en-US" sz="4000" dirty="0"/>
          </a:p>
          <a:p>
            <a:pPr>
              <a:lnSpc>
                <a:spcPct val="90000"/>
              </a:lnSpc>
            </a:pPr>
            <a:r>
              <a:rPr lang="en-US" altLang="en-US" sz="4000" dirty="0"/>
              <a:t>The Great Commandments</a:t>
            </a:r>
          </a:p>
        </p:txBody>
      </p:sp>
    </p:spTree>
    <p:extLst>
      <p:ext uri="{BB962C8B-B14F-4D97-AF65-F5344CB8AC3E}">
        <p14:creationId xmlns:p14="http://schemas.microsoft.com/office/powerpoint/2010/main" val="253529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sz="4000" i="0" baseline="30000" dirty="0">
                <a:effectLst/>
              </a:rPr>
              <a:t>Mark 12.28-31 </a:t>
            </a:r>
            <a:r>
              <a:rPr lang="en-US" sz="4000" i="0" dirty="0">
                <a:effectLst/>
              </a:rPr>
              <a:t>One of the </a:t>
            </a:r>
            <a:r>
              <a:rPr lang="en-US" sz="4000" i="1" dirty="0">
                <a:effectLst/>
              </a:rPr>
              <a:t>Torah</a:t>
            </a:r>
            <a:r>
              <a:rPr lang="en-US" sz="4000" i="0" dirty="0">
                <a:effectLst/>
              </a:rPr>
              <a:t>-teachers…asked him, “Which is the most important </a:t>
            </a:r>
            <a:r>
              <a:rPr lang="en-US" sz="4000" i="1" dirty="0">
                <a:effectLst/>
              </a:rPr>
              <a:t>mitzvah</a:t>
            </a:r>
            <a:r>
              <a:rPr lang="en-US" sz="4000" i="0" dirty="0">
                <a:effectLst/>
              </a:rPr>
              <a:t> of them all?” </a:t>
            </a:r>
            <a:r>
              <a:rPr lang="en-US" sz="4000" i="0" baseline="30000" dirty="0">
                <a:effectLst/>
              </a:rPr>
              <a:t> </a:t>
            </a:r>
            <a:r>
              <a:rPr lang="en-US" sz="4000" i="0" dirty="0">
                <a:effectLst/>
              </a:rPr>
              <a:t>Yeshua answered, “The most important is, ‘</a:t>
            </a:r>
            <a:r>
              <a:rPr lang="en-US" sz="4000" i="1" dirty="0" err="1">
                <a:effectLst/>
              </a:rPr>
              <a:t>Sh’ma</a:t>
            </a:r>
            <a:r>
              <a:rPr lang="en-US" sz="4000" i="1" dirty="0">
                <a:effectLst/>
              </a:rPr>
              <a:t> </a:t>
            </a:r>
            <a:r>
              <a:rPr lang="en-US" sz="4000" i="1" dirty="0" err="1">
                <a:effectLst/>
              </a:rPr>
              <a:t>Yisra’el</a:t>
            </a:r>
            <a:r>
              <a:rPr lang="en-US" sz="4000" i="1" dirty="0">
                <a:effectLst/>
              </a:rPr>
              <a:t>, </a:t>
            </a:r>
            <a:r>
              <a:rPr lang="en-US" sz="4000" i="1" cap="small" dirty="0">
                <a:effectLst/>
              </a:rPr>
              <a:t>Adonai</a:t>
            </a:r>
            <a:r>
              <a:rPr lang="en-US" sz="4000" i="1" dirty="0">
                <a:effectLst/>
              </a:rPr>
              <a:t> </a:t>
            </a:r>
            <a:r>
              <a:rPr lang="en-US" sz="4000" i="1" dirty="0" err="1">
                <a:effectLst/>
              </a:rPr>
              <a:t>Eloheinu</a:t>
            </a:r>
            <a:r>
              <a:rPr lang="en-US" sz="4000" i="1" dirty="0">
                <a:effectLst/>
              </a:rPr>
              <a:t>, </a:t>
            </a:r>
            <a:r>
              <a:rPr lang="en-US" sz="4000" i="1" cap="small" dirty="0">
                <a:effectLst/>
              </a:rPr>
              <a:t>Adonai</a:t>
            </a:r>
            <a:r>
              <a:rPr lang="en-US" sz="4000" i="1" dirty="0">
                <a:effectLst/>
              </a:rPr>
              <a:t> </a:t>
            </a:r>
            <a:r>
              <a:rPr lang="en-US" sz="4000" i="1" dirty="0" err="1">
                <a:effectLst/>
              </a:rPr>
              <a:t>echad</a:t>
            </a:r>
            <a:r>
              <a:rPr lang="en-US" sz="4000" i="0" dirty="0">
                <a:effectLst/>
              </a:rPr>
              <a:t> [Hear, O Isra’el, the </a:t>
            </a:r>
            <a:r>
              <a:rPr lang="en-US" sz="4000" i="0" cap="small" dirty="0">
                <a:effectLst/>
              </a:rPr>
              <a:t>Lord</a:t>
            </a:r>
            <a:r>
              <a:rPr lang="en-US" sz="4000" i="0" dirty="0">
                <a:effectLst/>
              </a:rPr>
              <a:t> our God, the </a:t>
            </a:r>
            <a:r>
              <a:rPr lang="en-US" sz="4000" i="0" cap="small" dirty="0">
                <a:effectLst/>
              </a:rPr>
              <a:t>Lord</a:t>
            </a:r>
            <a:r>
              <a:rPr lang="en-US" sz="4000" i="0" dirty="0">
                <a:effectLst/>
              </a:rPr>
              <a:t> is one], </a:t>
            </a:r>
            <a:r>
              <a:rPr lang="en-US" sz="4000" i="0" baseline="30000" dirty="0">
                <a:effectLst/>
              </a:rPr>
              <a:t> </a:t>
            </a:r>
            <a:endParaRPr lang="en-US" altLang="en-US" sz="4000" dirty="0"/>
          </a:p>
        </p:txBody>
      </p:sp>
    </p:spTree>
    <p:extLst>
      <p:ext uri="{BB962C8B-B14F-4D97-AF65-F5344CB8AC3E}">
        <p14:creationId xmlns:p14="http://schemas.microsoft.com/office/powerpoint/2010/main" val="3217964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i="0" baseline="30000" dirty="0">
                <a:effectLst/>
              </a:rPr>
              <a:t>Mark 12.28-31 </a:t>
            </a:r>
            <a:r>
              <a:rPr lang="en-US" sz="4000" i="0" dirty="0">
                <a:effectLst/>
              </a:rPr>
              <a:t>and you are to love </a:t>
            </a:r>
            <a:r>
              <a:rPr lang="en-US" sz="4000" cap="small" dirty="0">
                <a:effectLst/>
              </a:rPr>
              <a:t>Adoni</a:t>
            </a:r>
            <a:r>
              <a:rPr lang="en-US" sz="4000" i="0" dirty="0">
                <a:effectLst/>
              </a:rPr>
              <a:t> your God with all your heart, with all your soul, with all your understanding and with all your strength.’</a:t>
            </a:r>
            <a:r>
              <a:rPr lang="en-US" sz="4000" baseline="30000" dirty="0"/>
              <a:t>  </a:t>
            </a:r>
            <a:r>
              <a:rPr lang="en-US" sz="4000" i="0" dirty="0">
                <a:effectLst/>
              </a:rPr>
              <a:t>The second is this: ‘You are to love your neighbor as yourself.’</a:t>
            </a:r>
          </a:p>
          <a:p>
            <a:pPr algn="l">
              <a:lnSpc>
                <a:spcPct val="90000"/>
              </a:lnSpc>
            </a:pPr>
            <a:endParaRPr lang="en-US" altLang="en-US" sz="4000" dirty="0"/>
          </a:p>
        </p:txBody>
      </p:sp>
    </p:spTree>
    <p:extLst>
      <p:ext uri="{BB962C8B-B14F-4D97-AF65-F5344CB8AC3E}">
        <p14:creationId xmlns:p14="http://schemas.microsoft.com/office/powerpoint/2010/main" val="217056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C44C5F9-6F63-2DDF-B5F7-AF76BF99D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 y="0"/>
            <a:ext cx="9148960" cy="5140713"/>
          </a:xfrm>
          <a:prstGeom prst="rect">
            <a:avLst/>
          </a:prstGeom>
        </p:spPr>
      </p:pic>
    </p:spTree>
    <p:extLst>
      <p:ext uri="{BB962C8B-B14F-4D97-AF65-F5344CB8AC3E}">
        <p14:creationId xmlns:p14="http://schemas.microsoft.com/office/powerpoint/2010/main" val="3812656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
        <p:nvSpPr>
          <p:cNvPr id="2" name="TextBox 1">
            <a:extLst>
              <a:ext uri="{FF2B5EF4-FFF2-40B4-BE49-F238E27FC236}">
                <a16:creationId xmlns:a16="http://schemas.microsoft.com/office/drawing/2014/main" id="{BA1CBD4D-9E70-E1B1-E034-281FC9EFF56B}"/>
              </a:ext>
            </a:extLst>
          </p:cNvPr>
          <p:cNvSpPr txBox="1"/>
          <p:nvPr/>
        </p:nvSpPr>
        <p:spPr>
          <a:xfrm>
            <a:off x="1676400" y="209550"/>
            <a:ext cx="5049909" cy="1323439"/>
          </a:xfrm>
          <a:prstGeom prst="rect">
            <a:avLst/>
          </a:prstGeom>
          <a:noFill/>
        </p:spPr>
        <p:txBody>
          <a:bodyPr wrap="none" rtlCol="0">
            <a:spAutoFit/>
          </a:bodyPr>
          <a:lstStyle/>
          <a:p>
            <a:pPr algn="l"/>
            <a:r>
              <a:rPr lang="en-US" dirty="0"/>
              <a:t>But what about the </a:t>
            </a:r>
          </a:p>
          <a:p>
            <a:pPr algn="l"/>
            <a:r>
              <a:rPr lang="en-US" dirty="0"/>
              <a:t>Great Commission?</a:t>
            </a:r>
          </a:p>
        </p:txBody>
      </p:sp>
    </p:spTree>
    <p:extLst>
      <p:ext uri="{BB962C8B-B14F-4D97-AF65-F5344CB8AC3E}">
        <p14:creationId xmlns:p14="http://schemas.microsoft.com/office/powerpoint/2010/main" val="8336634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Mtt 28.19-20 </a:t>
            </a:r>
            <a:r>
              <a:rPr lang="en-US" altLang="en-US" sz="4000" dirty="0"/>
              <a:t>Therefore, go and make people from all nations into </a:t>
            </a:r>
            <a:r>
              <a:rPr lang="en-US" altLang="en-US" sz="4000" dirty="0" err="1"/>
              <a:t>talmidim</a:t>
            </a:r>
            <a:r>
              <a:rPr lang="en-US" altLang="en-US" sz="4000" dirty="0"/>
              <a:t>, immersing them into the reality of the Father, the Son and the Ruakh </a:t>
            </a:r>
            <a:r>
              <a:rPr lang="en-US" altLang="en-US" sz="4000" dirty="0" err="1"/>
              <a:t>HaKodesh</a:t>
            </a:r>
            <a:r>
              <a:rPr lang="en-US" altLang="en-US" sz="4000" dirty="0"/>
              <a:t>, and teaching them to obey everything that I have commanded you. And remember! I will be with you always, yes, even until the end of the age.”</a:t>
            </a:r>
          </a:p>
        </p:txBody>
      </p:sp>
    </p:spTree>
    <p:extLst>
      <p:ext uri="{BB962C8B-B14F-4D97-AF65-F5344CB8AC3E}">
        <p14:creationId xmlns:p14="http://schemas.microsoft.com/office/powerpoint/2010/main" val="3038354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9C0B02F7-3273-BF75-611A-A4CBA391DE71}"/>
              </a:ext>
            </a:extLst>
          </p:cNvPr>
          <p:cNvPicPr>
            <a:picLocks noChangeAspect="1"/>
          </p:cNvPicPr>
          <p:nvPr/>
        </p:nvPicPr>
        <p:blipFill>
          <a:blip r:embed="rId3"/>
          <a:stretch>
            <a:fillRect/>
          </a:stretch>
        </p:blipFill>
        <p:spPr>
          <a:xfrm>
            <a:off x="0" y="209550"/>
            <a:ext cx="9144000" cy="4758994"/>
          </a:xfrm>
          <a:prstGeom prst="rect">
            <a:avLst/>
          </a:prstGeom>
        </p:spPr>
      </p:pic>
      <p:sp>
        <p:nvSpPr>
          <p:cNvPr id="2" name="Rectangle 1">
            <a:extLst>
              <a:ext uri="{FF2B5EF4-FFF2-40B4-BE49-F238E27FC236}">
                <a16:creationId xmlns:a16="http://schemas.microsoft.com/office/drawing/2014/main" id="{F944F142-5E4A-10B0-F297-B9C7320CBD79}"/>
              </a:ext>
            </a:extLst>
          </p:cNvPr>
          <p:cNvSpPr/>
          <p:nvPr/>
        </p:nvSpPr>
        <p:spPr bwMode="auto">
          <a:xfrm>
            <a:off x="2590800" y="629445"/>
            <a:ext cx="914400" cy="228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believers</a:t>
            </a:r>
          </a:p>
        </p:txBody>
      </p:sp>
      <p:sp>
        <p:nvSpPr>
          <p:cNvPr id="4" name="Rectangle 3">
            <a:extLst>
              <a:ext uri="{FF2B5EF4-FFF2-40B4-BE49-F238E27FC236}">
                <a16:creationId xmlns:a16="http://schemas.microsoft.com/office/drawing/2014/main" id="{8AE49127-A6D1-CC0F-D14F-BA1C533BBBA7}"/>
              </a:ext>
            </a:extLst>
          </p:cNvPr>
          <p:cNvSpPr/>
          <p:nvPr/>
        </p:nvSpPr>
        <p:spPr bwMode="auto">
          <a:xfrm>
            <a:off x="2514600" y="2114550"/>
            <a:ext cx="914400" cy="228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Rounded MT Bold" panose="020F0704030504030204" pitchFamily="34" charset="0"/>
                <a:cs typeface="Arial" panose="020B0604020202020204" pitchFamily="34" charset="0"/>
              </a:rPr>
              <a:t>believers</a:t>
            </a:r>
          </a:p>
        </p:txBody>
      </p:sp>
      <p:pic>
        <p:nvPicPr>
          <p:cNvPr id="5" name="Picture 4">
            <a:extLst>
              <a:ext uri="{FF2B5EF4-FFF2-40B4-BE49-F238E27FC236}">
                <a16:creationId xmlns:a16="http://schemas.microsoft.com/office/drawing/2014/main" id="{72212336-9F35-3D1C-AD87-7F017540CE67}"/>
              </a:ext>
            </a:extLst>
          </p:cNvPr>
          <p:cNvPicPr>
            <a:picLocks noChangeAspect="1"/>
          </p:cNvPicPr>
          <p:nvPr/>
        </p:nvPicPr>
        <p:blipFill>
          <a:blip r:embed="rId4"/>
          <a:stretch>
            <a:fillRect/>
          </a:stretch>
        </p:blipFill>
        <p:spPr>
          <a:xfrm>
            <a:off x="2362200" y="171875"/>
            <a:ext cx="999831" cy="384081"/>
          </a:xfrm>
          <a:prstGeom prst="rect">
            <a:avLst/>
          </a:prstGeom>
        </p:spPr>
      </p:pic>
      <p:pic>
        <p:nvPicPr>
          <p:cNvPr id="6" name="Picture 5">
            <a:extLst>
              <a:ext uri="{FF2B5EF4-FFF2-40B4-BE49-F238E27FC236}">
                <a16:creationId xmlns:a16="http://schemas.microsoft.com/office/drawing/2014/main" id="{511BD7E8-9887-92F2-E74D-513B0C6C5A91}"/>
              </a:ext>
            </a:extLst>
          </p:cNvPr>
          <p:cNvPicPr>
            <a:picLocks noChangeAspect="1"/>
          </p:cNvPicPr>
          <p:nvPr/>
        </p:nvPicPr>
        <p:blipFill>
          <a:blip r:embed="rId4"/>
          <a:stretch>
            <a:fillRect/>
          </a:stretch>
        </p:blipFill>
        <p:spPr>
          <a:xfrm>
            <a:off x="457200" y="171874"/>
            <a:ext cx="999831" cy="384081"/>
          </a:xfrm>
          <a:prstGeom prst="rect">
            <a:avLst/>
          </a:prstGeom>
        </p:spPr>
      </p:pic>
    </p:spTree>
    <p:extLst>
      <p:ext uri="{BB962C8B-B14F-4D97-AF65-F5344CB8AC3E}">
        <p14:creationId xmlns:p14="http://schemas.microsoft.com/office/powerpoint/2010/main" val="2105996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marL="119063" indent="-119063" algn="l">
              <a:lnSpc>
                <a:spcPct val="90000"/>
              </a:lnSpc>
              <a:buFont typeface="Arial" panose="020B0604020202020204" pitchFamily="34" charset="0"/>
              <a:buChar char="•"/>
            </a:pPr>
            <a:r>
              <a:rPr lang="en-US" altLang="en-US" sz="4000" dirty="0"/>
              <a:t>Commit to the practice of prayer for your children daily.</a:t>
            </a:r>
          </a:p>
          <a:p>
            <a:pPr marL="119063" indent="-119063" algn="l">
              <a:lnSpc>
                <a:spcPct val="90000"/>
              </a:lnSpc>
              <a:buFont typeface="Arial" panose="020B0604020202020204" pitchFamily="34" charset="0"/>
              <a:buChar char="•"/>
            </a:pPr>
            <a:r>
              <a:rPr lang="en-US" altLang="en-US" sz="4000" dirty="0"/>
              <a:t>Remain in a posture of faith no matter what comes your way.</a:t>
            </a:r>
          </a:p>
          <a:p>
            <a:pPr marL="119063" indent="-119063" algn="l">
              <a:lnSpc>
                <a:spcPct val="90000"/>
              </a:lnSpc>
              <a:buFont typeface="Arial" panose="020B0604020202020204" pitchFamily="34" charset="0"/>
              <a:buChar char="•"/>
            </a:pPr>
            <a:r>
              <a:rPr lang="en-US" altLang="en-US" sz="4000" dirty="0"/>
              <a:t>Endeavor to be led by the Spirit in line with the Word of God.</a:t>
            </a:r>
          </a:p>
          <a:p>
            <a:pPr marL="119063" indent="-119063" algn="l">
              <a:lnSpc>
                <a:spcPct val="90000"/>
              </a:lnSpc>
              <a:buFont typeface="Arial" panose="020B0604020202020204" pitchFamily="34" charset="0"/>
              <a:buChar char="•"/>
            </a:pPr>
            <a:r>
              <a:rPr lang="en-US" altLang="en-US" sz="4000" dirty="0"/>
              <a:t>Obey God's Word in everything, being quick to repent for laziness, compromise or disobedience.</a:t>
            </a:r>
          </a:p>
        </p:txBody>
      </p:sp>
    </p:spTree>
    <p:extLst>
      <p:ext uri="{BB962C8B-B14F-4D97-AF65-F5344CB8AC3E}">
        <p14:creationId xmlns:p14="http://schemas.microsoft.com/office/powerpoint/2010/main" val="25622516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marL="119063" indent="-119063" algn="l">
              <a:lnSpc>
                <a:spcPct val="90000"/>
              </a:lnSpc>
              <a:buFont typeface="Arial" panose="020B0604020202020204" pitchFamily="34" charset="0"/>
              <a:buChar char="•"/>
            </a:pPr>
            <a:r>
              <a:rPr lang="en-US" altLang="en-US" sz="4000" dirty="0"/>
              <a:t>Focus more on building character than bringing creature comforts.</a:t>
            </a:r>
          </a:p>
          <a:p>
            <a:pPr marL="119063" indent="-119063" algn="l">
              <a:lnSpc>
                <a:spcPct val="90000"/>
              </a:lnSpc>
              <a:buFont typeface="Arial" panose="020B0604020202020204" pitchFamily="34" charset="0"/>
              <a:buChar char="•"/>
            </a:pPr>
            <a:r>
              <a:rPr lang="en-US" altLang="en-US" sz="4000" dirty="0"/>
              <a:t>Be vigilant monitoring all areas of media and relational influence affecting your children (association brings assimilation).</a:t>
            </a:r>
          </a:p>
          <a:p>
            <a:pPr marL="119063" indent="-119063" algn="l">
              <a:lnSpc>
                <a:spcPct val="90000"/>
              </a:lnSpc>
              <a:buFont typeface="Arial" panose="020B0604020202020204" pitchFamily="34" charset="0"/>
              <a:buChar char="•"/>
            </a:pPr>
            <a:r>
              <a:rPr lang="en-US" altLang="en-US" sz="4000" dirty="0"/>
              <a:t>Celebrate family Scripture study but keep it meaningful, relevant and short!</a:t>
            </a:r>
          </a:p>
        </p:txBody>
      </p:sp>
    </p:spTree>
    <p:extLst>
      <p:ext uri="{BB962C8B-B14F-4D97-AF65-F5344CB8AC3E}">
        <p14:creationId xmlns:p14="http://schemas.microsoft.com/office/powerpoint/2010/main" val="27227134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marL="119063" indent="-119063" algn="l">
              <a:lnSpc>
                <a:spcPct val="90000"/>
              </a:lnSpc>
              <a:buFont typeface="Arial" panose="020B0604020202020204" pitchFamily="34" charset="0"/>
              <a:buChar char="•"/>
            </a:pPr>
            <a:r>
              <a:rPr lang="en-US" altLang="en-US" sz="4000" dirty="0"/>
              <a:t>Communicate love and encouragement consistently knowing that rules without relationship can foster rebellion.</a:t>
            </a:r>
          </a:p>
          <a:p>
            <a:pPr marL="119063" indent="-119063" algn="l">
              <a:lnSpc>
                <a:spcPct val="90000"/>
              </a:lnSpc>
              <a:buFont typeface="Arial" panose="020B0604020202020204" pitchFamily="34" charset="0"/>
              <a:buChar char="•"/>
            </a:pPr>
            <a:r>
              <a:rPr lang="en-US" altLang="en-US" sz="4000" dirty="0"/>
              <a:t>Schedule regular family fun times to make memories and keep their emotional tanks full!</a:t>
            </a:r>
          </a:p>
          <a:p>
            <a:pPr marL="119063" indent="-119063" algn="l">
              <a:lnSpc>
                <a:spcPct val="90000"/>
              </a:lnSpc>
              <a:buFont typeface="Arial" panose="020B0604020202020204" pitchFamily="34" charset="0"/>
              <a:buChar char="•"/>
            </a:pPr>
            <a:r>
              <a:rPr lang="en-US" altLang="en-US" sz="4000" dirty="0"/>
              <a:t>Honor Biblical education reinforcing values taught at home.</a:t>
            </a:r>
          </a:p>
        </p:txBody>
      </p:sp>
    </p:spTree>
    <p:extLst>
      <p:ext uri="{BB962C8B-B14F-4D97-AF65-F5344CB8AC3E}">
        <p14:creationId xmlns:p14="http://schemas.microsoft.com/office/powerpoint/2010/main" val="31982492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119063" indent="-119063" algn="l">
              <a:lnSpc>
                <a:spcPct val="90000"/>
              </a:lnSpc>
              <a:buFont typeface="Arial" panose="020B0604020202020204" pitchFamily="34" charset="0"/>
              <a:buChar char="•"/>
            </a:pPr>
            <a:r>
              <a:rPr lang="en-US" altLang="en-US" sz="4000" dirty="0"/>
              <a:t>Be intentional with consistent family meal times to enhance communication and stay current.</a:t>
            </a:r>
          </a:p>
          <a:p>
            <a:pPr marL="119063" indent="-119063" algn="l">
              <a:lnSpc>
                <a:spcPct val="90000"/>
              </a:lnSpc>
              <a:buFont typeface="Arial" panose="020B0604020202020204" pitchFamily="34" charset="0"/>
              <a:buChar char="•"/>
            </a:pPr>
            <a:r>
              <a:rPr lang="en-US" altLang="en-US" sz="4000" dirty="0"/>
              <a:t>Plan individual "date times" and service trips for your children.</a:t>
            </a:r>
          </a:p>
        </p:txBody>
      </p:sp>
    </p:spTree>
    <p:extLst>
      <p:ext uri="{BB962C8B-B14F-4D97-AF65-F5344CB8AC3E}">
        <p14:creationId xmlns:p14="http://schemas.microsoft.com/office/powerpoint/2010/main" val="25800552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119063" indent="-119063" algn="l">
              <a:lnSpc>
                <a:spcPct val="90000"/>
              </a:lnSpc>
              <a:buFont typeface="Arial" panose="020B0604020202020204" pitchFamily="34" charset="0"/>
              <a:buChar char="•"/>
            </a:pPr>
            <a:r>
              <a:rPr lang="en-US" altLang="en-US" sz="4000" dirty="0"/>
              <a:t>Cultivate a culture of honor regarding spouses, grandparents, widows and orphans plus church and civic leaders.</a:t>
            </a:r>
          </a:p>
          <a:p>
            <a:pPr marL="119063" indent="-119063" algn="l">
              <a:lnSpc>
                <a:spcPct val="90000"/>
              </a:lnSpc>
              <a:buFont typeface="Arial" panose="020B0604020202020204" pitchFamily="34" charset="0"/>
              <a:buChar char="•"/>
            </a:pPr>
            <a:r>
              <a:rPr lang="en-US" altLang="en-US" sz="4000" dirty="0"/>
              <a:t>Celebrate with creativity life's seasons, passages and family traditions.</a:t>
            </a:r>
          </a:p>
        </p:txBody>
      </p:sp>
    </p:spTree>
    <p:extLst>
      <p:ext uri="{BB962C8B-B14F-4D97-AF65-F5344CB8AC3E}">
        <p14:creationId xmlns:p14="http://schemas.microsoft.com/office/powerpoint/2010/main" val="13714844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C44C5F9-6F63-2DDF-B5F7-AF76BF99D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 y="0"/>
            <a:ext cx="9148960" cy="5140713"/>
          </a:xfrm>
          <a:prstGeom prst="rect">
            <a:avLst/>
          </a:prstGeom>
        </p:spPr>
      </p:pic>
    </p:spTree>
    <p:extLst>
      <p:ext uri="{BB962C8B-B14F-4D97-AF65-F5344CB8AC3E}">
        <p14:creationId xmlns:p14="http://schemas.microsoft.com/office/powerpoint/2010/main" val="27995824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EF8328A0-F80D-9C25-72F5-10CC23FFB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 y="0"/>
            <a:ext cx="9153920" cy="5143500"/>
          </a:xfrm>
          <a:prstGeom prst="rect">
            <a:avLst/>
          </a:prstGeom>
        </p:spPr>
      </p:pic>
      <p:sp>
        <p:nvSpPr>
          <p:cNvPr id="4" name="TextBox 3">
            <a:extLst>
              <a:ext uri="{FF2B5EF4-FFF2-40B4-BE49-F238E27FC236}">
                <a16:creationId xmlns:a16="http://schemas.microsoft.com/office/drawing/2014/main" id="{D160104B-6114-CE14-E631-7C2B7B6CA9A3}"/>
              </a:ext>
            </a:extLst>
          </p:cNvPr>
          <p:cNvSpPr txBox="1"/>
          <p:nvPr/>
        </p:nvSpPr>
        <p:spPr>
          <a:xfrm>
            <a:off x="228600" y="209550"/>
            <a:ext cx="7950510" cy="2554545"/>
          </a:xfrm>
          <a:prstGeom prst="rect">
            <a:avLst/>
          </a:prstGeom>
          <a:noFill/>
        </p:spPr>
        <p:txBody>
          <a:bodyPr wrap="none" rtlCol="0">
            <a:spAutoFit/>
          </a:bodyPr>
          <a:lstStyle/>
          <a:p>
            <a:pPr algn="l"/>
            <a:r>
              <a:rPr lang="en-US" dirty="0"/>
              <a:t>Father Nurture</a:t>
            </a:r>
          </a:p>
          <a:p>
            <a:pPr marL="457200" indent="-457200" algn="l">
              <a:buFont typeface="+mj-lt"/>
              <a:buAutoNum type="arabicPeriod"/>
            </a:pPr>
            <a:r>
              <a:rPr lang="en-US" dirty="0"/>
              <a:t>The Yeshua heart of a father.</a:t>
            </a:r>
          </a:p>
          <a:p>
            <a:pPr marL="457200" indent="-457200" algn="l">
              <a:buFont typeface="+mj-lt"/>
              <a:buAutoNum type="arabicPeriod"/>
            </a:pPr>
            <a:r>
              <a:rPr lang="en-US" dirty="0"/>
              <a:t>The Expressions of the heart.</a:t>
            </a:r>
          </a:p>
          <a:p>
            <a:pPr marL="457200" indent="-457200" algn="l">
              <a:buFont typeface="+mj-lt"/>
              <a:buAutoNum type="arabicPeriod"/>
            </a:pPr>
            <a:r>
              <a:rPr lang="en-US" u="sng" dirty="0">
                <a:solidFill>
                  <a:srgbClr val="FFFF66"/>
                </a:solidFill>
              </a:rPr>
              <a:t>Single moms</a:t>
            </a:r>
            <a:r>
              <a:rPr lang="en-US" dirty="0"/>
              <a:t>.</a:t>
            </a:r>
          </a:p>
        </p:txBody>
      </p:sp>
    </p:spTree>
    <p:extLst>
      <p:ext uri="{BB962C8B-B14F-4D97-AF65-F5344CB8AC3E}">
        <p14:creationId xmlns:p14="http://schemas.microsoft.com/office/powerpoint/2010/main" val="220254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EF8328A0-F80D-9C25-72F5-10CC23FFB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 y="0"/>
            <a:ext cx="9153920" cy="5143500"/>
          </a:xfrm>
          <a:prstGeom prst="rect">
            <a:avLst/>
          </a:prstGeom>
        </p:spPr>
      </p:pic>
      <p:sp>
        <p:nvSpPr>
          <p:cNvPr id="4" name="TextBox 3">
            <a:extLst>
              <a:ext uri="{FF2B5EF4-FFF2-40B4-BE49-F238E27FC236}">
                <a16:creationId xmlns:a16="http://schemas.microsoft.com/office/drawing/2014/main" id="{D160104B-6114-CE14-E631-7C2B7B6CA9A3}"/>
              </a:ext>
            </a:extLst>
          </p:cNvPr>
          <p:cNvSpPr txBox="1"/>
          <p:nvPr/>
        </p:nvSpPr>
        <p:spPr>
          <a:xfrm>
            <a:off x="228600" y="209550"/>
            <a:ext cx="7950510" cy="2554545"/>
          </a:xfrm>
          <a:prstGeom prst="rect">
            <a:avLst/>
          </a:prstGeom>
          <a:noFill/>
        </p:spPr>
        <p:txBody>
          <a:bodyPr wrap="none" rtlCol="0">
            <a:spAutoFit/>
          </a:bodyPr>
          <a:lstStyle/>
          <a:p>
            <a:pPr algn="l"/>
            <a:r>
              <a:rPr lang="en-US" dirty="0"/>
              <a:t>Father Nurture</a:t>
            </a:r>
          </a:p>
          <a:p>
            <a:pPr marL="457200" indent="-457200" algn="l">
              <a:buFont typeface="+mj-lt"/>
              <a:buAutoNum type="arabicPeriod"/>
            </a:pPr>
            <a:r>
              <a:rPr lang="en-US" dirty="0"/>
              <a:t>The Yeshua heart of a father.</a:t>
            </a:r>
          </a:p>
          <a:p>
            <a:pPr marL="457200" indent="-457200" algn="l">
              <a:buFont typeface="+mj-lt"/>
              <a:buAutoNum type="arabicPeriod"/>
            </a:pPr>
            <a:r>
              <a:rPr lang="en-US" dirty="0"/>
              <a:t>The Expressions of the heart.</a:t>
            </a:r>
          </a:p>
          <a:p>
            <a:pPr marL="457200" indent="-457200" algn="l">
              <a:buFont typeface="+mj-lt"/>
              <a:buAutoNum type="arabicPeriod"/>
            </a:pPr>
            <a:r>
              <a:rPr lang="en-US" dirty="0"/>
              <a:t>Single moms.</a:t>
            </a:r>
          </a:p>
        </p:txBody>
      </p:sp>
    </p:spTree>
    <p:extLst>
      <p:ext uri="{BB962C8B-B14F-4D97-AF65-F5344CB8AC3E}">
        <p14:creationId xmlns:p14="http://schemas.microsoft.com/office/powerpoint/2010/main" val="1059319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41483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Lori Unthank</a:t>
            </a:r>
          </a:p>
          <a:p>
            <a:pPr marL="0" indent="0">
              <a:buNone/>
            </a:pPr>
            <a:r>
              <a:rPr lang="en-US" altLang="en-US" sz="3600" dirty="0"/>
              <a:t>thesinglemomkc.org/</a:t>
            </a:r>
            <a:endParaRPr lang="en-US" sz="4000" dirty="0"/>
          </a:p>
          <a:p>
            <a:pPr marL="0" indent="0">
              <a:buNone/>
            </a:pPr>
            <a:endParaRPr lang="en-US" sz="4000" dirty="0"/>
          </a:p>
        </p:txBody>
      </p:sp>
      <p:pic>
        <p:nvPicPr>
          <p:cNvPr id="3" name="Picture 2">
            <a:extLst>
              <a:ext uri="{FF2B5EF4-FFF2-40B4-BE49-F238E27FC236}">
                <a16:creationId xmlns:a16="http://schemas.microsoft.com/office/drawing/2014/main" id="{2896EC6C-D014-70BA-ACAC-69692DA14059}"/>
              </a:ext>
            </a:extLst>
          </p:cNvPr>
          <p:cNvPicPr>
            <a:picLocks noChangeAspect="1"/>
          </p:cNvPicPr>
          <p:nvPr/>
        </p:nvPicPr>
        <p:blipFill>
          <a:blip r:embed="rId3"/>
          <a:stretch>
            <a:fillRect/>
          </a:stretch>
        </p:blipFill>
        <p:spPr>
          <a:xfrm>
            <a:off x="5719635" y="300227"/>
            <a:ext cx="2967165" cy="2376838"/>
          </a:xfrm>
          <a:prstGeom prst="rect">
            <a:avLst/>
          </a:prstGeom>
        </p:spPr>
      </p:pic>
    </p:spTree>
    <p:extLst>
      <p:ext uri="{BB962C8B-B14F-4D97-AF65-F5344CB8AC3E}">
        <p14:creationId xmlns:p14="http://schemas.microsoft.com/office/powerpoint/2010/main" val="2721540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Deadbeat Dads.</a:t>
            </a:r>
          </a:p>
        </p:txBody>
      </p:sp>
      <p:pic>
        <p:nvPicPr>
          <p:cNvPr id="2050" name="Picture 2">
            <a:extLst>
              <a:ext uri="{FF2B5EF4-FFF2-40B4-BE49-F238E27FC236}">
                <a16:creationId xmlns:a16="http://schemas.microsoft.com/office/drawing/2014/main" id="{F40CC900-82AC-6C72-305D-1BFE72EAB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8" y="742950"/>
            <a:ext cx="9101612" cy="367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4779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Of the roughly 36 million men who fathered the 74 million American children under the age of 18, about nine million do not live with all of their minor children most or all of the time. Several million more see their kids at least once a week. </a:t>
            </a:r>
          </a:p>
        </p:txBody>
      </p:sp>
    </p:spTree>
    <p:extLst>
      <p:ext uri="{BB962C8B-B14F-4D97-AF65-F5344CB8AC3E}">
        <p14:creationId xmlns:p14="http://schemas.microsoft.com/office/powerpoint/2010/main" val="8171579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Five out of six single-parent households are headed by women and the percentage of kids living only with their mothers has tripled between 1960 and 2016 to 23 percent. </a:t>
            </a:r>
          </a:p>
        </p:txBody>
      </p:sp>
    </p:spTree>
    <p:extLst>
      <p:ext uri="{BB962C8B-B14F-4D97-AF65-F5344CB8AC3E}">
        <p14:creationId xmlns:p14="http://schemas.microsoft.com/office/powerpoint/2010/main" val="10543145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84163" indent="-284163" algn="l">
              <a:lnSpc>
                <a:spcPct val="90000"/>
              </a:lnSpc>
              <a:buFont typeface="Arial" panose="020B0604020202020204" pitchFamily="34" charset="0"/>
              <a:buChar char="•"/>
            </a:pPr>
            <a:r>
              <a:rPr lang="en-US" altLang="en-US" sz="4000" dirty="0"/>
              <a:t>40% of children </a:t>
            </a:r>
            <a:r>
              <a:rPr lang="en-US" altLang="en-US" sz="4000" u="sng" dirty="0"/>
              <a:t>in Kansas City </a:t>
            </a:r>
            <a:r>
              <a:rPr lang="en-US" altLang="en-US" sz="4000" dirty="0"/>
              <a:t>are growing up in single-parent homes, compared to the national average of 34%.</a:t>
            </a:r>
          </a:p>
          <a:p>
            <a:pPr algn="l">
              <a:lnSpc>
                <a:spcPct val="90000"/>
              </a:lnSpc>
            </a:pPr>
            <a:r>
              <a:rPr lang="en-US" altLang="en-US" sz="4000" dirty="0"/>
              <a:t>That’s 60,000 children in the KC    Metro!</a:t>
            </a:r>
          </a:p>
        </p:txBody>
      </p:sp>
    </p:spTree>
    <p:extLst>
      <p:ext uri="{BB962C8B-B14F-4D97-AF65-F5344CB8AC3E}">
        <p14:creationId xmlns:p14="http://schemas.microsoft.com/office/powerpoint/2010/main" val="31790759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84163" indent="-284163" algn="l">
              <a:lnSpc>
                <a:spcPct val="90000"/>
              </a:lnSpc>
              <a:buFont typeface="Arial" panose="020B0604020202020204" pitchFamily="34" charset="0"/>
              <a:buChar char="•"/>
            </a:pPr>
            <a:r>
              <a:rPr lang="en-US" altLang="en-US" sz="4000" dirty="0"/>
              <a:t>75% of the single-parent families in Kansas City are single-mother families</a:t>
            </a:r>
          </a:p>
        </p:txBody>
      </p:sp>
    </p:spTree>
    <p:extLst>
      <p:ext uri="{BB962C8B-B14F-4D97-AF65-F5344CB8AC3E}">
        <p14:creationId xmlns:p14="http://schemas.microsoft.com/office/powerpoint/2010/main" val="7392767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28600" indent="-228600" algn="l">
              <a:lnSpc>
                <a:spcPct val="90000"/>
              </a:lnSpc>
              <a:buFont typeface="Arial" panose="020B0604020202020204" pitchFamily="34" charset="0"/>
              <a:buChar char="•"/>
            </a:pPr>
            <a:r>
              <a:rPr lang="en-US" altLang="en-US" sz="4000" dirty="0"/>
              <a:t>46% is the poverty rate for children living in single-mom families, which is 4X greater than those living in married-couple families</a:t>
            </a:r>
          </a:p>
        </p:txBody>
      </p:sp>
    </p:spTree>
    <p:extLst>
      <p:ext uri="{BB962C8B-B14F-4D97-AF65-F5344CB8AC3E}">
        <p14:creationId xmlns:p14="http://schemas.microsoft.com/office/powerpoint/2010/main" val="28639455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3FC4897-FE5F-1A2F-BB1C-FC1B79B6634A}"/>
              </a:ext>
            </a:extLst>
          </p:cNvPr>
          <p:cNvPicPr>
            <a:picLocks noChangeAspect="1"/>
          </p:cNvPicPr>
          <p:nvPr/>
        </p:nvPicPr>
        <p:blipFill>
          <a:blip r:embed="rId3"/>
          <a:stretch>
            <a:fillRect/>
          </a:stretch>
        </p:blipFill>
        <p:spPr>
          <a:xfrm>
            <a:off x="76200" y="-1"/>
            <a:ext cx="9067800" cy="5196751"/>
          </a:xfrm>
          <a:prstGeom prst="rect">
            <a:avLst/>
          </a:prstGeom>
        </p:spPr>
      </p:pic>
    </p:spTree>
    <p:extLst>
      <p:ext uri="{BB962C8B-B14F-4D97-AF65-F5344CB8AC3E}">
        <p14:creationId xmlns:p14="http://schemas.microsoft.com/office/powerpoint/2010/main" val="35501357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73F5DD3-DEC7-531C-BF26-497FFBE7FC27}"/>
              </a:ext>
            </a:extLst>
          </p:cNvPr>
          <p:cNvPicPr>
            <a:picLocks noChangeAspect="1"/>
          </p:cNvPicPr>
          <p:nvPr/>
        </p:nvPicPr>
        <p:blipFill>
          <a:blip r:embed="rId3"/>
          <a:stretch>
            <a:fillRect/>
          </a:stretch>
        </p:blipFill>
        <p:spPr>
          <a:xfrm>
            <a:off x="96557" y="361950"/>
            <a:ext cx="9105211" cy="4495799"/>
          </a:xfrm>
          <a:prstGeom prst="rect">
            <a:avLst/>
          </a:prstGeom>
        </p:spPr>
      </p:pic>
    </p:spTree>
    <p:extLst>
      <p:ext uri="{BB962C8B-B14F-4D97-AF65-F5344CB8AC3E}">
        <p14:creationId xmlns:p14="http://schemas.microsoft.com/office/powerpoint/2010/main" val="18205593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1" i="0" baseline="30000" dirty="0" err="1">
                <a:effectLst/>
              </a:rPr>
              <a:t>Malakhi</a:t>
            </a:r>
            <a:r>
              <a:rPr lang="en-US" sz="4000" b="1" i="0" baseline="30000" dirty="0">
                <a:effectLst/>
              </a:rPr>
              <a:t> 3.23-24 </a:t>
            </a:r>
            <a:r>
              <a:rPr lang="en-US" sz="4000" b="0" i="0" dirty="0">
                <a:effectLst/>
              </a:rPr>
              <a:t>Look, I will send to you Eliyahu the prophet before the coming of the great and terrible Day of </a:t>
            </a:r>
            <a:r>
              <a:rPr lang="en-US" sz="4000" b="0" cap="small" dirty="0">
                <a:effectLst/>
              </a:rPr>
              <a:t>Adoni</a:t>
            </a:r>
            <a:r>
              <a:rPr lang="en-US" sz="4000" b="0" i="0" dirty="0">
                <a:effectLst/>
              </a:rPr>
              <a:t>.</a:t>
            </a:r>
            <a:r>
              <a:rPr lang="en-US" sz="4000" b="1" i="0" baseline="30000" dirty="0">
                <a:effectLst/>
              </a:rPr>
              <a:t> </a:t>
            </a:r>
            <a:r>
              <a:rPr lang="en-US" sz="4000" b="0" i="0" u="sng" dirty="0">
                <a:solidFill>
                  <a:srgbClr val="FFFF66"/>
                </a:solidFill>
                <a:effectLst/>
              </a:rPr>
              <a:t>He will turn the hearts of the fathers to the children and the hearts of the children to their fathers</a:t>
            </a:r>
            <a:r>
              <a:rPr lang="en-US" sz="4000" u="sng" dirty="0">
                <a:solidFill>
                  <a:srgbClr val="FFFF66"/>
                </a:solidFill>
              </a:rPr>
              <a:t>.</a:t>
            </a:r>
            <a:endParaRPr lang="en-US" altLang="en-US" sz="4000" dirty="0"/>
          </a:p>
        </p:txBody>
      </p:sp>
    </p:spTree>
    <p:extLst>
      <p:ext uri="{BB962C8B-B14F-4D97-AF65-F5344CB8AC3E}">
        <p14:creationId xmlns:p14="http://schemas.microsoft.com/office/powerpoint/2010/main" val="46604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EF8328A0-F80D-9C25-72F5-10CC23FFB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 y="0"/>
            <a:ext cx="9153920" cy="5143500"/>
          </a:xfrm>
          <a:prstGeom prst="rect">
            <a:avLst/>
          </a:prstGeom>
        </p:spPr>
      </p:pic>
      <p:sp>
        <p:nvSpPr>
          <p:cNvPr id="4" name="TextBox 3">
            <a:extLst>
              <a:ext uri="{FF2B5EF4-FFF2-40B4-BE49-F238E27FC236}">
                <a16:creationId xmlns:a16="http://schemas.microsoft.com/office/drawing/2014/main" id="{D160104B-6114-CE14-E631-7C2B7B6CA9A3}"/>
              </a:ext>
            </a:extLst>
          </p:cNvPr>
          <p:cNvSpPr txBox="1"/>
          <p:nvPr/>
        </p:nvSpPr>
        <p:spPr>
          <a:xfrm>
            <a:off x="228600" y="209550"/>
            <a:ext cx="7950510" cy="2554545"/>
          </a:xfrm>
          <a:prstGeom prst="rect">
            <a:avLst/>
          </a:prstGeom>
          <a:noFill/>
        </p:spPr>
        <p:txBody>
          <a:bodyPr wrap="none" rtlCol="0">
            <a:spAutoFit/>
          </a:bodyPr>
          <a:lstStyle/>
          <a:p>
            <a:pPr algn="l"/>
            <a:r>
              <a:rPr lang="en-US" dirty="0"/>
              <a:t>Father Nurture</a:t>
            </a:r>
          </a:p>
          <a:p>
            <a:pPr marL="457200" indent="-457200" algn="l">
              <a:buFont typeface="+mj-lt"/>
              <a:buAutoNum type="arabicPeriod"/>
            </a:pPr>
            <a:r>
              <a:rPr lang="en-US" u="sng" dirty="0">
                <a:solidFill>
                  <a:srgbClr val="FFFF66"/>
                </a:solidFill>
              </a:rPr>
              <a:t>The Yeshua</a:t>
            </a:r>
            <a:r>
              <a:rPr lang="en-US" u="sng" dirty="0"/>
              <a:t> </a:t>
            </a:r>
            <a:r>
              <a:rPr lang="en-US" u="sng" dirty="0">
                <a:solidFill>
                  <a:srgbClr val="FFFF66"/>
                </a:solidFill>
              </a:rPr>
              <a:t>heart of a father.</a:t>
            </a:r>
          </a:p>
          <a:p>
            <a:pPr marL="457200" indent="-457200" algn="l">
              <a:buFont typeface="+mj-lt"/>
              <a:buAutoNum type="arabicPeriod"/>
            </a:pPr>
            <a:r>
              <a:rPr lang="en-US" dirty="0"/>
              <a:t>The Expressions of the heart.</a:t>
            </a:r>
          </a:p>
          <a:p>
            <a:pPr marL="457200" indent="-457200" algn="l">
              <a:buFont typeface="+mj-lt"/>
              <a:buAutoNum type="arabicPeriod"/>
            </a:pPr>
            <a:r>
              <a:rPr lang="en-US" dirty="0"/>
              <a:t>Single moms.</a:t>
            </a:r>
          </a:p>
        </p:txBody>
      </p:sp>
    </p:spTree>
    <p:extLst>
      <p:ext uri="{BB962C8B-B14F-4D97-AF65-F5344CB8AC3E}">
        <p14:creationId xmlns:p14="http://schemas.microsoft.com/office/powerpoint/2010/main" val="24585422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Isaiah 9.5 </a:t>
            </a:r>
            <a:r>
              <a:rPr lang="en-US" sz="4000" dirty="0"/>
              <a:t>For a child is born to us,</a:t>
            </a:r>
          </a:p>
          <a:p>
            <a:pPr marL="0" indent="0">
              <a:buNone/>
            </a:pPr>
            <a:r>
              <a:rPr lang="en-US" sz="4000" dirty="0"/>
              <a:t>a son is given to us; dominion will rest on his shoulders, and he will be given the name Pele-</a:t>
            </a:r>
            <a:r>
              <a:rPr lang="en-US" sz="4000" dirty="0" err="1"/>
              <a:t>Yo‘etz</a:t>
            </a:r>
            <a:r>
              <a:rPr lang="en-US" sz="4000" dirty="0"/>
              <a:t> El </a:t>
            </a:r>
            <a:r>
              <a:rPr lang="en-US" sz="4000" dirty="0" err="1"/>
              <a:t>Gibbor</a:t>
            </a:r>
            <a:r>
              <a:rPr lang="en-US" sz="4000" dirty="0"/>
              <a:t> Avi-‘Ad Sar-Shalom</a:t>
            </a:r>
          </a:p>
          <a:p>
            <a:pPr marL="0" indent="0">
              <a:buNone/>
            </a:pPr>
            <a:r>
              <a:rPr lang="en-US" sz="4000" dirty="0"/>
              <a:t>[Wonder of a Counselor, Mighty God, </a:t>
            </a:r>
            <a:r>
              <a:rPr lang="en-US" sz="4000" u="sng" dirty="0">
                <a:solidFill>
                  <a:srgbClr val="FFFF66"/>
                </a:solidFill>
              </a:rPr>
              <a:t>Father of Eternity</a:t>
            </a:r>
            <a:r>
              <a:rPr lang="en-US" sz="4000" dirty="0"/>
              <a:t>, Prince of Peace],</a:t>
            </a:r>
          </a:p>
        </p:txBody>
      </p:sp>
    </p:spTree>
    <p:extLst>
      <p:ext uri="{BB962C8B-B14F-4D97-AF65-F5344CB8AC3E}">
        <p14:creationId xmlns:p14="http://schemas.microsoft.com/office/powerpoint/2010/main" val="12771416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C44C5F9-6F63-2DDF-B5F7-AF76BF99D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 y="0"/>
            <a:ext cx="9148960" cy="5140713"/>
          </a:xfrm>
          <a:prstGeom prst="rect">
            <a:avLst/>
          </a:prstGeom>
        </p:spPr>
      </p:pic>
    </p:spTree>
    <p:extLst>
      <p:ext uri="{BB962C8B-B14F-4D97-AF65-F5344CB8AC3E}">
        <p14:creationId xmlns:p14="http://schemas.microsoft.com/office/powerpoint/2010/main" val="22478459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EF8328A0-F80D-9C25-72F5-10CC23FFB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 y="0"/>
            <a:ext cx="9153920" cy="5143500"/>
          </a:xfrm>
          <a:prstGeom prst="rect">
            <a:avLst/>
          </a:prstGeom>
        </p:spPr>
      </p:pic>
      <p:sp>
        <p:nvSpPr>
          <p:cNvPr id="4" name="TextBox 3">
            <a:extLst>
              <a:ext uri="{FF2B5EF4-FFF2-40B4-BE49-F238E27FC236}">
                <a16:creationId xmlns:a16="http://schemas.microsoft.com/office/drawing/2014/main" id="{D160104B-6114-CE14-E631-7C2B7B6CA9A3}"/>
              </a:ext>
            </a:extLst>
          </p:cNvPr>
          <p:cNvSpPr txBox="1"/>
          <p:nvPr/>
        </p:nvSpPr>
        <p:spPr>
          <a:xfrm>
            <a:off x="228600" y="209550"/>
            <a:ext cx="7950510" cy="2554545"/>
          </a:xfrm>
          <a:prstGeom prst="rect">
            <a:avLst/>
          </a:prstGeom>
          <a:noFill/>
        </p:spPr>
        <p:txBody>
          <a:bodyPr wrap="none" rtlCol="0">
            <a:spAutoFit/>
          </a:bodyPr>
          <a:lstStyle/>
          <a:p>
            <a:pPr algn="l"/>
            <a:r>
              <a:rPr lang="en-US" dirty="0"/>
              <a:t>Father Nurture</a:t>
            </a:r>
          </a:p>
          <a:p>
            <a:pPr marL="457200" indent="-457200" algn="l">
              <a:buFont typeface="+mj-lt"/>
              <a:buAutoNum type="arabicPeriod"/>
            </a:pPr>
            <a:r>
              <a:rPr lang="en-US" dirty="0"/>
              <a:t>The Yeshua heart of a father.</a:t>
            </a:r>
          </a:p>
          <a:p>
            <a:pPr marL="457200" indent="-457200" algn="l">
              <a:buFont typeface="+mj-lt"/>
              <a:buAutoNum type="arabicPeriod"/>
            </a:pPr>
            <a:r>
              <a:rPr lang="en-US" dirty="0"/>
              <a:t>The Expressions of the heart.</a:t>
            </a:r>
          </a:p>
          <a:p>
            <a:pPr marL="457200" indent="-457200" algn="l">
              <a:buFont typeface="+mj-lt"/>
              <a:buAutoNum type="arabicPeriod"/>
            </a:pPr>
            <a:r>
              <a:rPr lang="en-US" dirty="0"/>
              <a:t>Single moms.</a:t>
            </a:r>
          </a:p>
        </p:txBody>
      </p:sp>
    </p:spTree>
    <p:extLst>
      <p:ext uri="{BB962C8B-B14F-4D97-AF65-F5344CB8AC3E}">
        <p14:creationId xmlns:p14="http://schemas.microsoft.com/office/powerpoint/2010/main" val="30492865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Invite Dads up for blessing.</a:t>
            </a:r>
          </a:p>
        </p:txBody>
      </p:sp>
    </p:spTree>
    <p:extLst>
      <p:ext uri="{BB962C8B-B14F-4D97-AF65-F5344CB8AC3E}">
        <p14:creationId xmlns:p14="http://schemas.microsoft.com/office/powerpoint/2010/main" val="38041278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Prayer points: </a:t>
            </a:r>
            <a:r>
              <a:rPr lang="en-US" altLang="en-US" sz="4000" u="sng" dirty="0"/>
              <a:t>Fatherhood Revival</a:t>
            </a:r>
          </a:p>
          <a:p>
            <a:pPr marL="512763" indent="-512763" algn="l">
              <a:lnSpc>
                <a:spcPct val="90000"/>
              </a:lnSpc>
              <a:buFont typeface="+mj-lt"/>
              <a:buAutoNum type="arabicPeriod"/>
            </a:pPr>
            <a:r>
              <a:rPr lang="en-US" altLang="en-US" sz="4000" dirty="0"/>
              <a:t>Those of us who are fathers would be better, more Ruakh empowered.  Receive Yeshua and walk in Him!!</a:t>
            </a:r>
          </a:p>
          <a:p>
            <a:pPr marL="512763" indent="-512763" algn="l">
              <a:lnSpc>
                <a:spcPct val="90000"/>
              </a:lnSpc>
              <a:buFont typeface="+mj-lt"/>
              <a:buAutoNum type="arabicPeriod"/>
            </a:pPr>
            <a:r>
              <a:rPr lang="en-US" altLang="en-US" sz="4000" dirty="0"/>
              <a:t>Those dads who have abandoned their families would repent.</a:t>
            </a:r>
          </a:p>
          <a:p>
            <a:pPr marL="512763" indent="-512763" algn="l">
              <a:lnSpc>
                <a:spcPct val="90000"/>
              </a:lnSpc>
              <a:buFont typeface="+mj-lt"/>
              <a:buAutoNum type="arabicPeriod"/>
            </a:pPr>
            <a:r>
              <a:rPr lang="en-US" altLang="en-US" sz="4000" dirty="0"/>
              <a:t>G-d would strengthen single moms.</a:t>
            </a:r>
          </a:p>
        </p:txBody>
      </p:sp>
    </p:spTree>
    <p:extLst>
      <p:ext uri="{BB962C8B-B14F-4D97-AF65-F5344CB8AC3E}">
        <p14:creationId xmlns:p14="http://schemas.microsoft.com/office/powerpoint/2010/main" val="103155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descr="mri brains">
            <a:extLst>
              <a:ext uri="{FF2B5EF4-FFF2-40B4-BE49-F238E27FC236}">
                <a16:creationId xmlns:a16="http://schemas.microsoft.com/office/drawing/2014/main" id="{32E19ED7-9B22-E602-9CA4-8AF02B3A2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9550"/>
            <a:ext cx="9067800" cy="48264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D0B9B2-7D2B-CC6A-4AD7-F21191548AFD}"/>
              </a:ext>
            </a:extLst>
          </p:cNvPr>
          <p:cNvSpPr txBox="1"/>
          <p:nvPr/>
        </p:nvSpPr>
        <p:spPr>
          <a:xfrm>
            <a:off x="0" y="209551"/>
            <a:ext cx="8991600" cy="1323439"/>
          </a:xfrm>
          <a:prstGeom prst="rect">
            <a:avLst/>
          </a:prstGeom>
          <a:noFill/>
        </p:spPr>
        <p:txBody>
          <a:bodyPr wrap="square">
            <a:spAutoFit/>
          </a:bodyPr>
          <a:lstStyle/>
          <a:p>
            <a:pPr algn="l"/>
            <a:r>
              <a:rPr lang="en-US" b="0" i="0" dirty="0">
                <a:effectLst>
                  <a:outerShdw blurRad="38100" dist="38100" dir="2700000" algn="tl">
                    <a:srgbClr val="000000">
                      <a:alpha val="43137"/>
                    </a:srgbClr>
                  </a:outerShdw>
                </a:effectLst>
                <a:latin typeface="+mn-lt"/>
              </a:rPr>
              <a:t>Fatherhood changes men’s brains according to MRI scans</a:t>
            </a:r>
          </a:p>
        </p:txBody>
      </p:sp>
    </p:spTree>
    <p:extLst>
      <p:ext uri="{BB962C8B-B14F-4D97-AF65-F5344CB8AC3E}">
        <p14:creationId xmlns:p14="http://schemas.microsoft.com/office/powerpoint/2010/main" val="206250130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198041</TotalTime>
  <Words>3686</Words>
  <Application>Microsoft Office PowerPoint</Application>
  <PresentationFormat>On-screen Show (16:9)</PresentationFormat>
  <Paragraphs>458</Paragraphs>
  <Slides>84</Slides>
  <Notes>84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84</vt:i4>
      </vt:variant>
    </vt:vector>
  </HeadingPairs>
  <TitlesOfParts>
    <vt:vector size="90" baseType="lpstr">
      <vt:lpstr>Arial</vt:lpstr>
      <vt:lpstr>Arial Rounded MT Bold</vt:lpstr>
      <vt:lpstr>David</vt:lpstr>
      <vt:lpstr>Helvetica Neue</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4870</cp:revision>
  <dcterms:created xsi:type="dcterms:W3CDTF">2006-04-21T19:34:43Z</dcterms:created>
  <dcterms:modified xsi:type="dcterms:W3CDTF">2023-06-17T13:44:42Z</dcterms:modified>
</cp:coreProperties>
</file>