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 id="2147483851" r:id="rId3"/>
    <p:sldMasterId id="2147483863" r:id="rId4"/>
  </p:sldMasterIdLst>
  <p:notesMasterIdLst>
    <p:notesMasterId r:id="rId80"/>
  </p:notesMasterIdLst>
  <p:handoutMasterIdLst>
    <p:handoutMasterId r:id="rId81"/>
  </p:handoutMasterIdLst>
  <p:sldIdLst>
    <p:sldId id="2045" r:id="rId5"/>
    <p:sldId id="369" r:id="rId6"/>
    <p:sldId id="65127" r:id="rId7"/>
    <p:sldId id="65129" r:id="rId8"/>
    <p:sldId id="65174" r:id="rId9"/>
    <p:sldId id="65176" r:id="rId10"/>
    <p:sldId id="65133" r:id="rId11"/>
    <p:sldId id="65136" r:id="rId12"/>
    <p:sldId id="340" r:id="rId13"/>
    <p:sldId id="356" r:id="rId14"/>
    <p:sldId id="65132" r:id="rId15"/>
    <p:sldId id="357" r:id="rId16"/>
    <p:sldId id="351" r:id="rId17"/>
    <p:sldId id="355" r:id="rId18"/>
    <p:sldId id="65134" r:id="rId19"/>
    <p:sldId id="358" r:id="rId20"/>
    <p:sldId id="359" r:id="rId21"/>
    <p:sldId id="65135" r:id="rId22"/>
    <p:sldId id="65124" r:id="rId23"/>
    <p:sldId id="65145" r:id="rId24"/>
    <p:sldId id="352" r:id="rId25"/>
    <p:sldId id="362" r:id="rId26"/>
    <p:sldId id="65137" r:id="rId27"/>
    <p:sldId id="65146" r:id="rId28"/>
    <p:sldId id="65147" r:id="rId29"/>
    <p:sldId id="65148" r:id="rId30"/>
    <p:sldId id="65149" r:id="rId31"/>
    <p:sldId id="65125" r:id="rId32"/>
    <p:sldId id="65141" r:id="rId33"/>
    <p:sldId id="65175" r:id="rId34"/>
    <p:sldId id="65179" r:id="rId35"/>
    <p:sldId id="65169" r:id="rId36"/>
    <p:sldId id="65170" r:id="rId37"/>
    <p:sldId id="65172" r:id="rId38"/>
    <p:sldId id="65171" r:id="rId39"/>
    <p:sldId id="60922" r:id="rId40"/>
    <p:sldId id="65138" r:id="rId41"/>
    <p:sldId id="65140" r:id="rId42"/>
    <p:sldId id="65142" r:id="rId43"/>
    <p:sldId id="65177" r:id="rId44"/>
    <p:sldId id="60925" r:id="rId45"/>
    <p:sldId id="65143" r:id="rId46"/>
    <p:sldId id="65144" r:id="rId47"/>
    <p:sldId id="64330" r:id="rId48"/>
    <p:sldId id="64321" r:id="rId49"/>
    <p:sldId id="64181" r:id="rId50"/>
    <p:sldId id="64159" r:id="rId51"/>
    <p:sldId id="64205" r:id="rId52"/>
    <p:sldId id="65160" r:id="rId53"/>
    <p:sldId id="65158" r:id="rId54"/>
    <p:sldId id="65150" r:id="rId55"/>
    <p:sldId id="65151" r:id="rId56"/>
    <p:sldId id="65152" r:id="rId57"/>
    <p:sldId id="65161" r:id="rId58"/>
    <p:sldId id="65159" r:id="rId59"/>
    <p:sldId id="361" r:id="rId60"/>
    <p:sldId id="365" r:id="rId61"/>
    <p:sldId id="360" r:id="rId62"/>
    <p:sldId id="65155" r:id="rId63"/>
    <p:sldId id="363" r:id="rId64"/>
    <p:sldId id="65157" r:id="rId65"/>
    <p:sldId id="366" r:id="rId66"/>
    <p:sldId id="65139" r:id="rId67"/>
    <p:sldId id="65154" r:id="rId68"/>
    <p:sldId id="65153" r:id="rId69"/>
    <p:sldId id="65164" r:id="rId70"/>
    <p:sldId id="65178" r:id="rId71"/>
    <p:sldId id="65165" r:id="rId72"/>
    <p:sldId id="65168" r:id="rId73"/>
    <p:sldId id="65167" r:id="rId74"/>
    <p:sldId id="65123" r:id="rId75"/>
    <p:sldId id="65162" r:id="rId76"/>
    <p:sldId id="65163" r:id="rId77"/>
    <p:sldId id="63289" r:id="rId78"/>
    <p:sldId id="65126" r:id="rId79"/>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333333"/>
    <a:srgbClr val="996633"/>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2" autoAdjust="0"/>
    <p:restoredTop sz="83652" autoAdjust="0"/>
  </p:normalViewPr>
  <p:slideViewPr>
    <p:cSldViewPr>
      <p:cViewPr varScale="1">
        <p:scale>
          <a:sx n="105" d="100"/>
          <a:sy n="105" d="100"/>
        </p:scale>
        <p:origin x="120" y="33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244"/>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Bt Mitzvah Maturity</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24, 2023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Bt Mitzvah Maturity</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24, 2023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Bt Mitzvah Maturity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55DB488-D441-9232-D935-F47BA430671D}"/>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F850AFCC-CE6D-D076-D46F-DFA4EF2B5DE8}"/>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2ABB4370-8E9C-030E-F16B-018652599CE5}"/>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2F779ED-E983-42A1-A931-C7CE3AFA083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12674" name="Rectangle 2">
            <a:extLst>
              <a:ext uri="{FF2B5EF4-FFF2-40B4-BE49-F238E27FC236}">
                <a16:creationId xmlns:a16="http://schemas.microsoft.com/office/drawing/2014/main" id="{2959394D-4E7A-66E9-238C-0E514DA0E36B}"/>
              </a:ext>
            </a:extLst>
          </p:cNvPr>
          <p:cNvSpPr>
            <a:spLocks noGrp="1" noRot="1" noChangeAspect="1" noChangeArrowheads="1" noTextEdit="1"/>
          </p:cNvSpPr>
          <p:nvPr>
            <p:ph type="sldImg"/>
          </p:nvPr>
        </p:nvSpPr>
        <p:spPr>
          <a:xfrm>
            <a:off x="304800" y="457200"/>
            <a:ext cx="6172200" cy="3657600"/>
          </a:xfrm>
          <a:ln/>
        </p:spPr>
      </p:sp>
      <p:sp>
        <p:nvSpPr>
          <p:cNvPr id="412675" name="Rectangle 3">
            <a:extLst>
              <a:ext uri="{FF2B5EF4-FFF2-40B4-BE49-F238E27FC236}">
                <a16:creationId xmlns:a16="http://schemas.microsoft.com/office/drawing/2014/main" id="{6C85476D-EE1D-2631-DF4A-573012D23D66}"/>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Old enough to fast on YK. </a:t>
            </a:r>
          </a:p>
          <a:p>
            <a:r>
              <a:rPr lang="en-US" altLang="en-US" sz="1000" dirty="0"/>
              <a:t>https://www.sefaria.org/Pirkei_Avot.5.21?lang=bi&amp;with=all&amp;lang2=en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55DB488-D441-9232-D935-F47BA430671D}"/>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F850AFCC-CE6D-D076-D46F-DFA4EF2B5DE8}"/>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2ABB4370-8E9C-030E-F16B-018652599CE5}"/>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2F779ED-E983-42A1-A931-C7CE3AFA083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12674" name="Rectangle 2">
            <a:extLst>
              <a:ext uri="{FF2B5EF4-FFF2-40B4-BE49-F238E27FC236}">
                <a16:creationId xmlns:a16="http://schemas.microsoft.com/office/drawing/2014/main" id="{2959394D-4E7A-66E9-238C-0E514DA0E36B}"/>
              </a:ext>
            </a:extLst>
          </p:cNvPr>
          <p:cNvSpPr>
            <a:spLocks noGrp="1" noRot="1" noChangeAspect="1" noChangeArrowheads="1" noTextEdit="1"/>
          </p:cNvSpPr>
          <p:nvPr>
            <p:ph type="sldImg"/>
          </p:nvPr>
        </p:nvSpPr>
        <p:spPr>
          <a:xfrm>
            <a:off x="228600" y="395288"/>
            <a:ext cx="6343650" cy="3568700"/>
          </a:xfrm>
          <a:ln/>
        </p:spPr>
      </p:sp>
      <p:sp>
        <p:nvSpPr>
          <p:cNvPr id="412675" name="Rectangle 3">
            <a:extLst>
              <a:ext uri="{FF2B5EF4-FFF2-40B4-BE49-F238E27FC236}">
                <a16:creationId xmlns:a16="http://schemas.microsoft.com/office/drawing/2014/main" id="{6C85476D-EE1D-2631-DF4A-573012D23D66}"/>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  </a:t>
            </a:r>
          </a:p>
        </p:txBody>
      </p:sp>
    </p:spTree>
    <p:extLst>
      <p:ext uri="{BB962C8B-B14F-4D97-AF65-F5344CB8AC3E}">
        <p14:creationId xmlns:p14="http://schemas.microsoft.com/office/powerpoint/2010/main" val="458188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9D591EA-9799-C456-8A92-8A35ADBD130B}"/>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6923A295-68B8-C14F-7137-1E549C62019A}"/>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6C666A2D-F9BC-EB50-4F5B-BBD519AD81D2}"/>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7DA71A2-F35F-4653-9ECE-4DCADF7105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14722" name="Rectangle 2">
            <a:extLst>
              <a:ext uri="{FF2B5EF4-FFF2-40B4-BE49-F238E27FC236}">
                <a16:creationId xmlns:a16="http://schemas.microsoft.com/office/drawing/2014/main" id="{D7629621-8E8F-77DF-AAB9-CF727449023E}"/>
              </a:ext>
            </a:extLst>
          </p:cNvPr>
          <p:cNvSpPr>
            <a:spLocks noGrp="1" noRot="1" noChangeAspect="1" noChangeArrowheads="1" noTextEdit="1"/>
          </p:cNvSpPr>
          <p:nvPr>
            <p:ph type="sldImg"/>
          </p:nvPr>
        </p:nvSpPr>
        <p:spPr>
          <a:xfrm>
            <a:off x="381000" y="457200"/>
            <a:ext cx="6172200" cy="3429000"/>
          </a:xfrm>
          <a:ln/>
        </p:spPr>
      </p:sp>
      <p:sp>
        <p:nvSpPr>
          <p:cNvPr id="414723" name="Rectangle 3">
            <a:extLst>
              <a:ext uri="{FF2B5EF4-FFF2-40B4-BE49-F238E27FC236}">
                <a16:creationId xmlns:a16="http://schemas.microsoft.com/office/drawing/2014/main" id="{473EC028-EEB7-032B-BBFF-64BBB48A845F}"/>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C121239-5B3C-AD99-AA14-0A1BA62F86AA}"/>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1983B845-127B-AC09-3546-EBEB78978BD3}"/>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5B4FC6E2-E0BB-8673-BA8C-3CDD0759D771}"/>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41DE1BED-7B7F-4E9D-BA43-87746ECD788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02434" name="Rectangle 2">
            <a:extLst>
              <a:ext uri="{FF2B5EF4-FFF2-40B4-BE49-F238E27FC236}">
                <a16:creationId xmlns:a16="http://schemas.microsoft.com/office/drawing/2014/main" id="{8829B757-12BE-C2C4-8C18-079188351417}"/>
              </a:ext>
            </a:extLst>
          </p:cNvPr>
          <p:cNvSpPr>
            <a:spLocks noGrp="1" noRot="1" noChangeAspect="1" noChangeArrowheads="1" noTextEdit="1"/>
          </p:cNvSpPr>
          <p:nvPr>
            <p:ph type="sldImg"/>
          </p:nvPr>
        </p:nvSpPr>
        <p:spPr>
          <a:xfrm>
            <a:off x="381000" y="304800"/>
            <a:ext cx="6096000" cy="3810000"/>
          </a:xfrm>
          <a:ln/>
        </p:spPr>
      </p:sp>
      <p:sp>
        <p:nvSpPr>
          <p:cNvPr id="402435" name="Rectangle 3">
            <a:extLst>
              <a:ext uri="{FF2B5EF4-FFF2-40B4-BE49-F238E27FC236}">
                <a16:creationId xmlns:a16="http://schemas.microsoft.com/office/drawing/2014/main" id="{F94A9A9D-3B5E-C11B-34C1-450E880A812E}"/>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Big time celebration early on in our people’s history.  </a:t>
            </a:r>
          </a:p>
          <a:p>
            <a:r>
              <a:rPr lang="en-US" altLang="en-US" sz="1000" dirty="0"/>
              <a:t>http://www.sichosinenglish.org/books/bar-mitzvah/02.htm</a:t>
            </a:r>
          </a:p>
          <a:p>
            <a:r>
              <a:rPr lang="en-US" altLang="en-US" sz="1000" dirty="0"/>
              <a:t>http://www.chabad.org/library/article_cdo/aid/484213/jewish/What-is-the-Origin-of-the-Bar-Mitzvah-Celebration.htm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8073BD6-B9A0-081C-0A99-DC5CED37B6F6}"/>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2999C4C7-F9BE-1E65-0EA9-5182A133C147}"/>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33FAA365-710C-FA9A-EAF3-4E97565CF281}"/>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5C061B00-C597-494B-A1B2-5E5AD718396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10626" name="Rectangle 2">
            <a:extLst>
              <a:ext uri="{FF2B5EF4-FFF2-40B4-BE49-F238E27FC236}">
                <a16:creationId xmlns:a16="http://schemas.microsoft.com/office/drawing/2014/main" id="{E5F3D7FD-9AA6-FF22-BBEB-945AD84EA047}"/>
              </a:ext>
            </a:extLst>
          </p:cNvPr>
          <p:cNvSpPr>
            <a:spLocks noGrp="1" noRot="1" noChangeAspect="1" noChangeArrowheads="1" noTextEdit="1"/>
          </p:cNvSpPr>
          <p:nvPr>
            <p:ph type="sldImg"/>
          </p:nvPr>
        </p:nvSpPr>
        <p:spPr>
          <a:xfrm>
            <a:off x="304800" y="381000"/>
            <a:ext cx="6172200" cy="3505200"/>
          </a:xfrm>
          <a:ln/>
        </p:spPr>
      </p:sp>
      <p:sp>
        <p:nvSpPr>
          <p:cNvPr id="410627" name="Rectangle 3">
            <a:extLst>
              <a:ext uri="{FF2B5EF4-FFF2-40B4-BE49-F238E27FC236}">
                <a16:creationId xmlns:a16="http://schemas.microsoft.com/office/drawing/2014/main" id="{136284C3-29B6-222F-6BF3-29420EA7D2DD}"/>
              </a:ext>
            </a:extLst>
          </p:cNvPr>
          <p:cNvSpPr>
            <a:spLocks noGrp="1" noChangeArrowheads="1"/>
          </p:cNvSpPr>
          <p:nvPr>
            <p:ph type="body" idx="1"/>
          </p:nvPr>
        </p:nvSpPr>
        <p:spPr>
          <a:xfrm>
            <a:off x="152400" y="4114800"/>
            <a:ext cx="6553200" cy="4876800"/>
          </a:xfrm>
        </p:spPr>
        <p:txBody>
          <a:bodyPr/>
          <a:lstStyle/>
          <a:p>
            <a:r>
              <a:rPr lang="en-US" altLang="en-US" sz="2000">
                <a:latin typeface="Arial Rounded MT Bold" panose="020F0704030504030204" pitchFamily="34" charset="0"/>
              </a:rPr>
              <a:t>Seems this was His first trip with them for the Regalim, the Pilgrim Holidays.  Sort of a proto Bar Mitzvah.  Then He got engaged with the teachers…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8073BD6-B9A0-081C-0A99-DC5CED37B6F6}"/>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2999C4C7-F9BE-1E65-0EA9-5182A133C147}"/>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33FAA365-710C-FA9A-EAF3-4E97565CF281}"/>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5C061B00-C597-494B-A1B2-5E5AD718396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10626" name="Rectangle 2">
            <a:extLst>
              <a:ext uri="{FF2B5EF4-FFF2-40B4-BE49-F238E27FC236}">
                <a16:creationId xmlns:a16="http://schemas.microsoft.com/office/drawing/2014/main" id="{E5F3D7FD-9AA6-FF22-BBEB-945AD84EA047}"/>
              </a:ext>
            </a:extLst>
          </p:cNvPr>
          <p:cNvSpPr>
            <a:spLocks noGrp="1" noRot="1" noChangeAspect="1" noChangeArrowheads="1" noTextEdit="1"/>
          </p:cNvSpPr>
          <p:nvPr>
            <p:ph type="sldImg"/>
          </p:nvPr>
        </p:nvSpPr>
        <p:spPr>
          <a:xfrm>
            <a:off x="336333" y="457200"/>
            <a:ext cx="6233314" cy="3506787"/>
          </a:xfrm>
          <a:ln/>
        </p:spPr>
      </p:sp>
      <p:sp>
        <p:nvSpPr>
          <p:cNvPr id="410627" name="Rectangle 3">
            <a:extLst>
              <a:ext uri="{FF2B5EF4-FFF2-40B4-BE49-F238E27FC236}">
                <a16:creationId xmlns:a16="http://schemas.microsoft.com/office/drawing/2014/main" id="{136284C3-29B6-222F-6BF3-29420EA7D2DD}"/>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042814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F8C4BF2-F038-3433-8200-3CF00454F5EB}"/>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B53DB172-55F3-4A40-0FBE-B9F4FA47E89B}"/>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D4B6FB2A-043C-A478-6416-340AF55BACE4}"/>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E6ACA91A-8951-45FD-9507-57A80D6C91F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16770" name="Rectangle 2">
            <a:extLst>
              <a:ext uri="{FF2B5EF4-FFF2-40B4-BE49-F238E27FC236}">
                <a16:creationId xmlns:a16="http://schemas.microsoft.com/office/drawing/2014/main" id="{D05BA52E-1F9C-1174-F43D-415506CB7C4B}"/>
              </a:ext>
            </a:extLst>
          </p:cNvPr>
          <p:cNvSpPr>
            <a:spLocks noGrp="1" noRot="1" noChangeAspect="1" noChangeArrowheads="1" noTextEdit="1"/>
          </p:cNvSpPr>
          <p:nvPr>
            <p:ph type="sldImg"/>
          </p:nvPr>
        </p:nvSpPr>
        <p:spPr>
          <a:xfrm>
            <a:off x="381000" y="457200"/>
            <a:ext cx="6019800" cy="3352800"/>
          </a:xfrm>
          <a:ln/>
        </p:spPr>
      </p:sp>
      <p:sp>
        <p:nvSpPr>
          <p:cNvPr id="416771" name="Rectangle 3">
            <a:extLst>
              <a:ext uri="{FF2B5EF4-FFF2-40B4-BE49-F238E27FC236}">
                <a16:creationId xmlns:a16="http://schemas.microsoft.com/office/drawing/2014/main" id="{DFA63C0E-F4FC-9702-C323-80188ED6A8CB}"/>
              </a:ext>
            </a:extLst>
          </p:cNvPr>
          <p:cNvSpPr>
            <a:spLocks noGrp="1" noChangeArrowheads="1"/>
          </p:cNvSpPr>
          <p:nvPr>
            <p:ph type="body" idx="1"/>
          </p:nvPr>
        </p:nvSpPr>
        <p:spPr>
          <a:xfrm>
            <a:off x="152400" y="4114800"/>
            <a:ext cx="6553200" cy="4876800"/>
          </a:xfrm>
        </p:spPr>
        <p:txBody>
          <a:bodyPr/>
          <a:lstStyle/>
          <a:p>
            <a:r>
              <a:rPr lang="en-US" altLang="en-US" sz="2000">
                <a:latin typeface="Arial Rounded MT Bold" panose="020F0704030504030204" pitchFamily="34" charset="0"/>
              </a:rPr>
              <a:t>Yeshua appeared to be enamored with the learning, and responded.  Some theologians said He didn’t fully understand His Divine identity and destiny until His mikveh/immersion.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27DE0E6-A3B4-952D-3CE7-868D208E5567}"/>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C1FE3596-1AEA-8F0B-4BF1-04261673DB5C}"/>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00120D7B-0498-4D35-BB65-69907ABA3201}"/>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81560252-9264-45DE-83C7-A43EB5B24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18818" name="Rectangle 2">
            <a:extLst>
              <a:ext uri="{FF2B5EF4-FFF2-40B4-BE49-F238E27FC236}">
                <a16:creationId xmlns:a16="http://schemas.microsoft.com/office/drawing/2014/main" id="{D33FAD64-1A5E-C262-1BD4-98A32BDFE8B8}"/>
              </a:ext>
            </a:extLst>
          </p:cNvPr>
          <p:cNvSpPr>
            <a:spLocks noGrp="1" noRot="1" noChangeAspect="1" noChangeArrowheads="1" noTextEdit="1"/>
          </p:cNvSpPr>
          <p:nvPr>
            <p:ph type="sldImg"/>
          </p:nvPr>
        </p:nvSpPr>
        <p:spPr>
          <a:xfrm>
            <a:off x="381000" y="533400"/>
            <a:ext cx="6172200" cy="3276600"/>
          </a:xfrm>
          <a:ln/>
        </p:spPr>
      </p:sp>
      <p:sp>
        <p:nvSpPr>
          <p:cNvPr id="418819" name="Rectangle 3">
            <a:extLst>
              <a:ext uri="{FF2B5EF4-FFF2-40B4-BE49-F238E27FC236}">
                <a16:creationId xmlns:a16="http://schemas.microsoft.com/office/drawing/2014/main" id="{371457E0-1625-D92B-6597-5192D5C9CD66}"/>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27DE0E6-A3B4-952D-3CE7-868D208E5567}"/>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C1FE3596-1AEA-8F0B-4BF1-04261673DB5C}"/>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00120D7B-0498-4D35-BB65-69907ABA3201}"/>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81560252-9264-45DE-83C7-A43EB5B241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18818" name="Rectangle 2">
            <a:extLst>
              <a:ext uri="{FF2B5EF4-FFF2-40B4-BE49-F238E27FC236}">
                <a16:creationId xmlns:a16="http://schemas.microsoft.com/office/drawing/2014/main" id="{D33FAD64-1A5E-C262-1BD4-98A32BDFE8B8}"/>
              </a:ext>
            </a:extLst>
          </p:cNvPr>
          <p:cNvSpPr>
            <a:spLocks noGrp="1" noRot="1" noChangeAspect="1" noChangeArrowheads="1" noTextEdit="1"/>
          </p:cNvSpPr>
          <p:nvPr>
            <p:ph type="sldImg"/>
          </p:nvPr>
        </p:nvSpPr>
        <p:spPr>
          <a:xfrm>
            <a:off x="68263" y="304800"/>
            <a:ext cx="6772275" cy="3810000"/>
          </a:xfrm>
          <a:ln/>
        </p:spPr>
      </p:sp>
      <p:sp>
        <p:nvSpPr>
          <p:cNvPr id="418819" name="Rectangle 3">
            <a:extLst>
              <a:ext uri="{FF2B5EF4-FFF2-40B4-BE49-F238E27FC236}">
                <a16:creationId xmlns:a16="http://schemas.microsoft.com/office/drawing/2014/main" id="{371457E0-1625-D92B-6597-5192D5C9CD66}"/>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For all that, he returned to the authority of his parents.  But growth wa</a:t>
            </a:r>
            <a:r>
              <a:rPr lang="en-US" altLang="en-US" dirty="0"/>
              <a:t>s significant enough to be noted in scripture.</a:t>
            </a:r>
            <a:endParaRPr lang="en-US" altLang="en-US" sz="2000" dirty="0">
              <a:latin typeface="Arial Rounded MT Bold" panose="020F0704030504030204" pitchFamily="34" charset="0"/>
            </a:endParaRPr>
          </a:p>
          <a:p>
            <a:r>
              <a:rPr lang="en-US" altLang="en-US" sz="2000" dirty="0">
                <a:latin typeface="Arial Rounded MT Bold" panose="020F0704030504030204" pitchFamily="34" charset="0"/>
              </a:rPr>
              <a:t>Famous line: You are a Bar Mitzvah.  Today you are a man.  Monday you return to 8</a:t>
            </a:r>
            <a:r>
              <a:rPr lang="en-US" altLang="en-US" sz="2000" baseline="30000" dirty="0">
                <a:latin typeface="Arial Rounded MT Bold" panose="020F0704030504030204" pitchFamily="34" charset="0"/>
              </a:rPr>
              <a:t>th</a:t>
            </a:r>
            <a:r>
              <a:rPr lang="en-US" altLang="en-US" sz="2000" dirty="0">
                <a:latin typeface="Arial Rounded MT Bold" panose="020F0704030504030204" pitchFamily="34" charset="0"/>
              </a:rPr>
              <a:t> grade.  </a:t>
            </a:r>
          </a:p>
          <a:p>
            <a:r>
              <a:rPr lang="en-US" altLang="en-US" sz="2000" dirty="0">
                <a:latin typeface="Arial Rounded MT Bold" panose="020F0704030504030204" pitchFamily="34" charset="0"/>
              </a:rPr>
              <a:t>But He grew.  In His love for scripture learning, and social skills, and submission to His parents, He grew.  You are already a mighty woman, but there is more to come!  You come from G-</a:t>
            </a:r>
            <a:r>
              <a:rPr lang="en-US" altLang="en-US" sz="2000" dirty="0" err="1">
                <a:latin typeface="Arial Rounded MT Bold" panose="020F0704030504030204" pitchFamily="34" charset="0"/>
              </a:rPr>
              <a:t>dly</a:t>
            </a:r>
            <a:r>
              <a:rPr lang="en-US" altLang="en-US" sz="2000" dirty="0">
                <a:latin typeface="Arial Rounded MT Bold" panose="020F0704030504030204" pitchFamily="34" charset="0"/>
              </a:rPr>
              <a:t> parents.  May you further that in Yeshua </a:t>
            </a:r>
            <a:r>
              <a:rPr lang="he-IL" altLang="en-US" sz="2000" b="1" dirty="0">
                <a:latin typeface="David" panose="020E0502060401010101" pitchFamily="34" charset="-79"/>
                <a:cs typeface="David" panose="020E0502060401010101" pitchFamily="34" charset="-79"/>
              </a:rPr>
              <a:t>ישוע</a:t>
            </a:r>
            <a:r>
              <a:rPr lang="en-US" altLang="en-US" sz="2000" dirty="0">
                <a:latin typeface="Arial Rounded MT Bold" panose="020F0704030504030204" pitchFamily="34" charset="0"/>
              </a:rPr>
              <a:t> !</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079937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4559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147FCE1-7001-2857-F446-65C111FE59DE}"/>
              </a:ext>
            </a:extLst>
          </p:cNvPr>
          <p:cNvSpPr>
            <a:spLocks noGrp="1" noChangeArrowheads="1"/>
          </p:cNvSpPr>
          <p:nvPr>
            <p:ph type="hdr"/>
          </p:nvPr>
        </p:nvSpPr>
        <p:spPr>
          <a:ln/>
        </p:spPr>
        <p:txBody>
          <a:bodyPr/>
          <a:lstStyle/>
          <a:p>
            <a:r>
              <a:rPr lang="en-US" altLang="en-US"/>
              <a:t>Bt Mitzvah Maturity</a:t>
            </a:r>
          </a:p>
        </p:txBody>
      </p:sp>
      <p:sp>
        <p:nvSpPr>
          <p:cNvPr id="3" name="Rectangle 6">
            <a:extLst>
              <a:ext uri="{FF2B5EF4-FFF2-40B4-BE49-F238E27FC236}">
                <a16:creationId xmlns:a16="http://schemas.microsoft.com/office/drawing/2014/main" id="{446711B1-C541-A761-409E-549CD9CFDD4F}"/>
              </a:ext>
            </a:extLst>
          </p:cNvPr>
          <p:cNvSpPr>
            <a:spLocks noGrp="1" noChangeArrowheads="1"/>
          </p:cNvSpPr>
          <p:nvPr>
            <p:ph type="dt"/>
          </p:nvPr>
        </p:nvSpPr>
        <p:spPr>
          <a:ln/>
        </p:spPr>
        <p:txBody>
          <a:bodyPr/>
          <a:lstStyle/>
          <a:p>
            <a:r>
              <a:rPr lang="en-US" altLang="en-US"/>
              <a:t>June 24, 2023</a:t>
            </a:r>
          </a:p>
        </p:txBody>
      </p:sp>
      <p:sp>
        <p:nvSpPr>
          <p:cNvPr id="4" name="Rectangle 10">
            <a:extLst>
              <a:ext uri="{FF2B5EF4-FFF2-40B4-BE49-F238E27FC236}">
                <a16:creationId xmlns:a16="http://schemas.microsoft.com/office/drawing/2014/main" id="{F78D3FE5-5478-4B16-7796-B62D2CADC3FF}"/>
              </a:ext>
            </a:extLst>
          </p:cNvPr>
          <p:cNvSpPr>
            <a:spLocks noGrp="1" noChangeArrowheads="1"/>
          </p:cNvSpPr>
          <p:nvPr>
            <p:ph type="sldNum"/>
          </p:nvPr>
        </p:nvSpPr>
        <p:spPr>
          <a:ln/>
        </p:spPr>
        <p:txBody>
          <a:bodyPr/>
          <a:lstStyle/>
          <a:p>
            <a:fld id="{B6CE47F6-5E07-4CDA-8DEF-35C20303475B}" type="slidenum">
              <a:rPr lang="en-US" altLang="en-US"/>
              <a:pPr/>
              <a:t>2</a:t>
            </a:fld>
            <a:endParaRPr lang="en-US" altLang="en-US"/>
          </a:p>
        </p:txBody>
      </p:sp>
      <p:sp>
        <p:nvSpPr>
          <p:cNvPr id="453634" name="Rectangle 2">
            <a:extLst>
              <a:ext uri="{FF2B5EF4-FFF2-40B4-BE49-F238E27FC236}">
                <a16:creationId xmlns:a16="http://schemas.microsoft.com/office/drawing/2014/main" id="{B89F9F68-36F9-7FAE-CA94-1FD24F121CD5}"/>
              </a:ext>
            </a:extLst>
          </p:cNvPr>
          <p:cNvSpPr>
            <a:spLocks noGrp="1" noRot="1" noChangeAspect="1" noChangeArrowheads="1" noTextEdit="1"/>
          </p:cNvSpPr>
          <p:nvPr>
            <p:ph type="sldImg"/>
          </p:nvPr>
        </p:nvSpPr>
        <p:spPr>
          <a:xfrm>
            <a:off x="274638" y="457200"/>
            <a:ext cx="6232525" cy="3506788"/>
          </a:xfrm>
          <a:ln/>
        </p:spPr>
      </p:sp>
      <p:sp>
        <p:nvSpPr>
          <p:cNvPr id="453635" name="Rectangle 3">
            <a:extLst>
              <a:ext uri="{FF2B5EF4-FFF2-40B4-BE49-F238E27FC236}">
                <a16:creationId xmlns:a16="http://schemas.microsoft.com/office/drawing/2014/main" id="{C3D7E566-1AB8-272B-7600-D0A7DBA9BEE6}"/>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34178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2DE27AD-FDA5-3E67-AFA8-85018F0529BE}"/>
              </a:ext>
            </a:extLst>
          </p:cNvPr>
          <p:cNvSpPr>
            <a:spLocks noGrp="1" noChangeArrowheads="1"/>
          </p:cNvSpPr>
          <p:nvPr>
            <p:ph type="hdr"/>
          </p:nvPr>
        </p:nvSpPr>
        <p:spPr>
          <a:ln/>
        </p:spPr>
        <p:txBody>
          <a:bodyPr/>
          <a:lstStyle/>
          <a:p>
            <a:r>
              <a:rPr lang="en-US" altLang="en-US"/>
              <a:t>Bt Mitzvah Maturity</a:t>
            </a:r>
          </a:p>
        </p:txBody>
      </p:sp>
      <p:sp>
        <p:nvSpPr>
          <p:cNvPr id="3" name="Rectangle 6">
            <a:extLst>
              <a:ext uri="{FF2B5EF4-FFF2-40B4-BE49-F238E27FC236}">
                <a16:creationId xmlns:a16="http://schemas.microsoft.com/office/drawing/2014/main" id="{36178283-022B-294A-4E37-4AD236C498F8}"/>
              </a:ext>
            </a:extLst>
          </p:cNvPr>
          <p:cNvSpPr>
            <a:spLocks noGrp="1" noChangeArrowheads="1"/>
          </p:cNvSpPr>
          <p:nvPr>
            <p:ph type="dt"/>
          </p:nvPr>
        </p:nvSpPr>
        <p:spPr>
          <a:ln/>
        </p:spPr>
        <p:txBody>
          <a:bodyPr/>
          <a:lstStyle/>
          <a:p>
            <a:r>
              <a:rPr lang="en-US" altLang="en-US"/>
              <a:t>June 24, 2023</a:t>
            </a:r>
          </a:p>
        </p:txBody>
      </p:sp>
      <p:sp>
        <p:nvSpPr>
          <p:cNvPr id="4" name="Rectangle 10">
            <a:extLst>
              <a:ext uri="{FF2B5EF4-FFF2-40B4-BE49-F238E27FC236}">
                <a16:creationId xmlns:a16="http://schemas.microsoft.com/office/drawing/2014/main" id="{D849FC8E-8D81-B216-49B5-761F323A3E23}"/>
              </a:ext>
            </a:extLst>
          </p:cNvPr>
          <p:cNvSpPr>
            <a:spLocks noGrp="1" noChangeArrowheads="1"/>
          </p:cNvSpPr>
          <p:nvPr>
            <p:ph type="sldNum"/>
          </p:nvPr>
        </p:nvSpPr>
        <p:spPr>
          <a:ln/>
        </p:spPr>
        <p:txBody>
          <a:bodyPr/>
          <a:lstStyle/>
          <a:p>
            <a:fld id="{2736EF42-3DFB-4B26-8B59-7F0D990AF910}" type="slidenum">
              <a:rPr lang="en-US" altLang="en-US"/>
              <a:pPr/>
              <a:t>21</a:t>
            </a:fld>
            <a:endParaRPr lang="en-US" altLang="en-US"/>
          </a:p>
        </p:txBody>
      </p:sp>
      <p:sp>
        <p:nvSpPr>
          <p:cNvPr id="404482" name="Rectangle 2">
            <a:extLst>
              <a:ext uri="{FF2B5EF4-FFF2-40B4-BE49-F238E27FC236}">
                <a16:creationId xmlns:a16="http://schemas.microsoft.com/office/drawing/2014/main" id="{63F363ED-E3F3-C157-2857-57D95A4376FD}"/>
              </a:ext>
            </a:extLst>
          </p:cNvPr>
          <p:cNvSpPr>
            <a:spLocks noGrp="1" noRot="1" noChangeAspect="1" noChangeArrowheads="1" noTextEdit="1"/>
          </p:cNvSpPr>
          <p:nvPr>
            <p:ph type="sldImg"/>
          </p:nvPr>
        </p:nvSpPr>
        <p:spPr>
          <a:xfrm>
            <a:off x="119063" y="457200"/>
            <a:ext cx="6501384" cy="3657600"/>
          </a:xfrm>
          <a:ln/>
        </p:spPr>
      </p:sp>
      <p:sp>
        <p:nvSpPr>
          <p:cNvPr id="404483" name="Rectangle 3">
            <a:extLst>
              <a:ext uri="{FF2B5EF4-FFF2-40B4-BE49-F238E27FC236}">
                <a16:creationId xmlns:a16="http://schemas.microsoft.com/office/drawing/2014/main" id="{51DB3057-7A49-A2DD-86DA-4EFE36843CC9}"/>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Daughter and commandment seem opposite. </a:t>
            </a:r>
          </a:p>
          <a:p>
            <a:r>
              <a:rPr lang="en-US" altLang="en-US" sz="2000" dirty="0">
                <a:latin typeface="Arial Rounded MT Bold" panose="020F0704030504030204" pitchFamily="34" charset="0"/>
              </a:rPr>
              <a:t>Daughter is the epitome of beloved and precious.</a:t>
            </a:r>
          </a:p>
          <a:p>
            <a:r>
              <a:rPr lang="en-US" altLang="en-US" sz="2000" dirty="0">
                <a:latin typeface="Arial Rounded MT Bold" panose="020F0704030504030204" pitchFamily="34" charset="0"/>
              </a:rPr>
              <a:t>Commandment sound legal, military.</a:t>
            </a:r>
          </a:p>
          <a:p>
            <a:endParaRPr lang="en-US" altLang="en-US" sz="2000" dirty="0">
              <a:latin typeface="Arial Rounded MT Bold" panose="020F0704030504030204" pitchFamily="34" charset="0"/>
            </a:endParaRPr>
          </a:p>
          <a:p>
            <a:r>
              <a:rPr lang="en-US" altLang="en-US" sz="2000" dirty="0">
                <a:latin typeface="Arial Rounded MT Bold" panose="020F0704030504030204" pitchFamily="34" charset="0"/>
              </a:rPr>
              <a:t>It’s being engaged, involved, enamored with the TRUTH of the Word.  The daughterhood dimension is because the Word is a love letter of family identity.  Covenantal family identity.  Covenant is the key word.</a:t>
            </a:r>
          </a:p>
        </p:txBody>
      </p:sp>
    </p:spTree>
    <p:extLst>
      <p:ext uri="{BB962C8B-B14F-4D97-AF65-F5344CB8AC3E}">
        <p14:creationId xmlns:p14="http://schemas.microsoft.com/office/powerpoint/2010/main" val="3173838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85FB3F1-9A67-A047-38B9-4A6F0E46313B}"/>
              </a:ext>
            </a:extLst>
          </p:cNvPr>
          <p:cNvSpPr>
            <a:spLocks noGrp="1" noChangeArrowheads="1"/>
          </p:cNvSpPr>
          <p:nvPr>
            <p:ph type="hdr"/>
          </p:nvPr>
        </p:nvSpPr>
        <p:spPr>
          <a:ln/>
        </p:spPr>
        <p:txBody>
          <a:bodyPr/>
          <a:lstStyle/>
          <a:p>
            <a:r>
              <a:rPr lang="en-US" altLang="en-US"/>
              <a:t>Bt Mitzvah Maturity</a:t>
            </a:r>
          </a:p>
        </p:txBody>
      </p:sp>
      <p:sp>
        <p:nvSpPr>
          <p:cNvPr id="3" name="Rectangle 6">
            <a:extLst>
              <a:ext uri="{FF2B5EF4-FFF2-40B4-BE49-F238E27FC236}">
                <a16:creationId xmlns:a16="http://schemas.microsoft.com/office/drawing/2014/main" id="{A252E6E7-68D0-FCF1-A85D-85E04138A182}"/>
              </a:ext>
            </a:extLst>
          </p:cNvPr>
          <p:cNvSpPr>
            <a:spLocks noGrp="1" noChangeArrowheads="1"/>
          </p:cNvSpPr>
          <p:nvPr>
            <p:ph type="dt"/>
          </p:nvPr>
        </p:nvSpPr>
        <p:spPr>
          <a:ln/>
        </p:spPr>
        <p:txBody>
          <a:bodyPr/>
          <a:lstStyle/>
          <a:p>
            <a:r>
              <a:rPr lang="en-US" altLang="en-US"/>
              <a:t>June 24, 2023</a:t>
            </a:r>
          </a:p>
        </p:txBody>
      </p:sp>
      <p:sp>
        <p:nvSpPr>
          <p:cNvPr id="4" name="Rectangle 10">
            <a:extLst>
              <a:ext uri="{FF2B5EF4-FFF2-40B4-BE49-F238E27FC236}">
                <a16:creationId xmlns:a16="http://schemas.microsoft.com/office/drawing/2014/main" id="{2766F501-FB2A-9E7F-3C54-2BD614A42EB2}"/>
              </a:ext>
            </a:extLst>
          </p:cNvPr>
          <p:cNvSpPr>
            <a:spLocks noGrp="1" noChangeArrowheads="1"/>
          </p:cNvSpPr>
          <p:nvPr>
            <p:ph type="sldNum"/>
          </p:nvPr>
        </p:nvSpPr>
        <p:spPr>
          <a:ln/>
        </p:spPr>
        <p:txBody>
          <a:bodyPr/>
          <a:lstStyle/>
          <a:p>
            <a:fld id="{834A654F-B68B-4D92-ABC9-0E8B27AA8F02}" type="slidenum">
              <a:rPr lang="en-US" altLang="en-US"/>
              <a:pPr/>
              <a:t>22</a:t>
            </a:fld>
            <a:endParaRPr lang="en-US" altLang="en-US"/>
          </a:p>
        </p:txBody>
      </p:sp>
      <p:sp>
        <p:nvSpPr>
          <p:cNvPr id="424962" name="Rectangle 2">
            <a:extLst>
              <a:ext uri="{FF2B5EF4-FFF2-40B4-BE49-F238E27FC236}">
                <a16:creationId xmlns:a16="http://schemas.microsoft.com/office/drawing/2014/main" id="{6CA1DF96-27CE-CA1B-3F8F-20B6DA128FA3}"/>
              </a:ext>
            </a:extLst>
          </p:cNvPr>
          <p:cNvSpPr>
            <a:spLocks noGrp="1" noRot="1" noChangeAspect="1" noChangeArrowheads="1" noTextEdit="1"/>
          </p:cNvSpPr>
          <p:nvPr>
            <p:ph type="sldImg"/>
          </p:nvPr>
        </p:nvSpPr>
        <p:spPr>
          <a:xfrm>
            <a:off x="371475" y="609600"/>
            <a:ext cx="5962650" cy="3354388"/>
          </a:xfrm>
          <a:ln/>
        </p:spPr>
      </p:sp>
      <p:sp>
        <p:nvSpPr>
          <p:cNvPr id="424963" name="Rectangle 3">
            <a:extLst>
              <a:ext uri="{FF2B5EF4-FFF2-40B4-BE49-F238E27FC236}">
                <a16:creationId xmlns:a16="http://schemas.microsoft.com/office/drawing/2014/main" id="{CF33581A-5388-3811-D96C-633D4D58DC1F}"/>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Celebrate transitions.  Taking the transition point as an expression of Divine transition. G-d and Yeshua bless the change point, and community does.  Honor, celebrate the entering into adulthood of Miranda Whitlock.</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946547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87338" y="674688"/>
            <a:ext cx="6113462" cy="3440112"/>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https://biblehub.com/greek/5046.htm</a:t>
            </a:r>
          </a:p>
        </p:txBody>
      </p:sp>
    </p:spTree>
    <p:extLst>
      <p:ext uri="{BB962C8B-B14F-4D97-AF65-F5344CB8AC3E}">
        <p14:creationId xmlns:p14="http://schemas.microsoft.com/office/powerpoint/2010/main" val="2693731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87338" y="428625"/>
            <a:ext cx="6284912" cy="3535363"/>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https://biblehub.com/greek/5046.htm</a:t>
            </a:r>
          </a:p>
        </p:txBody>
      </p:sp>
    </p:spTree>
    <p:extLst>
      <p:ext uri="{BB962C8B-B14F-4D97-AF65-F5344CB8AC3E}">
        <p14:creationId xmlns:p14="http://schemas.microsoft.com/office/powerpoint/2010/main" val="2111927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https://biblehub.com/greek/5046.htm</a:t>
            </a:r>
          </a:p>
        </p:txBody>
      </p:sp>
    </p:spTree>
    <p:extLst>
      <p:ext uri="{BB962C8B-B14F-4D97-AF65-F5344CB8AC3E}">
        <p14:creationId xmlns:p14="http://schemas.microsoft.com/office/powerpoint/2010/main" val="1174856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www.amazon.com/Antique-Vintage-Telescope-Decorative-Navigation/dp/B07GJN4H3G/ref=asc_df_B07GJN4H3G?tag=bngsmtphsnus-20&amp;linkCode=df0&amp;hvadid=80745508122386&amp;hvnetw=s&amp;hvqmt=e&amp;hvbmt=be&amp;hvdev=c&amp;hvlocint=&amp;hvlocphy=&amp;hvtargid=pla-4584345033001233&amp;th=1</a:t>
            </a:r>
          </a:p>
        </p:txBody>
      </p:sp>
    </p:spTree>
    <p:extLst>
      <p:ext uri="{BB962C8B-B14F-4D97-AF65-F5344CB8AC3E}">
        <p14:creationId xmlns:p14="http://schemas.microsoft.com/office/powerpoint/2010/main" val="33561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457200"/>
            <a:ext cx="6500812" cy="36576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94233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Read Life Model p 47-48</a:t>
            </a:r>
          </a:p>
        </p:txBody>
      </p:sp>
    </p:spTree>
    <p:extLst>
      <p:ext uri="{BB962C8B-B14F-4D97-AF65-F5344CB8AC3E}">
        <p14:creationId xmlns:p14="http://schemas.microsoft.com/office/powerpoint/2010/main" val="1171543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8570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147FCE1-7001-2857-F446-65C111FE59DE}"/>
              </a:ext>
            </a:extLst>
          </p:cNvPr>
          <p:cNvSpPr>
            <a:spLocks noGrp="1" noChangeArrowheads="1"/>
          </p:cNvSpPr>
          <p:nvPr>
            <p:ph type="hdr"/>
          </p:nvPr>
        </p:nvSpPr>
        <p:spPr>
          <a:ln/>
        </p:spPr>
        <p:txBody>
          <a:bodyPr/>
          <a:lstStyle/>
          <a:p>
            <a:r>
              <a:rPr lang="en-US" altLang="en-US"/>
              <a:t>Bt Mitzvah Maturity</a:t>
            </a:r>
          </a:p>
        </p:txBody>
      </p:sp>
      <p:sp>
        <p:nvSpPr>
          <p:cNvPr id="3" name="Rectangle 6">
            <a:extLst>
              <a:ext uri="{FF2B5EF4-FFF2-40B4-BE49-F238E27FC236}">
                <a16:creationId xmlns:a16="http://schemas.microsoft.com/office/drawing/2014/main" id="{446711B1-C541-A761-409E-549CD9CFDD4F}"/>
              </a:ext>
            </a:extLst>
          </p:cNvPr>
          <p:cNvSpPr>
            <a:spLocks noGrp="1" noChangeArrowheads="1"/>
          </p:cNvSpPr>
          <p:nvPr>
            <p:ph type="dt"/>
          </p:nvPr>
        </p:nvSpPr>
        <p:spPr>
          <a:ln/>
        </p:spPr>
        <p:txBody>
          <a:bodyPr/>
          <a:lstStyle/>
          <a:p>
            <a:r>
              <a:rPr lang="en-US" altLang="en-US"/>
              <a:t>June 24, 2023</a:t>
            </a:r>
          </a:p>
        </p:txBody>
      </p:sp>
      <p:sp>
        <p:nvSpPr>
          <p:cNvPr id="4" name="Rectangle 10">
            <a:extLst>
              <a:ext uri="{FF2B5EF4-FFF2-40B4-BE49-F238E27FC236}">
                <a16:creationId xmlns:a16="http://schemas.microsoft.com/office/drawing/2014/main" id="{F78D3FE5-5478-4B16-7796-B62D2CADC3FF}"/>
              </a:ext>
            </a:extLst>
          </p:cNvPr>
          <p:cNvSpPr>
            <a:spLocks noGrp="1" noChangeArrowheads="1"/>
          </p:cNvSpPr>
          <p:nvPr>
            <p:ph type="sldNum"/>
          </p:nvPr>
        </p:nvSpPr>
        <p:spPr>
          <a:ln/>
        </p:spPr>
        <p:txBody>
          <a:bodyPr/>
          <a:lstStyle/>
          <a:p>
            <a:fld id="{B6CE47F6-5E07-4CDA-8DEF-35C20303475B}" type="slidenum">
              <a:rPr lang="en-US" altLang="en-US"/>
              <a:pPr/>
              <a:t>3</a:t>
            </a:fld>
            <a:endParaRPr lang="en-US" altLang="en-US"/>
          </a:p>
        </p:txBody>
      </p:sp>
      <p:sp>
        <p:nvSpPr>
          <p:cNvPr id="453634" name="Rectangle 2">
            <a:extLst>
              <a:ext uri="{FF2B5EF4-FFF2-40B4-BE49-F238E27FC236}">
                <a16:creationId xmlns:a16="http://schemas.microsoft.com/office/drawing/2014/main" id="{B89F9F68-36F9-7FAE-CA94-1FD24F121CD5}"/>
              </a:ext>
            </a:extLst>
          </p:cNvPr>
          <p:cNvSpPr>
            <a:spLocks noGrp="1" noRot="1" noChangeAspect="1" noChangeArrowheads="1" noTextEdit="1"/>
          </p:cNvSpPr>
          <p:nvPr>
            <p:ph type="sldImg"/>
          </p:nvPr>
        </p:nvSpPr>
        <p:spPr>
          <a:xfrm>
            <a:off x="336333" y="457200"/>
            <a:ext cx="6233314" cy="3506787"/>
          </a:xfrm>
          <a:ln/>
        </p:spPr>
      </p:sp>
      <p:sp>
        <p:nvSpPr>
          <p:cNvPr id="453635" name="Rectangle 3">
            <a:extLst>
              <a:ext uri="{FF2B5EF4-FFF2-40B4-BE49-F238E27FC236}">
                <a16:creationId xmlns:a16="http://schemas.microsoft.com/office/drawing/2014/main" id="{C3D7E566-1AB8-272B-7600-D0A7DBA9BEE6}"/>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66582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0DA0A0F-E274-082C-65CC-DE76A9CD75E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A4748013-3C2F-9E7A-86A6-FFA22539692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3885EFB0-CD5F-3D6D-F58D-22976A1E7FB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4CAB4EB-5195-4605-8EA6-FE25B284F09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61826" name="Rectangle 2">
            <a:extLst>
              <a:ext uri="{FF2B5EF4-FFF2-40B4-BE49-F238E27FC236}">
                <a16:creationId xmlns:a16="http://schemas.microsoft.com/office/drawing/2014/main" id="{EA556260-C17B-E76B-6F6F-8BA82E698F60}"/>
              </a:ext>
            </a:extLst>
          </p:cNvPr>
          <p:cNvSpPr>
            <a:spLocks noGrp="1" noRot="1" noChangeAspect="1" noChangeArrowheads="1" noTextEdit="1"/>
          </p:cNvSpPr>
          <p:nvPr>
            <p:ph type="sldImg"/>
          </p:nvPr>
        </p:nvSpPr>
        <p:spPr>
          <a:xfrm>
            <a:off x="68263" y="304800"/>
            <a:ext cx="6772275" cy="3810000"/>
          </a:xfrm>
          <a:ln/>
        </p:spPr>
      </p:sp>
      <p:sp>
        <p:nvSpPr>
          <p:cNvPr id="461827" name="Rectangle 3">
            <a:extLst>
              <a:ext uri="{FF2B5EF4-FFF2-40B4-BE49-F238E27FC236}">
                <a16:creationId xmlns:a16="http://schemas.microsoft.com/office/drawing/2014/main" id="{5E55ECC2-262A-163C-FBD0-DB1017FB7752}"/>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How do you wake up?  What is your default view of situations?   Of life?</a:t>
            </a:r>
          </a:p>
        </p:txBody>
      </p:sp>
    </p:spTree>
    <p:extLst>
      <p:ext uri="{BB962C8B-B14F-4D97-AF65-F5344CB8AC3E}">
        <p14:creationId xmlns:p14="http://schemas.microsoft.com/office/powerpoint/2010/main" val="4150090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87338" y="674688"/>
            <a:ext cx="6113462" cy="3440112"/>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https://biblehub.com/greek/5046.htm</a:t>
            </a:r>
          </a:p>
        </p:txBody>
      </p:sp>
    </p:spTree>
    <p:extLst>
      <p:ext uri="{BB962C8B-B14F-4D97-AF65-F5344CB8AC3E}">
        <p14:creationId xmlns:p14="http://schemas.microsoft.com/office/powerpoint/2010/main" val="3859503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0DA0A0F-E274-082C-65CC-DE76A9CD75E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A4748013-3C2F-9E7A-86A6-FFA22539692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3885EFB0-CD5F-3D6D-F58D-22976A1E7FB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4CAB4EB-5195-4605-8EA6-FE25B284F09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61826" name="Rectangle 2">
            <a:extLst>
              <a:ext uri="{FF2B5EF4-FFF2-40B4-BE49-F238E27FC236}">
                <a16:creationId xmlns:a16="http://schemas.microsoft.com/office/drawing/2014/main" id="{EA556260-C17B-E76B-6F6F-8BA82E698F60}"/>
              </a:ext>
            </a:extLst>
          </p:cNvPr>
          <p:cNvSpPr>
            <a:spLocks noGrp="1" noRot="1" noChangeAspect="1" noChangeArrowheads="1" noTextEdit="1"/>
          </p:cNvSpPr>
          <p:nvPr>
            <p:ph type="sldImg"/>
          </p:nvPr>
        </p:nvSpPr>
        <p:spPr>
          <a:xfrm>
            <a:off x="68263" y="304800"/>
            <a:ext cx="6772275" cy="3810000"/>
          </a:xfrm>
          <a:ln/>
        </p:spPr>
      </p:sp>
      <p:sp>
        <p:nvSpPr>
          <p:cNvPr id="461827" name="Rectangle 3">
            <a:extLst>
              <a:ext uri="{FF2B5EF4-FFF2-40B4-BE49-F238E27FC236}">
                <a16:creationId xmlns:a16="http://schemas.microsoft.com/office/drawing/2014/main" id="{5E55ECC2-262A-163C-FBD0-DB1017FB7752}"/>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570177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0DA0A0F-E274-082C-65CC-DE76A9CD75E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A4748013-3C2F-9E7A-86A6-FFA22539692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3885EFB0-CD5F-3D6D-F58D-22976A1E7FB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4CAB4EB-5195-4605-8EA6-FE25B284F09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61826" name="Rectangle 2">
            <a:extLst>
              <a:ext uri="{FF2B5EF4-FFF2-40B4-BE49-F238E27FC236}">
                <a16:creationId xmlns:a16="http://schemas.microsoft.com/office/drawing/2014/main" id="{EA556260-C17B-E76B-6F6F-8BA82E698F60}"/>
              </a:ext>
            </a:extLst>
          </p:cNvPr>
          <p:cNvSpPr>
            <a:spLocks noGrp="1" noRot="1" noChangeAspect="1" noChangeArrowheads="1" noTextEdit="1"/>
          </p:cNvSpPr>
          <p:nvPr>
            <p:ph type="sldImg"/>
          </p:nvPr>
        </p:nvSpPr>
        <p:spPr>
          <a:xfrm>
            <a:off x="68263" y="304800"/>
            <a:ext cx="6772275" cy="3810000"/>
          </a:xfrm>
          <a:ln/>
        </p:spPr>
      </p:sp>
      <p:sp>
        <p:nvSpPr>
          <p:cNvPr id="461827" name="Rectangle 3">
            <a:extLst>
              <a:ext uri="{FF2B5EF4-FFF2-40B4-BE49-F238E27FC236}">
                <a16:creationId xmlns:a16="http://schemas.microsoft.com/office/drawing/2014/main" id="{5E55ECC2-262A-163C-FBD0-DB1017FB7752}"/>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080194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0DA0A0F-E274-082C-65CC-DE76A9CD75E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A4748013-3C2F-9E7A-86A6-FFA22539692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3885EFB0-CD5F-3D6D-F58D-22976A1E7FB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4CAB4EB-5195-4605-8EA6-FE25B284F09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61826" name="Rectangle 2">
            <a:extLst>
              <a:ext uri="{FF2B5EF4-FFF2-40B4-BE49-F238E27FC236}">
                <a16:creationId xmlns:a16="http://schemas.microsoft.com/office/drawing/2014/main" id="{EA556260-C17B-E76B-6F6F-8BA82E698F60}"/>
              </a:ext>
            </a:extLst>
          </p:cNvPr>
          <p:cNvSpPr>
            <a:spLocks noGrp="1" noRot="1" noChangeAspect="1" noChangeArrowheads="1" noTextEdit="1"/>
          </p:cNvSpPr>
          <p:nvPr>
            <p:ph type="sldImg"/>
          </p:nvPr>
        </p:nvSpPr>
        <p:spPr>
          <a:xfrm>
            <a:off x="68263" y="304800"/>
            <a:ext cx="6772275" cy="3810000"/>
          </a:xfrm>
          <a:ln/>
        </p:spPr>
      </p:sp>
      <p:sp>
        <p:nvSpPr>
          <p:cNvPr id="461827" name="Rectangle 3">
            <a:extLst>
              <a:ext uri="{FF2B5EF4-FFF2-40B4-BE49-F238E27FC236}">
                <a16:creationId xmlns:a16="http://schemas.microsoft.com/office/drawing/2014/main" id="{5E55ECC2-262A-163C-FBD0-DB1017FB7752}"/>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436129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0DA0A0F-E274-082C-65CC-DE76A9CD75E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A4748013-3C2F-9E7A-86A6-FFA22539692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3885EFB0-CD5F-3D6D-F58D-22976A1E7FB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4CAB4EB-5195-4605-8EA6-FE25B284F09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61826" name="Rectangle 2">
            <a:extLst>
              <a:ext uri="{FF2B5EF4-FFF2-40B4-BE49-F238E27FC236}">
                <a16:creationId xmlns:a16="http://schemas.microsoft.com/office/drawing/2014/main" id="{EA556260-C17B-E76B-6F6F-8BA82E698F60}"/>
              </a:ext>
            </a:extLst>
          </p:cNvPr>
          <p:cNvSpPr>
            <a:spLocks noGrp="1" noRot="1" noChangeAspect="1" noChangeArrowheads="1" noTextEdit="1"/>
          </p:cNvSpPr>
          <p:nvPr>
            <p:ph type="sldImg"/>
          </p:nvPr>
        </p:nvSpPr>
        <p:spPr>
          <a:xfrm>
            <a:off x="68263" y="304800"/>
            <a:ext cx="6772275" cy="3810000"/>
          </a:xfrm>
          <a:ln/>
        </p:spPr>
      </p:sp>
      <p:sp>
        <p:nvSpPr>
          <p:cNvPr id="461827" name="Rectangle 3">
            <a:extLst>
              <a:ext uri="{FF2B5EF4-FFF2-40B4-BE49-F238E27FC236}">
                <a16:creationId xmlns:a16="http://schemas.microsoft.com/office/drawing/2014/main" id="{5E55ECC2-262A-163C-FBD0-DB1017FB7752}"/>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008818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Bt Mitzvah Maturity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Life Model p 51-55</a:t>
            </a:r>
          </a:p>
          <a:p>
            <a:r>
              <a:rPr lang="en-US" altLang="en-US" dirty="0"/>
              <a:t>That’s why we smile at babies. </a:t>
            </a:r>
          </a:p>
          <a:p>
            <a:r>
              <a:rPr lang="en-US" altLang="en-US" dirty="0"/>
              <a:t>Parents have to discern and meet needs.</a:t>
            </a:r>
          </a:p>
          <a:p>
            <a:r>
              <a:rPr lang="en-US" altLang="en-US" dirty="0"/>
              <a:t>Parents communicate joy.  </a:t>
            </a:r>
          </a:p>
          <a:p>
            <a:r>
              <a:rPr lang="en-US" altLang="en-US" dirty="0"/>
              <a:t>Parents discern uniqueness and individuality.</a:t>
            </a:r>
          </a:p>
        </p:txBody>
      </p:sp>
    </p:spTree>
    <p:extLst>
      <p:ext uri="{BB962C8B-B14F-4D97-AF65-F5344CB8AC3E}">
        <p14:creationId xmlns:p14="http://schemas.microsoft.com/office/powerpoint/2010/main" val="1507259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87338" y="466453"/>
            <a:ext cx="6265862" cy="3525098"/>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Life Model p 51-55</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u="sng" dirty="0"/>
              <a:t>If fails</a:t>
            </a:r>
            <a:r>
              <a:rPr lang="en-US" altLang="en-US" dirty="0"/>
              <a:t>, weak identity, fear and coldness, or manipulation, performance based identity.   Worry and depression.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Is there remediation?   Yes, in Yeshua, but it is work.  We’ll talk about it a bit.</a:t>
            </a:r>
            <a:endParaRPr lang="en-US" altLang="en-US" sz="2000" dirty="0"/>
          </a:p>
          <a:p>
            <a:endParaRPr lang="en-US" altLang="en-US" dirty="0"/>
          </a:p>
        </p:txBody>
      </p:sp>
    </p:spTree>
    <p:extLst>
      <p:ext uri="{BB962C8B-B14F-4D97-AF65-F5344CB8AC3E}">
        <p14:creationId xmlns:p14="http://schemas.microsoft.com/office/powerpoint/2010/main" val="738718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Bt Mitzvah Maturity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Life Model p 51-55</a:t>
            </a:r>
          </a:p>
          <a:p>
            <a:r>
              <a:rPr lang="en-US" altLang="en-US" u="sng" dirty="0"/>
              <a:t>If needs not met</a:t>
            </a:r>
            <a:r>
              <a:rPr lang="en-US" altLang="en-US" dirty="0"/>
              <a:t>, can be passive aggressive.   Can be obsessed with food, drugs, sex, fantasy life. </a:t>
            </a:r>
          </a:p>
          <a:p>
            <a:r>
              <a:rPr lang="en-US" altLang="en-US" u="sng" dirty="0"/>
              <a:t>Community</a:t>
            </a:r>
            <a:r>
              <a:rPr lang="en-US" altLang="en-US" dirty="0"/>
              <a:t> listen to needs. Help child evaluate consequences of behavior.  Educates about family and community history.</a:t>
            </a:r>
            <a:endParaRPr lang="en-US" altLang="en-US" sz="4400" dirty="0"/>
          </a:p>
        </p:txBody>
      </p:sp>
    </p:spTree>
    <p:extLst>
      <p:ext uri="{BB962C8B-B14F-4D97-AF65-F5344CB8AC3E}">
        <p14:creationId xmlns:p14="http://schemas.microsoft.com/office/powerpoint/2010/main" val="42025947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Bat Mitzvah Maturity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June 24,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u="sng" dirty="0"/>
              <a:t>Otherwise</a:t>
            </a:r>
            <a:r>
              <a:rPr lang="en-US" altLang="en-US" dirty="0"/>
              <a:t>, a loner, self centered, peer pressured, controlling, self proving.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u="sng" dirty="0"/>
              <a:t>Community</a:t>
            </a:r>
            <a:r>
              <a:rPr lang="en-US" altLang="en-US" dirty="0"/>
              <a:t> provides opportunity to serve and lead, even in difficulty.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Here is where you are, Miranda, and others your age, if not in the ceremony and celebration.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 had a very dysfunctional family, and no Yeshua, Ruakh training.  Nevertheless, on my Bar Mitzvah day…</a:t>
            </a:r>
          </a:p>
          <a:p>
            <a:endParaRPr lang="en-US" altLang="en-US" sz="1050" dirty="0"/>
          </a:p>
        </p:txBody>
      </p:sp>
    </p:spTree>
    <p:extLst>
      <p:ext uri="{BB962C8B-B14F-4D97-AF65-F5344CB8AC3E}">
        <p14:creationId xmlns:p14="http://schemas.microsoft.com/office/powerpoint/2010/main" val="72799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0DA0A0F-E274-082C-65CC-DE76A9CD75E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A4748013-3C2F-9E7A-86A6-FFA22539692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3885EFB0-CD5F-3D6D-F58D-22976A1E7FB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4CAB4EB-5195-4605-8EA6-FE25B284F09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61826" name="Rectangle 2">
            <a:extLst>
              <a:ext uri="{FF2B5EF4-FFF2-40B4-BE49-F238E27FC236}">
                <a16:creationId xmlns:a16="http://schemas.microsoft.com/office/drawing/2014/main" id="{EA556260-C17B-E76B-6F6F-8BA82E698F60}"/>
              </a:ext>
            </a:extLst>
          </p:cNvPr>
          <p:cNvSpPr>
            <a:spLocks noGrp="1" noRot="1" noChangeAspect="1" noChangeArrowheads="1" noTextEdit="1"/>
          </p:cNvSpPr>
          <p:nvPr>
            <p:ph type="sldImg"/>
          </p:nvPr>
        </p:nvSpPr>
        <p:spPr>
          <a:xfrm>
            <a:off x="68263" y="304800"/>
            <a:ext cx="6772275" cy="3810000"/>
          </a:xfrm>
          <a:ln/>
        </p:spPr>
      </p:sp>
      <p:sp>
        <p:nvSpPr>
          <p:cNvPr id="461827" name="Rectangle 3">
            <a:extLst>
              <a:ext uri="{FF2B5EF4-FFF2-40B4-BE49-F238E27FC236}">
                <a16:creationId xmlns:a16="http://schemas.microsoft.com/office/drawing/2014/main" id="{5E55ECC2-262A-163C-FBD0-DB1017FB7752}"/>
              </a:ext>
            </a:extLst>
          </p:cNvPr>
          <p:cNvSpPr>
            <a:spLocks noGrp="1" noChangeArrowheads="1"/>
          </p:cNvSpPr>
          <p:nvPr>
            <p:ph type="body" idx="1"/>
          </p:nvPr>
        </p:nvSpPr>
        <p:spPr>
          <a:xfrm>
            <a:off x="152400" y="4114800"/>
            <a:ext cx="6553200" cy="4876800"/>
          </a:xfrm>
        </p:spPr>
        <p:txBody>
          <a:bodyPr/>
          <a:lstStyle/>
          <a:p>
            <a:br>
              <a:rPr lang="en-US" altLang="en-US" dirty="0"/>
            </a:br>
            <a:r>
              <a:rPr lang="en-US" altLang="en-US" sz="1000" dirty="0"/>
              <a:t>source: http://www.jokebuddha.com/Mitzvah#ixzz3CV2cuktD </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187105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0DA0A0F-E274-082C-65CC-DE76A9CD75E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A4748013-3C2F-9E7A-86A6-FFA22539692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3885EFB0-CD5F-3D6D-F58D-22976A1E7FB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4CAB4EB-5195-4605-8EA6-FE25B284F09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61826" name="Rectangle 2">
            <a:extLst>
              <a:ext uri="{FF2B5EF4-FFF2-40B4-BE49-F238E27FC236}">
                <a16:creationId xmlns:a16="http://schemas.microsoft.com/office/drawing/2014/main" id="{EA556260-C17B-E76B-6F6F-8BA82E698F60}"/>
              </a:ext>
            </a:extLst>
          </p:cNvPr>
          <p:cNvSpPr>
            <a:spLocks noGrp="1" noRot="1" noChangeAspect="1" noChangeArrowheads="1" noTextEdit="1"/>
          </p:cNvSpPr>
          <p:nvPr>
            <p:ph type="sldImg"/>
          </p:nvPr>
        </p:nvSpPr>
        <p:spPr>
          <a:xfrm>
            <a:off x="68263" y="304800"/>
            <a:ext cx="6772275" cy="3810000"/>
          </a:xfrm>
          <a:ln/>
        </p:spPr>
      </p:sp>
      <p:sp>
        <p:nvSpPr>
          <p:cNvPr id="461827" name="Rectangle 3">
            <a:extLst>
              <a:ext uri="{FF2B5EF4-FFF2-40B4-BE49-F238E27FC236}">
                <a16:creationId xmlns:a16="http://schemas.microsoft.com/office/drawing/2014/main" id="{5E55ECC2-262A-163C-FBD0-DB1017FB7752}"/>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Jacket was actually gold, but b/w photo colorized.  </a:t>
            </a:r>
          </a:p>
        </p:txBody>
      </p:sp>
    </p:spTree>
    <p:extLst>
      <p:ext uri="{BB962C8B-B14F-4D97-AF65-F5344CB8AC3E}">
        <p14:creationId xmlns:p14="http://schemas.microsoft.com/office/powerpoint/2010/main" val="2113126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Bt Mitzvah Maturity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89693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Bt Mitzvah Maturity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u="sng" dirty="0"/>
              <a:t>If not</a:t>
            </a:r>
            <a:r>
              <a:rPr lang="en-US" altLang="en-US" dirty="0"/>
              <a:t>, meaningless disorder, pleasure, fragile, at risk</a:t>
            </a:r>
          </a:p>
          <a:p>
            <a:r>
              <a:rPr lang="en-US" altLang="en-US" u="sng" dirty="0"/>
              <a:t>Community</a:t>
            </a:r>
            <a:r>
              <a:rPr lang="en-US" altLang="en-US" dirty="0"/>
              <a:t> recognizes, provided opportunities to interact, high value on those with no family.</a:t>
            </a:r>
          </a:p>
        </p:txBody>
      </p:sp>
    </p:spTree>
    <p:extLst>
      <p:ext uri="{BB962C8B-B14F-4D97-AF65-F5344CB8AC3E}">
        <p14:creationId xmlns:p14="http://schemas.microsoft.com/office/powerpoint/2010/main" val="53841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Bt Mitzvah Maturity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Do you wake up saying, This is the day that Adoni has made, I will be rejoice and be glad in it.  </a:t>
            </a:r>
          </a:p>
        </p:txBody>
      </p:sp>
    </p:spTree>
    <p:extLst>
      <p:ext uri="{BB962C8B-B14F-4D97-AF65-F5344CB8AC3E}">
        <p14:creationId xmlns:p14="http://schemas.microsoft.com/office/powerpoint/2010/main" val="8045199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Bt Mitzvah Maturity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24, 2023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76936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231775" indent="-231775">
              <a:buFont typeface="+mj-lt"/>
              <a:buAutoNum type="arabicPeriod"/>
            </a:pPr>
            <a:r>
              <a:rPr lang="en-US" dirty="0"/>
              <a:t>Confident in the Father’s love</a:t>
            </a:r>
          </a:p>
          <a:p>
            <a:pPr marL="231775" indent="-231775">
              <a:buFont typeface="+mj-lt"/>
              <a:buAutoNum type="arabicPeriod"/>
            </a:pPr>
            <a:r>
              <a:rPr lang="en-US" dirty="0"/>
              <a:t>In the Word </a:t>
            </a:r>
            <a:r>
              <a:rPr lang="en-US" b="0" i="0" dirty="0">
                <a:solidFill>
                  <a:srgbClr val="000000"/>
                </a:solidFill>
                <a:effectLst/>
                <a:latin typeface="system-ui"/>
              </a:rPr>
              <a:t>How can a young man keep his way pure? By guarding it according to Your word.</a:t>
            </a:r>
          </a:p>
          <a:p>
            <a:r>
              <a:rPr lang="en-US" dirty="0">
                <a:solidFill>
                  <a:srgbClr val="000000"/>
                </a:solidFill>
                <a:latin typeface="system-ui"/>
              </a:rPr>
              <a:t>    </a:t>
            </a:r>
            <a:r>
              <a:rPr lang="en-US" b="0" i="0" dirty="0">
                <a:solidFill>
                  <a:srgbClr val="000000"/>
                </a:solidFill>
                <a:effectLst/>
                <a:latin typeface="system-ui"/>
              </a:rPr>
              <a:t>I treasure your word in my heart, so that I won’t sin against you.</a:t>
            </a:r>
            <a:endParaRPr lang="en-US" dirty="0"/>
          </a:p>
          <a:p>
            <a:pPr marL="457200" indent="-457200">
              <a:buFont typeface="+mj-lt"/>
              <a:buAutoNum type="arabicPeriod" startAt="3"/>
            </a:pPr>
            <a:r>
              <a:rPr lang="en-US" dirty="0"/>
              <a:t>Courage against opposition, </a:t>
            </a:r>
          </a:p>
          <a:p>
            <a:pPr marL="457200" indent="-457200">
              <a:buFont typeface="+mj-lt"/>
              <a:buAutoNum type="arabicPeriod" startAt="3"/>
            </a:pPr>
            <a:r>
              <a:rPr lang="en-US" dirty="0"/>
              <a:t>love/joy/peace/ </a:t>
            </a:r>
          </a:p>
          <a:p>
            <a:pPr marL="457200" indent="-457200">
              <a:buFont typeface="+mj-lt"/>
              <a:buAutoNum type="arabicPeriod" startAt="3"/>
            </a:pPr>
            <a:r>
              <a:rPr lang="en-US" dirty="0"/>
              <a:t>Calm, not panicking in adversity</a:t>
            </a:r>
          </a:p>
          <a:p>
            <a:pPr marL="457200" indent="-457200">
              <a:buFont typeface="+mj-lt"/>
              <a:buAutoNum type="arabicPeriod" startAt="3"/>
            </a:pPr>
            <a:r>
              <a:rPr lang="en-US" dirty="0"/>
              <a:t>Sexual purity</a:t>
            </a:r>
          </a:p>
          <a:p>
            <a:pPr marL="457200" indent="-457200">
              <a:buFont typeface="+mj-lt"/>
              <a:buAutoNum type="arabicPeriod" startAt="3"/>
            </a:pPr>
            <a:r>
              <a:rPr lang="en-US" dirty="0"/>
              <a:t>NO to drugs, alcohol</a:t>
            </a:r>
          </a:p>
          <a:p>
            <a:pPr marL="457200" indent="-457200">
              <a:buFont typeface="+mj-lt"/>
              <a:buAutoNum type="arabicPeriod" startAt="3"/>
            </a:pPr>
            <a:r>
              <a:rPr lang="en-US" dirty="0"/>
              <a:t>Not laugh at vile jokes.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Bt Mitzvah Maturity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24, 2023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120815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https://www.focusonthefamily.ca/content/understanding-and-healing-the-father-wound</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Bt Mitzvah Maturity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24, 2023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1964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Bt Mitzvah Maturity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24, 2023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328018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Bt Mitzvah Maturity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24, 2023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995469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8294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0DA0A0F-E274-082C-65CC-DE76A9CD75E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A4748013-3C2F-9E7A-86A6-FFA22539692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3885EFB0-CD5F-3D6D-F58D-22976A1E7FB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4CAB4EB-5195-4605-8EA6-FE25B284F09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61826" name="Rectangle 2">
            <a:extLst>
              <a:ext uri="{FF2B5EF4-FFF2-40B4-BE49-F238E27FC236}">
                <a16:creationId xmlns:a16="http://schemas.microsoft.com/office/drawing/2014/main" id="{EA556260-C17B-E76B-6F6F-8BA82E698F60}"/>
              </a:ext>
            </a:extLst>
          </p:cNvPr>
          <p:cNvSpPr>
            <a:spLocks noGrp="1" noRot="1" noChangeAspect="1" noChangeArrowheads="1" noTextEdit="1"/>
          </p:cNvSpPr>
          <p:nvPr>
            <p:ph type="sldImg"/>
          </p:nvPr>
        </p:nvSpPr>
        <p:spPr>
          <a:xfrm>
            <a:off x="68263" y="304800"/>
            <a:ext cx="6772275" cy="3810000"/>
          </a:xfrm>
          <a:ln/>
        </p:spPr>
      </p:sp>
      <p:sp>
        <p:nvSpPr>
          <p:cNvPr id="461827" name="Rectangle 3">
            <a:extLst>
              <a:ext uri="{FF2B5EF4-FFF2-40B4-BE49-F238E27FC236}">
                <a16:creationId xmlns:a16="http://schemas.microsoft.com/office/drawing/2014/main" id="{5E55ECC2-262A-163C-FBD0-DB1017FB7752}"/>
              </a:ext>
            </a:extLst>
          </p:cNvPr>
          <p:cNvSpPr>
            <a:spLocks noGrp="1" noChangeArrowheads="1"/>
          </p:cNvSpPr>
          <p:nvPr>
            <p:ph type="body" idx="1"/>
          </p:nvPr>
        </p:nvSpPr>
        <p:spPr>
          <a:xfrm>
            <a:off x="152400" y="4114800"/>
            <a:ext cx="6553200" cy="4876800"/>
          </a:xfrm>
        </p:spPr>
        <p:txBody>
          <a:bodyPr/>
          <a:lstStyle/>
          <a:p>
            <a:br>
              <a:rPr lang="en-US" altLang="en-US" dirty="0"/>
            </a:br>
            <a:r>
              <a:rPr lang="en-US" altLang="en-US" sz="1000" dirty="0"/>
              <a:t>source: http://www.jokebuddha.com/Mitzvah#ixzz3CV2cuktD </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1013775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86080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22222"/>
                </a:solidFill>
                <a:effectLst/>
                <a:latin typeface="DDG_ProximaNova"/>
              </a:rPr>
              <a:t>Yuval Noah Harari is an Israeli public intellectual, historian and professor in the Department of History at the Hebrew University of Jerusalem. </a:t>
            </a:r>
          </a:p>
          <a:p>
            <a:r>
              <a:rPr lang="en-US" altLang="en-US" sz="1000" dirty="0"/>
              <a:t>https://www.christianpost.com/news/israeli-futurist-predicts-ai-will-soon-write-a-new-bible.html</a:t>
            </a:r>
          </a:p>
        </p:txBody>
      </p:sp>
    </p:spTree>
    <p:extLst>
      <p:ext uri="{BB962C8B-B14F-4D97-AF65-F5344CB8AC3E}">
        <p14:creationId xmlns:p14="http://schemas.microsoft.com/office/powerpoint/2010/main" val="685866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231775" indent="-231775">
              <a:buFont typeface="+mj-lt"/>
              <a:buAutoNum type="arabicPeriod"/>
            </a:pPr>
            <a:r>
              <a:rPr lang="en-US" altLang="en-US" dirty="0"/>
              <a:t>Printing press, could replication Bible, no new ideas.  Newspaper, no new news.  AI can.</a:t>
            </a:r>
          </a:p>
          <a:p>
            <a:pPr marL="231775" indent="-231775">
              <a:buFont typeface="+mj-lt"/>
              <a:buAutoNum type="arabicPeriod"/>
            </a:pPr>
            <a:r>
              <a:rPr lang="en-US" altLang="en-US" dirty="0"/>
              <a:t>A-bomb destroy cities.  Can’t decide which city.</a:t>
            </a:r>
          </a:p>
          <a:p>
            <a:pPr marL="231775" indent="-231775">
              <a:buFont typeface="+mj-lt"/>
              <a:buAutoNum type="arabicPeriod"/>
            </a:pPr>
            <a:r>
              <a:rPr lang="en-US" altLang="en-US" dirty="0"/>
              <a:t>Propaganda and lies</a:t>
            </a:r>
          </a:p>
          <a:p>
            <a:pPr marL="231775" indent="-231775">
              <a:buFont typeface="+mj-lt"/>
              <a:buAutoNum type="arabicPeriod"/>
            </a:pPr>
            <a:r>
              <a:rPr lang="en-US" altLang="en-US" dirty="0"/>
              <a:t>Each religion claims outside human race intel.  </a:t>
            </a:r>
          </a:p>
        </p:txBody>
      </p:sp>
    </p:spTree>
    <p:extLst>
      <p:ext uri="{BB962C8B-B14F-4D97-AF65-F5344CB8AC3E}">
        <p14:creationId xmlns:p14="http://schemas.microsoft.com/office/powerpoint/2010/main" val="370803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6. Communication more yet less.</a:t>
            </a:r>
          </a:p>
          <a:p>
            <a:r>
              <a:rPr lang="en-US" altLang="en-US" dirty="0"/>
              <a:t>7. Design</a:t>
            </a:r>
          </a:p>
          <a:p>
            <a:endParaRPr lang="en-US" altLang="en-US" dirty="0"/>
          </a:p>
          <a:p>
            <a:r>
              <a:rPr lang="en-US" altLang="en-US" dirty="0"/>
              <a:t>Will claim this is the real power of the future, in jobs, in social interactions.</a:t>
            </a:r>
          </a:p>
        </p:txBody>
      </p:sp>
    </p:spTree>
    <p:extLst>
      <p:ext uri="{BB962C8B-B14F-4D97-AF65-F5344CB8AC3E}">
        <p14:creationId xmlns:p14="http://schemas.microsoft.com/office/powerpoint/2010/main" val="28068340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730654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68060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53795FB-B007-DD15-38CE-B4D88FFE790B}"/>
              </a:ext>
            </a:extLst>
          </p:cNvPr>
          <p:cNvSpPr>
            <a:spLocks noGrp="1" noChangeArrowheads="1"/>
          </p:cNvSpPr>
          <p:nvPr>
            <p:ph type="hdr"/>
          </p:nvPr>
        </p:nvSpPr>
        <p:spPr>
          <a:ln/>
        </p:spPr>
        <p:txBody>
          <a:bodyPr/>
          <a:lstStyle/>
          <a:p>
            <a:r>
              <a:rPr lang="en-US" altLang="en-US"/>
              <a:t>Bt Mitzvah Maturity</a:t>
            </a:r>
          </a:p>
        </p:txBody>
      </p:sp>
      <p:sp>
        <p:nvSpPr>
          <p:cNvPr id="3" name="Rectangle 6">
            <a:extLst>
              <a:ext uri="{FF2B5EF4-FFF2-40B4-BE49-F238E27FC236}">
                <a16:creationId xmlns:a16="http://schemas.microsoft.com/office/drawing/2014/main" id="{FF1C53A9-DBDD-6788-1930-8A9922B2D0ED}"/>
              </a:ext>
            </a:extLst>
          </p:cNvPr>
          <p:cNvSpPr>
            <a:spLocks noGrp="1" noChangeArrowheads="1"/>
          </p:cNvSpPr>
          <p:nvPr>
            <p:ph type="dt"/>
          </p:nvPr>
        </p:nvSpPr>
        <p:spPr>
          <a:ln/>
        </p:spPr>
        <p:txBody>
          <a:bodyPr/>
          <a:lstStyle/>
          <a:p>
            <a:r>
              <a:rPr lang="en-US" altLang="en-US"/>
              <a:t>June 24, 2023</a:t>
            </a:r>
          </a:p>
        </p:txBody>
      </p:sp>
      <p:sp>
        <p:nvSpPr>
          <p:cNvPr id="4" name="Rectangle 10">
            <a:extLst>
              <a:ext uri="{FF2B5EF4-FFF2-40B4-BE49-F238E27FC236}">
                <a16:creationId xmlns:a16="http://schemas.microsoft.com/office/drawing/2014/main" id="{25DE1F2D-B2E9-281E-DAFD-E9EB09ED9B6E}"/>
              </a:ext>
            </a:extLst>
          </p:cNvPr>
          <p:cNvSpPr>
            <a:spLocks noGrp="1" noChangeArrowheads="1"/>
          </p:cNvSpPr>
          <p:nvPr>
            <p:ph type="sldNum"/>
          </p:nvPr>
        </p:nvSpPr>
        <p:spPr>
          <a:ln/>
        </p:spPr>
        <p:txBody>
          <a:bodyPr/>
          <a:lstStyle/>
          <a:p>
            <a:fld id="{170DB064-11F0-4FED-BD2B-4B186963C92A}" type="slidenum">
              <a:rPr lang="en-US" altLang="en-US"/>
              <a:pPr/>
              <a:t>56</a:t>
            </a:fld>
            <a:endParaRPr lang="en-US" altLang="en-US"/>
          </a:p>
        </p:txBody>
      </p:sp>
      <p:sp>
        <p:nvSpPr>
          <p:cNvPr id="422914" name="Rectangle 2">
            <a:extLst>
              <a:ext uri="{FF2B5EF4-FFF2-40B4-BE49-F238E27FC236}">
                <a16:creationId xmlns:a16="http://schemas.microsoft.com/office/drawing/2014/main" id="{53A71ED2-A6A5-5C45-291E-B8F2EC168A10}"/>
              </a:ext>
            </a:extLst>
          </p:cNvPr>
          <p:cNvSpPr>
            <a:spLocks noGrp="1" noRot="1" noChangeAspect="1" noChangeArrowheads="1" noTextEdit="1"/>
          </p:cNvSpPr>
          <p:nvPr>
            <p:ph type="sldImg"/>
          </p:nvPr>
        </p:nvSpPr>
        <p:spPr>
          <a:xfrm>
            <a:off x="168275" y="381000"/>
            <a:ext cx="6369050" cy="3582988"/>
          </a:xfrm>
          <a:ln/>
        </p:spPr>
      </p:sp>
      <p:sp>
        <p:nvSpPr>
          <p:cNvPr id="422915" name="Rectangle 3">
            <a:extLst>
              <a:ext uri="{FF2B5EF4-FFF2-40B4-BE49-F238E27FC236}">
                <a16:creationId xmlns:a16="http://schemas.microsoft.com/office/drawing/2014/main" id="{1AAFE19A-8E83-B737-B84A-4D7EE6C60BA3}"/>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The scripture is TRUE.  Objectively factually TRUE.</a:t>
            </a:r>
          </a:p>
        </p:txBody>
      </p:sp>
    </p:spTree>
    <p:extLst>
      <p:ext uri="{BB962C8B-B14F-4D97-AF65-F5344CB8AC3E}">
        <p14:creationId xmlns:p14="http://schemas.microsoft.com/office/powerpoint/2010/main" val="15831760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2F0AABB-9BCA-DB91-AB52-88FBAB113686}"/>
              </a:ext>
            </a:extLst>
          </p:cNvPr>
          <p:cNvSpPr>
            <a:spLocks noGrp="1" noChangeArrowheads="1"/>
          </p:cNvSpPr>
          <p:nvPr>
            <p:ph type="hdr"/>
          </p:nvPr>
        </p:nvSpPr>
        <p:spPr>
          <a:ln/>
        </p:spPr>
        <p:txBody>
          <a:bodyPr/>
          <a:lstStyle/>
          <a:p>
            <a:r>
              <a:rPr lang="en-US" altLang="en-US"/>
              <a:t>Bt Mitzvah Maturity</a:t>
            </a:r>
          </a:p>
        </p:txBody>
      </p:sp>
      <p:sp>
        <p:nvSpPr>
          <p:cNvPr id="3" name="Rectangle 6">
            <a:extLst>
              <a:ext uri="{FF2B5EF4-FFF2-40B4-BE49-F238E27FC236}">
                <a16:creationId xmlns:a16="http://schemas.microsoft.com/office/drawing/2014/main" id="{D8107F9C-713F-2491-7053-DBFDD6864E3F}"/>
              </a:ext>
            </a:extLst>
          </p:cNvPr>
          <p:cNvSpPr>
            <a:spLocks noGrp="1" noChangeArrowheads="1"/>
          </p:cNvSpPr>
          <p:nvPr>
            <p:ph type="dt"/>
          </p:nvPr>
        </p:nvSpPr>
        <p:spPr>
          <a:ln/>
        </p:spPr>
        <p:txBody>
          <a:bodyPr/>
          <a:lstStyle/>
          <a:p>
            <a:r>
              <a:rPr lang="en-US" altLang="en-US"/>
              <a:t>June 24, 2023</a:t>
            </a:r>
          </a:p>
        </p:txBody>
      </p:sp>
      <p:sp>
        <p:nvSpPr>
          <p:cNvPr id="4" name="Rectangle 10">
            <a:extLst>
              <a:ext uri="{FF2B5EF4-FFF2-40B4-BE49-F238E27FC236}">
                <a16:creationId xmlns:a16="http://schemas.microsoft.com/office/drawing/2014/main" id="{74D29FEB-1D6F-6B0B-3652-E957AC996DF4}"/>
              </a:ext>
            </a:extLst>
          </p:cNvPr>
          <p:cNvSpPr>
            <a:spLocks noGrp="1" noChangeArrowheads="1"/>
          </p:cNvSpPr>
          <p:nvPr>
            <p:ph type="sldNum"/>
          </p:nvPr>
        </p:nvSpPr>
        <p:spPr>
          <a:ln/>
        </p:spPr>
        <p:txBody>
          <a:bodyPr/>
          <a:lstStyle/>
          <a:p>
            <a:fld id="{A0BCC7B9-7F5A-413A-9E6B-052E1FBC02C9}" type="slidenum">
              <a:rPr lang="en-US" altLang="en-US"/>
              <a:pPr/>
              <a:t>57</a:t>
            </a:fld>
            <a:endParaRPr lang="en-US" altLang="en-US"/>
          </a:p>
        </p:txBody>
      </p:sp>
      <p:sp>
        <p:nvSpPr>
          <p:cNvPr id="431106" name="Rectangle 2">
            <a:extLst>
              <a:ext uri="{FF2B5EF4-FFF2-40B4-BE49-F238E27FC236}">
                <a16:creationId xmlns:a16="http://schemas.microsoft.com/office/drawing/2014/main" id="{2A289BC1-7D86-3D3F-4D92-61D460F981B6}"/>
              </a:ext>
            </a:extLst>
          </p:cNvPr>
          <p:cNvSpPr>
            <a:spLocks noGrp="1" noRot="1" noChangeAspect="1" noChangeArrowheads="1" noTextEdit="1"/>
          </p:cNvSpPr>
          <p:nvPr>
            <p:ph type="sldImg"/>
          </p:nvPr>
        </p:nvSpPr>
        <p:spPr>
          <a:xfrm>
            <a:off x="139700" y="304800"/>
            <a:ext cx="6502400" cy="3659188"/>
          </a:xfrm>
          <a:ln/>
        </p:spPr>
      </p:sp>
      <p:sp>
        <p:nvSpPr>
          <p:cNvPr id="431107" name="Rectangle 3">
            <a:extLst>
              <a:ext uri="{FF2B5EF4-FFF2-40B4-BE49-F238E27FC236}">
                <a16:creationId xmlns:a16="http://schemas.microsoft.com/office/drawing/2014/main" id="{B8867C73-7B16-094D-F29A-84049FBEA8FE}"/>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16877890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2945682-521A-7CBA-31AF-694DCB2F7D3F}"/>
              </a:ext>
            </a:extLst>
          </p:cNvPr>
          <p:cNvSpPr>
            <a:spLocks noGrp="1" noChangeArrowheads="1"/>
          </p:cNvSpPr>
          <p:nvPr>
            <p:ph type="hdr"/>
          </p:nvPr>
        </p:nvSpPr>
        <p:spPr>
          <a:ln/>
        </p:spPr>
        <p:txBody>
          <a:bodyPr/>
          <a:lstStyle/>
          <a:p>
            <a:r>
              <a:rPr lang="en-US" altLang="en-US"/>
              <a:t>Bt Mitzvah Maturity</a:t>
            </a:r>
          </a:p>
        </p:txBody>
      </p:sp>
      <p:sp>
        <p:nvSpPr>
          <p:cNvPr id="3" name="Rectangle 6">
            <a:extLst>
              <a:ext uri="{FF2B5EF4-FFF2-40B4-BE49-F238E27FC236}">
                <a16:creationId xmlns:a16="http://schemas.microsoft.com/office/drawing/2014/main" id="{856A8A8E-96A9-9730-5FC7-AE65FA4AF731}"/>
              </a:ext>
            </a:extLst>
          </p:cNvPr>
          <p:cNvSpPr>
            <a:spLocks noGrp="1" noChangeArrowheads="1"/>
          </p:cNvSpPr>
          <p:nvPr>
            <p:ph type="dt"/>
          </p:nvPr>
        </p:nvSpPr>
        <p:spPr>
          <a:ln/>
        </p:spPr>
        <p:txBody>
          <a:bodyPr/>
          <a:lstStyle/>
          <a:p>
            <a:r>
              <a:rPr lang="en-US" altLang="en-US"/>
              <a:t>June 24, 2023</a:t>
            </a:r>
          </a:p>
        </p:txBody>
      </p:sp>
      <p:sp>
        <p:nvSpPr>
          <p:cNvPr id="4" name="Rectangle 10">
            <a:extLst>
              <a:ext uri="{FF2B5EF4-FFF2-40B4-BE49-F238E27FC236}">
                <a16:creationId xmlns:a16="http://schemas.microsoft.com/office/drawing/2014/main" id="{C4DFFB65-6BFF-7368-DE1A-5A491F9B8861}"/>
              </a:ext>
            </a:extLst>
          </p:cNvPr>
          <p:cNvSpPr>
            <a:spLocks noGrp="1" noChangeArrowheads="1"/>
          </p:cNvSpPr>
          <p:nvPr>
            <p:ph type="sldNum"/>
          </p:nvPr>
        </p:nvSpPr>
        <p:spPr>
          <a:ln/>
        </p:spPr>
        <p:txBody>
          <a:bodyPr/>
          <a:lstStyle/>
          <a:p>
            <a:fld id="{84444B17-DAC6-4029-B729-A8E189D64B56}" type="slidenum">
              <a:rPr lang="en-US" altLang="en-US"/>
              <a:pPr/>
              <a:t>58</a:t>
            </a:fld>
            <a:endParaRPr lang="en-US" altLang="en-US"/>
          </a:p>
        </p:txBody>
      </p:sp>
      <p:sp>
        <p:nvSpPr>
          <p:cNvPr id="420866" name="Rectangle 2">
            <a:extLst>
              <a:ext uri="{FF2B5EF4-FFF2-40B4-BE49-F238E27FC236}">
                <a16:creationId xmlns:a16="http://schemas.microsoft.com/office/drawing/2014/main" id="{DACCD3B9-AD15-7B2A-881E-DA058B4BD59D}"/>
              </a:ext>
            </a:extLst>
          </p:cNvPr>
          <p:cNvSpPr>
            <a:spLocks noGrp="1" noRot="1" noChangeAspect="1" noChangeArrowheads="1" noTextEdit="1"/>
          </p:cNvSpPr>
          <p:nvPr>
            <p:ph type="sldImg"/>
          </p:nvPr>
        </p:nvSpPr>
        <p:spPr>
          <a:xfrm>
            <a:off x="228600" y="304800"/>
            <a:ext cx="6172200" cy="3810000"/>
          </a:xfrm>
          <a:ln/>
        </p:spPr>
      </p:sp>
      <p:sp>
        <p:nvSpPr>
          <p:cNvPr id="420867" name="Rectangle 3">
            <a:extLst>
              <a:ext uri="{FF2B5EF4-FFF2-40B4-BE49-F238E27FC236}">
                <a16:creationId xmlns:a16="http://schemas.microsoft.com/office/drawing/2014/main" id="{46340F98-98C8-4709-EFF9-5ED2766F222B}"/>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504209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2945682-521A-7CBA-31AF-694DCB2F7D3F}"/>
              </a:ext>
            </a:extLst>
          </p:cNvPr>
          <p:cNvSpPr>
            <a:spLocks noGrp="1" noChangeArrowheads="1"/>
          </p:cNvSpPr>
          <p:nvPr>
            <p:ph type="hdr"/>
          </p:nvPr>
        </p:nvSpPr>
        <p:spPr>
          <a:ln/>
        </p:spPr>
        <p:txBody>
          <a:bodyPr/>
          <a:lstStyle/>
          <a:p>
            <a:r>
              <a:rPr lang="en-US" altLang="en-US"/>
              <a:t>Bt Mitzvah Maturity</a:t>
            </a:r>
          </a:p>
        </p:txBody>
      </p:sp>
      <p:sp>
        <p:nvSpPr>
          <p:cNvPr id="3" name="Rectangle 6">
            <a:extLst>
              <a:ext uri="{FF2B5EF4-FFF2-40B4-BE49-F238E27FC236}">
                <a16:creationId xmlns:a16="http://schemas.microsoft.com/office/drawing/2014/main" id="{856A8A8E-96A9-9730-5FC7-AE65FA4AF731}"/>
              </a:ext>
            </a:extLst>
          </p:cNvPr>
          <p:cNvSpPr>
            <a:spLocks noGrp="1" noChangeArrowheads="1"/>
          </p:cNvSpPr>
          <p:nvPr>
            <p:ph type="dt"/>
          </p:nvPr>
        </p:nvSpPr>
        <p:spPr>
          <a:ln/>
        </p:spPr>
        <p:txBody>
          <a:bodyPr/>
          <a:lstStyle/>
          <a:p>
            <a:r>
              <a:rPr lang="en-US" altLang="en-US"/>
              <a:t>June 24, 2023</a:t>
            </a:r>
          </a:p>
        </p:txBody>
      </p:sp>
      <p:sp>
        <p:nvSpPr>
          <p:cNvPr id="4" name="Rectangle 10">
            <a:extLst>
              <a:ext uri="{FF2B5EF4-FFF2-40B4-BE49-F238E27FC236}">
                <a16:creationId xmlns:a16="http://schemas.microsoft.com/office/drawing/2014/main" id="{C4DFFB65-6BFF-7368-DE1A-5A491F9B8861}"/>
              </a:ext>
            </a:extLst>
          </p:cNvPr>
          <p:cNvSpPr>
            <a:spLocks noGrp="1" noChangeArrowheads="1"/>
          </p:cNvSpPr>
          <p:nvPr>
            <p:ph type="sldNum"/>
          </p:nvPr>
        </p:nvSpPr>
        <p:spPr>
          <a:ln/>
        </p:spPr>
        <p:txBody>
          <a:bodyPr/>
          <a:lstStyle/>
          <a:p>
            <a:fld id="{84444B17-DAC6-4029-B729-A8E189D64B56}" type="slidenum">
              <a:rPr lang="en-US" altLang="en-US"/>
              <a:pPr/>
              <a:t>59</a:t>
            </a:fld>
            <a:endParaRPr lang="en-US" altLang="en-US"/>
          </a:p>
        </p:txBody>
      </p:sp>
      <p:sp>
        <p:nvSpPr>
          <p:cNvPr id="420866" name="Rectangle 2">
            <a:extLst>
              <a:ext uri="{FF2B5EF4-FFF2-40B4-BE49-F238E27FC236}">
                <a16:creationId xmlns:a16="http://schemas.microsoft.com/office/drawing/2014/main" id="{DACCD3B9-AD15-7B2A-881E-DA058B4BD59D}"/>
              </a:ext>
            </a:extLst>
          </p:cNvPr>
          <p:cNvSpPr>
            <a:spLocks noGrp="1" noRot="1" noChangeAspect="1" noChangeArrowheads="1" noTextEdit="1"/>
          </p:cNvSpPr>
          <p:nvPr>
            <p:ph type="sldImg"/>
          </p:nvPr>
        </p:nvSpPr>
        <p:spPr>
          <a:xfrm>
            <a:off x="68263" y="304800"/>
            <a:ext cx="6772275" cy="3810000"/>
          </a:xfrm>
          <a:ln/>
        </p:spPr>
      </p:sp>
      <p:sp>
        <p:nvSpPr>
          <p:cNvPr id="420867" name="Rectangle 3">
            <a:extLst>
              <a:ext uri="{FF2B5EF4-FFF2-40B4-BE49-F238E27FC236}">
                <a16:creationId xmlns:a16="http://schemas.microsoft.com/office/drawing/2014/main" id="{46340F98-98C8-4709-EFF9-5ED2766F222B}"/>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You will see Him if you are regularly, in the Word.   Better than AI construct</a:t>
            </a:r>
          </a:p>
        </p:txBody>
      </p:sp>
    </p:spTree>
    <p:extLst>
      <p:ext uri="{BB962C8B-B14F-4D97-AF65-F5344CB8AC3E}">
        <p14:creationId xmlns:p14="http://schemas.microsoft.com/office/powerpoint/2010/main" val="215725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0DA0A0F-E274-082C-65CC-DE76A9CD75E5}"/>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A4748013-3C2F-9E7A-86A6-FFA225396920}"/>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3885EFB0-CD5F-3D6D-F58D-22976A1E7FBD}"/>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4CAB4EB-5195-4605-8EA6-FE25B284F09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61826" name="Rectangle 2">
            <a:extLst>
              <a:ext uri="{FF2B5EF4-FFF2-40B4-BE49-F238E27FC236}">
                <a16:creationId xmlns:a16="http://schemas.microsoft.com/office/drawing/2014/main" id="{EA556260-C17B-E76B-6F6F-8BA82E698F60}"/>
              </a:ext>
            </a:extLst>
          </p:cNvPr>
          <p:cNvSpPr>
            <a:spLocks noGrp="1" noRot="1" noChangeAspect="1" noChangeArrowheads="1" noTextEdit="1"/>
          </p:cNvSpPr>
          <p:nvPr>
            <p:ph type="sldImg"/>
          </p:nvPr>
        </p:nvSpPr>
        <p:spPr>
          <a:xfrm>
            <a:off x="68263" y="304800"/>
            <a:ext cx="6772275" cy="3810000"/>
          </a:xfrm>
          <a:ln/>
        </p:spPr>
      </p:sp>
      <p:sp>
        <p:nvSpPr>
          <p:cNvPr id="461827" name="Rectangle 3">
            <a:extLst>
              <a:ext uri="{FF2B5EF4-FFF2-40B4-BE49-F238E27FC236}">
                <a16:creationId xmlns:a16="http://schemas.microsoft.com/office/drawing/2014/main" id="{5E55ECC2-262A-163C-FBD0-DB1017FB7752}"/>
              </a:ext>
            </a:extLst>
          </p:cNvPr>
          <p:cNvSpPr>
            <a:spLocks noGrp="1" noChangeArrowheads="1"/>
          </p:cNvSpPr>
          <p:nvPr>
            <p:ph type="body" idx="1"/>
          </p:nvPr>
        </p:nvSpPr>
        <p:spPr>
          <a:xfrm>
            <a:off x="152400" y="4114800"/>
            <a:ext cx="6553200" cy="4876800"/>
          </a:xfrm>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1586804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95812CB-C241-0060-D866-7241C0DDB9CD}"/>
              </a:ext>
            </a:extLst>
          </p:cNvPr>
          <p:cNvSpPr>
            <a:spLocks noGrp="1" noChangeArrowheads="1"/>
          </p:cNvSpPr>
          <p:nvPr>
            <p:ph type="hdr"/>
          </p:nvPr>
        </p:nvSpPr>
        <p:spPr>
          <a:ln/>
        </p:spPr>
        <p:txBody>
          <a:bodyPr/>
          <a:lstStyle/>
          <a:p>
            <a:r>
              <a:rPr lang="en-US" altLang="en-US"/>
              <a:t>Bt Mitzvah Maturity</a:t>
            </a:r>
          </a:p>
        </p:txBody>
      </p:sp>
      <p:sp>
        <p:nvSpPr>
          <p:cNvPr id="3" name="Rectangle 6">
            <a:extLst>
              <a:ext uri="{FF2B5EF4-FFF2-40B4-BE49-F238E27FC236}">
                <a16:creationId xmlns:a16="http://schemas.microsoft.com/office/drawing/2014/main" id="{89905CD3-ED16-311C-31E0-EBDAECEC238A}"/>
              </a:ext>
            </a:extLst>
          </p:cNvPr>
          <p:cNvSpPr>
            <a:spLocks noGrp="1" noChangeArrowheads="1"/>
          </p:cNvSpPr>
          <p:nvPr>
            <p:ph type="dt"/>
          </p:nvPr>
        </p:nvSpPr>
        <p:spPr>
          <a:ln/>
        </p:spPr>
        <p:txBody>
          <a:bodyPr/>
          <a:lstStyle/>
          <a:p>
            <a:r>
              <a:rPr lang="en-US" altLang="en-US"/>
              <a:t>June 24, 2023</a:t>
            </a:r>
          </a:p>
        </p:txBody>
      </p:sp>
      <p:sp>
        <p:nvSpPr>
          <p:cNvPr id="4" name="Rectangle 10">
            <a:extLst>
              <a:ext uri="{FF2B5EF4-FFF2-40B4-BE49-F238E27FC236}">
                <a16:creationId xmlns:a16="http://schemas.microsoft.com/office/drawing/2014/main" id="{69400DC7-7AAF-7060-92D1-FA6079786638}"/>
              </a:ext>
            </a:extLst>
          </p:cNvPr>
          <p:cNvSpPr>
            <a:spLocks noGrp="1" noChangeArrowheads="1"/>
          </p:cNvSpPr>
          <p:nvPr>
            <p:ph type="sldNum"/>
          </p:nvPr>
        </p:nvSpPr>
        <p:spPr>
          <a:ln/>
        </p:spPr>
        <p:txBody>
          <a:bodyPr/>
          <a:lstStyle/>
          <a:p>
            <a:fld id="{DFF58B75-58EC-4506-B9DF-45A8C90308DC}" type="slidenum">
              <a:rPr lang="en-US" altLang="en-US"/>
              <a:pPr/>
              <a:t>60</a:t>
            </a:fld>
            <a:endParaRPr lang="en-US" altLang="en-US"/>
          </a:p>
        </p:txBody>
      </p:sp>
      <p:sp>
        <p:nvSpPr>
          <p:cNvPr id="427010" name="Rectangle 2">
            <a:extLst>
              <a:ext uri="{FF2B5EF4-FFF2-40B4-BE49-F238E27FC236}">
                <a16:creationId xmlns:a16="http://schemas.microsoft.com/office/drawing/2014/main" id="{990C0B60-6490-CAC8-0C2F-5C898E007C59}"/>
              </a:ext>
            </a:extLst>
          </p:cNvPr>
          <p:cNvSpPr>
            <a:spLocks noGrp="1" noRot="1" noChangeAspect="1" noChangeArrowheads="1" noTextEdit="1"/>
          </p:cNvSpPr>
          <p:nvPr>
            <p:ph type="sldImg"/>
          </p:nvPr>
        </p:nvSpPr>
        <p:spPr>
          <a:xfrm>
            <a:off x="304800" y="304800"/>
            <a:ext cx="6172200" cy="3659187"/>
          </a:xfrm>
          <a:ln/>
        </p:spPr>
      </p:sp>
      <p:sp>
        <p:nvSpPr>
          <p:cNvPr id="427011" name="Rectangle 3">
            <a:extLst>
              <a:ext uri="{FF2B5EF4-FFF2-40B4-BE49-F238E27FC236}">
                <a16:creationId xmlns:a16="http://schemas.microsoft.com/office/drawing/2014/main" id="{AB3E677E-E46A-E2A2-258A-693F5A489FBA}"/>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41795012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95812CB-C241-0060-D866-7241C0DDB9CD}"/>
              </a:ext>
            </a:extLst>
          </p:cNvPr>
          <p:cNvSpPr>
            <a:spLocks noGrp="1" noChangeArrowheads="1"/>
          </p:cNvSpPr>
          <p:nvPr>
            <p:ph type="hdr"/>
          </p:nvPr>
        </p:nvSpPr>
        <p:spPr>
          <a:ln/>
        </p:spPr>
        <p:txBody>
          <a:bodyPr/>
          <a:lstStyle/>
          <a:p>
            <a:r>
              <a:rPr lang="en-US" altLang="en-US"/>
              <a:t>Bt Mitzvah Maturity</a:t>
            </a:r>
          </a:p>
        </p:txBody>
      </p:sp>
      <p:sp>
        <p:nvSpPr>
          <p:cNvPr id="3" name="Rectangle 6">
            <a:extLst>
              <a:ext uri="{FF2B5EF4-FFF2-40B4-BE49-F238E27FC236}">
                <a16:creationId xmlns:a16="http://schemas.microsoft.com/office/drawing/2014/main" id="{89905CD3-ED16-311C-31E0-EBDAECEC238A}"/>
              </a:ext>
            </a:extLst>
          </p:cNvPr>
          <p:cNvSpPr>
            <a:spLocks noGrp="1" noChangeArrowheads="1"/>
          </p:cNvSpPr>
          <p:nvPr>
            <p:ph type="dt"/>
          </p:nvPr>
        </p:nvSpPr>
        <p:spPr>
          <a:ln/>
        </p:spPr>
        <p:txBody>
          <a:bodyPr/>
          <a:lstStyle/>
          <a:p>
            <a:r>
              <a:rPr lang="en-US" altLang="en-US"/>
              <a:t>June 24, 2023</a:t>
            </a:r>
          </a:p>
        </p:txBody>
      </p:sp>
      <p:sp>
        <p:nvSpPr>
          <p:cNvPr id="4" name="Rectangle 10">
            <a:extLst>
              <a:ext uri="{FF2B5EF4-FFF2-40B4-BE49-F238E27FC236}">
                <a16:creationId xmlns:a16="http://schemas.microsoft.com/office/drawing/2014/main" id="{69400DC7-7AAF-7060-92D1-FA6079786638}"/>
              </a:ext>
            </a:extLst>
          </p:cNvPr>
          <p:cNvSpPr>
            <a:spLocks noGrp="1" noChangeArrowheads="1"/>
          </p:cNvSpPr>
          <p:nvPr>
            <p:ph type="sldNum"/>
          </p:nvPr>
        </p:nvSpPr>
        <p:spPr>
          <a:ln/>
        </p:spPr>
        <p:txBody>
          <a:bodyPr/>
          <a:lstStyle/>
          <a:p>
            <a:fld id="{DFF58B75-58EC-4506-B9DF-45A8C90308DC}" type="slidenum">
              <a:rPr lang="en-US" altLang="en-US"/>
              <a:pPr/>
              <a:t>61</a:t>
            </a:fld>
            <a:endParaRPr lang="en-US" altLang="en-US"/>
          </a:p>
        </p:txBody>
      </p:sp>
      <p:sp>
        <p:nvSpPr>
          <p:cNvPr id="427010" name="Rectangle 2">
            <a:extLst>
              <a:ext uri="{FF2B5EF4-FFF2-40B4-BE49-F238E27FC236}">
                <a16:creationId xmlns:a16="http://schemas.microsoft.com/office/drawing/2014/main" id="{990C0B60-6490-CAC8-0C2F-5C898E007C59}"/>
              </a:ext>
            </a:extLst>
          </p:cNvPr>
          <p:cNvSpPr>
            <a:spLocks noGrp="1" noRot="1" noChangeAspect="1" noChangeArrowheads="1" noTextEdit="1"/>
          </p:cNvSpPr>
          <p:nvPr>
            <p:ph type="sldImg"/>
          </p:nvPr>
        </p:nvSpPr>
        <p:spPr>
          <a:xfrm>
            <a:off x="68263" y="304800"/>
            <a:ext cx="6772275" cy="3810000"/>
          </a:xfrm>
          <a:ln/>
        </p:spPr>
      </p:sp>
      <p:sp>
        <p:nvSpPr>
          <p:cNvPr id="427011" name="Rectangle 3">
            <a:extLst>
              <a:ext uri="{FF2B5EF4-FFF2-40B4-BE49-F238E27FC236}">
                <a16:creationId xmlns:a16="http://schemas.microsoft.com/office/drawing/2014/main" id="{AB3E677E-E46A-E2A2-258A-693F5A489FBA}"/>
              </a:ext>
            </a:extLst>
          </p:cNvPr>
          <p:cNvSpPr>
            <a:spLocks noGrp="1" noChangeArrowheads="1"/>
          </p:cNvSpPr>
          <p:nvPr>
            <p:ph type="body" idx="1"/>
          </p:nvPr>
        </p:nvSpPr>
        <p:spPr>
          <a:xfrm>
            <a:off x="152400" y="4114800"/>
            <a:ext cx="6553200" cy="4876800"/>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34082794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8EB2054-D4CC-3E89-C942-761604D39008}"/>
              </a:ext>
            </a:extLst>
          </p:cNvPr>
          <p:cNvSpPr>
            <a:spLocks noGrp="1" noChangeArrowheads="1"/>
          </p:cNvSpPr>
          <p:nvPr>
            <p:ph type="hdr"/>
          </p:nvPr>
        </p:nvSpPr>
        <p:spPr>
          <a:ln/>
        </p:spPr>
        <p:txBody>
          <a:bodyPr/>
          <a:lstStyle/>
          <a:p>
            <a:r>
              <a:rPr lang="en-US" altLang="en-US"/>
              <a:t>Bt Mitzvah Maturity</a:t>
            </a:r>
          </a:p>
        </p:txBody>
      </p:sp>
      <p:sp>
        <p:nvSpPr>
          <p:cNvPr id="3" name="Rectangle 6">
            <a:extLst>
              <a:ext uri="{FF2B5EF4-FFF2-40B4-BE49-F238E27FC236}">
                <a16:creationId xmlns:a16="http://schemas.microsoft.com/office/drawing/2014/main" id="{5947B2B8-50FD-E35A-B36B-5CC9F2B1955F}"/>
              </a:ext>
            </a:extLst>
          </p:cNvPr>
          <p:cNvSpPr>
            <a:spLocks noGrp="1" noChangeArrowheads="1"/>
          </p:cNvSpPr>
          <p:nvPr>
            <p:ph type="dt"/>
          </p:nvPr>
        </p:nvSpPr>
        <p:spPr>
          <a:ln/>
        </p:spPr>
        <p:txBody>
          <a:bodyPr/>
          <a:lstStyle/>
          <a:p>
            <a:r>
              <a:rPr lang="en-US" altLang="en-US"/>
              <a:t>June 24, 2023</a:t>
            </a:r>
          </a:p>
        </p:txBody>
      </p:sp>
      <p:sp>
        <p:nvSpPr>
          <p:cNvPr id="4" name="Rectangle 10">
            <a:extLst>
              <a:ext uri="{FF2B5EF4-FFF2-40B4-BE49-F238E27FC236}">
                <a16:creationId xmlns:a16="http://schemas.microsoft.com/office/drawing/2014/main" id="{978C1136-54F5-B263-00C9-AE1653931BD4}"/>
              </a:ext>
            </a:extLst>
          </p:cNvPr>
          <p:cNvSpPr>
            <a:spLocks noGrp="1" noChangeArrowheads="1"/>
          </p:cNvSpPr>
          <p:nvPr>
            <p:ph type="sldNum"/>
          </p:nvPr>
        </p:nvSpPr>
        <p:spPr>
          <a:ln/>
        </p:spPr>
        <p:txBody>
          <a:bodyPr/>
          <a:lstStyle/>
          <a:p>
            <a:fld id="{7DA95ACB-137D-4012-ADE1-03F6EEA90649}" type="slidenum">
              <a:rPr lang="en-US" altLang="en-US"/>
              <a:pPr/>
              <a:t>62</a:t>
            </a:fld>
            <a:endParaRPr lang="en-US" altLang="en-US"/>
          </a:p>
        </p:txBody>
      </p:sp>
      <p:sp>
        <p:nvSpPr>
          <p:cNvPr id="433154" name="Rectangle 2">
            <a:extLst>
              <a:ext uri="{FF2B5EF4-FFF2-40B4-BE49-F238E27FC236}">
                <a16:creationId xmlns:a16="http://schemas.microsoft.com/office/drawing/2014/main" id="{2B312973-DFDF-0AD2-61E8-CFA8E0786D86}"/>
              </a:ext>
            </a:extLst>
          </p:cNvPr>
          <p:cNvSpPr>
            <a:spLocks noGrp="1" noRot="1" noChangeAspect="1" noChangeArrowheads="1" noTextEdit="1"/>
          </p:cNvSpPr>
          <p:nvPr>
            <p:ph type="sldImg"/>
          </p:nvPr>
        </p:nvSpPr>
        <p:spPr>
          <a:xfrm>
            <a:off x="304800" y="304800"/>
            <a:ext cx="6248400" cy="3810000"/>
          </a:xfrm>
          <a:ln/>
        </p:spPr>
      </p:sp>
      <p:sp>
        <p:nvSpPr>
          <p:cNvPr id="433155" name="Rectangle 3">
            <a:extLst>
              <a:ext uri="{FF2B5EF4-FFF2-40B4-BE49-F238E27FC236}">
                <a16:creationId xmlns:a16="http://schemas.microsoft.com/office/drawing/2014/main" id="{AFEDE00B-5E9F-FCD5-63D2-CB149E5A937D}"/>
              </a:ext>
            </a:extLst>
          </p:cNvPr>
          <p:cNvSpPr>
            <a:spLocks noGrp="1" noChangeArrowheads="1"/>
          </p:cNvSpPr>
          <p:nvPr>
            <p:ph type="body" idx="1"/>
          </p:nvPr>
        </p:nvSpPr>
        <p:spPr>
          <a:xfrm>
            <a:off x="152400" y="4114800"/>
            <a:ext cx="6553200" cy="4876800"/>
          </a:xfrm>
        </p:spPr>
        <p:txBody>
          <a:bodyPr/>
          <a:lstStyle/>
          <a:p>
            <a:r>
              <a:rPr lang="en-US" altLang="en-US" sz="2000">
                <a:latin typeface="Arial Rounded MT Bold" panose="020F0704030504030204" pitchFamily="34" charset="0"/>
              </a:rPr>
              <a:t>This is really what the Shma is about: Hearing from G-d.  As Messianics we have an added, empowering dimension.  </a:t>
            </a:r>
          </a:p>
        </p:txBody>
      </p:sp>
    </p:spTree>
    <p:extLst>
      <p:ext uri="{BB962C8B-B14F-4D97-AF65-F5344CB8AC3E}">
        <p14:creationId xmlns:p14="http://schemas.microsoft.com/office/powerpoint/2010/main" val="39413269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152400" y="352134"/>
            <a:ext cx="6420068" cy="3611853"/>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426390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040840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https://metrovoicenews.com/active-christians-flourish-in-life-compared-to-others-study-finds/</a:t>
            </a:r>
          </a:p>
        </p:txBody>
      </p:sp>
    </p:spTree>
    <p:extLst>
      <p:ext uri="{BB962C8B-B14F-4D97-AF65-F5344CB8AC3E}">
        <p14:creationId xmlns:p14="http://schemas.microsoft.com/office/powerpoint/2010/main" val="31206877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https://metrovoicenews.com/active-christians-flourish-in-life-compared-to-others-study-finds/</a:t>
            </a:r>
          </a:p>
        </p:txBody>
      </p:sp>
    </p:spTree>
    <p:extLst>
      <p:ext uri="{BB962C8B-B14F-4D97-AF65-F5344CB8AC3E}">
        <p14:creationId xmlns:p14="http://schemas.microsoft.com/office/powerpoint/2010/main" val="29054432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https://metrovoicenews.com/active-christians-flourish-in-life-compared-to-others-study-finds/</a:t>
            </a:r>
          </a:p>
        </p:txBody>
      </p:sp>
    </p:spTree>
    <p:extLst>
      <p:ext uri="{BB962C8B-B14F-4D97-AF65-F5344CB8AC3E}">
        <p14:creationId xmlns:p14="http://schemas.microsoft.com/office/powerpoint/2010/main" val="30456593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https://metrovoicenews.com/active-christians-flourish-in-life-compared-to-others-study-finds/</a:t>
            </a:r>
          </a:p>
        </p:txBody>
      </p:sp>
    </p:spTree>
    <p:extLst>
      <p:ext uri="{BB962C8B-B14F-4D97-AF65-F5344CB8AC3E}">
        <p14:creationId xmlns:p14="http://schemas.microsoft.com/office/powerpoint/2010/main" val="41967355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https://metrovoicenews.com/active-christians-flourish-in-life-compared-to-others-study-finds/</a:t>
            </a:r>
          </a:p>
          <a:p>
            <a:endParaRPr lang="en-US" altLang="en-US" dirty="0"/>
          </a:p>
        </p:txBody>
      </p:sp>
    </p:spTree>
    <p:extLst>
      <p:ext uri="{BB962C8B-B14F-4D97-AF65-F5344CB8AC3E}">
        <p14:creationId xmlns:p14="http://schemas.microsoft.com/office/powerpoint/2010/main" val="3850706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068531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446667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012444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32720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06927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Hope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3,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457052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53972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Bt Mitzvah Maturity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24,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6655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A62735E-AD27-B548-06F1-BF58D8519AC1}"/>
              </a:ext>
            </a:extLst>
          </p:cNvPr>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Bt Mitzvah Maturity</a:t>
            </a:r>
          </a:p>
        </p:txBody>
      </p:sp>
      <p:sp>
        <p:nvSpPr>
          <p:cNvPr id="3" name="Rectangle 6">
            <a:extLst>
              <a:ext uri="{FF2B5EF4-FFF2-40B4-BE49-F238E27FC236}">
                <a16:creationId xmlns:a16="http://schemas.microsoft.com/office/drawing/2014/main" id="{AF8C8F4D-B5BB-133A-D04B-147B204F8AA1}"/>
              </a:ext>
            </a:extLst>
          </p:cNvPr>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June 24, 2023</a:t>
            </a:r>
          </a:p>
        </p:txBody>
      </p:sp>
      <p:sp>
        <p:nvSpPr>
          <p:cNvPr id="4" name="Rectangle 10">
            <a:extLst>
              <a:ext uri="{FF2B5EF4-FFF2-40B4-BE49-F238E27FC236}">
                <a16:creationId xmlns:a16="http://schemas.microsoft.com/office/drawing/2014/main" id="{C4589A70-A6AB-9AD0-4D53-71358EB1A763}"/>
              </a:ext>
            </a:extLst>
          </p:cNvPr>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1E17773-7F3B-4B56-A58A-8CCDF95A8AC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375810" name="Rectangle 2">
            <a:extLst>
              <a:ext uri="{FF2B5EF4-FFF2-40B4-BE49-F238E27FC236}">
                <a16:creationId xmlns:a16="http://schemas.microsoft.com/office/drawing/2014/main" id="{0DB1BF68-684C-58F3-6640-3DA86639D9AB}"/>
              </a:ext>
            </a:extLst>
          </p:cNvPr>
          <p:cNvSpPr>
            <a:spLocks noGrp="1" noRot="1" noChangeAspect="1" noChangeArrowheads="1" noTextEdit="1"/>
          </p:cNvSpPr>
          <p:nvPr>
            <p:ph type="sldImg"/>
          </p:nvPr>
        </p:nvSpPr>
        <p:spPr>
          <a:xfrm>
            <a:off x="381000" y="457200"/>
            <a:ext cx="6096000" cy="3506787"/>
          </a:xfrm>
          <a:ln/>
        </p:spPr>
      </p:sp>
      <p:sp>
        <p:nvSpPr>
          <p:cNvPr id="375811" name="Rectangle 3">
            <a:extLst>
              <a:ext uri="{FF2B5EF4-FFF2-40B4-BE49-F238E27FC236}">
                <a16:creationId xmlns:a16="http://schemas.microsoft.com/office/drawing/2014/main" id="{D631BA80-6D92-2A8F-A882-FE48D4F3C154}"/>
              </a:ext>
            </a:extLst>
          </p:cNvPr>
          <p:cNvSpPr>
            <a:spLocks noGrp="1" noChangeArrowheads="1"/>
          </p:cNvSpPr>
          <p:nvPr>
            <p:ph type="body" idx="1"/>
          </p:nvPr>
        </p:nvSpPr>
        <p:spPr>
          <a:xfrm>
            <a:off x="152400" y="4114800"/>
            <a:ext cx="6553200" cy="4876800"/>
          </a:xfrm>
        </p:spPr>
        <p:txBody>
          <a:bodyPr/>
          <a:lstStyle/>
          <a:p>
            <a:r>
              <a:rPr lang="en-US" altLang="en-US" sz="2000" dirty="0">
                <a:latin typeface="Arial Rounded MT Bold" panose="020F0704030504030204" pitchFamily="34" charset="0"/>
              </a:rPr>
              <a:t>Continued as practice in the Roman synagogue.</a:t>
            </a:r>
          </a:p>
          <a:p>
            <a:r>
              <a:rPr lang="en-US" altLang="en-US" sz="1000" dirty="0"/>
              <a:t>http://en.wikipedia.org/wiki/Bar_and_Bat_Mitzvah#History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47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4713-62EB-776E-78CC-50AB5D3C3E1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06A88F1-9187-7023-DE40-9D96786E6BC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E9143AE-A0A2-672A-5B0D-DC57EC7CFB5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92E2813-FDB1-643E-0AF5-5B997D0F681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B2BE9F4-8BCB-38C5-78D9-4B2CC255F7F8}"/>
              </a:ext>
            </a:extLst>
          </p:cNvPr>
          <p:cNvSpPr>
            <a:spLocks noGrp="1"/>
          </p:cNvSpPr>
          <p:nvPr>
            <p:ph type="sldNum" sz="quarter" idx="12"/>
          </p:nvPr>
        </p:nvSpPr>
        <p:spPr/>
        <p:txBody>
          <a:bodyPr/>
          <a:lstStyle>
            <a:lvl1pPr>
              <a:defRPr/>
            </a:lvl1pPr>
          </a:lstStyle>
          <a:p>
            <a:fld id="{A8B668B1-0612-4A60-ADAA-3524E2513E54}" type="slidenum">
              <a:rPr lang="en-US" altLang="en-US"/>
              <a:pPr/>
              <a:t>‹#›</a:t>
            </a:fld>
            <a:endParaRPr lang="en-US" altLang="en-US"/>
          </a:p>
        </p:txBody>
      </p:sp>
    </p:spTree>
    <p:extLst>
      <p:ext uri="{BB962C8B-B14F-4D97-AF65-F5344CB8AC3E}">
        <p14:creationId xmlns:p14="http://schemas.microsoft.com/office/powerpoint/2010/main" val="2976905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1136-39AB-F557-0AD6-A48F815CA7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219316-1327-7904-CCF0-3A332B700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338B1-63C4-AFE4-5753-095F2ED483D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ED6861E-7DC8-D6C4-99B3-9FB3E73ADE7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E6CADDF-4D70-A975-1FB8-D314E3916731}"/>
              </a:ext>
            </a:extLst>
          </p:cNvPr>
          <p:cNvSpPr>
            <a:spLocks noGrp="1"/>
          </p:cNvSpPr>
          <p:nvPr>
            <p:ph type="sldNum" sz="quarter" idx="12"/>
          </p:nvPr>
        </p:nvSpPr>
        <p:spPr/>
        <p:txBody>
          <a:bodyPr/>
          <a:lstStyle>
            <a:lvl1pPr>
              <a:defRPr/>
            </a:lvl1pPr>
          </a:lstStyle>
          <a:p>
            <a:fld id="{63965631-C123-4541-9005-6BC4A3CA0A4D}" type="slidenum">
              <a:rPr lang="en-US" altLang="en-US"/>
              <a:pPr/>
              <a:t>‹#›</a:t>
            </a:fld>
            <a:endParaRPr lang="en-US" altLang="en-US"/>
          </a:p>
        </p:txBody>
      </p:sp>
    </p:spTree>
    <p:extLst>
      <p:ext uri="{BB962C8B-B14F-4D97-AF65-F5344CB8AC3E}">
        <p14:creationId xmlns:p14="http://schemas.microsoft.com/office/powerpoint/2010/main" val="3874684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6F4E-33C3-7C25-071F-12272899B2C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D20E051-E458-F2BE-6EA0-42853FE2EA6F}"/>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D5ECB044-3C26-9044-B9D3-64FDF472336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DDD2A28-194D-C696-1471-BEF0FC22A4C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4467B00-EA21-2D7B-EE8E-47A2527BFCD7}"/>
              </a:ext>
            </a:extLst>
          </p:cNvPr>
          <p:cNvSpPr>
            <a:spLocks noGrp="1"/>
          </p:cNvSpPr>
          <p:nvPr>
            <p:ph type="sldNum" sz="quarter" idx="12"/>
          </p:nvPr>
        </p:nvSpPr>
        <p:spPr/>
        <p:txBody>
          <a:bodyPr/>
          <a:lstStyle>
            <a:lvl1pPr>
              <a:defRPr/>
            </a:lvl1pPr>
          </a:lstStyle>
          <a:p>
            <a:fld id="{0FB3C5C0-D71D-488B-8257-ED362853A22D}" type="slidenum">
              <a:rPr lang="en-US" altLang="en-US"/>
              <a:pPr/>
              <a:t>‹#›</a:t>
            </a:fld>
            <a:endParaRPr lang="en-US" altLang="en-US"/>
          </a:p>
        </p:txBody>
      </p:sp>
    </p:spTree>
    <p:extLst>
      <p:ext uri="{BB962C8B-B14F-4D97-AF65-F5344CB8AC3E}">
        <p14:creationId xmlns:p14="http://schemas.microsoft.com/office/powerpoint/2010/main" val="2114919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517E-217C-7B5A-AEF9-156FD444C2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A2D44E-19DC-5E4C-4A1E-E5DB50143E61}"/>
              </a:ext>
            </a:extLst>
          </p:cNvPr>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1AD46A-2DA1-2B04-59B3-A10204C8E95C}"/>
              </a:ext>
            </a:extLst>
          </p:cNvPr>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01709D-26A9-0682-B916-CD049BFB75A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391077D-DBEC-0048-C35C-DA2A11CF68F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A5D2C6B-F954-1EEB-5265-BCAA1475F9B3}"/>
              </a:ext>
            </a:extLst>
          </p:cNvPr>
          <p:cNvSpPr>
            <a:spLocks noGrp="1"/>
          </p:cNvSpPr>
          <p:nvPr>
            <p:ph type="sldNum" sz="quarter" idx="12"/>
          </p:nvPr>
        </p:nvSpPr>
        <p:spPr/>
        <p:txBody>
          <a:bodyPr/>
          <a:lstStyle>
            <a:lvl1pPr>
              <a:defRPr/>
            </a:lvl1pPr>
          </a:lstStyle>
          <a:p>
            <a:fld id="{78E8C0DF-9A32-4D61-89A9-518D3E0DE237}" type="slidenum">
              <a:rPr lang="en-US" altLang="en-US"/>
              <a:pPr/>
              <a:t>‹#›</a:t>
            </a:fld>
            <a:endParaRPr lang="en-US" altLang="en-US"/>
          </a:p>
        </p:txBody>
      </p:sp>
    </p:spTree>
    <p:extLst>
      <p:ext uri="{BB962C8B-B14F-4D97-AF65-F5344CB8AC3E}">
        <p14:creationId xmlns:p14="http://schemas.microsoft.com/office/powerpoint/2010/main" val="41857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77BE-B74E-402E-542D-D368D5DE226E}"/>
              </a:ext>
            </a:extLst>
          </p:cNvPr>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8121ED-02F1-7BA9-E81B-4F4C1FA3663D}"/>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3ED01D0-65BD-EBD8-5C9B-18BA0CB5365A}"/>
              </a:ext>
            </a:extLst>
          </p:cNvPr>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ECAA92-567B-5235-CE2C-2966B71C84DA}"/>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985E2B1-F955-5945-F493-1B8E87E8694A}"/>
              </a:ext>
            </a:extLst>
          </p:cNvPr>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A6CAB2-4FB6-985A-BD4A-D429B6973A8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A29D1FB-4CF1-D623-896A-D691EA728CC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B50554B-15CF-51E4-729D-CD4888BBCBA7}"/>
              </a:ext>
            </a:extLst>
          </p:cNvPr>
          <p:cNvSpPr>
            <a:spLocks noGrp="1"/>
          </p:cNvSpPr>
          <p:nvPr>
            <p:ph type="sldNum" sz="quarter" idx="12"/>
          </p:nvPr>
        </p:nvSpPr>
        <p:spPr/>
        <p:txBody>
          <a:bodyPr/>
          <a:lstStyle>
            <a:lvl1pPr>
              <a:defRPr/>
            </a:lvl1pPr>
          </a:lstStyle>
          <a:p>
            <a:fld id="{27506BD2-F246-40E4-880F-19BCC8824492}" type="slidenum">
              <a:rPr lang="en-US" altLang="en-US"/>
              <a:pPr/>
              <a:t>‹#›</a:t>
            </a:fld>
            <a:endParaRPr lang="en-US" altLang="en-US"/>
          </a:p>
        </p:txBody>
      </p:sp>
    </p:spTree>
    <p:extLst>
      <p:ext uri="{BB962C8B-B14F-4D97-AF65-F5344CB8AC3E}">
        <p14:creationId xmlns:p14="http://schemas.microsoft.com/office/powerpoint/2010/main" val="4036224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5CB7-1ED3-0597-99E9-446470D95D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DAAFE0-DD6F-ED2C-6B13-18F87417C39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D0B402D-2526-1370-3AA2-04D6D608838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FFCC94A-EC1B-0A4B-DC49-66CE2837FF70}"/>
              </a:ext>
            </a:extLst>
          </p:cNvPr>
          <p:cNvSpPr>
            <a:spLocks noGrp="1"/>
          </p:cNvSpPr>
          <p:nvPr>
            <p:ph type="sldNum" sz="quarter" idx="12"/>
          </p:nvPr>
        </p:nvSpPr>
        <p:spPr/>
        <p:txBody>
          <a:bodyPr/>
          <a:lstStyle>
            <a:lvl1pPr>
              <a:defRPr/>
            </a:lvl1pPr>
          </a:lstStyle>
          <a:p>
            <a:fld id="{F205A88F-8148-4106-B4E2-0501AF1E52D3}" type="slidenum">
              <a:rPr lang="en-US" altLang="en-US"/>
              <a:pPr/>
              <a:t>‹#›</a:t>
            </a:fld>
            <a:endParaRPr lang="en-US" altLang="en-US"/>
          </a:p>
        </p:txBody>
      </p:sp>
    </p:spTree>
    <p:extLst>
      <p:ext uri="{BB962C8B-B14F-4D97-AF65-F5344CB8AC3E}">
        <p14:creationId xmlns:p14="http://schemas.microsoft.com/office/powerpoint/2010/main" val="398193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A08698-580A-AE43-65F4-F8397E47E66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1EB6A7F-892F-24DF-7EAC-75B05A8D41F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3A191EC-FD93-F2C4-28AA-A01BA994FFCD}"/>
              </a:ext>
            </a:extLst>
          </p:cNvPr>
          <p:cNvSpPr>
            <a:spLocks noGrp="1"/>
          </p:cNvSpPr>
          <p:nvPr>
            <p:ph type="sldNum" sz="quarter" idx="12"/>
          </p:nvPr>
        </p:nvSpPr>
        <p:spPr/>
        <p:txBody>
          <a:bodyPr/>
          <a:lstStyle>
            <a:lvl1pPr>
              <a:defRPr/>
            </a:lvl1pPr>
          </a:lstStyle>
          <a:p>
            <a:fld id="{68A1DAA3-9F18-471D-AD60-FE809CA6AE72}" type="slidenum">
              <a:rPr lang="en-US" altLang="en-US"/>
              <a:pPr/>
              <a:t>‹#›</a:t>
            </a:fld>
            <a:endParaRPr lang="en-US" altLang="en-US"/>
          </a:p>
        </p:txBody>
      </p:sp>
    </p:spTree>
    <p:extLst>
      <p:ext uri="{BB962C8B-B14F-4D97-AF65-F5344CB8AC3E}">
        <p14:creationId xmlns:p14="http://schemas.microsoft.com/office/powerpoint/2010/main" val="4232848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808B-739B-BD63-CE6D-FD5B70BC7AFF}"/>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76CDC05-53D6-86E2-C948-15C14AE77258}"/>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F010F9-0528-F067-62F3-0C658087287E}"/>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83E60B-6B2C-DE2C-76FF-7149A399FBB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CDDE3CC-2032-E721-A364-7B76C60DC05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F43D0A5-29F5-3FBD-A52F-0CCC0ABF7C0E}"/>
              </a:ext>
            </a:extLst>
          </p:cNvPr>
          <p:cNvSpPr>
            <a:spLocks noGrp="1"/>
          </p:cNvSpPr>
          <p:nvPr>
            <p:ph type="sldNum" sz="quarter" idx="12"/>
          </p:nvPr>
        </p:nvSpPr>
        <p:spPr/>
        <p:txBody>
          <a:bodyPr/>
          <a:lstStyle>
            <a:lvl1pPr>
              <a:defRPr/>
            </a:lvl1pPr>
          </a:lstStyle>
          <a:p>
            <a:fld id="{E130BEF1-1464-435C-B211-FB3CD764E9CC}" type="slidenum">
              <a:rPr lang="en-US" altLang="en-US"/>
              <a:pPr/>
              <a:t>‹#›</a:t>
            </a:fld>
            <a:endParaRPr lang="en-US" altLang="en-US"/>
          </a:p>
        </p:txBody>
      </p:sp>
    </p:spTree>
    <p:extLst>
      <p:ext uri="{BB962C8B-B14F-4D97-AF65-F5344CB8AC3E}">
        <p14:creationId xmlns:p14="http://schemas.microsoft.com/office/powerpoint/2010/main" val="3630314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EFC3-6426-0341-C5C9-E4011CCED684}"/>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E0FA2E3-042A-2DF3-26E8-995490ADDE58}"/>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9FCD367-7C30-670D-6361-62083764155C}"/>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91224C7-84DB-F229-046A-C2B68483743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FBC12A6-F062-E1AC-0E24-DB90B1D9DD3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FDC4070-3934-E839-9675-3C372A76C92A}"/>
              </a:ext>
            </a:extLst>
          </p:cNvPr>
          <p:cNvSpPr>
            <a:spLocks noGrp="1"/>
          </p:cNvSpPr>
          <p:nvPr>
            <p:ph type="sldNum" sz="quarter" idx="12"/>
          </p:nvPr>
        </p:nvSpPr>
        <p:spPr/>
        <p:txBody>
          <a:bodyPr/>
          <a:lstStyle>
            <a:lvl1pPr>
              <a:defRPr/>
            </a:lvl1pPr>
          </a:lstStyle>
          <a:p>
            <a:fld id="{C3ADC4D3-8F1C-46B6-97A5-81C2D71ABDCC}" type="slidenum">
              <a:rPr lang="en-US" altLang="en-US"/>
              <a:pPr/>
              <a:t>‹#›</a:t>
            </a:fld>
            <a:endParaRPr lang="en-US" altLang="en-US"/>
          </a:p>
        </p:txBody>
      </p:sp>
    </p:spTree>
    <p:extLst>
      <p:ext uri="{BB962C8B-B14F-4D97-AF65-F5344CB8AC3E}">
        <p14:creationId xmlns:p14="http://schemas.microsoft.com/office/powerpoint/2010/main" val="1153475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2B8E-B68E-8AA5-8B5B-98AB9B3BB6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52170A-7E0D-F0A9-A68A-B6B08DF7E6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A1B4A-A07B-2445-0982-382D6A0229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92A8C16-8ED8-7DAC-923B-062A16EB3F2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6A69DC8-04D6-6FA5-23DD-CE88EBDF24AF}"/>
              </a:ext>
            </a:extLst>
          </p:cNvPr>
          <p:cNvSpPr>
            <a:spLocks noGrp="1"/>
          </p:cNvSpPr>
          <p:nvPr>
            <p:ph type="sldNum" sz="quarter" idx="12"/>
          </p:nvPr>
        </p:nvSpPr>
        <p:spPr/>
        <p:txBody>
          <a:bodyPr/>
          <a:lstStyle>
            <a:lvl1pPr>
              <a:defRPr/>
            </a:lvl1pPr>
          </a:lstStyle>
          <a:p>
            <a:fld id="{890213AD-D454-4636-80C2-8CC97726F975}" type="slidenum">
              <a:rPr lang="en-US" altLang="en-US"/>
              <a:pPr/>
              <a:t>‹#›</a:t>
            </a:fld>
            <a:endParaRPr lang="en-US" altLang="en-US"/>
          </a:p>
        </p:txBody>
      </p:sp>
    </p:spTree>
    <p:extLst>
      <p:ext uri="{BB962C8B-B14F-4D97-AF65-F5344CB8AC3E}">
        <p14:creationId xmlns:p14="http://schemas.microsoft.com/office/powerpoint/2010/main" val="1040687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BA14F-26CC-9520-EE24-7DEAEDC619DE}"/>
              </a:ext>
            </a:extLst>
          </p:cNvPr>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8E8A75-9A22-D50C-9F8B-BE2AF0F89C7A}"/>
              </a:ext>
            </a:extLst>
          </p:cNvPr>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9180E-1EF5-CA07-1554-51175ED343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4A6EEE4-2C51-AC0C-00FE-EA2DD7E856C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6144A5-7B16-F420-953F-EAFF09DD2378}"/>
              </a:ext>
            </a:extLst>
          </p:cNvPr>
          <p:cNvSpPr>
            <a:spLocks noGrp="1"/>
          </p:cNvSpPr>
          <p:nvPr>
            <p:ph type="sldNum" sz="quarter" idx="12"/>
          </p:nvPr>
        </p:nvSpPr>
        <p:spPr/>
        <p:txBody>
          <a:bodyPr/>
          <a:lstStyle>
            <a:lvl1pPr>
              <a:defRPr/>
            </a:lvl1pPr>
          </a:lstStyle>
          <a:p>
            <a:fld id="{B357D478-9233-4294-80C2-FB3B2FFF32CF}" type="slidenum">
              <a:rPr lang="en-US" altLang="en-US"/>
              <a:pPr/>
              <a:t>‹#›</a:t>
            </a:fld>
            <a:endParaRPr lang="en-US" altLang="en-US"/>
          </a:p>
        </p:txBody>
      </p:sp>
    </p:spTree>
    <p:extLst>
      <p:ext uri="{BB962C8B-B14F-4D97-AF65-F5344CB8AC3E}">
        <p14:creationId xmlns:p14="http://schemas.microsoft.com/office/powerpoint/2010/main" val="297504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0231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1977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3609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085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48" y="1151335"/>
            <a:ext cx="404177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14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6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972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057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80" y="20871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3" y="1076343"/>
            <a:ext cx="3008313"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4138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2"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302" y="459581"/>
            <a:ext cx="5486400"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92302" y="4029420"/>
            <a:ext cx="5486400"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3957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8574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705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6997FC3-82BA-BC29-1CB4-CD4FD734051F}"/>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6323" name="Rectangle 3">
            <a:extLst>
              <a:ext uri="{FF2B5EF4-FFF2-40B4-BE49-F238E27FC236}">
                <a16:creationId xmlns:a16="http://schemas.microsoft.com/office/drawing/2014/main" id="{3BB87CE0-E88E-A3E7-C43E-518F7FE67DB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4" name="Rectangle 4">
            <a:extLst>
              <a:ext uri="{FF2B5EF4-FFF2-40B4-BE49-F238E27FC236}">
                <a16:creationId xmlns:a16="http://schemas.microsoft.com/office/drawing/2014/main" id="{DDC171B2-1FF5-E796-D119-61CFB5C4E496}"/>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SzTx/>
              <a:buFontTx/>
              <a:buNone/>
              <a:defRPr sz="1050">
                <a:solidFill>
                  <a:schemeClr val="tx1"/>
                </a:solidFill>
                <a:latin typeface="+mj-lt"/>
              </a:defRPr>
            </a:lvl1pPr>
          </a:lstStyle>
          <a:p>
            <a:endParaRPr lang="en-US" altLang="en-US"/>
          </a:p>
        </p:txBody>
      </p:sp>
      <p:sp>
        <p:nvSpPr>
          <p:cNvPr id="56325" name="Rectangle 5">
            <a:extLst>
              <a:ext uri="{FF2B5EF4-FFF2-40B4-BE49-F238E27FC236}">
                <a16:creationId xmlns:a16="http://schemas.microsoft.com/office/drawing/2014/main" id="{DD456B90-F006-B962-24EA-C329B074922A}"/>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SzTx/>
              <a:buFontTx/>
              <a:buNone/>
              <a:defRPr sz="1050">
                <a:solidFill>
                  <a:schemeClr val="tx1"/>
                </a:solidFill>
                <a:latin typeface="+mj-lt"/>
              </a:defRPr>
            </a:lvl1pPr>
          </a:lstStyle>
          <a:p>
            <a:endParaRPr lang="en-US" altLang="en-US"/>
          </a:p>
        </p:txBody>
      </p:sp>
      <p:sp>
        <p:nvSpPr>
          <p:cNvPr id="56326" name="Rectangle 6">
            <a:extLst>
              <a:ext uri="{FF2B5EF4-FFF2-40B4-BE49-F238E27FC236}">
                <a16:creationId xmlns:a16="http://schemas.microsoft.com/office/drawing/2014/main" id="{B2FA2FF3-047D-BF5D-D00B-A62965E9B3D9}"/>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SzTx/>
              <a:buFontTx/>
              <a:buNone/>
              <a:defRPr sz="1050">
                <a:solidFill>
                  <a:schemeClr val="tx1"/>
                </a:solidFill>
                <a:latin typeface="+mj-lt"/>
              </a:defRPr>
            </a:lvl1pPr>
          </a:lstStyle>
          <a:p>
            <a:fld id="{BF7DA510-ACC5-4ABC-9E4F-8ADBB7C060A7}" type="slidenum">
              <a:rPr lang="en-US" altLang="en-US"/>
              <a:pPr/>
              <a:t>‹#›</a:t>
            </a:fld>
            <a:endParaRPr lang="en-US" altLang="en-US"/>
          </a:p>
        </p:txBody>
      </p:sp>
    </p:spTree>
    <p:extLst>
      <p:ext uri="{BB962C8B-B14F-4D97-AF65-F5344CB8AC3E}">
        <p14:creationId xmlns:p14="http://schemas.microsoft.com/office/powerpoint/2010/main" val="397269222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wipe(left)">
                                      <p:cBhvr>
                                        <p:cTn id="12" dur="500"/>
                                        <p:tgtEl>
                                          <p:spTgt spid="56323">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Effect transition="in" filter="wipe(left)">
                                      <p:cBhvr>
                                        <p:cTn id="15" dur="500"/>
                                        <p:tgtEl>
                                          <p:spTgt spid="56323">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6323">
                                            <p:txEl>
                                              <p:pRg st="2" end="2"/>
                                            </p:txEl>
                                          </p:spTgt>
                                        </p:tgtEl>
                                        <p:attrNameLst>
                                          <p:attrName>style.visibility</p:attrName>
                                        </p:attrNameLst>
                                      </p:cBhvr>
                                      <p:to>
                                        <p:strVal val="visible"/>
                                      </p:to>
                                    </p:set>
                                    <p:animEffect transition="in" filter="wipe(left)">
                                      <p:cBhvr>
                                        <p:cTn id="18" dur="500"/>
                                        <p:tgtEl>
                                          <p:spTgt spid="56323">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56323">
                                            <p:txEl>
                                              <p:pRg st="3" end="3"/>
                                            </p:txEl>
                                          </p:spTgt>
                                        </p:tgtEl>
                                        <p:attrNameLst>
                                          <p:attrName>style.visibility</p:attrName>
                                        </p:attrNameLst>
                                      </p:cBhvr>
                                      <p:to>
                                        <p:strVal val="visible"/>
                                      </p:to>
                                    </p:set>
                                    <p:animEffect transition="in" filter="wipe(left)">
                                      <p:cBhvr>
                                        <p:cTn id="21" dur="500"/>
                                        <p:tgtEl>
                                          <p:spTgt spid="56323">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56323">
                                            <p:txEl>
                                              <p:pRg st="4" end="4"/>
                                            </p:txEl>
                                          </p:spTgt>
                                        </p:tgtEl>
                                        <p:attrNameLst>
                                          <p:attrName>style.visibility</p:attrName>
                                        </p:attrNameLst>
                                      </p:cBhvr>
                                      <p:to>
                                        <p:strVal val="visible"/>
                                      </p:to>
                                    </p:set>
                                    <p:animEffect transition="in" filter="wipe(left)">
                                      <p:cBhvr>
                                        <p:cTn id="24"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tmplLst>
          <p:tmpl lvl="1">
            <p:tnLst>
              <p:par>
                <p:cTn presetID="22" presetClass="entr" presetSubtype="8" fill="hold" nodeType="click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n-cs"/>
        </a:defRPr>
      </a:lvl3pPr>
      <a:lvl4pPr marL="1200150" indent="-171450" algn="l" rtl="0" fontAlgn="base">
        <a:spcBef>
          <a:spcPct val="20000"/>
        </a:spcBef>
        <a:spcAft>
          <a:spcPct val="0"/>
        </a:spcAft>
        <a:buChar char="–"/>
        <a:defRPr sz="1500" kern="1200">
          <a:solidFill>
            <a:schemeClr val="tx1"/>
          </a:solidFill>
          <a:latin typeface="+mj-lt"/>
          <a:ea typeface="+mn-ea"/>
          <a:cs typeface="+mn-cs"/>
        </a:defRPr>
      </a:lvl4pPr>
      <a:lvl5pPr marL="1543050" indent="-171450" algn="l" rtl="0" fontAlgn="base">
        <a:spcBef>
          <a:spcPct val="20000"/>
        </a:spcBef>
        <a:spcAft>
          <a:spcPct val="0"/>
        </a:spcAft>
        <a:buChar char="»"/>
        <a:defRPr sz="15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61044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id="{53CBEB88-5597-2553-8C96-C46136537BA7}"/>
              </a:ext>
            </a:extLst>
          </p:cNvPr>
          <p:cNvSpPr>
            <a:spLocks noGrp="1" noChangeArrowheads="1"/>
          </p:cNvSpPr>
          <p:nvPr>
            <p:ph type="subTitle" idx="1"/>
          </p:nvPr>
        </p:nvSpPr>
        <p:spPr>
          <a:xfrm>
            <a:off x="533400" y="209550"/>
            <a:ext cx="8229600" cy="4724400"/>
          </a:xfrm>
        </p:spPr>
        <p:txBody>
          <a:bodyPr/>
          <a:lstStyle/>
          <a:p>
            <a:pPr algn="l"/>
            <a:r>
              <a:rPr lang="en-US" altLang="en-US" sz="2400" dirty="0" err="1"/>
              <a:t>Pirkei</a:t>
            </a:r>
            <a:r>
              <a:rPr lang="en-US" altLang="en-US" sz="2400" dirty="0"/>
              <a:t> Avot/Ethics of the Fathers 5.22  </a:t>
            </a:r>
            <a:r>
              <a:rPr lang="en-US" altLang="en-US" sz="2400" dirty="0">
                <a:solidFill>
                  <a:srgbClr val="FFFF66"/>
                </a:solidFill>
              </a:rPr>
              <a:t>[~200 CE]</a:t>
            </a:r>
            <a:endParaRPr lang="en-US" altLang="en-US" sz="3600" baseline="30000" dirty="0">
              <a:solidFill>
                <a:srgbClr val="FFFF66"/>
              </a:solidFill>
            </a:endParaRPr>
          </a:p>
          <a:p>
            <a:pPr marL="173038" indent="-173038" algn="l">
              <a:buFont typeface="Arial" panose="020B0604020202020204" pitchFamily="34" charset="0"/>
              <a:buChar char="•"/>
            </a:pPr>
            <a:r>
              <a:rPr lang="en-US" altLang="en-US" sz="4000" dirty="0"/>
              <a:t>Five years is the age for the study of Scripture. </a:t>
            </a:r>
          </a:p>
          <a:p>
            <a:pPr marL="173038" indent="-173038" algn="l">
              <a:buFont typeface="Arial" panose="020B0604020202020204" pitchFamily="34" charset="0"/>
              <a:buChar char="•"/>
            </a:pPr>
            <a:r>
              <a:rPr lang="en-US" altLang="en-US" sz="4000" dirty="0"/>
              <a:t>Ten, for the study of Mishnah. </a:t>
            </a:r>
          </a:p>
          <a:p>
            <a:pPr marL="173038" indent="-173038" algn="l">
              <a:buFont typeface="Arial" panose="020B0604020202020204" pitchFamily="34" charset="0"/>
              <a:buChar char="•"/>
            </a:pPr>
            <a:r>
              <a:rPr lang="en-US" altLang="en-US" sz="4000" dirty="0">
                <a:solidFill>
                  <a:srgbClr val="FFFF66"/>
                </a:solidFill>
              </a:rPr>
              <a:t>Thirteen, for the obligation to observe the mitzvot. </a:t>
            </a:r>
          </a:p>
          <a:p>
            <a:pPr marL="173038" indent="-173038" algn="l">
              <a:buFont typeface="Arial" panose="020B0604020202020204" pitchFamily="34" charset="0"/>
              <a:buChar char="•"/>
            </a:pPr>
            <a:r>
              <a:rPr lang="en-US" altLang="en-US" sz="4000" dirty="0"/>
              <a:t>Fifteen, for the study of Talmud.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id="{53CBEB88-5597-2553-8C96-C46136537BA7}"/>
              </a:ext>
            </a:extLst>
          </p:cNvPr>
          <p:cNvSpPr>
            <a:spLocks noGrp="1" noChangeArrowheads="1"/>
          </p:cNvSpPr>
          <p:nvPr>
            <p:ph type="subTitle" idx="1"/>
          </p:nvPr>
        </p:nvSpPr>
        <p:spPr>
          <a:xfrm>
            <a:off x="533400" y="209550"/>
            <a:ext cx="8229600" cy="4724400"/>
          </a:xfrm>
        </p:spPr>
        <p:txBody>
          <a:bodyPr/>
          <a:lstStyle/>
          <a:p>
            <a:pPr algn="l"/>
            <a:r>
              <a:rPr lang="en-US" altLang="en-US" sz="2400" dirty="0" err="1"/>
              <a:t>Pirkei</a:t>
            </a:r>
            <a:r>
              <a:rPr lang="en-US" altLang="en-US" sz="2400" dirty="0"/>
              <a:t> Avot/Ethics of the Fathers 5.22  </a:t>
            </a:r>
            <a:r>
              <a:rPr lang="en-US" altLang="en-US" sz="2400" dirty="0">
                <a:solidFill>
                  <a:srgbClr val="FFFF66"/>
                </a:solidFill>
              </a:rPr>
              <a:t>[~200 CE]</a:t>
            </a:r>
            <a:endParaRPr lang="en-US" altLang="en-US" sz="3600" baseline="30000" dirty="0">
              <a:solidFill>
                <a:srgbClr val="FFFF66"/>
              </a:solidFill>
            </a:endParaRPr>
          </a:p>
          <a:p>
            <a:pPr algn="l">
              <a:buFontTx/>
              <a:buChar char="•"/>
            </a:pPr>
            <a:r>
              <a:rPr lang="en-US" altLang="en-US" sz="3600" dirty="0"/>
              <a:t>Eighteen, for marriage. </a:t>
            </a:r>
          </a:p>
          <a:p>
            <a:pPr algn="l">
              <a:buFontTx/>
              <a:buChar char="•"/>
            </a:pPr>
            <a:r>
              <a:rPr lang="en-US" altLang="en-US" sz="3600" dirty="0"/>
              <a:t>Twenty, to pursue [a livelihood]. </a:t>
            </a:r>
          </a:p>
          <a:p>
            <a:pPr algn="l">
              <a:buFontTx/>
              <a:buChar char="•"/>
            </a:pPr>
            <a:r>
              <a:rPr lang="en-US" altLang="en-US" sz="3600" dirty="0"/>
              <a:t>Thirty, for strength,</a:t>
            </a:r>
          </a:p>
          <a:p>
            <a:pPr algn="l">
              <a:buFontTx/>
              <a:buChar char="•"/>
            </a:pPr>
            <a:r>
              <a:rPr lang="en-US" altLang="en-US" sz="3600" dirty="0"/>
              <a:t>Forty, for understanding. </a:t>
            </a:r>
          </a:p>
          <a:p>
            <a:pPr algn="l">
              <a:buFontTx/>
              <a:buChar char="•"/>
            </a:pPr>
            <a:r>
              <a:rPr lang="en-US" altLang="en-US" sz="3600" dirty="0"/>
              <a:t>Fifty, for counsel. </a:t>
            </a:r>
          </a:p>
          <a:p>
            <a:pPr algn="l">
              <a:buFontTx/>
              <a:buChar char="•"/>
            </a:pPr>
            <a:r>
              <a:rPr lang="en-US" altLang="en-US" sz="3600" dirty="0"/>
              <a:t>Sixty, for sagacity. </a:t>
            </a:r>
          </a:p>
        </p:txBody>
      </p:sp>
    </p:spTree>
    <p:extLst>
      <p:ext uri="{BB962C8B-B14F-4D97-AF65-F5344CB8AC3E}">
        <p14:creationId xmlns:p14="http://schemas.microsoft.com/office/powerpoint/2010/main" val="361691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D54BF6D3-775F-6265-4B09-9D60EECE3E02}"/>
              </a:ext>
            </a:extLst>
          </p:cNvPr>
          <p:cNvSpPr>
            <a:spLocks noGrp="1" noChangeArrowheads="1"/>
          </p:cNvSpPr>
          <p:nvPr>
            <p:ph type="subTitle" idx="1"/>
          </p:nvPr>
        </p:nvSpPr>
        <p:spPr>
          <a:xfrm>
            <a:off x="457200" y="209550"/>
            <a:ext cx="8305800" cy="4724400"/>
          </a:xfrm>
        </p:spPr>
        <p:txBody>
          <a:bodyPr>
            <a:normAutofit fontScale="92500"/>
          </a:bodyPr>
          <a:lstStyle/>
          <a:p>
            <a:pPr algn="l"/>
            <a:r>
              <a:rPr lang="en-US" altLang="en-US" sz="2800" dirty="0" err="1"/>
              <a:t>Pirkei</a:t>
            </a:r>
            <a:r>
              <a:rPr lang="en-US" altLang="en-US" sz="2800" dirty="0"/>
              <a:t> Avot/Ethics of the Fathers 5.22</a:t>
            </a:r>
            <a:r>
              <a:rPr lang="en-US" altLang="en-US" sz="4000" baseline="30000" dirty="0"/>
              <a:t>  </a:t>
            </a:r>
            <a:r>
              <a:rPr lang="en-US" altLang="en-US" sz="2800" dirty="0">
                <a:solidFill>
                  <a:srgbClr val="FFFF66"/>
                </a:solidFill>
              </a:rPr>
              <a:t>[~200 CE]</a:t>
            </a:r>
            <a:endParaRPr lang="en-US" altLang="en-US" sz="4000" baseline="30000" dirty="0"/>
          </a:p>
          <a:p>
            <a:pPr marL="173038" indent="-173038" algn="l">
              <a:buFont typeface="Arial" panose="020B0604020202020204" pitchFamily="34" charset="0"/>
              <a:buChar char="•"/>
            </a:pPr>
            <a:r>
              <a:rPr lang="en-US" altLang="en-US" sz="4000" dirty="0"/>
              <a:t>Seventy, for elderliness. </a:t>
            </a:r>
          </a:p>
          <a:p>
            <a:pPr marL="173038" indent="-173038" algn="l">
              <a:buFont typeface="Arial" panose="020B0604020202020204" pitchFamily="34" charset="0"/>
              <a:buChar char="•"/>
            </a:pPr>
            <a:r>
              <a:rPr lang="en-US" altLang="en-US" sz="4000" dirty="0"/>
              <a:t>Eighty, for power. </a:t>
            </a:r>
          </a:p>
          <a:p>
            <a:pPr marL="173038" indent="-173038" algn="l">
              <a:buFont typeface="Arial" panose="020B0604020202020204" pitchFamily="34" charset="0"/>
              <a:buChar char="•"/>
            </a:pPr>
            <a:r>
              <a:rPr lang="en-US" altLang="en-US" sz="4000" dirty="0"/>
              <a:t>Ninety, to stoop. </a:t>
            </a:r>
          </a:p>
          <a:p>
            <a:pPr marL="173038" indent="-173038" algn="l">
              <a:buFont typeface="Arial" panose="020B0604020202020204" pitchFamily="34" charset="0"/>
              <a:buChar char="•"/>
            </a:pPr>
            <a:r>
              <a:rPr lang="en-US" altLang="en-US" sz="4000" dirty="0"/>
              <a:t>A hundred-year-old is as one who has died and passed away and has been negated from the world.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a:extLst>
              <a:ext uri="{FF2B5EF4-FFF2-40B4-BE49-F238E27FC236}">
                <a16:creationId xmlns:a16="http://schemas.microsoft.com/office/drawing/2014/main" id="{3AC762DC-31F1-614A-5075-6DD69287AA20}"/>
              </a:ext>
            </a:extLst>
          </p:cNvPr>
          <p:cNvSpPr>
            <a:spLocks noGrp="1" noChangeArrowheads="1"/>
          </p:cNvSpPr>
          <p:nvPr>
            <p:ph type="subTitle" idx="1"/>
          </p:nvPr>
        </p:nvSpPr>
        <p:spPr>
          <a:xfrm>
            <a:off x="381000" y="285750"/>
            <a:ext cx="8153400" cy="4572000"/>
          </a:xfrm>
        </p:spPr>
        <p:txBody>
          <a:bodyPr/>
          <a:lstStyle/>
          <a:p>
            <a:pPr algn="l">
              <a:buFontTx/>
              <a:buChar char="•"/>
            </a:pPr>
            <a:r>
              <a:rPr lang="en-US" altLang="en-US" sz="4000" dirty="0"/>
              <a:t>2</a:t>
            </a:r>
            <a:r>
              <a:rPr lang="en-US" altLang="en-US" sz="4000" baseline="30000" dirty="0"/>
              <a:t>nd</a:t>
            </a:r>
            <a:r>
              <a:rPr lang="en-US" altLang="en-US" sz="4000" dirty="0"/>
              <a:t> century [100’s CE] Rabbi Shimon bar </a:t>
            </a:r>
            <a:r>
              <a:rPr lang="en-US" altLang="en-US" sz="4000" dirty="0" err="1"/>
              <a:t>Yokhai</a:t>
            </a:r>
            <a:r>
              <a:rPr lang="en-US" altLang="en-US" sz="4000" dirty="0"/>
              <a:t>  made a Bar Mitzvah feast which was akin to a wedding celebration.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82190D77-AD4D-6199-4815-E672980564F0}"/>
              </a:ext>
            </a:extLst>
          </p:cNvPr>
          <p:cNvSpPr>
            <a:spLocks noGrp="1" noChangeArrowheads="1"/>
          </p:cNvSpPr>
          <p:nvPr>
            <p:ph type="subTitle" idx="1"/>
          </p:nvPr>
        </p:nvSpPr>
        <p:spPr>
          <a:xfrm>
            <a:off x="304800" y="209550"/>
            <a:ext cx="8458200" cy="4648200"/>
          </a:xfrm>
        </p:spPr>
        <p:txBody>
          <a:bodyPr>
            <a:normAutofit lnSpcReduction="10000"/>
          </a:bodyPr>
          <a:lstStyle/>
          <a:p>
            <a:pPr algn="l"/>
            <a:r>
              <a:rPr lang="en-US" altLang="en-US" sz="4000" baseline="30000" dirty="0"/>
              <a:t>Luke 2. 41-47 </a:t>
            </a:r>
            <a:r>
              <a:rPr lang="en-US" altLang="en-US" sz="4000" dirty="0"/>
              <a:t>Every year </a:t>
            </a:r>
            <a:r>
              <a:rPr lang="en-US" altLang="en-US" sz="4000" dirty="0" err="1"/>
              <a:t>Yeshua's</a:t>
            </a:r>
            <a:r>
              <a:rPr lang="en-US" altLang="en-US" sz="4000" dirty="0"/>
              <a:t> parents went to </a:t>
            </a:r>
            <a:r>
              <a:rPr lang="en-US" altLang="en-US" sz="4000" dirty="0" err="1"/>
              <a:t>Yerushalayim</a:t>
            </a:r>
            <a:r>
              <a:rPr lang="en-US" altLang="en-US" sz="4000" dirty="0"/>
              <a:t> for the festival of Pesach. </a:t>
            </a:r>
            <a:r>
              <a:rPr lang="en-US" altLang="en-US" sz="4000" dirty="0">
                <a:solidFill>
                  <a:srgbClr val="FFFF66"/>
                </a:solidFill>
              </a:rPr>
              <a:t>When he was twelve years old, they went up for the festival</a:t>
            </a:r>
            <a:r>
              <a:rPr lang="en-US" altLang="en-US" sz="4000" dirty="0"/>
              <a:t>, </a:t>
            </a:r>
            <a:r>
              <a:rPr lang="en-US" altLang="en-US" sz="4000" dirty="0">
                <a:solidFill>
                  <a:srgbClr val="FFFF66"/>
                </a:solidFill>
              </a:rPr>
              <a:t>as custom required</a:t>
            </a:r>
            <a:r>
              <a:rPr lang="en-US" altLang="en-US" sz="4000" dirty="0"/>
              <a:t>. But after the festival was over, when his parents returned,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82190D77-AD4D-6199-4815-E672980564F0}"/>
              </a:ext>
            </a:extLst>
          </p:cNvPr>
          <p:cNvSpPr>
            <a:spLocks noGrp="1" noChangeArrowheads="1"/>
          </p:cNvSpPr>
          <p:nvPr>
            <p:ph type="subTitle" idx="1"/>
          </p:nvPr>
        </p:nvSpPr>
        <p:spPr>
          <a:xfrm>
            <a:off x="304800" y="209550"/>
            <a:ext cx="8458200" cy="4648200"/>
          </a:xfrm>
        </p:spPr>
        <p:txBody>
          <a:bodyPr/>
          <a:lstStyle/>
          <a:p>
            <a:pPr algn="l"/>
            <a:r>
              <a:rPr lang="en-US" altLang="en-US" sz="4000" baseline="30000" dirty="0"/>
              <a:t>Luke 2. 41-47 </a:t>
            </a:r>
            <a:r>
              <a:rPr lang="en-US" altLang="en-US" sz="4000" dirty="0"/>
              <a:t>Yeshua remained in </a:t>
            </a:r>
            <a:r>
              <a:rPr lang="en-US" altLang="en-US" sz="4000" dirty="0" err="1"/>
              <a:t>Yerushalayim</a:t>
            </a:r>
            <a:r>
              <a:rPr lang="en-US" altLang="en-US" sz="4000" dirty="0"/>
              <a:t>...they spent a whole day on the road before they began searching…</a:t>
            </a:r>
          </a:p>
        </p:txBody>
      </p:sp>
    </p:spTree>
    <p:extLst>
      <p:ext uri="{BB962C8B-B14F-4D97-AF65-F5344CB8AC3E}">
        <p14:creationId xmlns:p14="http://schemas.microsoft.com/office/powerpoint/2010/main" val="787860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a:extLst>
              <a:ext uri="{FF2B5EF4-FFF2-40B4-BE49-F238E27FC236}">
                <a16:creationId xmlns:a16="http://schemas.microsoft.com/office/drawing/2014/main" id="{6A798C5E-AB59-3DDC-CE62-A8730A2D9023}"/>
              </a:ext>
            </a:extLst>
          </p:cNvPr>
          <p:cNvSpPr>
            <a:spLocks noGrp="1" noChangeArrowheads="1"/>
          </p:cNvSpPr>
          <p:nvPr>
            <p:ph type="subTitle" idx="1"/>
          </p:nvPr>
        </p:nvSpPr>
        <p:spPr>
          <a:xfrm>
            <a:off x="381000" y="285750"/>
            <a:ext cx="8153400" cy="4572000"/>
          </a:xfrm>
        </p:spPr>
        <p:txBody>
          <a:bodyPr>
            <a:normAutofit lnSpcReduction="10000"/>
          </a:bodyPr>
          <a:lstStyle/>
          <a:p>
            <a:pPr algn="l"/>
            <a:r>
              <a:rPr lang="en-US" altLang="en-US" sz="3600" baseline="30000" dirty="0"/>
              <a:t>Luke 2. 41-47 </a:t>
            </a:r>
            <a:r>
              <a:rPr lang="en-US" altLang="en-US" sz="3600" dirty="0"/>
              <a:t>They returned to </a:t>
            </a:r>
            <a:r>
              <a:rPr lang="en-US" altLang="en-US" sz="3600" dirty="0" err="1"/>
              <a:t>Yerushalayim</a:t>
            </a:r>
            <a:r>
              <a:rPr lang="en-US" altLang="en-US" sz="3600" dirty="0"/>
              <a:t> to look for him. On the third day they found him -- he was sitting in the Temple court among the rabbis, not only listening to them but questioning what they said; and everyone who heard him was astonished at his insight and his responses…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CC5281F9-2145-2B76-66D8-D8D8408D81C4}"/>
              </a:ext>
            </a:extLst>
          </p:cNvPr>
          <p:cNvSpPr>
            <a:spLocks noGrp="1" noChangeArrowheads="1"/>
          </p:cNvSpPr>
          <p:nvPr>
            <p:ph type="subTitle" idx="1"/>
          </p:nvPr>
        </p:nvSpPr>
        <p:spPr>
          <a:xfrm>
            <a:off x="457200" y="209550"/>
            <a:ext cx="8305800" cy="4724400"/>
          </a:xfrm>
        </p:spPr>
        <p:txBody>
          <a:bodyPr/>
          <a:lstStyle/>
          <a:p>
            <a:pPr algn="l">
              <a:lnSpc>
                <a:spcPct val="90000"/>
              </a:lnSpc>
            </a:pPr>
            <a:r>
              <a:rPr lang="en-US" altLang="en-US" sz="4000" baseline="30000" dirty="0"/>
              <a:t>Luke 2. 41-47 </a:t>
            </a:r>
            <a:r>
              <a:rPr lang="en-US" altLang="en-US" sz="4000" dirty="0"/>
              <a:t> So he went with them to </a:t>
            </a:r>
            <a:r>
              <a:rPr lang="en-US" altLang="en-US" sz="4000" dirty="0" err="1"/>
              <a:t>Natzeret</a:t>
            </a:r>
            <a:r>
              <a:rPr lang="en-US" altLang="en-US" sz="4000" dirty="0"/>
              <a:t> and was obedient to them. And Yeshua grew both in </a:t>
            </a:r>
            <a:r>
              <a:rPr lang="en-US" altLang="en-US" sz="4000" dirty="0">
                <a:solidFill>
                  <a:srgbClr val="FFFF66"/>
                </a:solidFill>
              </a:rPr>
              <a:t>wisdom</a:t>
            </a:r>
            <a:r>
              <a:rPr lang="en-US" altLang="en-US" sz="4000" dirty="0"/>
              <a:t> and in </a:t>
            </a:r>
            <a:r>
              <a:rPr lang="en-US" altLang="en-US" sz="4000" dirty="0">
                <a:solidFill>
                  <a:srgbClr val="FFFF66"/>
                </a:solidFill>
              </a:rPr>
              <a:t>stature</a:t>
            </a:r>
            <a:r>
              <a:rPr lang="en-US" altLang="en-US" sz="4000" dirty="0"/>
              <a:t>, gaining </a:t>
            </a:r>
            <a:r>
              <a:rPr lang="en-US" altLang="en-US" sz="4000" dirty="0">
                <a:solidFill>
                  <a:srgbClr val="FFFF66"/>
                </a:solidFill>
              </a:rPr>
              <a:t>favor both with other people and with God</a:t>
            </a:r>
            <a:r>
              <a:rPr lang="en-US" altLang="en-US" sz="40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CC5281F9-2145-2B76-66D8-D8D8408D81C4}"/>
              </a:ext>
            </a:extLst>
          </p:cNvPr>
          <p:cNvSpPr>
            <a:spLocks noGrp="1" noChangeArrowheads="1"/>
          </p:cNvSpPr>
          <p:nvPr>
            <p:ph type="subTitle" idx="1"/>
          </p:nvPr>
        </p:nvSpPr>
        <p:spPr>
          <a:xfrm>
            <a:off x="457200" y="209550"/>
            <a:ext cx="8305800" cy="4724400"/>
          </a:xfrm>
        </p:spPr>
        <p:txBody>
          <a:bodyPr/>
          <a:lstStyle/>
          <a:p>
            <a:pPr algn="l">
              <a:lnSpc>
                <a:spcPct val="90000"/>
              </a:lnSpc>
            </a:pPr>
            <a:r>
              <a:rPr lang="en-US" altLang="en-US" sz="4000" baseline="30000" dirty="0"/>
              <a:t>Luke 2. 41-47 </a:t>
            </a:r>
            <a:r>
              <a:rPr lang="en-US" altLang="en-US" sz="4000" dirty="0"/>
              <a:t> Yeshua </a:t>
            </a:r>
            <a:r>
              <a:rPr lang="he-IL" altLang="en-US" sz="4800" b="1" dirty="0">
                <a:latin typeface="David" panose="020E0502060401010101" pitchFamily="34" charset="-79"/>
                <a:cs typeface="David" panose="020E0502060401010101" pitchFamily="34" charset="-79"/>
              </a:rPr>
              <a:t>ישוע</a:t>
            </a:r>
            <a:r>
              <a:rPr lang="en-US" altLang="en-US" sz="4000" dirty="0"/>
              <a:t> grew </a:t>
            </a:r>
          </a:p>
          <a:p>
            <a:pPr lvl="1" algn="l">
              <a:lnSpc>
                <a:spcPct val="90000"/>
              </a:lnSpc>
              <a:buFontTx/>
              <a:buChar char="–"/>
            </a:pPr>
            <a:r>
              <a:rPr lang="en-US" altLang="en-US" sz="4000" dirty="0"/>
              <a:t>intellectually, </a:t>
            </a:r>
          </a:p>
          <a:p>
            <a:pPr lvl="1" algn="l">
              <a:lnSpc>
                <a:spcPct val="90000"/>
              </a:lnSpc>
              <a:buFontTx/>
              <a:buChar char="–"/>
            </a:pPr>
            <a:r>
              <a:rPr lang="en-US" altLang="en-US" sz="4000" dirty="0"/>
              <a:t>physically, </a:t>
            </a:r>
          </a:p>
          <a:p>
            <a:pPr lvl="1" algn="l">
              <a:lnSpc>
                <a:spcPct val="90000"/>
              </a:lnSpc>
              <a:buFontTx/>
              <a:buChar char="–"/>
            </a:pPr>
            <a:r>
              <a:rPr lang="en-US" altLang="en-US" sz="4000" dirty="0"/>
              <a:t>socially, and </a:t>
            </a:r>
          </a:p>
          <a:p>
            <a:pPr lvl="1" algn="l">
              <a:lnSpc>
                <a:spcPct val="90000"/>
              </a:lnSpc>
              <a:buFontTx/>
              <a:buChar char="–"/>
            </a:pPr>
            <a:r>
              <a:rPr lang="en-US" altLang="en-US" sz="4000" dirty="0"/>
              <a:t>spiritually.</a:t>
            </a:r>
          </a:p>
        </p:txBody>
      </p:sp>
    </p:spTree>
    <p:extLst>
      <p:ext uri="{BB962C8B-B14F-4D97-AF65-F5344CB8AC3E}">
        <p14:creationId xmlns:p14="http://schemas.microsoft.com/office/powerpoint/2010/main" val="911343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93AC4A94-1D80-7707-E7EE-89C384891E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27778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a:extLst>
              <a:ext uri="{FF2B5EF4-FFF2-40B4-BE49-F238E27FC236}">
                <a16:creationId xmlns:a16="http://schemas.microsoft.com/office/drawing/2014/main" id="{557BEBB4-8BDF-9596-25B2-59CC2854A614}"/>
              </a:ext>
            </a:extLst>
          </p:cNvPr>
          <p:cNvSpPr>
            <a:spLocks noGrp="1" noChangeArrowheads="1"/>
          </p:cNvSpPr>
          <p:nvPr>
            <p:ph type="subTitle" idx="1"/>
          </p:nvPr>
        </p:nvSpPr>
        <p:spPr>
          <a:xfrm>
            <a:off x="228600" y="209550"/>
            <a:ext cx="8686800" cy="4572000"/>
          </a:xfrm>
        </p:spPr>
        <p:txBody>
          <a:bodyPr/>
          <a:lstStyle/>
          <a:p>
            <a:pPr algn="l"/>
            <a:r>
              <a:rPr lang="en-US" altLang="en-US" sz="4000" dirty="0"/>
              <a:t>When Louis was younger, he just hated going to Bar Mitzvahs. All of his uncles and aunts used to come up to him, poke him in the ribs, and say to him, "Yours is soon, Louis." </a:t>
            </a:r>
            <a:br>
              <a:rPr lang="en-US" altLang="en-US" sz="4000" dirty="0"/>
            </a:br>
            <a:endParaRPr lang="en-US" alt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E13212E0-5E0D-732B-A5A0-E66BA04D5F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36E19A5B-A8A1-FBE6-AF0B-C7C81EAD807A}"/>
              </a:ext>
            </a:extLst>
          </p:cNvPr>
          <p:cNvSpPr txBox="1"/>
          <p:nvPr/>
        </p:nvSpPr>
        <p:spPr>
          <a:xfrm>
            <a:off x="304800" y="217932"/>
            <a:ext cx="7432869" cy="1938992"/>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Bat Mitzvah Maturity</a:t>
            </a:r>
          </a:p>
          <a:p>
            <a:pPr marL="457200" indent="-457200" algn="l">
              <a:buFont typeface="+mj-lt"/>
              <a:buAutoNum type="arabicPeriod"/>
            </a:pPr>
            <a:r>
              <a:rPr lang="en-US" dirty="0">
                <a:effectLst>
                  <a:outerShdw blurRad="38100" dist="38100" dir="2700000" algn="tl">
                    <a:srgbClr val="000000">
                      <a:alpha val="43137"/>
                    </a:srgbClr>
                  </a:outerShdw>
                </a:effectLst>
              </a:rPr>
              <a:t>History of Bar/Bat Mitzvahs</a:t>
            </a:r>
          </a:p>
          <a:p>
            <a:pPr marL="457200" indent="-457200" algn="l">
              <a:buFont typeface="+mj-lt"/>
              <a:buAutoNum type="arabicPeriod"/>
            </a:pPr>
            <a:r>
              <a:rPr lang="en-US" dirty="0">
                <a:effectLst>
                  <a:outerShdw blurRad="38100" dist="38100" dir="2700000" algn="tl">
                    <a:srgbClr val="000000">
                      <a:alpha val="43137"/>
                    </a:srgbClr>
                  </a:outerShdw>
                </a:effectLst>
              </a:rPr>
              <a:t>What is a Bar / Bat Mitzvah?</a:t>
            </a:r>
          </a:p>
        </p:txBody>
      </p:sp>
    </p:spTree>
    <p:extLst>
      <p:ext uri="{BB962C8B-B14F-4D97-AF65-F5344CB8AC3E}">
        <p14:creationId xmlns:p14="http://schemas.microsoft.com/office/powerpoint/2010/main" val="1064106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a:extLst>
              <a:ext uri="{FF2B5EF4-FFF2-40B4-BE49-F238E27FC236}">
                <a16:creationId xmlns:a16="http://schemas.microsoft.com/office/drawing/2014/main" id="{FC0BB3FB-B0E8-61D4-ACA4-719A6C1819AF}"/>
              </a:ext>
            </a:extLst>
          </p:cNvPr>
          <p:cNvSpPr>
            <a:spLocks noGrp="1" noChangeArrowheads="1"/>
          </p:cNvSpPr>
          <p:nvPr>
            <p:ph type="subTitle" idx="1"/>
          </p:nvPr>
        </p:nvSpPr>
        <p:spPr>
          <a:xfrm>
            <a:off x="533400" y="361950"/>
            <a:ext cx="8077200" cy="4343400"/>
          </a:xfrm>
        </p:spPr>
        <p:txBody>
          <a:bodyPr>
            <a:normAutofit/>
          </a:bodyPr>
          <a:lstStyle/>
          <a:p>
            <a:r>
              <a:rPr lang="en-US" altLang="en-US" sz="4000" dirty="0">
                <a:cs typeface="Vilna" pitchFamily="2" charset="-79"/>
              </a:rPr>
              <a:t>What is a Bat Mitzvah? </a:t>
            </a:r>
            <a:r>
              <a:rPr lang="he-IL" altLang="en-US" sz="4300" b="1" dirty="0">
                <a:latin typeface="David" panose="020E0502060401010101" pitchFamily="34" charset="-79"/>
                <a:cs typeface="David" panose="020E0502060401010101" pitchFamily="34" charset="-79"/>
              </a:rPr>
              <a:t>בַּת מִצְוָה</a:t>
            </a:r>
            <a:r>
              <a:rPr lang="en-US" altLang="en-US" sz="4300" b="1" dirty="0">
                <a:latin typeface="David" panose="020E0502060401010101" pitchFamily="34" charset="-79"/>
                <a:cs typeface="David" panose="020E0502060401010101" pitchFamily="34" charset="-79"/>
              </a:rPr>
              <a:t> </a:t>
            </a:r>
          </a:p>
          <a:p>
            <a:pPr algn="r" rtl="1"/>
            <a:r>
              <a:rPr lang="he-IL" altLang="en-US" sz="4300" b="1" dirty="0">
                <a:latin typeface="David" panose="020E0502060401010101" pitchFamily="34" charset="-79"/>
                <a:cs typeface="David" panose="020E0502060401010101" pitchFamily="34" charset="-79"/>
              </a:rPr>
              <a:t>בַּת</a:t>
            </a:r>
            <a:r>
              <a:rPr lang="en-US" altLang="en-US" sz="4050" dirty="0">
                <a:cs typeface="Vilna" pitchFamily="2" charset="-79"/>
              </a:rPr>
              <a:t>  </a:t>
            </a:r>
            <a:r>
              <a:rPr lang="en-US" altLang="en-US" sz="4000" dirty="0">
                <a:cs typeface="Vilna" pitchFamily="2" charset="-79"/>
              </a:rPr>
              <a:t>daughter</a:t>
            </a:r>
            <a:r>
              <a:rPr lang="en-US" altLang="en-US" sz="4050" dirty="0">
                <a:cs typeface="Vilna" pitchFamily="2" charset="-79"/>
              </a:rPr>
              <a:t>  </a:t>
            </a:r>
          </a:p>
          <a:p>
            <a:pPr algn="r" rtl="1"/>
            <a:r>
              <a:rPr lang="he-IL" altLang="en-US" sz="4300" b="1" dirty="0">
                <a:latin typeface="David" panose="020E0502060401010101" pitchFamily="34" charset="-79"/>
                <a:cs typeface="David" panose="020E0502060401010101" pitchFamily="34" charset="-79"/>
              </a:rPr>
              <a:t>מִצְוָה</a:t>
            </a:r>
            <a:r>
              <a:rPr lang="he-IL" altLang="en-US" sz="3000" dirty="0"/>
              <a:t> </a:t>
            </a:r>
            <a:r>
              <a:rPr lang="he-IL" altLang="en-US" sz="1500" dirty="0"/>
              <a:t>שֵם נ</a:t>
            </a:r>
            <a:r>
              <a:rPr lang="en-US" altLang="en-US" sz="1500" dirty="0"/>
              <a:t>female noun</a:t>
            </a:r>
            <a:r>
              <a:rPr lang="en-US" altLang="en-US" sz="3000" dirty="0"/>
              <a:t> </a:t>
            </a:r>
          </a:p>
          <a:p>
            <a:pPr algn="l"/>
            <a:r>
              <a:rPr lang="en-US" altLang="en-US" sz="4000" dirty="0"/>
              <a:t>(religion) commandment, precept; decree, edict; good deed, act of kindness</a:t>
            </a:r>
          </a:p>
          <a:p>
            <a:pPr algn="l"/>
            <a:endParaRPr lang="en-US" altLang="en-US" sz="3000" dirty="0"/>
          </a:p>
        </p:txBody>
      </p:sp>
    </p:spTree>
    <p:extLst>
      <p:ext uri="{BB962C8B-B14F-4D97-AF65-F5344CB8AC3E}">
        <p14:creationId xmlns:p14="http://schemas.microsoft.com/office/powerpoint/2010/main" val="325300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a:extLst>
              <a:ext uri="{FF2B5EF4-FFF2-40B4-BE49-F238E27FC236}">
                <a16:creationId xmlns:a16="http://schemas.microsoft.com/office/drawing/2014/main" id="{5D2063C1-1590-C2E0-815A-CA9AD1D0883F}"/>
              </a:ext>
            </a:extLst>
          </p:cNvPr>
          <p:cNvSpPr>
            <a:spLocks noGrp="1" noChangeArrowheads="1"/>
          </p:cNvSpPr>
          <p:nvPr>
            <p:ph type="subTitle" idx="1"/>
          </p:nvPr>
        </p:nvSpPr>
        <p:spPr>
          <a:xfrm>
            <a:off x="304800" y="209550"/>
            <a:ext cx="8458200" cy="4572000"/>
          </a:xfrm>
        </p:spPr>
        <p:txBody>
          <a:bodyPr>
            <a:normAutofit lnSpcReduction="10000"/>
          </a:bodyPr>
          <a:lstStyle/>
          <a:p>
            <a:pPr marL="571500" indent="-571500" algn="r" rtl="1">
              <a:lnSpc>
                <a:spcPct val="90000"/>
              </a:lnSpc>
            </a:pPr>
            <a:r>
              <a:rPr lang="he-IL" altLang="en-US" sz="4050" b="1" dirty="0">
                <a:latin typeface="David" panose="020E0502060401010101" pitchFamily="34" charset="-79"/>
                <a:cs typeface="David" panose="020E0502060401010101" pitchFamily="34" charset="-79"/>
              </a:rPr>
              <a:t>בָּרוּךְ אַתָּה, בְּבֹאֶךָ; וּבָרוּךְ אַתָּה, בְּצֵאתֶךָ</a:t>
            </a:r>
            <a:endParaRPr lang="en-US" altLang="en-US" sz="4050" b="1" dirty="0">
              <a:latin typeface="David" panose="020E0502060401010101" pitchFamily="34" charset="-79"/>
              <a:cs typeface="David" panose="020E0502060401010101" pitchFamily="34" charset="-79"/>
            </a:endParaRPr>
          </a:p>
          <a:p>
            <a:pPr marL="571500" indent="-571500" algn="l">
              <a:lnSpc>
                <a:spcPct val="90000"/>
              </a:lnSpc>
            </a:pPr>
            <a:r>
              <a:rPr lang="en-US" altLang="en-US" sz="3000" baseline="30000" dirty="0"/>
              <a:t>	</a:t>
            </a:r>
            <a:r>
              <a:rPr lang="en-US" altLang="en-US" sz="3600" baseline="30000" dirty="0"/>
              <a:t>Dt. 28.6</a:t>
            </a:r>
            <a:r>
              <a:rPr lang="en-US" altLang="en-US" sz="3600" dirty="0"/>
              <a:t>  “A blessing on you when you go out, and a blessing on you when you come in.”  </a:t>
            </a:r>
            <a:endParaRPr lang="en-US" altLang="en-US" sz="3000" dirty="0"/>
          </a:p>
          <a:p>
            <a:pPr marL="571500" indent="-571500" algn="l">
              <a:lnSpc>
                <a:spcPct val="90000"/>
              </a:lnSpc>
            </a:pPr>
            <a:endParaRPr lang="en-US" altLang="en-US" sz="1100" dirty="0"/>
          </a:p>
          <a:p>
            <a:pPr marL="571500" indent="-571500" algn="l">
              <a:lnSpc>
                <a:spcPct val="90000"/>
              </a:lnSpc>
            </a:pPr>
            <a:r>
              <a:rPr lang="en-US" altLang="en-US" sz="4000" dirty="0"/>
              <a:t>God meets us at transition points:</a:t>
            </a:r>
          </a:p>
          <a:p>
            <a:pPr marL="55563" indent="-55563" algn="l">
              <a:lnSpc>
                <a:spcPct val="90000"/>
              </a:lnSpc>
            </a:pPr>
            <a:r>
              <a:rPr lang="en-US" altLang="en-US" sz="4000" dirty="0"/>
              <a:t>Birth and Brit </a:t>
            </a:r>
            <a:r>
              <a:rPr lang="en-US" altLang="en-US" sz="4000" dirty="0" err="1"/>
              <a:t>Milah</a:t>
            </a:r>
            <a:r>
              <a:rPr lang="en-US" altLang="en-US" sz="4000" dirty="0"/>
              <a:t>/circumcision, Puberty, Marriage, </a:t>
            </a:r>
            <a:r>
              <a:rPr lang="en-US" altLang="en-US" sz="3600" dirty="0"/>
              <a:t>Death</a:t>
            </a:r>
          </a:p>
          <a:p>
            <a:pPr marL="55563" indent="-55563" algn="l">
              <a:lnSpc>
                <a:spcPct val="90000"/>
              </a:lnSpc>
            </a:pPr>
            <a:r>
              <a:rPr lang="en-US" altLang="en-US" sz="3600" u="sng" dirty="0">
                <a:solidFill>
                  <a:srgbClr val="FFFF66"/>
                </a:solidFill>
              </a:rPr>
              <a:t>Celebration</a:t>
            </a:r>
          </a:p>
        </p:txBody>
      </p:sp>
    </p:spTree>
    <p:extLst>
      <p:ext uri="{BB962C8B-B14F-4D97-AF65-F5344CB8AC3E}">
        <p14:creationId xmlns:p14="http://schemas.microsoft.com/office/powerpoint/2010/main" val="75410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Yaakov/Jas 1.4 NIV</a:t>
            </a:r>
            <a:r>
              <a:rPr lang="en-US" altLang="en-US" sz="4000" dirty="0"/>
              <a:t> Let perseverance finish its work so that </a:t>
            </a:r>
            <a:r>
              <a:rPr lang="en-US" altLang="en-US" sz="4000" u="sng" dirty="0">
                <a:solidFill>
                  <a:srgbClr val="FFFF00"/>
                </a:solidFill>
              </a:rPr>
              <a:t>you may be mature and complete</a:t>
            </a:r>
            <a:r>
              <a:rPr lang="en-US" altLang="en-US" sz="4000" dirty="0"/>
              <a:t>, not lacking anything. </a:t>
            </a:r>
          </a:p>
          <a:p>
            <a:pPr algn="l">
              <a:lnSpc>
                <a:spcPct val="90000"/>
              </a:lnSpc>
            </a:pPr>
            <a:endParaRPr lang="en-US" altLang="en-US" sz="4000" dirty="0"/>
          </a:p>
        </p:txBody>
      </p:sp>
      <p:pic>
        <p:nvPicPr>
          <p:cNvPr id="3" name="Picture 2">
            <a:extLst>
              <a:ext uri="{FF2B5EF4-FFF2-40B4-BE49-F238E27FC236}">
                <a16:creationId xmlns:a16="http://schemas.microsoft.com/office/drawing/2014/main" id="{7B36B1A9-7486-DB08-F32E-9E6821139F34}"/>
              </a:ext>
            </a:extLst>
          </p:cNvPr>
          <p:cNvPicPr>
            <a:picLocks noChangeAspect="1"/>
          </p:cNvPicPr>
          <p:nvPr/>
        </p:nvPicPr>
        <p:blipFill>
          <a:blip r:embed="rId3"/>
          <a:stretch>
            <a:fillRect/>
          </a:stretch>
        </p:blipFill>
        <p:spPr>
          <a:xfrm>
            <a:off x="381000" y="2554224"/>
            <a:ext cx="8451860" cy="1922526"/>
          </a:xfrm>
          <a:prstGeom prst="rect">
            <a:avLst/>
          </a:prstGeom>
        </p:spPr>
      </p:pic>
      <p:sp>
        <p:nvSpPr>
          <p:cNvPr id="2" name="Rectangle: Rounded Corners 1">
            <a:extLst>
              <a:ext uri="{FF2B5EF4-FFF2-40B4-BE49-F238E27FC236}">
                <a16:creationId xmlns:a16="http://schemas.microsoft.com/office/drawing/2014/main" id="{016B6678-C07B-EA9D-5470-B73BA707EB9D}"/>
              </a:ext>
            </a:extLst>
          </p:cNvPr>
          <p:cNvSpPr/>
          <p:nvPr/>
        </p:nvSpPr>
        <p:spPr bwMode="auto">
          <a:xfrm>
            <a:off x="1600200" y="2571750"/>
            <a:ext cx="762000" cy="3810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CD2CA573-BB48-F93D-D79D-C2A593C4415C}"/>
              </a:ext>
            </a:extLst>
          </p:cNvPr>
          <p:cNvSpPr/>
          <p:nvPr/>
        </p:nvSpPr>
        <p:spPr bwMode="auto">
          <a:xfrm>
            <a:off x="7543800" y="2571750"/>
            <a:ext cx="685800" cy="3810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926174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5046  </a:t>
            </a:r>
            <a:r>
              <a:rPr lang="en-US" altLang="en-US" sz="4000" dirty="0" err="1"/>
              <a:t>teleios</a:t>
            </a:r>
            <a:r>
              <a:rPr lang="en-US" altLang="en-US" sz="4000" dirty="0"/>
              <a:t> having reached its end, complete, perfect </a:t>
            </a:r>
          </a:p>
          <a:p>
            <a:pPr marL="742950" indent="-742950" algn="l">
              <a:lnSpc>
                <a:spcPct val="90000"/>
              </a:lnSpc>
              <a:buAutoNum type="alphaLcParenBoth"/>
            </a:pPr>
            <a:r>
              <a:rPr lang="en-US" altLang="en-US" sz="4000" dirty="0"/>
              <a:t>complete in all its parts, </a:t>
            </a:r>
          </a:p>
          <a:p>
            <a:pPr marL="742950" indent="-742950" algn="l">
              <a:lnSpc>
                <a:spcPct val="90000"/>
              </a:lnSpc>
              <a:buAutoNum type="alphaLcParenBoth"/>
            </a:pPr>
            <a:r>
              <a:rPr lang="en-US" altLang="en-US" sz="4000" dirty="0"/>
              <a:t>full grown, of full age, </a:t>
            </a:r>
          </a:p>
          <a:p>
            <a:pPr marL="742950" indent="-742950" algn="l">
              <a:lnSpc>
                <a:spcPct val="90000"/>
              </a:lnSpc>
              <a:buAutoNum type="alphaLcParenBoth"/>
            </a:pPr>
            <a:r>
              <a:rPr lang="en-US" altLang="en-US" sz="4000" dirty="0"/>
              <a:t>specially of the completeness of Messiah like </a:t>
            </a:r>
            <a:r>
              <a:rPr lang="en-US" altLang="en-US" sz="4000" u="sng" dirty="0">
                <a:solidFill>
                  <a:srgbClr val="FFFF66"/>
                </a:solidFill>
              </a:rPr>
              <a:t>character</a:t>
            </a:r>
            <a:r>
              <a:rPr lang="en-US" altLang="en-US" sz="4000" dirty="0"/>
              <a:t>.</a:t>
            </a:r>
          </a:p>
        </p:txBody>
      </p:sp>
    </p:spTree>
    <p:extLst>
      <p:ext uri="{BB962C8B-B14F-4D97-AF65-F5344CB8AC3E}">
        <p14:creationId xmlns:p14="http://schemas.microsoft.com/office/powerpoint/2010/main" val="1295589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It is well-illustrated with the old pirate's telescope, unfolding (extending out) one stage at a time to function at full-strength (capacity effectiveness).</a:t>
            </a:r>
          </a:p>
        </p:txBody>
      </p:sp>
    </p:spTree>
    <p:extLst>
      <p:ext uri="{BB962C8B-B14F-4D97-AF65-F5344CB8AC3E}">
        <p14:creationId xmlns:p14="http://schemas.microsoft.com/office/powerpoint/2010/main" val="2986169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080F4BCC-BC77-4B19-67E1-E17F9BF5D98D}"/>
              </a:ext>
            </a:extLst>
          </p:cNvPr>
          <p:cNvPicPr>
            <a:picLocks noChangeAspect="1"/>
          </p:cNvPicPr>
          <p:nvPr/>
        </p:nvPicPr>
        <p:blipFill>
          <a:blip r:embed="rId3"/>
          <a:stretch>
            <a:fillRect/>
          </a:stretch>
        </p:blipFill>
        <p:spPr>
          <a:xfrm>
            <a:off x="27743" y="0"/>
            <a:ext cx="9088514" cy="5143500"/>
          </a:xfrm>
          <a:prstGeom prst="rect">
            <a:avLst/>
          </a:prstGeom>
        </p:spPr>
      </p:pic>
    </p:spTree>
    <p:extLst>
      <p:ext uri="{BB962C8B-B14F-4D97-AF65-F5344CB8AC3E}">
        <p14:creationId xmlns:p14="http://schemas.microsoft.com/office/powerpoint/2010/main" val="2426748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DE6BDC1-F046-370B-8C2F-7C8AD0974906}"/>
              </a:ext>
            </a:extLst>
          </p:cNvPr>
          <p:cNvPicPr>
            <a:picLocks noChangeAspect="1"/>
          </p:cNvPicPr>
          <p:nvPr/>
        </p:nvPicPr>
        <p:blipFill rotWithShape="1">
          <a:blip r:embed="rId3"/>
          <a:srcRect l="17686" t="8519" r="22052" b="10000"/>
          <a:stretch/>
        </p:blipFill>
        <p:spPr>
          <a:xfrm>
            <a:off x="1066800" y="12978"/>
            <a:ext cx="6476999" cy="5162825"/>
          </a:xfrm>
          <a:prstGeom prst="rect">
            <a:avLst/>
          </a:prstGeom>
        </p:spPr>
      </p:pic>
    </p:spTree>
    <p:extLst>
      <p:ext uri="{BB962C8B-B14F-4D97-AF65-F5344CB8AC3E}">
        <p14:creationId xmlns:p14="http://schemas.microsoft.com/office/powerpoint/2010/main" val="3541272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5550600" cy="4648200"/>
          </a:xfrm>
        </p:spPr>
        <p:txBody>
          <a:bodyPr/>
          <a:lstStyle/>
          <a:p>
            <a:pPr algn="l">
              <a:lnSpc>
                <a:spcPct val="90000"/>
              </a:lnSpc>
            </a:pPr>
            <a:r>
              <a:rPr lang="en-US" altLang="en-US" sz="4000" dirty="0"/>
              <a:t>One of the best books ever on spiritual emotional maturity.    </a:t>
            </a:r>
          </a:p>
        </p:txBody>
      </p:sp>
      <p:pic>
        <p:nvPicPr>
          <p:cNvPr id="3" name="Picture 2">
            <a:extLst>
              <a:ext uri="{FF2B5EF4-FFF2-40B4-BE49-F238E27FC236}">
                <a16:creationId xmlns:a16="http://schemas.microsoft.com/office/drawing/2014/main" id="{8092E3B5-61B9-0966-9B60-9E84E2F47B8C}"/>
              </a:ext>
            </a:extLst>
          </p:cNvPr>
          <p:cNvPicPr>
            <a:picLocks noChangeAspect="1"/>
          </p:cNvPicPr>
          <p:nvPr/>
        </p:nvPicPr>
        <p:blipFill>
          <a:blip r:embed="rId3"/>
          <a:stretch>
            <a:fillRect/>
          </a:stretch>
        </p:blipFill>
        <p:spPr>
          <a:xfrm>
            <a:off x="5855400" y="0"/>
            <a:ext cx="3288600" cy="5143500"/>
          </a:xfrm>
          <a:prstGeom prst="rect">
            <a:avLst/>
          </a:prstGeom>
        </p:spPr>
      </p:pic>
    </p:spTree>
    <p:extLst>
      <p:ext uri="{BB962C8B-B14F-4D97-AF65-F5344CB8AC3E}">
        <p14:creationId xmlns:p14="http://schemas.microsoft.com/office/powerpoint/2010/main" val="2794707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5181600" cy="4648200"/>
          </a:xfrm>
        </p:spPr>
        <p:txBody>
          <a:bodyPr/>
          <a:lstStyle/>
          <a:p>
            <a:pPr algn="l">
              <a:lnSpc>
                <a:spcPct val="90000"/>
              </a:lnSpc>
            </a:pPr>
            <a:r>
              <a:rPr lang="en-US" altLang="en-US" sz="4000" dirty="0"/>
              <a:t>Follow up book to </a:t>
            </a:r>
            <a:r>
              <a:rPr lang="en-US" altLang="en-US" sz="4000" i="1" dirty="0"/>
              <a:t>Life Model</a:t>
            </a:r>
          </a:p>
          <a:p>
            <a:pPr algn="l">
              <a:lnSpc>
                <a:spcPct val="90000"/>
              </a:lnSpc>
            </a:pPr>
            <a:r>
              <a:rPr lang="en-US" altLang="en-US" sz="4000" dirty="0"/>
              <a:t>Not really about men, but an inviting title. </a:t>
            </a:r>
          </a:p>
          <a:p>
            <a:pPr algn="l">
              <a:lnSpc>
                <a:spcPct val="90000"/>
              </a:lnSpc>
            </a:pPr>
            <a:endParaRPr lang="en-US" altLang="en-US" sz="4000" dirty="0"/>
          </a:p>
        </p:txBody>
      </p:sp>
      <p:pic>
        <p:nvPicPr>
          <p:cNvPr id="1026" name="Picture 2">
            <a:extLst>
              <a:ext uri="{FF2B5EF4-FFF2-40B4-BE49-F238E27FC236}">
                <a16:creationId xmlns:a16="http://schemas.microsoft.com/office/drawing/2014/main" id="{8384B0A2-AAD8-1822-9AB4-D2187E0D8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78424"/>
            <a:ext cx="3352800" cy="498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97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a:extLst>
              <a:ext uri="{FF2B5EF4-FFF2-40B4-BE49-F238E27FC236}">
                <a16:creationId xmlns:a16="http://schemas.microsoft.com/office/drawing/2014/main" id="{557BEBB4-8BDF-9596-25B2-59CC2854A614}"/>
              </a:ext>
            </a:extLst>
          </p:cNvPr>
          <p:cNvSpPr>
            <a:spLocks noGrp="1" noChangeArrowheads="1"/>
          </p:cNvSpPr>
          <p:nvPr>
            <p:ph type="subTitle" idx="1"/>
          </p:nvPr>
        </p:nvSpPr>
        <p:spPr>
          <a:xfrm>
            <a:off x="228600" y="209550"/>
            <a:ext cx="8686800" cy="4572000"/>
          </a:xfrm>
        </p:spPr>
        <p:txBody>
          <a:bodyPr/>
          <a:lstStyle/>
          <a:p>
            <a:pPr algn="l"/>
            <a:br>
              <a:rPr lang="en-US" altLang="en-US" sz="4000" dirty="0"/>
            </a:br>
            <a:r>
              <a:rPr lang="en-US" altLang="en-US" sz="4000" dirty="0"/>
              <a:t>But they stopped doing that after Louis started doing the same thing to them at funerals. </a:t>
            </a:r>
          </a:p>
        </p:txBody>
      </p:sp>
    </p:spTree>
    <p:extLst>
      <p:ext uri="{BB962C8B-B14F-4D97-AF65-F5344CB8AC3E}">
        <p14:creationId xmlns:p14="http://schemas.microsoft.com/office/powerpoint/2010/main" val="1470573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60A2B3EC-A388-795A-C291-7C7307346CF5}"/>
              </a:ext>
            </a:extLst>
          </p:cNvPr>
          <p:cNvSpPr>
            <a:spLocks noGrp="1" noChangeArrowheads="1"/>
          </p:cNvSpPr>
          <p:nvPr>
            <p:ph type="subTitle" idx="1"/>
          </p:nvPr>
        </p:nvSpPr>
        <p:spPr>
          <a:xfrm>
            <a:off x="533400" y="361950"/>
            <a:ext cx="8001000" cy="4419600"/>
          </a:xfrm>
        </p:spPr>
        <p:txBody>
          <a:bodyPr/>
          <a:lstStyle/>
          <a:p>
            <a:pPr algn="l">
              <a:lnSpc>
                <a:spcPct val="90000"/>
              </a:lnSpc>
            </a:pPr>
            <a:r>
              <a:rPr lang="en-US" altLang="en-US" sz="4000" dirty="0"/>
              <a:t>Basic premise of the Life Model and Jim Wilder is that people were designed to </a:t>
            </a:r>
            <a:r>
              <a:rPr lang="en-US" altLang="en-US" sz="4000" u="sng" dirty="0">
                <a:solidFill>
                  <a:srgbClr val="FFFF99"/>
                </a:solidFill>
              </a:rPr>
              <a:t>live in joy.</a:t>
            </a:r>
            <a:r>
              <a:rPr lang="en-US" altLang="en-US" sz="4000" dirty="0"/>
              <a:t>					</a:t>
            </a:r>
          </a:p>
        </p:txBody>
      </p:sp>
    </p:spTree>
    <p:extLst>
      <p:ext uri="{BB962C8B-B14F-4D97-AF65-F5344CB8AC3E}">
        <p14:creationId xmlns:p14="http://schemas.microsoft.com/office/powerpoint/2010/main" val="3205594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Yaakov/Jas 1.4 NIV</a:t>
            </a:r>
            <a:r>
              <a:rPr lang="en-US" altLang="en-US" sz="4000" dirty="0"/>
              <a:t> Let perseverance finish its work so that </a:t>
            </a:r>
            <a:r>
              <a:rPr lang="en-US" altLang="en-US" sz="4000" u="sng" dirty="0">
                <a:solidFill>
                  <a:srgbClr val="FFFF00"/>
                </a:solidFill>
              </a:rPr>
              <a:t>you may be mature and complete</a:t>
            </a:r>
            <a:r>
              <a:rPr lang="en-US" altLang="en-US" sz="4000" dirty="0"/>
              <a:t>, not lacking anything. </a:t>
            </a:r>
          </a:p>
          <a:p>
            <a:pPr algn="l">
              <a:lnSpc>
                <a:spcPct val="90000"/>
              </a:lnSpc>
            </a:pPr>
            <a:endParaRPr lang="en-US" altLang="en-US" sz="4000" dirty="0"/>
          </a:p>
        </p:txBody>
      </p:sp>
      <p:pic>
        <p:nvPicPr>
          <p:cNvPr id="3" name="Picture 2">
            <a:extLst>
              <a:ext uri="{FF2B5EF4-FFF2-40B4-BE49-F238E27FC236}">
                <a16:creationId xmlns:a16="http://schemas.microsoft.com/office/drawing/2014/main" id="{7B36B1A9-7486-DB08-F32E-9E6821139F34}"/>
              </a:ext>
            </a:extLst>
          </p:cNvPr>
          <p:cNvPicPr>
            <a:picLocks noChangeAspect="1"/>
          </p:cNvPicPr>
          <p:nvPr/>
        </p:nvPicPr>
        <p:blipFill>
          <a:blip r:embed="rId3"/>
          <a:stretch>
            <a:fillRect/>
          </a:stretch>
        </p:blipFill>
        <p:spPr>
          <a:xfrm>
            <a:off x="381000" y="2554224"/>
            <a:ext cx="8451860" cy="1922526"/>
          </a:xfrm>
          <a:prstGeom prst="rect">
            <a:avLst/>
          </a:prstGeom>
        </p:spPr>
      </p:pic>
      <p:sp>
        <p:nvSpPr>
          <p:cNvPr id="2" name="Rectangle: Rounded Corners 1">
            <a:extLst>
              <a:ext uri="{FF2B5EF4-FFF2-40B4-BE49-F238E27FC236}">
                <a16:creationId xmlns:a16="http://schemas.microsoft.com/office/drawing/2014/main" id="{016B6678-C07B-EA9D-5470-B73BA707EB9D}"/>
              </a:ext>
            </a:extLst>
          </p:cNvPr>
          <p:cNvSpPr/>
          <p:nvPr/>
        </p:nvSpPr>
        <p:spPr bwMode="auto">
          <a:xfrm>
            <a:off x="1600200" y="2571750"/>
            <a:ext cx="762000" cy="3810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CD2CA573-BB48-F93D-D79D-C2A593C4415C}"/>
              </a:ext>
            </a:extLst>
          </p:cNvPr>
          <p:cNvSpPr/>
          <p:nvPr/>
        </p:nvSpPr>
        <p:spPr bwMode="auto">
          <a:xfrm>
            <a:off x="7543800" y="2571750"/>
            <a:ext cx="685800" cy="3810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756950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60A2B3EC-A388-795A-C291-7C7307346CF5}"/>
              </a:ext>
            </a:extLst>
          </p:cNvPr>
          <p:cNvSpPr>
            <a:spLocks noGrp="1" noChangeArrowheads="1"/>
          </p:cNvSpPr>
          <p:nvPr>
            <p:ph type="subTitle" idx="1"/>
          </p:nvPr>
        </p:nvSpPr>
        <p:spPr>
          <a:xfrm>
            <a:off x="533400" y="361950"/>
            <a:ext cx="8001000" cy="4419600"/>
          </a:xfrm>
        </p:spPr>
        <p:txBody>
          <a:bodyPr/>
          <a:lstStyle/>
          <a:p>
            <a:pPr algn="l">
              <a:lnSpc>
                <a:spcPct val="90000"/>
              </a:lnSpc>
            </a:pPr>
            <a:r>
              <a:rPr lang="en-US" altLang="en-US" sz="4000" baseline="30000" dirty="0"/>
              <a:t>Yn 15.11</a:t>
            </a:r>
            <a:r>
              <a:rPr lang="en-US" altLang="en-US" sz="4000" dirty="0"/>
              <a:t> These things I have spoken to you so that My joy may be in you, and your joy may be full.</a:t>
            </a:r>
          </a:p>
        </p:txBody>
      </p:sp>
    </p:spTree>
    <p:extLst>
      <p:ext uri="{BB962C8B-B14F-4D97-AF65-F5344CB8AC3E}">
        <p14:creationId xmlns:p14="http://schemas.microsoft.com/office/powerpoint/2010/main" val="3246493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60A2B3EC-A388-795A-C291-7C7307346CF5}"/>
              </a:ext>
            </a:extLst>
          </p:cNvPr>
          <p:cNvSpPr>
            <a:spLocks noGrp="1" noChangeArrowheads="1"/>
          </p:cNvSpPr>
          <p:nvPr>
            <p:ph type="subTitle" idx="1"/>
          </p:nvPr>
        </p:nvSpPr>
        <p:spPr>
          <a:xfrm>
            <a:off x="533400" y="361950"/>
            <a:ext cx="8001000" cy="4419600"/>
          </a:xfrm>
        </p:spPr>
        <p:txBody>
          <a:bodyPr>
            <a:normAutofit/>
          </a:bodyPr>
          <a:lstStyle/>
          <a:p>
            <a:pPr algn="l"/>
            <a:r>
              <a:rPr lang="en-US" altLang="en-US" sz="4000" baseline="30000" dirty="0"/>
              <a:t>YN </a:t>
            </a:r>
            <a:r>
              <a:rPr lang="en-US" altLang="en-US" sz="4000" baseline="30000" dirty="0">
                <a:latin typeface="Arial Rounded MT Bold" panose="020F0704030504030204" pitchFamily="34" charset="0"/>
              </a:rPr>
              <a:t>16.22-24</a:t>
            </a:r>
            <a:r>
              <a:rPr lang="en-US" sz="4000" b="0" i="0" baseline="30000" dirty="0">
                <a:effectLst/>
                <a:latin typeface="Arial Rounded MT Bold" panose="020F0704030504030204" pitchFamily="34" charset="0"/>
              </a:rPr>
              <a:t> </a:t>
            </a:r>
            <a:r>
              <a:rPr lang="en-US" sz="4000" b="0" i="0" dirty="0">
                <a:effectLst/>
                <a:latin typeface="Arial Rounded MT Bold" panose="020F0704030504030204" pitchFamily="34" charset="0"/>
              </a:rPr>
              <a:t>You do indeed feel grief now, but I am going to see you again. Then </a:t>
            </a:r>
            <a:r>
              <a:rPr lang="en-US" sz="4000" b="0" i="0" u="sng" dirty="0">
                <a:solidFill>
                  <a:srgbClr val="FFFF00"/>
                </a:solidFill>
                <a:effectLst/>
                <a:latin typeface="Arial Rounded MT Bold" panose="020F0704030504030204" pitchFamily="34" charset="0"/>
              </a:rPr>
              <a:t>your hearts will be full of joy, and no one will take your joy away from you</a:t>
            </a:r>
            <a:r>
              <a:rPr lang="en-US" sz="4000" b="0" i="0" dirty="0">
                <a:effectLst/>
                <a:latin typeface="Arial Rounded MT Bold" panose="020F0704030504030204" pitchFamily="34" charset="0"/>
              </a:rPr>
              <a:t>.</a:t>
            </a:r>
            <a:r>
              <a:rPr lang="en-US" sz="4000" b="1" i="0" baseline="30000" dirty="0">
                <a:effectLst/>
                <a:latin typeface="Arial Rounded MT Bold" panose="020F0704030504030204" pitchFamily="34" charset="0"/>
              </a:rPr>
              <a:t> </a:t>
            </a:r>
            <a:endParaRPr lang="en-US" altLang="en-US" sz="4000" dirty="0"/>
          </a:p>
        </p:txBody>
      </p:sp>
    </p:spTree>
    <p:extLst>
      <p:ext uri="{BB962C8B-B14F-4D97-AF65-F5344CB8AC3E}">
        <p14:creationId xmlns:p14="http://schemas.microsoft.com/office/powerpoint/2010/main" val="1831673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60A2B3EC-A388-795A-C291-7C7307346CF5}"/>
              </a:ext>
            </a:extLst>
          </p:cNvPr>
          <p:cNvSpPr>
            <a:spLocks noGrp="1" noChangeArrowheads="1"/>
          </p:cNvSpPr>
          <p:nvPr>
            <p:ph type="subTitle" idx="1"/>
          </p:nvPr>
        </p:nvSpPr>
        <p:spPr>
          <a:xfrm>
            <a:off x="533400" y="361950"/>
            <a:ext cx="8001000" cy="4419600"/>
          </a:xfrm>
        </p:spPr>
        <p:txBody>
          <a:bodyPr>
            <a:normAutofit/>
          </a:bodyPr>
          <a:lstStyle/>
          <a:p>
            <a:pPr algn="l"/>
            <a:r>
              <a:rPr lang="en-US" altLang="en-US" sz="4000" baseline="30000" dirty="0"/>
              <a:t>YN </a:t>
            </a:r>
            <a:r>
              <a:rPr lang="en-US" altLang="en-US" sz="4000" baseline="30000" dirty="0">
                <a:latin typeface="Arial Rounded MT Bold" panose="020F0704030504030204" pitchFamily="34" charset="0"/>
              </a:rPr>
              <a:t>16.22-24</a:t>
            </a:r>
            <a:r>
              <a:rPr lang="en-US" sz="4000" b="0" i="0" baseline="30000" dirty="0">
                <a:effectLst/>
                <a:latin typeface="Arial Rounded MT Bold" panose="020F0704030504030204" pitchFamily="34" charset="0"/>
              </a:rPr>
              <a:t>  </a:t>
            </a:r>
            <a:r>
              <a:rPr lang="en-US" sz="4000" b="0" i="0" dirty="0">
                <a:effectLst/>
                <a:latin typeface="Arial Rounded MT Bold" panose="020F0704030504030204" pitchFamily="34" charset="0"/>
              </a:rPr>
              <a:t>Till now you haven’t asked for anything in my name. </a:t>
            </a:r>
            <a:r>
              <a:rPr lang="en-US" sz="4000" b="0" i="0" u="sng" dirty="0">
                <a:solidFill>
                  <a:srgbClr val="FFFF00"/>
                </a:solidFill>
                <a:effectLst/>
                <a:latin typeface="Arial Rounded MT Bold" panose="020F0704030504030204" pitchFamily="34" charset="0"/>
              </a:rPr>
              <a:t>Keep asking, and you will receive, so that your joy may be complete.</a:t>
            </a:r>
          </a:p>
          <a:p>
            <a:pPr algn="l">
              <a:lnSpc>
                <a:spcPct val="90000"/>
              </a:lnSpc>
            </a:pPr>
            <a:endParaRPr lang="en-US" altLang="en-US" sz="4000" dirty="0"/>
          </a:p>
        </p:txBody>
      </p:sp>
    </p:spTree>
    <p:extLst>
      <p:ext uri="{BB962C8B-B14F-4D97-AF65-F5344CB8AC3E}">
        <p14:creationId xmlns:p14="http://schemas.microsoft.com/office/powerpoint/2010/main" val="796330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60A2B3EC-A388-795A-C291-7C7307346CF5}"/>
              </a:ext>
            </a:extLst>
          </p:cNvPr>
          <p:cNvSpPr>
            <a:spLocks noGrp="1" noChangeArrowheads="1"/>
          </p:cNvSpPr>
          <p:nvPr>
            <p:ph type="subTitle" idx="1"/>
          </p:nvPr>
        </p:nvSpPr>
        <p:spPr>
          <a:xfrm>
            <a:off x="533400" y="361950"/>
            <a:ext cx="8001000" cy="4419600"/>
          </a:xfrm>
        </p:spPr>
        <p:txBody>
          <a:bodyPr/>
          <a:lstStyle/>
          <a:p>
            <a:pPr algn="l">
              <a:lnSpc>
                <a:spcPct val="90000"/>
              </a:lnSpc>
            </a:pPr>
            <a:r>
              <a:rPr lang="en-US" altLang="en-US" sz="4000" baseline="30000" dirty="0"/>
              <a:t>Ro 14.17 </a:t>
            </a:r>
            <a:r>
              <a:rPr lang="en-US" altLang="en-US" sz="4000" dirty="0"/>
              <a:t>Kingdom of God is not eating and drinking, but </a:t>
            </a:r>
            <a:r>
              <a:rPr lang="en-US" altLang="en-US" sz="4000" u="sng" dirty="0">
                <a:solidFill>
                  <a:srgbClr val="FFFF99"/>
                </a:solidFill>
              </a:rPr>
              <a:t>righteousness, shalom and joy in the Ruakh </a:t>
            </a:r>
            <a:r>
              <a:rPr lang="en-US" altLang="en-US" sz="4000" u="sng" dirty="0" err="1">
                <a:solidFill>
                  <a:srgbClr val="FFFF99"/>
                </a:solidFill>
              </a:rPr>
              <a:t>HaKodesh</a:t>
            </a:r>
            <a:r>
              <a:rPr lang="en-US" altLang="en-US" sz="4000" dirty="0">
                <a:solidFill>
                  <a:srgbClr val="FFFF99"/>
                </a:solidFill>
              </a:rPr>
              <a:t>.</a:t>
            </a:r>
            <a:r>
              <a:rPr lang="en-US" altLang="en-US" sz="4000" dirty="0"/>
              <a:t>					</a:t>
            </a:r>
          </a:p>
        </p:txBody>
      </p:sp>
    </p:spTree>
    <p:extLst>
      <p:ext uri="{BB962C8B-B14F-4D97-AF65-F5344CB8AC3E}">
        <p14:creationId xmlns:p14="http://schemas.microsoft.com/office/powerpoint/2010/main" val="2479555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361950"/>
            <a:ext cx="8381999" cy="4781550"/>
          </a:xfrm>
        </p:spPr>
        <p:txBody>
          <a:bodyPr>
            <a:normAutofit fontScale="92500" lnSpcReduction="20000"/>
          </a:bodyPr>
          <a:lstStyle/>
          <a:p>
            <a:pPr algn="l"/>
            <a:r>
              <a:rPr lang="en-US" dirty="0"/>
              <a:t>Life Model defines 5 levels of emotional maturity in joy-based living: infant, child, adult, parent, elder</a:t>
            </a:r>
          </a:p>
          <a:p>
            <a:pPr lvl="0" algn="l"/>
            <a:r>
              <a:rPr lang="en-US" u="sng" dirty="0"/>
              <a:t>Infant</a:t>
            </a:r>
            <a:r>
              <a:rPr lang="en-US" dirty="0"/>
              <a:t>: </a:t>
            </a:r>
          </a:p>
          <a:p>
            <a:pPr marL="457200" lvl="0" indent="-457200" algn="l">
              <a:buFont typeface="+mj-lt"/>
              <a:buAutoNum type="arabicPeriod"/>
            </a:pPr>
            <a:r>
              <a:rPr lang="en-US" dirty="0"/>
              <a:t>Receives love and joy, </a:t>
            </a:r>
          </a:p>
          <a:p>
            <a:pPr marL="457200" lvl="0" indent="-457200" algn="l">
              <a:buFont typeface="+mj-lt"/>
              <a:buAutoNum type="arabicPeriod"/>
            </a:pPr>
            <a:r>
              <a:rPr lang="en-US" dirty="0"/>
              <a:t>Graduates when believes that normal adults are loving.</a:t>
            </a:r>
          </a:p>
          <a:p>
            <a:pPr marL="457200" lvl="0" indent="-457200" algn="l">
              <a:buFont typeface="+mj-lt"/>
              <a:buAutoNum type="arabicPeriod"/>
            </a:pPr>
            <a:r>
              <a:rPr lang="en-US" dirty="0"/>
              <a:t>Develops trust, and can receive.</a:t>
            </a:r>
          </a:p>
          <a:p>
            <a:pPr algn="l"/>
            <a:endParaRPr lang="en-US" dirty="0"/>
          </a:p>
        </p:txBody>
      </p:sp>
    </p:spTree>
    <p:extLst>
      <p:ext uri="{BB962C8B-B14F-4D97-AF65-F5344CB8AC3E}">
        <p14:creationId xmlns:p14="http://schemas.microsoft.com/office/powerpoint/2010/main" val="2155749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457200" indent="-457200" algn="l">
              <a:lnSpc>
                <a:spcPct val="90000"/>
              </a:lnSpc>
              <a:buFont typeface="+mj-lt"/>
              <a:buAutoNum type="arabicPeriod" startAt="4"/>
            </a:pPr>
            <a:r>
              <a:rPr lang="en-US" altLang="en-US" sz="4000" dirty="0"/>
              <a:t>Begins to organize self identity through relationships.</a:t>
            </a:r>
          </a:p>
          <a:p>
            <a:pPr marL="457200" indent="-457200" algn="l">
              <a:lnSpc>
                <a:spcPct val="90000"/>
              </a:lnSpc>
              <a:buFont typeface="+mj-lt"/>
              <a:buAutoNum type="arabicPeriod" startAt="4"/>
            </a:pPr>
            <a:r>
              <a:rPr lang="en-US" altLang="en-US" sz="4000" dirty="0"/>
              <a:t>Learns to return to joy from unpleasant emotions.</a:t>
            </a:r>
          </a:p>
          <a:p>
            <a:pPr marL="742950" indent="-742950" algn="l">
              <a:lnSpc>
                <a:spcPct val="90000"/>
              </a:lnSpc>
              <a:buFont typeface="+mj-lt"/>
              <a:buAutoNum type="arabicPeriod" startAt="3"/>
            </a:pPr>
            <a:endParaRPr lang="en-US" altLang="en-US" sz="4000" dirty="0"/>
          </a:p>
        </p:txBody>
      </p:sp>
    </p:spTree>
    <p:extLst>
      <p:ext uri="{BB962C8B-B14F-4D97-AF65-F5344CB8AC3E}">
        <p14:creationId xmlns:p14="http://schemas.microsoft.com/office/powerpoint/2010/main" val="4120901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361950"/>
            <a:ext cx="8381999" cy="4781550"/>
          </a:xfrm>
        </p:spPr>
        <p:txBody>
          <a:bodyPr>
            <a:normAutofit fontScale="92500" lnSpcReduction="10000"/>
          </a:bodyPr>
          <a:lstStyle/>
          <a:p>
            <a:pPr lvl="0" algn="l"/>
            <a:r>
              <a:rPr lang="en-US" u="sng" dirty="0"/>
              <a:t>Child</a:t>
            </a:r>
            <a:r>
              <a:rPr lang="en-US" dirty="0"/>
              <a:t> ~age 4-12: </a:t>
            </a:r>
          </a:p>
          <a:p>
            <a:pPr marL="401638" lvl="0" indent="-401638" algn="l">
              <a:buFont typeface="+mj-lt"/>
              <a:buAutoNum type="arabicPeriod"/>
            </a:pPr>
            <a:r>
              <a:rPr lang="en-US" dirty="0"/>
              <a:t>Learns to articulate needs: ask.</a:t>
            </a:r>
          </a:p>
          <a:p>
            <a:pPr marL="401638" lvl="0" indent="-401638" algn="l">
              <a:buFont typeface="+mj-lt"/>
              <a:buAutoNum type="arabicPeriod"/>
            </a:pPr>
            <a:r>
              <a:rPr lang="en-US" dirty="0"/>
              <a:t> Graduates when can rejoice that he/she can care for some of his/her own needs.</a:t>
            </a:r>
          </a:p>
          <a:p>
            <a:pPr marL="401638" lvl="0" indent="-401638" algn="l">
              <a:buFont typeface="+mj-lt"/>
              <a:buAutoNum type="arabicPeriod"/>
            </a:pPr>
            <a:r>
              <a:rPr lang="en-US" dirty="0"/>
              <a:t>Expresses himself. </a:t>
            </a:r>
          </a:p>
          <a:p>
            <a:pPr marL="401638" lvl="0" indent="-401638" algn="l">
              <a:buFont typeface="+mj-lt"/>
              <a:buAutoNum type="arabicPeriod"/>
            </a:pPr>
            <a:r>
              <a:rPr lang="en-US" dirty="0"/>
              <a:t>Persistence to do some hard things.</a:t>
            </a:r>
          </a:p>
          <a:p>
            <a:pPr algn="l"/>
            <a:endParaRPr lang="en-US" dirty="0"/>
          </a:p>
        </p:txBody>
      </p:sp>
    </p:spTree>
    <p:extLst>
      <p:ext uri="{BB962C8B-B14F-4D97-AF65-F5344CB8AC3E}">
        <p14:creationId xmlns:p14="http://schemas.microsoft.com/office/powerpoint/2010/main" val="3050446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361950"/>
            <a:ext cx="8381999" cy="4781550"/>
          </a:xfrm>
        </p:spPr>
        <p:txBody>
          <a:bodyPr>
            <a:normAutofit/>
          </a:bodyPr>
          <a:lstStyle/>
          <a:p>
            <a:pPr lvl="0" algn="l"/>
            <a:r>
              <a:rPr lang="en-US" u="sng" dirty="0"/>
              <a:t>Adult</a:t>
            </a:r>
            <a:r>
              <a:rPr lang="en-US" dirty="0"/>
              <a:t>:  ~age 13 to birth first child</a:t>
            </a:r>
          </a:p>
          <a:p>
            <a:pPr marL="457200" lvl="0" indent="-457200" algn="l">
              <a:buFont typeface="+mj-lt"/>
              <a:buAutoNum type="arabicPeriod"/>
            </a:pPr>
            <a:r>
              <a:rPr lang="en-US" dirty="0"/>
              <a:t>Cares for self and others simultaneously.  </a:t>
            </a:r>
          </a:p>
          <a:p>
            <a:pPr marL="457200" lvl="0" indent="-457200" algn="l">
              <a:buFont typeface="+mj-lt"/>
              <a:buAutoNum type="arabicPeriod"/>
            </a:pPr>
            <a:r>
              <a:rPr lang="en-US" dirty="0"/>
              <a:t>Gives joy and receives joy.</a:t>
            </a:r>
          </a:p>
          <a:p>
            <a:pPr marL="457200" lvl="0" indent="-457200" algn="l">
              <a:buFont typeface="+mj-lt"/>
              <a:buAutoNum type="arabicPeriod"/>
            </a:pPr>
            <a:r>
              <a:rPr lang="en-US" dirty="0"/>
              <a:t>Bonds with peers.</a:t>
            </a:r>
          </a:p>
          <a:p>
            <a:pPr marL="457200" lvl="0" indent="-457200" algn="l">
              <a:buFont typeface="+mj-lt"/>
              <a:buAutoNum type="arabicPeriod"/>
            </a:pPr>
            <a:r>
              <a:rPr lang="en-US" dirty="0"/>
              <a:t>Contributes to the community.</a:t>
            </a:r>
          </a:p>
          <a:p>
            <a:pPr marL="457200" lvl="0" indent="-457200" algn="l">
              <a:buFont typeface="+mj-lt"/>
              <a:buAutoNum type="arabicPeriod"/>
            </a:pPr>
            <a:endParaRPr lang="en-US" dirty="0"/>
          </a:p>
          <a:p>
            <a:pPr algn="l"/>
            <a:endParaRPr lang="en-US" dirty="0"/>
          </a:p>
        </p:txBody>
      </p:sp>
    </p:spTree>
    <p:extLst>
      <p:ext uri="{BB962C8B-B14F-4D97-AF65-F5344CB8AC3E}">
        <p14:creationId xmlns:p14="http://schemas.microsoft.com/office/powerpoint/2010/main" val="25185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60A2B3EC-A388-795A-C291-7C7307346CF5}"/>
              </a:ext>
            </a:extLst>
          </p:cNvPr>
          <p:cNvSpPr>
            <a:spLocks noGrp="1" noChangeArrowheads="1"/>
          </p:cNvSpPr>
          <p:nvPr>
            <p:ph type="subTitle" idx="1"/>
          </p:nvPr>
        </p:nvSpPr>
        <p:spPr>
          <a:xfrm>
            <a:off x="533400" y="361950"/>
            <a:ext cx="8001000" cy="4419600"/>
          </a:xfrm>
        </p:spPr>
        <p:txBody>
          <a:bodyPr/>
          <a:lstStyle/>
          <a:p>
            <a:pPr algn="l">
              <a:lnSpc>
                <a:spcPct val="90000"/>
              </a:lnSpc>
            </a:pPr>
            <a:r>
              <a:rPr lang="en-US" altLang="en-US" sz="4000" dirty="0"/>
              <a:t>TORAHFIED n. </a:t>
            </a:r>
          </a:p>
        </p:txBody>
      </p:sp>
    </p:spTree>
    <p:extLst>
      <p:ext uri="{BB962C8B-B14F-4D97-AF65-F5344CB8AC3E}">
        <p14:creationId xmlns:p14="http://schemas.microsoft.com/office/powerpoint/2010/main" val="4174992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60A2B3EC-A388-795A-C291-7C7307346CF5}"/>
              </a:ext>
            </a:extLst>
          </p:cNvPr>
          <p:cNvSpPr>
            <a:spLocks noGrp="1" noChangeArrowheads="1"/>
          </p:cNvSpPr>
          <p:nvPr>
            <p:ph type="subTitle" idx="1"/>
          </p:nvPr>
        </p:nvSpPr>
        <p:spPr>
          <a:xfrm>
            <a:off x="533400" y="361950"/>
            <a:ext cx="4384730" cy="4419600"/>
          </a:xfrm>
        </p:spPr>
        <p:txBody>
          <a:bodyPr>
            <a:normAutofit fontScale="92500"/>
          </a:bodyPr>
          <a:lstStyle/>
          <a:p>
            <a:pPr algn="l">
              <a:lnSpc>
                <a:spcPct val="90000"/>
              </a:lnSpc>
            </a:pPr>
            <a:r>
              <a:rPr lang="en-US" altLang="en-US" sz="4000" dirty="0"/>
              <a:t>Me at my Bar Mitzvah reception.  </a:t>
            </a:r>
          </a:p>
          <a:p>
            <a:pPr algn="l">
              <a:lnSpc>
                <a:spcPct val="90000"/>
              </a:lnSpc>
            </a:pPr>
            <a:r>
              <a:rPr lang="en-US" altLang="en-US" sz="4000" dirty="0"/>
              <a:t>Charm anointing to serve and bless.  </a:t>
            </a:r>
          </a:p>
          <a:p>
            <a:pPr algn="l">
              <a:lnSpc>
                <a:spcPct val="90000"/>
              </a:lnSpc>
            </a:pPr>
            <a:r>
              <a:rPr lang="en-US" altLang="en-US" sz="4000" dirty="0"/>
              <a:t>Left me afterward.					</a:t>
            </a:r>
          </a:p>
        </p:txBody>
      </p:sp>
      <p:pic>
        <p:nvPicPr>
          <p:cNvPr id="3" name="Picture 2">
            <a:extLst>
              <a:ext uri="{FF2B5EF4-FFF2-40B4-BE49-F238E27FC236}">
                <a16:creationId xmlns:a16="http://schemas.microsoft.com/office/drawing/2014/main" id="{CE71171D-9B33-8523-495A-48F581B3B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8130" y="0"/>
            <a:ext cx="4222822" cy="5143500"/>
          </a:xfrm>
          <a:prstGeom prst="rect">
            <a:avLst/>
          </a:prstGeom>
        </p:spPr>
      </p:pic>
    </p:spTree>
    <p:extLst>
      <p:ext uri="{BB962C8B-B14F-4D97-AF65-F5344CB8AC3E}">
        <p14:creationId xmlns:p14="http://schemas.microsoft.com/office/powerpoint/2010/main" val="235071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361950"/>
            <a:ext cx="8381999" cy="4781550"/>
          </a:xfrm>
        </p:spPr>
        <p:txBody>
          <a:bodyPr>
            <a:normAutofit fontScale="92500"/>
          </a:bodyPr>
          <a:lstStyle/>
          <a:p>
            <a:pPr lvl="0" algn="l"/>
            <a:r>
              <a:rPr lang="en-US" u="sng" dirty="0"/>
              <a:t>Parent</a:t>
            </a:r>
            <a:r>
              <a:rPr lang="en-US" dirty="0"/>
              <a:t>: Birth of 1</a:t>
            </a:r>
            <a:r>
              <a:rPr lang="en-US" baseline="30000" dirty="0"/>
              <a:t>st</a:t>
            </a:r>
            <a:r>
              <a:rPr lang="en-US" dirty="0"/>
              <a:t> child till empty nest -- all children adults</a:t>
            </a:r>
          </a:p>
          <a:p>
            <a:pPr marL="457200" lvl="0" indent="-457200" algn="l">
              <a:buFont typeface="+mj-lt"/>
              <a:buAutoNum type="arabicPeriod"/>
            </a:pPr>
            <a:r>
              <a:rPr lang="en-US" dirty="0"/>
              <a:t>Sacrificially takes care of children, without expectations.  </a:t>
            </a:r>
          </a:p>
          <a:p>
            <a:pPr marL="457200" lvl="0" indent="-457200" algn="l">
              <a:buFont typeface="+mj-lt"/>
              <a:buAutoNum type="arabicPeriod"/>
            </a:pPr>
            <a:r>
              <a:rPr lang="en-US" dirty="0"/>
              <a:t>Imparts joy.</a:t>
            </a:r>
          </a:p>
          <a:p>
            <a:pPr marL="457200" lvl="0" indent="-457200" algn="l">
              <a:buFont typeface="+mj-lt"/>
              <a:buAutoNum type="arabicPeriod"/>
            </a:pPr>
            <a:r>
              <a:rPr lang="en-US" dirty="0"/>
              <a:t>Stable and joyful in difficulty.</a:t>
            </a:r>
          </a:p>
          <a:p>
            <a:pPr marL="457200" lvl="0" indent="-457200" algn="l">
              <a:buFont typeface="+mj-lt"/>
              <a:buAutoNum type="arabicPeriod"/>
            </a:pPr>
            <a:r>
              <a:rPr lang="en-US" dirty="0"/>
              <a:t>Prizes each community member.</a:t>
            </a:r>
          </a:p>
        </p:txBody>
      </p:sp>
    </p:spTree>
    <p:extLst>
      <p:ext uri="{BB962C8B-B14F-4D97-AF65-F5344CB8AC3E}">
        <p14:creationId xmlns:p14="http://schemas.microsoft.com/office/powerpoint/2010/main" val="3523080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361950"/>
            <a:ext cx="8381999" cy="4781550"/>
          </a:xfrm>
        </p:spPr>
        <p:txBody>
          <a:bodyPr>
            <a:normAutofit/>
          </a:bodyPr>
          <a:lstStyle/>
          <a:p>
            <a:pPr lvl="0" algn="l"/>
            <a:r>
              <a:rPr lang="en-US" u="sng" dirty="0"/>
              <a:t>Elder</a:t>
            </a:r>
            <a:r>
              <a:rPr lang="en-US" dirty="0"/>
              <a:t>: Adult children till…</a:t>
            </a:r>
          </a:p>
          <a:p>
            <a:pPr marL="457200" lvl="0" indent="-457200" algn="l">
              <a:buFont typeface="+mj-lt"/>
              <a:buAutoNum type="arabicPeriod"/>
            </a:pPr>
            <a:r>
              <a:rPr lang="en-US" dirty="0"/>
              <a:t>Sacrificially cares for a community.  </a:t>
            </a:r>
          </a:p>
          <a:p>
            <a:pPr marL="457200" lvl="0" indent="-457200" algn="l">
              <a:buFont typeface="+mj-lt"/>
              <a:buAutoNum type="arabicPeriod"/>
            </a:pPr>
            <a:r>
              <a:rPr lang="en-US" dirty="0"/>
              <a:t>Establishes community identity</a:t>
            </a:r>
          </a:p>
          <a:p>
            <a:pPr marL="457200" lvl="0" indent="-457200" algn="l">
              <a:buFont typeface="+mj-lt"/>
              <a:buAutoNum type="arabicPeriod"/>
            </a:pPr>
            <a:r>
              <a:rPr lang="en-US" dirty="0"/>
              <a:t>Gives life to those without family through spiritual adoption</a:t>
            </a:r>
          </a:p>
        </p:txBody>
      </p:sp>
    </p:spTree>
    <p:extLst>
      <p:ext uri="{BB962C8B-B14F-4D97-AF65-F5344CB8AC3E}">
        <p14:creationId xmlns:p14="http://schemas.microsoft.com/office/powerpoint/2010/main" val="338255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361950"/>
            <a:ext cx="8381999" cy="4781550"/>
          </a:xfrm>
        </p:spPr>
        <p:txBody>
          <a:bodyPr>
            <a:normAutofit/>
          </a:bodyPr>
          <a:lstStyle/>
          <a:p>
            <a:pPr algn="l"/>
            <a:r>
              <a:rPr lang="en-US" dirty="0"/>
              <a:t>“Many, if not most people in America have gotten stuck at this first identity transformation point.”   </a:t>
            </a:r>
            <a:r>
              <a:rPr lang="en-US" i="1" dirty="0"/>
              <a:t>Living with Men</a:t>
            </a:r>
            <a:r>
              <a:rPr lang="en-US" dirty="0"/>
              <a:t> p 59   </a:t>
            </a:r>
          </a:p>
          <a:p>
            <a:pPr algn="l"/>
            <a:r>
              <a:rPr lang="en-US" dirty="0"/>
              <a:t>“Is life safe and joyful?”</a:t>
            </a:r>
          </a:p>
          <a:p>
            <a:pPr algn="l"/>
            <a:endParaRPr lang="en-US" dirty="0"/>
          </a:p>
        </p:txBody>
      </p:sp>
    </p:spTree>
    <p:extLst>
      <p:ext uri="{BB962C8B-B14F-4D97-AF65-F5344CB8AC3E}">
        <p14:creationId xmlns:p14="http://schemas.microsoft.com/office/powerpoint/2010/main" val="2984213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Yn</a:t>
            </a:r>
            <a:r>
              <a:rPr lang="en-US" sz="4000" baseline="30000" dirty="0"/>
              <a:t> 1.14 </a:t>
            </a:r>
            <a:r>
              <a:rPr lang="en-US" sz="4000" dirty="0"/>
              <a:t> You </a:t>
            </a:r>
            <a:r>
              <a:rPr lang="en-US" sz="4000" u="sng" dirty="0">
                <a:solidFill>
                  <a:srgbClr val="FFFF66"/>
                </a:solidFill>
              </a:rPr>
              <a:t>young</a:t>
            </a:r>
            <a:r>
              <a:rPr lang="en-US" sz="4000" dirty="0"/>
              <a:t> </a:t>
            </a:r>
            <a:r>
              <a:rPr lang="en-US" sz="4000" u="sng" dirty="0">
                <a:solidFill>
                  <a:srgbClr val="FFFF66"/>
                </a:solidFill>
              </a:rPr>
              <a:t>people</a:t>
            </a:r>
            <a:r>
              <a:rPr lang="en-US" sz="4000" dirty="0"/>
              <a:t>, I have written you because </a:t>
            </a:r>
            <a:r>
              <a:rPr lang="en-US" sz="4000" u="sng" dirty="0">
                <a:solidFill>
                  <a:srgbClr val="FFFF66"/>
                </a:solidFill>
              </a:rPr>
              <a:t>you are strong</a:t>
            </a:r>
            <a:r>
              <a:rPr lang="en-US" sz="4000" dirty="0"/>
              <a:t> — the Word of God remains in you, and you have overcome the Evil One. </a:t>
            </a:r>
          </a:p>
        </p:txBody>
      </p:sp>
    </p:spTree>
    <p:extLst>
      <p:ext uri="{BB962C8B-B14F-4D97-AF65-F5344CB8AC3E}">
        <p14:creationId xmlns:p14="http://schemas.microsoft.com/office/powerpoint/2010/main" val="1512198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What does it mean to be strong?</a:t>
            </a:r>
          </a:p>
          <a:p>
            <a:pPr marL="0" indent="0">
              <a:buNone/>
            </a:pPr>
            <a:r>
              <a:rPr lang="en-US" sz="4000" dirty="0"/>
              <a:t>How do we get strong?</a:t>
            </a:r>
          </a:p>
        </p:txBody>
      </p:sp>
    </p:spTree>
    <p:extLst>
      <p:ext uri="{BB962C8B-B14F-4D97-AF65-F5344CB8AC3E}">
        <p14:creationId xmlns:p14="http://schemas.microsoft.com/office/powerpoint/2010/main" val="2699898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all come into the world helpless, dependent and needing acceptance, to be treated as worthy, and to be blessed. The father wound is the absence of this love from your birth father. </a:t>
            </a:r>
          </a:p>
        </p:txBody>
      </p:sp>
    </p:spTree>
    <p:extLst>
      <p:ext uri="{BB962C8B-B14F-4D97-AF65-F5344CB8AC3E}">
        <p14:creationId xmlns:p14="http://schemas.microsoft.com/office/powerpoint/2010/main" val="315605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Eph. 3.14-17</a:t>
            </a:r>
            <a:r>
              <a:rPr lang="en-US" sz="4000" dirty="0"/>
              <a:t> For this reason I bow my knees </a:t>
            </a:r>
            <a:r>
              <a:rPr lang="en-US" sz="4000" u="sng" dirty="0">
                <a:solidFill>
                  <a:srgbClr val="FFFF66"/>
                </a:solidFill>
              </a:rPr>
              <a:t>before the Father</a:t>
            </a:r>
            <a:r>
              <a:rPr lang="en-US" sz="4000" dirty="0"/>
              <a:t>— from Him every family in heaven and on earth receives its name. I pray that from His glorious riches He would grant you</a:t>
            </a:r>
          </a:p>
        </p:txBody>
      </p:sp>
    </p:spTree>
    <p:extLst>
      <p:ext uri="{BB962C8B-B14F-4D97-AF65-F5344CB8AC3E}">
        <p14:creationId xmlns:p14="http://schemas.microsoft.com/office/powerpoint/2010/main" val="573660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Eph. 3.14-17</a:t>
            </a:r>
            <a:r>
              <a:rPr lang="en-US" sz="4000" dirty="0"/>
              <a:t> to be strengthened in your inner being with power through His Ruakh, so that Messiah may dwell in your hearts through faith. I pray that you [would], being </a:t>
            </a:r>
            <a:r>
              <a:rPr lang="en-US" sz="4000" u="sng" dirty="0">
                <a:solidFill>
                  <a:srgbClr val="FFFF99"/>
                </a:solidFill>
              </a:rPr>
              <a:t>rooted and grounded in love.</a:t>
            </a:r>
          </a:p>
        </p:txBody>
      </p:sp>
    </p:spTree>
    <p:extLst>
      <p:ext uri="{BB962C8B-B14F-4D97-AF65-F5344CB8AC3E}">
        <p14:creationId xmlns:p14="http://schemas.microsoft.com/office/powerpoint/2010/main" val="692114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93AC4A94-1D80-7707-E7EE-89C384891E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81764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60A2B3EC-A388-795A-C291-7C7307346CF5}"/>
              </a:ext>
            </a:extLst>
          </p:cNvPr>
          <p:cNvSpPr>
            <a:spLocks noGrp="1" noChangeArrowheads="1"/>
          </p:cNvSpPr>
          <p:nvPr>
            <p:ph type="subTitle" idx="1"/>
          </p:nvPr>
        </p:nvSpPr>
        <p:spPr>
          <a:xfrm>
            <a:off x="533400" y="361950"/>
            <a:ext cx="8001000" cy="4419600"/>
          </a:xfrm>
        </p:spPr>
        <p:txBody>
          <a:bodyPr/>
          <a:lstStyle/>
          <a:p>
            <a:pPr algn="l">
              <a:lnSpc>
                <a:spcPct val="90000"/>
              </a:lnSpc>
            </a:pPr>
            <a:r>
              <a:rPr lang="en-US" altLang="en-US" sz="4000" dirty="0"/>
              <a:t>TORAHFIED n.  Inability to remember one's lines at one's Bar / Bat Mitzvah.</a:t>
            </a:r>
          </a:p>
        </p:txBody>
      </p:sp>
    </p:spTree>
    <p:extLst>
      <p:ext uri="{BB962C8B-B14F-4D97-AF65-F5344CB8AC3E}">
        <p14:creationId xmlns:p14="http://schemas.microsoft.com/office/powerpoint/2010/main" val="1222190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E13212E0-5E0D-732B-A5A0-E66BA04D5F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36E19A5B-A8A1-FBE6-AF0B-C7C81EAD807A}"/>
              </a:ext>
            </a:extLst>
          </p:cNvPr>
          <p:cNvSpPr txBox="1"/>
          <p:nvPr/>
        </p:nvSpPr>
        <p:spPr>
          <a:xfrm>
            <a:off x="304800" y="217932"/>
            <a:ext cx="8295541" cy="2554545"/>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Bat Mitzvah Maturity</a:t>
            </a:r>
          </a:p>
          <a:p>
            <a:pPr marL="457200" indent="-457200" algn="l">
              <a:buFont typeface="+mj-lt"/>
              <a:buAutoNum type="arabicPeriod"/>
            </a:pPr>
            <a:r>
              <a:rPr lang="en-US" dirty="0">
                <a:effectLst>
                  <a:outerShdw blurRad="38100" dist="38100" dir="2700000" algn="tl">
                    <a:srgbClr val="000000">
                      <a:alpha val="43137"/>
                    </a:srgbClr>
                  </a:outerShdw>
                </a:effectLst>
              </a:rPr>
              <a:t>History of Bar/Bat Mitzvahs</a:t>
            </a:r>
          </a:p>
          <a:p>
            <a:pPr marL="457200" indent="-457200" algn="l">
              <a:buFont typeface="+mj-lt"/>
              <a:buAutoNum type="arabicPeriod"/>
            </a:pPr>
            <a:r>
              <a:rPr lang="en-US" dirty="0">
                <a:effectLst>
                  <a:outerShdw blurRad="38100" dist="38100" dir="2700000" algn="tl">
                    <a:srgbClr val="000000">
                      <a:alpha val="43137"/>
                    </a:srgbClr>
                  </a:outerShdw>
                </a:effectLst>
              </a:rPr>
              <a:t>What is a Bar / Bat Mitzvah?</a:t>
            </a:r>
          </a:p>
          <a:p>
            <a:pPr marL="457200" indent="-457200" algn="l">
              <a:buFont typeface="+mj-lt"/>
              <a:buAutoNum type="arabicPeriod"/>
            </a:pPr>
            <a:r>
              <a:rPr lang="en-US" dirty="0">
                <a:effectLst>
                  <a:outerShdw blurRad="38100" dist="38100" dir="2700000" algn="tl">
                    <a:srgbClr val="000000">
                      <a:alpha val="43137"/>
                    </a:srgbClr>
                  </a:outerShdw>
                </a:effectLst>
              </a:rPr>
              <a:t>A significant challenge to faith.</a:t>
            </a:r>
          </a:p>
        </p:txBody>
      </p:sp>
    </p:spTree>
    <p:extLst>
      <p:ext uri="{BB962C8B-B14F-4D97-AF65-F5344CB8AC3E}">
        <p14:creationId xmlns:p14="http://schemas.microsoft.com/office/powerpoint/2010/main" val="3704442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209550"/>
            <a:ext cx="2438400" cy="4648200"/>
          </a:xfrm>
        </p:spPr>
        <p:txBody>
          <a:bodyPr/>
          <a:lstStyle/>
          <a:p>
            <a:r>
              <a:rPr lang="en-US" sz="3600" dirty="0">
                <a:latin typeface="Arial Rounded MT Bold" panose="020F0704030504030204" pitchFamily="34" charset="0"/>
              </a:rPr>
              <a:t>Yuval Harari Israeli historian, professor, Heb. U. of </a:t>
            </a:r>
            <a:r>
              <a:rPr lang="en-US" sz="3200" dirty="0">
                <a:latin typeface="Arial Rounded MT Bold" panose="020F0704030504030204" pitchFamily="34" charset="0"/>
              </a:rPr>
              <a:t>Jerusalem</a:t>
            </a:r>
            <a:endParaRPr lang="en-US" altLang="en-US" sz="3600" dirty="0">
              <a:latin typeface="Arial Rounded MT Bold" panose="020F0704030504030204" pitchFamily="34" charset="0"/>
            </a:endParaRPr>
          </a:p>
        </p:txBody>
      </p:sp>
      <p:pic>
        <p:nvPicPr>
          <p:cNvPr id="3" name="Picture 2">
            <a:extLst>
              <a:ext uri="{FF2B5EF4-FFF2-40B4-BE49-F238E27FC236}">
                <a16:creationId xmlns:a16="http://schemas.microsoft.com/office/drawing/2014/main" id="{42E70790-F34E-EFA1-3FCB-47E3758A5B68}"/>
              </a:ext>
            </a:extLst>
          </p:cNvPr>
          <p:cNvPicPr>
            <a:picLocks noChangeAspect="1"/>
          </p:cNvPicPr>
          <p:nvPr/>
        </p:nvPicPr>
        <p:blipFill rotWithShape="1">
          <a:blip r:embed="rId3"/>
          <a:srcRect l="10262"/>
          <a:stretch/>
        </p:blipFill>
        <p:spPr>
          <a:xfrm>
            <a:off x="2667000" y="0"/>
            <a:ext cx="6446520" cy="5143500"/>
          </a:xfrm>
          <a:prstGeom prst="rect">
            <a:avLst/>
          </a:prstGeom>
        </p:spPr>
      </p:pic>
    </p:spTree>
    <p:extLst>
      <p:ext uri="{BB962C8B-B14F-4D97-AF65-F5344CB8AC3E}">
        <p14:creationId xmlns:p14="http://schemas.microsoft.com/office/powerpoint/2010/main" val="3988126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AI Artificial Intelligence</a:t>
            </a:r>
          </a:p>
          <a:p>
            <a:pPr marL="457200" indent="-457200" algn="l">
              <a:lnSpc>
                <a:spcPct val="90000"/>
              </a:lnSpc>
              <a:buFont typeface="+mj-lt"/>
              <a:buAutoNum type="arabicPeriod"/>
            </a:pPr>
            <a:r>
              <a:rPr lang="en-US" altLang="en-US" sz="4000" dirty="0"/>
              <a:t>Can create new ideas</a:t>
            </a:r>
          </a:p>
          <a:p>
            <a:pPr marL="457200" indent="-457200" algn="l">
              <a:lnSpc>
                <a:spcPct val="90000"/>
              </a:lnSpc>
              <a:buFont typeface="+mj-lt"/>
              <a:buAutoNum type="arabicPeriod"/>
            </a:pPr>
            <a:r>
              <a:rPr lang="en-US" altLang="en-US" sz="4000" dirty="0"/>
              <a:t>Can make decisions.  </a:t>
            </a:r>
          </a:p>
          <a:p>
            <a:pPr marL="457200" indent="-457200" algn="l">
              <a:lnSpc>
                <a:spcPct val="90000"/>
              </a:lnSpc>
              <a:buFont typeface="+mj-lt"/>
              <a:buAutoNum type="arabicPeriod"/>
            </a:pPr>
            <a:r>
              <a:rPr lang="en-US" altLang="en-US" sz="4000" dirty="0"/>
              <a:t>Can impersonate humans and convince us better alternatives.</a:t>
            </a:r>
          </a:p>
        </p:txBody>
      </p:sp>
    </p:spTree>
    <p:extLst>
      <p:ext uri="{BB962C8B-B14F-4D97-AF65-F5344CB8AC3E}">
        <p14:creationId xmlns:p14="http://schemas.microsoft.com/office/powerpoint/2010/main" val="3642536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401638" indent="-401638" algn="l">
              <a:lnSpc>
                <a:spcPct val="90000"/>
              </a:lnSpc>
              <a:buFont typeface="+mj-lt"/>
              <a:buAutoNum type="arabicPeriod" startAt="4"/>
            </a:pPr>
            <a:r>
              <a:rPr lang="en-US" altLang="en-US" sz="4000" dirty="0"/>
              <a:t>Can liberate you from your body and space/time limitations with a screen and 3D headset</a:t>
            </a:r>
          </a:p>
          <a:p>
            <a:pPr marL="457200" indent="-457200" algn="l">
              <a:lnSpc>
                <a:spcPct val="90000"/>
              </a:lnSpc>
              <a:buFont typeface="+mj-lt"/>
              <a:buAutoNum type="arabicPeriod" startAt="4"/>
            </a:pPr>
            <a:r>
              <a:rPr lang="en-US" altLang="en-US" sz="4000" dirty="0"/>
              <a:t>Better suggestions, better data.</a:t>
            </a:r>
          </a:p>
          <a:p>
            <a:pPr marL="457200" indent="-457200" algn="l">
              <a:lnSpc>
                <a:spcPct val="90000"/>
              </a:lnSpc>
              <a:buFont typeface="+mj-lt"/>
              <a:buAutoNum type="arabicPeriod" startAt="4"/>
            </a:pPr>
            <a:r>
              <a:rPr lang="en-US" altLang="en-US" sz="4000" dirty="0"/>
              <a:t>New superhuman intelligence, new god, new “Bible.”</a:t>
            </a:r>
          </a:p>
          <a:p>
            <a:pPr marL="457200" indent="-457200" algn="l">
              <a:lnSpc>
                <a:spcPct val="90000"/>
              </a:lnSpc>
              <a:buFont typeface="+mj-lt"/>
              <a:buAutoNum type="arabicPeriod" startAt="4"/>
            </a:pPr>
            <a:r>
              <a:rPr lang="en-US" altLang="en-US" sz="4000" dirty="0"/>
              <a:t>AI in its infancy.</a:t>
            </a:r>
          </a:p>
        </p:txBody>
      </p:sp>
    </p:spTree>
    <p:extLst>
      <p:ext uri="{BB962C8B-B14F-4D97-AF65-F5344CB8AC3E}">
        <p14:creationId xmlns:p14="http://schemas.microsoft.com/office/powerpoint/2010/main" val="248408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93AC4A94-1D80-7707-E7EE-89C384891E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4076610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E13212E0-5E0D-732B-A5A0-E66BA04D5F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36E19A5B-A8A1-FBE6-AF0B-C7C81EAD807A}"/>
              </a:ext>
            </a:extLst>
          </p:cNvPr>
          <p:cNvSpPr txBox="1"/>
          <p:nvPr/>
        </p:nvSpPr>
        <p:spPr>
          <a:xfrm>
            <a:off x="304800" y="217932"/>
            <a:ext cx="8854668" cy="3785652"/>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Bat Mitzvah Maturity</a:t>
            </a:r>
          </a:p>
          <a:p>
            <a:pPr marL="457200" indent="-457200" algn="l">
              <a:buFont typeface="+mj-lt"/>
              <a:buAutoNum type="arabicPeriod"/>
            </a:pPr>
            <a:r>
              <a:rPr lang="en-US" dirty="0">
                <a:effectLst>
                  <a:outerShdw blurRad="38100" dist="38100" dir="2700000" algn="tl">
                    <a:srgbClr val="000000">
                      <a:alpha val="43137"/>
                    </a:srgbClr>
                  </a:outerShdw>
                </a:effectLst>
              </a:rPr>
              <a:t>History of Bar/Bat Mitzvahs</a:t>
            </a:r>
          </a:p>
          <a:p>
            <a:pPr marL="457200" indent="-457200" algn="l">
              <a:buFont typeface="+mj-lt"/>
              <a:buAutoNum type="arabicPeriod"/>
            </a:pPr>
            <a:r>
              <a:rPr lang="en-US" dirty="0">
                <a:effectLst>
                  <a:outerShdw blurRad="38100" dist="38100" dir="2700000" algn="tl">
                    <a:srgbClr val="000000">
                      <a:alpha val="43137"/>
                    </a:srgbClr>
                  </a:outerShdw>
                </a:effectLst>
              </a:rPr>
              <a:t>What is a Bar / Bat Mitzvah?</a:t>
            </a:r>
          </a:p>
          <a:p>
            <a:pPr marL="457200" indent="-457200" algn="l">
              <a:buFont typeface="+mj-lt"/>
              <a:buAutoNum type="arabicPeriod"/>
            </a:pPr>
            <a:r>
              <a:rPr lang="en-US" dirty="0">
                <a:effectLst>
                  <a:outerShdw blurRad="38100" dist="38100" dir="2700000" algn="tl">
                    <a:srgbClr val="000000">
                      <a:alpha val="43137"/>
                    </a:srgbClr>
                  </a:outerShdw>
                </a:effectLst>
              </a:rPr>
              <a:t>The significant challenge to faith.</a:t>
            </a:r>
          </a:p>
          <a:p>
            <a:pPr marL="457200" indent="-457200" algn="l">
              <a:buFont typeface="+mj-lt"/>
              <a:buAutoNum type="arabicPeriod"/>
            </a:pPr>
            <a:r>
              <a:rPr lang="en-US" dirty="0">
                <a:effectLst>
                  <a:outerShdw blurRad="38100" dist="38100" dir="2700000" algn="tl">
                    <a:srgbClr val="000000">
                      <a:alpha val="43137"/>
                    </a:srgbClr>
                  </a:outerShdw>
                </a:effectLst>
              </a:rPr>
              <a:t>The answer to the challenge.  </a:t>
            </a:r>
          </a:p>
          <a:p>
            <a:pPr algn="l"/>
            <a:r>
              <a:rPr lang="en-US" dirty="0">
                <a:effectLst>
                  <a:outerShdw blurRad="38100" dist="38100" dir="2700000" algn="tl">
                    <a:srgbClr val="000000">
                      <a:alpha val="43137"/>
                    </a:srgbClr>
                  </a:outerShdw>
                </a:effectLst>
              </a:rPr>
              <a:t>    The true super-Intelligence!</a:t>
            </a:r>
          </a:p>
        </p:txBody>
      </p:sp>
    </p:spTree>
    <p:extLst>
      <p:ext uri="{BB962C8B-B14F-4D97-AF65-F5344CB8AC3E}">
        <p14:creationId xmlns:p14="http://schemas.microsoft.com/office/powerpoint/2010/main" val="19816502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096E0325-6B39-58D5-7B55-B22A341EE762}"/>
              </a:ext>
            </a:extLst>
          </p:cNvPr>
          <p:cNvSpPr>
            <a:spLocks noGrp="1" noChangeArrowheads="1"/>
          </p:cNvSpPr>
          <p:nvPr>
            <p:ph type="subTitle" idx="1"/>
          </p:nvPr>
        </p:nvSpPr>
        <p:spPr>
          <a:xfrm>
            <a:off x="457200" y="285750"/>
            <a:ext cx="8305800" cy="4572000"/>
          </a:xfrm>
        </p:spPr>
        <p:txBody>
          <a:bodyPr>
            <a:normAutofit lnSpcReduction="10000"/>
          </a:bodyPr>
          <a:lstStyle/>
          <a:p>
            <a:pPr algn="l"/>
            <a:r>
              <a:rPr lang="en-US" altLang="en-US" sz="3600" baseline="30000" dirty="0"/>
              <a:t>T’hillim 19.7-10  </a:t>
            </a:r>
            <a:r>
              <a:rPr lang="en-US" altLang="en-US" sz="3600" dirty="0"/>
              <a:t> The Torah of A</a:t>
            </a:r>
            <a:r>
              <a:rPr lang="en-US" altLang="en-US" sz="3200" dirty="0"/>
              <a:t>DONI</a:t>
            </a:r>
            <a:r>
              <a:rPr lang="en-US" altLang="en-US" sz="3600" dirty="0"/>
              <a:t> is perfect, restoring the inner person. The instruction of A</a:t>
            </a:r>
            <a:r>
              <a:rPr lang="en-US" altLang="en-US" sz="3200" dirty="0"/>
              <a:t>DONI</a:t>
            </a:r>
            <a:r>
              <a:rPr lang="en-US" altLang="en-US" sz="3600" dirty="0"/>
              <a:t> is sure, making wise the thoughtless. The precepts of A</a:t>
            </a:r>
            <a:r>
              <a:rPr lang="en-US" altLang="en-US" sz="3200" dirty="0"/>
              <a:t>DONI</a:t>
            </a:r>
            <a:r>
              <a:rPr lang="en-US" altLang="en-US" sz="3600" dirty="0"/>
              <a:t> are right, rejoicing the heart. The </a:t>
            </a:r>
            <a:r>
              <a:rPr lang="en-US" altLang="en-US" sz="3600" dirty="0">
                <a:solidFill>
                  <a:srgbClr val="FFFF66"/>
                </a:solidFill>
              </a:rPr>
              <a:t>mitzvah</a:t>
            </a:r>
            <a:r>
              <a:rPr lang="en-US" altLang="en-US" sz="3600" dirty="0"/>
              <a:t> of A</a:t>
            </a:r>
            <a:r>
              <a:rPr lang="en-US" altLang="en-US" sz="3200" dirty="0"/>
              <a:t>DONI</a:t>
            </a:r>
            <a:r>
              <a:rPr lang="en-US" altLang="en-US" sz="3600" dirty="0"/>
              <a:t> is pure, enlightening the eyes. The fear of A</a:t>
            </a:r>
            <a:r>
              <a:rPr lang="en-US" altLang="en-US" sz="3200" dirty="0"/>
              <a:t>DONI</a:t>
            </a:r>
            <a:r>
              <a:rPr lang="en-US" altLang="en-US" sz="3600" dirty="0"/>
              <a:t> is clean, enduring forever. </a:t>
            </a:r>
          </a:p>
        </p:txBody>
      </p:sp>
    </p:spTree>
    <p:extLst>
      <p:ext uri="{BB962C8B-B14F-4D97-AF65-F5344CB8AC3E}">
        <p14:creationId xmlns:p14="http://schemas.microsoft.com/office/powerpoint/2010/main" val="10538142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a:extLst>
              <a:ext uri="{FF2B5EF4-FFF2-40B4-BE49-F238E27FC236}">
                <a16:creationId xmlns:a16="http://schemas.microsoft.com/office/drawing/2014/main" id="{DE9479F1-3810-BF16-2E34-38B500BEED4B}"/>
              </a:ext>
            </a:extLst>
          </p:cNvPr>
          <p:cNvSpPr>
            <a:spLocks noGrp="1" noChangeArrowheads="1"/>
          </p:cNvSpPr>
          <p:nvPr>
            <p:ph type="subTitle" idx="1"/>
          </p:nvPr>
        </p:nvSpPr>
        <p:spPr>
          <a:xfrm>
            <a:off x="457200" y="209550"/>
            <a:ext cx="8229600" cy="4648200"/>
          </a:xfrm>
        </p:spPr>
        <p:txBody>
          <a:bodyPr>
            <a:normAutofit/>
          </a:bodyPr>
          <a:lstStyle/>
          <a:p>
            <a:pPr algn="l"/>
            <a:r>
              <a:rPr lang="en-US" altLang="en-US" sz="4000" baseline="30000" dirty="0"/>
              <a:t>T’hillim 19.7-10  </a:t>
            </a:r>
            <a:r>
              <a:rPr lang="en-US" altLang="en-US" sz="4000" dirty="0"/>
              <a:t> The rulings of A</a:t>
            </a:r>
            <a:r>
              <a:rPr lang="en-US" altLang="en-US" sz="3600" dirty="0"/>
              <a:t>DONI</a:t>
            </a:r>
            <a:r>
              <a:rPr lang="en-US" altLang="en-US" sz="4000" dirty="0"/>
              <a:t> are true, they are righteous altogether, more desirable than gold, than much fine gold, also sweeter than honey or drippings from the honeycomb.  </a:t>
            </a:r>
          </a:p>
        </p:txBody>
      </p:sp>
    </p:spTree>
    <p:extLst>
      <p:ext uri="{BB962C8B-B14F-4D97-AF65-F5344CB8AC3E}">
        <p14:creationId xmlns:p14="http://schemas.microsoft.com/office/powerpoint/2010/main" val="3584813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0783E85C-DBBD-3849-D048-63E28DCDD03E}"/>
              </a:ext>
            </a:extLst>
          </p:cNvPr>
          <p:cNvSpPr>
            <a:spLocks noGrp="1" noChangeArrowheads="1"/>
          </p:cNvSpPr>
          <p:nvPr>
            <p:ph type="subTitle" idx="1"/>
          </p:nvPr>
        </p:nvSpPr>
        <p:spPr>
          <a:xfrm>
            <a:off x="457200" y="285750"/>
            <a:ext cx="8382000" cy="4495800"/>
          </a:xfrm>
        </p:spPr>
        <p:txBody>
          <a:bodyPr/>
          <a:lstStyle/>
          <a:p>
            <a:pPr algn="l"/>
            <a:r>
              <a:rPr lang="en-US" altLang="en-US" sz="4000" baseline="30000" dirty="0"/>
              <a:t>Yn 14.15-19</a:t>
            </a:r>
            <a:r>
              <a:rPr lang="en-US" altLang="en-US" sz="4000" dirty="0"/>
              <a:t> "</a:t>
            </a:r>
            <a:r>
              <a:rPr lang="en-US" altLang="en-US" sz="4000" dirty="0">
                <a:solidFill>
                  <a:srgbClr val="FFFF66"/>
                </a:solidFill>
              </a:rPr>
              <a:t>If you love me</a:t>
            </a:r>
            <a:r>
              <a:rPr lang="en-US" altLang="en-US" sz="4000" dirty="0"/>
              <a:t>, you will </a:t>
            </a:r>
            <a:r>
              <a:rPr lang="en-US" altLang="en-US" sz="4000" dirty="0">
                <a:solidFill>
                  <a:srgbClr val="FFFF66"/>
                </a:solidFill>
              </a:rPr>
              <a:t>keep my commands</a:t>
            </a:r>
            <a:r>
              <a:rPr lang="en-US" altLang="en-US" sz="4000" dirty="0"/>
              <a:t>; and I will ask the Father, and he will give you another comforting Counselor like me, the Spirit of Truth, to be with you forever…</a:t>
            </a:r>
          </a:p>
        </p:txBody>
      </p:sp>
    </p:spTree>
    <p:extLst>
      <p:ext uri="{BB962C8B-B14F-4D97-AF65-F5344CB8AC3E}">
        <p14:creationId xmlns:p14="http://schemas.microsoft.com/office/powerpoint/2010/main" val="25794956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0783E85C-DBBD-3849-D048-63E28DCDD03E}"/>
              </a:ext>
            </a:extLst>
          </p:cNvPr>
          <p:cNvSpPr>
            <a:spLocks noGrp="1" noChangeArrowheads="1"/>
          </p:cNvSpPr>
          <p:nvPr>
            <p:ph type="subTitle" idx="1"/>
          </p:nvPr>
        </p:nvSpPr>
        <p:spPr>
          <a:xfrm>
            <a:off x="457200" y="285750"/>
            <a:ext cx="8382000" cy="4495800"/>
          </a:xfrm>
        </p:spPr>
        <p:txBody>
          <a:bodyPr/>
          <a:lstStyle/>
          <a:p>
            <a:pPr algn="l"/>
            <a:r>
              <a:rPr lang="en-US" altLang="en-US" sz="4000" baseline="30000" dirty="0"/>
              <a:t>Yn 14.15-19</a:t>
            </a:r>
            <a:r>
              <a:rPr lang="en-US" altLang="en-US" sz="4000" dirty="0"/>
              <a:t> I will not leave you orphans -- I am coming to you…In just a little while, the world will no longer see me; but you will see me. Because I live, you too will live.  </a:t>
            </a:r>
          </a:p>
        </p:txBody>
      </p:sp>
    </p:spTree>
    <p:extLst>
      <p:ext uri="{BB962C8B-B14F-4D97-AF65-F5344CB8AC3E}">
        <p14:creationId xmlns:p14="http://schemas.microsoft.com/office/powerpoint/2010/main" val="136597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60A2B3EC-A388-795A-C291-7C7307346CF5}"/>
              </a:ext>
            </a:extLst>
          </p:cNvPr>
          <p:cNvSpPr>
            <a:spLocks noGrp="1" noChangeArrowheads="1"/>
          </p:cNvSpPr>
          <p:nvPr>
            <p:ph type="subTitle" idx="1"/>
          </p:nvPr>
        </p:nvSpPr>
        <p:spPr>
          <a:xfrm>
            <a:off x="533400" y="361950"/>
            <a:ext cx="8001000" cy="44196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7995807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C794C3CA-21F8-9F8D-6957-22D9DDF66DC4}"/>
              </a:ext>
            </a:extLst>
          </p:cNvPr>
          <p:cNvSpPr>
            <a:spLocks noGrp="1" noChangeArrowheads="1"/>
          </p:cNvSpPr>
          <p:nvPr>
            <p:ph type="subTitle" idx="1"/>
          </p:nvPr>
        </p:nvSpPr>
        <p:spPr>
          <a:xfrm>
            <a:off x="381000" y="209550"/>
            <a:ext cx="8305800" cy="4724400"/>
          </a:xfrm>
        </p:spPr>
        <p:txBody>
          <a:bodyPr/>
          <a:lstStyle/>
          <a:p>
            <a:pPr algn="l"/>
            <a:r>
              <a:rPr lang="en-US" altLang="en-US" sz="4400" baseline="30000" dirty="0" err="1"/>
              <a:t>Thillim</a:t>
            </a:r>
            <a:r>
              <a:rPr lang="en-US" altLang="en-US" sz="4400" baseline="30000" dirty="0"/>
              <a:t>/Ps 112.1</a:t>
            </a:r>
            <a:r>
              <a:rPr lang="en-US" altLang="en-US" sz="4400" dirty="0"/>
              <a:t> </a:t>
            </a:r>
            <a:r>
              <a:rPr lang="en-US" altLang="en-US" sz="4400" dirty="0" err="1"/>
              <a:t>Halleluyah</a:t>
            </a:r>
            <a:r>
              <a:rPr lang="en-US" altLang="en-US" sz="4400" dirty="0"/>
              <a:t>! How happy is anyone who fears A</a:t>
            </a:r>
            <a:r>
              <a:rPr lang="en-US" altLang="en-US" sz="4000" dirty="0"/>
              <a:t>DONI</a:t>
            </a:r>
            <a:r>
              <a:rPr lang="en-US" altLang="en-US" sz="4400" dirty="0"/>
              <a:t>, who greatly delights in his </a:t>
            </a:r>
            <a:r>
              <a:rPr lang="en-US" altLang="en-US" sz="4400" dirty="0">
                <a:solidFill>
                  <a:srgbClr val="FFFF66"/>
                </a:solidFill>
              </a:rPr>
              <a:t>mitzvot</a:t>
            </a:r>
            <a:r>
              <a:rPr lang="en-US" altLang="en-US" sz="4400" dirty="0"/>
              <a:t>. </a:t>
            </a:r>
          </a:p>
        </p:txBody>
      </p:sp>
    </p:spTree>
    <p:extLst>
      <p:ext uri="{BB962C8B-B14F-4D97-AF65-F5344CB8AC3E}">
        <p14:creationId xmlns:p14="http://schemas.microsoft.com/office/powerpoint/2010/main" val="897414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C794C3CA-21F8-9F8D-6957-22D9DDF66DC4}"/>
              </a:ext>
            </a:extLst>
          </p:cNvPr>
          <p:cNvSpPr>
            <a:spLocks noGrp="1" noChangeArrowheads="1"/>
          </p:cNvSpPr>
          <p:nvPr>
            <p:ph type="subTitle" idx="1"/>
          </p:nvPr>
        </p:nvSpPr>
        <p:spPr>
          <a:xfrm>
            <a:off x="381000" y="209550"/>
            <a:ext cx="8305800" cy="4724400"/>
          </a:xfrm>
        </p:spPr>
        <p:txBody>
          <a:bodyPr>
            <a:normAutofit/>
          </a:bodyPr>
          <a:lstStyle/>
          <a:p>
            <a:pPr algn="l"/>
            <a:r>
              <a:rPr lang="en-US" altLang="en-US" sz="4000" baseline="30000" dirty="0" err="1"/>
              <a:t>Thillim</a:t>
            </a:r>
            <a:r>
              <a:rPr lang="en-US" altLang="en-US" sz="4000" baseline="30000" dirty="0"/>
              <a:t>/Ps 119.30-32</a:t>
            </a:r>
            <a:r>
              <a:rPr lang="en-US" altLang="en-US" sz="4000" dirty="0"/>
              <a:t> I choose the way of trust; I set your rulings [before me]. I cling to your instruction; ADONI, don't let me be put to shame! I will run the way of your </a:t>
            </a:r>
            <a:r>
              <a:rPr lang="en-US" altLang="en-US" sz="4000" dirty="0">
                <a:solidFill>
                  <a:srgbClr val="FFFF66"/>
                </a:solidFill>
              </a:rPr>
              <a:t>mitzvot</a:t>
            </a:r>
            <a:r>
              <a:rPr lang="en-US" altLang="en-US" sz="4000" dirty="0"/>
              <a:t>, for you have broadened my understanding.  </a:t>
            </a:r>
          </a:p>
        </p:txBody>
      </p:sp>
    </p:spTree>
    <p:extLst>
      <p:ext uri="{BB962C8B-B14F-4D97-AF65-F5344CB8AC3E}">
        <p14:creationId xmlns:p14="http://schemas.microsoft.com/office/powerpoint/2010/main" val="3999759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a:extLst>
              <a:ext uri="{FF2B5EF4-FFF2-40B4-BE49-F238E27FC236}">
                <a16:creationId xmlns:a16="http://schemas.microsoft.com/office/drawing/2014/main" id="{9FB8D8F3-0201-73D9-975F-7B516AA52AFB}"/>
              </a:ext>
            </a:extLst>
          </p:cNvPr>
          <p:cNvSpPr>
            <a:spLocks noGrp="1" noChangeArrowheads="1"/>
          </p:cNvSpPr>
          <p:nvPr>
            <p:ph type="subTitle" idx="1"/>
          </p:nvPr>
        </p:nvSpPr>
        <p:spPr>
          <a:xfrm>
            <a:off x="457200" y="209550"/>
            <a:ext cx="8229600" cy="4648200"/>
          </a:xfrm>
        </p:spPr>
        <p:txBody>
          <a:bodyPr>
            <a:normAutofit lnSpcReduction="10000"/>
          </a:bodyPr>
          <a:lstStyle/>
          <a:p>
            <a:pPr algn="l"/>
            <a:r>
              <a:rPr lang="en-US" altLang="en-US" sz="4000" baseline="30000" dirty="0" err="1"/>
              <a:t>Thillim</a:t>
            </a:r>
            <a:r>
              <a:rPr lang="en-US" altLang="en-US" sz="4000" baseline="30000" dirty="0"/>
              <a:t>/Ps 119.46-48</a:t>
            </a:r>
            <a:r>
              <a:rPr lang="en-US" altLang="en-US" sz="4000" dirty="0"/>
              <a:t>  I will speak of your instructions even to kings without being ashamed. I will delight myself in your </a:t>
            </a:r>
            <a:r>
              <a:rPr lang="en-US" altLang="en-US" sz="4000" dirty="0">
                <a:solidFill>
                  <a:srgbClr val="FFFF66"/>
                </a:solidFill>
              </a:rPr>
              <a:t>mitzvot</a:t>
            </a:r>
            <a:r>
              <a:rPr lang="en-US" altLang="en-US" sz="4000" dirty="0"/>
              <a:t>, which I have loved. I will lift my hands to your </a:t>
            </a:r>
            <a:r>
              <a:rPr lang="en-US" altLang="en-US" sz="4000" dirty="0">
                <a:solidFill>
                  <a:srgbClr val="FFFF66"/>
                </a:solidFill>
              </a:rPr>
              <a:t>mitzvot</a:t>
            </a:r>
            <a:r>
              <a:rPr lang="en-US" altLang="en-US" sz="4000" dirty="0"/>
              <a:t>, which I love; and I will meditate on your laws.  </a:t>
            </a:r>
          </a:p>
        </p:txBody>
      </p:sp>
    </p:spTree>
    <p:extLst>
      <p:ext uri="{BB962C8B-B14F-4D97-AF65-F5344CB8AC3E}">
        <p14:creationId xmlns:p14="http://schemas.microsoft.com/office/powerpoint/2010/main" val="20761902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b="0" i="0" baseline="30000" dirty="0">
                <a:effectLst/>
              </a:rPr>
              <a:t>Song of Songs 2.10-13 </a:t>
            </a:r>
            <a:r>
              <a:rPr lang="en-US" sz="4000" b="0" i="0" dirty="0">
                <a:effectLst/>
              </a:rPr>
              <a:t>My beloved spoke and said to me,  “Arise, my darling,</a:t>
            </a:r>
            <a:r>
              <a:rPr lang="en-US" sz="4000" dirty="0"/>
              <a:t> </a:t>
            </a:r>
            <a:r>
              <a:rPr lang="en-US" sz="4000" b="0" i="0" dirty="0">
                <a:effectLst/>
              </a:rPr>
              <a:t> my beautiful one, come with me.</a:t>
            </a:r>
            <a:r>
              <a:rPr lang="en-US" sz="4000" dirty="0"/>
              <a:t> </a:t>
            </a:r>
            <a:r>
              <a:rPr lang="en-US" sz="4000" b="0" i="0" dirty="0">
                <a:effectLst/>
              </a:rPr>
              <a:t>See! The winter is past;</a:t>
            </a:r>
            <a:r>
              <a:rPr lang="en-US" sz="4000" dirty="0"/>
              <a:t> </a:t>
            </a:r>
            <a:r>
              <a:rPr lang="en-US" sz="4000" b="0" i="0" dirty="0">
                <a:effectLst/>
              </a:rPr>
              <a:t>the rains are over and gone.</a:t>
            </a:r>
            <a:r>
              <a:rPr lang="en-US" sz="4000" dirty="0"/>
              <a:t> </a:t>
            </a:r>
            <a:r>
              <a:rPr lang="en-US" sz="4000" b="0" i="0" dirty="0">
                <a:effectLst/>
              </a:rPr>
              <a:t>Flowers appear on the earth;</a:t>
            </a:r>
            <a:r>
              <a:rPr lang="en-US" sz="4000" dirty="0"/>
              <a:t> </a:t>
            </a:r>
            <a:r>
              <a:rPr lang="en-US" sz="4000" b="0" i="0" dirty="0">
                <a:effectLst/>
              </a:rPr>
              <a:t>the season of singing has come,</a:t>
            </a:r>
            <a:r>
              <a:rPr lang="en-US" sz="4000" dirty="0"/>
              <a:t> </a:t>
            </a:r>
            <a:r>
              <a:rPr lang="en-US" sz="4000" b="0" i="0" dirty="0">
                <a:effectLst/>
              </a:rPr>
              <a:t>the cooing of doves</a:t>
            </a:r>
            <a:r>
              <a:rPr lang="en-US" sz="4000" dirty="0"/>
              <a:t> </a:t>
            </a:r>
            <a:r>
              <a:rPr lang="en-US" sz="4000" b="0" i="0" dirty="0">
                <a:effectLst/>
              </a:rPr>
              <a:t>is heard in our land.</a:t>
            </a:r>
            <a:r>
              <a:rPr lang="en-US" sz="4000" dirty="0"/>
              <a:t> </a:t>
            </a:r>
            <a:r>
              <a:rPr lang="en-US" sz="4000" b="0" i="0" dirty="0">
                <a:effectLst/>
              </a:rPr>
              <a:t>The fig tree forms its early fruit; </a:t>
            </a:r>
            <a:endParaRPr lang="en-US" altLang="en-US" sz="4000" dirty="0"/>
          </a:p>
        </p:txBody>
      </p:sp>
    </p:spTree>
    <p:extLst>
      <p:ext uri="{BB962C8B-B14F-4D97-AF65-F5344CB8AC3E}">
        <p14:creationId xmlns:p14="http://schemas.microsoft.com/office/powerpoint/2010/main" val="11230419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0" i="0" baseline="30000" dirty="0">
                <a:effectLst/>
              </a:rPr>
              <a:t>Song of Songs 2.10-13 </a:t>
            </a:r>
            <a:r>
              <a:rPr lang="en-US" sz="4000" b="0" i="0" dirty="0">
                <a:effectLst/>
              </a:rPr>
              <a:t>the blossoming vines spread their fragrance. Arise, come, my darling; my beautiful one, come with me.”</a:t>
            </a:r>
            <a:endParaRPr lang="en-US" altLang="en-US" sz="4000" dirty="0"/>
          </a:p>
        </p:txBody>
      </p:sp>
    </p:spTree>
    <p:extLst>
      <p:ext uri="{BB962C8B-B14F-4D97-AF65-F5344CB8AC3E}">
        <p14:creationId xmlns:p14="http://schemas.microsoft.com/office/powerpoint/2010/main" val="14355861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Believers who are heavily engaged with the Bible and their faith “flourish in every domain of human experience,” according to new research from the State of the Bible 2023 report from the American Bible Society.</a:t>
            </a:r>
          </a:p>
          <a:p>
            <a:pPr algn="l">
              <a:lnSpc>
                <a:spcPct val="90000"/>
              </a:lnSpc>
            </a:pPr>
            <a:endParaRPr lang="en-US" altLang="en-US" sz="4000" dirty="0"/>
          </a:p>
        </p:txBody>
      </p:sp>
    </p:spTree>
    <p:extLst>
      <p:ext uri="{BB962C8B-B14F-4D97-AF65-F5344CB8AC3E}">
        <p14:creationId xmlns:p14="http://schemas.microsoft.com/office/powerpoint/2010/main" val="128416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The research examined respondents’ scores on the Human Flourishing Index, which asks about people’s “happiness and life satisfaction,” “mental and physical health,” “meaning and purpose,” “character and virtue,” “close societal relationships” and “financial and material stability.”</a:t>
            </a:r>
            <a:endParaRPr lang="en-US" altLang="en-US" sz="4000" u="sng" dirty="0">
              <a:solidFill>
                <a:srgbClr val="FFFF66"/>
              </a:solidFill>
            </a:endParaRPr>
          </a:p>
        </p:txBody>
      </p:sp>
    </p:spTree>
    <p:extLst>
      <p:ext uri="{BB962C8B-B14F-4D97-AF65-F5344CB8AC3E}">
        <p14:creationId xmlns:p14="http://schemas.microsoft.com/office/powerpoint/2010/main" val="32974882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On the Human Flourishing Index as a whole, </a:t>
            </a:r>
            <a:r>
              <a:rPr lang="en-US" altLang="en-US" sz="4000" u="sng" dirty="0">
                <a:solidFill>
                  <a:srgbClr val="FFFF66"/>
                </a:solidFill>
              </a:rPr>
              <a:t>practicing Believers received an average score of 7.8 compared to 6.9 for non-practicing Believers and 6.7 for non-Believers.</a:t>
            </a:r>
          </a:p>
        </p:txBody>
      </p:sp>
    </p:spTree>
    <p:extLst>
      <p:ext uri="{BB962C8B-B14F-4D97-AF65-F5344CB8AC3E}">
        <p14:creationId xmlns:p14="http://schemas.microsoft.com/office/powerpoint/2010/main" val="14947076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u="sng" dirty="0">
                <a:solidFill>
                  <a:srgbClr val="FFFF66"/>
                </a:solidFill>
              </a:rPr>
              <a:t>Forgiveness</a:t>
            </a:r>
            <a:r>
              <a:rPr lang="en-US" altLang="en-US" sz="4000" dirty="0"/>
              <a:t> is key to human flourishing. Without exception, the more forgiving people are, the more they flourish. Those who strongly agree with the statement “I am able to sincerely forgive whatever someone else has done to me, regardless of whether they ever ask for forgiveness or not” score 7.7 </a:t>
            </a:r>
          </a:p>
        </p:txBody>
      </p:sp>
    </p:spTree>
    <p:extLst>
      <p:ext uri="{BB962C8B-B14F-4D97-AF65-F5344CB8AC3E}">
        <p14:creationId xmlns:p14="http://schemas.microsoft.com/office/powerpoint/2010/main" val="2742232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on the Human Flourishing Index, compared with 7.1 for those who somewhat agree, 6.6 for those who somewhat disagree, and 6.0 for those who strongly disagree </a:t>
            </a:r>
          </a:p>
        </p:txBody>
      </p:sp>
    </p:spTree>
    <p:extLst>
      <p:ext uri="{BB962C8B-B14F-4D97-AF65-F5344CB8AC3E}">
        <p14:creationId xmlns:p14="http://schemas.microsoft.com/office/powerpoint/2010/main" val="289642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93AC4A94-1D80-7707-E7EE-89C384891E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4663471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This phenomenon extended to the happiness and life satisfaction domain, where practicing Believers received an average score of 7.8, followed by non-practicing Believers at 6.8 and non-Believers at 6.5. </a:t>
            </a:r>
          </a:p>
        </p:txBody>
      </p:sp>
    </p:spTree>
    <p:extLst>
      <p:ext uri="{BB962C8B-B14F-4D97-AF65-F5344CB8AC3E}">
        <p14:creationId xmlns:p14="http://schemas.microsoft.com/office/powerpoint/2010/main" val="695308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err="1"/>
              <a:t>Mes</a:t>
            </a:r>
            <a:r>
              <a:rPr lang="en-US" altLang="en-US" sz="4000" baseline="30000" dirty="0"/>
              <a:t> Jews/Heb 13.20-21 </a:t>
            </a:r>
            <a:r>
              <a:rPr lang="en-US" altLang="en-US" sz="4000" dirty="0"/>
              <a:t>Now may the God of shalom, who brought up from the dead the great Shepherd of the sheep by the blood of an everlasting covenant, our Lord Yeshua, make you complete in every good thing to do His will, accomplishing in us what is pleasing in His sight, through Messiah Yeshua. To Him be the glory forever and ever. Amen.</a:t>
            </a:r>
          </a:p>
        </p:txBody>
      </p:sp>
    </p:spTree>
    <p:extLst>
      <p:ext uri="{BB962C8B-B14F-4D97-AF65-F5344CB8AC3E}">
        <p14:creationId xmlns:p14="http://schemas.microsoft.com/office/powerpoint/2010/main" val="38608163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93AC4A94-1D80-7707-E7EE-89C384891E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450865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E13212E0-5E0D-732B-A5A0-E66BA04D5F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36E19A5B-A8A1-FBE6-AF0B-C7C81EAD807A}"/>
              </a:ext>
            </a:extLst>
          </p:cNvPr>
          <p:cNvSpPr txBox="1"/>
          <p:nvPr/>
        </p:nvSpPr>
        <p:spPr>
          <a:xfrm>
            <a:off x="304800" y="217932"/>
            <a:ext cx="8854668" cy="3785652"/>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Bat Mitzvah Maturity</a:t>
            </a:r>
          </a:p>
          <a:p>
            <a:pPr marL="457200" indent="-457200" algn="l">
              <a:buFont typeface="+mj-lt"/>
              <a:buAutoNum type="arabicPeriod"/>
            </a:pPr>
            <a:r>
              <a:rPr lang="en-US" dirty="0">
                <a:effectLst>
                  <a:outerShdw blurRad="38100" dist="38100" dir="2700000" algn="tl">
                    <a:srgbClr val="000000">
                      <a:alpha val="43137"/>
                    </a:srgbClr>
                  </a:outerShdw>
                </a:effectLst>
              </a:rPr>
              <a:t>History of Bar/Bat Mitzvahs</a:t>
            </a:r>
          </a:p>
          <a:p>
            <a:pPr marL="457200" indent="-457200" algn="l">
              <a:buFont typeface="+mj-lt"/>
              <a:buAutoNum type="arabicPeriod"/>
            </a:pPr>
            <a:r>
              <a:rPr lang="en-US" dirty="0">
                <a:effectLst>
                  <a:outerShdw blurRad="38100" dist="38100" dir="2700000" algn="tl">
                    <a:srgbClr val="000000">
                      <a:alpha val="43137"/>
                    </a:srgbClr>
                  </a:outerShdw>
                </a:effectLst>
              </a:rPr>
              <a:t>What is a Bar / Bat Mitzvah?</a:t>
            </a:r>
          </a:p>
          <a:p>
            <a:pPr marL="457200" indent="-457200" algn="l">
              <a:buFont typeface="+mj-lt"/>
              <a:buAutoNum type="arabicPeriod"/>
            </a:pPr>
            <a:r>
              <a:rPr lang="en-US" dirty="0">
                <a:effectLst>
                  <a:outerShdw blurRad="38100" dist="38100" dir="2700000" algn="tl">
                    <a:srgbClr val="000000">
                      <a:alpha val="43137"/>
                    </a:srgbClr>
                  </a:outerShdw>
                </a:effectLst>
              </a:rPr>
              <a:t>The significant challenge to faith.</a:t>
            </a:r>
          </a:p>
          <a:p>
            <a:pPr marL="457200" indent="-457200" algn="l">
              <a:buFont typeface="+mj-lt"/>
              <a:buAutoNum type="arabicPeriod"/>
            </a:pPr>
            <a:r>
              <a:rPr lang="en-US" dirty="0">
                <a:effectLst>
                  <a:outerShdw blurRad="38100" dist="38100" dir="2700000" algn="tl">
                    <a:srgbClr val="000000">
                      <a:alpha val="43137"/>
                    </a:srgbClr>
                  </a:outerShdw>
                </a:effectLst>
              </a:rPr>
              <a:t>The answer to the challenge.  </a:t>
            </a:r>
          </a:p>
          <a:p>
            <a:pPr algn="l"/>
            <a:r>
              <a:rPr lang="en-US" dirty="0">
                <a:effectLst>
                  <a:outerShdw blurRad="38100" dist="38100" dir="2700000" algn="tl">
                    <a:srgbClr val="000000">
                      <a:alpha val="43137"/>
                    </a:srgbClr>
                  </a:outerShdw>
                </a:effectLst>
              </a:rPr>
              <a:t>    The true super-Intelligence!</a:t>
            </a:r>
          </a:p>
        </p:txBody>
      </p:sp>
    </p:spTree>
    <p:extLst>
      <p:ext uri="{BB962C8B-B14F-4D97-AF65-F5344CB8AC3E}">
        <p14:creationId xmlns:p14="http://schemas.microsoft.com/office/powerpoint/2010/main" val="7016205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272162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FEC1190F-A894-39C4-F534-CE82B29BF9B4}"/>
              </a:ext>
            </a:extLst>
          </p:cNvPr>
          <p:cNvPicPr>
            <a:picLocks noChangeAspect="1"/>
          </p:cNvPicPr>
          <p:nvPr/>
        </p:nvPicPr>
        <p:blipFill>
          <a:blip r:embed="rId3"/>
          <a:stretch>
            <a:fillRect/>
          </a:stretch>
        </p:blipFill>
        <p:spPr>
          <a:xfrm>
            <a:off x="527982" y="0"/>
            <a:ext cx="8088035" cy="5143500"/>
          </a:xfrm>
          <a:prstGeom prst="rect">
            <a:avLst/>
          </a:prstGeom>
        </p:spPr>
      </p:pic>
    </p:spTree>
    <p:extLst>
      <p:ext uri="{BB962C8B-B14F-4D97-AF65-F5344CB8AC3E}">
        <p14:creationId xmlns:p14="http://schemas.microsoft.com/office/powerpoint/2010/main" val="196246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E13212E0-5E0D-732B-A5A0-E66BA04D5F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36E19A5B-A8A1-FBE6-AF0B-C7C81EAD807A}"/>
              </a:ext>
            </a:extLst>
          </p:cNvPr>
          <p:cNvSpPr txBox="1"/>
          <p:nvPr/>
        </p:nvSpPr>
        <p:spPr>
          <a:xfrm>
            <a:off x="304800" y="217932"/>
            <a:ext cx="7432869"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Bat Mitzvah Maturity</a:t>
            </a:r>
          </a:p>
          <a:p>
            <a:pPr marL="457200" indent="-457200" algn="l">
              <a:buFont typeface="+mj-lt"/>
              <a:buAutoNum type="arabicPeriod"/>
            </a:pPr>
            <a:r>
              <a:rPr lang="en-US" dirty="0">
                <a:effectLst>
                  <a:outerShdw blurRad="38100" dist="38100" dir="2700000" algn="tl">
                    <a:srgbClr val="000000">
                      <a:alpha val="43137"/>
                    </a:srgbClr>
                  </a:outerShdw>
                </a:effectLst>
              </a:rPr>
              <a:t>History of Bar/Bat Mitzvahs</a:t>
            </a:r>
          </a:p>
        </p:txBody>
      </p:sp>
    </p:spTree>
    <p:extLst>
      <p:ext uri="{BB962C8B-B14F-4D97-AF65-F5344CB8AC3E}">
        <p14:creationId xmlns:p14="http://schemas.microsoft.com/office/powerpoint/2010/main" val="60037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a:extLst>
              <a:ext uri="{FF2B5EF4-FFF2-40B4-BE49-F238E27FC236}">
                <a16:creationId xmlns:a16="http://schemas.microsoft.com/office/drawing/2014/main" id="{3BA90B15-CBE3-4364-E8FB-24343D929B16}"/>
              </a:ext>
            </a:extLst>
          </p:cNvPr>
          <p:cNvSpPr>
            <a:spLocks noGrp="1" noChangeArrowheads="1"/>
          </p:cNvSpPr>
          <p:nvPr>
            <p:ph type="subTitle" idx="1"/>
          </p:nvPr>
        </p:nvSpPr>
        <p:spPr>
          <a:xfrm>
            <a:off x="457200" y="209550"/>
            <a:ext cx="8382000" cy="4724400"/>
          </a:xfrm>
        </p:spPr>
        <p:txBody>
          <a:bodyPr>
            <a:normAutofit fontScale="92500"/>
          </a:bodyPr>
          <a:lstStyle/>
          <a:p>
            <a:pPr algn="l"/>
            <a:r>
              <a:rPr lang="en-US" altLang="en-US" sz="3600" dirty="0"/>
              <a:t>Why do we do Bar Mitzvah?  How did it start?  Origins of Bar Mitzvah</a:t>
            </a:r>
          </a:p>
          <a:p>
            <a:pPr algn="l">
              <a:buFontTx/>
              <a:buChar char="•"/>
            </a:pPr>
            <a:r>
              <a:rPr lang="en-US" altLang="en-US" sz="3600" dirty="0"/>
              <a:t>The </a:t>
            </a:r>
            <a:r>
              <a:rPr lang="en-US" altLang="en-US" sz="3600" dirty="0">
                <a:solidFill>
                  <a:srgbClr val="FFFF66"/>
                </a:solidFill>
              </a:rPr>
              <a:t>Great Synagogue in Rome</a:t>
            </a:r>
            <a:r>
              <a:rPr lang="en-US" altLang="en-US" sz="3600" dirty="0"/>
              <a:t> records the custom of a </a:t>
            </a:r>
            <a:r>
              <a:rPr lang="en-US" altLang="en-US" sz="3600" dirty="0">
                <a:solidFill>
                  <a:srgbClr val="FFFF66"/>
                </a:solidFill>
              </a:rPr>
              <a:t>young</a:t>
            </a:r>
            <a:r>
              <a:rPr lang="en-US" altLang="en-US" sz="3600" dirty="0"/>
              <a:t> </a:t>
            </a:r>
            <a:r>
              <a:rPr lang="en-US" altLang="en-US" sz="3600" dirty="0">
                <a:solidFill>
                  <a:srgbClr val="FFFF66"/>
                </a:solidFill>
              </a:rPr>
              <a:t>woman</a:t>
            </a:r>
            <a:r>
              <a:rPr lang="en-US" altLang="en-US" sz="3600" dirty="0"/>
              <a:t> [!] being called up in synagogue before the entire community dates back to the early years of the Roman Jewish community approximately </a:t>
            </a:r>
            <a:r>
              <a:rPr lang="en-US" altLang="en-US" sz="3600" dirty="0">
                <a:solidFill>
                  <a:srgbClr val="FFFF66"/>
                </a:solidFill>
              </a:rPr>
              <a:t>2,300 years ago.  200 BCE </a:t>
            </a:r>
            <a:endParaRPr lang="en-US" altLang="en-US" sz="3600" dirty="0"/>
          </a:p>
        </p:txBody>
      </p:sp>
    </p:spTree>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charset="0"/>
            <a:cs typeface="Arial" panose="020B0604020202020204" pitchFamily="34" charset="0"/>
          </a:defRPr>
        </a:defPPr>
      </a:lstStyle>
    </a:spDef>
    <a:ln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198833</TotalTime>
  <Words>3869</Words>
  <Application>Microsoft Office PowerPoint</Application>
  <PresentationFormat>On-screen Show (16:9)</PresentationFormat>
  <Paragraphs>458</Paragraphs>
  <Slides>75</Slides>
  <Notes>75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75</vt:i4>
      </vt:variant>
    </vt:vector>
  </HeadingPairs>
  <TitlesOfParts>
    <vt:vector size="84" baseType="lpstr">
      <vt:lpstr>Arial</vt:lpstr>
      <vt:lpstr>Arial Rounded MT Bold</vt:lpstr>
      <vt:lpstr>David</vt:lpstr>
      <vt:lpstr>DDG_ProximaNova</vt:lpstr>
      <vt:lpstr>system-ui</vt:lpstr>
      <vt:lpstr>1_Default Design</vt:lpstr>
      <vt:lpstr>2_Default Design</vt:lpstr>
      <vt:lpstr>4_Default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4875</cp:revision>
  <dcterms:created xsi:type="dcterms:W3CDTF">2006-04-21T19:34:43Z</dcterms:created>
  <dcterms:modified xsi:type="dcterms:W3CDTF">2023-06-24T13:43:16Z</dcterms:modified>
</cp:coreProperties>
</file>