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36" r:id="rId2"/>
    <p:sldMasterId id="2147483839" r:id="rId3"/>
    <p:sldMasterId id="2147483841" r:id="rId4"/>
  </p:sldMasterIdLst>
  <p:notesMasterIdLst>
    <p:notesMasterId r:id="rId91"/>
  </p:notesMasterIdLst>
  <p:handoutMasterIdLst>
    <p:handoutMasterId r:id="rId92"/>
  </p:handoutMasterIdLst>
  <p:sldIdLst>
    <p:sldId id="2045" r:id="rId5"/>
    <p:sldId id="65227" r:id="rId6"/>
    <p:sldId id="65226" r:id="rId7"/>
    <p:sldId id="65228" r:id="rId8"/>
    <p:sldId id="65186" r:id="rId9"/>
    <p:sldId id="65192" r:id="rId10"/>
    <p:sldId id="65194" r:id="rId11"/>
    <p:sldId id="65193" r:id="rId12"/>
    <p:sldId id="65191" r:id="rId13"/>
    <p:sldId id="65195" r:id="rId14"/>
    <p:sldId id="65196" r:id="rId15"/>
    <p:sldId id="65169" r:id="rId16"/>
    <p:sldId id="65229" r:id="rId17"/>
    <p:sldId id="65188" r:id="rId18"/>
    <p:sldId id="65183" r:id="rId19"/>
    <p:sldId id="65201" r:id="rId20"/>
    <p:sldId id="65197" r:id="rId21"/>
    <p:sldId id="65202" r:id="rId22"/>
    <p:sldId id="65203" r:id="rId23"/>
    <p:sldId id="65206" r:id="rId24"/>
    <p:sldId id="65217" r:id="rId25"/>
    <p:sldId id="65207" r:id="rId26"/>
    <p:sldId id="65198" r:id="rId27"/>
    <p:sldId id="65208" r:id="rId28"/>
    <p:sldId id="65205" r:id="rId29"/>
    <p:sldId id="65204" r:id="rId30"/>
    <p:sldId id="65222" r:id="rId31"/>
    <p:sldId id="54534" r:id="rId32"/>
    <p:sldId id="55215" r:id="rId33"/>
    <p:sldId id="55201" r:id="rId34"/>
    <p:sldId id="55202" r:id="rId35"/>
    <p:sldId id="3088" r:id="rId36"/>
    <p:sldId id="55212" r:id="rId37"/>
    <p:sldId id="55165" r:id="rId38"/>
    <p:sldId id="55605" r:id="rId39"/>
    <p:sldId id="55606" r:id="rId40"/>
    <p:sldId id="55604" r:id="rId41"/>
    <p:sldId id="55614" r:id="rId42"/>
    <p:sldId id="55610" r:id="rId43"/>
    <p:sldId id="55629" r:id="rId44"/>
    <p:sldId id="55603" r:id="rId45"/>
    <p:sldId id="65216" r:id="rId46"/>
    <p:sldId id="65181" r:id="rId47"/>
    <p:sldId id="65174" r:id="rId48"/>
    <p:sldId id="65171" r:id="rId49"/>
    <p:sldId id="65215" r:id="rId50"/>
    <p:sldId id="65189" r:id="rId51"/>
    <p:sldId id="65166" r:id="rId52"/>
    <p:sldId id="65167" r:id="rId53"/>
    <p:sldId id="65173" r:id="rId54"/>
    <p:sldId id="65176" r:id="rId55"/>
    <p:sldId id="65177" r:id="rId56"/>
    <p:sldId id="65178" r:id="rId57"/>
    <p:sldId id="65180" r:id="rId58"/>
    <p:sldId id="65179" r:id="rId59"/>
    <p:sldId id="65172" r:id="rId60"/>
    <p:sldId id="65211" r:id="rId61"/>
    <p:sldId id="65223" r:id="rId62"/>
    <p:sldId id="65184" r:id="rId63"/>
    <p:sldId id="65224" r:id="rId64"/>
    <p:sldId id="633" r:id="rId65"/>
    <p:sldId id="65230" r:id="rId66"/>
    <p:sldId id="65231" r:id="rId67"/>
    <p:sldId id="64348" r:id="rId68"/>
    <p:sldId id="64323" r:id="rId69"/>
    <p:sldId id="634" r:id="rId70"/>
    <p:sldId id="635" r:id="rId71"/>
    <p:sldId id="636" r:id="rId72"/>
    <p:sldId id="640" r:id="rId73"/>
    <p:sldId id="64349" r:id="rId74"/>
    <p:sldId id="64324" r:id="rId75"/>
    <p:sldId id="65225" r:id="rId76"/>
    <p:sldId id="65210" r:id="rId77"/>
    <p:sldId id="65221" r:id="rId78"/>
    <p:sldId id="65212" r:id="rId79"/>
    <p:sldId id="64350" r:id="rId80"/>
    <p:sldId id="64311" r:id="rId81"/>
    <p:sldId id="55608" r:id="rId82"/>
    <p:sldId id="55609" r:id="rId83"/>
    <p:sldId id="55612" r:id="rId84"/>
    <p:sldId id="65220" r:id="rId85"/>
    <p:sldId id="65214" r:id="rId86"/>
    <p:sldId id="65213" r:id="rId87"/>
    <p:sldId id="65199" r:id="rId88"/>
    <p:sldId id="65219" r:id="rId89"/>
    <p:sldId id="65218" r:id="rId90"/>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333333"/>
    <a:srgbClr val="996633"/>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2" autoAdjust="0"/>
    <p:restoredTop sz="83652" autoAdjust="0"/>
  </p:normalViewPr>
  <p:slideViewPr>
    <p:cSldViewPr>
      <p:cViewPr varScale="1">
        <p:scale>
          <a:sx n="105" d="100"/>
          <a:sy n="105" d="100"/>
        </p:scale>
        <p:origin x="120" y="33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98" d="100"/>
        <a:sy n="98" d="100"/>
      </p:scale>
      <p:origin x="0" y="-18402"/>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Bar Mitzvah Warrior Nathaniel Swanson</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July 22, 2023</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Bar Mitzvah Warrior Nathaniel Swanson</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July 22, 2023</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hosenpeople.com/wp-content/uploads/2023/07/2307NL_JUL7-1.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theepochtimes.com/iphone-surveillance-government-can-spy-on-you-through-your-camera-and-microphone_5381170.html?src_src=Goodevening&amp;src_cmp=gv-2023-07-15"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8" Type="http://schemas.openxmlformats.org/officeDocument/2006/relationships/hyperlink" Target="http://en.wikipedia.org/wiki/DNA" TargetMode="External"/><Relationship Id="rId3" Type="http://schemas.openxmlformats.org/officeDocument/2006/relationships/hyperlink" Target="http://en.wikipedia.org/wiki/Biology" TargetMode="External"/><Relationship Id="rId7" Type="http://schemas.openxmlformats.org/officeDocument/2006/relationships/hyperlink" Target="http://en.wikipedia.org/wiki/Gene_expression" TargetMode="External"/><Relationship Id="rId2" Type="http://schemas.openxmlformats.org/officeDocument/2006/relationships/slide" Target="../slides/slide69.xml"/><Relationship Id="rId1" Type="http://schemas.openxmlformats.org/officeDocument/2006/relationships/notesMaster" Target="../notesMasters/notesMaster1.xml"/><Relationship Id="rId6" Type="http://schemas.openxmlformats.org/officeDocument/2006/relationships/hyperlink" Target="http://en.wikipedia.org/wiki/Phenotype" TargetMode="External"/><Relationship Id="rId5" Type="http://schemas.openxmlformats.org/officeDocument/2006/relationships/hyperlink" Target="http://en.wikipedia.org/wiki/Heredity" TargetMode="External"/><Relationship Id="rId10" Type="http://schemas.openxmlformats.org/officeDocument/2006/relationships/hyperlink" Target="http://en.wikipedia.org/wiki/Mitosis" TargetMode="External"/><Relationship Id="rId4" Type="http://schemas.openxmlformats.org/officeDocument/2006/relationships/hyperlink" Target="http://en.wikipedia.org/wiki/Genetics" TargetMode="External"/><Relationship Id="rId9" Type="http://schemas.openxmlformats.org/officeDocument/2006/relationships/hyperlink" Target="http://en.wikipedia.org/wiki/Cell_%28biology%29"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Warrior Nathaniel Swanson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22, 2023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59864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738616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040477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37079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420071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Youth are STRONG.   Not wild party animals, into dark rebellion.   STRONG for the KING Messiah Yeshua!</a:t>
            </a:r>
          </a:p>
        </p:txBody>
      </p:sp>
    </p:spTree>
    <p:extLst>
      <p:ext uri="{BB962C8B-B14F-4D97-AF65-F5344CB8AC3E}">
        <p14:creationId xmlns:p14="http://schemas.microsoft.com/office/powerpoint/2010/main" val="1127168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https://www.chosenpeople.com/wp-content/uploads/2023/07/2307NL_JUL7-1.pdf</a:t>
            </a:r>
          </a:p>
        </p:txBody>
      </p:sp>
    </p:spTree>
    <p:extLst>
      <p:ext uri="{BB962C8B-B14F-4D97-AF65-F5344CB8AC3E}">
        <p14:creationId xmlns:p14="http://schemas.microsoft.com/office/powerpoint/2010/main" val="3074368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https://www.chosenpeople.com/wp-content/uploads/2023/07/2307NL_JUL7-1.pdf</a:t>
            </a:r>
          </a:p>
        </p:txBody>
      </p:sp>
    </p:spTree>
    <p:extLst>
      <p:ext uri="{BB962C8B-B14F-4D97-AF65-F5344CB8AC3E}">
        <p14:creationId xmlns:p14="http://schemas.microsoft.com/office/powerpoint/2010/main" val="1724418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https://www.chosenpeople.com/wp-content/uploads/2023/07/2307NL_JUL7-1.pdf</a:t>
            </a:r>
          </a:p>
        </p:txBody>
      </p:sp>
    </p:spTree>
    <p:extLst>
      <p:ext uri="{BB962C8B-B14F-4D97-AF65-F5344CB8AC3E}">
        <p14:creationId xmlns:p14="http://schemas.microsoft.com/office/powerpoint/2010/main" val="2526570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hlinkClick r:id="rId3"/>
              </a:rPr>
              <a:t>https://www.chosenpeople.com/wp-content/uploads/2023/07/2307NL_JUL7-1.pdf</a:t>
            </a:r>
            <a:endParaRPr lang="en-US" altLang="en-US" sz="1050" dirty="0"/>
          </a:p>
          <a:p>
            <a:endParaRPr lang="en-US" altLang="en-US" sz="1050" dirty="0"/>
          </a:p>
          <a:p>
            <a:r>
              <a:rPr lang="en-US" altLang="en-US" dirty="0"/>
              <a:t>Sometimes we get discouraged, where is our next gen.   It IS happening.  In Israel, soon here.  </a:t>
            </a:r>
          </a:p>
          <a:p>
            <a:r>
              <a:rPr lang="en-US" altLang="en-US" dirty="0"/>
              <a:t>Bar Mitzvah entering into mighty manhood!  </a:t>
            </a:r>
          </a:p>
          <a:p>
            <a:r>
              <a:rPr lang="en-US" altLang="en-US" dirty="0"/>
              <a:t>Bat Mitzvah entering into mighty womanhood! </a:t>
            </a:r>
          </a:p>
          <a:p>
            <a:endParaRPr lang="en-US" altLang="en-US" dirty="0"/>
          </a:p>
        </p:txBody>
      </p:sp>
    </p:spTree>
    <p:extLst>
      <p:ext uri="{BB962C8B-B14F-4D97-AF65-F5344CB8AC3E}">
        <p14:creationId xmlns:p14="http://schemas.microsoft.com/office/powerpoint/2010/main" val="3721794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Warrior Nathaniel Swanson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22, 2023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683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618629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475753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06970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Only three</a:t>
            </a:r>
          </a:p>
        </p:txBody>
      </p:sp>
    </p:spTree>
    <p:extLst>
      <p:ext uri="{BB962C8B-B14F-4D97-AF65-F5344CB8AC3E}">
        <p14:creationId xmlns:p14="http://schemas.microsoft.com/office/powerpoint/2010/main" val="1356526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0115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5160111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013549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Significant problem in the Kingdom, from beginning until now.  Especially now.</a:t>
            </a:r>
          </a:p>
          <a:p>
            <a:r>
              <a:rPr lang="en-US" dirty="0"/>
              <a:t>Context…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1066990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5092528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Warrior Nathaniel Swanson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22, 2023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 didn’t really have a good perspective on this until this study…</a:t>
            </a:r>
          </a:p>
        </p:txBody>
      </p:sp>
    </p:spTree>
    <p:extLst>
      <p:ext uri="{BB962C8B-B14F-4D97-AF65-F5344CB8AC3E}">
        <p14:creationId xmlns:p14="http://schemas.microsoft.com/office/powerpoint/2010/main" val="1879345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Warrior Nathaniel Swanson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22, 2023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00" dirty="0"/>
              <a:t>https://www.thesaurus.com/browse/anyway</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23334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Warrior Nathaniel Swanson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22, 2023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https://www.thattheworldmayknow.com/herods-temple</a:t>
            </a:r>
          </a:p>
          <a:p>
            <a:endParaRPr lang="en-US" altLang="en-US" sz="1050" dirty="0"/>
          </a:p>
          <a:p>
            <a:r>
              <a:rPr lang="en-US" altLang="en-US" dirty="0"/>
              <a:t>We don’t usually GET the glory of this building!  </a:t>
            </a:r>
          </a:p>
        </p:txBody>
      </p:sp>
    </p:spTree>
    <p:extLst>
      <p:ext uri="{BB962C8B-B14F-4D97-AF65-F5344CB8AC3E}">
        <p14:creationId xmlns:p14="http://schemas.microsoft.com/office/powerpoint/2010/main" val="560039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Warrior Nathaniel Swanson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22, 2023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https://www.biblicalarchaeology.org/wp-content/uploads/herods-temple-avi-yonah.jpg</a:t>
            </a:r>
          </a:p>
          <a:p>
            <a:endParaRPr lang="en-US" altLang="en-US" sz="1050" dirty="0"/>
          </a:p>
          <a:p>
            <a:r>
              <a:rPr lang="en-US" altLang="en-US" dirty="0"/>
              <a:t>Larger and more magnificent than ANY other temple of antiquity, known throughout the Roman world.  Keener p 560   Certain sense of it’s invincibility.   See doors and figure 30 feet.</a:t>
            </a:r>
          </a:p>
        </p:txBody>
      </p:sp>
    </p:spTree>
    <p:extLst>
      <p:ext uri="{BB962C8B-B14F-4D97-AF65-F5344CB8AC3E}">
        <p14:creationId xmlns:p14="http://schemas.microsoft.com/office/powerpoint/2010/main" val="42503369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Warrior Nathaniel Swanson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22, 2023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https://www.google.com/search?q=golden+vine+of+the+Jerusalem+Temple&amp;safe=active&amp;source=lnms&amp;tbm=isch&amp;sa=X&amp;ved=0ahUKEwj7ue3Kx9_ZAhWL0FMKHcLTC6kQ_AUIDCgD&amp;biw=1282&amp;bih=933#imgrc=AbD6B9jYL7UN2M:</a:t>
            </a:r>
          </a:p>
          <a:p>
            <a:endParaRPr lang="en-US" altLang="en-US" sz="1050" dirty="0"/>
          </a:p>
          <a:p>
            <a:r>
              <a:rPr lang="en-US" altLang="en-US" dirty="0"/>
              <a:t>Adding gold leaves.</a:t>
            </a:r>
          </a:p>
        </p:txBody>
      </p:sp>
    </p:spTree>
    <p:extLst>
      <p:ext uri="{BB962C8B-B14F-4D97-AF65-F5344CB8AC3E}">
        <p14:creationId xmlns:p14="http://schemas.microsoft.com/office/powerpoint/2010/main" val="41431039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Warrior Nathaniel Swanson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22, 2023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https://www.google.com/search?q=second+temple+of+jerusalem&amp;safe=active&amp;source=lnms&amp;tbm=isch&amp;sa=X&amp;ved=0ahUKEwi5uu_lz-3aAhWBwYMKHVGVA44Q_AUICigB&amp;biw=1165&amp;bih=848#imgrc=tHsIaWdSDtDUkM:</a:t>
            </a:r>
          </a:p>
          <a:p>
            <a:endParaRPr lang="en-US" altLang="en-US" dirty="0"/>
          </a:p>
          <a:p>
            <a:r>
              <a:rPr lang="en-US" altLang="en-US" dirty="0"/>
              <a:t>It’s hard to get a handle on the grandeur, but if you factor in that the Temple is taller than the H&amp;R Block Tower downtown, it gets more breathtaking.  </a:t>
            </a:r>
          </a:p>
        </p:txBody>
      </p:sp>
    </p:spTree>
    <p:extLst>
      <p:ext uri="{BB962C8B-B14F-4D97-AF65-F5344CB8AC3E}">
        <p14:creationId xmlns:p14="http://schemas.microsoft.com/office/powerpoint/2010/main" val="40859592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8470037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1810036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014297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Significant problem in the Kingdom, from beginning until now.  Especially now.</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3002513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Warrior Nathaniel Swanson</a:t>
            </a:r>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22, 2023</a:t>
            </a:r>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879348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Warrior Nathaniel Swanson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22, 2023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Worst deception is when people really buy into falsehood.  </a:t>
            </a:r>
          </a:p>
        </p:txBody>
      </p:sp>
    </p:spTree>
    <p:extLst>
      <p:ext uri="{BB962C8B-B14F-4D97-AF65-F5344CB8AC3E}">
        <p14:creationId xmlns:p14="http://schemas.microsoft.com/office/powerpoint/2010/main" val="334469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Warrior Nathaniel Swanson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22, 2023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53186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Warrior Nathaniel Swanson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22, 2023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Deceit and false religion endemic in last days!</a:t>
            </a:r>
          </a:p>
        </p:txBody>
      </p:sp>
    </p:spTree>
    <p:extLst>
      <p:ext uri="{BB962C8B-B14F-4D97-AF65-F5344CB8AC3E}">
        <p14:creationId xmlns:p14="http://schemas.microsoft.com/office/powerpoint/2010/main" val="20145713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3757763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4108660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https://live.childrenshealthdefense.org/chd-tv/shows/good-morning-chd/mind-manipulation--who-is-in-control-part-2/</a:t>
            </a:r>
          </a:p>
        </p:txBody>
      </p:sp>
    </p:spTree>
    <p:extLst>
      <p:ext uri="{BB962C8B-B14F-4D97-AF65-F5344CB8AC3E}">
        <p14:creationId xmlns:p14="http://schemas.microsoft.com/office/powerpoint/2010/main" val="6958086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https://live.childrenshealthdefense.org/chd-tv/shows/good-morning-chd/mind-manipulation--who-is-in-control-part-2/</a:t>
            </a:r>
          </a:p>
          <a:p>
            <a:endParaRPr lang="en-US" altLang="en-US" dirty="0"/>
          </a:p>
        </p:txBody>
      </p:sp>
    </p:spTree>
    <p:extLst>
      <p:ext uri="{BB962C8B-B14F-4D97-AF65-F5344CB8AC3E}">
        <p14:creationId xmlns:p14="http://schemas.microsoft.com/office/powerpoint/2010/main" val="20707653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00" dirty="0"/>
              <a:t>https://live.childrenshealthdefense.org/chd-tv/shows/good-morning-chd/mind-manipulation--who-is-in-control-part-2/</a:t>
            </a:r>
          </a:p>
          <a:p>
            <a:r>
              <a:rPr lang="en-US" altLang="en-US" dirty="0"/>
              <a:t>Say “OK, Google”   means always listening.   Always.  Stewart in Belarus.</a:t>
            </a:r>
          </a:p>
        </p:txBody>
      </p:sp>
    </p:spTree>
    <p:extLst>
      <p:ext uri="{BB962C8B-B14F-4D97-AF65-F5344CB8AC3E}">
        <p14:creationId xmlns:p14="http://schemas.microsoft.com/office/powerpoint/2010/main" val="35864658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https://www.theepochtimes.com/iphone-surveillance-government-can-spy-on-you-through-your-camera-and-microphone_5381170.html?src_src=Goodevening&amp;src_cmp=gv-2023-07-15</a:t>
            </a:r>
          </a:p>
        </p:txBody>
      </p:sp>
    </p:spTree>
    <p:extLst>
      <p:ext uri="{BB962C8B-B14F-4D97-AF65-F5344CB8AC3E}">
        <p14:creationId xmlns:p14="http://schemas.microsoft.com/office/powerpoint/2010/main" val="22389422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hlinkClick r:id="rId3"/>
              </a:rPr>
              <a:t>https://www.theepochtimes.com/iphone-surveillance-government-can-spy-on-you-through-your-camera-and-microphone_5381170.html?src_src=Goodevening&amp;src_cmp=gv-2023-07-15</a:t>
            </a:r>
            <a:endParaRPr lang="en-US" altLang="en-US" sz="1050" dirty="0"/>
          </a:p>
          <a:p>
            <a:endParaRPr lang="en-US" altLang="en-US" dirty="0"/>
          </a:p>
          <a:p>
            <a:r>
              <a:rPr lang="en-US" altLang="en-US" dirty="0"/>
              <a:t>If you say, “OK Google”  your Android phone will turn on.  Means…it’s </a:t>
            </a:r>
            <a:r>
              <a:rPr lang="en-US" altLang="en-US" u="sng" dirty="0"/>
              <a:t>always</a:t>
            </a:r>
            <a:r>
              <a:rPr lang="en-US" altLang="en-US" dirty="0"/>
              <a:t> listening</a:t>
            </a:r>
          </a:p>
        </p:txBody>
      </p:sp>
    </p:spTree>
    <p:extLst>
      <p:ext uri="{BB962C8B-B14F-4D97-AF65-F5344CB8AC3E}">
        <p14:creationId xmlns:p14="http://schemas.microsoft.com/office/powerpoint/2010/main" val="23118603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00" dirty="0"/>
              <a:t>https://live.childrenshealthdefense.org/chd-tv/shows/good-morning-chd/mind-manipulation--who-is-in-control-part-2/</a:t>
            </a:r>
          </a:p>
        </p:txBody>
      </p:sp>
    </p:spTree>
    <p:extLst>
      <p:ext uri="{BB962C8B-B14F-4D97-AF65-F5344CB8AC3E}">
        <p14:creationId xmlns:p14="http://schemas.microsoft.com/office/powerpoint/2010/main" val="3421179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https://live.childrenshealthdefense.org/chd-tv/shows/good-morning-chd/mind-manipulation--who-is-in-control-part-2/</a:t>
            </a:r>
          </a:p>
          <a:p>
            <a:endParaRPr lang="en-US" altLang="en-US" dirty="0"/>
          </a:p>
        </p:txBody>
      </p:sp>
    </p:spTree>
    <p:extLst>
      <p:ext uri="{BB962C8B-B14F-4D97-AF65-F5344CB8AC3E}">
        <p14:creationId xmlns:p14="http://schemas.microsoft.com/office/powerpoint/2010/main" val="1298268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3034239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5088325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4421689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6401975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6679477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9131951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9615505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Cambridge Analytica SCL</a:t>
            </a:r>
          </a:p>
        </p:txBody>
      </p:sp>
    </p:spTree>
    <p:extLst>
      <p:ext uri="{BB962C8B-B14F-4D97-AF65-F5344CB8AC3E}">
        <p14:creationId xmlns:p14="http://schemas.microsoft.com/office/powerpoint/2010/main" val="16294449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Impressive, like the Temple in </a:t>
            </a:r>
            <a:r>
              <a:rPr lang="en-US" altLang="en-US" dirty="0" err="1"/>
              <a:t>Yeshua’s</a:t>
            </a:r>
            <a:r>
              <a:rPr lang="en-US" altLang="en-US" dirty="0"/>
              <a:t> day.  </a:t>
            </a:r>
          </a:p>
        </p:txBody>
      </p:sp>
    </p:spTree>
    <p:extLst>
      <p:ext uri="{BB962C8B-B14F-4D97-AF65-F5344CB8AC3E}">
        <p14:creationId xmlns:p14="http://schemas.microsoft.com/office/powerpoint/2010/main" val="5291120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8829682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408776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5078183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474123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A1EA733C-F268-23DD-C812-AE02899538FD}"/>
              </a:ext>
            </a:extLst>
          </p:cNvPr>
          <p:cNvSpPr>
            <a:spLocks noGrp="1" noChangeArrowheads="1"/>
          </p:cNvSpPr>
          <p:nvPr>
            <p:ph type="hdr"/>
          </p:nvPr>
        </p:nvSpPr>
        <p:spPr>
          <a:ln/>
        </p:spPr>
        <p:txBody>
          <a:bodyPr/>
          <a:lstStyle/>
          <a:p>
            <a:pPr marL="0" marR="0" lvl="0" indent="0" algn="l"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Bar Mitzvah Warrior Nathaniel Swanson</a:t>
            </a:r>
          </a:p>
        </p:txBody>
      </p:sp>
      <p:sp>
        <p:nvSpPr>
          <p:cNvPr id="3" name="Rectangle 6">
            <a:extLst>
              <a:ext uri="{FF2B5EF4-FFF2-40B4-BE49-F238E27FC236}">
                <a16:creationId xmlns:a16="http://schemas.microsoft.com/office/drawing/2014/main" id="{68B22B85-CBE3-B4C9-64F2-4F135D88F05F}"/>
              </a:ext>
            </a:extLst>
          </p:cNvPr>
          <p:cNvSpPr>
            <a:spLocks noGrp="1" noChangeArrowheads="1"/>
          </p:cNvSpPr>
          <p:nvPr>
            <p:ph type="dt"/>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July 22, 2023</a:t>
            </a:r>
          </a:p>
        </p:txBody>
      </p:sp>
      <p:sp>
        <p:nvSpPr>
          <p:cNvPr id="5" name="Rectangle 10">
            <a:extLst>
              <a:ext uri="{FF2B5EF4-FFF2-40B4-BE49-F238E27FC236}">
                <a16:creationId xmlns:a16="http://schemas.microsoft.com/office/drawing/2014/main" id="{72F3B15A-DB32-2BFB-8EAF-B42B90380F15}"/>
              </a:ext>
            </a:extLst>
          </p:cNvPr>
          <p:cNvSpPr>
            <a:spLocks noGrp="1" noChangeArrowheads="1"/>
          </p:cNvSpPr>
          <p:nvPr>
            <p:ph type="sldNum"/>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fld id="{7B64A85C-936A-4F23-B39E-B79A2F9F1E4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t>61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366018" name="Rectangle 2">
            <a:extLst>
              <a:ext uri="{FF2B5EF4-FFF2-40B4-BE49-F238E27FC236}">
                <a16:creationId xmlns:a16="http://schemas.microsoft.com/office/drawing/2014/main" id="{40E0C9A3-5F4E-CE42-DBC8-3FD1497F0D21}"/>
              </a:ext>
            </a:extLst>
          </p:cNvPr>
          <p:cNvSpPr>
            <a:spLocks noGrp="1" noRot="1" noChangeAspect="1" noChangeArrowheads="1" noTextEdit="1"/>
          </p:cNvSpPr>
          <p:nvPr>
            <p:ph type="sldImg"/>
          </p:nvPr>
        </p:nvSpPr>
        <p:spPr>
          <a:xfrm>
            <a:off x="342900" y="685800"/>
            <a:ext cx="6197600" cy="3486150"/>
          </a:xfrm>
          <a:ln/>
        </p:spPr>
      </p:sp>
      <p:sp>
        <p:nvSpPr>
          <p:cNvPr id="1366019" name="Rectangle 3">
            <a:extLst>
              <a:ext uri="{FF2B5EF4-FFF2-40B4-BE49-F238E27FC236}">
                <a16:creationId xmlns:a16="http://schemas.microsoft.com/office/drawing/2014/main" id="{8724436D-BA3B-8984-0CDA-F6B4462774C5}"/>
              </a:ext>
            </a:extLst>
          </p:cNvPr>
          <p:cNvSpPr>
            <a:spLocks noGrp="1" noChangeArrowheads="1"/>
          </p:cNvSpPr>
          <p:nvPr>
            <p:ph type="body" idx="1"/>
          </p:nvPr>
        </p:nvSpPr>
        <p:spPr>
          <a:xfrm>
            <a:off x="688975" y="4416425"/>
            <a:ext cx="5505450" cy="4183063"/>
          </a:xfrm>
        </p:spPr>
        <p:txBody>
          <a:bodyPr/>
          <a:lstStyle/>
          <a:p>
            <a:endParaRPr lang="en-US" altLang="en-US" sz="2000">
              <a:latin typeface="Arial Rounded MT Bold" panose="020F070403050403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191000"/>
            <a:ext cx="6172200" cy="4648200"/>
          </a:xfrm>
        </p:spPr>
        <p:txBody>
          <a:bodyPr/>
          <a:lstStyle/>
          <a:p>
            <a:pPr marL="173038" marR="0" lvl="0" indent="-173038"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0" i="0" dirty="0">
                <a:effectLst/>
              </a:rPr>
              <a:t>Forgiving offenses (</a:t>
            </a:r>
            <a:r>
              <a:rPr lang="en-US" b="0" i="1" dirty="0" err="1">
                <a:effectLst/>
              </a:rPr>
              <a:t>nosei</a:t>
            </a:r>
            <a:r>
              <a:rPr lang="en-US" b="0" i="1" dirty="0">
                <a:effectLst/>
              </a:rPr>
              <a:t> </a:t>
            </a:r>
            <a:r>
              <a:rPr lang="en-US" b="0" i="1" dirty="0" err="1">
                <a:effectLst/>
              </a:rPr>
              <a:t>avon</a:t>
            </a:r>
            <a:r>
              <a:rPr lang="en-US" b="0" i="0" dirty="0">
                <a:effectLst/>
              </a:rPr>
              <a:t>) </a:t>
            </a:r>
            <a:r>
              <a:rPr lang="en-US" b="0" i="1" dirty="0">
                <a:effectLst/>
              </a:rPr>
              <a:t>Avon</a:t>
            </a:r>
            <a:r>
              <a:rPr lang="en-US" b="0" i="0" dirty="0">
                <a:effectLst/>
              </a:rPr>
              <a:t> refers to intentional sin, which God forgives if the sinner turns back to him.</a:t>
            </a:r>
          </a:p>
          <a:p>
            <a:pPr marL="173038" marR="0" lvl="0" indent="-173038"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Crimes (</a:t>
            </a:r>
            <a:r>
              <a:rPr lang="en-US" dirty="0" err="1"/>
              <a:t>pesha</a:t>
            </a:r>
            <a:r>
              <a:rPr lang="en-US" dirty="0"/>
              <a:t>)—</a:t>
            </a:r>
            <a:r>
              <a:rPr lang="en-US" dirty="0" err="1"/>
              <a:t>Pesha</a:t>
            </a:r>
            <a:r>
              <a:rPr lang="en-US" dirty="0"/>
              <a:t> is sin with malicious intent, rebellion against God. God allows teshuva, turning back, leading to forgiveness even for this. </a:t>
            </a:r>
          </a:p>
          <a:p>
            <a:pPr marL="173038" marR="0" lvl="0" indent="-173038"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And sins (</a:t>
            </a:r>
            <a:r>
              <a:rPr lang="en-US" dirty="0" err="1"/>
              <a:t>v’hata’ah</a:t>
            </a:r>
            <a:r>
              <a:rPr lang="en-US" dirty="0"/>
              <a:t>)—And God forgives sins committed out of carelessness, thoughtlessness, or apathy.</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Bar Mitzvah Warrior Nathaniel Swanson</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July 22, 2023</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4045811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I takes 3 or 4 generations for epigenetic factors to dissipate!!</a:t>
            </a:r>
          </a:p>
        </p:txBody>
      </p:sp>
    </p:spTree>
    <p:extLst>
      <p:ext uri="{BB962C8B-B14F-4D97-AF65-F5344CB8AC3E}">
        <p14:creationId xmlns:p14="http://schemas.microsoft.com/office/powerpoint/2010/main" val="36777077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A1EA733C-F268-23DD-C812-AE02899538FD}"/>
              </a:ext>
            </a:extLst>
          </p:cNvPr>
          <p:cNvSpPr>
            <a:spLocks noGrp="1" noChangeArrowheads="1"/>
          </p:cNvSpPr>
          <p:nvPr>
            <p:ph type="hdr"/>
          </p:nvPr>
        </p:nvSpPr>
        <p:spPr>
          <a:ln/>
        </p:spPr>
        <p:txBody>
          <a:bodyPr/>
          <a:lstStyle/>
          <a:p>
            <a:pPr marL="0" marR="0" lvl="0" indent="0" algn="l"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Bar Mitzvah Warrior Nathaniel Swanson</a:t>
            </a:r>
          </a:p>
        </p:txBody>
      </p:sp>
      <p:sp>
        <p:nvSpPr>
          <p:cNvPr id="3" name="Rectangle 6">
            <a:extLst>
              <a:ext uri="{FF2B5EF4-FFF2-40B4-BE49-F238E27FC236}">
                <a16:creationId xmlns:a16="http://schemas.microsoft.com/office/drawing/2014/main" id="{68B22B85-CBE3-B4C9-64F2-4F135D88F05F}"/>
              </a:ext>
            </a:extLst>
          </p:cNvPr>
          <p:cNvSpPr>
            <a:spLocks noGrp="1" noChangeArrowheads="1"/>
          </p:cNvSpPr>
          <p:nvPr>
            <p:ph type="dt"/>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July 22, 2023</a:t>
            </a:r>
          </a:p>
        </p:txBody>
      </p:sp>
      <p:sp>
        <p:nvSpPr>
          <p:cNvPr id="5" name="Rectangle 10">
            <a:extLst>
              <a:ext uri="{FF2B5EF4-FFF2-40B4-BE49-F238E27FC236}">
                <a16:creationId xmlns:a16="http://schemas.microsoft.com/office/drawing/2014/main" id="{72F3B15A-DB32-2BFB-8EAF-B42B90380F15}"/>
              </a:ext>
            </a:extLst>
          </p:cNvPr>
          <p:cNvSpPr>
            <a:spLocks noGrp="1" noChangeArrowheads="1"/>
          </p:cNvSpPr>
          <p:nvPr>
            <p:ph type="sldNum"/>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fld id="{7B64A85C-936A-4F23-B39E-B79A2F9F1E4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t>64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366018" name="Rectangle 2">
            <a:extLst>
              <a:ext uri="{FF2B5EF4-FFF2-40B4-BE49-F238E27FC236}">
                <a16:creationId xmlns:a16="http://schemas.microsoft.com/office/drawing/2014/main" id="{40E0C9A3-5F4E-CE42-DBC8-3FD1497F0D21}"/>
              </a:ext>
            </a:extLst>
          </p:cNvPr>
          <p:cNvSpPr>
            <a:spLocks noGrp="1" noRot="1" noChangeAspect="1" noChangeArrowheads="1" noTextEdit="1"/>
          </p:cNvSpPr>
          <p:nvPr>
            <p:ph type="sldImg"/>
          </p:nvPr>
        </p:nvSpPr>
        <p:spPr>
          <a:xfrm>
            <a:off x="342900" y="685800"/>
            <a:ext cx="6197600" cy="3486150"/>
          </a:xfrm>
          <a:ln/>
        </p:spPr>
      </p:sp>
      <p:sp>
        <p:nvSpPr>
          <p:cNvPr id="1366019" name="Rectangle 3">
            <a:extLst>
              <a:ext uri="{FF2B5EF4-FFF2-40B4-BE49-F238E27FC236}">
                <a16:creationId xmlns:a16="http://schemas.microsoft.com/office/drawing/2014/main" id="{8724436D-BA3B-8984-0CDA-F6B4462774C5}"/>
              </a:ext>
            </a:extLst>
          </p:cNvPr>
          <p:cNvSpPr>
            <a:spLocks noGrp="1" noChangeArrowheads="1"/>
          </p:cNvSpPr>
          <p:nvPr>
            <p:ph type="body" idx="1"/>
          </p:nvPr>
        </p:nvSpPr>
        <p:spPr>
          <a:xfrm>
            <a:off x="688975" y="4416425"/>
            <a:ext cx="5505450" cy="4183063"/>
          </a:xfrm>
        </p:spPr>
        <p:txBody>
          <a:bodyPr/>
          <a:lstStyle/>
          <a:p>
            <a:endParaRPr lang="en-US" altLang="en-US" sz="2000">
              <a:latin typeface="Arial Rounded MT Bold" panose="020F0704030504030204" pitchFamily="34" charset="0"/>
            </a:endParaRPr>
          </a:p>
        </p:txBody>
      </p:sp>
    </p:spTree>
    <p:extLst>
      <p:ext uri="{BB962C8B-B14F-4D97-AF65-F5344CB8AC3E}">
        <p14:creationId xmlns:p14="http://schemas.microsoft.com/office/powerpoint/2010/main" val="2488292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FDD093E1-F7BE-5DD5-236D-96B9C144B9EA}"/>
              </a:ext>
            </a:extLst>
          </p:cNvPr>
          <p:cNvSpPr>
            <a:spLocks noGrp="1" noChangeArrowheads="1"/>
          </p:cNvSpPr>
          <p:nvPr>
            <p:ph type="hdr"/>
          </p:nvPr>
        </p:nvSpPr>
        <p:spPr>
          <a:ln/>
        </p:spPr>
        <p:txBody>
          <a:bodyPr/>
          <a:lstStyle/>
          <a:p>
            <a:pPr marL="0" marR="0" lvl="0" indent="0" algn="l"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Bar Mitzvah Warrior Nathaniel Swanson</a:t>
            </a:r>
          </a:p>
        </p:txBody>
      </p:sp>
      <p:sp>
        <p:nvSpPr>
          <p:cNvPr id="3" name="Rectangle 6">
            <a:extLst>
              <a:ext uri="{FF2B5EF4-FFF2-40B4-BE49-F238E27FC236}">
                <a16:creationId xmlns:a16="http://schemas.microsoft.com/office/drawing/2014/main" id="{1B35F1D8-CA67-8F4E-F2FC-789419C22F8A}"/>
              </a:ext>
            </a:extLst>
          </p:cNvPr>
          <p:cNvSpPr>
            <a:spLocks noGrp="1" noChangeArrowheads="1"/>
          </p:cNvSpPr>
          <p:nvPr>
            <p:ph type="dt"/>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July 22, 2023</a:t>
            </a:r>
          </a:p>
        </p:txBody>
      </p:sp>
      <p:sp>
        <p:nvSpPr>
          <p:cNvPr id="5" name="Rectangle 10">
            <a:extLst>
              <a:ext uri="{FF2B5EF4-FFF2-40B4-BE49-F238E27FC236}">
                <a16:creationId xmlns:a16="http://schemas.microsoft.com/office/drawing/2014/main" id="{C1154FE8-E4CF-9A3A-365F-099958FD590B}"/>
              </a:ext>
            </a:extLst>
          </p:cNvPr>
          <p:cNvSpPr>
            <a:spLocks noGrp="1" noChangeArrowheads="1"/>
          </p:cNvSpPr>
          <p:nvPr>
            <p:ph type="sldNum"/>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fld id="{2B7ECF79-D576-4812-B2B5-C6AE52BC95F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t>65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370114" name="Rectangle 2">
            <a:extLst>
              <a:ext uri="{FF2B5EF4-FFF2-40B4-BE49-F238E27FC236}">
                <a16:creationId xmlns:a16="http://schemas.microsoft.com/office/drawing/2014/main" id="{78A7D992-076F-F207-BC95-E2ECCE2A6A5E}"/>
              </a:ext>
            </a:extLst>
          </p:cNvPr>
          <p:cNvSpPr>
            <a:spLocks noGrp="1" noRot="1" noChangeAspect="1" noChangeArrowheads="1" noTextEdit="1"/>
          </p:cNvSpPr>
          <p:nvPr>
            <p:ph type="sldImg"/>
          </p:nvPr>
        </p:nvSpPr>
        <p:spPr>
          <a:xfrm>
            <a:off x="215900" y="609600"/>
            <a:ext cx="6343650" cy="3568700"/>
          </a:xfrm>
          <a:ln/>
        </p:spPr>
      </p:sp>
      <p:sp>
        <p:nvSpPr>
          <p:cNvPr id="1370115" name="Rectangle 3">
            <a:extLst>
              <a:ext uri="{FF2B5EF4-FFF2-40B4-BE49-F238E27FC236}">
                <a16:creationId xmlns:a16="http://schemas.microsoft.com/office/drawing/2014/main" id="{47B19129-D916-74F6-0E0A-A18CC106531A}"/>
              </a:ext>
            </a:extLst>
          </p:cNvPr>
          <p:cNvSpPr>
            <a:spLocks noGrp="1" noChangeArrowheads="1"/>
          </p:cNvSpPr>
          <p:nvPr>
            <p:ph type="body" idx="1"/>
          </p:nvPr>
        </p:nvSpPr>
        <p:spPr>
          <a:xfrm>
            <a:off x="152400" y="4183063"/>
            <a:ext cx="6577013" cy="4957762"/>
          </a:xfrm>
        </p:spPr>
        <p:txBody>
          <a:bodyPr/>
          <a:lstStyle/>
          <a:p>
            <a:r>
              <a:rPr lang="en-US" altLang="en-US" sz="1000" dirty="0"/>
              <a:t>http://en.wikipedia.org/wiki/Behavioral_epigenetics</a:t>
            </a:r>
          </a:p>
        </p:txBody>
      </p:sp>
    </p:spTree>
    <p:extLst>
      <p:ext uri="{BB962C8B-B14F-4D97-AF65-F5344CB8AC3E}">
        <p14:creationId xmlns:p14="http://schemas.microsoft.com/office/powerpoint/2010/main" val="24122240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41D35AD6-C332-1BA5-FAF3-9C84E7510F43}"/>
              </a:ext>
            </a:extLst>
          </p:cNvPr>
          <p:cNvSpPr>
            <a:spLocks noGrp="1" noChangeArrowheads="1"/>
          </p:cNvSpPr>
          <p:nvPr>
            <p:ph type="hdr"/>
          </p:nvPr>
        </p:nvSpPr>
        <p:spPr>
          <a:ln/>
        </p:spPr>
        <p:txBody>
          <a:bodyPr/>
          <a:lstStyle/>
          <a:p>
            <a:pPr marL="0" marR="0" lvl="0" indent="0" algn="l"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Bar Mitzvah Warrior Nathaniel Swanson</a:t>
            </a:r>
          </a:p>
        </p:txBody>
      </p:sp>
      <p:sp>
        <p:nvSpPr>
          <p:cNvPr id="3" name="Rectangle 6">
            <a:extLst>
              <a:ext uri="{FF2B5EF4-FFF2-40B4-BE49-F238E27FC236}">
                <a16:creationId xmlns:a16="http://schemas.microsoft.com/office/drawing/2014/main" id="{38C34614-B2DF-9085-6BAD-D48F4E21A054}"/>
              </a:ext>
            </a:extLst>
          </p:cNvPr>
          <p:cNvSpPr>
            <a:spLocks noGrp="1" noChangeArrowheads="1"/>
          </p:cNvSpPr>
          <p:nvPr>
            <p:ph type="dt"/>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July 22, 2023</a:t>
            </a:r>
          </a:p>
        </p:txBody>
      </p:sp>
      <p:sp>
        <p:nvSpPr>
          <p:cNvPr id="5" name="Rectangle 10">
            <a:extLst>
              <a:ext uri="{FF2B5EF4-FFF2-40B4-BE49-F238E27FC236}">
                <a16:creationId xmlns:a16="http://schemas.microsoft.com/office/drawing/2014/main" id="{5EEE335A-3BC0-8999-EE39-57678069D122}"/>
              </a:ext>
            </a:extLst>
          </p:cNvPr>
          <p:cNvSpPr>
            <a:spLocks noGrp="1" noChangeArrowheads="1"/>
          </p:cNvSpPr>
          <p:nvPr>
            <p:ph type="sldNum"/>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fld id="{BB588DEB-2644-4317-823F-9CE08D19E0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t>66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368066" name="Rectangle 2">
            <a:extLst>
              <a:ext uri="{FF2B5EF4-FFF2-40B4-BE49-F238E27FC236}">
                <a16:creationId xmlns:a16="http://schemas.microsoft.com/office/drawing/2014/main" id="{191E5893-6697-A68D-CE68-D6C601D4D7DC}"/>
              </a:ext>
            </a:extLst>
          </p:cNvPr>
          <p:cNvSpPr>
            <a:spLocks noGrp="1" noRot="1" noChangeAspect="1" noChangeArrowheads="1" noTextEdit="1"/>
          </p:cNvSpPr>
          <p:nvPr>
            <p:ph type="sldImg"/>
          </p:nvPr>
        </p:nvSpPr>
        <p:spPr>
          <a:xfrm>
            <a:off x="150813" y="609600"/>
            <a:ext cx="6350000" cy="3573463"/>
          </a:xfrm>
          <a:ln/>
        </p:spPr>
      </p:sp>
      <p:sp>
        <p:nvSpPr>
          <p:cNvPr id="1368067" name="Rectangle 3">
            <a:extLst>
              <a:ext uri="{FF2B5EF4-FFF2-40B4-BE49-F238E27FC236}">
                <a16:creationId xmlns:a16="http://schemas.microsoft.com/office/drawing/2014/main" id="{0E13CC1D-ED68-220D-04ED-3DAC3AD6BD16}"/>
              </a:ext>
            </a:extLst>
          </p:cNvPr>
          <p:cNvSpPr>
            <a:spLocks noGrp="1" noChangeArrowheads="1"/>
          </p:cNvSpPr>
          <p:nvPr>
            <p:ph type="body" idx="1"/>
          </p:nvPr>
        </p:nvSpPr>
        <p:spPr>
          <a:xfrm>
            <a:off x="152400" y="4183063"/>
            <a:ext cx="6577013" cy="4957762"/>
          </a:xfrm>
        </p:spPr>
        <p:txBody>
          <a:bodyPr/>
          <a:lstStyle/>
          <a:p>
            <a:r>
              <a:rPr lang="en-US" altLang="en-US" sz="1050" dirty="0"/>
              <a:t>http://en.wikipedia.org/wiki/Behavioral_epigenetics</a:t>
            </a:r>
          </a:p>
          <a:p>
            <a:endParaRPr lang="en-US" altLang="en-US" dirty="0"/>
          </a:p>
          <a:p>
            <a:r>
              <a:rPr lang="en-US" altLang="en-US" sz="2000" dirty="0">
                <a:latin typeface="Arial Rounded MT Bold" panose="020F0704030504030204" pitchFamily="34" charset="0"/>
              </a:rPr>
              <a:t>Once aberrant behavior, hormonal activity occurs, epigenetic alterations may exacerbate the biological.   So it SEEMS to be a genetic tendency, but </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FDD093E1-F7BE-5DD5-236D-96B9C144B9EA}"/>
              </a:ext>
            </a:extLst>
          </p:cNvPr>
          <p:cNvSpPr>
            <a:spLocks noGrp="1" noChangeArrowheads="1"/>
          </p:cNvSpPr>
          <p:nvPr>
            <p:ph type="hdr"/>
          </p:nvPr>
        </p:nvSpPr>
        <p:spPr>
          <a:ln/>
        </p:spPr>
        <p:txBody>
          <a:bodyPr/>
          <a:lstStyle/>
          <a:p>
            <a:pPr marL="0" marR="0" lvl="0" indent="0" algn="l"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Bar Mitzvah Warrior Nathaniel Swanson</a:t>
            </a:r>
          </a:p>
        </p:txBody>
      </p:sp>
      <p:sp>
        <p:nvSpPr>
          <p:cNvPr id="3" name="Rectangle 6">
            <a:extLst>
              <a:ext uri="{FF2B5EF4-FFF2-40B4-BE49-F238E27FC236}">
                <a16:creationId xmlns:a16="http://schemas.microsoft.com/office/drawing/2014/main" id="{1B35F1D8-CA67-8F4E-F2FC-789419C22F8A}"/>
              </a:ext>
            </a:extLst>
          </p:cNvPr>
          <p:cNvSpPr>
            <a:spLocks noGrp="1" noChangeArrowheads="1"/>
          </p:cNvSpPr>
          <p:nvPr>
            <p:ph type="dt"/>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July 22, 2023</a:t>
            </a:r>
          </a:p>
        </p:txBody>
      </p:sp>
      <p:sp>
        <p:nvSpPr>
          <p:cNvPr id="5" name="Rectangle 10">
            <a:extLst>
              <a:ext uri="{FF2B5EF4-FFF2-40B4-BE49-F238E27FC236}">
                <a16:creationId xmlns:a16="http://schemas.microsoft.com/office/drawing/2014/main" id="{C1154FE8-E4CF-9A3A-365F-099958FD590B}"/>
              </a:ext>
            </a:extLst>
          </p:cNvPr>
          <p:cNvSpPr>
            <a:spLocks noGrp="1" noChangeArrowheads="1"/>
          </p:cNvSpPr>
          <p:nvPr>
            <p:ph type="sldNum"/>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fld id="{2B7ECF79-D576-4812-B2B5-C6AE52BC95F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t>67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370114" name="Rectangle 2">
            <a:extLst>
              <a:ext uri="{FF2B5EF4-FFF2-40B4-BE49-F238E27FC236}">
                <a16:creationId xmlns:a16="http://schemas.microsoft.com/office/drawing/2014/main" id="{78A7D992-076F-F207-BC95-E2ECCE2A6A5E}"/>
              </a:ext>
            </a:extLst>
          </p:cNvPr>
          <p:cNvSpPr>
            <a:spLocks noGrp="1" noRot="1" noChangeAspect="1" noChangeArrowheads="1" noTextEdit="1"/>
          </p:cNvSpPr>
          <p:nvPr>
            <p:ph type="sldImg"/>
          </p:nvPr>
        </p:nvSpPr>
        <p:spPr>
          <a:xfrm>
            <a:off x="171450" y="457200"/>
            <a:ext cx="6613525" cy="3721100"/>
          </a:xfrm>
          <a:ln/>
        </p:spPr>
      </p:sp>
      <p:sp>
        <p:nvSpPr>
          <p:cNvPr id="1370115" name="Rectangle 3">
            <a:extLst>
              <a:ext uri="{FF2B5EF4-FFF2-40B4-BE49-F238E27FC236}">
                <a16:creationId xmlns:a16="http://schemas.microsoft.com/office/drawing/2014/main" id="{47B19129-D916-74F6-0E0A-A18CC106531A}"/>
              </a:ext>
            </a:extLst>
          </p:cNvPr>
          <p:cNvSpPr>
            <a:spLocks noGrp="1" noChangeArrowheads="1"/>
          </p:cNvSpPr>
          <p:nvPr>
            <p:ph type="body" idx="1"/>
          </p:nvPr>
        </p:nvSpPr>
        <p:spPr>
          <a:xfrm>
            <a:off x="152400" y="4183063"/>
            <a:ext cx="6577013" cy="4957762"/>
          </a:xfrm>
        </p:spPr>
        <p:txBody>
          <a:bodyPr/>
          <a:lstStyle/>
          <a:p>
            <a:r>
              <a:rPr lang="en-US" altLang="en-US" sz="1000" dirty="0"/>
              <a:t>http://en.wikipedia.org/wiki/Behavioral_epigenetics</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149E2A1B-3084-DF22-B625-2C9E040F3C98}"/>
              </a:ext>
            </a:extLst>
          </p:cNvPr>
          <p:cNvSpPr>
            <a:spLocks noGrp="1" noChangeArrowheads="1"/>
          </p:cNvSpPr>
          <p:nvPr>
            <p:ph type="hdr"/>
          </p:nvPr>
        </p:nvSpPr>
        <p:spPr>
          <a:ln/>
        </p:spPr>
        <p:txBody>
          <a:bodyPr/>
          <a:lstStyle/>
          <a:p>
            <a:pPr marL="0" marR="0" lvl="0" indent="0" algn="l"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Bar Mitzvah Warrior Nathaniel Swanson</a:t>
            </a:r>
          </a:p>
        </p:txBody>
      </p:sp>
      <p:sp>
        <p:nvSpPr>
          <p:cNvPr id="3" name="Rectangle 6">
            <a:extLst>
              <a:ext uri="{FF2B5EF4-FFF2-40B4-BE49-F238E27FC236}">
                <a16:creationId xmlns:a16="http://schemas.microsoft.com/office/drawing/2014/main" id="{4D86D6AD-F711-C5BE-7ECA-834DC44FBE7A}"/>
              </a:ext>
            </a:extLst>
          </p:cNvPr>
          <p:cNvSpPr>
            <a:spLocks noGrp="1" noChangeArrowheads="1"/>
          </p:cNvSpPr>
          <p:nvPr>
            <p:ph type="dt"/>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July 22, 2023</a:t>
            </a:r>
          </a:p>
        </p:txBody>
      </p:sp>
      <p:sp>
        <p:nvSpPr>
          <p:cNvPr id="5" name="Rectangle 10">
            <a:extLst>
              <a:ext uri="{FF2B5EF4-FFF2-40B4-BE49-F238E27FC236}">
                <a16:creationId xmlns:a16="http://schemas.microsoft.com/office/drawing/2014/main" id="{C65EEAAB-136E-C106-6F36-B7B5D0BA645E}"/>
              </a:ext>
            </a:extLst>
          </p:cNvPr>
          <p:cNvSpPr>
            <a:spLocks noGrp="1" noChangeArrowheads="1"/>
          </p:cNvSpPr>
          <p:nvPr>
            <p:ph type="sldNum"/>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fld id="{3DB73251-105D-47F0-8F4A-69568143BCE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t>68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372162" name="Rectangle 2">
            <a:extLst>
              <a:ext uri="{FF2B5EF4-FFF2-40B4-BE49-F238E27FC236}">
                <a16:creationId xmlns:a16="http://schemas.microsoft.com/office/drawing/2014/main" id="{456E1F9F-2364-52B7-C9F9-CE13DD31C529}"/>
              </a:ext>
            </a:extLst>
          </p:cNvPr>
          <p:cNvSpPr>
            <a:spLocks noGrp="1" noRot="1" noChangeAspect="1" noChangeArrowheads="1" noTextEdit="1"/>
          </p:cNvSpPr>
          <p:nvPr>
            <p:ph type="sldImg"/>
          </p:nvPr>
        </p:nvSpPr>
        <p:spPr>
          <a:xfrm>
            <a:off x="469106" y="309563"/>
            <a:ext cx="6019800" cy="3873500"/>
          </a:xfrm>
          <a:ln/>
        </p:spPr>
      </p:sp>
      <p:sp>
        <p:nvSpPr>
          <p:cNvPr id="1372163" name="Rectangle 3">
            <a:extLst>
              <a:ext uri="{FF2B5EF4-FFF2-40B4-BE49-F238E27FC236}">
                <a16:creationId xmlns:a16="http://schemas.microsoft.com/office/drawing/2014/main" id="{9FDA5427-E19E-F782-DB2B-7441A0B52906}"/>
              </a:ext>
            </a:extLst>
          </p:cNvPr>
          <p:cNvSpPr>
            <a:spLocks noGrp="1" noChangeArrowheads="1"/>
          </p:cNvSpPr>
          <p:nvPr>
            <p:ph type="body" idx="1"/>
          </p:nvPr>
        </p:nvSpPr>
        <p:spPr>
          <a:xfrm>
            <a:off x="152400" y="4183063"/>
            <a:ext cx="6577013" cy="4957762"/>
          </a:xfrm>
        </p:spPr>
        <p:txBody>
          <a:bodyPr/>
          <a:lstStyle/>
          <a:p>
            <a:r>
              <a:rPr lang="en-US" altLang="en-US" sz="2000">
                <a:latin typeface="Arial Rounded MT Bold" panose="020F0704030504030204" pitchFamily="34" charset="0"/>
              </a:rPr>
              <a:t>Four colors are the four nucleic acids, guanine, cytosine, adenine, thiamine. Controlling components, alphabet of life.  Determines if an organism is a fish or an elephant.  All have the same DNA alphabet.</a:t>
            </a:r>
          </a:p>
          <a:p>
            <a:r>
              <a:rPr lang="en-US" altLang="en-US" sz="2000">
                <a:latin typeface="Arial Rounded MT Bold" panose="020F0704030504030204" pitchFamily="34" charset="0"/>
              </a:rPr>
              <a:t>Epigentics doesn’t change the underlying guanine, cytosine, adenine, thiamine.  But DOES affect expressions: on/off </a:t>
            </a:r>
            <a:r>
              <a:rPr lang="en-US" altLang="en-US" sz="2000">
                <a:solidFill>
                  <a:srgbClr val="FF3300"/>
                </a:solidFill>
                <a:latin typeface="Arial Rounded MT Bold" panose="020F0704030504030204" pitchFamily="34" charset="0"/>
              </a:rPr>
              <a:t>switch</a:t>
            </a:r>
            <a:r>
              <a:rPr lang="en-US" altLang="en-US" sz="2000">
                <a:latin typeface="Arial Rounded MT Bold" panose="020F0704030504030204" pitchFamily="34" charset="0"/>
              </a:rPr>
              <a:t>.  Behavior of past generations affects your tendency to behave a certain way.  TENDENCY. </a:t>
            </a:r>
          </a:p>
          <a:p>
            <a:r>
              <a:rPr lang="en-US" altLang="en-US" sz="2000">
                <a:solidFill>
                  <a:srgbClr val="FF3300"/>
                </a:solidFill>
                <a:latin typeface="Arial Rounded MT Bold" panose="020F0704030504030204" pitchFamily="34" charset="0"/>
              </a:rPr>
              <a:t>Sins of our ancestors can make a proclivity in us.  BUT,  ancestors added it on by willful behavior, we can overcome by willful choices</a:t>
            </a:r>
            <a:r>
              <a:rPr lang="en-US" altLang="en-US" sz="2000">
                <a:latin typeface="Arial Rounded MT Bold" panose="020F0704030504030204" pitchFamily="34" charset="0"/>
              </a:rPr>
              <a:t>.</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3F26F147-5C8D-03CA-25AB-48BB8054E5A2}"/>
              </a:ext>
            </a:extLst>
          </p:cNvPr>
          <p:cNvSpPr>
            <a:spLocks noGrp="1" noChangeArrowheads="1"/>
          </p:cNvSpPr>
          <p:nvPr>
            <p:ph type="hdr"/>
          </p:nvPr>
        </p:nvSpPr>
        <p:spPr>
          <a:ln/>
        </p:spPr>
        <p:txBody>
          <a:bodyPr/>
          <a:lstStyle/>
          <a:p>
            <a:r>
              <a:rPr lang="en-US" altLang="en-US"/>
              <a:t>Bar Mitzvah Warrior Nathaniel Swanson</a:t>
            </a:r>
          </a:p>
        </p:txBody>
      </p:sp>
      <p:sp>
        <p:nvSpPr>
          <p:cNvPr id="3" name="Rectangle 6">
            <a:extLst>
              <a:ext uri="{FF2B5EF4-FFF2-40B4-BE49-F238E27FC236}">
                <a16:creationId xmlns:a16="http://schemas.microsoft.com/office/drawing/2014/main" id="{93413392-5351-7ABF-9C16-5CBC8E302D30}"/>
              </a:ext>
            </a:extLst>
          </p:cNvPr>
          <p:cNvSpPr>
            <a:spLocks noGrp="1" noChangeArrowheads="1"/>
          </p:cNvSpPr>
          <p:nvPr>
            <p:ph type="dt"/>
          </p:nvPr>
        </p:nvSpPr>
        <p:spPr>
          <a:ln/>
        </p:spPr>
        <p:txBody>
          <a:bodyPr/>
          <a:lstStyle/>
          <a:p>
            <a:r>
              <a:rPr lang="en-US" altLang="en-US"/>
              <a:t>July 22, 2023</a:t>
            </a:r>
          </a:p>
        </p:txBody>
      </p:sp>
      <p:sp>
        <p:nvSpPr>
          <p:cNvPr id="5" name="Rectangle 10">
            <a:extLst>
              <a:ext uri="{FF2B5EF4-FFF2-40B4-BE49-F238E27FC236}">
                <a16:creationId xmlns:a16="http://schemas.microsoft.com/office/drawing/2014/main" id="{B02DB1E3-5409-0C60-E882-A88168AC3907}"/>
              </a:ext>
            </a:extLst>
          </p:cNvPr>
          <p:cNvSpPr>
            <a:spLocks noGrp="1" noChangeArrowheads="1"/>
          </p:cNvSpPr>
          <p:nvPr>
            <p:ph type="sldNum"/>
          </p:nvPr>
        </p:nvSpPr>
        <p:spPr>
          <a:ln/>
        </p:spPr>
        <p:txBody>
          <a:bodyPr/>
          <a:lstStyle/>
          <a:p>
            <a:fld id="{CF9B370D-B664-4DA5-8922-BF5400A1AB9B}" type="slidenum">
              <a:rPr lang="en-US" altLang="en-US"/>
              <a:pPr/>
              <a:t>69</a:t>
            </a:fld>
            <a:endParaRPr lang="en-US" altLang="en-US"/>
          </a:p>
        </p:txBody>
      </p:sp>
      <p:sp>
        <p:nvSpPr>
          <p:cNvPr id="1380354" name="Rectangle 2">
            <a:extLst>
              <a:ext uri="{FF2B5EF4-FFF2-40B4-BE49-F238E27FC236}">
                <a16:creationId xmlns:a16="http://schemas.microsoft.com/office/drawing/2014/main" id="{14B1C600-CFA9-CBE5-BBB3-D560BCA26923}"/>
              </a:ext>
            </a:extLst>
          </p:cNvPr>
          <p:cNvSpPr>
            <a:spLocks noGrp="1" noRot="1" noChangeAspect="1" noChangeArrowheads="1" noTextEdit="1"/>
          </p:cNvSpPr>
          <p:nvPr>
            <p:ph type="sldImg"/>
          </p:nvPr>
        </p:nvSpPr>
        <p:spPr>
          <a:xfrm>
            <a:off x="236538" y="542925"/>
            <a:ext cx="6483350" cy="3648075"/>
          </a:xfrm>
          <a:ln/>
        </p:spPr>
      </p:sp>
      <p:sp>
        <p:nvSpPr>
          <p:cNvPr id="1380355" name="Rectangle 3">
            <a:extLst>
              <a:ext uri="{FF2B5EF4-FFF2-40B4-BE49-F238E27FC236}">
                <a16:creationId xmlns:a16="http://schemas.microsoft.com/office/drawing/2014/main" id="{B0D9996C-F0F8-3967-5D96-65573D343772}"/>
              </a:ext>
            </a:extLst>
          </p:cNvPr>
          <p:cNvSpPr>
            <a:spLocks noGrp="1" noChangeArrowheads="1"/>
          </p:cNvSpPr>
          <p:nvPr>
            <p:ph type="body" idx="1"/>
          </p:nvPr>
        </p:nvSpPr>
        <p:spPr>
          <a:xfrm>
            <a:off x="545306" y="4419599"/>
            <a:ext cx="6011067" cy="4265613"/>
          </a:xfrm>
        </p:spPr>
        <p:txBody>
          <a:bodyPr/>
          <a:lstStyle/>
          <a:p>
            <a:r>
              <a:rPr lang="en-US" altLang="en-US" sz="2000" dirty="0">
                <a:latin typeface="Arial Rounded MT Bold" panose="020F0704030504030204" pitchFamily="34" charset="0"/>
              </a:rPr>
              <a:t>In </a:t>
            </a:r>
            <a:r>
              <a:rPr lang="en-US" altLang="en-US" sz="2000" dirty="0">
                <a:latin typeface="Arial Rounded MT Bold" panose="020F0704030504030204" pitchFamily="34" charset="0"/>
                <a:hlinkClick r:id="rId3" tooltip="Biology"/>
              </a:rPr>
              <a:t>biology</a:t>
            </a:r>
            <a:r>
              <a:rPr lang="en-US" altLang="en-US" sz="2000" dirty="0">
                <a:latin typeface="Arial Rounded MT Bold" panose="020F0704030504030204" pitchFamily="34" charset="0"/>
              </a:rPr>
              <a:t>, and specifically </a:t>
            </a:r>
            <a:r>
              <a:rPr lang="en-US" altLang="en-US" sz="2000" dirty="0">
                <a:latin typeface="Arial Rounded MT Bold" panose="020F0704030504030204" pitchFamily="34" charset="0"/>
                <a:hlinkClick r:id="rId4" tooltip="Genetics"/>
              </a:rPr>
              <a:t>genetics</a:t>
            </a:r>
            <a:r>
              <a:rPr lang="en-US" altLang="en-US" sz="2000" dirty="0">
                <a:latin typeface="Arial Rounded MT Bold" panose="020F0704030504030204" pitchFamily="34" charset="0"/>
              </a:rPr>
              <a:t>, </a:t>
            </a:r>
            <a:r>
              <a:rPr lang="en-US" altLang="en-US" sz="2000" b="1" dirty="0">
                <a:latin typeface="Arial Rounded MT Bold" panose="020F0704030504030204" pitchFamily="34" charset="0"/>
              </a:rPr>
              <a:t>epigenetics</a:t>
            </a:r>
            <a:r>
              <a:rPr lang="en-US" altLang="en-US" sz="2000" dirty="0">
                <a:latin typeface="Arial Rounded MT Bold" panose="020F0704030504030204" pitchFamily="34" charset="0"/>
              </a:rPr>
              <a:t> is the study of </a:t>
            </a:r>
            <a:r>
              <a:rPr lang="en-US" altLang="en-US" sz="2000" dirty="0">
                <a:latin typeface="Arial Rounded MT Bold" panose="020F0704030504030204" pitchFamily="34" charset="0"/>
                <a:hlinkClick r:id="rId5" tooltip="Heredity"/>
              </a:rPr>
              <a:t>inherited</a:t>
            </a:r>
            <a:r>
              <a:rPr lang="en-US" altLang="en-US" sz="2000" dirty="0">
                <a:latin typeface="Arial Rounded MT Bold" panose="020F0704030504030204" pitchFamily="34" charset="0"/>
              </a:rPr>
              <a:t> changes in </a:t>
            </a:r>
            <a:r>
              <a:rPr lang="en-US" altLang="en-US" sz="2000" dirty="0">
                <a:latin typeface="Arial Rounded MT Bold" panose="020F0704030504030204" pitchFamily="34" charset="0"/>
                <a:hlinkClick r:id="rId6" tooltip="Phenotype"/>
              </a:rPr>
              <a:t>phenotype</a:t>
            </a:r>
            <a:r>
              <a:rPr lang="en-US" altLang="en-US" sz="2000" dirty="0">
                <a:latin typeface="Arial Rounded MT Bold" panose="020F0704030504030204" pitchFamily="34" charset="0"/>
              </a:rPr>
              <a:t> (appearance) or </a:t>
            </a:r>
            <a:r>
              <a:rPr lang="en-US" altLang="en-US" sz="2000" dirty="0">
                <a:latin typeface="Arial Rounded MT Bold" panose="020F0704030504030204" pitchFamily="34" charset="0"/>
                <a:hlinkClick r:id="rId7" tooltip="Gene &#10;expression"/>
              </a:rPr>
              <a:t>gene expression</a:t>
            </a:r>
            <a:r>
              <a:rPr lang="en-US" altLang="en-US" sz="2000" dirty="0">
                <a:latin typeface="Arial Rounded MT Bold" panose="020F0704030504030204" pitchFamily="34" charset="0"/>
              </a:rPr>
              <a:t> caused by mechanisms other than changes in the underlying </a:t>
            </a:r>
            <a:r>
              <a:rPr lang="en-US" altLang="en-US" sz="2000" dirty="0">
                <a:latin typeface="Arial Rounded MT Bold" panose="020F0704030504030204" pitchFamily="34" charset="0"/>
                <a:hlinkClick r:id="rId8" tooltip="DNA"/>
              </a:rPr>
              <a:t>DNA</a:t>
            </a:r>
            <a:r>
              <a:rPr lang="en-US" altLang="en-US" sz="2000" dirty="0">
                <a:latin typeface="Arial Rounded MT Bold" panose="020F0704030504030204" pitchFamily="34" charset="0"/>
              </a:rPr>
              <a:t> sequence, hence the name </a:t>
            </a:r>
            <a:r>
              <a:rPr lang="en-US" altLang="en-US" sz="2000" i="1" dirty="0">
                <a:latin typeface="Arial Rounded MT Bold" panose="020F0704030504030204" pitchFamily="34" charset="0"/>
              </a:rPr>
              <a:t>epi-</a:t>
            </a:r>
            <a:r>
              <a:rPr lang="en-US" altLang="en-US" sz="2000" dirty="0">
                <a:latin typeface="Arial Rounded MT Bold" panose="020F0704030504030204" pitchFamily="34" charset="0"/>
              </a:rPr>
              <a:t> (Greek: </a:t>
            </a:r>
            <a:r>
              <a:rPr lang="en-US" altLang="en-US" sz="2000" i="1" dirty="0">
                <a:latin typeface="Arial Rounded MT Bold" panose="020F0704030504030204" pitchFamily="34" charset="0"/>
              </a:rPr>
              <a:t>επί</a:t>
            </a:r>
            <a:r>
              <a:rPr lang="en-US" altLang="en-US" sz="2000" dirty="0">
                <a:latin typeface="Arial Rounded MT Bold" panose="020F0704030504030204" pitchFamily="34" charset="0"/>
              </a:rPr>
              <a:t>- over, above) </a:t>
            </a:r>
            <a:r>
              <a:rPr lang="en-US" altLang="en-US" sz="2000" i="1" dirty="0">
                <a:latin typeface="Arial Rounded MT Bold" panose="020F0704030504030204" pitchFamily="34" charset="0"/>
              </a:rPr>
              <a:t>-</a:t>
            </a:r>
            <a:r>
              <a:rPr lang="en-US" altLang="en-US" sz="2000" i="1" dirty="0">
                <a:latin typeface="Arial Rounded MT Bold" panose="020F0704030504030204" pitchFamily="34" charset="0"/>
                <a:hlinkClick r:id="rId4" tooltip="Genetics"/>
              </a:rPr>
              <a:t>genetics</a:t>
            </a:r>
            <a:r>
              <a:rPr lang="en-US" altLang="en-US" sz="2000" dirty="0">
                <a:latin typeface="Arial Rounded MT Bold" panose="020F0704030504030204" pitchFamily="34" charset="0"/>
              </a:rPr>
              <a:t>. These changes may remain through </a:t>
            </a:r>
            <a:r>
              <a:rPr lang="en-US" altLang="en-US" sz="2000" dirty="0">
                <a:latin typeface="Arial Rounded MT Bold" panose="020F0704030504030204" pitchFamily="34" charset="0"/>
                <a:hlinkClick r:id="rId9" tooltip="Cell &#10;(biology)"/>
              </a:rPr>
              <a:t>cell</a:t>
            </a:r>
            <a:r>
              <a:rPr lang="en-US" altLang="en-US" sz="2000" dirty="0">
                <a:latin typeface="Arial Rounded MT Bold" panose="020F0704030504030204" pitchFamily="34" charset="0"/>
              </a:rPr>
              <a:t> </a:t>
            </a:r>
            <a:r>
              <a:rPr lang="en-US" altLang="en-US" sz="2000" dirty="0">
                <a:latin typeface="Arial Rounded MT Bold" panose="020F0704030504030204" pitchFamily="34" charset="0"/>
                <a:hlinkClick r:id="rId10" tooltip="Mitosis"/>
              </a:rPr>
              <a:t>divisions</a:t>
            </a:r>
            <a:r>
              <a:rPr lang="en-US" altLang="en-US" sz="2000" dirty="0">
                <a:latin typeface="Arial Rounded MT Bold" panose="020F0704030504030204" pitchFamily="34" charset="0"/>
              </a:rPr>
              <a:t> for the remainder of the cell's life and may also </a:t>
            </a:r>
            <a:r>
              <a:rPr lang="en-US" altLang="en-US" sz="2000" dirty="0">
                <a:solidFill>
                  <a:srgbClr val="990000"/>
                </a:solidFill>
                <a:latin typeface="Arial Rounded MT Bold" panose="020F0704030504030204" pitchFamily="34" charset="0"/>
              </a:rPr>
              <a:t>last for multiple generations.</a:t>
            </a:r>
            <a:r>
              <a:rPr lang="en-US" altLang="en-US" sz="2000" dirty="0">
                <a:latin typeface="Arial Rounded MT Bold" panose="020F0704030504030204" pitchFamily="34" charset="0"/>
              </a:rPr>
              <a:t> </a:t>
            </a:r>
          </a:p>
          <a:p>
            <a:r>
              <a:rPr lang="en-US" altLang="en-US" sz="2000" dirty="0">
                <a:latin typeface="Arial Rounded MT Bold" panose="020F0704030504030204" pitchFamily="34" charset="0"/>
              </a:rPr>
              <a:t>“third or fourth generation…”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5609078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 can bring the epigenetic tendencies in, we can bring them out.   Gone in 3 or 4 generations!</a:t>
            </a:r>
          </a:p>
        </p:txBody>
      </p:sp>
      <p:sp>
        <p:nvSpPr>
          <p:cNvPr id="4" name="Header Placeholder 3"/>
          <p:cNvSpPr>
            <a:spLocks noGrp="1"/>
          </p:cNvSpPr>
          <p:nvPr>
            <p:ph type="hdr" sz="quarter"/>
          </p:nvPr>
        </p:nvSpPr>
        <p:spPr/>
        <p:txBody>
          <a:bodyPr/>
          <a:lstStyle/>
          <a:p>
            <a:r>
              <a:rPr lang="en-US" altLang="en-US"/>
              <a:t>Bar Mitzvah Warrior Nathaniel Swanson</a:t>
            </a:r>
          </a:p>
        </p:txBody>
      </p:sp>
      <p:sp>
        <p:nvSpPr>
          <p:cNvPr id="5" name="Date Placeholder 4"/>
          <p:cNvSpPr>
            <a:spLocks noGrp="1"/>
          </p:cNvSpPr>
          <p:nvPr>
            <p:ph type="dt" idx="1"/>
          </p:nvPr>
        </p:nvSpPr>
        <p:spPr/>
        <p:txBody>
          <a:bodyPr/>
          <a:lstStyle/>
          <a:p>
            <a:r>
              <a:rPr lang="en-US" altLang="en-US"/>
              <a:t>July 22,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7381737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191000"/>
            <a:ext cx="6172200" cy="4648200"/>
          </a:xfrm>
        </p:spPr>
        <p:txBody>
          <a:bodyPr/>
          <a:lstStyle/>
          <a:p>
            <a:pPr marL="173038" marR="0" lvl="0" indent="-173038"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0" i="0" dirty="0">
                <a:effectLst/>
              </a:rPr>
              <a:t>Forgiving offenses (</a:t>
            </a:r>
            <a:r>
              <a:rPr lang="en-US" b="0" i="1" dirty="0" err="1">
                <a:effectLst/>
              </a:rPr>
              <a:t>nosei</a:t>
            </a:r>
            <a:r>
              <a:rPr lang="en-US" b="0" i="1" dirty="0">
                <a:effectLst/>
              </a:rPr>
              <a:t> </a:t>
            </a:r>
            <a:r>
              <a:rPr lang="en-US" b="0" i="1" dirty="0" err="1">
                <a:effectLst/>
              </a:rPr>
              <a:t>avon</a:t>
            </a:r>
            <a:r>
              <a:rPr lang="en-US" b="0" i="0" dirty="0">
                <a:effectLst/>
              </a:rPr>
              <a:t>) </a:t>
            </a:r>
            <a:r>
              <a:rPr lang="en-US" b="0" i="1" dirty="0">
                <a:effectLst/>
              </a:rPr>
              <a:t>Avon</a:t>
            </a:r>
            <a:r>
              <a:rPr lang="en-US" b="0" i="0" dirty="0">
                <a:effectLst/>
              </a:rPr>
              <a:t> refers to intentional sin, which God forgives if the sinner turns back to him.</a:t>
            </a:r>
          </a:p>
          <a:p>
            <a:pPr marL="173038" marR="0" lvl="0" indent="-173038"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Crimes (</a:t>
            </a:r>
            <a:r>
              <a:rPr lang="en-US" dirty="0" err="1"/>
              <a:t>pesha</a:t>
            </a:r>
            <a:r>
              <a:rPr lang="en-US" dirty="0"/>
              <a:t>)—</a:t>
            </a:r>
            <a:r>
              <a:rPr lang="en-US" dirty="0" err="1"/>
              <a:t>Pesha</a:t>
            </a:r>
            <a:r>
              <a:rPr lang="en-US" dirty="0"/>
              <a:t> is sin with malicious intent, rebellion against God. God allows teshuva, turning back, leading to forgiveness even for this. </a:t>
            </a:r>
          </a:p>
          <a:p>
            <a:pPr marL="173038" marR="0" lvl="0" indent="-173038"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And sins (</a:t>
            </a:r>
            <a:r>
              <a:rPr lang="en-US" dirty="0" err="1"/>
              <a:t>v’hata’ah</a:t>
            </a:r>
            <a:r>
              <a:rPr lang="en-US" dirty="0"/>
              <a:t>)—And God forgives sins committed out of carelessness, thoughtlessness, or apathy.</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Bar Mitzvah Warrior Nathaniel Swanson</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July 22, 2023</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5388347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I takes 3 or 4 generations for epigenetic factors to dissipate!!</a:t>
            </a:r>
          </a:p>
        </p:txBody>
      </p:sp>
    </p:spTree>
    <p:extLst>
      <p:ext uri="{BB962C8B-B14F-4D97-AF65-F5344CB8AC3E}">
        <p14:creationId xmlns:p14="http://schemas.microsoft.com/office/powerpoint/2010/main" val="14065664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t>https://www.youtube.com/watch?v=4TQVwNjz_cY</a:t>
            </a:r>
          </a:p>
          <a:p>
            <a:endParaRPr lang="en-US" dirty="0"/>
          </a:p>
        </p:txBody>
      </p:sp>
      <p:sp>
        <p:nvSpPr>
          <p:cNvPr id="4" name="Header Placeholder 3"/>
          <p:cNvSpPr>
            <a:spLocks noGrp="1"/>
          </p:cNvSpPr>
          <p:nvPr>
            <p:ph type="hdr" sz="quarter"/>
          </p:nvPr>
        </p:nvSpPr>
        <p:spPr/>
        <p:txBody>
          <a:bodyPr/>
          <a:lstStyle/>
          <a:p>
            <a:r>
              <a:rPr lang="en-US" altLang="en-US"/>
              <a:t>Bar Mitzvah Warrior Nathaniel Swanson</a:t>
            </a:r>
          </a:p>
        </p:txBody>
      </p:sp>
      <p:sp>
        <p:nvSpPr>
          <p:cNvPr id="5" name="Date Placeholder 4"/>
          <p:cNvSpPr>
            <a:spLocks noGrp="1"/>
          </p:cNvSpPr>
          <p:nvPr>
            <p:ph type="dt" idx="1"/>
          </p:nvPr>
        </p:nvSpPr>
        <p:spPr/>
        <p:txBody>
          <a:bodyPr/>
          <a:lstStyle/>
          <a:p>
            <a:r>
              <a:rPr lang="en-US" altLang="en-US"/>
              <a:t>July 22,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17197963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3066168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49870329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Bar Mitzvah Warrior Nathaniel Swanson</a:t>
            </a:r>
          </a:p>
        </p:txBody>
      </p:sp>
      <p:sp>
        <p:nvSpPr>
          <p:cNvPr id="5" name="Date Placeholder 4"/>
          <p:cNvSpPr>
            <a:spLocks noGrp="1"/>
          </p:cNvSpPr>
          <p:nvPr>
            <p:ph type="dt" idx="1"/>
          </p:nvPr>
        </p:nvSpPr>
        <p:spPr/>
        <p:txBody>
          <a:bodyPr/>
          <a:lstStyle/>
          <a:p>
            <a:r>
              <a:rPr lang="en-US" altLang="en-US"/>
              <a:t>July 22,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22801059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00" dirty="0"/>
              <a:t>https://www.umjc.org/commentary/2022/9/14/its-time-for-a-spiritual-u-turn?utm_source=UMJC+News&amp;utm_campaign=b88721f923-EMAIL_CAMPAIGN_2020_12_10_08_42_COPY_01&amp;utm_medium=email&amp;utm_term=0_cd802052fa-b88721f923-203688328</a:t>
            </a:r>
          </a:p>
        </p:txBody>
      </p:sp>
      <p:sp>
        <p:nvSpPr>
          <p:cNvPr id="4" name="Header Placeholder 3"/>
          <p:cNvSpPr>
            <a:spLocks noGrp="1"/>
          </p:cNvSpPr>
          <p:nvPr>
            <p:ph type="hdr" sz="quarter"/>
          </p:nvPr>
        </p:nvSpPr>
        <p:spPr/>
        <p:txBody>
          <a:bodyPr/>
          <a:lstStyle/>
          <a:p>
            <a:r>
              <a:rPr lang="en-US" altLang="en-US"/>
              <a:t>Bar Mitzvah Warrior Nathaniel Swanson</a:t>
            </a:r>
          </a:p>
        </p:txBody>
      </p:sp>
      <p:sp>
        <p:nvSpPr>
          <p:cNvPr id="5" name="Date Placeholder 4"/>
          <p:cNvSpPr>
            <a:spLocks noGrp="1"/>
          </p:cNvSpPr>
          <p:nvPr>
            <p:ph type="dt" idx="1"/>
          </p:nvPr>
        </p:nvSpPr>
        <p:spPr/>
        <p:txBody>
          <a:bodyPr/>
          <a:lstStyle/>
          <a:p>
            <a:r>
              <a:rPr lang="en-US" altLang="en-US"/>
              <a:t>July 22,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77</a:t>
            </a:fld>
            <a:endParaRPr lang="en-US" altLang="en-US"/>
          </a:p>
        </p:txBody>
      </p:sp>
    </p:spTree>
    <p:extLst>
      <p:ext uri="{BB962C8B-B14F-4D97-AF65-F5344CB8AC3E}">
        <p14:creationId xmlns:p14="http://schemas.microsoft.com/office/powerpoint/2010/main" val="425057872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Warrior Nathaniel Swanson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22, 2023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http://www.craigladams.com/Steele/</a:t>
            </a:r>
          </a:p>
        </p:txBody>
      </p:sp>
    </p:spTree>
    <p:extLst>
      <p:ext uri="{BB962C8B-B14F-4D97-AF65-F5344CB8AC3E}">
        <p14:creationId xmlns:p14="http://schemas.microsoft.com/office/powerpoint/2010/main" val="106747779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Warrior Nathaniel Swanson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22, 2023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http://www.craigladams.com/Steele/page215/page254/</a:t>
            </a:r>
          </a:p>
        </p:txBody>
      </p:sp>
    </p:spTree>
    <p:extLst>
      <p:ext uri="{BB962C8B-B14F-4D97-AF65-F5344CB8AC3E}">
        <p14:creationId xmlns:p14="http://schemas.microsoft.com/office/powerpoint/2010/main" val="2917565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79948330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Warrior Nathaniel Swanson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22, 2023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http://www.craigladams.com/Steele/page215/page254/</a:t>
            </a:r>
          </a:p>
        </p:txBody>
      </p:sp>
    </p:spTree>
    <p:extLst>
      <p:ext uri="{BB962C8B-B14F-4D97-AF65-F5344CB8AC3E}">
        <p14:creationId xmlns:p14="http://schemas.microsoft.com/office/powerpoint/2010/main" val="47806385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32169457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34805175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09269420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499028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71623285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725005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Bar Mitzvah Warrior Nathaniel Swanson</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22,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354652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114B5-D666-B2D4-99D1-028877B3FDE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D671CD3-6FEF-5A2D-82D5-BCEDA3D3060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C753F19-318A-0EC1-5269-2083C583AD90}"/>
              </a:ext>
            </a:extLst>
          </p:cNvPr>
          <p:cNvSpPr>
            <a:spLocks noGrp="1"/>
          </p:cNvSpPr>
          <p:nvPr>
            <p:ph type="dt" sz="half" idx="10"/>
          </p:nvPr>
        </p:nvSpPr>
        <p:spPr/>
        <p:txBody>
          <a:bodyPr/>
          <a:lstStyle>
            <a:lvl1pPr>
              <a:defRPr/>
            </a:lvl1pPr>
          </a:lstStyle>
          <a:p>
            <a:pPr algn="l" defTabSz="685800"/>
            <a:endParaRPr lang="en-US" altLang="en-US" sz="1050">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74255BB9-1241-7F49-E1A3-E363073DF557}"/>
              </a:ext>
            </a:extLst>
          </p:cNvPr>
          <p:cNvSpPr>
            <a:spLocks noGrp="1"/>
          </p:cNvSpPr>
          <p:nvPr>
            <p:ph type="ftr" sz="quarter" idx="11"/>
          </p:nvPr>
        </p:nvSpPr>
        <p:spPr/>
        <p:txBody>
          <a:bodyPr/>
          <a:lstStyle>
            <a:lvl1pPr>
              <a:defRPr/>
            </a:lvl1pPr>
          </a:lstStyle>
          <a:p>
            <a:pPr defTabSz="685800"/>
            <a:endParaRPr lang="en-US" altLang="en-US" sz="1050">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8A1C0716-C44F-1553-9742-83E035196BF1}"/>
              </a:ext>
            </a:extLst>
          </p:cNvPr>
          <p:cNvSpPr>
            <a:spLocks noGrp="1"/>
          </p:cNvSpPr>
          <p:nvPr>
            <p:ph type="sldNum" sz="quarter" idx="12"/>
          </p:nvPr>
        </p:nvSpPr>
        <p:spPr/>
        <p:txBody>
          <a:bodyPr/>
          <a:lstStyle>
            <a:lvl1pPr>
              <a:defRPr/>
            </a:lvl1pPr>
          </a:lstStyle>
          <a:p>
            <a:pPr defTabSz="685800"/>
            <a:fld id="{0309CBD5-C5CD-409A-BDCD-0E777683A37C}" type="slidenum">
              <a:rPr lang="en-US" altLang="en-US" sz="1050" smtClean="0">
                <a:solidFill>
                  <a:srgbClr val="000000"/>
                </a:solidFill>
                <a:cs typeface="Arial" panose="020B0604020202020204" pitchFamily="34" charset="0"/>
              </a:rPr>
              <a:pPr defTabSz="685800"/>
              <a:t>‹#›</a:t>
            </a:fld>
            <a:endParaRPr lang="en-US" altLang="en-US" sz="1050">
              <a:solidFill>
                <a:srgbClr val="000000"/>
              </a:solidFill>
              <a:cs typeface="Arial" panose="020B0604020202020204" pitchFamily="34" charset="0"/>
            </a:endParaRPr>
          </a:p>
        </p:txBody>
      </p:sp>
    </p:spTree>
    <p:extLst>
      <p:ext uri="{BB962C8B-B14F-4D97-AF65-F5344CB8AC3E}">
        <p14:creationId xmlns:p14="http://schemas.microsoft.com/office/powerpoint/2010/main" val="1611591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3474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a:p>
        </p:txBody>
      </p:sp>
    </p:spTree>
    <p:extLst>
      <p:ext uri="{BB962C8B-B14F-4D97-AF65-F5344CB8AC3E}">
        <p14:creationId xmlns:p14="http://schemas.microsoft.com/office/powerpoint/2010/main" val="2975443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52"/>
            <a:ext cx="7772400" cy="1102519"/>
          </a:xfrm>
        </p:spPr>
        <p:txBody>
          <a:bodyPr/>
          <a:lstStyle/>
          <a:p>
            <a:r>
              <a:rPr lang="en-US"/>
              <a:t>Click to edit Master title style</a:t>
            </a:r>
          </a:p>
        </p:txBody>
      </p:sp>
      <p:sp>
        <p:nvSpPr>
          <p:cNvPr id="3" name="Subtitle 2"/>
          <p:cNvSpPr>
            <a:spLocks noGrp="1"/>
          </p:cNvSpPr>
          <p:nvPr>
            <p:ph type="subTitle" idx="1"/>
          </p:nvPr>
        </p:nvSpPr>
        <p:spPr>
          <a:xfrm>
            <a:off x="1374812" y="2914650"/>
            <a:ext cx="6400801"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87852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264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91"/>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5205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8652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48" y="1151335"/>
            <a:ext cx="404177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814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89948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62930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3656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580" y="20871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3" y="1076343"/>
            <a:ext cx="3008313"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7791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2"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302" y="459581"/>
            <a:ext cx="5486400"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92302" y="4029420"/>
            <a:ext cx="5486400"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94928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11026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9007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8B21935-E9E0-D8EA-6D84-8281C0BAD7B4}"/>
              </a:ext>
            </a:extLst>
          </p:cNvPr>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5A5C2F2-64E6-ACA7-7EE6-05D041A24D89}"/>
              </a:ext>
            </a:extLst>
          </p:cNvPr>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E5432F-2303-E86F-D2EB-AC2EA7C9FB77}"/>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mj-lt"/>
              </a:defRPr>
            </a:lvl1pPr>
          </a:lstStyle>
          <a:p>
            <a:endParaRPr lang="en-US" altLang="en-US"/>
          </a:p>
        </p:txBody>
      </p:sp>
      <p:sp>
        <p:nvSpPr>
          <p:cNvPr id="1029" name="Rectangle 5">
            <a:extLst>
              <a:ext uri="{FF2B5EF4-FFF2-40B4-BE49-F238E27FC236}">
                <a16:creationId xmlns:a16="http://schemas.microsoft.com/office/drawing/2014/main" id="{262966DA-030E-0ECE-FBBE-97E597E3B1D5}"/>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a:solidFill>
                  <a:schemeClr val="tx1"/>
                </a:solidFill>
                <a:latin typeface="+mj-lt"/>
              </a:defRPr>
            </a:lvl1pPr>
          </a:lstStyle>
          <a:p>
            <a:endParaRPr lang="en-US" altLang="en-US"/>
          </a:p>
        </p:txBody>
      </p:sp>
      <p:sp>
        <p:nvSpPr>
          <p:cNvPr id="1030" name="Rectangle 6">
            <a:extLst>
              <a:ext uri="{FF2B5EF4-FFF2-40B4-BE49-F238E27FC236}">
                <a16:creationId xmlns:a16="http://schemas.microsoft.com/office/drawing/2014/main" id="{36BF646A-132B-073E-DFD6-3E1486F59852}"/>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mj-lt"/>
              </a:defRPr>
            </a:lvl1pPr>
          </a:lstStyle>
          <a:p>
            <a:fld id="{6414763F-B4F7-4D13-9130-72C4C4BDD17E}" type="slidenum">
              <a:rPr lang="en-US" altLang="en-US"/>
              <a:pPr/>
              <a:t>‹#›</a:t>
            </a:fld>
            <a:endParaRPr lang="en-US" altLang="en-US"/>
          </a:p>
        </p:txBody>
      </p:sp>
    </p:spTree>
    <p:extLst>
      <p:ext uri="{BB962C8B-B14F-4D97-AF65-F5344CB8AC3E}">
        <p14:creationId xmlns:p14="http://schemas.microsoft.com/office/powerpoint/2010/main" val="3422753677"/>
      </p:ext>
    </p:extLst>
  </p:cSld>
  <p:clrMap bg1="lt1" tx1="dk1" bg2="lt2" tx2="dk2" accent1="accent1" accent2="accent2" accent3="accent3" accent4="accent4" accent5="accent5" accent6="accent6" hlink="hlink" folHlink="folHlink"/>
  <p:sldLayoutIdLst>
    <p:sldLayoutId id="2147483837" r:id="rId1"/>
    <p:sldLayoutId id="2147483838"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3000" kern="1200">
          <a:solidFill>
            <a:schemeClr val="bg1"/>
          </a:solidFill>
          <a:latin typeface="+mn-lt"/>
          <a:ea typeface="+mn-ea"/>
          <a:cs typeface="+mn-cs"/>
        </a:defRPr>
      </a:lvl1pPr>
      <a:lvl2pPr marL="557213" indent="-214313" algn="l" rtl="0" fontAlgn="base">
        <a:spcBef>
          <a:spcPct val="20000"/>
        </a:spcBef>
        <a:spcAft>
          <a:spcPct val="0"/>
        </a:spcAft>
        <a:buChar char="–"/>
        <a:defRPr sz="3000" kern="1200">
          <a:solidFill>
            <a:schemeClr val="bg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j-lt"/>
          <a:ea typeface="+mn-ea"/>
          <a:cs typeface="+mj-cs"/>
        </a:defRPr>
      </a:lvl3pPr>
      <a:lvl4pPr marL="1200150" indent="-171450" algn="l" rtl="0" fontAlgn="base">
        <a:spcBef>
          <a:spcPct val="20000"/>
        </a:spcBef>
        <a:spcAft>
          <a:spcPct val="0"/>
        </a:spcAft>
        <a:buChar char="–"/>
        <a:defRPr sz="1500" kern="1200">
          <a:solidFill>
            <a:schemeClr val="tx1"/>
          </a:solidFill>
          <a:latin typeface="+mj-lt"/>
          <a:ea typeface="+mn-ea"/>
          <a:cs typeface="+mj-cs"/>
        </a:defRPr>
      </a:lvl4pPr>
      <a:lvl5pPr marL="1543050" indent="-171450" algn="l" rtl="0" fontAlgn="base">
        <a:spcBef>
          <a:spcPct val="20000"/>
        </a:spcBef>
        <a:spcAft>
          <a:spcPct val="0"/>
        </a:spcAft>
        <a:buChar char="»"/>
        <a:defRPr sz="1500" kern="1200">
          <a:solidFill>
            <a:schemeClr val="tx1"/>
          </a:solidFill>
          <a:latin typeface="+mj-lt"/>
          <a:ea typeface="+mn-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57200" y="205979"/>
            <a:ext cx="8229601"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57200" y="1200151"/>
            <a:ext cx="8229601"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3124201"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148338147"/>
      </p:ext>
    </p:extLst>
  </p:cSld>
  <p:clrMap bg1="lt1" tx1="dk1" bg2="lt2" tx2="dk2" accent1="accent1" accent2="accent2" accent3="accent3" accent4="accent4" accent5="accent5" accent6="accent6" hlink="hlink" folHlink="folHlink"/>
  <p:sldLayoutIdLst>
    <p:sldLayoutId id="2147483840"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5837602"/>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15.xml"/><Relationship Id="rId4" Type="http://schemas.openxmlformats.org/officeDocument/2006/relationships/image" Target="../media/image10.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6.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2023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Served my synagogue 30 years.</a:t>
            </a:r>
          </a:p>
          <a:p>
            <a:pPr algn="l">
              <a:lnSpc>
                <a:spcPct val="90000"/>
              </a:lnSpc>
            </a:pPr>
            <a:r>
              <a:rPr lang="en-US" altLang="en-US" sz="4000" dirty="0"/>
              <a:t>1 point</a:t>
            </a:r>
          </a:p>
        </p:txBody>
      </p:sp>
    </p:spTree>
    <p:extLst>
      <p:ext uri="{BB962C8B-B14F-4D97-AF65-F5344CB8AC3E}">
        <p14:creationId xmlns:p14="http://schemas.microsoft.com/office/powerpoint/2010/main" val="2983855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Served my synagogue 30 years.</a:t>
            </a:r>
          </a:p>
          <a:p>
            <a:pPr algn="l">
              <a:lnSpc>
                <a:spcPct val="90000"/>
              </a:lnSpc>
            </a:pPr>
            <a:r>
              <a:rPr lang="en-US" altLang="en-US" sz="4000" dirty="0"/>
              <a:t>1 point</a:t>
            </a:r>
          </a:p>
          <a:p>
            <a:pPr algn="l">
              <a:lnSpc>
                <a:spcPct val="90000"/>
              </a:lnSpc>
            </a:pPr>
            <a:r>
              <a:rPr lang="en-US" altLang="en-US" sz="4000" dirty="0"/>
              <a:t>That’s only 6 points for all that.  At this rate, I’ll only get in by the grace and mercy of G-d.</a:t>
            </a:r>
          </a:p>
        </p:txBody>
      </p:sp>
    </p:spTree>
    <p:extLst>
      <p:ext uri="{BB962C8B-B14F-4D97-AF65-F5344CB8AC3E}">
        <p14:creationId xmlns:p14="http://schemas.microsoft.com/office/powerpoint/2010/main" val="3145536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4" name="Picture 3">
            <a:extLst>
              <a:ext uri="{FF2B5EF4-FFF2-40B4-BE49-F238E27FC236}">
                <a16:creationId xmlns:a16="http://schemas.microsoft.com/office/drawing/2014/main" id="{91DEAD47-791C-AF28-74B4-AD442F6C7C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3" y="0"/>
            <a:ext cx="9139814" cy="5143500"/>
          </a:xfrm>
          <a:prstGeom prst="rect">
            <a:avLst/>
          </a:prstGeom>
        </p:spPr>
      </p:pic>
    </p:spTree>
    <p:extLst>
      <p:ext uri="{BB962C8B-B14F-4D97-AF65-F5344CB8AC3E}">
        <p14:creationId xmlns:p14="http://schemas.microsoft.com/office/powerpoint/2010/main" val="1414788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F497BBBA-CC82-ED6C-0D36-45FCC9A2E7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CDD03C41-342B-55AF-F5A7-4DCD4BD36C38}"/>
              </a:ext>
            </a:extLst>
          </p:cNvPr>
          <p:cNvSpPr txBox="1"/>
          <p:nvPr/>
        </p:nvSpPr>
        <p:spPr>
          <a:xfrm>
            <a:off x="76200" y="285750"/>
            <a:ext cx="7581114" cy="31700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rPr>
              <a:t>Bar Mitzvah Warrior</a:t>
            </a:r>
          </a:p>
          <a:p>
            <a:pPr marL="173038" marR="0" lvl="0" indent="-1730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u="sng" dirty="0">
                <a:solidFill>
                  <a:srgbClr val="FFFF66"/>
                </a:solidFill>
                <a:effectLst>
                  <a:outerShdw blurRad="38100" dist="38100" dir="2700000" algn="tl">
                    <a:srgbClr val="000000">
                      <a:alpha val="43137"/>
                    </a:srgbClr>
                  </a:outerShdw>
                </a:effectLst>
              </a:rPr>
              <a:t>Young people are strong</a:t>
            </a:r>
          </a:p>
          <a:p>
            <a:pPr marL="173038" marR="0" lvl="0" indent="-1730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srgbClr val="FFFFFF"/>
                </a:solidFill>
                <a:effectLst>
                  <a:outerShdw blurRad="38100" dist="38100" dir="2700000" algn="tl">
                    <a:srgbClr val="000000">
                      <a:alpha val="43137"/>
                    </a:srgbClr>
                  </a:outerShdw>
                </a:effectLst>
              </a:rPr>
              <a:t>What are the seductions that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solidFill>
                  <a:srgbClr val="FFFFFF"/>
                </a:solidFill>
                <a:effectLst>
                  <a:outerShdw blurRad="38100" dist="38100" dir="2700000" algn="tl">
                    <a:srgbClr val="000000">
                      <a:alpha val="43137"/>
                    </a:srgbClr>
                  </a:outerShdw>
                </a:effectLst>
              </a:rPr>
              <a:t>  rob strength?</a:t>
            </a:r>
          </a:p>
          <a:p>
            <a:pPr marL="173038" marR="0" lvl="0" indent="-1730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rPr>
              <a:t>How do you get strong?</a:t>
            </a:r>
          </a:p>
        </p:txBody>
      </p:sp>
    </p:spTree>
    <p:extLst>
      <p:ext uri="{BB962C8B-B14F-4D97-AF65-F5344CB8AC3E}">
        <p14:creationId xmlns:p14="http://schemas.microsoft.com/office/powerpoint/2010/main" val="1442540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95922" y="209550"/>
            <a:ext cx="8534400" cy="4648200"/>
          </a:xfrm>
        </p:spPr>
        <p:txBody>
          <a:bodyPr/>
          <a:lstStyle/>
          <a:p>
            <a:pPr algn="l">
              <a:lnSpc>
                <a:spcPct val="90000"/>
              </a:lnSpc>
            </a:pPr>
            <a:r>
              <a:rPr lang="en-US" sz="3600" baseline="30000" dirty="0"/>
              <a:t>1 Yn 2.12-14 </a:t>
            </a:r>
            <a:r>
              <a:rPr lang="en-US" sz="3600" u="sng" dirty="0">
                <a:solidFill>
                  <a:srgbClr val="FFFF66"/>
                </a:solidFill>
              </a:rPr>
              <a:t>You children</a:t>
            </a:r>
            <a:r>
              <a:rPr lang="en-US" sz="3600" dirty="0"/>
              <a:t>, I am writing you because your sins have been forgiven for his sake.</a:t>
            </a:r>
          </a:p>
          <a:p>
            <a:pPr algn="l">
              <a:lnSpc>
                <a:spcPct val="90000"/>
              </a:lnSpc>
            </a:pPr>
            <a:r>
              <a:rPr lang="en-US" sz="3600" u="sng" dirty="0">
                <a:solidFill>
                  <a:srgbClr val="FFFF66"/>
                </a:solidFill>
              </a:rPr>
              <a:t>You fathers</a:t>
            </a:r>
            <a:r>
              <a:rPr lang="en-US" sz="3600" dirty="0"/>
              <a:t>, I am writing you because you have known him who has existed from the beginning.</a:t>
            </a:r>
            <a:br>
              <a:rPr lang="en-US" sz="6600" dirty="0"/>
            </a:br>
            <a:r>
              <a:rPr lang="en-US" sz="3600" u="sng" dirty="0">
                <a:solidFill>
                  <a:srgbClr val="FFFF66"/>
                </a:solidFill>
              </a:rPr>
              <a:t>You young people</a:t>
            </a:r>
            <a:r>
              <a:rPr lang="en-US" sz="3600" dirty="0"/>
              <a:t>, I am writing you because you have overcome the Evil One.</a:t>
            </a:r>
          </a:p>
        </p:txBody>
      </p:sp>
    </p:spTree>
    <p:extLst>
      <p:ext uri="{BB962C8B-B14F-4D97-AF65-F5344CB8AC3E}">
        <p14:creationId xmlns:p14="http://schemas.microsoft.com/office/powerpoint/2010/main" val="1474362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95922" y="209550"/>
            <a:ext cx="8534400" cy="4648200"/>
          </a:xfrm>
        </p:spPr>
        <p:txBody>
          <a:bodyPr>
            <a:normAutofit lnSpcReduction="10000"/>
          </a:bodyPr>
          <a:lstStyle/>
          <a:p>
            <a:pPr algn="l">
              <a:lnSpc>
                <a:spcPct val="90000"/>
              </a:lnSpc>
            </a:pPr>
            <a:r>
              <a:rPr lang="en-US" sz="3600" baseline="30000" dirty="0"/>
              <a:t>1 Yn 2.12-14 </a:t>
            </a:r>
            <a:r>
              <a:rPr lang="en-US" sz="3600" u="sng" dirty="0">
                <a:solidFill>
                  <a:srgbClr val="FFFF66"/>
                </a:solidFill>
              </a:rPr>
              <a:t>You children</a:t>
            </a:r>
            <a:r>
              <a:rPr lang="en-US" sz="3600" dirty="0"/>
              <a:t>, I have written you because you have known the Father.</a:t>
            </a:r>
            <a:br>
              <a:rPr lang="en-US" sz="6600" dirty="0"/>
            </a:br>
            <a:r>
              <a:rPr lang="en-US" sz="3600" u="sng" dirty="0">
                <a:solidFill>
                  <a:srgbClr val="FFFF66"/>
                </a:solidFill>
              </a:rPr>
              <a:t>You fathers</a:t>
            </a:r>
            <a:r>
              <a:rPr lang="en-US" sz="3600" dirty="0"/>
              <a:t>, I have written you because you have known him who has existed from the beginning. </a:t>
            </a:r>
          </a:p>
          <a:p>
            <a:pPr algn="l">
              <a:lnSpc>
                <a:spcPct val="90000"/>
              </a:lnSpc>
            </a:pPr>
            <a:r>
              <a:rPr lang="en-US" sz="3600" u="sng" dirty="0">
                <a:solidFill>
                  <a:srgbClr val="FFFF66"/>
                </a:solidFill>
              </a:rPr>
              <a:t>You young people</a:t>
            </a:r>
            <a:r>
              <a:rPr lang="en-US" sz="3600" dirty="0"/>
              <a:t>, I have written you because you are strong — the Word of God remains in you,  and you have overcome the Evil One.</a:t>
            </a:r>
            <a:endParaRPr lang="en-US" altLang="en-US" sz="6600" dirty="0"/>
          </a:p>
        </p:txBody>
      </p:sp>
    </p:spTree>
    <p:extLst>
      <p:ext uri="{BB962C8B-B14F-4D97-AF65-F5344CB8AC3E}">
        <p14:creationId xmlns:p14="http://schemas.microsoft.com/office/powerpoint/2010/main" val="2211441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3238261"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6BDE8778-72D1-CF6C-A202-6ED7BA8AD617}"/>
              </a:ext>
            </a:extLst>
          </p:cNvPr>
          <p:cNvPicPr>
            <a:picLocks noChangeAspect="1"/>
          </p:cNvPicPr>
          <p:nvPr/>
        </p:nvPicPr>
        <p:blipFill>
          <a:blip r:embed="rId3"/>
          <a:stretch>
            <a:fillRect/>
          </a:stretch>
        </p:blipFill>
        <p:spPr>
          <a:xfrm>
            <a:off x="0" y="0"/>
            <a:ext cx="5592061" cy="5143500"/>
          </a:xfrm>
          <a:prstGeom prst="rect">
            <a:avLst/>
          </a:prstGeom>
        </p:spPr>
      </p:pic>
      <p:pic>
        <p:nvPicPr>
          <p:cNvPr id="4" name="Picture 3">
            <a:extLst>
              <a:ext uri="{FF2B5EF4-FFF2-40B4-BE49-F238E27FC236}">
                <a16:creationId xmlns:a16="http://schemas.microsoft.com/office/drawing/2014/main" id="{55CB2D54-6B8A-F722-91F7-DD11FFC4D730}"/>
              </a:ext>
            </a:extLst>
          </p:cNvPr>
          <p:cNvPicPr>
            <a:picLocks noChangeAspect="1"/>
          </p:cNvPicPr>
          <p:nvPr/>
        </p:nvPicPr>
        <p:blipFill>
          <a:blip r:embed="rId4"/>
          <a:stretch>
            <a:fillRect/>
          </a:stretch>
        </p:blipFill>
        <p:spPr>
          <a:xfrm>
            <a:off x="5600940" y="-5506"/>
            <a:ext cx="3051230" cy="5143500"/>
          </a:xfrm>
          <a:prstGeom prst="rect">
            <a:avLst/>
          </a:prstGeom>
        </p:spPr>
      </p:pic>
    </p:spTree>
    <p:extLst>
      <p:ext uri="{BB962C8B-B14F-4D97-AF65-F5344CB8AC3E}">
        <p14:creationId xmlns:p14="http://schemas.microsoft.com/office/powerpoint/2010/main" val="3437909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743200" y="209550"/>
            <a:ext cx="6096000" cy="4648200"/>
          </a:xfrm>
        </p:spPr>
        <p:txBody>
          <a:bodyPr>
            <a:normAutofit fontScale="92500"/>
          </a:bodyPr>
          <a:lstStyle/>
          <a:p>
            <a:pPr algn="l">
              <a:lnSpc>
                <a:spcPct val="90000"/>
              </a:lnSpc>
            </a:pPr>
            <a:r>
              <a:rPr lang="en-US" sz="4000" dirty="0"/>
              <a:t>God is moving among second-generation Israeli young believers who are actively proclaiming the message of Messiah among their friends, and many are coming to faith in Yeshua the Messiah! </a:t>
            </a:r>
            <a:endParaRPr lang="en-US" altLang="en-US" sz="4000" dirty="0"/>
          </a:p>
        </p:txBody>
      </p:sp>
      <p:pic>
        <p:nvPicPr>
          <p:cNvPr id="5" name="Picture 4">
            <a:extLst>
              <a:ext uri="{FF2B5EF4-FFF2-40B4-BE49-F238E27FC236}">
                <a16:creationId xmlns:a16="http://schemas.microsoft.com/office/drawing/2014/main" id="{565104BD-C822-1EF8-1432-E2D096F5EA81}"/>
              </a:ext>
            </a:extLst>
          </p:cNvPr>
          <p:cNvPicPr>
            <a:picLocks noChangeAspect="1"/>
          </p:cNvPicPr>
          <p:nvPr/>
        </p:nvPicPr>
        <p:blipFill>
          <a:blip r:embed="rId3"/>
          <a:stretch>
            <a:fillRect/>
          </a:stretch>
        </p:blipFill>
        <p:spPr>
          <a:xfrm>
            <a:off x="-16276" y="590550"/>
            <a:ext cx="2524864" cy="3627268"/>
          </a:xfrm>
          <a:prstGeom prst="rect">
            <a:avLst/>
          </a:prstGeom>
        </p:spPr>
      </p:pic>
    </p:spTree>
    <p:extLst>
      <p:ext uri="{BB962C8B-B14F-4D97-AF65-F5344CB8AC3E}">
        <p14:creationId xmlns:p14="http://schemas.microsoft.com/office/powerpoint/2010/main" val="1027667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dirty="0"/>
              <a:t>I can only describe this movement as a second-generation movement of the Holy Spirit. </a:t>
            </a:r>
          </a:p>
          <a:p>
            <a:pPr algn="l">
              <a:lnSpc>
                <a:spcPct val="90000"/>
              </a:lnSpc>
            </a:pPr>
            <a:endParaRPr lang="en-US" altLang="en-US" sz="3800" dirty="0"/>
          </a:p>
          <a:p>
            <a:pPr algn="l">
              <a:lnSpc>
                <a:spcPct val="90000"/>
              </a:lnSpc>
            </a:pPr>
            <a:endParaRPr lang="en-US" altLang="en-US" sz="4000" dirty="0"/>
          </a:p>
        </p:txBody>
      </p:sp>
    </p:spTree>
    <p:extLst>
      <p:ext uri="{BB962C8B-B14F-4D97-AF65-F5344CB8AC3E}">
        <p14:creationId xmlns:p14="http://schemas.microsoft.com/office/powerpoint/2010/main" val="3291610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dirty="0"/>
              <a:t>Their parents and congregational leaders have done a great job leading this next generation to the Lord and providing opportunities for their discipleship. </a:t>
            </a:r>
            <a:endParaRPr lang="en-US" altLang="en-US" sz="4000" dirty="0"/>
          </a:p>
        </p:txBody>
      </p:sp>
    </p:spTree>
    <p:extLst>
      <p:ext uri="{BB962C8B-B14F-4D97-AF65-F5344CB8AC3E}">
        <p14:creationId xmlns:p14="http://schemas.microsoft.com/office/powerpoint/2010/main" val="2115495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I was told I use the word “anyhow” repeatedly, excessively.</a:t>
            </a:r>
          </a:p>
          <a:p>
            <a:pPr algn="l"/>
            <a:endParaRPr lang="en-US" sz="4000" dirty="0"/>
          </a:p>
          <a:p>
            <a:pPr algn="l"/>
            <a:r>
              <a:rPr lang="en-US" sz="4000" dirty="0"/>
              <a:t>Anyhow challenge…</a:t>
            </a:r>
          </a:p>
        </p:txBody>
      </p:sp>
    </p:spTree>
    <p:extLst>
      <p:ext uri="{BB962C8B-B14F-4D97-AF65-F5344CB8AC3E}">
        <p14:creationId xmlns:p14="http://schemas.microsoft.com/office/powerpoint/2010/main" val="3325098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spTree>
    <p:extLst>
      <p:ext uri="{BB962C8B-B14F-4D97-AF65-F5344CB8AC3E}">
        <p14:creationId xmlns:p14="http://schemas.microsoft.com/office/powerpoint/2010/main" val="1574276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4" name="Picture 3">
            <a:extLst>
              <a:ext uri="{FF2B5EF4-FFF2-40B4-BE49-F238E27FC236}">
                <a16:creationId xmlns:a16="http://schemas.microsoft.com/office/drawing/2014/main" id="{91DEAD47-791C-AF28-74B4-AD442F6C7C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3" y="0"/>
            <a:ext cx="9139814" cy="5143500"/>
          </a:xfrm>
          <a:prstGeom prst="rect">
            <a:avLst/>
          </a:prstGeom>
        </p:spPr>
      </p:pic>
    </p:spTree>
    <p:extLst>
      <p:ext uri="{BB962C8B-B14F-4D97-AF65-F5344CB8AC3E}">
        <p14:creationId xmlns:p14="http://schemas.microsoft.com/office/powerpoint/2010/main" val="232856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F497BBBA-CC82-ED6C-0D36-45FCC9A2E7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CDD03C41-342B-55AF-F5A7-4DCD4BD36C38}"/>
              </a:ext>
            </a:extLst>
          </p:cNvPr>
          <p:cNvSpPr txBox="1"/>
          <p:nvPr/>
        </p:nvSpPr>
        <p:spPr>
          <a:xfrm>
            <a:off x="76200" y="285750"/>
            <a:ext cx="7581114" cy="3170099"/>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Bar Mitzvah Warrior</a:t>
            </a:r>
          </a:p>
          <a:p>
            <a:pPr marL="173038" indent="-173038" algn="l">
              <a:buFont typeface="Arial" panose="020B0604020202020204" pitchFamily="34" charset="0"/>
              <a:buChar char="•"/>
            </a:pPr>
            <a:r>
              <a:rPr lang="en-US" dirty="0">
                <a:effectLst>
                  <a:outerShdw blurRad="38100" dist="38100" dir="2700000" algn="tl">
                    <a:srgbClr val="000000">
                      <a:alpha val="43137"/>
                    </a:srgbClr>
                  </a:outerShdw>
                </a:effectLst>
              </a:rPr>
              <a:t>Young people are strong</a:t>
            </a:r>
          </a:p>
          <a:p>
            <a:pPr marL="173038" indent="-173038" algn="l">
              <a:buFont typeface="Arial" panose="020B0604020202020204" pitchFamily="34" charset="0"/>
              <a:buChar char="•"/>
            </a:pPr>
            <a:r>
              <a:rPr lang="en-US" u="sng" dirty="0">
                <a:solidFill>
                  <a:srgbClr val="FFFF66"/>
                </a:solidFill>
                <a:effectLst>
                  <a:outerShdw blurRad="38100" dist="38100" dir="2700000" algn="tl">
                    <a:srgbClr val="000000">
                      <a:alpha val="43137"/>
                    </a:srgbClr>
                  </a:outerShdw>
                </a:effectLst>
              </a:rPr>
              <a:t>What are the seductions that </a:t>
            </a:r>
          </a:p>
          <a:p>
            <a:pPr algn="l"/>
            <a:r>
              <a:rPr lang="en-US" dirty="0">
                <a:solidFill>
                  <a:srgbClr val="FFFF66"/>
                </a:solidFill>
                <a:effectLst>
                  <a:outerShdw blurRad="38100" dist="38100" dir="2700000" algn="tl">
                    <a:srgbClr val="000000">
                      <a:alpha val="43137"/>
                    </a:srgbClr>
                  </a:outerShdw>
                </a:effectLst>
              </a:rPr>
              <a:t>  </a:t>
            </a:r>
            <a:r>
              <a:rPr lang="en-US" u="sng" dirty="0">
                <a:solidFill>
                  <a:srgbClr val="FFFF66"/>
                </a:solidFill>
                <a:effectLst>
                  <a:outerShdw blurRad="38100" dist="38100" dir="2700000" algn="tl">
                    <a:srgbClr val="000000">
                      <a:alpha val="43137"/>
                    </a:srgbClr>
                  </a:outerShdw>
                </a:effectLst>
              </a:rPr>
              <a:t>rob strength?</a:t>
            </a:r>
          </a:p>
          <a:p>
            <a:pPr marL="173038" indent="-173038" algn="l">
              <a:buFont typeface="Arial" panose="020B0604020202020204" pitchFamily="34" charset="0"/>
              <a:buChar char="•"/>
            </a:pPr>
            <a:r>
              <a:rPr lang="en-US" dirty="0">
                <a:effectLst>
                  <a:outerShdw blurRad="38100" dist="38100" dir="2700000" algn="tl">
                    <a:srgbClr val="000000">
                      <a:alpha val="43137"/>
                    </a:srgbClr>
                  </a:outerShdw>
                </a:effectLst>
              </a:rPr>
              <a:t>How do you get strong?</a:t>
            </a:r>
          </a:p>
        </p:txBody>
      </p:sp>
    </p:spTree>
    <p:extLst>
      <p:ext uri="{BB962C8B-B14F-4D97-AF65-F5344CB8AC3E}">
        <p14:creationId xmlns:p14="http://schemas.microsoft.com/office/powerpoint/2010/main" val="3323911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baseline="30000" dirty="0"/>
              <a:t>1 Yn 2.15-17 </a:t>
            </a:r>
            <a:r>
              <a:rPr lang="en-US" altLang="en-US" sz="4000" dirty="0"/>
              <a:t>Do not love the world or the things of the world. If someone loves the world, then love for the Father is not in him; because all the things of the world — the physical desires of the old nature, the desires of the eyes [for possessions], </a:t>
            </a:r>
          </a:p>
        </p:txBody>
      </p:sp>
    </p:spTree>
    <p:extLst>
      <p:ext uri="{BB962C8B-B14F-4D97-AF65-F5344CB8AC3E}">
        <p14:creationId xmlns:p14="http://schemas.microsoft.com/office/powerpoint/2010/main" val="9449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baseline="30000" dirty="0"/>
              <a:t>1 Yn 2.15-17  </a:t>
            </a:r>
            <a:r>
              <a:rPr lang="en-US" altLang="en-US" sz="4000" dirty="0"/>
              <a:t>and the pride and pretensions of life — are not from the Father but from the world. And the world is passing away, along with its desires. But whoever does God’s will remains forever.</a:t>
            </a:r>
          </a:p>
        </p:txBody>
      </p:sp>
    </p:spTree>
    <p:extLst>
      <p:ext uri="{BB962C8B-B14F-4D97-AF65-F5344CB8AC3E}">
        <p14:creationId xmlns:p14="http://schemas.microsoft.com/office/powerpoint/2010/main" val="400728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u="sng" dirty="0">
                <a:solidFill>
                  <a:srgbClr val="FFFF66"/>
                </a:solidFill>
              </a:rPr>
              <a:t>You young people</a:t>
            </a:r>
            <a:r>
              <a:rPr lang="en-US" sz="4000" dirty="0"/>
              <a:t>, I have written you because you are strong — the Word of God remains in you,  and you have overcome the Evil One.</a:t>
            </a:r>
            <a:endParaRPr lang="en-US" altLang="en-US" sz="7200" dirty="0"/>
          </a:p>
          <a:p>
            <a:pPr algn="l">
              <a:lnSpc>
                <a:spcPct val="90000"/>
              </a:lnSpc>
            </a:pPr>
            <a:endParaRPr lang="en-US" altLang="en-US" sz="4000" dirty="0"/>
          </a:p>
        </p:txBody>
      </p:sp>
    </p:spTree>
    <p:extLst>
      <p:ext uri="{BB962C8B-B14F-4D97-AF65-F5344CB8AC3E}">
        <p14:creationId xmlns:p14="http://schemas.microsoft.com/office/powerpoint/2010/main" val="1435091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Messiah’s great warning about our strength in the end of days, the </a:t>
            </a:r>
            <a:r>
              <a:rPr lang="en-US" altLang="en-US" sz="4000" i="1" dirty="0"/>
              <a:t>akarit ha-</a:t>
            </a:r>
            <a:r>
              <a:rPr lang="en-US" altLang="en-US" sz="4000" i="1" dirty="0" err="1"/>
              <a:t>yamim</a:t>
            </a:r>
            <a:r>
              <a:rPr lang="en-US" altLang="en-US" sz="4000" i="1" dirty="0"/>
              <a:t> </a:t>
            </a:r>
            <a:r>
              <a:rPr lang="he-IL" altLang="en-US" sz="4000" b="1" dirty="0">
                <a:latin typeface="David" panose="020E0502060401010101" pitchFamily="34" charset="-79"/>
                <a:cs typeface="David" panose="020E0502060401010101" pitchFamily="34" charset="-79"/>
              </a:rPr>
              <a:t>אחרית הימים</a:t>
            </a:r>
            <a:endParaRPr lang="en-US" altLang="en-US" sz="40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382068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621506" y="870844"/>
            <a:ext cx="7900988" cy="4444305"/>
          </a:xfrm>
        </p:spPr>
        <p:txBody>
          <a:bodyPr>
            <a:normAutofit/>
          </a:bodyPr>
          <a:lstStyle/>
          <a:p>
            <a:pPr marL="0" indent="0">
              <a:buNone/>
            </a:pPr>
            <a:r>
              <a:rPr lang="en-US" sz="4000" dirty="0"/>
              <a:t>Yeshua replied: “Watch out! </a:t>
            </a:r>
            <a:r>
              <a:rPr lang="en-US" sz="4000" dirty="0">
                <a:solidFill>
                  <a:srgbClr val="FFFF99"/>
                </a:solidFill>
              </a:rPr>
              <a:t>Don’t let anyone </a:t>
            </a:r>
            <a:r>
              <a:rPr lang="en-US" sz="4000" u="sng" dirty="0">
                <a:solidFill>
                  <a:srgbClr val="FFFF99"/>
                </a:solidFill>
              </a:rPr>
              <a:t>fool</a:t>
            </a:r>
            <a:r>
              <a:rPr lang="en-US" sz="4000" dirty="0">
                <a:solidFill>
                  <a:srgbClr val="FFFF99"/>
                </a:solidFill>
              </a:rPr>
              <a:t> you!</a:t>
            </a:r>
          </a:p>
          <a:p>
            <a:pPr marL="0" indent="0"/>
            <a:r>
              <a:rPr lang="en-US" b="1" dirty="0"/>
              <a:t> </a:t>
            </a:r>
            <a:r>
              <a:rPr lang="en-US" sz="3600" dirty="0"/>
              <a:t> </a:t>
            </a:r>
            <a:r>
              <a:rPr lang="el-GR" sz="3600" dirty="0"/>
              <a:t> πλανάω </a:t>
            </a:r>
            <a:r>
              <a:rPr lang="en-US" sz="3600" dirty="0"/>
              <a:t> </a:t>
            </a:r>
            <a:r>
              <a:rPr lang="en-US" sz="3600" i="1" dirty="0" err="1"/>
              <a:t>planaó</a:t>
            </a:r>
            <a:r>
              <a:rPr lang="en-US" sz="3600" dirty="0"/>
              <a:t> </a:t>
            </a:r>
            <a:r>
              <a:rPr lang="en-US" dirty="0"/>
              <a:t>     </a:t>
            </a:r>
          </a:p>
          <a:p>
            <a:pPr marL="0" indent="0"/>
            <a:r>
              <a:rPr lang="en-US" sz="4000" dirty="0"/>
              <a:t>lead astray, deceive, cause to wander</a:t>
            </a:r>
            <a:endParaRPr lang="en-US" sz="4800" dirty="0">
              <a:solidFill>
                <a:srgbClr val="FFFF99"/>
              </a:solidFill>
            </a:endParaRPr>
          </a:p>
        </p:txBody>
      </p:sp>
      <p:sp>
        <p:nvSpPr>
          <p:cNvPr id="372738" name="Rectangle 2"/>
          <p:cNvSpPr>
            <a:spLocks noGrp="1" noChangeArrowheads="1"/>
          </p:cNvSpPr>
          <p:nvPr>
            <p:ph type="title"/>
          </p:nvPr>
        </p:nvSpPr>
        <p:spPr>
          <a:xfrm>
            <a:off x="1115318" y="267297"/>
            <a:ext cx="6913364" cy="405795"/>
          </a:xfrm>
        </p:spPr>
        <p:txBody>
          <a:bodyPr/>
          <a:lstStyle/>
          <a:p>
            <a:pPr eaLnBrk="1" hangingPunct="1"/>
            <a:r>
              <a:rPr lang="en-US" altLang="en-US" sz="2016" dirty="0">
                <a:solidFill>
                  <a:srgbClr val="FFFF00"/>
                </a:solidFill>
              </a:rPr>
              <a:t>Mattityahu (Matthew) 24:4</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578580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57200" y="486768"/>
            <a:ext cx="8229600" cy="4656733"/>
          </a:xfrm>
        </p:spPr>
        <p:txBody>
          <a:bodyPr>
            <a:normAutofit/>
          </a:bodyPr>
          <a:lstStyle/>
          <a:p>
            <a:r>
              <a:rPr lang="en-US" dirty="0"/>
              <a:t>  </a:t>
            </a:r>
            <a:r>
              <a:rPr lang="en-US" sz="4000" dirty="0"/>
              <a:t>As Yeshua left the Temple and was going away, his </a:t>
            </a:r>
            <a:r>
              <a:rPr lang="en-US" sz="4000" i="1" dirty="0"/>
              <a:t>talmidim</a:t>
            </a:r>
            <a:r>
              <a:rPr lang="en-US" sz="4000" dirty="0"/>
              <a:t> came and called his attention to its buildings.</a:t>
            </a:r>
            <a:endParaRPr lang="en-US" dirty="0"/>
          </a:p>
        </p:txBody>
      </p:sp>
      <p:sp>
        <p:nvSpPr>
          <p:cNvPr id="372738" name="Rectangle 2"/>
          <p:cNvSpPr>
            <a:spLocks noGrp="1" noChangeArrowheads="1"/>
          </p:cNvSpPr>
          <p:nvPr>
            <p:ph type="title"/>
          </p:nvPr>
        </p:nvSpPr>
        <p:spPr>
          <a:xfrm>
            <a:off x="1115318" y="80974"/>
            <a:ext cx="6913364" cy="405795"/>
          </a:xfrm>
        </p:spPr>
        <p:txBody>
          <a:bodyPr/>
          <a:lstStyle/>
          <a:p>
            <a:pPr eaLnBrk="1" hangingPunct="1"/>
            <a:r>
              <a:rPr lang="en-US" altLang="en-US" sz="2016" dirty="0">
                <a:solidFill>
                  <a:srgbClr val="FFFF00"/>
                </a:solidFill>
              </a:rPr>
              <a:t>Mattityahu (Matthew) 24:1</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380149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304800" y="133350"/>
            <a:ext cx="8610600" cy="4800600"/>
          </a:xfrm>
        </p:spPr>
        <p:txBody>
          <a:bodyPr>
            <a:normAutofit fontScale="92500"/>
          </a:bodyPr>
          <a:lstStyle/>
          <a:p>
            <a:pPr algn="l"/>
            <a:r>
              <a:rPr lang="en-US" baseline="30000" dirty="0"/>
              <a:t>Mark 13.1</a:t>
            </a:r>
            <a:r>
              <a:rPr lang="en-US" dirty="0"/>
              <a:t> As Yeshua came out of the Temple, one of the </a:t>
            </a:r>
            <a:r>
              <a:rPr lang="en-US" i="1" dirty="0" err="1"/>
              <a:t>talmidim</a:t>
            </a:r>
            <a:r>
              <a:rPr lang="en-US" i="1" dirty="0"/>
              <a:t> </a:t>
            </a:r>
            <a:r>
              <a:rPr lang="en-US" dirty="0"/>
              <a:t>said to him, “Look, Rabbi! What huge stones! What magnificent buildings!” </a:t>
            </a:r>
          </a:p>
          <a:p>
            <a:pPr algn="l"/>
            <a:r>
              <a:rPr lang="en-US" baseline="30000" dirty="0"/>
              <a:t>Luke 21.5</a:t>
            </a:r>
            <a:r>
              <a:rPr lang="en-US" dirty="0"/>
              <a:t> Some people were remarking about the Temple, how beautiful its stonework and memorial decorations were.</a:t>
            </a:r>
          </a:p>
        </p:txBody>
      </p:sp>
    </p:spTree>
    <p:extLst>
      <p:ext uri="{BB962C8B-B14F-4D97-AF65-F5344CB8AC3E}">
        <p14:creationId xmlns:p14="http://schemas.microsoft.com/office/powerpoint/2010/main" val="1596274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numCol="3">
            <a:normAutofit fontScale="92500" lnSpcReduction="20000"/>
          </a:bodyPr>
          <a:lstStyle/>
          <a:p>
            <a:pPr algn="l"/>
            <a:r>
              <a:rPr lang="en-US" sz="4000" u="sng" dirty="0">
                <a:solidFill>
                  <a:srgbClr val="FFFF99"/>
                </a:solidFill>
              </a:rPr>
              <a:t>SYNONYMS FOR ANYHOW </a:t>
            </a:r>
          </a:p>
          <a:p>
            <a:pPr algn="l"/>
            <a:r>
              <a:rPr lang="en-US" sz="4000" dirty="0"/>
              <a:t>any which way</a:t>
            </a:r>
          </a:p>
          <a:p>
            <a:pPr algn="l"/>
            <a:r>
              <a:rPr lang="en-US" sz="4000" dirty="0"/>
              <a:t>anyway</a:t>
            </a:r>
          </a:p>
          <a:p>
            <a:pPr algn="l"/>
            <a:r>
              <a:rPr lang="en-US" sz="4000" dirty="0"/>
              <a:t>at any rate</a:t>
            </a:r>
          </a:p>
          <a:p>
            <a:pPr algn="l"/>
            <a:r>
              <a:rPr lang="en-US" sz="4000" dirty="0"/>
              <a:t>however</a:t>
            </a:r>
          </a:p>
          <a:p>
            <a:pPr algn="l"/>
            <a:r>
              <a:rPr lang="en-US" sz="4000" dirty="0"/>
              <a:t>in any case</a:t>
            </a:r>
          </a:p>
          <a:p>
            <a:pPr algn="l"/>
            <a:r>
              <a:rPr lang="en-US" sz="4000" dirty="0"/>
              <a:t>in any respect</a:t>
            </a:r>
          </a:p>
          <a:p>
            <a:pPr algn="l"/>
            <a:r>
              <a:rPr lang="en-US" sz="4000" dirty="0"/>
              <a:t>in any way</a:t>
            </a:r>
          </a:p>
          <a:p>
            <a:pPr algn="l"/>
            <a:r>
              <a:rPr lang="en-US" sz="4000" dirty="0"/>
              <a:t>in either way</a:t>
            </a:r>
          </a:p>
          <a:p>
            <a:pPr algn="l"/>
            <a:r>
              <a:rPr lang="en-US" sz="4000" dirty="0"/>
              <a:t>in one way or another</a:t>
            </a:r>
          </a:p>
          <a:p>
            <a:pPr algn="l"/>
            <a:r>
              <a:rPr lang="en-US" sz="4000" dirty="0"/>
              <a:t>in whatever way</a:t>
            </a:r>
          </a:p>
          <a:p>
            <a:pPr algn="l"/>
            <a:r>
              <a:rPr lang="en-US" sz="4000" dirty="0"/>
              <a:t>nevertheless</a:t>
            </a:r>
          </a:p>
          <a:p>
            <a:pPr algn="l"/>
            <a:r>
              <a:rPr lang="en-US" sz="4000" dirty="0"/>
              <a:t>regardless</a:t>
            </a:r>
          </a:p>
          <a:p>
            <a:pPr algn="l"/>
            <a:r>
              <a:rPr lang="en-US" sz="4000" dirty="0"/>
              <a:t>under any circumstances</a:t>
            </a:r>
          </a:p>
          <a:p>
            <a:pPr algn="l"/>
            <a:r>
              <a:rPr lang="en-US" sz="4000" dirty="0"/>
              <a:t>whatever happens</a:t>
            </a:r>
          </a:p>
        </p:txBody>
      </p:sp>
    </p:spTree>
    <p:extLst>
      <p:ext uri="{BB962C8B-B14F-4D97-AF65-F5344CB8AC3E}">
        <p14:creationId xmlns:p14="http://schemas.microsoft.com/office/powerpoint/2010/main" val="3485537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304800" y="133350"/>
            <a:ext cx="8610600" cy="4648200"/>
          </a:xfrm>
        </p:spPr>
        <p:txBody>
          <a:bodyPr>
            <a:normAutofit fontScale="92500" lnSpcReduction="10000"/>
          </a:bodyPr>
          <a:lstStyle/>
          <a:p>
            <a:pPr algn="l"/>
            <a:r>
              <a:rPr lang="en-US" dirty="0"/>
              <a:t>Made of marble and gold, Herod's temple was taller than a fifteen-story building. Built on the exact location of Solomon's temple and the temple Nehemiah constructed, it could accommodate hundreds of thousands of pilgrims at one time and was </a:t>
            </a:r>
            <a:r>
              <a:rPr lang="en-US" dirty="0">
                <a:solidFill>
                  <a:srgbClr val="FFFF99"/>
                </a:solidFill>
              </a:rPr>
              <a:t>twice as large as the largest temple enclosure in Rome.</a:t>
            </a:r>
          </a:p>
        </p:txBody>
      </p:sp>
    </p:spTree>
    <p:extLst>
      <p:ext uri="{BB962C8B-B14F-4D97-AF65-F5344CB8AC3E}">
        <p14:creationId xmlns:p14="http://schemas.microsoft.com/office/powerpoint/2010/main" val="409674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457200" y="57150"/>
            <a:ext cx="8229600" cy="5029200"/>
          </a:xfrm>
        </p:spPr>
        <p:txBody>
          <a:bodyPr/>
          <a:lstStyle/>
          <a:p>
            <a:pPr algn="l"/>
            <a:r>
              <a:rPr lang="en-US" dirty="0"/>
              <a:t> </a:t>
            </a:r>
          </a:p>
        </p:txBody>
      </p:sp>
      <p:pic>
        <p:nvPicPr>
          <p:cNvPr id="17410" name="Picture 2" descr="https://www.biblicalarchaeology.org/wp-content/uploads/herods-temple-avi-yonah.jpg">
            <a:extLst>
              <a:ext uri="{FF2B5EF4-FFF2-40B4-BE49-F238E27FC236}">
                <a16:creationId xmlns:a16="http://schemas.microsoft.com/office/drawing/2014/main" id="{02B43DB7-0A04-4581-86BD-A1D2F7D57C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179" y="264640"/>
            <a:ext cx="3870457" cy="482171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FA90FD0E-6E26-4132-83A6-C54CF7895E33}"/>
              </a:ext>
            </a:extLst>
          </p:cNvPr>
          <p:cNvCxnSpPr/>
          <p:nvPr/>
        </p:nvCxnSpPr>
        <p:spPr bwMode="auto">
          <a:xfrm>
            <a:off x="990600" y="1449531"/>
            <a:ext cx="0" cy="1524000"/>
          </a:xfrm>
          <a:prstGeom prst="straightConnector1">
            <a:avLst/>
          </a:prstGeom>
          <a:solidFill>
            <a:schemeClr val="accent1"/>
          </a:solidFill>
          <a:ln w="44450" cap="flat" cmpd="sng" algn="ctr">
            <a:solidFill>
              <a:srgbClr val="FFC000"/>
            </a:solidFill>
            <a:prstDash val="solid"/>
            <a:bevel/>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a:extLst>
              <a:ext uri="{FF2B5EF4-FFF2-40B4-BE49-F238E27FC236}">
                <a16:creationId xmlns:a16="http://schemas.microsoft.com/office/drawing/2014/main" id="{788F05C4-41EA-4D9F-BABE-2275F13CC48D}"/>
              </a:ext>
            </a:extLst>
          </p:cNvPr>
          <p:cNvSpPr txBox="1"/>
          <p:nvPr/>
        </p:nvSpPr>
        <p:spPr>
          <a:xfrm rot="16200000">
            <a:off x="-191082" y="1829949"/>
            <a:ext cx="1579278" cy="707886"/>
          </a:xfrm>
          <a:prstGeom prst="rect">
            <a:avLst/>
          </a:prstGeom>
          <a:noFill/>
        </p:spPr>
        <p:txBody>
          <a:bodyPr wrap="none" rtlCol="0">
            <a:spAutoFit/>
          </a:bodyPr>
          <a:lstStyle/>
          <a:p>
            <a:pPr algn="l"/>
            <a:r>
              <a:rPr lang="en-US" dirty="0">
                <a:solidFill>
                  <a:srgbClr val="FFFFFF"/>
                </a:solidFill>
              </a:rPr>
              <a:t>180 ft</a:t>
            </a:r>
          </a:p>
        </p:txBody>
      </p:sp>
      <p:pic>
        <p:nvPicPr>
          <p:cNvPr id="17412" name="Picture 4" descr="Related image">
            <a:extLst>
              <a:ext uri="{FF2B5EF4-FFF2-40B4-BE49-F238E27FC236}">
                <a16:creationId xmlns:a16="http://schemas.microsoft.com/office/drawing/2014/main" id="{EBB54991-618C-4F22-BFFD-A1613AF45F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7121" y="1029677"/>
            <a:ext cx="1686650" cy="26109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7AB247E-F637-4305-A4A6-BFAF98E7139E}"/>
              </a:ext>
            </a:extLst>
          </p:cNvPr>
          <p:cNvSpPr txBox="1"/>
          <p:nvPr/>
        </p:nvSpPr>
        <p:spPr>
          <a:xfrm>
            <a:off x="5300092" y="264640"/>
            <a:ext cx="3681731" cy="707886"/>
          </a:xfrm>
          <a:prstGeom prst="rect">
            <a:avLst/>
          </a:prstGeom>
          <a:noFill/>
        </p:spPr>
        <p:txBody>
          <a:bodyPr wrap="square" rtlCol="0">
            <a:spAutoFit/>
          </a:bodyPr>
          <a:lstStyle/>
          <a:p>
            <a:pPr algn="l"/>
            <a:r>
              <a:rPr lang="en-US" sz="3200" dirty="0">
                <a:solidFill>
                  <a:srgbClr val="FFFFFF"/>
                </a:solidFill>
                <a:effectLst>
                  <a:outerShdw blurRad="38100" dist="38100" dir="2700000" algn="tl">
                    <a:srgbClr val="000000">
                      <a:alpha val="43137"/>
                    </a:srgbClr>
                  </a:outerShdw>
                </a:effectLst>
              </a:rPr>
              <a:t>17 stories </a:t>
            </a:r>
            <a:r>
              <a:rPr lang="en-US" sz="3200" b="1" dirty="0">
                <a:solidFill>
                  <a:srgbClr val="FFFFFF"/>
                </a:solidFill>
                <a:effectLst>
                  <a:outerShdw blurRad="38100" dist="38100" dir="2700000" algn="tl">
                    <a:srgbClr val="000000">
                      <a:alpha val="43137"/>
                    </a:srgbClr>
                  </a:outerShdw>
                </a:effectLst>
              </a:rPr>
              <a:t>≈ </a:t>
            </a:r>
            <a:r>
              <a:rPr lang="en-US" sz="3200" dirty="0">
                <a:solidFill>
                  <a:srgbClr val="FFFFFF"/>
                </a:solidFill>
                <a:effectLst>
                  <a:outerShdw blurRad="38100" dist="38100" dir="2700000" algn="tl">
                    <a:srgbClr val="000000">
                      <a:alpha val="43137"/>
                    </a:srgbClr>
                  </a:outerShdw>
                </a:effectLst>
              </a:rPr>
              <a:t>170 ft</a:t>
            </a:r>
            <a:r>
              <a:rPr lang="en-US" dirty="0">
                <a:solidFill>
                  <a:srgbClr val="FFFFFF"/>
                </a:solidFill>
              </a:rPr>
              <a:t> </a:t>
            </a:r>
          </a:p>
        </p:txBody>
      </p:sp>
      <p:sp>
        <p:nvSpPr>
          <p:cNvPr id="8" name="TextBox 7">
            <a:extLst>
              <a:ext uri="{FF2B5EF4-FFF2-40B4-BE49-F238E27FC236}">
                <a16:creationId xmlns:a16="http://schemas.microsoft.com/office/drawing/2014/main" id="{34069898-C136-26B6-749F-ED125CFCD0CE}"/>
              </a:ext>
            </a:extLst>
          </p:cNvPr>
          <p:cNvSpPr txBox="1"/>
          <p:nvPr/>
        </p:nvSpPr>
        <p:spPr>
          <a:xfrm>
            <a:off x="5309220" y="3640640"/>
            <a:ext cx="3678699" cy="1200329"/>
          </a:xfrm>
          <a:prstGeom prst="rect">
            <a:avLst/>
          </a:prstGeom>
          <a:noFill/>
        </p:spPr>
        <p:txBody>
          <a:bodyPr wrap="none" rtlCol="0">
            <a:spAutoFit/>
          </a:bodyPr>
          <a:lstStyle/>
          <a:p>
            <a:pPr algn="l"/>
            <a:r>
              <a:rPr lang="en-US" sz="3600" dirty="0"/>
              <a:t>H&amp;R Block </a:t>
            </a:r>
          </a:p>
          <a:p>
            <a:pPr algn="l"/>
            <a:r>
              <a:rPr lang="en-US" sz="3600" dirty="0"/>
              <a:t>Building KC,MO</a:t>
            </a:r>
          </a:p>
        </p:txBody>
      </p:sp>
    </p:spTree>
    <p:extLst>
      <p:ext uri="{BB962C8B-B14F-4D97-AF65-F5344CB8AC3E}">
        <p14:creationId xmlns:p14="http://schemas.microsoft.com/office/powerpoint/2010/main" val="2336640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0"/>
            <a:ext cx="8381999" cy="5143500"/>
          </a:xfrm>
        </p:spPr>
        <p:txBody>
          <a:bodyPr>
            <a:normAutofit/>
          </a:bodyPr>
          <a:lstStyle/>
          <a:p>
            <a:pPr algn="l"/>
            <a:r>
              <a:rPr lang="en-US" dirty="0"/>
              <a:t> </a:t>
            </a:r>
          </a:p>
        </p:txBody>
      </p:sp>
      <p:pic>
        <p:nvPicPr>
          <p:cNvPr id="3076" name="Picture 4" descr="Related image">
            <a:extLst>
              <a:ext uri="{FF2B5EF4-FFF2-40B4-BE49-F238E27FC236}">
                <a16:creationId xmlns:a16="http://schemas.microsoft.com/office/drawing/2014/main" id="{D21A0FE9-88F6-4B7F-9BA9-C049E560C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1" y="0"/>
            <a:ext cx="3095625" cy="50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990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457200" y="57150"/>
            <a:ext cx="8229600" cy="5029200"/>
          </a:xfrm>
        </p:spPr>
        <p:txBody>
          <a:bodyPr/>
          <a:lstStyle/>
          <a:p>
            <a:pPr algn="l"/>
            <a:endParaRPr lang="en-US" dirty="0"/>
          </a:p>
        </p:txBody>
      </p:sp>
      <p:pic>
        <p:nvPicPr>
          <p:cNvPr id="18434" name="Picture 2" descr="Image result for second temple of jerusalem">
            <a:extLst>
              <a:ext uri="{FF2B5EF4-FFF2-40B4-BE49-F238E27FC236}">
                <a16:creationId xmlns:a16="http://schemas.microsoft.com/office/drawing/2014/main" id="{1F3DC9FD-A64B-44F9-8DAE-EA2514F6A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4" y="0"/>
            <a:ext cx="8778875" cy="5143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Related image">
            <a:extLst>
              <a:ext uri="{FF2B5EF4-FFF2-40B4-BE49-F238E27FC236}">
                <a16:creationId xmlns:a16="http://schemas.microsoft.com/office/drawing/2014/main" id="{6B424F79-3E41-489F-8FEE-BE26C16FB9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1757795"/>
            <a:ext cx="609600" cy="943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479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533400" y="486768"/>
            <a:ext cx="8077200" cy="4656733"/>
          </a:xfrm>
        </p:spPr>
        <p:txBody>
          <a:bodyPr>
            <a:normAutofit/>
          </a:bodyPr>
          <a:lstStyle/>
          <a:p>
            <a:pPr marL="0" indent="0">
              <a:buNone/>
            </a:pPr>
            <a:r>
              <a:rPr lang="en-US" sz="4300" dirty="0"/>
              <a:t>But he answered them, “You see all these? Yes! I tell you, they will be totally destroyed — not a single stone will be left standing!”</a:t>
            </a:r>
            <a:endParaRPr lang="en-US" sz="3600" dirty="0"/>
          </a:p>
        </p:txBody>
      </p:sp>
      <p:sp>
        <p:nvSpPr>
          <p:cNvPr id="372738" name="Rectangle 2"/>
          <p:cNvSpPr>
            <a:spLocks noGrp="1" noChangeArrowheads="1"/>
          </p:cNvSpPr>
          <p:nvPr>
            <p:ph type="title"/>
          </p:nvPr>
        </p:nvSpPr>
        <p:spPr>
          <a:xfrm>
            <a:off x="1115318" y="80974"/>
            <a:ext cx="6913364" cy="405795"/>
          </a:xfrm>
        </p:spPr>
        <p:txBody>
          <a:bodyPr/>
          <a:lstStyle/>
          <a:p>
            <a:pPr eaLnBrk="1" hangingPunct="1"/>
            <a:r>
              <a:rPr lang="en-US" altLang="en-US" sz="2016" dirty="0">
                <a:solidFill>
                  <a:srgbClr val="FFFF00"/>
                </a:solidFill>
                <a:latin typeface="+mn-lt"/>
              </a:rPr>
              <a:t>Mattityahu (Matthew) 24:2</a:t>
            </a:r>
            <a:endParaRPr lang="en-US" altLang="en-US" sz="2016" dirty="0">
              <a:solidFill>
                <a:srgbClr val="FFFF00"/>
              </a:solidFill>
              <a:latin typeface="+mn-lt"/>
              <a:cs typeface="Vilna" pitchFamily="2" charset="-79"/>
            </a:endParaRPr>
          </a:p>
        </p:txBody>
      </p:sp>
    </p:spTree>
    <p:extLst>
      <p:ext uri="{BB962C8B-B14F-4D97-AF65-F5344CB8AC3E}">
        <p14:creationId xmlns:p14="http://schemas.microsoft.com/office/powerpoint/2010/main" val="2079432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621506" y="727959"/>
            <a:ext cx="7912894" cy="3748791"/>
          </a:xfrm>
        </p:spPr>
        <p:txBody>
          <a:bodyPr>
            <a:normAutofit/>
          </a:bodyPr>
          <a:lstStyle/>
          <a:p>
            <a:pPr marL="0" indent="0"/>
            <a:r>
              <a:rPr lang="en-US" sz="4000" dirty="0"/>
              <a:t>When he was sitting on the Mount of Olives, the </a:t>
            </a:r>
            <a:r>
              <a:rPr lang="en-US" sz="4000" i="1" dirty="0"/>
              <a:t>talmidim</a:t>
            </a:r>
            <a:r>
              <a:rPr lang="en-US" sz="4000" dirty="0"/>
              <a:t> came to him privately. “Tell us,” they said,</a:t>
            </a:r>
          </a:p>
        </p:txBody>
      </p:sp>
      <p:sp>
        <p:nvSpPr>
          <p:cNvPr id="372738" name="Rectangle 2"/>
          <p:cNvSpPr>
            <a:spLocks noGrp="1" noChangeArrowheads="1"/>
          </p:cNvSpPr>
          <p:nvPr>
            <p:ph type="title"/>
          </p:nvPr>
        </p:nvSpPr>
        <p:spPr>
          <a:xfrm>
            <a:off x="1115318" y="322164"/>
            <a:ext cx="6913364" cy="405795"/>
          </a:xfrm>
        </p:spPr>
        <p:txBody>
          <a:bodyPr/>
          <a:lstStyle/>
          <a:p>
            <a:pPr eaLnBrk="1" hangingPunct="1"/>
            <a:r>
              <a:rPr lang="en-US" altLang="en-US" sz="2016" dirty="0">
                <a:solidFill>
                  <a:srgbClr val="FFFF00"/>
                </a:solidFill>
              </a:rPr>
              <a:t>Mattityahu (Matthew) 24:3</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032567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621506" y="815976"/>
            <a:ext cx="7900988" cy="4444305"/>
          </a:xfrm>
        </p:spPr>
        <p:txBody>
          <a:bodyPr>
            <a:normAutofit/>
          </a:bodyPr>
          <a:lstStyle/>
          <a:p>
            <a:r>
              <a:rPr lang="en-US" dirty="0"/>
              <a:t>  </a:t>
            </a:r>
            <a:r>
              <a:rPr lang="en-US" sz="4000" dirty="0"/>
              <a:t>“when will these things happen? And what will be the sign that you are coming, and that the </a:t>
            </a:r>
            <a:r>
              <a:rPr lang="en-US" sz="4000" i="1" dirty="0"/>
              <a:t>‘olam </a:t>
            </a:r>
            <a:r>
              <a:rPr lang="en-US" sz="4000" i="1" dirty="0" err="1"/>
              <a:t>hazeh</a:t>
            </a:r>
            <a:r>
              <a:rPr lang="en-US" sz="4000" dirty="0"/>
              <a:t> is ending?”</a:t>
            </a:r>
          </a:p>
        </p:txBody>
      </p:sp>
      <p:sp>
        <p:nvSpPr>
          <p:cNvPr id="372738" name="Rectangle 2"/>
          <p:cNvSpPr>
            <a:spLocks noGrp="1" noChangeArrowheads="1"/>
          </p:cNvSpPr>
          <p:nvPr>
            <p:ph type="title"/>
          </p:nvPr>
        </p:nvSpPr>
        <p:spPr>
          <a:xfrm>
            <a:off x="1115318" y="322164"/>
            <a:ext cx="6913364" cy="405795"/>
          </a:xfrm>
        </p:spPr>
        <p:txBody>
          <a:bodyPr/>
          <a:lstStyle/>
          <a:p>
            <a:pPr eaLnBrk="1" hangingPunct="1"/>
            <a:r>
              <a:rPr lang="en-US" altLang="en-US" sz="2016" dirty="0">
                <a:solidFill>
                  <a:srgbClr val="FFFF00"/>
                </a:solidFill>
              </a:rPr>
              <a:t>Mattityahu (Matthew) 24:3</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8269173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621506" y="870844"/>
            <a:ext cx="7900988" cy="4444305"/>
          </a:xfrm>
        </p:spPr>
        <p:txBody>
          <a:bodyPr>
            <a:normAutofit/>
          </a:bodyPr>
          <a:lstStyle/>
          <a:p>
            <a:pPr marL="0" indent="0"/>
            <a:r>
              <a:rPr lang="en-US" baseline="30000" dirty="0"/>
              <a:t> </a:t>
            </a:r>
            <a:r>
              <a:rPr lang="en-US" sz="4000" dirty="0"/>
              <a:t>Yeshua replied: “Watch out! </a:t>
            </a:r>
            <a:r>
              <a:rPr lang="en-US" sz="4000" dirty="0">
                <a:solidFill>
                  <a:srgbClr val="FFFF99"/>
                </a:solidFill>
              </a:rPr>
              <a:t>Don’t let anyone </a:t>
            </a:r>
            <a:r>
              <a:rPr lang="en-US" sz="4000" u="sng" dirty="0">
                <a:solidFill>
                  <a:srgbClr val="FFFF99"/>
                </a:solidFill>
              </a:rPr>
              <a:t>fool</a:t>
            </a:r>
            <a:r>
              <a:rPr lang="en-US" sz="4000" dirty="0">
                <a:solidFill>
                  <a:srgbClr val="FFFF99"/>
                </a:solidFill>
              </a:rPr>
              <a:t> you!</a:t>
            </a:r>
          </a:p>
          <a:p>
            <a:pPr marL="0" indent="0"/>
            <a:r>
              <a:rPr lang="en-US" b="1" dirty="0"/>
              <a:t> </a:t>
            </a:r>
            <a:r>
              <a:rPr lang="en-US" sz="3600" dirty="0"/>
              <a:t> </a:t>
            </a:r>
            <a:r>
              <a:rPr lang="el-GR" sz="3600" dirty="0"/>
              <a:t> πλανάω </a:t>
            </a:r>
            <a:r>
              <a:rPr lang="en-US" sz="3600" dirty="0"/>
              <a:t> </a:t>
            </a:r>
            <a:r>
              <a:rPr lang="en-US" sz="3600" i="1" dirty="0" err="1"/>
              <a:t>planaó</a:t>
            </a:r>
            <a:r>
              <a:rPr lang="en-US" sz="3600" dirty="0"/>
              <a:t> </a:t>
            </a:r>
            <a:r>
              <a:rPr lang="en-US" dirty="0"/>
              <a:t>     </a:t>
            </a:r>
          </a:p>
          <a:p>
            <a:pPr marL="0" indent="0"/>
            <a:r>
              <a:rPr lang="en-US" sz="4000" dirty="0"/>
              <a:t>lead astray, deceive, cause to wander</a:t>
            </a:r>
            <a:endParaRPr lang="en-US" sz="4800" dirty="0">
              <a:solidFill>
                <a:srgbClr val="FFFF99"/>
              </a:solidFill>
            </a:endParaRPr>
          </a:p>
        </p:txBody>
      </p:sp>
      <p:sp>
        <p:nvSpPr>
          <p:cNvPr id="372738" name="Rectangle 2"/>
          <p:cNvSpPr>
            <a:spLocks noGrp="1" noChangeArrowheads="1"/>
          </p:cNvSpPr>
          <p:nvPr>
            <p:ph type="title"/>
          </p:nvPr>
        </p:nvSpPr>
        <p:spPr>
          <a:xfrm>
            <a:off x="1115318" y="267297"/>
            <a:ext cx="6913364" cy="405795"/>
          </a:xfrm>
        </p:spPr>
        <p:txBody>
          <a:bodyPr/>
          <a:lstStyle/>
          <a:p>
            <a:pPr eaLnBrk="1" hangingPunct="1"/>
            <a:r>
              <a:rPr lang="en-US" altLang="en-US" sz="2016" dirty="0">
                <a:solidFill>
                  <a:srgbClr val="FFFF00"/>
                </a:solidFill>
              </a:rPr>
              <a:t>Mattityahu (Matthew) 24:4</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440618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457200" y="57150"/>
            <a:ext cx="8229600" cy="5029200"/>
          </a:xfrm>
        </p:spPr>
        <p:txBody>
          <a:bodyPr>
            <a:normAutofit/>
          </a:bodyPr>
          <a:lstStyle/>
          <a:p>
            <a:pPr algn="l"/>
            <a:r>
              <a:rPr lang="en-US" baseline="30000" dirty="0"/>
              <a:t>Acts 20.29-30</a:t>
            </a:r>
            <a:r>
              <a:rPr lang="en-US" b="1" baseline="30000" dirty="0"/>
              <a:t> </a:t>
            </a:r>
            <a:r>
              <a:rPr lang="en-US" dirty="0"/>
              <a:t>I know that after my departure, savage wolves will come in among you, not sparing the flock. Even from among yourselves will arise men </a:t>
            </a:r>
            <a:r>
              <a:rPr lang="en-US" u="sng" dirty="0">
                <a:solidFill>
                  <a:srgbClr val="FFFF66"/>
                </a:solidFill>
              </a:rPr>
              <a:t>speaking perversions</a:t>
            </a:r>
            <a:r>
              <a:rPr lang="en-US" dirty="0"/>
              <a:t>, to draw the disciples away after themselves.</a:t>
            </a:r>
          </a:p>
        </p:txBody>
      </p:sp>
    </p:spTree>
    <p:extLst>
      <p:ext uri="{BB962C8B-B14F-4D97-AF65-F5344CB8AC3E}">
        <p14:creationId xmlns:p14="http://schemas.microsoft.com/office/powerpoint/2010/main" val="3648954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304800" y="285750"/>
            <a:ext cx="8382000" cy="4495800"/>
          </a:xfrm>
        </p:spPr>
        <p:txBody>
          <a:bodyPr>
            <a:normAutofit/>
          </a:bodyPr>
          <a:lstStyle/>
          <a:p>
            <a:pPr algn="l"/>
            <a:r>
              <a:rPr lang="en-US" baseline="30000" dirty="0"/>
              <a:t>1 Tim. 3.13</a:t>
            </a:r>
            <a:r>
              <a:rPr lang="en-US" dirty="0"/>
              <a:t> Evil people and impostors will go from bad to worse, </a:t>
            </a:r>
            <a:r>
              <a:rPr lang="en-US" dirty="0">
                <a:solidFill>
                  <a:srgbClr val="FFFF99"/>
                </a:solidFill>
              </a:rPr>
              <a:t>deceiving</a:t>
            </a:r>
            <a:r>
              <a:rPr lang="en-US" dirty="0"/>
              <a:t> others and </a:t>
            </a:r>
            <a:r>
              <a:rPr lang="en-US" dirty="0">
                <a:solidFill>
                  <a:srgbClr val="FFFF99"/>
                </a:solidFill>
              </a:rPr>
              <a:t>being deceived </a:t>
            </a:r>
            <a:r>
              <a:rPr lang="en-US" dirty="0"/>
              <a:t>themselves.</a:t>
            </a:r>
          </a:p>
        </p:txBody>
      </p:sp>
    </p:spTree>
    <p:extLst>
      <p:ext uri="{BB962C8B-B14F-4D97-AF65-F5344CB8AC3E}">
        <p14:creationId xmlns:p14="http://schemas.microsoft.com/office/powerpoint/2010/main" val="4032183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endParaRPr lang="en-US" sz="4000" dirty="0">
              <a:solidFill>
                <a:srgbClr val="FFFF66"/>
              </a:solidFill>
            </a:endParaRPr>
          </a:p>
        </p:txBody>
      </p:sp>
    </p:spTree>
    <p:extLst>
      <p:ext uri="{BB962C8B-B14F-4D97-AF65-F5344CB8AC3E}">
        <p14:creationId xmlns:p14="http://schemas.microsoft.com/office/powerpoint/2010/main" val="35645877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457200" y="57150"/>
            <a:ext cx="8229600" cy="5029200"/>
          </a:xfrm>
        </p:spPr>
        <p:txBody>
          <a:bodyPr>
            <a:normAutofit/>
          </a:bodyPr>
          <a:lstStyle/>
          <a:p>
            <a:pPr algn="l"/>
            <a:r>
              <a:rPr lang="en-US" baseline="30000" dirty="0"/>
              <a:t>1 Tim. 4.1 </a:t>
            </a:r>
            <a:r>
              <a:rPr lang="en-US" dirty="0"/>
              <a:t>The Spirit expressly states that </a:t>
            </a:r>
            <a:r>
              <a:rPr lang="en-US" dirty="0">
                <a:solidFill>
                  <a:srgbClr val="FFFF99"/>
                </a:solidFill>
              </a:rPr>
              <a:t>in the </a:t>
            </a:r>
            <a:r>
              <a:rPr lang="en-US" i="1" dirty="0" err="1">
                <a:solidFill>
                  <a:srgbClr val="FFFF99"/>
                </a:solidFill>
              </a:rPr>
              <a:t>akharit</a:t>
            </a:r>
            <a:r>
              <a:rPr lang="en-US" i="1" dirty="0">
                <a:solidFill>
                  <a:srgbClr val="FFFF99"/>
                </a:solidFill>
              </a:rPr>
              <a:t> </a:t>
            </a:r>
            <a:r>
              <a:rPr lang="en-US" i="1" dirty="0" err="1">
                <a:solidFill>
                  <a:srgbClr val="FFFF99"/>
                </a:solidFill>
              </a:rPr>
              <a:t>hayamim</a:t>
            </a:r>
            <a:r>
              <a:rPr lang="en-US" i="1" dirty="0">
                <a:solidFill>
                  <a:srgbClr val="FFFF99"/>
                </a:solidFill>
              </a:rPr>
              <a:t>, </a:t>
            </a:r>
            <a:r>
              <a:rPr lang="en-US" dirty="0">
                <a:solidFill>
                  <a:srgbClr val="FFFF99"/>
                </a:solidFill>
              </a:rPr>
              <a:t>end of days</a:t>
            </a:r>
            <a:r>
              <a:rPr lang="en-US" dirty="0"/>
              <a:t>, some people will apostatize from the faith by paying attention to </a:t>
            </a:r>
            <a:r>
              <a:rPr lang="en-US" dirty="0">
                <a:solidFill>
                  <a:srgbClr val="FFFF99"/>
                </a:solidFill>
              </a:rPr>
              <a:t>deceiving spirits and things taught by demons</a:t>
            </a:r>
            <a:r>
              <a:rPr lang="en-US" dirty="0"/>
              <a:t>. </a:t>
            </a:r>
          </a:p>
          <a:p>
            <a:pPr algn="l"/>
            <a:endParaRPr lang="en-US" dirty="0"/>
          </a:p>
        </p:txBody>
      </p:sp>
    </p:spTree>
    <p:extLst>
      <p:ext uri="{BB962C8B-B14F-4D97-AF65-F5344CB8AC3E}">
        <p14:creationId xmlns:p14="http://schemas.microsoft.com/office/powerpoint/2010/main" val="20693712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57200" y="590550"/>
            <a:ext cx="8229600" cy="3733800"/>
          </a:xfrm>
        </p:spPr>
        <p:txBody>
          <a:bodyPr>
            <a:normAutofit/>
          </a:bodyPr>
          <a:lstStyle/>
          <a:p>
            <a:r>
              <a:rPr lang="en-US" dirty="0"/>
              <a:t>  </a:t>
            </a:r>
            <a:r>
              <a:rPr lang="en-US" sz="4000" dirty="0"/>
              <a:t>For many will come in my name, saying, ‘I am the Messiah!’ and they will lead many </a:t>
            </a:r>
            <a:r>
              <a:rPr lang="en-US" sz="4000" dirty="0">
                <a:solidFill>
                  <a:srgbClr val="FFFF99"/>
                </a:solidFill>
              </a:rPr>
              <a:t>astray</a:t>
            </a:r>
            <a:r>
              <a:rPr lang="en-US" sz="4000" dirty="0"/>
              <a:t>.</a:t>
            </a:r>
          </a:p>
        </p:txBody>
      </p:sp>
      <p:sp>
        <p:nvSpPr>
          <p:cNvPr id="372738" name="Rectangle 2"/>
          <p:cNvSpPr>
            <a:spLocks noGrp="1" noChangeArrowheads="1"/>
          </p:cNvSpPr>
          <p:nvPr>
            <p:ph type="title"/>
          </p:nvPr>
        </p:nvSpPr>
        <p:spPr>
          <a:xfrm>
            <a:off x="1115318" y="133351"/>
            <a:ext cx="6913364" cy="405795"/>
          </a:xfrm>
        </p:spPr>
        <p:txBody>
          <a:bodyPr/>
          <a:lstStyle/>
          <a:p>
            <a:pPr eaLnBrk="1" hangingPunct="1"/>
            <a:r>
              <a:rPr lang="en-US" altLang="en-US" sz="2016" dirty="0">
                <a:solidFill>
                  <a:srgbClr val="FFFF00"/>
                </a:solidFill>
              </a:rPr>
              <a:t>Mattityahu (Matthew) 24:5</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361809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nSpc>
                <a:spcPct val="90000"/>
              </a:lnSpc>
            </a:pPr>
            <a:r>
              <a:rPr lang="en-US" altLang="en-US" sz="4000" dirty="0"/>
              <a:t>First seduction</a:t>
            </a:r>
          </a:p>
        </p:txBody>
      </p:sp>
    </p:spTree>
    <p:extLst>
      <p:ext uri="{BB962C8B-B14F-4D97-AF65-F5344CB8AC3E}">
        <p14:creationId xmlns:p14="http://schemas.microsoft.com/office/powerpoint/2010/main" val="17415731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29314BAD-6C28-6FB9-D382-E190FEB3C7BB}"/>
              </a:ext>
            </a:extLst>
          </p:cNvPr>
          <p:cNvPicPr>
            <a:picLocks noChangeAspect="1"/>
          </p:cNvPicPr>
          <p:nvPr/>
        </p:nvPicPr>
        <p:blipFill>
          <a:blip r:embed="rId3"/>
          <a:stretch>
            <a:fillRect/>
          </a:stretch>
        </p:blipFill>
        <p:spPr>
          <a:xfrm>
            <a:off x="380250" y="0"/>
            <a:ext cx="8383500" cy="5143500"/>
          </a:xfrm>
          <a:prstGeom prst="rect">
            <a:avLst/>
          </a:prstGeom>
        </p:spPr>
      </p:pic>
    </p:spTree>
    <p:extLst>
      <p:ext uri="{BB962C8B-B14F-4D97-AF65-F5344CB8AC3E}">
        <p14:creationId xmlns:p14="http://schemas.microsoft.com/office/powerpoint/2010/main" val="676518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AF765753-006A-541D-249C-AB1D41511F8C}"/>
              </a:ext>
            </a:extLst>
          </p:cNvPr>
          <p:cNvPicPr>
            <a:picLocks noChangeAspect="1"/>
          </p:cNvPicPr>
          <p:nvPr/>
        </p:nvPicPr>
        <p:blipFill>
          <a:blip r:embed="rId3"/>
          <a:stretch>
            <a:fillRect/>
          </a:stretch>
        </p:blipFill>
        <p:spPr>
          <a:xfrm>
            <a:off x="0" y="65905"/>
            <a:ext cx="9144000" cy="5011690"/>
          </a:xfrm>
          <a:prstGeom prst="rect">
            <a:avLst/>
          </a:prstGeom>
        </p:spPr>
      </p:pic>
    </p:spTree>
    <p:extLst>
      <p:ext uri="{BB962C8B-B14F-4D97-AF65-F5344CB8AC3E}">
        <p14:creationId xmlns:p14="http://schemas.microsoft.com/office/powerpoint/2010/main" val="39412505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2658081" cy="4648200"/>
          </a:xfrm>
        </p:spPr>
        <p:txBody>
          <a:bodyPr/>
          <a:lstStyle/>
          <a:p>
            <a:pPr algn="l">
              <a:lnSpc>
                <a:spcPct val="90000"/>
              </a:lnSpc>
            </a:pPr>
            <a:r>
              <a:rPr lang="en-US" altLang="en-US" sz="3700" dirty="0"/>
              <a:t>You have a spy in your pocket collecting data all the time.</a:t>
            </a:r>
          </a:p>
          <a:p>
            <a:pPr algn="l">
              <a:lnSpc>
                <a:spcPct val="90000"/>
              </a:lnSpc>
            </a:pPr>
            <a:r>
              <a:rPr lang="en-US" altLang="en-US" sz="3700" dirty="0"/>
              <a:t>Yuval </a:t>
            </a:r>
            <a:r>
              <a:rPr lang="en-US" altLang="en-US" sz="3700" dirty="0" err="1"/>
              <a:t>Harrari</a:t>
            </a:r>
            <a:endParaRPr lang="en-US" altLang="en-US" sz="3700" dirty="0"/>
          </a:p>
        </p:txBody>
      </p:sp>
      <p:pic>
        <p:nvPicPr>
          <p:cNvPr id="3" name="Picture 2">
            <a:extLst>
              <a:ext uri="{FF2B5EF4-FFF2-40B4-BE49-F238E27FC236}">
                <a16:creationId xmlns:a16="http://schemas.microsoft.com/office/drawing/2014/main" id="{DE782211-A50F-08D0-1B6D-B981F7B398F0}"/>
              </a:ext>
            </a:extLst>
          </p:cNvPr>
          <p:cNvPicPr>
            <a:picLocks noChangeAspect="1"/>
          </p:cNvPicPr>
          <p:nvPr/>
        </p:nvPicPr>
        <p:blipFill>
          <a:blip r:embed="rId3"/>
          <a:stretch>
            <a:fillRect/>
          </a:stretch>
        </p:blipFill>
        <p:spPr>
          <a:xfrm>
            <a:off x="2962881" y="37795"/>
            <a:ext cx="6181120" cy="5105705"/>
          </a:xfrm>
          <a:prstGeom prst="rect">
            <a:avLst/>
          </a:prstGeom>
        </p:spPr>
      </p:pic>
    </p:spTree>
    <p:extLst>
      <p:ext uri="{BB962C8B-B14F-4D97-AF65-F5344CB8AC3E}">
        <p14:creationId xmlns:p14="http://schemas.microsoft.com/office/powerpoint/2010/main" val="35638616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7192065B-73F3-A5E4-918C-681FB86BBF90}"/>
              </a:ext>
            </a:extLst>
          </p:cNvPr>
          <p:cNvPicPr>
            <a:picLocks noChangeAspect="1"/>
          </p:cNvPicPr>
          <p:nvPr/>
        </p:nvPicPr>
        <p:blipFill>
          <a:blip r:embed="rId3"/>
          <a:stretch>
            <a:fillRect/>
          </a:stretch>
        </p:blipFill>
        <p:spPr>
          <a:xfrm>
            <a:off x="178211" y="590550"/>
            <a:ext cx="8956572" cy="4038600"/>
          </a:xfrm>
          <a:prstGeom prst="rect">
            <a:avLst/>
          </a:prstGeom>
        </p:spPr>
      </p:pic>
    </p:spTree>
    <p:extLst>
      <p:ext uri="{BB962C8B-B14F-4D97-AF65-F5344CB8AC3E}">
        <p14:creationId xmlns:p14="http://schemas.microsoft.com/office/powerpoint/2010/main" val="19228277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lnSpc>
                <a:spcPct val="90000"/>
              </a:lnSpc>
            </a:pPr>
            <a:r>
              <a:rPr lang="en-US" altLang="en-US" sz="4000" dirty="0"/>
              <a:t>The French leadership under Emmanuel Macron used the recent riots to usher in new policies of mass government surveillance. News headlines in France have said that every phone in the country can now be used as a spying device by police. But this actually goes further—the measures include computers and other devices as well.</a:t>
            </a:r>
          </a:p>
        </p:txBody>
      </p:sp>
    </p:spTree>
    <p:extLst>
      <p:ext uri="{BB962C8B-B14F-4D97-AF65-F5344CB8AC3E}">
        <p14:creationId xmlns:p14="http://schemas.microsoft.com/office/powerpoint/2010/main" val="8581598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140C7625-9D01-99BB-C947-C6CB98FBAA7D}"/>
              </a:ext>
            </a:extLst>
          </p:cNvPr>
          <p:cNvPicPr>
            <a:picLocks noChangeAspect="1"/>
          </p:cNvPicPr>
          <p:nvPr/>
        </p:nvPicPr>
        <p:blipFill>
          <a:blip r:embed="rId3"/>
          <a:stretch>
            <a:fillRect/>
          </a:stretch>
        </p:blipFill>
        <p:spPr>
          <a:xfrm>
            <a:off x="0" y="1238083"/>
            <a:ext cx="9144000" cy="2667333"/>
          </a:xfrm>
          <a:prstGeom prst="rect">
            <a:avLst/>
          </a:prstGeom>
        </p:spPr>
      </p:pic>
    </p:spTree>
    <p:extLst>
      <p:ext uri="{BB962C8B-B14F-4D97-AF65-F5344CB8AC3E}">
        <p14:creationId xmlns:p14="http://schemas.microsoft.com/office/powerpoint/2010/main" val="9819075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FF593243-9DB0-FFA8-BA08-4B9674B11FF7}"/>
              </a:ext>
            </a:extLst>
          </p:cNvPr>
          <p:cNvPicPr>
            <a:picLocks noChangeAspect="1"/>
          </p:cNvPicPr>
          <p:nvPr/>
        </p:nvPicPr>
        <p:blipFill>
          <a:blip r:embed="rId3"/>
          <a:stretch>
            <a:fillRect/>
          </a:stretch>
        </p:blipFill>
        <p:spPr>
          <a:xfrm>
            <a:off x="0" y="1463500"/>
            <a:ext cx="9144000" cy="2216499"/>
          </a:xfrm>
          <a:prstGeom prst="rect">
            <a:avLst/>
          </a:prstGeom>
        </p:spPr>
      </p:pic>
    </p:spTree>
    <p:extLst>
      <p:ext uri="{BB962C8B-B14F-4D97-AF65-F5344CB8AC3E}">
        <p14:creationId xmlns:p14="http://schemas.microsoft.com/office/powerpoint/2010/main" val="3320079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Rabbi Levy gets to the entrance of heaven.</a:t>
            </a:r>
          </a:p>
          <a:p>
            <a:pPr algn="l">
              <a:lnSpc>
                <a:spcPct val="90000"/>
              </a:lnSpc>
            </a:pPr>
            <a:r>
              <a:rPr lang="en-US" altLang="en-US" sz="4000" dirty="0"/>
              <a:t>Told: Need 100 points to get in.</a:t>
            </a:r>
          </a:p>
          <a:p>
            <a:pPr algn="l">
              <a:lnSpc>
                <a:spcPct val="90000"/>
              </a:lnSpc>
            </a:pPr>
            <a:r>
              <a:rPr lang="en-US" altLang="en-US" sz="4000" dirty="0"/>
              <a:t>Married 65 years faithfully.</a:t>
            </a:r>
          </a:p>
        </p:txBody>
      </p:sp>
    </p:spTree>
    <p:extLst>
      <p:ext uri="{BB962C8B-B14F-4D97-AF65-F5344CB8AC3E}">
        <p14:creationId xmlns:p14="http://schemas.microsoft.com/office/powerpoint/2010/main" val="39355045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E415861F-5AEB-7506-893E-7E9C6A0E5C4E}"/>
              </a:ext>
            </a:extLst>
          </p:cNvPr>
          <p:cNvPicPr>
            <a:picLocks noChangeAspect="1"/>
          </p:cNvPicPr>
          <p:nvPr/>
        </p:nvPicPr>
        <p:blipFill>
          <a:blip r:embed="rId3"/>
          <a:stretch>
            <a:fillRect/>
          </a:stretch>
        </p:blipFill>
        <p:spPr>
          <a:xfrm>
            <a:off x="410876" y="0"/>
            <a:ext cx="8322247" cy="5143500"/>
          </a:xfrm>
          <a:prstGeom prst="rect">
            <a:avLst/>
          </a:prstGeom>
        </p:spPr>
      </p:pic>
    </p:spTree>
    <p:extLst>
      <p:ext uri="{BB962C8B-B14F-4D97-AF65-F5344CB8AC3E}">
        <p14:creationId xmlns:p14="http://schemas.microsoft.com/office/powerpoint/2010/main" val="25523956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6EE0175E-CA15-AF10-DE2B-BE0E933FE0D9}"/>
              </a:ext>
            </a:extLst>
          </p:cNvPr>
          <p:cNvPicPr>
            <a:picLocks noChangeAspect="1"/>
          </p:cNvPicPr>
          <p:nvPr/>
        </p:nvPicPr>
        <p:blipFill>
          <a:blip r:embed="rId3"/>
          <a:stretch>
            <a:fillRect/>
          </a:stretch>
        </p:blipFill>
        <p:spPr>
          <a:xfrm>
            <a:off x="275665" y="0"/>
            <a:ext cx="8592670" cy="5143500"/>
          </a:xfrm>
          <a:prstGeom prst="rect">
            <a:avLst/>
          </a:prstGeom>
        </p:spPr>
      </p:pic>
    </p:spTree>
    <p:extLst>
      <p:ext uri="{BB962C8B-B14F-4D97-AF65-F5344CB8AC3E}">
        <p14:creationId xmlns:p14="http://schemas.microsoft.com/office/powerpoint/2010/main" val="16607977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AA5F8308-ABA8-BE3C-06E5-C02411FB4A8D}"/>
              </a:ext>
            </a:extLst>
          </p:cNvPr>
          <p:cNvPicPr>
            <a:picLocks noChangeAspect="1"/>
          </p:cNvPicPr>
          <p:nvPr/>
        </p:nvPicPr>
        <p:blipFill>
          <a:blip r:embed="rId3"/>
          <a:stretch>
            <a:fillRect/>
          </a:stretch>
        </p:blipFill>
        <p:spPr>
          <a:xfrm>
            <a:off x="177917" y="895350"/>
            <a:ext cx="8742866" cy="2729059"/>
          </a:xfrm>
          <a:prstGeom prst="rect">
            <a:avLst/>
          </a:prstGeom>
        </p:spPr>
      </p:pic>
    </p:spTree>
    <p:extLst>
      <p:ext uri="{BB962C8B-B14F-4D97-AF65-F5344CB8AC3E}">
        <p14:creationId xmlns:p14="http://schemas.microsoft.com/office/powerpoint/2010/main" val="4852558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76E415FE-B10C-C549-7B33-B9F63783A0F5}"/>
              </a:ext>
            </a:extLst>
          </p:cNvPr>
          <p:cNvPicPr>
            <a:picLocks noChangeAspect="1"/>
          </p:cNvPicPr>
          <p:nvPr/>
        </p:nvPicPr>
        <p:blipFill>
          <a:blip r:embed="rId3"/>
          <a:stretch>
            <a:fillRect/>
          </a:stretch>
        </p:blipFill>
        <p:spPr>
          <a:xfrm>
            <a:off x="0" y="285750"/>
            <a:ext cx="9144000" cy="4495800"/>
          </a:xfrm>
          <a:prstGeom prst="rect">
            <a:avLst/>
          </a:prstGeom>
        </p:spPr>
      </p:pic>
    </p:spTree>
    <p:extLst>
      <p:ext uri="{BB962C8B-B14F-4D97-AF65-F5344CB8AC3E}">
        <p14:creationId xmlns:p14="http://schemas.microsoft.com/office/powerpoint/2010/main" val="19600555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55612070-925E-EACC-3C26-AA877D25BB1E}"/>
              </a:ext>
            </a:extLst>
          </p:cNvPr>
          <p:cNvPicPr>
            <a:picLocks noChangeAspect="1"/>
          </p:cNvPicPr>
          <p:nvPr/>
        </p:nvPicPr>
        <p:blipFill>
          <a:blip r:embed="rId3"/>
          <a:stretch>
            <a:fillRect/>
          </a:stretch>
        </p:blipFill>
        <p:spPr>
          <a:xfrm>
            <a:off x="973154" y="0"/>
            <a:ext cx="7197691" cy="5143500"/>
          </a:xfrm>
          <a:prstGeom prst="rect">
            <a:avLst/>
          </a:prstGeom>
        </p:spPr>
      </p:pic>
    </p:spTree>
    <p:extLst>
      <p:ext uri="{BB962C8B-B14F-4D97-AF65-F5344CB8AC3E}">
        <p14:creationId xmlns:p14="http://schemas.microsoft.com/office/powerpoint/2010/main" val="1096061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7BF6144A-B615-2E7D-5491-460C41AC3495}"/>
              </a:ext>
            </a:extLst>
          </p:cNvPr>
          <p:cNvPicPr>
            <a:picLocks noChangeAspect="1"/>
          </p:cNvPicPr>
          <p:nvPr/>
        </p:nvPicPr>
        <p:blipFill>
          <a:blip r:embed="rId3"/>
          <a:stretch>
            <a:fillRect/>
          </a:stretch>
        </p:blipFill>
        <p:spPr>
          <a:xfrm>
            <a:off x="0" y="85774"/>
            <a:ext cx="9144000" cy="4971952"/>
          </a:xfrm>
          <a:prstGeom prst="rect">
            <a:avLst/>
          </a:prstGeom>
        </p:spPr>
      </p:pic>
    </p:spTree>
    <p:extLst>
      <p:ext uri="{BB962C8B-B14F-4D97-AF65-F5344CB8AC3E}">
        <p14:creationId xmlns:p14="http://schemas.microsoft.com/office/powerpoint/2010/main" val="30406250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703DC801-E82E-C598-B4A3-F1DB10CA86AD}"/>
              </a:ext>
            </a:extLst>
          </p:cNvPr>
          <p:cNvPicPr>
            <a:picLocks noChangeAspect="1"/>
          </p:cNvPicPr>
          <p:nvPr/>
        </p:nvPicPr>
        <p:blipFill>
          <a:blip r:embed="rId3"/>
          <a:stretch>
            <a:fillRect/>
          </a:stretch>
        </p:blipFill>
        <p:spPr>
          <a:xfrm>
            <a:off x="0" y="182362"/>
            <a:ext cx="9216035" cy="1990843"/>
          </a:xfrm>
          <a:prstGeom prst="rect">
            <a:avLst/>
          </a:prstGeom>
        </p:spPr>
      </p:pic>
      <p:pic>
        <p:nvPicPr>
          <p:cNvPr id="5" name="Picture 4">
            <a:extLst>
              <a:ext uri="{FF2B5EF4-FFF2-40B4-BE49-F238E27FC236}">
                <a16:creationId xmlns:a16="http://schemas.microsoft.com/office/drawing/2014/main" id="{3853574A-FB4A-C38C-D83A-68545364E1F6}"/>
              </a:ext>
            </a:extLst>
          </p:cNvPr>
          <p:cNvPicPr>
            <a:picLocks noChangeAspect="1"/>
          </p:cNvPicPr>
          <p:nvPr/>
        </p:nvPicPr>
        <p:blipFill>
          <a:blip r:embed="rId4"/>
          <a:stretch>
            <a:fillRect/>
          </a:stretch>
        </p:blipFill>
        <p:spPr>
          <a:xfrm>
            <a:off x="-1480" y="2576374"/>
            <a:ext cx="9144000" cy="1489276"/>
          </a:xfrm>
          <a:prstGeom prst="rect">
            <a:avLst/>
          </a:prstGeom>
        </p:spPr>
      </p:pic>
    </p:spTree>
    <p:extLst>
      <p:ext uri="{BB962C8B-B14F-4D97-AF65-F5344CB8AC3E}">
        <p14:creationId xmlns:p14="http://schemas.microsoft.com/office/powerpoint/2010/main" val="27785932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Don’t believe everything you hear from social media.  It’s trendy, cool, tech savvy, but full of seduction!</a:t>
            </a:r>
          </a:p>
        </p:txBody>
      </p:sp>
    </p:spTree>
    <p:extLst>
      <p:ext uri="{BB962C8B-B14F-4D97-AF65-F5344CB8AC3E}">
        <p14:creationId xmlns:p14="http://schemas.microsoft.com/office/powerpoint/2010/main" val="21973528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nSpc>
                <a:spcPct val="90000"/>
              </a:lnSpc>
            </a:pPr>
            <a:r>
              <a:rPr lang="en-US" altLang="en-US" sz="4000" dirty="0"/>
              <a:t>Second seduction</a:t>
            </a:r>
          </a:p>
        </p:txBody>
      </p:sp>
    </p:spTree>
    <p:extLst>
      <p:ext uri="{BB962C8B-B14F-4D97-AF65-F5344CB8AC3E}">
        <p14:creationId xmlns:p14="http://schemas.microsoft.com/office/powerpoint/2010/main" val="6216145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From Senator Roger Marshall: </a:t>
            </a:r>
          </a:p>
        </p:txBody>
      </p:sp>
      <p:pic>
        <p:nvPicPr>
          <p:cNvPr id="3" name="Picture 2">
            <a:extLst>
              <a:ext uri="{FF2B5EF4-FFF2-40B4-BE49-F238E27FC236}">
                <a16:creationId xmlns:a16="http://schemas.microsoft.com/office/drawing/2014/main" id="{E8D2209D-A7F3-A8EB-6552-39FAD118DF83}"/>
              </a:ext>
            </a:extLst>
          </p:cNvPr>
          <p:cNvPicPr>
            <a:picLocks noChangeAspect="1"/>
          </p:cNvPicPr>
          <p:nvPr/>
        </p:nvPicPr>
        <p:blipFill>
          <a:blip r:embed="rId3"/>
          <a:stretch>
            <a:fillRect/>
          </a:stretch>
        </p:blipFill>
        <p:spPr>
          <a:xfrm>
            <a:off x="371333" y="1068324"/>
            <a:ext cx="8401333" cy="1884426"/>
          </a:xfrm>
          <a:prstGeom prst="rect">
            <a:avLst/>
          </a:prstGeom>
          <a:effectLst>
            <a:outerShdw blurRad="50800" dist="38100" dir="5400000" algn="t" rotWithShape="0">
              <a:prstClr val="black">
                <a:alpha val="40000"/>
              </a:prstClr>
            </a:outerShdw>
            <a:softEdge rad="12700"/>
          </a:effectLst>
        </p:spPr>
      </p:pic>
    </p:spTree>
    <p:extLst>
      <p:ext uri="{BB962C8B-B14F-4D97-AF65-F5344CB8AC3E}">
        <p14:creationId xmlns:p14="http://schemas.microsoft.com/office/powerpoint/2010/main" val="1979423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Rabbi Levy gets to the entrance of heaven.</a:t>
            </a:r>
          </a:p>
          <a:p>
            <a:pPr algn="l">
              <a:lnSpc>
                <a:spcPct val="90000"/>
              </a:lnSpc>
            </a:pPr>
            <a:r>
              <a:rPr lang="en-US" altLang="en-US" sz="4000" dirty="0"/>
              <a:t>Told: Need 100 points to get in.</a:t>
            </a:r>
          </a:p>
          <a:p>
            <a:pPr algn="l">
              <a:lnSpc>
                <a:spcPct val="90000"/>
              </a:lnSpc>
            </a:pPr>
            <a:r>
              <a:rPr lang="en-US" altLang="en-US" sz="4000" dirty="0"/>
              <a:t>Married 65 years faithfully</a:t>
            </a:r>
          </a:p>
          <a:p>
            <a:pPr algn="l">
              <a:lnSpc>
                <a:spcPct val="90000"/>
              </a:lnSpc>
            </a:pPr>
            <a:r>
              <a:rPr lang="en-US" altLang="en-US" sz="4000" dirty="0"/>
              <a:t>3 points</a:t>
            </a:r>
          </a:p>
        </p:txBody>
      </p:sp>
    </p:spTree>
    <p:extLst>
      <p:ext uri="{BB962C8B-B14F-4D97-AF65-F5344CB8AC3E}">
        <p14:creationId xmlns:p14="http://schemas.microsoft.com/office/powerpoint/2010/main" val="9861708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nSpc>
                <a:spcPct val="90000"/>
              </a:lnSpc>
            </a:pPr>
            <a:r>
              <a:rPr lang="en-US" altLang="en-US" sz="4000" dirty="0"/>
              <a:t>Third seduction</a:t>
            </a:r>
          </a:p>
          <a:p>
            <a:pPr>
              <a:lnSpc>
                <a:spcPct val="90000"/>
              </a:lnSpc>
            </a:pPr>
            <a:r>
              <a:rPr lang="en-US" altLang="en-US" sz="4000" dirty="0"/>
              <a:t>Another greatly accepted deception</a:t>
            </a:r>
          </a:p>
          <a:p>
            <a:pPr>
              <a:lnSpc>
                <a:spcPct val="90000"/>
              </a:lnSpc>
            </a:pPr>
            <a:endParaRPr lang="en-US" altLang="en-US" sz="4000" dirty="0"/>
          </a:p>
        </p:txBody>
      </p:sp>
    </p:spTree>
    <p:extLst>
      <p:ext uri="{BB962C8B-B14F-4D97-AF65-F5344CB8AC3E}">
        <p14:creationId xmlns:p14="http://schemas.microsoft.com/office/powerpoint/2010/main" val="21193996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4994" name="Rectangle 2">
            <a:extLst>
              <a:ext uri="{FF2B5EF4-FFF2-40B4-BE49-F238E27FC236}">
                <a16:creationId xmlns:a16="http://schemas.microsoft.com/office/drawing/2014/main" id="{71988DB7-FEDA-A19D-16AD-0B39435A94F5}"/>
              </a:ext>
            </a:extLst>
          </p:cNvPr>
          <p:cNvSpPr>
            <a:spLocks noGrp="1" noChangeArrowheads="1"/>
          </p:cNvSpPr>
          <p:nvPr>
            <p:ph type="subTitle" idx="1"/>
          </p:nvPr>
        </p:nvSpPr>
        <p:spPr>
          <a:xfrm>
            <a:off x="381000" y="133350"/>
            <a:ext cx="8534400" cy="4800600"/>
          </a:xfrm>
        </p:spPr>
        <p:txBody>
          <a:bodyPr/>
          <a:lstStyle/>
          <a:p>
            <a:pPr algn="l">
              <a:spcBef>
                <a:spcPct val="0"/>
              </a:spcBef>
            </a:pPr>
            <a:r>
              <a:rPr lang="en-US" altLang="en-US" sz="3600" dirty="0">
                <a:cs typeface="Vilna" pitchFamily="2" charset="-79"/>
              </a:rPr>
              <a:t>Some say that sexuality and habits are inherited. </a:t>
            </a:r>
          </a:p>
          <a:p>
            <a:pPr algn="l">
              <a:spcBef>
                <a:spcPct val="0"/>
              </a:spcBef>
            </a:pPr>
            <a:r>
              <a:rPr lang="en-US" altLang="en-US" sz="3600" dirty="0">
                <a:cs typeface="Vilna" pitchFamily="2" charset="-79"/>
              </a:rPr>
              <a:t>Half truth.</a:t>
            </a:r>
          </a:p>
          <a:p>
            <a:pPr algn="l">
              <a:spcBef>
                <a:spcPct val="0"/>
              </a:spcBef>
            </a:pPr>
            <a:r>
              <a:rPr lang="en-US" altLang="en-US" sz="3600" dirty="0">
                <a:cs typeface="Vilna" pitchFamily="2" charset="-79"/>
              </a:rPr>
              <a:t>G-d doesn’t punish the next generation, but the sins continue.</a:t>
            </a:r>
          </a:p>
          <a:p>
            <a:pPr algn="l">
              <a:spcBef>
                <a:spcPct val="0"/>
              </a:spcBef>
            </a:pPr>
            <a:r>
              <a:rPr lang="en-US" altLang="en-US" sz="3600" dirty="0">
                <a:cs typeface="Vilna" pitchFamily="2" charset="-79"/>
              </a:rPr>
              <a:t>The consequences continue.</a:t>
            </a:r>
          </a:p>
          <a:p>
            <a:pPr algn="l">
              <a:spcBef>
                <a:spcPct val="0"/>
              </a:spcBef>
            </a:pPr>
            <a:endParaRPr lang="en-US" altLang="en-US" sz="1600" dirty="0">
              <a:cs typeface="Vilna" pitchFamily="2" charset="-79"/>
            </a:endParaRPr>
          </a:p>
          <a:p>
            <a:pPr algn="l">
              <a:spcBef>
                <a:spcPct val="0"/>
              </a:spcBef>
            </a:pPr>
            <a:r>
              <a:rPr lang="en-US" altLang="en-US" sz="3600" dirty="0">
                <a:cs typeface="Vilna" pitchFamily="2" charset="-79"/>
              </a:rPr>
              <a:t>[Science illustration and digression]</a:t>
            </a:r>
          </a:p>
          <a:p>
            <a:pPr algn="l">
              <a:spcBef>
                <a:spcPct val="0"/>
              </a:spcBef>
            </a:pPr>
            <a:endParaRPr lang="en-US" altLang="en-US" sz="1600" dirty="0">
              <a:cs typeface="Vilna" pitchFamily="2" charset="-79"/>
            </a:endParaRPr>
          </a:p>
          <a:p>
            <a:pPr algn="l">
              <a:spcBef>
                <a:spcPct val="0"/>
              </a:spcBef>
            </a:pPr>
            <a:endParaRPr lang="en-US" altLang="en-US" sz="3600" dirty="0">
              <a:cs typeface="Vilna" pitchFamily="2" charset="-79"/>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562E255-6FA4-DAD9-42D8-33261F8D60D1}"/>
              </a:ext>
            </a:extLst>
          </p:cNvPr>
          <p:cNvSpPr>
            <a:spLocks noGrp="1" noChangeArrowheads="1"/>
          </p:cNvSpPr>
          <p:nvPr>
            <p:ph type="body" idx="1"/>
          </p:nvPr>
        </p:nvSpPr>
        <p:spPr>
          <a:xfrm>
            <a:off x="381000" y="114300"/>
            <a:ext cx="8458200" cy="5029200"/>
          </a:xfrm>
        </p:spPr>
        <p:txBody>
          <a:bodyPr/>
          <a:lstStyle/>
          <a:p>
            <a:pPr marL="0" indent="0" algn="ctr" rtl="1">
              <a:spcBef>
                <a:spcPct val="0"/>
              </a:spcBef>
              <a:buNone/>
            </a:pPr>
            <a:r>
              <a:rPr lang="en-US" altLang="en-US" sz="4000" baseline="30000" dirty="0" err="1"/>
              <a:t>Shmot</a:t>
            </a:r>
            <a:r>
              <a:rPr lang="en-US" altLang="en-US" sz="4000" baseline="30000" dirty="0"/>
              <a:t>/Ex 34.7 </a:t>
            </a:r>
            <a:r>
              <a:rPr lang="en-US" altLang="en-US" sz="4000" dirty="0"/>
              <a:t>Showing grace to the thousandth generation, forgiving </a:t>
            </a:r>
            <a:r>
              <a:rPr lang="en-US" altLang="en-US" sz="4000" u="sng" dirty="0"/>
              <a:t>offenses</a:t>
            </a:r>
            <a:r>
              <a:rPr lang="en-US" altLang="en-US" sz="4000" dirty="0"/>
              <a:t>, </a:t>
            </a:r>
            <a:r>
              <a:rPr lang="en-US" altLang="en-US" sz="4000" u="sng" dirty="0"/>
              <a:t>crimes</a:t>
            </a:r>
            <a:r>
              <a:rPr lang="en-US" altLang="en-US" sz="4000" dirty="0"/>
              <a:t>, and </a:t>
            </a:r>
            <a:r>
              <a:rPr lang="en-US" altLang="en-US" sz="4000" u="sng" dirty="0"/>
              <a:t>sins</a:t>
            </a:r>
            <a:r>
              <a:rPr lang="en-US" altLang="en-US" sz="4000" dirty="0"/>
              <a:t>, </a:t>
            </a:r>
          </a:p>
          <a:p>
            <a:pPr marL="0" indent="0" algn="ctr" rtl="1">
              <a:spcBef>
                <a:spcPct val="0"/>
              </a:spcBef>
              <a:buNone/>
            </a:pPr>
            <a:r>
              <a:rPr lang="he-IL" altLang="en-US" sz="4800" b="1" dirty="0">
                <a:latin typeface="Times New Roman" panose="02020603050405020304" pitchFamily="18" charset="0"/>
                <a:cs typeface="Vilna" pitchFamily="2" charset="-79"/>
              </a:rPr>
              <a:t>נֹצֵר חֶֽסֶד לָאֲלָפִים</a:t>
            </a:r>
            <a:endParaRPr lang="en-US" altLang="en-US" sz="4800" b="1" dirty="0">
              <a:latin typeface="Times New Roman" panose="02020603050405020304" pitchFamily="18" charset="0"/>
              <a:cs typeface="Vilna" pitchFamily="2" charset="-79"/>
            </a:endParaRPr>
          </a:p>
          <a:p>
            <a:pPr marL="0" indent="0" algn="ctr" rtl="1">
              <a:spcBef>
                <a:spcPct val="0"/>
              </a:spcBef>
              <a:buNone/>
            </a:pPr>
            <a:r>
              <a:rPr lang="ar-SA" altLang="en-US" sz="4800" b="1" dirty="0">
                <a:latin typeface="Times New Roman" panose="02020603050405020304" pitchFamily="18" charset="0"/>
                <a:cs typeface="Vilna" pitchFamily="2" charset="-79"/>
              </a:rPr>
              <a:t> </a:t>
            </a:r>
            <a:r>
              <a:rPr lang="he-IL" altLang="en-US" sz="4800" b="1" dirty="0">
                <a:latin typeface="Times New Roman" panose="02020603050405020304" pitchFamily="18" charset="0"/>
                <a:cs typeface="Vilna" pitchFamily="2" charset="-79"/>
              </a:rPr>
              <a:t>נֹשֵׂא </a:t>
            </a:r>
            <a:r>
              <a:rPr lang="he-IL" altLang="en-US" sz="4800" b="1" dirty="0" err="1">
                <a:latin typeface="Times New Roman" panose="02020603050405020304" pitchFamily="18" charset="0"/>
                <a:cs typeface="Vilna" pitchFamily="2" charset="-79"/>
              </a:rPr>
              <a:t>עָוֹן</a:t>
            </a:r>
            <a:r>
              <a:rPr lang="he-IL" altLang="en-US" sz="4800" b="1" dirty="0">
                <a:latin typeface="Times New Roman" panose="02020603050405020304" pitchFamily="18" charset="0"/>
                <a:cs typeface="Vilna" pitchFamily="2" charset="-79"/>
              </a:rPr>
              <a:t> וָפֶֽשַׁע וְחַטָּאָה</a:t>
            </a:r>
            <a:endParaRPr lang="he-IL" altLang="en-US" sz="2800" dirty="0">
              <a:latin typeface="Times New Roman" panose="02020603050405020304" pitchFamily="18" charset="0"/>
              <a:cs typeface="Vilna" pitchFamily="2" charset="-79"/>
            </a:endParaRPr>
          </a:p>
          <a:p>
            <a:pPr marL="0" indent="0" algn="ctr">
              <a:spcBef>
                <a:spcPct val="0"/>
              </a:spcBef>
              <a:buNone/>
            </a:pPr>
            <a:r>
              <a:rPr lang="en-US" altLang="en-US" i="1" dirty="0"/>
              <a:t>No-</a:t>
            </a:r>
            <a:r>
              <a:rPr lang="en-US" altLang="en-US" i="1" dirty="0" err="1"/>
              <a:t>tsayr</a:t>
            </a:r>
            <a:r>
              <a:rPr lang="en-US" altLang="en-US" i="1" dirty="0"/>
              <a:t> </a:t>
            </a:r>
            <a:r>
              <a:rPr lang="en-US" altLang="en-US" i="1" dirty="0" err="1"/>
              <a:t>khe</a:t>
            </a:r>
            <a:r>
              <a:rPr lang="en-US" altLang="en-US" i="1" dirty="0"/>
              <a:t>-sed a-ah-la-</a:t>
            </a:r>
            <a:r>
              <a:rPr lang="en-US" altLang="en-US" i="1" dirty="0" err="1"/>
              <a:t>feem</a:t>
            </a:r>
            <a:r>
              <a:rPr lang="en-US" altLang="en-US" i="1" dirty="0"/>
              <a:t>, </a:t>
            </a:r>
          </a:p>
          <a:p>
            <a:pPr marL="0" indent="0" algn="ctr">
              <a:spcBef>
                <a:spcPct val="0"/>
              </a:spcBef>
              <a:buNone/>
            </a:pPr>
            <a:r>
              <a:rPr lang="en-US" altLang="en-US" i="1" dirty="0"/>
              <a:t>no-say ah-von </a:t>
            </a:r>
            <a:r>
              <a:rPr lang="en-US" altLang="en-US" i="1" dirty="0" err="1"/>
              <a:t>v'feh</a:t>
            </a:r>
            <a:r>
              <a:rPr lang="en-US" altLang="en-US" i="1" dirty="0"/>
              <a:t>-shah </a:t>
            </a:r>
            <a:r>
              <a:rPr lang="en-US" altLang="en-US" i="1" dirty="0" err="1"/>
              <a:t>v'kha</a:t>
            </a:r>
            <a:r>
              <a:rPr lang="en-US" altLang="en-US" i="1" dirty="0"/>
              <a:t>-ta-ah</a:t>
            </a:r>
          </a:p>
          <a:p>
            <a:pPr marL="0" indent="0" algn="ctr" rtl="1">
              <a:spcBef>
                <a:spcPct val="0"/>
              </a:spcBef>
            </a:pPr>
            <a:r>
              <a:rPr lang="en-US" altLang="en-US" sz="1100" dirty="0">
                <a:latin typeface="Times New Roman" panose="02020603050405020304" pitchFamily="18" charset="0"/>
                <a:cs typeface="Vilna" pitchFamily="2" charset="-79"/>
              </a:rPr>
              <a:t> </a:t>
            </a:r>
            <a:endParaRPr lang="en-US" altLang="en-US" sz="2800" dirty="0"/>
          </a:p>
        </p:txBody>
      </p:sp>
    </p:spTree>
    <p:extLst>
      <p:ext uri="{BB962C8B-B14F-4D97-AF65-F5344CB8AC3E}">
        <p14:creationId xmlns:p14="http://schemas.microsoft.com/office/powerpoint/2010/main" val="25435415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err="1"/>
              <a:t>Shmot</a:t>
            </a:r>
            <a:r>
              <a:rPr lang="en-US" altLang="en-US" sz="4000" baseline="30000" dirty="0"/>
              <a:t>/Ex 34.7  </a:t>
            </a:r>
            <a:r>
              <a:rPr lang="en-US" altLang="en-US" sz="4000" dirty="0"/>
              <a:t>but causing the negative effects of the parents’ offenses to be experienced by their children and grandchildren, and even by the </a:t>
            </a:r>
            <a:r>
              <a:rPr lang="en-US" altLang="en-US" sz="4000" u="sng" dirty="0">
                <a:solidFill>
                  <a:srgbClr val="FFFF99"/>
                </a:solidFill>
              </a:rPr>
              <a:t>third and fourth generations.</a:t>
            </a:r>
          </a:p>
        </p:txBody>
      </p:sp>
    </p:spTree>
    <p:extLst>
      <p:ext uri="{BB962C8B-B14F-4D97-AF65-F5344CB8AC3E}">
        <p14:creationId xmlns:p14="http://schemas.microsoft.com/office/powerpoint/2010/main" val="18891422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4994" name="Rectangle 2">
            <a:extLst>
              <a:ext uri="{FF2B5EF4-FFF2-40B4-BE49-F238E27FC236}">
                <a16:creationId xmlns:a16="http://schemas.microsoft.com/office/drawing/2014/main" id="{71988DB7-FEDA-A19D-16AD-0B39435A94F5}"/>
              </a:ext>
            </a:extLst>
          </p:cNvPr>
          <p:cNvSpPr>
            <a:spLocks noGrp="1" noChangeArrowheads="1"/>
          </p:cNvSpPr>
          <p:nvPr>
            <p:ph type="subTitle" idx="1"/>
          </p:nvPr>
        </p:nvSpPr>
        <p:spPr>
          <a:xfrm>
            <a:off x="381000" y="133350"/>
            <a:ext cx="8534400" cy="4800600"/>
          </a:xfrm>
        </p:spPr>
        <p:txBody>
          <a:bodyPr/>
          <a:lstStyle/>
          <a:p>
            <a:pPr algn="l">
              <a:spcBef>
                <a:spcPct val="0"/>
              </a:spcBef>
            </a:pPr>
            <a:r>
              <a:rPr lang="en-US" altLang="en-US" sz="4000" dirty="0">
                <a:cs typeface="Vilna" pitchFamily="2" charset="-79"/>
              </a:rPr>
              <a:t>Epigenetics</a:t>
            </a:r>
          </a:p>
          <a:p>
            <a:pPr algn="l">
              <a:spcBef>
                <a:spcPct val="0"/>
              </a:spcBef>
            </a:pPr>
            <a:r>
              <a:rPr lang="en-US" altLang="en-US" sz="4000" dirty="0">
                <a:cs typeface="Vilna" pitchFamily="2" charset="-79"/>
              </a:rPr>
              <a:t>Genetics is the study of DNA sequences.  4 nucleic acids are the alphabet of life: </a:t>
            </a:r>
          </a:p>
          <a:p>
            <a:pPr algn="l">
              <a:spcBef>
                <a:spcPct val="0"/>
              </a:spcBef>
            </a:pPr>
            <a:r>
              <a:rPr lang="en-US" altLang="en-US" sz="4000" dirty="0">
                <a:cs typeface="Vilna" pitchFamily="2" charset="-79"/>
              </a:rPr>
              <a:t>C A T G</a:t>
            </a:r>
          </a:p>
          <a:p>
            <a:pPr algn="l">
              <a:spcBef>
                <a:spcPct val="0"/>
              </a:spcBef>
            </a:pPr>
            <a:r>
              <a:rPr lang="en-US" altLang="en-US" sz="4000" dirty="0">
                <a:cs typeface="Vilna" pitchFamily="2" charset="-79"/>
              </a:rPr>
              <a:t>Cytosine, adenine, </a:t>
            </a:r>
            <a:r>
              <a:rPr lang="en-US" altLang="en-US" sz="4000" dirty="0" err="1">
                <a:cs typeface="Vilna" pitchFamily="2" charset="-79"/>
              </a:rPr>
              <a:t>thyamine</a:t>
            </a:r>
            <a:r>
              <a:rPr lang="en-US" altLang="en-US" sz="4000" dirty="0">
                <a:cs typeface="Vilna" pitchFamily="2" charset="-79"/>
              </a:rPr>
              <a:t>, guanine</a:t>
            </a:r>
          </a:p>
        </p:txBody>
      </p:sp>
    </p:spTree>
    <p:extLst>
      <p:ext uri="{BB962C8B-B14F-4D97-AF65-F5344CB8AC3E}">
        <p14:creationId xmlns:p14="http://schemas.microsoft.com/office/powerpoint/2010/main" val="24461021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9090" name="Rectangle 2">
            <a:extLst>
              <a:ext uri="{FF2B5EF4-FFF2-40B4-BE49-F238E27FC236}">
                <a16:creationId xmlns:a16="http://schemas.microsoft.com/office/drawing/2014/main" id="{B08F0710-1DE4-0680-00CE-EC4CA0D91A82}"/>
              </a:ext>
            </a:extLst>
          </p:cNvPr>
          <p:cNvSpPr>
            <a:spLocks noGrp="1" noChangeArrowheads="1"/>
          </p:cNvSpPr>
          <p:nvPr>
            <p:ph type="subTitle" idx="1"/>
          </p:nvPr>
        </p:nvSpPr>
        <p:spPr>
          <a:xfrm>
            <a:off x="381000" y="209550"/>
            <a:ext cx="8534400" cy="4648200"/>
          </a:xfrm>
        </p:spPr>
        <p:txBody>
          <a:bodyPr/>
          <a:lstStyle/>
          <a:p>
            <a:pPr algn="l"/>
            <a:r>
              <a:rPr lang="en-US" altLang="en-US" sz="4000" dirty="0">
                <a:solidFill>
                  <a:srgbClr val="FFFF66"/>
                </a:solidFill>
              </a:rPr>
              <a:t>Genetics, DNA cannot be changed by behavior.  But the molecules surrounding the DNA [epi] can be changed.</a:t>
            </a:r>
          </a:p>
        </p:txBody>
      </p:sp>
    </p:spTree>
    <p:extLst>
      <p:ext uri="{BB962C8B-B14F-4D97-AF65-F5344CB8AC3E}">
        <p14:creationId xmlns:p14="http://schemas.microsoft.com/office/powerpoint/2010/main" val="24234871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7042" name="Rectangle 2">
            <a:extLst>
              <a:ext uri="{FF2B5EF4-FFF2-40B4-BE49-F238E27FC236}">
                <a16:creationId xmlns:a16="http://schemas.microsoft.com/office/drawing/2014/main" id="{10327027-9F0B-80D1-7894-B06DAC64FC28}"/>
              </a:ext>
            </a:extLst>
          </p:cNvPr>
          <p:cNvSpPr>
            <a:spLocks noGrp="1" noChangeArrowheads="1"/>
          </p:cNvSpPr>
          <p:nvPr>
            <p:ph type="subTitle" idx="1"/>
          </p:nvPr>
        </p:nvSpPr>
        <p:spPr>
          <a:xfrm>
            <a:off x="457200" y="209550"/>
            <a:ext cx="8305800" cy="4648200"/>
          </a:xfrm>
        </p:spPr>
        <p:txBody>
          <a:bodyPr>
            <a:normAutofit fontScale="85000" lnSpcReduction="10000"/>
          </a:bodyPr>
          <a:lstStyle/>
          <a:p>
            <a:pPr algn="l">
              <a:lnSpc>
                <a:spcPct val="120000"/>
              </a:lnSpc>
            </a:pPr>
            <a:r>
              <a:rPr lang="en-US" altLang="en-US" sz="4000" dirty="0"/>
              <a:t>Environmental stress [and sin] has been shown to increase the risk of substance use.   In an attempt to cope with stress, alcohol and drugs can be used as an escape. Once substance use commences, however, </a:t>
            </a:r>
            <a:r>
              <a:rPr lang="en-US" altLang="en-US" sz="4000" u="sng" dirty="0">
                <a:solidFill>
                  <a:srgbClr val="FFFF66"/>
                </a:solidFill>
              </a:rPr>
              <a:t>epigenetic</a:t>
            </a:r>
            <a:r>
              <a:rPr lang="en-US" altLang="en-US" sz="4000" dirty="0"/>
              <a:t> alterations may further exacerbate the biological</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9090" name="Rectangle 2">
            <a:extLst>
              <a:ext uri="{FF2B5EF4-FFF2-40B4-BE49-F238E27FC236}">
                <a16:creationId xmlns:a16="http://schemas.microsoft.com/office/drawing/2014/main" id="{B08F0710-1DE4-0680-00CE-EC4CA0D91A82}"/>
              </a:ext>
            </a:extLst>
          </p:cNvPr>
          <p:cNvSpPr>
            <a:spLocks noGrp="1" noChangeArrowheads="1"/>
          </p:cNvSpPr>
          <p:nvPr>
            <p:ph type="subTitle" idx="1"/>
          </p:nvPr>
        </p:nvSpPr>
        <p:spPr>
          <a:xfrm>
            <a:off x="381000" y="209550"/>
            <a:ext cx="8534400" cy="4648200"/>
          </a:xfrm>
        </p:spPr>
        <p:txBody>
          <a:bodyPr/>
          <a:lstStyle/>
          <a:p>
            <a:pPr algn="l"/>
            <a:r>
              <a:rPr lang="en-US" altLang="en-US" sz="4000" dirty="0"/>
              <a:t>and behavioral changes associated with addiction.</a:t>
            </a:r>
          </a:p>
          <a:p>
            <a:pPr algn="l"/>
            <a:r>
              <a:rPr lang="en-US" altLang="en-US" sz="4000" dirty="0"/>
              <a:t>Even short-term substance use can produce long-lasting epigenetic changes in the brain of rodents, via </a:t>
            </a:r>
            <a:r>
              <a:rPr lang="en-US" altLang="en-US" sz="4000" dirty="0">
                <a:solidFill>
                  <a:srgbClr val="FFFF66"/>
                </a:solidFill>
              </a:rPr>
              <a:t>DNA methylation and histone modification</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1138" name="Picture 2">
            <a:extLst>
              <a:ext uri="{FF2B5EF4-FFF2-40B4-BE49-F238E27FC236}">
                <a16:creationId xmlns:a16="http://schemas.microsoft.com/office/drawing/2014/main" id="{46791ABF-42BB-CD76-C1C0-4CF0C958411C}"/>
              </a:ext>
            </a:extLst>
          </p:cNvPr>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1143000" y="0"/>
            <a:ext cx="6858000" cy="5143500"/>
          </a:xfrm>
        </p:spPr>
      </p:pic>
      <p:sp>
        <p:nvSpPr>
          <p:cNvPr id="1371139" name="Text Box 3">
            <a:extLst>
              <a:ext uri="{FF2B5EF4-FFF2-40B4-BE49-F238E27FC236}">
                <a16:creationId xmlns:a16="http://schemas.microsoft.com/office/drawing/2014/main" id="{C76BF09C-601B-1862-7385-16C6A77B2E40}"/>
              </a:ext>
            </a:extLst>
          </p:cNvPr>
          <p:cNvSpPr txBox="1">
            <a:spLocks noChangeArrowheads="1"/>
          </p:cNvSpPr>
          <p:nvPr/>
        </p:nvSpPr>
        <p:spPr bwMode="auto">
          <a:xfrm>
            <a:off x="2000250" y="0"/>
            <a:ext cx="4548938" cy="553998"/>
          </a:xfrm>
          <a:prstGeom prst="rect">
            <a:avLst/>
          </a:prstGeom>
          <a:noFill/>
          <a:ln w="25400" algn="ctr">
            <a:solidFill>
              <a:srgbClr val="FF66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342900">
              <a:buClr>
                <a:srgbClr val="000000"/>
              </a:buClr>
              <a:buSzPct val="100000"/>
            </a:pPr>
            <a:r>
              <a:rPr lang="en-US" altLang="en-US" sz="3000" dirty="0">
                <a:solidFill>
                  <a:srgbClr val="FFFFFF"/>
                </a:solidFill>
                <a:cs typeface="Arial" panose="020B0604020202020204" pitchFamily="34" charset="0"/>
              </a:rPr>
              <a:t> </a:t>
            </a:r>
            <a:r>
              <a:rPr lang="en-US" altLang="en-US" sz="3000" dirty="0" err="1">
                <a:solidFill>
                  <a:srgbClr val="FFFFFF"/>
                </a:solidFill>
                <a:cs typeface="Arial" panose="020B0604020202020204" pitchFamily="34" charset="0"/>
              </a:rPr>
              <a:t>epigentic</a:t>
            </a:r>
            <a:r>
              <a:rPr lang="en-US" altLang="en-US" sz="3000" dirty="0">
                <a:solidFill>
                  <a:srgbClr val="FFFFFF"/>
                </a:solidFill>
                <a:cs typeface="Arial" panose="020B0604020202020204" pitchFamily="34" charset="0"/>
              </a:rPr>
              <a:t> methyl group</a:t>
            </a:r>
          </a:p>
        </p:txBody>
      </p:sp>
      <p:sp>
        <p:nvSpPr>
          <p:cNvPr id="1371140" name="Line 4">
            <a:extLst>
              <a:ext uri="{FF2B5EF4-FFF2-40B4-BE49-F238E27FC236}">
                <a16:creationId xmlns:a16="http://schemas.microsoft.com/office/drawing/2014/main" id="{A0350FEA-ACB3-E72A-D0AE-3A22C2D9EF3E}"/>
              </a:ext>
            </a:extLst>
          </p:cNvPr>
          <p:cNvSpPr>
            <a:spLocks noChangeShapeType="1"/>
          </p:cNvSpPr>
          <p:nvPr/>
        </p:nvSpPr>
        <p:spPr bwMode="auto">
          <a:xfrm>
            <a:off x="4057650" y="514350"/>
            <a:ext cx="342900" cy="9715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FF6600"/>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342900">
              <a:buClr>
                <a:srgbClr val="000000"/>
              </a:buClr>
              <a:buSzPct val="100000"/>
            </a:pPr>
            <a:endParaRPr lang="en-US" sz="3000">
              <a:solidFill>
                <a:srgbClr val="FFFFFF"/>
              </a:solidFill>
              <a:latin typeface="r" charset="0"/>
              <a:cs typeface="Arial" panose="020B0604020202020204" pitchFamily="34" charset="0"/>
            </a:endParaRPr>
          </a:p>
        </p:txBody>
      </p:sp>
      <p:sp>
        <p:nvSpPr>
          <p:cNvPr id="1371141" name="Line 5">
            <a:extLst>
              <a:ext uri="{FF2B5EF4-FFF2-40B4-BE49-F238E27FC236}">
                <a16:creationId xmlns:a16="http://schemas.microsoft.com/office/drawing/2014/main" id="{1A8E8E80-9E38-402A-0623-0B1B488682CC}"/>
              </a:ext>
            </a:extLst>
          </p:cNvPr>
          <p:cNvSpPr>
            <a:spLocks noChangeShapeType="1"/>
          </p:cNvSpPr>
          <p:nvPr/>
        </p:nvSpPr>
        <p:spPr bwMode="auto">
          <a:xfrm>
            <a:off x="3886200" y="514350"/>
            <a:ext cx="514350" cy="1028700"/>
          </a:xfrm>
          <a:prstGeom prst="line">
            <a:avLst/>
          </a:prstGeom>
          <a:noFill/>
          <a:ln w="25400">
            <a:solidFill>
              <a:srgbClr val="FF66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342900">
              <a:buClr>
                <a:srgbClr val="000000"/>
              </a:buClr>
              <a:buSzPct val="100000"/>
            </a:pPr>
            <a:endParaRPr lang="en-US" sz="3000">
              <a:solidFill>
                <a:srgbClr val="FFFFFF"/>
              </a:solidFill>
              <a:latin typeface="r" charset="0"/>
              <a:cs typeface="Arial" panose="020B0604020202020204" pitchFamily="34" charset="0"/>
            </a:endParaRPr>
          </a:p>
        </p:txBody>
      </p:sp>
      <p:sp>
        <p:nvSpPr>
          <p:cNvPr id="1371142" name="Text Box 6">
            <a:extLst>
              <a:ext uri="{FF2B5EF4-FFF2-40B4-BE49-F238E27FC236}">
                <a16:creationId xmlns:a16="http://schemas.microsoft.com/office/drawing/2014/main" id="{7D334DBA-CD44-78CF-E4D3-7A8D51DCE31C}"/>
              </a:ext>
            </a:extLst>
          </p:cNvPr>
          <p:cNvSpPr txBox="1">
            <a:spLocks noChangeArrowheads="1"/>
          </p:cNvSpPr>
          <p:nvPr/>
        </p:nvSpPr>
        <p:spPr bwMode="auto">
          <a:xfrm>
            <a:off x="1188244" y="4506516"/>
            <a:ext cx="6793335" cy="55399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342900">
              <a:buClr>
                <a:srgbClr val="000000"/>
              </a:buClr>
              <a:buSzPct val="100000"/>
            </a:pPr>
            <a:r>
              <a:rPr lang="en-US" altLang="en-US" sz="3000">
                <a:solidFill>
                  <a:srgbClr val="FFFFFF"/>
                </a:solidFill>
                <a:cs typeface="Arial" panose="020B0604020202020204" pitchFamily="34" charset="0"/>
              </a:rPr>
              <a:t>Epigenetics is affected by behavior</a:t>
            </a:r>
            <a:r>
              <a:rPr lang="en-US" altLang="en-US" sz="3000">
                <a:solidFill>
                  <a:srgbClr val="000000"/>
                </a:solidFill>
                <a:cs typeface="Arial" panose="020B0604020202020204" pitchFamily="34" charset="0"/>
              </a:rPr>
              <a: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9330" name="Picture 2">
            <a:extLst>
              <a:ext uri="{FF2B5EF4-FFF2-40B4-BE49-F238E27FC236}">
                <a16:creationId xmlns:a16="http://schemas.microsoft.com/office/drawing/2014/main" id="{A98A1ABE-DD99-4E49-CF45-0A35D79E07E7}"/>
              </a:ext>
            </a:extLst>
          </p:cNvPr>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1143000" y="0"/>
            <a:ext cx="6858000" cy="5143500"/>
          </a:xfrm>
        </p:spPr>
      </p:pic>
      <p:sp>
        <p:nvSpPr>
          <p:cNvPr id="2" name="Rectangle: Rounded Corners 1">
            <a:extLst>
              <a:ext uri="{FF2B5EF4-FFF2-40B4-BE49-F238E27FC236}">
                <a16:creationId xmlns:a16="http://schemas.microsoft.com/office/drawing/2014/main" id="{475C9F1A-D944-757B-8ECC-6435CB69067C}"/>
              </a:ext>
            </a:extLst>
          </p:cNvPr>
          <p:cNvSpPr/>
          <p:nvPr/>
        </p:nvSpPr>
        <p:spPr bwMode="auto">
          <a:xfrm>
            <a:off x="5562600" y="4019550"/>
            <a:ext cx="2286000" cy="762000"/>
          </a:xfrm>
          <a:prstGeom prst="roundRect">
            <a:avLst/>
          </a:prstGeom>
          <a:noFill/>
          <a:ln w="25400" cap="flat" cmpd="sng" algn="ctr">
            <a:solidFill>
              <a:srgbClr val="FF6600"/>
            </a:solidFill>
            <a:prstDash val="solid"/>
            <a:round/>
            <a:headEnd type="none" w="med" len="med"/>
            <a:tailEnd type="non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4000" b="0" i="0" u="none" strike="noStrike" cap="none" normalizeH="0" baseline="0">
              <a:ln>
                <a:noFill/>
              </a:ln>
              <a:solidFill>
                <a:schemeClr val="bg1"/>
              </a:solidFill>
              <a:effectLst/>
              <a:latin typeface="r" charset="0"/>
              <a:cs typeface="Arial" panose="020B0604020202020204" pitchFamily="34" charset="0"/>
            </a:endParaRPr>
          </a:p>
        </p:txBody>
      </p:sp>
      <p:sp>
        <p:nvSpPr>
          <p:cNvPr id="3" name="Rectangle: Rounded Corners 2">
            <a:extLst>
              <a:ext uri="{FF2B5EF4-FFF2-40B4-BE49-F238E27FC236}">
                <a16:creationId xmlns:a16="http://schemas.microsoft.com/office/drawing/2014/main" id="{924F9480-4A42-925F-C852-13F7034FEB5F}"/>
              </a:ext>
            </a:extLst>
          </p:cNvPr>
          <p:cNvSpPr/>
          <p:nvPr/>
        </p:nvSpPr>
        <p:spPr bwMode="auto">
          <a:xfrm>
            <a:off x="1600200" y="4248150"/>
            <a:ext cx="2133600" cy="533400"/>
          </a:xfrm>
          <a:prstGeom prst="roundRect">
            <a:avLst/>
          </a:prstGeom>
          <a:noFill/>
          <a:ln w="25400" cap="flat" cmpd="sng" algn="ctr">
            <a:solidFill>
              <a:srgbClr val="FF6600"/>
            </a:solidFill>
            <a:prstDash val="solid"/>
            <a:round/>
            <a:headEnd type="none" w="med" len="med"/>
            <a:tailEnd type="non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4000" b="0" i="0" u="none" strike="noStrike" cap="none" normalizeH="0" baseline="0">
              <a:ln>
                <a:noFill/>
              </a:ln>
              <a:solidFill>
                <a:schemeClr val="bg1"/>
              </a:solidFill>
              <a:effectLst/>
              <a:latin typeface="r" charset="0"/>
              <a:cs typeface="Arial" panose="020B0604020202020204" pitchFamily="34" charset="0"/>
            </a:endParaRPr>
          </a:p>
        </p:txBody>
      </p:sp>
      <p:sp>
        <p:nvSpPr>
          <p:cNvPr id="4" name="Rectangle: Rounded Corners 3">
            <a:extLst>
              <a:ext uri="{FF2B5EF4-FFF2-40B4-BE49-F238E27FC236}">
                <a16:creationId xmlns:a16="http://schemas.microsoft.com/office/drawing/2014/main" id="{72E3BEC1-10C3-75EF-A675-937CC873BBF3}"/>
              </a:ext>
            </a:extLst>
          </p:cNvPr>
          <p:cNvSpPr/>
          <p:nvPr/>
        </p:nvSpPr>
        <p:spPr bwMode="auto">
          <a:xfrm>
            <a:off x="2057400" y="133350"/>
            <a:ext cx="1828800" cy="1066800"/>
          </a:xfrm>
          <a:prstGeom prst="roundRect">
            <a:avLst/>
          </a:prstGeom>
          <a:noFill/>
          <a:ln w="25400" cap="flat" cmpd="sng" algn="ctr">
            <a:solidFill>
              <a:srgbClr val="FF6600"/>
            </a:solidFill>
            <a:prstDash val="solid"/>
            <a:round/>
            <a:headEnd type="none" w="med" len="med"/>
            <a:tailEnd type="non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4000" b="0" i="0" u="none" strike="noStrike" cap="none" normalizeH="0" baseline="0">
              <a:ln>
                <a:noFill/>
              </a:ln>
              <a:solidFill>
                <a:schemeClr val="bg1"/>
              </a:solidFill>
              <a:effectLst/>
              <a:latin typeface="r"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Rabbi Levy gets to the entrance of heaven.</a:t>
            </a:r>
          </a:p>
          <a:p>
            <a:pPr algn="l">
              <a:lnSpc>
                <a:spcPct val="90000"/>
              </a:lnSpc>
            </a:pPr>
            <a:r>
              <a:rPr lang="en-US" altLang="en-US" sz="4000" dirty="0"/>
              <a:t>Told: Need 100 points to get in.</a:t>
            </a:r>
          </a:p>
          <a:p>
            <a:pPr algn="l">
              <a:lnSpc>
                <a:spcPct val="90000"/>
              </a:lnSpc>
            </a:pPr>
            <a:r>
              <a:rPr lang="en-US" altLang="en-US" sz="4000" dirty="0"/>
              <a:t>Married 65 years faithfully</a:t>
            </a:r>
          </a:p>
          <a:p>
            <a:pPr algn="l">
              <a:lnSpc>
                <a:spcPct val="90000"/>
              </a:lnSpc>
            </a:pPr>
            <a:r>
              <a:rPr lang="en-US" altLang="en-US" sz="4000" dirty="0"/>
              <a:t>3 points</a:t>
            </a:r>
          </a:p>
          <a:p>
            <a:pPr algn="l">
              <a:lnSpc>
                <a:spcPct val="90000"/>
              </a:lnSpc>
            </a:pPr>
            <a:r>
              <a:rPr lang="en-US" altLang="en-US" sz="4000" dirty="0"/>
              <a:t>Raised 5 children to love Messiah.</a:t>
            </a:r>
          </a:p>
        </p:txBody>
      </p:sp>
    </p:spTree>
    <p:extLst>
      <p:ext uri="{BB962C8B-B14F-4D97-AF65-F5344CB8AC3E}">
        <p14:creationId xmlns:p14="http://schemas.microsoft.com/office/powerpoint/2010/main" val="509171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So someone can appear to be </a:t>
            </a:r>
            <a:r>
              <a:rPr lang="en-US" sz="4000" u="sng" dirty="0">
                <a:solidFill>
                  <a:srgbClr val="FFFF66"/>
                </a:solidFill>
              </a:rPr>
              <a:t>genetically</a:t>
            </a:r>
            <a:r>
              <a:rPr lang="en-US" sz="4000" dirty="0"/>
              <a:t> prone to a behavior: alcoholism, homosexuality, drugs. </a:t>
            </a:r>
          </a:p>
          <a:p>
            <a:pPr marL="0" indent="0">
              <a:buNone/>
            </a:pPr>
            <a:r>
              <a:rPr lang="en-US" sz="4000" dirty="0"/>
              <a:t>But they are only </a:t>
            </a:r>
            <a:r>
              <a:rPr lang="en-US" sz="4000" u="sng" dirty="0">
                <a:solidFill>
                  <a:srgbClr val="FFFF66"/>
                </a:solidFill>
              </a:rPr>
              <a:t>epigenetically</a:t>
            </a:r>
            <a:r>
              <a:rPr lang="en-US" sz="4000" dirty="0"/>
              <a:t> prone to the behavior.</a:t>
            </a:r>
          </a:p>
        </p:txBody>
      </p:sp>
    </p:spTree>
    <p:extLst>
      <p:ext uri="{BB962C8B-B14F-4D97-AF65-F5344CB8AC3E}">
        <p14:creationId xmlns:p14="http://schemas.microsoft.com/office/powerpoint/2010/main" val="13483701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562E255-6FA4-DAD9-42D8-33261F8D60D1}"/>
              </a:ext>
            </a:extLst>
          </p:cNvPr>
          <p:cNvSpPr>
            <a:spLocks noGrp="1" noChangeArrowheads="1"/>
          </p:cNvSpPr>
          <p:nvPr>
            <p:ph type="body" idx="1"/>
          </p:nvPr>
        </p:nvSpPr>
        <p:spPr>
          <a:xfrm>
            <a:off x="381000" y="114300"/>
            <a:ext cx="8458200" cy="5029200"/>
          </a:xfrm>
        </p:spPr>
        <p:txBody>
          <a:bodyPr/>
          <a:lstStyle/>
          <a:p>
            <a:pPr marL="0" indent="0" algn="ctr" rtl="1">
              <a:spcBef>
                <a:spcPct val="0"/>
              </a:spcBef>
              <a:buNone/>
            </a:pPr>
            <a:r>
              <a:rPr lang="en-US" altLang="en-US" sz="4000" baseline="30000" dirty="0" err="1"/>
              <a:t>Shmot</a:t>
            </a:r>
            <a:r>
              <a:rPr lang="en-US" altLang="en-US" sz="4000" baseline="30000" dirty="0"/>
              <a:t>/Ex 34.7 </a:t>
            </a:r>
            <a:r>
              <a:rPr lang="en-US" altLang="en-US" sz="4000" dirty="0"/>
              <a:t>Showing grace to the thousandth generation, forgiving </a:t>
            </a:r>
            <a:r>
              <a:rPr lang="en-US" altLang="en-US" sz="4000" u="sng" dirty="0"/>
              <a:t>offenses</a:t>
            </a:r>
            <a:r>
              <a:rPr lang="en-US" altLang="en-US" sz="4000" dirty="0"/>
              <a:t>, </a:t>
            </a:r>
            <a:r>
              <a:rPr lang="en-US" altLang="en-US" sz="4000" u="sng" dirty="0"/>
              <a:t>crimes</a:t>
            </a:r>
            <a:r>
              <a:rPr lang="en-US" altLang="en-US" sz="4000" dirty="0"/>
              <a:t>, and </a:t>
            </a:r>
            <a:r>
              <a:rPr lang="en-US" altLang="en-US" sz="4000" u="sng" dirty="0"/>
              <a:t>sins</a:t>
            </a:r>
            <a:r>
              <a:rPr lang="en-US" altLang="en-US" sz="4000" dirty="0"/>
              <a:t>, </a:t>
            </a:r>
          </a:p>
          <a:p>
            <a:pPr marL="0" indent="0" algn="ctr" rtl="1">
              <a:spcBef>
                <a:spcPct val="0"/>
              </a:spcBef>
              <a:buNone/>
            </a:pPr>
            <a:r>
              <a:rPr lang="he-IL" altLang="en-US" sz="4800" b="1" dirty="0">
                <a:latin typeface="Times New Roman" panose="02020603050405020304" pitchFamily="18" charset="0"/>
                <a:cs typeface="Vilna" pitchFamily="2" charset="-79"/>
              </a:rPr>
              <a:t>נֹצֵר חֶֽסֶד לָאֲלָפִים</a:t>
            </a:r>
            <a:endParaRPr lang="en-US" altLang="en-US" sz="4800" b="1" dirty="0">
              <a:latin typeface="Times New Roman" panose="02020603050405020304" pitchFamily="18" charset="0"/>
              <a:cs typeface="Vilna" pitchFamily="2" charset="-79"/>
            </a:endParaRPr>
          </a:p>
          <a:p>
            <a:pPr marL="0" indent="0" algn="ctr" rtl="1">
              <a:spcBef>
                <a:spcPct val="0"/>
              </a:spcBef>
              <a:buNone/>
            </a:pPr>
            <a:r>
              <a:rPr lang="ar-SA" altLang="en-US" sz="4800" b="1" dirty="0">
                <a:latin typeface="Times New Roman" panose="02020603050405020304" pitchFamily="18" charset="0"/>
                <a:cs typeface="Vilna" pitchFamily="2" charset="-79"/>
              </a:rPr>
              <a:t> </a:t>
            </a:r>
            <a:r>
              <a:rPr lang="he-IL" altLang="en-US" sz="4800" b="1" dirty="0">
                <a:latin typeface="Times New Roman" panose="02020603050405020304" pitchFamily="18" charset="0"/>
                <a:cs typeface="Vilna" pitchFamily="2" charset="-79"/>
              </a:rPr>
              <a:t>נֹשֵׂא </a:t>
            </a:r>
            <a:r>
              <a:rPr lang="he-IL" altLang="en-US" sz="4800" b="1" dirty="0" err="1">
                <a:latin typeface="Times New Roman" panose="02020603050405020304" pitchFamily="18" charset="0"/>
                <a:cs typeface="Vilna" pitchFamily="2" charset="-79"/>
              </a:rPr>
              <a:t>עָוֹן</a:t>
            </a:r>
            <a:r>
              <a:rPr lang="he-IL" altLang="en-US" sz="4800" b="1" dirty="0">
                <a:latin typeface="Times New Roman" panose="02020603050405020304" pitchFamily="18" charset="0"/>
                <a:cs typeface="Vilna" pitchFamily="2" charset="-79"/>
              </a:rPr>
              <a:t> וָפֶֽשַׁע וְחַטָּאָה</a:t>
            </a:r>
            <a:endParaRPr lang="he-IL" altLang="en-US" sz="2800" dirty="0">
              <a:latin typeface="Times New Roman" panose="02020603050405020304" pitchFamily="18" charset="0"/>
              <a:cs typeface="Vilna" pitchFamily="2" charset="-79"/>
            </a:endParaRPr>
          </a:p>
          <a:p>
            <a:pPr marL="0" indent="0" algn="ctr">
              <a:spcBef>
                <a:spcPct val="0"/>
              </a:spcBef>
              <a:buNone/>
            </a:pPr>
            <a:r>
              <a:rPr lang="en-US" altLang="en-US" i="1" dirty="0"/>
              <a:t>No-</a:t>
            </a:r>
            <a:r>
              <a:rPr lang="en-US" altLang="en-US" i="1" dirty="0" err="1"/>
              <a:t>tsayr</a:t>
            </a:r>
            <a:r>
              <a:rPr lang="en-US" altLang="en-US" i="1" dirty="0"/>
              <a:t> </a:t>
            </a:r>
            <a:r>
              <a:rPr lang="en-US" altLang="en-US" i="1" dirty="0" err="1"/>
              <a:t>khe</a:t>
            </a:r>
            <a:r>
              <a:rPr lang="en-US" altLang="en-US" i="1" dirty="0"/>
              <a:t>-sed a-ah-la-</a:t>
            </a:r>
            <a:r>
              <a:rPr lang="en-US" altLang="en-US" i="1" dirty="0" err="1"/>
              <a:t>feem</a:t>
            </a:r>
            <a:r>
              <a:rPr lang="en-US" altLang="en-US" i="1" dirty="0"/>
              <a:t>, </a:t>
            </a:r>
          </a:p>
          <a:p>
            <a:pPr marL="0" indent="0" algn="ctr">
              <a:spcBef>
                <a:spcPct val="0"/>
              </a:spcBef>
              <a:buNone/>
            </a:pPr>
            <a:r>
              <a:rPr lang="en-US" altLang="en-US" i="1" dirty="0"/>
              <a:t>no-say ah-von </a:t>
            </a:r>
            <a:r>
              <a:rPr lang="en-US" altLang="en-US" i="1" dirty="0" err="1"/>
              <a:t>v'feh</a:t>
            </a:r>
            <a:r>
              <a:rPr lang="en-US" altLang="en-US" i="1" dirty="0"/>
              <a:t>-shah </a:t>
            </a:r>
            <a:r>
              <a:rPr lang="en-US" altLang="en-US" i="1" dirty="0" err="1"/>
              <a:t>v'kha</a:t>
            </a:r>
            <a:r>
              <a:rPr lang="en-US" altLang="en-US" i="1" dirty="0"/>
              <a:t>-ta-ah</a:t>
            </a:r>
          </a:p>
          <a:p>
            <a:pPr marL="0" indent="0" algn="ctr" rtl="1">
              <a:spcBef>
                <a:spcPct val="0"/>
              </a:spcBef>
            </a:pPr>
            <a:r>
              <a:rPr lang="en-US" altLang="en-US" sz="1100" dirty="0">
                <a:latin typeface="Times New Roman" panose="02020603050405020304" pitchFamily="18" charset="0"/>
                <a:cs typeface="Vilna" pitchFamily="2" charset="-79"/>
              </a:rPr>
              <a:t> </a:t>
            </a:r>
            <a:endParaRPr lang="en-US" altLang="en-US" sz="2800" dirty="0"/>
          </a:p>
        </p:txBody>
      </p:sp>
    </p:spTree>
    <p:extLst>
      <p:ext uri="{BB962C8B-B14F-4D97-AF65-F5344CB8AC3E}">
        <p14:creationId xmlns:p14="http://schemas.microsoft.com/office/powerpoint/2010/main" val="36495443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err="1"/>
              <a:t>Shmot</a:t>
            </a:r>
            <a:r>
              <a:rPr lang="en-US" altLang="en-US" sz="4000" baseline="30000" dirty="0"/>
              <a:t>/Ex 34.7  </a:t>
            </a:r>
            <a:r>
              <a:rPr lang="en-US" altLang="en-US" sz="4000" dirty="0"/>
              <a:t>but causing the negative effects of the parents’ offenses to be experienced by their children and grandchildren, and even by the </a:t>
            </a:r>
            <a:r>
              <a:rPr lang="en-US" altLang="en-US" sz="4000" u="sng" dirty="0">
                <a:solidFill>
                  <a:srgbClr val="FFFF99"/>
                </a:solidFill>
              </a:rPr>
              <a:t>third and fourth generations.</a:t>
            </a:r>
          </a:p>
        </p:txBody>
      </p:sp>
    </p:spTree>
    <p:extLst>
      <p:ext uri="{BB962C8B-B14F-4D97-AF65-F5344CB8AC3E}">
        <p14:creationId xmlns:p14="http://schemas.microsoft.com/office/powerpoint/2010/main" val="35413920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lnSpc>
                <a:spcPct val="90000"/>
              </a:lnSpc>
              <a:buNone/>
            </a:pPr>
            <a:r>
              <a:rPr lang="en-US" altLang="en-US" sz="4000" dirty="0"/>
              <a:t>Fourth seduction</a:t>
            </a:r>
          </a:p>
          <a:p>
            <a:pPr marL="0" indent="0">
              <a:lnSpc>
                <a:spcPct val="90000"/>
              </a:lnSpc>
              <a:buNone/>
            </a:pPr>
            <a:r>
              <a:rPr lang="en-US" altLang="en-US" sz="4000" dirty="0"/>
              <a:t>Another greatly accepted deception</a:t>
            </a:r>
            <a:r>
              <a:rPr lang="en-US" sz="4000" dirty="0"/>
              <a:t>: that the unborn are just a blob of tissue.</a:t>
            </a:r>
          </a:p>
        </p:txBody>
      </p:sp>
    </p:spTree>
    <p:extLst>
      <p:ext uri="{BB962C8B-B14F-4D97-AF65-F5344CB8AC3E}">
        <p14:creationId xmlns:p14="http://schemas.microsoft.com/office/powerpoint/2010/main" val="9613739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4" name="Picture 3">
            <a:extLst>
              <a:ext uri="{FF2B5EF4-FFF2-40B4-BE49-F238E27FC236}">
                <a16:creationId xmlns:a16="http://schemas.microsoft.com/office/drawing/2014/main" id="{91DEAD47-791C-AF28-74B4-AD442F6C7C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3" y="0"/>
            <a:ext cx="9139814" cy="5143500"/>
          </a:xfrm>
          <a:prstGeom prst="rect">
            <a:avLst/>
          </a:prstGeom>
        </p:spPr>
      </p:pic>
    </p:spTree>
    <p:extLst>
      <p:ext uri="{BB962C8B-B14F-4D97-AF65-F5344CB8AC3E}">
        <p14:creationId xmlns:p14="http://schemas.microsoft.com/office/powerpoint/2010/main" val="20812306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F497BBBA-CC82-ED6C-0D36-45FCC9A2E7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CDD03C41-342B-55AF-F5A7-4DCD4BD36C38}"/>
              </a:ext>
            </a:extLst>
          </p:cNvPr>
          <p:cNvSpPr txBox="1"/>
          <p:nvPr/>
        </p:nvSpPr>
        <p:spPr>
          <a:xfrm>
            <a:off x="76200" y="285750"/>
            <a:ext cx="7581114" cy="3170099"/>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Bar Mitzvah Warrior</a:t>
            </a:r>
          </a:p>
          <a:p>
            <a:pPr marL="173038" indent="-173038" algn="l">
              <a:buFont typeface="Arial" panose="020B0604020202020204" pitchFamily="34" charset="0"/>
              <a:buChar char="•"/>
            </a:pPr>
            <a:r>
              <a:rPr lang="en-US" dirty="0">
                <a:effectLst>
                  <a:outerShdw blurRad="38100" dist="38100" dir="2700000" algn="tl">
                    <a:srgbClr val="000000">
                      <a:alpha val="43137"/>
                    </a:srgbClr>
                  </a:outerShdw>
                </a:effectLst>
              </a:rPr>
              <a:t>Young people are strong</a:t>
            </a:r>
          </a:p>
          <a:p>
            <a:pPr marL="173038" indent="-173038" algn="l">
              <a:buFont typeface="Arial" panose="020B0604020202020204" pitchFamily="34" charset="0"/>
              <a:buChar char="•"/>
            </a:pPr>
            <a:r>
              <a:rPr lang="en-US" dirty="0">
                <a:effectLst>
                  <a:outerShdw blurRad="38100" dist="38100" dir="2700000" algn="tl">
                    <a:srgbClr val="000000">
                      <a:alpha val="43137"/>
                    </a:srgbClr>
                  </a:outerShdw>
                </a:effectLst>
              </a:rPr>
              <a:t>What are the seductions that </a:t>
            </a:r>
          </a:p>
          <a:p>
            <a:pPr algn="l"/>
            <a:r>
              <a:rPr lang="en-US" dirty="0">
                <a:effectLst>
                  <a:outerShdw blurRad="38100" dist="38100" dir="2700000" algn="tl">
                    <a:srgbClr val="000000">
                      <a:alpha val="43137"/>
                    </a:srgbClr>
                  </a:outerShdw>
                </a:effectLst>
              </a:rPr>
              <a:t>  rob strength?</a:t>
            </a:r>
          </a:p>
          <a:p>
            <a:pPr marL="173038" indent="-173038" algn="l">
              <a:buFont typeface="Arial" panose="020B0604020202020204" pitchFamily="34" charset="0"/>
              <a:buChar char="•"/>
            </a:pPr>
            <a:r>
              <a:rPr lang="en-US" u="sng" dirty="0">
                <a:solidFill>
                  <a:srgbClr val="FFFF66"/>
                </a:solidFill>
                <a:effectLst>
                  <a:outerShdw blurRad="38100" dist="38100" dir="2700000" algn="tl">
                    <a:srgbClr val="000000">
                      <a:alpha val="43137"/>
                    </a:srgbClr>
                  </a:outerShdw>
                </a:effectLst>
              </a:rPr>
              <a:t>How do you get strong?</a:t>
            </a:r>
          </a:p>
        </p:txBody>
      </p:sp>
    </p:spTree>
    <p:extLst>
      <p:ext uri="{BB962C8B-B14F-4D97-AF65-F5344CB8AC3E}">
        <p14:creationId xmlns:p14="http://schemas.microsoft.com/office/powerpoint/2010/main" val="6065003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effectLst/>
                <a:latin typeface="Arial Rounded MT Bold" panose="020F0704030504030204" pitchFamily="34" charset="0"/>
                <a:ea typeface="Calibri" panose="020F0502020204030204" pitchFamily="34" charset="0"/>
                <a:cs typeface="Arial Rounded MT Bold" panose="020F0704030504030204" pitchFamily="34" charset="0"/>
              </a:rPr>
              <a:t>A strong </a:t>
            </a:r>
            <a:r>
              <a:rPr lang="en-US" sz="4000" u="sng" dirty="0">
                <a:solidFill>
                  <a:srgbClr val="FFFF66"/>
                </a:solidFill>
                <a:effectLst/>
                <a:latin typeface="Arial Rounded MT Bold" panose="020F0704030504030204" pitchFamily="34" charset="0"/>
                <a:ea typeface="Calibri" panose="020F0502020204030204" pitchFamily="34" charset="0"/>
                <a:cs typeface="Arial Rounded MT Bold" panose="020F0704030504030204" pitchFamily="34" charset="0"/>
              </a:rPr>
              <a:t>epigenetic </a:t>
            </a:r>
            <a:r>
              <a:rPr lang="en-US" sz="4000" dirty="0">
                <a:effectLst/>
                <a:latin typeface="Arial Rounded MT Bold" panose="020F0704030504030204" pitchFamily="34" charset="0"/>
                <a:ea typeface="Calibri" panose="020F0502020204030204" pitchFamily="34" charset="0"/>
                <a:cs typeface="Arial Rounded MT Bold" panose="020F0704030504030204" pitchFamily="34" charset="0"/>
              </a:rPr>
              <a:t>tendency to alcoholism, smoking, sexual preferences can be built in to the nature of the succeeding generations.  But those are tendencies caused by behavior and choices of the forebears, and </a:t>
            </a:r>
            <a:r>
              <a:rPr lang="en-US" sz="4000" dirty="0">
                <a:solidFill>
                  <a:srgbClr val="FFFF66"/>
                </a:solidFill>
                <a:effectLst/>
                <a:latin typeface="Arial Rounded MT Bold" panose="020F0704030504030204" pitchFamily="34" charset="0"/>
                <a:ea typeface="Calibri" panose="020F0502020204030204" pitchFamily="34" charset="0"/>
                <a:cs typeface="Arial Rounded MT Bold" panose="020F0704030504030204" pitchFamily="34" charset="0"/>
              </a:rPr>
              <a:t>can be reversed by the behavior and choices </a:t>
            </a:r>
            <a:r>
              <a:rPr lang="en-US" sz="4000" dirty="0">
                <a:effectLst/>
                <a:latin typeface="Arial Rounded MT Bold" panose="020F0704030504030204" pitchFamily="34" charset="0"/>
                <a:ea typeface="Calibri" panose="020F0502020204030204" pitchFamily="34" charset="0"/>
                <a:cs typeface="Arial Rounded MT Bold" panose="020F0704030504030204" pitchFamily="34" charset="0"/>
              </a:rPr>
              <a:t>of the descendants.</a:t>
            </a:r>
            <a:endParaRPr lang="en-US" sz="4000" dirty="0">
              <a:effectLst/>
              <a:latin typeface="Georgia" panose="02040502050405020303"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962118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3695701"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0" i="0" dirty="0">
                <a:effectLst/>
              </a:rPr>
              <a:t>These attributes call for teshuva, a U-turn from our own ways and back to God.</a:t>
            </a:r>
            <a:endParaRPr lang="en-US" sz="4800" dirty="0"/>
          </a:p>
        </p:txBody>
      </p:sp>
      <p:pic>
        <p:nvPicPr>
          <p:cNvPr id="21506" name="Picture 2">
            <a:extLst>
              <a:ext uri="{FF2B5EF4-FFF2-40B4-BE49-F238E27FC236}">
                <a16:creationId xmlns:a16="http://schemas.microsoft.com/office/drawing/2014/main" id="{6ADE2BCF-ED67-D31E-4F3E-E68D1628A8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1" y="0"/>
            <a:ext cx="51435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5471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632A5E-63B4-485E-86F9-690506D7A41E}"/>
              </a:ext>
            </a:extLst>
          </p:cNvPr>
          <p:cNvPicPr>
            <a:picLocks noChangeAspect="1"/>
          </p:cNvPicPr>
          <p:nvPr/>
        </p:nvPicPr>
        <p:blipFill>
          <a:blip r:embed="rId3"/>
          <a:stretch>
            <a:fillRect/>
          </a:stretch>
        </p:blipFill>
        <p:spPr>
          <a:xfrm>
            <a:off x="368883" y="57150"/>
            <a:ext cx="8331843" cy="2133600"/>
          </a:xfrm>
          <a:prstGeom prst="rect">
            <a:avLst/>
          </a:prstGeom>
        </p:spPr>
      </p:pic>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443274" y="133350"/>
            <a:ext cx="8243526" cy="4495800"/>
          </a:xfrm>
        </p:spPr>
        <p:txBody>
          <a:bodyPr>
            <a:normAutofit/>
          </a:bodyPr>
          <a:lstStyle/>
          <a:p>
            <a:pPr algn="l"/>
            <a:endParaRPr lang="en-US" dirty="0"/>
          </a:p>
        </p:txBody>
      </p:sp>
      <p:sp>
        <p:nvSpPr>
          <p:cNvPr id="5" name="TextBox 4">
            <a:extLst>
              <a:ext uri="{FF2B5EF4-FFF2-40B4-BE49-F238E27FC236}">
                <a16:creationId xmlns:a16="http://schemas.microsoft.com/office/drawing/2014/main" id="{4BB4985B-9682-46F0-A82B-0364C986E08A}"/>
              </a:ext>
            </a:extLst>
          </p:cNvPr>
          <p:cNvSpPr txBox="1"/>
          <p:nvPr/>
        </p:nvSpPr>
        <p:spPr>
          <a:xfrm>
            <a:off x="457201" y="2190750"/>
            <a:ext cx="8243525" cy="1938992"/>
          </a:xfrm>
          <a:prstGeom prst="rect">
            <a:avLst/>
          </a:prstGeom>
          <a:noFill/>
        </p:spPr>
        <p:txBody>
          <a:bodyPr wrap="square" rtlCol="0">
            <a:spAutoFit/>
          </a:bodyPr>
          <a:lstStyle/>
          <a:p>
            <a:pPr algn="l"/>
            <a:r>
              <a:rPr lang="en-US" dirty="0">
                <a:solidFill>
                  <a:srgbClr val="FFFFFF"/>
                </a:solidFill>
              </a:rPr>
              <a:t>Daniel Steele (1824 -1914)  In 1886, Professor of Doctrinal Theology at </a:t>
            </a:r>
            <a:r>
              <a:rPr lang="en-US" u="sng" dirty="0">
                <a:solidFill>
                  <a:srgbClr val="FFFF66"/>
                </a:solidFill>
              </a:rPr>
              <a:t>Boston University</a:t>
            </a:r>
            <a:r>
              <a:rPr lang="en-US" dirty="0">
                <a:solidFill>
                  <a:srgbClr val="FFFFFF"/>
                </a:solidFill>
              </a:rPr>
              <a:t>.</a:t>
            </a:r>
          </a:p>
        </p:txBody>
      </p:sp>
    </p:spTree>
    <p:extLst>
      <p:ext uri="{BB962C8B-B14F-4D97-AF65-F5344CB8AC3E}">
        <p14:creationId xmlns:p14="http://schemas.microsoft.com/office/powerpoint/2010/main" val="34922881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533400" y="209550"/>
            <a:ext cx="8229600" cy="4724400"/>
          </a:xfrm>
        </p:spPr>
        <p:txBody>
          <a:bodyPr>
            <a:normAutofit fontScale="92500" lnSpcReduction="10000"/>
          </a:bodyPr>
          <a:lstStyle/>
          <a:p>
            <a:pPr algn="l"/>
            <a:r>
              <a:rPr lang="en-US" sz="4000" dirty="0"/>
              <a:t>The fulness of the Holy Spirit in rabbi and people will always insure a correct theology. St. John in his First Epistle, ii. 20-27, regards the anointing or full immersion of the Spirit as the great safeguard against being drawn away by the falsity of anti-Messiah. Says Dr. </a:t>
            </a:r>
            <a:r>
              <a:rPr lang="en-US" sz="4000" dirty="0" err="1"/>
              <a:t>Whedon</a:t>
            </a:r>
            <a:r>
              <a:rPr lang="en-US" sz="4000" dirty="0"/>
              <a:t>:</a:t>
            </a:r>
          </a:p>
        </p:txBody>
      </p:sp>
    </p:spTree>
    <p:extLst>
      <p:ext uri="{BB962C8B-B14F-4D97-AF65-F5344CB8AC3E}">
        <p14:creationId xmlns:p14="http://schemas.microsoft.com/office/powerpoint/2010/main" val="370968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Rabbi Levy gets to the entrance of heaven.</a:t>
            </a:r>
          </a:p>
          <a:p>
            <a:pPr algn="l">
              <a:lnSpc>
                <a:spcPct val="90000"/>
              </a:lnSpc>
            </a:pPr>
            <a:r>
              <a:rPr lang="en-US" altLang="en-US" sz="4000" dirty="0"/>
              <a:t>Told: Need 100 points to get in.</a:t>
            </a:r>
          </a:p>
          <a:p>
            <a:pPr algn="l">
              <a:lnSpc>
                <a:spcPct val="90000"/>
              </a:lnSpc>
            </a:pPr>
            <a:r>
              <a:rPr lang="en-US" altLang="en-US" sz="4000" dirty="0"/>
              <a:t>Married 65 years faithfully</a:t>
            </a:r>
          </a:p>
          <a:p>
            <a:pPr algn="l">
              <a:lnSpc>
                <a:spcPct val="90000"/>
              </a:lnSpc>
            </a:pPr>
            <a:r>
              <a:rPr lang="en-US" altLang="en-US" sz="4000" dirty="0"/>
              <a:t>3 points</a:t>
            </a:r>
          </a:p>
          <a:p>
            <a:pPr algn="l">
              <a:lnSpc>
                <a:spcPct val="90000"/>
              </a:lnSpc>
            </a:pPr>
            <a:r>
              <a:rPr lang="en-US" altLang="en-US" sz="4000" dirty="0"/>
              <a:t>Raised 5 children to love Messiah.</a:t>
            </a:r>
          </a:p>
          <a:p>
            <a:pPr algn="l">
              <a:lnSpc>
                <a:spcPct val="90000"/>
              </a:lnSpc>
            </a:pPr>
            <a:r>
              <a:rPr lang="en-US" altLang="en-US" sz="4000" dirty="0"/>
              <a:t>2 points</a:t>
            </a:r>
          </a:p>
        </p:txBody>
      </p:sp>
    </p:spTree>
    <p:extLst>
      <p:ext uri="{BB962C8B-B14F-4D97-AF65-F5344CB8AC3E}">
        <p14:creationId xmlns:p14="http://schemas.microsoft.com/office/powerpoint/2010/main" val="39887811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533400" y="285750"/>
            <a:ext cx="8229600" cy="4572000"/>
          </a:xfrm>
        </p:spPr>
        <p:txBody>
          <a:bodyPr>
            <a:normAutofit fontScale="92500" lnSpcReduction="20000"/>
          </a:bodyPr>
          <a:lstStyle/>
          <a:p>
            <a:pPr algn="l"/>
            <a:r>
              <a:rPr lang="en-US" sz="4000" dirty="0"/>
              <a:t>The word ‘Messiah' signified anointed, as ‘</a:t>
            </a:r>
            <a:r>
              <a:rPr lang="en-US" sz="4000" i="1" dirty="0" err="1">
                <a:solidFill>
                  <a:srgbClr val="FFFF99"/>
                </a:solidFill>
              </a:rPr>
              <a:t>mashiakh</a:t>
            </a:r>
            <a:r>
              <a:rPr lang="en-US" sz="4000" dirty="0"/>
              <a:t>’ signifies oil, or the </a:t>
            </a:r>
            <a:r>
              <a:rPr lang="en-US" sz="4000" dirty="0">
                <a:solidFill>
                  <a:srgbClr val="FFFF99"/>
                </a:solidFill>
              </a:rPr>
              <a:t>anointment</a:t>
            </a:r>
            <a:r>
              <a:rPr lang="en-US" sz="4000" dirty="0"/>
              <a:t>. Here the anointing is used in contrast to the anti-Messiahs who became such because they had no such sanctifying anointing. As long as we possess the holy anointing, we will adhere to the holy Messiah.</a:t>
            </a:r>
          </a:p>
        </p:txBody>
      </p:sp>
    </p:spTree>
    <p:extLst>
      <p:ext uri="{BB962C8B-B14F-4D97-AF65-F5344CB8AC3E}">
        <p14:creationId xmlns:p14="http://schemas.microsoft.com/office/powerpoint/2010/main" val="20837530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4" name="Picture 3">
            <a:extLst>
              <a:ext uri="{FF2B5EF4-FFF2-40B4-BE49-F238E27FC236}">
                <a16:creationId xmlns:a16="http://schemas.microsoft.com/office/drawing/2014/main" id="{91DEAD47-791C-AF28-74B4-AD442F6C7C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3" y="0"/>
            <a:ext cx="9139814" cy="5143500"/>
          </a:xfrm>
          <a:prstGeom prst="rect">
            <a:avLst/>
          </a:prstGeom>
        </p:spPr>
      </p:pic>
    </p:spTree>
    <p:extLst>
      <p:ext uri="{BB962C8B-B14F-4D97-AF65-F5344CB8AC3E}">
        <p14:creationId xmlns:p14="http://schemas.microsoft.com/office/powerpoint/2010/main" val="42664857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F497BBBA-CC82-ED6C-0D36-45FCC9A2E7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CDD03C41-342B-55AF-F5A7-4DCD4BD36C38}"/>
              </a:ext>
            </a:extLst>
          </p:cNvPr>
          <p:cNvSpPr txBox="1"/>
          <p:nvPr/>
        </p:nvSpPr>
        <p:spPr>
          <a:xfrm>
            <a:off x="76200" y="285750"/>
            <a:ext cx="7581114" cy="3170099"/>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Bar Mitzvah Warrior</a:t>
            </a:r>
          </a:p>
          <a:p>
            <a:pPr marL="173038" indent="-173038" algn="l">
              <a:buFont typeface="Arial" panose="020B0604020202020204" pitchFamily="34" charset="0"/>
              <a:buChar char="•"/>
            </a:pPr>
            <a:r>
              <a:rPr lang="en-US" dirty="0">
                <a:effectLst>
                  <a:outerShdw blurRad="38100" dist="38100" dir="2700000" algn="tl">
                    <a:srgbClr val="000000">
                      <a:alpha val="43137"/>
                    </a:srgbClr>
                  </a:outerShdw>
                </a:effectLst>
              </a:rPr>
              <a:t>Young people are strong</a:t>
            </a:r>
          </a:p>
          <a:p>
            <a:pPr marL="173038" indent="-173038" algn="l">
              <a:buFont typeface="Arial" panose="020B0604020202020204" pitchFamily="34" charset="0"/>
              <a:buChar char="•"/>
            </a:pPr>
            <a:r>
              <a:rPr lang="en-US" dirty="0">
                <a:effectLst>
                  <a:outerShdw blurRad="38100" dist="38100" dir="2700000" algn="tl">
                    <a:srgbClr val="000000">
                      <a:alpha val="43137"/>
                    </a:srgbClr>
                  </a:outerShdw>
                </a:effectLst>
              </a:rPr>
              <a:t>What are the seductions that </a:t>
            </a:r>
          </a:p>
          <a:p>
            <a:pPr algn="l"/>
            <a:r>
              <a:rPr lang="en-US" dirty="0">
                <a:effectLst>
                  <a:outerShdw blurRad="38100" dist="38100" dir="2700000" algn="tl">
                    <a:srgbClr val="000000">
                      <a:alpha val="43137"/>
                    </a:srgbClr>
                  </a:outerShdw>
                </a:effectLst>
              </a:rPr>
              <a:t>  rob strength?</a:t>
            </a:r>
          </a:p>
          <a:p>
            <a:pPr marL="173038" indent="-173038" algn="l">
              <a:buFont typeface="Arial" panose="020B0604020202020204" pitchFamily="34" charset="0"/>
              <a:buChar char="•"/>
            </a:pPr>
            <a:r>
              <a:rPr lang="en-US" dirty="0">
                <a:effectLst>
                  <a:outerShdw blurRad="38100" dist="38100" dir="2700000" algn="tl">
                    <a:srgbClr val="000000">
                      <a:alpha val="43137"/>
                    </a:srgbClr>
                  </a:outerShdw>
                </a:effectLst>
              </a:rPr>
              <a:t>How do you get strong?</a:t>
            </a:r>
          </a:p>
        </p:txBody>
      </p:sp>
    </p:spTree>
    <p:extLst>
      <p:ext uri="{BB962C8B-B14F-4D97-AF65-F5344CB8AC3E}">
        <p14:creationId xmlns:p14="http://schemas.microsoft.com/office/powerpoint/2010/main" val="11953267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u="sng" dirty="0">
                <a:solidFill>
                  <a:srgbClr val="FFFF66"/>
                </a:solidFill>
              </a:rPr>
              <a:t>You young people</a:t>
            </a:r>
            <a:r>
              <a:rPr lang="en-US" sz="4000" dirty="0"/>
              <a:t>, I have written you because you are strong — the Word of God remains in you,  and you have overcome the Evil One.</a:t>
            </a:r>
            <a:endParaRPr lang="en-US" altLang="en-US" sz="7200" dirty="0"/>
          </a:p>
          <a:p>
            <a:pPr algn="l">
              <a:lnSpc>
                <a:spcPct val="90000"/>
              </a:lnSpc>
            </a:pPr>
            <a:endParaRPr lang="en-US" altLang="en-US" sz="4000" dirty="0"/>
          </a:p>
        </p:txBody>
      </p:sp>
    </p:spTree>
    <p:extLst>
      <p:ext uri="{BB962C8B-B14F-4D97-AF65-F5344CB8AC3E}">
        <p14:creationId xmlns:p14="http://schemas.microsoft.com/office/powerpoint/2010/main" val="19455011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r>
              <a:rPr lang="he-IL" sz="4000" b="1" i="0" u="none" strike="noStrike" baseline="0" dirty="0">
                <a:solidFill>
                  <a:srgbClr val="FFFF66"/>
                </a:solidFill>
                <a:latin typeface="David" panose="020E0502060401010101" pitchFamily="34" charset="-79"/>
                <a:cs typeface="David" panose="020E0502060401010101" pitchFamily="34" charset="-79"/>
              </a:rPr>
              <a:t> בָּרוּךְ שֶׁפְּטָרַנִי </a:t>
            </a:r>
            <a:r>
              <a:rPr lang="he-IL" sz="4000" b="1" i="0" u="none" strike="noStrike" baseline="0" dirty="0" err="1">
                <a:solidFill>
                  <a:srgbClr val="FFFF66"/>
                </a:solidFill>
                <a:latin typeface="David" panose="020E0502060401010101" pitchFamily="34" charset="-79"/>
                <a:cs typeface="David" panose="020E0502060401010101" pitchFamily="34" charset="-79"/>
              </a:rPr>
              <a:t>מֵעָנְשׁו</a:t>
            </a:r>
            <a:r>
              <a:rPr lang="he-IL" sz="4000" b="1" i="0" u="none" strike="noStrike" baseline="0" dirty="0">
                <a:solidFill>
                  <a:srgbClr val="FFFF66"/>
                </a:solidFill>
                <a:latin typeface="David" panose="020E0502060401010101" pitchFamily="34" charset="-79"/>
                <a:cs typeface="David" panose="020E0502060401010101" pitchFamily="34" charset="-79"/>
              </a:rPr>
              <a:t>ֹ שֶׁלָזֶה.</a:t>
            </a:r>
            <a:endParaRPr lang="en-US" sz="4000" b="1" i="1" u="none" strike="noStrike" baseline="0" dirty="0">
              <a:solidFill>
                <a:srgbClr val="FFFF66"/>
              </a:solidFill>
              <a:latin typeface="David" panose="020E0502060401010101" pitchFamily="34" charset="-79"/>
              <a:cs typeface="David" panose="020E0502060401010101" pitchFamily="34" charset="-79"/>
            </a:endParaRPr>
          </a:p>
          <a:p>
            <a:r>
              <a:rPr lang="en-US" sz="4400" b="0" i="1" u="none" strike="noStrike" baseline="0" dirty="0">
                <a:latin typeface="TimesNewRomanPS-ItalicMT"/>
              </a:rPr>
              <a:t>Ba-</a:t>
            </a:r>
            <a:r>
              <a:rPr lang="en-US" sz="4400" b="0" i="1" u="none" strike="noStrike" baseline="0" dirty="0" err="1">
                <a:latin typeface="TimesNewRomanPS-ItalicMT"/>
              </a:rPr>
              <a:t>rookh</a:t>
            </a:r>
            <a:r>
              <a:rPr lang="en-US" sz="4400" b="0" i="1" u="none" strike="noStrike" baseline="0" dirty="0">
                <a:latin typeface="TimesNewRomanPS-ItalicMT"/>
              </a:rPr>
              <a:t> </a:t>
            </a:r>
            <a:r>
              <a:rPr lang="en-US" sz="4400" b="0" i="1" u="none" strike="noStrike" baseline="0" dirty="0" err="1">
                <a:latin typeface="TimesNewRomanPS-ItalicMT"/>
              </a:rPr>
              <a:t>shep</a:t>
            </a:r>
            <a:r>
              <a:rPr lang="en-US" sz="4400" b="0" i="1" u="none" strike="noStrike" baseline="0" dirty="0">
                <a:latin typeface="TimesNewRomanPS-ItalicMT"/>
              </a:rPr>
              <a:t>-ta-ra-nee</a:t>
            </a:r>
          </a:p>
          <a:p>
            <a:r>
              <a:rPr lang="en-US" sz="4400" b="0" i="1" u="none" strike="noStrike" baseline="0" dirty="0">
                <a:latin typeface="TimesNewRomanPS-ItalicMT"/>
              </a:rPr>
              <a:t>may-an-</a:t>
            </a:r>
            <a:r>
              <a:rPr lang="en-US" sz="4400" b="0" i="1" u="none" strike="noStrike" baseline="0" dirty="0" err="1">
                <a:latin typeface="TimesNewRomanPS-ItalicMT"/>
              </a:rPr>
              <a:t>sho</a:t>
            </a:r>
            <a:r>
              <a:rPr lang="en-US" sz="4400" b="0" i="1" u="none" strike="noStrike" baseline="0" dirty="0">
                <a:latin typeface="TimesNewRomanPS-ItalicMT"/>
              </a:rPr>
              <a:t> </a:t>
            </a:r>
            <a:r>
              <a:rPr lang="en-US" sz="4400" b="0" i="1" u="none" strike="noStrike" baseline="0" dirty="0" err="1">
                <a:latin typeface="TimesNewRomanPS-ItalicMT"/>
              </a:rPr>
              <a:t>sheh-lah-zeh</a:t>
            </a:r>
            <a:r>
              <a:rPr lang="en-US" sz="4400" b="0" i="1" u="none" strike="noStrike" baseline="0" dirty="0">
                <a:latin typeface="TimesNewRomanPS-ItalicMT"/>
              </a:rPr>
              <a:t>.</a:t>
            </a:r>
          </a:p>
          <a:p>
            <a:r>
              <a:rPr lang="en-US" sz="4000" b="0" i="0" u="none" strike="noStrike" baseline="0" dirty="0">
                <a:latin typeface="Arial Rounded MT Bold" panose="020F0704030504030204" pitchFamily="34" charset="0"/>
              </a:rPr>
              <a:t>Blessed is He Who has released me from full responsibility</a:t>
            </a:r>
          </a:p>
          <a:p>
            <a:r>
              <a:rPr lang="en-US" sz="4000" b="0" i="0" u="none" strike="noStrike" baseline="0" dirty="0">
                <a:latin typeface="Arial Rounded MT Bold" panose="020F0704030504030204" pitchFamily="34" charset="0"/>
              </a:rPr>
              <a:t>for the character and deeds of my son and daughter.</a:t>
            </a:r>
            <a:endParaRPr lang="en-US" altLang="en-US" sz="7200" dirty="0">
              <a:latin typeface="Arial Rounded MT Bold" panose="020F0704030504030204" pitchFamily="34" charset="0"/>
            </a:endParaRPr>
          </a:p>
        </p:txBody>
      </p:sp>
    </p:spTree>
    <p:extLst>
      <p:ext uri="{BB962C8B-B14F-4D97-AF65-F5344CB8AC3E}">
        <p14:creationId xmlns:p14="http://schemas.microsoft.com/office/powerpoint/2010/main" val="13751692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4" name="Picture 3">
            <a:extLst>
              <a:ext uri="{FF2B5EF4-FFF2-40B4-BE49-F238E27FC236}">
                <a16:creationId xmlns:a16="http://schemas.microsoft.com/office/drawing/2014/main" id="{91DEAD47-791C-AF28-74B4-AD442F6C7C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3" y="0"/>
            <a:ext cx="9139814" cy="5143500"/>
          </a:xfrm>
          <a:prstGeom prst="rect">
            <a:avLst/>
          </a:prstGeom>
        </p:spPr>
      </p:pic>
    </p:spTree>
    <p:extLst>
      <p:ext uri="{BB962C8B-B14F-4D97-AF65-F5344CB8AC3E}">
        <p14:creationId xmlns:p14="http://schemas.microsoft.com/office/powerpoint/2010/main" val="21359232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spTree>
    <p:extLst>
      <p:ext uri="{BB962C8B-B14F-4D97-AF65-F5344CB8AC3E}">
        <p14:creationId xmlns:p14="http://schemas.microsoft.com/office/powerpoint/2010/main" val="3121012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Served my synagogue 30 years.</a:t>
            </a:r>
          </a:p>
        </p:txBody>
      </p:sp>
    </p:spTree>
    <p:extLst>
      <p:ext uri="{BB962C8B-B14F-4D97-AF65-F5344CB8AC3E}">
        <p14:creationId xmlns:p14="http://schemas.microsoft.com/office/powerpoint/2010/main" val="2883521814"/>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201099</TotalTime>
  <Words>3761</Words>
  <Application>Microsoft Office PowerPoint</Application>
  <PresentationFormat>On-screen Show (16:9)</PresentationFormat>
  <Paragraphs>480</Paragraphs>
  <Slides>86</Slides>
  <Notes>86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86</vt:i4>
      </vt:variant>
    </vt:vector>
  </HeadingPairs>
  <TitlesOfParts>
    <vt:vector size="97" baseType="lpstr">
      <vt:lpstr>Arial</vt:lpstr>
      <vt:lpstr>Arial Rounded MT Bold</vt:lpstr>
      <vt:lpstr>David</vt:lpstr>
      <vt:lpstr>Georgia</vt:lpstr>
      <vt:lpstr>r</vt:lpstr>
      <vt:lpstr>Times New Roman</vt:lpstr>
      <vt:lpstr>TimesNewRomanPS-ItalicMT</vt:lpstr>
      <vt:lpstr>1_Default Design</vt:lpstr>
      <vt:lpstr>2_Default Design</vt:lpstr>
      <vt:lpstr>128_Default Design</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24:4</vt:lpstr>
      <vt:lpstr>Mattityahu (Matthew) 24:1</vt:lpstr>
      <vt:lpstr>PowerPoint Presentation</vt:lpstr>
      <vt:lpstr>PowerPoint Presentation</vt:lpstr>
      <vt:lpstr>PowerPoint Presentation</vt:lpstr>
      <vt:lpstr>PowerPoint Presentation</vt:lpstr>
      <vt:lpstr>PowerPoint Presentation</vt:lpstr>
      <vt:lpstr>Mattityahu (Matthew) 24:2</vt:lpstr>
      <vt:lpstr>Mattityahu (Matthew) 24:3</vt:lpstr>
      <vt:lpstr>Mattityahu (Matthew) 24:3</vt:lpstr>
      <vt:lpstr>Mattityahu (Matthew) 24:4</vt:lpstr>
      <vt:lpstr>PowerPoint Presentation</vt:lpstr>
      <vt:lpstr>PowerPoint Presentation</vt:lpstr>
      <vt:lpstr>PowerPoint Presentation</vt:lpstr>
      <vt:lpstr>Mattityahu (Matthew) 24:5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4879</cp:revision>
  <dcterms:created xsi:type="dcterms:W3CDTF">2006-04-21T19:34:43Z</dcterms:created>
  <dcterms:modified xsi:type="dcterms:W3CDTF">2023-07-22T13:08:07Z</dcterms:modified>
</cp:coreProperties>
</file>