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Lst>
  <p:notesMasterIdLst>
    <p:notesMasterId r:id="rId74"/>
  </p:notesMasterIdLst>
  <p:handoutMasterIdLst>
    <p:handoutMasterId r:id="rId75"/>
  </p:handoutMasterIdLst>
  <p:sldIdLst>
    <p:sldId id="2045" r:id="rId3"/>
    <p:sldId id="492" r:id="rId4"/>
    <p:sldId id="65393" r:id="rId5"/>
    <p:sldId id="65395" r:id="rId6"/>
    <p:sldId id="65396" r:id="rId7"/>
    <p:sldId id="65410" r:id="rId8"/>
    <p:sldId id="65417" r:id="rId9"/>
    <p:sldId id="65418" r:id="rId10"/>
    <p:sldId id="65394" r:id="rId11"/>
    <p:sldId id="65397" r:id="rId12"/>
    <p:sldId id="65398" r:id="rId13"/>
    <p:sldId id="65399" r:id="rId14"/>
    <p:sldId id="65400" r:id="rId15"/>
    <p:sldId id="65419" r:id="rId16"/>
    <p:sldId id="65420" r:id="rId17"/>
    <p:sldId id="65361" r:id="rId18"/>
    <p:sldId id="65409" r:id="rId19"/>
    <p:sldId id="65414" r:id="rId20"/>
    <p:sldId id="65377" r:id="rId21"/>
    <p:sldId id="65366" r:id="rId22"/>
    <p:sldId id="65367" r:id="rId23"/>
    <p:sldId id="65380" r:id="rId24"/>
    <p:sldId id="65404" r:id="rId25"/>
    <p:sldId id="65368" r:id="rId26"/>
    <p:sldId id="65381" r:id="rId27"/>
    <p:sldId id="65369" r:id="rId28"/>
    <p:sldId id="65382" r:id="rId29"/>
    <p:sldId id="65370" r:id="rId30"/>
    <p:sldId id="65383" r:id="rId31"/>
    <p:sldId id="65371" r:id="rId32"/>
    <p:sldId id="65384" r:id="rId33"/>
    <p:sldId id="65372" r:id="rId34"/>
    <p:sldId id="65385" r:id="rId35"/>
    <p:sldId id="65373" r:id="rId36"/>
    <p:sldId id="65386" r:id="rId37"/>
    <p:sldId id="65374" r:id="rId38"/>
    <p:sldId id="65376" r:id="rId39"/>
    <p:sldId id="65378" r:id="rId40"/>
    <p:sldId id="65375" r:id="rId41"/>
    <p:sldId id="65379" r:id="rId42"/>
    <p:sldId id="65387" r:id="rId43"/>
    <p:sldId id="65388" r:id="rId44"/>
    <p:sldId id="65389" r:id="rId45"/>
    <p:sldId id="65421" r:id="rId46"/>
    <p:sldId id="65422" r:id="rId47"/>
    <p:sldId id="64339" r:id="rId48"/>
    <p:sldId id="64320" r:id="rId49"/>
    <p:sldId id="64294" r:id="rId50"/>
    <p:sldId id="535" r:id="rId51"/>
    <p:sldId id="64295" r:id="rId52"/>
    <p:sldId id="531" r:id="rId53"/>
    <p:sldId id="64296" r:id="rId54"/>
    <p:sldId id="532" r:id="rId55"/>
    <p:sldId id="64301" r:id="rId56"/>
    <p:sldId id="536" r:id="rId57"/>
    <p:sldId id="533" r:id="rId58"/>
    <p:sldId id="64297" r:id="rId59"/>
    <p:sldId id="534" r:id="rId60"/>
    <p:sldId id="64298" r:id="rId61"/>
    <p:sldId id="65411" r:id="rId62"/>
    <p:sldId id="65423" r:id="rId63"/>
    <p:sldId id="65424" r:id="rId64"/>
    <p:sldId id="65354" r:id="rId65"/>
    <p:sldId id="65359" r:id="rId66"/>
    <p:sldId id="65362" r:id="rId67"/>
    <p:sldId id="65427" r:id="rId68"/>
    <p:sldId id="65390" r:id="rId69"/>
    <p:sldId id="65413" r:id="rId70"/>
    <p:sldId id="65426" r:id="rId71"/>
    <p:sldId id="64774" r:id="rId72"/>
    <p:sldId id="65391" r:id="rId7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449" autoAdjust="0"/>
    <p:restoredTop sz="83652" autoAdjust="0"/>
  </p:normalViewPr>
  <p:slideViewPr>
    <p:cSldViewPr>
      <p:cViewPr varScale="1">
        <p:scale>
          <a:sx n="95" d="100"/>
          <a:sy n="95" d="100"/>
        </p:scale>
        <p:origin x="102" y="4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628"/>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erev 5784 Rosh HaShannah--Yom Teruah, Day of Loud Sounds!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15,2023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erev 5784 Rosh HaShannah--Yom Teruah, Day of Loud Sounds!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15,2023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i.pinimg.com/564x/99/7c/5c/997c5ca9cd434b34a09e99a4b418d23a.jp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5784 Rosh HaShannah--Yom Teruah, Day of Loud Sounds!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15,2023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120079" y="457200"/>
            <a:ext cx="6501384" cy="36576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Encyclopedia Judaica</a:t>
            </a:r>
          </a:p>
        </p:txBody>
      </p:sp>
    </p:spTree>
    <p:extLst>
      <p:ext uri="{BB962C8B-B14F-4D97-AF65-F5344CB8AC3E}">
        <p14:creationId xmlns:p14="http://schemas.microsoft.com/office/powerpoint/2010/main" val="2863959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9899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Actually 4 new years.</a:t>
            </a:r>
          </a:p>
        </p:txBody>
      </p:sp>
    </p:spTree>
    <p:extLst>
      <p:ext uri="{BB962C8B-B14F-4D97-AF65-F5344CB8AC3E}">
        <p14:creationId xmlns:p14="http://schemas.microsoft.com/office/powerpoint/2010/main" val="215767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546833"/>
            <a:ext cx="6342062" cy="3567967"/>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4746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6326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1430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02704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6441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suggest calling it Yom Teruah.  OK, but unfamiliar to the culture.</a:t>
            </a:r>
          </a:p>
        </p:txBody>
      </p:sp>
    </p:spTree>
    <p:extLst>
      <p:ext uri="{BB962C8B-B14F-4D97-AF65-F5344CB8AC3E}">
        <p14:creationId xmlns:p14="http://schemas.microsoft.com/office/powerpoint/2010/main" val="187341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It </a:t>
            </a:r>
            <a:r>
              <a:rPr lang="en-US" altLang="en-US" sz="2000" dirty="0" err="1"/>
              <a:t>doesn’t’say</a:t>
            </a:r>
            <a:r>
              <a:rPr lang="en-US" altLang="en-US" sz="2000" dirty="0"/>
              <a:t> Shofar, but that is the prime maker of teruah in ancient times.</a:t>
            </a:r>
          </a:p>
          <a:p>
            <a:r>
              <a:rPr lang="en-US" altLang="en-US" sz="900" dirty="0"/>
              <a:t>https://translate.google.com/?sl=iw&amp;tl=en&amp;text=%D7%A7%D7%A8%D7%99%D7%90%D7%94%20%D7%97%D7%96%D7%A7%D7%94%20%D7%90%D7%95%20%D7%A6%D7%A2%D7%A7%D7%94%20%D7%A8%D7%9E%D7%94%20%D7%94%D7%9E%D7%91%D7%99%D7%A2%D7%94%20%D7%A8%D7%92%D7%A9%20%D7%A2%D7%96%20%D7%9B%D7%92%D7%95%D7%9F%20%D7%94%D7%AA%D7%9C%D7%94%D7%91%D7%95%D7%AA%20%D7%90%D7%95%20%D7%A9%D7%9E%D7%97%D7%94.%20&amp;op=translate</a:t>
            </a:r>
          </a:p>
        </p:txBody>
      </p:sp>
    </p:spTree>
    <p:extLst>
      <p:ext uri="{BB962C8B-B14F-4D97-AF65-F5344CB8AC3E}">
        <p14:creationId xmlns:p14="http://schemas.microsoft.com/office/powerpoint/2010/main" val="69952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E29B0FC1-92B9-112F-8640-33CAF6689616}"/>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3827" name="Rectangle 3">
            <a:extLst>
              <a:ext uri="{FF2B5EF4-FFF2-40B4-BE49-F238E27FC236}">
                <a16:creationId xmlns:a16="http://schemas.microsoft.com/office/drawing/2014/main" id="{C12AF036-FB52-C126-7734-71B684502F1B}"/>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3828" name="Rectangle 7">
            <a:extLst>
              <a:ext uri="{FF2B5EF4-FFF2-40B4-BE49-F238E27FC236}">
                <a16:creationId xmlns:a16="http://schemas.microsoft.com/office/drawing/2014/main" id="{EE3B8937-9461-F2D9-23DF-0C5192311CC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398979-8730-4364-B7AA-C60E3B3BFF9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3829" name="Rectangle 2">
            <a:extLst>
              <a:ext uri="{FF2B5EF4-FFF2-40B4-BE49-F238E27FC236}">
                <a16:creationId xmlns:a16="http://schemas.microsoft.com/office/drawing/2014/main" id="{96AAD2DB-2B39-1FC2-E632-52796BF6CCEF}"/>
              </a:ext>
            </a:extLst>
          </p:cNvPr>
          <p:cNvSpPr>
            <a:spLocks noGrp="1" noRot="1" noChangeAspect="1" noChangeArrowheads="1" noTextEdit="1"/>
          </p:cNvSpPr>
          <p:nvPr>
            <p:ph type="sldImg"/>
          </p:nvPr>
        </p:nvSpPr>
        <p:spPr>
          <a:ln/>
        </p:spPr>
      </p:sp>
      <p:sp>
        <p:nvSpPr>
          <p:cNvPr id="333830" name="Rectangle 3">
            <a:extLst>
              <a:ext uri="{FF2B5EF4-FFF2-40B4-BE49-F238E27FC236}">
                <a16:creationId xmlns:a16="http://schemas.microsoft.com/office/drawing/2014/main" id="{BD39DBF7-FA02-515B-DD72-B31E02F05F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These are entirely Biblical.  </a:t>
            </a:r>
          </a:p>
          <a:p>
            <a:pPr eaLnBrk="1" hangingPunct="1"/>
            <a:r>
              <a:rPr lang="en-US" altLang="en-US" dirty="0">
                <a:latin typeface="Arial Rounded MT Bold" panose="020F0704030504030204" pitchFamily="34" charset="0"/>
                <a:cs typeface="Arial" panose="020B0604020202020204" pitchFamily="34" charset="0"/>
              </a:rPr>
              <a:t>There is a variant of a good year </a:t>
            </a:r>
            <a:r>
              <a:rPr lang="en-US" altLang="en-US" u="sng" dirty="0">
                <a:latin typeface="Arial Rounded MT Bold" panose="020F0704030504030204" pitchFamily="34" charset="0"/>
                <a:cs typeface="Arial" panose="020B0604020202020204" pitchFamily="34" charset="0"/>
              </a:rPr>
              <a:t>be written</a:t>
            </a:r>
            <a:r>
              <a:rPr lang="en-US" altLang="en-US" dirty="0">
                <a:latin typeface="Arial Rounded MT Bold" panose="020F0704030504030204" pitchFamily="34" charset="0"/>
                <a:cs typeface="Arial" panose="020B0604020202020204" pitchFamily="34" charset="0"/>
              </a:rPr>
              <a:t> unto you. More complex Hebrew and not Biblical.</a:t>
            </a:r>
          </a:p>
          <a:p>
            <a:pPr eaLnBrk="1" hangingPunct="1"/>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06871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scriptures, picked by Avner </a:t>
            </a:r>
            <a:r>
              <a:rPr lang="en-US" altLang="en-US" dirty="0" err="1"/>
              <a:t>Boskey</a:t>
            </a:r>
            <a:r>
              <a:rPr lang="en-US" altLang="en-US" dirty="0"/>
              <a:t>, that have the verb form or noun teruah.  To get context of the word use.  Some have the shofar as the source of the loud sound.  Some just have the noise, by shouting.</a:t>
            </a:r>
          </a:p>
        </p:txBody>
      </p:sp>
    </p:spTree>
    <p:extLst>
      <p:ext uri="{BB962C8B-B14F-4D97-AF65-F5344CB8AC3E}">
        <p14:creationId xmlns:p14="http://schemas.microsoft.com/office/powerpoint/2010/main" val="3961671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Both shofar and teruah.</a:t>
            </a:r>
          </a:p>
        </p:txBody>
      </p:sp>
    </p:spTree>
    <p:extLst>
      <p:ext uri="{BB962C8B-B14F-4D97-AF65-F5344CB8AC3E}">
        <p14:creationId xmlns:p14="http://schemas.microsoft.com/office/powerpoint/2010/main" val="649007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Sound of liberty.   Braveheart: Freedom.  </a:t>
            </a:r>
          </a:p>
          <a:p>
            <a:endParaRPr lang="en-US" altLang="en-US" dirty="0"/>
          </a:p>
        </p:txBody>
      </p:sp>
    </p:spTree>
    <p:extLst>
      <p:ext uri="{BB962C8B-B14F-4D97-AF65-F5344CB8AC3E}">
        <p14:creationId xmlns:p14="http://schemas.microsoft.com/office/powerpoint/2010/main" val="214973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https://external-content.duckduckgo.com/iu/?u=https%3A%2F%2Fmedia1.tenor.com%2Fimages%2F1dd7e3c71e9b555b2b3383cc2efba3af%2Ftenor.gif%3Fitemid%3D5665109&amp;f=1&amp;nofb=1&amp;ipt=e3410ce494f249be16779b5d7804f72eb0731cc912f998284bdc02e3426ce577&amp;ipo=images</a:t>
            </a:r>
          </a:p>
          <a:p>
            <a:r>
              <a:rPr lang="en-US" altLang="en-US" dirty="0"/>
              <a:t>End of movie, Mel Gibson/ was brutally killed, shouting “Freedom”</a:t>
            </a:r>
          </a:p>
        </p:txBody>
      </p:sp>
    </p:spTree>
    <p:extLst>
      <p:ext uri="{BB962C8B-B14F-4D97-AF65-F5344CB8AC3E}">
        <p14:creationId xmlns:p14="http://schemas.microsoft.com/office/powerpoint/2010/main" val="1416303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Both shofar and teruah</a:t>
            </a:r>
          </a:p>
          <a:p>
            <a:r>
              <a:rPr lang="en-US" altLang="en-US" dirty="0"/>
              <a:t>War!  Invaders!</a:t>
            </a:r>
          </a:p>
        </p:txBody>
      </p:sp>
    </p:spTree>
    <p:extLst>
      <p:ext uri="{BB962C8B-B14F-4D97-AF65-F5344CB8AC3E}">
        <p14:creationId xmlns:p14="http://schemas.microsoft.com/office/powerpoint/2010/main" val="2149671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7911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Joy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Both shofar and teruah</a:t>
            </a:r>
          </a:p>
          <a:p>
            <a:endParaRPr lang="en-US" altLang="en-US" dirty="0"/>
          </a:p>
        </p:txBody>
      </p:sp>
    </p:spTree>
    <p:extLst>
      <p:ext uri="{BB962C8B-B14F-4D97-AF65-F5344CB8AC3E}">
        <p14:creationId xmlns:p14="http://schemas.microsoft.com/office/powerpoint/2010/main" val="3998898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38929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Victory celebration.  </a:t>
            </a:r>
          </a:p>
          <a:p>
            <a:r>
              <a:rPr lang="en-US" altLang="en-US" dirty="0"/>
              <a:t>Both shofar and shout.</a:t>
            </a:r>
          </a:p>
        </p:txBody>
      </p:sp>
    </p:spTree>
    <p:extLst>
      <p:ext uri="{BB962C8B-B14F-4D97-AF65-F5344CB8AC3E}">
        <p14:creationId xmlns:p14="http://schemas.microsoft.com/office/powerpoint/2010/main" val="4019301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5269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err="1"/>
              <a:t>Yontiff</a:t>
            </a:r>
            <a:r>
              <a:rPr lang="en-US" altLang="en-US" dirty="0"/>
              <a:t> is from the Hebrew Yom tov, so really redundant.</a:t>
            </a:r>
          </a:p>
          <a:p>
            <a:endParaRPr lang="en-US" altLang="en-US" dirty="0"/>
          </a:p>
        </p:txBody>
      </p:sp>
    </p:spTree>
    <p:extLst>
      <p:ext uri="{BB962C8B-B14F-4D97-AF65-F5344CB8AC3E}">
        <p14:creationId xmlns:p14="http://schemas.microsoft.com/office/powerpoint/2010/main" val="2127098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Praise for accomplishment.  </a:t>
            </a:r>
          </a:p>
          <a:p>
            <a:r>
              <a:rPr lang="en-US" altLang="en-US" dirty="0"/>
              <a:t>No shofar, just the shout of teruah</a:t>
            </a:r>
          </a:p>
        </p:txBody>
      </p:sp>
    </p:spTree>
    <p:extLst>
      <p:ext uri="{BB962C8B-B14F-4D97-AF65-F5344CB8AC3E}">
        <p14:creationId xmlns:p14="http://schemas.microsoft.com/office/powerpoint/2010/main" val="1463918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Of  a great accomplishment</a:t>
            </a:r>
          </a:p>
        </p:txBody>
      </p:sp>
    </p:spTree>
    <p:extLst>
      <p:ext uri="{BB962C8B-B14F-4D97-AF65-F5344CB8AC3E}">
        <p14:creationId xmlns:p14="http://schemas.microsoft.com/office/powerpoint/2010/main" val="3416067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Joy</a:t>
            </a:r>
          </a:p>
          <a:p>
            <a:r>
              <a:rPr lang="en-US" altLang="en-US" dirty="0"/>
              <a:t>No shofar, just Teruah.</a:t>
            </a:r>
          </a:p>
        </p:txBody>
      </p:sp>
    </p:spTree>
    <p:extLst>
      <p:ext uri="{BB962C8B-B14F-4D97-AF65-F5344CB8AC3E}">
        <p14:creationId xmlns:p14="http://schemas.microsoft.com/office/powerpoint/2010/main" val="3726230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2305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r" rtl="1"/>
            <a:r>
              <a:rPr lang="he-IL" b="1" i="0" dirty="0">
                <a:solidFill>
                  <a:srgbClr val="000000"/>
                </a:solidFill>
                <a:effectLst/>
                <a:latin typeface="David" panose="020E0502060401010101" pitchFamily="34" charset="-79"/>
                <a:cs typeface="David" panose="020E0502060401010101" pitchFamily="34" charset="-79"/>
              </a:rPr>
              <a:t> וְאֶזְבְּחָה </a:t>
            </a:r>
            <a:r>
              <a:rPr lang="he-IL" b="1" i="0" dirty="0" err="1">
                <a:solidFill>
                  <a:srgbClr val="000000"/>
                </a:solidFill>
                <a:effectLst/>
                <a:latin typeface="David" panose="020E0502060401010101" pitchFamily="34" charset="-79"/>
                <a:cs typeface="David" panose="020E0502060401010101" pitchFamily="34" charset="-79"/>
              </a:rPr>
              <a:t>בְאָהֳלו</a:t>
            </a:r>
            <a:r>
              <a:rPr lang="he-IL" b="1" i="0" dirty="0">
                <a:solidFill>
                  <a:srgbClr val="000000"/>
                </a:solidFill>
                <a:effectLst/>
                <a:latin typeface="David" panose="020E0502060401010101" pitchFamily="34" charset="-79"/>
                <a:cs typeface="David" panose="020E0502060401010101" pitchFamily="34" charset="-79"/>
              </a:rPr>
              <a:t>ֹ, זִבְחֵי תְרוּעָה;</a:t>
            </a:r>
            <a:endParaRPr lang="en-US" b="1" i="0" dirty="0">
              <a:solidFill>
                <a:srgbClr val="000000"/>
              </a:solidFill>
              <a:effectLst/>
              <a:latin typeface="David" panose="020E0502060401010101" pitchFamily="34" charset="-79"/>
              <a:cs typeface="David" panose="020E0502060401010101" pitchFamily="34" charset="-79"/>
            </a:endParaRPr>
          </a:p>
          <a:p>
            <a:r>
              <a:rPr lang="en-US" altLang="en-US" b="0" i="0" dirty="0">
                <a:solidFill>
                  <a:srgbClr val="000000"/>
                </a:solidFill>
                <a:effectLst/>
                <a:latin typeface="shlomo"/>
              </a:rPr>
              <a:t>Doesn’t say joy, just implied in the teruah</a:t>
            </a:r>
          </a:p>
          <a:p>
            <a:r>
              <a:rPr lang="en-US" altLang="en-US" b="0" i="0" dirty="0">
                <a:solidFill>
                  <a:srgbClr val="000000"/>
                </a:solidFill>
                <a:effectLst/>
                <a:latin typeface="shlomo"/>
              </a:rPr>
              <a:t>Doesn’t say shofar.</a:t>
            </a:r>
          </a:p>
          <a:p>
            <a:r>
              <a:rPr lang="en-US" altLang="en-US" dirty="0">
                <a:solidFill>
                  <a:srgbClr val="000000"/>
                </a:solidFill>
                <a:latin typeface="shlomo"/>
              </a:rPr>
              <a:t>Victory over foes.</a:t>
            </a:r>
            <a:endParaRPr lang="en-US" altLang="en-US" dirty="0"/>
          </a:p>
        </p:txBody>
      </p:sp>
    </p:spTree>
    <p:extLst>
      <p:ext uri="{BB962C8B-B14F-4D97-AF65-F5344CB8AC3E}">
        <p14:creationId xmlns:p14="http://schemas.microsoft.com/office/powerpoint/2010/main" val="1667394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33615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r" rtl="1"/>
            <a:r>
              <a:rPr lang="he-IL" b="0" i="0" dirty="0">
                <a:solidFill>
                  <a:srgbClr val="000000"/>
                </a:solidFill>
                <a:effectLst/>
                <a:latin typeface="shlomo"/>
              </a:rPr>
              <a:t> </a:t>
            </a:r>
            <a:r>
              <a:rPr lang="he-IL" b="1" i="0" dirty="0">
                <a:solidFill>
                  <a:srgbClr val="000000"/>
                </a:solidFill>
                <a:effectLst/>
                <a:latin typeface="David" panose="020E0502060401010101" pitchFamily="34" charset="-79"/>
                <a:cs typeface="David" panose="020E0502060401010101" pitchFamily="34" charset="-79"/>
              </a:rPr>
              <a:t>הַלְלוּהוּ בְּצִלְצְלֵי תְרוּעָה</a:t>
            </a:r>
            <a:r>
              <a:rPr lang="he-IL" b="0" i="0" dirty="0">
                <a:solidFill>
                  <a:srgbClr val="000000"/>
                </a:solidFill>
                <a:effectLst/>
                <a:latin typeface="shlomo"/>
              </a:rPr>
              <a:t>.</a:t>
            </a:r>
            <a:endParaRPr lang="en-US" altLang="en-US" dirty="0"/>
          </a:p>
        </p:txBody>
      </p:sp>
    </p:spTree>
    <p:extLst>
      <p:ext uri="{BB962C8B-B14F-4D97-AF65-F5344CB8AC3E}">
        <p14:creationId xmlns:p14="http://schemas.microsoft.com/office/powerpoint/2010/main" val="506096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5888" indent="-115888">
              <a:buFont typeface="Arial" panose="020B0604020202020204" pitchFamily="34" charset="0"/>
              <a:buChar char="•"/>
            </a:pPr>
            <a:r>
              <a:rPr lang="en-US" altLang="en-US" dirty="0"/>
              <a:t>All these verses have teruah, </a:t>
            </a:r>
          </a:p>
          <a:p>
            <a:pPr marL="115888" indent="-115888">
              <a:buFont typeface="Arial" panose="020B0604020202020204" pitchFamily="34" charset="0"/>
              <a:buChar char="•"/>
            </a:pPr>
            <a:r>
              <a:rPr lang="en-US" altLang="en-US" dirty="0"/>
              <a:t>First four teruah from the shofar and the shout, </a:t>
            </a:r>
          </a:p>
          <a:p>
            <a:pPr marL="115888" indent="-115888">
              <a:buFont typeface="Arial" panose="020B0604020202020204" pitchFamily="34" charset="0"/>
              <a:buChar char="•"/>
            </a:pPr>
            <a:r>
              <a:rPr lang="en-US" altLang="en-US" dirty="0"/>
              <a:t>Last four just the vocal shout.   </a:t>
            </a:r>
          </a:p>
          <a:p>
            <a:pPr marL="115888" indent="-115888">
              <a:buFont typeface="Arial" panose="020B0604020202020204" pitchFamily="34" charset="0"/>
              <a:buChar char="•"/>
            </a:pPr>
            <a:endParaRPr lang="en-US" altLang="en-US" dirty="0"/>
          </a:p>
          <a:p>
            <a:r>
              <a:rPr lang="en-US" altLang="en-US" dirty="0"/>
              <a:t>So, when the shofar is blown, it’s important to enter into it with a shout.   What?  </a:t>
            </a:r>
            <a:r>
              <a:rPr lang="en-US" altLang="en-US" dirty="0" err="1"/>
              <a:t>Halleluyah</a:t>
            </a:r>
            <a:r>
              <a:rPr lang="en-US" altLang="en-US" dirty="0"/>
              <a:t>!!  Praise the L-rd.   Barukh Shem Yeshua.  I love you Lord.  My son will be free.  Our need will be met.  The walls will come down, impossible relationship mended.  I will be healed.  </a:t>
            </a:r>
          </a:p>
          <a:p>
            <a:endParaRPr lang="en-US" altLang="en-US" dirty="0"/>
          </a:p>
        </p:txBody>
      </p:sp>
    </p:spTree>
    <p:extLst>
      <p:ext uri="{BB962C8B-B14F-4D97-AF65-F5344CB8AC3E}">
        <p14:creationId xmlns:p14="http://schemas.microsoft.com/office/powerpoint/2010/main" val="45821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Both shofar and teruah</a:t>
            </a:r>
          </a:p>
          <a:p>
            <a:endParaRPr lang="en-US" altLang="en-US" dirty="0"/>
          </a:p>
        </p:txBody>
      </p:sp>
    </p:spTree>
    <p:extLst>
      <p:ext uri="{BB962C8B-B14F-4D97-AF65-F5344CB8AC3E}">
        <p14:creationId xmlns:p14="http://schemas.microsoft.com/office/powerpoint/2010/main" val="224217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2910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40909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Archeologists have a time with the wall falling flat.   Sort of elevator lowering.</a:t>
            </a:r>
          </a:p>
        </p:txBody>
      </p:sp>
    </p:spTree>
    <p:extLst>
      <p:ext uri="{BB962C8B-B14F-4D97-AF65-F5344CB8AC3E}">
        <p14:creationId xmlns:p14="http://schemas.microsoft.com/office/powerpoint/2010/main" val="2638595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29408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Shout AND shofar in return for His bride.</a:t>
            </a:r>
          </a:p>
          <a:p>
            <a:pPr marL="231775" indent="-231775">
              <a:buFont typeface="Arial" panose="020B0604020202020204" pitchFamily="34" charset="0"/>
              <a:buChar char="•"/>
            </a:pPr>
            <a:r>
              <a:rPr lang="en-US" altLang="en-US" dirty="0"/>
              <a:t>Are you sure you are united with Him?   Confessed sin, repented, changed, believed in His atoning death and resurrection, received Him into your heart of hearts to rule?  </a:t>
            </a:r>
          </a:p>
        </p:txBody>
      </p:sp>
    </p:spTree>
    <p:extLst>
      <p:ext uri="{BB962C8B-B14F-4D97-AF65-F5344CB8AC3E}">
        <p14:creationId xmlns:p14="http://schemas.microsoft.com/office/powerpoint/2010/main" val="5454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used to be a firm pre-</a:t>
            </a:r>
            <a:r>
              <a:rPr lang="en-US" altLang="en-US" dirty="0" err="1"/>
              <a:t>Tribber</a:t>
            </a:r>
            <a:r>
              <a:rPr lang="en-US" altLang="en-US" dirty="0"/>
              <a:t>.  Now I’m a moderate pre </a:t>
            </a:r>
            <a:r>
              <a:rPr lang="en-US" altLang="en-US" dirty="0" err="1"/>
              <a:t>Tribber</a:t>
            </a:r>
            <a:r>
              <a:rPr lang="en-US" altLang="en-US" dirty="0"/>
              <a:t>.  Joel Rosenberg.  Amir </a:t>
            </a:r>
            <a:r>
              <a:rPr lang="en-US" altLang="en-US" dirty="0" err="1"/>
              <a:t>Tsafati</a:t>
            </a:r>
            <a:r>
              <a:rPr lang="en-US" altLang="en-US" dirty="0"/>
              <a:t>.  </a:t>
            </a:r>
          </a:p>
          <a:p>
            <a:r>
              <a:rPr lang="en-US" altLang="en-US" dirty="0"/>
              <a:t>Yeshua’s shout and shofar could be today!   </a:t>
            </a:r>
          </a:p>
          <a:p>
            <a:r>
              <a:rPr lang="en-US" altLang="en-US" dirty="0"/>
              <a:t>Are you ready??</a:t>
            </a:r>
          </a:p>
        </p:txBody>
      </p:sp>
    </p:spTree>
    <p:extLst>
      <p:ext uri="{BB962C8B-B14F-4D97-AF65-F5344CB8AC3E}">
        <p14:creationId xmlns:p14="http://schemas.microsoft.com/office/powerpoint/2010/main" val="1642097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94058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68386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4C296653-E7AC-9D86-46FA-998E38AA09E0}"/>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5203" name="Rectangle 3">
            <a:extLst>
              <a:ext uri="{FF2B5EF4-FFF2-40B4-BE49-F238E27FC236}">
                <a16:creationId xmlns:a16="http://schemas.microsoft.com/office/drawing/2014/main" id="{4B111B05-CDA3-CE7F-049E-253BF4F7EA66}"/>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5204" name="Rectangle 7">
            <a:extLst>
              <a:ext uri="{FF2B5EF4-FFF2-40B4-BE49-F238E27FC236}">
                <a16:creationId xmlns:a16="http://schemas.microsoft.com/office/drawing/2014/main" id="{763B7F64-8C88-13BA-EF04-045659D9365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D1D53E-8FA2-4645-818B-E3BAD7B6A1B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5205" name="Rectangle 2">
            <a:extLst>
              <a:ext uri="{FF2B5EF4-FFF2-40B4-BE49-F238E27FC236}">
                <a16:creationId xmlns:a16="http://schemas.microsoft.com/office/drawing/2014/main" id="{B7BDFE88-B554-B00A-2C69-A9F1A64E3424}"/>
              </a:ext>
            </a:extLst>
          </p:cNvPr>
          <p:cNvSpPr>
            <a:spLocks noGrp="1" noRot="1" noChangeAspect="1" noChangeArrowheads="1" noTextEdit="1"/>
          </p:cNvSpPr>
          <p:nvPr>
            <p:ph type="sldImg"/>
          </p:nvPr>
        </p:nvSpPr>
        <p:spPr>
          <a:ln/>
        </p:spPr>
      </p:sp>
      <p:sp>
        <p:nvSpPr>
          <p:cNvPr id="435206" name="Rectangle 3">
            <a:extLst>
              <a:ext uri="{FF2B5EF4-FFF2-40B4-BE49-F238E27FC236}">
                <a16:creationId xmlns:a16="http://schemas.microsoft.com/office/drawing/2014/main" id="{C900B7DB-CBBD-9685-660F-270FD2AF8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These are returnees from Bab exile.  “We want to know.”</a:t>
            </a:r>
          </a:p>
        </p:txBody>
      </p:sp>
    </p:spTree>
    <p:extLst>
      <p:ext uri="{BB962C8B-B14F-4D97-AF65-F5344CB8AC3E}">
        <p14:creationId xmlns:p14="http://schemas.microsoft.com/office/powerpoint/2010/main" val="4015106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hlinkClick r:id="rId3"/>
              </a:rPr>
              <a:t>https://i.pinimg.com/564x/99/7c/5c/997c5ca9cd434b34a09e99a4b418d23a.jpg</a:t>
            </a:r>
            <a:endParaRPr lang="en-US" sz="1050" dirty="0"/>
          </a:p>
          <a:p>
            <a:pPr>
              <a:defRPr/>
            </a:pPr>
            <a:endParaRPr lang="en-US" sz="1800" dirty="0"/>
          </a:p>
          <a:p>
            <a:pPr>
              <a:defRPr/>
            </a:pPr>
            <a:r>
              <a:rPr lang="en-US" sz="1800" dirty="0"/>
              <a:t>In Bible times the Kidron Valley and the </a:t>
            </a:r>
            <a:r>
              <a:rPr lang="en-US" sz="1800" dirty="0" err="1"/>
              <a:t>Tyropean</a:t>
            </a:r>
            <a:r>
              <a:rPr lang="en-US" sz="1800" dirty="0"/>
              <a:t> Valley may have been streams.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 Rosh HaShannah--Yom Teruah, Day of Loud Sounds!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15,2023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76477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4C296653-E7AC-9D86-46FA-998E38AA09E0}"/>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5203" name="Rectangle 3">
            <a:extLst>
              <a:ext uri="{FF2B5EF4-FFF2-40B4-BE49-F238E27FC236}">
                <a16:creationId xmlns:a16="http://schemas.microsoft.com/office/drawing/2014/main" id="{4B111B05-CDA3-CE7F-049E-253BF4F7EA66}"/>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5204" name="Rectangle 7">
            <a:extLst>
              <a:ext uri="{FF2B5EF4-FFF2-40B4-BE49-F238E27FC236}">
                <a16:creationId xmlns:a16="http://schemas.microsoft.com/office/drawing/2014/main" id="{763B7F64-8C88-13BA-EF04-045659D9365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D1D53E-8FA2-4645-818B-E3BAD7B6A1B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5205" name="Rectangle 2">
            <a:extLst>
              <a:ext uri="{FF2B5EF4-FFF2-40B4-BE49-F238E27FC236}">
                <a16:creationId xmlns:a16="http://schemas.microsoft.com/office/drawing/2014/main" id="{B7BDFE88-B554-B00A-2C69-A9F1A64E3424}"/>
              </a:ext>
            </a:extLst>
          </p:cNvPr>
          <p:cNvSpPr>
            <a:spLocks noGrp="1" noRot="1" noChangeAspect="1" noChangeArrowheads="1" noTextEdit="1"/>
          </p:cNvSpPr>
          <p:nvPr>
            <p:ph type="sldImg"/>
          </p:nvPr>
        </p:nvSpPr>
        <p:spPr>
          <a:ln/>
        </p:spPr>
      </p:sp>
      <p:sp>
        <p:nvSpPr>
          <p:cNvPr id="435206" name="Rectangle 3">
            <a:extLst>
              <a:ext uri="{FF2B5EF4-FFF2-40B4-BE49-F238E27FC236}">
                <a16:creationId xmlns:a16="http://schemas.microsoft.com/office/drawing/2014/main" id="{C900B7DB-CBBD-9685-660F-270FD2AF8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190645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93126BB9-22B7-A885-CBCB-5215580F3AEE}"/>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4659" name="Rectangle 3">
            <a:extLst>
              <a:ext uri="{FF2B5EF4-FFF2-40B4-BE49-F238E27FC236}">
                <a16:creationId xmlns:a16="http://schemas.microsoft.com/office/drawing/2014/main" id="{A907B86D-12E7-8F6B-E6E8-3E917D15FFFD}"/>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4660" name="Rectangle 7">
            <a:extLst>
              <a:ext uri="{FF2B5EF4-FFF2-40B4-BE49-F238E27FC236}">
                <a16:creationId xmlns:a16="http://schemas.microsoft.com/office/drawing/2014/main" id="{CF8B3FE0-29E4-31DD-BFFE-D500952BD43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967DF7-F194-492F-BB8A-C2EC85D4D6C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4661" name="Rectangle 2">
            <a:extLst>
              <a:ext uri="{FF2B5EF4-FFF2-40B4-BE49-F238E27FC236}">
                <a16:creationId xmlns:a16="http://schemas.microsoft.com/office/drawing/2014/main" id="{F8A9FDD6-0B65-087C-CCD7-BBC0121C1B31}"/>
              </a:ext>
            </a:extLst>
          </p:cNvPr>
          <p:cNvSpPr>
            <a:spLocks noGrp="1" noRot="1" noChangeAspect="1" noChangeArrowheads="1" noTextEdit="1"/>
          </p:cNvSpPr>
          <p:nvPr>
            <p:ph type="sldImg"/>
          </p:nvPr>
        </p:nvSpPr>
        <p:spPr>
          <a:ln/>
        </p:spPr>
      </p:sp>
      <p:sp>
        <p:nvSpPr>
          <p:cNvPr id="454662" name="Rectangle 3">
            <a:extLst>
              <a:ext uri="{FF2B5EF4-FFF2-40B4-BE49-F238E27FC236}">
                <a16:creationId xmlns:a16="http://schemas.microsoft.com/office/drawing/2014/main" id="{AE56ED52-E10E-8FF6-0AD2-10084BC27F9C}"/>
              </a:ext>
            </a:extLst>
          </p:cNvPr>
          <p:cNvSpPr>
            <a:spLocks noGrp="1" noChangeArrowheads="1"/>
          </p:cNvSpPr>
          <p:nvPr>
            <p:ph type="body" idx="1"/>
          </p:nvPr>
        </p:nvSpPr>
        <p:spPr>
          <a:xfrm>
            <a:off x="381000" y="4267200"/>
            <a:ext cx="6248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First day of the seventh month.  RH.  Seventh month as defined by </a:t>
            </a:r>
            <a:r>
              <a:rPr lang="en-US" altLang="en-US" dirty="0" err="1">
                <a:latin typeface="Arial Rounded MT Bold" panose="020F0704030504030204" pitchFamily="34" charset="0"/>
                <a:cs typeface="Arial" panose="020B0604020202020204" pitchFamily="34" charset="0"/>
              </a:rPr>
              <a:t>Pesakh</a:t>
            </a:r>
            <a:r>
              <a:rPr lang="en-US" altLang="en-US" dirty="0">
                <a:latin typeface="Arial Rounded MT Bold" panose="020F0704030504030204" pitchFamily="34" charset="0"/>
                <a:cs typeface="Arial" panose="020B0604020202020204" pitchFamily="34" charset="0"/>
              </a:rPr>
              <a:t>. </a:t>
            </a:r>
          </a:p>
        </p:txBody>
      </p:sp>
    </p:spTree>
    <p:extLst>
      <p:ext uri="{BB962C8B-B14F-4D97-AF65-F5344CB8AC3E}">
        <p14:creationId xmlns:p14="http://schemas.microsoft.com/office/powerpoint/2010/main" val="36674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99158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93126BB9-22B7-A885-CBCB-5215580F3AEE}"/>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4659" name="Rectangle 3">
            <a:extLst>
              <a:ext uri="{FF2B5EF4-FFF2-40B4-BE49-F238E27FC236}">
                <a16:creationId xmlns:a16="http://schemas.microsoft.com/office/drawing/2014/main" id="{A907B86D-12E7-8F6B-E6E8-3E917D15FFFD}"/>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4660" name="Rectangle 7">
            <a:extLst>
              <a:ext uri="{FF2B5EF4-FFF2-40B4-BE49-F238E27FC236}">
                <a16:creationId xmlns:a16="http://schemas.microsoft.com/office/drawing/2014/main" id="{CF8B3FE0-29E4-31DD-BFFE-D500952BD43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967DF7-F194-492F-BB8A-C2EC85D4D6C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4661" name="Rectangle 2">
            <a:extLst>
              <a:ext uri="{FF2B5EF4-FFF2-40B4-BE49-F238E27FC236}">
                <a16:creationId xmlns:a16="http://schemas.microsoft.com/office/drawing/2014/main" id="{F8A9FDD6-0B65-087C-CCD7-BBC0121C1B31}"/>
              </a:ext>
            </a:extLst>
          </p:cNvPr>
          <p:cNvSpPr>
            <a:spLocks noGrp="1" noRot="1" noChangeAspect="1" noChangeArrowheads="1" noTextEdit="1"/>
          </p:cNvSpPr>
          <p:nvPr>
            <p:ph type="sldImg"/>
          </p:nvPr>
        </p:nvSpPr>
        <p:spPr>
          <a:ln/>
        </p:spPr>
      </p:sp>
      <p:sp>
        <p:nvSpPr>
          <p:cNvPr id="454662" name="Rectangle 3">
            <a:extLst>
              <a:ext uri="{FF2B5EF4-FFF2-40B4-BE49-F238E27FC236}">
                <a16:creationId xmlns:a16="http://schemas.microsoft.com/office/drawing/2014/main" id="{AE56ED52-E10E-8FF6-0AD2-10084BC27F9C}"/>
              </a:ext>
            </a:extLst>
          </p:cNvPr>
          <p:cNvSpPr>
            <a:spLocks noGrp="1" noChangeArrowheads="1"/>
          </p:cNvSpPr>
          <p:nvPr>
            <p:ph type="body" idx="1"/>
          </p:nvPr>
        </p:nvSpPr>
        <p:spPr>
          <a:xfrm>
            <a:off x="228600" y="4191000"/>
            <a:ext cx="63246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Can you imagine.  Listened to reading 6 a.m. to noon??!!</a:t>
            </a:r>
          </a:p>
        </p:txBody>
      </p:sp>
    </p:spTree>
    <p:extLst>
      <p:ext uri="{BB962C8B-B14F-4D97-AF65-F5344CB8AC3E}">
        <p14:creationId xmlns:p14="http://schemas.microsoft.com/office/powerpoint/2010/main" val="2202300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5F084973-3501-1B94-803E-D1B939B3F403}"/>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6467" name="Rectangle 3">
            <a:extLst>
              <a:ext uri="{FF2B5EF4-FFF2-40B4-BE49-F238E27FC236}">
                <a16:creationId xmlns:a16="http://schemas.microsoft.com/office/drawing/2014/main" id="{7583D340-F06E-F666-3AE4-7F3A6ABA11B7}"/>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6468" name="Rectangle 7">
            <a:extLst>
              <a:ext uri="{FF2B5EF4-FFF2-40B4-BE49-F238E27FC236}">
                <a16:creationId xmlns:a16="http://schemas.microsoft.com/office/drawing/2014/main" id="{016629F7-57EB-81C8-D0A7-E7171D41703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7D989F-0EFE-43E9-80EE-2E8F489B588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6469" name="Rectangle 2">
            <a:extLst>
              <a:ext uri="{FF2B5EF4-FFF2-40B4-BE49-F238E27FC236}">
                <a16:creationId xmlns:a16="http://schemas.microsoft.com/office/drawing/2014/main" id="{1A8CC1EA-5BF1-5265-0644-A17A599FFA79}"/>
              </a:ext>
            </a:extLst>
          </p:cNvPr>
          <p:cNvSpPr>
            <a:spLocks noGrp="1" noRot="1" noChangeAspect="1" noChangeArrowheads="1" noTextEdit="1"/>
          </p:cNvSpPr>
          <p:nvPr>
            <p:ph type="sldImg"/>
          </p:nvPr>
        </p:nvSpPr>
        <p:spPr>
          <a:ln/>
        </p:spPr>
      </p:sp>
      <p:sp>
        <p:nvSpPr>
          <p:cNvPr id="446470" name="Rectangle 3">
            <a:extLst>
              <a:ext uri="{FF2B5EF4-FFF2-40B4-BE49-F238E27FC236}">
                <a16:creationId xmlns:a16="http://schemas.microsoft.com/office/drawing/2014/main" id="{3EC50166-7BB7-02CE-0495-E2ACF94F95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Don’t need belabor all the names here, some later.  </a:t>
            </a:r>
          </a:p>
        </p:txBody>
      </p:sp>
    </p:spTree>
    <p:extLst>
      <p:ext uri="{BB962C8B-B14F-4D97-AF65-F5344CB8AC3E}">
        <p14:creationId xmlns:p14="http://schemas.microsoft.com/office/powerpoint/2010/main" val="3542157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5F084973-3501-1B94-803E-D1B939B3F403}"/>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6467" name="Rectangle 3">
            <a:extLst>
              <a:ext uri="{FF2B5EF4-FFF2-40B4-BE49-F238E27FC236}">
                <a16:creationId xmlns:a16="http://schemas.microsoft.com/office/drawing/2014/main" id="{7583D340-F06E-F666-3AE4-7F3A6ABA11B7}"/>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6468" name="Rectangle 7">
            <a:extLst>
              <a:ext uri="{FF2B5EF4-FFF2-40B4-BE49-F238E27FC236}">
                <a16:creationId xmlns:a16="http://schemas.microsoft.com/office/drawing/2014/main" id="{016629F7-57EB-81C8-D0A7-E7171D41703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7D989F-0EFE-43E9-80EE-2E8F489B588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6469" name="Rectangle 2">
            <a:extLst>
              <a:ext uri="{FF2B5EF4-FFF2-40B4-BE49-F238E27FC236}">
                <a16:creationId xmlns:a16="http://schemas.microsoft.com/office/drawing/2014/main" id="{1A8CC1EA-5BF1-5265-0644-A17A599FFA79}"/>
              </a:ext>
            </a:extLst>
          </p:cNvPr>
          <p:cNvSpPr>
            <a:spLocks noGrp="1" noRot="1" noChangeAspect="1" noChangeArrowheads="1" noTextEdit="1"/>
          </p:cNvSpPr>
          <p:nvPr>
            <p:ph type="sldImg"/>
          </p:nvPr>
        </p:nvSpPr>
        <p:spPr>
          <a:ln/>
        </p:spPr>
      </p:sp>
      <p:sp>
        <p:nvSpPr>
          <p:cNvPr id="446470" name="Rectangle 3">
            <a:extLst>
              <a:ext uri="{FF2B5EF4-FFF2-40B4-BE49-F238E27FC236}">
                <a16:creationId xmlns:a16="http://schemas.microsoft.com/office/drawing/2014/main" id="{3EC50166-7BB7-02CE-0495-E2ACF94F95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Custom of rising when scroll brought out</a:t>
            </a:r>
          </a:p>
        </p:txBody>
      </p:sp>
    </p:spTree>
    <p:extLst>
      <p:ext uri="{BB962C8B-B14F-4D97-AF65-F5344CB8AC3E}">
        <p14:creationId xmlns:p14="http://schemas.microsoft.com/office/powerpoint/2010/main" val="2921759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1EB6D3CC-7420-0CED-7202-9C3A046E567A}"/>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8515" name="Rectangle 3">
            <a:extLst>
              <a:ext uri="{FF2B5EF4-FFF2-40B4-BE49-F238E27FC236}">
                <a16:creationId xmlns:a16="http://schemas.microsoft.com/office/drawing/2014/main" id="{8DBE9759-0B03-3487-9CE5-4EADBE111850}"/>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8516" name="Rectangle 7">
            <a:extLst>
              <a:ext uri="{FF2B5EF4-FFF2-40B4-BE49-F238E27FC236}">
                <a16:creationId xmlns:a16="http://schemas.microsoft.com/office/drawing/2014/main" id="{FF391213-BC4D-A91D-FEF6-8BC7F397E0E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3DDA37-ABDC-42C8-AFD2-F014A9E1791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8517" name="Rectangle 2">
            <a:extLst>
              <a:ext uri="{FF2B5EF4-FFF2-40B4-BE49-F238E27FC236}">
                <a16:creationId xmlns:a16="http://schemas.microsoft.com/office/drawing/2014/main" id="{7980D6D9-0E48-52ED-C77A-123E259B1299}"/>
              </a:ext>
            </a:extLst>
          </p:cNvPr>
          <p:cNvSpPr>
            <a:spLocks noGrp="1" noRot="1" noChangeAspect="1" noChangeArrowheads="1" noTextEdit="1"/>
          </p:cNvSpPr>
          <p:nvPr>
            <p:ph type="sldImg"/>
          </p:nvPr>
        </p:nvSpPr>
        <p:spPr>
          <a:ln/>
        </p:spPr>
      </p:sp>
      <p:sp>
        <p:nvSpPr>
          <p:cNvPr id="448518" name="Rectangle 3">
            <a:extLst>
              <a:ext uri="{FF2B5EF4-FFF2-40B4-BE49-F238E27FC236}">
                <a16:creationId xmlns:a16="http://schemas.microsoft.com/office/drawing/2014/main" id="{56DA3FF8-F4C4-FC8B-E708-CC477A3FC8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Hence custom of Torah blessing.    </a:t>
            </a:r>
          </a:p>
          <a:p>
            <a:pPr eaLnBrk="1" hangingPunct="1"/>
            <a:r>
              <a:rPr lang="en-US" altLang="en-US" dirty="0">
                <a:latin typeface="Arial Rounded MT Bold" panose="020F0704030504030204" pitchFamily="34" charset="0"/>
                <a:cs typeface="Arial" panose="020B0604020202020204" pitchFamily="34" charset="0"/>
              </a:rPr>
              <a:t>Demonstrative worship??  Was this really Jewish?  We don’t do that when scrolls brought out…mayb</a:t>
            </a:r>
            <a:r>
              <a:rPr lang="en-US" altLang="en-US" dirty="0">
                <a:cs typeface="Arial" panose="020B0604020202020204" pitchFamily="34" charset="0"/>
              </a:rPr>
              <a:t>e tomorrow?</a:t>
            </a:r>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16125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Yeshua was a common Hebrew name.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 Rosh HaShannah--Yom Teruah, Day of Loud Sounds!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15,2023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82446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5FA39971-AC32-9BBC-2AF2-19C1C541DA2F}"/>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6707" name="Rectangle 3">
            <a:extLst>
              <a:ext uri="{FF2B5EF4-FFF2-40B4-BE49-F238E27FC236}">
                <a16:creationId xmlns:a16="http://schemas.microsoft.com/office/drawing/2014/main" id="{FECE741B-F918-BDFE-BC10-973F74455894}"/>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6708" name="Rectangle 7">
            <a:extLst>
              <a:ext uri="{FF2B5EF4-FFF2-40B4-BE49-F238E27FC236}">
                <a16:creationId xmlns:a16="http://schemas.microsoft.com/office/drawing/2014/main" id="{C094E0EB-C53F-F349-2BED-CF6846BF4AE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57A29D-E5C5-49A6-9CDB-47F5159713A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6709" name="Rectangle 2">
            <a:extLst>
              <a:ext uri="{FF2B5EF4-FFF2-40B4-BE49-F238E27FC236}">
                <a16:creationId xmlns:a16="http://schemas.microsoft.com/office/drawing/2014/main" id="{4431F1C3-D44A-BACA-9361-59DE602C2096}"/>
              </a:ext>
            </a:extLst>
          </p:cNvPr>
          <p:cNvSpPr>
            <a:spLocks noGrp="1" noRot="1" noChangeAspect="1" noChangeArrowheads="1" noTextEdit="1"/>
          </p:cNvSpPr>
          <p:nvPr>
            <p:ph type="sldImg"/>
          </p:nvPr>
        </p:nvSpPr>
        <p:spPr>
          <a:ln/>
        </p:spPr>
      </p:sp>
      <p:sp>
        <p:nvSpPr>
          <p:cNvPr id="456710" name="Rectangle 3">
            <a:extLst>
              <a:ext uri="{FF2B5EF4-FFF2-40B4-BE49-F238E27FC236}">
                <a16:creationId xmlns:a16="http://schemas.microsoft.com/office/drawing/2014/main" id="{34CDBFAD-C158-A177-E101-125F61748465}"/>
              </a:ext>
            </a:extLst>
          </p:cNvPr>
          <p:cNvSpPr>
            <a:spLocks noGrp="1" noChangeArrowheads="1"/>
          </p:cNvSpPr>
          <p:nvPr>
            <p:ph type="body" idx="1"/>
          </p:nvPr>
        </p:nvSpPr>
        <p:spPr>
          <a:xfrm>
            <a:off x="381000" y="4191000"/>
            <a:ext cx="60960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Translated??  Maybe into Chaldean / Aramaic ki exiles just returned.</a:t>
            </a:r>
          </a:p>
          <a:p>
            <a:pPr eaLnBrk="1" hangingPunct="1"/>
            <a:r>
              <a:rPr lang="en-US" altLang="en-US" dirty="0" err="1">
                <a:latin typeface="Arial Rounded MT Bold" panose="020F0704030504030204" pitchFamily="34" charset="0"/>
                <a:cs typeface="Arial" panose="020B0604020202020204" pitchFamily="34" charset="0"/>
              </a:rPr>
              <a:t>Artscroll</a:t>
            </a:r>
            <a:r>
              <a:rPr lang="en-US" altLang="en-US" dirty="0">
                <a:latin typeface="Arial Rounded MT Bold" panose="020F0704030504030204" pitchFamily="34" charset="0"/>
                <a:cs typeface="Arial" panose="020B0604020202020204" pitchFamily="34" charset="0"/>
              </a:rPr>
              <a:t>: “Clearly, with the application of wisdom, and they helped the people understand the reading.”</a:t>
            </a:r>
          </a:p>
          <a:p>
            <a:pPr eaLnBrk="1" hangingPunct="1"/>
            <a:r>
              <a:rPr lang="en-US" altLang="en-US" dirty="0">
                <a:latin typeface="Arial Rounded MT Bold" panose="020F0704030504030204" pitchFamily="34" charset="0"/>
                <a:cs typeface="Arial" panose="020B0604020202020204" pitchFamily="34" charset="0"/>
              </a:rPr>
              <a:t>NIV: making it clear and giving the meaning so that the people could understand what was being read</a:t>
            </a:r>
          </a:p>
          <a:p>
            <a:pPr eaLnBrk="1" hangingPunct="1"/>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889774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3EA95589-A1F9-936B-9DFD-5A09102A33A2}"/>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63" name="Rectangle 3">
            <a:extLst>
              <a:ext uri="{FF2B5EF4-FFF2-40B4-BE49-F238E27FC236}">
                <a16:creationId xmlns:a16="http://schemas.microsoft.com/office/drawing/2014/main" id="{58F765B4-82F4-08E4-ADF9-E874672CC677}"/>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64" name="Rectangle 7">
            <a:extLst>
              <a:ext uri="{FF2B5EF4-FFF2-40B4-BE49-F238E27FC236}">
                <a16:creationId xmlns:a16="http://schemas.microsoft.com/office/drawing/2014/main" id="{245DB798-571D-2A3A-828F-5B9AA3F2E56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459CF5-78A6-4E44-A69C-278B00ADA49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65" name="Rectangle 2">
            <a:extLst>
              <a:ext uri="{FF2B5EF4-FFF2-40B4-BE49-F238E27FC236}">
                <a16:creationId xmlns:a16="http://schemas.microsoft.com/office/drawing/2014/main" id="{490F5ECA-6EA9-BB82-4F0D-54F1F27C17B6}"/>
              </a:ext>
            </a:extLst>
          </p:cNvPr>
          <p:cNvSpPr>
            <a:spLocks noGrp="1" noRot="1" noChangeAspect="1" noChangeArrowheads="1" noTextEdit="1"/>
          </p:cNvSpPr>
          <p:nvPr>
            <p:ph type="sldImg"/>
          </p:nvPr>
        </p:nvSpPr>
        <p:spPr>
          <a:ln/>
        </p:spPr>
      </p:sp>
      <p:sp>
        <p:nvSpPr>
          <p:cNvPr id="450566" name="Rectangle 3">
            <a:extLst>
              <a:ext uri="{FF2B5EF4-FFF2-40B4-BE49-F238E27FC236}">
                <a16:creationId xmlns:a16="http://schemas.microsoft.com/office/drawing/2014/main" id="{FACB1902-B460-59ED-3075-AB97E21ADC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a:t>
            </a:r>
          </a:p>
        </p:txBody>
      </p:sp>
    </p:spTree>
    <p:extLst>
      <p:ext uri="{BB962C8B-B14F-4D97-AF65-F5344CB8AC3E}">
        <p14:creationId xmlns:p14="http://schemas.microsoft.com/office/powerpoint/2010/main" val="669030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3EA95589-A1F9-936B-9DFD-5A09102A33A2}"/>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63" name="Rectangle 3">
            <a:extLst>
              <a:ext uri="{FF2B5EF4-FFF2-40B4-BE49-F238E27FC236}">
                <a16:creationId xmlns:a16="http://schemas.microsoft.com/office/drawing/2014/main" id="{58F765B4-82F4-08E4-ADF9-E874672CC677}"/>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64" name="Rectangle 7">
            <a:extLst>
              <a:ext uri="{FF2B5EF4-FFF2-40B4-BE49-F238E27FC236}">
                <a16:creationId xmlns:a16="http://schemas.microsoft.com/office/drawing/2014/main" id="{245DB798-571D-2A3A-828F-5B9AA3F2E56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459CF5-78A6-4E44-A69C-278B00ADA49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65" name="Rectangle 2">
            <a:extLst>
              <a:ext uri="{FF2B5EF4-FFF2-40B4-BE49-F238E27FC236}">
                <a16:creationId xmlns:a16="http://schemas.microsoft.com/office/drawing/2014/main" id="{490F5ECA-6EA9-BB82-4F0D-54F1F27C17B6}"/>
              </a:ext>
            </a:extLst>
          </p:cNvPr>
          <p:cNvSpPr>
            <a:spLocks noGrp="1" noRot="1" noChangeAspect="1" noChangeArrowheads="1" noTextEdit="1"/>
          </p:cNvSpPr>
          <p:nvPr>
            <p:ph type="sldImg"/>
          </p:nvPr>
        </p:nvSpPr>
        <p:spPr>
          <a:ln/>
        </p:spPr>
      </p:sp>
      <p:sp>
        <p:nvSpPr>
          <p:cNvPr id="450566" name="Rectangle 3">
            <a:extLst>
              <a:ext uri="{FF2B5EF4-FFF2-40B4-BE49-F238E27FC236}">
                <a16:creationId xmlns:a16="http://schemas.microsoft.com/office/drawing/2014/main" id="{FACB1902-B460-59ED-3075-AB97E21ADC99}"/>
              </a:ext>
            </a:extLst>
          </p:cNvPr>
          <p:cNvSpPr>
            <a:spLocks noGrp="1" noChangeArrowheads="1"/>
          </p:cNvSpPr>
          <p:nvPr>
            <p:ph type="body" idx="1"/>
          </p:nvPr>
        </p:nvSpPr>
        <p:spPr>
          <a:xfrm>
            <a:off x="381000" y="4190999"/>
            <a:ext cx="6172200" cy="4494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Grand reaction: dread and mourning.  We’re in deep trouble.  All this stuff we missed.  Spirit of mourning and lamenting.  </a:t>
            </a:r>
          </a:p>
          <a:p>
            <a:pPr eaLnBrk="1" hangingPunct="1"/>
            <a:r>
              <a:rPr lang="en-US" altLang="en-US" dirty="0" err="1">
                <a:latin typeface="Arial Rounded MT Bold" panose="020F0704030504030204" pitchFamily="34" charset="0"/>
                <a:cs typeface="Arial" panose="020B0604020202020204" pitchFamily="34" charset="0"/>
              </a:rPr>
              <a:t>Nekhemyahs</a:t>
            </a:r>
            <a:r>
              <a:rPr lang="en-US" altLang="en-US" dirty="0">
                <a:latin typeface="Arial Rounded MT Bold" panose="020F0704030504030204" pitchFamily="34" charset="0"/>
                <a:cs typeface="Arial" panose="020B0604020202020204" pitchFamily="34" charset="0"/>
              </a:rPr>
              <a:t> response?</a:t>
            </a:r>
          </a:p>
          <a:p>
            <a:pPr eaLnBrk="1" hangingPunct="1"/>
            <a:endParaRPr lang="en-US" altLang="en-US" dirty="0">
              <a:latin typeface="Arial Rounded MT Bold" panose="020F0704030504030204" pitchFamily="34" charset="0"/>
              <a:cs typeface="Arial" panose="020B0604020202020204" pitchFamily="34" charset="0"/>
            </a:endParaRPr>
          </a:p>
          <a:p>
            <a:pPr eaLnBrk="1" hangingPunct="1"/>
            <a:r>
              <a:rPr lang="en-US" altLang="en-US" dirty="0">
                <a:latin typeface="Arial Rounded MT Bold" panose="020F0704030504030204" pitchFamily="34" charset="0"/>
                <a:cs typeface="Arial" panose="020B0604020202020204" pitchFamily="34" charset="0"/>
              </a:rPr>
              <a:t>Essence of Jewish piety: eat.</a:t>
            </a:r>
          </a:p>
          <a:p>
            <a:pPr eaLnBrk="1" hangingPunct="1"/>
            <a:r>
              <a:rPr lang="en-US" altLang="en-US" dirty="0">
                <a:cs typeface="Arial" panose="020B0604020202020204" pitchFamily="34" charset="0"/>
              </a:rPr>
              <a:t>Apparent source of the custom of apples and honey later tonight.</a:t>
            </a:r>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951405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71298FBA-99DE-8E8F-2678-AEC03462C7CB}"/>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611" name="Rectangle 3">
            <a:extLst>
              <a:ext uri="{FF2B5EF4-FFF2-40B4-BE49-F238E27FC236}">
                <a16:creationId xmlns:a16="http://schemas.microsoft.com/office/drawing/2014/main" id="{CD4FB82D-F870-4B5F-8BBD-AD69F09472C2}"/>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612" name="Rectangle 7">
            <a:extLst>
              <a:ext uri="{FF2B5EF4-FFF2-40B4-BE49-F238E27FC236}">
                <a16:creationId xmlns:a16="http://schemas.microsoft.com/office/drawing/2014/main" id="{3AE30CED-B5D3-DECC-8F60-098E35B4735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AA97F7-92FB-46DA-B007-61AC2201662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613" name="Rectangle 2">
            <a:extLst>
              <a:ext uri="{FF2B5EF4-FFF2-40B4-BE49-F238E27FC236}">
                <a16:creationId xmlns:a16="http://schemas.microsoft.com/office/drawing/2014/main" id="{AA076747-8B4A-D662-5EAD-4BFACD59A560}"/>
              </a:ext>
            </a:extLst>
          </p:cNvPr>
          <p:cNvSpPr>
            <a:spLocks noGrp="1" noRot="1" noChangeAspect="1" noChangeArrowheads="1" noTextEdit="1"/>
          </p:cNvSpPr>
          <p:nvPr>
            <p:ph type="sldImg"/>
          </p:nvPr>
        </p:nvSpPr>
        <p:spPr>
          <a:ln/>
        </p:spPr>
      </p:sp>
      <p:sp>
        <p:nvSpPr>
          <p:cNvPr id="452614" name="Rectangle 3">
            <a:extLst>
              <a:ext uri="{FF2B5EF4-FFF2-40B4-BE49-F238E27FC236}">
                <a16:creationId xmlns:a16="http://schemas.microsoft.com/office/drawing/2014/main" id="{72E58E83-08F7-035C-1BE2-4FB7620ED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Rounded MT Bold" panose="020F0704030504030204" pitchFamily="34" charset="0"/>
              <a:cs typeface="Arial" panose="020B0604020202020204" pitchFamily="34" charset="0"/>
            </a:endParaRPr>
          </a:p>
          <a:p>
            <a:pPr eaLnBrk="1" hangingPunct="1"/>
            <a:r>
              <a:rPr lang="en-US" altLang="en-US" dirty="0">
                <a:latin typeface="Arial Rounded MT Bold" panose="020F0704030504030204" pitchFamily="34" charset="0"/>
                <a:cs typeface="Arial" panose="020B0604020202020204" pitchFamily="34" charset="0"/>
              </a:rPr>
              <a:t>We’re accustomed to being sad and praying.  There is another direction to deal.</a:t>
            </a:r>
          </a:p>
          <a:p>
            <a:pPr eaLnBrk="1" hangingPunct="1"/>
            <a:endParaRPr lang="en-US" altLang="en-US" dirty="0">
              <a:cs typeface="Arial" panose="020B0604020202020204" pitchFamily="34" charset="0"/>
            </a:endParaRPr>
          </a:p>
          <a:p>
            <a:pPr eaLnBrk="1" hangingPunct="1"/>
            <a:r>
              <a:rPr lang="en-US" altLang="en-US" dirty="0">
                <a:latin typeface="Arial Rounded MT Bold" panose="020F0704030504030204" pitchFamily="34" charset="0"/>
                <a:cs typeface="Arial" panose="020B0604020202020204" pitchFamily="34" charset="0"/>
              </a:rPr>
              <a:t>Sending portions.  We can do this in the future.</a:t>
            </a:r>
          </a:p>
        </p:txBody>
      </p:sp>
    </p:spTree>
    <p:extLst>
      <p:ext uri="{BB962C8B-B14F-4D97-AF65-F5344CB8AC3E}">
        <p14:creationId xmlns:p14="http://schemas.microsoft.com/office/powerpoint/2010/main" val="7557650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71298FBA-99DE-8E8F-2678-AEC03462C7CB}"/>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611" name="Rectangle 3">
            <a:extLst>
              <a:ext uri="{FF2B5EF4-FFF2-40B4-BE49-F238E27FC236}">
                <a16:creationId xmlns:a16="http://schemas.microsoft.com/office/drawing/2014/main" id="{CD4FB82D-F870-4B5F-8BBD-AD69F09472C2}"/>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612" name="Rectangle 7">
            <a:extLst>
              <a:ext uri="{FF2B5EF4-FFF2-40B4-BE49-F238E27FC236}">
                <a16:creationId xmlns:a16="http://schemas.microsoft.com/office/drawing/2014/main" id="{3AE30CED-B5D3-DECC-8F60-098E35B4735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a:cs typeface="Arial" panose="020B0604020202020204" pitchFamily="34" charset="0"/>
              </a:defRPr>
            </a:lvl1pPr>
            <a:lvl2pPr marL="37931725" indent="-37474525" eaLnBrk="0" hangingPunct="0">
              <a:defRPr sz="4000">
                <a:solidFill>
                  <a:schemeClr val="bg1"/>
                </a:solidFill>
                <a:latin typeface="r"/>
                <a:cs typeface="Arial" panose="020B0604020202020204" pitchFamily="34" charset="0"/>
              </a:defRPr>
            </a:lvl2pPr>
            <a:lvl3pPr eaLnBrk="0" hangingPunct="0">
              <a:defRPr sz="4000">
                <a:solidFill>
                  <a:schemeClr val="bg1"/>
                </a:solidFill>
                <a:latin typeface="r"/>
                <a:cs typeface="Arial" panose="020B0604020202020204" pitchFamily="34" charset="0"/>
              </a:defRPr>
            </a:lvl3pPr>
            <a:lvl4pPr eaLnBrk="0" hangingPunct="0">
              <a:defRPr sz="4000">
                <a:solidFill>
                  <a:schemeClr val="bg1"/>
                </a:solidFill>
                <a:latin typeface="r"/>
                <a:cs typeface="Arial" panose="020B0604020202020204" pitchFamily="34" charset="0"/>
              </a:defRPr>
            </a:lvl4pPr>
            <a:lvl5pPr eaLnBrk="0" hangingPunct="0">
              <a:defRPr sz="4000">
                <a:solidFill>
                  <a:schemeClr val="bg1"/>
                </a:solidFill>
                <a:latin typeface="r"/>
                <a:cs typeface="Arial" panose="020B0604020202020204" pitchFamily="34" charset="0"/>
              </a:defRPr>
            </a:lvl5pPr>
            <a:lvl6pPr marL="457200" eaLnBrk="0" fontAlgn="base" hangingPunct="0">
              <a:spcBef>
                <a:spcPct val="0"/>
              </a:spcBef>
              <a:spcAft>
                <a:spcPct val="0"/>
              </a:spcAft>
              <a:defRPr sz="4000">
                <a:solidFill>
                  <a:schemeClr val="bg1"/>
                </a:solidFill>
                <a:latin typeface="r"/>
                <a:cs typeface="Arial" panose="020B0604020202020204" pitchFamily="34" charset="0"/>
              </a:defRPr>
            </a:lvl6pPr>
            <a:lvl7pPr marL="914400" eaLnBrk="0" fontAlgn="base" hangingPunct="0">
              <a:spcBef>
                <a:spcPct val="0"/>
              </a:spcBef>
              <a:spcAft>
                <a:spcPct val="0"/>
              </a:spcAft>
              <a:defRPr sz="4000">
                <a:solidFill>
                  <a:schemeClr val="bg1"/>
                </a:solidFill>
                <a:latin typeface="r"/>
                <a:cs typeface="Arial" panose="020B0604020202020204" pitchFamily="34" charset="0"/>
              </a:defRPr>
            </a:lvl7pPr>
            <a:lvl8pPr marL="1371600" eaLnBrk="0" fontAlgn="base" hangingPunct="0">
              <a:spcBef>
                <a:spcPct val="0"/>
              </a:spcBef>
              <a:spcAft>
                <a:spcPct val="0"/>
              </a:spcAft>
              <a:defRPr sz="4000">
                <a:solidFill>
                  <a:schemeClr val="bg1"/>
                </a:solidFill>
                <a:latin typeface="r"/>
                <a:cs typeface="Arial" panose="020B0604020202020204" pitchFamily="34" charset="0"/>
              </a:defRPr>
            </a:lvl8pPr>
            <a:lvl9pPr marL="1828800" eaLnBrk="0" fontAlgn="base" hangingPunct="0">
              <a:spcBef>
                <a:spcPct val="0"/>
              </a:spcBef>
              <a:spcAft>
                <a:spcPct val="0"/>
              </a:spcAft>
              <a:defRPr sz="4000">
                <a:solidFill>
                  <a:schemeClr val="bg1"/>
                </a:solidFill>
                <a:latin typeface="r"/>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AA97F7-92FB-46DA-B007-61AC2201662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2613" name="Rectangle 2">
            <a:extLst>
              <a:ext uri="{FF2B5EF4-FFF2-40B4-BE49-F238E27FC236}">
                <a16:creationId xmlns:a16="http://schemas.microsoft.com/office/drawing/2014/main" id="{AA076747-8B4A-D662-5EAD-4BFACD59A560}"/>
              </a:ext>
            </a:extLst>
          </p:cNvPr>
          <p:cNvSpPr>
            <a:spLocks noGrp="1" noRot="1" noChangeAspect="1" noChangeArrowheads="1" noTextEdit="1"/>
          </p:cNvSpPr>
          <p:nvPr>
            <p:ph type="sldImg"/>
          </p:nvPr>
        </p:nvSpPr>
        <p:spPr>
          <a:ln/>
        </p:spPr>
      </p:sp>
      <p:sp>
        <p:nvSpPr>
          <p:cNvPr id="452614" name="Rectangle 3">
            <a:extLst>
              <a:ext uri="{FF2B5EF4-FFF2-40B4-BE49-F238E27FC236}">
                <a16:creationId xmlns:a16="http://schemas.microsoft.com/office/drawing/2014/main" id="{72E58E83-08F7-035C-1BE2-4FB7620ED0F4}"/>
              </a:ext>
            </a:extLst>
          </p:cNvPr>
          <p:cNvSpPr>
            <a:spLocks noGrp="1" noChangeArrowheads="1"/>
          </p:cNvSpPr>
          <p:nvPr>
            <p:ph type="body" idx="1"/>
          </p:nvPr>
        </p:nvSpPr>
        <p:spPr>
          <a:xfrm>
            <a:off x="381000" y="4343400"/>
            <a:ext cx="6096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Therefore apples and honey shortly.</a:t>
            </a:r>
          </a:p>
          <a:p>
            <a:pPr eaLnBrk="1" hangingPunct="1"/>
            <a:r>
              <a:rPr lang="en-US" altLang="en-US" dirty="0">
                <a:latin typeface="Arial Rounded MT Bold" panose="020F0704030504030204" pitchFamily="34" charset="0"/>
                <a:cs typeface="Arial" panose="020B0604020202020204" pitchFamily="34" charset="0"/>
              </a:rPr>
              <a:t>Where do the Jewish people get the idea of this as a Day of Judgement?   Yom HaDin?</a:t>
            </a:r>
          </a:p>
          <a:p>
            <a:pPr eaLnBrk="1" hangingPunct="1"/>
            <a:r>
              <a:rPr lang="en-US" altLang="en-US" dirty="0">
                <a:latin typeface="Arial Rounded MT Bold" panose="020F0704030504030204" pitchFamily="34" charset="0"/>
                <a:cs typeface="Arial" panose="020B0604020202020204" pitchFamily="34" charset="0"/>
              </a:rPr>
              <a:t>From remembering!   Hard to remember without some guilt.  </a:t>
            </a:r>
          </a:p>
        </p:txBody>
      </p:sp>
    </p:spTree>
    <p:extLst>
      <p:ext uri="{BB962C8B-B14F-4D97-AF65-F5344CB8AC3E}">
        <p14:creationId xmlns:p14="http://schemas.microsoft.com/office/powerpoint/2010/main" val="36263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203084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It doesn’t look like it.</a:t>
            </a:r>
          </a:p>
          <a:p>
            <a:r>
              <a:rPr lang="en-US" altLang="en-US" dirty="0"/>
              <a:t>Sometimes the teruah first.   </a:t>
            </a:r>
            <a:r>
              <a:rPr lang="en-US" altLang="en-US" dirty="0" err="1"/>
              <a:t>Yerikho</a:t>
            </a:r>
            <a:r>
              <a:rPr lang="en-US" altLang="en-US" dirty="0"/>
              <a:t> / Jericho</a:t>
            </a:r>
          </a:p>
        </p:txBody>
      </p:sp>
    </p:spTree>
    <p:extLst>
      <p:ext uri="{BB962C8B-B14F-4D97-AF65-F5344CB8AC3E}">
        <p14:creationId xmlns:p14="http://schemas.microsoft.com/office/powerpoint/2010/main" val="16021566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43660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36084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https://wellversedworld.org/media/tf82qm7/wpn-268a-an-update-on-canada-s-persecuted-pastors</a:t>
            </a:r>
          </a:p>
        </p:txBody>
      </p:sp>
    </p:spTree>
    <p:extLst>
      <p:ext uri="{BB962C8B-B14F-4D97-AF65-F5344CB8AC3E}">
        <p14:creationId xmlns:p14="http://schemas.microsoft.com/office/powerpoint/2010/main" val="14936650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https://www.google.com/maps/place/Aylmer,+ON,+Canada/@42.7749226,-81.0029146,8z/data=!4m6!3m5!1s0x882e7cd2361c7cb9:0xb9a13d3e2d284cd5!8m2!3d42.7729381!4d-80.9828842!16zL20vMDF5MmRi?entry=ttu</a:t>
            </a:r>
          </a:p>
        </p:txBody>
      </p:sp>
    </p:spTree>
    <p:extLst>
      <p:ext uri="{BB962C8B-B14F-4D97-AF65-F5344CB8AC3E}">
        <p14:creationId xmlns:p14="http://schemas.microsoft.com/office/powerpoint/2010/main" val="4226800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100" dirty="0"/>
              <a:t>https://wellversedworld.org/media/tf82qm7/wpn-268a-an-update-on-canada-s-persecuted-pastors</a:t>
            </a:r>
          </a:p>
        </p:txBody>
      </p:sp>
    </p:spTree>
    <p:extLst>
      <p:ext uri="{BB962C8B-B14F-4D97-AF65-F5344CB8AC3E}">
        <p14:creationId xmlns:p14="http://schemas.microsoft.com/office/powerpoint/2010/main" val="17098353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47508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62649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5888" indent="-115888">
              <a:buFont typeface="Arial" panose="020B0604020202020204" pitchFamily="34" charset="0"/>
              <a:buChar char="•"/>
            </a:pPr>
            <a:r>
              <a:rPr lang="en-US" altLang="en-US" dirty="0"/>
              <a:t>All these verses have teruah, </a:t>
            </a:r>
          </a:p>
          <a:p>
            <a:pPr marL="115888" indent="-115888">
              <a:buFont typeface="Arial" panose="020B0604020202020204" pitchFamily="34" charset="0"/>
              <a:buChar char="•"/>
            </a:pPr>
            <a:r>
              <a:rPr lang="en-US" altLang="en-US" dirty="0"/>
              <a:t>First four teruah from the shofar and the shout, </a:t>
            </a:r>
          </a:p>
          <a:p>
            <a:pPr marL="115888" indent="-115888">
              <a:buFont typeface="Arial" panose="020B0604020202020204" pitchFamily="34" charset="0"/>
              <a:buChar char="•"/>
            </a:pPr>
            <a:r>
              <a:rPr lang="en-US" altLang="en-US" dirty="0"/>
              <a:t>Last four just the vocal shout.   </a:t>
            </a:r>
          </a:p>
          <a:p>
            <a:r>
              <a:rPr lang="en-US" altLang="en-US" dirty="0"/>
              <a:t>So, when the shofar is blown, it’s important to shout.   What?  </a:t>
            </a:r>
            <a:r>
              <a:rPr lang="en-US" altLang="en-US" dirty="0" err="1"/>
              <a:t>Halleluyah</a:t>
            </a:r>
            <a:r>
              <a:rPr lang="en-US" altLang="en-US" dirty="0"/>
              <a:t>!!  Praise the L-rd.   Barukh Shem Yeshua.  I love you Lord. My son will be free.  Our need will be met.  The walls will come down, impossible relationship mended.  I will be healed.  </a:t>
            </a:r>
          </a:p>
          <a:p>
            <a:r>
              <a:rPr lang="en-US" altLang="en-US" dirty="0"/>
              <a:t>If you don’t have salvation victory, seek it now!!</a:t>
            </a:r>
          </a:p>
          <a:p>
            <a:endParaRPr lang="en-US" altLang="en-US" dirty="0"/>
          </a:p>
        </p:txBody>
      </p:sp>
    </p:spTree>
    <p:extLst>
      <p:ext uri="{BB962C8B-B14F-4D97-AF65-F5344CB8AC3E}">
        <p14:creationId xmlns:p14="http://schemas.microsoft.com/office/powerpoint/2010/main" val="6148001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9101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9928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5784 Rosh HaShannah--Yom Teruah, Day of Loud Sounds!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15,2023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971885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1751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5668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erev 5784 Rosh HaShannah--Yom Teruah, Day of Loud Sounds!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15,2023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But historically…</a:t>
            </a:r>
          </a:p>
        </p:txBody>
      </p:sp>
    </p:spTree>
    <p:extLst>
      <p:ext uri="{BB962C8B-B14F-4D97-AF65-F5344CB8AC3E}">
        <p14:creationId xmlns:p14="http://schemas.microsoft.com/office/powerpoint/2010/main" val="216227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8B016D-4F4E-17F2-22A0-BF5478397D9C}"/>
              </a:ext>
            </a:extLst>
          </p:cNvPr>
          <p:cNvSpPr>
            <a:spLocks noGrp="1" noChangeArrowheads="1"/>
          </p:cNvSpPr>
          <p:nvPr>
            <p:ph type="dt" sz="half" idx="10"/>
          </p:nvPr>
        </p:nvSpPr>
        <p:spPr>
          <a:ln/>
        </p:spPr>
        <p:txBody>
          <a:bodyPr/>
          <a:lstStyle>
            <a:lvl1pPr>
              <a:defRPr/>
            </a:lvl1pPr>
          </a:lstStyle>
          <a:p>
            <a:pPr algn="l" defTabSz="685800">
              <a:defRPr/>
            </a:pPr>
            <a:endParaRPr lang="en-US">
              <a:solidFill>
                <a:srgbClr val="000000"/>
              </a:solidFill>
            </a:endParaRPr>
          </a:p>
        </p:txBody>
      </p:sp>
      <p:sp>
        <p:nvSpPr>
          <p:cNvPr id="3" name="Rectangle 5">
            <a:extLst>
              <a:ext uri="{FF2B5EF4-FFF2-40B4-BE49-F238E27FC236}">
                <a16:creationId xmlns:a16="http://schemas.microsoft.com/office/drawing/2014/main" id="{014ED641-2DB2-0847-3719-3EE4BB74A50B}"/>
              </a:ext>
            </a:extLst>
          </p:cNvPr>
          <p:cNvSpPr>
            <a:spLocks noGrp="1" noChangeArrowheads="1"/>
          </p:cNvSpPr>
          <p:nvPr>
            <p:ph type="ftr" sz="quarter" idx="11"/>
          </p:nvPr>
        </p:nvSpPr>
        <p:spPr>
          <a:ln/>
        </p:spPr>
        <p:txBody>
          <a:bodyPr/>
          <a:lstStyle>
            <a:lvl1pPr>
              <a:defRPr/>
            </a:lvl1pPr>
          </a:lstStyle>
          <a:p>
            <a:pPr defTabSz="685800">
              <a:defRPr/>
            </a:pPr>
            <a:endParaRPr lang="en-US">
              <a:solidFill>
                <a:srgbClr val="000000"/>
              </a:solidFill>
            </a:endParaRPr>
          </a:p>
        </p:txBody>
      </p:sp>
      <p:sp>
        <p:nvSpPr>
          <p:cNvPr id="4" name="Rectangle 6">
            <a:extLst>
              <a:ext uri="{FF2B5EF4-FFF2-40B4-BE49-F238E27FC236}">
                <a16:creationId xmlns:a16="http://schemas.microsoft.com/office/drawing/2014/main" id="{0D7465E6-61FC-EBE9-82BC-B32B9BDC1C0D}"/>
              </a:ext>
            </a:extLst>
          </p:cNvPr>
          <p:cNvSpPr>
            <a:spLocks noGrp="1" noChangeArrowheads="1"/>
          </p:cNvSpPr>
          <p:nvPr>
            <p:ph type="sldNum" sz="quarter" idx="12"/>
          </p:nvPr>
        </p:nvSpPr>
        <p:spPr>
          <a:ln/>
        </p:spPr>
        <p:txBody>
          <a:bodyPr/>
          <a:lstStyle>
            <a:lvl1pPr>
              <a:defRPr/>
            </a:lvl1pPr>
          </a:lstStyle>
          <a:p>
            <a:pPr defTabSz="685800"/>
            <a:fld id="{B0D767AC-B032-40C2-BB19-4AC5F194CCED}"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99399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850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842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D03D2D-FEC0-A8C9-638A-93E7E0F20D4F}"/>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84BB4D-BE5B-18C2-A38F-6BA375C71FE0}"/>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99822D-ACCA-C03C-9618-49F5C529FCD7}"/>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38423672-B5A8-9796-3179-440283EB63C5}"/>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1DB5B8DA-0844-3A69-B849-58945A6A82B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latin typeface="Arial" panose="020B0604020202020204" pitchFamily="34" charset="0"/>
              </a:defRPr>
            </a:lvl1pPr>
          </a:lstStyle>
          <a:p>
            <a:fld id="{FDB004FF-C562-4DDC-9951-AD2A10E78E5D}" type="slidenum">
              <a:rPr lang="en-US" altLang="en-US"/>
              <a:pPr/>
              <a:t>‹#›</a:t>
            </a:fld>
            <a:endParaRPr lang="en-US" altLang="en-US"/>
          </a:p>
        </p:txBody>
      </p:sp>
    </p:spTree>
    <p:extLst>
      <p:ext uri="{BB962C8B-B14F-4D97-AF65-F5344CB8AC3E}">
        <p14:creationId xmlns:p14="http://schemas.microsoft.com/office/powerpoint/2010/main" val="92971131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ea typeface="Arial" charset="0"/>
          <a:cs typeface="Arial" charset="0"/>
        </a:defRPr>
      </a:lvl2pPr>
      <a:lvl3pPr algn="ctr" rtl="0" eaLnBrk="0" fontAlgn="base" hangingPunct="0">
        <a:spcBef>
          <a:spcPct val="0"/>
        </a:spcBef>
        <a:spcAft>
          <a:spcPct val="0"/>
        </a:spcAft>
        <a:defRPr sz="3300">
          <a:solidFill>
            <a:schemeClr val="tx2"/>
          </a:solidFill>
          <a:latin typeface="Arial" charset="0"/>
          <a:ea typeface="Arial" charset="0"/>
          <a:cs typeface="Arial" charset="0"/>
        </a:defRPr>
      </a:lvl3pPr>
      <a:lvl4pPr algn="ctr" rtl="0" eaLnBrk="0" fontAlgn="base" hangingPunct="0">
        <a:spcBef>
          <a:spcPct val="0"/>
        </a:spcBef>
        <a:spcAft>
          <a:spcPct val="0"/>
        </a:spcAft>
        <a:defRPr sz="3300">
          <a:solidFill>
            <a:schemeClr val="tx2"/>
          </a:solidFill>
          <a:latin typeface="Arial" charset="0"/>
          <a:ea typeface="Arial" charset="0"/>
          <a:cs typeface="Arial" charset="0"/>
        </a:defRPr>
      </a:lvl4pPr>
      <a:lvl5pPr algn="ctr" rtl="0" eaLnBrk="0" fontAlgn="base" hangingPunct="0">
        <a:spcBef>
          <a:spcPct val="0"/>
        </a:spcBef>
        <a:spcAft>
          <a:spcPct val="0"/>
        </a:spcAft>
        <a:defRPr sz="3300">
          <a:solidFill>
            <a:schemeClr val="tx2"/>
          </a:solidFill>
          <a:latin typeface="Arial" charset="0"/>
          <a:ea typeface="Arial" charset="0"/>
          <a:cs typeface="Arial" charset="0"/>
        </a:defRPr>
      </a:lvl5pPr>
      <a:lvl6pPr marL="342900" algn="ctr" rtl="0" fontAlgn="base">
        <a:spcBef>
          <a:spcPct val="0"/>
        </a:spcBef>
        <a:spcAft>
          <a:spcPct val="0"/>
        </a:spcAft>
        <a:defRPr sz="3300">
          <a:solidFill>
            <a:schemeClr val="tx2"/>
          </a:solidFill>
          <a:latin typeface="Arial" charset="0"/>
          <a:ea typeface="Arial" charset="0"/>
          <a:cs typeface="Arial" charset="0"/>
        </a:defRPr>
      </a:lvl6pPr>
      <a:lvl7pPr marL="685800" algn="ctr" rtl="0" fontAlgn="base">
        <a:spcBef>
          <a:spcPct val="0"/>
        </a:spcBef>
        <a:spcAft>
          <a:spcPct val="0"/>
        </a:spcAft>
        <a:defRPr sz="3300">
          <a:solidFill>
            <a:schemeClr val="tx2"/>
          </a:solidFill>
          <a:latin typeface="Arial" charset="0"/>
          <a:ea typeface="Arial" charset="0"/>
          <a:cs typeface="Arial" charset="0"/>
        </a:defRPr>
      </a:lvl7pPr>
      <a:lvl8pPr marL="1028700" algn="ctr" rtl="0" fontAlgn="base">
        <a:spcBef>
          <a:spcPct val="0"/>
        </a:spcBef>
        <a:spcAft>
          <a:spcPct val="0"/>
        </a:spcAft>
        <a:defRPr sz="3300">
          <a:solidFill>
            <a:schemeClr val="tx2"/>
          </a:solidFill>
          <a:latin typeface="Arial" charset="0"/>
          <a:ea typeface="Arial" charset="0"/>
          <a:cs typeface="Arial" charset="0"/>
        </a:defRPr>
      </a:lvl8pPr>
      <a:lvl9pPr marL="1371600" algn="ctr" rtl="0" fontAlgn="base">
        <a:spcBef>
          <a:spcPct val="0"/>
        </a:spcBef>
        <a:spcAft>
          <a:spcPct val="0"/>
        </a:spcAft>
        <a:defRPr sz="3300">
          <a:solidFill>
            <a:schemeClr val="tx2"/>
          </a:solidFill>
          <a:latin typeface="Arial" charset="0"/>
          <a:ea typeface="Arial" charset="0"/>
          <a:cs typeface="Arial" charset="0"/>
        </a:defRPr>
      </a:lvl9pPr>
    </p:titleStyle>
    <p:bodyStyle>
      <a:lvl1pPr marL="257175" indent="-257175" algn="l" rtl="0" eaLnBrk="0" fontAlgn="base" hangingPunct="0">
        <a:spcBef>
          <a:spcPct val="20000"/>
        </a:spcBef>
        <a:spcAft>
          <a:spcPct val="0"/>
        </a:spcAft>
        <a:buChar char="•"/>
        <a:defRPr sz="3000">
          <a:solidFill>
            <a:schemeClr val="bg1"/>
          </a:solidFill>
          <a:latin typeface="Arial Rounded MT Bold" panose="020F0704030504030204" pitchFamily="34" charset="0"/>
          <a:ea typeface="+mn-ea"/>
          <a:cs typeface="+mn-cs"/>
        </a:defRPr>
      </a:lvl1pPr>
      <a:lvl2pPr marL="557213" indent="-214313" algn="l" rtl="0" eaLnBrk="0" fontAlgn="base" hangingPunct="0">
        <a:spcBef>
          <a:spcPct val="20000"/>
        </a:spcBef>
        <a:spcAft>
          <a:spcPct val="0"/>
        </a:spcAft>
        <a:buChar char="–"/>
        <a:defRPr sz="2400">
          <a:solidFill>
            <a:schemeClr val="bg1"/>
          </a:solidFill>
          <a:latin typeface="Arial Rounded MT Bold" panose="020F0704030504030204" pitchFamily="34" charset="0"/>
          <a:ea typeface="+mn-ea"/>
          <a:cs typeface="+mn-cs"/>
        </a:defRPr>
      </a:lvl2pPr>
      <a:lvl3pPr marL="857250" indent="-171450" algn="l" rtl="0" eaLnBrk="0" fontAlgn="base" hangingPunct="0">
        <a:spcBef>
          <a:spcPct val="20000"/>
        </a:spcBef>
        <a:spcAft>
          <a:spcPct val="0"/>
        </a:spcAft>
        <a:buChar char="•"/>
        <a:defRPr sz="2400">
          <a:solidFill>
            <a:schemeClr val="bg1"/>
          </a:solidFill>
          <a:latin typeface="Arial Rounded MT Bold" panose="020F0704030504030204" pitchFamily="34" charset="0"/>
          <a:ea typeface="+mn-ea"/>
          <a:cs typeface="+mn-cs"/>
        </a:defRPr>
      </a:lvl3pPr>
      <a:lvl4pPr marL="1200150" indent="-171450" algn="l" rtl="0" eaLnBrk="0" fontAlgn="base" hangingPunct="0">
        <a:spcBef>
          <a:spcPct val="20000"/>
        </a:spcBef>
        <a:spcAft>
          <a:spcPct val="0"/>
        </a:spcAft>
        <a:buChar char="–"/>
        <a:defRPr sz="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2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461963" indent="-461963" algn="l">
              <a:lnSpc>
                <a:spcPct val="90000"/>
              </a:lnSpc>
              <a:buFont typeface="+mj-lt"/>
              <a:buAutoNum type="arabicPeriod"/>
            </a:pPr>
            <a:r>
              <a:rPr lang="en-US" sz="4000" dirty="0"/>
              <a:t>The Babylonian name of the month Tishri seems to derive from the root [Ugaritic or Akkadian] </a:t>
            </a:r>
            <a:r>
              <a:rPr lang="en-US" sz="4000" dirty="0" err="1"/>
              <a:t>seru</a:t>
            </a:r>
            <a:r>
              <a:rPr lang="en-US" sz="4000" dirty="0"/>
              <a:t>, which means “to begin.” The ancient Semitic peoples thought of the year as beginning in the autumn, at the time of the late harvest. This was the beginning of the economic year, when crops began to be sold. </a:t>
            </a:r>
            <a:endParaRPr lang="en-US" altLang="en-US" sz="4800" dirty="0"/>
          </a:p>
        </p:txBody>
      </p:sp>
    </p:spTree>
    <p:extLst>
      <p:ext uri="{BB962C8B-B14F-4D97-AF65-F5344CB8AC3E}">
        <p14:creationId xmlns:p14="http://schemas.microsoft.com/office/powerpoint/2010/main" val="232282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401638" indent="-401638" algn="l">
              <a:lnSpc>
                <a:spcPct val="90000"/>
              </a:lnSpc>
              <a:buFont typeface="+mj-lt"/>
              <a:buAutoNum type="arabicPeriod" startAt="2"/>
            </a:pPr>
            <a:r>
              <a:rPr lang="en-US" sz="3600" dirty="0"/>
              <a:t>The historian Josephus, and the ancient Aramaic translation of the Bible, the Targum Jonathan, identify Rosh </a:t>
            </a:r>
            <a:r>
              <a:rPr lang="en-US" sz="3600" dirty="0" err="1"/>
              <a:t>HaShannah</a:t>
            </a:r>
            <a:r>
              <a:rPr lang="en-US" sz="3600" dirty="0"/>
              <a:t> as the New Year observed by the people of Israel </a:t>
            </a:r>
            <a:r>
              <a:rPr lang="en-US" sz="3600" u="sng" dirty="0">
                <a:solidFill>
                  <a:srgbClr val="FFFF66"/>
                </a:solidFill>
              </a:rPr>
              <a:t>before</a:t>
            </a:r>
            <a:r>
              <a:rPr lang="en-US" sz="3600" dirty="0"/>
              <a:t> the holiday of Passover was instituted. </a:t>
            </a:r>
          </a:p>
          <a:p>
            <a:pPr marL="401638" indent="-401638" algn="l">
              <a:lnSpc>
                <a:spcPct val="90000"/>
              </a:lnSpc>
              <a:buFont typeface="+mj-lt"/>
              <a:buAutoNum type="arabicPeriod" startAt="2"/>
            </a:pPr>
            <a:r>
              <a:rPr lang="en-US" sz="3600" dirty="0"/>
              <a:t>In addition, the traditional Jewish concept is that the world was created on Rosh </a:t>
            </a:r>
            <a:r>
              <a:rPr lang="en-US" sz="3600" dirty="0" err="1"/>
              <a:t>HaShannah</a:t>
            </a:r>
            <a:r>
              <a:rPr lang="en-US" sz="3600" dirty="0"/>
              <a:t>, </a:t>
            </a:r>
            <a:endParaRPr lang="en-US" altLang="en-US" sz="4400" dirty="0"/>
          </a:p>
        </p:txBody>
      </p:sp>
    </p:spTree>
    <p:extLst>
      <p:ext uri="{BB962C8B-B14F-4D97-AF65-F5344CB8AC3E}">
        <p14:creationId xmlns:p14="http://schemas.microsoft.com/office/powerpoint/2010/main" val="411094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573088" lvl="1" indent="-382588" algn="l">
              <a:lnSpc>
                <a:spcPct val="90000"/>
              </a:lnSpc>
            </a:pPr>
            <a:r>
              <a:rPr lang="en-US" sz="4000" dirty="0"/>
              <a:t>   so this day is indeed the beginning of the year chronologically. </a:t>
            </a:r>
          </a:p>
          <a:p>
            <a:pPr marL="461963" indent="-461963" algn="l">
              <a:lnSpc>
                <a:spcPct val="90000"/>
              </a:lnSpc>
              <a:buFont typeface="+mj-lt"/>
              <a:buAutoNum type="arabicPeriod" startAt="4"/>
            </a:pPr>
            <a:r>
              <a:rPr lang="en-US" sz="4000" dirty="0"/>
              <a:t>G-d made a spiritual cycle to start on </a:t>
            </a:r>
            <a:r>
              <a:rPr lang="en-US" sz="4000" dirty="0" err="1"/>
              <a:t>Pesakh</a:t>
            </a:r>
            <a:r>
              <a:rPr lang="en-US" sz="4000" dirty="0"/>
              <a:t>, but the chronological year didn't change. So, Jews have at least two new years, a chronological one, and a spiritual one. </a:t>
            </a:r>
            <a:endParaRPr lang="en-US" altLang="en-US" sz="4800" dirty="0"/>
          </a:p>
        </p:txBody>
      </p:sp>
    </p:spTree>
    <p:extLst>
      <p:ext uri="{BB962C8B-B14F-4D97-AF65-F5344CB8AC3E}">
        <p14:creationId xmlns:p14="http://schemas.microsoft.com/office/powerpoint/2010/main" val="156679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dirty="0"/>
              <a:t>Passover is described in these terms for it is written, </a:t>
            </a:r>
            <a:r>
              <a:rPr lang="en-US" sz="4000" baseline="30000" dirty="0"/>
              <a:t>Ex. 12:1-2 </a:t>
            </a:r>
            <a:r>
              <a:rPr lang="en-US" sz="4000" dirty="0"/>
              <a:t>Now </a:t>
            </a:r>
            <a:r>
              <a:rPr lang="en-US" sz="4000" cap="small" dirty="0"/>
              <a:t>Adoni</a:t>
            </a:r>
            <a:r>
              <a:rPr lang="en-US" sz="4000" dirty="0"/>
              <a:t> said to Moses and Aaron in the land of Egypt, “This month </a:t>
            </a:r>
            <a:r>
              <a:rPr lang="en-US" sz="4000" dirty="0">
                <a:solidFill>
                  <a:srgbClr val="FFFF66"/>
                </a:solidFill>
              </a:rPr>
              <a:t>shall be the beginning of months for you</a:t>
            </a:r>
            <a:r>
              <a:rPr lang="en-US" sz="4000" dirty="0"/>
              <a:t>; it is to be the first month of the year to you.”  </a:t>
            </a:r>
          </a:p>
          <a:p>
            <a:pPr algn="l">
              <a:lnSpc>
                <a:spcPct val="90000"/>
              </a:lnSpc>
            </a:pPr>
            <a:endParaRPr lang="en-US" sz="1900" dirty="0"/>
          </a:p>
          <a:p>
            <a:pPr algn="l">
              <a:lnSpc>
                <a:spcPct val="90000"/>
              </a:lnSpc>
            </a:pPr>
            <a:r>
              <a:rPr lang="en-US" sz="4000" dirty="0"/>
              <a:t>Therefore, it is not unscriptural to call this holiday the New Year, or Rosh </a:t>
            </a:r>
            <a:r>
              <a:rPr lang="en-US" sz="4000" dirty="0" err="1"/>
              <a:t>HaShannah</a:t>
            </a:r>
            <a:r>
              <a:rPr lang="en-US" sz="4000" dirty="0"/>
              <a:t>. </a:t>
            </a:r>
            <a:endParaRPr lang="en-US" altLang="en-US" sz="4800" dirty="0"/>
          </a:p>
        </p:txBody>
      </p:sp>
    </p:spTree>
    <p:extLst>
      <p:ext uri="{BB962C8B-B14F-4D97-AF65-F5344CB8AC3E}">
        <p14:creationId xmlns:p14="http://schemas.microsoft.com/office/powerpoint/2010/main" val="423069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46DDD97-05D1-43F7-811D-745B96F5D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39252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1F7F4F2-D203-F07C-2B6B-3410B32DC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1B3E582-6155-602C-D4C0-A3507E0541A0}"/>
              </a:ext>
            </a:extLst>
          </p:cNvPr>
          <p:cNvSpPr txBox="1"/>
          <p:nvPr/>
        </p:nvSpPr>
        <p:spPr>
          <a:xfrm>
            <a:off x="304801" y="285750"/>
            <a:ext cx="8458200" cy="5333768"/>
          </a:xfrm>
          <a:prstGeom prst="rect">
            <a:avLst/>
          </a:prstGeom>
          <a:noFill/>
        </p:spPr>
        <p:txBody>
          <a:bodyPr wrap="square" rtlCol="0">
            <a:spAutoFit/>
          </a:bodyPr>
          <a:lstStyle/>
          <a:p>
            <a:pPr algn="l">
              <a:lnSpc>
                <a:spcPct val="90000"/>
              </a:lnSpc>
            </a:pPr>
            <a:r>
              <a:rPr lang="en-US" altLang="en-US" sz="4000" dirty="0"/>
              <a:t>Rosh HaShanah</a:t>
            </a:r>
          </a:p>
          <a:p>
            <a:pPr marL="573088" indent="-573088" algn="l">
              <a:lnSpc>
                <a:spcPct val="90000"/>
              </a:lnSpc>
              <a:buFont typeface="+mj-lt"/>
              <a:buAutoNum type="arabicPeriod"/>
            </a:pPr>
            <a:r>
              <a:rPr lang="en-US" altLang="en-US" sz="4000" dirty="0"/>
              <a:t>The name</a:t>
            </a:r>
          </a:p>
          <a:p>
            <a:pPr marL="573088" indent="-573088" algn="l">
              <a:lnSpc>
                <a:spcPct val="90000"/>
              </a:lnSpc>
              <a:buFont typeface="+mj-lt"/>
              <a:buAutoNum type="arabicPeriod"/>
            </a:pPr>
            <a:r>
              <a:rPr lang="en-US" sz="4000" u="sng" dirty="0">
                <a:solidFill>
                  <a:srgbClr val="FFFF66"/>
                </a:solidFill>
              </a:rPr>
              <a:t>Meaning of Rosh </a:t>
            </a:r>
            <a:r>
              <a:rPr lang="en-US" sz="4000" u="sng" dirty="0" err="1">
                <a:solidFill>
                  <a:srgbClr val="FFFF66"/>
                </a:solidFill>
              </a:rPr>
              <a:t>Hashanna</a:t>
            </a:r>
            <a:r>
              <a:rPr lang="en-US" sz="4000" u="sng" dirty="0">
                <a:solidFill>
                  <a:srgbClr val="FFFF66"/>
                </a:solidFill>
              </a:rPr>
              <a:t> </a:t>
            </a:r>
            <a:r>
              <a:rPr lang="he-IL" sz="5400" b="1" u="sng" dirty="0">
                <a:solidFill>
                  <a:srgbClr val="FFFF66"/>
                </a:solidFill>
                <a:latin typeface="David" panose="020E0502060401010101" pitchFamily="34" charset="-79"/>
                <a:cs typeface="David" panose="020E0502060401010101" pitchFamily="34" charset="-79"/>
              </a:rPr>
              <a:t>תְּרוּעָה</a:t>
            </a:r>
            <a:r>
              <a:rPr lang="en-US" sz="5400" b="1" u="sng" dirty="0">
                <a:solidFill>
                  <a:srgbClr val="FFFF66"/>
                </a:solidFill>
                <a:latin typeface="David" panose="020E0502060401010101" pitchFamily="34" charset="-79"/>
                <a:cs typeface="David" panose="020E0502060401010101" pitchFamily="34" charset="-79"/>
              </a:rPr>
              <a:t> </a:t>
            </a:r>
            <a:r>
              <a:rPr lang="en-US" altLang="en-US" sz="4000" u="sng" dirty="0">
                <a:solidFill>
                  <a:srgbClr val="FFFF66"/>
                </a:solidFill>
              </a:rPr>
              <a:t>Teruah</a:t>
            </a:r>
          </a:p>
          <a:p>
            <a:pPr marL="573088" indent="-573088" algn="l">
              <a:lnSpc>
                <a:spcPct val="90000"/>
              </a:lnSpc>
              <a:buFont typeface="+mj-lt"/>
              <a:buAutoNum type="arabicPeriod"/>
            </a:pPr>
            <a:r>
              <a:rPr lang="en-US" altLang="en-US" sz="4000" dirty="0"/>
              <a:t>An example in scripture of this holiday being celebrated.</a:t>
            </a:r>
          </a:p>
          <a:p>
            <a:pPr marL="573088" indent="-573088" algn="l">
              <a:lnSpc>
                <a:spcPct val="90000"/>
              </a:lnSpc>
              <a:buFont typeface="+mj-lt"/>
              <a:buAutoNum type="arabicPeriod"/>
            </a:pPr>
            <a:r>
              <a:rPr lang="en-US" altLang="en-US" sz="4000" dirty="0"/>
              <a:t>A modern example of VICTORY!</a:t>
            </a:r>
          </a:p>
          <a:p>
            <a:pPr algn="l"/>
            <a:endParaRPr lang="en-US" dirty="0"/>
          </a:p>
        </p:txBody>
      </p:sp>
    </p:spTree>
    <p:extLst>
      <p:ext uri="{BB962C8B-B14F-4D97-AF65-F5344CB8AC3E}">
        <p14:creationId xmlns:p14="http://schemas.microsoft.com/office/powerpoint/2010/main" val="54892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a:ln w="47625">
            <a:solidFill>
              <a:schemeClr val="tx1"/>
            </a:solidFill>
          </a:ln>
        </p:spPr>
        <p:txBody>
          <a:bodyPr/>
          <a:lstStyle/>
          <a:p>
            <a:pPr algn="l">
              <a:lnSpc>
                <a:spcPct val="90000"/>
              </a:lnSpc>
            </a:pPr>
            <a:r>
              <a:rPr lang="en-US" altLang="en-US" sz="4000" baseline="30000" dirty="0"/>
              <a:t>Vayikra/Lev 23.24</a:t>
            </a:r>
            <a:r>
              <a:rPr lang="en-US" altLang="en-US" sz="4000" dirty="0"/>
              <a:t> “Tell the people of Isra’el, ‘In the seventh month, the first of the month is to be for you a day of </a:t>
            </a:r>
            <a:r>
              <a:rPr lang="en-US" altLang="en-US" sz="4000" baseline="-25000" dirty="0"/>
              <a:t>1</a:t>
            </a:r>
            <a:r>
              <a:rPr lang="en-US" altLang="en-US" sz="4000" dirty="0"/>
              <a:t>complete rest [</a:t>
            </a:r>
            <a:r>
              <a:rPr lang="en-US" altLang="en-US" sz="4000" dirty="0" err="1"/>
              <a:t>Shabbaton</a:t>
            </a:r>
            <a:r>
              <a:rPr lang="en-US" altLang="en-US" sz="4000" dirty="0"/>
              <a:t>] </a:t>
            </a:r>
            <a:r>
              <a:rPr lang="en-US" altLang="en-US" sz="4000" baseline="-25000" dirty="0"/>
              <a:t>2</a:t>
            </a:r>
            <a:r>
              <a:rPr lang="en-US" altLang="en-US" sz="4000" dirty="0"/>
              <a:t>for remembering, </a:t>
            </a:r>
            <a:r>
              <a:rPr lang="en-US" altLang="en-US" sz="4000" baseline="-25000" dirty="0"/>
              <a:t>3</a:t>
            </a:r>
            <a:r>
              <a:rPr lang="en-US" altLang="en-US" sz="4000" dirty="0"/>
              <a:t>a holy convocation </a:t>
            </a:r>
            <a:r>
              <a:rPr lang="en-US" altLang="en-US" sz="4000" baseline="-25000" dirty="0"/>
              <a:t>4</a:t>
            </a:r>
            <a:r>
              <a:rPr lang="en-US" altLang="en-US" sz="4000" dirty="0"/>
              <a:t>announced with blasts on the shofar [teruah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Four key things:</a:t>
            </a:r>
          </a:p>
        </p:txBody>
      </p:sp>
    </p:spTree>
    <p:extLst>
      <p:ext uri="{BB962C8B-B14F-4D97-AF65-F5344CB8AC3E}">
        <p14:creationId xmlns:p14="http://schemas.microsoft.com/office/powerpoint/2010/main" val="28670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33350"/>
            <a:ext cx="8534400" cy="4648200"/>
          </a:xfrm>
        </p:spPr>
        <p:txBody>
          <a:bodyPr/>
          <a:lstStyle/>
          <a:p>
            <a:pPr algn="l">
              <a:lnSpc>
                <a:spcPct val="90000"/>
              </a:lnSpc>
            </a:pPr>
            <a:r>
              <a:rPr lang="en-US" altLang="en-US" sz="4000" dirty="0" err="1"/>
              <a:t>Shabbaton</a:t>
            </a:r>
            <a:r>
              <a:rPr lang="en-US" altLang="en-US" sz="4000" dirty="0"/>
              <a:t>, remembering, Teruah, holy gathering</a:t>
            </a:r>
          </a:p>
          <a:p>
            <a:pPr algn="l">
              <a:lnSpc>
                <a:spcPct val="90000"/>
              </a:lnSpc>
            </a:pPr>
            <a:r>
              <a:rPr lang="he-IL" altLang="en-US" sz="4000" b="1" dirty="0">
                <a:latin typeface="David" panose="020E0502060401010101" pitchFamily="34" charset="-79"/>
                <a:cs typeface="David" panose="020E0502060401010101" pitchFamily="34" charset="-79"/>
              </a:rPr>
              <a:t>שַׁבָּתוֹן, </a:t>
            </a:r>
            <a:r>
              <a:rPr lang="he-IL" altLang="en-US" sz="4000" b="1" dirty="0" err="1">
                <a:latin typeface="David" panose="020E0502060401010101" pitchFamily="34" charset="-79"/>
                <a:cs typeface="David" panose="020E0502060401010101" pitchFamily="34" charset="-79"/>
              </a:rPr>
              <a:t>זִכְרוֹן</a:t>
            </a:r>
            <a:r>
              <a:rPr lang="he-IL" altLang="en-US" sz="4000" b="1" dirty="0">
                <a:latin typeface="David" panose="020E0502060401010101" pitchFamily="34" charset="-79"/>
                <a:cs typeface="David" panose="020E0502060401010101" pitchFamily="34" charset="-79"/>
              </a:rPr>
              <a:t>, תְּרוּעָה, מִקְרָא-קֹדֶשׁ</a:t>
            </a:r>
            <a:endParaRPr lang="en-US" altLang="en-US" sz="4000" b="1" dirty="0">
              <a:latin typeface="David" panose="020E0502060401010101" pitchFamily="34" charset="-79"/>
              <a:cs typeface="David" panose="020E0502060401010101" pitchFamily="34" charset="-79"/>
            </a:endParaRPr>
          </a:p>
          <a:p>
            <a:pPr algn="l">
              <a:lnSpc>
                <a:spcPct val="90000"/>
              </a:lnSpc>
            </a:pPr>
            <a:r>
              <a:rPr lang="en-US" altLang="en-US" sz="4000" dirty="0"/>
              <a:t>It doesn’t actually say blowing of shofar, but the shofar was the best teruah of the time.</a:t>
            </a:r>
          </a:p>
        </p:txBody>
      </p:sp>
    </p:spTree>
    <p:extLst>
      <p:ext uri="{BB962C8B-B14F-4D97-AF65-F5344CB8AC3E}">
        <p14:creationId xmlns:p14="http://schemas.microsoft.com/office/powerpoint/2010/main" val="386785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Meaning of Rosh </a:t>
            </a:r>
            <a:r>
              <a:rPr lang="en-US" sz="4000" dirty="0" err="1"/>
              <a:t>Hashanna</a:t>
            </a:r>
            <a:endParaRPr lang="en-US" altLang="en-US" sz="4000" dirty="0"/>
          </a:p>
          <a:p>
            <a:pPr marL="763806" lvl="1" indent="-573088" algn="l">
              <a:lnSpc>
                <a:spcPct val="90000"/>
              </a:lnSpc>
              <a:buFont typeface="Arial" panose="020B0604020202020204" pitchFamily="34" charset="0"/>
              <a:buChar char="•"/>
            </a:pPr>
            <a:r>
              <a:rPr lang="en-US" altLang="en-US" sz="4000" dirty="0"/>
              <a:t>No work</a:t>
            </a:r>
          </a:p>
          <a:p>
            <a:pPr marL="763806" lvl="1" indent="-573088" algn="l">
              <a:lnSpc>
                <a:spcPct val="90000"/>
              </a:lnSpc>
              <a:buFont typeface="Arial" panose="020B0604020202020204" pitchFamily="34" charset="0"/>
              <a:buChar char="•"/>
            </a:pPr>
            <a:r>
              <a:rPr lang="en-US" altLang="en-US" sz="4000" dirty="0"/>
              <a:t>Gathering</a:t>
            </a:r>
          </a:p>
          <a:p>
            <a:pPr marL="763806" lvl="1" indent="-573088" algn="l">
              <a:lnSpc>
                <a:spcPct val="90000"/>
              </a:lnSpc>
              <a:buFont typeface="Arial" panose="020B0604020202020204" pitchFamily="34" charset="0"/>
              <a:buChar char="•"/>
            </a:pPr>
            <a:r>
              <a:rPr lang="en-US" altLang="en-US" sz="4000" dirty="0"/>
              <a:t>Remember</a:t>
            </a:r>
          </a:p>
          <a:p>
            <a:pPr marL="763806" lvl="1" indent="-573088" algn="l">
              <a:lnSpc>
                <a:spcPct val="90000"/>
              </a:lnSpc>
              <a:buFont typeface="Arial" panose="020B0604020202020204" pitchFamily="34" charset="0"/>
              <a:buChar char="•"/>
            </a:pPr>
            <a:r>
              <a:rPr lang="en-US" altLang="en-US" sz="4000" dirty="0">
                <a:solidFill>
                  <a:srgbClr val="FFFF66"/>
                </a:solidFill>
              </a:rPr>
              <a:t>Teruah </a:t>
            </a:r>
            <a:r>
              <a:rPr lang="he-IL" sz="4000" b="1" dirty="0">
                <a:solidFill>
                  <a:srgbClr val="FFFF66"/>
                </a:solidFill>
                <a:latin typeface="David" panose="020E0502060401010101" pitchFamily="34" charset="-79"/>
                <a:cs typeface="David" panose="020E0502060401010101" pitchFamily="34" charset="-79"/>
              </a:rPr>
              <a:t>תְּרוּעָה</a:t>
            </a:r>
            <a:r>
              <a:rPr lang="en-US" sz="4000" dirty="0">
                <a:solidFill>
                  <a:srgbClr val="FFFF66"/>
                </a:solidFill>
              </a:rPr>
              <a:t> Loud sound</a:t>
            </a:r>
            <a:endParaRPr lang="en-US" altLang="en-US" sz="4000" dirty="0">
              <a:solidFill>
                <a:srgbClr val="FFFF66"/>
              </a:solidFill>
            </a:endParaRPr>
          </a:p>
        </p:txBody>
      </p:sp>
    </p:spTree>
    <p:extLst>
      <p:ext uri="{BB962C8B-B14F-4D97-AF65-F5344CB8AC3E}">
        <p14:creationId xmlns:p14="http://schemas.microsoft.com/office/powerpoint/2010/main" val="428845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r" rtl="1">
              <a:lnSpc>
                <a:spcPct val="90000"/>
              </a:lnSpc>
            </a:pPr>
            <a:r>
              <a:rPr lang="he-IL" sz="4400" b="1" dirty="0">
                <a:latin typeface="David" panose="020E0502060401010101" pitchFamily="34" charset="-79"/>
                <a:cs typeface="David" panose="020E0502060401010101" pitchFamily="34" charset="-79"/>
              </a:rPr>
              <a:t>תְּרוּעָה</a:t>
            </a:r>
            <a:r>
              <a:rPr lang="he-IL" dirty="0"/>
              <a:t> שֵם נ’ </a:t>
            </a:r>
            <a:r>
              <a:rPr lang="en-US" sz="4000" dirty="0"/>
              <a:t>teruah</a:t>
            </a:r>
            <a:endParaRPr lang="he-IL" dirty="0"/>
          </a:p>
          <a:p>
            <a:pPr algn="l">
              <a:lnSpc>
                <a:spcPct val="90000"/>
              </a:lnSpc>
            </a:pPr>
            <a:r>
              <a:rPr lang="en-US" sz="4000" dirty="0"/>
              <a:t>shout, cry; blast (trumpet, shofar); teruah (series of tremulous notes of the shofar). </a:t>
            </a:r>
          </a:p>
          <a:p>
            <a:pPr algn="l">
              <a:lnSpc>
                <a:spcPct val="90000"/>
              </a:lnSpc>
            </a:pPr>
            <a:r>
              <a:rPr lang="en-US" sz="4000" dirty="0"/>
              <a:t>A loud call or loud shout expressing a strong emotion such as enthusiasm or joy.</a:t>
            </a:r>
          </a:p>
          <a:p>
            <a:pPr algn="l">
              <a:lnSpc>
                <a:spcPct val="90000"/>
              </a:lnSpc>
            </a:pPr>
            <a:r>
              <a:rPr lang="en-US" altLang="en-US" sz="4000" dirty="0"/>
              <a:t>Some Biblical usages of teruah:</a:t>
            </a:r>
            <a:endParaRPr lang="en-US" altLang="en-US" sz="6600" dirty="0"/>
          </a:p>
        </p:txBody>
      </p:sp>
    </p:spTree>
    <p:extLst>
      <p:ext uri="{BB962C8B-B14F-4D97-AF65-F5344CB8AC3E}">
        <p14:creationId xmlns:p14="http://schemas.microsoft.com/office/powerpoint/2010/main" val="358412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1558D6FA-A10D-4D70-1560-0C4EF21702D1}"/>
              </a:ext>
            </a:extLst>
          </p:cNvPr>
          <p:cNvSpPr>
            <a:spLocks noGrp="1" noChangeArrowheads="1"/>
          </p:cNvSpPr>
          <p:nvPr>
            <p:ph type="subTitle" idx="4294967295"/>
          </p:nvPr>
        </p:nvSpPr>
        <p:spPr>
          <a:xfrm>
            <a:off x="381000" y="209550"/>
            <a:ext cx="8382000" cy="4724400"/>
          </a:xfrm>
        </p:spPr>
        <p:txBody>
          <a:bodyPr/>
          <a:lstStyle/>
          <a:p>
            <a:pPr marL="0" indent="0" algn="ctr" eaLnBrk="1" hangingPunct="1">
              <a:spcBef>
                <a:spcPct val="0"/>
              </a:spcBef>
              <a:buNone/>
            </a:pPr>
            <a:r>
              <a:rPr lang="en-US" altLang="en-US" sz="4000" u="sng" dirty="0"/>
              <a:t>Some Rosh </a:t>
            </a:r>
            <a:r>
              <a:rPr lang="en-US" altLang="en-US" sz="4000" u="sng" dirty="0" err="1"/>
              <a:t>Hashanna</a:t>
            </a:r>
            <a:r>
              <a:rPr lang="en-US" altLang="en-US" sz="4000" u="sng" dirty="0"/>
              <a:t> greetings</a:t>
            </a:r>
          </a:p>
          <a:p>
            <a:pPr marL="0" indent="0" algn="ctr" eaLnBrk="1" hangingPunct="1">
              <a:spcBef>
                <a:spcPct val="0"/>
              </a:spcBef>
              <a:buNone/>
            </a:pPr>
            <a:r>
              <a:rPr lang="en-US" altLang="en-US" sz="4000" i="1" dirty="0" err="1"/>
              <a:t>L’Shana</a:t>
            </a:r>
            <a:r>
              <a:rPr lang="en-US" altLang="en-US" sz="4000" i="1" dirty="0"/>
              <a:t> Tovah  </a:t>
            </a:r>
            <a:r>
              <a:rPr lang="he-IL" altLang="en-US" sz="4800" b="1" dirty="0">
                <a:latin typeface="David" panose="020E0502060401010101" pitchFamily="34" charset="-79"/>
                <a:cs typeface="David" panose="020E0502060401010101" pitchFamily="34" charset="-79"/>
              </a:rPr>
              <a:t>לְשָׁנָה טוֹבָה</a:t>
            </a:r>
            <a:endParaRPr lang="en-US" altLang="en-US" sz="4800" b="1" dirty="0">
              <a:latin typeface="David" panose="020E0502060401010101" pitchFamily="34" charset="-79"/>
              <a:cs typeface="David" panose="020E0502060401010101" pitchFamily="34" charset="-79"/>
            </a:endParaRPr>
          </a:p>
          <a:p>
            <a:pPr marL="0" indent="0" algn="ctr" eaLnBrk="1" hangingPunct="1">
              <a:spcBef>
                <a:spcPct val="0"/>
              </a:spcBef>
              <a:buNone/>
            </a:pPr>
            <a:r>
              <a:rPr lang="en-US" altLang="en-US" sz="4000" dirty="0"/>
              <a:t>[Have a] Good Year</a:t>
            </a:r>
          </a:p>
          <a:p>
            <a:pPr marL="0" indent="0" algn="ctr" eaLnBrk="1" hangingPunct="1">
              <a:spcBef>
                <a:spcPct val="0"/>
              </a:spcBef>
              <a:buNone/>
            </a:pPr>
            <a:endParaRPr lang="en-US" altLang="en-US" sz="4400" b="1" dirty="0"/>
          </a:p>
          <a:p>
            <a:pPr marL="0" indent="0" algn="ctr" eaLnBrk="1" hangingPunct="1">
              <a:spcBef>
                <a:spcPct val="0"/>
              </a:spcBef>
              <a:buNone/>
            </a:pPr>
            <a:r>
              <a:rPr lang="he-IL" altLang="en-US" sz="4800" b="1" dirty="0">
                <a:latin typeface="David" panose="020E0502060401010101" pitchFamily="34" charset="-79"/>
                <a:cs typeface="David" panose="020E0502060401010101" pitchFamily="34" charset="-79"/>
              </a:rPr>
              <a:t>שָׁנָה טוֹבָה וּמְתוּקָה</a:t>
            </a:r>
            <a:r>
              <a:rPr lang="en-US" altLang="en-US" sz="4800" b="1" dirty="0">
                <a:latin typeface="David" panose="020E0502060401010101" pitchFamily="34" charset="-79"/>
                <a:cs typeface="David" panose="020E0502060401010101" pitchFamily="34" charset="-79"/>
              </a:rPr>
              <a:t> </a:t>
            </a:r>
          </a:p>
          <a:p>
            <a:pPr marL="0" indent="0" algn="ctr" eaLnBrk="1" hangingPunct="1">
              <a:spcBef>
                <a:spcPct val="0"/>
              </a:spcBef>
              <a:buNone/>
            </a:pPr>
            <a:r>
              <a:rPr lang="en-US" altLang="en-US" sz="4000" i="1" dirty="0"/>
              <a:t>Shana Tova </a:t>
            </a:r>
            <a:r>
              <a:rPr lang="en-US" altLang="en-US" sz="4000" i="1" dirty="0" err="1"/>
              <a:t>oo-m’tuk</a:t>
            </a:r>
            <a:r>
              <a:rPr lang="en-US" altLang="en-US" sz="4000" i="1" u="sng" dirty="0" err="1"/>
              <a:t>ah</a:t>
            </a:r>
            <a:r>
              <a:rPr lang="en-US" altLang="en-US" sz="4400" b="1" dirty="0"/>
              <a:t>  </a:t>
            </a:r>
          </a:p>
          <a:p>
            <a:pPr marL="0" indent="0" algn="ctr" eaLnBrk="1" hangingPunct="1">
              <a:spcBef>
                <a:spcPct val="0"/>
              </a:spcBef>
              <a:buNone/>
            </a:pPr>
            <a:r>
              <a:rPr lang="en-US" altLang="en-US" sz="4000" dirty="0"/>
              <a:t>[Have a] Good and sweet year </a:t>
            </a:r>
            <a:endParaRPr lang="en-US" altLang="en-US" sz="4400" b="1" dirty="0"/>
          </a:p>
          <a:p>
            <a:pPr marL="0" indent="0" algn="ctr" eaLnBrk="1" hangingPunct="1">
              <a:spcBef>
                <a:spcPct val="0"/>
              </a:spcBef>
              <a:buNone/>
            </a:pPr>
            <a:endParaRPr lang="en-US" altLang="en-US" sz="4000" b="1" dirty="0"/>
          </a:p>
        </p:txBody>
      </p:sp>
    </p:spTree>
    <p:extLst>
      <p:ext uri="{BB962C8B-B14F-4D97-AF65-F5344CB8AC3E}">
        <p14:creationId xmlns:p14="http://schemas.microsoft.com/office/powerpoint/2010/main" val="425929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231775" indent="-231775" algn="l" defTabSz="231775">
              <a:lnSpc>
                <a:spcPct val="90000"/>
              </a:lnSpc>
              <a:buFont typeface="Arial" panose="020B0604020202020204" pitchFamily="34" charset="0"/>
              <a:buChar char="•"/>
            </a:pPr>
            <a:r>
              <a:rPr lang="en-US" altLang="en-US" sz="4000" dirty="0"/>
              <a:t>Leviticus 25:9; </a:t>
            </a:r>
          </a:p>
          <a:p>
            <a:pPr marL="231775" indent="-231775" algn="l" defTabSz="231775">
              <a:lnSpc>
                <a:spcPct val="90000"/>
              </a:lnSpc>
              <a:buFont typeface="Arial" panose="020B0604020202020204" pitchFamily="34" charset="0"/>
              <a:buChar char="•"/>
            </a:pPr>
            <a:r>
              <a:rPr lang="en-US" altLang="en-US" sz="4000" dirty="0"/>
              <a:t>Hosea 5:8; </a:t>
            </a:r>
          </a:p>
          <a:p>
            <a:pPr marL="231775" indent="-231775" algn="l" defTabSz="231775">
              <a:lnSpc>
                <a:spcPct val="90000"/>
              </a:lnSpc>
              <a:buFont typeface="Arial" panose="020B0604020202020204" pitchFamily="34" charset="0"/>
              <a:buChar char="•"/>
            </a:pPr>
            <a:r>
              <a:rPr lang="en-US" altLang="en-US" sz="4000" dirty="0"/>
              <a:t>Psalm 81:3-4</a:t>
            </a:r>
          </a:p>
          <a:p>
            <a:pPr marL="231775" indent="-231775" algn="l" defTabSz="231775">
              <a:lnSpc>
                <a:spcPct val="90000"/>
              </a:lnSpc>
              <a:buFont typeface="Arial" panose="020B0604020202020204" pitchFamily="34" charset="0"/>
              <a:buChar char="•"/>
            </a:pPr>
            <a:r>
              <a:rPr lang="en-US" altLang="en-US" sz="4000" dirty="0"/>
              <a:t>2 Samuel 6:15; </a:t>
            </a:r>
          </a:p>
          <a:p>
            <a:pPr marL="231775" indent="-231775" algn="l" defTabSz="231775">
              <a:lnSpc>
                <a:spcPct val="90000"/>
              </a:lnSpc>
              <a:buFont typeface="Arial" panose="020B0604020202020204" pitchFamily="34" charset="0"/>
              <a:buChar char="•"/>
            </a:pPr>
            <a:r>
              <a:rPr lang="en-US" altLang="en-US" sz="4000" dirty="0"/>
              <a:t>Ezra 3:11; </a:t>
            </a:r>
          </a:p>
          <a:p>
            <a:pPr marL="231775" indent="-231775" algn="l" defTabSz="231775">
              <a:lnSpc>
                <a:spcPct val="90000"/>
              </a:lnSpc>
              <a:buFont typeface="Arial" panose="020B0604020202020204" pitchFamily="34" charset="0"/>
              <a:buChar char="•"/>
            </a:pPr>
            <a:r>
              <a:rPr lang="en-US" altLang="en-US" sz="4000" dirty="0"/>
              <a:t>Job 8:21; </a:t>
            </a:r>
          </a:p>
          <a:p>
            <a:pPr marL="231775" indent="-231775" algn="l" defTabSz="231775">
              <a:lnSpc>
                <a:spcPct val="90000"/>
              </a:lnSpc>
              <a:buFont typeface="Arial" panose="020B0604020202020204" pitchFamily="34" charset="0"/>
              <a:buChar char="•"/>
            </a:pPr>
            <a:r>
              <a:rPr lang="en-US" altLang="en-US" sz="4000" dirty="0"/>
              <a:t>Psalm 27:6) </a:t>
            </a:r>
          </a:p>
          <a:p>
            <a:pPr marL="231775" indent="-231775" algn="l" defTabSz="231775">
              <a:lnSpc>
                <a:spcPct val="90000"/>
              </a:lnSpc>
              <a:buFont typeface="Arial" panose="020B0604020202020204" pitchFamily="34" charset="0"/>
              <a:buChar char="•"/>
            </a:pPr>
            <a:r>
              <a:rPr lang="en-US" altLang="en-US" sz="4000" dirty="0"/>
              <a:t>(Psalm 150:5)</a:t>
            </a:r>
          </a:p>
          <a:p>
            <a:pPr algn="l">
              <a:lnSpc>
                <a:spcPct val="90000"/>
              </a:lnSpc>
            </a:pPr>
            <a:endParaRPr lang="en-US" altLang="en-US" sz="4000" dirty="0"/>
          </a:p>
        </p:txBody>
      </p:sp>
    </p:spTree>
    <p:extLst>
      <p:ext uri="{BB962C8B-B14F-4D97-AF65-F5344CB8AC3E}">
        <p14:creationId xmlns:p14="http://schemas.microsoft.com/office/powerpoint/2010/main" val="423514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Lev 25.9 </a:t>
            </a:r>
            <a:r>
              <a:rPr lang="en-US" altLang="en-US" sz="4000" dirty="0"/>
              <a:t>Then, on the tenth day of the seventh month, on Yom-Kippur, you are to </a:t>
            </a:r>
            <a:r>
              <a:rPr lang="he-IL" altLang="en-US" sz="4000" b="1" dirty="0">
                <a:latin typeface="David" panose="020E0502060401010101" pitchFamily="34" charset="-79"/>
                <a:cs typeface="David" panose="020E0502060401010101" pitchFamily="34" charset="-79"/>
              </a:rPr>
              <a:t>וְהַעֲבַרְתָּ שׁוֹפַר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sound a blast on the shofar; you are to sound the shofar all through your land;  and you are to consecrate the fiftieth year, proclaiming freedom throughout the land to all its inhabitants. It will be a </a:t>
            </a:r>
            <a:r>
              <a:rPr lang="en-US" altLang="en-US" sz="4000" dirty="0" err="1"/>
              <a:t>yovel</a:t>
            </a:r>
            <a:r>
              <a:rPr lang="en-US" altLang="en-US" sz="4000" dirty="0"/>
              <a:t> for you.</a:t>
            </a:r>
          </a:p>
        </p:txBody>
      </p:sp>
    </p:spTree>
    <p:extLst>
      <p:ext uri="{BB962C8B-B14F-4D97-AF65-F5344CB8AC3E}">
        <p14:creationId xmlns:p14="http://schemas.microsoft.com/office/powerpoint/2010/main" val="59360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defTabSz="231775">
              <a:lnSpc>
                <a:spcPct val="90000"/>
              </a:lnSpc>
            </a:pPr>
            <a:r>
              <a:rPr lang="en-US" altLang="en-US" sz="4000" dirty="0"/>
              <a:t>Vayikra /Leviticus 25:9  	Jubilee LIBERTY</a:t>
            </a:r>
          </a:p>
        </p:txBody>
      </p:sp>
    </p:spTree>
    <p:extLst>
      <p:ext uri="{BB962C8B-B14F-4D97-AF65-F5344CB8AC3E}">
        <p14:creationId xmlns:p14="http://schemas.microsoft.com/office/powerpoint/2010/main" val="406290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defTabSz="231775">
              <a:lnSpc>
                <a:spcPct val="90000"/>
              </a:lnSpc>
            </a:pPr>
            <a:r>
              <a:rPr lang="en-US" altLang="en-US" sz="4000" dirty="0"/>
              <a:t> </a:t>
            </a:r>
          </a:p>
        </p:txBody>
      </p:sp>
      <p:pic>
        <p:nvPicPr>
          <p:cNvPr id="2050" name="Picture 2" descr="Braveheart GIF - Braveheart MelGibson Scotland - Discover &amp; Share GIFs">
            <a:extLst>
              <a:ext uri="{FF2B5EF4-FFF2-40B4-BE49-F238E27FC236}">
                <a16:creationId xmlns:a16="http://schemas.microsoft.com/office/drawing/2014/main" id="{5C88A8E9-0FDB-850D-B449-B1E9B1A06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9" y="103348"/>
            <a:ext cx="8965035" cy="376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6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Hoshea 5.7-8 </a:t>
            </a:r>
            <a:r>
              <a:rPr lang="en-US" altLang="en-US" sz="4000" dirty="0"/>
              <a:t> Now within the month the invaders will devour their lands. Blow the shofar in </a:t>
            </a:r>
            <a:r>
              <a:rPr lang="en-US" altLang="en-US" sz="4000" dirty="0" err="1"/>
              <a:t>Giv‘ah</a:t>
            </a:r>
            <a:r>
              <a:rPr lang="en-US" altLang="en-US" sz="4000" dirty="0"/>
              <a:t>, a trumpet at Ramah; sound [teruah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an alarm at Beit-</a:t>
            </a:r>
            <a:r>
              <a:rPr lang="en-US" altLang="en-US" sz="4000" dirty="0" err="1"/>
              <a:t>Aven</a:t>
            </a:r>
            <a:r>
              <a:rPr lang="en-US" altLang="en-US" sz="4000" dirty="0"/>
              <a:t>.</a:t>
            </a:r>
          </a:p>
        </p:txBody>
      </p:sp>
    </p:spTree>
    <p:extLst>
      <p:ext uri="{BB962C8B-B14F-4D97-AF65-F5344CB8AC3E}">
        <p14:creationId xmlns:p14="http://schemas.microsoft.com/office/powerpoint/2010/main" val="280919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p:txBody>
      </p:sp>
    </p:spTree>
    <p:extLst>
      <p:ext uri="{BB962C8B-B14F-4D97-AF65-F5344CB8AC3E}">
        <p14:creationId xmlns:p14="http://schemas.microsoft.com/office/powerpoint/2010/main" val="112698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81.2-4 </a:t>
            </a:r>
            <a:r>
              <a:rPr lang="en-US" altLang="en-US" sz="4000" dirty="0"/>
              <a:t>Sing for joy to God our strength, shout [teruah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to the God of Jacob!  Lift up a song and sound a tambourine, a sweet lyre with a harp. Blow the shofar at the New Moon.</a:t>
            </a:r>
          </a:p>
        </p:txBody>
      </p:sp>
    </p:spTree>
    <p:extLst>
      <p:ext uri="{BB962C8B-B14F-4D97-AF65-F5344CB8AC3E}">
        <p14:creationId xmlns:p14="http://schemas.microsoft.com/office/powerpoint/2010/main" val="255064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 celebration</a:t>
            </a:r>
          </a:p>
        </p:txBody>
      </p:sp>
    </p:spTree>
    <p:extLst>
      <p:ext uri="{BB962C8B-B14F-4D97-AF65-F5344CB8AC3E}">
        <p14:creationId xmlns:p14="http://schemas.microsoft.com/office/powerpoint/2010/main" val="441838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2 Shmuel 6:15 </a:t>
            </a:r>
            <a:r>
              <a:rPr lang="en-US" altLang="en-US" sz="4000" dirty="0"/>
              <a:t>So David and all the house of Isra’el brought up the ark of </a:t>
            </a:r>
            <a:r>
              <a:rPr lang="en-US" altLang="en-US" sz="4000" cap="small" dirty="0"/>
              <a:t>Adoni</a:t>
            </a:r>
            <a:r>
              <a:rPr lang="en-US" altLang="en-US" sz="4000" dirty="0"/>
              <a:t> with shouting [teruah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and the sound of the shofar.</a:t>
            </a:r>
          </a:p>
        </p:txBody>
      </p:sp>
    </p:spTree>
    <p:extLst>
      <p:ext uri="{BB962C8B-B14F-4D97-AF65-F5344CB8AC3E}">
        <p14:creationId xmlns:p14="http://schemas.microsoft.com/office/powerpoint/2010/main" val="3174148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 celebration</a:t>
            </a:r>
          </a:p>
          <a:p>
            <a:pPr marL="231775" indent="-231775" algn="l" defTabSz="231775">
              <a:lnSpc>
                <a:spcPct val="90000"/>
              </a:lnSpc>
              <a:buFont typeface="Arial" panose="020B0604020202020204" pitchFamily="34" charset="0"/>
              <a:buChar char="•"/>
            </a:pPr>
            <a:r>
              <a:rPr lang="en-US" altLang="en-US" sz="4000" dirty="0"/>
              <a:t>2 Shmuel 6:15</a:t>
            </a:r>
            <a:r>
              <a:rPr lang="en-US" altLang="en-US" sz="2000" dirty="0"/>
              <a:t> </a:t>
            </a:r>
            <a:r>
              <a:rPr lang="en-US" altLang="en-US" sz="4000" dirty="0"/>
              <a:t>Victory</a:t>
            </a:r>
            <a:r>
              <a:rPr lang="en-US" altLang="en-US" sz="1800" dirty="0"/>
              <a:t> </a:t>
            </a:r>
            <a:r>
              <a:rPr lang="en-US" altLang="en-US" sz="4000" dirty="0"/>
              <a:t>celebration</a:t>
            </a:r>
          </a:p>
        </p:txBody>
      </p:sp>
    </p:spTree>
    <p:extLst>
      <p:ext uri="{BB962C8B-B14F-4D97-AF65-F5344CB8AC3E}">
        <p14:creationId xmlns:p14="http://schemas.microsoft.com/office/powerpoint/2010/main" val="100118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Yiddish version: Good </a:t>
            </a:r>
            <a:r>
              <a:rPr lang="en-US" altLang="en-US" sz="4000" dirty="0" err="1"/>
              <a:t>Yontiff</a:t>
            </a:r>
            <a:endParaRPr lang="en-US" altLang="en-US" sz="4000" dirty="0"/>
          </a:p>
        </p:txBody>
      </p:sp>
    </p:spTree>
    <p:extLst>
      <p:ext uri="{BB962C8B-B14F-4D97-AF65-F5344CB8AC3E}">
        <p14:creationId xmlns:p14="http://schemas.microsoft.com/office/powerpoint/2010/main" val="494030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Ezra 3.11</a:t>
            </a:r>
            <a:r>
              <a:rPr lang="en-US" altLang="en-US" sz="4000" dirty="0"/>
              <a:t> They sang antiphonally, praising and giving “thanks to </a:t>
            </a:r>
            <a:r>
              <a:rPr lang="en-US" altLang="en-US" sz="4000" cap="small" dirty="0"/>
              <a:t>Adoni</a:t>
            </a:r>
            <a:r>
              <a:rPr lang="en-US" altLang="en-US" sz="4000" dirty="0"/>
              <a:t>, for he is good, for his grace continues forever” toward Isra’el. All the people raised a great shout of praise</a:t>
            </a:r>
          </a:p>
          <a:p>
            <a:pPr algn="l">
              <a:lnSpc>
                <a:spcPct val="90000"/>
              </a:lnSpc>
            </a:pPr>
            <a:r>
              <a:rPr lang="he-IL" altLang="en-US" sz="4000" dirty="0"/>
              <a:t> </a:t>
            </a:r>
            <a:r>
              <a:rPr lang="he-IL" altLang="en-US" sz="4000" b="1" dirty="0">
                <a:latin typeface="David" panose="020E0502060401010101" pitchFamily="34" charset="-79"/>
                <a:cs typeface="David" panose="020E0502060401010101" pitchFamily="34" charset="-79"/>
              </a:rPr>
              <a:t>הֵרִיעוּ תְרוּעָה גְדוֹלָה</a:t>
            </a:r>
            <a:r>
              <a:rPr lang="en-US" altLang="en-US" sz="4000" dirty="0"/>
              <a:t> to </a:t>
            </a:r>
            <a:r>
              <a:rPr lang="en-US" altLang="en-US" sz="4000" cap="small" dirty="0"/>
              <a:t>Adoni</a:t>
            </a:r>
            <a:r>
              <a:rPr lang="en-US" altLang="en-US" sz="4000" dirty="0"/>
              <a:t>, because the foundation of the house of </a:t>
            </a:r>
            <a:r>
              <a:rPr lang="en-US" altLang="en-US" sz="4000" cap="small" dirty="0"/>
              <a:t>Adoni</a:t>
            </a:r>
            <a:r>
              <a:rPr lang="en-US" altLang="en-US" sz="4000" dirty="0"/>
              <a:t> had been laid.</a:t>
            </a:r>
          </a:p>
        </p:txBody>
      </p:sp>
    </p:spTree>
    <p:extLst>
      <p:ext uri="{BB962C8B-B14F-4D97-AF65-F5344CB8AC3E}">
        <p14:creationId xmlns:p14="http://schemas.microsoft.com/office/powerpoint/2010/main" val="69081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 celebration</a:t>
            </a:r>
          </a:p>
          <a:p>
            <a:pPr marL="231775" indent="-231775" algn="l" defTabSz="231775">
              <a:lnSpc>
                <a:spcPct val="90000"/>
              </a:lnSpc>
              <a:buFont typeface="Arial" panose="020B0604020202020204" pitchFamily="34" charset="0"/>
              <a:buChar char="•"/>
            </a:pPr>
            <a:r>
              <a:rPr lang="en-US" altLang="en-US" sz="4000" dirty="0"/>
              <a:t>2 Shmuel 6:15</a:t>
            </a:r>
            <a:r>
              <a:rPr lang="en-US" altLang="en-US" sz="2000" dirty="0"/>
              <a:t> </a:t>
            </a:r>
            <a:r>
              <a:rPr lang="en-US" altLang="en-US" sz="4000" dirty="0"/>
              <a:t>Victory</a:t>
            </a:r>
            <a:r>
              <a:rPr lang="en-US" altLang="en-US" sz="1800" dirty="0"/>
              <a:t> </a:t>
            </a:r>
            <a:r>
              <a:rPr lang="en-US" altLang="en-US" sz="4000" dirty="0"/>
              <a:t>celebration</a:t>
            </a:r>
          </a:p>
          <a:p>
            <a:pPr marL="231775" indent="-231775" algn="l" defTabSz="231775">
              <a:lnSpc>
                <a:spcPct val="90000"/>
              </a:lnSpc>
              <a:buFont typeface="Arial" panose="020B0604020202020204" pitchFamily="34" charset="0"/>
              <a:buChar char="•"/>
            </a:pPr>
            <a:r>
              <a:rPr lang="en-US" altLang="en-US" sz="4000" dirty="0"/>
              <a:t>Ezra 3:11; 					Joyful celebration</a:t>
            </a:r>
          </a:p>
        </p:txBody>
      </p:sp>
    </p:spTree>
    <p:extLst>
      <p:ext uri="{BB962C8B-B14F-4D97-AF65-F5344CB8AC3E}">
        <p14:creationId xmlns:p14="http://schemas.microsoft.com/office/powerpoint/2010/main" val="410448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Iyov</a:t>
            </a:r>
            <a:r>
              <a:rPr lang="en-US" altLang="en-US" sz="4000" baseline="30000" dirty="0"/>
              <a:t>/Job 8.21 </a:t>
            </a:r>
            <a:r>
              <a:rPr lang="en-US" altLang="en-US" sz="4000" dirty="0"/>
              <a:t>He will yet fill your mouth with laughter and your lips with shouts [teruah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of joy.</a:t>
            </a:r>
          </a:p>
        </p:txBody>
      </p:sp>
    </p:spTree>
    <p:extLst>
      <p:ext uri="{BB962C8B-B14F-4D97-AF65-F5344CB8AC3E}">
        <p14:creationId xmlns:p14="http://schemas.microsoft.com/office/powerpoint/2010/main" val="2848938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a:t>
            </a:r>
            <a:r>
              <a:rPr lang="en-US" altLang="en-US" sz="2000" dirty="0"/>
              <a:t> </a:t>
            </a:r>
            <a:r>
              <a:rPr lang="en-US" altLang="en-US" sz="4000" dirty="0"/>
              <a:t>celebration</a:t>
            </a:r>
          </a:p>
          <a:p>
            <a:pPr marL="231775" indent="-231775" algn="l" defTabSz="231775">
              <a:lnSpc>
                <a:spcPct val="90000"/>
              </a:lnSpc>
              <a:buFont typeface="Arial" panose="020B0604020202020204" pitchFamily="34" charset="0"/>
              <a:buChar char="•"/>
            </a:pPr>
            <a:r>
              <a:rPr lang="en-US" altLang="en-US" sz="4000" dirty="0"/>
              <a:t>2 Shmuel 6:15</a:t>
            </a:r>
            <a:r>
              <a:rPr lang="en-US" altLang="en-US" sz="2000" dirty="0"/>
              <a:t> </a:t>
            </a:r>
            <a:r>
              <a:rPr lang="en-US" altLang="en-US" sz="4000" dirty="0"/>
              <a:t>Victory</a:t>
            </a:r>
            <a:r>
              <a:rPr lang="en-US" altLang="en-US" sz="1800" dirty="0"/>
              <a:t> </a:t>
            </a:r>
            <a:r>
              <a:rPr lang="en-US" altLang="en-US" sz="4000" dirty="0"/>
              <a:t>celebration</a:t>
            </a:r>
          </a:p>
          <a:p>
            <a:pPr marL="231775" indent="-231775" algn="l" defTabSz="231775">
              <a:lnSpc>
                <a:spcPct val="90000"/>
              </a:lnSpc>
              <a:buFont typeface="Arial" panose="020B0604020202020204" pitchFamily="34" charset="0"/>
              <a:buChar char="•"/>
            </a:pPr>
            <a:r>
              <a:rPr lang="en-US" altLang="en-US" sz="4000" dirty="0"/>
              <a:t>Ezra 3:11; 					Joyful celebration</a:t>
            </a:r>
          </a:p>
          <a:p>
            <a:pPr marL="231775" indent="-231775" algn="l" defTabSz="231775">
              <a:lnSpc>
                <a:spcPct val="90000"/>
              </a:lnSpc>
              <a:buFont typeface="Arial" panose="020B0604020202020204" pitchFamily="34" charset="0"/>
              <a:buChar char="•"/>
            </a:pPr>
            <a:r>
              <a:rPr lang="en-US" altLang="en-US" sz="4000" dirty="0" err="1"/>
              <a:t>Iyov</a:t>
            </a:r>
            <a:r>
              <a:rPr lang="en-US" altLang="en-US" sz="4000" dirty="0"/>
              <a:t> 8:21; 						Spiritual joy</a:t>
            </a:r>
          </a:p>
        </p:txBody>
      </p:sp>
    </p:spTree>
    <p:extLst>
      <p:ext uri="{BB962C8B-B14F-4D97-AF65-F5344CB8AC3E}">
        <p14:creationId xmlns:p14="http://schemas.microsoft.com/office/powerpoint/2010/main" val="309189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 Ps 27.6 </a:t>
            </a:r>
            <a:r>
              <a:rPr lang="en-US" altLang="en-US" sz="4000" dirty="0"/>
              <a:t>Then my head will be lifted up above my surrounding foes, and I will offer in his tent</a:t>
            </a:r>
          </a:p>
          <a:p>
            <a:pPr algn="l">
              <a:lnSpc>
                <a:spcPct val="90000"/>
              </a:lnSpc>
            </a:pPr>
            <a:r>
              <a:rPr lang="en-US" altLang="en-US" sz="4000" dirty="0"/>
              <a:t>sacrifices with shouts [teruah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of joy;</a:t>
            </a:r>
          </a:p>
        </p:txBody>
      </p:sp>
    </p:spTree>
    <p:extLst>
      <p:ext uri="{BB962C8B-B14F-4D97-AF65-F5344CB8AC3E}">
        <p14:creationId xmlns:p14="http://schemas.microsoft.com/office/powerpoint/2010/main" val="674061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 celebration</a:t>
            </a:r>
          </a:p>
          <a:p>
            <a:pPr marL="231775" indent="-231775" algn="l" defTabSz="231775">
              <a:lnSpc>
                <a:spcPct val="90000"/>
              </a:lnSpc>
              <a:buFont typeface="Arial" panose="020B0604020202020204" pitchFamily="34" charset="0"/>
              <a:buChar char="•"/>
            </a:pPr>
            <a:r>
              <a:rPr lang="en-US" altLang="en-US" sz="4000" dirty="0"/>
              <a:t>2 Shmuel 6:15</a:t>
            </a:r>
            <a:r>
              <a:rPr lang="en-US" altLang="en-US" sz="2000" dirty="0"/>
              <a:t> </a:t>
            </a:r>
            <a:r>
              <a:rPr lang="en-US" altLang="en-US" sz="4000" dirty="0"/>
              <a:t>Victory</a:t>
            </a:r>
            <a:r>
              <a:rPr lang="en-US" altLang="en-US" sz="1800" dirty="0"/>
              <a:t> </a:t>
            </a:r>
            <a:r>
              <a:rPr lang="en-US" altLang="en-US" sz="4000" dirty="0"/>
              <a:t>celebration</a:t>
            </a:r>
          </a:p>
          <a:p>
            <a:pPr marL="231775" indent="-231775" algn="l" defTabSz="231775">
              <a:lnSpc>
                <a:spcPct val="90000"/>
              </a:lnSpc>
              <a:buFont typeface="Arial" panose="020B0604020202020204" pitchFamily="34" charset="0"/>
              <a:buChar char="•"/>
            </a:pPr>
            <a:r>
              <a:rPr lang="en-US" altLang="en-US" sz="4000" dirty="0"/>
              <a:t>Ezra 3:11; 						Joyful celebration</a:t>
            </a:r>
          </a:p>
          <a:p>
            <a:pPr marL="231775" indent="-231775" algn="l" defTabSz="231775">
              <a:lnSpc>
                <a:spcPct val="90000"/>
              </a:lnSpc>
              <a:buFont typeface="Arial" panose="020B0604020202020204" pitchFamily="34" charset="0"/>
              <a:buChar char="•"/>
            </a:pPr>
            <a:r>
              <a:rPr lang="en-US" altLang="en-US" sz="4000" dirty="0"/>
              <a:t>Job 8:21; 							Spiritual joy</a:t>
            </a:r>
          </a:p>
          <a:p>
            <a:pPr marL="231775" indent="-231775" algn="l" defTabSz="231775">
              <a:lnSpc>
                <a:spcPct val="90000"/>
              </a:lnSpc>
              <a:buFont typeface="Arial" panose="020B0604020202020204" pitchFamily="34" charset="0"/>
              <a:buChar char="•"/>
            </a:pPr>
            <a:r>
              <a:rPr lang="en-US" altLang="en-US" sz="4000" dirty="0"/>
              <a:t>Psalm 27:6	    			Victory over foes</a:t>
            </a:r>
          </a:p>
        </p:txBody>
      </p:sp>
    </p:spTree>
    <p:extLst>
      <p:ext uri="{BB962C8B-B14F-4D97-AF65-F5344CB8AC3E}">
        <p14:creationId xmlns:p14="http://schemas.microsoft.com/office/powerpoint/2010/main" val="1867024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 Ps 150 5 </a:t>
            </a:r>
            <a:r>
              <a:rPr lang="en-US" altLang="en-US" sz="4000" dirty="0"/>
              <a:t>Praise him with clanging cymbals! Praise him with loud crashing [teruah </a:t>
            </a:r>
            <a:r>
              <a:rPr lang="he-IL" altLang="en-US" sz="4000" b="1" dirty="0">
                <a:solidFill>
                  <a:srgbClr val="FFFF66"/>
                </a:solidFill>
                <a:latin typeface="David" panose="020E0502060401010101" pitchFamily="34" charset="-79"/>
                <a:cs typeface="David" panose="020E0502060401010101" pitchFamily="34" charset="-79"/>
              </a:rPr>
              <a:t>תְּרוּעָה</a:t>
            </a:r>
            <a:r>
              <a:rPr lang="en-US" altLang="en-US" sz="4000" dirty="0"/>
              <a:t>] cymbals!</a:t>
            </a:r>
          </a:p>
        </p:txBody>
      </p:sp>
    </p:spTree>
    <p:extLst>
      <p:ext uri="{BB962C8B-B14F-4D97-AF65-F5344CB8AC3E}">
        <p14:creationId xmlns:p14="http://schemas.microsoft.com/office/powerpoint/2010/main" val="4268926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 celebration</a:t>
            </a:r>
          </a:p>
          <a:p>
            <a:pPr marL="231775" indent="-231775" algn="l" defTabSz="231775">
              <a:lnSpc>
                <a:spcPct val="90000"/>
              </a:lnSpc>
              <a:buFont typeface="Arial" panose="020B0604020202020204" pitchFamily="34" charset="0"/>
              <a:buChar char="•"/>
            </a:pPr>
            <a:r>
              <a:rPr lang="en-US" altLang="en-US" sz="4000" dirty="0"/>
              <a:t>2 Shmuel 6:15; 		Joyful celebration</a:t>
            </a:r>
          </a:p>
          <a:p>
            <a:pPr marL="231775" indent="-231775" algn="l" defTabSz="231775">
              <a:lnSpc>
                <a:spcPct val="90000"/>
              </a:lnSpc>
              <a:buFont typeface="Arial" panose="020B0604020202020204" pitchFamily="34" charset="0"/>
              <a:buChar char="•"/>
            </a:pPr>
            <a:r>
              <a:rPr lang="en-US" altLang="en-US" sz="4000" dirty="0"/>
              <a:t>Ezra 3:11; 						Joyful celebration</a:t>
            </a:r>
          </a:p>
          <a:p>
            <a:pPr marL="231775" indent="-231775" algn="l" defTabSz="231775">
              <a:lnSpc>
                <a:spcPct val="90000"/>
              </a:lnSpc>
              <a:buFont typeface="Arial" panose="020B0604020202020204" pitchFamily="34" charset="0"/>
              <a:buChar char="•"/>
            </a:pPr>
            <a:r>
              <a:rPr lang="en-US" altLang="en-US" sz="4000" dirty="0"/>
              <a:t>Job 8:21; 							Spiritual joy</a:t>
            </a:r>
          </a:p>
          <a:p>
            <a:pPr marL="231775" indent="-231775" algn="l" defTabSz="231775">
              <a:lnSpc>
                <a:spcPct val="90000"/>
              </a:lnSpc>
              <a:buFont typeface="Arial" panose="020B0604020202020204" pitchFamily="34" charset="0"/>
              <a:buChar char="•"/>
            </a:pPr>
            <a:r>
              <a:rPr lang="en-US" altLang="en-US" sz="4000" dirty="0"/>
              <a:t>Psalm 27:6   				Victory over foes</a:t>
            </a:r>
          </a:p>
          <a:p>
            <a:pPr marL="231775" indent="-231775" algn="l" defTabSz="231775">
              <a:lnSpc>
                <a:spcPct val="90000"/>
              </a:lnSpc>
              <a:buFont typeface="Arial" panose="020B0604020202020204" pitchFamily="34" charset="0"/>
              <a:buChar char="•"/>
            </a:pPr>
            <a:r>
              <a:rPr lang="en-US" altLang="en-US" sz="4000" dirty="0"/>
              <a:t>Psalm 150:5						Joyful celebration</a:t>
            </a:r>
          </a:p>
        </p:txBody>
      </p:sp>
    </p:spTree>
    <p:extLst>
      <p:ext uri="{BB962C8B-B14F-4D97-AF65-F5344CB8AC3E}">
        <p14:creationId xmlns:p14="http://schemas.microsoft.com/office/powerpoint/2010/main" val="774229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Yehoshua/Josh 6.5</a:t>
            </a:r>
            <a:r>
              <a:rPr lang="en-US" altLang="en-US" sz="4000" dirty="0"/>
              <a:t> Then they are to blow a </a:t>
            </a:r>
            <a:r>
              <a:rPr lang="en-US" altLang="en-US" sz="4000" u="sng" dirty="0">
                <a:solidFill>
                  <a:srgbClr val="FFFF66"/>
                </a:solidFill>
              </a:rPr>
              <a:t>long blast on the shofar. </a:t>
            </a:r>
            <a:r>
              <a:rPr lang="en-US" altLang="en-US" sz="4000" dirty="0"/>
              <a:t>On hearing the sound of the shofar, </a:t>
            </a:r>
            <a:r>
              <a:rPr lang="en-US" altLang="en-US" sz="4000" u="sng" dirty="0">
                <a:solidFill>
                  <a:srgbClr val="FFFF66"/>
                </a:solidFill>
              </a:rPr>
              <a:t>all the people are to shout </a:t>
            </a:r>
            <a:r>
              <a:rPr lang="en-US" altLang="en-US" sz="4000" dirty="0"/>
              <a:t>as loudly as they can; and the wall of the city will fall down flat. Then the people are to go up into the city, each one straight from where he stands.”</a:t>
            </a:r>
          </a:p>
        </p:txBody>
      </p:sp>
    </p:spTree>
    <p:extLst>
      <p:ext uri="{BB962C8B-B14F-4D97-AF65-F5344CB8AC3E}">
        <p14:creationId xmlns:p14="http://schemas.microsoft.com/office/powerpoint/2010/main" val="212016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Josh 6.5 </a:t>
            </a:r>
            <a:r>
              <a:rPr lang="en-US" altLang="en-US" sz="4000" dirty="0"/>
              <a:t>Hebrew reads right to left</a:t>
            </a:r>
          </a:p>
        </p:txBody>
      </p:sp>
      <p:pic>
        <p:nvPicPr>
          <p:cNvPr id="3" name="Picture 2">
            <a:extLst>
              <a:ext uri="{FF2B5EF4-FFF2-40B4-BE49-F238E27FC236}">
                <a16:creationId xmlns:a16="http://schemas.microsoft.com/office/drawing/2014/main" id="{4C5C7FF8-642B-64A8-0EE3-2D7C662DE455}"/>
              </a:ext>
            </a:extLst>
          </p:cNvPr>
          <p:cNvPicPr>
            <a:picLocks noChangeAspect="1"/>
          </p:cNvPicPr>
          <p:nvPr/>
        </p:nvPicPr>
        <p:blipFill>
          <a:blip r:embed="rId3"/>
          <a:stretch>
            <a:fillRect/>
          </a:stretch>
        </p:blipFill>
        <p:spPr>
          <a:xfrm>
            <a:off x="10329" y="895350"/>
            <a:ext cx="9144001" cy="1967413"/>
          </a:xfrm>
          <a:prstGeom prst="rect">
            <a:avLst/>
          </a:prstGeom>
        </p:spPr>
      </p:pic>
      <p:pic>
        <p:nvPicPr>
          <p:cNvPr id="4" name="Picture 3">
            <a:extLst>
              <a:ext uri="{FF2B5EF4-FFF2-40B4-BE49-F238E27FC236}">
                <a16:creationId xmlns:a16="http://schemas.microsoft.com/office/drawing/2014/main" id="{DC7C3E35-018E-44BD-9B30-0740182088F5}"/>
              </a:ext>
            </a:extLst>
          </p:cNvPr>
          <p:cNvPicPr>
            <a:picLocks noChangeAspect="1"/>
          </p:cNvPicPr>
          <p:nvPr/>
        </p:nvPicPr>
        <p:blipFill>
          <a:blip r:embed="rId4"/>
          <a:stretch>
            <a:fillRect/>
          </a:stretch>
        </p:blipFill>
        <p:spPr>
          <a:xfrm>
            <a:off x="-3906" y="3038254"/>
            <a:ext cx="9124460" cy="1527271"/>
          </a:xfrm>
          <a:prstGeom prst="rect">
            <a:avLst/>
          </a:prstGeom>
        </p:spPr>
      </p:pic>
    </p:spTree>
    <p:extLst>
      <p:ext uri="{BB962C8B-B14F-4D97-AF65-F5344CB8AC3E}">
        <p14:creationId xmlns:p14="http://schemas.microsoft.com/office/powerpoint/2010/main" val="224288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Yiddish version: Good </a:t>
            </a:r>
            <a:r>
              <a:rPr lang="en-US" altLang="en-US" sz="4000" dirty="0" err="1"/>
              <a:t>Yontiff</a:t>
            </a:r>
            <a:endParaRPr lang="en-US" altLang="en-US" sz="4000" dirty="0"/>
          </a:p>
          <a:p>
            <a:pPr>
              <a:lnSpc>
                <a:spcPct val="90000"/>
              </a:lnSpc>
            </a:pPr>
            <a:r>
              <a:rPr lang="en-US" altLang="en-US" sz="4000" dirty="0"/>
              <a:t>At the Vatican:</a:t>
            </a:r>
          </a:p>
        </p:txBody>
      </p:sp>
    </p:spTree>
    <p:extLst>
      <p:ext uri="{BB962C8B-B14F-4D97-AF65-F5344CB8AC3E}">
        <p14:creationId xmlns:p14="http://schemas.microsoft.com/office/powerpoint/2010/main" val="277277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Yehoshua/Josh 6.20</a:t>
            </a:r>
            <a:r>
              <a:rPr lang="en-US" altLang="en-US" sz="4000" dirty="0"/>
              <a:t> </a:t>
            </a:r>
            <a:r>
              <a:rPr lang="en-US" altLang="en-US" sz="4000" u="sng" dirty="0">
                <a:solidFill>
                  <a:srgbClr val="FFFF66"/>
                </a:solidFill>
              </a:rPr>
              <a:t>So the people shouted, with the shofars blowing.</a:t>
            </a:r>
            <a:r>
              <a:rPr lang="en-US" altLang="en-US" sz="4000" dirty="0"/>
              <a:t> When the people heard the sound of the shofars, the people let out a great shout; and the wall fell down flat; so that the people went up into the city, each one straight ahead of him; and they captured the city.</a:t>
            </a:r>
          </a:p>
        </p:txBody>
      </p:sp>
    </p:spTree>
    <p:extLst>
      <p:ext uri="{BB962C8B-B14F-4D97-AF65-F5344CB8AC3E}">
        <p14:creationId xmlns:p14="http://schemas.microsoft.com/office/powerpoint/2010/main" val="1395075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Josh 6.20  right to left</a:t>
            </a:r>
          </a:p>
        </p:txBody>
      </p:sp>
      <p:pic>
        <p:nvPicPr>
          <p:cNvPr id="3" name="Picture 2">
            <a:extLst>
              <a:ext uri="{FF2B5EF4-FFF2-40B4-BE49-F238E27FC236}">
                <a16:creationId xmlns:a16="http://schemas.microsoft.com/office/drawing/2014/main" id="{B5654BB8-77E8-D457-260E-F83B81227FED}"/>
              </a:ext>
            </a:extLst>
          </p:cNvPr>
          <p:cNvPicPr>
            <a:picLocks noChangeAspect="1"/>
          </p:cNvPicPr>
          <p:nvPr/>
        </p:nvPicPr>
        <p:blipFill>
          <a:blip r:embed="rId3"/>
          <a:stretch>
            <a:fillRect/>
          </a:stretch>
        </p:blipFill>
        <p:spPr>
          <a:xfrm>
            <a:off x="-7536" y="776738"/>
            <a:ext cx="9143999" cy="1795012"/>
          </a:xfrm>
          <a:prstGeom prst="rect">
            <a:avLst/>
          </a:prstGeom>
        </p:spPr>
      </p:pic>
      <p:pic>
        <p:nvPicPr>
          <p:cNvPr id="5" name="Picture 4">
            <a:extLst>
              <a:ext uri="{FF2B5EF4-FFF2-40B4-BE49-F238E27FC236}">
                <a16:creationId xmlns:a16="http://schemas.microsoft.com/office/drawing/2014/main" id="{44154321-F256-E248-2981-09777031EA75}"/>
              </a:ext>
            </a:extLst>
          </p:cNvPr>
          <p:cNvPicPr>
            <a:picLocks noChangeAspect="1"/>
          </p:cNvPicPr>
          <p:nvPr/>
        </p:nvPicPr>
        <p:blipFill>
          <a:blip r:embed="rId4"/>
          <a:stretch>
            <a:fillRect/>
          </a:stretch>
        </p:blipFill>
        <p:spPr>
          <a:xfrm>
            <a:off x="2264551" y="2748358"/>
            <a:ext cx="6849304" cy="1632683"/>
          </a:xfrm>
          <a:prstGeom prst="rect">
            <a:avLst/>
          </a:prstGeom>
        </p:spPr>
      </p:pic>
      <p:pic>
        <p:nvPicPr>
          <p:cNvPr id="7" name="Picture 6">
            <a:extLst>
              <a:ext uri="{FF2B5EF4-FFF2-40B4-BE49-F238E27FC236}">
                <a16:creationId xmlns:a16="http://schemas.microsoft.com/office/drawing/2014/main" id="{13409214-3151-B1F8-D930-B6ADD18BA3D7}"/>
              </a:ext>
            </a:extLst>
          </p:cNvPr>
          <p:cNvPicPr>
            <a:picLocks noChangeAspect="1"/>
          </p:cNvPicPr>
          <p:nvPr/>
        </p:nvPicPr>
        <p:blipFill>
          <a:blip r:embed="rId5"/>
          <a:stretch>
            <a:fillRect/>
          </a:stretch>
        </p:blipFill>
        <p:spPr>
          <a:xfrm>
            <a:off x="40640" y="2748358"/>
            <a:ext cx="2227934" cy="1618404"/>
          </a:xfrm>
          <a:prstGeom prst="rect">
            <a:avLst/>
          </a:prstGeom>
        </p:spPr>
      </p:pic>
    </p:spTree>
    <p:extLst>
      <p:ext uri="{BB962C8B-B14F-4D97-AF65-F5344CB8AC3E}">
        <p14:creationId xmlns:p14="http://schemas.microsoft.com/office/powerpoint/2010/main" val="1401954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1 Thes 4.16-17</a:t>
            </a:r>
            <a:r>
              <a:rPr lang="en-US" altLang="en-US" sz="4000" dirty="0"/>
              <a:t> The Lord himself will come down from heaven with a </a:t>
            </a:r>
            <a:r>
              <a:rPr lang="en-US" altLang="en-US" sz="4000" u="sng" dirty="0">
                <a:solidFill>
                  <a:srgbClr val="FFFF66"/>
                </a:solidFill>
              </a:rPr>
              <a:t>rousing cry</a:t>
            </a:r>
            <a:r>
              <a:rPr lang="en-US" altLang="en-US" sz="4000" dirty="0"/>
              <a:t>, with a call from one of the ruling angels, and </a:t>
            </a:r>
            <a:r>
              <a:rPr lang="en-US" altLang="en-US" sz="4000" u="sng" dirty="0">
                <a:solidFill>
                  <a:srgbClr val="FFFF66"/>
                </a:solidFill>
              </a:rPr>
              <a:t>with God’s shofar</a:t>
            </a:r>
            <a:r>
              <a:rPr lang="en-US" altLang="en-US" sz="4000" dirty="0"/>
              <a:t>; those who died </a:t>
            </a:r>
            <a:r>
              <a:rPr lang="en-US" altLang="en-US" sz="4000" u="sng" dirty="0">
                <a:solidFill>
                  <a:srgbClr val="FFFF66"/>
                </a:solidFill>
              </a:rPr>
              <a:t>united with the Messiah</a:t>
            </a:r>
            <a:r>
              <a:rPr lang="en-US" altLang="en-US" sz="4000" dirty="0"/>
              <a:t> will be the first to rise; then we who are left still alive will be caught up with them in the clouds to meet the Lord in the air; </a:t>
            </a:r>
          </a:p>
        </p:txBody>
      </p:sp>
    </p:spTree>
    <p:extLst>
      <p:ext uri="{BB962C8B-B14F-4D97-AF65-F5344CB8AC3E}">
        <p14:creationId xmlns:p14="http://schemas.microsoft.com/office/powerpoint/2010/main" val="663218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Cor.15.52</a:t>
            </a:r>
            <a:r>
              <a:rPr lang="en-US" altLang="en-US" sz="4000" dirty="0"/>
              <a:t> It will take but a moment, the blink of an eye, </a:t>
            </a:r>
            <a:r>
              <a:rPr lang="en-US" altLang="en-US" sz="4000" u="sng" dirty="0">
                <a:solidFill>
                  <a:srgbClr val="FFFF66"/>
                </a:solidFill>
              </a:rPr>
              <a:t>at the final shofar. For the shofar will sound</a:t>
            </a:r>
            <a:r>
              <a:rPr lang="en-US" altLang="en-US" sz="4000" dirty="0"/>
              <a:t>, and the dead will be raised to live forever, and we too will be changed. </a:t>
            </a:r>
          </a:p>
        </p:txBody>
      </p:sp>
    </p:spTree>
    <p:extLst>
      <p:ext uri="{BB962C8B-B14F-4D97-AF65-F5344CB8AC3E}">
        <p14:creationId xmlns:p14="http://schemas.microsoft.com/office/powerpoint/2010/main" val="373491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46DDD97-05D1-43F7-811D-745B96F5D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992246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1F7F4F2-D203-F07C-2B6B-3410B32DC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1B3E582-6155-602C-D4C0-A3507E0541A0}"/>
              </a:ext>
            </a:extLst>
          </p:cNvPr>
          <p:cNvSpPr txBox="1"/>
          <p:nvPr/>
        </p:nvSpPr>
        <p:spPr>
          <a:xfrm>
            <a:off x="304801" y="285750"/>
            <a:ext cx="8458200" cy="5333768"/>
          </a:xfrm>
          <a:prstGeom prst="rect">
            <a:avLst/>
          </a:prstGeom>
          <a:noFill/>
        </p:spPr>
        <p:txBody>
          <a:bodyPr wrap="square" rtlCol="0">
            <a:spAutoFit/>
          </a:bodyPr>
          <a:lstStyle/>
          <a:p>
            <a:pPr algn="l">
              <a:lnSpc>
                <a:spcPct val="90000"/>
              </a:lnSpc>
            </a:pPr>
            <a:r>
              <a:rPr lang="en-US" altLang="en-US" sz="4000" dirty="0"/>
              <a:t>Rosh HaShanah</a:t>
            </a:r>
          </a:p>
          <a:p>
            <a:pPr marL="573088" indent="-573088" algn="l">
              <a:lnSpc>
                <a:spcPct val="90000"/>
              </a:lnSpc>
              <a:buFont typeface="+mj-lt"/>
              <a:buAutoNum type="arabicPeriod"/>
            </a:pPr>
            <a:r>
              <a:rPr lang="en-US" altLang="en-US" sz="4000" dirty="0"/>
              <a:t>The name</a:t>
            </a:r>
          </a:p>
          <a:p>
            <a:pPr marL="573088" indent="-573088" algn="l">
              <a:lnSpc>
                <a:spcPct val="90000"/>
              </a:lnSpc>
              <a:buFont typeface="+mj-lt"/>
              <a:buAutoNum type="arabicPeriod"/>
            </a:pPr>
            <a:r>
              <a:rPr lang="en-US" sz="4000" dirty="0"/>
              <a:t>Meaning of Rosh </a:t>
            </a:r>
            <a:r>
              <a:rPr lang="en-US" sz="4000" dirty="0" err="1"/>
              <a:t>Hashanna</a:t>
            </a:r>
            <a:r>
              <a:rPr lang="en-US" sz="4000" dirty="0"/>
              <a:t> </a:t>
            </a:r>
            <a:r>
              <a:rPr lang="he-IL" sz="5400" b="1" dirty="0">
                <a:latin typeface="David" panose="020E0502060401010101" pitchFamily="34" charset="-79"/>
                <a:cs typeface="David" panose="020E0502060401010101" pitchFamily="34" charset="-79"/>
              </a:rPr>
              <a:t>תְּרוּעָה</a:t>
            </a:r>
            <a:r>
              <a:rPr lang="en-US" sz="5400" b="1" dirty="0">
                <a:latin typeface="David" panose="020E0502060401010101" pitchFamily="34" charset="-79"/>
                <a:cs typeface="David" panose="020E0502060401010101" pitchFamily="34" charset="-79"/>
              </a:rPr>
              <a:t> </a:t>
            </a:r>
            <a:r>
              <a:rPr lang="en-US" altLang="en-US" sz="4000" dirty="0"/>
              <a:t>Teruah</a:t>
            </a:r>
          </a:p>
          <a:p>
            <a:pPr marL="573088" indent="-573088" algn="l">
              <a:lnSpc>
                <a:spcPct val="90000"/>
              </a:lnSpc>
              <a:buFont typeface="+mj-lt"/>
              <a:buAutoNum type="arabicPeriod"/>
            </a:pPr>
            <a:r>
              <a:rPr lang="en-US" altLang="en-US" sz="4000" u="sng" dirty="0">
                <a:solidFill>
                  <a:srgbClr val="FFFF66"/>
                </a:solidFill>
              </a:rPr>
              <a:t>An example </a:t>
            </a:r>
            <a:r>
              <a:rPr lang="en-US" altLang="en-US" sz="4000" u="dbl" dirty="0">
                <a:solidFill>
                  <a:srgbClr val="FFFF66"/>
                </a:solidFill>
              </a:rPr>
              <a:t>in scripture </a:t>
            </a:r>
            <a:r>
              <a:rPr lang="en-US" altLang="en-US" sz="4000" u="sng" dirty="0">
                <a:solidFill>
                  <a:srgbClr val="FFFF66"/>
                </a:solidFill>
              </a:rPr>
              <a:t>of this holiday being celebrated</a:t>
            </a:r>
            <a:r>
              <a:rPr lang="en-US" altLang="en-US" sz="4000" dirty="0"/>
              <a:t>.</a:t>
            </a:r>
          </a:p>
          <a:p>
            <a:pPr marL="573088" indent="-573088" algn="l">
              <a:lnSpc>
                <a:spcPct val="90000"/>
              </a:lnSpc>
              <a:buFont typeface="+mj-lt"/>
              <a:buAutoNum type="arabicPeriod"/>
            </a:pPr>
            <a:r>
              <a:rPr lang="en-US" altLang="en-US" sz="4000" dirty="0"/>
              <a:t>A modern example of VICTORY!</a:t>
            </a:r>
          </a:p>
          <a:p>
            <a:pPr algn="l"/>
            <a:endParaRPr lang="en-US" dirty="0"/>
          </a:p>
        </p:txBody>
      </p:sp>
    </p:spTree>
    <p:extLst>
      <p:ext uri="{BB962C8B-B14F-4D97-AF65-F5344CB8AC3E}">
        <p14:creationId xmlns:p14="http://schemas.microsoft.com/office/powerpoint/2010/main" val="317028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FBC112B3-B9AB-D34E-9836-13E2BFE66829}"/>
              </a:ext>
            </a:extLst>
          </p:cNvPr>
          <p:cNvSpPr>
            <a:spLocks noGrp="1" noChangeArrowheads="1"/>
          </p:cNvSpPr>
          <p:nvPr>
            <p:ph type="subTitle" idx="4294967295"/>
          </p:nvPr>
        </p:nvSpPr>
        <p:spPr>
          <a:xfrm>
            <a:off x="381000" y="209550"/>
            <a:ext cx="8382000" cy="4648200"/>
          </a:xfrm>
        </p:spPr>
        <p:txBody>
          <a:bodyPr>
            <a:normAutofit lnSpcReduction="10000"/>
          </a:bodyPr>
          <a:lstStyle/>
          <a:p>
            <a:pPr marL="0" indent="0" eaLnBrk="1" hangingPunct="1">
              <a:spcBef>
                <a:spcPct val="0"/>
              </a:spcBef>
              <a:buNone/>
            </a:pPr>
            <a:r>
              <a:rPr lang="en-US" altLang="en-US" sz="4000" dirty="0"/>
              <a:t>City wall finished Elul 25 ~Sept 21, 2022, 3 days later…</a:t>
            </a:r>
          </a:p>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When the </a:t>
            </a:r>
            <a:r>
              <a:rPr lang="en-US" altLang="en-US" sz="4000" dirty="0">
                <a:solidFill>
                  <a:srgbClr val="FFFF66"/>
                </a:solidFill>
              </a:rPr>
              <a:t>seventh month</a:t>
            </a:r>
            <a:r>
              <a:rPr lang="en-US" altLang="en-US" sz="4000" dirty="0"/>
              <a:t> arrived, after the people of Isra'el had resettled in their towns, all the people gathered with one accord in the open space in front of the Water Gate</a:t>
            </a:r>
          </a:p>
        </p:txBody>
      </p:sp>
    </p:spTree>
    <p:extLst>
      <p:ext uri="{BB962C8B-B14F-4D97-AF65-F5344CB8AC3E}">
        <p14:creationId xmlns:p14="http://schemas.microsoft.com/office/powerpoint/2010/main" val="1955621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339BA6BD-45CC-8725-4B4B-36FF7BB1D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2" y="66674"/>
            <a:ext cx="9025468" cy="50768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2630E3DF-11F5-25EC-FE6E-8345C18AE628}"/>
              </a:ext>
            </a:extLst>
          </p:cNvPr>
          <p:cNvCxnSpPr/>
          <p:nvPr/>
        </p:nvCxnSpPr>
        <p:spPr bwMode="auto">
          <a:xfrm flipH="1" flipV="1">
            <a:off x="4648200" y="2647950"/>
            <a:ext cx="457200" cy="304800"/>
          </a:xfrm>
          <a:prstGeom prst="straightConnector1">
            <a:avLst/>
          </a:prstGeom>
          <a:solidFill>
            <a:schemeClr val="accent1"/>
          </a:solidFill>
          <a:ln w="4445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3173880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FBC112B3-B9AB-D34E-9836-13E2BFE66829}"/>
              </a:ext>
            </a:extLst>
          </p:cNvPr>
          <p:cNvSpPr>
            <a:spLocks noGrp="1" noChangeArrowheads="1"/>
          </p:cNvSpPr>
          <p:nvPr>
            <p:ph type="subTitle" idx="4294967295"/>
          </p:nvPr>
        </p:nvSpPr>
        <p:spPr>
          <a:xfrm>
            <a:off x="381000" y="209550"/>
            <a:ext cx="8382000" cy="46482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and </a:t>
            </a:r>
            <a:r>
              <a:rPr lang="en-US" altLang="en-US" sz="4000" u="sng" dirty="0">
                <a:solidFill>
                  <a:srgbClr val="FFFF66"/>
                </a:solidFill>
              </a:rPr>
              <a:t>asked</a:t>
            </a:r>
            <a:r>
              <a:rPr lang="en-US" altLang="en-US" sz="4000" dirty="0">
                <a:solidFill>
                  <a:srgbClr val="FFFF66"/>
                </a:solidFill>
              </a:rPr>
              <a:t> 'Ezra the Torah-teacher to bring the scroll of the Torah of Moshe</a:t>
            </a:r>
            <a:r>
              <a:rPr lang="en-US" altLang="en-US" sz="4000" dirty="0"/>
              <a:t>, which A</a:t>
            </a:r>
            <a:r>
              <a:rPr lang="en-US" altLang="en-US" sz="3600" dirty="0"/>
              <a:t>DONI</a:t>
            </a:r>
            <a:r>
              <a:rPr lang="en-US" altLang="en-US" sz="4000" dirty="0"/>
              <a:t> had commanded Isra'el. 'Ezra the </a:t>
            </a:r>
            <a:r>
              <a:rPr lang="en-US" altLang="en-US" sz="4000" dirty="0" err="1"/>
              <a:t>cohen</a:t>
            </a:r>
            <a:r>
              <a:rPr lang="en-US" altLang="en-US" sz="4000" dirty="0"/>
              <a:t> brought the Torah before the assembly, </a:t>
            </a:r>
          </a:p>
        </p:txBody>
      </p:sp>
    </p:spTree>
    <p:extLst>
      <p:ext uri="{BB962C8B-B14F-4D97-AF65-F5344CB8AC3E}">
        <p14:creationId xmlns:p14="http://schemas.microsoft.com/office/powerpoint/2010/main" val="342751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D5E817F8-F249-0F20-A474-57C163C35BBA}"/>
              </a:ext>
            </a:extLst>
          </p:cNvPr>
          <p:cNvSpPr>
            <a:spLocks noGrp="1" noChangeArrowheads="1"/>
          </p:cNvSpPr>
          <p:nvPr>
            <p:ph type="subTitle" idx="4294967295"/>
          </p:nvPr>
        </p:nvSpPr>
        <p:spPr>
          <a:xfrm>
            <a:off x="381000" y="285750"/>
            <a:ext cx="8305800" cy="44958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which consisted of men, women and all children old enough to understand. It was </a:t>
            </a:r>
            <a:r>
              <a:rPr lang="en-US" altLang="en-US" sz="4000" dirty="0">
                <a:solidFill>
                  <a:srgbClr val="FFFF66"/>
                </a:solidFill>
              </a:rPr>
              <a:t>the first day of the seventh month</a:t>
            </a:r>
            <a:r>
              <a:rPr lang="en-US" altLang="en-US" sz="4000" dirty="0"/>
              <a:t>.  Facing the open space in front of the Water Gate, </a:t>
            </a:r>
          </a:p>
        </p:txBody>
      </p:sp>
    </p:spTree>
    <p:extLst>
      <p:ext uri="{BB962C8B-B14F-4D97-AF65-F5344CB8AC3E}">
        <p14:creationId xmlns:p14="http://schemas.microsoft.com/office/powerpoint/2010/main" val="313898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Yiddish version: Good </a:t>
            </a:r>
            <a:r>
              <a:rPr lang="en-US" altLang="en-US" sz="4000" dirty="0" err="1"/>
              <a:t>Yontiff</a:t>
            </a:r>
            <a:endParaRPr lang="en-US" altLang="en-US" sz="4000" dirty="0"/>
          </a:p>
          <a:p>
            <a:pPr>
              <a:lnSpc>
                <a:spcPct val="90000"/>
              </a:lnSpc>
            </a:pPr>
            <a:r>
              <a:rPr lang="en-US" altLang="en-US" sz="4000" dirty="0"/>
              <a:t>At the Vatican:</a:t>
            </a:r>
          </a:p>
          <a:p>
            <a:pPr>
              <a:lnSpc>
                <a:spcPct val="90000"/>
              </a:lnSpc>
            </a:pPr>
            <a:r>
              <a:rPr lang="en-US" altLang="en-US" sz="4000" dirty="0"/>
              <a:t>Good </a:t>
            </a:r>
            <a:r>
              <a:rPr lang="en-US" altLang="en-US" sz="4000" dirty="0" err="1"/>
              <a:t>Yontiff</a:t>
            </a:r>
            <a:r>
              <a:rPr lang="en-US" altLang="en-US" sz="4000" dirty="0"/>
              <a:t> Pontiff</a:t>
            </a:r>
          </a:p>
        </p:txBody>
      </p:sp>
    </p:spTree>
    <p:extLst>
      <p:ext uri="{BB962C8B-B14F-4D97-AF65-F5344CB8AC3E}">
        <p14:creationId xmlns:p14="http://schemas.microsoft.com/office/powerpoint/2010/main" val="2685741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D5E817F8-F249-0F20-A474-57C163C35BBA}"/>
              </a:ext>
            </a:extLst>
          </p:cNvPr>
          <p:cNvSpPr>
            <a:spLocks noGrp="1" noChangeArrowheads="1"/>
          </p:cNvSpPr>
          <p:nvPr>
            <p:ph type="subTitle" idx="4294967295"/>
          </p:nvPr>
        </p:nvSpPr>
        <p:spPr>
          <a:xfrm>
            <a:off x="381000" y="285750"/>
            <a:ext cx="8305800" cy="44958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he read from it to the men, the women and the children who could understand </a:t>
            </a:r>
            <a:r>
              <a:rPr lang="en-US" altLang="en-US" sz="4000" dirty="0">
                <a:solidFill>
                  <a:srgbClr val="FFFF66"/>
                </a:solidFill>
              </a:rPr>
              <a:t>from early morning until noon</a:t>
            </a:r>
            <a:r>
              <a:rPr lang="en-US" altLang="en-US" sz="4000" dirty="0"/>
              <a:t>; and </a:t>
            </a:r>
            <a:r>
              <a:rPr lang="en-US" altLang="en-US" sz="4000" dirty="0">
                <a:solidFill>
                  <a:srgbClr val="FFFF66"/>
                </a:solidFill>
              </a:rPr>
              <a:t>all the people listened attentively to the scroll of the Torah</a:t>
            </a:r>
            <a:r>
              <a:rPr lang="en-US" altLang="en-US" sz="4000" dirty="0"/>
              <a:t>. </a:t>
            </a:r>
          </a:p>
        </p:txBody>
      </p:sp>
    </p:spTree>
    <p:extLst>
      <p:ext uri="{BB962C8B-B14F-4D97-AF65-F5344CB8AC3E}">
        <p14:creationId xmlns:p14="http://schemas.microsoft.com/office/powerpoint/2010/main" val="944274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811177D9-251F-00B1-0569-3CFEAA5C76A1}"/>
              </a:ext>
            </a:extLst>
          </p:cNvPr>
          <p:cNvSpPr>
            <a:spLocks noGrp="1" noChangeArrowheads="1"/>
          </p:cNvSpPr>
          <p:nvPr>
            <p:ph type="subTitle" idx="4294967295"/>
          </p:nvPr>
        </p:nvSpPr>
        <p:spPr>
          <a:xfrm>
            <a:off x="457200" y="209550"/>
            <a:ext cx="8229600" cy="46482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'Ezra the Torah-teacher stood on a wood platform which they had made for the purpose; beside him on his right stood </a:t>
            </a:r>
            <a:r>
              <a:rPr lang="en-US" altLang="en-US" sz="2400" dirty="0" err="1"/>
              <a:t>Mattityah</a:t>
            </a:r>
            <a:r>
              <a:rPr lang="en-US" altLang="en-US" sz="2400" dirty="0"/>
              <a:t>, Shema, '</a:t>
            </a:r>
            <a:r>
              <a:rPr lang="en-US" altLang="en-US" sz="2400" dirty="0" err="1"/>
              <a:t>Anayah</a:t>
            </a:r>
            <a:r>
              <a:rPr lang="en-US" altLang="en-US" sz="2400" dirty="0"/>
              <a:t>, </a:t>
            </a:r>
            <a:r>
              <a:rPr lang="en-US" altLang="en-US" sz="2400" dirty="0" err="1"/>
              <a:t>Uriyah</a:t>
            </a:r>
            <a:r>
              <a:rPr lang="en-US" altLang="en-US" sz="2400" dirty="0"/>
              <a:t>, </a:t>
            </a:r>
            <a:r>
              <a:rPr lang="en-US" altLang="en-US" sz="2400" dirty="0" err="1"/>
              <a:t>Hilkiyah</a:t>
            </a:r>
            <a:r>
              <a:rPr lang="en-US" altLang="en-US" sz="2400" dirty="0"/>
              <a:t> and </a:t>
            </a:r>
            <a:r>
              <a:rPr lang="en-US" altLang="en-US" sz="2400" dirty="0" err="1"/>
              <a:t>Ma'aseiyah</a:t>
            </a:r>
            <a:r>
              <a:rPr lang="en-US" altLang="en-US" sz="2400" dirty="0"/>
              <a:t>; while on his left were </a:t>
            </a:r>
            <a:r>
              <a:rPr lang="en-US" altLang="en-US" sz="2400" dirty="0" err="1"/>
              <a:t>P'dayah</a:t>
            </a:r>
            <a:r>
              <a:rPr lang="en-US" altLang="en-US" sz="2400" dirty="0"/>
              <a:t>, </a:t>
            </a:r>
            <a:r>
              <a:rPr lang="en-US" altLang="en-US" sz="2400" dirty="0" err="1"/>
              <a:t>Misha'el</a:t>
            </a:r>
            <a:r>
              <a:rPr lang="en-US" altLang="en-US" sz="2400" dirty="0"/>
              <a:t>, </a:t>
            </a:r>
            <a:r>
              <a:rPr lang="en-US" altLang="en-US" sz="2400" dirty="0" err="1"/>
              <a:t>Malkiyah</a:t>
            </a:r>
            <a:r>
              <a:rPr lang="en-US" altLang="en-US" sz="2400" dirty="0"/>
              <a:t>, </a:t>
            </a:r>
            <a:r>
              <a:rPr lang="en-US" altLang="en-US" sz="2400" dirty="0" err="1"/>
              <a:t>Hashum</a:t>
            </a:r>
            <a:r>
              <a:rPr lang="en-US" altLang="en-US" sz="2400" dirty="0"/>
              <a:t>, </a:t>
            </a:r>
            <a:r>
              <a:rPr lang="en-US" altLang="en-US" sz="2400" dirty="0" err="1"/>
              <a:t>Hashbadanah</a:t>
            </a:r>
            <a:r>
              <a:rPr lang="en-US" altLang="en-US" sz="2400" dirty="0"/>
              <a:t>, </a:t>
            </a:r>
            <a:r>
              <a:rPr lang="en-US" altLang="en-US" sz="2400" dirty="0" err="1"/>
              <a:t>Z'kharyah</a:t>
            </a:r>
            <a:r>
              <a:rPr lang="en-US" altLang="en-US" sz="2400" dirty="0"/>
              <a:t> and </a:t>
            </a:r>
            <a:r>
              <a:rPr lang="en-US" altLang="en-US" sz="2400" dirty="0" err="1"/>
              <a:t>Meshulam</a:t>
            </a:r>
            <a:r>
              <a:rPr lang="en-US" altLang="en-US" sz="2400" dirty="0"/>
              <a:t>.</a:t>
            </a:r>
            <a:r>
              <a:rPr lang="en-US" altLang="en-US" sz="3200" dirty="0"/>
              <a:t>  </a:t>
            </a:r>
            <a:endParaRPr lang="en-US" altLang="en-US" sz="4000" dirty="0"/>
          </a:p>
        </p:txBody>
      </p:sp>
    </p:spTree>
    <p:extLst>
      <p:ext uri="{BB962C8B-B14F-4D97-AF65-F5344CB8AC3E}">
        <p14:creationId xmlns:p14="http://schemas.microsoft.com/office/powerpoint/2010/main" val="399391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811177D9-251F-00B1-0569-3CFEAA5C76A1}"/>
              </a:ext>
            </a:extLst>
          </p:cNvPr>
          <p:cNvSpPr>
            <a:spLocks noGrp="1" noChangeArrowheads="1"/>
          </p:cNvSpPr>
          <p:nvPr>
            <p:ph type="subTitle" idx="4294967295"/>
          </p:nvPr>
        </p:nvSpPr>
        <p:spPr>
          <a:xfrm>
            <a:off x="457200" y="209550"/>
            <a:ext cx="8229600" cy="46482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'Ezra opened the scroll where all the people could see him, because he was higher than all the people; </a:t>
            </a:r>
            <a:r>
              <a:rPr lang="en-US" altLang="en-US" sz="4000" dirty="0">
                <a:solidFill>
                  <a:srgbClr val="FFFF66"/>
                </a:solidFill>
              </a:rPr>
              <a:t>when he opened it, all the people rose to their feet.</a:t>
            </a:r>
            <a:r>
              <a:rPr lang="en-US" altLang="en-US" sz="4000" dirty="0"/>
              <a:t> </a:t>
            </a:r>
          </a:p>
        </p:txBody>
      </p:sp>
    </p:spTree>
    <p:extLst>
      <p:ext uri="{BB962C8B-B14F-4D97-AF65-F5344CB8AC3E}">
        <p14:creationId xmlns:p14="http://schemas.microsoft.com/office/powerpoint/2010/main" val="2772926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C187A964-DA7B-DF6D-DE9F-58A8B8F97DCE}"/>
              </a:ext>
            </a:extLst>
          </p:cNvPr>
          <p:cNvSpPr>
            <a:spLocks noGrp="1" noChangeArrowheads="1"/>
          </p:cNvSpPr>
          <p:nvPr>
            <p:ph type="subTitle" idx="4294967295"/>
          </p:nvPr>
        </p:nvSpPr>
        <p:spPr>
          <a:xfrm>
            <a:off x="457200" y="209550"/>
            <a:ext cx="8305800" cy="47244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a:t>
            </a:r>
            <a:r>
              <a:rPr lang="en-US" altLang="en-US" sz="4000" dirty="0">
                <a:solidFill>
                  <a:srgbClr val="FFFF66"/>
                </a:solidFill>
              </a:rPr>
              <a:t>'Ezra blessed A</a:t>
            </a:r>
            <a:r>
              <a:rPr lang="en-US" altLang="en-US" sz="3600" dirty="0">
                <a:solidFill>
                  <a:srgbClr val="FFFF66"/>
                </a:solidFill>
              </a:rPr>
              <a:t>DONI</a:t>
            </a:r>
            <a:r>
              <a:rPr lang="en-US" altLang="en-US" sz="4000" dirty="0"/>
              <a:t>, the great God; and all the people answered, "Amen! Amen!" as they </a:t>
            </a:r>
            <a:r>
              <a:rPr lang="en-US" altLang="en-US" sz="4000" dirty="0">
                <a:solidFill>
                  <a:srgbClr val="FFFF66"/>
                </a:solidFill>
              </a:rPr>
              <a:t>lifted up their hands, bowed their heads and fell prostrate before A</a:t>
            </a:r>
            <a:r>
              <a:rPr lang="en-US" altLang="en-US" sz="3600" dirty="0">
                <a:solidFill>
                  <a:srgbClr val="FFFF66"/>
                </a:solidFill>
              </a:rPr>
              <a:t>DONI</a:t>
            </a:r>
            <a:r>
              <a:rPr lang="en-US" altLang="en-US" sz="4000" dirty="0">
                <a:solidFill>
                  <a:srgbClr val="FFFF66"/>
                </a:solidFill>
              </a:rPr>
              <a:t> with their faces to the ground</a:t>
            </a:r>
            <a:endParaRPr lang="en-US" altLang="en-US" sz="4000" dirty="0"/>
          </a:p>
        </p:txBody>
      </p:sp>
    </p:spTree>
    <p:extLst>
      <p:ext uri="{BB962C8B-B14F-4D97-AF65-F5344CB8AC3E}">
        <p14:creationId xmlns:p14="http://schemas.microsoft.com/office/powerpoint/2010/main" val="1663166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err="1"/>
              <a:t>Nekhmyah</a:t>
            </a:r>
            <a:r>
              <a:rPr lang="en-US" altLang="en-US" sz="4000" baseline="30000" dirty="0"/>
              <a:t> 8.1-10</a:t>
            </a:r>
            <a:r>
              <a:rPr lang="en-US" altLang="en-US" sz="4000" dirty="0"/>
              <a:t> </a:t>
            </a:r>
            <a:r>
              <a:rPr lang="en-US" sz="4000" dirty="0"/>
              <a:t>The </a:t>
            </a:r>
            <a:r>
              <a:rPr lang="en-US" sz="4000" dirty="0" err="1"/>
              <a:t>L’vi’im</a:t>
            </a:r>
            <a:r>
              <a:rPr lang="en-US" sz="4000" dirty="0"/>
              <a:t> </a:t>
            </a:r>
            <a:r>
              <a:rPr lang="en-US" sz="4000" u="sng" dirty="0">
                <a:solidFill>
                  <a:srgbClr val="FFFF66"/>
                </a:solidFill>
              </a:rPr>
              <a:t>Yeshua</a:t>
            </a:r>
            <a:r>
              <a:rPr lang="en-US" sz="4000" dirty="0"/>
              <a:t>, </a:t>
            </a:r>
            <a:r>
              <a:rPr lang="en-US" sz="3200" dirty="0"/>
              <a:t>Bani, </a:t>
            </a:r>
            <a:r>
              <a:rPr lang="en-US" sz="3200" dirty="0" err="1"/>
              <a:t>Sherevyah</a:t>
            </a:r>
            <a:r>
              <a:rPr lang="en-US" sz="3200" dirty="0"/>
              <a:t>, </a:t>
            </a:r>
            <a:r>
              <a:rPr lang="en-US" sz="3200" dirty="0" err="1"/>
              <a:t>Yamin</a:t>
            </a:r>
            <a:r>
              <a:rPr lang="en-US" sz="3200" dirty="0"/>
              <a:t>, ‘</a:t>
            </a:r>
            <a:r>
              <a:rPr lang="en-US" sz="3200" dirty="0" err="1"/>
              <a:t>Akuv</a:t>
            </a:r>
            <a:r>
              <a:rPr lang="en-US" sz="3200" dirty="0"/>
              <a:t>, Shabtai, </a:t>
            </a:r>
            <a:r>
              <a:rPr lang="en-US" sz="3200" dirty="0" err="1"/>
              <a:t>Hodiyah</a:t>
            </a:r>
            <a:r>
              <a:rPr lang="en-US" sz="3200" dirty="0"/>
              <a:t>, </a:t>
            </a:r>
            <a:r>
              <a:rPr lang="en-US" sz="3200" dirty="0" err="1"/>
              <a:t>Ma‘aseiyah</a:t>
            </a:r>
            <a:r>
              <a:rPr lang="en-US" sz="3200" dirty="0"/>
              <a:t>, </a:t>
            </a:r>
            <a:r>
              <a:rPr lang="en-US" sz="3200" dirty="0" err="1"/>
              <a:t>K’lita</a:t>
            </a:r>
            <a:r>
              <a:rPr lang="en-US" sz="3200" dirty="0"/>
              <a:t>, ‘</a:t>
            </a:r>
            <a:r>
              <a:rPr lang="en-US" sz="3200" dirty="0" err="1"/>
              <a:t>Azaryah</a:t>
            </a:r>
            <a:r>
              <a:rPr lang="en-US" sz="3200" dirty="0"/>
              <a:t>, </a:t>
            </a:r>
            <a:r>
              <a:rPr lang="en-US" sz="3200" dirty="0" err="1"/>
              <a:t>Yozavad</a:t>
            </a:r>
            <a:r>
              <a:rPr lang="en-US" sz="3200" dirty="0"/>
              <a:t>, Hanan and </a:t>
            </a:r>
            <a:r>
              <a:rPr lang="en-US" sz="3200" dirty="0" err="1"/>
              <a:t>P’layah</a:t>
            </a:r>
            <a:r>
              <a:rPr lang="en-US" sz="4000" dirty="0"/>
              <a:t> explained </a:t>
            </a:r>
          </a:p>
        </p:txBody>
      </p:sp>
    </p:spTree>
    <p:extLst>
      <p:ext uri="{BB962C8B-B14F-4D97-AF65-F5344CB8AC3E}">
        <p14:creationId xmlns:p14="http://schemas.microsoft.com/office/powerpoint/2010/main" val="2935809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F8F49DE7-3F27-4056-140A-3EB71E6BFBA7}"/>
              </a:ext>
            </a:extLst>
          </p:cNvPr>
          <p:cNvSpPr>
            <a:spLocks noGrp="1" noChangeArrowheads="1"/>
          </p:cNvSpPr>
          <p:nvPr>
            <p:ph type="subTitle" idx="4294967295"/>
          </p:nvPr>
        </p:nvSpPr>
        <p:spPr>
          <a:xfrm>
            <a:off x="381000" y="209550"/>
            <a:ext cx="8458200" cy="4724400"/>
          </a:xfrm>
        </p:spPr>
        <p:txBody>
          <a:bodyPr/>
          <a:lstStyle/>
          <a:p>
            <a:pPr marL="0" indent="0" eaLnBrk="1" hangingPunct="1">
              <a:spcBef>
                <a:spcPct val="0"/>
              </a:spcBef>
              <a:buNone/>
            </a:pPr>
            <a:r>
              <a:rPr lang="en-US" altLang="en-US" baseline="30000" dirty="0" err="1"/>
              <a:t>Nekhmyah</a:t>
            </a:r>
            <a:r>
              <a:rPr lang="en-US" altLang="en-US" baseline="30000" dirty="0"/>
              <a:t> 8.1-10</a:t>
            </a:r>
            <a:r>
              <a:rPr lang="en-US" altLang="en-US" dirty="0"/>
              <a:t> </a:t>
            </a:r>
            <a:r>
              <a:rPr lang="en-US" altLang="en-US" sz="4000" dirty="0"/>
              <a:t>the Torah to the people, while the people remained in their places. They read clearly from the scroll, in the Torah of God, </a:t>
            </a:r>
            <a:r>
              <a:rPr lang="en-US" altLang="en-US" sz="4000" dirty="0">
                <a:solidFill>
                  <a:srgbClr val="FFFF66"/>
                </a:solidFill>
              </a:rPr>
              <a:t>translated it</a:t>
            </a:r>
            <a:r>
              <a:rPr lang="en-US" altLang="en-US" sz="4000" dirty="0"/>
              <a:t>, and enabled them to understand the sense of what was being read. </a:t>
            </a:r>
          </a:p>
          <a:p>
            <a:pPr marL="0" indent="0" eaLnBrk="1" hangingPunct="1">
              <a:spcBef>
                <a:spcPct val="0"/>
              </a:spcBef>
              <a:buNone/>
            </a:pPr>
            <a:endParaRPr lang="en-US" altLang="en-US" dirty="0"/>
          </a:p>
        </p:txBody>
      </p:sp>
    </p:spTree>
    <p:extLst>
      <p:ext uri="{BB962C8B-B14F-4D97-AF65-F5344CB8AC3E}">
        <p14:creationId xmlns:p14="http://schemas.microsoft.com/office/powerpoint/2010/main" val="1853893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5B3EF6FC-50C5-15D8-E918-C70D78425890}"/>
              </a:ext>
            </a:extLst>
          </p:cNvPr>
          <p:cNvSpPr>
            <a:spLocks noGrp="1" noChangeArrowheads="1"/>
          </p:cNvSpPr>
          <p:nvPr>
            <p:ph type="subTitle" idx="4294967295"/>
          </p:nvPr>
        </p:nvSpPr>
        <p:spPr>
          <a:xfrm>
            <a:off x="304800" y="209550"/>
            <a:ext cx="8458200" cy="46482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a:t>
            </a:r>
            <a:r>
              <a:rPr lang="en-US" altLang="en-US" sz="4000" dirty="0" err="1"/>
              <a:t>Nekhemyah</a:t>
            </a:r>
            <a:r>
              <a:rPr lang="en-US" altLang="en-US" sz="4000" dirty="0"/>
              <a:t> the </a:t>
            </a:r>
            <a:r>
              <a:rPr lang="en-US" altLang="en-US" sz="4000" dirty="0" err="1"/>
              <a:t>Tirshata</a:t>
            </a:r>
            <a:r>
              <a:rPr lang="en-US" altLang="en-US" sz="4000" dirty="0"/>
              <a:t>, 'Ezra the </a:t>
            </a:r>
            <a:r>
              <a:rPr lang="en-US" altLang="en-US" sz="4000" dirty="0" err="1"/>
              <a:t>cohen</a:t>
            </a:r>
            <a:r>
              <a:rPr lang="en-US" altLang="en-US" sz="4000" dirty="0"/>
              <a:t> and Torah-teacher and the </a:t>
            </a:r>
            <a:r>
              <a:rPr lang="en-US" altLang="en-US" sz="4000" dirty="0" err="1"/>
              <a:t>L'vi'im</a:t>
            </a:r>
            <a:r>
              <a:rPr lang="en-US" altLang="en-US" sz="4000" dirty="0"/>
              <a:t> who taught the people said to all the people, "Today is consecrated to </a:t>
            </a:r>
            <a:r>
              <a:rPr lang="en-US" altLang="en-US" sz="4000" cap="small" dirty="0"/>
              <a:t>A</a:t>
            </a:r>
            <a:r>
              <a:rPr lang="en-US" altLang="en-US" sz="3600" cap="small" dirty="0"/>
              <a:t>DONI</a:t>
            </a:r>
            <a:r>
              <a:rPr lang="en-US" altLang="en-US" sz="4000" dirty="0"/>
              <a:t> your God; </a:t>
            </a:r>
          </a:p>
        </p:txBody>
      </p:sp>
    </p:spTree>
    <p:extLst>
      <p:ext uri="{BB962C8B-B14F-4D97-AF65-F5344CB8AC3E}">
        <p14:creationId xmlns:p14="http://schemas.microsoft.com/office/powerpoint/2010/main" val="2431871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5B3EF6FC-50C5-15D8-E918-C70D78425890}"/>
              </a:ext>
            </a:extLst>
          </p:cNvPr>
          <p:cNvSpPr>
            <a:spLocks noGrp="1" noChangeArrowheads="1"/>
          </p:cNvSpPr>
          <p:nvPr>
            <p:ph type="subTitle" idx="4294967295"/>
          </p:nvPr>
        </p:nvSpPr>
        <p:spPr>
          <a:xfrm>
            <a:off x="304800" y="209550"/>
            <a:ext cx="8458200" cy="46482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a:t>
            </a:r>
            <a:r>
              <a:rPr lang="en-US" altLang="en-US" sz="4000" dirty="0">
                <a:solidFill>
                  <a:srgbClr val="FFFF66"/>
                </a:solidFill>
              </a:rPr>
              <a:t>don't be mournful, don't weep."</a:t>
            </a:r>
            <a:r>
              <a:rPr lang="en-US" altLang="en-US" sz="4000" dirty="0"/>
              <a:t> For all the people had been weeping when they heard the words of the Torah. Then he said to them, "</a:t>
            </a:r>
            <a:r>
              <a:rPr lang="en-US" altLang="en-US" sz="4000" dirty="0">
                <a:solidFill>
                  <a:srgbClr val="FFFF66"/>
                </a:solidFill>
              </a:rPr>
              <a:t>Go, eat rich food, drink sweet drinks</a:t>
            </a:r>
            <a:r>
              <a:rPr lang="en-US" altLang="en-US" sz="4000" dirty="0"/>
              <a:t>, </a:t>
            </a:r>
          </a:p>
        </p:txBody>
      </p:sp>
    </p:spTree>
    <p:extLst>
      <p:ext uri="{BB962C8B-B14F-4D97-AF65-F5344CB8AC3E}">
        <p14:creationId xmlns:p14="http://schemas.microsoft.com/office/powerpoint/2010/main" val="387180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903D4C6E-5C72-47AE-6645-A9845718CC8F}"/>
              </a:ext>
            </a:extLst>
          </p:cNvPr>
          <p:cNvSpPr>
            <a:spLocks noGrp="1" noChangeArrowheads="1"/>
          </p:cNvSpPr>
          <p:nvPr>
            <p:ph type="subTitle" idx="4294967295"/>
          </p:nvPr>
        </p:nvSpPr>
        <p:spPr>
          <a:xfrm>
            <a:off x="381000" y="209550"/>
            <a:ext cx="8305800" cy="4648200"/>
          </a:xfrm>
        </p:spPr>
        <p:txBody>
          <a:bodyPr>
            <a:normAutofit lnSpcReduction="10000"/>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and send portions to those who can't provide for themselves; for </a:t>
            </a:r>
            <a:r>
              <a:rPr lang="en-US" altLang="en-US" sz="4000" u="sng" dirty="0">
                <a:solidFill>
                  <a:srgbClr val="FFFF66"/>
                </a:solidFill>
              </a:rPr>
              <a:t>today is consecrated to our Lord</a:t>
            </a:r>
            <a:r>
              <a:rPr lang="en-US" altLang="en-US" sz="4000" dirty="0"/>
              <a:t>. Don't be sad, because </a:t>
            </a:r>
            <a:r>
              <a:rPr lang="en-US" altLang="en-US" sz="4000" dirty="0">
                <a:solidFill>
                  <a:srgbClr val="FFFF66"/>
                </a:solidFill>
              </a:rPr>
              <a:t>the joy of A</a:t>
            </a:r>
            <a:r>
              <a:rPr lang="en-US" altLang="en-US" sz="3200" dirty="0">
                <a:solidFill>
                  <a:srgbClr val="FFFF66"/>
                </a:solidFill>
              </a:rPr>
              <a:t>DONI</a:t>
            </a:r>
            <a:r>
              <a:rPr lang="en-US" altLang="en-US" sz="4000" dirty="0">
                <a:solidFill>
                  <a:srgbClr val="FFFF66"/>
                </a:solidFill>
              </a:rPr>
              <a:t> is your strength."</a:t>
            </a:r>
            <a:r>
              <a:rPr lang="en-US" altLang="en-US" sz="4000" dirty="0"/>
              <a:t>  In this way the </a:t>
            </a:r>
            <a:r>
              <a:rPr lang="en-US" altLang="en-US" sz="4000" dirty="0" err="1"/>
              <a:t>L'vi'im</a:t>
            </a:r>
            <a:r>
              <a:rPr lang="en-US" altLang="en-US" sz="4000" dirty="0"/>
              <a:t> quieted the people, as they said, </a:t>
            </a:r>
          </a:p>
        </p:txBody>
      </p:sp>
    </p:spTree>
    <p:extLst>
      <p:ext uri="{BB962C8B-B14F-4D97-AF65-F5344CB8AC3E}">
        <p14:creationId xmlns:p14="http://schemas.microsoft.com/office/powerpoint/2010/main" val="2888177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903D4C6E-5C72-47AE-6645-A9845718CC8F}"/>
              </a:ext>
            </a:extLst>
          </p:cNvPr>
          <p:cNvSpPr>
            <a:spLocks noGrp="1" noChangeArrowheads="1"/>
          </p:cNvSpPr>
          <p:nvPr>
            <p:ph type="subTitle" idx="4294967295"/>
          </p:nvPr>
        </p:nvSpPr>
        <p:spPr>
          <a:xfrm>
            <a:off x="381000" y="209550"/>
            <a:ext cx="8305800" cy="4648200"/>
          </a:xfrm>
        </p:spPr>
        <p:txBody>
          <a:bodyPr/>
          <a:lstStyle/>
          <a:p>
            <a:pPr marL="0" indent="0" eaLnBrk="1" hangingPunct="1">
              <a:spcBef>
                <a:spcPct val="0"/>
              </a:spcBef>
              <a:buNone/>
            </a:pPr>
            <a:r>
              <a:rPr lang="en-US" altLang="en-US" sz="4000" baseline="30000" dirty="0" err="1"/>
              <a:t>Nekhmyah</a:t>
            </a:r>
            <a:r>
              <a:rPr lang="en-US" altLang="en-US" sz="4000" baseline="30000" dirty="0"/>
              <a:t> 8.1-10</a:t>
            </a:r>
            <a:r>
              <a:rPr lang="en-US" altLang="en-US" sz="4000" dirty="0"/>
              <a:t> "Be quiet, for today is holy; </a:t>
            </a:r>
            <a:r>
              <a:rPr lang="en-US" altLang="en-US" sz="4000" dirty="0">
                <a:solidFill>
                  <a:srgbClr val="FFFF66"/>
                </a:solidFill>
              </a:rPr>
              <a:t>don't be sad</a:t>
            </a:r>
            <a:r>
              <a:rPr lang="en-US" altLang="en-US" sz="4000" dirty="0"/>
              <a:t>."  Then the people went off to eat, drink, send portions and celebrate; because they had understood the words that had been proclaimed to them. </a:t>
            </a:r>
          </a:p>
        </p:txBody>
      </p:sp>
    </p:spTree>
    <p:extLst>
      <p:ext uri="{BB962C8B-B14F-4D97-AF65-F5344CB8AC3E}">
        <p14:creationId xmlns:p14="http://schemas.microsoft.com/office/powerpoint/2010/main" val="47641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46DDD97-05D1-43F7-811D-745B96F5D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654353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Paraphrase: Today is Yom Teruah [first day of the seventh month]</a:t>
            </a:r>
          </a:p>
          <a:p>
            <a:pPr marL="512763" indent="-512763" algn="l">
              <a:lnSpc>
                <a:spcPct val="90000"/>
              </a:lnSpc>
              <a:buFont typeface="+mj-lt"/>
              <a:buAutoNum type="arabicPeriod"/>
            </a:pPr>
            <a:r>
              <a:rPr lang="en-US" altLang="en-US" sz="4000" dirty="0"/>
              <a:t>Shout for joy, for victory, for celebration!</a:t>
            </a:r>
          </a:p>
          <a:p>
            <a:pPr marL="512763" indent="-512763" algn="l">
              <a:lnSpc>
                <a:spcPct val="90000"/>
              </a:lnSpc>
              <a:buFont typeface="+mj-lt"/>
              <a:buAutoNum type="arabicPeriod"/>
            </a:pPr>
            <a:r>
              <a:rPr lang="en-US" altLang="en-US" sz="4000" dirty="0"/>
              <a:t>Don’t be sad.</a:t>
            </a:r>
          </a:p>
          <a:p>
            <a:pPr marL="512763" indent="-512763" algn="l">
              <a:lnSpc>
                <a:spcPct val="90000"/>
              </a:lnSpc>
              <a:buFont typeface="+mj-lt"/>
              <a:buAutoNum type="arabicPeriod"/>
            </a:pPr>
            <a:r>
              <a:rPr lang="en-US" altLang="en-US" sz="4000" dirty="0"/>
              <a:t>Eat and share!</a:t>
            </a:r>
          </a:p>
        </p:txBody>
      </p:sp>
    </p:spTree>
    <p:extLst>
      <p:ext uri="{BB962C8B-B14F-4D97-AF65-F5344CB8AC3E}">
        <p14:creationId xmlns:p14="http://schemas.microsoft.com/office/powerpoint/2010/main" val="280031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46DDD97-05D1-43F7-811D-745B96F5D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354729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1F7F4F2-D203-F07C-2B6B-3410B32DC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1B3E582-6155-602C-D4C0-A3507E0541A0}"/>
              </a:ext>
            </a:extLst>
          </p:cNvPr>
          <p:cNvSpPr txBox="1"/>
          <p:nvPr/>
        </p:nvSpPr>
        <p:spPr>
          <a:xfrm>
            <a:off x="304801" y="285750"/>
            <a:ext cx="8458200" cy="5333768"/>
          </a:xfrm>
          <a:prstGeom prst="rect">
            <a:avLst/>
          </a:prstGeom>
          <a:noFill/>
        </p:spPr>
        <p:txBody>
          <a:bodyPr wrap="square" rtlCol="0">
            <a:spAutoFit/>
          </a:bodyPr>
          <a:lstStyle/>
          <a:p>
            <a:pPr algn="l">
              <a:lnSpc>
                <a:spcPct val="90000"/>
              </a:lnSpc>
            </a:pPr>
            <a:r>
              <a:rPr lang="en-US" altLang="en-US" sz="4000" dirty="0"/>
              <a:t>Rosh HaShanah</a:t>
            </a:r>
          </a:p>
          <a:p>
            <a:pPr marL="573088" indent="-573088" algn="l">
              <a:lnSpc>
                <a:spcPct val="90000"/>
              </a:lnSpc>
              <a:buFont typeface="+mj-lt"/>
              <a:buAutoNum type="arabicPeriod"/>
            </a:pPr>
            <a:r>
              <a:rPr lang="en-US" altLang="en-US" sz="4000" dirty="0"/>
              <a:t>The name</a:t>
            </a:r>
          </a:p>
          <a:p>
            <a:pPr marL="573088" indent="-573088" algn="l">
              <a:lnSpc>
                <a:spcPct val="90000"/>
              </a:lnSpc>
              <a:buFont typeface="+mj-lt"/>
              <a:buAutoNum type="arabicPeriod"/>
            </a:pPr>
            <a:r>
              <a:rPr lang="en-US" sz="4000" dirty="0"/>
              <a:t>Meaning of Rosh </a:t>
            </a:r>
            <a:r>
              <a:rPr lang="en-US" sz="4000" dirty="0" err="1"/>
              <a:t>Hashanna</a:t>
            </a:r>
            <a:r>
              <a:rPr lang="en-US" sz="4000" dirty="0"/>
              <a:t> </a:t>
            </a:r>
            <a:r>
              <a:rPr lang="he-IL" sz="5400" b="1" dirty="0">
                <a:latin typeface="David" panose="020E0502060401010101" pitchFamily="34" charset="-79"/>
                <a:cs typeface="David" panose="020E0502060401010101" pitchFamily="34" charset="-79"/>
              </a:rPr>
              <a:t>תְּרוּעָה</a:t>
            </a:r>
            <a:r>
              <a:rPr lang="en-US" sz="5400" b="1" dirty="0">
                <a:latin typeface="David" panose="020E0502060401010101" pitchFamily="34" charset="-79"/>
                <a:cs typeface="David" panose="020E0502060401010101" pitchFamily="34" charset="-79"/>
              </a:rPr>
              <a:t> </a:t>
            </a:r>
            <a:r>
              <a:rPr lang="en-US" altLang="en-US" sz="4000" dirty="0"/>
              <a:t>Teruah</a:t>
            </a:r>
          </a:p>
          <a:p>
            <a:pPr marL="573088" indent="-573088" algn="l">
              <a:lnSpc>
                <a:spcPct val="90000"/>
              </a:lnSpc>
              <a:buFont typeface="+mj-lt"/>
              <a:buAutoNum type="arabicPeriod"/>
            </a:pPr>
            <a:r>
              <a:rPr lang="en-US" altLang="en-US" sz="4000" dirty="0"/>
              <a:t>An example in scripture of this holiday being celebrated.</a:t>
            </a:r>
          </a:p>
          <a:p>
            <a:pPr marL="573088" indent="-573088" algn="l">
              <a:lnSpc>
                <a:spcPct val="90000"/>
              </a:lnSpc>
              <a:buFont typeface="+mj-lt"/>
              <a:buAutoNum type="arabicPeriod"/>
            </a:pPr>
            <a:r>
              <a:rPr lang="en-US" altLang="en-US" sz="4000" u="sng" dirty="0">
                <a:solidFill>
                  <a:srgbClr val="FFFF66"/>
                </a:solidFill>
              </a:rPr>
              <a:t>A modern example of VICTORY!</a:t>
            </a:r>
          </a:p>
          <a:p>
            <a:pPr algn="l"/>
            <a:endParaRPr lang="en-US" dirty="0"/>
          </a:p>
        </p:txBody>
      </p:sp>
    </p:spTree>
    <p:extLst>
      <p:ext uri="{BB962C8B-B14F-4D97-AF65-F5344CB8AC3E}">
        <p14:creationId xmlns:p14="http://schemas.microsoft.com/office/powerpoint/2010/main" val="2573744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953000" cy="4648200"/>
          </a:xfrm>
        </p:spPr>
        <p:txBody>
          <a:bodyPr>
            <a:normAutofit/>
          </a:bodyPr>
          <a:lstStyle/>
          <a:p>
            <a:pPr algn="l">
              <a:lnSpc>
                <a:spcPct val="90000"/>
              </a:lnSpc>
            </a:pPr>
            <a:r>
              <a:rPr lang="en-US" altLang="en-US" sz="4000" dirty="0"/>
              <a:t>Pastor Henry Hildebrandt was facing 15 years in prison and $52,000,000 in fines. For what? For having service during Covid.</a:t>
            </a:r>
          </a:p>
        </p:txBody>
      </p:sp>
      <p:pic>
        <p:nvPicPr>
          <p:cNvPr id="3" name="Picture 2">
            <a:extLst>
              <a:ext uri="{FF2B5EF4-FFF2-40B4-BE49-F238E27FC236}">
                <a16:creationId xmlns:a16="http://schemas.microsoft.com/office/drawing/2014/main" id="{2D65F8D8-0ED9-FF3F-3877-22D8C4CF6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0"/>
            <a:ext cx="3886200" cy="5181600"/>
          </a:xfrm>
          <a:prstGeom prst="rect">
            <a:avLst/>
          </a:prstGeom>
        </p:spPr>
      </p:pic>
    </p:spTree>
    <p:extLst>
      <p:ext uri="{BB962C8B-B14F-4D97-AF65-F5344CB8AC3E}">
        <p14:creationId xmlns:p14="http://schemas.microsoft.com/office/powerpoint/2010/main" val="2297320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4D80352-0535-9560-4D91-06E8A684AFD2}"/>
              </a:ext>
            </a:extLst>
          </p:cNvPr>
          <p:cNvPicPr>
            <a:picLocks noChangeAspect="1"/>
          </p:cNvPicPr>
          <p:nvPr/>
        </p:nvPicPr>
        <p:blipFill>
          <a:blip r:embed="rId3"/>
          <a:stretch>
            <a:fillRect/>
          </a:stretch>
        </p:blipFill>
        <p:spPr>
          <a:xfrm>
            <a:off x="19455" y="-24644"/>
            <a:ext cx="9144000" cy="5116587"/>
          </a:xfrm>
          <a:prstGeom prst="rect">
            <a:avLst/>
          </a:prstGeom>
        </p:spPr>
      </p:pic>
      <p:cxnSp>
        <p:nvCxnSpPr>
          <p:cNvPr id="5" name="Straight Arrow Connector 4">
            <a:extLst>
              <a:ext uri="{FF2B5EF4-FFF2-40B4-BE49-F238E27FC236}">
                <a16:creationId xmlns:a16="http://schemas.microsoft.com/office/drawing/2014/main" id="{C4537162-8D27-CFFE-390A-0F6977EB2BBE}"/>
              </a:ext>
            </a:extLst>
          </p:cNvPr>
          <p:cNvCxnSpPr/>
          <p:nvPr/>
        </p:nvCxnSpPr>
        <p:spPr bwMode="auto">
          <a:xfrm flipV="1">
            <a:off x="3429000" y="3181350"/>
            <a:ext cx="762000" cy="1143000"/>
          </a:xfrm>
          <a:prstGeom prst="straightConnector1">
            <a:avLst/>
          </a:prstGeom>
          <a:solidFill>
            <a:schemeClr val="accent1"/>
          </a:solidFill>
          <a:ln w="508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C18B6AE5-8FEA-D0B0-E8F7-EE16BCE8158F}"/>
              </a:ext>
            </a:extLst>
          </p:cNvPr>
          <p:cNvCxnSpPr/>
          <p:nvPr/>
        </p:nvCxnSpPr>
        <p:spPr bwMode="auto">
          <a:xfrm>
            <a:off x="2514600" y="590550"/>
            <a:ext cx="2286000" cy="9144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52A5BA66-9FB3-919F-062D-CCE1D7878155}"/>
              </a:ext>
            </a:extLst>
          </p:cNvPr>
          <p:cNvSpPr txBox="1"/>
          <p:nvPr/>
        </p:nvSpPr>
        <p:spPr>
          <a:xfrm>
            <a:off x="1219200" y="202741"/>
            <a:ext cx="2909579"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Dawn’s hometown</a:t>
            </a:r>
          </a:p>
        </p:txBody>
      </p:sp>
      <p:sp>
        <p:nvSpPr>
          <p:cNvPr id="9" name="TextBox 8">
            <a:extLst>
              <a:ext uri="{FF2B5EF4-FFF2-40B4-BE49-F238E27FC236}">
                <a16:creationId xmlns:a16="http://schemas.microsoft.com/office/drawing/2014/main" id="{0FF638F5-E80A-EB67-830E-FDF6324F5519}"/>
              </a:ext>
            </a:extLst>
          </p:cNvPr>
          <p:cNvSpPr txBox="1"/>
          <p:nvPr/>
        </p:nvSpPr>
        <p:spPr>
          <a:xfrm>
            <a:off x="2459296" y="4149059"/>
            <a:ext cx="1600118"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rPr>
              <a:t>Aylmer</a:t>
            </a:r>
          </a:p>
        </p:txBody>
      </p:sp>
    </p:spTree>
    <p:extLst>
      <p:ext uri="{BB962C8B-B14F-4D97-AF65-F5344CB8AC3E}">
        <p14:creationId xmlns:p14="http://schemas.microsoft.com/office/powerpoint/2010/main" val="500184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He offered online services for all who wanted that. But many wanted to meet and worship in-person together. By the way, there was not one single case of Covid in his congregation. Not one. But still, the totalitarian government of Ontario used the opportunity to try to crush him.</a:t>
            </a:r>
          </a:p>
        </p:txBody>
      </p:sp>
    </p:spTree>
    <p:extLst>
      <p:ext uri="{BB962C8B-B14F-4D97-AF65-F5344CB8AC3E}">
        <p14:creationId xmlns:p14="http://schemas.microsoft.com/office/powerpoint/2010/main" val="1570897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746DDD97-05D1-43F7-811D-745B96F5D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600682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 are about to hear the shofars, but it’s </a:t>
            </a:r>
            <a:r>
              <a:rPr lang="en-US" altLang="en-US" sz="4000" u="sng" dirty="0">
                <a:solidFill>
                  <a:srgbClr val="FFFF66"/>
                </a:solidFill>
              </a:rPr>
              <a:t>NOT passive</a:t>
            </a:r>
            <a:r>
              <a:rPr lang="en-US" altLang="en-US" sz="4000" dirty="0"/>
              <a:t>.   We need to shout and praise G-d in Messiah for…</a:t>
            </a:r>
          </a:p>
        </p:txBody>
      </p:sp>
    </p:spTree>
    <p:extLst>
      <p:ext uri="{BB962C8B-B14F-4D97-AF65-F5344CB8AC3E}">
        <p14:creationId xmlns:p14="http://schemas.microsoft.com/office/powerpoint/2010/main" val="1813961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 celebration</a:t>
            </a:r>
          </a:p>
          <a:p>
            <a:pPr marL="231775" indent="-231775" algn="l" defTabSz="231775">
              <a:lnSpc>
                <a:spcPct val="90000"/>
              </a:lnSpc>
              <a:buFont typeface="Arial" panose="020B0604020202020204" pitchFamily="34" charset="0"/>
              <a:buChar char="•"/>
            </a:pPr>
            <a:r>
              <a:rPr lang="en-US" altLang="en-US" sz="4000" dirty="0"/>
              <a:t>2 Shmuel 6:15; 		Joyful celebration</a:t>
            </a:r>
          </a:p>
          <a:p>
            <a:pPr marL="231775" indent="-231775" algn="l" defTabSz="231775">
              <a:lnSpc>
                <a:spcPct val="90000"/>
              </a:lnSpc>
              <a:buFont typeface="Arial" panose="020B0604020202020204" pitchFamily="34" charset="0"/>
              <a:buChar char="•"/>
            </a:pPr>
            <a:r>
              <a:rPr lang="en-US" altLang="en-US" sz="4000" dirty="0"/>
              <a:t>Ezra 3:11; 						Joyful celebration</a:t>
            </a:r>
          </a:p>
          <a:p>
            <a:pPr marL="231775" indent="-231775" algn="l" defTabSz="231775">
              <a:lnSpc>
                <a:spcPct val="90000"/>
              </a:lnSpc>
              <a:buFont typeface="Arial" panose="020B0604020202020204" pitchFamily="34" charset="0"/>
              <a:buChar char="•"/>
            </a:pPr>
            <a:r>
              <a:rPr lang="en-US" altLang="en-US" sz="4000" dirty="0"/>
              <a:t>Job 8:21; 							Spiritual joy</a:t>
            </a:r>
          </a:p>
          <a:p>
            <a:pPr marL="231775" indent="-231775" algn="l" defTabSz="231775">
              <a:lnSpc>
                <a:spcPct val="90000"/>
              </a:lnSpc>
              <a:buFont typeface="Arial" panose="020B0604020202020204" pitchFamily="34" charset="0"/>
              <a:buChar char="•"/>
            </a:pPr>
            <a:r>
              <a:rPr lang="en-US" altLang="en-US" sz="4000" dirty="0"/>
              <a:t>Psalm 27:6				Victory over invaders</a:t>
            </a:r>
          </a:p>
          <a:p>
            <a:pPr marL="231775" indent="-231775" algn="l" defTabSz="231775">
              <a:lnSpc>
                <a:spcPct val="90000"/>
              </a:lnSpc>
              <a:buFont typeface="Arial" panose="020B0604020202020204" pitchFamily="34" charset="0"/>
              <a:buChar char="•"/>
            </a:pPr>
            <a:r>
              <a:rPr lang="en-US" altLang="en-US" sz="4000" dirty="0"/>
              <a:t>Psalm 150:5						Joyful celebration</a:t>
            </a:r>
          </a:p>
        </p:txBody>
      </p:sp>
    </p:spTree>
    <p:extLst>
      <p:ext uri="{BB962C8B-B14F-4D97-AF65-F5344CB8AC3E}">
        <p14:creationId xmlns:p14="http://schemas.microsoft.com/office/powerpoint/2010/main" val="3164020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1F7F4F2-D203-F07C-2B6B-3410B32DC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1B3E582-6155-602C-D4C0-A3507E0541A0}"/>
              </a:ext>
            </a:extLst>
          </p:cNvPr>
          <p:cNvSpPr txBox="1"/>
          <p:nvPr/>
        </p:nvSpPr>
        <p:spPr>
          <a:xfrm>
            <a:off x="304801" y="285750"/>
            <a:ext cx="8458200" cy="5333768"/>
          </a:xfrm>
          <a:prstGeom prst="rect">
            <a:avLst/>
          </a:prstGeom>
          <a:noFill/>
        </p:spPr>
        <p:txBody>
          <a:bodyPr wrap="square" rtlCol="0">
            <a:spAutoFit/>
          </a:bodyPr>
          <a:lstStyle/>
          <a:p>
            <a:pPr algn="l">
              <a:lnSpc>
                <a:spcPct val="90000"/>
              </a:lnSpc>
            </a:pPr>
            <a:r>
              <a:rPr lang="en-US" altLang="en-US" sz="4000" dirty="0"/>
              <a:t>Rosh HaShanah</a:t>
            </a:r>
          </a:p>
          <a:p>
            <a:pPr marL="573088" indent="-573088" algn="l">
              <a:lnSpc>
                <a:spcPct val="90000"/>
              </a:lnSpc>
              <a:buFont typeface="+mj-lt"/>
              <a:buAutoNum type="arabicPeriod"/>
            </a:pPr>
            <a:r>
              <a:rPr lang="en-US" altLang="en-US" sz="4000" dirty="0"/>
              <a:t>The name</a:t>
            </a:r>
          </a:p>
          <a:p>
            <a:pPr marL="573088" indent="-573088" algn="l">
              <a:lnSpc>
                <a:spcPct val="90000"/>
              </a:lnSpc>
              <a:buFont typeface="+mj-lt"/>
              <a:buAutoNum type="arabicPeriod"/>
            </a:pPr>
            <a:r>
              <a:rPr lang="en-US" sz="4000" dirty="0"/>
              <a:t>Meaning of Rosh </a:t>
            </a:r>
            <a:r>
              <a:rPr lang="en-US" sz="4000" dirty="0" err="1"/>
              <a:t>Hashanna</a:t>
            </a:r>
            <a:r>
              <a:rPr lang="en-US" sz="4000" dirty="0"/>
              <a:t> </a:t>
            </a:r>
            <a:r>
              <a:rPr lang="he-IL" sz="5400" b="1" dirty="0">
                <a:latin typeface="David" panose="020E0502060401010101" pitchFamily="34" charset="-79"/>
                <a:cs typeface="David" panose="020E0502060401010101" pitchFamily="34" charset="-79"/>
              </a:rPr>
              <a:t>תְּרוּעָה</a:t>
            </a:r>
            <a:r>
              <a:rPr lang="en-US" sz="5400" b="1" dirty="0">
                <a:latin typeface="David" panose="020E0502060401010101" pitchFamily="34" charset="-79"/>
                <a:cs typeface="David" panose="020E0502060401010101" pitchFamily="34" charset="-79"/>
              </a:rPr>
              <a:t> </a:t>
            </a:r>
            <a:r>
              <a:rPr lang="en-US" altLang="en-US" sz="4000" dirty="0"/>
              <a:t>Teruah</a:t>
            </a:r>
          </a:p>
          <a:p>
            <a:pPr marL="573088" indent="-573088" algn="l">
              <a:lnSpc>
                <a:spcPct val="90000"/>
              </a:lnSpc>
              <a:buFont typeface="+mj-lt"/>
              <a:buAutoNum type="arabicPeriod"/>
            </a:pPr>
            <a:r>
              <a:rPr lang="en-US" altLang="en-US" sz="4000" dirty="0"/>
              <a:t>An example in scripture of this holiday being celebrated.</a:t>
            </a:r>
          </a:p>
          <a:p>
            <a:pPr marL="573088" indent="-573088" algn="l">
              <a:lnSpc>
                <a:spcPct val="90000"/>
              </a:lnSpc>
              <a:buFont typeface="+mj-lt"/>
              <a:buAutoNum type="arabicPeriod"/>
            </a:pPr>
            <a:r>
              <a:rPr lang="en-US" altLang="en-US" sz="4000" dirty="0"/>
              <a:t>A modern example of VICTORY!</a:t>
            </a:r>
          </a:p>
          <a:p>
            <a:pPr algn="l"/>
            <a:endParaRPr lang="en-US" dirty="0"/>
          </a:p>
        </p:txBody>
      </p:sp>
    </p:spTree>
    <p:extLst>
      <p:ext uri="{BB962C8B-B14F-4D97-AF65-F5344CB8AC3E}">
        <p14:creationId xmlns:p14="http://schemas.microsoft.com/office/powerpoint/2010/main" val="361048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1F7F4F2-D203-F07C-2B6B-3410B32DC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1B3E582-6155-602C-D4C0-A3507E0541A0}"/>
              </a:ext>
            </a:extLst>
          </p:cNvPr>
          <p:cNvSpPr txBox="1"/>
          <p:nvPr/>
        </p:nvSpPr>
        <p:spPr>
          <a:xfrm>
            <a:off x="304801" y="285750"/>
            <a:ext cx="8458200" cy="5333768"/>
          </a:xfrm>
          <a:prstGeom prst="rect">
            <a:avLst/>
          </a:prstGeom>
          <a:noFill/>
        </p:spPr>
        <p:txBody>
          <a:bodyPr wrap="square" rtlCol="0">
            <a:spAutoFit/>
          </a:bodyPr>
          <a:lstStyle/>
          <a:p>
            <a:pPr algn="l">
              <a:lnSpc>
                <a:spcPct val="90000"/>
              </a:lnSpc>
            </a:pPr>
            <a:r>
              <a:rPr lang="en-US" altLang="en-US" sz="4000" dirty="0"/>
              <a:t>Rosh HaShanah</a:t>
            </a:r>
          </a:p>
          <a:p>
            <a:pPr marL="573088" indent="-573088" algn="l">
              <a:lnSpc>
                <a:spcPct val="90000"/>
              </a:lnSpc>
              <a:buFont typeface="+mj-lt"/>
              <a:buAutoNum type="arabicPeriod"/>
            </a:pPr>
            <a:r>
              <a:rPr lang="en-US" altLang="en-US" sz="4000" dirty="0"/>
              <a:t>The name</a:t>
            </a:r>
          </a:p>
          <a:p>
            <a:pPr marL="573088" indent="-573088" algn="l">
              <a:lnSpc>
                <a:spcPct val="90000"/>
              </a:lnSpc>
              <a:buFont typeface="+mj-lt"/>
              <a:buAutoNum type="arabicPeriod"/>
            </a:pPr>
            <a:r>
              <a:rPr lang="en-US" sz="4000" dirty="0"/>
              <a:t>Meaning of Rosh </a:t>
            </a:r>
            <a:r>
              <a:rPr lang="en-US" sz="4000" dirty="0" err="1"/>
              <a:t>Hashanna</a:t>
            </a:r>
            <a:r>
              <a:rPr lang="en-US" sz="4000" dirty="0"/>
              <a:t> </a:t>
            </a:r>
            <a:r>
              <a:rPr lang="he-IL" sz="5400" b="1" dirty="0">
                <a:latin typeface="David" panose="020E0502060401010101" pitchFamily="34" charset="-79"/>
                <a:cs typeface="David" panose="020E0502060401010101" pitchFamily="34" charset="-79"/>
              </a:rPr>
              <a:t>תְּרוּעָה</a:t>
            </a:r>
            <a:r>
              <a:rPr lang="en-US" sz="5400" b="1" dirty="0">
                <a:latin typeface="David" panose="020E0502060401010101" pitchFamily="34" charset="-79"/>
                <a:cs typeface="David" panose="020E0502060401010101" pitchFamily="34" charset="-79"/>
              </a:rPr>
              <a:t> </a:t>
            </a:r>
            <a:r>
              <a:rPr lang="en-US" altLang="en-US" sz="4000" dirty="0"/>
              <a:t>Teruah</a:t>
            </a:r>
          </a:p>
          <a:p>
            <a:pPr marL="573088" indent="-573088" algn="l">
              <a:lnSpc>
                <a:spcPct val="90000"/>
              </a:lnSpc>
              <a:buFont typeface="+mj-lt"/>
              <a:buAutoNum type="arabicPeriod"/>
            </a:pPr>
            <a:r>
              <a:rPr lang="en-US" altLang="en-US" sz="4000" dirty="0"/>
              <a:t>An example in scripture of this holiday being celebrated.</a:t>
            </a:r>
          </a:p>
          <a:p>
            <a:pPr marL="573088" indent="-573088" algn="l">
              <a:lnSpc>
                <a:spcPct val="90000"/>
              </a:lnSpc>
              <a:buFont typeface="+mj-lt"/>
              <a:buAutoNum type="arabicPeriod"/>
            </a:pPr>
            <a:r>
              <a:rPr lang="en-US" altLang="en-US" sz="4000" dirty="0"/>
              <a:t>A modern example of VICTORY!</a:t>
            </a:r>
          </a:p>
          <a:p>
            <a:pPr algn="l"/>
            <a:endParaRPr lang="en-US" dirty="0"/>
          </a:p>
        </p:txBody>
      </p:sp>
    </p:spTree>
    <p:extLst>
      <p:ext uri="{BB962C8B-B14F-4D97-AF65-F5344CB8AC3E}">
        <p14:creationId xmlns:p14="http://schemas.microsoft.com/office/powerpoint/2010/main" val="1089724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ready for the teruah of His return?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a:t>
            </a:r>
            <a:r>
              <a:rPr lang="en-US" sz="4000"/>
              <a:t>that life </a:t>
            </a:r>
            <a:r>
              <a:rPr lang="en-US" sz="4000" dirty="0"/>
              <a:t>to anyone?</a:t>
            </a:r>
          </a:p>
        </p:txBody>
      </p:sp>
    </p:spTree>
    <p:extLst>
      <p:ext uri="{BB962C8B-B14F-4D97-AF65-F5344CB8AC3E}">
        <p14:creationId xmlns:p14="http://schemas.microsoft.com/office/powerpoint/2010/main" val="572967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370593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1F7F4F2-D203-F07C-2B6B-3410B32DC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51B3E582-6155-602C-D4C0-A3507E0541A0}"/>
              </a:ext>
            </a:extLst>
          </p:cNvPr>
          <p:cNvSpPr txBox="1"/>
          <p:nvPr/>
        </p:nvSpPr>
        <p:spPr>
          <a:xfrm>
            <a:off x="304801" y="285750"/>
            <a:ext cx="8458200" cy="5333768"/>
          </a:xfrm>
          <a:prstGeom prst="rect">
            <a:avLst/>
          </a:prstGeom>
          <a:noFill/>
        </p:spPr>
        <p:txBody>
          <a:bodyPr wrap="square" rtlCol="0">
            <a:spAutoFit/>
          </a:bodyPr>
          <a:lstStyle/>
          <a:p>
            <a:pPr algn="l">
              <a:lnSpc>
                <a:spcPct val="90000"/>
              </a:lnSpc>
            </a:pPr>
            <a:r>
              <a:rPr lang="en-US" altLang="en-US" sz="4000" dirty="0"/>
              <a:t>Rosh HaShanah</a:t>
            </a:r>
          </a:p>
          <a:p>
            <a:pPr marL="573088" indent="-573088" algn="l">
              <a:lnSpc>
                <a:spcPct val="90000"/>
              </a:lnSpc>
              <a:buFont typeface="+mj-lt"/>
              <a:buAutoNum type="arabicPeriod"/>
            </a:pPr>
            <a:r>
              <a:rPr lang="en-US" altLang="en-US" sz="4000" u="sng" dirty="0">
                <a:solidFill>
                  <a:srgbClr val="FFFF66"/>
                </a:solidFill>
              </a:rPr>
              <a:t>The name</a:t>
            </a:r>
          </a:p>
          <a:p>
            <a:pPr marL="573088" indent="-573088" algn="l">
              <a:lnSpc>
                <a:spcPct val="90000"/>
              </a:lnSpc>
              <a:buFont typeface="+mj-lt"/>
              <a:buAutoNum type="arabicPeriod"/>
            </a:pPr>
            <a:r>
              <a:rPr lang="en-US" sz="4000" dirty="0"/>
              <a:t>Meaning of Rosh </a:t>
            </a:r>
            <a:r>
              <a:rPr lang="en-US" sz="4000" dirty="0" err="1"/>
              <a:t>Hashanna</a:t>
            </a:r>
            <a:r>
              <a:rPr lang="en-US" sz="4000" dirty="0"/>
              <a:t> </a:t>
            </a:r>
            <a:r>
              <a:rPr lang="he-IL" sz="5400" b="1" dirty="0">
                <a:latin typeface="David" panose="020E0502060401010101" pitchFamily="34" charset="-79"/>
                <a:cs typeface="David" panose="020E0502060401010101" pitchFamily="34" charset="-79"/>
              </a:rPr>
              <a:t>תְּרוּעָה</a:t>
            </a:r>
            <a:r>
              <a:rPr lang="en-US" sz="5400" b="1" dirty="0">
                <a:latin typeface="David" panose="020E0502060401010101" pitchFamily="34" charset="-79"/>
                <a:cs typeface="David" panose="020E0502060401010101" pitchFamily="34" charset="-79"/>
              </a:rPr>
              <a:t> </a:t>
            </a:r>
            <a:r>
              <a:rPr lang="en-US" altLang="en-US" sz="4000" dirty="0"/>
              <a:t>Teruah</a:t>
            </a:r>
          </a:p>
          <a:p>
            <a:pPr marL="573088" indent="-573088" algn="l">
              <a:lnSpc>
                <a:spcPct val="90000"/>
              </a:lnSpc>
              <a:buFont typeface="+mj-lt"/>
              <a:buAutoNum type="arabicPeriod"/>
            </a:pPr>
            <a:r>
              <a:rPr lang="en-US" altLang="en-US" sz="4000" dirty="0"/>
              <a:t>An example in scripture of this holiday being celebrated.</a:t>
            </a:r>
          </a:p>
          <a:p>
            <a:pPr marL="573088" indent="-573088" algn="l">
              <a:lnSpc>
                <a:spcPct val="90000"/>
              </a:lnSpc>
              <a:buFont typeface="+mj-lt"/>
              <a:buAutoNum type="arabicPeriod"/>
            </a:pPr>
            <a:r>
              <a:rPr lang="en-US" altLang="en-US" sz="4000" dirty="0"/>
              <a:t>A modern example of VICTORY!</a:t>
            </a:r>
          </a:p>
          <a:p>
            <a:pPr algn="l"/>
            <a:endParaRPr lang="en-US" dirty="0"/>
          </a:p>
        </p:txBody>
      </p:sp>
    </p:spTree>
    <p:extLst>
      <p:ext uri="{BB962C8B-B14F-4D97-AF65-F5344CB8AC3E}">
        <p14:creationId xmlns:p14="http://schemas.microsoft.com/office/powerpoint/2010/main" val="368692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Scriptural basis of the name.</a:t>
            </a:r>
          </a:p>
          <a:p>
            <a:pPr algn="l">
              <a:lnSpc>
                <a:spcPct val="90000"/>
              </a:lnSpc>
            </a:pPr>
            <a:r>
              <a:rPr lang="en-US" sz="4000" dirty="0"/>
              <a:t>Rosh HaShanah means literally “the head of the year” or New Year. The day is not designated in scripture as a New Year.</a:t>
            </a:r>
            <a:endParaRPr lang="en-US" altLang="en-US" sz="4000" dirty="0"/>
          </a:p>
        </p:txBody>
      </p:sp>
    </p:spTree>
    <p:extLst>
      <p:ext uri="{BB962C8B-B14F-4D97-AF65-F5344CB8AC3E}">
        <p14:creationId xmlns:p14="http://schemas.microsoft.com/office/powerpoint/2010/main" val="176827665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bg1"/>
            </a:solidFill>
            <a:effectLst/>
            <a:latin typeface="r"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bg1"/>
            </a:solidFill>
            <a:effectLst/>
            <a:latin typeface="r"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204238</TotalTime>
  <Words>4439</Words>
  <Application>Microsoft Office PowerPoint</Application>
  <PresentationFormat>On-screen Show (16:9)</PresentationFormat>
  <Paragraphs>439</Paragraphs>
  <Slides>71</Slides>
  <Notes>71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71</vt:i4>
      </vt:variant>
    </vt:vector>
  </HeadingPairs>
  <TitlesOfParts>
    <vt:vector size="77" baseType="lpstr">
      <vt:lpstr>Arial</vt:lpstr>
      <vt:lpstr>Arial Rounded MT Bold</vt:lpstr>
      <vt:lpstr>David</vt:lpstr>
      <vt:lpstr>shlomo</vt:lpstr>
      <vt:lpstr>1_Default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4932</cp:revision>
  <dcterms:created xsi:type="dcterms:W3CDTF">2006-04-21T19:34:43Z</dcterms:created>
  <dcterms:modified xsi:type="dcterms:W3CDTF">2023-09-15T21:38:44Z</dcterms:modified>
</cp:coreProperties>
</file>