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9" r:id="rId2"/>
    <p:sldMasterId id="2147483842" r:id="rId3"/>
  </p:sldMasterIdLst>
  <p:notesMasterIdLst>
    <p:notesMasterId r:id="rId99"/>
  </p:notesMasterIdLst>
  <p:handoutMasterIdLst>
    <p:handoutMasterId r:id="rId100"/>
  </p:handoutMasterIdLst>
  <p:sldIdLst>
    <p:sldId id="2045" r:id="rId4"/>
    <p:sldId id="65385" r:id="rId5"/>
    <p:sldId id="65386" r:id="rId6"/>
    <p:sldId id="65383" r:id="rId7"/>
    <p:sldId id="65382" r:id="rId8"/>
    <p:sldId id="65379" r:id="rId9"/>
    <p:sldId id="63469" r:id="rId10"/>
    <p:sldId id="65374" r:id="rId11"/>
    <p:sldId id="65376" r:id="rId12"/>
    <p:sldId id="339" r:id="rId13"/>
    <p:sldId id="65375" r:id="rId14"/>
    <p:sldId id="65417" r:id="rId15"/>
    <p:sldId id="65380" r:id="rId16"/>
    <p:sldId id="65418" r:id="rId17"/>
    <p:sldId id="65365" r:id="rId18"/>
    <p:sldId id="65366" r:id="rId19"/>
    <p:sldId id="65369" r:id="rId20"/>
    <p:sldId id="65342" r:id="rId21"/>
    <p:sldId id="65367" r:id="rId22"/>
    <p:sldId id="65368" r:id="rId23"/>
    <p:sldId id="65370" r:id="rId24"/>
    <p:sldId id="65387" r:id="rId25"/>
    <p:sldId id="65414" r:id="rId26"/>
    <p:sldId id="65420" r:id="rId27"/>
    <p:sldId id="65421" r:id="rId28"/>
    <p:sldId id="64545" r:id="rId29"/>
    <p:sldId id="64552" r:id="rId30"/>
    <p:sldId id="64555" r:id="rId31"/>
    <p:sldId id="64556" r:id="rId32"/>
    <p:sldId id="64557" r:id="rId33"/>
    <p:sldId id="64558" r:id="rId34"/>
    <p:sldId id="65372" r:id="rId35"/>
    <p:sldId id="65388" r:id="rId36"/>
    <p:sldId id="65389" r:id="rId37"/>
    <p:sldId id="65390" r:id="rId38"/>
    <p:sldId id="63397" r:id="rId39"/>
    <p:sldId id="63439" r:id="rId40"/>
    <p:sldId id="63463" r:id="rId41"/>
    <p:sldId id="63440" r:id="rId42"/>
    <p:sldId id="63441" r:id="rId43"/>
    <p:sldId id="63464" r:id="rId44"/>
    <p:sldId id="63442" r:id="rId45"/>
    <p:sldId id="63465" r:id="rId46"/>
    <p:sldId id="63443" r:id="rId47"/>
    <p:sldId id="63466" r:id="rId48"/>
    <p:sldId id="63444" r:id="rId49"/>
    <p:sldId id="63445" r:id="rId50"/>
    <p:sldId id="63446" r:id="rId51"/>
    <p:sldId id="63502" r:id="rId52"/>
    <p:sldId id="63447" r:id="rId53"/>
    <p:sldId id="65408" r:id="rId54"/>
    <p:sldId id="65409" r:id="rId55"/>
    <p:sldId id="65419" r:id="rId56"/>
    <p:sldId id="65399" r:id="rId57"/>
    <p:sldId id="63453" r:id="rId58"/>
    <p:sldId id="63454" r:id="rId59"/>
    <p:sldId id="63455" r:id="rId60"/>
    <p:sldId id="63460" r:id="rId61"/>
    <p:sldId id="63456" r:id="rId62"/>
    <p:sldId id="63461" r:id="rId63"/>
    <p:sldId id="63457" r:id="rId64"/>
    <p:sldId id="63459" r:id="rId65"/>
    <p:sldId id="63458" r:id="rId66"/>
    <p:sldId id="63462" r:id="rId67"/>
    <p:sldId id="65415" r:id="rId68"/>
    <p:sldId id="65373" r:id="rId69"/>
    <p:sldId id="65371" r:id="rId70"/>
    <p:sldId id="65391" r:id="rId71"/>
    <p:sldId id="65393" r:id="rId72"/>
    <p:sldId id="65410" r:id="rId73"/>
    <p:sldId id="65397" r:id="rId74"/>
    <p:sldId id="65395" r:id="rId75"/>
    <p:sldId id="65394" r:id="rId76"/>
    <p:sldId id="65396" r:id="rId77"/>
    <p:sldId id="65364" r:id="rId78"/>
    <p:sldId id="65400" r:id="rId79"/>
    <p:sldId id="65360" r:id="rId80"/>
    <p:sldId id="65363" r:id="rId81"/>
    <p:sldId id="65411" r:id="rId82"/>
    <p:sldId id="65412" r:id="rId83"/>
    <p:sldId id="65413" r:id="rId84"/>
    <p:sldId id="65416" r:id="rId85"/>
    <p:sldId id="65248" r:id="rId86"/>
    <p:sldId id="65407" r:id="rId87"/>
    <p:sldId id="65402" r:id="rId88"/>
    <p:sldId id="65401" r:id="rId89"/>
    <p:sldId id="65404" r:id="rId90"/>
    <p:sldId id="65403" r:id="rId91"/>
    <p:sldId id="65406" r:id="rId92"/>
    <p:sldId id="65405" r:id="rId93"/>
    <p:sldId id="65361" r:id="rId94"/>
    <p:sldId id="65422" r:id="rId95"/>
    <p:sldId id="65423" r:id="rId96"/>
    <p:sldId id="64774" r:id="rId97"/>
    <p:sldId id="62913" r:id="rId9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449" autoAdjust="0"/>
    <p:restoredTop sz="83652" autoAdjust="0"/>
  </p:normalViewPr>
  <p:slideViewPr>
    <p:cSldViewPr>
      <p:cViewPr varScale="1">
        <p:scale>
          <a:sx n="95" d="100"/>
          <a:sy n="95" d="100"/>
        </p:scale>
        <p:origin x="102" y="48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101" d="100"/>
          <a:sy n="101" d="100"/>
        </p:scale>
        <p:origin x="1632" y="1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RH 5784  supernatural beginning, , but begining of Naqba</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16, 2023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RH 5784  supernatural beginning, , but begining of Naqba</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16, 2023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dorhaba.com/en/voice-of-one-calling/"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5784  supernatural beginning, , but begining of Naqba</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16,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miter lim="800000"/>
            <a:headEnd/>
            <a:tailEnd/>
          </a:ln>
        </p:spPr>
        <p:txBody>
          <a:bodyPr/>
          <a:lstStyle/>
          <a:p>
            <a:r>
              <a:rPr lang="en-US" altLang="en-US"/>
              <a:t>RH 5784  supernatural beginning, , but begining of Naqba</a:t>
            </a:r>
          </a:p>
        </p:txBody>
      </p:sp>
      <p:sp>
        <p:nvSpPr>
          <p:cNvPr id="41987" name="Rectangle 3"/>
          <p:cNvSpPr>
            <a:spLocks noGrp="1" noChangeArrowheads="1"/>
          </p:cNvSpPr>
          <p:nvPr>
            <p:ph type="dt" sz="quarter" idx="1"/>
          </p:nvPr>
        </p:nvSpPr>
        <p:spPr>
          <a:noFill/>
          <a:ln>
            <a:miter lim="800000"/>
            <a:headEnd/>
            <a:tailEnd/>
          </a:ln>
        </p:spPr>
        <p:txBody>
          <a:bodyPr/>
          <a:lstStyle/>
          <a:p>
            <a:r>
              <a:rPr lang="en-US" altLang="en-US"/>
              <a:t>Sept 16, 2023 5784</a:t>
            </a:r>
          </a:p>
        </p:txBody>
      </p:sp>
      <p:sp>
        <p:nvSpPr>
          <p:cNvPr id="41988" name="Rectangle 7"/>
          <p:cNvSpPr>
            <a:spLocks noGrp="1" noChangeArrowheads="1"/>
          </p:cNvSpPr>
          <p:nvPr>
            <p:ph type="sldNum" sz="quarter" idx="5"/>
          </p:nvPr>
        </p:nvSpPr>
        <p:spPr>
          <a:noFill/>
          <a:ln>
            <a:miter lim="800000"/>
            <a:headEnd/>
            <a:tailEnd/>
          </a:ln>
        </p:spPr>
        <p:txBody>
          <a:bodyPr/>
          <a:lstStyle/>
          <a:p>
            <a:fld id="{E14DCA60-89DB-4052-AF22-022E68E93601}" type="slidenum">
              <a:rPr lang="en-US" altLang="en-US" smtClean="0"/>
              <a:pPr/>
              <a:t>10</a:t>
            </a:fld>
            <a:endParaRPr lang="en-US" altLang="en-US"/>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p:spPr>
        <p:txBody>
          <a:bodyPr/>
          <a:lstStyle/>
          <a:p>
            <a:pPr eaLnBrk="1" hangingPunct="1"/>
            <a:r>
              <a:rPr lang="en-US" altLang="en-US" dirty="0"/>
              <a:t>Home: Jaffa, Tel Aviv, </a:t>
            </a:r>
          </a:p>
          <a:p>
            <a:pPr eaLnBrk="1" hangingPunct="1"/>
            <a:r>
              <a:rPr lang="en-US" altLang="en-US" dirty="0"/>
              <a:t>Determined opposition to the existence of the State of Israel</a:t>
            </a:r>
          </a:p>
        </p:txBody>
      </p:sp>
    </p:spTree>
    <p:extLst>
      <p:ext uri="{BB962C8B-B14F-4D97-AF65-F5344CB8AC3E}">
        <p14:creationId xmlns:p14="http://schemas.microsoft.com/office/powerpoint/2010/main" val="38409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https://www.israelhayom.com/wp-content/uploads/2019/05/AFP_1GH0JO.jpg</a:t>
            </a:r>
          </a:p>
        </p:txBody>
      </p:sp>
    </p:spTree>
    <p:extLst>
      <p:ext uri="{BB962C8B-B14F-4D97-AF65-F5344CB8AC3E}">
        <p14:creationId xmlns:p14="http://schemas.microsoft.com/office/powerpoint/2010/main" val="1766777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What is </a:t>
            </a:r>
            <a:r>
              <a:rPr lang="en-US" altLang="en-US" dirty="0" err="1"/>
              <a:t>Naqba</a:t>
            </a:r>
            <a:r>
              <a:rPr lang="en-US" altLang="en-US" dirty="0"/>
              <a:t>??  How fit in the theme of RH?</a:t>
            </a:r>
          </a:p>
        </p:txBody>
      </p:sp>
    </p:spTree>
    <p:extLst>
      <p:ext uri="{BB962C8B-B14F-4D97-AF65-F5344CB8AC3E}">
        <p14:creationId xmlns:p14="http://schemas.microsoft.com/office/powerpoint/2010/main" val="288715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68741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64301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[R. </a:t>
            </a:r>
            <a:r>
              <a:rPr lang="en-US" altLang="en-US" dirty="0" err="1"/>
              <a:t>Scherman</a:t>
            </a:r>
            <a:r>
              <a:rPr lang="en-US" altLang="en-US" dirty="0"/>
              <a:t> doesn’t give a source of this tradition.]</a:t>
            </a:r>
          </a:p>
          <a:p>
            <a:r>
              <a:rPr lang="en-US" altLang="en-US" dirty="0"/>
              <a:t>Is there a lesson for us?</a:t>
            </a:r>
          </a:p>
        </p:txBody>
      </p:sp>
    </p:spTree>
    <p:extLst>
      <p:ext uri="{BB962C8B-B14F-4D97-AF65-F5344CB8AC3E}">
        <p14:creationId xmlns:p14="http://schemas.microsoft.com/office/powerpoint/2010/main" val="1481687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Into his harem!!</a:t>
            </a:r>
          </a:p>
        </p:txBody>
      </p:sp>
    </p:spTree>
    <p:extLst>
      <p:ext uri="{BB962C8B-B14F-4D97-AF65-F5344CB8AC3E}">
        <p14:creationId xmlns:p14="http://schemas.microsoft.com/office/powerpoint/2010/main" val="3554460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https://i0.wp.com/www.biblemountain.com/wp-content/uploads/2014/04/Gen020001020007.001.jpg?ssl=1</a:t>
            </a:r>
          </a:p>
        </p:txBody>
      </p:sp>
    </p:spTree>
    <p:extLst>
      <p:ext uri="{BB962C8B-B14F-4D97-AF65-F5344CB8AC3E}">
        <p14:creationId xmlns:p14="http://schemas.microsoft.com/office/powerpoint/2010/main" val="3969997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 King </a:t>
            </a:r>
            <a:r>
              <a:rPr lang="en-US" altLang="en-US" dirty="0" err="1"/>
              <a:t>Avimelech</a:t>
            </a:r>
            <a:r>
              <a:rPr lang="en-US" altLang="en-US" dirty="0"/>
              <a:t> confronted Avraham.   </a:t>
            </a:r>
          </a:p>
          <a:p>
            <a:r>
              <a:rPr lang="en-US" altLang="en-US" dirty="0"/>
              <a:t>Avraham: She is my half sister. </a:t>
            </a:r>
          </a:p>
        </p:txBody>
      </p:sp>
    </p:spTree>
    <p:extLst>
      <p:ext uri="{BB962C8B-B14F-4D97-AF65-F5344CB8AC3E}">
        <p14:creationId xmlns:p14="http://schemas.microsoft.com/office/powerpoint/2010/main" val="847835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Amazing to me that Avraham lied, caused infertility in Avimelech’s family, then Avraham was the pray-er.   </a:t>
            </a:r>
          </a:p>
          <a:p>
            <a:endParaRPr lang="en-US" altLang="en-US" dirty="0"/>
          </a:p>
          <a:p>
            <a:r>
              <a:rPr lang="en-US" altLang="en-US" dirty="0"/>
              <a:t>So, Sarah is restored to Avraham, and the story continues.  Next verse immediately following is next chapter…</a:t>
            </a:r>
          </a:p>
        </p:txBody>
      </p:sp>
    </p:spTree>
    <p:extLst>
      <p:ext uri="{BB962C8B-B14F-4D97-AF65-F5344CB8AC3E}">
        <p14:creationId xmlns:p14="http://schemas.microsoft.com/office/powerpoint/2010/main" val="63132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Matt Hershey</a:t>
            </a:r>
          </a:p>
        </p:txBody>
      </p:sp>
    </p:spTree>
    <p:extLst>
      <p:ext uri="{BB962C8B-B14F-4D97-AF65-F5344CB8AC3E}">
        <p14:creationId xmlns:p14="http://schemas.microsoft.com/office/powerpoint/2010/main" val="268798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normAutofit lnSpcReduction="10000"/>
          </a:bodyPr>
          <a:lstStyle/>
          <a:p>
            <a:r>
              <a:rPr lang="en-US" altLang="en-US" dirty="0"/>
              <a:t>Note:</a:t>
            </a:r>
          </a:p>
          <a:p>
            <a:pPr marL="288925" indent="-288925">
              <a:buFont typeface="+mj-lt"/>
              <a:buAutoNum type="arabicPeriod"/>
            </a:pPr>
            <a:r>
              <a:rPr lang="en-US" altLang="en-US" dirty="0"/>
              <a:t>Avraham just prayed this for </a:t>
            </a:r>
            <a:r>
              <a:rPr lang="en-US" altLang="en-US" dirty="0" err="1"/>
              <a:t>Avimelech</a:t>
            </a:r>
            <a:r>
              <a:rPr lang="en-US" altLang="en-US" dirty="0"/>
              <a:t>, and there is a Talmudic concept [</a:t>
            </a:r>
            <a:r>
              <a:rPr lang="en-US" altLang="en-US" dirty="0" err="1"/>
              <a:t>Bava</a:t>
            </a:r>
            <a:r>
              <a:rPr lang="en-US" altLang="en-US" dirty="0"/>
              <a:t> Kama 92a] that if you pray for someone else, something that you need, the answer will surely come.  </a:t>
            </a:r>
          </a:p>
          <a:p>
            <a:pPr marL="288925" indent="-288925">
              <a:buFont typeface="+mj-lt"/>
              <a:buAutoNum type="arabicPeriod"/>
            </a:pPr>
            <a:r>
              <a:rPr lang="en-US" altLang="en-US" dirty="0"/>
              <a:t>Says “Sarah…bore Avraham a son.” Since she had been in Avimelech’s harem, though allegedly  untouched, the paternity could have been questioned.</a:t>
            </a:r>
          </a:p>
          <a:p>
            <a:pPr marL="288925" indent="-288925">
              <a:buFont typeface="+mj-lt"/>
              <a:buAutoNum type="arabicPeriod"/>
            </a:pPr>
            <a:r>
              <a:rPr lang="en-US" altLang="en-US" dirty="0" err="1"/>
              <a:t>Yitskhak</a:t>
            </a:r>
            <a:r>
              <a:rPr lang="en-US" altLang="en-US" dirty="0"/>
              <a:t> / Isaac born in old age?  Could have been in prime childbearing years?  Demonstrates divine intervention.  </a:t>
            </a:r>
            <a:r>
              <a:rPr lang="en-US" altLang="en-US" dirty="0">
                <a:solidFill>
                  <a:srgbClr val="FF0000"/>
                </a:solidFill>
              </a:rPr>
              <a:t>History Jews divine intervention. </a:t>
            </a:r>
            <a:r>
              <a:rPr lang="en-US" altLang="en-US" dirty="0"/>
              <a:t> History Or HaOlam divine working!</a:t>
            </a:r>
          </a:p>
          <a:p>
            <a:pPr marL="288925" indent="-288925">
              <a:buFont typeface="+mj-lt"/>
              <a:buAutoNum type="arabicPeriod"/>
            </a:pPr>
            <a:r>
              <a:rPr lang="en-US" altLang="en-US" dirty="0"/>
              <a:t>“Sarah conceived” on RH, according to tradition.  High note in the story!</a:t>
            </a:r>
          </a:p>
        </p:txBody>
      </p:sp>
    </p:spTree>
    <p:extLst>
      <p:ext uri="{BB962C8B-B14F-4D97-AF65-F5344CB8AC3E}">
        <p14:creationId xmlns:p14="http://schemas.microsoft.com/office/powerpoint/2010/main" val="3306447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know a Messianic rabbi who was a professional photog, who recorded these.</a:t>
            </a:r>
          </a:p>
          <a:p>
            <a:r>
              <a:rPr lang="en-US" altLang="en-US" dirty="0"/>
              <a:t>Who are you going to show the recordings to?  </a:t>
            </a:r>
          </a:p>
          <a:p>
            <a:r>
              <a:rPr lang="en-US" altLang="en-US" dirty="0"/>
              <a:t>We’ve done many Brit </a:t>
            </a:r>
            <a:r>
              <a:rPr lang="en-US" altLang="en-US" dirty="0" err="1"/>
              <a:t>Milah</a:t>
            </a:r>
            <a:r>
              <a:rPr lang="en-US" altLang="en-US" dirty="0"/>
              <a:t> here.   </a:t>
            </a:r>
          </a:p>
          <a:p>
            <a:endParaRPr lang="en-US" altLang="en-US" dirty="0"/>
          </a:p>
        </p:txBody>
      </p:sp>
    </p:spTree>
    <p:extLst>
      <p:ext uri="{BB962C8B-B14F-4D97-AF65-F5344CB8AC3E}">
        <p14:creationId xmlns:p14="http://schemas.microsoft.com/office/powerpoint/2010/main" val="2775318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Weaning then and there was a great celebration.  I’ve never heard of, or been invited to a weaning party.  </a:t>
            </a:r>
          </a:p>
        </p:txBody>
      </p:sp>
    </p:spTree>
    <p:extLst>
      <p:ext uri="{BB962C8B-B14F-4D97-AF65-F5344CB8AC3E}">
        <p14:creationId xmlns:p14="http://schemas.microsoft.com/office/powerpoint/2010/main" val="3772755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Catastrophe for all history established.  </a:t>
            </a:r>
          </a:p>
        </p:txBody>
      </p:sp>
    </p:spTree>
    <p:extLst>
      <p:ext uri="{BB962C8B-B14F-4D97-AF65-F5344CB8AC3E}">
        <p14:creationId xmlns:p14="http://schemas.microsoft.com/office/powerpoint/2010/main" val="820667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What is </a:t>
            </a:r>
            <a:r>
              <a:rPr lang="en-US" altLang="en-US" dirty="0" err="1"/>
              <a:t>Naqba</a:t>
            </a:r>
            <a:r>
              <a:rPr lang="en-US" altLang="en-US" dirty="0"/>
              <a:t>??  How fit in the theme of RH?</a:t>
            </a:r>
          </a:p>
        </p:txBody>
      </p:sp>
    </p:spTree>
    <p:extLst>
      <p:ext uri="{BB962C8B-B14F-4D97-AF65-F5344CB8AC3E}">
        <p14:creationId xmlns:p14="http://schemas.microsoft.com/office/powerpoint/2010/main" val="166835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22698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RH 5784  supernatural beginning, , but begining of Naqba</a:t>
            </a:r>
          </a:p>
        </p:txBody>
      </p:sp>
      <p:sp>
        <p:nvSpPr>
          <p:cNvPr id="5" name="Date Placeholder 4"/>
          <p:cNvSpPr>
            <a:spLocks noGrp="1"/>
          </p:cNvSpPr>
          <p:nvPr>
            <p:ph type="dt" idx="1"/>
          </p:nvPr>
        </p:nvSpPr>
        <p:spPr/>
        <p:txBody>
          <a:bodyPr/>
          <a:lstStyle/>
          <a:p>
            <a:r>
              <a:rPr lang="en-US" altLang="en-US"/>
              <a:t>Sept 16, 2023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140525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600849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704953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2311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Matt &amp; Karen Hershey</a:t>
            </a:r>
          </a:p>
        </p:txBody>
      </p:sp>
    </p:spTree>
    <p:extLst>
      <p:ext uri="{BB962C8B-B14F-4D97-AF65-F5344CB8AC3E}">
        <p14:creationId xmlns:p14="http://schemas.microsoft.com/office/powerpoint/2010/main" val="647410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845766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35566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87083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65539"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65540"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78792C-45FF-478E-80EE-03A64C0AC1F6}"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p:spPr>
        <p:txBody>
          <a:bodyPr/>
          <a:lstStyle/>
          <a:p>
            <a:pPr eaLnBrk="1" hangingPunct="1"/>
            <a:r>
              <a:rPr lang="en-US" altLang="en-US" dirty="0"/>
              <a:t>Land grant?   Some significant wealth.   Gifts.  </a:t>
            </a:r>
            <a:r>
              <a:rPr lang="he-IL" altLang="en-US" dirty="0"/>
              <a:t>מתנות</a:t>
            </a:r>
            <a:r>
              <a:rPr lang="en-US" altLang="en-US" dirty="0"/>
              <a:t> </a:t>
            </a:r>
          </a:p>
        </p:txBody>
      </p:sp>
    </p:spTree>
    <p:extLst>
      <p:ext uri="{BB962C8B-B14F-4D97-AF65-F5344CB8AC3E}">
        <p14:creationId xmlns:p14="http://schemas.microsoft.com/office/powerpoint/2010/main" val="3680222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65539"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65540"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78792C-45FF-478E-80EE-03A64C0AC1F6}"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03280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miter lim="800000"/>
            <a:headEnd/>
            <a:tailEnd/>
          </a:ln>
        </p:spPr>
        <p:txBody>
          <a:bodyPr/>
          <a:lstStyle/>
          <a:p>
            <a:r>
              <a:rPr lang="en-US" altLang="en-US"/>
              <a:t>RH 5784  supernatural beginning, , but begining of Naqba</a:t>
            </a:r>
          </a:p>
        </p:txBody>
      </p:sp>
      <p:sp>
        <p:nvSpPr>
          <p:cNvPr id="66563" name="Rectangle 3"/>
          <p:cNvSpPr>
            <a:spLocks noGrp="1" noChangeArrowheads="1"/>
          </p:cNvSpPr>
          <p:nvPr>
            <p:ph type="dt" sz="quarter" idx="1"/>
          </p:nvPr>
        </p:nvSpPr>
        <p:spPr>
          <a:noFill/>
          <a:ln>
            <a:miter lim="800000"/>
            <a:headEnd/>
            <a:tailEnd/>
          </a:ln>
        </p:spPr>
        <p:txBody>
          <a:bodyPr/>
          <a:lstStyle/>
          <a:p>
            <a:r>
              <a:rPr lang="en-US" altLang="en-US"/>
              <a:t>Sept 16, 2023 5784</a:t>
            </a:r>
          </a:p>
        </p:txBody>
      </p:sp>
      <p:sp>
        <p:nvSpPr>
          <p:cNvPr id="66564" name="Rectangle 7"/>
          <p:cNvSpPr>
            <a:spLocks noGrp="1" noChangeArrowheads="1"/>
          </p:cNvSpPr>
          <p:nvPr>
            <p:ph type="sldNum" sz="quarter" idx="5"/>
          </p:nvPr>
        </p:nvSpPr>
        <p:spPr>
          <a:noFill/>
          <a:ln>
            <a:miter lim="800000"/>
            <a:headEnd/>
            <a:tailEnd/>
          </a:ln>
        </p:spPr>
        <p:txBody>
          <a:bodyPr/>
          <a:lstStyle/>
          <a:p>
            <a:fld id="{83E41E4A-49BB-4CC5-A7F5-C8A4E85ECCC2}" type="slidenum">
              <a:rPr lang="en-US" altLang="en-US" smtClean="0"/>
              <a:pPr/>
              <a:t>35</a:t>
            </a:fld>
            <a:endParaRPr lang="en-US" altLang="en-US"/>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xfrm>
            <a:off x="381000" y="4343400"/>
            <a:ext cx="6096000" cy="4114800"/>
          </a:xfrm>
          <a:noFill/>
        </p:spPr>
        <p:txBody>
          <a:bodyPr/>
          <a:lstStyle/>
          <a:p>
            <a:pPr eaLnBrk="1" hangingPunct="1"/>
            <a:r>
              <a:rPr lang="en-US" altLang="en-US" dirty="0"/>
              <a:t>No servant, no camel, no gift, no tent. </a:t>
            </a:r>
          </a:p>
          <a:p>
            <a:pPr eaLnBrk="1" hangingPunct="1"/>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https://www.catalyticministries.com/blog/2019/5/21/spiritual-fatherlessness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86217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3251"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53252"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75D38B-1B75-41ED-B5DC-A273CF31A7D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3251"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53252"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75D38B-1B75-41ED-B5DC-A273CF31A7D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p:spPr>
        <p:txBody>
          <a:bodyPr/>
          <a:lstStyle/>
          <a:p>
            <a:pPr eaLnBrk="1" hangingPunct="1"/>
            <a:r>
              <a:rPr lang="en-US" altLang="en-US"/>
              <a:t>Abe w great wisdom and holiness </a:t>
            </a:r>
          </a:p>
          <a:p>
            <a:pPr eaLnBrk="1" hangingPunct="1"/>
            <a:r>
              <a:rPr lang="en-US" altLang="en-US"/>
              <a:t>Hagar ~16 maybe in love some appropriate young man</a:t>
            </a:r>
          </a:p>
          <a:p>
            <a:pPr eaLnBrk="1" hangingPunct="1"/>
            <a:r>
              <a:rPr lang="en-US" altLang="en-US"/>
              <a:t>Snatched by complaining matriarch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4275"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54276"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18D29A-E2BE-456D-B4EA-415F4D388959}"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p:spPr>
        <p:txBody>
          <a:bodyPr/>
          <a:lstStyle/>
          <a:p>
            <a:pPr eaLnBrk="1" hangingPunct="1"/>
            <a:r>
              <a:rPr lang="en-US" altLang="en-US" dirty="0"/>
              <a:t>Tone</a:t>
            </a:r>
          </a:p>
          <a:p>
            <a:pPr eaLnBrk="1" hangingPunct="1"/>
            <a:r>
              <a:rPr lang="en-US" altLang="en-US" dirty="0"/>
              <a:t>Baby grew up w contempt in family,</a:t>
            </a:r>
          </a:p>
          <a:p>
            <a:pPr eaLnBrk="1" hangingPunct="1"/>
            <a:r>
              <a:rPr lang="en-US" altLang="en-US" dirty="0"/>
              <a:t>Hagar probably festering anger since forced</a:t>
            </a:r>
          </a:p>
          <a:p>
            <a:pPr eaLnBrk="1" hangingPunct="1"/>
            <a:r>
              <a:rPr lang="en-US" altLang="en-US" dirty="0"/>
              <a:t>Hormones </a:t>
            </a:r>
            <a:r>
              <a:rPr lang="en-US" altLang="en-US" dirty="0">
                <a:sym typeface="Wingdings" pitchFamily="2" charset="2"/>
              </a:rPr>
              <a:t> fetus</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38842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5299"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55300"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EE9E19-3B3C-47DB-934C-115ABD5A747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p:spPr>
        <p:txBody>
          <a:bodyPr/>
          <a:lstStyle/>
          <a:p>
            <a:pPr eaLnBrk="1" hangingPunct="1"/>
            <a:r>
              <a:rPr lang="en-US" altLang="en-US"/>
              <a:t>Sarah’s response: Contempt and harshness: babies hear emotional messages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5299"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55300"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EE9E19-3B3C-47DB-934C-115ABD5A747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6323"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56324"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B1F970-2810-454A-8B2A-6E5779FEC05E}"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6323"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56324"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B1F970-2810-454A-8B2A-6E5779FEC05E}"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7347"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57348"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307D7B-B17A-4417-9302-40AA6B28A809}"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p:spPr>
        <p:txBody>
          <a:bodyPr/>
          <a:lstStyle/>
          <a:p>
            <a:pPr eaLnBrk="1" hangingPunct="1"/>
            <a:r>
              <a:rPr lang="en-US" altLang="en-US"/>
              <a:t>Three promises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7347"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57348"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307D7B-B17A-4417-9302-40AA6B28A809}"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p:spPr>
        <p:txBody>
          <a:bodyPr/>
          <a:lstStyle/>
          <a:p>
            <a:pPr eaLnBrk="1" hangingPunct="1"/>
            <a:r>
              <a:rPr lang="en-US" altLang="en-US"/>
              <a:t>Three promises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8371"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58372"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BA830D-CD9A-4394-ABBA-9C2750F7E08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9395"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59396"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BEC616-5B6F-495D-A6DD-D4C496E4005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p:spPr>
        <p:txBody>
          <a:bodyPr/>
          <a:lstStyle/>
          <a:p>
            <a:pPr eaLnBrk="1" hangingPunct="1"/>
            <a:r>
              <a:rPr lang="en-US" altLang="en-US"/>
              <a:t>3.5 First angelic visit</a:t>
            </a:r>
          </a:p>
          <a:p>
            <a:pPr eaLnBrk="1" hangingPunct="1"/>
            <a:r>
              <a:rPr lang="en-US" altLang="en-US"/>
              <a:t>Proud nomadic unconq, independent, to a slave girl forced to an old man FREE</a:t>
            </a:r>
          </a:p>
          <a:p>
            <a:pPr eaLnBrk="1" hangingPunct="1"/>
            <a:r>
              <a:rPr lang="en-US" altLang="en-US"/>
              <a:t>Other not so flattering names: Dan a serpent, Benj a ravenous wolf</a:t>
            </a:r>
          </a:p>
          <a:p>
            <a:pPr eaLnBrk="1" hangingPunct="1"/>
            <a:r>
              <a:rPr lang="en-US" altLang="en-US"/>
              <a:t>~Am mustang</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60419"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60420"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B93E24-FF63-4203-8C65-8BD92481545C}"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p:spPr>
        <p:txBody>
          <a:bodyPr/>
          <a:lstStyle/>
          <a:p>
            <a:pPr eaLnBrk="1" hangingPunct="1"/>
            <a:r>
              <a:rPr lang="en-US" altLang="en-US"/>
              <a:t>Saw </a:t>
            </a:r>
            <a:r>
              <a:rPr lang="he-IL" altLang="en-US"/>
              <a:t>ישוע</a:t>
            </a:r>
            <a:r>
              <a:rPr lang="en-US" altLang="en-US"/>
              <a:t> first</a:t>
            </a:r>
          </a:p>
          <a:p>
            <a:pPr eaLnBrk="1" hangingPunct="1"/>
            <a:r>
              <a:rPr lang="en-US" altLang="en-US"/>
              <a:t>12 princes Abu Saada p 208</a:t>
            </a:r>
          </a:p>
          <a:p>
            <a:pPr eaLnBrk="1" hangingPunct="1"/>
            <a:endParaRPr lang="en-US" altLang="en-US"/>
          </a:p>
          <a:p>
            <a:pPr eaLnBrk="1" hangingPunct="1"/>
            <a:r>
              <a:rPr lang="en-US" altLang="en-US"/>
              <a:t>Jeff Seif: </a:t>
            </a:r>
          </a:p>
          <a:p>
            <a:pPr eaLnBrk="1" hangingPunct="1">
              <a:buFontTx/>
              <a:buChar char="•"/>
            </a:pPr>
            <a:r>
              <a:rPr lang="en-US" altLang="en-US"/>
              <a:t>David could be another mother Ps 51</a:t>
            </a:r>
          </a:p>
          <a:p>
            <a:pPr eaLnBrk="1" hangingPunct="1">
              <a:buFontTx/>
              <a:buChar char="•"/>
            </a:pPr>
            <a:r>
              <a:rPr lang="en-US" altLang="en-US"/>
              <a:t>David’s sister Avigayil married Yeter the Yishmaeli 2 Sam 19.13 [355] Amasa nephew of David</a:t>
            </a:r>
          </a:p>
          <a:p>
            <a:pPr eaLnBrk="1" hangingPunct="1"/>
            <a:r>
              <a:rPr lang="en-US" altLang="en-US"/>
              <a:t>1 Chron 2.17 [1152 cjb]</a:t>
            </a:r>
          </a:p>
          <a:p>
            <a:pPr eaLnBrk="1" hangingPunct="1"/>
            <a:r>
              <a:rPr lang="en-US" altLang="en-US" sz="1600"/>
              <a:t>[2 Sam 17.25 complicates]</a:t>
            </a:r>
          </a:p>
          <a:p>
            <a:pPr eaLnBrk="1" hangingPunct="1">
              <a:buFontTx/>
              <a:buChar char="•"/>
            </a:pPr>
            <a:r>
              <a:rPr lang="en-US" altLang="en-US"/>
              <a:t>Camels 1 Chron 27.30  1181</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60419"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60420"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B93E24-FF63-4203-8C65-8BD92481545C}"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p:spPr>
        <p:txBody>
          <a:bodyPr/>
          <a:lstStyle/>
          <a:p>
            <a:pPr eaLnBrk="1" hangingPunct="1"/>
            <a:r>
              <a:rPr lang="en-US" altLang="en-US"/>
              <a:t>Saw </a:t>
            </a:r>
            <a:r>
              <a:rPr lang="he-IL" altLang="en-US"/>
              <a:t>ישוע</a:t>
            </a:r>
            <a:r>
              <a:rPr lang="en-US" altLang="en-US"/>
              <a:t> first</a:t>
            </a:r>
          </a:p>
          <a:p>
            <a:pPr eaLnBrk="1" hangingPunct="1"/>
            <a:r>
              <a:rPr lang="en-US" altLang="en-US"/>
              <a:t>12 princes Abu Saada p 208</a:t>
            </a:r>
          </a:p>
          <a:p>
            <a:pPr eaLnBrk="1" hangingPunct="1"/>
            <a:endParaRPr lang="en-US" altLang="en-US"/>
          </a:p>
          <a:p>
            <a:pPr eaLnBrk="1" hangingPunct="1"/>
            <a:r>
              <a:rPr lang="en-US" altLang="en-US"/>
              <a:t>Jeff Seif: </a:t>
            </a:r>
          </a:p>
          <a:p>
            <a:pPr eaLnBrk="1" hangingPunct="1">
              <a:buFontTx/>
              <a:buChar char="•"/>
            </a:pPr>
            <a:r>
              <a:rPr lang="en-US" altLang="en-US"/>
              <a:t>David could be another mother Ps 51</a:t>
            </a:r>
          </a:p>
          <a:p>
            <a:pPr eaLnBrk="1" hangingPunct="1">
              <a:buFontTx/>
              <a:buChar char="•"/>
            </a:pPr>
            <a:r>
              <a:rPr lang="en-US" altLang="en-US"/>
              <a:t>David’s sister Avigayil married Yeter the Yishmaeli 2 Sam 19.13 [355] Amasa nephew of David</a:t>
            </a:r>
          </a:p>
          <a:p>
            <a:pPr eaLnBrk="1" hangingPunct="1"/>
            <a:r>
              <a:rPr lang="en-US" altLang="en-US"/>
              <a:t>1 Chron 2.17 [1152 cjb]</a:t>
            </a:r>
          </a:p>
          <a:p>
            <a:pPr eaLnBrk="1" hangingPunct="1"/>
            <a:r>
              <a:rPr lang="en-US" altLang="en-US" sz="1600"/>
              <a:t>[2 Sam 17.25 complicates]</a:t>
            </a:r>
          </a:p>
          <a:p>
            <a:pPr eaLnBrk="1" hangingPunct="1">
              <a:buFontTx/>
              <a:buChar char="•"/>
            </a:pPr>
            <a:r>
              <a:rPr lang="en-US" altLang="en-US"/>
              <a:t>Camels 1 Chron 27.30  1181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JB Bernstein</a:t>
            </a:r>
          </a:p>
        </p:txBody>
      </p:sp>
    </p:spTree>
    <p:extLst>
      <p:ext uri="{BB962C8B-B14F-4D97-AF65-F5344CB8AC3E}">
        <p14:creationId xmlns:p14="http://schemas.microsoft.com/office/powerpoint/2010/main" val="2877518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61443"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61444"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30D126-3011-4AC3-8425-BCF8AFC1BE6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65539"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65540"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78792C-45FF-478E-80EE-03A64C0AC1F6}"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425903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miter lim="800000"/>
            <a:headEnd/>
            <a:tailEnd/>
          </a:ln>
        </p:spPr>
        <p:txBody>
          <a:bodyPr/>
          <a:lstStyle/>
          <a:p>
            <a:r>
              <a:rPr lang="en-US" altLang="en-US"/>
              <a:t>RH 5784  supernatural beginning, , but begining of Naqba</a:t>
            </a:r>
          </a:p>
        </p:txBody>
      </p:sp>
      <p:sp>
        <p:nvSpPr>
          <p:cNvPr id="66563" name="Rectangle 3"/>
          <p:cNvSpPr>
            <a:spLocks noGrp="1" noChangeArrowheads="1"/>
          </p:cNvSpPr>
          <p:nvPr>
            <p:ph type="dt" sz="quarter" idx="1"/>
          </p:nvPr>
        </p:nvSpPr>
        <p:spPr>
          <a:noFill/>
          <a:ln>
            <a:miter lim="800000"/>
            <a:headEnd/>
            <a:tailEnd/>
          </a:ln>
        </p:spPr>
        <p:txBody>
          <a:bodyPr/>
          <a:lstStyle/>
          <a:p>
            <a:r>
              <a:rPr lang="en-US" altLang="en-US"/>
              <a:t>Sept 16, 2023 5784</a:t>
            </a:r>
          </a:p>
        </p:txBody>
      </p:sp>
      <p:sp>
        <p:nvSpPr>
          <p:cNvPr id="66564" name="Rectangle 7"/>
          <p:cNvSpPr>
            <a:spLocks noGrp="1" noChangeArrowheads="1"/>
          </p:cNvSpPr>
          <p:nvPr>
            <p:ph type="sldNum" sz="quarter" idx="5"/>
          </p:nvPr>
        </p:nvSpPr>
        <p:spPr>
          <a:noFill/>
          <a:ln>
            <a:miter lim="800000"/>
            <a:headEnd/>
            <a:tailEnd/>
          </a:ln>
        </p:spPr>
        <p:txBody>
          <a:bodyPr/>
          <a:lstStyle/>
          <a:p>
            <a:fld id="{83E41E4A-49BB-4CC5-A7F5-C8A4E85ECCC2}" type="slidenum">
              <a:rPr lang="en-US" altLang="en-US" smtClean="0"/>
              <a:pPr/>
              <a:t>52</a:t>
            </a:fld>
            <a:endParaRPr lang="en-US" altLang="en-US"/>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xfrm>
            <a:off x="381000" y="4343400"/>
            <a:ext cx="6096000" cy="4114800"/>
          </a:xfrm>
          <a:noFill/>
        </p:spPr>
        <p:txBody>
          <a:bodyPr/>
          <a:lstStyle/>
          <a:p>
            <a:pPr eaLnBrk="1" hangingPunct="1"/>
            <a:r>
              <a:rPr lang="en-US" altLang="en-US" dirty="0"/>
              <a:t>No servant, no camel, no gift, no tent. </a:t>
            </a:r>
          </a:p>
        </p:txBody>
      </p:sp>
    </p:spTree>
    <p:extLst>
      <p:ext uri="{BB962C8B-B14F-4D97-AF65-F5344CB8AC3E}">
        <p14:creationId xmlns:p14="http://schemas.microsoft.com/office/powerpoint/2010/main" val="1922325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What is </a:t>
            </a:r>
            <a:r>
              <a:rPr lang="en-US" altLang="en-US" dirty="0" err="1"/>
              <a:t>Naqba</a:t>
            </a:r>
            <a:r>
              <a:rPr lang="en-US" altLang="en-US" dirty="0"/>
              <a:t>??  How fit in the theme of RH?</a:t>
            </a:r>
          </a:p>
        </p:txBody>
      </p:sp>
    </p:spTree>
    <p:extLst>
      <p:ext uri="{BB962C8B-B14F-4D97-AF65-F5344CB8AC3E}">
        <p14:creationId xmlns:p14="http://schemas.microsoft.com/office/powerpoint/2010/main" val="4264185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959409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68611"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68612"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E6994A-0546-4524-A0B0-444A83DB11B3}"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xfrm>
            <a:off x="304800" y="4191000"/>
            <a:ext cx="6400800" cy="4495800"/>
          </a:xfrm>
          <a:noFill/>
        </p:spPr>
        <p:txBody>
          <a:bodyPr/>
          <a:lstStyle/>
          <a:p>
            <a:pPr eaLnBrk="1" hangingPunct="1"/>
            <a:r>
              <a:rPr lang="en-US" altLang="en-US" dirty="0"/>
              <a:t>As so often happens in this Gathering movement, the Holy Spirit moved powerfully on the group through prophetic, "</a:t>
            </a:r>
            <a:r>
              <a:rPr lang="en-US" altLang="en-US" i="1" dirty="0" err="1"/>
              <a:t>identificational</a:t>
            </a:r>
            <a:r>
              <a:rPr lang="en-US" altLang="en-US" dirty="0"/>
              <a:t>" acts of reconciliation, intercession and unity - this time bringing healing to the </a:t>
            </a:r>
            <a:r>
              <a:rPr lang="en-US" altLang="en-US" dirty="0" err="1"/>
              <a:t>Abrahamic</a:t>
            </a:r>
            <a:r>
              <a:rPr lang="en-US" altLang="en-US" dirty="0"/>
              <a:t> family by us repenting (especially </a:t>
            </a:r>
            <a:r>
              <a:rPr lang="en-US" altLang="en-US" dirty="0" err="1"/>
              <a:t>Vered</a:t>
            </a:r>
            <a:r>
              <a:rPr lang="en-US" altLang="en-US" dirty="0"/>
              <a:t> "standing in" as Sarah) and welcoming Hagar and Ishmael (the Egyptians) back into the family.</a:t>
            </a:r>
          </a:p>
          <a:p>
            <a:pPr eaLnBrk="1" hangingPunct="1"/>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69635"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69636"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C5DBE5-BFEE-45EF-B2D7-762F2E97DEC6}"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70659"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70660"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E7D21-1691-4C69-A12B-64AB94B5217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70659"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70660"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E7D21-1691-4C69-A12B-64AB94B5217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71683"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71684"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385F12-2C99-4EE1-B2CE-435C58B5E30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What is </a:t>
            </a:r>
            <a:r>
              <a:rPr lang="en-US" altLang="en-US" dirty="0" err="1"/>
              <a:t>Naqba</a:t>
            </a:r>
            <a:r>
              <a:rPr lang="en-US" altLang="en-US" dirty="0"/>
              <a:t>??  How fit in the theme of RH?</a:t>
            </a:r>
          </a:p>
        </p:txBody>
      </p:sp>
    </p:spTree>
    <p:extLst>
      <p:ext uri="{BB962C8B-B14F-4D97-AF65-F5344CB8AC3E}">
        <p14:creationId xmlns:p14="http://schemas.microsoft.com/office/powerpoint/2010/main" val="5153063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71683"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71684"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385F12-2C99-4EE1-B2CE-435C58B5E30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72707"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72708"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59E3E1-4CC9-4894-8399-AF25C48D850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72707"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72708"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59E3E1-4CC9-4894-8399-AF25C48D850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73731"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73732"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65E529-3CF2-4658-9E31-3BFD264C9976}"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73731"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73732"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65E529-3CF2-4658-9E31-3BFD264C9976}"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73731" name="Rectangle 3"/>
          <p:cNvSpPr>
            <a:spLocks noGrp="1" noChangeArrowheads="1"/>
          </p:cNvSpPr>
          <p:nvPr>
            <p:ph type="dt" sz="quarter" idx="1"/>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73732"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65E529-3CF2-4658-9E31-3BFD264C9976}"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extLst>
      <p:ext uri="{BB962C8B-B14F-4D97-AF65-F5344CB8AC3E}">
        <p14:creationId xmlns:p14="http://schemas.microsoft.com/office/powerpoint/2010/main" val="25645763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22222"/>
                </a:solidFill>
                <a:effectLst/>
              </a:rPr>
              <a:t>Evan told me this is now one of Sarah’s main focus.   Welcoming Ishmael back to the table.</a:t>
            </a:r>
          </a:p>
          <a:p>
            <a:r>
              <a:rPr lang="en-US" b="0" i="0" dirty="0">
                <a:solidFill>
                  <a:srgbClr val="222222"/>
                </a:solidFill>
                <a:effectLst/>
              </a:rPr>
              <a:t>Sarah’s music: </a:t>
            </a:r>
            <a:r>
              <a:rPr lang="en-US" b="0" i="0" dirty="0" err="1">
                <a:solidFill>
                  <a:srgbClr val="222222"/>
                </a:solidFill>
                <a:effectLst/>
              </a:rPr>
              <a:t>Gadol</a:t>
            </a:r>
            <a:r>
              <a:rPr lang="en-US" b="0" i="0" dirty="0">
                <a:solidFill>
                  <a:srgbClr val="222222"/>
                </a:solidFill>
                <a:effectLst/>
              </a:rPr>
              <a:t> Adoni Great is the Lord.</a:t>
            </a:r>
          </a:p>
          <a:p>
            <a:r>
              <a:rPr lang="en-US" b="0" i="0" dirty="0">
                <a:solidFill>
                  <a:srgbClr val="222222"/>
                </a:solidFill>
                <a:effectLst/>
              </a:rPr>
              <a:t>This groundbreaking project includes worship songs from Israel translated and sung in Arabic. The heart behind this project is to call the prodigals of the Middle East back to their Father’s tent. </a:t>
            </a:r>
          </a:p>
          <a:p>
            <a:endParaRPr lang="en-US" altLang="en-US" sz="800" b="0" i="0" dirty="0">
              <a:solidFill>
                <a:srgbClr val="222222"/>
              </a:solidFill>
              <a:effectLst/>
            </a:endParaRPr>
          </a:p>
          <a:p>
            <a:r>
              <a:rPr lang="en-US" altLang="en-US" sz="800" dirty="0"/>
              <a:t>https://news.kehila.org/video-fire-of-your-spirit-arabic-version-the-invitation/</a:t>
            </a:r>
          </a:p>
        </p:txBody>
      </p:sp>
    </p:spTree>
    <p:extLst>
      <p:ext uri="{BB962C8B-B14F-4D97-AF65-F5344CB8AC3E}">
        <p14:creationId xmlns:p14="http://schemas.microsoft.com/office/powerpoint/2010/main" val="11261843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met Rania at an IHOPKC prayer meeting.  When she understood that I was a Messianic Jewish rabbi, she got on her knees there, publicly to ask forgiveness!  Rosemarie Schindler was with her.</a:t>
            </a:r>
          </a:p>
          <a:p>
            <a:endParaRPr lang="en-US" altLang="en-US" dirty="0"/>
          </a:p>
          <a:p>
            <a:r>
              <a:rPr lang="en-US" altLang="en-US" dirty="0"/>
              <a:t>https://www.youtube.com/watch?v=kIUnDeZ6vv4</a:t>
            </a:r>
          </a:p>
        </p:txBody>
      </p:sp>
    </p:spTree>
    <p:extLst>
      <p:ext uri="{BB962C8B-B14F-4D97-AF65-F5344CB8AC3E}">
        <p14:creationId xmlns:p14="http://schemas.microsoft.com/office/powerpoint/2010/main" val="40475352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https://www.youtube.com/watch?v=kIUnDeZ6vv4</a:t>
            </a:r>
          </a:p>
        </p:txBody>
      </p:sp>
    </p:spTree>
    <p:extLst>
      <p:ext uri="{BB962C8B-B14F-4D97-AF65-F5344CB8AC3E}">
        <p14:creationId xmlns:p14="http://schemas.microsoft.com/office/powerpoint/2010/main" val="35869069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https://www.youtube.com/watch?v=kIUnDeZ6vv4</a:t>
            </a:r>
          </a:p>
        </p:txBody>
      </p:sp>
    </p:spTree>
    <p:extLst>
      <p:ext uri="{BB962C8B-B14F-4D97-AF65-F5344CB8AC3E}">
        <p14:creationId xmlns:p14="http://schemas.microsoft.com/office/powerpoint/2010/main" val="60823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60801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https://www.youtube.com/watch?v=kIUnDeZ6vv4</a:t>
            </a:r>
          </a:p>
        </p:txBody>
      </p:sp>
    </p:spTree>
    <p:extLst>
      <p:ext uri="{BB962C8B-B14F-4D97-AF65-F5344CB8AC3E}">
        <p14:creationId xmlns:p14="http://schemas.microsoft.com/office/powerpoint/2010/main" val="38880739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https://dorhaba.com/en/about-2/</a:t>
            </a:r>
          </a:p>
          <a:p>
            <a:endParaRPr lang="en-US" altLang="en-US" dirty="0"/>
          </a:p>
        </p:txBody>
      </p:sp>
    </p:spTree>
    <p:extLst>
      <p:ext uri="{BB962C8B-B14F-4D97-AF65-F5344CB8AC3E}">
        <p14:creationId xmlns:p14="http://schemas.microsoft.com/office/powerpoint/2010/main" val="16626115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3B3B3B"/>
                </a:solidFill>
                <a:effectLst/>
                <a:latin typeface="Arial Rounded MT Bold" panose="020F0704030504030204" pitchFamily="34" charset="0"/>
              </a:rPr>
              <a:t>Our new Hebrew-Arabic worship recording, </a:t>
            </a:r>
            <a:r>
              <a:rPr lang="en-US" b="0" i="0" u="none" strike="noStrike" dirty="0">
                <a:solidFill>
                  <a:srgbClr val="B39010"/>
                </a:solidFill>
                <a:effectLst/>
                <a:latin typeface="Arial Rounded MT Bold" panose="020F0704030504030204" pitchFamily="34" charset="0"/>
                <a:hlinkClick r:id="rId3"/>
              </a:rPr>
              <a:t>“The Voice of One Calling”</a:t>
            </a:r>
            <a:r>
              <a:rPr lang="en-US" b="0" i="0" dirty="0">
                <a:solidFill>
                  <a:srgbClr val="3B3B3B"/>
                </a:solidFill>
                <a:effectLst/>
                <a:latin typeface="Arial Rounded MT Bold" panose="020F0704030504030204" pitchFamily="34" charset="0"/>
              </a:rPr>
              <a:t>, is a gathering. Jews and Arabs living in Israel came together to worship Him.</a:t>
            </a:r>
          </a:p>
          <a:p>
            <a:endParaRPr lang="en-US" altLang="en-US" sz="1050" b="0" i="0" dirty="0">
              <a:solidFill>
                <a:srgbClr val="3B3B3B"/>
              </a:solidFill>
              <a:effectLst/>
              <a:latin typeface="Arial Rounded MT Bold" panose="020F0704030504030204" pitchFamily="34" charset="0"/>
            </a:endParaRPr>
          </a:p>
          <a:p>
            <a:r>
              <a:rPr lang="en-US" altLang="en-US" sz="1050" dirty="0">
                <a:latin typeface="Arial Rounded MT Bold" panose="020F0704030504030204" pitchFamily="34" charset="0"/>
              </a:rPr>
              <a:t>https://dorhaba.com/en/shiloh-ben-hod-interview/</a:t>
            </a:r>
          </a:p>
        </p:txBody>
      </p:sp>
    </p:spTree>
    <p:extLst>
      <p:ext uri="{BB962C8B-B14F-4D97-AF65-F5344CB8AC3E}">
        <p14:creationId xmlns:p14="http://schemas.microsoft.com/office/powerpoint/2010/main" val="2034467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https://dorhaba.com/en/about-2/</a:t>
            </a:r>
          </a:p>
        </p:txBody>
      </p:sp>
    </p:spTree>
    <p:extLst>
      <p:ext uri="{BB962C8B-B14F-4D97-AF65-F5344CB8AC3E}">
        <p14:creationId xmlns:p14="http://schemas.microsoft.com/office/powerpoint/2010/main" val="33847727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618805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Is that all?  The only RH lesson for us from this story?</a:t>
            </a:r>
          </a:p>
        </p:txBody>
      </p:sp>
    </p:spTree>
    <p:extLst>
      <p:ext uri="{BB962C8B-B14F-4D97-AF65-F5344CB8AC3E}">
        <p14:creationId xmlns:p14="http://schemas.microsoft.com/office/powerpoint/2010/main" val="6105664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336152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https://palliativeprovocateur.com/2022/04/13/a-story-of-grace-redemption-and-remoralization/</a:t>
            </a:r>
          </a:p>
        </p:txBody>
      </p:sp>
    </p:spTree>
    <p:extLst>
      <p:ext uri="{BB962C8B-B14F-4D97-AF65-F5344CB8AC3E}">
        <p14:creationId xmlns:p14="http://schemas.microsoft.com/office/powerpoint/2010/main" val="34976628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https://palliativeprovocateur.com/2022/04/13/a-story-of-grace-redemption-and-remoralization/</a:t>
            </a:r>
          </a:p>
        </p:txBody>
      </p:sp>
    </p:spTree>
    <p:extLst>
      <p:ext uri="{BB962C8B-B14F-4D97-AF65-F5344CB8AC3E}">
        <p14:creationId xmlns:p14="http://schemas.microsoft.com/office/powerpoint/2010/main" val="4890541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https://palliativeprovocateur.com/2022/04/13/a-story-of-grace-redemption-and-remoralization/</a:t>
            </a:r>
          </a:p>
        </p:txBody>
      </p:sp>
    </p:spTree>
    <p:extLst>
      <p:ext uri="{BB962C8B-B14F-4D97-AF65-F5344CB8AC3E}">
        <p14:creationId xmlns:p14="http://schemas.microsoft.com/office/powerpoint/2010/main" val="420806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453312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https://palliativeprovocateur.com/2022/04/13/a-story-of-grace-redemption-and-remoralization/</a:t>
            </a:r>
          </a:p>
        </p:txBody>
      </p:sp>
    </p:spTree>
    <p:extLst>
      <p:ext uri="{BB962C8B-B14F-4D97-AF65-F5344CB8AC3E}">
        <p14:creationId xmlns:p14="http://schemas.microsoft.com/office/powerpoint/2010/main" val="2149311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https://palliativeprovocateur.com/2022/04/13/a-story-of-grace-redemption-and-remoralization/</a:t>
            </a:r>
          </a:p>
        </p:txBody>
      </p:sp>
    </p:spTree>
    <p:extLst>
      <p:ext uri="{BB962C8B-B14F-4D97-AF65-F5344CB8AC3E}">
        <p14:creationId xmlns:p14="http://schemas.microsoft.com/office/powerpoint/2010/main" val="7960895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779229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George Whitten</a:t>
            </a:r>
          </a:p>
        </p:txBody>
      </p:sp>
    </p:spTree>
    <p:extLst>
      <p:ext uri="{BB962C8B-B14F-4D97-AF65-F5344CB8AC3E}">
        <p14:creationId xmlns:p14="http://schemas.microsoft.com/office/powerpoint/2010/main" val="42143312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George Whitten</a:t>
            </a:r>
          </a:p>
        </p:txBody>
      </p:sp>
    </p:spTree>
    <p:extLst>
      <p:ext uri="{BB962C8B-B14F-4D97-AF65-F5344CB8AC3E}">
        <p14:creationId xmlns:p14="http://schemas.microsoft.com/office/powerpoint/2010/main" val="14222825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George Whitten</a:t>
            </a:r>
          </a:p>
        </p:txBody>
      </p:sp>
    </p:spTree>
    <p:extLst>
      <p:ext uri="{BB962C8B-B14F-4D97-AF65-F5344CB8AC3E}">
        <p14:creationId xmlns:p14="http://schemas.microsoft.com/office/powerpoint/2010/main" val="32565314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George Whitten</a:t>
            </a:r>
          </a:p>
        </p:txBody>
      </p:sp>
    </p:spTree>
    <p:extLst>
      <p:ext uri="{BB962C8B-B14F-4D97-AF65-F5344CB8AC3E}">
        <p14:creationId xmlns:p14="http://schemas.microsoft.com/office/powerpoint/2010/main" val="1212218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George Whitten</a:t>
            </a:r>
          </a:p>
        </p:txBody>
      </p:sp>
    </p:spTree>
    <p:extLst>
      <p:ext uri="{BB962C8B-B14F-4D97-AF65-F5344CB8AC3E}">
        <p14:creationId xmlns:p14="http://schemas.microsoft.com/office/powerpoint/2010/main" val="2313781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George Whitten</a:t>
            </a:r>
          </a:p>
        </p:txBody>
      </p:sp>
    </p:spTree>
    <p:extLst>
      <p:ext uri="{BB962C8B-B14F-4D97-AF65-F5344CB8AC3E}">
        <p14:creationId xmlns:p14="http://schemas.microsoft.com/office/powerpoint/2010/main" val="41603273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George Whitten</a:t>
            </a:r>
          </a:p>
        </p:txBody>
      </p:sp>
    </p:spTree>
    <p:extLst>
      <p:ext uri="{BB962C8B-B14F-4D97-AF65-F5344CB8AC3E}">
        <p14:creationId xmlns:p14="http://schemas.microsoft.com/office/powerpoint/2010/main" val="396584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https://i.ytimg.com/vi/sBCBqWIbMxE/maxresdefault.jpg</a:t>
            </a:r>
          </a:p>
        </p:txBody>
      </p:sp>
    </p:spTree>
    <p:extLst>
      <p:ext uri="{BB962C8B-B14F-4D97-AF65-F5344CB8AC3E}">
        <p14:creationId xmlns:p14="http://schemas.microsoft.com/office/powerpoint/2010/main" val="1195500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George Whitten</a:t>
            </a:r>
          </a:p>
        </p:txBody>
      </p:sp>
    </p:spTree>
    <p:extLst>
      <p:ext uri="{BB962C8B-B14F-4D97-AF65-F5344CB8AC3E}">
        <p14:creationId xmlns:p14="http://schemas.microsoft.com/office/powerpoint/2010/main" val="36131347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027041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What is </a:t>
            </a:r>
            <a:r>
              <a:rPr lang="en-US" altLang="en-US" dirty="0" err="1"/>
              <a:t>Naqba</a:t>
            </a:r>
            <a:r>
              <a:rPr lang="en-US" altLang="en-US" dirty="0"/>
              <a:t>??  How fit in the theme of RH?</a:t>
            </a:r>
          </a:p>
        </p:txBody>
      </p:sp>
    </p:spTree>
    <p:extLst>
      <p:ext uri="{BB962C8B-B14F-4D97-AF65-F5344CB8AC3E}">
        <p14:creationId xmlns:p14="http://schemas.microsoft.com/office/powerpoint/2010/main" val="20342393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 5784  supernatural beginning, , but begining of Naqba</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16,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96944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5784  supernatural beginning, , but begining of Naqba</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16, 2023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971885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RH 5784  supernatural beginning, , but begining of Naqba</a:t>
            </a:r>
          </a:p>
        </p:txBody>
      </p:sp>
      <p:sp>
        <p:nvSpPr>
          <p:cNvPr id="5" name="Date Placeholder 4"/>
          <p:cNvSpPr>
            <a:spLocks noGrp="1"/>
          </p:cNvSpPr>
          <p:nvPr>
            <p:ph type="dt" idx="1"/>
          </p:nvPr>
        </p:nvSpPr>
        <p:spPr/>
        <p:txBody>
          <a:bodyPr/>
          <a:lstStyle/>
          <a:p>
            <a:r>
              <a:rPr lang="en-US" altLang="en-US"/>
              <a:t>Sept 16, 2023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293930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A3C678-CC8D-3558-6AB8-1B69EC24B534}"/>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dirty="0">
              <a:solidFill>
                <a:srgbClr val="000000"/>
              </a:solidFill>
            </a:endParaRPr>
          </a:p>
        </p:txBody>
      </p:sp>
      <p:sp>
        <p:nvSpPr>
          <p:cNvPr id="5" name="Rectangle 5">
            <a:extLst>
              <a:ext uri="{FF2B5EF4-FFF2-40B4-BE49-F238E27FC236}">
                <a16:creationId xmlns:a16="http://schemas.microsoft.com/office/drawing/2014/main" id="{E53152A4-44DE-2672-95D5-DD7F58255634}"/>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dirty="0">
              <a:solidFill>
                <a:srgbClr val="000000"/>
              </a:solidFill>
            </a:endParaRPr>
          </a:p>
        </p:txBody>
      </p:sp>
      <p:sp>
        <p:nvSpPr>
          <p:cNvPr id="6" name="Rectangle 6">
            <a:extLst>
              <a:ext uri="{FF2B5EF4-FFF2-40B4-BE49-F238E27FC236}">
                <a16:creationId xmlns:a16="http://schemas.microsoft.com/office/drawing/2014/main" id="{53ACA928-57F5-07A1-C8CB-45AB3A7E4760}"/>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B81FC1D-174A-405F-9680-F367CFB19D6A}" type="slidenum">
              <a:rPr lang="en-US" altLang="en-US" smtClean="0">
                <a:solidFill>
                  <a:srgbClr val="000000"/>
                </a:solidFill>
                <a:latin typeface="Arial" panose="020B0604020202020204" pitchFamily="34" charset="0"/>
              </a:rPr>
              <a:pPr fontAlgn="base">
                <a:spcBef>
                  <a:spcPct val="0"/>
                </a:spcBef>
                <a:spcAft>
                  <a:spcPct val="0"/>
                </a:spcAft>
                <a:defRPr/>
              </a:pPr>
              <a:t>‹#›</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637544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44A3C00-4DD2-CE91-3459-8AC287559666}"/>
              </a:ext>
            </a:extLst>
          </p:cNvPr>
          <p:cNvSpPr>
            <a:spLocks noGrp="1" noChangeArrowheads="1"/>
          </p:cNvSpPr>
          <p:nvPr>
            <p:ph type="dt" sz="half" idx="10"/>
          </p:nvPr>
        </p:nvSpPr>
        <p:spPr>
          <a:ln/>
        </p:spPr>
        <p:txBody>
          <a:bodyPr/>
          <a:lstStyle>
            <a:lvl1pPr>
              <a:defRPr/>
            </a:lvl1pPr>
          </a:lstStyle>
          <a:p>
            <a:pPr algn="l" defTabSz="685800">
              <a:defRPr/>
            </a:pPr>
            <a:endParaRPr lang="en-US" dirty="0">
              <a:solidFill>
                <a:srgbClr val="000000"/>
              </a:solidFill>
            </a:endParaRPr>
          </a:p>
        </p:txBody>
      </p:sp>
      <p:sp>
        <p:nvSpPr>
          <p:cNvPr id="5" name="Rectangle 5">
            <a:extLst>
              <a:ext uri="{FF2B5EF4-FFF2-40B4-BE49-F238E27FC236}">
                <a16:creationId xmlns:a16="http://schemas.microsoft.com/office/drawing/2014/main" id="{97E99B42-C66C-0E9D-FFB3-61984D7D4398}"/>
              </a:ext>
            </a:extLst>
          </p:cNvPr>
          <p:cNvSpPr>
            <a:spLocks noGrp="1" noChangeArrowheads="1"/>
          </p:cNvSpPr>
          <p:nvPr>
            <p:ph type="ftr" sz="quarter" idx="11"/>
          </p:nvPr>
        </p:nvSpPr>
        <p:spPr>
          <a:ln/>
        </p:spPr>
        <p:txBody>
          <a:bodyPr/>
          <a:lstStyle>
            <a:lvl1pPr>
              <a:defRPr/>
            </a:lvl1pPr>
          </a:lstStyle>
          <a:p>
            <a:pPr defTabSz="685800">
              <a:defRPr/>
            </a:pPr>
            <a:endParaRPr lang="en-US" dirty="0">
              <a:solidFill>
                <a:srgbClr val="000000"/>
              </a:solidFill>
            </a:endParaRPr>
          </a:p>
        </p:txBody>
      </p:sp>
      <p:sp>
        <p:nvSpPr>
          <p:cNvPr id="6" name="Rectangle 6">
            <a:extLst>
              <a:ext uri="{FF2B5EF4-FFF2-40B4-BE49-F238E27FC236}">
                <a16:creationId xmlns:a16="http://schemas.microsoft.com/office/drawing/2014/main" id="{22FEFEE7-4E2C-6EEE-D2D1-C7521340CA9B}"/>
              </a:ext>
            </a:extLst>
          </p:cNvPr>
          <p:cNvSpPr>
            <a:spLocks noGrp="1" noChangeArrowheads="1"/>
          </p:cNvSpPr>
          <p:nvPr>
            <p:ph type="sldNum" sz="quarter" idx="12"/>
          </p:nvPr>
        </p:nvSpPr>
        <p:spPr>
          <a:ln/>
        </p:spPr>
        <p:txBody>
          <a:bodyPr/>
          <a:lstStyle>
            <a:lvl1pPr>
              <a:defRPr/>
            </a:lvl1pPr>
          </a:lstStyle>
          <a:p>
            <a:pPr defTabSz="685800">
              <a:defRPr/>
            </a:pPr>
            <a:fld id="{21BE04E6-41A6-4D4E-AC8D-EE18C58ABF4C}" type="slidenum">
              <a:rPr lang="en-US" altLang="en-US" smtClean="0">
                <a:solidFill>
                  <a:srgbClr val="000000"/>
                </a:solidFill>
                <a:latin typeface="Arial" panose="020B0604020202020204" pitchFamily="34" charset="0"/>
                <a:cs typeface="Arial"/>
              </a:rPr>
              <a:pPr defTabSz="685800">
                <a:defRPr/>
              </a:pPr>
              <a:t>‹#›</a:t>
            </a:fld>
            <a:endParaRPr lang="en-US" altLang="en-US" dirty="0">
              <a:solidFill>
                <a:srgbClr val="000000"/>
              </a:solidFill>
              <a:latin typeface="Arial" panose="020B0604020202020204" pitchFamily="34" charset="0"/>
              <a:cs typeface="Arial"/>
            </a:endParaRPr>
          </a:p>
        </p:txBody>
      </p:sp>
    </p:spTree>
    <p:extLst>
      <p:ext uri="{BB962C8B-B14F-4D97-AF65-F5344CB8AC3E}">
        <p14:creationId xmlns:p14="http://schemas.microsoft.com/office/powerpoint/2010/main" val="598642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85800">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74C7E32F-A007-40FE-BCD5-17EC31FC5224}" type="slidenum">
              <a:rPr lang="en-US" smtClean="0"/>
              <a:pPr defTabSz="685800">
                <a:defRPr/>
              </a:pPr>
              <a:t>‹#›</a:t>
            </a:fld>
            <a:endParaRPr lang="en-US" dirty="0"/>
          </a:p>
        </p:txBody>
      </p:sp>
    </p:spTree>
    <p:extLst>
      <p:ext uri="{BB962C8B-B14F-4D97-AF65-F5344CB8AC3E}">
        <p14:creationId xmlns:p14="http://schemas.microsoft.com/office/powerpoint/2010/main" val="469970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defTabSz="685800">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defTabSz="685800">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defTabSz="685800">
              <a:defRPr/>
            </a:pPr>
            <a:fld id="{9C1A6E69-93C1-438F-BCA6-D87757D8E423}" type="slidenum">
              <a:rPr lang="en-US" smtClean="0"/>
              <a:pPr defTabSz="685800">
                <a:defRPr/>
              </a:pPr>
              <a:t>‹#›</a:t>
            </a:fld>
            <a:endParaRPr lang="en-US" dirty="0"/>
          </a:p>
        </p:txBody>
      </p:sp>
    </p:spTree>
    <p:extLst>
      <p:ext uri="{BB962C8B-B14F-4D97-AF65-F5344CB8AC3E}">
        <p14:creationId xmlns:p14="http://schemas.microsoft.com/office/powerpoint/2010/main" val="424348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5CB19EA-7DED-9D49-24CF-24781C37AF3D}"/>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5DEA328-D714-C254-AC69-8C7C6E382C7F}"/>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E918D70-1B18-5F75-B4A6-E3008537BD76}"/>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endParaRPr lang="en-US" dirty="0"/>
          </a:p>
        </p:txBody>
      </p:sp>
      <p:sp>
        <p:nvSpPr>
          <p:cNvPr id="1029" name="Rectangle 5">
            <a:extLst>
              <a:ext uri="{FF2B5EF4-FFF2-40B4-BE49-F238E27FC236}">
                <a16:creationId xmlns:a16="http://schemas.microsoft.com/office/drawing/2014/main" id="{41706CD0-0BD0-1C53-AE85-37C25D47B1CC}"/>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dirty="0"/>
          </a:p>
        </p:txBody>
      </p:sp>
      <p:sp>
        <p:nvSpPr>
          <p:cNvPr id="1030" name="Rectangle 6">
            <a:extLst>
              <a:ext uri="{FF2B5EF4-FFF2-40B4-BE49-F238E27FC236}">
                <a16:creationId xmlns:a16="http://schemas.microsoft.com/office/drawing/2014/main" id="{01D5F71E-7F5D-CAF2-2EE5-2A621B257880}"/>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B104CEA6-C2D6-414A-B3EC-34DB45182C61}" type="slidenum">
              <a:rPr lang="en-US" altLang="en-US"/>
              <a:pPr>
                <a:defRPr/>
              </a:pPr>
              <a:t>‹#›</a:t>
            </a:fld>
            <a:endParaRPr lang="en-US" altLang="en-US" dirty="0"/>
          </a:p>
        </p:txBody>
      </p:sp>
    </p:spTree>
    <p:extLst>
      <p:ext uri="{BB962C8B-B14F-4D97-AF65-F5344CB8AC3E}">
        <p14:creationId xmlns:p14="http://schemas.microsoft.com/office/powerpoint/2010/main" val="895306596"/>
      </p:ext>
    </p:extLst>
  </p:cSld>
  <p:clrMap bg1="lt1" tx1="dk1" bg2="lt2" tx2="dk2" accent1="accent1" accent2="accent2" accent3="accent3" accent4="accent4" accent5="accent5" accent6="accent6" hlink="hlink" folHlink="folHlink"/>
  <p:sldLayoutIdLst>
    <p:sldLayoutId id="2147483840" r:id="rId1"/>
    <p:sldLayoutId id="2147483841" r:id="rId2"/>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73132427"/>
      </p:ext>
    </p:extLst>
  </p:cSld>
  <p:clrMap bg1="lt1" tx1="dk1" bg2="lt2" tx2="dk2" accent1="accent1" accent2="accent2" accent3="accent3" accent4="accent4" accent5="accent5" accent6="accent6" hlink="hlink" folHlink="folHlink"/>
  <p:sldLayoutIdLst>
    <p:sldLayoutId id="2147483843" r:id="rId1"/>
    <p:sldLayoutId id="2147483844" r:id="rId2"/>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animal.discovery.com/guides/mammals/habitat/aridland/asianass.html"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type="subTitle" idx="1"/>
          </p:nvPr>
        </p:nvPicPr>
        <p:blipFill>
          <a:blip r:embed="rId3" cstate="print"/>
          <a:srcRect/>
          <a:stretch>
            <a:fillRect/>
          </a:stretch>
        </p:blipFill>
        <p:spPr>
          <a:xfrm>
            <a:off x="1143000" y="0"/>
            <a:ext cx="6858000" cy="5143500"/>
          </a:xfrm>
        </p:spPr>
      </p:pic>
      <p:sp>
        <p:nvSpPr>
          <p:cNvPr id="159747" name="Text Box 3"/>
          <p:cNvSpPr txBox="1">
            <a:spLocks noChangeArrowheads="1"/>
          </p:cNvSpPr>
          <p:nvPr/>
        </p:nvSpPr>
        <p:spPr bwMode="auto">
          <a:xfrm>
            <a:off x="1671718" y="4160044"/>
            <a:ext cx="57648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3000">
                <a:effectLst>
                  <a:outerShdw blurRad="38100" dist="38100" dir="2700000" algn="tl">
                    <a:srgbClr val="808080"/>
                  </a:outerShdw>
                </a:effectLst>
              </a:rPr>
              <a:t>Palestinians mark Naqba </a:t>
            </a:r>
          </a:p>
          <a:p>
            <a:pPr algn="ctr">
              <a:defRPr/>
            </a:pPr>
            <a:r>
              <a:rPr lang="en-US" altLang="en-US" sz="3000">
                <a:effectLst>
                  <a:outerShdw blurRad="38100" dist="38100" dir="2700000" algn="tl">
                    <a:srgbClr val="808080"/>
                  </a:outerShdw>
                </a:effectLst>
              </a:rPr>
              <a:t>in Gaza: 'We will return home'</a:t>
            </a:r>
            <a:r>
              <a:rPr lang="en-US" altLang="en-US" sz="3000"/>
              <a:t> </a:t>
            </a:r>
          </a:p>
        </p:txBody>
      </p:sp>
    </p:spTree>
    <p:extLst>
      <p:ext uri="{BB962C8B-B14F-4D97-AF65-F5344CB8AC3E}">
        <p14:creationId xmlns:p14="http://schemas.microsoft.com/office/powerpoint/2010/main" val="370452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3074" name="Picture 2" descr="Rocks, explosive devices hurled at troops as Palestinians mark 'Nakba ...">
            <a:extLst>
              <a:ext uri="{FF2B5EF4-FFF2-40B4-BE49-F238E27FC236}">
                <a16:creationId xmlns:a16="http://schemas.microsoft.com/office/drawing/2014/main" id="{89F44FF0-9A1E-A1F5-EB5F-BD5D241507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50" y="0"/>
            <a:ext cx="77089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24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B715776-B4AC-A525-62B2-7FDE6F3A8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71020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4872DF1A-A72E-4DE8-1A08-1098B16B5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9EACCEBC-6F77-9E5C-D57A-445B56F5330F}"/>
              </a:ext>
            </a:extLst>
          </p:cNvPr>
          <p:cNvSpPr txBox="1"/>
          <p:nvPr/>
        </p:nvSpPr>
        <p:spPr>
          <a:xfrm>
            <a:off x="304800" y="285750"/>
            <a:ext cx="8686800" cy="2862322"/>
          </a:xfrm>
          <a:prstGeom prst="rect">
            <a:avLst/>
          </a:prstGeom>
          <a:noFill/>
        </p:spPr>
        <p:txBody>
          <a:bodyPr wrap="square">
            <a:spAutoFit/>
          </a:bodyPr>
          <a:lstStyle/>
          <a:p>
            <a:pPr algn="l">
              <a:lnSpc>
                <a:spcPct val="90000"/>
              </a:lnSpc>
            </a:pPr>
            <a:r>
              <a:rPr lang="en-US" altLang="en-US" sz="4000" dirty="0"/>
              <a:t>Outline</a:t>
            </a:r>
          </a:p>
          <a:p>
            <a:pPr marL="461963" indent="-461963" algn="l">
              <a:lnSpc>
                <a:spcPct val="90000"/>
              </a:lnSpc>
              <a:buFont typeface="+mj-lt"/>
              <a:buAutoNum type="arabicPeriod"/>
            </a:pPr>
            <a:r>
              <a:rPr lang="en-US" altLang="en-US" sz="4000" dirty="0"/>
              <a:t>Miraculous start of the Jewish nation.</a:t>
            </a:r>
          </a:p>
          <a:p>
            <a:pPr marL="461963" indent="-461963" algn="l">
              <a:lnSpc>
                <a:spcPct val="90000"/>
              </a:lnSpc>
              <a:buFont typeface="+mj-lt"/>
              <a:buAutoNum type="arabicPeriod"/>
            </a:pPr>
            <a:r>
              <a:rPr lang="en-US" altLang="en-US" sz="4000" dirty="0"/>
              <a:t>Bitter catastrophe in the history.</a:t>
            </a:r>
          </a:p>
          <a:p>
            <a:pPr marL="461963" indent="-461963" algn="l">
              <a:lnSpc>
                <a:spcPct val="90000"/>
              </a:lnSpc>
              <a:buFont typeface="+mj-lt"/>
              <a:buAutoNum type="arabicPeriod"/>
            </a:pPr>
            <a:r>
              <a:rPr lang="en-US" altLang="en-US" dirty="0"/>
              <a:t>Messiah’s Ruakh redemption</a:t>
            </a:r>
          </a:p>
        </p:txBody>
      </p:sp>
    </p:spTree>
    <p:extLst>
      <p:ext uri="{BB962C8B-B14F-4D97-AF65-F5344CB8AC3E}">
        <p14:creationId xmlns:p14="http://schemas.microsoft.com/office/powerpoint/2010/main" val="4014255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4872DF1A-A72E-4DE8-1A08-1098B16B5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9EACCEBC-6F77-9E5C-D57A-445B56F5330F}"/>
              </a:ext>
            </a:extLst>
          </p:cNvPr>
          <p:cNvSpPr txBox="1"/>
          <p:nvPr/>
        </p:nvSpPr>
        <p:spPr>
          <a:xfrm>
            <a:off x="304800" y="285750"/>
            <a:ext cx="8686800" cy="2862322"/>
          </a:xfrm>
          <a:prstGeom prst="rect">
            <a:avLst/>
          </a:prstGeom>
          <a:noFill/>
        </p:spPr>
        <p:txBody>
          <a:bodyPr wrap="square">
            <a:spAutoFit/>
          </a:bodyPr>
          <a:lstStyle/>
          <a:p>
            <a:pPr algn="l">
              <a:lnSpc>
                <a:spcPct val="90000"/>
              </a:lnSpc>
            </a:pPr>
            <a:r>
              <a:rPr lang="en-US" altLang="en-US" sz="4000" dirty="0"/>
              <a:t>Outline</a:t>
            </a:r>
          </a:p>
          <a:p>
            <a:pPr marL="461963" indent="-461963" algn="l">
              <a:lnSpc>
                <a:spcPct val="90000"/>
              </a:lnSpc>
              <a:buFont typeface="+mj-lt"/>
              <a:buAutoNum type="arabicPeriod"/>
            </a:pPr>
            <a:r>
              <a:rPr lang="en-US" altLang="en-US" sz="4000" u="sng" dirty="0">
                <a:solidFill>
                  <a:srgbClr val="FFFF66"/>
                </a:solidFill>
              </a:rPr>
              <a:t>Miraculous start of the Jewish nation</a:t>
            </a:r>
            <a:r>
              <a:rPr lang="en-US" altLang="en-US" sz="4000" dirty="0"/>
              <a:t>.</a:t>
            </a:r>
          </a:p>
          <a:p>
            <a:pPr marL="461963" indent="-461963" algn="l">
              <a:lnSpc>
                <a:spcPct val="90000"/>
              </a:lnSpc>
              <a:buFont typeface="+mj-lt"/>
              <a:buAutoNum type="arabicPeriod"/>
            </a:pPr>
            <a:r>
              <a:rPr lang="en-US" altLang="en-US" sz="4000" dirty="0"/>
              <a:t>Bitter catastrophe in the history.</a:t>
            </a:r>
          </a:p>
          <a:p>
            <a:pPr marL="461963" indent="-461963" algn="l">
              <a:lnSpc>
                <a:spcPct val="90000"/>
              </a:lnSpc>
              <a:buFont typeface="+mj-lt"/>
              <a:buAutoNum type="arabicPeriod"/>
            </a:pPr>
            <a:r>
              <a:rPr lang="en-US" altLang="en-US" dirty="0"/>
              <a:t>Messiah’s Ruakh redemption</a:t>
            </a:r>
          </a:p>
        </p:txBody>
      </p:sp>
    </p:spTree>
    <p:extLst>
      <p:ext uri="{BB962C8B-B14F-4D97-AF65-F5344CB8AC3E}">
        <p14:creationId xmlns:p14="http://schemas.microsoft.com/office/powerpoint/2010/main" val="197857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Why is this passage read on Rosh HaShanah?</a:t>
            </a:r>
          </a:p>
          <a:p>
            <a:pPr algn="l">
              <a:lnSpc>
                <a:spcPct val="90000"/>
              </a:lnSpc>
            </a:pPr>
            <a:r>
              <a:rPr lang="en-US" altLang="en-US" sz="4000" dirty="0"/>
              <a:t>Quoting Rabbi </a:t>
            </a:r>
            <a:r>
              <a:rPr lang="en-US" altLang="en-US" sz="4000" dirty="0" err="1"/>
              <a:t>Nosson</a:t>
            </a:r>
            <a:r>
              <a:rPr lang="en-US" altLang="en-US" sz="4000" dirty="0"/>
              <a:t> </a:t>
            </a:r>
            <a:r>
              <a:rPr lang="en-US" altLang="en-US" sz="4000" dirty="0" err="1"/>
              <a:t>Scherman</a:t>
            </a:r>
            <a:r>
              <a:rPr lang="en-US" altLang="en-US" sz="4000" dirty="0"/>
              <a:t> Stone Edition Chumash commentary: “According to tradition, </a:t>
            </a:r>
            <a:r>
              <a:rPr lang="en-US" altLang="en-US" sz="4000" u="sng" dirty="0">
                <a:solidFill>
                  <a:srgbClr val="FFFF66"/>
                </a:solidFill>
              </a:rPr>
              <a:t>Sarah conceived on Rosh HaShanah</a:t>
            </a:r>
            <a:r>
              <a:rPr lang="en-US" altLang="en-US" sz="4000" dirty="0"/>
              <a:t>.  Therefore, this narrative is the reading of that day.”   So, what is the application to us, today?</a:t>
            </a:r>
          </a:p>
        </p:txBody>
      </p:sp>
    </p:spTree>
    <p:extLst>
      <p:ext uri="{BB962C8B-B14F-4D97-AF65-F5344CB8AC3E}">
        <p14:creationId xmlns:p14="http://schemas.microsoft.com/office/powerpoint/2010/main" val="338584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Backstory to the reading: </a:t>
            </a:r>
          </a:p>
          <a:p>
            <a:pPr algn="l">
              <a:lnSpc>
                <a:spcPct val="90000"/>
              </a:lnSpc>
            </a:pPr>
            <a:r>
              <a:rPr lang="en-US" altLang="en-US" sz="4000" baseline="30000" dirty="0"/>
              <a:t>Ber/Gen 20.1-2</a:t>
            </a:r>
            <a:r>
              <a:rPr lang="en-US" altLang="en-US" sz="4000" dirty="0"/>
              <a:t> Avraham traveled from there [near </a:t>
            </a:r>
            <a:r>
              <a:rPr lang="en-US" altLang="en-US" sz="4000" dirty="0" err="1"/>
              <a:t>Hevron</a:t>
            </a:r>
            <a:r>
              <a:rPr lang="en-US" altLang="en-US" sz="4000" dirty="0"/>
              <a:t>] toward the Negev and lived between Kadesh and </a:t>
            </a:r>
            <a:r>
              <a:rPr lang="en-US" altLang="en-US" sz="4000" dirty="0" err="1"/>
              <a:t>Shur</a:t>
            </a:r>
            <a:r>
              <a:rPr lang="en-US" altLang="en-US" sz="4000" dirty="0"/>
              <a:t>. While living as an outsider in </a:t>
            </a:r>
            <a:r>
              <a:rPr lang="en-US" altLang="en-US" sz="4000" dirty="0" err="1"/>
              <a:t>G’rar</a:t>
            </a:r>
            <a:r>
              <a:rPr lang="en-US" altLang="en-US" sz="4000" dirty="0"/>
              <a:t>, Avraham said of Sarah his wife, “She is my sister”; so </a:t>
            </a:r>
            <a:r>
              <a:rPr lang="en-US" altLang="en-US" sz="4000" dirty="0" err="1"/>
              <a:t>Avimelekh</a:t>
            </a:r>
            <a:r>
              <a:rPr lang="en-US" altLang="en-US" sz="4000" dirty="0"/>
              <a:t> king of </a:t>
            </a:r>
            <a:r>
              <a:rPr lang="en-US" altLang="en-US" sz="4000" dirty="0" err="1"/>
              <a:t>G’rar</a:t>
            </a:r>
            <a:r>
              <a:rPr lang="en-US" altLang="en-US" sz="4000" dirty="0"/>
              <a:t> sent and took Sarah.</a:t>
            </a:r>
          </a:p>
        </p:txBody>
      </p:sp>
    </p:spTree>
    <p:extLst>
      <p:ext uri="{BB962C8B-B14F-4D97-AF65-F5344CB8AC3E}">
        <p14:creationId xmlns:p14="http://schemas.microsoft.com/office/powerpoint/2010/main" val="271221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78DA631A-E2F9-8DA1-12DC-C655BC59F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368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baseline="30000" dirty="0"/>
              <a:t>Ber/Gen 20.3  </a:t>
            </a:r>
            <a:r>
              <a:rPr lang="en-US" altLang="en-US" sz="4000" dirty="0"/>
              <a:t>But God came to </a:t>
            </a:r>
            <a:r>
              <a:rPr lang="en-US" altLang="en-US" sz="4000" dirty="0" err="1"/>
              <a:t>Avimelech</a:t>
            </a:r>
            <a:r>
              <a:rPr lang="en-US" altLang="en-US" sz="4000" dirty="0"/>
              <a:t> in a dream at night and said to him, “Behold, you are as good as dead, because of the woman whom you have taken—since she is a married woman.” Now </a:t>
            </a:r>
            <a:r>
              <a:rPr lang="en-US" altLang="en-US" sz="4000" dirty="0" err="1"/>
              <a:t>Avimelech</a:t>
            </a:r>
            <a:r>
              <a:rPr lang="en-US" altLang="en-US" sz="4000" dirty="0"/>
              <a:t> had not come near her. So he said, “My Lord, will You slay a nation, even though innocent?</a:t>
            </a:r>
          </a:p>
        </p:txBody>
      </p:sp>
    </p:spTree>
    <p:extLst>
      <p:ext uri="{BB962C8B-B14F-4D97-AF65-F5344CB8AC3E}">
        <p14:creationId xmlns:p14="http://schemas.microsoft.com/office/powerpoint/2010/main" val="379066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Ber/Gen 20.17-18</a:t>
            </a:r>
            <a:r>
              <a:rPr lang="en-US" altLang="en-US" sz="4000" dirty="0"/>
              <a:t> Then Avraham prayed to God and God healed </a:t>
            </a:r>
            <a:r>
              <a:rPr lang="en-US" altLang="en-US" sz="4000" dirty="0" err="1"/>
              <a:t>Avimelech</a:t>
            </a:r>
            <a:r>
              <a:rPr lang="en-US" altLang="en-US" sz="4000" dirty="0"/>
              <a:t>, his wife and his female slaves so that they could bear children. For </a:t>
            </a:r>
            <a:r>
              <a:rPr lang="en-US" altLang="en-US" sz="4000" cap="small" dirty="0"/>
              <a:t>Adoni</a:t>
            </a:r>
            <a:r>
              <a:rPr lang="en-US" altLang="en-US" sz="4000" dirty="0"/>
              <a:t> had completely locked up every womb in Avimelech’s household because of Sarah, Avraham’s wife.</a:t>
            </a:r>
          </a:p>
        </p:txBody>
      </p:sp>
    </p:spTree>
    <p:extLst>
      <p:ext uri="{BB962C8B-B14F-4D97-AF65-F5344CB8AC3E}">
        <p14:creationId xmlns:p14="http://schemas.microsoft.com/office/powerpoint/2010/main" val="3393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nSpc>
                <a:spcPct val="90000"/>
              </a:lnSpc>
            </a:pPr>
            <a:r>
              <a:rPr lang="en-US" sz="3600" dirty="0">
                <a:effectLst/>
              </a:rPr>
              <a:t>What do you get </a:t>
            </a:r>
          </a:p>
          <a:p>
            <a:pPr>
              <a:lnSpc>
                <a:spcPct val="90000"/>
              </a:lnSpc>
            </a:pPr>
            <a:r>
              <a:rPr lang="en-US" sz="3600" dirty="0">
                <a:effectLst/>
              </a:rPr>
              <a:t>when you cross </a:t>
            </a:r>
          </a:p>
          <a:p>
            <a:pPr>
              <a:lnSpc>
                <a:spcPct val="90000"/>
              </a:lnSpc>
            </a:pPr>
            <a:r>
              <a:rPr lang="en-US" sz="3600" dirty="0">
                <a:effectLst/>
              </a:rPr>
              <a:t>a fish with an elephant? </a:t>
            </a:r>
          </a:p>
          <a:p>
            <a:pPr algn="l">
              <a:lnSpc>
                <a:spcPct val="90000"/>
              </a:lnSpc>
            </a:pPr>
            <a:endParaRPr lang="en-US" altLang="en-US" sz="4000" dirty="0"/>
          </a:p>
        </p:txBody>
      </p:sp>
    </p:spTree>
    <p:extLst>
      <p:ext uri="{BB962C8B-B14F-4D97-AF65-F5344CB8AC3E}">
        <p14:creationId xmlns:p14="http://schemas.microsoft.com/office/powerpoint/2010/main" val="3833410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Ber/Gen 21.1 </a:t>
            </a:r>
            <a:r>
              <a:rPr lang="en-US" altLang="en-US" sz="4000" cap="small" dirty="0"/>
              <a:t>Adoni</a:t>
            </a:r>
            <a:r>
              <a:rPr lang="en-US" altLang="en-US" sz="4000" dirty="0"/>
              <a:t> remembered Sarah as he had said, and </a:t>
            </a:r>
            <a:r>
              <a:rPr lang="en-US" altLang="en-US" sz="4000" cap="small" dirty="0"/>
              <a:t>Adoni</a:t>
            </a:r>
            <a:r>
              <a:rPr lang="en-US" altLang="en-US" sz="4000" dirty="0"/>
              <a:t> did for Sarah what he had promised. Sarah conceived and bore Avraham a son in his old age, at the very time God had said to him.    </a:t>
            </a:r>
            <a:r>
              <a:rPr lang="en-US" altLang="en-US" sz="4000" dirty="0" err="1"/>
              <a:t>Halleluyah</a:t>
            </a:r>
            <a:r>
              <a:rPr lang="en-US" altLang="en-US" sz="4000" dirty="0"/>
              <a:t> moment!!</a:t>
            </a:r>
          </a:p>
        </p:txBody>
      </p:sp>
    </p:spTree>
    <p:extLst>
      <p:ext uri="{BB962C8B-B14F-4D97-AF65-F5344CB8AC3E}">
        <p14:creationId xmlns:p14="http://schemas.microsoft.com/office/powerpoint/2010/main" val="2949241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Ber/Gen 21.2-8 </a:t>
            </a:r>
            <a:r>
              <a:rPr lang="en-US" altLang="en-US" sz="4000" dirty="0"/>
              <a:t>Avraham circumcised his son </a:t>
            </a:r>
            <a:r>
              <a:rPr lang="en-US" altLang="en-US" sz="4000" dirty="0" err="1"/>
              <a:t>Yitz’chak</a:t>
            </a:r>
            <a:r>
              <a:rPr lang="en-US" altLang="en-US" sz="4000" dirty="0"/>
              <a:t> when he was eight days old, as God had ordered him to do…Sarah said, “God has given me good reason to laugh now…I have borne him a son in his old age!”</a:t>
            </a:r>
          </a:p>
          <a:p>
            <a:pPr algn="l">
              <a:lnSpc>
                <a:spcPct val="90000"/>
              </a:lnSpc>
            </a:pPr>
            <a:r>
              <a:rPr lang="en-US" altLang="en-US" sz="4000" dirty="0"/>
              <a:t>Circumcision = Brit </a:t>
            </a:r>
            <a:r>
              <a:rPr lang="en-US" altLang="en-US" sz="4000" dirty="0" err="1"/>
              <a:t>Milah</a:t>
            </a:r>
            <a:r>
              <a:rPr lang="en-US" altLang="en-US" sz="4000" dirty="0"/>
              <a:t>, is a GREAT </a:t>
            </a:r>
            <a:r>
              <a:rPr lang="en-US" altLang="en-US" sz="3600" dirty="0" err="1"/>
              <a:t>great</a:t>
            </a:r>
            <a:r>
              <a:rPr lang="en-US" altLang="en-US" sz="3600" dirty="0"/>
              <a:t> party time still.   Photog, food. </a:t>
            </a:r>
            <a:endParaRPr lang="en-US" altLang="en-US" sz="4000" dirty="0"/>
          </a:p>
        </p:txBody>
      </p:sp>
    </p:spTree>
    <p:extLst>
      <p:ext uri="{BB962C8B-B14F-4D97-AF65-F5344CB8AC3E}">
        <p14:creationId xmlns:p14="http://schemas.microsoft.com/office/powerpoint/2010/main" val="1552382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Ber/Gen 21.2-8 </a:t>
            </a:r>
            <a:r>
              <a:rPr lang="en-US" altLang="en-US" sz="4000" dirty="0"/>
              <a:t>The child grew and was weaned, and Avraham gave a great banquet on the day that </a:t>
            </a:r>
            <a:r>
              <a:rPr lang="en-US" altLang="en-US" sz="4000" dirty="0" err="1"/>
              <a:t>Yitz’chak</a:t>
            </a:r>
            <a:r>
              <a:rPr lang="en-US" altLang="en-US" sz="4000" dirty="0"/>
              <a:t> was weaned.</a:t>
            </a:r>
          </a:p>
        </p:txBody>
      </p:sp>
    </p:spTree>
    <p:extLst>
      <p:ext uri="{BB962C8B-B14F-4D97-AF65-F5344CB8AC3E}">
        <p14:creationId xmlns:p14="http://schemas.microsoft.com/office/powerpoint/2010/main" val="1115358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Ber/Gen 21.2-8 </a:t>
            </a:r>
            <a:r>
              <a:rPr lang="en-US" altLang="en-US" sz="4000" dirty="0"/>
              <a:t>The child grew and was weaned, and Avraham gave a great banquet on the day that </a:t>
            </a:r>
            <a:r>
              <a:rPr lang="en-US" altLang="en-US" sz="4000" dirty="0" err="1"/>
              <a:t>Yitz’chak</a:t>
            </a:r>
            <a:r>
              <a:rPr lang="en-US" altLang="en-US" sz="4000" dirty="0"/>
              <a:t> was weaned.</a:t>
            </a:r>
          </a:p>
          <a:p>
            <a:pPr algn="l">
              <a:lnSpc>
                <a:spcPct val="90000"/>
              </a:lnSpc>
            </a:pPr>
            <a:endParaRPr lang="en-US" altLang="en-US" sz="4000" dirty="0"/>
          </a:p>
          <a:p>
            <a:pPr algn="l">
              <a:lnSpc>
                <a:spcPct val="90000"/>
              </a:lnSpc>
            </a:pPr>
            <a:r>
              <a:rPr lang="en-US" altLang="en-US" sz="4000" dirty="0"/>
              <a:t>Then it went from celebration to historic catastrophe!</a:t>
            </a:r>
          </a:p>
        </p:txBody>
      </p:sp>
    </p:spTree>
    <p:extLst>
      <p:ext uri="{BB962C8B-B14F-4D97-AF65-F5344CB8AC3E}">
        <p14:creationId xmlns:p14="http://schemas.microsoft.com/office/powerpoint/2010/main" val="3748143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B715776-B4AC-A525-62B2-7FDE6F3A8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59032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4872DF1A-A72E-4DE8-1A08-1098B16B5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9EACCEBC-6F77-9E5C-D57A-445B56F5330F}"/>
              </a:ext>
            </a:extLst>
          </p:cNvPr>
          <p:cNvSpPr txBox="1"/>
          <p:nvPr/>
        </p:nvSpPr>
        <p:spPr>
          <a:xfrm>
            <a:off x="304800" y="285750"/>
            <a:ext cx="8686800" cy="2862322"/>
          </a:xfrm>
          <a:prstGeom prst="rect">
            <a:avLst/>
          </a:prstGeom>
          <a:noFill/>
        </p:spPr>
        <p:txBody>
          <a:bodyPr wrap="square">
            <a:spAutoFit/>
          </a:bodyPr>
          <a:lstStyle/>
          <a:p>
            <a:pPr algn="l">
              <a:lnSpc>
                <a:spcPct val="90000"/>
              </a:lnSpc>
            </a:pPr>
            <a:r>
              <a:rPr lang="en-US" altLang="en-US" sz="4000" dirty="0"/>
              <a:t>Outline</a:t>
            </a:r>
          </a:p>
          <a:p>
            <a:pPr marL="461963" indent="-461963" algn="l">
              <a:lnSpc>
                <a:spcPct val="90000"/>
              </a:lnSpc>
              <a:buFont typeface="+mj-lt"/>
              <a:buAutoNum type="arabicPeriod"/>
            </a:pPr>
            <a:r>
              <a:rPr lang="en-US" altLang="en-US" sz="4000" dirty="0"/>
              <a:t>Miraculous start of the Jewish nation.</a:t>
            </a:r>
          </a:p>
          <a:p>
            <a:pPr marL="461963" indent="-461963" algn="l">
              <a:lnSpc>
                <a:spcPct val="90000"/>
              </a:lnSpc>
              <a:buFont typeface="+mj-lt"/>
              <a:buAutoNum type="arabicPeriod"/>
            </a:pPr>
            <a:r>
              <a:rPr lang="en-US" altLang="en-US" sz="4000" u="sng" dirty="0">
                <a:solidFill>
                  <a:srgbClr val="FFFF66"/>
                </a:solidFill>
              </a:rPr>
              <a:t>Bitter catastrophe in the history.</a:t>
            </a:r>
          </a:p>
          <a:p>
            <a:pPr marL="461963" indent="-461963" algn="l">
              <a:lnSpc>
                <a:spcPct val="90000"/>
              </a:lnSpc>
              <a:buFont typeface="+mj-lt"/>
              <a:buAutoNum type="arabicPeriod"/>
            </a:pPr>
            <a:r>
              <a:rPr lang="en-US" altLang="en-US" dirty="0"/>
              <a:t>Messiah’s Ruakh redemption</a:t>
            </a:r>
          </a:p>
        </p:txBody>
      </p:sp>
    </p:spTree>
    <p:extLst>
      <p:ext uri="{BB962C8B-B14F-4D97-AF65-F5344CB8AC3E}">
        <p14:creationId xmlns:p14="http://schemas.microsoft.com/office/powerpoint/2010/main" val="3533862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8A883B-6295-4C7D-C5A9-00E5EFED0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2">
            <a:extLst>
              <a:ext uri="{FF2B5EF4-FFF2-40B4-BE49-F238E27FC236}">
                <a16:creationId xmlns:a16="http://schemas.microsoft.com/office/drawing/2014/main" id="{7F9BC8A8-655B-B5A3-3CB5-23D4C53ACD6A}"/>
              </a:ext>
            </a:extLst>
          </p:cNvPr>
          <p:cNvSpPr txBox="1">
            <a:spLocks noChangeArrowheads="1"/>
          </p:cNvSpPr>
          <p:nvPr/>
        </p:nvSpPr>
        <p:spPr>
          <a:xfrm>
            <a:off x="-803672" y="238856"/>
            <a:ext cx="5164931" cy="3129455"/>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685800" rtl="1" fontAlgn="auto">
              <a:spcBef>
                <a:spcPts val="750"/>
              </a:spcBef>
              <a:spcAft>
                <a:spcPts val="0"/>
              </a:spcAft>
              <a:buNone/>
              <a:defRPr/>
            </a:pPr>
            <a:r>
              <a:rPr lang="he-IL" sz="6000" b="1" dirty="0">
                <a:solidFill>
                  <a:srgbClr val="FFFFFF"/>
                </a:solidFill>
                <a:latin typeface="Arial Rounded MT Bold"/>
                <a:cs typeface="David" pitchFamily="2" charset="-79"/>
              </a:rPr>
              <a:t>ְ</a:t>
            </a:r>
            <a:r>
              <a:rPr lang="he-IL" sz="6000" b="1" dirty="0">
                <a:solidFill>
                  <a:srgbClr val="000000"/>
                </a:solidFill>
                <a:latin typeface="Arial Rounded MT Bold"/>
                <a:cs typeface="David" pitchFamily="2" charset="-79"/>
              </a:rPr>
              <a:t>בְּרֵאשִׁית</a:t>
            </a:r>
            <a:r>
              <a:rPr lang="en-US" altLang="en-US" sz="3600" dirty="0">
                <a:solidFill>
                  <a:srgbClr val="000000"/>
                </a:solidFill>
                <a:latin typeface="Arial Rounded MT Bold"/>
                <a:cs typeface="David" panose="020E0502060401010101" pitchFamily="34" charset="-79"/>
              </a:rPr>
              <a:t> </a:t>
            </a:r>
            <a:r>
              <a:rPr lang="en-US" altLang="en-US" sz="4050" dirty="0">
                <a:solidFill>
                  <a:srgbClr val="000000"/>
                </a:solidFill>
                <a:latin typeface="Arial Rounded MT Bold"/>
                <a:cs typeface="Arial"/>
              </a:rPr>
              <a:t>B</a:t>
            </a:r>
            <a:r>
              <a:rPr lang="en-US" sz="4050" dirty="0">
                <a:solidFill>
                  <a:srgbClr val="000000"/>
                </a:solidFill>
                <a:latin typeface="Arial Rounded MT Bold"/>
                <a:cs typeface="Arial"/>
              </a:rPr>
              <a:t>’</a:t>
            </a:r>
            <a:r>
              <a:rPr lang="en-US" sz="4050" dirty="0" err="1">
                <a:solidFill>
                  <a:srgbClr val="000000"/>
                </a:solidFill>
                <a:latin typeface="Arial Rounded MT Bold"/>
                <a:cs typeface="Arial"/>
              </a:rPr>
              <a:t>resheet</a:t>
            </a:r>
            <a:r>
              <a:rPr lang="en-US" sz="4050" dirty="0">
                <a:solidFill>
                  <a:srgbClr val="000000"/>
                </a:solidFill>
                <a:latin typeface="Arial Rounded MT Bold"/>
                <a:cs typeface="Arial"/>
              </a:rPr>
              <a:t> </a:t>
            </a:r>
            <a:endParaRPr lang="en-US" sz="2100" dirty="0">
              <a:solidFill>
                <a:srgbClr val="000000"/>
              </a:solidFill>
              <a:latin typeface="Arial Rounded MT Bold"/>
              <a:cs typeface="Arial"/>
            </a:endParaRPr>
          </a:p>
          <a:p>
            <a:pPr marL="0" indent="0" algn="r" defTabSz="685800" fontAlgn="auto">
              <a:spcBef>
                <a:spcPts val="750"/>
              </a:spcBef>
              <a:spcAft>
                <a:spcPts val="0"/>
              </a:spcAft>
              <a:buNone/>
              <a:defRPr/>
            </a:pPr>
            <a:r>
              <a:rPr lang="en-US" sz="3600" dirty="0">
                <a:solidFill>
                  <a:srgbClr val="000000"/>
                </a:solidFill>
                <a:latin typeface="Arial Rounded MT Bold"/>
                <a:cs typeface="Arial"/>
              </a:rPr>
              <a:t>(Genesis) 21:9-13</a:t>
            </a:r>
            <a:r>
              <a:rPr lang="en-US" sz="4050" i="1" dirty="0">
                <a:solidFill>
                  <a:srgbClr val="FFFFFF"/>
                </a:solidFill>
                <a:latin typeface="Arial Rounded MT Bold"/>
                <a:cs typeface="Vilna" pitchFamily="2" charset="-79"/>
              </a:rPr>
              <a:t> </a:t>
            </a:r>
          </a:p>
          <a:p>
            <a:pPr marL="0" indent="0" algn="r" defTabSz="685800" fontAlgn="auto">
              <a:spcBef>
                <a:spcPts val="750"/>
              </a:spcBef>
              <a:spcAft>
                <a:spcPts val="0"/>
              </a:spcAft>
              <a:buNone/>
              <a:defRPr/>
            </a:pPr>
            <a:r>
              <a:rPr lang="en-US" sz="3900" i="1" dirty="0">
                <a:solidFill>
                  <a:srgbClr val="000000"/>
                </a:solidFill>
                <a:latin typeface="Arial Rounded MT Bold"/>
                <a:cs typeface="Vilna" pitchFamily="2" charset="-79"/>
              </a:rPr>
              <a:t>(from) Vayera</a:t>
            </a:r>
          </a:p>
          <a:p>
            <a:pPr marL="0" indent="0" algn="r" defTabSz="685800" fontAlgn="auto">
              <a:spcBef>
                <a:spcPts val="750"/>
              </a:spcBef>
              <a:spcAft>
                <a:spcPts val="0"/>
              </a:spcAft>
              <a:buNone/>
              <a:defRPr/>
            </a:pPr>
            <a:r>
              <a:rPr lang="en-US" sz="3900" i="1" dirty="0">
                <a:solidFill>
                  <a:srgbClr val="000000"/>
                </a:solidFill>
                <a:latin typeface="Arial Rounded MT Bold"/>
                <a:cs typeface="Arial"/>
              </a:rPr>
              <a:t>(He appeared)</a:t>
            </a:r>
            <a:r>
              <a:rPr lang="en-US" sz="6450" b="1" i="1" dirty="0">
                <a:solidFill>
                  <a:srgbClr val="000000"/>
                </a:solidFill>
                <a:latin typeface="David" panose="020E0502060401010101" pitchFamily="34" charset="-79"/>
                <a:cs typeface="David" panose="020E0502060401010101" pitchFamily="34" charset="-79"/>
              </a:rPr>
              <a:t> </a:t>
            </a:r>
          </a:p>
          <a:p>
            <a:pPr marL="0" indent="0" algn="r" defTabSz="685800" fontAlgn="auto">
              <a:spcBef>
                <a:spcPts val="750"/>
              </a:spcBef>
              <a:spcAft>
                <a:spcPts val="0"/>
              </a:spcAft>
              <a:buNone/>
              <a:defRPr/>
            </a:pPr>
            <a:r>
              <a:rPr lang="he-IL" sz="6000" b="1" dirty="0">
                <a:solidFill>
                  <a:srgbClr val="000000"/>
                </a:solidFill>
                <a:latin typeface="David" panose="020E0502060401010101" pitchFamily="34" charset="-79"/>
                <a:cs typeface="David" panose="020E0502060401010101" pitchFamily="34" charset="-79"/>
              </a:rPr>
              <a:t>וירא</a:t>
            </a:r>
            <a:endParaRPr lang="en-US" sz="4050" dirty="0">
              <a:solidFill>
                <a:srgbClr val="000000"/>
              </a:solidFill>
              <a:latin typeface="Arial Rounded MT Bold"/>
              <a:cs typeface="Vilna" pitchFamily="2" charset="-79"/>
            </a:endParaRPr>
          </a:p>
        </p:txBody>
      </p:sp>
    </p:spTree>
    <p:extLst>
      <p:ext uri="{BB962C8B-B14F-4D97-AF65-F5344CB8AC3E}">
        <p14:creationId xmlns:p14="http://schemas.microsoft.com/office/powerpoint/2010/main" val="1243545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57430" y="514350"/>
            <a:ext cx="8229140" cy="4203123"/>
          </a:xfrm>
        </p:spPr>
        <p:txBody>
          <a:bodyPr>
            <a:normAutofit lnSpcReduction="10000"/>
          </a:bodyPr>
          <a:lstStyle/>
          <a:p>
            <a:pPr marL="0" indent="0" algn="r" rtl="1"/>
            <a:r>
              <a:rPr lang="he-IL" sz="4500" b="1" dirty="0">
                <a:latin typeface="David" panose="020E0502060401010101" pitchFamily="34" charset="-79"/>
                <a:cs typeface="David" panose="020E0502060401010101" pitchFamily="34" charset="-79"/>
              </a:rPr>
              <a:t>וַתֵּ֨רֶא שָׂרָ֜ה אֶֽת־בֶּן־הָגָ֧ר הַמִּצְרִ֛ית אֲשֶׁר־יָלְדָ֥ה לְאַבְרָהָ֖ם מְצַחֵֽק׃ </a:t>
            </a:r>
          </a:p>
          <a:p>
            <a:pPr marL="0" indent="2381"/>
            <a:endParaRPr lang="en-US" sz="1200" dirty="0"/>
          </a:p>
          <a:p>
            <a:pPr marL="0" indent="2381"/>
            <a:r>
              <a:rPr lang="en-US" sz="4000" dirty="0"/>
              <a:t>But Sarah saw the son of Hagar the Egyptian, whom Hagar had borne to Avraham, making fun of Yitz’chak;</a:t>
            </a:r>
          </a:p>
        </p:txBody>
      </p:sp>
      <p:sp>
        <p:nvSpPr>
          <p:cNvPr id="372738" name="Rectangle 2"/>
          <p:cNvSpPr>
            <a:spLocks noGrp="1" noChangeArrowheads="1"/>
          </p:cNvSpPr>
          <p:nvPr>
            <p:ph type="title"/>
          </p:nvPr>
        </p:nvSpPr>
        <p:spPr>
          <a:xfrm>
            <a:off x="971550" y="129049"/>
            <a:ext cx="7200900" cy="422672"/>
          </a:xfrm>
        </p:spPr>
        <p:txBody>
          <a:bodyPr/>
          <a:lstStyle/>
          <a:p>
            <a:pPr eaLnBrk="1" hangingPunct="1"/>
            <a:r>
              <a:rPr lang="en-US" altLang="en-US" sz="2100" dirty="0">
                <a:solidFill>
                  <a:srgbClr val="FFFF00"/>
                </a:solidFill>
              </a:rPr>
              <a:t>B’resheet (Genesis) 21:9</a:t>
            </a:r>
            <a:endParaRPr lang="en-US" altLang="en-US" sz="2100" dirty="0">
              <a:solidFill>
                <a:srgbClr val="FFFF00"/>
              </a:solidFill>
              <a:cs typeface="Vilna" pitchFamily="2" charset="-79"/>
            </a:endParaRPr>
          </a:p>
        </p:txBody>
      </p:sp>
    </p:spTree>
    <p:extLst>
      <p:ext uri="{BB962C8B-B14F-4D97-AF65-F5344CB8AC3E}">
        <p14:creationId xmlns:p14="http://schemas.microsoft.com/office/powerpoint/2010/main" val="183597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57430" y="514350"/>
            <a:ext cx="8229140" cy="4203123"/>
          </a:xfrm>
        </p:spPr>
        <p:txBody>
          <a:bodyPr>
            <a:normAutofit fontScale="85000" lnSpcReduction="10000"/>
          </a:bodyPr>
          <a:lstStyle/>
          <a:p>
            <a:pPr marL="0" indent="0" algn="r" rtl="1"/>
            <a:r>
              <a:rPr lang="he-IL" sz="4500" b="1" dirty="0">
                <a:latin typeface="David" panose="020E0502060401010101" pitchFamily="34" charset="-79"/>
                <a:cs typeface="David" panose="020E0502060401010101" pitchFamily="34" charset="-79"/>
              </a:rPr>
              <a:t>וַתֹּ֙אמֶר֙ לְאַבְרָהָ֔ם גָּרֵ֛שׁ הָאָמָ֥ה הַזֹּ֖את וְאֶת־בְּנָ֑הּ כִּ֣י לֹ֤א יִירַשׁ֙ בֶּן־הָאָמָ֣ה הַזֹּ֔את עִם־בְּנִ֖י עִם־יִצְחָֽק׃</a:t>
            </a:r>
          </a:p>
          <a:p>
            <a:pPr marL="0" indent="2381"/>
            <a:endParaRPr lang="en-US" sz="1200" dirty="0"/>
          </a:p>
          <a:p>
            <a:pPr marL="0" indent="2381"/>
            <a:r>
              <a:rPr lang="en-US" sz="4300" dirty="0"/>
              <a:t>so Sarah said to Avraham, “Throw this slave-girl out! And her son! I will not have this slave-girl’s son as your heir along with my son Yitz’chak!”</a:t>
            </a:r>
          </a:p>
        </p:txBody>
      </p:sp>
      <p:sp>
        <p:nvSpPr>
          <p:cNvPr id="372738" name="Rectangle 2"/>
          <p:cNvSpPr>
            <a:spLocks noGrp="1" noChangeArrowheads="1"/>
          </p:cNvSpPr>
          <p:nvPr>
            <p:ph type="title"/>
          </p:nvPr>
        </p:nvSpPr>
        <p:spPr>
          <a:xfrm>
            <a:off x="971550" y="129049"/>
            <a:ext cx="7200900" cy="422672"/>
          </a:xfrm>
        </p:spPr>
        <p:txBody>
          <a:bodyPr/>
          <a:lstStyle/>
          <a:p>
            <a:pPr eaLnBrk="1" hangingPunct="1"/>
            <a:r>
              <a:rPr lang="en-US" altLang="en-US" sz="2100" dirty="0">
                <a:solidFill>
                  <a:srgbClr val="FFFF00"/>
                </a:solidFill>
              </a:rPr>
              <a:t>B’resheet (Genesis) 21:10</a:t>
            </a:r>
            <a:endParaRPr lang="en-US" altLang="en-US" sz="2100" dirty="0">
              <a:solidFill>
                <a:srgbClr val="FFFF00"/>
              </a:solidFill>
              <a:cs typeface="Vilna" pitchFamily="2" charset="-79"/>
            </a:endParaRPr>
          </a:p>
        </p:txBody>
      </p:sp>
    </p:spTree>
    <p:extLst>
      <p:ext uri="{BB962C8B-B14F-4D97-AF65-F5344CB8AC3E}">
        <p14:creationId xmlns:p14="http://schemas.microsoft.com/office/powerpoint/2010/main" val="454574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57430" y="514350"/>
            <a:ext cx="8229140" cy="4203123"/>
          </a:xfrm>
        </p:spPr>
        <p:txBody>
          <a:bodyPr>
            <a:normAutofit/>
          </a:bodyPr>
          <a:lstStyle/>
          <a:p>
            <a:pPr marL="0" indent="0" algn="r" rtl="1"/>
            <a:r>
              <a:rPr lang="he-IL" sz="4500" b="1" dirty="0">
                <a:latin typeface="David" panose="020E0502060401010101" pitchFamily="34" charset="-79"/>
                <a:cs typeface="David" panose="020E0502060401010101" pitchFamily="34" charset="-79"/>
              </a:rPr>
              <a:t>וַיֵּ֧רַע הַדָּבָ֛ר מְאֹ֖ד בְּעֵינֵ֣י אַבְרָהָ֑ם עַ֖ל אוֹדֹ֥ת בְּנֽוֹ׃</a:t>
            </a:r>
            <a:r>
              <a:rPr lang="he-IL" sz="2400" dirty="0"/>
              <a:t> </a:t>
            </a:r>
          </a:p>
          <a:p>
            <a:pPr marL="0" indent="2381"/>
            <a:endParaRPr lang="en-US" sz="1200" dirty="0"/>
          </a:p>
          <a:p>
            <a:pPr marL="0" indent="2381"/>
            <a:r>
              <a:rPr lang="en-US" sz="4000" dirty="0"/>
              <a:t>Avraham became very distressed over this matter of his son.</a:t>
            </a:r>
          </a:p>
        </p:txBody>
      </p:sp>
      <p:sp>
        <p:nvSpPr>
          <p:cNvPr id="372738" name="Rectangle 2"/>
          <p:cNvSpPr>
            <a:spLocks noGrp="1" noChangeArrowheads="1"/>
          </p:cNvSpPr>
          <p:nvPr>
            <p:ph type="title"/>
          </p:nvPr>
        </p:nvSpPr>
        <p:spPr>
          <a:xfrm>
            <a:off x="971550" y="129049"/>
            <a:ext cx="7200900" cy="422672"/>
          </a:xfrm>
        </p:spPr>
        <p:txBody>
          <a:bodyPr/>
          <a:lstStyle/>
          <a:p>
            <a:pPr eaLnBrk="1" hangingPunct="1"/>
            <a:r>
              <a:rPr lang="en-US" altLang="en-US" sz="2100" dirty="0">
                <a:solidFill>
                  <a:srgbClr val="FFFF00"/>
                </a:solidFill>
              </a:rPr>
              <a:t>B’resheet (Genesis) 21:11</a:t>
            </a:r>
            <a:endParaRPr lang="en-US" altLang="en-US" sz="2100" dirty="0">
              <a:solidFill>
                <a:srgbClr val="FFFF00"/>
              </a:solidFill>
              <a:cs typeface="Vilna" pitchFamily="2" charset="-79"/>
            </a:endParaRPr>
          </a:p>
        </p:txBody>
      </p:sp>
    </p:spTree>
    <p:extLst>
      <p:ext uri="{BB962C8B-B14F-4D97-AF65-F5344CB8AC3E}">
        <p14:creationId xmlns:p14="http://schemas.microsoft.com/office/powerpoint/2010/main" val="34271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nSpc>
                <a:spcPct val="90000"/>
              </a:lnSpc>
            </a:pPr>
            <a:r>
              <a:rPr lang="en-US" sz="3600" dirty="0">
                <a:effectLst/>
              </a:rPr>
              <a:t>What do you get </a:t>
            </a:r>
          </a:p>
          <a:p>
            <a:pPr>
              <a:lnSpc>
                <a:spcPct val="90000"/>
              </a:lnSpc>
            </a:pPr>
            <a:r>
              <a:rPr lang="en-US" sz="3600">
                <a:effectLst/>
              </a:rPr>
              <a:t>when </a:t>
            </a:r>
            <a:r>
              <a:rPr lang="en-US" sz="3600" dirty="0">
                <a:effectLst/>
              </a:rPr>
              <a:t>you </a:t>
            </a:r>
            <a:r>
              <a:rPr lang="en-US" sz="3600">
                <a:effectLst/>
              </a:rPr>
              <a:t>cross </a:t>
            </a:r>
          </a:p>
          <a:p>
            <a:pPr>
              <a:lnSpc>
                <a:spcPct val="90000"/>
              </a:lnSpc>
            </a:pPr>
            <a:r>
              <a:rPr lang="en-US" sz="3600">
                <a:effectLst/>
              </a:rPr>
              <a:t>a </a:t>
            </a:r>
            <a:r>
              <a:rPr lang="en-US" sz="3600" dirty="0">
                <a:effectLst/>
              </a:rPr>
              <a:t>fish with an elephant</a:t>
            </a:r>
            <a:r>
              <a:rPr lang="en-US" sz="3600">
                <a:effectLst/>
              </a:rPr>
              <a:t>? </a:t>
            </a:r>
          </a:p>
          <a:p>
            <a:pPr>
              <a:lnSpc>
                <a:spcPct val="90000"/>
              </a:lnSpc>
            </a:pPr>
            <a:r>
              <a:rPr lang="en-US" sz="3600" dirty="0">
                <a:effectLst/>
              </a:rPr>
              <a:t>Swimming trunks</a:t>
            </a:r>
            <a:endParaRPr lang="en-US" altLang="en-US" sz="3600" dirty="0"/>
          </a:p>
          <a:p>
            <a:pPr algn="l">
              <a:lnSpc>
                <a:spcPct val="90000"/>
              </a:lnSpc>
            </a:pPr>
            <a:endParaRPr lang="en-US" altLang="en-US" sz="4000" dirty="0"/>
          </a:p>
        </p:txBody>
      </p:sp>
    </p:spTree>
    <p:extLst>
      <p:ext uri="{BB962C8B-B14F-4D97-AF65-F5344CB8AC3E}">
        <p14:creationId xmlns:p14="http://schemas.microsoft.com/office/powerpoint/2010/main" val="2096603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57430" y="514350"/>
            <a:ext cx="8229140" cy="4203123"/>
          </a:xfrm>
        </p:spPr>
        <p:txBody>
          <a:bodyPr>
            <a:normAutofit fontScale="40000" lnSpcReduction="20000"/>
          </a:bodyPr>
          <a:lstStyle/>
          <a:p>
            <a:pPr marL="0" indent="0" algn="r" rtl="1">
              <a:tabLst>
                <a:tab pos="8101013" algn="l"/>
              </a:tabLst>
            </a:pPr>
            <a:r>
              <a:rPr lang="he-IL" sz="5100" b="1" dirty="0">
                <a:latin typeface="David" panose="020E0502060401010101" pitchFamily="34" charset="-79"/>
                <a:cs typeface="David" panose="020E0502060401010101" pitchFamily="34" charset="-79"/>
              </a:rPr>
              <a:t>וַיֹּ֨אמֶר אֱלֹהִ֜ים אֶל־אַבְרָהָ֗ם אַל־יֵרַ֤ע בְּעֵינֶ֙יךָ֙ עַל־הַנַּ֣עַר וְעַל־אֲמָתֶ֔ךָ כֹּל֩ אֲשֶׁ֨ר תֹּאמַ֥ר אֵלֶ֛יךָ שָׂרָ֖ה שְׁמַ֣ע בְּקֹלָ֑הּ כִּ֣י בְיִצְחָ֔ק יִקָּרֵ֥א לְךָ֖ זָֽרַע׃ </a:t>
            </a:r>
          </a:p>
          <a:p>
            <a:pPr marL="0" indent="2381"/>
            <a:endParaRPr lang="en-US" sz="1200" dirty="0"/>
          </a:p>
          <a:p>
            <a:pPr marL="0" indent="2381"/>
            <a:r>
              <a:rPr lang="en-US" sz="10000" dirty="0"/>
              <a:t>But God said to Avraham, “Don’t be distressed because of the boy and your  slave-girl. Listen to everything Sarah says to you, because it is your descendants through Yitz’chak who will be counted.</a:t>
            </a:r>
          </a:p>
        </p:txBody>
      </p:sp>
      <p:sp>
        <p:nvSpPr>
          <p:cNvPr id="372738" name="Rectangle 2"/>
          <p:cNvSpPr>
            <a:spLocks noGrp="1" noChangeArrowheads="1"/>
          </p:cNvSpPr>
          <p:nvPr>
            <p:ph type="title"/>
          </p:nvPr>
        </p:nvSpPr>
        <p:spPr>
          <a:xfrm>
            <a:off x="971550" y="129049"/>
            <a:ext cx="7200900" cy="422672"/>
          </a:xfrm>
        </p:spPr>
        <p:txBody>
          <a:bodyPr/>
          <a:lstStyle/>
          <a:p>
            <a:pPr eaLnBrk="1" hangingPunct="1"/>
            <a:r>
              <a:rPr lang="en-US" altLang="en-US" sz="2100" dirty="0">
                <a:solidFill>
                  <a:srgbClr val="FFFF00"/>
                </a:solidFill>
              </a:rPr>
              <a:t>B’resheet (Genesis) 21:12</a:t>
            </a:r>
            <a:endParaRPr lang="en-US" altLang="en-US" sz="2100" dirty="0">
              <a:solidFill>
                <a:srgbClr val="FFFF00"/>
              </a:solidFill>
              <a:cs typeface="Vilna" pitchFamily="2" charset="-79"/>
            </a:endParaRPr>
          </a:p>
        </p:txBody>
      </p:sp>
    </p:spTree>
    <p:extLst>
      <p:ext uri="{BB962C8B-B14F-4D97-AF65-F5344CB8AC3E}">
        <p14:creationId xmlns:p14="http://schemas.microsoft.com/office/powerpoint/2010/main" val="2731768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57430" y="514350"/>
            <a:ext cx="8229140" cy="4203123"/>
          </a:xfrm>
        </p:spPr>
        <p:txBody>
          <a:bodyPr>
            <a:normAutofit lnSpcReduction="10000"/>
          </a:bodyPr>
          <a:lstStyle/>
          <a:p>
            <a:pPr marL="0" indent="0" algn="r" rtl="1"/>
            <a:r>
              <a:rPr lang="he-IL" sz="4500" b="1" dirty="0">
                <a:latin typeface="David" panose="020E0502060401010101" pitchFamily="34" charset="-79"/>
                <a:cs typeface="David" panose="020E0502060401010101" pitchFamily="34" charset="-79"/>
              </a:rPr>
              <a:t>וְגַ֥ם אֶת־בֶּן־הָאָמָ֖ה לְג֣וֹי אֲשִׂימֶ֑נּוּ כִּ֥י זַרְעֲךָ֖ הֽוּא׃</a:t>
            </a:r>
            <a:r>
              <a:rPr lang="he-IL" sz="2400" dirty="0"/>
              <a:t> </a:t>
            </a:r>
          </a:p>
          <a:p>
            <a:pPr marL="0" indent="2381"/>
            <a:endParaRPr lang="en-US" sz="1200" dirty="0"/>
          </a:p>
          <a:p>
            <a:pPr marL="0" indent="2381"/>
            <a:r>
              <a:rPr lang="en-US" sz="4000" dirty="0"/>
              <a:t>“But I will also make a nation from the son of the slave-girl, since he is descended from you.”</a:t>
            </a:r>
          </a:p>
        </p:txBody>
      </p:sp>
      <p:sp>
        <p:nvSpPr>
          <p:cNvPr id="372738" name="Rectangle 2"/>
          <p:cNvSpPr>
            <a:spLocks noGrp="1" noChangeArrowheads="1"/>
          </p:cNvSpPr>
          <p:nvPr>
            <p:ph type="title"/>
          </p:nvPr>
        </p:nvSpPr>
        <p:spPr>
          <a:xfrm>
            <a:off x="971550" y="129049"/>
            <a:ext cx="7200900" cy="422672"/>
          </a:xfrm>
        </p:spPr>
        <p:txBody>
          <a:bodyPr/>
          <a:lstStyle/>
          <a:p>
            <a:pPr eaLnBrk="1" hangingPunct="1"/>
            <a:r>
              <a:rPr lang="en-US" altLang="en-US" sz="2100" dirty="0">
                <a:solidFill>
                  <a:srgbClr val="FFFF00"/>
                </a:solidFill>
              </a:rPr>
              <a:t>B’resheet (Genesis) 21:13</a:t>
            </a:r>
            <a:endParaRPr lang="en-US" altLang="en-US" sz="2100" dirty="0">
              <a:solidFill>
                <a:srgbClr val="FFFF00"/>
              </a:solidFill>
              <a:cs typeface="Vilna" pitchFamily="2" charset="-79"/>
            </a:endParaRPr>
          </a:p>
        </p:txBody>
      </p:sp>
    </p:spTree>
    <p:extLst>
      <p:ext uri="{BB962C8B-B14F-4D97-AF65-F5344CB8AC3E}">
        <p14:creationId xmlns:p14="http://schemas.microsoft.com/office/powerpoint/2010/main" val="2170230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solidFill>
                  <a:schemeClr val="bg1"/>
                </a:solidFill>
                <a:latin typeface="Arial Rounded MT Bold" pitchFamily="34" charset="0"/>
              </a:rPr>
              <a:t>Ber/Gen 21.10 </a:t>
            </a:r>
            <a:r>
              <a:rPr lang="en-US" altLang="en-US" sz="4000" dirty="0">
                <a:solidFill>
                  <a:schemeClr val="bg1"/>
                </a:solidFill>
                <a:latin typeface="Arial Rounded MT Bold" pitchFamily="34" charset="0"/>
              </a:rPr>
              <a:t>Avraham got up early in the morning, took </a:t>
            </a:r>
            <a:r>
              <a:rPr lang="en-US" altLang="en-US" sz="4000" dirty="0">
                <a:solidFill>
                  <a:srgbClr val="FFFF66"/>
                </a:solidFill>
                <a:latin typeface="Arial Rounded MT Bold" pitchFamily="34" charset="0"/>
              </a:rPr>
              <a:t>bread and a skin of water</a:t>
            </a:r>
            <a:r>
              <a:rPr lang="en-US" altLang="en-US" sz="4000" dirty="0">
                <a:solidFill>
                  <a:schemeClr val="bg1"/>
                </a:solidFill>
                <a:latin typeface="Arial Rounded MT Bold" pitchFamily="34" charset="0"/>
              </a:rPr>
              <a:t> and gave it to Hagar, putting it on her shoulder, and the child; then he sent her away.</a:t>
            </a:r>
          </a:p>
          <a:p>
            <a:pPr marL="231775" indent="-231775" algn="l">
              <a:lnSpc>
                <a:spcPct val="90000"/>
              </a:lnSpc>
              <a:buFont typeface="Arial" panose="020B0604020202020204" pitchFamily="34" charset="0"/>
              <a:buChar char="•"/>
            </a:pPr>
            <a:r>
              <a:rPr lang="en-US" altLang="en-US" sz="4000" dirty="0">
                <a:latin typeface="Arial Rounded MT Bold" pitchFamily="34" charset="0"/>
              </a:rPr>
              <a:t>No camel, no servant, no tent, no land grant for this single mom!</a:t>
            </a:r>
            <a:endParaRPr lang="en-US" altLang="en-US" sz="4000" dirty="0">
              <a:solidFill>
                <a:schemeClr val="bg1"/>
              </a:solidFill>
              <a:latin typeface="Arial Rounded MT Bold" pitchFamily="34" charset="0"/>
            </a:endParaRPr>
          </a:p>
          <a:p>
            <a:pPr algn="l">
              <a:lnSpc>
                <a:spcPct val="90000"/>
              </a:lnSpc>
            </a:pPr>
            <a:endParaRPr lang="en-US" altLang="en-US" sz="4000" dirty="0"/>
          </a:p>
        </p:txBody>
      </p:sp>
    </p:spTree>
    <p:extLst>
      <p:ext uri="{BB962C8B-B14F-4D97-AF65-F5344CB8AC3E}">
        <p14:creationId xmlns:p14="http://schemas.microsoft.com/office/powerpoint/2010/main" val="1313198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subTitle" idx="1"/>
          </p:nvPr>
        </p:nvSpPr>
        <p:spPr>
          <a:xfrm>
            <a:off x="228600" y="285750"/>
            <a:ext cx="8610600" cy="4419600"/>
          </a:xfrm>
        </p:spPr>
        <p:txBody>
          <a:bodyPr/>
          <a:lstStyle/>
          <a:p>
            <a:pPr algn="l">
              <a:lnSpc>
                <a:spcPct val="90000"/>
              </a:lnSpc>
              <a:spcBef>
                <a:spcPct val="0"/>
              </a:spcBef>
            </a:pPr>
            <a:r>
              <a:rPr lang="en-US" altLang="en-US" sz="4000" dirty="0">
                <a:solidFill>
                  <a:schemeClr val="bg1"/>
                </a:solidFill>
                <a:latin typeface="Arial Rounded MT Bold" pitchFamily="34" charset="0"/>
              </a:rPr>
              <a:t>Compare, later after Sarah’s death: </a:t>
            </a:r>
          </a:p>
          <a:p>
            <a:pPr algn="l">
              <a:lnSpc>
                <a:spcPct val="90000"/>
              </a:lnSpc>
              <a:spcBef>
                <a:spcPct val="0"/>
              </a:spcBef>
            </a:pPr>
            <a:r>
              <a:rPr lang="en-US" altLang="en-US" sz="4000" baseline="30000" dirty="0">
                <a:solidFill>
                  <a:schemeClr val="bg1"/>
                </a:solidFill>
                <a:latin typeface="Arial Rounded MT Bold" pitchFamily="34" charset="0"/>
              </a:rPr>
              <a:t>Ber/Gen 25.5-10   </a:t>
            </a:r>
            <a:r>
              <a:rPr lang="en-US" altLang="en-US" sz="4000" dirty="0">
                <a:solidFill>
                  <a:schemeClr val="bg1"/>
                </a:solidFill>
                <a:latin typeface="Arial Rounded MT Bold" pitchFamily="34" charset="0"/>
              </a:rPr>
              <a:t>“Avraham gave everything he owned to </a:t>
            </a:r>
            <a:r>
              <a:rPr lang="en-US" altLang="en-US" sz="4000" dirty="0" err="1">
                <a:solidFill>
                  <a:schemeClr val="bg1"/>
                </a:solidFill>
                <a:latin typeface="Arial Rounded MT Bold" pitchFamily="34" charset="0"/>
              </a:rPr>
              <a:t>Yitz'chak</a:t>
            </a:r>
            <a:r>
              <a:rPr lang="en-US" altLang="en-US" sz="4000" dirty="0">
                <a:latin typeface="Arial Rounded MT Bold" pitchFamily="34" charset="0"/>
              </a:rPr>
              <a:t>…</a:t>
            </a:r>
            <a:r>
              <a:rPr lang="en-US" altLang="en-US" sz="4000" dirty="0">
                <a:solidFill>
                  <a:schemeClr val="bg1"/>
                </a:solidFill>
                <a:latin typeface="Arial Rounded MT Bold" pitchFamily="34" charset="0"/>
              </a:rPr>
              <a:t>But to the </a:t>
            </a:r>
            <a:r>
              <a:rPr lang="en-US" altLang="en-US" sz="4000" dirty="0">
                <a:solidFill>
                  <a:srgbClr val="FFFF66"/>
                </a:solidFill>
                <a:latin typeface="Arial Rounded MT Bold" pitchFamily="34" charset="0"/>
              </a:rPr>
              <a:t>sons of the concubines he made grants </a:t>
            </a:r>
            <a:r>
              <a:rPr lang="en-US" altLang="en-US" sz="4000" dirty="0">
                <a:solidFill>
                  <a:schemeClr val="bg1"/>
                </a:solidFill>
                <a:latin typeface="Arial Rounded MT Bold" pitchFamily="34" charset="0"/>
              </a:rPr>
              <a:t>while he was still living and sent them off to the east.”</a:t>
            </a:r>
          </a:p>
        </p:txBody>
      </p:sp>
    </p:spTree>
    <p:extLst>
      <p:ext uri="{BB962C8B-B14F-4D97-AF65-F5344CB8AC3E}">
        <p14:creationId xmlns:p14="http://schemas.microsoft.com/office/powerpoint/2010/main" val="4272574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subTitle" idx="1"/>
          </p:nvPr>
        </p:nvSpPr>
        <p:spPr>
          <a:xfrm>
            <a:off x="228600" y="285750"/>
            <a:ext cx="8610600" cy="4419600"/>
          </a:xfrm>
        </p:spPr>
        <p:txBody>
          <a:bodyPr/>
          <a:lstStyle/>
          <a:p>
            <a:pPr marL="60325" indent="-60325" algn="l" eaLnBrk="1" hangingPunct="1">
              <a:lnSpc>
                <a:spcPct val="90000"/>
              </a:lnSpc>
              <a:spcBef>
                <a:spcPct val="0"/>
              </a:spcBef>
            </a:pPr>
            <a:r>
              <a:rPr lang="en-US" altLang="en-US" sz="4000" dirty="0">
                <a:solidFill>
                  <a:schemeClr val="bg1"/>
                </a:solidFill>
                <a:latin typeface="Arial Rounded MT Bold" pitchFamily="34" charset="0"/>
              </a:rPr>
              <a:t>This was the essence of rejection.   Ishmael has lived in rejection by the people of Isaac </a:t>
            </a:r>
            <a:r>
              <a:rPr lang="en-US" altLang="en-US" sz="4000" dirty="0" err="1">
                <a:solidFill>
                  <a:schemeClr val="bg1"/>
                </a:solidFill>
                <a:latin typeface="Arial Rounded MT Bold" pitchFamily="34" charset="0"/>
              </a:rPr>
              <a:t>Yitzkhak</a:t>
            </a:r>
            <a:r>
              <a:rPr lang="en-US" altLang="en-US" sz="4000" dirty="0">
                <a:solidFill>
                  <a:schemeClr val="bg1"/>
                </a:solidFill>
                <a:latin typeface="Arial Rounded MT Bold" pitchFamily="34" charset="0"/>
              </a:rPr>
              <a:t> ever since.  </a:t>
            </a:r>
          </a:p>
        </p:txBody>
      </p:sp>
    </p:spTree>
    <p:extLst>
      <p:ext uri="{BB962C8B-B14F-4D97-AF65-F5344CB8AC3E}">
        <p14:creationId xmlns:p14="http://schemas.microsoft.com/office/powerpoint/2010/main" val="1799143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381000" y="361950"/>
            <a:ext cx="8458200" cy="4495800"/>
          </a:xfrm>
        </p:spPr>
        <p:txBody>
          <a:bodyPr/>
          <a:lstStyle/>
          <a:p>
            <a:pPr marL="280988" indent="-280988" algn="l" eaLnBrk="1" hangingPunct="1">
              <a:spcBef>
                <a:spcPct val="0"/>
              </a:spcBef>
              <a:buFont typeface="Arial" panose="020B0604020202020204" pitchFamily="34" charset="0"/>
              <a:buChar char="•"/>
            </a:pPr>
            <a:r>
              <a:rPr lang="en-US" altLang="en-US" sz="4000" dirty="0">
                <a:solidFill>
                  <a:schemeClr val="bg1"/>
                </a:solidFill>
                <a:latin typeface="Arial Rounded MT Bold" pitchFamily="34" charset="0"/>
              </a:rPr>
              <a:t>Rejection: You may live or die, it’s of no consequence.  You’re dishonorable.  </a:t>
            </a:r>
          </a:p>
          <a:p>
            <a:pPr marL="280988" indent="-280988" algn="l" eaLnBrk="1" hangingPunct="1">
              <a:spcBef>
                <a:spcPct val="0"/>
              </a:spcBef>
              <a:buFont typeface="Arial" panose="020B0604020202020204" pitchFamily="34" charset="0"/>
              <a:buChar char="•"/>
            </a:pPr>
            <a:r>
              <a:rPr lang="en-US" altLang="en-US" sz="4000" dirty="0">
                <a:solidFill>
                  <a:schemeClr val="bg1"/>
                </a:solidFill>
                <a:latin typeface="Arial Rounded MT Bold" pitchFamily="34" charset="0"/>
              </a:rPr>
              <a:t>Kicked out of the house, 4000 years trying to get back in.  </a:t>
            </a:r>
          </a:p>
          <a:p>
            <a:pPr marL="280988" indent="-280988" algn="l" eaLnBrk="1" hangingPunct="1">
              <a:spcBef>
                <a:spcPct val="0"/>
              </a:spcBef>
              <a:buFont typeface="Arial" panose="020B0604020202020204" pitchFamily="34" charset="0"/>
              <a:buChar char="•"/>
            </a:pPr>
            <a:r>
              <a:rPr lang="en-US" altLang="en-US" sz="4000" dirty="0">
                <a:latin typeface="Arial Rounded MT Bold" pitchFamily="34" charset="0"/>
              </a:rPr>
              <a:t>A culture and spirit of fatherlessness</a:t>
            </a:r>
            <a:endParaRPr lang="en-US" altLang="en-US" sz="4000" dirty="0">
              <a:solidFill>
                <a:schemeClr val="bg1"/>
              </a:solidFill>
              <a:latin typeface="Arial Rounded MT Bold"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Qur’an teaches that god to them is </a:t>
            </a:r>
            <a:r>
              <a:rPr lang="en-US" sz="4000" u="sng" dirty="0"/>
              <a:t>not</a:t>
            </a:r>
            <a:r>
              <a:rPr lang="en-US" sz="4000" dirty="0"/>
              <a:t> a father to anyone. According to both the Qur’an and </a:t>
            </a:r>
            <a:r>
              <a:rPr lang="en-US" sz="4000" dirty="0" err="1"/>
              <a:t>Hadith</a:t>
            </a:r>
            <a:r>
              <a:rPr lang="en-US" sz="4000" dirty="0"/>
              <a:t>, there are 99 names of god and not one of them reference him as a father. Allah is just another one of those names.</a:t>
            </a:r>
          </a:p>
        </p:txBody>
      </p:sp>
    </p:spTree>
    <p:extLst>
      <p:ext uri="{BB962C8B-B14F-4D97-AF65-F5344CB8AC3E}">
        <p14:creationId xmlns:p14="http://schemas.microsoft.com/office/powerpoint/2010/main" val="1421782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subTitle" idx="1"/>
          </p:nvPr>
        </p:nvSpPr>
        <p:spPr>
          <a:xfrm>
            <a:off x="304800" y="133350"/>
            <a:ext cx="8534400" cy="4724400"/>
          </a:xfrm>
        </p:spPr>
        <p:txBody>
          <a:bodyPr/>
          <a:lstStyle/>
          <a:p>
            <a:pPr algn="l" eaLnBrk="1" hangingPunct="1">
              <a:spcBef>
                <a:spcPct val="0"/>
              </a:spcBef>
            </a:pPr>
            <a:r>
              <a:rPr lang="en-US" altLang="en-US" sz="4000" dirty="0">
                <a:solidFill>
                  <a:srgbClr val="FFFF66"/>
                </a:solidFill>
                <a:latin typeface="Arial Rounded MT Bold" pitchFamily="34" charset="0"/>
              </a:rPr>
              <a:t>Real </a:t>
            </a:r>
            <a:r>
              <a:rPr lang="en-US" altLang="en-US" sz="4000" dirty="0" err="1">
                <a:solidFill>
                  <a:srgbClr val="FFFF66"/>
                </a:solidFill>
                <a:latin typeface="Arial Rounded MT Bold" pitchFamily="34" charset="0"/>
              </a:rPr>
              <a:t>Naqba</a:t>
            </a:r>
            <a:r>
              <a:rPr lang="en-US" altLang="en-US" sz="4000" dirty="0">
                <a:solidFill>
                  <a:srgbClr val="FFFF66"/>
                </a:solidFill>
                <a:latin typeface="Arial Rounded MT Bold" pitchFamily="34" charset="0"/>
              </a:rPr>
              <a:t>, real wound, and hope: beginning of the issue</a:t>
            </a:r>
            <a:endParaRPr lang="en-US" altLang="en-US" sz="4000" baseline="30000" dirty="0">
              <a:solidFill>
                <a:srgbClr val="FFFF66"/>
              </a:solidFill>
              <a:latin typeface="Arial Rounded MT Bold" pitchFamily="34" charset="0"/>
            </a:endParaRPr>
          </a:p>
          <a:p>
            <a:pPr algn="l" eaLnBrk="1" hangingPunct="1">
              <a:spcBef>
                <a:spcPct val="0"/>
              </a:spcBef>
            </a:pP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16.1-2</a:t>
            </a:r>
            <a:r>
              <a:rPr lang="en-US" altLang="en-US" sz="4000" dirty="0">
                <a:solidFill>
                  <a:schemeClr val="bg1"/>
                </a:solidFill>
                <a:latin typeface="Arial Rounded MT Bold" pitchFamily="34" charset="0"/>
              </a:rPr>
              <a:t> Now </a:t>
            </a:r>
            <a:r>
              <a:rPr lang="en-US" altLang="en-US" sz="4000" dirty="0" err="1">
                <a:solidFill>
                  <a:schemeClr val="bg1"/>
                </a:solidFill>
                <a:latin typeface="Arial Rounded MT Bold" pitchFamily="34" charset="0"/>
              </a:rPr>
              <a:t>Sarai</a:t>
            </a:r>
            <a:r>
              <a:rPr lang="en-US" altLang="en-US" sz="4000" dirty="0">
                <a:solidFill>
                  <a:schemeClr val="bg1"/>
                </a:solidFill>
                <a:latin typeface="Arial Rounded MT Bold" pitchFamily="34" charset="0"/>
              </a:rPr>
              <a:t> </a:t>
            </a:r>
            <a:r>
              <a:rPr lang="en-US" altLang="en-US" sz="4000" dirty="0" err="1">
                <a:solidFill>
                  <a:schemeClr val="bg1"/>
                </a:solidFill>
                <a:latin typeface="Arial Rounded MT Bold" pitchFamily="34" charset="0"/>
              </a:rPr>
              <a:t>Avram's</a:t>
            </a:r>
            <a:r>
              <a:rPr lang="en-US" altLang="en-US" sz="4000" dirty="0">
                <a:solidFill>
                  <a:schemeClr val="bg1"/>
                </a:solidFill>
                <a:latin typeface="Arial Rounded MT Bold" pitchFamily="34" charset="0"/>
              </a:rPr>
              <a:t> wife had not borne him a child. But she had an Egyptian slave-girl named Hagar; so </a:t>
            </a:r>
            <a:r>
              <a:rPr lang="en-US" altLang="en-US" sz="4000" dirty="0" err="1">
                <a:solidFill>
                  <a:schemeClr val="bg1"/>
                </a:solidFill>
                <a:latin typeface="Arial Rounded MT Bold" pitchFamily="34" charset="0"/>
              </a:rPr>
              <a:t>Sarai</a:t>
            </a:r>
            <a:r>
              <a:rPr lang="en-US" altLang="en-US" sz="4000" dirty="0">
                <a:solidFill>
                  <a:schemeClr val="bg1"/>
                </a:solidFill>
                <a:latin typeface="Arial Rounded MT Bold" pitchFamily="34" charset="0"/>
              </a:rPr>
              <a:t> said to </a:t>
            </a:r>
            <a:r>
              <a:rPr lang="en-US" altLang="en-US" sz="4000" dirty="0" err="1">
                <a:solidFill>
                  <a:schemeClr val="bg1"/>
                </a:solidFill>
                <a:latin typeface="Arial Rounded MT Bold" pitchFamily="34" charset="0"/>
              </a:rPr>
              <a:t>Avram</a:t>
            </a:r>
            <a:r>
              <a:rPr lang="en-US" altLang="en-US" sz="4000" dirty="0">
                <a:solidFill>
                  <a:schemeClr val="bg1"/>
                </a:solidFill>
                <a:latin typeface="Arial Rounded MT Bold" pitchFamily="34" charset="0"/>
              </a:rPr>
              <a:t>, "Here now, A</a:t>
            </a:r>
            <a:r>
              <a:rPr lang="en-US" altLang="en-US" dirty="0">
                <a:solidFill>
                  <a:schemeClr val="bg1"/>
                </a:solidFill>
                <a:latin typeface="Arial Rounded MT Bold" pitchFamily="34" charset="0"/>
              </a:rPr>
              <a:t>DONI </a:t>
            </a:r>
            <a:r>
              <a:rPr lang="en-US" altLang="en-US" sz="4000" dirty="0">
                <a:solidFill>
                  <a:schemeClr val="bg1"/>
                </a:solidFill>
                <a:latin typeface="Arial Rounded MT Bold" pitchFamily="34" charset="0"/>
              </a:rPr>
              <a:t>has kept me from having children;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subTitle" idx="1"/>
          </p:nvPr>
        </p:nvSpPr>
        <p:spPr>
          <a:xfrm>
            <a:off x="304800" y="133350"/>
            <a:ext cx="8534400" cy="4724400"/>
          </a:xfrm>
        </p:spPr>
        <p:txBody>
          <a:bodyPr/>
          <a:lstStyle/>
          <a:p>
            <a:pPr algn="l" eaLnBrk="1" hangingPunct="1">
              <a:spcBef>
                <a:spcPct val="0"/>
              </a:spcBef>
            </a:pP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16.1-2</a:t>
            </a:r>
            <a:r>
              <a:rPr lang="en-US" altLang="en-US" sz="4000" dirty="0">
                <a:solidFill>
                  <a:schemeClr val="bg1"/>
                </a:solidFill>
                <a:latin typeface="Arial Rounded MT Bold" pitchFamily="34" charset="0"/>
              </a:rPr>
              <a:t> so go in and sleep with my slave-girl. Maybe I'll be able to have children through her.“  </a:t>
            </a:r>
            <a:r>
              <a:rPr lang="en-US" altLang="en-US" sz="4000" dirty="0" err="1">
                <a:solidFill>
                  <a:schemeClr val="bg1"/>
                </a:solidFill>
                <a:latin typeface="Arial Rounded MT Bold" pitchFamily="34" charset="0"/>
              </a:rPr>
              <a:t>Avram</a:t>
            </a:r>
            <a:r>
              <a:rPr lang="en-US" altLang="en-US" sz="4000" dirty="0">
                <a:solidFill>
                  <a:schemeClr val="bg1"/>
                </a:solidFill>
                <a:latin typeface="Arial Rounded MT Bold" pitchFamily="34" charset="0"/>
              </a:rPr>
              <a:t> listened to what </a:t>
            </a:r>
            <a:r>
              <a:rPr lang="en-US" altLang="en-US" sz="4000" dirty="0" err="1">
                <a:solidFill>
                  <a:schemeClr val="bg1"/>
                </a:solidFill>
                <a:latin typeface="Arial Rounded MT Bold" pitchFamily="34" charset="0"/>
              </a:rPr>
              <a:t>Sarai</a:t>
            </a:r>
            <a:r>
              <a:rPr lang="en-US" altLang="en-US" sz="4000" dirty="0">
                <a:solidFill>
                  <a:schemeClr val="bg1"/>
                </a:solidFill>
                <a:latin typeface="Arial Rounded MT Bold" pitchFamily="34" charset="0"/>
              </a:rPr>
              <a:t> said.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381000" y="438150"/>
            <a:ext cx="8458200" cy="4419600"/>
          </a:xfrm>
        </p:spPr>
        <p:txBody>
          <a:bodyPr/>
          <a:lstStyle/>
          <a:p>
            <a:pPr algn="l" eaLnBrk="1" hangingPunct="1">
              <a:spcBef>
                <a:spcPct val="0"/>
              </a:spcBef>
            </a:pPr>
            <a:r>
              <a:rPr lang="en-US" altLang="en-US" sz="4000" dirty="0">
                <a:solidFill>
                  <a:srgbClr val="FFFF66"/>
                </a:solidFill>
                <a:latin typeface="Arial Rounded MT Bold" pitchFamily="34" charset="0"/>
              </a:rPr>
              <a:t>First trouble</a:t>
            </a:r>
          </a:p>
          <a:p>
            <a:pPr algn="l" eaLnBrk="1" hangingPunct="1">
              <a:spcBef>
                <a:spcPct val="0"/>
              </a:spcBef>
            </a:pP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16.4</a:t>
            </a:r>
            <a:r>
              <a:rPr lang="en-US" altLang="en-US" sz="4000" dirty="0">
                <a:solidFill>
                  <a:schemeClr val="bg1"/>
                </a:solidFill>
                <a:latin typeface="Arial Rounded MT Bold" pitchFamily="34" charset="0"/>
              </a:rPr>
              <a:t> </a:t>
            </a:r>
            <a:r>
              <a:rPr lang="en-US" altLang="en-US" sz="4000" dirty="0" err="1">
                <a:solidFill>
                  <a:schemeClr val="bg1"/>
                </a:solidFill>
                <a:latin typeface="Arial Rounded MT Bold" pitchFamily="34" charset="0"/>
              </a:rPr>
              <a:t>Avram</a:t>
            </a:r>
            <a:r>
              <a:rPr lang="en-US" altLang="en-US" sz="4000" dirty="0">
                <a:solidFill>
                  <a:schemeClr val="bg1"/>
                </a:solidFill>
                <a:latin typeface="Arial Rounded MT Bold" pitchFamily="34" charset="0"/>
              </a:rPr>
              <a:t> had sexual relations with Hagar, and she conceived. But when she became aware that she was pregnant, she looked on her mistress with </a:t>
            </a:r>
            <a:r>
              <a:rPr lang="en-US" altLang="en-US" sz="4000" dirty="0">
                <a:solidFill>
                  <a:srgbClr val="FFFF66"/>
                </a:solidFill>
                <a:latin typeface="Arial Rounded MT Bold" pitchFamily="34" charset="0"/>
              </a:rPr>
              <a:t>contempt</a:t>
            </a:r>
            <a:r>
              <a:rPr lang="en-US" altLang="en-US" sz="4000" dirty="0">
                <a:solidFill>
                  <a:schemeClr val="bg1"/>
                </a:solidFill>
                <a:latin typeface="Arial Rounded MT Bold"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nSpc>
                <a:spcPct val="90000"/>
              </a:lnSpc>
            </a:pPr>
            <a:endParaRPr lang="en-US" altLang="en-US" sz="4000" dirty="0"/>
          </a:p>
          <a:p>
            <a:pPr>
              <a:lnSpc>
                <a:spcPct val="90000"/>
              </a:lnSpc>
            </a:pPr>
            <a:endParaRPr lang="en-US" altLang="en-US" sz="4000" dirty="0"/>
          </a:p>
          <a:p>
            <a:pPr>
              <a:lnSpc>
                <a:spcPct val="90000"/>
              </a:lnSpc>
            </a:pPr>
            <a:r>
              <a:rPr lang="en-US" altLang="en-US" sz="4000" dirty="0"/>
              <a:t>The newest innovation </a:t>
            </a:r>
          </a:p>
          <a:p>
            <a:pPr>
              <a:lnSpc>
                <a:spcPct val="90000"/>
              </a:lnSpc>
            </a:pPr>
            <a:r>
              <a:rPr lang="en-US" altLang="en-US" sz="4000" dirty="0"/>
              <a:t>in Rosh HaShanah </a:t>
            </a:r>
          </a:p>
          <a:p>
            <a:pPr>
              <a:lnSpc>
                <a:spcPct val="90000"/>
              </a:lnSpc>
            </a:pPr>
            <a:r>
              <a:rPr lang="en-US" altLang="en-US" sz="4000" dirty="0"/>
              <a:t>apples and honey.</a:t>
            </a:r>
          </a:p>
        </p:txBody>
      </p:sp>
    </p:spTree>
    <p:extLst>
      <p:ext uri="{BB962C8B-B14F-4D97-AF65-F5344CB8AC3E}">
        <p14:creationId xmlns:p14="http://schemas.microsoft.com/office/powerpoint/2010/main" val="213034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304800" y="285750"/>
            <a:ext cx="8610600" cy="4572000"/>
          </a:xfrm>
        </p:spPr>
        <p:txBody>
          <a:bodyPr/>
          <a:lstStyle/>
          <a:p>
            <a:pPr algn="l" eaLnBrk="1" hangingPunct="1">
              <a:spcBef>
                <a:spcPct val="0"/>
              </a:spcBef>
            </a:pPr>
            <a:r>
              <a:rPr lang="en-US" altLang="en-US" sz="3600" dirty="0">
                <a:solidFill>
                  <a:srgbClr val="FFFF66"/>
                </a:solidFill>
                <a:latin typeface="Arial Rounded MT Bold" pitchFamily="34" charset="0"/>
              </a:rPr>
              <a:t>First Reaction</a:t>
            </a:r>
          </a:p>
          <a:p>
            <a:pPr algn="l" eaLnBrk="1" hangingPunct="1">
              <a:spcBef>
                <a:spcPct val="0"/>
              </a:spcBef>
            </a:pPr>
            <a:r>
              <a:rPr lang="en-US" altLang="en-US" sz="3600" baseline="30000" dirty="0" err="1">
                <a:solidFill>
                  <a:schemeClr val="bg1"/>
                </a:solidFill>
                <a:latin typeface="Arial Rounded MT Bold" pitchFamily="34" charset="0"/>
              </a:rPr>
              <a:t>Beresheet</a:t>
            </a:r>
            <a:r>
              <a:rPr lang="en-US" altLang="en-US" sz="3600" baseline="30000" dirty="0">
                <a:solidFill>
                  <a:schemeClr val="bg1"/>
                </a:solidFill>
                <a:latin typeface="Arial Rounded MT Bold" pitchFamily="34" charset="0"/>
              </a:rPr>
              <a:t>/Genesis 16.5-6 </a:t>
            </a:r>
            <a:r>
              <a:rPr lang="en-US" altLang="en-US" sz="3600" dirty="0" err="1">
                <a:solidFill>
                  <a:schemeClr val="bg1"/>
                </a:solidFill>
                <a:latin typeface="Arial Rounded MT Bold" pitchFamily="34" charset="0"/>
              </a:rPr>
              <a:t>Sarai</a:t>
            </a:r>
            <a:r>
              <a:rPr lang="en-US" altLang="en-US" sz="3600" dirty="0">
                <a:solidFill>
                  <a:schemeClr val="bg1"/>
                </a:solidFill>
                <a:latin typeface="Arial Rounded MT Bold" pitchFamily="34" charset="0"/>
              </a:rPr>
              <a:t> said to </a:t>
            </a:r>
            <a:r>
              <a:rPr lang="en-US" altLang="en-US" sz="3600" dirty="0" err="1">
                <a:solidFill>
                  <a:schemeClr val="bg1"/>
                </a:solidFill>
                <a:latin typeface="Arial Rounded MT Bold" pitchFamily="34" charset="0"/>
              </a:rPr>
              <a:t>Avram</a:t>
            </a:r>
            <a:r>
              <a:rPr lang="en-US" altLang="en-US" sz="3600" dirty="0">
                <a:solidFill>
                  <a:schemeClr val="bg1"/>
                </a:solidFill>
                <a:latin typeface="Arial Rounded MT Bold" pitchFamily="34" charset="0"/>
              </a:rPr>
              <a:t>, "This </a:t>
            </a:r>
            <a:r>
              <a:rPr lang="en-US" altLang="en-US" sz="3600" dirty="0">
                <a:solidFill>
                  <a:srgbClr val="FFFF66"/>
                </a:solidFill>
                <a:latin typeface="Arial Rounded MT Bold" pitchFamily="34" charset="0"/>
              </a:rPr>
              <a:t>outrage </a:t>
            </a:r>
            <a:r>
              <a:rPr lang="en-US" altLang="en-US" sz="3600" dirty="0">
                <a:solidFill>
                  <a:schemeClr val="bg1"/>
                </a:solidFill>
                <a:latin typeface="Arial Rounded MT Bold" pitchFamily="34" charset="0"/>
              </a:rPr>
              <a:t>being done to me is your fault! True, I gave my slave-girl to you to sleep with; but when she saw that she was pregnant, she began holding me in </a:t>
            </a:r>
            <a:r>
              <a:rPr lang="en-US" altLang="en-US" sz="3600" dirty="0">
                <a:solidFill>
                  <a:srgbClr val="FFFF66"/>
                </a:solidFill>
                <a:latin typeface="Arial Rounded MT Bold" pitchFamily="34" charset="0"/>
              </a:rPr>
              <a:t>contempt</a:t>
            </a:r>
            <a:r>
              <a:rPr lang="en-US" altLang="en-US" sz="3600" dirty="0">
                <a:solidFill>
                  <a:schemeClr val="bg1"/>
                </a:solidFill>
                <a:latin typeface="Arial Rounded MT Bold" pitchFamily="34" charset="0"/>
              </a:rPr>
              <a:t>. May A</a:t>
            </a:r>
            <a:r>
              <a:rPr lang="en-US" altLang="en-US" sz="2800" dirty="0">
                <a:solidFill>
                  <a:schemeClr val="bg1"/>
                </a:solidFill>
                <a:latin typeface="Arial Rounded MT Bold" pitchFamily="34" charset="0"/>
              </a:rPr>
              <a:t>DONI</a:t>
            </a:r>
            <a:r>
              <a:rPr lang="en-US" altLang="en-US" sz="3600" dirty="0">
                <a:solidFill>
                  <a:schemeClr val="bg1"/>
                </a:solidFill>
                <a:latin typeface="Arial Rounded MT Bold" pitchFamily="34" charset="0"/>
              </a:rPr>
              <a:t> decide who is right - I or you!”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304800" y="285750"/>
            <a:ext cx="8610600" cy="4572000"/>
          </a:xfrm>
        </p:spPr>
        <p:txBody>
          <a:bodyPr/>
          <a:lstStyle/>
          <a:p>
            <a:pPr algn="l" eaLnBrk="1" hangingPunct="1">
              <a:spcBef>
                <a:spcPct val="0"/>
              </a:spcBef>
            </a:pPr>
            <a:r>
              <a:rPr lang="en-US" altLang="en-US" sz="4000" dirty="0">
                <a:solidFill>
                  <a:srgbClr val="FFFF66"/>
                </a:solidFill>
                <a:latin typeface="Arial Rounded MT Bold" pitchFamily="34" charset="0"/>
              </a:rPr>
              <a:t>First Reaction</a:t>
            </a:r>
          </a:p>
          <a:p>
            <a:pPr algn="l" eaLnBrk="1" hangingPunct="1">
              <a:spcBef>
                <a:spcPct val="0"/>
              </a:spcBef>
            </a:pP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16.5-6  </a:t>
            </a:r>
            <a:r>
              <a:rPr lang="en-US" altLang="en-US" sz="4000" dirty="0">
                <a:solidFill>
                  <a:schemeClr val="bg1"/>
                </a:solidFill>
                <a:latin typeface="Arial Rounded MT Bold" pitchFamily="34" charset="0"/>
              </a:rPr>
              <a:t>However, </a:t>
            </a:r>
            <a:r>
              <a:rPr lang="en-US" altLang="en-US" sz="4000" dirty="0" err="1">
                <a:solidFill>
                  <a:schemeClr val="bg1"/>
                </a:solidFill>
                <a:latin typeface="Arial Rounded MT Bold" pitchFamily="34" charset="0"/>
              </a:rPr>
              <a:t>Avram</a:t>
            </a:r>
            <a:r>
              <a:rPr lang="en-US" altLang="en-US" sz="4000" dirty="0">
                <a:solidFill>
                  <a:schemeClr val="bg1"/>
                </a:solidFill>
                <a:latin typeface="Arial Rounded MT Bold" pitchFamily="34" charset="0"/>
              </a:rPr>
              <a:t> answered </a:t>
            </a:r>
            <a:r>
              <a:rPr lang="en-US" altLang="en-US" sz="4000" dirty="0" err="1">
                <a:solidFill>
                  <a:schemeClr val="bg1"/>
                </a:solidFill>
                <a:latin typeface="Arial Rounded MT Bold" pitchFamily="34" charset="0"/>
              </a:rPr>
              <a:t>Sarai</a:t>
            </a:r>
            <a:r>
              <a:rPr lang="en-US" altLang="en-US" sz="4000" dirty="0">
                <a:solidFill>
                  <a:schemeClr val="bg1"/>
                </a:solidFill>
                <a:latin typeface="Arial Rounded MT Bold" pitchFamily="34" charset="0"/>
              </a:rPr>
              <a:t>, “Look, she's your slave-girl. Deal with her as you think fit.” Then </a:t>
            </a:r>
            <a:r>
              <a:rPr lang="en-US" altLang="en-US" sz="4000" dirty="0" err="1">
                <a:solidFill>
                  <a:schemeClr val="bg1"/>
                </a:solidFill>
                <a:latin typeface="Arial Rounded MT Bold" pitchFamily="34" charset="0"/>
              </a:rPr>
              <a:t>Sarai</a:t>
            </a:r>
            <a:r>
              <a:rPr lang="en-US" altLang="en-US" sz="4000" dirty="0">
                <a:solidFill>
                  <a:schemeClr val="bg1"/>
                </a:solidFill>
                <a:latin typeface="Arial Rounded MT Bold" pitchFamily="34" charset="0"/>
              </a:rPr>
              <a:t> </a:t>
            </a:r>
            <a:r>
              <a:rPr lang="en-US" altLang="en-US" sz="4000" dirty="0">
                <a:solidFill>
                  <a:srgbClr val="FFFF66"/>
                </a:solidFill>
                <a:latin typeface="Arial Rounded MT Bold" pitchFamily="34" charset="0"/>
              </a:rPr>
              <a:t>treated her so harshly </a:t>
            </a:r>
            <a:r>
              <a:rPr lang="en-US" altLang="en-US" sz="4000" dirty="0">
                <a:solidFill>
                  <a:schemeClr val="bg1"/>
                </a:solidFill>
                <a:latin typeface="Arial Rounded MT Bold" pitchFamily="34" charset="0"/>
              </a:rPr>
              <a:t>that she ran away from her.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subTitle" idx="1"/>
          </p:nvPr>
        </p:nvSpPr>
        <p:spPr>
          <a:xfrm>
            <a:off x="304800" y="285750"/>
            <a:ext cx="8610600" cy="4648200"/>
          </a:xfrm>
        </p:spPr>
        <p:txBody>
          <a:bodyPr/>
          <a:lstStyle/>
          <a:p>
            <a:pPr algn="l" eaLnBrk="1" hangingPunct="1">
              <a:lnSpc>
                <a:spcPct val="90000"/>
              </a:lnSpc>
              <a:spcBef>
                <a:spcPct val="0"/>
              </a:spcBef>
            </a:pPr>
            <a:r>
              <a:rPr lang="en-US" altLang="en-US" sz="4000" dirty="0">
                <a:solidFill>
                  <a:srgbClr val="FFFF66"/>
                </a:solidFill>
                <a:latin typeface="Arial Rounded MT Bold" pitchFamily="34" charset="0"/>
              </a:rPr>
              <a:t>First Restoration</a:t>
            </a:r>
          </a:p>
          <a:p>
            <a:pPr algn="l" eaLnBrk="1" hangingPunct="1">
              <a:lnSpc>
                <a:spcPct val="90000"/>
              </a:lnSpc>
              <a:spcBef>
                <a:spcPct val="0"/>
              </a:spcBef>
            </a:pP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16.7-9 </a:t>
            </a:r>
            <a:r>
              <a:rPr lang="en-US" altLang="en-US" sz="4000" dirty="0">
                <a:solidFill>
                  <a:schemeClr val="bg1"/>
                </a:solidFill>
                <a:latin typeface="Arial Rounded MT Bold" pitchFamily="34" charset="0"/>
              </a:rPr>
              <a:t>The angel of A</a:t>
            </a:r>
            <a:r>
              <a:rPr lang="en-US" altLang="en-US" dirty="0">
                <a:solidFill>
                  <a:schemeClr val="bg1"/>
                </a:solidFill>
                <a:latin typeface="Arial Rounded MT Bold" pitchFamily="34" charset="0"/>
              </a:rPr>
              <a:t>DONI</a:t>
            </a:r>
            <a:r>
              <a:rPr lang="en-US" altLang="en-US" sz="4000" dirty="0">
                <a:solidFill>
                  <a:schemeClr val="bg1"/>
                </a:solidFill>
                <a:latin typeface="Arial Rounded MT Bold" pitchFamily="34" charset="0"/>
              </a:rPr>
              <a:t> found her by a spring in the desert, the spring on the road to </a:t>
            </a:r>
            <a:r>
              <a:rPr lang="en-US" altLang="en-US" sz="4000" dirty="0" err="1">
                <a:solidFill>
                  <a:schemeClr val="bg1"/>
                </a:solidFill>
                <a:latin typeface="Arial Rounded MT Bold" pitchFamily="34" charset="0"/>
              </a:rPr>
              <a:t>Shur</a:t>
            </a:r>
            <a:r>
              <a:rPr lang="en-US" altLang="en-US" sz="4000" dirty="0">
                <a:solidFill>
                  <a:schemeClr val="bg1"/>
                </a:solidFill>
                <a:latin typeface="Arial Rounded MT Bold" pitchFamily="34" charset="0"/>
              </a:rPr>
              <a:t>, and said, "Hagar! </a:t>
            </a:r>
            <a:r>
              <a:rPr lang="en-US" altLang="en-US" sz="4000" dirty="0" err="1">
                <a:solidFill>
                  <a:schemeClr val="bg1"/>
                </a:solidFill>
                <a:latin typeface="Arial Rounded MT Bold" pitchFamily="34" charset="0"/>
              </a:rPr>
              <a:t>Sarai's</a:t>
            </a:r>
            <a:r>
              <a:rPr lang="en-US" altLang="en-US" sz="4000" dirty="0">
                <a:solidFill>
                  <a:schemeClr val="bg1"/>
                </a:solidFill>
                <a:latin typeface="Arial Rounded MT Bold" pitchFamily="34" charset="0"/>
              </a:rPr>
              <a:t> slave-girl! Where have you come from, and where are you going?" She answered, "I'm running away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subTitle" idx="1"/>
          </p:nvPr>
        </p:nvSpPr>
        <p:spPr>
          <a:xfrm>
            <a:off x="304800" y="285750"/>
            <a:ext cx="8610600" cy="4648200"/>
          </a:xfrm>
        </p:spPr>
        <p:txBody>
          <a:bodyPr/>
          <a:lstStyle/>
          <a:p>
            <a:pPr algn="l" eaLnBrk="1" hangingPunct="1">
              <a:lnSpc>
                <a:spcPct val="90000"/>
              </a:lnSpc>
              <a:spcBef>
                <a:spcPct val="0"/>
              </a:spcBef>
            </a:pPr>
            <a:r>
              <a:rPr lang="en-US" altLang="en-US" sz="4000" dirty="0">
                <a:solidFill>
                  <a:srgbClr val="FFFF66"/>
                </a:solidFill>
                <a:latin typeface="Arial Rounded MT Bold" pitchFamily="34" charset="0"/>
              </a:rPr>
              <a:t>First Restoration</a:t>
            </a:r>
          </a:p>
          <a:p>
            <a:pPr algn="l" eaLnBrk="1" hangingPunct="1">
              <a:lnSpc>
                <a:spcPct val="90000"/>
              </a:lnSpc>
              <a:spcBef>
                <a:spcPct val="0"/>
              </a:spcBef>
            </a:pP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16.7-9   </a:t>
            </a:r>
            <a:r>
              <a:rPr lang="en-US" altLang="en-US" sz="4000" dirty="0">
                <a:solidFill>
                  <a:schemeClr val="bg1"/>
                </a:solidFill>
                <a:latin typeface="Arial Rounded MT Bold" pitchFamily="34" charset="0"/>
              </a:rPr>
              <a:t>from my mistress </a:t>
            </a:r>
            <a:r>
              <a:rPr lang="en-US" altLang="en-US" sz="4000" dirty="0" err="1">
                <a:solidFill>
                  <a:schemeClr val="bg1"/>
                </a:solidFill>
                <a:latin typeface="Arial Rounded MT Bold" pitchFamily="34" charset="0"/>
              </a:rPr>
              <a:t>Sarai</a:t>
            </a:r>
            <a:r>
              <a:rPr lang="en-US" altLang="en-US" sz="4000" dirty="0">
                <a:solidFill>
                  <a:schemeClr val="bg1"/>
                </a:solidFill>
                <a:latin typeface="Arial Rounded MT Bold" pitchFamily="34" charset="0"/>
              </a:rPr>
              <a:t>." The angel of A</a:t>
            </a:r>
            <a:r>
              <a:rPr lang="en-US" altLang="en-US" dirty="0">
                <a:solidFill>
                  <a:schemeClr val="bg1"/>
                </a:solidFill>
                <a:latin typeface="Arial Rounded MT Bold" pitchFamily="34" charset="0"/>
              </a:rPr>
              <a:t>DONI</a:t>
            </a:r>
            <a:r>
              <a:rPr lang="en-US" altLang="en-US" sz="4000" dirty="0">
                <a:solidFill>
                  <a:schemeClr val="bg1"/>
                </a:solidFill>
                <a:latin typeface="Arial Rounded MT Bold" pitchFamily="34" charset="0"/>
              </a:rPr>
              <a:t> said to her, "Go back to your mistress, and submit to her authority."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381000" y="285750"/>
            <a:ext cx="8305800" cy="4572000"/>
          </a:xfrm>
        </p:spPr>
        <p:txBody>
          <a:bodyPr/>
          <a:lstStyle/>
          <a:p>
            <a:pPr algn="l" eaLnBrk="1" hangingPunct="1">
              <a:lnSpc>
                <a:spcPct val="90000"/>
              </a:lnSpc>
              <a:spcBef>
                <a:spcPct val="0"/>
              </a:spcBef>
            </a:pPr>
            <a:r>
              <a:rPr lang="en-US" altLang="en-US" sz="4000" dirty="0">
                <a:solidFill>
                  <a:srgbClr val="FFFF66"/>
                </a:solidFill>
                <a:latin typeface="Arial Rounded MT Bold" pitchFamily="34" charset="0"/>
              </a:rPr>
              <a:t>First Redemption</a:t>
            </a:r>
          </a:p>
          <a:p>
            <a:pPr algn="l" eaLnBrk="1" hangingPunct="1">
              <a:lnSpc>
                <a:spcPct val="90000"/>
              </a:lnSpc>
              <a:spcBef>
                <a:spcPct val="0"/>
              </a:spcBef>
            </a:pPr>
            <a:r>
              <a:rPr lang="en-US" altLang="en-US" sz="3600" baseline="30000" dirty="0" err="1">
                <a:solidFill>
                  <a:schemeClr val="bg1"/>
                </a:solidFill>
                <a:latin typeface="Arial Rounded MT Bold" pitchFamily="34" charset="0"/>
              </a:rPr>
              <a:t>Beresheet</a:t>
            </a:r>
            <a:r>
              <a:rPr lang="en-US" altLang="en-US" sz="3600" baseline="30000" dirty="0">
                <a:solidFill>
                  <a:schemeClr val="bg1"/>
                </a:solidFill>
                <a:latin typeface="Arial Rounded MT Bold" pitchFamily="34" charset="0"/>
              </a:rPr>
              <a:t>/Genesis 16.10-12 </a:t>
            </a:r>
            <a:r>
              <a:rPr lang="en-US" altLang="en-US" sz="4000" dirty="0">
                <a:solidFill>
                  <a:schemeClr val="bg1"/>
                </a:solidFill>
                <a:latin typeface="Arial Rounded MT Bold" pitchFamily="34" charset="0"/>
              </a:rPr>
              <a:t>The angel of A</a:t>
            </a:r>
            <a:r>
              <a:rPr lang="en-US" altLang="en-US" dirty="0">
                <a:solidFill>
                  <a:schemeClr val="bg1"/>
                </a:solidFill>
                <a:latin typeface="Arial Rounded MT Bold" pitchFamily="34" charset="0"/>
              </a:rPr>
              <a:t>DONI </a:t>
            </a:r>
            <a:r>
              <a:rPr lang="en-US" altLang="en-US" sz="4000" dirty="0">
                <a:solidFill>
                  <a:schemeClr val="bg1"/>
                </a:solidFill>
                <a:latin typeface="Arial Rounded MT Bold" pitchFamily="34" charset="0"/>
              </a:rPr>
              <a:t>said to her, "I will greatly </a:t>
            </a:r>
            <a:r>
              <a:rPr lang="en-US" altLang="en-US" sz="4000" dirty="0">
                <a:solidFill>
                  <a:srgbClr val="FFFF66"/>
                </a:solidFill>
                <a:latin typeface="Arial Rounded MT Bold" pitchFamily="34" charset="0"/>
              </a:rPr>
              <a:t>increase your descendants</a:t>
            </a:r>
            <a:r>
              <a:rPr lang="en-US" altLang="en-US" sz="4000" dirty="0">
                <a:solidFill>
                  <a:schemeClr val="bg1"/>
                </a:solidFill>
                <a:latin typeface="Arial Rounded MT Bold" pitchFamily="34" charset="0"/>
              </a:rPr>
              <a:t>; there will be so many that it will be impossible to count them." The angel of A</a:t>
            </a:r>
            <a:r>
              <a:rPr lang="en-US" altLang="en-US" dirty="0">
                <a:solidFill>
                  <a:schemeClr val="bg1"/>
                </a:solidFill>
                <a:latin typeface="Arial Rounded MT Bold" pitchFamily="34" charset="0"/>
              </a:rPr>
              <a:t>DONI</a:t>
            </a:r>
            <a:r>
              <a:rPr lang="en-US" altLang="en-US" sz="4000" dirty="0">
                <a:solidFill>
                  <a:schemeClr val="bg1"/>
                </a:solidFill>
                <a:latin typeface="Arial Rounded MT Bold" pitchFamily="34" charset="0"/>
              </a:rPr>
              <a:t> said to her, "Look, you are pregnant,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381000" y="285750"/>
            <a:ext cx="8305800" cy="4572000"/>
          </a:xfrm>
        </p:spPr>
        <p:txBody>
          <a:bodyPr/>
          <a:lstStyle/>
          <a:p>
            <a:pPr algn="l" eaLnBrk="1" hangingPunct="1">
              <a:lnSpc>
                <a:spcPct val="90000"/>
              </a:lnSpc>
              <a:spcBef>
                <a:spcPct val="0"/>
              </a:spcBef>
            </a:pPr>
            <a:r>
              <a:rPr lang="en-US" altLang="en-US" sz="4000" dirty="0">
                <a:solidFill>
                  <a:srgbClr val="FFFF66"/>
                </a:solidFill>
                <a:latin typeface="Arial Rounded MT Bold" pitchFamily="34" charset="0"/>
              </a:rPr>
              <a:t>First Redemption</a:t>
            </a:r>
          </a:p>
          <a:p>
            <a:pPr algn="l" eaLnBrk="1" hangingPunct="1">
              <a:lnSpc>
                <a:spcPct val="90000"/>
              </a:lnSpc>
              <a:spcBef>
                <a:spcPct val="0"/>
              </a:spcBef>
            </a:pPr>
            <a:r>
              <a:rPr lang="en-US" altLang="en-US" sz="3600" baseline="30000" dirty="0" err="1">
                <a:solidFill>
                  <a:schemeClr val="bg1"/>
                </a:solidFill>
                <a:latin typeface="Arial Rounded MT Bold" pitchFamily="34" charset="0"/>
              </a:rPr>
              <a:t>Beresheet</a:t>
            </a:r>
            <a:r>
              <a:rPr lang="en-US" altLang="en-US" sz="3600" baseline="30000" dirty="0">
                <a:solidFill>
                  <a:schemeClr val="bg1"/>
                </a:solidFill>
                <a:latin typeface="Arial Rounded MT Bold" pitchFamily="34" charset="0"/>
              </a:rPr>
              <a:t>/Genesis 16.10-12   </a:t>
            </a:r>
            <a:r>
              <a:rPr lang="en-US" altLang="en-US" sz="4000" dirty="0">
                <a:solidFill>
                  <a:schemeClr val="bg1"/>
                </a:solidFill>
                <a:latin typeface="Arial Rounded MT Bold" pitchFamily="34" charset="0"/>
              </a:rPr>
              <a:t>and you will give birth to a son. You are to call him </a:t>
            </a:r>
            <a:r>
              <a:rPr lang="en-US" altLang="en-US" sz="4000" dirty="0" err="1">
                <a:solidFill>
                  <a:srgbClr val="FFFF66"/>
                </a:solidFill>
                <a:latin typeface="Arial Rounded MT Bold" pitchFamily="34" charset="0"/>
              </a:rPr>
              <a:t>Yishma'el</a:t>
            </a:r>
            <a:r>
              <a:rPr lang="en-US" altLang="en-US" sz="4000" dirty="0">
                <a:solidFill>
                  <a:schemeClr val="bg1"/>
                </a:solidFill>
                <a:latin typeface="Arial Rounded MT Bold" pitchFamily="34" charset="0"/>
              </a:rPr>
              <a:t> [God pays attention] because </a:t>
            </a:r>
            <a:r>
              <a:rPr lang="en-US" altLang="en-US" sz="4000" cap="small" dirty="0">
                <a:solidFill>
                  <a:schemeClr val="bg1"/>
                </a:solidFill>
                <a:latin typeface="Arial Rounded MT Bold" pitchFamily="34" charset="0"/>
              </a:rPr>
              <a:t>Adoni </a:t>
            </a:r>
            <a:r>
              <a:rPr lang="en-US" altLang="en-US" sz="4000" dirty="0">
                <a:solidFill>
                  <a:schemeClr val="bg1"/>
                </a:solidFill>
                <a:latin typeface="Arial Rounded MT Bold" pitchFamily="34" charset="0"/>
              </a:rPr>
              <a:t>has paid attention to your misery.  He will be a </a:t>
            </a:r>
            <a:r>
              <a:rPr lang="en-US" altLang="en-US" sz="4000" dirty="0">
                <a:solidFill>
                  <a:srgbClr val="FFFF66"/>
                </a:solidFill>
                <a:latin typeface="Arial Rounded MT Bold" pitchFamily="34" charset="0"/>
              </a:rPr>
              <a:t>wild donkey of a man</a:t>
            </a:r>
            <a:r>
              <a:rPr lang="en-US" altLang="en-US" sz="4000" dirty="0">
                <a:solidFill>
                  <a:schemeClr val="bg1"/>
                </a:solidFill>
                <a:latin typeface="Arial Rounded MT Bold" pitchFamily="34"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subTitle" idx="1"/>
          </p:nvPr>
        </p:nvSpPr>
        <p:spPr>
          <a:xfrm>
            <a:off x="304800" y="361950"/>
            <a:ext cx="8534400" cy="4572000"/>
          </a:xfrm>
        </p:spPr>
        <p:txBody>
          <a:bodyPr>
            <a:normAutofit fontScale="92500" lnSpcReduction="20000"/>
          </a:bodyPr>
          <a:lstStyle/>
          <a:p>
            <a:pPr marL="609600" indent="-609600" algn="l" eaLnBrk="1" hangingPunct="1">
              <a:lnSpc>
                <a:spcPct val="90000"/>
              </a:lnSpc>
              <a:spcBef>
                <a:spcPct val="0"/>
              </a:spcBef>
            </a:pPr>
            <a:r>
              <a:rPr lang="en-US" altLang="en-US" sz="4000" dirty="0">
                <a:solidFill>
                  <a:srgbClr val="FFFF66"/>
                </a:solidFill>
                <a:latin typeface="Arial Rounded MT Bold" pitchFamily="34" charset="0"/>
              </a:rPr>
              <a:t>First Redemption</a:t>
            </a:r>
          </a:p>
          <a:p>
            <a:pPr algn="l" eaLnBrk="1" hangingPunct="1">
              <a:lnSpc>
                <a:spcPct val="90000"/>
              </a:lnSpc>
              <a:spcBef>
                <a:spcPct val="0"/>
              </a:spcBef>
            </a:pPr>
            <a:r>
              <a:rPr lang="en-US" altLang="en-US" sz="4000" baseline="30000" dirty="0">
                <a:solidFill>
                  <a:schemeClr val="bg1"/>
                </a:solidFill>
                <a:latin typeface="Arial Rounded MT Bold" pitchFamily="34" charset="0"/>
              </a:rPr>
              <a:t>	</a:t>
            </a: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16.13 </a:t>
            </a:r>
            <a:r>
              <a:rPr lang="en-US" altLang="en-US" sz="4000" dirty="0">
                <a:solidFill>
                  <a:schemeClr val="bg1"/>
                </a:solidFill>
                <a:latin typeface="Arial Rounded MT Bold" pitchFamily="34" charset="0"/>
              </a:rPr>
              <a:t>So she named A</a:t>
            </a:r>
            <a:r>
              <a:rPr lang="en-US" altLang="en-US" dirty="0">
                <a:solidFill>
                  <a:schemeClr val="bg1"/>
                </a:solidFill>
                <a:latin typeface="Arial Rounded MT Bold" pitchFamily="34" charset="0"/>
              </a:rPr>
              <a:t>DONI,</a:t>
            </a:r>
            <a:r>
              <a:rPr lang="en-US" altLang="en-US" sz="4000" dirty="0">
                <a:solidFill>
                  <a:schemeClr val="bg1"/>
                </a:solidFill>
                <a:latin typeface="Arial Rounded MT Bold" pitchFamily="34" charset="0"/>
              </a:rPr>
              <a:t> who had spoken with her, El </a:t>
            </a:r>
            <a:r>
              <a:rPr lang="en-US" altLang="en-US" sz="4000" dirty="0" err="1">
                <a:solidFill>
                  <a:schemeClr val="bg1"/>
                </a:solidFill>
                <a:latin typeface="Arial Rounded MT Bold" pitchFamily="34" charset="0"/>
              </a:rPr>
              <a:t>Ro'i</a:t>
            </a:r>
            <a:r>
              <a:rPr lang="en-US" altLang="en-US" sz="4000" dirty="0">
                <a:solidFill>
                  <a:schemeClr val="bg1"/>
                </a:solidFill>
                <a:latin typeface="Arial Rounded MT Bold" pitchFamily="34" charset="0"/>
              </a:rPr>
              <a:t> [God of seeing], because she said, "Have I really seen the One who sees me [and stayed alive]?“</a:t>
            </a:r>
          </a:p>
          <a:p>
            <a:pPr marL="609600" indent="-609600" algn="l" eaLnBrk="1" hangingPunct="1">
              <a:lnSpc>
                <a:spcPct val="90000"/>
              </a:lnSpc>
              <a:spcBef>
                <a:spcPct val="0"/>
              </a:spcBef>
            </a:pPr>
            <a:endParaRPr lang="en-US" altLang="en-US" sz="2600" dirty="0">
              <a:solidFill>
                <a:srgbClr val="FFFF66"/>
              </a:solidFill>
              <a:latin typeface="Arial Rounded MT Bold" pitchFamily="34" charset="0"/>
            </a:endParaRPr>
          </a:p>
          <a:p>
            <a:pPr marL="609600" indent="-609600" algn="l" eaLnBrk="1" hangingPunct="1">
              <a:lnSpc>
                <a:spcPct val="90000"/>
              </a:lnSpc>
              <a:spcBef>
                <a:spcPct val="0"/>
              </a:spcBef>
            </a:pPr>
            <a:r>
              <a:rPr lang="en-US" altLang="en-US" sz="4000" dirty="0">
                <a:solidFill>
                  <a:srgbClr val="FFFF66"/>
                </a:solidFill>
                <a:latin typeface="Arial Rounded MT Bold" pitchFamily="34" charset="0"/>
              </a:rPr>
              <a:t>Firsts:</a:t>
            </a:r>
          </a:p>
          <a:p>
            <a:pPr marL="609600" indent="-609600" algn="l" eaLnBrk="1" hangingPunct="1">
              <a:lnSpc>
                <a:spcPct val="90000"/>
              </a:lnSpc>
              <a:spcBef>
                <a:spcPct val="0"/>
              </a:spcBef>
              <a:buFontTx/>
              <a:buAutoNum type="arabicPeriod"/>
            </a:pPr>
            <a:r>
              <a:rPr lang="en-US" altLang="en-US" sz="4000" dirty="0">
                <a:solidFill>
                  <a:schemeClr val="bg1"/>
                </a:solidFill>
                <a:latin typeface="Arial Rounded MT Bold" pitchFamily="34" charset="0"/>
              </a:rPr>
              <a:t>Multitude of offspring </a:t>
            </a:r>
            <a:r>
              <a:rPr lang="en-US" altLang="en-US" sz="3600" dirty="0">
                <a:solidFill>
                  <a:schemeClr val="bg1"/>
                </a:solidFill>
                <a:latin typeface="Arial Rounded MT Bold" pitchFamily="34" charset="0"/>
              </a:rPr>
              <a:t>[almost first]</a:t>
            </a:r>
          </a:p>
          <a:p>
            <a:pPr marL="609600" indent="-609600" algn="l" eaLnBrk="1" hangingPunct="1">
              <a:lnSpc>
                <a:spcPct val="90000"/>
              </a:lnSpc>
              <a:spcBef>
                <a:spcPct val="0"/>
              </a:spcBef>
              <a:buFontTx/>
              <a:buAutoNum type="arabicPeriod"/>
            </a:pPr>
            <a:r>
              <a:rPr lang="en-US" altLang="en-US" sz="4000" dirty="0">
                <a:solidFill>
                  <a:schemeClr val="bg1"/>
                </a:solidFill>
                <a:latin typeface="Arial Rounded MT Bold" pitchFamily="34" charset="0"/>
              </a:rPr>
              <a:t>Gender prediction</a:t>
            </a:r>
          </a:p>
          <a:p>
            <a:pPr marL="609600" indent="-609600" algn="l" eaLnBrk="1" hangingPunct="1">
              <a:lnSpc>
                <a:spcPct val="90000"/>
              </a:lnSpc>
              <a:spcBef>
                <a:spcPct val="0"/>
              </a:spcBef>
              <a:buFontTx/>
              <a:buAutoNum type="arabicPeriod"/>
            </a:pPr>
            <a:r>
              <a:rPr lang="en-US" altLang="en-US" sz="4000" dirty="0">
                <a:solidFill>
                  <a:schemeClr val="bg1"/>
                </a:solidFill>
                <a:latin typeface="Arial Rounded MT Bold" pitchFamily="34" charset="0"/>
              </a:rPr>
              <a:t>Divine Naming </a:t>
            </a:r>
            <a:r>
              <a:rPr lang="en-US" altLang="en-US" sz="4000" dirty="0" err="1">
                <a:solidFill>
                  <a:schemeClr val="bg1"/>
                </a:solidFill>
                <a:latin typeface="Arial Rounded MT Bold" pitchFamily="34" charset="0"/>
              </a:rPr>
              <a:t>Yishmael</a:t>
            </a:r>
            <a:r>
              <a:rPr lang="en-US" altLang="en-US" sz="4000" dirty="0">
                <a:solidFill>
                  <a:schemeClr val="bg1"/>
                </a:solidFill>
                <a:latin typeface="Arial Rounded MT Bold" pitchFamily="34" charset="0"/>
              </a:rPr>
              <a:t>  </a:t>
            </a:r>
            <a:r>
              <a:rPr lang="he-IL" altLang="en-US" sz="4800" b="1" dirty="0">
                <a:solidFill>
                  <a:schemeClr val="bg1"/>
                </a:solidFill>
                <a:latin typeface="David" pitchFamily="34" charset="-79"/>
                <a:cs typeface="David" pitchFamily="34" charset="-79"/>
              </a:rPr>
              <a:t>יִשְׁמָעאל</a:t>
            </a:r>
            <a:endParaRPr lang="en-US" altLang="en-US" sz="5400" b="1" dirty="0">
              <a:solidFill>
                <a:schemeClr val="bg1"/>
              </a:solidFill>
              <a:latin typeface="David" pitchFamily="34" charset="-79"/>
              <a:cs typeface="David" pitchFamily="34" charset="-79"/>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a:xfrm>
            <a:off x="228600" y="209550"/>
            <a:ext cx="8686800" cy="4648200"/>
          </a:xfrm>
        </p:spPr>
        <p:txBody>
          <a:bodyPr/>
          <a:lstStyle/>
          <a:p>
            <a:pPr marL="609600" indent="-609600" algn="l" eaLnBrk="1" hangingPunct="1">
              <a:spcBef>
                <a:spcPct val="0"/>
              </a:spcBef>
              <a:buFontTx/>
              <a:buAutoNum type="arabicPeriod" startAt="4"/>
            </a:pPr>
            <a:r>
              <a:rPr lang="en-US" altLang="en-US" sz="4000" dirty="0">
                <a:solidFill>
                  <a:schemeClr val="bg1"/>
                </a:solidFill>
                <a:latin typeface="Arial Rounded MT Bold" pitchFamily="34" charset="0"/>
              </a:rPr>
              <a:t>First Character prediction: Wild donkey: The Asian wild ass, also called the </a:t>
            </a:r>
            <a:r>
              <a:rPr lang="en-US" altLang="en-US" sz="4000" dirty="0" err="1">
                <a:solidFill>
                  <a:schemeClr val="bg1"/>
                </a:solidFill>
                <a:latin typeface="Arial Rounded MT Bold" pitchFamily="34" charset="0"/>
              </a:rPr>
              <a:t>onager</a:t>
            </a:r>
            <a:endParaRPr lang="en-US" altLang="en-US" sz="4000" dirty="0">
              <a:solidFill>
                <a:schemeClr val="bg1"/>
              </a:solidFill>
              <a:latin typeface="Arial Rounded MT Bold" pitchFamily="34" charset="0"/>
            </a:endParaRPr>
          </a:p>
        </p:txBody>
      </p:sp>
      <p:pic>
        <p:nvPicPr>
          <p:cNvPr id="21507" name="Picture 3"/>
          <p:cNvPicPr>
            <a:picLocks noChangeAspect="1" noChangeArrowheads="1"/>
          </p:cNvPicPr>
          <p:nvPr/>
        </p:nvPicPr>
        <p:blipFill>
          <a:blip r:embed="rId3" cstate="print"/>
          <a:srcRect/>
          <a:stretch>
            <a:fillRect/>
          </a:stretch>
        </p:blipFill>
        <p:spPr bwMode="auto">
          <a:xfrm>
            <a:off x="1143000" y="2038350"/>
            <a:ext cx="5883018" cy="310515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304800" y="209550"/>
            <a:ext cx="8610600" cy="4724400"/>
          </a:xfrm>
        </p:spPr>
        <p:txBody>
          <a:bodyPr>
            <a:normAutofit lnSpcReduction="10000"/>
          </a:bodyPr>
          <a:lstStyle/>
          <a:p>
            <a:pPr marL="609600" indent="-609600" algn="l" eaLnBrk="1" hangingPunct="1">
              <a:lnSpc>
                <a:spcPct val="90000"/>
              </a:lnSpc>
              <a:spcBef>
                <a:spcPct val="0"/>
              </a:spcBef>
            </a:pPr>
            <a:r>
              <a:rPr lang="en-US" altLang="en-US" sz="4000" dirty="0">
                <a:solidFill>
                  <a:schemeClr val="bg1"/>
                </a:solidFill>
                <a:latin typeface="Arial Rounded MT Bold" pitchFamily="34" charset="0"/>
              </a:rPr>
              <a:t>They can run faster than any other horse or donkey, reaching and sustaining speeds of up to about forty-four miles (70 km) per hour. </a:t>
            </a:r>
          </a:p>
          <a:p>
            <a:pPr marL="609600" indent="-609600" algn="l" eaLnBrk="1" hangingPunct="1">
              <a:lnSpc>
                <a:spcPct val="90000"/>
              </a:lnSpc>
              <a:spcBef>
                <a:spcPct val="0"/>
              </a:spcBef>
            </a:pPr>
            <a:r>
              <a:rPr lang="en-US" altLang="en-US" sz="1800" dirty="0">
                <a:solidFill>
                  <a:schemeClr val="bg1"/>
                </a:solidFill>
                <a:latin typeface="Arial Rounded MT Bold" pitchFamily="34" charset="0"/>
                <a:hlinkClick r:id="rId3"/>
              </a:rPr>
              <a:t>http://animal.discovery.com/guides/mammals/habitat/aridland/asianass.html</a:t>
            </a:r>
            <a:endParaRPr lang="en-US" altLang="en-US" sz="1800" dirty="0">
              <a:solidFill>
                <a:schemeClr val="bg1"/>
              </a:solidFill>
              <a:latin typeface="Arial Rounded MT Bold" pitchFamily="34" charset="0"/>
            </a:endParaRPr>
          </a:p>
          <a:p>
            <a:pPr marL="609600" indent="-609600" algn="l" eaLnBrk="1" hangingPunct="1">
              <a:lnSpc>
                <a:spcPct val="90000"/>
              </a:lnSpc>
              <a:spcBef>
                <a:spcPct val="0"/>
              </a:spcBef>
            </a:pPr>
            <a:endParaRPr lang="en-US" altLang="en-US" sz="1800" dirty="0">
              <a:solidFill>
                <a:schemeClr val="bg1"/>
              </a:solidFill>
              <a:latin typeface="Arial Rounded MT Bold" pitchFamily="34" charset="0"/>
            </a:endParaRPr>
          </a:p>
          <a:p>
            <a:pPr marL="609600" indent="-609600" algn="l" eaLnBrk="1" hangingPunct="1">
              <a:lnSpc>
                <a:spcPct val="90000"/>
              </a:lnSpc>
              <a:spcBef>
                <a:spcPct val="0"/>
              </a:spcBef>
              <a:buFontTx/>
              <a:buAutoNum type="arabicPeriod" startAt="5"/>
            </a:pPr>
            <a:r>
              <a:rPr lang="en-US" altLang="en-US" sz="4000" dirty="0">
                <a:solidFill>
                  <a:schemeClr val="bg1"/>
                </a:solidFill>
                <a:latin typeface="Arial Rounded MT Bold" pitchFamily="34" charset="0"/>
              </a:rPr>
              <a:t>First revelation, </a:t>
            </a:r>
            <a:r>
              <a:rPr lang="en-US" altLang="en-US" sz="4000" dirty="0">
                <a:solidFill>
                  <a:srgbClr val="FFFF66"/>
                </a:solidFill>
                <a:latin typeface="Arial Rounded MT Bold" pitchFamily="34" charset="0"/>
              </a:rPr>
              <a:t>seeing G-d ‘El </a:t>
            </a:r>
            <a:r>
              <a:rPr lang="en-US" altLang="en-US" sz="4000" dirty="0" err="1">
                <a:solidFill>
                  <a:srgbClr val="FFFF66"/>
                </a:solidFill>
                <a:latin typeface="Arial Rounded MT Bold" pitchFamily="34" charset="0"/>
              </a:rPr>
              <a:t>Ro'i</a:t>
            </a:r>
            <a:r>
              <a:rPr lang="en-US" altLang="en-US" sz="4000" dirty="0">
                <a:solidFill>
                  <a:srgbClr val="FFFF66"/>
                </a:solidFill>
                <a:latin typeface="Arial Rounded MT Bold" pitchFamily="34" charset="0"/>
              </a:rPr>
              <a:t> [God of my seeing],</a:t>
            </a:r>
            <a:r>
              <a:rPr lang="en-US" altLang="en-US" sz="4000" dirty="0">
                <a:solidFill>
                  <a:schemeClr val="bg1"/>
                </a:solidFill>
                <a:latin typeface="Arial Rounded MT Bold" pitchFamily="34" charset="0"/>
              </a:rPr>
              <a:t> because she said, “Have I really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304800" y="209550"/>
            <a:ext cx="8610600" cy="4724400"/>
          </a:xfrm>
        </p:spPr>
        <p:txBody>
          <a:bodyPr/>
          <a:lstStyle/>
          <a:p>
            <a:pPr marL="609600" indent="-609600" algn="l" eaLnBrk="1" hangingPunct="1">
              <a:lnSpc>
                <a:spcPct val="90000"/>
              </a:lnSpc>
              <a:spcBef>
                <a:spcPct val="0"/>
              </a:spcBef>
            </a:pPr>
            <a:r>
              <a:rPr lang="en-US" altLang="en-US" sz="4000" dirty="0">
                <a:solidFill>
                  <a:schemeClr val="bg1"/>
                </a:solidFill>
                <a:latin typeface="Arial Rounded MT Bold" pitchFamily="34" charset="0"/>
              </a:rPr>
              <a:t>seen the One who sees me [and stayed alive]?”’</a:t>
            </a:r>
          </a:p>
          <a:p>
            <a:pPr marL="609600" indent="-609600" algn="l" eaLnBrk="1" hangingPunct="1">
              <a:lnSpc>
                <a:spcPct val="90000"/>
              </a:lnSpc>
              <a:spcBef>
                <a:spcPct val="0"/>
              </a:spcBef>
              <a:buFontTx/>
              <a:buAutoNum type="arabicPeriod" startAt="5"/>
            </a:pPr>
            <a:r>
              <a:rPr lang="en-US" altLang="en-US" sz="4000" dirty="0">
                <a:solidFill>
                  <a:schemeClr val="bg1"/>
                </a:solidFill>
                <a:latin typeface="Arial Rounded MT Bold" pitchFamily="34" charset="0"/>
              </a:rPr>
              <a:t>First prediction of progeny: 12 17.20 to this 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B92701F-6F9E-01A7-8528-6DFD4F695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65" y="0"/>
            <a:ext cx="6882669" cy="5143500"/>
          </a:xfrm>
          <a:prstGeom prst="rect">
            <a:avLst/>
          </a:prstGeom>
        </p:spPr>
      </p:pic>
    </p:spTree>
    <p:extLst>
      <p:ext uri="{BB962C8B-B14F-4D97-AF65-F5344CB8AC3E}">
        <p14:creationId xmlns:p14="http://schemas.microsoft.com/office/powerpoint/2010/main" val="1161838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subTitle" idx="1"/>
          </p:nvPr>
        </p:nvSpPr>
        <p:spPr>
          <a:xfrm>
            <a:off x="228600" y="209550"/>
            <a:ext cx="8610600" cy="4648200"/>
          </a:xfrm>
        </p:spPr>
        <p:txBody>
          <a:bodyPr/>
          <a:lstStyle/>
          <a:p>
            <a:pPr marL="609600" indent="-609600" algn="l" eaLnBrk="1" hangingPunct="1">
              <a:spcBef>
                <a:spcPct val="0"/>
              </a:spcBef>
              <a:buFontTx/>
              <a:buAutoNum type="arabicPeriod" startAt="7"/>
            </a:pPr>
            <a:r>
              <a:rPr lang="en-US" altLang="en-US" sz="4000" dirty="0">
                <a:solidFill>
                  <a:schemeClr val="bg1"/>
                </a:solidFill>
                <a:latin typeface="Arial Rounded MT Bold" pitchFamily="34" charset="0"/>
              </a:rPr>
              <a:t>First circumcised? Likely, age 13</a:t>
            </a:r>
          </a:p>
          <a:p>
            <a:pPr marL="609600" indent="-609600" eaLnBrk="1" hangingPunct="1">
              <a:spcBef>
                <a:spcPct val="0"/>
              </a:spcBef>
            </a:pPr>
            <a:r>
              <a:rPr lang="en-US" altLang="en-US" sz="4000" dirty="0">
                <a:solidFill>
                  <a:schemeClr val="bg1"/>
                </a:solidFill>
                <a:latin typeface="Arial Rounded MT Bold" pitchFamily="34" charset="0"/>
              </a:rPr>
              <a:t>NOT a cursed son</a:t>
            </a:r>
          </a:p>
          <a:p>
            <a:pPr marL="609600" indent="-609600" eaLnBrk="1" hangingPunct="1">
              <a:spcBef>
                <a:spcPct val="0"/>
              </a:spcBef>
            </a:pPr>
            <a:r>
              <a:rPr lang="en-US" altLang="en-US" sz="4000" dirty="0">
                <a:solidFill>
                  <a:schemeClr val="bg1"/>
                </a:solidFill>
                <a:latin typeface="Arial Rounded MT Bold" pitchFamily="34" charset="0"/>
              </a:rPr>
              <a:t>NOT the covenantal son: </a:t>
            </a:r>
          </a:p>
          <a:p>
            <a:pPr marL="609600" indent="-609600" eaLnBrk="1" hangingPunct="1">
              <a:spcBef>
                <a:spcPct val="0"/>
              </a:spcBef>
            </a:pPr>
            <a:r>
              <a:rPr lang="en-US" altLang="en-US" sz="4000" dirty="0">
                <a:solidFill>
                  <a:schemeClr val="bg1"/>
                </a:solidFill>
                <a:latin typeface="Arial Rounded MT Bold" pitchFamily="34" charset="0"/>
              </a:rPr>
              <a:t>blessing, destiny, Land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subTitle" idx="1"/>
          </p:nvPr>
        </p:nvSpPr>
        <p:spPr>
          <a:xfrm>
            <a:off x="228600" y="285750"/>
            <a:ext cx="8610600" cy="4419600"/>
          </a:xfrm>
        </p:spPr>
        <p:txBody>
          <a:bodyPr/>
          <a:lstStyle/>
          <a:p>
            <a:pPr marL="60325" indent="-60325" algn="l" eaLnBrk="1" hangingPunct="1">
              <a:lnSpc>
                <a:spcPct val="90000"/>
              </a:lnSpc>
              <a:spcBef>
                <a:spcPct val="0"/>
              </a:spcBef>
            </a:pPr>
            <a:r>
              <a:rPr lang="en-US" altLang="en-US" sz="4000" dirty="0">
                <a:solidFill>
                  <a:schemeClr val="bg1"/>
                </a:solidFill>
                <a:latin typeface="Arial Rounded MT Bold" pitchFamily="34" charset="0"/>
              </a:rPr>
              <a:t>This was the essence of rejection.   Ishmael has lived in rejection by the people of Isaac </a:t>
            </a:r>
            <a:r>
              <a:rPr lang="en-US" altLang="en-US" sz="4000" dirty="0" err="1">
                <a:solidFill>
                  <a:schemeClr val="bg1"/>
                </a:solidFill>
                <a:latin typeface="Arial Rounded MT Bold" pitchFamily="34" charset="0"/>
              </a:rPr>
              <a:t>Yitzkhak</a:t>
            </a:r>
            <a:r>
              <a:rPr lang="en-US" altLang="en-US" sz="4000" dirty="0">
                <a:solidFill>
                  <a:schemeClr val="bg1"/>
                </a:solidFill>
                <a:latin typeface="Arial Rounded MT Bold" pitchFamily="34" charset="0"/>
              </a:rPr>
              <a:t> ever since.  </a:t>
            </a:r>
          </a:p>
          <a:p>
            <a:pPr marL="60325" indent="-60325" algn="l" eaLnBrk="1" hangingPunct="1">
              <a:lnSpc>
                <a:spcPct val="90000"/>
              </a:lnSpc>
              <a:spcBef>
                <a:spcPct val="0"/>
              </a:spcBef>
            </a:pPr>
            <a:r>
              <a:rPr lang="en-US" altLang="en-US" sz="4000" dirty="0">
                <a:latin typeface="Arial Rounded MT Bold" pitchFamily="34" charset="0"/>
              </a:rPr>
              <a:t>Enacted at a celebratory party over a miraculous birth!  From blessing to catastrophe!</a:t>
            </a:r>
            <a:endParaRPr lang="en-US" altLang="en-US" sz="4000" dirty="0">
              <a:solidFill>
                <a:schemeClr val="bg1"/>
              </a:solidFill>
              <a:latin typeface="Arial Rounded MT Bold" pitchFamily="34" charset="0"/>
            </a:endParaRPr>
          </a:p>
        </p:txBody>
      </p:sp>
    </p:spTree>
    <p:extLst>
      <p:ext uri="{BB962C8B-B14F-4D97-AF65-F5344CB8AC3E}">
        <p14:creationId xmlns:p14="http://schemas.microsoft.com/office/powerpoint/2010/main" val="2606968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381000" y="361950"/>
            <a:ext cx="8458200" cy="4495800"/>
          </a:xfrm>
        </p:spPr>
        <p:txBody>
          <a:bodyPr/>
          <a:lstStyle/>
          <a:p>
            <a:pPr marL="280988" indent="-280988" algn="l" eaLnBrk="1" hangingPunct="1">
              <a:spcBef>
                <a:spcPct val="0"/>
              </a:spcBef>
              <a:buFont typeface="Arial" panose="020B0604020202020204" pitchFamily="34" charset="0"/>
              <a:buChar char="•"/>
            </a:pPr>
            <a:r>
              <a:rPr lang="en-US" altLang="en-US" sz="4000" dirty="0">
                <a:solidFill>
                  <a:schemeClr val="bg1"/>
                </a:solidFill>
                <a:latin typeface="Arial Rounded MT Bold" pitchFamily="34" charset="0"/>
              </a:rPr>
              <a:t>Rejection: You may live or die, it’s of no consequence.  You’re dishonorable.  </a:t>
            </a:r>
          </a:p>
          <a:p>
            <a:pPr marL="280988" indent="-280988" algn="l" eaLnBrk="1" hangingPunct="1">
              <a:spcBef>
                <a:spcPct val="0"/>
              </a:spcBef>
              <a:buFont typeface="Arial" panose="020B0604020202020204" pitchFamily="34" charset="0"/>
              <a:buChar char="•"/>
            </a:pPr>
            <a:r>
              <a:rPr lang="en-US" altLang="en-US" sz="4000" dirty="0">
                <a:solidFill>
                  <a:schemeClr val="bg1"/>
                </a:solidFill>
                <a:latin typeface="Arial Rounded MT Bold" pitchFamily="34" charset="0"/>
              </a:rPr>
              <a:t>Kicked out of the house, 4000 years trying to get back in.  </a:t>
            </a:r>
          </a:p>
          <a:p>
            <a:pPr marL="280988" indent="-280988" algn="l" eaLnBrk="1" hangingPunct="1">
              <a:spcBef>
                <a:spcPct val="0"/>
              </a:spcBef>
              <a:buFont typeface="Arial" panose="020B0604020202020204" pitchFamily="34" charset="0"/>
              <a:buChar char="•"/>
            </a:pPr>
            <a:r>
              <a:rPr lang="en-US" altLang="en-US" sz="4000" dirty="0">
                <a:latin typeface="Arial Rounded MT Bold" pitchFamily="34" charset="0"/>
              </a:rPr>
              <a:t>A culture and spirit of fatherlessness</a:t>
            </a:r>
            <a:endParaRPr lang="en-US" altLang="en-US" sz="4000" dirty="0">
              <a:solidFill>
                <a:schemeClr val="bg1"/>
              </a:solidFill>
              <a:latin typeface="Arial Rounded MT Bold" pitchFamily="34" charset="0"/>
            </a:endParaRPr>
          </a:p>
        </p:txBody>
      </p:sp>
    </p:spTree>
    <p:extLst>
      <p:ext uri="{BB962C8B-B14F-4D97-AF65-F5344CB8AC3E}">
        <p14:creationId xmlns:p14="http://schemas.microsoft.com/office/powerpoint/2010/main" val="3071098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B715776-B4AC-A525-62B2-7FDE6F3A8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138171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4872DF1A-A72E-4DE8-1A08-1098B16B5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9EACCEBC-6F77-9E5C-D57A-445B56F5330F}"/>
              </a:ext>
            </a:extLst>
          </p:cNvPr>
          <p:cNvSpPr txBox="1"/>
          <p:nvPr/>
        </p:nvSpPr>
        <p:spPr>
          <a:xfrm>
            <a:off x="304800" y="285750"/>
            <a:ext cx="8686800" cy="2862322"/>
          </a:xfrm>
          <a:prstGeom prst="rect">
            <a:avLst/>
          </a:prstGeom>
          <a:noFill/>
        </p:spPr>
        <p:txBody>
          <a:bodyPr wrap="square">
            <a:spAutoFit/>
          </a:bodyPr>
          <a:lstStyle/>
          <a:p>
            <a:pPr algn="l">
              <a:lnSpc>
                <a:spcPct val="90000"/>
              </a:lnSpc>
            </a:pPr>
            <a:r>
              <a:rPr lang="en-US" altLang="en-US" sz="4000" dirty="0"/>
              <a:t>Outline</a:t>
            </a:r>
          </a:p>
          <a:p>
            <a:pPr marL="461963" indent="-461963" algn="l">
              <a:lnSpc>
                <a:spcPct val="90000"/>
              </a:lnSpc>
              <a:buFont typeface="+mj-lt"/>
              <a:buAutoNum type="arabicPeriod"/>
            </a:pPr>
            <a:r>
              <a:rPr lang="en-US" altLang="en-US" sz="4000" dirty="0"/>
              <a:t>Miraculous start of the Jewish nation.</a:t>
            </a:r>
          </a:p>
          <a:p>
            <a:pPr marL="461963" indent="-461963" algn="l">
              <a:lnSpc>
                <a:spcPct val="90000"/>
              </a:lnSpc>
              <a:buFont typeface="+mj-lt"/>
              <a:buAutoNum type="arabicPeriod"/>
            </a:pPr>
            <a:r>
              <a:rPr lang="en-US" altLang="en-US" sz="4000" dirty="0"/>
              <a:t>Bitter catastrophe in the history.</a:t>
            </a:r>
          </a:p>
          <a:p>
            <a:pPr marL="461963" indent="-461963" algn="l">
              <a:lnSpc>
                <a:spcPct val="90000"/>
              </a:lnSpc>
              <a:buFont typeface="+mj-lt"/>
              <a:buAutoNum type="arabicPeriod"/>
            </a:pPr>
            <a:r>
              <a:rPr lang="en-US" altLang="en-US" u="sng" dirty="0">
                <a:solidFill>
                  <a:srgbClr val="FFFF66"/>
                </a:solidFill>
              </a:rPr>
              <a:t>Messiah’s Ruakh redemption</a:t>
            </a:r>
          </a:p>
        </p:txBody>
      </p:sp>
    </p:spTree>
    <p:extLst>
      <p:ext uri="{BB962C8B-B14F-4D97-AF65-F5344CB8AC3E}">
        <p14:creationId xmlns:p14="http://schemas.microsoft.com/office/powerpoint/2010/main" val="1373200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1"/>
          </p:nvPr>
        </p:nvSpPr>
        <p:spPr>
          <a:xfrm>
            <a:off x="304800" y="285750"/>
            <a:ext cx="3200400" cy="4572000"/>
          </a:xfrm>
        </p:spPr>
        <p:txBody>
          <a:bodyPr/>
          <a:lstStyle/>
          <a:p>
            <a:pPr algn="l" eaLnBrk="1" hangingPunct="1">
              <a:spcBef>
                <a:spcPct val="0"/>
              </a:spcBef>
            </a:pPr>
            <a:r>
              <a:rPr lang="en-US" altLang="en-US" sz="4000" dirty="0">
                <a:solidFill>
                  <a:schemeClr val="bg1"/>
                </a:solidFill>
                <a:latin typeface="Arial Rounded MT Bold" pitchFamily="34" charset="0"/>
              </a:rPr>
              <a:t>Ariel and </a:t>
            </a:r>
            <a:r>
              <a:rPr lang="en-US" altLang="en-US" sz="4000" dirty="0" err="1">
                <a:solidFill>
                  <a:schemeClr val="bg1"/>
                </a:solidFill>
                <a:latin typeface="Arial Rounded MT Bold" pitchFamily="34" charset="0"/>
              </a:rPr>
              <a:t>Vered</a:t>
            </a:r>
            <a:r>
              <a:rPr lang="en-US" altLang="en-US" sz="4000" dirty="0">
                <a:solidFill>
                  <a:schemeClr val="bg1"/>
                </a:solidFill>
                <a:latin typeface="Arial Rounded MT Bold" pitchFamily="34" charset="0"/>
              </a:rPr>
              <a:t> Blumenthal</a:t>
            </a:r>
          </a:p>
          <a:p>
            <a:pPr algn="l" eaLnBrk="1" hangingPunct="1">
              <a:spcBef>
                <a:spcPct val="0"/>
              </a:spcBef>
            </a:pPr>
            <a:r>
              <a:rPr lang="en-US" altLang="en-US" sz="4000" dirty="0">
                <a:solidFill>
                  <a:schemeClr val="bg1"/>
                </a:solidFill>
                <a:latin typeface="Arial Rounded MT Bold" pitchFamily="34" charset="0"/>
              </a:rPr>
              <a:t> May 2016</a:t>
            </a:r>
            <a:r>
              <a:rPr lang="el-GR" altLang="en-US" sz="4000" dirty="0">
                <a:solidFill>
                  <a:schemeClr val="bg1"/>
                </a:solidFill>
                <a:latin typeface="Arial Rounded MT Bold" pitchFamily="34" charset="0"/>
              </a:rPr>
              <a:t>, </a:t>
            </a:r>
            <a:endParaRPr lang="en-US" altLang="en-US" sz="4000" dirty="0">
              <a:solidFill>
                <a:schemeClr val="bg1"/>
              </a:solidFill>
              <a:latin typeface="Arial Rounded MT Bold" pitchFamily="34" charset="0"/>
            </a:endParaRPr>
          </a:p>
        </p:txBody>
      </p:sp>
      <p:pic>
        <p:nvPicPr>
          <p:cNvPr id="30723" name="Picture 1"/>
          <p:cNvPicPr>
            <a:picLocks noChangeAspect="1" noChangeArrowheads="1"/>
          </p:cNvPicPr>
          <p:nvPr/>
        </p:nvPicPr>
        <p:blipFill>
          <a:blip r:embed="rId3" cstate="print"/>
          <a:srcRect/>
          <a:stretch>
            <a:fillRect/>
          </a:stretch>
        </p:blipFill>
        <p:spPr bwMode="auto">
          <a:xfrm>
            <a:off x="3733800" y="0"/>
            <a:ext cx="5410200" cy="51435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subTitle" idx="1"/>
          </p:nvPr>
        </p:nvSpPr>
        <p:spPr>
          <a:xfrm>
            <a:off x="381000" y="209550"/>
            <a:ext cx="8458200" cy="4648200"/>
          </a:xfrm>
        </p:spPr>
        <p:txBody>
          <a:bodyPr/>
          <a:lstStyle/>
          <a:p>
            <a:pPr algn="l" eaLnBrk="1" hangingPunct="1">
              <a:spcBef>
                <a:spcPct val="0"/>
              </a:spcBef>
            </a:pPr>
            <a:r>
              <a:rPr lang="en-US" altLang="en-US" sz="4000" dirty="0">
                <a:solidFill>
                  <a:schemeClr val="bg1"/>
                </a:solidFill>
                <a:latin typeface="Arial Rounded MT Bold" pitchFamily="34" charset="0"/>
              </a:rPr>
              <a:t>On the third day of our meeting we had a clear sense that God had brought us together "for such a time as this" (Esther 4:14). As it was with Esther, this time we were led by the women in our midst.</a:t>
            </a:r>
          </a:p>
          <a:p>
            <a:pPr algn="l" eaLnBrk="1" hangingPunct="1">
              <a:spcBef>
                <a:spcPct val="0"/>
              </a:spcBef>
            </a:pPr>
            <a:endParaRPr lang="en-US" altLang="en-US" sz="4000" dirty="0">
              <a:solidFill>
                <a:schemeClr val="bg1"/>
              </a:solidFill>
              <a:latin typeface="Arial Rounded MT Bold" pitchFamily="34" charset="0"/>
            </a:endParaRPr>
          </a:p>
          <a:p>
            <a:pPr algn="l" eaLnBrk="1" hangingPunct="1">
              <a:spcBef>
                <a:spcPct val="0"/>
              </a:spcBef>
            </a:pPr>
            <a:endParaRPr lang="en-US" altLang="en-US" sz="4000" dirty="0">
              <a:solidFill>
                <a:schemeClr val="bg1"/>
              </a:solidFill>
              <a:latin typeface="Arial Rounded MT Bold"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381000" y="438150"/>
            <a:ext cx="8382000" cy="4343400"/>
          </a:xfrm>
        </p:spPr>
        <p:txBody>
          <a:bodyPr>
            <a:normAutofit fontScale="92500" lnSpcReduction="10000"/>
          </a:bodyPr>
          <a:lstStyle/>
          <a:p>
            <a:pPr algn="l" eaLnBrk="1" hangingPunct="1">
              <a:spcBef>
                <a:spcPct val="0"/>
              </a:spcBef>
              <a:defRPr/>
            </a:pPr>
            <a:r>
              <a:rPr lang="en-US" altLang="en-US" sz="4000" dirty="0">
                <a:solidFill>
                  <a:schemeClr val="bg1"/>
                </a:solidFill>
                <a:latin typeface="Arial Rounded MT Bold" pitchFamily="34" charset="0"/>
              </a:rPr>
              <a:t>"Egyptian women willingly identified with Hagar and confessed the rejection, envy and resentment she felt when Abraham cast her out of the family as Sarah demanded. (This spirit of rejection has dogged the Arab peoples every generation since.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381000" y="438150"/>
            <a:ext cx="8382000" cy="4343400"/>
          </a:xfrm>
        </p:spPr>
        <p:txBody>
          <a:bodyPr>
            <a:normAutofit/>
          </a:bodyPr>
          <a:lstStyle/>
          <a:p>
            <a:pPr algn="l" eaLnBrk="1" hangingPunct="1">
              <a:spcBef>
                <a:spcPct val="0"/>
              </a:spcBef>
              <a:defRPr/>
            </a:pPr>
            <a:r>
              <a:rPr lang="en-US" altLang="en-US" sz="4000" dirty="0">
                <a:solidFill>
                  <a:schemeClr val="bg1"/>
                </a:solidFill>
                <a:latin typeface="Arial Rounded MT Bold" pitchFamily="34" charset="0"/>
              </a:rPr>
              <a:t>Those who have been set free from it are often magnificent people, but the ethnic type prevails.) Agonized tears were wept by the Egyptians and everyone else as we experienced a measure of those emotions.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381000" y="209550"/>
            <a:ext cx="8458200" cy="4648200"/>
          </a:xfrm>
        </p:spPr>
        <p:txBody>
          <a:bodyPr>
            <a:normAutofit lnSpcReduction="10000"/>
          </a:bodyPr>
          <a:lstStyle/>
          <a:p>
            <a:pPr algn="l" eaLnBrk="1" hangingPunct="1">
              <a:spcBef>
                <a:spcPct val="0"/>
              </a:spcBef>
              <a:defRPr/>
            </a:pPr>
            <a:r>
              <a:rPr lang="en-US" altLang="en-US" sz="4000" dirty="0">
                <a:solidFill>
                  <a:schemeClr val="bg1"/>
                </a:solidFill>
                <a:latin typeface="Arial Rounded MT Bold" pitchFamily="34" charset="0"/>
              </a:rPr>
              <a:t>They confessed that they had hated and mocked "Isaac" and his offspring. Then an Israeli mother [</a:t>
            </a:r>
            <a:r>
              <a:rPr lang="en-US" altLang="en-US" sz="4000" dirty="0" err="1">
                <a:solidFill>
                  <a:schemeClr val="bg1"/>
                </a:solidFill>
                <a:latin typeface="Arial Rounded MT Bold" pitchFamily="34" charset="0"/>
              </a:rPr>
              <a:t>Vered</a:t>
            </a:r>
            <a:r>
              <a:rPr lang="en-US" altLang="en-US" sz="4000" dirty="0">
                <a:solidFill>
                  <a:schemeClr val="bg1"/>
                </a:solidFill>
                <a:latin typeface="Arial Rounded MT Bold" pitchFamily="34" charset="0"/>
              </a:rPr>
              <a:t>] stepped forward to plead, "There are two empty places at our family table. Won't you come home? Our family is not complete.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B715776-B4AC-A525-62B2-7FDE6F3A8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374628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381000" y="209550"/>
            <a:ext cx="8458200" cy="4648200"/>
          </a:xfrm>
        </p:spPr>
        <p:txBody>
          <a:bodyPr>
            <a:normAutofit/>
          </a:bodyPr>
          <a:lstStyle/>
          <a:p>
            <a:pPr algn="l" eaLnBrk="1" hangingPunct="1">
              <a:spcBef>
                <a:spcPct val="0"/>
              </a:spcBef>
              <a:defRPr/>
            </a:pPr>
            <a:r>
              <a:rPr lang="en-US" altLang="en-US" sz="4000" dirty="0">
                <a:solidFill>
                  <a:schemeClr val="bg1"/>
                </a:solidFill>
                <a:latin typeface="Arial Rounded MT Bold" pitchFamily="34" charset="0"/>
              </a:rPr>
              <a:t>Isaac needs his older brother, who was blessed by God first." These words don't begin to express the depth of significance and emotion of the moment. I hope you can imagine a bit of the atmosphere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subTitle" idx="1"/>
          </p:nvPr>
        </p:nvSpPr>
        <p:spPr>
          <a:xfrm>
            <a:off x="152400" y="133350"/>
            <a:ext cx="8763000" cy="4800600"/>
          </a:xfrm>
        </p:spPr>
        <p:txBody>
          <a:bodyPr>
            <a:normAutofit lnSpcReduction="10000"/>
          </a:bodyPr>
          <a:lstStyle/>
          <a:p>
            <a:pPr algn="l" eaLnBrk="1" hangingPunct="1">
              <a:spcBef>
                <a:spcPct val="0"/>
              </a:spcBef>
            </a:pPr>
            <a:r>
              <a:rPr lang="en-US" altLang="en-US" sz="4000" dirty="0">
                <a:solidFill>
                  <a:schemeClr val="bg1"/>
                </a:solidFill>
                <a:latin typeface="Arial Rounded MT Bold" pitchFamily="34" charset="0"/>
              </a:rPr>
              <a:t>There was much weeping and rejoicing following this time of sharing. And then, the Egyptians began to sing over us, while our 8 month old boy, </a:t>
            </a:r>
            <a:r>
              <a:rPr lang="en-US" altLang="en-US" sz="4000" dirty="0" err="1">
                <a:solidFill>
                  <a:schemeClr val="bg1"/>
                </a:solidFill>
                <a:latin typeface="Arial Rounded MT Bold" pitchFamily="34" charset="0"/>
              </a:rPr>
              <a:t>Lavi</a:t>
            </a:r>
            <a:r>
              <a:rPr lang="en-US" altLang="en-US" sz="4000" dirty="0">
                <a:solidFill>
                  <a:schemeClr val="bg1"/>
                </a:solidFill>
                <a:latin typeface="Arial Rounded MT Bold" pitchFamily="34" charset="0"/>
              </a:rPr>
              <a:t>, sat on my shoulders giggling and smiling (as he almost always does). It was as if Hagar and Ishmael were singing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subTitle" idx="1"/>
          </p:nvPr>
        </p:nvSpPr>
        <p:spPr>
          <a:xfrm>
            <a:off x="228600" y="209550"/>
            <a:ext cx="8686800" cy="4648200"/>
          </a:xfrm>
        </p:spPr>
        <p:txBody>
          <a:bodyPr/>
          <a:lstStyle/>
          <a:p>
            <a:pPr algn="l" eaLnBrk="1" hangingPunct="1">
              <a:spcBef>
                <a:spcPct val="0"/>
              </a:spcBef>
            </a:pPr>
            <a:r>
              <a:rPr lang="en-US" altLang="en-US" sz="4000" dirty="0">
                <a:solidFill>
                  <a:schemeClr val="bg1"/>
                </a:solidFill>
                <a:latin typeface="Arial Rounded MT Bold" pitchFamily="34" charset="0"/>
              </a:rPr>
              <a:t>rejoicing over Isaac! (Perhaps that's what we should have named our laughing boy.)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304800" y="285750"/>
            <a:ext cx="8610600" cy="4648200"/>
          </a:xfrm>
        </p:spPr>
        <p:txBody>
          <a:bodyPr/>
          <a:lstStyle/>
          <a:p>
            <a:pPr algn="l" eaLnBrk="1" hangingPunct="1">
              <a:spcBef>
                <a:spcPct val="0"/>
              </a:spcBef>
            </a:pPr>
            <a:r>
              <a:rPr lang="en-US" altLang="en-US" sz="4000" dirty="0">
                <a:solidFill>
                  <a:schemeClr val="bg1"/>
                </a:solidFill>
                <a:latin typeface="Arial Rounded MT Bold" pitchFamily="34" charset="0"/>
              </a:rPr>
              <a:t>Possibly for the first time in history, descendants of Abraham, Isaac, and Jacob came together with the family of Hagar and Ishmael, all of us secure in our eternal inheritance because of our faith in our great, older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304800" y="285750"/>
            <a:ext cx="8610600" cy="4648200"/>
          </a:xfrm>
        </p:spPr>
        <p:txBody>
          <a:bodyPr/>
          <a:lstStyle/>
          <a:p>
            <a:pPr algn="l" eaLnBrk="1" hangingPunct="1">
              <a:spcBef>
                <a:spcPct val="0"/>
              </a:spcBef>
            </a:pPr>
            <a:r>
              <a:rPr lang="en-US" altLang="en-US" sz="4000" dirty="0">
                <a:solidFill>
                  <a:schemeClr val="bg1"/>
                </a:solidFill>
                <a:latin typeface="Arial Rounded MT Bold" pitchFamily="34" charset="0"/>
              </a:rPr>
              <a:t>brother, Abraham's greatest Son, Yeshua (Romans 8:29-30). </a:t>
            </a:r>
          </a:p>
          <a:p>
            <a:pPr algn="l" eaLnBrk="1" hangingPunct="1">
              <a:spcBef>
                <a:spcPct val="0"/>
              </a:spcBef>
            </a:pPr>
            <a:endParaRPr lang="en-US" altLang="en-US" sz="4000" dirty="0">
              <a:latin typeface="Arial Rounded MT Bold"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304800" y="285750"/>
            <a:ext cx="8610600" cy="4648200"/>
          </a:xfrm>
        </p:spPr>
        <p:txBody>
          <a:bodyPr/>
          <a:lstStyle/>
          <a:p>
            <a:pPr algn="l" eaLnBrk="1" hangingPunct="1">
              <a:spcBef>
                <a:spcPct val="0"/>
              </a:spcBef>
            </a:pPr>
            <a:endParaRPr lang="en-US" altLang="en-US" sz="4000" dirty="0">
              <a:latin typeface="Arial Rounded MT Bold" pitchFamily="34" charset="0"/>
            </a:endParaRPr>
          </a:p>
          <a:p>
            <a:pPr algn="l" eaLnBrk="1" hangingPunct="1">
              <a:spcBef>
                <a:spcPct val="0"/>
              </a:spcBef>
            </a:pPr>
            <a:r>
              <a:rPr lang="en-US" altLang="en-US" sz="4000" dirty="0">
                <a:solidFill>
                  <a:schemeClr val="bg1"/>
                </a:solidFill>
                <a:latin typeface="Arial Rounded MT Bold" pitchFamily="34" charset="0"/>
              </a:rPr>
              <a:t>Other </a:t>
            </a:r>
            <a:r>
              <a:rPr lang="en-US" altLang="en-US" sz="4000" dirty="0">
                <a:latin typeface="Arial Rounded MT Bold" pitchFamily="34" charset="0"/>
              </a:rPr>
              <a:t>ministries </a:t>
            </a:r>
            <a:r>
              <a:rPr lang="en-US" altLang="en-US" sz="4000" dirty="0">
                <a:solidFill>
                  <a:schemeClr val="bg1"/>
                </a:solidFill>
                <a:latin typeface="Arial Rounded MT Bold" pitchFamily="34" charset="0"/>
              </a:rPr>
              <a:t>of such reunification of the sons and daughters of Isaac and </a:t>
            </a:r>
            <a:r>
              <a:rPr lang="en-US" altLang="en-US" sz="4000" dirty="0" err="1">
                <a:solidFill>
                  <a:schemeClr val="bg1"/>
                </a:solidFill>
                <a:latin typeface="Arial Rounded MT Bold" pitchFamily="34" charset="0"/>
              </a:rPr>
              <a:t>Yishmael</a:t>
            </a:r>
            <a:r>
              <a:rPr lang="en-US" altLang="en-US" sz="4000" dirty="0">
                <a:solidFill>
                  <a:schemeClr val="bg1"/>
                </a:solidFill>
                <a:latin typeface="Arial Rounded MT Bold" pitchFamily="34" charset="0"/>
              </a:rPr>
              <a:t>:</a:t>
            </a:r>
          </a:p>
        </p:txBody>
      </p:sp>
    </p:spTree>
    <p:extLst>
      <p:ext uri="{BB962C8B-B14F-4D97-AF65-F5344CB8AC3E}">
        <p14:creationId xmlns:p14="http://schemas.microsoft.com/office/powerpoint/2010/main" val="781583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A722EDC-4152-2135-9234-A4E23C7F9DF1}"/>
              </a:ext>
            </a:extLst>
          </p:cNvPr>
          <p:cNvPicPr>
            <a:picLocks noChangeAspect="1"/>
          </p:cNvPicPr>
          <p:nvPr/>
        </p:nvPicPr>
        <p:blipFill>
          <a:blip r:embed="rId3"/>
          <a:stretch>
            <a:fillRect/>
          </a:stretch>
        </p:blipFill>
        <p:spPr>
          <a:xfrm>
            <a:off x="0" y="400374"/>
            <a:ext cx="9144000" cy="4342751"/>
          </a:xfrm>
          <a:prstGeom prst="rect">
            <a:avLst/>
          </a:prstGeom>
        </p:spPr>
      </p:pic>
      <p:pic>
        <p:nvPicPr>
          <p:cNvPr id="5" name="Picture 4">
            <a:extLst>
              <a:ext uri="{FF2B5EF4-FFF2-40B4-BE49-F238E27FC236}">
                <a16:creationId xmlns:a16="http://schemas.microsoft.com/office/drawing/2014/main" id="{D6F27792-3112-9322-20BE-2AC5BC966EE2}"/>
              </a:ext>
            </a:extLst>
          </p:cNvPr>
          <p:cNvPicPr>
            <a:picLocks noChangeAspect="1"/>
          </p:cNvPicPr>
          <p:nvPr/>
        </p:nvPicPr>
        <p:blipFill>
          <a:blip r:embed="rId4"/>
          <a:stretch>
            <a:fillRect/>
          </a:stretch>
        </p:blipFill>
        <p:spPr>
          <a:xfrm>
            <a:off x="685800" y="590550"/>
            <a:ext cx="7516274" cy="333422"/>
          </a:xfrm>
          <a:prstGeom prst="rect">
            <a:avLst/>
          </a:prstGeom>
        </p:spPr>
      </p:pic>
    </p:spTree>
    <p:extLst>
      <p:ext uri="{BB962C8B-B14F-4D97-AF65-F5344CB8AC3E}">
        <p14:creationId xmlns:p14="http://schemas.microsoft.com/office/powerpoint/2010/main" val="1197290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09550"/>
            <a:ext cx="4315768" cy="4648200"/>
          </a:xfrm>
        </p:spPr>
        <p:txBody>
          <a:bodyPr>
            <a:normAutofit fontScale="92500"/>
          </a:bodyPr>
          <a:lstStyle/>
          <a:p>
            <a:pPr algn="l">
              <a:lnSpc>
                <a:spcPct val="90000"/>
              </a:lnSpc>
            </a:pPr>
            <a:r>
              <a:rPr lang="en-US" sz="4200" dirty="0"/>
              <a:t>Rania Sayegh, director of a house of prayer in Nazareth, Israel, offers an Arab perspective on Christian reconciliation</a:t>
            </a:r>
            <a:r>
              <a:rPr lang="en-US" dirty="0"/>
              <a:t>.</a:t>
            </a:r>
            <a:endParaRPr lang="en-US" altLang="en-US" sz="4000" dirty="0"/>
          </a:p>
        </p:txBody>
      </p:sp>
      <p:pic>
        <p:nvPicPr>
          <p:cNvPr id="3" name="Picture 2">
            <a:extLst>
              <a:ext uri="{FF2B5EF4-FFF2-40B4-BE49-F238E27FC236}">
                <a16:creationId xmlns:a16="http://schemas.microsoft.com/office/drawing/2014/main" id="{3E836F4D-1094-488D-A959-556577EC46C1}"/>
              </a:ext>
            </a:extLst>
          </p:cNvPr>
          <p:cNvPicPr>
            <a:picLocks noChangeAspect="1"/>
          </p:cNvPicPr>
          <p:nvPr/>
        </p:nvPicPr>
        <p:blipFill rotWithShape="1">
          <a:blip r:embed="rId3"/>
          <a:srcRect l="11062" r="16417"/>
          <a:stretch/>
        </p:blipFill>
        <p:spPr>
          <a:xfrm>
            <a:off x="4599633" y="0"/>
            <a:ext cx="4495800" cy="5143500"/>
          </a:xfrm>
          <a:prstGeom prst="rect">
            <a:avLst/>
          </a:prstGeom>
        </p:spPr>
      </p:pic>
      <p:sp>
        <p:nvSpPr>
          <p:cNvPr id="2" name="Rectangle 1">
            <a:extLst>
              <a:ext uri="{FF2B5EF4-FFF2-40B4-BE49-F238E27FC236}">
                <a16:creationId xmlns:a16="http://schemas.microsoft.com/office/drawing/2014/main" id="{6F55C5DA-5D20-E3FE-FCC4-715D9658CB7D}"/>
              </a:ext>
            </a:extLst>
          </p:cNvPr>
          <p:cNvSpPr/>
          <p:nvPr/>
        </p:nvSpPr>
        <p:spPr bwMode="auto">
          <a:xfrm>
            <a:off x="4572000" y="4857750"/>
            <a:ext cx="228600" cy="28575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769831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Yeshua is the Prince of Peace, and the only answer between both Jewish and Arab people in the land. We find that praying and worshiping together is one way of making peace. Through our House of Prayer also, and events and gatherings, we have Messianic Jewish young people also coming to pray and fellowship with our Arab young people. </a:t>
            </a:r>
          </a:p>
        </p:txBody>
      </p:sp>
    </p:spTree>
    <p:extLst>
      <p:ext uri="{BB962C8B-B14F-4D97-AF65-F5344CB8AC3E}">
        <p14:creationId xmlns:p14="http://schemas.microsoft.com/office/powerpoint/2010/main" val="2389860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Also, through ELAV [youth] conferences, that were done by dear friends of ours, Rick and Patty Ridings from Jerusalem – </a:t>
            </a:r>
            <a:r>
              <a:rPr lang="en-US" altLang="en-US" sz="4000" dirty="0" err="1"/>
              <a:t>Succat</a:t>
            </a:r>
            <a:r>
              <a:rPr lang="en-US" altLang="en-US" sz="4000" dirty="0"/>
              <a:t> Hallel [house of prayer]. During these conferences, we used to bring Arab young people to be part of this three or four days of worshiping</a:t>
            </a:r>
          </a:p>
        </p:txBody>
      </p:sp>
    </p:spTree>
    <p:extLst>
      <p:ext uri="{BB962C8B-B14F-4D97-AF65-F5344CB8AC3E}">
        <p14:creationId xmlns:p14="http://schemas.microsoft.com/office/powerpoint/2010/main" val="366962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err="1">
                <a:solidFill>
                  <a:srgbClr val="FFFF66"/>
                </a:solidFill>
              </a:rPr>
              <a:t>Nakba</a:t>
            </a:r>
            <a:r>
              <a:rPr lang="en-US" sz="4000" dirty="0">
                <a:solidFill>
                  <a:srgbClr val="FFFF66"/>
                </a:solidFill>
              </a:rPr>
              <a:t> Day (</a:t>
            </a:r>
            <a:r>
              <a:rPr lang="ar-AE" sz="4300" b="1" dirty="0">
                <a:solidFill>
                  <a:srgbClr val="FFFF66"/>
                </a:solidFill>
              </a:rPr>
              <a:t>يوم النكبة </a:t>
            </a:r>
            <a:r>
              <a:rPr lang="en-US" sz="4300" b="1" dirty="0">
                <a:solidFill>
                  <a:srgbClr val="FFFF66"/>
                </a:solidFill>
              </a:rPr>
              <a:t> </a:t>
            </a:r>
            <a:r>
              <a:rPr lang="en-US" sz="4000" i="1" dirty="0" err="1">
                <a:solidFill>
                  <a:srgbClr val="FFFF66"/>
                </a:solidFill>
              </a:rPr>
              <a:t>yawm</a:t>
            </a:r>
            <a:r>
              <a:rPr lang="en-US" sz="4000" i="1" dirty="0">
                <a:solidFill>
                  <a:srgbClr val="FFFF66"/>
                </a:solidFill>
              </a:rPr>
              <a:t> in-</a:t>
            </a:r>
            <a:r>
              <a:rPr lang="en-US" sz="4000" i="1" dirty="0" err="1">
                <a:solidFill>
                  <a:srgbClr val="FFFF66"/>
                </a:solidFill>
              </a:rPr>
              <a:t>nakbah</a:t>
            </a:r>
            <a:r>
              <a:rPr lang="en-US" sz="4000" dirty="0">
                <a:solidFill>
                  <a:srgbClr val="FFFF66"/>
                </a:solidFill>
              </a:rPr>
              <a:t>), "day of the catastrophe,” </a:t>
            </a:r>
            <a:r>
              <a:rPr lang="en-US" sz="4000" dirty="0"/>
              <a:t>an annual day of commemoration for the Palestinian Arab people of the anniversary of the creation of Israel, every May 15, the day after Israelis celebrate their Independence Day. </a:t>
            </a:r>
          </a:p>
          <a:p>
            <a:pPr marL="0" indent="0">
              <a:buNone/>
            </a:pPr>
            <a:endParaRPr lang="en-US" sz="4000" dirty="0"/>
          </a:p>
        </p:txBody>
      </p:sp>
    </p:spTree>
    <p:extLst>
      <p:ext uri="{BB962C8B-B14F-4D97-AF65-F5344CB8AC3E}">
        <p14:creationId xmlns:p14="http://schemas.microsoft.com/office/powerpoint/2010/main" val="17114124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praying, and coming together where our hearts are softened towards each other.</a:t>
            </a:r>
          </a:p>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000" dirty="0"/>
              <a:t>Another such Jewish Arab worship ministry:</a:t>
            </a:r>
          </a:p>
        </p:txBody>
      </p:sp>
    </p:spTree>
    <p:extLst>
      <p:ext uri="{BB962C8B-B14F-4D97-AF65-F5344CB8AC3E}">
        <p14:creationId xmlns:p14="http://schemas.microsoft.com/office/powerpoint/2010/main" val="2042946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42F01E2-CA71-AA7A-C86A-4B85E9910785}"/>
              </a:ext>
            </a:extLst>
          </p:cNvPr>
          <p:cNvPicPr>
            <a:picLocks noChangeAspect="1"/>
          </p:cNvPicPr>
          <p:nvPr/>
        </p:nvPicPr>
        <p:blipFill>
          <a:blip r:embed="rId3"/>
          <a:stretch>
            <a:fillRect/>
          </a:stretch>
        </p:blipFill>
        <p:spPr>
          <a:xfrm>
            <a:off x="63063" y="285750"/>
            <a:ext cx="8975046" cy="3943581"/>
          </a:xfrm>
          <a:prstGeom prst="rect">
            <a:avLst/>
          </a:prstGeom>
        </p:spPr>
      </p:pic>
    </p:spTree>
    <p:extLst>
      <p:ext uri="{BB962C8B-B14F-4D97-AF65-F5344CB8AC3E}">
        <p14:creationId xmlns:p14="http://schemas.microsoft.com/office/powerpoint/2010/main" val="36022623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438413F-A9E6-38A0-3EB0-6A317F280E1F}"/>
              </a:ext>
            </a:extLst>
          </p:cNvPr>
          <p:cNvPicPr>
            <a:picLocks noChangeAspect="1"/>
          </p:cNvPicPr>
          <p:nvPr/>
        </p:nvPicPr>
        <p:blipFill>
          <a:blip r:embed="rId3"/>
          <a:stretch>
            <a:fillRect/>
          </a:stretch>
        </p:blipFill>
        <p:spPr>
          <a:xfrm>
            <a:off x="533400" y="209"/>
            <a:ext cx="7777975" cy="5143500"/>
          </a:xfrm>
          <a:prstGeom prst="rect">
            <a:avLst/>
          </a:prstGeom>
        </p:spPr>
      </p:pic>
      <p:sp>
        <p:nvSpPr>
          <p:cNvPr id="2" name="TextBox 1">
            <a:extLst>
              <a:ext uri="{FF2B5EF4-FFF2-40B4-BE49-F238E27FC236}">
                <a16:creationId xmlns:a16="http://schemas.microsoft.com/office/drawing/2014/main" id="{6B63BA72-B51E-FDAD-D7E8-7CE83EEE940F}"/>
              </a:ext>
            </a:extLst>
          </p:cNvPr>
          <p:cNvSpPr txBox="1"/>
          <p:nvPr/>
        </p:nvSpPr>
        <p:spPr>
          <a:xfrm>
            <a:off x="4385543" y="185476"/>
            <a:ext cx="3634328" cy="707886"/>
          </a:xfrm>
          <a:prstGeom prst="rect">
            <a:avLst/>
          </a:prstGeom>
          <a:noFill/>
        </p:spPr>
        <p:txBody>
          <a:bodyPr wrap="none" rtlCol="0">
            <a:spAutoFit/>
          </a:bodyPr>
          <a:lstStyle/>
          <a:p>
            <a:pPr algn="l"/>
            <a:r>
              <a:rPr lang="en-US" dirty="0" err="1">
                <a:effectLst>
                  <a:outerShdw blurRad="38100" dist="38100" dir="2700000" algn="tl">
                    <a:srgbClr val="000000">
                      <a:alpha val="43137"/>
                    </a:srgbClr>
                  </a:outerShdw>
                </a:effectLst>
              </a:rPr>
              <a:t>Shilo</a:t>
            </a:r>
            <a:r>
              <a:rPr lang="en-US" dirty="0">
                <a:effectLst>
                  <a:outerShdw blurRad="38100" dist="38100" dir="2700000" algn="tl">
                    <a:srgbClr val="000000">
                      <a:alpha val="43137"/>
                    </a:srgbClr>
                  </a:outerShdw>
                </a:effectLst>
              </a:rPr>
              <a:t> ben Hod</a:t>
            </a:r>
          </a:p>
        </p:txBody>
      </p:sp>
    </p:spTree>
    <p:extLst>
      <p:ext uri="{BB962C8B-B14F-4D97-AF65-F5344CB8AC3E}">
        <p14:creationId xmlns:p14="http://schemas.microsoft.com/office/powerpoint/2010/main" val="3031718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Every summer we </a:t>
            </a:r>
            <a:r>
              <a:rPr lang="en-US" altLang="en-US" sz="4000" dirty="0" err="1"/>
              <a:t>organise</a:t>
            </a:r>
            <a:r>
              <a:rPr lang="en-US" altLang="en-US" sz="4000" dirty="0"/>
              <a:t> a Worship and Prayer training camp in Israel for Jewish and Arab youth called the Dor </a:t>
            </a:r>
            <a:r>
              <a:rPr lang="en-US" altLang="en-US" sz="4000" dirty="0" err="1"/>
              <a:t>Haba</a:t>
            </a:r>
            <a:r>
              <a:rPr lang="en-US" altLang="en-US" sz="4000" dirty="0"/>
              <a:t> Camp. We also produce worship music in Hebrew and Arabic, specifically songs written by the younger generation in Israel,  in collaboration with songwriters and worship leaders from surrounding Middle Eastern countries.</a:t>
            </a:r>
          </a:p>
        </p:txBody>
      </p:sp>
    </p:spTree>
    <p:extLst>
      <p:ext uri="{BB962C8B-B14F-4D97-AF65-F5344CB8AC3E}">
        <p14:creationId xmlns:p14="http://schemas.microsoft.com/office/powerpoint/2010/main" val="2732582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Conclusion for us: generations, centuries, millennia of contempt, bitterness, hostility can be melted by the Presence of the Ruakh, together.  </a:t>
            </a:r>
          </a:p>
        </p:txBody>
      </p:sp>
    </p:spTree>
    <p:extLst>
      <p:ext uri="{BB962C8B-B14F-4D97-AF65-F5344CB8AC3E}">
        <p14:creationId xmlns:p14="http://schemas.microsoft.com/office/powerpoint/2010/main" val="3487185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teruah [shofar / shout] is the sound of worship and breakthrough praise</a:t>
            </a:r>
          </a:p>
        </p:txBody>
      </p:sp>
    </p:spTree>
    <p:extLst>
      <p:ext uri="{BB962C8B-B14F-4D97-AF65-F5344CB8AC3E}">
        <p14:creationId xmlns:p14="http://schemas.microsoft.com/office/powerpoint/2010/main" val="34195995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marL="231775" indent="-231775" algn="l" defTabSz="231775">
              <a:lnSpc>
                <a:spcPct val="90000"/>
              </a:lnSpc>
              <a:buFont typeface="Arial" panose="020B0604020202020204" pitchFamily="34" charset="0"/>
              <a:buChar char="•"/>
            </a:pPr>
            <a:r>
              <a:rPr lang="en-US" altLang="en-US" sz="4000" dirty="0"/>
              <a:t>Leviticus 25:9;  	Jubilee LIBERTY</a:t>
            </a:r>
          </a:p>
          <a:p>
            <a:pPr marL="231775" indent="-231775" algn="l" defTabSz="231775">
              <a:lnSpc>
                <a:spcPct val="90000"/>
              </a:lnSpc>
              <a:buFont typeface="Arial" panose="020B0604020202020204" pitchFamily="34" charset="0"/>
              <a:buChar char="•"/>
            </a:pPr>
            <a:r>
              <a:rPr lang="en-US" altLang="en-US" sz="4000" dirty="0"/>
              <a:t>Hosea 5:8; 						War, invaders</a:t>
            </a:r>
          </a:p>
          <a:p>
            <a:pPr marL="231775" indent="-231775" algn="l" defTabSz="231775">
              <a:lnSpc>
                <a:spcPct val="90000"/>
              </a:lnSpc>
              <a:buFont typeface="Arial" panose="020B0604020202020204" pitchFamily="34" charset="0"/>
              <a:buChar char="•"/>
            </a:pPr>
            <a:r>
              <a:rPr lang="en-US" altLang="en-US" sz="4000" dirty="0"/>
              <a:t>Psalm 81:3-4 			Joyful celebration</a:t>
            </a:r>
          </a:p>
          <a:p>
            <a:pPr marL="231775" indent="-231775" algn="l" defTabSz="231775">
              <a:lnSpc>
                <a:spcPct val="90000"/>
              </a:lnSpc>
              <a:buFont typeface="Arial" panose="020B0604020202020204" pitchFamily="34" charset="0"/>
              <a:buChar char="•"/>
            </a:pPr>
            <a:r>
              <a:rPr lang="en-US" altLang="en-US" sz="4000" dirty="0"/>
              <a:t>2 Shmuel 6:15</a:t>
            </a:r>
            <a:r>
              <a:rPr lang="en-US" altLang="en-US" sz="2000" dirty="0"/>
              <a:t> </a:t>
            </a:r>
            <a:r>
              <a:rPr lang="en-US" altLang="en-US" sz="4000" dirty="0"/>
              <a:t>Victory</a:t>
            </a:r>
            <a:r>
              <a:rPr lang="en-US" altLang="en-US" sz="1800" dirty="0"/>
              <a:t> </a:t>
            </a:r>
            <a:r>
              <a:rPr lang="en-US" altLang="en-US" sz="4000" dirty="0"/>
              <a:t>celebration</a:t>
            </a:r>
          </a:p>
          <a:p>
            <a:pPr marL="231775" indent="-231775" algn="l" defTabSz="231775">
              <a:lnSpc>
                <a:spcPct val="90000"/>
              </a:lnSpc>
              <a:buFont typeface="Arial" panose="020B0604020202020204" pitchFamily="34" charset="0"/>
              <a:buChar char="•"/>
            </a:pPr>
            <a:r>
              <a:rPr lang="en-US" altLang="en-US" sz="4000" dirty="0"/>
              <a:t>Ezra 3:11; 						Joyful celebration</a:t>
            </a:r>
          </a:p>
          <a:p>
            <a:pPr marL="231775" indent="-231775" algn="l" defTabSz="231775">
              <a:lnSpc>
                <a:spcPct val="90000"/>
              </a:lnSpc>
              <a:buFont typeface="Arial" panose="020B0604020202020204" pitchFamily="34" charset="0"/>
              <a:buChar char="•"/>
            </a:pPr>
            <a:r>
              <a:rPr lang="en-US" altLang="en-US" sz="4000" dirty="0"/>
              <a:t>Job 8:21; 							Spiritual joy</a:t>
            </a:r>
          </a:p>
          <a:p>
            <a:pPr marL="231775" indent="-231775" algn="l" defTabSz="231775">
              <a:lnSpc>
                <a:spcPct val="90000"/>
              </a:lnSpc>
              <a:buFont typeface="Arial" panose="020B0604020202020204" pitchFamily="34" charset="0"/>
              <a:buChar char="•"/>
            </a:pPr>
            <a:r>
              <a:rPr lang="en-US" altLang="en-US" sz="4000" dirty="0"/>
              <a:t>Psalm 27:6	    			Victory over foes</a:t>
            </a:r>
          </a:p>
        </p:txBody>
      </p:sp>
    </p:spTree>
    <p:extLst>
      <p:ext uri="{BB962C8B-B14F-4D97-AF65-F5344CB8AC3E}">
        <p14:creationId xmlns:p14="http://schemas.microsoft.com/office/powerpoint/2010/main" val="1867024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her blog called The Palliative Provocateur, Rebecca Gagne-Henderson, Ph.D., APRN, ACHPN, a palliative care specialist who has worked with dying patients for 27 years, tells a convincing story about this human hunger.</a:t>
            </a:r>
          </a:p>
        </p:txBody>
      </p:sp>
    </p:spTree>
    <p:extLst>
      <p:ext uri="{BB962C8B-B14F-4D97-AF65-F5344CB8AC3E}">
        <p14:creationId xmlns:p14="http://schemas.microsoft.com/office/powerpoint/2010/main" val="12978089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sz="4000" b="0" i="0" dirty="0">
                <a:effectLst/>
              </a:rPr>
              <a:t>"Jackie," a local gang member, learned she was dying at age 22. Initially bitter and hostile, she slowly softened under the care of her kind hospice nurse, Pat. In a vulnerable moment, Jackie told Pat the one thing she wanted before dying was for her mom and dad to care for her together. </a:t>
            </a:r>
            <a:endParaRPr lang="en-US" altLang="en-US" sz="4800" dirty="0"/>
          </a:p>
        </p:txBody>
      </p:sp>
    </p:spTree>
    <p:extLst>
      <p:ext uri="{BB962C8B-B14F-4D97-AF65-F5344CB8AC3E}">
        <p14:creationId xmlns:p14="http://schemas.microsoft.com/office/powerpoint/2010/main" val="30426347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Jackie's embittered parents had divorced 17 years earlier, leaving her and her siblings in the care of revolving family members.</a:t>
            </a:r>
          </a:p>
          <a:p>
            <a:pPr algn="l">
              <a:lnSpc>
                <a:spcPct val="90000"/>
              </a:lnSpc>
            </a:pPr>
            <a:endParaRPr lang="en-US" altLang="en-US" sz="4800" dirty="0"/>
          </a:p>
        </p:txBody>
      </p:sp>
    </p:spTree>
    <p:extLst>
      <p:ext uri="{BB962C8B-B14F-4D97-AF65-F5344CB8AC3E}">
        <p14:creationId xmlns:p14="http://schemas.microsoft.com/office/powerpoint/2010/main" val="353829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668018" cy="4648200"/>
          </a:xfrm>
        </p:spPr>
        <p:txBody>
          <a:bodyPr>
            <a:normAutofit/>
          </a:bodyPr>
          <a:lstStyle/>
          <a:p>
            <a:pPr algn="l">
              <a:lnSpc>
                <a:spcPct val="90000"/>
              </a:lnSpc>
            </a:pPr>
            <a:r>
              <a:rPr lang="en-US" altLang="en-US" sz="4000" dirty="0"/>
              <a:t>‘Nakba’ means ‘catastrophe’ in Arabic</a:t>
            </a:r>
          </a:p>
        </p:txBody>
      </p:sp>
      <p:pic>
        <p:nvPicPr>
          <p:cNvPr id="2050" name="Picture 2">
            <a:extLst>
              <a:ext uri="{FF2B5EF4-FFF2-40B4-BE49-F238E27FC236}">
                <a16:creationId xmlns:a16="http://schemas.microsoft.com/office/drawing/2014/main" id="{456D96F1-BB9C-3ADB-C44A-0ED64EF6C1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818" y="0"/>
            <a:ext cx="4140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869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Through the perseverance of the hospice chaplain, Jackie’s parents miraculously agreed to stay with her for three days, bathing, changing, and feeding her, caring for her in a way Jackie likely dreamed of since she was 5. </a:t>
            </a:r>
            <a:endParaRPr lang="en-US" altLang="en-US" sz="4800" dirty="0"/>
          </a:p>
        </p:txBody>
      </p:sp>
    </p:spTree>
    <p:extLst>
      <p:ext uri="{BB962C8B-B14F-4D97-AF65-F5344CB8AC3E}">
        <p14:creationId xmlns:p14="http://schemas.microsoft.com/office/powerpoint/2010/main" val="18938139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sz="4000" b="0" i="0" dirty="0">
                <a:effectLst/>
              </a:rPr>
              <a:t>By the third day, the hate and anger between Jackie’s parents melted, and the three wept together as they forgave each other.</a:t>
            </a:r>
          </a:p>
          <a:p>
            <a:pPr algn="l"/>
            <a:r>
              <a:rPr lang="en-US" sz="4000" b="0" i="0" dirty="0">
                <a:effectLst/>
              </a:rPr>
              <a:t>The next day, Jackie, once rife with bitterness over dying, told Pat, “Now I can die, and it is OK. I did what I was supposed to do."</a:t>
            </a:r>
          </a:p>
          <a:p>
            <a:pPr algn="l">
              <a:lnSpc>
                <a:spcPct val="90000"/>
              </a:lnSpc>
            </a:pPr>
            <a:endParaRPr lang="en-US" altLang="en-US" sz="4800" dirty="0"/>
          </a:p>
        </p:txBody>
      </p:sp>
    </p:spTree>
    <p:extLst>
      <p:ext uri="{BB962C8B-B14F-4D97-AF65-F5344CB8AC3E}">
        <p14:creationId xmlns:p14="http://schemas.microsoft.com/office/powerpoint/2010/main" val="2132876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Another story of redemption, from George Whitten:</a:t>
            </a:r>
          </a:p>
          <a:p>
            <a:pPr algn="l">
              <a:lnSpc>
                <a:spcPct val="90000"/>
              </a:lnSpc>
            </a:pPr>
            <a:endParaRPr lang="en-US" altLang="en-US" sz="4800" dirty="0"/>
          </a:p>
        </p:txBody>
      </p:sp>
    </p:spTree>
    <p:extLst>
      <p:ext uri="{BB962C8B-B14F-4D97-AF65-F5344CB8AC3E}">
        <p14:creationId xmlns:p14="http://schemas.microsoft.com/office/powerpoint/2010/main" val="1502959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10000"/>
          </a:bodyPr>
          <a:lstStyle/>
          <a:p>
            <a:pPr algn="l">
              <a:lnSpc>
                <a:spcPct val="90000"/>
              </a:lnSpc>
            </a:pPr>
            <a:r>
              <a:rPr lang="en-US" sz="4000" dirty="0" err="1"/>
              <a:t>Php</a:t>
            </a:r>
            <a:r>
              <a:rPr lang="en-US" sz="4000" dirty="0"/>
              <a:t> 1:21  For to me to live is Messiah, and to die is gain.  From George Whitten</a:t>
            </a:r>
          </a:p>
          <a:p>
            <a:pPr algn="l">
              <a:lnSpc>
                <a:spcPct val="90000"/>
              </a:lnSpc>
            </a:pPr>
            <a:r>
              <a:rPr lang="en-US" sz="4000" dirty="0"/>
              <a:t>I happened (on rare occasion) the other day to see a CNN headline, "Health Officials Brace for Three Major Viruses this Fall". Immediately, I thought, "Not again!" Yet, scouring the headlines, it now appears that several colleges are instituting mask mandates even though there isn't a case of illness yet. </a:t>
            </a:r>
          </a:p>
        </p:txBody>
      </p:sp>
    </p:spTree>
    <p:extLst>
      <p:ext uri="{BB962C8B-B14F-4D97-AF65-F5344CB8AC3E}">
        <p14:creationId xmlns:p14="http://schemas.microsoft.com/office/powerpoint/2010/main" val="28581406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sz="4000" dirty="0"/>
              <a:t>While the world is being prepared for an "outbreak" of disease, I'm hoping we may learn a lesson from history so that, perhaps, we'll see an "outbreak" of revival!</a:t>
            </a:r>
          </a:p>
          <a:p>
            <a:pPr algn="l">
              <a:lnSpc>
                <a:spcPct val="90000"/>
              </a:lnSpc>
            </a:pPr>
            <a:r>
              <a:rPr lang="en-US" sz="4000" dirty="0"/>
              <a:t>Church history reveals that God used pandemics to test the saints, demonstrate their faith, courage, and love, and dramatically advance the gospel.</a:t>
            </a:r>
          </a:p>
        </p:txBody>
      </p:sp>
    </p:spTree>
    <p:extLst>
      <p:ext uri="{BB962C8B-B14F-4D97-AF65-F5344CB8AC3E}">
        <p14:creationId xmlns:p14="http://schemas.microsoft.com/office/powerpoint/2010/main" val="7977049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The Antonine Plague in the 2nd century lasted over 10 years, resulting in at least 5 million deaths. The Plague of Cyprian in the 3rd century devastated the population of Alexandria, dropping it from 500,000 to 190,000.</a:t>
            </a:r>
          </a:p>
        </p:txBody>
      </p:sp>
    </p:spTree>
    <p:extLst>
      <p:ext uri="{BB962C8B-B14F-4D97-AF65-F5344CB8AC3E}">
        <p14:creationId xmlns:p14="http://schemas.microsoft.com/office/powerpoint/2010/main" val="34952580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dirty="0"/>
              <a:t>While pagan priests were fleeing the plague and leaving the sick to die, it was the steadfast faith of the saints that cared for the sick in the face of death. This rarely acknowledged Christian heroism radically transformed the Roman Empire, leading to the eradication of the pagan gods and eventually to a massive social transformation.</a:t>
            </a:r>
          </a:p>
          <a:p>
            <a:pPr algn="l">
              <a:lnSpc>
                <a:spcPct val="90000"/>
              </a:lnSpc>
            </a:pPr>
            <a:endParaRPr lang="en-US" sz="4000" dirty="0"/>
          </a:p>
        </p:txBody>
      </p:sp>
    </p:spTree>
    <p:extLst>
      <p:ext uri="{BB962C8B-B14F-4D97-AF65-F5344CB8AC3E}">
        <p14:creationId xmlns:p14="http://schemas.microsoft.com/office/powerpoint/2010/main" val="23311265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sz="4000" dirty="0"/>
              <a:t>Cyprian, the bishop of Carthage, witnessed and described the atmosphere of the time:</a:t>
            </a:r>
          </a:p>
          <a:p>
            <a:pPr algn="l">
              <a:lnSpc>
                <a:spcPct val="90000"/>
              </a:lnSpc>
            </a:pPr>
            <a:r>
              <a:rPr lang="en-US" sz="4000" dirty="0"/>
              <a:t>"There is nothing remarkable in cherishing merely our own people with the due attentions of love, but that one might become perfect, he who should do something more than heathen men or publicans; overcoming evil with good, </a:t>
            </a:r>
          </a:p>
        </p:txBody>
      </p:sp>
    </p:spTree>
    <p:extLst>
      <p:ext uri="{BB962C8B-B14F-4D97-AF65-F5344CB8AC3E}">
        <p14:creationId xmlns:p14="http://schemas.microsoft.com/office/powerpoint/2010/main" val="1595633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sz="4000" dirty="0"/>
              <a:t>and practicing a merciful kindness like that of God, he should love his enemies as well…Thus the good was done to all men, not merely to the household of faith."</a:t>
            </a:r>
          </a:p>
          <a:p>
            <a:pPr algn="l">
              <a:lnSpc>
                <a:spcPct val="90000"/>
              </a:lnSpc>
            </a:pPr>
            <a:r>
              <a:rPr lang="en-US" sz="4000" dirty="0"/>
              <a:t>"By the terrors of mortality and of the times, lukewarm men are heartened, the listless nerved, the sluggish awakened; deserters are compelled to return</a:t>
            </a:r>
            <a:endParaRPr lang="en-US" altLang="en-US" sz="4000" dirty="0"/>
          </a:p>
        </p:txBody>
      </p:sp>
    </p:spTree>
    <p:extLst>
      <p:ext uri="{BB962C8B-B14F-4D97-AF65-F5344CB8AC3E}">
        <p14:creationId xmlns:p14="http://schemas.microsoft.com/office/powerpoint/2010/main" val="13000525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dirty="0"/>
              <a:t>heathens brought to believe; the congregation of established believers is called to rest; fresh and numerous champions are banded in heartier strength for the conflict, and having come into warfare in the season of death, will fight without fear of death, when the battle comes."</a:t>
            </a:r>
          </a:p>
        </p:txBody>
      </p:sp>
    </p:spTree>
    <p:extLst>
      <p:ext uri="{BB962C8B-B14F-4D97-AF65-F5344CB8AC3E}">
        <p14:creationId xmlns:p14="http://schemas.microsoft.com/office/powerpoint/2010/main" val="113813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4098" name="Picture 2">
            <a:extLst>
              <a:ext uri="{FF2B5EF4-FFF2-40B4-BE49-F238E27FC236}">
                <a16:creationId xmlns:a16="http://schemas.microsoft.com/office/drawing/2014/main" id="{1E949E50-1FB9-0506-6634-4EB965553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7325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Historians noted that the Christians' compassion and devotion to tending the sick during the pandemics caused the pagan world to collapse and saw an explosive growth of Christianity with many coming to faith.</a:t>
            </a:r>
            <a:endParaRPr lang="en-US" altLang="en-US" sz="4000" dirty="0"/>
          </a:p>
        </p:txBody>
      </p:sp>
    </p:spTree>
    <p:extLst>
      <p:ext uri="{BB962C8B-B14F-4D97-AF65-F5344CB8AC3E}">
        <p14:creationId xmlns:p14="http://schemas.microsoft.com/office/powerpoint/2010/main" val="35350308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Let’s apply that to our worst enemies and distresses.</a:t>
            </a:r>
          </a:p>
          <a:p>
            <a:pPr algn="l">
              <a:lnSpc>
                <a:spcPct val="90000"/>
              </a:lnSpc>
            </a:pPr>
            <a:r>
              <a:rPr lang="en-US" altLang="en-US" sz="4000" dirty="0"/>
              <a:t>Add compassionate service to the list of repentance as we hear the shofar.  </a:t>
            </a:r>
          </a:p>
        </p:txBody>
      </p:sp>
    </p:spTree>
    <p:extLst>
      <p:ext uri="{BB962C8B-B14F-4D97-AF65-F5344CB8AC3E}">
        <p14:creationId xmlns:p14="http://schemas.microsoft.com/office/powerpoint/2010/main" val="2867081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5B715776-B4AC-A525-62B2-7FDE6F3A8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0526797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4872DF1A-A72E-4DE8-1A08-1098B16B5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9EACCEBC-6F77-9E5C-D57A-445B56F5330F}"/>
              </a:ext>
            </a:extLst>
          </p:cNvPr>
          <p:cNvSpPr txBox="1"/>
          <p:nvPr/>
        </p:nvSpPr>
        <p:spPr>
          <a:xfrm>
            <a:off x="304800" y="285750"/>
            <a:ext cx="8686800" cy="2862322"/>
          </a:xfrm>
          <a:prstGeom prst="rect">
            <a:avLst/>
          </a:prstGeom>
          <a:noFill/>
        </p:spPr>
        <p:txBody>
          <a:bodyPr wrap="square">
            <a:spAutoFit/>
          </a:bodyPr>
          <a:lstStyle/>
          <a:p>
            <a:pPr algn="l">
              <a:lnSpc>
                <a:spcPct val="90000"/>
              </a:lnSpc>
            </a:pPr>
            <a:r>
              <a:rPr lang="en-US" altLang="en-US" sz="4000" dirty="0"/>
              <a:t>Outline</a:t>
            </a:r>
          </a:p>
          <a:p>
            <a:pPr marL="461963" indent="-461963" algn="l">
              <a:lnSpc>
                <a:spcPct val="90000"/>
              </a:lnSpc>
              <a:buFont typeface="+mj-lt"/>
              <a:buAutoNum type="arabicPeriod"/>
            </a:pPr>
            <a:r>
              <a:rPr lang="en-US" altLang="en-US" sz="4000" dirty="0"/>
              <a:t>Miraculous start of the Jewish nation.</a:t>
            </a:r>
          </a:p>
          <a:p>
            <a:pPr marL="461963" indent="-461963" algn="l">
              <a:lnSpc>
                <a:spcPct val="90000"/>
              </a:lnSpc>
              <a:buFont typeface="+mj-lt"/>
              <a:buAutoNum type="arabicPeriod"/>
            </a:pPr>
            <a:r>
              <a:rPr lang="en-US" altLang="en-US" sz="4000" dirty="0"/>
              <a:t>Bitter catastrophe in the history.</a:t>
            </a:r>
          </a:p>
          <a:p>
            <a:pPr marL="461963" indent="-461963" algn="l">
              <a:lnSpc>
                <a:spcPct val="90000"/>
              </a:lnSpc>
              <a:buFont typeface="+mj-lt"/>
              <a:buAutoNum type="arabicPeriod"/>
            </a:pPr>
            <a:r>
              <a:rPr lang="en-US" altLang="en-US" dirty="0"/>
              <a:t>Messiah’s Ruakh redemption</a:t>
            </a:r>
          </a:p>
        </p:txBody>
      </p:sp>
    </p:spTree>
    <p:extLst>
      <p:ext uri="{BB962C8B-B14F-4D97-AF65-F5344CB8AC3E}">
        <p14:creationId xmlns:p14="http://schemas.microsoft.com/office/powerpoint/2010/main" val="1661869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ready for the teruah of His return?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a:t>
            </a:r>
            <a:r>
              <a:rPr lang="en-US" sz="4000"/>
              <a:t>that life </a:t>
            </a:r>
            <a:r>
              <a:rPr lang="en-US" sz="4000" dirty="0"/>
              <a:t>to anyone?</a:t>
            </a:r>
          </a:p>
        </p:txBody>
      </p:sp>
    </p:spTree>
    <p:extLst>
      <p:ext uri="{BB962C8B-B14F-4D97-AF65-F5344CB8AC3E}">
        <p14:creationId xmlns:p14="http://schemas.microsoft.com/office/powerpoint/2010/main" val="5729677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15593860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204220</TotalTime>
  <Words>5633</Words>
  <Application>Microsoft Office PowerPoint</Application>
  <PresentationFormat>On-screen Show (16:9)</PresentationFormat>
  <Paragraphs>564</Paragraphs>
  <Slides>95</Slides>
  <Notes>95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95</vt:i4>
      </vt:variant>
    </vt:vector>
  </HeadingPairs>
  <TitlesOfParts>
    <vt:vector size="101" baseType="lpstr">
      <vt:lpstr>Arial</vt:lpstr>
      <vt:lpstr>Arial Rounded MT Bold</vt:lpstr>
      <vt:lpstr>David</vt:lpstr>
      <vt:lpstr>1_Default Design</vt:lpstr>
      <vt:lpstr>3_Default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B’resheet (Genesis) 21:9</vt:lpstr>
      <vt:lpstr>B’resheet (Genesis) 21:10</vt:lpstr>
      <vt:lpstr>B’resheet (Genesis) 21:11</vt:lpstr>
      <vt:lpstr>B’resheet (Genesis) 21:12</vt:lpstr>
      <vt:lpstr>B’resheet (Genesis) 21:13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4913</cp:revision>
  <dcterms:created xsi:type="dcterms:W3CDTF">2006-04-21T19:34:43Z</dcterms:created>
  <dcterms:modified xsi:type="dcterms:W3CDTF">2023-09-16T13:56:21Z</dcterms:modified>
</cp:coreProperties>
</file>