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theme/themeOverride1.xml" ContentType="application/vnd.openxmlformats-officedocument.themeOverr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03"/>
  </p:notesMasterIdLst>
  <p:handoutMasterIdLst>
    <p:handoutMasterId r:id="rId104"/>
  </p:handoutMasterIdLst>
  <p:sldIdLst>
    <p:sldId id="2045" r:id="rId2"/>
    <p:sldId id="64640" r:id="rId3"/>
    <p:sldId id="65366" r:id="rId4"/>
    <p:sldId id="65391" r:id="rId5"/>
    <p:sldId id="65389" r:id="rId6"/>
    <p:sldId id="65364" r:id="rId7"/>
    <p:sldId id="65369" r:id="rId8"/>
    <p:sldId id="65365" r:id="rId9"/>
    <p:sldId id="65396" r:id="rId10"/>
    <p:sldId id="65395" r:id="rId11"/>
    <p:sldId id="65355" r:id="rId12"/>
    <p:sldId id="65459" r:id="rId13"/>
    <p:sldId id="65461" r:id="rId14"/>
    <p:sldId id="65376" r:id="rId15"/>
    <p:sldId id="65421" r:id="rId16"/>
    <p:sldId id="65380" r:id="rId17"/>
    <p:sldId id="65381" r:id="rId18"/>
    <p:sldId id="65463" r:id="rId19"/>
    <p:sldId id="65398" r:id="rId20"/>
    <p:sldId id="65400" r:id="rId21"/>
    <p:sldId id="65454" r:id="rId22"/>
    <p:sldId id="65450" r:id="rId23"/>
    <p:sldId id="65378" r:id="rId24"/>
    <p:sldId id="65379" r:id="rId25"/>
    <p:sldId id="65374" r:id="rId26"/>
    <p:sldId id="65411" r:id="rId27"/>
    <p:sldId id="65412" r:id="rId28"/>
    <p:sldId id="65416" r:id="rId29"/>
    <p:sldId id="65418" r:id="rId30"/>
    <p:sldId id="65417" r:id="rId31"/>
    <p:sldId id="65401" r:id="rId32"/>
    <p:sldId id="65399" r:id="rId33"/>
    <p:sldId id="65422" r:id="rId34"/>
    <p:sldId id="65408" r:id="rId35"/>
    <p:sldId id="65409" r:id="rId36"/>
    <p:sldId id="65402" r:id="rId37"/>
    <p:sldId id="65462" r:id="rId38"/>
    <p:sldId id="65392" r:id="rId39"/>
    <p:sldId id="65423" r:id="rId40"/>
    <p:sldId id="65424" r:id="rId41"/>
    <p:sldId id="65382" r:id="rId42"/>
    <p:sldId id="65385" r:id="rId43"/>
    <p:sldId id="65393" r:id="rId44"/>
    <p:sldId id="65388" r:id="rId45"/>
    <p:sldId id="65383" r:id="rId46"/>
    <p:sldId id="65384" r:id="rId47"/>
    <p:sldId id="65386" r:id="rId48"/>
    <p:sldId id="65387" r:id="rId49"/>
    <p:sldId id="65456" r:id="rId50"/>
    <p:sldId id="65440" r:id="rId51"/>
    <p:sldId id="65441" r:id="rId52"/>
    <p:sldId id="65452" r:id="rId53"/>
    <p:sldId id="65442" r:id="rId54"/>
    <p:sldId id="65453" r:id="rId55"/>
    <p:sldId id="65457" r:id="rId56"/>
    <p:sldId id="65426" r:id="rId57"/>
    <p:sldId id="65420" r:id="rId58"/>
    <p:sldId id="65406" r:id="rId59"/>
    <p:sldId id="65410" r:id="rId60"/>
    <p:sldId id="65407" r:id="rId61"/>
    <p:sldId id="65403" r:id="rId62"/>
    <p:sldId id="65414" r:id="rId63"/>
    <p:sldId id="65405" r:id="rId64"/>
    <p:sldId id="65464" r:id="rId65"/>
    <p:sldId id="65425" r:id="rId66"/>
    <p:sldId id="65427" r:id="rId67"/>
    <p:sldId id="65428" r:id="rId68"/>
    <p:sldId id="65431" r:id="rId69"/>
    <p:sldId id="65429" r:id="rId70"/>
    <p:sldId id="65430" r:id="rId71"/>
    <p:sldId id="65437" r:id="rId72"/>
    <p:sldId id="65370" r:id="rId73"/>
    <p:sldId id="64978" r:id="rId74"/>
    <p:sldId id="64969" r:id="rId75"/>
    <p:sldId id="65432" r:id="rId76"/>
    <p:sldId id="65433" r:id="rId77"/>
    <p:sldId id="65434" r:id="rId78"/>
    <p:sldId id="65438" r:id="rId79"/>
    <p:sldId id="65435" r:id="rId80"/>
    <p:sldId id="65439" r:id="rId81"/>
    <p:sldId id="65436" r:id="rId82"/>
    <p:sldId id="65443" r:id="rId83"/>
    <p:sldId id="65444" r:id="rId84"/>
    <p:sldId id="65445" r:id="rId85"/>
    <p:sldId id="65455" r:id="rId86"/>
    <p:sldId id="65451" r:id="rId87"/>
    <p:sldId id="65390" r:id="rId88"/>
    <p:sldId id="65377" r:id="rId89"/>
    <p:sldId id="65448" r:id="rId90"/>
    <p:sldId id="65371" r:id="rId91"/>
    <p:sldId id="65373" r:id="rId92"/>
    <p:sldId id="65449" r:id="rId93"/>
    <p:sldId id="65372" r:id="rId94"/>
    <p:sldId id="65343" r:id="rId95"/>
    <p:sldId id="65458" r:id="rId96"/>
    <p:sldId id="65466" r:id="rId97"/>
    <p:sldId id="65465" r:id="rId98"/>
    <p:sldId id="65446" r:id="rId99"/>
    <p:sldId id="65468" r:id="rId100"/>
    <p:sldId id="65469" r:id="rId101"/>
    <p:sldId id="65467" r:id="rId102"/>
  </p:sldIdLst>
  <p:sldSz cx="9144000" cy="5143500" type="screen16x9"/>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339061"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678271"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017217"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356390"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1695300" algn="l" defTabSz="678271" rtl="0" eaLnBrk="1" latinLnBrk="0" hangingPunct="1">
      <a:defRPr sz="4000" kern="1200">
        <a:solidFill>
          <a:schemeClr val="bg1"/>
        </a:solidFill>
        <a:latin typeface="Arial Rounded MT Bold" pitchFamily="34" charset="0"/>
        <a:ea typeface="+mn-ea"/>
        <a:cs typeface="Arial" charset="0"/>
      </a:defRPr>
    </a:lvl6pPr>
    <a:lvl7pPr marL="2034313" algn="l" defTabSz="678271" rtl="0" eaLnBrk="1" latinLnBrk="0" hangingPunct="1">
      <a:defRPr sz="4000" kern="1200">
        <a:solidFill>
          <a:schemeClr val="bg1"/>
        </a:solidFill>
        <a:latin typeface="Arial Rounded MT Bold" pitchFamily="34" charset="0"/>
        <a:ea typeface="+mn-ea"/>
        <a:cs typeface="Arial" charset="0"/>
      </a:defRPr>
    </a:lvl7pPr>
    <a:lvl8pPr marL="2373419" algn="l" defTabSz="678271" rtl="0" eaLnBrk="1" latinLnBrk="0" hangingPunct="1">
      <a:defRPr sz="4000" kern="1200">
        <a:solidFill>
          <a:schemeClr val="bg1"/>
        </a:solidFill>
        <a:latin typeface="Arial Rounded MT Bold" pitchFamily="34" charset="0"/>
        <a:ea typeface="+mn-ea"/>
        <a:cs typeface="Arial" charset="0"/>
      </a:defRPr>
    </a:lvl8pPr>
    <a:lvl9pPr marL="2712509" algn="l" defTabSz="678271" rtl="0" eaLnBrk="1" latinLnBrk="0" hangingPunct="1">
      <a:defRPr sz="4000" kern="1200">
        <a:solidFill>
          <a:schemeClr val="bg1"/>
        </a:solidFill>
        <a:latin typeface="Arial Rounded MT Bold" pitchFamily="34" charset="0"/>
        <a:ea typeface="+mn-ea"/>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muel" initials="SW" lastIdx="2" clrIdx="0">
    <p:extLst>
      <p:ext uri="{19B8F6BF-5375-455C-9EA6-DF929625EA0E}">
        <p15:presenceInfo xmlns:p15="http://schemas.microsoft.com/office/powerpoint/2012/main" userId="Shmuel" providerId="None"/>
      </p:ext>
    </p:extLst>
  </p:cmAuthor>
  <p:cmAuthor id="2" name="Shmuel Wolkenfeld" initials="SW" lastIdx="1" clrIdx="1">
    <p:extLst>
      <p:ext uri="{19B8F6BF-5375-455C-9EA6-DF929625EA0E}">
        <p15:presenceInfo xmlns:p15="http://schemas.microsoft.com/office/powerpoint/2012/main" userId="59ac315834edd8d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333333"/>
    <a:srgbClr val="996633"/>
    <a:srgbClr val="9A6766"/>
    <a:srgbClr val="FFFF99"/>
    <a:srgbClr val="AA6E56"/>
    <a:srgbClr val="FF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2449" autoAdjust="0"/>
    <p:restoredTop sz="83652" autoAdjust="0"/>
  </p:normalViewPr>
  <p:slideViewPr>
    <p:cSldViewPr>
      <p:cViewPr varScale="1">
        <p:scale>
          <a:sx n="95" d="100"/>
          <a:sy n="95" d="100"/>
        </p:scale>
        <p:origin x="102" y="486"/>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23298"/>
    </p:cViewPr>
  </p:sorterViewPr>
  <p:notesViewPr>
    <p:cSldViewPr>
      <p:cViewPr varScale="1">
        <p:scale>
          <a:sx n="83" d="100"/>
          <a:sy n="83" d="100"/>
        </p:scale>
        <p:origin x="193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viewProps" Target="view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notesMaster" Target="notesMasters/notesMaster1.xml"/><Relationship Id="rId108"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Shabbat Shuva 5784 Blow the shofar in Tziyon Joel 2.15-19</a:t>
            </a:r>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Sept 23 2023 5784</a:t>
            </a:r>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Shabbat Shuva 5784 Blow the shofar in Tziyon Joel 2.15-19</a:t>
            </a:r>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Sept 23 2023 5784</a:t>
            </a:r>
          </a:p>
        </p:txBody>
      </p:sp>
      <p:sp>
        <p:nvSpPr>
          <p:cNvPr id="51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339061"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678271" algn="l" rtl="0" fontAlgn="base">
      <a:spcBef>
        <a:spcPct val="30000"/>
      </a:spcBef>
      <a:spcAft>
        <a:spcPct val="0"/>
      </a:spcAft>
      <a:defRPr sz="1200" kern="1200">
        <a:solidFill>
          <a:schemeClr val="tx1"/>
        </a:solidFill>
        <a:latin typeface="Arial" charset="0"/>
        <a:ea typeface="+mn-ea"/>
        <a:cs typeface="Arial" charset="0"/>
      </a:defRPr>
    </a:lvl3pPr>
    <a:lvl4pPr marL="1017217" algn="l" rtl="0" fontAlgn="base">
      <a:spcBef>
        <a:spcPct val="30000"/>
      </a:spcBef>
      <a:spcAft>
        <a:spcPct val="0"/>
      </a:spcAft>
      <a:defRPr sz="1200" kern="1200">
        <a:solidFill>
          <a:schemeClr val="tx1"/>
        </a:solidFill>
        <a:latin typeface="Arial" charset="0"/>
        <a:ea typeface="+mn-ea"/>
        <a:cs typeface="Arial" charset="0"/>
      </a:defRPr>
    </a:lvl4pPr>
    <a:lvl5pPr marL="1356390" algn="l" rtl="0" fontAlgn="base">
      <a:spcBef>
        <a:spcPct val="30000"/>
      </a:spcBef>
      <a:spcAft>
        <a:spcPct val="0"/>
      </a:spcAft>
      <a:defRPr sz="1200" kern="1200">
        <a:solidFill>
          <a:schemeClr val="tx1"/>
        </a:solidFill>
        <a:latin typeface="Arial" charset="0"/>
        <a:ea typeface="+mn-ea"/>
        <a:cs typeface="Arial" charset="0"/>
      </a:defRPr>
    </a:lvl5pPr>
    <a:lvl6pPr marL="1695300" algn="l" defTabSz="678271" rtl="0" eaLnBrk="1" latinLnBrk="0" hangingPunct="1">
      <a:defRPr sz="1200" kern="1200">
        <a:solidFill>
          <a:schemeClr val="tx1"/>
        </a:solidFill>
        <a:latin typeface="+mn-lt"/>
        <a:ea typeface="+mn-ea"/>
        <a:cs typeface="+mn-cs"/>
      </a:defRPr>
    </a:lvl6pPr>
    <a:lvl7pPr marL="2034313" algn="l" defTabSz="678271" rtl="0" eaLnBrk="1" latinLnBrk="0" hangingPunct="1">
      <a:defRPr sz="1200" kern="1200">
        <a:solidFill>
          <a:schemeClr val="tx1"/>
        </a:solidFill>
        <a:latin typeface="+mn-lt"/>
        <a:ea typeface="+mn-ea"/>
        <a:cs typeface="+mn-cs"/>
      </a:defRPr>
    </a:lvl7pPr>
    <a:lvl8pPr marL="2373419" algn="l" defTabSz="678271" rtl="0" eaLnBrk="1" latinLnBrk="0" hangingPunct="1">
      <a:defRPr sz="1200" kern="1200">
        <a:solidFill>
          <a:schemeClr val="tx1"/>
        </a:solidFill>
        <a:latin typeface="+mn-lt"/>
        <a:ea typeface="+mn-ea"/>
        <a:cs typeface="+mn-cs"/>
      </a:defRPr>
    </a:lvl8pPr>
    <a:lvl9pPr marL="2712509" algn="l" defTabSz="67827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timeanddate.com/eclipse/in/usa/kansas-city?iso=20231014"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www.worthynews.com/88501-revival-fires-reported-across-us-worthy-news-in-depth"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www.worthynews.com/88501-revival-fires-reported-across-us-worthy-news-in-depth"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3" Type="http://schemas.openxmlformats.org/officeDocument/2006/relationships/hyperlink" Target="https://familytalk.widen.net/view/pdf/jy4opljbbo/09212023DARKAGENDATHEWARTODESTROYCHRISTIANAMERICA1.pdf?t.download=true&amp;u=i21id9" TargetMode="External"/><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3" Type="http://schemas.openxmlformats.org/officeDocument/2006/relationships/hyperlink" Target="https://www.alephbeta.org/playlist/teshuvah-steps-to-repentance"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Shabbat Shuva 5784 Blow the shofar in Tziyon Joel 2.15-19</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Sept 23 2023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hlinkClick r:id="rId3"/>
              </a:rPr>
              <a:t>https://www.timeanddate.com/eclipse/in/usa/kansas-city?iso=20231014</a:t>
            </a:r>
            <a:endParaRPr lang="en-US" altLang="en-US" dirty="0"/>
          </a:p>
          <a:p>
            <a:r>
              <a:rPr lang="en-US" altLang="en-US" dirty="0"/>
              <a:t>Video at 500x speed</a:t>
            </a:r>
          </a:p>
        </p:txBody>
      </p:sp>
    </p:spTree>
    <p:extLst>
      <p:ext uri="{BB962C8B-B14F-4D97-AF65-F5344CB8AC3E}">
        <p14:creationId xmlns:p14="http://schemas.microsoft.com/office/powerpoint/2010/main" val="168632110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22072968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940081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6737888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3806922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42053066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68263" y="4140843"/>
            <a:ext cx="6553200" cy="4876800"/>
          </a:xfrm>
        </p:spPr>
        <p:txBody>
          <a:bodyPr/>
          <a:lstStyle/>
          <a:p>
            <a:r>
              <a:rPr lang="en-US" altLang="en-US" sz="1000" dirty="0"/>
              <a:t>https://www.myjewishlearning.com/article/shabbat-shuvah/</a:t>
            </a:r>
          </a:p>
          <a:p>
            <a:endParaRPr lang="en-US" altLang="en-US" dirty="0"/>
          </a:p>
        </p:txBody>
      </p:sp>
    </p:spTree>
    <p:extLst>
      <p:ext uri="{BB962C8B-B14F-4D97-AF65-F5344CB8AC3E}">
        <p14:creationId xmlns:p14="http://schemas.microsoft.com/office/powerpoint/2010/main" val="1319835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RH erev 5784 Rosh HaShannah--Yom Teruah, Day of Loud Sounds! </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15,2023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4898365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Hebrew is low on vocabulary, so each word has nuanced meanings, according to the context.  </a:t>
            </a:r>
          </a:p>
        </p:txBody>
      </p:sp>
    </p:spTree>
    <p:extLst>
      <p:ext uri="{BB962C8B-B14F-4D97-AF65-F5344CB8AC3E}">
        <p14:creationId xmlns:p14="http://schemas.microsoft.com/office/powerpoint/2010/main" val="26374855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2000" dirty="0"/>
              <a:t>Sermons on Shabbat </a:t>
            </a:r>
            <a:r>
              <a:rPr lang="en-US" altLang="en-US" sz="2000" dirty="0" err="1"/>
              <a:t>Shuvah</a:t>
            </a:r>
            <a:r>
              <a:rPr lang="en-US" altLang="en-US" sz="2000" dirty="0"/>
              <a:t> traditionally focus on themes of repentance, prayer, and charity.</a:t>
            </a:r>
          </a:p>
          <a:p>
            <a:r>
              <a:rPr lang="en-US" altLang="en-US" sz="1050" dirty="0"/>
              <a:t>https://www.myjewishlearning.com/article/shabbat-shuvah/</a:t>
            </a:r>
          </a:p>
        </p:txBody>
      </p:sp>
    </p:spTree>
    <p:extLst>
      <p:ext uri="{BB962C8B-B14F-4D97-AF65-F5344CB8AC3E}">
        <p14:creationId xmlns:p14="http://schemas.microsoft.com/office/powerpoint/2010/main" val="33900618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7396290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I thought I already did that!</a:t>
            </a:r>
          </a:p>
        </p:txBody>
      </p:sp>
    </p:spTree>
    <p:extLst>
      <p:ext uri="{BB962C8B-B14F-4D97-AF65-F5344CB8AC3E}">
        <p14:creationId xmlns:p14="http://schemas.microsoft.com/office/powerpoint/2010/main" val="1137874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Shabbat Shuva 5784 Blow the shofar in Tziyon Joel 2.15-19</a:t>
            </a:r>
          </a:p>
        </p:txBody>
      </p:sp>
      <p:sp>
        <p:nvSpPr>
          <p:cNvPr id="5" name="Date Placeholder 4"/>
          <p:cNvSpPr>
            <a:spLocks noGrp="1"/>
          </p:cNvSpPr>
          <p:nvPr>
            <p:ph type="dt" idx="1"/>
          </p:nvPr>
        </p:nvSpPr>
        <p:spPr/>
        <p:txBody>
          <a:bodyPr/>
          <a:lstStyle/>
          <a:p>
            <a:r>
              <a:rPr lang="en-US" altLang="en-US"/>
              <a:t>Sept 23 2023 5784</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a:t>
            </a:fld>
            <a:endParaRPr lang="en-US" altLang="en-US"/>
          </a:p>
        </p:txBody>
      </p:sp>
    </p:spTree>
    <p:extLst>
      <p:ext uri="{BB962C8B-B14F-4D97-AF65-F5344CB8AC3E}">
        <p14:creationId xmlns:p14="http://schemas.microsoft.com/office/powerpoint/2010/main" val="40590710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So, there is more to deal with.   Moreover…</a:t>
            </a:r>
          </a:p>
        </p:txBody>
      </p:sp>
    </p:spTree>
    <p:extLst>
      <p:ext uri="{BB962C8B-B14F-4D97-AF65-F5344CB8AC3E}">
        <p14:creationId xmlns:p14="http://schemas.microsoft.com/office/powerpoint/2010/main" val="27524348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Traditionally read on this day.</a:t>
            </a:r>
          </a:p>
          <a:p>
            <a:r>
              <a:rPr lang="en-US" altLang="en-US" dirty="0"/>
              <a:t>Were there righteous in this population in Israel?  Still included in the calamity of judgement.</a:t>
            </a:r>
          </a:p>
        </p:txBody>
      </p:sp>
    </p:spTree>
    <p:extLst>
      <p:ext uri="{BB962C8B-B14F-4D97-AF65-F5344CB8AC3E}">
        <p14:creationId xmlns:p14="http://schemas.microsoft.com/office/powerpoint/2010/main" val="40713272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50" dirty="0"/>
              <a:t>http://joshstreetdesign.com/wp-content/uploads/2015/09/Joel-Prophet-Image.jpg</a:t>
            </a:r>
          </a:p>
        </p:txBody>
      </p:sp>
    </p:spTree>
    <p:extLst>
      <p:ext uri="{BB962C8B-B14F-4D97-AF65-F5344CB8AC3E}">
        <p14:creationId xmlns:p14="http://schemas.microsoft.com/office/powerpoint/2010/main" val="2777250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7 groups called to gather!</a:t>
            </a:r>
          </a:p>
        </p:txBody>
      </p:sp>
    </p:spTree>
    <p:extLst>
      <p:ext uri="{BB962C8B-B14F-4D97-AF65-F5344CB8AC3E}">
        <p14:creationId xmlns:p14="http://schemas.microsoft.com/office/powerpoint/2010/main" val="27161456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9357877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Are we facing the world that challenges our validity?   Where is your G-d?</a:t>
            </a:r>
          </a:p>
        </p:txBody>
      </p:sp>
    </p:spTree>
    <p:extLst>
      <p:ext uri="{BB962C8B-B14F-4D97-AF65-F5344CB8AC3E}">
        <p14:creationId xmlns:p14="http://schemas.microsoft.com/office/powerpoint/2010/main" val="34071422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When I consider this </a:t>
            </a:r>
            <a:r>
              <a:rPr lang="en-US" altLang="en-US" dirty="0" err="1"/>
              <a:t>Kehilah</a:t>
            </a:r>
            <a:r>
              <a:rPr lang="en-US" altLang="en-US" dirty="0"/>
              <a:t>, this congregation, it is beautiful.  The worship, dance, creativity in </a:t>
            </a:r>
            <a:r>
              <a:rPr lang="en-US" altLang="en-US" dirty="0" err="1"/>
              <a:t>Chilren’s</a:t>
            </a:r>
            <a:r>
              <a:rPr lang="en-US" altLang="en-US" dirty="0"/>
              <a:t> Ed., in the Sukkah building and decoration, food, fellowship, BEAUTIFUL!!</a:t>
            </a:r>
          </a:p>
          <a:p>
            <a:endParaRPr lang="en-US" altLang="en-US" dirty="0"/>
          </a:p>
        </p:txBody>
      </p:sp>
    </p:spTree>
    <p:extLst>
      <p:ext uri="{BB962C8B-B14F-4D97-AF65-F5344CB8AC3E}">
        <p14:creationId xmlns:p14="http://schemas.microsoft.com/office/powerpoint/2010/main" val="15426181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00" dirty="0"/>
              <a:t>https://external-content.duckduckgo.com/iu/?u=https%3A%2F%2Fleilaworldblog.files.wordpress.com%2F2021%2F06%2Ffb_img_16232456851771015290655659934290.jpg&amp;f=1&amp;nofb=1&amp;ipt=10d785efe5b4233a85120af08d9c6933ecda8028a19e9e536c895ab36703ee7c&amp;ipo=images</a:t>
            </a:r>
          </a:p>
        </p:txBody>
      </p:sp>
    </p:spTree>
    <p:extLst>
      <p:ext uri="{BB962C8B-B14F-4D97-AF65-F5344CB8AC3E}">
        <p14:creationId xmlns:p14="http://schemas.microsoft.com/office/powerpoint/2010/main" val="38610695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00" dirty="0"/>
              <a:t>https://external-content.duckduckgo.com/iu/?u=https%3A%2F%2Ftakashionary.com%2Fwp-content%2Fuploads%2F2020%2F04%2FIMG_9069-copy.jpg&amp;f=1&amp;nofb=1&amp;ipt=e0517a3dfd1ec82f34f7611a7b6dc7446ec53cb4a7c159cb0f62863c9a5883d3&amp;ipo=images</a:t>
            </a:r>
          </a:p>
        </p:txBody>
      </p:sp>
    </p:spTree>
    <p:extLst>
      <p:ext uri="{BB962C8B-B14F-4D97-AF65-F5344CB8AC3E}">
        <p14:creationId xmlns:p14="http://schemas.microsoft.com/office/powerpoint/2010/main" val="14900316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2000" dirty="0"/>
              <a:t>Jonathan Cahn </a:t>
            </a:r>
            <a:r>
              <a:rPr lang="en-US" altLang="en-US" sz="2000" i="1" dirty="0"/>
              <a:t>Book of Mysteries </a:t>
            </a:r>
            <a:r>
              <a:rPr lang="en-US" altLang="en-US" sz="2000" dirty="0"/>
              <a:t>p 169</a:t>
            </a:r>
          </a:p>
          <a:p>
            <a:r>
              <a:rPr lang="en-US" altLang="en-US" sz="1050" dirty="0"/>
              <a:t>https://i.ytimg.com/vi/YYeHdpdjoeg/maxresdefault.jpg</a:t>
            </a:r>
          </a:p>
        </p:txBody>
      </p:sp>
    </p:spTree>
    <p:extLst>
      <p:ext uri="{BB962C8B-B14F-4D97-AF65-F5344CB8AC3E}">
        <p14:creationId xmlns:p14="http://schemas.microsoft.com/office/powerpoint/2010/main" val="3749006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0587366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Not our beauty, but His.</a:t>
            </a:r>
          </a:p>
          <a:p>
            <a:r>
              <a:rPr lang="en-US" altLang="en-US" dirty="0"/>
              <a:t>You have lunar like beauty!!   I won’t call you Moonies, that has another meaning.</a:t>
            </a:r>
          </a:p>
        </p:txBody>
      </p:sp>
    </p:spTree>
    <p:extLst>
      <p:ext uri="{BB962C8B-B14F-4D97-AF65-F5344CB8AC3E}">
        <p14:creationId xmlns:p14="http://schemas.microsoft.com/office/powerpoint/2010/main" val="16494236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~Craters on the moon.</a:t>
            </a:r>
          </a:p>
          <a:p>
            <a:r>
              <a:rPr lang="en-US" altLang="en-US" dirty="0"/>
              <a:t>Yet not unappreciative of all the great good in Messiah.</a:t>
            </a:r>
          </a:p>
        </p:txBody>
      </p:sp>
    </p:spTree>
    <p:extLst>
      <p:ext uri="{BB962C8B-B14F-4D97-AF65-F5344CB8AC3E}">
        <p14:creationId xmlns:p14="http://schemas.microsoft.com/office/powerpoint/2010/main" val="8622933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Because we are not all there.  </a:t>
            </a:r>
          </a:p>
        </p:txBody>
      </p:sp>
    </p:spTree>
    <p:extLst>
      <p:ext uri="{BB962C8B-B14F-4D97-AF65-F5344CB8AC3E}">
        <p14:creationId xmlns:p14="http://schemas.microsoft.com/office/powerpoint/2010/main" val="1500826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“I chose this life, community, spouse, occupation…because I like the food, the music, the teaching/doctrine.”   All good things.</a:t>
            </a:r>
          </a:p>
        </p:txBody>
      </p:sp>
    </p:spTree>
    <p:extLst>
      <p:ext uri="{BB962C8B-B14F-4D97-AF65-F5344CB8AC3E}">
        <p14:creationId xmlns:p14="http://schemas.microsoft.com/office/powerpoint/2010/main" val="36533459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Like the moon with it’s marks, scars, craters, meteor hits, the best of us at our best, could be better.</a:t>
            </a:r>
          </a:p>
        </p:txBody>
      </p:sp>
    </p:spTree>
    <p:extLst>
      <p:ext uri="{BB962C8B-B14F-4D97-AF65-F5344CB8AC3E}">
        <p14:creationId xmlns:p14="http://schemas.microsoft.com/office/powerpoint/2010/main" val="4777639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Is it evident in your life to yourself and to others.    Singing in your heart, </a:t>
            </a:r>
            <a:endParaRPr lang="he-IL" altLang="en-US" dirty="0"/>
          </a:p>
          <a:p>
            <a:r>
              <a:rPr lang="en-US" altLang="en-US" dirty="0"/>
              <a:t>My beloved is mine, and I am His. </a:t>
            </a:r>
            <a:endParaRPr lang="he-IL" altLang="en-US" dirty="0"/>
          </a:p>
          <a:p>
            <a:r>
              <a:rPr lang="he-IL" altLang="en-US" sz="2400" b="1" dirty="0">
                <a:latin typeface="David" panose="020E0502060401010101" pitchFamily="34" charset="-79"/>
                <a:cs typeface="David" panose="020E0502060401010101" pitchFamily="34" charset="-79"/>
              </a:rPr>
              <a:t>דודי לי ואני לו</a:t>
            </a:r>
          </a:p>
          <a:p>
            <a:r>
              <a:rPr lang="en-US" altLang="en-US" dirty="0"/>
              <a:t>Dodi li, </a:t>
            </a:r>
            <a:r>
              <a:rPr lang="en-US" altLang="en-US" dirty="0" err="1"/>
              <a:t>va</a:t>
            </a:r>
            <a:r>
              <a:rPr lang="en-US" altLang="en-US" dirty="0"/>
              <a:t>-ani lo.</a:t>
            </a:r>
            <a:endParaRPr lang="he-IL" altLang="en-US" dirty="0"/>
          </a:p>
          <a:p>
            <a:endParaRPr lang="en-US" altLang="en-US" b="1" dirty="0">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4286733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Again, deep caveat, qualification of this.  You ARE serving </a:t>
            </a:r>
            <a:r>
              <a:rPr lang="en-US" altLang="en-US" cap="small" dirty="0"/>
              <a:t>Adoni</a:t>
            </a:r>
            <a:r>
              <a:rPr lang="en-US" altLang="en-US" dirty="0"/>
              <a:t> elegantly.   Moreover, So many great heroes in the believing world have failed, and congregations have gone down, that it’s a GREAT thing that we are persevering.   </a:t>
            </a:r>
          </a:p>
          <a:p>
            <a:r>
              <a:rPr lang="en-US" altLang="en-US" dirty="0"/>
              <a:t>Ravi Zacharias, Bill </a:t>
            </a:r>
            <a:r>
              <a:rPr lang="en-US" altLang="en-US" dirty="0" err="1"/>
              <a:t>Gothard</a:t>
            </a:r>
            <a:r>
              <a:rPr lang="en-US" altLang="en-US" dirty="0"/>
              <a:t> my heroes.  Nevertheless, we are urged to build, grow, expand.</a:t>
            </a:r>
          </a:p>
          <a:p>
            <a:r>
              <a:rPr lang="en-US" altLang="en-US" dirty="0"/>
              <a:t>Story of Hannah.  Doing everything right, yet childless.</a:t>
            </a:r>
          </a:p>
        </p:txBody>
      </p:sp>
    </p:spTree>
    <p:extLst>
      <p:ext uri="{BB962C8B-B14F-4D97-AF65-F5344CB8AC3E}">
        <p14:creationId xmlns:p14="http://schemas.microsoft.com/office/powerpoint/2010/main" val="36997111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9642927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8428480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Hannah with the double portion of love from </a:t>
            </a:r>
            <a:r>
              <a:rPr lang="en-US" altLang="en-US" dirty="0" err="1"/>
              <a:t>Elkanah</a:t>
            </a:r>
            <a:r>
              <a:rPr lang="en-US" altLang="en-US" dirty="0"/>
              <a:t>, yet mockery from </a:t>
            </a:r>
            <a:r>
              <a:rPr lang="en-US" altLang="en-US" dirty="0" err="1"/>
              <a:t>Peninah</a:t>
            </a:r>
            <a:r>
              <a:rPr lang="en-US" altLang="en-US" dirty="0"/>
              <a:t>.</a:t>
            </a:r>
            <a:endParaRPr lang="he-IL" altLang="en-US" dirty="0"/>
          </a:p>
          <a:p>
            <a:r>
              <a:rPr lang="en-US" altLang="en-US" dirty="0"/>
              <a:t>[All artwork from website of R David </a:t>
            </a:r>
            <a:r>
              <a:rPr lang="en-US" altLang="en-US" dirty="0" err="1"/>
              <a:t>Fohrman</a:t>
            </a:r>
            <a:r>
              <a:rPr lang="en-US" altLang="en-US" dirty="0"/>
              <a:t>]</a:t>
            </a:r>
          </a:p>
        </p:txBody>
      </p:sp>
    </p:spTree>
    <p:extLst>
      <p:ext uri="{BB962C8B-B14F-4D97-AF65-F5344CB8AC3E}">
        <p14:creationId xmlns:p14="http://schemas.microsoft.com/office/powerpoint/2010/main" val="2877840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Thanks all the guys and boy who built it, all the ladies and girls who decorated it.  Please stand!!  Cassie and Miranda decorated the pillar!</a:t>
            </a:r>
          </a:p>
          <a:p>
            <a:endParaRPr lang="en-US" altLang="en-US" dirty="0"/>
          </a:p>
        </p:txBody>
      </p:sp>
    </p:spTree>
    <p:extLst>
      <p:ext uri="{BB962C8B-B14F-4D97-AF65-F5344CB8AC3E}">
        <p14:creationId xmlns:p14="http://schemas.microsoft.com/office/powerpoint/2010/main" val="30078430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World considers us ineffective to transform the world, the culture?</a:t>
            </a:r>
          </a:p>
        </p:txBody>
      </p:sp>
    </p:spTree>
    <p:extLst>
      <p:ext uri="{BB962C8B-B14F-4D97-AF65-F5344CB8AC3E}">
        <p14:creationId xmlns:p14="http://schemas.microsoft.com/office/powerpoint/2010/main" val="7542029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50" dirty="0"/>
              <a:t>https://frontline.news/post/alarm-grows-over-major-climate-proposal-to-slash-flights-food-clothing</a:t>
            </a:r>
          </a:p>
          <a:p>
            <a:r>
              <a:rPr lang="en-US" altLang="en-US" sz="2000" dirty="0"/>
              <a:t>Is there really a climate crisis?</a:t>
            </a:r>
          </a:p>
        </p:txBody>
      </p:sp>
    </p:spTree>
    <p:extLst>
      <p:ext uri="{BB962C8B-B14F-4D97-AF65-F5344CB8AC3E}">
        <p14:creationId xmlns:p14="http://schemas.microsoft.com/office/powerpoint/2010/main" val="38947169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050" dirty="0"/>
              <a:t>https://frontline.news/post/alarm-grows-over-major-climate-proposal-to-slash-flights-food-clothing</a:t>
            </a:r>
          </a:p>
          <a:p>
            <a:endParaRPr lang="en-US" altLang="en-US" dirty="0"/>
          </a:p>
        </p:txBody>
      </p:sp>
    </p:spTree>
    <p:extLst>
      <p:ext uri="{BB962C8B-B14F-4D97-AF65-F5344CB8AC3E}">
        <p14:creationId xmlns:p14="http://schemas.microsoft.com/office/powerpoint/2010/main" val="39978377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a:defRPr/>
            </a:pPr>
            <a:r>
              <a:rPr lang="en-US" altLang="en-US" sz="1050" dirty="0"/>
              <a:t>https://frontline.news/post/alarm-grows-over-major-climate-proposal-to-slash-flights-food-clothing</a:t>
            </a:r>
          </a:p>
          <a:p>
            <a:endParaRPr lang="en-US" altLang="en-US" dirty="0"/>
          </a:p>
        </p:txBody>
      </p:sp>
    </p:spTree>
    <p:extLst>
      <p:ext uri="{BB962C8B-B14F-4D97-AF65-F5344CB8AC3E}">
        <p14:creationId xmlns:p14="http://schemas.microsoft.com/office/powerpoint/2010/main" val="14157212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a:defRPr/>
            </a:pPr>
            <a:r>
              <a:rPr lang="en-US" altLang="en-US" sz="1050" dirty="0"/>
              <a:t>https://frontline.news/post/alarm-grows-over-major-climate-proposal-to-slash-flights-food-clothing</a:t>
            </a:r>
          </a:p>
        </p:txBody>
      </p:sp>
    </p:spTree>
    <p:extLst>
      <p:ext uri="{BB962C8B-B14F-4D97-AF65-F5344CB8AC3E}">
        <p14:creationId xmlns:p14="http://schemas.microsoft.com/office/powerpoint/2010/main" val="41686634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a:defRPr/>
            </a:pPr>
            <a:r>
              <a:rPr lang="en-US" altLang="en-US" sz="1050" dirty="0"/>
              <a:t>https://frontline.news/post/alarm-grows-over-major-climate-proposal-to-slash-flights-food-clothing</a:t>
            </a:r>
          </a:p>
        </p:txBody>
      </p:sp>
    </p:spTree>
    <p:extLst>
      <p:ext uri="{BB962C8B-B14F-4D97-AF65-F5344CB8AC3E}">
        <p14:creationId xmlns:p14="http://schemas.microsoft.com/office/powerpoint/2010/main" val="397326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a:defRPr/>
            </a:pPr>
            <a:r>
              <a:rPr lang="en-US" altLang="en-US" sz="1050" dirty="0"/>
              <a:t>https://frontline.news/post/alarm-grows-over-major-climate-proposal-to-slash-flights-food-clothing</a:t>
            </a:r>
          </a:p>
        </p:txBody>
      </p:sp>
    </p:spTree>
    <p:extLst>
      <p:ext uri="{BB962C8B-B14F-4D97-AF65-F5344CB8AC3E}">
        <p14:creationId xmlns:p14="http://schemas.microsoft.com/office/powerpoint/2010/main" val="40574081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a:defRPr/>
            </a:pPr>
            <a:r>
              <a:rPr lang="en-US" sz="1050" dirty="0"/>
              <a:t>https://en.wikipedia.org/wiki/Suicide_in_the_United_States</a:t>
            </a:r>
          </a:p>
          <a:p>
            <a:r>
              <a:rPr lang="en-US" b="0" i="0" dirty="0">
                <a:solidFill>
                  <a:srgbClr val="202122"/>
                </a:solidFill>
                <a:effectLst/>
              </a:rPr>
              <a:t>In 2022, around 49,500 people died by suicide according to the CDC, which is the highest number ever recorded</a:t>
            </a:r>
          </a:p>
        </p:txBody>
      </p:sp>
    </p:spTree>
    <p:extLst>
      <p:ext uri="{BB962C8B-B14F-4D97-AF65-F5344CB8AC3E}">
        <p14:creationId xmlns:p14="http://schemas.microsoft.com/office/powerpoint/2010/main" val="30324964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50" dirty="0"/>
              <a:t>https://en.wikipedia.org/wiki/Suicide_in_the_United_States</a:t>
            </a:r>
          </a:p>
        </p:txBody>
      </p:sp>
    </p:spTree>
    <p:extLst>
      <p:ext uri="{BB962C8B-B14F-4D97-AF65-F5344CB8AC3E}">
        <p14:creationId xmlns:p14="http://schemas.microsoft.com/office/powerpoint/2010/main" val="38621400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773798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42643515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00" dirty="0"/>
              <a:t>https://upload.wikimedia.org/wikipedia/commons/thumb/e/ed/David_Horowitz_by_Gage_Skidmore.jpg/220px-David_Horowitz_by_Gage_Skidmore.jpg </a:t>
            </a:r>
          </a:p>
          <a:p>
            <a:r>
              <a:rPr lang="en-US" altLang="en-US" dirty="0"/>
              <a:t>Jewish agnostic. </a:t>
            </a:r>
            <a:r>
              <a:rPr lang="en-US" dirty="0"/>
              <a:t>Raised by communist parents, David Horowitz was once a strong voice for the American Left in the 1960s. But after awakening to the evil it was doing, this Jewish writer went on to embrace American exceptionalism, birthed from Protestant Christianity</a:t>
            </a:r>
            <a:r>
              <a:rPr lang="en-US" b="0" i="0" dirty="0">
                <a:solidFill>
                  <a:srgbClr val="5B6E7F"/>
                </a:solidFill>
                <a:effectLst/>
                <a:latin typeface="Roboto" panose="02000000000000000000" pitchFamily="2" charset="0"/>
              </a:rPr>
              <a:t>.</a:t>
            </a:r>
            <a:endParaRPr lang="en-US" altLang="en-US" dirty="0"/>
          </a:p>
        </p:txBody>
      </p:sp>
    </p:spTree>
    <p:extLst>
      <p:ext uri="{BB962C8B-B14F-4D97-AF65-F5344CB8AC3E}">
        <p14:creationId xmlns:p14="http://schemas.microsoft.com/office/powerpoint/2010/main" val="22570794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marL="0" marR="0" lvl="0" indent="0" defTabSz="914400" eaLnBrk="1" latinLnBrk="0" hangingPunct="1">
              <a:lnSpc>
                <a:spcPct val="100000"/>
              </a:lnSpc>
              <a:buClrTx/>
              <a:buSzTx/>
              <a:buFontTx/>
              <a:buNone/>
              <a:tabLst/>
              <a:defRPr/>
            </a:pPr>
            <a:r>
              <a:rPr lang="en-US" altLang="en-US" sz="1050" dirty="0"/>
              <a:t>https://www.drjamesdobson.org/broadcasts/dark-agenda-the-war-to-destroy-christian-america-part-1</a:t>
            </a:r>
          </a:p>
          <a:p>
            <a:endParaRPr lang="en-US" altLang="en-US" dirty="0"/>
          </a:p>
        </p:txBody>
      </p:sp>
    </p:spTree>
    <p:extLst>
      <p:ext uri="{BB962C8B-B14F-4D97-AF65-F5344CB8AC3E}">
        <p14:creationId xmlns:p14="http://schemas.microsoft.com/office/powerpoint/2010/main" val="23752078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marL="0" marR="0" lvl="0" indent="0" defTabSz="914400" eaLnBrk="1" latinLnBrk="0" hangingPunct="1">
              <a:lnSpc>
                <a:spcPct val="100000"/>
              </a:lnSpc>
              <a:buClrTx/>
              <a:buSzTx/>
              <a:buFontTx/>
              <a:buNone/>
              <a:tabLst/>
              <a:defRPr/>
            </a:pPr>
            <a:r>
              <a:rPr lang="en-US" altLang="en-US" sz="1050" dirty="0"/>
              <a:t>https://www.drjamesdobson.org/broadcasts/dark-agenda-the-war-to-destroy-christian-america-part-1</a:t>
            </a:r>
          </a:p>
          <a:p>
            <a:endParaRPr lang="en-US" altLang="en-US" dirty="0"/>
          </a:p>
        </p:txBody>
      </p:sp>
    </p:spTree>
    <p:extLst>
      <p:ext uri="{BB962C8B-B14F-4D97-AF65-F5344CB8AC3E}">
        <p14:creationId xmlns:p14="http://schemas.microsoft.com/office/powerpoint/2010/main" val="35866263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50" dirty="0"/>
              <a:t>https://www.drjamesdobson.org/broadcasts/dark-agenda-the-war-to-destroy-christian-america-part-1</a:t>
            </a:r>
          </a:p>
        </p:txBody>
      </p:sp>
    </p:spTree>
    <p:extLst>
      <p:ext uri="{BB962C8B-B14F-4D97-AF65-F5344CB8AC3E}">
        <p14:creationId xmlns:p14="http://schemas.microsoft.com/office/powerpoint/2010/main" val="32233439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50" dirty="0"/>
              <a:t>https://www.drjamesdobson.org/broadcasts/dark-agenda-the-war-to-destroy-christian-america-part-1</a:t>
            </a:r>
          </a:p>
        </p:txBody>
      </p:sp>
    </p:spTree>
    <p:extLst>
      <p:ext uri="{BB962C8B-B14F-4D97-AF65-F5344CB8AC3E}">
        <p14:creationId xmlns:p14="http://schemas.microsoft.com/office/powerpoint/2010/main" val="11262069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00" dirty="0"/>
              <a:t>https://www.drjamesdobson.org/broadcasts/dark-agenda-the-war-to-destroy-christian-america-part-1</a:t>
            </a:r>
          </a:p>
        </p:txBody>
      </p:sp>
    </p:spTree>
    <p:extLst>
      <p:ext uri="{BB962C8B-B14F-4D97-AF65-F5344CB8AC3E}">
        <p14:creationId xmlns:p14="http://schemas.microsoft.com/office/powerpoint/2010/main" val="37213462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You’re childless, no future to your ways.</a:t>
            </a:r>
          </a:p>
        </p:txBody>
      </p:sp>
    </p:spTree>
    <p:extLst>
      <p:ext uri="{BB962C8B-B14F-4D97-AF65-F5344CB8AC3E}">
        <p14:creationId xmlns:p14="http://schemas.microsoft.com/office/powerpoint/2010/main" val="10889353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Hannah couldn’t eat for grief at her barrenness.   She was a good wife, a sweet woman, apparently GREATLY loved by her husband </a:t>
            </a:r>
            <a:r>
              <a:rPr lang="en-US" altLang="en-US" dirty="0" err="1"/>
              <a:t>Elkanah</a:t>
            </a:r>
            <a:r>
              <a:rPr lang="en-US" altLang="en-US" dirty="0"/>
              <a:t> with a double portion.  Fair as the moon to him.  But barren.  Craters of failure.</a:t>
            </a:r>
          </a:p>
        </p:txBody>
      </p:sp>
    </p:spTree>
    <p:extLst>
      <p:ext uri="{BB962C8B-B14F-4D97-AF65-F5344CB8AC3E}">
        <p14:creationId xmlns:p14="http://schemas.microsoft.com/office/powerpoint/2010/main" val="24330235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42651522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039454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100" dirty="0"/>
              <a:t>https://allisrael.com/israaid-fulfills-divine-calling-to-bless-the-nations-provides-essential-support-following-natural-disasters-worldwide</a:t>
            </a:r>
          </a:p>
        </p:txBody>
      </p:sp>
    </p:spTree>
    <p:extLst>
      <p:ext uri="{BB962C8B-B14F-4D97-AF65-F5344CB8AC3E}">
        <p14:creationId xmlns:p14="http://schemas.microsoft.com/office/powerpoint/2010/main" val="6105664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10652190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00" dirty="0"/>
              <a:t>https://www.alephbeta.org/playlist/how-to-get-closer-to-god</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dirty="0">
                <a:effectLst/>
                <a:latin typeface="Roboto" panose="02000000000000000000" pitchFamily="2" charset="0"/>
              </a:rPr>
              <a:t>Rabbi David </a:t>
            </a:r>
            <a:r>
              <a:rPr lang="en-US" b="0" i="0" dirty="0" err="1">
                <a:effectLst/>
                <a:latin typeface="Roboto" panose="02000000000000000000" pitchFamily="2" charset="0"/>
              </a:rPr>
              <a:t>Fohrman</a:t>
            </a:r>
            <a:endParaRPr lang="en-US" b="0" i="0" dirty="0">
              <a:effectLst/>
              <a:latin typeface="Roboto" panose="02000000000000000000" pitchFamily="2" charset="0"/>
            </a:endParaRPr>
          </a:p>
          <a:p>
            <a:endParaRPr lang="en-US" altLang="en-US" dirty="0"/>
          </a:p>
        </p:txBody>
      </p:sp>
    </p:spTree>
    <p:extLst>
      <p:ext uri="{BB962C8B-B14F-4D97-AF65-F5344CB8AC3E}">
        <p14:creationId xmlns:p14="http://schemas.microsoft.com/office/powerpoint/2010/main" val="255752344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Worthless woman Bat Beli</a:t>
            </a:r>
            <a:r>
              <a:rPr lang="en-US" altLang="en-US" i="1" dirty="0"/>
              <a:t>al</a:t>
            </a:r>
            <a:r>
              <a:rPr lang="en-US" altLang="en-US" dirty="0"/>
              <a:t>  </a:t>
            </a:r>
            <a:r>
              <a:rPr lang="he-IL" altLang="en-US" dirty="0"/>
              <a:t>בת </a:t>
            </a:r>
            <a:r>
              <a:rPr lang="he-IL" altLang="en-US" dirty="0" err="1"/>
              <a:t>בליעל</a:t>
            </a:r>
            <a:endParaRPr lang="en-US" altLang="en-US" dirty="0"/>
          </a:p>
          <a:p>
            <a:endParaRPr lang="en-US"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000" dirty="0"/>
              <a:t>https://www.alephbeta.org/playlist/how-to-get-closer-to-god</a:t>
            </a:r>
          </a:p>
          <a:p>
            <a:endParaRPr lang="en-US" altLang="en-US" dirty="0"/>
          </a:p>
        </p:txBody>
      </p:sp>
    </p:spTree>
    <p:extLst>
      <p:ext uri="{BB962C8B-B14F-4D97-AF65-F5344CB8AC3E}">
        <p14:creationId xmlns:p14="http://schemas.microsoft.com/office/powerpoint/2010/main" val="23895665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Without yoke = out of control, not serving, not caring.  She was exemplary, but barren.  We are in many ways exemplary, but barren.  Fair as the moon, but cratered, deficiencies.</a:t>
            </a:r>
          </a:p>
          <a:p>
            <a:endParaRPr lang="en-US" altLang="en-US" sz="1050" dirty="0"/>
          </a:p>
          <a:p>
            <a:r>
              <a:rPr lang="en-US" altLang="en-US" sz="1050" dirty="0"/>
              <a:t>https://www.alephbeta.org/playlist/how-to-get-closer-to-god</a:t>
            </a:r>
          </a:p>
        </p:txBody>
      </p:sp>
    </p:spTree>
    <p:extLst>
      <p:ext uri="{BB962C8B-B14F-4D97-AF65-F5344CB8AC3E}">
        <p14:creationId xmlns:p14="http://schemas.microsoft.com/office/powerpoint/2010/main" val="266889218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9743537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Blessed of the </a:t>
            </a:r>
            <a:r>
              <a:rPr lang="en-US" altLang="en-US" dirty="0" err="1"/>
              <a:t>cohen</a:t>
            </a:r>
            <a:r>
              <a:rPr lang="en-US" altLang="en-US" dirty="0"/>
              <a:t> ~ word of G-d.   Lifted her spirits, that her prayer was received.  Ever get that sense “That was a good prayer.   Received.”   </a:t>
            </a:r>
          </a:p>
        </p:txBody>
      </p:sp>
    </p:spTree>
    <p:extLst>
      <p:ext uri="{BB962C8B-B14F-4D97-AF65-F5344CB8AC3E}">
        <p14:creationId xmlns:p14="http://schemas.microsoft.com/office/powerpoint/2010/main" val="247622943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9727031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She got far more than she prayed for!!</a:t>
            </a:r>
          </a:p>
        </p:txBody>
      </p:sp>
    </p:spTree>
    <p:extLst>
      <p:ext uri="{BB962C8B-B14F-4D97-AF65-F5344CB8AC3E}">
        <p14:creationId xmlns:p14="http://schemas.microsoft.com/office/powerpoint/2010/main" val="378724188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Fiji and the coral reefs restored.  </a:t>
            </a:r>
          </a:p>
          <a:p>
            <a:r>
              <a:rPr lang="en-US" altLang="en-US" dirty="0" err="1"/>
              <a:t>Tekhelet</a:t>
            </a:r>
            <a:r>
              <a:rPr lang="en-US" altLang="en-US" dirty="0"/>
              <a:t> mollusk restored.  </a:t>
            </a:r>
          </a:p>
        </p:txBody>
      </p:sp>
    </p:spTree>
    <p:extLst>
      <p:ext uri="{BB962C8B-B14F-4D97-AF65-F5344CB8AC3E}">
        <p14:creationId xmlns:p14="http://schemas.microsoft.com/office/powerpoint/2010/main" val="134108438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4072558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50" dirty="0"/>
              <a:t>https://www.theepochtimes.com/_next/image?url=https://img.theepochtimes.com/assets/uploads/2023/08/29/id5482849-34534456t45-eclipse-solar-43567-567.jpg&amp;w=1200&amp;q=75</a:t>
            </a:r>
          </a:p>
        </p:txBody>
      </p:sp>
    </p:spTree>
    <p:extLst>
      <p:ext uri="{BB962C8B-B14F-4D97-AF65-F5344CB8AC3E}">
        <p14:creationId xmlns:p14="http://schemas.microsoft.com/office/powerpoint/2010/main" val="259712415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50" dirty="0"/>
              <a:t>https://www.worthynews.com/88501-revival-fires-reported-across-us-worthy-news-in-depth</a:t>
            </a:r>
          </a:p>
        </p:txBody>
      </p:sp>
    </p:spTree>
    <p:extLst>
      <p:ext uri="{BB962C8B-B14F-4D97-AF65-F5344CB8AC3E}">
        <p14:creationId xmlns:p14="http://schemas.microsoft.com/office/powerpoint/2010/main" val="196511085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2000" dirty="0"/>
              <a:t>Rivka has visited and sung her multiple times, and George preached here, and built out our livestream equipment, which was subsequently upgraded by Steve Kline and others.</a:t>
            </a:r>
          </a:p>
          <a:p>
            <a:pPr marL="0" marR="0" lvl="0" indent="0" defTabSz="914400" eaLnBrk="1" latinLnBrk="0" hangingPunct="1">
              <a:lnSpc>
                <a:spcPct val="100000"/>
              </a:lnSpc>
              <a:buClrTx/>
              <a:buSzTx/>
              <a:buFontTx/>
              <a:buNone/>
              <a:tabLst/>
              <a:defRPr/>
            </a:pPr>
            <a:r>
              <a:rPr lang="en-US" altLang="en-US" sz="1050" dirty="0"/>
              <a:t>https://www.worthynews.com/88501-revival-fires-reported-across-us-worthy-news-in-depth</a:t>
            </a:r>
          </a:p>
          <a:p>
            <a:endParaRPr lang="en-US" altLang="en-US" dirty="0"/>
          </a:p>
        </p:txBody>
      </p:sp>
    </p:spTree>
    <p:extLst>
      <p:ext uri="{BB962C8B-B14F-4D97-AF65-F5344CB8AC3E}">
        <p14:creationId xmlns:p14="http://schemas.microsoft.com/office/powerpoint/2010/main" val="294161879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marL="0" marR="0" lvl="0" indent="0" defTabSz="914400" eaLnBrk="1" latinLnBrk="0" hangingPunct="1">
              <a:lnSpc>
                <a:spcPct val="100000"/>
              </a:lnSpc>
              <a:buClrTx/>
              <a:buSzTx/>
              <a:buFontTx/>
              <a:buNone/>
              <a:tabLst/>
              <a:defRPr/>
            </a:pPr>
            <a:r>
              <a:rPr lang="en-US" altLang="en-US" sz="1050" dirty="0"/>
              <a:t>https://www.worthynews.com/88501-revival-fires-reported-across-us-worthy-news-in-depth</a:t>
            </a:r>
          </a:p>
          <a:p>
            <a:endParaRPr lang="en-US" altLang="en-US" dirty="0"/>
          </a:p>
        </p:txBody>
      </p:sp>
    </p:spTree>
    <p:extLst>
      <p:ext uri="{BB962C8B-B14F-4D97-AF65-F5344CB8AC3E}">
        <p14:creationId xmlns:p14="http://schemas.microsoft.com/office/powerpoint/2010/main" val="210908827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Letter to the Messianic Jews a 13.01-3  Hospitality Healing</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Mar11,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50" dirty="0"/>
              <a:t>https://external-content.duckduckgo.com/iu/?u=https%3A%2F%2Fwww.faithwire.com%2Fwp-content%2Fuploads%2F2020%2F09%2Fcalvarychurch.png&amp;f=1&amp;nofb=1&amp;ipt=1bdab1241640ce315ab173c5c8e3edad0754a33a257273fa88719f6539fc66ab&amp;ipo=images</a:t>
            </a:r>
            <a:endParaRPr lang="en-US" altLang="en-US" dirty="0"/>
          </a:p>
        </p:txBody>
      </p:sp>
    </p:spTree>
    <p:extLst>
      <p:ext uri="{BB962C8B-B14F-4D97-AF65-F5344CB8AC3E}">
        <p14:creationId xmlns:p14="http://schemas.microsoft.com/office/powerpoint/2010/main" val="375974148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Letter to the Messianic Jews a 13.01-3  Hospitality Healing</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Mar11, 2023 5783</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Transformative immersion?  </a:t>
            </a:r>
          </a:p>
          <a:p>
            <a:endParaRPr lang="en-US" altLang="en-US" dirty="0"/>
          </a:p>
          <a:p>
            <a:r>
              <a:rPr lang="en-US" altLang="en-US" dirty="0"/>
              <a:t>Chuck L and Pam shared with him about salvation in Harvard dorm.</a:t>
            </a:r>
          </a:p>
        </p:txBody>
      </p:sp>
    </p:spTree>
    <p:extLst>
      <p:ext uri="{BB962C8B-B14F-4D97-AF65-F5344CB8AC3E}">
        <p14:creationId xmlns:p14="http://schemas.microsoft.com/office/powerpoint/2010/main" val="166690747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marL="0" marR="0" lvl="0" indent="0" defTabSz="914400" eaLnBrk="1" latinLnBrk="0" hangingPunct="1">
              <a:lnSpc>
                <a:spcPct val="100000"/>
              </a:lnSpc>
              <a:buClrTx/>
              <a:buSzTx/>
              <a:buFontTx/>
              <a:buNone/>
              <a:tabLst/>
              <a:defRPr/>
            </a:pPr>
            <a:r>
              <a:rPr lang="en-US" altLang="en-US" sz="1050" dirty="0"/>
              <a:t>https://www.worthynews.com/88501-revival-fires-reported-across-us-worthy-news-in-depth</a:t>
            </a:r>
          </a:p>
          <a:p>
            <a:r>
              <a:rPr lang="en-US" b="0" i="0" dirty="0">
                <a:solidFill>
                  <a:srgbClr val="523F7C"/>
                </a:solidFill>
                <a:effectLst/>
              </a:rPr>
              <a:t>More than 5,000 people showed up to Unite Auburn’s “Night of Worship,” according to CBN estimates.</a:t>
            </a:r>
            <a:endParaRPr lang="en-US" altLang="en-US" dirty="0"/>
          </a:p>
        </p:txBody>
      </p:sp>
    </p:spTree>
    <p:extLst>
      <p:ext uri="{BB962C8B-B14F-4D97-AF65-F5344CB8AC3E}">
        <p14:creationId xmlns:p14="http://schemas.microsoft.com/office/powerpoint/2010/main" val="313376431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marL="0" marR="0" lvl="0" indent="0" defTabSz="914400" eaLnBrk="1" latinLnBrk="0" hangingPunct="1">
              <a:lnSpc>
                <a:spcPct val="100000"/>
              </a:lnSpc>
              <a:buClrTx/>
              <a:buSzTx/>
              <a:buFontTx/>
              <a:buNone/>
              <a:tabLst/>
              <a:defRPr/>
            </a:pPr>
            <a:r>
              <a:rPr lang="en-US" altLang="en-US" sz="1050" dirty="0"/>
              <a:t>https://www.worthynews.com/88501-revival-fires-reported-across-us-worthy-news-in-depth</a:t>
            </a:r>
          </a:p>
          <a:p>
            <a:endParaRPr lang="en-US" altLang="en-US" dirty="0"/>
          </a:p>
        </p:txBody>
      </p:sp>
    </p:spTree>
    <p:extLst>
      <p:ext uri="{BB962C8B-B14F-4D97-AF65-F5344CB8AC3E}">
        <p14:creationId xmlns:p14="http://schemas.microsoft.com/office/powerpoint/2010/main" val="428579489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marL="0" marR="0" lvl="0" indent="0" defTabSz="914400" eaLnBrk="1" latinLnBrk="0" hangingPunct="1">
              <a:lnSpc>
                <a:spcPct val="100000"/>
              </a:lnSpc>
              <a:buClrTx/>
              <a:buSzTx/>
              <a:buFontTx/>
              <a:buNone/>
              <a:tabLst/>
              <a:defRPr/>
            </a:pPr>
            <a:r>
              <a:rPr lang="en-US" altLang="en-US" sz="1050" dirty="0">
                <a:hlinkClick r:id="rId3"/>
              </a:rPr>
              <a:t>https://www.worthynews.com/88501-revival-fires-reported-across-us-worthy-news-in-depth</a:t>
            </a:r>
            <a:endParaRPr lang="en-US" altLang="en-US" sz="1050" dirty="0"/>
          </a:p>
          <a:p>
            <a:pPr marL="0" marR="0" lvl="0" indent="0" defTabSz="914400" eaLnBrk="1" latinLnBrk="0" hangingPunct="1">
              <a:lnSpc>
                <a:spcPct val="100000"/>
              </a:lnSpc>
              <a:buClrTx/>
              <a:buSzTx/>
              <a:buFontTx/>
              <a:buNone/>
              <a:tabLst/>
              <a:defRPr/>
            </a:pPr>
            <a:endParaRPr lang="en-US" altLang="en-US" sz="1050" dirty="0"/>
          </a:p>
          <a:p>
            <a:pPr marL="0" marR="0" lvl="0" indent="0" defTabSz="914400" eaLnBrk="1" latinLnBrk="0" hangingPunct="1">
              <a:lnSpc>
                <a:spcPct val="100000"/>
              </a:lnSpc>
              <a:buClrTx/>
              <a:buSzTx/>
              <a:buFontTx/>
              <a:buNone/>
              <a:tabLst/>
              <a:defRPr/>
            </a:pPr>
            <a:r>
              <a:rPr lang="en-US" altLang="en-US" dirty="0"/>
              <a:t>Alabama, North Carolina, this illustration Texas</a:t>
            </a:r>
          </a:p>
          <a:p>
            <a:endParaRPr lang="en-US" altLang="en-US" dirty="0"/>
          </a:p>
        </p:txBody>
      </p:sp>
    </p:spTree>
    <p:extLst>
      <p:ext uri="{BB962C8B-B14F-4D97-AF65-F5344CB8AC3E}">
        <p14:creationId xmlns:p14="http://schemas.microsoft.com/office/powerpoint/2010/main" val="248820018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marL="0" marR="0" lvl="0" indent="0" defTabSz="914400" eaLnBrk="1" latinLnBrk="0" hangingPunct="1">
              <a:lnSpc>
                <a:spcPct val="100000"/>
              </a:lnSpc>
              <a:buClrTx/>
              <a:buSzTx/>
              <a:buFontTx/>
              <a:buNone/>
              <a:tabLst/>
              <a:defRPr/>
            </a:pPr>
            <a:r>
              <a:rPr lang="en-US" altLang="en-US" sz="1050" dirty="0"/>
              <a:t>https://www.worthynews.com/88501-revival-fires-reported-across-us-worthy-news-in-depth</a:t>
            </a:r>
          </a:p>
          <a:p>
            <a:endParaRPr lang="en-US" altLang="en-US" dirty="0"/>
          </a:p>
        </p:txBody>
      </p:sp>
    </p:spTree>
    <p:extLst>
      <p:ext uri="{BB962C8B-B14F-4D97-AF65-F5344CB8AC3E}">
        <p14:creationId xmlns:p14="http://schemas.microsoft.com/office/powerpoint/2010/main" val="392114030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marL="0" marR="0" lvl="0" indent="0" defTabSz="914400" eaLnBrk="1" latinLnBrk="0" hangingPunct="1">
              <a:lnSpc>
                <a:spcPct val="100000"/>
              </a:lnSpc>
              <a:buClrTx/>
              <a:buSzTx/>
              <a:buFontTx/>
              <a:buNone/>
              <a:tabLst/>
              <a:defRPr/>
            </a:pPr>
            <a:r>
              <a:rPr lang="en-US" altLang="en-US" sz="1050" dirty="0"/>
              <a:t>https://www.worthynews.com/88501-revival-fires-reported-across-us-worthy-news-in-depth</a:t>
            </a:r>
          </a:p>
          <a:p>
            <a:endParaRPr lang="en-US" altLang="en-US" dirty="0"/>
          </a:p>
        </p:txBody>
      </p:sp>
    </p:spTree>
    <p:extLst>
      <p:ext uri="{BB962C8B-B14F-4D97-AF65-F5344CB8AC3E}">
        <p14:creationId xmlns:p14="http://schemas.microsoft.com/office/powerpoint/2010/main" val="2767746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36232379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marL="0" marR="0" lvl="0" indent="0" defTabSz="914400" eaLnBrk="1" latinLnBrk="0" hangingPunct="1">
              <a:lnSpc>
                <a:spcPct val="100000"/>
              </a:lnSpc>
              <a:buClrTx/>
              <a:buSzTx/>
              <a:buFontTx/>
              <a:buNone/>
              <a:tabLst/>
              <a:defRPr/>
            </a:pPr>
            <a:r>
              <a:rPr lang="en-US" altLang="en-US" sz="1050" dirty="0"/>
              <a:t>https://www.worthynews.com/88501-revival-fires-reported-across-us-worthy-news-in-depth</a:t>
            </a:r>
          </a:p>
          <a:p>
            <a:endParaRPr lang="en-US" altLang="en-US" dirty="0"/>
          </a:p>
        </p:txBody>
      </p:sp>
    </p:spTree>
    <p:extLst>
      <p:ext uri="{BB962C8B-B14F-4D97-AF65-F5344CB8AC3E}">
        <p14:creationId xmlns:p14="http://schemas.microsoft.com/office/powerpoint/2010/main" val="155461087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marL="0" marR="0" lvl="0" indent="0" defTabSz="914400" eaLnBrk="1" latinLnBrk="0" hangingPunct="1">
              <a:lnSpc>
                <a:spcPct val="100000"/>
              </a:lnSpc>
              <a:buClrTx/>
              <a:buSzTx/>
              <a:buFontTx/>
              <a:buNone/>
              <a:tabLst/>
              <a:defRPr/>
            </a:pPr>
            <a:r>
              <a:rPr lang="en-US" altLang="en-US" sz="1050" dirty="0">
                <a:hlinkClick r:id="rId3"/>
              </a:rPr>
              <a:t>https://www.worthynews.com/88501-revival-fires-reported-across-us-worthy-news-in-depth</a:t>
            </a:r>
            <a:endParaRPr lang="en-US" altLang="en-US" sz="1050" dirty="0"/>
          </a:p>
          <a:p>
            <a:pPr marL="0" marR="0" lvl="0" indent="0" defTabSz="914400" eaLnBrk="1" latinLnBrk="0" hangingPunct="1">
              <a:lnSpc>
                <a:spcPct val="100000"/>
              </a:lnSpc>
              <a:buClrTx/>
              <a:buSzTx/>
              <a:buFontTx/>
              <a:buNone/>
              <a:tabLst/>
              <a:defRPr/>
            </a:pPr>
            <a:endParaRPr lang="en-US" altLang="en-US" dirty="0"/>
          </a:p>
          <a:p>
            <a:pPr marL="0" marR="0" lvl="0" indent="0" defTabSz="914400" eaLnBrk="1" latinLnBrk="0" hangingPunct="1">
              <a:lnSpc>
                <a:spcPct val="100000"/>
              </a:lnSpc>
              <a:buClrTx/>
              <a:buSzTx/>
              <a:buFontTx/>
              <a:buNone/>
              <a:tabLst/>
              <a:defRPr/>
            </a:pPr>
            <a:r>
              <a:rPr lang="en-US" altLang="en-US" dirty="0"/>
              <a:t>Remember, this is not a flaky report.  George Whitten.  Possible here?  With Jews, and the Nations?</a:t>
            </a:r>
          </a:p>
          <a:p>
            <a:endParaRPr lang="en-US" altLang="en-US" dirty="0"/>
          </a:p>
        </p:txBody>
      </p:sp>
    </p:spTree>
    <p:extLst>
      <p:ext uri="{BB962C8B-B14F-4D97-AF65-F5344CB8AC3E}">
        <p14:creationId xmlns:p14="http://schemas.microsoft.com/office/powerpoint/2010/main" val="116446725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402330539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Call to prayer for mercy on our heart, families, US population of Jews and the Nations!</a:t>
            </a:r>
          </a:p>
        </p:txBody>
      </p:sp>
    </p:spTree>
    <p:extLst>
      <p:ext uri="{BB962C8B-B14F-4D97-AF65-F5344CB8AC3E}">
        <p14:creationId xmlns:p14="http://schemas.microsoft.com/office/powerpoint/2010/main" val="416022370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Fiji</a:t>
            </a:r>
          </a:p>
          <a:p>
            <a:r>
              <a:rPr lang="en-US" altLang="en-US" dirty="0" err="1"/>
              <a:t>Tekhelet</a:t>
            </a:r>
            <a:endParaRPr lang="en-US" altLang="en-US" dirty="0"/>
          </a:p>
        </p:txBody>
      </p:sp>
    </p:spTree>
    <p:extLst>
      <p:ext uri="{BB962C8B-B14F-4D97-AF65-F5344CB8AC3E}">
        <p14:creationId xmlns:p14="http://schemas.microsoft.com/office/powerpoint/2010/main" val="3805190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marL="231775" indent="-231775">
              <a:buFont typeface="+mj-lt"/>
              <a:buAutoNum type="arabicPeriod"/>
            </a:pPr>
            <a:r>
              <a:rPr lang="en-US" altLang="en-US" dirty="0"/>
              <a:t>We considered increased fruit, Spirit and outreach.</a:t>
            </a:r>
          </a:p>
          <a:p>
            <a:pPr marL="231775" indent="-231775">
              <a:buFont typeface="+mj-lt"/>
              <a:buAutoNum type="arabicPeriod"/>
            </a:pPr>
            <a:r>
              <a:rPr lang="en-US" altLang="en-US" dirty="0"/>
              <a:t>Next consider our prayer, asking, keep on asking, receiving.  Increased attendance last Tuesday Teerosh.  No Teerosh this week. Day after YK.  But next week!</a:t>
            </a:r>
          </a:p>
          <a:p>
            <a:pPr marL="231775" indent="-231775">
              <a:buFont typeface="+mj-lt"/>
              <a:buAutoNum type="arabicPeriod"/>
            </a:pPr>
            <a:r>
              <a:rPr lang="en-US" altLang="en-US" dirty="0"/>
              <a:t>Yeshua makes a special point about love, loving each other.  “I get annoyed, irritated.”  </a:t>
            </a:r>
          </a:p>
          <a:p>
            <a:pPr marL="231775" indent="-231775">
              <a:buFont typeface="+mj-lt"/>
              <a:buAutoNum type="arabicPeriod"/>
            </a:pPr>
            <a:r>
              <a:rPr lang="en-US" altLang="en-US" dirty="0"/>
              <a:t>The world’s opposition.  We don’t have to work on that one, but just be prepared to receive.</a:t>
            </a:r>
          </a:p>
        </p:txBody>
      </p:sp>
    </p:spTree>
    <p:extLst>
      <p:ext uri="{BB962C8B-B14F-4D97-AF65-F5344CB8AC3E}">
        <p14:creationId xmlns:p14="http://schemas.microsoft.com/office/powerpoint/2010/main" val="318376132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05617420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00" dirty="0"/>
              <a:t>https://en.wikipedia.org/wiki/Ffyona_Campbell</a:t>
            </a:r>
          </a:p>
          <a:p>
            <a:r>
              <a:rPr lang="en-US" altLang="en-US" sz="1000" dirty="0"/>
              <a:t>$221,000 US dollars</a:t>
            </a:r>
          </a:p>
        </p:txBody>
      </p:sp>
    </p:spTree>
    <p:extLst>
      <p:ext uri="{BB962C8B-B14F-4D97-AF65-F5344CB8AC3E}">
        <p14:creationId xmlns:p14="http://schemas.microsoft.com/office/powerpoint/2010/main" val="317902489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00" dirty="0"/>
              <a:t>https://external-content.duckduckgo.com/iu/?u=https%3A%2F%2Fpictures.abebooks.com%2Fisbn%2F9781857979466-es.jpg&amp;f=1&amp;nofb=1&amp;ipt=d67c452f3931b97997f1ab96a152531aa83df779aa2f7bcd9e7c9cce898e33a2&amp;ipo=images</a:t>
            </a:r>
          </a:p>
        </p:txBody>
      </p:sp>
    </p:spTree>
    <p:extLst>
      <p:ext uri="{BB962C8B-B14F-4D97-AF65-F5344CB8AC3E}">
        <p14:creationId xmlns:p14="http://schemas.microsoft.com/office/powerpoint/2010/main" val="327015042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00" dirty="0">
                <a:hlinkClick r:id="rId3"/>
              </a:rPr>
              <a:t>https://familytalk.widen.net/view/pdf/jy4opljbbo/09212023DARKAGENDATHEWARTODESTROYCHRISTIANAMERICA1.pdf?t.download=true&amp;u=i21id9</a:t>
            </a:r>
            <a:endParaRPr lang="en-US" altLang="en-US" sz="1000" dirty="0"/>
          </a:p>
          <a:p>
            <a:endParaRPr lang="en-US" altLang="en-US" dirty="0"/>
          </a:p>
          <a:p>
            <a:r>
              <a:rPr lang="en-US" altLang="en-US" dirty="0"/>
              <a:t>Great and fulfilling day.  Dr. Dobson majored on the emotional validation on that day that she sought.</a:t>
            </a:r>
          </a:p>
        </p:txBody>
      </p:sp>
    </p:spTree>
    <p:extLst>
      <p:ext uri="{BB962C8B-B14F-4D97-AF65-F5344CB8AC3E}">
        <p14:creationId xmlns:p14="http://schemas.microsoft.com/office/powerpoint/2010/main" val="3408818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I will be away, but hopefully, Baruch Burt will let you out at noon to view.  Need eclipse lenses.</a:t>
            </a:r>
          </a:p>
        </p:txBody>
      </p:sp>
    </p:spTree>
    <p:extLst>
      <p:ext uri="{BB962C8B-B14F-4D97-AF65-F5344CB8AC3E}">
        <p14:creationId xmlns:p14="http://schemas.microsoft.com/office/powerpoint/2010/main" val="67425449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00" dirty="0"/>
              <a:t>https://familytalk.widen.net/view/pdf/jy4opljbbo/09212023DARKAGENDATHEWARTODESTROYCHRISTIANAMERICA1.pdf?t.download=true&amp;u=i21id9</a:t>
            </a:r>
          </a:p>
        </p:txBody>
      </p:sp>
    </p:spTree>
    <p:extLst>
      <p:ext uri="{BB962C8B-B14F-4D97-AF65-F5344CB8AC3E}">
        <p14:creationId xmlns:p14="http://schemas.microsoft.com/office/powerpoint/2010/main" val="314203944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50" dirty="0"/>
              <a:t>https://www.deseret.com/1996/11/3/19286463/woman-admits-cheating-on-global-walk</a:t>
            </a:r>
          </a:p>
        </p:txBody>
      </p:sp>
    </p:spTree>
    <p:extLst>
      <p:ext uri="{BB962C8B-B14F-4D97-AF65-F5344CB8AC3E}">
        <p14:creationId xmlns:p14="http://schemas.microsoft.com/office/powerpoint/2010/main" val="119694199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50" dirty="0"/>
              <a:t>https://familytalk.widen.net/view/pdf/jy4opljbbo/09212023DARKAGENDATHEWARTODESTROYCHRISTIANAMERICA1.pdf?t.download=true&amp;u=i21id9</a:t>
            </a:r>
          </a:p>
        </p:txBody>
      </p:sp>
    </p:spTree>
    <p:extLst>
      <p:ext uri="{BB962C8B-B14F-4D97-AF65-F5344CB8AC3E}">
        <p14:creationId xmlns:p14="http://schemas.microsoft.com/office/powerpoint/2010/main" val="393139491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50" dirty="0"/>
              <a:t>https://familytalk.widen.net/view/pdf/jy4opljbbo/09212023DARKAGENDATHEWARTODESTROYCHRISTIANAMERICA1.pdf?t.download=true&amp;u=i21id9</a:t>
            </a:r>
          </a:p>
        </p:txBody>
      </p:sp>
    </p:spTree>
    <p:extLst>
      <p:ext uri="{BB962C8B-B14F-4D97-AF65-F5344CB8AC3E}">
        <p14:creationId xmlns:p14="http://schemas.microsoft.com/office/powerpoint/2010/main" val="118577932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50" dirty="0">
                <a:hlinkClick r:id="rId3"/>
              </a:rPr>
              <a:t>https://www.alephbeta.org/playlist/teshuvah-steps-to-repentance</a:t>
            </a:r>
            <a:endParaRPr lang="en-US" altLang="en-US" sz="1050" dirty="0"/>
          </a:p>
          <a:p>
            <a:r>
              <a:rPr lang="en-US" altLang="en-US" sz="1050" dirty="0"/>
              <a:t>Is 55.7</a:t>
            </a:r>
          </a:p>
          <a:p>
            <a:r>
              <a:rPr lang="en-US" altLang="en-US" sz="1050" dirty="0" err="1"/>
              <a:t>Jer</a:t>
            </a:r>
            <a:r>
              <a:rPr lang="en-US" altLang="en-US" sz="1050" dirty="0"/>
              <a:t> 31.19</a:t>
            </a:r>
          </a:p>
          <a:p>
            <a:r>
              <a:rPr lang="en-US" altLang="en-US" sz="1050" dirty="0"/>
              <a:t>Hos. 14.3-4</a:t>
            </a:r>
          </a:p>
          <a:p>
            <a:endParaRPr lang="en-US" altLang="en-US" sz="1050" dirty="0"/>
          </a:p>
        </p:txBody>
      </p:sp>
    </p:spTree>
    <p:extLst>
      <p:ext uri="{BB962C8B-B14F-4D97-AF65-F5344CB8AC3E}">
        <p14:creationId xmlns:p14="http://schemas.microsoft.com/office/powerpoint/2010/main" val="155552728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93021395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408794838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41175671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90927596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Shabbat Shuva 5784 Blow the shofar in Tziyon Joel 2.15-19</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Sept 23 2023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47734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601760"/>
            <a:ext cx="7772400" cy="1102519"/>
          </a:xfrm>
        </p:spPr>
        <p:txBody>
          <a:bodyPr/>
          <a:lstStyle/>
          <a:p>
            <a:r>
              <a:rPr lang="en-US"/>
              <a:t>Click to edit Master title style</a:t>
            </a:r>
          </a:p>
        </p:txBody>
      </p:sp>
      <p:sp>
        <p:nvSpPr>
          <p:cNvPr id="3" name="Subtitle 2"/>
          <p:cNvSpPr>
            <a:spLocks noGrp="1"/>
          </p:cNvSpPr>
          <p:nvPr>
            <p:ph type="subTitle" idx="1"/>
          </p:nvPr>
        </p:nvSpPr>
        <p:spPr>
          <a:xfrm>
            <a:off x="1374817" y="2914650"/>
            <a:ext cx="6400801" cy="1314450"/>
          </a:xfrm>
        </p:spPr>
        <p:txBody>
          <a:bodyPr/>
          <a:lstStyle>
            <a:lvl1pPr marL="0" indent="0" algn="ctr">
              <a:buNone/>
              <a:defRPr/>
            </a:lvl1pPr>
            <a:lvl2pPr marL="190718" indent="0" algn="ctr">
              <a:buNone/>
              <a:defRPr/>
            </a:lvl2pPr>
            <a:lvl3pPr marL="381518" indent="0" algn="ctr">
              <a:buNone/>
              <a:defRPr/>
            </a:lvl3pPr>
            <a:lvl4pPr marL="572171" indent="0" algn="ctr">
              <a:buNone/>
              <a:defRPr/>
            </a:lvl4pPr>
            <a:lvl5pPr marL="762951" indent="0" algn="ctr">
              <a:buNone/>
              <a:defRPr/>
            </a:lvl5pPr>
            <a:lvl6pPr marL="953583" indent="0" algn="ctr">
              <a:buNone/>
              <a:defRPr/>
            </a:lvl6pPr>
            <a:lvl7pPr marL="1144273" indent="0" algn="ctr">
              <a:buNone/>
              <a:defRPr/>
            </a:lvl7pPr>
            <a:lvl8pPr marL="1335014" indent="0" algn="ctr">
              <a:buNone/>
              <a:defRPr/>
            </a:lvl8pPr>
            <a:lvl9pPr marL="152574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7528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773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2"/>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92"/>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372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2506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3305191"/>
            <a:ext cx="7772400" cy="1021556"/>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5" y="2180035"/>
            <a:ext cx="7772400" cy="1125140"/>
          </a:xfrm>
        </p:spPr>
        <p:txBody>
          <a:bodyPr anchor="b"/>
          <a:lstStyle>
            <a:lvl1pPr marL="0" indent="0">
              <a:buNone/>
              <a:defRPr sz="1125"/>
            </a:lvl1pPr>
            <a:lvl2pPr marL="190718" indent="0">
              <a:buNone/>
              <a:defRPr sz="1013"/>
            </a:lvl2pPr>
            <a:lvl3pPr marL="381518" indent="0">
              <a:buNone/>
              <a:defRPr sz="900"/>
            </a:lvl3pPr>
            <a:lvl4pPr marL="572171" indent="0">
              <a:buNone/>
              <a:defRPr sz="788"/>
            </a:lvl4pPr>
            <a:lvl5pPr marL="762951" indent="0">
              <a:buNone/>
              <a:defRPr sz="788"/>
            </a:lvl5pPr>
            <a:lvl6pPr marL="953583" indent="0">
              <a:buNone/>
              <a:defRPr sz="788"/>
            </a:lvl6pPr>
            <a:lvl7pPr marL="1144273" indent="0">
              <a:buNone/>
              <a:defRPr sz="788"/>
            </a:lvl7pPr>
            <a:lvl8pPr marL="1335014" indent="0">
              <a:buNone/>
              <a:defRPr sz="788"/>
            </a:lvl8pPr>
            <a:lvl9pPr marL="1525749" indent="0">
              <a:buNone/>
              <a:defRPr sz="788"/>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325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216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43" y="1151335"/>
            <a:ext cx="4040188"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4" name="Content Placeholder 3"/>
          <p:cNvSpPr>
            <a:spLocks noGrp="1"/>
          </p:cNvSpPr>
          <p:nvPr>
            <p:ph sz="half" idx="2"/>
          </p:nvPr>
        </p:nvSpPr>
        <p:spPr>
          <a:xfrm>
            <a:off x="457743" y="1631156"/>
            <a:ext cx="4040188"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8154" y="1151335"/>
            <a:ext cx="4041775"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8154" y="1631156"/>
            <a:ext cx="4041775"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1027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499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986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0438" y="204787"/>
            <a:ext cx="3008313" cy="871538"/>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585" y="208726"/>
            <a:ext cx="5111751" cy="438983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0438" y="1076343"/>
            <a:ext cx="3008313" cy="351829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5370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303" y="3600451"/>
            <a:ext cx="5486400" cy="425054"/>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303" y="459581"/>
            <a:ext cx="5486400" cy="3086100"/>
          </a:xfrm>
        </p:spPr>
        <p:txBody>
          <a:bodyPr/>
          <a:lstStyle>
            <a:lvl1pPr marL="0" indent="0">
              <a:buNone/>
              <a:defRPr sz="1800"/>
            </a:lvl1pPr>
            <a:lvl2pPr marL="190718" indent="0">
              <a:buNone/>
              <a:defRPr sz="1575"/>
            </a:lvl2pPr>
            <a:lvl3pPr marL="381518" indent="0">
              <a:buNone/>
              <a:defRPr sz="1350"/>
            </a:lvl3pPr>
            <a:lvl4pPr marL="572171" indent="0">
              <a:buNone/>
              <a:defRPr sz="1125"/>
            </a:lvl4pPr>
            <a:lvl5pPr marL="762951" indent="0">
              <a:buNone/>
              <a:defRPr sz="1125"/>
            </a:lvl5pPr>
            <a:lvl6pPr marL="953583" indent="0">
              <a:buNone/>
              <a:defRPr sz="1125"/>
            </a:lvl6pPr>
            <a:lvl7pPr marL="1144273" indent="0">
              <a:buNone/>
              <a:defRPr sz="1125"/>
            </a:lvl7pPr>
            <a:lvl8pPr marL="1335014" indent="0">
              <a:buNone/>
              <a:defRPr sz="1125"/>
            </a:lvl8pPr>
            <a:lvl9pPr marL="1525749" indent="0">
              <a:buNone/>
              <a:defRPr sz="1125"/>
            </a:lvl9pPr>
          </a:lstStyle>
          <a:p>
            <a:endParaRPr lang="en-US"/>
          </a:p>
        </p:txBody>
      </p:sp>
      <p:sp>
        <p:nvSpPr>
          <p:cNvPr id="4" name="Text Placeholder 3"/>
          <p:cNvSpPr>
            <a:spLocks noGrp="1"/>
          </p:cNvSpPr>
          <p:nvPr>
            <p:ph type="body" sz="half" idx="2"/>
          </p:nvPr>
        </p:nvSpPr>
        <p:spPr>
          <a:xfrm>
            <a:off x="1792303" y="4029428"/>
            <a:ext cx="5486400" cy="60364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9394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5" y="205979"/>
            <a:ext cx="8229601"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5" y="1200155"/>
            <a:ext cx="8229601"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l">
              <a:defRPr sz="788">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15"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defRPr sz="788">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1"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r">
              <a:defRPr sz="788">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919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2475">
          <a:solidFill>
            <a:schemeClr val="tx2"/>
          </a:solidFill>
          <a:latin typeface="+mj-lt"/>
          <a:ea typeface="+mj-ea"/>
          <a:cs typeface="+mj-cs"/>
        </a:defRPr>
      </a:lvl1pPr>
      <a:lvl2pPr algn="ctr" rtl="0" fontAlgn="base">
        <a:spcBef>
          <a:spcPct val="0"/>
        </a:spcBef>
        <a:spcAft>
          <a:spcPct val="0"/>
        </a:spcAft>
        <a:defRPr sz="2475">
          <a:solidFill>
            <a:schemeClr val="tx2"/>
          </a:solidFill>
          <a:latin typeface="Arial" charset="0"/>
          <a:cs typeface="Arial" charset="0"/>
        </a:defRPr>
      </a:lvl2pPr>
      <a:lvl3pPr algn="ctr" rtl="0" fontAlgn="base">
        <a:spcBef>
          <a:spcPct val="0"/>
        </a:spcBef>
        <a:spcAft>
          <a:spcPct val="0"/>
        </a:spcAft>
        <a:defRPr sz="2475">
          <a:solidFill>
            <a:schemeClr val="tx2"/>
          </a:solidFill>
          <a:latin typeface="Arial" charset="0"/>
          <a:cs typeface="Arial" charset="0"/>
        </a:defRPr>
      </a:lvl3pPr>
      <a:lvl4pPr algn="ctr" rtl="0" fontAlgn="base">
        <a:spcBef>
          <a:spcPct val="0"/>
        </a:spcBef>
        <a:spcAft>
          <a:spcPct val="0"/>
        </a:spcAft>
        <a:defRPr sz="2475">
          <a:solidFill>
            <a:schemeClr val="tx2"/>
          </a:solidFill>
          <a:latin typeface="Arial" charset="0"/>
          <a:cs typeface="Arial" charset="0"/>
        </a:defRPr>
      </a:lvl4pPr>
      <a:lvl5pPr algn="ctr" rtl="0" fontAlgn="base">
        <a:spcBef>
          <a:spcPct val="0"/>
        </a:spcBef>
        <a:spcAft>
          <a:spcPct val="0"/>
        </a:spcAft>
        <a:defRPr sz="2475">
          <a:solidFill>
            <a:schemeClr val="tx2"/>
          </a:solidFill>
          <a:latin typeface="Arial" charset="0"/>
          <a:cs typeface="Arial" charset="0"/>
        </a:defRPr>
      </a:lvl5pPr>
      <a:lvl6pPr marL="190718" algn="ctr" rtl="0" fontAlgn="base">
        <a:spcBef>
          <a:spcPct val="0"/>
        </a:spcBef>
        <a:spcAft>
          <a:spcPct val="0"/>
        </a:spcAft>
        <a:defRPr sz="2475">
          <a:solidFill>
            <a:schemeClr val="tx2"/>
          </a:solidFill>
          <a:latin typeface="Arial" charset="0"/>
          <a:cs typeface="Arial" charset="0"/>
        </a:defRPr>
      </a:lvl6pPr>
      <a:lvl7pPr marL="381518" algn="ctr" rtl="0" fontAlgn="base">
        <a:spcBef>
          <a:spcPct val="0"/>
        </a:spcBef>
        <a:spcAft>
          <a:spcPct val="0"/>
        </a:spcAft>
        <a:defRPr sz="2475">
          <a:solidFill>
            <a:schemeClr val="tx2"/>
          </a:solidFill>
          <a:latin typeface="Arial" charset="0"/>
          <a:cs typeface="Arial" charset="0"/>
        </a:defRPr>
      </a:lvl7pPr>
      <a:lvl8pPr marL="572171" algn="ctr" rtl="0" fontAlgn="base">
        <a:spcBef>
          <a:spcPct val="0"/>
        </a:spcBef>
        <a:spcAft>
          <a:spcPct val="0"/>
        </a:spcAft>
        <a:defRPr sz="2475">
          <a:solidFill>
            <a:schemeClr val="tx2"/>
          </a:solidFill>
          <a:latin typeface="Arial" charset="0"/>
          <a:cs typeface="Arial" charset="0"/>
        </a:defRPr>
      </a:lvl8pPr>
      <a:lvl9pPr marL="762951" algn="ctr" rtl="0" fontAlgn="base">
        <a:spcBef>
          <a:spcPct val="0"/>
        </a:spcBef>
        <a:spcAft>
          <a:spcPct val="0"/>
        </a:spcAft>
        <a:defRPr sz="2475">
          <a:solidFill>
            <a:schemeClr val="tx2"/>
          </a:solidFill>
          <a:latin typeface="Arial" charset="0"/>
          <a:cs typeface="Arial" charset="0"/>
        </a:defRPr>
      </a:lvl9pPr>
    </p:titleStyle>
    <p:bodyStyle>
      <a:lvl1pPr marL="143000" indent="-143000" algn="l" rtl="0" fontAlgn="base">
        <a:spcBef>
          <a:spcPct val="20000"/>
        </a:spcBef>
        <a:spcAft>
          <a:spcPct val="0"/>
        </a:spcAft>
        <a:buChar char="•"/>
        <a:defRPr sz="2250">
          <a:solidFill>
            <a:schemeClr val="bg1"/>
          </a:solidFill>
          <a:latin typeface="+mn-lt"/>
          <a:ea typeface="+mn-ea"/>
          <a:cs typeface="+mn-cs"/>
        </a:defRPr>
      </a:lvl1pPr>
      <a:lvl2pPr marL="310007" indent="-119187" algn="l" rtl="0" fontAlgn="base">
        <a:spcBef>
          <a:spcPct val="20000"/>
        </a:spcBef>
        <a:spcAft>
          <a:spcPct val="0"/>
        </a:spcAft>
        <a:buChar char="–"/>
        <a:defRPr sz="2250">
          <a:solidFill>
            <a:schemeClr val="bg1"/>
          </a:solidFill>
          <a:latin typeface="+mn-lt"/>
        </a:defRPr>
      </a:lvl2pPr>
      <a:lvl3pPr marL="476785" indent="-95377" algn="l" rtl="0" fontAlgn="base">
        <a:spcBef>
          <a:spcPct val="20000"/>
        </a:spcBef>
        <a:spcAft>
          <a:spcPct val="0"/>
        </a:spcAft>
        <a:buChar char="•"/>
        <a:defRPr sz="1350">
          <a:solidFill>
            <a:schemeClr val="tx1"/>
          </a:solidFill>
          <a:latin typeface="+mj-lt"/>
          <a:cs typeface="+mj-cs"/>
        </a:defRPr>
      </a:lvl3pPr>
      <a:lvl4pPr marL="667552" indent="-95377" algn="l" rtl="0" fontAlgn="base">
        <a:spcBef>
          <a:spcPct val="20000"/>
        </a:spcBef>
        <a:spcAft>
          <a:spcPct val="0"/>
        </a:spcAft>
        <a:buChar char="–"/>
        <a:defRPr sz="1125">
          <a:solidFill>
            <a:schemeClr val="tx1"/>
          </a:solidFill>
          <a:latin typeface="+mj-lt"/>
          <a:cs typeface="+mj-cs"/>
        </a:defRPr>
      </a:lvl4pPr>
      <a:lvl5pPr marL="858305" indent="-95377" algn="l" rtl="0" fontAlgn="base">
        <a:spcBef>
          <a:spcPct val="20000"/>
        </a:spcBef>
        <a:spcAft>
          <a:spcPct val="0"/>
        </a:spcAft>
        <a:buChar char="»"/>
        <a:defRPr sz="1125">
          <a:solidFill>
            <a:schemeClr val="tx1"/>
          </a:solidFill>
          <a:latin typeface="+mj-lt"/>
          <a:cs typeface="+mj-cs"/>
        </a:defRPr>
      </a:lvl5pPr>
      <a:lvl6pPr marL="1048901" indent="-95377" algn="l" rtl="0" fontAlgn="base">
        <a:spcBef>
          <a:spcPct val="20000"/>
        </a:spcBef>
        <a:spcAft>
          <a:spcPct val="0"/>
        </a:spcAft>
        <a:buChar char="»"/>
        <a:defRPr sz="1125">
          <a:solidFill>
            <a:schemeClr val="tx1"/>
          </a:solidFill>
          <a:latin typeface="+mj-lt"/>
          <a:cs typeface="+mj-cs"/>
        </a:defRPr>
      </a:lvl6pPr>
      <a:lvl7pPr marL="1239680" indent="-95377" algn="l" rtl="0" fontAlgn="base">
        <a:spcBef>
          <a:spcPct val="20000"/>
        </a:spcBef>
        <a:spcAft>
          <a:spcPct val="0"/>
        </a:spcAft>
        <a:buChar char="»"/>
        <a:defRPr sz="1125">
          <a:solidFill>
            <a:schemeClr val="tx1"/>
          </a:solidFill>
          <a:latin typeface="+mj-lt"/>
          <a:cs typeface="+mj-cs"/>
        </a:defRPr>
      </a:lvl7pPr>
      <a:lvl8pPr marL="1430387" indent="-95377" algn="l" rtl="0" fontAlgn="base">
        <a:spcBef>
          <a:spcPct val="20000"/>
        </a:spcBef>
        <a:spcAft>
          <a:spcPct val="0"/>
        </a:spcAft>
        <a:buChar char="»"/>
        <a:defRPr sz="1125">
          <a:solidFill>
            <a:schemeClr val="tx1"/>
          </a:solidFill>
          <a:latin typeface="+mj-lt"/>
          <a:cs typeface="+mj-cs"/>
        </a:defRPr>
      </a:lvl8pPr>
      <a:lvl9pPr marL="1621158" indent="-95377" algn="l" rtl="0" fontAlgn="base">
        <a:spcBef>
          <a:spcPct val="20000"/>
        </a:spcBef>
        <a:spcAft>
          <a:spcPct val="0"/>
        </a:spcAft>
        <a:buChar char="»"/>
        <a:defRPr sz="1125">
          <a:solidFill>
            <a:schemeClr val="tx1"/>
          </a:solidFill>
          <a:latin typeface="+mj-lt"/>
          <a:cs typeface="+mj-cs"/>
        </a:defRPr>
      </a:lvl9pPr>
    </p:bodyStyle>
    <p:otherStyle>
      <a:defPPr>
        <a:defRPr lang="en-US"/>
      </a:defPPr>
      <a:lvl1pPr marL="0" algn="l" defTabSz="381518" rtl="0" eaLnBrk="1" latinLnBrk="0" hangingPunct="1">
        <a:defRPr sz="1013" kern="1200">
          <a:solidFill>
            <a:schemeClr val="tx1"/>
          </a:solidFill>
          <a:latin typeface="+mn-lt"/>
          <a:ea typeface="+mn-ea"/>
          <a:cs typeface="+mn-cs"/>
        </a:defRPr>
      </a:lvl1pPr>
      <a:lvl2pPr marL="190718" algn="l" defTabSz="381518" rtl="0" eaLnBrk="1" latinLnBrk="0" hangingPunct="1">
        <a:defRPr sz="1013" kern="1200">
          <a:solidFill>
            <a:schemeClr val="tx1"/>
          </a:solidFill>
          <a:latin typeface="+mn-lt"/>
          <a:ea typeface="+mn-ea"/>
          <a:cs typeface="+mn-cs"/>
        </a:defRPr>
      </a:lvl2pPr>
      <a:lvl3pPr marL="381518" algn="l" defTabSz="381518" rtl="0" eaLnBrk="1" latinLnBrk="0" hangingPunct="1">
        <a:defRPr sz="1013" kern="1200">
          <a:solidFill>
            <a:schemeClr val="tx1"/>
          </a:solidFill>
          <a:latin typeface="+mn-lt"/>
          <a:ea typeface="+mn-ea"/>
          <a:cs typeface="+mn-cs"/>
        </a:defRPr>
      </a:lvl3pPr>
      <a:lvl4pPr marL="572171" algn="l" defTabSz="381518" rtl="0" eaLnBrk="1" latinLnBrk="0" hangingPunct="1">
        <a:defRPr sz="1013" kern="1200">
          <a:solidFill>
            <a:schemeClr val="tx1"/>
          </a:solidFill>
          <a:latin typeface="+mn-lt"/>
          <a:ea typeface="+mn-ea"/>
          <a:cs typeface="+mn-cs"/>
        </a:defRPr>
      </a:lvl4pPr>
      <a:lvl5pPr marL="762951" algn="l" defTabSz="381518" rtl="0" eaLnBrk="1" latinLnBrk="0" hangingPunct="1">
        <a:defRPr sz="1013" kern="1200">
          <a:solidFill>
            <a:schemeClr val="tx1"/>
          </a:solidFill>
          <a:latin typeface="+mn-lt"/>
          <a:ea typeface="+mn-ea"/>
          <a:cs typeface="+mn-cs"/>
        </a:defRPr>
      </a:lvl5pPr>
      <a:lvl6pPr marL="953583" algn="l" defTabSz="381518" rtl="0" eaLnBrk="1" latinLnBrk="0" hangingPunct="1">
        <a:defRPr sz="1013" kern="1200">
          <a:solidFill>
            <a:schemeClr val="tx1"/>
          </a:solidFill>
          <a:latin typeface="+mn-lt"/>
          <a:ea typeface="+mn-ea"/>
          <a:cs typeface="+mn-cs"/>
        </a:defRPr>
      </a:lvl6pPr>
      <a:lvl7pPr marL="1144273" algn="l" defTabSz="381518" rtl="0" eaLnBrk="1" latinLnBrk="0" hangingPunct="1">
        <a:defRPr sz="1013" kern="1200">
          <a:solidFill>
            <a:schemeClr val="tx1"/>
          </a:solidFill>
          <a:latin typeface="+mn-lt"/>
          <a:ea typeface="+mn-ea"/>
          <a:cs typeface="+mn-cs"/>
        </a:defRPr>
      </a:lvl7pPr>
      <a:lvl8pPr marL="1335014" algn="l" defTabSz="381518" rtl="0" eaLnBrk="1" latinLnBrk="0" hangingPunct="1">
        <a:defRPr sz="1013" kern="1200">
          <a:solidFill>
            <a:schemeClr val="tx1"/>
          </a:solidFill>
          <a:latin typeface="+mn-lt"/>
          <a:ea typeface="+mn-ea"/>
          <a:cs typeface="+mn-cs"/>
        </a:defRPr>
      </a:lvl8pPr>
      <a:lvl9pPr marL="1525749" algn="l" defTabSz="381518"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8.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r>
              <a:rPr lang="en-US" sz="4000" dirty="0"/>
              <a:t>e-handout</a:t>
            </a:r>
          </a:p>
          <a:p>
            <a:r>
              <a:rPr lang="en-US" sz="4000" dirty="0"/>
              <a:t>To have these notes </a:t>
            </a:r>
          </a:p>
          <a:p>
            <a:r>
              <a:rPr lang="en-US" sz="4000" dirty="0"/>
              <a:t>without taking notes</a:t>
            </a:r>
          </a:p>
          <a:p>
            <a:r>
              <a:rPr lang="en-US" sz="4000" dirty="0"/>
              <a:t>Go to </a:t>
            </a:r>
            <a:r>
              <a:rPr lang="en-US" sz="4000" dirty="0">
                <a:solidFill>
                  <a:srgbClr val="FFFF66"/>
                </a:solidFill>
              </a:rPr>
              <a:t>OrHaOlam.com</a:t>
            </a:r>
          </a:p>
          <a:p>
            <a:r>
              <a:rPr lang="en-US" sz="4000" dirty="0"/>
              <a:t>Click on</a:t>
            </a:r>
            <a:r>
              <a:rPr lang="en-US" sz="4000" dirty="0">
                <a:solidFill>
                  <a:srgbClr val="FFFF66"/>
                </a:solidFill>
              </a:rPr>
              <a:t> Messages tab, </a:t>
            </a:r>
          </a:p>
          <a:p>
            <a:r>
              <a:rPr lang="en-US" sz="4000" dirty="0">
                <a:solidFill>
                  <a:srgbClr val="FFFF66"/>
                </a:solidFill>
              </a:rPr>
              <a:t> 2023 Messages</a:t>
            </a:r>
          </a:p>
        </p:txBody>
      </p:sp>
    </p:spTree>
    <p:extLst>
      <p:ext uri="{BB962C8B-B14F-4D97-AF65-F5344CB8AC3E}">
        <p14:creationId xmlns:p14="http://schemas.microsoft.com/office/powerpoint/2010/main" val="3204019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67C90B36-4BF6-2C97-8EC9-35881452F6C3}"/>
              </a:ext>
            </a:extLst>
          </p:cNvPr>
          <p:cNvPicPr>
            <a:picLocks noChangeAspect="1"/>
          </p:cNvPicPr>
          <p:nvPr/>
        </p:nvPicPr>
        <p:blipFill>
          <a:blip r:embed="rId3"/>
          <a:stretch>
            <a:fillRect/>
          </a:stretch>
        </p:blipFill>
        <p:spPr>
          <a:xfrm>
            <a:off x="1252323" y="0"/>
            <a:ext cx="6639354" cy="5143500"/>
          </a:xfrm>
          <a:prstGeom prst="rect">
            <a:avLst/>
          </a:prstGeom>
        </p:spPr>
      </p:pic>
    </p:spTree>
    <p:extLst>
      <p:ext uri="{BB962C8B-B14F-4D97-AF65-F5344CB8AC3E}">
        <p14:creationId xmlns:p14="http://schemas.microsoft.com/office/powerpoint/2010/main" val="66826325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endParaRPr lang="en-US" altLang="en-US" sz="4000" dirty="0"/>
          </a:p>
        </p:txBody>
      </p:sp>
      <p:pic>
        <p:nvPicPr>
          <p:cNvPr id="3" name="Picture 2">
            <a:extLst>
              <a:ext uri="{FF2B5EF4-FFF2-40B4-BE49-F238E27FC236}">
                <a16:creationId xmlns:a16="http://schemas.microsoft.com/office/drawing/2014/main" id="{F98BC1FB-7AD5-37A9-42D6-121B87ABFE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4" name="TextBox 3">
            <a:extLst>
              <a:ext uri="{FF2B5EF4-FFF2-40B4-BE49-F238E27FC236}">
                <a16:creationId xmlns:a16="http://schemas.microsoft.com/office/drawing/2014/main" id="{E854C463-F6D8-9582-54BA-7387EF26D462}"/>
              </a:ext>
            </a:extLst>
          </p:cNvPr>
          <p:cNvSpPr txBox="1"/>
          <p:nvPr/>
        </p:nvSpPr>
        <p:spPr>
          <a:xfrm>
            <a:off x="152400" y="133350"/>
            <a:ext cx="8839200" cy="3416320"/>
          </a:xfrm>
          <a:prstGeom prst="rect">
            <a:avLst/>
          </a:prstGeom>
          <a:noFill/>
        </p:spPr>
        <p:txBody>
          <a:bodyPr wrap="square" rtlCol="0">
            <a:spAutoFit/>
          </a:bodyPr>
          <a:lstStyle/>
          <a:p>
            <a:pPr algn="l">
              <a:lnSpc>
                <a:spcPct val="90000"/>
              </a:lnSpc>
            </a:pPr>
            <a:r>
              <a:rPr lang="en-US" altLang="en-US" sz="4000" u="sng" dirty="0">
                <a:solidFill>
                  <a:srgbClr val="FFFF66"/>
                </a:solidFill>
              </a:rPr>
              <a:t>Today is called Shabbat Shuva</a:t>
            </a:r>
          </a:p>
          <a:p>
            <a:pPr marL="461963" indent="-461963" algn="l">
              <a:lnSpc>
                <a:spcPct val="90000"/>
              </a:lnSpc>
              <a:buFont typeface="+mj-lt"/>
              <a:buAutoNum type="arabicPeriod"/>
            </a:pPr>
            <a:r>
              <a:rPr lang="en-US" dirty="0"/>
              <a:t>What is Shabbat Shuva?</a:t>
            </a:r>
          </a:p>
          <a:p>
            <a:pPr marL="461963" indent="-461963" algn="l">
              <a:lnSpc>
                <a:spcPct val="90000"/>
              </a:lnSpc>
              <a:buFont typeface="+mj-lt"/>
              <a:buAutoNum type="arabicPeriod"/>
            </a:pPr>
            <a:r>
              <a:rPr lang="en-US" dirty="0"/>
              <a:t>Why is Shabbat Shuva?</a:t>
            </a:r>
          </a:p>
          <a:p>
            <a:pPr marL="461963" indent="-461963" algn="l">
              <a:lnSpc>
                <a:spcPct val="90000"/>
              </a:lnSpc>
              <a:buFont typeface="+mj-lt"/>
              <a:buAutoNum type="arabicPeriod"/>
            </a:pPr>
            <a:r>
              <a:rPr lang="en-US" dirty="0"/>
              <a:t>Hannah’s story of mockery for barrenness</a:t>
            </a:r>
          </a:p>
          <a:p>
            <a:pPr marL="461963" indent="-461963" algn="l">
              <a:lnSpc>
                <a:spcPct val="90000"/>
              </a:lnSpc>
              <a:buFont typeface="+mj-lt"/>
              <a:buAutoNum type="arabicPeriod"/>
            </a:pPr>
            <a:r>
              <a:rPr lang="en-US" dirty="0"/>
              <a:t>Hannah’s miraculous fruitfulness</a:t>
            </a:r>
          </a:p>
        </p:txBody>
      </p:sp>
    </p:spTree>
    <p:extLst>
      <p:ext uri="{BB962C8B-B14F-4D97-AF65-F5344CB8AC3E}">
        <p14:creationId xmlns:p14="http://schemas.microsoft.com/office/powerpoint/2010/main" val="267371183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endParaRPr lang="en-US" altLang="en-US" sz="4000" dirty="0"/>
          </a:p>
        </p:txBody>
      </p:sp>
    </p:spTree>
    <p:extLst>
      <p:ext uri="{BB962C8B-B14F-4D97-AF65-F5344CB8AC3E}">
        <p14:creationId xmlns:p14="http://schemas.microsoft.com/office/powerpoint/2010/main" val="2158608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endParaRPr lang="en-US" altLang="en-US" sz="4000" dirty="0"/>
          </a:p>
        </p:txBody>
      </p:sp>
      <p:pic>
        <p:nvPicPr>
          <p:cNvPr id="3" name="Picture 2">
            <a:extLst>
              <a:ext uri="{FF2B5EF4-FFF2-40B4-BE49-F238E27FC236}">
                <a16:creationId xmlns:a16="http://schemas.microsoft.com/office/drawing/2014/main" id="{18FD52D6-FA73-ACB5-FAA8-C4D1311F15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2970145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endParaRPr lang="en-US" altLang="en-US" sz="4000" dirty="0"/>
          </a:p>
        </p:txBody>
      </p:sp>
      <p:pic>
        <p:nvPicPr>
          <p:cNvPr id="3" name="Picture 2">
            <a:extLst>
              <a:ext uri="{FF2B5EF4-FFF2-40B4-BE49-F238E27FC236}">
                <a16:creationId xmlns:a16="http://schemas.microsoft.com/office/drawing/2014/main" id="{F98BC1FB-7AD5-37A9-42D6-121B87ABFE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4" name="TextBox 3">
            <a:extLst>
              <a:ext uri="{FF2B5EF4-FFF2-40B4-BE49-F238E27FC236}">
                <a16:creationId xmlns:a16="http://schemas.microsoft.com/office/drawing/2014/main" id="{E854C463-F6D8-9582-54BA-7387EF26D462}"/>
              </a:ext>
            </a:extLst>
          </p:cNvPr>
          <p:cNvSpPr txBox="1"/>
          <p:nvPr/>
        </p:nvSpPr>
        <p:spPr>
          <a:xfrm>
            <a:off x="152400" y="133350"/>
            <a:ext cx="8839200" cy="3416320"/>
          </a:xfrm>
          <a:prstGeom prst="rect">
            <a:avLst/>
          </a:prstGeom>
          <a:noFill/>
        </p:spPr>
        <p:txBody>
          <a:bodyPr wrap="square" rtlCol="0">
            <a:spAutoFit/>
          </a:bodyPr>
          <a:lstStyle/>
          <a:p>
            <a:pPr algn="l">
              <a:lnSpc>
                <a:spcPct val="90000"/>
              </a:lnSpc>
            </a:pPr>
            <a:r>
              <a:rPr lang="en-US" altLang="en-US" sz="4000" u="sng" dirty="0">
                <a:solidFill>
                  <a:srgbClr val="FFFF66"/>
                </a:solidFill>
              </a:rPr>
              <a:t>Today is called Shabbat Shuva</a:t>
            </a:r>
          </a:p>
          <a:p>
            <a:pPr marL="461963" indent="-461963" algn="l">
              <a:lnSpc>
                <a:spcPct val="90000"/>
              </a:lnSpc>
              <a:buFont typeface="+mj-lt"/>
              <a:buAutoNum type="arabicPeriod"/>
            </a:pPr>
            <a:r>
              <a:rPr lang="en-US" dirty="0"/>
              <a:t>What is Shabbat Shuva?</a:t>
            </a:r>
          </a:p>
          <a:p>
            <a:pPr marL="461963" indent="-461963" algn="l">
              <a:lnSpc>
                <a:spcPct val="90000"/>
              </a:lnSpc>
              <a:buFont typeface="+mj-lt"/>
              <a:buAutoNum type="arabicPeriod"/>
            </a:pPr>
            <a:r>
              <a:rPr lang="en-US" dirty="0"/>
              <a:t>Why is Shabbat Shuva?</a:t>
            </a:r>
          </a:p>
          <a:p>
            <a:pPr marL="461963" indent="-461963" algn="l">
              <a:lnSpc>
                <a:spcPct val="90000"/>
              </a:lnSpc>
              <a:buFont typeface="+mj-lt"/>
              <a:buAutoNum type="arabicPeriod"/>
            </a:pPr>
            <a:r>
              <a:rPr lang="en-US" dirty="0"/>
              <a:t>Hannah’s story of mockery for barrenness</a:t>
            </a:r>
          </a:p>
          <a:p>
            <a:pPr marL="461963" indent="-461963" algn="l">
              <a:lnSpc>
                <a:spcPct val="90000"/>
              </a:lnSpc>
              <a:buFont typeface="+mj-lt"/>
              <a:buAutoNum type="arabicPeriod"/>
            </a:pPr>
            <a:r>
              <a:rPr lang="en-US" dirty="0"/>
              <a:t>Hannah’s miraculous fruitfulness</a:t>
            </a:r>
          </a:p>
        </p:txBody>
      </p:sp>
    </p:spTree>
    <p:extLst>
      <p:ext uri="{BB962C8B-B14F-4D97-AF65-F5344CB8AC3E}">
        <p14:creationId xmlns:p14="http://schemas.microsoft.com/office/powerpoint/2010/main" val="11248260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endParaRPr lang="en-US" altLang="en-US" sz="4000" dirty="0"/>
          </a:p>
        </p:txBody>
      </p:sp>
      <p:pic>
        <p:nvPicPr>
          <p:cNvPr id="3" name="Picture 2">
            <a:extLst>
              <a:ext uri="{FF2B5EF4-FFF2-40B4-BE49-F238E27FC236}">
                <a16:creationId xmlns:a16="http://schemas.microsoft.com/office/drawing/2014/main" id="{F98BC1FB-7AD5-37A9-42D6-121B87ABFE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4" name="TextBox 3">
            <a:extLst>
              <a:ext uri="{FF2B5EF4-FFF2-40B4-BE49-F238E27FC236}">
                <a16:creationId xmlns:a16="http://schemas.microsoft.com/office/drawing/2014/main" id="{E854C463-F6D8-9582-54BA-7387EF26D462}"/>
              </a:ext>
            </a:extLst>
          </p:cNvPr>
          <p:cNvSpPr txBox="1"/>
          <p:nvPr/>
        </p:nvSpPr>
        <p:spPr>
          <a:xfrm>
            <a:off x="152400" y="133350"/>
            <a:ext cx="8839200" cy="3416320"/>
          </a:xfrm>
          <a:prstGeom prst="rect">
            <a:avLst/>
          </a:prstGeom>
          <a:noFill/>
        </p:spPr>
        <p:txBody>
          <a:bodyPr wrap="square" rtlCol="0">
            <a:spAutoFit/>
          </a:bodyPr>
          <a:lstStyle/>
          <a:p>
            <a:pPr algn="l">
              <a:lnSpc>
                <a:spcPct val="90000"/>
              </a:lnSpc>
            </a:pPr>
            <a:r>
              <a:rPr lang="en-US" altLang="en-US" sz="4000" dirty="0"/>
              <a:t>Today is called Shabbat Shuva</a:t>
            </a:r>
          </a:p>
          <a:p>
            <a:pPr marL="461963" indent="-461963" algn="l">
              <a:lnSpc>
                <a:spcPct val="90000"/>
              </a:lnSpc>
              <a:buFont typeface="+mj-lt"/>
              <a:buAutoNum type="arabicPeriod"/>
            </a:pPr>
            <a:r>
              <a:rPr lang="en-US" u="sng" dirty="0">
                <a:solidFill>
                  <a:srgbClr val="FFFF66"/>
                </a:solidFill>
              </a:rPr>
              <a:t>What is Shabbat Shuva?</a:t>
            </a:r>
          </a:p>
          <a:p>
            <a:pPr marL="461963" indent="-461963" algn="l">
              <a:lnSpc>
                <a:spcPct val="90000"/>
              </a:lnSpc>
              <a:buFont typeface="+mj-lt"/>
              <a:buAutoNum type="arabicPeriod"/>
            </a:pPr>
            <a:r>
              <a:rPr lang="en-US" dirty="0"/>
              <a:t>Why is Shabbat Shuva?</a:t>
            </a:r>
          </a:p>
          <a:p>
            <a:pPr marL="461963" indent="-461963" algn="l">
              <a:lnSpc>
                <a:spcPct val="90000"/>
              </a:lnSpc>
              <a:buFont typeface="+mj-lt"/>
              <a:buAutoNum type="arabicPeriod"/>
            </a:pPr>
            <a:r>
              <a:rPr lang="en-US" dirty="0"/>
              <a:t>Hannah’s story of mockery for barrenness</a:t>
            </a:r>
          </a:p>
          <a:p>
            <a:pPr marL="461963" indent="-461963" algn="l">
              <a:lnSpc>
                <a:spcPct val="90000"/>
              </a:lnSpc>
              <a:buFont typeface="+mj-lt"/>
              <a:buAutoNum type="arabicPeriod"/>
            </a:pPr>
            <a:r>
              <a:rPr lang="en-US" dirty="0"/>
              <a:t>Hannah’s miraculous fruitfulness</a:t>
            </a:r>
          </a:p>
        </p:txBody>
      </p:sp>
    </p:spTree>
    <p:extLst>
      <p:ext uri="{BB962C8B-B14F-4D97-AF65-F5344CB8AC3E}">
        <p14:creationId xmlns:p14="http://schemas.microsoft.com/office/powerpoint/2010/main" val="572829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10000"/>
          </a:bodyPr>
          <a:lstStyle/>
          <a:p>
            <a:pPr algn="l">
              <a:lnSpc>
                <a:spcPct val="90000"/>
              </a:lnSpc>
            </a:pPr>
            <a:r>
              <a:rPr lang="en-US" altLang="en-US" sz="4000" dirty="0"/>
              <a:t>What Is Shabbat </a:t>
            </a:r>
            <a:r>
              <a:rPr lang="en-US" altLang="en-US" sz="4000" dirty="0" err="1"/>
              <a:t>Shuvah</a:t>
            </a:r>
            <a:r>
              <a:rPr lang="en-US" altLang="en-US" sz="4000" dirty="0"/>
              <a:t>? </a:t>
            </a:r>
            <a:r>
              <a:rPr lang="he-IL" altLang="en-US" sz="4800" b="1" dirty="0">
                <a:latin typeface="David" panose="020E0502060401010101" pitchFamily="34" charset="-79"/>
                <a:cs typeface="David" panose="020E0502060401010101" pitchFamily="34" charset="-79"/>
              </a:rPr>
              <a:t>שׁוּבָה</a:t>
            </a:r>
            <a:endParaRPr lang="en-US" altLang="en-US" sz="4000" dirty="0"/>
          </a:p>
          <a:p>
            <a:pPr algn="l">
              <a:lnSpc>
                <a:spcPct val="90000"/>
              </a:lnSpc>
            </a:pPr>
            <a:r>
              <a:rPr lang="en-US" altLang="en-US" sz="4000" dirty="0"/>
              <a:t>The Shabbat between </a:t>
            </a:r>
          </a:p>
          <a:p>
            <a:pPr marL="231775" indent="-231775" algn="l">
              <a:lnSpc>
                <a:spcPct val="90000"/>
              </a:lnSpc>
              <a:buFont typeface="Arial" panose="020B0604020202020204" pitchFamily="34" charset="0"/>
              <a:buChar char="•"/>
            </a:pPr>
            <a:r>
              <a:rPr lang="en-US" altLang="en-US" sz="4000" dirty="0"/>
              <a:t>Rosh Hashanah [the day of loud sounds], and </a:t>
            </a:r>
          </a:p>
          <a:p>
            <a:pPr marL="231775" indent="-231775" algn="l">
              <a:lnSpc>
                <a:spcPct val="90000"/>
              </a:lnSpc>
              <a:buFont typeface="Arial" panose="020B0604020202020204" pitchFamily="34" charset="0"/>
              <a:buChar char="•"/>
            </a:pPr>
            <a:r>
              <a:rPr lang="en-US" altLang="en-US" sz="4000" dirty="0"/>
              <a:t>Yom Kippur [day of Atonement]</a:t>
            </a:r>
          </a:p>
          <a:p>
            <a:pPr algn="l">
              <a:lnSpc>
                <a:spcPct val="90000"/>
              </a:lnSpc>
            </a:pPr>
            <a:r>
              <a:rPr lang="en-US" altLang="en-US" sz="4000" dirty="0"/>
              <a:t>emphasizes themes of return and repentance.</a:t>
            </a:r>
            <a:r>
              <a:rPr lang="he-IL" altLang="en-US" sz="4000" dirty="0"/>
              <a:t> </a:t>
            </a:r>
            <a:endParaRPr lang="en-US" altLang="en-US" sz="4000" dirty="0"/>
          </a:p>
          <a:p>
            <a:pPr algn="l">
              <a:lnSpc>
                <a:spcPct val="90000"/>
              </a:lnSpc>
            </a:pPr>
            <a:r>
              <a:rPr lang="en-US" altLang="en-US" sz="4000" dirty="0"/>
              <a:t>Summary of Rosh HaShanah:</a:t>
            </a:r>
          </a:p>
        </p:txBody>
      </p:sp>
    </p:spTree>
    <p:extLst>
      <p:ext uri="{BB962C8B-B14F-4D97-AF65-F5344CB8AC3E}">
        <p14:creationId xmlns:p14="http://schemas.microsoft.com/office/powerpoint/2010/main" val="19227875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a:bodyPr>
          <a:lstStyle/>
          <a:p>
            <a:pPr marL="231775" indent="-231775" algn="l" defTabSz="231775">
              <a:lnSpc>
                <a:spcPct val="90000"/>
              </a:lnSpc>
              <a:buFont typeface="Arial" panose="020B0604020202020204" pitchFamily="34" charset="0"/>
              <a:buChar char="•"/>
            </a:pPr>
            <a:r>
              <a:rPr lang="en-US" altLang="en-US" sz="4000" dirty="0"/>
              <a:t>Leviticus 25:9;  	Jubilee LIBERTY</a:t>
            </a:r>
          </a:p>
          <a:p>
            <a:pPr marL="231775" indent="-231775" algn="l" defTabSz="231775">
              <a:lnSpc>
                <a:spcPct val="90000"/>
              </a:lnSpc>
              <a:buFont typeface="Arial" panose="020B0604020202020204" pitchFamily="34" charset="0"/>
              <a:buChar char="•"/>
            </a:pPr>
            <a:r>
              <a:rPr lang="en-US" altLang="en-US" sz="4000" dirty="0"/>
              <a:t>Hosea 5:8; 						War, invaders</a:t>
            </a:r>
          </a:p>
          <a:p>
            <a:pPr marL="231775" indent="-231775" algn="l" defTabSz="231775">
              <a:lnSpc>
                <a:spcPct val="90000"/>
              </a:lnSpc>
              <a:buFont typeface="Arial" panose="020B0604020202020204" pitchFamily="34" charset="0"/>
              <a:buChar char="•"/>
            </a:pPr>
            <a:r>
              <a:rPr lang="en-US" altLang="en-US" sz="4000" dirty="0"/>
              <a:t>Psalm 81:3-4 			Joyful celebration</a:t>
            </a:r>
          </a:p>
          <a:p>
            <a:pPr marL="231775" indent="-231775" algn="l" defTabSz="231775">
              <a:lnSpc>
                <a:spcPct val="90000"/>
              </a:lnSpc>
              <a:buFont typeface="Arial" panose="020B0604020202020204" pitchFamily="34" charset="0"/>
              <a:buChar char="•"/>
            </a:pPr>
            <a:r>
              <a:rPr lang="en-US" altLang="en-US" sz="4000" dirty="0"/>
              <a:t>2 Shmuel 6:15</a:t>
            </a:r>
            <a:r>
              <a:rPr lang="en-US" altLang="en-US" sz="2000" dirty="0"/>
              <a:t>         </a:t>
            </a:r>
            <a:r>
              <a:rPr lang="en-US" altLang="en-US" sz="4000" dirty="0"/>
              <a:t>Victory</a:t>
            </a:r>
            <a:r>
              <a:rPr lang="en-US" altLang="en-US" sz="1800" dirty="0"/>
              <a:t> </a:t>
            </a:r>
            <a:r>
              <a:rPr lang="en-US" altLang="en-US" sz="4000" dirty="0"/>
              <a:t>celebration</a:t>
            </a:r>
          </a:p>
          <a:p>
            <a:pPr marL="231775" indent="-231775" algn="l" defTabSz="231775">
              <a:lnSpc>
                <a:spcPct val="90000"/>
              </a:lnSpc>
              <a:buFont typeface="Arial" panose="020B0604020202020204" pitchFamily="34" charset="0"/>
              <a:buChar char="•"/>
            </a:pPr>
            <a:r>
              <a:rPr lang="en-US" altLang="en-US" sz="4000" dirty="0"/>
              <a:t>Ezra 3:11; 						Joyful celebration</a:t>
            </a:r>
          </a:p>
          <a:p>
            <a:pPr marL="231775" indent="-231775" algn="l" defTabSz="231775">
              <a:lnSpc>
                <a:spcPct val="90000"/>
              </a:lnSpc>
              <a:buFont typeface="Arial" panose="020B0604020202020204" pitchFamily="34" charset="0"/>
              <a:buChar char="•"/>
            </a:pPr>
            <a:r>
              <a:rPr lang="en-US" altLang="en-US" sz="4000" dirty="0"/>
              <a:t>Job 8:21; 							Spiritual joy</a:t>
            </a:r>
          </a:p>
          <a:p>
            <a:pPr marL="231775" indent="-231775" algn="l" defTabSz="231775">
              <a:lnSpc>
                <a:spcPct val="90000"/>
              </a:lnSpc>
              <a:buFont typeface="Arial" panose="020B0604020202020204" pitchFamily="34" charset="0"/>
              <a:buChar char="•"/>
            </a:pPr>
            <a:r>
              <a:rPr lang="en-US" altLang="en-US" sz="4000" dirty="0"/>
              <a:t>Psalm 27:6	    			Victory over foes</a:t>
            </a:r>
          </a:p>
        </p:txBody>
      </p:sp>
    </p:spTree>
    <p:extLst>
      <p:ext uri="{BB962C8B-B14F-4D97-AF65-F5344CB8AC3E}">
        <p14:creationId xmlns:p14="http://schemas.microsoft.com/office/powerpoint/2010/main" val="10751741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r" rtl="1">
              <a:lnSpc>
                <a:spcPct val="90000"/>
              </a:lnSpc>
            </a:pPr>
            <a:r>
              <a:rPr lang="he-IL" altLang="en-US" sz="4800" b="1" dirty="0">
                <a:latin typeface="David" panose="020E0502060401010101" pitchFamily="34" charset="-79"/>
                <a:cs typeface="David" panose="020E0502060401010101" pitchFamily="34" charset="-79"/>
              </a:rPr>
              <a:t>שׁוּבָה</a:t>
            </a:r>
            <a:r>
              <a:rPr lang="en-US" altLang="en-US" sz="4800" b="1" dirty="0">
                <a:latin typeface="David" panose="020E0502060401010101" pitchFamily="34" charset="-79"/>
                <a:cs typeface="David" panose="020E0502060401010101" pitchFamily="34" charset="-79"/>
              </a:rPr>
              <a:t>  </a:t>
            </a:r>
            <a:r>
              <a:rPr lang="en-US" altLang="en-US" sz="4000" i="1" dirty="0" err="1"/>
              <a:t>shuva</a:t>
            </a:r>
            <a:r>
              <a:rPr lang="en-US" altLang="en-US" sz="4000" i="1" dirty="0"/>
              <a:t> </a:t>
            </a:r>
            <a:r>
              <a:rPr lang="en-US" altLang="en-US" sz="4000" dirty="0"/>
              <a:t> </a:t>
            </a:r>
            <a:endParaRPr lang="he-IL" altLang="en-US" sz="4000" dirty="0"/>
          </a:p>
          <a:p>
            <a:pPr algn="l">
              <a:lnSpc>
                <a:spcPct val="90000"/>
              </a:lnSpc>
            </a:pPr>
            <a:r>
              <a:rPr lang="en-US" altLang="en-US" sz="4000" dirty="0"/>
              <a:t>Rest, tranquility, calmness, peacefulness, quiet</a:t>
            </a:r>
            <a:endParaRPr lang="he-IL" altLang="en-US" sz="4000" dirty="0"/>
          </a:p>
          <a:p>
            <a:pPr algn="r" rtl="1">
              <a:lnSpc>
                <a:spcPct val="90000"/>
              </a:lnSpc>
            </a:pPr>
            <a:r>
              <a:rPr lang="he-IL" sz="4800" b="1" dirty="0">
                <a:latin typeface="David" panose="020E0502060401010101" pitchFamily="34" charset="-79"/>
                <a:cs typeface="David" panose="020E0502060401010101" pitchFamily="34" charset="-79"/>
              </a:rPr>
              <a:t>תְּשׁוּבָה</a:t>
            </a:r>
            <a:r>
              <a:rPr lang="en-US" sz="4000" dirty="0"/>
              <a:t> </a:t>
            </a:r>
            <a:r>
              <a:rPr lang="en-US" sz="4000" i="1" dirty="0" err="1"/>
              <a:t>t’</a:t>
            </a:r>
            <a:r>
              <a:rPr lang="en-US" altLang="en-US" sz="4000" i="1" dirty="0" err="1"/>
              <a:t>shuva</a:t>
            </a:r>
            <a:r>
              <a:rPr lang="en-US" altLang="en-US" sz="4000" i="1" dirty="0"/>
              <a:t> </a:t>
            </a:r>
            <a:r>
              <a:rPr lang="en-US" altLang="en-US" sz="4000" dirty="0"/>
              <a:t> </a:t>
            </a:r>
          </a:p>
          <a:p>
            <a:pPr algn="l">
              <a:lnSpc>
                <a:spcPct val="90000"/>
              </a:lnSpc>
            </a:pPr>
            <a:r>
              <a:rPr lang="en-US" sz="4000" dirty="0"/>
              <a:t>answer, reply, solution, retort, return, repentance</a:t>
            </a:r>
          </a:p>
          <a:p>
            <a:pPr>
              <a:lnSpc>
                <a:spcPct val="90000"/>
              </a:lnSpc>
            </a:pPr>
            <a:r>
              <a:rPr lang="en-US" altLang="en-US" sz="4000" u="sng" dirty="0">
                <a:solidFill>
                  <a:srgbClr val="FFFF66"/>
                </a:solidFill>
              </a:rPr>
              <a:t>Shabbat of Repentance</a:t>
            </a:r>
          </a:p>
          <a:p>
            <a:pPr algn="r" rtl="1">
              <a:lnSpc>
                <a:spcPct val="90000"/>
              </a:lnSpc>
            </a:pPr>
            <a:endParaRPr lang="en-US" altLang="en-US" sz="4000" dirty="0"/>
          </a:p>
        </p:txBody>
      </p:sp>
    </p:spTree>
    <p:extLst>
      <p:ext uri="{BB962C8B-B14F-4D97-AF65-F5344CB8AC3E}">
        <p14:creationId xmlns:p14="http://schemas.microsoft.com/office/powerpoint/2010/main" val="16053986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a:bodyPr>
          <a:lstStyle/>
          <a:p>
            <a:pPr algn="l">
              <a:lnSpc>
                <a:spcPct val="90000"/>
              </a:lnSpc>
            </a:pPr>
            <a:r>
              <a:rPr lang="en-US" altLang="en-US" sz="4000" dirty="0"/>
              <a:t>Historically, Shabbat </a:t>
            </a:r>
            <a:r>
              <a:rPr lang="en-US" altLang="en-US" sz="4000" dirty="0" err="1"/>
              <a:t>Shuvah</a:t>
            </a:r>
            <a:r>
              <a:rPr lang="en-US" altLang="en-US" sz="4000" dirty="0"/>
              <a:t> was also a time when the rabbi of the community would present a special sermon to the congregation.  In previous eras a rabbi’s sermon was expected </a:t>
            </a:r>
            <a:r>
              <a:rPr lang="en-US" altLang="en-US" sz="4000" u="sng" dirty="0">
                <a:solidFill>
                  <a:srgbClr val="FFFF66"/>
                </a:solidFill>
              </a:rPr>
              <a:t>only twice a year</a:t>
            </a:r>
            <a:r>
              <a:rPr lang="en-US" altLang="en-US" sz="4000" dirty="0"/>
              <a:t>: on Shabbat </a:t>
            </a:r>
            <a:r>
              <a:rPr lang="en-US" altLang="en-US" sz="4000" dirty="0" err="1"/>
              <a:t>Shuvah</a:t>
            </a:r>
            <a:r>
              <a:rPr lang="en-US" altLang="en-US" sz="4000" dirty="0"/>
              <a:t> and on Shabbat Hagadol, the Shabbat just prior to Passover. </a:t>
            </a:r>
          </a:p>
        </p:txBody>
      </p:sp>
    </p:spTree>
    <p:extLst>
      <p:ext uri="{BB962C8B-B14F-4D97-AF65-F5344CB8AC3E}">
        <p14:creationId xmlns:p14="http://schemas.microsoft.com/office/powerpoint/2010/main" val="26202609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endParaRPr lang="en-US" altLang="en-US" sz="4000" dirty="0"/>
          </a:p>
        </p:txBody>
      </p:sp>
      <p:pic>
        <p:nvPicPr>
          <p:cNvPr id="3" name="Picture 2">
            <a:extLst>
              <a:ext uri="{FF2B5EF4-FFF2-40B4-BE49-F238E27FC236}">
                <a16:creationId xmlns:a16="http://schemas.microsoft.com/office/drawing/2014/main" id="{F98BC1FB-7AD5-37A9-42D6-121B87ABFE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4" name="TextBox 3">
            <a:extLst>
              <a:ext uri="{FF2B5EF4-FFF2-40B4-BE49-F238E27FC236}">
                <a16:creationId xmlns:a16="http://schemas.microsoft.com/office/drawing/2014/main" id="{E854C463-F6D8-9582-54BA-7387EF26D462}"/>
              </a:ext>
            </a:extLst>
          </p:cNvPr>
          <p:cNvSpPr txBox="1"/>
          <p:nvPr/>
        </p:nvSpPr>
        <p:spPr>
          <a:xfrm>
            <a:off x="152400" y="133350"/>
            <a:ext cx="8839200" cy="3416320"/>
          </a:xfrm>
          <a:prstGeom prst="rect">
            <a:avLst/>
          </a:prstGeom>
          <a:noFill/>
        </p:spPr>
        <p:txBody>
          <a:bodyPr wrap="square" rtlCol="0">
            <a:spAutoFit/>
          </a:bodyPr>
          <a:lstStyle/>
          <a:p>
            <a:pPr algn="l">
              <a:lnSpc>
                <a:spcPct val="90000"/>
              </a:lnSpc>
            </a:pPr>
            <a:r>
              <a:rPr lang="en-US" altLang="en-US" sz="4000" dirty="0"/>
              <a:t>Today is called Shabbat Shuva</a:t>
            </a:r>
          </a:p>
          <a:p>
            <a:pPr marL="461963" indent="-461963" algn="l">
              <a:lnSpc>
                <a:spcPct val="90000"/>
              </a:lnSpc>
              <a:buFont typeface="+mj-lt"/>
              <a:buAutoNum type="arabicPeriod"/>
            </a:pPr>
            <a:r>
              <a:rPr lang="en-US" dirty="0"/>
              <a:t>What is Shabbat Shuva?</a:t>
            </a:r>
          </a:p>
          <a:p>
            <a:pPr marL="461963" indent="-461963" algn="l">
              <a:lnSpc>
                <a:spcPct val="90000"/>
              </a:lnSpc>
              <a:buFont typeface="+mj-lt"/>
              <a:buAutoNum type="arabicPeriod"/>
            </a:pPr>
            <a:r>
              <a:rPr lang="en-US" u="sng" dirty="0">
                <a:solidFill>
                  <a:srgbClr val="FFFF66"/>
                </a:solidFill>
              </a:rPr>
              <a:t>Why is Shabbat Shuva?</a:t>
            </a:r>
          </a:p>
          <a:p>
            <a:pPr marL="461963" indent="-461963" algn="l">
              <a:lnSpc>
                <a:spcPct val="90000"/>
              </a:lnSpc>
              <a:buFont typeface="+mj-lt"/>
              <a:buAutoNum type="arabicPeriod"/>
            </a:pPr>
            <a:r>
              <a:rPr lang="en-US" dirty="0"/>
              <a:t>Hannah’s story of mockery for barrenness</a:t>
            </a:r>
          </a:p>
          <a:p>
            <a:pPr marL="461963" indent="-461963" algn="l">
              <a:lnSpc>
                <a:spcPct val="90000"/>
              </a:lnSpc>
              <a:buFont typeface="+mj-lt"/>
              <a:buAutoNum type="arabicPeriod"/>
            </a:pPr>
            <a:r>
              <a:rPr lang="en-US" dirty="0"/>
              <a:t>Hannah’s miraculous fruitfulness</a:t>
            </a:r>
          </a:p>
        </p:txBody>
      </p:sp>
    </p:spTree>
    <p:extLst>
      <p:ext uri="{BB962C8B-B14F-4D97-AF65-F5344CB8AC3E}">
        <p14:creationId xmlns:p14="http://schemas.microsoft.com/office/powerpoint/2010/main" val="38827184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dirty="0"/>
              <a:t>Return and repentance.</a:t>
            </a:r>
          </a:p>
          <a:p>
            <a:pPr algn="l">
              <a:lnSpc>
                <a:spcPct val="90000"/>
              </a:lnSpc>
            </a:pPr>
            <a:r>
              <a:rPr lang="en-US" altLang="en-US" sz="4000" dirty="0"/>
              <a:t>Why do we still need to repent?   </a:t>
            </a:r>
          </a:p>
          <a:p>
            <a:pPr marL="231775" indent="-231775" algn="l">
              <a:lnSpc>
                <a:spcPct val="90000"/>
              </a:lnSpc>
              <a:buFont typeface="Arial" panose="020B0604020202020204" pitchFamily="34" charset="0"/>
              <a:buChar char="•"/>
            </a:pPr>
            <a:r>
              <a:rPr lang="en-US" altLang="en-US" sz="4000" baseline="30000" dirty="0"/>
              <a:t>1 Yn 1.8-10</a:t>
            </a:r>
            <a:r>
              <a:rPr lang="en-US" altLang="en-US" sz="4000" dirty="0"/>
              <a:t> If we claim not to have sin, we are deceiving ourselves, and the truth is not in us. If we acknowledge our sins, then, since he is trustworthy and just, </a:t>
            </a:r>
          </a:p>
        </p:txBody>
      </p:sp>
    </p:spTree>
    <p:extLst>
      <p:ext uri="{BB962C8B-B14F-4D97-AF65-F5344CB8AC3E}">
        <p14:creationId xmlns:p14="http://schemas.microsoft.com/office/powerpoint/2010/main" val="3141775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lgn="ctr">
              <a:buNone/>
            </a:pPr>
            <a:endParaRPr lang="en-US" sz="4000" dirty="0"/>
          </a:p>
          <a:p>
            <a:pPr marL="0" indent="0" algn="ctr">
              <a:buNone/>
            </a:pPr>
            <a:r>
              <a:rPr lang="en-US" sz="4000" dirty="0"/>
              <a:t>Yom Kippur greeting:</a:t>
            </a:r>
          </a:p>
          <a:p>
            <a:pPr marL="0" indent="0" algn="ctr">
              <a:buNone/>
            </a:pPr>
            <a:r>
              <a:rPr lang="en-US" sz="4000" dirty="0" err="1"/>
              <a:t>Tsom</a:t>
            </a:r>
            <a:r>
              <a:rPr lang="en-US" sz="4000" dirty="0"/>
              <a:t> </a:t>
            </a:r>
            <a:r>
              <a:rPr lang="en-US" sz="4000" dirty="0" err="1"/>
              <a:t>kal</a:t>
            </a:r>
            <a:r>
              <a:rPr lang="en-US" sz="4000" dirty="0"/>
              <a:t> </a:t>
            </a:r>
            <a:r>
              <a:rPr lang="en-US" sz="4000" dirty="0" err="1"/>
              <a:t>um’vorakh</a:t>
            </a:r>
            <a:r>
              <a:rPr lang="en-US" sz="4000" dirty="0"/>
              <a:t>!</a:t>
            </a:r>
          </a:p>
          <a:p>
            <a:pPr marL="0" indent="0" algn="ctr" rtl="1">
              <a:buNone/>
            </a:pPr>
            <a:r>
              <a:rPr lang="he-IL" sz="4800" b="1" dirty="0">
                <a:latin typeface="David" panose="020E0502060401010101" pitchFamily="34" charset="-79"/>
                <a:cs typeface="David" panose="020E0502060401010101" pitchFamily="34" charset="-79"/>
              </a:rPr>
              <a:t>צום קל ומבורך</a:t>
            </a:r>
            <a:r>
              <a:rPr lang="en-US" sz="4800" b="1" dirty="0">
                <a:latin typeface="David" panose="020E0502060401010101" pitchFamily="34" charset="-79"/>
                <a:cs typeface="David" panose="020E0502060401010101" pitchFamily="34" charset="-79"/>
              </a:rPr>
              <a:t>!</a:t>
            </a:r>
            <a:endParaRPr lang="he-IL" sz="4800" b="1" dirty="0">
              <a:latin typeface="David" panose="020E0502060401010101" pitchFamily="34" charset="-79"/>
              <a:cs typeface="David" panose="020E0502060401010101" pitchFamily="34" charset="-79"/>
            </a:endParaRPr>
          </a:p>
          <a:p>
            <a:pPr marL="0" indent="0" algn="ctr">
              <a:buNone/>
            </a:pPr>
            <a:r>
              <a:rPr lang="en-US" sz="4000" dirty="0"/>
              <a:t>Have an easy and blessed fast!</a:t>
            </a:r>
          </a:p>
          <a:p>
            <a:pPr marL="0" indent="0" algn="ctr">
              <a:buNone/>
            </a:pPr>
            <a:endParaRPr lang="en-US" sz="4000" dirty="0"/>
          </a:p>
        </p:txBody>
      </p:sp>
    </p:spTree>
    <p:extLst>
      <p:ext uri="{BB962C8B-B14F-4D97-AF65-F5344CB8AC3E}">
        <p14:creationId xmlns:p14="http://schemas.microsoft.com/office/powerpoint/2010/main" val="41594925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baseline="30000" dirty="0"/>
              <a:t>1 Yn 1.8-10</a:t>
            </a:r>
            <a:r>
              <a:rPr lang="en-US" altLang="en-US" sz="4000" dirty="0"/>
              <a:t> he will forgive them and purify us from all wrongdoing. If we claim we have not been sinning, we are making him out to be a liar, and his Word is not in us.</a:t>
            </a:r>
          </a:p>
        </p:txBody>
      </p:sp>
    </p:spTree>
    <p:extLst>
      <p:ext uri="{BB962C8B-B14F-4D97-AF65-F5344CB8AC3E}">
        <p14:creationId xmlns:p14="http://schemas.microsoft.com/office/powerpoint/2010/main" val="8343401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In the book of </a:t>
            </a:r>
            <a:r>
              <a:rPr lang="en-US" altLang="en-US" sz="4000" dirty="0" err="1"/>
              <a:t>Yoel</a:t>
            </a:r>
            <a:r>
              <a:rPr lang="en-US" altLang="en-US" sz="4000" dirty="0"/>
              <a:t>, the people of Israel were facing a  dreadful calamity by locusts and caterpillars, and drought.  Considered a severe judgement of G-d.</a:t>
            </a:r>
          </a:p>
          <a:p>
            <a:pPr algn="l">
              <a:lnSpc>
                <a:spcPct val="90000"/>
              </a:lnSpc>
            </a:pPr>
            <a:r>
              <a:rPr lang="en-US" altLang="en-US" sz="4000" dirty="0"/>
              <a:t>Are we facing judgement?</a:t>
            </a:r>
          </a:p>
        </p:txBody>
      </p:sp>
    </p:spTree>
    <p:extLst>
      <p:ext uri="{BB962C8B-B14F-4D97-AF65-F5344CB8AC3E}">
        <p14:creationId xmlns:p14="http://schemas.microsoft.com/office/powerpoint/2010/main" val="39170034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2050" name="Picture 2">
            <a:extLst>
              <a:ext uri="{FF2B5EF4-FFF2-40B4-BE49-F238E27FC236}">
                <a16:creationId xmlns:a16="http://schemas.microsoft.com/office/drawing/2014/main" id="{479D0179-5268-A978-D1F2-47CD3871424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5725" y="0"/>
            <a:ext cx="6430963"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61462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10000"/>
          </a:bodyPr>
          <a:lstStyle/>
          <a:p>
            <a:pPr algn="l"/>
            <a:r>
              <a:rPr lang="en-US" sz="4000" b="0" i="0" baseline="30000" dirty="0" err="1">
                <a:effectLst/>
              </a:rPr>
              <a:t>Yoel</a:t>
            </a:r>
            <a:r>
              <a:rPr lang="en-US" sz="4000" b="0" i="0" baseline="30000" dirty="0">
                <a:effectLst/>
              </a:rPr>
              <a:t> 2.15-18 </a:t>
            </a:r>
            <a:r>
              <a:rPr lang="en-US" sz="4000" b="0" i="0" dirty="0">
                <a:effectLst/>
              </a:rPr>
              <a:t>Blow the </a:t>
            </a:r>
            <a:r>
              <a:rPr lang="en-US" sz="4000" b="0" dirty="0">
                <a:effectLst/>
              </a:rPr>
              <a:t>shofar</a:t>
            </a:r>
            <a:r>
              <a:rPr lang="en-US" sz="4000" b="0" i="0" dirty="0">
                <a:effectLst/>
              </a:rPr>
              <a:t> in </a:t>
            </a:r>
            <a:r>
              <a:rPr lang="en-US" sz="4000" b="0" i="0" dirty="0" err="1">
                <a:effectLst/>
              </a:rPr>
              <a:t>Tziyon</a:t>
            </a:r>
            <a:r>
              <a:rPr lang="en-US" sz="4000" b="0" i="0" dirty="0">
                <a:effectLst/>
              </a:rPr>
              <a:t>! Proclaim a holy fast, call for a solemn assembly.” </a:t>
            </a:r>
            <a:r>
              <a:rPr lang="en-US" sz="4000" b="1" i="0" baseline="30000" dirty="0">
                <a:effectLst/>
              </a:rPr>
              <a:t> </a:t>
            </a:r>
            <a:r>
              <a:rPr lang="en-US" sz="4000" b="1" i="0" baseline="-25000" dirty="0">
                <a:solidFill>
                  <a:srgbClr val="FF0000"/>
                </a:solidFill>
                <a:effectLst/>
              </a:rPr>
              <a:t>1</a:t>
            </a:r>
            <a:r>
              <a:rPr lang="en-US" sz="4000" b="0" i="0" dirty="0">
                <a:effectLst/>
              </a:rPr>
              <a:t>Gather the people; </a:t>
            </a:r>
            <a:r>
              <a:rPr lang="en-US" sz="4000" b="1" i="0" baseline="-25000" dirty="0">
                <a:solidFill>
                  <a:srgbClr val="FF0000"/>
                </a:solidFill>
                <a:effectLst/>
              </a:rPr>
              <a:t>2</a:t>
            </a:r>
            <a:r>
              <a:rPr lang="en-US" sz="4000" b="0" i="0" dirty="0">
                <a:effectLst/>
              </a:rPr>
              <a:t>consecrate the congregation; </a:t>
            </a:r>
            <a:r>
              <a:rPr lang="en-US" sz="4000" b="1" i="0" baseline="-25000" dirty="0">
                <a:solidFill>
                  <a:srgbClr val="FF0000"/>
                </a:solidFill>
                <a:effectLst/>
              </a:rPr>
              <a:t>3</a:t>
            </a:r>
            <a:r>
              <a:rPr lang="en-US" sz="4000" b="0" i="0" dirty="0">
                <a:effectLst/>
              </a:rPr>
              <a:t>assemble the leaders; </a:t>
            </a:r>
            <a:r>
              <a:rPr lang="en-US" sz="4000" b="1" i="0" baseline="-25000" dirty="0">
                <a:solidFill>
                  <a:srgbClr val="FF0000"/>
                </a:solidFill>
                <a:effectLst/>
              </a:rPr>
              <a:t>4</a:t>
            </a:r>
            <a:r>
              <a:rPr lang="en-US" sz="4000" b="0" i="0" dirty="0">
                <a:effectLst/>
              </a:rPr>
              <a:t>gather the children, </a:t>
            </a:r>
            <a:r>
              <a:rPr lang="en-US" sz="4000" b="1" i="0" baseline="-25000" dirty="0">
                <a:solidFill>
                  <a:srgbClr val="FF0000"/>
                </a:solidFill>
                <a:effectLst/>
              </a:rPr>
              <a:t>5</a:t>
            </a:r>
            <a:r>
              <a:rPr lang="en-US" sz="4000" b="0" i="0" dirty="0">
                <a:effectLst/>
              </a:rPr>
              <a:t>even infants sucking at the breast; </a:t>
            </a:r>
            <a:r>
              <a:rPr lang="en-US" sz="4000" b="1" i="0" baseline="-25000" dirty="0">
                <a:solidFill>
                  <a:srgbClr val="FF0000"/>
                </a:solidFill>
                <a:effectLst/>
              </a:rPr>
              <a:t>6</a:t>
            </a:r>
            <a:r>
              <a:rPr lang="en-US" sz="4000" b="0" i="0" dirty="0">
                <a:effectLst/>
              </a:rPr>
              <a:t>let the bridegroom leave his room and the bride the bridal chamber. </a:t>
            </a:r>
            <a:endParaRPr lang="en-US" altLang="en-US" sz="4800" dirty="0"/>
          </a:p>
        </p:txBody>
      </p:sp>
    </p:spTree>
    <p:extLst>
      <p:ext uri="{BB962C8B-B14F-4D97-AF65-F5344CB8AC3E}">
        <p14:creationId xmlns:p14="http://schemas.microsoft.com/office/powerpoint/2010/main" val="31632256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r>
              <a:rPr lang="en-US" sz="4000" b="0" i="0" baseline="30000" dirty="0" err="1">
                <a:effectLst/>
              </a:rPr>
              <a:t>Yoel</a:t>
            </a:r>
            <a:r>
              <a:rPr lang="en-US" sz="4000" b="0" i="0" baseline="30000" dirty="0">
                <a:effectLst/>
              </a:rPr>
              <a:t> 2.15-18 </a:t>
            </a:r>
            <a:r>
              <a:rPr lang="en-US" sz="4000" b="1" i="0" baseline="-25000" dirty="0">
                <a:solidFill>
                  <a:srgbClr val="FF0000"/>
                </a:solidFill>
                <a:effectLst/>
              </a:rPr>
              <a:t>7</a:t>
            </a:r>
            <a:r>
              <a:rPr lang="en-US" sz="4000" b="0" i="0" dirty="0">
                <a:effectLst/>
              </a:rPr>
              <a:t>Let the </a:t>
            </a:r>
            <a:r>
              <a:rPr lang="en-US" sz="4000" b="0" dirty="0" err="1">
                <a:effectLst/>
              </a:rPr>
              <a:t>cohanim</a:t>
            </a:r>
            <a:r>
              <a:rPr lang="en-US" sz="4000" b="0" i="0" dirty="0">
                <a:effectLst/>
              </a:rPr>
              <a:t>, who serve </a:t>
            </a:r>
            <a:r>
              <a:rPr lang="en-US" sz="4000" b="0" cap="small" dirty="0">
                <a:effectLst/>
              </a:rPr>
              <a:t>Adoni</a:t>
            </a:r>
            <a:r>
              <a:rPr lang="en-US" sz="4000" b="0" i="0" dirty="0">
                <a:effectLst/>
              </a:rPr>
              <a:t>, stand weeping between the vestibule and the altar. Let them say, “Spare your people, </a:t>
            </a:r>
            <a:r>
              <a:rPr lang="en-US" sz="4000" b="0" cap="small" dirty="0">
                <a:effectLst/>
              </a:rPr>
              <a:t>Adoni</a:t>
            </a:r>
            <a:r>
              <a:rPr lang="en-US" sz="4000" b="0" i="0" dirty="0">
                <a:effectLst/>
              </a:rPr>
              <a:t>! Don’t expose your heritage to mockery, or make them a </a:t>
            </a:r>
            <a:r>
              <a:rPr lang="en-US" sz="4000" b="0" i="0" dirty="0" err="1">
                <a:effectLst/>
              </a:rPr>
              <a:t>byward</a:t>
            </a:r>
            <a:r>
              <a:rPr lang="en-US" sz="4000" b="0" i="0" dirty="0">
                <a:effectLst/>
              </a:rPr>
              <a:t> among the </a:t>
            </a:r>
            <a:r>
              <a:rPr lang="en-US" sz="4000" b="0" dirty="0">
                <a:effectLst/>
              </a:rPr>
              <a:t>Goyim</a:t>
            </a:r>
            <a:r>
              <a:rPr lang="en-US" sz="4000" b="0" i="0" dirty="0">
                <a:effectLst/>
              </a:rPr>
              <a:t>. </a:t>
            </a:r>
            <a:endParaRPr lang="en-US" altLang="en-US" sz="4800" dirty="0"/>
          </a:p>
        </p:txBody>
      </p:sp>
    </p:spTree>
    <p:extLst>
      <p:ext uri="{BB962C8B-B14F-4D97-AF65-F5344CB8AC3E}">
        <p14:creationId xmlns:p14="http://schemas.microsoft.com/office/powerpoint/2010/main" val="24678738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lnSpcReduction="10000"/>
          </a:bodyPr>
          <a:lstStyle/>
          <a:p>
            <a:pPr algn="l"/>
            <a:r>
              <a:rPr lang="en-US" sz="4000" b="0" i="0" baseline="30000" dirty="0" err="1">
                <a:effectLst/>
              </a:rPr>
              <a:t>Yoel</a:t>
            </a:r>
            <a:r>
              <a:rPr lang="en-US" sz="4000" b="0" i="0" baseline="30000" dirty="0">
                <a:effectLst/>
              </a:rPr>
              <a:t> 2.15-18 </a:t>
            </a:r>
            <a:r>
              <a:rPr lang="en-US" sz="4000" b="0" i="0" dirty="0">
                <a:effectLst/>
              </a:rPr>
              <a:t>Why should the peoples say, ‘Where is their God?’” Then </a:t>
            </a:r>
            <a:r>
              <a:rPr lang="en-US" sz="4000" b="0" cap="small" dirty="0">
                <a:effectLst/>
              </a:rPr>
              <a:t>Adoni</a:t>
            </a:r>
            <a:r>
              <a:rPr lang="en-US" sz="4000" b="0" i="0" dirty="0">
                <a:effectLst/>
              </a:rPr>
              <a:t> will become jealous for his land and have pity on his people. Here is how </a:t>
            </a:r>
            <a:r>
              <a:rPr lang="en-US" sz="4000" b="0" cap="small" dirty="0">
                <a:effectLst/>
              </a:rPr>
              <a:t>Adoni</a:t>
            </a:r>
            <a:r>
              <a:rPr lang="en-US" sz="4000" b="0" i="0" dirty="0">
                <a:effectLst/>
              </a:rPr>
              <a:t> will answer his people: “I will send you grain, wine and olive oil, enough to satisfy you.”</a:t>
            </a:r>
          </a:p>
        </p:txBody>
      </p:sp>
    </p:spTree>
    <p:extLst>
      <p:ext uri="{BB962C8B-B14F-4D97-AF65-F5344CB8AC3E}">
        <p14:creationId xmlns:p14="http://schemas.microsoft.com/office/powerpoint/2010/main" val="25675926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But what about the righteous remnant?</a:t>
            </a:r>
          </a:p>
          <a:p>
            <a:pPr algn="l">
              <a:lnSpc>
                <a:spcPct val="90000"/>
              </a:lnSpc>
            </a:pPr>
            <a:r>
              <a:rPr lang="en-US" altLang="en-US" sz="4000" baseline="30000" dirty="0"/>
              <a:t>Song of Songs 6.10</a:t>
            </a:r>
            <a:r>
              <a:rPr lang="en-US" altLang="en-US" sz="4000" dirty="0"/>
              <a:t> Who is this that appears like dawn? As beautiful as the moon, bright as the sun, formidable as an army with banners.</a:t>
            </a:r>
          </a:p>
          <a:p>
            <a:pPr algn="l">
              <a:lnSpc>
                <a:spcPct val="90000"/>
              </a:lnSpc>
            </a:pPr>
            <a:endParaRPr lang="en-US" altLang="en-US" sz="100" dirty="0"/>
          </a:p>
          <a:p>
            <a:pPr algn="l">
              <a:lnSpc>
                <a:spcPct val="90000"/>
              </a:lnSpc>
            </a:pPr>
            <a:r>
              <a:rPr lang="en-US" altLang="en-US" sz="4000" dirty="0"/>
              <a:t>“As beautiful as the moon.” ??</a:t>
            </a:r>
          </a:p>
        </p:txBody>
      </p:sp>
    </p:spTree>
    <p:extLst>
      <p:ext uri="{BB962C8B-B14F-4D97-AF65-F5344CB8AC3E}">
        <p14:creationId xmlns:p14="http://schemas.microsoft.com/office/powerpoint/2010/main" val="29689371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1026" name="Picture 2" descr="Pictures***A Moon So Beautiful, It Only Happens Every 150 Years | Leila ...">
            <a:extLst>
              <a:ext uri="{FF2B5EF4-FFF2-40B4-BE49-F238E27FC236}">
                <a16:creationId xmlns:a16="http://schemas.microsoft.com/office/drawing/2014/main" id="{3D750162-FCF4-7F70-A690-04F1853FFF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6175" y="0"/>
            <a:ext cx="431165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14832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quot;The moon is beautiful, isn't it?&quot; Could Mean &quot;I love You&quot; in Japanese ...">
            <a:extLst>
              <a:ext uri="{FF2B5EF4-FFF2-40B4-BE49-F238E27FC236}">
                <a16:creationId xmlns:a16="http://schemas.microsoft.com/office/drawing/2014/main" id="{967E2309-51E7-24C7-D58D-5ED4EFCA0628}"/>
              </a:ext>
            </a:extLst>
          </p:cNvPr>
          <p:cNvSpPr>
            <a:spLocks noGrp="1" noChangeAspect="1" noChangeArrowheads="1"/>
          </p:cNvSpPr>
          <p:nvPr>
            <p:ph type="subTitle" idx="1"/>
          </p:nvPr>
        </p:nvSpPr>
        <p:spPr bwMode="auto">
          <a:xfrm>
            <a:off x="304800" y="209550"/>
            <a:ext cx="8534400" cy="4648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US" dirty="0"/>
              <a:t>  </a:t>
            </a:r>
          </a:p>
        </p:txBody>
      </p:sp>
      <p:pic>
        <p:nvPicPr>
          <p:cNvPr id="6" name="Picture 5">
            <a:extLst>
              <a:ext uri="{FF2B5EF4-FFF2-40B4-BE49-F238E27FC236}">
                <a16:creationId xmlns:a16="http://schemas.microsoft.com/office/drawing/2014/main" id="{5185A05C-BB61-12F3-1C2E-2322EF8C33DD}"/>
              </a:ext>
            </a:extLst>
          </p:cNvPr>
          <p:cNvPicPr>
            <a:picLocks noChangeAspect="1"/>
          </p:cNvPicPr>
          <p:nvPr/>
        </p:nvPicPr>
        <p:blipFill>
          <a:blip r:embed="rId3"/>
          <a:stretch>
            <a:fillRect/>
          </a:stretch>
        </p:blipFill>
        <p:spPr>
          <a:xfrm>
            <a:off x="1600200" y="43740"/>
            <a:ext cx="5995017" cy="5099760"/>
          </a:xfrm>
          <a:prstGeom prst="rect">
            <a:avLst/>
          </a:prstGeom>
        </p:spPr>
      </p:pic>
    </p:spTree>
    <p:extLst>
      <p:ext uri="{BB962C8B-B14F-4D97-AF65-F5344CB8AC3E}">
        <p14:creationId xmlns:p14="http://schemas.microsoft.com/office/powerpoint/2010/main" val="23552267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6F75D4C8-DA95-16D0-1A33-22F357B371DB}"/>
              </a:ext>
            </a:extLst>
          </p:cNvPr>
          <p:cNvPicPr>
            <a:picLocks noChangeAspect="1"/>
          </p:cNvPicPr>
          <p:nvPr/>
        </p:nvPicPr>
        <p:blipFill>
          <a:blip r:embed="rId3"/>
          <a:stretch>
            <a:fillRect/>
          </a:stretch>
        </p:blipFill>
        <p:spPr>
          <a:xfrm>
            <a:off x="2087724" y="0"/>
            <a:ext cx="4968551" cy="5143500"/>
          </a:xfrm>
          <a:prstGeom prst="rect">
            <a:avLst/>
          </a:prstGeom>
        </p:spPr>
      </p:pic>
    </p:spTree>
    <p:extLst>
      <p:ext uri="{BB962C8B-B14F-4D97-AF65-F5344CB8AC3E}">
        <p14:creationId xmlns:p14="http://schemas.microsoft.com/office/powerpoint/2010/main" val="4101968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5410200" cy="4648200"/>
          </a:xfrm>
        </p:spPr>
        <p:txBody>
          <a:bodyPr/>
          <a:lstStyle/>
          <a:p>
            <a:pPr algn="l">
              <a:lnSpc>
                <a:spcPct val="90000"/>
              </a:lnSpc>
            </a:pPr>
            <a:endParaRPr lang="en-US" altLang="en-US" sz="4000" dirty="0"/>
          </a:p>
          <a:p>
            <a:pPr algn="l">
              <a:lnSpc>
                <a:spcPct val="90000"/>
              </a:lnSpc>
            </a:pPr>
            <a:endParaRPr lang="en-US" altLang="en-US" sz="4000" dirty="0"/>
          </a:p>
          <a:p>
            <a:pPr algn="l">
              <a:lnSpc>
                <a:spcPct val="90000"/>
              </a:lnSpc>
            </a:pPr>
            <a:r>
              <a:rPr lang="en-US" altLang="en-US" sz="4000" dirty="0"/>
              <a:t>Tekiah </a:t>
            </a:r>
            <a:r>
              <a:rPr lang="en-US" altLang="en-US" sz="4000" dirty="0" err="1"/>
              <a:t>G’dolah</a:t>
            </a:r>
            <a:endParaRPr lang="en-US" altLang="en-US" sz="4000" dirty="0"/>
          </a:p>
          <a:p>
            <a:pPr algn="l">
              <a:lnSpc>
                <a:spcPct val="90000"/>
              </a:lnSpc>
            </a:pPr>
            <a:r>
              <a:rPr lang="en-US" altLang="en-US" sz="4000" dirty="0"/>
              <a:t>Grand shofar blast</a:t>
            </a:r>
          </a:p>
        </p:txBody>
      </p:sp>
      <p:pic>
        <p:nvPicPr>
          <p:cNvPr id="2" name="VID-20230914-WA0000">
            <a:hlinkClick r:id="" action="ppaction://media"/>
            <a:extLst>
              <a:ext uri="{FF2B5EF4-FFF2-40B4-BE49-F238E27FC236}">
                <a16:creationId xmlns:a16="http://schemas.microsoft.com/office/drawing/2014/main" id="{678F6E7B-DCCF-BAC0-DA6A-D08EADC3AB2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715000" y="133350"/>
            <a:ext cx="2803525" cy="4876800"/>
          </a:xfrm>
          <a:prstGeom prst="rect">
            <a:avLst/>
          </a:prstGeom>
        </p:spPr>
      </p:pic>
    </p:spTree>
    <p:extLst>
      <p:ext uri="{BB962C8B-B14F-4D97-AF65-F5344CB8AC3E}">
        <p14:creationId xmlns:p14="http://schemas.microsoft.com/office/powerpoint/2010/main" val="522432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baseline="30000" dirty="0"/>
              <a:t>2 Cor. 3.18</a:t>
            </a:r>
            <a:r>
              <a:rPr lang="en-US" altLang="en-US" sz="4000" dirty="0"/>
              <a:t> But we all, with unveiled face beholding as in a mirror the glory of the Lord, are being transformed into the same image from glory to glory—just as from the Lord, who is the Spirit.</a:t>
            </a:r>
          </a:p>
        </p:txBody>
      </p:sp>
    </p:spTree>
    <p:extLst>
      <p:ext uri="{BB962C8B-B14F-4D97-AF65-F5344CB8AC3E}">
        <p14:creationId xmlns:p14="http://schemas.microsoft.com/office/powerpoint/2010/main" val="20090125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dirty="0"/>
              <a:t>Why do we still need to repent?</a:t>
            </a:r>
          </a:p>
          <a:p>
            <a:pPr marL="461963" indent="-461963" algn="l">
              <a:lnSpc>
                <a:spcPct val="90000"/>
              </a:lnSpc>
              <a:buFont typeface="+mj-lt"/>
              <a:buAutoNum type="arabicPeriod"/>
            </a:pPr>
            <a:r>
              <a:rPr lang="en-US" altLang="en-US" sz="4000" dirty="0"/>
              <a:t>Our personal shortcomings, hurting others.  Commission</a:t>
            </a:r>
          </a:p>
          <a:p>
            <a:pPr marL="461963" indent="-461963" algn="l">
              <a:lnSpc>
                <a:spcPct val="90000"/>
              </a:lnSpc>
              <a:buFont typeface="+mj-lt"/>
              <a:buAutoNum type="arabicPeriod"/>
            </a:pPr>
            <a:r>
              <a:rPr lang="en-US" altLang="en-US" sz="4000" dirty="0"/>
              <a:t>Our lack of fruitfulness. Omission   </a:t>
            </a:r>
          </a:p>
          <a:p>
            <a:pPr algn="l">
              <a:lnSpc>
                <a:spcPct val="90000"/>
              </a:lnSpc>
            </a:pPr>
            <a:endParaRPr lang="en-US" altLang="en-US" sz="4000" dirty="0"/>
          </a:p>
        </p:txBody>
      </p:sp>
    </p:spTree>
    <p:extLst>
      <p:ext uri="{BB962C8B-B14F-4D97-AF65-F5344CB8AC3E}">
        <p14:creationId xmlns:p14="http://schemas.microsoft.com/office/powerpoint/2010/main" val="35858745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dirty="0"/>
              <a:t>Why are we here?</a:t>
            </a:r>
          </a:p>
        </p:txBody>
      </p:sp>
    </p:spTree>
    <p:extLst>
      <p:ext uri="{BB962C8B-B14F-4D97-AF65-F5344CB8AC3E}">
        <p14:creationId xmlns:p14="http://schemas.microsoft.com/office/powerpoint/2010/main" val="22270143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85000" lnSpcReduction="10000"/>
          </a:bodyPr>
          <a:lstStyle/>
          <a:p>
            <a:pPr algn="l">
              <a:lnSpc>
                <a:spcPct val="90000"/>
              </a:lnSpc>
            </a:pPr>
            <a:r>
              <a:rPr lang="en-US" altLang="en-US" sz="4000" dirty="0"/>
              <a:t>Why are we here?</a:t>
            </a:r>
          </a:p>
          <a:p>
            <a:pPr algn="l">
              <a:lnSpc>
                <a:spcPct val="90000"/>
              </a:lnSpc>
            </a:pPr>
            <a:r>
              <a:rPr lang="en-US" altLang="en-US" sz="4000" baseline="30000" dirty="0"/>
              <a:t>Yn 15. 16-18 </a:t>
            </a:r>
            <a:r>
              <a:rPr lang="en-US" altLang="en-US" sz="4000" dirty="0"/>
              <a:t>You did not choose me, I chose you; and I have commissioned you </a:t>
            </a:r>
            <a:r>
              <a:rPr lang="en-US" altLang="en-US" sz="4000" baseline="-25000" dirty="0">
                <a:solidFill>
                  <a:srgbClr val="C00000"/>
                </a:solidFill>
              </a:rPr>
              <a:t>1</a:t>
            </a:r>
            <a:r>
              <a:rPr lang="en-US" altLang="en-US" sz="4000" dirty="0"/>
              <a:t>to go and bear fruit, fruit that will last; </a:t>
            </a:r>
            <a:r>
              <a:rPr lang="en-US" altLang="en-US" sz="4000" baseline="-25000" dirty="0">
                <a:solidFill>
                  <a:srgbClr val="C00000"/>
                </a:solidFill>
              </a:rPr>
              <a:t>2</a:t>
            </a:r>
            <a:r>
              <a:rPr lang="en-US" altLang="en-US" sz="4000" dirty="0"/>
              <a:t>so that whatever you ask from the Father in my name he may give you. This is what I command you: </a:t>
            </a:r>
            <a:r>
              <a:rPr lang="en-US" altLang="en-US" sz="4000" baseline="-25000" dirty="0">
                <a:solidFill>
                  <a:srgbClr val="C00000"/>
                </a:solidFill>
              </a:rPr>
              <a:t>3</a:t>
            </a:r>
            <a:r>
              <a:rPr lang="en-US" altLang="en-US" sz="4000" dirty="0"/>
              <a:t>keep loving each other! </a:t>
            </a:r>
            <a:r>
              <a:rPr lang="en-US" altLang="en-US" sz="4000" baseline="-25000" dirty="0">
                <a:solidFill>
                  <a:srgbClr val="C00000"/>
                </a:solidFill>
              </a:rPr>
              <a:t>4</a:t>
            </a:r>
            <a:r>
              <a:rPr lang="en-US" altLang="en-US" sz="4000" dirty="0"/>
              <a:t>“If the world hates you, understand that it hated me first.</a:t>
            </a:r>
          </a:p>
          <a:p>
            <a:pPr algn="l">
              <a:lnSpc>
                <a:spcPct val="90000"/>
              </a:lnSpc>
            </a:pPr>
            <a:r>
              <a:rPr lang="en-US" altLang="en-US" sz="4000" u="sng" dirty="0">
                <a:solidFill>
                  <a:srgbClr val="FFFF66"/>
                </a:solidFill>
              </a:rPr>
              <a:t>Chosen: Fruit, prayer, love, opposition</a:t>
            </a:r>
          </a:p>
        </p:txBody>
      </p:sp>
    </p:spTree>
    <p:extLst>
      <p:ext uri="{BB962C8B-B14F-4D97-AF65-F5344CB8AC3E}">
        <p14:creationId xmlns:p14="http://schemas.microsoft.com/office/powerpoint/2010/main" val="3327779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lnSpcReduction="10000"/>
          </a:bodyPr>
          <a:lstStyle/>
          <a:p>
            <a:pPr marL="461963" indent="-461963" algn="l">
              <a:buFont typeface="+mj-lt"/>
              <a:buAutoNum type="arabicPeriod"/>
            </a:pPr>
            <a:r>
              <a:rPr lang="en-US" altLang="en-US" sz="3600" dirty="0"/>
              <a:t>Fruit of the Spirit: do people see?  </a:t>
            </a:r>
            <a:r>
              <a:rPr lang="en-US" altLang="en-US" sz="3600" baseline="30000" dirty="0"/>
              <a:t>Gal 5.22-25 </a:t>
            </a:r>
            <a:r>
              <a:rPr lang="en-US" altLang="en-US" sz="3600" dirty="0"/>
              <a:t>But the fruit of the Ruakh is love, joy, peace, patience, kindness, goodness, faithfulness, gentleness, and self-control—against such things there is no law. Now those who belong to Messiah have crucified the flesh with its passions and desires. </a:t>
            </a:r>
            <a:endParaRPr lang="en-US" altLang="en-US" sz="4000" dirty="0"/>
          </a:p>
        </p:txBody>
      </p:sp>
    </p:spTree>
    <p:extLst>
      <p:ext uri="{BB962C8B-B14F-4D97-AF65-F5344CB8AC3E}">
        <p14:creationId xmlns:p14="http://schemas.microsoft.com/office/powerpoint/2010/main" val="10508307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r>
              <a:rPr lang="en-US" altLang="en-US" sz="3600" dirty="0"/>
              <a:t>1. Fruit of the Spirit: do people see?  </a:t>
            </a:r>
            <a:r>
              <a:rPr lang="en-US" altLang="en-US" sz="3600" baseline="30000" dirty="0"/>
              <a:t>Gal 5.22-25 </a:t>
            </a:r>
            <a:r>
              <a:rPr lang="en-US" altLang="en-US" sz="3600" dirty="0"/>
              <a:t>If we live by the Ruakh, let us also walk by the Ruakh. Let us not become conceited—provoking one another, envying one another. </a:t>
            </a:r>
          </a:p>
          <a:p>
            <a:pPr algn="l">
              <a:lnSpc>
                <a:spcPct val="90000"/>
              </a:lnSpc>
            </a:pPr>
            <a:endParaRPr lang="en-US" altLang="en-US" sz="4000" dirty="0"/>
          </a:p>
        </p:txBody>
      </p:sp>
    </p:spTree>
    <p:extLst>
      <p:ext uri="{BB962C8B-B14F-4D97-AF65-F5344CB8AC3E}">
        <p14:creationId xmlns:p14="http://schemas.microsoft.com/office/powerpoint/2010/main" val="34954988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marL="401638" indent="-401638" algn="l">
              <a:buFont typeface="+mj-lt"/>
              <a:buAutoNum type="arabicPeriod" startAt="2"/>
            </a:pPr>
            <a:r>
              <a:rPr lang="en-US" altLang="en-US" sz="3600" dirty="0"/>
              <a:t>Fruit:  participate </a:t>
            </a:r>
            <a:r>
              <a:rPr lang="en-US" altLang="en-US" sz="3600" u="sng" dirty="0">
                <a:solidFill>
                  <a:srgbClr val="FFFF66"/>
                </a:solidFill>
              </a:rPr>
              <a:t>effectively</a:t>
            </a:r>
            <a:r>
              <a:rPr lang="en-US" altLang="en-US" sz="3600" dirty="0"/>
              <a:t> in winning people to life and love in Yeshua.   Jewish people first, and all nations.  </a:t>
            </a:r>
          </a:p>
          <a:p>
            <a:pPr algn="l">
              <a:lnSpc>
                <a:spcPct val="90000"/>
              </a:lnSpc>
            </a:pPr>
            <a:endParaRPr lang="en-US" altLang="en-US" sz="4000" dirty="0"/>
          </a:p>
        </p:txBody>
      </p:sp>
    </p:spTree>
    <p:extLst>
      <p:ext uri="{BB962C8B-B14F-4D97-AF65-F5344CB8AC3E}">
        <p14:creationId xmlns:p14="http://schemas.microsoft.com/office/powerpoint/2010/main" val="4094117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endParaRPr lang="en-US" altLang="en-US" sz="4000" dirty="0"/>
          </a:p>
        </p:txBody>
      </p:sp>
      <p:pic>
        <p:nvPicPr>
          <p:cNvPr id="3" name="Picture 2">
            <a:extLst>
              <a:ext uri="{FF2B5EF4-FFF2-40B4-BE49-F238E27FC236}">
                <a16:creationId xmlns:a16="http://schemas.microsoft.com/office/drawing/2014/main" id="{F98BC1FB-7AD5-37A9-42D6-121B87ABFE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4" name="TextBox 3">
            <a:extLst>
              <a:ext uri="{FF2B5EF4-FFF2-40B4-BE49-F238E27FC236}">
                <a16:creationId xmlns:a16="http://schemas.microsoft.com/office/drawing/2014/main" id="{E854C463-F6D8-9582-54BA-7387EF26D462}"/>
              </a:ext>
            </a:extLst>
          </p:cNvPr>
          <p:cNvSpPr txBox="1"/>
          <p:nvPr/>
        </p:nvSpPr>
        <p:spPr>
          <a:xfrm>
            <a:off x="152400" y="133350"/>
            <a:ext cx="8839200" cy="3416320"/>
          </a:xfrm>
          <a:prstGeom prst="rect">
            <a:avLst/>
          </a:prstGeom>
          <a:noFill/>
        </p:spPr>
        <p:txBody>
          <a:bodyPr wrap="square" rtlCol="0">
            <a:spAutoFit/>
          </a:bodyPr>
          <a:lstStyle/>
          <a:p>
            <a:pPr algn="l">
              <a:lnSpc>
                <a:spcPct val="90000"/>
              </a:lnSpc>
            </a:pPr>
            <a:r>
              <a:rPr lang="en-US" altLang="en-US" sz="4000" dirty="0"/>
              <a:t>Today is called Shabbat Shuva</a:t>
            </a:r>
          </a:p>
          <a:p>
            <a:pPr marL="461963" indent="-461963" algn="l">
              <a:lnSpc>
                <a:spcPct val="90000"/>
              </a:lnSpc>
              <a:buFont typeface="+mj-lt"/>
              <a:buAutoNum type="arabicPeriod"/>
            </a:pPr>
            <a:r>
              <a:rPr lang="en-US" dirty="0"/>
              <a:t>What is Shabbat Shuva?</a:t>
            </a:r>
          </a:p>
          <a:p>
            <a:pPr marL="461963" indent="-461963" algn="l">
              <a:lnSpc>
                <a:spcPct val="90000"/>
              </a:lnSpc>
              <a:buFont typeface="+mj-lt"/>
              <a:buAutoNum type="arabicPeriod"/>
            </a:pPr>
            <a:r>
              <a:rPr lang="en-US" dirty="0"/>
              <a:t>Why is Shabbat Shuva?</a:t>
            </a:r>
          </a:p>
          <a:p>
            <a:pPr marL="461963" indent="-461963" algn="l">
              <a:lnSpc>
                <a:spcPct val="90000"/>
              </a:lnSpc>
              <a:buFont typeface="+mj-lt"/>
              <a:buAutoNum type="arabicPeriod"/>
            </a:pPr>
            <a:r>
              <a:rPr lang="en-US" u="sng" dirty="0">
                <a:solidFill>
                  <a:srgbClr val="FFFF66"/>
                </a:solidFill>
              </a:rPr>
              <a:t>Hannah’s story of mockery for barrenness</a:t>
            </a:r>
          </a:p>
          <a:p>
            <a:pPr marL="461963" indent="-461963" algn="l">
              <a:lnSpc>
                <a:spcPct val="90000"/>
              </a:lnSpc>
              <a:buFont typeface="+mj-lt"/>
              <a:buAutoNum type="arabicPeriod"/>
            </a:pPr>
            <a:r>
              <a:rPr lang="en-US" dirty="0"/>
              <a:t>Hannah’s miraculous fruitfulness</a:t>
            </a:r>
          </a:p>
        </p:txBody>
      </p:sp>
    </p:spTree>
    <p:extLst>
      <p:ext uri="{BB962C8B-B14F-4D97-AF65-F5344CB8AC3E}">
        <p14:creationId xmlns:p14="http://schemas.microsoft.com/office/powerpoint/2010/main" val="214089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20000"/>
          </a:bodyPr>
          <a:lstStyle/>
          <a:p>
            <a:pPr algn="l">
              <a:lnSpc>
                <a:spcPct val="90000"/>
              </a:lnSpc>
            </a:pPr>
            <a:r>
              <a:rPr lang="en-US" altLang="en-US" sz="4000" baseline="30000" dirty="0"/>
              <a:t>1 Shmuel 1.4-6</a:t>
            </a:r>
            <a:r>
              <a:rPr lang="en-US" altLang="en-US" sz="4000" dirty="0"/>
              <a:t> One day, when </a:t>
            </a:r>
            <a:r>
              <a:rPr lang="en-US" altLang="en-US" sz="4000" dirty="0" err="1"/>
              <a:t>Elkanah</a:t>
            </a:r>
            <a:r>
              <a:rPr lang="en-US" altLang="en-US" sz="4000" dirty="0"/>
              <a:t> was sacrificing, he gave a portion of the sacrifice to his wife </a:t>
            </a:r>
            <a:r>
              <a:rPr lang="en-US" altLang="en-US" sz="4000" dirty="0" err="1"/>
              <a:t>P’ninah</a:t>
            </a:r>
            <a:r>
              <a:rPr lang="en-US" altLang="en-US" sz="4000" dirty="0"/>
              <a:t> and portions to each of her sons and daughters; but to Hannah he gave a double portion, </a:t>
            </a:r>
            <a:r>
              <a:rPr lang="en-US" altLang="en-US" sz="4000" u="sng" dirty="0">
                <a:solidFill>
                  <a:srgbClr val="FFFF66"/>
                </a:solidFill>
              </a:rPr>
              <a:t>because he loved Hannah</a:t>
            </a:r>
            <a:r>
              <a:rPr lang="en-US" altLang="en-US" sz="4000" dirty="0"/>
              <a:t>, even though </a:t>
            </a:r>
            <a:r>
              <a:rPr lang="en-US" altLang="en-US" sz="4000" cap="small" dirty="0"/>
              <a:t>Adoni</a:t>
            </a:r>
            <a:r>
              <a:rPr lang="en-US" altLang="en-US" sz="4000" dirty="0"/>
              <a:t> had kept her from having children. Her rival taunted her and made her feel bad, because </a:t>
            </a:r>
            <a:r>
              <a:rPr lang="en-US" altLang="en-US" sz="4000" cap="small" dirty="0"/>
              <a:t>Adoni</a:t>
            </a:r>
            <a:r>
              <a:rPr lang="en-US" altLang="en-US" sz="4000" dirty="0"/>
              <a:t> had kept her from having children</a:t>
            </a:r>
          </a:p>
        </p:txBody>
      </p:sp>
    </p:spTree>
    <p:extLst>
      <p:ext uri="{BB962C8B-B14F-4D97-AF65-F5344CB8AC3E}">
        <p14:creationId xmlns:p14="http://schemas.microsoft.com/office/powerpoint/2010/main" val="18540233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956839F5-93FE-6FED-3DE6-3E23502A3B5A}"/>
              </a:ext>
            </a:extLst>
          </p:cNvPr>
          <p:cNvPicPr>
            <a:picLocks noChangeAspect="1"/>
          </p:cNvPicPr>
          <p:nvPr/>
        </p:nvPicPr>
        <p:blipFill>
          <a:blip r:embed="rId3"/>
          <a:stretch>
            <a:fillRect/>
          </a:stretch>
        </p:blipFill>
        <p:spPr>
          <a:xfrm>
            <a:off x="1045317" y="0"/>
            <a:ext cx="7053366" cy="5143500"/>
          </a:xfrm>
          <a:prstGeom prst="rect">
            <a:avLst/>
          </a:prstGeom>
        </p:spPr>
      </p:pic>
    </p:spTree>
    <p:extLst>
      <p:ext uri="{BB962C8B-B14F-4D97-AF65-F5344CB8AC3E}">
        <p14:creationId xmlns:p14="http://schemas.microsoft.com/office/powerpoint/2010/main" val="216665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5" name="Picture 4">
            <a:extLst>
              <a:ext uri="{FF2B5EF4-FFF2-40B4-BE49-F238E27FC236}">
                <a16:creationId xmlns:a16="http://schemas.microsoft.com/office/drawing/2014/main" id="{4F1C99AD-D34D-64DE-8ABF-1689A35EF6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2512" y="0"/>
            <a:ext cx="5143500" cy="5143500"/>
          </a:xfrm>
          <a:prstGeom prst="rect">
            <a:avLst/>
          </a:prstGeom>
        </p:spPr>
      </p:pic>
      <p:pic>
        <p:nvPicPr>
          <p:cNvPr id="6" name="Picture 5">
            <a:extLst>
              <a:ext uri="{FF2B5EF4-FFF2-40B4-BE49-F238E27FC236}">
                <a16:creationId xmlns:a16="http://schemas.microsoft.com/office/drawing/2014/main" id="{E96CAEE1-5B03-39B5-99BB-46DF3EF782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29413" y="8583"/>
            <a:ext cx="2314575" cy="5143500"/>
          </a:xfrm>
          <a:prstGeom prst="rect">
            <a:avLst/>
          </a:prstGeom>
        </p:spPr>
      </p:pic>
      <p:sp>
        <p:nvSpPr>
          <p:cNvPr id="2" name="TextBox 1">
            <a:extLst>
              <a:ext uri="{FF2B5EF4-FFF2-40B4-BE49-F238E27FC236}">
                <a16:creationId xmlns:a16="http://schemas.microsoft.com/office/drawing/2014/main" id="{CEDFE012-6A2A-4A53-7E1F-2ABFE7D2314F}"/>
              </a:ext>
            </a:extLst>
          </p:cNvPr>
          <p:cNvSpPr txBox="1"/>
          <p:nvPr/>
        </p:nvSpPr>
        <p:spPr>
          <a:xfrm rot="5400000">
            <a:off x="3333913" y="2211724"/>
            <a:ext cx="5042150" cy="584775"/>
          </a:xfrm>
          <a:prstGeom prst="rect">
            <a:avLst/>
          </a:prstGeom>
          <a:noFill/>
        </p:spPr>
        <p:txBody>
          <a:bodyPr wrap="none" rtlCol="0">
            <a:spAutoFit/>
          </a:bodyPr>
          <a:lstStyle/>
          <a:p>
            <a:r>
              <a:rPr lang="en-US" sz="3200" dirty="0"/>
              <a:t>Or HaOlam Sukkah 2023</a:t>
            </a:r>
          </a:p>
        </p:txBody>
      </p:sp>
    </p:spTree>
    <p:extLst>
      <p:ext uri="{BB962C8B-B14F-4D97-AF65-F5344CB8AC3E}">
        <p14:creationId xmlns:p14="http://schemas.microsoft.com/office/powerpoint/2010/main" val="34611665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Is the world taunting us, believers in Messiah, for barrenness? </a:t>
            </a:r>
          </a:p>
          <a:p>
            <a:pPr algn="l">
              <a:lnSpc>
                <a:spcPct val="90000"/>
              </a:lnSpc>
            </a:pPr>
            <a:r>
              <a:rPr lang="en-US" altLang="en-US" sz="4000" dirty="0"/>
              <a:t>Plans of “salvation” of the world, with no regard to Biblical world view. </a:t>
            </a:r>
          </a:p>
        </p:txBody>
      </p:sp>
    </p:spTree>
    <p:extLst>
      <p:ext uri="{BB962C8B-B14F-4D97-AF65-F5344CB8AC3E}">
        <p14:creationId xmlns:p14="http://schemas.microsoft.com/office/powerpoint/2010/main" val="21729314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C40 is a global network of nearly 100 mayors of the world’s leading cities that are united in action to confront the climate crisis.</a:t>
            </a:r>
          </a:p>
        </p:txBody>
      </p:sp>
    </p:spTree>
    <p:extLst>
      <p:ext uri="{BB962C8B-B14F-4D97-AF65-F5344CB8AC3E}">
        <p14:creationId xmlns:p14="http://schemas.microsoft.com/office/powerpoint/2010/main" val="40347976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r>
              <a:rPr lang="en-US" altLang="en-US" sz="4000" dirty="0"/>
              <a:t>Participating cities include Los Angeles, New York City, Washington DC, Dubai, Mumbai, Barcelona, Paris, London, Tel Aviv, Beijing, Cape Town, Tokyo, Sydney, and others.</a:t>
            </a:r>
          </a:p>
        </p:txBody>
      </p:sp>
    </p:spTree>
    <p:extLst>
      <p:ext uri="{BB962C8B-B14F-4D97-AF65-F5344CB8AC3E}">
        <p14:creationId xmlns:p14="http://schemas.microsoft.com/office/powerpoint/2010/main" val="36455039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r>
              <a:rPr lang="en-US" altLang="en-US" sz="4000" dirty="0"/>
              <a:t>Backed by the UK </a:t>
            </a:r>
            <a:r>
              <a:rPr lang="en-US" altLang="en-US" sz="4800" dirty="0"/>
              <a:t>government</a:t>
            </a:r>
            <a:r>
              <a:rPr lang="en-US" altLang="en-US" sz="4000" dirty="0"/>
              <a:t>, Google, the World Bank, George Soros’ Open Society Foundations, and many other entities.  </a:t>
            </a:r>
          </a:p>
          <a:p>
            <a:pPr algn="l"/>
            <a:r>
              <a:rPr lang="en-US" altLang="en-US" sz="4000" dirty="0"/>
              <a:t>Alarm grows over major climate proposal to slash flights, food, clothing:</a:t>
            </a:r>
          </a:p>
          <a:p>
            <a:pPr algn="l"/>
            <a:endParaRPr lang="en-US" altLang="en-US" sz="4000" dirty="0"/>
          </a:p>
        </p:txBody>
      </p:sp>
    </p:spTree>
    <p:extLst>
      <p:ext uri="{BB962C8B-B14F-4D97-AF65-F5344CB8AC3E}">
        <p14:creationId xmlns:p14="http://schemas.microsoft.com/office/powerpoint/2010/main" val="97855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a:bodyPr>
          <a:lstStyle/>
          <a:p>
            <a:pPr marL="171450" indent="-171450" algn="l">
              <a:lnSpc>
                <a:spcPct val="90000"/>
              </a:lnSpc>
              <a:buFont typeface="Arial" panose="020B0604020202020204" pitchFamily="34" charset="0"/>
              <a:buChar char="•"/>
            </a:pPr>
            <a:r>
              <a:rPr lang="en-US" altLang="en-US" sz="4000" dirty="0"/>
              <a:t>a meal plan for taxpayers called the Planetary Health Diet. The diet is limited to 2,500 calories a day and is mostly plant based, with 50% fruits and vegetables and 50% other foods such as whole grains, plant-based protein, legumes, nuts, and small amounts of animal-sourced protein. </a:t>
            </a:r>
          </a:p>
        </p:txBody>
      </p:sp>
    </p:spTree>
    <p:extLst>
      <p:ext uri="{BB962C8B-B14F-4D97-AF65-F5344CB8AC3E}">
        <p14:creationId xmlns:p14="http://schemas.microsoft.com/office/powerpoint/2010/main" val="35192946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marL="231775" indent="-231775" algn="l">
              <a:lnSpc>
                <a:spcPct val="90000"/>
              </a:lnSpc>
              <a:buFont typeface="Arial" panose="020B0604020202020204" pitchFamily="34" charset="0"/>
              <a:buChar char="•"/>
            </a:pPr>
            <a:r>
              <a:rPr lang="en-US" altLang="en-US" sz="4000" dirty="0"/>
              <a:t>limiting taxpayers to one flight every two years</a:t>
            </a:r>
          </a:p>
          <a:p>
            <a:pPr marL="231775" indent="-231775" algn="l">
              <a:lnSpc>
                <a:spcPct val="90000"/>
              </a:lnSpc>
              <a:buFont typeface="Arial" panose="020B0604020202020204" pitchFamily="34" charset="0"/>
              <a:buChar char="•"/>
            </a:pPr>
            <a:r>
              <a:rPr lang="en-US" altLang="en-US" sz="4000" dirty="0"/>
              <a:t>reducing the consumption of clothing and textiles by 39% by 2030, which tallies to eight new garments a year.</a:t>
            </a:r>
          </a:p>
        </p:txBody>
      </p:sp>
    </p:spTree>
    <p:extLst>
      <p:ext uri="{BB962C8B-B14F-4D97-AF65-F5344CB8AC3E}">
        <p14:creationId xmlns:p14="http://schemas.microsoft.com/office/powerpoint/2010/main" val="41259545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marL="231775" indent="-231775" algn="l">
              <a:lnSpc>
                <a:spcPct val="90000"/>
              </a:lnSpc>
              <a:buFont typeface="Arial" panose="020B0604020202020204" pitchFamily="34" charset="0"/>
              <a:buChar char="•"/>
            </a:pPr>
            <a:r>
              <a:rPr lang="en-US" altLang="en-US" sz="4000" dirty="0"/>
              <a:t>By 2050, however, the C40 intends for there to be no dairy or meat consumption at all.</a:t>
            </a:r>
          </a:p>
          <a:p>
            <a:pPr marL="231775" indent="-231775" algn="l">
              <a:lnSpc>
                <a:spcPct val="90000"/>
              </a:lnSpc>
              <a:buFont typeface="Arial" panose="020B0604020202020204" pitchFamily="34" charset="0"/>
              <a:buChar char="•"/>
            </a:pPr>
            <a:r>
              <a:rPr lang="en-US" altLang="en-US" sz="4000" dirty="0"/>
              <a:t>The UK…plans to outlaw fuel-powered vehicles by 2030.</a:t>
            </a:r>
          </a:p>
          <a:p>
            <a:pPr marL="231775" indent="-231775" algn="l">
              <a:lnSpc>
                <a:spcPct val="90000"/>
              </a:lnSpc>
              <a:buFont typeface="Arial" panose="020B0604020202020204" pitchFamily="34" charset="0"/>
              <a:buChar char="•"/>
            </a:pPr>
            <a:endParaRPr lang="en-US" altLang="en-US" sz="4000" dirty="0"/>
          </a:p>
          <a:p>
            <a:pPr algn="l">
              <a:lnSpc>
                <a:spcPct val="90000"/>
              </a:lnSpc>
            </a:pPr>
            <a:r>
              <a:rPr lang="en-US" altLang="en-US" sz="4000" dirty="0"/>
              <a:t>Is our culture thriving as it is?</a:t>
            </a:r>
          </a:p>
        </p:txBody>
      </p:sp>
    </p:spTree>
    <p:extLst>
      <p:ext uri="{BB962C8B-B14F-4D97-AF65-F5344CB8AC3E}">
        <p14:creationId xmlns:p14="http://schemas.microsoft.com/office/powerpoint/2010/main" val="26293227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3074" name="Picture 2">
            <a:extLst>
              <a:ext uri="{FF2B5EF4-FFF2-40B4-BE49-F238E27FC236}">
                <a16:creationId xmlns:a16="http://schemas.microsoft.com/office/drawing/2014/main" id="{05ACDC99-63F4-DA06-CCB6-6007F2EBDE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140"/>
            <a:ext cx="8534400" cy="51297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F011569-3CFD-18E0-7EFD-563A7503E1A1}"/>
              </a:ext>
            </a:extLst>
          </p:cNvPr>
          <p:cNvSpPr txBox="1"/>
          <p:nvPr/>
        </p:nvSpPr>
        <p:spPr>
          <a:xfrm>
            <a:off x="6590928" y="742950"/>
            <a:ext cx="2348720" cy="461665"/>
          </a:xfrm>
          <a:prstGeom prst="rect">
            <a:avLst/>
          </a:prstGeom>
          <a:noFill/>
        </p:spPr>
        <p:txBody>
          <a:bodyPr wrap="none" rtlCol="0">
            <a:spAutoFit/>
          </a:bodyPr>
          <a:lstStyle/>
          <a:p>
            <a:pPr algn="l"/>
            <a:r>
              <a:rPr lang="en-US" sz="2400" dirty="0">
                <a:solidFill>
                  <a:schemeClr val="tx1"/>
                </a:solidFill>
              </a:rPr>
              <a:t>49,500 in 2022</a:t>
            </a:r>
            <a:endParaRPr lang="en-US" dirty="0">
              <a:solidFill>
                <a:schemeClr val="tx1"/>
              </a:solidFill>
            </a:endParaRPr>
          </a:p>
        </p:txBody>
      </p:sp>
    </p:spTree>
    <p:extLst>
      <p:ext uri="{BB962C8B-B14F-4D97-AF65-F5344CB8AC3E}">
        <p14:creationId xmlns:p14="http://schemas.microsoft.com/office/powerpoint/2010/main" val="743988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On average, adjusted for age, the annual U.S. suicide rate increased 30% between 2000 and 2020, </a:t>
            </a:r>
            <a:r>
              <a:rPr lang="en-US" altLang="en-US" sz="4000" u="sng" dirty="0">
                <a:solidFill>
                  <a:srgbClr val="FFFF66"/>
                </a:solidFill>
              </a:rPr>
              <a:t>from 10.4 to 13.5</a:t>
            </a:r>
            <a:r>
              <a:rPr lang="en-US" altLang="en-US" sz="4000" dirty="0">
                <a:solidFill>
                  <a:srgbClr val="FFFF66"/>
                </a:solidFill>
              </a:rPr>
              <a:t> </a:t>
            </a:r>
            <a:r>
              <a:rPr lang="en-US" altLang="en-US" sz="4000" dirty="0"/>
              <a:t>suicides per 100,000 people</a:t>
            </a:r>
          </a:p>
        </p:txBody>
      </p:sp>
    </p:spTree>
    <p:extLst>
      <p:ext uri="{BB962C8B-B14F-4D97-AF65-F5344CB8AC3E}">
        <p14:creationId xmlns:p14="http://schemas.microsoft.com/office/powerpoint/2010/main" val="2074384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Our republic is being undermined by the 1619 Project and Critical Race Theory. </a:t>
            </a:r>
          </a:p>
          <a:p>
            <a:pPr algn="l">
              <a:lnSpc>
                <a:spcPct val="90000"/>
              </a:lnSpc>
            </a:pPr>
            <a:endParaRPr lang="en-US" altLang="en-US" sz="4000" dirty="0"/>
          </a:p>
          <a:p>
            <a:pPr algn="l">
              <a:lnSpc>
                <a:spcPct val="90000"/>
              </a:lnSpc>
            </a:pPr>
            <a:r>
              <a:rPr lang="en-US" altLang="en-US" sz="4000" dirty="0"/>
              <a:t>David Horowitz was on Dr. Dobson’s program this week:</a:t>
            </a:r>
          </a:p>
        </p:txBody>
      </p:sp>
    </p:spTree>
    <p:extLst>
      <p:ext uri="{BB962C8B-B14F-4D97-AF65-F5344CB8AC3E}">
        <p14:creationId xmlns:p14="http://schemas.microsoft.com/office/powerpoint/2010/main" val="3079336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DC869460-DC09-6332-129A-604409D0FA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2000250" y="0"/>
            <a:ext cx="5143500" cy="5143500"/>
          </a:xfrm>
          <a:prstGeom prst="rect">
            <a:avLst/>
          </a:prstGeom>
        </p:spPr>
      </p:pic>
      <p:sp>
        <p:nvSpPr>
          <p:cNvPr id="2" name="TextBox 1">
            <a:extLst>
              <a:ext uri="{FF2B5EF4-FFF2-40B4-BE49-F238E27FC236}">
                <a16:creationId xmlns:a16="http://schemas.microsoft.com/office/drawing/2014/main" id="{19DB5301-8E79-6FE9-8E66-1D97C0780F7E}"/>
              </a:ext>
            </a:extLst>
          </p:cNvPr>
          <p:cNvSpPr txBox="1"/>
          <p:nvPr/>
        </p:nvSpPr>
        <p:spPr>
          <a:xfrm rot="5400000">
            <a:off x="-1085688" y="2205444"/>
            <a:ext cx="5042150" cy="584775"/>
          </a:xfrm>
          <a:prstGeom prst="rect">
            <a:avLst/>
          </a:prstGeom>
          <a:noFill/>
        </p:spPr>
        <p:txBody>
          <a:bodyPr wrap="none" rtlCol="0">
            <a:spAutoFit/>
          </a:bodyPr>
          <a:lstStyle/>
          <a:p>
            <a:r>
              <a:rPr lang="en-US" sz="3200" dirty="0"/>
              <a:t>Or HaOlam Sukkah 2023</a:t>
            </a:r>
          </a:p>
        </p:txBody>
      </p:sp>
    </p:spTree>
    <p:extLst>
      <p:ext uri="{BB962C8B-B14F-4D97-AF65-F5344CB8AC3E}">
        <p14:creationId xmlns:p14="http://schemas.microsoft.com/office/powerpoint/2010/main" val="7433030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252412" y="173753"/>
            <a:ext cx="4471988" cy="4648200"/>
          </a:xfrm>
        </p:spPr>
        <p:txBody>
          <a:bodyPr>
            <a:normAutofit fontScale="92500" lnSpcReduction="20000"/>
          </a:bodyPr>
          <a:lstStyle/>
          <a:p>
            <a:pPr algn="l">
              <a:lnSpc>
                <a:spcPct val="90000"/>
              </a:lnSpc>
            </a:pPr>
            <a:r>
              <a:rPr lang="en-US" sz="4000" dirty="0"/>
              <a:t>From 1956 to 1975, David Horowitz was an outspoken adherent of the New Left. He later rejected progressive ideas and became a defender of neoconservatism.</a:t>
            </a:r>
            <a:endParaRPr lang="en-US" altLang="en-US" sz="4000" dirty="0"/>
          </a:p>
        </p:txBody>
      </p:sp>
      <p:pic>
        <p:nvPicPr>
          <p:cNvPr id="1026" name="Picture 2">
            <a:extLst>
              <a:ext uri="{FF2B5EF4-FFF2-40B4-BE49-F238E27FC236}">
                <a16:creationId xmlns:a16="http://schemas.microsoft.com/office/drawing/2014/main" id="{59D7C5F5-811C-BDC5-144F-4684127A9D2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29088" y="12770"/>
            <a:ext cx="4313237"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7691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dirty="0"/>
              <a:t>Free speech, freedom of expression, freedom of conscience, these are all Biblical ideas and they're Protestant ideas. America is a product of the Protestant Reformation. </a:t>
            </a:r>
          </a:p>
        </p:txBody>
      </p:sp>
    </p:spTree>
    <p:extLst>
      <p:ext uri="{BB962C8B-B14F-4D97-AF65-F5344CB8AC3E}">
        <p14:creationId xmlns:p14="http://schemas.microsoft.com/office/powerpoint/2010/main" val="24734786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dirty="0"/>
              <a:t>It could not have been founded by any other religion, including and especially, atheism. Until the reformation, or before the reformation, you couldn't get to heaven except by going through the Catholic Church and its priesthood.</a:t>
            </a:r>
          </a:p>
        </p:txBody>
      </p:sp>
    </p:spTree>
    <p:extLst>
      <p:ext uri="{BB962C8B-B14F-4D97-AF65-F5344CB8AC3E}">
        <p14:creationId xmlns:p14="http://schemas.microsoft.com/office/powerpoint/2010/main" val="17054599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dirty="0"/>
              <a:t>But the Catholic Church, like every church, is a human institution. Therefore, it’s subject to human corruptions. So the Protestants came up with this idea of </a:t>
            </a:r>
            <a:r>
              <a:rPr lang="en-US" altLang="en-US" sz="4000" u="sng" dirty="0">
                <a:solidFill>
                  <a:srgbClr val="FFFF66"/>
                </a:solidFill>
              </a:rPr>
              <a:t>the priesthood of all believers, and that is the idea from which America was created. </a:t>
            </a:r>
            <a:endParaRPr lang="en-US" altLang="en-US" sz="4000" dirty="0"/>
          </a:p>
        </p:txBody>
      </p:sp>
    </p:spTree>
    <p:extLst>
      <p:ext uri="{BB962C8B-B14F-4D97-AF65-F5344CB8AC3E}">
        <p14:creationId xmlns:p14="http://schemas.microsoft.com/office/powerpoint/2010/main" val="34087798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dirty="0"/>
              <a:t>Think about it for a moment. The idea of the priesthood of all believers is that everybody is on an equal footing, in terms of confronting their creator one-on-one without the intermediary of a church or a priest. </a:t>
            </a:r>
          </a:p>
        </p:txBody>
      </p:sp>
    </p:spTree>
    <p:extLst>
      <p:ext uri="{BB962C8B-B14F-4D97-AF65-F5344CB8AC3E}">
        <p14:creationId xmlns:p14="http://schemas.microsoft.com/office/powerpoint/2010/main" val="36084025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dirty="0"/>
              <a:t>The priesthood of all believers includes Black slaves, and that's why America was a pioneer in freeing the slaves.</a:t>
            </a:r>
          </a:p>
          <a:p>
            <a:pPr algn="l">
              <a:lnSpc>
                <a:spcPct val="90000"/>
              </a:lnSpc>
            </a:pPr>
            <a:endParaRPr lang="en-US" altLang="en-US" sz="4000" dirty="0"/>
          </a:p>
          <a:p>
            <a:pPr algn="l">
              <a:lnSpc>
                <a:spcPct val="90000"/>
              </a:lnSpc>
            </a:pPr>
            <a:r>
              <a:rPr lang="en-US" altLang="en-US" sz="4000" dirty="0"/>
              <a:t>But our principles are being denied and mocked.</a:t>
            </a:r>
          </a:p>
        </p:txBody>
      </p:sp>
    </p:spTree>
    <p:extLst>
      <p:ext uri="{BB962C8B-B14F-4D97-AF65-F5344CB8AC3E}">
        <p14:creationId xmlns:p14="http://schemas.microsoft.com/office/powerpoint/2010/main" val="13587836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956839F5-93FE-6FED-3DE6-3E23502A3B5A}"/>
              </a:ext>
            </a:extLst>
          </p:cNvPr>
          <p:cNvPicPr>
            <a:picLocks noChangeAspect="1"/>
          </p:cNvPicPr>
          <p:nvPr/>
        </p:nvPicPr>
        <p:blipFill>
          <a:blip r:embed="rId3"/>
          <a:stretch>
            <a:fillRect/>
          </a:stretch>
        </p:blipFill>
        <p:spPr>
          <a:xfrm>
            <a:off x="1045317" y="0"/>
            <a:ext cx="7053366" cy="5143500"/>
          </a:xfrm>
          <a:prstGeom prst="rect">
            <a:avLst/>
          </a:prstGeom>
        </p:spPr>
      </p:pic>
    </p:spTree>
    <p:extLst>
      <p:ext uri="{BB962C8B-B14F-4D97-AF65-F5344CB8AC3E}">
        <p14:creationId xmlns:p14="http://schemas.microsoft.com/office/powerpoint/2010/main" val="31697759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0" y="0"/>
            <a:ext cx="9144000" cy="5010150"/>
          </a:xfrm>
        </p:spPr>
        <p:txBody>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0D309EF2-9E89-66D1-9FB4-5D1499742030}"/>
              </a:ext>
            </a:extLst>
          </p:cNvPr>
          <p:cNvPicPr>
            <a:picLocks noChangeAspect="1"/>
          </p:cNvPicPr>
          <p:nvPr/>
        </p:nvPicPr>
        <p:blipFill>
          <a:blip r:embed="rId3"/>
          <a:stretch>
            <a:fillRect/>
          </a:stretch>
        </p:blipFill>
        <p:spPr>
          <a:xfrm>
            <a:off x="304204" y="342589"/>
            <a:ext cx="8535591" cy="4458322"/>
          </a:xfrm>
          <a:prstGeom prst="rect">
            <a:avLst/>
          </a:prstGeom>
        </p:spPr>
      </p:pic>
    </p:spTree>
    <p:extLst>
      <p:ext uri="{BB962C8B-B14F-4D97-AF65-F5344CB8AC3E}">
        <p14:creationId xmlns:p14="http://schemas.microsoft.com/office/powerpoint/2010/main" val="18092996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baseline="30000" dirty="0"/>
              <a:t>1 Shmuel 1.10-12</a:t>
            </a:r>
            <a:r>
              <a:rPr lang="en-US" altLang="en-US" sz="4000" dirty="0"/>
              <a:t> In deep depression she prayed to </a:t>
            </a:r>
            <a:r>
              <a:rPr lang="en-US" altLang="en-US" sz="4000" cap="small" dirty="0"/>
              <a:t>Adoni</a:t>
            </a:r>
            <a:r>
              <a:rPr lang="en-US" altLang="en-US" sz="4000" dirty="0"/>
              <a:t> and cried.  Then she took a vow; she said, “</a:t>
            </a:r>
            <a:r>
              <a:rPr lang="en-US" altLang="en-US" sz="4000" cap="small" dirty="0"/>
              <a:t>Adoni </a:t>
            </a:r>
            <a:r>
              <a:rPr lang="en-US" altLang="en-US" sz="4000" dirty="0"/>
              <a:t>-</a:t>
            </a:r>
            <a:r>
              <a:rPr lang="en-US" altLang="en-US" sz="4000" dirty="0" err="1"/>
              <a:t>Tzva’ot</a:t>
            </a:r>
            <a:r>
              <a:rPr lang="en-US" altLang="en-US" sz="4000" dirty="0"/>
              <a:t>, if you will notice how humiliated your servant is, if you will remember me and not forget your servant but will give your servant a male child, </a:t>
            </a:r>
          </a:p>
        </p:txBody>
      </p:sp>
    </p:spTree>
    <p:extLst>
      <p:ext uri="{BB962C8B-B14F-4D97-AF65-F5344CB8AC3E}">
        <p14:creationId xmlns:p14="http://schemas.microsoft.com/office/powerpoint/2010/main" val="2193543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baseline="30000" dirty="0"/>
              <a:t>1 Shmuel 1.10-12</a:t>
            </a:r>
            <a:r>
              <a:rPr lang="en-US" altLang="en-US" sz="4000" dirty="0"/>
              <a:t> then I will give him to </a:t>
            </a:r>
            <a:r>
              <a:rPr lang="en-US" altLang="en-US" sz="4000" cap="small" dirty="0"/>
              <a:t>Adoni</a:t>
            </a:r>
            <a:r>
              <a:rPr lang="en-US" altLang="en-US" sz="4000" dirty="0"/>
              <a:t> for as long as he lives; and no razor will ever come on his head.”  She prayed for a long time before </a:t>
            </a:r>
            <a:r>
              <a:rPr lang="en-US" altLang="en-US" sz="4000" cap="small" dirty="0"/>
              <a:t>Adoni</a:t>
            </a:r>
            <a:r>
              <a:rPr lang="en-US" altLang="en-US" sz="4000" dirty="0"/>
              <a:t>;</a:t>
            </a:r>
          </a:p>
        </p:txBody>
      </p:sp>
    </p:spTree>
    <p:extLst>
      <p:ext uri="{BB962C8B-B14F-4D97-AF65-F5344CB8AC3E}">
        <p14:creationId xmlns:p14="http://schemas.microsoft.com/office/powerpoint/2010/main" val="30472904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1026" name="Picture 2">
            <a:extLst>
              <a:ext uri="{FF2B5EF4-FFF2-40B4-BE49-F238E27FC236}">
                <a16:creationId xmlns:a16="http://schemas.microsoft.com/office/drawing/2014/main" id="{4CCBE649-8744-A7E8-991D-85DB6373CD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0"/>
            <a:ext cx="771525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CB64C01-75AB-0251-1C52-587A33105473}"/>
              </a:ext>
            </a:extLst>
          </p:cNvPr>
          <p:cNvSpPr txBox="1"/>
          <p:nvPr/>
        </p:nvSpPr>
        <p:spPr>
          <a:xfrm>
            <a:off x="291037" y="77821"/>
            <a:ext cx="8720079" cy="1631216"/>
          </a:xfrm>
          <a:prstGeom prst="rect">
            <a:avLst/>
          </a:prstGeom>
          <a:noFill/>
        </p:spPr>
        <p:txBody>
          <a:bodyPr wrap="none" rtlCol="0">
            <a:spAutoFit/>
          </a:bodyPr>
          <a:lstStyle/>
          <a:p>
            <a:r>
              <a:rPr lang="en-US" b="0" i="0" dirty="0" err="1">
                <a:effectLst>
                  <a:outerShdw blurRad="38100" dist="38100" dir="2700000" algn="tl">
                    <a:srgbClr val="000000">
                      <a:alpha val="43137"/>
                    </a:srgbClr>
                  </a:outerShdw>
                </a:effectLst>
                <a:latin typeface="+mn-lt"/>
              </a:rPr>
              <a:t>IsraAid</a:t>
            </a:r>
            <a:r>
              <a:rPr lang="en-US" b="0" i="0" dirty="0">
                <a:effectLst>
                  <a:outerShdw blurRad="38100" dist="38100" dir="2700000" algn="tl">
                    <a:srgbClr val="000000">
                      <a:alpha val="43137"/>
                    </a:srgbClr>
                  </a:outerShdw>
                </a:effectLst>
                <a:latin typeface="+mn-lt"/>
              </a:rPr>
              <a:t> team in Morocco following </a:t>
            </a:r>
          </a:p>
          <a:p>
            <a:r>
              <a:rPr lang="en-US" b="0" i="0" dirty="0">
                <a:effectLst>
                  <a:outerShdw blurRad="38100" dist="38100" dir="2700000" algn="tl">
                    <a:srgbClr val="000000">
                      <a:alpha val="43137"/>
                    </a:srgbClr>
                  </a:outerShdw>
                </a:effectLst>
                <a:latin typeface="+mn-lt"/>
              </a:rPr>
              <a:t>the earthquake Sept. 2023 </a:t>
            </a:r>
          </a:p>
          <a:p>
            <a:r>
              <a:rPr lang="en-US" sz="2000" b="0" i="0" dirty="0">
                <a:effectLst>
                  <a:outerShdw blurRad="38100" dist="38100" dir="2700000" algn="tl">
                    <a:srgbClr val="000000">
                      <a:alpha val="43137"/>
                    </a:srgbClr>
                  </a:outerShdw>
                </a:effectLst>
                <a:latin typeface="+mn-lt"/>
              </a:rPr>
              <a:t>(Photo: </a:t>
            </a:r>
            <a:r>
              <a:rPr lang="en-US" sz="2000" b="0" i="0" dirty="0" err="1">
                <a:effectLst>
                  <a:outerShdw blurRad="38100" dist="38100" dir="2700000" algn="tl">
                    <a:srgbClr val="000000">
                      <a:alpha val="43137"/>
                    </a:srgbClr>
                  </a:outerShdw>
                </a:effectLst>
                <a:latin typeface="+mn-lt"/>
              </a:rPr>
              <a:t>IsraAid</a:t>
            </a:r>
            <a:r>
              <a:rPr lang="en-US" sz="2000" b="0" i="0" dirty="0">
                <a:effectLst>
                  <a:outerShdw blurRad="38100" dist="38100" dir="2700000" algn="tl">
                    <a:srgbClr val="000000">
                      <a:alpha val="43137"/>
                    </a:srgbClr>
                  </a:outerShdw>
                </a:effectLst>
                <a:latin typeface="+mn-lt"/>
              </a:rPr>
              <a:t>/Facebook)</a:t>
            </a:r>
            <a:endParaRPr lang="en-US" dirty="0">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34195995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lnSpcReduction="10000"/>
          </a:bodyPr>
          <a:lstStyle/>
          <a:p>
            <a:pPr algn="l">
              <a:lnSpc>
                <a:spcPct val="90000"/>
              </a:lnSpc>
            </a:pPr>
            <a:r>
              <a:rPr lang="en-US" altLang="en-US" sz="4000" baseline="30000" dirty="0"/>
              <a:t>1 Shmuel 1.12-16 </a:t>
            </a:r>
            <a:r>
              <a:rPr lang="en-US" altLang="en-US" sz="4000" dirty="0"/>
              <a:t>and as she did so, ‘Eli was watching her mouth.  Hannah was speaking in her heart — her lips moved, but her voice could not be heard — so ‘Eli thought she was drunk. ‘Eli said to her, “How long are you going to stay drunk? Stop drinking your wine!” But Hannah answered, </a:t>
            </a:r>
          </a:p>
        </p:txBody>
      </p:sp>
    </p:spTree>
    <p:extLst>
      <p:ext uri="{BB962C8B-B14F-4D97-AF65-F5344CB8AC3E}">
        <p14:creationId xmlns:p14="http://schemas.microsoft.com/office/powerpoint/2010/main" val="7750432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endParaRPr lang="en-US" altLang="en-US" sz="4000" dirty="0"/>
          </a:p>
        </p:txBody>
      </p:sp>
      <p:pic>
        <p:nvPicPr>
          <p:cNvPr id="3" name="Picture 2">
            <a:extLst>
              <a:ext uri="{FF2B5EF4-FFF2-40B4-BE49-F238E27FC236}">
                <a16:creationId xmlns:a16="http://schemas.microsoft.com/office/drawing/2014/main" id="{253CEF46-7FBE-DDA6-DE9F-83A6620D3197}"/>
              </a:ext>
            </a:extLst>
          </p:cNvPr>
          <p:cNvPicPr>
            <a:picLocks noChangeAspect="1"/>
          </p:cNvPicPr>
          <p:nvPr/>
        </p:nvPicPr>
        <p:blipFill>
          <a:blip r:embed="rId3"/>
          <a:stretch>
            <a:fillRect/>
          </a:stretch>
        </p:blipFill>
        <p:spPr>
          <a:xfrm>
            <a:off x="0" y="37826"/>
            <a:ext cx="9144000" cy="5067847"/>
          </a:xfrm>
          <a:prstGeom prst="rect">
            <a:avLst/>
          </a:prstGeom>
        </p:spPr>
      </p:pic>
    </p:spTree>
    <p:extLst>
      <p:ext uri="{BB962C8B-B14F-4D97-AF65-F5344CB8AC3E}">
        <p14:creationId xmlns:p14="http://schemas.microsoft.com/office/powerpoint/2010/main" val="34098463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lnSpcReduction="10000"/>
          </a:bodyPr>
          <a:lstStyle/>
          <a:p>
            <a:pPr algn="l">
              <a:lnSpc>
                <a:spcPct val="90000"/>
              </a:lnSpc>
            </a:pPr>
            <a:r>
              <a:rPr lang="en-US" altLang="en-US" sz="4000" baseline="30000" dirty="0"/>
              <a:t>1 Shmuel 1.12-16  </a:t>
            </a:r>
            <a:r>
              <a:rPr lang="en-US" altLang="en-US" sz="4000" dirty="0"/>
              <a:t>“No, my lord, I am a very unhappy woman. I have not drunk either wine or other strong liquor; rather, I’ve been pouring out my soul before </a:t>
            </a:r>
            <a:r>
              <a:rPr lang="en-US" altLang="en-US" sz="4000" cap="small" dirty="0"/>
              <a:t>Adoni</a:t>
            </a:r>
            <a:r>
              <a:rPr lang="en-US" altLang="en-US" sz="4000" dirty="0"/>
              <a:t>. Don’t think of your servant as a </a:t>
            </a:r>
            <a:r>
              <a:rPr lang="en-US" altLang="en-US" sz="4000" u="sng" dirty="0">
                <a:solidFill>
                  <a:srgbClr val="FFFF66"/>
                </a:solidFill>
              </a:rPr>
              <a:t>worthless woman</a:t>
            </a:r>
            <a:r>
              <a:rPr lang="en-US" altLang="en-US" sz="4000" dirty="0"/>
              <a:t>; because I have been speaking from the depth of my distress and anger.”</a:t>
            </a:r>
          </a:p>
        </p:txBody>
      </p:sp>
    </p:spTree>
    <p:extLst>
      <p:ext uri="{BB962C8B-B14F-4D97-AF65-F5344CB8AC3E}">
        <p14:creationId xmlns:p14="http://schemas.microsoft.com/office/powerpoint/2010/main" val="36418193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5FB1B787-0011-149F-EF79-B6FB83BC96D1}"/>
              </a:ext>
            </a:extLst>
          </p:cNvPr>
          <p:cNvPicPr>
            <a:picLocks noChangeAspect="1"/>
          </p:cNvPicPr>
          <p:nvPr/>
        </p:nvPicPr>
        <p:blipFill>
          <a:blip r:embed="rId3"/>
          <a:stretch>
            <a:fillRect/>
          </a:stretch>
        </p:blipFill>
        <p:spPr>
          <a:xfrm>
            <a:off x="609600" y="50736"/>
            <a:ext cx="8000999" cy="5090508"/>
          </a:xfrm>
          <a:prstGeom prst="rect">
            <a:avLst/>
          </a:prstGeom>
        </p:spPr>
      </p:pic>
    </p:spTree>
    <p:extLst>
      <p:ext uri="{BB962C8B-B14F-4D97-AF65-F5344CB8AC3E}">
        <p14:creationId xmlns:p14="http://schemas.microsoft.com/office/powerpoint/2010/main" val="11270954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endParaRPr lang="en-US" altLang="en-US" sz="4000" dirty="0"/>
          </a:p>
        </p:txBody>
      </p:sp>
      <p:pic>
        <p:nvPicPr>
          <p:cNvPr id="3" name="Picture 2">
            <a:extLst>
              <a:ext uri="{FF2B5EF4-FFF2-40B4-BE49-F238E27FC236}">
                <a16:creationId xmlns:a16="http://schemas.microsoft.com/office/drawing/2014/main" id="{F98BC1FB-7AD5-37A9-42D6-121B87ABFE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4" name="TextBox 3">
            <a:extLst>
              <a:ext uri="{FF2B5EF4-FFF2-40B4-BE49-F238E27FC236}">
                <a16:creationId xmlns:a16="http://schemas.microsoft.com/office/drawing/2014/main" id="{E854C463-F6D8-9582-54BA-7387EF26D462}"/>
              </a:ext>
            </a:extLst>
          </p:cNvPr>
          <p:cNvSpPr txBox="1"/>
          <p:nvPr/>
        </p:nvSpPr>
        <p:spPr>
          <a:xfrm>
            <a:off x="152400" y="133350"/>
            <a:ext cx="8839200" cy="3416320"/>
          </a:xfrm>
          <a:prstGeom prst="rect">
            <a:avLst/>
          </a:prstGeom>
          <a:noFill/>
        </p:spPr>
        <p:txBody>
          <a:bodyPr wrap="square" rtlCol="0">
            <a:spAutoFit/>
          </a:bodyPr>
          <a:lstStyle/>
          <a:p>
            <a:pPr algn="l">
              <a:lnSpc>
                <a:spcPct val="90000"/>
              </a:lnSpc>
            </a:pPr>
            <a:r>
              <a:rPr lang="en-US" altLang="en-US" sz="4000" dirty="0"/>
              <a:t>Today is called Shabbat Shuva</a:t>
            </a:r>
          </a:p>
          <a:p>
            <a:pPr marL="461963" indent="-461963" algn="l">
              <a:lnSpc>
                <a:spcPct val="90000"/>
              </a:lnSpc>
              <a:buFont typeface="+mj-lt"/>
              <a:buAutoNum type="arabicPeriod"/>
            </a:pPr>
            <a:r>
              <a:rPr lang="en-US" dirty="0"/>
              <a:t>What is Shabbat Shuva?</a:t>
            </a:r>
          </a:p>
          <a:p>
            <a:pPr marL="461963" indent="-461963" algn="l">
              <a:lnSpc>
                <a:spcPct val="90000"/>
              </a:lnSpc>
              <a:buFont typeface="+mj-lt"/>
              <a:buAutoNum type="arabicPeriod"/>
            </a:pPr>
            <a:r>
              <a:rPr lang="en-US" dirty="0"/>
              <a:t>Why is Shabbat Shuva?</a:t>
            </a:r>
          </a:p>
          <a:p>
            <a:pPr marL="461963" indent="-461963" algn="l">
              <a:lnSpc>
                <a:spcPct val="90000"/>
              </a:lnSpc>
              <a:buFont typeface="+mj-lt"/>
              <a:buAutoNum type="arabicPeriod"/>
            </a:pPr>
            <a:r>
              <a:rPr lang="en-US" dirty="0"/>
              <a:t>Hannah’s story of mockery for barrenness</a:t>
            </a:r>
          </a:p>
          <a:p>
            <a:pPr marL="461963" indent="-461963" algn="l">
              <a:lnSpc>
                <a:spcPct val="90000"/>
              </a:lnSpc>
              <a:buFont typeface="+mj-lt"/>
              <a:buAutoNum type="arabicPeriod"/>
            </a:pPr>
            <a:r>
              <a:rPr lang="en-US" u="sng" dirty="0">
                <a:solidFill>
                  <a:srgbClr val="FFFF66"/>
                </a:solidFill>
              </a:rPr>
              <a:t>Hannah’s miraculous fruitfulness</a:t>
            </a:r>
          </a:p>
        </p:txBody>
      </p:sp>
    </p:spTree>
    <p:extLst>
      <p:ext uri="{BB962C8B-B14F-4D97-AF65-F5344CB8AC3E}">
        <p14:creationId xmlns:p14="http://schemas.microsoft.com/office/powerpoint/2010/main" val="28647626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baseline="30000" dirty="0"/>
              <a:t>1 Sam 1.17-18</a:t>
            </a:r>
            <a:r>
              <a:rPr lang="en-US" altLang="en-US" sz="4000" dirty="0"/>
              <a:t> Then ‘Eli replied, “Go in peace. May the God of Isra’el grant what you have asked of him.” She replied, “May your servant find favor in your sight.” So the woman went on her way, and she ate, and her face was no longer sad. </a:t>
            </a:r>
          </a:p>
        </p:txBody>
      </p:sp>
    </p:spTree>
    <p:extLst>
      <p:ext uri="{BB962C8B-B14F-4D97-AF65-F5344CB8AC3E}">
        <p14:creationId xmlns:p14="http://schemas.microsoft.com/office/powerpoint/2010/main" val="35954623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baseline="30000" dirty="0"/>
              <a:t>1 Sam 1.119-20</a:t>
            </a:r>
            <a:r>
              <a:rPr lang="en-US" altLang="en-US" sz="4000" dirty="0"/>
              <a:t> </a:t>
            </a:r>
            <a:r>
              <a:rPr lang="en-US" altLang="en-US" sz="4000" cap="small" dirty="0"/>
              <a:t>Adoni</a:t>
            </a:r>
            <a:r>
              <a:rPr lang="en-US" altLang="en-US" sz="4000" dirty="0"/>
              <a:t> remembered her. She conceived; and in due time she gave birth to a son, whom she named </a:t>
            </a:r>
            <a:r>
              <a:rPr lang="en-US" altLang="en-US" sz="4000" dirty="0" err="1"/>
              <a:t>Sh’mu’el</a:t>
            </a:r>
            <a:r>
              <a:rPr lang="en-US" altLang="en-US" sz="4000" dirty="0"/>
              <a:t>, “because I asked </a:t>
            </a:r>
            <a:r>
              <a:rPr lang="en-US" altLang="en-US" sz="4000" cap="small" dirty="0"/>
              <a:t>Adoni</a:t>
            </a:r>
            <a:r>
              <a:rPr lang="en-US" altLang="en-US" sz="4000" dirty="0"/>
              <a:t> for him.”</a:t>
            </a:r>
          </a:p>
          <a:p>
            <a:pPr algn="l">
              <a:lnSpc>
                <a:spcPct val="90000"/>
              </a:lnSpc>
            </a:pPr>
            <a:r>
              <a:rPr lang="en-US" altLang="en-US" sz="4000" dirty="0"/>
              <a:t>Hannah eventually presented Shmuel to Eli to serve in the </a:t>
            </a:r>
            <a:r>
              <a:rPr lang="en-US" altLang="en-US" sz="4000" dirty="0" err="1"/>
              <a:t>Mishkan</a:t>
            </a:r>
            <a:r>
              <a:rPr lang="en-US" altLang="en-US" sz="4000" dirty="0"/>
              <a:t>/ Tabernacle.</a:t>
            </a:r>
          </a:p>
          <a:p>
            <a:pPr algn="l">
              <a:lnSpc>
                <a:spcPct val="90000"/>
              </a:lnSpc>
            </a:pPr>
            <a:r>
              <a:rPr lang="en-US" altLang="en-US" sz="4000" dirty="0"/>
              <a:t> </a:t>
            </a:r>
          </a:p>
        </p:txBody>
      </p:sp>
    </p:spTree>
    <p:extLst>
      <p:ext uri="{BB962C8B-B14F-4D97-AF65-F5344CB8AC3E}">
        <p14:creationId xmlns:p14="http://schemas.microsoft.com/office/powerpoint/2010/main" val="25748938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20000"/>
          </a:bodyPr>
          <a:lstStyle/>
          <a:p>
            <a:pPr algn="l">
              <a:lnSpc>
                <a:spcPct val="90000"/>
              </a:lnSpc>
            </a:pPr>
            <a:r>
              <a:rPr lang="en-US" altLang="en-US" sz="4000" baseline="30000" dirty="0"/>
              <a:t>2 Shmuel 2.21</a:t>
            </a:r>
            <a:r>
              <a:rPr lang="en-US" altLang="en-US" sz="4000" dirty="0"/>
              <a:t> So </a:t>
            </a:r>
            <a:r>
              <a:rPr lang="en-US" altLang="en-US" sz="4000" cap="small" dirty="0"/>
              <a:t>Adoni</a:t>
            </a:r>
            <a:r>
              <a:rPr lang="en-US" altLang="en-US" sz="4000" dirty="0"/>
              <a:t> took notice of Hannah, and she conceived and bore three more sons and two daughters. Meanwhile, the boy </a:t>
            </a:r>
            <a:r>
              <a:rPr lang="en-US" altLang="en-US" sz="4000" dirty="0" err="1"/>
              <a:t>Sh’mu’el</a:t>
            </a:r>
            <a:r>
              <a:rPr lang="en-US" altLang="en-US" sz="4000" dirty="0"/>
              <a:t> grew in the presence of </a:t>
            </a:r>
            <a:r>
              <a:rPr lang="en-US" altLang="en-US" sz="4000" cap="small" dirty="0"/>
              <a:t>Adoni</a:t>
            </a:r>
            <a:r>
              <a:rPr lang="en-US" altLang="en-US" sz="4000" dirty="0"/>
              <a:t>.</a:t>
            </a:r>
          </a:p>
          <a:p>
            <a:pPr algn="l">
              <a:lnSpc>
                <a:spcPct val="90000"/>
              </a:lnSpc>
            </a:pPr>
            <a:r>
              <a:rPr lang="en-US" altLang="en-US" sz="4000" dirty="0"/>
              <a:t>Great story: exemplary life, but reproach, distress, intercession, supernatural answer with unexpected abundance!</a:t>
            </a:r>
          </a:p>
          <a:p>
            <a:pPr algn="l">
              <a:lnSpc>
                <a:spcPct val="90000"/>
              </a:lnSpc>
            </a:pPr>
            <a:endParaRPr lang="en-US" altLang="en-US" sz="4000" dirty="0"/>
          </a:p>
        </p:txBody>
      </p:sp>
    </p:spTree>
    <p:extLst>
      <p:ext uri="{BB962C8B-B14F-4D97-AF65-F5344CB8AC3E}">
        <p14:creationId xmlns:p14="http://schemas.microsoft.com/office/powerpoint/2010/main" val="20837515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lnSpcReduction="10000"/>
          </a:bodyPr>
          <a:lstStyle/>
          <a:p>
            <a:pPr algn="l"/>
            <a:r>
              <a:rPr lang="en-US" sz="4000" b="0" i="0" baseline="30000" dirty="0" err="1">
                <a:effectLst/>
              </a:rPr>
              <a:t>Yoel</a:t>
            </a:r>
            <a:r>
              <a:rPr lang="en-US" sz="4000" b="0" i="0" baseline="30000" dirty="0">
                <a:effectLst/>
              </a:rPr>
              <a:t> 2.15-18 </a:t>
            </a:r>
            <a:r>
              <a:rPr lang="en-US" sz="4000" b="0" i="0" dirty="0">
                <a:effectLst/>
              </a:rPr>
              <a:t>Why should the peoples say, ‘Where is their God?’” Then </a:t>
            </a:r>
            <a:r>
              <a:rPr lang="en-US" sz="4000" b="0" cap="small" dirty="0">
                <a:effectLst/>
              </a:rPr>
              <a:t>Adoni</a:t>
            </a:r>
            <a:r>
              <a:rPr lang="en-US" sz="4000" b="0" i="0" dirty="0">
                <a:effectLst/>
              </a:rPr>
              <a:t> will become jealous for his land and have pity on his people. Here is how </a:t>
            </a:r>
            <a:r>
              <a:rPr lang="en-US" sz="4000" b="0" cap="small" dirty="0">
                <a:effectLst/>
              </a:rPr>
              <a:t>Adoni</a:t>
            </a:r>
            <a:r>
              <a:rPr lang="en-US" sz="4000" b="0" i="0" dirty="0">
                <a:effectLst/>
              </a:rPr>
              <a:t> will answer his people: “I will send you grain, wine and olive oil, enough to satisfy you.”</a:t>
            </a:r>
          </a:p>
        </p:txBody>
      </p:sp>
    </p:spTree>
    <p:extLst>
      <p:ext uri="{BB962C8B-B14F-4D97-AF65-F5344CB8AC3E}">
        <p14:creationId xmlns:p14="http://schemas.microsoft.com/office/powerpoint/2010/main" val="29609841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20000"/>
          </a:bodyPr>
          <a:lstStyle/>
          <a:p>
            <a:pPr algn="l">
              <a:lnSpc>
                <a:spcPct val="90000"/>
              </a:lnSpc>
            </a:pPr>
            <a:r>
              <a:rPr lang="en-US" altLang="en-US" sz="4000" baseline="30000" dirty="0"/>
              <a:t>Yn 15. 16-18 </a:t>
            </a:r>
            <a:r>
              <a:rPr lang="en-US" altLang="en-US" sz="4000" dirty="0"/>
              <a:t>You did not choose me, I chose you; and I have commissioned you to go and bear fruit, fruit that will last; so that whatever you ask from the Father in my name he may give you. This is what I command you: keep loving each other! “If the world hates you, understand that it hated me first.</a:t>
            </a:r>
          </a:p>
          <a:p>
            <a:pPr algn="l">
              <a:lnSpc>
                <a:spcPct val="90000"/>
              </a:lnSpc>
            </a:pPr>
            <a:r>
              <a:rPr lang="en-US" altLang="en-US" sz="4000" u="sng" dirty="0">
                <a:solidFill>
                  <a:srgbClr val="FFFF66"/>
                </a:solidFill>
              </a:rPr>
              <a:t>Chosen: Fruit, prayer, love, opposition</a:t>
            </a:r>
          </a:p>
          <a:p>
            <a:pPr algn="l">
              <a:lnSpc>
                <a:spcPct val="90000"/>
              </a:lnSpc>
            </a:pPr>
            <a:endParaRPr lang="en-US" altLang="en-US" sz="4000" dirty="0"/>
          </a:p>
        </p:txBody>
      </p:sp>
    </p:spTree>
    <p:extLst>
      <p:ext uri="{BB962C8B-B14F-4D97-AF65-F5344CB8AC3E}">
        <p14:creationId xmlns:p14="http://schemas.microsoft.com/office/powerpoint/2010/main" val="38223383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2688E9FB-1B4B-34EA-074E-28B015B2DC02}"/>
              </a:ext>
            </a:extLst>
          </p:cNvPr>
          <p:cNvPicPr>
            <a:picLocks noChangeAspect="1"/>
          </p:cNvPicPr>
          <p:nvPr/>
        </p:nvPicPr>
        <p:blipFill>
          <a:blip r:embed="rId3"/>
          <a:stretch>
            <a:fillRect/>
          </a:stretch>
        </p:blipFill>
        <p:spPr>
          <a:xfrm>
            <a:off x="152400" y="278714"/>
            <a:ext cx="8915399" cy="4625608"/>
          </a:xfrm>
          <a:prstGeom prst="rect">
            <a:avLst/>
          </a:prstGeom>
        </p:spPr>
      </p:pic>
      <p:sp>
        <p:nvSpPr>
          <p:cNvPr id="2" name="TextBox 1">
            <a:extLst>
              <a:ext uri="{FF2B5EF4-FFF2-40B4-BE49-F238E27FC236}">
                <a16:creationId xmlns:a16="http://schemas.microsoft.com/office/drawing/2014/main" id="{E15EC57F-7E2B-9836-8E7A-38F3BD2CB8F7}"/>
              </a:ext>
            </a:extLst>
          </p:cNvPr>
          <p:cNvSpPr txBox="1"/>
          <p:nvPr/>
        </p:nvSpPr>
        <p:spPr>
          <a:xfrm>
            <a:off x="96298" y="277069"/>
            <a:ext cx="8556188" cy="707886"/>
          </a:xfrm>
          <a:prstGeom prst="rect">
            <a:avLst/>
          </a:prstGeom>
          <a:noFill/>
        </p:spPr>
        <p:txBody>
          <a:bodyPr wrap="none" rtlCol="0">
            <a:spAutoFit/>
          </a:bodyPr>
          <a:lstStyle/>
          <a:p>
            <a:pPr algn="l"/>
            <a:r>
              <a:rPr lang="en-US" dirty="0"/>
              <a:t>Astronomy news for Oct. 14, 2023</a:t>
            </a:r>
          </a:p>
        </p:txBody>
      </p:sp>
    </p:spTree>
    <p:extLst>
      <p:ext uri="{BB962C8B-B14F-4D97-AF65-F5344CB8AC3E}">
        <p14:creationId xmlns:p14="http://schemas.microsoft.com/office/powerpoint/2010/main" val="2420956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10000"/>
          </a:bodyPr>
          <a:lstStyle/>
          <a:p>
            <a:pPr algn="l">
              <a:lnSpc>
                <a:spcPct val="90000"/>
              </a:lnSpc>
            </a:pPr>
            <a:r>
              <a:rPr lang="en-US" altLang="en-US" sz="4000" dirty="0"/>
              <a:t>Is it still possible?</a:t>
            </a:r>
          </a:p>
          <a:p>
            <a:pPr algn="l">
              <a:lnSpc>
                <a:spcPct val="90000"/>
              </a:lnSpc>
            </a:pPr>
            <a:endParaRPr lang="en-US" altLang="en-US" sz="4000" dirty="0"/>
          </a:p>
          <a:p>
            <a:pPr algn="l">
              <a:lnSpc>
                <a:spcPct val="90000"/>
              </a:lnSpc>
            </a:pPr>
            <a:endParaRPr lang="en-US" altLang="en-US" sz="4000" dirty="0"/>
          </a:p>
          <a:p>
            <a:pPr algn="l">
              <a:lnSpc>
                <a:spcPct val="90000"/>
              </a:lnSpc>
            </a:pPr>
            <a:r>
              <a:rPr lang="en-US" altLang="en-US" sz="4000" dirty="0"/>
              <a:t>U.S. congregations, universities, and the army say “revival fires” have broken out across the United States, with many turning to faith in the Messiah and impromptu massive immersion services.</a:t>
            </a:r>
          </a:p>
          <a:p>
            <a:pPr algn="l">
              <a:lnSpc>
                <a:spcPct val="90000"/>
              </a:lnSpc>
            </a:pPr>
            <a:endParaRPr lang="en-US" altLang="en-US" sz="4000" dirty="0"/>
          </a:p>
          <a:p>
            <a:pPr algn="l">
              <a:lnSpc>
                <a:spcPct val="90000"/>
              </a:lnSpc>
            </a:pPr>
            <a:endParaRPr lang="en-US" altLang="en-US" sz="4000" dirty="0"/>
          </a:p>
        </p:txBody>
      </p:sp>
      <p:pic>
        <p:nvPicPr>
          <p:cNvPr id="2" name="Picture 1">
            <a:extLst>
              <a:ext uri="{FF2B5EF4-FFF2-40B4-BE49-F238E27FC236}">
                <a16:creationId xmlns:a16="http://schemas.microsoft.com/office/drawing/2014/main" id="{3ED2B48D-2E37-0A4A-2B69-E4E44863375B}"/>
              </a:ext>
            </a:extLst>
          </p:cNvPr>
          <p:cNvPicPr>
            <a:picLocks noChangeAspect="1"/>
          </p:cNvPicPr>
          <p:nvPr/>
        </p:nvPicPr>
        <p:blipFill>
          <a:blip r:embed="rId3"/>
          <a:stretch>
            <a:fillRect/>
          </a:stretch>
        </p:blipFill>
        <p:spPr>
          <a:xfrm>
            <a:off x="0" y="971550"/>
            <a:ext cx="8915400" cy="685800"/>
          </a:xfrm>
          <a:prstGeom prst="rect">
            <a:avLst/>
          </a:prstGeom>
        </p:spPr>
      </p:pic>
    </p:spTree>
    <p:extLst>
      <p:ext uri="{BB962C8B-B14F-4D97-AF65-F5344CB8AC3E}">
        <p14:creationId xmlns:p14="http://schemas.microsoft.com/office/powerpoint/2010/main" val="794817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3710380" cy="4648200"/>
          </a:xfrm>
        </p:spPr>
        <p:txBody>
          <a:bodyPr/>
          <a:lstStyle/>
          <a:p>
            <a:pPr algn="l">
              <a:lnSpc>
                <a:spcPct val="90000"/>
              </a:lnSpc>
            </a:pPr>
            <a:r>
              <a:rPr lang="en-US" altLang="en-US" sz="4000" dirty="0"/>
              <a:t>George and Bat Rivka Whitten.  He is founder and director of Worthy News.</a:t>
            </a:r>
          </a:p>
        </p:txBody>
      </p:sp>
      <p:pic>
        <p:nvPicPr>
          <p:cNvPr id="3" name="Picture 2">
            <a:extLst>
              <a:ext uri="{FF2B5EF4-FFF2-40B4-BE49-F238E27FC236}">
                <a16:creationId xmlns:a16="http://schemas.microsoft.com/office/drawing/2014/main" id="{3F56FE3A-331F-1EE2-3E52-9519B1EF32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5180" y="0"/>
            <a:ext cx="5136356" cy="5143500"/>
          </a:xfrm>
          <a:prstGeom prst="rect">
            <a:avLst/>
          </a:prstGeom>
        </p:spPr>
      </p:pic>
    </p:spTree>
    <p:extLst>
      <p:ext uri="{BB962C8B-B14F-4D97-AF65-F5344CB8AC3E}">
        <p14:creationId xmlns:p14="http://schemas.microsoft.com/office/powerpoint/2010/main" val="7262042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lnSpcReduction="10000"/>
          </a:bodyPr>
          <a:lstStyle/>
          <a:p>
            <a:pPr marL="512763" indent="-512763" algn="l">
              <a:lnSpc>
                <a:spcPct val="90000"/>
              </a:lnSpc>
              <a:buFont typeface="+mj-lt"/>
              <a:buAutoNum type="arabicPeriod"/>
            </a:pPr>
            <a:r>
              <a:rPr lang="en-US" altLang="en-US" sz="4000" dirty="0"/>
              <a:t>Lead Pastor Bruce Frank, of the Biltmore Congregation in Arden, NC said on social media that it was an “Awesome day as we saw 282 people profess faith in Messiah through baptism.”  They scheduled 3 people, but another 279 came forward.</a:t>
            </a:r>
          </a:p>
        </p:txBody>
      </p:sp>
    </p:spTree>
    <p:extLst>
      <p:ext uri="{BB962C8B-B14F-4D97-AF65-F5344CB8AC3E}">
        <p14:creationId xmlns:p14="http://schemas.microsoft.com/office/powerpoint/2010/main" val="29701699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1026" name="Picture 2" descr="California Church Celebrates Nearly 1,000 People Baptized on Beach ...">
            <a:extLst>
              <a:ext uri="{FF2B5EF4-FFF2-40B4-BE49-F238E27FC236}">
                <a16:creationId xmlns:a16="http://schemas.microsoft.com/office/drawing/2014/main" id="{2F798B67-68FE-ADDB-9A26-E43F518BCE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6062"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BE95F2A-0FF8-DA16-2CFD-C6363EC7895F}"/>
              </a:ext>
            </a:extLst>
          </p:cNvPr>
          <p:cNvSpPr txBox="1"/>
          <p:nvPr/>
        </p:nvSpPr>
        <p:spPr>
          <a:xfrm>
            <a:off x="342481" y="0"/>
            <a:ext cx="8112349" cy="1323439"/>
          </a:xfrm>
          <a:prstGeom prst="rect">
            <a:avLst/>
          </a:prstGeom>
          <a:noFill/>
        </p:spPr>
        <p:txBody>
          <a:bodyPr wrap="none" rtlCol="0">
            <a:spAutoFit/>
          </a:bodyPr>
          <a:lstStyle/>
          <a:p>
            <a:pPr algn="l"/>
            <a:r>
              <a:rPr lang="en-US" dirty="0">
                <a:effectLst>
                  <a:outerShdw blurRad="38100" dist="38100" dir="2700000" algn="tl">
                    <a:srgbClr val="000000">
                      <a:alpha val="43137"/>
                    </a:srgbClr>
                  </a:outerShdw>
                </a:effectLst>
              </a:rPr>
              <a:t>Pirate’s Cove Immersions in the </a:t>
            </a:r>
          </a:p>
          <a:p>
            <a:pPr algn="l"/>
            <a:r>
              <a:rPr lang="en-US" dirty="0">
                <a:effectLst>
                  <a:outerShdw blurRad="38100" dist="38100" dir="2700000" algn="tl">
                    <a:srgbClr val="000000">
                      <a:alpha val="43137"/>
                    </a:srgbClr>
                  </a:outerShdw>
                </a:effectLst>
              </a:rPr>
              <a:t>Yeshua Revolution</a:t>
            </a:r>
          </a:p>
        </p:txBody>
      </p:sp>
    </p:spTree>
    <p:extLst>
      <p:ext uri="{BB962C8B-B14F-4D97-AF65-F5344CB8AC3E}">
        <p14:creationId xmlns:p14="http://schemas.microsoft.com/office/powerpoint/2010/main" val="30516425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lnSpcReduction="10000"/>
          </a:bodyPr>
          <a:lstStyle/>
          <a:p>
            <a:pPr algn="l">
              <a:lnSpc>
                <a:spcPct val="90000"/>
              </a:lnSpc>
            </a:pPr>
            <a:r>
              <a:rPr lang="en-US" altLang="en-US" sz="4000" dirty="0"/>
              <a:t>Later a scene where about a dozen kids came unannounced from </a:t>
            </a:r>
            <a:r>
              <a:rPr lang="en-US" altLang="en-US" sz="4000" u="sng" dirty="0"/>
              <a:t>Texas to Pirate’s Cove</a:t>
            </a:r>
            <a:r>
              <a:rPr lang="en-US" altLang="en-US" sz="4000" dirty="0"/>
              <a:t> to be immersed.  Greg Laurie was there.   </a:t>
            </a:r>
          </a:p>
          <a:p>
            <a:pPr algn="l">
              <a:lnSpc>
                <a:spcPct val="90000"/>
              </a:lnSpc>
            </a:pPr>
            <a:r>
              <a:rPr lang="en-US" altLang="en-US" sz="4000" dirty="0"/>
              <a:t>~1970 Rob A. from Harvard U in Boston. One Wednesday night to Schenectady PHC prayer meeting!   Felt the PRESENCE. </a:t>
            </a:r>
          </a:p>
          <a:p>
            <a:pPr algn="l">
              <a:lnSpc>
                <a:spcPct val="90000"/>
              </a:lnSpc>
            </a:pPr>
            <a:endParaRPr lang="en-US" altLang="en-US" sz="4000" dirty="0"/>
          </a:p>
        </p:txBody>
      </p:sp>
    </p:spTree>
    <p:extLst>
      <p:ext uri="{BB962C8B-B14F-4D97-AF65-F5344CB8AC3E}">
        <p14:creationId xmlns:p14="http://schemas.microsoft.com/office/powerpoint/2010/main" val="291470702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10000"/>
          </a:bodyPr>
          <a:lstStyle/>
          <a:p>
            <a:pPr algn="l">
              <a:lnSpc>
                <a:spcPct val="90000"/>
              </a:lnSpc>
            </a:pPr>
            <a:r>
              <a:rPr lang="en-US" altLang="en-US" sz="4000" dirty="0"/>
              <a:t> 2. Auburn University in Alabama Neville Arena hosted a massive crowd late Tuesday night, September 12, 2023 for the “Unite Auburn” in Messiah event. What started with one student wanting to be baptized grew to hundreds who decided to express their faith through baptism, according to witness accounts.</a:t>
            </a:r>
          </a:p>
        </p:txBody>
      </p:sp>
    </p:spTree>
    <p:extLst>
      <p:ext uri="{BB962C8B-B14F-4D97-AF65-F5344CB8AC3E}">
        <p14:creationId xmlns:p14="http://schemas.microsoft.com/office/powerpoint/2010/main" val="393162867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a:bodyPr>
          <a:lstStyle/>
          <a:p>
            <a:pPr algn="l">
              <a:lnSpc>
                <a:spcPct val="90000"/>
              </a:lnSpc>
            </a:pPr>
            <a:r>
              <a:rPr lang="en-US" sz="4000" dirty="0"/>
              <a:t>There wasn’t a tub available to baptize the students, so thousands of people headed over to a ‘lake’ at Auburn’s Red Barn. “People surrounded the lake ’til almost midnight, hearing the stories of life change and shouting and cheering and praying together. God is moving, and He isn’t stopping.”</a:t>
            </a:r>
            <a:endParaRPr lang="en-US" altLang="en-US" sz="6600" dirty="0"/>
          </a:p>
        </p:txBody>
      </p:sp>
    </p:spTree>
    <p:extLst>
      <p:ext uri="{BB962C8B-B14F-4D97-AF65-F5344CB8AC3E}">
        <p14:creationId xmlns:p14="http://schemas.microsoft.com/office/powerpoint/2010/main" val="27402138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sz="4000" dirty="0"/>
              <a:t>3. In August, New Life Congregation in the Texas state city of Corpus Christi, held its annual outreach gathering. One thousand students attended, and 124 made professions of faith and were baptized. “We are seeing these people repent from</a:t>
            </a:r>
            <a:endParaRPr lang="en-US" altLang="en-US" sz="6600" dirty="0"/>
          </a:p>
        </p:txBody>
      </p:sp>
    </p:spTree>
    <p:extLst>
      <p:ext uri="{BB962C8B-B14F-4D97-AF65-F5344CB8AC3E}">
        <p14:creationId xmlns:p14="http://schemas.microsoft.com/office/powerpoint/2010/main" val="10004999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sz="4000" dirty="0"/>
              <a:t>compromise and make a decision to make a public declaration of, ‘No, I want to give my whole life to Messiah starting today.’ And then we see them radically transformed.”</a:t>
            </a:r>
            <a:endParaRPr lang="en-US" altLang="en-US" sz="6600" dirty="0"/>
          </a:p>
        </p:txBody>
      </p:sp>
    </p:spTree>
    <p:extLst>
      <p:ext uri="{BB962C8B-B14F-4D97-AF65-F5344CB8AC3E}">
        <p14:creationId xmlns:p14="http://schemas.microsoft.com/office/powerpoint/2010/main" val="9253793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10000"/>
          </a:bodyPr>
          <a:lstStyle/>
          <a:p>
            <a:pPr algn="l"/>
            <a:r>
              <a:rPr lang="en-US" sz="4000" dirty="0"/>
              <a:t>4. And the “revival fires” are spreading to the U.S. Army, too, according to believers involved in the events. A U.S. Army chaplain said he recently baptized more than 150 soldiers during summer basic training in the U.S. state of Missouri, saying it was a “joy to see” God move among new trainees.</a:t>
            </a:r>
          </a:p>
        </p:txBody>
      </p:sp>
    </p:spTree>
    <p:extLst>
      <p:ext uri="{BB962C8B-B14F-4D97-AF65-F5344CB8AC3E}">
        <p14:creationId xmlns:p14="http://schemas.microsoft.com/office/powerpoint/2010/main" val="39766893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descr="An annular solar eclipse viewed above cacti in a desert region. (Darkfoxelixir/Shutterstock)">
            <a:extLst>
              <a:ext uri="{FF2B5EF4-FFF2-40B4-BE49-F238E27FC236}">
                <a16:creationId xmlns:a16="http://schemas.microsoft.com/office/drawing/2014/main" id="{614AE865-109F-B310-D5A6-06CA88BEADFA}"/>
              </a:ext>
            </a:extLst>
          </p:cNvPr>
          <p:cNvSpPr>
            <a:spLocks noGrp="1" noChangeAspect="1" noChangeArrowheads="1"/>
          </p:cNvSpPr>
          <p:nvPr>
            <p:ph type="subTitle" idx="1"/>
          </p:nvPr>
        </p:nvSpPr>
        <p:spPr bwMode="auto">
          <a:xfrm>
            <a:off x="304800" y="209550"/>
            <a:ext cx="8534400" cy="4648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US" dirty="0"/>
              <a:t> </a:t>
            </a:r>
          </a:p>
        </p:txBody>
      </p:sp>
      <p:pic>
        <p:nvPicPr>
          <p:cNvPr id="6" name="Picture 5">
            <a:extLst>
              <a:ext uri="{FF2B5EF4-FFF2-40B4-BE49-F238E27FC236}">
                <a16:creationId xmlns:a16="http://schemas.microsoft.com/office/drawing/2014/main" id="{9C3A6130-292C-C35E-C648-F8C9DCD8D997}"/>
              </a:ext>
            </a:extLst>
          </p:cNvPr>
          <p:cNvPicPr>
            <a:picLocks noChangeAspect="1"/>
          </p:cNvPicPr>
          <p:nvPr/>
        </p:nvPicPr>
        <p:blipFill>
          <a:blip r:embed="rId3"/>
          <a:stretch>
            <a:fillRect/>
          </a:stretch>
        </p:blipFill>
        <p:spPr>
          <a:xfrm>
            <a:off x="628099" y="209220"/>
            <a:ext cx="7887801" cy="4725059"/>
          </a:xfrm>
          <a:prstGeom prst="rect">
            <a:avLst/>
          </a:prstGeom>
        </p:spPr>
      </p:pic>
      <p:sp>
        <p:nvSpPr>
          <p:cNvPr id="8" name="TextBox 7">
            <a:extLst>
              <a:ext uri="{FF2B5EF4-FFF2-40B4-BE49-F238E27FC236}">
                <a16:creationId xmlns:a16="http://schemas.microsoft.com/office/drawing/2014/main" id="{DE6245C2-92FB-C3F9-D1FB-26AF949FF8EC}"/>
              </a:ext>
            </a:extLst>
          </p:cNvPr>
          <p:cNvSpPr txBox="1"/>
          <p:nvPr/>
        </p:nvSpPr>
        <p:spPr>
          <a:xfrm>
            <a:off x="9375" y="-23914"/>
            <a:ext cx="9365129" cy="1569660"/>
          </a:xfrm>
          <a:prstGeom prst="rect">
            <a:avLst/>
          </a:prstGeom>
          <a:noFill/>
        </p:spPr>
        <p:txBody>
          <a:bodyPr wrap="none" rtlCol="0">
            <a:spAutoFit/>
          </a:bodyPr>
          <a:lstStyle/>
          <a:p>
            <a:r>
              <a:rPr lang="en-US" sz="3600" b="0" i="0" dirty="0">
                <a:effectLst>
                  <a:outerShdw blurRad="38100" dist="38100" dir="2700000" algn="tl">
                    <a:srgbClr val="000000">
                      <a:alpha val="43137"/>
                    </a:srgbClr>
                  </a:outerShdw>
                </a:effectLst>
                <a:latin typeface="+mn-lt"/>
              </a:rPr>
              <a:t>A full annular solar eclipse viewed above </a:t>
            </a:r>
          </a:p>
          <a:p>
            <a:r>
              <a:rPr lang="en-US" sz="3600" b="0" i="0" dirty="0">
                <a:effectLst>
                  <a:outerShdw blurRad="38100" dist="38100" dir="2700000" algn="tl">
                    <a:srgbClr val="000000">
                      <a:alpha val="43137"/>
                    </a:srgbClr>
                  </a:outerShdw>
                </a:effectLst>
                <a:latin typeface="+mn-lt"/>
              </a:rPr>
              <a:t>cacti in a desert region. </a:t>
            </a:r>
          </a:p>
          <a:p>
            <a:r>
              <a:rPr lang="en-US" sz="2400" b="0" i="0" dirty="0">
                <a:effectLst/>
                <a:latin typeface="+mn-lt"/>
              </a:rPr>
              <a:t>(</a:t>
            </a:r>
            <a:r>
              <a:rPr lang="en-US" sz="2400" b="0" i="0" dirty="0" err="1">
                <a:effectLst/>
                <a:latin typeface="+mn-lt"/>
              </a:rPr>
              <a:t>Darkfoxelixir</a:t>
            </a:r>
            <a:r>
              <a:rPr lang="en-US" sz="2400" b="0" i="0" dirty="0">
                <a:effectLst/>
                <a:latin typeface="+mn-lt"/>
              </a:rPr>
              <a:t>/Shutterstock)</a:t>
            </a:r>
            <a:endParaRPr lang="en-US" sz="2400" dirty="0">
              <a:latin typeface="+mn-lt"/>
            </a:endParaRPr>
          </a:p>
        </p:txBody>
      </p:sp>
    </p:spTree>
    <p:extLst>
      <p:ext uri="{BB962C8B-B14F-4D97-AF65-F5344CB8AC3E}">
        <p14:creationId xmlns:p14="http://schemas.microsoft.com/office/powerpoint/2010/main" val="398758910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r>
              <a:rPr lang="en-US" sz="4000" dirty="0"/>
              <a:t>Chaplain Logan Lair said he had been serving at basic training camps since 2019 but saw recently “a move of God’s Spirit” among trainees at </a:t>
            </a:r>
            <a:r>
              <a:rPr lang="en-US" sz="4000" u="sng" dirty="0">
                <a:solidFill>
                  <a:srgbClr val="FFFF66"/>
                </a:solidFill>
              </a:rPr>
              <a:t>Fort Leonard Wood, Missouri,</a:t>
            </a:r>
            <a:r>
              <a:rPr lang="en-US" sz="4000" dirty="0"/>
              <a:t> that brought him to tears – almost daily.</a:t>
            </a:r>
          </a:p>
        </p:txBody>
      </p:sp>
    </p:spTree>
    <p:extLst>
      <p:ext uri="{BB962C8B-B14F-4D97-AF65-F5344CB8AC3E}">
        <p14:creationId xmlns:p14="http://schemas.microsoft.com/office/powerpoint/2010/main" val="11520839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5+. Researchers say these are just a few examples of a broader trend among evangelicals in the country.</a:t>
            </a:r>
          </a:p>
        </p:txBody>
      </p:sp>
    </p:spTree>
    <p:extLst>
      <p:ext uri="{BB962C8B-B14F-4D97-AF65-F5344CB8AC3E}">
        <p14:creationId xmlns:p14="http://schemas.microsoft.com/office/powerpoint/2010/main" val="38605331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10000"/>
          </a:bodyPr>
          <a:lstStyle/>
          <a:p>
            <a:pPr algn="l"/>
            <a:r>
              <a:rPr lang="en-US" sz="4000" b="0" i="0" baseline="30000" dirty="0" err="1">
                <a:effectLst/>
              </a:rPr>
              <a:t>Yoel</a:t>
            </a:r>
            <a:r>
              <a:rPr lang="en-US" sz="4000" b="0" i="0" baseline="30000" dirty="0">
                <a:effectLst/>
              </a:rPr>
              <a:t> 2.15-18 </a:t>
            </a:r>
            <a:r>
              <a:rPr lang="en-US" sz="4000" b="0" i="0" dirty="0">
                <a:effectLst/>
              </a:rPr>
              <a:t>Blow the </a:t>
            </a:r>
            <a:r>
              <a:rPr lang="en-US" sz="4000" b="0" dirty="0">
                <a:effectLst/>
              </a:rPr>
              <a:t>shofar</a:t>
            </a:r>
            <a:r>
              <a:rPr lang="en-US" sz="4000" b="0" i="0" dirty="0">
                <a:effectLst/>
              </a:rPr>
              <a:t> in </a:t>
            </a:r>
            <a:r>
              <a:rPr lang="en-US" sz="4000" b="0" i="0" dirty="0" err="1">
                <a:effectLst/>
              </a:rPr>
              <a:t>Tziyon</a:t>
            </a:r>
            <a:r>
              <a:rPr lang="en-US" sz="4000" b="0" i="0" dirty="0">
                <a:effectLst/>
              </a:rPr>
              <a:t>! Proclaim a holy fast, call for a solemn assembly.” </a:t>
            </a:r>
            <a:r>
              <a:rPr lang="en-US" sz="4000" b="1" i="0" baseline="30000" dirty="0">
                <a:effectLst/>
              </a:rPr>
              <a:t> </a:t>
            </a:r>
            <a:r>
              <a:rPr lang="en-US" sz="4000" b="1" i="0" baseline="-25000" dirty="0">
                <a:solidFill>
                  <a:srgbClr val="FF0000"/>
                </a:solidFill>
                <a:effectLst/>
              </a:rPr>
              <a:t>1</a:t>
            </a:r>
            <a:r>
              <a:rPr lang="en-US" sz="4000" b="0" i="0" dirty="0">
                <a:effectLst/>
              </a:rPr>
              <a:t>Gather the people; </a:t>
            </a:r>
            <a:r>
              <a:rPr lang="en-US" sz="4000" b="1" i="0" baseline="-25000" dirty="0">
                <a:solidFill>
                  <a:srgbClr val="FF0000"/>
                </a:solidFill>
                <a:effectLst/>
              </a:rPr>
              <a:t>2</a:t>
            </a:r>
            <a:r>
              <a:rPr lang="en-US" sz="4000" b="0" i="0" dirty="0">
                <a:effectLst/>
              </a:rPr>
              <a:t>consecrate the congregation; </a:t>
            </a:r>
            <a:r>
              <a:rPr lang="en-US" sz="4000" b="1" i="0" baseline="-25000" dirty="0">
                <a:solidFill>
                  <a:srgbClr val="FF0000"/>
                </a:solidFill>
                <a:effectLst/>
              </a:rPr>
              <a:t>3</a:t>
            </a:r>
            <a:r>
              <a:rPr lang="en-US" sz="4000" b="0" i="0" dirty="0">
                <a:effectLst/>
              </a:rPr>
              <a:t>assemble the leaders; </a:t>
            </a:r>
            <a:r>
              <a:rPr lang="en-US" sz="4000" b="1" i="0" baseline="-25000" dirty="0">
                <a:solidFill>
                  <a:srgbClr val="FF0000"/>
                </a:solidFill>
                <a:effectLst/>
              </a:rPr>
              <a:t>4</a:t>
            </a:r>
            <a:r>
              <a:rPr lang="en-US" sz="4000" b="0" i="0" dirty="0">
                <a:effectLst/>
              </a:rPr>
              <a:t>gather the children, </a:t>
            </a:r>
            <a:r>
              <a:rPr lang="en-US" sz="4000" b="1" i="0" baseline="-25000" dirty="0">
                <a:solidFill>
                  <a:srgbClr val="FF0000"/>
                </a:solidFill>
                <a:effectLst/>
              </a:rPr>
              <a:t>5</a:t>
            </a:r>
            <a:r>
              <a:rPr lang="en-US" sz="4000" b="0" i="0" dirty="0">
                <a:effectLst/>
              </a:rPr>
              <a:t>even infants sucking at the breast; </a:t>
            </a:r>
            <a:r>
              <a:rPr lang="en-US" sz="4000" b="1" i="0" baseline="-25000" dirty="0">
                <a:solidFill>
                  <a:srgbClr val="FF0000"/>
                </a:solidFill>
                <a:effectLst/>
              </a:rPr>
              <a:t>6</a:t>
            </a:r>
            <a:r>
              <a:rPr lang="en-US" sz="4000" b="0" i="0" dirty="0">
                <a:effectLst/>
              </a:rPr>
              <a:t>let the bridegroom leave his room and the bride the bridal chamber. </a:t>
            </a:r>
            <a:endParaRPr lang="en-US" altLang="en-US" sz="4800" dirty="0"/>
          </a:p>
        </p:txBody>
      </p:sp>
    </p:spTree>
    <p:extLst>
      <p:ext uri="{BB962C8B-B14F-4D97-AF65-F5344CB8AC3E}">
        <p14:creationId xmlns:p14="http://schemas.microsoft.com/office/powerpoint/2010/main" val="60366261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r>
              <a:rPr lang="en-US" sz="4000" b="0" i="0" baseline="30000" dirty="0" err="1">
                <a:effectLst/>
              </a:rPr>
              <a:t>Yoel</a:t>
            </a:r>
            <a:r>
              <a:rPr lang="en-US" sz="4000" b="0" i="0" baseline="30000" dirty="0">
                <a:effectLst/>
              </a:rPr>
              <a:t> 2.15-18 </a:t>
            </a:r>
            <a:r>
              <a:rPr lang="en-US" sz="4000" b="0" i="0" dirty="0">
                <a:effectLst/>
              </a:rPr>
              <a:t>Let the </a:t>
            </a:r>
            <a:r>
              <a:rPr lang="en-US" sz="4000" b="0" dirty="0" err="1">
                <a:effectLst/>
              </a:rPr>
              <a:t>cohanim</a:t>
            </a:r>
            <a:r>
              <a:rPr lang="en-US" sz="4000" b="0" i="0" dirty="0">
                <a:effectLst/>
              </a:rPr>
              <a:t>, who serve </a:t>
            </a:r>
            <a:r>
              <a:rPr lang="en-US" sz="4000" b="0" cap="small" dirty="0">
                <a:effectLst/>
              </a:rPr>
              <a:t>Adoni</a:t>
            </a:r>
            <a:r>
              <a:rPr lang="en-US" sz="4000" b="0" i="0" dirty="0">
                <a:effectLst/>
              </a:rPr>
              <a:t>, stand weeping between the vestibule and the altar. Let them say, “Spare your people, </a:t>
            </a:r>
            <a:r>
              <a:rPr lang="en-US" sz="4000" b="0" cap="small" dirty="0">
                <a:effectLst/>
              </a:rPr>
              <a:t>Adoni</a:t>
            </a:r>
            <a:r>
              <a:rPr lang="en-US" sz="4000" b="0" i="0" dirty="0">
                <a:effectLst/>
              </a:rPr>
              <a:t>! Don’t expose your heritage to mockery, or make them a </a:t>
            </a:r>
            <a:r>
              <a:rPr lang="en-US" sz="4000" b="0" i="0" dirty="0" err="1">
                <a:effectLst/>
              </a:rPr>
              <a:t>byward</a:t>
            </a:r>
            <a:r>
              <a:rPr lang="en-US" sz="4000" b="0" i="0" dirty="0">
                <a:effectLst/>
              </a:rPr>
              <a:t> among the </a:t>
            </a:r>
            <a:r>
              <a:rPr lang="en-US" sz="4000" b="0" dirty="0">
                <a:effectLst/>
              </a:rPr>
              <a:t>Goyim</a:t>
            </a:r>
            <a:r>
              <a:rPr lang="en-US" sz="4000" b="0" i="0" dirty="0">
                <a:effectLst/>
              </a:rPr>
              <a:t>. </a:t>
            </a:r>
            <a:endParaRPr lang="en-US" altLang="en-US" sz="4800" dirty="0"/>
          </a:p>
        </p:txBody>
      </p:sp>
    </p:spTree>
    <p:extLst>
      <p:ext uri="{BB962C8B-B14F-4D97-AF65-F5344CB8AC3E}">
        <p14:creationId xmlns:p14="http://schemas.microsoft.com/office/powerpoint/2010/main" val="406304089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lnSpcReduction="10000"/>
          </a:bodyPr>
          <a:lstStyle/>
          <a:p>
            <a:pPr algn="l"/>
            <a:r>
              <a:rPr lang="en-US" sz="4000" b="0" i="0" baseline="30000" dirty="0" err="1">
                <a:effectLst/>
              </a:rPr>
              <a:t>Yoel</a:t>
            </a:r>
            <a:r>
              <a:rPr lang="en-US" sz="4000" b="0" i="0" baseline="30000" dirty="0">
                <a:effectLst/>
              </a:rPr>
              <a:t> 2.15-18 </a:t>
            </a:r>
            <a:r>
              <a:rPr lang="en-US" sz="4000" b="0" i="0" dirty="0">
                <a:effectLst/>
              </a:rPr>
              <a:t>Why should the peoples say, ‘Where is their God?’” Then </a:t>
            </a:r>
            <a:r>
              <a:rPr lang="en-US" sz="4000" b="0" cap="small" dirty="0">
                <a:effectLst/>
              </a:rPr>
              <a:t>Adoni</a:t>
            </a:r>
            <a:r>
              <a:rPr lang="en-US" sz="4000" b="0" i="0" dirty="0">
                <a:effectLst/>
              </a:rPr>
              <a:t> will become jealous for his land and have pity on his people. Here is how </a:t>
            </a:r>
            <a:r>
              <a:rPr lang="en-US" sz="4000" b="0" cap="small" dirty="0">
                <a:effectLst/>
              </a:rPr>
              <a:t>Adoni</a:t>
            </a:r>
            <a:r>
              <a:rPr lang="en-US" sz="4000" b="0" i="0" dirty="0">
                <a:effectLst/>
              </a:rPr>
              <a:t> will answer his people: “I will send you grain, wine and olive oil, enough to satisfy you.”</a:t>
            </a:r>
          </a:p>
        </p:txBody>
      </p:sp>
    </p:spTree>
    <p:extLst>
      <p:ext uri="{BB962C8B-B14F-4D97-AF65-F5344CB8AC3E}">
        <p14:creationId xmlns:p14="http://schemas.microsoft.com/office/powerpoint/2010/main" val="606085378"/>
      </p:ext>
    </p:extLst>
  </p:cSld>
  <p:clrMapOvr>
    <a:overrideClrMapping bg1="lt1" tx1="dk1" bg2="lt2" tx2="dk2" accent1="accent1" accent2="accent2" accent3="accent3" accent4="accent4" accent5="accent5" accent6="accent6" hlink="hlink" folHlink="folHlink"/>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20000"/>
          </a:bodyPr>
          <a:lstStyle/>
          <a:p>
            <a:pPr algn="l">
              <a:lnSpc>
                <a:spcPct val="90000"/>
              </a:lnSpc>
            </a:pPr>
            <a:r>
              <a:rPr lang="en-US" altLang="en-US" sz="4000" baseline="30000" dirty="0"/>
              <a:t>Yn 15. 16-18 </a:t>
            </a:r>
            <a:r>
              <a:rPr lang="en-US" altLang="en-US" sz="4000" dirty="0"/>
              <a:t>You did not choose me, I chose you; and I have commissioned you </a:t>
            </a:r>
            <a:r>
              <a:rPr lang="en-US" altLang="en-US" sz="4000" baseline="-25000" dirty="0">
                <a:solidFill>
                  <a:srgbClr val="C00000"/>
                </a:solidFill>
              </a:rPr>
              <a:t>1</a:t>
            </a:r>
            <a:r>
              <a:rPr lang="en-US" altLang="en-US" sz="4000" dirty="0"/>
              <a:t>to go and bear fruit, fruit that will last; </a:t>
            </a:r>
            <a:r>
              <a:rPr lang="en-US" altLang="en-US" sz="4000" baseline="-25000" dirty="0">
                <a:solidFill>
                  <a:srgbClr val="C00000"/>
                </a:solidFill>
              </a:rPr>
              <a:t>2</a:t>
            </a:r>
            <a:r>
              <a:rPr lang="en-US" altLang="en-US" sz="4000" dirty="0"/>
              <a:t>so that whatever you ask from the Father in my name he may give you. This is what I command you: </a:t>
            </a:r>
            <a:r>
              <a:rPr lang="en-US" altLang="en-US" sz="4000" baseline="-25000" dirty="0">
                <a:solidFill>
                  <a:srgbClr val="C00000"/>
                </a:solidFill>
              </a:rPr>
              <a:t>3</a:t>
            </a:r>
            <a:r>
              <a:rPr lang="en-US" altLang="en-US" sz="4000" dirty="0"/>
              <a:t>keep loving each other! </a:t>
            </a:r>
            <a:r>
              <a:rPr lang="en-US" altLang="en-US" sz="4000" baseline="-25000" dirty="0">
                <a:solidFill>
                  <a:srgbClr val="C00000"/>
                </a:solidFill>
              </a:rPr>
              <a:t>4</a:t>
            </a:r>
            <a:r>
              <a:rPr lang="en-US" altLang="en-US" sz="4000" dirty="0"/>
              <a:t>“If the world hates you, understand that it hated me first.</a:t>
            </a:r>
          </a:p>
          <a:p>
            <a:pPr algn="l">
              <a:lnSpc>
                <a:spcPct val="90000"/>
              </a:lnSpc>
            </a:pPr>
            <a:r>
              <a:rPr lang="en-US" altLang="en-US" sz="4000" dirty="0"/>
              <a:t>Chosen: Fruit, prayer, love, opposition</a:t>
            </a:r>
          </a:p>
        </p:txBody>
      </p:sp>
    </p:spTree>
    <p:extLst>
      <p:ext uri="{BB962C8B-B14F-4D97-AF65-F5344CB8AC3E}">
        <p14:creationId xmlns:p14="http://schemas.microsoft.com/office/powerpoint/2010/main" val="248173540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nSpc>
                <a:spcPct val="90000"/>
              </a:lnSpc>
            </a:pPr>
            <a:r>
              <a:rPr lang="en-US" altLang="en-US" sz="4000" dirty="0"/>
              <a:t> </a:t>
            </a:r>
          </a:p>
          <a:p>
            <a:pPr>
              <a:lnSpc>
                <a:spcPct val="90000"/>
              </a:lnSpc>
            </a:pPr>
            <a:r>
              <a:rPr lang="en-US" altLang="en-US" sz="4000" dirty="0"/>
              <a:t>A great example of repentance</a:t>
            </a:r>
          </a:p>
        </p:txBody>
      </p:sp>
    </p:spTree>
    <p:extLst>
      <p:ext uri="{BB962C8B-B14F-4D97-AF65-F5344CB8AC3E}">
        <p14:creationId xmlns:p14="http://schemas.microsoft.com/office/powerpoint/2010/main" val="331201002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lnSpcReduction="10000"/>
          </a:bodyPr>
          <a:lstStyle/>
          <a:p>
            <a:pPr algn="l">
              <a:lnSpc>
                <a:spcPct val="90000"/>
              </a:lnSpc>
            </a:pPr>
            <a:r>
              <a:rPr lang="en-US" altLang="en-US" sz="4000" dirty="0" err="1"/>
              <a:t>Ffyona</a:t>
            </a:r>
            <a:r>
              <a:rPr lang="en-US" altLang="en-US" sz="4000" dirty="0"/>
              <a:t> Campbell (born 1967 in Totnes, Devon) is an English long distance walker who walked around the world between 1983 and 1995. She covered 20,000 mi over 11 years and </a:t>
            </a:r>
            <a:r>
              <a:rPr lang="en-US" altLang="en-US" sz="4000" u="sng" dirty="0">
                <a:solidFill>
                  <a:srgbClr val="FFFF66"/>
                </a:solidFill>
              </a:rPr>
              <a:t>raised £180,000 for charity</a:t>
            </a:r>
            <a:r>
              <a:rPr lang="en-US" altLang="en-US" sz="4000" dirty="0"/>
              <a:t>. She wrote about her experience in a series of three books.</a:t>
            </a:r>
          </a:p>
        </p:txBody>
      </p:sp>
    </p:spTree>
    <p:extLst>
      <p:ext uri="{BB962C8B-B14F-4D97-AF65-F5344CB8AC3E}">
        <p14:creationId xmlns:p14="http://schemas.microsoft.com/office/powerpoint/2010/main" val="116399687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2050" name="Picture 2">
            <a:extLst>
              <a:ext uri="{FF2B5EF4-FFF2-40B4-BE49-F238E27FC236}">
                <a16:creationId xmlns:a16="http://schemas.microsoft.com/office/drawing/2014/main" id="{A9D36098-C2E6-27E7-F6D4-B1DE62DF01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539"/>
          <a:stretch/>
        </p:blipFill>
        <p:spPr bwMode="auto">
          <a:xfrm>
            <a:off x="3133725" y="0"/>
            <a:ext cx="6015139"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On Foot Through Africa de FFYONA CAMPBELL: Near Fine Cloth (1994) First ...">
            <a:extLst>
              <a:ext uri="{FF2B5EF4-FFF2-40B4-BE49-F238E27FC236}">
                <a16:creationId xmlns:a16="http://schemas.microsoft.com/office/drawing/2014/main" id="{0CD0973E-0709-9B72-5F1E-4E86CE28FB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133725"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5655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lnSpcReduction="10000"/>
          </a:bodyPr>
          <a:lstStyle/>
          <a:p>
            <a:pPr algn="l" rtl="0"/>
            <a:r>
              <a:rPr lang="en-US" sz="4000" dirty="0">
                <a:effectLst/>
              </a:rPr>
              <a:t>She spent 11 years walking around the world. Her goal was to make it into the Guinness Book of Records. Her long journey came to an end in October of 1994 at the northern tip of Scotland before thousands of cheering fans. </a:t>
            </a:r>
            <a:endParaRPr lang="en-US" altLang="en-US" sz="4400" dirty="0"/>
          </a:p>
        </p:txBody>
      </p:sp>
    </p:spTree>
    <p:extLst>
      <p:ext uri="{BB962C8B-B14F-4D97-AF65-F5344CB8AC3E}">
        <p14:creationId xmlns:p14="http://schemas.microsoft.com/office/powerpoint/2010/main" val="2804558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2267544" cy="4648200"/>
          </a:xfrm>
        </p:spPr>
        <p:txBody>
          <a:bodyPr/>
          <a:lstStyle/>
          <a:p>
            <a:pPr algn="l">
              <a:lnSpc>
                <a:spcPct val="90000"/>
              </a:lnSpc>
            </a:pPr>
            <a:r>
              <a:rPr lang="en-US" altLang="en-US" sz="4000" dirty="0"/>
              <a:t>Partial annular eclipse</a:t>
            </a:r>
          </a:p>
        </p:txBody>
      </p:sp>
      <p:pic>
        <p:nvPicPr>
          <p:cNvPr id="3" name="Picture 2">
            <a:extLst>
              <a:ext uri="{FF2B5EF4-FFF2-40B4-BE49-F238E27FC236}">
                <a16:creationId xmlns:a16="http://schemas.microsoft.com/office/drawing/2014/main" id="{46A103D1-102B-6F51-33F4-23219A505392}"/>
              </a:ext>
            </a:extLst>
          </p:cNvPr>
          <p:cNvPicPr>
            <a:picLocks noChangeAspect="1"/>
          </p:cNvPicPr>
          <p:nvPr/>
        </p:nvPicPr>
        <p:blipFill>
          <a:blip r:embed="rId3"/>
          <a:stretch>
            <a:fillRect/>
          </a:stretch>
        </p:blipFill>
        <p:spPr>
          <a:xfrm>
            <a:off x="2572344" y="-30898"/>
            <a:ext cx="6571656" cy="5129096"/>
          </a:xfrm>
          <a:prstGeom prst="rect">
            <a:avLst/>
          </a:prstGeom>
        </p:spPr>
      </p:pic>
    </p:spTree>
    <p:extLst>
      <p:ext uri="{BB962C8B-B14F-4D97-AF65-F5344CB8AC3E}">
        <p14:creationId xmlns:p14="http://schemas.microsoft.com/office/powerpoint/2010/main" val="429079120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rtl="0"/>
            <a:r>
              <a:rPr lang="en-US" sz="3600" dirty="0">
                <a:effectLst/>
              </a:rPr>
              <a:t>But, her heart was heavy because she knew she had cheated. While walking across the United States, she became weary and accepted a ride for 1,000 miles. In the months to come, the shame of having cheated drove her to drugs and alcohol, she even considered suicide. </a:t>
            </a:r>
          </a:p>
        </p:txBody>
      </p:sp>
    </p:spTree>
    <p:extLst>
      <p:ext uri="{BB962C8B-B14F-4D97-AF65-F5344CB8AC3E}">
        <p14:creationId xmlns:p14="http://schemas.microsoft.com/office/powerpoint/2010/main" val="120051768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85000" lnSpcReduction="20000"/>
          </a:bodyPr>
          <a:lstStyle/>
          <a:p>
            <a:pPr algn="l">
              <a:lnSpc>
                <a:spcPct val="90000"/>
              </a:lnSpc>
            </a:pPr>
            <a:r>
              <a:rPr lang="en-US" altLang="en-US" sz="4000" dirty="0"/>
              <a:t>Campbell said she rode in her support truck for the leg between Indianapolis and Fort Summer, N.M.</a:t>
            </a:r>
          </a:p>
          <a:p>
            <a:pPr algn="l">
              <a:lnSpc>
                <a:spcPct val="90000"/>
              </a:lnSpc>
            </a:pPr>
            <a:r>
              <a:rPr lang="en-US" altLang="en-US" sz="4000" dirty="0"/>
              <a:t>"I got into the back of the vehicle and drove ahead and didn't drive back to continue walking properly," she said.</a:t>
            </a:r>
          </a:p>
          <a:p>
            <a:pPr algn="l">
              <a:lnSpc>
                <a:spcPct val="90000"/>
              </a:lnSpc>
            </a:pPr>
            <a:r>
              <a:rPr lang="en-US" altLang="en-US" sz="4000" dirty="0"/>
              <a:t>She completed her walk in Scotland to cheering crowds in 1994. "They were walking beside me as a role model. They were respecting me. To them I owe the biggest apology."</a:t>
            </a:r>
          </a:p>
        </p:txBody>
      </p:sp>
    </p:spTree>
    <p:extLst>
      <p:ext uri="{BB962C8B-B14F-4D97-AF65-F5344CB8AC3E}">
        <p14:creationId xmlns:p14="http://schemas.microsoft.com/office/powerpoint/2010/main" val="84687868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lnSpcReduction="10000"/>
          </a:bodyPr>
          <a:lstStyle/>
          <a:p>
            <a:pPr algn="l" rtl="0"/>
            <a:r>
              <a:rPr lang="en-US" sz="4000" dirty="0">
                <a:effectLst/>
              </a:rPr>
              <a:t>To appease her conscience, she made the trip to America and finished the 1,000-mile stretch in secret, but even that didn't help. So she called the Guinness Office and asked that her name be removed from the record book, and then she publicly apologized.</a:t>
            </a:r>
          </a:p>
        </p:txBody>
      </p:sp>
    </p:spTree>
    <p:extLst>
      <p:ext uri="{BB962C8B-B14F-4D97-AF65-F5344CB8AC3E}">
        <p14:creationId xmlns:p14="http://schemas.microsoft.com/office/powerpoint/2010/main" val="211505082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3600" dirty="0"/>
              <a:t>The lesson </a:t>
            </a:r>
            <a:r>
              <a:rPr lang="en-US" altLang="en-US" sz="3600" dirty="0" err="1"/>
              <a:t>Ffyona</a:t>
            </a:r>
            <a:r>
              <a:rPr lang="en-US" altLang="en-US" sz="3600" dirty="0"/>
              <a:t> learned is a timeless one. It's possible to live without the admiration of others, what we can't live without is self-respect. One more thought, isn't it interesting that </a:t>
            </a:r>
            <a:r>
              <a:rPr lang="en-US" altLang="en-US" sz="3600" dirty="0" err="1"/>
              <a:t>Ffyona</a:t>
            </a:r>
            <a:r>
              <a:rPr lang="en-US" altLang="en-US" sz="3600" dirty="0"/>
              <a:t> is most respected for having the courage</a:t>
            </a:r>
          </a:p>
          <a:p>
            <a:pPr algn="l">
              <a:lnSpc>
                <a:spcPct val="90000"/>
              </a:lnSpc>
            </a:pPr>
            <a:r>
              <a:rPr lang="en-US" altLang="en-US" sz="3600"/>
              <a:t>to admit </a:t>
            </a:r>
            <a:r>
              <a:rPr lang="en-US" altLang="en-US" sz="3600" dirty="0"/>
              <a:t>her mistake and make it right?</a:t>
            </a:r>
          </a:p>
        </p:txBody>
      </p:sp>
    </p:spTree>
    <p:extLst>
      <p:ext uri="{BB962C8B-B14F-4D97-AF65-F5344CB8AC3E}">
        <p14:creationId xmlns:p14="http://schemas.microsoft.com/office/powerpoint/2010/main" val="198678536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62624DE8-84D6-6F3A-2518-5CACFF5D4E05}"/>
              </a:ext>
            </a:extLst>
          </p:cNvPr>
          <p:cNvPicPr>
            <a:picLocks noChangeAspect="1"/>
          </p:cNvPicPr>
          <p:nvPr/>
        </p:nvPicPr>
        <p:blipFill>
          <a:blip r:embed="rId3"/>
          <a:stretch>
            <a:fillRect/>
          </a:stretch>
        </p:blipFill>
        <p:spPr>
          <a:xfrm>
            <a:off x="61034" y="0"/>
            <a:ext cx="9082966" cy="5178296"/>
          </a:xfrm>
          <a:prstGeom prst="rect">
            <a:avLst/>
          </a:prstGeom>
        </p:spPr>
      </p:pic>
    </p:spTree>
    <p:extLst>
      <p:ext uri="{BB962C8B-B14F-4D97-AF65-F5344CB8AC3E}">
        <p14:creationId xmlns:p14="http://schemas.microsoft.com/office/powerpoint/2010/main" val="155732143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10000"/>
          </a:bodyPr>
          <a:lstStyle/>
          <a:p>
            <a:pPr algn="l"/>
            <a:r>
              <a:rPr lang="en-US" altLang="en-US" sz="4000" baseline="30000" dirty="0"/>
              <a:t>Is 55.7 </a:t>
            </a:r>
            <a:r>
              <a:rPr lang="en-US" altLang="en-US" sz="4000" dirty="0"/>
              <a:t>Let the wicked person abandon his way and the evil person his thoughts; let him return to Adonai, and he will have mercy on him; let him return to our God, for he will freely forgive.</a:t>
            </a:r>
          </a:p>
          <a:p>
            <a:pPr algn="l"/>
            <a:r>
              <a:rPr lang="en-US" altLang="en-US" sz="4000" dirty="0" err="1"/>
              <a:t>Jer</a:t>
            </a:r>
            <a:r>
              <a:rPr lang="en-US" altLang="en-US" sz="4000" dirty="0"/>
              <a:t> 31.19</a:t>
            </a:r>
          </a:p>
          <a:p>
            <a:pPr algn="l"/>
            <a:r>
              <a:rPr lang="en-US" altLang="en-US" sz="4000" dirty="0"/>
              <a:t>Hos. 14.3-4</a:t>
            </a:r>
          </a:p>
          <a:p>
            <a:pPr algn="l">
              <a:lnSpc>
                <a:spcPct val="90000"/>
              </a:lnSpc>
            </a:pPr>
            <a:endParaRPr lang="en-US" altLang="en-US" sz="4000" dirty="0"/>
          </a:p>
        </p:txBody>
      </p:sp>
    </p:spTree>
    <p:extLst>
      <p:ext uri="{BB962C8B-B14F-4D97-AF65-F5344CB8AC3E}">
        <p14:creationId xmlns:p14="http://schemas.microsoft.com/office/powerpoint/2010/main" val="107076082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r>
              <a:rPr lang="en-US" altLang="en-US" sz="4000" baseline="30000" dirty="0" err="1"/>
              <a:t>Jer</a:t>
            </a:r>
            <a:r>
              <a:rPr lang="en-US" altLang="en-US" sz="4000" baseline="30000" dirty="0"/>
              <a:t> 31.18 </a:t>
            </a:r>
            <a:r>
              <a:rPr lang="en-US" altLang="en-US" sz="4000" dirty="0"/>
              <a:t>For after I was turned, I repented, and after that I was instructed, I struck my thigh— I was ashamed and also </a:t>
            </a:r>
            <a:r>
              <a:rPr lang="en-US" altLang="en-US" sz="4000" dirty="0" err="1"/>
              <a:t>umiliated</a:t>
            </a:r>
            <a:r>
              <a:rPr lang="en-US" altLang="en-US" sz="4000" dirty="0"/>
              <a:t>, for I bore the disgrace of my youth.’ </a:t>
            </a:r>
          </a:p>
          <a:p>
            <a:pPr algn="l">
              <a:lnSpc>
                <a:spcPct val="90000"/>
              </a:lnSpc>
            </a:pPr>
            <a:endParaRPr lang="en-US" altLang="en-US" sz="4000" dirty="0"/>
          </a:p>
        </p:txBody>
      </p:sp>
    </p:spTree>
    <p:extLst>
      <p:ext uri="{BB962C8B-B14F-4D97-AF65-F5344CB8AC3E}">
        <p14:creationId xmlns:p14="http://schemas.microsoft.com/office/powerpoint/2010/main" val="10538399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baseline="30000" dirty="0"/>
              <a:t>Hos. 14.3-4  </a:t>
            </a:r>
            <a:r>
              <a:rPr lang="en-US" altLang="en-US" sz="4000" dirty="0"/>
              <a:t>Take words with you, and return to </a:t>
            </a:r>
            <a:r>
              <a:rPr lang="en-US" altLang="en-US" sz="4000" cap="small" dirty="0"/>
              <a:t>Adoni</a:t>
            </a:r>
            <a:r>
              <a:rPr lang="en-US" altLang="en-US" sz="4000" dirty="0"/>
              <a:t>; say to him, “Forgive all guilt,</a:t>
            </a:r>
          </a:p>
          <a:p>
            <a:pPr algn="l">
              <a:lnSpc>
                <a:spcPct val="90000"/>
              </a:lnSpc>
            </a:pPr>
            <a:r>
              <a:rPr lang="en-US" altLang="en-US" sz="4000" dirty="0"/>
              <a:t>and accept what is good;</a:t>
            </a:r>
          </a:p>
          <a:p>
            <a:pPr algn="l">
              <a:lnSpc>
                <a:spcPct val="90000"/>
              </a:lnSpc>
            </a:pPr>
            <a:r>
              <a:rPr lang="en-US" altLang="en-US" sz="4000" dirty="0"/>
              <a:t>we will pay instead of bulls</a:t>
            </a:r>
          </a:p>
          <a:p>
            <a:pPr algn="l">
              <a:lnSpc>
                <a:spcPct val="90000"/>
              </a:lnSpc>
            </a:pPr>
            <a:r>
              <a:rPr lang="en-US" altLang="en-US" sz="4000" dirty="0"/>
              <a:t>[the offerings of] our lips.</a:t>
            </a:r>
          </a:p>
          <a:p>
            <a:pPr algn="l">
              <a:lnSpc>
                <a:spcPct val="90000"/>
              </a:lnSpc>
            </a:pPr>
            <a:endParaRPr lang="en-US" altLang="en-US" sz="4000" dirty="0"/>
          </a:p>
        </p:txBody>
      </p:sp>
    </p:spTree>
    <p:extLst>
      <p:ext uri="{BB962C8B-B14F-4D97-AF65-F5344CB8AC3E}">
        <p14:creationId xmlns:p14="http://schemas.microsoft.com/office/powerpoint/2010/main" val="90535395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Can we cry out to G-d in Messiah in repentance over being lunar exemplary but…</a:t>
            </a:r>
          </a:p>
          <a:p>
            <a:pPr marL="280988" indent="-280988" algn="l">
              <a:lnSpc>
                <a:spcPct val="90000"/>
              </a:lnSpc>
              <a:buFont typeface="Arial" panose="020B0604020202020204" pitchFamily="34" charset="0"/>
              <a:buChar char="•"/>
            </a:pPr>
            <a:r>
              <a:rPr lang="en-US" altLang="en-US" sz="4000" dirty="0"/>
              <a:t>Barrenness or minimal</a:t>
            </a:r>
          </a:p>
          <a:p>
            <a:pPr marL="280988" indent="-280988" algn="l">
              <a:lnSpc>
                <a:spcPct val="90000"/>
              </a:lnSpc>
              <a:buFont typeface="Arial" panose="020B0604020202020204" pitchFamily="34" charset="0"/>
              <a:buChar char="•"/>
            </a:pPr>
            <a:r>
              <a:rPr lang="en-US" altLang="en-US" sz="4000" dirty="0"/>
              <a:t>Prayerlessness or minimal</a:t>
            </a:r>
          </a:p>
          <a:p>
            <a:pPr marL="280988" indent="-280988" algn="l">
              <a:lnSpc>
                <a:spcPct val="90000"/>
              </a:lnSpc>
              <a:buFont typeface="Arial" panose="020B0604020202020204" pitchFamily="34" charset="0"/>
              <a:buChar char="•"/>
            </a:pPr>
            <a:r>
              <a:rPr lang="en-US" altLang="en-US" sz="4000" dirty="0"/>
              <a:t>Lovelessness or minimal</a:t>
            </a:r>
          </a:p>
          <a:p>
            <a:pPr marL="280988" indent="-280988" algn="l">
              <a:lnSpc>
                <a:spcPct val="90000"/>
              </a:lnSpc>
              <a:buFont typeface="Arial" panose="020B0604020202020204" pitchFamily="34" charset="0"/>
              <a:buChar char="•"/>
            </a:pPr>
            <a:r>
              <a:rPr lang="en-US" altLang="en-US" sz="4000" dirty="0"/>
              <a:t>Hostility at persecution</a:t>
            </a:r>
          </a:p>
        </p:txBody>
      </p:sp>
    </p:spTree>
    <p:extLst>
      <p:ext uri="{BB962C8B-B14F-4D97-AF65-F5344CB8AC3E}">
        <p14:creationId xmlns:p14="http://schemas.microsoft.com/office/powerpoint/2010/main" val="284411613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endParaRPr lang="en-US" altLang="en-US" sz="4000" dirty="0"/>
          </a:p>
        </p:txBody>
      </p:sp>
      <p:pic>
        <p:nvPicPr>
          <p:cNvPr id="3" name="Picture 2">
            <a:extLst>
              <a:ext uri="{FF2B5EF4-FFF2-40B4-BE49-F238E27FC236}">
                <a16:creationId xmlns:a16="http://schemas.microsoft.com/office/drawing/2014/main" id="{18FD52D6-FA73-ACB5-FAA8-C4D1311F15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676403920"/>
      </p:ext>
    </p:extLst>
  </p:cSld>
  <p:clrMapOvr>
    <a:masterClrMapping/>
  </p:clrMapOvr>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204609</TotalTime>
  <Words>6587</Words>
  <Application>Microsoft Office PowerPoint</Application>
  <PresentationFormat>On-screen Show (16:9)</PresentationFormat>
  <Paragraphs>616</Paragraphs>
  <Slides>101</Slides>
  <Notes>101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101</vt:i4>
      </vt:variant>
    </vt:vector>
  </HeadingPairs>
  <TitlesOfParts>
    <vt:vector size="106" baseType="lpstr">
      <vt:lpstr>Arial</vt:lpstr>
      <vt:lpstr>Arial Rounded MT Bold</vt:lpstr>
      <vt:lpstr>David</vt:lpstr>
      <vt:lpstr>Roboto</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 HaOlam Messianic Congregation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Shmuel Wolkenfeld</cp:lastModifiedBy>
  <cp:revision>4932</cp:revision>
  <dcterms:created xsi:type="dcterms:W3CDTF">2006-04-21T19:34:43Z</dcterms:created>
  <dcterms:modified xsi:type="dcterms:W3CDTF">2023-09-23T13:45:22Z</dcterms:modified>
</cp:coreProperties>
</file>