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836" r:id="rId2"/>
  </p:sldMasterIdLst>
  <p:notesMasterIdLst>
    <p:notesMasterId r:id="rId80"/>
  </p:notesMasterIdLst>
  <p:handoutMasterIdLst>
    <p:handoutMasterId r:id="rId81"/>
  </p:handoutMasterIdLst>
  <p:sldIdLst>
    <p:sldId id="2045" r:id="rId3"/>
    <p:sldId id="65395" r:id="rId4"/>
    <p:sldId id="65342" r:id="rId5"/>
    <p:sldId id="65396" r:id="rId6"/>
    <p:sldId id="65373" r:id="rId7"/>
    <p:sldId id="65343" r:id="rId8"/>
    <p:sldId id="65397" r:id="rId9"/>
    <p:sldId id="65269" r:id="rId10"/>
    <p:sldId id="65209" r:id="rId11"/>
    <p:sldId id="65203" r:id="rId12"/>
    <p:sldId id="65314" r:id="rId13"/>
    <p:sldId id="65263" r:id="rId14"/>
    <p:sldId id="65257" r:id="rId15"/>
    <p:sldId id="65260" r:id="rId16"/>
    <p:sldId id="65387" r:id="rId17"/>
    <p:sldId id="65262" r:id="rId18"/>
    <p:sldId id="65341" r:id="rId19"/>
    <p:sldId id="65353" r:id="rId20"/>
    <p:sldId id="65363" r:id="rId21"/>
    <p:sldId id="65357" r:id="rId22"/>
    <p:sldId id="65349" r:id="rId23"/>
    <p:sldId id="65340" r:id="rId24"/>
    <p:sldId id="65270" r:id="rId25"/>
    <p:sldId id="65251" r:id="rId26"/>
    <p:sldId id="65381" r:id="rId27"/>
    <p:sldId id="65398" r:id="rId28"/>
    <p:sldId id="65271" r:id="rId29"/>
    <p:sldId id="65268" r:id="rId30"/>
    <p:sldId id="65344" r:id="rId31"/>
    <p:sldId id="65399" r:id="rId32"/>
    <p:sldId id="65352" r:id="rId33"/>
    <p:sldId id="65346" r:id="rId34"/>
    <p:sldId id="65348" r:id="rId35"/>
    <p:sldId id="65389" r:id="rId36"/>
    <p:sldId id="65383" r:id="rId37"/>
    <p:sldId id="65354" r:id="rId38"/>
    <p:sldId id="65358" r:id="rId39"/>
    <p:sldId id="65356" r:id="rId40"/>
    <p:sldId id="65361" r:id="rId41"/>
    <p:sldId id="65375" r:id="rId42"/>
    <p:sldId id="65390" r:id="rId43"/>
    <p:sldId id="65384" r:id="rId44"/>
    <p:sldId id="65364" r:id="rId45"/>
    <p:sldId id="65366" r:id="rId46"/>
    <p:sldId id="65367" r:id="rId47"/>
    <p:sldId id="65368" r:id="rId48"/>
    <p:sldId id="65391" r:id="rId49"/>
    <p:sldId id="65388" r:id="rId50"/>
    <p:sldId id="65369" r:id="rId51"/>
    <p:sldId id="65376" r:id="rId52"/>
    <p:sldId id="65377" r:id="rId53"/>
    <p:sldId id="65370" r:id="rId54"/>
    <p:sldId id="65378" r:id="rId55"/>
    <p:sldId id="65379" r:id="rId56"/>
    <p:sldId id="65258" r:id="rId57"/>
    <p:sldId id="65261" r:id="rId58"/>
    <p:sldId id="65380" r:id="rId59"/>
    <p:sldId id="65347" r:id="rId60"/>
    <p:sldId id="65264" r:id="rId61"/>
    <p:sldId id="65267" r:id="rId62"/>
    <p:sldId id="65351" r:id="rId63"/>
    <p:sldId id="65392" r:id="rId64"/>
    <p:sldId id="65385" r:id="rId65"/>
    <p:sldId id="65371" r:id="rId66"/>
    <p:sldId id="65266" r:id="rId67"/>
    <p:sldId id="65355" r:id="rId68"/>
    <p:sldId id="65359" r:id="rId69"/>
    <p:sldId id="65350" r:id="rId70"/>
    <p:sldId id="65362" r:id="rId71"/>
    <p:sldId id="65345" r:id="rId72"/>
    <p:sldId id="65246" r:id="rId73"/>
    <p:sldId id="65233" r:id="rId74"/>
    <p:sldId id="65400" r:id="rId75"/>
    <p:sldId id="65393" r:id="rId76"/>
    <p:sldId id="65386" r:id="rId77"/>
    <p:sldId id="64774" r:id="rId78"/>
    <p:sldId id="65382" r:id="rId79"/>
  </p:sldIdLst>
  <p:sldSz cx="9144000" cy="5143500" type="screen16x9"/>
  <p:notesSz cx="6858000" cy="9144000"/>
  <p:defaultTextStyle>
    <a:defPPr>
      <a:defRPr lang="en-US"/>
    </a:defPPr>
    <a:lvl1pPr algn="ctr" rtl="0" fontAlgn="base">
      <a:spcBef>
        <a:spcPct val="0"/>
      </a:spcBef>
      <a:spcAft>
        <a:spcPct val="0"/>
      </a:spcAft>
      <a:defRPr sz="4000" kern="1200">
        <a:solidFill>
          <a:schemeClr val="bg1"/>
        </a:solidFill>
        <a:latin typeface="Arial Rounded MT Bold" pitchFamily="34" charset="0"/>
        <a:ea typeface="+mn-ea"/>
        <a:cs typeface="Arial" charset="0"/>
      </a:defRPr>
    </a:lvl1pPr>
    <a:lvl2pPr marL="339061" algn="ctr" rtl="0" fontAlgn="base">
      <a:spcBef>
        <a:spcPct val="0"/>
      </a:spcBef>
      <a:spcAft>
        <a:spcPct val="0"/>
      </a:spcAft>
      <a:defRPr sz="4000" kern="1200">
        <a:solidFill>
          <a:schemeClr val="bg1"/>
        </a:solidFill>
        <a:latin typeface="Arial Rounded MT Bold" pitchFamily="34" charset="0"/>
        <a:ea typeface="+mn-ea"/>
        <a:cs typeface="Arial" charset="0"/>
      </a:defRPr>
    </a:lvl2pPr>
    <a:lvl3pPr marL="678271" algn="ctr" rtl="0" fontAlgn="base">
      <a:spcBef>
        <a:spcPct val="0"/>
      </a:spcBef>
      <a:spcAft>
        <a:spcPct val="0"/>
      </a:spcAft>
      <a:defRPr sz="4000" kern="1200">
        <a:solidFill>
          <a:schemeClr val="bg1"/>
        </a:solidFill>
        <a:latin typeface="Arial Rounded MT Bold" pitchFamily="34" charset="0"/>
        <a:ea typeface="+mn-ea"/>
        <a:cs typeface="Arial" charset="0"/>
      </a:defRPr>
    </a:lvl3pPr>
    <a:lvl4pPr marL="1017217" algn="ctr" rtl="0" fontAlgn="base">
      <a:spcBef>
        <a:spcPct val="0"/>
      </a:spcBef>
      <a:spcAft>
        <a:spcPct val="0"/>
      </a:spcAft>
      <a:defRPr sz="4000" kern="1200">
        <a:solidFill>
          <a:schemeClr val="bg1"/>
        </a:solidFill>
        <a:latin typeface="Arial Rounded MT Bold" pitchFamily="34" charset="0"/>
        <a:ea typeface="+mn-ea"/>
        <a:cs typeface="Arial" charset="0"/>
      </a:defRPr>
    </a:lvl4pPr>
    <a:lvl5pPr marL="1356390" algn="ctr" rtl="0" fontAlgn="base">
      <a:spcBef>
        <a:spcPct val="0"/>
      </a:spcBef>
      <a:spcAft>
        <a:spcPct val="0"/>
      </a:spcAft>
      <a:defRPr sz="4000" kern="1200">
        <a:solidFill>
          <a:schemeClr val="bg1"/>
        </a:solidFill>
        <a:latin typeface="Arial Rounded MT Bold" pitchFamily="34" charset="0"/>
        <a:ea typeface="+mn-ea"/>
        <a:cs typeface="Arial" charset="0"/>
      </a:defRPr>
    </a:lvl5pPr>
    <a:lvl6pPr marL="1695300" algn="l" defTabSz="678271" rtl="0" eaLnBrk="1" latinLnBrk="0" hangingPunct="1">
      <a:defRPr sz="4000" kern="1200">
        <a:solidFill>
          <a:schemeClr val="bg1"/>
        </a:solidFill>
        <a:latin typeface="Arial Rounded MT Bold" pitchFamily="34" charset="0"/>
        <a:ea typeface="+mn-ea"/>
        <a:cs typeface="Arial" charset="0"/>
      </a:defRPr>
    </a:lvl6pPr>
    <a:lvl7pPr marL="2034313" algn="l" defTabSz="678271" rtl="0" eaLnBrk="1" latinLnBrk="0" hangingPunct="1">
      <a:defRPr sz="4000" kern="1200">
        <a:solidFill>
          <a:schemeClr val="bg1"/>
        </a:solidFill>
        <a:latin typeface="Arial Rounded MT Bold" pitchFamily="34" charset="0"/>
        <a:ea typeface="+mn-ea"/>
        <a:cs typeface="Arial" charset="0"/>
      </a:defRPr>
    </a:lvl7pPr>
    <a:lvl8pPr marL="2373419" algn="l" defTabSz="678271" rtl="0" eaLnBrk="1" latinLnBrk="0" hangingPunct="1">
      <a:defRPr sz="4000" kern="1200">
        <a:solidFill>
          <a:schemeClr val="bg1"/>
        </a:solidFill>
        <a:latin typeface="Arial Rounded MT Bold" pitchFamily="34" charset="0"/>
        <a:ea typeface="+mn-ea"/>
        <a:cs typeface="Arial" charset="0"/>
      </a:defRPr>
    </a:lvl8pPr>
    <a:lvl9pPr marL="2712509" algn="l" defTabSz="678271" rtl="0" eaLnBrk="1" latinLnBrk="0" hangingPunct="1">
      <a:defRPr sz="4000" kern="1200">
        <a:solidFill>
          <a:schemeClr val="bg1"/>
        </a:solidFill>
        <a:latin typeface="Arial Rounded MT Bold" pitchFamily="34" charset="0"/>
        <a:ea typeface="+mn-ea"/>
        <a:cs typeface="Arial"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muel" initials="SW" lastIdx="2" clrIdx="0">
    <p:extLst>
      <p:ext uri="{19B8F6BF-5375-455C-9EA6-DF929625EA0E}">
        <p15:presenceInfo xmlns:p15="http://schemas.microsoft.com/office/powerpoint/2012/main" userId="Shmuel" providerId="None"/>
      </p:ext>
    </p:extLst>
  </p:cmAuthor>
  <p:cmAuthor id="2" name="Shmuel Wolkenfeld" initials="SW" lastIdx="1" clrIdx="1">
    <p:extLst>
      <p:ext uri="{19B8F6BF-5375-455C-9EA6-DF929625EA0E}">
        <p15:presenceInfo xmlns:p15="http://schemas.microsoft.com/office/powerpoint/2012/main" userId="59ac315834edd8d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FF0000"/>
    <a:srgbClr val="333333"/>
    <a:srgbClr val="996633"/>
    <a:srgbClr val="9A6766"/>
    <a:srgbClr val="FFFF99"/>
    <a:srgbClr val="AA6E56"/>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43" autoAdjust="0"/>
    <p:restoredTop sz="83652" autoAdjust="0"/>
  </p:normalViewPr>
  <p:slideViewPr>
    <p:cSldViewPr>
      <p:cViewPr varScale="1">
        <p:scale>
          <a:sx n="106" d="100"/>
          <a:sy n="106" d="100"/>
        </p:scale>
        <p:origin x="108" y="318"/>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16530"/>
    </p:cViewPr>
  </p:sorterViewPr>
  <p:notesViewPr>
    <p:cSldViewPr>
      <p:cViewPr varScale="1">
        <p:scale>
          <a:sx n="83" d="100"/>
          <a:sy n="83" d="100"/>
        </p:scale>
        <p:origin x="193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viewProps" Target="view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notesMaster" Target="notesMasters/notesMaster1.xml"/><Relationship Id="rId85"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handoutMaster" Target="handoutMasters/handoutMaster1.xml"/><Relationship Id="rId86"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61" Type="http://schemas.openxmlformats.org/officeDocument/2006/relationships/slide" Target="slides/slide59.xml"/><Relationship Id="rId8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Ephesians 2.1-5.Spiritually Deceased, Dead, Inanimate</a:t>
            </a:r>
          </a:p>
        </p:txBody>
      </p:sp>
      <p:sp>
        <p:nvSpPr>
          <p:cNvPr id="296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Sept 9, 2023  5783</a:t>
            </a:r>
          </a:p>
        </p:txBody>
      </p:sp>
      <p:sp>
        <p:nvSpPr>
          <p:cNvPr id="297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297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743E3E74-A71D-4F9E-A274-799584BDC6E6}" type="slidenum">
              <a:rPr lang="en-US" altLang="en-US"/>
              <a:pPr/>
              <a:t>‹#›</a:t>
            </a:fld>
            <a:endParaRPr lang="en-US" altLang="en-US"/>
          </a:p>
        </p:txBody>
      </p:sp>
    </p:spTree>
    <p:extLst>
      <p:ext uri="{BB962C8B-B14F-4D97-AF65-F5344CB8AC3E}">
        <p14:creationId xmlns:p14="http://schemas.microsoft.com/office/powerpoint/2010/main" val="20885928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Ephesians 2.1-5.Spiritually Deceased, Dead, Inanimate</a:t>
            </a:r>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Sept 9, 2023  5783</a:t>
            </a:r>
          </a:p>
        </p:txBody>
      </p:sp>
      <p:sp>
        <p:nvSpPr>
          <p:cNvPr id="512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00E9F95B-100C-4401-AFC8-043CE70D51A5}" type="slidenum">
              <a:rPr lang="en-US" altLang="en-US"/>
              <a:pPr/>
              <a:t>‹#›</a:t>
            </a:fld>
            <a:endParaRPr lang="en-US" altLang="en-US"/>
          </a:p>
        </p:txBody>
      </p:sp>
    </p:spTree>
    <p:extLst>
      <p:ext uri="{BB962C8B-B14F-4D97-AF65-F5344CB8AC3E}">
        <p14:creationId xmlns:p14="http://schemas.microsoft.com/office/powerpoint/2010/main" val="3266379074"/>
      </p:ext>
    </p:extLst>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2000" kern="1200">
        <a:solidFill>
          <a:schemeClr val="tx1"/>
        </a:solidFill>
        <a:latin typeface="Arial Rounded MT Bold" pitchFamily="34" charset="0"/>
        <a:ea typeface="+mn-ea"/>
        <a:cs typeface="Arial" charset="0"/>
      </a:defRPr>
    </a:lvl1pPr>
    <a:lvl2pPr marL="339061" algn="l" rtl="0" fontAlgn="base">
      <a:spcBef>
        <a:spcPct val="30000"/>
      </a:spcBef>
      <a:spcAft>
        <a:spcPct val="0"/>
      </a:spcAft>
      <a:defRPr sz="2000" kern="1200">
        <a:solidFill>
          <a:schemeClr val="tx1"/>
        </a:solidFill>
        <a:latin typeface="Arial Rounded MT Bold" pitchFamily="34" charset="0"/>
        <a:ea typeface="+mn-ea"/>
        <a:cs typeface="Arial" charset="0"/>
      </a:defRPr>
    </a:lvl2pPr>
    <a:lvl3pPr marL="678271" algn="l" rtl="0" fontAlgn="base">
      <a:spcBef>
        <a:spcPct val="30000"/>
      </a:spcBef>
      <a:spcAft>
        <a:spcPct val="0"/>
      </a:spcAft>
      <a:defRPr sz="1200" kern="1200">
        <a:solidFill>
          <a:schemeClr val="tx1"/>
        </a:solidFill>
        <a:latin typeface="Arial" charset="0"/>
        <a:ea typeface="+mn-ea"/>
        <a:cs typeface="Arial" charset="0"/>
      </a:defRPr>
    </a:lvl3pPr>
    <a:lvl4pPr marL="1017217" algn="l" rtl="0" fontAlgn="base">
      <a:spcBef>
        <a:spcPct val="30000"/>
      </a:spcBef>
      <a:spcAft>
        <a:spcPct val="0"/>
      </a:spcAft>
      <a:defRPr sz="1200" kern="1200">
        <a:solidFill>
          <a:schemeClr val="tx1"/>
        </a:solidFill>
        <a:latin typeface="Arial" charset="0"/>
        <a:ea typeface="+mn-ea"/>
        <a:cs typeface="Arial" charset="0"/>
      </a:defRPr>
    </a:lvl4pPr>
    <a:lvl5pPr marL="1356390" algn="l" rtl="0" fontAlgn="base">
      <a:spcBef>
        <a:spcPct val="30000"/>
      </a:spcBef>
      <a:spcAft>
        <a:spcPct val="0"/>
      </a:spcAft>
      <a:defRPr sz="1200" kern="1200">
        <a:solidFill>
          <a:schemeClr val="tx1"/>
        </a:solidFill>
        <a:latin typeface="Arial" charset="0"/>
        <a:ea typeface="+mn-ea"/>
        <a:cs typeface="Arial" charset="0"/>
      </a:defRPr>
    </a:lvl5pPr>
    <a:lvl6pPr marL="1695300" algn="l" defTabSz="678271" rtl="0" eaLnBrk="1" latinLnBrk="0" hangingPunct="1">
      <a:defRPr sz="1200" kern="1200">
        <a:solidFill>
          <a:schemeClr val="tx1"/>
        </a:solidFill>
        <a:latin typeface="+mn-lt"/>
        <a:ea typeface="+mn-ea"/>
        <a:cs typeface="+mn-cs"/>
      </a:defRPr>
    </a:lvl6pPr>
    <a:lvl7pPr marL="2034313" algn="l" defTabSz="678271" rtl="0" eaLnBrk="1" latinLnBrk="0" hangingPunct="1">
      <a:defRPr sz="1200" kern="1200">
        <a:solidFill>
          <a:schemeClr val="tx1"/>
        </a:solidFill>
        <a:latin typeface="+mn-lt"/>
        <a:ea typeface="+mn-ea"/>
        <a:cs typeface="+mn-cs"/>
      </a:defRPr>
    </a:lvl7pPr>
    <a:lvl8pPr marL="2373419" algn="l" defTabSz="678271" rtl="0" eaLnBrk="1" latinLnBrk="0" hangingPunct="1">
      <a:defRPr sz="1200" kern="1200">
        <a:solidFill>
          <a:schemeClr val="tx1"/>
        </a:solidFill>
        <a:latin typeface="+mn-lt"/>
        <a:ea typeface="+mn-ea"/>
        <a:cs typeface="+mn-cs"/>
      </a:defRPr>
    </a:lvl8pPr>
    <a:lvl9pPr marL="2712509" algn="l" defTabSz="67827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n.wikipedia.org/wiki/Anthology_television_series"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en.wikipedia.org/wiki/CBS"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izismile.com/2018/08/21/come_to_the_indian_hills_community_center_for_some_funny_signs_28_pics-6.html"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israeltoday.co.il/read/el-als-spiritual-message/?mc_cid=45b4c88924&amp;mc_eid=9f06d9f262"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israeltoday.co.il/read/el-als-spiritual-message/?mc_cid=45b4c88924&amp;mc_eid=9f06d9f262"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israeltoday.co.il/read/el-als-spiritual-message/?mc_cid=45b4c88924&amp;mc_eid=9f06d9f262"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izismile.com/2018/08/21/come_to_the_indian_hills_community_center_for_some_funny_signs_28_pics-6.html"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2.1-5.Spiritually Deceased, Dead, Inanimate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Sept 9, 2023  5783</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2.1-5.Spiritually Deceased, Dead, Inanimate</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9,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50" dirty="0"/>
              <a:t>https://upload.wikimedia.org/wikipedia/commons/5/58/Millionaire_1956.JPG</a:t>
            </a:r>
          </a:p>
          <a:p>
            <a:r>
              <a:rPr lang="en-US" sz="1100" b="1" i="1" dirty="0">
                <a:solidFill>
                  <a:srgbClr val="202122"/>
                </a:solidFill>
                <a:effectLst/>
                <a:latin typeface="Arial" panose="020B0604020202020204" pitchFamily="34" charset="0"/>
              </a:rPr>
              <a:t>The Millionaire</a:t>
            </a:r>
            <a:r>
              <a:rPr lang="en-US" sz="1100" b="0" i="0" dirty="0">
                <a:solidFill>
                  <a:srgbClr val="202122"/>
                </a:solidFill>
                <a:effectLst/>
                <a:latin typeface="Arial" panose="020B0604020202020204" pitchFamily="34" charset="0"/>
              </a:rPr>
              <a:t> </a:t>
            </a:r>
            <a:r>
              <a:rPr lang="en-US" sz="1100" dirty="0"/>
              <a:t>is an American </a:t>
            </a:r>
            <a:r>
              <a:rPr lang="en-US" sz="1100" dirty="0">
                <a:hlinkClick r:id="rId3" tooltip="Anthology television series">
                  <a:extLst>
                    <a:ext uri="{A12FA001-AC4F-418D-AE19-62706E023703}">
                      <ahyp:hlinkClr xmlns:ahyp="http://schemas.microsoft.com/office/drawing/2018/hyperlinkcolor" val="tx"/>
                    </a:ext>
                  </a:extLst>
                </a:hlinkClick>
              </a:rPr>
              <a:t>anthology series</a:t>
            </a:r>
            <a:r>
              <a:rPr lang="en-US" sz="1100" dirty="0"/>
              <a:t> that aired on </a:t>
            </a:r>
            <a:r>
              <a:rPr lang="en-US" sz="1100" dirty="0">
                <a:hlinkClick r:id="rId4" tooltip="CBS">
                  <a:extLst>
                    <a:ext uri="{A12FA001-AC4F-418D-AE19-62706E023703}">
                      <ahyp:hlinkClr xmlns:ahyp="http://schemas.microsoft.com/office/drawing/2018/hyperlinkcolor" val="tx"/>
                    </a:ext>
                  </a:extLst>
                </a:hlinkClick>
              </a:rPr>
              <a:t>CBS</a:t>
            </a:r>
            <a:r>
              <a:rPr lang="en-US" sz="1100" dirty="0"/>
              <a:t> from 1955 to 1960.  It told the stories of people who were given one million dollars ($10.9 million in 2022 dollars) from a benefactor who insisted they must never know his identity.</a:t>
            </a:r>
            <a:endParaRPr lang="en-US" altLang="en-US" sz="1100" dirty="0"/>
          </a:p>
        </p:txBody>
      </p:sp>
    </p:spTree>
    <p:extLst>
      <p:ext uri="{BB962C8B-B14F-4D97-AF65-F5344CB8AC3E}">
        <p14:creationId xmlns:p14="http://schemas.microsoft.com/office/powerpoint/2010/main" val="3439264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2.1-5.Spiritually Deceased, Dead, Inanimate</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9,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a:p>
            <a:r>
              <a:rPr lang="en-US" altLang="en-US" dirty="0"/>
              <a:t>Today: Deeper into the history of true spiritual life.</a:t>
            </a:r>
          </a:p>
        </p:txBody>
      </p:sp>
    </p:spTree>
    <p:extLst>
      <p:ext uri="{BB962C8B-B14F-4D97-AF65-F5344CB8AC3E}">
        <p14:creationId xmlns:p14="http://schemas.microsoft.com/office/powerpoint/2010/main" val="31050751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2.1-5.Spiritually Deceased, Dead, Inanimate</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9,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2355636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2.1-5.Spiritually Deceased, Dead, Inanimate</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9,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Not me!   Never dead, just needed a bit of help.</a:t>
            </a:r>
          </a:p>
        </p:txBody>
      </p:sp>
    </p:spTree>
    <p:extLst>
      <p:ext uri="{BB962C8B-B14F-4D97-AF65-F5344CB8AC3E}">
        <p14:creationId xmlns:p14="http://schemas.microsoft.com/office/powerpoint/2010/main" val="41337149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2.1-5.Spiritually Deceased, Dead, Inanimate</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9,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315846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2.1-5.Spiritually Deceased, Dead, Inanimate</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9,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6945437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2.1-5.Spiritually Deceased, Dead, Inanimate</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9,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8203429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2.1-5.Spiritually Deceased, Dead, Inanimate</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9,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Not great way to flatter people and get on their good side.  </a:t>
            </a:r>
            <a:r>
              <a:rPr lang="en-US" altLang="en-US" i="1" dirty="0"/>
              <a:t>Win Friends and Influence People.</a:t>
            </a:r>
          </a:p>
          <a:p>
            <a:r>
              <a:rPr lang="en-US" altLang="en-US" dirty="0">
                <a:solidFill>
                  <a:srgbClr val="FF0000"/>
                </a:solidFill>
              </a:rPr>
              <a:t>Key to spiritual understanding!</a:t>
            </a:r>
          </a:p>
          <a:p>
            <a:r>
              <a:rPr lang="en-US" altLang="en-US" dirty="0"/>
              <a:t>Not the typical Rabbinic view…</a:t>
            </a:r>
          </a:p>
        </p:txBody>
      </p:sp>
    </p:spTree>
    <p:extLst>
      <p:ext uri="{BB962C8B-B14F-4D97-AF65-F5344CB8AC3E}">
        <p14:creationId xmlns:p14="http://schemas.microsoft.com/office/powerpoint/2010/main" val="4620360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2.1-5.Spiritually Deceased, Dead, Inanimate</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9,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3188797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2.1-5.Spiritually Deceased, Dead, Inanimate</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9,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Rabbinic Jewish theology sees in that extra </a:t>
            </a:r>
            <a:r>
              <a:rPr lang="en-US" altLang="en-US" dirty="0" err="1"/>
              <a:t>yud</a:t>
            </a:r>
            <a:r>
              <a:rPr lang="en-US" altLang="en-US" dirty="0"/>
              <a:t> the double formation of mankind: two natures</a:t>
            </a:r>
          </a:p>
          <a:p>
            <a:r>
              <a:rPr lang="en-US" altLang="en-US" dirty="0"/>
              <a:t>Yester </a:t>
            </a:r>
            <a:r>
              <a:rPr lang="en-US" altLang="en-US" dirty="0" err="1"/>
              <a:t>hatov</a:t>
            </a:r>
            <a:r>
              <a:rPr lang="en-US" altLang="en-US" dirty="0"/>
              <a:t>, good nature,</a:t>
            </a:r>
          </a:p>
          <a:p>
            <a:r>
              <a:rPr lang="en-US" altLang="en-US" dirty="0"/>
              <a:t>Yester ha </a:t>
            </a:r>
            <a:r>
              <a:rPr lang="en-US" altLang="en-US" dirty="0" err="1"/>
              <a:t>ra</a:t>
            </a:r>
            <a:r>
              <a:rPr lang="en-US" altLang="en-US" dirty="0"/>
              <a:t>, evil nature, and man has to chose.</a:t>
            </a:r>
          </a:p>
          <a:p>
            <a:r>
              <a:rPr lang="en-US" altLang="en-US" dirty="0"/>
              <a:t>Mankind choses to repair the world.</a:t>
            </a:r>
          </a:p>
          <a:p>
            <a:r>
              <a:rPr lang="en-US" altLang="en-US" dirty="0"/>
              <a:t> </a:t>
            </a:r>
            <a:r>
              <a:rPr lang="he-IL" altLang="en-US" b="1" dirty="0">
                <a:latin typeface="David" panose="020E0502060401010101" pitchFamily="34" charset="-79"/>
                <a:cs typeface="David" panose="020E0502060401010101" pitchFamily="34" charset="-79"/>
              </a:rPr>
              <a:t>תכון עולם</a:t>
            </a:r>
            <a:r>
              <a:rPr lang="en-US" altLang="en-US" dirty="0"/>
              <a:t> Tikun Olam.</a:t>
            </a:r>
          </a:p>
          <a:p>
            <a:endParaRPr lang="en-US" altLang="en-US" dirty="0"/>
          </a:p>
          <a:p>
            <a:r>
              <a:rPr lang="en-US" altLang="en-US" dirty="0"/>
              <a:t>But that is not the scriptural view.  Some of us here?</a:t>
            </a:r>
          </a:p>
        </p:txBody>
      </p:sp>
    </p:spTree>
    <p:extLst>
      <p:ext uri="{BB962C8B-B14F-4D97-AF65-F5344CB8AC3E}">
        <p14:creationId xmlns:p14="http://schemas.microsoft.com/office/powerpoint/2010/main" val="4261009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2.1-5.Spiritually Deceased, Dead, Inanimate</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9,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50" dirty="0">
                <a:hlinkClick r:id="rId3"/>
              </a:rPr>
              <a:t>https://izismile.com/2018/08/21/come_to_the_indian_hills_community_center_for_some_funny_signs_28_pics-6.html</a:t>
            </a:r>
            <a:endParaRPr lang="en-US" altLang="en-US" sz="1050" dirty="0"/>
          </a:p>
          <a:p>
            <a:endParaRPr lang="en-US" altLang="en-US" sz="1050" dirty="0"/>
          </a:p>
          <a:p>
            <a:r>
              <a:rPr lang="en-US" altLang="en-US" sz="1050" dirty="0"/>
              <a:t>Richard &amp; Luann Ridgeway   I think</a:t>
            </a:r>
          </a:p>
        </p:txBody>
      </p:sp>
    </p:spTree>
    <p:extLst>
      <p:ext uri="{BB962C8B-B14F-4D97-AF65-F5344CB8AC3E}">
        <p14:creationId xmlns:p14="http://schemas.microsoft.com/office/powerpoint/2010/main" val="19549424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2.1-5.Spiritually Deceased, Dead, Inanimate</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9,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0559709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2.1-5.Spiritually Deceased, Dead, Inanimate</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9,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marL="231775" indent="-231775">
              <a:buFont typeface="+mj-lt"/>
              <a:buAutoNum type="arabicPeriod"/>
            </a:pPr>
            <a:r>
              <a:rPr lang="en-US" altLang="en-US" dirty="0"/>
              <a:t>Brain activity surges, then stops </a:t>
            </a:r>
            <a:r>
              <a:rPr lang="en-US" altLang="en-US" dirty="0">
                <a:solidFill>
                  <a:srgbClr val="FF0000"/>
                </a:solidFill>
              </a:rPr>
              <a:t>praise</a:t>
            </a:r>
          </a:p>
          <a:p>
            <a:pPr marL="231775" indent="-231775">
              <a:buFont typeface="+mj-lt"/>
              <a:buAutoNum type="arabicPeriod"/>
            </a:pPr>
            <a:r>
              <a:rPr lang="en-US" altLang="en-US" dirty="0"/>
              <a:t>Temperature drops 1.6 deg/</a:t>
            </a:r>
            <a:r>
              <a:rPr lang="en-US" altLang="en-US" dirty="0" err="1"/>
              <a:t>hr</a:t>
            </a:r>
            <a:r>
              <a:rPr lang="en-US" altLang="en-US" dirty="0"/>
              <a:t> till room </a:t>
            </a:r>
            <a:r>
              <a:rPr lang="en-US" altLang="en-US" dirty="0" err="1"/>
              <a:t>temp.</a:t>
            </a:r>
            <a:r>
              <a:rPr lang="en-US" altLang="en-US" dirty="0" err="1">
                <a:solidFill>
                  <a:srgbClr val="FF0000"/>
                </a:solidFill>
              </a:rPr>
              <a:t>love</a:t>
            </a:r>
            <a:r>
              <a:rPr lang="en-US" altLang="en-US" dirty="0">
                <a:solidFill>
                  <a:srgbClr val="FF0000"/>
                </a:solidFill>
              </a:rPr>
              <a:t> </a:t>
            </a:r>
          </a:p>
          <a:p>
            <a:pPr marL="231775" indent="-231775">
              <a:buFont typeface="+mj-lt"/>
              <a:buAutoNum type="arabicPeriod"/>
            </a:pPr>
            <a:r>
              <a:rPr lang="en-US" altLang="en-US" dirty="0"/>
              <a:t>Calcium builds up in muscles </a:t>
            </a:r>
            <a:r>
              <a:rPr lang="en-US" altLang="en-US" dirty="0">
                <a:sym typeface="Wingdings" panose="05000000000000000000" pitchFamily="2" charset="2"/>
              </a:rPr>
              <a:t> rigor mortis </a:t>
            </a:r>
            <a:r>
              <a:rPr lang="en-US" altLang="en-US" dirty="0">
                <a:solidFill>
                  <a:srgbClr val="FF0000"/>
                </a:solidFill>
                <a:sym typeface="Wingdings" panose="05000000000000000000" pitchFamily="2" charset="2"/>
              </a:rPr>
              <a:t>rigid</a:t>
            </a:r>
          </a:p>
          <a:p>
            <a:pPr marL="231775" indent="-231775">
              <a:buFont typeface="+mj-lt"/>
              <a:buAutoNum type="arabicPeriod"/>
            </a:pPr>
            <a:r>
              <a:rPr lang="en-US" altLang="en-US" dirty="0">
                <a:sym typeface="Wingdings" panose="05000000000000000000" pitchFamily="2" charset="2"/>
              </a:rPr>
              <a:t>Skin shrinks so hair and nails </a:t>
            </a:r>
            <a:r>
              <a:rPr lang="en-US" altLang="en-US" dirty="0">
                <a:solidFill>
                  <a:srgbClr val="FF0000"/>
                </a:solidFill>
                <a:sym typeface="Wingdings" panose="05000000000000000000" pitchFamily="2" charset="2"/>
              </a:rPr>
              <a:t>appear</a:t>
            </a:r>
            <a:r>
              <a:rPr lang="en-US" altLang="en-US" dirty="0">
                <a:sym typeface="Wingdings" panose="05000000000000000000" pitchFamily="2" charset="2"/>
              </a:rPr>
              <a:t> to grow </a:t>
            </a:r>
          </a:p>
          <a:p>
            <a:pPr marL="231775" indent="-231775">
              <a:buFont typeface="+mj-lt"/>
              <a:buAutoNum type="arabicPeriod"/>
            </a:pPr>
            <a:r>
              <a:rPr lang="en-US" altLang="en-US" dirty="0">
                <a:sym typeface="Wingdings" panose="05000000000000000000" pitchFamily="2" charset="2"/>
              </a:rPr>
              <a:t>Gravity pulls blood down to reddish splotches</a:t>
            </a:r>
          </a:p>
          <a:p>
            <a:pPr marL="231775" indent="-231775">
              <a:buFont typeface="+mj-lt"/>
              <a:buAutoNum type="arabicPeriod"/>
            </a:pPr>
            <a:r>
              <a:rPr lang="en-US" altLang="en-US" dirty="0">
                <a:sym typeface="Wingdings" panose="05000000000000000000" pitchFamily="2" charset="2"/>
              </a:rPr>
              <a:t>Enzymes in organs start to self digest</a:t>
            </a:r>
          </a:p>
          <a:p>
            <a:pPr marL="231775" indent="-231775">
              <a:buFont typeface="+mj-lt"/>
              <a:buAutoNum type="arabicPeriod"/>
            </a:pPr>
            <a:r>
              <a:rPr lang="en-US" altLang="en-US" dirty="0">
                <a:sym typeface="Wingdings" panose="05000000000000000000" pitchFamily="2" charset="2"/>
              </a:rPr>
              <a:t>Chemicals </a:t>
            </a:r>
            <a:r>
              <a:rPr lang="en-US" altLang="en-US" dirty="0">
                <a:solidFill>
                  <a:srgbClr val="FF0000"/>
                </a:solidFill>
                <a:sym typeface="Wingdings" panose="05000000000000000000" pitchFamily="2" charset="2"/>
              </a:rPr>
              <a:t>putrescine</a:t>
            </a:r>
            <a:r>
              <a:rPr lang="en-US" altLang="en-US" dirty="0">
                <a:sym typeface="Wingdings" panose="05000000000000000000" pitchFamily="2" charset="2"/>
              </a:rPr>
              <a:t>, </a:t>
            </a:r>
            <a:r>
              <a:rPr lang="en-US" altLang="en-US" dirty="0" err="1">
                <a:solidFill>
                  <a:srgbClr val="FF0000"/>
                </a:solidFill>
                <a:sym typeface="Wingdings" panose="05000000000000000000" pitchFamily="2" charset="2"/>
              </a:rPr>
              <a:t>caderine</a:t>
            </a:r>
            <a:endParaRPr lang="en-US" altLang="en-US" dirty="0">
              <a:solidFill>
                <a:srgbClr val="FF0000"/>
              </a:solidFill>
              <a:sym typeface="Wingdings" panose="05000000000000000000" pitchFamily="2" charset="2"/>
            </a:endParaRPr>
          </a:p>
          <a:p>
            <a:r>
              <a:rPr lang="en-US" b="1" i="0" dirty="0">
                <a:solidFill>
                  <a:srgbClr val="444444"/>
                </a:solidFill>
                <a:effectLst/>
                <a:latin typeface="ReithSans"/>
              </a:rPr>
              <a:t>autolysis, or self-digestion. Soon after the heart stops beating, cells become deprived of oxygen, and their acidity increases as the toxic by-products of chemical reactions begin to accumulate inside them. Enzymes start to digest cell membranes and then leak out as the cells break down. This usually begins in the liver, which is rich in enzymes, and in the brain, which has high water content. Eventually, though, all other tissues and organs begin to break down in this way. Damaged blood cells begin to spill out of broken vessels and, aided by gravity, settle in the capillaries and small veins, </a:t>
            </a:r>
            <a:r>
              <a:rPr lang="en-US" b="1" i="0" dirty="0" err="1">
                <a:solidFill>
                  <a:srgbClr val="444444"/>
                </a:solidFill>
                <a:effectLst/>
                <a:latin typeface="ReithSans"/>
              </a:rPr>
              <a:t>discolouring</a:t>
            </a:r>
            <a:r>
              <a:rPr lang="en-US" b="1" i="0" dirty="0">
                <a:solidFill>
                  <a:srgbClr val="444444"/>
                </a:solidFill>
                <a:effectLst/>
                <a:latin typeface="ReithSans"/>
              </a:rPr>
              <a:t> the skin.</a:t>
            </a:r>
            <a:endParaRPr lang="en-US" altLang="en-US" b="1" dirty="0">
              <a:sym typeface="Wingdings" panose="05000000000000000000" pitchFamily="2" charset="2"/>
            </a:endParaRPr>
          </a:p>
          <a:p>
            <a:pPr marL="231775" indent="-231775">
              <a:buFont typeface="+mj-lt"/>
              <a:buAutoNum type="arabicPeriod"/>
            </a:pPr>
            <a:endParaRPr lang="en-US" altLang="en-US" dirty="0"/>
          </a:p>
          <a:p>
            <a:endParaRPr lang="en-US" altLang="en-US" dirty="0"/>
          </a:p>
        </p:txBody>
      </p:sp>
    </p:spTree>
    <p:extLst>
      <p:ext uri="{BB962C8B-B14F-4D97-AF65-F5344CB8AC3E}">
        <p14:creationId xmlns:p14="http://schemas.microsoft.com/office/powerpoint/2010/main" val="38271364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2.1-5.Spiritually Deceased, Dead, Inanimate</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9,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b="0" i="0" dirty="0">
                <a:solidFill>
                  <a:srgbClr val="444444"/>
                </a:solidFill>
                <a:effectLst/>
                <a:latin typeface="ReithSans"/>
              </a:rPr>
              <a:t>Most internal organs are devoid of microbes when we are alive. Soon after death, however, the immune system stops working, leaving them to spread throughout the body freely. This usually begins in the gut, at the junction between the small and large intestines. Left unchecked, our gut bacteria begin to digest the intestines – and then the surrounding tissues – from the inside out, using the chemical cocktail that leaks out of damaged cells as a food source. Then they invade the capillaries of the digestive system and lymph nodes, spreading first to the liver and spleen, then into the heart and brain.</a:t>
            </a:r>
          </a:p>
          <a:p>
            <a:r>
              <a:rPr lang="en-US" altLang="en-US" dirty="0">
                <a:solidFill>
                  <a:srgbClr val="002060"/>
                </a:solidFill>
              </a:rPr>
              <a:t>All that was reversed on the third day!</a:t>
            </a:r>
          </a:p>
        </p:txBody>
      </p:sp>
    </p:spTree>
    <p:extLst>
      <p:ext uri="{BB962C8B-B14F-4D97-AF65-F5344CB8AC3E}">
        <p14:creationId xmlns:p14="http://schemas.microsoft.com/office/powerpoint/2010/main" val="40361673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2.1-5.Spiritually Deceased, Dead, Inanimate</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9,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You might say, “I don’t like this idea. It’s hurting my pride.  [Just the point]  I’ve been a mighty believer for 50 years.” </a:t>
            </a:r>
          </a:p>
          <a:p>
            <a:r>
              <a:rPr lang="en-US" altLang="en-US" dirty="0"/>
              <a:t>If you never saw yourself as previously spiritually dead, and in fact without Yeshua’s continual help, hopelessly deceased, then your whole foundation is wrong, false, erroneous.  </a:t>
            </a:r>
          </a:p>
          <a:p>
            <a:r>
              <a:rPr lang="en-US" altLang="en-US" dirty="0"/>
              <a:t>Like an airplane kept aloft by the aerodynamic lift on the wings.  Spiritual lift is receiving moment by moment LIFE FROM THE DEAD!</a:t>
            </a:r>
          </a:p>
        </p:txBody>
      </p:sp>
    </p:spTree>
    <p:extLst>
      <p:ext uri="{BB962C8B-B14F-4D97-AF65-F5344CB8AC3E}">
        <p14:creationId xmlns:p14="http://schemas.microsoft.com/office/powerpoint/2010/main" val="3736905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2.1-5.Spiritually Deceased, Dead, Inanimate</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9,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050" dirty="0">
                <a:hlinkClick r:id="rId3"/>
              </a:rPr>
              <a:t>https://www.israeltoday.co.il/read/el-als-spiritual-message/?mc_cid=45b4c88924&amp;mc_eid=9f06d9f262</a:t>
            </a:r>
            <a:endParaRPr lang="en-US" altLang="en-US" sz="1050" dirty="0"/>
          </a:p>
          <a:p>
            <a:endParaRPr lang="en-US" altLang="en-US" dirty="0"/>
          </a:p>
        </p:txBody>
      </p:sp>
    </p:spTree>
    <p:extLst>
      <p:ext uri="{BB962C8B-B14F-4D97-AF65-F5344CB8AC3E}">
        <p14:creationId xmlns:p14="http://schemas.microsoft.com/office/powerpoint/2010/main" val="12489486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2.1-5.Spiritually Deceased, Dead, Inanimate</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9,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000" dirty="0">
                <a:hlinkClick r:id="rId3"/>
              </a:rPr>
              <a:t>https://www.israeltoday.co.il/read/el-als-spiritual-message/?mc_cid=45b4c88924&amp;mc_eid=9f06d9f262</a:t>
            </a:r>
            <a:endParaRPr lang="en-US" altLang="en-US" sz="1000" dirty="0"/>
          </a:p>
          <a:p>
            <a:endParaRPr lang="en-US" altLang="en-US" dirty="0"/>
          </a:p>
        </p:txBody>
      </p:sp>
    </p:spTree>
    <p:extLst>
      <p:ext uri="{BB962C8B-B14F-4D97-AF65-F5344CB8AC3E}">
        <p14:creationId xmlns:p14="http://schemas.microsoft.com/office/powerpoint/2010/main" val="20227147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2.1-5.Spiritually Deceased, Dead, Inanimate</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9,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050" dirty="0">
                <a:hlinkClick r:id="rId3"/>
              </a:rPr>
              <a:t>https://www.israeltoday.co.il/read/el-als-spiritual-message/?mc_cid=45b4c88924&amp;mc_eid=9f06d9f262</a:t>
            </a:r>
            <a:endParaRPr lang="en-US" alt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Important to see ourselves as helpless without Him to do anything really righteous</a:t>
            </a:r>
          </a:p>
          <a:p>
            <a:endParaRPr lang="en-US" altLang="en-US" dirty="0"/>
          </a:p>
        </p:txBody>
      </p:sp>
    </p:spTree>
    <p:extLst>
      <p:ext uri="{BB962C8B-B14F-4D97-AF65-F5344CB8AC3E}">
        <p14:creationId xmlns:p14="http://schemas.microsoft.com/office/powerpoint/2010/main" val="1360754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2.1-5.Spiritually Deceased, Dead, Inanimate</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9,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1292466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2.1-5.Spiritually Deceased, Dead, Inanimate</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9,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1785227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2.1-5.Spiritually Deceased, Dead, Inanimate</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9,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796513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2.1-5.Spiritually Deceased, Dead, Inanimate</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9,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50" dirty="0">
                <a:hlinkClick r:id="rId3"/>
              </a:rPr>
              <a:t>https://izismile.com/2018/08/21/come_to_the_indian_hills_community_center_for_some_funny_signs_28_pics-6.html</a:t>
            </a:r>
            <a:endParaRPr lang="en-US" altLang="en-US" sz="1050" dirty="0"/>
          </a:p>
          <a:p>
            <a:endParaRPr lang="en-US" altLang="en-US" sz="1050" dirty="0"/>
          </a:p>
          <a:p>
            <a:r>
              <a:rPr lang="en-US" altLang="en-US" sz="1050" dirty="0"/>
              <a:t>Richard &amp; Luann Ridgeway   I think</a:t>
            </a:r>
          </a:p>
        </p:txBody>
      </p:sp>
    </p:spTree>
    <p:extLst>
      <p:ext uri="{BB962C8B-B14F-4D97-AF65-F5344CB8AC3E}">
        <p14:creationId xmlns:p14="http://schemas.microsoft.com/office/powerpoint/2010/main" val="8478358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2.1-5.Spiritually Deceased, Dead, Inanimate</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9,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2027430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2.1-5.Spiritually Deceased, Dead, Inanimate</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9,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We all die spiritually when we come against a commandment, and sin.  Maybe commandment from our parents, teachers.  Pretty early.   </a:t>
            </a:r>
          </a:p>
          <a:p>
            <a:r>
              <a:rPr lang="en-US" altLang="en-US" dirty="0"/>
              <a:t>How do kids figure out that they can lie, say something that is not true?   </a:t>
            </a:r>
          </a:p>
          <a:p>
            <a:r>
              <a:rPr lang="en-US" altLang="en-US" dirty="0"/>
              <a:t>One wonderful family, the kids LOVE war and shoot ‘</a:t>
            </a:r>
            <a:r>
              <a:rPr lang="en-US" altLang="en-US" dirty="0" err="1"/>
              <a:t>em</a:t>
            </a:r>
            <a:r>
              <a:rPr lang="en-US" altLang="en-US" dirty="0"/>
              <a:t> up!   Where learn that?   Not necessarily sinful.  I support the military.  But there is a sadistic shoot ‘</a:t>
            </a:r>
            <a:r>
              <a:rPr lang="en-US" altLang="en-US" dirty="0" err="1"/>
              <a:t>em</a:t>
            </a:r>
            <a:r>
              <a:rPr lang="en-US" altLang="en-US" dirty="0"/>
              <a:t> up.   </a:t>
            </a:r>
          </a:p>
        </p:txBody>
      </p:sp>
    </p:spTree>
    <p:extLst>
      <p:ext uri="{BB962C8B-B14F-4D97-AF65-F5344CB8AC3E}">
        <p14:creationId xmlns:p14="http://schemas.microsoft.com/office/powerpoint/2010/main" val="3486522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2.1-5.Spiritually Deceased, Dead, Inanimate</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9,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They can do good works, but it’s still not LIFE.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Not bad people good, rather dead people alive.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Sadly, really born again believers, with this new life, don’t always live up to it!</a:t>
            </a:r>
          </a:p>
          <a:p>
            <a:endParaRPr lang="en-US" altLang="en-US" dirty="0"/>
          </a:p>
        </p:txBody>
      </p:sp>
    </p:spTree>
    <p:extLst>
      <p:ext uri="{BB962C8B-B14F-4D97-AF65-F5344CB8AC3E}">
        <p14:creationId xmlns:p14="http://schemas.microsoft.com/office/powerpoint/2010/main" val="16171194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2.1-5.Spiritually Deceased, Dead, Inanimate</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9,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Talking to believers.  I am desperately interested that everyone under the sound of my voice, both in this room and on the livestream, and those viewing us afterward, from </a:t>
            </a:r>
            <a:r>
              <a:rPr lang="en-US" altLang="en-US" dirty="0" err="1"/>
              <a:t>Peguis</a:t>
            </a:r>
            <a:r>
              <a:rPr lang="en-US" altLang="en-US" dirty="0"/>
              <a:t> Indian Reserve in Manitoba, to Sri Lanka, receive the L-</a:t>
            </a:r>
            <a:r>
              <a:rPr lang="en-US" altLang="en-US" dirty="0" err="1"/>
              <a:t>rd</a:t>
            </a:r>
            <a:r>
              <a:rPr lang="en-US" altLang="en-US" dirty="0"/>
              <a:t>, and be born again.   Life from the dead</a:t>
            </a:r>
          </a:p>
          <a:p>
            <a:r>
              <a:rPr lang="en-US" altLang="en-US" dirty="0"/>
              <a:t>However, that is only the beginning.   John Wesley talked about the repentance of believers.  Can believers, born again, have bitterness, rage… </a:t>
            </a:r>
          </a:p>
        </p:txBody>
      </p:sp>
    </p:spTree>
    <p:extLst>
      <p:ext uri="{BB962C8B-B14F-4D97-AF65-F5344CB8AC3E}">
        <p14:creationId xmlns:p14="http://schemas.microsoft.com/office/powerpoint/2010/main" val="31683085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2.1-5.Spiritually Deceased, Dead, Inanimate</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9,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7896140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2.1-5.Spiritually Deceased, Dead, Inanimate</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9,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4968433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2.1-5.Spiritually Deceased, Dead, Inanimate</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9,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Some say Satan is a Christian invention, not a historic Jewish concept…</a:t>
            </a:r>
          </a:p>
        </p:txBody>
      </p:sp>
    </p:spTree>
    <p:extLst>
      <p:ext uri="{BB962C8B-B14F-4D97-AF65-F5344CB8AC3E}">
        <p14:creationId xmlns:p14="http://schemas.microsoft.com/office/powerpoint/2010/main" val="33530370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2.1-5.Spiritually Deceased, Dead, Inanimate</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9,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42936410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2.1-5.Spiritually Deceased, Dead, Inanimate</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9,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Noun and verb from the same root.</a:t>
            </a:r>
          </a:p>
        </p:txBody>
      </p:sp>
    </p:spTree>
    <p:extLst>
      <p:ext uri="{BB962C8B-B14F-4D97-AF65-F5344CB8AC3E}">
        <p14:creationId xmlns:p14="http://schemas.microsoft.com/office/powerpoint/2010/main" val="35039447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2.1-5.Spiritually Deceased, Dead, Inanimate</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9,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Principal antidote for </a:t>
            </a:r>
            <a:r>
              <a:rPr lang="en-US" altLang="en-US" dirty="0" err="1"/>
              <a:t>HaSatan</a:t>
            </a:r>
            <a:r>
              <a:rPr lang="en-US" altLang="en-US" dirty="0"/>
              <a:t> is study of Scripture, Torah.</a:t>
            </a:r>
          </a:p>
          <a:p>
            <a:r>
              <a:rPr lang="en-US" altLang="en-US" dirty="0"/>
              <a:t>Yeshua overcame </a:t>
            </a:r>
            <a:r>
              <a:rPr lang="en-US" altLang="en-US" dirty="0" err="1"/>
              <a:t>Hasatan</a:t>
            </a:r>
            <a:r>
              <a:rPr lang="en-US" altLang="en-US" dirty="0"/>
              <a:t> with quotes from </a:t>
            </a:r>
            <a:r>
              <a:rPr lang="en-US" altLang="en-US" dirty="0" err="1"/>
              <a:t>D’varim</a:t>
            </a:r>
            <a:r>
              <a:rPr lang="en-US" altLang="en-US" dirty="0"/>
              <a:t>, Dt.   </a:t>
            </a:r>
          </a:p>
          <a:p>
            <a:r>
              <a:rPr lang="en-US" altLang="en-US" dirty="0"/>
              <a:t>Do you have scripture memorized at the ready?</a:t>
            </a:r>
          </a:p>
        </p:txBody>
      </p:sp>
    </p:spTree>
    <p:extLst>
      <p:ext uri="{BB962C8B-B14F-4D97-AF65-F5344CB8AC3E}">
        <p14:creationId xmlns:p14="http://schemas.microsoft.com/office/powerpoint/2010/main" val="541717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2.1-5.Spiritually Deceased, Dead, Inanimate</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9,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50" dirty="0"/>
              <a:t>https://izismile.com/2018/08/21/come_to_the_indian_hills_community_center_for_some_funny_signs_28_pics-6.html</a:t>
            </a:r>
          </a:p>
        </p:txBody>
      </p:sp>
    </p:spTree>
    <p:extLst>
      <p:ext uri="{BB962C8B-B14F-4D97-AF65-F5344CB8AC3E}">
        <p14:creationId xmlns:p14="http://schemas.microsoft.com/office/powerpoint/2010/main" val="2046494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2.1-5.Spiritually Deceased, Dead, Inanimate</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9,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Satan’s control: </a:t>
            </a:r>
          </a:p>
          <a:p>
            <a:r>
              <a:rPr lang="en-US" altLang="en-US" dirty="0"/>
              <a:t>habits you can’t break</a:t>
            </a:r>
          </a:p>
          <a:p>
            <a:r>
              <a:rPr lang="en-US" altLang="en-US" dirty="0"/>
              <a:t>Forgiveness, bitterness you just can’t release.</a:t>
            </a:r>
          </a:p>
          <a:p>
            <a:r>
              <a:rPr lang="en-US" altLang="en-US" dirty="0"/>
              <a:t>Desires just beyond reason, fashion, praise, pleasure, food, intoxicants, sex.</a:t>
            </a:r>
          </a:p>
        </p:txBody>
      </p:sp>
    </p:spTree>
    <p:extLst>
      <p:ext uri="{BB962C8B-B14F-4D97-AF65-F5344CB8AC3E}">
        <p14:creationId xmlns:p14="http://schemas.microsoft.com/office/powerpoint/2010/main" val="3545626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2.1-5.Spiritually Deceased, Dead, Inanimate</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9,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5335512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2.1-5.Spiritually Deceased, Dead, Inanimate</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9,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1473988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2.1-5.Spiritually Deceased, Dead, Inanimate</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9,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Jewish people, Shaul Paul himself, [prototype of all religiously intense people] who lived fervently religious, are not exempt from this.  Continuing from previously, if you have been a believer for decades, but no sense of needing Yeshua’s life from the dead every moment, then you are like others.</a:t>
            </a:r>
          </a:p>
          <a:p>
            <a:endParaRPr lang="en-US" altLang="en-US" dirty="0"/>
          </a:p>
          <a:p>
            <a:r>
              <a:rPr lang="en-US" altLang="en-US" dirty="0"/>
              <a:t>Paramount example is Paul/Shaul</a:t>
            </a:r>
          </a:p>
        </p:txBody>
      </p:sp>
    </p:spTree>
    <p:extLst>
      <p:ext uri="{BB962C8B-B14F-4D97-AF65-F5344CB8AC3E}">
        <p14:creationId xmlns:p14="http://schemas.microsoft.com/office/powerpoint/2010/main" val="29001382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2.1-5.Spiritually Deceased, Dead, Inanimate</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9,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Sounds pretty good and holy.</a:t>
            </a:r>
          </a:p>
        </p:txBody>
      </p:sp>
    </p:spTree>
    <p:extLst>
      <p:ext uri="{BB962C8B-B14F-4D97-AF65-F5344CB8AC3E}">
        <p14:creationId xmlns:p14="http://schemas.microsoft.com/office/powerpoint/2010/main" val="6876131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2.1-5.Spiritually Deceased, Dead, Inanimate</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9,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But then, inner confession…</a:t>
            </a:r>
          </a:p>
        </p:txBody>
      </p:sp>
    </p:spTree>
    <p:extLst>
      <p:ext uri="{BB962C8B-B14F-4D97-AF65-F5344CB8AC3E}">
        <p14:creationId xmlns:p14="http://schemas.microsoft.com/office/powerpoint/2010/main" val="13976187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2.1-5.Spiritually Deceased, Dead, Inanimate</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9,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Examine your inner life according to the Sermon on the Mount/Midrash on the Mountain: anger, greed, selfishness, raging inner lustfulness, resentment, pride, stubbornness</a:t>
            </a:r>
          </a:p>
        </p:txBody>
      </p:sp>
    </p:spTree>
    <p:extLst>
      <p:ext uri="{BB962C8B-B14F-4D97-AF65-F5344CB8AC3E}">
        <p14:creationId xmlns:p14="http://schemas.microsoft.com/office/powerpoint/2010/main" val="33722418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2.1-5.Spiritually Deceased, Dead, Inanimate</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9,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3027962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2.1-5.Spiritually Deceased, Dead, Inanimate</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9,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9368207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2.1-5.Spiritually Deceased, Dead, Inanimate</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9,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399943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2.1-5.Spiritually Deceased, Dead, Inanimate</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9,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50" dirty="0"/>
              <a:t>https://izismile.com/2018/08/21/come_to_the_indian_hills_community_center_for_some_funny_signs_28_pics-6.html</a:t>
            </a:r>
          </a:p>
        </p:txBody>
      </p:sp>
    </p:spTree>
    <p:extLst>
      <p:ext uri="{BB962C8B-B14F-4D97-AF65-F5344CB8AC3E}">
        <p14:creationId xmlns:p14="http://schemas.microsoft.com/office/powerpoint/2010/main" val="30943246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2.1-5.Spiritually Deceased, Dead, Inanimate</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9,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1523572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2.1-5.Spiritually Deceased, Dead, Inanimate</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9,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9777026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2.1-5.Spiritually Deceased, Dead, Inanimate</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9,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5082491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2.1-5.Spiritually Deceased, Dead, Inanimate</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9,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https://en.wikipedia.org/wiki/Selichot</a:t>
            </a:r>
          </a:p>
        </p:txBody>
      </p:sp>
    </p:spTree>
    <p:extLst>
      <p:ext uri="{BB962C8B-B14F-4D97-AF65-F5344CB8AC3E}">
        <p14:creationId xmlns:p14="http://schemas.microsoft.com/office/powerpoint/2010/main" val="36129422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2.1-5.Spiritually Deceased, Dead, Inanimate</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9,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Wesley p 132</a:t>
            </a:r>
          </a:p>
        </p:txBody>
      </p:sp>
    </p:spTree>
    <p:extLst>
      <p:ext uri="{BB962C8B-B14F-4D97-AF65-F5344CB8AC3E}">
        <p14:creationId xmlns:p14="http://schemas.microsoft.com/office/powerpoint/2010/main" val="16124835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2.1-5.Spiritually Deceased, Dead, Inanimate</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9,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https://en.wikipedia.org/wiki/Selichot#/media/File:Slichot22.JPG</a:t>
            </a:r>
          </a:p>
        </p:txBody>
      </p:sp>
    </p:spTree>
    <p:extLst>
      <p:ext uri="{BB962C8B-B14F-4D97-AF65-F5344CB8AC3E}">
        <p14:creationId xmlns:p14="http://schemas.microsoft.com/office/powerpoint/2010/main" val="20894304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2.1-5.Spiritually Deceased, Dead, Inanimate</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9,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00" dirty="0"/>
              <a:t>By Mark </a:t>
            </a:r>
            <a:r>
              <a:rPr lang="en-US" altLang="en-US" sz="1000" dirty="0" err="1"/>
              <a:t>Neyman</a:t>
            </a:r>
            <a:r>
              <a:rPr lang="en-US" altLang="en-US" sz="1000" dirty="0"/>
              <a:t> / Government Press Office, CC BY-SA 3.0, https://commons.wikimedia.org/w/index.php?curid=22806688</a:t>
            </a:r>
          </a:p>
        </p:txBody>
      </p:sp>
    </p:spTree>
    <p:extLst>
      <p:ext uri="{BB962C8B-B14F-4D97-AF65-F5344CB8AC3E}">
        <p14:creationId xmlns:p14="http://schemas.microsoft.com/office/powerpoint/2010/main" val="302087221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2.1-5.Spiritually Deceased, Dead, Inanimate</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9,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21677760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2.1-5.Spiritually Deceased, Dead, Inanimate</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9,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Was that a show?   Or real change.  </a:t>
            </a:r>
          </a:p>
        </p:txBody>
      </p:sp>
    </p:spTree>
    <p:extLst>
      <p:ext uri="{BB962C8B-B14F-4D97-AF65-F5344CB8AC3E}">
        <p14:creationId xmlns:p14="http://schemas.microsoft.com/office/powerpoint/2010/main" val="15501509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2.1-5.Spiritually Deceased, Dead, Inanimate</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9,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337729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2.1-5.Spiritually Deceased, Dead, Inanimate</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9,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50" dirty="0"/>
              <a:t>https://izismile.com/2018/08/21/come_to_the_indian_hills_community_center_for_some_funny_signs_28_pics-6.html</a:t>
            </a:r>
          </a:p>
        </p:txBody>
      </p:sp>
    </p:spTree>
    <p:extLst>
      <p:ext uri="{BB962C8B-B14F-4D97-AF65-F5344CB8AC3E}">
        <p14:creationId xmlns:p14="http://schemas.microsoft.com/office/powerpoint/2010/main" val="155552728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2.1-5.Spiritually Deceased, Dead, Inanimate</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9,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61191281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2.1-5.Spiritually Deceased, Dead, Inanimate</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9,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Dawn and I have fasted from RH to YK for a number of years.   Invite you to do the same.  </a:t>
            </a:r>
          </a:p>
        </p:txBody>
      </p:sp>
    </p:spTree>
    <p:extLst>
      <p:ext uri="{BB962C8B-B14F-4D97-AF65-F5344CB8AC3E}">
        <p14:creationId xmlns:p14="http://schemas.microsoft.com/office/powerpoint/2010/main" val="155399984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2.1-5.Spiritually Deceased, Dead, Inanimate</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9,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33474572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2.1-5.Spiritually Deceased, Dead, Inanimate</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9,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48859052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2.1-5.Spiritually Deceased, Dead, Inanimate</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9,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32500469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2.1-5.Spiritually Deceased, Dead, Inanimate</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9,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8044374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2.1-5.Spiritually Deceased, Dead, Inanimate</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9,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We are not just going to spread our beliefs, impose ourselves on them, but we need to view the unsaved as dead in sin…</a:t>
            </a:r>
          </a:p>
        </p:txBody>
      </p:sp>
    </p:spTree>
    <p:extLst>
      <p:ext uri="{BB962C8B-B14F-4D97-AF65-F5344CB8AC3E}">
        <p14:creationId xmlns:p14="http://schemas.microsoft.com/office/powerpoint/2010/main" val="248407564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2.1-5.Spiritually Deceased, Dead, Inanimate</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9,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900" dirty="0"/>
              <a:t>https://external-content.duckduckgo.com/iu/?u=https%3A%2F%2Fdm0qx8t0i9gc9.cloudfront.net%2Fthumbnails%2Fvideo%2FCWsBQHy%2Fvideoblocks-a-crowd-of-skeletons-are-walking_scmdoaimz_thumbnail-1080_01.png&amp;f=1&amp;nofb=1&amp;ipt=e06524f2c6bdf93d6ba4c182f8d4a41ea1e9e4fca95f164ae73a332b876ab293&amp;ipo=images</a:t>
            </a:r>
          </a:p>
        </p:txBody>
      </p:sp>
    </p:spTree>
    <p:extLst>
      <p:ext uri="{BB962C8B-B14F-4D97-AF65-F5344CB8AC3E}">
        <p14:creationId xmlns:p14="http://schemas.microsoft.com/office/powerpoint/2010/main" val="310334127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2.1-5.Spiritually Deceased, Dead, Inanimate</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9,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58848545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2.1-5.Spiritually Deceased, Dead, Inanimate</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9,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279491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2.1-5.Spiritually Deceased, Dead, Inanimate</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9,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50" dirty="0"/>
              <a:t>https://izismile.com/2018/08/21/come_to_the_indian_hills_community_center_for_some_funny_signs_28_pics-6.html</a:t>
            </a:r>
          </a:p>
        </p:txBody>
      </p:sp>
    </p:spTree>
    <p:extLst>
      <p:ext uri="{BB962C8B-B14F-4D97-AF65-F5344CB8AC3E}">
        <p14:creationId xmlns:p14="http://schemas.microsoft.com/office/powerpoint/2010/main" val="125065501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2.1-5.Spiritually Deceased, Dead, Inanimate</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9,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Friend at JCC on </a:t>
            </a:r>
            <a:r>
              <a:rPr lang="en-US" altLang="en-US" dirty="0" err="1"/>
              <a:t>rowfit</a:t>
            </a:r>
            <a:r>
              <a:rPr lang="en-US" altLang="en-US" dirty="0"/>
              <a:t> machine “How is you </a:t>
            </a:r>
            <a:r>
              <a:rPr lang="en-US" altLang="en-US" dirty="0" err="1"/>
              <a:t>cong</a:t>
            </a:r>
            <a:r>
              <a:rPr lang="en-US" altLang="en-US" dirty="0"/>
              <a:t> doing.”   “Most synagogues are shrinking.”</a:t>
            </a:r>
          </a:p>
          <a:p>
            <a:r>
              <a:rPr lang="en-US" altLang="en-US" dirty="0"/>
              <a:t>“Secret ingredient.”   Presence.   Drew a blank.  </a:t>
            </a:r>
          </a:p>
          <a:p>
            <a:r>
              <a:rPr lang="en-US" altLang="en-US" dirty="0"/>
              <a:t>JB Bernstein asked his rabbi, “Is G-d here?”   </a:t>
            </a:r>
          </a:p>
        </p:txBody>
      </p:sp>
    </p:spTree>
    <p:extLst>
      <p:ext uri="{BB962C8B-B14F-4D97-AF65-F5344CB8AC3E}">
        <p14:creationId xmlns:p14="http://schemas.microsoft.com/office/powerpoint/2010/main" val="68143290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2.1-5.Spiritually Deceased, Dead, Inanimate</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9,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50" dirty="0"/>
              <a:t>https://www.jns.org/israel-news/judicial-reform/23/7/31/306605/</a:t>
            </a:r>
          </a:p>
        </p:txBody>
      </p:sp>
    </p:spTree>
    <p:extLst>
      <p:ext uri="{BB962C8B-B14F-4D97-AF65-F5344CB8AC3E}">
        <p14:creationId xmlns:p14="http://schemas.microsoft.com/office/powerpoint/2010/main" val="321912853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2.1-5.Spiritually Deceased, Dead, Inanimate</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9,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900" dirty="0"/>
              <a:t>https://www.jns.org/israel-news/judicial-reform/23/7/31/306605/</a:t>
            </a:r>
          </a:p>
        </p:txBody>
      </p:sp>
    </p:spTree>
    <p:extLst>
      <p:ext uri="{BB962C8B-B14F-4D97-AF65-F5344CB8AC3E}">
        <p14:creationId xmlns:p14="http://schemas.microsoft.com/office/powerpoint/2010/main" val="6400126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2.1-5.Spiritually Deceased, Dead, Inanimate</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9,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50" dirty="0"/>
              <a:t>https://www.jns.org/israel-news/judicial-reform/23/7/31/306605/</a:t>
            </a:r>
          </a:p>
        </p:txBody>
      </p:sp>
    </p:spTree>
    <p:extLst>
      <p:ext uri="{BB962C8B-B14F-4D97-AF65-F5344CB8AC3E}">
        <p14:creationId xmlns:p14="http://schemas.microsoft.com/office/powerpoint/2010/main" val="27629536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2.1-5.Spiritually Deceased, Dead, Inanimate</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9,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96711878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2.1-5.Spiritually Deceased, Dead, Inanimate</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9,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06571529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Ephesians 2.1-5.Spiritually Deceased, Dead, Inanimate</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Sept 9, 2023  5783</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37121308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2.1-5.Spiritually Deceased, Dead, Inanimate</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9,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098618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2.1-5.Spiritually Deceased, Dead, Inanimate</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9,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50" dirty="0"/>
              <a:t>https://izismile.com/2018/08/21/come_to_the_indian_hills_community_center_for_some_funny_signs_28_pics-6.html</a:t>
            </a:r>
          </a:p>
        </p:txBody>
      </p:sp>
    </p:spTree>
    <p:extLst>
      <p:ext uri="{BB962C8B-B14F-4D97-AF65-F5344CB8AC3E}">
        <p14:creationId xmlns:p14="http://schemas.microsoft.com/office/powerpoint/2010/main" val="2959197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2.1-5.Spiritually Deceased, Dead, Inanimate</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9,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~$10 million inheritance </a:t>
            </a:r>
          </a:p>
        </p:txBody>
      </p:sp>
    </p:spTree>
    <p:extLst>
      <p:ext uri="{BB962C8B-B14F-4D97-AF65-F5344CB8AC3E}">
        <p14:creationId xmlns:p14="http://schemas.microsoft.com/office/powerpoint/2010/main" val="2111137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601760"/>
            <a:ext cx="7772400" cy="1102519"/>
          </a:xfrm>
        </p:spPr>
        <p:txBody>
          <a:bodyPr/>
          <a:lstStyle/>
          <a:p>
            <a:r>
              <a:rPr lang="en-US"/>
              <a:t>Click to edit Master title style</a:t>
            </a:r>
          </a:p>
        </p:txBody>
      </p:sp>
      <p:sp>
        <p:nvSpPr>
          <p:cNvPr id="3" name="Subtitle 2"/>
          <p:cNvSpPr>
            <a:spLocks noGrp="1"/>
          </p:cNvSpPr>
          <p:nvPr>
            <p:ph type="subTitle" idx="1"/>
          </p:nvPr>
        </p:nvSpPr>
        <p:spPr>
          <a:xfrm>
            <a:off x="1374817" y="2914650"/>
            <a:ext cx="6400801" cy="1314450"/>
          </a:xfrm>
        </p:spPr>
        <p:txBody>
          <a:bodyPr/>
          <a:lstStyle>
            <a:lvl1pPr marL="0" indent="0" algn="ctr">
              <a:buNone/>
              <a:defRPr/>
            </a:lvl1pPr>
            <a:lvl2pPr marL="190718" indent="0" algn="ctr">
              <a:buNone/>
              <a:defRPr/>
            </a:lvl2pPr>
            <a:lvl3pPr marL="381518" indent="0" algn="ctr">
              <a:buNone/>
              <a:defRPr/>
            </a:lvl3pPr>
            <a:lvl4pPr marL="572171" indent="0" algn="ctr">
              <a:buNone/>
              <a:defRPr/>
            </a:lvl4pPr>
            <a:lvl5pPr marL="762951" indent="0" algn="ctr">
              <a:buNone/>
              <a:defRPr/>
            </a:lvl5pPr>
            <a:lvl6pPr marL="953583" indent="0" algn="ctr">
              <a:buNone/>
              <a:defRPr/>
            </a:lvl6pPr>
            <a:lvl7pPr marL="1144273" indent="0" algn="ctr">
              <a:buNone/>
              <a:defRPr/>
            </a:lvl7pPr>
            <a:lvl8pPr marL="1335014" indent="0" algn="ctr">
              <a:buNone/>
              <a:defRPr/>
            </a:lvl8pPr>
            <a:lvl9pPr marL="152574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7528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36C97D-7EB4-4470-B36A-8CE1DF3533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7738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92"/>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5992"/>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A1C997-1C84-4E42-B804-9E6F0693A6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9372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114B5-D666-B2D4-99D1-028877B3FDE8}"/>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3D671CD3-6FEF-5A2D-82D5-BCEDA3D3060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EC753F19-318A-0EC1-5269-2083C583AD90}"/>
              </a:ext>
            </a:extLst>
          </p:cNvPr>
          <p:cNvSpPr>
            <a:spLocks noGrp="1"/>
          </p:cNvSpPr>
          <p:nvPr>
            <p:ph type="dt" sz="half" idx="10"/>
          </p:nvPr>
        </p:nvSpPr>
        <p:spPr/>
        <p:txBody>
          <a:bodyPr/>
          <a:lstStyle>
            <a:lvl1pPr>
              <a:defRPr/>
            </a:lvl1pPr>
          </a:lstStyle>
          <a:p>
            <a:pPr algn="l" defTabSz="685800"/>
            <a:endParaRPr lang="en-US" altLang="en-US" sz="1050">
              <a:solidFill>
                <a:srgbClr val="000000"/>
              </a:solidFill>
              <a:cs typeface="Arial" panose="020B0604020202020204" pitchFamily="34" charset="0"/>
            </a:endParaRPr>
          </a:p>
        </p:txBody>
      </p:sp>
      <p:sp>
        <p:nvSpPr>
          <p:cNvPr id="5" name="Footer Placeholder 4">
            <a:extLst>
              <a:ext uri="{FF2B5EF4-FFF2-40B4-BE49-F238E27FC236}">
                <a16:creationId xmlns:a16="http://schemas.microsoft.com/office/drawing/2014/main" id="{74255BB9-1241-7F49-E1A3-E363073DF557}"/>
              </a:ext>
            </a:extLst>
          </p:cNvPr>
          <p:cNvSpPr>
            <a:spLocks noGrp="1"/>
          </p:cNvSpPr>
          <p:nvPr>
            <p:ph type="ftr" sz="quarter" idx="11"/>
          </p:nvPr>
        </p:nvSpPr>
        <p:spPr/>
        <p:txBody>
          <a:bodyPr/>
          <a:lstStyle>
            <a:lvl1pPr>
              <a:defRPr/>
            </a:lvl1pPr>
          </a:lstStyle>
          <a:p>
            <a:pPr defTabSz="685800"/>
            <a:endParaRPr lang="en-US" altLang="en-US" sz="1050">
              <a:solidFill>
                <a:srgbClr val="000000"/>
              </a:solidFill>
              <a:cs typeface="Arial" panose="020B0604020202020204" pitchFamily="34" charset="0"/>
            </a:endParaRPr>
          </a:p>
        </p:txBody>
      </p:sp>
      <p:sp>
        <p:nvSpPr>
          <p:cNvPr id="6" name="Slide Number Placeholder 5">
            <a:extLst>
              <a:ext uri="{FF2B5EF4-FFF2-40B4-BE49-F238E27FC236}">
                <a16:creationId xmlns:a16="http://schemas.microsoft.com/office/drawing/2014/main" id="{8A1C0716-C44F-1553-9742-83E035196BF1}"/>
              </a:ext>
            </a:extLst>
          </p:cNvPr>
          <p:cNvSpPr>
            <a:spLocks noGrp="1"/>
          </p:cNvSpPr>
          <p:nvPr>
            <p:ph type="sldNum" sz="quarter" idx="12"/>
          </p:nvPr>
        </p:nvSpPr>
        <p:spPr/>
        <p:txBody>
          <a:bodyPr/>
          <a:lstStyle>
            <a:lvl1pPr>
              <a:defRPr/>
            </a:lvl1pPr>
          </a:lstStyle>
          <a:p>
            <a:pPr defTabSz="685800"/>
            <a:fld id="{0309CBD5-C5CD-409A-BDCD-0E777683A37C}" type="slidenum">
              <a:rPr lang="en-US" altLang="en-US" sz="1050" smtClean="0">
                <a:solidFill>
                  <a:srgbClr val="000000"/>
                </a:solidFill>
                <a:cs typeface="Arial" panose="020B0604020202020204" pitchFamily="34" charset="0"/>
              </a:rPr>
              <a:pPr defTabSz="685800"/>
              <a:t>‹#›</a:t>
            </a:fld>
            <a:endParaRPr lang="en-US" altLang="en-US" sz="1050">
              <a:solidFill>
                <a:srgbClr val="000000"/>
              </a:solidFill>
              <a:cs typeface="Arial" panose="020B0604020202020204" pitchFamily="34" charset="0"/>
            </a:endParaRPr>
          </a:p>
        </p:txBody>
      </p:sp>
    </p:spTree>
    <p:extLst>
      <p:ext uri="{BB962C8B-B14F-4D97-AF65-F5344CB8AC3E}">
        <p14:creationId xmlns:p14="http://schemas.microsoft.com/office/powerpoint/2010/main" val="16115912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4601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2506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3305191"/>
            <a:ext cx="7772400" cy="1021556"/>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5" y="2180035"/>
            <a:ext cx="7772400" cy="1125140"/>
          </a:xfrm>
        </p:spPr>
        <p:txBody>
          <a:bodyPr anchor="b"/>
          <a:lstStyle>
            <a:lvl1pPr marL="0" indent="0">
              <a:buNone/>
              <a:defRPr sz="1125"/>
            </a:lvl1pPr>
            <a:lvl2pPr marL="190718" indent="0">
              <a:buNone/>
              <a:defRPr sz="1013"/>
            </a:lvl2pPr>
            <a:lvl3pPr marL="381518" indent="0">
              <a:buNone/>
              <a:defRPr sz="900"/>
            </a:lvl3pPr>
            <a:lvl4pPr marL="572171" indent="0">
              <a:buNone/>
              <a:defRPr sz="788"/>
            </a:lvl4pPr>
            <a:lvl5pPr marL="762951" indent="0">
              <a:buNone/>
              <a:defRPr sz="788"/>
            </a:lvl5pPr>
            <a:lvl6pPr marL="953583" indent="0">
              <a:buNone/>
              <a:defRPr sz="788"/>
            </a:lvl6pPr>
            <a:lvl7pPr marL="1144273" indent="0">
              <a:buNone/>
              <a:defRPr sz="788"/>
            </a:lvl7pPr>
            <a:lvl8pPr marL="1335014" indent="0">
              <a:buNone/>
              <a:defRPr sz="788"/>
            </a:lvl8pPr>
            <a:lvl9pPr marL="1525749" indent="0">
              <a:buNone/>
              <a:defRPr sz="788"/>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AE4B22-24C9-4BD8-A2D6-8E3898629F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9325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11E98B-EED2-4B67-A443-F4B6B359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216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43" y="1151335"/>
            <a:ext cx="4040188"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4" name="Content Placeholder 3"/>
          <p:cNvSpPr>
            <a:spLocks noGrp="1"/>
          </p:cNvSpPr>
          <p:nvPr>
            <p:ph sz="half" idx="2"/>
          </p:nvPr>
        </p:nvSpPr>
        <p:spPr>
          <a:xfrm>
            <a:off x="457743" y="1631156"/>
            <a:ext cx="4040188"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8154" y="1151335"/>
            <a:ext cx="4041775"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8154" y="1631156"/>
            <a:ext cx="4041775"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CDC162-1900-40CE-9BEB-10030CC81F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1027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4CB589C-4D57-407B-91A2-640CFE24FC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4998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6F5A7C8-905E-4755-8782-9AD9A4FE91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9864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0438" y="204787"/>
            <a:ext cx="3008313" cy="871538"/>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585" y="208726"/>
            <a:ext cx="5111751" cy="438983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0438" y="1076343"/>
            <a:ext cx="3008313" cy="351829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47A99C-07AA-42E0-A17B-9B37B53AD9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5370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303" y="3600451"/>
            <a:ext cx="5486400" cy="425054"/>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303" y="459581"/>
            <a:ext cx="5486400" cy="3086100"/>
          </a:xfrm>
        </p:spPr>
        <p:txBody>
          <a:bodyPr/>
          <a:lstStyle>
            <a:lvl1pPr marL="0" indent="0">
              <a:buNone/>
              <a:defRPr sz="1800"/>
            </a:lvl1pPr>
            <a:lvl2pPr marL="190718" indent="0">
              <a:buNone/>
              <a:defRPr sz="1575"/>
            </a:lvl2pPr>
            <a:lvl3pPr marL="381518" indent="0">
              <a:buNone/>
              <a:defRPr sz="1350"/>
            </a:lvl3pPr>
            <a:lvl4pPr marL="572171" indent="0">
              <a:buNone/>
              <a:defRPr sz="1125"/>
            </a:lvl4pPr>
            <a:lvl5pPr marL="762951" indent="0">
              <a:buNone/>
              <a:defRPr sz="1125"/>
            </a:lvl5pPr>
            <a:lvl6pPr marL="953583" indent="0">
              <a:buNone/>
              <a:defRPr sz="1125"/>
            </a:lvl6pPr>
            <a:lvl7pPr marL="1144273" indent="0">
              <a:buNone/>
              <a:defRPr sz="1125"/>
            </a:lvl7pPr>
            <a:lvl8pPr marL="1335014" indent="0">
              <a:buNone/>
              <a:defRPr sz="1125"/>
            </a:lvl8pPr>
            <a:lvl9pPr marL="1525749" indent="0">
              <a:buNone/>
              <a:defRPr sz="1125"/>
            </a:lvl9pPr>
          </a:lstStyle>
          <a:p>
            <a:endParaRPr lang="en-US"/>
          </a:p>
        </p:txBody>
      </p:sp>
      <p:sp>
        <p:nvSpPr>
          <p:cNvPr id="4" name="Text Placeholder 3"/>
          <p:cNvSpPr>
            <a:spLocks noGrp="1"/>
          </p:cNvSpPr>
          <p:nvPr>
            <p:ph type="body" sz="half" idx="2"/>
          </p:nvPr>
        </p:nvSpPr>
        <p:spPr>
          <a:xfrm>
            <a:off x="1792303" y="4029428"/>
            <a:ext cx="5486400" cy="60364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AB7C7D-F77A-452E-A8B2-BE455B7E51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9394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5" y="205979"/>
            <a:ext cx="8229601"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5" y="1200155"/>
            <a:ext cx="8229601"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l">
              <a:defRPr sz="788">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15"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defRPr sz="788">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1"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r">
              <a:defRPr sz="788">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919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2475">
          <a:solidFill>
            <a:schemeClr val="tx2"/>
          </a:solidFill>
          <a:latin typeface="+mj-lt"/>
          <a:ea typeface="+mj-ea"/>
          <a:cs typeface="+mj-cs"/>
        </a:defRPr>
      </a:lvl1pPr>
      <a:lvl2pPr algn="ctr" rtl="0" fontAlgn="base">
        <a:spcBef>
          <a:spcPct val="0"/>
        </a:spcBef>
        <a:spcAft>
          <a:spcPct val="0"/>
        </a:spcAft>
        <a:defRPr sz="2475">
          <a:solidFill>
            <a:schemeClr val="tx2"/>
          </a:solidFill>
          <a:latin typeface="Arial" charset="0"/>
          <a:cs typeface="Arial" charset="0"/>
        </a:defRPr>
      </a:lvl2pPr>
      <a:lvl3pPr algn="ctr" rtl="0" fontAlgn="base">
        <a:spcBef>
          <a:spcPct val="0"/>
        </a:spcBef>
        <a:spcAft>
          <a:spcPct val="0"/>
        </a:spcAft>
        <a:defRPr sz="2475">
          <a:solidFill>
            <a:schemeClr val="tx2"/>
          </a:solidFill>
          <a:latin typeface="Arial" charset="0"/>
          <a:cs typeface="Arial" charset="0"/>
        </a:defRPr>
      </a:lvl3pPr>
      <a:lvl4pPr algn="ctr" rtl="0" fontAlgn="base">
        <a:spcBef>
          <a:spcPct val="0"/>
        </a:spcBef>
        <a:spcAft>
          <a:spcPct val="0"/>
        </a:spcAft>
        <a:defRPr sz="2475">
          <a:solidFill>
            <a:schemeClr val="tx2"/>
          </a:solidFill>
          <a:latin typeface="Arial" charset="0"/>
          <a:cs typeface="Arial" charset="0"/>
        </a:defRPr>
      </a:lvl4pPr>
      <a:lvl5pPr algn="ctr" rtl="0" fontAlgn="base">
        <a:spcBef>
          <a:spcPct val="0"/>
        </a:spcBef>
        <a:spcAft>
          <a:spcPct val="0"/>
        </a:spcAft>
        <a:defRPr sz="2475">
          <a:solidFill>
            <a:schemeClr val="tx2"/>
          </a:solidFill>
          <a:latin typeface="Arial" charset="0"/>
          <a:cs typeface="Arial" charset="0"/>
        </a:defRPr>
      </a:lvl5pPr>
      <a:lvl6pPr marL="190718" algn="ctr" rtl="0" fontAlgn="base">
        <a:spcBef>
          <a:spcPct val="0"/>
        </a:spcBef>
        <a:spcAft>
          <a:spcPct val="0"/>
        </a:spcAft>
        <a:defRPr sz="2475">
          <a:solidFill>
            <a:schemeClr val="tx2"/>
          </a:solidFill>
          <a:latin typeface="Arial" charset="0"/>
          <a:cs typeface="Arial" charset="0"/>
        </a:defRPr>
      </a:lvl6pPr>
      <a:lvl7pPr marL="381518" algn="ctr" rtl="0" fontAlgn="base">
        <a:spcBef>
          <a:spcPct val="0"/>
        </a:spcBef>
        <a:spcAft>
          <a:spcPct val="0"/>
        </a:spcAft>
        <a:defRPr sz="2475">
          <a:solidFill>
            <a:schemeClr val="tx2"/>
          </a:solidFill>
          <a:latin typeface="Arial" charset="0"/>
          <a:cs typeface="Arial" charset="0"/>
        </a:defRPr>
      </a:lvl7pPr>
      <a:lvl8pPr marL="572171" algn="ctr" rtl="0" fontAlgn="base">
        <a:spcBef>
          <a:spcPct val="0"/>
        </a:spcBef>
        <a:spcAft>
          <a:spcPct val="0"/>
        </a:spcAft>
        <a:defRPr sz="2475">
          <a:solidFill>
            <a:schemeClr val="tx2"/>
          </a:solidFill>
          <a:latin typeface="Arial" charset="0"/>
          <a:cs typeface="Arial" charset="0"/>
        </a:defRPr>
      </a:lvl8pPr>
      <a:lvl9pPr marL="762951" algn="ctr" rtl="0" fontAlgn="base">
        <a:spcBef>
          <a:spcPct val="0"/>
        </a:spcBef>
        <a:spcAft>
          <a:spcPct val="0"/>
        </a:spcAft>
        <a:defRPr sz="2475">
          <a:solidFill>
            <a:schemeClr val="tx2"/>
          </a:solidFill>
          <a:latin typeface="Arial" charset="0"/>
          <a:cs typeface="Arial" charset="0"/>
        </a:defRPr>
      </a:lvl9pPr>
    </p:titleStyle>
    <p:bodyStyle>
      <a:lvl1pPr marL="143000" indent="-143000" algn="l" rtl="0" fontAlgn="base">
        <a:spcBef>
          <a:spcPct val="20000"/>
        </a:spcBef>
        <a:spcAft>
          <a:spcPct val="0"/>
        </a:spcAft>
        <a:buChar char="•"/>
        <a:defRPr sz="2250">
          <a:solidFill>
            <a:schemeClr val="bg1"/>
          </a:solidFill>
          <a:latin typeface="+mn-lt"/>
          <a:ea typeface="+mn-ea"/>
          <a:cs typeface="+mn-cs"/>
        </a:defRPr>
      </a:lvl1pPr>
      <a:lvl2pPr marL="310007" indent="-119187" algn="l" rtl="0" fontAlgn="base">
        <a:spcBef>
          <a:spcPct val="20000"/>
        </a:spcBef>
        <a:spcAft>
          <a:spcPct val="0"/>
        </a:spcAft>
        <a:buChar char="–"/>
        <a:defRPr sz="2250">
          <a:solidFill>
            <a:schemeClr val="bg1"/>
          </a:solidFill>
          <a:latin typeface="+mn-lt"/>
        </a:defRPr>
      </a:lvl2pPr>
      <a:lvl3pPr marL="476785" indent="-95377" algn="l" rtl="0" fontAlgn="base">
        <a:spcBef>
          <a:spcPct val="20000"/>
        </a:spcBef>
        <a:spcAft>
          <a:spcPct val="0"/>
        </a:spcAft>
        <a:buChar char="•"/>
        <a:defRPr sz="1350">
          <a:solidFill>
            <a:schemeClr val="tx1"/>
          </a:solidFill>
          <a:latin typeface="+mj-lt"/>
          <a:cs typeface="+mj-cs"/>
        </a:defRPr>
      </a:lvl3pPr>
      <a:lvl4pPr marL="667552" indent="-95377" algn="l" rtl="0" fontAlgn="base">
        <a:spcBef>
          <a:spcPct val="20000"/>
        </a:spcBef>
        <a:spcAft>
          <a:spcPct val="0"/>
        </a:spcAft>
        <a:buChar char="–"/>
        <a:defRPr sz="1125">
          <a:solidFill>
            <a:schemeClr val="tx1"/>
          </a:solidFill>
          <a:latin typeface="+mj-lt"/>
          <a:cs typeface="+mj-cs"/>
        </a:defRPr>
      </a:lvl4pPr>
      <a:lvl5pPr marL="858305" indent="-95377" algn="l" rtl="0" fontAlgn="base">
        <a:spcBef>
          <a:spcPct val="20000"/>
        </a:spcBef>
        <a:spcAft>
          <a:spcPct val="0"/>
        </a:spcAft>
        <a:buChar char="»"/>
        <a:defRPr sz="1125">
          <a:solidFill>
            <a:schemeClr val="tx1"/>
          </a:solidFill>
          <a:latin typeface="+mj-lt"/>
          <a:cs typeface="+mj-cs"/>
        </a:defRPr>
      </a:lvl5pPr>
      <a:lvl6pPr marL="1048901" indent="-95377" algn="l" rtl="0" fontAlgn="base">
        <a:spcBef>
          <a:spcPct val="20000"/>
        </a:spcBef>
        <a:spcAft>
          <a:spcPct val="0"/>
        </a:spcAft>
        <a:buChar char="»"/>
        <a:defRPr sz="1125">
          <a:solidFill>
            <a:schemeClr val="tx1"/>
          </a:solidFill>
          <a:latin typeface="+mj-lt"/>
          <a:cs typeface="+mj-cs"/>
        </a:defRPr>
      </a:lvl6pPr>
      <a:lvl7pPr marL="1239680" indent="-95377" algn="l" rtl="0" fontAlgn="base">
        <a:spcBef>
          <a:spcPct val="20000"/>
        </a:spcBef>
        <a:spcAft>
          <a:spcPct val="0"/>
        </a:spcAft>
        <a:buChar char="»"/>
        <a:defRPr sz="1125">
          <a:solidFill>
            <a:schemeClr val="tx1"/>
          </a:solidFill>
          <a:latin typeface="+mj-lt"/>
          <a:cs typeface="+mj-cs"/>
        </a:defRPr>
      </a:lvl7pPr>
      <a:lvl8pPr marL="1430387" indent="-95377" algn="l" rtl="0" fontAlgn="base">
        <a:spcBef>
          <a:spcPct val="20000"/>
        </a:spcBef>
        <a:spcAft>
          <a:spcPct val="0"/>
        </a:spcAft>
        <a:buChar char="»"/>
        <a:defRPr sz="1125">
          <a:solidFill>
            <a:schemeClr val="tx1"/>
          </a:solidFill>
          <a:latin typeface="+mj-lt"/>
          <a:cs typeface="+mj-cs"/>
        </a:defRPr>
      </a:lvl8pPr>
      <a:lvl9pPr marL="1621158" indent="-95377" algn="l" rtl="0" fontAlgn="base">
        <a:spcBef>
          <a:spcPct val="20000"/>
        </a:spcBef>
        <a:spcAft>
          <a:spcPct val="0"/>
        </a:spcAft>
        <a:buChar char="»"/>
        <a:defRPr sz="1125">
          <a:solidFill>
            <a:schemeClr val="tx1"/>
          </a:solidFill>
          <a:latin typeface="+mj-lt"/>
          <a:cs typeface="+mj-cs"/>
        </a:defRPr>
      </a:lvl9pPr>
    </p:bodyStyle>
    <p:otherStyle>
      <a:defPPr>
        <a:defRPr lang="en-US"/>
      </a:defPPr>
      <a:lvl1pPr marL="0" algn="l" defTabSz="381518" rtl="0" eaLnBrk="1" latinLnBrk="0" hangingPunct="1">
        <a:defRPr sz="1013" kern="1200">
          <a:solidFill>
            <a:schemeClr val="tx1"/>
          </a:solidFill>
          <a:latin typeface="+mn-lt"/>
          <a:ea typeface="+mn-ea"/>
          <a:cs typeface="+mn-cs"/>
        </a:defRPr>
      </a:lvl1pPr>
      <a:lvl2pPr marL="190718" algn="l" defTabSz="381518" rtl="0" eaLnBrk="1" latinLnBrk="0" hangingPunct="1">
        <a:defRPr sz="1013" kern="1200">
          <a:solidFill>
            <a:schemeClr val="tx1"/>
          </a:solidFill>
          <a:latin typeface="+mn-lt"/>
          <a:ea typeface="+mn-ea"/>
          <a:cs typeface="+mn-cs"/>
        </a:defRPr>
      </a:lvl2pPr>
      <a:lvl3pPr marL="381518" algn="l" defTabSz="381518" rtl="0" eaLnBrk="1" latinLnBrk="0" hangingPunct="1">
        <a:defRPr sz="1013" kern="1200">
          <a:solidFill>
            <a:schemeClr val="tx1"/>
          </a:solidFill>
          <a:latin typeface="+mn-lt"/>
          <a:ea typeface="+mn-ea"/>
          <a:cs typeface="+mn-cs"/>
        </a:defRPr>
      </a:lvl3pPr>
      <a:lvl4pPr marL="572171" algn="l" defTabSz="381518" rtl="0" eaLnBrk="1" latinLnBrk="0" hangingPunct="1">
        <a:defRPr sz="1013" kern="1200">
          <a:solidFill>
            <a:schemeClr val="tx1"/>
          </a:solidFill>
          <a:latin typeface="+mn-lt"/>
          <a:ea typeface="+mn-ea"/>
          <a:cs typeface="+mn-cs"/>
        </a:defRPr>
      </a:lvl4pPr>
      <a:lvl5pPr marL="762951" algn="l" defTabSz="381518" rtl="0" eaLnBrk="1" latinLnBrk="0" hangingPunct="1">
        <a:defRPr sz="1013" kern="1200">
          <a:solidFill>
            <a:schemeClr val="tx1"/>
          </a:solidFill>
          <a:latin typeface="+mn-lt"/>
          <a:ea typeface="+mn-ea"/>
          <a:cs typeface="+mn-cs"/>
        </a:defRPr>
      </a:lvl5pPr>
      <a:lvl6pPr marL="953583" algn="l" defTabSz="381518" rtl="0" eaLnBrk="1" latinLnBrk="0" hangingPunct="1">
        <a:defRPr sz="1013" kern="1200">
          <a:solidFill>
            <a:schemeClr val="tx1"/>
          </a:solidFill>
          <a:latin typeface="+mn-lt"/>
          <a:ea typeface="+mn-ea"/>
          <a:cs typeface="+mn-cs"/>
        </a:defRPr>
      </a:lvl6pPr>
      <a:lvl7pPr marL="1144273" algn="l" defTabSz="381518" rtl="0" eaLnBrk="1" latinLnBrk="0" hangingPunct="1">
        <a:defRPr sz="1013" kern="1200">
          <a:solidFill>
            <a:schemeClr val="tx1"/>
          </a:solidFill>
          <a:latin typeface="+mn-lt"/>
          <a:ea typeface="+mn-ea"/>
          <a:cs typeface="+mn-cs"/>
        </a:defRPr>
      </a:lvl7pPr>
      <a:lvl8pPr marL="1335014" algn="l" defTabSz="381518" rtl="0" eaLnBrk="1" latinLnBrk="0" hangingPunct="1">
        <a:defRPr sz="1013" kern="1200">
          <a:solidFill>
            <a:schemeClr val="tx1"/>
          </a:solidFill>
          <a:latin typeface="+mn-lt"/>
          <a:ea typeface="+mn-ea"/>
          <a:cs typeface="+mn-cs"/>
        </a:defRPr>
      </a:lvl8pPr>
      <a:lvl9pPr marL="1525749" algn="l" defTabSz="381518"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8B21935-E9E0-D8EA-6D84-8281C0BAD7B4}"/>
              </a:ext>
            </a:extLst>
          </p:cNvPr>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5A5C2F2-64E6-ACA7-7EE6-05D041A24D89}"/>
              </a:ext>
            </a:extLst>
          </p:cNvPr>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9E5432F-2303-E86F-D2EB-AC2EA7C9FB77}"/>
              </a:ext>
            </a:extLst>
          </p:cNvPr>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solidFill>
                  <a:schemeClr val="tx1"/>
                </a:solidFill>
                <a:latin typeface="+mj-lt"/>
              </a:defRPr>
            </a:lvl1pPr>
          </a:lstStyle>
          <a:p>
            <a:endParaRPr lang="en-US" altLang="en-US"/>
          </a:p>
        </p:txBody>
      </p:sp>
      <p:sp>
        <p:nvSpPr>
          <p:cNvPr id="1029" name="Rectangle 5">
            <a:extLst>
              <a:ext uri="{FF2B5EF4-FFF2-40B4-BE49-F238E27FC236}">
                <a16:creationId xmlns:a16="http://schemas.microsoft.com/office/drawing/2014/main" id="{262966DA-030E-0ECE-FBBE-97E597E3B1D5}"/>
              </a:ext>
            </a:extLst>
          </p:cNvPr>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a:solidFill>
                  <a:schemeClr val="tx1"/>
                </a:solidFill>
                <a:latin typeface="+mj-lt"/>
              </a:defRPr>
            </a:lvl1pPr>
          </a:lstStyle>
          <a:p>
            <a:endParaRPr lang="en-US" altLang="en-US"/>
          </a:p>
        </p:txBody>
      </p:sp>
      <p:sp>
        <p:nvSpPr>
          <p:cNvPr id="1030" name="Rectangle 6">
            <a:extLst>
              <a:ext uri="{FF2B5EF4-FFF2-40B4-BE49-F238E27FC236}">
                <a16:creationId xmlns:a16="http://schemas.microsoft.com/office/drawing/2014/main" id="{36BF646A-132B-073E-DFD6-3E1486F59852}"/>
              </a:ext>
            </a:extLst>
          </p:cNvPr>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a:solidFill>
                  <a:schemeClr val="tx1"/>
                </a:solidFill>
                <a:latin typeface="+mj-lt"/>
              </a:defRPr>
            </a:lvl1pPr>
          </a:lstStyle>
          <a:p>
            <a:fld id="{6414763F-B4F7-4D13-9130-72C4C4BDD17E}" type="slidenum">
              <a:rPr lang="en-US" altLang="en-US"/>
              <a:pPr/>
              <a:t>‹#›</a:t>
            </a:fld>
            <a:endParaRPr lang="en-US" altLang="en-US"/>
          </a:p>
        </p:txBody>
      </p:sp>
    </p:spTree>
    <p:extLst>
      <p:ext uri="{BB962C8B-B14F-4D97-AF65-F5344CB8AC3E}">
        <p14:creationId xmlns:p14="http://schemas.microsoft.com/office/powerpoint/2010/main" val="3422753677"/>
      </p:ext>
    </p:extLst>
  </p:cSld>
  <p:clrMap bg1="lt1" tx1="dk1" bg2="lt2" tx2="dk2" accent1="accent1" accent2="accent2" accent3="accent3" accent4="accent4" accent5="accent5" accent6="accent6" hlink="hlink" folHlink="folHlink"/>
  <p:sldLayoutIdLst>
    <p:sldLayoutId id="2147483837" r:id="rId1"/>
    <p:sldLayoutId id="2147483838" r:id="rId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300" kern="1200">
          <a:solidFill>
            <a:schemeClr val="tx2"/>
          </a:solidFill>
          <a:latin typeface="+mj-lt"/>
          <a:ea typeface="+mj-ea"/>
          <a:cs typeface="+mj-cs"/>
        </a:defRPr>
      </a:lvl1pPr>
      <a:lvl2pPr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9pPr>
    </p:titleStyle>
    <p:bodyStyle>
      <a:lvl1pPr marL="257175" indent="-257175" algn="l" rtl="0" fontAlgn="base">
        <a:spcBef>
          <a:spcPct val="20000"/>
        </a:spcBef>
        <a:spcAft>
          <a:spcPct val="0"/>
        </a:spcAft>
        <a:buChar char="•"/>
        <a:defRPr sz="3000" kern="1200">
          <a:solidFill>
            <a:schemeClr val="bg1"/>
          </a:solidFill>
          <a:latin typeface="+mn-lt"/>
          <a:ea typeface="+mn-ea"/>
          <a:cs typeface="+mn-cs"/>
        </a:defRPr>
      </a:lvl1pPr>
      <a:lvl2pPr marL="557213" indent="-214313" algn="l" rtl="0" fontAlgn="base">
        <a:spcBef>
          <a:spcPct val="20000"/>
        </a:spcBef>
        <a:spcAft>
          <a:spcPct val="0"/>
        </a:spcAft>
        <a:buChar char="–"/>
        <a:defRPr sz="3000" kern="1200">
          <a:solidFill>
            <a:schemeClr val="bg1"/>
          </a:solidFill>
          <a:latin typeface="+mn-lt"/>
          <a:ea typeface="+mn-ea"/>
          <a:cs typeface="+mn-cs"/>
        </a:defRPr>
      </a:lvl2pPr>
      <a:lvl3pPr marL="857250" indent="-171450" algn="l" rtl="0" fontAlgn="base">
        <a:spcBef>
          <a:spcPct val="20000"/>
        </a:spcBef>
        <a:spcAft>
          <a:spcPct val="0"/>
        </a:spcAft>
        <a:buChar char="•"/>
        <a:defRPr sz="1800" kern="1200">
          <a:solidFill>
            <a:schemeClr val="tx1"/>
          </a:solidFill>
          <a:latin typeface="+mj-lt"/>
          <a:ea typeface="+mn-ea"/>
          <a:cs typeface="+mj-cs"/>
        </a:defRPr>
      </a:lvl3pPr>
      <a:lvl4pPr marL="1200150" indent="-171450" algn="l" rtl="0" fontAlgn="base">
        <a:spcBef>
          <a:spcPct val="20000"/>
        </a:spcBef>
        <a:spcAft>
          <a:spcPct val="0"/>
        </a:spcAft>
        <a:buChar char="–"/>
        <a:defRPr sz="1500" kern="1200">
          <a:solidFill>
            <a:schemeClr val="tx1"/>
          </a:solidFill>
          <a:latin typeface="+mj-lt"/>
          <a:ea typeface="+mn-ea"/>
          <a:cs typeface="+mj-cs"/>
        </a:defRPr>
      </a:lvl4pPr>
      <a:lvl5pPr marL="1543050" indent="-171450" algn="l" rtl="0" fontAlgn="base">
        <a:spcBef>
          <a:spcPct val="20000"/>
        </a:spcBef>
        <a:spcAft>
          <a:spcPct val="0"/>
        </a:spcAft>
        <a:buChar char="»"/>
        <a:defRPr sz="1500" kern="1200">
          <a:solidFill>
            <a:schemeClr val="tx1"/>
          </a:solidFill>
          <a:latin typeface="+mj-lt"/>
          <a:ea typeface="+mn-ea"/>
          <a:cs typeface="+mj-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0.xml"/><Relationship Id="rId1" Type="http://schemas.openxmlformats.org/officeDocument/2006/relationships/slideLayout" Target="../slideLayouts/slideLayout1.xml"/><Relationship Id="rId5" Type="http://schemas.openxmlformats.org/officeDocument/2006/relationships/image" Target="../media/image18.jpg"/><Relationship Id="rId4" Type="http://schemas.openxmlformats.org/officeDocument/2006/relationships/image" Target="../media/image17.jpg"/></Relationships>
</file>

<file path=ppt/slides/_rels/slide6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hyperlink" Target="https://www.jns.org/israel-news/judicial-reform/23/7/24/304968/" TargetMode="External"/><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r>
              <a:rPr lang="en-US" sz="4000" dirty="0"/>
              <a:t>e-handout</a:t>
            </a:r>
          </a:p>
          <a:p>
            <a:r>
              <a:rPr lang="en-US" sz="4000" dirty="0"/>
              <a:t>To have these notes </a:t>
            </a:r>
          </a:p>
          <a:p>
            <a:r>
              <a:rPr lang="en-US" sz="4000" dirty="0"/>
              <a:t>without taking notes</a:t>
            </a:r>
          </a:p>
          <a:p>
            <a:r>
              <a:rPr lang="en-US" sz="4000" dirty="0"/>
              <a:t>Go to </a:t>
            </a:r>
            <a:r>
              <a:rPr lang="en-US" sz="4000" dirty="0">
                <a:solidFill>
                  <a:srgbClr val="FFFF66"/>
                </a:solidFill>
              </a:rPr>
              <a:t>OrHaOlam.com</a:t>
            </a:r>
          </a:p>
          <a:p>
            <a:r>
              <a:rPr lang="en-US" sz="4000" dirty="0"/>
              <a:t>Click on</a:t>
            </a:r>
            <a:r>
              <a:rPr lang="en-US" sz="4000" dirty="0">
                <a:solidFill>
                  <a:srgbClr val="FFFF66"/>
                </a:solidFill>
              </a:rPr>
              <a:t> Messages tab, </a:t>
            </a:r>
          </a:p>
          <a:p>
            <a:r>
              <a:rPr lang="en-US" sz="4000" dirty="0">
                <a:solidFill>
                  <a:srgbClr val="FFFF66"/>
                </a:solidFill>
              </a:rPr>
              <a:t> 2023 Messages</a:t>
            </a:r>
          </a:p>
        </p:txBody>
      </p:sp>
    </p:spTree>
    <p:extLst>
      <p:ext uri="{BB962C8B-B14F-4D97-AF65-F5344CB8AC3E}">
        <p14:creationId xmlns:p14="http://schemas.microsoft.com/office/powerpoint/2010/main" val="3204019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628190"/>
            <a:ext cx="4708921" cy="2229560"/>
          </a:xfrm>
        </p:spPr>
        <p:txBody>
          <a:bodyPr/>
          <a:lstStyle/>
          <a:p>
            <a:pPr algn="l">
              <a:lnSpc>
                <a:spcPct val="90000"/>
              </a:lnSpc>
            </a:pPr>
            <a:r>
              <a:rPr lang="en-US" altLang="en-US" sz="4000" dirty="0"/>
              <a:t>You have that million dollars in Messiah’s love.</a:t>
            </a:r>
          </a:p>
        </p:txBody>
      </p:sp>
      <p:pic>
        <p:nvPicPr>
          <p:cNvPr id="3" name="Picture 2">
            <a:extLst>
              <a:ext uri="{FF2B5EF4-FFF2-40B4-BE49-F238E27FC236}">
                <a16:creationId xmlns:a16="http://schemas.microsoft.com/office/drawing/2014/main" id="{F8EED94B-63AC-8FC4-ECF1-09316B803555}"/>
              </a:ext>
            </a:extLst>
          </p:cNvPr>
          <p:cNvPicPr>
            <a:picLocks noChangeAspect="1"/>
          </p:cNvPicPr>
          <p:nvPr/>
        </p:nvPicPr>
        <p:blipFill>
          <a:blip r:embed="rId3"/>
          <a:stretch>
            <a:fillRect/>
          </a:stretch>
        </p:blipFill>
        <p:spPr>
          <a:xfrm>
            <a:off x="5013721" y="0"/>
            <a:ext cx="4100687" cy="5143500"/>
          </a:xfrm>
          <a:prstGeom prst="rect">
            <a:avLst/>
          </a:prstGeom>
        </p:spPr>
      </p:pic>
      <p:pic>
        <p:nvPicPr>
          <p:cNvPr id="4" name="Picture 3">
            <a:extLst>
              <a:ext uri="{FF2B5EF4-FFF2-40B4-BE49-F238E27FC236}">
                <a16:creationId xmlns:a16="http://schemas.microsoft.com/office/drawing/2014/main" id="{6429136B-27EF-05E9-9215-DA5EB7D32BBF}"/>
              </a:ext>
            </a:extLst>
          </p:cNvPr>
          <p:cNvPicPr>
            <a:picLocks noChangeAspect="1"/>
          </p:cNvPicPr>
          <p:nvPr/>
        </p:nvPicPr>
        <p:blipFill>
          <a:blip r:embed="rId4"/>
          <a:stretch>
            <a:fillRect/>
          </a:stretch>
        </p:blipFill>
        <p:spPr>
          <a:xfrm>
            <a:off x="11837" y="0"/>
            <a:ext cx="5007557" cy="2628190"/>
          </a:xfrm>
          <a:prstGeom prst="rect">
            <a:avLst/>
          </a:prstGeom>
        </p:spPr>
      </p:pic>
    </p:spTree>
    <p:extLst>
      <p:ext uri="{BB962C8B-B14F-4D97-AF65-F5344CB8AC3E}">
        <p14:creationId xmlns:p14="http://schemas.microsoft.com/office/powerpoint/2010/main" val="19757324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nSpc>
                <a:spcPct val="90000"/>
              </a:lnSpc>
            </a:pPr>
            <a:endParaRPr lang="en-US" altLang="en-US" sz="4000" dirty="0"/>
          </a:p>
          <a:p>
            <a:pPr>
              <a:lnSpc>
                <a:spcPct val="90000"/>
              </a:lnSpc>
            </a:pPr>
            <a:r>
              <a:rPr lang="en-US" altLang="en-US" sz="4000" dirty="0"/>
              <a:t>The person next to you is also your $10 million treasure!!</a:t>
            </a:r>
          </a:p>
        </p:txBody>
      </p:sp>
    </p:spTree>
    <p:extLst>
      <p:ext uri="{BB962C8B-B14F-4D97-AF65-F5344CB8AC3E}">
        <p14:creationId xmlns:p14="http://schemas.microsoft.com/office/powerpoint/2010/main" val="36676688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endParaRPr lang="en-US" altLang="en-US" sz="4000" dirty="0"/>
          </a:p>
        </p:txBody>
      </p:sp>
      <p:pic>
        <p:nvPicPr>
          <p:cNvPr id="3" name="Picture 2">
            <a:extLst>
              <a:ext uri="{FF2B5EF4-FFF2-40B4-BE49-F238E27FC236}">
                <a16:creationId xmlns:a16="http://schemas.microsoft.com/office/drawing/2014/main" id="{AC0E8130-DC35-5540-6E09-1BCFCFBE48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40204007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sz="4000" baseline="30000" dirty="0"/>
              <a:t>Ephesians 2.1-3</a:t>
            </a:r>
            <a:r>
              <a:rPr lang="en-US" sz="4000" i="0" dirty="0">
                <a:effectLst/>
              </a:rPr>
              <a:t>  </a:t>
            </a:r>
            <a:r>
              <a:rPr lang="en-US" sz="4000" b="0" i="0" dirty="0">
                <a:effectLst/>
              </a:rPr>
              <a:t>You were dead in your trespasses and sins. At that time, you walked in the way of this world, in conformity to the ruler of the domain of the air—the ruler of the spirit who is now operating in the sons of disobedience. </a:t>
            </a:r>
            <a:endParaRPr lang="en-US" altLang="en-US" sz="4000" dirty="0"/>
          </a:p>
        </p:txBody>
      </p:sp>
    </p:spTree>
    <p:extLst>
      <p:ext uri="{BB962C8B-B14F-4D97-AF65-F5344CB8AC3E}">
        <p14:creationId xmlns:p14="http://schemas.microsoft.com/office/powerpoint/2010/main" val="18784903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sz="4000" baseline="30000" dirty="0"/>
              <a:t>Ephesians 2.1-3</a:t>
            </a:r>
            <a:r>
              <a:rPr lang="en-US" sz="4000" i="0" dirty="0">
                <a:effectLst/>
              </a:rPr>
              <a:t>  </a:t>
            </a:r>
            <a:r>
              <a:rPr lang="en-US" sz="4000" b="0" i="0" dirty="0">
                <a:effectLst/>
              </a:rPr>
              <a:t>We too all lived among them in the cravings of our flesh, indulging the desires of the flesh and the mind. By nature we were children of wrath, just like the others.</a:t>
            </a:r>
            <a:endParaRPr lang="en-US" altLang="en-US" sz="4000" dirty="0"/>
          </a:p>
        </p:txBody>
      </p:sp>
    </p:spTree>
    <p:extLst>
      <p:ext uri="{BB962C8B-B14F-4D97-AF65-F5344CB8AC3E}">
        <p14:creationId xmlns:p14="http://schemas.microsoft.com/office/powerpoint/2010/main" val="21011935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endParaRPr lang="en-US" altLang="en-US" sz="4000" dirty="0"/>
          </a:p>
        </p:txBody>
      </p:sp>
      <p:pic>
        <p:nvPicPr>
          <p:cNvPr id="3" name="Picture 2">
            <a:extLst>
              <a:ext uri="{FF2B5EF4-FFF2-40B4-BE49-F238E27FC236}">
                <a16:creationId xmlns:a16="http://schemas.microsoft.com/office/drawing/2014/main" id="{71D864C1-8E0F-B4D4-A279-B7B3E69A4A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2" name="TextBox 1">
            <a:extLst>
              <a:ext uri="{FF2B5EF4-FFF2-40B4-BE49-F238E27FC236}">
                <a16:creationId xmlns:a16="http://schemas.microsoft.com/office/drawing/2014/main" id="{6CF779EF-1835-94C7-0BE2-EC3302101C30}"/>
              </a:ext>
            </a:extLst>
          </p:cNvPr>
          <p:cNvSpPr txBox="1"/>
          <p:nvPr/>
        </p:nvSpPr>
        <p:spPr>
          <a:xfrm>
            <a:off x="304800" y="133350"/>
            <a:ext cx="8534400" cy="4401205"/>
          </a:xfrm>
          <a:prstGeom prst="rect">
            <a:avLst/>
          </a:prstGeom>
          <a:noFill/>
        </p:spPr>
        <p:txBody>
          <a:bodyPr wrap="square" rtlCol="0">
            <a:spAutoFit/>
          </a:bodyPr>
          <a:lstStyle/>
          <a:p>
            <a:pPr algn="l"/>
            <a:r>
              <a:rPr lang="en-US" dirty="0"/>
              <a:t>Spiritually Deceased, Dead, </a:t>
            </a:r>
          </a:p>
          <a:p>
            <a:pPr algn="l"/>
            <a:r>
              <a:rPr lang="en-US" dirty="0"/>
              <a:t>Inanimate</a:t>
            </a:r>
          </a:p>
          <a:p>
            <a:pPr marL="515938" indent="-515938" algn="l">
              <a:buFont typeface="+mj-lt"/>
              <a:buAutoNum type="arabicPeriod"/>
            </a:pPr>
            <a:r>
              <a:rPr lang="en-US" dirty="0"/>
              <a:t>We were dead </a:t>
            </a:r>
          </a:p>
          <a:p>
            <a:pPr marL="515938" indent="-515938" algn="l">
              <a:buFont typeface="+mj-lt"/>
              <a:buAutoNum type="arabicPeriod"/>
            </a:pPr>
            <a:r>
              <a:rPr lang="en-US" dirty="0"/>
              <a:t>We were ruled by ha-</a:t>
            </a:r>
            <a:r>
              <a:rPr lang="en-US" dirty="0" err="1"/>
              <a:t>satan</a:t>
            </a:r>
            <a:endParaRPr lang="en-US" dirty="0"/>
          </a:p>
          <a:p>
            <a:pPr marL="515938" indent="-515938" algn="l">
              <a:buFont typeface="+mj-lt"/>
              <a:buAutoNum type="arabicPeriod"/>
            </a:pPr>
            <a:r>
              <a:rPr lang="en-US" dirty="0"/>
              <a:t>Includes Jewish people</a:t>
            </a:r>
          </a:p>
          <a:p>
            <a:pPr marL="515938" indent="-515938" algn="l">
              <a:buFont typeface="+mj-lt"/>
              <a:buAutoNum type="arabicPeriod"/>
            </a:pPr>
            <a:r>
              <a:rPr lang="en-US" dirty="0"/>
              <a:t>Repentance of believers</a:t>
            </a:r>
          </a:p>
          <a:p>
            <a:pPr marL="515938" indent="-515938" algn="l">
              <a:buFont typeface="+mj-lt"/>
              <a:buAutoNum type="arabicPeriod"/>
            </a:pPr>
            <a:r>
              <a:rPr lang="en-US" dirty="0"/>
              <a:t>Bringing life to the dead</a:t>
            </a:r>
          </a:p>
        </p:txBody>
      </p:sp>
    </p:spTree>
    <p:extLst>
      <p:ext uri="{BB962C8B-B14F-4D97-AF65-F5344CB8AC3E}">
        <p14:creationId xmlns:p14="http://schemas.microsoft.com/office/powerpoint/2010/main" val="20488037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endParaRPr lang="en-US" altLang="en-US" sz="4000" dirty="0"/>
          </a:p>
        </p:txBody>
      </p:sp>
      <p:pic>
        <p:nvPicPr>
          <p:cNvPr id="3" name="Picture 2">
            <a:extLst>
              <a:ext uri="{FF2B5EF4-FFF2-40B4-BE49-F238E27FC236}">
                <a16:creationId xmlns:a16="http://schemas.microsoft.com/office/drawing/2014/main" id="{71D864C1-8E0F-B4D4-A279-B7B3E69A4A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2" name="TextBox 1">
            <a:extLst>
              <a:ext uri="{FF2B5EF4-FFF2-40B4-BE49-F238E27FC236}">
                <a16:creationId xmlns:a16="http://schemas.microsoft.com/office/drawing/2014/main" id="{6CF779EF-1835-94C7-0BE2-EC3302101C30}"/>
              </a:ext>
            </a:extLst>
          </p:cNvPr>
          <p:cNvSpPr txBox="1"/>
          <p:nvPr/>
        </p:nvSpPr>
        <p:spPr>
          <a:xfrm>
            <a:off x="304800" y="133350"/>
            <a:ext cx="8534400" cy="4401205"/>
          </a:xfrm>
          <a:prstGeom prst="rect">
            <a:avLst/>
          </a:prstGeom>
          <a:noFill/>
        </p:spPr>
        <p:txBody>
          <a:bodyPr wrap="square" rtlCol="0">
            <a:spAutoFit/>
          </a:bodyPr>
          <a:lstStyle/>
          <a:p>
            <a:pPr algn="l"/>
            <a:r>
              <a:rPr lang="en-US" dirty="0"/>
              <a:t>Spiritually Deceased, Dead, </a:t>
            </a:r>
          </a:p>
          <a:p>
            <a:pPr algn="l"/>
            <a:r>
              <a:rPr lang="en-US" dirty="0"/>
              <a:t>Inanimate</a:t>
            </a:r>
          </a:p>
          <a:p>
            <a:pPr marL="515938" indent="-515938" algn="l">
              <a:buFont typeface="+mj-lt"/>
              <a:buAutoNum type="arabicPeriod"/>
            </a:pPr>
            <a:r>
              <a:rPr lang="en-US" u="sng" dirty="0">
                <a:solidFill>
                  <a:srgbClr val="FFFF66"/>
                </a:solidFill>
              </a:rPr>
              <a:t>We were dead </a:t>
            </a:r>
          </a:p>
          <a:p>
            <a:pPr marL="515938" indent="-515938" algn="l">
              <a:buFont typeface="+mj-lt"/>
              <a:buAutoNum type="arabicPeriod"/>
            </a:pPr>
            <a:r>
              <a:rPr lang="en-US" dirty="0"/>
              <a:t>We were ruled by ha-</a:t>
            </a:r>
            <a:r>
              <a:rPr lang="en-US" dirty="0" err="1"/>
              <a:t>satan</a:t>
            </a:r>
            <a:endParaRPr lang="en-US" dirty="0"/>
          </a:p>
          <a:p>
            <a:pPr marL="515938" indent="-515938" algn="l">
              <a:buFont typeface="+mj-lt"/>
              <a:buAutoNum type="arabicPeriod"/>
            </a:pPr>
            <a:r>
              <a:rPr lang="en-US" dirty="0"/>
              <a:t>Includes Jewish people</a:t>
            </a:r>
          </a:p>
          <a:p>
            <a:pPr marL="515938" indent="-515938" algn="l">
              <a:buFont typeface="+mj-lt"/>
              <a:buAutoNum type="arabicPeriod"/>
            </a:pPr>
            <a:r>
              <a:rPr lang="en-US" dirty="0"/>
              <a:t>Repentance of believers</a:t>
            </a:r>
          </a:p>
          <a:p>
            <a:pPr marL="515938" indent="-515938" algn="l">
              <a:buFont typeface="+mj-lt"/>
              <a:buAutoNum type="arabicPeriod"/>
            </a:pPr>
            <a:r>
              <a:rPr lang="en-US" dirty="0"/>
              <a:t>Bringing life to the dead</a:t>
            </a:r>
          </a:p>
        </p:txBody>
      </p:sp>
    </p:spTree>
    <p:extLst>
      <p:ext uri="{BB962C8B-B14F-4D97-AF65-F5344CB8AC3E}">
        <p14:creationId xmlns:p14="http://schemas.microsoft.com/office/powerpoint/2010/main" val="12423932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sz="4000" b="0" i="0" dirty="0">
                <a:effectLst/>
              </a:rPr>
              <a:t>You were dead in your trespasses and sins.</a:t>
            </a:r>
          </a:p>
          <a:p>
            <a:pPr algn="l">
              <a:lnSpc>
                <a:spcPct val="90000"/>
              </a:lnSpc>
            </a:pPr>
            <a:r>
              <a:rPr lang="en-US" sz="4000" b="0" i="0" dirty="0">
                <a:effectLst/>
              </a:rPr>
              <a:t> </a:t>
            </a:r>
            <a:endParaRPr lang="en-US" altLang="en-US" sz="4000" dirty="0"/>
          </a:p>
        </p:txBody>
      </p:sp>
    </p:spTree>
    <p:extLst>
      <p:ext uri="{BB962C8B-B14F-4D97-AF65-F5344CB8AC3E}">
        <p14:creationId xmlns:p14="http://schemas.microsoft.com/office/powerpoint/2010/main" val="8526939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baseline="30000" dirty="0">
                <a:cs typeface="David" panose="020E0502060401010101" pitchFamily="34" charset="-79"/>
              </a:rPr>
              <a:t>Ber /Gen 2.7 </a:t>
            </a:r>
            <a:r>
              <a:rPr lang="en-US" altLang="en-US" sz="4000" dirty="0">
                <a:cs typeface="David" panose="020E0502060401010101" pitchFamily="34" charset="-79"/>
              </a:rPr>
              <a:t>Then </a:t>
            </a:r>
            <a:r>
              <a:rPr lang="en-US" altLang="en-US" sz="4000" cap="small" dirty="0">
                <a:cs typeface="David" panose="020E0502060401010101" pitchFamily="34" charset="-79"/>
              </a:rPr>
              <a:t>Adoni</a:t>
            </a:r>
            <a:r>
              <a:rPr lang="en-US" altLang="en-US" sz="4000" dirty="0">
                <a:cs typeface="David" panose="020E0502060401010101" pitchFamily="34" charset="-79"/>
              </a:rPr>
              <a:t> Elohim </a:t>
            </a:r>
            <a:r>
              <a:rPr lang="en-US" altLang="en-US" sz="4000" u="sng" dirty="0">
                <a:solidFill>
                  <a:srgbClr val="FFFF66"/>
                </a:solidFill>
                <a:cs typeface="David" panose="020E0502060401010101" pitchFamily="34" charset="-79"/>
              </a:rPr>
              <a:t>formed</a:t>
            </a:r>
            <a:r>
              <a:rPr lang="en-US" altLang="en-US" sz="4000" dirty="0">
                <a:cs typeface="David" panose="020E0502060401010101" pitchFamily="34" charset="-79"/>
              </a:rPr>
              <a:t> the man</a:t>
            </a:r>
          </a:p>
          <a:p>
            <a:pPr rtl="1">
              <a:lnSpc>
                <a:spcPct val="90000"/>
              </a:lnSpc>
            </a:pPr>
            <a:r>
              <a:rPr lang="he-IL" altLang="en-US" sz="4000" b="1" dirty="0">
                <a:latin typeface="David" panose="020E0502060401010101" pitchFamily="34" charset="-79"/>
                <a:cs typeface="David" panose="020E0502060401010101" pitchFamily="34" charset="-79"/>
              </a:rPr>
              <a:t>וַיִּיצֶר יְיָ אֱלֹהִים אֶת-הָאָדָם</a:t>
            </a:r>
            <a:endParaRPr lang="en-US" altLang="en-US" sz="4000" dirty="0">
              <a:cs typeface="David" panose="020E0502060401010101" pitchFamily="34" charset="-79"/>
            </a:endParaRPr>
          </a:p>
          <a:p>
            <a:pPr>
              <a:lnSpc>
                <a:spcPct val="90000"/>
              </a:lnSpc>
            </a:pPr>
            <a:r>
              <a:rPr lang="en-US" altLang="en-US" sz="4000" dirty="0">
                <a:cs typeface="David" panose="020E0502060401010101" pitchFamily="34" charset="-79"/>
              </a:rPr>
              <a:t> Va-</a:t>
            </a:r>
            <a:r>
              <a:rPr lang="en-US" altLang="en-US" sz="4000" dirty="0" err="1">
                <a:cs typeface="David" panose="020E0502060401010101" pitchFamily="34" charset="-79"/>
              </a:rPr>
              <a:t>yeetser</a:t>
            </a:r>
            <a:r>
              <a:rPr lang="en-US" altLang="en-US" sz="4000" dirty="0">
                <a:cs typeface="David" panose="020E0502060401010101" pitchFamily="34" charset="-79"/>
              </a:rPr>
              <a:t> </a:t>
            </a:r>
            <a:r>
              <a:rPr lang="en-US" altLang="en-US" sz="4000" cap="small" dirty="0">
                <a:cs typeface="David" panose="020E0502060401010101" pitchFamily="34" charset="-79"/>
              </a:rPr>
              <a:t>Adoni</a:t>
            </a:r>
            <a:r>
              <a:rPr lang="en-US" altLang="en-US" sz="4000" dirty="0">
                <a:cs typeface="David" panose="020E0502060401010101" pitchFamily="34" charset="-79"/>
              </a:rPr>
              <a:t> Elohim </a:t>
            </a:r>
          </a:p>
          <a:p>
            <a:pPr>
              <a:lnSpc>
                <a:spcPct val="90000"/>
              </a:lnSpc>
            </a:pPr>
            <a:r>
              <a:rPr lang="en-US" altLang="en-US" sz="4000" dirty="0">
                <a:cs typeface="David" panose="020E0502060401010101" pitchFamily="34" charset="-79"/>
              </a:rPr>
              <a:t>et ha-</a:t>
            </a:r>
            <a:r>
              <a:rPr lang="en-US" altLang="en-US" sz="4000" dirty="0" err="1">
                <a:cs typeface="David" panose="020E0502060401010101" pitchFamily="34" charset="-79"/>
              </a:rPr>
              <a:t>adam</a:t>
            </a:r>
            <a:endParaRPr lang="en-US" altLang="en-US" sz="4000" dirty="0">
              <a:cs typeface="David" panose="020E0502060401010101" pitchFamily="34" charset="-79"/>
            </a:endParaRPr>
          </a:p>
          <a:p>
            <a:pPr>
              <a:lnSpc>
                <a:spcPct val="90000"/>
              </a:lnSpc>
            </a:pPr>
            <a:r>
              <a:rPr lang="he-IL" altLang="en-US" sz="6000" b="1" dirty="0">
                <a:latin typeface="David" panose="020E0502060401010101" pitchFamily="34" charset="-79"/>
                <a:cs typeface="David" panose="020E0502060401010101" pitchFamily="34" charset="-79"/>
              </a:rPr>
              <a:t>וַיִּ</a:t>
            </a:r>
            <a:r>
              <a:rPr lang="he-IL" altLang="en-US" sz="6000" b="1" dirty="0">
                <a:solidFill>
                  <a:srgbClr val="FF0000"/>
                </a:solidFill>
                <a:latin typeface="David" panose="020E0502060401010101" pitchFamily="34" charset="-79"/>
                <a:cs typeface="David" panose="020E0502060401010101" pitchFamily="34" charset="-79"/>
              </a:rPr>
              <a:t>י</a:t>
            </a:r>
            <a:r>
              <a:rPr lang="he-IL" altLang="en-US" sz="6000" b="1" dirty="0">
                <a:latin typeface="David" panose="020E0502060401010101" pitchFamily="34" charset="-79"/>
                <a:cs typeface="David" panose="020E0502060401010101" pitchFamily="34" charset="-79"/>
              </a:rPr>
              <a:t>צֶר</a:t>
            </a:r>
            <a:endParaRPr lang="en-US" altLang="en-US" sz="6000" dirty="0"/>
          </a:p>
        </p:txBody>
      </p:sp>
    </p:spTree>
    <p:extLst>
      <p:ext uri="{BB962C8B-B14F-4D97-AF65-F5344CB8AC3E}">
        <p14:creationId xmlns:p14="http://schemas.microsoft.com/office/powerpoint/2010/main" val="14573094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baseline="30000" dirty="0">
                <a:cs typeface="David" panose="020E0502060401010101" pitchFamily="34" charset="-79"/>
              </a:rPr>
              <a:t>Ber /Gen 2.7 </a:t>
            </a:r>
            <a:r>
              <a:rPr lang="en-US" altLang="en-US" sz="4000" dirty="0">
                <a:cs typeface="David" panose="020E0502060401010101" pitchFamily="34" charset="-79"/>
              </a:rPr>
              <a:t>Then </a:t>
            </a:r>
            <a:r>
              <a:rPr lang="en-US" altLang="en-US" sz="4000" cap="small" dirty="0">
                <a:cs typeface="David" panose="020E0502060401010101" pitchFamily="34" charset="-79"/>
              </a:rPr>
              <a:t>Adoni</a:t>
            </a:r>
            <a:r>
              <a:rPr lang="en-US" altLang="en-US" sz="4000" dirty="0">
                <a:cs typeface="David" panose="020E0502060401010101" pitchFamily="34" charset="-79"/>
              </a:rPr>
              <a:t> Elohim </a:t>
            </a:r>
            <a:r>
              <a:rPr lang="en-US" altLang="en-US" sz="4000" u="sng" dirty="0">
                <a:solidFill>
                  <a:srgbClr val="FFFF66"/>
                </a:solidFill>
                <a:cs typeface="David" panose="020E0502060401010101" pitchFamily="34" charset="-79"/>
              </a:rPr>
              <a:t>formed</a:t>
            </a:r>
            <a:r>
              <a:rPr lang="en-US" altLang="en-US" sz="4000" dirty="0">
                <a:cs typeface="David" panose="020E0502060401010101" pitchFamily="34" charset="-79"/>
              </a:rPr>
              <a:t> the man</a:t>
            </a:r>
          </a:p>
          <a:p>
            <a:pPr rtl="1">
              <a:lnSpc>
                <a:spcPct val="90000"/>
              </a:lnSpc>
            </a:pPr>
            <a:r>
              <a:rPr lang="he-IL" altLang="en-US" sz="4000" b="1" dirty="0">
                <a:latin typeface="David" panose="020E0502060401010101" pitchFamily="34" charset="-79"/>
                <a:cs typeface="David" panose="020E0502060401010101" pitchFamily="34" charset="-79"/>
              </a:rPr>
              <a:t>וַיִּיצֶר יְיָ אֱלֹהִים אֶת-הָאָדָם</a:t>
            </a:r>
            <a:endParaRPr lang="en-US" altLang="en-US" sz="4000" dirty="0">
              <a:cs typeface="David" panose="020E0502060401010101" pitchFamily="34" charset="-79"/>
            </a:endParaRPr>
          </a:p>
          <a:p>
            <a:pPr>
              <a:lnSpc>
                <a:spcPct val="90000"/>
              </a:lnSpc>
            </a:pPr>
            <a:r>
              <a:rPr lang="en-US" altLang="en-US" sz="4000" dirty="0">
                <a:cs typeface="David" panose="020E0502060401010101" pitchFamily="34" charset="-79"/>
              </a:rPr>
              <a:t> Va-</a:t>
            </a:r>
            <a:r>
              <a:rPr lang="en-US" altLang="en-US" sz="4000" dirty="0" err="1">
                <a:cs typeface="David" panose="020E0502060401010101" pitchFamily="34" charset="-79"/>
              </a:rPr>
              <a:t>yeetser</a:t>
            </a:r>
            <a:r>
              <a:rPr lang="en-US" altLang="en-US" sz="4000" dirty="0">
                <a:cs typeface="David" panose="020E0502060401010101" pitchFamily="34" charset="-79"/>
              </a:rPr>
              <a:t> </a:t>
            </a:r>
            <a:r>
              <a:rPr lang="en-US" altLang="en-US" sz="4000" cap="small" dirty="0">
                <a:cs typeface="David" panose="020E0502060401010101" pitchFamily="34" charset="-79"/>
              </a:rPr>
              <a:t>Adoni</a:t>
            </a:r>
            <a:r>
              <a:rPr lang="en-US" altLang="en-US" sz="4000" dirty="0">
                <a:cs typeface="David" panose="020E0502060401010101" pitchFamily="34" charset="-79"/>
              </a:rPr>
              <a:t> Elohim </a:t>
            </a:r>
          </a:p>
          <a:p>
            <a:pPr>
              <a:lnSpc>
                <a:spcPct val="90000"/>
              </a:lnSpc>
            </a:pPr>
            <a:r>
              <a:rPr lang="en-US" altLang="en-US" sz="4000" dirty="0">
                <a:cs typeface="David" panose="020E0502060401010101" pitchFamily="34" charset="-79"/>
              </a:rPr>
              <a:t>et ha-</a:t>
            </a:r>
            <a:r>
              <a:rPr lang="en-US" altLang="en-US" sz="4000" dirty="0" err="1">
                <a:cs typeface="David" panose="020E0502060401010101" pitchFamily="34" charset="-79"/>
              </a:rPr>
              <a:t>adam</a:t>
            </a:r>
            <a:endParaRPr lang="en-US" altLang="en-US" sz="4000" dirty="0">
              <a:cs typeface="David" panose="020E0502060401010101" pitchFamily="34" charset="-79"/>
            </a:endParaRPr>
          </a:p>
          <a:p>
            <a:pPr>
              <a:lnSpc>
                <a:spcPct val="90000"/>
              </a:lnSpc>
            </a:pPr>
            <a:r>
              <a:rPr lang="he-IL" altLang="en-US" sz="6000" b="1" dirty="0">
                <a:latin typeface="David" panose="020E0502060401010101" pitchFamily="34" charset="-79"/>
                <a:cs typeface="David" panose="020E0502060401010101" pitchFamily="34" charset="-79"/>
              </a:rPr>
              <a:t>וַיִּ</a:t>
            </a:r>
            <a:r>
              <a:rPr lang="he-IL" altLang="en-US" sz="6000" b="1" dirty="0">
                <a:solidFill>
                  <a:srgbClr val="FF0000"/>
                </a:solidFill>
                <a:latin typeface="David" panose="020E0502060401010101" pitchFamily="34" charset="-79"/>
                <a:cs typeface="David" panose="020E0502060401010101" pitchFamily="34" charset="-79"/>
              </a:rPr>
              <a:t>י</a:t>
            </a:r>
            <a:r>
              <a:rPr lang="he-IL" altLang="en-US" sz="6000" b="1" dirty="0">
                <a:latin typeface="David" panose="020E0502060401010101" pitchFamily="34" charset="-79"/>
                <a:cs typeface="David" panose="020E0502060401010101" pitchFamily="34" charset="-79"/>
              </a:rPr>
              <a:t>צֶר</a:t>
            </a:r>
            <a:endParaRPr lang="en-US" altLang="en-US" sz="6000" dirty="0"/>
          </a:p>
        </p:txBody>
      </p:sp>
      <p:cxnSp>
        <p:nvCxnSpPr>
          <p:cNvPr id="3" name="Straight Arrow Connector 2">
            <a:extLst>
              <a:ext uri="{FF2B5EF4-FFF2-40B4-BE49-F238E27FC236}">
                <a16:creationId xmlns:a16="http://schemas.microsoft.com/office/drawing/2014/main" id="{041F69F8-91F9-EBB1-2432-FEB42AFD2C8F}"/>
              </a:ext>
            </a:extLst>
          </p:cNvPr>
          <p:cNvCxnSpPr/>
          <p:nvPr/>
        </p:nvCxnSpPr>
        <p:spPr bwMode="auto">
          <a:xfrm flipH="1">
            <a:off x="5334000" y="2038350"/>
            <a:ext cx="1066800" cy="1600200"/>
          </a:xfrm>
          <a:prstGeom prst="straightConnector1">
            <a:avLst/>
          </a:prstGeom>
          <a:solidFill>
            <a:schemeClr val="accent1"/>
          </a:solidFill>
          <a:ln w="4445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567750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3" name="Picture 2">
            <a:extLst>
              <a:ext uri="{FF2B5EF4-FFF2-40B4-BE49-F238E27FC236}">
                <a16:creationId xmlns:a16="http://schemas.microsoft.com/office/drawing/2014/main" id="{61670CA5-FE6C-40E5-2D6C-42C99F949CA5}"/>
              </a:ext>
            </a:extLst>
          </p:cNvPr>
          <p:cNvPicPr>
            <a:picLocks noChangeAspect="1"/>
          </p:cNvPicPr>
          <p:nvPr/>
        </p:nvPicPr>
        <p:blipFill rotWithShape="1">
          <a:blip r:embed="rId3"/>
          <a:srcRect b="45591"/>
          <a:stretch/>
        </p:blipFill>
        <p:spPr>
          <a:xfrm>
            <a:off x="0" y="3987"/>
            <a:ext cx="9151100" cy="2796363"/>
          </a:xfrm>
          <a:prstGeom prst="rect">
            <a:avLst/>
          </a:prstGeom>
        </p:spPr>
      </p:pic>
    </p:spTree>
    <p:extLst>
      <p:ext uri="{BB962C8B-B14F-4D97-AF65-F5344CB8AC3E}">
        <p14:creationId xmlns:p14="http://schemas.microsoft.com/office/powerpoint/2010/main" val="40791303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baseline="30000" dirty="0"/>
              <a:t>Ber/Gen 2.17 </a:t>
            </a:r>
            <a:r>
              <a:rPr lang="en-US" altLang="en-US" sz="4000" dirty="0"/>
              <a:t>But of the Tree of the Knowledge of Good and Evil you must not eat. For when you eat from it, </a:t>
            </a:r>
            <a:r>
              <a:rPr lang="en-US" altLang="en-US" sz="4000" u="sng" dirty="0">
                <a:solidFill>
                  <a:srgbClr val="FFFF66"/>
                </a:solidFill>
              </a:rPr>
              <a:t>you most assuredly will die!</a:t>
            </a:r>
          </a:p>
          <a:p>
            <a:pPr>
              <a:lnSpc>
                <a:spcPct val="90000"/>
              </a:lnSpc>
            </a:pPr>
            <a:r>
              <a:rPr lang="he-IL" altLang="en-US" sz="4800" b="1" dirty="0">
                <a:latin typeface="David" panose="020E0502060401010101" pitchFamily="34" charset="-79"/>
                <a:cs typeface="David" panose="020E0502060401010101" pitchFamily="34" charset="-79"/>
              </a:rPr>
              <a:t>כִּי, בְּיוֹם אֲכָלְךָ מִמֶּנּוּ--</a:t>
            </a:r>
            <a:r>
              <a:rPr lang="he-IL" altLang="en-US" sz="4800" b="1" dirty="0">
                <a:solidFill>
                  <a:srgbClr val="FFFF66"/>
                </a:solidFill>
                <a:latin typeface="David" panose="020E0502060401010101" pitchFamily="34" charset="-79"/>
                <a:cs typeface="David" panose="020E0502060401010101" pitchFamily="34" charset="-79"/>
              </a:rPr>
              <a:t>מוֹת תָּמוּת</a:t>
            </a:r>
            <a:r>
              <a:rPr lang="he-IL" altLang="en-US" sz="4800" b="1" dirty="0">
                <a:latin typeface="David" panose="020E0502060401010101" pitchFamily="34" charset="-79"/>
                <a:cs typeface="David" panose="020E0502060401010101" pitchFamily="34" charset="-79"/>
              </a:rPr>
              <a:t>.</a:t>
            </a:r>
            <a:endParaRPr lang="en-US" altLang="en-US" sz="4800" b="1" dirty="0">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6604162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sz="4000" b="0" i="0" dirty="0">
                <a:effectLst/>
              </a:rPr>
              <a:t>You were dead in your trespasses and sins.</a:t>
            </a:r>
          </a:p>
          <a:p>
            <a:pPr algn="l">
              <a:lnSpc>
                <a:spcPct val="90000"/>
              </a:lnSpc>
            </a:pPr>
            <a:r>
              <a:rPr lang="en-US" sz="4000" b="0" i="0" dirty="0">
                <a:effectLst/>
              </a:rPr>
              <a:t> </a:t>
            </a:r>
            <a:endParaRPr lang="en-US" altLang="en-US" sz="4000" dirty="0"/>
          </a:p>
        </p:txBody>
      </p:sp>
      <p:pic>
        <p:nvPicPr>
          <p:cNvPr id="2" name="Picture 2">
            <a:extLst>
              <a:ext uri="{FF2B5EF4-FFF2-40B4-BE49-F238E27FC236}">
                <a16:creationId xmlns:a16="http://schemas.microsoft.com/office/drawing/2014/main" id="{03666327-7A73-7929-0DEC-CE53CC7C5E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248" y="1373124"/>
            <a:ext cx="7540752" cy="3770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73500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1800" dirty="0"/>
              <a:t>notes</a:t>
            </a:r>
            <a:endParaRPr lang="en-US" altLang="en-US" sz="4000" dirty="0"/>
          </a:p>
        </p:txBody>
      </p:sp>
    </p:spTree>
    <p:extLst>
      <p:ext uri="{BB962C8B-B14F-4D97-AF65-F5344CB8AC3E}">
        <p14:creationId xmlns:p14="http://schemas.microsoft.com/office/powerpoint/2010/main" val="7693359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sz="4000" b="0" i="0" dirty="0">
                <a:effectLst/>
              </a:rPr>
              <a:t>You were </a:t>
            </a:r>
            <a:r>
              <a:rPr lang="en-US" sz="4000" b="0" i="0" u="sng" dirty="0">
                <a:solidFill>
                  <a:srgbClr val="FFFF66"/>
                </a:solidFill>
                <a:effectLst/>
              </a:rPr>
              <a:t>dead</a:t>
            </a:r>
            <a:r>
              <a:rPr lang="en-US" sz="4000" b="0" i="0" dirty="0">
                <a:effectLst/>
              </a:rPr>
              <a:t> in your trespasses and sins.</a:t>
            </a:r>
          </a:p>
          <a:p>
            <a:pPr marL="173038" indent="-173038" algn="l">
              <a:lnSpc>
                <a:spcPct val="90000"/>
              </a:lnSpc>
              <a:buFont typeface="Arial" panose="020B0604020202020204" pitchFamily="34" charset="0"/>
              <a:buChar char="•"/>
            </a:pPr>
            <a:r>
              <a:rPr lang="en-US" sz="4000" b="0" i="0" dirty="0">
                <a:effectLst/>
              </a:rPr>
              <a:t>dead as to understanding, will, and affections, with respect to spiritual things, </a:t>
            </a:r>
          </a:p>
          <a:p>
            <a:pPr marL="173038" indent="-173038" algn="l">
              <a:lnSpc>
                <a:spcPct val="90000"/>
              </a:lnSpc>
              <a:buFont typeface="Arial" panose="020B0604020202020204" pitchFamily="34" charset="0"/>
              <a:buChar char="•"/>
            </a:pPr>
            <a:r>
              <a:rPr lang="en-US" sz="4000" b="0" i="0" dirty="0">
                <a:effectLst/>
              </a:rPr>
              <a:t>and as to capacity to do any thing that is spiritually good;</a:t>
            </a:r>
          </a:p>
          <a:p>
            <a:pPr algn="l">
              <a:lnSpc>
                <a:spcPct val="90000"/>
              </a:lnSpc>
            </a:pPr>
            <a:r>
              <a:rPr lang="en-US" sz="4000" b="0" i="0" dirty="0">
                <a:effectLst/>
              </a:rPr>
              <a:t> </a:t>
            </a:r>
            <a:endParaRPr lang="en-US" altLang="en-US" sz="4000" dirty="0"/>
          </a:p>
        </p:txBody>
      </p:sp>
    </p:spTree>
    <p:extLst>
      <p:ext uri="{BB962C8B-B14F-4D97-AF65-F5344CB8AC3E}">
        <p14:creationId xmlns:p14="http://schemas.microsoft.com/office/powerpoint/2010/main" val="30408426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12290" name="Picture 2" descr="El Al is more than just a catchy name for Israel's national carrier. Photo by Moshe Shai/FLASH90">
            <a:extLst>
              <a:ext uri="{FF2B5EF4-FFF2-40B4-BE49-F238E27FC236}">
                <a16:creationId xmlns:a16="http://schemas.microsoft.com/office/drawing/2014/main" id="{4C9D0980-6A69-E3F4-2E93-D1DAD521B2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9" y="1"/>
            <a:ext cx="9146809" cy="5141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94354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baseline="30000" dirty="0"/>
              <a:t>Hoshea 11.7 </a:t>
            </a:r>
            <a:r>
              <a:rPr lang="en-US" altLang="en-US" sz="4000" dirty="0"/>
              <a:t>My people are hanging in suspense about returning to me; and though they </a:t>
            </a:r>
            <a:r>
              <a:rPr lang="en-US" altLang="en-US" sz="4000" u="sng" dirty="0">
                <a:solidFill>
                  <a:srgbClr val="FFFF66"/>
                </a:solidFill>
              </a:rPr>
              <a:t>call them upwards,</a:t>
            </a:r>
            <a:r>
              <a:rPr lang="en-US" altLang="en-US" sz="4000" dirty="0"/>
              <a:t> nobody makes a move.</a:t>
            </a:r>
          </a:p>
          <a:p>
            <a:pPr>
              <a:lnSpc>
                <a:spcPct val="90000"/>
              </a:lnSpc>
            </a:pPr>
            <a:r>
              <a:rPr lang="he-IL" altLang="en-US" sz="4400" b="1" dirty="0">
                <a:latin typeface="David" panose="020E0502060401010101" pitchFamily="34" charset="-79"/>
                <a:cs typeface="David" panose="020E0502060401010101" pitchFamily="34" charset="-79"/>
              </a:rPr>
              <a:t>וְאֶל-עַל יִקְרָאֻהוּ</a:t>
            </a:r>
            <a:endParaRPr lang="en-US" altLang="en-US" sz="4400" b="1" dirty="0">
              <a:latin typeface="David" panose="020E0502060401010101" pitchFamily="34" charset="-79"/>
              <a:cs typeface="David" panose="020E0502060401010101" pitchFamily="34" charset="-79"/>
            </a:endParaRPr>
          </a:p>
          <a:p>
            <a:pPr>
              <a:lnSpc>
                <a:spcPct val="90000"/>
              </a:lnSpc>
            </a:pPr>
            <a:r>
              <a:rPr lang="en-US" altLang="en-US" sz="4000" dirty="0"/>
              <a:t>We MUST continually have Ruakh lift, or we sink back to death.</a:t>
            </a:r>
          </a:p>
          <a:p>
            <a:pPr algn="l">
              <a:lnSpc>
                <a:spcPct val="90000"/>
              </a:lnSpc>
            </a:pPr>
            <a:endParaRPr lang="en-US" altLang="en-US" sz="4000" dirty="0"/>
          </a:p>
        </p:txBody>
      </p:sp>
    </p:spTree>
    <p:extLst>
      <p:ext uri="{BB962C8B-B14F-4D97-AF65-F5344CB8AC3E}">
        <p14:creationId xmlns:p14="http://schemas.microsoft.com/office/powerpoint/2010/main" val="42923723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12290" name="Picture 2" descr="El Al is more than just a catchy name for Israel's national carrier. Photo by Moshe Shai/FLASH90">
            <a:extLst>
              <a:ext uri="{FF2B5EF4-FFF2-40B4-BE49-F238E27FC236}">
                <a16:creationId xmlns:a16="http://schemas.microsoft.com/office/drawing/2014/main" id="{4C9D0980-6A69-E3F4-2E93-D1DAD521B2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9" y="1"/>
            <a:ext cx="9146809" cy="5141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20479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What about babies, and small children?</a:t>
            </a:r>
          </a:p>
          <a:p>
            <a:pPr algn="l">
              <a:lnSpc>
                <a:spcPct val="90000"/>
              </a:lnSpc>
            </a:pPr>
            <a:r>
              <a:rPr lang="en-US" altLang="en-US" sz="4000" dirty="0"/>
              <a:t>What about people without the new birth, can they do any good?</a:t>
            </a:r>
          </a:p>
        </p:txBody>
      </p:sp>
    </p:spTree>
    <p:extLst>
      <p:ext uri="{BB962C8B-B14F-4D97-AF65-F5344CB8AC3E}">
        <p14:creationId xmlns:p14="http://schemas.microsoft.com/office/powerpoint/2010/main" val="14177594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lnSpcReduction="10000"/>
          </a:bodyPr>
          <a:lstStyle/>
          <a:p>
            <a:pPr algn="l">
              <a:lnSpc>
                <a:spcPct val="90000"/>
              </a:lnSpc>
            </a:pPr>
            <a:r>
              <a:rPr lang="en-US" altLang="en-US" sz="4000" baseline="30000" dirty="0"/>
              <a:t>Mtt 19.13-14 </a:t>
            </a:r>
            <a:r>
              <a:rPr lang="en-US" altLang="en-US" sz="4000" dirty="0"/>
              <a:t>Then little children were brought to Yeshua so that He might lay hands upon them and pray. Then the disciples rebuked those who brought them. But Yeshua said, “Let the little children come to Me and do not hinder them, </a:t>
            </a:r>
            <a:r>
              <a:rPr lang="en-US" altLang="en-US" sz="4000" u="sng" dirty="0">
                <a:solidFill>
                  <a:srgbClr val="FFFF66"/>
                </a:solidFill>
              </a:rPr>
              <a:t>for the kingdom of heaven belongs to such as these</a:t>
            </a:r>
            <a:r>
              <a:rPr lang="en-US" altLang="en-US" sz="4000" dirty="0"/>
              <a:t>.”</a:t>
            </a:r>
          </a:p>
        </p:txBody>
      </p:sp>
    </p:spTree>
    <p:extLst>
      <p:ext uri="{BB962C8B-B14F-4D97-AF65-F5344CB8AC3E}">
        <p14:creationId xmlns:p14="http://schemas.microsoft.com/office/powerpoint/2010/main" val="24917263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baseline="30000" dirty="0"/>
              <a:t>Mt 18.10</a:t>
            </a:r>
            <a:r>
              <a:rPr lang="en-US" altLang="en-US" sz="4000" dirty="0"/>
              <a:t> “See that you do not despise one of these little ones, for I tell you that </a:t>
            </a:r>
            <a:r>
              <a:rPr lang="en-US" altLang="en-US" sz="4000" u="sng" dirty="0">
                <a:solidFill>
                  <a:srgbClr val="FFFF66"/>
                </a:solidFill>
              </a:rPr>
              <a:t>their angels in heaven continually see the face of My Father in heaven.</a:t>
            </a:r>
          </a:p>
        </p:txBody>
      </p:sp>
    </p:spTree>
    <p:extLst>
      <p:ext uri="{BB962C8B-B14F-4D97-AF65-F5344CB8AC3E}">
        <p14:creationId xmlns:p14="http://schemas.microsoft.com/office/powerpoint/2010/main" val="35901317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3" name="Picture 2">
            <a:extLst>
              <a:ext uri="{FF2B5EF4-FFF2-40B4-BE49-F238E27FC236}">
                <a16:creationId xmlns:a16="http://schemas.microsoft.com/office/drawing/2014/main" id="{61670CA5-FE6C-40E5-2D6C-42C99F949CA5}"/>
              </a:ext>
            </a:extLst>
          </p:cNvPr>
          <p:cNvPicPr>
            <a:picLocks noChangeAspect="1"/>
          </p:cNvPicPr>
          <p:nvPr/>
        </p:nvPicPr>
        <p:blipFill>
          <a:blip r:embed="rId3"/>
          <a:stretch>
            <a:fillRect/>
          </a:stretch>
        </p:blipFill>
        <p:spPr>
          <a:xfrm>
            <a:off x="0" y="3987"/>
            <a:ext cx="9151100" cy="5139513"/>
          </a:xfrm>
          <a:prstGeom prst="rect">
            <a:avLst/>
          </a:prstGeom>
        </p:spPr>
      </p:pic>
    </p:spTree>
    <p:extLst>
      <p:ext uri="{BB962C8B-B14F-4D97-AF65-F5344CB8AC3E}">
        <p14:creationId xmlns:p14="http://schemas.microsoft.com/office/powerpoint/2010/main" val="37906624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baseline="30000" dirty="0"/>
              <a:t>Mt 18.10</a:t>
            </a:r>
            <a:r>
              <a:rPr lang="en-US" altLang="en-US" sz="4000" dirty="0"/>
              <a:t> “See that you do not despise one of these little ones, for I tell you that </a:t>
            </a:r>
            <a:r>
              <a:rPr lang="en-US" altLang="en-US" sz="4000" u="sng" dirty="0">
                <a:solidFill>
                  <a:srgbClr val="FFFF66"/>
                </a:solidFill>
              </a:rPr>
              <a:t>their angels in heaven continually see the face of My Father in heaven.</a:t>
            </a:r>
          </a:p>
          <a:p>
            <a:pPr algn="l">
              <a:lnSpc>
                <a:spcPct val="90000"/>
              </a:lnSpc>
            </a:pPr>
            <a:endParaRPr lang="en-US" altLang="en-US" sz="1200" u="sng" dirty="0">
              <a:solidFill>
                <a:srgbClr val="FFFF66"/>
              </a:solidFill>
            </a:endParaRPr>
          </a:p>
          <a:p>
            <a:pPr algn="l">
              <a:lnSpc>
                <a:spcPct val="90000"/>
              </a:lnSpc>
            </a:pPr>
            <a:r>
              <a:rPr lang="en-US" altLang="en-US" sz="3600" dirty="0"/>
              <a:t>Little children are intrinsically innocent and saved.   How long, till what age?</a:t>
            </a:r>
          </a:p>
          <a:p>
            <a:pPr algn="l">
              <a:lnSpc>
                <a:spcPct val="90000"/>
              </a:lnSpc>
            </a:pPr>
            <a:endParaRPr lang="en-US" altLang="en-US" sz="4000" u="sng" dirty="0">
              <a:solidFill>
                <a:srgbClr val="FFFF66"/>
              </a:solidFill>
            </a:endParaRPr>
          </a:p>
        </p:txBody>
      </p:sp>
    </p:spTree>
    <p:extLst>
      <p:ext uri="{BB962C8B-B14F-4D97-AF65-F5344CB8AC3E}">
        <p14:creationId xmlns:p14="http://schemas.microsoft.com/office/powerpoint/2010/main" val="22498490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baseline="30000" dirty="0"/>
              <a:t>Ro 7.9-10</a:t>
            </a:r>
            <a:r>
              <a:rPr lang="en-US" altLang="en-US" sz="4000" dirty="0"/>
              <a:t> I was once alive outside the framework of Torah. But when the commandment really encountered me, </a:t>
            </a:r>
            <a:r>
              <a:rPr lang="en-US" altLang="en-US" sz="4000" u="sng" dirty="0">
                <a:solidFill>
                  <a:srgbClr val="FFFF66"/>
                </a:solidFill>
              </a:rPr>
              <a:t>sin sprang to life, and I died</a:t>
            </a:r>
            <a:r>
              <a:rPr lang="en-US" altLang="en-US" sz="4000" dirty="0">
                <a:solidFill>
                  <a:srgbClr val="FFFF66"/>
                </a:solidFill>
              </a:rPr>
              <a:t>. </a:t>
            </a:r>
          </a:p>
        </p:txBody>
      </p:sp>
    </p:spTree>
    <p:extLst>
      <p:ext uri="{BB962C8B-B14F-4D97-AF65-F5344CB8AC3E}">
        <p14:creationId xmlns:p14="http://schemas.microsoft.com/office/powerpoint/2010/main" val="30619746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3200" dirty="0"/>
              <a:t> </a:t>
            </a:r>
          </a:p>
        </p:txBody>
      </p:sp>
      <p:pic>
        <p:nvPicPr>
          <p:cNvPr id="5" name="Picture 4">
            <a:extLst>
              <a:ext uri="{FF2B5EF4-FFF2-40B4-BE49-F238E27FC236}">
                <a16:creationId xmlns:a16="http://schemas.microsoft.com/office/drawing/2014/main" id="{F5FEAAFA-86F4-D2E5-51D0-77907986F6AD}"/>
              </a:ext>
            </a:extLst>
          </p:cNvPr>
          <p:cNvPicPr>
            <a:picLocks noChangeAspect="1"/>
          </p:cNvPicPr>
          <p:nvPr/>
        </p:nvPicPr>
        <p:blipFill>
          <a:blip r:embed="rId3"/>
          <a:stretch>
            <a:fillRect/>
          </a:stretch>
        </p:blipFill>
        <p:spPr>
          <a:xfrm>
            <a:off x="0" y="0"/>
            <a:ext cx="9144000" cy="1954161"/>
          </a:xfrm>
          <a:prstGeom prst="rect">
            <a:avLst/>
          </a:prstGeom>
        </p:spPr>
      </p:pic>
    </p:spTree>
    <p:extLst>
      <p:ext uri="{BB962C8B-B14F-4D97-AF65-F5344CB8AC3E}">
        <p14:creationId xmlns:p14="http://schemas.microsoft.com/office/powerpoint/2010/main" val="16194416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20000"/>
          </a:bodyPr>
          <a:lstStyle/>
          <a:p>
            <a:pPr algn="l">
              <a:lnSpc>
                <a:spcPct val="90000"/>
              </a:lnSpc>
            </a:pPr>
            <a:r>
              <a:rPr lang="en-US" altLang="en-US" sz="4000" dirty="0"/>
              <a:t>Can people without the Spirit do anything good?</a:t>
            </a:r>
          </a:p>
          <a:p>
            <a:pPr marL="228600" indent="-228600" algn="l">
              <a:lnSpc>
                <a:spcPct val="90000"/>
              </a:lnSpc>
              <a:buFont typeface="Arial" panose="020B0604020202020204" pitchFamily="34" charset="0"/>
              <a:buChar char="•"/>
            </a:pPr>
            <a:r>
              <a:rPr lang="en-US" altLang="en-US" sz="4000" dirty="0"/>
              <a:t>Some are nicer by nature than others are by grace.</a:t>
            </a:r>
          </a:p>
          <a:p>
            <a:pPr marL="228600" indent="-228600" algn="l">
              <a:lnSpc>
                <a:spcPct val="90000"/>
              </a:lnSpc>
              <a:buFont typeface="Arial" panose="020B0604020202020204" pitchFamily="34" charset="0"/>
              <a:buChar char="•"/>
            </a:pPr>
            <a:r>
              <a:rPr lang="en-US" altLang="en-US" sz="4000" baseline="30000" dirty="0"/>
              <a:t>Eph 4.31-32</a:t>
            </a:r>
            <a:r>
              <a:rPr lang="en-US" altLang="en-US" sz="4000" dirty="0"/>
              <a:t> Get rid of all </a:t>
            </a:r>
            <a:r>
              <a:rPr lang="en-US" altLang="en-US" sz="4000" dirty="0">
                <a:solidFill>
                  <a:srgbClr val="FFFF66"/>
                </a:solidFill>
              </a:rPr>
              <a:t>bitterness and rage and anger and quarreling and slander, along with all malice. </a:t>
            </a:r>
            <a:r>
              <a:rPr lang="en-US" altLang="en-US" sz="4000" dirty="0"/>
              <a:t>Instead, be kind to one another, compassionate, forgiving each other just as God in Messiah also forgave you.</a:t>
            </a:r>
          </a:p>
        </p:txBody>
      </p:sp>
    </p:spTree>
    <p:extLst>
      <p:ext uri="{BB962C8B-B14F-4D97-AF65-F5344CB8AC3E}">
        <p14:creationId xmlns:p14="http://schemas.microsoft.com/office/powerpoint/2010/main" val="866606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endParaRPr lang="en-US" altLang="en-US" sz="4000" dirty="0"/>
          </a:p>
        </p:txBody>
      </p:sp>
      <p:pic>
        <p:nvPicPr>
          <p:cNvPr id="3" name="Picture 2">
            <a:extLst>
              <a:ext uri="{FF2B5EF4-FFF2-40B4-BE49-F238E27FC236}">
                <a16:creationId xmlns:a16="http://schemas.microsoft.com/office/drawing/2014/main" id="{AC0E8130-DC35-5540-6E09-1BCFCFBE48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41682382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endParaRPr lang="en-US" altLang="en-US" sz="4000" dirty="0"/>
          </a:p>
        </p:txBody>
      </p:sp>
      <p:pic>
        <p:nvPicPr>
          <p:cNvPr id="3" name="Picture 2">
            <a:extLst>
              <a:ext uri="{FF2B5EF4-FFF2-40B4-BE49-F238E27FC236}">
                <a16:creationId xmlns:a16="http://schemas.microsoft.com/office/drawing/2014/main" id="{71D864C1-8E0F-B4D4-A279-B7B3E69A4A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2" name="TextBox 1">
            <a:extLst>
              <a:ext uri="{FF2B5EF4-FFF2-40B4-BE49-F238E27FC236}">
                <a16:creationId xmlns:a16="http://schemas.microsoft.com/office/drawing/2014/main" id="{6CF779EF-1835-94C7-0BE2-EC3302101C30}"/>
              </a:ext>
            </a:extLst>
          </p:cNvPr>
          <p:cNvSpPr txBox="1"/>
          <p:nvPr/>
        </p:nvSpPr>
        <p:spPr>
          <a:xfrm>
            <a:off x="304800" y="133350"/>
            <a:ext cx="8534400" cy="4401205"/>
          </a:xfrm>
          <a:prstGeom prst="rect">
            <a:avLst/>
          </a:prstGeom>
          <a:noFill/>
        </p:spPr>
        <p:txBody>
          <a:bodyPr wrap="square" rtlCol="0">
            <a:spAutoFit/>
          </a:bodyPr>
          <a:lstStyle/>
          <a:p>
            <a:pPr algn="l"/>
            <a:r>
              <a:rPr lang="en-US" dirty="0"/>
              <a:t>Spiritually Deceased, Dead, </a:t>
            </a:r>
          </a:p>
          <a:p>
            <a:pPr algn="l"/>
            <a:r>
              <a:rPr lang="en-US" dirty="0"/>
              <a:t>Inanimate</a:t>
            </a:r>
          </a:p>
          <a:p>
            <a:pPr marL="515938" indent="-515938" algn="l">
              <a:buFont typeface="+mj-lt"/>
              <a:buAutoNum type="arabicPeriod"/>
            </a:pPr>
            <a:r>
              <a:rPr lang="en-US" dirty="0"/>
              <a:t>We were dead </a:t>
            </a:r>
          </a:p>
          <a:p>
            <a:pPr marL="515938" indent="-515938" algn="l">
              <a:buFont typeface="+mj-lt"/>
              <a:buAutoNum type="arabicPeriod"/>
            </a:pPr>
            <a:r>
              <a:rPr lang="en-US" u="sng" dirty="0">
                <a:solidFill>
                  <a:srgbClr val="FFFF66"/>
                </a:solidFill>
              </a:rPr>
              <a:t>We were ruled by ha-</a:t>
            </a:r>
            <a:r>
              <a:rPr lang="en-US" u="sng" dirty="0" err="1">
                <a:solidFill>
                  <a:srgbClr val="FFFF66"/>
                </a:solidFill>
              </a:rPr>
              <a:t>satan</a:t>
            </a:r>
            <a:endParaRPr lang="en-US" u="sng" dirty="0">
              <a:solidFill>
                <a:srgbClr val="FFFF66"/>
              </a:solidFill>
            </a:endParaRPr>
          </a:p>
          <a:p>
            <a:pPr marL="515938" indent="-515938" algn="l">
              <a:buFont typeface="+mj-lt"/>
              <a:buAutoNum type="arabicPeriod"/>
            </a:pPr>
            <a:r>
              <a:rPr lang="en-US" dirty="0"/>
              <a:t>Includes Jewish people</a:t>
            </a:r>
          </a:p>
          <a:p>
            <a:pPr marL="515938" indent="-515938" algn="l">
              <a:buFont typeface="+mj-lt"/>
              <a:buAutoNum type="arabicPeriod"/>
            </a:pPr>
            <a:r>
              <a:rPr lang="en-US" dirty="0"/>
              <a:t>Repentance of believers</a:t>
            </a:r>
          </a:p>
          <a:p>
            <a:pPr marL="515938" indent="-515938" algn="l">
              <a:buFont typeface="+mj-lt"/>
              <a:buAutoNum type="arabicPeriod"/>
            </a:pPr>
            <a:r>
              <a:rPr lang="en-US" dirty="0"/>
              <a:t>Bringing life to the dead</a:t>
            </a:r>
          </a:p>
        </p:txBody>
      </p:sp>
    </p:spTree>
    <p:extLst>
      <p:ext uri="{BB962C8B-B14F-4D97-AF65-F5344CB8AC3E}">
        <p14:creationId xmlns:p14="http://schemas.microsoft.com/office/powerpoint/2010/main" val="14347399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sz="4000" baseline="30000" dirty="0"/>
              <a:t>Ephesians 2.1-3</a:t>
            </a:r>
            <a:r>
              <a:rPr lang="en-US" sz="4000" i="0" dirty="0">
                <a:effectLst/>
              </a:rPr>
              <a:t>  </a:t>
            </a:r>
            <a:r>
              <a:rPr lang="en-US" sz="4000" b="0" i="0" dirty="0">
                <a:effectLst/>
              </a:rPr>
              <a:t>You were dead in your trespasses and sins. At that time, you walked in the way of this world, in conformity to </a:t>
            </a:r>
            <a:r>
              <a:rPr lang="en-US" sz="4000" b="0" i="0" u="sng" dirty="0">
                <a:solidFill>
                  <a:srgbClr val="FFFF66"/>
                </a:solidFill>
                <a:effectLst/>
              </a:rPr>
              <a:t>the ruler of the domain of the air</a:t>
            </a:r>
            <a:r>
              <a:rPr lang="en-US" sz="4000" b="0" i="0" dirty="0">
                <a:effectLst/>
              </a:rPr>
              <a:t>—the ruler of the spirit who is now operating in the sons of disobedience. </a:t>
            </a:r>
            <a:endParaRPr lang="en-US" altLang="en-US" sz="4000" dirty="0"/>
          </a:p>
          <a:p>
            <a:pPr algn="l">
              <a:lnSpc>
                <a:spcPct val="90000"/>
              </a:lnSpc>
            </a:pPr>
            <a:endParaRPr lang="en-US" altLang="en-US" sz="4000" dirty="0"/>
          </a:p>
        </p:txBody>
      </p:sp>
    </p:spTree>
    <p:extLst>
      <p:ext uri="{BB962C8B-B14F-4D97-AF65-F5344CB8AC3E}">
        <p14:creationId xmlns:p14="http://schemas.microsoft.com/office/powerpoint/2010/main" val="18029667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lnSpcReduction="10000"/>
          </a:bodyPr>
          <a:lstStyle/>
          <a:p>
            <a:pPr algn="l">
              <a:lnSpc>
                <a:spcPct val="90000"/>
              </a:lnSpc>
            </a:pPr>
            <a:r>
              <a:rPr lang="en-US" altLang="en-US" sz="4000" baseline="30000" dirty="0" err="1"/>
              <a:t>Iyov</a:t>
            </a:r>
            <a:r>
              <a:rPr lang="en-US" altLang="en-US" sz="4000" baseline="30000" dirty="0"/>
              <a:t>/Job 1.6-7 </a:t>
            </a:r>
            <a:r>
              <a:rPr lang="en-US" altLang="en-US" sz="4000" dirty="0"/>
              <a:t>One day the sons of God came to present themselves before </a:t>
            </a:r>
            <a:r>
              <a:rPr lang="en-US" altLang="en-US" sz="4000" cap="small" dirty="0"/>
              <a:t>Adoni</a:t>
            </a:r>
            <a:r>
              <a:rPr lang="en-US" altLang="en-US" sz="4000" dirty="0"/>
              <a:t>, and the </a:t>
            </a:r>
            <a:r>
              <a:rPr lang="en-US" altLang="en-US" sz="4000" dirty="0" err="1"/>
              <a:t>satan</a:t>
            </a:r>
            <a:r>
              <a:rPr lang="en-US" altLang="en-US" sz="4000" dirty="0"/>
              <a:t> [ha-</a:t>
            </a:r>
            <a:r>
              <a:rPr lang="en-US" altLang="en-US" sz="4000" dirty="0" err="1"/>
              <a:t>satan</a:t>
            </a:r>
            <a:r>
              <a:rPr lang="en-US" altLang="en-US" sz="4000" dirty="0"/>
              <a:t> </a:t>
            </a:r>
            <a:r>
              <a:rPr lang="he-IL" altLang="en-US" sz="4000" b="1" dirty="0">
                <a:latin typeface="David" panose="020E0502060401010101" pitchFamily="34" charset="-79"/>
                <a:cs typeface="David" panose="020E0502060401010101" pitchFamily="34" charset="-79"/>
              </a:rPr>
              <a:t>הַשָּׂטָן </a:t>
            </a:r>
            <a:r>
              <a:rPr lang="en-US" altLang="en-US" sz="4000" dirty="0"/>
              <a:t>] also came with them. </a:t>
            </a:r>
            <a:r>
              <a:rPr lang="en-US" altLang="en-US" sz="4000" cap="small" dirty="0"/>
              <a:t>Adoni </a:t>
            </a:r>
            <a:r>
              <a:rPr lang="en-US" altLang="en-US" sz="4000" dirty="0"/>
              <a:t>said to the </a:t>
            </a:r>
            <a:r>
              <a:rPr lang="en-US" altLang="en-US" sz="4000" dirty="0" err="1"/>
              <a:t>satan</a:t>
            </a:r>
            <a:r>
              <a:rPr lang="en-US" altLang="en-US" sz="4000" dirty="0"/>
              <a:t>, “Where have you come from?” The </a:t>
            </a:r>
            <a:r>
              <a:rPr lang="en-US" altLang="en-US" sz="4000" dirty="0" err="1"/>
              <a:t>satan</a:t>
            </a:r>
            <a:r>
              <a:rPr lang="en-US" altLang="en-US" sz="4000" dirty="0"/>
              <a:t> responded to </a:t>
            </a:r>
            <a:r>
              <a:rPr lang="en-US" altLang="en-US" sz="4000" cap="small" dirty="0"/>
              <a:t>Adoni</a:t>
            </a:r>
            <a:r>
              <a:rPr lang="en-US" altLang="en-US" sz="4000" dirty="0"/>
              <a:t> and said, “From roaming the earth and from walking on it.</a:t>
            </a:r>
          </a:p>
        </p:txBody>
      </p:sp>
    </p:spTree>
    <p:extLst>
      <p:ext uri="{BB962C8B-B14F-4D97-AF65-F5344CB8AC3E}">
        <p14:creationId xmlns:p14="http://schemas.microsoft.com/office/powerpoint/2010/main" val="4367213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baseline="30000" dirty="0" err="1">
                <a:solidFill>
                  <a:srgbClr val="FFFF66"/>
                </a:solidFill>
                <a:cs typeface="David" panose="020E0502060401010101" pitchFamily="34" charset="-79"/>
              </a:rPr>
              <a:t>Zekh</a:t>
            </a:r>
            <a:r>
              <a:rPr lang="en-US" altLang="en-US" sz="4000" baseline="30000" dirty="0">
                <a:solidFill>
                  <a:srgbClr val="FFFF66"/>
                </a:solidFill>
                <a:cs typeface="David" panose="020E0502060401010101" pitchFamily="34" charset="-79"/>
              </a:rPr>
              <a:t> 3.1 </a:t>
            </a:r>
            <a:r>
              <a:rPr lang="en-US" altLang="en-US" sz="4000" dirty="0">
                <a:solidFill>
                  <a:srgbClr val="FFFF66"/>
                </a:solidFill>
                <a:cs typeface="David" panose="020E0502060401010101" pitchFamily="34" charset="-79"/>
              </a:rPr>
              <a:t>The </a:t>
            </a:r>
            <a:r>
              <a:rPr lang="en-US" altLang="en-US" sz="4000" dirty="0" err="1">
                <a:solidFill>
                  <a:srgbClr val="FFFF66"/>
                </a:solidFill>
                <a:cs typeface="David" panose="020E0502060401010101" pitchFamily="34" charset="-79"/>
              </a:rPr>
              <a:t>satan</a:t>
            </a:r>
            <a:r>
              <a:rPr lang="en-US" altLang="en-US" sz="4000" dirty="0">
                <a:cs typeface="David" panose="020E0502060401010101" pitchFamily="34" charset="-79"/>
              </a:rPr>
              <a:t>, standing at his right hand </a:t>
            </a:r>
            <a:r>
              <a:rPr lang="en-US" altLang="en-US" sz="4000" dirty="0">
                <a:solidFill>
                  <a:srgbClr val="FFFF66"/>
                </a:solidFill>
                <a:cs typeface="David" panose="020E0502060401010101" pitchFamily="34" charset="-79"/>
              </a:rPr>
              <a:t>to accuse </a:t>
            </a:r>
            <a:r>
              <a:rPr lang="en-US" altLang="en-US" sz="4000" dirty="0">
                <a:cs typeface="David" panose="020E0502060401010101" pitchFamily="34" charset="-79"/>
              </a:rPr>
              <a:t>him.</a:t>
            </a:r>
          </a:p>
          <a:p>
            <a:pPr algn="r" rtl="1">
              <a:lnSpc>
                <a:spcPct val="90000"/>
              </a:lnSpc>
            </a:pPr>
            <a:r>
              <a:rPr lang="he-IL" altLang="en-US" sz="4400" b="1" dirty="0">
                <a:latin typeface="David" panose="020E0502060401010101" pitchFamily="34" charset="-79"/>
                <a:cs typeface="David" panose="020E0502060401010101" pitchFamily="34" charset="-79"/>
              </a:rPr>
              <a:t> וְהַ</a:t>
            </a:r>
            <a:r>
              <a:rPr lang="he-IL" altLang="en-US" sz="4400" b="1" dirty="0">
                <a:solidFill>
                  <a:srgbClr val="FFFF66"/>
                </a:solidFill>
                <a:latin typeface="David" panose="020E0502060401010101" pitchFamily="34" charset="-79"/>
                <a:cs typeface="David" panose="020E0502060401010101" pitchFamily="34" charset="-79"/>
              </a:rPr>
              <a:t>שָּׂטָן</a:t>
            </a:r>
            <a:r>
              <a:rPr lang="he-IL" altLang="en-US" sz="4400" b="1" dirty="0">
                <a:latin typeface="David" panose="020E0502060401010101" pitchFamily="34" charset="-79"/>
                <a:cs typeface="David" panose="020E0502060401010101" pitchFamily="34" charset="-79"/>
              </a:rPr>
              <a:t> עֹמֵד עַל-יְמִינוֹ לְ</a:t>
            </a:r>
            <a:r>
              <a:rPr lang="he-IL" altLang="en-US" sz="4400" b="1" dirty="0">
                <a:solidFill>
                  <a:srgbClr val="FFFF66"/>
                </a:solidFill>
                <a:latin typeface="David" panose="020E0502060401010101" pitchFamily="34" charset="-79"/>
                <a:cs typeface="David" panose="020E0502060401010101" pitchFamily="34" charset="-79"/>
              </a:rPr>
              <a:t>שִׂטְנ</a:t>
            </a:r>
            <a:r>
              <a:rPr lang="he-IL" altLang="en-US" sz="4400" b="1" dirty="0">
                <a:latin typeface="David" panose="020E0502060401010101" pitchFamily="34" charset="-79"/>
                <a:cs typeface="David" panose="020E0502060401010101" pitchFamily="34" charset="-79"/>
              </a:rPr>
              <a:t>וֹ.</a:t>
            </a:r>
            <a:endParaRPr lang="en-US" altLang="en-US" sz="4400" b="1" dirty="0">
              <a:latin typeface="David" panose="020E0502060401010101" pitchFamily="34" charset="-79"/>
              <a:cs typeface="David" panose="020E0502060401010101" pitchFamily="34" charset="-79"/>
            </a:endParaRPr>
          </a:p>
          <a:p>
            <a:pPr algn="l">
              <a:lnSpc>
                <a:spcPct val="90000"/>
              </a:lnSpc>
            </a:pPr>
            <a:r>
              <a:rPr lang="en-US" altLang="en-US" sz="4000" dirty="0" err="1">
                <a:cs typeface="David" panose="020E0502060401010101" pitchFamily="34" charset="-79"/>
              </a:rPr>
              <a:t>V’ha</a:t>
            </a:r>
            <a:r>
              <a:rPr lang="en-US" altLang="en-US" sz="4000" dirty="0" err="1">
                <a:solidFill>
                  <a:srgbClr val="FFFF66"/>
                </a:solidFill>
                <a:cs typeface="David" panose="020E0502060401010101" pitchFamily="34" charset="-79"/>
              </a:rPr>
              <a:t>satan</a:t>
            </a:r>
            <a:r>
              <a:rPr lang="en-US" altLang="en-US" sz="4000" dirty="0">
                <a:cs typeface="David" panose="020E0502060401010101" pitchFamily="34" charset="-79"/>
              </a:rPr>
              <a:t> </a:t>
            </a:r>
            <a:r>
              <a:rPr lang="en-US" altLang="en-US" sz="4000" dirty="0" err="1">
                <a:cs typeface="David" panose="020E0502060401010101" pitchFamily="34" charset="-79"/>
              </a:rPr>
              <a:t>omed</a:t>
            </a:r>
            <a:r>
              <a:rPr lang="en-US" altLang="en-US" sz="4000" dirty="0">
                <a:cs typeface="David" panose="020E0502060401010101" pitchFamily="34" charset="-79"/>
              </a:rPr>
              <a:t> al </a:t>
            </a:r>
            <a:r>
              <a:rPr lang="en-US" altLang="en-US" sz="4000" dirty="0" err="1">
                <a:cs typeface="David" panose="020E0502060401010101" pitchFamily="34" charset="-79"/>
              </a:rPr>
              <a:t>y’mino</a:t>
            </a:r>
            <a:r>
              <a:rPr lang="en-US" altLang="en-US" sz="4000" dirty="0">
                <a:cs typeface="David" panose="020E0502060401010101" pitchFamily="34" charset="-79"/>
              </a:rPr>
              <a:t> </a:t>
            </a:r>
            <a:r>
              <a:rPr lang="en-US" altLang="en-US" sz="4000" dirty="0" err="1">
                <a:cs typeface="David" panose="020E0502060401010101" pitchFamily="34" charset="-79"/>
              </a:rPr>
              <a:t>l’</a:t>
            </a:r>
            <a:r>
              <a:rPr lang="en-US" altLang="en-US" sz="4000" dirty="0" err="1">
                <a:solidFill>
                  <a:srgbClr val="FFFF66"/>
                </a:solidFill>
                <a:cs typeface="David" panose="020E0502060401010101" pitchFamily="34" charset="-79"/>
              </a:rPr>
              <a:t>sitn</a:t>
            </a:r>
            <a:r>
              <a:rPr lang="en-US" altLang="en-US" sz="4000" dirty="0" err="1">
                <a:cs typeface="David" panose="020E0502060401010101" pitchFamily="34" charset="-79"/>
              </a:rPr>
              <a:t>o</a:t>
            </a:r>
            <a:endParaRPr lang="en-US" altLang="en-US" sz="4000" dirty="0">
              <a:cs typeface="David" panose="020E0502060401010101" pitchFamily="34" charset="-79"/>
            </a:endParaRPr>
          </a:p>
        </p:txBody>
      </p:sp>
    </p:spTree>
    <p:extLst>
      <p:ext uri="{BB962C8B-B14F-4D97-AF65-F5344CB8AC3E}">
        <p14:creationId xmlns:p14="http://schemas.microsoft.com/office/powerpoint/2010/main" val="13424236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5593" y="209550"/>
            <a:ext cx="5014120" cy="4648200"/>
          </a:xfrm>
        </p:spPr>
        <p:txBody>
          <a:bodyPr>
            <a:normAutofit lnSpcReduction="10000"/>
          </a:bodyPr>
          <a:lstStyle/>
          <a:p>
            <a:pPr algn="l">
              <a:lnSpc>
                <a:spcPct val="90000"/>
              </a:lnSpc>
            </a:pPr>
            <a:r>
              <a:rPr lang="en-US" altLang="en-US" sz="4000" dirty="0">
                <a:cs typeface="David" panose="020E0502060401010101" pitchFamily="34" charset="-79"/>
              </a:rPr>
              <a:t>[not authoritative]</a:t>
            </a:r>
          </a:p>
          <a:p>
            <a:pPr algn="l">
              <a:lnSpc>
                <a:spcPct val="90000"/>
              </a:lnSpc>
            </a:pPr>
            <a:r>
              <a:rPr lang="en-US" altLang="en-US" sz="4000" u="sng" dirty="0">
                <a:cs typeface="David" panose="020E0502060401010101" pitchFamily="34" charset="-79"/>
              </a:rPr>
              <a:t>Gematria = numerology</a:t>
            </a:r>
          </a:p>
          <a:p>
            <a:pPr algn="l">
              <a:lnSpc>
                <a:spcPct val="90000"/>
              </a:lnSpc>
            </a:pPr>
            <a:r>
              <a:rPr lang="en-US" altLang="en-US" sz="4000" dirty="0">
                <a:cs typeface="David" panose="020E0502060401010101" pitchFamily="34" charset="-79"/>
              </a:rPr>
              <a:t>The </a:t>
            </a:r>
            <a:r>
              <a:rPr lang="en-US" altLang="en-US" sz="4000" dirty="0" err="1">
                <a:cs typeface="David" panose="020E0502060401010101" pitchFamily="34" charset="-79"/>
              </a:rPr>
              <a:t>satan</a:t>
            </a:r>
            <a:r>
              <a:rPr lang="en-US" altLang="en-US" sz="4000" dirty="0">
                <a:cs typeface="David" panose="020E0502060401010101" pitchFamily="34" charset="-79"/>
              </a:rPr>
              <a:t>,</a:t>
            </a:r>
            <a:r>
              <a:rPr lang="he-IL" altLang="en-US" sz="4000" b="1" dirty="0">
                <a:latin typeface="David" panose="020E0502060401010101" pitchFamily="34" charset="-79"/>
                <a:cs typeface="David" panose="020E0502060401010101" pitchFamily="34" charset="-79"/>
              </a:rPr>
              <a:t>הַשָּׂטָן</a:t>
            </a:r>
            <a:r>
              <a:rPr lang="he-IL" altLang="en-US" sz="4000" b="1" dirty="0">
                <a:solidFill>
                  <a:srgbClr val="FFFF66"/>
                </a:solidFill>
                <a:latin typeface="David" panose="020E0502060401010101" pitchFamily="34" charset="-79"/>
                <a:cs typeface="David" panose="020E0502060401010101" pitchFamily="34" charset="-79"/>
              </a:rPr>
              <a:t> </a:t>
            </a:r>
            <a:endParaRPr lang="en-US" altLang="en-US" sz="4000" dirty="0">
              <a:solidFill>
                <a:srgbClr val="FFFF66"/>
              </a:solidFill>
              <a:cs typeface="David" panose="020E0502060401010101" pitchFamily="34" charset="-79"/>
            </a:endParaRPr>
          </a:p>
          <a:p>
            <a:pPr algn="l">
              <a:lnSpc>
                <a:spcPct val="90000"/>
              </a:lnSpc>
            </a:pPr>
            <a:r>
              <a:rPr lang="en-US" altLang="en-US" sz="4000" dirty="0"/>
              <a:t>5+300+9+50=364</a:t>
            </a:r>
          </a:p>
          <a:p>
            <a:pPr algn="l">
              <a:lnSpc>
                <a:spcPct val="90000"/>
              </a:lnSpc>
            </a:pPr>
            <a:r>
              <a:rPr lang="en-US" altLang="en-US" sz="4000" dirty="0" err="1"/>
              <a:t>HaSatan</a:t>
            </a:r>
            <a:r>
              <a:rPr lang="en-US" altLang="en-US" sz="4000" dirty="0"/>
              <a:t> can afflict us 364 days.  Not Yom Kippur</a:t>
            </a:r>
          </a:p>
        </p:txBody>
      </p:sp>
      <p:pic>
        <p:nvPicPr>
          <p:cNvPr id="3074" name="Picture 2">
            <a:extLst>
              <a:ext uri="{FF2B5EF4-FFF2-40B4-BE49-F238E27FC236}">
                <a16:creationId xmlns:a16="http://schemas.microsoft.com/office/drawing/2014/main" id="{F943E1B7-95A3-DC5E-2213-A76EBA71B5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9713" y="-38100"/>
            <a:ext cx="3824287"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106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3" name="Picture 2">
            <a:extLst>
              <a:ext uri="{FF2B5EF4-FFF2-40B4-BE49-F238E27FC236}">
                <a16:creationId xmlns:a16="http://schemas.microsoft.com/office/drawing/2014/main" id="{705AA067-BD90-4FC9-01B1-F9E643F6ED38}"/>
              </a:ext>
            </a:extLst>
          </p:cNvPr>
          <p:cNvPicPr>
            <a:picLocks noChangeAspect="1"/>
          </p:cNvPicPr>
          <p:nvPr/>
        </p:nvPicPr>
        <p:blipFill rotWithShape="1">
          <a:blip r:embed="rId3"/>
          <a:srcRect b="46340"/>
          <a:stretch/>
        </p:blipFill>
        <p:spPr>
          <a:xfrm>
            <a:off x="852392" y="-11137"/>
            <a:ext cx="7068113" cy="2735288"/>
          </a:xfrm>
          <a:prstGeom prst="rect">
            <a:avLst/>
          </a:prstGeom>
        </p:spPr>
      </p:pic>
    </p:spTree>
    <p:extLst>
      <p:ext uri="{BB962C8B-B14F-4D97-AF65-F5344CB8AC3E}">
        <p14:creationId xmlns:p14="http://schemas.microsoft.com/office/powerpoint/2010/main" val="3230258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20000"/>
          </a:bodyPr>
          <a:lstStyle/>
          <a:p>
            <a:pPr algn="l">
              <a:lnSpc>
                <a:spcPct val="90000"/>
              </a:lnSpc>
            </a:pPr>
            <a:r>
              <a:rPr lang="en-US" sz="4000" baseline="30000" dirty="0"/>
              <a:t>Ephesians 2.1-3</a:t>
            </a:r>
            <a:r>
              <a:rPr lang="en-US" sz="4000" i="0" dirty="0">
                <a:effectLst/>
              </a:rPr>
              <a:t>  </a:t>
            </a:r>
            <a:r>
              <a:rPr lang="en-US" sz="4000" b="0" i="0" dirty="0">
                <a:effectLst/>
              </a:rPr>
              <a:t>You were dead in your trespasses and sins. At that time, you walked in the way of this world, in conformity to </a:t>
            </a:r>
            <a:r>
              <a:rPr lang="en-US" sz="4000" b="0" i="0" u="sng" dirty="0">
                <a:solidFill>
                  <a:srgbClr val="FFFF66"/>
                </a:solidFill>
                <a:effectLst/>
              </a:rPr>
              <a:t>the ruler of the domain of the air</a:t>
            </a:r>
            <a:r>
              <a:rPr lang="en-US" sz="4000" b="0" i="0" dirty="0">
                <a:effectLst/>
              </a:rPr>
              <a:t>—the ruler of the spirit who is now operating in the sons of disobedience. </a:t>
            </a:r>
          </a:p>
          <a:p>
            <a:pPr algn="l">
              <a:lnSpc>
                <a:spcPct val="90000"/>
              </a:lnSpc>
            </a:pPr>
            <a:r>
              <a:rPr lang="en-US" altLang="en-US" sz="4000" baseline="30000" dirty="0"/>
              <a:t>Eph 4.27 </a:t>
            </a:r>
            <a:r>
              <a:rPr lang="en-US" altLang="en-US" sz="4000" dirty="0"/>
              <a:t>Do not let the sun go down while you are still angry, and do not give the devil a foothold. </a:t>
            </a:r>
          </a:p>
          <a:p>
            <a:pPr algn="l">
              <a:lnSpc>
                <a:spcPct val="90000"/>
              </a:lnSpc>
            </a:pPr>
            <a:endParaRPr lang="en-US" altLang="en-US" sz="4000" dirty="0"/>
          </a:p>
        </p:txBody>
      </p:sp>
    </p:spTree>
    <p:extLst>
      <p:ext uri="{BB962C8B-B14F-4D97-AF65-F5344CB8AC3E}">
        <p14:creationId xmlns:p14="http://schemas.microsoft.com/office/powerpoint/2010/main" val="3215489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endParaRPr lang="en-US" altLang="en-US" sz="4000" dirty="0"/>
          </a:p>
        </p:txBody>
      </p:sp>
      <p:pic>
        <p:nvPicPr>
          <p:cNvPr id="3" name="Picture 2">
            <a:extLst>
              <a:ext uri="{FF2B5EF4-FFF2-40B4-BE49-F238E27FC236}">
                <a16:creationId xmlns:a16="http://schemas.microsoft.com/office/drawing/2014/main" id="{AC0E8130-DC35-5540-6E09-1BCFCFBE48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17051797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endParaRPr lang="en-US" altLang="en-US" sz="4000" dirty="0"/>
          </a:p>
        </p:txBody>
      </p:sp>
      <p:pic>
        <p:nvPicPr>
          <p:cNvPr id="3" name="Picture 2">
            <a:extLst>
              <a:ext uri="{FF2B5EF4-FFF2-40B4-BE49-F238E27FC236}">
                <a16:creationId xmlns:a16="http://schemas.microsoft.com/office/drawing/2014/main" id="{71D864C1-8E0F-B4D4-A279-B7B3E69A4A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2" name="TextBox 1">
            <a:extLst>
              <a:ext uri="{FF2B5EF4-FFF2-40B4-BE49-F238E27FC236}">
                <a16:creationId xmlns:a16="http://schemas.microsoft.com/office/drawing/2014/main" id="{6CF779EF-1835-94C7-0BE2-EC3302101C30}"/>
              </a:ext>
            </a:extLst>
          </p:cNvPr>
          <p:cNvSpPr txBox="1"/>
          <p:nvPr/>
        </p:nvSpPr>
        <p:spPr>
          <a:xfrm>
            <a:off x="304800" y="133350"/>
            <a:ext cx="8534400" cy="4401205"/>
          </a:xfrm>
          <a:prstGeom prst="rect">
            <a:avLst/>
          </a:prstGeom>
          <a:noFill/>
        </p:spPr>
        <p:txBody>
          <a:bodyPr wrap="square" rtlCol="0">
            <a:spAutoFit/>
          </a:bodyPr>
          <a:lstStyle/>
          <a:p>
            <a:pPr algn="l"/>
            <a:r>
              <a:rPr lang="en-US" dirty="0"/>
              <a:t>Spiritually Deceased, Dead, </a:t>
            </a:r>
          </a:p>
          <a:p>
            <a:pPr algn="l"/>
            <a:r>
              <a:rPr lang="en-US" dirty="0"/>
              <a:t>Inanimate</a:t>
            </a:r>
          </a:p>
          <a:p>
            <a:pPr marL="515938" indent="-515938" algn="l">
              <a:buFont typeface="+mj-lt"/>
              <a:buAutoNum type="arabicPeriod"/>
            </a:pPr>
            <a:r>
              <a:rPr lang="en-US" dirty="0"/>
              <a:t>We were dead </a:t>
            </a:r>
          </a:p>
          <a:p>
            <a:pPr marL="515938" indent="-515938" algn="l">
              <a:buFont typeface="+mj-lt"/>
              <a:buAutoNum type="arabicPeriod"/>
            </a:pPr>
            <a:r>
              <a:rPr lang="en-US" dirty="0"/>
              <a:t>We were ruled by ha-</a:t>
            </a:r>
            <a:r>
              <a:rPr lang="en-US" dirty="0" err="1"/>
              <a:t>satan</a:t>
            </a:r>
            <a:endParaRPr lang="en-US" dirty="0"/>
          </a:p>
          <a:p>
            <a:pPr marL="515938" indent="-515938" algn="l">
              <a:buFont typeface="+mj-lt"/>
              <a:buAutoNum type="arabicPeriod"/>
            </a:pPr>
            <a:r>
              <a:rPr lang="en-US" u="sng" dirty="0">
                <a:solidFill>
                  <a:srgbClr val="FFFF66"/>
                </a:solidFill>
              </a:rPr>
              <a:t>Includes Jewish people</a:t>
            </a:r>
          </a:p>
          <a:p>
            <a:pPr marL="515938" indent="-515938" algn="l">
              <a:buFont typeface="+mj-lt"/>
              <a:buAutoNum type="arabicPeriod"/>
            </a:pPr>
            <a:r>
              <a:rPr lang="en-US" dirty="0"/>
              <a:t>Repentance of believers</a:t>
            </a:r>
          </a:p>
          <a:p>
            <a:pPr marL="515938" indent="-515938" algn="l">
              <a:buFont typeface="+mj-lt"/>
              <a:buAutoNum type="arabicPeriod"/>
            </a:pPr>
            <a:r>
              <a:rPr lang="en-US" dirty="0"/>
              <a:t>Bringing life to the dead</a:t>
            </a:r>
          </a:p>
        </p:txBody>
      </p:sp>
    </p:spTree>
    <p:extLst>
      <p:ext uri="{BB962C8B-B14F-4D97-AF65-F5344CB8AC3E}">
        <p14:creationId xmlns:p14="http://schemas.microsoft.com/office/powerpoint/2010/main" val="40014656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sz="4000" baseline="30000" dirty="0"/>
              <a:t>Ephesians 2.1-3</a:t>
            </a:r>
            <a:r>
              <a:rPr lang="en-US" sz="4000" i="0" dirty="0">
                <a:effectLst/>
              </a:rPr>
              <a:t>  </a:t>
            </a:r>
            <a:r>
              <a:rPr lang="en-US" sz="4000" b="0" i="0" u="sng" dirty="0">
                <a:solidFill>
                  <a:srgbClr val="FFFF66"/>
                </a:solidFill>
                <a:effectLst/>
              </a:rPr>
              <a:t>We too</a:t>
            </a:r>
            <a:r>
              <a:rPr lang="en-US" sz="4000" b="0" i="0" dirty="0">
                <a:effectLst/>
              </a:rPr>
              <a:t> all lived among them in the cravings of our flesh, indulging the desires of the flesh and the mind. By nature we were children of wrath, just like the others.</a:t>
            </a:r>
            <a:endParaRPr lang="en-US" altLang="en-US" sz="4000" dirty="0"/>
          </a:p>
        </p:txBody>
      </p:sp>
    </p:spTree>
    <p:extLst>
      <p:ext uri="{BB962C8B-B14F-4D97-AF65-F5344CB8AC3E}">
        <p14:creationId xmlns:p14="http://schemas.microsoft.com/office/powerpoint/2010/main" val="23186516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baseline="30000" dirty="0"/>
              <a:t>Acts 22.3</a:t>
            </a:r>
            <a:r>
              <a:rPr lang="en-US" altLang="en-US" sz="4000" dirty="0"/>
              <a:t> “I am a Jew, born in Tarsus of Cilicia, but brought up in this city and trained at the feet of </a:t>
            </a:r>
            <a:r>
              <a:rPr lang="en-US" altLang="en-US" sz="4000" dirty="0" err="1"/>
              <a:t>Gamli’el</a:t>
            </a:r>
            <a:r>
              <a:rPr lang="en-US" altLang="en-US" sz="4000" dirty="0"/>
              <a:t> in every detail of the Torah of our forefathers. I was a zealot for God, as all of you are today.</a:t>
            </a:r>
          </a:p>
        </p:txBody>
      </p:sp>
    </p:spTree>
    <p:extLst>
      <p:ext uri="{BB962C8B-B14F-4D97-AF65-F5344CB8AC3E}">
        <p14:creationId xmlns:p14="http://schemas.microsoft.com/office/powerpoint/2010/main" val="24186713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baseline="30000" dirty="0"/>
              <a:t>Acts 23.1</a:t>
            </a:r>
            <a:r>
              <a:rPr lang="en-US" altLang="en-US" sz="4000" dirty="0"/>
              <a:t> Sha’ul looked straight at the Sanhedrin and said, “Brothers, I have been discharging my obligations to God with a perfectly clear conscience, right up until today.”</a:t>
            </a:r>
          </a:p>
        </p:txBody>
      </p:sp>
    </p:spTree>
    <p:extLst>
      <p:ext uri="{BB962C8B-B14F-4D97-AF65-F5344CB8AC3E}">
        <p14:creationId xmlns:p14="http://schemas.microsoft.com/office/powerpoint/2010/main" val="35872654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a:bodyPr>
          <a:lstStyle/>
          <a:p>
            <a:pPr algn="l">
              <a:lnSpc>
                <a:spcPct val="90000"/>
              </a:lnSpc>
            </a:pPr>
            <a:r>
              <a:rPr lang="en-US" altLang="en-US" sz="4000" baseline="30000" dirty="0"/>
              <a:t>Ro 7.7-8</a:t>
            </a:r>
            <a:r>
              <a:rPr lang="en-US" altLang="en-US" sz="4000" dirty="0"/>
              <a:t> The function of the Torah was that without it, I would not have known what sin is. For example, I would not have become conscious of what greed is if the Torah had not said, “Thou shalt not covet.” But sin, seizing the opportunity afforded by the commandment, </a:t>
            </a:r>
            <a:r>
              <a:rPr lang="en-US" altLang="en-US" sz="4000" u="sng" dirty="0">
                <a:solidFill>
                  <a:srgbClr val="FFFF66"/>
                </a:solidFill>
              </a:rPr>
              <a:t>worked in me all kinds of evil desires</a:t>
            </a:r>
            <a:r>
              <a:rPr lang="en-US" altLang="en-US" sz="4000" dirty="0"/>
              <a:t>.</a:t>
            </a:r>
          </a:p>
        </p:txBody>
      </p:sp>
    </p:spTree>
    <p:extLst>
      <p:ext uri="{BB962C8B-B14F-4D97-AF65-F5344CB8AC3E}">
        <p14:creationId xmlns:p14="http://schemas.microsoft.com/office/powerpoint/2010/main" val="27798889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endParaRPr lang="en-US" altLang="en-US" sz="4000" dirty="0"/>
          </a:p>
        </p:txBody>
      </p:sp>
      <p:pic>
        <p:nvPicPr>
          <p:cNvPr id="3" name="Picture 2">
            <a:extLst>
              <a:ext uri="{FF2B5EF4-FFF2-40B4-BE49-F238E27FC236}">
                <a16:creationId xmlns:a16="http://schemas.microsoft.com/office/drawing/2014/main" id="{AC0E8130-DC35-5540-6E09-1BCFCFBE48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13489634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endParaRPr lang="en-US" altLang="en-US" sz="4000" dirty="0"/>
          </a:p>
        </p:txBody>
      </p:sp>
      <p:pic>
        <p:nvPicPr>
          <p:cNvPr id="3" name="Picture 2">
            <a:extLst>
              <a:ext uri="{FF2B5EF4-FFF2-40B4-BE49-F238E27FC236}">
                <a16:creationId xmlns:a16="http://schemas.microsoft.com/office/drawing/2014/main" id="{71D864C1-8E0F-B4D4-A279-B7B3E69A4A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2" name="TextBox 1">
            <a:extLst>
              <a:ext uri="{FF2B5EF4-FFF2-40B4-BE49-F238E27FC236}">
                <a16:creationId xmlns:a16="http://schemas.microsoft.com/office/drawing/2014/main" id="{6CF779EF-1835-94C7-0BE2-EC3302101C30}"/>
              </a:ext>
            </a:extLst>
          </p:cNvPr>
          <p:cNvSpPr txBox="1"/>
          <p:nvPr/>
        </p:nvSpPr>
        <p:spPr>
          <a:xfrm>
            <a:off x="304800" y="133350"/>
            <a:ext cx="8534400" cy="4401205"/>
          </a:xfrm>
          <a:prstGeom prst="rect">
            <a:avLst/>
          </a:prstGeom>
          <a:noFill/>
        </p:spPr>
        <p:txBody>
          <a:bodyPr wrap="square" rtlCol="0">
            <a:spAutoFit/>
          </a:bodyPr>
          <a:lstStyle/>
          <a:p>
            <a:pPr algn="l"/>
            <a:r>
              <a:rPr lang="en-US" dirty="0"/>
              <a:t>Spiritually Deceased, Dead, </a:t>
            </a:r>
          </a:p>
          <a:p>
            <a:pPr algn="l"/>
            <a:r>
              <a:rPr lang="en-US" dirty="0"/>
              <a:t>Inanimate</a:t>
            </a:r>
          </a:p>
          <a:p>
            <a:pPr marL="515938" indent="-515938" algn="l">
              <a:buFont typeface="+mj-lt"/>
              <a:buAutoNum type="arabicPeriod"/>
            </a:pPr>
            <a:r>
              <a:rPr lang="en-US" dirty="0"/>
              <a:t>We were dead </a:t>
            </a:r>
          </a:p>
          <a:p>
            <a:pPr marL="515938" indent="-515938" algn="l">
              <a:buFont typeface="+mj-lt"/>
              <a:buAutoNum type="arabicPeriod"/>
            </a:pPr>
            <a:r>
              <a:rPr lang="en-US" dirty="0"/>
              <a:t>We were ruled by ha-</a:t>
            </a:r>
            <a:r>
              <a:rPr lang="en-US" dirty="0" err="1"/>
              <a:t>satan</a:t>
            </a:r>
            <a:endParaRPr lang="en-US" dirty="0"/>
          </a:p>
          <a:p>
            <a:pPr marL="515938" indent="-515938" algn="l">
              <a:buFont typeface="+mj-lt"/>
              <a:buAutoNum type="arabicPeriod"/>
            </a:pPr>
            <a:r>
              <a:rPr lang="en-US" dirty="0"/>
              <a:t>Includes Jewish people</a:t>
            </a:r>
          </a:p>
          <a:p>
            <a:pPr marL="515938" indent="-515938" algn="l">
              <a:buFont typeface="+mj-lt"/>
              <a:buAutoNum type="arabicPeriod"/>
            </a:pPr>
            <a:r>
              <a:rPr lang="en-US" u="sng" dirty="0">
                <a:solidFill>
                  <a:srgbClr val="FFFF66"/>
                </a:solidFill>
              </a:rPr>
              <a:t>Repentance of believers</a:t>
            </a:r>
          </a:p>
          <a:p>
            <a:pPr marL="515938" indent="-515938" algn="l">
              <a:buFont typeface="+mj-lt"/>
              <a:buAutoNum type="arabicPeriod"/>
            </a:pPr>
            <a:r>
              <a:rPr lang="en-US" dirty="0"/>
              <a:t>Bringing life to the dead</a:t>
            </a:r>
          </a:p>
        </p:txBody>
      </p:sp>
    </p:spTree>
    <p:extLst>
      <p:ext uri="{BB962C8B-B14F-4D97-AF65-F5344CB8AC3E}">
        <p14:creationId xmlns:p14="http://schemas.microsoft.com/office/powerpoint/2010/main" val="1484330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This is why the Torah has set up this time of year as a season of repentance, self examination, inner searching, getting right with others, seeking MORE Messiah-likeness: love, joy, shalom, Presence!!</a:t>
            </a:r>
          </a:p>
          <a:p>
            <a:pPr algn="l">
              <a:lnSpc>
                <a:spcPct val="90000"/>
              </a:lnSpc>
            </a:pPr>
            <a:r>
              <a:rPr lang="en-US" altLang="en-US" sz="4000" dirty="0"/>
              <a:t>Now till Yom Kippur…</a:t>
            </a:r>
          </a:p>
        </p:txBody>
      </p:sp>
    </p:spTree>
    <p:extLst>
      <p:ext uri="{BB962C8B-B14F-4D97-AF65-F5344CB8AC3E}">
        <p14:creationId xmlns:p14="http://schemas.microsoft.com/office/powerpoint/2010/main" val="31069114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3" name="Picture 2">
            <a:extLst>
              <a:ext uri="{FF2B5EF4-FFF2-40B4-BE49-F238E27FC236}">
                <a16:creationId xmlns:a16="http://schemas.microsoft.com/office/drawing/2014/main" id="{705AA067-BD90-4FC9-01B1-F9E643F6ED38}"/>
              </a:ext>
            </a:extLst>
          </p:cNvPr>
          <p:cNvPicPr>
            <a:picLocks noChangeAspect="1"/>
          </p:cNvPicPr>
          <p:nvPr/>
        </p:nvPicPr>
        <p:blipFill>
          <a:blip r:embed="rId3"/>
          <a:stretch>
            <a:fillRect/>
          </a:stretch>
        </p:blipFill>
        <p:spPr>
          <a:xfrm>
            <a:off x="852392" y="-11138"/>
            <a:ext cx="7068113" cy="5097487"/>
          </a:xfrm>
          <a:prstGeom prst="rect">
            <a:avLst/>
          </a:prstGeom>
        </p:spPr>
      </p:pic>
    </p:spTree>
    <p:extLst>
      <p:ext uri="{BB962C8B-B14F-4D97-AF65-F5344CB8AC3E}">
        <p14:creationId xmlns:p14="http://schemas.microsoft.com/office/powerpoint/2010/main" val="42813729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baseline="30000" dirty="0"/>
              <a:t>1 Tim 1.15-16 </a:t>
            </a:r>
            <a:r>
              <a:rPr lang="en-US" altLang="en-US" sz="4000" dirty="0"/>
              <a:t>So here is a statement you can trust, one that fully deserves to be accepted: the Messiah came into the world to save sinners, </a:t>
            </a:r>
            <a:r>
              <a:rPr lang="en-US" altLang="en-US" sz="4000" u="sng" dirty="0">
                <a:solidFill>
                  <a:srgbClr val="FFFF66"/>
                </a:solidFill>
              </a:rPr>
              <a:t>and I am the number one sinner! </a:t>
            </a:r>
            <a:r>
              <a:rPr lang="en-US" altLang="en-US" sz="4000" dirty="0"/>
              <a:t>But this is precisely why I received mercy — </a:t>
            </a:r>
          </a:p>
        </p:txBody>
      </p:sp>
    </p:spTree>
    <p:extLst>
      <p:ext uri="{BB962C8B-B14F-4D97-AF65-F5344CB8AC3E}">
        <p14:creationId xmlns:p14="http://schemas.microsoft.com/office/powerpoint/2010/main" val="25137710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baseline="30000" dirty="0"/>
              <a:t>1 Tim 1.15-16 </a:t>
            </a:r>
            <a:r>
              <a:rPr lang="en-US" altLang="en-US" sz="4000" dirty="0"/>
              <a:t>so that in me, as </a:t>
            </a:r>
            <a:r>
              <a:rPr lang="en-US" altLang="en-US" sz="4000" u="sng" dirty="0">
                <a:solidFill>
                  <a:srgbClr val="FFFF66"/>
                </a:solidFill>
              </a:rPr>
              <a:t>the number one sinner</a:t>
            </a:r>
            <a:r>
              <a:rPr lang="en-US" altLang="en-US" sz="4000" dirty="0"/>
              <a:t>, Yeshua the Messiah might demonstrate how very patient he is, as an example to those who would later come to trust in him and thereby have eternal life.</a:t>
            </a:r>
          </a:p>
        </p:txBody>
      </p:sp>
    </p:spTree>
    <p:extLst>
      <p:ext uri="{BB962C8B-B14F-4D97-AF65-F5344CB8AC3E}">
        <p14:creationId xmlns:p14="http://schemas.microsoft.com/office/powerpoint/2010/main" val="11873385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Today is Shabbat </a:t>
            </a:r>
            <a:r>
              <a:rPr lang="en-US" altLang="en-US" sz="4000" dirty="0" err="1"/>
              <a:t>Slikhot</a:t>
            </a:r>
            <a:r>
              <a:rPr lang="en-US" altLang="en-US" sz="4000" dirty="0"/>
              <a:t>, forgiveness, actually tonight.  </a:t>
            </a:r>
          </a:p>
        </p:txBody>
      </p:sp>
    </p:spTree>
    <p:extLst>
      <p:ext uri="{BB962C8B-B14F-4D97-AF65-F5344CB8AC3E}">
        <p14:creationId xmlns:p14="http://schemas.microsoft.com/office/powerpoint/2010/main" val="32927692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err="1"/>
              <a:t>Selikhot</a:t>
            </a:r>
            <a:r>
              <a:rPr lang="en-US" altLang="en-US" sz="4000" dirty="0"/>
              <a:t> </a:t>
            </a:r>
            <a:r>
              <a:rPr lang="he-IL" altLang="en-US" sz="4000" b="1" dirty="0">
                <a:latin typeface="David" panose="020E0502060401010101" pitchFamily="34" charset="-79"/>
                <a:cs typeface="David" panose="020E0502060401010101" pitchFamily="34" charset="-79"/>
              </a:rPr>
              <a:t>סְלִיחוֹת</a:t>
            </a:r>
            <a:r>
              <a:rPr lang="en-US" altLang="en-US" sz="4000" b="1" dirty="0">
                <a:latin typeface="David" panose="020E0502060401010101" pitchFamily="34" charset="-79"/>
                <a:cs typeface="David" panose="020E0502060401010101" pitchFamily="34" charset="-79"/>
              </a:rPr>
              <a:t>    </a:t>
            </a:r>
            <a:r>
              <a:rPr lang="en-US" altLang="en-US" sz="4000" dirty="0"/>
              <a:t>singular: </a:t>
            </a:r>
            <a:r>
              <a:rPr lang="he-IL" altLang="en-US" sz="4000" b="1" dirty="0">
                <a:latin typeface="David" panose="020E0502060401010101" pitchFamily="34" charset="-79"/>
                <a:cs typeface="David" panose="020E0502060401010101" pitchFamily="34" charset="-79"/>
              </a:rPr>
              <a:t>סליחה</a:t>
            </a:r>
            <a:r>
              <a:rPr lang="en-US" altLang="en-US" sz="4000" b="1" dirty="0">
                <a:latin typeface="David" panose="020E0502060401010101" pitchFamily="34" charset="-79"/>
                <a:cs typeface="David" panose="020E0502060401010101" pitchFamily="34" charset="-79"/>
              </a:rPr>
              <a:t> </a:t>
            </a:r>
            <a:r>
              <a:rPr lang="en-US" altLang="en-US" sz="4000" dirty="0" err="1"/>
              <a:t>selikhah</a:t>
            </a:r>
            <a:r>
              <a:rPr lang="en-US" altLang="en-US" sz="4000" b="1" dirty="0">
                <a:latin typeface="David" panose="020E0502060401010101" pitchFamily="34" charset="-79"/>
                <a:cs typeface="David" panose="020E0502060401010101" pitchFamily="34" charset="-79"/>
              </a:rPr>
              <a:t> </a:t>
            </a:r>
            <a:r>
              <a:rPr lang="en-US" altLang="en-US" sz="4000" dirty="0"/>
              <a:t> are Jewish penitential poems and prayers, especially those said in the period leading up to the High Holidays, and on fast days. The Thirteen Attributes of Mercy are a central theme throughout these prayers.</a:t>
            </a:r>
          </a:p>
          <a:p>
            <a:pPr algn="l">
              <a:lnSpc>
                <a:spcPct val="90000"/>
              </a:lnSpc>
            </a:pPr>
            <a:endParaRPr lang="en-US" altLang="en-US" sz="4000" dirty="0"/>
          </a:p>
        </p:txBody>
      </p:sp>
    </p:spTree>
    <p:extLst>
      <p:ext uri="{BB962C8B-B14F-4D97-AF65-F5344CB8AC3E}">
        <p14:creationId xmlns:p14="http://schemas.microsoft.com/office/powerpoint/2010/main" val="36970821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3600" dirty="0"/>
              <a:t>anger, greed, selfishness, raging inner lustfulness, resentment, pride, stubbornness, evil shame, suspicion, jealousy, </a:t>
            </a:r>
            <a:endParaRPr lang="en-US" altLang="en-US" sz="4000" dirty="0"/>
          </a:p>
        </p:txBody>
      </p:sp>
    </p:spTree>
    <p:extLst>
      <p:ext uri="{BB962C8B-B14F-4D97-AF65-F5344CB8AC3E}">
        <p14:creationId xmlns:p14="http://schemas.microsoft.com/office/powerpoint/2010/main" val="28741993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1026" name="Picture 2">
            <a:extLst>
              <a:ext uri="{FF2B5EF4-FFF2-40B4-BE49-F238E27FC236}">
                <a16:creationId xmlns:a16="http://schemas.microsoft.com/office/drawing/2014/main" id="{9C04B84A-2D27-DA98-55D8-C08F2937DEA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2438" y="0"/>
            <a:ext cx="8239125"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2A6F874-A124-5C95-7755-9366A54BF172}"/>
              </a:ext>
            </a:extLst>
          </p:cNvPr>
          <p:cNvSpPr txBox="1"/>
          <p:nvPr/>
        </p:nvSpPr>
        <p:spPr>
          <a:xfrm>
            <a:off x="564083" y="228970"/>
            <a:ext cx="8422755" cy="1323439"/>
          </a:xfrm>
          <a:prstGeom prst="rect">
            <a:avLst/>
          </a:prstGeom>
          <a:noFill/>
        </p:spPr>
        <p:txBody>
          <a:bodyPr wrap="none" rtlCol="0">
            <a:spAutoFit/>
          </a:bodyPr>
          <a:lstStyle/>
          <a:p>
            <a:r>
              <a:rPr lang="en-US" dirty="0"/>
              <a:t>Crowd performing </a:t>
            </a:r>
            <a:r>
              <a:rPr lang="en-US" dirty="0" err="1"/>
              <a:t>Slikhot</a:t>
            </a:r>
            <a:r>
              <a:rPr lang="en-US" dirty="0"/>
              <a:t> </a:t>
            </a:r>
          </a:p>
          <a:p>
            <a:r>
              <a:rPr lang="en-US" dirty="0"/>
              <a:t>at the Western Wall in Jerusalem.</a:t>
            </a:r>
          </a:p>
        </p:txBody>
      </p:sp>
    </p:spTree>
    <p:extLst>
      <p:ext uri="{BB962C8B-B14F-4D97-AF65-F5344CB8AC3E}">
        <p14:creationId xmlns:p14="http://schemas.microsoft.com/office/powerpoint/2010/main" val="40432778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2776105" cy="4648200"/>
          </a:xfrm>
        </p:spPr>
        <p:txBody>
          <a:bodyPr/>
          <a:lstStyle/>
          <a:p>
            <a:pPr algn="l">
              <a:lnSpc>
                <a:spcPct val="90000"/>
              </a:lnSpc>
            </a:pPr>
            <a:r>
              <a:rPr lang="en-US" altLang="en-US" sz="4000" dirty="0"/>
              <a:t>Man reciting </a:t>
            </a:r>
            <a:r>
              <a:rPr lang="en-US" altLang="en-US" sz="4000" dirty="0" err="1"/>
              <a:t>Slikhot</a:t>
            </a:r>
            <a:r>
              <a:rPr lang="en-US" altLang="en-US" sz="4000" dirty="0"/>
              <a:t> prayers at the Western Wall, 2008</a:t>
            </a:r>
          </a:p>
          <a:p>
            <a:pPr algn="l">
              <a:lnSpc>
                <a:spcPct val="90000"/>
              </a:lnSpc>
            </a:pPr>
            <a:endParaRPr lang="en-US" altLang="en-US" sz="4000" dirty="0"/>
          </a:p>
        </p:txBody>
      </p:sp>
      <p:pic>
        <p:nvPicPr>
          <p:cNvPr id="3" name="Picture 2">
            <a:extLst>
              <a:ext uri="{FF2B5EF4-FFF2-40B4-BE49-F238E27FC236}">
                <a16:creationId xmlns:a16="http://schemas.microsoft.com/office/drawing/2014/main" id="{9CD7B965-31E5-A806-79C5-396C2AF8E5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0905" y="0"/>
            <a:ext cx="6063095" cy="5143500"/>
          </a:xfrm>
          <a:prstGeom prst="rect">
            <a:avLst/>
          </a:prstGeom>
        </p:spPr>
      </p:pic>
    </p:spTree>
    <p:extLst>
      <p:ext uri="{BB962C8B-B14F-4D97-AF65-F5344CB8AC3E}">
        <p14:creationId xmlns:p14="http://schemas.microsoft.com/office/powerpoint/2010/main" val="33050257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Why </a:t>
            </a:r>
            <a:r>
              <a:rPr lang="en-US" altLang="en-US" sz="4000" dirty="0" err="1"/>
              <a:t>soooo</a:t>
            </a:r>
            <a:r>
              <a:rPr lang="en-US" altLang="en-US" sz="4000" dirty="0"/>
              <a:t> much repentance, self examination?</a:t>
            </a:r>
          </a:p>
        </p:txBody>
      </p:sp>
    </p:spTree>
    <p:extLst>
      <p:ext uri="{BB962C8B-B14F-4D97-AF65-F5344CB8AC3E}">
        <p14:creationId xmlns:p14="http://schemas.microsoft.com/office/powerpoint/2010/main" val="27159061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baseline="30000" dirty="0"/>
              <a:t>Ber 33.1-3</a:t>
            </a:r>
            <a:r>
              <a:rPr lang="en-US" altLang="en-US" sz="4000" dirty="0"/>
              <a:t> Then Yaakov glanced up and saw, behold, there was </a:t>
            </a:r>
            <a:r>
              <a:rPr lang="en-US" altLang="en-US" sz="4000" dirty="0" err="1"/>
              <a:t>Esav</a:t>
            </a:r>
            <a:r>
              <a:rPr lang="en-US" altLang="en-US" sz="4000" dirty="0"/>
              <a:t> coming—and 400 men with him…  He himself passed on ahead of [his family], and </a:t>
            </a:r>
            <a:r>
              <a:rPr lang="en-US" altLang="en-US" sz="4000" dirty="0">
                <a:solidFill>
                  <a:srgbClr val="FFFF66"/>
                </a:solidFill>
              </a:rPr>
              <a:t>bowed to the ground seven times until he came near to his brother</a:t>
            </a:r>
            <a:r>
              <a:rPr lang="en-US" altLang="en-US" sz="4000" dirty="0"/>
              <a:t>.</a:t>
            </a:r>
          </a:p>
        </p:txBody>
      </p:sp>
    </p:spTree>
    <p:extLst>
      <p:ext uri="{BB962C8B-B14F-4D97-AF65-F5344CB8AC3E}">
        <p14:creationId xmlns:p14="http://schemas.microsoft.com/office/powerpoint/2010/main" val="22975533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1981200" cy="4648200"/>
          </a:xfrm>
        </p:spPr>
        <p:txBody>
          <a:bodyPr/>
          <a:lstStyle/>
          <a:p>
            <a:pPr algn="l">
              <a:lnSpc>
                <a:spcPct val="90000"/>
              </a:lnSpc>
            </a:pPr>
            <a:r>
              <a:rPr lang="en-US" altLang="en-US" sz="4000" dirty="0" err="1"/>
              <a:t>Immer-sion</a:t>
            </a:r>
            <a:endParaRPr lang="en-US" altLang="en-US" sz="4000" dirty="0"/>
          </a:p>
          <a:p>
            <a:pPr algn="l">
              <a:lnSpc>
                <a:spcPct val="90000"/>
              </a:lnSpc>
            </a:pPr>
            <a:r>
              <a:rPr lang="en-US" altLang="en-US" sz="4000" dirty="0"/>
              <a:t>Sept 3, 2023</a:t>
            </a:r>
          </a:p>
        </p:txBody>
      </p:sp>
      <p:pic>
        <p:nvPicPr>
          <p:cNvPr id="3" name="Picture 2">
            <a:extLst>
              <a:ext uri="{FF2B5EF4-FFF2-40B4-BE49-F238E27FC236}">
                <a16:creationId xmlns:a16="http://schemas.microsoft.com/office/drawing/2014/main" id="{4C3E8C4D-F784-45C1-9CFF-B8EB21FC9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9433"/>
            <a:ext cx="6858000" cy="5143500"/>
          </a:xfrm>
          <a:prstGeom prst="rect">
            <a:avLst/>
          </a:prstGeom>
        </p:spPr>
      </p:pic>
    </p:spTree>
    <p:extLst>
      <p:ext uri="{BB962C8B-B14F-4D97-AF65-F5344CB8AC3E}">
        <p14:creationId xmlns:p14="http://schemas.microsoft.com/office/powerpoint/2010/main" val="21674760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3" name="Picture 2">
            <a:extLst>
              <a:ext uri="{FF2B5EF4-FFF2-40B4-BE49-F238E27FC236}">
                <a16:creationId xmlns:a16="http://schemas.microsoft.com/office/drawing/2014/main" id="{DEEB1CE9-66F1-DBF4-FECB-53CA2FD63A5B}"/>
              </a:ext>
            </a:extLst>
          </p:cNvPr>
          <p:cNvPicPr>
            <a:picLocks noChangeAspect="1"/>
          </p:cNvPicPr>
          <p:nvPr/>
        </p:nvPicPr>
        <p:blipFill rotWithShape="1">
          <a:blip r:embed="rId3"/>
          <a:srcRect b="55926"/>
          <a:stretch/>
        </p:blipFill>
        <p:spPr>
          <a:xfrm>
            <a:off x="899920" y="0"/>
            <a:ext cx="7344159" cy="2266950"/>
          </a:xfrm>
          <a:prstGeom prst="rect">
            <a:avLst/>
          </a:prstGeom>
        </p:spPr>
      </p:pic>
    </p:spTree>
    <p:extLst>
      <p:ext uri="{BB962C8B-B14F-4D97-AF65-F5344CB8AC3E}">
        <p14:creationId xmlns:p14="http://schemas.microsoft.com/office/powerpoint/2010/main" val="15573214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3" name="Picture 2">
            <a:extLst>
              <a:ext uri="{FF2B5EF4-FFF2-40B4-BE49-F238E27FC236}">
                <a16:creationId xmlns:a16="http://schemas.microsoft.com/office/drawing/2014/main" id="{32B1B54E-B8DF-4C38-CDC1-1DFB93C4CB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1"/>
            <a:ext cx="3855868" cy="5141157"/>
          </a:xfrm>
          <a:prstGeom prst="rect">
            <a:avLst/>
          </a:prstGeom>
        </p:spPr>
      </p:pic>
      <p:pic>
        <p:nvPicPr>
          <p:cNvPr id="5" name="Picture 4">
            <a:extLst>
              <a:ext uri="{FF2B5EF4-FFF2-40B4-BE49-F238E27FC236}">
                <a16:creationId xmlns:a16="http://schemas.microsoft.com/office/drawing/2014/main" id="{43EBC735-4776-8182-4BE4-51DCBDC92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5390" y="0"/>
            <a:ext cx="2893219" cy="5143500"/>
          </a:xfrm>
          <a:prstGeom prst="rect">
            <a:avLst/>
          </a:prstGeom>
        </p:spPr>
      </p:pic>
      <p:pic>
        <p:nvPicPr>
          <p:cNvPr id="7" name="Picture 6">
            <a:extLst>
              <a:ext uri="{FF2B5EF4-FFF2-40B4-BE49-F238E27FC236}">
                <a16:creationId xmlns:a16="http://schemas.microsoft.com/office/drawing/2014/main" id="{3B4732DD-8991-4479-56C0-12B6B24A9C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171" y="9802"/>
            <a:ext cx="2893219" cy="5143500"/>
          </a:xfrm>
          <a:prstGeom prst="rect">
            <a:avLst/>
          </a:prstGeom>
        </p:spPr>
      </p:pic>
    </p:spTree>
    <p:extLst>
      <p:ext uri="{BB962C8B-B14F-4D97-AF65-F5344CB8AC3E}">
        <p14:creationId xmlns:p14="http://schemas.microsoft.com/office/powerpoint/2010/main" val="33226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Days of Awe September 15-24</a:t>
            </a:r>
          </a:p>
          <a:p>
            <a:pPr algn="l">
              <a:lnSpc>
                <a:spcPct val="90000"/>
              </a:lnSpc>
            </a:pPr>
            <a:endParaRPr lang="he-IL" altLang="en-US" sz="4000" dirty="0"/>
          </a:p>
          <a:p>
            <a:pPr algn="l">
              <a:lnSpc>
                <a:spcPct val="90000"/>
              </a:lnSpc>
            </a:pPr>
            <a:endParaRPr lang="he-IL" altLang="en-US" sz="4000" dirty="0"/>
          </a:p>
          <a:p>
            <a:pPr algn="l">
              <a:lnSpc>
                <a:spcPct val="90000"/>
              </a:lnSpc>
            </a:pPr>
            <a:endParaRPr lang="he-IL" altLang="en-US" sz="4000" dirty="0"/>
          </a:p>
          <a:p>
            <a:pPr algn="l">
              <a:lnSpc>
                <a:spcPct val="90000"/>
              </a:lnSpc>
            </a:pPr>
            <a:endParaRPr lang="he-IL" altLang="en-US" sz="4000" dirty="0"/>
          </a:p>
          <a:p>
            <a:pPr algn="l">
              <a:lnSpc>
                <a:spcPct val="90000"/>
              </a:lnSpc>
            </a:pPr>
            <a:endParaRPr lang="he-IL" altLang="en-US" sz="4000" dirty="0"/>
          </a:p>
          <a:p>
            <a:pPr algn="l">
              <a:lnSpc>
                <a:spcPct val="90000"/>
              </a:lnSpc>
            </a:pPr>
            <a:r>
              <a:rPr lang="en-US" altLang="en-US" sz="4000" dirty="0"/>
              <a:t>https://www.10days.net/register</a:t>
            </a:r>
          </a:p>
        </p:txBody>
      </p:sp>
      <p:pic>
        <p:nvPicPr>
          <p:cNvPr id="5122" name="Picture 2">
            <a:extLst>
              <a:ext uri="{FF2B5EF4-FFF2-40B4-BE49-F238E27FC236}">
                <a16:creationId xmlns:a16="http://schemas.microsoft.com/office/drawing/2014/main" id="{7FE42506-8842-FC69-8E9B-270AB554A5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85813"/>
            <a:ext cx="9144000" cy="3571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09161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endParaRPr lang="en-US" altLang="en-US" sz="4000" dirty="0"/>
          </a:p>
        </p:txBody>
      </p:sp>
      <p:pic>
        <p:nvPicPr>
          <p:cNvPr id="3" name="Picture 2">
            <a:extLst>
              <a:ext uri="{FF2B5EF4-FFF2-40B4-BE49-F238E27FC236}">
                <a16:creationId xmlns:a16="http://schemas.microsoft.com/office/drawing/2014/main" id="{AC0E8130-DC35-5540-6E09-1BCFCFBE48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514826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endParaRPr lang="en-US" altLang="en-US" sz="4000" dirty="0"/>
          </a:p>
        </p:txBody>
      </p:sp>
      <p:pic>
        <p:nvPicPr>
          <p:cNvPr id="3" name="Picture 2">
            <a:extLst>
              <a:ext uri="{FF2B5EF4-FFF2-40B4-BE49-F238E27FC236}">
                <a16:creationId xmlns:a16="http://schemas.microsoft.com/office/drawing/2014/main" id="{71D864C1-8E0F-B4D4-A279-B7B3E69A4A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2" name="TextBox 1">
            <a:extLst>
              <a:ext uri="{FF2B5EF4-FFF2-40B4-BE49-F238E27FC236}">
                <a16:creationId xmlns:a16="http://schemas.microsoft.com/office/drawing/2014/main" id="{6CF779EF-1835-94C7-0BE2-EC3302101C30}"/>
              </a:ext>
            </a:extLst>
          </p:cNvPr>
          <p:cNvSpPr txBox="1"/>
          <p:nvPr/>
        </p:nvSpPr>
        <p:spPr>
          <a:xfrm>
            <a:off x="304800" y="133350"/>
            <a:ext cx="8534400" cy="4401205"/>
          </a:xfrm>
          <a:prstGeom prst="rect">
            <a:avLst/>
          </a:prstGeom>
          <a:noFill/>
        </p:spPr>
        <p:txBody>
          <a:bodyPr wrap="square" rtlCol="0">
            <a:spAutoFit/>
          </a:bodyPr>
          <a:lstStyle/>
          <a:p>
            <a:pPr algn="l"/>
            <a:r>
              <a:rPr lang="en-US" dirty="0"/>
              <a:t>Spiritually Deceased, Dead, </a:t>
            </a:r>
          </a:p>
          <a:p>
            <a:pPr algn="l"/>
            <a:r>
              <a:rPr lang="en-US" dirty="0"/>
              <a:t>Inanimate</a:t>
            </a:r>
          </a:p>
          <a:p>
            <a:pPr marL="515938" indent="-515938" algn="l">
              <a:buFont typeface="+mj-lt"/>
              <a:buAutoNum type="arabicPeriod"/>
            </a:pPr>
            <a:r>
              <a:rPr lang="en-US" dirty="0"/>
              <a:t>We were dead </a:t>
            </a:r>
          </a:p>
          <a:p>
            <a:pPr marL="515938" indent="-515938" algn="l">
              <a:buFont typeface="+mj-lt"/>
              <a:buAutoNum type="arabicPeriod"/>
            </a:pPr>
            <a:r>
              <a:rPr lang="en-US" dirty="0"/>
              <a:t>We were ruled by ha-</a:t>
            </a:r>
            <a:r>
              <a:rPr lang="en-US" dirty="0" err="1"/>
              <a:t>satan</a:t>
            </a:r>
            <a:endParaRPr lang="en-US" dirty="0"/>
          </a:p>
          <a:p>
            <a:pPr marL="515938" indent="-515938" algn="l">
              <a:buFont typeface="+mj-lt"/>
              <a:buAutoNum type="arabicPeriod"/>
            </a:pPr>
            <a:r>
              <a:rPr lang="en-US" dirty="0"/>
              <a:t>Includes Jewish people</a:t>
            </a:r>
          </a:p>
          <a:p>
            <a:pPr marL="515938" indent="-515938" algn="l">
              <a:buFont typeface="+mj-lt"/>
              <a:buAutoNum type="arabicPeriod"/>
            </a:pPr>
            <a:r>
              <a:rPr lang="en-US" dirty="0"/>
              <a:t>Repentance of believers</a:t>
            </a:r>
          </a:p>
          <a:p>
            <a:pPr marL="515938" indent="-515938" algn="l">
              <a:buFont typeface="+mj-lt"/>
              <a:buAutoNum type="arabicPeriod"/>
            </a:pPr>
            <a:r>
              <a:rPr lang="en-US" u="sng" dirty="0">
                <a:solidFill>
                  <a:srgbClr val="FFFF66"/>
                </a:solidFill>
              </a:rPr>
              <a:t>Bringing life to the dead</a:t>
            </a:r>
          </a:p>
        </p:txBody>
      </p:sp>
    </p:spTree>
    <p:extLst>
      <p:ext uri="{BB962C8B-B14F-4D97-AF65-F5344CB8AC3E}">
        <p14:creationId xmlns:p14="http://schemas.microsoft.com/office/powerpoint/2010/main" val="35319359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Instead of joining with the Jewish Community at Beth Torah for </a:t>
            </a:r>
            <a:r>
              <a:rPr lang="en-US" altLang="en-US" sz="4000" dirty="0" err="1"/>
              <a:t>Slikhot</a:t>
            </a:r>
            <a:r>
              <a:rPr lang="en-US" altLang="en-US" sz="4000" dirty="0"/>
              <a:t>, we are doing an Ingathering/ Outreach at Pioneer Park.  Bring life from the dead!!</a:t>
            </a:r>
          </a:p>
        </p:txBody>
      </p:sp>
    </p:spTree>
    <p:extLst>
      <p:ext uri="{BB962C8B-B14F-4D97-AF65-F5344CB8AC3E}">
        <p14:creationId xmlns:p14="http://schemas.microsoft.com/office/powerpoint/2010/main" val="15348863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3733800" cy="4648200"/>
          </a:xfrm>
        </p:spPr>
        <p:txBody>
          <a:bodyPr/>
          <a:lstStyle/>
          <a:p>
            <a:pPr algn="l">
              <a:lnSpc>
                <a:spcPct val="90000"/>
              </a:lnSpc>
            </a:pPr>
            <a:r>
              <a:rPr lang="en-US" altLang="en-US" sz="4000" dirty="0"/>
              <a:t>Pioneer Park, Ingathering / Outreach</a:t>
            </a:r>
          </a:p>
          <a:p>
            <a:pPr algn="l">
              <a:lnSpc>
                <a:spcPct val="90000"/>
              </a:lnSpc>
            </a:pPr>
            <a:r>
              <a:rPr lang="en-US" altLang="en-US" sz="4000" dirty="0"/>
              <a:t>Sept. 9, 2023</a:t>
            </a:r>
          </a:p>
          <a:p>
            <a:pPr algn="l">
              <a:lnSpc>
                <a:spcPct val="90000"/>
              </a:lnSpc>
            </a:pPr>
            <a:r>
              <a:rPr lang="en-US" altLang="en-US" sz="4000" dirty="0"/>
              <a:t>Elul 24, 5783</a:t>
            </a:r>
          </a:p>
        </p:txBody>
      </p:sp>
      <p:pic>
        <p:nvPicPr>
          <p:cNvPr id="3" name="Picture 2">
            <a:extLst>
              <a:ext uri="{FF2B5EF4-FFF2-40B4-BE49-F238E27FC236}">
                <a16:creationId xmlns:a16="http://schemas.microsoft.com/office/drawing/2014/main" id="{6FF09EED-191E-1AB7-904A-E841FA505F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1757" y="0"/>
            <a:ext cx="2502243" cy="5143500"/>
          </a:xfrm>
          <a:prstGeom prst="rect">
            <a:avLst/>
          </a:prstGeom>
        </p:spPr>
      </p:pic>
      <p:pic>
        <p:nvPicPr>
          <p:cNvPr id="5" name="Picture 4">
            <a:extLst>
              <a:ext uri="{FF2B5EF4-FFF2-40B4-BE49-F238E27FC236}">
                <a16:creationId xmlns:a16="http://schemas.microsoft.com/office/drawing/2014/main" id="{D038BA01-4A23-723B-84F4-519063F41F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8600" y="28298"/>
            <a:ext cx="2502243" cy="5143500"/>
          </a:xfrm>
          <a:prstGeom prst="rect">
            <a:avLst/>
          </a:prstGeom>
        </p:spPr>
      </p:pic>
    </p:spTree>
    <p:extLst>
      <p:ext uri="{BB962C8B-B14F-4D97-AF65-F5344CB8AC3E}">
        <p14:creationId xmlns:p14="http://schemas.microsoft.com/office/powerpoint/2010/main" val="31054555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Why, to share life from the dead with the pedestrians, revelers, bar hoppers, in Westport.  </a:t>
            </a:r>
          </a:p>
        </p:txBody>
      </p:sp>
    </p:spTree>
    <p:extLst>
      <p:ext uri="{BB962C8B-B14F-4D97-AF65-F5344CB8AC3E}">
        <p14:creationId xmlns:p14="http://schemas.microsoft.com/office/powerpoint/2010/main" val="39724417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endParaRPr lang="en-US" altLang="en-US" sz="4000" dirty="0"/>
          </a:p>
        </p:txBody>
      </p:sp>
      <p:pic>
        <p:nvPicPr>
          <p:cNvPr id="4098" name="Picture 2" descr="Skeleton, Crowd of Skeletons are walking, animation, Alpha channel ...">
            <a:extLst>
              <a:ext uri="{FF2B5EF4-FFF2-40B4-BE49-F238E27FC236}">
                <a16:creationId xmlns:a16="http://schemas.microsoft.com/office/drawing/2014/main" id="{82BED9D1-FBAF-82C2-C677-FEB2AC3152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14368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baseline="30000" dirty="0"/>
              <a:t>Acts 26.17-18</a:t>
            </a:r>
            <a:r>
              <a:rPr lang="en-US" altLang="en-US" sz="4000" dirty="0"/>
              <a:t>  I am sending you, to open their eyes—so they may turn from darkness to light and from the power of </a:t>
            </a:r>
            <a:r>
              <a:rPr lang="en-US" altLang="en-US" sz="4000" dirty="0" err="1"/>
              <a:t>satan</a:t>
            </a:r>
            <a:r>
              <a:rPr lang="en-US" altLang="en-US" sz="4000" dirty="0"/>
              <a:t> to God, that they may receive release from sins as well as a place among those who are made holy through trusting in Me.’</a:t>
            </a:r>
          </a:p>
        </p:txBody>
      </p:sp>
    </p:spTree>
    <p:extLst>
      <p:ext uri="{BB962C8B-B14F-4D97-AF65-F5344CB8AC3E}">
        <p14:creationId xmlns:p14="http://schemas.microsoft.com/office/powerpoint/2010/main" val="26225612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baseline="30000" dirty="0"/>
              <a:t>Eph 2.4-5</a:t>
            </a:r>
            <a:r>
              <a:rPr lang="en-US" altLang="en-US" sz="4000" dirty="0"/>
              <a:t> But God was rich in mercy, because of His great love with which He loved us. Even when we were dead in our trespasses, He made us alive together with Messiah. (By grace you have been saved!)</a:t>
            </a:r>
          </a:p>
        </p:txBody>
      </p:sp>
    </p:spTree>
    <p:extLst>
      <p:ext uri="{BB962C8B-B14F-4D97-AF65-F5344CB8AC3E}">
        <p14:creationId xmlns:p14="http://schemas.microsoft.com/office/powerpoint/2010/main" val="39174213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3" name="Picture 2">
            <a:extLst>
              <a:ext uri="{FF2B5EF4-FFF2-40B4-BE49-F238E27FC236}">
                <a16:creationId xmlns:a16="http://schemas.microsoft.com/office/drawing/2014/main" id="{DEEB1CE9-66F1-DBF4-FECB-53CA2FD63A5B}"/>
              </a:ext>
            </a:extLst>
          </p:cNvPr>
          <p:cNvPicPr>
            <a:picLocks noChangeAspect="1"/>
          </p:cNvPicPr>
          <p:nvPr/>
        </p:nvPicPr>
        <p:blipFill>
          <a:blip r:embed="rId3"/>
          <a:stretch>
            <a:fillRect/>
          </a:stretch>
        </p:blipFill>
        <p:spPr>
          <a:xfrm>
            <a:off x="899920" y="0"/>
            <a:ext cx="7344159" cy="5143500"/>
          </a:xfrm>
          <a:prstGeom prst="rect">
            <a:avLst/>
          </a:prstGeom>
        </p:spPr>
      </p:pic>
    </p:spTree>
    <p:extLst>
      <p:ext uri="{BB962C8B-B14F-4D97-AF65-F5344CB8AC3E}">
        <p14:creationId xmlns:p14="http://schemas.microsoft.com/office/powerpoint/2010/main" val="25368396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baseline="30000" dirty="0"/>
              <a:t>1 Yn 3.1 </a:t>
            </a:r>
            <a:r>
              <a:rPr lang="en-US" altLang="en-US" sz="4000" dirty="0"/>
              <a:t>See how glorious a love the Father has given us, that we should be called God’s children—and so we are! The reason </a:t>
            </a:r>
            <a:r>
              <a:rPr lang="en-US" altLang="en-US" sz="4000" u="sng" dirty="0">
                <a:solidFill>
                  <a:srgbClr val="FFFF66"/>
                </a:solidFill>
              </a:rPr>
              <a:t>the world does not know us is that it did not know Him.</a:t>
            </a:r>
          </a:p>
        </p:txBody>
      </p:sp>
    </p:spTree>
    <p:extLst>
      <p:ext uri="{BB962C8B-B14F-4D97-AF65-F5344CB8AC3E}">
        <p14:creationId xmlns:p14="http://schemas.microsoft.com/office/powerpoint/2010/main" val="19071311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3" name="Picture 2">
            <a:extLst>
              <a:ext uri="{FF2B5EF4-FFF2-40B4-BE49-F238E27FC236}">
                <a16:creationId xmlns:a16="http://schemas.microsoft.com/office/drawing/2014/main" id="{1E012030-5B1A-3F06-A4A7-0AD2A756500B}"/>
              </a:ext>
            </a:extLst>
          </p:cNvPr>
          <p:cNvPicPr>
            <a:picLocks noChangeAspect="1"/>
          </p:cNvPicPr>
          <p:nvPr/>
        </p:nvPicPr>
        <p:blipFill>
          <a:blip r:embed="rId3"/>
          <a:stretch>
            <a:fillRect/>
          </a:stretch>
        </p:blipFill>
        <p:spPr>
          <a:xfrm>
            <a:off x="896171" y="0"/>
            <a:ext cx="7351658" cy="5143500"/>
          </a:xfrm>
          <a:prstGeom prst="rect">
            <a:avLst/>
          </a:prstGeom>
        </p:spPr>
      </p:pic>
    </p:spTree>
    <p:extLst>
      <p:ext uri="{BB962C8B-B14F-4D97-AF65-F5344CB8AC3E}">
        <p14:creationId xmlns:p14="http://schemas.microsoft.com/office/powerpoint/2010/main" val="379517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lnSpcReduction="10000"/>
          </a:bodyPr>
          <a:lstStyle/>
          <a:p>
            <a:pPr algn="l"/>
            <a:r>
              <a:rPr lang="en-US" sz="2000" i="0" dirty="0">
                <a:effectLst/>
              </a:rPr>
              <a:t>(July 31, 2023 / JNS)</a:t>
            </a:r>
          </a:p>
          <a:p>
            <a:pPr algn="l"/>
            <a:r>
              <a:rPr lang="en-US" sz="4000" b="0" i="0" dirty="0">
                <a:effectLst/>
              </a:rPr>
              <a:t>All 15 justices of Israel’s Supreme Court will hear the petitions asking them to cancel the “</a:t>
            </a:r>
            <a:r>
              <a:rPr lang="en-US" sz="4000" b="0" i="0" u="none" strike="noStrike" dirty="0">
                <a:effectLst/>
                <a:hlinkClick r:id="rId3">
                  <a:extLst>
                    <a:ext uri="{A12FA001-AC4F-418D-AE19-62706E023703}">
                      <ahyp:hlinkClr xmlns:ahyp="http://schemas.microsoft.com/office/drawing/2018/hyperlinkcolor" val="tx"/>
                    </a:ext>
                  </a:extLst>
                </a:hlinkClick>
              </a:rPr>
              <a:t>reasonableness law</a:t>
            </a:r>
            <a:r>
              <a:rPr lang="en-US" sz="4000" b="0" i="0" dirty="0">
                <a:effectLst/>
              </a:rPr>
              <a:t>” that the Knesset passed last week, Supreme Court President Esther </a:t>
            </a:r>
            <a:r>
              <a:rPr lang="en-US" sz="4000" b="0" i="0" dirty="0" err="1">
                <a:effectLst/>
              </a:rPr>
              <a:t>Hayut</a:t>
            </a:r>
            <a:r>
              <a:rPr lang="en-US" sz="4000" b="0" i="0" dirty="0">
                <a:effectLst/>
              </a:rPr>
              <a:t> announced on Monday.</a:t>
            </a:r>
          </a:p>
          <a:p>
            <a:pPr algn="l">
              <a:lnSpc>
                <a:spcPct val="90000"/>
              </a:lnSpc>
            </a:pPr>
            <a:endParaRPr lang="en-US" altLang="en-US" sz="4000" dirty="0"/>
          </a:p>
        </p:txBody>
      </p:sp>
    </p:spTree>
    <p:extLst>
      <p:ext uri="{BB962C8B-B14F-4D97-AF65-F5344CB8AC3E}">
        <p14:creationId xmlns:p14="http://schemas.microsoft.com/office/powerpoint/2010/main" val="14919979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20000"/>
          </a:bodyPr>
          <a:lstStyle/>
          <a:p>
            <a:pPr algn="l"/>
            <a:r>
              <a:rPr lang="en-US" sz="4000" b="0" i="0" dirty="0">
                <a:effectLst/>
              </a:rPr>
              <a:t>The hearing is scheduled for 10 a.m. on Sept. 12, three days before the start of the High Holidays. The government will have to file its response to the petitions 10 days earlier.</a:t>
            </a:r>
          </a:p>
          <a:p>
            <a:pPr algn="l"/>
            <a:r>
              <a:rPr lang="en-US" sz="4000" b="0" i="0" dirty="0">
                <a:effectLst/>
              </a:rPr>
              <a:t>It will be the first time in the court’s 75-year history that a panel of 15 justices will preside over a case.</a:t>
            </a:r>
          </a:p>
          <a:p>
            <a:pPr algn="l">
              <a:lnSpc>
                <a:spcPct val="90000"/>
              </a:lnSpc>
            </a:pPr>
            <a:endParaRPr lang="en-US" altLang="en-US" sz="4000" dirty="0"/>
          </a:p>
        </p:txBody>
      </p:sp>
    </p:spTree>
    <p:extLst>
      <p:ext uri="{BB962C8B-B14F-4D97-AF65-F5344CB8AC3E}">
        <p14:creationId xmlns:p14="http://schemas.microsoft.com/office/powerpoint/2010/main" val="298932108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endParaRPr lang="en-US" altLang="en-US" sz="4000" dirty="0"/>
          </a:p>
        </p:txBody>
      </p:sp>
      <p:pic>
        <p:nvPicPr>
          <p:cNvPr id="3" name="Picture 2">
            <a:extLst>
              <a:ext uri="{FF2B5EF4-FFF2-40B4-BE49-F238E27FC236}">
                <a16:creationId xmlns:a16="http://schemas.microsoft.com/office/drawing/2014/main" id="{AC0E8130-DC35-5540-6E09-1BCFCFBE48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8398197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endParaRPr lang="en-US" altLang="en-US" sz="4000" dirty="0"/>
          </a:p>
        </p:txBody>
      </p:sp>
      <p:pic>
        <p:nvPicPr>
          <p:cNvPr id="3" name="Picture 2">
            <a:extLst>
              <a:ext uri="{FF2B5EF4-FFF2-40B4-BE49-F238E27FC236}">
                <a16:creationId xmlns:a16="http://schemas.microsoft.com/office/drawing/2014/main" id="{71D864C1-8E0F-B4D4-A279-B7B3E69A4A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2" name="TextBox 1">
            <a:extLst>
              <a:ext uri="{FF2B5EF4-FFF2-40B4-BE49-F238E27FC236}">
                <a16:creationId xmlns:a16="http://schemas.microsoft.com/office/drawing/2014/main" id="{6CF779EF-1835-94C7-0BE2-EC3302101C30}"/>
              </a:ext>
            </a:extLst>
          </p:cNvPr>
          <p:cNvSpPr txBox="1"/>
          <p:nvPr/>
        </p:nvSpPr>
        <p:spPr>
          <a:xfrm>
            <a:off x="304800" y="133350"/>
            <a:ext cx="8534400" cy="4401205"/>
          </a:xfrm>
          <a:prstGeom prst="rect">
            <a:avLst/>
          </a:prstGeom>
          <a:noFill/>
        </p:spPr>
        <p:txBody>
          <a:bodyPr wrap="square" rtlCol="0">
            <a:spAutoFit/>
          </a:bodyPr>
          <a:lstStyle/>
          <a:p>
            <a:pPr algn="l"/>
            <a:r>
              <a:rPr lang="en-US" dirty="0"/>
              <a:t>Spiritually Deceased, Dead, </a:t>
            </a:r>
          </a:p>
          <a:p>
            <a:pPr algn="l"/>
            <a:r>
              <a:rPr lang="en-US" dirty="0"/>
              <a:t>Inanimate</a:t>
            </a:r>
          </a:p>
          <a:p>
            <a:pPr marL="515938" indent="-515938" algn="l">
              <a:buFont typeface="+mj-lt"/>
              <a:buAutoNum type="arabicPeriod"/>
            </a:pPr>
            <a:r>
              <a:rPr lang="en-US" dirty="0"/>
              <a:t>We were dead </a:t>
            </a:r>
          </a:p>
          <a:p>
            <a:pPr marL="515938" indent="-515938" algn="l">
              <a:buFont typeface="+mj-lt"/>
              <a:buAutoNum type="arabicPeriod"/>
            </a:pPr>
            <a:r>
              <a:rPr lang="en-US" dirty="0"/>
              <a:t>We were ruled by ha-</a:t>
            </a:r>
            <a:r>
              <a:rPr lang="en-US" dirty="0" err="1"/>
              <a:t>satan</a:t>
            </a:r>
            <a:endParaRPr lang="en-US" dirty="0"/>
          </a:p>
          <a:p>
            <a:pPr marL="515938" indent="-515938" algn="l">
              <a:buFont typeface="+mj-lt"/>
              <a:buAutoNum type="arabicPeriod"/>
            </a:pPr>
            <a:r>
              <a:rPr lang="en-US" dirty="0"/>
              <a:t>Includes Jewish people</a:t>
            </a:r>
          </a:p>
          <a:p>
            <a:pPr marL="515938" indent="-515938" algn="l">
              <a:buFont typeface="+mj-lt"/>
              <a:buAutoNum type="arabicPeriod"/>
            </a:pPr>
            <a:r>
              <a:rPr lang="en-US" dirty="0"/>
              <a:t>Repentance of believers</a:t>
            </a:r>
          </a:p>
          <a:p>
            <a:pPr marL="515938" indent="-515938" algn="l">
              <a:buFont typeface="+mj-lt"/>
              <a:buAutoNum type="arabicPeriod"/>
            </a:pPr>
            <a:r>
              <a:rPr lang="en-US" dirty="0"/>
              <a:t>Bringing life to the dead</a:t>
            </a:r>
          </a:p>
        </p:txBody>
      </p:sp>
    </p:spTree>
    <p:extLst>
      <p:ext uri="{BB962C8B-B14F-4D97-AF65-F5344CB8AC3E}">
        <p14:creationId xmlns:p14="http://schemas.microsoft.com/office/powerpoint/2010/main" val="9426544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457200" indent="-457200">
              <a:buFont typeface="+mj-lt"/>
              <a:buAutoNum type="arabicPeriod"/>
            </a:pPr>
            <a:r>
              <a:rPr lang="en-US" sz="4000" dirty="0"/>
              <a:t>Do you KNOW Yeshua and experiencing LIFE from the dead?</a:t>
            </a:r>
          </a:p>
          <a:p>
            <a:pPr marL="457200" indent="-457200">
              <a:buFont typeface="+mj-lt"/>
              <a:buAutoNum type="arabicPeriod"/>
            </a:pPr>
            <a:r>
              <a:rPr lang="en-US" sz="4000" dirty="0"/>
              <a:t>Are you hearing daily from His Word?</a:t>
            </a:r>
          </a:p>
          <a:p>
            <a:pPr marL="457200" indent="-457200">
              <a:buFont typeface="+mj-lt"/>
              <a:buAutoNum type="arabicPeriod"/>
            </a:pPr>
            <a:r>
              <a:rPr lang="en-US" sz="4000" dirty="0"/>
              <a:t>How are you applying what you heard?</a:t>
            </a:r>
          </a:p>
          <a:p>
            <a:pPr marL="457200" indent="-457200">
              <a:buFont typeface="+mj-lt"/>
              <a:buAutoNum type="arabicPeriod"/>
            </a:pPr>
            <a:r>
              <a:rPr lang="en-US" sz="4000" dirty="0"/>
              <a:t>Are you offering that water of life to anyone?</a:t>
            </a:r>
          </a:p>
        </p:txBody>
      </p:sp>
    </p:spTree>
    <p:extLst>
      <p:ext uri="{BB962C8B-B14F-4D97-AF65-F5344CB8AC3E}">
        <p14:creationId xmlns:p14="http://schemas.microsoft.com/office/powerpoint/2010/main" val="293447729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endParaRPr lang="en-US" altLang="en-US" sz="4000" dirty="0"/>
          </a:p>
        </p:txBody>
      </p:sp>
    </p:spTree>
    <p:extLst>
      <p:ext uri="{BB962C8B-B14F-4D97-AF65-F5344CB8AC3E}">
        <p14:creationId xmlns:p14="http://schemas.microsoft.com/office/powerpoint/2010/main" val="1721268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3" name="Picture 2">
            <a:extLst>
              <a:ext uri="{FF2B5EF4-FFF2-40B4-BE49-F238E27FC236}">
                <a16:creationId xmlns:a16="http://schemas.microsoft.com/office/drawing/2014/main" id="{28750682-69F8-62F3-70B4-FBEEAF0873DA}"/>
              </a:ext>
            </a:extLst>
          </p:cNvPr>
          <p:cNvPicPr>
            <a:picLocks noChangeAspect="1"/>
          </p:cNvPicPr>
          <p:nvPr/>
        </p:nvPicPr>
        <p:blipFill>
          <a:blip r:embed="rId3"/>
          <a:stretch>
            <a:fillRect/>
          </a:stretch>
        </p:blipFill>
        <p:spPr>
          <a:xfrm>
            <a:off x="152400" y="-12388"/>
            <a:ext cx="8839199" cy="5168275"/>
          </a:xfrm>
          <a:prstGeom prst="rect">
            <a:avLst/>
          </a:prstGeom>
        </p:spPr>
      </p:pic>
    </p:spTree>
    <p:extLst>
      <p:ext uri="{BB962C8B-B14F-4D97-AF65-F5344CB8AC3E}">
        <p14:creationId xmlns:p14="http://schemas.microsoft.com/office/powerpoint/2010/main" val="17834410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10000"/>
          </a:bodyPr>
          <a:lstStyle/>
          <a:p>
            <a:pPr algn="l">
              <a:lnSpc>
                <a:spcPct val="90000"/>
              </a:lnSpc>
            </a:pPr>
            <a:r>
              <a:rPr lang="en-US" altLang="en-US" sz="4000" dirty="0"/>
              <a:t>Review Ephesians </a:t>
            </a:r>
            <a:r>
              <a:rPr lang="en-US" altLang="en-US" sz="4000" dirty="0" err="1"/>
              <a:t>ch</a:t>
            </a:r>
            <a:r>
              <a:rPr lang="en-US" altLang="en-US" sz="4000" dirty="0"/>
              <a:t> 1</a:t>
            </a:r>
          </a:p>
          <a:p>
            <a:pPr marL="347663" indent="-347663" algn="l">
              <a:lnSpc>
                <a:spcPct val="90000"/>
              </a:lnSpc>
              <a:buFont typeface="Arial" panose="020B0604020202020204" pitchFamily="34" charset="0"/>
              <a:buChar char="•"/>
            </a:pPr>
            <a:r>
              <a:rPr lang="en-US" altLang="en-US" sz="4000" dirty="0"/>
              <a:t>Vss 1-6 	 He chose us in love</a:t>
            </a:r>
          </a:p>
          <a:p>
            <a:pPr marL="347663" indent="-347663" algn="l">
              <a:lnSpc>
                <a:spcPct val="90000"/>
              </a:lnSpc>
              <a:buFont typeface="Arial" panose="020B0604020202020204" pitchFamily="34" charset="0"/>
              <a:buChar char="•"/>
            </a:pPr>
            <a:r>
              <a:rPr lang="en-US" altLang="en-US" sz="4000" dirty="0"/>
              <a:t>Vss 7-10 	 His secret plan</a:t>
            </a:r>
          </a:p>
          <a:p>
            <a:pPr marL="347663" indent="-347663" algn="l">
              <a:lnSpc>
                <a:spcPct val="90000"/>
              </a:lnSpc>
              <a:buFont typeface="Arial" panose="020B0604020202020204" pitchFamily="34" charset="0"/>
              <a:buChar char="•"/>
            </a:pPr>
            <a:r>
              <a:rPr lang="en-US" altLang="en-US" sz="4000" dirty="0"/>
              <a:t>Vss 11-12   Inheritance of Love </a:t>
            </a:r>
          </a:p>
          <a:p>
            <a:pPr marL="347663" indent="-347663" algn="l">
              <a:lnSpc>
                <a:spcPct val="90000"/>
              </a:lnSpc>
              <a:buFont typeface="Arial" panose="020B0604020202020204" pitchFamily="34" charset="0"/>
              <a:buChar char="•"/>
            </a:pPr>
            <a:r>
              <a:rPr lang="en-US" altLang="en-US" sz="4000" dirty="0"/>
              <a:t>Vss 13-14   Really Hearing  </a:t>
            </a:r>
            <a:r>
              <a:rPr lang="en-US" altLang="en-US" sz="4000" i="1" dirty="0" err="1"/>
              <a:t>Shma</a:t>
            </a:r>
            <a:r>
              <a:rPr lang="en-US" altLang="en-US" sz="4000" dirty="0"/>
              <a:t>!</a:t>
            </a:r>
          </a:p>
          <a:p>
            <a:pPr marL="344488" indent="-344488" algn="l">
              <a:lnSpc>
                <a:spcPct val="90000"/>
              </a:lnSpc>
              <a:buFont typeface="Arial" panose="020B0604020202020204" pitchFamily="34" charset="0"/>
              <a:buChar char="•"/>
            </a:pPr>
            <a:r>
              <a:rPr lang="en-US" altLang="en-US" sz="4000" dirty="0"/>
              <a:t>Vss 15-23   Power Working in </a:t>
            </a:r>
            <a:r>
              <a:rPr lang="en-US" altLang="en-US" sz="4000" u="sng" dirty="0"/>
              <a:t>Us  </a:t>
            </a:r>
            <a:r>
              <a:rPr lang="en-US" altLang="en-US" sz="4000" dirty="0"/>
              <a:t>The person next to you is your    $10 million treasure!!</a:t>
            </a:r>
          </a:p>
          <a:p>
            <a:pPr marL="347663" indent="-347663" algn="l">
              <a:lnSpc>
                <a:spcPct val="90000"/>
              </a:lnSpc>
              <a:buFont typeface="Arial" panose="020B0604020202020204" pitchFamily="34" charset="0"/>
              <a:buChar char="•"/>
            </a:pPr>
            <a:endParaRPr lang="en-US" altLang="en-US" sz="4000" u="sng" dirty="0"/>
          </a:p>
          <a:p>
            <a:pPr algn="l">
              <a:lnSpc>
                <a:spcPct val="90000"/>
              </a:lnSpc>
            </a:pPr>
            <a:endParaRPr lang="en-US" altLang="en-US" sz="4000" dirty="0"/>
          </a:p>
        </p:txBody>
      </p:sp>
    </p:spTree>
    <p:extLst>
      <p:ext uri="{BB962C8B-B14F-4D97-AF65-F5344CB8AC3E}">
        <p14:creationId xmlns:p14="http://schemas.microsoft.com/office/powerpoint/2010/main" val="617406975"/>
      </p:ext>
    </p:extLst>
  </p:cSld>
  <p:clrMapOvr>
    <a:masterClrMapping/>
  </p:clrMapOvr>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bg1"/>
            </a:solidFill>
            <a:effectLst/>
            <a:latin typeface="Arial Rounded MT Bold" panose="020F070403050403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bg1"/>
            </a:solidFill>
            <a:effectLst/>
            <a:latin typeface="Arial Rounded MT Bold" panose="020F0704030504030204" pitchFamily="34" charset="0"/>
            <a:cs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203448</TotalTime>
  <Words>4611</Words>
  <Application>Microsoft Office PowerPoint</Application>
  <PresentationFormat>On-screen Show (16:9)</PresentationFormat>
  <Paragraphs>480</Paragraphs>
  <Slides>77</Slides>
  <Notes>77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77</vt:i4>
      </vt:variant>
    </vt:vector>
  </HeadingPairs>
  <TitlesOfParts>
    <vt:vector size="83" baseType="lpstr">
      <vt:lpstr>Arial</vt:lpstr>
      <vt:lpstr>Arial Rounded MT Bold</vt:lpstr>
      <vt:lpstr>David</vt:lpstr>
      <vt:lpstr>ReithSans</vt:lpstr>
      <vt:lpstr>1_Default Design</vt:lpstr>
      <vt:lpstr>2_Default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 HaOlam Messianic Congregation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Shmuel Wolkenfeld</dc:creator>
  <cp:lastModifiedBy>Shmuel Wolkenfeld</cp:lastModifiedBy>
  <cp:revision>4916</cp:revision>
  <dcterms:created xsi:type="dcterms:W3CDTF">2006-04-21T19:34:43Z</dcterms:created>
  <dcterms:modified xsi:type="dcterms:W3CDTF">2023-09-09T13:16:18Z</dcterms:modified>
</cp:coreProperties>
</file>