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 id="2147483851" r:id="rId3"/>
  </p:sldMasterIdLst>
  <p:notesMasterIdLst>
    <p:notesMasterId r:id="rId81"/>
  </p:notesMasterIdLst>
  <p:handoutMasterIdLst>
    <p:handoutMasterId r:id="rId82"/>
  </p:handoutMasterIdLst>
  <p:sldIdLst>
    <p:sldId id="2045" r:id="rId4"/>
    <p:sldId id="66218" r:id="rId5"/>
    <p:sldId id="66267" r:id="rId6"/>
    <p:sldId id="66217" r:id="rId7"/>
    <p:sldId id="66268" r:id="rId8"/>
    <p:sldId id="66269" r:id="rId9"/>
    <p:sldId id="66263" r:id="rId10"/>
    <p:sldId id="66264" r:id="rId11"/>
    <p:sldId id="66270" r:id="rId12"/>
    <p:sldId id="60412" r:id="rId13"/>
    <p:sldId id="60173" r:id="rId14"/>
    <p:sldId id="946" r:id="rId15"/>
    <p:sldId id="945" r:id="rId16"/>
    <p:sldId id="949" r:id="rId17"/>
    <p:sldId id="953" r:id="rId18"/>
    <p:sldId id="956" r:id="rId19"/>
    <p:sldId id="955" r:id="rId20"/>
    <p:sldId id="66271" r:id="rId21"/>
    <p:sldId id="66272" r:id="rId22"/>
    <p:sldId id="947" r:id="rId23"/>
    <p:sldId id="961" r:id="rId24"/>
    <p:sldId id="948" r:id="rId25"/>
    <p:sldId id="965" r:id="rId26"/>
    <p:sldId id="66231" r:id="rId27"/>
    <p:sldId id="66234" r:id="rId28"/>
    <p:sldId id="66232" r:id="rId29"/>
    <p:sldId id="66235" r:id="rId30"/>
    <p:sldId id="66233" r:id="rId31"/>
    <p:sldId id="66281" r:id="rId32"/>
    <p:sldId id="66282" r:id="rId33"/>
    <p:sldId id="66227" r:id="rId34"/>
    <p:sldId id="66237" r:id="rId35"/>
    <p:sldId id="66226" r:id="rId36"/>
    <p:sldId id="66238" r:id="rId37"/>
    <p:sldId id="66215" r:id="rId38"/>
    <p:sldId id="66273" r:id="rId39"/>
    <p:sldId id="66274" r:id="rId40"/>
    <p:sldId id="66236" r:id="rId41"/>
    <p:sldId id="66223" r:id="rId42"/>
    <p:sldId id="66222" r:id="rId43"/>
    <p:sldId id="66239" r:id="rId44"/>
    <p:sldId id="66240" r:id="rId45"/>
    <p:sldId id="66225" r:id="rId46"/>
    <p:sldId id="66275" r:id="rId47"/>
    <p:sldId id="66276" r:id="rId48"/>
    <p:sldId id="66277" r:id="rId49"/>
    <p:sldId id="66278" r:id="rId50"/>
    <p:sldId id="66265" r:id="rId51"/>
    <p:sldId id="66279" r:id="rId52"/>
    <p:sldId id="66241" r:id="rId53"/>
    <p:sldId id="66187" r:id="rId54"/>
    <p:sldId id="66242" r:id="rId55"/>
    <p:sldId id="66243" r:id="rId56"/>
    <p:sldId id="66244" r:id="rId57"/>
    <p:sldId id="66280" r:id="rId58"/>
    <p:sldId id="66245" r:id="rId59"/>
    <p:sldId id="66250" r:id="rId60"/>
    <p:sldId id="66251" r:id="rId61"/>
    <p:sldId id="66252" r:id="rId62"/>
    <p:sldId id="66246" r:id="rId63"/>
    <p:sldId id="66248" r:id="rId64"/>
    <p:sldId id="66260" r:id="rId65"/>
    <p:sldId id="66253" r:id="rId66"/>
    <p:sldId id="66247" r:id="rId67"/>
    <p:sldId id="66254" r:id="rId68"/>
    <p:sldId id="66255" r:id="rId69"/>
    <p:sldId id="66256" r:id="rId70"/>
    <p:sldId id="66257" r:id="rId71"/>
    <p:sldId id="66261" r:id="rId72"/>
    <p:sldId id="66249" r:id="rId73"/>
    <p:sldId id="66262" r:id="rId74"/>
    <p:sldId id="66259" r:id="rId75"/>
    <p:sldId id="66258" r:id="rId76"/>
    <p:sldId id="66228" r:id="rId77"/>
    <p:sldId id="66283" r:id="rId78"/>
    <p:sldId id="66284" r:id="rId79"/>
    <p:sldId id="66229" r:id="rId8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760" autoAdjust="0"/>
    <p:restoredTop sz="87933" autoAdjust="0"/>
  </p:normalViewPr>
  <p:slideViewPr>
    <p:cSldViewPr>
      <p:cViewPr varScale="1">
        <p:scale>
          <a:sx n="125" d="100"/>
          <a:sy n="125" d="100"/>
        </p:scale>
        <p:origin x="82" y="1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628"/>
    </p:cViewPr>
  </p:sorterViewPr>
  <p:notesViewPr>
    <p:cSldViewPr>
      <p:cViewPr varScale="1">
        <p:scale>
          <a:sx n="69" d="100"/>
          <a:sy n="69" d="100"/>
        </p:scale>
        <p:origin x="308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erev 5784.2025 Give Heed to the Sound of the Shofar.</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2.2024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erev 5784.2025 Give Heed to the Sound of the Shofar.</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2.2024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rachelanisfeld.com/2022/09/22/quick-thought-listening-to-the-shofar-inside-rosh-hashanah/"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rachelanisfeld.com/2019/09/26/quick-thought-a-shofar-meditation-in-three-parts-rosh-hashanah/"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achelanisfeld.com/2022/09/22/quick-thought-listening-to-the-shofar-inside-rosh-hashanah/"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rachelanisfeld.com/2019/09/26/quick-thought-a-shofar-meditation-in-three-parts-rosh-hashanah/"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8365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7556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a:t>Encyclopaedia Judaica</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https://en.wikipedia.org/wiki/Rosh_Hashanah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a:t>School</a:t>
            </a:r>
            <a:r>
              <a:rPr lang="el-GR" altLang="en-US" baseline="0" dirty="0"/>
              <a:t> year too, probably based on agricultural cycle.</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720725"/>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a:t>With</a:t>
            </a:r>
            <a:r>
              <a:rPr lang="el-GR" altLang="en-US" baseline="0" dirty="0"/>
              <a:t> that established, what is this holiday really about?</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22206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2053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https://www.umjc.org/commentary/2024/9/30/rosh-hashanah-a-much-needed-renewal-of-awe?</a:t>
            </a:r>
            <a:r>
              <a:rPr lang="en-US" sz="1050" dirty="0"/>
              <a:t> </a:t>
            </a:r>
            <a:r>
              <a:rPr lang="en-US" dirty="0"/>
              <a:t>This year on September 12, the entrepreneur Jared Isaacman became the first private citizen to walk in space.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0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Key phrase, </a:t>
            </a:r>
            <a:r>
              <a:rPr lang="en-US" altLang="en-US" u="sng" dirty="0"/>
              <a:t>unique</a:t>
            </a:r>
            <a:r>
              <a:rPr lang="en-US" altLang="en-US" dirty="0"/>
              <a:t> to this holiday.  Memorial,</a:t>
            </a:r>
            <a:r>
              <a:rPr lang="en-US" altLang="en-US" baseline="0" dirty="0"/>
              <a:t> blowing.</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Day off, Don’t go shopping.  Like Shabbat.  Jewish Community Center is closed.</a:t>
            </a:r>
          </a:p>
          <a:p>
            <a:r>
              <a:rPr lang="en-US" altLang="en-US" baseline="0" dirty="0"/>
              <a:t> Temple sacrifices, common to all the holidays.</a:t>
            </a:r>
          </a:p>
          <a:p>
            <a:r>
              <a:rPr lang="el-GR" altLang="en-US" dirty="0"/>
              <a:t>Unpack key words</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It doesn’t say “Shofar” but determined from the context.  What context?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What is the prime memory, the formative memory of the Jewish people?</a:t>
            </a:r>
          </a:p>
          <a:p>
            <a:endParaRPr lang="en-US" altLang="en-US" baseline="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450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751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54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56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Some Jewish poets and commentators observed…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178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870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610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95556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dirty="0"/>
              <a:t>Dr. Rachel </a:t>
            </a:r>
            <a:r>
              <a:rPr lang="en-US" dirty="0" err="1"/>
              <a:t>Anisfeld</a:t>
            </a:r>
            <a:r>
              <a:rPr lang="en-US" dirty="0"/>
              <a:t>, </a:t>
            </a:r>
            <a:r>
              <a:rPr lang="en-US" dirty="0">
                <a:hlinkClick r:id="rId3"/>
              </a:rPr>
              <a:t>“Listening to the Shofar Inside”</a:t>
            </a:r>
            <a:r>
              <a:rPr lang="en-US" dirty="0"/>
              <a:t> &amp; </a:t>
            </a:r>
            <a:r>
              <a:rPr lang="en-US" dirty="0">
                <a:hlinkClick r:id="rId4"/>
              </a:rPr>
              <a:t>“A Shofar Meditation in Three Parts”</a:t>
            </a:r>
            <a:endParaRPr lang="en-US" dirty="0"/>
          </a:p>
          <a:p>
            <a:r>
              <a:rPr lang="en-US" altLang="en-US" dirty="0"/>
              <a:t>https://www.sefaria.org/sheets/506081.194?lang=bi&amp;with=all&amp;lang2=en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991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dirty="0"/>
              <a:t>Dr. Rachel </a:t>
            </a:r>
            <a:r>
              <a:rPr lang="en-US" dirty="0" err="1"/>
              <a:t>Anisfeld</a:t>
            </a:r>
            <a:r>
              <a:rPr lang="en-US" dirty="0"/>
              <a:t>, </a:t>
            </a:r>
            <a:r>
              <a:rPr lang="en-US" dirty="0">
                <a:hlinkClick r:id="rId3"/>
              </a:rPr>
              <a:t>“Listening to the Shofar Inside”</a:t>
            </a:r>
            <a:r>
              <a:rPr lang="en-US" dirty="0"/>
              <a:t> &amp; </a:t>
            </a:r>
            <a:r>
              <a:rPr lang="en-US" dirty="0">
                <a:hlinkClick r:id="rId4"/>
              </a:rPr>
              <a:t>“A Shofar Meditation in Three Parts”</a:t>
            </a:r>
            <a:endParaRPr lang="en-US" dirty="0"/>
          </a:p>
          <a:p>
            <a:r>
              <a:rPr lang="en-US" altLang="en-US" dirty="0"/>
              <a:t>https://www.sefaria.org/sheets/506081.194?lang=bi&amp;with=all&amp;lang2=en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37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https://www.sefaria.org/sheets/506081.204?lang=bi&amp;with=all&amp;lang2=en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 Alan Lew, </a:t>
            </a:r>
            <a:r>
              <a:rPr lang="en-US" i="1" dirty="0"/>
              <a:t>This Is Real and Your Are Completely Unprepared: The Days of Awe as a Journey of Transformation</a:t>
            </a:r>
            <a:r>
              <a:rPr lang="en-US" dirty="0"/>
              <a:t>, pp.64-65</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079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https://www.sefaria.org/sheets/506081.204?lang=bi&amp;with=all&amp;lang2=en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 Alan Lew, </a:t>
            </a:r>
            <a:r>
              <a:rPr lang="en-US" i="1" dirty="0"/>
              <a:t>This Is Real and Your Are Completely Unprepared: The Days of Awe as a Journey of Transformation</a:t>
            </a:r>
            <a:r>
              <a:rPr lang="en-US" dirty="0"/>
              <a:t>, pp.64-65</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636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33927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45813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599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sz="900">
                <a:solidFill>
                  <a:srgbClr val="000000"/>
                </a:solidFill>
              </a:rPr>
              <a:t>https://hebrew4christians.com/Prayers/Daily_Prayers/Shemoneh_Esrei/H4C-weekday-amidah.pdf</a:t>
            </a:r>
            <a:endParaRPr lang="en-US" altLang="en-US" sz="900" dirty="0">
              <a:solidFill>
                <a:srgbClr val="000000"/>
              </a:solidFill>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96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172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sz="900">
                <a:solidFill>
                  <a:srgbClr val="000000"/>
                </a:solidFill>
              </a:rPr>
              <a:t>https://hebrew4christians.com/Prayers/Daily_Prayers/Shemoneh_Esrei/H4C-weekday-amidah.pdf</a:t>
            </a:r>
            <a:endParaRPr lang="en-US" altLang="en-US" sz="900" dirty="0">
              <a:solidFill>
                <a:srgbClr val="000000"/>
              </a:solidFill>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958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16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You might say, “Why do I need to repent still?”   I received Messiah.  My life was radically changed.  </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97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308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235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155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85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493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91841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7785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18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Ephesians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53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Pergamum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369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Thyatira</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021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Sardis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951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Laodicea</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490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98296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85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1929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406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26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https://www.umjc.org/commentary/2024/9/30/rosh-hashanah-a-much-needed-renewal-of-awe?</a:t>
            </a:r>
          </a:p>
          <a:p>
            <a:r>
              <a:rPr lang="en-US" sz="2000" dirty="0"/>
              <a:t>This year on September 12, the entrepreneur Jared Isaacman became the first private citizen to walk in space.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9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7142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If I find myself in a mental rut, sinful rut, I find that saying the word “Repentance” or better yet “</a:t>
            </a:r>
            <a:r>
              <a:rPr lang="en-US" altLang="en-US" dirty="0" err="1"/>
              <a:t>Tshuvah</a:t>
            </a:r>
            <a:r>
              <a:rPr lang="en-US" altLang="en-US" dirty="0"/>
              <a:t>  </a:t>
            </a:r>
            <a:r>
              <a:rPr lang="he-IL" sz="2400" b="1" dirty="0">
                <a:latin typeface="David" panose="020E0502060401010101" pitchFamily="34" charset="-79"/>
                <a:cs typeface="David" panose="020E0502060401010101" pitchFamily="34" charset="-79"/>
              </a:rPr>
              <a:t>תְּשׁוּבָה</a:t>
            </a:r>
            <a:r>
              <a:rPr lang="en-US" sz="2400" b="1" dirty="0">
                <a:latin typeface="David" panose="020E0502060401010101" pitchFamily="34" charset="-79"/>
                <a:cs typeface="David" panose="020E0502060401010101" pitchFamily="34" charset="-79"/>
              </a:rPr>
              <a:t>"  </a:t>
            </a:r>
            <a:r>
              <a:rPr lang="en-US" dirty="0"/>
              <a:t>has a stronghold breaking effect.</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7562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5757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122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418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7327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367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2817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Some of you may be aware that the Messianic organization, Tikkun, has taken on oversight of this Shonda.  I forwarded this to them and they responded with total agreement.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522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2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5168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9781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2556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8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3643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2395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037622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768416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25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459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5784.2025 Give Heed to the Sound of the Shofar.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2.2024 5785</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2235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266" indent="0" algn="ctr">
              <a:buNone/>
              <a:defRPr/>
            </a:lvl2pPr>
            <a:lvl3pPr marL="912645" indent="0" algn="ctr">
              <a:buNone/>
              <a:defRPr/>
            </a:lvl3pPr>
            <a:lvl4pPr marL="1368948" indent="0" algn="ctr">
              <a:buNone/>
              <a:defRPr/>
            </a:lvl4pPr>
            <a:lvl5pPr marL="1825289" indent="0" algn="ctr">
              <a:buNone/>
              <a:defRPr/>
            </a:lvl5pPr>
            <a:lvl6pPr marL="2281554" indent="0" algn="ctr">
              <a:buNone/>
              <a:defRPr/>
            </a:lvl6pPr>
            <a:lvl7pPr marL="2737820" indent="0" algn="ctr">
              <a:buNone/>
              <a:defRPr/>
            </a:lvl7pPr>
            <a:lvl8pPr marL="3194165" indent="0" algn="ctr">
              <a:buNone/>
              <a:defRPr/>
            </a:lvl8pPr>
            <a:lvl9pPr marL="365048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pPr/>
              <a:t>‹#›</a:t>
            </a:fld>
            <a:endParaRPr lang="en-US" altLang="en-US"/>
          </a:p>
        </p:txBody>
      </p:sp>
    </p:spTree>
    <p:extLst>
      <p:ext uri="{BB962C8B-B14F-4D97-AF65-F5344CB8AC3E}">
        <p14:creationId xmlns:p14="http://schemas.microsoft.com/office/powerpoint/2010/main" val="310467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pPr/>
              <a:t>‹#›</a:t>
            </a:fld>
            <a:endParaRPr lang="en-US" altLang="en-US"/>
          </a:p>
        </p:txBody>
      </p:sp>
    </p:spTree>
    <p:extLst>
      <p:ext uri="{BB962C8B-B14F-4D97-AF65-F5344CB8AC3E}">
        <p14:creationId xmlns:p14="http://schemas.microsoft.com/office/powerpoint/2010/main" val="3035425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266" indent="0">
              <a:buNone/>
              <a:defRPr sz="1800"/>
            </a:lvl2pPr>
            <a:lvl3pPr marL="912645" indent="0">
              <a:buNone/>
              <a:defRPr sz="1600"/>
            </a:lvl3pPr>
            <a:lvl4pPr marL="1368948" indent="0">
              <a:buNone/>
              <a:defRPr sz="1400"/>
            </a:lvl4pPr>
            <a:lvl5pPr marL="1825289" indent="0">
              <a:buNone/>
              <a:defRPr sz="1400"/>
            </a:lvl5pPr>
            <a:lvl6pPr marL="2281554" indent="0">
              <a:buNone/>
              <a:defRPr sz="1400"/>
            </a:lvl6pPr>
            <a:lvl7pPr marL="2737820" indent="0">
              <a:buNone/>
              <a:defRPr sz="1400"/>
            </a:lvl7pPr>
            <a:lvl8pPr marL="3194165" indent="0">
              <a:buNone/>
              <a:defRPr sz="1400"/>
            </a:lvl8pPr>
            <a:lvl9pPr marL="3650488"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pPr/>
              <a:t>‹#›</a:t>
            </a:fld>
            <a:endParaRPr lang="en-US" altLang="en-US"/>
          </a:p>
        </p:txBody>
      </p:sp>
    </p:spTree>
    <p:extLst>
      <p:ext uri="{BB962C8B-B14F-4D97-AF65-F5344CB8AC3E}">
        <p14:creationId xmlns:p14="http://schemas.microsoft.com/office/powerpoint/2010/main" val="541951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pPr/>
              <a:t>‹#›</a:t>
            </a:fld>
            <a:endParaRPr lang="en-US" altLang="en-US"/>
          </a:p>
        </p:txBody>
      </p:sp>
    </p:spTree>
    <p:extLst>
      <p:ext uri="{BB962C8B-B14F-4D97-AF65-F5344CB8AC3E}">
        <p14:creationId xmlns:p14="http://schemas.microsoft.com/office/powerpoint/2010/main" val="212663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266" indent="0">
              <a:buNone/>
              <a:defRPr sz="2000" b="1"/>
            </a:lvl2pPr>
            <a:lvl3pPr marL="912645" indent="0">
              <a:buNone/>
              <a:defRPr sz="1800" b="1"/>
            </a:lvl3pPr>
            <a:lvl4pPr marL="1368948" indent="0">
              <a:buNone/>
              <a:defRPr sz="1600" b="1"/>
            </a:lvl4pPr>
            <a:lvl5pPr marL="1825289" indent="0">
              <a:buNone/>
              <a:defRPr sz="1600" b="1"/>
            </a:lvl5pPr>
            <a:lvl6pPr marL="2281554" indent="0">
              <a:buNone/>
              <a:defRPr sz="1600" b="1"/>
            </a:lvl6pPr>
            <a:lvl7pPr marL="2737820" indent="0">
              <a:buNone/>
              <a:defRPr sz="1600" b="1"/>
            </a:lvl7pPr>
            <a:lvl8pPr marL="3194165" indent="0">
              <a:buNone/>
              <a:defRPr sz="1600" b="1"/>
            </a:lvl8pPr>
            <a:lvl9pPr marL="36504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19" y="1151335"/>
            <a:ext cx="4041775" cy="479822"/>
          </a:xfrm>
        </p:spPr>
        <p:txBody>
          <a:bodyPr anchor="b"/>
          <a:lstStyle>
            <a:lvl1pPr marL="0" indent="0">
              <a:buNone/>
              <a:defRPr sz="2400" b="1"/>
            </a:lvl1pPr>
            <a:lvl2pPr marL="456266" indent="0">
              <a:buNone/>
              <a:defRPr sz="2000" b="1"/>
            </a:lvl2pPr>
            <a:lvl3pPr marL="912645" indent="0">
              <a:buNone/>
              <a:defRPr sz="1800" b="1"/>
            </a:lvl3pPr>
            <a:lvl4pPr marL="1368948" indent="0">
              <a:buNone/>
              <a:defRPr sz="1600" b="1"/>
            </a:lvl4pPr>
            <a:lvl5pPr marL="1825289" indent="0">
              <a:buNone/>
              <a:defRPr sz="1600" b="1"/>
            </a:lvl5pPr>
            <a:lvl6pPr marL="2281554" indent="0">
              <a:buNone/>
              <a:defRPr sz="1600" b="1"/>
            </a:lvl6pPr>
            <a:lvl7pPr marL="2737820" indent="0">
              <a:buNone/>
              <a:defRPr sz="1600" b="1"/>
            </a:lvl7pPr>
            <a:lvl8pPr marL="3194165" indent="0">
              <a:buNone/>
              <a:defRPr sz="1600" b="1"/>
            </a:lvl8pPr>
            <a:lvl9pPr marL="36504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pPr/>
              <a:t>‹#›</a:t>
            </a:fld>
            <a:endParaRPr lang="en-US" altLang="en-US"/>
          </a:p>
        </p:txBody>
      </p:sp>
    </p:spTree>
    <p:extLst>
      <p:ext uri="{BB962C8B-B14F-4D97-AF65-F5344CB8AC3E}">
        <p14:creationId xmlns:p14="http://schemas.microsoft.com/office/powerpoint/2010/main" val="255866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pPr/>
              <a:t>‹#›</a:t>
            </a:fld>
            <a:endParaRPr lang="en-US" altLang="en-US"/>
          </a:p>
        </p:txBody>
      </p:sp>
    </p:spTree>
    <p:extLst>
      <p:ext uri="{BB962C8B-B14F-4D97-AF65-F5344CB8AC3E}">
        <p14:creationId xmlns:p14="http://schemas.microsoft.com/office/powerpoint/2010/main" val="183563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pPr/>
              <a:t>‹#›</a:t>
            </a:fld>
            <a:endParaRPr lang="en-US" altLang="en-US"/>
          </a:p>
        </p:txBody>
      </p:sp>
    </p:spTree>
    <p:extLst>
      <p:ext uri="{BB962C8B-B14F-4D97-AF65-F5344CB8AC3E}">
        <p14:creationId xmlns:p14="http://schemas.microsoft.com/office/powerpoint/2010/main" val="2937732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8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6266" indent="0">
              <a:buNone/>
              <a:defRPr sz="1200"/>
            </a:lvl2pPr>
            <a:lvl3pPr marL="912645" indent="0">
              <a:buNone/>
              <a:defRPr sz="1000"/>
            </a:lvl3pPr>
            <a:lvl4pPr marL="1368948" indent="0">
              <a:buNone/>
              <a:defRPr sz="900"/>
            </a:lvl4pPr>
            <a:lvl5pPr marL="1825289" indent="0">
              <a:buNone/>
              <a:defRPr sz="900"/>
            </a:lvl5pPr>
            <a:lvl6pPr marL="2281554" indent="0">
              <a:buNone/>
              <a:defRPr sz="900"/>
            </a:lvl6pPr>
            <a:lvl7pPr marL="2737820" indent="0">
              <a:buNone/>
              <a:defRPr sz="900"/>
            </a:lvl7pPr>
            <a:lvl8pPr marL="3194165" indent="0">
              <a:buNone/>
              <a:defRPr sz="900"/>
            </a:lvl8pPr>
            <a:lvl9pPr marL="36504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pPr/>
              <a:t>‹#›</a:t>
            </a:fld>
            <a:endParaRPr lang="en-US" altLang="en-US"/>
          </a:p>
        </p:txBody>
      </p:sp>
    </p:spTree>
    <p:extLst>
      <p:ext uri="{BB962C8B-B14F-4D97-AF65-F5344CB8AC3E}">
        <p14:creationId xmlns:p14="http://schemas.microsoft.com/office/powerpoint/2010/main" val="58937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266" indent="0">
              <a:buNone/>
              <a:defRPr sz="2800"/>
            </a:lvl2pPr>
            <a:lvl3pPr marL="912645" indent="0">
              <a:buNone/>
              <a:defRPr sz="2400"/>
            </a:lvl3pPr>
            <a:lvl4pPr marL="1368948" indent="0">
              <a:buNone/>
              <a:defRPr sz="2000"/>
            </a:lvl4pPr>
            <a:lvl5pPr marL="1825289" indent="0">
              <a:buNone/>
              <a:defRPr sz="2000"/>
            </a:lvl5pPr>
            <a:lvl6pPr marL="2281554" indent="0">
              <a:buNone/>
              <a:defRPr sz="2000"/>
            </a:lvl6pPr>
            <a:lvl7pPr marL="2737820" indent="0">
              <a:buNone/>
              <a:defRPr sz="2000"/>
            </a:lvl7pPr>
            <a:lvl8pPr marL="3194165" indent="0">
              <a:buNone/>
              <a:defRPr sz="2000"/>
            </a:lvl8pPr>
            <a:lvl9pPr marL="3650488" indent="0">
              <a:buNone/>
              <a:defRPr sz="2000"/>
            </a:lvl9pPr>
          </a:lstStyle>
          <a:p>
            <a:endParaRPr lang="en-US"/>
          </a:p>
        </p:txBody>
      </p:sp>
      <p:sp>
        <p:nvSpPr>
          <p:cNvPr id="4" name="Text Placeholder 3"/>
          <p:cNvSpPr>
            <a:spLocks noGrp="1"/>
          </p:cNvSpPr>
          <p:nvPr>
            <p:ph type="body" sz="half" idx="2"/>
          </p:nvPr>
        </p:nvSpPr>
        <p:spPr>
          <a:xfrm>
            <a:off x="1792288" y="4025584"/>
            <a:ext cx="5486400" cy="603647"/>
          </a:xfrm>
        </p:spPr>
        <p:txBody>
          <a:bodyPr/>
          <a:lstStyle>
            <a:lvl1pPr marL="0" indent="0">
              <a:buNone/>
              <a:defRPr sz="1400"/>
            </a:lvl1pPr>
            <a:lvl2pPr marL="456266" indent="0">
              <a:buNone/>
              <a:defRPr sz="1200"/>
            </a:lvl2pPr>
            <a:lvl3pPr marL="912645" indent="0">
              <a:buNone/>
              <a:defRPr sz="1000"/>
            </a:lvl3pPr>
            <a:lvl4pPr marL="1368948" indent="0">
              <a:buNone/>
              <a:defRPr sz="900"/>
            </a:lvl4pPr>
            <a:lvl5pPr marL="1825289" indent="0">
              <a:buNone/>
              <a:defRPr sz="900"/>
            </a:lvl5pPr>
            <a:lvl6pPr marL="2281554" indent="0">
              <a:buNone/>
              <a:defRPr sz="900"/>
            </a:lvl6pPr>
            <a:lvl7pPr marL="2737820" indent="0">
              <a:buNone/>
              <a:defRPr sz="900"/>
            </a:lvl7pPr>
            <a:lvl8pPr marL="3194165" indent="0">
              <a:buNone/>
              <a:defRPr sz="900"/>
            </a:lvl8pPr>
            <a:lvl9pPr marL="36504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pPr/>
              <a:t>‹#›</a:t>
            </a:fld>
            <a:endParaRPr lang="en-US" altLang="en-US"/>
          </a:p>
        </p:txBody>
      </p:sp>
    </p:spTree>
    <p:extLst>
      <p:ext uri="{BB962C8B-B14F-4D97-AF65-F5344CB8AC3E}">
        <p14:creationId xmlns:p14="http://schemas.microsoft.com/office/powerpoint/2010/main" val="2637864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pPr/>
              <a:t>‹#›</a:t>
            </a:fld>
            <a:endParaRPr lang="en-US" altLang="en-US"/>
          </a:p>
        </p:txBody>
      </p:sp>
    </p:spTree>
    <p:extLst>
      <p:ext uri="{BB962C8B-B14F-4D97-AF65-F5344CB8AC3E}">
        <p14:creationId xmlns:p14="http://schemas.microsoft.com/office/powerpoint/2010/main" val="167135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pPr/>
              <a:t>‹#›</a:t>
            </a:fld>
            <a:endParaRPr lang="en-US" altLang="en-US"/>
          </a:p>
        </p:txBody>
      </p:sp>
    </p:spTree>
    <p:extLst>
      <p:ext uri="{BB962C8B-B14F-4D97-AF65-F5344CB8AC3E}">
        <p14:creationId xmlns:p14="http://schemas.microsoft.com/office/powerpoint/2010/main" val="2942925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743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208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4336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3778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05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30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559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588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75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783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418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2" rIns="91284" bIns="4564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2" rIns="91284" bIns="4564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2" rIns="91284" bIns="45642" numCol="1" anchor="t" anchorCtr="0" compatLnSpc="1">
            <a:prstTxWarp prst="textNoShape">
              <a:avLst/>
            </a:prstTxWarp>
          </a:bodyPr>
          <a:lstStyle>
            <a:lvl1pPr algn="l">
              <a:defRPr sz="140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2" rIns="91284" bIns="45642" numCol="1" anchor="t" anchorCtr="0" compatLnSpc="1">
            <a:prstTxWarp prst="textNoShape">
              <a:avLst/>
            </a:prstTxWarp>
          </a:bodyPr>
          <a:lstStyle>
            <a:lvl1pPr>
              <a:defRPr sz="140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4" tIns="45642" rIns="91284" bIns="45642"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pPr/>
              <a:t>‹#›</a:t>
            </a:fld>
            <a:endParaRPr lang="en-US" altLang="en-US"/>
          </a:p>
        </p:txBody>
      </p:sp>
    </p:spTree>
    <p:extLst>
      <p:ext uri="{BB962C8B-B14F-4D97-AF65-F5344CB8AC3E}">
        <p14:creationId xmlns:p14="http://schemas.microsoft.com/office/powerpoint/2010/main" val="56391433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266" algn="ctr" rtl="0" fontAlgn="base">
        <a:spcBef>
          <a:spcPct val="0"/>
        </a:spcBef>
        <a:spcAft>
          <a:spcPct val="0"/>
        </a:spcAft>
        <a:defRPr sz="4400">
          <a:solidFill>
            <a:schemeClr val="tx2"/>
          </a:solidFill>
          <a:latin typeface="Arial" charset="0"/>
          <a:cs typeface="Arial" charset="0"/>
        </a:defRPr>
      </a:lvl6pPr>
      <a:lvl7pPr marL="912645" algn="ctr" rtl="0" fontAlgn="base">
        <a:spcBef>
          <a:spcPct val="0"/>
        </a:spcBef>
        <a:spcAft>
          <a:spcPct val="0"/>
        </a:spcAft>
        <a:defRPr sz="4400">
          <a:solidFill>
            <a:schemeClr val="tx2"/>
          </a:solidFill>
          <a:latin typeface="Arial" charset="0"/>
          <a:cs typeface="Arial" charset="0"/>
        </a:defRPr>
      </a:lvl7pPr>
      <a:lvl8pPr marL="1368948" algn="ctr" rtl="0" fontAlgn="base">
        <a:spcBef>
          <a:spcPct val="0"/>
        </a:spcBef>
        <a:spcAft>
          <a:spcPct val="0"/>
        </a:spcAft>
        <a:defRPr sz="4400">
          <a:solidFill>
            <a:schemeClr val="tx2"/>
          </a:solidFill>
          <a:latin typeface="Arial" charset="0"/>
          <a:cs typeface="Arial" charset="0"/>
        </a:defRPr>
      </a:lvl8pPr>
      <a:lvl9pPr marL="1825289" algn="ctr" rtl="0" fontAlgn="base">
        <a:spcBef>
          <a:spcPct val="0"/>
        </a:spcBef>
        <a:spcAft>
          <a:spcPct val="0"/>
        </a:spcAft>
        <a:defRPr sz="4400">
          <a:solidFill>
            <a:schemeClr val="tx2"/>
          </a:solidFill>
          <a:latin typeface="Arial" charset="0"/>
          <a:cs typeface="Arial" charset="0"/>
        </a:defRPr>
      </a:lvl9pPr>
    </p:titleStyle>
    <p:bodyStyle>
      <a:lvl1pPr marL="342200" indent="-342200" algn="l" rtl="0" fontAlgn="base">
        <a:spcBef>
          <a:spcPct val="20000"/>
        </a:spcBef>
        <a:spcAft>
          <a:spcPct val="0"/>
        </a:spcAft>
        <a:buChar char="•"/>
        <a:defRPr sz="4000">
          <a:solidFill>
            <a:schemeClr val="bg1"/>
          </a:solidFill>
          <a:latin typeface="+mn-lt"/>
          <a:ea typeface="+mn-ea"/>
          <a:cs typeface="+mn-cs"/>
        </a:defRPr>
      </a:lvl1pPr>
      <a:lvl2pPr marL="741545" indent="-285204" algn="l" rtl="0" fontAlgn="base">
        <a:spcBef>
          <a:spcPct val="20000"/>
        </a:spcBef>
        <a:spcAft>
          <a:spcPct val="0"/>
        </a:spcAft>
        <a:buChar char="–"/>
        <a:defRPr sz="4000">
          <a:solidFill>
            <a:schemeClr val="bg1"/>
          </a:solidFill>
          <a:latin typeface="+mn-lt"/>
        </a:defRPr>
      </a:lvl2pPr>
      <a:lvl3pPr marL="1140778" indent="-228132" algn="l" rtl="0" fontAlgn="base">
        <a:spcBef>
          <a:spcPct val="20000"/>
        </a:spcBef>
        <a:spcAft>
          <a:spcPct val="0"/>
        </a:spcAft>
        <a:buChar char="•"/>
        <a:defRPr sz="2400">
          <a:solidFill>
            <a:schemeClr val="tx1"/>
          </a:solidFill>
          <a:latin typeface="+mj-lt"/>
          <a:cs typeface="+mj-cs"/>
        </a:defRPr>
      </a:lvl3pPr>
      <a:lvl4pPr marL="1597080" indent="-228132" algn="l" rtl="0" fontAlgn="base">
        <a:spcBef>
          <a:spcPct val="20000"/>
        </a:spcBef>
        <a:spcAft>
          <a:spcPct val="0"/>
        </a:spcAft>
        <a:buChar char="–"/>
        <a:defRPr sz="2000">
          <a:solidFill>
            <a:schemeClr val="tx1"/>
          </a:solidFill>
          <a:latin typeface="+mj-lt"/>
          <a:cs typeface="+mj-cs"/>
        </a:defRPr>
      </a:lvl4pPr>
      <a:lvl5pPr marL="2053421" indent="-228132" algn="l" rtl="0" fontAlgn="base">
        <a:spcBef>
          <a:spcPct val="20000"/>
        </a:spcBef>
        <a:spcAft>
          <a:spcPct val="0"/>
        </a:spcAft>
        <a:buChar char="»"/>
        <a:defRPr sz="2000">
          <a:solidFill>
            <a:schemeClr val="tx1"/>
          </a:solidFill>
          <a:latin typeface="+mj-lt"/>
          <a:cs typeface="+mj-cs"/>
        </a:defRPr>
      </a:lvl5pPr>
      <a:lvl6pPr marL="2509686" indent="-228132" algn="l" rtl="0" fontAlgn="base">
        <a:spcBef>
          <a:spcPct val="20000"/>
        </a:spcBef>
        <a:spcAft>
          <a:spcPct val="0"/>
        </a:spcAft>
        <a:buChar char="»"/>
        <a:defRPr sz="2000">
          <a:solidFill>
            <a:schemeClr val="tx1"/>
          </a:solidFill>
          <a:latin typeface="+mj-lt"/>
          <a:cs typeface="+mj-cs"/>
        </a:defRPr>
      </a:lvl6pPr>
      <a:lvl7pPr marL="2966028" indent="-228132" algn="l" rtl="0" fontAlgn="base">
        <a:spcBef>
          <a:spcPct val="20000"/>
        </a:spcBef>
        <a:spcAft>
          <a:spcPct val="0"/>
        </a:spcAft>
        <a:buChar char="»"/>
        <a:defRPr sz="2000">
          <a:solidFill>
            <a:schemeClr val="tx1"/>
          </a:solidFill>
          <a:latin typeface="+mj-lt"/>
          <a:cs typeface="+mj-cs"/>
        </a:defRPr>
      </a:lvl7pPr>
      <a:lvl8pPr marL="3422332" indent="-228132" algn="l" rtl="0" fontAlgn="base">
        <a:spcBef>
          <a:spcPct val="20000"/>
        </a:spcBef>
        <a:spcAft>
          <a:spcPct val="0"/>
        </a:spcAft>
        <a:buChar char="»"/>
        <a:defRPr sz="2000">
          <a:solidFill>
            <a:schemeClr val="tx1"/>
          </a:solidFill>
          <a:latin typeface="+mj-lt"/>
          <a:cs typeface="+mj-cs"/>
        </a:defRPr>
      </a:lvl8pPr>
      <a:lvl9pPr marL="3878634" indent="-22813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2645" rtl="0" eaLnBrk="1" latinLnBrk="0" hangingPunct="1">
        <a:defRPr sz="1800" kern="1200">
          <a:solidFill>
            <a:schemeClr val="tx1"/>
          </a:solidFill>
          <a:latin typeface="+mn-lt"/>
          <a:ea typeface="+mn-ea"/>
          <a:cs typeface="+mn-cs"/>
        </a:defRPr>
      </a:lvl1pPr>
      <a:lvl2pPr marL="456266" algn="l" defTabSz="912645" rtl="0" eaLnBrk="1" latinLnBrk="0" hangingPunct="1">
        <a:defRPr sz="1800" kern="1200">
          <a:solidFill>
            <a:schemeClr val="tx1"/>
          </a:solidFill>
          <a:latin typeface="+mn-lt"/>
          <a:ea typeface="+mn-ea"/>
          <a:cs typeface="+mn-cs"/>
        </a:defRPr>
      </a:lvl2pPr>
      <a:lvl3pPr marL="912645" algn="l" defTabSz="912645" rtl="0" eaLnBrk="1" latinLnBrk="0" hangingPunct="1">
        <a:defRPr sz="1800" kern="1200">
          <a:solidFill>
            <a:schemeClr val="tx1"/>
          </a:solidFill>
          <a:latin typeface="+mn-lt"/>
          <a:ea typeface="+mn-ea"/>
          <a:cs typeface="+mn-cs"/>
        </a:defRPr>
      </a:lvl3pPr>
      <a:lvl4pPr marL="1368948" algn="l" defTabSz="912645" rtl="0" eaLnBrk="1" latinLnBrk="0" hangingPunct="1">
        <a:defRPr sz="1800" kern="1200">
          <a:solidFill>
            <a:schemeClr val="tx1"/>
          </a:solidFill>
          <a:latin typeface="+mn-lt"/>
          <a:ea typeface="+mn-ea"/>
          <a:cs typeface="+mn-cs"/>
        </a:defRPr>
      </a:lvl4pPr>
      <a:lvl5pPr marL="1825289" algn="l" defTabSz="912645" rtl="0" eaLnBrk="1" latinLnBrk="0" hangingPunct="1">
        <a:defRPr sz="1800" kern="1200">
          <a:solidFill>
            <a:schemeClr val="tx1"/>
          </a:solidFill>
          <a:latin typeface="+mn-lt"/>
          <a:ea typeface="+mn-ea"/>
          <a:cs typeface="+mn-cs"/>
        </a:defRPr>
      </a:lvl5pPr>
      <a:lvl6pPr marL="2281554" algn="l" defTabSz="912645" rtl="0" eaLnBrk="1" latinLnBrk="0" hangingPunct="1">
        <a:defRPr sz="1800" kern="1200">
          <a:solidFill>
            <a:schemeClr val="tx1"/>
          </a:solidFill>
          <a:latin typeface="+mn-lt"/>
          <a:ea typeface="+mn-ea"/>
          <a:cs typeface="+mn-cs"/>
        </a:defRPr>
      </a:lvl6pPr>
      <a:lvl7pPr marL="2737820" algn="l" defTabSz="912645" rtl="0" eaLnBrk="1" latinLnBrk="0" hangingPunct="1">
        <a:defRPr sz="1800" kern="1200">
          <a:solidFill>
            <a:schemeClr val="tx1"/>
          </a:solidFill>
          <a:latin typeface="+mn-lt"/>
          <a:ea typeface="+mn-ea"/>
          <a:cs typeface="+mn-cs"/>
        </a:defRPr>
      </a:lvl7pPr>
      <a:lvl8pPr marL="3194165" algn="l" defTabSz="912645" rtl="0" eaLnBrk="1" latinLnBrk="0" hangingPunct="1">
        <a:defRPr sz="1800" kern="1200">
          <a:solidFill>
            <a:schemeClr val="tx1"/>
          </a:solidFill>
          <a:latin typeface="+mn-lt"/>
          <a:ea typeface="+mn-ea"/>
          <a:cs typeface="+mn-cs"/>
        </a:defRPr>
      </a:lvl8pPr>
      <a:lvl9pPr marL="3650488" algn="l" defTabSz="9126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644240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fontScale="92500" lnSpcReduction="10000"/>
          </a:bodyPr>
          <a:lstStyle/>
          <a:p>
            <a:pPr>
              <a:spcBef>
                <a:spcPct val="0"/>
              </a:spcBef>
            </a:pPr>
            <a:r>
              <a:rPr lang="en-US" altLang="en-US" dirty="0"/>
              <a:t>Review: Rosh </a:t>
            </a:r>
            <a:r>
              <a:rPr lang="en-US" altLang="en-US" dirty="0" err="1"/>
              <a:t>Hashanna</a:t>
            </a:r>
            <a:r>
              <a:rPr lang="en-US" altLang="en-US" dirty="0"/>
              <a:t> greetings</a:t>
            </a:r>
          </a:p>
          <a:p>
            <a:pPr>
              <a:spcBef>
                <a:spcPct val="0"/>
              </a:spcBef>
            </a:pPr>
            <a:endParaRPr lang="en-US" altLang="en-US" i="1" dirty="0"/>
          </a:p>
          <a:p>
            <a:pPr>
              <a:spcBef>
                <a:spcPct val="0"/>
              </a:spcBef>
            </a:pPr>
            <a:r>
              <a:rPr lang="en-US" altLang="en-US" i="1" dirty="0"/>
              <a:t>Shana Tovah  </a:t>
            </a:r>
            <a:r>
              <a:rPr lang="he-IL" altLang="en-US" sz="4800" b="1" dirty="0">
                <a:latin typeface="David" panose="020E0502060401010101" pitchFamily="34" charset="-79"/>
                <a:cs typeface="David" panose="020E0502060401010101" pitchFamily="34" charset="-79"/>
              </a:rPr>
              <a:t>שָׁנָה טוֹבָה</a:t>
            </a:r>
            <a:endParaRPr lang="en-US" altLang="en-US" sz="4800" b="1" dirty="0">
              <a:latin typeface="David" panose="020E0502060401010101" pitchFamily="34" charset="-79"/>
              <a:cs typeface="David" panose="020E0502060401010101" pitchFamily="34" charset="-79"/>
            </a:endParaRPr>
          </a:p>
          <a:p>
            <a:pPr>
              <a:spcBef>
                <a:spcPct val="0"/>
              </a:spcBef>
            </a:pPr>
            <a:r>
              <a:rPr lang="en-US" altLang="en-US" dirty="0"/>
              <a:t>[Have a] Good Year</a:t>
            </a:r>
          </a:p>
          <a:p>
            <a:pPr>
              <a:spcBef>
                <a:spcPct val="0"/>
              </a:spcBef>
            </a:pPr>
            <a:endParaRPr lang="en-US" altLang="en-US" sz="4400" b="1" dirty="0"/>
          </a:p>
          <a:p>
            <a:pPr>
              <a:spcBef>
                <a:spcPct val="0"/>
              </a:spcBef>
            </a:pPr>
            <a:r>
              <a:rPr lang="he-IL" altLang="en-US" sz="4400" b="1" dirty="0">
                <a:latin typeface="David" panose="020E0502060401010101" pitchFamily="34" charset="-79"/>
                <a:cs typeface="David" panose="020E0502060401010101" pitchFamily="34" charset="-79"/>
              </a:rPr>
              <a:t>שָׁנָה טוֹבָה וּמְתוּקָה</a:t>
            </a:r>
            <a:r>
              <a:rPr lang="en-US" altLang="en-US" sz="4400" b="1" dirty="0">
                <a:latin typeface="David" panose="020E0502060401010101" pitchFamily="34" charset="-79"/>
                <a:cs typeface="David" panose="020E0502060401010101" pitchFamily="34" charset="-79"/>
              </a:rPr>
              <a:t> </a:t>
            </a:r>
          </a:p>
          <a:p>
            <a:pPr>
              <a:spcBef>
                <a:spcPct val="0"/>
              </a:spcBef>
            </a:pPr>
            <a:r>
              <a:rPr lang="en-US" altLang="en-US" i="1" dirty="0"/>
              <a:t>Shana Tova </a:t>
            </a:r>
            <a:r>
              <a:rPr lang="en-US" altLang="en-US" i="1" dirty="0" err="1"/>
              <a:t>oo-m’tuk</a:t>
            </a:r>
            <a:r>
              <a:rPr lang="en-US" altLang="en-US" i="1" u="sng" dirty="0" err="1"/>
              <a:t>ah</a:t>
            </a:r>
            <a:r>
              <a:rPr lang="en-US" altLang="en-US" sz="4400" b="1" dirty="0"/>
              <a:t>  </a:t>
            </a:r>
          </a:p>
          <a:p>
            <a:pPr>
              <a:spcBef>
                <a:spcPct val="0"/>
              </a:spcBef>
            </a:pPr>
            <a:r>
              <a:rPr lang="en-US" altLang="en-US" dirty="0"/>
              <a:t>[Have a] Good and sweet year </a:t>
            </a:r>
            <a:endParaRPr lang="en-US" altLang="en-US" sz="4400" b="1" dirty="0"/>
          </a:p>
          <a:p>
            <a:pPr algn="l"/>
            <a:endParaRPr lang="en-US" dirty="0"/>
          </a:p>
        </p:txBody>
      </p:sp>
    </p:spTree>
    <p:extLst>
      <p:ext uri="{BB962C8B-B14F-4D97-AF65-F5344CB8AC3E}">
        <p14:creationId xmlns:p14="http://schemas.microsoft.com/office/powerpoint/2010/main" val="22138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a:bodyPr>
          <a:lstStyle/>
          <a:p>
            <a:endParaRPr lang="en-US" dirty="0"/>
          </a:p>
          <a:p>
            <a:r>
              <a:rPr lang="en-US" dirty="0"/>
              <a:t>Yom Kippur greeting:</a:t>
            </a:r>
          </a:p>
          <a:p>
            <a:pPr rtl="1"/>
            <a:r>
              <a:rPr lang="he-IL" sz="4800" b="1" dirty="0">
                <a:latin typeface="David" panose="020E0502060401010101" pitchFamily="34" charset="-79"/>
                <a:cs typeface="David" panose="020E0502060401010101" pitchFamily="34" charset="-79"/>
              </a:rPr>
              <a:t>צוֹם קַל</a:t>
            </a:r>
            <a:r>
              <a:rPr lang="en-US" sz="4400" b="1" dirty="0">
                <a:latin typeface="David" panose="020E0502060401010101" pitchFamily="34" charset="-79"/>
                <a:cs typeface="David" panose="020E0502060401010101" pitchFamily="34" charset="-79"/>
              </a:rPr>
              <a:t>  </a:t>
            </a:r>
            <a:r>
              <a:rPr lang="en-US" i="1" dirty="0" err="1"/>
              <a:t>tsom</a:t>
            </a:r>
            <a:r>
              <a:rPr lang="en-US" i="1" dirty="0"/>
              <a:t> </a:t>
            </a:r>
            <a:r>
              <a:rPr lang="en-US" i="1" dirty="0" err="1"/>
              <a:t>kal</a:t>
            </a:r>
            <a:r>
              <a:rPr lang="en-US" i="1" dirty="0"/>
              <a:t>    </a:t>
            </a:r>
            <a:endParaRPr lang="en-US" sz="4400" b="1" dirty="0">
              <a:latin typeface="David" panose="020E0502060401010101" pitchFamily="34" charset="-79"/>
              <a:cs typeface="David" panose="020E0502060401010101" pitchFamily="34" charset="-79"/>
            </a:endParaRPr>
          </a:p>
          <a:p>
            <a:r>
              <a:rPr lang="en-US" dirty="0"/>
              <a:t>Easy fast</a:t>
            </a:r>
          </a:p>
        </p:txBody>
      </p:sp>
    </p:spTree>
    <p:extLst>
      <p:ext uri="{BB962C8B-B14F-4D97-AF65-F5344CB8AC3E}">
        <p14:creationId xmlns:p14="http://schemas.microsoft.com/office/powerpoint/2010/main" val="103229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Rosh Hashanah </a:t>
            </a:r>
            <a:r>
              <a:rPr lang="he-IL" b="1" dirty="0">
                <a:latin typeface="David" panose="020E0502060401010101" pitchFamily="34" charset="-79"/>
                <a:cs typeface="David" panose="020E0502060401010101" pitchFamily="34" charset="-79"/>
              </a:rPr>
              <a:t>רֹאשׁ הַשָּׁנָה‎‎</a:t>
            </a:r>
            <a:r>
              <a:rPr lang="he-IL" dirty="0"/>
              <a:t>, </a:t>
            </a:r>
            <a:r>
              <a:rPr lang="en-US" dirty="0"/>
              <a:t>literally "head [of] the year"</a:t>
            </a:r>
          </a:p>
          <a:p>
            <a:pPr algn="l"/>
            <a:r>
              <a:rPr lang="el-GR" dirty="0"/>
              <a:t>Why that name?</a:t>
            </a:r>
            <a:endParaRPr lang="en-US" dirty="0"/>
          </a:p>
        </p:txBody>
      </p:sp>
    </p:spTree>
    <p:extLst>
      <p:ext uri="{BB962C8B-B14F-4D97-AF65-F5344CB8AC3E}">
        <p14:creationId xmlns:p14="http://schemas.microsoft.com/office/powerpoint/2010/main" val="426962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The historian Josephus, and the ancient Aramaic translation of the Bible, the Targum Jonathan, identify Rosh </a:t>
            </a:r>
            <a:r>
              <a:rPr lang="en-US" dirty="0" err="1"/>
              <a:t>HaShanah</a:t>
            </a:r>
            <a:r>
              <a:rPr lang="en-US" dirty="0"/>
              <a:t> as the New Year observed by the people of Israel </a:t>
            </a:r>
            <a:r>
              <a:rPr lang="en-US" dirty="0">
                <a:solidFill>
                  <a:srgbClr val="FFFF66"/>
                </a:solidFill>
              </a:rPr>
              <a:t>before</a:t>
            </a:r>
            <a:r>
              <a:rPr lang="en-US" dirty="0"/>
              <a:t> the holiday of Passover was instituted. </a:t>
            </a:r>
          </a:p>
        </p:txBody>
      </p:sp>
    </p:spTree>
    <p:extLst>
      <p:ext uri="{BB962C8B-B14F-4D97-AF65-F5344CB8AC3E}">
        <p14:creationId xmlns:p14="http://schemas.microsoft.com/office/powerpoint/2010/main" val="287941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l-GR" dirty="0"/>
              <a:t>T</a:t>
            </a:r>
            <a:r>
              <a:rPr lang="en-US" dirty="0"/>
              <a:t>he traditional Jewish concept is that the world</a:t>
            </a:r>
            <a:r>
              <a:rPr lang="el-GR" dirty="0"/>
              <a:t>, Adam and Khava/Eve,</a:t>
            </a:r>
            <a:r>
              <a:rPr lang="en-US" dirty="0"/>
              <a:t> </a:t>
            </a:r>
            <a:r>
              <a:rPr lang="el-GR" dirty="0"/>
              <a:t>were </a:t>
            </a:r>
            <a:r>
              <a:rPr lang="en-US" dirty="0"/>
              <a:t>created on Rosh </a:t>
            </a:r>
            <a:r>
              <a:rPr lang="en-US" dirty="0" err="1"/>
              <a:t>HaShanah</a:t>
            </a:r>
            <a:r>
              <a:rPr lang="en-US" dirty="0"/>
              <a:t>, so this day is indeed the beginning of the year chronologically.</a:t>
            </a:r>
          </a:p>
        </p:txBody>
      </p:sp>
    </p:spTree>
    <p:extLst>
      <p:ext uri="{BB962C8B-B14F-4D97-AF65-F5344CB8AC3E}">
        <p14:creationId xmlns:p14="http://schemas.microsoft.com/office/powerpoint/2010/main" val="370763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fontScale="92500" lnSpcReduction="10000"/>
          </a:bodyPr>
          <a:lstStyle/>
          <a:p>
            <a:pPr algn="l"/>
            <a:r>
              <a:rPr lang="en-US" dirty="0"/>
              <a:t>The Babylonian name Tishri seems to derive from the root Ugaritic or Akkadian </a:t>
            </a:r>
            <a:r>
              <a:rPr lang="en-US" dirty="0" err="1"/>
              <a:t>seru</a:t>
            </a:r>
            <a:r>
              <a:rPr lang="en-US" dirty="0"/>
              <a:t>, which means "to begin." The ancient Semitic peoples thought of the year as beginning in the autumn, at the time of the late harvest. This was the beginning of the economic year, when crops began to be sold. </a:t>
            </a:r>
          </a:p>
        </p:txBody>
      </p:sp>
    </p:spTree>
    <p:extLst>
      <p:ext uri="{BB962C8B-B14F-4D97-AF65-F5344CB8AC3E}">
        <p14:creationId xmlns:p14="http://schemas.microsoft.com/office/powerpoint/2010/main" val="157664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G-d made a spiritual cycle to start on </a:t>
            </a:r>
            <a:r>
              <a:rPr lang="en-US" dirty="0" err="1"/>
              <a:t>Pesakh</a:t>
            </a:r>
            <a:r>
              <a:rPr lang="en-US" dirty="0"/>
              <a:t>, but the chronological year didn't change. So, Jews have two</a:t>
            </a:r>
            <a:r>
              <a:rPr lang="el-GR" dirty="0"/>
              <a:t> [</a:t>
            </a:r>
            <a:r>
              <a:rPr lang="en-US" dirty="0"/>
              <a:t>actually more</a:t>
            </a:r>
            <a:r>
              <a:rPr lang="el-GR" dirty="0"/>
              <a:t>]</a:t>
            </a:r>
            <a:r>
              <a:rPr lang="en-US" dirty="0"/>
              <a:t> new years, a chronological one, and a spiritual one. Passover is described in these terms. </a:t>
            </a:r>
          </a:p>
        </p:txBody>
      </p:sp>
    </p:spTree>
    <p:extLst>
      <p:ext uri="{BB962C8B-B14F-4D97-AF65-F5344CB8AC3E}">
        <p14:creationId xmlns:p14="http://schemas.microsoft.com/office/powerpoint/2010/main" val="2057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lnSpcReduction="10000"/>
          </a:bodyPr>
          <a:lstStyle/>
          <a:p>
            <a:pPr algn="l"/>
            <a:r>
              <a:rPr lang="el-GR" baseline="30000" dirty="0"/>
              <a:t>Shmot/</a:t>
            </a:r>
            <a:r>
              <a:rPr lang="en-US" baseline="30000" dirty="0"/>
              <a:t>Ex. 12:1-2 </a:t>
            </a:r>
            <a:r>
              <a:rPr lang="en-US" dirty="0"/>
              <a:t>Now Adoni said</a:t>
            </a:r>
          </a:p>
          <a:p>
            <a:pPr algn="l"/>
            <a:r>
              <a:rPr lang="en-US" dirty="0"/>
              <a:t>to Moses and Aaron in the land of Egypt,</a:t>
            </a:r>
            <a:r>
              <a:rPr lang="el-GR" dirty="0"/>
              <a:t> </a:t>
            </a:r>
            <a:r>
              <a:rPr lang="en-US" dirty="0"/>
              <a:t>"This month shall be the beginning of months </a:t>
            </a:r>
            <a:r>
              <a:rPr lang="en-US" dirty="0">
                <a:solidFill>
                  <a:srgbClr val="FFFF66"/>
                </a:solidFill>
              </a:rPr>
              <a:t>for you</a:t>
            </a:r>
            <a:r>
              <a:rPr lang="en-US" dirty="0"/>
              <a:t>; it is to be the first month of the year </a:t>
            </a:r>
            <a:r>
              <a:rPr lang="en-US" dirty="0">
                <a:solidFill>
                  <a:srgbClr val="FFFF66"/>
                </a:solidFill>
              </a:rPr>
              <a:t>to you</a:t>
            </a:r>
            <a:r>
              <a:rPr lang="en-US" dirty="0"/>
              <a:t>." </a:t>
            </a:r>
            <a:r>
              <a:rPr lang="en-US" sz="1600" dirty="0"/>
              <a:t>NASU </a:t>
            </a:r>
            <a:endParaRPr lang="el-GR" sz="1600" dirty="0"/>
          </a:p>
          <a:p>
            <a:pPr algn="l"/>
            <a:r>
              <a:rPr lang="el-GR" dirty="0">
                <a:solidFill>
                  <a:srgbClr val="FFFF66"/>
                </a:solidFill>
              </a:rPr>
              <a:t>So, it’s scripturally OK to call this holiday Rosh HaShanah!</a:t>
            </a:r>
            <a:endParaRPr lang="en-US" dirty="0">
              <a:solidFill>
                <a:srgbClr val="FFFF66"/>
              </a:solidFill>
            </a:endParaRPr>
          </a:p>
        </p:txBody>
      </p:sp>
    </p:spTree>
    <p:extLst>
      <p:ext uri="{BB962C8B-B14F-4D97-AF65-F5344CB8AC3E}">
        <p14:creationId xmlns:p14="http://schemas.microsoft.com/office/powerpoint/2010/main" val="280514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5" name="Picture 4">
            <a:extLst>
              <a:ext uri="{FF2B5EF4-FFF2-40B4-BE49-F238E27FC236}">
                <a16:creationId xmlns:a16="http://schemas.microsoft.com/office/drawing/2014/main" id="{6ECDB8E3-FD44-8D87-A890-9CB1645F5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561647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4" name="Picture 3">
            <a:extLst>
              <a:ext uri="{FF2B5EF4-FFF2-40B4-BE49-F238E27FC236}">
                <a16:creationId xmlns:a16="http://schemas.microsoft.com/office/drawing/2014/main" id="{F87477B3-5668-A0FB-C377-9B52A9259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6F2CE911-3EE7-CA43-5FE5-3BC357795B3F}"/>
              </a:ext>
            </a:extLst>
          </p:cNvPr>
          <p:cNvSpPr txBox="1"/>
          <p:nvPr/>
        </p:nvSpPr>
        <p:spPr>
          <a:xfrm>
            <a:off x="1" y="173394"/>
            <a:ext cx="9144000" cy="3093154"/>
          </a:xfrm>
          <a:prstGeom prst="rect">
            <a:avLst/>
          </a:prstGeom>
          <a:noFill/>
        </p:spPr>
        <p:txBody>
          <a:bodyPr wrap="square" rtlCol="0">
            <a:spAutoFit/>
          </a:bodyPr>
          <a:lstStyle/>
          <a:p>
            <a:pPr algn="l"/>
            <a:r>
              <a:rPr lang="en-US" sz="3900" u="sng" dirty="0">
                <a:solidFill>
                  <a:srgbClr val="FFFF66"/>
                </a:solidFill>
                <a:effectLst>
                  <a:outerShdw blurRad="38100" dist="38100" dir="2700000" algn="tl">
                    <a:srgbClr val="000000">
                      <a:alpha val="43137"/>
                    </a:srgbClr>
                  </a:outerShdw>
                </a:effectLst>
              </a:rPr>
              <a:t>Give Heed to the sound of the Shofar</a:t>
            </a:r>
          </a:p>
          <a:p>
            <a:pPr marL="457200" indent="-457200" algn="l">
              <a:buFont typeface="+mj-lt"/>
              <a:buAutoNum type="arabicPeriod"/>
            </a:pPr>
            <a:r>
              <a:rPr lang="en-US" sz="3900" dirty="0"/>
              <a:t>RH greeting and history</a:t>
            </a:r>
          </a:p>
          <a:p>
            <a:pPr marL="457200" indent="-457200" algn="l">
              <a:buFont typeface="+mj-lt"/>
              <a:buAutoNum type="arabicPeriod"/>
            </a:pPr>
            <a:r>
              <a:rPr lang="en-US" sz="3900" u="sng" dirty="0">
                <a:solidFill>
                  <a:srgbClr val="FFFF66"/>
                </a:solidFill>
              </a:rPr>
              <a:t>Why the Shofar</a:t>
            </a:r>
          </a:p>
          <a:p>
            <a:pPr marL="457200" indent="-457200" algn="l">
              <a:buFont typeface="+mj-lt"/>
              <a:buAutoNum type="arabicPeriod"/>
            </a:pPr>
            <a:r>
              <a:rPr lang="en-US" sz="3900" dirty="0"/>
              <a:t>Meaning of the sound</a:t>
            </a:r>
          </a:p>
          <a:p>
            <a:pPr marL="457200" indent="-457200" algn="l">
              <a:buFont typeface="+mj-lt"/>
              <a:buAutoNum type="arabicPeriod"/>
            </a:pPr>
            <a:r>
              <a:rPr lang="en-US" sz="3900" dirty="0"/>
              <a:t>Total repentance</a:t>
            </a:r>
          </a:p>
        </p:txBody>
      </p:sp>
    </p:spTree>
    <p:extLst>
      <p:ext uri="{BB962C8B-B14F-4D97-AF65-F5344CB8AC3E}">
        <p14:creationId xmlns:p14="http://schemas.microsoft.com/office/powerpoint/2010/main" val="107480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 name="Picture 2">
            <a:extLst>
              <a:ext uri="{FF2B5EF4-FFF2-40B4-BE49-F238E27FC236}">
                <a16:creationId xmlns:a16="http://schemas.microsoft.com/office/drawing/2014/main" id="{D8259E6B-EA6B-9DB1-7061-727635493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30" y="0"/>
            <a:ext cx="8725970" cy="512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1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altLang="en-US" baseline="30000" dirty="0" err="1">
                <a:latin typeface="Arial Rounded MT Bold" pitchFamily="34" charset="0"/>
                <a:cs typeface="Vilna" pitchFamily="2" charset="-79"/>
              </a:rPr>
              <a:t>Viyikra</a:t>
            </a:r>
            <a:r>
              <a:rPr lang="en-US" altLang="en-US" baseline="30000" dirty="0">
                <a:latin typeface="Arial Rounded MT Bold" pitchFamily="34" charset="0"/>
                <a:cs typeface="Vilna" pitchFamily="2" charset="-79"/>
              </a:rPr>
              <a:t>/Lev 23.23-25</a:t>
            </a:r>
            <a:r>
              <a:rPr lang="en-US" altLang="en-US" dirty="0">
                <a:latin typeface="Arial Rounded MT Bold" pitchFamily="34" charset="0"/>
                <a:cs typeface="Vilna" pitchFamily="2" charset="-79"/>
              </a:rPr>
              <a:t> A</a:t>
            </a:r>
            <a:r>
              <a:rPr lang="en-US" altLang="en-US" sz="3500" dirty="0">
                <a:latin typeface="Arial Rounded MT Bold" pitchFamily="34" charset="0"/>
                <a:cs typeface="Vilna" pitchFamily="2" charset="-79"/>
              </a:rPr>
              <a:t>DONI</a:t>
            </a:r>
            <a:r>
              <a:rPr lang="en-US" altLang="en-US" dirty="0">
                <a:latin typeface="Arial Rounded MT Bold" pitchFamily="34" charset="0"/>
                <a:cs typeface="Vilna" pitchFamily="2" charset="-79"/>
              </a:rPr>
              <a:t> </a:t>
            </a:r>
            <a:r>
              <a:rPr lang="en-US" dirty="0"/>
              <a:t>spoke to Moses saying: “Speak to </a:t>
            </a:r>
            <a:r>
              <a:rPr lang="en-US" dirty="0" err="1"/>
              <a:t>Bnei-Yisrael</a:t>
            </a:r>
            <a:r>
              <a:rPr lang="en-US" dirty="0"/>
              <a:t>, saying: In the seventh month, on the first day of the month, you are to have a Shabbat rest, </a:t>
            </a:r>
            <a:r>
              <a:rPr lang="en-US" dirty="0">
                <a:solidFill>
                  <a:srgbClr val="FFFF99"/>
                </a:solidFill>
              </a:rPr>
              <a:t>a memorial of blowing</a:t>
            </a:r>
            <a:r>
              <a:rPr lang="en-US" dirty="0"/>
              <a:t>,</a:t>
            </a:r>
            <a:r>
              <a:rPr lang="en-US" baseline="30000" dirty="0"/>
              <a:t> </a:t>
            </a:r>
            <a:r>
              <a:rPr lang="en-US" dirty="0"/>
              <a:t>a holy convocation. </a:t>
            </a:r>
          </a:p>
        </p:txBody>
      </p:sp>
    </p:spTree>
    <p:extLst>
      <p:ext uri="{BB962C8B-B14F-4D97-AF65-F5344CB8AC3E}">
        <p14:creationId xmlns:p14="http://schemas.microsoft.com/office/powerpoint/2010/main" val="212593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altLang="en-US" baseline="30000" dirty="0" err="1">
                <a:latin typeface="Arial Rounded MT Bold" pitchFamily="34" charset="0"/>
                <a:cs typeface="Vilna" pitchFamily="2" charset="-79"/>
              </a:rPr>
              <a:t>Viyikra</a:t>
            </a:r>
            <a:r>
              <a:rPr lang="en-US" altLang="en-US" baseline="30000" dirty="0">
                <a:latin typeface="Arial Rounded MT Bold" pitchFamily="34" charset="0"/>
                <a:cs typeface="Vilna" pitchFamily="2" charset="-79"/>
              </a:rPr>
              <a:t>/Lev 23.23-25</a:t>
            </a:r>
            <a:r>
              <a:rPr lang="en-US" altLang="en-US" dirty="0">
                <a:latin typeface="Arial Rounded MT Bold" pitchFamily="34" charset="0"/>
                <a:cs typeface="Vilna" pitchFamily="2" charset="-79"/>
              </a:rPr>
              <a:t> </a:t>
            </a:r>
            <a:r>
              <a:rPr lang="en-US" dirty="0"/>
              <a:t>You are to do no regular work, and you are to present an offering made by fire to </a:t>
            </a:r>
            <a:r>
              <a:rPr lang="en-US" altLang="en-US" dirty="0">
                <a:latin typeface="Arial Rounded MT Bold" pitchFamily="34" charset="0"/>
                <a:cs typeface="Vilna" pitchFamily="2" charset="-79"/>
              </a:rPr>
              <a:t>A</a:t>
            </a:r>
            <a:r>
              <a:rPr lang="en-US" altLang="en-US" sz="3600" dirty="0">
                <a:latin typeface="Arial Rounded MT Bold" pitchFamily="34" charset="0"/>
                <a:cs typeface="Vilna" pitchFamily="2" charset="-79"/>
              </a:rPr>
              <a:t>DONI</a:t>
            </a:r>
            <a:r>
              <a:rPr lang="en-US" altLang="en-US" dirty="0">
                <a:latin typeface="Arial Rounded MT Bold" pitchFamily="34" charset="0"/>
                <a:cs typeface="Vilna" pitchFamily="2" charset="-79"/>
              </a:rPr>
              <a:t>.”</a:t>
            </a:r>
          </a:p>
          <a:p>
            <a:pPr algn="l"/>
            <a:endParaRPr lang="en-US" dirty="0"/>
          </a:p>
        </p:txBody>
      </p:sp>
    </p:spTree>
    <p:extLst>
      <p:ext uri="{BB962C8B-B14F-4D97-AF65-F5344CB8AC3E}">
        <p14:creationId xmlns:p14="http://schemas.microsoft.com/office/powerpoint/2010/main" val="425911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spcBef>
                <a:spcPct val="0"/>
              </a:spcBef>
            </a:pPr>
            <a:r>
              <a:rPr lang="en-US" dirty="0">
                <a:solidFill>
                  <a:srgbClr val="FFFF99"/>
                </a:solidFill>
              </a:rPr>
              <a:t>a memorial of blowing</a:t>
            </a:r>
            <a:endParaRPr lang="el-GR" altLang="en-US" sz="1900" b="1" dirty="0">
              <a:solidFill>
                <a:srgbClr val="FFFF66"/>
              </a:solidFill>
              <a:latin typeface="Arial Rounded MT Bold" pitchFamily="34" charset="0"/>
              <a:cs typeface="Vilna" pitchFamily="2" charset="-79"/>
            </a:endParaRPr>
          </a:p>
          <a:p>
            <a:pPr algn="r" rtl="1">
              <a:spcBef>
                <a:spcPct val="0"/>
              </a:spcBef>
            </a:pPr>
            <a:r>
              <a:rPr lang="en-US" altLang="en-US" dirty="0">
                <a:latin typeface="Arial Rounded MT Bold" pitchFamily="34" charset="0"/>
                <a:cs typeface="Vilna" pitchFamily="2" charset="-79"/>
              </a:rPr>
              <a:t>  </a:t>
            </a:r>
          </a:p>
          <a:p>
            <a:pPr algn="r" rtl="1">
              <a:spcBef>
                <a:spcPct val="0"/>
              </a:spcBef>
            </a:pPr>
            <a:r>
              <a:rPr lang="he-IL" altLang="en-US" b="1" dirty="0">
                <a:solidFill>
                  <a:srgbClr val="FFFF66"/>
                </a:solidFill>
                <a:latin typeface="Arial Rounded MT Bold" pitchFamily="34" charset="0"/>
                <a:cs typeface="Vilna" pitchFamily="2" charset="-79"/>
              </a:rPr>
              <a:t>זִכְרוֹן</a:t>
            </a:r>
            <a:r>
              <a:rPr lang="he-IL" altLang="en-US" dirty="0">
                <a:latin typeface="Arial Rounded MT Bold" pitchFamily="34" charset="0"/>
                <a:cs typeface="Vilna" pitchFamily="2" charset="-79"/>
              </a:rPr>
              <a:t> </a:t>
            </a:r>
            <a:r>
              <a:rPr lang="en-US" altLang="en-US" dirty="0">
                <a:latin typeface="Arial Rounded MT Bold" pitchFamily="34" charset="0"/>
                <a:cs typeface="Vilna" pitchFamily="2" charset="-79"/>
              </a:rPr>
              <a:t>memory ; (computing) memory chip  </a:t>
            </a:r>
          </a:p>
          <a:p>
            <a:pPr algn="r" rtl="1">
              <a:spcBef>
                <a:spcPct val="0"/>
              </a:spcBef>
            </a:pPr>
            <a:r>
              <a:rPr lang="he-IL" altLang="en-US" b="1" dirty="0">
                <a:solidFill>
                  <a:srgbClr val="FFFF66"/>
                </a:solidFill>
                <a:latin typeface="Arial Rounded MT Bold" pitchFamily="34" charset="0"/>
                <a:cs typeface="Vilna" pitchFamily="2" charset="-79"/>
              </a:rPr>
              <a:t>תְּרוּעָה</a:t>
            </a:r>
            <a:r>
              <a:rPr lang="he-IL" altLang="en-US" dirty="0">
                <a:solidFill>
                  <a:srgbClr val="FFFF66"/>
                </a:solidFill>
                <a:latin typeface="Arial Rounded MT Bold" pitchFamily="34" charset="0"/>
                <a:cs typeface="Vilna" pitchFamily="2" charset="-79"/>
              </a:rPr>
              <a:t>,</a:t>
            </a:r>
            <a:r>
              <a:rPr lang="he-IL" altLang="en-US" dirty="0">
                <a:latin typeface="Arial Rounded MT Bold" pitchFamily="34" charset="0"/>
                <a:cs typeface="Vilna" pitchFamily="2" charset="-79"/>
              </a:rPr>
              <a:t> </a:t>
            </a:r>
            <a:r>
              <a:rPr lang="en-US" altLang="en-US" dirty="0">
                <a:latin typeface="Arial Rounded MT Bold" pitchFamily="34" charset="0"/>
                <a:cs typeface="Vilna" pitchFamily="2" charset="-79"/>
              </a:rPr>
              <a:t>shout, cry; </a:t>
            </a:r>
            <a:r>
              <a:rPr lang="en-US" altLang="en-US" dirty="0" err="1">
                <a:latin typeface="Arial Rounded MT Bold" pitchFamily="34" charset="0"/>
                <a:cs typeface="Vilna" pitchFamily="2" charset="-79"/>
              </a:rPr>
              <a:t>soundblast</a:t>
            </a:r>
            <a:r>
              <a:rPr lang="en-US" altLang="en-US" dirty="0">
                <a:latin typeface="Arial Rounded MT Bold" pitchFamily="34" charset="0"/>
                <a:cs typeface="Vilna" pitchFamily="2" charset="-79"/>
              </a:rPr>
              <a:t>  </a:t>
            </a:r>
          </a:p>
          <a:p>
            <a:pPr algn="r" rtl="1">
              <a:spcBef>
                <a:spcPct val="0"/>
              </a:spcBef>
            </a:pPr>
            <a:r>
              <a:rPr lang="en-US" altLang="en-US" dirty="0">
                <a:latin typeface="Arial Rounded MT Bold" pitchFamily="34" charset="0"/>
                <a:cs typeface="Vilna" pitchFamily="2" charset="-79"/>
              </a:rPr>
              <a:t> announcement, declaration</a:t>
            </a:r>
          </a:p>
        </p:txBody>
      </p:sp>
    </p:spTree>
    <p:extLst>
      <p:ext uri="{BB962C8B-B14F-4D97-AF65-F5344CB8AC3E}">
        <p14:creationId xmlns:p14="http://schemas.microsoft.com/office/powerpoint/2010/main" val="1751525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spcBef>
                <a:spcPct val="0"/>
              </a:spcBef>
            </a:pPr>
            <a:endParaRPr lang="en-US" altLang="en-US" dirty="0">
              <a:latin typeface="Arial Rounded MT Bold" pitchFamily="34" charset="0"/>
              <a:cs typeface="Vilna" pitchFamily="2" charset="-79"/>
            </a:endParaRPr>
          </a:p>
          <a:p>
            <a:pPr>
              <a:spcBef>
                <a:spcPct val="0"/>
              </a:spcBef>
            </a:pPr>
            <a:endParaRPr lang="en-US" altLang="en-US" dirty="0">
              <a:latin typeface="Arial Rounded MT Bold" pitchFamily="34" charset="0"/>
              <a:cs typeface="Vilna" pitchFamily="2" charset="-79"/>
            </a:endParaRPr>
          </a:p>
          <a:p>
            <a:pPr>
              <a:spcBef>
                <a:spcPct val="0"/>
              </a:spcBef>
            </a:pPr>
            <a:r>
              <a:rPr lang="en-US" altLang="en-US" dirty="0">
                <a:latin typeface="Arial Rounded MT Bold" pitchFamily="34" charset="0"/>
                <a:cs typeface="Vilna" pitchFamily="2" charset="-79"/>
              </a:rPr>
              <a:t>Memorial of what?</a:t>
            </a:r>
          </a:p>
          <a:p>
            <a:pPr algn="l">
              <a:spcBef>
                <a:spcPct val="0"/>
              </a:spcBef>
            </a:pPr>
            <a:endParaRPr lang="en-US" altLang="en-US" dirty="0">
              <a:latin typeface="Arial Rounded MT Bold" pitchFamily="34" charset="0"/>
              <a:cs typeface="Vilna" pitchFamily="2" charset="-79"/>
            </a:endParaRPr>
          </a:p>
        </p:txBody>
      </p:sp>
    </p:spTree>
    <p:extLst>
      <p:ext uri="{BB962C8B-B14F-4D97-AF65-F5344CB8AC3E}">
        <p14:creationId xmlns:p14="http://schemas.microsoft.com/office/powerpoint/2010/main" val="1251424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/Ex 19.16-19 </a:t>
            </a:r>
            <a:r>
              <a:rPr lang="en-US" sz="4000" dirty="0"/>
              <a:t>On the morning of the third day, there was thunder, lightning and a thick cloud on the mountain. Then a </a:t>
            </a:r>
            <a:r>
              <a:rPr lang="en-US" sz="4000" u="sng" dirty="0">
                <a:solidFill>
                  <a:srgbClr val="FFFF66"/>
                </a:solidFill>
              </a:rPr>
              <a:t>shofar blast sounded so loudly that all the people in the camp trembled</a:t>
            </a:r>
            <a:r>
              <a:rPr lang="en-US" sz="4000" dirty="0"/>
              <a:t>.  Moshe brought the people out of the camp to meet God; they stood near the base of the mountain.  </a:t>
            </a:r>
          </a:p>
        </p:txBody>
      </p:sp>
    </p:spTree>
    <p:extLst>
      <p:ext uri="{BB962C8B-B14F-4D97-AF65-F5344CB8AC3E}">
        <p14:creationId xmlns:p14="http://schemas.microsoft.com/office/powerpoint/2010/main" val="3527638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/Ex 19.16-19 </a:t>
            </a:r>
            <a:r>
              <a:rPr lang="en-US" sz="4000" dirty="0"/>
              <a:t>Mount Sinai was enveloped in smoke, because </a:t>
            </a:r>
            <a:r>
              <a:rPr lang="en-US" sz="4000" cap="small" dirty="0"/>
              <a:t>Adoni</a:t>
            </a:r>
            <a:r>
              <a:rPr lang="en-US" sz="4000" dirty="0"/>
              <a:t> descended onto it in fire — its smoke went up like the smoke from a furnace, and the whole mountain shook violently.  As the </a:t>
            </a:r>
            <a:r>
              <a:rPr lang="en-US" sz="4000" u="sng" dirty="0">
                <a:solidFill>
                  <a:srgbClr val="FFFF66"/>
                </a:solidFill>
              </a:rPr>
              <a:t>sound of the shofar grew louder and louder</a:t>
            </a:r>
            <a:r>
              <a:rPr lang="en-US" sz="4000" dirty="0"/>
              <a:t>, Moshe spoke; and God answered him with a voice.    [Then later…]</a:t>
            </a:r>
          </a:p>
        </p:txBody>
      </p:sp>
    </p:spTree>
    <p:extLst>
      <p:ext uri="{BB962C8B-B14F-4D97-AF65-F5344CB8AC3E}">
        <p14:creationId xmlns:p14="http://schemas.microsoft.com/office/powerpoint/2010/main" val="314171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/Ex 20.15-18 </a:t>
            </a:r>
            <a:r>
              <a:rPr lang="en-US" sz="4000" dirty="0"/>
              <a:t>All the people experienced the thunder, the lightning, </a:t>
            </a:r>
            <a:r>
              <a:rPr lang="en-US" sz="4000" u="sng" dirty="0">
                <a:solidFill>
                  <a:srgbClr val="FFFF66"/>
                </a:solidFill>
              </a:rPr>
              <a:t>the sound of the shofar</a:t>
            </a:r>
            <a:r>
              <a:rPr lang="en-US" sz="4000" dirty="0"/>
              <a:t>, and the mountain smoking. When the people saw it, they trembled. Standing at a distance, they said to Moshe, “You, speak with us; and we will listen. </a:t>
            </a:r>
          </a:p>
        </p:txBody>
      </p:sp>
    </p:spTree>
    <p:extLst>
      <p:ext uri="{BB962C8B-B14F-4D97-AF65-F5344CB8AC3E}">
        <p14:creationId xmlns:p14="http://schemas.microsoft.com/office/powerpoint/2010/main" val="344532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Shmot</a:t>
            </a:r>
            <a:r>
              <a:rPr lang="en-US" sz="4000" baseline="30000" dirty="0"/>
              <a:t>/Ex 20.15-18 </a:t>
            </a:r>
            <a:r>
              <a:rPr lang="en-US" sz="4000" dirty="0"/>
              <a:t>But don’t let God speak with us, or we will die.” Moshe answered the people, “Don’t be afraid, because God has come only to test you and make you fear him, so that you won’t commit sins.” So the people stood at a distance, but Moshe approached the thick darkness where God was.</a:t>
            </a:r>
          </a:p>
        </p:txBody>
      </p:sp>
    </p:spTree>
    <p:extLst>
      <p:ext uri="{BB962C8B-B14F-4D97-AF65-F5344CB8AC3E}">
        <p14:creationId xmlns:p14="http://schemas.microsoft.com/office/powerpoint/2010/main" val="1102120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Mes.Jews</a:t>
            </a:r>
            <a:r>
              <a:rPr lang="en-US" sz="4000" baseline="30000" dirty="0"/>
              <a:t>/Heb 12.18-20 </a:t>
            </a:r>
            <a:r>
              <a:rPr lang="en-US" sz="4000" dirty="0"/>
              <a:t>For you have not come to a tangible mountain, to an ignited fire, to darkness, to murk, to a whirlwind, </a:t>
            </a:r>
            <a:r>
              <a:rPr lang="en-US" sz="4000" u="sng" dirty="0">
                <a:solidFill>
                  <a:srgbClr val="FFFF66"/>
                </a:solidFill>
              </a:rPr>
              <a:t>to the sound of a shofar</a:t>
            </a:r>
            <a:r>
              <a:rPr lang="en-US" sz="4000" dirty="0"/>
              <a:t>, and to a voice whose words made the hearers beg that no further message be given to them — for they couldn’t bear what was being commanded them.</a:t>
            </a:r>
          </a:p>
        </p:txBody>
      </p:sp>
    </p:spTree>
    <p:extLst>
      <p:ext uri="{BB962C8B-B14F-4D97-AF65-F5344CB8AC3E}">
        <p14:creationId xmlns:p14="http://schemas.microsoft.com/office/powerpoint/2010/main" val="93852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5" name="Picture 4">
            <a:extLst>
              <a:ext uri="{FF2B5EF4-FFF2-40B4-BE49-F238E27FC236}">
                <a16:creationId xmlns:a16="http://schemas.microsoft.com/office/drawing/2014/main" id="{6ECDB8E3-FD44-8D87-A890-9CB1645F5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48238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a:p>
            <a:pPr algn="l"/>
            <a:r>
              <a:rPr lang="en-US" sz="4000" dirty="0"/>
              <a:t>“It’s gorgeous,” he said, in awe of what he could see, as he eased out of the spacecraft into the vacuum of space, hundreds of miles from Earth. “Back at home, we all have a lot of work to do. </a:t>
            </a:r>
          </a:p>
        </p:txBody>
      </p:sp>
    </p:spTree>
    <p:extLst>
      <p:ext uri="{BB962C8B-B14F-4D97-AF65-F5344CB8AC3E}">
        <p14:creationId xmlns:p14="http://schemas.microsoft.com/office/powerpoint/2010/main" val="3014970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4" name="Picture 3">
            <a:extLst>
              <a:ext uri="{FF2B5EF4-FFF2-40B4-BE49-F238E27FC236}">
                <a16:creationId xmlns:a16="http://schemas.microsoft.com/office/drawing/2014/main" id="{F87477B3-5668-A0FB-C377-9B52A9259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6F2CE911-3EE7-CA43-5FE5-3BC357795B3F}"/>
              </a:ext>
            </a:extLst>
          </p:cNvPr>
          <p:cNvSpPr txBox="1"/>
          <p:nvPr/>
        </p:nvSpPr>
        <p:spPr>
          <a:xfrm>
            <a:off x="1" y="173394"/>
            <a:ext cx="9144000" cy="3093154"/>
          </a:xfrm>
          <a:prstGeom prst="rect">
            <a:avLst/>
          </a:prstGeom>
          <a:noFill/>
        </p:spPr>
        <p:txBody>
          <a:bodyPr wrap="square" rtlCol="0">
            <a:spAutoFit/>
          </a:bodyPr>
          <a:lstStyle/>
          <a:p>
            <a:pPr algn="l"/>
            <a:r>
              <a:rPr lang="en-US" sz="3900" u="sng" dirty="0">
                <a:solidFill>
                  <a:srgbClr val="FFFF66"/>
                </a:solidFill>
              </a:rPr>
              <a:t>Give Heed to the sound of the Shofar</a:t>
            </a:r>
          </a:p>
          <a:p>
            <a:pPr marL="457200" indent="-457200" algn="l">
              <a:buFont typeface="+mj-lt"/>
              <a:buAutoNum type="arabicPeriod"/>
            </a:pPr>
            <a:r>
              <a:rPr lang="en-US" sz="3900" dirty="0"/>
              <a:t>RH greeting and history</a:t>
            </a:r>
          </a:p>
          <a:p>
            <a:pPr marL="457200" indent="-457200" algn="l">
              <a:buFont typeface="+mj-lt"/>
              <a:buAutoNum type="arabicPeriod"/>
            </a:pPr>
            <a:r>
              <a:rPr lang="en-US" sz="3900" dirty="0"/>
              <a:t>Why the Shofar</a:t>
            </a:r>
          </a:p>
          <a:p>
            <a:pPr marL="457200" indent="-457200" algn="l">
              <a:buFont typeface="+mj-lt"/>
              <a:buAutoNum type="arabicPeriod"/>
            </a:pPr>
            <a:r>
              <a:rPr lang="en-US" sz="3900" u="sng" dirty="0">
                <a:solidFill>
                  <a:srgbClr val="FFFF66"/>
                </a:solidFill>
              </a:rPr>
              <a:t>Meaning of the sound</a:t>
            </a:r>
          </a:p>
          <a:p>
            <a:pPr marL="457200" indent="-457200" algn="l">
              <a:buFont typeface="+mj-lt"/>
              <a:buAutoNum type="arabicPeriod"/>
            </a:pPr>
            <a:r>
              <a:rPr lang="en-US" sz="3900" dirty="0"/>
              <a:t>Total repentance</a:t>
            </a:r>
          </a:p>
        </p:txBody>
      </p:sp>
    </p:spTree>
    <p:extLst>
      <p:ext uri="{BB962C8B-B14F-4D97-AF65-F5344CB8AC3E}">
        <p14:creationId xmlns:p14="http://schemas.microsoft.com/office/powerpoint/2010/main" val="3226153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shofar speaks in a language that does not have words, is beyond words. ... More powerful than speech in its emotional intensity and impact, it is a mode of communication that bypasses the mind</a:t>
            </a:r>
            <a:endParaRPr lang="en-US" sz="4800" dirty="0"/>
          </a:p>
        </p:txBody>
      </p:sp>
    </p:spTree>
    <p:extLst>
      <p:ext uri="{BB962C8B-B14F-4D97-AF65-F5344CB8AC3E}">
        <p14:creationId xmlns:p14="http://schemas.microsoft.com/office/powerpoint/2010/main" val="299519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and enters straight into our hearts so that we feel its call viscerally with a different kind of knowing that we cannot explain or articulate.”</a:t>
            </a:r>
          </a:p>
          <a:p>
            <a:pPr algn="l"/>
            <a:endParaRPr lang="en-US" sz="4800" dirty="0"/>
          </a:p>
        </p:txBody>
      </p:sp>
    </p:spTree>
    <p:extLst>
      <p:ext uri="{BB962C8B-B14F-4D97-AF65-F5344CB8AC3E}">
        <p14:creationId xmlns:p14="http://schemas.microsoft.com/office/powerpoint/2010/main" val="2202483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“Suddenly you are awakened by a strange noise, a noise that fills the full field of your consciousness and then splits into several jagged strands, shattering that field, shaking you awake. The ram's horn, the shofar, </a:t>
            </a:r>
            <a:endParaRPr lang="en-US" sz="4800" dirty="0"/>
          </a:p>
        </p:txBody>
      </p:sp>
    </p:spTree>
    <p:extLst>
      <p:ext uri="{BB962C8B-B14F-4D97-AF65-F5344CB8AC3E}">
        <p14:creationId xmlns:p14="http://schemas.microsoft.com/office/powerpoint/2010/main" val="313615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same sound that filled the world when the Torah was spoken into being on Mount Sinai, is being blown to call you to wakefulness. ... lest we forget and slip back, lest we surrender to the entropic pull of mindlessness.”</a:t>
            </a:r>
          </a:p>
        </p:txBody>
      </p:sp>
    </p:spTree>
    <p:extLst>
      <p:ext uri="{BB962C8B-B14F-4D97-AF65-F5344CB8AC3E}">
        <p14:creationId xmlns:p14="http://schemas.microsoft.com/office/powerpoint/2010/main" val="2457300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Three sounds: meaning</a:t>
            </a:r>
          </a:p>
          <a:p>
            <a:pPr algn="l"/>
            <a:endParaRPr lang="en-US" sz="4000" dirty="0"/>
          </a:p>
          <a:p>
            <a:pPr algn="l"/>
            <a:endParaRPr lang="en-US" sz="4000" dirty="0"/>
          </a:p>
          <a:p>
            <a:pPr algn="l"/>
            <a:endParaRPr lang="en-US" sz="1200" dirty="0"/>
          </a:p>
          <a:p>
            <a:pPr algn="r" rtl="1"/>
            <a:r>
              <a:rPr lang="he-IL" sz="4400" b="1" i="0" dirty="0">
                <a:solidFill>
                  <a:schemeClr val="bg1">
                    <a:lumMod val="95000"/>
                  </a:schemeClr>
                </a:solidFill>
                <a:effectLst/>
                <a:latin typeface="David" panose="020E0502060401010101" pitchFamily="34" charset="-79"/>
                <a:cs typeface="David" panose="020E0502060401010101" pitchFamily="34" charset="-79"/>
              </a:rPr>
              <a:t>תְּקִיעָה</a:t>
            </a:r>
            <a:r>
              <a:rPr lang="en-US" sz="4400" b="1" i="0" dirty="0">
                <a:solidFill>
                  <a:schemeClr val="bg1">
                    <a:lumMod val="95000"/>
                  </a:schemeClr>
                </a:solidFill>
                <a:effectLst/>
                <a:latin typeface="David" panose="020E0502060401010101" pitchFamily="34" charset="-79"/>
                <a:cs typeface="David" panose="020E0502060401010101" pitchFamily="34" charset="-79"/>
              </a:rPr>
              <a:t>    </a:t>
            </a:r>
            <a:r>
              <a:rPr lang="en-US" sz="4000" dirty="0"/>
              <a:t>straight, </a:t>
            </a:r>
            <a:r>
              <a:rPr lang="en-US" sz="4000" i="1" dirty="0" err="1"/>
              <a:t>tkiah</a:t>
            </a:r>
            <a:r>
              <a:rPr lang="en-US" sz="4400" b="1" i="0" dirty="0">
                <a:solidFill>
                  <a:schemeClr val="bg1">
                    <a:lumMod val="95000"/>
                  </a:schemeClr>
                </a:solidFill>
                <a:effectLst/>
                <a:latin typeface="David" panose="020E0502060401010101" pitchFamily="34" charset="-79"/>
                <a:cs typeface="David" panose="020E0502060401010101" pitchFamily="34" charset="-79"/>
              </a:rPr>
              <a:t> </a:t>
            </a:r>
            <a:r>
              <a:rPr lang="he-IL" sz="4400" b="1" i="0" dirty="0">
                <a:solidFill>
                  <a:schemeClr val="bg1">
                    <a:lumMod val="95000"/>
                  </a:schemeClr>
                </a:solidFill>
                <a:effectLst/>
                <a:latin typeface="David" panose="020E0502060401010101" pitchFamily="34" charset="-79"/>
                <a:cs typeface="David" panose="020E0502060401010101" pitchFamily="34" charset="-79"/>
              </a:rPr>
              <a:t> </a:t>
            </a:r>
            <a:endParaRPr lang="en-US" sz="4400" b="1" i="0" dirty="0">
              <a:solidFill>
                <a:schemeClr val="bg1">
                  <a:lumMod val="95000"/>
                </a:schemeClr>
              </a:solidFill>
              <a:effectLst/>
              <a:latin typeface="David" panose="020E0502060401010101" pitchFamily="34" charset="-79"/>
              <a:cs typeface="David" panose="020E0502060401010101" pitchFamily="34" charset="-79"/>
            </a:endParaRPr>
          </a:p>
          <a:p>
            <a:pPr algn="r" rtl="1"/>
            <a:r>
              <a:rPr lang="he-IL" sz="4400" b="1" dirty="0">
                <a:solidFill>
                  <a:schemeClr val="bg1">
                    <a:lumMod val="95000"/>
                  </a:schemeClr>
                </a:solidFill>
                <a:latin typeface="David" panose="020E0502060401010101" pitchFamily="34" charset="-79"/>
                <a:cs typeface="David" panose="020E0502060401010101" pitchFamily="34" charset="-79"/>
              </a:rPr>
              <a:t>תְּרוּעָה  </a:t>
            </a:r>
            <a:r>
              <a:rPr lang="en-US" sz="2400" i="1" dirty="0" err="1"/>
              <a:t>t’ruah</a:t>
            </a:r>
            <a:r>
              <a:rPr lang="en-US" sz="2400" dirty="0"/>
              <a:t> tremulous like the sigh of a broken heart</a:t>
            </a:r>
          </a:p>
          <a:p>
            <a:pPr algn="r" rtl="1"/>
            <a:r>
              <a:rPr lang="he-IL" sz="4400" b="1" dirty="0">
                <a:solidFill>
                  <a:schemeClr val="bg1">
                    <a:lumMod val="95000"/>
                  </a:schemeClr>
                </a:solidFill>
                <a:latin typeface="David" panose="020E0502060401010101" pitchFamily="34" charset="-79"/>
                <a:cs typeface="David" panose="020E0502060401010101" pitchFamily="34" charset="-79"/>
              </a:rPr>
              <a:t>שברים</a:t>
            </a:r>
            <a:r>
              <a:rPr lang="en-US" sz="4400" b="1" dirty="0">
                <a:solidFill>
                  <a:schemeClr val="bg1">
                    <a:lumMod val="95000"/>
                  </a:schemeClr>
                </a:solidFill>
                <a:latin typeface="David" panose="020E0502060401010101" pitchFamily="34" charset="-79"/>
                <a:cs typeface="David" panose="020E0502060401010101" pitchFamily="34" charset="-79"/>
              </a:rPr>
              <a:t> </a:t>
            </a:r>
            <a:r>
              <a:rPr lang="en-US" sz="4000" dirty="0"/>
              <a:t>3 broken short, </a:t>
            </a:r>
            <a:r>
              <a:rPr lang="en-US" sz="4000" i="1" dirty="0" err="1"/>
              <a:t>shevarim</a:t>
            </a:r>
            <a:r>
              <a:rPr lang="en-US" sz="4400" b="1" dirty="0">
                <a:solidFill>
                  <a:schemeClr val="bg1">
                    <a:lumMod val="95000"/>
                  </a:schemeClr>
                </a:solidFill>
                <a:latin typeface="David" panose="020E0502060401010101" pitchFamily="34" charset="-79"/>
                <a:cs typeface="David" panose="020E0502060401010101" pitchFamily="34" charset="-79"/>
              </a:rPr>
              <a:t>  </a:t>
            </a:r>
          </a:p>
        </p:txBody>
      </p:sp>
      <p:pic>
        <p:nvPicPr>
          <p:cNvPr id="3" name="Picture 2">
            <a:extLst>
              <a:ext uri="{FF2B5EF4-FFF2-40B4-BE49-F238E27FC236}">
                <a16:creationId xmlns:a16="http://schemas.microsoft.com/office/drawing/2014/main" id="{18AC27BD-C353-7F63-8C2B-CD5066C03CE9}"/>
              </a:ext>
            </a:extLst>
          </p:cNvPr>
          <p:cNvPicPr>
            <a:picLocks noChangeAspect="1"/>
          </p:cNvPicPr>
          <p:nvPr/>
        </p:nvPicPr>
        <p:blipFill>
          <a:blip r:embed="rId3"/>
          <a:stretch>
            <a:fillRect/>
          </a:stretch>
        </p:blipFill>
        <p:spPr>
          <a:xfrm>
            <a:off x="258147" y="965852"/>
            <a:ext cx="8395952" cy="1646719"/>
          </a:xfrm>
          <a:prstGeom prst="rect">
            <a:avLst/>
          </a:prstGeom>
        </p:spPr>
      </p:pic>
    </p:spTree>
    <p:extLst>
      <p:ext uri="{BB962C8B-B14F-4D97-AF65-F5344CB8AC3E}">
        <p14:creationId xmlns:p14="http://schemas.microsoft.com/office/powerpoint/2010/main" val="474355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5" name="Picture 4">
            <a:extLst>
              <a:ext uri="{FF2B5EF4-FFF2-40B4-BE49-F238E27FC236}">
                <a16:creationId xmlns:a16="http://schemas.microsoft.com/office/drawing/2014/main" id="{6ECDB8E3-FD44-8D87-A890-9CB1645F5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63914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4" name="Picture 3">
            <a:extLst>
              <a:ext uri="{FF2B5EF4-FFF2-40B4-BE49-F238E27FC236}">
                <a16:creationId xmlns:a16="http://schemas.microsoft.com/office/drawing/2014/main" id="{F87477B3-5668-A0FB-C377-9B52A9259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6F2CE911-3EE7-CA43-5FE5-3BC357795B3F}"/>
              </a:ext>
            </a:extLst>
          </p:cNvPr>
          <p:cNvSpPr txBox="1"/>
          <p:nvPr/>
        </p:nvSpPr>
        <p:spPr>
          <a:xfrm>
            <a:off x="1" y="173394"/>
            <a:ext cx="9144000" cy="3093154"/>
          </a:xfrm>
          <a:prstGeom prst="rect">
            <a:avLst/>
          </a:prstGeom>
          <a:noFill/>
        </p:spPr>
        <p:txBody>
          <a:bodyPr wrap="square" rtlCol="0">
            <a:spAutoFit/>
          </a:bodyPr>
          <a:lstStyle/>
          <a:p>
            <a:pPr algn="l"/>
            <a:r>
              <a:rPr lang="en-US" sz="3900" u="sng" dirty="0">
                <a:solidFill>
                  <a:srgbClr val="FFFF66"/>
                </a:solidFill>
              </a:rPr>
              <a:t>Give Heed to the sound of the Shofar</a:t>
            </a:r>
          </a:p>
          <a:p>
            <a:pPr marL="457200" indent="-457200" algn="l">
              <a:buFont typeface="+mj-lt"/>
              <a:buAutoNum type="arabicPeriod"/>
            </a:pPr>
            <a:r>
              <a:rPr lang="en-US" sz="3900" dirty="0"/>
              <a:t>RH greeting and history</a:t>
            </a:r>
          </a:p>
          <a:p>
            <a:pPr marL="457200" indent="-457200" algn="l">
              <a:buFont typeface="+mj-lt"/>
              <a:buAutoNum type="arabicPeriod"/>
            </a:pPr>
            <a:r>
              <a:rPr lang="en-US" sz="3900" dirty="0"/>
              <a:t>Why the Shofar</a:t>
            </a:r>
          </a:p>
          <a:p>
            <a:pPr marL="457200" indent="-457200" algn="l">
              <a:buFont typeface="+mj-lt"/>
              <a:buAutoNum type="arabicPeriod"/>
            </a:pPr>
            <a:r>
              <a:rPr lang="en-US" sz="3900" dirty="0"/>
              <a:t>Meaning of the sound</a:t>
            </a:r>
          </a:p>
          <a:p>
            <a:pPr marL="457200" indent="-457200" algn="l">
              <a:buFont typeface="+mj-lt"/>
              <a:buAutoNum type="arabicPeriod"/>
            </a:pPr>
            <a:r>
              <a:rPr lang="en-US" sz="3900" u="sng" dirty="0">
                <a:solidFill>
                  <a:srgbClr val="FFFF66"/>
                </a:solidFill>
              </a:rPr>
              <a:t>Total repentance</a:t>
            </a:r>
          </a:p>
        </p:txBody>
      </p:sp>
    </p:spTree>
    <p:extLst>
      <p:ext uri="{BB962C8B-B14F-4D97-AF65-F5344CB8AC3E}">
        <p14:creationId xmlns:p14="http://schemas.microsoft.com/office/powerpoint/2010/main" val="2211111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 name="Picture 1">
            <a:extLst>
              <a:ext uri="{FF2B5EF4-FFF2-40B4-BE49-F238E27FC236}">
                <a16:creationId xmlns:a16="http://schemas.microsoft.com/office/drawing/2014/main" id="{AE7E0A68-CEE4-CC14-DE19-A919BA0F3827}"/>
              </a:ext>
            </a:extLst>
          </p:cNvPr>
          <p:cNvPicPr>
            <a:picLocks noChangeAspect="1"/>
          </p:cNvPicPr>
          <p:nvPr/>
        </p:nvPicPr>
        <p:blipFill>
          <a:blip r:embed="rId3"/>
          <a:stretch>
            <a:fillRect/>
          </a:stretch>
        </p:blipFill>
        <p:spPr>
          <a:xfrm>
            <a:off x="101601" y="57150"/>
            <a:ext cx="8966199" cy="5043487"/>
          </a:xfrm>
          <a:prstGeom prst="rect">
            <a:avLst/>
          </a:prstGeom>
        </p:spPr>
      </p:pic>
      <p:sp>
        <p:nvSpPr>
          <p:cNvPr id="3" name="Freeform: Shape 2">
            <a:extLst>
              <a:ext uri="{FF2B5EF4-FFF2-40B4-BE49-F238E27FC236}">
                <a16:creationId xmlns:a16="http://schemas.microsoft.com/office/drawing/2014/main" id="{9577EC0A-7B78-2293-D157-BD465BD69E00}"/>
              </a:ext>
            </a:extLst>
          </p:cNvPr>
          <p:cNvSpPr/>
          <p:nvPr/>
        </p:nvSpPr>
        <p:spPr bwMode="auto">
          <a:xfrm>
            <a:off x="1782147" y="2770106"/>
            <a:ext cx="5601982" cy="915486"/>
          </a:xfrm>
          <a:custGeom>
            <a:avLst/>
            <a:gdLst>
              <a:gd name="connsiteX0" fmla="*/ 2705877 w 5601982"/>
              <a:gd name="connsiteY0" fmla="*/ 38408 h 915486"/>
              <a:gd name="connsiteX1" fmla="*/ 2705877 w 5601982"/>
              <a:gd name="connsiteY1" fmla="*/ 38408 h 915486"/>
              <a:gd name="connsiteX2" fmla="*/ 2780522 w 5601982"/>
              <a:gd name="connsiteY2" fmla="*/ 10416 h 915486"/>
              <a:gd name="connsiteX3" fmla="*/ 3069771 w 5601982"/>
              <a:gd name="connsiteY3" fmla="*/ 10416 h 915486"/>
              <a:gd name="connsiteX4" fmla="*/ 3097763 w 5601982"/>
              <a:gd name="connsiteY4" fmla="*/ 19747 h 915486"/>
              <a:gd name="connsiteX5" fmla="*/ 3181739 w 5601982"/>
              <a:gd name="connsiteY5" fmla="*/ 38408 h 915486"/>
              <a:gd name="connsiteX6" fmla="*/ 3470988 w 5601982"/>
              <a:gd name="connsiteY6" fmla="*/ 29078 h 915486"/>
              <a:gd name="connsiteX7" fmla="*/ 3536302 w 5601982"/>
              <a:gd name="connsiteY7" fmla="*/ 19747 h 915486"/>
              <a:gd name="connsiteX8" fmla="*/ 3806890 w 5601982"/>
              <a:gd name="connsiteY8" fmla="*/ 29078 h 915486"/>
              <a:gd name="connsiteX9" fmla="*/ 4655975 w 5601982"/>
              <a:gd name="connsiteY9" fmla="*/ 47739 h 915486"/>
              <a:gd name="connsiteX10" fmla="*/ 4870580 w 5601982"/>
              <a:gd name="connsiteY10" fmla="*/ 57070 h 915486"/>
              <a:gd name="connsiteX11" fmla="*/ 4926563 w 5601982"/>
              <a:gd name="connsiteY11" fmla="*/ 66400 h 915486"/>
              <a:gd name="connsiteX12" fmla="*/ 5010539 w 5601982"/>
              <a:gd name="connsiteY12" fmla="*/ 75731 h 915486"/>
              <a:gd name="connsiteX13" fmla="*/ 5057192 w 5601982"/>
              <a:gd name="connsiteY13" fmla="*/ 94392 h 915486"/>
              <a:gd name="connsiteX14" fmla="*/ 5103845 w 5601982"/>
              <a:gd name="connsiteY14" fmla="*/ 103723 h 915486"/>
              <a:gd name="connsiteX15" fmla="*/ 5197151 w 5601982"/>
              <a:gd name="connsiteY15" fmla="*/ 141045 h 915486"/>
              <a:gd name="connsiteX16" fmla="*/ 5299788 w 5601982"/>
              <a:gd name="connsiteY16" fmla="*/ 169037 h 915486"/>
              <a:gd name="connsiteX17" fmla="*/ 5327780 w 5601982"/>
              <a:gd name="connsiteY17" fmla="*/ 187698 h 915486"/>
              <a:gd name="connsiteX18" fmla="*/ 5374433 w 5601982"/>
              <a:gd name="connsiteY18" fmla="*/ 206359 h 915486"/>
              <a:gd name="connsiteX19" fmla="*/ 5430416 w 5601982"/>
              <a:gd name="connsiteY19" fmla="*/ 253012 h 915486"/>
              <a:gd name="connsiteX20" fmla="*/ 5514392 w 5601982"/>
              <a:gd name="connsiteY20" fmla="*/ 318327 h 915486"/>
              <a:gd name="connsiteX21" fmla="*/ 5523722 w 5601982"/>
              <a:gd name="connsiteY21" fmla="*/ 346318 h 915486"/>
              <a:gd name="connsiteX22" fmla="*/ 5561045 w 5601982"/>
              <a:gd name="connsiteY22" fmla="*/ 411633 h 915486"/>
              <a:gd name="connsiteX23" fmla="*/ 5570375 w 5601982"/>
              <a:gd name="connsiteY23" fmla="*/ 458286 h 915486"/>
              <a:gd name="connsiteX24" fmla="*/ 5589037 w 5601982"/>
              <a:gd name="connsiteY24" fmla="*/ 532931 h 915486"/>
              <a:gd name="connsiteX25" fmla="*/ 5598367 w 5601982"/>
              <a:gd name="connsiteY25" fmla="*/ 598245 h 915486"/>
              <a:gd name="connsiteX26" fmla="*/ 5561045 w 5601982"/>
              <a:gd name="connsiteY26" fmla="*/ 859502 h 915486"/>
              <a:gd name="connsiteX27" fmla="*/ 5523722 w 5601982"/>
              <a:gd name="connsiteY27" fmla="*/ 887494 h 915486"/>
              <a:gd name="connsiteX28" fmla="*/ 5449077 w 5601982"/>
              <a:gd name="connsiteY28" fmla="*/ 915486 h 915486"/>
              <a:gd name="connsiteX29" fmla="*/ 5019869 w 5601982"/>
              <a:gd name="connsiteY29" fmla="*/ 906155 h 915486"/>
              <a:gd name="connsiteX30" fmla="*/ 4665306 w 5601982"/>
              <a:gd name="connsiteY30" fmla="*/ 887494 h 915486"/>
              <a:gd name="connsiteX31" fmla="*/ 4348065 w 5601982"/>
              <a:gd name="connsiteY31" fmla="*/ 878163 h 915486"/>
              <a:gd name="connsiteX32" fmla="*/ 4217437 w 5601982"/>
              <a:gd name="connsiteY32" fmla="*/ 868833 h 915486"/>
              <a:gd name="connsiteX33" fmla="*/ 4124131 w 5601982"/>
              <a:gd name="connsiteY33" fmla="*/ 859502 h 915486"/>
              <a:gd name="connsiteX34" fmla="*/ 4068147 w 5601982"/>
              <a:gd name="connsiteY34" fmla="*/ 868833 h 915486"/>
              <a:gd name="connsiteX35" fmla="*/ 3620277 w 5601982"/>
              <a:gd name="connsiteY35" fmla="*/ 878163 h 915486"/>
              <a:gd name="connsiteX36" fmla="*/ 3498980 w 5601982"/>
              <a:gd name="connsiteY36" fmla="*/ 887494 h 915486"/>
              <a:gd name="connsiteX37" fmla="*/ 3452326 w 5601982"/>
              <a:gd name="connsiteY37" fmla="*/ 896825 h 915486"/>
              <a:gd name="connsiteX38" fmla="*/ 3153747 w 5601982"/>
              <a:gd name="connsiteY38" fmla="*/ 887494 h 915486"/>
              <a:gd name="connsiteX39" fmla="*/ 2817845 w 5601982"/>
              <a:gd name="connsiteY39" fmla="*/ 896825 h 915486"/>
              <a:gd name="connsiteX40" fmla="*/ 2659224 w 5601982"/>
              <a:gd name="connsiteY40" fmla="*/ 906155 h 915486"/>
              <a:gd name="connsiteX41" fmla="*/ 2164702 w 5601982"/>
              <a:gd name="connsiteY41" fmla="*/ 896825 h 915486"/>
              <a:gd name="connsiteX42" fmla="*/ 2052735 w 5601982"/>
              <a:gd name="connsiteY42" fmla="*/ 887494 h 915486"/>
              <a:gd name="connsiteX43" fmla="*/ 1912775 w 5601982"/>
              <a:gd name="connsiteY43" fmla="*/ 868833 h 915486"/>
              <a:gd name="connsiteX44" fmla="*/ 1772816 w 5601982"/>
              <a:gd name="connsiteY44" fmla="*/ 859502 h 915486"/>
              <a:gd name="connsiteX45" fmla="*/ 1539551 w 5601982"/>
              <a:gd name="connsiteY45" fmla="*/ 859502 h 915486"/>
              <a:gd name="connsiteX46" fmla="*/ 1464906 w 5601982"/>
              <a:gd name="connsiteY46" fmla="*/ 868833 h 915486"/>
              <a:gd name="connsiteX47" fmla="*/ 821094 w 5601982"/>
              <a:gd name="connsiteY47" fmla="*/ 878163 h 915486"/>
              <a:gd name="connsiteX48" fmla="*/ 587829 w 5601982"/>
              <a:gd name="connsiteY48" fmla="*/ 896825 h 915486"/>
              <a:gd name="connsiteX49" fmla="*/ 345233 w 5601982"/>
              <a:gd name="connsiteY49" fmla="*/ 887494 h 915486"/>
              <a:gd name="connsiteX50" fmla="*/ 111967 w 5601982"/>
              <a:gd name="connsiteY50" fmla="*/ 850172 h 915486"/>
              <a:gd name="connsiteX51" fmla="*/ 27992 w 5601982"/>
              <a:gd name="connsiteY51" fmla="*/ 756865 h 915486"/>
              <a:gd name="connsiteX52" fmla="*/ 9331 w 5601982"/>
              <a:gd name="connsiteY52" fmla="*/ 719543 h 915486"/>
              <a:gd name="connsiteX53" fmla="*/ 0 w 5601982"/>
              <a:gd name="connsiteY53" fmla="*/ 682221 h 915486"/>
              <a:gd name="connsiteX54" fmla="*/ 55984 w 5601982"/>
              <a:gd name="connsiteY54" fmla="*/ 542261 h 915486"/>
              <a:gd name="connsiteX55" fmla="*/ 93306 w 5601982"/>
              <a:gd name="connsiteY55" fmla="*/ 486278 h 915486"/>
              <a:gd name="connsiteX56" fmla="*/ 167951 w 5601982"/>
              <a:gd name="connsiteY56" fmla="*/ 467616 h 915486"/>
              <a:gd name="connsiteX57" fmla="*/ 401216 w 5601982"/>
              <a:gd name="connsiteY57" fmla="*/ 476947 h 915486"/>
              <a:gd name="connsiteX58" fmla="*/ 485192 w 5601982"/>
              <a:gd name="connsiteY58" fmla="*/ 486278 h 915486"/>
              <a:gd name="connsiteX59" fmla="*/ 699796 w 5601982"/>
              <a:gd name="connsiteY59" fmla="*/ 476947 h 915486"/>
              <a:gd name="connsiteX60" fmla="*/ 802433 w 5601982"/>
              <a:gd name="connsiteY60" fmla="*/ 467616 h 915486"/>
              <a:gd name="connsiteX61" fmla="*/ 1138335 w 5601982"/>
              <a:gd name="connsiteY61" fmla="*/ 486278 h 915486"/>
              <a:gd name="connsiteX62" fmla="*/ 1343608 w 5601982"/>
              <a:gd name="connsiteY62" fmla="*/ 504939 h 915486"/>
              <a:gd name="connsiteX63" fmla="*/ 1791477 w 5601982"/>
              <a:gd name="connsiteY63" fmla="*/ 514270 h 915486"/>
              <a:gd name="connsiteX64" fmla="*/ 1912775 w 5601982"/>
              <a:gd name="connsiteY64" fmla="*/ 523600 h 915486"/>
              <a:gd name="connsiteX65" fmla="*/ 1950098 w 5601982"/>
              <a:gd name="connsiteY65" fmla="*/ 532931 h 915486"/>
              <a:gd name="connsiteX66" fmla="*/ 2052735 w 5601982"/>
              <a:gd name="connsiteY66" fmla="*/ 542261 h 915486"/>
              <a:gd name="connsiteX67" fmla="*/ 2435290 w 5601982"/>
              <a:gd name="connsiteY67" fmla="*/ 560923 h 915486"/>
              <a:gd name="connsiteX68" fmla="*/ 2733869 w 5601982"/>
              <a:gd name="connsiteY68" fmla="*/ 551592 h 915486"/>
              <a:gd name="connsiteX69" fmla="*/ 2752531 w 5601982"/>
              <a:gd name="connsiteY69" fmla="*/ 532931 h 915486"/>
              <a:gd name="connsiteX70" fmla="*/ 2789853 w 5601982"/>
              <a:gd name="connsiteY70" fmla="*/ 430294 h 915486"/>
              <a:gd name="connsiteX71" fmla="*/ 2808514 w 5601982"/>
              <a:gd name="connsiteY71" fmla="*/ 131714 h 915486"/>
              <a:gd name="connsiteX72" fmla="*/ 2789853 w 5601982"/>
              <a:gd name="connsiteY72" fmla="*/ 75731 h 915486"/>
              <a:gd name="connsiteX73" fmla="*/ 2705877 w 5601982"/>
              <a:gd name="connsiteY73" fmla="*/ 38408 h 91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601982" h="915486">
                <a:moveTo>
                  <a:pt x="2705877" y="38408"/>
                </a:moveTo>
                <a:lnTo>
                  <a:pt x="2705877" y="38408"/>
                </a:lnTo>
                <a:cubicBezTo>
                  <a:pt x="2730759" y="29077"/>
                  <a:pt x="2754846" y="17263"/>
                  <a:pt x="2780522" y="10416"/>
                </a:cubicBezTo>
                <a:cubicBezTo>
                  <a:pt x="2863867" y="-11809"/>
                  <a:pt x="3013854" y="8086"/>
                  <a:pt x="3069771" y="10416"/>
                </a:cubicBezTo>
                <a:cubicBezTo>
                  <a:pt x="3079102" y="13526"/>
                  <a:pt x="3088162" y="17613"/>
                  <a:pt x="3097763" y="19747"/>
                </a:cubicBezTo>
                <a:cubicBezTo>
                  <a:pt x="3196302" y="41645"/>
                  <a:pt x="3118719" y="17403"/>
                  <a:pt x="3181739" y="38408"/>
                </a:cubicBezTo>
                <a:cubicBezTo>
                  <a:pt x="3278155" y="35298"/>
                  <a:pt x="3374655" y="34148"/>
                  <a:pt x="3470988" y="29078"/>
                </a:cubicBezTo>
                <a:cubicBezTo>
                  <a:pt x="3492950" y="27922"/>
                  <a:pt x="3514310" y="19747"/>
                  <a:pt x="3536302" y="19747"/>
                </a:cubicBezTo>
                <a:cubicBezTo>
                  <a:pt x="3626552" y="19747"/>
                  <a:pt x="3716677" y="26501"/>
                  <a:pt x="3806890" y="29078"/>
                </a:cubicBezTo>
                <a:lnTo>
                  <a:pt x="4655975" y="47739"/>
                </a:lnTo>
                <a:cubicBezTo>
                  <a:pt x="4727510" y="50849"/>
                  <a:pt x="4799147" y="52144"/>
                  <a:pt x="4870580" y="57070"/>
                </a:cubicBezTo>
                <a:cubicBezTo>
                  <a:pt x="4889454" y="58372"/>
                  <a:pt x="4907811" y="63900"/>
                  <a:pt x="4926563" y="66400"/>
                </a:cubicBezTo>
                <a:cubicBezTo>
                  <a:pt x="4954480" y="70122"/>
                  <a:pt x="4982547" y="72621"/>
                  <a:pt x="5010539" y="75731"/>
                </a:cubicBezTo>
                <a:cubicBezTo>
                  <a:pt x="5026090" y="81951"/>
                  <a:pt x="5041149" y="89579"/>
                  <a:pt x="5057192" y="94392"/>
                </a:cubicBezTo>
                <a:cubicBezTo>
                  <a:pt x="5072382" y="98949"/>
                  <a:pt x="5088800" y="98708"/>
                  <a:pt x="5103845" y="103723"/>
                </a:cubicBezTo>
                <a:cubicBezTo>
                  <a:pt x="5135624" y="114316"/>
                  <a:pt x="5164304" y="134475"/>
                  <a:pt x="5197151" y="141045"/>
                </a:cubicBezTo>
                <a:cubicBezTo>
                  <a:pt x="5237062" y="149027"/>
                  <a:pt x="5261046" y="151819"/>
                  <a:pt x="5299788" y="169037"/>
                </a:cubicBezTo>
                <a:cubicBezTo>
                  <a:pt x="5310036" y="173591"/>
                  <a:pt x="5317750" y="182683"/>
                  <a:pt x="5327780" y="187698"/>
                </a:cubicBezTo>
                <a:cubicBezTo>
                  <a:pt x="5342761" y="195188"/>
                  <a:pt x="5358882" y="200139"/>
                  <a:pt x="5374433" y="206359"/>
                </a:cubicBezTo>
                <a:cubicBezTo>
                  <a:pt x="5393094" y="221910"/>
                  <a:pt x="5410204" y="239538"/>
                  <a:pt x="5430416" y="253012"/>
                </a:cubicBezTo>
                <a:cubicBezTo>
                  <a:pt x="5517783" y="311257"/>
                  <a:pt x="5460858" y="246947"/>
                  <a:pt x="5514392" y="318327"/>
                </a:cubicBezTo>
                <a:cubicBezTo>
                  <a:pt x="5517502" y="327657"/>
                  <a:pt x="5519848" y="337278"/>
                  <a:pt x="5523722" y="346318"/>
                </a:cubicBezTo>
                <a:cubicBezTo>
                  <a:pt x="5537927" y="379462"/>
                  <a:pt x="5542305" y="383523"/>
                  <a:pt x="5561045" y="411633"/>
                </a:cubicBezTo>
                <a:cubicBezTo>
                  <a:pt x="5564155" y="427184"/>
                  <a:pt x="5566809" y="442833"/>
                  <a:pt x="5570375" y="458286"/>
                </a:cubicBezTo>
                <a:cubicBezTo>
                  <a:pt x="5576142" y="483277"/>
                  <a:pt x="5585410" y="507541"/>
                  <a:pt x="5589037" y="532931"/>
                </a:cubicBezTo>
                <a:lnTo>
                  <a:pt x="5598367" y="598245"/>
                </a:lnTo>
                <a:cubicBezTo>
                  <a:pt x="5597542" y="608561"/>
                  <a:pt x="5620281" y="800266"/>
                  <a:pt x="5561045" y="859502"/>
                </a:cubicBezTo>
                <a:cubicBezTo>
                  <a:pt x="5550049" y="870498"/>
                  <a:pt x="5537316" y="879942"/>
                  <a:pt x="5523722" y="887494"/>
                </a:cubicBezTo>
                <a:cubicBezTo>
                  <a:pt x="5506989" y="896790"/>
                  <a:pt x="5470026" y="908503"/>
                  <a:pt x="5449077" y="915486"/>
                </a:cubicBezTo>
                <a:lnTo>
                  <a:pt x="5019869" y="906155"/>
                </a:lnTo>
                <a:cubicBezTo>
                  <a:pt x="4664346" y="895542"/>
                  <a:pt x="4975609" y="899663"/>
                  <a:pt x="4665306" y="887494"/>
                </a:cubicBezTo>
                <a:lnTo>
                  <a:pt x="4348065" y="878163"/>
                </a:lnTo>
                <a:lnTo>
                  <a:pt x="4217437" y="868833"/>
                </a:lnTo>
                <a:cubicBezTo>
                  <a:pt x="4186288" y="866237"/>
                  <a:pt x="4155388" y="859502"/>
                  <a:pt x="4124131" y="859502"/>
                </a:cubicBezTo>
                <a:cubicBezTo>
                  <a:pt x="4105212" y="859502"/>
                  <a:pt x="4087053" y="868133"/>
                  <a:pt x="4068147" y="868833"/>
                </a:cubicBezTo>
                <a:cubicBezTo>
                  <a:pt x="3918927" y="874360"/>
                  <a:pt x="3769567" y="875053"/>
                  <a:pt x="3620277" y="878163"/>
                </a:cubicBezTo>
                <a:cubicBezTo>
                  <a:pt x="3579845" y="881273"/>
                  <a:pt x="3539284" y="883016"/>
                  <a:pt x="3498980" y="887494"/>
                </a:cubicBezTo>
                <a:cubicBezTo>
                  <a:pt x="3483218" y="889245"/>
                  <a:pt x="3468185" y="896825"/>
                  <a:pt x="3452326" y="896825"/>
                </a:cubicBezTo>
                <a:cubicBezTo>
                  <a:pt x="3352751" y="896825"/>
                  <a:pt x="3253273" y="890604"/>
                  <a:pt x="3153747" y="887494"/>
                </a:cubicBezTo>
                <a:lnTo>
                  <a:pt x="2817845" y="896825"/>
                </a:lnTo>
                <a:cubicBezTo>
                  <a:pt x="2764918" y="898822"/>
                  <a:pt x="2712189" y="906155"/>
                  <a:pt x="2659224" y="906155"/>
                </a:cubicBezTo>
                <a:cubicBezTo>
                  <a:pt x="2494354" y="906155"/>
                  <a:pt x="2329543" y="899935"/>
                  <a:pt x="2164702" y="896825"/>
                </a:cubicBezTo>
                <a:cubicBezTo>
                  <a:pt x="2127380" y="893715"/>
                  <a:pt x="2089981" y="891415"/>
                  <a:pt x="2052735" y="887494"/>
                </a:cubicBezTo>
                <a:cubicBezTo>
                  <a:pt x="1953287" y="877025"/>
                  <a:pt x="2019858" y="878144"/>
                  <a:pt x="1912775" y="868833"/>
                </a:cubicBezTo>
                <a:cubicBezTo>
                  <a:pt x="1866194" y="864783"/>
                  <a:pt x="1819469" y="862612"/>
                  <a:pt x="1772816" y="859502"/>
                </a:cubicBezTo>
                <a:cubicBezTo>
                  <a:pt x="1664049" y="841375"/>
                  <a:pt x="1718249" y="846265"/>
                  <a:pt x="1539551" y="859502"/>
                </a:cubicBezTo>
                <a:cubicBezTo>
                  <a:pt x="1514544" y="861354"/>
                  <a:pt x="1489973" y="868182"/>
                  <a:pt x="1464906" y="868833"/>
                </a:cubicBezTo>
                <a:cubicBezTo>
                  <a:pt x="1250352" y="874406"/>
                  <a:pt x="1035698" y="875053"/>
                  <a:pt x="821094" y="878163"/>
                </a:cubicBezTo>
                <a:cubicBezTo>
                  <a:pt x="728134" y="901404"/>
                  <a:pt x="756817" y="896825"/>
                  <a:pt x="587829" y="896825"/>
                </a:cubicBezTo>
                <a:cubicBezTo>
                  <a:pt x="506904" y="896825"/>
                  <a:pt x="426098" y="890604"/>
                  <a:pt x="345233" y="887494"/>
                </a:cubicBezTo>
                <a:cubicBezTo>
                  <a:pt x="135443" y="867514"/>
                  <a:pt x="207974" y="898174"/>
                  <a:pt x="111967" y="850172"/>
                </a:cubicBezTo>
                <a:cubicBezTo>
                  <a:pt x="71431" y="809636"/>
                  <a:pt x="51819" y="798563"/>
                  <a:pt x="27992" y="756865"/>
                </a:cubicBezTo>
                <a:cubicBezTo>
                  <a:pt x="21091" y="744789"/>
                  <a:pt x="14215" y="732566"/>
                  <a:pt x="9331" y="719543"/>
                </a:cubicBezTo>
                <a:cubicBezTo>
                  <a:pt x="4828" y="707536"/>
                  <a:pt x="3110" y="694662"/>
                  <a:pt x="0" y="682221"/>
                </a:cubicBezTo>
                <a:cubicBezTo>
                  <a:pt x="25705" y="553695"/>
                  <a:pt x="-3124" y="623533"/>
                  <a:pt x="55984" y="542261"/>
                </a:cubicBezTo>
                <a:cubicBezTo>
                  <a:pt x="69175" y="524123"/>
                  <a:pt x="72029" y="493370"/>
                  <a:pt x="93306" y="486278"/>
                </a:cubicBezTo>
                <a:cubicBezTo>
                  <a:pt x="136343" y="471932"/>
                  <a:pt x="111654" y="478876"/>
                  <a:pt x="167951" y="467616"/>
                </a:cubicBezTo>
                <a:lnTo>
                  <a:pt x="401216" y="476947"/>
                </a:lnTo>
                <a:cubicBezTo>
                  <a:pt x="429332" y="478601"/>
                  <a:pt x="457028" y="486278"/>
                  <a:pt x="485192" y="486278"/>
                </a:cubicBezTo>
                <a:cubicBezTo>
                  <a:pt x="556794" y="486278"/>
                  <a:pt x="628261" y="480057"/>
                  <a:pt x="699796" y="476947"/>
                </a:cubicBezTo>
                <a:cubicBezTo>
                  <a:pt x="734008" y="473837"/>
                  <a:pt x="768080" y="467616"/>
                  <a:pt x="802433" y="467616"/>
                </a:cubicBezTo>
                <a:cubicBezTo>
                  <a:pt x="933109" y="467616"/>
                  <a:pt x="1017425" y="476202"/>
                  <a:pt x="1138335" y="486278"/>
                </a:cubicBezTo>
                <a:cubicBezTo>
                  <a:pt x="1228264" y="504263"/>
                  <a:pt x="1198080" y="500461"/>
                  <a:pt x="1343608" y="504939"/>
                </a:cubicBezTo>
                <a:lnTo>
                  <a:pt x="1791477" y="514270"/>
                </a:lnTo>
                <a:cubicBezTo>
                  <a:pt x="1831910" y="517380"/>
                  <a:pt x="1872501" y="518862"/>
                  <a:pt x="1912775" y="523600"/>
                </a:cubicBezTo>
                <a:cubicBezTo>
                  <a:pt x="1925511" y="525098"/>
                  <a:pt x="1937387" y="531236"/>
                  <a:pt x="1950098" y="532931"/>
                </a:cubicBezTo>
                <a:cubicBezTo>
                  <a:pt x="1984150" y="537471"/>
                  <a:pt x="2018491" y="539522"/>
                  <a:pt x="2052735" y="542261"/>
                </a:cubicBezTo>
                <a:cubicBezTo>
                  <a:pt x="2224417" y="555995"/>
                  <a:pt x="2222063" y="553025"/>
                  <a:pt x="2435290" y="560923"/>
                </a:cubicBezTo>
                <a:cubicBezTo>
                  <a:pt x="2534816" y="557813"/>
                  <a:pt x="2634679" y="560344"/>
                  <a:pt x="2733869" y="551592"/>
                </a:cubicBezTo>
                <a:cubicBezTo>
                  <a:pt x="2742632" y="550819"/>
                  <a:pt x="2747651" y="540251"/>
                  <a:pt x="2752531" y="532931"/>
                </a:cubicBezTo>
                <a:cubicBezTo>
                  <a:pt x="2773168" y="501975"/>
                  <a:pt x="2781015" y="465645"/>
                  <a:pt x="2789853" y="430294"/>
                </a:cubicBezTo>
                <a:cubicBezTo>
                  <a:pt x="2802940" y="312512"/>
                  <a:pt x="2808514" y="279479"/>
                  <a:pt x="2808514" y="131714"/>
                </a:cubicBezTo>
                <a:cubicBezTo>
                  <a:pt x="2808514" y="72663"/>
                  <a:pt x="2816484" y="75731"/>
                  <a:pt x="2789853" y="75731"/>
                </a:cubicBezTo>
                <a:lnTo>
                  <a:pt x="2705877" y="38408"/>
                </a:lnTo>
                <a:close/>
              </a:path>
            </a:pathLst>
          </a:cu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81107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err="1"/>
              <a:t>Shmoneh</a:t>
            </a:r>
            <a:r>
              <a:rPr lang="en-US" sz="4000" dirty="0"/>
              <a:t> Esray [18 Blessings]</a:t>
            </a:r>
          </a:p>
          <a:p>
            <a:pPr algn="l"/>
            <a:r>
              <a:rPr lang="en-US" sz="4000" dirty="0"/>
              <a:t>#5</a:t>
            </a:r>
          </a:p>
        </p:txBody>
      </p:sp>
      <p:pic>
        <p:nvPicPr>
          <p:cNvPr id="3" name="Picture 2">
            <a:extLst>
              <a:ext uri="{FF2B5EF4-FFF2-40B4-BE49-F238E27FC236}">
                <a16:creationId xmlns:a16="http://schemas.microsoft.com/office/drawing/2014/main" id="{A6458F7B-DAE1-A904-F045-AA0584AA0FAC}"/>
              </a:ext>
            </a:extLst>
          </p:cNvPr>
          <p:cNvPicPr>
            <a:picLocks noChangeAspect="1"/>
          </p:cNvPicPr>
          <p:nvPr/>
        </p:nvPicPr>
        <p:blipFill>
          <a:blip r:embed="rId3"/>
          <a:stretch>
            <a:fillRect/>
          </a:stretch>
        </p:blipFill>
        <p:spPr>
          <a:xfrm>
            <a:off x="77564" y="1733550"/>
            <a:ext cx="8989370" cy="1905000"/>
          </a:xfrm>
          <a:prstGeom prst="rect">
            <a:avLst/>
          </a:prstGeom>
        </p:spPr>
      </p:pic>
    </p:spTree>
    <p:extLst>
      <p:ext uri="{BB962C8B-B14F-4D97-AF65-F5344CB8AC3E}">
        <p14:creationId xmlns:p14="http://schemas.microsoft.com/office/powerpoint/2010/main" val="33947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But from here, it sure looks like a perfect world,” Isaacman said as the capsule soared above the South Pacific. Cameras on board caught his silhouette, waist high at the hatch, with the blue Earth beneath. (Sky News, news.sky.com)</a:t>
            </a:r>
          </a:p>
        </p:txBody>
      </p:sp>
    </p:spTree>
    <p:extLst>
      <p:ext uri="{BB962C8B-B14F-4D97-AF65-F5344CB8AC3E}">
        <p14:creationId xmlns:p14="http://schemas.microsoft.com/office/powerpoint/2010/main" val="3401804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3423D92-A6AF-2E55-B675-3B48F63A8DF3}"/>
              </a:ext>
            </a:extLst>
          </p:cNvPr>
          <p:cNvPicPr>
            <a:picLocks noChangeAspect="1"/>
          </p:cNvPicPr>
          <p:nvPr/>
        </p:nvPicPr>
        <p:blipFill>
          <a:blip r:embed="rId3"/>
          <a:stretch>
            <a:fillRect/>
          </a:stretch>
        </p:blipFill>
        <p:spPr>
          <a:xfrm>
            <a:off x="50484" y="93470"/>
            <a:ext cx="9005886" cy="5050030"/>
          </a:xfrm>
          <a:prstGeom prst="rect">
            <a:avLst/>
          </a:prstGeom>
        </p:spPr>
      </p:pic>
      <p:sp>
        <p:nvSpPr>
          <p:cNvPr id="5" name="Freeform: Shape 4">
            <a:extLst>
              <a:ext uri="{FF2B5EF4-FFF2-40B4-BE49-F238E27FC236}">
                <a16:creationId xmlns:a16="http://schemas.microsoft.com/office/drawing/2014/main" id="{A03E5490-EB85-F093-D7EA-97831E2CBC62}"/>
              </a:ext>
            </a:extLst>
          </p:cNvPr>
          <p:cNvSpPr/>
          <p:nvPr/>
        </p:nvSpPr>
        <p:spPr bwMode="auto">
          <a:xfrm>
            <a:off x="4355507" y="1890793"/>
            <a:ext cx="3317592" cy="1503901"/>
          </a:xfrm>
          <a:custGeom>
            <a:avLst/>
            <a:gdLst>
              <a:gd name="connsiteX0" fmla="*/ 3316154 w 3317592"/>
              <a:gd name="connsiteY0" fmla="*/ 1263112 h 1503901"/>
              <a:gd name="connsiteX1" fmla="*/ 3316154 w 3317592"/>
              <a:gd name="connsiteY1" fmla="*/ 1263112 h 1503901"/>
              <a:gd name="connsiteX2" fmla="*/ 3308405 w 3317592"/>
              <a:gd name="connsiteY2" fmla="*/ 1332854 h 1503901"/>
              <a:gd name="connsiteX3" fmla="*/ 3292907 w 3317592"/>
              <a:gd name="connsiteY3" fmla="*/ 1286360 h 1503901"/>
              <a:gd name="connsiteX4" fmla="*/ 3285157 w 3317592"/>
              <a:gd name="connsiteY4" fmla="*/ 1263112 h 1503901"/>
              <a:gd name="connsiteX5" fmla="*/ 3269659 w 3317592"/>
              <a:gd name="connsiteY5" fmla="*/ 1208868 h 1503901"/>
              <a:gd name="connsiteX6" fmla="*/ 3261910 w 3317592"/>
              <a:gd name="connsiteY6" fmla="*/ 1154624 h 1503901"/>
              <a:gd name="connsiteX7" fmla="*/ 3254161 w 3317592"/>
              <a:gd name="connsiteY7" fmla="*/ 1115878 h 1503901"/>
              <a:gd name="connsiteX8" fmla="*/ 3192168 w 3317592"/>
              <a:gd name="connsiteY8" fmla="*/ 1069383 h 1503901"/>
              <a:gd name="connsiteX9" fmla="*/ 3114676 w 3317592"/>
              <a:gd name="connsiteY9" fmla="*/ 1046136 h 1503901"/>
              <a:gd name="connsiteX10" fmla="*/ 3060432 w 3317592"/>
              <a:gd name="connsiteY10" fmla="*/ 1030638 h 1503901"/>
              <a:gd name="connsiteX11" fmla="*/ 3029435 w 3317592"/>
              <a:gd name="connsiteY11" fmla="*/ 1022888 h 1503901"/>
              <a:gd name="connsiteX12" fmla="*/ 2913198 w 3317592"/>
              <a:gd name="connsiteY12" fmla="*/ 1015139 h 1503901"/>
              <a:gd name="connsiteX13" fmla="*/ 2874452 w 3317592"/>
              <a:gd name="connsiteY13" fmla="*/ 984143 h 1503901"/>
              <a:gd name="connsiteX14" fmla="*/ 2851205 w 3317592"/>
              <a:gd name="connsiteY14" fmla="*/ 968644 h 1503901"/>
              <a:gd name="connsiteX15" fmla="*/ 2827957 w 3317592"/>
              <a:gd name="connsiteY15" fmla="*/ 937648 h 1503901"/>
              <a:gd name="connsiteX16" fmla="*/ 2773713 w 3317592"/>
              <a:gd name="connsiteY16" fmla="*/ 860156 h 1503901"/>
              <a:gd name="connsiteX17" fmla="*/ 2750466 w 3317592"/>
              <a:gd name="connsiteY17" fmla="*/ 813661 h 1503901"/>
              <a:gd name="connsiteX18" fmla="*/ 2734968 w 3317592"/>
              <a:gd name="connsiteY18" fmla="*/ 759417 h 1503901"/>
              <a:gd name="connsiteX19" fmla="*/ 2742717 w 3317592"/>
              <a:gd name="connsiteY19" fmla="*/ 643180 h 1503901"/>
              <a:gd name="connsiteX20" fmla="*/ 2765964 w 3317592"/>
              <a:gd name="connsiteY20" fmla="*/ 596685 h 1503901"/>
              <a:gd name="connsiteX21" fmla="*/ 2789212 w 3317592"/>
              <a:gd name="connsiteY21" fmla="*/ 581187 h 1503901"/>
              <a:gd name="connsiteX22" fmla="*/ 2820208 w 3317592"/>
              <a:gd name="connsiteY22" fmla="*/ 557939 h 1503901"/>
              <a:gd name="connsiteX23" fmla="*/ 2835707 w 3317592"/>
              <a:gd name="connsiteY23" fmla="*/ 534692 h 1503901"/>
              <a:gd name="connsiteX24" fmla="*/ 2858954 w 3317592"/>
              <a:gd name="connsiteY24" fmla="*/ 511444 h 1503901"/>
              <a:gd name="connsiteX25" fmla="*/ 2889951 w 3317592"/>
              <a:gd name="connsiteY25" fmla="*/ 433953 h 1503901"/>
              <a:gd name="connsiteX26" fmla="*/ 2913198 w 3317592"/>
              <a:gd name="connsiteY26" fmla="*/ 379709 h 1503901"/>
              <a:gd name="connsiteX27" fmla="*/ 2928696 w 3317592"/>
              <a:gd name="connsiteY27" fmla="*/ 286719 h 1503901"/>
              <a:gd name="connsiteX28" fmla="*/ 2905449 w 3317592"/>
              <a:gd name="connsiteY28" fmla="*/ 147234 h 1503901"/>
              <a:gd name="connsiteX29" fmla="*/ 2897700 w 3317592"/>
              <a:gd name="connsiteY29" fmla="*/ 123987 h 1503901"/>
              <a:gd name="connsiteX30" fmla="*/ 2874452 w 3317592"/>
              <a:gd name="connsiteY30" fmla="*/ 108488 h 1503901"/>
              <a:gd name="connsiteX31" fmla="*/ 2843456 w 3317592"/>
              <a:gd name="connsiteY31" fmla="*/ 85241 h 1503901"/>
              <a:gd name="connsiteX32" fmla="*/ 2773713 w 3317592"/>
              <a:gd name="connsiteY32" fmla="*/ 69743 h 1503901"/>
              <a:gd name="connsiteX33" fmla="*/ 2703971 w 3317592"/>
              <a:gd name="connsiteY33" fmla="*/ 54244 h 1503901"/>
              <a:gd name="connsiteX34" fmla="*/ 2618730 w 3317592"/>
              <a:gd name="connsiteY34" fmla="*/ 46495 h 1503901"/>
              <a:gd name="connsiteX35" fmla="*/ 2541239 w 3317592"/>
              <a:gd name="connsiteY35" fmla="*/ 38746 h 1503901"/>
              <a:gd name="connsiteX36" fmla="*/ 2409503 w 3317592"/>
              <a:gd name="connsiteY36" fmla="*/ 30997 h 1503901"/>
              <a:gd name="connsiteX37" fmla="*/ 2324262 w 3317592"/>
              <a:gd name="connsiteY37" fmla="*/ 23248 h 1503901"/>
              <a:gd name="connsiteX38" fmla="*/ 2146032 w 3317592"/>
              <a:gd name="connsiteY38" fmla="*/ 15499 h 1503901"/>
              <a:gd name="connsiteX39" fmla="*/ 2053042 w 3317592"/>
              <a:gd name="connsiteY39" fmla="*/ 7749 h 1503901"/>
              <a:gd name="connsiteX40" fmla="*/ 1859313 w 3317592"/>
              <a:gd name="connsiteY40" fmla="*/ 0 h 1503901"/>
              <a:gd name="connsiteX41" fmla="*/ 1409862 w 3317592"/>
              <a:gd name="connsiteY41" fmla="*/ 7749 h 1503901"/>
              <a:gd name="connsiteX42" fmla="*/ 1363368 w 3317592"/>
              <a:gd name="connsiteY42" fmla="*/ 15499 h 1503901"/>
              <a:gd name="connsiteX43" fmla="*/ 1231632 w 3317592"/>
              <a:gd name="connsiteY43" fmla="*/ 30997 h 1503901"/>
              <a:gd name="connsiteX44" fmla="*/ 1115395 w 3317592"/>
              <a:gd name="connsiteY44" fmla="*/ 38746 h 1503901"/>
              <a:gd name="connsiteX45" fmla="*/ 859673 w 3317592"/>
              <a:gd name="connsiteY45" fmla="*/ 54244 h 1503901"/>
              <a:gd name="connsiteX46" fmla="*/ 355978 w 3317592"/>
              <a:gd name="connsiteY46" fmla="*/ 61993 h 1503901"/>
              <a:gd name="connsiteX47" fmla="*/ 224242 w 3317592"/>
              <a:gd name="connsiteY47" fmla="*/ 69743 h 1503901"/>
              <a:gd name="connsiteX48" fmla="*/ 154500 w 3317592"/>
              <a:gd name="connsiteY48" fmla="*/ 85241 h 1503901"/>
              <a:gd name="connsiteX49" fmla="*/ 100256 w 3317592"/>
              <a:gd name="connsiteY49" fmla="*/ 100739 h 1503901"/>
              <a:gd name="connsiteX50" fmla="*/ 53761 w 3317592"/>
              <a:gd name="connsiteY50" fmla="*/ 147234 h 1503901"/>
              <a:gd name="connsiteX51" fmla="*/ 30513 w 3317592"/>
              <a:gd name="connsiteY51" fmla="*/ 162732 h 1503901"/>
              <a:gd name="connsiteX52" fmla="*/ 22764 w 3317592"/>
              <a:gd name="connsiteY52" fmla="*/ 596685 h 1503901"/>
              <a:gd name="connsiteX53" fmla="*/ 38262 w 3317592"/>
              <a:gd name="connsiteY53" fmla="*/ 712922 h 1503901"/>
              <a:gd name="connsiteX54" fmla="*/ 53761 w 3317592"/>
              <a:gd name="connsiteY54" fmla="*/ 751668 h 1503901"/>
              <a:gd name="connsiteX55" fmla="*/ 69259 w 3317592"/>
              <a:gd name="connsiteY55" fmla="*/ 821410 h 1503901"/>
              <a:gd name="connsiteX56" fmla="*/ 84757 w 3317592"/>
              <a:gd name="connsiteY56" fmla="*/ 898902 h 1503901"/>
              <a:gd name="connsiteX57" fmla="*/ 92507 w 3317592"/>
              <a:gd name="connsiteY57" fmla="*/ 922149 h 1503901"/>
              <a:gd name="connsiteX58" fmla="*/ 108005 w 3317592"/>
              <a:gd name="connsiteY58" fmla="*/ 937648 h 1503901"/>
              <a:gd name="connsiteX59" fmla="*/ 115754 w 3317592"/>
              <a:gd name="connsiteY59" fmla="*/ 968644 h 1503901"/>
              <a:gd name="connsiteX60" fmla="*/ 146751 w 3317592"/>
              <a:gd name="connsiteY60" fmla="*/ 1007390 h 1503901"/>
              <a:gd name="connsiteX61" fmla="*/ 255239 w 3317592"/>
              <a:gd name="connsiteY61" fmla="*/ 1084882 h 1503901"/>
              <a:gd name="connsiteX62" fmla="*/ 293985 w 3317592"/>
              <a:gd name="connsiteY62" fmla="*/ 1123627 h 1503901"/>
              <a:gd name="connsiteX63" fmla="*/ 317232 w 3317592"/>
              <a:gd name="connsiteY63" fmla="*/ 1177871 h 1503901"/>
              <a:gd name="connsiteX64" fmla="*/ 332730 w 3317592"/>
              <a:gd name="connsiteY64" fmla="*/ 1201119 h 1503901"/>
              <a:gd name="connsiteX65" fmla="*/ 340479 w 3317592"/>
              <a:gd name="connsiteY65" fmla="*/ 1224366 h 1503901"/>
              <a:gd name="connsiteX66" fmla="*/ 355978 w 3317592"/>
              <a:gd name="connsiteY66" fmla="*/ 1286360 h 1503901"/>
              <a:gd name="connsiteX67" fmla="*/ 371476 w 3317592"/>
              <a:gd name="connsiteY67" fmla="*/ 1317356 h 1503901"/>
              <a:gd name="connsiteX68" fmla="*/ 379225 w 3317592"/>
              <a:gd name="connsiteY68" fmla="*/ 1340604 h 1503901"/>
              <a:gd name="connsiteX69" fmla="*/ 394724 w 3317592"/>
              <a:gd name="connsiteY69" fmla="*/ 1356102 h 1503901"/>
              <a:gd name="connsiteX70" fmla="*/ 402473 w 3317592"/>
              <a:gd name="connsiteY70" fmla="*/ 1379349 h 1503901"/>
              <a:gd name="connsiteX71" fmla="*/ 433469 w 3317592"/>
              <a:gd name="connsiteY71" fmla="*/ 1387099 h 1503901"/>
              <a:gd name="connsiteX72" fmla="*/ 518710 w 3317592"/>
              <a:gd name="connsiteY72" fmla="*/ 1418095 h 1503901"/>
              <a:gd name="connsiteX73" fmla="*/ 580703 w 3317592"/>
              <a:gd name="connsiteY73" fmla="*/ 1425844 h 1503901"/>
              <a:gd name="connsiteX74" fmla="*/ 1285876 w 3317592"/>
              <a:gd name="connsiteY74" fmla="*/ 1472339 h 1503901"/>
              <a:gd name="connsiteX75" fmla="*/ 1440859 w 3317592"/>
              <a:gd name="connsiteY75" fmla="*/ 1487838 h 1503901"/>
              <a:gd name="connsiteX76" fmla="*/ 1479605 w 3317592"/>
              <a:gd name="connsiteY76" fmla="*/ 1495587 h 1503901"/>
              <a:gd name="connsiteX77" fmla="*/ 1681083 w 3317592"/>
              <a:gd name="connsiteY77" fmla="*/ 1487838 h 1503901"/>
              <a:gd name="connsiteX78" fmla="*/ 1743076 w 3317592"/>
              <a:gd name="connsiteY78" fmla="*/ 1480088 h 1503901"/>
              <a:gd name="connsiteX79" fmla="*/ 2060791 w 3317592"/>
              <a:gd name="connsiteY79" fmla="*/ 1487838 h 1503901"/>
              <a:gd name="connsiteX80" fmla="*/ 2502493 w 3317592"/>
              <a:gd name="connsiteY80" fmla="*/ 1487838 h 1503901"/>
              <a:gd name="connsiteX81" fmla="*/ 2649727 w 3317592"/>
              <a:gd name="connsiteY81" fmla="*/ 1472339 h 1503901"/>
              <a:gd name="connsiteX82" fmla="*/ 2688473 w 3317592"/>
              <a:gd name="connsiteY82" fmla="*/ 1464590 h 1503901"/>
              <a:gd name="connsiteX83" fmla="*/ 2781462 w 3317592"/>
              <a:gd name="connsiteY83" fmla="*/ 1449092 h 1503901"/>
              <a:gd name="connsiteX84" fmla="*/ 2827957 w 3317592"/>
              <a:gd name="connsiteY84" fmla="*/ 1441343 h 1503901"/>
              <a:gd name="connsiteX85" fmla="*/ 2882201 w 3317592"/>
              <a:gd name="connsiteY85" fmla="*/ 1433593 h 1503901"/>
              <a:gd name="connsiteX86" fmla="*/ 2944195 w 3317592"/>
              <a:gd name="connsiteY86" fmla="*/ 1425844 h 1503901"/>
              <a:gd name="connsiteX87" fmla="*/ 2982940 w 3317592"/>
              <a:gd name="connsiteY87" fmla="*/ 1418095 h 1503901"/>
              <a:gd name="connsiteX88" fmla="*/ 3099178 w 3317592"/>
              <a:gd name="connsiteY88" fmla="*/ 1410346 h 1503901"/>
              <a:gd name="connsiteX89" fmla="*/ 3184418 w 3317592"/>
              <a:gd name="connsiteY89" fmla="*/ 1402597 h 1503901"/>
              <a:gd name="connsiteX90" fmla="*/ 3223164 w 3317592"/>
              <a:gd name="connsiteY90" fmla="*/ 1394848 h 1503901"/>
              <a:gd name="connsiteX91" fmla="*/ 3277408 w 3317592"/>
              <a:gd name="connsiteY91" fmla="*/ 1356102 h 1503901"/>
              <a:gd name="connsiteX92" fmla="*/ 3292907 w 3317592"/>
              <a:gd name="connsiteY92" fmla="*/ 1301858 h 1503901"/>
              <a:gd name="connsiteX93" fmla="*/ 3316154 w 3317592"/>
              <a:gd name="connsiteY93" fmla="*/ 1263112 h 150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317592" h="1503901">
                <a:moveTo>
                  <a:pt x="3316154" y="1263112"/>
                </a:moveTo>
                <a:lnTo>
                  <a:pt x="3316154" y="1263112"/>
                </a:lnTo>
                <a:cubicBezTo>
                  <a:pt x="3313571" y="1286359"/>
                  <a:pt x="3324944" y="1316314"/>
                  <a:pt x="3308405" y="1332854"/>
                </a:cubicBezTo>
                <a:cubicBezTo>
                  <a:pt x="3296854" y="1344406"/>
                  <a:pt x="3298073" y="1301858"/>
                  <a:pt x="3292907" y="1286360"/>
                </a:cubicBezTo>
                <a:cubicBezTo>
                  <a:pt x="3290324" y="1278611"/>
                  <a:pt x="3287138" y="1271037"/>
                  <a:pt x="3285157" y="1263112"/>
                </a:cubicBezTo>
                <a:cubicBezTo>
                  <a:pt x="3275427" y="1224191"/>
                  <a:pt x="3280776" y="1242219"/>
                  <a:pt x="3269659" y="1208868"/>
                </a:cubicBezTo>
                <a:cubicBezTo>
                  <a:pt x="3267076" y="1190787"/>
                  <a:pt x="3264913" y="1172640"/>
                  <a:pt x="3261910" y="1154624"/>
                </a:cubicBezTo>
                <a:cubicBezTo>
                  <a:pt x="3259745" y="1141632"/>
                  <a:pt x="3260937" y="1127172"/>
                  <a:pt x="3254161" y="1115878"/>
                </a:cubicBezTo>
                <a:cubicBezTo>
                  <a:pt x="3229692" y="1075096"/>
                  <a:pt x="3223775" y="1081235"/>
                  <a:pt x="3192168" y="1069383"/>
                </a:cubicBezTo>
                <a:cubicBezTo>
                  <a:pt x="3108869" y="1038146"/>
                  <a:pt x="3197668" y="1066884"/>
                  <a:pt x="3114676" y="1046136"/>
                </a:cubicBezTo>
                <a:cubicBezTo>
                  <a:pt x="3096433" y="1041575"/>
                  <a:pt x="3078574" y="1035586"/>
                  <a:pt x="3060432" y="1030638"/>
                </a:cubicBezTo>
                <a:cubicBezTo>
                  <a:pt x="3050157" y="1027836"/>
                  <a:pt x="3040027" y="1024003"/>
                  <a:pt x="3029435" y="1022888"/>
                </a:cubicBezTo>
                <a:cubicBezTo>
                  <a:pt x="2990817" y="1018823"/>
                  <a:pt x="2951944" y="1017722"/>
                  <a:pt x="2913198" y="1015139"/>
                </a:cubicBezTo>
                <a:cubicBezTo>
                  <a:pt x="2900283" y="1004807"/>
                  <a:pt x="2887684" y="994067"/>
                  <a:pt x="2874452" y="984143"/>
                </a:cubicBezTo>
                <a:cubicBezTo>
                  <a:pt x="2867001" y="978555"/>
                  <a:pt x="2857791" y="975230"/>
                  <a:pt x="2851205" y="968644"/>
                </a:cubicBezTo>
                <a:cubicBezTo>
                  <a:pt x="2842073" y="959512"/>
                  <a:pt x="2835363" y="948229"/>
                  <a:pt x="2827957" y="937648"/>
                </a:cubicBezTo>
                <a:cubicBezTo>
                  <a:pt x="2761163" y="842228"/>
                  <a:pt x="2827992" y="932527"/>
                  <a:pt x="2773713" y="860156"/>
                </a:cubicBezTo>
                <a:cubicBezTo>
                  <a:pt x="2754236" y="801725"/>
                  <a:pt x="2780509" y="873749"/>
                  <a:pt x="2750466" y="813661"/>
                </a:cubicBezTo>
                <a:cubicBezTo>
                  <a:pt x="2744907" y="802543"/>
                  <a:pt x="2737451" y="769350"/>
                  <a:pt x="2734968" y="759417"/>
                </a:cubicBezTo>
                <a:cubicBezTo>
                  <a:pt x="2737551" y="720671"/>
                  <a:pt x="2738429" y="681774"/>
                  <a:pt x="2742717" y="643180"/>
                </a:cubicBezTo>
                <a:cubicBezTo>
                  <a:pt x="2744293" y="628999"/>
                  <a:pt x="2756331" y="606318"/>
                  <a:pt x="2765964" y="596685"/>
                </a:cubicBezTo>
                <a:cubicBezTo>
                  <a:pt x="2772550" y="590100"/>
                  <a:pt x="2781633" y="586600"/>
                  <a:pt x="2789212" y="581187"/>
                </a:cubicBezTo>
                <a:cubicBezTo>
                  <a:pt x="2799722" y="573680"/>
                  <a:pt x="2811076" y="567071"/>
                  <a:pt x="2820208" y="557939"/>
                </a:cubicBezTo>
                <a:cubicBezTo>
                  <a:pt x="2826794" y="551353"/>
                  <a:pt x="2829745" y="541847"/>
                  <a:pt x="2835707" y="534692"/>
                </a:cubicBezTo>
                <a:cubicBezTo>
                  <a:pt x="2842723" y="526273"/>
                  <a:pt x="2851205" y="519193"/>
                  <a:pt x="2858954" y="511444"/>
                </a:cubicBezTo>
                <a:cubicBezTo>
                  <a:pt x="2869286" y="485614"/>
                  <a:pt x="2879358" y="459678"/>
                  <a:pt x="2889951" y="433953"/>
                </a:cubicBezTo>
                <a:cubicBezTo>
                  <a:pt x="2897441" y="415763"/>
                  <a:pt x="2913198" y="379709"/>
                  <a:pt x="2913198" y="379709"/>
                </a:cubicBezTo>
                <a:cubicBezTo>
                  <a:pt x="2918364" y="348712"/>
                  <a:pt x="2930786" y="318074"/>
                  <a:pt x="2928696" y="286719"/>
                </a:cubicBezTo>
                <a:cubicBezTo>
                  <a:pt x="2914388" y="72102"/>
                  <a:pt x="2943911" y="224159"/>
                  <a:pt x="2905449" y="147234"/>
                </a:cubicBezTo>
                <a:cubicBezTo>
                  <a:pt x="2901796" y="139928"/>
                  <a:pt x="2902803" y="130365"/>
                  <a:pt x="2897700" y="123987"/>
                </a:cubicBezTo>
                <a:cubicBezTo>
                  <a:pt x="2891882" y="116714"/>
                  <a:pt x="2882031" y="113901"/>
                  <a:pt x="2874452" y="108488"/>
                </a:cubicBezTo>
                <a:cubicBezTo>
                  <a:pt x="2863943" y="100981"/>
                  <a:pt x="2855008" y="91017"/>
                  <a:pt x="2843456" y="85241"/>
                </a:cubicBezTo>
                <a:cubicBezTo>
                  <a:pt x="2835897" y="81461"/>
                  <a:pt x="2778115" y="70721"/>
                  <a:pt x="2773713" y="69743"/>
                </a:cubicBezTo>
                <a:cubicBezTo>
                  <a:pt x="2748102" y="64051"/>
                  <a:pt x="2730698" y="57585"/>
                  <a:pt x="2703971" y="54244"/>
                </a:cubicBezTo>
                <a:cubicBezTo>
                  <a:pt x="2675660" y="50705"/>
                  <a:pt x="2647132" y="49200"/>
                  <a:pt x="2618730" y="46495"/>
                </a:cubicBezTo>
                <a:cubicBezTo>
                  <a:pt x="2592888" y="44034"/>
                  <a:pt x="2567127" y="40664"/>
                  <a:pt x="2541239" y="38746"/>
                </a:cubicBezTo>
                <a:cubicBezTo>
                  <a:pt x="2497371" y="35497"/>
                  <a:pt x="2453379" y="34131"/>
                  <a:pt x="2409503" y="30997"/>
                </a:cubicBezTo>
                <a:cubicBezTo>
                  <a:pt x="2381045" y="28964"/>
                  <a:pt x="2352744" y="24923"/>
                  <a:pt x="2324262" y="23248"/>
                </a:cubicBezTo>
                <a:cubicBezTo>
                  <a:pt x="2264898" y="19756"/>
                  <a:pt x="2205401" y="18892"/>
                  <a:pt x="2146032" y="15499"/>
                </a:cubicBezTo>
                <a:cubicBezTo>
                  <a:pt x="2114979" y="13724"/>
                  <a:pt x="2084101" y="9428"/>
                  <a:pt x="2053042" y="7749"/>
                </a:cubicBezTo>
                <a:cubicBezTo>
                  <a:pt x="1988508" y="4261"/>
                  <a:pt x="1923889" y="2583"/>
                  <a:pt x="1859313" y="0"/>
                </a:cubicBezTo>
                <a:lnTo>
                  <a:pt x="1409862" y="7749"/>
                </a:lnTo>
                <a:cubicBezTo>
                  <a:pt x="1394158" y="8240"/>
                  <a:pt x="1378922" y="13277"/>
                  <a:pt x="1363368" y="15499"/>
                </a:cubicBezTo>
                <a:cubicBezTo>
                  <a:pt x="1341309" y="18650"/>
                  <a:pt x="1251150" y="29371"/>
                  <a:pt x="1231632" y="30997"/>
                </a:cubicBezTo>
                <a:cubicBezTo>
                  <a:pt x="1192934" y="34222"/>
                  <a:pt x="1154151" y="36324"/>
                  <a:pt x="1115395" y="38746"/>
                </a:cubicBezTo>
                <a:cubicBezTo>
                  <a:pt x="1030164" y="44073"/>
                  <a:pt x="945060" y="52930"/>
                  <a:pt x="859673" y="54244"/>
                </a:cubicBezTo>
                <a:lnTo>
                  <a:pt x="355978" y="61993"/>
                </a:lnTo>
                <a:cubicBezTo>
                  <a:pt x="312066" y="64576"/>
                  <a:pt x="268065" y="65932"/>
                  <a:pt x="224242" y="69743"/>
                </a:cubicBezTo>
                <a:cubicBezTo>
                  <a:pt x="173981" y="74114"/>
                  <a:pt x="190422" y="74978"/>
                  <a:pt x="154500" y="85241"/>
                </a:cubicBezTo>
                <a:cubicBezTo>
                  <a:pt x="86389" y="104701"/>
                  <a:pt x="155994" y="82160"/>
                  <a:pt x="100256" y="100739"/>
                </a:cubicBezTo>
                <a:cubicBezTo>
                  <a:pt x="45464" y="137268"/>
                  <a:pt x="111436" y="89560"/>
                  <a:pt x="53761" y="147234"/>
                </a:cubicBezTo>
                <a:cubicBezTo>
                  <a:pt x="47175" y="153820"/>
                  <a:pt x="38262" y="157566"/>
                  <a:pt x="30513" y="162732"/>
                </a:cubicBezTo>
                <a:cubicBezTo>
                  <a:pt x="-25240" y="329993"/>
                  <a:pt x="9988" y="206996"/>
                  <a:pt x="22764" y="596685"/>
                </a:cubicBezTo>
                <a:cubicBezTo>
                  <a:pt x="23870" y="630410"/>
                  <a:pt x="26433" y="677436"/>
                  <a:pt x="38262" y="712922"/>
                </a:cubicBezTo>
                <a:cubicBezTo>
                  <a:pt x="42661" y="726118"/>
                  <a:pt x="49939" y="738293"/>
                  <a:pt x="53761" y="751668"/>
                </a:cubicBezTo>
                <a:cubicBezTo>
                  <a:pt x="60303" y="774566"/>
                  <a:pt x="64589" y="798058"/>
                  <a:pt x="69259" y="821410"/>
                </a:cubicBezTo>
                <a:cubicBezTo>
                  <a:pt x="79404" y="872138"/>
                  <a:pt x="72760" y="856914"/>
                  <a:pt x="84757" y="898902"/>
                </a:cubicBezTo>
                <a:cubicBezTo>
                  <a:pt x="87001" y="906756"/>
                  <a:pt x="88304" y="915145"/>
                  <a:pt x="92507" y="922149"/>
                </a:cubicBezTo>
                <a:cubicBezTo>
                  <a:pt x="96266" y="928414"/>
                  <a:pt x="102839" y="932482"/>
                  <a:pt x="108005" y="937648"/>
                </a:cubicBezTo>
                <a:cubicBezTo>
                  <a:pt x="110588" y="947980"/>
                  <a:pt x="111559" y="958855"/>
                  <a:pt x="115754" y="968644"/>
                </a:cubicBezTo>
                <a:cubicBezTo>
                  <a:pt x="120571" y="979885"/>
                  <a:pt x="136224" y="999495"/>
                  <a:pt x="146751" y="1007390"/>
                </a:cubicBezTo>
                <a:cubicBezTo>
                  <a:pt x="166842" y="1022458"/>
                  <a:pt x="244764" y="1069170"/>
                  <a:pt x="255239" y="1084882"/>
                </a:cubicBezTo>
                <a:cubicBezTo>
                  <a:pt x="275903" y="1115878"/>
                  <a:pt x="262988" y="1102963"/>
                  <a:pt x="293985" y="1123627"/>
                </a:cubicBezTo>
                <a:cubicBezTo>
                  <a:pt x="302679" y="1149710"/>
                  <a:pt x="301910" y="1151058"/>
                  <a:pt x="317232" y="1177871"/>
                </a:cubicBezTo>
                <a:cubicBezTo>
                  <a:pt x="321853" y="1185957"/>
                  <a:pt x="328565" y="1192789"/>
                  <a:pt x="332730" y="1201119"/>
                </a:cubicBezTo>
                <a:cubicBezTo>
                  <a:pt x="336383" y="1208425"/>
                  <a:pt x="338330" y="1216486"/>
                  <a:pt x="340479" y="1224366"/>
                </a:cubicBezTo>
                <a:cubicBezTo>
                  <a:pt x="346084" y="1244916"/>
                  <a:pt x="346452" y="1267308"/>
                  <a:pt x="355978" y="1286360"/>
                </a:cubicBezTo>
                <a:cubicBezTo>
                  <a:pt x="361144" y="1296692"/>
                  <a:pt x="366926" y="1306738"/>
                  <a:pt x="371476" y="1317356"/>
                </a:cubicBezTo>
                <a:cubicBezTo>
                  <a:pt x="374694" y="1324864"/>
                  <a:pt x="375022" y="1333600"/>
                  <a:pt x="379225" y="1340604"/>
                </a:cubicBezTo>
                <a:cubicBezTo>
                  <a:pt x="382984" y="1346869"/>
                  <a:pt x="389558" y="1350936"/>
                  <a:pt x="394724" y="1356102"/>
                </a:cubicBezTo>
                <a:cubicBezTo>
                  <a:pt x="397307" y="1363851"/>
                  <a:pt x="396095" y="1374246"/>
                  <a:pt x="402473" y="1379349"/>
                </a:cubicBezTo>
                <a:cubicBezTo>
                  <a:pt x="410789" y="1386002"/>
                  <a:pt x="423365" y="1383731"/>
                  <a:pt x="433469" y="1387099"/>
                </a:cubicBezTo>
                <a:cubicBezTo>
                  <a:pt x="453808" y="1393879"/>
                  <a:pt x="498450" y="1415563"/>
                  <a:pt x="518710" y="1418095"/>
                </a:cubicBezTo>
                <a:cubicBezTo>
                  <a:pt x="539374" y="1420678"/>
                  <a:pt x="559930" y="1424375"/>
                  <a:pt x="580703" y="1425844"/>
                </a:cubicBezTo>
                <a:lnTo>
                  <a:pt x="1285876" y="1472339"/>
                </a:lnTo>
                <a:cubicBezTo>
                  <a:pt x="1310679" y="1474041"/>
                  <a:pt x="1411407" y="1483630"/>
                  <a:pt x="1440859" y="1487838"/>
                </a:cubicBezTo>
                <a:cubicBezTo>
                  <a:pt x="1453898" y="1489701"/>
                  <a:pt x="1466690" y="1493004"/>
                  <a:pt x="1479605" y="1495587"/>
                </a:cubicBezTo>
                <a:cubicBezTo>
                  <a:pt x="1546764" y="1493004"/>
                  <a:pt x="1613990" y="1491785"/>
                  <a:pt x="1681083" y="1487838"/>
                </a:cubicBezTo>
                <a:cubicBezTo>
                  <a:pt x="1701872" y="1486615"/>
                  <a:pt x="1722251" y="1480088"/>
                  <a:pt x="1743076" y="1480088"/>
                </a:cubicBezTo>
                <a:cubicBezTo>
                  <a:pt x="1849013" y="1480088"/>
                  <a:pt x="1954886" y="1485255"/>
                  <a:pt x="2060791" y="1487838"/>
                </a:cubicBezTo>
                <a:cubicBezTo>
                  <a:pt x="2234138" y="1516729"/>
                  <a:pt x="2117712" y="1500251"/>
                  <a:pt x="2502493" y="1487838"/>
                </a:cubicBezTo>
                <a:cubicBezTo>
                  <a:pt x="2527991" y="1487015"/>
                  <a:pt x="2618169" y="1477194"/>
                  <a:pt x="2649727" y="1472339"/>
                </a:cubicBezTo>
                <a:cubicBezTo>
                  <a:pt x="2662745" y="1470336"/>
                  <a:pt x="2675502" y="1466879"/>
                  <a:pt x="2688473" y="1464590"/>
                </a:cubicBezTo>
                <a:lnTo>
                  <a:pt x="2781462" y="1449092"/>
                </a:lnTo>
                <a:cubicBezTo>
                  <a:pt x="2796960" y="1446509"/>
                  <a:pt x="2812403" y="1443565"/>
                  <a:pt x="2827957" y="1441343"/>
                </a:cubicBezTo>
                <a:lnTo>
                  <a:pt x="2882201" y="1433593"/>
                </a:lnTo>
                <a:cubicBezTo>
                  <a:pt x="2902844" y="1430841"/>
                  <a:pt x="2923612" y="1429011"/>
                  <a:pt x="2944195" y="1425844"/>
                </a:cubicBezTo>
                <a:cubicBezTo>
                  <a:pt x="2957213" y="1423841"/>
                  <a:pt x="2969835" y="1419406"/>
                  <a:pt x="2982940" y="1418095"/>
                </a:cubicBezTo>
                <a:cubicBezTo>
                  <a:pt x="3021579" y="1414231"/>
                  <a:pt x="3060460" y="1413324"/>
                  <a:pt x="3099178" y="1410346"/>
                </a:cubicBezTo>
                <a:cubicBezTo>
                  <a:pt x="3127624" y="1408158"/>
                  <a:pt x="3156005" y="1405180"/>
                  <a:pt x="3184418" y="1402597"/>
                </a:cubicBezTo>
                <a:cubicBezTo>
                  <a:pt x="3197333" y="1400014"/>
                  <a:pt x="3210832" y="1399473"/>
                  <a:pt x="3223164" y="1394848"/>
                </a:cubicBezTo>
                <a:cubicBezTo>
                  <a:pt x="3230717" y="1392016"/>
                  <a:pt x="3275626" y="1357438"/>
                  <a:pt x="3277408" y="1356102"/>
                </a:cubicBezTo>
                <a:cubicBezTo>
                  <a:pt x="3282309" y="1336498"/>
                  <a:pt x="3285492" y="1320393"/>
                  <a:pt x="3292907" y="1301858"/>
                </a:cubicBezTo>
                <a:cubicBezTo>
                  <a:pt x="3295052" y="1296495"/>
                  <a:pt x="3312279" y="1269570"/>
                  <a:pt x="3316154" y="1263112"/>
                </a:cubicBezTo>
                <a:close/>
              </a:path>
            </a:pathLst>
          </a:custGeom>
          <a:noFill/>
          <a:ln w="476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141828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Mark 1.14-15</a:t>
            </a:r>
            <a:r>
              <a:rPr lang="en-US" sz="4000" dirty="0"/>
              <a:t> After </a:t>
            </a:r>
            <a:r>
              <a:rPr lang="en-US" sz="4000" dirty="0" err="1"/>
              <a:t>Yokhanan</a:t>
            </a:r>
            <a:r>
              <a:rPr lang="en-US" sz="4000" dirty="0"/>
              <a:t> had been arrested, Yeshua came into the Galil proclaiming the Good News from God: “The time has come, God’s Kingdom is near! </a:t>
            </a:r>
            <a:r>
              <a:rPr lang="en-US" sz="4000" u="sng" dirty="0">
                <a:solidFill>
                  <a:srgbClr val="FFFF66"/>
                </a:solidFill>
              </a:rPr>
              <a:t>Repent </a:t>
            </a:r>
            <a:r>
              <a:rPr lang="en-US" sz="4000" dirty="0"/>
              <a:t>and believe the Good News!”</a:t>
            </a:r>
          </a:p>
        </p:txBody>
      </p:sp>
    </p:spTree>
    <p:extLst>
      <p:ext uri="{BB962C8B-B14F-4D97-AF65-F5344CB8AC3E}">
        <p14:creationId xmlns:p14="http://schemas.microsoft.com/office/powerpoint/2010/main" val="133789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Mt.4.17</a:t>
            </a:r>
            <a:r>
              <a:rPr lang="en-US" sz="4000" dirty="0"/>
              <a:t> From then on, Yeshua began to proclaim, </a:t>
            </a:r>
            <a:r>
              <a:rPr lang="en-US" sz="4000" u="sng" dirty="0">
                <a:solidFill>
                  <a:srgbClr val="FFFF66"/>
                </a:solidFill>
              </a:rPr>
              <a:t>“Repent [turn from your sins to God], </a:t>
            </a:r>
            <a:r>
              <a:rPr lang="en-US" sz="4000" dirty="0"/>
              <a:t>for the kingdom of heaven is near.”</a:t>
            </a:r>
          </a:p>
        </p:txBody>
      </p:sp>
    </p:spTree>
    <p:extLst>
      <p:ext uri="{BB962C8B-B14F-4D97-AF65-F5344CB8AC3E}">
        <p14:creationId xmlns:p14="http://schemas.microsoft.com/office/powerpoint/2010/main" val="2824484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15.1-9 </a:t>
            </a:r>
            <a:r>
              <a:rPr lang="en-US" sz="4000" dirty="0"/>
              <a:t>“I am the real vine, and my Father is the gardener. Every branch which is part of me but fails to bear fruit, he cuts off; and </a:t>
            </a:r>
            <a:r>
              <a:rPr lang="en-US" sz="4000" u="sng" dirty="0">
                <a:solidFill>
                  <a:srgbClr val="FFFF66"/>
                </a:solidFill>
              </a:rPr>
              <a:t>every branch that does bear fruit, he prunes</a:t>
            </a:r>
            <a:r>
              <a:rPr lang="en-US" sz="4000" dirty="0"/>
              <a:t>, so that it may bear more fruit.  </a:t>
            </a:r>
          </a:p>
        </p:txBody>
      </p:sp>
    </p:spTree>
    <p:extLst>
      <p:ext uri="{BB962C8B-B14F-4D97-AF65-F5344CB8AC3E}">
        <p14:creationId xmlns:p14="http://schemas.microsoft.com/office/powerpoint/2010/main" val="1933260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15.1-9 </a:t>
            </a:r>
            <a:r>
              <a:rPr lang="en-US" sz="4000" dirty="0"/>
              <a:t>Right now, because of the word which I have spoken to you, you are pruned.  Stay united with me, as I will with you — for just as the branch can’t put forth fruit by itself apart from the vine, so you can’t bear fruit apart from me.</a:t>
            </a:r>
          </a:p>
        </p:txBody>
      </p:sp>
    </p:spTree>
    <p:extLst>
      <p:ext uri="{BB962C8B-B14F-4D97-AF65-F5344CB8AC3E}">
        <p14:creationId xmlns:p14="http://schemas.microsoft.com/office/powerpoint/2010/main" val="136867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Yn 15.1-9</a:t>
            </a:r>
            <a:r>
              <a:rPr lang="en-US" sz="4000" dirty="0"/>
              <a:t> “I am the vine and you are the branches. Those who stay united with me, and I with them, are the ones who bear much fruit; because apart from me you can’t do a thing. 6 Unless a person remains united with me, he is thrown away like a branch and dries up. Such branches are gathered and thrown into the fire, where they are burned up.</a:t>
            </a:r>
          </a:p>
          <a:p>
            <a:pPr algn="l"/>
            <a:endParaRPr lang="en-US" sz="4000" dirty="0"/>
          </a:p>
        </p:txBody>
      </p:sp>
    </p:spTree>
    <p:extLst>
      <p:ext uri="{BB962C8B-B14F-4D97-AF65-F5344CB8AC3E}">
        <p14:creationId xmlns:p14="http://schemas.microsoft.com/office/powerpoint/2010/main" val="1823720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15.1-9</a:t>
            </a:r>
            <a:r>
              <a:rPr lang="en-US" sz="4000" dirty="0"/>
              <a:t> “If you remain united with me, and my words with you, then ask whatever you want, and it will happen for you.  This is how my Father is glorified — in your bearing much fruit; this is how you will prove to be my </a:t>
            </a:r>
            <a:r>
              <a:rPr lang="en-US" sz="4000" dirty="0" err="1"/>
              <a:t>talmidim</a:t>
            </a:r>
            <a:r>
              <a:rPr lang="en-US" sz="4000" dirty="0"/>
              <a:t>.</a:t>
            </a:r>
          </a:p>
        </p:txBody>
      </p:sp>
    </p:spTree>
    <p:extLst>
      <p:ext uri="{BB962C8B-B14F-4D97-AF65-F5344CB8AC3E}">
        <p14:creationId xmlns:p14="http://schemas.microsoft.com/office/powerpoint/2010/main" val="1755484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Yn 15.1-11</a:t>
            </a:r>
            <a:r>
              <a:rPr lang="en-US" sz="4000" dirty="0"/>
              <a:t> “Just as my Father has loved me, I too have loved you; so stay in my love.  If you keep my commands, you will stay in my love — just as I have kept my Father’s commands and stay in his love. I have said this to you so that my joy may be in you, and your joy be complete.</a:t>
            </a:r>
          </a:p>
        </p:txBody>
      </p:sp>
    </p:spTree>
    <p:extLst>
      <p:ext uri="{BB962C8B-B14F-4D97-AF65-F5344CB8AC3E}">
        <p14:creationId xmlns:p14="http://schemas.microsoft.com/office/powerpoint/2010/main" val="1294057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pPr algn="l"/>
            <a:r>
              <a:rPr lang="en-US" baseline="30000" dirty="0"/>
              <a:t>Mt 5.3-4 </a:t>
            </a:r>
            <a:r>
              <a:rPr lang="en-US" dirty="0"/>
              <a:t>How blessed are the poor in spirit! for the Kingdom of Heaven is theirs.</a:t>
            </a:r>
          </a:p>
          <a:p>
            <a:pPr algn="l"/>
            <a:r>
              <a:rPr lang="en-US" dirty="0"/>
              <a:t>“How blessed are those who mourn! for they will be comforted.</a:t>
            </a:r>
          </a:p>
        </p:txBody>
      </p:sp>
    </p:spTree>
    <p:extLst>
      <p:ext uri="{BB962C8B-B14F-4D97-AF65-F5344CB8AC3E}">
        <p14:creationId xmlns:p14="http://schemas.microsoft.com/office/powerpoint/2010/main" val="4046923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a:p>
            <a:r>
              <a:rPr lang="en-US" dirty="0"/>
              <a:t>Yeshua’s letters to the congregations</a:t>
            </a:r>
          </a:p>
        </p:txBody>
      </p:sp>
    </p:spTree>
    <p:extLst>
      <p:ext uri="{BB962C8B-B14F-4D97-AF65-F5344CB8AC3E}">
        <p14:creationId xmlns:p14="http://schemas.microsoft.com/office/powerpoint/2010/main" val="376098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Isaacman reportedly spent hundreds of millions to gain this vision of awe. The call of the Shofar this week draws us all back to awe in more direct fashion, back to realizing we are in the presence of something—someone—far greater than ourselves. </a:t>
            </a:r>
          </a:p>
          <a:p>
            <a:pPr algn="l"/>
            <a:endParaRPr lang="en-US" sz="4000" dirty="0"/>
          </a:p>
          <a:p>
            <a:pPr algn="l"/>
            <a:endParaRPr lang="en-US" sz="4000" dirty="0"/>
          </a:p>
        </p:txBody>
      </p:sp>
    </p:spTree>
    <p:extLst>
      <p:ext uri="{BB962C8B-B14F-4D97-AF65-F5344CB8AC3E}">
        <p14:creationId xmlns:p14="http://schemas.microsoft.com/office/powerpoint/2010/main" val="3926794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 2.4-5</a:t>
            </a:r>
            <a:r>
              <a:rPr lang="en-US" sz="4000" dirty="0"/>
              <a:t> Yet I hold this against you: You have forsaken the love you had at first. Consider how far you have fallen! </a:t>
            </a:r>
            <a:r>
              <a:rPr lang="en-US" sz="4000" u="sng" dirty="0">
                <a:solidFill>
                  <a:srgbClr val="FFFF66"/>
                </a:solidFill>
              </a:rPr>
              <a:t>Repent </a:t>
            </a:r>
            <a:r>
              <a:rPr lang="en-US" sz="4000" dirty="0"/>
              <a:t>and do the things you did at first. If you do not </a:t>
            </a:r>
            <a:r>
              <a:rPr lang="en-US" sz="4000" u="sng" dirty="0">
                <a:solidFill>
                  <a:srgbClr val="FFFF66"/>
                </a:solidFill>
              </a:rPr>
              <a:t>repent</a:t>
            </a:r>
            <a:r>
              <a:rPr lang="en-US" sz="4000" dirty="0"/>
              <a:t>, I will come to you and remove your lampstand from its place.</a:t>
            </a:r>
          </a:p>
        </p:txBody>
      </p:sp>
    </p:spTree>
    <p:extLst>
      <p:ext uri="{BB962C8B-B14F-4D97-AF65-F5344CB8AC3E}">
        <p14:creationId xmlns:p14="http://schemas.microsoft.com/office/powerpoint/2010/main" val="3400537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Rev 2.15-16</a:t>
            </a:r>
            <a:r>
              <a:rPr lang="en-US" sz="4000" dirty="0"/>
              <a:t> Likewise, you also have those who hold to the teaching of the Nicolaitans. </a:t>
            </a:r>
            <a:r>
              <a:rPr lang="en-US" sz="4000" u="sng" dirty="0">
                <a:solidFill>
                  <a:srgbClr val="FFFF66"/>
                </a:solidFill>
              </a:rPr>
              <a:t>Repent</a:t>
            </a:r>
            <a:r>
              <a:rPr lang="en-US" sz="4000" dirty="0"/>
              <a:t> therefore!</a:t>
            </a:r>
          </a:p>
        </p:txBody>
      </p:sp>
    </p:spTree>
    <p:extLst>
      <p:ext uri="{BB962C8B-B14F-4D97-AF65-F5344CB8AC3E}">
        <p14:creationId xmlns:p14="http://schemas.microsoft.com/office/powerpoint/2010/main" val="1577709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Rev 2.22-23</a:t>
            </a:r>
            <a:r>
              <a:rPr lang="en-US" sz="4000" dirty="0"/>
              <a:t> Unless they unless </a:t>
            </a:r>
            <a:r>
              <a:rPr lang="en-US" sz="4000" u="sng" dirty="0">
                <a:solidFill>
                  <a:srgbClr val="FFFF66"/>
                </a:solidFill>
              </a:rPr>
              <a:t>they repent</a:t>
            </a:r>
            <a:r>
              <a:rPr lang="en-US" sz="4000" dirty="0"/>
              <a:t> of her ways and association with what she does;  and I will strike her children dead! Then all the Messianic communities will know that I am the one who searches minds and hearts, and that I will give to each of you what your deeds deserve.</a:t>
            </a:r>
          </a:p>
        </p:txBody>
      </p:sp>
    </p:spTree>
    <p:extLst>
      <p:ext uri="{BB962C8B-B14F-4D97-AF65-F5344CB8AC3E}">
        <p14:creationId xmlns:p14="http://schemas.microsoft.com/office/powerpoint/2010/main" val="3910370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Rev 3.3 </a:t>
            </a:r>
            <a:r>
              <a:rPr lang="en-US" sz="4000" dirty="0"/>
              <a:t>Remember, therefore, what you have received and heard; hold it fast, and </a:t>
            </a:r>
            <a:r>
              <a:rPr lang="en-US" sz="4000" u="sng" dirty="0">
                <a:solidFill>
                  <a:srgbClr val="FFFF66"/>
                </a:solidFill>
              </a:rPr>
              <a:t>repent</a:t>
            </a:r>
            <a:r>
              <a:rPr lang="en-US" sz="4000" dirty="0"/>
              <a:t>. But if you do not wake up, I will come like a thief, and you will not know at what time I will come to you.</a:t>
            </a:r>
          </a:p>
        </p:txBody>
      </p:sp>
    </p:spTree>
    <p:extLst>
      <p:ext uri="{BB962C8B-B14F-4D97-AF65-F5344CB8AC3E}">
        <p14:creationId xmlns:p14="http://schemas.microsoft.com/office/powerpoint/2010/main" val="3368241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Rev 3.18-19</a:t>
            </a:r>
            <a:r>
              <a:rPr lang="en-US" sz="4000" dirty="0"/>
              <a:t> I counsel you to buy from me gold refined in the fire, so you can become rich; and white clothes to wear, so you can cover your shameful nakedness; and salve to put on your eyes, so you can see. Those whom I love I rebuke and discipline. </a:t>
            </a:r>
            <a:r>
              <a:rPr lang="en-US" sz="4000" u="sng" dirty="0">
                <a:solidFill>
                  <a:srgbClr val="FFFF66"/>
                </a:solidFill>
              </a:rPr>
              <a:t>So be earnest and repent. </a:t>
            </a:r>
          </a:p>
        </p:txBody>
      </p:sp>
    </p:spTree>
    <p:extLst>
      <p:ext uri="{BB962C8B-B14F-4D97-AF65-F5344CB8AC3E}">
        <p14:creationId xmlns:p14="http://schemas.microsoft.com/office/powerpoint/2010/main" val="3404734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sz="4000" dirty="0"/>
          </a:p>
          <a:p>
            <a:r>
              <a:rPr lang="en-US" sz="4000" dirty="0"/>
              <a:t>Self examination and repentance </a:t>
            </a:r>
          </a:p>
          <a:p>
            <a:r>
              <a:rPr lang="en-US" sz="4000" dirty="0"/>
              <a:t>are a lifelong pursuit.</a:t>
            </a:r>
          </a:p>
          <a:p>
            <a:r>
              <a:rPr lang="en-US" sz="4000" dirty="0"/>
              <a:t>Especially if some one offended someone</a:t>
            </a:r>
          </a:p>
          <a:p>
            <a:r>
              <a:rPr lang="en-US" sz="4000" dirty="0"/>
              <a:t>David’s protype prayer…</a:t>
            </a:r>
          </a:p>
        </p:txBody>
      </p:sp>
    </p:spTree>
    <p:extLst>
      <p:ext uri="{BB962C8B-B14F-4D97-AF65-F5344CB8AC3E}">
        <p14:creationId xmlns:p14="http://schemas.microsoft.com/office/powerpoint/2010/main" val="610422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 </a:t>
            </a:r>
            <a:r>
              <a:rPr lang="en-US" sz="4000" baseline="30000" dirty="0"/>
              <a:t>T’hillim/Ps 51.19.1-15  </a:t>
            </a:r>
            <a:r>
              <a:rPr lang="en-US" sz="4000" dirty="0"/>
              <a:t>A psalm of David, when </a:t>
            </a:r>
            <a:r>
              <a:rPr lang="en-US" sz="4000" dirty="0" err="1"/>
              <a:t>Natan</a:t>
            </a:r>
            <a:r>
              <a:rPr lang="en-US" sz="4000" dirty="0"/>
              <a:t> the prophet came to him after his affair with Bat-Sheva: God, in your grace, have mercy on me; in your great compassion, blot out my crimes. Wash me completely from my guilt, and cleanse me from my sin.  </a:t>
            </a:r>
          </a:p>
        </p:txBody>
      </p:sp>
    </p:spTree>
    <p:extLst>
      <p:ext uri="{BB962C8B-B14F-4D97-AF65-F5344CB8AC3E}">
        <p14:creationId xmlns:p14="http://schemas.microsoft.com/office/powerpoint/2010/main" val="2100963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 </a:t>
            </a:r>
            <a:r>
              <a:rPr lang="en-US" sz="4000" baseline="30000" dirty="0"/>
              <a:t>T’hillim/Ps 51.19.1-15  </a:t>
            </a:r>
            <a:r>
              <a:rPr lang="en-US" sz="4000" dirty="0"/>
              <a:t>For I know my crimes, my sin confronts me all the time. Against you, you only, have I sinned and done what is evil from your perspective; so that you are right in accusing me and justified in passing sentence. True, I was born guilty, was a sinner from the moment my mother conceived me. Still, you want truth in the inner person</a:t>
            </a:r>
          </a:p>
        </p:txBody>
      </p:sp>
    </p:spTree>
    <p:extLst>
      <p:ext uri="{BB962C8B-B14F-4D97-AF65-F5344CB8AC3E}">
        <p14:creationId xmlns:p14="http://schemas.microsoft.com/office/powerpoint/2010/main" val="1568434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 </a:t>
            </a:r>
            <a:r>
              <a:rPr lang="en-US" sz="4000" baseline="30000" dirty="0"/>
              <a:t>T’hillim/Ps 51.19.1-15  </a:t>
            </a:r>
            <a:r>
              <a:rPr lang="en-US" sz="4000" dirty="0"/>
              <a:t>so make me know wisdom in my inmost heart.  Sprinkle me with hyssop, and I will be clean; wash me, and I will be whiter than snow. Let me hear the sound of joy and gladness, so that the bones you crushed can rejoice. Turn away your face from my sins, and blot out all my crimes. </a:t>
            </a:r>
          </a:p>
        </p:txBody>
      </p:sp>
    </p:spTree>
    <p:extLst>
      <p:ext uri="{BB962C8B-B14F-4D97-AF65-F5344CB8AC3E}">
        <p14:creationId xmlns:p14="http://schemas.microsoft.com/office/powerpoint/2010/main" val="2419745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 </a:t>
            </a:r>
            <a:r>
              <a:rPr lang="en-US" sz="4000" baseline="30000" dirty="0"/>
              <a:t>T’hillim/Ps 51.19.1-15  </a:t>
            </a:r>
            <a:r>
              <a:rPr lang="en-US" sz="4000" dirty="0"/>
              <a:t>Create in me a clean heart, God; renew in me a resolute spirit. Don’t thrust me away from your presence, don’t take your Ruach </a:t>
            </a:r>
            <a:r>
              <a:rPr lang="en-US" sz="4000" dirty="0" err="1"/>
              <a:t>Kodesh</a:t>
            </a:r>
            <a:r>
              <a:rPr lang="en-US" sz="4000" dirty="0"/>
              <a:t> away from me. Restore my joy in your salvation, and let a willing spirit uphold me. Then I will teach the wicked your ways, and sinners will return to you.</a:t>
            </a:r>
          </a:p>
        </p:txBody>
      </p:sp>
    </p:spTree>
    <p:extLst>
      <p:ext uri="{BB962C8B-B14F-4D97-AF65-F5344CB8AC3E}">
        <p14:creationId xmlns:p14="http://schemas.microsoft.com/office/powerpoint/2010/main" val="334325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 name="Picture 2">
            <a:extLst>
              <a:ext uri="{FF2B5EF4-FFF2-40B4-BE49-F238E27FC236}">
                <a16:creationId xmlns:a16="http://schemas.microsoft.com/office/drawing/2014/main" id="{D8259E6B-EA6B-9DB1-7061-727635493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30" y="0"/>
            <a:ext cx="8725970" cy="512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600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51.19  </a:t>
            </a:r>
            <a:r>
              <a:rPr lang="en-US" sz="4000" dirty="0"/>
              <a:t>My sacrifice to God is a broken spirit; God, you won’t spurn a broken, chastened heart.</a:t>
            </a:r>
          </a:p>
        </p:txBody>
      </p:sp>
    </p:spTree>
    <p:extLst>
      <p:ext uri="{BB962C8B-B14F-4D97-AF65-F5344CB8AC3E}">
        <p14:creationId xmlns:p14="http://schemas.microsoft.com/office/powerpoint/2010/main" val="3112661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r" rtl="1"/>
            <a:r>
              <a:rPr lang="he-IL" sz="4400" b="1" dirty="0">
                <a:latin typeface="David" panose="020E0502060401010101" pitchFamily="34" charset="-79"/>
                <a:cs typeface="David" panose="020E0502060401010101" pitchFamily="34" charset="-79"/>
              </a:rPr>
              <a:t>תְּשׁוּבָה </a:t>
            </a:r>
            <a:r>
              <a:rPr lang="en-US" sz="3700" dirty="0" err="1">
                <a:latin typeface="Arial Rounded MT Bold" panose="020F0704030504030204" pitchFamily="34" charset="0"/>
              </a:rPr>
              <a:t>t’shuvah</a:t>
            </a:r>
            <a:endParaRPr lang="en-US" sz="3700" dirty="0">
              <a:latin typeface="Arial Rounded MT Bold" panose="020F0704030504030204" pitchFamily="34" charset="0"/>
            </a:endParaRPr>
          </a:p>
          <a:p>
            <a:pPr algn="l"/>
            <a:r>
              <a:rPr lang="en-US" sz="3700" dirty="0">
                <a:latin typeface="Arial Rounded MT Bold" panose="020F0704030504030204" pitchFamily="34" charset="0"/>
              </a:rPr>
              <a:t>Return, repentance, answer, reply, solution, response, rejoinder, retort</a:t>
            </a:r>
          </a:p>
        </p:txBody>
      </p:sp>
    </p:spTree>
    <p:extLst>
      <p:ext uri="{BB962C8B-B14F-4D97-AF65-F5344CB8AC3E}">
        <p14:creationId xmlns:p14="http://schemas.microsoft.com/office/powerpoint/2010/main" val="1856512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a:p>
            <a:r>
              <a:rPr lang="en-US" sz="4000" dirty="0"/>
              <a:t>My letter to Mike Bickle</a:t>
            </a:r>
          </a:p>
        </p:txBody>
      </p:sp>
    </p:spTree>
    <p:extLst>
      <p:ext uri="{BB962C8B-B14F-4D97-AF65-F5344CB8AC3E}">
        <p14:creationId xmlns:p14="http://schemas.microsoft.com/office/powerpoint/2010/main" val="1794332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Dear Mike,</a:t>
            </a:r>
            <a:endParaRPr lang="en-US" sz="40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This is Shmuel Wolkenfeld.  You have always been kind and honoring to me.  One time you said, in jest, that I was the Rabbi of IHOP.  I received it as a loving expression of your gracious heart.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56732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0" marR="0" algn="l" rtl="0">
              <a:spcBef>
                <a:spcPts val="0"/>
              </a:spcBef>
              <a:spcAft>
                <a:spcPts val="0"/>
              </a:spcAft>
            </a:pPr>
            <a:r>
              <a:rPr lang="en-US" sz="3600" dirty="0">
                <a:effectLst/>
                <a:latin typeface="Arial Rounded MT Bold" panose="020F0704030504030204" pitchFamily="34" charset="0"/>
                <a:ea typeface="Times New Roman" panose="02020603050405020304" pitchFamily="18" charset="0"/>
              </a:rPr>
              <a:t>Mike, I would like to BRIEFLY suggest a quick and sure way to restore the honor of G-d, and your legacy in the Kingdom.  It will be costly.</a:t>
            </a:r>
            <a:endParaRPr lang="en-US" sz="36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2000" dirty="0">
                <a:effectLst/>
                <a:latin typeface="Arial Rounded MT Bold" panose="020F07040305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3600" dirty="0">
                <a:effectLst/>
                <a:latin typeface="Arial Rounded MT Bold" panose="020F0704030504030204" pitchFamily="34" charset="0"/>
                <a:ea typeface="Times New Roman" panose="02020603050405020304" pitchFamily="18" charset="0"/>
              </a:rPr>
              <a:t>If you would just confess, EVERYTHING there is to confess.  And maybe it’s all contrived and you’re really innocent?  Then stand in that.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7757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But if not, just write the most sordid </a:t>
            </a:r>
            <a:r>
              <a:rPr lang="en-US" sz="4000" i="1" dirty="0">
                <a:effectLst/>
                <a:latin typeface="Arial Rounded MT Bold" panose="020F0704030504030204" pitchFamily="34" charset="0"/>
                <a:ea typeface="Times New Roman" panose="02020603050405020304" pitchFamily="18" charset="0"/>
              </a:rPr>
              <a:t>Fifty Shades of Grey</a:t>
            </a:r>
            <a:r>
              <a:rPr lang="en-US" sz="4000" dirty="0">
                <a:effectLst/>
                <a:latin typeface="Arial Rounded MT Bold" panose="020F0704030504030204" pitchFamily="34" charset="0"/>
                <a:ea typeface="Times New Roman" panose="02020603050405020304" pitchFamily="18" charset="0"/>
              </a:rPr>
              <a:t> confession, but with a repentant spirit.   Right now, there are accusations and investigations that are causing arguments and getting nowhere substantial.  </a:t>
            </a:r>
            <a:endParaRPr lang="en-US" sz="7200" dirty="0"/>
          </a:p>
        </p:txBody>
      </p:sp>
    </p:spTree>
    <p:extLst>
      <p:ext uri="{BB962C8B-B14F-4D97-AF65-F5344CB8AC3E}">
        <p14:creationId xmlns:p14="http://schemas.microsoft.com/office/powerpoint/2010/main" val="4110927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0" marR="0" algn="l" rtl="0">
              <a:spcBef>
                <a:spcPts val="0"/>
              </a:spcBef>
              <a:spcAft>
                <a:spcPts val="0"/>
              </a:spcAft>
            </a:pPr>
            <a:r>
              <a:rPr lang="en-US" sz="3600" dirty="0">
                <a:effectLst/>
                <a:latin typeface="Arial Rounded MT Bold" panose="020F0704030504030204" pitchFamily="34" charset="0"/>
                <a:ea typeface="Times New Roman" panose="02020603050405020304" pitchFamily="18" charset="0"/>
              </a:rPr>
              <a:t>You could end all that chaos and rebuild the kingdom and the wonderful legacy of IHOPKC and bring SHALOM!</a:t>
            </a:r>
            <a:endParaRPr lang="en-US" sz="36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2000" dirty="0">
                <a:effectLst/>
                <a:latin typeface="Arial Rounded MT Bold" panose="020F07040305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3600" dirty="0">
                <a:effectLst/>
                <a:latin typeface="Arial Rounded MT Bold" panose="020F0704030504030204" pitchFamily="34" charset="0"/>
                <a:ea typeface="Times New Roman" panose="02020603050405020304" pitchFamily="18" charset="0"/>
              </a:rPr>
              <a:t>This advice is likely legally self-defeating.  You may be assessed fines or do jail time. I’m asking you to consider the words of Paul:</a:t>
            </a:r>
            <a:endParaRPr lang="en-US" sz="6600" dirty="0"/>
          </a:p>
        </p:txBody>
      </p:sp>
    </p:spTree>
    <p:extLst>
      <p:ext uri="{BB962C8B-B14F-4D97-AF65-F5344CB8AC3E}">
        <p14:creationId xmlns:p14="http://schemas.microsoft.com/office/powerpoint/2010/main" val="2801591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marL="457200" marR="0" algn="l" rtl="0">
              <a:spcBef>
                <a:spcPts val="0"/>
              </a:spcBef>
              <a:spcAft>
                <a:spcPts val="0"/>
              </a:spcAft>
            </a:pPr>
            <a:r>
              <a:rPr lang="en-US" sz="4000" dirty="0">
                <a:latin typeface="Arial Rounded MT Bold" panose="020F0704030504030204" pitchFamily="34" charset="0"/>
              </a:rPr>
              <a:t>Acts 20.23-24 "The Holy Spirit keeps warning me that imprisonment and persecution await me.  But I consider my own life of no importance to me whatsoever, as long as I can finish the course ahead of me, the task I received from the Lord Yeshua/Jesus "</a:t>
            </a:r>
            <a:endParaRPr lang="en-US" sz="7200" dirty="0"/>
          </a:p>
        </p:txBody>
      </p:sp>
    </p:spTree>
    <p:extLst>
      <p:ext uri="{BB962C8B-B14F-4D97-AF65-F5344CB8AC3E}">
        <p14:creationId xmlns:p14="http://schemas.microsoft.com/office/powerpoint/2010/main" val="1203828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But does that really matter if you can undo the damage to the Name of Yeshua the Messiah the King of the Jews and the Savior of all humanity?  In eternity, who will care? </a:t>
            </a:r>
            <a:endParaRPr lang="en-US" sz="40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2800" dirty="0">
                <a:effectLst/>
                <a:latin typeface="Arial Rounded MT Bold" panose="020F07040305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Blessings and love my friend,</a:t>
            </a:r>
            <a:endParaRPr lang="en-US" sz="40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endParaRPr lang="en-US" sz="2800" dirty="0">
              <a:effectLst/>
              <a:latin typeface="Arial Rounded MT Bold" panose="020F0704030504030204" pitchFamily="34" charset="0"/>
              <a:ea typeface="Times New Roman" panose="02020603050405020304" pitchFamily="18" charset="0"/>
            </a:endParaRPr>
          </a:p>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Shmuel Wolkenfeld </a:t>
            </a:r>
            <a:endParaRPr lang="en-US" sz="4000" dirty="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4000" dirty="0">
                <a:effectLst/>
                <a:latin typeface="Arial Rounded MT Bold" panose="020F0704030504030204" pitchFamily="34" charset="0"/>
                <a:ea typeface="Times New Roman" panose="02020603050405020304" pitchFamily="18" charset="0"/>
              </a:rPr>
              <a:t>OrHaOlam.co</a:t>
            </a:r>
            <a:r>
              <a:rPr lang="en-US" sz="4000" dirty="0">
                <a:latin typeface="Arial Rounded MT Bold" panose="020F0704030504030204" pitchFamily="34" charset="0"/>
                <a:ea typeface="Times New Roman" panose="02020603050405020304" pitchFamily="18" charset="0"/>
              </a:rPr>
              <a:t>m</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2737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a:p>
            <a:r>
              <a:rPr lang="en-US" sz="4000" dirty="0"/>
              <a:t>Coming of a King</a:t>
            </a:r>
          </a:p>
        </p:txBody>
      </p:sp>
    </p:spTree>
    <p:extLst>
      <p:ext uri="{BB962C8B-B14F-4D97-AF65-F5344CB8AC3E}">
        <p14:creationId xmlns:p14="http://schemas.microsoft.com/office/powerpoint/2010/main" val="1688915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5" name="Picture 4">
            <a:extLst>
              <a:ext uri="{FF2B5EF4-FFF2-40B4-BE49-F238E27FC236}">
                <a16:creationId xmlns:a16="http://schemas.microsoft.com/office/drawing/2014/main" id="{6ECDB8E3-FD44-8D87-A890-9CB1645F5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063285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1 Kings 1.38-40 </a:t>
            </a:r>
            <a:r>
              <a:rPr lang="en-US" sz="4000" dirty="0"/>
              <a:t>So </a:t>
            </a:r>
            <a:r>
              <a:rPr lang="en-US" sz="4000" dirty="0" err="1"/>
              <a:t>Tzadok</a:t>
            </a:r>
            <a:r>
              <a:rPr lang="en-US" sz="4000" dirty="0"/>
              <a:t> the cohen, </a:t>
            </a:r>
            <a:r>
              <a:rPr lang="en-US" sz="4000" dirty="0" err="1"/>
              <a:t>Natan</a:t>
            </a:r>
            <a:r>
              <a:rPr lang="en-US" sz="4000" dirty="0"/>
              <a:t> the prophet, </a:t>
            </a:r>
            <a:r>
              <a:rPr lang="en-US" sz="4000" dirty="0" err="1"/>
              <a:t>B’nayah</a:t>
            </a:r>
            <a:r>
              <a:rPr lang="en-US" sz="4000" dirty="0"/>
              <a:t> the son of </a:t>
            </a:r>
            <a:r>
              <a:rPr lang="en-US" sz="4000" dirty="0" err="1"/>
              <a:t>Y’hoyada</a:t>
            </a:r>
            <a:r>
              <a:rPr lang="en-US" sz="4000" dirty="0"/>
              <a:t> and the </a:t>
            </a:r>
            <a:r>
              <a:rPr lang="en-US" sz="4000" dirty="0" err="1"/>
              <a:t>K’reti</a:t>
            </a:r>
            <a:r>
              <a:rPr lang="en-US" sz="4000" dirty="0"/>
              <a:t> and </a:t>
            </a:r>
            <a:r>
              <a:rPr lang="en-US" sz="4000" dirty="0" err="1"/>
              <a:t>P’leti</a:t>
            </a:r>
            <a:r>
              <a:rPr lang="en-US" sz="4000" dirty="0"/>
              <a:t> went down, had Shlomo ride on King David’s mule and brought him to </a:t>
            </a:r>
            <a:r>
              <a:rPr lang="en-US" sz="4000" dirty="0" err="1"/>
              <a:t>Gichon</a:t>
            </a:r>
            <a:r>
              <a:rPr lang="en-US" sz="4000" dirty="0"/>
              <a:t>. </a:t>
            </a:r>
            <a:r>
              <a:rPr lang="en-US" sz="4000" dirty="0" err="1"/>
              <a:t>Tzadok</a:t>
            </a:r>
            <a:r>
              <a:rPr lang="en-US" sz="4000" dirty="0"/>
              <a:t> the cohen took the horn of olive oil out of the tent and anointed Shlomo.</a:t>
            </a:r>
          </a:p>
        </p:txBody>
      </p:sp>
    </p:spTree>
    <p:extLst>
      <p:ext uri="{BB962C8B-B14F-4D97-AF65-F5344CB8AC3E}">
        <p14:creationId xmlns:p14="http://schemas.microsoft.com/office/powerpoint/2010/main" val="2114377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1 Kings 1.38-40 </a:t>
            </a:r>
            <a:r>
              <a:rPr lang="en-US" sz="4000" u="sng" dirty="0">
                <a:solidFill>
                  <a:srgbClr val="FFFF66"/>
                </a:solidFill>
              </a:rPr>
              <a:t>They sounded the shofar</a:t>
            </a:r>
            <a:r>
              <a:rPr lang="en-US" sz="4000" dirty="0"/>
              <a:t>, and all the people shouted, “Long live King Shlomo!” All the people escorted him back, playing flutes and rejoicing greatly, so that the earth shook with the sound.</a:t>
            </a:r>
          </a:p>
        </p:txBody>
      </p:sp>
    </p:spTree>
    <p:extLst>
      <p:ext uri="{BB962C8B-B14F-4D97-AF65-F5344CB8AC3E}">
        <p14:creationId xmlns:p14="http://schemas.microsoft.com/office/powerpoint/2010/main" val="3973030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Isaiah 27.13 </a:t>
            </a:r>
            <a:r>
              <a:rPr lang="en-US" sz="4000" dirty="0"/>
              <a:t>On that day a great shofar will sound. Those lost in the land of Ashur will come, also those scattered through the land of Egypt; and they will worship Adonai on the holy mountain in Yerushalayim.</a:t>
            </a:r>
          </a:p>
        </p:txBody>
      </p:sp>
    </p:spTree>
    <p:extLst>
      <p:ext uri="{BB962C8B-B14F-4D97-AF65-F5344CB8AC3E}">
        <p14:creationId xmlns:p14="http://schemas.microsoft.com/office/powerpoint/2010/main" val="8622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1 Thes 4.15-18</a:t>
            </a:r>
            <a:r>
              <a:rPr lang="en-US" sz="4000" dirty="0"/>
              <a:t> We who remain alive when the Lord comes will certainly not take precedence over those who have died.  For the Lord himself will come down from heaven with a rousing cry, with a call from one of the ruling angels, and with God’s shofar; </a:t>
            </a:r>
          </a:p>
        </p:txBody>
      </p:sp>
    </p:spTree>
    <p:extLst>
      <p:ext uri="{BB962C8B-B14F-4D97-AF65-F5344CB8AC3E}">
        <p14:creationId xmlns:p14="http://schemas.microsoft.com/office/powerpoint/2010/main" val="332998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1 Thes 4.15-18</a:t>
            </a:r>
            <a:r>
              <a:rPr lang="en-US" sz="4000" dirty="0"/>
              <a:t> those who died united with the Messiah will be the first to rise; then we who are left still alive will be caught up with them in the clouds to meet the Lord in the air; and thus we will always be with the Lord. So encourage each other with these words.</a:t>
            </a:r>
          </a:p>
        </p:txBody>
      </p:sp>
    </p:spTree>
    <p:extLst>
      <p:ext uri="{BB962C8B-B14F-4D97-AF65-F5344CB8AC3E}">
        <p14:creationId xmlns:p14="http://schemas.microsoft.com/office/powerpoint/2010/main" val="17520562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5" name="Picture 4">
            <a:extLst>
              <a:ext uri="{FF2B5EF4-FFF2-40B4-BE49-F238E27FC236}">
                <a16:creationId xmlns:a16="http://schemas.microsoft.com/office/drawing/2014/main" id="{6ECDB8E3-FD44-8D87-A890-9CB1645F5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723278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4" name="Picture 3">
            <a:extLst>
              <a:ext uri="{FF2B5EF4-FFF2-40B4-BE49-F238E27FC236}">
                <a16:creationId xmlns:a16="http://schemas.microsoft.com/office/drawing/2014/main" id="{F87477B3-5668-A0FB-C377-9B52A9259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6F2CE911-3EE7-CA43-5FE5-3BC357795B3F}"/>
              </a:ext>
            </a:extLst>
          </p:cNvPr>
          <p:cNvSpPr txBox="1"/>
          <p:nvPr/>
        </p:nvSpPr>
        <p:spPr>
          <a:xfrm>
            <a:off x="1" y="173394"/>
            <a:ext cx="9144000" cy="3093154"/>
          </a:xfrm>
          <a:prstGeom prst="rect">
            <a:avLst/>
          </a:prstGeom>
          <a:noFill/>
        </p:spPr>
        <p:txBody>
          <a:bodyPr wrap="square" rtlCol="0">
            <a:spAutoFit/>
          </a:bodyPr>
          <a:lstStyle/>
          <a:p>
            <a:pPr algn="l"/>
            <a:r>
              <a:rPr lang="en-US" sz="3900" u="sng" dirty="0">
                <a:solidFill>
                  <a:srgbClr val="FFFF66"/>
                </a:solidFill>
              </a:rPr>
              <a:t>Give Heed to the sound of the Shofar</a:t>
            </a:r>
          </a:p>
          <a:p>
            <a:pPr marL="457200" indent="-457200" algn="l">
              <a:buFont typeface="+mj-lt"/>
              <a:buAutoNum type="arabicPeriod"/>
            </a:pPr>
            <a:r>
              <a:rPr lang="en-US" sz="3900" dirty="0"/>
              <a:t>RH greeting and history</a:t>
            </a:r>
          </a:p>
          <a:p>
            <a:pPr marL="457200" indent="-457200" algn="l">
              <a:buFont typeface="+mj-lt"/>
              <a:buAutoNum type="arabicPeriod"/>
            </a:pPr>
            <a:r>
              <a:rPr lang="en-US" sz="3900" dirty="0"/>
              <a:t>Why the Shofar</a:t>
            </a:r>
          </a:p>
          <a:p>
            <a:pPr marL="457200" indent="-457200" algn="l">
              <a:buFont typeface="+mj-lt"/>
              <a:buAutoNum type="arabicPeriod"/>
            </a:pPr>
            <a:r>
              <a:rPr lang="en-US" sz="3900" dirty="0"/>
              <a:t>Meaning of the sound</a:t>
            </a:r>
          </a:p>
          <a:p>
            <a:pPr marL="457200" indent="-457200" algn="l">
              <a:buFont typeface="+mj-lt"/>
              <a:buAutoNum type="arabicPeriod"/>
            </a:pPr>
            <a:r>
              <a:rPr lang="en-US" sz="3900" u="sng" dirty="0">
                <a:solidFill>
                  <a:srgbClr val="FFFF66"/>
                </a:solidFill>
              </a:rPr>
              <a:t>Total repentance</a:t>
            </a:r>
          </a:p>
        </p:txBody>
      </p:sp>
    </p:spTree>
    <p:extLst>
      <p:ext uri="{BB962C8B-B14F-4D97-AF65-F5344CB8AC3E}">
        <p14:creationId xmlns:p14="http://schemas.microsoft.com/office/powerpoint/2010/main" val="1519661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19777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4" name="Picture 3">
            <a:extLst>
              <a:ext uri="{FF2B5EF4-FFF2-40B4-BE49-F238E27FC236}">
                <a16:creationId xmlns:a16="http://schemas.microsoft.com/office/drawing/2014/main" id="{F87477B3-5668-A0FB-C377-9B52A9259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6F2CE911-3EE7-CA43-5FE5-3BC357795B3F}"/>
              </a:ext>
            </a:extLst>
          </p:cNvPr>
          <p:cNvSpPr txBox="1"/>
          <p:nvPr/>
        </p:nvSpPr>
        <p:spPr>
          <a:xfrm>
            <a:off x="1" y="173394"/>
            <a:ext cx="9144000" cy="3093154"/>
          </a:xfrm>
          <a:prstGeom prst="rect">
            <a:avLst/>
          </a:prstGeom>
          <a:noFill/>
        </p:spPr>
        <p:txBody>
          <a:bodyPr wrap="square" rtlCol="0">
            <a:spAutoFit/>
          </a:bodyPr>
          <a:lstStyle/>
          <a:p>
            <a:pPr algn="l"/>
            <a:r>
              <a:rPr lang="en-US" sz="3900" u="sng" dirty="0">
                <a:solidFill>
                  <a:srgbClr val="FFFF66"/>
                </a:solidFill>
              </a:rPr>
              <a:t>Give Heed to the sound of the Shofar</a:t>
            </a:r>
          </a:p>
          <a:p>
            <a:pPr marL="457200" indent="-457200" algn="l">
              <a:buFont typeface="+mj-lt"/>
              <a:buAutoNum type="arabicPeriod"/>
            </a:pPr>
            <a:r>
              <a:rPr lang="en-US" sz="3900" dirty="0"/>
              <a:t>RH greeting and history</a:t>
            </a:r>
          </a:p>
          <a:p>
            <a:pPr marL="457200" indent="-457200" algn="l">
              <a:buFont typeface="+mj-lt"/>
              <a:buAutoNum type="arabicPeriod"/>
            </a:pPr>
            <a:r>
              <a:rPr lang="en-US" sz="3900" dirty="0"/>
              <a:t>Why the Shofar</a:t>
            </a:r>
          </a:p>
          <a:p>
            <a:pPr marL="457200" indent="-457200" algn="l">
              <a:buFont typeface="+mj-lt"/>
              <a:buAutoNum type="arabicPeriod"/>
            </a:pPr>
            <a:r>
              <a:rPr lang="en-US" sz="3900" dirty="0"/>
              <a:t>Meaning of the sound</a:t>
            </a:r>
          </a:p>
          <a:p>
            <a:pPr marL="457200" indent="-457200" algn="l">
              <a:buFont typeface="+mj-lt"/>
              <a:buAutoNum type="arabicPeriod"/>
            </a:pPr>
            <a:r>
              <a:rPr lang="en-US" sz="3900" dirty="0"/>
              <a:t>Total repentance</a:t>
            </a:r>
          </a:p>
        </p:txBody>
      </p:sp>
    </p:spTree>
    <p:extLst>
      <p:ext uri="{BB962C8B-B14F-4D97-AF65-F5344CB8AC3E}">
        <p14:creationId xmlns:p14="http://schemas.microsoft.com/office/powerpoint/2010/main" val="11877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89540B-73BE-BE9A-1871-BDA0D02AC7C8}"/>
              </a:ext>
            </a:extLst>
          </p:cNvPr>
          <p:cNvSpPr>
            <a:spLocks noGrp="1"/>
          </p:cNvSpPr>
          <p:nvPr>
            <p:ph type="subTitle" idx="1"/>
          </p:nvPr>
        </p:nvSpPr>
        <p:spPr>
          <a:xfrm>
            <a:off x="228600" y="209550"/>
            <a:ext cx="8534400" cy="4648200"/>
          </a:xfrm>
        </p:spPr>
        <p:txBody>
          <a:bodyPr/>
          <a:lstStyle/>
          <a:p>
            <a:endParaRPr lang="en-US" dirty="0"/>
          </a:p>
        </p:txBody>
      </p:sp>
      <p:pic>
        <p:nvPicPr>
          <p:cNvPr id="4" name="Picture 3">
            <a:extLst>
              <a:ext uri="{FF2B5EF4-FFF2-40B4-BE49-F238E27FC236}">
                <a16:creationId xmlns:a16="http://schemas.microsoft.com/office/drawing/2014/main" id="{F87477B3-5668-A0FB-C377-9B52A9259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6F2CE911-3EE7-CA43-5FE5-3BC357795B3F}"/>
              </a:ext>
            </a:extLst>
          </p:cNvPr>
          <p:cNvSpPr txBox="1"/>
          <p:nvPr/>
        </p:nvSpPr>
        <p:spPr>
          <a:xfrm>
            <a:off x="1" y="173394"/>
            <a:ext cx="9144000" cy="3093154"/>
          </a:xfrm>
          <a:prstGeom prst="rect">
            <a:avLst/>
          </a:prstGeom>
          <a:noFill/>
        </p:spPr>
        <p:txBody>
          <a:bodyPr wrap="square" rtlCol="0">
            <a:spAutoFit/>
          </a:bodyPr>
          <a:lstStyle/>
          <a:p>
            <a:pPr algn="l"/>
            <a:r>
              <a:rPr lang="en-US" sz="3900" u="sng" dirty="0">
                <a:solidFill>
                  <a:srgbClr val="FFFF66"/>
                </a:solidFill>
              </a:rPr>
              <a:t>Give Heed to the sound of the Shofar</a:t>
            </a:r>
          </a:p>
          <a:p>
            <a:pPr marL="457200" indent="-457200" algn="l">
              <a:buFont typeface="+mj-lt"/>
              <a:buAutoNum type="arabicPeriod"/>
            </a:pPr>
            <a:r>
              <a:rPr lang="en-US" sz="3900" u="sng" dirty="0">
                <a:solidFill>
                  <a:srgbClr val="FFFF66"/>
                </a:solidFill>
              </a:rPr>
              <a:t>RH greeting and history</a:t>
            </a:r>
          </a:p>
          <a:p>
            <a:pPr marL="457200" indent="-457200" algn="l">
              <a:buFont typeface="+mj-lt"/>
              <a:buAutoNum type="arabicPeriod"/>
            </a:pPr>
            <a:r>
              <a:rPr lang="en-US" sz="3900" dirty="0"/>
              <a:t>Why the Shofar</a:t>
            </a:r>
          </a:p>
          <a:p>
            <a:pPr marL="457200" indent="-457200" algn="l">
              <a:buFont typeface="+mj-lt"/>
              <a:buAutoNum type="arabicPeriod"/>
            </a:pPr>
            <a:r>
              <a:rPr lang="en-US" sz="3900" dirty="0"/>
              <a:t>Meaning of the sound</a:t>
            </a:r>
          </a:p>
          <a:p>
            <a:pPr marL="457200" indent="-457200" algn="l">
              <a:buFont typeface="+mj-lt"/>
              <a:buAutoNum type="arabicPeriod"/>
            </a:pPr>
            <a:r>
              <a:rPr lang="en-US" sz="3900" dirty="0"/>
              <a:t>Total repentance</a:t>
            </a:r>
          </a:p>
        </p:txBody>
      </p:sp>
    </p:spTree>
    <p:extLst>
      <p:ext uri="{BB962C8B-B14F-4D97-AF65-F5344CB8AC3E}">
        <p14:creationId xmlns:p14="http://schemas.microsoft.com/office/powerpoint/2010/main" val="43639974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232716</TotalTime>
  <Words>4515</Words>
  <Application>Microsoft Office PowerPoint</Application>
  <PresentationFormat>On-screen Show (16:9)</PresentationFormat>
  <Paragraphs>440</Paragraphs>
  <Slides>77</Slides>
  <Notes>77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77</vt:i4>
      </vt:variant>
    </vt:vector>
  </HeadingPairs>
  <TitlesOfParts>
    <vt:vector size="84" baseType="lpstr">
      <vt:lpstr>Arial</vt:lpstr>
      <vt:lpstr>Arial Rounded MT Bold</vt:lpstr>
      <vt:lpstr>David</vt:lpstr>
      <vt:lpstr>Times New Roman</vt:lpstr>
      <vt:lpstr>1_Default Design</vt:lpstr>
      <vt:lpstr>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5274</cp:revision>
  <dcterms:created xsi:type="dcterms:W3CDTF">2006-04-21T19:34:43Z</dcterms:created>
  <dcterms:modified xsi:type="dcterms:W3CDTF">2024-10-02T22:20:49Z</dcterms:modified>
</cp:coreProperties>
</file>