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99"/>
  </p:notesMasterIdLst>
  <p:handoutMasterIdLst>
    <p:handoutMasterId r:id="rId100"/>
  </p:handoutMasterIdLst>
  <p:sldIdLst>
    <p:sldId id="2045" r:id="rId3"/>
    <p:sldId id="66236" r:id="rId4"/>
    <p:sldId id="66371" r:id="rId5"/>
    <p:sldId id="66244" r:id="rId6"/>
    <p:sldId id="66246" r:id="rId7"/>
    <p:sldId id="66315" r:id="rId8"/>
    <p:sldId id="66368" r:id="rId9"/>
    <p:sldId id="66369" r:id="rId10"/>
    <p:sldId id="352" r:id="rId11"/>
    <p:sldId id="66238" r:id="rId12"/>
    <p:sldId id="66266" r:id="rId13"/>
    <p:sldId id="66267" r:id="rId14"/>
    <p:sldId id="66265" r:id="rId15"/>
    <p:sldId id="66317" r:id="rId16"/>
    <p:sldId id="66300" r:id="rId17"/>
    <p:sldId id="66273" r:id="rId18"/>
    <p:sldId id="66264" r:id="rId19"/>
    <p:sldId id="362" r:id="rId20"/>
    <p:sldId id="66320" r:id="rId21"/>
    <p:sldId id="66321" r:id="rId22"/>
    <p:sldId id="66295" r:id="rId23"/>
    <p:sldId id="66322" r:id="rId24"/>
    <p:sldId id="66323" r:id="rId25"/>
    <p:sldId id="66324" r:id="rId26"/>
    <p:sldId id="66325" r:id="rId27"/>
    <p:sldId id="66326" r:id="rId28"/>
    <p:sldId id="66329" r:id="rId29"/>
    <p:sldId id="66327" r:id="rId30"/>
    <p:sldId id="66330" r:id="rId31"/>
    <p:sldId id="66328" r:id="rId32"/>
    <p:sldId id="66335" r:id="rId33"/>
    <p:sldId id="66339" r:id="rId34"/>
    <p:sldId id="66337" r:id="rId35"/>
    <p:sldId id="66331" r:id="rId36"/>
    <p:sldId id="66338" r:id="rId37"/>
    <p:sldId id="66333" r:id="rId38"/>
    <p:sldId id="66334" r:id="rId39"/>
    <p:sldId id="66296" r:id="rId40"/>
    <p:sldId id="66299" r:id="rId41"/>
    <p:sldId id="66332" r:id="rId42"/>
    <p:sldId id="66374" r:id="rId43"/>
    <p:sldId id="66336" r:id="rId44"/>
    <p:sldId id="66340" r:id="rId45"/>
    <p:sldId id="66344" r:id="rId46"/>
    <p:sldId id="66341" r:id="rId47"/>
    <p:sldId id="66343" r:id="rId48"/>
    <p:sldId id="66346" r:id="rId49"/>
    <p:sldId id="66342" r:id="rId50"/>
    <p:sldId id="66345" r:id="rId51"/>
    <p:sldId id="66347" r:id="rId52"/>
    <p:sldId id="66348" r:id="rId53"/>
    <p:sldId id="66354" r:id="rId54"/>
    <p:sldId id="66126" r:id="rId55"/>
    <p:sldId id="66291" r:id="rId56"/>
    <p:sldId id="66355" r:id="rId57"/>
    <p:sldId id="66372" r:id="rId58"/>
    <p:sldId id="66356" r:id="rId59"/>
    <p:sldId id="66358" r:id="rId60"/>
    <p:sldId id="66359" r:id="rId61"/>
    <p:sldId id="66373" r:id="rId62"/>
    <p:sldId id="66360" r:id="rId63"/>
    <p:sldId id="66301" r:id="rId64"/>
    <p:sldId id="66357" r:id="rId65"/>
    <p:sldId id="66305" r:id="rId66"/>
    <p:sldId id="66302" r:id="rId67"/>
    <p:sldId id="66306" r:id="rId68"/>
    <p:sldId id="66307" r:id="rId69"/>
    <p:sldId id="66353" r:id="rId70"/>
    <p:sldId id="66297" r:id="rId71"/>
    <p:sldId id="66304" r:id="rId72"/>
    <p:sldId id="66303" r:id="rId73"/>
    <p:sldId id="66351" r:id="rId74"/>
    <p:sldId id="66350" r:id="rId75"/>
    <p:sldId id="66361" r:id="rId76"/>
    <p:sldId id="66349" r:id="rId77"/>
    <p:sldId id="66352" r:id="rId78"/>
    <p:sldId id="66298" r:id="rId79"/>
    <p:sldId id="66310" r:id="rId80"/>
    <p:sldId id="66292" r:id="rId81"/>
    <p:sldId id="66293" r:id="rId82"/>
    <p:sldId id="66294" r:id="rId83"/>
    <p:sldId id="66318" r:id="rId84"/>
    <p:sldId id="66311" r:id="rId85"/>
    <p:sldId id="66367" r:id="rId86"/>
    <p:sldId id="60397" r:id="rId87"/>
    <p:sldId id="60376" r:id="rId88"/>
    <p:sldId id="60377" r:id="rId89"/>
    <p:sldId id="60361" r:id="rId90"/>
    <p:sldId id="66375" r:id="rId91"/>
    <p:sldId id="66319" r:id="rId92"/>
    <p:sldId id="66312" r:id="rId93"/>
    <p:sldId id="66362" r:id="rId94"/>
    <p:sldId id="66309" r:id="rId95"/>
    <p:sldId id="66370" r:id="rId96"/>
    <p:sldId id="66366" r:id="rId97"/>
    <p:sldId id="66313" r:id="rId9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132" autoAdjust="0"/>
    <p:restoredTop sz="87947" autoAdjust="0"/>
  </p:normalViewPr>
  <p:slideViewPr>
    <p:cSldViewPr>
      <p:cViewPr varScale="1">
        <p:scale>
          <a:sx n="101" d="100"/>
          <a:sy n="101" d="100"/>
        </p:scale>
        <p:origin x="120" y="510"/>
      </p:cViewPr>
      <p:guideLst>
        <p:guide orient="horz" pos="1620"/>
        <p:guide pos="2880"/>
      </p:guideLst>
    </p:cSldViewPr>
  </p:slideViewPr>
  <p:outlineViewPr>
    <p:cViewPr>
      <p:scale>
        <a:sx n="33" d="100"/>
        <a:sy n="33" d="100"/>
      </p:scale>
      <p:origin x="0" y="-21372"/>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Bar Mitzvah, Son of the Covenant</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5 8,2024 5785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Bar Mitzvah, Son of the Covenant</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5 8,2024 5785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mithsonianmag.com/smart-news/why-are-our-brains-wrinkly-2927114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www.history.com/news/what-was-the-dreyfus-affair"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433388"/>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He will bear the full responsibility of his own actions, words, thoughts.  Somewhat.</a:t>
            </a:r>
          </a:p>
          <a:p>
            <a:r>
              <a:rPr lang="en-US" altLang="en-US" dirty="0"/>
              <a:t>So lets explore the tie between Son of the Commandments, and the covenant.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31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Bar Mitzvah, Son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Oct 5 8,2024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11</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301200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Bar Mitzvah, Son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Oct 5 8,2024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12</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1525719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Bar Mitzvah, Son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Oct 5 8,2024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13</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4263401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Bar Mitzvah, Son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Oct 5 8,2024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14</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946590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721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Bar Mitzvah, Son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Oct 5 8,2024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16</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708170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0AB2E03F-80EA-1D9D-CF31-51515F09DF02}"/>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Bar Mitzvah, Son of the Covenant</a:t>
            </a:r>
          </a:p>
        </p:txBody>
      </p:sp>
      <p:sp>
        <p:nvSpPr>
          <p:cNvPr id="44035" name="Rectangle 6">
            <a:extLst>
              <a:ext uri="{FF2B5EF4-FFF2-40B4-BE49-F238E27FC236}">
                <a16:creationId xmlns:a16="http://schemas.microsoft.com/office/drawing/2014/main" id="{8FD88F6F-5510-5466-3572-4549EACB864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Oct 5 8,2024 5785</a:t>
            </a:r>
          </a:p>
        </p:txBody>
      </p:sp>
      <p:sp>
        <p:nvSpPr>
          <p:cNvPr id="44036" name="Rectangle 10">
            <a:extLst>
              <a:ext uri="{FF2B5EF4-FFF2-40B4-BE49-F238E27FC236}">
                <a16:creationId xmlns:a16="http://schemas.microsoft.com/office/drawing/2014/main" id="{071E86CE-725D-A352-1A6E-FA24E07F9B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443E8408-BD2E-492A-8527-A6E5EF8EF1BC}"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17</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44037" name="Rectangle 2">
            <a:extLst>
              <a:ext uri="{FF2B5EF4-FFF2-40B4-BE49-F238E27FC236}">
                <a16:creationId xmlns:a16="http://schemas.microsoft.com/office/drawing/2014/main" id="{9B77044D-A78F-3169-6A2B-DBAAC74C7D9F}"/>
              </a:ext>
            </a:extLst>
          </p:cNvPr>
          <p:cNvSpPr>
            <a:spLocks noGrp="1" noRot="1" noChangeAspect="1" noChangeArrowheads="1" noTextEdit="1"/>
          </p:cNvSpPr>
          <p:nvPr>
            <p:ph type="sldImg"/>
          </p:nvPr>
        </p:nvSpPr>
        <p:spPr>
          <a:xfrm>
            <a:off x="68263" y="304800"/>
            <a:ext cx="6772275" cy="3810000"/>
          </a:xfrm>
          <a:ln/>
        </p:spPr>
      </p:sp>
      <p:sp>
        <p:nvSpPr>
          <p:cNvPr id="44038" name="Rectangle 3">
            <a:extLst>
              <a:ext uri="{FF2B5EF4-FFF2-40B4-BE49-F238E27FC236}">
                <a16:creationId xmlns:a16="http://schemas.microsoft.com/office/drawing/2014/main" id="{63581242-5B48-6440-7740-0C98323699B6}"/>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Celebrate transitions.  Honor the budding manhood of Jaden Townsend.</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496598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0AB2E03F-80EA-1D9D-CF31-51515F09DF02}"/>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Bar Mitzvah, Son of the Covenant</a:t>
            </a:r>
          </a:p>
        </p:txBody>
      </p:sp>
      <p:sp>
        <p:nvSpPr>
          <p:cNvPr id="44035" name="Rectangle 6">
            <a:extLst>
              <a:ext uri="{FF2B5EF4-FFF2-40B4-BE49-F238E27FC236}">
                <a16:creationId xmlns:a16="http://schemas.microsoft.com/office/drawing/2014/main" id="{8FD88F6F-5510-5466-3572-4549EACB864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Oct 5 8,2024 5785</a:t>
            </a:r>
          </a:p>
        </p:txBody>
      </p:sp>
      <p:sp>
        <p:nvSpPr>
          <p:cNvPr id="44036" name="Rectangle 10">
            <a:extLst>
              <a:ext uri="{FF2B5EF4-FFF2-40B4-BE49-F238E27FC236}">
                <a16:creationId xmlns:a16="http://schemas.microsoft.com/office/drawing/2014/main" id="{071E86CE-725D-A352-1A6E-FA24E07F9B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443E8408-BD2E-492A-8527-A6E5EF8EF1BC}"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18</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44037" name="Rectangle 2">
            <a:extLst>
              <a:ext uri="{FF2B5EF4-FFF2-40B4-BE49-F238E27FC236}">
                <a16:creationId xmlns:a16="http://schemas.microsoft.com/office/drawing/2014/main" id="{9B77044D-A78F-3169-6A2B-DBAAC74C7D9F}"/>
              </a:ext>
            </a:extLst>
          </p:cNvPr>
          <p:cNvSpPr>
            <a:spLocks noGrp="1" noRot="1" noChangeAspect="1" noChangeArrowheads="1" noTextEdit="1"/>
          </p:cNvSpPr>
          <p:nvPr>
            <p:ph type="sldImg"/>
          </p:nvPr>
        </p:nvSpPr>
        <p:spPr>
          <a:xfrm>
            <a:off x="42863" y="304800"/>
            <a:ext cx="6772275" cy="3810000"/>
          </a:xfrm>
          <a:ln/>
        </p:spPr>
      </p:sp>
      <p:sp>
        <p:nvSpPr>
          <p:cNvPr id="44038" name="Rectangle 3">
            <a:extLst>
              <a:ext uri="{FF2B5EF4-FFF2-40B4-BE49-F238E27FC236}">
                <a16:creationId xmlns:a16="http://schemas.microsoft.com/office/drawing/2014/main" id="{63581242-5B48-6440-7740-0C98323699B6}"/>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4449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46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060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Bar Mitzvah, Son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Oct 5 8,2024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20</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3828337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101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My son Baruch was taking a course at the JCCC in culture and religion, and a Palestinian student was in the class.  They got to talking about faith, and Baruch recommended, “You should talk to my Dad.”  So the young man came to my study and asked about us, and why all Jews are rich. </a:t>
            </a:r>
          </a:p>
          <a:p>
            <a:pPr marL="234950" indent="-234950">
              <a:buFont typeface="+mj-lt"/>
              <a:buAutoNum type="arabicPeriod"/>
            </a:pPr>
            <a:r>
              <a:rPr lang="en-US" altLang="en-US" dirty="0"/>
              <a:t>Firstly, NOT all Jews are rich.</a:t>
            </a:r>
          </a:p>
          <a:p>
            <a:pPr marL="234950" indent="-234950">
              <a:buFont typeface="+mj-lt"/>
              <a:buAutoNum type="arabicPeriod"/>
            </a:pPr>
            <a:r>
              <a:rPr lang="en-US" altLang="en-US" dirty="0"/>
              <a:t>The reason why it appears this way somewhat is this verse.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689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446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Palestinian young man responded, “Literacy is NOT important to us.  Education is not our big deal.”</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671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818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817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 if you have more neural activity and connections, you need more brain surface.  The skull has limited size, but you can increase your brain surface by more and deeper wrinkles.  So, as you learn and study, you wrinkle your brain. </a:t>
            </a:r>
            <a:r>
              <a:rPr lang="en-US" altLang="en-US" sz="1100" dirty="0"/>
              <a:t>https://www.sciencealert.com/some-peoples-brains-are-wrinklier-than-others-and-now-we-know-why</a:t>
            </a:r>
          </a:p>
          <a:p>
            <a:r>
              <a:rPr lang="en-US" altLang="en-US" dirty="0"/>
              <a:t>Brain wrinkles naturally develop as the brain gets larger in order to lend more surface area and help white matter fibers [axons] avoid long stretches. </a:t>
            </a:r>
            <a:r>
              <a:rPr lang="en-US" altLang="en-US" sz="1000" dirty="0">
                <a:hlinkClick r:id="rId3"/>
              </a:rPr>
              <a:t>https://www.smithsonianmag.com/smart-news/why-are-our-brains-wrinkly-2927114</a:t>
            </a:r>
            <a:r>
              <a:rPr lang="en-US" altLang="en-US" sz="1000" dirty="0">
                <a:hlinkClick r:id="rId3">
                  <a:extLst>
                    <a:ext uri="{A12FA001-AC4F-418D-AE19-62706E023703}">
                      <ahyp:hlinkClr xmlns:ahyp="http://schemas.microsoft.com/office/drawing/2018/hyperlinkcolor" val="tx"/>
                    </a:ext>
                  </a:extLst>
                </a:hlinkClick>
              </a:rPr>
              <a:t>3/</a:t>
            </a:r>
            <a:endParaRPr lang="en-US" altLang="en-US" sz="1000" dirty="0"/>
          </a:p>
          <a:p>
            <a:r>
              <a:rPr lang="en-US" altLang="en-US" dirty="0"/>
              <a:t>That was my stated goal when I was a HS science teacher.  “I’m here to wrinkle your brain.”   </a:t>
            </a:r>
          </a:p>
          <a:p>
            <a:r>
              <a:rPr lang="en-US" altLang="en-US" dirty="0"/>
              <a:t>You can sort of feel it.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196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So, elephants never forget, they say.</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243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876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696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https://www.thejc.com/lets-talk/why-are-there-so-many-jewish-nobel-winners-ctycke48</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580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https://www.thejc.com/lets-talk/why-are-there-so-many-jewish-nobel-winners-ctycke48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816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https://www.thejc.com/lets-talk/why-are-there-so-many-jewish-nobel-winners-ctycke48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20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https://www.thejc.com/lets-talk/why-are-there-so-many-jewish-nobel-winners-ctycke48</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808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 all youth who are Jewish or affiliating with Jews, get an appetite for study.  </a:t>
            </a:r>
          </a:p>
          <a:p>
            <a:r>
              <a:rPr lang="en-US" altLang="en-US" dirty="0"/>
              <a:t>That’s why we throw candy at Bar Mitzvah kids.  Candy for children listening to Torah </a:t>
            </a:r>
            <a:r>
              <a:rPr lang="en-US" altLang="en-US" dirty="0" err="1"/>
              <a:t>drash</a:t>
            </a:r>
            <a:r>
              <a:rPr lang="en-US" altLang="en-US" dirty="0"/>
              <a:t>.</a:t>
            </a:r>
          </a:p>
          <a:p>
            <a:r>
              <a:rPr lang="en-US" altLang="en-US" dirty="0"/>
              <a:t>Part of the reason why the Jew hatred at Harvard and Columbia was so painful.  Love to learn.  </a:t>
            </a:r>
          </a:p>
          <a:p>
            <a:r>
              <a:rPr lang="en-US" altLang="en-US" dirty="0"/>
              <a:t>Do you love to learn?   Memorize scripture.  In Hebrew.</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819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978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347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Bar Mitzvah, Son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Oct 5 8,2024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37</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3119260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7164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Seven reasons from Paul/Shaul that Hebrew roots and replacement theology are wrong.</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9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Anybody play Monopoly?   New card.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754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117475" indent="-117475">
              <a:buFont typeface="+mj-lt"/>
              <a:buAutoNum type="arabicPeriod"/>
            </a:pPr>
            <a:r>
              <a:rPr lang="en-US" altLang="en-US" dirty="0"/>
              <a:t> Jewish people [and those identifying with us and joining our destiny] have a national sonship besides being born again.  A sort of call, destiny.  Joseph served all nations, but he was passionate about his own family.   </a:t>
            </a:r>
          </a:p>
          <a:p>
            <a:r>
              <a:rPr lang="en-US" altLang="en-US" dirty="0"/>
              <a:t>After </a:t>
            </a:r>
            <a:r>
              <a:rPr lang="en-US" altLang="en-US" dirty="0" err="1"/>
              <a:t>Avshalom’s</a:t>
            </a:r>
            <a:r>
              <a:rPr lang="en-US" altLang="en-US" dirty="0"/>
              <a:t> rebellion, the tribe of Yehuda wanted to be the first to bring David back.</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63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26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The Sh’khinah, cloud of glory.  Holy of Holies.  Liquid love.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3861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482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One accessible way to enter into the Glory…</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634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Prophesy with music??   </a:t>
            </a:r>
          </a:p>
          <a:p>
            <a:r>
              <a:rPr lang="en-US" altLang="en-US" dirty="0"/>
              <a:t>Something about anointed music engages the spirit takes us in to the holy of holies.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589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7021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269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475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https://en.wikipedia.org/wiki/Chords_Bridge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51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from Katia and Vagner </a:t>
            </a:r>
            <a:r>
              <a:rPr lang="en-US" b="0" i="0" dirty="0">
                <a:solidFill>
                  <a:srgbClr val="1F1F1F"/>
                </a:solidFill>
                <a:effectLst/>
                <a:latin typeface="Google Sans"/>
              </a:rPr>
              <a:t>Pereira</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898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7759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5712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Sunday, Sept. 29, Dawn and I went to hear Itzhak Perlman, Andy Statman and others play a Klezmer concert at wonderful Helzberg Hall.</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134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https://itzhakperlman.com/</a:t>
            </a:r>
          </a:p>
          <a:p>
            <a:r>
              <a:rPr lang="en-US" altLang="en-US" dirty="0"/>
              <a:t>Maybe the world’s premiere violist.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209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https://en.wikipedia.org/wiki/Andy_Statman</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7344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normAutofit lnSpcReduction="10000"/>
          </a:bodyPr>
          <a:lstStyle/>
          <a:p>
            <a:r>
              <a:rPr lang="en-US" altLang="en-US" dirty="0"/>
              <a:t> As Dawn and I were sitting there in that magnificent Helzberg concert hall listening the rich Klezmer sounds of the instruments and vocals, I thought I should pray for unsaved Jewry.  But as I tried to lift my spirit, I had the most surprising sense.  Yeshua, the King of Israel, did not want intercessory prayer offered.  He was enjoying the music and the spirit of joy and beauty which remained from the glory days of the Temple.  This has been one major means of preserving Jewish identity. These people would come to Him in time, but right now just celebrate with them.  </a:t>
            </a:r>
          </a:p>
          <a:p>
            <a:r>
              <a:rPr lang="en-US" altLang="en-US" dirty="0"/>
              <a:t>That is why we do a lot of folksy Israeli music.  </a:t>
            </a:r>
            <a:r>
              <a:rPr lang="en-US" altLang="en-US" dirty="0" err="1"/>
              <a:t>Yismikhu</a:t>
            </a:r>
            <a:r>
              <a:rPr lang="en-US" altLang="en-US" dirty="0"/>
              <a:t> </a:t>
            </a:r>
            <a:r>
              <a:rPr lang="en-US" altLang="en-US" dirty="0" err="1"/>
              <a:t>HaShamayim</a:t>
            </a:r>
            <a:r>
              <a:rPr lang="en-US" altLang="en-US" dirty="0"/>
              <a:t> and Rad </a:t>
            </a:r>
            <a:r>
              <a:rPr lang="en-US" altLang="en-US" dirty="0" err="1"/>
              <a:t>Halila</a:t>
            </a:r>
            <a:r>
              <a:rPr lang="en-US" altLang="en-US" dirty="0"/>
              <a:t> today.  </a:t>
            </a:r>
          </a:p>
          <a:p>
            <a:r>
              <a:rPr lang="en-US" altLang="en-US" dirty="0"/>
              <a:t>There is an expression of covenantal Jewish joy!!</a:t>
            </a:r>
          </a:p>
          <a:p>
            <a:r>
              <a:rPr lang="en-US" altLang="en-US" dirty="0"/>
              <a:t>Messiah is preserving His people, and loves them!!</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2786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8493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Hebrew roots left out here.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3206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1967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Really?  New alphabet.  Two of them: print and cursive.  New sounds.  Right to left.   Despite all that!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1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This will start as the same message as last week, but take an entirely different direction.</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833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643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6906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6736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2733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7770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altLang="en-US" sz="1050" dirty="0"/>
              <a:t>https://external-content.duckduckgo.com/iu/?u=http%3A%2F%2Fwww.bridalguide.com%2Fsites%2Fdefault%2Ffiles%2Fblog-images%2Fbridal-buzz%2Fmodern-jewish-wedding-traditions%2Fjewish-wedding-breaking-the-glass.jpg&amp;f=1&amp;nofb=1&amp;ipt=7008c5085c096ef56e61ea2df664277a0d7ac975f9db5fac34881afd9779c719&amp;ipo=images</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9779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https://www.smashingtheglass.com/wp-content/uploads/2016/05/breaking-the-glass-jewish-wedding.jpg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1776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altLang="en-US" sz="1000" dirty="0"/>
              <a:t>https://youtu.be/_c-ZHyqk6sQ?t=282	</a:t>
            </a:r>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3924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408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6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Bar Mitzvah, Son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Oct 5 8,2024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7</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Jewish identity from the Mes. Scriptures, from Paul!</a:t>
            </a:r>
            <a:endParaRPr lang="en-US" altLang="en-US" sz="2000" dirty="0">
              <a:latin typeface="Arial Rounded MT Bold" panose="020F0704030504030204" pitchFamily="34" charset="0"/>
            </a:endParaRPr>
          </a:p>
          <a:p>
            <a:endParaRPr lang="en-US" altLang="en-US" dirty="0"/>
          </a:p>
          <a:p>
            <a:r>
              <a:rPr lang="en-US" altLang="en-US" sz="2000" dirty="0">
                <a:latin typeface="Arial Rounded MT Bold" panose="020F0704030504030204" pitchFamily="34" charset="0"/>
              </a:rPr>
              <a:t>Best message I’ve ever given on Replacement theology and Hebrew roots.</a:t>
            </a:r>
          </a:p>
          <a:p>
            <a:r>
              <a:rPr lang="en-US" altLang="en-US" dirty="0"/>
              <a:t>Replacement theology says the church and practices replace Israel.</a:t>
            </a:r>
          </a:p>
          <a:p>
            <a:r>
              <a:rPr lang="en-US" altLang="en-US" sz="2000" dirty="0">
                <a:latin typeface="Arial Rounded MT Bold" panose="020F0704030504030204" pitchFamily="34" charset="0"/>
              </a:rPr>
              <a:t>Heb</a:t>
            </a:r>
            <a:r>
              <a:rPr lang="en-US" altLang="en-US" dirty="0"/>
              <a:t>rew roots says that they are the new Israel, doing a better job than Jews at being Jewish.</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1289060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8163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6231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6730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Jews need to be resilience to attack, to what could be trauma.</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739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29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7948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8722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https://www.israeltoday.co.il/read/urban-warfare-expert-hezbollah-suffered-catastrophic-damage/?mc_cid=86ab8bf53f&amp;mc_eid=9f06d9f262</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1733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https://www.israeltoday.co.il/read/urban-warfare-expert-hezbollah-suffered-catastrophic-damage/?mc_cid=86ab8bf53f&amp;mc_eid=9f06d9f262</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9964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https://washingtonstand.com/news/the-church-must-stand-with-israel-pray-vote-stand-summit-panel-urges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4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Bar Mitzvah, Son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Oct 5 8,2024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8</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2764539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https://washingtonstand.com/commentary/israel-sustains-multifront-war-while-mulling-iran-counterstrike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8402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https://washingtonstand.com/commentary/israel-sustains-multifront-war-while-mulling-iran-counterstrike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630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77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Exactly what happened. </a:t>
            </a:r>
          </a:p>
          <a:p>
            <a:r>
              <a:rPr lang="en-US" altLang="en-US" sz="1050" dirty="0"/>
              <a:t>https://z3news.com/w/800yearold-prophecy-claims-israel-lose-control-jerusalem/</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0605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https://z3news.com/w/800yearold-prophecy-claims-israel-lose-control-jerusalem/</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4566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811585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51477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7500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Oracle 52-53   </a:t>
            </a:r>
          </a:p>
          <a:p>
            <a:pPr marL="109538" indent="-109538">
              <a:buFont typeface="Arial" panose="020B0604020202020204" pitchFamily="34" charset="0"/>
              <a:buChar char="•"/>
            </a:pPr>
            <a:r>
              <a:rPr lang="en-US" altLang="en-US" sz="2000" dirty="0"/>
              <a:t>Moreover, 7 x 50 previous was the beginning of Ottoman rule. </a:t>
            </a:r>
          </a:p>
          <a:p>
            <a:pPr marL="109538" indent="-109538">
              <a:buFont typeface="Arial" panose="020B0604020202020204" pitchFamily="34" charset="0"/>
              <a:buChar char="•"/>
            </a:pPr>
            <a:r>
              <a:rPr lang="en-US" altLang="en-US" sz="2000" dirty="0"/>
              <a:t>Twain and Herzl became friends in 1894 at the Dreyfus trial, where </a:t>
            </a:r>
            <a:r>
              <a:rPr lang="en-US" sz="2000" i="0" kern="1200" dirty="0">
                <a:solidFill>
                  <a:schemeClr val="tx1"/>
                </a:solidFill>
                <a:effectLst/>
                <a:latin typeface="Arial Rounded MT Bold" pitchFamily="34" charset="0"/>
                <a:ea typeface="+mn-ea"/>
                <a:cs typeface="Arial" charset="0"/>
              </a:rPr>
              <a:t>Dreyfus had the insignia torn from his uniform and his sword broken and was paraded before a crowd that shouted, “Death to Judas, death to the Jew.” </a:t>
            </a:r>
          </a:p>
          <a:p>
            <a:r>
              <a:rPr lang="en-US" sz="1050" dirty="0">
                <a:hlinkClick r:id="rId3"/>
              </a:rPr>
              <a:t>https://www.history.com/news/what-was-the-dreyfus-affair</a:t>
            </a:r>
            <a:endParaRPr lang="en-US" altLang="en-US" sz="500" dirty="0"/>
          </a:p>
        </p:txBody>
      </p:sp>
    </p:spTree>
    <p:extLst>
      <p:ext uri="{BB962C8B-B14F-4D97-AF65-F5344CB8AC3E}">
        <p14:creationId xmlns:p14="http://schemas.microsoft.com/office/powerpoint/2010/main" val="1435826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3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0126FC82-B92B-4E16-4B65-0176EAE1ED7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Bar Mitzvah, Son of the Covenant</a:t>
            </a:r>
          </a:p>
        </p:txBody>
      </p:sp>
      <p:sp>
        <p:nvSpPr>
          <p:cNvPr id="41987" name="Rectangle 6">
            <a:extLst>
              <a:ext uri="{FF2B5EF4-FFF2-40B4-BE49-F238E27FC236}">
                <a16:creationId xmlns:a16="http://schemas.microsoft.com/office/drawing/2014/main" id="{E94185F8-A630-12AB-8EF9-373C52BF7E4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Oct 5 8,2024 5785</a:t>
            </a:r>
          </a:p>
        </p:txBody>
      </p:sp>
      <p:sp>
        <p:nvSpPr>
          <p:cNvPr id="41988" name="Rectangle 10">
            <a:extLst>
              <a:ext uri="{FF2B5EF4-FFF2-40B4-BE49-F238E27FC236}">
                <a16:creationId xmlns:a16="http://schemas.microsoft.com/office/drawing/2014/main" id="{68735DBD-8BE8-8984-4E90-681A2A550CD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AEFF8887-B67B-4E13-9BC9-BEA3CD0210A8}"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9</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41989" name="Rectangle 2">
            <a:extLst>
              <a:ext uri="{FF2B5EF4-FFF2-40B4-BE49-F238E27FC236}">
                <a16:creationId xmlns:a16="http://schemas.microsoft.com/office/drawing/2014/main" id="{FDE90E93-226E-CEBC-2565-3F8CA0C326FA}"/>
              </a:ext>
            </a:extLst>
          </p:cNvPr>
          <p:cNvSpPr>
            <a:spLocks noGrp="1" noRot="1" noChangeAspect="1" noChangeArrowheads="1" noTextEdit="1"/>
          </p:cNvSpPr>
          <p:nvPr>
            <p:ph type="sldImg"/>
          </p:nvPr>
        </p:nvSpPr>
        <p:spPr>
          <a:xfrm>
            <a:off x="42863" y="304800"/>
            <a:ext cx="6772275" cy="3810000"/>
          </a:xfrm>
          <a:ln/>
        </p:spPr>
      </p:sp>
      <p:sp>
        <p:nvSpPr>
          <p:cNvPr id="41990" name="Rectangle 3">
            <a:extLst>
              <a:ext uri="{FF2B5EF4-FFF2-40B4-BE49-F238E27FC236}">
                <a16:creationId xmlns:a16="http://schemas.microsoft.com/office/drawing/2014/main" id="{0E2508AA-37B8-79AA-56A7-5C70A02C1105}"/>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Son</a:t>
            </a:r>
            <a:r>
              <a:rPr lang="en-US" altLang="en-US" sz="2000" dirty="0">
                <a:latin typeface="Arial Rounded MT Bold" panose="020F0704030504030204" pitchFamily="34" charset="0"/>
              </a:rPr>
              <a:t> and commandment seem opposite. </a:t>
            </a:r>
          </a:p>
          <a:p>
            <a:r>
              <a:rPr lang="en-US" altLang="en-US" dirty="0"/>
              <a:t>Son</a:t>
            </a:r>
            <a:r>
              <a:rPr lang="en-US" altLang="en-US" sz="2000" dirty="0">
                <a:latin typeface="Arial Rounded MT Bold" panose="020F0704030504030204" pitchFamily="34" charset="0"/>
              </a:rPr>
              <a:t> is the epitome of beloved and precious.</a:t>
            </a:r>
          </a:p>
          <a:p>
            <a:r>
              <a:rPr lang="en-US" altLang="en-US" sz="2000" dirty="0">
                <a:latin typeface="Arial Rounded MT Bold" panose="020F0704030504030204" pitchFamily="34" charset="0"/>
              </a:rPr>
              <a:t>Commandment sound legal, military.</a:t>
            </a:r>
          </a:p>
          <a:p>
            <a:endParaRPr lang="en-US" altLang="en-US" sz="2000" dirty="0">
              <a:latin typeface="Arial Rounded MT Bold" panose="020F0704030504030204" pitchFamily="34" charset="0"/>
            </a:endParaRPr>
          </a:p>
          <a:p>
            <a:r>
              <a:rPr lang="en-US" altLang="en-US" sz="2000" dirty="0">
                <a:latin typeface="Arial Rounded MT Bold" panose="020F0704030504030204" pitchFamily="34" charset="0"/>
              </a:rPr>
              <a:t>It’s being engaged, involved, enamored with the TRUTH of the Word.  The sonship dimension is because the Word is a love letter of family identity.  Covenantal family identity.  Covenant is the key word.</a:t>
            </a:r>
          </a:p>
          <a:p>
            <a:endParaRPr lang="en-US" altLang="en-US" dirty="0"/>
          </a:p>
          <a:p>
            <a:r>
              <a:rPr lang="en-US" altLang="en-US" sz="2000" dirty="0">
                <a:latin typeface="Arial Rounded MT Bold" panose="020F0704030504030204" pitchFamily="34" charset="0"/>
              </a:rPr>
              <a:t>Shortly Jaden’s parents, Jarrod &amp; Jacque, will recite the following over him.  Naomi’s parents said last week.</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*As mentioned above, He is a relative, besides everything else.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4428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The resurrected Messiah will reveal Himself to our people.  Is He real to you by repentance of sin and faith in His atoning death and resurrection?</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0242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1353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9641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Bar Mitzvah, Son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Oct 5 8,2024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94</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39062596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82985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Bar Mitzvah, Son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8,2024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56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6431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7444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4865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2034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48" y="1151335"/>
            <a:ext cx="404177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1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606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2444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0986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80" y="20871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3" y="1076343"/>
            <a:ext cx="3008313"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1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2"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02" y="459581"/>
            <a:ext cx="5486400"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92302" y="4029420"/>
            <a:ext cx="5486400"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0905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7657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060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39618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video" Target="https://www.youtube.com/embed/_c-ZHyqk6sQ?start=282&amp;feature=oembed"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2024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r>
              <a:rPr lang="he-IL" sz="4400" b="1" dirty="0">
                <a:latin typeface="David" panose="020E0502060401010101" pitchFamily="34" charset="-79"/>
                <a:cs typeface="David" panose="020E0502060401010101" pitchFamily="34" charset="-79"/>
              </a:rPr>
              <a:t>בָּרוּךְ שֶׁפְּטָרַנִי </a:t>
            </a:r>
            <a:r>
              <a:rPr lang="he-IL" sz="4400" b="1" dirty="0" err="1">
                <a:latin typeface="David" panose="020E0502060401010101" pitchFamily="34" charset="-79"/>
                <a:cs typeface="David" panose="020E0502060401010101" pitchFamily="34" charset="-79"/>
              </a:rPr>
              <a:t>מֵעָנְשׁו</a:t>
            </a:r>
            <a:r>
              <a:rPr lang="he-IL" sz="4400" b="1" dirty="0">
                <a:latin typeface="David" panose="020E0502060401010101" pitchFamily="34" charset="-79"/>
                <a:cs typeface="David" panose="020E0502060401010101" pitchFamily="34" charset="-79"/>
              </a:rPr>
              <a:t>ֹ שֶׁלָזֶה.</a:t>
            </a:r>
            <a:endParaRPr lang="en-US" sz="4400" b="1" dirty="0">
              <a:latin typeface="David" panose="020E0502060401010101" pitchFamily="34" charset="-79"/>
              <a:cs typeface="David" panose="020E0502060401010101" pitchFamily="34" charset="-79"/>
            </a:endParaRPr>
          </a:p>
          <a:p>
            <a:r>
              <a:rPr lang="en-US" sz="4000" i="1" dirty="0"/>
              <a:t>Ba-</a:t>
            </a:r>
            <a:r>
              <a:rPr lang="en-US" sz="4000" i="1" dirty="0" err="1"/>
              <a:t>rukh</a:t>
            </a:r>
            <a:r>
              <a:rPr lang="en-US" sz="4000" i="1" dirty="0"/>
              <a:t> </a:t>
            </a:r>
            <a:r>
              <a:rPr lang="en-US" sz="4000" i="1" dirty="0" err="1"/>
              <a:t>sheh</a:t>
            </a:r>
            <a:r>
              <a:rPr lang="en-US" sz="4000" i="1" dirty="0"/>
              <a:t>-</a:t>
            </a:r>
            <a:r>
              <a:rPr lang="en-US" sz="4000" i="1" dirty="0" err="1"/>
              <a:t>p'ta</a:t>
            </a:r>
            <a:r>
              <a:rPr lang="en-US" sz="4000" i="1" dirty="0"/>
              <a:t>-</a:t>
            </a:r>
            <a:r>
              <a:rPr lang="en-US" sz="4000" i="1" dirty="0" err="1"/>
              <a:t>ra</a:t>
            </a:r>
            <a:r>
              <a:rPr lang="en-US" sz="4000" i="1" dirty="0"/>
              <a:t>-nee</a:t>
            </a:r>
          </a:p>
          <a:p>
            <a:r>
              <a:rPr lang="en-US" sz="4000" i="1" dirty="0"/>
              <a:t>may-an-</a:t>
            </a:r>
            <a:r>
              <a:rPr lang="en-US" sz="4000" i="1" dirty="0" err="1"/>
              <a:t>sho</a:t>
            </a:r>
            <a:r>
              <a:rPr lang="en-US" sz="4000" i="1" dirty="0"/>
              <a:t> </a:t>
            </a:r>
            <a:r>
              <a:rPr lang="en-US" sz="4000" i="1" dirty="0" err="1"/>
              <a:t>sheh-lah-zeh</a:t>
            </a:r>
            <a:r>
              <a:rPr lang="en-US" sz="4000" i="1" dirty="0"/>
              <a:t>.</a:t>
            </a:r>
          </a:p>
          <a:p>
            <a:r>
              <a:rPr lang="en-US" sz="4000" dirty="0"/>
              <a:t>Blessed is He Who has released</a:t>
            </a:r>
          </a:p>
          <a:p>
            <a:r>
              <a:rPr lang="en-US" sz="4000" dirty="0"/>
              <a:t>me from </a:t>
            </a:r>
            <a:r>
              <a:rPr lang="en-US" sz="4000" u="sng" dirty="0"/>
              <a:t>full</a:t>
            </a:r>
            <a:r>
              <a:rPr lang="en-US" sz="4000" dirty="0"/>
              <a:t> responsibility</a:t>
            </a:r>
          </a:p>
          <a:p>
            <a:r>
              <a:rPr lang="en-US" sz="4000" dirty="0"/>
              <a:t>for the character and deeds of</a:t>
            </a:r>
          </a:p>
          <a:p>
            <a:r>
              <a:rPr lang="en-US" sz="4000" dirty="0"/>
              <a:t>my son.</a:t>
            </a:r>
          </a:p>
        </p:txBody>
      </p:sp>
    </p:spTree>
    <p:extLst>
      <p:ext uri="{BB962C8B-B14F-4D97-AF65-F5344CB8AC3E}">
        <p14:creationId xmlns:p14="http://schemas.microsoft.com/office/powerpoint/2010/main" val="288399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fontScale="92500" lnSpcReduction="10000"/>
          </a:bodyPr>
          <a:lstStyle/>
          <a:p>
            <a:pPr algn="l" eaLnBrk="1" hangingPunct="1"/>
            <a:r>
              <a:rPr lang="en-US" altLang="en-US" sz="4000" baseline="30000" dirty="0" err="1"/>
              <a:t>Yermiyahu</a:t>
            </a:r>
            <a:r>
              <a:rPr lang="en-US" altLang="en-US" sz="4000" baseline="30000" dirty="0"/>
              <a:t> 31.31-33 </a:t>
            </a:r>
            <a:r>
              <a:rPr lang="en-US" altLang="en-US" sz="4000" dirty="0"/>
              <a:t>“Listen! the days are coming,” says </a:t>
            </a:r>
            <a:r>
              <a:rPr lang="en-US" altLang="en-US" sz="4000" cap="small" dirty="0"/>
              <a:t>Adoni</a:t>
            </a:r>
            <a:r>
              <a:rPr lang="en-US" altLang="en-US" sz="4000" dirty="0"/>
              <a:t>, “when I will make a new </a:t>
            </a:r>
            <a:r>
              <a:rPr lang="en-US" altLang="en-US" sz="4000" u="sng" dirty="0">
                <a:solidFill>
                  <a:srgbClr val="FFFF66"/>
                </a:solidFill>
              </a:rPr>
              <a:t>covenant</a:t>
            </a:r>
            <a:r>
              <a:rPr lang="en-US" altLang="en-US" sz="4000" dirty="0"/>
              <a:t> with the house of Isra’el and with the house of </a:t>
            </a:r>
            <a:r>
              <a:rPr lang="en-US" altLang="en-US" sz="4000" dirty="0" err="1"/>
              <a:t>Y’hudah</a:t>
            </a:r>
            <a:r>
              <a:rPr lang="en-US" altLang="en-US" sz="4000" dirty="0"/>
              <a:t>…“For this is the </a:t>
            </a:r>
            <a:r>
              <a:rPr lang="en-US" altLang="en-US" sz="4000" u="sng" dirty="0">
                <a:solidFill>
                  <a:srgbClr val="FFFF66"/>
                </a:solidFill>
              </a:rPr>
              <a:t>covenant</a:t>
            </a:r>
            <a:r>
              <a:rPr lang="en-US" altLang="en-US" sz="4000" dirty="0"/>
              <a:t> I will make with the house of Isra’el after those days,” says </a:t>
            </a:r>
            <a:r>
              <a:rPr lang="en-US" altLang="en-US" sz="4000" cap="small" dirty="0"/>
              <a:t>Adoni</a:t>
            </a:r>
            <a:r>
              <a:rPr lang="en-US" altLang="en-US" sz="4000" dirty="0"/>
              <a:t>: “I will </a:t>
            </a:r>
            <a:r>
              <a:rPr lang="en-US" altLang="en-US" sz="4000" u="sng" dirty="0">
                <a:solidFill>
                  <a:srgbClr val="FFFF66"/>
                </a:solidFill>
              </a:rPr>
              <a:t>put my Torah within them </a:t>
            </a:r>
            <a:r>
              <a:rPr lang="en-US" altLang="en-US" sz="4000" dirty="0"/>
              <a:t>and write it on their hearts; </a:t>
            </a:r>
          </a:p>
        </p:txBody>
      </p:sp>
    </p:spTree>
    <p:extLst>
      <p:ext uri="{BB962C8B-B14F-4D97-AF65-F5344CB8AC3E}">
        <p14:creationId xmlns:p14="http://schemas.microsoft.com/office/powerpoint/2010/main" val="339454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fontScale="92500" lnSpcReduction="10000"/>
          </a:bodyPr>
          <a:lstStyle/>
          <a:p>
            <a:pPr algn="l" eaLnBrk="1" hangingPunct="1"/>
            <a:r>
              <a:rPr lang="en-US" altLang="en-US" sz="4000" baseline="30000" dirty="0" err="1"/>
              <a:t>Yermiyahu</a:t>
            </a:r>
            <a:r>
              <a:rPr lang="en-US" altLang="en-US" sz="4000" baseline="30000" dirty="0"/>
              <a:t> 31.31-33 </a:t>
            </a:r>
            <a:r>
              <a:rPr lang="en-US" altLang="en-US" sz="4000" dirty="0"/>
              <a:t>I will be their God, and they will be my people. No longer will any of them teach his fellow community member or his brother, ‘Know </a:t>
            </a:r>
            <a:r>
              <a:rPr lang="en-US" altLang="en-US" sz="4000" cap="small" dirty="0"/>
              <a:t>Adoni</a:t>
            </a:r>
            <a:r>
              <a:rPr lang="en-US" altLang="en-US" sz="4000" dirty="0"/>
              <a:t>’; for all will know me, from the least of them to the greatest; because I will forgive their </a:t>
            </a:r>
            <a:r>
              <a:rPr lang="en-US" altLang="en-US" sz="4000" dirty="0" err="1"/>
              <a:t>wickednesses</a:t>
            </a:r>
            <a:r>
              <a:rPr lang="en-US" altLang="en-US" sz="4000" dirty="0"/>
              <a:t> and remember their sins no more.”</a:t>
            </a:r>
          </a:p>
        </p:txBody>
      </p:sp>
    </p:spTree>
    <p:extLst>
      <p:ext uri="{BB962C8B-B14F-4D97-AF65-F5344CB8AC3E}">
        <p14:creationId xmlns:p14="http://schemas.microsoft.com/office/powerpoint/2010/main" val="343185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r>
              <a:rPr lang="en-US" altLang="en-US" sz="4000" dirty="0"/>
              <a:t>The covenant is expressed in the Torah teachings and commandments. </a:t>
            </a:r>
          </a:p>
          <a:p>
            <a:pPr algn="l" eaLnBrk="1" hangingPunct="1"/>
            <a:r>
              <a:rPr lang="en-US" altLang="en-US" sz="4000" u="sng" dirty="0">
                <a:solidFill>
                  <a:srgbClr val="FFFF66"/>
                </a:solidFill>
              </a:rPr>
              <a:t>Son of the Commandments</a:t>
            </a:r>
            <a:r>
              <a:rPr lang="en-US" altLang="en-US" sz="4000" dirty="0">
                <a:solidFill>
                  <a:srgbClr val="FFFF66"/>
                </a:solidFill>
              </a:rPr>
              <a:t> = </a:t>
            </a:r>
          </a:p>
          <a:p>
            <a:pPr algn="l" eaLnBrk="1" hangingPunct="1"/>
            <a:r>
              <a:rPr lang="en-US" altLang="en-US" sz="4000" u="sng" dirty="0">
                <a:solidFill>
                  <a:srgbClr val="FFFF66"/>
                </a:solidFill>
              </a:rPr>
              <a:t>[Bar Mitzvah]</a:t>
            </a:r>
          </a:p>
          <a:p>
            <a:pPr algn="l" eaLnBrk="1" hangingPunct="1"/>
            <a:r>
              <a:rPr lang="en-US" altLang="en-US" sz="4000" u="sng" dirty="0">
                <a:solidFill>
                  <a:srgbClr val="FFFF66"/>
                </a:solidFill>
              </a:rPr>
              <a:t>Son of the Covenant</a:t>
            </a:r>
          </a:p>
          <a:p>
            <a:pPr algn="l" eaLnBrk="1" hangingPunct="1"/>
            <a:endParaRPr lang="en-US" altLang="en-US" sz="4000" dirty="0"/>
          </a:p>
        </p:txBody>
      </p:sp>
    </p:spTree>
    <p:extLst>
      <p:ext uri="{BB962C8B-B14F-4D97-AF65-F5344CB8AC3E}">
        <p14:creationId xmlns:p14="http://schemas.microsoft.com/office/powerpoint/2010/main" val="321155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lnSpcReduction="10000"/>
          </a:bodyPr>
          <a:lstStyle/>
          <a:p>
            <a:pPr algn="l" eaLnBrk="1" hangingPunct="1"/>
            <a:r>
              <a:rPr lang="en-US" altLang="en-US" sz="4000" dirty="0"/>
              <a:t>Last Shabbat, some particular </a:t>
            </a:r>
            <a:r>
              <a:rPr lang="en-US" altLang="en-US" sz="4000" u="sng" dirty="0">
                <a:solidFill>
                  <a:srgbClr val="FFFF66"/>
                </a:solidFill>
              </a:rPr>
              <a:t>commandments</a:t>
            </a:r>
            <a:r>
              <a:rPr lang="en-US" altLang="en-US" sz="4000" dirty="0"/>
              <a:t> of adulthood.</a:t>
            </a:r>
          </a:p>
          <a:p>
            <a:pPr marL="228600" indent="-228600" algn="l" eaLnBrk="1" hangingPunct="1">
              <a:buFont typeface="Arial" panose="020B0604020202020204" pitchFamily="34" charset="0"/>
              <a:buChar char="•"/>
            </a:pPr>
            <a:r>
              <a:rPr lang="en-US" altLang="en-US" sz="4000" dirty="0"/>
              <a:t>Handling conflicts in love.</a:t>
            </a:r>
          </a:p>
          <a:p>
            <a:pPr marL="228600" indent="-228600" algn="l" eaLnBrk="1" hangingPunct="1">
              <a:buFont typeface="Arial" panose="020B0604020202020204" pitchFamily="34" charset="0"/>
              <a:buChar char="•"/>
            </a:pPr>
            <a:r>
              <a:rPr lang="en-US" altLang="en-US" sz="4000" dirty="0"/>
              <a:t>Handling opposition and hate.</a:t>
            </a:r>
          </a:p>
          <a:p>
            <a:pPr marL="228600" indent="-228600" algn="l" eaLnBrk="1" hangingPunct="1">
              <a:buFont typeface="Arial" panose="020B0604020202020204" pitchFamily="34" charset="0"/>
              <a:buChar char="•"/>
            </a:pPr>
            <a:r>
              <a:rPr lang="en-US" altLang="en-US" sz="4000" dirty="0"/>
              <a:t>Listening, learning, and leading.</a:t>
            </a:r>
          </a:p>
          <a:p>
            <a:pPr algn="l" eaLnBrk="1" hangingPunct="1"/>
            <a:r>
              <a:rPr lang="en-US" altLang="en-US" sz="4000" dirty="0"/>
              <a:t>This week, what IS the covenant identity? </a:t>
            </a:r>
          </a:p>
        </p:txBody>
      </p:sp>
    </p:spTree>
    <p:extLst>
      <p:ext uri="{BB962C8B-B14F-4D97-AF65-F5344CB8AC3E}">
        <p14:creationId xmlns:p14="http://schemas.microsoft.com/office/powerpoint/2010/main" val="3348442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altLang="en-US" sz="4000" dirty="0">
                <a:latin typeface="Arial Rounded MT Bold" panose="020F0704030504030204" pitchFamily="34" charset="0"/>
              </a:rPr>
              <a:t>Last Shabbat, some things a Bar/Bat Mitzvah person </a:t>
            </a:r>
            <a:r>
              <a:rPr lang="en-US" altLang="en-US" sz="4000" u="sng" dirty="0">
                <a:solidFill>
                  <a:srgbClr val="FFFF66"/>
                </a:solidFill>
                <a:latin typeface="Arial Rounded MT Bold" panose="020F0704030504030204" pitchFamily="34" charset="0"/>
              </a:rPr>
              <a:t>does</a:t>
            </a:r>
            <a:r>
              <a:rPr lang="en-US" altLang="en-US" sz="4000" dirty="0">
                <a:latin typeface="Arial Rounded MT Bold" panose="020F0704030504030204" pitchFamily="34" charset="0"/>
              </a:rPr>
              <a:t>.  </a:t>
            </a:r>
          </a:p>
          <a:p>
            <a:pPr algn="l"/>
            <a:endParaRPr lang="en-US" altLang="en-US" sz="4000" dirty="0">
              <a:latin typeface="Arial Rounded MT Bold" panose="020F0704030504030204" pitchFamily="34" charset="0"/>
            </a:endParaRPr>
          </a:p>
          <a:p>
            <a:pPr algn="l"/>
            <a:r>
              <a:rPr lang="en-US" altLang="en-US" sz="4000" dirty="0">
                <a:latin typeface="Arial Rounded MT Bold" panose="020F0704030504030204" pitchFamily="34" charset="0"/>
              </a:rPr>
              <a:t>This Shabbat, what a Bar/Bat Mitzvah person </a:t>
            </a:r>
            <a:r>
              <a:rPr lang="en-US" altLang="en-US" sz="4000" u="sng" dirty="0">
                <a:solidFill>
                  <a:srgbClr val="FFFF66"/>
                </a:solidFill>
                <a:latin typeface="Arial Rounded MT Bold" panose="020F0704030504030204" pitchFamily="34" charset="0"/>
              </a:rPr>
              <a:t>IS</a:t>
            </a:r>
            <a:r>
              <a:rPr lang="en-US" altLang="en-US" sz="4000" dirty="0">
                <a:latin typeface="Arial Rounded MT Bold" panose="020F0704030504030204" pitchFamily="34" charset="0"/>
              </a:rPr>
              <a:t>.</a:t>
            </a:r>
          </a:p>
        </p:txBody>
      </p:sp>
    </p:spTree>
    <p:extLst>
      <p:ext uri="{BB962C8B-B14F-4D97-AF65-F5344CB8AC3E}">
        <p14:creationId xmlns:p14="http://schemas.microsoft.com/office/powerpoint/2010/main" val="3525882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r>
              <a:rPr lang="en-US" altLang="en-US" sz="4000" dirty="0"/>
              <a:t>So, it’s a big step, entering into covenantal identity.</a:t>
            </a:r>
          </a:p>
        </p:txBody>
      </p:sp>
    </p:spTree>
    <p:extLst>
      <p:ext uri="{BB962C8B-B14F-4D97-AF65-F5344CB8AC3E}">
        <p14:creationId xmlns:p14="http://schemas.microsoft.com/office/powerpoint/2010/main" val="160369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82001AF-00C4-EB0E-7877-30404C3C44FB}"/>
              </a:ext>
            </a:extLst>
          </p:cNvPr>
          <p:cNvSpPr>
            <a:spLocks noGrp="1" noChangeArrowheads="1"/>
          </p:cNvSpPr>
          <p:nvPr>
            <p:ph type="subTitle" idx="1"/>
          </p:nvPr>
        </p:nvSpPr>
        <p:spPr>
          <a:xfrm>
            <a:off x="381000" y="361950"/>
            <a:ext cx="8382000" cy="4495800"/>
          </a:xfrm>
        </p:spPr>
        <p:txBody>
          <a:bodyPr/>
          <a:lstStyle/>
          <a:p>
            <a:pPr algn="l">
              <a:lnSpc>
                <a:spcPct val="90000"/>
              </a:lnSpc>
            </a:pPr>
            <a:r>
              <a:rPr lang="en-US" altLang="en-US" sz="4000" dirty="0"/>
              <a:t>God meets us at </a:t>
            </a:r>
            <a:r>
              <a:rPr lang="en-US" altLang="en-US" sz="4000" u="sng" dirty="0">
                <a:solidFill>
                  <a:srgbClr val="FFFF66"/>
                </a:solidFill>
              </a:rPr>
              <a:t>transition points</a:t>
            </a:r>
            <a:r>
              <a:rPr lang="en-US" altLang="en-US" sz="4000" dirty="0"/>
              <a:t>, so we have ceremonies.</a:t>
            </a:r>
          </a:p>
          <a:p>
            <a:pPr marL="228600" indent="-228600" algn="l">
              <a:lnSpc>
                <a:spcPct val="90000"/>
              </a:lnSpc>
              <a:buFont typeface="Arial" panose="020B0604020202020204" pitchFamily="34" charset="0"/>
              <a:buChar char="•"/>
            </a:pPr>
            <a:r>
              <a:rPr lang="en-US" altLang="en-US" sz="4000" dirty="0"/>
              <a:t>Birth: Brit </a:t>
            </a:r>
            <a:r>
              <a:rPr lang="en-US" altLang="en-US" sz="4000" dirty="0" err="1"/>
              <a:t>Milah</a:t>
            </a:r>
            <a:r>
              <a:rPr lang="en-US" altLang="en-US" sz="4000" dirty="0"/>
              <a:t>/circumcision</a:t>
            </a:r>
          </a:p>
          <a:p>
            <a:pPr marL="228600" indent="-228600" algn="l">
              <a:lnSpc>
                <a:spcPct val="90000"/>
              </a:lnSpc>
              <a:buFont typeface="Arial" panose="020B0604020202020204" pitchFamily="34" charset="0"/>
              <a:buChar char="•"/>
            </a:pPr>
            <a:r>
              <a:rPr lang="en-US" altLang="en-US" sz="4000" dirty="0"/>
              <a:t>Puberty: Bar Mitzvah</a:t>
            </a:r>
          </a:p>
          <a:p>
            <a:pPr marL="228600" indent="-228600" algn="l">
              <a:lnSpc>
                <a:spcPct val="90000"/>
              </a:lnSpc>
              <a:buFont typeface="Arial" panose="020B0604020202020204" pitchFamily="34" charset="0"/>
              <a:buChar char="•"/>
            </a:pPr>
            <a:r>
              <a:rPr lang="en-US" altLang="en-US" sz="4000" dirty="0"/>
              <a:t>Marriage: Ceremony</a:t>
            </a:r>
          </a:p>
          <a:p>
            <a:pPr marL="228600" indent="-228600" algn="l">
              <a:lnSpc>
                <a:spcPct val="90000"/>
              </a:lnSpc>
              <a:buFont typeface="Arial" panose="020B0604020202020204" pitchFamily="34" charset="0"/>
              <a:buChar char="•"/>
            </a:pPr>
            <a:r>
              <a:rPr lang="en-US" altLang="en-US" sz="4000" dirty="0"/>
              <a:t>Death: Funeral</a:t>
            </a:r>
          </a:p>
        </p:txBody>
      </p:sp>
    </p:spTree>
    <p:extLst>
      <p:ext uri="{BB962C8B-B14F-4D97-AF65-F5344CB8AC3E}">
        <p14:creationId xmlns:p14="http://schemas.microsoft.com/office/powerpoint/2010/main" val="291178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82001AF-00C4-EB0E-7877-30404C3C44FB}"/>
              </a:ext>
            </a:extLst>
          </p:cNvPr>
          <p:cNvSpPr>
            <a:spLocks noGrp="1" noChangeArrowheads="1"/>
          </p:cNvSpPr>
          <p:nvPr>
            <p:ph type="subTitle" idx="1"/>
          </p:nvPr>
        </p:nvSpPr>
        <p:spPr>
          <a:xfrm>
            <a:off x="381000" y="361950"/>
            <a:ext cx="8382000" cy="4495800"/>
          </a:xfrm>
        </p:spPr>
        <p:txBody>
          <a:bodyPr/>
          <a:lstStyle/>
          <a:p>
            <a:pPr marL="571500" indent="-571500" algn="r" rtl="1">
              <a:lnSpc>
                <a:spcPct val="90000"/>
              </a:lnSpc>
            </a:pPr>
            <a:r>
              <a:rPr lang="he-IL" altLang="en-US" sz="4400" b="1" dirty="0">
                <a:latin typeface="David" panose="020E0502060401010101" pitchFamily="34" charset="-79"/>
                <a:cs typeface="David" panose="020E0502060401010101" pitchFamily="34" charset="-79"/>
              </a:rPr>
              <a:t>בָּרוּךְ אַתָּה בְּבֹאֶךָ; וּבָרוּךְ אַתָּה בְּצֵאתֶךָ</a:t>
            </a:r>
            <a:endParaRPr lang="en-US" altLang="en-US" sz="4400" b="1" dirty="0">
              <a:latin typeface="David" panose="020E0502060401010101" pitchFamily="34" charset="-79"/>
              <a:cs typeface="David" panose="020E0502060401010101" pitchFamily="34" charset="-79"/>
            </a:endParaRPr>
          </a:p>
          <a:p>
            <a:pPr marL="571500" indent="-571500" algn="l">
              <a:lnSpc>
                <a:spcPct val="90000"/>
              </a:lnSpc>
            </a:pPr>
            <a:r>
              <a:rPr lang="en-US" altLang="en-US" sz="2800" i="1" dirty="0"/>
              <a:t>Barukh </a:t>
            </a:r>
            <a:r>
              <a:rPr lang="en-US" altLang="en-US" sz="2800" i="1" dirty="0" err="1"/>
              <a:t>atah</a:t>
            </a:r>
            <a:r>
              <a:rPr lang="en-US" altLang="en-US" sz="2800" i="1" dirty="0"/>
              <a:t> </a:t>
            </a:r>
            <a:r>
              <a:rPr lang="en-US" altLang="en-US" sz="2800" i="1" dirty="0" err="1"/>
              <a:t>b'voekha</a:t>
            </a:r>
            <a:r>
              <a:rPr lang="en-US" altLang="en-US" sz="2800" i="1" dirty="0"/>
              <a:t>, </a:t>
            </a:r>
            <a:r>
              <a:rPr lang="en-US" altLang="en-US" sz="2800" i="1" dirty="0" err="1"/>
              <a:t>barukh</a:t>
            </a:r>
            <a:r>
              <a:rPr lang="en-US" altLang="en-US" sz="2800" i="1" dirty="0"/>
              <a:t> </a:t>
            </a:r>
            <a:r>
              <a:rPr lang="en-US" altLang="en-US" sz="2800" i="1" dirty="0" err="1"/>
              <a:t>atah</a:t>
            </a:r>
            <a:r>
              <a:rPr lang="en-US" altLang="en-US" sz="2800" i="1" dirty="0"/>
              <a:t> </a:t>
            </a:r>
            <a:r>
              <a:rPr lang="en-US" altLang="en-US" sz="2800" i="1" dirty="0" err="1"/>
              <a:t>btseitkha</a:t>
            </a:r>
            <a:r>
              <a:rPr lang="en-US" altLang="en-US" sz="2800" i="1" dirty="0"/>
              <a:t> </a:t>
            </a:r>
          </a:p>
          <a:p>
            <a:pPr algn="l" defTabSz="114300">
              <a:lnSpc>
                <a:spcPct val="90000"/>
              </a:lnSpc>
            </a:pPr>
            <a:endParaRPr lang="en-US" altLang="en-US" sz="1800" baseline="30000" dirty="0"/>
          </a:p>
          <a:p>
            <a:pPr algn="l" defTabSz="114300">
              <a:lnSpc>
                <a:spcPct val="90000"/>
              </a:lnSpc>
            </a:pPr>
            <a:r>
              <a:rPr lang="en-US" altLang="en-US" sz="3600" baseline="30000" dirty="0"/>
              <a:t>Dt. 28.6</a:t>
            </a:r>
            <a:r>
              <a:rPr lang="en-US" altLang="en-US" sz="3600" dirty="0"/>
              <a:t>  </a:t>
            </a:r>
            <a:r>
              <a:rPr lang="en-US" altLang="en-US" sz="4000" dirty="0"/>
              <a:t>“A </a:t>
            </a:r>
            <a:r>
              <a:rPr lang="en-US" altLang="en-US" sz="4000" u="sng" dirty="0">
                <a:solidFill>
                  <a:srgbClr val="FFFF66"/>
                </a:solidFill>
              </a:rPr>
              <a:t>blessing</a:t>
            </a:r>
            <a:r>
              <a:rPr lang="en-US" altLang="en-US" sz="4000" dirty="0"/>
              <a:t> on you when you go out, and a blessing on you when you come in.”  </a:t>
            </a:r>
          </a:p>
          <a:p>
            <a:pPr marL="571500" indent="-571500" algn="l">
              <a:lnSpc>
                <a:spcPct val="90000"/>
              </a:lnSpc>
            </a:pPr>
            <a:endParaRPr lang="en-US" altLang="en-US" sz="1400" dirty="0"/>
          </a:p>
          <a:p>
            <a:pPr marL="571500" indent="-571500" algn="l">
              <a:lnSpc>
                <a:spcPct val="90000"/>
              </a:lnSpc>
            </a:pPr>
            <a:endParaRPr lang="en-US" altLang="en-US" sz="3000" dirty="0"/>
          </a:p>
        </p:txBody>
      </p:sp>
    </p:spTree>
    <p:extLst>
      <p:ext uri="{BB962C8B-B14F-4D97-AF65-F5344CB8AC3E}">
        <p14:creationId xmlns:p14="http://schemas.microsoft.com/office/powerpoint/2010/main" val="40784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5A8966B8-6DE3-72FC-AED4-37922DA98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Rectangle: Rounded Corners 3">
            <a:extLst>
              <a:ext uri="{FF2B5EF4-FFF2-40B4-BE49-F238E27FC236}">
                <a16:creationId xmlns:a16="http://schemas.microsoft.com/office/drawing/2014/main" id="{D62B42AC-78B3-F871-FA14-1D0671B6C389}"/>
              </a:ext>
            </a:extLst>
          </p:cNvPr>
          <p:cNvSpPr/>
          <p:nvPr/>
        </p:nvSpPr>
        <p:spPr bwMode="auto">
          <a:xfrm>
            <a:off x="228600" y="361950"/>
            <a:ext cx="4419600" cy="1676400"/>
          </a:xfrm>
          <a:prstGeom prst="roundRect">
            <a:avLst/>
          </a:prstGeom>
          <a:noFill/>
          <a:ln w="444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37766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Finally — a great alternative to body scanners at airports.</a:t>
            </a:r>
          </a:p>
          <a:p>
            <a:pPr algn="l"/>
            <a:r>
              <a:rPr lang="en-US" sz="4000" dirty="0"/>
              <a:t>     The Israelis are developing an airport security device that will eliminate the privacy concerns that come with full-body scanners at the airports.</a:t>
            </a:r>
          </a:p>
          <a:p>
            <a:pPr algn="l"/>
            <a:endParaRPr lang="en-US" sz="4000" dirty="0"/>
          </a:p>
        </p:txBody>
      </p:sp>
    </p:spTree>
    <p:extLst>
      <p:ext uri="{BB962C8B-B14F-4D97-AF65-F5344CB8AC3E}">
        <p14:creationId xmlns:p14="http://schemas.microsoft.com/office/powerpoint/2010/main" val="3371403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343A3AFD-9C50-A4C9-EF63-7D8875B8E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4B2B826-9B1F-14CE-A536-31375D2B9D02}"/>
              </a:ext>
            </a:extLst>
          </p:cNvPr>
          <p:cNvSpPr txBox="1"/>
          <p:nvPr/>
        </p:nvSpPr>
        <p:spPr>
          <a:xfrm>
            <a:off x="228600" y="209550"/>
            <a:ext cx="8543364" cy="3785652"/>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Bar Mitzvah: Son of the Covenant</a:t>
            </a:r>
          </a:p>
          <a:p>
            <a:pPr marL="400050" indent="-400050" algn="l">
              <a:buFont typeface="+mj-lt"/>
              <a:buAutoNum type="arabicPeriod"/>
            </a:pPr>
            <a:r>
              <a:rPr lang="en-US" dirty="0">
                <a:effectLst>
                  <a:outerShdw blurRad="38100" dist="38100" dir="2700000" algn="tl">
                    <a:srgbClr val="000000">
                      <a:alpha val="43137"/>
                    </a:srgbClr>
                  </a:outerShdw>
                </a:effectLst>
              </a:rPr>
              <a:t>Entering Covenantal Identity</a:t>
            </a:r>
          </a:p>
          <a:p>
            <a:pPr marL="400050" indent="-400050" algn="l">
              <a:buFont typeface="+mj-lt"/>
              <a:buAutoNum type="arabicPeriod"/>
            </a:pPr>
            <a:r>
              <a:rPr lang="en-US" u="sng" dirty="0">
                <a:solidFill>
                  <a:srgbClr val="FFFF66"/>
                </a:solidFill>
                <a:effectLst>
                  <a:outerShdw blurRad="38100" dist="38100" dir="2700000" algn="tl">
                    <a:srgbClr val="000000">
                      <a:alpha val="43137"/>
                    </a:srgbClr>
                  </a:outerShdw>
                </a:effectLst>
              </a:rPr>
              <a:t>Aspects of Covenantal Identity </a:t>
            </a:r>
          </a:p>
          <a:p>
            <a:pPr algn="l"/>
            <a:r>
              <a:rPr lang="en-US" u="sng" dirty="0">
                <a:solidFill>
                  <a:srgbClr val="FFFF66"/>
                </a:solidFill>
                <a:effectLst>
                  <a:outerShdw blurRad="38100" dist="38100" dir="2700000" algn="tl">
                    <a:srgbClr val="000000">
                      <a:alpha val="43137"/>
                    </a:srgbClr>
                  </a:outerShdw>
                </a:effectLst>
              </a:rPr>
              <a:t>    in Romans 3</a:t>
            </a:r>
          </a:p>
          <a:p>
            <a:pPr algn="l"/>
            <a:r>
              <a:rPr lang="en-US" dirty="0">
                <a:effectLst>
                  <a:outerShdw blurRad="38100" dist="38100" dir="2700000" algn="tl">
                    <a:srgbClr val="000000">
                      <a:alpha val="43137"/>
                    </a:srgbClr>
                  </a:outerShdw>
                </a:effectLst>
              </a:rPr>
              <a:t>3. Aspects of Covenantal Identity </a:t>
            </a:r>
          </a:p>
          <a:p>
            <a:pPr algn="l"/>
            <a:r>
              <a:rPr lang="en-US" dirty="0">
                <a:effectLst>
                  <a:outerShdw blurRad="38100" dist="38100" dir="2700000" algn="tl">
                    <a:srgbClr val="000000">
                      <a:alpha val="43137"/>
                    </a:srgbClr>
                  </a:outerShdw>
                </a:effectLst>
              </a:rPr>
              <a:t>     In Romans 9</a:t>
            </a:r>
          </a:p>
        </p:txBody>
      </p:sp>
    </p:spTree>
    <p:extLst>
      <p:ext uri="{BB962C8B-B14F-4D97-AF65-F5344CB8AC3E}">
        <p14:creationId xmlns:p14="http://schemas.microsoft.com/office/powerpoint/2010/main" val="3566819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Ro 3.1-2</a:t>
            </a:r>
            <a:r>
              <a:rPr lang="en-US" sz="4000" dirty="0"/>
              <a:t> Then what advantage has the Jew? What is the value of being circumcised? Much in every way! In the first place, the Jews were entrusted with the very words of God. </a:t>
            </a:r>
          </a:p>
          <a:p>
            <a:pPr algn="l"/>
            <a:r>
              <a:rPr lang="en-US" sz="4000" dirty="0"/>
              <a:t>Circumcision = </a:t>
            </a:r>
            <a:r>
              <a:rPr lang="en-US" sz="4000" dirty="0" err="1"/>
              <a:t>covantal</a:t>
            </a:r>
            <a:r>
              <a:rPr lang="en-US" sz="4000" dirty="0"/>
              <a:t> identity</a:t>
            </a:r>
          </a:p>
        </p:txBody>
      </p:sp>
    </p:spTree>
    <p:extLst>
      <p:ext uri="{BB962C8B-B14F-4D97-AF65-F5344CB8AC3E}">
        <p14:creationId xmlns:p14="http://schemas.microsoft.com/office/powerpoint/2010/main" val="1865622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marL="171450" indent="-171450" algn="l">
              <a:buFont typeface="Arial" panose="020B0604020202020204" pitchFamily="34" charset="0"/>
              <a:buChar char="•"/>
            </a:pPr>
            <a:r>
              <a:rPr lang="en-US" altLang="en-US" sz="3600" dirty="0"/>
              <a:t>Shaul/ Paul is NOT saying, ”What is the value of the surgical procedure of circumcision?”</a:t>
            </a:r>
          </a:p>
          <a:p>
            <a:pPr marL="171450" indent="-171450" algn="l">
              <a:buFont typeface="Arial" panose="020B0604020202020204" pitchFamily="34" charset="0"/>
              <a:buChar char="•"/>
            </a:pPr>
            <a:endParaRPr lang="en-US" altLang="en-US" sz="1100" dirty="0"/>
          </a:p>
          <a:p>
            <a:pPr marL="171450" indent="-171450" algn="l">
              <a:buFont typeface="Arial" panose="020B0604020202020204" pitchFamily="34" charset="0"/>
              <a:buChar char="•"/>
            </a:pPr>
            <a:r>
              <a:rPr lang="en-US" altLang="en-US" sz="3600" dirty="0"/>
              <a:t>Shaul/ Paul IS saying, ”What is the central value of covenantal identity.”</a:t>
            </a:r>
          </a:p>
          <a:p>
            <a:pPr algn="l"/>
            <a:endParaRPr lang="en-US" altLang="en-US" sz="1000" dirty="0"/>
          </a:p>
          <a:p>
            <a:pPr algn="l"/>
            <a:r>
              <a:rPr lang="en-US" sz="3600" dirty="0"/>
              <a:t>“</a:t>
            </a:r>
            <a:r>
              <a:rPr lang="en-US" sz="3600" baseline="30000" dirty="0"/>
              <a:t>Ro 3.2 </a:t>
            </a:r>
            <a:r>
              <a:rPr lang="en-US" sz="3600" dirty="0"/>
              <a:t>The Jews were entrusted with the very words of God.”</a:t>
            </a:r>
          </a:p>
          <a:p>
            <a:pPr algn="l"/>
            <a:endParaRPr lang="en-US" altLang="en-US" sz="3600" dirty="0"/>
          </a:p>
          <a:p>
            <a:pPr algn="l"/>
            <a:endParaRPr lang="en-US" sz="4000" dirty="0">
              <a:cs typeface="David" panose="020E0502060401010101" pitchFamily="34" charset="-79"/>
            </a:endParaRPr>
          </a:p>
        </p:txBody>
      </p:sp>
    </p:spTree>
    <p:extLst>
      <p:ext uri="{BB962C8B-B14F-4D97-AF65-F5344CB8AC3E}">
        <p14:creationId xmlns:p14="http://schemas.microsoft.com/office/powerpoint/2010/main" val="3756505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marL="285750" indent="-285750" algn="l">
              <a:buFont typeface="Arial" panose="020B0604020202020204" pitchFamily="34" charset="0"/>
              <a:buChar char="•"/>
            </a:pPr>
            <a:r>
              <a:rPr lang="en-US" sz="4000" dirty="0"/>
              <a:t>Greek culture centered on science and sports.</a:t>
            </a:r>
          </a:p>
          <a:p>
            <a:pPr marL="285750" indent="-285750" algn="l">
              <a:buFont typeface="Arial" panose="020B0604020202020204" pitchFamily="34" charset="0"/>
              <a:buChar char="•"/>
            </a:pPr>
            <a:r>
              <a:rPr lang="en-US" sz="4000" dirty="0"/>
              <a:t>Roman culture…conquest</a:t>
            </a:r>
          </a:p>
          <a:p>
            <a:pPr marL="285750" indent="-285750" algn="l">
              <a:buFont typeface="Arial" panose="020B0604020202020204" pitchFamily="34" charset="0"/>
              <a:buChar char="•"/>
            </a:pPr>
            <a:r>
              <a:rPr lang="en-US" sz="4000" dirty="0"/>
              <a:t>Assyrian…cruelty.</a:t>
            </a:r>
          </a:p>
          <a:p>
            <a:pPr marL="285750" indent="-285750" algn="l">
              <a:buFont typeface="Arial" panose="020B0604020202020204" pitchFamily="34" charset="0"/>
              <a:buChar char="•"/>
            </a:pPr>
            <a:r>
              <a:rPr lang="en-US" sz="4000" dirty="0"/>
              <a:t>Phoenician…trade</a:t>
            </a:r>
          </a:p>
          <a:p>
            <a:pPr marL="285750" indent="-285750" algn="l">
              <a:buFont typeface="Arial" panose="020B0604020202020204" pitchFamily="34" charset="0"/>
              <a:buChar char="•"/>
            </a:pPr>
            <a:r>
              <a:rPr lang="en-US" sz="4000" dirty="0"/>
              <a:t>Egyptian…afterlife </a:t>
            </a:r>
          </a:p>
        </p:txBody>
      </p:sp>
    </p:spTree>
    <p:extLst>
      <p:ext uri="{BB962C8B-B14F-4D97-AF65-F5344CB8AC3E}">
        <p14:creationId xmlns:p14="http://schemas.microsoft.com/office/powerpoint/2010/main" val="344657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“Ro. 3.2 </a:t>
            </a:r>
            <a:r>
              <a:rPr lang="en-US" sz="4000" dirty="0"/>
              <a:t>The Jews were entrusted with the very words of God.”</a:t>
            </a:r>
          </a:p>
          <a:p>
            <a:pPr algn="l"/>
            <a:endParaRPr lang="en-US" sz="2000" dirty="0"/>
          </a:p>
          <a:p>
            <a:pPr algn="l"/>
            <a:r>
              <a:rPr lang="en-US" sz="4000" dirty="0"/>
              <a:t>Jewish culture was centered on literacy.  Learning to read and write scripture was our </a:t>
            </a:r>
            <a:r>
              <a:rPr lang="en-US" sz="4000" u="sng" dirty="0">
                <a:solidFill>
                  <a:srgbClr val="FFFF66"/>
                </a:solidFill>
              </a:rPr>
              <a:t>MOST</a:t>
            </a:r>
            <a:r>
              <a:rPr lang="en-US" sz="4000" dirty="0"/>
              <a:t> important national task and value.</a:t>
            </a:r>
          </a:p>
        </p:txBody>
      </p:sp>
    </p:spTree>
    <p:extLst>
      <p:ext uri="{BB962C8B-B14F-4D97-AF65-F5344CB8AC3E}">
        <p14:creationId xmlns:p14="http://schemas.microsoft.com/office/powerpoint/2010/main" val="3166514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cs typeface="David" panose="020E0502060401010101" pitchFamily="34" charset="-79"/>
              </a:rPr>
              <a:t>So, Jewish = Israelite people preeminently taught their sons</a:t>
            </a:r>
            <a:r>
              <a:rPr lang="he-IL" sz="4000" dirty="0">
                <a:cs typeface="David" panose="020E0502060401010101" pitchFamily="34" charset="-79"/>
              </a:rPr>
              <a:t> </a:t>
            </a:r>
            <a:r>
              <a:rPr lang="en-US" sz="4000" dirty="0">
                <a:cs typeface="David" panose="020E0502060401010101" pitchFamily="34" charset="-79"/>
              </a:rPr>
              <a:t>and daughters literacy.  </a:t>
            </a:r>
          </a:p>
          <a:p>
            <a:pPr algn="l"/>
            <a:r>
              <a:rPr lang="en-US" sz="4000" dirty="0">
                <a:cs typeface="David" panose="020E0502060401010101" pitchFamily="34" charset="-79"/>
              </a:rPr>
              <a:t>Two main advantages.</a:t>
            </a:r>
          </a:p>
          <a:p>
            <a:pPr marL="457200" indent="-457200" algn="l">
              <a:buFont typeface="+mj-lt"/>
              <a:buAutoNum type="arabicPeriod"/>
            </a:pPr>
            <a:r>
              <a:rPr lang="en-US" sz="4000" dirty="0">
                <a:cs typeface="David" panose="020E0502060401010101" pitchFamily="34" charset="-79"/>
              </a:rPr>
              <a:t>Literacy was in the Hebrew scriptures, so in the knowledge and wisdom of G-d</a:t>
            </a:r>
          </a:p>
        </p:txBody>
      </p:sp>
    </p:spTree>
    <p:extLst>
      <p:ext uri="{BB962C8B-B14F-4D97-AF65-F5344CB8AC3E}">
        <p14:creationId xmlns:p14="http://schemas.microsoft.com/office/powerpoint/2010/main" val="4050293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marL="400050" indent="-400050" algn="l">
              <a:buFont typeface="+mj-lt"/>
              <a:buAutoNum type="arabicPeriod" startAt="2"/>
            </a:pPr>
            <a:r>
              <a:rPr lang="he-IL" sz="4000" dirty="0">
                <a:cs typeface="David" panose="020E0502060401010101" pitchFamily="34" charset="-79"/>
              </a:rPr>
              <a:t> </a:t>
            </a:r>
            <a:r>
              <a:rPr lang="en-US" sz="4000" dirty="0">
                <a:cs typeface="David" panose="020E0502060401010101" pitchFamily="34" charset="-79"/>
              </a:rPr>
              <a:t>Literacy in scripture made a later practice of literacy in other fields easier: law, medicine, science.</a:t>
            </a:r>
          </a:p>
          <a:p>
            <a:pPr algn="l"/>
            <a:endParaRPr lang="en-US" sz="4000" dirty="0">
              <a:cs typeface="David" panose="020E0502060401010101" pitchFamily="34" charset="-79"/>
            </a:endParaRPr>
          </a:p>
        </p:txBody>
      </p:sp>
    </p:spTree>
    <p:extLst>
      <p:ext uri="{BB962C8B-B14F-4D97-AF65-F5344CB8AC3E}">
        <p14:creationId xmlns:p14="http://schemas.microsoft.com/office/powerpoint/2010/main" val="2140691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3689398" cy="4800600"/>
          </a:xfrm>
        </p:spPr>
        <p:txBody>
          <a:bodyPr>
            <a:normAutofit/>
          </a:bodyPr>
          <a:lstStyle/>
          <a:p>
            <a:pPr algn="l"/>
            <a:r>
              <a:rPr lang="en-US" altLang="en-US" sz="4000" dirty="0"/>
              <a:t>It is thought that neural function happens on the surface of the brain. </a:t>
            </a:r>
            <a:endParaRPr lang="en-US" sz="4400" dirty="0">
              <a:cs typeface="David" panose="020E0502060401010101" pitchFamily="34" charset="-79"/>
            </a:endParaRPr>
          </a:p>
        </p:txBody>
      </p:sp>
      <p:pic>
        <p:nvPicPr>
          <p:cNvPr id="7170" name="Picture 2" descr="A human brain viewed from above, showing its characteristic folds, against a pink background.">
            <a:extLst>
              <a:ext uri="{FF2B5EF4-FFF2-40B4-BE49-F238E27FC236}">
                <a16:creationId xmlns:a16="http://schemas.microsoft.com/office/drawing/2014/main" id="{04E0792B-FEE8-6923-A15B-FC66BD02B8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55" r="20094"/>
          <a:stretch/>
        </p:blipFill>
        <p:spPr bwMode="auto">
          <a:xfrm>
            <a:off x="3917998" y="9524"/>
            <a:ext cx="5216477"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810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he-IL" sz="4000" dirty="0">
                <a:cs typeface="David" panose="020E0502060401010101" pitchFamily="34" charset="-79"/>
              </a:rPr>
              <a:t> </a:t>
            </a:r>
            <a:endParaRPr lang="en-US" sz="4000" dirty="0">
              <a:cs typeface="David" panose="020E0502060401010101" pitchFamily="34" charset="-79"/>
            </a:endParaRPr>
          </a:p>
        </p:txBody>
      </p:sp>
      <p:pic>
        <p:nvPicPr>
          <p:cNvPr id="3" name="Picture 2">
            <a:extLst>
              <a:ext uri="{FF2B5EF4-FFF2-40B4-BE49-F238E27FC236}">
                <a16:creationId xmlns:a16="http://schemas.microsoft.com/office/drawing/2014/main" id="{E67FD283-489A-DC87-2800-EB627E6FA13B}"/>
              </a:ext>
            </a:extLst>
          </p:cNvPr>
          <p:cNvPicPr>
            <a:picLocks noChangeAspect="1"/>
          </p:cNvPicPr>
          <p:nvPr/>
        </p:nvPicPr>
        <p:blipFill>
          <a:blip r:embed="rId3"/>
          <a:stretch>
            <a:fillRect/>
          </a:stretch>
        </p:blipFill>
        <p:spPr>
          <a:xfrm>
            <a:off x="1406676" y="19104"/>
            <a:ext cx="6137124" cy="5124396"/>
          </a:xfrm>
          <a:prstGeom prst="rect">
            <a:avLst/>
          </a:prstGeom>
        </p:spPr>
      </p:pic>
    </p:spTree>
    <p:extLst>
      <p:ext uri="{BB962C8B-B14F-4D97-AF65-F5344CB8AC3E}">
        <p14:creationId xmlns:p14="http://schemas.microsoft.com/office/powerpoint/2010/main" val="1773501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cs typeface="David" panose="020E0502060401010101" pitchFamily="34" charset="-79"/>
              </a:rPr>
              <a:t>Epigenetics help offspring of studious, brain wrinkled people; tend to be also studious and learned.</a:t>
            </a:r>
          </a:p>
          <a:p>
            <a:pPr algn="l"/>
            <a:r>
              <a:rPr lang="en-US" sz="4000" dirty="0">
                <a:cs typeface="David" panose="020E0502060401010101" pitchFamily="34" charset="-79"/>
              </a:rPr>
              <a:t>THAT is why Jews appear to be rich, and win so many Nobel prizes.  </a:t>
            </a:r>
          </a:p>
        </p:txBody>
      </p:sp>
    </p:spTree>
    <p:extLst>
      <p:ext uri="{BB962C8B-B14F-4D97-AF65-F5344CB8AC3E}">
        <p14:creationId xmlns:p14="http://schemas.microsoft.com/office/powerpoint/2010/main" val="210345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It’s a booth you can step into that will not X-ray you, but will detonate any explosive device you may have on you.</a:t>
            </a:r>
          </a:p>
        </p:txBody>
      </p:sp>
    </p:spTree>
    <p:extLst>
      <p:ext uri="{BB962C8B-B14F-4D97-AF65-F5344CB8AC3E}">
        <p14:creationId xmlns:p14="http://schemas.microsoft.com/office/powerpoint/2010/main" val="1153041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cs typeface="David" panose="020E0502060401010101" pitchFamily="34" charset="-79"/>
              </a:rPr>
              <a:t>Nobel statistics: 22 per cent of winners have been Jewish, despite our people comprising less than 0.2 per cent of the world’s population.</a:t>
            </a:r>
          </a:p>
          <a:p>
            <a:pPr algn="l"/>
            <a:r>
              <a:rPr lang="en-US" sz="4000" dirty="0">
                <a:cs typeface="David" panose="020E0502060401010101" pitchFamily="34" charset="-79"/>
              </a:rPr>
              <a:t>100x disproportionate.</a:t>
            </a:r>
          </a:p>
        </p:txBody>
      </p:sp>
    </p:spTree>
    <p:extLst>
      <p:ext uri="{BB962C8B-B14F-4D97-AF65-F5344CB8AC3E}">
        <p14:creationId xmlns:p14="http://schemas.microsoft.com/office/powerpoint/2010/main" val="2887433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cs typeface="David" panose="020E0502060401010101" pitchFamily="34" charset="-79"/>
              </a:rPr>
              <a:t>Education has been put on a pedestal for Jews for millennia, dating back to the Torah — which means “teaching”. God chose Avraham to teach his children the ways of the Chosen People; </a:t>
            </a:r>
          </a:p>
        </p:txBody>
      </p:sp>
    </p:spTree>
    <p:extLst>
      <p:ext uri="{BB962C8B-B14F-4D97-AF65-F5344CB8AC3E}">
        <p14:creationId xmlns:p14="http://schemas.microsoft.com/office/powerpoint/2010/main" val="61624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cs typeface="David" panose="020E0502060401010101" pitchFamily="34" charset="-79"/>
              </a:rPr>
              <a:t>Moshe </a:t>
            </a:r>
            <a:r>
              <a:rPr lang="en-US" sz="4000" dirty="0" err="1">
                <a:cs typeface="David" panose="020E0502060401010101" pitchFamily="34" charset="-79"/>
              </a:rPr>
              <a:t>Rabbeinu</a:t>
            </a:r>
            <a:r>
              <a:rPr lang="en-US" sz="4000" dirty="0">
                <a:cs typeface="David" panose="020E0502060401010101" pitchFamily="34" charset="-79"/>
              </a:rPr>
              <a:t>, “our teacher”, did the same, and following the destruction of the Temple in 70CE, the Romans granted permission to establish an academy.</a:t>
            </a:r>
          </a:p>
        </p:txBody>
      </p:sp>
    </p:spTree>
    <p:extLst>
      <p:ext uri="{BB962C8B-B14F-4D97-AF65-F5344CB8AC3E}">
        <p14:creationId xmlns:p14="http://schemas.microsoft.com/office/powerpoint/2010/main" val="1419881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a:cs typeface="David" panose="020E0502060401010101" pitchFamily="34" charset="-79"/>
              </a:rPr>
              <a:t>According to the late Rabbi Lord Sacks, the Jews knew that “to defend a country, you need an army, but to defend an identity, you need a school”.</a:t>
            </a:r>
            <a:endParaRPr lang="en-US" sz="4000" dirty="0">
              <a:cs typeface="David" panose="020E0502060401010101" pitchFamily="34" charset="-79"/>
            </a:endParaRPr>
          </a:p>
        </p:txBody>
      </p:sp>
    </p:spTree>
    <p:extLst>
      <p:ext uri="{BB962C8B-B14F-4D97-AF65-F5344CB8AC3E}">
        <p14:creationId xmlns:p14="http://schemas.microsoft.com/office/powerpoint/2010/main" val="2260203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cs typeface="David" panose="020E0502060401010101" pitchFamily="34" charset="-79"/>
            </a:endParaRPr>
          </a:p>
          <a:p>
            <a:r>
              <a:rPr lang="en-US" sz="4000" dirty="0">
                <a:cs typeface="David" panose="020E0502060401010101" pitchFamily="34" charset="-79"/>
              </a:rPr>
              <a:t>Covenantal duty of literacy.</a:t>
            </a:r>
            <a:r>
              <a:rPr lang="he-IL" sz="4000" dirty="0">
                <a:cs typeface="David" panose="020E0502060401010101" pitchFamily="34" charset="-79"/>
              </a:rPr>
              <a:t> </a:t>
            </a:r>
            <a:endParaRPr lang="en-US" sz="4000" dirty="0">
              <a:cs typeface="David" panose="020E0502060401010101" pitchFamily="34" charset="-79"/>
            </a:endParaRPr>
          </a:p>
        </p:txBody>
      </p:sp>
    </p:spTree>
    <p:extLst>
      <p:ext uri="{BB962C8B-B14F-4D97-AF65-F5344CB8AC3E}">
        <p14:creationId xmlns:p14="http://schemas.microsoft.com/office/powerpoint/2010/main" val="2028283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he-IL" sz="4000" dirty="0">
                <a:cs typeface="David" panose="020E0502060401010101" pitchFamily="34" charset="-79"/>
              </a:rPr>
              <a:t> </a:t>
            </a:r>
            <a:endParaRPr lang="en-US" sz="4000" dirty="0">
              <a:cs typeface="David" panose="020E0502060401010101" pitchFamily="34" charset="-79"/>
            </a:endParaRPr>
          </a:p>
        </p:txBody>
      </p:sp>
    </p:spTree>
    <p:extLst>
      <p:ext uri="{BB962C8B-B14F-4D97-AF65-F5344CB8AC3E}">
        <p14:creationId xmlns:p14="http://schemas.microsoft.com/office/powerpoint/2010/main" val="3715163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5A8966B8-6DE3-72FC-AED4-37922DA98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Rectangle: Rounded Corners 3">
            <a:extLst>
              <a:ext uri="{FF2B5EF4-FFF2-40B4-BE49-F238E27FC236}">
                <a16:creationId xmlns:a16="http://schemas.microsoft.com/office/drawing/2014/main" id="{D62B42AC-78B3-F871-FA14-1D0671B6C389}"/>
              </a:ext>
            </a:extLst>
          </p:cNvPr>
          <p:cNvSpPr/>
          <p:nvPr/>
        </p:nvSpPr>
        <p:spPr bwMode="auto">
          <a:xfrm>
            <a:off x="228600" y="361950"/>
            <a:ext cx="4419600" cy="1676400"/>
          </a:xfrm>
          <a:prstGeom prst="roundRect">
            <a:avLst/>
          </a:prstGeom>
          <a:noFill/>
          <a:ln w="444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846633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343A3AFD-9C50-A4C9-EF63-7D8875B8E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4B2B826-9B1F-14CE-A536-31375D2B9D02}"/>
              </a:ext>
            </a:extLst>
          </p:cNvPr>
          <p:cNvSpPr txBox="1"/>
          <p:nvPr/>
        </p:nvSpPr>
        <p:spPr>
          <a:xfrm>
            <a:off x="228600" y="209550"/>
            <a:ext cx="8543364" cy="3785652"/>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Bar Mitzvah: Son of the Covenant</a:t>
            </a:r>
          </a:p>
          <a:p>
            <a:pPr marL="400050" indent="-400050" algn="l">
              <a:buFont typeface="+mj-lt"/>
              <a:buAutoNum type="arabicPeriod"/>
            </a:pPr>
            <a:r>
              <a:rPr lang="en-US" dirty="0">
                <a:effectLst>
                  <a:outerShdw blurRad="38100" dist="38100" dir="2700000" algn="tl">
                    <a:srgbClr val="000000">
                      <a:alpha val="43137"/>
                    </a:srgbClr>
                  </a:outerShdw>
                </a:effectLst>
              </a:rPr>
              <a:t>Entering Covenantal Identity</a:t>
            </a:r>
          </a:p>
          <a:p>
            <a:pPr marL="400050" indent="-400050" algn="l">
              <a:buFont typeface="+mj-lt"/>
              <a:buAutoNum type="arabicPeriod"/>
            </a:pPr>
            <a:r>
              <a:rPr lang="en-US" dirty="0">
                <a:effectLst>
                  <a:outerShdw blurRad="38100" dist="38100" dir="2700000" algn="tl">
                    <a:srgbClr val="000000">
                      <a:alpha val="43137"/>
                    </a:srgbClr>
                  </a:outerShdw>
                </a:effectLst>
              </a:rPr>
              <a:t>Aspects of Covenantal Identity </a:t>
            </a:r>
          </a:p>
          <a:p>
            <a:pPr algn="l"/>
            <a:r>
              <a:rPr lang="en-US" dirty="0">
                <a:effectLst>
                  <a:outerShdw blurRad="38100" dist="38100" dir="2700000" algn="tl">
                    <a:srgbClr val="000000">
                      <a:alpha val="43137"/>
                    </a:srgbClr>
                  </a:outerShdw>
                </a:effectLst>
              </a:rPr>
              <a:t>    in Romans 3</a:t>
            </a:r>
          </a:p>
          <a:p>
            <a:pPr algn="l"/>
            <a:r>
              <a:rPr lang="en-US" dirty="0">
                <a:effectLst>
                  <a:outerShdw blurRad="38100" dist="38100" dir="2700000" algn="tl">
                    <a:srgbClr val="000000">
                      <a:alpha val="43137"/>
                    </a:srgbClr>
                  </a:outerShdw>
                </a:effectLst>
              </a:rPr>
              <a:t>3. </a:t>
            </a:r>
            <a:r>
              <a:rPr lang="en-US" u="sng" dirty="0">
                <a:solidFill>
                  <a:srgbClr val="FFFF66"/>
                </a:solidFill>
                <a:effectLst>
                  <a:outerShdw blurRad="38100" dist="38100" dir="2700000" algn="tl">
                    <a:srgbClr val="000000">
                      <a:alpha val="43137"/>
                    </a:srgbClr>
                  </a:outerShdw>
                </a:effectLst>
              </a:rPr>
              <a:t>Aspects of Covenantal Identity </a:t>
            </a:r>
          </a:p>
          <a:p>
            <a:pPr algn="l"/>
            <a:r>
              <a:rPr lang="en-US" dirty="0">
                <a:solidFill>
                  <a:srgbClr val="FFFF66"/>
                </a:solidFill>
                <a:effectLst>
                  <a:outerShdw blurRad="38100" dist="38100" dir="2700000" algn="tl">
                    <a:srgbClr val="000000">
                      <a:alpha val="43137"/>
                    </a:srgbClr>
                  </a:outerShdw>
                </a:effectLst>
              </a:rPr>
              <a:t>     i</a:t>
            </a:r>
            <a:r>
              <a:rPr lang="en-US" u="sng" dirty="0">
                <a:solidFill>
                  <a:srgbClr val="FFFF66"/>
                </a:solidFill>
                <a:effectLst>
                  <a:outerShdw blurRad="38100" dist="38100" dir="2700000" algn="tl">
                    <a:srgbClr val="000000">
                      <a:alpha val="43137"/>
                    </a:srgbClr>
                  </a:outerShdw>
                </a:effectLst>
              </a:rPr>
              <a:t>n Romans 9</a:t>
            </a:r>
          </a:p>
        </p:txBody>
      </p:sp>
    </p:spTree>
    <p:extLst>
      <p:ext uri="{BB962C8B-B14F-4D97-AF65-F5344CB8AC3E}">
        <p14:creationId xmlns:p14="http://schemas.microsoft.com/office/powerpoint/2010/main" val="2010338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Ro 9.4-5</a:t>
            </a:r>
            <a:r>
              <a:rPr lang="en-US" sz="4000" dirty="0"/>
              <a:t> The people of Isra’el! </a:t>
            </a:r>
            <a:r>
              <a:rPr lang="en-US" sz="4000" baseline="-25000" dirty="0">
                <a:solidFill>
                  <a:srgbClr val="C00000"/>
                </a:solidFill>
              </a:rPr>
              <a:t>1</a:t>
            </a:r>
            <a:r>
              <a:rPr lang="en-US" sz="4000" dirty="0"/>
              <a:t>They were made God’s children, </a:t>
            </a:r>
            <a:r>
              <a:rPr lang="en-US" sz="4000" baseline="-25000" dirty="0">
                <a:solidFill>
                  <a:srgbClr val="C00000"/>
                </a:solidFill>
              </a:rPr>
              <a:t>2</a:t>
            </a:r>
            <a:r>
              <a:rPr lang="en-US" sz="4000" dirty="0"/>
              <a:t>the Sh’khinah has been with them, </a:t>
            </a:r>
            <a:r>
              <a:rPr lang="en-US" sz="4000" baseline="-25000" dirty="0">
                <a:solidFill>
                  <a:srgbClr val="C00000"/>
                </a:solidFill>
              </a:rPr>
              <a:t>3</a:t>
            </a:r>
            <a:r>
              <a:rPr lang="en-US" sz="4000" dirty="0"/>
              <a:t>the covenants are theirs, </a:t>
            </a:r>
            <a:r>
              <a:rPr lang="en-US" sz="4000" baseline="-25000" dirty="0">
                <a:solidFill>
                  <a:srgbClr val="C00000"/>
                </a:solidFill>
              </a:rPr>
              <a:t>4</a:t>
            </a:r>
            <a:r>
              <a:rPr lang="en-US" sz="4000" dirty="0"/>
              <a:t>likewise the giving of the Torah, </a:t>
            </a:r>
            <a:r>
              <a:rPr lang="en-US" sz="4000" baseline="-25000" dirty="0">
                <a:solidFill>
                  <a:srgbClr val="C00000"/>
                </a:solidFill>
              </a:rPr>
              <a:t>5</a:t>
            </a:r>
            <a:r>
              <a:rPr lang="en-US" sz="4000" dirty="0"/>
              <a:t>the Temple service and the promises; </a:t>
            </a:r>
          </a:p>
        </p:txBody>
      </p:sp>
    </p:spTree>
    <p:extLst>
      <p:ext uri="{BB962C8B-B14F-4D97-AF65-F5344CB8AC3E}">
        <p14:creationId xmlns:p14="http://schemas.microsoft.com/office/powerpoint/2010/main" val="3546526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Ro 9.4-5</a:t>
            </a:r>
            <a:r>
              <a:rPr lang="en-US" sz="4000" dirty="0"/>
              <a:t> </a:t>
            </a:r>
            <a:r>
              <a:rPr lang="en-US" sz="4000" baseline="-25000" dirty="0">
                <a:solidFill>
                  <a:srgbClr val="C00000"/>
                </a:solidFill>
              </a:rPr>
              <a:t>6</a:t>
            </a:r>
            <a:r>
              <a:rPr lang="en-US" sz="4000" dirty="0"/>
              <a:t>the Patriarchs are theirs; and </a:t>
            </a:r>
            <a:r>
              <a:rPr lang="en-US" sz="4000" baseline="-25000" dirty="0">
                <a:solidFill>
                  <a:srgbClr val="C00000"/>
                </a:solidFill>
              </a:rPr>
              <a:t>7</a:t>
            </a:r>
            <a:r>
              <a:rPr lang="en-US" sz="4000" dirty="0"/>
              <a:t>from them, as far as his physical descent is concerned, came the Messiah, who is over all. Praised be </a:t>
            </a:r>
            <a:r>
              <a:rPr lang="en-US" sz="4000" cap="small" dirty="0"/>
              <a:t>Adoni</a:t>
            </a:r>
            <a:r>
              <a:rPr lang="en-US" sz="4000" dirty="0"/>
              <a:t> for ever! Amen.</a:t>
            </a:r>
          </a:p>
        </p:txBody>
      </p:sp>
    </p:spTree>
    <p:extLst>
      <p:ext uri="{BB962C8B-B14F-4D97-AF65-F5344CB8AC3E}">
        <p14:creationId xmlns:p14="http://schemas.microsoft.com/office/powerpoint/2010/main" val="242833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They see this as a win-win for everyone, with none of this difficulty about racial profiling.  It also would eliminate the costs of a long and expensive trial.  Justice would be swift.   Case closed.</a:t>
            </a:r>
          </a:p>
          <a:p>
            <a:pPr algn="l"/>
            <a:r>
              <a:rPr lang="en-US" sz="4000" dirty="0"/>
              <a:t>     </a:t>
            </a:r>
          </a:p>
        </p:txBody>
      </p:sp>
    </p:spTree>
    <p:extLst>
      <p:ext uri="{BB962C8B-B14F-4D97-AF65-F5344CB8AC3E}">
        <p14:creationId xmlns:p14="http://schemas.microsoft.com/office/powerpoint/2010/main" val="3632280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25000" dirty="0">
                <a:solidFill>
                  <a:srgbClr val="C00000"/>
                </a:solidFill>
              </a:rPr>
              <a:t>1</a:t>
            </a:r>
            <a:r>
              <a:rPr lang="en-US" sz="4000" dirty="0"/>
              <a:t>They were made God’s children</a:t>
            </a:r>
          </a:p>
          <a:p>
            <a:pPr algn="l"/>
            <a:r>
              <a:rPr lang="en-US" sz="4000" baseline="30000" dirty="0" err="1">
                <a:cs typeface="David" panose="020E0502060401010101" pitchFamily="34" charset="-79"/>
              </a:rPr>
              <a:t>Shmot</a:t>
            </a:r>
            <a:r>
              <a:rPr lang="en-US" sz="4000" baseline="30000" dirty="0">
                <a:cs typeface="David" panose="020E0502060401010101" pitchFamily="34" charset="-79"/>
              </a:rPr>
              <a:t>/Ex 4.22-23 </a:t>
            </a:r>
            <a:r>
              <a:rPr lang="en-US" sz="4000" dirty="0">
                <a:cs typeface="David" panose="020E0502060401010101" pitchFamily="34" charset="-79"/>
              </a:rPr>
              <a:t>Then you are to tell Pharaoh: ‘</a:t>
            </a:r>
            <a:r>
              <a:rPr lang="en-US" sz="4000" cap="small" dirty="0">
                <a:cs typeface="David" panose="020E0502060401010101" pitchFamily="34" charset="-79"/>
              </a:rPr>
              <a:t>Adoni</a:t>
            </a:r>
            <a:r>
              <a:rPr lang="en-US" sz="4000" dirty="0">
                <a:cs typeface="David" panose="020E0502060401010101" pitchFamily="34" charset="-79"/>
              </a:rPr>
              <a:t> says, “</a:t>
            </a:r>
            <a:r>
              <a:rPr lang="en-US" sz="4000" u="sng" dirty="0">
                <a:solidFill>
                  <a:srgbClr val="FFFF66"/>
                </a:solidFill>
                <a:cs typeface="David" panose="020E0502060401010101" pitchFamily="34" charset="-79"/>
              </a:rPr>
              <a:t>Isra’el is my firstborn son</a:t>
            </a:r>
            <a:r>
              <a:rPr lang="en-US" sz="4000" dirty="0">
                <a:cs typeface="David" panose="020E0502060401010101" pitchFamily="34" charset="-79"/>
              </a:rPr>
              <a:t>. I have told you to let my son go in order to worship me, but you have refused to let him go. Well, then, I will kill your firstborn son!”’</a:t>
            </a:r>
          </a:p>
        </p:txBody>
      </p:sp>
    </p:spTree>
    <p:extLst>
      <p:ext uri="{BB962C8B-B14F-4D97-AF65-F5344CB8AC3E}">
        <p14:creationId xmlns:p14="http://schemas.microsoft.com/office/powerpoint/2010/main" val="1438868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800600"/>
          </a:xfrm>
        </p:spPr>
        <p:txBody>
          <a:bodyPr>
            <a:normAutofit/>
          </a:bodyPr>
          <a:lstStyle/>
          <a:p>
            <a:pPr algn="l"/>
            <a:r>
              <a:rPr lang="en-US" sz="4000" dirty="0"/>
              <a:t>Covenantal identity #1</a:t>
            </a:r>
          </a:p>
          <a:p>
            <a:pPr algn="l"/>
            <a:r>
              <a:rPr lang="en-US" sz="4000" dirty="0"/>
              <a:t>Love Messiah the King.  He’s the Savior, Redeemer, and a relative.</a:t>
            </a:r>
          </a:p>
        </p:txBody>
      </p:sp>
    </p:spTree>
    <p:extLst>
      <p:ext uri="{BB962C8B-B14F-4D97-AF65-F5344CB8AC3E}">
        <p14:creationId xmlns:p14="http://schemas.microsoft.com/office/powerpoint/2010/main" val="2474521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he-IL" sz="4000" dirty="0">
                <a:cs typeface="David" panose="020E0502060401010101" pitchFamily="34" charset="-79"/>
              </a:rPr>
              <a:t> </a:t>
            </a:r>
            <a:r>
              <a:rPr lang="en-US" sz="4000" baseline="-25000" dirty="0">
                <a:solidFill>
                  <a:srgbClr val="C00000"/>
                </a:solidFill>
              </a:rPr>
              <a:t>2</a:t>
            </a:r>
            <a:r>
              <a:rPr lang="en-US" sz="4000" dirty="0"/>
              <a:t>the Sh’khinah has been with them</a:t>
            </a:r>
          </a:p>
          <a:p>
            <a:pPr algn="l"/>
            <a:r>
              <a:rPr lang="en-US" sz="4000" dirty="0">
                <a:cs typeface="David" panose="020E0502060401010101" pitchFamily="34" charset="-79"/>
              </a:rPr>
              <a:t>A passion for the Presence.</a:t>
            </a:r>
          </a:p>
          <a:p>
            <a:pPr marL="228600" indent="-228600" algn="l">
              <a:buFont typeface="Arial" panose="020B0604020202020204" pitchFamily="34" charset="0"/>
              <a:buChar char="•"/>
            </a:pPr>
            <a:r>
              <a:rPr lang="en-US" sz="4000" baseline="30000" dirty="0">
                <a:cs typeface="David" panose="020E0502060401010101" pitchFamily="34" charset="-79"/>
              </a:rPr>
              <a:t>T’hillim/Ps 27.4 </a:t>
            </a:r>
            <a:r>
              <a:rPr lang="en-US" sz="4000" dirty="0">
                <a:cs typeface="David" panose="020E0502060401010101" pitchFamily="34" charset="-79"/>
              </a:rPr>
              <a:t>One thing have I asked of </a:t>
            </a:r>
            <a:r>
              <a:rPr lang="en-US" sz="4000" cap="small" dirty="0">
                <a:cs typeface="David" panose="020E0502060401010101" pitchFamily="34" charset="-79"/>
              </a:rPr>
              <a:t>Adoni</a:t>
            </a:r>
            <a:r>
              <a:rPr lang="en-US" sz="4000" dirty="0">
                <a:cs typeface="David" panose="020E0502060401010101" pitchFamily="34" charset="-79"/>
              </a:rPr>
              <a:t>, that will I seek:  to dwell in the House of </a:t>
            </a:r>
            <a:r>
              <a:rPr lang="en-US" sz="4000" cap="small" dirty="0">
                <a:cs typeface="David" panose="020E0502060401010101" pitchFamily="34" charset="-79"/>
              </a:rPr>
              <a:t>Adoni</a:t>
            </a:r>
            <a:r>
              <a:rPr lang="en-US" sz="4000" dirty="0">
                <a:cs typeface="David" panose="020E0502060401010101" pitchFamily="34" charset="-79"/>
              </a:rPr>
              <a:t> all the days of my life, to behold the beauty of </a:t>
            </a:r>
            <a:r>
              <a:rPr lang="en-US" sz="4000" cap="small" dirty="0">
                <a:cs typeface="David" panose="020E0502060401010101" pitchFamily="34" charset="-79"/>
              </a:rPr>
              <a:t>Adoni</a:t>
            </a:r>
            <a:r>
              <a:rPr lang="en-US" sz="4000" dirty="0">
                <a:cs typeface="David" panose="020E0502060401010101" pitchFamily="34" charset="-79"/>
              </a:rPr>
              <a:t>, and to meditate in His Temple.</a:t>
            </a:r>
          </a:p>
        </p:txBody>
      </p:sp>
    </p:spTree>
    <p:extLst>
      <p:ext uri="{BB962C8B-B14F-4D97-AF65-F5344CB8AC3E}">
        <p14:creationId xmlns:p14="http://schemas.microsoft.com/office/powerpoint/2010/main" val="1229671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marL="171450" indent="-171450" algn="l">
              <a:buFont typeface="Arial" panose="020B0604020202020204" pitchFamily="34" charset="0"/>
              <a:buChar char="•"/>
            </a:pPr>
            <a:r>
              <a:rPr lang="he-IL" sz="4000" dirty="0">
                <a:cs typeface="David" panose="020E0502060401010101" pitchFamily="34" charset="-79"/>
              </a:rPr>
              <a:t> </a:t>
            </a:r>
            <a:r>
              <a:rPr lang="en-US" sz="4000" baseline="30000" dirty="0" err="1">
                <a:cs typeface="David" panose="020E0502060401010101" pitchFamily="34" charset="-79"/>
              </a:rPr>
              <a:t>Shmot</a:t>
            </a:r>
            <a:r>
              <a:rPr lang="en-US" sz="4000" baseline="30000" dirty="0">
                <a:cs typeface="David" panose="020E0502060401010101" pitchFamily="34" charset="-79"/>
              </a:rPr>
              <a:t>/Ex 34.18-19 </a:t>
            </a:r>
            <a:r>
              <a:rPr lang="en-US" sz="4000" dirty="0">
                <a:cs typeface="David" panose="020E0502060401010101" pitchFamily="34" charset="-79"/>
              </a:rPr>
              <a:t>But Moshe said, “I beg you to </a:t>
            </a:r>
            <a:r>
              <a:rPr lang="en-US" sz="4000" u="sng" dirty="0">
                <a:solidFill>
                  <a:srgbClr val="FFFF66"/>
                </a:solidFill>
                <a:cs typeface="David" panose="020E0502060401010101" pitchFamily="34" charset="-79"/>
              </a:rPr>
              <a:t>show me your glory</a:t>
            </a:r>
            <a:r>
              <a:rPr lang="en-US" sz="4000" dirty="0">
                <a:cs typeface="David" panose="020E0502060401010101" pitchFamily="34" charset="-79"/>
              </a:rPr>
              <a:t>!” He replied, “I will cause all my goodness to pass before you, and in your presence I will pronounce the name of </a:t>
            </a:r>
            <a:r>
              <a:rPr lang="en-US" sz="4000" cap="small" dirty="0">
                <a:cs typeface="David" panose="020E0502060401010101" pitchFamily="34" charset="-79"/>
              </a:rPr>
              <a:t>Adoni</a:t>
            </a:r>
            <a:r>
              <a:rPr lang="en-US" sz="4000" dirty="0">
                <a:cs typeface="David" panose="020E0502060401010101" pitchFamily="34" charset="-79"/>
              </a:rPr>
              <a:t>.</a:t>
            </a:r>
          </a:p>
        </p:txBody>
      </p:sp>
    </p:spTree>
    <p:extLst>
      <p:ext uri="{BB962C8B-B14F-4D97-AF65-F5344CB8AC3E}">
        <p14:creationId xmlns:p14="http://schemas.microsoft.com/office/powerpoint/2010/main" val="2120542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he-IL" sz="4000" baseline="30000" dirty="0">
                <a:cs typeface="David" panose="020E0502060401010101" pitchFamily="34" charset="-79"/>
              </a:rPr>
              <a:t> </a:t>
            </a:r>
            <a:r>
              <a:rPr lang="en-US" sz="4000" baseline="30000" dirty="0">
                <a:cs typeface="David" panose="020E0502060401010101" pitchFamily="34" charset="-79"/>
              </a:rPr>
              <a:t>T’hillim / Ps 90.16-17</a:t>
            </a:r>
            <a:r>
              <a:rPr lang="en-US" sz="4000" dirty="0">
                <a:cs typeface="David" panose="020E0502060401010101" pitchFamily="34" charset="-79"/>
              </a:rPr>
              <a:t> Show your deeds to your servants and your glory to their children. May the favor of </a:t>
            </a:r>
            <a:r>
              <a:rPr lang="en-US" sz="4000" cap="small" dirty="0">
                <a:cs typeface="David" panose="020E0502060401010101" pitchFamily="34" charset="-79"/>
              </a:rPr>
              <a:t>Adoni</a:t>
            </a:r>
            <a:r>
              <a:rPr lang="en-US" sz="4000" dirty="0">
                <a:cs typeface="David" panose="020E0502060401010101" pitchFamily="34" charset="-79"/>
              </a:rPr>
              <a:t> our God be on us.</a:t>
            </a:r>
          </a:p>
        </p:txBody>
      </p:sp>
    </p:spTree>
    <p:extLst>
      <p:ext uri="{BB962C8B-B14F-4D97-AF65-F5344CB8AC3E}">
        <p14:creationId xmlns:p14="http://schemas.microsoft.com/office/powerpoint/2010/main" val="2400079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cs typeface="David" panose="020E0502060401010101" pitchFamily="34" charset="-79"/>
              </a:rPr>
              <a:t>1Chron 25.1-3</a:t>
            </a:r>
            <a:r>
              <a:rPr lang="he-IL" sz="4000" baseline="30000" dirty="0">
                <a:cs typeface="David" panose="020E0502060401010101" pitchFamily="34" charset="-79"/>
              </a:rPr>
              <a:t> </a:t>
            </a:r>
            <a:r>
              <a:rPr lang="en-US" sz="4000" dirty="0">
                <a:cs typeface="David" panose="020E0502060401010101" pitchFamily="34" charset="-79"/>
              </a:rPr>
              <a:t>David and the army commanders selected some of the descendants of Asaf, of Heman and of </a:t>
            </a:r>
            <a:r>
              <a:rPr lang="en-US" sz="4000" dirty="0" err="1">
                <a:cs typeface="David" panose="020E0502060401010101" pitchFamily="34" charset="-79"/>
              </a:rPr>
              <a:t>Y’dutun</a:t>
            </a:r>
            <a:r>
              <a:rPr lang="en-US" sz="4000" dirty="0">
                <a:cs typeface="David" panose="020E0502060401010101" pitchFamily="34" charset="-79"/>
              </a:rPr>
              <a:t> to </a:t>
            </a:r>
            <a:r>
              <a:rPr lang="en-US" sz="4000" u="sng" dirty="0">
                <a:solidFill>
                  <a:srgbClr val="FFFF66"/>
                </a:solidFill>
                <a:cs typeface="David" panose="020E0502060401010101" pitchFamily="34" charset="-79"/>
              </a:rPr>
              <a:t>prophesy with lyres, lutes and cymbals</a:t>
            </a:r>
            <a:r>
              <a:rPr lang="en-US" sz="4000" dirty="0">
                <a:cs typeface="David" panose="020E0502060401010101" pitchFamily="34" charset="-79"/>
              </a:rPr>
              <a:t>…the descendants of </a:t>
            </a:r>
            <a:r>
              <a:rPr lang="en-US" sz="4000" dirty="0" err="1">
                <a:cs typeface="David" panose="020E0502060401010101" pitchFamily="34" charset="-79"/>
              </a:rPr>
              <a:t>Y’dutun</a:t>
            </a:r>
            <a:r>
              <a:rPr lang="en-US" sz="4000" dirty="0">
                <a:cs typeface="David" panose="020E0502060401010101" pitchFamily="34" charset="-79"/>
              </a:rPr>
              <a:t>…six, with their father </a:t>
            </a:r>
            <a:r>
              <a:rPr lang="en-US" sz="4000" dirty="0" err="1">
                <a:cs typeface="David" panose="020E0502060401010101" pitchFamily="34" charset="-79"/>
              </a:rPr>
              <a:t>Y’dutun</a:t>
            </a:r>
            <a:r>
              <a:rPr lang="en-US" sz="4000" dirty="0">
                <a:cs typeface="David" panose="020E0502060401010101" pitchFamily="34" charset="-79"/>
              </a:rPr>
              <a:t>, who, </a:t>
            </a:r>
            <a:r>
              <a:rPr lang="en-US" sz="4000" u="sng" dirty="0">
                <a:solidFill>
                  <a:srgbClr val="FFFF66"/>
                </a:solidFill>
                <a:cs typeface="David" panose="020E0502060401010101" pitchFamily="34" charset="-79"/>
              </a:rPr>
              <a:t>accompanied</a:t>
            </a:r>
            <a:r>
              <a:rPr lang="en-US" sz="4000" dirty="0">
                <a:cs typeface="David" panose="020E0502060401010101" pitchFamily="34" charset="-79"/>
              </a:rPr>
              <a:t> </a:t>
            </a:r>
            <a:r>
              <a:rPr lang="en-US" sz="4000" u="sng" dirty="0">
                <a:solidFill>
                  <a:srgbClr val="FFFF66"/>
                </a:solidFill>
                <a:cs typeface="David" panose="020E0502060401010101" pitchFamily="34" charset="-79"/>
              </a:rPr>
              <a:t>by the lyre, prophesied thanks and praise to </a:t>
            </a:r>
            <a:r>
              <a:rPr lang="en-US" sz="4000" u="sng" cap="small" dirty="0">
                <a:solidFill>
                  <a:srgbClr val="FFFF66"/>
                </a:solidFill>
                <a:cs typeface="David" panose="020E0502060401010101" pitchFamily="34" charset="-79"/>
              </a:rPr>
              <a:t>Adoni</a:t>
            </a:r>
            <a:r>
              <a:rPr lang="en-US" sz="4000" u="sng" dirty="0">
                <a:solidFill>
                  <a:srgbClr val="FFFF66"/>
                </a:solidFill>
                <a:cs typeface="David" panose="020E0502060401010101" pitchFamily="34" charset="-79"/>
              </a:rPr>
              <a:t>. </a:t>
            </a:r>
          </a:p>
        </p:txBody>
      </p:sp>
    </p:spTree>
    <p:extLst>
      <p:ext uri="{BB962C8B-B14F-4D97-AF65-F5344CB8AC3E}">
        <p14:creationId xmlns:p14="http://schemas.microsoft.com/office/powerpoint/2010/main" val="2201245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cs typeface="David" panose="020E0502060401010101" pitchFamily="34" charset="-79"/>
              </a:rPr>
              <a:t>Music seems to be a relatively accessible way to experience the Presence.  </a:t>
            </a:r>
          </a:p>
          <a:p>
            <a:pPr algn="l"/>
            <a:r>
              <a:rPr lang="en-US" sz="4000" dirty="0">
                <a:cs typeface="David" panose="020E0502060401010101" pitchFamily="34" charset="-79"/>
              </a:rPr>
              <a:t>Of all King David’s accomplishments, he his remembered supremely in modern Jerusalem as a worshipper.</a:t>
            </a:r>
            <a:r>
              <a:rPr lang="he-IL" sz="4000" dirty="0">
                <a:cs typeface="David" panose="020E0502060401010101" pitchFamily="34" charset="-79"/>
              </a:rPr>
              <a:t> </a:t>
            </a:r>
            <a:endParaRPr lang="en-US" sz="4000" dirty="0">
              <a:cs typeface="David" panose="020E0502060401010101" pitchFamily="34" charset="-79"/>
            </a:endParaRPr>
          </a:p>
        </p:txBody>
      </p:sp>
    </p:spTree>
    <p:extLst>
      <p:ext uri="{BB962C8B-B14F-4D97-AF65-F5344CB8AC3E}">
        <p14:creationId xmlns:p14="http://schemas.microsoft.com/office/powerpoint/2010/main" val="2661695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cs typeface="David" panose="020E0502060401010101" pitchFamily="34" charset="-79"/>
              </a:rPr>
              <a:t>The Chords Bridge</a:t>
            </a:r>
            <a:r>
              <a:rPr lang="he-IL" sz="4400" b="1" dirty="0">
                <a:cs typeface="David" panose="020E0502060401010101" pitchFamily="34" charset="-79"/>
              </a:rPr>
              <a:t>גשר המיתרים </a:t>
            </a:r>
            <a:r>
              <a:rPr lang="en-US" sz="4000" dirty="0" err="1">
                <a:cs typeface="David" panose="020E0502060401010101" pitchFamily="34" charset="-79"/>
              </a:rPr>
              <a:t>Gesher</a:t>
            </a:r>
            <a:r>
              <a:rPr lang="en-US" sz="4000" dirty="0">
                <a:cs typeface="David" panose="020E0502060401010101" pitchFamily="34" charset="-79"/>
              </a:rPr>
              <a:t> </a:t>
            </a:r>
            <a:r>
              <a:rPr lang="en-US" sz="4000" dirty="0" err="1">
                <a:cs typeface="David" panose="020E0502060401010101" pitchFamily="34" charset="-79"/>
              </a:rPr>
              <a:t>HaMeitarim</a:t>
            </a:r>
            <a:r>
              <a:rPr lang="en-US" sz="4000" dirty="0">
                <a:cs typeface="David" panose="020E0502060401010101" pitchFamily="34" charset="-79"/>
              </a:rPr>
              <a:t> also called the Bridge of Strings or Jerusalem Light Rail Bridge, is a side-spar cable-stayed bridge in Jerusalem’s Western entrance to the city.</a:t>
            </a:r>
          </a:p>
        </p:txBody>
      </p:sp>
    </p:spTree>
    <p:extLst>
      <p:ext uri="{BB962C8B-B14F-4D97-AF65-F5344CB8AC3E}">
        <p14:creationId xmlns:p14="http://schemas.microsoft.com/office/powerpoint/2010/main" val="2954071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he-IL" sz="4000" dirty="0">
                <a:cs typeface="David" panose="020E0502060401010101" pitchFamily="34" charset="-79"/>
              </a:rPr>
              <a:t> </a:t>
            </a:r>
            <a:r>
              <a:rPr lang="en-US" sz="4000" dirty="0">
                <a:cs typeface="David" panose="020E0502060401010101" pitchFamily="34" charset="-79"/>
              </a:rPr>
              <a:t> </a:t>
            </a:r>
          </a:p>
        </p:txBody>
      </p:sp>
      <p:pic>
        <p:nvPicPr>
          <p:cNvPr id="8194" name="Picture 2">
            <a:extLst>
              <a:ext uri="{FF2B5EF4-FFF2-40B4-BE49-F238E27FC236}">
                <a16:creationId xmlns:a16="http://schemas.microsoft.com/office/drawing/2014/main" id="{605404C4-2AF1-4BF8-B71F-017F503895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 y="0"/>
            <a:ext cx="77438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120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cs typeface="David" panose="020E0502060401010101" pitchFamily="34" charset="-79"/>
              </a:rPr>
              <a:t>The form of the bridge resembles a tent in the desert or a harp, with the cables as the strings, </a:t>
            </a:r>
            <a:r>
              <a:rPr lang="en-US" sz="4000" dirty="0" err="1">
                <a:cs typeface="David" panose="020E0502060401010101" pitchFamily="34" charset="-79"/>
              </a:rPr>
              <a:t>symbolising</a:t>
            </a:r>
            <a:r>
              <a:rPr lang="en-US" sz="4000" dirty="0">
                <a:cs typeface="David" panose="020E0502060401010101" pitchFamily="34" charset="-79"/>
              </a:rPr>
              <a:t> King David's harp.</a:t>
            </a:r>
          </a:p>
        </p:txBody>
      </p:sp>
    </p:spTree>
    <p:extLst>
      <p:ext uri="{BB962C8B-B14F-4D97-AF65-F5344CB8AC3E}">
        <p14:creationId xmlns:p14="http://schemas.microsoft.com/office/powerpoint/2010/main" val="65603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CE7D798E-5177-D912-1496-06AF03BE6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52" y="0"/>
            <a:ext cx="9054648" cy="5194762"/>
          </a:xfrm>
          <a:prstGeom prst="rect">
            <a:avLst/>
          </a:prstGeom>
        </p:spPr>
      </p:pic>
    </p:spTree>
    <p:extLst>
      <p:ext uri="{BB962C8B-B14F-4D97-AF65-F5344CB8AC3E}">
        <p14:creationId xmlns:p14="http://schemas.microsoft.com/office/powerpoint/2010/main" val="3759282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he-IL" sz="4000" dirty="0">
                <a:cs typeface="David" panose="020E0502060401010101" pitchFamily="34" charset="-79"/>
              </a:rPr>
              <a:t> </a:t>
            </a:r>
            <a:endParaRPr lang="en-US" sz="4000" dirty="0">
              <a:cs typeface="David" panose="020E0502060401010101" pitchFamily="34" charset="-79"/>
            </a:endParaRPr>
          </a:p>
        </p:txBody>
      </p:sp>
      <p:pic>
        <p:nvPicPr>
          <p:cNvPr id="9218" name="Picture 2">
            <a:extLst>
              <a:ext uri="{FF2B5EF4-FFF2-40B4-BE49-F238E27FC236}">
                <a16:creationId xmlns:a16="http://schemas.microsoft.com/office/drawing/2014/main" id="{B5CED91B-4666-A584-B786-6711C0013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636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he-IL" sz="4000" dirty="0">
                <a:cs typeface="David" panose="020E0502060401010101" pitchFamily="34" charset="-79"/>
              </a:rPr>
              <a:t> </a:t>
            </a:r>
            <a:r>
              <a:rPr lang="en-US" sz="4000" dirty="0">
                <a:cs typeface="David" panose="020E0502060401010101" pitchFamily="34" charset="-79"/>
              </a:rPr>
              <a:t>So King David’s music is his prime legacy. Music has become an absolute expression of Jewish covenantal identity.</a:t>
            </a:r>
          </a:p>
        </p:txBody>
      </p:sp>
    </p:spTree>
    <p:extLst>
      <p:ext uri="{BB962C8B-B14F-4D97-AF65-F5344CB8AC3E}">
        <p14:creationId xmlns:p14="http://schemas.microsoft.com/office/powerpoint/2010/main" val="1101965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he-IL" sz="4000" dirty="0">
                <a:cs typeface="David" panose="020E0502060401010101" pitchFamily="34" charset="-79"/>
              </a:rPr>
              <a:t> </a:t>
            </a:r>
            <a:endParaRPr lang="en-US" sz="4000" dirty="0">
              <a:cs typeface="David" panose="020E0502060401010101" pitchFamily="34" charset="-79"/>
            </a:endParaRPr>
          </a:p>
        </p:txBody>
      </p:sp>
      <p:pic>
        <p:nvPicPr>
          <p:cNvPr id="3" name="Picture 2">
            <a:extLst>
              <a:ext uri="{FF2B5EF4-FFF2-40B4-BE49-F238E27FC236}">
                <a16:creationId xmlns:a16="http://schemas.microsoft.com/office/drawing/2014/main" id="{CE06C0F7-DADD-189A-3E24-77BDB8FBA2AA}"/>
              </a:ext>
            </a:extLst>
          </p:cNvPr>
          <p:cNvPicPr>
            <a:picLocks noChangeAspect="1"/>
          </p:cNvPicPr>
          <p:nvPr/>
        </p:nvPicPr>
        <p:blipFill>
          <a:blip r:embed="rId3" cstate="print">
            <a:extLst>
              <a:ext uri="{28A0092B-C50C-407E-A947-70E740481C1C}">
                <a14:useLocalDpi xmlns:a14="http://schemas.microsoft.com/office/drawing/2010/main" val="0"/>
              </a:ext>
            </a:extLst>
          </a:blip>
          <a:srcRect t="35185"/>
          <a:stretch/>
        </p:blipFill>
        <p:spPr>
          <a:xfrm>
            <a:off x="4841517" y="57150"/>
            <a:ext cx="4302483" cy="4173737"/>
          </a:xfrm>
          <a:prstGeom prst="rect">
            <a:avLst/>
          </a:prstGeom>
        </p:spPr>
      </p:pic>
      <p:pic>
        <p:nvPicPr>
          <p:cNvPr id="4" name="Picture 3">
            <a:extLst>
              <a:ext uri="{FF2B5EF4-FFF2-40B4-BE49-F238E27FC236}">
                <a16:creationId xmlns:a16="http://schemas.microsoft.com/office/drawing/2014/main" id="{5D30438B-8682-B115-A6D0-14B205108925}"/>
              </a:ext>
            </a:extLst>
          </p:cNvPr>
          <p:cNvPicPr>
            <a:picLocks noChangeAspect="1"/>
          </p:cNvPicPr>
          <p:nvPr/>
        </p:nvPicPr>
        <p:blipFill>
          <a:blip r:embed="rId4"/>
          <a:stretch>
            <a:fillRect/>
          </a:stretch>
        </p:blipFill>
        <p:spPr>
          <a:xfrm>
            <a:off x="0" y="0"/>
            <a:ext cx="4841517" cy="4705350"/>
          </a:xfrm>
          <a:prstGeom prst="rect">
            <a:avLst/>
          </a:prstGeom>
        </p:spPr>
      </p:pic>
    </p:spTree>
    <p:extLst>
      <p:ext uri="{BB962C8B-B14F-4D97-AF65-F5344CB8AC3E}">
        <p14:creationId xmlns:p14="http://schemas.microsoft.com/office/powerpoint/2010/main" val="2592921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5024535" cy="4800600"/>
          </a:xfrm>
        </p:spPr>
        <p:txBody>
          <a:bodyPr>
            <a:normAutofit/>
          </a:bodyPr>
          <a:lstStyle/>
          <a:p>
            <a:pPr algn="l"/>
            <a:r>
              <a:rPr lang="en-US" sz="4000" dirty="0"/>
              <a:t>Itzhak Perlman  </a:t>
            </a:r>
            <a:r>
              <a:rPr lang="he-IL" sz="4400" b="1" dirty="0">
                <a:latin typeface="David" panose="020E0502060401010101" pitchFamily="34" charset="-79"/>
                <a:cs typeface="David" panose="020E0502060401010101" pitchFamily="34" charset="-79"/>
              </a:rPr>
              <a:t>יִצְחָק פרלמן </a:t>
            </a:r>
            <a:r>
              <a:rPr lang="en-US" sz="4400" b="1" dirty="0">
                <a:latin typeface="David" panose="020E0502060401010101" pitchFamily="34" charset="-79"/>
                <a:cs typeface="David" panose="020E0502060401010101" pitchFamily="34" charset="-79"/>
              </a:rPr>
              <a:t> </a:t>
            </a:r>
          </a:p>
          <a:p>
            <a:pPr algn="l"/>
            <a:r>
              <a:rPr lang="en-US" sz="4000" dirty="0"/>
              <a:t>born 1945</a:t>
            </a:r>
          </a:p>
          <a:p>
            <a:pPr algn="l"/>
            <a:r>
              <a:rPr lang="en-US" sz="4000" dirty="0"/>
              <a:t>is an Israeli-American violinist.</a:t>
            </a:r>
          </a:p>
        </p:txBody>
      </p:sp>
      <p:pic>
        <p:nvPicPr>
          <p:cNvPr id="3" name="Picture 2">
            <a:extLst>
              <a:ext uri="{FF2B5EF4-FFF2-40B4-BE49-F238E27FC236}">
                <a16:creationId xmlns:a16="http://schemas.microsoft.com/office/drawing/2014/main" id="{CA654066-9360-553F-0E77-415BF52694ED}"/>
              </a:ext>
            </a:extLst>
          </p:cNvPr>
          <p:cNvPicPr>
            <a:picLocks noChangeAspect="1"/>
          </p:cNvPicPr>
          <p:nvPr/>
        </p:nvPicPr>
        <p:blipFill>
          <a:blip r:embed="rId3"/>
          <a:stretch>
            <a:fillRect/>
          </a:stretch>
        </p:blipFill>
        <p:spPr>
          <a:xfrm>
            <a:off x="5638800" y="-3499"/>
            <a:ext cx="3398234" cy="5143500"/>
          </a:xfrm>
          <a:prstGeom prst="rect">
            <a:avLst/>
          </a:prstGeom>
        </p:spPr>
      </p:pic>
    </p:spTree>
    <p:extLst>
      <p:ext uri="{BB962C8B-B14F-4D97-AF65-F5344CB8AC3E}">
        <p14:creationId xmlns:p14="http://schemas.microsoft.com/office/powerpoint/2010/main" val="1140639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5257800" cy="4800600"/>
          </a:xfrm>
        </p:spPr>
        <p:txBody>
          <a:bodyPr>
            <a:normAutofit/>
          </a:bodyPr>
          <a:lstStyle/>
          <a:p>
            <a:pPr algn="l"/>
            <a:r>
              <a:rPr lang="en-US" sz="4000" dirty="0"/>
              <a:t>Andrew Edward Statman (born 1950) is a noted American klezmer clarinetist and bluegrass/newgrass mandolinist.</a:t>
            </a:r>
          </a:p>
        </p:txBody>
      </p:sp>
      <p:pic>
        <p:nvPicPr>
          <p:cNvPr id="2052" name="Picture 4">
            <a:extLst>
              <a:ext uri="{FF2B5EF4-FFF2-40B4-BE49-F238E27FC236}">
                <a16:creationId xmlns:a16="http://schemas.microsoft.com/office/drawing/2014/main" id="{D8E7099A-0A2E-90D3-F882-03B473B54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276"/>
            <a:ext cx="3390900" cy="499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74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he-IL" sz="4000" dirty="0">
                <a:cs typeface="David" panose="020E0502060401010101" pitchFamily="34" charset="-79"/>
              </a:rPr>
              <a:t> </a:t>
            </a:r>
            <a:endParaRPr lang="en-US" sz="4000" dirty="0">
              <a:cs typeface="David" panose="020E0502060401010101" pitchFamily="34" charset="-79"/>
            </a:endParaRPr>
          </a:p>
        </p:txBody>
      </p:sp>
      <p:pic>
        <p:nvPicPr>
          <p:cNvPr id="10242" name="Picture 2" descr="Photo of Kauffman Center for the Performing Arts - Kansas City, MO, United States. Ovation">
            <a:extLst>
              <a:ext uri="{FF2B5EF4-FFF2-40B4-BE49-F238E27FC236}">
                <a16:creationId xmlns:a16="http://schemas.microsoft.com/office/drawing/2014/main" id="{1AF08848-15EF-C997-B291-BE6C960C8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0"/>
            <a:ext cx="38576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310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800600"/>
          </a:xfrm>
        </p:spPr>
        <p:txBody>
          <a:bodyPr>
            <a:normAutofit/>
          </a:bodyPr>
          <a:lstStyle/>
          <a:p>
            <a:pPr algn="l"/>
            <a:r>
              <a:rPr lang="en-US" sz="4000" dirty="0"/>
              <a:t>Covenantal identity #2: enjoy His presence, in music, in Jewish music too.</a:t>
            </a:r>
          </a:p>
        </p:txBody>
      </p:sp>
    </p:spTree>
    <p:extLst>
      <p:ext uri="{BB962C8B-B14F-4D97-AF65-F5344CB8AC3E}">
        <p14:creationId xmlns:p14="http://schemas.microsoft.com/office/powerpoint/2010/main" val="3262934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171450"/>
            <a:ext cx="8686800" cy="4800600"/>
          </a:xfrm>
        </p:spPr>
        <p:txBody>
          <a:bodyPr>
            <a:normAutofit/>
          </a:bodyPr>
          <a:lstStyle/>
          <a:p>
            <a:pPr algn="l"/>
            <a:r>
              <a:rPr lang="he-IL" sz="4000" dirty="0">
                <a:cs typeface="David" panose="020E0502060401010101" pitchFamily="34" charset="-79"/>
              </a:rPr>
              <a:t> </a:t>
            </a:r>
            <a:r>
              <a:rPr lang="en-US" sz="4000" baseline="-25000" dirty="0">
                <a:solidFill>
                  <a:srgbClr val="C00000"/>
                </a:solidFill>
              </a:rPr>
              <a:t>3</a:t>
            </a:r>
            <a:r>
              <a:rPr lang="en-US" sz="4000" dirty="0"/>
              <a:t>the covenants are theirs</a:t>
            </a:r>
          </a:p>
          <a:p>
            <a:pPr algn="l"/>
            <a:r>
              <a:rPr lang="en-US" sz="4000" dirty="0">
                <a:cs typeface="David" panose="020E0502060401010101" pitchFamily="34" charset="-79"/>
              </a:rPr>
              <a:t>G-d made eight covenants with humanity.  In Eden, with Adam, Noah, Abraham, Moshe 2x, David, </a:t>
            </a:r>
          </a:p>
          <a:p>
            <a:pPr algn="l"/>
            <a:r>
              <a:rPr lang="en-US" sz="4000" dirty="0">
                <a:cs typeface="David" panose="020E0502060401010101" pitchFamily="34" charset="-79"/>
              </a:rPr>
              <a:t>Renewed.  Five of the covenants were with all humanity, but </a:t>
            </a:r>
            <a:r>
              <a:rPr lang="en-US" sz="4000" u="sng" dirty="0">
                <a:solidFill>
                  <a:srgbClr val="FFFF66"/>
                </a:solidFill>
                <a:cs typeface="David" panose="020E0502060401010101" pitchFamily="34" charset="-79"/>
              </a:rPr>
              <a:t>through the Jewish people.</a:t>
            </a:r>
          </a:p>
        </p:txBody>
      </p:sp>
    </p:spTree>
    <p:extLst>
      <p:ext uri="{BB962C8B-B14F-4D97-AF65-F5344CB8AC3E}">
        <p14:creationId xmlns:p14="http://schemas.microsoft.com/office/powerpoint/2010/main" val="24940577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25000" dirty="0">
                <a:solidFill>
                  <a:srgbClr val="C00000"/>
                </a:solidFill>
              </a:rPr>
              <a:t>4</a:t>
            </a:r>
            <a:r>
              <a:rPr lang="en-US" sz="4000" dirty="0"/>
              <a:t>likewise the giving of the Torah</a:t>
            </a:r>
          </a:p>
          <a:p>
            <a:pPr algn="l"/>
            <a:r>
              <a:rPr lang="en-US" sz="4000" dirty="0">
                <a:cs typeface="David" panose="020E0502060401010101" pitchFamily="34" charset="-79"/>
              </a:rPr>
              <a:t>We discussed that above in the heritage of literacy, study.  But another dimension of that is the beauty of the restored Hebrew language.</a:t>
            </a:r>
          </a:p>
        </p:txBody>
      </p:sp>
    </p:spTree>
    <p:extLst>
      <p:ext uri="{BB962C8B-B14F-4D97-AF65-F5344CB8AC3E}">
        <p14:creationId xmlns:p14="http://schemas.microsoft.com/office/powerpoint/2010/main" val="2797261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err="1">
                <a:cs typeface="David" panose="020E0502060401010101" pitchFamily="34" charset="-79"/>
              </a:rPr>
              <a:t>Zeph</a:t>
            </a:r>
            <a:r>
              <a:rPr lang="en-US" sz="4000" baseline="30000" dirty="0">
                <a:cs typeface="David" panose="020E0502060401010101" pitchFamily="34" charset="-79"/>
              </a:rPr>
              <a:t> 3.9 </a:t>
            </a:r>
            <a:r>
              <a:rPr lang="en-US" sz="4000" dirty="0">
                <a:cs typeface="David" panose="020E0502060401010101" pitchFamily="34" charset="-79"/>
              </a:rPr>
              <a:t>For then I will restore to the people pure speech, so that all of them may call upon the Name of </a:t>
            </a:r>
            <a:r>
              <a:rPr lang="en-US" sz="4000" cap="small" dirty="0">
                <a:cs typeface="David" panose="020E0502060401010101" pitchFamily="34" charset="-79"/>
              </a:rPr>
              <a:t>Adoni</a:t>
            </a:r>
            <a:r>
              <a:rPr lang="en-US" sz="4000" dirty="0">
                <a:cs typeface="David" panose="020E0502060401010101" pitchFamily="34" charset="-79"/>
              </a:rPr>
              <a:t>.</a:t>
            </a:r>
          </a:p>
          <a:p>
            <a:pPr algn="l"/>
            <a:endParaRPr lang="en-US" sz="1600" dirty="0">
              <a:cs typeface="David" panose="020E0502060401010101" pitchFamily="34" charset="-79"/>
            </a:endParaRPr>
          </a:p>
          <a:p>
            <a:pPr algn="l"/>
            <a:r>
              <a:rPr lang="en-US" sz="4000" dirty="0">
                <a:cs typeface="David" panose="020E0502060401010101" pitchFamily="34" charset="-79"/>
              </a:rPr>
              <a:t>Something in your </a:t>
            </a:r>
            <a:r>
              <a:rPr lang="en-US" sz="4000" dirty="0" err="1">
                <a:cs typeface="David" panose="020E0502060401010101" pitchFamily="34" charset="-79"/>
              </a:rPr>
              <a:t>kiskas</a:t>
            </a:r>
            <a:r>
              <a:rPr lang="en-US" sz="4000" dirty="0">
                <a:cs typeface="David" panose="020E0502060401010101" pitchFamily="34" charset="-79"/>
              </a:rPr>
              <a:t> [guts] may resonate with the Hebrew.</a:t>
            </a:r>
          </a:p>
        </p:txBody>
      </p:sp>
    </p:spTree>
    <p:extLst>
      <p:ext uri="{BB962C8B-B14F-4D97-AF65-F5344CB8AC3E}">
        <p14:creationId xmlns:p14="http://schemas.microsoft.com/office/powerpoint/2010/main" val="97072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5A8966B8-6DE3-72FC-AED4-37922DA98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Rectangle: Rounded Corners 3">
            <a:extLst>
              <a:ext uri="{FF2B5EF4-FFF2-40B4-BE49-F238E27FC236}">
                <a16:creationId xmlns:a16="http://schemas.microsoft.com/office/drawing/2014/main" id="{D62B42AC-78B3-F871-FA14-1D0671B6C389}"/>
              </a:ext>
            </a:extLst>
          </p:cNvPr>
          <p:cNvSpPr/>
          <p:nvPr/>
        </p:nvSpPr>
        <p:spPr bwMode="auto">
          <a:xfrm>
            <a:off x="228600" y="361950"/>
            <a:ext cx="4419600" cy="1676400"/>
          </a:xfrm>
          <a:prstGeom prst="roundRect">
            <a:avLst/>
          </a:prstGeom>
          <a:noFill/>
          <a:ln w="444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198288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800600"/>
          </a:xfrm>
        </p:spPr>
        <p:txBody>
          <a:bodyPr>
            <a:normAutofit/>
          </a:bodyPr>
          <a:lstStyle/>
          <a:p>
            <a:pPr algn="l"/>
            <a:r>
              <a:rPr lang="en-US" sz="4000" dirty="0"/>
              <a:t>Covenantal identity #4</a:t>
            </a:r>
          </a:p>
          <a:p>
            <a:pPr algn="l"/>
            <a:r>
              <a:rPr lang="en-US" sz="4000" dirty="0"/>
              <a:t>Continue Hebrew study.  Maybe five minutes daily?  Music?  Joshua Aaron, etc.</a:t>
            </a:r>
          </a:p>
        </p:txBody>
      </p:sp>
    </p:spTree>
    <p:extLst>
      <p:ext uri="{BB962C8B-B14F-4D97-AF65-F5344CB8AC3E}">
        <p14:creationId xmlns:p14="http://schemas.microsoft.com/office/powerpoint/2010/main" val="169889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25000" dirty="0">
                <a:solidFill>
                  <a:srgbClr val="C00000"/>
                </a:solidFill>
              </a:rPr>
              <a:t>5</a:t>
            </a:r>
            <a:r>
              <a:rPr lang="en-US" sz="4000" dirty="0"/>
              <a:t>the Temple service and the promises</a:t>
            </a:r>
          </a:p>
          <a:p>
            <a:pPr algn="l"/>
            <a:r>
              <a:rPr lang="en-US" sz="4000" dirty="0"/>
              <a:t>There is a deep longing for the Land where we had that Temple worship.</a:t>
            </a:r>
          </a:p>
          <a:p>
            <a:pPr algn="l"/>
            <a:r>
              <a:rPr lang="en-US" sz="4000" dirty="0">
                <a:cs typeface="David" panose="020E0502060401010101" pitchFamily="34" charset="-79"/>
              </a:rPr>
              <a:t>Every year, at Passover, we pray and affirm, “Next year in Jerusalem.”  </a:t>
            </a:r>
          </a:p>
        </p:txBody>
      </p:sp>
    </p:spTree>
    <p:extLst>
      <p:ext uri="{BB962C8B-B14F-4D97-AF65-F5344CB8AC3E}">
        <p14:creationId xmlns:p14="http://schemas.microsoft.com/office/powerpoint/2010/main" val="3998870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Ps 137.5-6   </a:t>
            </a:r>
            <a:r>
              <a:rPr lang="en-US" sz="4000" dirty="0"/>
              <a:t>If I forget you, Yerushalayim, may my right hand wither away! May my tongue stick to the roof of my mouth if I fail to remember you, if I fail to </a:t>
            </a:r>
            <a:r>
              <a:rPr lang="en-US" sz="4000" u="sng" dirty="0">
                <a:solidFill>
                  <a:srgbClr val="FFFF66"/>
                </a:solidFill>
              </a:rPr>
              <a:t>count Yerushalayim the greatest of all my joys.</a:t>
            </a:r>
          </a:p>
        </p:txBody>
      </p:sp>
    </p:spTree>
    <p:extLst>
      <p:ext uri="{BB962C8B-B14F-4D97-AF65-F5344CB8AC3E}">
        <p14:creationId xmlns:p14="http://schemas.microsoft.com/office/powerpoint/2010/main" val="1234964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cs typeface="David" panose="020E0502060401010101" pitchFamily="34" charset="-79"/>
              </a:rPr>
              <a:t>A custom came out of this that at every wedding, otherwise the pinnacle of joy, a cup would be smashed, acknowledging that our joy is NOT perfect.  The Temple Mount is still in enemy hands.  We are still fighting enemies!</a:t>
            </a:r>
          </a:p>
        </p:txBody>
      </p:sp>
    </p:spTree>
    <p:extLst>
      <p:ext uri="{BB962C8B-B14F-4D97-AF65-F5344CB8AC3E}">
        <p14:creationId xmlns:p14="http://schemas.microsoft.com/office/powerpoint/2010/main" val="2886460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5122" name="Picture 2">
            <a:extLst>
              <a:ext uri="{FF2B5EF4-FFF2-40B4-BE49-F238E27FC236}">
                <a16:creationId xmlns:a16="http://schemas.microsoft.com/office/drawing/2014/main" id="{1163FAF5-4739-273B-5DB6-BC923B9AA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23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4098" name="Picture 2" descr="Modern Twists on Popular Jewish Wedding Traditions | BridalGuide">
            <a:extLst>
              <a:ext uri="{FF2B5EF4-FFF2-40B4-BE49-F238E27FC236}">
                <a16:creationId xmlns:a16="http://schemas.microsoft.com/office/drawing/2014/main" id="{7BB2659E-EAFB-17D4-E750-CE58ED624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102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6146" name="Picture 2">
            <a:extLst>
              <a:ext uri="{FF2B5EF4-FFF2-40B4-BE49-F238E27FC236}">
                <a16:creationId xmlns:a16="http://schemas.microsoft.com/office/drawing/2014/main" id="{99DD7880-D3D8-0B60-6E82-B4CF71BC2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0"/>
            <a:ext cx="68516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0992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B9151771-8E05-0BCE-152C-DE6C24389499}"/>
              </a:ext>
            </a:extLst>
          </p:cNvPr>
          <p:cNvPicPr>
            <a:picLocks noChangeAspect="1"/>
          </p:cNvPicPr>
          <p:nvPr/>
        </p:nvPicPr>
        <p:blipFill>
          <a:blip r:embed="rId4"/>
          <a:stretch>
            <a:fillRect/>
          </a:stretch>
        </p:blipFill>
        <p:spPr>
          <a:xfrm>
            <a:off x="1401961" y="0"/>
            <a:ext cx="6340078" cy="5143500"/>
          </a:xfrm>
          <a:prstGeom prst="rect">
            <a:avLst/>
          </a:prstGeom>
        </p:spPr>
      </p:pic>
      <p:pic>
        <p:nvPicPr>
          <p:cNvPr id="4" name="Online Media 3" title="The Magical Jewish Wedding of Two Orthodox Jews in Los Angeles.">
            <a:hlinkClick r:id="" action="ppaction://media"/>
            <a:extLst>
              <a:ext uri="{FF2B5EF4-FFF2-40B4-BE49-F238E27FC236}">
                <a16:creationId xmlns:a16="http://schemas.microsoft.com/office/drawing/2014/main" id="{108068F5-250A-317A-A830-A8358077360D}"/>
              </a:ext>
            </a:extLst>
          </p:cNvPr>
          <p:cNvPicPr>
            <a:picLocks noRot="1" noChangeAspect="1"/>
          </p:cNvPicPr>
          <p:nvPr>
            <a:videoFile r:link="rId1"/>
          </p:nvPr>
        </p:nvPicPr>
        <p:blipFill>
          <a:blip r:embed="rId5"/>
          <a:stretch>
            <a:fillRect/>
          </a:stretch>
        </p:blipFill>
        <p:spPr>
          <a:xfrm>
            <a:off x="1143000" y="0"/>
            <a:ext cx="6858000" cy="5143500"/>
          </a:xfrm>
          <a:prstGeom prst="rect">
            <a:avLst/>
          </a:prstGeom>
        </p:spPr>
      </p:pic>
    </p:spTree>
    <p:extLst>
      <p:ext uri="{BB962C8B-B14F-4D97-AF65-F5344CB8AC3E}">
        <p14:creationId xmlns:p14="http://schemas.microsoft.com/office/powerpoint/2010/main" val="19233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he-IL" sz="4000" dirty="0">
                <a:cs typeface="David" panose="020E0502060401010101" pitchFamily="34" charset="-79"/>
              </a:rPr>
              <a:t> </a:t>
            </a:r>
            <a:r>
              <a:rPr lang="en-US" sz="4000" dirty="0">
                <a:cs typeface="David" panose="020E0502060401010101" pitchFamily="34" charset="-79"/>
              </a:rPr>
              <a:t>And that Land, that little sliver on the east edge of the Mediterranean, as big as Metro KC, is our HOME, despite what the world, the UN, the Arabs say.</a:t>
            </a:r>
          </a:p>
        </p:txBody>
      </p:sp>
    </p:spTree>
    <p:extLst>
      <p:ext uri="{BB962C8B-B14F-4D97-AF65-F5344CB8AC3E}">
        <p14:creationId xmlns:p14="http://schemas.microsoft.com/office/powerpoint/2010/main" val="2687430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Yermiyahu</a:t>
            </a:r>
            <a:r>
              <a:rPr lang="en-US" sz="4000" baseline="30000" dirty="0"/>
              <a:t>/</a:t>
            </a:r>
            <a:r>
              <a:rPr lang="en-US" sz="4000" baseline="30000" dirty="0" err="1"/>
              <a:t>Jer</a:t>
            </a:r>
            <a:r>
              <a:rPr lang="en-US" sz="4000" baseline="30000" dirty="0"/>
              <a:t> 31.34-36 </a:t>
            </a:r>
            <a:r>
              <a:rPr lang="en-US" sz="4000" dirty="0"/>
              <a:t>This is what </a:t>
            </a:r>
            <a:r>
              <a:rPr lang="en-US" sz="4000" cap="small" dirty="0"/>
              <a:t>Adoni</a:t>
            </a:r>
            <a:r>
              <a:rPr lang="en-US" sz="4000" dirty="0"/>
              <a:t> says, who gives the sun as light for the day, who ordained the laws for the moon and stars to provide light for the night, who stirs up the sea until its waves roar — </a:t>
            </a:r>
            <a:r>
              <a:rPr lang="en-US" sz="4000" cap="small" dirty="0"/>
              <a:t>Adoni</a:t>
            </a:r>
            <a:r>
              <a:rPr lang="en-US" sz="4000" dirty="0"/>
              <a:t>-</a:t>
            </a:r>
            <a:r>
              <a:rPr lang="en-US" sz="4000" dirty="0" err="1"/>
              <a:t>Tzva’ot</a:t>
            </a:r>
            <a:r>
              <a:rPr lang="en-US" sz="4000" dirty="0"/>
              <a:t> is his name: “If these laws leave my presence,” says </a:t>
            </a:r>
            <a:r>
              <a:rPr lang="en-US" sz="4000" cap="small" dirty="0"/>
              <a:t>Adoni</a:t>
            </a:r>
            <a:r>
              <a:rPr lang="en-US" sz="4000" dirty="0"/>
              <a:t>, </a:t>
            </a:r>
          </a:p>
        </p:txBody>
      </p:sp>
    </p:spTree>
    <p:extLst>
      <p:ext uri="{BB962C8B-B14F-4D97-AF65-F5344CB8AC3E}">
        <p14:creationId xmlns:p14="http://schemas.microsoft.com/office/powerpoint/2010/main" val="118002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343A3AFD-9C50-A4C9-EF63-7D8875B8E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4B2B826-9B1F-14CE-A536-31375D2B9D02}"/>
              </a:ext>
            </a:extLst>
          </p:cNvPr>
          <p:cNvSpPr txBox="1"/>
          <p:nvPr/>
        </p:nvSpPr>
        <p:spPr>
          <a:xfrm>
            <a:off x="228600" y="209550"/>
            <a:ext cx="8543364" cy="3785652"/>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Bar Mitzvah: Son of the Covenant</a:t>
            </a:r>
          </a:p>
          <a:p>
            <a:pPr marL="400050" indent="-400050" algn="l">
              <a:buFont typeface="+mj-lt"/>
              <a:buAutoNum type="arabicPeriod"/>
            </a:pPr>
            <a:r>
              <a:rPr lang="en-US" dirty="0">
                <a:effectLst>
                  <a:outerShdw blurRad="38100" dist="38100" dir="2700000" algn="tl">
                    <a:srgbClr val="000000">
                      <a:alpha val="43137"/>
                    </a:srgbClr>
                  </a:outerShdw>
                </a:effectLst>
              </a:rPr>
              <a:t>Entering Covenantal Identity</a:t>
            </a:r>
          </a:p>
          <a:p>
            <a:pPr marL="400050" indent="-400050" algn="l">
              <a:buFont typeface="+mj-lt"/>
              <a:buAutoNum type="arabicPeriod"/>
            </a:pPr>
            <a:r>
              <a:rPr lang="en-US" dirty="0">
                <a:effectLst>
                  <a:outerShdw blurRad="38100" dist="38100" dir="2700000" algn="tl">
                    <a:srgbClr val="000000">
                      <a:alpha val="43137"/>
                    </a:srgbClr>
                  </a:outerShdw>
                </a:effectLst>
              </a:rPr>
              <a:t>Aspects of Covenantal Identity </a:t>
            </a:r>
          </a:p>
          <a:p>
            <a:pPr algn="l"/>
            <a:r>
              <a:rPr lang="en-US" dirty="0">
                <a:effectLst>
                  <a:outerShdw blurRad="38100" dist="38100" dir="2700000" algn="tl">
                    <a:srgbClr val="000000">
                      <a:alpha val="43137"/>
                    </a:srgbClr>
                  </a:outerShdw>
                </a:effectLst>
              </a:rPr>
              <a:t>    in Romans 3</a:t>
            </a:r>
          </a:p>
          <a:p>
            <a:pPr algn="l"/>
            <a:r>
              <a:rPr lang="en-US" dirty="0">
                <a:effectLst>
                  <a:outerShdw blurRad="38100" dist="38100" dir="2700000" algn="tl">
                    <a:srgbClr val="000000">
                      <a:alpha val="43137"/>
                    </a:srgbClr>
                  </a:outerShdw>
                </a:effectLst>
              </a:rPr>
              <a:t>3. Aspects of Covenantal Identity </a:t>
            </a:r>
          </a:p>
          <a:p>
            <a:pPr algn="l"/>
            <a:r>
              <a:rPr lang="en-US" dirty="0">
                <a:effectLst>
                  <a:outerShdw blurRad="38100" dist="38100" dir="2700000" algn="tl">
                    <a:srgbClr val="000000">
                      <a:alpha val="43137"/>
                    </a:srgbClr>
                  </a:outerShdw>
                </a:effectLst>
              </a:rPr>
              <a:t>     In Romans 9</a:t>
            </a:r>
          </a:p>
        </p:txBody>
      </p:sp>
    </p:spTree>
    <p:extLst>
      <p:ext uri="{BB962C8B-B14F-4D97-AF65-F5344CB8AC3E}">
        <p14:creationId xmlns:p14="http://schemas.microsoft.com/office/powerpoint/2010/main" val="4234868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Yermiyahu</a:t>
            </a:r>
            <a:r>
              <a:rPr lang="en-US" sz="4000" baseline="30000" dirty="0"/>
              <a:t>/</a:t>
            </a:r>
            <a:r>
              <a:rPr lang="en-US" sz="4000" baseline="30000" dirty="0" err="1"/>
              <a:t>Jer</a:t>
            </a:r>
            <a:r>
              <a:rPr lang="en-US" sz="4000" baseline="30000" dirty="0"/>
              <a:t> 31.34-36 </a:t>
            </a:r>
            <a:r>
              <a:rPr lang="en-US" sz="4000" dirty="0"/>
              <a:t>“then the offspring of Isra’el will stop being a nation in my presence forever.”  This is what </a:t>
            </a:r>
            <a:r>
              <a:rPr lang="en-US" sz="4000" cap="small" dirty="0"/>
              <a:t>Adoni</a:t>
            </a:r>
            <a:r>
              <a:rPr lang="en-US" sz="4000" dirty="0"/>
              <a:t> says: “If the sky above can be measured and the foundations of the earth be fathomed, [explore </a:t>
            </a:r>
            <a:r>
              <a:rPr lang="en-US" sz="2400" dirty="0"/>
              <a:t>verb</a:t>
            </a:r>
            <a:r>
              <a:rPr lang="en-US" sz="4000" dirty="0"/>
              <a:t> </a:t>
            </a:r>
            <a:r>
              <a:rPr lang="he-IL" sz="4400" b="1" dirty="0">
                <a:latin typeface="David" panose="020E0502060401010101" pitchFamily="34" charset="-79"/>
                <a:cs typeface="David" panose="020E0502060401010101" pitchFamily="34" charset="-79"/>
              </a:rPr>
              <a:t>חָקַר</a:t>
            </a:r>
            <a:r>
              <a:rPr lang="en-US" sz="4000" dirty="0"/>
              <a:t>]</a:t>
            </a:r>
          </a:p>
        </p:txBody>
      </p:sp>
    </p:spTree>
    <p:extLst>
      <p:ext uri="{BB962C8B-B14F-4D97-AF65-F5344CB8AC3E}">
        <p14:creationId xmlns:p14="http://schemas.microsoft.com/office/powerpoint/2010/main" val="924141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Yermiyahu</a:t>
            </a:r>
            <a:r>
              <a:rPr lang="en-US" sz="4000" baseline="30000" dirty="0"/>
              <a:t>/</a:t>
            </a:r>
            <a:r>
              <a:rPr lang="en-US" sz="4000" baseline="30000" dirty="0" err="1"/>
              <a:t>Jer</a:t>
            </a:r>
            <a:r>
              <a:rPr lang="en-US" sz="4000" baseline="30000" dirty="0"/>
              <a:t> 31.34-36  </a:t>
            </a:r>
            <a:r>
              <a:rPr lang="en-US" sz="4000" dirty="0"/>
              <a:t>then I will reject all the offspring of Isra’el for all that they have done,” says </a:t>
            </a:r>
            <a:r>
              <a:rPr lang="en-US" sz="4000" cap="small" dirty="0"/>
              <a:t>Adoni</a:t>
            </a:r>
            <a:r>
              <a:rPr lang="en-US" sz="4000" dirty="0"/>
              <a:t>.</a:t>
            </a:r>
          </a:p>
        </p:txBody>
      </p:sp>
    </p:spTree>
    <p:extLst>
      <p:ext uri="{BB962C8B-B14F-4D97-AF65-F5344CB8AC3E}">
        <p14:creationId xmlns:p14="http://schemas.microsoft.com/office/powerpoint/2010/main" val="15927503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he-IL" sz="4000" dirty="0">
                <a:cs typeface="David" panose="020E0502060401010101" pitchFamily="34" charset="-79"/>
              </a:rPr>
              <a:t> </a:t>
            </a:r>
            <a:endParaRPr lang="en-US" sz="4000" dirty="0">
              <a:cs typeface="David" panose="020E0502060401010101" pitchFamily="34" charset="-79"/>
            </a:endParaRPr>
          </a:p>
        </p:txBody>
      </p:sp>
      <p:pic>
        <p:nvPicPr>
          <p:cNvPr id="3" name="Picture 2">
            <a:extLst>
              <a:ext uri="{FF2B5EF4-FFF2-40B4-BE49-F238E27FC236}">
                <a16:creationId xmlns:a16="http://schemas.microsoft.com/office/drawing/2014/main" id="{3F9A02A3-FB67-3C2F-963A-33877EED1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
        <p:nvSpPr>
          <p:cNvPr id="4" name="TextBox 3">
            <a:extLst>
              <a:ext uri="{FF2B5EF4-FFF2-40B4-BE49-F238E27FC236}">
                <a16:creationId xmlns:a16="http://schemas.microsoft.com/office/drawing/2014/main" id="{4CFC5FA0-0203-A8F4-672E-8D327BA0393D}"/>
              </a:ext>
            </a:extLst>
          </p:cNvPr>
          <p:cNvSpPr txBox="1"/>
          <p:nvPr/>
        </p:nvSpPr>
        <p:spPr>
          <a:xfrm>
            <a:off x="762000" y="133350"/>
            <a:ext cx="7882479"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From Jackie Santoro in Tel Aviv</a:t>
            </a:r>
          </a:p>
        </p:txBody>
      </p:sp>
    </p:spTree>
    <p:extLst>
      <p:ext uri="{BB962C8B-B14F-4D97-AF65-F5344CB8AC3E}">
        <p14:creationId xmlns:p14="http://schemas.microsoft.com/office/powerpoint/2010/main" val="3537808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cs typeface="David" panose="020E0502060401010101" pitchFamily="34" charset="-79"/>
              </a:rPr>
              <a:t>From Jackie Santoro in Tel Aviv</a:t>
            </a:r>
            <a:r>
              <a:rPr lang="he-IL" sz="4000" dirty="0">
                <a:cs typeface="David" panose="020E0502060401010101" pitchFamily="34" charset="-79"/>
              </a:rPr>
              <a:t> </a:t>
            </a:r>
            <a:endParaRPr lang="en-US" sz="4000" dirty="0">
              <a:cs typeface="David" panose="020E0502060401010101" pitchFamily="34" charset="-79"/>
            </a:endParaRPr>
          </a:p>
          <a:p>
            <a:pPr algn="l"/>
            <a:r>
              <a:rPr lang="en-US" sz="4000" dirty="0">
                <a:cs typeface="David" panose="020E0502060401010101" pitchFamily="34" charset="-79"/>
              </a:rPr>
              <a:t>This Saturday, we met, as we do once a month, as a smaller group in a local park. It was a beautiful day and everyone enjoyed the relaxed atmosphere. As we gathered, we heard a "boom" and above us, high in the sky was a burst of smoke- an interception of a rocket.  It hardly attracted any attention. Life in Israel.</a:t>
            </a:r>
          </a:p>
        </p:txBody>
      </p:sp>
    </p:spTree>
    <p:extLst>
      <p:ext uri="{BB962C8B-B14F-4D97-AF65-F5344CB8AC3E}">
        <p14:creationId xmlns:p14="http://schemas.microsoft.com/office/powerpoint/2010/main" val="21674612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dirty="0">
                <a:cs typeface="David" panose="020E0502060401010101" pitchFamily="34" charset="-79"/>
              </a:rPr>
              <a:t>The whole ceasefire agreement was a ploy to encourage Hezbollah to let down their guard. And more incredible, because of the "beeper" attacks which took the world and Hezbollah by surprise and wonder, it forced Nasrallah to go in person to his meeting in the bunker</a:t>
            </a:r>
          </a:p>
        </p:txBody>
      </p:sp>
    </p:spTree>
    <p:extLst>
      <p:ext uri="{BB962C8B-B14F-4D97-AF65-F5344CB8AC3E}">
        <p14:creationId xmlns:p14="http://schemas.microsoft.com/office/powerpoint/2010/main" val="15071975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cs typeface="David" panose="020E0502060401010101" pitchFamily="34" charset="-79"/>
              </a:rPr>
              <a:t>Because their communication system was devastated and what remained intact was suspect. The stage was set and God's hand of favor rested upon the Air Force as 8 planes executed a perfect and highly complex maneuver, dropping 82 tons of explosives on the gathering from hell.</a:t>
            </a:r>
          </a:p>
        </p:txBody>
      </p:sp>
    </p:spTree>
    <p:extLst>
      <p:ext uri="{BB962C8B-B14F-4D97-AF65-F5344CB8AC3E}">
        <p14:creationId xmlns:p14="http://schemas.microsoft.com/office/powerpoint/2010/main" val="27306871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he-IL" sz="4000" dirty="0">
                <a:cs typeface="David" panose="020E0502060401010101" pitchFamily="34" charset="-79"/>
              </a:rPr>
              <a:t> </a:t>
            </a:r>
            <a:endParaRPr lang="en-US" sz="4000" dirty="0">
              <a:cs typeface="David" panose="020E0502060401010101" pitchFamily="34" charset="-79"/>
            </a:endParaRPr>
          </a:p>
        </p:txBody>
      </p:sp>
      <p:pic>
        <p:nvPicPr>
          <p:cNvPr id="3" name="Picture 2">
            <a:extLst>
              <a:ext uri="{FF2B5EF4-FFF2-40B4-BE49-F238E27FC236}">
                <a16:creationId xmlns:a16="http://schemas.microsoft.com/office/drawing/2014/main" id="{63E17526-2287-9FF6-3111-E8343FD65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0975"/>
            <a:ext cx="8686799" cy="4848446"/>
          </a:xfrm>
          <a:prstGeom prst="rect">
            <a:avLst/>
          </a:prstGeom>
        </p:spPr>
      </p:pic>
      <p:sp>
        <p:nvSpPr>
          <p:cNvPr id="4" name="TextBox 3">
            <a:extLst>
              <a:ext uri="{FF2B5EF4-FFF2-40B4-BE49-F238E27FC236}">
                <a16:creationId xmlns:a16="http://schemas.microsoft.com/office/drawing/2014/main" id="{EC077BCB-2F4F-8FC6-7F7F-0C00FAA3E23A}"/>
              </a:ext>
            </a:extLst>
          </p:cNvPr>
          <p:cNvSpPr txBox="1"/>
          <p:nvPr/>
        </p:nvSpPr>
        <p:spPr>
          <a:xfrm>
            <a:off x="822034" y="438150"/>
            <a:ext cx="7267054"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The Lion of Judah is roaring.</a:t>
            </a:r>
          </a:p>
        </p:txBody>
      </p:sp>
    </p:spTree>
    <p:extLst>
      <p:ext uri="{BB962C8B-B14F-4D97-AF65-F5344CB8AC3E}">
        <p14:creationId xmlns:p14="http://schemas.microsoft.com/office/powerpoint/2010/main" val="3227581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4730720" cy="4800600"/>
          </a:xfrm>
        </p:spPr>
        <p:txBody>
          <a:bodyPr>
            <a:normAutofit fontScale="92500" lnSpcReduction="20000"/>
          </a:bodyPr>
          <a:lstStyle/>
          <a:p>
            <a:pPr algn="l"/>
            <a:r>
              <a:rPr lang="en-US" sz="4000" dirty="0"/>
              <a:t>Maj. John Spencer has a long combat career in the US Army, including two tours in Iraq soldier and commander. He emerged as one of the world’s foremost experts in urban warfare. </a:t>
            </a:r>
          </a:p>
        </p:txBody>
      </p:sp>
      <p:pic>
        <p:nvPicPr>
          <p:cNvPr id="3" name="Picture 2">
            <a:extLst>
              <a:ext uri="{FF2B5EF4-FFF2-40B4-BE49-F238E27FC236}">
                <a16:creationId xmlns:a16="http://schemas.microsoft.com/office/drawing/2014/main" id="{6C4501E3-4729-D394-12F9-65F77B43104A}"/>
              </a:ext>
            </a:extLst>
          </p:cNvPr>
          <p:cNvPicPr>
            <a:picLocks noChangeAspect="1"/>
          </p:cNvPicPr>
          <p:nvPr/>
        </p:nvPicPr>
        <p:blipFill>
          <a:blip r:embed="rId3"/>
          <a:stretch>
            <a:fillRect/>
          </a:stretch>
        </p:blipFill>
        <p:spPr>
          <a:xfrm>
            <a:off x="4959320" y="0"/>
            <a:ext cx="4184680" cy="5143500"/>
          </a:xfrm>
          <a:prstGeom prst="rect">
            <a:avLst/>
          </a:prstGeom>
        </p:spPr>
      </p:pic>
    </p:spTree>
    <p:extLst>
      <p:ext uri="{BB962C8B-B14F-4D97-AF65-F5344CB8AC3E}">
        <p14:creationId xmlns:p14="http://schemas.microsoft.com/office/powerpoint/2010/main" val="7423978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Maj. Spencer made a statement that should resonate globally. “Everything that the world has heard about Gaza has actually been counterfactual. It has been wrong. </a:t>
            </a:r>
            <a:r>
              <a:rPr lang="en-US" sz="4000" u="sng" dirty="0">
                <a:solidFill>
                  <a:srgbClr val="FFFF66"/>
                </a:solidFill>
              </a:rPr>
              <a:t>What Israel has done to protect civilians, and despite what Hamas has wanted</a:t>
            </a:r>
            <a:r>
              <a:rPr lang="en-US" sz="4000" dirty="0"/>
              <a:t>, has been an amazing achievement that I didn’t even, personally as an urban warfare scholar, think was possible.”</a:t>
            </a:r>
          </a:p>
          <a:p>
            <a:pPr algn="l"/>
            <a:endParaRPr lang="en-US" sz="4000" dirty="0"/>
          </a:p>
        </p:txBody>
      </p:sp>
    </p:spTree>
    <p:extLst>
      <p:ext uri="{BB962C8B-B14F-4D97-AF65-F5344CB8AC3E}">
        <p14:creationId xmlns:p14="http://schemas.microsoft.com/office/powerpoint/2010/main" val="9601184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Daniel Cohen, the news director at Real Life Network	, who lives in Israel, said the people of the not-so-religious city of Tel Aviv believe the unfolding events and the “way God is protecting Israel is biblical.”</a:t>
            </a:r>
          </a:p>
        </p:txBody>
      </p:sp>
    </p:spTree>
    <p:extLst>
      <p:ext uri="{BB962C8B-B14F-4D97-AF65-F5344CB8AC3E}">
        <p14:creationId xmlns:p14="http://schemas.microsoft.com/office/powerpoint/2010/main" val="6467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343A3AFD-9C50-A4C9-EF63-7D8875B8E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4B2B826-9B1F-14CE-A536-31375D2B9D02}"/>
              </a:ext>
            </a:extLst>
          </p:cNvPr>
          <p:cNvSpPr txBox="1"/>
          <p:nvPr/>
        </p:nvSpPr>
        <p:spPr>
          <a:xfrm>
            <a:off x="228600" y="209550"/>
            <a:ext cx="8543364" cy="3785652"/>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Bar Mitzvah: Son of the Covenant</a:t>
            </a:r>
          </a:p>
          <a:p>
            <a:pPr marL="400050" indent="-400050" algn="l">
              <a:buFont typeface="+mj-lt"/>
              <a:buAutoNum type="arabicPeriod"/>
            </a:pPr>
            <a:r>
              <a:rPr lang="en-US" u="sng" dirty="0">
                <a:solidFill>
                  <a:srgbClr val="FFFF66"/>
                </a:solidFill>
                <a:effectLst>
                  <a:outerShdw blurRad="38100" dist="38100" dir="2700000" algn="tl">
                    <a:srgbClr val="000000">
                      <a:alpha val="43137"/>
                    </a:srgbClr>
                  </a:outerShdw>
                </a:effectLst>
              </a:rPr>
              <a:t>Entering Covenantal Identity</a:t>
            </a:r>
          </a:p>
          <a:p>
            <a:pPr marL="400050" indent="-400050" algn="l">
              <a:buFont typeface="+mj-lt"/>
              <a:buAutoNum type="arabicPeriod"/>
            </a:pPr>
            <a:r>
              <a:rPr lang="en-US" dirty="0">
                <a:effectLst>
                  <a:outerShdw blurRad="38100" dist="38100" dir="2700000" algn="tl">
                    <a:srgbClr val="000000">
                      <a:alpha val="43137"/>
                    </a:srgbClr>
                  </a:outerShdw>
                </a:effectLst>
              </a:rPr>
              <a:t>Aspects of Covenantal Identity </a:t>
            </a:r>
          </a:p>
          <a:p>
            <a:pPr algn="l"/>
            <a:r>
              <a:rPr lang="en-US" dirty="0">
                <a:effectLst>
                  <a:outerShdw blurRad="38100" dist="38100" dir="2700000" algn="tl">
                    <a:srgbClr val="000000">
                      <a:alpha val="43137"/>
                    </a:srgbClr>
                  </a:outerShdw>
                </a:effectLst>
              </a:rPr>
              <a:t>    in Romans 3</a:t>
            </a:r>
          </a:p>
          <a:p>
            <a:pPr algn="l"/>
            <a:r>
              <a:rPr lang="en-US" dirty="0">
                <a:effectLst>
                  <a:outerShdw blurRad="38100" dist="38100" dir="2700000" algn="tl">
                    <a:srgbClr val="000000">
                      <a:alpha val="43137"/>
                    </a:srgbClr>
                  </a:outerShdw>
                </a:effectLst>
              </a:rPr>
              <a:t>3. Aspects of Covenantal Identity </a:t>
            </a:r>
          </a:p>
          <a:p>
            <a:pPr algn="l"/>
            <a:r>
              <a:rPr lang="en-US" dirty="0">
                <a:effectLst>
                  <a:outerShdw blurRad="38100" dist="38100" dir="2700000" algn="tl">
                    <a:srgbClr val="000000">
                      <a:alpha val="43137"/>
                    </a:srgbClr>
                  </a:outerShdw>
                </a:effectLst>
              </a:rPr>
              <a:t>     In Romans 9</a:t>
            </a:r>
          </a:p>
        </p:txBody>
      </p:sp>
    </p:spTree>
    <p:extLst>
      <p:ext uri="{BB962C8B-B14F-4D97-AF65-F5344CB8AC3E}">
        <p14:creationId xmlns:p14="http://schemas.microsoft.com/office/powerpoint/2010/main" val="13997542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Israel is "involved in the near combat in Lebanon, they're still cleaning up Gaza, and now they have a law enforcement action in [Judea and Samaria], and they still have Houthis firing rockets at them from Yemen," </a:t>
            </a:r>
            <a:r>
              <a:rPr lang="en-US" sz="1200" dirty="0"/>
              <a:t>Rep. Keith Self (R-Texas) on "Washington Watch"</a:t>
            </a:r>
          </a:p>
        </p:txBody>
      </p:sp>
    </p:spTree>
    <p:extLst>
      <p:ext uri="{BB962C8B-B14F-4D97-AF65-F5344CB8AC3E}">
        <p14:creationId xmlns:p14="http://schemas.microsoft.com/office/powerpoint/2010/main" val="35392285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074" name="Picture 2">
            <a:extLst>
              <a:ext uri="{FF2B5EF4-FFF2-40B4-BE49-F238E27FC236}">
                <a16:creationId xmlns:a16="http://schemas.microsoft.com/office/drawing/2014/main" id="{B11F87AA-8FAE-0E10-CED9-F26E5380A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350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cs typeface="David" panose="020E0502060401010101" pitchFamily="34" charset="-79"/>
              </a:rPr>
              <a:t>Nevertheless, </a:t>
            </a:r>
          </a:p>
          <a:p>
            <a:pPr algn="l"/>
            <a:r>
              <a:rPr lang="en-US" sz="4000" dirty="0">
                <a:cs typeface="David" panose="020E0502060401010101" pitchFamily="34" charset="-79"/>
              </a:rPr>
              <a:t>Ain </a:t>
            </a:r>
            <a:r>
              <a:rPr lang="en-US" sz="4000" dirty="0" err="1">
                <a:cs typeface="David" panose="020E0502060401010101" pitchFamily="34" charset="-79"/>
              </a:rPr>
              <a:t>Erets</a:t>
            </a:r>
            <a:r>
              <a:rPr lang="en-US" sz="4000" dirty="0">
                <a:cs typeface="David" panose="020E0502060401010101" pitchFamily="34" charset="-79"/>
              </a:rPr>
              <a:t> </a:t>
            </a:r>
            <a:r>
              <a:rPr lang="en-US" sz="4000" dirty="0" err="1">
                <a:cs typeface="David" panose="020E0502060401010101" pitchFamily="34" charset="-79"/>
              </a:rPr>
              <a:t>akheret</a:t>
            </a:r>
            <a:r>
              <a:rPr lang="en-US" sz="4000" dirty="0">
                <a:cs typeface="David" panose="020E0502060401010101" pitchFamily="34" charset="-79"/>
              </a:rPr>
              <a:t> </a:t>
            </a:r>
            <a:r>
              <a:rPr lang="he-IL" sz="4400" b="1" dirty="0">
                <a:cs typeface="David" panose="020E0502060401010101" pitchFamily="34" charset="-79"/>
              </a:rPr>
              <a:t>אין ארץ אחרת</a:t>
            </a:r>
            <a:r>
              <a:rPr lang="he-IL" sz="4000" dirty="0">
                <a:cs typeface="David" panose="020E0502060401010101" pitchFamily="34" charset="-79"/>
              </a:rPr>
              <a:t> </a:t>
            </a:r>
          </a:p>
          <a:p>
            <a:pPr algn="l"/>
            <a:r>
              <a:rPr lang="en-US" sz="4000" dirty="0">
                <a:cs typeface="David" panose="020E0502060401010101" pitchFamily="34" charset="-79"/>
              </a:rPr>
              <a:t>There is no other land.  </a:t>
            </a:r>
          </a:p>
          <a:p>
            <a:pPr algn="l"/>
            <a:r>
              <a:rPr lang="en-US" sz="4000" dirty="0">
                <a:cs typeface="David" panose="020E0502060401010101" pitchFamily="34" charset="-79"/>
              </a:rPr>
              <a:t>No where else to go.</a:t>
            </a:r>
          </a:p>
        </p:txBody>
      </p:sp>
    </p:spTree>
    <p:extLst>
      <p:ext uri="{BB962C8B-B14F-4D97-AF65-F5344CB8AC3E}">
        <p14:creationId xmlns:p14="http://schemas.microsoft.com/office/powerpoint/2010/main" val="41522674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Land of prophetic destiny</a:t>
            </a:r>
          </a:p>
          <a:p>
            <a:pPr algn="l"/>
            <a:r>
              <a:rPr lang="en-US" sz="4000" dirty="0"/>
              <a:t>Rabbi Judah Ben Samuel wrote the following prophecy in AD 1217: “When the Ottomans conquer Jerusalem they will rule over Jerusalem for eight jubilees.”  400 yrs.  Ottoman conquest 1517</a:t>
            </a:r>
          </a:p>
          <a:p>
            <a:pPr algn="l"/>
            <a:r>
              <a:rPr lang="en-US" sz="4000" dirty="0"/>
              <a:t>1517 + 400 = 1917</a:t>
            </a:r>
          </a:p>
        </p:txBody>
      </p:sp>
    </p:spTree>
    <p:extLst>
      <p:ext uri="{BB962C8B-B14F-4D97-AF65-F5344CB8AC3E}">
        <p14:creationId xmlns:p14="http://schemas.microsoft.com/office/powerpoint/2010/main" val="38008660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Afterwards Jerusalem will become no-man’s land for one jubilee, and then in the ninth jubilee [1967] it will once again come back into the possession of the Jewish nation – which would signify the beginning of the Messianic end time.”</a:t>
            </a:r>
          </a:p>
        </p:txBody>
      </p:sp>
    </p:spTree>
    <p:extLst>
      <p:ext uri="{BB962C8B-B14F-4D97-AF65-F5344CB8AC3E}">
        <p14:creationId xmlns:p14="http://schemas.microsoft.com/office/powerpoint/2010/main" val="5755142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781550"/>
          </a:xfrm>
        </p:spPr>
        <p:txBody>
          <a:bodyPr>
            <a:normAutofit/>
          </a:bodyPr>
          <a:lstStyle/>
          <a:p>
            <a:pPr algn="l"/>
            <a:r>
              <a:rPr lang="en-US" dirty="0"/>
              <a:t>Summarize 1917</a:t>
            </a:r>
          </a:p>
          <a:p>
            <a:pPr marL="233363" indent="-233363" algn="l">
              <a:buFont typeface="Arial" panose="020B0604020202020204" pitchFamily="34" charset="0"/>
              <a:buChar char="•"/>
            </a:pPr>
            <a:r>
              <a:rPr lang="en-US" dirty="0"/>
              <a:t>British government changed to favor Israel and Balfour Declaration made.</a:t>
            </a:r>
          </a:p>
          <a:p>
            <a:pPr marL="233363" indent="-233363" algn="l">
              <a:buFont typeface="Arial" panose="020B0604020202020204" pitchFamily="34" charset="0"/>
              <a:buChar char="•"/>
            </a:pPr>
            <a:r>
              <a:rPr lang="en-US" dirty="0"/>
              <a:t>General Allenby conquered Jerusalem so British could follow their policy.</a:t>
            </a:r>
          </a:p>
        </p:txBody>
      </p:sp>
    </p:spTree>
    <p:extLst>
      <p:ext uri="{BB962C8B-B14F-4D97-AF65-F5344CB8AC3E}">
        <p14:creationId xmlns:p14="http://schemas.microsoft.com/office/powerpoint/2010/main" val="33383064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285750"/>
            <a:ext cx="8381989" cy="4648200"/>
          </a:xfrm>
        </p:spPr>
        <p:txBody>
          <a:bodyPr>
            <a:normAutofit lnSpcReduction="10000"/>
          </a:bodyPr>
          <a:lstStyle/>
          <a:p>
            <a:pPr algn="l"/>
            <a:r>
              <a:rPr lang="en-US" dirty="0"/>
              <a:t>1967  Six day war Jerusalem   Soviet Union sent bogus word to Egypt and Syria that Israel about to attack.  So Arabs mobilized. General </a:t>
            </a:r>
            <a:r>
              <a:rPr lang="en-US" dirty="0" err="1"/>
              <a:t>Mota</a:t>
            </a:r>
            <a:r>
              <a:rPr lang="en-US" dirty="0"/>
              <a:t> Gur  Har </a:t>
            </a:r>
            <a:r>
              <a:rPr lang="en-US" dirty="0" err="1"/>
              <a:t>HaBiyit</a:t>
            </a:r>
            <a:r>
              <a:rPr lang="en-US" dirty="0"/>
              <a:t> </a:t>
            </a:r>
            <a:r>
              <a:rPr lang="en-US" dirty="0" err="1"/>
              <a:t>b’yadenu</a:t>
            </a:r>
            <a:r>
              <a:rPr lang="en-US" dirty="0"/>
              <a:t>.  Lions Gate.  Yeshua coming back as Lion.   Prophecy G restoring Israel as Lion.   </a:t>
            </a:r>
          </a:p>
        </p:txBody>
      </p:sp>
    </p:spTree>
    <p:extLst>
      <p:ext uri="{BB962C8B-B14F-4D97-AF65-F5344CB8AC3E}">
        <p14:creationId xmlns:p14="http://schemas.microsoft.com/office/powerpoint/2010/main" val="41332925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781550"/>
          </a:xfrm>
        </p:spPr>
        <p:txBody>
          <a:bodyPr>
            <a:normAutofit/>
          </a:bodyPr>
          <a:lstStyle/>
          <a:p>
            <a:pPr algn="l"/>
            <a:r>
              <a:rPr lang="en-US" dirty="0"/>
              <a:t>2017  Jerusalem got legal right and recognition of restoration. </a:t>
            </a:r>
          </a:p>
        </p:txBody>
      </p:sp>
    </p:spTree>
    <p:extLst>
      <p:ext uri="{BB962C8B-B14F-4D97-AF65-F5344CB8AC3E}">
        <p14:creationId xmlns:p14="http://schemas.microsoft.com/office/powerpoint/2010/main" val="17407492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781550"/>
          </a:xfrm>
        </p:spPr>
        <p:txBody>
          <a:bodyPr>
            <a:normAutofit/>
          </a:bodyPr>
          <a:lstStyle/>
          <a:p>
            <a:pPr algn="l"/>
            <a:r>
              <a:rPr lang="en-US" dirty="0"/>
              <a:t>Also 1867</a:t>
            </a:r>
          </a:p>
          <a:p>
            <a:pPr marL="233363" indent="-233363" algn="l">
              <a:buFont typeface="Arial" panose="020B0604020202020204" pitchFamily="34" charset="0"/>
              <a:buChar char="•"/>
            </a:pPr>
            <a:r>
              <a:rPr lang="en-US" dirty="0"/>
              <a:t>Mark Twain recognized desolations according to </a:t>
            </a:r>
            <a:r>
              <a:rPr lang="en-US" dirty="0" err="1"/>
              <a:t>parasha</a:t>
            </a:r>
            <a:r>
              <a:rPr lang="en-US" dirty="0"/>
              <a:t> of the week Dt 29.22</a:t>
            </a:r>
          </a:p>
          <a:p>
            <a:pPr marL="233363" indent="-233363" algn="l">
              <a:buFont typeface="Arial" panose="020B0604020202020204" pitchFamily="34" charset="0"/>
              <a:buChar char="•"/>
            </a:pPr>
            <a:r>
              <a:rPr lang="en-US" dirty="0"/>
              <a:t>Charles Warren rediscovered ancient Jerusalem </a:t>
            </a:r>
            <a:r>
              <a:rPr lang="en-US" dirty="0" err="1"/>
              <a:t>Zech</a:t>
            </a:r>
            <a:r>
              <a:rPr lang="en-US" dirty="0"/>
              <a:t> 2.5-8</a:t>
            </a:r>
          </a:p>
          <a:p>
            <a:pPr marL="233363" indent="-233363" algn="l">
              <a:buFont typeface="Arial" panose="020B0604020202020204" pitchFamily="34" charset="0"/>
              <a:buChar char="•"/>
            </a:pPr>
            <a:r>
              <a:rPr lang="en-US" dirty="0"/>
              <a:t>Ottoman Turks change land law</a:t>
            </a:r>
          </a:p>
        </p:txBody>
      </p:sp>
    </p:spTree>
    <p:extLst>
      <p:ext uri="{BB962C8B-B14F-4D97-AF65-F5344CB8AC3E}">
        <p14:creationId xmlns:p14="http://schemas.microsoft.com/office/powerpoint/2010/main" val="28675959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800600"/>
          </a:xfrm>
        </p:spPr>
        <p:txBody>
          <a:bodyPr>
            <a:normAutofit lnSpcReduction="10000"/>
          </a:bodyPr>
          <a:lstStyle/>
          <a:p>
            <a:pPr algn="l"/>
            <a:r>
              <a:rPr lang="en-US" sz="4000" dirty="0"/>
              <a:t>Covenantal identity #6</a:t>
            </a:r>
          </a:p>
          <a:p>
            <a:pPr algn="l"/>
            <a:r>
              <a:rPr lang="en-US" sz="4000" u="sng" dirty="0">
                <a:solidFill>
                  <a:srgbClr val="FFFF66"/>
                </a:solidFill>
              </a:rPr>
              <a:t>Love the Land of Israel</a:t>
            </a:r>
            <a:r>
              <a:rPr lang="en-US" sz="4000" dirty="0"/>
              <a:t>, and consider going there.  </a:t>
            </a:r>
          </a:p>
          <a:p>
            <a:pPr marL="228600" indent="-228600" algn="l">
              <a:buFont typeface="Arial" panose="020B0604020202020204" pitchFamily="34" charset="0"/>
              <a:buChar char="•"/>
              <a:tabLst>
                <a:tab pos="228600" algn="l"/>
              </a:tabLst>
            </a:pPr>
            <a:r>
              <a:rPr lang="en-US" sz="4000" dirty="0"/>
              <a:t>Birthright free tour</a:t>
            </a:r>
          </a:p>
          <a:p>
            <a:pPr marL="228600" indent="-228600" algn="l">
              <a:buFont typeface="Arial" panose="020B0604020202020204" pitchFamily="34" charset="0"/>
              <a:buChar char="•"/>
              <a:tabLst>
                <a:tab pos="228600" algn="l"/>
              </a:tabLst>
            </a:pPr>
            <a:r>
              <a:rPr lang="en-US" sz="4000" dirty="0" err="1"/>
              <a:t>HaYovel</a:t>
            </a:r>
            <a:r>
              <a:rPr lang="en-US" sz="4000" dirty="0"/>
              <a:t> service project</a:t>
            </a:r>
          </a:p>
          <a:p>
            <a:pPr marL="228600" indent="-228600" algn="l">
              <a:buFont typeface="Arial" panose="020B0604020202020204" pitchFamily="34" charset="0"/>
              <a:buChar char="•"/>
              <a:tabLst>
                <a:tab pos="228600" algn="l"/>
              </a:tabLst>
            </a:pPr>
            <a:r>
              <a:rPr lang="en-US" sz="4000" dirty="0" err="1"/>
              <a:t>SarEl</a:t>
            </a:r>
            <a:r>
              <a:rPr lang="en-US" sz="4000" dirty="0"/>
              <a:t> service project </a:t>
            </a:r>
          </a:p>
          <a:p>
            <a:pPr marL="228600" indent="-228600" algn="l">
              <a:buFont typeface="Arial" panose="020B0604020202020204" pitchFamily="34" charset="0"/>
              <a:buChar char="•"/>
              <a:tabLst>
                <a:tab pos="228600" algn="l"/>
              </a:tabLst>
            </a:pPr>
            <a:r>
              <a:rPr lang="en-US" sz="4000" dirty="0"/>
              <a:t>Aliyah:  13 Or </a:t>
            </a:r>
            <a:r>
              <a:rPr lang="en-US" sz="4000" dirty="0" err="1"/>
              <a:t>HaOlamniks</a:t>
            </a:r>
            <a:endParaRPr lang="en-US" sz="4000" dirty="0"/>
          </a:p>
        </p:txBody>
      </p:sp>
    </p:spTree>
    <p:extLst>
      <p:ext uri="{BB962C8B-B14F-4D97-AF65-F5344CB8AC3E}">
        <p14:creationId xmlns:p14="http://schemas.microsoft.com/office/powerpoint/2010/main" val="173587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20525CA-E2BF-F24C-12DE-FB98CDA54200}"/>
              </a:ext>
            </a:extLst>
          </p:cNvPr>
          <p:cNvSpPr>
            <a:spLocks noGrp="1" noChangeArrowheads="1"/>
          </p:cNvSpPr>
          <p:nvPr>
            <p:ph type="subTitle" idx="1"/>
          </p:nvPr>
        </p:nvSpPr>
        <p:spPr>
          <a:xfrm>
            <a:off x="609600" y="209550"/>
            <a:ext cx="8001000" cy="4572000"/>
          </a:xfrm>
        </p:spPr>
        <p:txBody>
          <a:bodyPr/>
          <a:lstStyle/>
          <a:p>
            <a:pPr eaLnBrk="1" hangingPunct="1"/>
            <a:r>
              <a:rPr lang="en-US" altLang="en-US" sz="4000" dirty="0">
                <a:cs typeface="Vilna" pitchFamily="2" charset="-79"/>
              </a:rPr>
              <a:t>What is a Bar Mitzvah?</a:t>
            </a:r>
          </a:p>
          <a:p>
            <a:pPr rtl="1" eaLnBrk="1" hangingPunct="1"/>
            <a:r>
              <a:rPr lang="he-IL" altLang="en-US" sz="4800" b="1" dirty="0">
                <a:latin typeface="David" panose="020E0502060401010101" pitchFamily="34" charset="-79"/>
                <a:cs typeface="David" panose="020E0502060401010101" pitchFamily="34" charset="-79"/>
              </a:rPr>
              <a:t>בַּר מִצְוָה</a:t>
            </a:r>
            <a:r>
              <a:rPr lang="en-US" altLang="en-US" sz="4800" b="1" dirty="0">
                <a:latin typeface="David" panose="020E0502060401010101" pitchFamily="34" charset="-79"/>
                <a:cs typeface="David" panose="020E0502060401010101" pitchFamily="34" charset="-79"/>
              </a:rPr>
              <a:t> </a:t>
            </a:r>
          </a:p>
          <a:p>
            <a:pPr algn="r" rtl="1" eaLnBrk="1" hangingPunct="1"/>
            <a:r>
              <a:rPr lang="he-IL" altLang="en-US" sz="4800" b="1" dirty="0">
                <a:solidFill>
                  <a:srgbClr val="FFFF66"/>
                </a:solidFill>
                <a:latin typeface="David" panose="020E0502060401010101" pitchFamily="34" charset="-79"/>
                <a:cs typeface="David" panose="020E0502060401010101" pitchFamily="34" charset="-79"/>
              </a:rPr>
              <a:t>בַּר</a:t>
            </a:r>
            <a:r>
              <a:rPr lang="en-US" altLang="en-US" sz="4050" dirty="0">
                <a:cs typeface="Vilna" pitchFamily="2" charset="-79"/>
              </a:rPr>
              <a:t>  </a:t>
            </a:r>
            <a:r>
              <a:rPr lang="en-US" altLang="en-US" sz="4000" dirty="0">
                <a:cs typeface="Vilna" pitchFamily="2" charset="-79"/>
              </a:rPr>
              <a:t>son</a:t>
            </a:r>
            <a:r>
              <a:rPr lang="en-US" altLang="en-US" sz="4050" dirty="0">
                <a:cs typeface="Vilna" pitchFamily="2" charset="-79"/>
              </a:rPr>
              <a:t>  </a:t>
            </a:r>
          </a:p>
          <a:p>
            <a:pPr algn="r" rtl="1" eaLnBrk="1" hangingPunct="1"/>
            <a:r>
              <a:rPr lang="he-IL" altLang="en-US" sz="4800" b="1" dirty="0">
                <a:solidFill>
                  <a:srgbClr val="FFFF66"/>
                </a:solidFill>
                <a:latin typeface="David" panose="020E0502060401010101" pitchFamily="34" charset="-79"/>
                <a:cs typeface="David" panose="020E0502060401010101" pitchFamily="34" charset="-79"/>
              </a:rPr>
              <a:t>מִצְוָה</a:t>
            </a:r>
            <a:r>
              <a:rPr lang="en-US" altLang="en-US" sz="4800" b="1" dirty="0">
                <a:latin typeface="David" panose="020E0502060401010101" pitchFamily="34" charset="-79"/>
                <a:cs typeface="David" panose="020E0502060401010101" pitchFamily="34" charset="-79"/>
              </a:rPr>
              <a:t> </a:t>
            </a:r>
            <a:r>
              <a:rPr lang="en-US" altLang="en-US" sz="4000" dirty="0">
                <a:cs typeface="Vilna" pitchFamily="2" charset="-79"/>
              </a:rPr>
              <a:t>(religion) commandment, precept; decree, edict; good deed, act of kindness</a:t>
            </a:r>
          </a:p>
          <a:p>
            <a:pPr algn="l" eaLnBrk="1" hangingPunct="1"/>
            <a:endParaRPr lang="en-US" altLang="en-US" sz="30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25000" dirty="0">
                <a:solidFill>
                  <a:srgbClr val="C00000"/>
                </a:solidFill>
              </a:rPr>
              <a:t>7</a:t>
            </a:r>
            <a:r>
              <a:rPr lang="en-US" sz="4000" dirty="0"/>
              <a:t>From them, as far as his physical descent is concerned, came the Messiah, who is over all. Praised be </a:t>
            </a:r>
            <a:r>
              <a:rPr lang="en-US" sz="4000" cap="small" dirty="0"/>
              <a:t>Adoni</a:t>
            </a:r>
            <a:r>
              <a:rPr lang="en-US" sz="4000" dirty="0"/>
              <a:t> for ever! Amen.</a:t>
            </a:r>
          </a:p>
          <a:p>
            <a:pPr algn="l"/>
            <a:r>
              <a:rPr lang="en-US" sz="4000" dirty="0">
                <a:cs typeface="David" panose="020E0502060401010101" pitchFamily="34" charset="-79"/>
              </a:rPr>
              <a:t>Yeshua is the Jewish Messiah.*</a:t>
            </a:r>
          </a:p>
          <a:p>
            <a:pPr algn="l"/>
            <a:r>
              <a:rPr lang="en-US" sz="4000" dirty="0">
                <a:cs typeface="David" panose="020E0502060401010101" pitchFamily="34" charset="-79"/>
              </a:rPr>
              <a:t>Little by little, and big time soon enough, Israel will see:</a:t>
            </a:r>
          </a:p>
        </p:txBody>
      </p:sp>
    </p:spTree>
    <p:extLst>
      <p:ext uri="{BB962C8B-B14F-4D97-AF65-F5344CB8AC3E}">
        <p14:creationId xmlns:p14="http://schemas.microsoft.com/office/powerpoint/2010/main" val="13001983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Yeshayahy</a:t>
            </a:r>
            <a:r>
              <a:rPr lang="en-US" sz="4000" baseline="30000" dirty="0"/>
              <a:t> 25.7-9  </a:t>
            </a:r>
            <a:r>
              <a:rPr lang="en-US" sz="4000" dirty="0"/>
              <a:t>On this mountain he will destroy the veil which covers the face of all peoples, the veil enshrouding all the nations. </a:t>
            </a:r>
            <a:r>
              <a:rPr lang="en-US" sz="4000" u="sng" dirty="0">
                <a:solidFill>
                  <a:srgbClr val="FFFF66"/>
                </a:solidFill>
              </a:rPr>
              <a:t>He will swallow up death forever.* </a:t>
            </a:r>
            <a:r>
              <a:rPr lang="en-US" sz="4000" cap="small" dirty="0"/>
              <a:t>Adoni</a:t>
            </a:r>
            <a:r>
              <a:rPr lang="en-US" sz="4000" dirty="0"/>
              <a:t> Elohim will </a:t>
            </a:r>
            <a:r>
              <a:rPr lang="en-US" sz="4000" u="sng" dirty="0">
                <a:solidFill>
                  <a:srgbClr val="FFFF66"/>
                </a:solidFill>
              </a:rPr>
              <a:t>wipe away the tears from every face</a:t>
            </a:r>
            <a:r>
              <a:rPr lang="en-US" sz="4000" dirty="0"/>
              <a:t>, and he will remove from all the earth</a:t>
            </a:r>
          </a:p>
        </p:txBody>
      </p:sp>
    </p:spTree>
    <p:extLst>
      <p:ext uri="{BB962C8B-B14F-4D97-AF65-F5344CB8AC3E}">
        <p14:creationId xmlns:p14="http://schemas.microsoft.com/office/powerpoint/2010/main" val="18590199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err="1"/>
              <a:t>Yeshayahy</a:t>
            </a:r>
            <a:r>
              <a:rPr lang="en-US" sz="4000" baseline="30000" dirty="0"/>
              <a:t> 25.7-9</a:t>
            </a:r>
            <a:r>
              <a:rPr lang="en-US" sz="4000" dirty="0"/>
              <a:t> the disgrace his people suffer. For </a:t>
            </a:r>
            <a:r>
              <a:rPr lang="en-US" sz="4000" cap="small" dirty="0"/>
              <a:t>Adoni</a:t>
            </a:r>
            <a:r>
              <a:rPr lang="en-US" sz="4000" dirty="0"/>
              <a:t> has spoken. On that day they will say, “See! </a:t>
            </a:r>
            <a:r>
              <a:rPr lang="en-US" sz="4000" u="sng" dirty="0">
                <a:solidFill>
                  <a:srgbClr val="FFFF66"/>
                </a:solidFill>
              </a:rPr>
              <a:t>This is our God! We waited for him to save us. </a:t>
            </a:r>
            <a:r>
              <a:rPr lang="en-US" sz="4000" dirty="0"/>
              <a:t>This is </a:t>
            </a:r>
            <a:r>
              <a:rPr lang="en-US" sz="4000" cap="small" dirty="0"/>
              <a:t>Adoni</a:t>
            </a:r>
            <a:r>
              <a:rPr lang="en-US" sz="4000" dirty="0"/>
              <a:t> ; we put our hope in him. </a:t>
            </a:r>
            <a:r>
              <a:rPr lang="en-US" sz="4000" u="sng" dirty="0">
                <a:solidFill>
                  <a:srgbClr val="FFFF66"/>
                </a:solidFill>
              </a:rPr>
              <a:t>We are full of joy</a:t>
            </a:r>
            <a:r>
              <a:rPr lang="en-US" sz="4000" dirty="0"/>
              <a:t>, so glad he saved us!”  For on this mountain the hand of </a:t>
            </a:r>
            <a:r>
              <a:rPr lang="en-US" sz="4000" cap="small" dirty="0"/>
              <a:t>Adoni</a:t>
            </a:r>
            <a:r>
              <a:rPr lang="en-US" sz="4000" dirty="0"/>
              <a:t> will rest.</a:t>
            </a:r>
          </a:p>
        </p:txBody>
      </p:sp>
    </p:spTree>
    <p:extLst>
      <p:ext uri="{BB962C8B-B14F-4D97-AF65-F5344CB8AC3E}">
        <p14:creationId xmlns:p14="http://schemas.microsoft.com/office/powerpoint/2010/main" val="30614167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5A8966B8-6DE3-72FC-AED4-37922DA98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Rectangle: Rounded Corners 3">
            <a:extLst>
              <a:ext uri="{FF2B5EF4-FFF2-40B4-BE49-F238E27FC236}">
                <a16:creationId xmlns:a16="http://schemas.microsoft.com/office/drawing/2014/main" id="{D62B42AC-78B3-F871-FA14-1D0671B6C389}"/>
              </a:ext>
            </a:extLst>
          </p:cNvPr>
          <p:cNvSpPr/>
          <p:nvPr/>
        </p:nvSpPr>
        <p:spPr bwMode="auto">
          <a:xfrm>
            <a:off x="228600" y="361950"/>
            <a:ext cx="4419600" cy="1676400"/>
          </a:xfrm>
          <a:prstGeom prst="roundRect">
            <a:avLst/>
          </a:prstGeom>
          <a:noFill/>
          <a:ln w="444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41299173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343A3AFD-9C50-A4C9-EF63-7D8875B8E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4B2B826-9B1F-14CE-A536-31375D2B9D02}"/>
              </a:ext>
            </a:extLst>
          </p:cNvPr>
          <p:cNvSpPr txBox="1"/>
          <p:nvPr/>
        </p:nvSpPr>
        <p:spPr>
          <a:xfrm>
            <a:off x="228600" y="209550"/>
            <a:ext cx="8543364" cy="3785652"/>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Bar Mitzvah: Son of the Covenant</a:t>
            </a:r>
          </a:p>
          <a:p>
            <a:pPr marL="400050" indent="-400050" algn="l">
              <a:buFont typeface="+mj-lt"/>
              <a:buAutoNum type="arabicPeriod"/>
            </a:pPr>
            <a:r>
              <a:rPr lang="en-US" dirty="0">
                <a:effectLst>
                  <a:outerShdw blurRad="38100" dist="38100" dir="2700000" algn="tl">
                    <a:srgbClr val="000000">
                      <a:alpha val="43137"/>
                    </a:srgbClr>
                  </a:outerShdw>
                </a:effectLst>
              </a:rPr>
              <a:t>Entering Covenantal Identity</a:t>
            </a:r>
          </a:p>
          <a:p>
            <a:pPr marL="400050" indent="-400050" algn="l">
              <a:buFont typeface="+mj-lt"/>
              <a:buAutoNum type="arabicPeriod"/>
            </a:pPr>
            <a:r>
              <a:rPr lang="en-US" dirty="0">
                <a:effectLst>
                  <a:outerShdw blurRad="38100" dist="38100" dir="2700000" algn="tl">
                    <a:srgbClr val="000000">
                      <a:alpha val="43137"/>
                    </a:srgbClr>
                  </a:outerShdw>
                </a:effectLst>
              </a:rPr>
              <a:t>Aspects of Covenantal Identity </a:t>
            </a:r>
          </a:p>
          <a:p>
            <a:pPr algn="l"/>
            <a:r>
              <a:rPr lang="en-US" dirty="0">
                <a:effectLst>
                  <a:outerShdw blurRad="38100" dist="38100" dir="2700000" algn="tl">
                    <a:srgbClr val="000000">
                      <a:alpha val="43137"/>
                    </a:srgbClr>
                  </a:outerShdw>
                </a:effectLst>
              </a:rPr>
              <a:t>    in Romans 3</a:t>
            </a:r>
          </a:p>
          <a:p>
            <a:pPr algn="l"/>
            <a:r>
              <a:rPr lang="en-US" dirty="0">
                <a:effectLst>
                  <a:outerShdw blurRad="38100" dist="38100" dir="2700000" algn="tl">
                    <a:srgbClr val="000000">
                      <a:alpha val="43137"/>
                    </a:srgbClr>
                  </a:outerShdw>
                </a:effectLst>
              </a:rPr>
              <a:t>3. Aspects of Covenantal Identity </a:t>
            </a:r>
          </a:p>
          <a:p>
            <a:pPr algn="l"/>
            <a:r>
              <a:rPr lang="en-US" dirty="0">
                <a:effectLst>
                  <a:outerShdw blurRad="38100" dist="38100" dir="2700000" algn="tl">
                    <a:srgbClr val="000000">
                      <a:alpha val="43137"/>
                    </a:srgbClr>
                  </a:outerShdw>
                </a:effectLst>
              </a:rPr>
              <a:t>     in Romans 9</a:t>
            </a:r>
          </a:p>
        </p:txBody>
      </p:sp>
    </p:spTree>
    <p:extLst>
      <p:ext uri="{BB962C8B-B14F-4D97-AF65-F5344CB8AC3E}">
        <p14:creationId xmlns:p14="http://schemas.microsoft.com/office/powerpoint/2010/main" val="37817918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10649477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155792362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236049</TotalTime>
  <Words>5270</Words>
  <Application>Microsoft Office PowerPoint</Application>
  <PresentationFormat>On-screen Show (16:9)</PresentationFormat>
  <Paragraphs>595</Paragraphs>
  <Slides>96</Slides>
  <Notes>96</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96</vt:i4>
      </vt:variant>
    </vt:vector>
  </HeadingPairs>
  <TitlesOfParts>
    <vt:vector size="103" baseType="lpstr">
      <vt:lpstr>Arial</vt:lpstr>
      <vt:lpstr>Arial Rounded MT Bold</vt:lpstr>
      <vt:lpstr>David</vt:lpstr>
      <vt:lpstr>Google Sans</vt:lpstr>
      <vt:lpstr>Vilna</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5315</cp:revision>
  <dcterms:created xsi:type="dcterms:W3CDTF">2006-04-21T19:34:43Z</dcterms:created>
  <dcterms:modified xsi:type="dcterms:W3CDTF">2024-10-05T13:38:33Z</dcterms:modified>
</cp:coreProperties>
</file>