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8"/>
  </p:notesMasterIdLst>
  <p:handoutMasterIdLst>
    <p:handoutMasterId r:id="rId119"/>
  </p:handoutMasterIdLst>
  <p:sldIdLst>
    <p:sldId id="2045" r:id="rId2"/>
    <p:sldId id="66287" r:id="rId3"/>
    <p:sldId id="66288" r:id="rId4"/>
    <p:sldId id="66274" r:id="rId5"/>
    <p:sldId id="66276" r:id="rId6"/>
    <p:sldId id="66263" r:id="rId7"/>
    <p:sldId id="66289" r:id="rId8"/>
    <p:sldId id="66311" r:id="rId9"/>
    <p:sldId id="66277" r:id="rId10"/>
    <p:sldId id="66278" r:id="rId11"/>
    <p:sldId id="66297" r:id="rId12"/>
    <p:sldId id="64102" r:id="rId13"/>
    <p:sldId id="64239" r:id="rId14"/>
    <p:sldId id="64238" r:id="rId15"/>
    <p:sldId id="66302" r:id="rId16"/>
    <p:sldId id="64237" r:id="rId17"/>
    <p:sldId id="64169" r:id="rId18"/>
    <p:sldId id="64136" r:id="rId19"/>
    <p:sldId id="64172" r:id="rId20"/>
    <p:sldId id="64174" r:id="rId21"/>
    <p:sldId id="64139" r:id="rId22"/>
    <p:sldId id="64176" r:id="rId23"/>
    <p:sldId id="64137" r:id="rId24"/>
    <p:sldId id="64138" r:id="rId25"/>
    <p:sldId id="64140" r:id="rId26"/>
    <p:sldId id="64152" r:id="rId27"/>
    <p:sldId id="64177" r:id="rId28"/>
    <p:sldId id="64141" r:id="rId29"/>
    <p:sldId id="64142" r:id="rId30"/>
    <p:sldId id="64178" r:id="rId31"/>
    <p:sldId id="64143" r:id="rId32"/>
    <p:sldId id="64153" r:id="rId33"/>
    <p:sldId id="64144" r:id="rId34"/>
    <p:sldId id="64179" r:id="rId35"/>
    <p:sldId id="64181" r:id="rId36"/>
    <p:sldId id="64145" r:id="rId37"/>
    <p:sldId id="64157" r:id="rId38"/>
    <p:sldId id="64159" r:id="rId39"/>
    <p:sldId id="64185" r:id="rId40"/>
    <p:sldId id="64146" r:id="rId41"/>
    <p:sldId id="64211" r:id="rId42"/>
    <p:sldId id="64212" r:id="rId43"/>
    <p:sldId id="64215" r:id="rId44"/>
    <p:sldId id="64214" r:id="rId45"/>
    <p:sldId id="64148" r:id="rId46"/>
    <p:sldId id="64147" r:id="rId47"/>
    <p:sldId id="64248" r:id="rId48"/>
    <p:sldId id="66303" r:id="rId49"/>
    <p:sldId id="64180" r:id="rId50"/>
    <p:sldId id="64187" r:id="rId51"/>
    <p:sldId id="64202" r:id="rId52"/>
    <p:sldId id="64186" r:id="rId53"/>
    <p:sldId id="66298" r:id="rId54"/>
    <p:sldId id="66307" r:id="rId55"/>
    <p:sldId id="64219" r:id="rId56"/>
    <p:sldId id="64229" r:id="rId57"/>
    <p:sldId id="66312" r:id="rId58"/>
    <p:sldId id="64231" r:id="rId59"/>
    <p:sldId id="64182" r:id="rId60"/>
    <p:sldId id="64220" r:id="rId61"/>
    <p:sldId id="64196" r:id="rId62"/>
    <p:sldId id="64197" r:id="rId63"/>
    <p:sldId id="64192" r:id="rId64"/>
    <p:sldId id="66279" r:id="rId65"/>
    <p:sldId id="66304" r:id="rId66"/>
    <p:sldId id="64230" r:id="rId67"/>
    <p:sldId id="64189" r:id="rId68"/>
    <p:sldId id="64190" r:id="rId69"/>
    <p:sldId id="64184" r:id="rId70"/>
    <p:sldId id="64205" r:id="rId71"/>
    <p:sldId id="64206" r:id="rId72"/>
    <p:sldId id="64207" r:id="rId73"/>
    <p:sldId id="64203" r:id="rId74"/>
    <p:sldId id="64188" r:id="rId75"/>
    <p:sldId id="64183" r:id="rId76"/>
    <p:sldId id="64191" r:id="rId77"/>
    <p:sldId id="64246" r:id="rId78"/>
    <p:sldId id="66310" r:id="rId79"/>
    <p:sldId id="66308" r:id="rId80"/>
    <p:sldId id="64218" r:id="rId81"/>
    <p:sldId id="64221" r:id="rId82"/>
    <p:sldId id="64222" r:id="rId83"/>
    <p:sldId id="64226" r:id="rId84"/>
    <p:sldId id="66300" r:id="rId85"/>
    <p:sldId id="64249" r:id="rId86"/>
    <p:sldId id="66301" r:id="rId87"/>
    <p:sldId id="64225" r:id="rId88"/>
    <p:sldId id="64223" r:id="rId89"/>
    <p:sldId id="64224" r:id="rId90"/>
    <p:sldId id="66305" r:id="rId91"/>
    <p:sldId id="66306" r:id="rId92"/>
    <p:sldId id="64210" r:id="rId93"/>
    <p:sldId id="64213" r:id="rId94"/>
    <p:sldId id="64199" r:id="rId95"/>
    <p:sldId id="64198" r:id="rId96"/>
    <p:sldId id="64193" r:id="rId97"/>
    <p:sldId id="64208" r:id="rId98"/>
    <p:sldId id="64233" r:id="rId99"/>
    <p:sldId id="63289" r:id="rId100"/>
    <p:sldId id="64242" r:id="rId101"/>
    <p:sldId id="64175" r:id="rId102"/>
    <p:sldId id="64244" r:id="rId103"/>
    <p:sldId id="64240" r:id="rId104"/>
    <p:sldId id="64243" r:id="rId105"/>
    <p:sldId id="66285" r:id="rId106"/>
    <p:sldId id="66286" r:id="rId107"/>
    <p:sldId id="64245" r:id="rId108"/>
    <p:sldId id="64236" r:id="rId109"/>
    <p:sldId id="64235" r:id="rId110"/>
    <p:sldId id="66292" r:id="rId111"/>
    <p:sldId id="66313" r:id="rId112"/>
    <p:sldId id="66275" r:id="rId113"/>
    <p:sldId id="66293" r:id="rId114"/>
    <p:sldId id="66294" r:id="rId115"/>
    <p:sldId id="66295" r:id="rId116"/>
    <p:sldId id="66291" r:id="rId117"/>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CC"/>
    <a:srgbClr val="FFFF99"/>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6118" autoAdjust="0"/>
  </p:normalViewPr>
  <p:slideViewPr>
    <p:cSldViewPr>
      <p:cViewPr varScale="1">
        <p:scale>
          <a:sx n="105" d="100"/>
          <a:sy n="105" d="100"/>
        </p:scale>
        <p:origin x="120" y="3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1932"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Jews and Gentiles- is there a Torah Difference</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16.2024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Jews and Gentiles- is there a Torah Difference</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16.2024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tikkuninternational.org/rfz/nov24.ht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tikkuninternational.org/rfz/nov24.htm"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Jews and Gentiles- is there a Torah Difference</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16.2024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5A7FE-EEF6-300A-5751-D767FEC6437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48770FA-B345-B705-CC0C-B62A42A12D6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3A319D1-0ABB-3DF3-854E-352C6390CC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1C7DA494-8B05-66EB-4055-193E53D3328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6FEF8E-A9CF-AA35-51C7-837842FEA1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D1F07C0-2CDE-EFF9-D044-DF2CF8AAE0EB}"/>
              </a:ext>
            </a:extLst>
          </p:cNvPr>
          <p:cNvSpPr>
            <a:spLocks noGrp="1" noChangeArrowheads="1"/>
          </p:cNvSpPr>
          <p:nvPr>
            <p:ph type="body" idx="1"/>
          </p:nvPr>
        </p:nvSpPr>
        <p:spPr>
          <a:xfrm>
            <a:off x="152400" y="4114800"/>
            <a:ext cx="6553200" cy="4876800"/>
          </a:xfrm>
        </p:spPr>
        <p:txBody>
          <a:bodyPr/>
          <a:lstStyle/>
          <a:p>
            <a:r>
              <a:rPr lang="en-US" altLang="en-US" dirty="0"/>
              <a:t> Brian Kaufman</a:t>
            </a:r>
          </a:p>
        </p:txBody>
      </p:sp>
      <p:cxnSp>
        <p:nvCxnSpPr>
          <p:cNvPr id="3" name="Straight Connector 2">
            <a:extLst>
              <a:ext uri="{FF2B5EF4-FFF2-40B4-BE49-F238E27FC236}">
                <a16:creationId xmlns:a16="http://schemas.microsoft.com/office/drawing/2014/main" id="{DB5B5E3E-3415-27ED-6D1A-F7307DED40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627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86235-30BF-A42D-ADA7-8B6F8DF94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7444D-4A64-C0DA-EBB6-061E3884B33C}"/>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E9257F8C-FCA5-7321-77C8-093A9BF1DD98}"/>
              </a:ext>
            </a:extLst>
          </p:cNvPr>
          <p:cNvSpPr>
            <a:spLocks noGrp="1"/>
          </p:cNvSpPr>
          <p:nvPr>
            <p:ph type="body" idx="1"/>
          </p:nvPr>
        </p:nvSpPr>
        <p:spPr>
          <a:xfrm>
            <a:off x="381000" y="4191000"/>
            <a:ext cx="6172200" cy="4572000"/>
          </a:xfrm>
        </p:spPr>
        <p:txBody>
          <a:bodyPr/>
          <a:lstStyle/>
          <a:p>
            <a:r>
              <a:rPr lang="en-US" dirty="0"/>
              <a:t>About to open Zoom room for hour of prayer.</a:t>
            </a:r>
          </a:p>
        </p:txBody>
      </p:sp>
      <p:sp>
        <p:nvSpPr>
          <p:cNvPr id="4" name="Header Placeholder 3">
            <a:extLst>
              <a:ext uri="{FF2B5EF4-FFF2-40B4-BE49-F238E27FC236}">
                <a16:creationId xmlns:a16="http://schemas.microsoft.com/office/drawing/2014/main" id="{B12A710C-5CED-02CD-AC96-062838FF5E94}"/>
              </a:ext>
            </a:extLst>
          </p:cNvPr>
          <p:cNvSpPr>
            <a:spLocks noGrp="1"/>
          </p:cNvSpPr>
          <p:nvPr>
            <p:ph type="hdr" sz="quarter"/>
          </p:nvPr>
        </p:nvSpPr>
        <p:spPr/>
        <p:txBody>
          <a:bodyPr/>
          <a:lstStyle/>
          <a:p>
            <a:r>
              <a:rPr lang="en-US" altLang="en-US" dirty="0"/>
              <a:t>Jews and Gentiles- is there a Torah Difference</a:t>
            </a:r>
          </a:p>
        </p:txBody>
      </p:sp>
      <p:sp>
        <p:nvSpPr>
          <p:cNvPr id="5" name="Date Placeholder 4">
            <a:extLst>
              <a:ext uri="{FF2B5EF4-FFF2-40B4-BE49-F238E27FC236}">
                <a16:creationId xmlns:a16="http://schemas.microsoft.com/office/drawing/2014/main" id="{E0A2AB28-DE35-08A5-5A20-DC7ECF4485E1}"/>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3DF758B8-DD8E-F8B9-6540-A278647C6CD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181204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5206519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06F5-4C3A-B6D6-23F4-E142206F6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9BE51-BF69-B177-099C-523732ED42F4}"/>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AE36B879-6152-6591-6F3B-989A0AAF6469}"/>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3F40C82B-46F6-DC0E-50A1-E895636FC5FE}"/>
              </a:ext>
            </a:extLst>
          </p:cNvPr>
          <p:cNvSpPr>
            <a:spLocks noGrp="1"/>
          </p:cNvSpPr>
          <p:nvPr>
            <p:ph type="hdr" sz="quarter"/>
          </p:nvPr>
        </p:nvSpPr>
        <p:spPr/>
        <p:txBody>
          <a:bodyPr/>
          <a:lstStyle/>
          <a:p>
            <a:r>
              <a:rPr lang="en-US" altLang="en-US" dirty="0"/>
              <a:t>Jews and Gentiles- is there a Torah Difference</a:t>
            </a:r>
          </a:p>
        </p:txBody>
      </p:sp>
      <p:sp>
        <p:nvSpPr>
          <p:cNvPr id="5" name="Date Placeholder 4">
            <a:extLst>
              <a:ext uri="{FF2B5EF4-FFF2-40B4-BE49-F238E27FC236}">
                <a16:creationId xmlns:a16="http://schemas.microsoft.com/office/drawing/2014/main" id="{3FE673B4-A3A6-9F1E-6267-5A24BAD06B1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B67C0E72-5019-8574-C72D-13271993682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5870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8E839-A2FB-E317-1258-06F51CB7D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17332-9C38-10ED-E3A2-AE0B2F485421}"/>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77DE21ED-A464-5AEE-0595-06E1288D6EFC}"/>
              </a:ext>
            </a:extLst>
          </p:cNvPr>
          <p:cNvSpPr>
            <a:spLocks noGrp="1"/>
          </p:cNvSpPr>
          <p:nvPr>
            <p:ph type="body" idx="1"/>
          </p:nvPr>
        </p:nvSpPr>
        <p:spPr>
          <a:xfrm>
            <a:off x="381000" y="4191000"/>
            <a:ext cx="6172200" cy="4572000"/>
          </a:xfrm>
        </p:spPr>
        <p:txBody>
          <a:bodyPr/>
          <a:lstStyle/>
          <a:p>
            <a:r>
              <a:rPr lang="en-US" dirty="0"/>
              <a:t>https://www.jns.org/quiet-coup-drags-bibi-to-court-during-war/</a:t>
            </a:r>
          </a:p>
        </p:txBody>
      </p:sp>
      <p:sp>
        <p:nvSpPr>
          <p:cNvPr id="4" name="Header Placeholder 3">
            <a:extLst>
              <a:ext uri="{FF2B5EF4-FFF2-40B4-BE49-F238E27FC236}">
                <a16:creationId xmlns:a16="http://schemas.microsoft.com/office/drawing/2014/main" id="{323D51A4-A3FA-4DB0-FE8F-1C1993D27EA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a:extLst>
              <a:ext uri="{FF2B5EF4-FFF2-40B4-BE49-F238E27FC236}">
                <a16:creationId xmlns:a16="http://schemas.microsoft.com/office/drawing/2014/main" id="{D7697652-810C-0079-441D-60136FA6615E}"/>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4C190265-6ADD-BCC3-FB11-F49C5EBC952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044288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A174-99C3-45C6-D6F7-28C4E3E6A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15E71-02B5-F555-6197-A412D88FCC44}"/>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4D88052C-71FD-0DA5-A0FB-6122ECE58802}"/>
              </a:ext>
            </a:extLst>
          </p:cNvPr>
          <p:cNvSpPr>
            <a:spLocks noGrp="1"/>
          </p:cNvSpPr>
          <p:nvPr>
            <p:ph type="body" idx="1"/>
          </p:nvPr>
        </p:nvSpPr>
        <p:spPr>
          <a:xfrm>
            <a:off x="381000" y="4191000"/>
            <a:ext cx="6172200" cy="4572000"/>
          </a:xfrm>
        </p:spPr>
        <p:txBody>
          <a:bodyPr/>
          <a:lstStyle/>
          <a:p>
            <a:r>
              <a:rPr lang="en-US" dirty="0"/>
              <a:t>https://www.jns.org/quiet-coup-drags-bibi-to-court-during-war/</a:t>
            </a:r>
          </a:p>
        </p:txBody>
      </p:sp>
      <p:sp>
        <p:nvSpPr>
          <p:cNvPr id="4" name="Header Placeholder 3">
            <a:extLst>
              <a:ext uri="{FF2B5EF4-FFF2-40B4-BE49-F238E27FC236}">
                <a16:creationId xmlns:a16="http://schemas.microsoft.com/office/drawing/2014/main" id="{25E86694-57E5-C070-EEC7-C0F2597F846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a:extLst>
              <a:ext uri="{FF2B5EF4-FFF2-40B4-BE49-F238E27FC236}">
                <a16:creationId xmlns:a16="http://schemas.microsoft.com/office/drawing/2014/main" id="{E6592533-8C5A-22CE-08CC-797182A5F19A}"/>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EC6A6970-1244-9896-366C-57A0276D159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943168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432C1-E126-A7A5-EAA2-EED35AF1C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EE78D-9E8F-D864-CBFC-C417648DF649}"/>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CDCEADF8-DD69-228A-DF2B-FF265F0BFB68}"/>
              </a:ext>
            </a:extLst>
          </p:cNvPr>
          <p:cNvSpPr>
            <a:spLocks noGrp="1"/>
          </p:cNvSpPr>
          <p:nvPr>
            <p:ph type="body" idx="1"/>
          </p:nvPr>
        </p:nvSpPr>
        <p:spPr>
          <a:xfrm>
            <a:off x="381000" y="4191000"/>
            <a:ext cx="6172200" cy="4572000"/>
          </a:xfrm>
        </p:spPr>
        <p:txBody>
          <a:bodyPr/>
          <a:lstStyle/>
          <a:p>
            <a:r>
              <a:rPr lang="en-US" dirty="0"/>
              <a:t>https://www.jns.org/quiet-coup-drags-bibi-to-court-during-war/</a:t>
            </a:r>
          </a:p>
        </p:txBody>
      </p:sp>
      <p:sp>
        <p:nvSpPr>
          <p:cNvPr id="4" name="Header Placeholder 3">
            <a:extLst>
              <a:ext uri="{FF2B5EF4-FFF2-40B4-BE49-F238E27FC236}">
                <a16:creationId xmlns:a16="http://schemas.microsoft.com/office/drawing/2014/main" id="{220C14A3-5A36-FC6A-5EA2-841AEA0988D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a:extLst>
              <a:ext uri="{FF2B5EF4-FFF2-40B4-BE49-F238E27FC236}">
                <a16:creationId xmlns:a16="http://schemas.microsoft.com/office/drawing/2014/main" id="{CD144276-1850-5645-3750-93EC2205F67F}"/>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64BC2573-7FFC-F95A-2151-FFCB1C664B6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38978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E96AE-4BDB-30BB-0454-A79ADC310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C1093-A1CE-3D46-5A7F-55BB76F58977}"/>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EAFCFD92-7AAF-3709-316D-B2E1A62D6AD0}"/>
              </a:ext>
            </a:extLst>
          </p:cNvPr>
          <p:cNvSpPr>
            <a:spLocks noGrp="1"/>
          </p:cNvSpPr>
          <p:nvPr>
            <p:ph type="body" idx="1"/>
          </p:nvPr>
        </p:nvSpPr>
        <p:spPr>
          <a:xfrm>
            <a:off x="381000" y="4191000"/>
            <a:ext cx="6172200" cy="4572000"/>
          </a:xfrm>
        </p:spPr>
        <p:txBody>
          <a:bodyPr/>
          <a:lstStyle/>
          <a:p>
            <a:r>
              <a:rPr lang="en-US" dirty="0"/>
              <a:t>https://www.jns.org/quiet-coup-drags-bibi-to-court-during-war/</a:t>
            </a:r>
          </a:p>
        </p:txBody>
      </p:sp>
      <p:sp>
        <p:nvSpPr>
          <p:cNvPr id="4" name="Header Placeholder 3">
            <a:extLst>
              <a:ext uri="{FF2B5EF4-FFF2-40B4-BE49-F238E27FC236}">
                <a16:creationId xmlns:a16="http://schemas.microsoft.com/office/drawing/2014/main" id="{1928461B-99BF-F1CC-1E95-FC9DC7BF22F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a:extLst>
              <a:ext uri="{FF2B5EF4-FFF2-40B4-BE49-F238E27FC236}">
                <a16:creationId xmlns:a16="http://schemas.microsoft.com/office/drawing/2014/main" id="{AC354D3D-E7E7-0C2F-9762-41BBB84CB20A}"/>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79F85D06-691D-1998-7F11-B86F877CD24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13480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6795E-F84C-495F-0BC5-21003CE79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4C5D5-379A-596A-79E5-5D7F835D90EF}"/>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EB9BF67E-844E-37E2-69D4-EDBE9FD3CDF5}"/>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2897565D-D757-C850-2527-335A9F691CA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a:extLst>
              <a:ext uri="{FF2B5EF4-FFF2-40B4-BE49-F238E27FC236}">
                <a16:creationId xmlns:a16="http://schemas.microsoft.com/office/drawing/2014/main" id="{C67D0715-AA35-2B0A-404C-7210137EA99D}"/>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a:extLst>
              <a:ext uri="{FF2B5EF4-FFF2-40B4-BE49-F238E27FC236}">
                <a16:creationId xmlns:a16="http://schemas.microsoft.com/office/drawing/2014/main" id="{BC9A4F5E-D27B-4539-8C1B-38791883CF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847899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0188-9882-D84E-4F85-725D2690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85C80-714E-D3B5-A11A-FF3CDE0F7237}"/>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3DE23E1B-9296-6611-5171-6597A930A531}"/>
              </a:ext>
            </a:extLst>
          </p:cNvPr>
          <p:cNvSpPr>
            <a:spLocks noGrp="1"/>
          </p:cNvSpPr>
          <p:nvPr>
            <p:ph type="body" idx="1"/>
          </p:nvPr>
        </p:nvSpPr>
        <p:spPr>
          <a:xfrm>
            <a:off x="381000" y="4191000"/>
            <a:ext cx="6172200" cy="4572000"/>
          </a:xfrm>
        </p:spPr>
        <p:txBody>
          <a:bodyPr/>
          <a:lstStyle/>
          <a:p>
            <a:r>
              <a:rPr lang="en-US" sz="1000" dirty="0"/>
              <a:t>https://allisrael.com/videos/prayer-points-for-gaza-s-civilians-a-biblical-response-to-conflict-all-israel-prayer-points?utm_source=convertkit&amp;utm_medium=email&amp;utm_campaign=IDF%20troops%20push%20deeper%20into%20Lebanon%20as%20US%20sends%20ceasefire%20proposal%20to%20Hezbollah%20%20-%2015653437</a:t>
            </a:r>
          </a:p>
        </p:txBody>
      </p:sp>
      <p:sp>
        <p:nvSpPr>
          <p:cNvPr id="4" name="Header Placeholder 3">
            <a:extLst>
              <a:ext uri="{FF2B5EF4-FFF2-40B4-BE49-F238E27FC236}">
                <a16:creationId xmlns:a16="http://schemas.microsoft.com/office/drawing/2014/main" id="{4EEA018C-7846-8A89-2DF4-E1BE5CA1E92F}"/>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043897E2-FF45-B588-F32F-8784CF909566}"/>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5AE39072-CDCD-9327-E2A6-39486D7F8328}"/>
              </a:ext>
            </a:extLst>
          </p:cNvPr>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36898853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8E5B-08F5-DD3C-81BA-AA4990DC4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D313E-29BC-B9D5-6F80-B3FE7AEAA74A}"/>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F866A9FB-4048-6415-E314-738CE8E0E3F9}"/>
              </a:ext>
            </a:extLst>
          </p:cNvPr>
          <p:cNvSpPr>
            <a:spLocks noGrp="1"/>
          </p:cNvSpPr>
          <p:nvPr>
            <p:ph type="body" idx="1"/>
          </p:nvPr>
        </p:nvSpPr>
        <p:spPr>
          <a:xfrm>
            <a:off x="381000" y="4191000"/>
            <a:ext cx="6172200" cy="4572000"/>
          </a:xfrm>
        </p:spPr>
        <p:txBody>
          <a:bodyPr/>
          <a:lstStyle/>
          <a:p>
            <a:r>
              <a:rPr lang="en-US" sz="1000" dirty="0"/>
              <a:t>https://allisrael.com/videos/prayer-points-for-gaza-s-civilians-a-biblical-response-to-conflict-all-israel-prayer-points?utm_source=convertkit&amp;utm_medium=email&amp;utm_campaign=IDF%20troops%20push%20deeper%20into%20Lebanon%20as%20US%20sends%20ceasefire%20proposal%20to%20Hezbollah%20%20-%2015653437</a:t>
            </a:r>
          </a:p>
        </p:txBody>
      </p:sp>
      <p:sp>
        <p:nvSpPr>
          <p:cNvPr id="4" name="Header Placeholder 3">
            <a:extLst>
              <a:ext uri="{FF2B5EF4-FFF2-40B4-BE49-F238E27FC236}">
                <a16:creationId xmlns:a16="http://schemas.microsoft.com/office/drawing/2014/main" id="{AF9A11B5-63FE-5454-E737-4A5B1812F01A}"/>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61ABFF33-1E78-C4BC-91A4-8485FBA78717}"/>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3FB70C18-777A-78D1-1634-FE60307ABF9F}"/>
              </a:ext>
            </a:extLst>
          </p:cNvPr>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425688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B168D-803B-9F16-3A2A-4A15A92ADF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F0F7EF7-2EB3-0E4F-08DA-F8F891A238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09A0DE8-57A4-E667-0D6D-624F7966C9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BD6C47DF-869E-F115-BC55-3885C16463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5C79C8-6A08-0DA9-DA8D-658BCBB66D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9B82F4-C572-D7BD-BD9E-943016E6DFA4}"/>
              </a:ext>
            </a:extLst>
          </p:cNvPr>
          <p:cNvSpPr>
            <a:spLocks noGrp="1" noChangeArrowheads="1"/>
          </p:cNvSpPr>
          <p:nvPr>
            <p:ph type="body" idx="1"/>
          </p:nvPr>
        </p:nvSpPr>
        <p:spPr>
          <a:xfrm>
            <a:off x="152400" y="4114800"/>
            <a:ext cx="6553200" cy="4876800"/>
          </a:xfrm>
        </p:spPr>
        <p:txBody>
          <a:bodyPr/>
          <a:lstStyle/>
          <a:p>
            <a:r>
              <a:rPr lang="en-US" altLang="en-US" dirty="0"/>
              <a:t> Brian Kaufman</a:t>
            </a:r>
          </a:p>
          <a:p>
            <a:r>
              <a:rPr lang="en-US" altLang="en-US" sz="1000" dirty="0"/>
              <a:t>https://i.pinimg.com/originals/c0/bf/7a/c0bf7a24ee49e1edaff224a596507b94.jpg</a:t>
            </a:r>
          </a:p>
        </p:txBody>
      </p:sp>
      <p:cxnSp>
        <p:nvCxnSpPr>
          <p:cNvPr id="3" name="Straight Connector 2">
            <a:extLst>
              <a:ext uri="{FF2B5EF4-FFF2-40B4-BE49-F238E27FC236}">
                <a16:creationId xmlns:a16="http://schemas.microsoft.com/office/drawing/2014/main" id="{F44A35C4-5B69-3E94-CDA2-6FFCFD9323A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2958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43A8-35CF-1474-FCC3-035CC5BCBA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476604-B7D6-132C-8C59-AF4B3FAE90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A5AF1349-ED1C-50CC-0FCF-E88F5A8D57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5A75CF95-E695-FF6F-596F-64E8336C91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F5B096-6F09-80A1-20E5-AAB4E98780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6463A1-CD74-AFF8-F146-4710AC251D42}"/>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r>
              <a:rPr lang="en-US" sz="1000" dirty="0"/>
              <a:t>https://www.thegoldreport.com/news/pentagon-holding-secret-meetings-to-discuss-going-rogue-under-trump</a:t>
            </a:r>
          </a:p>
          <a:p>
            <a:endParaRPr lang="en-US" altLang="en-US" dirty="0"/>
          </a:p>
        </p:txBody>
      </p:sp>
      <p:cxnSp>
        <p:nvCxnSpPr>
          <p:cNvPr id="3" name="Straight Connector 2">
            <a:extLst>
              <a:ext uri="{FF2B5EF4-FFF2-40B4-BE49-F238E27FC236}">
                <a16:creationId xmlns:a16="http://schemas.microsoft.com/office/drawing/2014/main" id="{4A3F699F-81BF-450B-45DA-596A8FD161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563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5462-8ED8-AD15-05E0-B56C400AB1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F079907-7FC1-1967-413A-522A531E9C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4E13BDDA-28F4-5F86-576A-D9BBDF99CE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A4CCF18F-61C4-D620-97A4-F9B28FA45D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972649-8031-791B-EA28-F83E30FB75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CD542D0-EA06-F007-C858-7ECE215043C3}"/>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r>
              <a:rPr lang="en-US" sz="1000" dirty="0"/>
              <a:t>https://www.thegoldreport.com/news/pentagon-holding-secret-meetings-to-discuss-going-rogue-under-trump</a:t>
            </a:r>
          </a:p>
          <a:p>
            <a:endParaRPr lang="en-US" altLang="en-US" dirty="0"/>
          </a:p>
        </p:txBody>
      </p:sp>
      <p:cxnSp>
        <p:nvCxnSpPr>
          <p:cNvPr id="3" name="Straight Connector 2">
            <a:extLst>
              <a:ext uri="{FF2B5EF4-FFF2-40B4-BE49-F238E27FC236}">
                <a16:creationId xmlns:a16="http://schemas.microsoft.com/office/drawing/2014/main" id="{C6999C89-2C4C-0D0C-0D43-B354E6C5CA3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237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8241-11EB-8007-9095-0A66B32D5E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CAE52A-A3FE-DA96-5971-3439114562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411C529F-FAB2-31C1-73CF-DCBFC85034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AEF69BC9-57D7-6805-5F96-9941CDCA7C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2B211C-7170-8260-563A-F00A2F0BC8F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D1EC08-DF84-1193-EBC6-3D09D3794C70}"/>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r>
              <a:rPr lang="en-US" sz="1000" dirty="0"/>
              <a:t>https://www.thegoldreport.com/news/pentagon-holding-secret-meetings-to-discuss-going-rogue-under-trump</a:t>
            </a:r>
          </a:p>
          <a:p>
            <a:pPr marL="0" marR="0" lvl="0" indent="0" defTabSz="914400" eaLnBrk="1" latinLnBrk="0" hangingPunct="1">
              <a:lnSpc>
                <a:spcPct val="100000"/>
              </a:lnSpc>
              <a:buClrTx/>
              <a:buSzTx/>
              <a:buFontTx/>
              <a:buNone/>
              <a:tabLst/>
              <a:defRPr/>
            </a:pPr>
            <a:br>
              <a:rPr lang="en-US" sz="1000" dirty="0"/>
            </a:br>
            <a:r>
              <a:rPr lang="en-US" b="0" i="0" dirty="0">
                <a:solidFill>
                  <a:srgbClr val="1E1E1E"/>
                </a:solidFill>
                <a:effectLst/>
              </a:rPr>
              <a:t>Dr. Simone Gold, MD, JD, an emergency physician and attorney, is the visionary who led the pivotal press conference event that broke the spell of the coronavirus panic in 2020</a:t>
            </a:r>
            <a:r>
              <a:rPr lang="en-US" sz="2000" b="0" i="0" dirty="0">
                <a:solidFill>
                  <a:srgbClr val="1E1E1E"/>
                </a:solidFill>
                <a:effectLst/>
              </a:rPr>
              <a:t>.</a:t>
            </a:r>
            <a:endParaRPr lang="en-US" sz="2000" dirty="0"/>
          </a:p>
          <a:p>
            <a:endParaRPr lang="en-US" altLang="en-US" dirty="0"/>
          </a:p>
        </p:txBody>
      </p:sp>
      <p:cxnSp>
        <p:nvCxnSpPr>
          <p:cNvPr id="3" name="Straight Connector 2">
            <a:extLst>
              <a:ext uri="{FF2B5EF4-FFF2-40B4-BE49-F238E27FC236}">
                <a16:creationId xmlns:a16="http://schemas.microsoft.com/office/drawing/2014/main" id="{D1E98E48-B826-C277-588D-8DBB190F45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5772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3849-8F36-7C72-CB63-23563C8DE2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367A00-9361-2E3E-16A9-C562E9BA11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B064099A-8572-F905-4C2C-64DCC1FA34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CE1449BA-7A02-A4A7-5EA5-FD3F3B7790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4AF478-F10F-48F5-F84A-FC568DCDE9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EF4A20-4E47-2D68-C034-617BC353189D}"/>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1000" dirty="0"/>
              <a:t>https://www.thegoldreport.com/news/pentagon-holding-secret-meetings-to-discuss-going-rogue-under-trump</a:t>
            </a:r>
          </a:p>
          <a:p>
            <a:endParaRPr lang="en-US" altLang="en-US" dirty="0"/>
          </a:p>
        </p:txBody>
      </p:sp>
      <p:cxnSp>
        <p:nvCxnSpPr>
          <p:cNvPr id="3" name="Straight Connector 2">
            <a:extLst>
              <a:ext uri="{FF2B5EF4-FFF2-40B4-BE49-F238E27FC236}">
                <a16:creationId xmlns:a16="http://schemas.microsoft.com/office/drawing/2014/main" id="{49658557-E4FE-2E50-F720-18F754BE71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463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F98-6E84-01AB-ACE7-C8828837188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6C29E47-E662-39EF-DCAA-88921327EE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D7405F0-A83F-8F0F-CA83-E4A4F5282A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2CBBC3C5-A073-1597-BDA5-91E16E895ED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39265B-7572-4C62-2429-51F214EEDA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C3CFAE6-D05B-8927-FACA-D849987C236E}"/>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dirty="0"/>
              <a:t> </a:t>
            </a:r>
            <a:r>
              <a:rPr lang="en-US" sz="1000" dirty="0"/>
              <a:t>https://www.thegoldreport.com/news/pentagon-holding-secret-meetings-to-discuss-going-rogue-under-trump</a:t>
            </a:r>
          </a:p>
          <a:p>
            <a:endParaRPr lang="en-US" altLang="en-US" dirty="0"/>
          </a:p>
        </p:txBody>
      </p:sp>
      <p:cxnSp>
        <p:nvCxnSpPr>
          <p:cNvPr id="3" name="Straight Connector 2">
            <a:extLst>
              <a:ext uri="{FF2B5EF4-FFF2-40B4-BE49-F238E27FC236}">
                <a16:creationId xmlns:a16="http://schemas.microsoft.com/office/drawing/2014/main" id="{9AD8CCB4-A544-0117-281F-E0FB55DA56D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0807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BD176-524A-E73A-B0D7-1F686F3E16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DEDA07B-19A9-F2B2-11B4-A25A1C3FBA5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D04A99C5-C6F9-8A0F-5530-9ADF0832D6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CE4CD1F3-09C3-1283-3F6E-BC483324D6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CC4D55-A774-7E14-04B8-65F82441A0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90D89B-8769-DB41-7B33-AD687FEE1DD8}"/>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1000" dirty="0"/>
              <a:t>https://www.thegoldreport.com/news/pentagon-holding-secret-meetings-to-discuss-going-rogue-under-trump</a:t>
            </a:r>
          </a:p>
          <a:p>
            <a:endParaRPr lang="en-US" altLang="en-US" dirty="0"/>
          </a:p>
        </p:txBody>
      </p:sp>
      <p:cxnSp>
        <p:nvCxnSpPr>
          <p:cNvPr id="3" name="Straight Connector 2">
            <a:extLst>
              <a:ext uri="{FF2B5EF4-FFF2-40B4-BE49-F238E27FC236}">
                <a16:creationId xmlns:a16="http://schemas.microsoft.com/office/drawing/2014/main" id="{1547903C-A073-EC08-03F9-C6FC86FA69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7702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37EE-8F2E-E380-AD07-FB1AB4EC1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68D21-B7EA-0D8B-C456-08A2D746265D}"/>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74A7F222-AA3A-1455-F5DF-160D53827A09}"/>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F5A87BC9-FC66-9F73-B8A4-D1DCCB1C1156}"/>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C29B13F1-62BB-A474-B419-90E8A301B0B2}"/>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1072BF86-4007-17DE-F6AC-F731C4617982}"/>
              </a:ext>
            </a:extLst>
          </p:cNvPr>
          <p:cNvSpPr>
            <a:spLocks noGrp="1"/>
          </p:cNvSpPr>
          <p:nvPr>
            <p:ph type="sldNum" sz="quarter" idx="5"/>
          </p:nvPr>
        </p:nvSpPr>
        <p:spPr/>
        <p:txBody>
          <a:bodyPr/>
          <a:lstStyle/>
          <a:p>
            <a:fld id="{00E9F95B-100C-4401-AFC8-043CE70D51A5}" type="slidenum">
              <a:rPr lang="en-US" altLang="en-US" smtClean="0"/>
              <a:pPr/>
              <a:t>116</a:t>
            </a:fld>
            <a:endParaRPr lang="en-US" altLang="en-US"/>
          </a:p>
        </p:txBody>
      </p:sp>
    </p:spTree>
    <p:extLst>
      <p:ext uri="{BB962C8B-B14F-4D97-AF65-F5344CB8AC3E}">
        <p14:creationId xmlns:p14="http://schemas.microsoft.com/office/powerpoint/2010/main" val="294985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https://9gag.com/gag/aXbv9W2</a:t>
            </a:r>
          </a:p>
          <a:p>
            <a:r>
              <a:rPr lang="en-US" sz="1050" dirty="0"/>
              <a:t>Cross stitch</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296584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A139E-0559-D2FF-A7CA-0A9EA492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A1DDB-D6F6-ED32-DB38-D94041398CEE}"/>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BAB17230-972C-B6BB-B16A-21339DBF5CC1}"/>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AB0E1A3B-EFFE-6D23-7A33-C601BC6E8BD2}"/>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F5EF3A2F-2892-4C09-F432-E5B324663431}"/>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D85901A2-6BFF-87CF-A2CA-8252817CFDBD}"/>
              </a:ext>
            </a:extLst>
          </p:cNvPr>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410115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E7-BCD3-04CE-6065-C4C53515B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86C5C-5CF5-CB49-BF3C-C7069A370AE7}"/>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802D6BF0-A123-5D01-99A7-9E503B5CCD36}"/>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A3046621-C7FE-2EEA-6FAC-34D2D717B702}"/>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1F39B69C-83D4-6149-B5AF-8CA85707A02C}"/>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02301444-B0FA-1B71-ADCD-1D2F9F6C30E8}"/>
              </a:ext>
            </a:extLst>
          </p:cNvPr>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405999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B0F5-4B43-ABB2-44F1-1776BE1CC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76856-E9B2-13FE-3E1B-1EC4DB38F6D4}"/>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5A0E4167-4314-1416-EE57-F79A59EB407E}"/>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ACD602EF-E424-BAEC-8951-5C3E86635751}"/>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075AF440-9EB5-B63C-CFFE-A062BE44CC59}"/>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99D6B5E0-4AD3-9B8F-CD01-7F33B3BC42DD}"/>
              </a:ext>
            </a:extLst>
          </p:cNvPr>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4100618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CA9B-C01A-E9BC-095A-A8EF0E7EC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1E65B-3970-38AD-B147-CAAEA6932BF6}"/>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56A39E51-8B9E-3FF3-43E4-7DDB140D79C4}"/>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E1529FC8-6DB9-8C99-0B88-6E1C791A06A2}"/>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92D4321A-412D-7F6F-7208-A1A42AAA2BFB}"/>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0262C02A-9FDE-0673-F9B5-79FD5BAEFD74}"/>
              </a:ext>
            </a:extLst>
          </p:cNvPr>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334676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178305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88500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has been an argument for a </a:t>
            </a:r>
            <a:r>
              <a:rPr lang="en-US" dirty="0" err="1"/>
              <a:t>looooong</a:t>
            </a:r>
            <a:r>
              <a:rPr lang="en-US" dirty="0"/>
              <a:t> time.</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351497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5828-B950-A8B0-5B7D-CAB833012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44963-FC42-10EF-563B-2A9CFA00626C}"/>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A3FD687B-C9F0-4DB3-CE06-648E0BF17137}"/>
              </a:ext>
            </a:extLst>
          </p:cNvPr>
          <p:cNvSpPr>
            <a:spLocks noGrp="1"/>
          </p:cNvSpPr>
          <p:nvPr>
            <p:ph type="body" idx="1"/>
          </p:nvPr>
        </p:nvSpPr>
        <p:spPr>
          <a:xfrm>
            <a:off x="381000" y="4191000"/>
            <a:ext cx="6172200" cy="4572000"/>
          </a:xfrm>
        </p:spPr>
        <p:txBody>
          <a:bodyPr/>
          <a:lstStyle/>
          <a:p>
            <a:r>
              <a:rPr lang="en-US" dirty="0"/>
              <a:t>Three numbers to memorize…</a:t>
            </a:r>
          </a:p>
        </p:txBody>
      </p:sp>
      <p:sp>
        <p:nvSpPr>
          <p:cNvPr id="4" name="Header Placeholder 3">
            <a:extLst>
              <a:ext uri="{FF2B5EF4-FFF2-40B4-BE49-F238E27FC236}">
                <a16:creationId xmlns:a16="http://schemas.microsoft.com/office/drawing/2014/main" id="{7592A56B-7906-45C7-DF10-0CCD0E5C25A7}"/>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0D8BFF13-D416-FE11-0E98-AC80BCD3609B}"/>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818EFE3F-B130-7BA9-716E-15877CD4B9AE}"/>
              </a:ext>
            </a:extLst>
          </p:cNvPr>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1140315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2413868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#2 has a learning curve.</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70246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208979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yoke is what will </a:t>
            </a:r>
            <a:r>
              <a:rPr lang="en-US" u="sng" dirty="0"/>
              <a:t>not</a:t>
            </a:r>
            <a:r>
              <a:rPr lang="en-US" dirty="0"/>
              <a:t> be put upon the new Gentile believers, that the Jews bear.</a:t>
            </a:r>
          </a:p>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3931698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My thesis, main point of this message:  The yoke was never precisely defined.   </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595097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46764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These words have been the subject of debate.</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4767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392118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These are the alternative views of the </a:t>
            </a:r>
            <a:r>
              <a:rPr lang="en-US" dirty="0" err="1"/>
              <a:t>Natsratim</a:t>
            </a:r>
            <a:r>
              <a:rPr lang="en-US" dirty="0"/>
              <a:t>/Nazarenes.   </a:t>
            </a:r>
            <a:r>
              <a:rPr lang="en-US" dirty="0" err="1"/>
              <a:t>Evyonim</a:t>
            </a:r>
            <a:r>
              <a:rPr lang="en-US" dirty="0"/>
              <a:t> / Ebionites demanded instant TOTAL adherence to Torah.  This view was rejected at the Acts 15 Jerusalem Council .</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687513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Conclusion of the Jerusalem Council Acts 15</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288999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40CB3-6016-D006-B745-499BF46D8E9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3DD07A-03EB-2B05-227C-5AD10BB8BB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DD246A70-EFAC-6976-2729-100BFA8579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33A6ED74-FF1E-BEF3-3996-DCF36FB63B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26AC41-8E8C-157F-8D93-28BFE3DEEE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6785E5-30C7-ECF1-3D08-0E71BD368930}"/>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AB96CCC9-6CC4-B94F-B14C-35C5CC0A85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417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2934461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Burden?</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269379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Later “Don’t ask / don’t tell about idol offered meat.”</a:t>
            </a:r>
          </a:p>
          <a:p>
            <a:r>
              <a:rPr lang="en-US" dirty="0"/>
              <a:t>This can’t be complete.  No reference to truth telling, murder, generosity.  Just a hint.</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1929529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Tanakh, Hebrew scriptures background on the reference to blood…</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1151223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Not for outsiders</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929596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25497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Pause, let’s examine that wording</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3004105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508697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Brett Clear’s notes on </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Yeshiva class called "Paul's Letter to the Galatians." The teacher's name is Dr. Joel </a:t>
            </a:r>
            <a:r>
              <a:rPr lang="en-US" sz="1800" dirty="0" err="1">
                <a:effectLst/>
                <a:latin typeface="Arial Rounded MT Bold" panose="020F0704030504030204" pitchFamily="34" charset="0"/>
                <a:ea typeface="Calibri" panose="020F0502020204030204" pitchFamily="34" charset="0"/>
                <a:cs typeface="Arial" panose="020B0604020202020204" pitchFamily="34" charset="0"/>
              </a:rPr>
              <a:t>Willitts</a:t>
            </a:r>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2013257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Brett Clear’s notes on </a:t>
            </a:r>
            <a:r>
              <a:rPr lang="en-US" sz="1800" dirty="0">
                <a:effectLst/>
                <a:latin typeface="Arial Rounded MT Bold" panose="020F0704030504030204" pitchFamily="34" charset="0"/>
                <a:ea typeface="Calibri" panose="020F0502020204030204" pitchFamily="34" charset="0"/>
                <a:cs typeface="Arial" panose="020B0604020202020204" pitchFamily="34" charset="0"/>
              </a:rPr>
              <a:t>the Yeshiva class called "Paul's Letter to the Galatians." The teacher's name is Dr. Joel </a:t>
            </a:r>
            <a:r>
              <a:rPr lang="en-US" sz="1800" dirty="0" err="1">
                <a:effectLst/>
                <a:latin typeface="Arial Rounded MT Bold" panose="020F0704030504030204" pitchFamily="34" charset="0"/>
                <a:ea typeface="Calibri" panose="020F0502020204030204" pitchFamily="34" charset="0"/>
                <a:cs typeface="Arial" panose="020B0604020202020204" pitchFamily="34" charset="0"/>
              </a:rPr>
              <a:t>Willitts</a:t>
            </a:r>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172097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F6C2-B4E7-E1E1-8CEA-161FD3BD55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7804B3-0F10-1CB2-94B2-86BCEDE8F6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675CFF01-77D1-6468-8211-2F36DADB1D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FCE50E68-BE7F-0BC5-30CD-D297CFCD4F2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71A544-9426-6D7A-CEA1-52352138ED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6CE45C-0971-205A-036B-68D74AB724A3}"/>
              </a:ext>
            </a:extLst>
          </p:cNvPr>
          <p:cNvSpPr>
            <a:spLocks noGrp="1" noChangeArrowheads="1"/>
          </p:cNvSpPr>
          <p:nvPr>
            <p:ph type="body" idx="1"/>
          </p:nvPr>
        </p:nvSpPr>
        <p:spPr>
          <a:xfrm>
            <a:off x="152400" y="4114800"/>
            <a:ext cx="6553200" cy="4876800"/>
          </a:xfrm>
        </p:spPr>
        <p:txBody>
          <a:bodyPr/>
          <a:lstStyle/>
          <a:p>
            <a:r>
              <a:rPr lang="en-US" altLang="en-US" dirty="0"/>
              <a:t> </a:t>
            </a:r>
            <a:r>
              <a:rPr lang="en-US" altLang="en-US" sz="1000" dirty="0"/>
              <a:t>https://election.dailywire.com/?_gl=1*exe0q9*_gcl_au*NDg5MTMwNzI1LjE3Mjk4OTY0MTg.*_ga*NzQxMjY0MjMwLjE3Mjk4OTY0MTc.*_ga_CZKR9ZYKJP*MTczMTUyMjE4OS4zMC4xLjE3MzE1MjIxOTEuNTguMC4w</a:t>
            </a:r>
            <a:endParaRPr lang="en-US" altLang="en-US" dirty="0"/>
          </a:p>
        </p:txBody>
      </p:sp>
      <p:cxnSp>
        <p:nvCxnSpPr>
          <p:cNvPr id="3" name="Straight Connector 2">
            <a:extLst>
              <a:ext uri="{FF2B5EF4-FFF2-40B4-BE49-F238E27FC236}">
                <a16:creationId xmlns:a16="http://schemas.microsoft.com/office/drawing/2014/main" id="{AB207FB7-0C88-7266-A551-5AA2C59C1C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03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708092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757155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1585059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https://torahclub.ffoz.org/malchut/then-the-end-will-come.html#.YqfaLQLm_zE.gmail </a:t>
            </a:r>
            <a:r>
              <a:rPr lang="en-US" dirty="0"/>
              <a:t>	 	</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1731235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https://torahclub.ffoz.org/malchut/then-the-end-will-come.html#.YqfaLQLm_zE.gmail </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2250669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779942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But who is this addressed to?</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750819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A7CD-380F-547A-BFDE-941F5801B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71896-DEF0-6B3B-351C-529D68C026E0}"/>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D3478423-B120-800C-64B4-E1A6CCC37CF9}"/>
              </a:ext>
            </a:extLst>
          </p:cNvPr>
          <p:cNvSpPr>
            <a:spLocks noGrp="1"/>
          </p:cNvSpPr>
          <p:nvPr>
            <p:ph type="body" idx="1"/>
          </p:nvPr>
        </p:nvSpPr>
        <p:spPr>
          <a:xfrm>
            <a:off x="381000" y="4191000"/>
            <a:ext cx="6172200" cy="4572000"/>
          </a:xfrm>
        </p:spPr>
        <p:txBody>
          <a:bodyPr/>
          <a:lstStyle/>
          <a:p>
            <a:endParaRPr lang="en-US" sz="1050" dirty="0"/>
          </a:p>
        </p:txBody>
      </p:sp>
      <p:sp>
        <p:nvSpPr>
          <p:cNvPr id="4" name="Header Placeholder 3">
            <a:extLst>
              <a:ext uri="{FF2B5EF4-FFF2-40B4-BE49-F238E27FC236}">
                <a16:creationId xmlns:a16="http://schemas.microsoft.com/office/drawing/2014/main" id="{D25AC64F-4D37-C1CF-B920-76952205D616}"/>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76268864-C735-F891-C95B-737FCD478971}"/>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1B812954-6EB3-D649-130A-55262E6FE87E}"/>
              </a:ext>
            </a:extLst>
          </p:cNvPr>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99554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47BA-CE22-2D26-F470-D8C31919F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861F3-064B-1E47-DA87-DA7891D62ED2}"/>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79F9BE76-2B46-870C-2BFD-98011F092007}"/>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8912EFC8-6A68-91BC-02DC-1F1E976B9D8A}"/>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FC39606B-2630-4D12-7D3C-C095C4B0EDA1}"/>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95989CE5-434A-DFA3-2ED2-B3316DC7C0CD}"/>
              </a:ext>
            </a:extLst>
          </p:cNvPr>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742499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Focus: much more riches, life from the dead!!</a:t>
            </a:r>
          </a:p>
          <a:p>
            <a:r>
              <a:rPr lang="en-US" dirty="0"/>
              <a:t>This applies if and when Jewish people come to Messiah in repentance and faith for salvation, and then life as Jews in Yeshua.</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34003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EE2A-DF07-1F41-9BFB-677A998F04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9F8F139-55AC-D404-4A3A-3C244E6455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C191A50F-03F5-70E3-61DF-94EDD80448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8345BC59-A97C-62ED-63C6-4007E6A551D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253137-472D-2F87-65CC-FEBF674CE4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ED669AC-1DD5-4133-9DBB-1280DDB18629}"/>
              </a:ext>
            </a:extLst>
          </p:cNvPr>
          <p:cNvSpPr>
            <a:spLocks noGrp="1" noChangeArrowheads="1"/>
          </p:cNvSpPr>
          <p:nvPr>
            <p:ph type="body" idx="1"/>
          </p:nvPr>
        </p:nvSpPr>
        <p:spPr>
          <a:xfrm>
            <a:off x="152400" y="4114800"/>
            <a:ext cx="6553200" cy="4876800"/>
          </a:xfrm>
        </p:spPr>
        <p:txBody>
          <a:bodyPr/>
          <a:lstStyle/>
          <a:p>
            <a:r>
              <a:rPr lang="en-US" altLang="en-US" dirty="0"/>
              <a:t> </a:t>
            </a:r>
            <a:r>
              <a:rPr lang="en-US" altLang="en-US" sz="1000" dirty="0"/>
              <a:t>https://election.dailywire.com/?_gl=1*exe0q9*_gcl_au*NDg5MTMwNzI1LjE3Mjk4OTY0MTg.*_ga*NzQxMjY0MjMwLjE3Mjk4OTY0MTc.*_ga_CZKR9ZYKJP*MTczMTUyMjE4OS4zMC4xLjE3MzE1MjIxOTEuNTguMC4w</a:t>
            </a:r>
          </a:p>
        </p:txBody>
      </p:sp>
      <p:cxnSp>
        <p:nvCxnSpPr>
          <p:cNvPr id="3" name="Straight Connector 2">
            <a:extLst>
              <a:ext uri="{FF2B5EF4-FFF2-40B4-BE49-F238E27FC236}">
                <a16:creationId xmlns:a16="http://schemas.microsoft.com/office/drawing/2014/main" id="{059AB893-47DC-D9E1-69A7-0C411F7D41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61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There are many Jews in the churches who’ve forgotten, or dismissed who they are.  Holidays, food, prayers, culture.</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2613900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Ten to one is the experience of Yehudim for Yeshua…when one Jewish person comes to repentance and faith, there is an overflow in the Ruakh/Spirit, and ten Gentiles come to faith in Messiah.</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2486027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much more riches, life from the dead!!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Collision of Black Holes, radiation of power &gt;&gt; James E. Webb telescope can handle!</a:t>
            </a:r>
          </a:p>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1429702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A4E6-0FFC-468F-B777-8D70990FB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B7EE9-883E-0F27-09FE-C415A7B02E2E}"/>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D68DE14E-5E86-EBC3-75EA-7E9445AEDBDE}"/>
              </a:ext>
            </a:extLst>
          </p:cNvPr>
          <p:cNvSpPr>
            <a:spLocks noGrp="1"/>
          </p:cNvSpPr>
          <p:nvPr>
            <p:ph type="body" idx="1"/>
          </p:nvPr>
        </p:nvSpPr>
        <p:spPr>
          <a:xfrm>
            <a:off x="381000" y="4191000"/>
            <a:ext cx="6172200" cy="4572000"/>
          </a:xfrm>
        </p:spPr>
        <p:txBody>
          <a:bodyPr/>
          <a:lstStyle/>
          <a:p>
            <a:r>
              <a:rPr lang="en-US" dirty="0"/>
              <a:t>much more riches, life from the dead!!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https://youtu.be/c6W2suGacjQ</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much more riches, life from the dead!!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 we are here not just for the Jews.  If the Jews get restored, the Gentiles profit IMMENSELY!!</a:t>
            </a:r>
          </a:p>
          <a:p>
            <a:r>
              <a:rPr lang="en-US" dirty="0"/>
              <a:t> </a:t>
            </a:r>
          </a:p>
        </p:txBody>
      </p:sp>
      <p:sp>
        <p:nvSpPr>
          <p:cNvPr id="4" name="Header Placeholder 3">
            <a:extLst>
              <a:ext uri="{FF2B5EF4-FFF2-40B4-BE49-F238E27FC236}">
                <a16:creationId xmlns:a16="http://schemas.microsoft.com/office/drawing/2014/main" id="{433D5D74-5C33-394C-ACE8-2480D61C2BEF}"/>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3C65D71D-60BF-DB65-9A61-59C3C8F8EE9E}"/>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13BD3FD0-7224-7F3C-F359-8ECB69E88B2B}"/>
              </a:ext>
            </a:extLst>
          </p:cNvPr>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4138757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36314-F18A-C5F1-0D7C-77B2D1EFC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2E2FF-0BEB-61D5-DAD0-EF1E648D4387}"/>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3BBE1CDD-3DA4-B2E1-3E37-176630CEF322}"/>
              </a:ext>
            </a:extLst>
          </p:cNvPr>
          <p:cNvSpPr>
            <a:spLocks noGrp="1"/>
          </p:cNvSpPr>
          <p:nvPr>
            <p:ph type="body" idx="1"/>
          </p:nvPr>
        </p:nvSpPr>
        <p:spPr>
          <a:xfrm>
            <a:off x="381000" y="4191000"/>
            <a:ext cx="6172200" cy="4572000"/>
          </a:xfrm>
        </p:spPr>
        <p:txBody>
          <a:bodyPr/>
          <a:lstStyle/>
          <a:p>
            <a:r>
              <a:rPr lang="en-US" dirty="0"/>
              <a:t>Jews in the churches: “they just chickened out of being Jewish.  Maintaining our people.”</a:t>
            </a:r>
          </a:p>
        </p:txBody>
      </p:sp>
      <p:sp>
        <p:nvSpPr>
          <p:cNvPr id="4" name="Header Placeholder 3">
            <a:extLst>
              <a:ext uri="{FF2B5EF4-FFF2-40B4-BE49-F238E27FC236}">
                <a16:creationId xmlns:a16="http://schemas.microsoft.com/office/drawing/2014/main" id="{72D34D3B-DA12-6768-F69A-AE739391CF6F}"/>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7974851D-BA67-5324-5ED7-60AD445A3B8E}"/>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1429D9A5-3E1E-597D-4DC3-1A018783A4D3}"/>
              </a:ext>
            </a:extLst>
          </p:cNvPr>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2720331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40967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Cosmetic surgery so men appeared uncircumcised, since nudity and exposure was part of Greek culture.  No spandex then so sports, Olympics, done nude.</a:t>
            </a:r>
          </a:p>
          <a:p>
            <a:r>
              <a:rPr lang="en-US" dirty="0"/>
              <a:t>Babies can be circumcised, for identity with Israel, and health.  But we can’t and shouldn’t think we can make them Jewish.</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3979055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79F1D-1246-25EB-AEA9-FE5E31E68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3365C-333C-7491-BC81-8645280C4E55}"/>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2446B756-0265-AF92-8744-1E0712BDF04A}"/>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70473AE1-A552-C0F6-9B91-07C759A50E04}"/>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3157B79E-5851-B6EC-C2C9-157CC6A6D967}"/>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4AA66B30-E13B-0581-D3E6-5FA8A8760BFA}"/>
              </a:ext>
            </a:extLst>
          </p:cNvPr>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4089252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995316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One of our people: “I’m not Jewish, but I practice Judaism.”</a:t>
            </a:r>
          </a:p>
          <a:p>
            <a:r>
              <a:rPr lang="en-US" dirty="0"/>
              <a:t>A great way to bless Israel, and yourself.</a:t>
            </a:r>
          </a:p>
          <a:p>
            <a:r>
              <a:rPr lang="en-US" dirty="0"/>
              <a:t>Shabbat commerce, restaurants, Biblically kosher foods, prayer, Hebrew, Israel.</a:t>
            </a:r>
          </a:p>
          <a:p>
            <a:r>
              <a:rPr lang="en-US" dirty="0"/>
              <a:t>So having a Messianic Jewish congregation </a:t>
            </a:r>
          </a:p>
          <a:p>
            <a:pPr marL="342900" indent="-342900">
              <a:buFont typeface="Arial" panose="020B0604020202020204" pitchFamily="34" charset="0"/>
              <a:buChar char="•"/>
            </a:pPr>
            <a:r>
              <a:rPr lang="en-US" dirty="0"/>
              <a:t>For Jews: greater riches and life from the dead to the Gentiles</a:t>
            </a:r>
          </a:p>
          <a:p>
            <a:pPr marL="342900" indent="-342900">
              <a:buFont typeface="Arial" panose="020B0604020202020204" pitchFamily="34" charset="0"/>
              <a:buChar char="•"/>
            </a:pPr>
            <a:r>
              <a:rPr lang="en-US" dirty="0"/>
              <a:t>For Gentiles, bless Israel and be blessed</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386744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ED41-D939-9099-46D5-7ED54E2EEF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F58FA5-7630-9047-198F-E7B216B137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2074DB74-C7BF-33F9-FCC4-B72265A53C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5B86B768-83BE-A974-60CB-CBFA72314A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627F74-006B-FB42-22A3-FB3EED1313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04D3F8-0FAD-6A0D-80D5-95B6D357CA63}"/>
              </a:ext>
            </a:extLst>
          </p:cNvPr>
          <p:cNvSpPr>
            <a:spLocks noGrp="1" noChangeArrowheads="1"/>
          </p:cNvSpPr>
          <p:nvPr>
            <p:ph type="body" idx="1"/>
          </p:nvPr>
        </p:nvSpPr>
        <p:spPr>
          <a:xfrm>
            <a:off x="152400" y="4114800"/>
            <a:ext cx="6553200" cy="4876800"/>
          </a:xfrm>
        </p:spPr>
        <p:txBody>
          <a:bodyPr/>
          <a:lstStyle/>
          <a:p>
            <a:r>
              <a:rPr lang="en-US" altLang="en-US" sz="1000" dirty="0"/>
              <a:t>https://www.rjchq.org/r?u=elU6hzbBMToeUYFu_p9Q9eX1WIuFvh9gEfvYSjMMP-sux2JwgBlY4E6P1xhpiLam&amp;e=ee1f07d0ff55e705ff44ed1f5124576f&amp;utm_source=rjchq&amp;utm_medium=email&amp;utm_campaign=trump_results_enews_blast&amp;n=1</a:t>
            </a:r>
          </a:p>
        </p:txBody>
      </p:sp>
      <p:cxnSp>
        <p:nvCxnSpPr>
          <p:cNvPr id="3" name="Straight Connector 2">
            <a:extLst>
              <a:ext uri="{FF2B5EF4-FFF2-40B4-BE49-F238E27FC236}">
                <a16:creationId xmlns:a16="http://schemas.microsoft.com/office/drawing/2014/main" id="{9E5859D4-93C8-26AC-2168-EDCB37213B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6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7417860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2477489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808566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544755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A4CC-7044-F1A0-BD3B-3BABC435B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052D7-D20B-0FB0-3B10-67ABD69D9BDB}"/>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6F398D60-E9E9-2D5A-484F-2F85C30ECD02}"/>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E23A3565-EB64-F543-1CCB-1DB412F25137}"/>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F9391238-F1C2-68D4-57A6-17534C890E92}"/>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58AD7D99-4878-128E-D834-17F6F867727A}"/>
              </a:ext>
            </a:extLst>
          </p:cNvPr>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21901096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88C59-1B14-5286-7598-C6F5EDC16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E03BA-E202-33D3-9D53-39BF756D0B65}"/>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AA5B6565-1FC1-1628-CDF4-3E9FBF069362}"/>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67EAC1C1-5C8D-D45B-DCAC-4BC417C4CDAE}"/>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E30288E8-95D3-6C54-2781-5318D6030A17}"/>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853BA02F-E4F9-69D2-FB60-FAFE8B1D9A98}"/>
              </a:ext>
            </a:extLst>
          </p:cNvPr>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1814070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807951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4134812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3887714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179205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7EE2-36C2-995B-77FB-3FB409CA0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DB88A-62E1-BC69-52D7-1FD10F61E746}"/>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15118204-2ACA-E289-9649-36B636B08E83}"/>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4E2E7726-3E78-6C51-BEA6-F6EB9C10114C}"/>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DE30F977-4FB9-6F61-947A-DE36A5371550}"/>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782D9017-72C4-CA31-967E-894EA4232CFC}"/>
              </a:ext>
            </a:extLst>
          </p:cNvPr>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10134733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6176549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04800" y="4341813"/>
            <a:ext cx="6172200" cy="4572000"/>
          </a:xfrm>
        </p:spPr>
        <p:txBody>
          <a:bodyPr/>
          <a:lstStyle/>
          <a:p>
            <a:r>
              <a:rPr lang="en-US" sz="1000" dirty="0"/>
              <a:t>https://www.peterhocken.org/en/tjcii</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2686562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https://www.peterhocken.org/en/tjcii</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548498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https://www.tjcii.org</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1112981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https://www.tjcii.org</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2612648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https://www.tjcii.org/7-affirmations/ 	</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5576726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https://www.tjcii.org/7-affirmations/</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1316053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10B3-24BD-D0E9-D0EA-20F542A3C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1BD37-31AC-B82A-0E69-6599D7E287D3}"/>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78110932-4C66-5C48-4BA0-841FC81F73B8}"/>
              </a:ext>
            </a:extLst>
          </p:cNvPr>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http://www.tikkuninternational.org/rfz/nov24.htm</a:t>
            </a:r>
            <a:endParaRPr lang="en-US" sz="1050" dirty="0"/>
          </a:p>
          <a:p>
            <a:endParaRPr lang="en-US" sz="1050" dirty="0"/>
          </a:p>
        </p:txBody>
      </p:sp>
      <p:sp>
        <p:nvSpPr>
          <p:cNvPr id="4" name="Header Placeholder 3">
            <a:extLst>
              <a:ext uri="{FF2B5EF4-FFF2-40B4-BE49-F238E27FC236}">
                <a16:creationId xmlns:a16="http://schemas.microsoft.com/office/drawing/2014/main" id="{2D2C18CE-C6CF-6A18-2303-5F30CAE83343}"/>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4AA1788A-964D-8D3D-EE1F-2FF2B3648AB0}"/>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1CA3000C-40E1-41C0-940F-BA9E9598F925}"/>
              </a:ext>
            </a:extLst>
          </p:cNvPr>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3247253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8894-C81F-18B4-A625-B5D4E94D8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20960-2DEF-9A85-5CCB-D75E54044162}"/>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5EB9842A-9EAF-B499-D447-B5EB7CE845DA}"/>
              </a:ext>
            </a:extLst>
          </p:cNvPr>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http://www.tikkuninternational.org/rfz/nov24.htm</a:t>
            </a:r>
            <a:endParaRPr lang="en-US" sz="1050" dirty="0"/>
          </a:p>
          <a:p>
            <a:endParaRPr lang="en-US" sz="1050" dirty="0"/>
          </a:p>
        </p:txBody>
      </p:sp>
      <p:sp>
        <p:nvSpPr>
          <p:cNvPr id="4" name="Header Placeholder 3">
            <a:extLst>
              <a:ext uri="{FF2B5EF4-FFF2-40B4-BE49-F238E27FC236}">
                <a16:creationId xmlns:a16="http://schemas.microsoft.com/office/drawing/2014/main" id="{1DAEB708-7E0E-98E5-BBD1-861A371160DA}"/>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8144433A-D203-084E-869B-31AD4CBAD35B}"/>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2D40E2FF-2746-8415-FA31-88817BCF1DBB}"/>
              </a:ext>
            </a:extLst>
          </p:cNvPr>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4752804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1D1E-02BF-687A-ABC0-B91EC2C80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96EC6-926B-9B02-9CDE-CF533C9E1A2C}"/>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439A9868-E805-B32C-2BBE-52833ABED43F}"/>
              </a:ext>
            </a:extLst>
          </p:cNvPr>
          <p:cNvSpPr>
            <a:spLocks noGrp="1"/>
          </p:cNvSpPr>
          <p:nvPr>
            <p:ph type="body" idx="1"/>
          </p:nvPr>
        </p:nvSpPr>
        <p:spPr>
          <a:xfrm>
            <a:off x="381000" y="4191000"/>
            <a:ext cx="6172200" cy="4572000"/>
          </a:xfrm>
        </p:spPr>
        <p:txBody>
          <a:bodyPr/>
          <a:lstStyle/>
          <a:p>
            <a:r>
              <a:rPr lang="en-US" sz="1050" dirty="0"/>
              <a:t>https://www.tjcii.org</a:t>
            </a:r>
          </a:p>
          <a:p>
            <a:r>
              <a:rPr lang="en-US" sz="1050" dirty="0"/>
              <a:t>https://mysteriumchristi.org/</a:t>
            </a:r>
          </a:p>
        </p:txBody>
      </p:sp>
      <p:sp>
        <p:nvSpPr>
          <p:cNvPr id="4" name="Header Placeholder 3">
            <a:extLst>
              <a:ext uri="{FF2B5EF4-FFF2-40B4-BE49-F238E27FC236}">
                <a16:creationId xmlns:a16="http://schemas.microsoft.com/office/drawing/2014/main" id="{1C766309-1DCA-CED3-A8F3-41F7E39D960A}"/>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3663F46B-E9A2-BB5D-50DF-A1248482AB11}"/>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DBDBCE11-498C-99FB-DE22-4A770B25D4EA}"/>
              </a:ext>
            </a:extLst>
          </p:cNvPr>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95719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721F-9511-D673-34FD-D7D4040C3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28697-05E6-4098-0CC1-C7CFDAD2CE78}"/>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4979F1C8-D028-AB12-4D8E-CF9912FBACAC}"/>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D1B76A39-3F05-1179-7914-72FA94F3A4EF}"/>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CBD10B38-BFA8-89B3-01BB-E76E49D054B4}"/>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74338FDF-3EC7-D7C9-DEEE-386919D1D6CE}"/>
              </a:ext>
            </a:extLst>
          </p:cNvPr>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617466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https://mnewlife.org/about</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3073845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 often attend a monthly prayer meeting which came out of this.</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028595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https://kchistory.org/week-kansas-city-history/we-play-pallas</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36179065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https://kchistory.org/week-kansas-city-history/we-play-pallas</a:t>
            </a:r>
          </a:p>
          <a:p>
            <a:r>
              <a:rPr lang="en-US" dirty="0"/>
              <a:t>Marilyn led a city wide renunciation of this dedication of KC to the Greek god Pallas.</a:t>
            </a:r>
          </a:p>
          <a:p>
            <a:r>
              <a:rPr lang="en-US" dirty="0"/>
              <a:t>Marilyn’s greatest insight…</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562563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A04A-4646-5DB4-0A46-E02351BD9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E9DDD-02FC-455E-5061-1F3D3E3C1859}"/>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7E590996-2C75-69FE-7E4E-2AECB357999F}"/>
              </a:ext>
            </a:extLst>
          </p:cNvPr>
          <p:cNvSpPr>
            <a:spLocks noGrp="1"/>
          </p:cNvSpPr>
          <p:nvPr>
            <p:ph type="body" idx="1"/>
          </p:nvPr>
        </p:nvSpPr>
        <p:spPr>
          <a:xfrm>
            <a:off x="381000" y="4191000"/>
            <a:ext cx="6172200" cy="4572000"/>
          </a:xfrm>
        </p:spPr>
        <p:txBody>
          <a:bodyPr/>
          <a:lstStyle/>
          <a:p>
            <a:endParaRPr lang="en-US" sz="1050" dirty="0"/>
          </a:p>
        </p:txBody>
      </p:sp>
      <p:sp>
        <p:nvSpPr>
          <p:cNvPr id="4" name="Header Placeholder 3">
            <a:extLst>
              <a:ext uri="{FF2B5EF4-FFF2-40B4-BE49-F238E27FC236}">
                <a16:creationId xmlns:a16="http://schemas.microsoft.com/office/drawing/2014/main" id="{75782E44-63F1-D372-50AE-C7227BC4DAE0}"/>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D88D91F3-31C7-F0D2-C4BA-0D6D8BE7B6CF}"/>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FD645FA1-F091-698C-0F93-329D8EFA17C7}"/>
              </a:ext>
            </a:extLst>
          </p:cNvPr>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4393522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0424-1821-7281-81B8-78F484687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F6045-2E0E-A9D2-64CB-185ACEB99188}"/>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01C6D151-8240-A291-730A-C62C3C8E4839}"/>
              </a:ext>
            </a:extLst>
          </p:cNvPr>
          <p:cNvSpPr>
            <a:spLocks noGrp="1"/>
          </p:cNvSpPr>
          <p:nvPr>
            <p:ph type="body" idx="1"/>
          </p:nvPr>
        </p:nvSpPr>
        <p:spPr>
          <a:xfrm>
            <a:off x="381000" y="4191000"/>
            <a:ext cx="6172200" cy="4572000"/>
          </a:xfrm>
        </p:spPr>
        <p:txBody>
          <a:bodyPr/>
          <a:lstStyle/>
          <a:p>
            <a:r>
              <a:rPr lang="en-US" sz="1050" dirty="0"/>
              <a:t>f</a:t>
            </a:r>
          </a:p>
        </p:txBody>
      </p:sp>
      <p:sp>
        <p:nvSpPr>
          <p:cNvPr id="4" name="Header Placeholder 3">
            <a:extLst>
              <a:ext uri="{FF2B5EF4-FFF2-40B4-BE49-F238E27FC236}">
                <a16:creationId xmlns:a16="http://schemas.microsoft.com/office/drawing/2014/main" id="{A9E2592A-11E9-1B6B-65D3-BF466E1C7C0D}"/>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E31D7333-8C1B-B752-203E-41DF303AFF2A}"/>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9C584D54-249B-90A7-A75C-59BB702221ED}"/>
              </a:ext>
            </a:extLst>
          </p:cNvPr>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145235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9AFB-64E5-4C06-FB5D-68E22C754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4EE89-100C-9582-1B8F-5B648402ECD3}"/>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D69FC3A2-7E45-E7D4-F44D-ED20CB4644C4}"/>
              </a:ext>
            </a:extLst>
          </p:cNvPr>
          <p:cNvSpPr>
            <a:spLocks noGrp="1"/>
          </p:cNvSpPr>
          <p:nvPr>
            <p:ph type="body" idx="1"/>
          </p:nvPr>
        </p:nvSpPr>
        <p:spPr>
          <a:xfrm>
            <a:off x="381000" y="4191000"/>
            <a:ext cx="6172200" cy="4572000"/>
          </a:xfrm>
        </p:spPr>
        <p:txBody>
          <a:bodyPr/>
          <a:lstStyle/>
          <a:p>
            <a:endParaRPr lang="en-US" sz="1050" dirty="0"/>
          </a:p>
        </p:txBody>
      </p:sp>
      <p:sp>
        <p:nvSpPr>
          <p:cNvPr id="4" name="Header Placeholder 3">
            <a:extLst>
              <a:ext uri="{FF2B5EF4-FFF2-40B4-BE49-F238E27FC236}">
                <a16:creationId xmlns:a16="http://schemas.microsoft.com/office/drawing/2014/main" id="{AFD4526C-9316-5318-FF5E-31311B3FCB6F}"/>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488312D0-1ACB-ED0D-6D2F-EC454466B07C}"/>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93BB245D-9EB3-A956-4B22-2EC5E0934BC9}"/>
              </a:ext>
            </a:extLst>
          </p:cNvPr>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8642779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https://external-content.duckduckgo.com/iu/?u=https%3A%2F%2Fkisyn.org%2Fsites%2Fdefault%2Ffiles%2Fstyles%2Fmikvah_slideshow__600x400_%2Fpublic%2FWWA_HistoryofKI_Slideshow_ALL-16.png%3Fitok%3DEe5NivCo&amp;f=1&amp;nofb=1</a:t>
            </a:r>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13889597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19165316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20668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7FDCF-98CF-9FA5-E98D-AC14A978E9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262F0B-A1AC-4E57-91F9-0513D2B73DA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E127BA76-BF08-D6F1-4F40-13788D91688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FD3075EB-BB82-86DA-F051-3D33941D98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46FA86-AF1F-7A39-466B-F9FBA6BBC27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088A65-8FB7-415C-3808-35BE5CF55762}"/>
              </a:ext>
            </a:extLst>
          </p:cNvPr>
          <p:cNvSpPr>
            <a:spLocks noGrp="1" noChangeArrowheads="1"/>
          </p:cNvSpPr>
          <p:nvPr>
            <p:ph type="body" idx="1"/>
          </p:nvPr>
        </p:nvSpPr>
        <p:spPr>
          <a:xfrm>
            <a:off x="152400" y="4114800"/>
            <a:ext cx="6553200" cy="4876800"/>
          </a:xfrm>
        </p:spPr>
        <p:txBody>
          <a:bodyPr/>
          <a:lstStyle/>
          <a:p>
            <a:r>
              <a:rPr lang="en-US" altLang="en-US" dirty="0"/>
              <a:t> Brian Kaufman</a:t>
            </a:r>
          </a:p>
        </p:txBody>
      </p:sp>
      <p:cxnSp>
        <p:nvCxnSpPr>
          <p:cNvPr id="3" name="Straight Connector 2">
            <a:extLst>
              <a:ext uri="{FF2B5EF4-FFF2-40B4-BE49-F238E27FC236}">
                <a16:creationId xmlns:a16="http://schemas.microsoft.com/office/drawing/2014/main" id="{C75E352E-64EF-4D6B-5944-F4FC292FA7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7062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105C9-51F6-B86E-83FB-602C18CBB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E3744-1C9B-9A39-A1D5-8D3862C416F9}"/>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2C8A2D97-720F-89BA-4579-EFF6ADD958AB}"/>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F7E55901-7AA2-A06A-E178-3228C9EAFFF4}"/>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4D3EDC54-48B4-CC15-3BFC-B5189979D96A}"/>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6A026735-B820-0750-BC8B-768EB409D604}"/>
              </a:ext>
            </a:extLst>
          </p:cNvPr>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1849947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5642-9C9B-F931-9284-BA5BB0A16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4FB87-B4C6-54C0-6662-701EB1BD6230}"/>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9B1E6E32-71D1-ADA9-E155-C6B565203DFC}"/>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A7952919-0A80-CAD3-9D7E-3F42ABE0FEDA}"/>
              </a:ext>
            </a:extLst>
          </p:cNvPr>
          <p:cNvSpPr>
            <a:spLocks noGrp="1"/>
          </p:cNvSpPr>
          <p:nvPr>
            <p:ph type="hdr" sz="quarter"/>
          </p:nvPr>
        </p:nvSpPr>
        <p:spPr/>
        <p:txBody>
          <a:bodyPr/>
          <a:lstStyle/>
          <a:p>
            <a:r>
              <a:rPr lang="en-US" altLang="en-US"/>
              <a:t>Jews and Gentiles- is there a Torah Difference</a:t>
            </a:r>
          </a:p>
        </p:txBody>
      </p:sp>
      <p:sp>
        <p:nvSpPr>
          <p:cNvPr id="5" name="Date Placeholder 4">
            <a:extLst>
              <a:ext uri="{FF2B5EF4-FFF2-40B4-BE49-F238E27FC236}">
                <a16:creationId xmlns:a16="http://schemas.microsoft.com/office/drawing/2014/main" id="{5F38612F-9135-A3D3-FE39-D1BBE033EF4C}"/>
              </a:ext>
            </a:extLst>
          </p:cNvPr>
          <p:cNvSpPr>
            <a:spLocks noGrp="1"/>
          </p:cNvSpPr>
          <p:nvPr>
            <p:ph type="dt" idx="1"/>
          </p:nvPr>
        </p:nvSpPr>
        <p:spPr/>
        <p:txBody>
          <a:bodyPr/>
          <a:lstStyle/>
          <a:p>
            <a:r>
              <a:rPr lang="en-US" altLang="en-US"/>
              <a:t>Nov 16.2024 5785</a:t>
            </a:r>
          </a:p>
        </p:txBody>
      </p:sp>
      <p:sp>
        <p:nvSpPr>
          <p:cNvPr id="6" name="Slide Number Placeholder 5">
            <a:extLst>
              <a:ext uri="{FF2B5EF4-FFF2-40B4-BE49-F238E27FC236}">
                <a16:creationId xmlns:a16="http://schemas.microsoft.com/office/drawing/2014/main" id="{90E650C3-DB37-7E34-1EE4-AB77C4880E56}"/>
              </a:ext>
            </a:extLst>
          </p:cNvPr>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42570719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12236015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34962161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41454903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1" i="0" baseline="30000" dirty="0" err="1">
                <a:solidFill>
                  <a:srgbClr val="000000"/>
                </a:solidFill>
                <a:effectLst/>
              </a:rPr>
              <a:t>Yn</a:t>
            </a:r>
            <a:r>
              <a:rPr lang="en-US" b="1" i="0" baseline="30000" dirty="0">
                <a:solidFill>
                  <a:srgbClr val="000000"/>
                </a:solidFill>
                <a:effectLst/>
              </a:rPr>
              <a:t> 12.41 </a:t>
            </a:r>
            <a:r>
              <a:rPr lang="en-US" b="0" i="0" dirty="0" err="1">
                <a:solidFill>
                  <a:srgbClr val="000000"/>
                </a:solidFill>
                <a:effectLst/>
              </a:rPr>
              <a:t>Yesha‘yahu</a:t>
            </a:r>
            <a:r>
              <a:rPr lang="en-US" b="0" i="0" dirty="0">
                <a:solidFill>
                  <a:srgbClr val="000000"/>
                </a:solidFill>
                <a:effectLst/>
              </a:rPr>
              <a:t> / Is said these things because he saw the </a:t>
            </a:r>
            <a:r>
              <a:rPr lang="en-US" b="0" i="1" dirty="0" err="1">
                <a:solidFill>
                  <a:srgbClr val="000000"/>
                </a:solidFill>
                <a:effectLst/>
              </a:rPr>
              <a:t>Sh’khinah</a:t>
            </a:r>
            <a:r>
              <a:rPr lang="en-US" b="0" i="0" dirty="0">
                <a:solidFill>
                  <a:srgbClr val="000000"/>
                </a:solidFill>
                <a:effectLst/>
              </a:rPr>
              <a:t> of Yeshua and spoke about him.)</a:t>
            </a:r>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19093073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35875559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dirty="0"/>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2431346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Jews and Gentiles- is there a Torah Difference</a:t>
            </a:r>
          </a:p>
        </p:txBody>
      </p:sp>
      <p:sp>
        <p:nvSpPr>
          <p:cNvPr id="5" name="Date Placeholder 4"/>
          <p:cNvSpPr>
            <a:spLocks noGrp="1"/>
          </p:cNvSpPr>
          <p:nvPr>
            <p:ph type="dt" idx="1"/>
          </p:nvPr>
        </p:nvSpPr>
        <p:spPr/>
        <p:txBody>
          <a:bodyPr/>
          <a:lstStyle/>
          <a:p>
            <a:r>
              <a:rPr lang="en-US" altLang="en-US"/>
              <a:t>Nov 16.2024 5785</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1113072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r>
              <a:rPr lang="en-US" altLang="en-US" dirty="0"/>
              <a:t>Jews and Gentiles- is there a Torah Difference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Nov 16.2024 5785</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4D74-3FCF-246C-FA03-95D77CE4042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96F3C70-1E9D-5A88-6CEC-F8704AA6C6AC}"/>
              </a:ext>
            </a:extLst>
          </p:cNvPr>
          <p:cNvSpPr>
            <a:spLocks noGrp="1" noChangeArrowheads="1"/>
          </p:cNvSpPr>
          <p:nvPr>
            <p:ph type="subTitle" idx="1"/>
          </p:nvPr>
        </p:nvSpPr>
        <p:spPr>
          <a:xfrm>
            <a:off x="228600" y="29718"/>
            <a:ext cx="8686800" cy="4800600"/>
          </a:xfrm>
        </p:spPr>
        <p:txBody>
          <a:bodyPr>
            <a:normAutofit/>
          </a:bodyPr>
          <a:lstStyle/>
          <a:p>
            <a:pPr algn="l"/>
            <a:r>
              <a:rPr lang="en-US" sz="4000" dirty="0"/>
              <a:t> </a:t>
            </a:r>
          </a:p>
          <a:p>
            <a:pPr algn="l"/>
            <a:endParaRPr lang="en-US" sz="4000" dirty="0"/>
          </a:p>
          <a:p>
            <a:pPr algn="l"/>
            <a:endParaRPr lang="en-US" sz="4000" dirty="0"/>
          </a:p>
          <a:p>
            <a:pPr algn="l"/>
            <a:endParaRPr lang="en-US" sz="4000" dirty="0"/>
          </a:p>
        </p:txBody>
      </p:sp>
      <p:pic>
        <p:nvPicPr>
          <p:cNvPr id="3" name="Picture 2">
            <a:extLst>
              <a:ext uri="{FF2B5EF4-FFF2-40B4-BE49-F238E27FC236}">
                <a16:creationId xmlns:a16="http://schemas.microsoft.com/office/drawing/2014/main" id="{C8674FAF-E1E8-A31B-1C54-E5A583F9DA3A}"/>
              </a:ext>
            </a:extLst>
          </p:cNvPr>
          <p:cNvPicPr>
            <a:picLocks noChangeAspect="1"/>
          </p:cNvPicPr>
          <p:nvPr/>
        </p:nvPicPr>
        <p:blipFill>
          <a:blip r:embed="rId3">
            <a:extLst>
              <a:ext uri="{28A0092B-C50C-407E-A947-70E740481C1C}">
                <a14:useLocalDpi xmlns:a14="http://schemas.microsoft.com/office/drawing/2010/main" val="0"/>
              </a:ext>
            </a:extLst>
          </a:blip>
          <a:srcRect t="12963" b="38148"/>
          <a:stretch/>
        </p:blipFill>
        <p:spPr>
          <a:xfrm>
            <a:off x="1772373" y="0"/>
            <a:ext cx="5599253" cy="2514600"/>
          </a:xfrm>
          <a:prstGeom prst="rect">
            <a:avLst/>
          </a:prstGeom>
        </p:spPr>
      </p:pic>
    </p:spTree>
    <p:extLst>
      <p:ext uri="{BB962C8B-B14F-4D97-AF65-F5344CB8AC3E}">
        <p14:creationId xmlns:p14="http://schemas.microsoft.com/office/powerpoint/2010/main" val="30383093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0413D-0A7E-1763-A14D-721693925668}"/>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0BF60F33-D867-0E2B-D1BB-682D52E35F5E}"/>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Off camera:</a:t>
            </a:r>
          </a:p>
        </p:txBody>
      </p:sp>
    </p:spTree>
    <p:extLst>
      <p:ext uri="{BB962C8B-B14F-4D97-AF65-F5344CB8AC3E}">
        <p14:creationId xmlns:p14="http://schemas.microsoft.com/office/powerpoint/2010/main" val="23893878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We are hosting a Bring n Share Thanksgiving dinner for Or HaOlamniks who have no family available to be with that day. Singles, empty nesters, families with no extended family.  It's not an invitation to the whole city, but so that none of our people should be alone that day. </a:t>
            </a:r>
          </a:p>
        </p:txBody>
      </p:sp>
    </p:spTree>
    <p:extLst>
      <p:ext uri="{BB962C8B-B14F-4D97-AF65-F5344CB8AC3E}">
        <p14:creationId xmlns:p14="http://schemas.microsoft.com/office/powerpoint/2010/main" val="1499852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F1CEA-51BE-7B8C-D5FF-1535B496F94B}"/>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F7F6A490-4E9C-3BBD-3E7A-A55FDC1D85FA}"/>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Prayer points:</a:t>
            </a:r>
          </a:p>
          <a:p>
            <a:pPr marL="512763" indent="-512763">
              <a:buFont typeface="+mj-lt"/>
              <a:buAutoNum type="arabicPeriod"/>
            </a:pPr>
            <a:r>
              <a:rPr lang="en-US" sz="4000" dirty="0"/>
              <a:t>Israeli wars external and now internal: seeing G-d’s hand!</a:t>
            </a:r>
          </a:p>
          <a:p>
            <a:pPr marL="512763" indent="-512763">
              <a:buFont typeface="+mj-lt"/>
              <a:buAutoNum type="arabicPeriod"/>
            </a:pPr>
            <a:r>
              <a:rPr lang="en-US" sz="4000" dirty="0"/>
              <a:t>Transition and implementation of new administration’s policies. </a:t>
            </a:r>
          </a:p>
          <a:p>
            <a:pPr marL="0" indent="0">
              <a:buNone/>
            </a:pPr>
            <a:r>
              <a:rPr lang="en-US" sz="4000" dirty="0"/>
              <a:t>Revival is individuals, Reformation is the culture.</a:t>
            </a:r>
          </a:p>
        </p:txBody>
      </p:sp>
    </p:spTree>
    <p:extLst>
      <p:ext uri="{BB962C8B-B14F-4D97-AF65-F5344CB8AC3E}">
        <p14:creationId xmlns:p14="http://schemas.microsoft.com/office/powerpoint/2010/main" val="3329557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F6198-477D-6BE2-C916-6C4693ACD1C8}"/>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56019CC-C04F-9BCC-F1B8-2203504CA1A2}"/>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183C565-14A1-DB22-7276-920E1788E7D1}"/>
              </a:ext>
            </a:extLst>
          </p:cNvPr>
          <p:cNvPicPr>
            <a:picLocks noChangeAspect="1"/>
          </p:cNvPicPr>
          <p:nvPr/>
        </p:nvPicPr>
        <p:blipFill>
          <a:blip r:embed="rId3"/>
          <a:stretch>
            <a:fillRect/>
          </a:stretch>
        </p:blipFill>
        <p:spPr>
          <a:xfrm>
            <a:off x="570105" y="57150"/>
            <a:ext cx="7888095" cy="4956503"/>
          </a:xfrm>
          <a:prstGeom prst="rect">
            <a:avLst/>
          </a:prstGeom>
        </p:spPr>
      </p:pic>
    </p:spTree>
    <p:extLst>
      <p:ext uri="{BB962C8B-B14F-4D97-AF65-F5344CB8AC3E}">
        <p14:creationId xmlns:p14="http://schemas.microsoft.com/office/powerpoint/2010/main" val="6039708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596B-0415-2359-6AF3-2CA7412CF74F}"/>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219C23B7-D6F7-C599-9EC2-242A243E7D1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(Worthy Insights) – Establishment powers in Israel have decided to join the seven-front war against the Jewish state by targeting Prime Minister Benjamin Netanyahu.</a:t>
            </a:r>
          </a:p>
          <a:p>
            <a:pPr marL="0" indent="0">
              <a:buNone/>
            </a:pPr>
            <a:endParaRPr lang="en-US" sz="4000" dirty="0"/>
          </a:p>
        </p:txBody>
      </p:sp>
    </p:spTree>
    <p:extLst>
      <p:ext uri="{BB962C8B-B14F-4D97-AF65-F5344CB8AC3E}">
        <p14:creationId xmlns:p14="http://schemas.microsoft.com/office/powerpoint/2010/main" val="3120699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7CA9C-E1E1-6FD7-4AA6-ACDB772D5967}"/>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E6BFF430-B13E-1F03-DE7B-617DDBB41362}"/>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addition to managing the war, the premier will be </a:t>
            </a:r>
            <a:r>
              <a:rPr lang="en-US" sz="4000" u="sng" dirty="0">
                <a:solidFill>
                  <a:srgbClr val="FFFFCC"/>
                </a:solidFill>
              </a:rPr>
              <a:t>held in court for seven hours a day </a:t>
            </a:r>
            <a:r>
              <a:rPr lang="en-US" sz="4000" dirty="0"/>
              <a:t>in a courthouse unprotected from rocket fire and drone attacks.</a:t>
            </a:r>
          </a:p>
        </p:txBody>
      </p:sp>
    </p:spTree>
    <p:extLst>
      <p:ext uri="{BB962C8B-B14F-4D97-AF65-F5344CB8AC3E}">
        <p14:creationId xmlns:p14="http://schemas.microsoft.com/office/powerpoint/2010/main" val="33349650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DAF66-FDD8-32CC-2C3A-D382214235A4}"/>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A9F5A407-708E-A537-4243-E9A757C5FF7F}"/>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Sounds crazy? It is. Worst of all, the deep state is attacking Netanyahu and the right-wing government on other fronts as well</a:t>
            </a:r>
          </a:p>
        </p:txBody>
      </p:sp>
    </p:spTree>
    <p:extLst>
      <p:ext uri="{BB962C8B-B14F-4D97-AF65-F5344CB8AC3E}">
        <p14:creationId xmlns:p14="http://schemas.microsoft.com/office/powerpoint/2010/main" val="617053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E5B8-EFC5-2EE0-23DB-A84E3DB34A26}"/>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9DAA0B49-8F4E-2371-9035-2D689580CC29}"/>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8812084-28F1-8C4F-D1B8-251B21EF24D5}"/>
              </a:ext>
            </a:extLst>
          </p:cNvPr>
          <p:cNvPicPr>
            <a:picLocks noChangeAspect="1"/>
          </p:cNvPicPr>
          <p:nvPr/>
        </p:nvPicPr>
        <p:blipFill>
          <a:blip r:embed="rId3"/>
          <a:stretch>
            <a:fillRect/>
          </a:stretch>
        </p:blipFill>
        <p:spPr>
          <a:xfrm>
            <a:off x="611669" y="0"/>
            <a:ext cx="7920662" cy="5143500"/>
          </a:xfrm>
          <a:prstGeom prst="rect">
            <a:avLst/>
          </a:prstGeom>
        </p:spPr>
      </p:pic>
      <p:pic>
        <p:nvPicPr>
          <p:cNvPr id="6" name="Picture 5">
            <a:extLst>
              <a:ext uri="{FF2B5EF4-FFF2-40B4-BE49-F238E27FC236}">
                <a16:creationId xmlns:a16="http://schemas.microsoft.com/office/drawing/2014/main" id="{14AD6E23-4581-C165-CC3F-74B4EECAB275}"/>
              </a:ext>
            </a:extLst>
          </p:cNvPr>
          <p:cNvPicPr>
            <a:picLocks noChangeAspect="1"/>
          </p:cNvPicPr>
          <p:nvPr/>
        </p:nvPicPr>
        <p:blipFill>
          <a:blip r:embed="rId4"/>
          <a:stretch>
            <a:fillRect/>
          </a:stretch>
        </p:blipFill>
        <p:spPr>
          <a:xfrm>
            <a:off x="611669" y="32766"/>
            <a:ext cx="4248743" cy="1581371"/>
          </a:xfrm>
          <a:prstGeom prst="rect">
            <a:avLst/>
          </a:prstGeom>
        </p:spPr>
      </p:pic>
    </p:spTree>
    <p:extLst>
      <p:ext uri="{BB962C8B-B14F-4D97-AF65-F5344CB8AC3E}">
        <p14:creationId xmlns:p14="http://schemas.microsoft.com/office/powerpoint/2010/main" val="13720367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9075-8319-D798-F614-52AC322DCD52}"/>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7AE927FF-8CBB-FE2E-2435-8A3DDE14A79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CDD3EB6-230A-B5C1-29CF-4867B975E2D8}"/>
              </a:ext>
            </a:extLst>
          </p:cNvPr>
          <p:cNvPicPr>
            <a:picLocks noChangeAspect="1"/>
          </p:cNvPicPr>
          <p:nvPr/>
        </p:nvPicPr>
        <p:blipFill>
          <a:blip r:embed="rId3"/>
          <a:stretch>
            <a:fillRect/>
          </a:stretch>
        </p:blipFill>
        <p:spPr>
          <a:xfrm>
            <a:off x="353725" y="0"/>
            <a:ext cx="8436549" cy="5143500"/>
          </a:xfrm>
          <a:prstGeom prst="rect">
            <a:avLst/>
          </a:prstGeom>
        </p:spPr>
      </p:pic>
    </p:spTree>
    <p:extLst>
      <p:ext uri="{BB962C8B-B14F-4D97-AF65-F5344CB8AC3E}">
        <p14:creationId xmlns:p14="http://schemas.microsoft.com/office/powerpoint/2010/main" val="2930270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7AB9-4A11-9717-3D53-7AA1B0AA717A}"/>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575F96A9-191E-7566-6661-8AE93E0FA98A}"/>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DAD1834-759D-043A-68D2-31494E0F287A}"/>
              </a:ext>
            </a:extLst>
          </p:cNvPr>
          <p:cNvPicPr>
            <a:picLocks noChangeAspect="1"/>
          </p:cNvPicPr>
          <p:nvPr/>
        </p:nvPicPr>
        <p:blipFill>
          <a:blip r:embed="rId3"/>
          <a:stretch>
            <a:fillRect/>
          </a:stretch>
        </p:blipFill>
        <p:spPr>
          <a:xfrm>
            <a:off x="411816" y="0"/>
            <a:ext cx="8320367" cy="5143500"/>
          </a:xfrm>
          <a:prstGeom prst="rect">
            <a:avLst/>
          </a:prstGeom>
        </p:spPr>
      </p:pic>
    </p:spTree>
    <p:extLst>
      <p:ext uri="{BB962C8B-B14F-4D97-AF65-F5344CB8AC3E}">
        <p14:creationId xmlns:p14="http://schemas.microsoft.com/office/powerpoint/2010/main" val="141682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3093-0FE6-41CF-DE9F-E23598D5B8A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4E88C95-4DC0-60B7-DE01-5EAB26182C6D}"/>
              </a:ext>
            </a:extLst>
          </p:cNvPr>
          <p:cNvSpPr>
            <a:spLocks noGrp="1" noChangeArrowheads="1"/>
          </p:cNvSpPr>
          <p:nvPr>
            <p:ph type="subTitle" idx="1"/>
          </p:nvPr>
        </p:nvSpPr>
        <p:spPr>
          <a:xfrm>
            <a:off x="228600" y="29718"/>
            <a:ext cx="8686800" cy="4800600"/>
          </a:xfrm>
        </p:spPr>
        <p:txBody>
          <a:bodyPr>
            <a:normAutofit/>
          </a:bodyPr>
          <a:lstStyle/>
          <a:p>
            <a:pPr algn="l"/>
            <a:r>
              <a:rPr lang="en-US" sz="4000" dirty="0"/>
              <a:t> </a:t>
            </a:r>
          </a:p>
          <a:p>
            <a:pPr algn="l"/>
            <a:endParaRPr lang="en-US" sz="4000" dirty="0"/>
          </a:p>
          <a:p>
            <a:pPr algn="l"/>
            <a:endParaRPr lang="en-US" sz="4000" dirty="0"/>
          </a:p>
          <a:p>
            <a:pPr algn="l"/>
            <a:endParaRPr lang="en-US" sz="4000" dirty="0"/>
          </a:p>
        </p:txBody>
      </p:sp>
      <p:pic>
        <p:nvPicPr>
          <p:cNvPr id="3074" name="Picture 2">
            <a:extLst>
              <a:ext uri="{FF2B5EF4-FFF2-40B4-BE49-F238E27FC236}">
                <a16:creationId xmlns:a16="http://schemas.microsoft.com/office/drawing/2014/main" id="{3ACF15D7-921D-6FB3-FD0D-8B90BF753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4650" y="29718"/>
            <a:ext cx="749935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7CC51CF-B941-F899-9E02-708A2EEE39C0}"/>
              </a:ext>
            </a:extLst>
          </p:cNvPr>
          <p:cNvCxnSpPr/>
          <p:nvPr/>
        </p:nvCxnSpPr>
        <p:spPr bwMode="auto">
          <a:xfrm>
            <a:off x="228600" y="1885950"/>
            <a:ext cx="1600200" cy="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A807CFFA-541F-ED7C-767A-1822E3938555}"/>
              </a:ext>
            </a:extLst>
          </p:cNvPr>
          <p:cNvSpPr txBox="1"/>
          <p:nvPr/>
        </p:nvSpPr>
        <p:spPr>
          <a:xfrm>
            <a:off x="31471" y="1198638"/>
            <a:ext cx="1814920" cy="646331"/>
          </a:xfrm>
          <a:prstGeom prst="rect">
            <a:avLst/>
          </a:prstGeom>
          <a:noFill/>
        </p:spPr>
        <p:txBody>
          <a:bodyPr wrap="none" rtlCol="0">
            <a:spAutoFit/>
          </a:bodyPr>
          <a:lstStyle/>
          <a:p>
            <a:pPr algn="l"/>
            <a:r>
              <a:rPr lang="en-US" sz="3600" dirty="0"/>
              <a:t>sodium</a:t>
            </a:r>
            <a:endParaRPr lang="en-US" dirty="0"/>
          </a:p>
        </p:txBody>
      </p:sp>
    </p:spTree>
    <p:extLst>
      <p:ext uri="{BB962C8B-B14F-4D97-AF65-F5344CB8AC3E}">
        <p14:creationId xmlns:p14="http://schemas.microsoft.com/office/powerpoint/2010/main" val="24183579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96B01-05CB-5B3C-784A-1C9E3B4D424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652FB9D-EF55-75F7-C15A-FA46E488F5C4}"/>
              </a:ext>
            </a:extLst>
          </p:cNvPr>
          <p:cNvSpPr>
            <a:spLocks noGrp="1" noChangeArrowheads="1"/>
          </p:cNvSpPr>
          <p:nvPr>
            <p:ph type="subTitle" idx="1"/>
          </p:nvPr>
        </p:nvSpPr>
        <p:spPr>
          <a:xfrm>
            <a:off x="228600" y="209550"/>
            <a:ext cx="5105400" cy="4800600"/>
          </a:xfrm>
        </p:spPr>
        <p:txBody>
          <a:bodyPr>
            <a:normAutofit fontScale="92500" lnSpcReduction="20000"/>
          </a:bodyPr>
          <a:lstStyle/>
          <a:p>
            <a:pPr algn="l"/>
            <a:r>
              <a:rPr lang="en-US" sz="4000" dirty="0"/>
              <a:t>Dr. Simone Gold, MD, JD, an emergency physician and attorney, is the visionary who led the pivotal press conference event that broke the spell of the coronavirus panic in 2020.</a:t>
            </a:r>
          </a:p>
        </p:txBody>
      </p:sp>
      <p:pic>
        <p:nvPicPr>
          <p:cNvPr id="3" name="Picture 2">
            <a:extLst>
              <a:ext uri="{FF2B5EF4-FFF2-40B4-BE49-F238E27FC236}">
                <a16:creationId xmlns:a16="http://schemas.microsoft.com/office/drawing/2014/main" id="{09B4FBE7-5284-A5FD-3E56-E2B6A9BD55CB}"/>
              </a:ext>
            </a:extLst>
          </p:cNvPr>
          <p:cNvPicPr>
            <a:picLocks noChangeAspect="1"/>
          </p:cNvPicPr>
          <p:nvPr/>
        </p:nvPicPr>
        <p:blipFill>
          <a:blip r:embed="rId3"/>
          <a:srcRect l="13924" r="22785"/>
          <a:stretch/>
        </p:blipFill>
        <p:spPr>
          <a:xfrm>
            <a:off x="5334000" y="0"/>
            <a:ext cx="3810000" cy="5067414"/>
          </a:xfrm>
          <a:prstGeom prst="rect">
            <a:avLst/>
          </a:prstGeom>
        </p:spPr>
      </p:pic>
    </p:spTree>
    <p:extLst>
      <p:ext uri="{BB962C8B-B14F-4D97-AF65-F5344CB8AC3E}">
        <p14:creationId xmlns:p14="http://schemas.microsoft.com/office/powerpoint/2010/main" val="40892198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7998-4B9B-70B3-BF2C-669A733EBEF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4897F79-309D-F7A0-5EBE-2103552B217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Pentagon holding secret meetings to discuss going rogue under Trump?</a:t>
            </a:r>
          </a:p>
        </p:txBody>
      </p:sp>
    </p:spTree>
    <p:extLst>
      <p:ext uri="{BB962C8B-B14F-4D97-AF65-F5344CB8AC3E}">
        <p14:creationId xmlns:p14="http://schemas.microsoft.com/office/powerpoint/2010/main" val="32895469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3093F-EC03-C3DB-81EB-E9C00C8683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6EFA612-8624-12B4-C4ED-39F71DE83B5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2A15F595-C799-EEDC-EF81-5E13E658B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
            <a:ext cx="77311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8A96F0-C96A-20D0-0DF4-FFAD75F16759}"/>
              </a:ext>
            </a:extLst>
          </p:cNvPr>
          <p:cNvSpPr txBox="1"/>
          <p:nvPr/>
        </p:nvSpPr>
        <p:spPr>
          <a:xfrm>
            <a:off x="533400" y="32766"/>
            <a:ext cx="4174541" cy="707886"/>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Dr. Simone Gold</a:t>
            </a:r>
          </a:p>
        </p:txBody>
      </p:sp>
    </p:spTree>
    <p:extLst>
      <p:ext uri="{BB962C8B-B14F-4D97-AF65-F5344CB8AC3E}">
        <p14:creationId xmlns:p14="http://schemas.microsoft.com/office/powerpoint/2010/main" val="9416407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5161-536D-294A-E132-93F3A24478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EB93051-30D1-F46C-BF53-E60F1396162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Senior officials at the Department of Defense (DoD) have been holding secret meetings to discuss how to thwart President-Elect Donald Trump’s orders, according to a CNN report last week.</a:t>
            </a:r>
          </a:p>
          <a:p>
            <a:pPr algn="l"/>
            <a:endParaRPr lang="en-US" sz="4000" dirty="0"/>
          </a:p>
        </p:txBody>
      </p:sp>
    </p:spTree>
    <p:extLst>
      <p:ext uri="{BB962C8B-B14F-4D97-AF65-F5344CB8AC3E}">
        <p14:creationId xmlns:p14="http://schemas.microsoft.com/office/powerpoint/2010/main" val="22346478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5DB93-77EA-1195-66B7-EC0829D4AF2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B39F2D4-FE82-32A4-763B-DAAA5893375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Pentagon leadership are war-gaming a scenario in which Trump orders the military to assist in the mass deportations of millions of illegal immigrants who flooded in under the Biden-Harris administration. </a:t>
            </a:r>
          </a:p>
        </p:txBody>
      </p:sp>
    </p:spTree>
    <p:extLst>
      <p:ext uri="{BB962C8B-B14F-4D97-AF65-F5344CB8AC3E}">
        <p14:creationId xmlns:p14="http://schemas.microsoft.com/office/powerpoint/2010/main" val="6762313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5FE8-7179-27C3-776B-F8F85314719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D2CB1C6-140E-F860-E260-CC3AD1E09858}"/>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They are also preparing a response if Trump fires large swathes of federal employees, which he likely will. The incoming president is designing a major overhaul of the federal government and recently announced plans to dismantle the Department of Education.</a:t>
            </a:r>
          </a:p>
        </p:txBody>
      </p:sp>
    </p:spTree>
    <p:extLst>
      <p:ext uri="{BB962C8B-B14F-4D97-AF65-F5344CB8AC3E}">
        <p14:creationId xmlns:p14="http://schemas.microsoft.com/office/powerpoint/2010/main" val="14008683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88F6-501A-6CA6-F809-975E5310BFC8}"/>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E151312F-837D-6BE3-C8EA-42A20AA81903}"/>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400184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4C44A3C-B362-57A1-AD56-95DEFB05FE06}"/>
              </a:ext>
            </a:extLst>
          </p:cNvPr>
          <p:cNvPicPr>
            <a:picLocks noChangeAspect="1"/>
          </p:cNvPicPr>
          <p:nvPr/>
        </p:nvPicPr>
        <p:blipFill>
          <a:blip r:embed="rId3"/>
          <a:stretch>
            <a:fillRect/>
          </a:stretch>
        </p:blipFill>
        <p:spPr>
          <a:xfrm>
            <a:off x="2314260" y="56799"/>
            <a:ext cx="4515480" cy="5029902"/>
          </a:xfrm>
          <a:prstGeom prst="rect">
            <a:avLst/>
          </a:prstGeom>
        </p:spPr>
      </p:pic>
    </p:spTree>
    <p:extLst>
      <p:ext uri="{BB962C8B-B14F-4D97-AF65-F5344CB8AC3E}">
        <p14:creationId xmlns:p14="http://schemas.microsoft.com/office/powerpoint/2010/main" val="388649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B04E9-3768-87F2-9FA7-28A1DD75A9C7}"/>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39F723ED-01FB-7A61-696C-1B46556378F0}"/>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major subject of disagreement, misunderstanding, hurt feelings among Messianics…</a:t>
            </a:r>
          </a:p>
        </p:txBody>
      </p:sp>
    </p:spTree>
    <p:extLst>
      <p:ext uri="{BB962C8B-B14F-4D97-AF65-F5344CB8AC3E}">
        <p14:creationId xmlns:p14="http://schemas.microsoft.com/office/powerpoint/2010/main" val="138713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6A939-2305-2FD7-2E85-FF5C79FF4741}"/>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FA3F184C-543C-1C84-7BE8-B64E1EBF9AC4}"/>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3C28AC9F-4696-569C-7145-5BCBCB95B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170357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88B6-2867-ECE0-29CE-88183F73E3C2}"/>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AA78153-FCBB-5F25-8A3D-BFAC3C2499D0}"/>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87E77D81-1213-F55F-F713-46B3FECE0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C74C08A4-778E-2289-4A43-D5BD668C7C37}"/>
              </a:ext>
            </a:extLst>
          </p:cNvPr>
          <p:cNvSpPr txBox="1"/>
          <p:nvPr/>
        </p:nvSpPr>
        <p:spPr>
          <a:xfrm>
            <a:off x="292346" y="76521"/>
            <a:ext cx="8750281" cy="3785652"/>
          </a:xfrm>
          <a:prstGeom prst="rect">
            <a:avLst/>
          </a:prstGeom>
          <a:noFill/>
        </p:spPr>
        <p:txBody>
          <a:bodyPr wrap="none" rtlCol="0">
            <a:spAutoFit/>
          </a:bodyPr>
          <a:lstStyle/>
          <a:p>
            <a:pPr algn="l"/>
            <a:r>
              <a:rPr lang="en-US" u="sng" dirty="0">
                <a:solidFill>
                  <a:srgbClr val="FFFF66"/>
                </a:solidFill>
              </a:rPr>
              <a:t>Jews and Gentiles: </a:t>
            </a:r>
          </a:p>
          <a:p>
            <a:pPr algn="l"/>
            <a:r>
              <a:rPr lang="en-US" u="sng" dirty="0">
                <a:solidFill>
                  <a:srgbClr val="FFFF66"/>
                </a:solidFill>
              </a:rPr>
              <a:t>is there a Torah Difference?</a:t>
            </a:r>
          </a:p>
          <a:p>
            <a:pPr marL="457200" indent="-457200" algn="l">
              <a:buFont typeface="+mj-lt"/>
              <a:buAutoNum type="arabicPeriod"/>
            </a:pPr>
            <a:r>
              <a:rPr lang="en-US" dirty="0"/>
              <a:t>Uncertainty in scripture</a:t>
            </a:r>
          </a:p>
          <a:p>
            <a:pPr marL="457200" indent="-457200" algn="l">
              <a:buFont typeface="+mj-lt"/>
              <a:buAutoNum type="arabicPeriod"/>
            </a:pPr>
            <a:r>
              <a:rPr lang="en-US" dirty="0"/>
              <a:t>Certainty and power for Jews</a:t>
            </a:r>
          </a:p>
          <a:p>
            <a:pPr marL="457200" indent="-457200" algn="l">
              <a:buFont typeface="+mj-lt"/>
              <a:buAutoNum type="arabicPeriod"/>
            </a:pPr>
            <a:r>
              <a:rPr lang="en-US" dirty="0"/>
              <a:t>Certainty and effect for Gentiles.</a:t>
            </a:r>
          </a:p>
          <a:p>
            <a:pPr marL="457200" indent="-457200" algn="l">
              <a:buFont typeface="+mj-lt"/>
              <a:buAutoNum type="arabicPeriod"/>
            </a:pPr>
            <a:r>
              <a:rPr lang="en-US" dirty="0"/>
              <a:t>My vision for Or HaOlam</a:t>
            </a:r>
          </a:p>
        </p:txBody>
      </p:sp>
    </p:spTree>
    <p:extLst>
      <p:ext uri="{BB962C8B-B14F-4D97-AF65-F5344CB8AC3E}">
        <p14:creationId xmlns:p14="http://schemas.microsoft.com/office/powerpoint/2010/main" val="57766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A8881-C124-6731-EB08-C0057B08FFF2}"/>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A2B9BE70-5EC5-2FE9-5259-0C69D31101CD}"/>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CEE1530F-589A-B667-85EA-FEE1864BE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5BD8E2F0-433E-71E6-1CC8-46307AFEEC8F}"/>
              </a:ext>
            </a:extLst>
          </p:cNvPr>
          <p:cNvSpPr txBox="1"/>
          <p:nvPr/>
        </p:nvSpPr>
        <p:spPr>
          <a:xfrm>
            <a:off x="292346" y="76521"/>
            <a:ext cx="8750281" cy="3785652"/>
          </a:xfrm>
          <a:prstGeom prst="rect">
            <a:avLst/>
          </a:prstGeom>
          <a:noFill/>
        </p:spPr>
        <p:txBody>
          <a:bodyPr wrap="none" rtlCol="0">
            <a:spAutoFit/>
          </a:bodyPr>
          <a:lstStyle/>
          <a:p>
            <a:pPr algn="l"/>
            <a:r>
              <a:rPr lang="en-US" u="sng" dirty="0">
                <a:solidFill>
                  <a:srgbClr val="FFFF66"/>
                </a:solidFill>
              </a:rPr>
              <a:t>Jews and Gentiles: </a:t>
            </a:r>
          </a:p>
          <a:p>
            <a:pPr algn="l"/>
            <a:r>
              <a:rPr lang="en-US" u="sng" dirty="0">
                <a:solidFill>
                  <a:srgbClr val="FFFF66"/>
                </a:solidFill>
              </a:rPr>
              <a:t>is there a Torah Difference?</a:t>
            </a:r>
          </a:p>
          <a:p>
            <a:pPr marL="457200" indent="-457200" algn="l">
              <a:buFont typeface="+mj-lt"/>
              <a:buAutoNum type="arabicPeriod"/>
            </a:pPr>
            <a:r>
              <a:rPr lang="en-US" u="sng" dirty="0">
                <a:solidFill>
                  <a:srgbClr val="FFFF66"/>
                </a:solidFill>
              </a:rPr>
              <a:t>Uncertainty in scripture</a:t>
            </a:r>
          </a:p>
          <a:p>
            <a:pPr marL="457200" indent="-457200" algn="l">
              <a:buFont typeface="+mj-lt"/>
              <a:buAutoNum type="arabicPeriod"/>
            </a:pPr>
            <a:r>
              <a:rPr lang="en-US" dirty="0"/>
              <a:t>Certainty and power for Jews</a:t>
            </a:r>
          </a:p>
          <a:p>
            <a:pPr marL="457200" indent="-457200" algn="l">
              <a:buFont typeface="+mj-lt"/>
              <a:buAutoNum type="arabicPeriod"/>
            </a:pPr>
            <a:r>
              <a:rPr lang="en-US" dirty="0"/>
              <a:t>Certainty and effect for Gentiles.</a:t>
            </a:r>
          </a:p>
          <a:p>
            <a:pPr marL="457200" indent="-457200" algn="l">
              <a:buFont typeface="+mj-lt"/>
              <a:buAutoNum type="arabicPeriod"/>
            </a:pPr>
            <a:r>
              <a:rPr lang="en-US" dirty="0"/>
              <a:t>My vision for Or HaOlam</a:t>
            </a:r>
          </a:p>
        </p:txBody>
      </p:sp>
    </p:spTree>
    <p:extLst>
      <p:ext uri="{BB962C8B-B14F-4D97-AF65-F5344CB8AC3E}">
        <p14:creationId xmlns:p14="http://schemas.microsoft.com/office/powerpoint/2010/main" val="332283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buNone/>
            </a:pPr>
            <a:r>
              <a:rPr lang="en-US" sz="4000" baseline="30000" dirty="0" err="1"/>
              <a:t>Yn</a:t>
            </a:r>
            <a:r>
              <a:rPr lang="en-US" sz="4000" baseline="30000" dirty="0"/>
              <a:t> 8.31-32   </a:t>
            </a:r>
            <a:r>
              <a:rPr lang="en-US" sz="4000" dirty="0"/>
              <a:t>So Yeshua said to the Judeans who had trusted him, </a:t>
            </a:r>
          </a:p>
          <a:p>
            <a:pPr marL="0" indent="0">
              <a:buNone/>
            </a:pPr>
            <a:r>
              <a:rPr lang="en-US" sz="4000" dirty="0"/>
              <a:t>“… You will know the truth, and the truth will set you free.”</a:t>
            </a:r>
          </a:p>
          <a:p>
            <a:pPr marL="0" indent="0">
              <a:buNone/>
            </a:pPr>
            <a:endParaRPr lang="en-US" sz="4000" dirty="0"/>
          </a:p>
        </p:txBody>
      </p:sp>
    </p:spTree>
    <p:extLst>
      <p:ext uri="{BB962C8B-B14F-4D97-AF65-F5344CB8AC3E}">
        <p14:creationId xmlns:p14="http://schemas.microsoft.com/office/powerpoint/2010/main" val="15254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are at least 7 scriptures stating the differing Torah requirements between Jews and           Gentiles in the Messianic Scriptures/New Testament.</a:t>
            </a:r>
          </a:p>
        </p:txBody>
      </p:sp>
    </p:spTree>
    <p:extLst>
      <p:ext uri="{BB962C8B-B14F-4D97-AF65-F5344CB8AC3E}">
        <p14:creationId xmlns:p14="http://schemas.microsoft.com/office/powerpoint/2010/main" val="1477368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15.1-2</a:t>
            </a:r>
            <a:r>
              <a:rPr lang="en-US" sz="4000" dirty="0"/>
              <a:t> But some men came down from </a:t>
            </a:r>
            <a:r>
              <a:rPr lang="en-US" sz="4000" dirty="0" err="1"/>
              <a:t>Y’hudah</a:t>
            </a:r>
            <a:r>
              <a:rPr lang="en-US" sz="4000" dirty="0"/>
              <a:t> to Antioch and began teaching the brothers, “You can’t be saved unless you undergo </a:t>
            </a:r>
            <a:r>
              <a:rPr lang="en-US" sz="4000" dirty="0" err="1"/>
              <a:t>b’rit-milah</a:t>
            </a:r>
            <a:r>
              <a:rPr lang="en-US" sz="4000" dirty="0"/>
              <a:t> / circumcision in the manner prescribed by Moshe.”  This brought them into </a:t>
            </a:r>
            <a:r>
              <a:rPr lang="en-US" sz="4000" u="sng" dirty="0">
                <a:solidFill>
                  <a:srgbClr val="FFFF99"/>
                </a:solidFill>
              </a:rPr>
              <a:t>no small measure of discord and dispute</a:t>
            </a:r>
            <a:r>
              <a:rPr lang="en-US" sz="4000" dirty="0">
                <a:solidFill>
                  <a:srgbClr val="FFFF99"/>
                </a:solidFill>
              </a:rPr>
              <a:t> </a:t>
            </a:r>
            <a:r>
              <a:rPr lang="en-US" sz="4000" dirty="0"/>
              <a:t>with </a:t>
            </a:r>
            <a:r>
              <a:rPr lang="en-US" sz="4000" dirty="0" err="1"/>
              <a:t>Sha’ul</a:t>
            </a:r>
            <a:r>
              <a:rPr lang="en-US" sz="4000" dirty="0"/>
              <a:t> and Bar-</a:t>
            </a:r>
            <a:r>
              <a:rPr lang="en-US" sz="4000" dirty="0" err="1"/>
              <a:t>Nabba</a:t>
            </a:r>
            <a:r>
              <a:rPr lang="en-US" sz="4000" dirty="0"/>
              <a:t>.</a:t>
            </a:r>
          </a:p>
        </p:txBody>
      </p:sp>
    </p:spTree>
    <p:extLst>
      <p:ext uri="{BB962C8B-B14F-4D97-AF65-F5344CB8AC3E}">
        <p14:creationId xmlns:p14="http://schemas.microsoft.com/office/powerpoint/2010/main" val="33773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6EB12-5E46-0E43-D22F-D5AEE74773B1}"/>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81B3024F-1900-19E5-54F0-72BCFAB00534}"/>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This is Thanksgiving season.  Holiday soon. </a:t>
            </a:r>
          </a:p>
          <a:p>
            <a:pPr marL="0" indent="0">
              <a:buNone/>
            </a:pPr>
            <a:r>
              <a:rPr lang="en-US" sz="4000" dirty="0"/>
              <a:t>I would like to express great praise in my heart…</a:t>
            </a:r>
          </a:p>
        </p:txBody>
      </p:sp>
    </p:spTree>
    <p:extLst>
      <p:ext uri="{BB962C8B-B14F-4D97-AF65-F5344CB8AC3E}">
        <p14:creationId xmlns:p14="http://schemas.microsoft.com/office/powerpoint/2010/main" val="1807312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15.5  </a:t>
            </a:r>
            <a:r>
              <a:rPr lang="en-US" sz="4000" dirty="0"/>
              <a:t>But some belonging to the party of the </a:t>
            </a:r>
            <a:r>
              <a:rPr lang="en-US" sz="4000" dirty="0" err="1"/>
              <a:t>P’rushim</a:t>
            </a:r>
            <a:r>
              <a:rPr lang="en-US" sz="4000" dirty="0"/>
              <a:t> / Pharisees who had believed stood up, saying, “It is necessary to circumcise them and to command them to keep the Torah of Moshe.”</a:t>
            </a:r>
          </a:p>
        </p:txBody>
      </p:sp>
    </p:spTree>
    <p:extLst>
      <p:ext uri="{BB962C8B-B14F-4D97-AF65-F5344CB8AC3E}">
        <p14:creationId xmlns:p14="http://schemas.microsoft.com/office/powerpoint/2010/main" val="346800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01638" indent="-401638">
              <a:buFont typeface="+mj-lt"/>
              <a:buAutoNum type="arabicPeriod"/>
            </a:pPr>
            <a:r>
              <a:rPr lang="en-US" sz="4000" dirty="0"/>
              <a:t>Ebionites </a:t>
            </a:r>
            <a:r>
              <a:rPr lang="en-US" sz="4000" dirty="0" err="1"/>
              <a:t>Evyonim</a:t>
            </a:r>
            <a:r>
              <a:rPr lang="en-US" sz="4000" dirty="0"/>
              <a:t> </a:t>
            </a:r>
            <a:r>
              <a:rPr lang="he-IL" sz="4400" b="1" dirty="0">
                <a:latin typeface="David" panose="020E0502060401010101" pitchFamily="34" charset="-79"/>
                <a:cs typeface="David" panose="020E0502060401010101" pitchFamily="34" charset="-79"/>
              </a:rPr>
              <a:t>אביונים</a:t>
            </a:r>
            <a:r>
              <a:rPr lang="en-US" sz="4000" b="1" dirty="0">
                <a:latin typeface="David" panose="020E0502060401010101" pitchFamily="34" charset="-79"/>
                <a:cs typeface="David" panose="020E0502060401010101" pitchFamily="34" charset="-79"/>
              </a:rPr>
              <a:t>  </a:t>
            </a:r>
            <a:r>
              <a:rPr lang="en-US" sz="4000" dirty="0"/>
              <a:t>Gentiles keep all the Torah</a:t>
            </a:r>
          </a:p>
          <a:p>
            <a:pPr marL="401638" indent="-401638">
              <a:buFont typeface="+mj-lt"/>
              <a:buAutoNum type="arabicPeriod"/>
            </a:pPr>
            <a:r>
              <a:rPr lang="en-US" sz="4000" dirty="0"/>
              <a:t>Nazarenes </a:t>
            </a:r>
            <a:r>
              <a:rPr lang="en-US" sz="4000" dirty="0" err="1"/>
              <a:t>Natsratim</a:t>
            </a:r>
            <a:r>
              <a:rPr lang="he-IL" sz="4400" b="1" dirty="0">
                <a:latin typeface="David" panose="020E0502060401010101" pitchFamily="34" charset="-79"/>
                <a:cs typeface="David" panose="020E0502060401010101" pitchFamily="34" charset="-79"/>
              </a:rPr>
              <a:t>נצרתים</a:t>
            </a:r>
            <a:r>
              <a:rPr lang="he-IL" sz="4000" dirty="0"/>
              <a:t> </a:t>
            </a:r>
            <a:r>
              <a:rPr lang="he-IL" sz="4400" b="1" dirty="0">
                <a:latin typeface="David" panose="020E0502060401010101" pitchFamily="34" charset="-79"/>
                <a:cs typeface="David" panose="020E0502060401010101" pitchFamily="34" charset="-79"/>
              </a:rPr>
              <a:t>נוֹצְרִי</a:t>
            </a:r>
            <a:r>
              <a:rPr lang="he-IL" sz="4000" dirty="0"/>
              <a:t>  </a:t>
            </a:r>
            <a:r>
              <a:rPr lang="en-US" sz="4000" dirty="0"/>
              <a:t>  more nuanced approach</a:t>
            </a:r>
          </a:p>
          <a:p>
            <a:pPr marL="401638" indent="-401638">
              <a:buFont typeface="+mj-lt"/>
              <a:buAutoNum type="arabicPeriod"/>
            </a:pPr>
            <a:r>
              <a:rPr lang="en-US" sz="4000" dirty="0"/>
              <a:t>Minority and majority, </a:t>
            </a:r>
          </a:p>
          <a:p>
            <a:pPr marL="401638" indent="-401638">
              <a:buFont typeface="+mj-lt"/>
              <a:buAutoNum type="arabicPeriod"/>
            </a:pPr>
            <a:r>
              <a:rPr lang="en-US" sz="4000" dirty="0"/>
              <a:t>Minority comes back, Hebrew roots.</a:t>
            </a:r>
          </a:p>
        </p:txBody>
      </p:sp>
    </p:spTree>
    <p:extLst>
      <p:ext uri="{BB962C8B-B14F-4D97-AF65-F5344CB8AC3E}">
        <p14:creationId xmlns:p14="http://schemas.microsoft.com/office/powerpoint/2010/main" val="281280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[First] Jerusalem Council</a:t>
            </a:r>
          </a:p>
          <a:p>
            <a:pPr marL="0" indent="0">
              <a:buNone/>
            </a:pPr>
            <a:endParaRPr lang="en-US" sz="4000" baseline="30000" dirty="0"/>
          </a:p>
          <a:p>
            <a:pPr marL="0" indent="0">
              <a:buNone/>
            </a:pPr>
            <a:r>
              <a:rPr lang="en-US" sz="4000" baseline="30000" dirty="0"/>
              <a:t>Acts 15.6-7</a:t>
            </a:r>
            <a:r>
              <a:rPr lang="en-US" sz="4000" dirty="0"/>
              <a:t> The emissaries and the elders met to look into this matter.  After </a:t>
            </a:r>
            <a:r>
              <a:rPr lang="en-US" sz="4000" dirty="0">
                <a:solidFill>
                  <a:srgbClr val="FFFF99"/>
                </a:solidFill>
              </a:rPr>
              <a:t>lengthy debate</a:t>
            </a:r>
            <a:r>
              <a:rPr lang="en-US" sz="4000" dirty="0"/>
              <a:t>, </a:t>
            </a:r>
            <a:r>
              <a:rPr lang="en-US" sz="4000" dirty="0" err="1"/>
              <a:t>Kefa</a:t>
            </a:r>
            <a:r>
              <a:rPr lang="en-US" sz="4000" dirty="0"/>
              <a:t> got up and said to them…</a:t>
            </a:r>
          </a:p>
        </p:txBody>
      </p:sp>
    </p:spTree>
    <p:extLst>
      <p:ext uri="{BB962C8B-B14F-4D97-AF65-F5344CB8AC3E}">
        <p14:creationId xmlns:p14="http://schemas.microsoft.com/office/powerpoint/2010/main" val="1840614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15.10-11 </a:t>
            </a:r>
            <a:r>
              <a:rPr lang="en-US" sz="4000" dirty="0"/>
              <a:t>Why then do you put God to the test by </a:t>
            </a:r>
            <a:r>
              <a:rPr lang="en-US" sz="4000" u="sng" dirty="0">
                <a:solidFill>
                  <a:srgbClr val="FFFF99"/>
                </a:solidFill>
              </a:rPr>
              <a:t>putting a yoke on the neck of the disciples</a:t>
            </a:r>
            <a:r>
              <a:rPr lang="en-US" sz="4000" dirty="0"/>
              <a:t>—which neither our fathers nor we have been able to bear?  But instead, we believe that we are saved through the love and kindness of the Lord Yeshua, in the same way as they are.” </a:t>
            </a:r>
          </a:p>
        </p:txBody>
      </p:sp>
    </p:spTree>
    <p:extLst>
      <p:ext uri="{BB962C8B-B14F-4D97-AF65-F5344CB8AC3E}">
        <p14:creationId xmlns:p14="http://schemas.microsoft.com/office/powerpoint/2010/main" val="2872856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What is exactly is the yoke?</a:t>
            </a:r>
          </a:p>
        </p:txBody>
      </p:sp>
    </p:spTree>
    <p:extLst>
      <p:ext uri="{BB962C8B-B14F-4D97-AF65-F5344CB8AC3E}">
        <p14:creationId xmlns:p14="http://schemas.microsoft.com/office/powerpoint/2010/main" val="109275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effectLst/>
                <a:latin typeface="Arial Rounded MT Bold" panose="020F0704030504030204" pitchFamily="34" charset="0"/>
                <a:ea typeface="Times New Roman" panose="02020603050405020304" pitchFamily="18" charset="0"/>
                <a:cs typeface="Arial" panose="020B0604020202020204" pitchFamily="34" charset="0"/>
              </a:rPr>
              <a:t>Acts 15.19-21</a:t>
            </a:r>
            <a:r>
              <a:rPr lang="en-US" sz="4000" dirty="0">
                <a:effectLst/>
                <a:latin typeface="Arial Rounded MT Bold" panose="020F0704030504030204" pitchFamily="34" charset="0"/>
                <a:ea typeface="Times New Roman" panose="02020603050405020304" pitchFamily="18" charset="0"/>
                <a:cs typeface="Arial" panose="020B0604020202020204" pitchFamily="34" charset="0"/>
              </a:rPr>
              <a:t> “Therefore, my opinion is that we should </a:t>
            </a:r>
            <a:r>
              <a:rPr lang="en-US" sz="4000" u="sng" dirty="0">
                <a:solidFill>
                  <a:srgbClr val="FFFF99"/>
                </a:solidFill>
                <a:effectLst/>
                <a:latin typeface="Arial Rounded MT Bold" panose="020F0704030504030204" pitchFamily="34" charset="0"/>
                <a:ea typeface="Times New Roman" panose="02020603050405020304" pitchFamily="18" charset="0"/>
                <a:cs typeface="Arial" panose="020B0604020202020204" pitchFamily="34" charset="0"/>
              </a:rPr>
              <a:t>not put obstacles </a:t>
            </a:r>
            <a:r>
              <a:rPr lang="en-US" sz="4000" dirty="0">
                <a:effectLst/>
                <a:latin typeface="Arial Rounded MT Bold" panose="020F0704030504030204" pitchFamily="34" charset="0"/>
                <a:ea typeface="Times New Roman" panose="02020603050405020304" pitchFamily="18" charset="0"/>
                <a:cs typeface="Arial" panose="020B0604020202020204" pitchFamily="34" charset="0"/>
              </a:rPr>
              <a:t>in the way of the Goyim who are turning to God. Instead, we should write them a letter telling them to abstain from things polluted by idols, from fornication, </a:t>
            </a:r>
            <a:endParaRPr lang="en-US" sz="4000" dirty="0"/>
          </a:p>
        </p:txBody>
      </p:sp>
    </p:spTree>
    <p:extLst>
      <p:ext uri="{BB962C8B-B14F-4D97-AF65-F5344CB8AC3E}">
        <p14:creationId xmlns:p14="http://schemas.microsoft.com/office/powerpoint/2010/main" val="2014445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effectLst/>
                <a:latin typeface="Arial Rounded MT Bold" panose="020F0704030504030204" pitchFamily="34" charset="0"/>
                <a:ea typeface="Times New Roman" panose="02020603050405020304" pitchFamily="18" charset="0"/>
                <a:cs typeface="Arial" panose="020B0604020202020204" pitchFamily="34" charset="0"/>
              </a:rPr>
              <a:t>Acts 15.19-21</a:t>
            </a:r>
            <a:r>
              <a:rPr lang="en-US" sz="4000" dirty="0">
                <a:effectLst/>
                <a:latin typeface="Arial Rounded MT Bold" panose="020F0704030504030204" pitchFamily="34" charset="0"/>
                <a:ea typeface="Times New Roman" panose="02020603050405020304" pitchFamily="18" charset="0"/>
                <a:cs typeface="Arial" panose="020B0604020202020204" pitchFamily="34" charset="0"/>
              </a:rPr>
              <a:t> from what is strangled and from blood.  For from the earliest times, </a:t>
            </a:r>
            <a:r>
              <a:rPr lang="en-US" sz="4000" dirty="0">
                <a:solidFill>
                  <a:srgbClr val="FFFF99"/>
                </a:solidFill>
                <a:effectLst/>
                <a:latin typeface="Arial Rounded MT Bold" panose="020F0704030504030204" pitchFamily="34" charset="0"/>
                <a:ea typeface="Times New Roman" panose="02020603050405020304" pitchFamily="18" charset="0"/>
                <a:cs typeface="Arial" panose="020B0604020202020204" pitchFamily="34" charset="0"/>
              </a:rPr>
              <a:t>Moshe has had in every city those who proclaim him, with his words being read in the synagogues every Shabbat.</a:t>
            </a:r>
            <a:endParaRPr lang="en-US" sz="4000" dirty="0">
              <a:solidFill>
                <a:srgbClr val="FFFF99"/>
              </a:solidFill>
            </a:endParaRPr>
          </a:p>
        </p:txBody>
      </p:sp>
    </p:spTree>
    <p:extLst>
      <p:ext uri="{BB962C8B-B14F-4D97-AF65-F5344CB8AC3E}">
        <p14:creationId xmlns:p14="http://schemas.microsoft.com/office/powerpoint/2010/main" val="2581552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What exactly are the obstacles?</a:t>
            </a:r>
          </a:p>
        </p:txBody>
      </p:sp>
    </p:spTree>
    <p:extLst>
      <p:ext uri="{BB962C8B-B14F-4D97-AF65-F5344CB8AC3E}">
        <p14:creationId xmlns:p14="http://schemas.microsoft.com/office/powerpoint/2010/main" val="1549297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Two interpretations of these verses: </a:t>
            </a:r>
          </a:p>
          <a:p>
            <a:r>
              <a:rPr lang="en-US" sz="4000" dirty="0"/>
              <a:t>Moshe has been read and little effect on Gentiles.  </a:t>
            </a:r>
            <a:r>
              <a:rPr lang="en-US" sz="4000" i="1" dirty="0" err="1"/>
              <a:t>Fugetaboutit</a:t>
            </a:r>
            <a:r>
              <a:rPr lang="en-US" sz="4000" i="1" dirty="0"/>
              <a:t>!</a:t>
            </a:r>
          </a:p>
          <a:p>
            <a:r>
              <a:rPr lang="en-US" sz="4000" dirty="0"/>
              <a:t>Moshe has been read. Now, in Messiah, they’ll get it and embrace Torah.  But, timeline to do so?</a:t>
            </a:r>
          </a:p>
        </p:txBody>
      </p:sp>
    </p:spTree>
    <p:extLst>
      <p:ext uri="{BB962C8B-B14F-4D97-AF65-F5344CB8AC3E}">
        <p14:creationId xmlns:p14="http://schemas.microsoft.com/office/powerpoint/2010/main" val="3234790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15.24</a:t>
            </a:r>
            <a:r>
              <a:rPr lang="en-US" sz="4000" dirty="0"/>
              <a:t> We have heard that some people went out from among us without our authorization, and that they have upset you with their talk, </a:t>
            </a:r>
            <a:r>
              <a:rPr lang="en-US" sz="4000" u="sng" dirty="0">
                <a:solidFill>
                  <a:srgbClr val="FFFF99"/>
                </a:solidFill>
              </a:rPr>
              <a:t>unsettling your minds </a:t>
            </a:r>
            <a:r>
              <a:rPr lang="en-US" sz="4000" dirty="0"/>
              <a:t>[TLV some </a:t>
            </a:r>
            <a:r>
              <a:rPr lang="en-US" sz="4000" dirty="0" err="1"/>
              <a:t>mss.</a:t>
            </a:r>
            <a:r>
              <a:rPr lang="en-US" sz="4000" dirty="0"/>
              <a:t> add saying, “You must be circumcised and keep the law,”].</a:t>
            </a:r>
          </a:p>
        </p:txBody>
      </p:sp>
    </p:spTree>
    <p:extLst>
      <p:ext uri="{BB962C8B-B14F-4D97-AF65-F5344CB8AC3E}">
        <p14:creationId xmlns:p14="http://schemas.microsoft.com/office/powerpoint/2010/main" val="147865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BDDAF-2740-493E-3187-ABCB9DBD53F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5FE4AB-1BD8-8463-6731-FEBA1DD722F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descr="Read Elections Matter">
            <a:extLst>
              <a:ext uri="{FF2B5EF4-FFF2-40B4-BE49-F238E27FC236}">
                <a16:creationId xmlns:a16="http://schemas.microsoft.com/office/drawing/2014/main" id="{211AB8FE-4D8A-D3EA-3704-41DC6105C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0"/>
            <a:ext cx="82359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0A1B5D-8D72-FA3B-E341-CC8BA2C61644}"/>
              </a:ext>
            </a:extLst>
          </p:cNvPr>
          <p:cNvSpPr txBox="1"/>
          <p:nvPr/>
        </p:nvSpPr>
        <p:spPr>
          <a:xfrm>
            <a:off x="3069024" y="3867150"/>
            <a:ext cx="3005951" cy="707886"/>
          </a:xfrm>
          <a:prstGeom prst="rect">
            <a:avLst/>
          </a:prstGeom>
          <a:noFill/>
        </p:spPr>
        <p:txBody>
          <a:bodyPr wrap="none" rtlCol="0">
            <a:spAutoFit/>
          </a:bodyPr>
          <a:lstStyle/>
          <a:p>
            <a:pPr algn="l"/>
            <a:r>
              <a:rPr lang="en-US" b="1" dirty="0">
                <a:latin typeface="+mj-lt"/>
              </a:rPr>
              <a:t>Five million</a:t>
            </a:r>
          </a:p>
        </p:txBody>
      </p:sp>
    </p:spTree>
    <p:extLst>
      <p:ext uri="{BB962C8B-B14F-4D97-AF65-F5344CB8AC3E}">
        <p14:creationId xmlns:p14="http://schemas.microsoft.com/office/powerpoint/2010/main" val="1626225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What talk, </a:t>
            </a:r>
          </a:p>
          <a:p>
            <a:pPr marL="0" indent="0" algn="ctr">
              <a:buNone/>
            </a:pPr>
            <a:r>
              <a:rPr lang="en-US" sz="4000" dirty="0"/>
              <a:t>“</a:t>
            </a:r>
            <a:r>
              <a:rPr lang="en-US" sz="4000" u="sng" dirty="0">
                <a:solidFill>
                  <a:srgbClr val="FFFF99"/>
                </a:solidFill>
              </a:rPr>
              <a:t>unsettling your minds</a:t>
            </a:r>
            <a:r>
              <a:rPr lang="en-US" sz="4000" dirty="0">
                <a:solidFill>
                  <a:srgbClr val="FFFF99"/>
                </a:solidFill>
              </a:rPr>
              <a:t>.” </a:t>
            </a:r>
            <a:r>
              <a:rPr lang="en-US" sz="4000" dirty="0"/>
              <a:t>?</a:t>
            </a:r>
          </a:p>
        </p:txBody>
      </p:sp>
    </p:spTree>
    <p:extLst>
      <p:ext uri="{BB962C8B-B14F-4D97-AF65-F5344CB8AC3E}">
        <p14:creationId xmlns:p14="http://schemas.microsoft.com/office/powerpoint/2010/main" val="3581311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15.27-29 </a:t>
            </a:r>
            <a:r>
              <a:rPr lang="en-US" sz="4000" dirty="0"/>
              <a:t>We therefore have sent to you Judah and Silas, who themselves will report to you the same things by word of mouth. It seemed good to the Ruakh ha-</a:t>
            </a:r>
            <a:r>
              <a:rPr lang="en-US" sz="4000" dirty="0" err="1"/>
              <a:t>Kodesh</a:t>
            </a:r>
            <a:r>
              <a:rPr lang="en-US" sz="4000" dirty="0"/>
              <a:t> and to us not to place on you </a:t>
            </a:r>
            <a:r>
              <a:rPr lang="en-US" sz="4000" u="sng" dirty="0">
                <a:solidFill>
                  <a:srgbClr val="FFFF99"/>
                </a:solidFill>
              </a:rPr>
              <a:t>any greater burden than these essentials</a:t>
            </a:r>
            <a:r>
              <a:rPr lang="en-US" sz="4000" dirty="0"/>
              <a:t>:</a:t>
            </a:r>
          </a:p>
        </p:txBody>
      </p:sp>
    </p:spTree>
    <p:extLst>
      <p:ext uri="{BB962C8B-B14F-4D97-AF65-F5344CB8AC3E}">
        <p14:creationId xmlns:p14="http://schemas.microsoft.com/office/powerpoint/2010/main" val="2729335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15.27-29   </a:t>
            </a:r>
            <a:r>
              <a:rPr lang="en-US" sz="4000" dirty="0"/>
              <a:t>that you abstain from things offered to idols, from blood, from things strangled, and from sexual immorality. By keeping away from these things, you will do well.</a:t>
            </a:r>
          </a:p>
        </p:txBody>
      </p:sp>
    </p:spTree>
    <p:extLst>
      <p:ext uri="{BB962C8B-B14F-4D97-AF65-F5344CB8AC3E}">
        <p14:creationId xmlns:p14="http://schemas.microsoft.com/office/powerpoint/2010/main" val="4276515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21.25 </a:t>
            </a:r>
            <a:r>
              <a:rPr lang="en-US" sz="4000" dirty="0"/>
              <a:t>“As for Gentiles who have believed, however, we have written by letter what we decided—for them to abstain from what is offered to idols, </a:t>
            </a:r>
            <a:r>
              <a:rPr lang="en-US" sz="4000" u="sng" dirty="0">
                <a:solidFill>
                  <a:srgbClr val="FFFF99"/>
                </a:solidFill>
              </a:rPr>
              <a:t>and from blood</a:t>
            </a:r>
            <a:r>
              <a:rPr lang="en-US" sz="4000" dirty="0"/>
              <a:t>, and from what is strangled, and from immorality.”</a:t>
            </a:r>
          </a:p>
        </p:txBody>
      </p:sp>
    </p:spTree>
    <p:extLst>
      <p:ext uri="{BB962C8B-B14F-4D97-AF65-F5344CB8AC3E}">
        <p14:creationId xmlns:p14="http://schemas.microsoft.com/office/powerpoint/2010/main" val="710528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Vayikra/Lev 17. 13-14 </a:t>
            </a:r>
            <a:r>
              <a:rPr lang="en-US" sz="4000" dirty="0"/>
              <a:t>“When someone from the community of </a:t>
            </a:r>
            <a:r>
              <a:rPr lang="en-US" sz="4000" dirty="0" err="1"/>
              <a:t>Isra’el</a:t>
            </a:r>
            <a:r>
              <a:rPr lang="en-US" sz="4000" dirty="0"/>
              <a:t> </a:t>
            </a:r>
            <a:r>
              <a:rPr lang="en-US" sz="4000" u="sng" dirty="0">
                <a:solidFill>
                  <a:srgbClr val="FFFF99"/>
                </a:solidFill>
              </a:rPr>
              <a:t>or one of the foreigners living </a:t>
            </a:r>
            <a:r>
              <a:rPr lang="en-US" sz="4000" u="dbl" dirty="0">
                <a:solidFill>
                  <a:srgbClr val="FFFF99"/>
                </a:solidFill>
              </a:rPr>
              <a:t>with you</a:t>
            </a:r>
            <a:r>
              <a:rPr lang="en-US" sz="4000" dirty="0">
                <a:solidFill>
                  <a:srgbClr val="FFFF99"/>
                </a:solidFill>
              </a:rPr>
              <a:t> </a:t>
            </a:r>
            <a:r>
              <a:rPr lang="en-US" sz="4000" dirty="0"/>
              <a:t>hunts and catches game, whether animal or bird that may be eaten, he is to pour out its blood and cover it with earth. </a:t>
            </a:r>
          </a:p>
        </p:txBody>
      </p:sp>
    </p:spTree>
    <p:extLst>
      <p:ext uri="{BB962C8B-B14F-4D97-AF65-F5344CB8AC3E}">
        <p14:creationId xmlns:p14="http://schemas.microsoft.com/office/powerpoint/2010/main" val="49977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Vayikra/Lev 17. 13-14  </a:t>
            </a:r>
            <a:r>
              <a:rPr lang="en-US" sz="4000" dirty="0"/>
              <a:t>For the life of every creature — its blood is its life. Therefore I said to the people of </a:t>
            </a:r>
            <a:r>
              <a:rPr lang="en-US" sz="4000" dirty="0" err="1"/>
              <a:t>Isra’el</a:t>
            </a:r>
            <a:r>
              <a:rPr lang="en-US" sz="4000" dirty="0"/>
              <a:t>, ‘You are not to eat the blood of any creature, because the life of every creature is its blood. Whoever eats it will be cut off.’</a:t>
            </a:r>
          </a:p>
        </p:txBody>
      </p:sp>
    </p:spTree>
    <p:extLst>
      <p:ext uri="{BB962C8B-B14F-4D97-AF65-F5344CB8AC3E}">
        <p14:creationId xmlns:p14="http://schemas.microsoft.com/office/powerpoint/2010/main" val="1032303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Gal. 2.7 </a:t>
            </a:r>
            <a:r>
              <a:rPr lang="en-US" sz="4000" dirty="0"/>
              <a:t>On the contrary, they saw that I had been entrusted with the </a:t>
            </a:r>
            <a:r>
              <a:rPr lang="en-US" sz="4000" u="sng" dirty="0">
                <a:solidFill>
                  <a:srgbClr val="FFFF66"/>
                </a:solidFill>
              </a:rPr>
              <a:t>Good News for the uncircumcised</a:t>
            </a:r>
            <a:r>
              <a:rPr lang="en-US" sz="4000" dirty="0">
                <a:solidFill>
                  <a:srgbClr val="FFFF66"/>
                </a:solidFill>
              </a:rPr>
              <a:t> </a:t>
            </a:r>
            <a:r>
              <a:rPr lang="en-US" sz="4000" dirty="0"/>
              <a:t>just as Peter was for the circumcised.</a:t>
            </a:r>
          </a:p>
        </p:txBody>
      </p:sp>
    </p:spTree>
    <p:extLst>
      <p:ext uri="{BB962C8B-B14F-4D97-AF65-F5344CB8AC3E}">
        <p14:creationId xmlns:p14="http://schemas.microsoft.com/office/powerpoint/2010/main" val="641238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E798A527-9613-44C0-EA3E-E80A8EE8202E}"/>
              </a:ext>
            </a:extLst>
          </p:cNvPr>
          <p:cNvPicPr>
            <a:picLocks noChangeAspect="1"/>
          </p:cNvPicPr>
          <p:nvPr/>
        </p:nvPicPr>
        <p:blipFill>
          <a:blip r:embed="rId3"/>
          <a:stretch>
            <a:fillRect/>
          </a:stretch>
        </p:blipFill>
        <p:spPr>
          <a:xfrm>
            <a:off x="21932" y="819150"/>
            <a:ext cx="9239166" cy="2785110"/>
          </a:xfrm>
          <a:prstGeom prst="rect">
            <a:avLst/>
          </a:prstGeom>
        </p:spPr>
      </p:pic>
      <p:sp>
        <p:nvSpPr>
          <p:cNvPr id="2" name="Rectangle: Rounded Corners 1">
            <a:extLst>
              <a:ext uri="{FF2B5EF4-FFF2-40B4-BE49-F238E27FC236}">
                <a16:creationId xmlns:a16="http://schemas.microsoft.com/office/drawing/2014/main" id="{2CFB65DF-0654-1D2A-2AB5-5A0E7897F4DD}"/>
              </a:ext>
            </a:extLst>
          </p:cNvPr>
          <p:cNvSpPr/>
          <p:nvPr/>
        </p:nvSpPr>
        <p:spPr bwMode="auto">
          <a:xfrm>
            <a:off x="6934200" y="819150"/>
            <a:ext cx="2133600" cy="9144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5" name="Rectangle: Rounded Corners 4">
            <a:extLst>
              <a:ext uri="{FF2B5EF4-FFF2-40B4-BE49-F238E27FC236}">
                <a16:creationId xmlns:a16="http://schemas.microsoft.com/office/drawing/2014/main" id="{2CBDCDC8-DBD3-951E-33E7-298283266C8E}"/>
              </a:ext>
            </a:extLst>
          </p:cNvPr>
          <p:cNvSpPr/>
          <p:nvPr/>
        </p:nvSpPr>
        <p:spPr bwMode="auto">
          <a:xfrm>
            <a:off x="0" y="2419350"/>
            <a:ext cx="1600200" cy="1295400"/>
          </a:xfrm>
          <a:prstGeom prst="round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1504648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Dr. </a:t>
            </a:r>
            <a:r>
              <a:rPr lang="en-US" sz="4000" dirty="0" err="1"/>
              <a:t>Willitts</a:t>
            </a:r>
            <a:r>
              <a:rPr lang="en-US" sz="4000" dirty="0"/>
              <a:t>' states that there are two different gospels, not two different messages. Sounds confusing, however it’s clear when it is acknowledged that the Gentile's relationship to Torah is</a:t>
            </a:r>
          </a:p>
        </p:txBody>
      </p:sp>
    </p:spTree>
    <p:extLst>
      <p:ext uri="{BB962C8B-B14F-4D97-AF65-F5344CB8AC3E}">
        <p14:creationId xmlns:p14="http://schemas.microsoft.com/office/powerpoint/2010/main" val="348639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completely different than the Jew's. </a:t>
            </a:r>
            <a:r>
              <a:rPr lang="en-US" sz="4000" u="sng" dirty="0">
                <a:solidFill>
                  <a:srgbClr val="FFFF99"/>
                </a:solidFill>
              </a:rPr>
              <a:t>With the covenantal identity that exists for the Jew within Torah also comes a covenantal responsibility to Torah.</a:t>
            </a:r>
            <a:r>
              <a:rPr lang="en-US" sz="4000" dirty="0"/>
              <a:t> Whereas the Gentile is not obligated to Torah like the Jew is.</a:t>
            </a:r>
          </a:p>
        </p:txBody>
      </p:sp>
    </p:spTree>
    <p:extLst>
      <p:ext uri="{BB962C8B-B14F-4D97-AF65-F5344CB8AC3E}">
        <p14:creationId xmlns:p14="http://schemas.microsoft.com/office/powerpoint/2010/main" val="159041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279E-C5F5-86F4-EBF7-9F01A3211E6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0016E1B-90B8-EB9E-459D-8D1C167B1D0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B5F9C34-92EA-DC86-F99C-DE0835DF0914}"/>
              </a:ext>
            </a:extLst>
          </p:cNvPr>
          <p:cNvPicPr>
            <a:picLocks noChangeAspect="1"/>
          </p:cNvPicPr>
          <p:nvPr/>
        </p:nvPicPr>
        <p:blipFill>
          <a:blip r:embed="rId3"/>
          <a:stretch>
            <a:fillRect/>
          </a:stretch>
        </p:blipFill>
        <p:spPr>
          <a:xfrm>
            <a:off x="1731559" y="0"/>
            <a:ext cx="5680881" cy="5143500"/>
          </a:xfrm>
          <a:prstGeom prst="rect">
            <a:avLst/>
          </a:prstGeom>
        </p:spPr>
      </p:pic>
    </p:spTree>
    <p:extLst>
      <p:ext uri="{BB962C8B-B14F-4D97-AF65-F5344CB8AC3E}">
        <p14:creationId xmlns:p14="http://schemas.microsoft.com/office/powerpoint/2010/main" val="1302351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Gal. 2.14 </a:t>
            </a:r>
            <a:r>
              <a:rPr lang="en-US" sz="4000" dirty="0"/>
              <a:t>But when I saw that they were not walking in line with the truth of the Good News, I said to Peter in front of everyone, “If you—being a Jew—live like the Gentiles and not like the Jews, how can you force the Gentiles to live like Jews?”</a:t>
            </a:r>
          </a:p>
        </p:txBody>
      </p:sp>
    </p:spTree>
    <p:extLst>
      <p:ext uri="{BB962C8B-B14F-4D97-AF65-F5344CB8AC3E}">
        <p14:creationId xmlns:p14="http://schemas.microsoft.com/office/powerpoint/2010/main" val="3757408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All the terms for what the Gentiles in the congregations are NOT obligated to do…the yoke, the obstacles, the unsettling issues, the greater burden mean SOMETHING, but are never definitively clarified.</a:t>
            </a:r>
          </a:p>
        </p:txBody>
      </p:sp>
    </p:spTree>
    <p:extLst>
      <p:ext uri="{BB962C8B-B14F-4D97-AF65-F5344CB8AC3E}">
        <p14:creationId xmlns:p14="http://schemas.microsoft.com/office/powerpoint/2010/main" val="165105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Two interpretations of these verses: </a:t>
            </a:r>
          </a:p>
          <a:p>
            <a:r>
              <a:rPr lang="en-US" sz="4000" dirty="0"/>
              <a:t>Moshe has been read and little effect on Gentiles.  </a:t>
            </a:r>
            <a:r>
              <a:rPr lang="en-US" sz="4000" i="1" dirty="0" err="1"/>
              <a:t>Fugetaboutit</a:t>
            </a:r>
            <a:r>
              <a:rPr lang="en-US" sz="4000" i="1" dirty="0"/>
              <a:t>!</a:t>
            </a:r>
          </a:p>
          <a:p>
            <a:r>
              <a:rPr lang="en-US" sz="4000" dirty="0"/>
              <a:t>Moshe has been read, and now they’ll get it and assimilate into Torah.  But, timeline to do so?</a:t>
            </a:r>
          </a:p>
          <a:p>
            <a:pPr marL="0" indent="0">
              <a:buNone/>
            </a:pPr>
            <a:endParaRPr lang="en-US" sz="4000" dirty="0"/>
          </a:p>
        </p:txBody>
      </p:sp>
    </p:spTree>
    <p:extLst>
      <p:ext uri="{BB962C8B-B14F-4D97-AF65-F5344CB8AC3E}">
        <p14:creationId xmlns:p14="http://schemas.microsoft.com/office/powerpoint/2010/main" val="1626579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47649"/>
            <a:ext cx="48768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Boaz Michael, founder of First Fruits of Zion, an educational Messianic organization.</a:t>
            </a:r>
          </a:p>
          <a:p>
            <a:pPr marL="0" indent="0">
              <a:buNone/>
            </a:pPr>
            <a:r>
              <a:rPr lang="en-US" sz="4000" dirty="0"/>
              <a:t>“We believe that the Torah of Moses (Genesis­ -Deut.) </a:t>
            </a:r>
          </a:p>
        </p:txBody>
      </p:sp>
      <p:pic>
        <p:nvPicPr>
          <p:cNvPr id="3" name="Picture 2">
            <a:extLst>
              <a:ext uri="{FF2B5EF4-FFF2-40B4-BE49-F238E27FC236}">
                <a16:creationId xmlns:a16="http://schemas.microsoft.com/office/drawing/2014/main" id="{CF4F6257-0507-F6B4-1745-3BCB310AA18D}"/>
              </a:ext>
            </a:extLst>
          </p:cNvPr>
          <p:cNvPicPr>
            <a:picLocks noChangeAspect="1"/>
          </p:cNvPicPr>
          <p:nvPr/>
        </p:nvPicPr>
        <p:blipFill>
          <a:blip r:embed="rId3"/>
          <a:stretch>
            <a:fillRect/>
          </a:stretch>
        </p:blipFill>
        <p:spPr>
          <a:xfrm>
            <a:off x="5251767" y="0"/>
            <a:ext cx="3879943" cy="5143500"/>
          </a:xfrm>
          <a:prstGeom prst="rect">
            <a:avLst/>
          </a:prstGeom>
        </p:spPr>
      </p:pic>
    </p:spTree>
    <p:extLst>
      <p:ext uri="{BB962C8B-B14F-4D97-AF65-F5344CB8AC3E}">
        <p14:creationId xmlns:p14="http://schemas.microsoft.com/office/powerpoint/2010/main" val="329577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73907"/>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is God’s initial revelation and self-disclosure not only to Israel, but to all of humanity.”</a:t>
            </a:r>
          </a:p>
        </p:txBody>
      </p:sp>
    </p:spTree>
    <p:extLst>
      <p:ext uri="{BB962C8B-B14F-4D97-AF65-F5344CB8AC3E}">
        <p14:creationId xmlns:p14="http://schemas.microsoft.com/office/powerpoint/2010/main" val="255642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FFOZ varying interpretations: </a:t>
            </a:r>
          </a:p>
          <a:p>
            <a:pPr marL="457200" indent="-457200">
              <a:buFont typeface="+mj-lt"/>
              <a:buAutoNum type="arabicPeriod"/>
            </a:pPr>
            <a:r>
              <a:rPr lang="en-US" sz="4000" dirty="0"/>
              <a:t>divine permission 1990’s, </a:t>
            </a:r>
          </a:p>
          <a:p>
            <a:pPr marL="457200" indent="-457200">
              <a:buFont typeface="+mj-lt"/>
              <a:buAutoNum type="arabicPeriod"/>
            </a:pPr>
            <a:r>
              <a:rPr lang="en-US" sz="4000" dirty="0"/>
              <a:t>One Law 2000, [uninvited from the Messiah Conf.]</a:t>
            </a:r>
          </a:p>
          <a:p>
            <a:pPr marL="457200" indent="-457200">
              <a:buFont typeface="+mj-lt"/>
              <a:buAutoNum type="arabicPeriod"/>
            </a:pPr>
            <a:r>
              <a:rPr lang="en-US" sz="4000" dirty="0"/>
              <a:t>divine invitation 2009, </a:t>
            </a:r>
          </a:p>
          <a:p>
            <a:pPr marL="457200" indent="-457200">
              <a:buFont typeface="+mj-lt"/>
              <a:buAutoNum type="arabicPeriod"/>
            </a:pPr>
            <a:r>
              <a:rPr lang="en-US" sz="4000" dirty="0"/>
              <a:t>distinction theology</a:t>
            </a:r>
          </a:p>
        </p:txBody>
      </p:sp>
    </p:spTree>
    <p:extLst>
      <p:ext uri="{BB962C8B-B14F-4D97-AF65-F5344CB8AC3E}">
        <p14:creationId xmlns:p14="http://schemas.microsoft.com/office/powerpoint/2010/main" val="4057628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Covenant: </a:t>
            </a:r>
            <a:r>
              <a:rPr lang="en-US" sz="4000" baseline="30000" dirty="0"/>
              <a:t>1 </a:t>
            </a:r>
            <a:r>
              <a:rPr lang="en-US" sz="4000" baseline="30000" dirty="0" err="1"/>
              <a:t>Kefa</a:t>
            </a:r>
            <a:r>
              <a:rPr lang="en-US" sz="4000" baseline="30000" dirty="0"/>
              <a:t>/Peter 2.9</a:t>
            </a:r>
            <a:r>
              <a:rPr lang="en-US" sz="4000" dirty="0"/>
              <a:t> But you are a chosen people, a royal priesthood, a holy nation, a people for God’s own possession, so that you may proclaim the praises of the One who called you out of darkness into His marvelous light.</a:t>
            </a:r>
          </a:p>
        </p:txBody>
      </p:sp>
    </p:spTree>
    <p:extLst>
      <p:ext uri="{BB962C8B-B14F-4D97-AF65-F5344CB8AC3E}">
        <p14:creationId xmlns:p14="http://schemas.microsoft.com/office/powerpoint/2010/main" val="2889368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05B2-6721-A845-574F-D70A0758935D}"/>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FE1231F-E2C0-586C-96A9-F5397E5B27B6}"/>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Undefined terms for the difference in Torah observance:</a:t>
            </a:r>
          </a:p>
          <a:p>
            <a:r>
              <a:rPr lang="en-US" sz="4000" dirty="0"/>
              <a:t>The Yoke</a:t>
            </a:r>
          </a:p>
          <a:p>
            <a:r>
              <a:rPr lang="en-US" sz="4000" dirty="0"/>
              <a:t>The obstacles</a:t>
            </a:r>
          </a:p>
          <a:p>
            <a:r>
              <a:rPr lang="en-US" sz="4000" dirty="0"/>
              <a:t>The burden</a:t>
            </a:r>
          </a:p>
          <a:p>
            <a:r>
              <a:rPr lang="en-US" sz="4000" dirty="0"/>
              <a:t>Unsettling the minds</a:t>
            </a:r>
          </a:p>
        </p:txBody>
      </p:sp>
    </p:spTree>
    <p:extLst>
      <p:ext uri="{BB962C8B-B14F-4D97-AF65-F5344CB8AC3E}">
        <p14:creationId xmlns:p14="http://schemas.microsoft.com/office/powerpoint/2010/main" val="2474681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F6A3-A948-F81B-72C3-F31FCC36D9F0}"/>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CF48654F-5324-EDC2-F9E2-1BD66BF38BE6}"/>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EA71C35E-E575-3047-162F-D2D600020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C70988E6-2663-F2D7-11FE-1D64DDC375BD}"/>
              </a:ext>
            </a:extLst>
          </p:cNvPr>
          <p:cNvSpPr txBox="1"/>
          <p:nvPr/>
        </p:nvSpPr>
        <p:spPr>
          <a:xfrm>
            <a:off x="292346" y="76521"/>
            <a:ext cx="8750281" cy="3785652"/>
          </a:xfrm>
          <a:prstGeom prst="rect">
            <a:avLst/>
          </a:prstGeom>
          <a:noFill/>
        </p:spPr>
        <p:txBody>
          <a:bodyPr wrap="none" rtlCol="0">
            <a:spAutoFit/>
          </a:bodyPr>
          <a:lstStyle/>
          <a:p>
            <a:pPr algn="l"/>
            <a:r>
              <a:rPr lang="en-US" u="sng" dirty="0">
                <a:solidFill>
                  <a:srgbClr val="FFFF66"/>
                </a:solidFill>
              </a:rPr>
              <a:t>Jews and Gentiles: </a:t>
            </a:r>
          </a:p>
          <a:p>
            <a:pPr algn="l"/>
            <a:r>
              <a:rPr lang="en-US" u="sng" dirty="0">
                <a:solidFill>
                  <a:srgbClr val="FFFF66"/>
                </a:solidFill>
              </a:rPr>
              <a:t>is there a Torah Difference?</a:t>
            </a:r>
          </a:p>
          <a:p>
            <a:pPr marL="457200" indent="-457200" algn="l">
              <a:buFont typeface="+mj-lt"/>
              <a:buAutoNum type="arabicPeriod"/>
            </a:pPr>
            <a:r>
              <a:rPr lang="en-US" dirty="0"/>
              <a:t>Uncertainty in scripture</a:t>
            </a:r>
          </a:p>
          <a:p>
            <a:pPr marL="457200" indent="-457200" algn="l">
              <a:buFont typeface="+mj-lt"/>
              <a:buAutoNum type="arabicPeriod"/>
            </a:pPr>
            <a:r>
              <a:rPr lang="en-US" u="sng" dirty="0">
                <a:solidFill>
                  <a:srgbClr val="FFFF66"/>
                </a:solidFill>
              </a:rPr>
              <a:t>Certainty and power for Jews</a:t>
            </a:r>
          </a:p>
          <a:p>
            <a:pPr marL="457200" indent="-457200" algn="l">
              <a:buFont typeface="+mj-lt"/>
              <a:buAutoNum type="arabicPeriod"/>
            </a:pPr>
            <a:r>
              <a:rPr lang="en-US" dirty="0"/>
              <a:t>Certainty and effect for Gentiles.</a:t>
            </a:r>
          </a:p>
          <a:p>
            <a:pPr marL="457200" indent="-457200" algn="l">
              <a:buFont typeface="+mj-lt"/>
              <a:buAutoNum type="arabicPeriod"/>
            </a:pPr>
            <a:r>
              <a:rPr lang="en-US" dirty="0"/>
              <a:t>My vision for Or HaOlam</a:t>
            </a:r>
          </a:p>
        </p:txBody>
      </p:sp>
    </p:spTree>
    <p:extLst>
      <p:ext uri="{BB962C8B-B14F-4D97-AF65-F5344CB8AC3E}">
        <p14:creationId xmlns:p14="http://schemas.microsoft.com/office/powerpoint/2010/main" val="3499595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u="sng" dirty="0"/>
              <a:t>Real distinction</a:t>
            </a:r>
            <a:r>
              <a:rPr lang="en-US" sz="4000" dirty="0"/>
              <a:t>   </a:t>
            </a:r>
            <a:r>
              <a:rPr lang="en-US" sz="4000" baseline="30000" dirty="0"/>
              <a:t>Ro 11.12-15 </a:t>
            </a:r>
            <a:r>
              <a:rPr lang="en-US" sz="4000" dirty="0"/>
              <a:t>Now if their transgression leads to riches for the world, and their loss riches for the Gentiles, </a:t>
            </a:r>
            <a:r>
              <a:rPr lang="en-US" sz="4000" dirty="0">
                <a:solidFill>
                  <a:srgbClr val="FFFF99"/>
                </a:solidFill>
              </a:rPr>
              <a:t>then how much more their fullness</a:t>
            </a:r>
            <a:r>
              <a:rPr lang="en-US" sz="4000" dirty="0"/>
              <a:t>!.... For if their rejection leads to the reconciliation of the world, what will their acceptance be but </a:t>
            </a:r>
            <a:r>
              <a:rPr lang="en-US" sz="4000" dirty="0">
                <a:solidFill>
                  <a:srgbClr val="FFFF99"/>
                </a:solidFill>
              </a:rPr>
              <a:t>life from the dead?</a:t>
            </a:r>
          </a:p>
        </p:txBody>
      </p:sp>
    </p:spTree>
    <p:extLst>
      <p:ext uri="{BB962C8B-B14F-4D97-AF65-F5344CB8AC3E}">
        <p14:creationId xmlns:p14="http://schemas.microsoft.com/office/powerpoint/2010/main" val="1702853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2E56-E1C3-61A2-A058-8C5B25FE6C1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A59A5E7-ABCC-78E0-B88B-483CA9FBAE5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78498E4-63B5-B512-F98E-0F7C695E26F9}"/>
              </a:ext>
            </a:extLst>
          </p:cNvPr>
          <p:cNvPicPr>
            <a:picLocks noChangeAspect="1"/>
          </p:cNvPicPr>
          <p:nvPr/>
        </p:nvPicPr>
        <p:blipFill>
          <a:blip r:embed="rId3"/>
          <a:stretch>
            <a:fillRect/>
          </a:stretch>
        </p:blipFill>
        <p:spPr>
          <a:xfrm>
            <a:off x="304502" y="0"/>
            <a:ext cx="8534995" cy="5143500"/>
          </a:xfrm>
          <a:prstGeom prst="rect">
            <a:avLst/>
          </a:prstGeom>
        </p:spPr>
      </p:pic>
    </p:spTree>
    <p:extLst>
      <p:ext uri="{BB962C8B-B14F-4D97-AF65-F5344CB8AC3E}">
        <p14:creationId xmlns:p14="http://schemas.microsoft.com/office/powerpoint/2010/main" val="3744846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 is, when a Jew comes to Messiah, and lives Jewishly, in Torah, community, there is a cosmic multiplying effect.</a:t>
            </a:r>
          </a:p>
          <a:p>
            <a:pPr marL="0" indent="0">
              <a:buNone/>
            </a:pPr>
            <a:r>
              <a:rPr lang="en-US" sz="4000" dirty="0"/>
              <a:t>When a Jew comes to faith and assimilates into the church, in a sense, Israel is not saved.</a:t>
            </a:r>
          </a:p>
          <a:p>
            <a:pPr marL="0" indent="0">
              <a:buNone/>
            </a:pPr>
            <a:endParaRPr lang="en-US" sz="4000" dirty="0"/>
          </a:p>
        </p:txBody>
      </p:sp>
    </p:spTree>
    <p:extLst>
      <p:ext uri="{BB962C8B-B14F-4D97-AF65-F5344CB8AC3E}">
        <p14:creationId xmlns:p14="http://schemas.microsoft.com/office/powerpoint/2010/main" val="4125276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Zekh</a:t>
            </a:r>
            <a:r>
              <a:rPr lang="en-US" sz="4000" baseline="30000" dirty="0"/>
              <a:t> 8.23  </a:t>
            </a:r>
            <a:r>
              <a:rPr lang="en-US" sz="4000" dirty="0"/>
              <a:t>Thus says </a:t>
            </a:r>
            <a:r>
              <a:rPr lang="en-US" sz="4000" cap="small" dirty="0"/>
              <a:t>Adoni</a:t>
            </a:r>
            <a:r>
              <a:rPr lang="en-US" sz="4000" dirty="0"/>
              <a:t>-</a:t>
            </a:r>
            <a:r>
              <a:rPr lang="en-US" sz="4000" dirty="0" err="1"/>
              <a:t>Tzva’ot</a:t>
            </a:r>
            <a:r>
              <a:rPr lang="en-US" sz="4000" dirty="0"/>
              <a:t>, “In those days it will come to pass that ten men from every language of the nations will grasp the corner of the garment of a Jew saying, ‘Let us go with you, for we have heard that God is with you.’”</a:t>
            </a:r>
          </a:p>
        </p:txBody>
      </p:sp>
    </p:spTree>
    <p:extLst>
      <p:ext uri="{BB962C8B-B14F-4D97-AF65-F5344CB8AC3E}">
        <p14:creationId xmlns:p14="http://schemas.microsoft.com/office/powerpoint/2010/main" val="3857292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 is, when a Jew comes to Messiah, and lives Jewishly, in Torah, community, there is a cosmic multiplying effect.</a:t>
            </a:r>
          </a:p>
          <a:p>
            <a:pPr marL="0" indent="0">
              <a:buNone/>
            </a:pPr>
            <a:r>
              <a:rPr lang="en-US" sz="4000" dirty="0"/>
              <a:t>When a Gentile is saved and keeps Torah, they have great blessings, but no such multiplier.</a:t>
            </a:r>
          </a:p>
          <a:p>
            <a:pPr marL="0" indent="0">
              <a:buNone/>
            </a:pPr>
            <a:endParaRPr lang="en-US" sz="4000" dirty="0"/>
          </a:p>
        </p:txBody>
      </p:sp>
    </p:spTree>
    <p:extLst>
      <p:ext uri="{BB962C8B-B14F-4D97-AF65-F5344CB8AC3E}">
        <p14:creationId xmlns:p14="http://schemas.microsoft.com/office/powerpoint/2010/main" val="2920583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2E1D-8056-FCFE-700D-7D1684BC1F3A}"/>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BD3A4D7B-E19B-9D90-91FE-2E68596DA7F5}"/>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a:t>
            </a:r>
          </a:p>
        </p:txBody>
      </p:sp>
      <p:pic>
        <p:nvPicPr>
          <p:cNvPr id="4098" name="Picture 2">
            <a:extLst>
              <a:ext uri="{FF2B5EF4-FFF2-40B4-BE49-F238E27FC236}">
                <a16:creationId xmlns:a16="http://schemas.microsoft.com/office/drawing/2014/main" id="{0C9A8B6D-B057-73D5-C4AD-8CD056E49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46" y="285749"/>
            <a:ext cx="8630654" cy="468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54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0C76-DA7D-B092-A4D8-38102F3FC88F}"/>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4D654A98-723E-21D4-2885-E38D8777F81F}"/>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4000" dirty="0"/>
              <a:t>Dr. Michael Brown’s comment: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4000" dirty="0"/>
              <a:t>50 Jews in a Messianic Syn has more impact on the Jewish community than 500 Jews in the churches. That’s why we seek the Jew first.  Not better, not more important, but a covenantal responsibility.</a:t>
            </a:r>
          </a:p>
        </p:txBody>
      </p:sp>
    </p:spTree>
    <p:extLst>
      <p:ext uri="{BB962C8B-B14F-4D97-AF65-F5344CB8AC3E}">
        <p14:creationId xmlns:p14="http://schemas.microsoft.com/office/powerpoint/2010/main" val="1601906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what is the difference between Jews and Gentiles in Torah observance?</a:t>
            </a:r>
          </a:p>
          <a:p>
            <a:pPr marL="0" indent="0">
              <a:buNone/>
            </a:pPr>
            <a:r>
              <a:rPr lang="en-US" sz="4000" u="sng" dirty="0">
                <a:solidFill>
                  <a:srgbClr val="FFFFCC"/>
                </a:solidFill>
              </a:rPr>
              <a:t>Nothing</a:t>
            </a:r>
            <a:r>
              <a:rPr lang="en-US" sz="4000" dirty="0"/>
              <a:t>, in practice, except circumcision.</a:t>
            </a:r>
          </a:p>
        </p:txBody>
      </p:sp>
    </p:spTree>
    <p:extLst>
      <p:ext uri="{BB962C8B-B14F-4D97-AF65-F5344CB8AC3E}">
        <p14:creationId xmlns:p14="http://schemas.microsoft.com/office/powerpoint/2010/main" val="1612657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Cor.7.18</a:t>
            </a:r>
            <a:r>
              <a:rPr lang="en-US" sz="4000" dirty="0"/>
              <a:t> Was anyone called when he already had been circumcised? Let him not make himself uncircumcised. Has anyone been called while uncircumcised? Let him not allow himself to be circumcised. </a:t>
            </a:r>
          </a:p>
        </p:txBody>
      </p:sp>
    </p:spTree>
    <p:extLst>
      <p:ext uri="{BB962C8B-B14F-4D97-AF65-F5344CB8AC3E}">
        <p14:creationId xmlns:p14="http://schemas.microsoft.com/office/powerpoint/2010/main" val="1745596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3228-4ADD-47CA-48D7-69BE150F24A0}"/>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E5A55B73-C7A7-4AA9-2421-3B8D55571E6C}"/>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what is the difference between Jews and Gentiles in Torah observance?</a:t>
            </a:r>
          </a:p>
          <a:p>
            <a:pPr marL="0" indent="0">
              <a:buNone/>
            </a:pPr>
            <a:r>
              <a:rPr lang="en-US" sz="4000" u="sng" dirty="0">
                <a:solidFill>
                  <a:srgbClr val="FFFFCC"/>
                </a:solidFill>
              </a:rPr>
              <a:t>Nothing</a:t>
            </a:r>
            <a:r>
              <a:rPr lang="en-US" sz="4000" dirty="0"/>
              <a:t>, in practice, except circumcision.</a:t>
            </a:r>
          </a:p>
        </p:txBody>
      </p:sp>
    </p:spTree>
    <p:extLst>
      <p:ext uri="{BB962C8B-B14F-4D97-AF65-F5344CB8AC3E}">
        <p14:creationId xmlns:p14="http://schemas.microsoft.com/office/powerpoint/2010/main" val="1094803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what is the difference between Jews and Gentiles in Torah observance?</a:t>
            </a:r>
          </a:p>
          <a:p>
            <a:pPr marL="0" indent="0">
              <a:buNone/>
            </a:pPr>
            <a:r>
              <a:rPr lang="en-US" sz="4000" u="sng" dirty="0">
                <a:solidFill>
                  <a:srgbClr val="FFFFCC"/>
                </a:solidFill>
              </a:rPr>
              <a:t>Everything</a:t>
            </a:r>
            <a:r>
              <a:rPr lang="en-US" sz="4000" dirty="0">
                <a:solidFill>
                  <a:srgbClr val="FFFFCC"/>
                </a:solidFill>
              </a:rPr>
              <a:t>, </a:t>
            </a:r>
            <a:r>
              <a:rPr lang="en-US" sz="4000" dirty="0"/>
              <a:t>in spiritual, cosmic, multiplying, world shaking effect.</a:t>
            </a:r>
          </a:p>
        </p:txBody>
      </p:sp>
    </p:spTree>
    <p:extLst>
      <p:ext uri="{BB962C8B-B14F-4D97-AF65-F5344CB8AC3E}">
        <p14:creationId xmlns:p14="http://schemas.microsoft.com/office/powerpoint/2010/main" val="1424173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is GREAT power for Jewish people to serve the Messiah Jewishly. </a:t>
            </a:r>
          </a:p>
          <a:p>
            <a:pPr marL="0" indent="0">
              <a:buNone/>
            </a:pPr>
            <a:r>
              <a:rPr lang="en-US" sz="4000" baseline="30000" dirty="0"/>
              <a:t>Ro 11.11 </a:t>
            </a:r>
            <a:r>
              <a:rPr lang="en-US" sz="4000" dirty="0"/>
              <a:t>Deliverance has come to the Gentiles, in order to provoke them to jealousy.</a:t>
            </a:r>
          </a:p>
        </p:txBody>
      </p:sp>
    </p:spTree>
    <p:extLst>
      <p:ext uri="{BB962C8B-B14F-4D97-AF65-F5344CB8AC3E}">
        <p14:creationId xmlns:p14="http://schemas.microsoft.com/office/powerpoint/2010/main" val="394825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5762-0905-0485-918C-F31846638B9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7712D6E-8C5F-082E-9044-7A997CAC5AF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EAE93C4E-B14F-AE0B-2C4F-E636FD388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0608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C9A7498-A156-5939-CC8F-029DB6527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0"/>
            <a:ext cx="3746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126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Definitive scripture that the Gentiles can keep Torah, but a gradual and individualized learning curve is expected.</a:t>
            </a:r>
          </a:p>
        </p:txBody>
      </p:sp>
    </p:spTree>
    <p:extLst>
      <p:ext uri="{BB962C8B-B14F-4D97-AF65-F5344CB8AC3E}">
        <p14:creationId xmlns:p14="http://schemas.microsoft.com/office/powerpoint/2010/main" val="1103247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Ro 14.1-5 </a:t>
            </a:r>
            <a:r>
              <a:rPr lang="en-US" sz="4000" dirty="0"/>
              <a:t>The one who eats anything must not look down on the one who abstains; and the abstainer must not pass judgment on the one who eats anything, because God has accepted him — who are you to pass judgment on someone else’s servant? </a:t>
            </a:r>
          </a:p>
        </p:txBody>
      </p:sp>
    </p:spTree>
    <p:extLst>
      <p:ext uri="{BB962C8B-B14F-4D97-AF65-F5344CB8AC3E}">
        <p14:creationId xmlns:p14="http://schemas.microsoft.com/office/powerpoint/2010/main" val="3589925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Ro 14.1-5 </a:t>
            </a:r>
            <a:r>
              <a:rPr lang="en-US" sz="4000" dirty="0"/>
              <a:t>It is before his own master that he will stand or fall; and the fact is that he will stand, because the Lord is able to make him stand. One person considers some days more holy than others, while someone else regards them as being all alike.</a:t>
            </a:r>
          </a:p>
        </p:txBody>
      </p:sp>
    </p:spTree>
    <p:extLst>
      <p:ext uri="{BB962C8B-B14F-4D97-AF65-F5344CB8AC3E}">
        <p14:creationId xmlns:p14="http://schemas.microsoft.com/office/powerpoint/2010/main" val="2659472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Ro 14.1-5 </a:t>
            </a:r>
            <a:r>
              <a:rPr lang="en-US" sz="4000" dirty="0"/>
              <a:t>Now as for a person whose trust is weak, welcome him — but not to get into arguments over opinions. One person has the trust that will allow him to eat anything, while another whose trust is weak eats only vegetables. </a:t>
            </a:r>
          </a:p>
        </p:txBody>
      </p:sp>
    </p:spTree>
    <p:extLst>
      <p:ext uri="{BB962C8B-B14F-4D97-AF65-F5344CB8AC3E}">
        <p14:creationId xmlns:p14="http://schemas.microsoft.com/office/powerpoint/2010/main" val="2086033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6414-4063-702F-2297-E53D2B6F8F63}"/>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73A0585A-CBB1-3EEF-CEB8-610F21A3D1D5}"/>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8FC4C228-77EF-46AD-4FA2-92EDA7A82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346270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8CE5-5AC6-2FDB-C890-E785CB6D560E}"/>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29D1210-7B0A-7FE6-759D-A2EDC98ADA22}"/>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E7DDBB38-7B56-F076-CB33-B4C2131A6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13A84B0B-9C92-A329-B4F5-095640F95912}"/>
              </a:ext>
            </a:extLst>
          </p:cNvPr>
          <p:cNvSpPr txBox="1"/>
          <p:nvPr/>
        </p:nvSpPr>
        <p:spPr>
          <a:xfrm>
            <a:off x="292346" y="76521"/>
            <a:ext cx="8750281" cy="3785652"/>
          </a:xfrm>
          <a:prstGeom prst="rect">
            <a:avLst/>
          </a:prstGeom>
          <a:noFill/>
        </p:spPr>
        <p:txBody>
          <a:bodyPr wrap="none" rtlCol="0">
            <a:spAutoFit/>
          </a:bodyPr>
          <a:lstStyle/>
          <a:p>
            <a:pPr algn="l"/>
            <a:r>
              <a:rPr lang="en-US" u="sng" dirty="0">
                <a:solidFill>
                  <a:srgbClr val="FFFF66"/>
                </a:solidFill>
              </a:rPr>
              <a:t>Jews and Gentiles: </a:t>
            </a:r>
          </a:p>
          <a:p>
            <a:pPr algn="l"/>
            <a:r>
              <a:rPr lang="en-US" u="sng" dirty="0">
                <a:solidFill>
                  <a:srgbClr val="FFFF66"/>
                </a:solidFill>
              </a:rPr>
              <a:t>is there a Torah Difference?</a:t>
            </a:r>
          </a:p>
          <a:p>
            <a:pPr marL="457200" indent="-457200" algn="l">
              <a:buFont typeface="+mj-lt"/>
              <a:buAutoNum type="arabicPeriod"/>
            </a:pPr>
            <a:r>
              <a:rPr lang="en-US" dirty="0"/>
              <a:t>Uncertainty in scripture</a:t>
            </a:r>
          </a:p>
          <a:p>
            <a:pPr marL="457200" indent="-457200" algn="l">
              <a:buFont typeface="+mj-lt"/>
              <a:buAutoNum type="arabicPeriod"/>
            </a:pPr>
            <a:r>
              <a:rPr lang="en-US" dirty="0"/>
              <a:t>Certainty and power for Jews</a:t>
            </a:r>
          </a:p>
          <a:p>
            <a:pPr marL="457200" indent="-457200" algn="l">
              <a:buFont typeface="+mj-lt"/>
              <a:buAutoNum type="arabicPeriod"/>
            </a:pPr>
            <a:r>
              <a:rPr lang="en-US" u="sng" dirty="0">
                <a:solidFill>
                  <a:srgbClr val="FFFF66"/>
                </a:solidFill>
              </a:rPr>
              <a:t>Certainty and effect for Gentiles.</a:t>
            </a:r>
          </a:p>
          <a:p>
            <a:pPr marL="457200" indent="-457200" algn="l">
              <a:buFont typeface="+mj-lt"/>
              <a:buAutoNum type="arabicPeriod"/>
            </a:pPr>
            <a:r>
              <a:rPr lang="en-US" dirty="0"/>
              <a:t>My vision for Or HaOlam</a:t>
            </a:r>
          </a:p>
        </p:txBody>
      </p:sp>
    </p:spTree>
    <p:extLst>
      <p:ext uri="{BB962C8B-B14F-4D97-AF65-F5344CB8AC3E}">
        <p14:creationId xmlns:p14="http://schemas.microsoft.com/office/powerpoint/2010/main" val="2295273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This huge world impact from Jews behaving Jewishly, </a:t>
            </a:r>
            <a:r>
              <a:rPr lang="en-US" sz="4000" dirty="0" err="1"/>
              <a:t>Toraically</a:t>
            </a:r>
            <a:r>
              <a:rPr lang="en-US" sz="4000" dirty="0"/>
              <a:t>, is reflected in two major ministries in the world of believers. </a:t>
            </a:r>
          </a:p>
        </p:txBody>
      </p:sp>
    </p:spTree>
    <p:extLst>
      <p:ext uri="{BB962C8B-B14F-4D97-AF65-F5344CB8AC3E}">
        <p14:creationId xmlns:p14="http://schemas.microsoft.com/office/powerpoint/2010/main" val="4221221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791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Rabbi Marty Waldman, Baruch </a:t>
            </a:r>
            <a:r>
              <a:rPr lang="en-US" sz="4000" dirty="0" err="1"/>
              <a:t>HaShem</a:t>
            </a:r>
            <a:r>
              <a:rPr lang="en-US" sz="4000" dirty="0"/>
              <a:t> Cong., Dallas, TX </a:t>
            </a:r>
          </a:p>
        </p:txBody>
      </p:sp>
      <p:pic>
        <p:nvPicPr>
          <p:cNvPr id="3" name="Picture 2">
            <a:extLst>
              <a:ext uri="{FF2B5EF4-FFF2-40B4-BE49-F238E27FC236}">
                <a16:creationId xmlns:a16="http://schemas.microsoft.com/office/drawing/2014/main" id="{A2A1BC52-ACC1-E382-BE1E-AB5705D89677}"/>
              </a:ext>
            </a:extLst>
          </p:cNvPr>
          <p:cNvPicPr>
            <a:picLocks noChangeAspect="1"/>
          </p:cNvPicPr>
          <p:nvPr/>
        </p:nvPicPr>
        <p:blipFill>
          <a:blip r:embed="rId3"/>
          <a:stretch>
            <a:fillRect/>
          </a:stretch>
        </p:blipFill>
        <p:spPr>
          <a:xfrm>
            <a:off x="6483342" y="0"/>
            <a:ext cx="2660658" cy="5143500"/>
          </a:xfrm>
          <a:prstGeom prst="rect">
            <a:avLst/>
          </a:prstGeom>
        </p:spPr>
      </p:pic>
    </p:spTree>
    <p:extLst>
      <p:ext uri="{BB962C8B-B14F-4D97-AF65-F5344CB8AC3E}">
        <p14:creationId xmlns:p14="http://schemas.microsoft.com/office/powerpoint/2010/main" val="533261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Baruch </a:t>
            </a:r>
            <a:r>
              <a:rPr lang="en-US" sz="4000" dirty="0" err="1"/>
              <a:t>HaShem</a:t>
            </a:r>
            <a:r>
              <a:rPr lang="en-US" sz="4000" dirty="0"/>
              <a:t> Messianic Cong., Dallas, TX</a:t>
            </a:r>
          </a:p>
        </p:txBody>
      </p:sp>
      <p:pic>
        <p:nvPicPr>
          <p:cNvPr id="14338" name="Picture 2" descr="Baruch Hashem | Goff Companies">
            <a:extLst>
              <a:ext uri="{FF2B5EF4-FFF2-40B4-BE49-F238E27FC236}">
                <a16:creationId xmlns:a16="http://schemas.microsoft.com/office/drawing/2014/main" id="{C606558E-F66F-CC02-2E3B-C64A4732E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53"/>
          <a:stretch/>
        </p:blipFill>
        <p:spPr bwMode="auto">
          <a:xfrm>
            <a:off x="-33528" y="1809750"/>
            <a:ext cx="9144000" cy="329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60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descr="Baruch HaShem Messianic Synagogue - The Messianic Resource">
            <a:extLst>
              <a:ext uri="{FF2B5EF4-FFF2-40B4-BE49-F238E27FC236}">
                <a16:creationId xmlns:a16="http://schemas.microsoft.com/office/drawing/2014/main" id="{6CCF28D5-5E8B-0560-EBA6-913D0035C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864270-7EF9-7D38-7545-04679D9A9F35}"/>
              </a:ext>
            </a:extLst>
          </p:cNvPr>
          <p:cNvSpPr txBox="1"/>
          <p:nvPr/>
        </p:nvSpPr>
        <p:spPr>
          <a:xfrm>
            <a:off x="1447800" y="54864"/>
            <a:ext cx="6952673" cy="1938992"/>
          </a:xfrm>
          <a:prstGeom prst="rect">
            <a:avLst/>
          </a:prstGeom>
          <a:noFill/>
        </p:spPr>
        <p:txBody>
          <a:bodyPr wrap="none" rtlCol="0">
            <a:spAutoFit/>
          </a:bodyPr>
          <a:lstStyle/>
          <a:p>
            <a:pPr algn="l"/>
            <a:r>
              <a:rPr lang="en-US" sz="4000" dirty="0"/>
              <a:t>Baruch </a:t>
            </a:r>
            <a:r>
              <a:rPr lang="en-US" sz="4000" dirty="0" err="1"/>
              <a:t>HaShem</a:t>
            </a:r>
            <a:r>
              <a:rPr lang="en-US" sz="4000" dirty="0"/>
              <a:t> Messianic </a:t>
            </a:r>
          </a:p>
          <a:p>
            <a:pPr algn="l"/>
            <a:r>
              <a:rPr lang="en-US" sz="4000" dirty="0"/>
              <a:t>Cong., Dallas, TX</a:t>
            </a:r>
          </a:p>
          <a:p>
            <a:pPr algn="l"/>
            <a:endParaRPr lang="en-US" dirty="0"/>
          </a:p>
        </p:txBody>
      </p:sp>
    </p:spTree>
    <p:extLst>
      <p:ext uri="{BB962C8B-B14F-4D97-AF65-F5344CB8AC3E}">
        <p14:creationId xmlns:p14="http://schemas.microsoft.com/office/powerpoint/2010/main" val="133906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030A5-608C-5F1D-81CC-4FE07B2830D1}"/>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37425D59-E9F5-6470-2350-C883ECB07152}"/>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71B0E02-B33B-10BA-4F04-7967586383CC}"/>
              </a:ext>
            </a:extLst>
          </p:cNvPr>
          <p:cNvPicPr>
            <a:picLocks noChangeAspect="1"/>
          </p:cNvPicPr>
          <p:nvPr/>
        </p:nvPicPr>
        <p:blipFill>
          <a:blip r:embed="rId3"/>
          <a:stretch>
            <a:fillRect/>
          </a:stretch>
        </p:blipFill>
        <p:spPr>
          <a:xfrm>
            <a:off x="420364" y="38099"/>
            <a:ext cx="8013541" cy="5105401"/>
          </a:xfrm>
          <a:prstGeom prst="rect">
            <a:avLst/>
          </a:prstGeom>
        </p:spPr>
      </p:pic>
      <p:sp>
        <p:nvSpPr>
          <p:cNvPr id="5" name="TextBox 4">
            <a:extLst>
              <a:ext uri="{FF2B5EF4-FFF2-40B4-BE49-F238E27FC236}">
                <a16:creationId xmlns:a16="http://schemas.microsoft.com/office/drawing/2014/main" id="{C09B0EBD-F70F-6BA9-0C2F-8BAB86FD289C}"/>
              </a:ext>
            </a:extLst>
          </p:cNvPr>
          <p:cNvSpPr txBox="1"/>
          <p:nvPr/>
        </p:nvSpPr>
        <p:spPr>
          <a:xfrm>
            <a:off x="100679" y="239268"/>
            <a:ext cx="2315057"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Sec. of </a:t>
            </a:r>
          </a:p>
          <a:p>
            <a:pPr algn="l"/>
            <a:r>
              <a:rPr lang="en-US" dirty="0">
                <a:effectLst>
                  <a:outerShdw blurRad="38100" dist="38100" dir="2700000" algn="tl">
                    <a:srgbClr val="000000">
                      <a:alpha val="43137"/>
                    </a:srgbClr>
                  </a:outerShdw>
                </a:effectLst>
              </a:rPr>
              <a:t>State </a:t>
            </a:r>
          </a:p>
          <a:p>
            <a:pPr algn="l"/>
            <a:r>
              <a:rPr lang="en-US" dirty="0">
                <a:effectLst>
                  <a:outerShdw blurRad="38100" dist="38100" dir="2700000" algn="tl">
                    <a:srgbClr val="000000">
                      <a:alpha val="43137"/>
                    </a:srgbClr>
                  </a:outerShdw>
                </a:effectLst>
              </a:rPr>
              <a:t>nominee</a:t>
            </a:r>
          </a:p>
        </p:txBody>
      </p:sp>
    </p:spTree>
    <p:extLst>
      <p:ext uri="{BB962C8B-B14F-4D97-AF65-F5344CB8AC3E}">
        <p14:creationId xmlns:p14="http://schemas.microsoft.com/office/powerpoint/2010/main" val="3813254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about 2005 Marty Waldman had the idea of calling a second Jerusalem council.</a:t>
            </a:r>
          </a:p>
        </p:txBody>
      </p:sp>
    </p:spTree>
    <p:extLst>
      <p:ext uri="{BB962C8B-B14F-4D97-AF65-F5344CB8AC3E}">
        <p14:creationId xmlns:p14="http://schemas.microsoft.com/office/powerpoint/2010/main" val="1055087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0" i="0" dirty="0">
                <a:effectLst/>
              </a:rPr>
              <a:t>Whereas the first Council was made up of Jewish believers in Yeshua who decided not to impose on the Gentiles the requirements of the Jewish law, </a:t>
            </a:r>
            <a:endParaRPr lang="en-US" sz="4000" dirty="0"/>
          </a:p>
        </p:txBody>
      </p:sp>
    </p:spTree>
    <p:extLst>
      <p:ext uri="{BB962C8B-B14F-4D97-AF65-F5344CB8AC3E}">
        <p14:creationId xmlns:p14="http://schemas.microsoft.com/office/powerpoint/2010/main" val="451055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0" i="0" dirty="0">
                <a:effectLst/>
              </a:rPr>
              <a:t>so the second Council would be made up of Gentile church leaders, who would recognize and welcome the Jewish believers in Yeshua without requiring them to abandon their Jewish identity and practice.</a:t>
            </a:r>
            <a:endParaRPr lang="en-US" sz="3200" dirty="0"/>
          </a:p>
        </p:txBody>
      </p:sp>
    </p:spTree>
    <p:extLst>
      <p:ext uri="{BB962C8B-B14F-4D97-AF65-F5344CB8AC3E}">
        <p14:creationId xmlns:p14="http://schemas.microsoft.com/office/powerpoint/2010/main" val="3535403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2" name="Picture 4">
            <a:extLst>
              <a:ext uri="{FF2B5EF4-FFF2-40B4-BE49-F238E27FC236}">
                <a16:creationId xmlns:a16="http://schemas.microsoft.com/office/drawing/2014/main" id="{1D7CA3A0-1CBF-798F-6185-7E306EF7C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85738"/>
            <a:ext cx="905827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350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TJCII is led by an International Leadership Council (ILC) of fourteen leaders, seven Jewish and seven Gentile leaders, who are broadly representative of the different international movements and churches, historic and modern that confess Yeshua as Lord and Savior.</a:t>
            </a:r>
          </a:p>
        </p:txBody>
      </p:sp>
    </p:spTree>
    <p:extLst>
      <p:ext uri="{BB962C8B-B14F-4D97-AF65-F5344CB8AC3E}">
        <p14:creationId xmlns:p14="http://schemas.microsoft.com/office/powerpoint/2010/main" val="3016703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43A3CEE-DCFB-B2D4-2C0A-3C23A0B49983}"/>
              </a:ext>
            </a:extLst>
          </p:cNvPr>
          <p:cNvPicPr>
            <a:picLocks noChangeAspect="1"/>
          </p:cNvPicPr>
          <p:nvPr/>
        </p:nvPicPr>
        <p:blipFill rotWithShape="1">
          <a:blip r:embed="rId3"/>
          <a:srcRect b="50000"/>
          <a:stretch/>
        </p:blipFill>
        <p:spPr>
          <a:xfrm>
            <a:off x="249920" y="0"/>
            <a:ext cx="8644160" cy="4248150"/>
          </a:xfrm>
          <a:prstGeom prst="rect">
            <a:avLst/>
          </a:prstGeom>
        </p:spPr>
      </p:pic>
    </p:spTree>
    <p:extLst>
      <p:ext uri="{BB962C8B-B14F-4D97-AF65-F5344CB8AC3E}">
        <p14:creationId xmlns:p14="http://schemas.microsoft.com/office/powerpoint/2010/main" val="3893981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43A3CEE-DCFB-B2D4-2C0A-3C23A0B49983}"/>
              </a:ext>
            </a:extLst>
          </p:cNvPr>
          <p:cNvPicPr>
            <a:picLocks noChangeAspect="1"/>
          </p:cNvPicPr>
          <p:nvPr/>
        </p:nvPicPr>
        <p:blipFill rotWithShape="1">
          <a:blip r:embed="rId3"/>
          <a:srcRect t="50000"/>
          <a:stretch/>
        </p:blipFill>
        <p:spPr>
          <a:xfrm>
            <a:off x="231121" y="254507"/>
            <a:ext cx="8940311" cy="4393692"/>
          </a:xfrm>
          <a:prstGeom prst="rect">
            <a:avLst/>
          </a:prstGeom>
        </p:spPr>
      </p:pic>
    </p:spTree>
    <p:extLst>
      <p:ext uri="{BB962C8B-B14F-4D97-AF65-F5344CB8AC3E}">
        <p14:creationId xmlns:p14="http://schemas.microsoft.com/office/powerpoint/2010/main" val="1449957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81014-53D6-E953-5815-5976080A58BD}"/>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478BC870-839D-B7D2-0ACA-7B5ADB387BC9}"/>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Toward </a:t>
            </a:r>
            <a:r>
              <a:rPr lang="en-US" sz="4000" dirty="0" err="1"/>
              <a:t>Jerus</a:t>
            </a:r>
            <a:r>
              <a:rPr lang="en-US" sz="4000" dirty="0"/>
              <a:t> Council II</a:t>
            </a:r>
          </a:p>
          <a:p>
            <a:pPr marL="0" indent="0">
              <a:buNone/>
            </a:pPr>
            <a:r>
              <a:rPr lang="en-US" sz="4000" dirty="0"/>
              <a:t>From Dan Juster: This month [Nov., 2024] I traveled to Vienna (</a:t>
            </a:r>
            <a:r>
              <a:rPr lang="en-US" sz="4000" dirty="0" err="1"/>
              <a:t>Heinberg</a:t>
            </a:r>
            <a:r>
              <a:rPr lang="en-US" sz="4000" dirty="0"/>
              <a:t>) for an important training meeting for...Toward Jerusalem Council II. This is our effort to see all Church bodies come into alignment</a:t>
            </a:r>
          </a:p>
        </p:txBody>
      </p:sp>
    </p:spTree>
    <p:extLst>
      <p:ext uri="{BB962C8B-B14F-4D97-AF65-F5344CB8AC3E}">
        <p14:creationId xmlns:p14="http://schemas.microsoft.com/office/powerpoint/2010/main" val="3007956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3AC83-C6EF-8381-3E9F-301B632BE307}"/>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51D84331-365E-1373-9363-DC21BF629396}"/>
              </a:ext>
            </a:extLst>
          </p:cNvPr>
          <p:cNvSpPr>
            <a:spLocks noGrp="1" noChangeAspect="1" noChangeArrowheads="1"/>
          </p:cNvSpPr>
          <p:nvPr>
            <p:ph type="body" idx="1"/>
          </p:nvPr>
        </p:nvSpPr>
        <p:spPr bwMode="auto">
          <a:xfrm>
            <a:off x="3810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with Israel / the Jewish people and the Messianic Jewish Community. Our younger leaders came from Europe, Brazil, the United States, Japan, Korea, and Africa. </a:t>
            </a:r>
          </a:p>
        </p:txBody>
      </p:sp>
    </p:spTree>
    <p:extLst>
      <p:ext uri="{BB962C8B-B14F-4D97-AF65-F5344CB8AC3E}">
        <p14:creationId xmlns:p14="http://schemas.microsoft.com/office/powerpoint/2010/main" val="4143436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C47F5-B44C-F444-BC1F-620D26ED41D9}"/>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D0905968-1ABA-B2E2-317B-4E55BF63098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7D146195-E8F2-9300-88AF-329DB297512D}"/>
              </a:ext>
            </a:extLst>
          </p:cNvPr>
          <p:cNvPicPr>
            <a:picLocks noChangeAspect="1"/>
          </p:cNvPicPr>
          <p:nvPr/>
        </p:nvPicPr>
        <p:blipFill>
          <a:blip r:embed="rId3"/>
          <a:stretch>
            <a:fillRect/>
          </a:stretch>
        </p:blipFill>
        <p:spPr>
          <a:xfrm>
            <a:off x="457201" y="-49422"/>
            <a:ext cx="8152016" cy="5192921"/>
          </a:xfrm>
          <a:prstGeom prst="rect">
            <a:avLst/>
          </a:prstGeom>
        </p:spPr>
      </p:pic>
    </p:spTree>
    <p:extLst>
      <p:ext uri="{BB962C8B-B14F-4D97-AF65-F5344CB8AC3E}">
        <p14:creationId xmlns:p14="http://schemas.microsoft.com/office/powerpoint/2010/main" val="3910972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F40C7-28EA-3FCC-ECA6-9C2D025CEB5C}"/>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4CD866EA-0691-A2D1-E28F-858ECF6928BC}"/>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endParaRPr lang="en-US" sz="4000" dirty="0"/>
          </a:p>
          <a:p>
            <a:pPr marL="0" indent="0" algn="ctr">
              <a:buNone/>
            </a:pPr>
            <a:r>
              <a:rPr lang="en-US" sz="4000" dirty="0"/>
              <a:t>So, I am thankful.</a:t>
            </a:r>
          </a:p>
        </p:txBody>
      </p:sp>
    </p:spTree>
    <p:extLst>
      <p:ext uri="{BB962C8B-B14F-4D97-AF65-F5344CB8AC3E}">
        <p14:creationId xmlns:p14="http://schemas.microsoft.com/office/powerpoint/2010/main" val="26221776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809750"/>
            <a:ext cx="4842662" cy="2971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021844B2-6F75-CE4E-38E3-86681FA25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55"/>
          <a:stretch/>
        </p:blipFill>
        <p:spPr bwMode="auto">
          <a:xfrm>
            <a:off x="5791200" y="20279"/>
            <a:ext cx="3314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1802BA-5D27-FDF7-2AE2-84076666F352}"/>
              </a:ext>
            </a:extLst>
          </p:cNvPr>
          <p:cNvPicPr>
            <a:picLocks noChangeAspect="1"/>
          </p:cNvPicPr>
          <p:nvPr/>
        </p:nvPicPr>
        <p:blipFill>
          <a:blip r:embed="rId4"/>
          <a:stretch>
            <a:fillRect/>
          </a:stretch>
        </p:blipFill>
        <p:spPr>
          <a:xfrm>
            <a:off x="609600" y="23352"/>
            <a:ext cx="4461662" cy="1809750"/>
          </a:xfrm>
          <a:prstGeom prst="rect">
            <a:avLst/>
          </a:prstGeom>
        </p:spPr>
      </p:pic>
      <p:sp>
        <p:nvSpPr>
          <p:cNvPr id="5" name="TextBox 4">
            <a:extLst>
              <a:ext uri="{FF2B5EF4-FFF2-40B4-BE49-F238E27FC236}">
                <a16:creationId xmlns:a16="http://schemas.microsoft.com/office/drawing/2014/main" id="{ACC7D0E3-A0FE-0A45-1D2F-7CEB8802BE80}"/>
              </a:ext>
            </a:extLst>
          </p:cNvPr>
          <p:cNvSpPr txBox="1"/>
          <p:nvPr/>
        </p:nvSpPr>
        <p:spPr>
          <a:xfrm>
            <a:off x="302343" y="1962150"/>
            <a:ext cx="4756110" cy="1938992"/>
          </a:xfrm>
          <a:prstGeom prst="rect">
            <a:avLst/>
          </a:prstGeom>
          <a:noFill/>
        </p:spPr>
        <p:txBody>
          <a:bodyPr wrap="none" rtlCol="0">
            <a:spAutoFit/>
          </a:bodyPr>
          <a:lstStyle/>
          <a:p>
            <a:pPr algn="l"/>
            <a:r>
              <a:rPr lang="en-US" dirty="0"/>
              <a:t>Marilyn Griffin, a </a:t>
            </a:r>
          </a:p>
          <a:p>
            <a:pPr algn="l"/>
            <a:r>
              <a:rPr lang="en-US" dirty="0"/>
              <a:t>spiritual matriarch</a:t>
            </a:r>
          </a:p>
          <a:p>
            <a:pPr algn="l"/>
            <a:r>
              <a:rPr lang="en-US" dirty="0"/>
              <a:t>in Kansas City.</a:t>
            </a:r>
          </a:p>
        </p:txBody>
      </p:sp>
    </p:spTree>
    <p:extLst>
      <p:ext uri="{BB962C8B-B14F-4D97-AF65-F5344CB8AC3E}">
        <p14:creationId xmlns:p14="http://schemas.microsoft.com/office/powerpoint/2010/main" val="2088933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1987 started the City Wide Prayer movement.</a:t>
            </a:r>
          </a:p>
          <a:p>
            <a:r>
              <a:rPr lang="en-US" sz="4000" dirty="0"/>
              <a:t>Midwest Minister’s Fellowship</a:t>
            </a:r>
          </a:p>
          <a:p>
            <a:r>
              <a:rPr lang="en-US" sz="4000" dirty="0"/>
              <a:t>Renunciation of the dedication of Kansas City to Pallas Athena  9/29/1886 -- 9/29/2000 </a:t>
            </a:r>
          </a:p>
          <a:p>
            <a:endParaRPr lang="en-US" sz="4000" dirty="0"/>
          </a:p>
        </p:txBody>
      </p:sp>
    </p:spTree>
    <p:extLst>
      <p:ext uri="{BB962C8B-B14F-4D97-AF65-F5344CB8AC3E}">
        <p14:creationId xmlns:p14="http://schemas.microsoft.com/office/powerpoint/2010/main" val="2478813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 new Kansas City tradition emerged on October 13, 1887 with the first Priests of Pallas parade. President Grover Cleveland and his new bride, Frances, were on hand to witness the spectacle that would begin after nightfall. </a:t>
            </a:r>
            <a:endParaRPr lang="en-US" sz="6600" dirty="0"/>
          </a:p>
        </p:txBody>
      </p:sp>
    </p:spTree>
    <p:extLst>
      <p:ext uri="{BB962C8B-B14F-4D97-AF65-F5344CB8AC3E}">
        <p14:creationId xmlns:p14="http://schemas.microsoft.com/office/powerpoint/2010/main" val="510741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 crowd waited at the gates of the "Priests' Den," a warehouse where all of the horse-drawn floats were staged. As the doors swung open, fireworks lit the path of mounted and armored guards, the robed Priests of Pallas, and a float bearing the queen Athena, or rather, an elaborately-costumed performer.</a:t>
            </a:r>
            <a:endParaRPr lang="en-US" sz="6600" dirty="0"/>
          </a:p>
        </p:txBody>
      </p:sp>
    </p:spTree>
    <p:extLst>
      <p:ext uri="{BB962C8B-B14F-4D97-AF65-F5344CB8AC3E}">
        <p14:creationId xmlns:p14="http://schemas.microsoft.com/office/powerpoint/2010/main" val="4254053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D3809-9578-6A19-D0A6-6C35135DD1E8}"/>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DD38FF4F-9722-FD0D-8935-CCA211576F74}"/>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Rev 2.1- 5 </a:t>
            </a:r>
            <a:r>
              <a:rPr lang="en-US" sz="4000" dirty="0"/>
              <a:t>To the angel of Messiah’s community in Ephesus write: “Thus says the One who holds the seven stars in His right hand, the One who walks in the midst of the seven golden </a:t>
            </a:r>
            <a:r>
              <a:rPr lang="en-US" sz="4000" dirty="0" err="1"/>
              <a:t>menorot</a:t>
            </a:r>
            <a:r>
              <a:rPr lang="en-US" sz="4000" dirty="0"/>
              <a:t>:  I know all about your deeds and your toil and your patient endurance, and that you cannot bear those who are evil…You have not grown weary. </a:t>
            </a:r>
          </a:p>
        </p:txBody>
      </p:sp>
    </p:spTree>
    <p:extLst>
      <p:ext uri="{BB962C8B-B14F-4D97-AF65-F5344CB8AC3E}">
        <p14:creationId xmlns:p14="http://schemas.microsoft.com/office/powerpoint/2010/main" val="3043382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3D690-9F00-E8CC-273D-9B2A20B04FD3}"/>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E5B393DD-2A58-B1F8-4AD9-E102D92AAC06}"/>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Rev 2.1- 5 </a:t>
            </a:r>
            <a:r>
              <a:rPr lang="en-US" sz="4000" dirty="0"/>
              <a:t>“But this I have against you, </a:t>
            </a:r>
            <a:r>
              <a:rPr lang="en-US" sz="4000" u="sng" dirty="0">
                <a:solidFill>
                  <a:srgbClr val="FFFF66"/>
                </a:solidFill>
              </a:rPr>
              <a:t>that you have forsaken your first love.</a:t>
            </a:r>
            <a:r>
              <a:rPr lang="en-US" sz="4000" dirty="0"/>
              <a:t> Remember then from where you have fallen. Repent and do the deeds you did at first. If not, I will come to you and remove your menorah from its place—unless you repent.</a:t>
            </a:r>
          </a:p>
        </p:txBody>
      </p:sp>
    </p:spTree>
    <p:extLst>
      <p:ext uri="{BB962C8B-B14F-4D97-AF65-F5344CB8AC3E}">
        <p14:creationId xmlns:p14="http://schemas.microsoft.com/office/powerpoint/2010/main" val="666571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0408-9D6D-39F3-6284-762C0F1B32C9}"/>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9CA784BD-9B3D-1F33-BFAF-E8CD654CCAED}"/>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First love?</a:t>
            </a:r>
          </a:p>
          <a:p>
            <a:r>
              <a:rPr lang="en-US" sz="4000" dirty="0"/>
              <a:t>Not truth of scripture.</a:t>
            </a:r>
          </a:p>
          <a:p>
            <a:r>
              <a:rPr lang="en-US" sz="4000" dirty="0"/>
              <a:t>Not deity of Messiah.</a:t>
            </a:r>
          </a:p>
          <a:p>
            <a:r>
              <a:rPr lang="en-US" sz="4000" dirty="0"/>
              <a:t>Not longsuffering: martyrs then</a:t>
            </a:r>
          </a:p>
          <a:p>
            <a:r>
              <a:rPr lang="en-US" sz="4000" dirty="0"/>
              <a:t>??</a:t>
            </a:r>
          </a:p>
          <a:p>
            <a:pPr marL="0" indent="0">
              <a:buNone/>
            </a:pPr>
            <a:r>
              <a:rPr lang="en-US" sz="4000" dirty="0"/>
              <a:t>Love of Torah mitzvot!! </a:t>
            </a:r>
          </a:p>
        </p:txBody>
      </p:sp>
    </p:spTree>
    <p:extLst>
      <p:ext uri="{BB962C8B-B14F-4D97-AF65-F5344CB8AC3E}">
        <p14:creationId xmlns:p14="http://schemas.microsoft.com/office/powerpoint/2010/main" val="24154553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074" name="Picture 2" descr="History of Kehilath Israel | Kehilath Israel Synagogue">
            <a:extLst>
              <a:ext uri="{FF2B5EF4-FFF2-40B4-BE49-F238E27FC236}">
                <a16:creationId xmlns:a16="http://schemas.microsoft.com/office/drawing/2014/main" id="{B39B7722-D0CE-36FE-DEAB-9A083B7F5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54" y="46499"/>
            <a:ext cx="7640892" cy="50939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6480E-3FD5-D1CC-FE79-68049CB58B99}"/>
              </a:ext>
            </a:extLst>
          </p:cNvPr>
          <p:cNvSpPr txBox="1"/>
          <p:nvPr/>
        </p:nvSpPr>
        <p:spPr>
          <a:xfrm>
            <a:off x="860158" y="4171950"/>
            <a:ext cx="6652334"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Kehilath Israel Synagogue</a:t>
            </a:r>
          </a:p>
        </p:txBody>
      </p:sp>
    </p:spTree>
    <p:extLst>
      <p:ext uri="{BB962C8B-B14F-4D97-AF65-F5344CB8AC3E}">
        <p14:creationId xmlns:p14="http://schemas.microsoft.com/office/powerpoint/2010/main" val="1379723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r>
              <a:rPr lang="en-US" sz="4000" dirty="0"/>
              <a:t>2008, May 13 Marilyn orchestrated a public repentance service at Kehilath Israel Synagogue.</a:t>
            </a:r>
          </a:p>
          <a:p>
            <a:pPr lvl="1"/>
            <a:r>
              <a:rPr lang="en-US" sz="4000" dirty="0"/>
              <a:t>The mayor of Leawood apologized to the Jewish community for deed restrictions barring Jews.</a:t>
            </a:r>
          </a:p>
        </p:txBody>
      </p:sp>
    </p:spTree>
    <p:extLst>
      <p:ext uri="{BB962C8B-B14F-4D97-AF65-F5344CB8AC3E}">
        <p14:creationId xmlns:p14="http://schemas.microsoft.com/office/powerpoint/2010/main" val="3653311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lvl="1"/>
            <a:r>
              <a:rPr lang="en-US" sz="4000" dirty="0"/>
              <a:t>The president of the St. </a:t>
            </a:r>
            <a:r>
              <a:rPr lang="en-US" sz="4000" dirty="0" err="1"/>
              <a:t>Lukes</a:t>
            </a:r>
            <a:r>
              <a:rPr lang="en-US" sz="4000" dirty="0"/>
              <a:t> Hospital System apologized for a hiring prohibition of Jewish doctors at St. </a:t>
            </a:r>
            <a:r>
              <a:rPr lang="en-US" sz="4000" dirty="0" err="1"/>
              <a:t>Lukes</a:t>
            </a:r>
            <a:r>
              <a:rPr lang="en-US" sz="4000" dirty="0"/>
              <a:t>.</a:t>
            </a:r>
          </a:p>
        </p:txBody>
      </p:sp>
    </p:spTree>
    <p:extLst>
      <p:ext uri="{BB962C8B-B14F-4D97-AF65-F5344CB8AC3E}">
        <p14:creationId xmlns:p14="http://schemas.microsoft.com/office/powerpoint/2010/main" val="191045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8977-98FD-D7A1-76EA-AC541341018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D77B207-7F65-6242-FD3E-1C00A22D4C80}"/>
              </a:ext>
            </a:extLst>
          </p:cNvPr>
          <p:cNvSpPr>
            <a:spLocks noGrp="1" noChangeArrowheads="1"/>
          </p:cNvSpPr>
          <p:nvPr>
            <p:ph type="subTitle" idx="1"/>
          </p:nvPr>
        </p:nvSpPr>
        <p:spPr>
          <a:xfrm>
            <a:off x="228600" y="209550"/>
            <a:ext cx="8686800" cy="4800600"/>
          </a:xfrm>
        </p:spPr>
        <p:txBody>
          <a:bodyPr>
            <a:normAutofit/>
          </a:bodyPr>
          <a:lstStyle/>
          <a:p>
            <a:pPr marL="228600" indent="-228600" algn="l">
              <a:buFont typeface="Arial" panose="020B0604020202020204" pitchFamily="34" charset="0"/>
              <a:buChar char="•"/>
            </a:pPr>
            <a:endParaRPr lang="en-US" sz="4000" dirty="0"/>
          </a:p>
          <a:p>
            <a:pPr marL="228600" indent="-228600" algn="l">
              <a:buFont typeface="Arial" panose="020B0604020202020204" pitchFamily="34" charset="0"/>
              <a:buChar char="•"/>
            </a:pPr>
            <a:endParaRPr lang="en-US" sz="4000" dirty="0"/>
          </a:p>
          <a:p>
            <a:pPr marL="228600" indent="-228600" algn="l">
              <a:buFont typeface="Arial" panose="020B0604020202020204" pitchFamily="34" charset="0"/>
              <a:buChar char="•"/>
            </a:pPr>
            <a:endParaRPr lang="en-US" sz="4000" dirty="0"/>
          </a:p>
          <a:p>
            <a:pPr marL="228600" indent="-228600" algn="l">
              <a:buFont typeface="Arial" panose="020B0604020202020204" pitchFamily="34" charset="0"/>
              <a:buChar char="•"/>
            </a:pPr>
            <a:r>
              <a:rPr lang="en-US" sz="4000" dirty="0"/>
              <a:t>Salty humor</a:t>
            </a:r>
          </a:p>
          <a:p>
            <a:pPr marL="228600" indent="-228600" algn="l">
              <a:buFont typeface="Arial" panose="020B0604020202020204" pitchFamily="34" charset="0"/>
              <a:buChar char="•"/>
            </a:pPr>
            <a:r>
              <a:rPr lang="en-US" sz="4000" dirty="0"/>
              <a:t>I have some chemistry with this</a:t>
            </a:r>
          </a:p>
          <a:p>
            <a:pPr algn="l"/>
            <a:r>
              <a:rPr lang="en-US" sz="4000" dirty="0"/>
              <a:t> </a:t>
            </a:r>
          </a:p>
        </p:txBody>
      </p:sp>
      <p:pic>
        <p:nvPicPr>
          <p:cNvPr id="3" name="Picture 2">
            <a:extLst>
              <a:ext uri="{FF2B5EF4-FFF2-40B4-BE49-F238E27FC236}">
                <a16:creationId xmlns:a16="http://schemas.microsoft.com/office/drawing/2014/main" id="{97F5A9A6-BC6C-B370-193A-42A327A10492}"/>
              </a:ext>
            </a:extLst>
          </p:cNvPr>
          <p:cNvPicPr>
            <a:picLocks noChangeAspect="1"/>
          </p:cNvPicPr>
          <p:nvPr/>
        </p:nvPicPr>
        <p:blipFill>
          <a:blip r:embed="rId3">
            <a:extLst>
              <a:ext uri="{28A0092B-C50C-407E-A947-70E740481C1C}">
                <a14:useLocalDpi xmlns:a14="http://schemas.microsoft.com/office/drawing/2010/main" val="0"/>
              </a:ext>
            </a:extLst>
          </a:blip>
          <a:srcRect t="12963" b="62222"/>
          <a:stretch/>
        </p:blipFill>
        <p:spPr>
          <a:xfrm>
            <a:off x="1772373" y="0"/>
            <a:ext cx="5599253" cy="1276350"/>
          </a:xfrm>
          <a:prstGeom prst="rect">
            <a:avLst/>
          </a:prstGeom>
        </p:spPr>
      </p:pic>
      <p:sp>
        <p:nvSpPr>
          <p:cNvPr id="2" name="TextBox 1">
            <a:extLst>
              <a:ext uri="{FF2B5EF4-FFF2-40B4-BE49-F238E27FC236}">
                <a16:creationId xmlns:a16="http://schemas.microsoft.com/office/drawing/2014/main" id="{9453F504-4EDD-AE89-7F66-DB44D73C9D6A}"/>
              </a:ext>
            </a:extLst>
          </p:cNvPr>
          <p:cNvSpPr txBox="1"/>
          <p:nvPr/>
        </p:nvSpPr>
        <p:spPr>
          <a:xfrm>
            <a:off x="5181600" y="649026"/>
            <a:ext cx="2133600" cy="62732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673919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7AE6-B472-4CB1-2F84-8BD207511A8C}"/>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4DEA950F-0E35-B8BE-7F3C-1CC4EC442FD9}"/>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9E26385-7D4B-FB9C-3DCB-4DD042F0D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5487909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B7055-CF13-46A1-FA14-79BA171300C1}"/>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7C207DE2-C76D-C746-78DE-5E68E6FEF2B5}"/>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E7730651-F946-F661-F8A3-0F7E67891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81EE60C5-FD2F-4626-960A-ABABFD66EF46}"/>
              </a:ext>
            </a:extLst>
          </p:cNvPr>
          <p:cNvSpPr txBox="1"/>
          <p:nvPr/>
        </p:nvSpPr>
        <p:spPr>
          <a:xfrm>
            <a:off x="292346" y="76521"/>
            <a:ext cx="8750281" cy="3785652"/>
          </a:xfrm>
          <a:prstGeom prst="rect">
            <a:avLst/>
          </a:prstGeom>
          <a:noFill/>
        </p:spPr>
        <p:txBody>
          <a:bodyPr wrap="none" rtlCol="0">
            <a:spAutoFit/>
          </a:bodyPr>
          <a:lstStyle/>
          <a:p>
            <a:pPr algn="l"/>
            <a:r>
              <a:rPr lang="en-US" u="sng" dirty="0">
                <a:solidFill>
                  <a:srgbClr val="FFFF66"/>
                </a:solidFill>
              </a:rPr>
              <a:t>Jews and Gentiles: </a:t>
            </a:r>
          </a:p>
          <a:p>
            <a:pPr algn="l"/>
            <a:r>
              <a:rPr lang="en-US" u="sng" dirty="0">
                <a:solidFill>
                  <a:srgbClr val="FFFF66"/>
                </a:solidFill>
              </a:rPr>
              <a:t>is there a Torah Difference?</a:t>
            </a:r>
          </a:p>
          <a:p>
            <a:pPr marL="457200" indent="-457200" algn="l">
              <a:buFont typeface="+mj-lt"/>
              <a:buAutoNum type="arabicPeriod"/>
            </a:pPr>
            <a:r>
              <a:rPr lang="en-US" dirty="0"/>
              <a:t>Uncertainty in scripture</a:t>
            </a:r>
          </a:p>
          <a:p>
            <a:pPr marL="457200" indent="-457200" algn="l">
              <a:buFont typeface="+mj-lt"/>
              <a:buAutoNum type="arabicPeriod"/>
            </a:pPr>
            <a:r>
              <a:rPr lang="en-US" dirty="0"/>
              <a:t>Certainty and power for Jews</a:t>
            </a:r>
          </a:p>
          <a:p>
            <a:pPr marL="457200" indent="-457200" algn="l">
              <a:buFont typeface="+mj-lt"/>
              <a:buAutoNum type="arabicPeriod"/>
            </a:pPr>
            <a:r>
              <a:rPr lang="en-US" dirty="0"/>
              <a:t>Certainty and effect for Gentiles.</a:t>
            </a:r>
          </a:p>
          <a:p>
            <a:pPr marL="457200" indent="-457200" algn="l">
              <a:buFont typeface="+mj-lt"/>
              <a:buAutoNum type="arabicPeriod"/>
            </a:pPr>
            <a:r>
              <a:rPr lang="en-US" u="sng" dirty="0">
                <a:solidFill>
                  <a:srgbClr val="FFFF66"/>
                </a:solidFill>
              </a:rPr>
              <a:t>My vision for Or HaOlam</a:t>
            </a:r>
          </a:p>
        </p:txBody>
      </p:sp>
    </p:spTree>
    <p:extLst>
      <p:ext uri="{BB962C8B-B14F-4D97-AF65-F5344CB8AC3E}">
        <p14:creationId xmlns:p14="http://schemas.microsoft.com/office/powerpoint/2010/main" val="3946830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 is, when a Jew comes to Messiah, and lives Jewishly, in Torah, community, there is a cosmic multiplying effect.</a:t>
            </a:r>
          </a:p>
        </p:txBody>
      </p:sp>
    </p:spTree>
    <p:extLst>
      <p:ext uri="{BB962C8B-B14F-4D97-AF65-F5344CB8AC3E}">
        <p14:creationId xmlns:p14="http://schemas.microsoft.com/office/powerpoint/2010/main" val="3460041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My vision of what Or HaOlam should communicate to Jews and the Nations [since 1969]</a:t>
            </a:r>
          </a:p>
        </p:txBody>
      </p:sp>
    </p:spTree>
    <p:extLst>
      <p:ext uri="{BB962C8B-B14F-4D97-AF65-F5344CB8AC3E}">
        <p14:creationId xmlns:p14="http://schemas.microsoft.com/office/powerpoint/2010/main" val="18293541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Yeshayahu/Is 6 1-3 </a:t>
            </a:r>
            <a:r>
              <a:rPr lang="en-US" sz="4000" dirty="0"/>
              <a:t>In the year of King Uzziah’s death, I saw </a:t>
            </a:r>
            <a:r>
              <a:rPr lang="en-US" sz="4000" cap="small" dirty="0"/>
              <a:t>Adoni</a:t>
            </a:r>
            <a:r>
              <a:rPr lang="en-US" sz="4000" dirty="0"/>
              <a:t> sitting on a throne, high and lifted up, and the train of His robe filled the Temple. Seraphim were standing above Him. </a:t>
            </a:r>
          </a:p>
        </p:txBody>
      </p:sp>
    </p:spTree>
    <p:extLst>
      <p:ext uri="{BB962C8B-B14F-4D97-AF65-F5344CB8AC3E}">
        <p14:creationId xmlns:p14="http://schemas.microsoft.com/office/powerpoint/2010/main" val="1711106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Yeshayahu/Is 6 1-3 </a:t>
            </a:r>
            <a:r>
              <a:rPr lang="en-US" sz="4000" dirty="0"/>
              <a:t>Each had six wings: with two he covered his face and with two he covered his feet, and with two he flew. One called out to another, and said: “Holy, holy, holy, is </a:t>
            </a:r>
            <a:r>
              <a:rPr lang="en-US" sz="4000" cap="small" dirty="0"/>
              <a:t>Adoni </a:t>
            </a:r>
            <a:r>
              <a:rPr lang="en-US" sz="4000" dirty="0"/>
              <a:t>-</a:t>
            </a:r>
            <a:r>
              <a:rPr lang="en-US" sz="4000" dirty="0" err="1"/>
              <a:t>Tzva’ot</a:t>
            </a:r>
            <a:r>
              <a:rPr lang="en-US" sz="4000" dirty="0"/>
              <a:t>! The whole earth is full of His glory.”</a:t>
            </a:r>
          </a:p>
        </p:txBody>
      </p:sp>
    </p:spTree>
    <p:extLst>
      <p:ext uri="{BB962C8B-B14F-4D97-AF65-F5344CB8AC3E}">
        <p14:creationId xmlns:p14="http://schemas.microsoft.com/office/powerpoint/2010/main" val="3743681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Yeshayahu/Is 60.1 </a:t>
            </a:r>
            <a:r>
              <a:rPr lang="en-US" sz="4000" dirty="0"/>
              <a:t>Arise, shine [</a:t>
            </a:r>
            <a:r>
              <a:rPr lang="en-US" sz="4000" dirty="0" err="1"/>
              <a:t>Yerushalayim</a:t>
            </a:r>
            <a:r>
              <a:rPr lang="en-US" sz="4000" dirty="0"/>
              <a:t>], for your light has come, the glory of </a:t>
            </a:r>
            <a:r>
              <a:rPr lang="en-US" sz="4000" cap="small" dirty="0"/>
              <a:t>Adoni </a:t>
            </a:r>
            <a:r>
              <a:rPr lang="en-US" sz="4000" dirty="0"/>
              <a:t>has risen over you.</a:t>
            </a:r>
          </a:p>
        </p:txBody>
      </p:sp>
    </p:spTree>
    <p:extLst>
      <p:ext uri="{BB962C8B-B14F-4D97-AF65-F5344CB8AC3E}">
        <p14:creationId xmlns:p14="http://schemas.microsoft.com/office/powerpoint/2010/main" val="181084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Jews and Gentile walking in harmony and love in forgiveness through the atoning Blood, working out Torah obedience in the joyful, supernatural power of the Ruakh/Spirit.</a:t>
            </a:r>
          </a:p>
        </p:txBody>
      </p:sp>
    </p:spTree>
    <p:extLst>
      <p:ext uri="{BB962C8B-B14F-4D97-AF65-F5344CB8AC3E}">
        <p14:creationId xmlns:p14="http://schemas.microsoft.com/office/powerpoint/2010/main" val="1021808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 is, when a Jew comes to Messiah, and lives Jewishly, in Torah, community, there is a cosmic multiplying effect.</a:t>
            </a:r>
          </a:p>
          <a:p>
            <a:pPr marL="0" indent="0">
              <a:buNone/>
            </a:pPr>
            <a:r>
              <a:rPr lang="en-US" sz="4000" dirty="0"/>
              <a:t>When a Gentile is saved and keeps Torah, they have great blessings, but no such multiplier.</a:t>
            </a:r>
          </a:p>
          <a:p>
            <a:pPr marL="0" indent="0">
              <a:buNone/>
            </a:pPr>
            <a:endParaRPr lang="en-US" sz="4000" dirty="0"/>
          </a:p>
        </p:txBody>
      </p:sp>
    </p:spTree>
    <p:extLst>
      <p:ext uri="{BB962C8B-B14F-4D97-AF65-F5344CB8AC3E}">
        <p14:creationId xmlns:p14="http://schemas.microsoft.com/office/powerpoint/2010/main" val="9567972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181241</TotalTime>
  <Words>5613</Words>
  <Application>Microsoft Office PowerPoint</Application>
  <PresentationFormat>On-screen Show (16:9)</PresentationFormat>
  <Paragraphs>642</Paragraphs>
  <Slides>116</Slides>
  <Notes>116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116</vt:i4>
      </vt:variant>
    </vt:vector>
  </HeadingPairs>
  <TitlesOfParts>
    <vt:vector size="120" baseType="lpstr">
      <vt:lpstr>Arial</vt:lpstr>
      <vt:lpstr>Arial Rounded MT Bold</vt:lpstr>
      <vt:lpstr>David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4632</cp:revision>
  <dcterms:created xsi:type="dcterms:W3CDTF">2006-04-21T19:34:43Z</dcterms:created>
  <dcterms:modified xsi:type="dcterms:W3CDTF">2024-11-16T14:50:50Z</dcterms:modified>
</cp:coreProperties>
</file>