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8"/>
  </p:notesMasterIdLst>
  <p:handoutMasterIdLst>
    <p:handoutMasterId r:id="rId99"/>
  </p:handoutMasterIdLst>
  <p:sldIdLst>
    <p:sldId id="2045" r:id="rId2"/>
    <p:sldId id="66354" r:id="rId3"/>
    <p:sldId id="66352" r:id="rId4"/>
    <p:sldId id="66355" r:id="rId5"/>
    <p:sldId id="66311" r:id="rId6"/>
    <p:sldId id="66356" r:id="rId7"/>
    <p:sldId id="66263" r:id="rId8"/>
    <p:sldId id="66267" r:id="rId9"/>
    <p:sldId id="66270" r:id="rId10"/>
    <p:sldId id="66269" r:id="rId11"/>
    <p:sldId id="66272" r:id="rId12"/>
    <p:sldId id="66309" r:id="rId13"/>
    <p:sldId id="66277" r:id="rId14"/>
    <p:sldId id="66313" r:id="rId15"/>
    <p:sldId id="66278" r:id="rId16"/>
    <p:sldId id="66353" r:id="rId17"/>
    <p:sldId id="66253" r:id="rId18"/>
    <p:sldId id="66342" r:id="rId19"/>
    <p:sldId id="66321" r:id="rId20"/>
    <p:sldId id="66322" r:id="rId21"/>
    <p:sldId id="66310" r:id="rId22"/>
    <p:sldId id="66325" r:id="rId23"/>
    <p:sldId id="66314" r:id="rId24"/>
    <p:sldId id="66312" r:id="rId25"/>
    <p:sldId id="66323" r:id="rId26"/>
    <p:sldId id="66324" r:id="rId27"/>
    <p:sldId id="66318" r:id="rId28"/>
    <p:sldId id="66326" r:id="rId29"/>
    <p:sldId id="66315" r:id="rId30"/>
    <p:sldId id="66319" r:id="rId31"/>
    <p:sldId id="66343" r:id="rId32"/>
    <p:sldId id="66329" r:id="rId33"/>
    <p:sldId id="66317" r:id="rId34"/>
    <p:sldId id="66320" r:id="rId35"/>
    <p:sldId id="66330" r:id="rId36"/>
    <p:sldId id="66331" r:id="rId37"/>
    <p:sldId id="66305" r:id="rId38"/>
    <p:sldId id="66308" r:id="rId39"/>
    <p:sldId id="66341" r:id="rId40"/>
    <p:sldId id="66338" r:id="rId41"/>
    <p:sldId id="66260" r:id="rId42"/>
    <p:sldId id="66340" r:id="rId43"/>
    <p:sldId id="66339" r:id="rId44"/>
    <p:sldId id="66334" r:id="rId45"/>
    <p:sldId id="66261" r:id="rId46"/>
    <p:sldId id="66344" r:id="rId47"/>
    <p:sldId id="66332" r:id="rId48"/>
    <p:sldId id="66279" r:id="rId49"/>
    <p:sldId id="66282" r:id="rId50"/>
    <p:sldId id="66280" r:id="rId51"/>
    <p:sldId id="66281" r:id="rId52"/>
    <p:sldId id="66283" r:id="rId53"/>
    <p:sldId id="66286" r:id="rId54"/>
    <p:sldId id="66285" r:id="rId55"/>
    <p:sldId id="66284" r:id="rId56"/>
    <p:sldId id="66258" r:id="rId57"/>
    <p:sldId id="66333" r:id="rId58"/>
    <p:sldId id="66287" r:id="rId59"/>
    <p:sldId id="66288" r:id="rId60"/>
    <p:sldId id="66289" r:id="rId61"/>
    <p:sldId id="66290" r:id="rId62"/>
    <p:sldId id="66292" r:id="rId63"/>
    <p:sldId id="66293" r:id="rId64"/>
    <p:sldId id="66335" r:id="rId65"/>
    <p:sldId id="66291" r:id="rId66"/>
    <p:sldId id="66294" r:id="rId67"/>
    <p:sldId id="66295" r:id="rId68"/>
    <p:sldId id="66296" r:id="rId69"/>
    <p:sldId id="66297" r:id="rId70"/>
    <p:sldId id="66298" r:id="rId71"/>
    <p:sldId id="66299" r:id="rId72"/>
    <p:sldId id="66300" r:id="rId73"/>
    <p:sldId id="66301" r:id="rId74"/>
    <p:sldId id="66302" r:id="rId75"/>
    <p:sldId id="66304" r:id="rId76"/>
    <p:sldId id="66306" r:id="rId77"/>
    <p:sldId id="66274" r:id="rId78"/>
    <p:sldId id="66275" r:id="rId79"/>
    <p:sldId id="66276" r:id="rId80"/>
    <p:sldId id="66254" r:id="rId81"/>
    <p:sldId id="66256" r:id="rId82"/>
    <p:sldId id="66337" r:id="rId83"/>
    <p:sldId id="66257" r:id="rId84"/>
    <p:sldId id="66316" r:id="rId85"/>
    <p:sldId id="66327" r:id="rId86"/>
    <p:sldId id="66336" r:id="rId87"/>
    <p:sldId id="66328" r:id="rId88"/>
    <p:sldId id="66273" r:id="rId89"/>
    <p:sldId id="66345" r:id="rId90"/>
    <p:sldId id="66346" r:id="rId91"/>
    <p:sldId id="66347" r:id="rId92"/>
    <p:sldId id="66348" r:id="rId93"/>
    <p:sldId id="66349" r:id="rId94"/>
    <p:sldId id="66350" r:id="rId95"/>
    <p:sldId id="66351" r:id="rId96"/>
    <p:sldId id="66307" r:id="rId97"/>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8" autoAdjust="0"/>
    <p:restoredTop sz="87933" autoAdjust="0"/>
  </p:normalViewPr>
  <p:slideViewPr>
    <p:cSldViewPr>
      <p:cViewPr varScale="1">
        <p:scale>
          <a:sx n="100" d="100"/>
          <a:sy n="100" d="100"/>
        </p:scale>
        <p:origin x="84" y="51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2" d="100"/>
          <a:sy n="82" d="100"/>
        </p:scale>
        <p:origin x="1956"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5: 6-12 Darkness to Light</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Nov 2.2024 5785</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Ephesians 5: 6-12 Darkness to Light</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Nov 2.2024 5785</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6E7P8h2DVu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youtube.com/shorts/i27yzCozsOg?si=8PkkhseWPqIr4Zp_"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youtube.com/watch?v=rJIXzk4DC9Y"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D5C20-539C-609C-0F60-48B84AA51DB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8466540-E83A-3D6E-4633-322477A57C3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5BF5BE63-5CD6-62C4-46BC-4FF6D09A31E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0941C0A2-41A0-CD34-1539-FC7E10A8DBA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6E0F0AA-2A84-D435-04B9-26D6B0D03A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D3EECA7-68F7-6F68-8D95-E08D2D05AE97}"/>
              </a:ext>
            </a:extLst>
          </p:cNvPr>
          <p:cNvSpPr>
            <a:spLocks noGrp="1" noChangeArrowheads="1"/>
          </p:cNvSpPr>
          <p:nvPr>
            <p:ph type="body" idx="1"/>
          </p:nvPr>
        </p:nvSpPr>
        <p:spPr>
          <a:xfrm>
            <a:off x="152400" y="4114800"/>
            <a:ext cx="6553200" cy="4876800"/>
          </a:xfrm>
        </p:spPr>
        <p:txBody>
          <a:bodyPr/>
          <a:lstStyle/>
          <a:p>
            <a:r>
              <a:rPr lang="en-US" altLang="en-US" dirty="0"/>
              <a:t> https://www.instagram.com/reel/C_nM_NEs3i0/?igsh=bXMxbWFtajF4dHZk</a:t>
            </a:r>
          </a:p>
          <a:p>
            <a:endParaRPr lang="en-US" altLang="en-US" dirty="0"/>
          </a:p>
          <a:p>
            <a:r>
              <a:rPr lang="en-US" altLang="en-US" dirty="0"/>
              <a:t>Continuing in my series in Ephesians.</a:t>
            </a:r>
          </a:p>
        </p:txBody>
      </p:sp>
      <p:cxnSp>
        <p:nvCxnSpPr>
          <p:cNvPr id="3" name="Straight Connector 2">
            <a:extLst>
              <a:ext uri="{FF2B5EF4-FFF2-40B4-BE49-F238E27FC236}">
                <a16:creationId xmlns:a16="http://schemas.microsoft.com/office/drawing/2014/main" id="{A0B44B91-B569-667F-22C7-12566810F0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12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16FF7-9890-9ABE-7FBA-D5E139785D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0A53AD-635C-BD17-A0B2-3505559A19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D2258784-AD7B-55E0-4C80-69E47D890FB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6ABC232E-5911-6011-2F82-BFFCA6A2837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A00EDE5-578E-85F0-901C-51ED1E51AD8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95F4BCF-8D70-A17F-0175-9765FB7FA6C1}"/>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68CCE542-FF7A-6419-7692-299080AF982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50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325D3-04BC-0ABE-1BF8-1264BD6379F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94646FF-CDC4-D28F-C63A-5DD534ED3D9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0F63F2EE-C1F2-1187-5088-0A0EA646BBD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0314CB6B-BEB8-8AB0-DBB6-C41A5D38FC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84E86C6-BCDF-1EDC-F7D2-93470C02E1D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F186FB5-76B3-CB60-F4E5-87F193189595}"/>
              </a:ext>
            </a:extLst>
          </p:cNvPr>
          <p:cNvSpPr>
            <a:spLocks noGrp="1" noChangeArrowheads="1"/>
          </p:cNvSpPr>
          <p:nvPr>
            <p:ph type="body" idx="1"/>
          </p:nvPr>
        </p:nvSpPr>
        <p:spPr>
          <a:xfrm>
            <a:off x="152400" y="4114800"/>
            <a:ext cx="6553200" cy="4876800"/>
          </a:xfrm>
        </p:spPr>
        <p:txBody>
          <a:bodyPr/>
          <a:lstStyle/>
          <a:p>
            <a:r>
              <a:rPr lang="en-US" altLang="en-US" dirty="0"/>
              <a:t> Sunrise on Yam </a:t>
            </a:r>
            <a:r>
              <a:rPr lang="en-US" altLang="en-US" dirty="0" err="1"/>
              <a:t>Kinerret</a:t>
            </a:r>
            <a:r>
              <a:rPr lang="en-US" altLang="en-US" dirty="0"/>
              <a:t>, Sea of Galilee</a:t>
            </a:r>
          </a:p>
        </p:txBody>
      </p:sp>
      <p:cxnSp>
        <p:nvCxnSpPr>
          <p:cNvPr id="3" name="Straight Connector 2">
            <a:extLst>
              <a:ext uri="{FF2B5EF4-FFF2-40B4-BE49-F238E27FC236}">
                <a16:creationId xmlns:a16="http://schemas.microsoft.com/office/drawing/2014/main" id="{1BB13586-134F-4562-C16F-735C50DAE38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08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3300E-7B18-D252-EAF8-29CD59A5F75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4DDD806-4422-6FA9-5BC6-988A8930394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3A28FF5B-E860-717E-9C33-00A4B79DDE0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F6D0457E-2F5B-A7D7-9313-185D5B0FB2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FAEF2EB-A42A-9006-0A7B-7B2B0E1A3C1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2354378-4FFB-B0D5-EAF4-77FDBCC43723}"/>
              </a:ext>
            </a:extLst>
          </p:cNvPr>
          <p:cNvSpPr>
            <a:spLocks noGrp="1" noChangeArrowheads="1"/>
          </p:cNvSpPr>
          <p:nvPr>
            <p:ph type="body" idx="1"/>
          </p:nvPr>
        </p:nvSpPr>
        <p:spPr>
          <a:xfrm>
            <a:off x="152400" y="4114800"/>
            <a:ext cx="6553200" cy="4876800"/>
          </a:xfrm>
        </p:spPr>
        <p:txBody>
          <a:bodyPr/>
          <a:lstStyle/>
          <a:p>
            <a:r>
              <a:rPr lang="en-US" altLang="en-US" dirty="0"/>
              <a:t>Aren’t most people unaware of the reality of holiness?    </a:t>
            </a:r>
          </a:p>
        </p:txBody>
      </p:sp>
      <p:cxnSp>
        <p:nvCxnSpPr>
          <p:cNvPr id="3" name="Straight Connector 2">
            <a:extLst>
              <a:ext uri="{FF2B5EF4-FFF2-40B4-BE49-F238E27FC236}">
                <a16:creationId xmlns:a16="http://schemas.microsoft.com/office/drawing/2014/main" id="{9BB410BF-7E8F-91BF-7F29-EAE13DFBD0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456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679C-0492-E93C-51D9-7B1F8A985F3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189FEB0-D7BB-BB0D-0BA4-FAD8E8A30F6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EACAC47A-362B-B0EF-D189-C9CC8427285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EB87CB4F-331E-CCCB-F409-A288695D37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A0A5CFC-62E6-0187-CEFC-C0698BBEE68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26592B2-A717-89A9-C734-E5E9C56C43C1}"/>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1FEC2DAD-4034-7CAC-AC4B-6182024D965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213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76F1-DABA-A9BF-D762-DF457A47333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3F86282-B191-A09F-F287-0E72462FFE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67140B3-9306-7AD7-75EB-2510B3FCA1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AD661EB9-B780-2B0F-9E6E-6485836D1E2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9E07574-C681-34A8-1CB1-447DBC0C24B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267D4A-6B8C-5058-DA2B-B07F90D3CA7C}"/>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F825B5A1-E503-F67F-D9CF-E622258BCD7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412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4EC3B-9E6D-5AE6-9631-76A339F3A49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BC9E2FA-7F59-5FA5-42DA-E84CCA91F7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FAD6EE96-C8E7-C35E-65B6-01CECB1B84A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C3434D7D-588E-A05C-9AC1-4FC2FB3E1FF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AC4A2D1-9CB8-577C-2437-273920089C1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71A6FD4-F7FD-D258-64CA-851E34DDD5BE}"/>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F43E8FEF-B5D9-5BBF-D021-25CABBEE24B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77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One of my favorite verses.  Hebrew set to music at least twice: Kumi Ori</a:t>
            </a:r>
          </a:p>
          <a:p>
            <a:r>
              <a:rPr lang="en-US" altLang="en-US" dirty="0"/>
              <a:t>Deep darkness  [pray]</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825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C97F6-9F04-E033-5081-6873802884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14F960-D90F-578B-120F-FFF880B37CB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A77BCB0-0F71-9CE5-27A4-6547BEC65CD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D0AC2EC9-FF27-D17A-1DBF-6DDE18F1C8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671E4AE-0651-6032-4005-382708B30BE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51EFC67-7B9A-3F58-0437-53D64823C74C}"/>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8595E93B-FD31-EB5D-0C1C-1173B32407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221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0E61-4354-2791-2FDC-8B111A39E3E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54BA2E-C4AC-1C0C-924F-6688D953257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FFCD12EE-F5C4-FCEF-2847-7F164080BC4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A9A55AAF-3206-A1C3-B904-41033D2ABA3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40536CD-B414-E829-171B-C3C98E71C8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67D7BB6-C6F3-C612-D81A-F644A75A3F66}"/>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D8FC2662-34F3-1D70-AD0C-33001E28204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32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1257C-255A-C962-C241-3D0BA2DC4A6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9EB0F1E-07D7-1505-26BB-40348CA4125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26C4FC27-F2C1-3512-E6E9-39FDD84672D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39D8136-BA55-ABDB-C28B-586D2BB56E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676F58B-09CB-7D01-4087-708BBE3502F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B64BD2-DE0D-25DA-0583-39D0573614F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82D4C151-94D0-D87E-9E97-8179654971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593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298FD-CD01-C469-5A1D-8462E0DD82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86F5B1C-5B8D-3F47-9868-4C3F836E598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9B9835C0-A045-0F7E-C4CE-3DB683813F0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F1DB8776-CF65-0083-2D18-59F1451A3FE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725C5A5-E5C8-4380-AC8D-F4E9C75FBD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5076E97-6C84-49D1-F5DD-E947C19E9C74}"/>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1A55B01-DE8B-9427-1ECA-893586391FF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25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1F493-DAA6-81B4-220A-A27AE24FD40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80B2059-DD00-CAC8-9203-E5F0FC67246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0F2ABFE-514E-3B3E-9BAC-527347FDD07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648A00E9-7784-4212-5E28-07458A68323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91423A-5814-8F8E-9003-0628CC50166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CA5A526-3A05-FA51-377D-37AEEE3BCC4D}"/>
              </a:ext>
            </a:extLst>
          </p:cNvPr>
          <p:cNvSpPr>
            <a:spLocks noGrp="1" noChangeArrowheads="1"/>
          </p:cNvSpPr>
          <p:nvPr>
            <p:ph type="body" idx="1"/>
          </p:nvPr>
        </p:nvSpPr>
        <p:spPr>
          <a:xfrm>
            <a:off x="152400" y="4114800"/>
            <a:ext cx="6553200" cy="4876800"/>
          </a:xfrm>
        </p:spPr>
        <p:txBody>
          <a:bodyPr/>
          <a:lstStyle/>
          <a:p>
            <a:r>
              <a:rPr lang="en-US" altLang="en-US" dirty="0"/>
              <a:t>We tend to see ourselves as victims, suffering.  Not wrongdoers and corrupt. </a:t>
            </a:r>
          </a:p>
        </p:txBody>
      </p:sp>
      <p:cxnSp>
        <p:nvCxnSpPr>
          <p:cNvPr id="3" name="Straight Connector 2">
            <a:extLst>
              <a:ext uri="{FF2B5EF4-FFF2-40B4-BE49-F238E27FC236}">
                <a16:creationId xmlns:a16="http://schemas.microsoft.com/office/drawing/2014/main" id="{0CE1697E-B6FC-773B-0119-D4FC6AA9DEB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398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Corrupted Past Feeling Eph 4.17-24</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18,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35349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0ED3E-F9D2-6E4C-BAC2-E7B9E268A8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E90FA5-506D-508E-6843-45B3C1DB171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93DFDF5E-A45B-0F68-D029-EB83F09A09B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5DD8B112-6A1D-8F18-46E5-628EB66F876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D02BBD6-5018-28B2-2F0D-636C80C523C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6CC3CD8-023F-E9CF-F17A-7DC6D0A3EE1B}"/>
              </a:ext>
            </a:extLst>
          </p:cNvPr>
          <p:cNvSpPr>
            <a:spLocks noGrp="1" noChangeArrowheads="1"/>
          </p:cNvSpPr>
          <p:nvPr>
            <p:ph type="body" idx="1"/>
          </p:nvPr>
        </p:nvSpPr>
        <p:spPr>
          <a:xfrm>
            <a:off x="152400" y="4114800"/>
            <a:ext cx="6553200" cy="4876800"/>
          </a:xfrm>
        </p:spPr>
        <p:txBody>
          <a:bodyPr/>
          <a:lstStyle/>
          <a:p>
            <a:r>
              <a:rPr lang="en-US" altLang="en-US" dirty="0"/>
              <a:t>We justify ourselves.   Excuse ourselves. </a:t>
            </a:r>
          </a:p>
          <a:p>
            <a:r>
              <a:rPr lang="en-US" altLang="en-US" dirty="0" err="1"/>
              <a:t>EVERYthing</a:t>
            </a:r>
            <a:r>
              <a:rPr lang="en-US" altLang="en-US" dirty="0"/>
              <a:t> that we suffer is a result of some growth G-d want to work in us.  Some sin, some weakness.</a:t>
            </a:r>
          </a:p>
        </p:txBody>
      </p:sp>
      <p:cxnSp>
        <p:nvCxnSpPr>
          <p:cNvPr id="3" name="Straight Connector 2">
            <a:extLst>
              <a:ext uri="{FF2B5EF4-FFF2-40B4-BE49-F238E27FC236}">
                <a16:creationId xmlns:a16="http://schemas.microsoft.com/office/drawing/2014/main" id="{096BFF66-20B3-043E-A321-E151543DB49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399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9C37D-D3C8-6EB8-BAAF-CFFA03F0EC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75C3AE-4F8B-D15A-8D71-B53954954FA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0657F08A-E45E-AEC1-C24C-BF3FAB095AB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F6705F1A-4899-9477-6A69-F207204B5FE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BF4675A-70B6-3416-4A39-CD4D2D92CD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950A28-8DA3-BAE3-0B36-225EB5282EE5}"/>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92B70A27-3C68-D093-BA26-2608FD7CA38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124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Corrupted Past Feeling Eph 4.17-24</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18,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28512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Corrupted Past Feeling Eph 4.17-24</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18,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So, we misread each other, get angry and offended.</a:t>
            </a:r>
          </a:p>
          <a:p>
            <a:r>
              <a:rPr lang="en-US" altLang="en-US" dirty="0"/>
              <a:t>So, we are lonely, seduce each other with improper words or gestures.</a:t>
            </a:r>
          </a:p>
          <a:p>
            <a:r>
              <a:rPr lang="en-US" altLang="en-US" dirty="0"/>
              <a:t>We feel defrauded, and counterattack</a:t>
            </a:r>
          </a:p>
        </p:txBody>
      </p:sp>
    </p:spTree>
    <p:extLst>
      <p:ext uri="{BB962C8B-B14F-4D97-AF65-F5344CB8AC3E}">
        <p14:creationId xmlns:p14="http://schemas.microsoft.com/office/powerpoint/2010/main" val="209956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A33F0-F97B-D301-59F9-17ABC6AEBA5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6BF4FCF-EA24-0751-E011-E76DA6A3EB5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6959C27D-F334-66B5-19CE-4A402BDB4BE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D3514B61-37C1-CDC2-81D7-5E73E2FB872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46CA215-7003-C255-62EE-2C831D627E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29EBF4-AECD-D86D-9ADC-913B3633BFDD}"/>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ECD448F4-3940-7480-1C60-C9B6AC34D28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46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7285-0472-8F91-2157-F08AC19312B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F2181B-B0E2-8329-8F72-1CC136B6207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AB8287F3-9427-0276-B8DA-D3833480BBE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0E08DB78-4EE5-D699-FD5F-433F003EDD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A7AE68-A6F0-4285-01D4-444A53BA381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BA602E-210A-C290-700A-689F05D06DD8}"/>
              </a:ext>
            </a:extLst>
          </p:cNvPr>
          <p:cNvSpPr>
            <a:spLocks noGrp="1" noChangeArrowheads="1"/>
          </p:cNvSpPr>
          <p:nvPr>
            <p:ph type="body" idx="1"/>
          </p:nvPr>
        </p:nvSpPr>
        <p:spPr>
          <a:xfrm>
            <a:off x="152400" y="4114800"/>
            <a:ext cx="6553200" cy="4876800"/>
          </a:xfrm>
        </p:spPr>
        <p:txBody>
          <a:bodyPr/>
          <a:lstStyle/>
          <a:p>
            <a:r>
              <a:rPr lang="en-US" altLang="en-US" dirty="0"/>
              <a:t> It’s life affirming but ego denying to say, “I did wrong.” “I sinned.”  “I’m corrupted.”</a:t>
            </a:r>
          </a:p>
          <a:p>
            <a:r>
              <a:rPr lang="en-US" altLang="en-US" dirty="0"/>
              <a:t>YK confessional.</a:t>
            </a:r>
            <a:br>
              <a:rPr lang="en-US" altLang="en-US" dirty="0"/>
            </a:br>
            <a:endParaRPr lang="en-US" altLang="en-US" dirty="0"/>
          </a:p>
        </p:txBody>
      </p:sp>
      <p:cxnSp>
        <p:nvCxnSpPr>
          <p:cNvPr id="3" name="Straight Connector 2">
            <a:extLst>
              <a:ext uri="{FF2B5EF4-FFF2-40B4-BE49-F238E27FC236}">
                <a16:creationId xmlns:a16="http://schemas.microsoft.com/office/drawing/2014/main" id="{5F39591A-7261-A05E-7774-7FD77275D8A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49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624E9-E921-3289-24D6-4BC89624E39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783DC68-1CB2-4DF3-2634-93004370BAD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EFB3797C-89DE-D17A-C7D9-556BCAE8A79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CC3E4D35-AF45-E5B5-5C49-BA2671BD83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E9567CE-727A-1AF9-A61B-1952C723A5A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6E1C9DD-9C9F-71D5-7D64-C9EFD633672F}"/>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232D9FC-8E31-27A7-CED0-E66A5BFFDE4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954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3ED28-193E-EEDE-F35E-2C3B71CB2F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0B01AC8-F9FC-3A7B-4617-2DD9CD1514F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829BA39-30E6-17E1-8E42-853FA284A15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00E160B1-C68D-9908-425A-496A8E3B80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189EF2F-A067-7A10-8A0E-04A362CFED0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B99238F-E0A7-A194-7B86-306085AA9C3D}"/>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5B2AC0DD-AB8E-90EB-493A-252AC5D93DA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983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8031C-D82C-E187-439B-8C65649F413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3EDCD1E-F58C-D2CF-F492-C30D4F137DB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455AAC25-2468-97D5-34C3-2D380DF30AD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42E09C2D-502C-E07A-BBD2-A8B684CF89E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EA6DCB1-D96E-A99C-DC00-305E13FE6D2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D9CD47B-A6B9-DE86-1C08-3C484470787D}"/>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176467A5-AE01-89CB-9B34-A87F026C5BC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101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6F1D6-CC61-6487-6965-DB9CAF2A375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B4A7E4F-8172-9FBA-CCCE-C8BC587DD0A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A115F373-B77B-49DF-28CF-8C74A1079A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F866A2B3-3572-F7CB-9131-0C620BAA0E8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E31C88A-3B88-7DDC-640F-1B53A369C0C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2F22F94-AA00-EE80-F217-CA3E6100E36C}"/>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B8838430-AE24-B2D6-25B5-632C5C75FD5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113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5207-BAA2-7A82-D64B-946FF3F2C13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09F23E-9B60-97E3-CB83-6BAE7BC5BFF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7DF3E598-05D4-0C9C-6814-15EE98B857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A5A61072-0970-5D07-C39A-1A949D835D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7AD397A-519E-CA37-3604-8DCB06D13A3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88753D0-97BC-E140-3A30-56CC5C90A697}"/>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2A037DC6-75C1-66C1-E81A-91ED051EA5B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371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F3D4F-673B-6C63-3B84-099DA385D43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D47C249-B0BA-5220-24E1-07467C03827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DB4FBB5C-FAE8-71EF-7677-D897F46CE5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E7C23DC5-F803-A50C-68A5-18F06CFB42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181ED67-6BFD-169B-E11C-D552F0ABBCA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A7F7D42-37DC-573B-A551-DA5FC36C7767}"/>
              </a:ext>
            </a:extLst>
          </p:cNvPr>
          <p:cNvSpPr>
            <a:spLocks noGrp="1" noChangeArrowheads="1"/>
          </p:cNvSpPr>
          <p:nvPr>
            <p:ph type="body" idx="1"/>
          </p:nvPr>
        </p:nvSpPr>
        <p:spPr>
          <a:xfrm>
            <a:off x="152400" y="4114800"/>
            <a:ext cx="6553200" cy="4876800"/>
          </a:xfrm>
        </p:spPr>
        <p:txBody>
          <a:bodyPr/>
          <a:lstStyle/>
          <a:p>
            <a:r>
              <a:rPr lang="en-US" altLang="en-US" dirty="0"/>
              <a:t> Cancelling of parents</a:t>
            </a:r>
          </a:p>
        </p:txBody>
      </p:sp>
      <p:cxnSp>
        <p:nvCxnSpPr>
          <p:cNvPr id="3" name="Straight Connector 2">
            <a:extLst>
              <a:ext uri="{FF2B5EF4-FFF2-40B4-BE49-F238E27FC236}">
                <a16:creationId xmlns:a16="http://schemas.microsoft.com/office/drawing/2014/main" id="{CBCE51CC-E9AA-EB2E-41DF-975384CDEFF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449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896F-B23A-8CBE-B2EC-580FF17DC97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051FB97-1F78-F35A-12AA-00D46852BE2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2F5A208E-621D-B51D-D4F4-26EBFCFA87C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6DC558BC-C3CF-8F05-DE60-7119906309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68AC72-E2BB-468B-7159-E4426A76E3F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6130340-FBAA-28B9-1943-B88A6C7B2A73}"/>
              </a:ext>
            </a:extLst>
          </p:cNvPr>
          <p:cNvSpPr>
            <a:spLocks noGrp="1" noChangeArrowheads="1"/>
          </p:cNvSpPr>
          <p:nvPr>
            <p:ph type="body" idx="1"/>
          </p:nvPr>
        </p:nvSpPr>
        <p:spPr>
          <a:xfrm>
            <a:off x="152400" y="4114800"/>
            <a:ext cx="6553200" cy="4876800"/>
          </a:xfrm>
        </p:spPr>
        <p:txBody>
          <a:bodyPr/>
          <a:lstStyle/>
          <a:p>
            <a:r>
              <a:rPr lang="en-US" altLang="en-US"/>
              <a:t>Matt Staver</a:t>
            </a:r>
            <a:endParaRPr lang="en-US" altLang="en-US" dirty="0"/>
          </a:p>
        </p:txBody>
      </p:sp>
      <p:cxnSp>
        <p:nvCxnSpPr>
          <p:cNvPr id="3" name="Straight Connector 2">
            <a:extLst>
              <a:ext uri="{FF2B5EF4-FFF2-40B4-BE49-F238E27FC236}">
                <a16:creationId xmlns:a16="http://schemas.microsoft.com/office/drawing/2014/main" id="{B7B28C4D-55E7-4418-80E8-B6EAF4D77D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756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A515E-4ECF-1E0A-D725-B0BE4F87E18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ED43CB9-35E9-C865-98EB-99A12C2BC44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E6B60987-664B-4606-8AE5-760F8D225C9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102FCDF3-DA11-5CCE-443C-5C66690E996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C622A88-B4DE-3A69-BB36-7D17E5CD3AE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5AB9032-9DBF-8B9D-C475-85429AF1883F}"/>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4575C125-BFEC-5F29-4D85-A1C5016B7F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356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E15B-7284-4CE5-83F6-39BC239BBD3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1EF4302-C00B-2F9D-1150-931E5517E7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A635C912-4D86-E066-AB9E-F7973BA51AA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44E101CA-CC71-3889-D0BC-A7FD7AD5158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834442F-4F1D-A343-AAA9-9763E2527A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A043FF-0F13-399C-5FEA-2FB7C6B1596C}"/>
              </a:ext>
            </a:extLst>
          </p:cNvPr>
          <p:cNvSpPr>
            <a:spLocks noGrp="1" noChangeArrowheads="1"/>
          </p:cNvSpPr>
          <p:nvPr>
            <p:ph type="body" idx="1"/>
          </p:nvPr>
        </p:nvSpPr>
        <p:spPr>
          <a:xfrm>
            <a:off x="152400" y="4114800"/>
            <a:ext cx="6553200" cy="4876800"/>
          </a:xfrm>
        </p:spPr>
        <p:txBody>
          <a:bodyPr/>
          <a:lstStyle/>
          <a:p>
            <a:r>
              <a:rPr lang="en-US" altLang="en-US" dirty="0"/>
              <a:t> Abby Johnson</a:t>
            </a:r>
          </a:p>
        </p:txBody>
      </p:sp>
      <p:cxnSp>
        <p:nvCxnSpPr>
          <p:cNvPr id="3" name="Straight Connector 2">
            <a:extLst>
              <a:ext uri="{FF2B5EF4-FFF2-40B4-BE49-F238E27FC236}">
                <a16:creationId xmlns:a16="http://schemas.microsoft.com/office/drawing/2014/main" id="{681F0973-4701-CCB7-32F6-A57BAA497C8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725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F4951-54B9-0251-E2A9-F6B90A5C1F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C6E85AD-047B-DB81-A159-7F47D017369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12A7D8FB-AE19-CDB3-8C50-AA6AAB4B543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362DE468-D33B-C5DE-797F-448297FDB37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A33272D-30E9-6760-342D-2CA4AF33E47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B9B000D-8E1D-3D82-46BC-AABAD0B77BB8}"/>
              </a:ext>
            </a:extLst>
          </p:cNvPr>
          <p:cNvSpPr>
            <a:spLocks noGrp="1" noChangeArrowheads="1"/>
          </p:cNvSpPr>
          <p:nvPr>
            <p:ph type="body" idx="1"/>
          </p:nvPr>
        </p:nvSpPr>
        <p:spPr>
          <a:xfrm>
            <a:off x="152400" y="4114800"/>
            <a:ext cx="6553200" cy="4876800"/>
          </a:xfrm>
        </p:spPr>
        <p:txBody>
          <a:bodyPr/>
          <a:lstStyle/>
          <a:p>
            <a:r>
              <a:rPr lang="en-US" altLang="en-US" dirty="0"/>
              <a:t> serve the kings and authority… VOTE</a:t>
            </a:r>
          </a:p>
        </p:txBody>
      </p:sp>
      <p:cxnSp>
        <p:nvCxnSpPr>
          <p:cNvPr id="3" name="Straight Connector 2">
            <a:extLst>
              <a:ext uri="{FF2B5EF4-FFF2-40B4-BE49-F238E27FC236}">
                <a16:creationId xmlns:a16="http://schemas.microsoft.com/office/drawing/2014/main" id="{294076C0-AC71-E165-C74C-05EF457E68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897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EBF0F-BBB6-F069-6ABF-99E0FACBEFB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729392-77B1-9499-BA57-D0F27A81DD9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8950D6C-403A-42C1-C082-380D3EAE951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6C87B72A-E191-1256-422A-7B87538E790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A39A51F-17A2-8AC1-B251-694D736FE07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9AD0305-CCC7-1165-EA99-DDCDBB5B8346}"/>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14292A07-A416-D9A2-87C8-8FBE98A4E36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356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977E5-F246-C057-16EE-3584F9C450F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FF7594-6F8D-A0BA-7676-B31CC61618D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7A428D58-8F8C-74CE-159E-6B7F8834F8A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B453BD03-807B-3C1D-2269-3FD4A1324E1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799382-A650-7802-75FC-E96ED7A6860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F33AEF-0BC5-EEB0-0D8C-36623A385D67}"/>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2000" dirty="0">
                <a:hlinkClick r:id="rId3"/>
              </a:rPr>
              <a:t>https://www.youtube.com/watch?v=6E7P8h2DVus</a:t>
            </a:r>
            <a:r>
              <a:rPr lang="en-US" sz="2000" dirty="0"/>
              <a:t> </a:t>
            </a:r>
          </a:p>
          <a:p>
            <a:endParaRPr lang="en-US" altLang="en-US" dirty="0"/>
          </a:p>
        </p:txBody>
      </p:sp>
      <p:cxnSp>
        <p:nvCxnSpPr>
          <p:cNvPr id="3" name="Straight Connector 2">
            <a:extLst>
              <a:ext uri="{FF2B5EF4-FFF2-40B4-BE49-F238E27FC236}">
                <a16:creationId xmlns:a16="http://schemas.microsoft.com/office/drawing/2014/main" id="{DE64DCDD-79BF-E57C-C8F9-9592E9C96AA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0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EEF8D-6197-642B-F5A4-3AA1D33F7EE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F976ED-AD72-3BE0-93C1-D56B7CF2012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CC53B493-9A3A-3998-D53A-92DCDEA1F6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B573DB98-F2E6-5EB6-6333-30DC6F76CC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64C3456-1EAE-0689-296F-3225192C80D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D997121-80E8-159D-EA12-981B4340CAA0}"/>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54766F1E-6113-7346-D8BB-EF69BE7A515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73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DC023-E0FA-20E8-FE03-42A36EA64A7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65EBB46-BFDF-85AE-FD39-C5384C2D5A4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B5A01F6D-18B0-6C3D-2C9B-442E6FFC338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4DA1D38D-8B45-8E4A-7901-35B8BF25DF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9C93E89-D17A-20F5-DE3A-5C41707D72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2A1A121-4445-5260-AAC8-051010AE845D}"/>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6BBCC65B-A470-8D9D-B371-CA66BF74758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535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37A8A-FB28-308D-55DC-7FB429109EF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C1FF0A2-944F-5DC4-44BE-C5745D4C4BE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CF756455-B0D7-43F1-D266-3FE75380E29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B767F5A7-1474-C229-5084-0E3BC0A688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60A39A-0C80-FA0B-902E-64D7EA5B6A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F4FC88E-D80E-5E25-5490-F7B7B7EBF831}"/>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F0F87007-448B-BD9B-789A-1B69A9D4FED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017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39E57-6C3C-00F4-F351-5F8771A2BFF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FCAB08-CCE6-2D22-395C-C1F78E1B14E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3B02B2CF-D10B-71E7-5168-B6BBF3334DD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E2A9C8C9-AAE6-7FCC-EAA2-D0230D3A63E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91E7E61-F634-FA3B-757B-193571B24A2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0173A2B-AE00-9DC8-FAE9-457047872233}"/>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9237D92A-4EDE-9386-281F-9F7E75783E5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514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703F2-A68C-00CE-2F64-46806708BE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675C3A-0D89-E8FE-67B4-AF9ADCA9416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D61BE599-5C1D-662D-4A6D-6976B969554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09137C85-CA57-653B-47EB-4F7BCB38EF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2EB3E5-3A4D-A338-D469-6E4F1508935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7ADBAE9-BF72-CD9C-44B8-E06707993B68}"/>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E3F02201-4C33-7176-D41D-A241D11BF9C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674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02DF0-2E3C-3D29-8475-2742FFD961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8D0B9D9-4607-A0D3-2AB0-D62AC8D2DD1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14513C48-F0E7-F1CA-90F0-B20EE1A0344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4512BC19-A8CF-9BB8-83EE-96B627DB1E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ADBD532-D56E-425E-90C3-DD52FB33A77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5B69E3-A658-9BBD-E3DA-5F49051B72E7}"/>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900" dirty="0"/>
              <a:t>https://allisrael.com/blog/</a:t>
            </a:r>
            <a:r>
              <a:rPr lang="en-US" sz="900" dirty="0">
                <a:solidFill>
                  <a:srgbClr val="FFFF66"/>
                </a:solidFill>
              </a:rPr>
              <a:t>not-voting-is-abandoning-israel</a:t>
            </a:r>
            <a:r>
              <a:rPr lang="en-US" sz="900" dirty="0"/>
              <a:t>?utm_source=convertkit&amp;utm_medium=email&amp;utm_campaign=Hezbollah%20struggles%20to%20stop%20%E2%80%98wave%20of%20desertions,%E2%80%99%20ready%20for%20concessions%20to%20bring%20about%20truce%20-%20reports%20%7C%20ANALYSIS%3A%20Momentum%20shifting%20to%20Trump%20-%2015460497</a:t>
            </a:r>
          </a:p>
          <a:p>
            <a:endParaRPr lang="en-US" altLang="en-US" sz="900" dirty="0"/>
          </a:p>
        </p:txBody>
      </p:sp>
      <p:cxnSp>
        <p:nvCxnSpPr>
          <p:cNvPr id="3" name="Straight Connector 2">
            <a:extLst>
              <a:ext uri="{FF2B5EF4-FFF2-40B4-BE49-F238E27FC236}">
                <a16:creationId xmlns:a16="http://schemas.microsoft.com/office/drawing/2014/main" id="{16C94A76-1A92-CBE8-5628-8A18FF56930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999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B0F91-A211-6965-2FA3-D54289A0878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AE4B60D-46BA-1E38-ED81-67B4FC50B1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E510AD66-F927-97EC-3790-093C53676B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11DC4A79-FF53-A1D2-4DBE-BDE25518D6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53DA5FA-F36E-E23B-7343-CBDB1FC7EFC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0154C1F-D028-B171-6AE6-96713947EECE}"/>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b="0" i="0" dirty="0">
                <a:solidFill>
                  <a:srgbClr val="1155CC"/>
                </a:solidFill>
                <a:effectLst/>
                <a:latin typeface="Arial" panose="020B0604020202020204" pitchFamily="34" charset="0"/>
                <a:hlinkClick r:id="rId3"/>
              </a:rPr>
              <a:t>https://youtube.com/shorts/i27yzCozsOg?si=8PkkhseWPqIr4Zp_</a:t>
            </a:r>
            <a:endParaRPr lang="en-US" altLang="en-US" dirty="0"/>
          </a:p>
          <a:p>
            <a:endParaRPr lang="en-US" altLang="en-US" dirty="0"/>
          </a:p>
        </p:txBody>
      </p:sp>
      <p:cxnSp>
        <p:nvCxnSpPr>
          <p:cNvPr id="3" name="Straight Connector 2">
            <a:extLst>
              <a:ext uri="{FF2B5EF4-FFF2-40B4-BE49-F238E27FC236}">
                <a16:creationId xmlns:a16="http://schemas.microsoft.com/office/drawing/2014/main" id="{BA9FEBD2-0AC7-8062-6BE6-B18299A7A4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053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8275-5B28-0C1E-3CA8-BB11EA1B126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3681C4-9723-C659-F400-72D5F13B184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929EF9E-B089-8673-0141-5CE60231814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1BF59124-2E79-7754-0F48-45E078FAEC3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5B2A12-D03D-36FC-4876-D4816F51A6C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9576B35-EEAD-4FF5-AF0D-045CA26B1360}"/>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E289C577-946F-D7B9-1418-C17E376F8E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623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62BB3-BBE2-167C-32A5-6F5FB56C505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40DB974-F27F-CB7D-1479-0EE84B5E63E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7C64FD13-DF15-0AE1-891F-97952321B15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BCF1AE6A-D04F-4EEF-CFAE-EAEC50888B8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14FF3E5-DA22-B4D5-C40D-0032E5BD23B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A0C6DF9-CC8A-8AEC-C8F9-85590EF6F384}"/>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A776AB2-98C8-6FC4-12BA-7FAAC1F7E6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116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9558A-F37A-05F5-C2BA-D0D5438CF1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5B37B2-2611-CDFF-6EE1-BA9C5BD68FA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6144B162-9FE7-43BD-1D6A-58F391DC78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EB7AD77B-BA4C-B57B-893B-83C6BF6F294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543C6C5-124F-DE4B-6BAB-15707A38DB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060605-0010-A5EC-0EB9-225369D9C1E1}"/>
              </a:ext>
            </a:extLst>
          </p:cNvPr>
          <p:cNvSpPr>
            <a:spLocks noGrp="1" noChangeArrowheads="1"/>
          </p:cNvSpPr>
          <p:nvPr>
            <p:ph type="body" idx="1"/>
          </p:nvPr>
        </p:nvSpPr>
        <p:spPr>
          <a:xfrm>
            <a:off x="152400" y="4114800"/>
            <a:ext cx="6553200" cy="4876800"/>
          </a:xfrm>
        </p:spPr>
        <p:txBody>
          <a:bodyPr/>
          <a:lstStyle/>
          <a:p>
            <a:r>
              <a:rPr lang="en-US" altLang="en-US" dirty="0"/>
              <a:t>https://youtu.be/OsE5B-9uMYk </a:t>
            </a:r>
          </a:p>
          <a:p>
            <a:endParaRPr lang="en-US" altLang="en-US" dirty="0"/>
          </a:p>
          <a:p>
            <a:r>
              <a:rPr lang="en-US" altLang="en-US" dirty="0"/>
              <a:t>This insight explains why the Oslo Accords never worked at all!</a:t>
            </a:r>
          </a:p>
        </p:txBody>
      </p:sp>
      <p:cxnSp>
        <p:nvCxnSpPr>
          <p:cNvPr id="3" name="Straight Connector 2">
            <a:extLst>
              <a:ext uri="{FF2B5EF4-FFF2-40B4-BE49-F238E27FC236}">
                <a16:creationId xmlns:a16="http://schemas.microsoft.com/office/drawing/2014/main" id="{E7230E8E-218D-BC41-9A0C-258D3FFFD9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923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F695-984A-667E-61E9-1547BB3DA2E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7D0C51-B4DB-87C0-0835-494C8A4F695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117E2B1-FE75-8CDF-FFF4-A1D70DDD12E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A4F07954-BDEE-CBD0-EA49-9BD00983AB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5F98CE-D6C6-15C9-6C4C-092ADA9D640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A2BD18-265D-C5F1-CFE6-76468F67F4BE}"/>
              </a:ext>
            </a:extLst>
          </p:cNvPr>
          <p:cNvSpPr>
            <a:spLocks noGrp="1" noChangeArrowheads="1"/>
          </p:cNvSpPr>
          <p:nvPr>
            <p:ph type="body" idx="1"/>
          </p:nvPr>
        </p:nvSpPr>
        <p:spPr>
          <a:xfrm>
            <a:off x="152400" y="4114800"/>
            <a:ext cx="6553200" cy="4876800"/>
          </a:xfrm>
        </p:spPr>
        <p:txBody>
          <a:bodyPr/>
          <a:lstStyle/>
          <a:p>
            <a:r>
              <a:rPr lang="en-US" altLang="en-US" dirty="0"/>
              <a:t>He is age 29 father of two daughters originally from Long Island, NY.  Far Rockaway [beach I used to go to]</a:t>
            </a:r>
          </a:p>
        </p:txBody>
      </p:sp>
      <p:cxnSp>
        <p:nvCxnSpPr>
          <p:cNvPr id="3" name="Straight Connector 2">
            <a:extLst>
              <a:ext uri="{FF2B5EF4-FFF2-40B4-BE49-F238E27FC236}">
                <a16:creationId xmlns:a16="http://schemas.microsoft.com/office/drawing/2014/main" id="{3A6878A9-D9A4-BF1E-1CBE-CD9F7436CF4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697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B72C7-AED1-F5DC-650B-D5B9126E0C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7E0507-BD79-961D-35E2-7B604E59673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EBDECCF3-CE0B-946A-CBD7-28B399DB77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6614CD2D-6293-3A57-DD88-60E580D734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7966B79-62A0-0249-9E93-F19752E46E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1A214DF-B8A4-517E-6EAD-F9F3AB96E87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B7715927-D696-A9DA-14E5-C69EEBCDBD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173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20B8-26EA-C9BA-0E3B-02A81ADAC7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E6D6893-7D02-3478-67DE-8198156DC74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E8642654-52EE-8E8E-1778-EDC9C8B820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D9AF9E4C-C4AC-5CFD-9792-E8C431BBA90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1A2AFF0-684E-C6C2-FBCE-8FE12129F67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4DE398-0CCD-1CE3-0454-33B47274250B}"/>
              </a:ext>
            </a:extLst>
          </p:cNvPr>
          <p:cNvSpPr>
            <a:spLocks noGrp="1" noChangeArrowheads="1"/>
          </p:cNvSpPr>
          <p:nvPr>
            <p:ph type="body" idx="1"/>
          </p:nvPr>
        </p:nvSpPr>
        <p:spPr>
          <a:xfrm>
            <a:off x="152400" y="4114800"/>
            <a:ext cx="6553200" cy="4876800"/>
          </a:xfrm>
        </p:spPr>
        <p:txBody>
          <a:bodyPr/>
          <a:lstStyle/>
          <a:p>
            <a:r>
              <a:rPr lang="en-US" altLang="en-US" dirty="0"/>
              <a:t>“Settlements” has become a dirty word representing Jewish colonizers in Judea / Samaria West </a:t>
            </a:r>
          </a:p>
          <a:p>
            <a:r>
              <a:rPr lang="en-US" altLang="en-US" dirty="0"/>
              <a:t>These were in pre-1967 Israel proper, uncontested land.   Still considered settlements?</a:t>
            </a:r>
          </a:p>
        </p:txBody>
      </p:sp>
      <p:cxnSp>
        <p:nvCxnSpPr>
          <p:cNvPr id="3" name="Straight Connector 2">
            <a:extLst>
              <a:ext uri="{FF2B5EF4-FFF2-40B4-BE49-F238E27FC236}">
                <a16:creationId xmlns:a16="http://schemas.microsoft.com/office/drawing/2014/main" id="{E68271EF-7213-7450-E4B0-22D668942C9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170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DD3E5-30FD-610A-E80E-A9370576EDA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5BB7D33-8E2B-6A81-E541-02F1E01D7CE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91F6A41C-05F0-8597-3046-34DD9569CF2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F32BB2ED-3C4D-A7F8-89EF-B73309BF45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DA4AF16-D15C-C89F-9A07-E15E7671976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31D063-6974-68C5-05F7-B809D92F7C80}"/>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865B03CA-B035-22C6-45FA-8755E72106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421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D6277-1B8D-D1E4-91BF-4A3C602C1E7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377F83C-9E98-A375-7026-1CD3689FB4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AA115CC4-9914-44EC-1F3C-E7A0E3A5E9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738B1A30-12CF-3F79-C29A-9077372FE0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0DDC68-6C67-EE46-8BAE-15F03FABC9A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24C576F-B67D-F616-3F49-939F8B19D0B6}"/>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8D5D017D-F11F-A496-55A7-7F212EE6C95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644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A5FA9-C9FF-1162-421B-ABD803B2107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EBBE85C-06DC-3AC6-6850-6FD330F58B1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95A34D5F-4FA2-554F-DF7C-ACE9FDE7D69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C6CE7726-4D47-92AF-4931-6F5A2DCCA20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A338FD6-C916-E14A-364A-7CECFCF85D6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5AB158-6B9D-1F19-8C30-E318548A2C26}"/>
              </a:ext>
            </a:extLst>
          </p:cNvPr>
          <p:cNvSpPr>
            <a:spLocks noGrp="1" noChangeArrowheads="1"/>
          </p:cNvSpPr>
          <p:nvPr>
            <p:ph type="body" idx="1"/>
          </p:nvPr>
        </p:nvSpPr>
        <p:spPr>
          <a:xfrm>
            <a:off x="152400" y="4114800"/>
            <a:ext cx="6553200" cy="4876800"/>
          </a:xfrm>
        </p:spPr>
        <p:txBody>
          <a:bodyPr/>
          <a:lstStyle/>
          <a:p>
            <a:r>
              <a:rPr lang="en-US" altLang="en-US" dirty="0"/>
              <a:t> https://www.shutterstock.com/shutterstock/photos/1664318485/display_1500/stock-vector-map-of-the-old-city-of-jerusalem-1664318485.jpg</a:t>
            </a:r>
          </a:p>
        </p:txBody>
      </p:sp>
      <p:cxnSp>
        <p:nvCxnSpPr>
          <p:cNvPr id="3" name="Straight Connector 2">
            <a:extLst>
              <a:ext uri="{FF2B5EF4-FFF2-40B4-BE49-F238E27FC236}">
                <a16:creationId xmlns:a16="http://schemas.microsoft.com/office/drawing/2014/main" id="{30E6C2EE-AD2A-77F3-C70A-1AFBDD4A9AC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524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0AF32-6AC9-C7F4-DBA9-F3741AB45D5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A3174C4-0E99-0A8E-7DB0-444EE2160E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0EE82C65-F83A-86B8-42A3-E407979796E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063F29F9-DE3C-51F7-18CC-1D9E424C39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484728D-0D84-4D46-FEE9-1CF6D588447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E5322AA-6ECB-1AFD-4A93-B9A7734E1E5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1AB824DD-E7A8-5578-FEEC-5C135D922C8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961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4C976-D812-1195-E09E-2B4513BB937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653B888-919C-4DBA-79FF-558C8246B46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34B7BA8C-D7E9-F449-3D53-9DBC602241D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960854FD-3714-B90B-9B51-B846543E1E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092465B-1FF1-4847-205B-1FAFF763E49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C4A1876-89AD-5514-8EDC-1F07D65F0474}"/>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4EFA3BD4-00F7-1C47-D372-2BAA9AA405C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895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0542A-2975-09D3-8D24-7325D091A4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3C74C2F-99E3-E253-8D56-8840636B9B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02F655C3-1E9A-6DFD-3538-215AFEDA837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71329246-6A1A-F68A-B447-3F4A7929B1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2B32BF1-9970-9E18-21C8-9AD07877320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A984E3C-727B-FB1D-8742-2DBE80A6192A}"/>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9373BFF-4A79-7C44-B941-91A831B4BC0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864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9F05-8F56-E9B9-6D5F-B9AE1F6FAB0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0384AEA-334E-C25E-BDCF-18ED9A19226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97400F8E-9897-C7FE-912A-80E486BADD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3568AF3B-4069-6D8E-AE3E-6383E226F08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3485227-3B9B-80C1-E191-80BEA611CE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7994589-0F7D-8A22-E9F1-6E6F73B3C3BF}"/>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709BE9F0-3AAC-AE11-B68B-FBCBCD55F64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698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35C1-7551-DE83-CC4A-BFCEE2C0EBF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0DFA4A6-D757-DCCF-FF84-9491B61DDEA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9D79C17D-AB7C-236F-39AD-7AE8FA7CCF1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E7ED52E3-90B7-D98E-9459-A738B1ACCFE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A747B8A-9DD2-C6A9-3238-E0F83AC3942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4BCAC7F-6784-804B-1B43-563D774B0BA8}"/>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46A05752-243F-7FB4-E82D-77A53C2069A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1557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95B2D-8D55-747F-9C90-7E3E546848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792F8F6-0CA9-BF75-E643-9569EE14E2F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A1582715-DEEA-C35C-166D-E908DB56428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33818260-44DF-7AF9-046D-8962AF8A5B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68A15BA-6FA5-EB8E-1A9E-C3AFEBC9E3B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D2EAE2-091D-F6C3-E904-FC965861F50C}"/>
              </a:ext>
            </a:extLst>
          </p:cNvPr>
          <p:cNvSpPr>
            <a:spLocks noGrp="1" noChangeArrowheads="1"/>
          </p:cNvSpPr>
          <p:nvPr>
            <p:ph type="body" idx="1"/>
          </p:nvPr>
        </p:nvSpPr>
        <p:spPr>
          <a:xfrm>
            <a:off x="152400" y="4114800"/>
            <a:ext cx="6553200" cy="4876800"/>
          </a:xfrm>
        </p:spPr>
        <p:txBody>
          <a:bodyPr/>
          <a:lstStyle/>
          <a:p>
            <a:r>
              <a:rPr lang="en-US" altLang="en-US" dirty="0"/>
              <a:t> Never mind archeology.</a:t>
            </a:r>
          </a:p>
        </p:txBody>
      </p:sp>
      <p:cxnSp>
        <p:nvCxnSpPr>
          <p:cNvPr id="3" name="Straight Connector 2">
            <a:extLst>
              <a:ext uri="{FF2B5EF4-FFF2-40B4-BE49-F238E27FC236}">
                <a16:creationId xmlns:a16="http://schemas.microsoft.com/office/drawing/2014/main" id="{AC5EFE3F-A241-3A19-7FBC-C9BF0F29E59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854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63BB8-9A98-9849-990A-F396E952426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F38D7E-2498-A1BF-A731-96D94C554BD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F743377E-D79E-8239-4AA7-47AF1919280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5C3368FD-2904-118D-A975-A54BF2A760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7D0877-BC32-122C-C118-22F0663BA3F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6AAA7D5-857E-0010-84EB-8E55D827E054}"/>
              </a:ext>
            </a:extLst>
          </p:cNvPr>
          <p:cNvSpPr>
            <a:spLocks noGrp="1" noChangeArrowheads="1"/>
          </p:cNvSpPr>
          <p:nvPr>
            <p:ph type="body" idx="1"/>
          </p:nvPr>
        </p:nvSpPr>
        <p:spPr>
          <a:xfrm>
            <a:off x="152400" y="4114800"/>
            <a:ext cx="6553200" cy="4876800"/>
          </a:xfrm>
        </p:spPr>
        <p:txBody>
          <a:bodyPr/>
          <a:lstStyle/>
          <a:p>
            <a:r>
              <a:rPr lang="en-US" altLang="en-US" dirty="0"/>
              <a:t>Or register on site.</a:t>
            </a:r>
          </a:p>
        </p:txBody>
      </p:sp>
      <p:cxnSp>
        <p:nvCxnSpPr>
          <p:cNvPr id="3" name="Straight Connector 2">
            <a:extLst>
              <a:ext uri="{FF2B5EF4-FFF2-40B4-BE49-F238E27FC236}">
                <a16:creationId xmlns:a16="http://schemas.microsoft.com/office/drawing/2014/main" id="{5DC642B4-20A0-7789-3DF2-EDC8AE5BF01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4099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EF61F-F611-0C76-CB4C-796A8FA1794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7F61874-1D01-C778-D56E-70472807014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709B5473-1D3C-4CC4-D7A8-F9B98FF2863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5C3A11AC-8965-624C-E264-E3F05DC9A1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E98D8AE-EE99-B305-E3C5-769562C782A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E86E0D9-6005-0B54-54C3-EBB1213774AF}"/>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8AF0E9A-DCFA-98E6-34CB-339D48AEDAC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038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0E2F4-196E-7D7D-09AB-2F7E1B8F3B3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98B61E3-614E-EC7B-D7F6-403E9002E93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0B948D3F-7DDA-558B-36C1-C701970B0E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8D690E80-3157-4335-1689-7EA82FBBA93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BCEF3F2-C911-92DE-171C-6C9F9DA5D03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308B71D-E7F6-8EC8-89B5-DA3C68B83720}"/>
              </a:ext>
            </a:extLst>
          </p:cNvPr>
          <p:cNvSpPr>
            <a:spLocks noGrp="1" noChangeArrowheads="1"/>
          </p:cNvSpPr>
          <p:nvPr>
            <p:ph type="body" idx="1"/>
          </p:nvPr>
        </p:nvSpPr>
        <p:spPr>
          <a:xfrm>
            <a:off x="152400" y="4114800"/>
            <a:ext cx="6553200" cy="4876800"/>
          </a:xfrm>
        </p:spPr>
        <p:txBody>
          <a:bodyPr/>
          <a:lstStyle/>
          <a:p>
            <a:r>
              <a:rPr lang="en-US" altLang="en-US" dirty="0"/>
              <a:t> Great distinction Bnei Yisrael = Sons of Israel  True Israel, and all Muslim.</a:t>
            </a:r>
          </a:p>
        </p:txBody>
      </p:sp>
      <p:cxnSp>
        <p:nvCxnSpPr>
          <p:cNvPr id="3" name="Straight Connector 2">
            <a:extLst>
              <a:ext uri="{FF2B5EF4-FFF2-40B4-BE49-F238E27FC236}">
                <a16:creationId xmlns:a16="http://schemas.microsoft.com/office/drawing/2014/main" id="{B340B8AF-92A6-7756-5F49-85BDFEB210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065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84842-F2CC-ECAA-80ED-0E1C85EC83C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EA4CAF9-65B5-2389-9038-01588B1F548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D742E159-009F-84DE-F8D5-1A1E6089F6C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894262D3-69C3-DF88-792E-601772C33D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5D93C29-D629-5331-EE67-E4249A3F988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6A40A10-B209-1C10-FE3E-2A8BF5E5B68A}"/>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5E23C0B3-FE9D-504D-7B30-7FF14C7ADDD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8727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DC46-74DF-AC00-A4B5-FEEA775FEC1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C1750C-F73D-9BAA-5E50-55A27E280A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727C05AA-C15C-5966-E055-2CDABB7AB2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28380370-8255-28B9-4AC8-900D5276C6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007E800-04E8-8176-8287-8C9351C656E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057BD79-C26B-98DC-DFC7-D4D7EDFC9C02}"/>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D10DC0AF-08FD-5FAC-F7C9-D8120DE0078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420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BA1C1-3993-065C-AA47-228D20387E4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DF2BFC2-6A06-8CE8-4835-7F6B6B3A2D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E3D4B0EF-08F3-8627-5966-397FE9E63E9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E1F0C420-4DDC-D8FE-A658-F8755C2F2EE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9C386E6-681E-C483-4EDF-19743F4E973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2B8DEFA-1C42-4D43-AD9A-086D3E5E4185}"/>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9A58567-DDAD-45D3-E4A4-C5CD9CCC126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081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294F-578A-E90F-E607-E495B482E6E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0FEEBB6-A8B8-FE2A-350E-4A6E1EED7AE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2FF769F8-6221-BFF3-9F12-84AA3479C9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19000954-A3CB-1009-A28C-59CDDA7B9B5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568AF1B-B196-158D-7685-B8FE026B65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510B02C-E895-80E5-7C0D-E84AFE189D33}"/>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C9100640-E873-4D11-472C-30B262D9928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3642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482F3-5DA7-B9B9-01FE-FBC034739F8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B48BDC0-544C-3629-1E06-5290950AEFC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AA3F94AC-3BC7-ABC8-4555-82EC160744D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1091906D-4D08-6FED-96A4-19B1B8F1462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4616389-5F78-CA1E-0DB9-174341CAD0E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C7BDCA1-5AB2-7042-614F-52A4EE8A0B64}"/>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2000" dirty="0"/>
              <a:t>Leftists Jews have a  problem with Chabad Messianic view of religious Jews.   Muslims have a problem with all Jews who believe in Jewish sovereignty.</a:t>
            </a:r>
          </a:p>
          <a:p>
            <a:endParaRPr lang="en-US" altLang="en-US" dirty="0"/>
          </a:p>
        </p:txBody>
      </p:sp>
      <p:cxnSp>
        <p:nvCxnSpPr>
          <p:cNvPr id="3" name="Straight Connector 2">
            <a:extLst>
              <a:ext uri="{FF2B5EF4-FFF2-40B4-BE49-F238E27FC236}">
                <a16:creationId xmlns:a16="http://schemas.microsoft.com/office/drawing/2014/main" id="{655BD3C3-AA07-D21A-E8C3-747B96EA69D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9730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5B999-3182-7917-3434-5399E21826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919C3E4-4F7B-95DD-864C-9E26CBE4FF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22A03DD-30CA-376F-8F45-4AABCEF820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C8003CC1-1F2E-F02D-1994-1D4CB14C970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04FB6C5-916F-D810-2E90-83C62427921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1EA8389-3CC2-97F7-B0AA-B7CB5CC90226}"/>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BCE8D916-3066-8E14-3A3D-E86931C5D50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0457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A67CD-438A-BAD4-D1AD-56CAE7422CF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5FF5C57-44CD-AA1A-3AEE-762FC7BC129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F256609C-0815-E999-DEFF-58AF221D641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66FDED89-1728-35A4-A9DF-4BE876EAD7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05EF972-9421-7D50-23F3-F5AF6FEB311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E4FA104-A721-6997-E6DE-D54B8EAE813F}"/>
              </a:ext>
            </a:extLst>
          </p:cNvPr>
          <p:cNvSpPr>
            <a:spLocks noGrp="1" noChangeArrowheads="1"/>
          </p:cNvSpPr>
          <p:nvPr>
            <p:ph type="body" idx="1"/>
          </p:nvPr>
        </p:nvSpPr>
        <p:spPr>
          <a:xfrm>
            <a:off x="152400" y="4114800"/>
            <a:ext cx="6553200" cy="4876800"/>
          </a:xfrm>
        </p:spPr>
        <p:txBody>
          <a:bodyPr/>
          <a:lstStyle/>
          <a:p>
            <a:r>
              <a:rPr lang="en-US" altLang="en-US" dirty="0"/>
              <a:t> </a:t>
            </a:r>
            <a:r>
              <a:rPr lang="en-US" sz="2000" dirty="0" err="1"/>
              <a:t>Moriel</a:t>
            </a:r>
            <a:r>
              <a:rPr lang="en-US" sz="2000" dirty="0"/>
              <a:t> Bareli</a:t>
            </a:r>
            <a:endParaRPr lang="en-US" altLang="en-US" dirty="0"/>
          </a:p>
        </p:txBody>
      </p:sp>
      <p:cxnSp>
        <p:nvCxnSpPr>
          <p:cNvPr id="3" name="Straight Connector 2">
            <a:extLst>
              <a:ext uri="{FF2B5EF4-FFF2-40B4-BE49-F238E27FC236}">
                <a16:creationId xmlns:a16="http://schemas.microsoft.com/office/drawing/2014/main" id="{38B7B20E-90B9-0097-AFA6-D02C6B45F23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436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9269E-5642-2497-F15C-E551EE7771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A0B666F-FC37-AA19-A716-CB2C0FA12A6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0BD1A663-9418-B48C-C714-4CA8EF54D1C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402E455E-CBE3-CD4D-A502-2A00D7C8EBB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520B65F-DBC6-B9D6-732F-7FC3B5C7EFD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B2AC37-369F-8DF6-1920-4C439B024840}"/>
              </a:ext>
            </a:extLst>
          </p:cNvPr>
          <p:cNvSpPr>
            <a:spLocks noGrp="1" noChangeArrowheads="1"/>
          </p:cNvSpPr>
          <p:nvPr>
            <p:ph type="body" idx="1"/>
          </p:nvPr>
        </p:nvSpPr>
        <p:spPr>
          <a:xfrm>
            <a:off x="152400" y="4114800"/>
            <a:ext cx="6553200" cy="4876800"/>
          </a:xfrm>
        </p:spPr>
        <p:txBody>
          <a:bodyPr/>
          <a:lstStyle/>
          <a:p>
            <a:r>
              <a:rPr lang="en-US" altLang="en-US" dirty="0"/>
              <a:t> We say “</a:t>
            </a:r>
            <a:r>
              <a:rPr lang="en-US" altLang="en-US" dirty="0" err="1"/>
              <a:t>Hevron</a:t>
            </a:r>
            <a:r>
              <a:rPr lang="en-US" altLang="en-US" dirty="0"/>
              <a:t>” in YK Kaddish.</a:t>
            </a:r>
          </a:p>
        </p:txBody>
      </p:sp>
      <p:cxnSp>
        <p:nvCxnSpPr>
          <p:cNvPr id="3" name="Straight Connector 2">
            <a:extLst>
              <a:ext uri="{FF2B5EF4-FFF2-40B4-BE49-F238E27FC236}">
                <a16:creationId xmlns:a16="http://schemas.microsoft.com/office/drawing/2014/main" id="{8F9C6816-B88E-A9B7-5927-459567C8018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97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456CF-4327-935F-DEFC-5ACC0CA1FAC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BC95BF1-D306-4A36-4941-31C7CEA07AA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3C2B2D4-3AF6-B0D7-F897-2D379B38689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B769F1B7-6D19-B01C-4614-5A0D69E16A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4DC0592-49B2-76E9-CFCC-61E0301AD30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7CE838A-095A-1BEA-1A17-F54A0B4A9C3C}"/>
              </a:ext>
            </a:extLst>
          </p:cNvPr>
          <p:cNvSpPr>
            <a:spLocks noGrp="1" noChangeArrowheads="1"/>
          </p:cNvSpPr>
          <p:nvPr>
            <p:ph type="body" idx="1"/>
          </p:nvPr>
        </p:nvSpPr>
        <p:spPr>
          <a:xfrm>
            <a:off x="152400" y="4114800"/>
            <a:ext cx="6553200" cy="4876800"/>
          </a:xfrm>
        </p:spPr>
        <p:txBody>
          <a:bodyPr/>
          <a:lstStyle/>
          <a:p>
            <a:r>
              <a:rPr lang="en-US" altLang="en-US" dirty="0"/>
              <a:t> </a:t>
            </a:r>
            <a:r>
              <a:rPr lang="en-US" altLang="en-US" sz="1050" dirty="0"/>
              <a:t>https://alerts.aflds.org/archive/9z4zaam84ef7c35fmk1mucj5j4ufbsg8575fumur0r8_rp2ach2srat38h1e8he49j4slie4pj5c3h2bs</a:t>
            </a:r>
            <a:endParaRPr lang="en-US" altLang="en-US" dirty="0"/>
          </a:p>
        </p:txBody>
      </p:sp>
      <p:cxnSp>
        <p:nvCxnSpPr>
          <p:cNvPr id="3" name="Straight Connector 2">
            <a:extLst>
              <a:ext uri="{FF2B5EF4-FFF2-40B4-BE49-F238E27FC236}">
                <a16:creationId xmlns:a16="http://schemas.microsoft.com/office/drawing/2014/main" id="{835316B6-6C46-D540-B0BA-272196E6536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163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8482E-330C-6550-24C8-E745D1A45F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8C26073-7441-C246-B8CD-866E8796297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33BAFDF7-BFDE-4C44-DB5A-DA261709152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2B8A2843-9A4D-8FBD-C4BD-3805171F97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23B7A84-141F-3AC2-03D2-94418A28F38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B67A018-BC73-3B6B-C206-19BB4BE58B13}"/>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FD3BF638-B13B-A858-F638-257DCBC631C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529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EB449-B579-8D02-51AD-CCEFEFA8D9E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0F93126-6812-92B1-E000-8650037883C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31BA5A91-BDFA-8839-2610-3049491477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11F9A7DD-7240-90DD-06D0-736DC3105B4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AE23F2C-546B-1904-D164-DDA6CEAB3D0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A23207-4231-8710-7017-F97885F063F3}"/>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D7089015-CB80-F45D-FBA1-B661267B1D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565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F767A-21B7-3E88-A6A8-28988AECBB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74E8F0E-124F-CF94-9819-F2BF08F2B24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D3A532FD-697D-AAF3-9B94-3F4A550F64E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70953113-46E0-3647-70D7-CCC600F430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CF24A9B-41E7-F1CF-8109-809C7372FE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3D6A704-2EF4-53E5-EDAE-3F39D0B61B6E}"/>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E9623E14-E616-7CA0-7C47-1F1EA4A23AE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1401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11E80-30B3-FB9C-953F-FA49C9FD7D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D4937B-3D84-2AC7-81E6-72DEAED443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512AC39D-B3A9-8961-ECFC-A50E484984D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F93B6067-72D5-A601-2EAA-E881810C22B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26BE88F-77A9-427C-0ACB-0D28C0956CD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D0F6B6D-86BA-E052-65F4-4EEDA77CA35D}"/>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65666773-058F-B47D-CBEC-34577836A29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9333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8AD38-62C3-7A68-6625-E0683D542E1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F46E2F-1BE6-37E1-4502-7362F0CDB95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1420F71E-5728-F55B-0842-9C417A519F2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E51C5104-9A1D-B43C-D5D8-A833DA0933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A4C9015-2D28-0016-0F51-42BD67193B4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3E08EFD-D555-52E4-1954-AF710BF046E3}"/>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F8341828-A14B-7FA5-232E-3E4C496A529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4884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FF984-EC84-5A42-1EFF-E33E1A78572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18ACF0-7556-C777-20E8-BF3051568B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B5201F3A-1A75-2463-27C7-1D9EB0B72E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81EB66DD-3D96-B2F5-B169-310F5013A77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70D4A7C-3E77-C76B-F602-18286DB239F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4FB440-0A50-0632-3EDB-8A617556BD19}"/>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778C707-B6AA-CF8F-D561-AF1925EB124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8533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F5C3B-C8FE-9358-8624-80EC4D12DB9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B5E6A5-A68B-7EE0-2956-34DAD8C6373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FAF78736-0411-E68A-5D03-66451ED7617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557B4F9C-0F37-370A-915E-5C5A6F85AD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07D58E-83BD-779E-F1E7-31449CA6149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2EC1F2-BD1D-C5EE-25CC-A8BA236B9E37}"/>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47A41F1F-4091-455D-081C-D7372CE543D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2364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3A465-F35C-34A2-AE2F-4463C10A40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698ABD5-4FD0-2717-F0FF-FC38DA1FBF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C2AD5227-E544-B6B6-579F-7B2B8BAB072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1AD303FF-6B39-790A-BF88-3BA3B77352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E7B9CF2-2015-9325-681A-D1DECDFE71E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AC67F8C-D406-0C56-7A9F-D6C1D9AB0EF6}"/>
              </a:ext>
            </a:extLst>
          </p:cNvPr>
          <p:cNvSpPr>
            <a:spLocks noGrp="1" noChangeArrowheads="1"/>
          </p:cNvSpPr>
          <p:nvPr>
            <p:ph type="body" idx="1"/>
          </p:nvPr>
        </p:nvSpPr>
        <p:spPr>
          <a:xfrm>
            <a:off x="152400" y="4114800"/>
            <a:ext cx="6553200" cy="4876800"/>
          </a:xfrm>
        </p:spPr>
        <p:txBody>
          <a:bodyPr/>
          <a:lstStyle/>
          <a:p>
            <a:r>
              <a:rPr lang="en-US" altLang="en-US" dirty="0"/>
              <a:t> https://www.youtube.com/watch?v=SGlkJERPmwo</a:t>
            </a:r>
          </a:p>
          <a:p>
            <a:r>
              <a:rPr lang="en-US" altLang="en-US" dirty="0"/>
              <a:t>https://www.youtube.com/watch?v=YeJrC_tBPlA</a:t>
            </a:r>
          </a:p>
        </p:txBody>
      </p:sp>
      <p:cxnSp>
        <p:nvCxnSpPr>
          <p:cNvPr id="3" name="Straight Connector 2">
            <a:extLst>
              <a:ext uri="{FF2B5EF4-FFF2-40B4-BE49-F238E27FC236}">
                <a16:creationId xmlns:a16="http://schemas.microsoft.com/office/drawing/2014/main" id="{4BFB5FDB-7996-9DB5-A00D-331FE4241B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0302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BA35A-9A9C-8DB5-9E27-3508CD809B7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1B63B5E-C2AC-1B1A-DDF3-A06B26D68A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4E27DC1C-C819-A645-CC5D-20B9001F84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DC51844B-6BEC-652B-4B58-FB58FEE486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FC12897-C3B3-E2E0-9D57-08E4330AFF5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2EF453C-F485-4C98-E1FD-882C515CC0CC}"/>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7118444E-4F0D-9455-5A4E-B098AA36889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163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1F293-13C3-0F9D-0B1B-E3C36AD2BCE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CA0855-83CA-80A8-6FEE-BCD9B21D847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A58D9865-46CB-7165-E4B5-36B428E3B24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2C236BED-32FB-68CA-3C58-42364413C62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B2986D2-4465-2625-60E5-D9ACFDBE926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AB63D41-0F46-3D81-15A7-EA229AAE5AD5}"/>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A4E6F512-814D-BF4F-34E9-FCE6D2F603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325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CDD96-8657-25BE-7176-B9D619F8264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DD7C670-2758-839D-BDEB-8DB6DC6BE6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C2502DA4-61D0-B711-B4BE-5965A04DC07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711F0039-FAD2-1453-4FC9-6CC80AB0DA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F45871-CC57-9F07-6499-BD7EA7F2817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E284DD0-58BC-8144-08C9-A8D41ED77991}"/>
              </a:ext>
            </a:extLst>
          </p:cNvPr>
          <p:cNvSpPr>
            <a:spLocks noGrp="1" noChangeArrowheads="1"/>
          </p:cNvSpPr>
          <p:nvPr>
            <p:ph type="body" idx="1"/>
          </p:nvPr>
        </p:nvSpPr>
        <p:spPr>
          <a:xfrm>
            <a:off x="152400" y="4114800"/>
            <a:ext cx="6553200" cy="4876800"/>
          </a:xfrm>
        </p:spPr>
        <p:txBody>
          <a:bodyPr/>
          <a:lstStyle/>
          <a:p>
            <a:r>
              <a:rPr lang="en-US" altLang="en-US" dirty="0"/>
              <a:t> AFLDS.org</a:t>
            </a:r>
          </a:p>
        </p:txBody>
      </p:sp>
      <p:cxnSp>
        <p:nvCxnSpPr>
          <p:cNvPr id="3" name="Straight Connector 2">
            <a:extLst>
              <a:ext uri="{FF2B5EF4-FFF2-40B4-BE49-F238E27FC236}">
                <a16:creationId xmlns:a16="http://schemas.microsoft.com/office/drawing/2014/main" id="{E549495F-9C89-AFFC-0219-B863D2D3621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6392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 https://x.com/Osint613/status/1850420389597356190</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8452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CDF06-9016-F619-1A62-304242B9E2E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16D7324-1486-F995-D029-A70DC81B40C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4FB9D5E0-EC8A-8279-C553-06E92E73073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CAA2718D-D00F-5D99-7662-ADD527CB5DF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4D54410-E528-2913-0652-FF337771A34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ED46E6F-8C3B-7FE9-9BCA-7D0DFF128BDE}"/>
              </a:ext>
            </a:extLst>
          </p:cNvPr>
          <p:cNvSpPr>
            <a:spLocks noGrp="1" noChangeArrowheads="1"/>
          </p:cNvSpPr>
          <p:nvPr>
            <p:ph type="body" idx="1"/>
          </p:nvPr>
        </p:nvSpPr>
        <p:spPr>
          <a:xfrm>
            <a:off x="152400" y="4114800"/>
            <a:ext cx="6553200" cy="4876800"/>
          </a:xfrm>
        </p:spPr>
        <p:txBody>
          <a:bodyPr/>
          <a:lstStyle/>
          <a:p>
            <a:r>
              <a:rPr lang="en-US" altLang="en-US" dirty="0"/>
              <a:t> https://www.israeltoday.co.il/read/iran-said-fearful-after-israel-hits-missile-program-air-defenses/?mc_cid=251bd78836&amp;mc_eid=9f06d9f262</a:t>
            </a:r>
          </a:p>
        </p:txBody>
      </p:sp>
      <p:cxnSp>
        <p:nvCxnSpPr>
          <p:cNvPr id="3" name="Straight Connector 2">
            <a:extLst>
              <a:ext uri="{FF2B5EF4-FFF2-40B4-BE49-F238E27FC236}">
                <a16:creationId xmlns:a16="http://schemas.microsoft.com/office/drawing/2014/main" id="{571C83FF-8A3C-25C9-37FF-8500BB9D1D8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50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87D39-C383-6DF9-4B2A-D7DC576ACA8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BE293BD-660F-02FF-1F80-1D47E604940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D4ECC835-D6EC-0F0A-344F-479F2655D2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5257D527-FC89-40A3-C15C-0F19D182C29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13EBE4A-4ADE-9E49-CDC8-D42178E427B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2DF831C-D63E-0D6B-B2E5-3D1A2D46D3E9}"/>
              </a:ext>
            </a:extLst>
          </p:cNvPr>
          <p:cNvSpPr>
            <a:spLocks noGrp="1" noChangeArrowheads="1"/>
          </p:cNvSpPr>
          <p:nvPr>
            <p:ph type="body" idx="1"/>
          </p:nvPr>
        </p:nvSpPr>
        <p:spPr>
          <a:xfrm>
            <a:off x="152400" y="4114800"/>
            <a:ext cx="6553200" cy="4876800"/>
          </a:xfrm>
        </p:spPr>
        <p:txBody>
          <a:bodyPr/>
          <a:lstStyle/>
          <a:p>
            <a:r>
              <a:rPr lang="en-US" altLang="en-US" dirty="0"/>
              <a:t> https://www.israeltoday.co.il/read/iran-said-fearful-after-israel-hits-missile-program-air-defenses/?mc_cid=251bd78836&amp;mc_eid=9f06d9f262</a:t>
            </a:r>
          </a:p>
        </p:txBody>
      </p:sp>
      <p:cxnSp>
        <p:nvCxnSpPr>
          <p:cNvPr id="3" name="Straight Connector 2">
            <a:extLst>
              <a:ext uri="{FF2B5EF4-FFF2-40B4-BE49-F238E27FC236}">
                <a16:creationId xmlns:a16="http://schemas.microsoft.com/office/drawing/2014/main" id="{D36C508F-CEB8-DA02-FF3B-A8DED174E86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0422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4EFF1-0867-490A-746D-04B817B9B88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ED2F79-8FFE-EEE0-ECCA-EDA72C36B84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D08D2555-5BA0-A3CB-9478-BE2C2E04D20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494C0E23-024D-41E6-8098-71501A446E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ED0B57B-BF66-25A4-46E7-E727CCC711E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6BA4455-244D-215E-75AF-36C815BE927A}"/>
              </a:ext>
            </a:extLst>
          </p:cNvPr>
          <p:cNvSpPr>
            <a:spLocks noGrp="1" noChangeArrowheads="1"/>
          </p:cNvSpPr>
          <p:nvPr>
            <p:ph type="body" idx="1"/>
          </p:nvPr>
        </p:nvSpPr>
        <p:spPr>
          <a:xfrm>
            <a:off x="152400" y="4114800"/>
            <a:ext cx="6553200" cy="4876800"/>
          </a:xfrm>
        </p:spPr>
        <p:txBody>
          <a:bodyPr/>
          <a:lstStyle/>
          <a:p>
            <a:r>
              <a:rPr lang="en-US" altLang="en-US" dirty="0"/>
              <a:t> https://www.israeltoday.co.il/read/irans-missile-program-set-back-but-nuclear-threat-remains/?mc_cid=251bd78836&amp;mc_eid=9f06d9f262</a:t>
            </a:r>
          </a:p>
        </p:txBody>
      </p:sp>
      <p:cxnSp>
        <p:nvCxnSpPr>
          <p:cNvPr id="3" name="Straight Connector 2">
            <a:extLst>
              <a:ext uri="{FF2B5EF4-FFF2-40B4-BE49-F238E27FC236}">
                <a16:creationId xmlns:a16="http://schemas.microsoft.com/office/drawing/2014/main" id="{0278E46E-080B-6862-EC68-F48AF3A0084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8735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F51B-1FE6-CD0A-03F5-B34F4BFE582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5F5D91C-CF9B-BEED-8899-71482CAFC9D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363EF782-7C97-601A-6D17-7835E46CF28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0323CB4A-BD5D-5E82-7D39-F95DE347FC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6CCF68-2102-DCAC-A33C-85C40275B6A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AFC1744-8FDC-02C4-92E4-39BBA9C44498}"/>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https://www.israelnationalnews.com/news/398350</a:t>
            </a:r>
          </a:p>
          <a:p>
            <a:endParaRPr lang="en-US" altLang="en-US" dirty="0"/>
          </a:p>
        </p:txBody>
      </p:sp>
      <p:cxnSp>
        <p:nvCxnSpPr>
          <p:cNvPr id="3" name="Straight Connector 2">
            <a:extLst>
              <a:ext uri="{FF2B5EF4-FFF2-40B4-BE49-F238E27FC236}">
                <a16:creationId xmlns:a16="http://schemas.microsoft.com/office/drawing/2014/main" id="{C57AF5DC-71CD-C381-A260-5E8B8CE6FF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7807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E56EA-445E-4C82-7C25-EE7FEB15E22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4E35852-EB14-E165-1A83-0DE7F25310E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6A859260-FB20-CFEE-D923-BA3ADD6899C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68F6310A-37DD-2F18-32C2-F77E1632B70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9E72BDF-1FE8-E0E4-7528-0B8D23BFEF2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B36D49-B938-F653-D29F-0E6BAB24F479}"/>
              </a:ext>
            </a:extLst>
          </p:cNvPr>
          <p:cNvSpPr>
            <a:spLocks noGrp="1" noChangeArrowheads="1"/>
          </p:cNvSpPr>
          <p:nvPr>
            <p:ph type="body" idx="1"/>
          </p:nvPr>
        </p:nvSpPr>
        <p:spPr>
          <a:xfrm>
            <a:off x="152400" y="4114800"/>
            <a:ext cx="6553200" cy="4876800"/>
          </a:xfrm>
        </p:spPr>
        <p:txBody>
          <a:bodyPr/>
          <a:lstStyle/>
          <a:p>
            <a:r>
              <a:rPr lang="en-US" altLang="en-US" dirty="0"/>
              <a:t> https://www.israelnationalnews.com/news/398350</a:t>
            </a:r>
          </a:p>
        </p:txBody>
      </p:sp>
      <p:cxnSp>
        <p:nvCxnSpPr>
          <p:cNvPr id="3" name="Straight Connector 2">
            <a:extLst>
              <a:ext uri="{FF2B5EF4-FFF2-40B4-BE49-F238E27FC236}">
                <a16:creationId xmlns:a16="http://schemas.microsoft.com/office/drawing/2014/main" id="{51C9D457-648E-701E-D103-AF91A1F2B57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7350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B992F-B6F1-44AC-CA0E-FB03563C513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2FF340B-A80D-D8C0-92D0-F14E974CB41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7F443862-D8BE-065B-D705-9A1AA828F8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6FEC4D36-76C7-3863-3708-DF8AC53FF2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39F3F51-39E8-6075-4A92-4A7074AA82E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3BF580-9B64-B227-F9D1-3CBCFD00B093}"/>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https://www.israelnationalnews.com/news/398350</a:t>
            </a:r>
          </a:p>
          <a:p>
            <a:endParaRPr lang="en-US" altLang="en-US" dirty="0"/>
          </a:p>
        </p:txBody>
      </p:sp>
      <p:cxnSp>
        <p:nvCxnSpPr>
          <p:cNvPr id="3" name="Straight Connector 2">
            <a:extLst>
              <a:ext uri="{FF2B5EF4-FFF2-40B4-BE49-F238E27FC236}">
                <a16:creationId xmlns:a16="http://schemas.microsoft.com/office/drawing/2014/main" id="{0C96910E-5229-E403-D8C0-E429860A007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3692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A3B58-AD0D-93A4-4617-8A7B932A1D4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E881475-9487-D457-80CF-C3F0C9D2A3F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6B5B8F0C-831A-F2B9-DE0C-9D4E2E8C1BA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693BBCD3-5B92-28EA-DFFC-24C1DC47A0F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17A2027-EB8A-B597-B36D-760B14BBBF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6005F4B-623A-CCDB-44D8-8C63C6F6D09A}"/>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D884F117-FA19-AAF7-C868-74275A57D0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704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854FE-EA23-0E6A-A914-DE6A175CE08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3892EA6-9D60-325E-2862-1B2A941914F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552D71F-22D7-D77B-05C9-15B281FA2A4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63FFB3E7-3702-B862-EB9F-9A678C00000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B687679-E737-7D71-947C-449130EA68E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683C3A-AFF9-FFC4-6888-044FCE1E7310}"/>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sz="2000" dirty="0">
                <a:hlinkClick r:id="rId3"/>
              </a:rPr>
              <a:t>https://www.youtube.com/watch?v=rJIXzk4DC9Y</a:t>
            </a:r>
            <a:endParaRPr lang="en-US" sz="2000" dirty="0"/>
          </a:p>
          <a:p>
            <a:endParaRPr lang="en-US" altLang="en-US" dirty="0"/>
          </a:p>
        </p:txBody>
      </p:sp>
      <p:cxnSp>
        <p:nvCxnSpPr>
          <p:cNvPr id="3" name="Straight Connector 2">
            <a:extLst>
              <a:ext uri="{FF2B5EF4-FFF2-40B4-BE49-F238E27FC236}">
                <a16:creationId xmlns:a16="http://schemas.microsoft.com/office/drawing/2014/main" id="{FF655C4F-BDAB-9A2D-94F4-E3A4DC01A2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2803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997B2-547D-34D8-CC2F-6083915789C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A82E9E4-C36F-BE0F-0102-CB61178534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FF7F012A-39A5-D66E-C77D-BC09B3DACE2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8F80DA35-D12E-7AFA-FA75-FDA5F1FFF3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2A5D6A8-FF01-6ACF-FFAD-F18F8E83D2B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B5DACA4-0BC4-6F2F-B19A-C2402D219721}"/>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B11F2EC3-87C7-FF63-F47F-BA94B89622A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163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5B5FF-A13D-195B-90D0-AD6E193008D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5850E0-B123-F85B-2314-A6F56A8319D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7289EE33-CCC8-DB36-F093-BCC20D25E2E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3FF5CE73-357B-E9A6-1059-6F6F4C99ADF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D9B4071-5A29-776B-7E05-3D7A523B387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EBED46E-13A8-47B4-C698-3AA4061BD4B9}"/>
              </a:ext>
            </a:extLst>
          </p:cNvPr>
          <p:cNvSpPr>
            <a:spLocks noGrp="1" noChangeArrowheads="1"/>
          </p:cNvSpPr>
          <p:nvPr>
            <p:ph type="body" idx="1"/>
          </p:nvPr>
        </p:nvSpPr>
        <p:spPr>
          <a:xfrm>
            <a:off x="152400" y="4114800"/>
            <a:ext cx="6553200" cy="4876800"/>
          </a:xfrm>
        </p:spPr>
        <p:txBody>
          <a:bodyPr/>
          <a:lstStyle/>
          <a:p>
            <a:r>
              <a:rPr lang="en-US" altLang="en-US" dirty="0"/>
              <a:t> AFLDS.org</a:t>
            </a:r>
          </a:p>
        </p:txBody>
      </p:sp>
      <p:cxnSp>
        <p:nvCxnSpPr>
          <p:cNvPr id="3" name="Straight Connector 2">
            <a:extLst>
              <a:ext uri="{FF2B5EF4-FFF2-40B4-BE49-F238E27FC236}">
                <a16:creationId xmlns:a16="http://schemas.microsoft.com/office/drawing/2014/main" id="{41EA766D-9B01-C59E-2076-AE4A3A37B7F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2451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903D9-ED76-CC26-35F3-95C4E15C2C4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88DF402-B30A-ABE2-746E-3850B90CAEE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FE0F76E0-1116-9C07-4D68-DF072C02120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B5580C0F-BE97-1177-8B5C-E9634B56782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69EEC31-F14E-FECB-5407-80DCB79B242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537B85B-D436-8525-10BF-0C701CF6B6AC}"/>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940E93DB-D4CB-6E64-5A0B-3EFD63C5588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4384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72400-BCF7-AB72-1D1D-6C80641198C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B4814C5-8E82-392C-8A2F-BDAD392CC76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963B120B-E844-5E8A-E29F-3AF6D67ABEE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BD79E4DF-90A7-DEEB-6FC2-8CEFDAF79F5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46EE46C-10B3-41F8-0D66-451AC73244D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BA3060D-8DE0-397A-C57C-A7809823EFD8}"/>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8B943108-6B4A-24FC-E688-1C70ACA8179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0768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26434-5CBD-9ED9-27E9-6A48FB4D5CC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01A104-38AA-90DA-5101-1AF1EF2CCDB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19C130DE-AB73-88FF-6894-1032B4FE9C0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ABD48D29-5C97-56B1-883B-95DAA962EA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EBFD8B-B6B5-87C4-E858-AFA3A96639D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7C8B478-B589-AE1E-8AFF-2687FD16DE35}"/>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29FD2F0-7707-A4B7-36CB-A66CBC9C0B9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3194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F9CD0-CC0E-69A8-A919-D02273E8F8A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58BF05F-85CF-AE2B-283F-C871BFC86B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D99F14E-E7D8-1A3C-9397-06CD8FE0323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F213D700-2345-C032-989B-293C3F801D7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926C115-5983-9ABB-1653-F3074E01A5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22139C2-9FA0-3C8C-204B-EDA8E89350DA}"/>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B0D095D1-DD4D-57C8-7103-0EFB1865F16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4387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95BD-F51C-5911-BB31-9603E8340C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8A936A3-5BFC-E5ED-D096-6D112ED5C9B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8C32F78B-07EA-AA3B-A06C-32DB6239E0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B86333FA-B929-1B8B-811A-B6E5711773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41B0A75-F16D-1070-C75E-877FE38EEA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BE2AF53-1003-CCD3-8A94-4F5CF3C1B6DD}"/>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F25720DB-CCD1-1071-5AA4-A2128FB09E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8837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5CF54-C5BE-0F23-C649-F71B57D918B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447AAC6-713F-B6FC-8BAD-3E82DCC23DF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6FDAF54D-95B5-11C9-76A7-4E1BEE1FC6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C8A8EB76-BEFB-0966-0103-278F25A4713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CAF12FC-CE78-DDDE-B160-8B2EBC0CAC1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4EB2CBE-E8DF-1473-85BE-29B2369DEE12}"/>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0BA38550-EA13-8F63-2FD5-D6C2AAB9C7D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1727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1744F-2678-B4B6-C610-B11BDD32EE9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6F3B82-02D2-4197-EBE3-7737210EDD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Ephesians 5: 6-12 Darkness to Light</a:t>
            </a:r>
          </a:p>
        </p:txBody>
      </p:sp>
      <p:sp>
        <p:nvSpPr>
          <p:cNvPr id="5" name="Rectangle 3">
            <a:extLst>
              <a:ext uri="{FF2B5EF4-FFF2-40B4-BE49-F238E27FC236}">
                <a16:creationId xmlns:a16="http://schemas.microsoft.com/office/drawing/2014/main" id="{C75254B7-A616-956B-3DAB-FB2E3223023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Nov 2.2024 5785</a:t>
            </a:r>
          </a:p>
        </p:txBody>
      </p:sp>
      <p:sp>
        <p:nvSpPr>
          <p:cNvPr id="6" name="Rectangle 7">
            <a:extLst>
              <a:ext uri="{FF2B5EF4-FFF2-40B4-BE49-F238E27FC236}">
                <a16:creationId xmlns:a16="http://schemas.microsoft.com/office/drawing/2014/main" id="{F0CF7A3A-2562-17B0-B6D3-0828FEA7B7F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D720EA4-EF14-736A-97E8-824D17118D6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650CC66-8EFE-4492-EF7E-B15797AC5835}"/>
              </a:ext>
            </a:extLst>
          </p:cNvPr>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DAFA20C4-99C7-D224-EE40-8919791F165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558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ideo" Target="https://www.youtube.com/embed/6E7P8h2DVus?feature=oembed"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6E7P8h2DVus"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video" Target="https://www.youtube.com/embed/i27yzCozsOg?feature=oembed" TargetMode="External"/><Relationship Id="rId4" Type="http://schemas.openxmlformats.org/officeDocument/2006/relationships/image" Target="../media/image13.jpe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video" Target="https://www.youtube.com/embed/OsE5B-9uMYk?feature=oembed" TargetMode="External"/><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EF9BC-CCEE-8574-486D-BA456A58FB5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2E754AE-7A5A-8107-2665-300C3A119B6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177AC51-4E71-AD5B-FC6E-B5C58D5D52DE}"/>
              </a:ext>
            </a:extLst>
          </p:cNvPr>
          <p:cNvPicPr>
            <a:picLocks noChangeAspect="1"/>
          </p:cNvPicPr>
          <p:nvPr/>
        </p:nvPicPr>
        <p:blipFill>
          <a:blip r:embed="rId3"/>
          <a:stretch>
            <a:fillRect/>
          </a:stretch>
        </p:blipFill>
        <p:spPr>
          <a:xfrm>
            <a:off x="234820" y="38100"/>
            <a:ext cx="8794660" cy="5143500"/>
          </a:xfrm>
          <a:prstGeom prst="rect">
            <a:avLst/>
          </a:prstGeom>
        </p:spPr>
      </p:pic>
      <p:sp>
        <p:nvSpPr>
          <p:cNvPr id="4" name="TextBox 3">
            <a:extLst>
              <a:ext uri="{FF2B5EF4-FFF2-40B4-BE49-F238E27FC236}">
                <a16:creationId xmlns:a16="http://schemas.microsoft.com/office/drawing/2014/main" id="{0999B703-FC5B-99DD-4771-95689E3A7B49}"/>
              </a:ext>
            </a:extLst>
          </p:cNvPr>
          <p:cNvSpPr txBox="1"/>
          <p:nvPr/>
        </p:nvSpPr>
        <p:spPr>
          <a:xfrm>
            <a:off x="5257800" y="137627"/>
            <a:ext cx="3558988"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British humor</a:t>
            </a:r>
          </a:p>
        </p:txBody>
      </p:sp>
    </p:spTree>
    <p:extLst>
      <p:ext uri="{BB962C8B-B14F-4D97-AF65-F5344CB8AC3E}">
        <p14:creationId xmlns:p14="http://schemas.microsoft.com/office/powerpoint/2010/main" val="2228238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DF0EC-2A38-5EB8-46FA-88E8940BABA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F80801A-18DD-E568-D9A7-1C246B0EA22B}"/>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047F3D6D-8AE8-5F73-E8F0-C2BB002C7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65219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052EB-2046-BDF8-54CC-97E7BF19FE6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B03CAB0-EB68-2A44-0D1E-A96502883037}"/>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6EA9376-C334-FE67-1E1F-910F83613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578362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588B4-7EE5-8FFD-DD16-BB79B97124A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567AA24-CF0B-37B3-2449-09807AB118DE}"/>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Eph. 5.6-12</a:t>
            </a:r>
            <a:r>
              <a:rPr lang="en-US" sz="4000" dirty="0"/>
              <a:t> Let no one deceive you with empty words, for because of such things God’s judgment comes on the children of disobedience. Therefore do not be partners with them. </a:t>
            </a:r>
            <a:r>
              <a:rPr lang="en-US" sz="4000" u="sng" dirty="0">
                <a:solidFill>
                  <a:srgbClr val="FFFF66"/>
                </a:solidFill>
              </a:rPr>
              <a:t>For once you were darkness, but now in union with the Lord you are light. </a:t>
            </a:r>
          </a:p>
        </p:txBody>
      </p:sp>
    </p:spTree>
    <p:extLst>
      <p:ext uri="{BB962C8B-B14F-4D97-AF65-F5344CB8AC3E}">
        <p14:creationId xmlns:p14="http://schemas.microsoft.com/office/powerpoint/2010/main" val="1332846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F7D51-1D85-27DA-3A90-43BCE645B2B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3B33609-62B2-EDDA-B15A-EDD30C751519}"/>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5.6-12</a:t>
            </a:r>
            <a:r>
              <a:rPr lang="en-US" sz="4000" dirty="0"/>
              <a:t> Walk as children of light (for the fruit of light is in all goodness and righteousness and truth), trying to learn what is pleasing to the Lord. Take no part in the </a:t>
            </a:r>
            <a:r>
              <a:rPr lang="en-US" sz="4000" u="sng" dirty="0">
                <a:solidFill>
                  <a:srgbClr val="FFFF66"/>
                </a:solidFill>
              </a:rPr>
              <a:t>fruitless deeds of darkness,</a:t>
            </a:r>
            <a:r>
              <a:rPr lang="en-US" sz="4000" dirty="0"/>
              <a:t> </a:t>
            </a:r>
          </a:p>
        </p:txBody>
      </p:sp>
    </p:spTree>
    <p:extLst>
      <p:ext uri="{BB962C8B-B14F-4D97-AF65-F5344CB8AC3E}">
        <p14:creationId xmlns:p14="http://schemas.microsoft.com/office/powerpoint/2010/main" val="2416265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F79AD-6140-5A30-BA0C-7C243419255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5B84CF3-6B6C-E929-12E9-6A0F0F1DDFE9}"/>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5.6-12</a:t>
            </a:r>
            <a:r>
              <a:rPr lang="en-US" sz="4000" dirty="0"/>
              <a:t>  but rather expose them— for it is disgraceful even to mention the things that are done by them in secret.</a:t>
            </a:r>
          </a:p>
        </p:txBody>
      </p:sp>
    </p:spTree>
    <p:extLst>
      <p:ext uri="{BB962C8B-B14F-4D97-AF65-F5344CB8AC3E}">
        <p14:creationId xmlns:p14="http://schemas.microsoft.com/office/powerpoint/2010/main" val="2434563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0F645-B3AA-2C8C-3FCF-AEB078D20B3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D2D3AC4-C5F6-95DB-B358-84F253A04A71}"/>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Or as the prophet Yeshayahu / Isaiah described it:</a:t>
            </a:r>
          </a:p>
        </p:txBody>
      </p:sp>
    </p:spTree>
    <p:extLst>
      <p:ext uri="{BB962C8B-B14F-4D97-AF65-F5344CB8AC3E}">
        <p14:creationId xmlns:p14="http://schemas.microsoft.com/office/powerpoint/2010/main" val="1981429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Yeshayahu / Is 60.1-3 </a:t>
            </a:r>
            <a:r>
              <a:rPr lang="en-US" sz="4000" dirty="0"/>
              <a:t>Arise, shine, for your light has come! The glory of </a:t>
            </a:r>
            <a:r>
              <a:rPr lang="en-US" sz="4000" cap="small" dirty="0"/>
              <a:t>Adoni</a:t>
            </a:r>
            <a:r>
              <a:rPr lang="en-US" sz="4000" dirty="0"/>
              <a:t> has risen on you. For behold, </a:t>
            </a:r>
            <a:r>
              <a:rPr lang="en-US" sz="4000" u="sng" dirty="0">
                <a:solidFill>
                  <a:srgbClr val="FFFF66"/>
                </a:solidFill>
              </a:rPr>
              <a:t>darkness covers the earth, and deep darkness the peoples. But </a:t>
            </a:r>
            <a:r>
              <a:rPr lang="en-US" sz="4000" u="sng" cap="small" dirty="0">
                <a:solidFill>
                  <a:srgbClr val="FFFF66"/>
                </a:solidFill>
              </a:rPr>
              <a:t>Adoni</a:t>
            </a:r>
            <a:r>
              <a:rPr lang="en-US" sz="4000" u="sng" dirty="0">
                <a:solidFill>
                  <a:srgbClr val="FFFF66"/>
                </a:solidFill>
              </a:rPr>
              <a:t> will arise upon you, and His glory will appear over you</a:t>
            </a:r>
            <a:r>
              <a:rPr lang="en-US" sz="4000" dirty="0"/>
              <a:t>. Nations will come to your light, kings to the brilliance of your rising.</a:t>
            </a:r>
          </a:p>
        </p:txBody>
      </p:sp>
    </p:spTree>
    <p:extLst>
      <p:ext uri="{BB962C8B-B14F-4D97-AF65-F5344CB8AC3E}">
        <p14:creationId xmlns:p14="http://schemas.microsoft.com/office/powerpoint/2010/main" val="2278983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35C8-4163-23F0-32C0-BBE6D05D1DF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AF9170D-C59F-D4C2-9C76-C09A094F32B4}"/>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273AA00E-AFA3-68F4-F788-D43A7621E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541388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724C9-5118-28C0-D080-F5E00AB8C6A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55389B8-A755-97E8-8D18-3086CD90BF74}"/>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FBCBB27-9283-7B09-9FAA-9D3DD8953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450ECC32-70F9-BB5E-4C24-F4D4ABDE16B0}"/>
              </a:ext>
            </a:extLst>
          </p:cNvPr>
          <p:cNvSpPr txBox="1"/>
          <p:nvPr/>
        </p:nvSpPr>
        <p:spPr>
          <a:xfrm>
            <a:off x="228600" y="361950"/>
            <a:ext cx="8686800" cy="3170099"/>
          </a:xfrm>
          <a:prstGeom prst="rect">
            <a:avLst/>
          </a:prstGeom>
          <a:noFill/>
        </p:spPr>
        <p:txBody>
          <a:bodyPr wrap="square" rtlCol="0">
            <a:spAutoFit/>
          </a:bodyPr>
          <a:lstStyle/>
          <a:p>
            <a:pPr algn="l"/>
            <a:r>
              <a:rPr lang="en-US" u="sng" dirty="0">
                <a:solidFill>
                  <a:srgbClr val="FFFF66"/>
                </a:solidFill>
                <a:latin typeface="+mn-lt"/>
                <a:cs typeface="+mn-cs"/>
              </a:rPr>
              <a:t>What darkness? What remedy?</a:t>
            </a:r>
          </a:p>
          <a:p>
            <a:pPr marL="514350" indent="-514350" algn="l">
              <a:buFont typeface="+mj-lt"/>
              <a:buAutoNum type="arabicPeriod"/>
            </a:pPr>
            <a:r>
              <a:rPr lang="en-US" dirty="0"/>
              <a:t>Darkness within us</a:t>
            </a:r>
          </a:p>
          <a:p>
            <a:pPr marL="514350" indent="-514350" algn="l">
              <a:buFont typeface="+mj-lt"/>
              <a:buAutoNum type="arabicPeriod"/>
            </a:pPr>
            <a:r>
              <a:rPr lang="en-US" dirty="0"/>
              <a:t>Darkness in our culture, increasingly.</a:t>
            </a:r>
          </a:p>
          <a:p>
            <a:pPr marL="514350" indent="-514350" algn="l">
              <a:buFont typeface="+mj-lt"/>
              <a:buAutoNum type="arabicPeriod"/>
            </a:pPr>
            <a:r>
              <a:rPr lang="en-US" dirty="0"/>
              <a:t>Darkness in Islamic thinking.</a:t>
            </a:r>
          </a:p>
        </p:txBody>
      </p:sp>
    </p:spTree>
    <p:extLst>
      <p:ext uri="{BB962C8B-B14F-4D97-AF65-F5344CB8AC3E}">
        <p14:creationId xmlns:p14="http://schemas.microsoft.com/office/powerpoint/2010/main" val="2804984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34A41-9BE1-2EAE-C81B-08CA66F864A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148A117-93BC-E2D5-50BD-9D9D4B0A77BA}"/>
              </a:ext>
            </a:extLst>
          </p:cNvPr>
          <p:cNvSpPr>
            <a:spLocks noGrp="1" noChangeArrowheads="1"/>
          </p:cNvSpPr>
          <p:nvPr>
            <p:ph type="subTitle" idx="1"/>
          </p:nvPr>
        </p:nvSpPr>
        <p:spPr>
          <a:xfrm>
            <a:off x="228600" y="209550"/>
            <a:ext cx="2047875" cy="4800600"/>
          </a:xfrm>
        </p:spPr>
        <p:txBody>
          <a:bodyPr>
            <a:normAutofit/>
          </a:bodyPr>
          <a:lstStyle/>
          <a:p>
            <a:endParaRPr lang="en-US" altLang="en-US" sz="4400" dirty="0"/>
          </a:p>
          <a:p>
            <a:r>
              <a:rPr lang="en-US" altLang="en-US" sz="4400" dirty="0"/>
              <a:t>Need a </a:t>
            </a:r>
            <a:r>
              <a:rPr lang="en-US" altLang="en-US" sz="4400" dirty="0" err="1"/>
              <a:t>shofarblower</a:t>
            </a:r>
            <a:r>
              <a:rPr lang="en-US" altLang="en-US" sz="4400" dirty="0"/>
              <a:t>!!</a:t>
            </a:r>
          </a:p>
        </p:txBody>
      </p:sp>
      <p:pic>
        <p:nvPicPr>
          <p:cNvPr id="4" name="Picture 3">
            <a:extLst>
              <a:ext uri="{FF2B5EF4-FFF2-40B4-BE49-F238E27FC236}">
                <a16:creationId xmlns:a16="http://schemas.microsoft.com/office/drawing/2014/main" id="{6EB3C01C-3C3D-B530-BD7E-226B00A4E049}"/>
              </a:ext>
            </a:extLst>
          </p:cNvPr>
          <p:cNvPicPr>
            <a:picLocks noChangeAspect="1"/>
          </p:cNvPicPr>
          <p:nvPr/>
        </p:nvPicPr>
        <p:blipFill>
          <a:blip r:embed="rId3"/>
          <a:stretch>
            <a:fillRect/>
          </a:stretch>
        </p:blipFill>
        <p:spPr>
          <a:xfrm>
            <a:off x="2438400" y="-3809"/>
            <a:ext cx="6858000" cy="5109209"/>
          </a:xfrm>
          <a:prstGeom prst="rect">
            <a:avLst/>
          </a:prstGeom>
        </p:spPr>
      </p:pic>
      <p:sp>
        <p:nvSpPr>
          <p:cNvPr id="2" name="TextBox 1">
            <a:extLst>
              <a:ext uri="{FF2B5EF4-FFF2-40B4-BE49-F238E27FC236}">
                <a16:creationId xmlns:a16="http://schemas.microsoft.com/office/drawing/2014/main" id="{DEB987A2-A66E-DEB6-81D8-C7555356DD29}"/>
              </a:ext>
            </a:extLst>
          </p:cNvPr>
          <p:cNvSpPr txBox="1"/>
          <p:nvPr/>
        </p:nvSpPr>
        <p:spPr>
          <a:xfrm>
            <a:off x="7239000" y="4095750"/>
            <a:ext cx="1794787" cy="707886"/>
          </a:xfrm>
          <a:prstGeom prst="rect">
            <a:avLst/>
          </a:prstGeom>
          <a:noFill/>
          <a:ln w="12700">
            <a:solidFill>
              <a:schemeClr val="tx1"/>
            </a:solidFill>
          </a:ln>
        </p:spPr>
        <p:txBody>
          <a:bodyPr wrap="square" rtlCol="0">
            <a:spAutoFit/>
          </a:bodyPr>
          <a:lstStyle/>
          <a:p>
            <a:r>
              <a:rPr lang="en-US" sz="2000" b="1" i="0" dirty="0">
                <a:solidFill>
                  <a:srgbClr val="222222"/>
                </a:solidFill>
                <a:effectLst/>
                <a:latin typeface="DDG_ProximaNova"/>
              </a:rPr>
              <a:t>1700 Linwood, </a:t>
            </a:r>
          </a:p>
          <a:p>
            <a:r>
              <a:rPr lang="en-US" sz="2000" b="1" i="0" dirty="0">
                <a:solidFill>
                  <a:srgbClr val="222222"/>
                </a:solidFill>
                <a:effectLst/>
                <a:latin typeface="DDG_ProximaNova"/>
              </a:rPr>
              <a:t>KC, MO 64109</a:t>
            </a:r>
            <a:endParaRPr lang="en-US" sz="2000" b="1" dirty="0"/>
          </a:p>
        </p:txBody>
      </p:sp>
    </p:spTree>
    <p:extLst>
      <p:ext uri="{BB962C8B-B14F-4D97-AF65-F5344CB8AC3E}">
        <p14:creationId xmlns:p14="http://schemas.microsoft.com/office/powerpoint/2010/main" val="772582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456D4-9F95-3B50-DBD5-9B94390680E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4A2AAC0-A5D7-3609-3E23-B6E999FBF1D0}"/>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411FEF2-763F-0679-F734-DDF58F3CA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9E9A6450-4867-B1DD-45F7-29E51FE53AE4}"/>
              </a:ext>
            </a:extLst>
          </p:cNvPr>
          <p:cNvSpPr txBox="1"/>
          <p:nvPr/>
        </p:nvSpPr>
        <p:spPr>
          <a:xfrm>
            <a:off x="228600" y="361950"/>
            <a:ext cx="8686800" cy="3170099"/>
          </a:xfrm>
          <a:prstGeom prst="rect">
            <a:avLst/>
          </a:prstGeom>
          <a:noFill/>
        </p:spPr>
        <p:txBody>
          <a:bodyPr wrap="square" rtlCol="0">
            <a:spAutoFit/>
          </a:bodyPr>
          <a:lstStyle/>
          <a:p>
            <a:pPr algn="l"/>
            <a:r>
              <a:rPr lang="en-US" u="sng" dirty="0">
                <a:solidFill>
                  <a:srgbClr val="FFFF66"/>
                </a:solidFill>
                <a:latin typeface="+mn-lt"/>
                <a:cs typeface="+mn-cs"/>
              </a:rPr>
              <a:t>What darkness? What remedy?</a:t>
            </a:r>
          </a:p>
          <a:p>
            <a:pPr marL="514350" indent="-514350" algn="l">
              <a:buFont typeface="+mj-lt"/>
              <a:buAutoNum type="arabicPeriod"/>
            </a:pPr>
            <a:r>
              <a:rPr lang="en-US" u="sng" dirty="0">
                <a:solidFill>
                  <a:srgbClr val="FFFF66"/>
                </a:solidFill>
                <a:latin typeface="+mn-lt"/>
                <a:cs typeface="+mn-cs"/>
              </a:rPr>
              <a:t>Darkness within us</a:t>
            </a:r>
          </a:p>
          <a:p>
            <a:pPr marL="514350" indent="-514350" algn="l">
              <a:buFont typeface="+mj-lt"/>
              <a:buAutoNum type="arabicPeriod"/>
            </a:pPr>
            <a:r>
              <a:rPr lang="en-US" dirty="0"/>
              <a:t>Darkness in our culture, increasingly.</a:t>
            </a:r>
          </a:p>
          <a:p>
            <a:pPr marL="514350" indent="-514350" algn="l">
              <a:buFont typeface="+mj-lt"/>
              <a:buAutoNum type="arabicPeriod"/>
            </a:pPr>
            <a:r>
              <a:rPr lang="en-US" dirty="0"/>
              <a:t>Darkness in Islamic thinking.</a:t>
            </a:r>
          </a:p>
        </p:txBody>
      </p:sp>
    </p:spTree>
    <p:extLst>
      <p:ext uri="{BB962C8B-B14F-4D97-AF65-F5344CB8AC3E}">
        <p14:creationId xmlns:p14="http://schemas.microsoft.com/office/powerpoint/2010/main" val="3106432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0812C-74AE-4491-3BB5-1D544818568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88602AF-BA42-079C-72EB-2C965CE20FAF}"/>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Yermiyahu</a:t>
            </a:r>
            <a:r>
              <a:rPr lang="en-US" sz="4000" baseline="30000" dirty="0"/>
              <a:t> / Jer 17.9 </a:t>
            </a:r>
            <a:r>
              <a:rPr lang="en-US" sz="4000" dirty="0"/>
              <a:t>“The heart is deceitful above all things, and incurable—who can know it? I </a:t>
            </a:r>
            <a:r>
              <a:rPr lang="en-US" sz="4000" cap="small" dirty="0"/>
              <a:t>Adoni</a:t>
            </a:r>
            <a:r>
              <a:rPr lang="en-US" sz="4000" dirty="0"/>
              <a:t> search the heart, I try the mind, to give every man according to his ways, according to the fruit of his deeds.</a:t>
            </a:r>
          </a:p>
        </p:txBody>
      </p:sp>
    </p:spTree>
    <p:extLst>
      <p:ext uri="{BB962C8B-B14F-4D97-AF65-F5344CB8AC3E}">
        <p14:creationId xmlns:p14="http://schemas.microsoft.com/office/powerpoint/2010/main" val="2638747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baseline="30000" dirty="0" err="1"/>
              <a:t>Beresheet</a:t>
            </a:r>
            <a:r>
              <a:rPr lang="en-US" altLang="en-US" sz="4000" baseline="30000" dirty="0"/>
              <a:t>/Gen 6.5</a:t>
            </a:r>
            <a:r>
              <a:rPr lang="en-US" altLang="en-US" sz="4000" dirty="0"/>
              <a:t> Then </a:t>
            </a:r>
            <a:r>
              <a:rPr lang="en-US" altLang="en-US" sz="4000" cap="small" dirty="0"/>
              <a:t>Adoni</a:t>
            </a:r>
            <a:r>
              <a:rPr lang="en-US" altLang="en-US" sz="4000" dirty="0"/>
              <a:t> saw that the wickedness of humankind was great on the earth, and that </a:t>
            </a:r>
            <a:r>
              <a:rPr lang="en-US" altLang="en-US" sz="4000" u="sng" dirty="0">
                <a:solidFill>
                  <a:srgbClr val="FFFF66"/>
                </a:solidFill>
              </a:rPr>
              <a:t>every inclination</a:t>
            </a:r>
            <a:r>
              <a:rPr lang="en-US" altLang="en-US" sz="4000" dirty="0">
                <a:solidFill>
                  <a:srgbClr val="FFFF66"/>
                </a:solidFill>
              </a:rPr>
              <a:t> </a:t>
            </a:r>
            <a:r>
              <a:rPr lang="en-US" altLang="en-US" sz="4000" dirty="0"/>
              <a:t>of the thoughts of their heart was </a:t>
            </a:r>
            <a:r>
              <a:rPr lang="en-US" altLang="en-US" sz="4000" u="sng" dirty="0">
                <a:solidFill>
                  <a:srgbClr val="FFFF66"/>
                </a:solidFill>
              </a:rPr>
              <a:t>only evil all the time</a:t>
            </a:r>
            <a:r>
              <a:rPr lang="en-US" altLang="en-US" sz="4000" dirty="0"/>
              <a:t>. </a:t>
            </a:r>
          </a:p>
        </p:txBody>
      </p:sp>
    </p:spTree>
    <p:extLst>
      <p:ext uri="{BB962C8B-B14F-4D97-AF65-F5344CB8AC3E}">
        <p14:creationId xmlns:p14="http://schemas.microsoft.com/office/powerpoint/2010/main" val="3123338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47EF2-4332-F796-478D-06BEA5F4B8F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AD8BB14-7E99-6084-D2CC-7C3266B6EBFE}"/>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Cor. 4.4 </a:t>
            </a:r>
            <a:r>
              <a:rPr lang="en-US" sz="4000" dirty="0"/>
              <a:t> I am not aware of anything against me, but this does not make me innocent. The one who is evaluating me is the Lord. </a:t>
            </a:r>
          </a:p>
        </p:txBody>
      </p:sp>
    </p:spTree>
    <p:extLst>
      <p:ext uri="{BB962C8B-B14F-4D97-AF65-F5344CB8AC3E}">
        <p14:creationId xmlns:p14="http://schemas.microsoft.com/office/powerpoint/2010/main" val="3359327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3354A-B71F-9F02-84C3-E3E03C2CBEC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5324FAB-1158-8138-557D-744BA6D8ACB2}"/>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T’hillim/Ps 26.2 </a:t>
            </a:r>
            <a:r>
              <a:rPr lang="en-US" sz="4000" dirty="0"/>
              <a:t>Probe me, </a:t>
            </a:r>
            <a:r>
              <a:rPr lang="en-US" sz="4000" cap="small" dirty="0"/>
              <a:t>Adoni</a:t>
            </a:r>
            <a:r>
              <a:rPr lang="en-US" sz="4000" dirty="0"/>
              <a:t>, and test me, refine my mind and my heart.</a:t>
            </a:r>
          </a:p>
          <a:p>
            <a:pPr algn="l"/>
            <a:r>
              <a:rPr lang="en-US" sz="4000" baseline="30000" dirty="0"/>
              <a:t>T’hillim/Ps 139.23-24 </a:t>
            </a:r>
            <a:r>
              <a:rPr lang="en-US" sz="4000" dirty="0"/>
              <a:t>Examine me, God, and know my heart; test me, and know my thoughts. See if there is in me any hurtful way, and lead me along the eternal way.</a:t>
            </a:r>
          </a:p>
        </p:txBody>
      </p:sp>
    </p:spTree>
    <p:extLst>
      <p:ext uri="{BB962C8B-B14F-4D97-AF65-F5344CB8AC3E}">
        <p14:creationId xmlns:p14="http://schemas.microsoft.com/office/powerpoint/2010/main" val="1331221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Ephesians 4.17-19 </a:t>
            </a:r>
            <a:r>
              <a:rPr lang="en-US" altLang="en-US" sz="4000" dirty="0"/>
              <a:t>So I tell you this, indeed I insist on it in the Lord—walk no longer as the pagans do, stumbling around in the </a:t>
            </a:r>
            <a:r>
              <a:rPr lang="en-US" altLang="en-US" sz="4000" dirty="0">
                <a:solidFill>
                  <a:srgbClr val="FFFF66"/>
                </a:solidFill>
              </a:rPr>
              <a:t>futility</a:t>
            </a:r>
            <a:r>
              <a:rPr lang="en-US" altLang="en-US" sz="4000" dirty="0"/>
              <a:t> of their thinking.  They are </a:t>
            </a:r>
            <a:r>
              <a:rPr lang="en-US" altLang="en-US" sz="4000" dirty="0">
                <a:solidFill>
                  <a:srgbClr val="FFFF66"/>
                </a:solidFill>
              </a:rPr>
              <a:t>darkened in their understanding</a:t>
            </a:r>
            <a:r>
              <a:rPr lang="en-US" altLang="en-US" sz="4000" dirty="0"/>
              <a:t>, alienated from the life of God</a:t>
            </a:r>
          </a:p>
        </p:txBody>
      </p:sp>
    </p:spTree>
    <p:extLst>
      <p:ext uri="{BB962C8B-B14F-4D97-AF65-F5344CB8AC3E}">
        <p14:creationId xmlns:p14="http://schemas.microsoft.com/office/powerpoint/2010/main" val="3666940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Ephesians 4.17-19 </a:t>
            </a:r>
            <a:r>
              <a:rPr lang="en-US" altLang="en-US" sz="4000" dirty="0"/>
              <a:t>because of the ignorance in them due to the </a:t>
            </a:r>
            <a:r>
              <a:rPr lang="en-US" altLang="en-US" sz="4000" u="sng" dirty="0">
                <a:solidFill>
                  <a:srgbClr val="FFFF66"/>
                </a:solidFill>
              </a:rPr>
              <a:t>hardness of their heart</a:t>
            </a:r>
            <a:r>
              <a:rPr lang="en-US" altLang="en-US" sz="4000" dirty="0"/>
              <a:t>. Since they are </a:t>
            </a:r>
            <a:r>
              <a:rPr lang="en-US" altLang="en-US" sz="4000" u="sng" dirty="0">
                <a:solidFill>
                  <a:srgbClr val="FFFF66"/>
                </a:solidFill>
              </a:rPr>
              <a:t>past feeling, they have turned themselves over to indecency </a:t>
            </a:r>
            <a:r>
              <a:rPr lang="en-US" altLang="en-US" sz="4000" dirty="0"/>
              <a:t>for the practice of every kind of immorality, with greed for more.</a:t>
            </a:r>
          </a:p>
        </p:txBody>
      </p:sp>
    </p:spTree>
    <p:extLst>
      <p:ext uri="{BB962C8B-B14F-4D97-AF65-F5344CB8AC3E}">
        <p14:creationId xmlns:p14="http://schemas.microsoft.com/office/powerpoint/2010/main" val="767549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D2C48-0AC5-0D41-4AF0-0B2E0D1A953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D4BF0C7-58D1-A644-A456-EF799016E9B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Remedy to the darkness within?</a:t>
            </a:r>
          </a:p>
          <a:p>
            <a:pPr marL="228600" indent="-228600" algn="l">
              <a:buFont typeface="Arial" panose="020B0604020202020204" pitchFamily="34" charset="0"/>
              <a:buChar char="•"/>
            </a:pPr>
            <a:r>
              <a:rPr lang="en-US" sz="4000" dirty="0"/>
              <a:t>The love and light of Messiah</a:t>
            </a:r>
          </a:p>
          <a:p>
            <a:pPr marL="228600" indent="-228600" algn="l">
              <a:buFont typeface="Arial" panose="020B0604020202020204" pitchFamily="34" charset="0"/>
              <a:buChar char="•"/>
            </a:pPr>
            <a:r>
              <a:rPr lang="en-US" sz="4000" dirty="0"/>
              <a:t>The death and resurrection of Messiah </a:t>
            </a:r>
          </a:p>
        </p:txBody>
      </p:sp>
    </p:spTree>
    <p:extLst>
      <p:ext uri="{BB962C8B-B14F-4D97-AF65-F5344CB8AC3E}">
        <p14:creationId xmlns:p14="http://schemas.microsoft.com/office/powerpoint/2010/main" val="102197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2EE36-F1C6-CB80-A4EB-77888F7EBFF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CC3BB11-2D9D-D2C5-284E-4238AEF1BF9C}"/>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Mtt.11.28-30</a:t>
            </a:r>
            <a:r>
              <a:rPr lang="en-US" sz="4000" dirty="0"/>
              <a:t> “Come to me, all of you who are struggling and burdened, and I will give you rest. Take my yoke upon you and learn from me, because I am gentle and humble in heart, and you will find rest for your souls. For my yoke is easy, and my burden is light.”</a:t>
            </a:r>
          </a:p>
        </p:txBody>
      </p:sp>
    </p:spTree>
    <p:extLst>
      <p:ext uri="{BB962C8B-B14F-4D97-AF65-F5344CB8AC3E}">
        <p14:creationId xmlns:p14="http://schemas.microsoft.com/office/powerpoint/2010/main" val="2032273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2A4F4-46FD-805B-1616-52BCF8BD649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902523A-E047-E77B-F748-9CE1947E5FFA}"/>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Gal 2.19-20</a:t>
            </a:r>
            <a:r>
              <a:rPr lang="en-US" sz="4000" dirty="0"/>
              <a:t> For it was through letting the Torah speak for itself that I died to its traditional legalistic misinterpretation, so that I might live in direct relationship with God. </a:t>
            </a:r>
            <a:r>
              <a:rPr lang="en-US" sz="4000" u="sng" dirty="0">
                <a:solidFill>
                  <a:srgbClr val="FFFF66"/>
                </a:solidFill>
              </a:rPr>
              <a:t>When the Messiah was executed on the stake as a criminal, I was too; </a:t>
            </a:r>
          </a:p>
        </p:txBody>
      </p:sp>
    </p:spTree>
    <p:extLst>
      <p:ext uri="{BB962C8B-B14F-4D97-AF65-F5344CB8AC3E}">
        <p14:creationId xmlns:p14="http://schemas.microsoft.com/office/powerpoint/2010/main" val="6274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A4B9D-8A08-7B3C-EB70-A8C38117D99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60ADBE5-B0A1-A969-C91A-27097CFEB9D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B0FD565-D8A8-D69C-D7D1-14AB195BFD73}"/>
              </a:ext>
            </a:extLst>
          </p:cNvPr>
          <p:cNvPicPr>
            <a:picLocks noChangeAspect="1"/>
          </p:cNvPicPr>
          <p:nvPr/>
        </p:nvPicPr>
        <p:blipFill>
          <a:blip r:embed="rId3"/>
          <a:srcRect l="10417" r="8333" b="26296"/>
          <a:stretch/>
        </p:blipFill>
        <p:spPr>
          <a:xfrm>
            <a:off x="1021556" y="-9525"/>
            <a:ext cx="2971800" cy="5186101"/>
          </a:xfrm>
          <a:prstGeom prst="rect">
            <a:avLst/>
          </a:prstGeom>
        </p:spPr>
      </p:pic>
      <p:pic>
        <p:nvPicPr>
          <p:cNvPr id="5" name="Picture 4">
            <a:extLst>
              <a:ext uri="{FF2B5EF4-FFF2-40B4-BE49-F238E27FC236}">
                <a16:creationId xmlns:a16="http://schemas.microsoft.com/office/drawing/2014/main" id="{CF349EE1-C246-0FC1-C7A0-278914B7DE0E}"/>
              </a:ext>
            </a:extLst>
          </p:cNvPr>
          <p:cNvPicPr>
            <a:picLocks noChangeAspect="1"/>
          </p:cNvPicPr>
          <p:nvPr/>
        </p:nvPicPr>
        <p:blipFill>
          <a:blip r:embed="rId4"/>
          <a:stretch>
            <a:fillRect/>
          </a:stretch>
        </p:blipFill>
        <p:spPr>
          <a:xfrm>
            <a:off x="4786312" y="-9525"/>
            <a:ext cx="3076575" cy="5143500"/>
          </a:xfrm>
          <a:prstGeom prst="rect">
            <a:avLst/>
          </a:prstGeom>
        </p:spPr>
      </p:pic>
    </p:spTree>
    <p:extLst>
      <p:ext uri="{BB962C8B-B14F-4D97-AF65-F5344CB8AC3E}">
        <p14:creationId xmlns:p14="http://schemas.microsoft.com/office/powerpoint/2010/main" val="3340142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0FA76-EB23-3D16-04F7-409216B56B3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443EEB0-86E8-CC06-573E-01DDE3E4A179}"/>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Gal 2.19-20</a:t>
            </a:r>
            <a:r>
              <a:rPr lang="en-US" sz="4000" dirty="0"/>
              <a:t> </a:t>
            </a:r>
            <a:r>
              <a:rPr lang="en-US" sz="4000" u="sng" dirty="0">
                <a:solidFill>
                  <a:srgbClr val="FFFF66"/>
                </a:solidFill>
              </a:rPr>
              <a:t>so that my proud ego no longer lives</a:t>
            </a:r>
            <a:r>
              <a:rPr lang="en-US" sz="4000" dirty="0"/>
              <a:t>. But the Messiah lives in me, and the life I now live in my body I live by the faith in the Son of God had, who loved me and gave himself up for me</a:t>
            </a:r>
          </a:p>
        </p:txBody>
      </p:sp>
    </p:spTree>
    <p:extLst>
      <p:ext uri="{BB962C8B-B14F-4D97-AF65-F5344CB8AC3E}">
        <p14:creationId xmlns:p14="http://schemas.microsoft.com/office/powerpoint/2010/main" val="1349732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714B-6580-4A7A-4E25-089C9754B82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9077417-04C6-07F5-C2E3-4960E47F4C41}"/>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7E38ACFA-0DCD-A44C-47C9-FE6BFD359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836422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FDFD7-CF5A-AFCE-DB47-A31B62D54A9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13F3C3D-1685-11AF-5709-6A4AB7A18A40}"/>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84545D6-B12F-7AA8-AE48-E5AE173170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936D200F-CB44-D074-7362-07234829A2BD}"/>
              </a:ext>
            </a:extLst>
          </p:cNvPr>
          <p:cNvSpPr txBox="1"/>
          <p:nvPr/>
        </p:nvSpPr>
        <p:spPr>
          <a:xfrm>
            <a:off x="228600" y="361950"/>
            <a:ext cx="8686800" cy="3170099"/>
          </a:xfrm>
          <a:prstGeom prst="rect">
            <a:avLst/>
          </a:prstGeom>
          <a:noFill/>
        </p:spPr>
        <p:txBody>
          <a:bodyPr wrap="square" rtlCol="0">
            <a:spAutoFit/>
          </a:bodyPr>
          <a:lstStyle/>
          <a:p>
            <a:pPr algn="l"/>
            <a:r>
              <a:rPr lang="en-US" u="sng" dirty="0">
                <a:solidFill>
                  <a:srgbClr val="FFFF66"/>
                </a:solidFill>
                <a:latin typeface="+mn-lt"/>
                <a:cs typeface="+mn-cs"/>
              </a:rPr>
              <a:t>What darkness? What remedy?</a:t>
            </a:r>
          </a:p>
          <a:p>
            <a:pPr marL="514350" indent="-514350" algn="l">
              <a:buFont typeface="+mj-lt"/>
              <a:buAutoNum type="arabicPeriod"/>
            </a:pPr>
            <a:r>
              <a:rPr lang="en-US" dirty="0"/>
              <a:t>Darkness within us</a:t>
            </a:r>
          </a:p>
          <a:p>
            <a:pPr marL="514350" indent="-514350" algn="l">
              <a:buFont typeface="+mj-lt"/>
              <a:buAutoNum type="arabicPeriod"/>
            </a:pPr>
            <a:r>
              <a:rPr lang="en-US" u="sng" dirty="0">
                <a:solidFill>
                  <a:srgbClr val="FFFF66"/>
                </a:solidFill>
                <a:latin typeface="+mn-lt"/>
                <a:cs typeface="+mn-cs"/>
              </a:rPr>
              <a:t>Darkness in our culture, increasingly.</a:t>
            </a:r>
          </a:p>
          <a:p>
            <a:pPr marL="514350" indent="-514350" algn="l">
              <a:buFont typeface="+mj-lt"/>
              <a:buAutoNum type="arabicPeriod"/>
            </a:pPr>
            <a:r>
              <a:rPr lang="en-US" dirty="0"/>
              <a:t>Darkness in Islamic thinking.</a:t>
            </a:r>
          </a:p>
        </p:txBody>
      </p:sp>
    </p:spTree>
    <p:extLst>
      <p:ext uri="{BB962C8B-B14F-4D97-AF65-F5344CB8AC3E}">
        <p14:creationId xmlns:p14="http://schemas.microsoft.com/office/powerpoint/2010/main" val="2156943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0CEE0-10D5-E180-0AFE-DFB54FC69D0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D8806C-6117-ED17-7FF8-EA7C3E1C27F0}"/>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2 Tim 3.1-5 </a:t>
            </a:r>
            <a:r>
              <a:rPr lang="en-US" sz="4000" dirty="0"/>
              <a:t>Moreover, understand this: in the</a:t>
            </a:r>
            <a:r>
              <a:rPr lang="he-IL" sz="4000" b="1" dirty="0">
                <a:latin typeface="David" panose="020E0502060401010101" pitchFamily="34" charset="-79"/>
                <a:cs typeface="David" panose="020E0502060401010101" pitchFamily="34" charset="-79"/>
              </a:rPr>
              <a:t>אחרית הימים </a:t>
            </a:r>
            <a:r>
              <a:rPr lang="en-US" sz="4000" b="1" dirty="0">
                <a:latin typeface="David" panose="020E0502060401010101" pitchFamily="34" charset="-79"/>
                <a:cs typeface="David" panose="020E0502060401010101" pitchFamily="34" charset="-79"/>
              </a:rPr>
              <a:t> </a:t>
            </a:r>
            <a:r>
              <a:rPr lang="en-US" sz="4000" i="1" dirty="0" err="1"/>
              <a:t>akharit-hayamim</a:t>
            </a:r>
            <a:r>
              <a:rPr lang="en-US" sz="4000" dirty="0"/>
              <a:t> [end of days] will come trying times.  People will be self-loving, money-loving, proud, arrogant, insulting, disobedient to parents, </a:t>
            </a:r>
          </a:p>
        </p:txBody>
      </p:sp>
    </p:spTree>
    <p:extLst>
      <p:ext uri="{BB962C8B-B14F-4D97-AF65-F5344CB8AC3E}">
        <p14:creationId xmlns:p14="http://schemas.microsoft.com/office/powerpoint/2010/main" val="906815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31710-E786-D352-00A3-97994AD4ADB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8379489-A3C8-8ADE-EF2D-CB6890FE02FC}"/>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2 Tim 3.1-5 </a:t>
            </a:r>
            <a:r>
              <a:rPr lang="en-US" sz="4000" dirty="0"/>
              <a:t>ungrateful, unholy, heartless, unappeasable, slanderous, uncontrolled, brutal, hateful of good, traitorous, headstrong, swollen with conceit, loving pleasure rather than God, as they retain the outer form of religion but deny its power.</a:t>
            </a:r>
          </a:p>
        </p:txBody>
      </p:sp>
    </p:spTree>
    <p:extLst>
      <p:ext uri="{BB962C8B-B14F-4D97-AF65-F5344CB8AC3E}">
        <p14:creationId xmlns:p14="http://schemas.microsoft.com/office/powerpoint/2010/main" val="2264360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497C7-6501-DDE8-A27B-9B2FC19EC7B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41FAB73-7657-FCE9-616E-6CDAA902CC9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Remedy to the increasing </a:t>
            </a:r>
            <a:r>
              <a:rPr lang="en-US" sz="4000" dirty="0" err="1"/>
              <a:t>darknss</a:t>
            </a:r>
            <a:r>
              <a:rPr lang="en-US" sz="4000" dirty="0"/>
              <a:t> of our culture?</a:t>
            </a:r>
          </a:p>
          <a:p>
            <a:pPr marL="342900" indent="-342900" algn="l">
              <a:buFont typeface="Arial" panose="020B0604020202020204" pitchFamily="34" charset="0"/>
              <a:buChar char="•"/>
            </a:pPr>
            <a:r>
              <a:rPr lang="en-US" sz="4000" dirty="0"/>
              <a:t>Yeshua is the light of world.</a:t>
            </a:r>
          </a:p>
          <a:p>
            <a:pPr marL="342900" indent="-342900" algn="l">
              <a:buFont typeface="Arial" panose="020B0604020202020204" pitchFamily="34" charset="0"/>
              <a:buChar char="•"/>
            </a:pPr>
            <a:r>
              <a:rPr lang="en-US" sz="4000" baseline="30000" dirty="0"/>
              <a:t>Mtt 5.14-16</a:t>
            </a:r>
            <a:r>
              <a:rPr lang="en-US" sz="4000" dirty="0"/>
              <a:t> “</a:t>
            </a:r>
            <a:r>
              <a:rPr lang="en-US" sz="4000" u="dbl" dirty="0">
                <a:solidFill>
                  <a:srgbClr val="FFFF66"/>
                </a:solidFill>
              </a:rPr>
              <a:t>You</a:t>
            </a:r>
            <a:r>
              <a:rPr lang="en-US" sz="4000" u="sng" dirty="0">
                <a:solidFill>
                  <a:srgbClr val="FFFF66"/>
                </a:solidFill>
              </a:rPr>
              <a:t> are light for the world.</a:t>
            </a:r>
            <a:r>
              <a:rPr lang="en-US" sz="4000" dirty="0"/>
              <a:t> A town built on a hill cannot be hidden. Likewise, when people light a lamp, </a:t>
            </a:r>
          </a:p>
        </p:txBody>
      </p:sp>
    </p:spTree>
    <p:extLst>
      <p:ext uri="{BB962C8B-B14F-4D97-AF65-F5344CB8AC3E}">
        <p14:creationId xmlns:p14="http://schemas.microsoft.com/office/powerpoint/2010/main" val="1354160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D7099-DE5E-473B-D578-A05357A24E5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D8547FB-29B7-E47C-2BC5-F3E1550A9B70}"/>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Mtt 5.14-16</a:t>
            </a:r>
            <a:r>
              <a:rPr lang="en-US" sz="4000" dirty="0"/>
              <a:t>  they don’t cover it with a bowl but put it on a lampstand, so that it shines for everyone in the house.  In the same way, let your light shine before people, so that they may see the good things you do and praise your Father in heaven.</a:t>
            </a:r>
          </a:p>
        </p:txBody>
      </p:sp>
    </p:spTree>
    <p:extLst>
      <p:ext uri="{BB962C8B-B14F-4D97-AF65-F5344CB8AC3E}">
        <p14:creationId xmlns:p14="http://schemas.microsoft.com/office/powerpoint/2010/main" val="4273639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083A0-0634-943D-AFCB-E459C0E5CBB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17847CB-647A-E4D0-5EC6-60D18335C549}"/>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1 Tim 2.1-3 </a:t>
            </a:r>
            <a:r>
              <a:rPr lang="en-US" sz="4000" dirty="0"/>
              <a:t>Therefore, first of all I urge that requests, prayers, intercessions, and thanksgiving be made on behalf of all people —  </a:t>
            </a:r>
            <a:r>
              <a:rPr lang="en-US" sz="4000" u="sng" dirty="0">
                <a:solidFill>
                  <a:srgbClr val="FFFF66"/>
                </a:solidFill>
              </a:rPr>
              <a:t>for kings and all who are in authority</a:t>
            </a:r>
            <a:r>
              <a:rPr lang="en-US" sz="4000" dirty="0">
                <a:solidFill>
                  <a:srgbClr val="FFFF66"/>
                </a:solidFill>
              </a:rPr>
              <a:t> </a:t>
            </a:r>
            <a:r>
              <a:rPr lang="en-US" sz="4000" dirty="0"/>
              <a:t>—so we may live a peaceful and quiet life in all godliness and respectfulness. </a:t>
            </a:r>
          </a:p>
        </p:txBody>
      </p:sp>
    </p:spTree>
    <p:extLst>
      <p:ext uri="{BB962C8B-B14F-4D97-AF65-F5344CB8AC3E}">
        <p14:creationId xmlns:p14="http://schemas.microsoft.com/office/powerpoint/2010/main" val="3914758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3A1F5-978E-3DB0-7994-4CA8845161E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6D43C2B-6A3D-16D5-CC7F-04714AA31F6E}"/>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1 Tim 2.1-3  </a:t>
            </a:r>
            <a:r>
              <a:rPr lang="en-US" sz="4000" dirty="0"/>
              <a:t>This is good and pleasing in the sight of God our Savior.  He desires all men to be saved and come into the knowledge of the truth.</a:t>
            </a:r>
          </a:p>
        </p:txBody>
      </p:sp>
    </p:spTree>
    <p:extLst>
      <p:ext uri="{BB962C8B-B14F-4D97-AF65-F5344CB8AC3E}">
        <p14:creationId xmlns:p14="http://schemas.microsoft.com/office/powerpoint/2010/main" val="757660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C5CC3-6411-E655-7B4B-32D29CEC9F9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328F74F-F938-A882-F400-881F3C331C3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B235B84F-9CC4-6E59-08CF-0A4451AE5DB2}"/>
              </a:ext>
            </a:extLst>
          </p:cNvPr>
          <p:cNvPicPr>
            <a:picLocks noChangeAspect="1"/>
          </p:cNvPicPr>
          <p:nvPr/>
        </p:nvPicPr>
        <p:blipFill>
          <a:blip r:embed="rId4"/>
          <a:stretch>
            <a:fillRect/>
          </a:stretch>
        </p:blipFill>
        <p:spPr>
          <a:xfrm>
            <a:off x="3166866" y="194931"/>
            <a:ext cx="2810267" cy="4753638"/>
          </a:xfrm>
          <a:prstGeom prst="rect">
            <a:avLst/>
          </a:prstGeom>
        </p:spPr>
      </p:pic>
      <p:pic>
        <p:nvPicPr>
          <p:cNvPr id="4" name="Online Media 3" title="Jonathan Cahn’s Prophetic Word to Donald Trump!">
            <a:hlinkClick r:id="" action="ppaction://media"/>
            <a:extLst>
              <a:ext uri="{FF2B5EF4-FFF2-40B4-BE49-F238E27FC236}">
                <a16:creationId xmlns:a16="http://schemas.microsoft.com/office/drawing/2014/main" id="{F6FEAD07-83C1-6433-793D-12A4CB40E542}"/>
              </a:ext>
            </a:extLst>
          </p:cNvPr>
          <p:cNvPicPr>
            <a:picLocks noRot="1" noChangeAspect="1"/>
          </p:cNvPicPr>
          <p:nvPr>
            <a:videoFile r:link="rId1"/>
          </p:nvPr>
        </p:nvPicPr>
        <p:blipFill>
          <a:blip r:embed="rId5"/>
          <a:stretch>
            <a:fillRect/>
          </a:stretch>
        </p:blipFill>
        <p:spPr>
          <a:xfrm>
            <a:off x="15875" y="0"/>
            <a:ext cx="9110663" cy="5143500"/>
          </a:xfrm>
          <a:prstGeom prst="rect">
            <a:avLst/>
          </a:prstGeom>
        </p:spPr>
      </p:pic>
    </p:spTree>
    <p:extLst>
      <p:ext uri="{BB962C8B-B14F-4D97-AF65-F5344CB8AC3E}">
        <p14:creationId xmlns:p14="http://schemas.microsoft.com/office/powerpoint/2010/main" val="60395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C8150-E487-167F-2C7F-72AD2F4DDAC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9A7C11A-0469-1C08-7BFB-2289965902DA}"/>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Nations (people groups) of the world have come to the Kansas City metro area! God has blessed the citywide believers of KC with these amazing followers of Messiah. Join us for this BIG EVENT to fellowship with, learn from, celebrate, and hear stories from followers of Yeshua from various people groups (nations) in our city! </a:t>
            </a:r>
          </a:p>
        </p:txBody>
      </p:sp>
    </p:spTree>
    <p:extLst>
      <p:ext uri="{BB962C8B-B14F-4D97-AF65-F5344CB8AC3E}">
        <p14:creationId xmlns:p14="http://schemas.microsoft.com/office/powerpoint/2010/main" val="2192142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436E9-FCFD-116C-BBB8-2995F465C57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052D110-59AF-8E40-FF8F-D59900EA483E}"/>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Shalom</a:t>
            </a:r>
            <a:r>
              <a:rPr lang="he-IL" sz="4000" dirty="0"/>
              <a:t> </a:t>
            </a:r>
            <a:r>
              <a:rPr lang="en-US" sz="4000" dirty="0"/>
              <a:t> from Jonathan Cahn,</a:t>
            </a:r>
          </a:p>
          <a:p>
            <a:pPr algn="l"/>
            <a:r>
              <a:rPr lang="en-US" sz="4000" dirty="0"/>
              <a:t>This is to thank you for your prayers for the gathering with President Trump at the Inaugural National Faith Summit.  There were a lot of chances for the word not to be given (warfare), but at the end, the message I was led to give to Donald Trump came through.   </a:t>
            </a:r>
          </a:p>
        </p:txBody>
      </p:sp>
    </p:spTree>
    <p:extLst>
      <p:ext uri="{BB962C8B-B14F-4D97-AF65-F5344CB8AC3E}">
        <p14:creationId xmlns:p14="http://schemas.microsoft.com/office/powerpoint/2010/main" val="3926171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24F8B-722E-ED89-6E02-2AEC5C46123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21971B6-DCD8-1014-6F60-4904CDC8B6FF}"/>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Afterward, I was called up with other faith leaders to pray over Trump.  I then met him on stage, we shook hands, and took a picture together.  Also, some connections were made that could be very important in the future, especially if the Republicans win on Tuesday. </a:t>
            </a:r>
          </a:p>
          <a:p>
            <a:pPr algn="l"/>
            <a:endParaRPr lang="en-US" sz="4000" dirty="0"/>
          </a:p>
        </p:txBody>
      </p:sp>
    </p:spTree>
    <p:extLst>
      <p:ext uri="{BB962C8B-B14F-4D97-AF65-F5344CB8AC3E}">
        <p14:creationId xmlns:p14="http://schemas.microsoft.com/office/powerpoint/2010/main" val="3410199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FEA3-F987-FE70-F403-4A559C01831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B3D2948-5B30-05CF-BF57-A829A975CA69}"/>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Of course we need to pray for the election, the future of America, God’s will, encourage our people to vote.</a:t>
            </a:r>
          </a:p>
          <a:p>
            <a:pPr algn="l"/>
            <a:r>
              <a:rPr lang="en-US" sz="4000" dirty="0"/>
              <a:t>Someone in the gathering recorded the message with the cell phone and posted it online – we reposted it here, if you’d like to see/ share it</a:t>
            </a:r>
          </a:p>
        </p:txBody>
      </p:sp>
    </p:spTree>
    <p:extLst>
      <p:ext uri="{BB962C8B-B14F-4D97-AF65-F5344CB8AC3E}">
        <p14:creationId xmlns:p14="http://schemas.microsoft.com/office/powerpoint/2010/main" val="4075784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117DD-7EFF-642A-2AD7-20ECEFC1686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5747713-3870-8607-1224-B20CFB4B7C4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hlinkClick r:id="rId3"/>
              </a:rPr>
              <a:t>https://www.youtube.com/watch?v=6E7P8h2DVus</a:t>
            </a:r>
            <a:r>
              <a:rPr lang="en-US" sz="4000" dirty="0"/>
              <a:t> </a:t>
            </a:r>
          </a:p>
          <a:p>
            <a:pPr algn="l"/>
            <a:r>
              <a:rPr lang="en-US" sz="4000" dirty="0"/>
              <a:t>Again, thank you so much for your prayers and encouragement.  I believe it made the difference.</a:t>
            </a:r>
          </a:p>
          <a:p>
            <a:pPr algn="l"/>
            <a:r>
              <a:rPr lang="en-US" sz="4000" dirty="0"/>
              <a:t>Blessings!</a:t>
            </a:r>
          </a:p>
          <a:p>
            <a:pPr algn="l"/>
            <a:r>
              <a:rPr lang="en-US" sz="4000" dirty="0"/>
              <a:t>Jonathan Cahn</a:t>
            </a:r>
          </a:p>
        </p:txBody>
      </p:sp>
    </p:spTree>
    <p:extLst>
      <p:ext uri="{BB962C8B-B14F-4D97-AF65-F5344CB8AC3E}">
        <p14:creationId xmlns:p14="http://schemas.microsoft.com/office/powerpoint/2010/main" val="4155985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84015-690C-1BE0-AB8F-AE8AC3A4466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1EBFC36-AF2B-D441-E3BD-DEBB2639CF1E}"/>
              </a:ext>
            </a:extLst>
          </p:cNvPr>
          <p:cNvSpPr>
            <a:spLocks noGrp="1" noChangeArrowheads="1"/>
          </p:cNvSpPr>
          <p:nvPr>
            <p:ph type="subTitle" idx="1"/>
          </p:nvPr>
        </p:nvSpPr>
        <p:spPr>
          <a:xfrm>
            <a:off x="228600" y="209550"/>
            <a:ext cx="8686800" cy="4800600"/>
          </a:xfrm>
        </p:spPr>
        <p:txBody>
          <a:bodyPr>
            <a:normAutofit/>
          </a:bodyPr>
          <a:lstStyle/>
          <a:p>
            <a:pPr algn="l"/>
            <a:r>
              <a:rPr lang="he-IL" sz="4000" dirty="0"/>
              <a:t> </a:t>
            </a:r>
            <a:endParaRPr lang="en-US" sz="4000" dirty="0"/>
          </a:p>
        </p:txBody>
      </p:sp>
      <p:pic>
        <p:nvPicPr>
          <p:cNvPr id="3" name="Picture 2">
            <a:extLst>
              <a:ext uri="{FF2B5EF4-FFF2-40B4-BE49-F238E27FC236}">
                <a16:creationId xmlns:a16="http://schemas.microsoft.com/office/drawing/2014/main" id="{7132D245-0944-6930-22F0-6029BBAED8C9}"/>
              </a:ext>
            </a:extLst>
          </p:cNvPr>
          <p:cNvPicPr>
            <a:picLocks noChangeAspect="1"/>
          </p:cNvPicPr>
          <p:nvPr/>
        </p:nvPicPr>
        <p:blipFill>
          <a:blip r:embed="rId3"/>
          <a:stretch>
            <a:fillRect/>
          </a:stretch>
        </p:blipFill>
        <p:spPr>
          <a:xfrm>
            <a:off x="1866522" y="18693"/>
            <a:ext cx="5410955" cy="5106113"/>
          </a:xfrm>
          <a:prstGeom prst="rect">
            <a:avLst/>
          </a:prstGeom>
        </p:spPr>
      </p:pic>
    </p:spTree>
    <p:extLst>
      <p:ext uri="{BB962C8B-B14F-4D97-AF65-F5344CB8AC3E}">
        <p14:creationId xmlns:p14="http://schemas.microsoft.com/office/powerpoint/2010/main" val="1637306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3C494-46F0-6469-BB89-3910B9EBA31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7389560-6652-F98D-E973-16F0148544BB}"/>
              </a:ext>
            </a:extLst>
          </p:cNvPr>
          <p:cNvSpPr>
            <a:spLocks noGrp="1" noChangeArrowheads="1"/>
          </p:cNvSpPr>
          <p:nvPr>
            <p:ph type="subTitle" idx="1"/>
          </p:nvPr>
        </p:nvSpPr>
        <p:spPr>
          <a:xfrm>
            <a:off x="228600" y="209550"/>
            <a:ext cx="5638800" cy="4800600"/>
          </a:xfrm>
        </p:spPr>
        <p:txBody>
          <a:bodyPr>
            <a:normAutofit/>
          </a:bodyPr>
          <a:lstStyle/>
          <a:p>
            <a:pPr algn="l"/>
            <a:endParaRPr lang="en-US" altLang="en-US" sz="3600" dirty="0"/>
          </a:p>
          <a:p>
            <a:pPr algn="l"/>
            <a:endParaRPr lang="en-US" altLang="en-US" sz="3600" dirty="0"/>
          </a:p>
          <a:p>
            <a:pPr algn="l"/>
            <a:r>
              <a:rPr lang="en-US" altLang="en-US" sz="3600" dirty="0"/>
              <a:t>Charlie Kirk gives advice to Israeli student on US campus</a:t>
            </a:r>
            <a:endParaRPr lang="en-US" sz="4000" dirty="0"/>
          </a:p>
        </p:txBody>
      </p:sp>
      <p:pic>
        <p:nvPicPr>
          <p:cNvPr id="2" name="Online Media 1" title="WATCH: Charlie Kirk Gives Brilliant Advice">
            <a:hlinkClick r:id="" action="ppaction://media"/>
            <a:extLst>
              <a:ext uri="{FF2B5EF4-FFF2-40B4-BE49-F238E27FC236}">
                <a16:creationId xmlns:a16="http://schemas.microsoft.com/office/drawing/2014/main" id="{292765EE-820A-D98A-79F6-70F90F47271C}"/>
              </a:ext>
            </a:extLst>
          </p:cNvPr>
          <p:cNvPicPr>
            <a:picLocks noRot="1" noChangeAspect="1"/>
          </p:cNvPicPr>
          <p:nvPr>
            <a:videoFile r:link="rId1"/>
          </p:nvPr>
        </p:nvPicPr>
        <p:blipFill>
          <a:blip r:embed="rId4"/>
          <a:stretch>
            <a:fillRect/>
          </a:stretch>
        </p:blipFill>
        <p:spPr>
          <a:xfrm>
            <a:off x="6041636" y="-5054"/>
            <a:ext cx="2903537" cy="5143500"/>
          </a:xfrm>
          <a:prstGeom prst="rect">
            <a:avLst/>
          </a:prstGeom>
        </p:spPr>
      </p:pic>
    </p:spTree>
    <p:extLst>
      <p:ext uri="{BB962C8B-B14F-4D97-AF65-F5344CB8AC3E}">
        <p14:creationId xmlns:p14="http://schemas.microsoft.com/office/powerpoint/2010/main" val="37618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90914-2FF2-177A-EE8A-8266EA0A364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5FD4541-0B98-941A-D106-59BC3888484C}"/>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D43C59C8-3F91-A3A6-AA80-E4988E74B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012015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0DFE3-B7EE-3F13-61E1-6A1E3E3BE9F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70B895F-5FC2-3174-BB96-B48A1273120E}"/>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E202F5E9-F619-1019-80D0-E6106EE92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9D0D55DE-68C3-4C38-0CEA-698D64D70619}"/>
              </a:ext>
            </a:extLst>
          </p:cNvPr>
          <p:cNvSpPr txBox="1"/>
          <p:nvPr/>
        </p:nvSpPr>
        <p:spPr>
          <a:xfrm>
            <a:off x="228600" y="361950"/>
            <a:ext cx="8686800" cy="3170099"/>
          </a:xfrm>
          <a:prstGeom prst="rect">
            <a:avLst/>
          </a:prstGeom>
          <a:noFill/>
        </p:spPr>
        <p:txBody>
          <a:bodyPr wrap="square" rtlCol="0">
            <a:spAutoFit/>
          </a:bodyPr>
          <a:lstStyle/>
          <a:p>
            <a:pPr algn="l"/>
            <a:r>
              <a:rPr lang="en-US" u="sng" dirty="0">
                <a:solidFill>
                  <a:srgbClr val="FFFF66"/>
                </a:solidFill>
                <a:latin typeface="+mn-lt"/>
                <a:cs typeface="+mn-cs"/>
              </a:rPr>
              <a:t>What darkness? What remedy?</a:t>
            </a:r>
          </a:p>
          <a:p>
            <a:pPr marL="514350" indent="-514350" algn="l">
              <a:buFont typeface="+mj-lt"/>
              <a:buAutoNum type="arabicPeriod"/>
            </a:pPr>
            <a:r>
              <a:rPr lang="en-US" dirty="0"/>
              <a:t>Darkness within us</a:t>
            </a:r>
          </a:p>
          <a:p>
            <a:pPr marL="514350" indent="-514350" algn="l">
              <a:buFont typeface="+mj-lt"/>
              <a:buAutoNum type="arabicPeriod"/>
            </a:pPr>
            <a:r>
              <a:rPr lang="en-US" dirty="0"/>
              <a:t>Darkness in our culture, increasingly.</a:t>
            </a:r>
          </a:p>
          <a:p>
            <a:pPr marL="514350" indent="-514350" algn="l">
              <a:buFont typeface="+mj-lt"/>
              <a:buAutoNum type="arabicPeriod"/>
            </a:pPr>
            <a:r>
              <a:rPr lang="en-US" u="sng" dirty="0">
                <a:solidFill>
                  <a:srgbClr val="FFFF66"/>
                </a:solidFill>
              </a:rPr>
              <a:t>Darkness in Islamic thinking.</a:t>
            </a:r>
          </a:p>
        </p:txBody>
      </p:sp>
    </p:spTree>
    <p:extLst>
      <p:ext uri="{BB962C8B-B14F-4D97-AF65-F5344CB8AC3E}">
        <p14:creationId xmlns:p14="http://schemas.microsoft.com/office/powerpoint/2010/main" val="4071886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02440-2440-5C8E-38CD-A75B70D93B2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C06A9AA-06F4-CFE9-23F9-776F413E275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https://youtu.be/OsE5B-9uMYk</a:t>
            </a:r>
          </a:p>
        </p:txBody>
      </p:sp>
      <p:pic>
        <p:nvPicPr>
          <p:cNvPr id="2" name="Online Media 1" title="Jew Exposes Arab Muslim Beliefs From the Inside | The Caroline Glick Show">
            <a:hlinkClick r:id="" action="ppaction://media"/>
            <a:extLst>
              <a:ext uri="{FF2B5EF4-FFF2-40B4-BE49-F238E27FC236}">
                <a16:creationId xmlns:a16="http://schemas.microsoft.com/office/drawing/2014/main" id="{D0B7415D-C2F2-0652-1F28-C3854B999B2C}"/>
              </a:ext>
            </a:extLst>
          </p:cNvPr>
          <p:cNvPicPr>
            <a:picLocks noRot="1" noChangeAspect="1"/>
          </p:cNvPicPr>
          <p:nvPr>
            <a:videoFile r:link="rId1"/>
          </p:nvPr>
        </p:nvPicPr>
        <p:blipFill>
          <a:blip r:embed="rId4"/>
          <a:stretch>
            <a:fillRect/>
          </a:stretch>
        </p:blipFill>
        <p:spPr>
          <a:xfrm>
            <a:off x="15875" y="0"/>
            <a:ext cx="9110663" cy="5143500"/>
          </a:xfrm>
          <a:prstGeom prst="rect">
            <a:avLst/>
          </a:prstGeom>
        </p:spPr>
      </p:pic>
    </p:spTree>
    <p:extLst>
      <p:ext uri="{BB962C8B-B14F-4D97-AF65-F5344CB8AC3E}">
        <p14:creationId xmlns:p14="http://schemas.microsoft.com/office/powerpoint/2010/main" val="189040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797F8-9716-1A8C-026B-885367B46A1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9444C3A-56B8-DE8D-DCF6-2DC45CF4035C}"/>
              </a:ext>
            </a:extLst>
          </p:cNvPr>
          <p:cNvSpPr>
            <a:spLocks noGrp="1" noChangeArrowheads="1"/>
          </p:cNvSpPr>
          <p:nvPr>
            <p:ph type="subTitle" idx="1"/>
          </p:nvPr>
        </p:nvSpPr>
        <p:spPr>
          <a:xfrm>
            <a:off x="152400" y="4348162"/>
            <a:ext cx="8763000" cy="661987"/>
          </a:xfrm>
        </p:spPr>
        <p:txBody>
          <a:bodyPr>
            <a:normAutofit lnSpcReduction="10000"/>
          </a:bodyPr>
          <a:lstStyle/>
          <a:p>
            <a:pPr algn="l"/>
            <a:r>
              <a:rPr lang="en-US" sz="4000" dirty="0"/>
              <a:t>  </a:t>
            </a:r>
            <a:r>
              <a:rPr lang="en-US" sz="4000" dirty="0" err="1"/>
              <a:t>Moriel</a:t>
            </a:r>
            <a:r>
              <a:rPr lang="en-US" sz="4000" dirty="0"/>
              <a:t> Bareli</a:t>
            </a:r>
          </a:p>
        </p:txBody>
      </p:sp>
      <p:pic>
        <p:nvPicPr>
          <p:cNvPr id="3" name="Picture 2">
            <a:extLst>
              <a:ext uri="{FF2B5EF4-FFF2-40B4-BE49-F238E27FC236}">
                <a16:creationId xmlns:a16="http://schemas.microsoft.com/office/drawing/2014/main" id="{16988ABD-6561-6BB8-C8A6-CEA7C085D170}"/>
              </a:ext>
            </a:extLst>
          </p:cNvPr>
          <p:cNvPicPr>
            <a:picLocks noChangeAspect="1"/>
          </p:cNvPicPr>
          <p:nvPr/>
        </p:nvPicPr>
        <p:blipFill>
          <a:blip r:embed="rId3"/>
          <a:stretch>
            <a:fillRect/>
          </a:stretch>
        </p:blipFill>
        <p:spPr>
          <a:xfrm>
            <a:off x="178837" y="133350"/>
            <a:ext cx="9144000" cy="4214813"/>
          </a:xfrm>
          <a:prstGeom prst="rect">
            <a:avLst/>
          </a:prstGeom>
        </p:spPr>
      </p:pic>
    </p:spTree>
    <p:extLst>
      <p:ext uri="{BB962C8B-B14F-4D97-AF65-F5344CB8AC3E}">
        <p14:creationId xmlns:p14="http://schemas.microsoft.com/office/powerpoint/2010/main" val="375978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AF02F-72EE-42AB-FFFF-6A48D88C73A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A8C7287-F747-99A4-47AB-B6ED166418F2}"/>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 Bible tells us in the book of Revelation that in the future every people group will be gathered around the throne of Jesus and worshiping Him! This will be a heavenly gathering as we celebrate the nations in the Kansas City metro area!</a:t>
            </a:r>
          </a:p>
        </p:txBody>
      </p:sp>
    </p:spTree>
    <p:extLst>
      <p:ext uri="{BB962C8B-B14F-4D97-AF65-F5344CB8AC3E}">
        <p14:creationId xmlns:p14="http://schemas.microsoft.com/office/powerpoint/2010/main" val="2160970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83353-1415-C9D6-62E2-066A9AA4F81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F670441-0331-2A60-A200-E1AE65F91EA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Amazing insight into Islamic understanding of history and reality from </a:t>
            </a:r>
            <a:r>
              <a:rPr lang="en-US" sz="4000" dirty="0" err="1"/>
              <a:t>Moriel</a:t>
            </a:r>
            <a:r>
              <a:rPr lang="en-US" sz="4000" dirty="0"/>
              <a:t> Bareli.</a:t>
            </a:r>
          </a:p>
          <a:p>
            <a:pPr algn="l"/>
            <a:r>
              <a:rPr lang="en-US" sz="4000" dirty="0"/>
              <a:t>On Oct. 7, invaders considered the leftists communities, </a:t>
            </a:r>
            <a:r>
              <a:rPr lang="en-US" sz="4000" dirty="0" err="1"/>
              <a:t>Beeri</a:t>
            </a:r>
            <a:r>
              <a:rPr lang="en-US" sz="4000" dirty="0"/>
              <a:t>, Kfar Aza, Nir Oz as </a:t>
            </a:r>
            <a:r>
              <a:rPr lang="en-US" sz="4000" u="sng" dirty="0">
                <a:solidFill>
                  <a:srgbClr val="FFFF66"/>
                </a:solidFill>
              </a:rPr>
              <a:t>settlements</a:t>
            </a:r>
            <a:r>
              <a:rPr lang="en-US" sz="4000" dirty="0"/>
              <a:t>. </a:t>
            </a:r>
          </a:p>
          <a:p>
            <a:pPr algn="l"/>
            <a:endParaRPr lang="en-US" sz="4000" dirty="0"/>
          </a:p>
        </p:txBody>
      </p:sp>
    </p:spTree>
    <p:extLst>
      <p:ext uri="{BB962C8B-B14F-4D97-AF65-F5344CB8AC3E}">
        <p14:creationId xmlns:p14="http://schemas.microsoft.com/office/powerpoint/2010/main" val="630901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963B6-3E71-E548-7949-7A16E0EABDF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BE5FC1E-9146-03A8-ECC6-DDA8E21A747B}"/>
              </a:ext>
            </a:extLst>
          </p:cNvPr>
          <p:cNvSpPr>
            <a:spLocks noGrp="1" noChangeArrowheads="1"/>
          </p:cNvSpPr>
          <p:nvPr>
            <p:ph type="subTitle" idx="1"/>
          </p:nvPr>
        </p:nvSpPr>
        <p:spPr>
          <a:xfrm>
            <a:off x="228600" y="209550"/>
            <a:ext cx="2112475" cy="4800600"/>
          </a:xfrm>
        </p:spPr>
        <p:txBody>
          <a:bodyPr>
            <a:normAutofit/>
          </a:bodyPr>
          <a:lstStyle/>
          <a:p>
            <a:pPr algn="l"/>
            <a:r>
              <a:rPr lang="en-US" sz="4000" dirty="0"/>
              <a:t>New book:</a:t>
            </a:r>
          </a:p>
          <a:p>
            <a:pPr algn="l"/>
            <a:r>
              <a:rPr lang="en-US" sz="4000" i="1" dirty="0"/>
              <a:t>When a Jew and Muslim Talk</a:t>
            </a:r>
          </a:p>
        </p:txBody>
      </p:sp>
      <p:pic>
        <p:nvPicPr>
          <p:cNvPr id="3" name="Picture 2">
            <a:extLst>
              <a:ext uri="{FF2B5EF4-FFF2-40B4-BE49-F238E27FC236}">
                <a16:creationId xmlns:a16="http://schemas.microsoft.com/office/drawing/2014/main" id="{8C726D35-8F5E-65D1-5737-D985E702089D}"/>
              </a:ext>
            </a:extLst>
          </p:cNvPr>
          <p:cNvPicPr>
            <a:picLocks noChangeAspect="1"/>
          </p:cNvPicPr>
          <p:nvPr/>
        </p:nvPicPr>
        <p:blipFill>
          <a:blip r:embed="rId3"/>
          <a:stretch>
            <a:fillRect/>
          </a:stretch>
        </p:blipFill>
        <p:spPr>
          <a:xfrm>
            <a:off x="2341075" y="8942"/>
            <a:ext cx="6802925" cy="5143500"/>
          </a:xfrm>
          <a:prstGeom prst="rect">
            <a:avLst/>
          </a:prstGeom>
        </p:spPr>
      </p:pic>
    </p:spTree>
    <p:extLst>
      <p:ext uri="{BB962C8B-B14F-4D97-AF65-F5344CB8AC3E}">
        <p14:creationId xmlns:p14="http://schemas.microsoft.com/office/powerpoint/2010/main" val="2059961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D2BD2-C872-5BC0-5B64-D87E6E3BE7E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BD08AD3-7252-07A0-DF55-62A6314F9FE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Age 21 </a:t>
            </a:r>
            <a:r>
              <a:rPr lang="en-US" sz="4000" dirty="0" err="1"/>
              <a:t>Moriel</a:t>
            </a:r>
            <a:r>
              <a:rPr lang="en-US" sz="4000" dirty="0"/>
              <a:t> Bareli made aliyah, studying in a yeshiva near Shaar </a:t>
            </a:r>
            <a:r>
              <a:rPr lang="en-US" sz="4000" dirty="0" err="1"/>
              <a:t>Prakhim</a:t>
            </a:r>
            <a:r>
              <a:rPr lang="en-US" sz="4000" dirty="0"/>
              <a:t> [Flowers gate]. Dorms outside the Old City, Yeshiva in Christian Quarter of the Old City.</a:t>
            </a:r>
          </a:p>
          <a:p>
            <a:pPr algn="l"/>
            <a:endParaRPr lang="en-US" sz="4000" dirty="0"/>
          </a:p>
        </p:txBody>
      </p:sp>
    </p:spTree>
    <p:extLst>
      <p:ext uri="{BB962C8B-B14F-4D97-AF65-F5344CB8AC3E}">
        <p14:creationId xmlns:p14="http://schemas.microsoft.com/office/powerpoint/2010/main" val="1492122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65F0C-BB36-C672-92BC-4C60EA4CC27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5431A02-A0E2-AB45-09DC-DDDF71A94387}"/>
              </a:ext>
            </a:extLst>
          </p:cNvPr>
          <p:cNvSpPr>
            <a:spLocks noGrp="1" noChangeArrowheads="1"/>
          </p:cNvSpPr>
          <p:nvPr>
            <p:ph type="subTitle" idx="1"/>
          </p:nvPr>
        </p:nvSpPr>
        <p:spPr>
          <a:xfrm>
            <a:off x="228600" y="209550"/>
            <a:ext cx="3744913" cy="4800600"/>
          </a:xfrm>
        </p:spPr>
        <p:txBody>
          <a:bodyPr>
            <a:normAutofit/>
          </a:bodyPr>
          <a:lstStyle/>
          <a:p>
            <a:pPr algn="l"/>
            <a:r>
              <a:rPr lang="en-US" sz="4000" dirty="0"/>
              <a:t>Herod's Gate (Arabic:</a:t>
            </a:r>
            <a:r>
              <a:rPr lang="ar-AE" sz="4000" dirty="0"/>
              <a:t> </a:t>
            </a:r>
            <a:r>
              <a:rPr lang="en-US" sz="4000" dirty="0"/>
              <a:t>Bab </a:t>
            </a:r>
            <a:r>
              <a:rPr lang="en-US" sz="4000" dirty="0" err="1"/>
              <a:t>az</a:t>
            </a:r>
            <a:r>
              <a:rPr lang="en-US" sz="4000" dirty="0"/>
              <a:t> Zahra,</a:t>
            </a:r>
          </a:p>
          <a:p>
            <a:pPr algn="r" rtl="1"/>
            <a:r>
              <a:rPr lang="en-US" sz="4000" dirty="0"/>
              <a:t> </a:t>
            </a:r>
            <a:r>
              <a:rPr lang="he-IL" sz="4000" b="1" dirty="0">
                <a:latin typeface="David" panose="020E0502060401010101" pitchFamily="34" charset="-79"/>
                <a:cs typeface="David" panose="020E0502060401010101" pitchFamily="34" charset="-79"/>
              </a:rPr>
              <a:t>שער</a:t>
            </a:r>
            <a:r>
              <a:rPr lang="en-US" sz="4000" b="1" dirty="0">
                <a:latin typeface="David" panose="020E0502060401010101" pitchFamily="34" charset="-79"/>
                <a:cs typeface="David" panose="020E0502060401010101" pitchFamily="34" charset="-79"/>
              </a:rPr>
              <a:t> </a:t>
            </a:r>
            <a:r>
              <a:rPr lang="he-IL" sz="4000" b="1" dirty="0">
                <a:latin typeface="David" panose="020E0502060401010101" pitchFamily="34" charset="-79"/>
                <a:cs typeface="David" panose="020E0502060401010101" pitchFamily="34" charset="-79"/>
              </a:rPr>
              <a:t>הפרחים</a:t>
            </a:r>
            <a:endParaRPr lang="en-US" sz="4000" b="1" dirty="0">
              <a:latin typeface="David" panose="020E0502060401010101" pitchFamily="34" charset="-79"/>
              <a:cs typeface="David" panose="020E0502060401010101" pitchFamily="34" charset="-79"/>
            </a:endParaRPr>
          </a:p>
          <a:p>
            <a:pPr algn="l"/>
            <a:r>
              <a:rPr lang="he-IL" sz="4000" b="1" dirty="0">
                <a:latin typeface="David" panose="020E0502060401010101" pitchFamily="34" charset="-79"/>
                <a:cs typeface="David" panose="020E0502060401010101" pitchFamily="34" charset="-79"/>
              </a:rPr>
              <a:t>‎ </a:t>
            </a:r>
            <a:r>
              <a:rPr lang="en-US" sz="4000" dirty="0" err="1"/>
              <a:t>Sha'ar</a:t>
            </a:r>
            <a:r>
              <a:rPr lang="en-US" sz="4000" dirty="0"/>
              <a:t> </a:t>
            </a:r>
            <a:r>
              <a:rPr lang="en-US" sz="4000" dirty="0" err="1"/>
              <a:t>HaPrakhim</a:t>
            </a:r>
            <a:endParaRPr lang="en-US" sz="4000" dirty="0"/>
          </a:p>
          <a:p>
            <a:pPr algn="l"/>
            <a:r>
              <a:rPr lang="en-US" sz="4000" dirty="0"/>
              <a:t>Flowers Gate</a:t>
            </a:r>
          </a:p>
          <a:p>
            <a:pPr algn="l"/>
            <a:endParaRPr lang="en-US" sz="4000" dirty="0"/>
          </a:p>
        </p:txBody>
      </p:sp>
      <p:pic>
        <p:nvPicPr>
          <p:cNvPr id="2050" name="Picture 2" descr="Map of the old city of Jerusalem">
            <a:extLst>
              <a:ext uri="{FF2B5EF4-FFF2-40B4-BE49-F238E27FC236}">
                <a16:creationId xmlns:a16="http://schemas.microsoft.com/office/drawing/2014/main" id="{B0F65113-6977-8402-E3E3-AE442E6AE2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3513" y="-19050"/>
            <a:ext cx="5170487"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5718C39-0930-6B16-6BB4-30F8BB4AF7BB}"/>
              </a:ext>
            </a:extLst>
          </p:cNvPr>
          <p:cNvCxnSpPr/>
          <p:nvPr/>
        </p:nvCxnSpPr>
        <p:spPr bwMode="auto">
          <a:xfrm flipH="1">
            <a:off x="7162800" y="-95250"/>
            <a:ext cx="685800" cy="609600"/>
          </a:xfrm>
          <a:prstGeom prst="straightConnector1">
            <a:avLst/>
          </a:prstGeom>
          <a:solidFill>
            <a:schemeClr val="accent1"/>
          </a:solidFill>
          <a:ln w="47625"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6254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CD599-BB30-0109-7C25-9043CD9EBC6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A3AAA4A-ACB8-F310-1FE9-85C59BB65166}"/>
              </a:ext>
            </a:extLst>
          </p:cNvPr>
          <p:cNvSpPr>
            <a:spLocks noGrp="1" noChangeArrowheads="1"/>
          </p:cNvSpPr>
          <p:nvPr>
            <p:ph type="subTitle" idx="1"/>
          </p:nvPr>
        </p:nvSpPr>
        <p:spPr>
          <a:xfrm>
            <a:off x="228600" y="171450"/>
            <a:ext cx="8686800" cy="4800600"/>
          </a:xfrm>
        </p:spPr>
        <p:txBody>
          <a:bodyPr>
            <a:normAutofit lnSpcReduction="10000"/>
          </a:bodyPr>
          <a:lstStyle/>
          <a:p>
            <a:pPr algn="l"/>
            <a:r>
              <a:rPr lang="en-US" sz="4000" dirty="0"/>
              <a:t>2016 time of the Knife Intifada.  Wanted to understand Arabic.  Now has course. Made profile that he speaks English wants to learn &amp; practice Arabic. Convo with Arabs all over Middle East. Spoke with people in Gaza, </a:t>
            </a:r>
            <a:r>
              <a:rPr lang="en-US" sz="4000" dirty="0" err="1"/>
              <a:t>Shekhem</a:t>
            </a:r>
            <a:r>
              <a:rPr lang="en-US" sz="4000" dirty="0"/>
              <a:t>, Jenin, E. Jerusalem, </a:t>
            </a:r>
          </a:p>
        </p:txBody>
      </p:sp>
    </p:spTree>
    <p:extLst>
      <p:ext uri="{BB962C8B-B14F-4D97-AF65-F5344CB8AC3E}">
        <p14:creationId xmlns:p14="http://schemas.microsoft.com/office/powerpoint/2010/main" val="1366643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9408-2C31-6A60-B13D-E4617639097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DCD4513-BF71-2DDA-4EF7-5329A57E926C}"/>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Lebanon, Egypt, Syria, Saudi, Morocco.  Conversations to practice speaking, writing.  Over eight years.  Break during his IDF service.  Had to delete app and all connections. After army, returned to it.  Hundreds of conversations with Muslims. </a:t>
            </a:r>
          </a:p>
          <a:p>
            <a:pPr algn="l"/>
            <a:endParaRPr lang="en-US" sz="4000" dirty="0"/>
          </a:p>
        </p:txBody>
      </p:sp>
    </p:spTree>
    <p:extLst>
      <p:ext uri="{BB962C8B-B14F-4D97-AF65-F5344CB8AC3E}">
        <p14:creationId xmlns:p14="http://schemas.microsoft.com/office/powerpoint/2010/main" val="349639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A20E0-0A7F-F9F7-6CF0-C278325DE57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DDCA3C2-0EA6-A47B-7421-064D519D502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0ED20D9-0BE1-B76D-2E63-D171E0790275}"/>
              </a:ext>
            </a:extLst>
          </p:cNvPr>
          <p:cNvPicPr>
            <a:picLocks noChangeAspect="1"/>
          </p:cNvPicPr>
          <p:nvPr/>
        </p:nvPicPr>
        <p:blipFill>
          <a:blip r:embed="rId3"/>
          <a:stretch>
            <a:fillRect/>
          </a:stretch>
        </p:blipFill>
        <p:spPr>
          <a:xfrm>
            <a:off x="558621" y="0"/>
            <a:ext cx="8026758" cy="5143500"/>
          </a:xfrm>
          <a:prstGeom prst="rect">
            <a:avLst/>
          </a:prstGeom>
        </p:spPr>
      </p:pic>
    </p:spTree>
    <p:extLst>
      <p:ext uri="{BB962C8B-B14F-4D97-AF65-F5344CB8AC3E}">
        <p14:creationId xmlns:p14="http://schemas.microsoft.com/office/powerpoint/2010/main" val="1234510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439ED-5581-1879-72E6-D3993F2B0AD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FDE8951-C6DD-F5C0-96CB-214B3847CE8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73B6E186-D72A-9B66-908B-83F9D4D35367}"/>
              </a:ext>
            </a:extLst>
          </p:cNvPr>
          <p:cNvPicPr>
            <a:picLocks noChangeAspect="1"/>
          </p:cNvPicPr>
          <p:nvPr/>
        </p:nvPicPr>
        <p:blipFill>
          <a:blip r:embed="rId3"/>
          <a:stretch>
            <a:fillRect/>
          </a:stretch>
        </p:blipFill>
        <p:spPr>
          <a:xfrm>
            <a:off x="2773073" y="0"/>
            <a:ext cx="3597853" cy="5143500"/>
          </a:xfrm>
          <a:prstGeom prst="rect">
            <a:avLst/>
          </a:prstGeom>
        </p:spPr>
      </p:pic>
    </p:spTree>
    <p:extLst>
      <p:ext uri="{BB962C8B-B14F-4D97-AF65-F5344CB8AC3E}">
        <p14:creationId xmlns:p14="http://schemas.microsoft.com/office/powerpoint/2010/main" val="1317848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EBCCB-A11E-2662-AF96-F382F7135A8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D1290BD-C337-2862-4EEC-05F1885B1E16}"/>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3600" dirty="0"/>
              <a:t>He posted that he was an English speaker wanting to dialogue in Arabic.</a:t>
            </a:r>
          </a:p>
          <a:p>
            <a:pPr algn="l"/>
            <a:r>
              <a:rPr lang="en-US" sz="3600" dirty="0"/>
              <a:t>Whenever he’d mention that he’s Jewish or Israeli, get reaction, “There is no such thing as Israel, just conquered Palestine.  It never existed.”</a:t>
            </a:r>
          </a:p>
          <a:p>
            <a:pPr algn="l"/>
            <a:r>
              <a:rPr lang="en-US" sz="3600" dirty="0"/>
              <a:t>“What about thousands years history, Kingdom David, Solomon.”</a:t>
            </a:r>
          </a:p>
        </p:txBody>
      </p:sp>
    </p:spTree>
    <p:extLst>
      <p:ext uri="{BB962C8B-B14F-4D97-AF65-F5344CB8AC3E}">
        <p14:creationId xmlns:p14="http://schemas.microsoft.com/office/powerpoint/2010/main" val="907232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52F1-29F2-41AC-0B66-2BC0E2FC3BB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77F8900-4154-7EDF-1E04-5CAC45BE9A6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Hearers would laugh.  “They were Muslim.”  I.e., girl near Haifa, said Al Aksa mosque built by multiple prophets, starting with Adam.  Avraham, K. Solomon built Al Aksa.”</a:t>
            </a:r>
          </a:p>
          <a:p>
            <a:pPr algn="l"/>
            <a:r>
              <a:rPr lang="en-US" sz="4000" dirty="0"/>
              <a:t>“What about Jewish Temple?”</a:t>
            </a:r>
          </a:p>
        </p:txBody>
      </p:sp>
    </p:spTree>
    <p:extLst>
      <p:ext uri="{BB962C8B-B14F-4D97-AF65-F5344CB8AC3E}">
        <p14:creationId xmlns:p14="http://schemas.microsoft.com/office/powerpoint/2010/main" val="301674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D4A3B-0940-3399-628D-814B30D9EFA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CB935C0-3471-60B8-1C0E-3B82E0313170}"/>
              </a:ext>
            </a:extLst>
          </p:cNvPr>
          <p:cNvSpPr>
            <a:spLocks noGrp="1" noChangeArrowheads="1"/>
          </p:cNvSpPr>
          <p:nvPr>
            <p:ph type="subTitle" idx="1"/>
          </p:nvPr>
        </p:nvSpPr>
        <p:spPr>
          <a:xfrm>
            <a:off x="228600" y="209550"/>
            <a:ext cx="4419600" cy="4800600"/>
          </a:xfrm>
        </p:spPr>
        <p:txBody>
          <a:bodyPr>
            <a:normAutofit lnSpcReduction="10000"/>
          </a:bodyPr>
          <a:lstStyle/>
          <a:p>
            <a:pPr algn="l"/>
            <a:r>
              <a:rPr lang="en-US" sz="4000" dirty="0"/>
              <a:t>Or HaOlam will have a song time, dance troupe, display table, 4 minute message from Shmuel. </a:t>
            </a:r>
          </a:p>
          <a:p>
            <a:pPr algn="l"/>
            <a:r>
              <a:rPr lang="en-US" sz="4000" dirty="0"/>
              <a:t>Register free at </a:t>
            </a:r>
            <a:endParaRPr lang="en-US" dirty="0"/>
          </a:p>
        </p:txBody>
      </p:sp>
      <p:pic>
        <p:nvPicPr>
          <p:cNvPr id="3" name="Picture 2">
            <a:extLst>
              <a:ext uri="{FF2B5EF4-FFF2-40B4-BE49-F238E27FC236}">
                <a16:creationId xmlns:a16="http://schemas.microsoft.com/office/drawing/2014/main" id="{7CEBB629-E869-B470-78AA-B42F99338BED}"/>
              </a:ext>
            </a:extLst>
          </p:cNvPr>
          <p:cNvPicPr>
            <a:picLocks noChangeAspect="1"/>
          </p:cNvPicPr>
          <p:nvPr/>
        </p:nvPicPr>
        <p:blipFill>
          <a:blip r:embed="rId3"/>
          <a:stretch>
            <a:fillRect/>
          </a:stretch>
        </p:blipFill>
        <p:spPr>
          <a:xfrm>
            <a:off x="4343400" y="504108"/>
            <a:ext cx="4572000" cy="4211484"/>
          </a:xfrm>
          <a:prstGeom prst="rect">
            <a:avLst/>
          </a:prstGeom>
        </p:spPr>
      </p:pic>
    </p:spTree>
    <p:extLst>
      <p:ext uri="{BB962C8B-B14F-4D97-AF65-F5344CB8AC3E}">
        <p14:creationId xmlns:p14="http://schemas.microsoft.com/office/powerpoint/2010/main" val="180933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F4972-3AB7-D70C-F8AA-57C38429C18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BD23D85-21C9-9563-51B7-92C3E323F0CB}"/>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“Never was a Jewish Temple.  Al Aksa mosque built by Abraham who was a Muslim.  Yaakov / Jacob on deathbed called his 12 sons to charge them to continue as Muslims.  </a:t>
            </a:r>
            <a:r>
              <a:rPr lang="en-US" sz="4000" u="sng" dirty="0">
                <a:solidFill>
                  <a:srgbClr val="FFFF66"/>
                </a:solidFill>
              </a:rPr>
              <a:t>Bnei Yisrael = sons of Israel</a:t>
            </a:r>
            <a:r>
              <a:rPr lang="en-US" sz="4000" dirty="0">
                <a:solidFill>
                  <a:srgbClr val="FFFF66"/>
                </a:solidFill>
              </a:rPr>
              <a:t>.”</a:t>
            </a:r>
          </a:p>
          <a:p>
            <a:pPr algn="l"/>
            <a:r>
              <a:rPr lang="en-US" sz="4000" dirty="0"/>
              <a:t>Islam = submission = way of life.</a:t>
            </a:r>
          </a:p>
        </p:txBody>
      </p:sp>
    </p:spTree>
    <p:extLst>
      <p:ext uri="{BB962C8B-B14F-4D97-AF65-F5344CB8AC3E}">
        <p14:creationId xmlns:p14="http://schemas.microsoft.com/office/powerpoint/2010/main" val="124903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76D93-5AFF-C30A-FE7C-1A2428B3181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B406A1F-7F67-BE41-E39C-5867C3D1E1B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Moshe and all 12 tribes believed in One G-d and prophets sent.  G-d took them out of Egypt, gave them Torah at Sinai.  </a:t>
            </a:r>
            <a:r>
              <a:rPr lang="en-US" sz="4000" u="sng" dirty="0">
                <a:solidFill>
                  <a:srgbClr val="FFFF66"/>
                </a:solidFill>
              </a:rPr>
              <a:t>All Muslim</a:t>
            </a:r>
            <a:r>
              <a:rPr lang="en-US" sz="4000" dirty="0"/>
              <a:t>.</a:t>
            </a:r>
          </a:p>
          <a:p>
            <a:pPr algn="l"/>
            <a:r>
              <a:rPr lang="en-US" sz="4000" dirty="0"/>
              <a:t>Then some of Bnei Yisrael started sinning in idol worship, golden calf.  In rebellion, became Jews.</a:t>
            </a:r>
          </a:p>
        </p:txBody>
      </p:sp>
    </p:spTree>
    <p:extLst>
      <p:ext uri="{BB962C8B-B14F-4D97-AF65-F5344CB8AC3E}">
        <p14:creationId xmlns:p14="http://schemas.microsoft.com/office/powerpoint/2010/main" val="3080508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80465-CF90-03F8-A68C-458025C998A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8681DD3-F066-393A-4A5A-4EFA83FD5D1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Yeshua also considered a Muslim Prophet.</a:t>
            </a:r>
          </a:p>
          <a:p>
            <a:pPr algn="l"/>
            <a:r>
              <a:rPr lang="en-US" sz="4000" dirty="0"/>
              <a:t>Muhammed raised up to restore true faith that Jews had left. Told a girl from Morocco, “Yeshua was a Jew.”  She started laughing.  “He was a Muslim.”</a:t>
            </a:r>
          </a:p>
        </p:txBody>
      </p:sp>
    </p:spTree>
    <p:extLst>
      <p:ext uri="{BB962C8B-B14F-4D97-AF65-F5344CB8AC3E}">
        <p14:creationId xmlns:p14="http://schemas.microsoft.com/office/powerpoint/2010/main" val="1857442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DB9FE-2189-223E-4F7B-A07BD83C0E5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42985DC-4C3F-99C8-BB49-79B134D884C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Revelations to Moses and Yeshua were perverted by Muslims who became “Jews” so final revelation to Muhammed, the Koran, to bring back truth to world.  Jews didn’t accept him.</a:t>
            </a:r>
          </a:p>
        </p:txBody>
      </p:sp>
    </p:spTree>
    <p:extLst>
      <p:ext uri="{BB962C8B-B14F-4D97-AF65-F5344CB8AC3E}">
        <p14:creationId xmlns:p14="http://schemas.microsoft.com/office/powerpoint/2010/main" val="17113632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22F76-0292-BC47-691D-C3E48A8A50B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00A5280-CE8F-A264-D321-26CCC6CA6FB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It’s their foundational education. All Muslim people have this view, even if apparently secular.  No Enlightenment ~ West.   World view even by seculars.  </a:t>
            </a:r>
          </a:p>
        </p:txBody>
      </p:sp>
    </p:spTree>
    <p:extLst>
      <p:ext uri="{BB962C8B-B14F-4D97-AF65-F5344CB8AC3E}">
        <p14:creationId xmlns:p14="http://schemas.microsoft.com/office/powerpoint/2010/main" val="1158815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A1094-798C-CEB4-33BD-AC9037CCA41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4F7909C-2429-5FCB-2B32-24C7B4EBC39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One moved to Germany, yet when told Israel given to Jews by G-d, reacted. Land given to Bnei </a:t>
            </a:r>
            <a:r>
              <a:rPr lang="en-US" sz="4000" dirty="0" err="1"/>
              <a:t>Yisral</a:t>
            </a:r>
            <a:r>
              <a:rPr lang="en-US" sz="4000" dirty="0"/>
              <a:t> = Muslims.  Became Jews and departed from faith, 10 of 12 spies didn’t believe.  Jews perverted the Bible text and ideas.   Avraham </a:t>
            </a:r>
          </a:p>
        </p:txBody>
      </p:sp>
    </p:spTree>
    <p:extLst>
      <p:ext uri="{BB962C8B-B14F-4D97-AF65-F5344CB8AC3E}">
        <p14:creationId xmlns:p14="http://schemas.microsoft.com/office/powerpoint/2010/main" val="1773008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8A881-1E41-C1D2-3215-21D345B3EF8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CEE85CE-332E-71C0-853E-9DCDD29A9FC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had many sons who were Muslims. Jews went off the path, and Muslims remained.  Jews never accepted Muhammed’s correction, so we are cursed.  Diaspora, scattered.  </a:t>
            </a:r>
          </a:p>
        </p:txBody>
      </p:sp>
    </p:spTree>
    <p:extLst>
      <p:ext uri="{BB962C8B-B14F-4D97-AF65-F5344CB8AC3E}">
        <p14:creationId xmlns:p14="http://schemas.microsoft.com/office/powerpoint/2010/main" val="3302809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B19AF-567C-B7F7-05DE-4DDD86C5981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047FC6F-D8CA-162B-C4E0-5F7E77C39DF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Oct 7 all Jews treated as renegades.  Secular Jews think Muslims would be OK with them.</a:t>
            </a:r>
          </a:p>
          <a:p>
            <a:pPr algn="l"/>
            <a:r>
              <a:rPr lang="en-US" sz="4000" dirty="0"/>
              <a:t>Muslims say, “We don’t have a problem with the Jews, but with the Zionists.”  Zionists are Jews who seek sovereignty in Israel.</a:t>
            </a:r>
          </a:p>
        </p:txBody>
      </p:sp>
    </p:spTree>
    <p:extLst>
      <p:ext uri="{BB962C8B-B14F-4D97-AF65-F5344CB8AC3E}">
        <p14:creationId xmlns:p14="http://schemas.microsoft.com/office/powerpoint/2010/main" val="2196638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44F28-844B-9A16-547E-0995196415C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FC99D97-6214-F864-1C3B-8DE0863CB96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Jews who live under Muslim reign are OK as dhimmis, special tax.  Can’t ride on a horse.  Walk in the sewers.  </a:t>
            </a:r>
            <a:r>
              <a:rPr lang="en-US" sz="4000" u="sng" dirty="0">
                <a:solidFill>
                  <a:srgbClr val="FFFF66"/>
                </a:solidFill>
              </a:rPr>
              <a:t>Sovereignty is threat to Islam.</a:t>
            </a:r>
          </a:p>
          <a:p>
            <a:pPr algn="l"/>
            <a:r>
              <a:rPr lang="en-US" sz="4000" dirty="0"/>
              <a:t>MB: </a:t>
            </a:r>
            <a:r>
              <a:rPr lang="en-US" sz="4000" dirty="0" err="1"/>
              <a:t>Judaisms</a:t>
            </a:r>
            <a:r>
              <a:rPr lang="en-US" sz="4000" dirty="0"/>
              <a:t> three pillars: Torah, Land, People</a:t>
            </a:r>
          </a:p>
        </p:txBody>
      </p:sp>
    </p:spTree>
    <p:extLst>
      <p:ext uri="{BB962C8B-B14F-4D97-AF65-F5344CB8AC3E}">
        <p14:creationId xmlns:p14="http://schemas.microsoft.com/office/powerpoint/2010/main" val="1103231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6D8B3-4CAA-2C79-48B4-7C4678056EA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5D2D9A9-908C-808D-4CAB-911DB0BAC4F6}"/>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Rise of political Zionism was a threat.  </a:t>
            </a:r>
            <a:r>
              <a:rPr lang="en-US" sz="4000" u="sng" dirty="0">
                <a:solidFill>
                  <a:srgbClr val="FFFF66"/>
                </a:solidFill>
              </a:rPr>
              <a:t>250 murdered in Hebron massacre 1929</a:t>
            </a:r>
            <a:r>
              <a:rPr lang="en-US" sz="4000" dirty="0"/>
              <a:t>.   [in YK Kaddish]</a:t>
            </a:r>
          </a:p>
          <a:p>
            <a:pPr algn="l"/>
            <a:r>
              <a:rPr lang="en-US" sz="4000" dirty="0"/>
              <a:t>Oslo Accord 1993 implement left wing concept “secular” PLO and Israeli Labor Party </a:t>
            </a:r>
            <a:r>
              <a:rPr lang="en-US" sz="4000" dirty="0" err="1"/>
              <a:t>Yiskhak</a:t>
            </a:r>
            <a:r>
              <a:rPr lang="en-US" sz="4000" dirty="0"/>
              <a:t> Rabin.  Charters of PLO and Hamas.  Hadith: Jews hide behind tree…  </a:t>
            </a:r>
          </a:p>
        </p:txBody>
      </p:sp>
    </p:spTree>
    <p:extLst>
      <p:ext uri="{BB962C8B-B14F-4D97-AF65-F5344CB8AC3E}">
        <p14:creationId xmlns:p14="http://schemas.microsoft.com/office/powerpoint/2010/main" val="3367597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E8604-A731-F92E-8CB4-ECA4FB6559C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59F52D0-FCB5-6A26-3704-7D0A2FE23457}"/>
              </a:ext>
            </a:extLst>
          </p:cNvPr>
          <p:cNvSpPr>
            <a:spLocks noGrp="1" noChangeArrowheads="1"/>
          </p:cNvSpPr>
          <p:nvPr>
            <p:ph type="subTitle" idx="1"/>
          </p:nvPr>
        </p:nvSpPr>
        <p:spPr>
          <a:xfrm>
            <a:off x="228600" y="209550"/>
            <a:ext cx="3657600" cy="4800600"/>
          </a:xfrm>
        </p:spPr>
        <p:txBody>
          <a:bodyPr>
            <a:normAutofit fontScale="92500" lnSpcReduction="10000"/>
          </a:bodyPr>
          <a:lstStyle/>
          <a:p>
            <a:pPr algn="l"/>
            <a:r>
              <a:rPr lang="en-US" sz="4000" u="sng" dirty="0">
                <a:solidFill>
                  <a:srgbClr val="FFFF66"/>
                </a:solidFill>
              </a:rPr>
              <a:t>FDA</a:t>
            </a:r>
            <a:r>
              <a:rPr lang="en-US" sz="4000" dirty="0"/>
              <a:t>:</a:t>
            </a:r>
          </a:p>
          <a:p>
            <a:pPr algn="l"/>
            <a:r>
              <a:rPr lang="en-US" sz="4000" dirty="0"/>
              <a:t>We’ve heard that laughter is the best medicine, so beginning Monday, we’ll be regulating it.</a:t>
            </a:r>
          </a:p>
        </p:txBody>
      </p:sp>
      <p:pic>
        <p:nvPicPr>
          <p:cNvPr id="3" name="Picture 2">
            <a:extLst>
              <a:ext uri="{FF2B5EF4-FFF2-40B4-BE49-F238E27FC236}">
                <a16:creationId xmlns:a16="http://schemas.microsoft.com/office/drawing/2014/main" id="{C285C463-CB16-1332-C2C2-873966015571}"/>
              </a:ext>
            </a:extLst>
          </p:cNvPr>
          <p:cNvPicPr>
            <a:picLocks noChangeAspect="1"/>
          </p:cNvPicPr>
          <p:nvPr/>
        </p:nvPicPr>
        <p:blipFill>
          <a:blip r:embed="rId3"/>
          <a:stretch>
            <a:fillRect/>
          </a:stretch>
        </p:blipFill>
        <p:spPr>
          <a:xfrm>
            <a:off x="3956985" y="0"/>
            <a:ext cx="5187015" cy="5143500"/>
          </a:xfrm>
          <a:prstGeom prst="rect">
            <a:avLst/>
          </a:prstGeom>
        </p:spPr>
      </p:pic>
    </p:spTree>
    <p:extLst>
      <p:ext uri="{BB962C8B-B14F-4D97-AF65-F5344CB8AC3E}">
        <p14:creationId xmlns:p14="http://schemas.microsoft.com/office/powerpoint/2010/main" val="9297542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440E6-D3CF-E68E-EE53-EFB1308CBB5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F51C31C-6DE0-CDBA-0FC1-2C3C1DCDA2C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All stemming from Islam.  Even secular Muslims </a:t>
            </a:r>
            <a:r>
              <a:rPr lang="en-US" sz="4000" u="sng" dirty="0">
                <a:solidFill>
                  <a:srgbClr val="FFFF66"/>
                </a:solidFill>
              </a:rPr>
              <a:t>view Jews NOT in Allah’s covenant.</a:t>
            </a:r>
            <a:r>
              <a:rPr lang="en-US" sz="4000" dirty="0"/>
              <a:t> Jews are colonial interlopers sent by Europeans.  </a:t>
            </a:r>
          </a:p>
          <a:p>
            <a:pPr algn="l"/>
            <a:r>
              <a:rPr lang="en-US" sz="4000" dirty="0"/>
              <a:t>Whole idea of partner is antithetical to culture.  </a:t>
            </a:r>
          </a:p>
        </p:txBody>
      </p:sp>
    </p:spTree>
    <p:extLst>
      <p:ext uri="{BB962C8B-B14F-4D97-AF65-F5344CB8AC3E}">
        <p14:creationId xmlns:p14="http://schemas.microsoft.com/office/powerpoint/2010/main" val="39462971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89FE7-37F1-B78D-54B4-B3C8D7A8D08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2F71115-B03D-69F3-3322-C55151DF194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Caroline Glick: So, how do we explain Abrahamic Accords. MBS Muhammed bin Salman, expanding the rights of women. </a:t>
            </a:r>
          </a:p>
          <a:p>
            <a:pPr algn="l"/>
            <a:r>
              <a:rPr lang="en-US" sz="4000" dirty="0"/>
              <a:t>MB: People don’t support agreements. Govt just in treaties. Military expedience against Iran.</a:t>
            </a:r>
          </a:p>
        </p:txBody>
      </p:sp>
    </p:spTree>
    <p:extLst>
      <p:ext uri="{BB962C8B-B14F-4D97-AF65-F5344CB8AC3E}">
        <p14:creationId xmlns:p14="http://schemas.microsoft.com/office/powerpoint/2010/main" val="631720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FAD37-2A00-0829-C068-1B29EBE52D3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2E7301D-FDB0-6EF6-6A96-005DCAF7ED1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One correspondent: Happy Nasrallah killed, but I’m not a Zionist.   </a:t>
            </a:r>
          </a:p>
          <a:p>
            <a:pPr algn="l"/>
            <a:r>
              <a:rPr lang="en-US" sz="4000" dirty="0"/>
              <a:t>Needed: Change the education.</a:t>
            </a:r>
          </a:p>
          <a:p>
            <a:pPr algn="l"/>
            <a:r>
              <a:rPr lang="en-US" sz="4000" dirty="0"/>
              <a:t>CG: Channel 11 Israeli poll: 18% still atheist 27% say faith strengthened.</a:t>
            </a:r>
          </a:p>
        </p:txBody>
      </p:sp>
    </p:spTree>
    <p:extLst>
      <p:ext uri="{BB962C8B-B14F-4D97-AF65-F5344CB8AC3E}">
        <p14:creationId xmlns:p14="http://schemas.microsoft.com/office/powerpoint/2010/main" val="28091455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CB2F3-AE1E-DCFF-6BFB-C354F993FEC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AE8623D-92A5-3828-7D45-AF37B1382138}"/>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CG: Muslim world view expunges me, negates Jews from existence.</a:t>
            </a:r>
          </a:p>
          <a:p>
            <a:pPr algn="l"/>
            <a:r>
              <a:rPr lang="en-US" sz="4000" dirty="0"/>
              <a:t>MB: We need to prove it to them.  We are Bnei Yisrael.  Not give Judea Samaria; concedes they are right.</a:t>
            </a:r>
          </a:p>
          <a:p>
            <a:pPr algn="l"/>
            <a:r>
              <a:rPr lang="en-US" sz="4000" dirty="0"/>
              <a:t>Three things: strength, respect,  G-d.   Cf weak and no self respect.</a:t>
            </a:r>
          </a:p>
        </p:txBody>
      </p:sp>
    </p:spTree>
    <p:extLst>
      <p:ext uri="{BB962C8B-B14F-4D97-AF65-F5344CB8AC3E}">
        <p14:creationId xmlns:p14="http://schemas.microsoft.com/office/powerpoint/2010/main" val="3337472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E4F14-664D-EAC7-0D6F-3EE2B1D9057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D36BB95-3473-2360-38D7-64F236269E41}"/>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Oslo Sept 1993.  First suicide bombing March 1994.  Oslo accord made Jihad inevitable. </a:t>
            </a:r>
          </a:p>
          <a:p>
            <a:pPr algn="l"/>
            <a:r>
              <a:rPr lang="en-US" sz="4000" dirty="0"/>
              <a:t>“Why should we believe this land belongs to you if half of you, </a:t>
            </a:r>
            <a:r>
              <a:rPr lang="en-US" sz="4000" dirty="0" err="1"/>
              <a:t>Neturei</a:t>
            </a:r>
            <a:r>
              <a:rPr lang="en-US" sz="4000" dirty="0"/>
              <a:t> Carta [Ultra Orthodox anti Zionist] and seculars don’t believe.</a:t>
            </a:r>
          </a:p>
        </p:txBody>
      </p:sp>
    </p:spTree>
    <p:extLst>
      <p:ext uri="{BB962C8B-B14F-4D97-AF65-F5344CB8AC3E}">
        <p14:creationId xmlns:p14="http://schemas.microsoft.com/office/powerpoint/2010/main" val="2499003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8B181-CB34-1B9A-0791-E6447B5727B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8ECE67C-6170-BAD1-2E6D-268D32FF825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MB: What if we build Temple.  We share lamb, prayer.</a:t>
            </a:r>
          </a:p>
          <a:p>
            <a:pPr algn="l"/>
            <a:r>
              <a:rPr lang="en-US" sz="4000" dirty="0"/>
              <a:t>Muslim Facebooker: We will fight you, but if it happens, must be </a:t>
            </a:r>
            <a:r>
              <a:rPr lang="en-US" sz="4000" dirty="0" err="1"/>
              <a:t>Insha</a:t>
            </a:r>
            <a:r>
              <a:rPr lang="en-US" sz="4000" dirty="0"/>
              <a:t> Allah.</a:t>
            </a:r>
          </a:p>
          <a:p>
            <a:pPr algn="l"/>
            <a:r>
              <a:rPr lang="en-US" sz="4000" dirty="0"/>
              <a:t>Non religious DON’T prevent war, they incite it.</a:t>
            </a:r>
          </a:p>
        </p:txBody>
      </p:sp>
    </p:spTree>
    <p:extLst>
      <p:ext uri="{BB962C8B-B14F-4D97-AF65-F5344CB8AC3E}">
        <p14:creationId xmlns:p14="http://schemas.microsoft.com/office/powerpoint/2010/main" val="18333762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3B0EB-CFBD-1BFD-6DA6-BD6DE4543C0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EAC5FF8-75E7-68E5-60C0-748618753E5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Remedy to darkness in Islamic thinking: believe in the Covenant and STAND STRONG.</a:t>
            </a:r>
          </a:p>
        </p:txBody>
      </p:sp>
    </p:spTree>
    <p:extLst>
      <p:ext uri="{BB962C8B-B14F-4D97-AF65-F5344CB8AC3E}">
        <p14:creationId xmlns:p14="http://schemas.microsoft.com/office/powerpoint/2010/main" val="3865369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6AD3C-C2D0-26BB-6EE4-ADB7AE494D3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76A2A23-4F0C-498B-A2BE-1553BBB214D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059DBA6-DC71-D9AA-6CAD-BF42B8206E55}"/>
              </a:ext>
            </a:extLst>
          </p:cNvPr>
          <p:cNvPicPr>
            <a:picLocks noChangeAspect="1"/>
          </p:cNvPicPr>
          <p:nvPr/>
        </p:nvPicPr>
        <p:blipFill>
          <a:blip r:embed="rId3"/>
          <a:stretch>
            <a:fillRect/>
          </a:stretch>
        </p:blipFill>
        <p:spPr>
          <a:xfrm>
            <a:off x="0" y="471798"/>
            <a:ext cx="9144000" cy="4199903"/>
          </a:xfrm>
          <a:prstGeom prst="rect">
            <a:avLst/>
          </a:prstGeom>
        </p:spPr>
      </p:pic>
    </p:spTree>
    <p:extLst>
      <p:ext uri="{BB962C8B-B14F-4D97-AF65-F5344CB8AC3E}">
        <p14:creationId xmlns:p14="http://schemas.microsoft.com/office/powerpoint/2010/main" val="17585139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F4C95-0D10-C31A-7C9B-72ED1547292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039199D-AA81-A6AA-78CD-B893D0D4C1DB}"/>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6EE7D18A-F7B3-5BA3-FF63-D7E4468B96A2}"/>
              </a:ext>
            </a:extLst>
          </p:cNvPr>
          <p:cNvPicPr>
            <a:picLocks noChangeAspect="1"/>
          </p:cNvPicPr>
          <p:nvPr/>
        </p:nvPicPr>
        <p:blipFill>
          <a:blip r:embed="rId3"/>
          <a:stretch>
            <a:fillRect/>
          </a:stretch>
        </p:blipFill>
        <p:spPr>
          <a:xfrm>
            <a:off x="149314" y="0"/>
            <a:ext cx="8845371" cy="5143500"/>
          </a:xfrm>
          <a:prstGeom prst="rect">
            <a:avLst/>
          </a:prstGeom>
        </p:spPr>
      </p:pic>
    </p:spTree>
    <p:extLst>
      <p:ext uri="{BB962C8B-B14F-4D97-AF65-F5344CB8AC3E}">
        <p14:creationId xmlns:p14="http://schemas.microsoft.com/office/powerpoint/2010/main" val="18447282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8A969-3E00-C6D2-A2D5-184E3497628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CFD704A-F7CE-9F1C-A0DD-99315096B10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EC2BD22-3471-A451-8167-1E96465B4518}"/>
              </a:ext>
            </a:extLst>
          </p:cNvPr>
          <p:cNvPicPr>
            <a:picLocks noChangeAspect="1"/>
          </p:cNvPicPr>
          <p:nvPr/>
        </p:nvPicPr>
        <p:blipFill>
          <a:blip r:embed="rId3"/>
          <a:stretch>
            <a:fillRect/>
          </a:stretch>
        </p:blipFill>
        <p:spPr>
          <a:xfrm>
            <a:off x="0" y="1115537"/>
            <a:ext cx="9144000" cy="2912426"/>
          </a:xfrm>
          <a:prstGeom prst="rect">
            <a:avLst/>
          </a:prstGeom>
        </p:spPr>
      </p:pic>
      <p:cxnSp>
        <p:nvCxnSpPr>
          <p:cNvPr id="5" name="Straight Connector 4">
            <a:extLst>
              <a:ext uri="{FF2B5EF4-FFF2-40B4-BE49-F238E27FC236}">
                <a16:creationId xmlns:a16="http://schemas.microsoft.com/office/drawing/2014/main" id="{2D65A063-5F7B-69E9-A6EC-63D4E654190E}"/>
              </a:ext>
            </a:extLst>
          </p:cNvPr>
          <p:cNvCxnSpPr>
            <a:stCxn id="3" idx="0"/>
            <a:endCxn id="3" idx="2"/>
          </p:cNvCxnSpPr>
          <p:nvPr/>
        </p:nvCxnSpPr>
        <p:spPr bwMode="auto">
          <a:xfrm>
            <a:off x="4572000" y="1115537"/>
            <a:ext cx="0" cy="2912426"/>
          </a:xfrm>
          <a:prstGeom prst="line">
            <a:avLst/>
          </a:prstGeom>
          <a:solidFill>
            <a:schemeClr val="accent1"/>
          </a:solidFill>
          <a:ln w="349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774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A063F-B318-F20F-091A-2B98666E857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FDCCDC2-479B-3E94-6935-9293169E390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2A68966-2B35-43D3-CF89-D4BF532D30B8}"/>
              </a:ext>
            </a:extLst>
          </p:cNvPr>
          <p:cNvPicPr>
            <a:picLocks noChangeAspect="1"/>
          </p:cNvPicPr>
          <p:nvPr/>
        </p:nvPicPr>
        <p:blipFill>
          <a:blip r:embed="rId3"/>
          <a:srcRect r="26296"/>
          <a:stretch/>
        </p:blipFill>
        <p:spPr>
          <a:xfrm>
            <a:off x="714375" y="0"/>
            <a:ext cx="5686425" cy="5143500"/>
          </a:xfrm>
          <a:prstGeom prst="rect">
            <a:avLst/>
          </a:prstGeom>
        </p:spPr>
      </p:pic>
    </p:spTree>
    <p:extLst>
      <p:ext uri="{BB962C8B-B14F-4D97-AF65-F5344CB8AC3E}">
        <p14:creationId xmlns:p14="http://schemas.microsoft.com/office/powerpoint/2010/main" val="26982896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An Israeli source told the Wall Street Journal that Iran had four  S-300 air defense batteries, considered the most advanced systems in Iran’s air defense network. During Israel’s strike on Iran over the weekend, </a:t>
            </a:r>
            <a:r>
              <a:rPr lang="en-US" sz="4000" u="sng" dirty="0">
                <a:solidFill>
                  <a:srgbClr val="FFFF66"/>
                </a:solidFill>
              </a:rPr>
              <a:t>all these systems were destroyed</a:t>
            </a:r>
            <a:r>
              <a:rPr lang="en-US" sz="4000" dirty="0"/>
              <a:t>.</a:t>
            </a:r>
          </a:p>
        </p:txBody>
      </p:sp>
    </p:spTree>
    <p:extLst>
      <p:ext uri="{BB962C8B-B14F-4D97-AF65-F5344CB8AC3E}">
        <p14:creationId xmlns:p14="http://schemas.microsoft.com/office/powerpoint/2010/main" val="35562731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F335B-FCAE-A700-056E-0B969CB6295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89DE2DC-B2A5-1DE5-87D6-6F66CFFB1ED2}"/>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“Israel is sending us a very clear message,” Hamid Hosseini, an expert in Iran’s gas and oil industry, told The New York Times. “This could have very serious economic implications for Iran, and now we understand the risk and that we need to act wisely and not continue with the tension.”</a:t>
            </a:r>
          </a:p>
        </p:txBody>
      </p:sp>
    </p:spTree>
    <p:extLst>
      <p:ext uri="{BB962C8B-B14F-4D97-AF65-F5344CB8AC3E}">
        <p14:creationId xmlns:p14="http://schemas.microsoft.com/office/powerpoint/2010/main" val="2507253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36432-153C-1193-E619-799F35D3D49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3978821-42B8-0BB0-EF46-F6A4F4C4757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Ali Vaez, an Iran researcher, told the Times that the attack could set up a much heavier attack on Iran’s nuclear and energy facilities.</a:t>
            </a:r>
          </a:p>
          <a:p>
            <a:pPr algn="l"/>
            <a:r>
              <a:rPr lang="en-US" sz="4000" dirty="0"/>
              <a:t>“Iran does not have the capability to replace the damaged facilities in the near future,” he said.</a:t>
            </a:r>
          </a:p>
        </p:txBody>
      </p:sp>
    </p:spTree>
    <p:extLst>
      <p:ext uri="{BB962C8B-B14F-4D97-AF65-F5344CB8AC3E}">
        <p14:creationId xmlns:p14="http://schemas.microsoft.com/office/powerpoint/2010/main" val="16569012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CD8BF-2BBC-9E20-94F1-6549814D21C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8793510-DED8-99E8-899B-AA3CD1683481}"/>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 attack, which Israel named “Operation Days of Repentance,” saw tens of IAF jets, accompanied by refuelers, travel some 1,600 kilometers from Israeli territory. The IAF achieved </a:t>
            </a:r>
            <a:r>
              <a:rPr lang="en-US" sz="4000" u="sng" dirty="0">
                <a:solidFill>
                  <a:srgbClr val="FFFF66"/>
                </a:solidFill>
              </a:rPr>
              <a:t>near uncontested aerial supremacy in Iranian skies.</a:t>
            </a:r>
          </a:p>
        </p:txBody>
      </p:sp>
    </p:spTree>
    <p:extLst>
      <p:ext uri="{BB962C8B-B14F-4D97-AF65-F5344CB8AC3E}">
        <p14:creationId xmlns:p14="http://schemas.microsoft.com/office/powerpoint/2010/main" val="42927812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6B363-9F49-B070-FB4E-DD68E1AFC70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6336731-A769-3C10-6F75-9347A17E859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45DCF04A-E1DD-B1A9-DCA1-0FAC16EFD3F6}"/>
              </a:ext>
            </a:extLst>
          </p:cNvPr>
          <p:cNvPicPr>
            <a:picLocks noChangeAspect="1"/>
          </p:cNvPicPr>
          <p:nvPr/>
        </p:nvPicPr>
        <p:blipFill>
          <a:blip r:embed="rId3"/>
          <a:stretch>
            <a:fillRect/>
          </a:stretch>
        </p:blipFill>
        <p:spPr>
          <a:xfrm>
            <a:off x="838200" y="0"/>
            <a:ext cx="7198485" cy="1204963"/>
          </a:xfrm>
          <a:prstGeom prst="rect">
            <a:avLst/>
          </a:prstGeom>
        </p:spPr>
      </p:pic>
      <p:pic>
        <p:nvPicPr>
          <p:cNvPr id="5" name="Picture 4">
            <a:extLst>
              <a:ext uri="{FF2B5EF4-FFF2-40B4-BE49-F238E27FC236}">
                <a16:creationId xmlns:a16="http://schemas.microsoft.com/office/drawing/2014/main" id="{3915E3E1-44E9-2F82-B30B-923C7931F80E}"/>
              </a:ext>
            </a:extLst>
          </p:cNvPr>
          <p:cNvPicPr>
            <a:picLocks noChangeAspect="1"/>
          </p:cNvPicPr>
          <p:nvPr/>
        </p:nvPicPr>
        <p:blipFill>
          <a:blip r:embed="rId4"/>
          <a:stretch>
            <a:fillRect/>
          </a:stretch>
        </p:blipFill>
        <p:spPr>
          <a:xfrm>
            <a:off x="631231" y="1243062"/>
            <a:ext cx="8029641" cy="3900438"/>
          </a:xfrm>
          <a:prstGeom prst="rect">
            <a:avLst/>
          </a:prstGeom>
        </p:spPr>
      </p:pic>
      <p:sp>
        <p:nvSpPr>
          <p:cNvPr id="7" name="TextBox 6">
            <a:extLst>
              <a:ext uri="{FF2B5EF4-FFF2-40B4-BE49-F238E27FC236}">
                <a16:creationId xmlns:a16="http://schemas.microsoft.com/office/drawing/2014/main" id="{263618F4-A8A8-D6BC-5574-C8E88FEFE3D4}"/>
              </a:ext>
            </a:extLst>
          </p:cNvPr>
          <p:cNvSpPr txBox="1"/>
          <p:nvPr/>
        </p:nvSpPr>
        <p:spPr>
          <a:xfrm>
            <a:off x="355864" y="3023275"/>
            <a:ext cx="8432272" cy="1754326"/>
          </a:xfrm>
          <a:prstGeom prst="rect">
            <a:avLst/>
          </a:prstGeom>
          <a:noFill/>
        </p:spPr>
        <p:txBody>
          <a:bodyPr wrap="square">
            <a:spAutoFit/>
          </a:bodyPr>
          <a:lstStyle/>
          <a:p>
            <a:pPr algn="l"/>
            <a:r>
              <a:rPr lang="en-US" sz="3600" b="1" i="0" dirty="0">
                <a:effectLst>
                  <a:outerShdw blurRad="38100" dist="38100" dir="2700000" algn="tl">
                    <a:srgbClr val="000000">
                      <a:alpha val="43137"/>
                    </a:srgbClr>
                  </a:outerShdw>
                </a:effectLst>
                <a:latin typeface="SimplerPro"/>
              </a:rPr>
              <a:t>Hezbollah loses popular Lebanese and Shia support.  </a:t>
            </a:r>
            <a:r>
              <a:rPr lang="en-US" sz="3600" b="1" i="0" dirty="0">
                <a:effectLst>
                  <a:outerShdw blurRad="38100" dist="38100" dir="2700000" algn="tl">
                    <a:srgbClr val="000000">
                      <a:alpha val="43137"/>
                    </a:srgbClr>
                  </a:outerShdw>
                </a:effectLst>
                <a:latin typeface="Open Sans" panose="020B0606030504020204" pitchFamily="34" charset="0"/>
              </a:rPr>
              <a:t>Is this the beginning of the end for Hezbollah?</a:t>
            </a:r>
          </a:p>
        </p:txBody>
      </p:sp>
    </p:spTree>
    <p:extLst>
      <p:ext uri="{BB962C8B-B14F-4D97-AF65-F5344CB8AC3E}">
        <p14:creationId xmlns:p14="http://schemas.microsoft.com/office/powerpoint/2010/main" val="1730355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1CB5D-87DA-87D6-81DD-89B139F11E6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4494314-CE44-CA8D-8772-1289677F6C0B}"/>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From the Christians to the Druze, and from the Sunnis to the dominant Shiites, there is a massive revulsion being expressed against the Iranian proxy terrorist group Hezbollah that had bullied its way toward becoming a mafia-like state within a state.</a:t>
            </a:r>
          </a:p>
          <a:p>
            <a:pPr algn="l"/>
            <a:endParaRPr lang="en-US" sz="4000" dirty="0"/>
          </a:p>
        </p:txBody>
      </p:sp>
    </p:spTree>
    <p:extLst>
      <p:ext uri="{BB962C8B-B14F-4D97-AF65-F5344CB8AC3E}">
        <p14:creationId xmlns:p14="http://schemas.microsoft.com/office/powerpoint/2010/main" val="28518881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21D60-FF63-6CF7-2EC7-92D98207622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35C359D-487D-0440-EF9B-C826E00B416A}"/>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For the first time in over four decades, the Lebanese terrorist group, Hezbollah, appears frail. Following the elimination of the group's leader Hassan Nasrallah by an Israeli airstrike on Beirut on Sep 27, the halo around its invulnerable strength against Israel and other regional rivals faded rapidly. </a:t>
            </a:r>
          </a:p>
        </p:txBody>
      </p:sp>
    </p:spTree>
    <p:extLst>
      <p:ext uri="{BB962C8B-B14F-4D97-AF65-F5344CB8AC3E}">
        <p14:creationId xmlns:p14="http://schemas.microsoft.com/office/powerpoint/2010/main" val="19846433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F1149-4F7E-6407-F596-B0EA4F84AB0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72AFB8F-CFB3-CA79-D276-595EA8967C7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the open criticism of Hezbollah's reign of terror by leading Lebanese from all religious backgrounds signals the possibility that Iran's chokehold over Lebanon may finally be coming to an end.</a:t>
            </a:r>
          </a:p>
        </p:txBody>
      </p:sp>
    </p:spTree>
    <p:extLst>
      <p:ext uri="{BB962C8B-B14F-4D97-AF65-F5344CB8AC3E}">
        <p14:creationId xmlns:p14="http://schemas.microsoft.com/office/powerpoint/2010/main" val="1125670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F14D1-FBC2-25B7-7D98-75607996F1A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F75F278-4711-F864-05AF-87F3A596EC71}"/>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BAF52413-7E56-FB51-157A-1DAE09FE5563}"/>
              </a:ext>
            </a:extLst>
          </p:cNvPr>
          <p:cNvPicPr>
            <a:picLocks noChangeAspect="1"/>
          </p:cNvPicPr>
          <p:nvPr/>
        </p:nvPicPr>
        <p:blipFill>
          <a:blip r:embed="rId3"/>
          <a:stretch>
            <a:fillRect/>
          </a:stretch>
        </p:blipFill>
        <p:spPr>
          <a:xfrm>
            <a:off x="12494" y="0"/>
            <a:ext cx="9119011" cy="5143500"/>
          </a:xfrm>
          <a:prstGeom prst="rect">
            <a:avLst/>
          </a:prstGeom>
        </p:spPr>
      </p:pic>
    </p:spTree>
    <p:extLst>
      <p:ext uri="{BB962C8B-B14F-4D97-AF65-F5344CB8AC3E}">
        <p14:creationId xmlns:p14="http://schemas.microsoft.com/office/powerpoint/2010/main" val="126369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A73C0-F8F5-9589-D97C-D3DAAE6983D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79D2F28-178B-E1E8-0965-F1BF189BA767}"/>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13824294-57BF-345C-12C4-078349B3D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795043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3847-E6A8-60D0-A10C-93198477A84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9B86071-A6A3-1595-74D6-FF11EB4BADD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469447B-D5DD-9740-CDF3-5DBDF977CE7B}"/>
              </a:ext>
            </a:extLst>
          </p:cNvPr>
          <p:cNvPicPr>
            <a:picLocks noChangeAspect="1"/>
          </p:cNvPicPr>
          <p:nvPr/>
        </p:nvPicPr>
        <p:blipFill>
          <a:blip r:embed="rId3"/>
          <a:stretch>
            <a:fillRect/>
          </a:stretch>
        </p:blipFill>
        <p:spPr>
          <a:xfrm>
            <a:off x="714375" y="0"/>
            <a:ext cx="7715250" cy="5143500"/>
          </a:xfrm>
          <a:prstGeom prst="rect">
            <a:avLst/>
          </a:prstGeom>
        </p:spPr>
      </p:pic>
    </p:spTree>
    <p:extLst>
      <p:ext uri="{BB962C8B-B14F-4D97-AF65-F5344CB8AC3E}">
        <p14:creationId xmlns:p14="http://schemas.microsoft.com/office/powerpoint/2010/main" val="3103136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E83BB-A79D-541C-CE2F-772179DEC15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4165525-8EFD-4CA7-17BA-8863A61AE343}"/>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F33BF80E-F77B-5722-AF11-0DEF9C036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C71D7369-61A4-2B67-A50F-C8E17CE6591C}"/>
              </a:ext>
            </a:extLst>
          </p:cNvPr>
          <p:cNvSpPr txBox="1"/>
          <p:nvPr/>
        </p:nvSpPr>
        <p:spPr>
          <a:xfrm>
            <a:off x="228600" y="361950"/>
            <a:ext cx="8686800" cy="3170099"/>
          </a:xfrm>
          <a:prstGeom prst="rect">
            <a:avLst/>
          </a:prstGeom>
          <a:noFill/>
        </p:spPr>
        <p:txBody>
          <a:bodyPr wrap="square" rtlCol="0">
            <a:spAutoFit/>
          </a:bodyPr>
          <a:lstStyle/>
          <a:p>
            <a:pPr algn="l"/>
            <a:r>
              <a:rPr lang="en-US" u="sng" dirty="0">
                <a:solidFill>
                  <a:srgbClr val="FFFF66"/>
                </a:solidFill>
                <a:latin typeface="+mn-lt"/>
                <a:cs typeface="+mn-cs"/>
              </a:rPr>
              <a:t>What darkness? What remedy?</a:t>
            </a:r>
          </a:p>
          <a:p>
            <a:pPr marL="514350" indent="-514350" algn="l">
              <a:buFont typeface="+mj-lt"/>
              <a:buAutoNum type="arabicPeriod"/>
            </a:pPr>
            <a:r>
              <a:rPr lang="en-US" dirty="0"/>
              <a:t>Darkness within us</a:t>
            </a:r>
          </a:p>
          <a:p>
            <a:pPr marL="514350" indent="-514350" algn="l">
              <a:buFont typeface="+mj-lt"/>
              <a:buAutoNum type="arabicPeriod"/>
            </a:pPr>
            <a:r>
              <a:rPr lang="en-US" dirty="0"/>
              <a:t>Darkness in our culture, increasingly.</a:t>
            </a:r>
          </a:p>
          <a:p>
            <a:pPr marL="514350" indent="-514350" algn="l">
              <a:buFont typeface="+mj-lt"/>
              <a:buAutoNum type="arabicPeriod"/>
            </a:pPr>
            <a:r>
              <a:rPr lang="en-US" dirty="0"/>
              <a:t>Darkness in Islamic thinking.</a:t>
            </a:r>
          </a:p>
        </p:txBody>
      </p:sp>
    </p:spTree>
    <p:extLst>
      <p:ext uri="{BB962C8B-B14F-4D97-AF65-F5344CB8AC3E}">
        <p14:creationId xmlns:p14="http://schemas.microsoft.com/office/powerpoint/2010/main" val="17174882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A0C66-867E-416D-7B7D-F073621F376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82A125A-CC50-5DB4-683D-9ACAF33590C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Remedy to the darkness within?</a:t>
            </a:r>
          </a:p>
          <a:p>
            <a:pPr marL="228600" indent="-228600" algn="l">
              <a:buFont typeface="Arial" panose="020B0604020202020204" pitchFamily="34" charset="0"/>
              <a:buChar char="•"/>
            </a:pPr>
            <a:r>
              <a:rPr lang="en-US" sz="4000" dirty="0"/>
              <a:t>The love and light of Messiah</a:t>
            </a:r>
          </a:p>
          <a:p>
            <a:pPr marL="228600" indent="-228600" algn="l">
              <a:buFont typeface="Arial" panose="020B0604020202020204" pitchFamily="34" charset="0"/>
              <a:buChar char="•"/>
            </a:pPr>
            <a:r>
              <a:rPr lang="en-US" sz="4000" dirty="0"/>
              <a:t>The death and resurrection of Messiah</a:t>
            </a:r>
          </a:p>
        </p:txBody>
      </p:sp>
    </p:spTree>
    <p:extLst>
      <p:ext uri="{BB962C8B-B14F-4D97-AF65-F5344CB8AC3E}">
        <p14:creationId xmlns:p14="http://schemas.microsoft.com/office/powerpoint/2010/main" val="10989573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C5D51-2395-E756-CF56-AA29105E968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1F7A845-BBCA-6659-1190-48A979FCFB4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Remedy to darkness in Islamic thinking: believe in the Covenant and STAND STRONG.</a:t>
            </a:r>
          </a:p>
        </p:txBody>
      </p:sp>
    </p:spTree>
    <p:extLst>
      <p:ext uri="{BB962C8B-B14F-4D97-AF65-F5344CB8AC3E}">
        <p14:creationId xmlns:p14="http://schemas.microsoft.com/office/powerpoint/2010/main" val="8965618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CD143-0D80-D8D6-B868-A0D04E47B38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9BCD86D-55D3-25FC-CFC3-2122E24D4CE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Remedy to the increasing </a:t>
            </a:r>
            <a:r>
              <a:rPr lang="en-US" sz="4000" dirty="0" err="1"/>
              <a:t>darknss</a:t>
            </a:r>
            <a:r>
              <a:rPr lang="en-US" sz="4000" dirty="0"/>
              <a:t> of our culture?</a:t>
            </a:r>
          </a:p>
          <a:p>
            <a:pPr marL="342900" indent="-342900" algn="l">
              <a:buFont typeface="Arial" panose="020B0604020202020204" pitchFamily="34" charset="0"/>
              <a:buChar char="•"/>
            </a:pPr>
            <a:r>
              <a:rPr lang="en-US" sz="4000" dirty="0"/>
              <a:t>Yeshua is the light of world.</a:t>
            </a:r>
          </a:p>
          <a:p>
            <a:pPr marL="342900" indent="-342900" algn="l">
              <a:buFont typeface="Arial" panose="020B0604020202020204" pitchFamily="34" charset="0"/>
              <a:buChar char="•"/>
            </a:pPr>
            <a:r>
              <a:rPr lang="en-US" sz="4000" baseline="30000" dirty="0"/>
              <a:t>Mtt 5.14-16</a:t>
            </a:r>
            <a:r>
              <a:rPr lang="en-US" sz="4000" dirty="0"/>
              <a:t> “You are light for the world. A town built on a hill cannot be hidden. Likewise, when people light a lamp, </a:t>
            </a:r>
          </a:p>
        </p:txBody>
      </p:sp>
    </p:spTree>
    <p:extLst>
      <p:ext uri="{BB962C8B-B14F-4D97-AF65-F5344CB8AC3E}">
        <p14:creationId xmlns:p14="http://schemas.microsoft.com/office/powerpoint/2010/main" val="4619151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82CF9-4676-9751-18BF-143EA8D5F0B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C3F8ABE-5DAF-E94A-A797-22002A8F735B}"/>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Mtt 5.14-16</a:t>
            </a:r>
            <a:r>
              <a:rPr lang="en-US" sz="4000" dirty="0"/>
              <a:t>  they don’t cover it with a bowl but put it on a lampstand, so that it shines for everyone in the house.  In the same way, let your light shine before people, so that they may see the good things you do and praise your Father in heaven.</a:t>
            </a:r>
          </a:p>
        </p:txBody>
      </p:sp>
    </p:spTree>
    <p:extLst>
      <p:ext uri="{BB962C8B-B14F-4D97-AF65-F5344CB8AC3E}">
        <p14:creationId xmlns:p14="http://schemas.microsoft.com/office/powerpoint/2010/main" val="8016796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199B9-147E-B15C-1A11-CDD3E42D3AC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338992C-0C7E-983B-3B8B-1F0E2E350832}"/>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2B9A539C-E6F5-3724-59CB-CC044F30E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7387174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DC17A-87D3-A645-1BAC-F1C01834500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24333E6-BAA4-DB13-7803-82043F89EF37}"/>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1286378764"/>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235921</TotalTime>
  <Words>4630</Words>
  <Application>Microsoft Office PowerPoint</Application>
  <PresentationFormat>On-screen Show (16:9)</PresentationFormat>
  <Paragraphs>541</Paragraphs>
  <Slides>96</Slides>
  <Notes>96</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Arial</vt:lpstr>
      <vt:lpstr>Arial Rounded MT Bold</vt:lpstr>
      <vt:lpstr>David</vt:lpstr>
      <vt:lpstr>DDG_ProximaNova</vt:lpstr>
      <vt:lpstr>Open Sans</vt:lpstr>
      <vt:lpstr>SimplerPro</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5322</cp:revision>
  <dcterms:created xsi:type="dcterms:W3CDTF">2006-04-21T19:34:43Z</dcterms:created>
  <dcterms:modified xsi:type="dcterms:W3CDTF">2024-11-02T13:50:46Z</dcterms:modified>
</cp:coreProperties>
</file>