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9"/>
  </p:notesMasterIdLst>
  <p:handoutMasterIdLst>
    <p:handoutMasterId r:id="rId90"/>
  </p:handoutMasterIdLst>
  <p:sldIdLst>
    <p:sldId id="2045" r:id="rId2"/>
    <p:sldId id="66316" r:id="rId3"/>
    <p:sldId id="66309" r:id="rId4"/>
    <p:sldId id="66306" r:id="rId5"/>
    <p:sldId id="66311" r:id="rId6"/>
    <p:sldId id="66277" r:id="rId7"/>
    <p:sldId id="66278" r:id="rId8"/>
    <p:sldId id="66351" r:id="rId9"/>
    <p:sldId id="66317" r:id="rId10"/>
    <p:sldId id="66290" r:id="rId11"/>
    <p:sldId id="66296" r:id="rId12"/>
    <p:sldId id="66298" r:id="rId13"/>
    <p:sldId id="66303" r:id="rId14"/>
    <p:sldId id="66302" r:id="rId15"/>
    <p:sldId id="66304" r:id="rId16"/>
    <p:sldId id="66297" r:id="rId17"/>
    <p:sldId id="66292" r:id="rId18"/>
    <p:sldId id="66291" r:id="rId19"/>
    <p:sldId id="66293" r:id="rId20"/>
    <p:sldId id="66295" r:id="rId21"/>
    <p:sldId id="66294" r:id="rId22"/>
    <p:sldId id="66300" r:id="rId23"/>
    <p:sldId id="66301" r:id="rId24"/>
    <p:sldId id="66312" r:id="rId25"/>
    <p:sldId id="66305" r:id="rId26"/>
    <p:sldId id="66310" r:id="rId27"/>
    <p:sldId id="66352" r:id="rId28"/>
    <p:sldId id="66325" r:id="rId29"/>
    <p:sldId id="66353" r:id="rId30"/>
    <p:sldId id="66323" r:id="rId31"/>
    <p:sldId id="66324" r:id="rId32"/>
    <p:sldId id="66331" r:id="rId33"/>
    <p:sldId id="66313" r:id="rId34"/>
    <p:sldId id="66320" r:id="rId35"/>
    <p:sldId id="66330" r:id="rId36"/>
    <p:sldId id="66332" r:id="rId37"/>
    <p:sldId id="66338" r:id="rId38"/>
    <p:sldId id="66333" r:id="rId39"/>
    <p:sldId id="66336" r:id="rId40"/>
    <p:sldId id="66334" r:id="rId41"/>
    <p:sldId id="66335" r:id="rId42"/>
    <p:sldId id="66337" r:id="rId43"/>
    <p:sldId id="66340" r:id="rId44"/>
    <p:sldId id="66318" r:id="rId45"/>
    <p:sldId id="66314" r:id="rId46"/>
    <p:sldId id="66321" r:id="rId47"/>
    <p:sldId id="66322" r:id="rId48"/>
    <p:sldId id="1289" r:id="rId49"/>
    <p:sldId id="66341" r:id="rId50"/>
    <p:sldId id="66342" r:id="rId51"/>
    <p:sldId id="66326" r:id="rId52"/>
    <p:sldId id="66280" r:id="rId53"/>
    <p:sldId id="66343" r:id="rId54"/>
    <p:sldId id="66339" r:id="rId55"/>
    <p:sldId id="66327" r:id="rId56"/>
    <p:sldId id="66344" r:id="rId57"/>
    <p:sldId id="66283" r:id="rId58"/>
    <p:sldId id="66284" r:id="rId59"/>
    <p:sldId id="66285" r:id="rId60"/>
    <p:sldId id="66286" r:id="rId61"/>
    <p:sldId id="66345" r:id="rId62"/>
    <p:sldId id="66346" r:id="rId63"/>
    <p:sldId id="66273" r:id="rId64"/>
    <p:sldId id="66347" r:id="rId65"/>
    <p:sldId id="66349" r:id="rId66"/>
    <p:sldId id="66348" r:id="rId67"/>
    <p:sldId id="66350" r:id="rId68"/>
    <p:sldId id="66328" r:id="rId69"/>
    <p:sldId id="1299" r:id="rId70"/>
    <p:sldId id="1300" r:id="rId71"/>
    <p:sldId id="1301" r:id="rId72"/>
    <p:sldId id="1293" r:id="rId73"/>
    <p:sldId id="1283" r:id="rId74"/>
    <p:sldId id="66308" r:id="rId75"/>
    <p:sldId id="1284" r:id="rId76"/>
    <p:sldId id="1302" r:id="rId77"/>
    <p:sldId id="66288" r:id="rId78"/>
    <p:sldId id="1291" r:id="rId79"/>
    <p:sldId id="66307" r:id="rId80"/>
    <p:sldId id="1298" r:id="rId81"/>
    <p:sldId id="1292" r:id="rId82"/>
    <p:sldId id="1294" r:id="rId83"/>
    <p:sldId id="66287" r:id="rId84"/>
    <p:sldId id="66836" r:id="rId85"/>
    <p:sldId id="64242" r:id="rId86"/>
    <p:sldId id="64175" r:id="rId87"/>
    <p:sldId id="66289" r:id="rId8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838" autoAdjust="0"/>
    <p:restoredTop sz="87933" autoAdjust="0"/>
  </p:normalViewPr>
  <p:slideViewPr>
    <p:cSldViewPr>
      <p:cViewPr varScale="1">
        <p:scale>
          <a:sx n="103" d="100"/>
          <a:sy n="103" d="100"/>
        </p:scale>
        <p:origin x="114" y="47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2" d="100"/>
          <a:sy n="82" d="100"/>
        </p:scale>
        <p:origin x="20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Thanksgiving 2024 Reformation Maybe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23 2024 5785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Thanksgiving 2024 Reformation Maybe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23 2024 5785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nitedwithisrael.org/watch-israeli-families-defy-war-with-increasing-birth-rat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hristianstudylibrary.org/article/just-shall-live-faith-conversion-martin-luther#endnote-content-7"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9F6F7-AE30-150A-577A-A455E741DF7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9C05124-7684-8523-0C58-5F8F320A5FB0}"/>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87B5C569-954A-33C4-2505-5DCA98038E7E}"/>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C8B8111D-D250-0ABF-E65B-4FB4B8648DA2}"/>
              </a:ext>
            </a:extLst>
          </p:cNvPr>
          <p:cNvSpPr>
            <a:spLocks noGrp="1" noChangeArrowheads="1"/>
          </p:cNvSpPr>
          <p:nvPr>
            <p:ph type="sldNum" sz="quarter" idx="5"/>
          </p:nvPr>
        </p:nvSpPr>
        <p:spPr>
          <a:ln/>
        </p:spPr>
        <p:txBody>
          <a:bodyPr/>
          <a:lstStyle/>
          <a:p>
            <a:fld id="{0F06929E-C25D-4E7E-BD3F-12BB2806F15A}" type="slidenum">
              <a:rPr lang="en-US" altLang="en-US"/>
              <a:pPr/>
              <a:t>10</a:t>
            </a:fld>
            <a:endParaRPr lang="en-US" altLang="en-US"/>
          </a:p>
        </p:txBody>
      </p:sp>
      <p:sp>
        <p:nvSpPr>
          <p:cNvPr id="3987458" name="Rectangle 2">
            <a:extLst>
              <a:ext uri="{FF2B5EF4-FFF2-40B4-BE49-F238E27FC236}">
                <a16:creationId xmlns:a16="http://schemas.microsoft.com/office/drawing/2014/main" id="{225CEB7D-68B5-ED0E-E872-FF2E2FAB6922}"/>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00DDF0B5-D882-1605-7AA3-30E149E83CD8}"/>
              </a:ext>
            </a:extLst>
          </p:cNvPr>
          <p:cNvSpPr>
            <a:spLocks noGrp="1" noChangeArrowheads="1"/>
          </p:cNvSpPr>
          <p:nvPr>
            <p:ph type="body" idx="1"/>
          </p:nvPr>
        </p:nvSpPr>
        <p:spPr>
          <a:xfrm>
            <a:off x="152400" y="4114800"/>
            <a:ext cx="6553200" cy="4876800"/>
          </a:xfrm>
        </p:spPr>
        <p:txBody>
          <a:bodyPr/>
          <a:lstStyle/>
          <a:p>
            <a:r>
              <a:rPr lang="en-US" altLang="en-US" dirty="0"/>
              <a:t>https://unitedwithisrael.org/watch-israeli-families-defy-war-with-increasing-birth-rate/</a:t>
            </a:r>
          </a:p>
        </p:txBody>
      </p:sp>
    </p:spTree>
    <p:extLst>
      <p:ext uri="{BB962C8B-B14F-4D97-AF65-F5344CB8AC3E}">
        <p14:creationId xmlns:p14="http://schemas.microsoft.com/office/powerpoint/2010/main" val="380417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03353-9476-709B-254C-8B25F9CA3B2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1ED2D8B-E151-772C-0BDC-EF772698B0BB}"/>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DE702668-DC06-CDEF-0378-DB10094824C1}"/>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BA651475-892E-BA92-FE39-D8C59875FCE4}"/>
              </a:ext>
            </a:extLst>
          </p:cNvPr>
          <p:cNvSpPr>
            <a:spLocks noGrp="1" noChangeArrowheads="1"/>
          </p:cNvSpPr>
          <p:nvPr>
            <p:ph type="sldNum" sz="quarter" idx="5"/>
          </p:nvPr>
        </p:nvSpPr>
        <p:spPr>
          <a:ln/>
        </p:spPr>
        <p:txBody>
          <a:bodyPr/>
          <a:lstStyle/>
          <a:p>
            <a:fld id="{0F06929E-C25D-4E7E-BD3F-12BB2806F15A}" type="slidenum">
              <a:rPr lang="en-US" altLang="en-US"/>
              <a:pPr/>
              <a:t>11</a:t>
            </a:fld>
            <a:endParaRPr lang="en-US" altLang="en-US"/>
          </a:p>
        </p:txBody>
      </p:sp>
      <p:sp>
        <p:nvSpPr>
          <p:cNvPr id="3987458" name="Rectangle 2">
            <a:extLst>
              <a:ext uri="{FF2B5EF4-FFF2-40B4-BE49-F238E27FC236}">
                <a16:creationId xmlns:a16="http://schemas.microsoft.com/office/drawing/2014/main" id="{73F0C8F2-430F-EDFF-8A41-BE21696C174D}"/>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5BAA3812-E40E-D8B8-80CA-B685E2C19B57}"/>
              </a:ext>
            </a:extLst>
          </p:cNvPr>
          <p:cNvSpPr>
            <a:spLocks noGrp="1" noChangeArrowheads="1"/>
          </p:cNvSpPr>
          <p:nvPr>
            <p:ph type="body" idx="1"/>
          </p:nvPr>
        </p:nvSpPr>
        <p:spPr>
          <a:xfrm>
            <a:off x="152400" y="4114800"/>
            <a:ext cx="6553200" cy="4876800"/>
          </a:xfrm>
        </p:spPr>
        <p:txBody>
          <a:bodyPr/>
          <a:lstStyle/>
          <a:p>
            <a:r>
              <a:rPr lang="en-US" altLang="en-US" dirty="0"/>
              <a:t>https://unitedwithisrael.org/watch-israeli-families-defy-war-with-increasing-birth-rate/</a:t>
            </a:r>
          </a:p>
        </p:txBody>
      </p:sp>
    </p:spTree>
    <p:extLst>
      <p:ext uri="{BB962C8B-B14F-4D97-AF65-F5344CB8AC3E}">
        <p14:creationId xmlns:p14="http://schemas.microsoft.com/office/powerpoint/2010/main" val="145533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26EA5-43E8-3652-5508-4F336DF0782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0C6E966-1654-87BA-255D-D70994981AE8}"/>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1A182168-B04F-0035-57C9-29A19F47C842}"/>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4E4D1554-F836-9A5C-A9D4-B2A8DCF72AB9}"/>
              </a:ext>
            </a:extLst>
          </p:cNvPr>
          <p:cNvSpPr>
            <a:spLocks noGrp="1" noChangeArrowheads="1"/>
          </p:cNvSpPr>
          <p:nvPr>
            <p:ph type="sldNum" sz="quarter" idx="5"/>
          </p:nvPr>
        </p:nvSpPr>
        <p:spPr>
          <a:ln/>
        </p:spPr>
        <p:txBody>
          <a:bodyPr/>
          <a:lstStyle/>
          <a:p>
            <a:fld id="{0F06929E-C25D-4E7E-BD3F-12BB2806F15A}" type="slidenum">
              <a:rPr lang="en-US" altLang="en-US"/>
              <a:pPr/>
              <a:t>12</a:t>
            </a:fld>
            <a:endParaRPr lang="en-US" altLang="en-US"/>
          </a:p>
        </p:txBody>
      </p:sp>
      <p:sp>
        <p:nvSpPr>
          <p:cNvPr id="3987458" name="Rectangle 2">
            <a:extLst>
              <a:ext uri="{FF2B5EF4-FFF2-40B4-BE49-F238E27FC236}">
                <a16:creationId xmlns:a16="http://schemas.microsoft.com/office/drawing/2014/main" id="{9BEF5EA4-85F3-00D2-FBA4-DBF12493228B}"/>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F6890163-8BEB-5E6F-4C5E-D41E2BAD9AD7}"/>
              </a:ext>
            </a:extLst>
          </p:cNvPr>
          <p:cNvSpPr>
            <a:spLocks noGrp="1" noChangeArrowheads="1"/>
          </p:cNvSpPr>
          <p:nvPr>
            <p:ph type="body" idx="1"/>
          </p:nvPr>
        </p:nvSpPr>
        <p:spPr>
          <a:xfrm>
            <a:off x="152400" y="4114800"/>
            <a:ext cx="6553200" cy="4876800"/>
          </a:xfrm>
        </p:spPr>
        <p:txBody>
          <a:bodyPr/>
          <a:lstStyle/>
          <a:p>
            <a:r>
              <a:rPr lang="en-US" altLang="en-US" dirty="0"/>
              <a:t>https://unitedwithisrael.org/watch-israeli-families-defy-war-with-increasing-birth-rate/</a:t>
            </a:r>
          </a:p>
        </p:txBody>
      </p:sp>
    </p:spTree>
    <p:extLst>
      <p:ext uri="{BB962C8B-B14F-4D97-AF65-F5344CB8AC3E}">
        <p14:creationId xmlns:p14="http://schemas.microsoft.com/office/powerpoint/2010/main" val="4171625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2EE51-54DF-F818-E989-8D5F00F1ECC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AF0B926-474A-752E-AB10-900DB2765BEB}"/>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65B33F83-1BCF-09AD-5925-483173D8F5C0}"/>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B3891184-76BE-3067-D9DC-67BA32961855}"/>
              </a:ext>
            </a:extLst>
          </p:cNvPr>
          <p:cNvSpPr>
            <a:spLocks noGrp="1" noChangeArrowheads="1"/>
          </p:cNvSpPr>
          <p:nvPr>
            <p:ph type="sldNum" sz="quarter" idx="5"/>
          </p:nvPr>
        </p:nvSpPr>
        <p:spPr>
          <a:ln/>
        </p:spPr>
        <p:txBody>
          <a:bodyPr/>
          <a:lstStyle/>
          <a:p>
            <a:fld id="{0F06929E-C25D-4E7E-BD3F-12BB2806F15A}" type="slidenum">
              <a:rPr lang="en-US" altLang="en-US"/>
              <a:pPr/>
              <a:t>13</a:t>
            </a:fld>
            <a:endParaRPr lang="en-US" altLang="en-US"/>
          </a:p>
        </p:txBody>
      </p:sp>
      <p:sp>
        <p:nvSpPr>
          <p:cNvPr id="3987458" name="Rectangle 2">
            <a:extLst>
              <a:ext uri="{FF2B5EF4-FFF2-40B4-BE49-F238E27FC236}">
                <a16:creationId xmlns:a16="http://schemas.microsoft.com/office/drawing/2014/main" id="{04363CD4-9EFB-2FC1-57A9-FAAC7144D0A0}"/>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94291995-CCC8-BED5-4F11-8A8FAA48956F}"/>
              </a:ext>
            </a:extLst>
          </p:cNvPr>
          <p:cNvSpPr>
            <a:spLocks noGrp="1" noChangeArrowheads="1"/>
          </p:cNvSpPr>
          <p:nvPr>
            <p:ph type="body" idx="1"/>
          </p:nvPr>
        </p:nvSpPr>
        <p:spPr>
          <a:xfrm>
            <a:off x="152400" y="4114800"/>
            <a:ext cx="6553200" cy="4876800"/>
          </a:xfrm>
        </p:spPr>
        <p:txBody>
          <a:bodyPr/>
          <a:lstStyle/>
          <a:p>
            <a:r>
              <a:rPr lang="en-US" altLang="en-US" dirty="0"/>
              <a:t>Some husbands in the military or newly widowed</a:t>
            </a:r>
          </a:p>
          <a:p>
            <a:endParaRPr lang="en-US" altLang="en-US" dirty="0"/>
          </a:p>
          <a:p>
            <a:r>
              <a:rPr lang="en-US" altLang="en-US" dirty="0"/>
              <a:t>https://unitedwithisrael.org/watch-israeli-families-defy-war-with-increasing-birth-rate/</a:t>
            </a:r>
          </a:p>
        </p:txBody>
      </p:sp>
    </p:spTree>
    <p:extLst>
      <p:ext uri="{BB962C8B-B14F-4D97-AF65-F5344CB8AC3E}">
        <p14:creationId xmlns:p14="http://schemas.microsoft.com/office/powerpoint/2010/main" val="1934840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0B89A-5E6C-5407-F461-3C89E21F164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4E9D6AE-5EC4-D355-1EFE-427C97826746}"/>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F8269EA9-DF37-BAFE-EBC9-19DCD3D92733}"/>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A1767BD9-D5BC-B147-BD8B-2D678E1E3084}"/>
              </a:ext>
            </a:extLst>
          </p:cNvPr>
          <p:cNvSpPr>
            <a:spLocks noGrp="1" noChangeArrowheads="1"/>
          </p:cNvSpPr>
          <p:nvPr>
            <p:ph type="sldNum" sz="quarter" idx="5"/>
          </p:nvPr>
        </p:nvSpPr>
        <p:spPr>
          <a:ln/>
        </p:spPr>
        <p:txBody>
          <a:bodyPr/>
          <a:lstStyle/>
          <a:p>
            <a:fld id="{0F06929E-C25D-4E7E-BD3F-12BB2806F15A}" type="slidenum">
              <a:rPr lang="en-US" altLang="en-US"/>
              <a:pPr/>
              <a:t>14</a:t>
            </a:fld>
            <a:endParaRPr lang="en-US" altLang="en-US"/>
          </a:p>
        </p:txBody>
      </p:sp>
      <p:sp>
        <p:nvSpPr>
          <p:cNvPr id="3987458" name="Rectangle 2">
            <a:extLst>
              <a:ext uri="{FF2B5EF4-FFF2-40B4-BE49-F238E27FC236}">
                <a16:creationId xmlns:a16="http://schemas.microsoft.com/office/drawing/2014/main" id="{9D61BD9E-17B4-6E13-D8CA-C34B0FA1817E}"/>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531ECDBC-B56B-D2C6-08FB-966587B9FF44}"/>
              </a:ext>
            </a:extLst>
          </p:cNvPr>
          <p:cNvSpPr>
            <a:spLocks noGrp="1" noChangeArrowheads="1"/>
          </p:cNvSpPr>
          <p:nvPr>
            <p:ph type="body" idx="1"/>
          </p:nvPr>
        </p:nvSpPr>
        <p:spPr>
          <a:xfrm>
            <a:off x="152400" y="4114800"/>
            <a:ext cx="6553200" cy="4876800"/>
          </a:xfrm>
        </p:spPr>
        <p:txBody>
          <a:bodyPr/>
          <a:lstStyle/>
          <a:p>
            <a:r>
              <a:rPr lang="en-US" altLang="en-US" dirty="0"/>
              <a:t>https://unitedwithisrael.org/watch-israeli-families-defy-war-with-increasing-birth-rate/</a:t>
            </a:r>
          </a:p>
        </p:txBody>
      </p:sp>
    </p:spTree>
    <p:extLst>
      <p:ext uri="{BB962C8B-B14F-4D97-AF65-F5344CB8AC3E}">
        <p14:creationId xmlns:p14="http://schemas.microsoft.com/office/powerpoint/2010/main" val="2007264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F488A-6259-AF6B-EC0A-96E65676002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4ED048C-F88F-F027-F4E9-EC0D6F412896}"/>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4FF5D6B7-C283-F56E-6F3A-22E1F8726E29}"/>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A2832C98-90F8-C508-45FC-EB3EFB2138EB}"/>
              </a:ext>
            </a:extLst>
          </p:cNvPr>
          <p:cNvSpPr>
            <a:spLocks noGrp="1" noChangeArrowheads="1"/>
          </p:cNvSpPr>
          <p:nvPr>
            <p:ph type="sldNum" sz="quarter" idx="5"/>
          </p:nvPr>
        </p:nvSpPr>
        <p:spPr>
          <a:ln/>
        </p:spPr>
        <p:txBody>
          <a:bodyPr/>
          <a:lstStyle/>
          <a:p>
            <a:fld id="{0F06929E-C25D-4E7E-BD3F-12BB2806F15A}" type="slidenum">
              <a:rPr lang="en-US" altLang="en-US"/>
              <a:pPr/>
              <a:t>15</a:t>
            </a:fld>
            <a:endParaRPr lang="en-US" altLang="en-US"/>
          </a:p>
        </p:txBody>
      </p:sp>
      <p:sp>
        <p:nvSpPr>
          <p:cNvPr id="3987458" name="Rectangle 2">
            <a:extLst>
              <a:ext uri="{FF2B5EF4-FFF2-40B4-BE49-F238E27FC236}">
                <a16:creationId xmlns:a16="http://schemas.microsoft.com/office/drawing/2014/main" id="{8F72F5BD-0164-7F67-3EF8-F10DB9261735}"/>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24123B4E-CE0D-A6FA-E531-EB8172523CA1}"/>
              </a:ext>
            </a:extLst>
          </p:cNvPr>
          <p:cNvSpPr>
            <a:spLocks noGrp="1" noChangeArrowheads="1"/>
          </p:cNvSpPr>
          <p:nvPr>
            <p:ph type="body" idx="1"/>
          </p:nvPr>
        </p:nvSpPr>
        <p:spPr>
          <a:xfrm>
            <a:off x="152400" y="4114800"/>
            <a:ext cx="6553200" cy="4876800"/>
          </a:xfrm>
        </p:spPr>
        <p:txBody>
          <a:bodyPr/>
          <a:lstStyle/>
          <a:p>
            <a:r>
              <a:rPr lang="en-US" altLang="en-US" dirty="0"/>
              <a:t>https://unitedwithisrael.org/watch-israeli-families-defy-war-with-increasing-birth-rate/</a:t>
            </a:r>
          </a:p>
        </p:txBody>
      </p:sp>
    </p:spTree>
    <p:extLst>
      <p:ext uri="{BB962C8B-B14F-4D97-AF65-F5344CB8AC3E}">
        <p14:creationId xmlns:p14="http://schemas.microsoft.com/office/powerpoint/2010/main" val="1983906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BDDC7-A830-F5BE-605F-1D3AE235766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FBEB88C-C27B-92C7-D742-FB1F1EC35EC8}"/>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67BEEF56-A6E7-42D5-8473-AAD3538A57E9}"/>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D3817433-9EF7-C051-AB70-93A8C6E8ECB7}"/>
              </a:ext>
            </a:extLst>
          </p:cNvPr>
          <p:cNvSpPr>
            <a:spLocks noGrp="1" noChangeArrowheads="1"/>
          </p:cNvSpPr>
          <p:nvPr>
            <p:ph type="sldNum" sz="quarter" idx="5"/>
          </p:nvPr>
        </p:nvSpPr>
        <p:spPr>
          <a:ln/>
        </p:spPr>
        <p:txBody>
          <a:bodyPr/>
          <a:lstStyle/>
          <a:p>
            <a:fld id="{0F06929E-C25D-4E7E-BD3F-12BB2806F15A}" type="slidenum">
              <a:rPr lang="en-US" altLang="en-US"/>
              <a:pPr/>
              <a:t>16</a:t>
            </a:fld>
            <a:endParaRPr lang="en-US" altLang="en-US"/>
          </a:p>
        </p:txBody>
      </p:sp>
      <p:sp>
        <p:nvSpPr>
          <p:cNvPr id="3987458" name="Rectangle 2">
            <a:extLst>
              <a:ext uri="{FF2B5EF4-FFF2-40B4-BE49-F238E27FC236}">
                <a16:creationId xmlns:a16="http://schemas.microsoft.com/office/drawing/2014/main" id="{8FE8D688-0C5B-21C2-FF3F-6E727E0B0AA6}"/>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F4B766D4-06FA-CCB4-8258-F8DA8B43BCC1}"/>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30865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380B0-9C0B-16BF-301C-69132A30222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5C3DE86-C6FA-E9F4-97F7-BF675989690C}"/>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66C61EF1-AAF9-F0B6-0C2F-722E2C41BBEB}"/>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2D498B26-9DAA-8ECE-5DE0-2B0333AB9441}"/>
              </a:ext>
            </a:extLst>
          </p:cNvPr>
          <p:cNvSpPr>
            <a:spLocks noGrp="1" noChangeArrowheads="1"/>
          </p:cNvSpPr>
          <p:nvPr>
            <p:ph type="sldNum" sz="quarter" idx="5"/>
          </p:nvPr>
        </p:nvSpPr>
        <p:spPr>
          <a:ln/>
        </p:spPr>
        <p:txBody>
          <a:bodyPr/>
          <a:lstStyle/>
          <a:p>
            <a:fld id="{0F06929E-C25D-4E7E-BD3F-12BB2806F15A}" type="slidenum">
              <a:rPr lang="en-US" altLang="en-US"/>
              <a:pPr/>
              <a:t>17</a:t>
            </a:fld>
            <a:endParaRPr lang="en-US" altLang="en-US"/>
          </a:p>
        </p:txBody>
      </p:sp>
      <p:sp>
        <p:nvSpPr>
          <p:cNvPr id="3987458" name="Rectangle 2">
            <a:extLst>
              <a:ext uri="{FF2B5EF4-FFF2-40B4-BE49-F238E27FC236}">
                <a16:creationId xmlns:a16="http://schemas.microsoft.com/office/drawing/2014/main" id="{9113F401-1AF1-CEE8-293B-2B45ED4BEF01}"/>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17D7F585-F299-F885-8DB3-D11E7DC06C60}"/>
              </a:ext>
            </a:extLst>
          </p:cNvPr>
          <p:cNvSpPr>
            <a:spLocks noGrp="1" noChangeArrowheads="1"/>
          </p:cNvSpPr>
          <p:nvPr>
            <p:ph type="body" idx="1"/>
          </p:nvPr>
        </p:nvSpPr>
        <p:spPr>
          <a:xfrm>
            <a:off x="152400" y="4114800"/>
            <a:ext cx="6553200" cy="4876800"/>
          </a:xfrm>
        </p:spPr>
        <p:txBody>
          <a:bodyPr/>
          <a:lstStyle/>
          <a:p>
            <a:pPr algn="l">
              <a:lnSpc>
                <a:spcPts val="2700"/>
              </a:lnSpc>
              <a:spcBef>
                <a:spcPts val="1200"/>
              </a:spcBef>
            </a:pPr>
            <a:r>
              <a:rPr lang="en-US" b="0" i="0" dirty="0">
                <a:effectLst/>
              </a:rPr>
              <a:t>OECD Organization for Economic Cooperation and Development. 38 member countries describe themselves as committed to democracy and the market economy</a:t>
            </a:r>
          </a:p>
          <a:p>
            <a:endParaRPr lang="en-US" altLang="en-US" dirty="0"/>
          </a:p>
        </p:txBody>
      </p:sp>
    </p:spTree>
    <p:extLst>
      <p:ext uri="{BB962C8B-B14F-4D97-AF65-F5344CB8AC3E}">
        <p14:creationId xmlns:p14="http://schemas.microsoft.com/office/powerpoint/2010/main" val="62813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A084-4486-B520-A2A5-6AE2EDCE3FA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6C87BC7-16B9-8522-9A84-ED7779055076}"/>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13CC0693-E7C6-A5A1-4FF5-2C062D66E4F2}"/>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6F20A931-CDF5-7F22-6B2B-3E2009AA7E43}"/>
              </a:ext>
            </a:extLst>
          </p:cNvPr>
          <p:cNvSpPr>
            <a:spLocks noGrp="1" noChangeArrowheads="1"/>
          </p:cNvSpPr>
          <p:nvPr>
            <p:ph type="sldNum" sz="quarter" idx="5"/>
          </p:nvPr>
        </p:nvSpPr>
        <p:spPr>
          <a:ln/>
        </p:spPr>
        <p:txBody>
          <a:bodyPr/>
          <a:lstStyle/>
          <a:p>
            <a:fld id="{0F06929E-C25D-4E7E-BD3F-12BB2806F15A}" type="slidenum">
              <a:rPr lang="en-US" altLang="en-US"/>
              <a:pPr/>
              <a:t>18</a:t>
            </a:fld>
            <a:endParaRPr lang="en-US" altLang="en-US"/>
          </a:p>
        </p:txBody>
      </p:sp>
      <p:sp>
        <p:nvSpPr>
          <p:cNvPr id="3987458" name="Rectangle 2">
            <a:extLst>
              <a:ext uri="{FF2B5EF4-FFF2-40B4-BE49-F238E27FC236}">
                <a16:creationId xmlns:a16="http://schemas.microsoft.com/office/drawing/2014/main" id="{B3D672E7-B9E9-E699-305F-E8F6D5B89F6B}"/>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86885DED-7BCE-8DCB-6077-7446B7CAF651}"/>
              </a:ext>
            </a:extLst>
          </p:cNvPr>
          <p:cNvSpPr>
            <a:spLocks noGrp="1" noChangeArrowheads="1"/>
          </p:cNvSpPr>
          <p:nvPr>
            <p:ph type="body" idx="1"/>
          </p:nvPr>
        </p:nvSpPr>
        <p:spPr>
          <a:xfrm>
            <a:off x="152400" y="4114800"/>
            <a:ext cx="6553200" cy="4876800"/>
          </a:xfrm>
        </p:spPr>
        <p:txBody>
          <a:bodyPr/>
          <a:lstStyle/>
          <a:p>
            <a:r>
              <a:rPr lang="en-US" altLang="en-US" dirty="0">
                <a:hlinkClick r:id="rId3"/>
              </a:rPr>
              <a:t>https://unitedwithisrael.org/watch-israeli-families-defy-war-with-increasing-birth-rate/</a:t>
            </a:r>
            <a:endParaRPr lang="en-US" altLang="en-US" dirty="0"/>
          </a:p>
          <a:p>
            <a:endParaRPr lang="en-US" altLang="en-US" dirty="0"/>
          </a:p>
          <a:p>
            <a:r>
              <a:rPr lang="en-US" altLang="en-US" dirty="0"/>
              <a:t>Plus immigrants making aliyah, against war deaths.</a:t>
            </a:r>
          </a:p>
        </p:txBody>
      </p:sp>
    </p:spTree>
    <p:extLst>
      <p:ext uri="{BB962C8B-B14F-4D97-AF65-F5344CB8AC3E}">
        <p14:creationId xmlns:p14="http://schemas.microsoft.com/office/powerpoint/2010/main" val="458207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AA0BD-2386-073B-4E44-C8465A6AE59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30E6351-3EA6-54BE-F00F-468ADC98A940}"/>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81702265-F905-8E00-A7DD-A4366D82DF4F}"/>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9216B2C3-669D-CF26-95CE-2B66CEC91DC4}"/>
              </a:ext>
            </a:extLst>
          </p:cNvPr>
          <p:cNvSpPr>
            <a:spLocks noGrp="1" noChangeArrowheads="1"/>
          </p:cNvSpPr>
          <p:nvPr>
            <p:ph type="sldNum" sz="quarter" idx="5"/>
          </p:nvPr>
        </p:nvSpPr>
        <p:spPr>
          <a:ln/>
        </p:spPr>
        <p:txBody>
          <a:bodyPr/>
          <a:lstStyle/>
          <a:p>
            <a:fld id="{0F06929E-C25D-4E7E-BD3F-12BB2806F15A}" type="slidenum">
              <a:rPr lang="en-US" altLang="en-US"/>
              <a:pPr/>
              <a:t>19</a:t>
            </a:fld>
            <a:endParaRPr lang="en-US" altLang="en-US"/>
          </a:p>
        </p:txBody>
      </p:sp>
      <p:sp>
        <p:nvSpPr>
          <p:cNvPr id="3987458" name="Rectangle 2">
            <a:extLst>
              <a:ext uri="{FF2B5EF4-FFF2-40B4-BE49-F238E27FC236}">
                <a16:creationId xmlns:a16="http://schemas.microsoft.com/office/drawing/2014/main" id="{3E8B7A0D-CE3B-337F-B920-A40B5377399A}"/>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05E091B0-1D19-4828-F1A6-832E90529D2C}"/>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0995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133FF-EE40-3F56-7CEA-C1D11321870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30F29BB-75FC-5E35-5D81-416B5F498F01}"/>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E1F3022B-6D90-EAB7-8DC7-DD56FA107C30}"/>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7812FDD9-8243-A0F0-ED3B-198AC376D993}"/>
              </a:ext>
            </a:extLst>
          </p:cNvPr>
          <p:cNvSpPr>
            <a:spLocks noGrp="1" noChangeArrowheads="1"/>
          </p:cNvSpPr>
          <p:nvPr>
            <p:ph type="sldNum" sz="quarter" idx="5"/>
          </p:nvPr>
        </p:nvSpPr>
        <p:spPr>
          <a:ln/>
        </p:spPr>
        <p:txBody>
          <a:bodyPr/>
          <a:lstStyle/>
          <a:p>
            <a:fld id="{0F06929E-C25D-4E7E-BD3F-12BB2806F15A}" type="slidenum">
              <a:rPr lang="en-US" altLang="en-US"/>
              <a:pPr/>
              <a:t>2</a:t>
            </a:fld>
            <a:endParaRPr lang="en-US" altLang="en-US"/>
          </a:p>
        </p:txBody>
      </p:sp>
      <p:sp>
        <p:nvSpPr>
          <p:cNvPr id="3987458" name="Rectangle 2">
            <a:extLst>
              <a:ext uri="{FF2B5EF4-FFF2-40B4-BE49-F238E27FC236}">
                <a16:creationId xmlns:a16="http://schemas.microsoft.com/office/drawing/2014/main" id="{BC6BFC4A-D8B6-DC01-680E-A3F1F3ED5660}"/>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DD49D4FC-8326-DDD5-0806-1C8C6EAEAA4E}"/>
              </a:ext>
            </a:extLst>
          </p:cNvPr>
          <p:cNvSpPr>
            <a:spLocks noGrp="1" noChangeArrowheads="1"/>
          </p:cNvSpPr>
          <p:nvPr>
            <p:ph type="body" idx="1"/>
          </p:nvPr>
        </p:nvSpPr>
        <p:spPr>
          <a:xfrm>
            <a:off x="152400" y="4114800"/>
            <a:ext cx="6553200" cy="4876800"/>
          </a:xfrm>
        </p:spPr>
        <p:txBody>
          <a:bodyPr/>
          <a:lstStyle/>
          <a:p>
            <a:r>
              <a:rPr lang="en-US" altLang="en-US" dirty="0"/>
              <a:t>Ed and pastoral care!</a:t>
            </a:r>
          </a:p>
          <a:p>
            <a:r>
              <a:rPr lang="en-US" altLang="en-US" dirty="0"/>
              <a:t>Angela children, Marcos teens, Jeremy young adults!!  Looking to add a singles, and 30-45 parents, and seniors.</a:t>
            </a:r>
          </a:p>
          <a:p>
            <a:r>
              <a:rPr lang="en-US" altLang="en-US" dirty="0"/>
              <a:t>Prayerful, skilled, loving.  </a:t>
            </a:r>
          </a:p>
        </p:txBody>
      </p:sp>
    </p:spTree>
    <p:extLst>
      <p:ext uri="{BB962C8B-B14F-4D97-AF65-F5344CB8AC3E}">
        <p14:creationId xmlns:p14="http://schemas.microsoft.com/office/powerpoint/2010/main" val="3292030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8F79E-9C48-97EC-EC0D-70DE49E7F59D}"/>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2F3D47F-91CB-1670-4E3B-FB5F45112383}"/>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96CFEF65-4EB3-9319-3284-9B66866A28CC}"/>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A6506085-1B80-1A93-59C2-3E3374DC79D6}"/>
              </a:ext>
            </a:extLst>
          </p:cNvPr>
          <p:cNvSpPr>
            <a:spLocks noGrp="1" noChangeArrowheads="1"/>
          </p:cNvSpPr>
          <p:nvPr>
            <p:ph type="sldNum" sz="quarter" idx="5"/>
          </p:nvPr>
        </p:nvSpPr>
        <p:spPr>
          <a:ln/>
        </p:spPr>
        <p:txBody>
          <a:bodyPr/>
          <a:lstStyle/>
          <a:p>
            <a:fld id="{0F06929E-C25D-4E7E-BD3F-12BB2806F15A}" type="slidenum">
              <a:rPr lang="en-US" altLang="en-US"/>
              <a:pPr/>
              <a:t>20</a:t>
            </a:fld>
            <a:endParaRPr lang="en-US" altLang="en-US"/>
          </a:p>
        </p:txBody>
      </p:sp>
      <p:sp>
        <p:nvSpPr>
          <p:cNvPr id="3987458" name="Rectangle 2">
            <a:extLst>
              <a:ext uri="{FF2B5EF4-FFF2-40B4-BE49-F238E27FC236}">
                <a16:creationId xmlns:a16="http://schemas.microsoft.com/office/drawing/2014/main" id="{067180BE-FD92-F137-6917-AD188E429844}"/>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0025C360-2A7E-E813-11E7-145BDA344F78}"/>
              </a:ext>
            </a:extLst>
          </p:cNvPr>
          <p:cNvSpPr>
            <a:spLocks noGrp="1" noChangeArrowheads="1"/>
          </p:cNvSpPr>
          <p:nvPr>
            <p:ph type="body" idx="1"/>
          </p:nvPr>
        </p:nvSpPr>
        <p:spPr>
          <a:xfrm>
            <a:off x="152400" y="4114800"/>
            <a:ext cx="6553200" cy="4876800"/>
          </a:xfrm>
        </p:spPr>
        <p:txBody>
          <a:bodyPr/>
          <a:lstStyle/>
          <a:p>
            <a:r>
              <a:rPr lang="en-US" altLang="en-US" dirty="0"/>
              <a:t>Dr. Yariv </a:t>
            </a:r>
            <a:r>
              <a:rPr lang="en-US" altLang="en-US" dirty="0" err="1"/>
              <a:t>Yogev</a:t>
            </a:r>
            <a:r>
              <a:rPr lang="en-US" altLang="en-US" dirty="0"/>
              <a:t> was on the phone with his daughter </a:t>
            </a:r>
            <a:r>
              <a:rPr lang="en-US" altLang="en-US" dirty="0" err="1"/>
              <a:t>Libi</a:t>
            </a:r>
            <a:r>
              <a:rPr lang="en-US" altLang="en-US" dirty="0"/>
              <a:t> and heard her get shot and killed on Sat. Oct 7 at the Nova festival.  Nevertheless, the next day he was called to duty in maternity, delivering babies.</a:t>
            </a:r>
          </a:p>
          <a:p>
            <a:endParaRPr lang="en-US" altLang="en-US" dirty="0"/>
          </a:p>
          <a:p>
            <a:r>
              <a:rPr lang="en-US" altLang="en-US" dirty="0"/>
              <a:t>https://unitedwithisrael.org/watch-israeli-families-defy-war-with-increasing-birth-rate/</a:t>
            </a:r>
          </a:p>
        </p:txBody>
      </p:sp>
    </p:spTree>
    <p:extLst>
      <p:ext uri="{BB962C8B-B14F-4D97-AF65-F5344CB8AC3E}">
        <p14:creationId xmlns:p14="http://schemas.microsoft.com/office/powerpoint/2010/main" val="881940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46A95-0C63-1E86-333D-6F2F019B1CD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7D70ADC-05F7-3C89-4647-A5918BB18C40}"/>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AFF2DBE0-FF91-C8B5-895C-78137AA05F86}"/>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8360908A-8806-B20F-EED6-C0568C0B8B2D}"/>
              </a:ext>
            </a:extLst>
          </p:cNvPr>
          <p:cNvSpPr>
            <a:spLocks noGrp="1" noChangeArrowheads="1"/>
          </p:cNvSpPr>
          <p:nvPr>
            <p:ph type="sldNum" sz="quarter" idx="5"/>
          </p:nvPr>
        </p:nvSpPr>
        <p:spPr>
          <a:ln/>
        </p:spPr>
        <p:txBody>
          <a:bodyPr/>
          <a:lstStyle/>
          <a:p>
            <a:fld id="{0F06929E-C25D-4E7E-BD3F-12BB2806F15A}" type="slidenum">
              <a:rPr lang="en-US" altLang="en-US"/>
              <a:pPr/>
              <a:t>21</a:t>
            </a:fld>
            <a:endParaRPr lang="en-US" altLang="en-US"/>
          </a:p>
        </p:txBody>
      </p:sp>
      <p:sp>
        <p:nvSpPr>
          <p:cNvPr id="3987458" name="Rectangle 2">
            <a:extLst>
              <a:ext uri="{FF2B5EF4-FFF2-40B4-BE49-F238E27FC236}">
                <a16:creationId xmlns:a16="http://schemas.microsoft.com/office/drawing/2014/main" id="{61363F53-B2A6-DAD8-B6E3-E1B7723713D5}"/>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B054DC0A-F8E8-6247-3CCC-6C105264297A}"/>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38729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5CAE5-4F70-ACAB-837E-3938FCE25F28}"/>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1463C3B6-54EB-9A32-6778-0C9658F67C3A}"/>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007CF00E-8BA6-3391-E266-653E4725CD8F}"/>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18C7934C-7AD4-EC41-B1FB-9A83DCC1FC21}"/>
              </a:ext>
            </a:extLst>
          </p:cNvPr>
          <p:cNvSpPr>
            <a:spLocks noGrp="1" noChangeArrowheads="1"/>
          </p:cNvSpPr>
          <p:nvPr>
            <p:ph type="sldNum" sz="quarter" idx="5"/>
          </p:nvPr>
        </p:nvSpPr>
        <p:spPr>
          <a:ln/>
        </p:spPr>
        <p:txBody>
          <a:bodyPr/>
          <a:lstStyle/>
          <a:p>
            <a:fld id="{0F06929E-C25D-4E7E-BD3F-12BB2806F15A}" type="slidenum">
              <a:rPr lang="en-US" altLang="en-US"/>
              <a:pPr/>
              <a:t>22</a:t>
            </a:fld>
            <a:endParaRPr lang="en-US" altLang="en-US"/>
          </a:p>
        </p:txBody>
      </p:sp>
      <p:sp>
        <p:nvSpPr>
          <p:cNvPr id="3987458" name="Rectangle 2">
            <a:extLst>
              <a:ext uri="{FF2B5EF4-FFF2-40B4-BE49-F238E27FC236}">
                <a16:creationId xmlns:a16="http://schemas.microsoft.com/office/drawing/2014/main" id="{36333D2A-A219-73C6-1748-B217E79AE38D}"/>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BB788757-6CC5-AB5E-5141-1A1FBEC6FB3B}"/>
              </a:ext>
            </a:extLst>
          </p:cNvPr>
          <p:cNvSpPr>
            <a:spLocks noGrp="1" noChangeArrowheads="1"/>
          </p:cNvSpPr>
          <p:nvPr>
            <p:ph type="body" idx="1"/>
          </p:nvPr>
        </p:nvSpPr>
        <p:spPr>
          <a:xfrm>
            <a:off x="152400" y="4114800"/>
            <a:ext cx="6553200" cy="4876800"/>
          </a:xfrm>
        </p:spPr>
        <p:txBody>
          <a:bodyPr/>
          <a:lstStyle/>
          <a:p>
            <a:r>
              <a:rPr lang="en-US" altLang="en-US" dirty="0"/>
              <a:t>https://allisrael.com/israeli-economy-signals-recovery-grows-by-annualized-rate-of-3-8-in-3rd-quarter-despite-multi-front-war?utm_source=convertkit&amp;utm_medium=email&amp;utm_campaign=PM%20Netanyahu%20says%20ICC%20is%20%E2%80%98an%20enemy%20of%20humanity,%E2%80%99%20calls%20its%20decision%20%E2%80%98a%20black%20day%20in%20the%20history%20of%20nations%E2%80%99%20-%2015727946</a:t>
            </a:r>
          </a:p>
        </p:txBody>
      </p:sp>
    </p:spTree>
    <p:extLst>
      <p:ext uri="{BB962C8B-B14F-4D97-AF65-F5344CB8AC3E}">
        <p14:creationId xmlns:p14="http://schemas.microsoft.com/office/powerpoint/2010/main" val="4134124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A7343-4814-13EC-B1B6-E98A6869BC2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1D25618-354C-7715-2946-D4FEAD3C60BE}"/>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C102B6A7-B2F5-7CD6-A350-D164C12D66B1}"/>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5129F8A0-97E4-3A9E-A8B0-210E812B3AFC}"/>
              </a:ext>
            </a:extLst>
          </p:cNvPr>
          <p:cNvSpPr>
            <a:spLocks noGrp="1" noChangeArrowheads="1"/>
          </p:cNvSpPr>
          <p:nvPr>
            <p:ph type="sldNum" sz="quarter" idx="5"/>
          </p:nvPr>
        </p:nvSpPr>
        <p:spPr>
          <a:ln/>
        </p:spPr>
        <p:txBody>
          <a:bodyPr/>
          <a:lstStyle/>
          <a:p>
            <a:fld id="{0F06929E-C25D-4E7E-BD3F-12BB2806F15A}" type="slidenum">
              <a:rPr lang="en-US" altLang="en-US"/>
              <a:pPr/>
              <a:t>23</a:t>
            </a:fld>
            <a:endParaRPr lang="en-US" altLang="en-US"/>
          </a:p>
        </p:txBody>
      </p:sp>
      <p:sp>
        <p:nvSpPr>
          <p:cNvPr id="3987458" name="Rectangle 2">
            <a:extLst>
              <a:ext uri="{FF2B5EF4-FFF2-40B4-BE49-F238E27FC236}">
                <a16:creationId xmlns:a16="http://schemas.microsoft.com/office/drawing/2014/main" id="{81A9EEC6-E5EE-7074-7DE2-979F6EEF32B3}"/>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26C6191C-CD9B-23D3-AFFE-DA5F6C88A3E2}"/>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dirty="0"/>
              <a:t>https://allisrael.com/israeli-economy-signals-recovery-grows-by-annualized-rate-of-3-8-in-3rd-quarter-despite-multi-front-war?utm_source=convertkit&amp;utm_medium=email&amp;utm_campaign=PM%20Netanyahu%20says%20ICC%20is%20%E2%80%98an%20enemy%20of%20humanity,%E2%80%99%20calls%20its%20decision%20%E2%80%98a%20black%20day%20in%20the%20history%20of%20nations%E2%80%99%20-%2015727946</a:t>
            </a:r>
          </a:p>
          <a:p>
            <a:endParaRPr lang="en-US" altLang="en-US" dirty="0"/>
          </a:p>
        </p:txBody>
      </p:sp>
    </p:spTree>
    <p:extLst>
      <p:ext uri="{BB962C8B-B14F-4D97-AF65-F5344CB8AC3E}">
        <p14:creationId xmlns:p14="http://schemas.microsoft.com/office/powerpoint/2010/main" val="3587678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41AD3-6DCB-3D4B-9872-A181892D8E1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7295FA3-0F85-18C7-D4C2-1CAC36D30B0A}"/>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CEA23043-73B3-D668-936F-A842AE689FA7}"/>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90318F42-D7CE-0BF9-1A5F-2970E406052F}"/>
              </a:ext>
            </a:extLst>
          </p:cNvPr>
          <p:cNvSpPr>
            <a:spLocks noGrp="1" noChangeArrowheads="1"/>
          </p:cNvSpPr>
          <p:nvPr>
            <p:ph type="sldNum" sz="quarter" idx="5"/>
          </p:nvPr>
        </p:nvSpPr>
        <p:spPr>
          <a:ln/>
        </p:spPr>
        <p:txBody>
          <a:bodyPr/>
          <a:lstStyle/>
          <a:p>
            <a:fld id="{0F06929E-C25D-4E7E-BD3F-12BB2806F15A}" type="slidenum">
              <a:rPr lang="en-US" altLang="en-US"/>
              <a:pPr/>
              <a:t>24</a:t>
            </a:fld>
            <a:endParaRPr lang="en-US" altLang="en-US"/>
          </a:p>
        </p:txBody>
      </p:sp>
      <p:sp>
        <p:nvSpPr>
          <p:cNvPr id="3987458" name="Rectangle 2">
            <a:extLst>
              <a:ext uri="{FF2B5EF4-FFF2-40B4-BE49-F238E27FC236}">
                <a16:creationId xmlns:a16="http://schemas.microsoft.com/office/drawing/2014/main" id="{B5A76FC9-E868-D797-5B9D-1410142EF4AB}"/>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3CA94A56-B7E9-4D0F-03DF-E4BB80D57287}"/>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94033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D5816-6F59-11CA-780E-97A344E2818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B599A9A-93D2-FC79-2B12-5BAFD9AB58F2}"/>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95463544-94A9-B271-95F5-824FD9E09F7E}"/>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9B6980CF-A80C-BB55-4446-EDBB124BC542}"/>
              </a:ext>
            </a:extLst>
          </p:cNvPr>
          <p:cNvSpPr>
            <a:spLocks noGrp="1" noChangeArrowheads="1"/>
          </p:cNvSpPr>
          <p:nvPr>
            <p:ph type="sldNum" sz="quarter" idx="5"/>
          </p:nvPr>
        </p:nvSpPr>
        <p:spPr>
          <a:ln/>
        </p:spPr>
        <p:txBody>
          <a:bodyPr/>
          <a:lstStyle/>
          <a:p>
            <a:fld id="{0F06929E-C25D-4E7E-BD3F-12BB2806F15A}" type="slidenum">
              <a:rPr lang="en-US" altLang="en-US"/>
              <a:pPr/>
              <a:t>25</a:t>
            </a:fld>
            <a:endParaRPr lang="en-US" altLang="en-US"/>
          </a:p>
        </p:txBody>
      </p:sp>
      <p:sp>
        <p:nvSpPr>
          <p:cNvPr id="3987458" name="Rectangle 2">
            <a:extLst>
              <a:ext uri="{FF2B5EF4-FFF2-40B4-BE49-F238E27FC236}">
                <a16:creationId xmlns:a16="http://schemas.microsoft.com/office/drawing/2014/main" id="{90544AB1-DA30-19FD-EB3E-0FDD229EA9B1}"/>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7E28741E-3CF4-33C6-7809-E9BDE0804595}"/>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71107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CFC0E-C25C-65D9-D49A-2C69917C432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FA15304-FC52-2C5D-7013-AFD97C43506C}"/>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31BFDF4C-F703-5805-FD31-BB111D20CD1B}"/>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523C5EFC-D013-BF5E-F212-52E890533851}"/>
              </a:ext>
            </a:extLst>
          </p:cNvPr>
          <p:cNvSpPr>
            <a:spLocks noGrp="1" noChangeArrowheads="1"/>
          </p:cNvSpPr>
          <p:nvPr>
            <p:ph type="sldNum" sz="quarter" idx="5"/>
          </p:nvPr>
        </p:nvSpPr>
        <p:spPr>
          <a:ln/>
        </p:spPr>
        <p:txBody>
          <a:bodyPr/>
          <a:lstStyle/>
          <a:p>
            <a:fld id="{0F06929E-C25D-4E7E-BD3F-12BB2806F15A}" type="slidenum">
              <a:rPr lang="en-US" altLang="en-US"/>
              <a:pPr/>
              <a:t>26</a:t>
            </a:fld>
            <a:endParaRPr lang="en-US" altLang="en-US"/>
          </a:p>
        </p:txBody>
      </p:sp>
      <p:sp>
        <p:nvSpPr>
          <p:cNvPr id="3987458" name="Rectangle 2">
            <a:extLst>
              <a:ext uri="{FF2B5EF4-FFF2-40B4-BE49-F238E27FC236}">
                <a16:creationId xmlns:a16="http://schemas.microsoft.com/office/drawing/2014/main" id="{60B6A734-36D9-4DE6-BDD3-96BFFFA9C856}"/>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3A4F63D1-FD4C-0BAB-0920-521284633272}"/>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17518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40E9C-2805-BB89-F084-57CDF8EEA2C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ACDD045-24AD-A461-7BD1-1EF0ED61AD92}"/>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87896CCB-97A8-2ED0-8181-5E6C598450A2}"/>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75D34582-14A3-A776-8C18-C59A958A0656}"/>
              </a:ext>
            </a:extLst>
          </p:cNvPr>
          <p:cNvSpPr>
            <a:spLocks noGrp="1" noChangeArrowheads="1"/>
          </p:cNvSpPr>
          <p:nvPr>
            <p:ph type="sldNum" sz="quarter" idx="5"/>
          </p:nvPr>
        </p:nvSpPr>
        <p:spPr>
          <a:ln/>
        </p:spPr>
        <p:txBody>
          <a:bodyPr/>
          <a:lstStyle/>
          <a:p>
            <a:fld id="{0F06929E-C25D-4E7E-BD3F-12BB2806F15A}" type="slidenum">
              <a:rPr lang="en-US" altLang="en-US"/>
              <a:pPr/>
              <a:t>27</a:t>
            </a:fld>
            <a:endParaRPr lang="en-US" altLang="en-US"/>
          </a:p>
        </p:txBody>
      </p:sp>
      <p:sp>
        <p:nvSpPr>
          <p:cNvPr id="3987458" name="Rectangle 2">
            <a:extLst>
              <a:ext uri="{FF2B5EF4-FFF2-40B4-BE49-F238E27FC236}">
                <a16:creationId xmlns:a16="http://schemas.microsoft.com/office/drawing/2014/main" id="{41750ACE-4585-485D-2EDD-6922F0C5C165}"/>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109B0B9D-724F-39F0-9D8D-59113D0A22D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69382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BC8AC-3975-4BE2-87A7-F74DC45207A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C84427E-F283-B5B0-4AD9-DB37D3818764}"/>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550E1315-0AF6-2EA5-F33A-5B634B63AD10}"/>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6488153A-8B6E-62A1-AF77-DB4472C0FAFC}"/>
              </a:ext>
            </a:extLst>
          </p:cNvPr>
          <p:cNvSpPr>
            <a:spLocks noGrp="1" noChangeArrowheads="1"/>
          </p:cNvSpPr>
          <p:nvPr>
            <p:ph type="sldNum" sz="quarter" idx="5"/>
          </p:nvPr>
        </p:nvSpPr>
        <p:spPr>
          <a:ln/>
        </p:spPr>
        <p:txBody>
          <a:bodyPr/>
          <a:lstStyle/>
          <a:p>
            <a:fld id="{0F06929E-C25D-4E7E-BD3F-12BB2806F15A}" type="slidenum">
              <a:rPr lang="en-US" altLang="en-US"/>
              <a:pPr/>
              <a:t>28</a:t>
            </a:fld>
            <a:endParaRPr lang="en-US" altLang="en-US"/>
          </a:p>
        </p:txBody>
      </p:sp>
      <p:sp>
        <p:nvSpPr>
          <p:cNvPr id="3987458" name="Rectangle 2">
            <a:extLst>
              <a:ext uri="{FF2B5EF4-FFF2-40B4-BE49-F238E27FC236}">
                <a16:creationId xmlns:a16="http://schemas.microsoft.com/office/drawing/2014/main" id="{AB3DC741-03F1-13D9-8EB6-62459D8EF5AF}"/>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0AA661E4-F629-A8CF-8FBE-51BEFDEF971F}"/>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21116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D7309-DB8F-3FD7-9E8D-1A18FC30B1A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DB7EDE4-56E8-0ED5-007B-38D18A005307}"/>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A3A7EF61-6693-599C-8718-40224B6D8E26}"/>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9A9AF2D8-E38C-6A13-3162-69376E57BBEE}"/>
              </a:ext>
            </a:extLst>
          </p:cNvPr>
          <p:cNvSpPr>
            <a:spLocks noGrp="1" noChangeArrowheads="1"/>
          </p:cNvSpPr>
          <p:nvPr>
            <p:ph type="sldNum" sz="quarter" idx="5"/>
          </p:nvPr>
        </p:nvSpPr>
        <p:spPr>
          <a:ln/>
        </p:spPr>
        <p:txBody>
          <a:bodyPr/>
          <a:lstStyle/>
          <a:p>
            <a:fld id="{0F06929E-C25D-4E7E-BD3F-12BB2806F15A}" type="slidenum">
              <a:rPr lang="en-US" altLang="en-US"/>
              <a:pPr/>
              <a:t>29</a:t>
            </a:fld>
            <a:endParaRPr lang="en-US" altLang="en-US"/>
          </a:p>
        </p:txBody>
      </p:sp>
      <p:sp>
        <p:nvSpPr>
          <p:cNvPr id="3987458" name="Rectangle 2">
            <a:extLst>
              <a:ext uri="{FF2B5EF4-FFF2-40B4-BE49-F238E27FC236}">
                <a16:creationId xmlns:a16="http://schemas.microsoft.com/office/drawing/2014/main" id="{1AAA9F13-B3FD-61AC-FB7C-EFB7FB71AAF4}"/>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EDD7B229-AA0E-8807-0290-60308788FB4D}"/>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2433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74C19-0DF2-7722-D2DE-9F70F8DA7B14}"/>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42A9028-AB9D-15BF-90B4-4ACD499E1277}"/>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A2F7F347-3D97-01BC-621A-53F1E77AF90A}"/>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FB1FCE5D-F1A1-B826-0E80-80233C03A887}"/>
              </a:ext>
            </a:extLst>
          </p:cNvPr>
          <p:cNvSpPr>
            <a:spLocks noGrp="1" noChangeArrowheads="1"/>
          </p:cNvSpPr>
          <p:nvPr>
            <p:ph type="sldNum" sz="quarter" idx="5"/>
          </p:nvPr>
        </p:nvSpPr>
        <p:spPr>
          <a:ln/>
        </p:spPr>
        <p:txBody>
          <a:bodyPr/>
          <a:lstStyle/>
          <a:p>
            <a:fld id="{0F06929E-C25D-4E7E-BD3F-12BB2806F15A}" type="slidenum">
              <a:rPr lang="en-US" altLang="en-US"/>
              <a:pPr/>
              <a:t>3</a:t>
            </a:fld>
            <a:endParaRPr lang="en-US" altLang="en-US"/>
          </a:p>
        </p:txBody>
      </p:sp>
      <p:sp>
        <p:nvSpPr>
          <p:cNvPr id="3987458" name="Rectangle 2">
            <a:extLst>
              <a:ext uri="{FF2B5EF4-FFF2-40B4-BE49-F238E27FC236}">
                <a16:creationId xmlns:a16="http://schemas.microsoft.com/office/drawing/2014/main" id="{37F14BC7-F3FF-5400-BB41-98637B6E55B4}"/>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DE75103D-D8A6-9136-1BA7-A37A5EC2D278}"/>
              </a:ext>
            </a:extLst>
          </p:cNvPr>
          <p:cNvSpPr>
            <a:spLocks noGrp="1" noChangeArrowheads="1"/>
          </p:cNvSpPr>
          <p:nvPr>
            <p:ph type="body" idx="1"/>
          </p:nvPr>
        </p:nvSpPr>
        <p:spPr>
          <a:xfrm>
            <a:off x="152400" y="4114800"/>
            <a:ext cx="6553200" cy="4876800"/>
          </a:xfrm>
        </p:spPr>
        <p:txBody>
          <a:bodyPr/>
          <a:lstStyle/>
          <a:p>
            <a:r>
              <a:rPr lang="en-US" altLang="en-US" dirty="0"/>
              <a:t>Choice young person</a:t>
            </a:r>
          </a:p>
        </p:txBody>
      </p:sp>
    </p:spTree>
    <p:extLst>
      <p:ext uri="{BB962C8B-B14F-4D97-AF65-F5344CB8AC3E}">
        <p14:creationId xmlns:p14="http://schemas.microsoft.com/office/powerpoint/2010/main" val="3505434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66D04-9125-FC28-D69B-3C418C27F57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2D0E5D8-88FD-2CBF-C0C7-0E7BA87070A7}"/>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41B0E0CB-C833-BCBB-FCDC-E93423F93DB8}"/>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7920DE81-EBF9-7C2A-30F3-DFF2F8AE0702}"/>
              </a:ext>
            </a:extLst>
          </p:cNvPr>
          <p:cNvSpPr>
            <a:spLocks noGrp="1" noChangeArrowheads="1"/>
          </p:cNvSpPr>
          <p:nvPr>
            <p:ph type="sldNum" sz="quarter" idx="5"/>
          </p:nvPr>
        </p:nvSpPr>
        <p:spPr>
          <a:ln/>
        </p:spPr>
        <p:txBody>
          <a:bodyPr/>
          <a:lstStyle/>
          <a:p>
            <a:fld id="{0F06929E-C25D-4E7E-BD3F-12BB2806F15A}" type="slidenum">
              <a:rPr lang="en-US" altLang="en-US"/>
              <a:pPr/>
              <a:t>30</a:t>
            </a:fld>
            <a:endParaRPr lang="en-US" altLang="en-US"/>
          </a:p>
        </p:txBody>
      </p:sp>
      <p:sp>
        <p:nvSpPr>
          <p:cNvPr id="3987458" name="Rectangle 2">
            <a:extLst>
              <a:ext uri="{FF2B5EF4-FFF2-40B4-BE49-F238E27FC236}">
                <a16:creationId xmlns:a16="http://schemas.microsoft.com/office/drawing/2014/main" id="{3E5218F0-F137-88DD-29E8-B4D13B5C642F}"/>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14F088EC-CE77-460A-DE94-C9C74B488085}"/>
              </a:ext>
            </a:extLst>
          </p:cNvPr>
          <p:cNvSpPr>
            <a:spLocks noGrp="1" noChangeArrowheads="1"/>
          </p:cNvSpPr>
          <p:nvPr>
            <p:ph type="body" idx="1"/>
          </p:nvPr>
        </p:nvSpPr>
        <p:spPr>
          <a:xfrm>
            <a:off x="152400" y="4114800"/>
            <a:ext cx="6553200" cy="4876800"/>
          </a:xfrm>
        </p:spPr>
        <p:txBody>
          <a:bodyPr/>
          <a:lstStyle/>
          <a:p>
            <a:r>
              <a:rPr lang="en-US" altLang="en-US" sz="1000" dirty="0"/>
              <a:t>https://s3.amazonaws.com/media.cph.org/images/product/xxl/124462.jpg</a:t>
            </a:r>
          </a:p>
          <a:p>
            <a:r>
              <a:rPr lang="en-US" altLang="en-US" dirty="0"/>
              <a:t>Martin Luther had an experience with G-d, a new relationship, by which he knew he was forgiven.  Eventually he realized that many of the practices of the Roman church were unscriptural.</a:t>
            </a:r>
          </a:p>
          <a:p>
            <a:endParaRPr lang="en-US" altLang="en-US" dirty="0"/>
          </a:p>
          <a:p>
            <a:r>
              <a:rPr lang="en-US" altLang="en-US" dirty="0"/>
              <a:t>You may have never heard me honor Martin Luther, since there were some horrific flaws in his life relative to the Jewish people.  I have no good explanation for those flaws, except for us to look at our own life and heart and deficiencies.</a:t>
            </a:r>
          </a:p>
        </p:txBody>
      </p:sp>
    </p:spTree>
    <p:extLst>
      <p:ext uri="{BB962C8B-B14F-4D97-AF65-F5344CB8AC3E}">
        <p14:creationId xmlns:p14="http://schemas.microsoft.com/office/powerpoint/2010/main" val="3966320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D91CA-9E58-5366-8E43-0EDDA9DCBEF4}"/>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123FC6BA-E371-5144-50A2-0114939BCA7D}"/>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E8A69CB5-FA2F-74DC-5415-B8541B6CA489}"/>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99E176E6-DB25-018F-85A4-49944BAD6C0A}"/>
              </a:ext>
            </a:extLst>
          </p:cNvPr>
          <p:cNvSpPr>
            <a:spLocks noGrp="1" noChangeArrowheads="1"/>
          </p:cNvSpPr>
          <p:nvPr>
            <p:ph type="sldNum" sz="quarter" idx="5"/>
          </p:nvPr>
        </p:nvSpPr>
        <p:spPr>
          <a:ln/>
        </p:spPr>
        <p:txBody>
          <a:bodyPr/>
          <a:lstStyle/>
          <a:p>
            <a:fld id="{0F06929E-C25D-4E7E-BD3F-12BB2806F15A}" type="slidenum">
              <a:rPr lang="en-US" altLang="en-US"/>
              <a:pPr/>
              <a:t>31</a:t>
            </a:fld>
            <a:endParaRPr lang="en-US" altLang="en-US"/>
          </a:p>
        </p:txBody>
      </p:sp>
      <p:sp>
        <p:nvSpPr>
          <p:cNvPr id="3987458" name="Rectangle 2">
            <a:extLst>
              <a:ext uri="{FF2B5EF4-FFF2-40B4-BE49-F238E27FC236}">
                <a16:creationId xmlns:a16="http://schemas.microsoft.com/office/drawing/2014/main" id="{79181398-AB0E-ACBF-AA21-1B951F8A1537}"/>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4BD82471-B1EC-02BD-9B13-F13D9BE94947}"/>
              </a:ext>
            </a:extLst>
          </p:cNvPr>
          <p:cNvSpPr>
            <a:spLocks noGrp="1" noChangeArrowheads="1"/>
          </p:cNvSpPr>
          <p:nvPr>
            <p:ph type="body" idx="1"/>
          </p:nvPr>
        </p:nvSpPr>
        <p:spPr>
          <a:xfrm>
            <a:off x="152400" y="4114800"/>
            <a:ext cx="6553200" cy="4876800"/>
          </a:xfrm>
        </p:spPr>
        <p:txBody>
          <a:bodyPr/>
          <a:lstStyle/>
          <a:p>
            <a:r>
              <a:rPr lang="en-US" dirty="0"/>
              <a:t>Unless I can be instructed and convinced with evidence from the Holy Scriptures or with open, clear, and distinct grounds and reasoning…then I cannot and will not recant…Here I stand. I can do no other. God help me! Amen.</a:t>
            </a:r>
            <a:r>
              <a:rPr lang="en-US" baseline="30000" dirty="0">
                <a:hlinkClick r:id="rId3" tooltip="Kittleson, p.161">
                  <a:extLst>
                    <a:ext uri="{A12FA001-AC4F-418D-AE19-62706E023703}">
                      <ahyp:hlinkClr xmlns:ahyp="http://schemas.microsoft.com/office/drawing/2018/hyperlinkcolor" val="tx"/>
                    </a:ext>
                  </a:extLst>
                </a:hlinkClick>
              </a:rPr>
              <a:t>7</a:t>
            </a:r>
            <a:endParaRPr lang="en-US" baseline="30000" dirty="0"/>
          </a:p>
          <a:p>
            <a:r>
              <a:rPr lang="en-US" altLang="en-US" sz="1050" dirty="0"/>
              <a:t>https://www.christianstudylibrary.org/article/just-shall-live-faith-conversion-martin-luther</a:t>
            </a:r>
          </a:p>
        </p:txBody>
      </p:sp>
    </p:spTree>
    <p:extLst>
      <p:ext uri="{BB962C8B-B14F-4D97-AF65-F5344CB8AC3E}">
        <p14:creationId xmlns:p14="http://schemas.microsoft.com/office/powerpoint/2010/main" val="2177950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38DF9-FC55-40E0-70D3-8FEEAB019D6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AFC2E10-86A1-559F-9D79-5C00A429A5FD}"/>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778DEA19-F530-47F5-D1D3-9871144C1117}"/>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8E280B09-97E3-F842-D0E2-27C5369DB1F6}"/>
              </a:ext>
            </a:extLst>
          </p:cNvPr>
          <p:cNvSpPr>
            <a:spLocks noGrp="1" noChangeArrowheads="1"/>
          </p:cNvSpPr>
          <p:nvPr>
            <p:ph type="sldNum" sz="quarter" idx="5"/>
          </p:nvPr>
        </p:nvSpPr>
        <p:spPr>
          <a:ln/>
        </p:spPr>
        <p:txBody>
          <a:bodyPr/>
          <a:lstStyle/>
          <a:p>
            <a:fld id="{0F06929E-C25D-4E7E-BD3F-12BB2806F15A}" type="slidenum">
              <a:rPr lang="en-US" altLang="en-US"/>
              <a:pPr/>
              <a:t>32</a:t>
            </a:fld>
            <a:endParaRPr lang="en-US" altLang="en-US"/>
          </a:p>
        </p:txBody>
      </p:sp>
      <p:sp>
        <p:nvSpPr>
          <p:cNvPr id="3987458" name="Rectangle 2">
            <a:extLst>
              <a:ext uri="{FF2B5EF4-FFF2-40B4-BE49-F238E27FC236}">
                <a16:creationId xmlns:a16="http://schemas.microsoft.com/office/drawing/2014/main" id="{34B6E81C-2491-C0FF-7B31-A60574FDB282}"/>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AE182C64-4711-EE6D-04F5-7652A214DD3E}"/>
              </a:ext>
            </a:extLst>
          </p:cNvPr>
          <p:cNvSpPr>
            <a:spLocks noGrp="1" noChangeArrowheads="1"/>
          </p:cNvSpPr>
          <p:nvPr>
            <p:ph type="body" idx="1"/>
          </p:nvPr>
        </p:nvSpPr>
        <p:spPr>
          <a:xfrm>
            <a:off x="152400" y="4114800"/>
            <a:ext cx="6553200" cy="4876800"/>
          </a:xfrm>
        </p:spPr>
        <p:txBody>
          <a:bodyPr/>
          <a:lstStyle/>
          <a:p>
            <a:r>
              <a:rPr lang="en-US" altLang="en-US" sz="1000" dirty="0"/>
              <a:t>https://learn.ligonier.org/qas/what-is-the-difference-between-reformation-and-revival</a:t>
            </a:r>
          </a:p>
        </p:txBody>
      </p:sp>
    </p:spTree>
    <p:extLst>
      <p:ext uri="{BB962C8B-B14F-4D97-AF65-F5344CB8AC3E}">
        <p14:creationId xmlns:p14="http://schemas.microsoft.com/office/powerpoint/2010/main" val="3352409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613D-4676-8A49-34E3-BC8B259EE4D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13D535F-355B-D7E9-7172-152C28E0022A}"/>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DAF36A36-04AA-BAF9-0533-02F948275D80}"/>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AA4C3C80-4CE1-8C03-BBD6-AFD8D35F92FF}"/>
              </a:ext>
            </a:extLst>
          </p:cNvPr>
          <p:cNvSpPr>
            <a:spLocks noGrp="1" noChangeArrowheads="1"/>
          </p:cNvSpPr>
          <p:nvPr>
            <p:ph type="sldNum" sz="quarter" idx="5"/>
          </p:nvPr>
        </p:nvSpPr>
        <p:spPr>
          <a:ln/>
        </p:spPr>
        <p:txBody>
          <a:bodyPr/>
          <a:lstStyle/>
          <a:p>
            <a:fld id="{0F06929E-C25D-4E7E-BD3F-12BB2806F15A}" type="slidenum">
              <a:rPr lang="en-US" altLang="en-US"/>
              <a:pPr/>
              <a:t>33</a:t>
            </a:fld>
            <a:endParaRPr lang="en-US" altLang="en-US"/>
          </a:p>
        </p:txBody>
      </p:sp>
      <p:sp>
        <p:nvSpPr>
          <p:cNvPr id="3987458" name="Rectangle 2">
            <a:extLst>
              <a:ext uri="{FF2B5EF4-FFF2-40B4-BE49-F238E27FC236}">
                <a16:creationId xmlns:a16="http://schemas.microsoft.com/office/drawing/2014/main" id="{34511DED-5B9F-96F9-9DB7-A70F0C6E535F}"/>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9C0870A3-1794-7BC2-B8E4-BA97E5D20D28}"/>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9359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E96CB-EC28-AD02-AAA4-D580F4C79D38}"/>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E9135AF-D73F-FD24-9FE1-697EA33FD193}"/>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1237828C-C522-7DCD-921D-4EED703BB742}"/>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9DBB26E7-5388-0761-9FB3-F21605C50165}"/>
              </a:ext>
            </a:extLst>
          </p:cNvPr>
          <p:cNvSpPr>
            <a:spLocks noGrp="1" noChangeArrowheads="1"/>
          </p:cNvSpPr>
          <p:nvPr>
            <p:ph type="sldNum" sz="quarter" idx="5"/>
          </p:nvPr>
        </p:nvSpPr>
        <p:spPr>
          <a:ln/>
        </p:spPr>
        <p:txBody>
          <a:bodyPr/>
          <a:lstStyle/>
          <a:p>
            <a:fld id="{0F06929E-C25D-4E7E-BD3F-12BB2806F15A}" type="slidenum">
              <a:rPr lang="en-US" altLang="en-US"/>
              <a:pPr/>
              <a:t>34</a:t>
            </a:fld>
            <a:endParaRPr lang="en-US" altLang="en-US"/>
          </a:p>
        </p:txBody>
      </p:sp>
      <p:sp>
        <p:nvSpPr>
          <p:cNvPr id="3987458" name="Rectangle 2">
            <a:extLst>
              <a:ext uri="{FF2B5EF4-FFF2-40B4-BE49-F238E27FC236}">
                <a16:creationId xmlns:a16="http://schemas.microsoft.com/office/drawing/2014/main" id="{32688326-606A-B368-2F66-CD1458562D4D}"/>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86BCA521-4CDA-3CA6-36CE-050D32412B50}"/>
              </a:ext>
            </a:extLst>
          </p:cNvPr>
          <p:cNvSpPr>
            <a:spLocks noGrp="1" noChangeArrowheads="1"/>
          </p:cNvSpPr>
          <p:nvPr>
            <p:ph type="body" idx="1"/>
          </p:nvPr>
        </p:nvSpPr>
        <p:spPr>
          <a:xfrm>
            <a:off x="152400" y="4114800"/>
            <a:ext cx="6553200" cy="4876800"/>
          </a:xfrm>
        </p:spPr>
        <p:txBody>
          <a:bodyPr/>
          <a:lstStyle/>
          <a:p>
            <a:r>
              <a:rPr lang="en-US" altLang="en-US" sz="1000" dirty="0"/>
              <a:t>https://learn.ligonier.org/qas/what-is-the-difference-between-reformation-and-revival</a:t>
            </a:r>
          </a:p>
        </p:txBody>
      </p:sp>
    </p:spTree>
    <p:extLst>
      <p:ext uri="{BB962C8B-B14F-4D97-AF65-F5344CB8AC3E}">
        <p14:creationId xmlns:p14="http://schemas.microsoft.com/office/powerpoint/2010/main" val="980124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A1049-B4FC-C479-2E7D-B7A2848DE9C4}"/>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22167B8-A24F-9C4F-77CB-E264F3894396}"/>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8E3AD8B2-9027-903A-FE55-B3F9AE24057E}"/>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2FE597E1-2F4A-8288-3AF0-97D7EF694283}"/>
              </a:ext>
            </a:extLst>
          </p:cNvPr>
          <p:cNvSpPr>
            <a:spLocks noGrp="1" noChangeArrowheads="1"/>
          </p:cNvSpPr>
          <p:nvPr>
            <p:ph type="sldNum" sz="quarter" idx="5"/>
          </p:nvPr>
        </p:nvSpPr>
        <p:spPr>
          <a:ln/>
        </p:spPr>
        <p:txBody>
          <a:bodyPr/>
          <a:lstStyle/>
          <a:p>
            <a:fld id="{0F06929E-C25D-4E7E-BD3F-12BB2806F15A}" type="slidenum">
              <a:rPr lang="en-US" altLang="en-US"/>
              <a:pPr/>
              <a:t>35</a:t>
            </a:fld>
            <a:endParaRPr lang="en-US" altLang="en-US"/>
          </a:p>
        </p:txBody>
      </p:sp>
      <p:sp>
        <p:nvSpPr>
          <p:cNvPr id="3987458" name="Rectangle 2">
            <a:extLst>
              <a:ext uri="{FF2B5EF4-FFF2-40B4-BE49-F238E27FC236}">
                <a16:creationId xmlns:a16="http://schemas.microsoft.com/office/drawing/2014/main" id="{EDC7AB9B-3862-DFD7-9E6A-E806EF62BA2A}"/>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B7B25588-89F4-49F9-7466-6A4C2BB1E68A}"/>
              </a:ext>
            </a:extLst>
          </p:cNvPr>
          <p:cNvSpPr>
            <a:spLocks noGrp="1" noChangeArrowheads="1"/>
          </p:cNvSpPr>
          <p:nvPr>
            <p:ph type="body" idx="1"/>
          </p:nvPr>
        </p:nvSpPr>
        <p:spPr>
          <a:xfrm>
            <a:off x="152400" y="4114800"/>
            <a:ext cx="6553200" cy="4876800"/>
          </a:xfrm>
        </p:spPr>
        <p:txBody>
          <a:bodyPr/>
          <a:lstStyle/>
          <a:p>
            <a:r>
              <a:rPr lang="en-US" altLang="en-US" sz="1000" dirty="0"/>
              <a:t>https://learn.ligonier.org/qas/what-is-the-difference-between-reformation-and-revival</a:t>
            </a:r>
          </a:p>
        </p:txBody>
      </p:sp>
    </p:spTree>
    <p:extLst>
      <p:ext uri="{BB962C8B-B14F-4D97-AF65-F5344CB8AC3E}">
        <p14:creationId xmlns:p14="http://schemas.microsoft.com/office/powerpoint/2010/main" val="382716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3B01-D0A1-40A8-60DD-018A4450360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F6D4283-D2CE-AAE1-91B6-7ECB786CBFB8}"/>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511D2BE9-9605-A0CE-70B0-CD4653F95D2C}"/>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2D7C6132-C3FB-D397-8FB5-696B1ECA1F65}"/>
              </a:ext>
            </a:extLst>
          </p:cNvPr>
          <p:cNvSpPr>
            <a:spLocks noGrp="1" noChangeArrowheads="1"/>
          </p:cNvSpPr>
          <p:nvPr>
            <p:ph type="sldNum" sz="quarter" idx="5"/>
          </p:nvPr>
        </p:nvSpPr>
        <p:spPr>
          <a:ln/>
        </p:spPr>
        <p:txBody>
          <a:bodyPr/>
          <a:lstStyle/>
          <a:p>
            <a:fld id="{0F06929E-C25D-4E7E-BD3F-12BB2806F15A}" type="slidenum">
              <a:rPr lang="en-US" altLang="en-US"/>
              <a:pPr/>
              <a:t>36</a:t>
            </a:fld>
            <a:endParaRPr lang="en-US" altLang="en-US"/>
          </a:p>
        </p:txBody>
      </p:sp>
      <p:sp>
        <p:nvSpPr>
          <p:cNvPr id="3987458" name="Rectangle 2">
            <a:extLst>
              <a:ext uri="{FF2B5EF4-FFF2-40B4-BE49-F238E27FC236}">
                <a16:creationId xmlns:a16="http://schemas.microsoft.com/office/drawing/2014/main" id="{4025D5C2-61E2-5E67-9174-58CFAC692CB2}"/>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E7E414DE-CEE7-B03D-3E80-3C24AA8CAE52}"/>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79880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97AC0-036A-75BC-D26C-D0FAC685D2C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34928BC-1BE3-461E-EC95-55510A2A57F2}"/>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C8D00F8F-3456-FF59-2943-F5847E3CC4AE}"/>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2C367859-D756-82FA-7194-D39EAB12A308}"/>
              </a:ext>
            </a:extLst>
          </p:cNvPr>
          <p:cNvSpPr>
            <a:spLocks noGrp="1" noChangeArrowheads="1"/>
          </p:cNvSpPr>
          <p:nvPr>
            <p:ph type="sldNum" sz="quarter" idx="5"/>
          </p:nvPr>
        </p:nvSpPr>
        <p:spPr>
          <a:ln/>
        </p:spPr>
        <p:txBody>
          <a:bodyPr/>
          <a:lstStyle/>
          <a:p>
            <a:fld id="{0F06929E-C25D-4E7E-BD3F-12BB2806F15A}" type="slidenum">
              <a:rPr lang="en-US" altLang="en-US"/>
              <a:pPr/>
              <a:t>37</a:t>
            </a:fld>
            <a:endParaRPr lang="en-US" altLang="en-US"/>
          </a:p>
        </p:txBody>
      </p:sp>
      <p:sp>
        <p:nvSpPr>
          <p:cNvPr id="3987458" name="Rectangle 2">
            <a:extLst>
              <a:ext uri="{FF2B5EF4-FFF2-40B4-BE49-F238E27FC236}">
                <a16:creationId xmlns:a16="http://schemas.microsoft.com/office/drawing/2014/main" id="{D1126104-D12C-ECE1-2105-59447E50B9B7}"/>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ADBB547C-44C1-3286-DAD2-E53312D18CA8}"/>
              </a:ext>
            </a:extLst>
          </p:cNvPr>
          <p:cNvSpPr>
            <a:spLocks noGrp="1" noChangeArrowheads="1"/>
          </p:cNvSpPr>
          <p:nvPr>
            <p:ph type="body" idx="1"/>
          </p:nvPr>
        </p:nvSpPr>
        <p:spPr>
          <a:xfrm>
            <a:off x="152400" y="4114800"/>
            <a:ext cx="6553200" cy="4876800"/>
          </a:xfrm>
        </p:spPr>
        <p:txBody>
          <a:bodyPr/>
          <a:lstStyle/>
          <a:p>
            <a:r>
              <a:rPr lang="en-US" altLang="en-US" sz="1000" dirty="0"/>
              <a:t>http://www.gracehillmedia.com/wp-content/uploads/2015/04/Amazing-Grace-movie-poster.jpg</a:t>
            </a:r>
          </a:p>
        </p:txBody>
      </p:sp>
    </p:spTree>
    <p:extLst>
      <p:ext uri="{BB962C8B-B14F-4D97-AF65-F5344CB8AC3E}">
        <p14:creationId xmlns:p14="http://schemas.microsoft.com/office/powerpoint/2010/main" val="1430287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6100B-A555-5766-FD7B-7BF427163C3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42E6376-BE0B-7313-B1BB-6E6AA5A408A8}"/>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3C607E11-1643-BA3E-A99E-6B49F7D2BD14}"/>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6EC87A3E-A3C9-BB72-BE5C-4B6AE6EA6820}"/>
              </a:ext>
            </a:extLst>
          </p:cNvPr>
          <p:cNvSpPr>
            <a:spLocks noGrp="1" noChangeArrowheads="1"/>
          </p:cNvSpPr>
          <p:nvPr>
            <p:ph type="sldNum" sz="quarter" idx="5"/>
          </p:nvPr>
        </p:nvSpPr>
        <p:spPr>
          <a:ln/>
        </p:spPr>
        <p:txBody>
          <a:bodyPr/>
          <a:lstStyle/>
          <a:p>
            <a:fld id="{0F06929E-C25D-4E7E-BD3F-12BB2806F15A}" type="slidenum">
              <a:rPr lang="en-US" altLang="en-US"/>
              <a:pPr/>
              <a:t>38</a:t>
            </a:fld>
            <a:endParaRPr lang="en-US" altLang="en-US"/>
          </a:p>
        </p:txBody>
      </p:sp>
      <p:sp>
        <p:nvSpPr>
          <p:cNvPr id="3987458" name="Rectangle 2">
            <a:extLst>
              <a:ext uri="{FF2B5EF4-FFF2-40B4-BE49-F238E27FC236}">
                <a16:creationId xmlns:a16="http://schemas.microsoft.com/office/drawing/2014/main" id="{1F730B01-F111-4AA3-5335-581BBF0219BE}"/>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8F7431C1-9D67-BDD7-C3B4-CD701B734B29}"/>
              </a:ext>
            </a:extLst>
          </p:cNvPr>
          <p:cNvSpPr>
            <a:spLocks noGrp="1" noChangeArrowheads="1"/>
          </p:cNvSpPr>
          <p:nvPr>
            <p:ph type="body" idx="1"/>
          </p:nvPr>
        </p:nvSpPr>
        <p:spPr>
          <a:xfrm>
            <a:off x="152400" y="4114800"/>
            <a:ext cx="6553200" cy="4876800"/>
          </a:xfrm>
        </p:spPr>
        <p:txBody>
          <a:bodyPr/>
          <a:lstStyle/>
          <a:p>
            <a:r>
              <a:rPr lang="en-US" altLang="en-US" sz="1000" dirty="0"/>
              <a:t>https://wesleyscholar.com/wesleys-warmed-heart-at-aldersgate-what-really-happened/</a:t>
            </a:r>
          </a:p>
        </p:txBody>
      </p:sp>
    </p:spTree>
    <p:extLst>
      <p:ext uri="{BB962C8B-B14F-4D97-AF65-F5344CB8AC3E}">
        <p14:creationId xmlns:p14="http://schemas.microsoft.com/office/powerpoint/2010/main" val="2021648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37A4B-809F-9673-8364-499A83FBC27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0761D1E-9797-8B1F-FEEE-F2D3B66E39A9}"/>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2FB435B5-4128-99B3-EB81-B01F464D0A16}"/>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4D0AF75B-E44E-DC53-DBDF-D47BED374DC3}"/>
              </a:ext>
            </a:extLst>
          </p:cNvPr>
          <p:cNvSpPr>
            <a:spLocks noGrp="1" noChangeArrowheads="1"/>
          </p:cNvSpPr>
          <p:nvPr>
            <p:ph type="sldNum" sz="quarter" idx="5"/>
          </p:nvPr>
        </p:nvSpPr>
        <p:spPr>
          <a:ln/>
        </p:spPr>
        <p:txBody>
          <a:bodyPr/>
          <a:lstStyle/>
          <a:p>
            <a:fld id="{0F06929E-C25D-4E7E-BD3F-12BB2806F15A}" type="slidenum">
              <a:rPr lang="en-US" altLang="en-US"/>
              <a:pPr/>
              <a:t>39</a:t>
            </a:fld>
            <a:endParaRPr lang="en-US" altLang="en-US"/>
          </a:p>
        </p:txBody>
      </p:sp>
      <p:sp>
        <p:nvSpPr>
          <p:cNvPr id="3987458" name="Rectangle 2">
            <a:extLst>
              <a:ext uri="{FF2B5EF4-FFF2-40B4-BE49-F238E27FC236}">
                <a16:creationId xmlns:a16="http://schemas.microsoft.com/office/drawing/2014/main" id="{379FC1BF-6578-ACAE-D0B8-5CD5A2F14BE6}"/>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4C5558A0-8531-0F3A-6601-BA7E063290D9}"/>
              </a:ext>
            </a:extLst>
          </p:cNvPr>
          <p:cNvSpPr>
            <a:spLocks noGrp="1" noChangeArrowheads="1"/>
          </p:cNvSpPr>
          <p:nvPr>
            <p:ph type="body" idx="1"/>
          </p:nvPr>
        </p:nvSpPr>
        <p:spPr>
          <a:xfrm>
            <a:off x="152400" y="4114800"/>
            <a:ext cx="6553200" cy="4876800"/>
          </a:xfrm>
        </p:spPr>
        <p:txBody>
          <a:bodyPr/>
          <a:lstStyle/>
          <a:p>
            <a:r>
              <a:rPr lang="en-US" altLang="en-US" sz="1000" dirty="0"/>
              <a:t>https://wesleyscholar.com/wesleys-warmed-heart-at-aldersgate-what-really-happened</a:t>
            </a:r>
            <a:r>
              <a:rPr lang="en-US" altLang="en-US" dirty="0"/>
              <a:t>/</a:t>
            </a:r>
          </a:p>
        </p:txBody>
      </p:sp>
    </p:spTree>
    <p:extLst>
      <p:ext uri="{BB962C8B-B14F-4D97-AF65-F5344CB8AC3E}">
        <p14:creationId xmlns:p14="http://schemas.microsoft.com/office/powerpoint/2010/main" val="405002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90BB6-2C18-5860-BE73-5CF87C026E5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BBCD92C-C3CA-3924-2E6E-8A9DBF546FFC}"/>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1CE37532-26D7-6CEE-2385-55484F64B4BC}"/>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C00E9AF8-A5BE-1194-124A-542FABCDF142}"/>
              </a:ext>
            </a:extLst>
          </p:cNvPr>
          <p:cNvSpPr>
            <a:spLocks noGrp="1" noChangeArrowheads="1"/>
          </p:cNvSpPr>
          <p:nvPr>
            <p:ph type="sldNum" sz="quarter" idx="5"/>
          </p:nvPr>
        </p:nvSpPr>
        <p:spPr>
          <a:ln/>
        </p:spPr>
        <p:txBody>
          <a:bodyPr/>
          <a:lstStyle/>
          <a:p>
            <a:fld id="{0F06929E-C25D-4E7E-BD3F-12BB2806F15A}" type="slidenum">
              <a:rPr lang="en-US" altLang="en-US"/>
              <a:pPr/>
              <a:t>4</a:t>
            </a:fld>
            <a:endParaRPr lang="en-US" altLang="en-US"/>
          </a:p>
        </p:txBody>
      </p:sp>
      <p:sp>
        <p:nvSpPr>
          <p:cNvPr id="3987458" name="Rectangle 2">
            <a:extLst>
              <a:ext uri="{FF2B5EF4-FFF2-40B4-BE49-F238E27FC236}">
                <a16:creationId xmlns:a16="http://schemas.microsoft.com/office/drawing/2014/main" id="{E60CBB60-5155-762D-6F4A-CE4AC2E0EE5A}"/>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5779A4BE-DF38-6D93-6289-4A1C7114C5C0}"/>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80284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D6311-0E42-6954-60D2-EFD9C69532A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3C51B79-DE7E-5586-F99F-D16EC50FBE93}"/>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F5A3DF48-863A-68CA-5988-F8FECF33FD1B}"/>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086DC799-370E-D8E2-3215-6B5FF407FC8C}"/>
              </a:ext>
            </a:extLst>
          </p:cNvPr>
          <p:cNvSpPr>
            <a:spLocks noGrp="1" noChangeArrowheads="1"/>
          </p:cNvSpPr>
          <p:nvPr>
            <p:ph type="sldNum" sz="quarter" idx="5"/>
          </p:nvPr>
        </p:nvSpPr>
        <p:spPr>
          <a:ln/>
        </p:spPr>
        <p:txBody>
          <a:bodyPr/>
          <a:lstStyle/>
          <a:p>
            <a:fld id="{0F06929E-C25D-4E7E-BD3F-12BB2806F15A}" type="slidenum">
              <a:rPr lang="en-US" altLang="en-US"/>
              <a:pPr/>
              <a:t>40</a:t>
            </a:fld>
            <a:endParaRPr lang="en-US" altLang="en-US"/>
          </a:p>
        </p:txBody>
      </p:sp>
      <p:sp>
        <p:nvSpPr>
          <p:cNvPr id="3987458" name="Rectangle 2">
            <a:extLst>
              <a:ext uri="{FF2B5EF4-FFF2-40B4-BE49-F238E27FC236}">
                <a16:creationId xmlns:a16="http://schemas.microsoft.com/office/drawing/2014/main" id="{34C667D2-BFB6-4291-2DD5-0598DE03E8C9}"/>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88F04DE7-368F-8A59-4A13-1117B52E8EBD}"/>
              </a:ext>
            </a:extLst>
          </p:cNvPr>
          <p:cNvSpPr>
            <a:spLocks noGrp="1" noChangeArrowheads="1"/>
          </p:cNvSpPr>
          <p:nvPr>
            <p:ph type="body" idx="1"/>
          </p:nvPr>
        </p:nvSpPr>
        <p:spPr>
          <a:xfrm>
            <a:off x="152400" y="4114800"/>
            <a:ext cx="6553200" cy="4876800"/>
          </a:xfrm>
        </p:spPr>
        <p:txBody>
          <a:bodyPr/>
          <a:lstStyle/>
          <a:p>
            <a:r>
              <a:rPr lang="en-US" altLang="en-US" sz="1000" dirty="0"/>
              <a:t>https://www.historyskills.com/classroom/year-9/william-wilberforce/</a:t>
            </a:r>
          </a:p>
        </p:txBody>
      </p:sp>
    </p:spTree>
    <p:extLst>
      <p:ext uri="{BB962C8B-B14F-4D97-AF65-F5344CB8AC3E}">
        <p14:creationId xmlns:p14="http://schemas.microsoft.com/office/powerpoint/2010/main" val="860339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46F0F-18EE-CF90-DB44-1FD532125EE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893957A-2234-0141-A6DF-3796A40FC7DB}"/>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21B2C000-DC22-CC15-5E4D-3F00751C348B}"/>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E4A316AC-2910-0B73-AB15-7D587DA7484E}"/>
              </a:ext>
            </a:extLst>
          </p:cNvPr>
          <p:cNvSpPr>
            <a:spLocks noGrp="1" noChangeArrowheads="1"/>
          </p:cNvSpPr>
          <p:nvPr>
            <p:ph type="sldNum" sz="quarter" idx="5"/>
          </p:nvPr>
        </p:nvSpPr>
        <p:spPr>
          <a:ln/>
        </p:spPr>
        <p:txBody>
          <a:bodyPr/>
          <a:lstStyle/>
          <a:p>
            <a:fld id="{0F06929E-C25D-4E7E-BD3F-12BB2806F15A}" type="slidenum">
              <a:rPr lang="en-US" altLang="en-US"/>
              <a:pPr/>
              <a:t>41</a:t>
            </a:fld>
            <a:endParaRPr lang="en-US" altLang="en-US"/>
          </a:p>
        </p:txBody>
      </p:sp>
      <p:sp>
        <p:nvSpPr>
          <p:cNvPr id="3987458" name="Rectangle 2">
            <a:extLst>
              <a:ext uri="{FF2B5EF4-FFF2-40B4-BE49-F238E27FC236}">
                <a16:creationId xmlns:a16="http://schemas.microsoft.com/office/drawing/2014/main" id="{67DFC5AE-1CC7-99C0-2FE0-D54D0D1C68CA}"/>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F93564D3-8534-8A0A-DBB8-392E24211D8E}"/>
              </a:ext>
            </a:extLst>
          </p:cNvPr>
          <p:cNvSpPr>
            <a:spLocks noGrp="1" noChangeArrowheads="1"/>
          </p:cNvSpPr>
          <p:nvPr>
            <p:ph type="body" idx="1"/>
          </p:nvPr>
        </p:nvSpPr>
        <p:spPr>
          <a:xfrm>
            <a:off x="152400" y="4114800"/>
            <a:ext cx="6553200" cy="4876800"/>
          </a:xfrm>
        </p:spPr>
        <p:txBody>
          <a:bodyPr/>
          <a:lstStyle/>
          <a:p>
            <a:r>
              <a:rPr lang="en-US" altLang="en-US" sz="1000" dirty="0"/>
              <a:t>https://www.historyskills.com/classroom/year-9/william-wilberforce/</a:t>
            </a:r>
          </a:p>
        </p:txBody>
      </p:sp>
    </p:spTree>
    <p:extLst>
      <p:ext uri="{BB962C8B-B14F-4D97-AF65-F5344CB8AC3E}">
        <p14:creationId xmlns:p14="http://schemas.microsoft.com/office/powerpoint/2010/main" val="3903673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210EF-BBE5-9A4D-2540-9E3FC58980E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FDAF953-834B-99FF-D696-C7311CF58549}"/>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11EA999C-37C9-51DA-E452-B5D5EDDCC0D5}"/>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F2AAC195-7D7A-8403-FE80-BFDF9B3D15E4}"/>
              </a:ext>
            </a:extLst>
          </p:cNvPr>
          <p:cNvSpPr>
            <a:spLocks noGrp="1" noChangeArrowheads="1"/>
          </p:cNvSpPr>
          <p:nvPr>
            <p:ph type="sldNum" sz="quarter" idx="5"/>
          </p:nvPr>
        </p:nvSpPr>
        <p:spPr>
          <a:ln/>
        </p:spPr>
        <p:txBody>
          <a:bodyPr/>
          <a:lstStyle/>
          <a:p>
            <a:fld id="{0F06929E-C25D-4E7E-BD3F-12BB2806F15A}" type="slidenum">
              <a:rPr lang="en-US" altLang="en-US"/>
              <a:pPr/>
              <a:t>42</a:t>
            </a:fld>
            <a:endParaRPr lang="en-US" altLang="en-US"/>
          </a:p>
        </p:txBody>
      </p:sp>
      <p:sp>
        <p:nvSpPr>
          <p:cNvPr id="3987458" name="Rectangle 2">
            <a:extLst>
              <a:ext uri="{FF2B5EF4-FFF2-40B4-BE49-F238E27FC236}">
                <a16:creationId xmlns:a16="http://schemas.microsoft.com/office/drawing/2014/main" id="{C157A55B-8EB3-8DE2-8231-1AE6732DB0AC}"/>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2B1196E7-5131-4B5B-5568-8933279E1A64}"/>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50495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B6139-5E7C-FC97-228C-665280874B7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FD49536-34D7-EC0F-71B4-347C2C610137}"/>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296196B8-DD7D-1B4B-2234-0D50334B2BB6}"/>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DB1B18BD-7FB2-C949-CE57-FD756046F725}"/>
              </a:ext>
            </a:extLst>
          </p:cNvPr>
          <p:cNvSpPr>
            <a:spLocks noGrp="1" noChangeArrowheads="1"/>
          </p:cNvSpPr>
          <p:nvPr>
            <p:ph type="sldNum" sz="quarter" idx="5"/>
          </p:nvPr>
        </p:nvSpPr>
        <p:spPr>
          <a:ln/>
        </p:spPr>
        <p:txBody>
          <a:bodyPr/>
          <a:lstStyle/>
          <a:p>
            <a:fld id="{0F06929E-C25D-4E7E-BD3F-12BB2806F15A}" type="slidenum">
              <a:rPr lang="en-US" altLang="en-US"/>
              <a:pPr/>
              <a:t>43</a:t>
            </a:fld>
            <a:endParaRPr lang="en-US" altLang="en-US"/>
          </a:p>
        </p:txBody>
      </p:sp>
      <p:sp>
        <p:nvSpPr>
          <p:cNvPr id="3987458" name="Rectangle 2">
            <a:extLst>
              <a:ext uri="{FF2B5EF4-FFF2-40B4-BE49-F238E27FC236}">
                <a16:creationId xmlns:a16="http://schemas.microsoft.com/office/drawing/2014/main" id="{1811ECAA-8648-0B0B-1599-B6D6ED32F050}"/>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852DF678-1E73-C6D1-EC85-F1B331382028}"/>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00" dirty="0"/>
              <a:t>https://youtu.be/nBQPO1b3nV4</a:t>
            </a:r>
          </a:p>
          <a:p>
            <a:endParaRPr lang="en-US" altLang="en-US" dirty="0"/>
          </a:p>
        </p:txBody>
      </p:sp>
    </p:spTree>
    <p:extLst>
      <p:ext uri="{BB962C8B-B14F-4D97-AF65-F5344CB8AC3E}">
        <p14:creationId xmlns:p14="http://schemas.microsoft.com/office/powerpoint/2010/main" val="37276395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10812-8331-D2BE-DAFC-E0E26EF8210D}"/>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26780D2-9F4E-FCCC-B869-BE63A7B950C6}"/>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9BA35139-CF4E-B0AB-E8E2-305E96D069FF}"/>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E41C8706-359B-E0BB-19C7-7C11D26AF89C}"/>
              </a:ext>
            </a:extLst>
          </p:cNvPr>
          <p:cNvSpPr>
            <a:spLocks noGrp="1" noChangeArrowheads="1"/>
          </p:cNvSpPr>
          <p:nvPr>
            <p:ph type="sldNum" sz="quarter" idx="5"/>
          </p:nvPr>
        </p:nvSpPr>
        <p:spPr>
          <a:ln/>
        </p:spPr>
        <p:txBody>
          <a:bodyPr/>
          <a:lstStyle/>
          <a:p>
            <a:fld id="{0F06929E-C25D-4E7E-BD3F-12BB2806F15A}" type="slidenum">
              <a:rPr lang="en-US" altLang="en-US"/>
              <a:pPr/>
              <a:t>44</a:t>
            </a:fld>
            <a:endParaRPr lang="en-US" altLang="en-US"/>
          </a:p>
        </p:txBody>
      </p:sp>
      <p:sp>
        <p:nvSpPr>
          <p:cNvPr id="3987458" name="Rectangle 2">
            <a:extLst>
              <a:ext uri="{FF2B5EF4-FFF2-40B4-BE49-F238E27FC236}">
                <a16:creationId xmlns:a16="http://schemas.microsoft.com/office/drawing/2014/main" id="{09750802-050E-A1B9-FE6E-448454F9CEED}"/>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CBC4A966-CCC8-C603-FDAB-EA8C48D8361D}"/>
              </a:ext>
            </a:extLst>
          </p:cNvPr>
          <p:cNvSpPr>
            <a:spLocks noGrp="1" noChangeArrowheads="1"/>
          </p:cNvSpPr>
          <p:nvPr>
            <p:ph type="body" idx="1"/>
          </p:nvPr>
        </p:nvSpPr>
        <p:spPr>
          <a:xfrm>
            <a:off x="152400" y="4114800"/>
            <a:ext cx="6553200" cy="4876800"/>
          </a:xfrm>
        </p:spPr>
        <p:txBody>
          <a:bodyPr/>
          <a:lstStyle/>
          <a:p>
            <a:r>
              <a:rPr lang="en-US" altLang="en-US" sz="1000" dirty="0"/>
              <a:t>https://renewaljournal.wordpress.com/2011/08/09/transforming-revivals-bygeoff-waugh/</a:t>
            </a:r>
          </a:p>
        </p:txBody>
      </p:sp>
    </p:spTree>
    <p:extLst>
      <p:ext uri="{BB962C8B-B14F-4D97-AF65-F5344CB8AC3E}">
        <p14:creationId xmlns:p14="http://schemas.microsoft.com/office/powerpoint/2010/main" val="2927362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55614-3C97-669C-6257-61C205EEC84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E3FCBB0-E6D5-017D-2B64-C196217DF0A3}"/>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9BD6935D-6F0E-1F21-D7EF-ADB00EE2A9A6}"/>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18A83C93-772A-53F7-FD49-BA77E236040B}"/>
              </a:ext>
            </a:extLst>
          </p:cNvPr>
          <p:cNvSpPr>
            <a:spLocks noGrp="1" noChangeArrowheads="1"/>
          </p:cNvSpPr>
          <p:nvPr>
            <p:ph type="sldNum" sz="quarter" idx="5"/>
          </p:nvPr>
        </p:nvSpPr>
        <p:spPr>
          <a:ln/>
        </p:spPr>
        <p:txBody>
          <a:bodyPr/>
          <a:lstStyle/>
          <a:p>
            <a:fld id="{0F06929E-C25D-4E7E-BD3F-12BB2806F15A}" type="slidenum">
              <a:rPr lang="en-US" altLang="en-US"/>
              <a:pPr/>
              <a:t>45</a:t>
            </a:fld>
            <a:endParaRPr lang="en-US" altLang="en-US"/>
          </a:p>
        </p:txBody>
      </p:sp>
      <p:sp>
        <p:nvSpPr>
          <p:cNvPr id="3987458" name="Rectangle 2">
            <a:extLst>
              <a:ext uri="{FF2B5EF4-FFF2-40B4-BE49-F238E27FC236}">
                <a16:creationId xmlns:a16="http://schemas.microsoft.com/office/drawing/2014/main" id="{B5760176-AE25-6E63-071D-E05EC3AD0208}"/>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11856DA2-0EB4-1E0D-3CF5-BF5D304C8549}"/>
              </a:ext>
            </a:extLst>
          </p:cNvPr>
          <p:cNvSpPr>
            <a:spLocks noGrp="1" noChangeArrowheads="1"/>
          </p:cNvSpPr>
          <p:nvPr>
            <p:ph type="body" idx="1"/>
          </p:nvPr>
        </p:nvSpPr>
        <p:spPr>
          <a:xfrm>
            <a:off x="152400" y="4114800"/>
            <a:ext cx="6553200" cy="4876800"/>
          </a:xfrm>
        </p:spPr>
        <p:txBody>
          <a:bodyPr/>
          <a:lstStyle/>
          <a:p>
            <a:r>
              <a:rPr lang="en-US" altLang="en-US" sz="1050" dirty="0"/>
              <a:t>https://renewaljournal.wordpress.com/2011/08/09/transforming-revivals-bygeoff-waugh/</a:t>
            </a:r>
          </a:p>
          <a:p>
            <a:endParaRPr lang="en-US" altLang="en-US" dirty="0"/>
          </a:p>
        </p:txBody>
      </p:sp>
    </p:spTree>
    <p:extLst>
      <p:ext uri="{BB962C8B-B14F-4D97-AF65-F5344CB8AC3E}">
        <p14:creationId xmlns:p14="http://schemas.microsoft.com/office/powerpoint/2010/main" val="3102325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1B2BE-9D5A-4211-3D68-81B4888C465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5D7A6BD-63E7-436A-05D3-560F93890CFF}"/>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D288E3B0-C002-3FF6-E476-845D711500AC}"/>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C0755B13-9C23-D70E-9E63-AC7505218EDA}"/>
              </a:ext>
            </a:extLst>
          </p:cNvPr>
          <p:cNvSpPr>
            <a:spLocks noGrp="1" noChangeArrowheads="1"/>
          </p:cNvSpPr>
          <p:nvPr>
            <p:ph type="sldNum" sz="quarter" idx="5"/>
          </p:nvPr>
        </p:nvSpPr>
        <p:spPr>
          <a:ln/>
        </p:spPr>
        <p:txBody>
          <a:bodyPr/>
          <a:lstStyle/>
          <a:p>
            <a:fld id="{0F06929E-C25D-4E7E-BD3F-12BB2806F15A}" type="slidenum">
              <a:rPr lang="en-US" altLang="en-US"/>
              <a:pPr/>
              <a:t>46</a:t>
            </a:fld>
            <a:endParaRPr lang="en-US" altLang="en-US"/>
          </a:p>
        </p:txBody>
      </p:sp>
      <p:sp>
        <p:nvSpPr>
          <p:cNvPr id="3987458" name="Rectangle 2">
            <a:extLst>
              <a:ext uri="{FF2B5EF4-FFF2-40B4-BE49-F238E27FC236}">
                <a16:creationId xmlns:a16="http://schemas.microsoft.com/office/drawing/2014/main" id="{E57208EE-C70B-989F-00C2-624A0B319B40}"/>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6AC1FC52-A981-6D06-94EB-53A2F7CF3F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https://renewaljournal.wordpress.com/2011/08/09/transforming-revivals-bygeoff-waugh/</a:t>
            </a:r>
          </a:p>
          <a:p>
            <a:endParaRPr lang="en-US" altLang="en-US" dirty="0"/>
          </a:p>
        </p:txBody>
      </p:sp>
    </p:spTree>
    <p:extLst>
      <p:ext uri="{BB962C8B-B14F-4D97-AF65-F5344CB8AC3E}">
        <p14:creationId xmlns:p14="http://schemas.microsoft.com/office/powerpoint/2010/main" val="18177351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1819D-FE7D-902E-3E0C-B2FD1D8018E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17EB6CA4-542F-EE03-5002-38F27AD989C4}"/>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5B6C7F1D-2548-E743-1B79-3751D98E6062}"/>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B98AF8B2-8C20-E83F-E061-D488AB3A532A}"/>
              </a:ext>
            </a:extLst>
          </p:cNvPr>
          <p:cNvSpPr>
            <a:spLocks noGrp="1" noChangeArrowheads="1"/>
          </p:cNvSpPr>
          <p:nvPr>
            <p:ph type="sldNum" sz="quarter" idx="5"/>
          </p:nvPr>
        </p:nvSpPr>
        <p:spPr>
          <a:ln/>
        </p:spPr>
        <p:txBody>
          <a:bodyPr/>
          <a:lstStyle/>
          <a:p>
            <a:fld id="{0F06929E-C25D-4E7E-BD3F-12BB2806F15A}" type="slidenum">
              <a:rPr lang="en-US" altLang="en-US"/>
              <a:pPr/>
              <a:t>47</a:t>
            </a:fld>
            <a:endParaRPr lang="en-US" altLang="en-US"/>
          </a:p>
        </p:txBody>
      </p:sp>
      <p:sp>
        <p:nvSpPr>
          <p:cNvPr id="3987458" name="Rectangle 2">
            <a:extLst>
              <a:ext uri="{FF2B5EF4-FFF2-40B4-BE49-F238E27FC236}">
                <a16:creationId xmlns:a16="http://schemas.microsoft.com/office/drawing/2014/main" id="{27CD9F3F-AB65-7F26-021A-CD8232E71338}"/>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2276FB7F-E8CB-D884-46A7-1ABC7115556E}"/>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https://renewaljournal.wordpress.com/2011/08/09/transforming-revivals-bygeoff-waugh/</a:t>
            </a:r>
          </a:p>
          <a:p>
            <a:endParaRPr lang="en-US" altLang="en-US" dirty="0"/>
          </a:p>
        </p:txBody>
      </p:sp>
    </p:spTree>
    <p:extLst>
      <p:ext uri="{BB962C8B-B14F-4D97-AF65-F5344CB8AC3E}">
        <p14:creationId xmlns:p14="http://schemas.microsoft.com/office/powerpoint/2010/main" val="3493298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97C29AA-95A6-5221-A1BA-A36930EDB050}"/>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E1F884B1-4643-E618-C121-70195A62B023}"/>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D8E33B1A-FF29-A64B-14A5-88125AF6461B}"/>
              </a:ext>
            </a:extLst>
          </p:cNvPr>
          <p:cNvSpPr>
            <a:spLocks noGrp="1" noChangeArrowheads="1"/>
          </p:cNvSpPr>
          <p:nvPr>
            <p:ph type="sldNum" sz="quarter" idx="5"/>
          </p:nvPr>
        </p:nvSpPr>
        <p:spPr>
          <a:ln/>
        </p:spPr>
        <p:txBody>
          <a:bodyPr/>
          <a:lstStyle/>
          <a:p>
            <a:fld id="{0F06929E-C25D-4E7E-BD3F-12BB2806F15A}" type="slidenum">
              <a:rPr lang="en-US" altLang="en-US"/>
              <a:pPr/>
              <a:t>48</a:t>
            </a:fld>
            <a:endParaRPr lang="en-US" altLang="en-US"/>
          </a:p>
        </p:txBody>
      </p:sp>
      <p:sp>
        <p:nvSpPr>
          <p:cNvPr id="3987458" name="Rectangle 2">
            <a:extLst>
              <a:ext uri="{FF2B5EF4-FFF2-40B4-BE49-F238E27FC236}">
                <a16:creationId xmlns:a16="http://schemas.microsoft.com/office/drawing/2014/main" id="{650E2207-6495-3992-C192-D6E5B463F854}"/>
              </a:ext>
            </a:extLst>
          </p:cNvPr>
          <p:cNvSpPr>
            <a:spLocks noGrp="1" noRot="1" noChangeAspect="1" noChangeArrowheads="1" noTextEdit="1"/>
          </p:cNvSpPr>
          <p:nvPr>
            <p:ph type="sldImg"/>
          </p:nvPr>
        </p:nvSpPr>
        <p:spPr>
          <a:xfrm>
            <a:off x="169863" y="381000"/>
            <a:ext cx="6670675" cy="3752850"/>
          </a:xfrm>
          <a:ln/>
        </p:spPr>
      </p:sp>
      <p:sp>
        <p:nvSpPr>
          <p:cNvPr id="3987459" name="Rectangle 3">
            <a:extLst>
              <a:ext uri="{FF2B5EF4-FFF2-40B4-BE49-F238E27FC236}">
                <a16:creationId xmlns:a16="http://schemas.microsoft.com/office/drawing/2014/main" id="{C98C33EC-FCE6-4BB1-C6CB-FA44A46DA08B}"/>
              </a:ext>
            </a:extLst>
          </p:cNvPr>
          <p:cNvSpPr>
            <a:spLocks noGrp="1" noChangeArrowheads="1"/>
          </p:cNvSpPr>
          <p:nvPr>
            <p:ph type="body" idx="1"/>
          </p:nvPr>
        </p:nvSpPr>
        <p:spPr>
          <a:xfrm>
            <a:off x="152400" y="4114800"/>
            <a:ext cx="6553200" cy="4876800"/>
          </a:xfrm>
        </p:spPr>
        <p:txBody>
          <a:bodyPr/>
          <a:lstStyle/>
          <a:p>
            <a:r>
              <a:rPr lang="en-US" altLang="en-US"/>
              <a:t>My truth is to have life easy.  YOUR truth is to perfect me through all.</a:t>
            </a:r>
          </a:p>
        </p:txBody>
      </p:sp>
    </p:spTree>
    <p:extLst>
      <p:ext uri="{BB962C8B-B14F-4D97-AF65-F5344CB8AC3E}">
        <p14:creationId xmlns:p14="http://schemas.microsoft.com/office/powerpoint/2010/main" val="8095587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5D335-A5DA-2B8C-B314-C6B48069CAF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54FE76B-DB8A-65B6-20A5-EC3A8223353B}"/>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E1D1D7D3-C383-7AFB-2367-86FCA66B8293}"/>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A444A7AA-E63C-7EF9-A8D7-39EAEDBAA990}"/>
              </a:ext>
            </a:extLst>
          </p:cNvPr>
          <p:cNvSpPr>
            <a:spLocks noGrp="1" noChangeArrowheads="1"/>
          </p:cNvSpPr>
          <p:nvPr>
            <p:ph type="sldNum" sz="quarter" idx="5"/>
          </p:nvPr>
        </p:nvSpPr>
        <p:spPr>
          <a:ln/>
        </p:spPr>
        <p:txBody>
          <a:bodyPr/>
          <a:lstStyle/>
          <a:p>
            <a:fld id="{0F06929E-C25D-4E7E-BD3F-12BB2806F15A}" type="slidenum">
              <a:rPr lang="en-US" altLang="en-US"/>
              <a:pPr/>
              <a:t>49</a:t>
            </a:fld>
            <a:endParaRPr lang="en-US" altLang="en-US"/>
          </a:p>
        </p:txBody>
      </p:sp>
      <p:sp>
        <p:nvSpPr>
          <p:cNvPr id="3987458" name="Rectangle 2">
            <a:extLst>
              <a:ext uri="{FF2B5EF4-FFF2-40B4-BE49-F238E27FC236}">
                <a16:creationId xmlns:a16="http://schemas.microsoft.com/office/drawing/2014/main" id="{C9AC6F00-81DA-FC9D-0C45-52B57C39496D}"/>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9FA0388E-A48F-6055-6D49-312EDF8C5C88}"/>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0398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BA8C0-115D-B8C2-7701-4DDA22B9AFDD}"/>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40AB221-8453-7F01-EFAD-A5B93BF644C0}"/>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7ABCF655-3D6B-ACC9-55DB-590C3E5C3F34}"/>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EF008F88-B1E5-D470-E497-236F2A6AED87}"/>
              </a:ext>
            </a:extLst>
          </p:cNvPr>
          <p:cNvSpPr>
            <a:spLocks noGrp="1" noChangeArrowheads="1"/>
          </p:cNvSpPr>
          <p:nvPr>
            <p:ph type="sldNum" sz="quarter" idx="5"/>
          </p:nvPr>
        </p:nvSpPr>
        <p:spPr>
          <a:ln/>
        </p:spPr>
        <p:txBody>
          <a:bodyPr/>
          <a:lstStyle/>
          <a:p>
            <a:fld id="{0F06929E-C25D-4E7E-BD3F-12BB2806F15A}" type="slidenum">
              <a:rPr lang="en-US" altLang="en-US"/>
              <a:pPr/>
              <a:t>5</a:t>
            </a:fld>
            <a:endParaRPr lang="en-US" altLang="en-US"/>
          </a:p>
        </p:txBody>
      </p:sp>
      <p:sp>
        <p:nvSpPr>
          <p:cNvPr id="3987458" name="Rectangle 2">
            <a:extLst>
              <a:ext uri="{FF2B5EF4-FFF2-40B4-BE49-F238E27FC236}">
                <a16:creationId xmlns:a16="http://schemas.microsoft.com/office/drawing/2014/main" id="{315F61C4-E6DA-BF60-9FCD-4C422A24CA33}"/>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13554149-5671-FEC3-E8D7-E8E0BD94B76C}"/>
              </a:ext>
            </a:extLst>
          </p:cNvPr>
          <p:cNvSpPr>
            <a:spLocks noGrp="1" noChangeArrowheads="1"/>
          </p:cNvSpPr>
          <p:nvPr>
            <p:ph type="body" idx="1"/>
          </p:nvPr>
        </p:nvSpPr>
        <p:spPr>
          <a:xfrm>
            <a:off x="152400" y="4114800"/>
            <a:ext cx="6553200" cy="4876800"/>
          </a:xfrm>
        </p:spPr>
        <p:txBody>
          <a:bodyPr/>
          <a:lstStyle/>
          <a:p>
            <a:r>
              <a:rPr lang="en-US" altLang="en-US" dirty="0"/>
              <a:t>https://youtu.be/kxTosN92bUs</a:t>
            </a:r>
          </a:p>
        </p:txBody>
      </p:sp>
    </p:spTree>
    <p:extLst>
      <p:ext uri="{BB962C8B-B14F-4D97-AF65-F5344CB8AC3E}">
        <p14:creationId xmlns:p14="http://schemas.microsoft.com/office/powerpoint/2010/main" val="1814826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8F492-0CA0-CD08-A0AE-46435E53C8C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2D642E1-80A4-1E01-5A38-34E3453D41DC}"/>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CE26DCD9-E974-3175-E28F-4AD19DEC4243}"/>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C2FA8F62-C8CD-F39F-D41F-170947FC467E}"/>
              </a:ext>
            </a:extLst>
          </p:cNvPr>
          <p:cNvSpPr>
            <a:spLocks noGrp="1" noChangeArrowheads="1"/>
          </p:cNvSpPr>
          <p:nvPr>
            <p:ph type="sldNum" sz="quarter" idx="5"/>
          </p:nvPr>
        </p:nvSpPr>
        <p:spPr>
          <a:ln/>
        </p:spPr>
        <p:txBody>
          <a:bodyPr/>
          <a:lstStyle/>
          <a:p>
            <a:fld id="{0F06929E-C25D-4E7E-BD3F-12BB2806F15A}" type="slidenum">
              <a:rPr lang="en-US" altLang="en-US"/>
              <a:pPr/>
              <a:t>50</a:t>
            </a:fld>
            <a:endParaRPr lang="en-US" altLang="en-US"/>
          </a:p>
        </p:txBody>
      </p:sp>
      <p:sp>
        <p:nvSpPr>
          <p:cNvPr id="3987458" name="Rectangle 2">
            <a:extLst>
              <a:ext uri="{FF2B5EF4-FFF2-40B4-BE49-F238E27FC236}">
                <a16:creationId xmlns:a16="http://schemas.microsoft.com/office/drawing/2014/main" id="{6743FC26-55ED-529A-E502-94E485245412}"/>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863CF6F1-3C84-20BE-351A-5802429225F8}"/>
              </a:ext>
            </a:extLst>
          </p:cNvPr>
          <p:cNvSpPr>
            <a:spLocks noGrp="1" noChangeArrowheads="1"/>
          </p:cNvSpPr>
          <p:nvPr>
            <p:ph type="body" idx="1"/>
          </p:nvPr>
        </p:nvSpPr>
        <p:spPr>
          <a:xfrm>
            <a:off x="152400" y="4114800"/>
            <a:ext cx="6553200" cy="4876800"/>
          </a:xfrm>
        </p:spPr>
        <p:txBody>
          <a:bodyPr/>
          <a:lstStyle/>
          <a:p>
            <a:r>
              <a:rPr lang="en-US" altLang="en-US" dirty="0"/>
              <a:t>We have had labors for revival: individual salvations.  Never enough but to a threshold…</a:t>
            </a:r>
          </a:p>
        </p:txBody>
      </p:sp>
    </p:spTree>
    <p:extLst>
      <p:ext uri="{BB962C8B-B14F-4D97-AF65-F5344CB8AC3E}">
        <p14:creationId xmlns:p14="http://schemas.microsoft.com/office/powerpoint/2010/main" val="19888252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DFEBB-AF05-3F05-9C4A-A34EA90F02A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77A201A-A584-75D9-41F3-C74B822C96DD}"/>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1978DAF5-13A7-DB94-A2BA-6CF9BDCB741A}"/>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02EB09E6-DC77-AC74-F815-4434BC8F1232}"/>
              </a:ext>
            </a:extLst>
          </p:cNvPr>
          <p:cNvSpPr>
            <a:spLocks noGrp="1" noChangeArrowheads="1"/>
          </p:cNvSpPr>
          <p:nvPr>
            <p:ph type="sldNum" sz="quarter" idx="5"/>
          </p:nvPr>
        </p:nvSpPr>
        <p:spPr>
          <a:ln/>
        </p:spPr>
        <p:txBody>
          <a:bodyPr/>
          <a:lstStyle/>
          <a:p>
            <a:fld id="{0F06929E-C25D-4E7E-BD3F-12BB2806F15A}" type="slidenum">
              <a:rPr lang="en-US" altLang="en-US"/>
              <a:pPr/>
              <a:t>51</a:t>
            </a:fld>
            <a:endParaRPr lang="en-US" altLang="en-US"/>
          </a:p>
        </p:txBody>
      </p:sp>
      <p:sp>
        <p:nvSpPr>
          <p:cNvPr id="3987458" name="Rectangle 2">
            <a:extLst>
              <a:ext uri="{FF2B5EF4-FFF2-40B4-BE49-F238E27FC236}">
                <a16:creationId xmlns:a16="http://schemas.microsoft.com/office/drawing/2014/main" id="{8B5466EC-AE27-AF29-BEBE-1F6274CF81D3}"/>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89E0B3A4-2E0D-1F3D-BE53-C4713DC4BE83}"/>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1377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9DAA4-C79F-26B2-A0CA-8CD39F0401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35FA331-87CD-C5B9-8E18-1EBBE85D2A1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BFA086C6-9CDA-B863-6648-09DB7A9F1D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2D364D62-9635-FD97-6921-BB5B550C24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D0E2879-EC17-6158-68F9-4B261A30776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D7608FF-FA15-E66E-05CB-330B441EB3AD}"/>
              </a:ext>
            </a:extLst>
          </p:cNvPr>
          <p:cNvSpPr>
            <a:spLocks noGrp="1" noChangeArrowheads="1"/>
          </p:cNvSpPr>
          <p:nvPr>
            <p:ph type="body" idx="1"/>
          </p:nvPr>
        </p:nvSpPr>
        <p:spPr>
          <a:xfrm>
            <a:off x="152400" y="4114800"/>
            <a:ext cx="6553200" cy="4876800"/>
          </a:xfrm>
        </p:spPr>
        <p:txBody>
          <a:bodyPr/>
          <a:lstStyle/>
          <a:p>
            <a:r>
              <a:rPr lang="en-US" altLang="en-US" dirty="0"/>
              <a:t> </a:t>
            </a:r>
            <a:r>
              <a:rPr lang="en-US" altLang="en-US" sz="1000" dirty="0"/>
              <a:t>https://www.theepochtimes.com/opinion/how-history-changes-5762242?utm_source=opinionnoe&amp;src_src=opinionnoe&amp;utm_campaign=opinion-2024-11-20&amp;src_cmp=opinion-2024-11-20&amp;utm_medium=email&amp;est=AAAAAAAAAAAAAAAAcuomYBYAh9bH4LguuWhYArg0yEwDi4CakWZxJkVclaEQIH3YkA%3D%3D</a:t>
            </a:r>
            <a:endParaRPr lang="en-US" altLang="en-US" dirty="0"/>
          </a:p>
        </p:txBody>
      </p:sp>
      <p:cxnSp>
        <p:nvCxnSpPr>
          <p:cNvPr id="3" name="Straight Connector 2">
            <a:extLst>
              <a:ext uri="{FF2B5EF4-FFF2-40B4-BE49-F238E27FC236}">
                <a16:creationId xmlns:a16="http://schemas.microsoft.com/office/drawing/2014/main" id="{12E92105-72F4-B8FC-855E-4030CB9336D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897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2BB1F-0A5E-5E69-3ECF-C53AF4A30B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3A875AB-848B-852E-8C1A-E47E5D637F5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E5FD4733-29D9-1246-A1DC-940F8F78766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1856DD9C-C247-3D9D-1CFD-FCC787290AF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85EBCC0-5BD0-1804-82A9-EFF899BC34A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E752DCF-A23D-17C9-C71C-D70E772655AA}"/>
              </a:ext>
            </a:extLst>
          </p:cNvPr>
          <p:cNvSpPr>
            <a:spLocks noGrp="1" noChangeArrowheads="1"/>
          </p:cNvSpPr>
          <p:nvPr>
            <p:ph type="body" idx="1"/>
          </p:nvPr>
        </p:nvSpPr>
        <p:spPr>
          <a:xfrm>
            <a:off x="152400" y="4114800"/>
            <a:ext cx="6553200" cy="4876800"/>
          </a:xfrm>
        </p:spPr>
        <p:txBody>
          <a:bodyPr/>
          <a:lstStyle/>
          <a:p>
            <a:r>
              <a:rPr lang="en-US" altLang="en-US" dirty="0"/>
              <a:t> </a:t>
            </a:r>
            <a:r>
              <a:rPr lang="en-US" altLang="en-US" sz="1000" dirty="0"/>
              <a:t>https://www.theepochtimes.com/opinion/how-history-changes-5762242?utm_source=opinionnoe&amp;src_src=opinionnoe&amp;utm_campaign=opinion-2024-11-20&amp;src_cmp=opinion-2024-11-20&amp;utm_medium=email&amp;est=AAAAAAAAAAAAAAAAcuomYBYAh9bH4LguuWhYArg0yEwDi4CakWZxJkVclaEQIH3YkA%3D%3D</a:t>
            </a:r>
          </a:p>
        </p:txBody>
      </p:sp>
      <p:cxnSp>
        <p:nvCxnSpPr>
          <p:cNvPr id="3" name="Straight Connector 2">
            <a:extLst>
              <a:ext uri="{FF2B5EF4-FFF2-40B4-BE49-F238E27FC236}">
                <a16:creationId xmlns:a16="http://schemas.microsoft.com/office/drawing/2014/main" id="{C59D9ED4-69AC-60CB-B97E-6EBF47776D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492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46184-7FE7-87B4-3484-74AF241423B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6F2910F-5EEE-9DD0-279C-BB577430A435}"/>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7FEDC53E-0437-209B-8F5C-4AF48453EF37}"/>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320875F9-9F14-FB29-F1FC-C6C0C2C92E43}"/>
              </a:ext>
            </a:extLst>
          </p:cNvPr>
          <p:cNvSpPr>
            <a:spLocks noGrp="1" noChangeArrowheads="1"/>
          </p:cNvSpPr>
          <p:nvPr>
            <p:ph type="sldNum" sz="quarter" idx="5"/>
          </p:nvPr>
        </p:nvSpPr>
        <p:spPr>
          <a:ln/>
        </p:spPr>
        <p:txBody>
          <a:bodyPr/>
          <a:lstStyle/>
          <a:p>
            <a:fld id="{0F06929E-C25D-4E7E-BD3F-12BB2806F15A}" type="slidenum">
              <a:rPr lang="en-US" altLang="en-US"/>
              <a:pPr/>
              <a:t>54</a:t>
            </a:fld>
            <a:endParaRPr lang="en-US" altLang="en-US"/>
          </a:p>
        </p:txBody>
      </p:sp>
      <p:sp>
        <p:nvSpPr>
          <p:cNvPr id="3987458" name="Rectangle 2">
            <a:extLst>
              <a:ext uri="{FF2B5EF4-FFF2-40B4-BE49-F238E27FC236}">
                <a16:creationId xmlns:a16="http://schemas.microsoft.com/office/drawing/2014/main" id="{80991C33-383C-94E2-4069-4E3670F882C6}"/>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5CDEC043-99AF-DAE7-5667-CA72A1D036DD}"/>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a:t>
            </a:r>
            <a:r>
              <a:rPr lang="en-US" altLang="en-US" sz="1000" dirty="0"/>
              <a:t>https://www.theepochtimes.com/opinion/how-history-changes-5762242?utm_source=opinionnoe&amp;src_src=opinionnoe&amp;utm_campaign=opinion-2024-11-20&amp;src_cmp=opinion-2024-11-20&amp;utm_medium=email&amp;est=AAAAAAAAAAAAAAAAcuomYBYAh9bH4LguuWhYArg0yEwDi4CakWZxJkVclaEQIH3YkA%3D%3D</a:t>
            </a:r>
          </a:p>
          <a:p>
            <a:endParaRPr lang="en-US" altLang="en-US" dirty="0"/>
          </a:p>
        </p:txBody>
      </p:sp>
    </p:spTree>
    <p:extLst>
      <p:ext uri="{BB962C8B-B14F-4D97-AF65-F5344CB8AC3E}">
        <p14:creationId xmlns:p14="http://schemas.microsoft.com/office/powerpoint/2010/main" val="3832067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9F62-902F-156F-7402-BFBCF2440308}"/>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A62562A-DC2F-2101-7157-D87CFA8D6361}"/>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1D506E17-6197-4EC0-3CEE-6C1F3EC2C6E0}"/>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237F40E3-493F-D468-17EF-EB9F3A921468}"/>
              </a:ext>
            </a:extLst>
          </p:cNvPr>
          <p:cNvSpPr>
            <a:spLocks noGrp="1" noChangeArrowheads="1"/>
          </p:cNvSpPr>
          <p:nvPr>
            <p:ph type="sldNum" sz="quarter" idx="5"/>
          </p:nvPr>
        </p:nvSpPr>
        <p:spPr>
          <a:ln/>
        </p:spPr>
        <p:txBody>
          <a:bodyPr/>
          <a:lstStyle/>
          <a:p>
            <a:fld id="{0F06929E-C25D-4E7E-BD3F-12BB2806F15A}" type="slidenum">
              <a:rPr lang="en-US" altLang="en-US"/>
              <a:pPr/>
              <a:t>55</a:t>
            </a:fld>
            <a:endParaRPr lang="en-US" altLang="en-US"/>
          </a:p>
        </p:txBody>
      </p:sp>
      <p:sp>
        <p:nvSpPr>
          <p:cNvPr id="3987458" name="Rectangle 2">
            <a:extLst>
              <a:ext uri="{FF2B5EF4-FFF2-40B4-BE49-F238E27FC236}">
                <a16:creationId xmlns:a16="http://schemas.microsoft.com/office/drawing/2014/main" id="{0E47B5F3-4C7B-E6DC-D337-BC3942321F9E}"/>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BED14489-6E20-36D9-E701-F06D46620D8D}"/>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a:t>
            </a:r>
            <a:r>
              <a:rPr lang="en-US" altLang="en-US" sz="1000" dirty="0"/>
              <a:t>https://www.theepochtimes.com/opinion/how-history-changes-5762242?utm_source=opinionnoe&amp;src_src=opinionnoe&amp;utm_campaign=opinion-2024-11-20&amp;src_cmp=opinion-2024-11-20&amp;utm_medium=email&amp;est=AAAAAAAAAAAAAAAAcuomYBYAh9bH4LguuWhYArg0yEwDi4CakWZxJkVclaEQIH3YkA%3D%3D</a:t>
            </a:r>
          </a:p>
          <a:p>
            <a:endParaRPr lang="en-US" altLang="en-US" dirty="0"/>
          </a:p>
        </p:txBody>
      </p:sp>
    </p:spTree>
    <p:extLst>
      <p:ext uri="{BB962C8B-B14F-4D97-AF65-F5344CB8AC3E}">
        <p14:creationId xmlns:p14="http://schemas.microsoft.com/office/powerpoint/2010/main" val="3630693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2F2B1-CAD7-9A2B-1B2F-24347C970B9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37F9960-C087-652B-1F65-EAA1B632EF73}"/>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12E0984F-0900-16B3-BA4E-E48CE41DB824}"/>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788BACC8-4B39-74CA-981B-16270C4818A1}"/>
              </a:ext>
            </a:extLst>
          </p:cNvPr>
          <p:cNvSpPr>
            <a:spLocks noGrp="1" noChangeArrowheads="1"/>
          </p:cNvSpPr>
          <p:nvPr>
            <p:ph type="sldNum" sz="quarter" idx="5"/>
          </p:nvPr>
        </p:nvSpPr>
        <p:spPr>
          <a:ln/>
        </p:spPr>
        <p:txBody>
          <a:bodyPr/>
          <a:lstStyle/>
          <a:p>
            <a:fld id="{0F06929E-C25D-4E7E-BD3F-12BB2806F15A}" type="slidenum">
              <a:rPr lang="en-US" altLang="en-US"/>
              <a:pPr/>
              <a:t>56</a:t>
            </a:fld>
            <a:endParaRPr lang="en-US" altLang="en-US"/>
          </a:p>
        </p:txBody>
      </p:sp>
      <p:sp>
        <p:nvSpPr>
          <p:cNvPr id="3987458" name="Rectangle 2">
            <a:extLst>
              <a:ext uri="{FF2B5EF4-FFF2-40B4-BE49-F238E27FC236}">
                <a16:creationId xmlns:a16="http://schemas.microsoft.com/office/drawing/2014/main" id="{EE8ACD19-849C-4C43-E1D1-83C07B0D147D}"/>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3CA562CF-0C57-A37F-06B7-90980173D932}"/>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a:t>
            </a:r>
            <a:r>
              <a:rPr lang="en-US" altLang="en-US" sz="1000" dirty="0"/>
              <a:t>https://www.theepochtimes.com/opinion/how-history-changes-5762242?utm_source=opinionnoe&amp;src_src=opinionnoe&amp;utm_campaign=opinion-2024-11-20&amp;src_cmp=opinion-2024-11-20&amp;utm_medium=email&amp;est=AAAAAAAAAAAAAAAAcuomYBYAh9bH4LguuWhYArg0yEwDi4CakWZxJkVclaEQIH3YkA%3D%3D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But change will be attacked, in unexpected ways.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I.e., “Victorian” In the 19th century, Victorian society was marked by an adherence to strict social codes and moral norms. One area where these norms were particularly evident was sexuality, which was often viewed as taboo and repressed.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dirty="0"/>
              <a:t>https://wechronicle.com/victorian-era/examining-victorian-views-on-sexuality-and-repression-taboos-and-double-standards/</a:t>
            </a:r>
          </a:p>
          <a:p>
            <a:endParaRPr lang="en-US" altLang="en-US" dirty="0"/>
          </a:p>
        </p:txBody>
      </p:sp>
    </p:spTree>
    <p:extLst>
      <p:ext uri="{BB962C8B-B14F-4D97-AF65-F5344CB8AC3E}">
        <p14:creationId xmlns:p14="http://schemas.microsoft.com/office/powerpoint/2010/main" val="14558037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D0C25-1F49-296E-C48D-97B26FEE193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A2B39D6-6116-E0E2-B4F5-21308E8630B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C615C6C3-F65A-5C37-C1E3-35F9C8BE5A7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B76E8114-4197-E05E-7A6A-76B15162D6F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2E7A2E5-3E53-3BCE-CE78-EB1AC0343B2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DB37350-4FB2-BBD3-DD24-5FDBBAA2D0AE}"/>
              </a:ext>
            </a:extLst>
          </p:cNvPr>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49CBA495-74B4-51A1-12F2-02EC92ECEDA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611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D5F6F-03E8-D1A0-04CA-DB4BE0983A8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97458E4-9FC4-33CA-2AE1-6D09CA4577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FAD0A206-5BA9-B0F2-CE85-EDF6F0EE32F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BF412705-FE03-A346-6E7C-0F45524ABCE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4A4687C-61B8-E3D2-AF3F-31F8F6EE9CB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E749550-E61E-6F77-B680-A9C8EAD3155D}"/>
              </a:ext>
            </a:extLst>
          </p:cNvPr>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BC49644E-3E72-6781-6DFE-29543401B97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1640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B1B0-5483-0B36-B2A2-765AD43F4C5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81445EA-660B-D976-9A20-E2B1A84A1ED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8FD72153-E1B2-745D-DFC9-5BEB0B3FDE1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5A40F163-C15C-8429-0642-AEAC7647ABF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0C3BA3D-0BB4-3283-F691-0CEFA793549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DFC793F-2FAA-F644-5319-00E35EEB224C}"/>
              </a:ext>
            </a:extLst>
          </p:cNvPr>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AE44E744-9EC6-E49C-A6A8-C74DC1FAB85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74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453E1-E20B-482D-8674-5D5A5F6CC3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5512C8C-AF29-4ED1-1A86-CC87594E044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055B766D-DB6A-7C98-B2B8-E8F97F36D75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D613606B-30EF-56D5-BE82-456FA24416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49BCD5F-8C24-40EF-EAB9-AEA8521067B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24291B9-FBB3-2D82-18A6-352324A4F189}"/>
              </a:ext>
            </a:extLst>
          </p:cNvPr>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A580403A-D0C9-C393-3FAA-46F25CB3A5C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3038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76E1D-5C3F-C392-A13A-6430E4D5CB9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17D20E9-45C1-28E2-7135-6E976204073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CE41B87D-D073-954D-9EF4-DC71F4B3C83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0C3734AC-712D-6917-8A80-3C4C6F0227A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91BA29-E042-7833-8728-9A850343566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2D3C742-B61B-D6BB-9D16-2FB7AFD1F4DA}"/>
              </a:ext>
            </a:extLst>
          </p:cNvPr>
          <p:cNvSpPr>
            <a:spLocks noGrp="1" noChangeArrowheads="1"/>
          </p:cNvSpPr>
          <p:nvPr>
            <p:ph type="body" idx="1"/>
          </p:nvPr>
        </p:nvSpPr>
        <p:spPr>
          <a:xfrm>
            <a:off x="152400" y="4114800"/>
            <a:ext cx="6553200" cy="4876800"/>
          </a:xfrm>
        </p:spPr>
        <p:txBody>
          <a:bodyPr/>
          <a:lstStyle/>
          <a:p>
            <a:r>
              <a:rPr lang="en-US" altLang="en-US" dirty="0"/>
              <a:t> Or beginning to come!</a:t>
            </a:r>
          </a:p>
        </p:txBody>
      </p:sp>
      <p:cxnSp>
        <p:nvCxnSpPr>
          <p:cNvPr id="3" name="Straight Connector 2">
            <a:extLst>
              <a:ext uri="{FF2B5EF4-FFF2-40B4-BE49-F238E27FC236}">
                <a16:creationId xmlns:a16="http://schemas.microsoft.com/office/drawing/2014/main" id="{EBE1E8B8-9B35-60A4-28EB-32CD681AEC2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3289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2F86D-5043-5FE7-E487-52679072A16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E4FD7F1-2986-2C2A-84EF-D7F0DCEF7914}"/>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4C24BA6D-5541-C9D5-EFD6-74E607C0D7C7}"/>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85FD05D2-864F-1A5B-344D-7079E9C77391}"/>
              </a:ext>
            </a:extLst>
          </p:cNvPr>
          <p:cNvSpPr>
            <a:spLocks noGrp="1" noChangeArrowheads="1"/>
          </p:cNvSpPr>
          <p:nvPr>
            <p:ph type="sldNum" sz="quarter" idx="5"/>
          </p:nvPr>
        </p:nvSpPr>
        <p:spPr>
          <a:ln/>
        </p:spPr>
        <p:txBody>
          <a:bodyPr/>
          <a:lstStyle/>
          <a:p>
            <a:fld id="{0F06929E-C25D-4E7E-BD3F-12BB2806F15A}" type="slidenum">
              <a:rPr lang="en-US" altLang="en-US"/>
              <a:pPr/>
              <a:t>61</a:t>
            </a:fld>
            <a:endParaRPr lang="en-US" altLang="en-US"/>
          </a:p>
        </p:txBody>
      </p:sp>
      <p:sp>
        <p:nvSpPr>
          <p:cNvPr id="3987458" name="Rectangle 2">
            <a:extLst>
              <a:ext uri="{FF2B5EF4-FFF2-40B4-BE49-F238E27FC236}">
                <a16:creationId xmlns:a16="http://schemas.microsoft.com/office/drawing/2014/main" id="{E62A482F-9190-644C-A39C-4E2FF6116CA1}"/>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C3FCDCB4-51B9-86DE-434F-2548704E10BC}"/>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075478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25EC3-6541-C840-7CC6-0E595E88A7F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12552EA-34A6-F297-EF31-31E75721A8EB}"/>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F879DE10-BF63-E755-DF2A-7969CE098B24}"/>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7ED307C5-853E-5C04-E2CC-6B201CA87336}"/>
              </a:ext>
            </a:extLst>
          </p:cNvPr>
          <p:cNvSpPr>
            <a:spLocks noGrp="1" noChangeArrowheads="1"/>
          </p:cNvSpPr>
          <p:nvPr>
            <p:ph type="sldNum" sz="quarter" idx="5"/>
          </p:nvPr>
        </p:nvSpPr>
        <p:spPr>
          <a:ln/>
        </p:spPr>
        <p:txBody>
          <a:bodyPr/>
          <a:lstStyle/>
          <a:p>
            <a:fld id="{0F06929E-C25D-4E7E-BD3F-12BB2806F15A}" type="slidenum">
              <a:rPr lang="en-US" altLang="en-US"/>
              <a:pPr/>
              <a:t>62</a:t>
            </a:fld>
            <a:endParaRPr lang="en-US" altLang="en-US"/>
          </a:p>
        </p:txBody>
      </p:sp>
      <p:sp>
        <p:nvSpPr>
          <p:cNvPr id="3987458" name="Rectangle 2">
            <a:extLst>
              <a:ext uri="{FF2B5EF4-FFF2-40B4-BE49-F238E27FC236}">
                <a16:creationId xmlns:a16="http://schemas.microsoft.com/office/drawing/2014/main" id="{21CE47C8-9E82-69F3-E579-39EC24DED5F2}"/>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7E269F41-0EFB-FEDC-64E2-A0864F23478A}"/>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031075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66D7F-9DBB-B0C0-8828-2B779742946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1454B8D-9360-13FB-DD41-146A15C1379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0781F894-271B-900A-BFA7-D2979023F1A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4D7C3F56-11A2-C8BD-836F-C65E65F98A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2F0F142-3A70-89D8-47C0-D84837996B0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944CA72-A706-1D55-ABC0-CACE0C32F276}"/>
              </a:ext>
            </a:extLst>
          </p:cNvPr>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1A61C446-6A11-1979-64F9-CE1E450B83B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2598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82A9E-38E3-35AD-C713-9653103B633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2D853C-12ED-FB63-AFFC-6C2F8233038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36A76DFE-F2EB-0967-DF47-F8A5AB8816A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10D617E8-E4E7-DC81-5C4C-A16E4930D5A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B262247-5D9F-67A7-2574-710D7D903D3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909372-DAB0-25CB-D5AD-08743CB97206}"/>
              </a:ext>
            </a:extLst>
          </p:cNvPr>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4BFF0E60-A222-3A3D-0541-AA831859F3D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8508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59EC9-0FB1-BB84-3044-1093FD6CF14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C24A869-603B-70C6-141F-E250B9D5F54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373B1BE4-7E60-3A01-47B6-034303730D8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3B6A804E-6FB5-5150-4EEA-C7F580C7FEE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7FE9E76-61B6-EDCB-44DE-C33A911F34F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5532F44-ED4C-C273-3D5C-EFB13CE6CA9E}"/>
              </a:ext>
            </a:extLst>
          </p:cNvPr>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7FC0D203-A548-CB98-5056-19939569FF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7974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5371-CF8E-DBA0-46D2-8BC48AD0FA0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84EAC58-97AE-5B19-9698-AE4D2C1DD4B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8F01DDF9-03BE-EC06-C7A7-0F4D5F56EDD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32E74CF0-7D23-8B6C-3733-2D6E03036D2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87CDFC7-CA45-7A10-DBEA-366C8109AD5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6F142A9-20C3-EF95-59A8-C3C655B51BE6}"/>
              </a:ext>
            </a:extLst>
          </p:cNvPr>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E8499147-7E6A-1AAD-804B-C83BF2789E0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3746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044ED-24A9-D52B-DF3E-C246CBA50D3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E414199-E43E-1AD9-D94F-86900C31ED2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14166D54-43B4-8525-852D-BFC91815960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69A66B7E-F967-6BD5-646F-DC6839C88CA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5CDAD0C-FD19-3ED2-3F15-68E3AAD9BB0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0967C6C-87B4-7A92-C898-BB4F3BEF0B85}"/>
              </a:ext>
            </a:extLst>
          </p:cNvPr>
          <p:cNvSpPr>
            <a:spLocks noGrp="1" noChangeArrowheads="1"/>
          </p:cNvSpPr>
          <p:nvPr>
            <p:ph type="body" idx="1"/>
          </p:nvPr>
        </p:nvSpPr>
        <p:spPr>
          <a:xfrm>
            <a:off x="152400" y="4114800"/>
            <a:ext cx="6553200" cy="4876800"/>
          </a:xfrm>
        </p:spPr>
        <p:txBody>
          <a:bodyPr/>
          <a:lstStyle/>
          <a:p>
            <a:r>
              <a:rPr lang="en-US" altLang="en-US" dirty="0"/>
              <a:t> Revivals in the scriptures were usually one king in duration.   Satan will look to corrupt!</a:t>
            </a:r>
          </a:p>
        </p:txBody>
      </p:sp>
      <p:cxnSp>
        <p:nvCxnSpPr>
          <p:cNvPr id="3" name="Straight Connector 2">
            <a:extLst>
              <a:ext uri="{FF2B5EF4-FFF2-40B4-BE49-F238E27FC236}">
                <a16:creationId xmlns:a16="http://schemas.microsoft.com/office/drawing/2014/main" id="{C229E60C-A33D-4905-E4CF-78254F2C43F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572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CB5A8-6D0F-75CB-8939-7507979589D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E9D79C8-1713-35F4-B2CB-660C1D1B5C28}"/>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2D5D970F-6E96-BDCE-1A32-BCF4B867997A}"/>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91280A4C-4C47-B5AD-0958-1F87A4AF1FE3}"/>
              </a:ext>
            </a:extLst>
          </p:cNvPr>
          <p:cNvSpPr>
            <a:spLocks noGrp="1" noChangeArrowheads="1"/>
          </p:cNvSpPr>
          <p:nvPr>
            <p:ph type="sldNum" sz="quarter" idx="5"/>
          </p:nvPr>
        </p:nvSpPr>
        <p:spPr>
          <a:ln/>
        </p:spPr>
        <p:txBody>
          <a:bodyPr/>
          <a:lstStyle/>
          <a:p>
            <a:fld id="{0F06929E-C25D-4E7E-BD3F-12BB2806F15A}" type="slidenum">
              <a:rPr lang="en-US" altLang="en-US"/>
              <a:pPr/>
              <a:t>68</a:t>
            </a:fld>
            <a:endParaRPr lang="en-US" altLang="en-US"/>
          </a:p>
        </p:txBody>
      </p:sp>
      <p:sp>
        <p:nvSpPr>
          <p:cNvPr id="3987458" name="Rectangle 2">
            <a:extLst>
              <a:ext uri="{FF2B5EF4-FFF2-40B4-BE49-F238E27FC236}">
                <a16:creationId xmlns:a16="http://schemas.microsoft.com/office/drawing/2014/main" id="{0696F7B2-D4AF-9184-9C3E-96D250FF394C}"/>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8E30E231-BC6E-2E9E-A97C-C033092012D3}"/>
              </a:ext>
            </a:extLst>
          </p:cNvPr>
          <p:cNvSpPr>
            <a:spLocks noGrp="1" noChangeArrowheads="1"/>
          </p:cNvSpPr>
          <p:nvPr>
            <p:ph type="body" idx="1"/>
          </p:nvPr>
        </p:nvSpPr>
        <p:spPr>
          <a:xfrm>
            <a:off x="152400" y="4114800"/>
            <a:ext cx="6553200" cy="4876800"/>
          </a:xfrm>
        </p:spPr>
        <p:txBody>
          <a:bodyPr/>
          <a:lstStyle/>
          <a:p>
            <a:r>
              <a:rPr lang="en-US" altLang="en-US" dirty="0"/>
              <a:t>Or a warship!</a:t>
            </a:r>
          </a:p>
          <a:p>
            <a:r>
              <a:rPr lang="en-US" altLang="en-US" dirty="0"/>
              <a:t>Study, and balance “Victorian”</a:t>
            </a:r>
          </a:p>
        </p:txBody>
      </p:sp>
    </p:spTree>
    <p:extLst>
      <p:ext uri="{BB962C8B-B14F-4D97-AF65-F5344CB8AC3E}">
        <p14:creationId xmlns:p14="http://schemas.microsoft.com/office/powerpoint/2010/main" val="20744760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ED0925-C4F2-B340-A74E-B9979D20EEE6}"/>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80A2FB86-488B-9900-1FF8-B4C819E3E4D8}"/>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F0E3714C-52A2-C816-4F48-F0A00E31B0F0}"/>
              </a:ext>
            </a:extLst>
          </p:cNvPr>
          <p:cNvSpPr>
            <a:spLocks noGrp="1" noChangeArrowheads="1"/>
          </p:cNvSpPr>
          <p:nvPr>
            <p:ph type="sldNum" sz="quarter" idx="5"/>
          </p:nvPr>
        </p:nvSpPr>
        <p:spPr>
          <a:ln/>
        </p:spPr>
        <p:txBody>
          <a:bodyPr/>
          <a:lstStyle/>
          <a:p>
            <a:fld id="{E2D533CF-32F8-47FA-B9CE-ADB1978554D5}" type="slidenum">
              <a:rPr lang="en-US" altLang="en-US"/>
              <a:pPr/>
              <a:t>69</a:t>
            </a:fld>
            <a:endParaRPr lang="en-US" altLang="en-US"/>
          </a:p>
        </p:txBody>
      </p:sp>
      <p:sp>
        <p:nvSpPr>
          <p:cNvPr id="4007938" name="Rectangle 2">
            <a:extLst>
              <a:ext uri="{FF2B5EF4-FFF2-40B4-BE49-F238E27FC236}">
                <a16:creationId xmlns:a16="http://schemas.microsoft.com/office/drawing/2014/main" id="{683D2B8F-035D-C137-1A21-A9DD179233ED}"/>
              </a:ext>
            </a:extLst>
          </p:cNvPr>
          <p:cNvSpPr>
            <a:spLocks noGrp="1" noRot="1" noChangeAspect="1" noChangeArrowheads="1" noTextEdit="1"/>
          </p:cNvSpPr>
          <p:nvPr>
            <p:ph type="sldImg"/>
          </p:nvPr>
        </p:nvSpPr>
        <p:spPr>
          <a:xfrm>
            <a:off x="68263" y="304800"/>
            <a:ext cx="6772275" cy="3810000"/>
          </a:xfrm>
          <a:ln/>
        </p:spPr>
      </p:sp>
      <p:sp>
        <p:nvSpPr>
          <p:cNvPr id="4007939" name="Rectangle 3">
            <a:extLst>
              <a:ext uri="{FF2B5EF4-FFF2-40B4-BE49-F238E27FC236}">
                <a16:creationId xmlns:a16="http://schemas.microsoft.com/office/drawing/2014/main" id="{B4D33602-F29E-7294-1E3D-C1F1D1C5055D}"/>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01984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4822E-FED7-DFF1-76E2-911FFF3E9F1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4F73BE0-EB09-0BF5-0BF7-0BAAEFF8D7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BED7FFF4-21B1-0FF0-B9E8-602E8BCE1E3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477ABC36-4404-E29A-2542-338ECBAAB8E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07D42D2-E229-EC6B-D65B-1B1BFD2494F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1663584-962F-9E67-FBDA-19062EA5C60B}"/>
              </a:ext>
            </a:extLst>
          </p:cNvPr>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5513734B-B739-5BA3-C426-3B21844109C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379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AA621B8-BA35-24C3-A70E-68B69E414E02}"/>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4F1BAD0A-9D90-AC2A-FCED-B83BD4F70D3A}"/>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E9121ADB-F510-06EF-FB4A-AE9828E7AA2D}"/>
              </a:ext>
            </a:extLst>
          </p:cNvPr>
          <p:cNvSpPr>
            <a:spLocks noGrp="1" noChangeArrowheads="1"/>
          </p:cNvSpPr>
          <p:nvPr>
            <p:ph type="sldNum" sz="quarter" idx="5"/>
          </p:nvPr>
        </p:nvSpPr>
        <p:spPr>
          <a:ln/>
        </p:spPr>
        <p:txBody>
          <a:bodyPr/>
          <a:lstStyle/>
          <a:p>
            <a:fld id="{CA597B68-64B8-433B-807F-D577833C29C8}" type="slidenum">
              <a:rPr lang="en-US" altLang="en-US"/>
              <a:pPr/>
              <a:t>70</a:t>
            </a:fld>
            <a:endParaRPr lang="en-US" altLang="en-US"/>
          </a:p>
        </p:txBody>
      </p:sp>
      <p:sp>
        <p:nvSpPr>
          <p:cNvPr id="4009986" name="Rectangle 2">
            <a:extLst>
              <a:ext uri="{FF2B5EF4-FFF2-40B4-BE49-F238E27FC236}">
                <a16:creationId xmlns:a16="http://schemas.microsoft.com/office/drawing/2014/main" id="{4C6A835B-479F-C1AF-7826-5765F7ED952A}"/>
              </a:ext>
            </a:extLst>
          </p:cNvPr>
          <p:cNvSpPr>
            <a:spLocks noGrp="1" noRot="1" noChangeAspect="1" noChangeArrowheads="1" noTextEdit="1"/>
          </p:cNvSpPr>
          <p:nvPr>
            <p:ph type="sldImg"/>
          </p:nvPr>
        </p:nvSpPr>
        <p:spPr>
          <a:ln/>
        </p:spPr>
      </p:sp>
      <p:sp>
        <p:nvSpPr>
          <p:cNvPr id="4009987" name="Rectangle 3">
            <a:extLst>
              <a:ext uri="{FF2B5EF4-FFF2-40B4-BE49-F238E27FC236}">
                <a16:creationId xmlns:a16="http://schemas.microsoft.com/office/drawing/2014/main" id="{D49E0B12-AB48-AAB7-B894-DB30C3DA1C8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072812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900D89E-723E-E95A-B89F-66B0423D11DD}"/>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A8632FC2-187E-E949-DBB2-512719C8DE89}"/>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C3344AD7-AA53-F99D-8A0E-1B4D82559F82}"/>
              </a:ext>
            </a:extLst>
          </p:cNvPr>
          <p:cNvSpPr>
            <a:spLocks noGrp="1" noChangeArrowheads="1"/>
          </p:cNvSpPr>
          <p:nvPr>
            <p:ph type="sldNum" sz="quarter" idx="5"/>
          </p:nvPr>
        </p:nvSpPr>
        <p:spPr>
          <a:ln/>
        </p:spPr>
        <p:txBody>
          <a:bodyPr/>
          <a:lstStyle/>
          <a:p>
            <a:fld id="{C0BB8932-05FA-43D9-8701-BD235820E502}" type="slidenum">
              <a:rPr lang="en-US" altLang="en-US"/>
              <a:pPr/>
              <a:t>71</a:t>
            </a:fld>
            <a:endParaRPr lang="en-US" altLang="en-US"/>
          </a:p>
        </p:txBody>
      </p:sp>
      <p:sp>
        <p:nvSpPr>
          <p:cNvPr id="4012034" name="Rectangle 2">
            <a:extLst>
              <a:ext uri="{FF2B5EF4-FFF2-40B4-BE49-F238E27FC236}">
                <a16:creationId xmlns:a16="http://schemas.microsoft.com/office/drawing/2014/main" id="{E82E7D8C-2AAC-900C-E68C-EA87A756FD09}"/>
              </a:ext>
            </a:extLst>
          </p:cNvPr>
          <p:cNvSpPr>
            <a:spLocks noGrp="1" noRot="1" noChangeAspect="1" noChangeArrowheads="1" noTextEdit="1"/>
          </p:cNvSpPr>
          <p:nvPr>
            <p:ph type="sldImg"/>
          </p:nvPr>
        </p:nvSpPr>
        <p:spPr>
          <a:ln/>
        </p:spPr>
      </p:sp>
      <p:sp>
        <p:nvSpPr>
          <p:cNvPr id="4012035" name="Rectangle 3">
            <a:extLst>
              <a:ext uri="{FF2B5EF4-FFF2-40B4-BE49-F238E27FC236}">
                <a16:creationId xmlns:a16="http://schemas.microsoft.com/office/drawing/2014/main" id="{74C24BBC-150B-CF06-1ED5-E098B61D8A3D}"/>
              </a:ext>
            </a:extLst>
          </p:cNvPr>
          <p:cNvSpPr>
            <a:spLocks noGrp="1" noChangeArrowheads="1"/>
          </p:cNvSpPr>
          <p:nvPr>
            <p:ph type="body" idx="1"/>
          </p:nvPr>
        </p:nvSpPr>
        <p:spPr/>
        <p:txBody>
          <a:bodyPr/>
          <a:lstStyle/>
          <a:p>
            <a:r>
              <a:rPr lang="en-US" altLang="en-US" dirty="0"/>
              <a:t>Here it is: it’s not just obeying.  </a:t>
            </a:r>
          </a:p>
          <a:p>
            <a:r>
              <a:rPr lang="en-US" altLang="en-US" dirty="0"/>
              <a:t>OK, won’t steal, fornicate, </a:t>
            </a:r>
            <a:r>
              <a:rPr lang="en-US" altLang="en-US" dirty="0" err="1"/>
              <a:t>pornicate</a:t>
            </a:r>
            <a:r>
              <a:rPr lang="en-US" altLang="en-US" dirty="0"/>
              <a:t>, prevaricate, pontificate (pride), rage, the forbidden ate (all the dietary laws)</a:t>
            </a:r>
          </a:p>
          <a:p>
            <a:r>
              <a:rPr lang="en-US" altLang="en-US" dirty="0"/>
              <a:t>It would be nice, but NOT good enough</a:t>
            </a:r>
          </a:p>
        </p:txBody>
      </p:sp>
    </p:spTree>
    <p:extLst>
      <p:ext uri="{BB962C8B-B14F-4D97-AF65-F5344CB8AC3E}">
        <p14:creationId xmlns:p14="http://schemas.microsoft.com/office/powerpoint/2010/main" val="2823912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5A8CAAE-98D0-1297-10E0-D78FAC992291}"/>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32C970C9-9327-14C3-1402-FB18E6ABB92D}"/>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7620F416-C6C4-8867-FEA3-FC01FC43919B}"/>
              </a:ext>
            </a:extLst>
          </p:cNvPr>
          <p:cNvSpPr>
            <a:spLocks noGrp="1" noChangeArrowheads="1"/>
          </p:cNvSpPr>
          <p:nvPr>
            <p:ph type="sldNum" sz="quarter" idx="5"/>
          </p:nvPr>
        </p:nvSpPr>
        <p:spPr>
          <a:ln/>
        </p:spPr>
        <p:txBody>
          <a:bodyPr/>
          <a:lstStyle/>
          <a:p>
            <a:fld id="{D4663AFE-1794-4365-89A8-B80BBC83E95C}" type="slidenum">
              <a:rPr lang="en-US" altLang="en-US"/>
              <a:pPr/>
              <a:t>72</a:t>
            </a:fld>
            <a:endParaRPr lang="en-US" altLang="en-US"/>
          </a:p>
        </p:txBody>
      </p:sp>
      <p:sp>
        <p:nvSpPr>
          <p:cNvPr id="3995650" name="Rectangle 2">
            <a:extLst>
              <a:ext uri="{FF2B5EF4-FFF2-40B4-BE49-F238E27FC236}">
                <a16:creationId xmlns:a16="http://schemas.microsoft.com/office/drawing/2014/main" id="{8ADEB50C-4152-217E-B891-154F0E304A33}"/>
              </a:ext>
            </a:extLst>
          </p:cNvPr>
          <p:cNvSpPr>
            <a:spLocks noGrp="1" noRot="1" noChangeAspect="1" noChangeArrowheads="1" noTextEdit="1"/>
          </p:cNvSpPr>
          <p:nvPr>
            <p:ph type="sldImg"/>
          </p:nvPr>
        </p:nvSpPr>
        <p:spPr>
          <a:xfrm>
            <a:off x="68263" y="304800"/>
            <a:ext cx="6772275" cy="3810000"/>
          </a:xfrm>
          <a:ln/>
        </p:spPr>
      </p:sp>
      <p:sp>
        <p:nvSpPr>
          <p:cNvPr id="3995651" name="Rectangle 3">
            <a:extLst>
              <a:ext uri="{FF2B5EF4-FFF2-40B4-BE49-F238E27FC236}">
                <a16:creationId xmlns:a16="http://schemas.microsoft.com/office/drawing/2014/main" id="{837A36D2-C30B-BD54-5313-4F0EE56F3B0C}"/>
              </a:ext>
            </a:extLst>
          </p:cNvPr>
          <p:cNvSpPr>
            <a:spLocks noGrp="1" noChangeArrowheads="1"/>
          </p:cNvSpPr>
          <p:nvPr>
            <p:ph type="body" idx="1"/>
          </p:nvPr>
        </p:nvSpPr>
        <p:spPr>
          <a:xfrm>
            <a:off x="152400" y="4114800"/>
            <a:ext cx="6553200" cy="4876800"/>
          </a:xfrm>
        </p:spPr>
        <p:txBody>
          <a:bodyPr/>
          <a:lstStyle/>
          <a:p>
            <a:r>
              <a:rPr lang="en-US" altLang="en-US"/>
              <a:t>A word of disclaimer on Shalom Arush’s book.  His concepts and interp of scripture is EXCELLENT.  Some of his illustrations are from Kabbalah, some about reincarnation.  I am NOT endorsing those illustrations.  Men’s group remember we had to filter some things.  </a:t>
            </a:r>
          </a:p>
          <a:p>
            <a:r>
              <a:rPr lang="en-US" altLang="en-US"/>
              <a:t>Why use?  Marriage book that we did in Men’s Group called men to a deeper level of the crucified life than Dobson, Trent, Smalley, etc.  Not use that terminology.</a:t>
            </a:r>
          </a:p>
          <a:p>
            <a:r>
              <a:rPr lang="en-US" altLang="en-US"/>
              <a:t>This book calls us to an amazing level of faith.  Those who remember David Dreiling, highly endorsed. </a:t>
            </a:r>
          </a:p>
        </p:txBody>
      </p:sp>
    </p:spTree>
    <p:extLst>
      <p:ext uri="{BB962C8B-B14F-4D97-AF65-F5344CB8AC3E}">
        <p14:creationId xmlns:p14="http://schemas.microsoft.com/office/powerpoint/2010/main" val="39833412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A03D5EC-5F21-DDC8-5476-94A0379E1E54}"/>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5FD3752D-487E-AB9B-2721-EB570D8571A4}"/>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1EC02BC7-1919-43E4-9B3A-05855AFC13F1}"/>
              </a:ext>
            </a:extLst>
          </p:cNvPr>
          <p:cNvSpPr>
            <a:spLocks noGrp="1" noChangeArrowheads="1"/>
          </p:cNvSpPr>
          <p:nvPr>
            <p:ph type="sldNum" sz="quarter" idx="5"/>
          </p:nvPr>
        </p:nvSpPr>
        <p:spPr>
          <a:ln/>
        </p:spPr>
        <p:txBody>
          <a:bodyPr/>
          <a:lstStyle/>
          <a:p>
            <a:fld id="{AC7CB37E-488F-40F4-812F-637E5FCBA8E8}" type="slidenum">
              <a:rPr lang="en-US" altLang="en-US"/>
              <a:pPr/>
              <a:t>73</a:t>
            </a:fld>
            <a:endParaRPr lang="en-US" altLang="en-US"/>
          </a:p>
        </p:txBody>
      </p:sp>
      <p:sp>
        <p:nvSpPr>
          <p:cNvPr id="3975170" name="Rectangle 2">
            <a:extLst>
              <a:ext uri="{FF2B5EF4-FFF2-40B4-BE49-F238E27FC236}">
                <a16:creationId xmlns:a16="http://schemas.microsoft.com/office/drawing/2014/main" id="{99BFA5B2-06C8-5B8F-8808-1B8A09EF409A}"/>
              </a:ext>
            </a:extLst>
          </p:cNvPr>
          <p:cNvSpPr>
            <a:spLocks noGrp="1" noRot="1" noChangeAspect="1" noChangeArrowheads="1" noTextEdit="1"/>
          </p:cNvSpPr>
          <p:nvPr>
            <p:ph type="sldImg"/>
          </p:nvPr>
        </p:nvSpPr>
        <p:spPr>
          <a:xfrm>
            <a:off x="68263" y="304800"/>
            <a:ext cx="6772275" cy="3810000"/>
          </a:xfrm>
          <a:ln/>
        </p:spPr>
      </p:sp>
      <p:sp>
        <p:nvSpPr>
          <p:cNvPr id="3975171" name="Rectangle 3">
            <a:extLst>
              <a:ext uri="{FF2B5EF4-FFF2-40B4-BE49-F238E27FC236}">
                <a16:creationId xmlns:a16="http://schemas.microsoft.com/office/drawing/2014/main" id="{D2A5948A-636B-A2DE-2F25-341DAD07BDD1}"/>
              </a:ext>
            </a:extLst>
          </p:cNvPr>
          <p:cNvSpPr>
            <a:spLocks noGrp="1" noChangeArrowheads="1"/>
          </p:cNvSpPr>
          <p:nvPr>
            <p:ph type="body" idx="1"/>
          </p:nvPr>
        </p:nvSpPr>
        <p:spPr>
          <a:xfrm>
            <a:off x="152400" y="4114800"/>
            <a:ext cx="6553200" cy="4876800"/>
          </a:xfrm>
        </p:spPr>
        <p:txBody>
          <a:bodyPr/>
          <a:lstStyle/>
          <a:p>
            <a:r>
              <a:rPr lang="en-US" altLang="en-US" dirty="0"/>
              <a:t>Like holiness.  We accept G-d goodness, and praise. We fall before His Holiness.  We praise ALL His works.  ALL.  Gan </a:t>
            </a:r>
            <a:r>
              <a:rPr lang="en-US" altLang="en-US" dirty="0" err="1"/>
              <a:t>Emuna</a:t>
            </a:r>
            <a:r>
              <a:rPr lang="en-US" altLang="en-US" dirty="0"/>
              <a:t> 21, 22</a:t>
            </a:r>
          </a:p>
          <a:p>
            <a:endParaRPr lang="en-US" altLang="en-US" dirty="0"/>
          </a:p>
          <a:p>
            <a:r>
              <a:rPr lang="en-US" altLang="en-US" dirty="0"/>
              <a:t>We talk about </a:t>
            </a:r>
            <a:r>
              <a:rPr lang="en-US" altLang="en-US" dirty="0" err="1"/>
              <a:t>Sozo</a:t>
            </a:r>
            <a:r>
              <a:rPr lang="en-US" altLang="en-US" dirty="0"/>
              <a:t> ministry, which involves finding the lies about life and G-d that we’ve received, renouncing, and asking G-d for revelation of truth.  </a:t>
            </a:r>
          </a:p>
          <a:p>
            <a:r>
              <a:rPr lang="en-US" altLang="en-US" dirty="0"/>
              <a:t>This is generalized </a:t>
            </a:r>
            <a:r>
              <a:rPr lang="en-US" altLang="en-US" dirty="0" err="1"/>
              <a:t>Sozo</a:t>
            </a:r>
            <a:r>
              <a:rPr lang="en-US" altLang="en-US" dirty="0"/>
              <a:t>, </a:t>
            </a:r>
            <a:r>
              <a:rPr lang="he-IL" altLang="en-US" dirty="0"/>
              <a:t>כי</a:t>
            </a:r>
            <a:r>
              <a:rPr lang="en-US" altLang="en-US" dirty="0"/>
              <a:t> the basic lie is that life/G-d is mean, against us.  </a:t>
            </a:r>
          </a:p>
          <a:p>
            <a:r>
              <a:rPr lang="en-US" altLang="en-US" dirty="0"/>
              <a:t>We commit to praise in everything.  Even the consequences of our and others failures.  Still in His hands.</a:t>
            </a:r>
          </a:p>
        </p:txBody>
      </p:sp>
    </p:spTree>
    <p:extLst>
      <p:ext uri="{BB962C8B-B14F-4D97-AF65-F5344CB8AC3E}">
        <p14:creationId xmlns:p14="http://schemas.microsoft.com/office/powerpoint/2010/main" val="26095967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1AF4-2C72-735D-640A-0AC5F0815B78}"/>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D25AF48-3F46-03A1-59F0-0EFDB649EA52}"/>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236D547B-1226-E53A-3161-2A27F6D73A59}"/>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3DB7349E-2D00-BE43-0FCF-3D45B59226B3}"/>
              </a:ext>
            </a:extLst>
          </p:cNvPr>
          <p:cNvSpPr>
            <a:spLocks noGrp="1" noChangeArrowheads="1"/>
          </p:cNvSpPr>
          <p:nvPr>
            <p:ph type="sldNum" sz="quarter" idx="5"/>
          </p:nvPr>
        </p:nvSpPr>
        <p:spPr>
          <a:ln/>
        </p:spPr>
        <p:txBody>
          <a:bodyPr/>
          <a:lstStyle/>
          <a:p>
            <a:fld id="{AC7CB37E-488F-40F4-812F-637E5FCBA8E8}" type="slidenum">
              <a:rPr lang="en-US" altLang="en-US"/>
              <a:pPr/>
              <a:t>74</a:t>
            </a:fld>
            <a:endParaRPr lang="en-US" altLang="en-US"/>
          </a:p>
        </p:txBody>
      </p:sp>
      <p:sp>
        <p:nvSpPr>
          <p:cNvPr id="3975170" name="Rectangle 2">
            <a:extLst>
              <a:ext uri="{FF2B5EF4-FFF2-40B4-BE49-F238E27FC236}">
                <a16:creationId xmlns:a16="http://schemas.microsoft.com/office/drawing/2014/main" id="{95045960-F894-9957-8415-B4FC23EDBEB7}"/>
              </a:ext>
            </a:extLst>
          </p:cNvPr>
          <p:cNvSpPr>
            <a:spLocks noGrp="1" noRot="1" noChangeAspect="1" noChangeArrowheads="1" noTextEdit="1"/>
          </p:cNvSpPr>
          <p:nvPr>
            <p:ph type="sldImg"/>
          </p:nvPr>
        </p:nvSpPr>
        <p:spPr>
          <a:xfrm>
            <a:off x="68263" y="304800"/>
            <a:ext cx="6772275" cy="3810000"/>
          </a:xfrm>
          <a:ln/>
        </p:spPr>
      </p:sp>
      <p:sp>
        <p:nvSpPr>
          <p:cNvPr id="3975171" name="Rectangle 3">
            <a:extLst>
              <a:ext uri="{FF2B5EF4-FFF2-40B4-BE49-F238E27FC236}">
                <a16:creationId xmlns:a16="http://schemas.microsoft.com/office/drawing/2014/main" id="{02BB6460-02D8-D651-1E47-F3F7799CFEFF}"/>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14765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B3B1CC6-4187-7591-5E57-973A631298D9}"/>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0F003246-BFA9-52AE-B3BD-24450579944A}"/>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6AEDA7D8-9DC8-9815-4F11-F0DE1929C7A4}"/>
              </a:ext>
            </a:extLst>
          </p:cNvPr>
          <p:cNvSpPr>
            <a:spLocks noGrp="1" noChangeArrowheads="1"/>
          </p:cNvSpPr>
          <p:nvPr>
            <p:ph type="sldNum" sz="quarter" idx="5"/>
          </p:nvPr>
        </p:nvSpPr>
        <p:spPr>
          <a:ln/>
        </p:spPr>
        <p:txBody>
          <a:bodyPr/>
          <a:lstStyle/>
          <a:p>
            <a:fld id="{2458E77D-1311-4D1E-AB34-758414590355}" type="slidenum">
              <a:rPr lang="en-US" altLang="en-US"/>
              <a:pPr/>
              <a:t>75</a:t>
            </a:fld>
            <a:endParaRPr lang="en-US" altLang="en-US"/>
          </a:p>
        </p:txBody>
      </p:sp>
      <p:sp>
        <p:nvSpPr>
          <p:cNvPr id="3977218" name="Rectangle 2">
            <a:extLst>
              <a:ext uri="{FF2B5EF4-FFF2-40B4-BE49-F238E27FC236}">
                <a16:creationId xmlns:a16="http://schemas.microsoft.com/office/drawing/2014/main" id="{C26552FA-44A2-36FB-F1A3-232F19C87B19}"/>
              </a:ext>
            </a:extLst>
          </p:cNvPr>
          <p:cNvSpPr>
            <a:spLocks noGrp="1" noRot="1" noChangeAspect="1" noChangeArrowheads="1" noTextEdit="1"/>
          </p:cNvSpPr>
          <p:nvPr>
            <p:ph type="sldImg"/>
          </p:nvPr>
        </p:nvSpPr>
        <p:spPr>
          <a:xfrm>
            <a:off x="68263" y="304800"/>
            <a:ext cx="6772275" cy="3810000"/>
          </a:xfrm>
          <a:ln/>
        </p:spPr>
      </p:sp>
      <p:sp>
        <p:nvSpPr>
          <p:cNvPr id="3977219" name="Rectangle 3">
            <a:extLst>
              <a:ext uri="{FF2B5EF4-FFF2-40B4-BE49-F238E27FC236}">
                <a16:creationId xmlns:a16="http://schemas.microsoft.com/office/drawing/2014/main" id="{9BE2C35C-9B70-3B73-B154-684A5CACA124}"/>
              </a:ext>
            </a:extLst>
          </p:cNvPr>
          <p:cNvSpPr>
            <a:spLocks noGrp="1" noChangeArrowheads="1"/>
          </p:cNvSpPr>
          <p:nvPr>
            <p:ph type="body" idx="1"/>
          </p:nvPr>
        </p:nvSpPr>
        <p:spPr>
          <a:xfrm>
            <a:off x="152400" y="4114800"/>
            <a:ext cx="6553200" cy="4876800"/>
          </a:xfrm>
        </p:spPr>
        <p:txBody>
          <a:bodyPr/>
          <a:lstStyle/>
          <a:p>
            <a:r>
              <a:rPr lang="en-US" altLang="en-US" dirty="0"/>
              <a:t>Message NOT = punishment.  Iyov/Job was not punished, but called to go higher.  Tho He slay me, yet will I trust Him.  </a:t>
            </a:r>
          </a:p>
          <a:p>
            <a:endParaRPr lang="en-US" altLang="en-US" dirty="0"/>
          </a:p>
        </p:txBody>
      </p:sp>
    </p:spTree>
    <p:extLst>
      <p:ext uri="{BB962C8B-B14F-4D97-AF65-F5344CB8AC3E}">
        <p14:creationId xmlns:p14="http://schemas.microsoft.com/office/powerpoint/2010/main" val="20547884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59ABE3E-77C2-95F9-99A5-D202D875F70B}"/>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7A2FD2B2-A831-1DF5-A6B2-3AE9E5D1162A}"/>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3E82B203-AE21-C31E-134C-192E73BF85C9}"/>
              </a:ext>
            </a:extLst>
          </p:cNvPr>
          <p:cNvSpPr>
            <a:spLocks noGrp="1" noChangeArrowheads="1"/>
          </p:cNvSpPr>
          <p:nvPr>
            <p:ph type="sldNum" sz="quarter" idx="5"/>
          </p:nvPr>
        </p:nvSpPr>
        <p:spPr>
          <a:ln/>
        </p:spPr>
        <p:txBody>
          <a:bodyPr/>
          <a:lstStyle/>
          <a:p>
            <a:fld id="{0A859B78-4374-4286-BB96-8F2CA3A93D57}" type="slidenum">
              <a:rPr lang="en-US" altLang="en-US"/>
              <a:pPr/>
              <a:t>76</a:t>
            </a:fld>
            <a:endParaRPr lang="en-US" altLang="en-US"/>
          </a:p>
        </p:txBody>
      </p:sp>
      <p:sp>
        <p:nvSpPr>
          <p:cNvPr id="4014082" name="Rectangle 2">
            <a:extLst>
              <a:ext uri="{FF2B5EF4-FFF2-40B4-BE49-F238E27FC236}">
                <a16:creationId xmlns:a16="http://schemas.microsoft.com/office/drawing/2014/main" id="{A1296D12-E2F7-1468-E01F-AF31869F47DC}"/>
              </a:ext>
            </a:extLst>
          </p:cNvPr>
          <p:cNvSpPr>
            <a:spLocks noGrp="1" noRot="1" noChangeAspect="1" noChangeArrowheads="1" noTextEdit="1"/>
          </p:cNvSpPr>
          <p:nvPr>
            <p:ph type="sldImg"/>
          </p:nvPr>
        </p:nvSpPr>
        <p:spPr>
          <a:xfrm>
            <a:off x="42863" y="304800"/>
            <a:ext cx="6772275" cy="3810000"/>
          </a:xfrm>
          <a:ln/>
        </p:spPr>
      </p:sp>
      <p:sp>
        <p:nvSpPr>
          <p:cNvPr id="4014083" name="Rectangle 3">
            <a:extLst>
              <a:ext uri="{FF2B5EF4-FFF2-40B4-BE49-F238E27FC236}">
                <a16:creationId xmlns:a16="http://schemas.microsoft.com/office/drawing/2014/main" id="{A840283D-AF84-6E0E-B595-F5DF670CF6EB}"/>
              </a:ext>
            </a:extLst>
          </p:cNvPr>
          <p:cNvSpPr>
            <a:spLocks noGrp="1" noChangeArrowheads="1"/>
          </p:cNvSpPr>
          <p:nvPr>
            <p:ph type="body" idx="1"/>
          </p:nvPr>
        </p:nvSpPr>
        <p:spPr>
          <a:xfrm>
            <a:off x="152400" y="4114800"/>
            <a:ext cx="6553200" cy="4876800"/>
          </a:xfrm>
        </p:spPr>
        <p:txBody>
          <a:bodyPr/>
          <a:lstStyle/>
          <a:p>
            <a:r>
              <a:rPr lang="en-US" altLang="en-US"/>
              <a:t>Some of us have bit and bridle religion.  Horseback riding is really fun.  </a:t>
            </a:r>
          </a:p>
          <a:p>
            <a:endParaRPr lang="en-US" altLang="en-US"/>
          </a:p>
          <a:p>
            <a:r>
              <a:rPr lang="en-US" altLang="en-US"/>
              <a:t>What about when we fail, and don’t rejoice, and get angry and depressed, and blow it?</a:t>
            </a:r>
          </a:p>
          <a:p>
            <a:r>
              <a:rPr lang="en-US" altLang="en-US"/>
              <a:t>We can still come before Him, repent, and praise Him that He will work even our failure for good.  Trust Him in all.  </a:t>
            </a:r>
          </a:p>
        </p:txBody>
      </p:sp>
    </p:spTree>
    <p:extLst>
      <p:ext uri="{BB962C8B-B14F-4D97-AF65-F5344CB8AC3E}">
        <p14:creationId xmlns:p14="http://schemas.microsoft.com/office/powerpoint/2010/main" val="7923191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50F83-2713-F7B3-DB90-7918AEAE5C9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4FDA288-2D8D-C225-0317-95FB02A653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DFFDFD5D-C436-4CE0-86DD-ED60CFBB1BB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5E10B8FA-BE22-78BF-C11A-917F068F227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0F28E79-CE51-D909-8F9B-B943CF7634F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139AF3B-E748-7403-772E-513F28CF1B4C}"/>
              </a:ext>
            </a:extLst>
          </p:cNvPr>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F7566414-3104-CAE0-A841-1A5486B08E3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9883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56C627-3B5E-00D7-C640-A127E0D51ED4}"/>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212658EA-2143-1C19-8CB6-EC0AC30590C8}"/>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F6B782A7-FCA8-79B5-FA52-0C1E70E7F338}"/>
              </a:ext>
            </a:extLst>
          </p:cNvPr>
          <p:cNvSpPr>
            <a:spLocks noGrp="1" noChangeArrowheads="1"/>
          </p:cNvSpPr>
          <p:nvPr>
            <p:ph type="sldNum" sz="quarter" idx="5"/>
          </p:nvPr>
        </p:nvSpPr>
        <p:spPr>
          <a:ln/>
        </p:spPr>
        <p:txBody>
          <a:bodyPr/>
          <a:lstStyle/>
          <a:p>
            <a:fld id="{4A4094ED-8CEE-44B0-8187-B7B460AE7420}" type="slidenum">
              <a:rPr lang="en-US" altLang="en-US"/>
              <a:pPr/>
              <a:t>78</a:t>
            </a:fld>
            <a:endParaRPr lang="en-US" altLang="en-US"/>
          </a:p>
        </p:txBody>
      </p:sp>
      <p:sp>
        <p:nvSpPr>
          <p:cNvPr id="3991554" name="Rectangle 2">
            <a:extLst>
              <a:ext uri="{FF2B5EF4-FFF2-40B4-BE49-F238E27FC236}">
                <a16:creationId xmlns:a16="http://schemas.microsoft.com/office/drawing/2014/main" id="{502DD820-819E-54E4-0883-B002AB178153}"/>
              </a:ext>
            </a:extLst>
          </p:cNvPr>
          <p:cNvSpPr>
            <a:spLocks noGrp="1" noRot="1" noChangeAspect="1" noChangeArrowheads="1" noTextEdit="1"/>
          </p:cNvSpPr>
          <p:nvPr>
            <p:ph type="sldImg"/>
          </p:nvPr>
        </p:nvSpPr>
        <p:spPr>
          <a:xfrm>
            <a:off x="68263" y="304800"/>
            <a:ext cx="6772275" cy="3810000"/>
          </a:xfrm>
          <a:ln/>
        </p:spPr>
      </p:sp>
      <p:sp>
        <p:nvSpPr>
          <p:cNvPr id="3991555" name="Rectangle 3">
            <a:extLst>
              <a:ext uri="{FF2B5EF4-FFF2-40B4-BE49-F238E27FC236}">
                <a16:creationId xmlns:a16="http://schemas.microsoft.com/office/drawing/2014/main" id="{E9922831-7038-74EA-AB8C-F63FDF337278}"/>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1510909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DCE5F-6FCE-09FB-F0CE-891F1F8C89F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33E7CB8-9CD1-34EB-094A-5C2B38A86BC5}"/>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CCDCEB55-D956-2E90-2A3F-1DE66F1D3EBE}"/>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A5CF1541-E9D7-DA2B-FF32-1505127BEFDC}"/>
              </a:ext>
            </a:extLst>
          </p:cNvPr>
          <p:cNvSpPr>
            <a:spLocks noGrp="1" noChangeArrowheads="1"/>
          </p:cNvSpPr>
          <p:nvPr>
            <p:ph type="sldNum" sz="quarter" idx="5"/>
          </p:nvPr>
        </p:nvSpPr>
        <p:spPr>
          <a:ln/>
        </p:spPr>
        <p:txBody>
          <a:bodyPr/>
          <a:lstStyle/>
          <a:p>
            <a:fld id="{4A4094ED-8CEE-44B0-8187-B7B460AE7420}" type="slidenum">
              <a:rPr lang="en-US" altLang="en-US"/>
              <a:pPr/>
              <a:t>79</a:t>
            </a:fld>
            <a:endParaRPr lang="en-US" altLang="en-US"/>
          </a:p>
        </p:txBody>
      </p:sp>
      <p:sp>
        <p:nvSpPr>
          <p:cNvPr id="3991554" name="Rectangle 2">
            <a:extLst>
              <a:ext uri="{FF2B5EF4-FFF2-40B4-BE49-F238E27FC236}">
                <a16:creationId xmlns:a16="http://schemas.microsoft.com/office/drawing/2014/main" id="{1904D67D-A206-AEE4-E96F-2832D1E91563}"/>
              </a:ext>
            </a:extLst>
          </p:cNvPr>
          <p:cNvSpPr>
            <a:spLocks noGrp="1" noRot="1" noChangeAspect="1" noChangeArrowheads="1" noTextEdit="1"/>
          </p:cNvSpPr>
          <p:nvPr>
            <p:ph type="sldImg"/>
          </p:nvPr>
        </p:nvSpPr>
        <p:spPr>
          <a:xfrm>
            <a:off x="68263" y="304800"/>
            <a:ext cx="6772275" cy="3810000"/>
          </a:xfrm>
          <a:ln/>
        </p:spPr>
      </p:sp>
      <p:sp>
        <p:nvSpPr>
          <p:cNvPr id="3991555" name="Rectangle 3">
            <a:extLst>
              <a:ext uri="{FF2B5EF4-FFF2-40B4-BE49-F238E27FC236}">
                <a16:creationId xmlns:a16="http://schemas.microsoft.com/office/drawing/2014/main" id="{8850DFE6-2DCE-AFEF-393F-02B8ADA3587B}"/>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11409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C3BD2-1B55-677A-FE60-F5B06FD08CC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0ECB5A2-67B1-181E-5CC8-6DF5BC370994}"/>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E7526E75-A464-FF09-BFE3-24CD7B9C6271}"/>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10D65F53-2ED7-E655-F662-24B2627199F2}"/>
              </a:ext>
            </a:extLst>
          </p:cNvPr>
          <p:cNvSpPr>
            <a:spLocks noGrp="1" noChangeArrowheads="1"/>
          </p:cNvSpPr>
          <p:nvPr>
            <p:ph type="sldNum" sz="quarter" idx="5"/>
          </p:nvPr>
        </p:nvSpPr>
        <p:spPr>
          <a:ln/>
        </p:spPr>
        <p:txBody>
          <a:bodyPr/>
          <a:lstStyle/>
          <a:p>
            <a:fld id="{0F06929E-C25D-4E7E-BD3F-12BB2806F15A}" type="slidenum">
              <a:rPr lang="en-US" altLang="en-US"/>
              <a:pPr/>
              <a:t>8</a:t>
            </a:fld>
            <a:endParaRPr lang="en-US" altLang="en-US"/>
          </a:p>
        </p:txBody>
      </p:sp>
      <p:sp>
        <p:nvSpPr>
          <p:cNvPr id="3987458" name="Rectangle 2">
            <a:extLst>
              <a:ext uri="{FF2B5EF4-FFF2-40B4-BE49-F238E27FC236}">
                <a16:creationId xmlns:a16="http://schemas.microsoft.com/office/drawing/2014/main" id="{8D452128-A52B-B246-B4A2-F24E181697A6}"/>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B0A9C460-4F8D-284C-B628-7ED362F62143}"/>
              </a:ext>
            </a:extLst>
          </p:cNvPr>
          <p:cNvSpPr>
            <a:spLocks noGrp="1" noChangeArrowheads="1"/>
          </p:cNvSpPr>
          <p:nvPr>
            <p:ph type="body" idx="1"/>
          </p:nvPr>
        </p:nvSpPr>
        <p:spPr>
          <a:xfrm>
            <a:off x="152400" y="4114800"/>
            <a:ext cx="6553200" cy="4876800"/>
          </a:xfrm>
        </p:spPr>
        <p:txBody>
          <a:bodyPr/>
          <a:lstStyle/>
          <a:p>
            <a:r>
              <a:rPr lang="en-US" altLang="en-US" dirty="0"/>
              <a:t>https://youtu.be/kxTosN92bUs</a:t>
            </a:r>
          </a:p>
        </p:txBody>
      </p:sp>
    </p:spTree>
    <p:extLst>
      <p:ext uri="{BB962C8B-B14F-4D97-AF65-F5344CB8AC3E}">
        <p14:creationId xmlns:p14="http://schemas.microsoft.com/office/powerpoint/2010/main" val="3893192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4D09B59-C734-D9BA-805B-405A01D59933}"/>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1248D601-4A42-F711-0BC9-9358EB1AB9B4}"/>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39F3F10E-1236-C27D-03D7-2631E8D0FB17}"/>
              </a:ext>
            </a:extLst>
          </p:cNvPr>
          <p:cNvSpPr>
            <a:spLocks noGrp="1" noChangeArrowheads="1"/>
          </p:cNvSpPr>
          <p:nvPr>
            <p:ph type="sldNum" sz="quarter" idx="5"/>
          </p:nvPr>
        </p:nvSpPr>
        <p:spPr>
          <a:ln/>
        </p:spPr>
        <p:txBody>
          <a:bodyPr/>
          <a:lstStyle/>
          <a:p>
            <a:fld id="{7F615BE9-732E-40FB-9328-16AC14C8CB03}" type="slidenum">
              <a:rPr lang="en-US" altLang="en-US"/>
              <a:pPr/>
              <a:t>80</a:t>
            </a:fld>
            <a:endParaRPr lang="en-US" altLang="en-US"/>
          </a:p>
        </p:txBody>
      </p:sp>
      <p:sp>
        <p:nvSpPr>
          <p:cNvPr id="4005890" name="Rectangle 2">
            <a:extLst>
              <a:ext uri="{FF2B5EF4-FFF2-40B4-BE49-F238E27FC236}">
                <a16:creationId xmlns:a16="http://schemas.microsoft.com/office/drawing/2014/main" id="{00B0A044-2712-E3A9-B061-B5FA7107871B}"/>
              </a:ext>
            </a:extLst>
          </p:cNvPr>
          <p:cNvSpPr>
            <a:spLocks noGrp="1" noRot="1" noChangeAspect="1" noChangeArrowheads="1" noTextEdit="1"/>
          </p:cNvSpPr>
          <p:nvPr>
            <p:ph type="sldImg"/>
          </p:nvPr>
        </p:nvSpPr>
        <p:spPr>
          <a:xfrm>
            <a:off x="68263" y="304800"/>
            <a:ext cx="6772275" cy="3810000"/>
          </a:xfrm>
          <a:ln/>
        </p:spPr>
      </p:sp>
      <p:sp>
        <p:nvSpPr>
          <p:cNvPr id="4005891" name="Rectangle 3">
            <a:extLst>
              <a:ext uri="{FF2B5EF4-FFF2-40B4-BE49-F238E27FC236}">
                <a16:creationId xmlns:a16="http://schemas.microsoft.com/office/drawing/2014/main" id="{E1034821-339C-7E42-3E75-1CFDE8BB2BBA}"/>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709159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6FFB50B-AF47-8A0E-90C0-965C8EF242C7}"/>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01B3448E-DE5A-2641-C001-2CBDB3E0DD3A}"/>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3014D234-BB08-7157-B10A-CD8A8DAC6236}"/>
              </a:ext>
            </a:extLst>
          </p:cNvPr>
          <p:cNvSpPr>
            <a:spLocks noGrp="1" noChangeArrowheads="1"/>
          </p:cNvSpPr>
          <p:nvPr>
            <p:ph type="sldNum" sz="quarter" idx="5"/>
          </p:nvPr>
        </p:nvSpPr>
        <p:spPr>
          <a:ln/>
        </p:spPr>
        <p:txBody>
          <a:bodyPr/>
          <a:lstStyle/>
          <a:p>
            <a:fld id="{8C9DE838-0EA3-49F8-B569-EE0A4C1941EA}" type="slidenum">
              <a:rPr lang="en-US" altLang="en-US"/>
              <a:pPr/>
              <a:t>81</a:t>
            </a:fld>
            <a:endParaRPr lang="en-US" altLang="en-US"/>
          </a:p>
        </p:txBody>
      </p:sp>
      <p:sp>
        <p:nvSpPr>
          <p:cNvPr id="3993602" name="Rectangle 2">
            <a:extLst>
              <a:ext uri="{FF2B5EF4-FFF2-40B4-BE49-F238E27FC236}">
                <a16:creationId xmlns:a16="http://schemas.microsoft.com/office/drawing/2014/main" id="{6C8741D1-C862-5BDA-5C6A-2322C07F02AE}"/>
              </a:ext>
            </a:extLst>
          </p:cNvPr>
          <p:cNvSpPr>
            <a:spLocks noGrp="1" noRot="1" noChangeAspect="1" noChangeArrowheads="1" noTextEdit="1"/>
          </p:cNvSpPr>
          <p:nvPr>
            <p:ph type="sldImg"/>
          </p:nvPr>
        </p:nvSpPr>
        <p:spPr>
          <a:xfrm>
            <a:off x="68263" y="304800"/>
            <a:ext cx="6772275" cy="3810000"/>
          </a:xfrm>
          <a:ln/>
        </p:spPr>
      </p:sp>
      <p:sp>
        <p:nvSpPr>
          <p:cNvPr id="3993603" name="Rectangle 3">
            <a:extLst>
              <a:ext uri="{FF2B5EF4-FFF2-40B4-BE49-F238E27FC236}">
                <a16:creationId xmlns:a16="http://schemas.microsoft.com/office/drawing/2014/main" id="{3FC4067A-7F6C-6812-018C-507CD8230729}"/>
              </a:ext>
            </a:extLst>
          </p:cNvPr>
          <p:cNvSpPr>
            <a:spLocks noGrp="1" noChangeArrowheads="1"/>
          </p:cNvSpPr>
          <p:nvPr>
            <p:ph type="body" idx="1"/>
          </p:nvPr>
        </p:nvSpPr>
        <p:spPr>
          <a:xfrm>
            <a:off x="152400" y="4114800"/>
            <a:ext cx="6553200" cy="4876800"/>
          </a:xfrm>
        </p:spPr>
        <p:txBody>
          <a:bodyPr/>
          <a:lstStyle/>
          <a:p>
            <a:r>
              <a:rPr lang="en-US" altLang="en-US"/>
              <a:t>It’s NOT our abs, or figure, or impressive skills and knowledge, or financial resources that give G-d pleasure. It’s glorifying G-d in all.  This is VERY liberating.</a:t>
            </a:r>
          </a:p>
        </p:txBody>
      </p:sp>
    </p:spTree>
    <p:extLst>
      <p:ext uri="{BB962C8B-B14F-4D97-AF65-F5344CB8AC3E}">
        <p14:creationId xmlns:p14="http://schemas.microsoft.com/office/powerpoint/2010/main" val="19076201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FD9F7F-7E1F-15FD-A458-C9A66D7C5578}"/>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F539B9D0-5847-757A-76BD-59F1E4358CE5}"/>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6C0C7918-35EC-5686-6617-66EB8349CB08}"/>
              </a:ext>
            </a:extLst>
          </p:cNvPr>
          <p:cNvSpPr>
            <a:spLocks noGrp="1" noChangeArrowheads="1"/>
          </p:cNvSpPr>
          <p:nvPr>
            <p:ph type="sldNum" sz="quarter" idx="5"/>
          </p:nvPr>
        </p:nvSpPr>
        <p:spPr>
          <a:ln/>
        </p:spPr>
        <p:txBody>
          <a:bodyPr/>
          <a:lstStyle/>
          <a:p>
            <a:fld id="{D3B72BEC-A105-4C89-B964-149781AB38A4}" type="slidenum">
              <a:rPr lang="en-US" altLang="en-US"/>
              <a:pPr/>
              <a:t>82</a:t>
            </a:fld>
            <a:endParaRPr lang="en-US" altLang="en-US"/>
          </a:p>
        </p:txBody>
      </p:sp>
      <p:sp>
        <p:nvSpPr>
          <p:cNvPr id="3997698" name="Rectangle 2">
            <a:extLst>
              <a:ext uri="{FF2B5EF4-FFF2-40B4-BE49-F238E27FC236}">
                <a16:creationId xmlns:a16="http://schemas.microsoft.com/office/drawing/2014/main" id="{20C5D72E-153B-8700-DEC8-24A4C0B5ABEE}"/>
              </a:ext>
            </a:extLst>
          </p:cNvPr>
          <p:cNvSpPr>
            <a:spLocks noGrp="1" noRot="1" noChangeAspect="1" noChangeArrowheads="1" noTextEdit="1"/>
          </p:cNvSpPr>
          <p:nvPr>
            <p:ph type="sldImg"/>
          </p:nvPr>
        </p:nvSpPr>
        <p:spPr>
          <a:xfrm>
            <a:off x="68263" y="304800"/>
            <a:ext cx="6772275" cy="3810000"/>
          </a:xfrm>
          <a:ln/>
        </p:spPr>
      </p:sp>
      <p:sp>
        <p:nvSpPr>
          <p:cNvPr id="3997699" name="Rectangle 3">
            <a:extLst>
              <a:ext uri="{FF2B5EF4-FFF2-40B4-BE49-F238E27FC236}">
                <a16:creationId xmlns:a16="http://schemas.microsoft.com/office/drawing/2014/main" id="{1CBE0275-6E4E-CEFA-6A1C-811AEA8518DC}"/>
              </a:ext>
            </a:extLst>
          </p:cNvPr>
          <p:cNvSpPr>
            <a:spLocks noGrp="1" noChangeArrowheads="1"/>
          </p:cNvSpPr>
          <p:nvPr>
            <p:ph type="body" idx="1"/>
          </p:nvPr>
        </p:nvSpPr>
        <p:spPr>
          <a:xfrm>
            <a:off x="152400" y="4114800"/>
            <a:ext cx="6553200" cy="4876800"/>
          </a:xfrm>
        </p:spPr>
        <p:txBody>
          <a:bodyPr/>
          <a:lstStyle/>
          <a:p>
            <a:r>
              <a:rPr lang="en-US" altLang="en-US"/>
              <a:t>Weird idea.  Always be happy.  Only if have active faith, Emuna about life.</a:t>
            </a:r>
          </a:p>
          <a:p>
            <a:r>
              <a:rPr lang="en-US" altLang="en-US"/>
              <a:t>NOT talking about Alfred E Newman. What, me worry? </a:t>
            </a:r>
          </a:p>
          <a:p>
            <a:endParaRPr lang="en-US" altLang="en-US"/>
          </a:p>
        </p:txBody>
      </p:sp>
      <p:pic>
        <p:nvPicPr>
          <p:cNvPr id="3997701" name="Picture 5">
            <a:extLst>
              <a:ext uri="{FF2B5EF4-FFF2-40B4-BE49-F238E27FC236}">
                <a16:creationId xmlns:a16="http://schemas.microsoft.com/office/drawing/2014/main" id="{5F0F3B50-64C4-9B90-819E-5D84A7FCE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705600"/>
            <a:ext cx="1428750" cy="186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09416-F268-6C46-FD02-E282E31522A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740210-663E-A926-33D1-D3DC245C879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E49438EE-F3BF-F0FD-90F2-2D00C911AED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75AB02BB-53C4-5B83-4874-9254DF13B35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760C6BD-09BF-0372-65DB-FE9FC1E8A1C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95A2AFF-2471-AE82-2F05-FCB25443DD12}"/>
              </a:ext>
            </a:extLst>
          </p:cNvPr>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CA3842D7-B9E4-0079-1D4D-DD04306B377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1680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Thanksgiving 2024 Reformation Maybe</a:t>
            </a:r>
          </a:p>
        </p:txBody>
      </p:sp>
      <p:sp>
        <p:nvSpPr>
          <p:cNvPr id="5" name="Date Placeholder 4"/>
          <p:cNvSpPr>
            <a:spLocks noGrp="1"/>
          </p:cNvSpPr>
          <p:nvPr>
            <p:ph type="dt" idx="1"/>
          </p:nvPr>
        </p:nvSpPr>
        <p:spPr/>
        <p:txBody>
          <a:bodyPr/>
          <a:lstStyle/>
          <a:p>
            <a:r>
              <a:rPr lang="en-US" altLang="en-US"/>
              <a:t>Nov 23 2024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2801916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86235-30BF-A42D-ADA7-8B6F8DF94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7444D-4A64-C0DA-EBB6-061E3884B33C}"/>
              </a:ext>
            </a:extLst>
          </p:cNvPr>
          <p:cNvSpPr>
            <a:spLocks noGrp="1" noRot="1" noChangeAspect="1"/>
          </p:cNvSpPr>
          <p:nvPr>
            <p:ph type="sldImg"/>
          </p:nvPr>
        </p:nvSpPr>
        <p:spPr>
          <a:xfrm>
            <a:off x="381000" y="762000"/>
            <a:ext cx="6096000" cy="3429000"/>
          </a:xfrm>
        </p:spPr>
      </p:sp>
      <p:sp>
        <p:nvSpPr>
          <p:cNvPr id="3" name="Notes Placeholder 2">
            <a:extLst>
              <a:ext uri="{FF2B5EF4-FFF2-40B4-BE49-F238E27FC236}">
                <a16:creationId xmlns:a16="http://schemas.microsoft.com/office/drawing/2014/main" id="{E9257F8C-FCA5-7321-77C8-093A9BF1DD98}"/>
              </a:ext>
            </a:extLst>
          </p:cNvPr>
          <p:cNvSpPr>
            <a:spLocks noGrp="1"/>
          </p:cNvSpPr>
          <p:nvPr>
            <p:ph type="body" idx="1"/>
          </p:nvPr>
        </p:nvSpPr>
        <p:spPr>
          <a:xfrm>
            <a:off x="381000" y="4191000"/>
            <a:ext cx="6172200" cy="4572000"/>
          </a:xfrm>
        </p:spPr>
        <p:txBody>
          <a:bodyPr/>
          <a:lstStyle/>
          <a:p>
            <a:r>
              <a:rPr lang="en-US" dirty="0"/>
              <a:t>About to open Zoom room for hour of prayer.</a:t>
            </a:r>
          </a:p>
        </p:txBody>
      </p:sp>
      <p:sp>
        <p:nvSpPr>
          <p:cNvPr id="4" name="Header Placeholder 3">
            <a:extLst>
              <a:ext uri="{FF2B5EF4-FFF2-40B4-BE49-F238E27FC236}">
                <a16:creationId xmlns:a16="http://schemas.microsoft.com/office/drawing/2014/main" id="{B12A710C-5CED-02CD-AC96-062838FF5E94}"/>
              </a:ext>
            </a:extLst>
          </p:cNvPr>
          <p:cNvSpPr>
            <a:spLocks noGrp="1"/>
          </p:cNvSpPr>
          <p:nvPr>
            <p:ph type="hdr" sz="quarter"/>
          </p:nvPr>
        </p:nvSpPr>
        <p:spPr/>
        <p:txBody>
          <a:bodyPr/>
          <a:lstStyle/>
          <a:p>
            <a:r>
              <a:rPr lang="en-US" altLang="en-US" dirty="0"/>
              <a:t>Jews and Gentiles- is there a Torah Difference</a:t>
            </a:r>
          </a:p>
        </p:txBody>
      </p:sp>
      <p:sp>
        <p:nvSpPr>
          <p:cNvPr id="5" name="Date Placeholder 4">
            <a:extLst>
              <a:ext uri="{FF2B5EF4-FFF2-40B4-BE49-F238E27FC236}">
                <a16:creationId xmlns:a16="http://schemas.microsoft.com/office/drawing/2014/main" id="{E0A2AB28-DE35-08A5-5A20-DC7ECF4485E1}"/>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16.2024 5785</a:t>
            </a:r>
          </a:p>
        </p:txBody>
      </p:sp>
      <p:sp>
        <p:nvSpPr>
          <p:cNvPr id="6" name="Slide Number Placeholder 5">
            <a:extLst>
              <a:ext uri="{FF2B5EF4-FFF2-40B4-BE49-F238E27FC236}">
                <a16:creationId xmlns:a16="http://schemas.microsoft.com/office/drawing/2014/main" id="{3DF758B8-DD8E-F8B9-6540-A278647C6CD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181204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Jews and Gentiles- is there a Torah Difference</a:t>
            </a:r>
          </a:p>
        </p:txBody>
      </p:sp>
      <p:sp>
        <p:nvSpPr>
          <p:cNvPr id="5" name="Date Placeholder 4"/>
          <p:cNvSpPr>
            <a:spLocks noGrp="1"/>
          </p:cNvSpPr>
          <p:nvPr>
            <p:ph type="dt" idx="1"/>
          </p:nvPr>
        </p:nvSpPr>
        <p:spPr/>
        <p:txBody>
          <a:bodyPr/>
          <a:lstStyle/>
          <a:p>
            <a:r>
              <a:rPr lang="en-US" altLang="en-US"/>
              <a:t>Nov 16.2024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5206519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4D3E9-890C-3DAE-E71D-B38AD436BB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290D249-6951-E613-0285-D3E1965A895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Thanksgiving 2024 Reformation Maybe</a:t>
            </a:r>
          </a:p>
        </p:txBody>
      </p:sp>
      <p:sp>
        <p:nvSpPr>
          <p:cNvPr id="5" name="Rectangle 3">
            <a:extLst>
              <a:ext uri="{FF2B5EF4-FFF2-40B4-BE49-F238E27FC236}">
                <a16:creationId xmlns:a16="http://schemas.microsoft.com/office/drawing/2014/main" id="{CF5C5F5F-713C-99F3-1791-B23F036575A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23 2024 5785</a:t>
            </a:r>
          </a:p>
        </p:txBody>
      </p:sp>
      <p:sp>
        <p:nvSpPr>
          <p:cNvPr id="6" name="Rectangle 7">
            <a:extLst>
              <a:ext uri="{FF2B5EF4-FFF2-40B4-BE49-F238E27FC236}">
                <a16:creationId xmlns:a16="http://schemas.microsoft.com/office/drawing/2014/main" id="{15BC91CC-A01D-AB01-64A3-C32C6ED1A3B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963B1B3-2642-4E67-A371-15660217ECB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60C7637-B826-E801-D8F2-AD5F5AF1D6E5}"/>
              </a:ext>
            </a:extLst>
          </p:cNvPr>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DDC1F556-3E32-C19A-3EE6-B50F45C73E3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44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DA133-6AB1-BB3E-2AD0-44CCB4930FD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92271A5-CF3C-9B10-2C88-E2B937F57E4A}"/>
              </a:ext>
            </a:extLst>
          </p:cNvPr>
          <p:cNvSpPr>
            <a:spLocks noGrp="1" noChangeArrowheads="1"/>
          </p:cNvSpPr>
          <p:nvPr>
            <p:ph type="hdr" sz="quarter"/>
          </p:nvPr>
        </p:nvSpPr>
        <p:spPr>
          <a:ln/>
        </p:spPr>
        <p:txBody>
          <a:bodyPr/>
          <a:lstStyle/>
          <a:p>
            <a:r>
              <a:rPr lang="en-US" altLang="en-US"/>
              <a:t>Thanksgiving 2024 Reformation Maybe</a:t>
            </a:r>
          </a:p>
        </p:txBody>
      </p:sp>
      <p:sp>
        <p:nvSpPr>
          <p:cNvPr id="3" name="Rectangle 3">
            <a:extLst>
              <a:ext uri="{FF2B5EF4-FFF2-40B4-BE49-F238E27FC236}">
                <a16:creationId xmlns:a16="http://schemas.microsoft.com/office/drawing/2014/main" id="{6EFA8F91-2D60-44B6-6BDA-F09AE0858087}"/>
              </a:ext>
            </a:extLst>
          </p:cNvPr>
          <p:cNvSpPr>
            <a:spLocks noGrp="1" noChangeArrowheads="1"/>
          </p:cNvSpPr>
          <p:nvPr>
            <p:ph type="dt" idx="1"/>
          </p:nvPr>
        </p:nvSpPr>
        <p:spPr>
          <a:ln/>
        </p:spPr>
        <p:txBody>
          <a:bodyPr/>
          <a:lstStyle/>
          <a:p>
            <a:r>
              <a:rPr lang="en-US" altLang="en-US"/>
              <a:t>Nov 23 2024 5785</a:t>
            </a:r>
          </a:p>
        </p:txBody>
      </p:sp>
      <p:sp>
        <p:nvSpPr>
          <p:cNvPr id="4" name="Rectangle 7">
            <a:extLst>
              <a:ext uri="{FF2B5EF4-FFF2-40B4-BE49-F238E27FC236}">
                <a16:creationId xmlns:a16="http://schemas.microsoft.com/office/drawing/2014/main" id="{D0E2A785-503E-2B6C-6CF9-107F434E9AEB}"/>
              </a:ext>
            </a:extLst>
          </p:cNvPr>
          <p:cNvSpPr>
            <a:spLocks noGrp="1" noChangeArrowheads="1"/>
          </p:cNvSpPr>
          <p:nvPr>
            <p:ph type="sldNum" sz="quarter" idx="5"/>
          </p:nvPr>
        </p:nvSpPr>
        <p:spPr>
          <a:ln/>
        </p:spPr>
        <p:txBody>
          <a:bodyPr/>
          <a:lstStyle/>
          <a:p>
            <a:fld id="{0F06929E-C25D-4E7E-BD3F-12BB2806F15A}" type="slidenum">
              <a:rPr lang="en-US" altLang="en-US"/>
              <a:pPr/>
              <a:t>9</a:t>
            </a:fld>
            <a:endParaRPr lang="en-US" altLang="en-US"/>
          </a:p>
        </p:txBody>
      </p:sp>
      <p:sp>
        <p:nvSpPr>
          <p:cNvPr id="3987458" name="Rectangle 2">
            <a:extLst>
              <a:ext uri="{FF2B5EF4-FFF2-40B4-BE49-F238E27FC236}">
                <a16:creationId xmlns:a16="http://schemas.microsoft.com/office/drawing/2014/main" id="{0457F39A-83E4-7953-D69D-4B6E9461197C}"/>
              </a:ext>
            </a:extLst>
          </p:cNvPr>
          <p:cNvSpPr>
            <a:spLocks noGrp="1" noRot="1" noChangeAspect="1" noChangeArrowheads="1" noTextEdit="1"/>
          </p:cNvSpPr>
          <p:nvPr>
            <p:ph type="sldImg"/>
          </p:nvPr>
        </p:nvSpPr>
        <p:spPr>
          <a:xfrm>
            <a:off x="68263" y="304800"/>
            <a:ext cx="6772275" cy="3810000"/>
          </a:xfrm>
          <a:ln/>
        </p:spPr>
      </p:sp>
      <p:sp>
        <p:nvSpPr>
          <p:cNvPr id="3987459" name="Rectangle 3">
            <a:extLst>
              <a:ext uri="{FF2B5EF4-FFF2-40B4-BE49-F238E27FC236}">
                <a16:creationId xmlns:a16="http://schemas.microsoft.com/office/drawing/2014/main" id="{D949D4F5-D393-5150-F8D0-555FE67A47AF}"/>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7774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2024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16A0B-1F2C-7A5D-022A-FBCC3255FFD6}"/>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120E72FF-66AC-2ADA-7B3F-BD0260415E99}"/>
              </a:ext>
            </a:extLst>
          </p:cNvPr>
          <p:cNvSpPr>
            <a:spLocks noGrp="1" noChangeArrowheads="1"/>
          </p:cNvSpPr>
          <p:nvPr>
            <p:ph type="subTitle" idx="1"/>
          </p:nvPr>
        </p:nvSpPr>
        <p:spPr>
          <a:xfrm>
            <a:off x="228600" y="209550"/>
            <a:ext cx="2212721" cy="4648200"/>
          </a:xfrm>
        </p:spPr>
        <p:txBody>
          <a:bodyPr/>
          <a:lstStyle/>
          <a:p>
            <a:pPr algn="l"/>
            <a:r>
              <a:rPr lang="en-US" altLang="en-US" sz="3600" dirty="0"/>
              <a:t>Israeli families defy war with </a:t>
            </a:r>
            <a:r>
              <a:rPr lang="en-US" altLang="en-US" sz="2800" dirty="0"/>
              <a:t>increasing </a:t>
            </a:r>
            <a:r>
              <a:rPr lang="en-US" altLang="en-US" sz="3600" dirty="0"/>
              <a:t>birthrate</a:t>
            </a:r>
          </a:p>
        </p:txBody>
      </p:sp>
      <p:pic>
        <p:nvPicPr>
          <p:cNvPr id="3" name="Picture 2">
            <a:extLst>
              <a:ext uri="{FF2B5EF4-FFF2-40B4-BE49-F238E27FC236}">
                <a16:creationId xmlns:a16="http://schemas.microsoft.com/office/drawing/2014/main" id="{772470FF-9976-958B-6639-4F46329630B9}"/>
              </a:ext>
            </a:extLst>
          </p:cNvPr>
          <p:cNvPicPr>
            <a:picLocks noChangeAspect="1"/>
          </p:cNvPicPr>
          <p:nvPr/>
        </p:nvPicPr>
        <p:blipFill>
          <a:blip r:embed="rId3"/>
          <a:stretch>
            <a:fillRect/>
          </a:stretch>
        </p:blipFill>
        <p:spPr>
          <a:xfrm>
            <a:off x="2441321" y="0"/>
            <a:ext cx="6702679" cy="5143500"/>
          </a:xfrm>
          <a:prstGeom prst="rect">
            <a:avLst/>
          </a:prstGeom>
        </p:spPr>
      </p:pic>
    </p:spTree>
    <p:extLst>
      <p:ext uri="{BB962C8B-B14F-4D97-AF65-F5344CB8AC3E}">
        <p14:creationId xmlns:p14="http://schemas.microsoft.com/office/powerpoint/2010/main" val="83161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871D9-1151-1D04-5B61-65A341EB4B03}"/>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72C92EDE-E4EF-63EF-BDF5-A95C1FCE0F68}"/>
              </a:ext>
            </a:extLst>
          </p:cNvPr>
          <p:cNvSpPr>
            <a:spLocks noGrp="1" noChangeArrowheads="1"/>
          </p:cNvSpPr>
          <p:nvPr>
            <p:ph type="subTitle" idx="1"/>
          </p:nvPr>
        </p:nvSpPr>
        <p:spPr>
          <a:xfrm>
            <a:off x="228600" y="209550"/>
            <a:ext cx="4399204" cy="4648200"/>
          </a:xfrm>
        </p:spPr>
        <p:txBody>
          <a:bodyPr>
            <a:normAutofit fontScale="92500"/>
          </a:bodyPr>
          <a:lstStyle/>
          <a:p>
            <a:pPr algn="l"/>
            <a:r>
              <a:rPr lang="en-US" altLang="en-US" sz="4000" dirty="0"/>
              <a:t>Reporter Natasha </a:t>
            </a:r>
            <a:r>
              <a:rPr lang="en-US" altLang="en-US" sz="4000" dirty="0" err="1"/>
              <a:t>Kirtchuk</a:t>
            </a:r>
            <a:r>
              <a:rPr lang="en-US" altLang="en-US" sz="4000" dirty="0"/>
              <a:t> is herself eight months pregnant, so wanted to see what awaited her.</a:t>
            </a:r>
          </a:p>
        </p:txBody>
      </p:sp>
      <p:pic>
        <p:nvPicPr>
          <p:cNvPr id="3" name="Picture 2">
            <a:extLst>
              <a:ext uri="{FF2B5EF4-FFF2-40B4-BE49-F238E27FC236}">
                <a16:creationId xmlns:a16="http://schemas.microsoft.com/office/drawing/2014/main" id="{597EA2DE-695B-D4ED-228D-A264203A1563}"/>
              </a:ext>
            </a:extLst>
          </p:cNvPr>
          <p:cNvPicPr>
            <a:picLocks noChangeAspect="1"/>
          </p:cNvPicPr>
          <p:nvPr/>
        </p:nvPicPr>
        <p:blipFill>
          <a:blip r:embed="rId3"/>
          <a:stretch>
            <a:fillRect/>
          </a:stretch>
        </p:blipFill>
        <p:spPr>
          <a:xfrm>
            <a:off x="4627804" y="0"/>
            <a:ext cx="4287596" cy="5143500"/>
          </a:xfrm>
          <a:prstGeom prst="rect">
            <a:avLst/>
          </a:prstGeom>
        </p:spPr>
      </p:pic>
    </p:spTree>
    <p:extLst>
      <p:ext uri="{BB962C8B-B14F-4D97-AF65-F5344CB8AC3E}">
        <p14:creationId xmlns:p14="http://schemas.microsoft.com/office/powerpoint/2010/main" val="334676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F840A-3DEF-F0A0-BF29-E629D7214337}"/>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C9E2F73C-4EC3-FB71-FCBD-9277402C9701}"/>
              </a:ext>
            </a:extLst>
          </p:cNvPr>
          <p:cNvSpPr>
            <a:spLocks noGrp="1" noChangeArrowheads="1"/>
          </p:cNvSpPr>
          <p:nvPr>
            <p:ph type="subTitle" idx="1"/>
          </p:nvPr>
        </p:nvSpPr>
        <p:spPr>
          <a:xfrm>
            <a:off x="228600" y="209550"/>
            <a:ext cx="3333461" cy="4648200"/>
          </a:xfrm>
        </p:spPr>
        <p:txBody>
          <a:bodyPr/>
          <a:lstStyle/>
          <a:p>
            <a:pPr algn="l"/>
            <a:r>
              <a:rPr lang="en-US" altLang="en-US" sz="4000" dirty="0"/>
              <a:t>Hospital Bomb shelter during a rocket attack</a:t>
            </a:r>
          </a:p>
        </p:txBody>
      </p:sp>
      <p:pic>
        <p:nvPicPr>
          <p:cNvPr id="3" name="Picture 2">
            <a:extLst>
              <a:ext uri="{FF2B5EF4-FFF2-40B4-BE49-F238E27FC236}">
                <a16:creationId xmlns:a16="http://schemas.microsoft.com/office/drawing/2014/main" id="{1EA322AC-16F4-8C98-E000-F3C6850B9E76}"/>
              </a:ext>
            </a:extLst>
          </p:cNvPr>
          <p:cNvPicPr>
            <a:picLocks noChangeAspect="1"/>
          </p:cNvPicPr>
          <p:nvPr/>
        </p:nvPicPr>
        <p:blipFill>
          <a:blip r:embed="rId3"/>
          <a:stretch>
            <a:fillRect/>
          </a:stretch>
        </p:blipFill>
        <p:spPr>
          <a:xfrm>
            <a:off x="3562061" y="0"/>
            <a:ext cx="5566388" cy="5086350"/>
          </a:xfrm>
          <a:prstGeom prst="rect">
            <a:avLst/>
          </a:prstGeom>
        </p:spPr>
      </p:pic>
    </p:spTree>
    <p:extLst>
      <p:ext uri="{BB962C8B-B14F-4D97-AF65-F5344CB8AC3E}">
        <p14:creationId xmlns:p14="http://schemas.microsoft.com/office/powerpoint/2010/main" val="261214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4801-791B-CB5F-2A76-70DAED78312E}"/>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142AEC72-72A7-6B11-1246-E91061A490B4}"/>
              </a:ext>
            </a:extLst>
          </p:cNvPr>
          <p:cNvSpPr>
            <a:spLocks noGrp="1" noChangeArrowheads="1"/>
          </p:cNvSpPr>
          <p:nvPr>
            <p:ph type="subTitle" idx="1"/>
          </p:nvPr>
        </p:nvSpPr>
        <p:spPr>
          <a:xfrm>
            <a:off x="228600" y="209550"/>
            <a:ext cx="8610600" cy="4648200"/>
          </a:xfrm>
        </p:spPr>
        <p:txBody>
          <a:bodyPr>
            <a:normAutofit/>
          </a:bodyPr>
          <a:lstStyle/>
          <a:p>
            <a:pPr algn="l"/>
            <a:r>
              <a:rPr lang="en-US" altLang="en-US" sz="4000" dirty="0"/>
              <a:t>Hospitals, fortified as bomb shelters, stand as symbols of </a:t>
            </a:r>
            <a:r>
              <a:rPr lang="en-US" altLang="en-US" sz="4000" u="sng" dirty="0">
                <a:solidFill>
                  <a:srgbClr val="FFFF66"/>
                </a:solidFill>
              </a:rPr>
              <a:t>resilience</a:t>
            </a:r>
            <a:r>
              <a:rPr lang="en-US" altLang="en-US" sz="4000" dirty="0"/>
              <a:t>, where mothers bring new life even while grappling with personal tragedies and ongoing conflict.</a:t>
            </a:r>
          </a:p>
        </p:txBody>
      </p:sp>
    </p:spTree>
    <p:extLst>
      <p:ext uri="{BB962C8B-B14F-4D97-AF65-F5344CB8AC3E}">
        <p14:creationId xmlns:p14="http://schemas.microsoft.com/office/powerpoint/2010/main" val="72524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525CC-25D0-DCB3-1174-A5333CCF6431}"/>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87A52EA0-982C-C712-FB7E-EF76A9AB7C2B}"/>
              </a:ext>
            </a:extLst>
          </p:cNvPr>
          <p:cNvSpPr>
            <a:spLocks noGrp="1" noChangeArrowheads="1"/>
          </p:cNvSpPr>
          <p:nvPr>
            <p:ph type="subTitle" idx="1"/>
          </p:nvPr>
        </p:nvSpPr>
        <p:spPr>
          <a:xfrm>
            <a:off x="228600" y="209550"/>
            <a:ext cx="8610600" cy="4648200"/>
          </a:xfrm>
        </p:spPr>
        <p:txBody>
          <a:bodyPr>
            <a:normAutofit/>
          </a:bodyPr>
          <a:lstStyle/>
          <a:p>
            <a:pPr algn="l"/>
            <a:r>
              <a:rPr lang="en-US" altLang="en-US" sz="4000" dirty="0"/>
              <a:t>Amid the chaos of war, Israeli families are defying the odds with an unprecedented baby boom, marking a 30% rise in births compared to last year.</a:t>
            </a:r>
          </a:p>
        </p:txBody>
      </p:sp>
    </p:spTree>
    <p:extLst>
      <p:ext uri="{BB962C8B-B14F-4D97-AF65-F5344CB8AC3E}">
        <p14:creationId xmlns:p14="http://schemas.microsoft.com/office/powerpoint/2010/main" val="123149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1D691-09D9-AA5B-5858-D083CDA5A935}"/>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ABD84FF4-37B5-427A-0E23-F737E572A710}"/>
              </a:ext>
            </a:extLst>
          </p:cNvPr>
          <p:cNvSpPr>
            <a:spLocks noGrp="1" noChangeArrowheads="1"/>
          </p:cNvSpPr>
          <p:nvPr>
            <p:ph type="subTitle" idx="1"/>
          </p:nvPr>
        </p:nvSpPr>
        <p:spPr>
          <a:xfrm>
            <a:off x="228600" y="209550"/>
            <a:ext cx="8610600" cy="4648200"/>
          </a:xfrm>
        </p:spPr>
        <p:txBody>
          <a:bodyPr>
            <a:normAutofit/>
          </a:bodyPr>
          <a:lstStyle/>
          <a:p>
            <a:pPr algn="l"/>
            <a:r>
              <a:rPr lang="en-US" altLang="en-US" sz="4000" dirty="0"/>
              <a:t>For Israelis, every birth is more than a moment of joy—it’s a powerful act of defiance and hope, ensuring life thrives despite adversity.</a:t>
            </a:r>
          </a:p>
        </p:txBody>
      </p:sp>
    </p:spTree>
    <p:extLst>
      <p:ext uri="{BB962C8B-B14F-4D97-AF65-F5344CB8AC3E}">
        <p14:creationId xmlns:p14="http://schemas.microsoft.com/office/powerpoint/2010/main" val="344572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D0298-54C6-5332-962B-A0ECDEF08444}"/>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1A96744C-4DE8-3957-5A46-0EDC3601A07B}"/>
              </a:ext>
            </a:extLst>
          </p:cNvPr>
          <p:cNvSpPr>
            <a:spLocks noGrp="1" noChangeArrowheads="1"/>
          </p:cNvSpPr>
          <p:nvPr>
            <p:ph type="subTitle" idx="1"/>
          </p:nvPr>
        </p:nvSpPr>
        <p:spPr>
          <a:xfrm>
            <a:off x="228600" y="209550"/>
            <a:ext cx="3079343" cy="4648200"/>
          </a:xfrm>
        </p:spPr>
        <p:txBody>
          <a:bodyPr/>
          <a:lstStyle/>
          <a:p>
            <a:pPr algn="l"/>
            <a:r>
              <a:rPr lang="en-US" altLang="en-US" sz="4000" dirty="0"/>
              <a:t>Midwifery culture in the hospitals</a:t>
            </a:r>
          </a:p>
        </p:txBody>
      </p:sp>
      <p:pic>
        <p:nvPicPr>
          <p:cNvPr id="3" name="Picture 2">
            <a:extLst>
              <a:ext uri="{FF2B5EF4-FFF2-40B4-BE49-F238E27FC236}">
                <a16:creationId xmlns:a16="http://schemas.microsoft.com/office/drawing/2014/main" id="{1DDCD5BB-E0F7-F943-C367-05B12E44410A}"/>
              </a:ext>
            </a:extLst>
          </p:cNvPr>
          <p:cNvPicPr>
            <a:picLocks noChangeAspect="1"/>
          </p:cNvPicPr>
          <p:nvPr/>
        </p:nvPicPr>
        <p:blipFill>
          <a:blip r:embed="rId3"/>
          <a:stretch>
            <a:fillRect/>
          </a:stretch>
        </p:blipFill>
        <p:spPr>
          <a:xfrm>
            <a:off x="3307943" y="0"/>
            <a:ext cx="5836057" cy="5143500"/>
          </a:xfrm>
          <a:prstGeom prst="rect">
            <a:avLst/>
          </a:prstGeom>
        </p:spPr>
      </p:pic>
    </p:spTree>
    <p:extLst>
      <p:ext uri="{BB962C8B-B14F-4D97-AF65-F5344CB8AC3E}">
        <p14:creationId xmlns:p14="http://schemas.microsoft.com/office/powerpoint/2010/main" val="120661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9452-A6E7-CCC1-9D2B-FBFF41711561}"/>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A46DAE58-1F31-05DB-9177-1B9F8A908F84}"/>
              </a:ext>
            </a:extLst>
          </p:cNvPr>
          <p:cNvSpPr>
            <a:spLocks noGrp="1" noChangeArrowheads="1"/>
          </p:cNvSpPr>
          <p:nvPr>
            <p:ph type="subTitle" idx="1"/>
          </p:nvPr>
        </p:nvSpPr>
        <p:spPr>
          <a:xfrm>
            <a:off x="228600" y="209550"/>
            <a:ext cx="8610600" cy="4648200"/>
          </a:xfrm>
        </p:spPr>
        <p:txBody>
          <a:bodyPr/>
          <a:lstStyle/>
          <a:p>
            <a:pPr algn="l"/>
            <a:r>
              <a:rPr lang="en-US" altLang="en-US" sz="4000" dirty="0"/>
              <a:t>  </a:t>
            </a:r>
          </a:p>
        </p:txBody>
      </p:sp>
      <p:pic>
        <p:nvPicPr>
          <p:cNvPr id="5" name="Picture 4">
            <a:extLst>
              <a:ext uri="{FF2B5EF4-FFF2-40B4-BE49-F238E27FC236}">
                <a16:creationId xmlns:a16="http://schemas.microsoft.com/office/drawing/2014/main" id="{440B25B7-D537-7431-F31E-1A5EB42BA4F4}"/>
              </a:ext>
            </a:extLst>
          </p:cNvPr>
          <p:cNvPicPr>
            <a:picLocks noChangeAspect="1"/>
          </p:cNvPicPr>
          <p:nvPr/>
        </p:nvPicPr>
        <p:blipFill>
          <a:blip r:embed="rId3"/>
          <a:stretch>
            <a:fillRect/>
          </a:stretch>
        </p:blipFill>
        <p:spPr>
          <a:xfrm>
            <a:off x="252098" y="0"/>
            <a:ext cx="8610600" cy="5126113"/>
          </a:xfrm>
          <a:prstGeom prst="rect">
            <a:avLst/>
          </a:prstGeom>
        </p:spPr>
      </p:pic>
      <p:sp>
        <p:nvSpPr>
          <p:cNvPr id="2" name="TextBox 1">
            <a:extLst>
              <a:ext uri="{FF2B5EF4-FFF2-40B4-BE49-F238E27FC236}">
                <a16:creationId xmlns:a16="http://schemas.microsoft.com/office/drawing/2014/main" id="{7546F019-206A-F6D6-BBBA-2D53A8F4716A}"/>
              </a:ext>
            </a:extLst>
          </p:cNvPr>
          <p:cNvSpPr txBox="1"/>
          <p:nvPr/>
        </p:nvSpPr>
        <p:spPr>
          <a:xfrm>
            <a:off x="4953000" y="590550"/>
            <a:ext cx="2994731" cy="400110"/>
          </a:xfrm>
          <a:prstGeom prst="rect">
            <a:avLst/>
          </a:prstGeom>
          <a:noFill/>
        </p:spPr>
        <p:txBody>
          <a:bodyPr wrap="none" rtlCol="0">
            <a:spAutoFit/>
          </a:bodyPr>
          <a:lstStyle/>
          <a:p>
            <a:pPr algn="l"/>
            <a:r>
              <a:rPr lang="en-US" sz="2000" dirty="0">
                <a:solidFill>
                  <a:schemeClr val="tx1"/>
                </a:solidFill>
                <a:latin typeface="+mn-lt"/>
              </a:rPr>
              <a:t>Highest OECD country</a:t>
            </a:r>
            <a:endParaRPr lang="en-US" dirty="0">
              <a:solidFill>
                <a:schemeClr val="tx1"/>
              </a:solidFill>
              <a:latin typeface="+mn-lt"/>
            </a:endParaRPr>
          </a:p>
        </p:txBody>
      </p:sp>
    </p:spTree>
    <p:extLst>
      <p:ext uri="{BB962C8B-B14F-4D97-AF65-F5344CB8AC3E}">
        <p14:creationId xmlns:p14="http://schemas.microsoft.com/office/powerpoint/2010/main" val="272996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4CFF9-A7BF-DB46-878E-B4E6CB452DEC}"/>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526AE9A7-CE96-7F3B-D6AE-485A0E37A179}"/>
              </a:ext>
            </a:extLst>
          </p:cNvPr>
          <p:cNvSpPr>
            <a:spLocks noGrp="1" noChangeArrowheads="1"/>
          </p:cNvSpPr>
          <p:nvPr>
            <p:ph type="subTitle" idx="1"/>
          </p:nvPr>
        </p:nvSpPr>
        <p:spPr>
          <a:xfrm>
            <a:off x="228600" y="209550"/>
            <a:ext cx="8610600" cy="4648200"/>
          </a:xfrm>
        </p:spPr>
        <p:txBody>
          <a:bodyPr/>
          <a:lstStyle/>
          <a:p>
            <a:pPr algn="l"/>
            <a:r>
              <a:rPr lang="en-US" altLang="en-US" sz="4000" dirty="0"/>
              <a:t> </a:t>
            </a:r>
          </a:p>
        </p:txBody>
      </p:sp>
      <p:pic>
        <p:nvPicPr>
          <p:cNvPr id="3" name="Picture 2">
            <a:extLst>
              <a:ext uri="{FF2B5EF4-FFF2-40B4-BE49-F238E27FC236}">
                <a16:creationId xmlns:a16="http://schemas.microsoft.com/office/drawing/2014/main" id="{879DB000-FAD4-7B96-DC3F-1D2A6B4B61B1}"/>
              </a:ext>
            </a:extLst>
          </p:cNvPr>
          <p:cNvPicPr>
            <a:picLocks noChangeAspect="1"/>
          </p:cNvPicPr>
          <p:nvPr/>
        </p:nvPicPr>
        <p:blipFill>
          <a:blip r:embed="rId3"/>
          <a:stretch>
            <a:fillRect/>
          </a:stretch>
        </p:blipFill>
        <p:spPr>
          <a:xfrm>
            <a:off x="155468" y="0"/>
            <a:ext cx="8836132" cy="5145287"/>
          </a:xfrm>
          <a:prstGeom prst="rect">
            <a:avLst/>
          </a:prstGeom>
        </p:spPr>
      </p:pic>
    </p:spTree>
    <p:extLst>
      <p:ext uri="{BB962C8B-B14F-4D97-AF65-F5344CB8AC3E}">
        <p14:creationId xmlns:p14="http://schemas.microsoft.com/office/powerpoint/2010/main" val="4126951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D37BF-5129-25E7-485C-F0836A9ED1BF}"/>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59C69C49-2C67-062E-8563-68B632C556DE}"/>
              </a:ext>
            </a:extLst>
          </p:cNvPr>
          <p:cNvSpPr>
            <a:spLocks noGrp="1" noChangeArrowheads="1"/>
          </p:cNvSpPr>
          <p:nvPr>
            <p:ph type="subTitle" idx="1"/>
          </p:nvPr>
        </p:nvSpPr>
        <p:spPr>
          <a:xfrm>
            <a:off x="228600" y="209550"/>
            <a:ext cx="8610600" cy="4648200"/>
          </a:xfrm>
        </p:spPr>
        <p:txBody>
          <a:bodyPr/>
          <a:lstStyle/>
          <a:p>
            <a:pPr algn="l"/>
            <a:r>
              <a:rPr lang="en-US" altLang="en-US" sz="4000" dirty="0"/>
              <a:t>  </a:t>
            </a:r>
          </a:p>
        </p:txBody>
      </p:sp>
      <p:pic>
        <p:nvPicPr>
          <p:cNvPr id="3" name="Picture 2">
            <a:extLst>
              <a:ext uri="{FF2B5EF4-FFF2-40B4-BE49-F238E27FC236}">
                <a16:creationId xmlns:a16="http://schemas.microsoft.com/office/drawing/2014/main" id="{68B61AFC-5D60-B7DC-F5CD-DCC7D7B369D0}"/>
              </a:ext>
            </a:extLst>
          </p:cNvPr>
          <p:cNvPicPr>
            <a:picLocks noChangeAspect="1"/>
          </p:cNvPicPr>
          <p:nvPr/>
        </p:nvPicPr>
        <p:blipFill>
          <a:blip r:embed="rId3"/>
          <a:stretch>
            <a:fillRect/>
          </a:stretch>
        </p:blipFill>
        <p:spPr>
          <a:xfrm>
            <a:off x="1295400" y="-41729"/>
            <a:ext cx="6553200" cy="5226957"/>
          </a:xfrm>
          <a:prstGeom prst="rect">
            <a:avLst/>
          </a:prstGeom>
        </p:spPr>
      </p:pic>
    </p:spTree>
    <p:extLst>
      <p:ext uri="{BB962C8B-B14F-4D97-AF65-F5344CB8AC3E}">
        <p14:creationId xmlns:p14="http://schemas.microsoft.com/office/powerpoint/2010/main" val="330565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998F9-3095-B740-6AD9-79CE1D2C6188}"/>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C9A2DDB9-DCEF-BAEA-B791-2E4180D62A19}"/>
              </a:ext>
            </a:extLst>
          </p:cNvPr>
          <p:cNvSpPr>
            <a:spLocks noGrp="1" noChangeArrowheads="1"/>
          </p:cNvSpPr>
          <p:nvPr>
            <p:ph type="subTitle" idx="1"/>
          </p:nvPr>
        </p:nvSpPr>
        <p:spPr>
          <a:xfrm>
            <a:off x="228600" y="209550"/>
            <a:ext cx="8610600" cy="4648200"/>
          </a:xfrm>
        </p:spPr>
        <p:txBody>
          <a:bodyPr/>
          <a:lstStyle/>
          <a:p>
            <a:pPr algn="l"/>
            <a:r>
              <a:rPr lang="en-US" altLang="en-US" sz="4000" dirty="0"/>
              <a:t>Or HaOlam is greatly blessed to have an excellent Education Department.  </a:t>
            </a:r>
          </a:p>
          <a:p>
            <a:pPr algn="l"/>
            <a:r>
              <a:rPr lang="en-US" altLang="en-US" sz="4000" dirty="0"/>
              <a:t>We finessed some policies, particularly on promotion boundaries:  </a:t>
            </a:r>
          </a:p>
        </p:txBody>
      </p:sp>
    </p:spTree>
    <p:extLst>
      <p:ext uri="{BB962C8B-B14F-4D97-AF65-F5344CB8AC3E}">
        <p14:creationId xmlns:p14="http://schemas.microsoft.com/office/powerpoint/2010/main" val="1800066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6B149-0420-D7B6-4164-241FDC7102F4}"/>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6D84CDC4-5F6C-7168-D8D8-FBD27028B617}"/>
              </a:ext>
            </a:extLst>
          </p:cNvPr>
          <p:cNvSpPr>
            <a:spLocks noGrp="1" noChangeArrowheads="1"/>
          </p:cNvSpPr>
          <p:nvPr>
            <p:ph type="subTitle" idx="1"/>
          </p:nvPr>
        </p:nvSpPr>
        <p:spPr>
          <a:xfrm>
            <a:off x="228600" y="209550"/>
            <a:ext cx="8610600" cy="4648200"/>
          </a:xfrm>
        </p:spPr>
        <p:txBody>
          <a:bodyPr/>
          <a:lstStyle/>
          <a:p>
            <a:pPr algn="l"/>
            <a:r>
              <a:rPr lang="en-US" altLang="en-US" sz="4000" dirty="0"/>
              <a:t> </a:t>
            </a:r>
          </a:p>
        </p:txBody>
      </p:sp>
      <p:pic>
        <p:nvPicPr>
          <p:cNvPr id="3" name="Picture 2">
            <a:extLst>
              <a:ext uri="{FF2B5EF4-FFF2-40B4-BE49-F238E27FC236}">
                <a16:creationId xmlns:a16="http://schemas.microsoft.com/office/drawing/2014/main" id="{6A034E4B-FFA0-CA46-95DF-D5EA56E129F7}"/>
              </a:ext>
            </a:extLst>
          </p:cNvPr>
          <p:cNvPicPr>
            <a:picLocks noChangeAspect="1"/>
          </p:cNvPicPr>
          <p:nvPr/>
        </p:nvPicPr>
        <p:blipFill>
          <a:blip r:embed="rId3"/>
          <a:stretch>
            <a:fillRect/>
          </a:stretch>
        </p:blipFill>
        <p:spPr>
          <a:xfrm>
            <a:off x="1539276" y="0"/>
            <a:ext cx="6065448" cy="5143500"/>
          </a:xfrm>
          <a:prstGeom prst="rect">
            <a:avLst/>
          </a:prstGeom>
        </p:spPr>
      </p:pic>
    </p:spTree>
    <p:extLst>
      <p:ext uri="{BB962C8B-B14F-4D97-AF65-F5344CB8AC3E}">
        <p14:creationId xmlns:p14="http://schemas.microsoft.com/office/powerpoint/2010/main" val="92460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0FDA1-F01A-DE14-7EF8-051A8EC96F7F}"/>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EE50EF48-B9DA-5AE6-1102-9D08BE52FE27}"/>
              </a:ext>
            </a:extLst>
          </p:cNvPr>
          <p:cNvSpPr>
            <a:spLocks noGrp="1" noChangeArrowheads="1"/>
          </p:cNvSpPr>
          <p:nvPr>
            <p:ph type="subTitle" idx="1"/>
          </p:nvPr>
        </p:nvSpPr>
        <p:spPr>
          <a:xfrm>
            <a:off x="228600" y="209550"/>
            <a:ext cx="8610600" cy="4648200"/>
          </a:xfrm>
        </p:spPr>
        <p:txBody>
          <a:bodyPr/>
          <a:lstStyle/>
          <a:p>
            <a:pPr algn="l"/>
            <a:endParaRPr lang="en-US" altLang="en-US" sz="4000" dirty="0"/>
          </a:p>
        </p:txBody>
      </p:sp>
      <p:pic>
        <p:nvPicPr>
          <p:cNvPr id="3" name="Picture 2">
            <a:extLst>
              <a:ext uri="{FF2B5EF4-FFF2-40B4-BE49-F238E27FC236}">
                <a16:creationId xmlns:a16="http://schemas.microsoft.com/office/drawing/2014/main" id="{645F797A-0B49-5082-CB3D-32D6DEBF6F07}"/>
              </a:ext>
            </a:extLst>
          </p:cNvPr>
          <p:cNvPicPr>
            <a:picLocks noChangeAspect="1"/>
          </p:cNvPicPr>
          <p:nvPr/>
        </p:nvPicPr>
        <p:blipFill>
          <a:blip r:embed="rId3"/>
          <a:stretch>
            <a:fillRect/>
          </a:stretch>
        </p:blipFill>
        <p:spPr>
          <a:xfrm>
            <a:off x="0" y="300570"/>
            <a:ext cx="9144000" cy="4542360"/>
          </a:xfrm>
          <a:prstGeom prst="rect">
            <a:avLst/>
          </a:prstGeom>
        </p:spPr>
      </p:pic>
    </p:spTree>
    <p:extLst>
      <p:ext uri="{BB962C8B-B14F-4D97-AF65-F5344CB8AC3E}">
        <p14:creationId xmlns:p14="http://schemas.microsoft.com/office/powerpoint/2010/main" val="669001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FBD06-9854-7221-BF3B-38752468F11F}"/>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AB2ECF4E-B410-72E0-D9BD-F3E967CF6710}"/>
              </a:ext>
            </a:extLst>
          </p:cNvPr>
          <p:cNvSpPr>
            <a:spLocks noGrp="1" noChangeArrowheads="1"/>
          </p:cNvSpPr>
          <p:nvPr>
            <p:ph type="subTitle" idx="1"/>
          </p:nvPr>
        </p:nvSpPr>
        <p:spPr>
          <a:xfrm>
            <a:off x="228600" y="209550"/>
            <a:ext cx="8610600" cy="4648200"/>
          </a:xfrm>
        </p:spPr>
        <p:txBody>
          <a:bodyPr>
            <a:normAutofit fontScale="92500" lnSpcReduction="10000"/>
          </a:bodyPr>
          <a:lstStyle/>
          <a:p>
            <a:pPr algn="l"/>
            <a:r>
              <a:rPr lang="en-US" altLang="en-US" sz="4000" dirty="0"/>
              <a:t>Also, the Israeli economy appears to be gradually recovering from the initial war shock, grew by an annualized rate of 3.8% in the third quarter between July and September. This marks a significant improvement compared to the mere 0.3% growth recorded in the second quarter.</a:t>
            </a:r>
          </a:p>
        </p:txBody>
      </p:sp>
    </p:spTree>
    <p:extLst>
      <p:ext uri="{BB962C8B-B14F-4D97-AF65-F5344CB8AC3E}">
        <p14:creationId xmlns:p14="http://schemas.microsoft.com/office/powerpoint/2010/main" val="1621779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FF6E1-9B77-19F9-BEA7-56DE55EE303E}"/>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D238C180-511B-9D36-28A3-7D839CB492DB}"/>
              </a:ext>
            </a:extLst>
          </p:cNvPr>
          <p:cNvSpPr>
            <a:spLocks noGrp="1" noChangeArrowheads="1"/>
          </p:cNvSpPr>
          <p:nvPr>
            <p:ph type="subTitle" idx="1"/>
          </p:nvPr>
        </p:nvSpPr>
        <p:spPr>
          <a:xfrm>
            <a:off x="228600" y="209550"/>
            <a:ext cx="8610600" cy="4648200"/>
          </a:xfrm>
        </p:spPr>
        <p:txBody>
          <a:bodyPr>
            <a:normAutofit lnSpcReduction="10000"/>
          </a:bodyPr>
          <a:lstStyle/>
          <a:p>
            <a:pPr algn="l"/>
            <a:r>
              <a:rPr lang="en-US" altLang="en-US" sz="4000" dirty="0"/>
              <a:t>The Tel Aviv Stock Exchange has been resilient amid the ongoing war and continues to attract funds from international investors. Data released in October revealed that the Tel Aviv Stock Exchange 35 Index, expanded by 14% since the war began on Oct. 7, 2023.</a:t>
            </a:r>
          </a:p>
        </p:txBody>
      </p:sp>
    </p:spTree>
    <p:extLst>
      <p:ext uri="{BB962C8B-B14F-4D97-AF65-F5344CB8AC3E}">
        <p14:creationId xmlns:p14="http://schemas.microsoft.com/office/powerpoint/2010/main" val="1533065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511CD-DAC6-7C67-304C-C75876F7DBAE}"/>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E4F92AEF-FE68-22D0-6EEF-F3BE7EC2AE2A}"/>
              </a:ext>
            </a:extLst>
          </p:cNvPr>
          <p:cNvSpPr>
            <a:spLocks noGrp="1" noChangeArrowheads="1"/>
          </p:cNvSpPr>
          <p:nvPr>
            <p:ph type="subTitle" idx="1"/>
          </p:nvPr>
        </p:nvSpPr>
        <p:spPr>
          <a:xfrm>
            <a:off x="228600" y="209550"/>
            <a:ext cx="8610600" cy="4648200"/>
          </a:xfrm>
        </p:spPr>
        <p:txBody>
          <a:bodyPr/>
          <a:lstStyle/>
          <a:p>
            <a:endParaRPr lang="en-US" altLang="en-US" sz="4000" dirty="0"/>
          </a:p>
          <a:p>
            <a:r>
              <a:rPr lang="en-US" altLang="en-US" sz="4000" dirty="0"/>
              <a:t>So, there is good news </a:t>
            </a:r>
          </a:p>
          <a:p>
            <a:r>
              <a:rPr lang="en-US" altLang="en-US" sz="4000" dirty="0"/>
              <a:t>in the news in 2024!</a:t>
            </a:r>
          </a:p>
        </p:txBody>
      </p:sp>
    </p:spTree>
    <p:extLst>
      <p:ext uri="{BB962C8B-B14F-4D97-AF65-F5344CB8AC3E}">
        <p14:creationId xmlns:p14="http://schemas.microsoft.com/office/powerpoint/2010/main" val="497908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BB9B2-8AB4-878B-84AA-4E334DE1B22D}"/>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FE722210-CD13-F58B-39CE-5F14522C54BE}"/>
              </a:ext>
            </a:extLst>
          </p:cNvPr>
          <p:cNvSpPr>
            <a:spLocks noGrp="1" noChangeArrowheads="1"/>
          </p:cNvSpPr>
          <p:nvPr>
            <p:ph type="subTitle" idx="1"/>
          </p:nvPr>
        </p:nvSpPr>
        <p:spPr>
          <a:xfrm>
            <a:off x="228600" y="209550"/>
            <a:ext cx="8610600" cy="4648200"/>
          </a:xfrm>
        </p:spPr>
        <p:txBody>
          <a:bodyPr/>
          <a:lstStyle/>
          <a:p>
            <a:pPr algn="l"/>
            <a:endParaRPr lang="en-US" altLang="en-US" sz="4000" dirty="0"/>
          </a:p>
        </p:txBody>
      </p:sp>
      <p:pic>
        <p:nvPicPr>
          <p:cNvPr id="3" name="Picture 2">
            <a:extLst>
              <a:ext uri="{FF2B5EF4-FFF2-40B4-BE49-F238E27FC236}">
                <a16:creationId xmlns:a16="http://schemas.microsoft.com/office/drawing/2014/main" id="{23519CC4-D54F-05D8-C758-2E70D590D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544986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BB4BF-D65D-F99B-DDD9-0B3C1A94100C}"/>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421A0D10-9920-4EC2-94E2-41E9EDDF1FB8}"/>
              </a:ext>
            </a:extLst>
          </p:cNvPr>
          <p:cNvSpPr>
            <a:spLocks noGrp="1" noChangeArrowheads="1"/>
          </p:cNvSpPr>
          <p:nvPr>
            <p:ph type="subTitle" idx="1"/>
          </p:nvPr>
        </p:nvSpPr>
        <p:spPr>
          <a:xfrm>
            <a:off x="228600" y="209550"/>
            <a:ext cx="8610600" cy="4648200"/>
          </a:xfrm>
        </p:spPr>
        <p:txBody>
          <a:bodyPr/>
          <a:lstStyle/>
          <a:p>
            <a:pPr algn="l"/>
            <a:endParaRPr lang="en-US" altLang="en-US" sz="4000" dirty="0"/>
          </a:p>
        </p:txBody>
      </p:sp>
      <p:pic>
        <p:nvPicPr>
          <p:cNvPr id="3" name="Picture 2">
            <a:extLst>
              <a:ext uri="{FF2B5EF4-FFF2-40B4-BE49-F238E27FC236}">
                <a16:creationId xmlns:a16="http://schemas.microsoft.com/office/drawing/2014/main" id="{F0D36A58-BB0A-4284-8697-7D0456EF29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F64253D-48FD-D806-2C45-BC0E1EB2B2CB}"/>
              </a:ext>
            </a:extLst>
          </p:cNvPr>
          <p:cNvSpPr txBox="1"/>
          <p:nvPr/>
        </p:nvSpPr>
        <p:spPr>
          <a:xfrm>
            <a:off x="253655" y="285750"/>
            <a:ext cx="7278724" cy="3170099"/>
          </a:xfrm>
          <a:prstGeom prst="rect">
            <a:avLst/>
          </a:prstGeom>
          <a:noFill/>
        </p:spPr>
        <p:txBody>
          <a:bodyPr wrap="none" rtlCol="0">
            <a:spAutoFit/>
          </a:bodyPr>
          <a:lstStyle/>
          <a:p>
            <a:pPr algn="l">
              <a:tabLst>
                <a:tab pos="2000250" algn="l"/>
              </a:tabLst>
            </a:pPr>
            <a:r>
              <a:rPr lang="en-US" u="sng" dirty="0">
                <a:solidFill>
                  <a:srgbClr val="FFFF66"/>
                </a:solidFill>
                <a:effectLst>
                  <a:outerShdw blurRad="38100" dist="38100" dir="2700000" algn="tl">
                    <a:srgbClr val="000000">
                      <a:alpha val="43137"/>
                    </a:srgbClr>
                  </a:outerShdw>
                </a:effectLst>
              </a:rPr>
              <a:t>Reformation</a:t>
            </a:r>
            <a:r>
              <a:rPr lang="en-US" dirty="0">
                <a:solidFill>
                  <a:srgbClr val="FFFF66"/>
                </a:solidFill>
                <a:effectLst>
                  <a:outerShdw blurRad="38100" dist="38100" dir="2700000" algn="tl">
                    <a:srgbClr val="000000">
                      <a:alpha val="43137"/>
                    </a:srgbClr>
                  </a:outerShdw>
                </a:effectLst>
              </a:rPr>
              <a:t>?</a:t>
            </a:r>
          </a:p>
          <a:p>
            <a:pPr marL="457200" indent="-457200" algn="l">
              <a:buFont typeface="+mj-lt"/>
              <a:buAutoNum type="arabicPeriod"/>
            </a:pPr>
            <a:r>
              <a:rPr lang="en-US" dirty="0">
                <a:effectLst>
                  <a:outerShdw blurRad="38100" dist="38100" dir="2700000" algn="tl">
                    <a:srgbClr val="000000">
                      <a:alpha val="43137"/>
                    </a:srgbClr>
                  </a:outerShdw>
                </a:effectLst>
              </a:rPr>
              <a:t>Revival vs reformation</a:t>
            </a:r>
          </a:p>
          <a:p>
            <a:pPr marL="457200" indent="-457200" algn="l">
              <a:buFont typeface="+mj-lt"/>
              <a:buAutoNum type="arabicPeriod"/>
            </a:pPr>
            <a:r>
              <a:rPr lang="en-US" dirty="0">
                <a:effectLst>
                  <a:outerShdw blurRad="38100" dist="38100" dir="2700000" algn="tl">
                    <a:srgbClr val="000000">
                      <a:alpha val="43137"/>
                    </a:srgbClr>
                  </a:outerShdw>
                </a:effectLst>
              </a:rPr>
              <a:t>Are we in reformation?</a:t>
            </a:r>
          </a:p>
          <a:p>
            <a:pPr marL="457200" indent="-457200" algn="l">
              <a:buFont typeface="+mj-lt"/>
              <a:buAutoNum type="arabicPeriod"/>
            </a:pPr>
            <a:r>
              <a:rPr lang="en-US" dirty="0">
                <a:effectLst>
                  <a:outerShdw blurRad="38100" dist="38100" dir="2700000" algn="tl">
                    <a:srgbClr val="000000">
                      <a:alpha val="43137"/>
                    </a:srgbClr>
                  </a:outerShdw>
                </a:effectLst>
              </a:rPr>
              <a:t>How to conserve revival in </a:t>
            </a:r>
          </a:p>
          <a:p>
            <a:pPr algn="l"/>
            <a:r>
              <a:rPr lang="en-US" dirty="0">
                <a:effectLst>
                  <a:outerShdw blurRad="38100" dist="38100" dir="2700000" algn="tl">
                    <a:srgbClr val="000000">
                      <a:alpha val="43137"/>
                    </a:srgbClr>
                  </a:outerShdw>
                </a:effectLst>
              </a:rPr>
              <a:t>    reformation</a:t>
            </a:r>
          </a:p>
        </p:txBody>
      </p:sp>
    </p:spTree>
    <p:extLst>
      <p:ext uri="{BB962C8B-B14F-4D97-AF65-F5344CB8AC3E}">
        <p14:creationId xmlns:p14="http://schemas.microsoft.com/office/powerpoint/2010/main" val="3840316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A346C-F9F1-BCC0-453B-4DFE376F73A1}"/>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D9CA8C3A-85E2-72D5-D63A-5F5F746A4E5C}"/>
              </a:ext>
            </a:extLst>
          </p:cNvPr>
          <p:cNvSpPr>
            <a:spLocks noGrp="1" noChangeArrowheads="1"/>
          </p:cNvSpPr>
          <p:nvPr>
            <p:ph type="subTitle" idx="1"/>
          </p:nvPr>
        </p:nvSpPr>
        <p:spPr>
          <a:xfrm>
            <a:off x="228600" y="209550"/>
            <a:ext cx="8610600" cy="4648200"/>
          </a:xfrm>
        </p:spPr>
        <p:txBody>
          <a:bodyPr/>
          <a:lstStyle/>
          <a:p>
            <a:pPr algn="l"/>
            <a:endParaRPr lang="en-US" altLang="en-US" sz="4000" dirty="0"/>
          </a:p>
        </p:txBody>
      </p:sp>
      <p:pic>
        <p:nvPicPr>
          <p:cNvPr id="3" name="Picture 2">
            <a:extLst>
              <a:ext uri="{FF2B5EF4-FFF2-40B4-BE49-F238E27FC236}">
                <a16:creationId xmlns:a16="http://schemas.microsoft.com/office/drawing/2014/main" id="{720711D5-541D-6B2F-77C8-ADBA3A8FD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827FD03C-F26F-6D5E-9A47-19E1B6431FBE}"/>
              </a:ext>
            </a:extLst>
          </p:cNvPr>
          <p:cNvSpPr txBox="1"/>
          <p:nvPr/>
        </p:nvSpPr>
        <p:spPr>
          <a:xfrm>
            <a:off x="253655" y="285750"/>
            <a:ext cx="7278724" cy="3170099"/>
          </a:xfrm>
          <a:prstGeom prst="rect">
            <a:avLst/>
          </a:prstGeom>
          <a:noFill/>
        </p:spPr>
        <p:txBody>
          <a:bodyPr wrap="none" rtlCol="0">
            <a:spAutoFit/>
          </a:bodyPr>
          <a:lstStyle/>
          <a:p>
            <a:pPr algn="l">
              <a:tabLst>
                <a:tab pos="2000250" algn="l"/>
              </a:tabLst>
            </a:pPr>
            <a:r>
              <a:rPr lang="en-US" u="sng" dirty="0">
                <a:solidFill>
                  <a:srgbClr val="FFFF66"/>
                </a:solidFill>
                <a:effectLst>
                  <a:outerShdw blurRad="38100" dist="38100" dir="2700000" algn="tl">
                    <a:srgbClr val="000000">
                      <a:alpha val="43137"/>
                    </a:srgbClr>
                  </a:outerShdw>
                </a:effectLst>
              </a:rPr>
              <a:t>Reformation</a:t>
            </a:r>
            <a:r>
              <a:rPr lang="en-US" dirty="0">
                <a:solidFill>
                  <a:srgbClr val="FFFF66"/>
                </a:solidFill>
                <a:effectLst>
                  <a:outerShdw blurRad="38100" dist="38100" dir="2700000" algn="tl">
                    <a:srgbClr val="000000">
                      <a:alpha val="43137"/>
                    </a:srgbClr>
                  </a:outerShdw>
                </a:effectLst>
              </a:rPr>
              <a:t>?</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Revival vs reformation</a:t>
            </a:r>
          </a:p>
          <a:p>
            <a:pPr marL="457200" indent="-457200" algn="l">
              <a:buFont typeface="+mj-lt"/>
              <a:buAutoNum type="arabicPeriod"/>
            </a:pPr>
            <a:r>
              <a:rPr lang="en-US" dirty="0">
                <a:effectLst>
                  <a:outerShdw blurRad="38100" dist="38100" dir="2700000" algn="tl">
                    <a:srgbClr val="000000">
                      <a:alpha val="43137"/>
                    </a:srgbClr>
                  </a:outerShdw>
                </a:effectLst>
              </a:rPr>
              <a:t>Are we in reformation?</a:t>
            </a:r>
          </a:p>
          <a:p>
            <a:pPr marL="457200" indent="-457200" algn="l">
              <a:buFont typeface="+mj-lt"/>
              <a:buAutoNum type="arabicPeriod"/>
            </a:pPr>
            <a:r>
              <a:rPr lang="en-US" dirty="0">
                <a:effectLst>
                  <a:outerShdw blurRad="38100" dist="38100" dir="2700000" algn="tl">
                    <a:srgbClr val="000000">
                      <a:alpha val="43137"/>
                    </a:srgbClr>
                  </a:outerShdw>
                </a:effectLst>
              </a:rPr>
              <a:t>How to conserve revival in </a:t>
            </a:r>
          </a:p>
          <a:p>
            <a:pPr algn="l"/>
            <a:r>
              <a:rPr lang="en-US" dirty="0">
                <a:effectLst>
                  <a:outerShdw blurRad="38100" dist="38100" dir="2700000" algn="tl">
                    <a:srgbClr val="000000">
                      <a:alpha val="43137"/>
                    </a:srgbClr>
                  </a:outerShdw>
                </a:effectLst>
              </a:rPr>
              <a:t>    reformation</a:t>
            </a:r>
          </a:p>
        </p:txBody>
      </p:sp>
    </p:spTree>
    <p:extLst>
      <p:ext uri="{BB962C8B-B14F-4D97-AF65-F5344CB8AC3E}">
        <p14:creationId xmlns:p14="http://schemas.microsoft.com/office/powerpoint/2010/main" val="3851323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A9E3C-ACFE-80FD-4C5C-3A947733EE5B}"/>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0E66A5C4-9682-F5BB-A065-72C3B7B30325}"/>
              </a:ext>
            </a:extLst>
          </p:cNvPr>
          <p:cNvSpPr>
            <a:spLocks noGrp="1" noChangeArrowheads="1"/>
          </p:cNvSpPr>
          <p:nvPr>
            <p:ph type="subTitle" idx="1"/>
          </p:nvPr>
        </p:nvSpPr>
        <p:spPr>
          <a:xfrm>
            <a:off x="228600" y="209550"/>
            <a:ext cx="8610600" cy="4648200"/>
          </a:xfrm>
        </p:spPr>
        <p:txBody>
          <a:bodyPr/>
          <a:lstStyle/>
          <a:p>
            <a:pPr algn="l"/>
            <a:r>
              <a:rPr lang="en-US" altLang="en-US" sz="4000" dirty="0"/>
              <a:t>   </a:t>
            </a:r>
          </a:p>
        </p:txBody>
      </p:sp>
      <p:pic>
        <p:nvPicPr>
          <p:cNvPr id="3" name="Picture 2">
            <a:extLst>
              <a:ext uri="{FF2B5EF4-FFF2-40B4-BE49-F238E27FC236}">
                <a16:creationId xmlns:a16="http://schemas.microsoft.com/office/drawing/2014/main" id="{A5E3DFF1-D7D2-ED38-5FBA-C565D28BB70B}"/>
              </a:ext>
            </a:extLst>
          </p:cNvPr>
          <p:cNvPicPr>
            <a:picLocks noChangeAspect="1"/>
          </p:cNvPicPr>
          <p:nvPr/>
        </p:nvPicPr>
        <p:blipFill>
          <a:blip r:embed="rId3"/>
          <a:stretch>
            <a:fillRect/>
          </a:stretch>
        </p:blipFill>
        <p:spPr>
          <a:xfrm>
            <a:off x="990600" y="1428750"/>
            <a:ext cx="7422895" cy="1981199"/>
          </a:xfrm>
          <a:prstGeom prst="rect">
            <a:avLst/>
          </a:prstGeom>
        </p:spPr>
      </p:pic>
    </p:spTree>
    <p:extLst>
      <p:ext uri="{BB962C8B-B14F-4D97-AF65-F5344CB8AC3E}">
        <p14:creationId xmlns:p14="http://schemas.microsoft.com/office/powerpoint/2010/main" val="1316777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080D5-E05A-BB53-425F-E3E9B8B13E4E}"/>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48E742DB-0AFA-2008-0A80-012783C28595}"/>
              </a:ext>
            </a:extLst>
          </p:cNvPr>
          <p:cNvSpPr>
            <a:spLocks noGrp="1" noChangeArrowheads="1"/>
          </p:cNvSpPr>
          <p:nvPr>
            <p:ph type="subTitle" idx="1"/>
          </p:nvPr>
        </p:nvSpPr>
        <p:spPr>
          <a:xfrm>
            <a:off x="228600" y="209550"/>
            <a:ext cx="8610600" cy="4648200"/>
          </a:xfrm>
        </p:spPr>
        <p:txBody>
          <a:bodyPr/>
          <a:lstStyle/>
          <a:p>
            <a:pPr algn="l"/>
            <a:r>
              <a:rPr lang="en-US" altLang="en-US" sz="4000" dirty="0"/>
              <a:t>Revival is an inward transformation by an encounter with G-d.</a:t>
            </a:r>
          </a:p>
          <a:p>
            <a:pPr algn="l"/>
            <a:r>
              <a:rPr lang="en-US" altLang="en-US" sz="4000" dirty="0"/>
              <a:t>Reformation is a consequent transformation of the religious and moral culture.</a:t>
            </a:r>
          </a:p>
        </p:txBody>
      </p:sp>
    </p:spTree>
    <p:extLst>
      <p:ext uri="{BB962C8B-B14F-4D97-AF65-F5344CB8AC3E}">
        <p14:creationId xmlns:p14="http://schemas.microsoft.com/office/powerpoint/2010/main" val="155638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862AF-E932-77C3-07DB-A93D0C9C8F77}"/>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A1CCAF91-17AC-AD97-7E1E-5BEF9EEE5243}"/>
              </a:ext>
            </a:extLst>
          </p:cNvPr>
          <p:cNvSpPr>
            <a:spLocks noGrp="1" noChangeArrowheads="1"/>
          </p:cNvSpPr>
          <p:nvPr>
            <p:ph type="subTitle" idx="1"/>
          </p:nvPr>
        </p:nvSpPr>
        <p:spPr>
          <a:xfrm>
            <a:off x="228600" y="209550"/>
            <a:ext cx="8610600" cy="4648200"/>
          </a:xfrm>
        </p:spPr>
        <p:txBody>
          <a:bodyPr>
            <a:normAutofit lnSpcReduction="10000"/>
          </a:bodyPr>
          <a:lstStyle/>
          <a:p>
            <a:pPr marL="285750" indent="-285750" algn="l">
              <a:buFont typeface="Arial" panose="020B0604020202020204" pitchFamily="34" charset="0"/>
              <a:buChar char="•"/>
            </a:pPr>
            <a:r>
              <a:rPr lang="en-US" altLang="en-US" sz="4000" dirty="0"/>
              <a:t>Promotion from Children’s Ed to Youth Class</a:t>
            </a:r>
          </a:p>
          <a:p>
            <a:pPr lvl="1" algn="l"/>
            <a:r>
              <a:rPr lang="en-US" altLang="en-US" sz="4000" dirty="0"/>
              <a:t>	-at age 13 for boys and girls</a:t>
            </a:r>
          </a:p>
          <a:p>
            <a:pPr lvl="1" algn="l"/>
            <a:r>
              <a:rPr lang="en-US" altLang="en-US" sz="4000" dirty="0"/>
              <a:t>	-in the Spring [May 31]</a:t>
            </a:r>
          </a:p>
          <a:p>
            <a:pPr lvl="1" algn="l"/>
            <a:r>
              <a:rPr lang="en-US" altLang="en-US" sz="4000" dirty="0"/>
              <a:t>	-Bar/Bat Mitzvah </a:t>
            </a:r>
            <a:r>
              <a:rPr lang="en-US" altLang="en-US" sz="4000" i="1" dirty="0" err="1"/>
              <a:t>bukhurs</a:t>
            </a:r>
            <a:r>
              <a:rPr lang="en-US" altLang="en-US" sz="4000" dirty="0"/>
              <a:t> 			  [kids] immediately after 	     	  	  Bar/Bat Mitzvah</a:t>
            </a:r>
          </a:p>
        </p:txBody>
      </p:sp>
    </p:spTree>
    <p:extLst>
      <p:ext uri="{BB962C8B-B14F-4D97-AF65-F5344CB8AC3E}">
        <p14:creationId xmlns:p14="http://schemas.microsoft.com/office/powerpoint/2010/main" val="266435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C3FC1-579C-AE74-E595-04CF656CD6C8}"/>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82BAFCA2-1788-BA29-2D1A-2CF8143226BB}"/>
              </a:ext>
            </a:extLst>
          </p:cNvPr>
          <p:cNvSpPr>
            <a:spLocks noGrp="1" noChangeArrowheads="1"/>
          </p:cNvSpPr>
          <p:nvPr>
            <p:ph type="subTitle" idx="1"/>
          </p:nvPr>
        </p:nvSpPr>
        <p:spPr>
          <a:xfrm>
            <a:off x="228600" y="209550"/>
            <a:ext cx="8610600" cy="4648200"/>
          </a:xfrm>
        </p:spPr>
        <p:txBody>
          <a:bodyPr/>
          <a:lstStyle/>
          <a:p>
            <a:pPr algn="l"/>
            <a:r>
              <a:rPr lang="en-US" altLang="en-US" sz="4000" dirty="0"/>
              <a:t> </a:t>
            </a:r>
          </a:p>
        </p:txBody>
      </p:sp>
      <p:pic>
        <p:nvPicPr>
          <p:cNvPr id="3" name="Picture 2">
            <a:extLst>
              <a:ext uri="{FF2B5EF4-FFF2-40B4-BE49-F238E27FC236}">
                <a16:creationId xmlns:a16="http://schemas.microsoft.com/office/drawing/2014/main" id="{55FA8591-BFA3-3128-42BC-C085E52AFE5A}"/>
              </a:ext>
            </a:extLst>
          </p:cNvPr>
          <p:cNvPicPr>
            <a:picLocks noChangeAspect="1"/>
          </p:cNvPicPr>
          <p:nvPr/>
        </p:nvPicPr>
        <p:blipFill>
          <a:blip r:embed="rId3"/>
          <a:stretch>
            <a:fillRect/>
          </a:stretch>
        </p:blipFill>
        <p:spPr>
          <a:xfrm>
            <a:off x="804336" y="185404"/>
            <a:ext cx="7535327" cy="4772691"/>
          </a:xfrm>
          <a:prstGeom prst="rect">
            <a:avLst/>
          </a:prstGeom>
        </p:spPr>
      </p:pic>
    </p:spTree>
    <p:extLst>
      <p:ext uri="{BB962C8B-B14F-4D97-AF65-F5344CB8AC3E}">
        <p14:creationId xmlns:p14="http://schemas.microsoft.com/office/powerpoint/2010/main" val="2162728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575A7-725E-89F3-496B-2CB9BB6E4513}"/>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8AD75A63-3C02-5FCD-07BF-C817E669083F}"/>
              </a:ext>
            </a:extLst>
          </p:cNvPr>
          <p:cNvSpPr>
            <a:spLocks noGrp="1" noChangeArrowheads="1"/>
          </p:cNvSpPr>
          <p:nvPr>
            <p:ph type="subTitle" idx="1"/>
          </p:nvPr>
        </p:nvSpPr>
        <p:spPr>
          <a:xfrm>
            <a:off x="228600" y="209550"/>
            <a:ext cx="8610600" cy="4648200"/>
          </a:xfrm>
        </p:spPr>
        <p:txBody>
          <a:bodyPr/>
          <a:lstStyle/>
          <a:p>
            <a:pPr algn="l"/>
            <a:endParaRPr lang="en-US" altLang="en-US" sz="4000" dirty="0"/>
          </a:p>
        </p:txBody>
      </p:sp>
      <p:pic>
        <p:nvPicPr>
          <p:cNvPr id="1026" name="Picture 2">
            <a:extLst>
              <a:ext uri="{FF2B5EF4-FFF2-40B4-BE49-F238E27FC236}">
                <a16:creationId xmlns:a16="http://schemas.microsoft.com/office/drawing/2014/main" id="{F630B8B0-E0AF-D6F8-BEEF-3D891A9EF0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575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25AD03-7EE6-7495-0029-8083DA93598A}"/>
              </a:ext>
            </a:extLst>
          </p:cNvPr>
          <p:cNvSpPr txBox="1"/>
          <p:nvPr/>
        </p:nvSpPr>
        <p:spPr>
          <a:xfrm>
            <a:off x="28575" y="285750"/>
            <a:ext cx="6515823"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Diet of Worms, Germany, </a:t>
            </a:r>
          </a:p>
          <a:p>
            <a:pPr algn="l"/>
            <a:r>
              <a:rPr lang="en-US" dirty="0">
                <a:effectLst>
                  <a:outerShdw blurRad="38100" dist="38100" dir="2700000" algn="tl">
                    <a:srgbClr val="000000">
                      <a:alpha val="43137"/>
                    </a:srgbClr>
                  </a:outerShdw>
                </a:effectLst>
              </a:rPr>
              <a:t>18 April 1521</a:t>
            </a:r>
          </a:p>
        </p:txBody>
      </p:sp>
    </p:spTree>
    <p:extLst>
      <p:ext uri="{BB962C8B-B14F-4D97-AF65-F5344CB8AC3E}">
        <p14:creationId xmlns:p14="http://schemas.microsoft.com/office/powerpoint/2010/main" val="2331885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5E066-422B-D505-AE80-A6A76E244EBD}"/>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58613979-1DE7-CCA5-91E8-A1498EC5D0CC}"/>
              </a:ext>
            </a:extLst>
          </p:cNvPr>
          <p:cNvSpPr>
            <a:spLocks noGrp="1" noChangeArrowheads="1"/>
          </p:cNvSpPr>
          <p:nvPr>
            <p:ph type="subTitle" idx="1"/>
          </p:nvPr>
        </p:nvSpPr>
        <p:spPr>
          <a:xfrm>
            <a:off x="228600" y="209550"/>
            <a:ext cx="8610600" cy="4648200"/>
          </a:xfrm>
        </p:spPr>
        <p:txBody>
          <a:bodyPr>
            <a:normAutofit lnSpcReduction="10000"/>
          </a:bodyPr>
          <a:lstStyle/>
          <a:p>
            <a:pPr algn="l"/>
            <a:r>
              <a:rPr lang="en-US" altLang="en-US" sz="4000" dirty="0"/>
              <a:t>Historically, part of the reason </a:t>
            </a:r>
            <a:r>
              <a:rPr lang="en-US" altLang="en-US" sz="4000" u="sng" dirty="0">
                <a:solidFill>
                  <a:srgbClr val="FFFF66"/>
                </a:solidFill>
              </a:rPr>
              <a:t>reformation</a:t>
            </a:r>
            <a:r>
              <a:rPr lang="en-US" altLang="en-US" sz="4000" dirty="0"/>
              <a:t> became the label of what happened in the 1500’s is that a great deal of time and energy had to be devoted to </a:t>
            </a:r>
            <a:r>
              <a:rPr lang="en-US" altLang="en-US" sz="4000" u="sng" dirty="0">
                <a:solidFill>
                  <a:srgbClr val="FFFF66"/>
                </a:solidFill>
              </a:rPr>
              <a:t>reforming</a:t>
            </a:r>
            <a:r>
              <a:rPr lang="en-US" altLang="en-US" sz="4000" dirty="0"/>
              <a:t> the externals of the life of the congregation—how they worshiped, </a:t>
            </a:r>
          </a:p>
        </p:txBody>
      </p:sp>
    </p:spTree>
    <p:extLst>
      <p:ext uri="{BB962C8B-B14F-4D97-AF65-F5344CB8AC3E}">
        <p14:creationId xmlns:p14="http://schemas.microsoft.com/office/powerpoint/2010/main" val="2215020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052BF-DE8B-2671-D859-AB25C45A73E7}"/>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DE060696-0A9A-AF78-BC6C-FF60AE878AA3}"/>
              </a:ext>
            </a:extLst>
          </p:cNvPr>
          <p:cNvSpPr>
            <a:spLocks noGrp="1" noChangeArrowheads="1"/>
          </p:cNvSpPr>
          <p:nvPr>
            <p:ph type="subTitle" idx="1"/>
          </p:nvPr>
        </p:nvSpPr>
        <p:spPr>
          <a:xfrm>
            <a:off x="228600" y="209550"/>
            <a:ext cx="8610600" cy="4648200"/>
          </a:xfrm>
        </p:spPr>
        <p:txBody>
          <a:bodyPr/>
          <a:lstStyle/>
          <a:p>
            <a:pPr algn="l"/>
            <a:r>
              <a:rPr lang="en-US" altLang="en-US" sz="4000" dirty="0"/>
              <a:t>how they educated, how they prepared for immersion—almost everything had to be redone.</a:t>
            </a:r>
          </a:p>
        </p:txBody>
      </p:sp>
    </p:spTree>
    <p:extLst>
      <p:ext uri="{BB962C8B-B14F-4D97-AF65-F5344CB8AC3E}">
        <p14:creationId xmlns:p14="http://schemas.microsoft.com/office/powerpoint/2010/main" val="1451284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A0E72-170E-8CBD-F273-9233AE78AC55}"/>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C17CEA60-B3A0-0801-9F2D-6DAC6785786D}"/>
              </a:ext>
            </a:extLst>
          </p:cNvPr>
          <p:cNvSpPr>
            <a:spLocks noGrp="1" noChangeArrowheads="1"/>
          </p:cNvSpPr>
          <p:nvPr>
            <p:ph type="subTitle" idx="1"/>
          </p:nvPr>
        </p:nvSpPr>
        <p:spPr>
          <a:xfrm>
            <a:off x="228600" y="209550"/>
            <a:ext cx="8610600" cy="4648200"/>
          </a:xfrm>
        </p:spPr>
        <p:txBody>
          <a:bodyPr>
            <a:normAutofit/>
          </a:bodyPr>
          <a:lstStyle/>
          <a:p>
            <a:pPr algn="l"/>
            <a:r>
              <a:rPr lang="en-US" altLang="en-US" sz="4000" dirty="0"/>
              <a:t>Revival is generally internal and subjective…revival moves people from a place of religious stagnation [or rebellion SW] —often with the right forms—to a place of personal appropriation of that piety and those convictions. </a:t>
            </a:r>
          </a:p>
        </p:txBody>
      </p:sp>
    </p:spTree>
    <p:extLst>
      <p:ext uri="{BB962C8B-B14F-4D97-AF65-F5344CB8AC3E}">
        <p14:creationId xmlns:p14="http://schemas.microsoft.com/office/powerpoint/2010/main" val="996541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354E0-536C-CDBF-5831-7EF790C74142}"/>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83F77950-0EC2-2D9F-AFD3-434E873C1751}"/>
              </a:ext>
            </a:extLst>
          </p:cNvPr>
          <p:cNvSpPr>
            <a:spLocks noGrp="1" noChangeArrowheads="1"/>
          </p:cNvSpPr>
          <p:nvPr>
            <p:ph type="subTitle" idx="1"/>
          </p:nvPr>
        </p:nvSpPr>
        <p:spPr>
          <a:xfrm>
            <a:off x="228600" y="209550"/>
            <a:ext cx="8610600" cy="4648200"/>
          </a:xfrm>
        </p:spPr>
        <p:txBody>
          <a:bodyPr>
            <a:normAutofit/>
          </a:bodyPr>
          <a:lstStyle/>
          <a:p>
            <a:pPr algn="l"/>
            <a:r>
              <a:rPr lang="en-US" altLang="en-US" sz="4000" dirty="0"/>
              <a:t>Both reformation and revival are necessary in our day, both require a work of the Spirit, and both require the powerful preaching of the Word.</a:t>
            </a:r>
          </a:p>
        </p:txBody>
      </p:sp>
    </p:spTree>
    <p:extLst>
      <p:ext uri="{BB962C8B-B14F-4D97-AF65-F5344CB8AC3E}">
        <p14:creationId xmlns:p14="http://schemas.microsoft.com/office/powerpoint/2010/main" val="2578134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76F47-ECBA-CA42-9B80-5CAEE39CCC71}"/>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424A68A4-7A5C-157E-347C-59C5EDDEEA87}"/>
              </a:ext>
            </a:extLst>
          </p:cNvPr>
          <p:cNvSpPr>
            <a:spLocks noGrp="1" noChangeArrowheads="1"/>
          </p:cNvSpPr>
          <p:nvPr>
            <p:ph type="subTitle" idx="1"/>
          </p:nvPr>
        </p:nvSpPr>
        <p:spPr>
          <a:xfrm>
            <a:off x="228600" y="209550"/>
            <a:ext cx="8610600" cy="4648200"/>
          </a:xfrm>
        </p:spPr>
        <p:txBody>
          <a:bodyPr/>
          <a:lstStyle/>
          <a:p>
            <a:pPr algn="l"/>
            <a:r>
              <a:rPr lang="en-US" altLang="en-US" sz="4000" dirty="0"/>
              <a:t>Revival is an inward transformation by an encounter with G-d.</a:t>
            </a:r>
          </a:p>
          <a:p>
            <a:pPr algn="l"/>
            <a:r>
              <a:rPr lang="en-US" altLang="en-US" sz="4000" dirty="0"/>
              <a:t>Reformation is a consequent transformation of the religious and moral culture.</a:t>
            </a:r>
          </a:p>
        </p:txBody>
      </p:sp>
    </p:spTree>
    <p:extLst>
      <p:ext uri="{BB962C8B-B14F-4D97-AF65-F5344CB8AC3E}">
        <p14:creationId xmlns:p14="http://schemas.microsoft.com/office/powerpoint/2010/main" val="3375819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9DE10-CF8D-96F6-F020-3243007B2121}"/>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B2F48345-A21A-3445-9FD5-105CCE762E11}"/>
              </a:ext>
            </a:extLst>
          </p:cNvPr>
          <p:cNvSpPr>
            <a:spLocks noGrp="1" noChangeArrowheads="1"/>
          </p:cNvSpPr>
          <p:nvPr>
            <p:ph type="subTitle" idx="1"/>
          </p:nvPr>
        </p:nvSpPr>
        <p:spPr>
          <a:xfrm>
            <a:off x="228600" y="209550"/>
            <a:ext cx="8610600" cy="4648200"/>
          </a:xfrm>
        </p:spPr>
        <p:txBody>
          <a:bodyPr/>
          <a:lstStyle/>
          <a:p>
            <a:pPr algn="l"/>
            <a:r>
              <a:rPr lang="en-US" altLang="en-US" sz="4000" dirty="0"/>
              <a:t> </a:t>
            </a:r>
          </a:p>
        </p:txBody>
      </p:sp>
      <p:pic>
        <p:nvPicPr>
          <p:cNvPr id="3" name="Picture 2">
            <a:extLst>
              <a:ext uri="{FF2B5EF4-FFF2-40B4-BE49-F238E27FC236}">
                <a16:creationId xmlns:a16="http://schemas.microsoft.com/office/drawing/2014/main" id="{7A3BF40B-C172-CD54-7BF0-FD25C13B00A3}"/>
              </a:ext>
            </a:extLst>
          </p:cNvPr>
          <p:cNvPicPr>
            <a:picLocks noChangeAspect="1"/>
          </p:cNvPicPr>
          <p:nvPr/>
        </p:nvPicPr>
        <p:blipFill>
          <a:blip r:embed="rId3"/>
          <a:stretch>
            <a:fillRect/>
          </a:stretch>
        </p:blipFill>
        <p:spPr>
          <a:xfrm>
            <a:off x="1711584" y="0"/>
            <a:ext cx="5720831" cy="5143500"/>
          </a:xfrm>
          <a:prstGeom prst="rect">
            <a:avLst/>
          </a:prstGeom>
        </p:spPr>
      </p:pic>
    </p:spTree>
    <p:extLst>
      <p:ext uri="{BB962C8B-B14F-4D97-AF65-F5344CB8AC3E}">
        <p14:creationId xmlns:p14="http://schemas.microsoft.com/office/powerpoint/2010/main" val="3820728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A6405-D657-A296-BC69-9448E5607F4A}"/>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0EB54BF3-BF32-24EF-037F-935EBAC372BA}"/>
              </a:ext>
            </a:extLst>
          </p:cNvPr>
          <p:cNvSpPr>
            <a:spLocks noGrp="1" noChangeArrowheads="1"/>
          </p:cNvSpPr>
          <p:nvPr>
            <p:ph type="subTitle" idx="1"/>
          </p:nvPr>
        </p:nvSpPr>
        <p:spPr>
          <a:xfrm>
            <a:off x="228600" y="209550"/>
            <a:ext cx="8610600" cy="4648200"/>
          </a:xfrm>
        </p:spPr>
        <p:txBody>
          <a:bodyPr>
            <a:normAutofit lnSpcReduction="10000"/>
          </a:bodyPr>
          <a:lstStyle/>
          <a:p>
            <a:pPr algn="l">
              <a:spcAft>
                <a:spcPts val="2250"/>
              </a:spcAft>
            </a:pPr>
            <a:r>
              <a:rPr lang="en-US" altLang="en-US" sz="4000" dirty="0"/>
              <a:t>John Wesley was plagued by his uncertainty of salvation.</a:t>
            </a:r>
            <a:r>
              <a:rPr lang="en-US" sz="4000" dirty="0"/>
              <a:t>  On May 24th, 1738 he found what he longed for: “In the evening I went very unwillingly to a society in Aldersgate Street, where one was reading Luther’s ‘Preface to the Epistle to the Romans’. </a:t>
            </a:r>
            <a:endParaRPr lang="en-US" altLang="en-US" sz="4000" dirty="0"/>
          </a:p>
        </p:txBody>
      </p:sp>
    </p:spTree>
    <p:extLst>
      <p:ext uri="{BB962C8B-B14F-4D97-AF65-F5344CB8AC3E}">
        <p14:creationId xmlns:p14="http://schemas.microsoft.com/office/powerpoint/2010/main" val="1342250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693F1-8AB2-87D1-5899-B568577222BB}"/>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43F7296D-C3C8-AF0B-6531-AEE23F1330B1}"/>
              </a:ext>
            </a:extLst>
          </p:cNvPr>
          <p:cNvSpPr>
            <a:spLocks noGrp="1" noChangeArrowheads="1"/>
          </p:cNvSpPr>
          <p:nvPr>
            <p:ph type="subTitle" idx="1"/>
          </p:nvPr>
        </p:nvSpPr>
        <p:spPr>
          <a:xfrm>
            <a:off x="228600" y="209550"/>
            <a:ext cx="8610600" cy="4648200"/>
          </a:xfrm>
        </p:spPr>
        <p:txBody>
          <a:bodyPr>
            <a:normAutofit fontScale="92500" lnSpcReduction="20000"/>
          </a:bodyPr>
          <a:lstStyle/>
          <a:p>
            <a:pPr algn="l">
              <a:spcAft>
                <a:spcPts val="2250"/>
              </a:spcAft>
            </a:pPr>
            <a:r>
              <a:rPr lang="en-US" sz="4000" dirty="0"/>
              <a:t>About a quarter before nine, while he was describing the change which God works in the heart through faith in Messiah, I felt my heart strangely warmed. I felt I did trust in Messiah, Messiah alone for salvation, and an assurance was given me that he had taken away my sins, even mine, and saved me from the law of sin and death.”</a:t>
            </a:r>
            <a:endParaRPr lang="en-US" altLang="en-US" sz="4000" dirty="0"/>
          </a:p>
        </p:txBody>
      </p:sp>
    </p:spTree>
    <p:extLst>
      <p:ext uri="{BB962C8B-B14F-4D97-AF65-F5344CB8AC3E}">
        <p14:creationId xmlns:p14="http://schemas.microsoft.com/office/powerpoint/2010/main" val="251843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1A068-7D00-6266-484C-E61DEF53F363}"/>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0BB74205-14BA-FDEE-B818-9FC09B190429}"/>
              </a:ext>
            </a:extLst>
          </p:cNvPr>
          <p:cNvSpPr>
            <a:spLocks noGrp="1" noChangeArrowheads="1"/>
          </p:cNvSpPr>
          <p:nvPr>
            <p:ph type="subTitle" idx="1"/>
          </p:nvPr>
        </p:nvSpPr>
        <p:spPr>
          <a:xfrm>
            <a:off x="228600" y="209550"/>
            <a:ext cx="8610600" cy="4648200"/>
          </a:xfrm>
        </p:spPr>
        <p:txBody>
          <a:bodyPr/>
          <a:lstStyle/>
          <a:p>
            <a:pPr marL="285750" indent="-285750" algn="l">
              <a:buFont typeface="Arial" panose="020B0604020202020204" pitchFamily="34" charset="0"/>
              <a:buChar char="•"/>
            </a:pPr>
            <a:r>
              <a:rPr lang="en-US" altLang="en-US" sz="4000" dirty="0"/>
              <a:t>Promotion from Youth Class to Young Adult / </a:t>
            </a:r>
            <a:r>
              <a:rPr lang="he-IL" altLang="en-US" sz="4000" b="1" dirty="0">
                <a:latin typeface="David" panose="020E0502060401010101" pitchFamily="34" charset="-79"/>
                <a:cs typeface="David" panose="020E0502060401010101" pitchFamily="34" charset="-79"/>
              </a:rPr>
              <a:t>לא קשיש</a:t>
            </a:r>
            <a:r>
              <a:rPr lang="en-US" altLang="en-US" sz="4000" b="1" dirty="0">
                <a:latin typeface="David" panose="020E0502060401010101" pitchFamily="34" charset="-79"/>
                <a:cs typeface="David" panose="020E0502060401010101" pitchFamily="34" charset="-79"/>
              </a:rPr>
              <a:t> / </a:t>
            </a:r>
            <a:r>
              <a:rPr lang="en-US" altLang="en-US" sz="4000" dirty="0"/>
              <a:t>Lo Kashish and</a:t>
            </a:r>
            <a:r>
              <a:rPr lang="en-US" altLang="en-US" sz="4000" b="1" dirty="0">
                <a:latin typeface="David" panose="020E0502060401010101" pitchFamily="34" charset="-79"/>
                <a:cs typeface="David" panose="020E0502060401010101" pitchFamily="34" charset="-79"/>
              </a:rPr>
              <a:t> </a:t>
            </a:r>
            <a:r>
              <a:rPr lang="en-US" altLang="en-US" sz="4000" dirty="0"/>
              <a:t>the main adult service upon graduation from High School.  </a:t>
            </a:r>
          </a:p>
          <a:p>
            <a:pPr marL="285750" indent="-285750" algn="l">
              <a:buFont typeface="Arial" panose="020B0604020202020204" pitchFamily="34" charset="0"/>
              <a:buChar char="•"/>
            </a:pPr>
            <a:r>
              <a:rPr lang="en-US" altLang="en-US" sz="4000" dirty="0"/>
              <a:t>May 31 promotion day.</a:t>
            </a:r>
          </a:p>
        </p:txBody>
      </p:sp>
    </p:spTree>
    <p:extLst>
      <p:ext uri="{BB962C8B-B14F-4D97-AF65-F5344CB8AC3E}">
        <p14:creationId xmlns:p14="http://schemas.microsoft.com/office/powerpoint/2010/main" val="3463173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9997D-24FE-3F8E-ED39-CF104C210B3E}"/>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BB23FEF6-63E5-A76F-73A3-BA045CE40B3B}"/>
              </a:ext>
            </a:extLst>
          </p:cNvPr>
          <p:cNvSpPr>
            <a:spLocks noGrp="1" noChangeArrowheads="1"/>
          </p:cNvSpPr>
          <p:nvPr>
            <p:ph type="subTitle" idx="1"/>
          </p:nvPr>
        </p:nvSpPr>
        <p:spPr>
          <a:xfrm>
            <a:off x="228600" y="209550"/>
            <a:ext cx="8610600" cy="4648200"/>
          </a:xfrm>
        </p:spPr>
        <p:txBody>
          <a:bodyPr>
            <a:normAutofit lnSpcReduction="10000"/>
          </a:bodyPr>
          <a:lstStyle/>
          <a:p>
            <a:pPr algn="l">
              <a:tabLst>
                <a:tab pos="2686050" algn="l"/>
              </a:tabLst>
            </a:pPr>
            <a:r>
              <a:rPr lang="en-US" altLang="en-US" sz="4000" dirty="0"/>
              <a:t>Wesley shared that message throughout England and America.  A great revival resulted, and ultimately there was </a:t>
            </a:r>
            <a:r>
              <a:rPr lang="en-US" altLang="en-US" sz="4000" u="sng" dirty="0">
                <a:solidFill>
                  <a:srgbClr val="FFFF66"/>
                </a:solidFill>
              </a:rPr>
              <a:t>a great reformation</a:t>
            </a:r>
            <a:r>
              <a:rPr lang="en-US" altLang="en-US" sz="4000" dirty="0"/>
              <a:t>, ending the slave trade in the British Empire through William Wilberforce, a Wesley follower.</a:t>
            </a:r>
          </a:p>
        </p:txBody>
      </p:sp>
    </p:spTree>
    <p:extLst>
      <p:ext uri="{BB962C8B-B14F-4D97-AF65-F5344CB8AC3E}">
        <p14:creationId xmlns:p14="http://schemas.microsoft.com/office/powerpoint/2010/main" val="53720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9E200-AF95-74AD-C91B-74D145354ECF}"/>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D2FA94C6-5540-C705-A9E2-4C8FB062D8F6}"/>
              </a:ext>
            </a:extLst>
          </p:cNvPr>
          <p:cNvSpPr>
            <a:spLocks noGrp="1" noChangeArrowheads="1"/>
          </p:cNvSpPr>
          <p:nvPr>
            <p:ph type="subTitle" idx="1"/>
          </p:nvPr>
        </p:nvSpPr>
        <p:spPr>
          <a:xfrm>
            <a:off x="228600" y="209550"/>
            <a:ext cx="8610600" cy="4648200"/>
          </a:xfrm>
        </p:spPr>
        <p:txBody>
          <a:bodyPr>
            <a:normAutofit fontScale="92500" lnSpcReduction="10000"/>
          </a:bodyPr>
          <a:lstStyle/>
          <a:p>
            <a:pPr algn="l"/>
            <a:r>
              <a:rPr lang="en-US" altLang="en-US" sz="4000" dirty="0"/>
              <a:t>In 1807, after nearly two decades of relentless advocacy, Wilberforce's efforts bore fruit. The Abolition Act was passed in the House of Commons with an overwhelming majority. This landmark legislation marked the end of British involvement in the transatlantic slave trade.</a:t>
            </a:r>
          </a:p>
        </p:txBody>
      </p:sp>
    </p:spTree>
    <p:extLst>
      <p:ext uri="{BB962C8B-B14F-4D97-AF65-F5344CB8AC3E}">
        <p14:creationId xmlns:p14="http://schemas.microsoft.com/office/powerpoint/2010/main" val="378793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A78DB-6D14-1E2F-4171-4ECBE97452B3}"/>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BDDBC525-6E63-8D72-B4E7-F96713370A24}"/>
              </a:ext>
            </a:extLst>
          </p:cNvPr>
          <p:cNvSpPr>
            <a:spLocks noGrp="1" noChangeArrowheads="1"/>
          </p:cNvSpPr>
          <p:nvPr>
            <p:ph type="subTitle" idx="1"/>
          </p:nvPr>
        </p:nvSpPr>
        <p:spPr>
          <a:xfrm>
            <a:off x="228600" y="209550"/>
            <a:ext cx="8610600" cy="4648200"/>
          </a:xfrm>
        </p:spPr>
        <p:txBody>
          <a:bodyPr/>
          <a:lstStyle/>
          <a:p>
            <a:pPr algn="l"/>
            <a:r>
              <a:rPr lang="en-US" altLang="en-US" sz="4000" dirty="0"/>
              <a:t>Finally, in 1833, the Slavery Abolition Act was passed, ensuring the freedom of all slaves in the British Empire.  Wilberforce received the news just days before his death. His life's mission had been accomplished.</a:t>
            </a:r>
          </a:p>
          <a:p>
            <a:pPr algn="l"/>
            <a:endParaRPr lang="en-US" altLang="en-US" sz="4000" dirty="0"/>
          </a:p>
          <a:p>
            <a:pPr algn="l"/>
            <a:endParaRPr lang="en-US" altLang="en-US" sz="4000" dirty="0"/>
          </a:p>
        </p:txBody>
      </p:sp>
    </p:spTree>
    <p:extLst>
      <p:ext uri="{BB962C8B-B14F-4D97-AF65-F5344CB8AC3E}">
        <p14:creationId xmlns:p14="http://schemas.microsoft.com/office/powerpoint/2010/main" val="2351647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2219A-A669-5820-9B28-DBF66B6615DC}"/>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7C2F8746-6A8B-A8D6-3788-13641B5D107C}"/>
              </a:ext>
            </a:extLst>
          </p:cNvPr>
          <p:cNvSpPr>
            <a:spLocks noGrp="1" noChangeArrowheads="1"/>
          </p:cNvSpPr>
          <p:nvPr>
            <p:ph type="subTitle" idx="1"/>
          </p:nvPr>
        </p:nvSpPr>
        <p:spPr>
          <a:xfrm>
            <a:off x="228600" y="209550"/>
            <a:ext cx="8610600" cy="4648200"/>
          </a:xfrm>
        </p:spPr>
        <p:txBody>
          <a:bodyPr/>
          <a:lstStyle/>
          <a:p>
            <a:pPr algn="l"/>
            <a:r>
              <a:rPr lang="en-US" altLang="en-US" sz="4000" dirty="0"/>
              <a:t> </a:t>
            </a:r>
          </a:p>
        </p:txBody>
      </p:sp>
      <p:pic>
        <p:nvPicPr>
          <p:cNvPr id="3" name="Picture 2">
            <a:extLst>
              <a:ext uri="{FF2B5EF4-FFF2-40B4-BE49-F238E27FC236}">
                <a16:creationId xmlns:a16="http://schemas.microsoft.com/office/drawing/2014/main" id="{C417605D-AF09-C764-20ED-62ECFBFF73CE}"/>
              </a:ext>
            </a:extLst>
          </p:cNvPr>
          <p:cNvPicPr>
            <a:picLocks noChangeAspect="1"/>
          </p:cNvPicPr>
          <p:nvPr/>
        </p:nvPicPr>
        <p:blipFill>
          <a:blip r:embed="rId3"/>
          <a:stretch>
            <a:fillRect/>
          </a:stretch>
        </p:blipFill>
        <p:spPr>
          <a:xfrm>
            <a:off x="779695" y="0"/>
            <a:ext cx="7584610" cy="5143500"/>
          </a:xfrm>
          <a:prstGeom prst="rect">
            <a:avLst/>
          </a:prstGeom>
        </p:spPr>
      </p:pic>
      <p:sp>
        <p:nvSpPr>
          <p:cNvPr id="8" name="TextBox 7">
            <a:extLst>
              <a:ext uri="{FF2B5EF4-FFF2-40B4-BE49-F238E27FC236}">
                <a16:creationId xmlns:a16="http://schemas.microsoft.com/office/drawing/2014/main" id="{200488F0-385F-A764-E694-79DFCACA259F}"/>
              </a:ext>
            </a:extLst>
          </p:cNvPr>
          <p:cNvSpPr txBox="1"/>
          <p:nvPr/>
        </p:nvSpPr>
        <p:spPr>
          <a:xfrm>
            <a:off x="228600" y="2419350"/>
            <a:ext cx="6910225" cy="3170099"/>
          </a:xfrm>
          <a:prstGeom prst="rect">
            <a:avLst/>
          </a:prstGeom>
          <a:noFill/>
        </p:spPr>
        <p:txBody>
          <a:bodyPr wrap="none" rtlCol="0">
            <a:spAutoFit/>
          </a:bodyPr>
          <a:lstStyle/>
          <a:p>
            <a:pPr algn="l"/>
            <a:r>
              <a:rPr lang="en-US" altLang="en-US" sz="4000" dirty="0">
                <a:effectLst>
                  <a:outerShdw blurRad="38100" dist="38100" dir="2700000" algn="tl">
                    <a:srgbClr val="000000">
                      <a:alpha val="43137"/>
                    </a:srgbClr>
                  </a:outerShdw>
                </a:effectLst>
              </a:rPr>
              <a:t>Fiji was once known as the </a:t>
            </a:r>
          </a:p>
          <a:p>
            <a:pPr algn="l"/>
            <a:r>
              <a:rPr lang="en-US" altLang="en-US" sz="4000" dirty="0">
                <a:effectLst>
                  <a:outerShdw blurRad="38100" dist="38100" dir="2700000" algn="tl">
                    <a:srgbClr val="000000">
                      <a:alpha val="43137"/>
                    </a:srgbClr>
                  </a:outerShdw>
                </a:effectLst>
              </a:rPr>
              <a:t>Cannibal Isles, and is now </a:t>
            </a:r>
          </a:p>
          <a:p>
            <a:pPr algn="l"/>
            <a:r>
              <a:rPr lang="en-US" altLang="en-US" sz="4000" dirty="0">
                <a:effectLst>
                  <a:outerShdw blurRad="38100" dist="38100" dir="2700000" algn="tl">
                    <a:srgbClr val="000000">
                      <a:alpha val="43137"/>
                    </a:srgbClr>
                  </a:outerShdw>
                </a:effectLst>
              </a:rPr>
              <a:t>known as the Bible Belt of </a:t>
            </a:r>
          </a:p>
          <a:p>
            <a:pPr algn="l"/>
            <a:r>
              <a:rPr lang="en-US" altLang="en-US" sz="4000" dirty="0">
                <a:effectLst>
                  <a:outerShdw blurRad="38100" dist="38100" dir="2700000" algn="tl">
                    <a:srgbClr val="000000">
                      <a:alpha val="43137"/>
                    </a:srgbClr>
                  </a:outerShdw>
                </a:effectLst>
              </a:rPr>
              <a:t>the Pacific Islands. </a:t>
            </a:r>
          </a:p>
          <a:p>
            <a:endParaRPr lang="en-US" dirty="0"/>
          </a:p>
        </p:txBody>
      </p:sp>
    </p:spTree>
    <p:extLst>
      <p:ext uri="{BB962C8B-B14F-4D97-AF65-F5344CB8AC3E}">
        <p14:creationId xmlns:p14="http://schemas.microsoft.com/office/powerpoint/2010/main" val="4033833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97966-6A45-1C70-5C28-F947D208F84F}"/>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644A1888-9CC3-DFBF-6C87-2B0403BBFD27}"/>
              </a:ext>
            </a:extLst>
          </p:cNvPr>
          <p:cNvSpPr>
            <a:spLocks noGrp="1" noChangeArrowheads="1"/>
          </p:cNvSpPr>
          <p:nvPr>
            <p:ph type="subTitle" idx="1"/>
          </p:nvPr>
        </p:nvSpPr>
        <p:spPr>
          <a:xfrm>
            <a:off x="228600" y="209550"/>
            <a:ext cx="8610600" cy="4648200"/>
          </a:xfrm>
        </p:spPr>
        <p:txBody>
          <a:bodyPr>
            <a:normAutofit fontScale="92500"/>
          </a:bodyPr>
          <a:lstStyle/>
          <a:p>
            <a:pPr algn="l"/>
            <a:r>
              <a:rPr lang="en-US" altLang="en-US" sz="4000" dirty="0"/>
              <a:t>Then later, in the island nation of Fiji, in 2002, Chief </a:t>
            </a:r>
            <a:r>
              <a:rPr lang="en-US" altLang="en-US" sz="4000" dirty="0" err="1"/>
              <a:t>Mataitoga</a:t>
            </a:r>
            <a:r>
              <a:rPr lang="en-US" altLang="en-US" sz="4000" dirty="0"/>
              <a:t> of </a:t>
            </a:r>
            <a:r>
              <a:rPr lang="en-US" altLang="en-US" sz="4000" dirty="0" err="1"/>
              <a:t>Sabeto</a:t>
            </a:r>
            <a:r>
              <a:rPr lang="en-US" altLang="en-US" sz="4000" dirty="0"/>
              <a:t> village had a dream from the Lord.  The village had a lot of social problems as well as enmity and divisions.  As a result of the dream, he called his people together to pray and fast to seek God. </a:t>
            </a:r>
          </a:p>
        </p:txBody>
      </p:sp>
    </p:spTree>
    <p:extLst>
      <p:ext uri="{BB962C8B-B14F-4D97-AF65-F5344CB8AC3E}">
        <p14:creationId xmlns:p14="http://schemas.microsoft.com/office/powerpoint/2010/main" val="4133585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FAF5A-BFD9-BD73-55C9-4A643DE9CC7A}"/>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0F5D2A87-83F1-8765-3174-E566FB8CD0AC}"/>
              </a:ext>
            </a:extLst>
          </p:cNvPr>
          <p:cNvSpPr>
            <a:spLocks noGrp="1" noChangeArrowheads="1"/>
          </p:cNvSpPr>
          <p:nvPr>
            <p:ph type="subTitle" idx="1"/>
          </p:nvPr>
        </p:nvSpPr>
        <p:spPr>
          <a:xfrm>
            <a:off x="228600" y="209550"/>
            <a:ext cx="8610600" cy="4648200"/>
          </a:xfrm>
        </p:spPr>
        <p:txBody>
          <a:bodyPr>
            <a:normAutofit/>
          </a:bodyPr>
          <a:lstStyle/>
          <a:p>
            <a:pPr algn="l"/>
            <a:r>
              <a:rPr lang="en-US" sz="4000" b="0" i="0" dirty="0">
                <a:effectLst/>
              </a:rPr>
              <a:t>There was a move of the Holy Spirit with real repen­tance and forgiveness, and unity in the village was restored.  The long term results of this action were only revealed with the passing of time. </a:t>
            </a:r>
            <a:endParaRPr lang="en-US" altLang="en-US" sz="4800" dirty="0"/>
          </a:p>
        </p:txBody>
      </p:sp>
    </p:spTree>
    <p:extLst>
      <p:ext uri="{BB962C8B-B14F-4D97-AF65-F5344CB8AC3E}">
        <p14:creationId xmlns:p14="http://schemas.microsoft.com/office/powerpoint/2010/main" val="2573345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C50AA-27B9-48AB-534F-38CE125F55ED}"/>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D6F2C64F-5A58-2489-AB56-C0CC7D5DE857}"/>
              </a:ext>
            </a:extLst>
          </p:cNvPr>
          <p:cNvSpPr>
            <a:spLocks noGrp="1" noChangeArrowheads="1"/>
          </p:cNvSpPr>
          <p:nvPr>
            <p:ph type="subTitle" idx="1"/>
          </p:nvPr>
        </p:nvSpPr>
        <p:spPr>
          <a:xfrm>
            <a:off x="228600" y="209550"/>
            <a:ext cx="8610600" cy="4648200"/>
          </a:xfrm>
        </p:spPr>
        <p:txBody>
          <a:bodyPr>
            <a:normAutofit/>
          </a:bodyPr>
          <a:lstStyle/>
          <a:p>
            <a:pPr algn="l"/>
            <a:r>
              <a:rPr lang="en-US" sz="4000" b="0" i="0" dirty="0">
                <a:effectLst/>
              </a:rPr>
              <a:t>Productivity of the soil increased and long absent fish varieties returned to the reef.  Mangroves that had died and disappeared have begun to grow again. </a:t>
            </a:r>
            <a:endParaRPr lang="en-US" altLang="en-US" sz="4800" dirty="0"/>
          </a:p>
        </p:txBody>
      </p:sp>
    </p:spTree>
    <p:extLst>
      <p:ext uri="{BB962C8B-B14F-4D97-AF65-F5344CB8AC3E}">
        <p14:creationId xmlns:p14="http://schemas.microsoft.com/office/powerpoint/2010/main" val="3946203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0FD33-A14B-E9DC-92EA-9129C3F0A32F}"/>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6CC7EE61-88AB-29C2-0E99-FA0D4315A85C}"/>
              </a:ext>
            </a:extLst>
          </p:cNvPr>
          <p:cNvSpPr>
            <a:spLocks noGrp="1" noChangeArrowheads="1"/>
          </p:cNvSpPr>
          <p:nvPr>
            <p:ph type="subTitle" idx="1"/>
          </p:nvPr>
        </p:nvSpPr>
        <p:spPr>
          <a:xfrm>
            <a:off x="228600" y="209550"/>
            <a:ext cx="8610600" cy="4648200"/>
          </a:xfrm>
        </p:spPr>
        <p:txBody>
          <a:bodyPr>
            <a:normAutofit/>
          </a:bodyPr>
          <a:lstStyle/>
          <a:p>
            <a:pPr algn="l"/>
            <a:r>
              <a:rPr lang="en-US" sz="4000" b="0" i="0" dirty="0">
                <a:effectLst/>
              </a:rPr>
              <a:t>The mangroves are very important for the ecology, providing shelter and breeding grounds for all kinds of fish, crabs, etc. all of which were part of the staple diet of these villages.</a:t>
            </a:r>
          </a:p>
          <a:p>
            <a:pPr algn="l"/>
            <a:r>
              <a:rPr lang="en-US" altLang="en-US" sz="4000" u="sng" dirty="0">
                <a:solidFill>
                  <a:srgbClr val="FFFF66"/>
                </a:solidFill>
              </a:rPr>
              <a:t>Supernatural reformation!!</a:t>
            </a:r>
            <a:endParaRPr lang="en-US" altLang="en-US" sz="4800" u="sng" dirty="0">
              <a:solidFill>
                <a:srgbClr val="FFFF66"/>
              </a:solidFill>
            </a:endParaRPr>
          </a:p>
        </p:txBody>
      </p:sp>
    </p:spTree>
    <p:extLst>
      <p:ext uri="{BB962C8B-B14F-4D97-AF65-F5344CB8AC3E}">
        <p14:creationId xmlns:p14="http://schemas.microsoft.com/office/powerpoint/2010/main" val="2456307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6434" name="Rectangle 2">
            <a:extLst>
              <a:ext uri="{FF2B5EF4-FFF2-40B4-BE49-F238E27FC236}">
                <a16:creationId xmlns:a16="http://schemas.microsoft.com/office/drawing/2014/main" id="{0806D948-A3E7-75C8-B725-A61FA220183A}"/>
              </a:ext>
            </a:extLst>
          </p:cNvPr>
          <p:cNvSpPr>
            <a:spLocks noGrp="1" noChangeArrowheads="1"/>
          </p:cNvSpPr>
          <p:nvPr>
            <p:ph type="subTitle" idx="1"/>
          </p:nvPr>
        </p:nvSpPr>
        <p:spPr>
          <a:xfrm>
            <a:off x="533400" y="209550"/>
            <a:ext cx="8305800" cy="4648200"/>
          </a:xfrm>
        </p:spPr>
        <p:txBody>
          <a:bodyPr/>
          <a:lstStyle/>
          <a:p>
            <a:pPr algn="l"/>
            <a:r>
              <a:rPr lang="en-US" altLang="en-US" sz="4400" baseline="30000" dirty="0"/>
              <a:t>T’hillim Ps 25.4-5 </a:t>
            </a:r>
            <a:r>
              <a:rPr lang="en-US" altLang="en-US" sz="4400" dirty="0"/>
              <a:t>Make me know </a:t>
            </a:r>
            <a:r>
              <a:rPr lang="en-US" altLang="en-US" sz="4400" dirty="0">
                <a:solidFill>
                  <a:srgbClr val="FFFF66"/>
                </a:solidFill>
              </a:rPr>
              <a:t>your ways,</a:t>
            </a:r>
            <a:r>
              <a:rPr lang="en-US" altLang="en-US" sz="4400" dirty="0"/>
              <a:t> A</a:t>
            </a:r>
            <a:r>
              <a:rPr lang="en-US" altLang="en-US" sz="4000" dirty="0"/>
              <a:t>DONI</a:t>
            </a:r>
            <a:r>
              <a:rPr lang="en-US" altLang="en-US" sz="4400" dirty="0"/>
              <a:t>, teach me your paths. Guide me in </a:t>
            </a:r>
            <a:r>
              <a:rPr lang="en-US" altLang="en-US" sz="4400" dirty="0">
                <a:solidFill>
                  <a:srgbClr val="FFFF66"/>
                </a:solidFill>
              </a:rPr>
              <a:t>your truth</a:t>
            </a:r>
            <a:r>
              <a:rPr lang="en-US" altLang="en-US" sz="4400" dirty="0"/>
              <a:t>, and teach me; for you are the God who saves me, </a:t>
            </a:r>
            <a:r>
              <a:rPr lang="en-US" altLang="en-US" sz="4400" dirty="0">
                <a:solidFill>
                  <a:srgbClr val="FFFF66"/>
                </a:solidFill>
              </a:rPr>
              <a:t>my hope is in you</a:t>
            </a:r>
            <a:r>
              <a:rPr lang="en-US" altLang="en-US" sz="4400" dirty="0"/>
              <a:t> all day long. </a:t>
            </a:r>
          </a:p>
        </p:txBody>
      </p:sp>
    </p:spTree>
    <p:extLst>
      <p:ext uri="{BB962C8B-B14F-4D97-AF65-F5344CB8AC3E}">
        <p14:creationId xmlns:p14="http://schemas.microsoft.com/office/powerpoint/2010/main" val="4038219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90402-9C7C-30DA-694A-12C710210676}"/>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3DC365AC-1287-6A5B-B87E-90FDB3686A5D}"/>
              </a:ext>
            </a:extLst>
          </p:cNvPr>
          <p:cNvSpPr>
            <a:spLocks noGrp="1" noChangeArrowheads="1"/>
          </p:cNvSpPr>
          <p:nvPr>
            <p:ph type="subTitle" idx="1"/>
          </p:nvPr>
        </p:nvSpPr>
        <p:spPr>
          <a:xfrm>
            <a:off x="228600" y="209550"/>
            <a:ext cx="8610600" cy="4648200"/>
          </a:xfrm>
        </p:spPr>
        <p:txBody>
          <a:bodyPr/>
          <a:lstStyle/>
          <a:p>
            <a:pPr algn="l"/>
            <a:endParaRPr lang="en-US" altLang="en-US" sz="4000" dirty="0"/>
          </a:p>
        </p:txBody>
      </p:sp>
      <p:pic>
        <p:nvPicPr>
          <p:cNvPr id="3" name="Picture 2">
            <a:extLst>
              <a:ext uri="{FF2B5EF4-FFF2-40B4-BE49-F238E27FC236}">
                <a16:creationId xmlns:a16="http://schemas.microsoft.com/office/drawing/2014/main" id="{287BC2CB-A1A2-4BEB-28C5-AD88665B68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97737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FB3E-93A4-DCAA-23E5-69D4D52DD02E}"/>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BC201E4F-5DAB-256C-2C71-5AB8F6EBAFFA}"/>
              </a:ext>
            </a:extLst>
          </p:cNvPr>
          <p:cNvSpPr>
            <a:spLocks noGrp="1" noChangeArrowheads="1"/>
          </p:cNvSpPr>
          <p:nvPr>
            <p:ph type="subTitle" idx="1"/>
          </p:nvPr>
        </p:nvSpPr>
        <p:spPr>
          <a:xfrm>
            <a:off x="228600" y="209550"/>
            <a:ext cx="4648200" cy="4648200"/>
          </a:xfrm>
        </p:spPr>
        <p:txBody>
          <a:bodyPr/>
          <a:lstStyle/>
          <a:p>
            <a:pPr algn="l"/>
            <a:r>
              <a:rPr lang="en-US" altLang="en-US" sz="4000" dirty="0"/>
              <a:t>Tues., Dec. 3, Israeli guest speaker, Nova Festival survivor</a:t>
            </a:r>
          </a:p>
          <a:p>
            <a:pPr algn="l"/>
            <a:r>
              <a:rPr lang="en-US" altLang="en-US" sz="4000" dirty="0"/>
              <a:t>Rom El-Hai</a:t>
            </a:r>
          </a:p>
          <a:p>
            <a:pPr algn="r"/>
            <a:r>
              <a:rPr lang="he-IL" altLang="en-US" sz="4800" b="1" dirty="0">
                <a:latin typeface="David" panose="020E0502060401010101" pitchFamily="34" charset="-79"/>
                <a:cs typeface="David" panose="020E0502060401010101" pitchFamily="34" charset="-79"/>
              </a:rPr>
              <a:t>רום אל חי</a:t>
            </a:r>
            <a:endParaRPr lang="en-US" altLang="en-US" sz="4800" b="1" dirty="0">
              <a:latin typeface="David" panose="020E0502060401010101" pitchFamily="34" charset="-79"/>
              <a:cs typeface="David" panose="020E0502060401010101" pitchFamily="34" charset="-79"/>
            </a:endParaRPr>
          </a:p>
        </p:txBody>
      </p:sp>
      <p:pic>
        <p:nvPicPr>
          <p:cNvPr id="3" name="Picture 2">
            <a:extLst>
              <a:ext uri="{FF2B5EF4-FFF2-40B4-BE49-F238E27FC236}">
                <a16:creationId xmlns:a16="http://schemas.microsoft.com/office/drawing/2014/main" id="{7D213FAD-35BE-56DB-A8C2-CC2F25A389E9}"/>
              </a:ext>
            </a:extLst>
          </p:cNvPr>
          <p:cNvPicPr>
            <a:picLocks noChangeAspect="1"/>
          </p:cNvPicPr>
          <p:nvPr/>
        </p:nvPicPr>
        <p:blipFill>
          <a:blip r:embed="rId3"/>
          <a:srcRect l="32958" r="17517"/>
          <a:stretch/>
        </p:blipFill>
        <p:spPr>
          <a:xfrm>
            <a:off x="4876800" y="9525"/>
            <a:ext cx="4257675" cy="5076825"/>
          </a:xfrm>
          <a:prstGeom prst="rect">
            <a:avLst/>
          </a:prstGeom>
        </p:spPr>
      </p:pic>
    </p:spTree>
    <p:extLst>
      <p:ext uri="{BB962C8B-B14F-4D97-AF65-F5344CB8AC3E}">
        <p14:creationId xmlns:p14="http://schemas.microsoft.com/office/powerpoint/2010/main" val="513629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2E9C0-6102-8020-7644-BE3562B69338}"/>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19641BC1-C2B6-E1D9-AF4D-D5A50BA6F6F6}"/>
              </a:ext>
            </a:extLst>
          </p:cNvPr>
          <p:cNvSpPr>
            <a:spLocks noGrp="1" noChangeArrowheads="1"/>
          </p:cNvSpPr>
          <p:nvPr>
            <p:ph type="subTitle" idx="1"/>
          </p:nvPr>
        </p:nvSpPr>
        <p:spPr>
          <a:xfrm>
            <a:off x="228600" y="209550"/>
            <a:ext cx="8610600" cy="4648200"/>
          </a:xfrm>
        </p:spPr>
        <p:txBody>
          <a:bodyPr/>
          <a:lstStyle/>
          <a:p>
            <a:pPr algn="l"/>
            <a:endParaRPr lang="en-US" altLang="en-US" sz="4000" dirty="0"/>
          </a:p>
        </p:txBody>
      </p:sp>
      <p:pic>
        <p:nvPicPr>
          <p:cNvPr id="3" name="Picture 2">
            <a:extLst>
              <a:ext uri="{FF2B5EF4-FFF2-40B4-BE49-F238E27FC236}">
                <a16:creationId xmlns:a16="http://schemas.microsoft.com/office/drawing/2014/main" id="{3609C290-E155-AD66-0622-0EB1C0F3E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55C4A8B0-4096-95B5-E43F-B68B64A969CB}"/>
              </a:ext>
            </a:extLst>
          </p:cNvPr>
          <p:cNvSpPr txBox="1"/>
          <p:nvPr/>
        </p:nvSpPr>
        <p:spPr>
          <a:xfrm>
            <a:off x="253655" y="285750"/>
            <a:ext cx="7278724" cy="3170099"/>
          </a:xfrm>
          <a:prstGeom prst="rect">
            <a:avLst/>
          </a:prstGeom>
          <a:noFill/>
        </p:spPr>
        <p:txBody>
          <a:bodyPr wrap="none" rtlCol="0">
            <a:spAutoFit/>
          </a:bodyPr>
          <a:lstStyle/>
          <a:p>
            <a:pPr algn="l">
              <a:tabLst>
                <a:tab pos="2000250" algn="l"/>
              </a:tabLst>
            </a:pPr>
            <a:r>
              <a:rPr lang="en-US" u="sng" dirty="0">
                <a:solidFill>
                  <a:srgbClr val="FFFF66"/>
                </a:solidFill>
                <a:effectLst>
                  <a:outerShdw blurRad="38100" dist="38100" dir="2700000" algn="tl">
                    <a:srgbClr val="000000">
                      <a:alpha val="43137"/>
                    </a:srgbClr>
                  </a:outerShdw>
                </a:effectLst>
              </a:rPr>
              <a:t>Reformation</a:t>
            </a:r>
            <a:r>
              <a:rPr lang="en-US" dirty="0">
                <a:solidFill>
                  <a:srgbClr val="FFFF66"/>
                </a:solidFill>
                <a:effectLst>
                  <a:outerShdw blurRad="38100" dist="38100" dir="2700000" algn="tl">
                    <a:srgbClr val="000000">
                      <a:alpha val="43137"/>
                    </a:srgbClr>
                  </a:outerShdw>
                </a:effectLst>
              </a:rPr>
              <a:t>?</a:t>
            </a:r>
          </a:p>
          <a:p>
            <a:pPr marL="457200" indent="-457200" algn="l">
              <a:buFont typeface="+mj-lt"/>
              <a:buAutoNum type="arabicPeriod"/>
            </a:pPr>
            <a:r>
              <a:rPr lang="en-US" dirty="0">
                <a:effectLst>
                  <a:outerShdw blurRad="38100" dist="38100" dir="2700000" algn="tl">
                    <a:srgbClr val="000000">
                      <a:alpha val="43137"/>
                    </a:srgbClr>
                  </a:outerShdw>
                </a:effectLst>
              </a:rPr>
              <a:t>Revival vs reformation</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Are we in reformation?</a:t>
            </a:r>
          </a:p>
          <a:p>
            <a:pPr marL="457200" indent="-457200" algn="l">
              <a:buFont typeface="+mj-lt"/>
              <a:buAutoNum type="arabicPeriod"/>
            </a:pPr>
            <a:r>
              <a:rPr lang="en-US" dirty="0">
                <a:effectLst>
                  <a:outerShdw blurRad="38100" dist="38100" dir="2700000" algn="tl">
                    <a:srgbClr val="000000">
                      <a:alpha val="43137"/>
                    </a:srgbClr>
                  </a:outerShdw>
                </a:effectLst>
              </a:rPr>
              <a:t>How to conserve revival in </a:t>
            </a:r>
          </a:p>
          <a:p>
            <a:pPr algn="l"/>
            <a:r>
              <a:rPr lang="en-US" dirty="0">
                <a:effectLst>
                  <a:outerShdw blurRad="38100" dist="38100" dir="2700000" algn="tl">
                    <a:srgbClr val="000000">
                      <a:alpha val="43137"/>
                    </a:srgbClr>
                  </a:outerShdw>
                </a:effectLst>
              </a:rPr>
              <a:t>    reformation</a:t>
            </a:r>
          </a:p>
        </p:txBody>
      </p:sp>
    </p:spTree>
    <p:extLst>
      <p:ext uri="{BB962C8B-B14F-4D97-AF65-F5344CB8AC3E}">
        <p14:creationId xmlns:p14="http://schemas.microsoft.com/office/powerpoint/2010/main" val="2279327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72C1C-904B-2B2E-36D0-C9B2096C62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7B49E8F-FD92-033A-DEDC-1A89B01A5043}"/>
              </a:ext>
            </a:extLst>
          </p:cNvPr>
          <p:cNvPicPr>
            <a:picLocks noChangeAspect="1"/>
          </p:cNvPicPr>
          <p:nvPr/>
        </p:nvPicPr>
        <p:blipFill>
          <a:blip r:embed="rId3"/>
          <a:stretch>
            <a:fillRect/>
          </a:stretch>
        </p:blipFill>
        <p:spPr>
          <a:xfrm>
            <a:off x="714375" y="0"/>
            <a:ext cx="7715250" cy="5143500"/>
          </a:xfrm>
          <a:prstGeom prst="rect">
            <a:avLst/>
          </a:prstGeom>
        </p:spPr>
      </p:pic>
      <p:sp>
        <p:nvSpPr>
          <p:cNvPr id="3986434" name="Rectangle 2">
            <a:extLst>
              <a:ext uri="{FF2B5EF4-FFF2-40B4-BE49-F238E27FC236}">
                <a16:creationId xmlns:a16="http://schemas.microsoft.com/office/drawing/2014/main" id="{ADF260FC-80B2-770E-DE3C-9C47FC25C232}"/>
              </a:ext>
            </a:extLst>
          </p:cNvPr>
          <p:cNvSpPr>
            <a:spLocks noGrp="1" noChangeArrowheads="1"/>
          </p:cNvSpPr>
          <p:nvPr>
            <p:ph type="subTitle" idx="1"/>
          </p:nvPr>
        </p:nvSpPr>
        <p:spPr>
          <a:xfrm>
            <a:off x="228600" y="209550"/>
            <a:ext cx="8610600" cy="4648200"/>
          </a:xfrm>
        </p:spPr>
        <p:txBody>
          <a:bodyPr/>
          <a:lstStyle/>
          <a:p>
            <a:pPr algn="l"/>
            <a:r>
              <a:rPr lang="en-US" altLang="en-US" sz="4000" dirty="0"/>
              <a:t>  </a:t>
            </a:r>
          </a:p>
        </p:txBody>
      </p:sp>
      <p:sp>
        <p:nvSpPr>
          <p:cNvPr id="6" name="TextBox 5">
            <a:extLst>
              <a:ext uri="{FF2B5EF4-FFF2-40B4-BE49-F238E27FC236}">
                <a16:creationId xmlns:a16="http://schemas.microsoft.com/office/drawing/2014/main" id="{0FDCB8AE-F8E8-AB92-FE51-177452D17BC3}"/>
              </a:ext>
            </a:extLst>
          </p:cNvPr>
          <p:cNvSpPr txBox="1"/>
          <p:nvPr/>
        </p:nvSpPr>
        <p:spPr>
          <a:xfrm>
            <a:off x="142875" y="-47625"/>
            <a:ext cx="8991600" cy="2554545"/>
          </a:xfrm>
          <a:prstGeom prst="rect">
            <a:avLst/>
          </a:prstGeom>
          <a:noFill/>
        </p:spPr>
        <p:txBody>
          <a:bodyPr wrap="square" rtlCol="0">
            <a:spAutoFit/>
          </a:bodyPr>
          <a:lstStyle/>
          <a:p>
            <a:pPr algn="l"/>
            <a:r>
              <a:rPr lang="en-US" sz="3200" b="0" i="0" dirty="0">
                <a:effectLst>
                  <a:outerShdw blurRad="38100" dist="38100" dir="2700000" algn="tl">
                    <a:srgbClr val="000000">
                      <a:alpha val="43137"/>
                    </a:srgbClr>
                  </a:outerShdw>
                </a:effectLst>
                <a:latin typeface="+mn-lt"/>
              </a:rPr>
              <a:t>Supporters of then former U.S. President Donald Trump before the start of a campaign rally at the Reno-Sparks </a:t>
            </a:r>
          </a:p>
          <a:p>
            <a:pPr algn="l"/>
            <a:r>
              <a:rPr lang="en-US" sz="3200" b="0" i="0" dirty="0">
                <a:effectLst>
                  <a:outerShdw blurRad="38100" dist="38100" dir="2700000" algn="tl">
                    <a:srgbClr val="000000">
                      <a:alpha val="43137"/>
                    </a:srgbClr>
                  </a:outerShdw>
                </a:effectLst>
                <a:latin typeface="+mn-lt"/>
              </a:rPr>
              <a:t>Convention Center in Reno, Nev.,</a:t>
            </a:r>
          </a:p>
          <a:p>
            <a:pPr algn="l"/>
            <a:r>
              <a:rPr lang="en-US" sz="3200" b="0" i="0" dirty="0">
                <a:effectLst>
                  <a:outerShdw blurRad="38100" dist="38100" dir="2700000" algn="tl">
                    <a:srgbClr val="000000">
                      <a:alpha val="43137"/>
                    </a:srgbClr>
                  </a:outerShdw>
                </a:effectLst>
                <a:latin typeface="+mn-lt"/>
              </a:rPr>
              <a:t> on Dec. 17, 2023. </a:t>
            </a:r>
            <a:r>
              <a:rPr lang="en-US" sz="2000" b="0" i="0" dirty="0">
                <a:effectLst>
                  <a:outerShdw blurRad="38100" dist="38100" dir="2700000" algn="tl">
                    <a:srgbClr val="000000">
                      <a:alpha val="43137"/>
                    </a:srgbClr>
                  </a:outerShdw>
                </a:effectLst>
                <a:latin typeface="+mn-lt"/>
              </a:rPr>
              <a:t>Justin Sullivan/Getty </a:t>
            </a:r>
            <a:r>
              <a:rPr lang="en-US" sz="2000" b="0" i="0" dirty="0">
                <a:effectLst/>
                <a:latin typeface="+mn-lt"/>
              </a:rPr>
              <a:t>Images</a:t>
            </a:r>
            <a:endParaRPr lang="en-US" sz="3200" dirty="0">
              <a:latin typeface="+mn-lt"/>
            </a:endParaRPr>
          </a:p>
        </p:txBody>
      </p:sp>
    </p:spTree>
    <p:extLst>
      <p:ext uri="{BB962C8B-B14F-4D97-AF65-F5344CB8AC3E}">
        <p14:creationId xmlns:p14="http://schemas.microsoft.com/office/powerpoint/2010/main" val="2495405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88BD-3C80-4534-1A9A-35BDECD6E87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6249516-41BB-725C-8C0B-58E5C4E75C9E}"/>
              </a:ext>
            </a:extLst>
          </p:cNvPr>
          <p:cNvSpPr>
            <a:spLocks noGrp="1" noChangeArrowheads="1"/>
          </p:cNvSpPr>
          <p:nvPr>
            <p:ph type="subTitle" idx="1"/>
          </p:nvPr>
        </p:nvSpPr>
        <p:spPr>
          <a:xfrm>
            <a:off x="228600" y="209550"/>
            <a:ext cx="8686800" cy="4800600"/>
          </a:xfrm>
        </p:spPr>
        <p:txBody>
          <a:bodyPr>
            <a:normAutofit/>
          </a:bodyPr>
          <a:lstStyle/>
          <a:p>
            <a:pPr algn="l"/>
            <a:r>
              <a:rPr lang="en-US" sz="4000" u="sng" dirty="0">
                <a:solidFill>
                  <a:srgbClr val="FFFF66"/>
                </a:solidFill>
              </a:rPr>
              <a:t>Epoch Times commentary</a:t>
            </a:r>
            <a:r>
              <a:rPr lang="en-US" sz="4000" dirty="0">
                <a:solidFill>
                  <a:srgbClr val="FFFF66"/>
                </a:solidFill>
              </a:rPr>
              <a:t>: </a:t>
            </a:r>
            <a:r>
              <a:rPr lang="en-US" sz="4000" dirty="0"/>
              <a:t>In a few years, we could see the return of small farmers, accountability for drug manufacturers, a curbing of agency overreach, and more freedom for enterprise generally speaking. </a:t>
            </a:r>
          </a:p>
        </p:txBody>
      </p:sp>
    </p:spTree>
    <p:extLst>
      <p:ext uri="{BB962C8B-B14F-4D97-AF65-F5344CB8AC3E}">
        <p14:creationId xmlns:p14="http://schemas.microsoft.com/office/powerpoint/2010/main" val="3649514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39601-EDDC-25DD-46AD-227FE1EE1C9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8669DA8-46A1-1AA7-E156-4D5D84D9261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Americans are going to be asked to start taking more responsibility for their lives rather than depending on government, which is in so much debt that it can no longer bear its present burdens.</a:t>
            </a:r>
          </a:p>
        </p:txBody>
      </p:sp>
    </p:spTree>
    <p:extLst>
      <p:ext uri="{BB962C8B-B14F-4D97-AF65-F5344CB8AC3E}">
        <p14:creationId xmlns:p14="http://schemas.microsoft.com/office/powerpoint/2010/main" val="596028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763D0-B531-1EC6-2DFE-993695DFC575}"/>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2B8A4160-85EA-282B-FFFA-FB7DC879A34B}"/>
              </a:ext>
            </a:extLst>
          </p:cNvPr>
          <p:cNvSpPr>
            <a:spLocks noGrp="1" noChangeArrowheads="1"/>
          </p:cNvSpPr>
          <p:nvPr>
            <p:ph type="subTitle" idx="1"/>
          </p:nvPr>
        </p:nvSpPr>
        <p:spPr>
          <a:xfrm>
            <a:off x="228600" y="209550"/>
            <a:ext cx="8610600" cy="4648200"/>
          </a:xfrm>
        </p:spPr>
        <p:txBody>
          <a:bodyPr>
            <a:normAutofit fontScale="92500" lnSpcReduction="20000"/>
          </a:bodyPr>
          <a:lstStyle/>
          <a:p>
            <a:pPr algn="l"/>
            <a:r>
              <a:rPr lang="en-US" altLang="en-US" sz="4000" dirty="0"/>
              <a:t>The Tea Party movement, the health freedom movement, the whole food movement, the homeschooling movement, the free-speech movement — all of them developed in isolation, blinded by fictions of right and left to realize that they had common interests and a common opponent in what is now called the corporatist administrative state.</a:t>
            </a:r>
          </a:p>
        </p:txBody>
      </p:sp>
    </p:spTree>
    <p:extLst>
      <p:ext uri="{BB962C8B-B14F-4D97-AF65-F5344CB8AC3E}">
        <p14:creationId xmlns:p14="http://schemas.microsoft.com/office/powerpoint/2010/main" val="2171663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02C7A-8630-A682-CC01-01F4A61BB702}"/>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AF98D469-9B55-66BD-2B56-4E9A1F56023A}"/>
              </a:ext>
            </a:extLst>
          </p:cNvPr>
          <p:cNvSpPr>
            <a:spLocks noGrp="1" noChangeArrowheads="1"/>
          </p:cNvSpPr>
          <p:nvPr>
            <p:ph type="subTitle" idx="1"/>
          </p:nvPr>
        </p:nvSpPr>
        <p:spPr>
          <a:xfrm>
            <a:off x="228600" y="209550"/>
            <a:ext cx="8610600" cy="4648200"/>
          </a:xfrm>
        </p:spPr>
        <p:txBody>
          <a:bodyPr>
            <a:normAutofit/>
          </a:bodyPr>
          <a:lstStyle/>
          <a:p>
            <a:pPr algn="l"/>
            <a:r>
              <a:rPr lang="en-US" altLang="en-US" sz="4000" dirty="0"/>
              <a:t>The simple idea in our time comes down to one word: freedom. It was the same theme when the Soviet Union fell, and it is the animating spirit behind the election of 2024 which defied the whole of conventional wisdom. </a:t>
            </a:r>
          </a:p>
        </p:txBody>
      </p:sp>
    </p:spTree>
    <p:extLst>
      <p:ext uri="{BB962C8B-B14F-4D97-AF65-F5344CB8AC3E}">
        <p14:creationId xmlns:p14="http://schemas.microsoft.com/office/powerpoint/2010/main" val="2385432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B0D36-E834-E330-7417-5B9C028167FB}"/>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EFC0E750-D64A-CB90-89EC-FA0BFE73EFD4}"/>
              </a:ext>
            </a:extLst>
          </p:cNvPr>
          <p:cNvSpPr>
            <a:spLocks noGrp="1" noChangeArrowheads="1"/>
          </p:cNvSpPr>
          <p:nvPr>
            <p:ph type="subTitle" idx="1"/>
          </p:nvPr>
        </p:nvSpPr>
        <p:spPr>
          <a:xfrm>
            <a:off x="228600" y="209550"/>
            <a:ext cx="8610600" cy="4648200"/>
          </a:xfrm>
        </p:spPr>
        <p:txBody>
          <a:bodyPr>
            <a:normAutofit/>
          </a:bodyPr>
          <a:lstStyle/>
          <a:p>
            <a:pPr algn="l"/>
            <a:r>
              <a:rPr lang="en-US" altLang="en-US" sz="4000" dirty="0"/>
              <a:t>Getting from the current system to one more in line with what the Founders envisioned is not going to be easy and it will not happen overnight. But change is in the air, and it is a delight to see which way the winds are blowing.</a:t>
            </a:r>
          </a:p>
        </p:txBody>
      </p:sp>
    </p:spTree>
    <p:extLst>
      <p:ext uri="{BB962C8B-B14F-4D97-AF65-F5344CB8AC3E}">
        <p14:creationId xmlns:p14="http://schemas.microsoft.com/office/powerpoint/2010/main" val="411151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F15F2-14F2-561D-9EB4-63358231BBC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E227584-4DAF-D828-9C62-2A0608C0493D}"/>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According to social researcher Dr. George Barna, 72 percent of Christians voted in this year’s election.</a:t>
            </a:r>
          </a:p>
          <a:p>
            <a:pPr algn="l"/>
            <a:r>
              <a:rPr lang="en-US" sz="4000" dirty="0"/>
              <a:t>James Dobson’s newsletter:</a:t>
            </a:r>
          </a:p>
          <a:p>
            <a:pPr algn="l"/>
            <a:r>
              <a:rPr lang="en-US" sz="4000" dirty="0"/>
              <a:t> Mike Huckabee, former Arkansas governor, is the new US ambassador to Israel. His pro-Israel record is second to none.</a:t>
            </a:r>
          </a:p>
        </p:txBody>
      </p:sp>
    </p:spTree>
    <p:extLst>
      <p:ext uri="{BB962C8B-B14F-4D97-AF65-F5344CB8AC3E}">
        <p14:creationId xmlns:p14="http://schemas.microsoft.com/office/powerpoint/2010/main" val="2664590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D5CCE-0543-7C3E-9BD2-9B8D8EA186F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34D4088-390A-52BF-C941-60343E0F04C8}"/>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Congresswoman Elise Stefanik our UN ambassador. Stefanik is a leading congressional critic of universities that fail to protect Jewish students. In hearings, her blistering questioning of the presidents of Ivy League universities led several to resign.</a:t>
            </a:r>
          </a:p>
        </p:txBody>
      </p:sp>
    </p:spTree>
    <p:extLst>
      <p:ext uri="{BB962C8B-B14F-4D97-AF65-F5344CB8AC3E}">
        <p14:creationId xmlns:p14="http://schemas.microsoft.com/office/powerpoint/2010/main" val="1292439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59203-0E4F-F425-4392-E4551D3DB82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AD8FD43-CF39-72D1-FD32-8AFFD3243E8F}"/>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Trump has reiterated his promise that schools not investigating, preventing, and punishing anti-Semitic activity on campuses will be charged with violating civil rights laws. He is open to removing federal funding from such schools.</a:t>
            </a:r>
          </a:p>
        </p:txBody>
      </p:sp>
    </p:spTree>
    <p:extLst>
      <p:ext uri="{BB962C8B-B14F-4D97-AF65-F5344CB8AC3E}">
        <p14:creationId xmlns:p14="http://schemas.microsoft.com/office/powerpoint/2010/main" val="65978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734C9-D7A3-7B27-EF49-A1AB1B292D8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DB8002A-0150-F10E-C7B9-612D4EA175D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536C1163-3649-047F-7722-E5A1FEE35587}"/>
              </a:ext>
            </a:extLst>
          </p:cNvPr>
          <p:cNvPicPr>
            <a:picLocks noChangeAspect="1"/>
          </p:cNvPicPr>
          <p:nvPr/>
        </p:nvPicPr>
        <p:blipFill>
          <a:blip r:embed="rId3">
            <a:extLst>
              <a:ext uri="{28A0092B-C50C-407E-A947-70E740481C1C}">
                <a14:useLocalDpi xmlns:a14="http://schemas.microsoft.com/office/drawing/2010/main" val="0"/>
              </a:ext>
            </a:extLst>
          </a:blip>
          <a:srcRect b="69259"/>
          <a:stretch/>
        </p:blipFill>
        <p:spPr>
          <a:xfrm>
            <a:off x="125009" y="0"/>
            <a:ext cx="8893981" cy="3867150"/>
          </a:xfrm>
          <a:prstGeom prst="rect">
            <a:avLst/>
          </a:prstGeom>
        </p:spPr>
      </p:pic>
    </p:spTree>
    <p:extLst>
      <p:ext uri="{BB962C8B-B14F-4D97-AF65-F5344CB8AC3E}">
        <p14:creationId xmlns:p14="http://schemas.microsoft.com/office/powerpoint/2010/main" val="8583269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E78C4-1423-A41B-C9E2-59002236FA4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7B8EF29-988A-AF6A-4D91-CF69C8A4A208}"/>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Concerning the Department of Education considering abolishing it. The department’s budget has exploded from $17 billion in the 1980s to over a current $220 billion while test scores for US students have declined. Big government has proven not to be the answer, </a:t>
            </a:r>
            <a:r>
              <a:rPr lang="en-US" sz="4000" u="sng" dirty="0">
                <a:solidFill>
                  <a:srgbClr val="FFFF66"/>
                </a:solidFill>
              </a:rPr>
              <a:t>and reform is coming!</a:t>
            </a:r>
          </a:p>
        </p:txBody>
      </p:sp>
    </p:spTree>
    <p:extLst>
      <p:ext uri="{BB962C8B-B14F-4D97-AF65-F5344CB8AC3E}">
        <p14:creationId xmlns:p14="http://schemas.microsoft.com/office/powerpoint/2010/main" val="1750641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B0E50-2C4C-084B-10EB-F313A30E97E4}"/>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90B5F184-B3B8-39D8-792E-805A0F27B321}"/>
              </a:ext>
            </a:extLst>
          </p:cNvPr>
          <p:cNvSpPr>
            <a:spLocks noGrp="1" noChangeArrowheads="1"/>
          </p:cNvSpPr>
          <p:nvPr>
            <p:ph type="subTitle" idx="1"/>
          </p:nvPr>
        </p:nvSpPr>
        <p:spPr>
          <a:xfrm>
            <a:off x="228600" y="209550"/>
            <a:ext cx="8610600" cy="4648200"/>
          </a:xfrm>
        </p:spPr>
        <p:txBody>
          <a:bodyPr/>
          <a:lstStyle/>
          <a:p>
            <a:pPr algn="l"/>
            <a:endParaRPr lang="en-US" altLang="en-US" sz="4000" dirty="0"/>
          </a:p>
        </p:txBody>
      </p:sp>
      <p:pic>
        <p:nvPicPr>
          <p:cNvPr id="3" name="Picture 2">
            <a:extLst>
              <a:ext uri="{FF2B5EF4-FFF2-40B4-BE49-F238E27FC236}">
                <a16:creationId xmlns:a16="http://schemas.microsoft.com/office/drawing/2014/main" id="{A86ADAA3-AE7B-77C6-B4B9-E9035F6A1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8620252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1BD6B-9B63-410F-256A-14DDEDF7A88F}"/>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9A57DF57-0382-C38A-197D-1D4FC0968016}"/>
              </a:ext>
            </a:extLst>
          </p:cNvPr>
          <p:cNvSpPr>
            <a:spLocks noGrp="1" noChangeArrowheads="1"/>
          </p:cNvSpPr>
          <p:nvPr>
            <p:ph type="subTitle" idx="1"/>
          </p:nvPr>
        </p:nvSpPr>
        <p:spPr>
          <a:xfrm>
            <a:off x="228600" y="209550"/>
            <a:ext cx="8610600" cy="4648200"/>
          </a:xfrm>
        </p:spPr>
        <p:txBody>
          <a:bodyPr/>
          <a:lstStyle/>
          <a:p>
            <a:pPr algn="l"/>
            <a:endParaRPr lang="en-US" altLang="en-US" sz="4000" dirty="0"/>
          </a:p>
        </p:txBody>
      </p:sp>
      <p:pic>
        <p:nvPicPr>
          <p:cNvPr id="3" name="Picture 2">
            <a:extLst>
              <a:ext uri="{FF2B5EF4-FFF2-40B4-BE49-F238E27FC236}">
                <a16:creationId xmlns:a16="http://schemas.microsoft.com/office/drawing/2014/main" id="{9225CDEE-5074-9F10-D0C1-B8C326827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0A57A886-4793-D25F-459C-00FE5957D979}"/>
              </a:ext>
            </a:extLst>
          </p:cNvPr>
          <p:cNvSpPr txBox="1"/>
          <p:nvPr/>
        </p:nvSpPr>
        <p:spPr>
          <a:xfrm>
            <a:off x="253655" y="285750"/>
            <a:ext cx="7278724" cy="3170099"/>
          </a:xfrm>
          <a:prstGeom prst="rect">
            <a:avLst/>
          </a:prstGeom>
          <a:noFill/>
        </p:spPr>
        <p:txBody>
          <a:bodyPr wrap="none" rtlCol="0">
            <a:spAutoFit/>
          </a:bodyPr>
          <a:lstStyle/>
          <a:p>
            <a:pPr algn="l">
              <a:tabLst>
                <a:tab pos="2000250" algn="l"/>
              </a:tabLst>
            </a:pPr>
            <a:r>
              <a:rPr lang="en-US" u="sng" dirty="0">
                <a:solidFill>
                  <a:srgbClr val="FFFF66"/>
                </a:solidFill>
                <a:effectLst>
                  <a:outerShdw blurRad="38100" dist="38100" dir="2700000" algn="tl">
                    <a:srgbClr val="000000">
                      <a:alpha val="43137"/>
                    </a:srgbClr>
                  </a:outerShdw>
                </a:effectLst>
              </a:rPr>
              <a:t>Reformation</a:t>
            </a:r>
            <a:r>
              <a:rPr lang="en-US" dirty="0">
                <a:solidFill>
                  <a:srgbClr val="FFFF66"/>
                </a:solidFill>
                <a:effectLst>
                  <a:outerShdw blurRad="38100" dist="38100" dir="2700000" algn="tl">
                    <a:srgbClr val="000000">
                      <a:alpha val="43137"/>
                    </a:srgbClr>
                  </a:outerShdw>
                </a:effectLst>
              </a:rPr>
              <a:t>?</a:t>
            </a:r>
          </a:p>
          <a:p>
            <a:pPr marL="457200" indent="-457200" algn="l">
              <a:buFont typeface="+mj-lt"/>
              <a:buAutoNum type="arabicPeriod"/>
            </a:pPr>
            <a:r>
              <a:rPr lang="en-US" dirty="0">
                <a:effectLst>
                  <a:outerShdw blurRad="38100" dist="38100" dir="2700000" algn="tl">
                    <a:srgbClr val="000000">
                      <a:alpha val="43137"/>
                    </a:srgbClr>
                  </a:outerShdw>
                </a:effectLst>
              </a:rPr>
              <a:t>Revival vs reformation</a:t>
            </a:r>
          </a:p>
          <a:p>
            <a:pPr marL="457200" indent="-457200" algn="l">
              <a:buFont typeface="+mj-lt"/>
              <a:buAutoNum type="arabicPeriod"/>
            </a:pPr>
            <a:r>
              <a:rPr lang="en-US" dirty="0">
                <a:effectLst>
                  <a:outerShdw blurRad="38100" dist="38100" dir="2700000" algn="tl">
                    <a:srgbClr val="000000">
                      <a:alpha val="43137"/>
                    </a:srgbClr>
                  </a:outerShdw>
                </a:effectLst>
              </a:rPr>
              <a:t>Are we in reformation?</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How to conserve revival in </a:t>
            </a:r>
          </a:p>
          <a:p>
            <a:pPr algn="l"/>
            <a:r>
              <a:rPr lang="en-US" dirty="0">
                <a:solidFill>
                  <a:srgbClr val="FFFF66"/>
                </a:solidFill>
                <a:effectLst>
                  <a:outerShdw blurRad="38100" dist="38100" dir="2700000" algn="tl">
                    <a:srgbClr val="000000">
                      <a:alpha val="43137"/>
                    </a:srgbClr>
                  </a:outerShdw>
                </a:effectLst>
              </a:rPr>
              <a:t>    </a:t>
            </a:r>
            <a:r>
              <a:rPr lang="en-US" u="sng" dirty="0">
                <a:solidFill>
                  <a:srgbClr val="FFFF66"/>
                </a:solidFill>
                <a:effectLst>
                  <a:outerShdw blurRad="38100" dist="38100" dir="2700000" algn="tl">
                    <a:srgbClr val="000000">
                      <a:alpha val="43137"/>
                    </a:srgbClr>
                  </a:outerShdw>
                </a:effectLst>
              </a:rPr>
              <a:t>reformation</a:t>
            </a:r>
          </a:p>
        </p:txBody>
      </p:sp>
    </p:spTree>
    <p:extLst>
      <p:ext uri="{BB962C8B-B14F-4D97-AF65-F5344CB8AC3E}">
        <p14:creationId xmlns:p14="http://schemas.microsoft.com/office/powerpoint/2010/main" val="4006755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292E7-3227-A473-F1E5-F3EAB56041A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9DBC44C-A703-4B6C-55F1-5392F2283E05}"/>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The Great Wall of China is one of the Seven Wonders of the World. It stretches over 4,000 miles (6,400 KM) and was built to protect China from the barbaric hordes to the north. The designers of the wall made it so high that it could not be scaled, so thick that it could not be penetrated, and so long that no one could go around it.</a:t>
            </a:r>
          </a:p>
          <a:p>
            <a:pPr algn="l"/>
            <a:endParaRPr lang="en-US" sz="4000" dirty="0"/>
          </a:p>
        </p:txBody>
      </p:sp>
    </p:spTree>
    <p:extLst>
      <p:ext uri="{BB962C8B-B14F-4D97-AF65-F5344CB8AC3E}">
        <p14:creationId xmlns:p14="http://schemas.microsoft.com/office/powerpoint/2010/main" val="2086902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3E4C7-3D83-5749-F5D4-F92F486A863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6599B62-FEB1-EBDF-F04C-A98DD3640548}"/>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Yet, during the first hundred years of the wall's existence China was successfully invaded three times, without the wall having been climbed or breached. So how, you ask, did the invaders raid China? Well, the problem wasn't the wall</a:t>
            </a:r>
          </a:p>
        </p:txBody>
      </p:sp>
    </p:spTree>
    <p:extLst>
      <p:ext uri="{BB962C8B-B14F-4D97-AF65-F5344CB8AC3E}">
        <p14:creationId xmlns:p14="http://schemas.microsoft.com/office/powerpoint/2010/main" val="87914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163D-13DD-9C56-0A4B-A31106ABB4E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BA378C4-9322-1F7A-B6E5-52BA6467FEE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it was </a:t>
            </a:r>
            <a:r>
              <a:rPr lang="en-US" sz="4000" u="sng" dirty="0">
                <a:solidFill>
                  <a:srgbClr val="FFFF66"/>
                </a:solidFill>
              </a:rPr>
              <a:t>the gatekeepers</a:t>
            </a:r>
            <a:r>
              <a:rPr lang="en-US" sz="4000" dirty="0"/>
              <a:t>! In each of these invasions the barbarians simply bribed the gatekeepers who opened the gates, so the enemies just walked right through.</a:t>
            </a:r>
          </a:p>
          <a:p>
            <a:pPr algn="l"/>
            <a:endParaRPr lang="en-US" sz="4000" dirty="0"/>
          </a:p>
          <a:p>
            <a:pPr algn="l"/>
            <a:endParaRPr lang="en-US" sz="4000" dirty="0"/>
          </a:p>
        </p:txBody>
      </p:sp>
    </p:spTree>
    <p:extLst>
      <p:ext uri="{BB962C8B-B14F-4D97-AF65-F5344CB8AC3E}">
        <p14:creationId xmlns:p14="http://schemas.microsoft.com/office/powerpoint/2010/main" val="1462236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FEF8B-4B72-AFE7-1747-03A9157517D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8B3362D-40C1-CD38-B1D1-1803BA42658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protection of the Great Wall of China was only as secure as its gatekeepers. What a lesson, since, don't we all also have "gates to keep"...our eyes, and our ears, and our mouth? No matter how strong we may feel, </a:t>
            </a:r>
          </a:p>
        </p:txBody>
      </p:sp>
    </p:spTree>
    <p:extLst>
      <p:ext uri="{BB962C8B-B14F-4D97-AF65-F5344CB8AC3E}">
        <p14:creationId xmlns:p14="http://schemas.microsoft.com/office/powerpoint/2010/main" val="38344921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91326-52A4-F520-ABB3-BDAA939E44E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180ED23-5296-ED70-DD6D-B6748E15C536}"/>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we can never forget that these points of entry will be seen by our enemies and there will be attempts to bribe or seduce us so they can break through. We must not allow the "barbaric hordes" to invade our lives by failing to keep careful watch at these entry points –our integrity and our authority depend on the security of our gates!   </a:t>
            </a:r>
            <a:r>
              <a:rPr lang="en-US" sz="4000" u="sng" dirty="0">
                <a:solidFill>
                  <a:srgbClr val="FFFF66"/>
                </a:solidFill>
              </a:rPr>
              <a:t>Pray and praise!</a:t>
            </a:r>
          </a:p>
        </p:txBody>
      </p:sp>
    </p:spTree>
    <p:extLst>
      <p:ext uri="{BB962C8B-B14F-4D97-AF65-F5344CB8AC3E}">
        <p14:creationId xmlns:p14="http://schemas.microsoft.com/office/powerpoint/2010/main" val="3698042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B2950-CB5F-3DA0-219B-14A8FDE3CD76}"/>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68B694A2-B5B9-E62A-39E3-332823F03EBE}"/>
              </a:ext>
            </a:extLst>
          </p:cNvPr>
          <p:cNvSpPr>
            <a:spLocks noGrp="1" noChangeArrowheads="1"/>
          </p:cNvSpPr>
          <p:nvPr>
            <p:ph type="subTitle" idx="1"/>
          </p:nvPr>
        </p:nvSpPr>
        <p:spPr>
          <a:xfrm>
            <a:off x="228600" y="209550"/>
            <a:ext cx="8610600" cy="4648200"/>
          </a:xfrm>
        </p:spPr>
        <p:txBody>
          <a:bodyPr>
            <a:normAutofit lnSpcReduction="10000"/>
          </a:bodyPr>
          <a:lstStyle/>
          <a:p>
            <a:pPr algn="l"/>
            <a:r>
              <a:rPr lang="en-US" altLang="en-US" sz="4000" dirty="0"/>
              <a:t>Gates of the kingdom:</a:t>
            </a:r>
          </a:p>
          <a:p>
            <a:pPr marL="514350" indent="-514350" algn="l">
              <a:buFont typeface="+mj-lt"/>
              <a:buAutoNum type="arabicPeriod"/>
            </a:pPr>
            <a:r>
              <a:rPr lang="en-US" altLang="en-US" sz="4000" dirty="0"/>
              <a:t>Prayer: attendance at Teerosh</a:t>
            </a:r>
          </a:p>
          <a:p>
            <a:pPr marL="514350" indent="-514350" algn="l">
              <a:buFont typeface="+mj-lt"/>
              <a:buAutoNum type="arabicPeriod"/>
            </a:pPr>
            <a:r>
              <a:rPr lang="en-US" altLang="en-US" sz="4000" dirty="0"/>
              <a:t>Praise and faith: below</a:t>
            </a:r>
          </a:p>
          <a:p>
            <a:pPr marL="514350" indent="-514350" algn="l">
              <a:buFont typeface="+mj-lt"/>
              <a:buAutoNum type="arabicPeriod"/>
            </a:pPr>
            <a:r>
              <a:rPr lang="en-US" altLang="en-US" sz="4000" dirty="0"/>
              <a:t>Service: oneg teams, schmoozers, ushers.  This is not a cruise ship, it’s a fishing boat!</a:t>
            </a:r>
          </a:p>
          <a:p>
            <a:pPr marL="514350" indent="-514350" algn="l">
              <a:buFont typeface="+mj-lt"/>
              <a:buAutoNum type="arabicPeriod"/>
            </a:pPr>
            <a:r>
              <a:rPr lang="en-US" altLang="en-US" sz="4000" dirty="0"/>
              <a:t>Fight: Rep. Nancy Mace</a:t>
            </a:r>
          </a:p>
        </p:txBody>
      </p:sp>
    </p:spTree>
    <p:extLst>
      <p:ext uri="{BB962C8B-B14F-4D97-AF65-F5344CB8AC3E}">
        <p14:creationId xmlns:p14="http://schemas.microsoft.com/office/powerpoint/2010/main" val="4059866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6914" name="Rectangle 2">
            <a:extLst>
              <a:ext uri="{FF2B5EF4-FFF2-40B4-BE49-F238E27FC236}">
                <a16:creationId xmlns:a16="http://schemas.microsoft.com/office/drawing/2014/main" id="{F059DDD6-762F-A07F-717F-D717E7510215}"/>
              </a:ext>
            </a:extLst>
          </p:cNvPr>
          <p:cNvSpPr>
            <a:spLocks noGrp="1" noChangeArrowheads="1"/>
          </p:cNvSpPr>
          <p:nvPr>
            <p:ph type="subTitle" idx="1"/>
          </p:nvPr>
        </p:nvSpPr>
        <p:spPr>
          <a:xfrm>
            <a:off x="381000" y="285750"/>
            <a:ext cx="8305800" cy="4572000"/>
          </a:xfrm>
        </p:spPr>
        <p:txBody>
          <a:bodyPr/>
          <a:lstStyle/>
          <a:p>
            <a:pPr algn="l"/>
            <a:r>
              <a:rPr lang="en-US" altLang="en-US" sz="3200" baseline="30000" dirty="0"/>
              <a:t>Dvarim 28.45-46</a:t>
            </a:r>
            <a:r>
              <a:rPr lang="en-US" altLang="en-US" sz="3200" dirty="0"/>
              <a:t> "All these curses will come on you, pursuing you and overtaking you until you are destroyed, because you didn't pay attention to what A</a:t>
            </a:r>
            <a:r>
              <a:rPr lang="en-US" altLang="en-US" sz="2800" dirty="0"/>
              <a:t>DONI</a:t>
            </a:r>
            <a:r>
              <a:rPr lang="en-US" altLang="en-US" sz="3200" dirty="0"/>
              <a:t> your God said, observing his mitzvot and regulations that he gave you.  These curses will be on you and your descendants as a sign and a wonder forever.    </a:t>
            </a:r>
            <a:r>
              <a:rPr lang="en-US" altLang="en-US" sz="3200" dirty="0">
                <a:solidFill>
                  <a:srgbClr val="FFFF66"/>
                </a:solidFill>
              </a:rPr>
              <a:t>WHY </a:t>
            </a:r>
            <a:r>
              <a:rPr lang="en-US" altLang="en-US" sz="3200" dirty="0" err="1">
                <a:solidFill>
                  <a:srgbClr val="FFFF66"/>
                </a:solidFill>
              </a:rPr>
              <a:t>sooo</a:t>
            </a:r>
            <a:r>
              <a:rPr lang="en-US" altLang="en-US" sz="3200" dirty="0">
                <a:solidFill>
                  <a:srgbClr val="FFFF66"/>
                </a:solidFill>
              </a:rPr>
              <a:t> intense??</a:t>
            </a:r>
          </a:p>
        </p:txBody>
      </p:sp>
    </p:spTree>
    <p:extLst>
      <p:ext uri="{BB962C8B-B14F-4D97-AF65-F5344CB8AC3E}">
        <p14:creationId xmlns:p14="http://schemas.microsoft.com/office/powerpoint/2010/main" val="205345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14BEB-D6D5-CB26-FEEE-0FDB0E5D7D2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45E1353-8275-3F8E-5076-79FAA25222DA}"/>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43505CFD-7DFE-4EA3-598A-E4EB5FA45A7C}"/>
              </a:ext>
            </a:extLst>
          </p:cNvPr>
          <p:cNvPicPr>
            <a:picLocks noChangeAspect="1"/>
          </p:cNvPicPr>
          <p:nvPr/>
        </p:nvPicPr>
        <p:blipFill>
          <a:blip r:embed="rId3">
            <a:extLst>
              <a:ext uri="{28A0092B-C50C-407E-A947-70E740481C1C}">
                <a14:useLocalDpi xmlns:a14="http://schemas.microsoft.com/office/drawing/2010/main" val="0"/>
              </a:ext>
            </a:extLst>
          </a:blip>
          <a:srcRect l="45809" t="45556" r="5995" b="35185"/>
          <a:stretch/>
        </p:blipFill>
        <p:spPr>
          <a:xfrm>
            <a:off x="117230" y="96906"/>
            <a:ext cx="8909539" cy="4949688"/>
          </a:xfrm>
          <a:prstGeom prst="rect">
            <a:avLst/>
          </a:prstGeom>
        </p:spPr>
      </p:pic>
    </p:spTree>
    <p:extLst>
      <p:ext uri="{BB962C8B-B14F-4D97-AF65-F5344CB8AC3E}">
        <p14:creationId xmlns:p14="http://schemas.microsoft.com/office/powerpoint/2010/main" val="30545715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8962" name="Rectangle 2">
            <a:extLst>
              <a:ext uri="{FF2B5EF4-FFF2-40B4-BE49-F238E27FC236}">
                <a16:creationId xmlns:a16="http://schemas.microsoft.com/office/drawing/2014/main" id="{1453F182-8FF3-6518-17B9-6FA7658BE46A}"/>
              </a:ext>
            </a:extLst>
          </p:cNvPr>
          <p:cNvSpPr>
            <a:spLocks noGrp="1" noChangeArrowheads="1"/>
          </p:cNvSpPr>
          <p:nvPr>
            <p:ph type="title" idx="4294967295"/>
          </p:nvPr>
        </p:nvSpPr>
        <p:spPr>
          <a:xfrm>
            <a:off x="1485900" y="114300"/>
            <a:ext cx="6172200" cy="342900"/>
          </a:xfrm>
        </p:spPr>
        <p:txBody>
          <a:bodyPr/>
          <a:lstStyle/>
          <a:p>
            <a:pPr algn="r" rtl="1"/>
            <a:r>
              <a:rPr lang="en-US" altLang="en-US" sz="2100">
                <a:solidFill>
                  <a:srgbClr val="66FF33"/>
                </a:solidFill>
              </a:rPr>
              <a:t>D’varim (Deuteronomy) 28.47a</a:t>
            </a:r>
          </a:p>
        </p:txBody>
      </p:sp>
      <p:pic>
        <p:nvPicPr>
          <p:cNvPr id="4008963" name="Picture 2">
            <a:extLst>
              <a:ext uri="{FF2B5EF4-FFF2-40B4-BE49-F238E27FC236}">
                <a16:creationId xmlns:a16="http://schemas.microsoft.com/office/drawing/2014/main" id="{F7CB93EB-62B1-E1AC-F422-1FDB739D0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969" y="457200"/>
            <a:ext cx="6555581"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08964" name="Rectangle 4">
            <a:extLst>
              <a:ext uri="{FF2B5EF4-FFF2-40B4-BE49-F238E27FC236}">
                <a16:creationId xmlns:a16="http://schemas.microsoft.com/office/drawing/2014/main" id="{5889D783-4B7D-F4F0-71CE-7642FA97F517}"/>
              </a:ext>
            </a:extLst>
          </p:cNvPr>
          <p:cNvSpPr>
            <a:spLocks noChangeArrowheads="1"/>
          </p:cNvSpPr>
          <p:nvPr/>
        </p:nvSpPr>
        <p:spPr bwMode="auto">
          <a:xfrm>
            <a:off x="4057650" y="1885950"/>
            <a:ext cx="9715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20000"/>
              </a:spcBef>
            </a:pPr>
            <a:r>
              <a:rPr lang="he-IL" altLang="en-US" sz="4500">
                <a:solidFill>
                  <a:schemeClr val="bg1"/>
                </a:solidFill>
                <a:cs typeface="Vilna" pitchFamily="2" charset="-79"/>
              </a:rPr>
              <a:t>יְיָ</a:t>
            </a:r>
            <a:endParaRPr lang="en-US" altLang="en-US" sz="4500">
              <a:solidFill>
                <a:schemeClr val="bg1"/>
              </a:solidFill>
              <a:cs typeface="Vilna" pitchFamily="2" charset="-79"/>
            </a:endParaRPr>
          </a:p>
        </p:txBody>
      </p:sp>
      <p:sp>
        <p:nvSpPr>
          <p:cNvPr id="6" name="Rectangle 3">
            <a:extLst>
              <a:ext uri="{FF2B5EF4-FFF2-40B4-BE49-F238E27FC236}">
                <a16:creationId xmlns:a16="http://schemas.microsoft.com/office/drawing/2014/main" id="{16C3A737-55BE-4465-C256-6DEDE06BF0E9}"/>
              </a:ext>
            </a:extLst>
          </p:cNvPr>
          <p:cNvSpPr txBox="1">
            <a:spLocks noChangeArrowheads="1"/>
          </p:cNvSpPr>
          <p:nvPr/>
        </p:nvSpPr>
        <p:spPr bwMode="auto">
          <a:xfrm>
            <a:off x="4000500" y="2514600"/>
            <a:ext cx="1200150" cy="457200"/>
          </a:xfrm>
          <a:prstGeom prst="rect">
            <a:avLst/>
          </a:prstGeom>
          <a:noFill/>
          <a:ln w="9525">
            <a:noFill/>
            <a:miter lim="800000"/>
            <a:headEnd/>
            <a:tailEnd/>
          </a:ln>
          <a:effectLst/>
        </p:spPr>
        <p:txBody>
          <a:bodyPr/>
          <a:lst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sz="2400" kern="0">
                <a:solidFill>
                  <a:srgbClr val="FFFFFF"/>
                </a:solidFill>
                <a:latin typeface="Arial"/>
                <a:cs typeface="Arial"/>
              </a:rPr>
              <a:t>A</a:t>
            </a:r>
            <a:r>
              <a:rPr lang="en-US" sz="2100" kern="0">
                <a:solidFill>
                  <a:srgbClr val="FFFFFF"/>
                </a:solidFill>
                <a:latin typeface="Arial"/>
                <a:cs typeface="Arial"/>
              </a:rPr>
              <a:t>DONI</a:t>
            </a:r>
            <a:endParaRPr lang="en-US" sz="2100" kern="0" dirty="0">
              <a:solidFill>
                <a:srgbClr val="FFFFFF"/>
              </a:solidFill>
              <a:latin typeface="Arial"/>
              <a:cs typeface="Arial"/>
            </a:endParaRPr>
          </a:p>
        </p:txBody>
      </p:sp>
    </p:spTree>
    <p:extLst>
      <p:ext uri="{BB962C8B-B14F-4D97-AF65-F5344CB8AC3E}">
        <p14:creationId xmlns:p14="http://schemas.microsoft.com/office/powerpoint/2010/main" val="27195755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1010" name="Rectangle 2">
            <a:extLst>
              <a:ext uri="{FF2B5EF4-FFF2-40B4-BE49-F238E27FC236}">
                <a16:creationId xmlns:a16="http://schemas.microsoft.com/office/drawing/2014/main" id="{91970ED2-43F5-F82C-FEB6-954E30119AA4}"/>
              </a:ext>
            </a:extLst>
          </p:cNvPr>
          <p:cNvSpPr>
            <a:spLocks noGrp="1" noChangeArrowheads="1"/>
          </p:cNvSpPr>
          <p:nvPr>
            <p:ph type="title" idx="4294967295"/>
          </p:nvPr>
        </p:nvSpPr>
        <p:spPr>
          <a:xfrm>
            <a:off x="1485900" y="114300"/>
            <a:ext cx="6172200" cy="342900"/>
          </a:xfrm>
        </p:spPr>
        <p:txBody>
          <a:bodyPr/>
          <a:lstStyle/>
          <a:p>
            <a:pPr algn="r" rtl="1"/>
            <a:r>
              <a:rPr lang="en-US" altLang="en-US" sz="2100">
                <a:solidFill>
                  <a:srgbClr val="66FF33"/>
                </a:solidFill>
              </a:rPr>
              <a:t>D’varim (Deuteronomy) 28.47b</a:t>
            </a:r>
          </a:p>
        </p:txBody>
      </p:sp>
      <p:pic>
        <p:nvPicPr>
          <p:cNvPr id="4011011" name="Picture 2">
            <a:extLst>
              <a:ext uri="{FF2B5EF4-FFF2-40B4-BE49-F238E27FC236}">
                <a16:creationId xmlns:a16="http://schemas.microsoft.com/office/drawing/2014/main" id="{98E09A94-5040-B590-D197-F97F5EA81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548878"/>
            <a:ext cx="6572250" cy="253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Rounded Corners 1">
            <a:extLst>
              <a:ext uri="{FF2B5EF4-FFF2-40B4-BE49-F238E27FC236}">
                <a16:creationId xmlns:a16="http://schemas.microsoft.com/office/drawing/2014/main" id="{605133EB-2015-E429-9C76-2BF7387E378A}"/>
              </a:ext>
            </a:extLst>
          </p:cNvPr>
          <p:cNvSpPr/>
          <p:nvPr/>
        </p:nvSpPr>
        <p:spPr bwMode="auto">
          <a:xfrm>
            <a:off x="1066800" y="548878"/>
            <a:ext cx="6762750" cy="1260872"/>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34550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626" name="Rectangle 2">
            <a:extLst>
              <a:ext uri="{FF2B5EF4-FFF2-40B4-BE49-F238E27FC236}">
                <a16:creationId xmlns:a16="http://schemas.microsoft.com/office/drawing/2014/main" id="{411352A4-35D0-DBBC-8EBA-3ED2C2EB41CB}"/>
              </a:ext>
            </a:extLst>
          </p:cNvPr>
          <p:cNvSpPr>
            <a:spLocks noGrp="1" noChangeArrowheads="1"/>
          </p:cNvSpPr>
          <p:nvPr>
            <p:ph type="subTitle" idx="1"/>
          </p:nvPr>
        </p:nvSpPr>
        <p:spPr>
          <a:xfrm>
            <a:off x="457200" y="209550"/>
            <a:ext cx="8534400" cy="4648200"/>
          </a:xfrm>
        </p:spPr>
        <p:txBody>
          <a:bodyPr/>
          <a:lstStyle/>
          <a:p>
            <a:pPr algn="l"/>
            <a:r>
              <a:rPr lang="en-US" altLang="en-US" sz="4000" dirty="0"/>
              <a:t>Levels of living faith &amp; praise.</a:t>
            </a:r>
          </a:p>
          <a:p>
            <a:pPr rtl="1"/>
            <a:r>
              <a:rPr lang="he-IL" altLang="en-US" sz="5400" b="1" dirty="0">
                <a:cs typeface="Vilna" pitchFamily="2" charset="-79"/>
              </a:rPr>
              <a:t>אֱמוּנָה</a:t>
            </a:r>
            <a:r>
              <a:rPr lang="en-US" altLang="en-US" sz="5400" b="1" dirty="0">
                <a:cs typeface="Vilna" pitchFamily="2" charset="-79"/>
              </a:rPr>
              <a:t> </a:t>
            </a:r>
            <a:r>
              <a:rPr lang="en-US" altLang="en-US" sz="5400" i="1" dirty="0">
                <a:cs typeface="Vilna" pitchFamily="2" charset="-79"/>
              </a:rPr>
              <a:t> </a:t>
            </a:r>
            <a:r>
              <a:rPr lang="en-US" altLang="en-US" sz="4000" i="1" dirty="0">
                <a:cs typeface="Vilna" pitchFamily="2" charset="-79"/>
              </a:rPr>
              <a:t>Emunah</a:t>
            </a:r>
            <a:r>
              <a:rPr lang="en-US" altLang="en-US" sz="4000" dirty="0"/>
              <a:t> </a:t>
            </a:r>
          </a:p>
          <a:p>
            <a:pPr algn="l"/>
            <a:r>
              <a:rPr lang="en-US" altLang="en-US" sz="4000" dirty="0"/>
              <a:t>faith, trust, confidence </a:t>
            </a:r>
          </a:p>
          <a:p>
            <a:pPr algn="l"/>
            <a:r>
              <a:rPr lang="en-US" altLang="en-US" sz="4000" dirty="0"/>
              <a:t>Active faith.</a:t>
            </a:r>
          </a:p>
        </p:txBody>
      </p:sp>
    </p:spTree>
    <p:extLst>
      <p:ext uri="{BB962C8B-B14F-4D97-AF65-F5344CB8AC3E}">
        <p14:creationId xmlns:p14="http://schemas.microsoft.com/office/powerpoint/2010/main" val="29622594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4146" name="Rectangle 2">
            <a:extLst>
              <a:ext uri="{FF2B5EF4-FFF2-40B4-BE49-F238E27FC236}">
                <a16:creationId xmlns:a16="http://schemas.microsoft.com/office/drawing/2014/main" id="{B5B06D05-5EE0-8488-4640-E721662FD30C}"/>
              </a:ext>
            </a:extLst>
          </p:cNvPr>
          <p:cNvSpPr>
            <a:spLocks noGrp="1" noChangeArrowheads="1"/>
          </p:cNvSpPr>
          <p:nvPr>
            <p:ph type="subTitle" idx="1"/>
          </p:nvPr>
        </p:nvSpPr>
        <p:spPr>
          <a:xfrm>
            <a:off x="457200" y="209550"/>
            <a:ext cx="8229600" cy="4648200"/>
          </a:xfrm>
        </p:spPr>
        <p:txBody>
          <a:bodyPr>
            <a:normAutofit/>
          </a:bodyPr>
          <a:lstStyle/>
          <a:p>
            <a:pPr marL="571500" indent="-571500" algn="l">
              <a:lnSpc>
                <a:spcPct val="90000"/>
              </a:lnSpc>
              <a:buFontTx/>
              <a:buAutoNum type="arabicPeriod"/>
            </a:pPr>
            <a:r>
              <a:rPr lang="en-US" altLang="en-US" sz="4000" dirty="0"/>
              <a:t>Basic level </a:t>
            </a:r>
            <a:r>
              <a:rPr lang="en-US" altLang="en-US" sz="4000" dirty="0" err="1"/>
              <a:t>Emuna</a:t>
            </a:r>
            <a:r>
              <a:rPr lang="en-US" altLang="en-US" sz="4000" dirty="0"/>
              <a:t>: firm belief that EVERYTHING comes from </a:t>
            </a:r>
            <a:r>
              <a:rPr lang="en-US" altLang="en-US" sz="4000" cap="small" dirty="0"/>
              <a:t>Adoni</a:t>
            </a:r>
            <a:r>
              <a:rPr lang="en-US" altLang="en-US" sz="4000" dirty="0"/>
              <a:t> by way of perfect Divine providence.  No secondary causes.</a:t>
            </a:r>
          </a:p>
        </p:txBody>
      </p:sp>
    </p:spTree>
    <p:extLst>
      <p:ext uri="{BB962C8B-B14F-4D97-AF65-F5344CB8AC3E}">
        <p14:creationId xmlns:p14="http://schemas.microsoft.com/office/powerpoint/2010/main" val="40293657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640F0-9552-9C2E-897E-99360B5BCF2E}"/>
            </a:ext>
          </a:extLst>
        </p:cNvPr>
        <p:cNvGrpSpPr/>
        <p:nvPr/>
      </p:nvGrpSpPr>
      <p:grpSpPr>
        <a:xfrm>
          <a:off x="0" y="0"/>
          <a:ext cx="0" cy="0"/>
          <a:chOff x="0" y="0"/>
          <a:chExt cx="0" cy="0"/>
        </a:xfrm>
      </p:grpSpPr>
      <p:sp>
        <p:nvSpPr>
          <p:cNvPr id="3974146" name="Rectangle 2">
            <a:extLst>
              <a:ext uri="{FF2B5EF4-FFF2-40B4-BE49-F238E27FC236}">
                <a16:creationId xmlns:a16="http://schemas.microsoft.com/office/drawing/2014/main" id="{75B4CE7C-C3A9-3B39-396A-7270E9827041}"/>
              </a:ext>
            </a:extLst>
          </p:cNvPr>
          <p:cNvSpPr>
            <a:spLocks noGrp="1" noChangeArrowheads="1"/>
          </p:cNvSpPr>
          <p:nvPr>
            <p:ph type="subTitle" idx="1"/>
          </p:nvPr>
        </p:nvSpPr>
        <p:spPr>
          <a:xfrm>
            <a:off x="457200" y="209550"/>
            <a:ext cx="8229600" cy="4648200"/>
          </a:xfrm>
        </p:spPr>
        <p:txBody>
          <a:bodyPr>
            <a:normAutofit/>
          </a:bodyPr>
          <a:lstStyle/>
          <a:p>
            <a:pPr marL="514350" indent="-514350" algn="l">
              <a:lnSpc>
                <a:spcPct val="90000"/>
              </a:lnSpc>
              <a:buFont typeface="+mj-lt"/>
              <a:buAutoNum type="arabicPeriod" startAt="2"/>
            </a:pPr>
            <a:r>
              <a:rPr lang="en-US" altLang="en-US" sz="4000" dirty="0"/>
              <a:t>Intermediate level: belief that everything that comes from </a:t>
            </a:r>
            <a:r>
              <a:rPr lang="en-US" altLang="en-US" sz="4000" cap="small" dirty="0"/>
              <a:t>Adoni</a:t>
            </a:r>
            <a:r>
              <a:rPr lang="en-US" altLang="en-US" sz="4000" dirty="0"/>
              <a:t> is for the very best.  All troubles have their purpose.  Therefore PRAISE.  Without understanding the purpose.  </a:t>
            </a:r>
          </a:p>
        </p:txBody>
      </p:sp>
    </p:spTree>
    <p:extLst>
      <p:ext uri="{BB962C8B-B14F-4D97-AF65-F5344CB8AC3E}">
        <p14:creationId xmlns:p14="http://schemas.microsoft.com/office/powerpoint/2010/main" val="42348186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6194" name="Rectangle 2">
            <a:extLst>
              <a:ext uri="{FF2B5EF4-FFF2-40B4-BE49-F238E27FC236}">
                <a16:creationId xmlns:a16="http://schemas.microsoft.com/office/drawing/2014/main" id="{770F2663-1FEA-7B45-0C04-C2CD8CB5BC8F}"/>
              </a:ext>
            </a:extLst>
          </p:cNvPr>
          <p:cNvSpPr>
            <a:spLocks noGrp="1" noChangeArrowheads="1"/>
          </p:cNvSpPr>
          <p:nvPr>
            <p:ph type="subTitle" idx="1"/>
          </p:nvPr>
        </p:nvSpPr>
        <p:spPr>
          <a:xfrm>
            <a:off x="533400" y="133350"/>
            <a:ext cx="8305800" cy="4800600"/>
          </a:xfrm>
        </p:spPr>
        <p:txBody>
          <a:bodyPr/>
          <a:lstStyle/>
          <a:p>
            <a:pPr marL="571500" indent="-571500" algn="l">
              <a:buFontTx/>
              <a:buAutoNum type="arabicPeriod" startAt="3"/>
            </a:pPr>
            <a:r>
              <a:rPr lang="en-US" altLang="en-US" sz="4000" dirty="0"/>
              <a:t>Upper level: Belief that our joyful task is to discern the message to us in EVERY trouble.</a:t>
            </a:r>
          </a:p>
        </p:txBody>
      </p:sp>
    </p:spTree>
    <p:extLst>
      <p:ext uri="{BB962C8B-B14F-4D97-AF65-F5344CB8AC3E}">
        <p14:creationId xmlns:p14="http://schemas.microsoft.com/office/powerpoint/2010/main" val="5473347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3058" name="Rectangle 2">
            <a:extLst>
              <a:ext uri="{FF2B5EF4-FFF2-40B4-BE49-F238E27FC236}">
                <a16:creationId xmlns:a16="http://schemas.microsoft.com/office/drawing/2014/main" id="{306FEE10-1C9C-003D-E554-3278C3CC448A}"/>
              </a:ext>
            </a:extLst>
          </p:cNvPr>
          <p:cNvSpPr>
            <a:spLocks noGrp="1" noChangeArrowheads="1"/>
          </p:cNvSpPr>
          <p:nvPr>
            <p:ph type="subTitle" idx="1"/>
          </p:nvPr>
        </p:nvSpPr>
        <p:spPr>
          <a:xfrm>
            <a:off x="533400" y="209550"/>
            <a:ext cx="8305800" cy="4648200"/>
          </a:xfrm>
        </p:spPr>
        <p:txBody>
          <a:bodyPr>
            <a:normAutofit lnSpcReduction="10000"/>
          </a:bodyPr>
          <a:lstStyle/>
          <a:p>
            <a:pPr algn="l"/>
            <a:r>
              <a:rPr lang="en-US" altLang="en-US" sz="3600" baseline="30000" dirty="0"/>
              <a:t>T’hillim/Ps 32.9-11</a:t>
            </a:r>
            <a:r>
              <a:rPr lang="en-US" altLang="en-US" sz="3600" dirty="0"/>
              <a:t> Don't be like a horse or mule that has no understanding, that has to be curbed with bit and bridle, or else it won't come near you. Many are the torments of the wicked, but grace surrounds those who trust in A</a:t>
            </a:r>
            <a:r>
              <a:rPr lang="en-US" altLang="en-US" sz="3200" dirty="0"/>
              <a:t>DONI</a:t>
            </a:r>
            <a:r>
              <a:rPr lang="en-US" altLang="en-US" sz="3600" dirty="0"/>
              <a:t>. </a:t>
            </a:r>
            <a:r>
              <a:rPr lang="en-US" altLang="en-US" sz="3600" dirty="0">
                <a:solidFill>
                  <a:srgbClr val="FFFF66"/>
                </a:solidFill>
              </a:rPr>
              <a:t>Be glad in A</a:t>
            </a:r>
            <a:r>
              <a:rPr lang="en-US" altLang="en-US" sz="3200" dirty="0">
                <a:solidFill>
                  <a:srgbClr val="FFFF66"/>
                </a:solidFill>
              </a:rPr>
              <a:t>DONI</a:t>
            </a:r>
            <a:r>
              <a:rPr lang="en-US" altLang="en-US" sz="3600" dirty="0">
                <a:solidFill>
                  <a:srgbClr val="FFFF66"/>
                </a:solidFill>
              </a:rPr>
              <a:t>; rejoice, you righteous! Shout for joy, all you upright in heart! </a:t>
            </a:r>
          </a:p>
        </p:txBody>
      </p:sp>
    </p:spTree>
    <p:extLst>
      <p:ext uri="{BB962C8B-B14F-4D97-AF65-F5344CB8AC3E}">
        <p14:creationId xmlns:p14="http://schemas.microsoft.com/office/powerpoint/2010/main" val="36793275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4399D-D849-38F4-CDCC-0C37390FE54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DD50DB3-CAB6-3447-2011-8FDD25ED7096}"/>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You will preserve and further the Nov., 2024 election victory by prayer, praise, and service!!</a:t>
            </a:r>
          </a:p>
        </p:txBody>
      </p:sp>
    </p:spTree>
    <p:extLst>
      <p:ext uri="{BB962C8B-B14F-4D97-AF65-F5344CB8AC3E}">
        <p14:creationId xmlns:p14="http://schemas.microsoft.com/office/powerpoint/2010/main" val="22529093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0530" name="Rectangle 2">
            <a:extLst>
              <a:ext uri="{FF2B5EF4-FFF2-40B4-BE49-F238E27FC236}">
                <a16:creationId xmlns:a16="http://schemas.microsoft.com/office/drawing/2014/main" id="{03A4A654-564F-8670-9E3F-076F2E1F7E64}"/>
              </a:ext>
            </a:extLst>
          </p:cNvPr>
          <p:cNvSpPr>
            <a:spLocks noGrp="1" noChangeArrowheads="1"/>
          </p:cNvSpPr>
          <p:nvPr>
            <p:ph type="subTitle" idx="1"/>
          </p:nvPr>
        </p:nvSpPr>
        <p:spPr>
          <a:xfrm>
            <a:off x="457200" y="209550"/>
            <a:ext cx="8229600" cy="4648200"/>
          </a:xfrm>
        </p:spPr>
        <p:txBody>
          <a:bodyPr/>
          <a:lstStyle/>
          <a:p>
            <a:pPr marL="571500" indent="-571500" algn="l"/>
            <a:r>
              <a:rPr lang="en-US" altLang="en-US" sz="4000" dirty="0"/>
              <a:t>Forms of doubt</a:t>
            </a:r>
          </a:p>
          <a:p>
            <a:pPr marL="571500" indent="-571500" algn="l">
              <a:buFontTx/>
              <a:buAutoNum type="arabicPeriod"/>
            </a:pPr>
            <a:r>
              <a:rPr lang="en-US" altLang="en-US" sz="4000" dirty="0"/>
              <a:t>Doubt that the </a:t>
            </a:r>
            <a:r>
              <a:rPr lang="en-US" altLang="en-US" sz="4000" dirty="0">
                <a:solidFill>
                  <a:srgbClr val="FFFF66"/>
                </a:solidFill>
              </a:rPr>
              <a:t>minutest details</a:t>
            </a:r>
            <a:r>
              <a:rPr lang="en-US" altLang="en-US" sz="4000" dirty="0"/>
              <a:t> of our lives are the providence of a loving G-d and for our redemption.</a:t>
            </a:r>
          </a:p>
        </p:txBody>
      </p:sp>
    </p:spTree>
    <p:extLst>
      <p:ext uri="{BB962C8B-B14F-4D97-AF65-F5344CB8AC3E}">
        <p14:creationId xmlns:p14="http://schemas.microsoft.com/office/powerpoint/2010/main" val="2587051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B1EB1-9FA4-32B0-CE3F-9B36C195C93A}"/>
            </a:ext>
          </a:extLst>
        </p:cNvPr>
        <p:cNvGrpSpPr/>
        <p:nvPr/>
      </p:nvGrpSpPr>
      <p:grpSpPr>
        <a:xfrm>
          <a:off x="0" y="0"/>
          <a:ext cx="0" cy="0"/>
          <a:chOff x="0" y="0"/>
          <a:chExt cx="0" cy="0"/>
        </a:xfrm>
      </p:grpSpPr>
      <p:sp>
        <p:nvSpPr>
          <p:cNvPr id="3990530" name="Rectangle 2">
            <a:extLst>
              <a:ext uri="{FF2B5EF4-FFF2-40B4-BE49-F238E27FC236}">
                <a16:creationId xmlns:a16="http://schemas.microsoft.com/office/drawing/2014/main" id="{A0437AF5-7613-870C-08C4-04A0E31CAE71}"/>
              </a:ext>
            </a:extLst>
          </p:cNvPr>
          <p:cNvSpPr>
            <a:spLocks noGrp="1" noChangeArrowheads="1"/>
          </p:cNvSpPr>
          <p:nvPr>
            <p:ph type="subTitle" idx="1"/>
          </p:nvPr>
        </p:nvSpPr>
        <p:spPr>
          <a:xfrm>
            <a:off x="457200" y="209550"/>
            <a:ext cx="8229600" cy="4648200"/>
          </a:xfrm>
        </p:spPr>
        <p:txBody>
          <a:bodyPr/>
          <a:lstStyle/>
          <a:p>
            <a:pPr marL="571500" indent="-571500" algn="l">
              <a:buFont typeface="+mj-lt"/>
              <a:buAutoNum type="arabicPeriod" startAt="2"/>
            </a:pPr>
            <a:r>
              <a:rPr lang="en-US" altLang="en-US" sz="4000" dirty="0"/>
              <a:t>Doubt that we can speak effectively to G-d about </a:t>
            </a:r>
            <a:r>
              <a:rPr lang="en-US" altLang="en-US" sz="4000" dirty="0">
                <a:solidFill>
                  <a:srgbClr val="FFFF66"/>
                </a:solidFill>
              </a:rPr>
              <a:t>every</a:t>
            </a:r>
            <a:r>
              <a:rPr lang="en-US" altLang="en-US" sz="4000" dirty="0"/>
              <a:t> circumstance, in surrender </a:t>
            </a:r>
            <a:r>
              <a:rPr lang="en-US" altLang="en-US" sz="4000" dirty="0">
                <a:sym typeface="Wingdings" panose="05000000000000000000" pitchFamily="2" charset="2"/>
              </a:rPr>
              <a:t> </a:t>
            </a:r>
            <a:r>
              <a:rPr lang="en-US" altLang="en-US" sz="4000" dirty="0"/>
              <a:t>praise, and prayer.</a:t>
            </a:r>
          </a:p>
          <a:p>
            <a:pPr marL="571500" indent="-571500" algn="l">
              <a:buFontTx/>
              <a:buAutoNum type="arabicPeriod" startAt="2"/>
            </a:pPr>
            <a:r>
              <a:rPr lang="en-US" altLang="en-US" sz="4000" dirty="0"/>
              <a:t>Doubt that He loves us, and desires to help us, especially when we talk to Him</a:t>
            </a:r>
          </a:p>
        </p:txBody>
      </p:sp>
    </p:spTree>
    <p:extLst>
      <p:ext uri="{BB962C8B-B14F-4D97-AF65-F5344CB8AC3E}">
        <p14:creationId xmlns:p14="http://schemas.microsoft.com/office/powerpoint/2010/main" val="49579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CBE8E-A3DA-A149-33B6-C7C3DE631004}"/>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A3AC10E1-3E38-3E70-F23C-F3BCAA47251D}"/>
              </a:ext>
            </a:extLst>
          </p:cNvPr>
          <p:cNvSpPr>
            <a:spLocks noGrp="1" noChangeArrowheads="1"/>
          </p:cNvSpPr>
          <p:nvPr>
            <p:ph type="subTitle" idx="1"/>
          </p:nvPr>
        </p:nvSpPr>
        <p:spPr>
          <a:xfrm>
            <a:off x="228600" y="209550"/>
            <a:ext cx="4648200" cy="4648200"/>
          </a:xfrm>
        </p:spPr>
        <p:txBody>
          <a:bodyPr/>
          <a:lstStyle/>
          <a:p>
            <a:pPr algn="l"/>
            <a:r>
              <a:rPr lang="en-US" altLang="en-US" sz="4000" dirty="0"/>
              <a:t>Tues., Dec. 3, Israeli guest speaker, Nova Festival survivor</a:t>
            </a:r>
          </a:p>
          <a:p>
            <a:pPr algn="l"/>
            <a:r>
              <a:rPr lang="en-US" altLang="en-US" sz="4000" dirty="0"/>
              <a:t>Rom El-Hai</a:t>
            </a:r>
          </a:p>
          <a:p>
            <a:pPr algn="r"/>
            <a:r>
              <a:rPr lang="he-IL" altLang="en-US" sz="4800" b="1" dirty="0">
                <a:latin typeface="David" panose="020E0502060401010101" pitchFamily="34" charset="-79"/>
                <a:cs typeface="David" panose="020E0502060401010101" pitchFamily="34" charset="-79"/>
              </a:rPr>
              <a:t>רום אל חי</a:t>
            </a:r>
            <a:endParaRPr lang="en-US" altLang="en-US" sz="4800" b="1" dirty="0">
              <a:latin typeface="David" panose="020E0502060401010101" pitchFamily="34" charset="-79"/>
              <a:cs typeface="David" panose="020E0502060401010101" pitchFamily="34" charset="-79"/>
            </a:endParaRPr>
          </a:p>
        </p:txBody>
      </p:sp>
      <p:pic>
        <p:nvPicPr>
          <p:cNvPr id="3" name="Picture 2">
            <a:extLst>
              <a:ext uri="{FF2B5EF4-FFF2-40B4-BE49-F238E27FC236}">
                <a16:creationId xmlns:a16="http://schemas.microsoft.com/office/drawing/2014/main" id="{2DA0A583-4BC0-2452-372C-F204AA7F6192}"/>
              </a:ext>
            </a:extLst>
          </p:cNvPr>
          <p:cNvPicPr>
            <a:picLocks noChangeAspect="1"/>
          </p:cNvPicPr>
          <p:nvPr/>
        </p:nvPicPr>
        <p:blipFill>
          <a:blip r:embed="rId3"/>
          <a:srcRect l="32958" r="17517"/>
          <a:stretch/>
        </p:blipFill>
        <p:spPr>
          <a:xfrm>
            <a:off x="4876800" y="9525"/>
            <a:ext cx="4257675" cy="5076825"/>
          </a:xfrm>
          <a:prstGeom prst="rect">
            <a:avLst/>
          </a:prstGeom>
        </p:spPr>
      </p:pic>
    </p:spTree>
    <p:extLst>
      <p:ext uri="{BB962C8B-B14F-4D97-AF65-F5344CB8AC3E}">
        <p14:creationId xmlns:p14="http://schemas.microsoft.com/office/powerpoint/2010/main" val="18541862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4866" name="Rectangle 2">
            <a:extLst>
              <a:ext uri="{FF2B5EF4-FFF2-40B4-BE49-F238E27FC236}">
                <a16:creationId xmlns:a16="http://schemas.microsoft.com/office/drawing/2014/main" id="{0D36FEDB-48E0-E3A1-408C-687C597FFFEE}"/>
              </a:ext>
            </a:extLst>
          </p:cNvPr>
          <p:cNvSpPr>
            <a:spLocks noGrp="1" noChangeArrowheads="1"/>
          </p:cNvSpPr>
          <p:nvPr>
            <p:ph type="subTitle" idx="1"/>
          </p:nvPr>
        </p:nvSpPr>
        <p:spPr>
          <a:xfrm>
            <a:off x="304800" y="209550"/>
            <a:ext cx="8458200" cy="4648200"/>
          </a:xfrm>
        </p:spPr>
        <p:txBody>
          <a:bodyPr/>
          <a:lstStyle/>
          <a:p>
            <a:pPr marL="571500" indent="-571500" algn="l"/>
            <a:r>
              <a:rPr lang="en-US" altLang="en-US" sz="4000" dirty="0"/>
              <a:t>Forms of doubt</a:t>
            </a:r>
          </a:p>
          <a:p>
            <a:pPr marL="571500" indent="-571500" algn="l">
              <a:buFontTx/>
              <a:buAutoNum type="arabicPeriod" startAt="4"/>
            </a:pPr>
            <a:r>
              <a:rPr lang="en-US" altLang="en-US" sz="4000" dirty="0"/>
              <a:t>Doubt that G-d has power, mercy, and compassion that are </a:t>
            </a:r>
            <a:r>
              <a:rPr lang="en-US" altLang="en-US" sz="4000" dirty="0">
                <a:solidFill>
                  <a:srgbClr val="FFFF66"/>
                </a:solidFill>
              </a:rPr>
              <a:t>limitless</a:t>
            </a:r>
            <a:r>
              <a:rPr lang="en-US" altLang="en-US" sz="4000" dirty="0"/>
              <a:t> to work wonders. </a:t>
            </a:r>
          </a:p>
        </p:txBody>
      </p:sp>
    </p:spTree>
    <p:extLst>
      <p:ext uri="{BB962C8B-B14F-4D97-AF65-F5344CB8AC3E}">
        <p14:creationId xmlns:p14="http://schemas.microsoft.com/office/powerpoint/2010/main" val="1922724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2578" name="Rectangle 2">
            <a:extLst>
              <a:ext uri="{FF2B5EF4-FFF2-40B4-BE49-F238E27FC236}">
                <a16:creationId xmlns:a16="http://schemas.microsoft.com/office/drawing/2014/main" id="{5DB16F52-7467-8155-FDEB-297986460A16}"/>
              </a:ext>
            </a:extLst>
          </p:cNvPr>
          <p:cNvSpPr>
            <a:spLocks noGrp="1" noChangeArrowheads="1"/>
          </p:cNvSpPr>
          <p:nvPr>
            <p:ph type="subTitle" idx="1"/>
          </p:nvPr>
        </p:nvSpPr>
        <p:spPr>
          <a:xfrm>
            <a:off x="533400" y="209550"/>
            <a:ext cx="8153400" cy="4495800"/>
          </a:xfrm>
        </p:spPr>
        <p:txBody>
          <a:bodyPr>
            <a:normAutofit lnSpcReduction="10000"/>
          </a:bodyPr>
          <a:lstStyle/>
          <a:p>
            <a:pPr algn="l"/>
            <a:r>
              <a:rPr lang="en-US" altLang="en-US" sz="4000" baseline="30000" dirty="0"/>
              <a:t>T’hillim Ps 147.10-12 </a:t>
            </a:r>
            <a:r>
              <a:rPr lang="en-US" altLang="en-US" sz="4000" dirty="0"/>
              <a:t>He takes no delight in the strength of a horse, no pleasure in a runner's speed. A</a:t>
            </a:r>
            <a:r>
              <a:rPr lang="en-US" altLang="en-US" sz="3600" dirty="0"/>
              <a:t>DONI</a:t>
            </a:r>
            <a:r>
              <a:rPr lang="en-US" altLang="en-US" sz="4000" dirty="0"/>
              <a:t> takes pleasure in those who fear him, in those who wait for his grace.  </a:t>
            </a:r>
            <a:r>
              <a:rPr lang="en-US" altLang="en-US" sz="4000" dirty="0">
                <a:solidFill>
                  <a:srgbClr val="FFFF66"/>
                </a:solidFill>
              </a:rPr>
              <a:t>Glorify A</a:t>
            </a:r>
            <a:r>
              <a:rPr lang="en-US" altLang="en-US" sz="3600" dirty="0">
                <a:solidFill>
                  <a:srgbClr val="FFFF66"/>
                </a:solidFill>
              </a:rPr>
              <a:t>DONI</a:t>
            </a:r>
            <a:r>
              <a:rPr lang="en-US" altLang="en-US" sz="4000" dirty="0">
                <a:solidFill>
                  <a:srgbClr val="FFFF66"/>
                </a:solidFill>
              </a:rPr>
              <a:t>, Yerushalayim! Praise your God, </a:t>
            </a:r>
            <a:r>
              <a:rPr lang="en-US" altLang="en-US" sz="4000" dirty="0" err="1">
                <a:solidFill>
                  <a:srgbClr val="FFFF66"/>
                </a:solidFill>
              </a:rPr>
              <a:t>Tziyon</a:t>
            </a:r>
            <a:r>
              <a:rPr lang="en-US" altLang="en-US" sz="4000" dirty="0">
                <a:solidFill>
                  <a:srgbClr val="FFFF66"/>
                </a:solidFill>
              </a:rPr>
              <a:t>!</a:t>
            </a:r>
            <a:r>
              <a:rPr lang="en-US" altLang="en-US" sz="4000" dirty="0"/>
              <a:t> </a:t>
            </a:r>
          </a:p>
        </p:txBody>
      </p:sp>
    </p:spTree>
    <p:extLst>
      <p:ext uri="{BB962C8B-B14F-4D97-AF65-F5344CB8AC3E}">
        <p14:creationId xmlns:p14="http://schemas.microsoft.com/office/powerpoint/2010/main" val="5667836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674" name="Rectangle 2">
            <a:extLst>
              <a:ext uri="{FF2B5EF4-FFF2-40B4-BE49-F238E27FC236}">
                <a16:creationId xmlns:a16="http://schemas.microsoft.com/office/drawing/2014/main" id="{B72DC31D-ECD1-F8DA-C266-B80CA982C999}"/>
              </a:ext>
            </a:extLst>
          </p:cNvPr>
          <p:cNvSpPr>
            <a:spLocks noGrp="1" noChangeArrowheads="1"/>
          </p:cNvSpPr>
          <p:nvPr>
            <p:ph type="subTitle" idx="1"/>
          </p:nvPr>
        </p:nvSpPr>
        <p:spPr>
          <a:xfrm>
            <a:off x="228600" y="133350"/>
            <a:ext cx="8686800" cy="4800600"/>
          </a:xfrm>
        </p:spPr>
        <p:txBody>
          <a:bodyPr/>
          <a:lstStyle/>
          <a:p>
            <a:pPr algn="l"/>
            <a:r>
              <a:rPr lang="en-US" altLang="en-US" sz="4000" baseline="30000" dirty="0"/>
              <a:t>1 Thes. 5. 16-22 </a:t>
            </a:r>
            <a:r>
              <a:rPr lang="en-US" altLang="en-US" sz="4000" dirty="0"/>
              <a:t>Always be joyful. Pray regularly. In everything give thanks, for this is what God wants from you who are united with the Messiah Yeshua.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62680-5BA3-9B3C-7947-DB4C8022B49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3ADBA4F-58BA-145C-CA97-B801AEA53B4A}"/>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endParaRPr lang="en-US" sz="4000" dirty="0"/>
          </a:p>
          <a:p>
            <a:pPr algn="l"/>
            <a:endParaRPr lang="en-US" sz="4000" dirty="0"/>
          </a:p>
          <a:p>
            <a:pPr algn="l"/>
            <a:endParaRPr lang="en-US" sz="4000" dirty="0"/>
          </a:p>
          <a:p>
            <a:pPr algn="l"/>
            <a:r>
              <a:rPr lang="en-US" sz="4300" dirty="0"/>
              <a:t>This Shabbat we are inviting 10 people to give 2-minute expressions of praise and Thanksgiving to G-d and to other people. </a:t>
            </a:r>
          </a:p>
        </p:txBody>
      </p:sp>
      <p:pic>
        <p:nvPicPr>
          <p:cNvPr id="3" name="Picture 2">
            <a:extLst>
              <a:ext uri="{FF2B5EF4-FFF2-40B4-BE49-F238E27FC236}">
                <a16:creationId xmlns:a16="http://schemas.microsoft.com/office/drawing/2014/main" id="{3749B525-ABDD-7A02-7595-E14FA7F64F51}"/>
              </a:ext>
            </a:extLst>
          </p:cNvPr>
          <p:cNvPicPr>
            <a:picLocks noChangeAspect="1"/>
          </p:cNvPicPr>
          <p:nvPr/>
        </p:nvPicPr>
        <p:blipFill>
          <a:blip r:embed="rId3"/>
          <a:srcRect b="42857"/>
          <a:stretch/>
        </p:blipFill>
        <p:spPr>
          <a:xfrm>
            <a:off x="219269" y="209550"/>
            <a:ext cx="8749470" cy="1828800"/>
          </a:xfrm>
          <a:prstGeom prst="rect">
            <a:avLst/>
          </a:prstGeom>
        </p:spPr>
      </p:pic>
    </p:spTree>
    <p:extLst>
      <p:ext uri="{BB962C8B-B14F-4D97-AF65-F5344CB8AC3E}">
        <p14:creationId xmlns:p14="http://schemas.microsoft.com/office/powerpoint/2010/main" val="17776196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83E0E-5548-99E0-3589-7BFE746C03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4B9FE96-5B8E-0DA5-8590-E59B300EF319}"/>
              </a:ext>
            </a:extLst>
          </p:cNvPr>
          <p:cNvSpPr txBox="1"/>
          <p:nvPr/>
        </p:nvSpPr>
        <p:spPr>
          <a:xfrm>
            <a:off x="479425" y="251884"/>
            <a:ext cx="8185150" cy="4662815"/>
          </a:xfrm>
          <a:prstGeom prst="rect">
            <a:avLst/>
          </a:prstGeom>
          <a:noFill/>
        </p:spPr>
        <p:txBody>
          <a:bodyPr wrap="square" rtlCol="0">
            <a:spAutoFit/>
          </a:bodyPr>
          <a:lstStyle/>
          <a:p>
            <a:pPr defTabSz="685800" fontAlgn="auto">
              <a:spcBef>
                <a:spcPts val="0"/>
              </a:spcBef>
              <a:spcAft>
                <a:spcPts val="0"/>
              </a:spcAft>
              <a:defRPr/>
            </a:pPr>
            <a:r>
              <a:rPr lang="en-US" sz="3300" dirty="0">
                <a:solidFill>
                  <a:prstClr val="white"/>
                </a:solidFill>
                <a:cs typeface="+mn-cs"/>
              </a:rPr>
              <a:t>Or HaOlam now has an AED. </a:t>
            </a:r>
            <a:r>
              <a:rPr lang="en-US" sz="3300" dirty="0">
                <a:solidFill>
                  <a:prstClr val="white"/>
                </a:solidFill>
              </a:rPr>
              <a:t>Please stay after today’s service for </a:t>
            </a:r>
            <a:r>
              <a:rPr lang="en-US" sz="3300">
                <a:solidFill>
                  <a:prstClr val="white"/>
                </a:solidFill>
              </a:rPr>
              <a:t>a                     10-minute </a:t>
            </a:r>
            <a:r>
              <a:rPr lang="en-US" sz="3300" dirty="0">
                <a:solidFill>
                  <a:prstClr val="white"/>
                </a:solidFill>
              </a:rPr>
              <a:t>class to learn how to </a:t>
            </a:r>
            <a:r>
              <a:rPr lang="en-US" sz="3300">
                <a:solidFill>
                  <a:prstClr val="white"/>
                </a:solidFill>
              </a:rPr>
              <a:t>use   this </a:t>
            </a:r>
            <a:r>
              <a:rPr lang="en-US" sz="3300" dirty="0">
                <a:solidFill>
                  <a:prstClr val="white"/>
                </a:solidFill>
              </a:rPr>
              <a:t>device if someone has a sudden cardiac arrest. We strongly recommend attendance. The class will be held between the end of today’s service   and before oneg is served.                                    Details are in your bulletin.</a:t>
            </a:r>
            <a:endParaRPr lang="en-US" sz="3300" dirty="0">
              <a:solidFill>
                <a:prstClr val="white"/>
              </a:solidFill>
              <a:cs typeface="+mn-cs"/>
            </a:endParaRPr>
          </a:p>
        </p:txBody>
      </p:sp>
    </p:spTree>
    <p:extLst>
      <p:ext uri="{BB962C8B-B14F-4D97-AF65-F5344CB8AC3E}">
        <p14:creationId xmlns:p14="http://schemas.microsoft.com/office/powerpoint/2010/main" val="23373253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0413D-0A7E-1763-A14D-721693925668}"/>
            </a:ext>
          </a:extLst>
        </p:cNvPr>
        <p:cNvGrpSpPr/>
        <p:nvPr/>
      </p:nvGrpSpPr>
      <p:grpSpPr>
        <a:xfrm>
          <a:off x="0" y="0"/>
          <a:ext cx="0" cy="0"/>
          <a:chOff x="0" y="0"/>
          <a:chExt cx="0" cy="0"/>
        </a:xfrm>
      </p:grpSpPr>
      <p:sp>
        <p:nvSpPr>
          <p:cNvPr id="4" name="AutoShape 6">
            <a:extLst>
              <a:ext uri="{FF2B5EF4-FFF2-40B4-BE49-F238E27FC236}">
                <a16:creationId xmlns:a16="http://schemas.microsoft.com/office/drawing/2014/main" id="{0BF60F33-D867-0E2B-D1BB-682D52E35F5E}"/>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Off camera:</a:t>
            </a:r>
          </a:p>
        </p:txBody>
      </p:sp>
    </p:spTree>
    <p:extLst>
      <p:ext uri="{BB962C8B-B14F-4D97-AF65-F5344CB8AC3E}">
        <p14:creationId xmlns:p14="http://schemas.microsoft.com/office/powerpoint/2010/main" val="23893878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We are hosting a Bring n Share Thanksgiving dinner for Or HaOlamniks who have no family available to be with that day. Singles, empty nesters, families with no extended family.  It's not an invitation to the whole city, but so that none of our people should be alone that day. </a:t>
            </a:r>
          </a:p>
        </p:txBody>
      </p:sp>
    </p:spTree>
    <p:extLst>
      <p:ext uri="{BB962C8B-B14F-4D97-AF65-F5344CB8AC3E}">
        <p14:creationId xmlns:p14="http://schemas.microsoft.com/office/powerpoint/2010/main" val="14998529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7B80B-7806-D0A8-7B93-DEE17DB6FC3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6818F96-F0E5-87CD-4F62-14B7C67862F7}"/>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47591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9DDE-87AC-EFA3-4D79-AF5B68310ADB}"/>
            </a:ext>
          </a:extLst>
        </p:cNvPr>
        <p:cNvGrpSpPr/>
        <p:nvPr/>
      </p:nvGrpSpPr>
      <p:grpSpPr>
        <a:xfrm>
          <a:off x="0" y="0"/>
          <a:ext cx="0" cy="0"/>
          <a:chOff x="0" y="0"/>
          <a:chExt cx="0" cy="0"/>
        </a:xfrm>
      </p:grpSpPr>
      <p:sp>
        <p:nvSpPr>
          <p:cNvPr id="3986434" name="Rectangle 2">
            <a:extLst>
              <a:ext uri="{FF2B5EF4-FFF2-40B4-BE49-F238E27FC236}">
                <a16:creationId xmlns:a16="http://schemas.microsoft.com/office/drawing/2014/main" id="{EDBE06EC-866B-46DA-5B00-7928D0496F9B}"/>
              </a:ext>
            </a:extLst>
          </p:cNvPr>
          <p:cNvSpPr>
            <a:spLocks noGrp="1" noChangeArrowheads="1"/>
          </p:cNvSpPr>
          <p:nvPr>
            <p:ph type="subTitle" idx="1"/>
          </p:nvPr>
        </p:nvSpPr>
        <p:spPr>
          <a:xfrm>
            <a:off x="228600" y="209550"/>
            <a:ext cx="8610600" cy="4648200"/>
          </a:xfrm>
        </p:spPr>
        <p:txBody>
          <a:bodyPr/>
          <a:lstStyle/>
          <a:p>
            <a:endParaRPr lang="en-US" altLang="en-US" sz="4000" dirty="0"/>
          </a:p>
          <a:p>
            <a:endParaRPr lang="en-US" altLang="en-US" sz="4000" dirty="0"/>
          </a:p>
          <a:p>
            <a:r>
              <a:rPr lang="en-US" altLang="en-US" sz="4000" dirty="0"/>
              <a:t>However, despite the war, </a:t>
            </a:r>
          </a:p>
          <a:p>
            <a:r>
              <a:rPr lang="en-US" altLang="en-US" sz="4000" dirty="0"/>
              <a:t>some good news from Israel.  </a:t>
            </a:r>
          </a:p>
        </p:txBody>
      </p:sp>
    </p:spTree>
    <p:extLst>
      <p:ext uri="{BB962C8B-B14F-4D97-AF65-F5344CB8AC3E}">
        <p14:creationId xmlns:p14="http://schemas.microsoft.com/office/powerpoint/2010/main" val="103164665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237677</TotalTime>
  <Words>4720</Words>
  <Application>Microsoft Office PowerPoint</Application>
  <PresentationFormat>On-screen Show (16:9)</PresentationFormat>
  <Paragraphs>498</Paragraphs>
  <Slides>87</Slides>
  <Notes>87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Arial Rounded MT Bold</vt:lpstr>
      <vt:lpstr>David</vt:lpstr>
      <vt:lpstr>Vilna</vt:lpstr>
      <vt:lpstr>Wingdings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D’varim (Deuteronomy) 28.47a</vt:lpstr>
      <vt:lpstr>D’varim (Deuteronomy) 28.47b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5345</cp:revision>
  <dcterms:created xsi:type="dcterms:W3CDTF">2006-04-21T19:34:43Z</dcterms:created>
  <dcterms:modified xsi:type="dcterms:W3CDTF">2024-11-23T14:59:07Z</dcterms:modified>
</cp:coreProperties>
</file>