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110"/>
  </p:notesMasterIdLst>
  <p:handoutMasterIdLst>
    <p:handoutMasterId r:id="rId111"/>
  </p:handoutMasterIdLst>
  <p:sldIdLst>
    <p:sldId id="2045" r:id="rId3"/>
    <p:sldId id="66333" r:id="rId4"/>
    <p:sldId id="66331" r:id="rId5"/>
    <p:sldId id="66316" r:id="rId6"/>
    <p:sldId id="66339" r:id="rId7"/>
    <p:sldId id="66338" r:id="rId8"/>
    <p:sldId id="66416" r:id="rId9"/>
    <p:sldId id="452" r:id="rId10"/>
    <p:sldId id="331" r:id="rId11"/>
    <p:sldId id="66345" r:id="rId12"/>
    <p:sldId id="285" r:id="rId13"/>
    <p:sldId id="66341" r:id="rId14"/>
    <p:sldId id="290" r:id="rId15"/>
    <p:sldId id="66342" r:id="rId16"/>
    <p:sldId id="323" r:id="rId17"/>
    <p:sldId id="66343" r:id="rId18"/>
    <p:sldId id="637" r:id="rId19"/>
    <p:sldId id="636" r:id="rId20"/>
    <p:sldId id="658" r:id="rId21"/>
    <p:sldId id="642" r:id="rId22"/>
    <p:sldId id="659" r:id="rId23"/>
    <p:sldId id="660" r:id="rId24"/>
    <p:sldId id="66350" r:id="rId25"/>
    <p:sldId id="60906" r:id="rId26"/>
    <p:sldId id="60907" r:id="rId27"/>
    <p:sldId id="664" r:id="rId28"/>
    <p:sldId id="665" r:id="rId29"/>
    <p:sldId id="66346" r:id="rId30"/>
    <p:sldId id="66347" r:id="rId31"/>
    <p:sldId id="66348" r:id="rId32"/>
    <p:sldId id="648" r:id="rId33"/>
    <p:sldId id="627" r:id="rId34"/>
    <p:sldId id="666" r:id="rId35"/>
    <p:sldId id="64868" r:id="rId36"/>
    <p:sldId id="66351" r:id="rId37"/>
    <p:sldId id="66352" r:id="rId38"/>
    <p:sldId id="66340" r:id="rId39"/>
    <p:sldId id="66344" r:id="rId40"/>
    <p:sldId id="66353" r:id="rId41"/>
    <p:sldId id="66354" r:id="rId42"/>
    <p:sldId id="66355" r:id="rId43"/>
    <p:sldId id="66356" r:id="rId44"/>
    <p:sldId id="66329" r:id="rId45"/>
    <p:sldId id="66404" r:id="rId46"/>
    <p:sldId id="66371" r:id="rId47"/>
    <p:sldId id="66364" r:id="rId48"/>
    <p:sldId id="66401" r:id="rId49"/>
    <p:sldId id="66363" r:id="rId50"/>
    <p:sldId id="66365" r:id="rId51"/>
    <p:sldId id="66366" r:id="rId52"/>
    <p:sldId id="66367" r:id="rId53"/>
    <p:sldId id="66293" r:id="rId54"/>
    <p:sldId id="66418" r:id="rId55"/>
    <p:sldId id="66373" r:id="rId56"/>
    <p:sldId id="66374" r:id="rId57"/>
    <p:sldId id="66405" r:id="rId58"/>
    <p:sldId id="66372" r:id="rId59"/>
    <p:sldId id="66378" r:id="rId60"/>
    <p:sldId id="66370" r:id="rId61"/>
    <p:sldId id="66375" r:id="rId62"/>
    <p:sldId id="66376" r:id="rId63"/>
    <p:sldId id="66368" r:id="rId64"/>
    <p:sldId id="66400" r:id="rId65"/>
    <p:sldId id="66379" r:id="rId66"/>
    <p:sldId id="66382" r:id="rId67"/>
    <p:sldId id="66402" r:id="rId68"/>
    <p:sldId id="66357" r:id="rId69"/>
    <p:sldId id="66358" r:id="rId70"/>
    <p:sldId id="66361" r:id="rId71"/>
    <p:sldId id="66362" r:id="rId72"/>
    <p:sldId id="66359" r:id="rId73"/>
    <p:sldId id="66417" r:id="rId74"/>
    <p:sldId id="66360" r:id="rId75"/>
    <p:sldId id="66369" r:id="rId76"/>
    <p:sldId id="66377" r:id="rId77"/>
    <p:sldId id="66406" r:id="rId78"/>
    <p:sldId id="66403" r:id="rId79"/>
    <p:sldId id="66413" r:id="rId80"/>
    <p:sldId id="66415" r:id="rId81"/>
    <p:sldId id="66309" r:id="rId82"/>
    <p:sldId id="66317" r:id="rId83"/>
    <p:sldId id="66407" r:id="rId84"/>
    <p:sldId id="66397" r:id="rId85"/>
    <p:sldId id="66411" r:id="rId86"/>
    <p:sldId id="66412" r:id="rId87"/>
    <p:sldId id="66408" r:id="rId88"/>
    <p:sldId id="66398" r:id="rId89"/>
    <p:sldId id="66399" r:id="rId90"/>
    <p:sldId id="66419" r:id="rId91"/>
    <p:sldId id="66409" r:id="rId92"/>
    <p:sldId id="66394" r:id="rId93"/>
    <p:sldId id="66392" r:id="rId94"/>
    <p:sldId id="66389" r:id="rId95"/>
    <p:sldId id="66395" r:id="rId96"/>
    <p:sldId id="66396" r:id="rId97"/>
    <p:sldId id="66393" r:id="rId98"/>
    <p:sldId id="66380" r:id="rId99"/>
    <p:sldId id="66381" r:id="rId100"/>
    <p:sldId id="66385" r:id="rId101"/>
    <p:sldId id="66383" r:id="rId102"/>
    <p:sldId id="66390" r:id="rId103"/>
    <p:sldId id="66391" r:id="rId104"/>
    <p:sldId id="66384" r:id="rId105"/>
    <p:sldId id="66387" r:id="rId106"/>
    <p:sldId id="66388" r:id="rId107"/>
    <p:sldId id="66420" r:id="rId108"/>
    <p:sldId id="64774" r:id="rId10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87933" autoAdjust="0"/>
  </p:normalViewPr>
  <p:slideViewPr>
    <p:cSldViewPr>
      <p:cViewPr varScale="1">
        <p:scale>
          <a:sx n="100" d="100"/>
          <a:sy n="100" d="100"/>
        </p:scale>
        <p:origin x="90" y="42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16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Hanukkah Victory</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28, 2024 5785</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Hanukkah Victory</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28, 2024 5785</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ogle.com/search?q=syrian+war+elephants&amp;safe=active&amp;sxsrf=ACYBGNQMFeW4Vas2Ouh0iwTBq7gdOjrkmQ:1577477879580&amp;tbm=isch&amp;source=iu&amp;ictx=1&amp;fir=5INhbwabU3XRAM%253A%252C-z0vhSvnp3VZKM%252C_&amp;vet=1&amp;usg=AI4_-kTPVALRwkFcGTAEZYvQ-qUBDrZDcg&amp;sa=X&amp;ved=2ahUKEwjt4ZyF09bmAhUJGc0KHTjGC7QQ9QEwDHoECAoQBg#imgrc=pG9rJFAIudwnnM:&amp;vet=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oogle.com/search?q=maccabees+fight+against+elephants&amp;safe=active&amp;sxsrf=ACYBGNQ8bhxndgWm8e2CtcatfnSln7lumg:1577478621806&amp;source=lnms&amp;tbm=isch&amp;sa=X&amp;ved=2ahUKEwj4zpLn1dbmAhUCac0KHZXjB0QQ_AUoAnoECBEQBA&amp;biw=1280&amp;bih=902#imgrc=clDZthBJLCKWj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CA109-E801-3905-75F5-708E120CFC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CA1556-4499-5AC1-3D08-ED5E68C39E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4181047A-7129-F381-C0E4-68327A9BA9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01AF0D5D-8015-EC63-FB8D-D5BF872E17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B31C108-209E-C652-F5CC-F414C44991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A4C1DCC-51C2-C7A4-A88B-E8CAA98C659E}"/>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9E0FA1BC-D99E-5DEE-5A4D-24E2F0DF27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1713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129CE-0B33-76BA-75BC-EABADAEAA2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DC3FD2-7CE0-FED5-24FF-B8C5B1A7EDD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C26EED18-BE65-8D79-8E54-9C79DD850A3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FE5A9894-40B8-D3B5-2CCD-0AC6545129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FBA3058-B0A6-8F45-C86D-6B2504A4275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D2C4A83-76D8-E034-1828-269CE9BAFCF8}"/>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0A56BA0-3889-A6AF-C034-2B264F5CD1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8581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C2671-0349-B7AF-7DF1-0EEDFCE900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F6B87DB-9ED9-CD79-8A35-2DBA6D496E1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1701A77B-9AB5-1F4D-BF46-4A53E80335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F258AB53-5B2E-AEA8-4E04-C4EE9B5A65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B9D6946-E201-8DDB-C1A5-8F0844AEF25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9EC34A2-A8F7-3E79-2187-95E16B44560C}"/>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B281799-B691-4317-9BCE-F1F26DFBAA8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9289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F8B9-0334-F6C2-66AF-2A1BB915168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AFA6AAB-3A55-C6AB-4EF7-527B16AC996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7AEA659E-E56E-F783-027D-D1A514DE88A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BB392A4F-66C8-38DD-6E0F-AF0633E460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2945772-E2B4-422A-132D-C4829E7CB1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601275F-9B2B-CE28-6297-9C5B9DACA1A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AD71CAC-5A02-34C5-E46F-C2FAC54AAF9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7372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30191-446D-E480-AE06-4E79750679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A446D4-EFF4-07C9-AE05-FCB81E7FC8E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895855A7-E12F-A538-BA04-C8F6843583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37344BA-12E9-5E52-F815-14A6F4F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D8604F7-D5FA-7633-0E5D-4998C86CF3F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53DDE65-7AEE-6994-880C-65D90C64366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70FBF39-9781-E2FA-C0AB-7F62768E662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8624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E9532-4E3C-A1CB-B458-AD1481B7E66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0330D3-F628-5C08-9B06-A7B29739BC4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E7E1574E-6C18-7D63-6382-BE2B7294FB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83FD6E5F-44D2-26F3-F57C-6D6AC58082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A639A4C-8F3B-671C-3DA1-E47FCDA1DA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93792E9-7D75-B453-C712-D02BB4DF7E0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B84430F-64BE-5C47-C8D9-A811B13DFEA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7055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21557-AC29-EE3C-70C2-94CC0A5A3B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601E16-ED30-D191-4AD3-620E157FD9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369327DC-26E2-2297-1AC5-A0270FA0092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6D2A2923-4188-E39F-7EF8-3ECF9AEB855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EF35A66-F4AC-27FE-3587-8D24E2C452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FE550D1-5C3E-8EBF-B46C-2AC744DD2238}"/>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94EC3AA-5ABF-E804-D118-45BC32F0B79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5023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B8E14-F35D-CE03-2FE8-B947A6B22D9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4E931EA-2D85-FD22-A214-835454D29DC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C7277122-DEBB-6463-6F30-81028964648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3A9209A2-E9CD-9B75-1C5B-D21A3967C5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0EE3665-6CC5-1D51-66EB-C5E8FEEF70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09992A-4B4F-F300-E85F-821FE96EF5A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25BF284-C9A9-83E8-F306-AAF2F2EC077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780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Hanukkah Victory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28, 2024 5785</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0606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2FD51B-C87E-B90E-C74C-20570793828D}"/>
              </a:ext>
            </a:extLst>
          </p:cNvPr>
          <p:cNvSpPr>
            <a:spLocks noGrp="1" noChangeArrowheads="1"/>
          </p:cNvSpPr>
          <p:nvPr>
            <p:ph type="hdr" sz="quarter"/>
          </p:nvPr>
        </p:nvSpPr>
        <p:spPr>
          <a:ln/>
        </p:spPr>
        <p:txBody>
          <a:bodyPr/>
          <a:lstStyle/>
          <a:p>
            <a:r>
              <a:rPr lang="en-US" altLang="en-US"/>
              <a:t>Hanukkah Victory</a:t>
            </a:r>
          </a:p>
        </p:txBody>
      </p:sp>
      <p:sp>
        <p:nvSpPr>
          <p:cNvPr id="3" name="Rectangle 3">
            <a:extLst>
              <a:ext uri="{FF2B5EF4-FFF2-40B4-BE49-F238E27FC236}">
                <a16:creationId xmlns:a16="http://schemas.microsoft.com/office/drawing/2014/main" id="{5D6778CF-CD91-564F-0E3C-623148AFF32E}"/>
              </a:ext>
            </a:extLst>
          </p:cNvPr>
          <p:cNvSpPr>
            <a:spLocks noGrp="1" noChangeArrowheads="1"/>
          </p:cNvSpPr>
          <p:nvPr>
            <p:ph type="dt" idx="1"/>
          </p:nvPr>
        </p:nvSpPr>
        <p:spPr>
          <a:ln/>
        </p:spPr>
        <p:txBody>
          <a:bodyPr/>
          <a:lstStyle/>
          <a:p>
            <a:r>
              <a:rPr lang="en-US" altLang="en-US"/>
              <a:t>Dec 28, 2024 5785</a:t>
            </a:r>
          </a:p>
        </p:txBody>
      </p:sp>
      <p:sp>
        <p:nvSpPr>
          <p:cNvPr id="4" name="Rectangle 7">
            <a:extLst>
              <a:ext uri="{FF2B5EF4-FFF2-40B4-BE49-F238E27FC236}">
                <a16:creationId xmlns:a16="http://schemas.microsoft.com/office/drawing/2014/main" id="{D4C61586-3CBA-0F31-10FD-BF64DD6992C8}"/>
              </a:ext>
            </a:extLst>
          </p:cNvPr>
          <p:cNvSpPr>
            <a:spLocks noGrp="1" noChangeArrowheads="1"/>
          </p:cNvSpPr>
          <p:nvPr>
            <p:ph type="sldNum" sz="quarter" idx="5"/>
          </p:nvPr>
        </p:nvSpPr>
        <p:spPr>
          <a:ln/>
        </p:spPr>
        <p:txBody>
          <a:bodyPr/>
          <a:lstStyle/>
          <a:p>
            <a:fld id="{3462DE9A-B274-4E09-A135-593E5D2E4D23}" type="slidenum">
              <a:rPr lang="en-US" altLang="en-US"/>
              <a:pPr/>
              <a:t>11</a:t>
            </a:fld>
            <a:endParaRPr lang="en-US" altLang="en-US"/>
          </a:p>
        </p:txBody>
      </p:sp>
      <p:sp>
        <p:nvSpPr>
          <p:cNvPr id="126978" name="Rectangle 2">
            <a:extLst>
              <a:ext uri="{FF2B5EF4-FFF2-40B4-BE49-F238E27FC236}">
                <a16:creationId xmlns:a16="http://schemas.microsoft.com/office/drawing/2014/main" id="{0B2117DC-0E00-6ABC-C03F-940279363183}"/>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769F9B51-FC90-21C8-4956-DB1C098BBB9A}"/>
              </a:ext>
            </a:extLst>
          </p:cNvPr>
          <p:cNvSpPr>
            <a:spLocks noGrp="1" noChangeArrowheads="1"/>
          </p:cNvSpPr>
          <p:nvPr>
            <p:ph type="body" idx="1"/>
          </p:nvPr>
        </p:nvSpPr>
        <p:spPr/>
        <p:txBody>
          <a:bodyPr/>
          <a:lstStyle/>
          <a:p>
            <a:r>
              <a:rPr lang="en-US" altLang="en-US" dirty="0"/>
              <a:t>The army from the Syrian north invaded Israel and Ptolemaic Egypt.  Roman ships interfered and defeated the Syrians under Antiochus.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7B25E-065F-2CB4-DCD8-901F2BB81BF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EFEA6AF6-9EDA-97AE-8BEC-71C482C3C2F3}"/>
              </a:ext>
            </a:extLst>
          </p:cNvPr>
          <p:cNvSpPr>
            <a:spLocks noGrp="1" noChangeArrowheads="1"/>
          </p:cNvSpPr>
          <p:nvPr>
            <p:ph type="hdr" sz="quarter"/>
          </p:nvPr>
        </p:nvSpPr>
        <p:spPr>
          <a:ln/>
        </p:spPr>
        <p:txBody>
          <a:bodyPr/>
          <a:lstStyle/>
          <a:p>
            <a:r>
              <a:rPr lang="en-US" altLang="en-US"/>
              <a:t>Hanukkah Victory</a:t>
            </a:r>
          </a:p>
        </p:txBody>
      </p:sp>
      <p:sp>
        <p:nvSpPr>
          <p:cNvPr id="3" name="Rectangle 3">
            <a:extLst>
              <a:ext uri="{FF2B5EF4-FFF2-40B4-BE49-F238E27FC236}">
                <a16:creationId xmlns:a16="http://schemas.microsoft.com/office/drawing/2014/main" id="{33A43778-6208-3328-A482-9FC3F5B4E0A8}"/>
              </a:ext>
            </a:extLst>
          </p:cNvPr>
          <p:cNvSpPr>
            <a:spLocks noGrp="1" noChangeArrowheads="1"/>
          </p:cNvSpPr>
          <p:nvPr>
            <p:ph type="dt" idx="1"/>
          </p:nvPr>
        </p:nvSpPr>
        <p:spPr>
          <a:ln/>
        </p:spPr>
        <p:txBody>
          <a:bodyPr/>
          <a:lstStyle/>
          <a:p>
            <a:r>
              <a:rPr lang="en-US" altLang="en-US"/>
              <a:t>Dec 28, 2024 5785</a:t>
            </a:r>
          </a:p>
        </p:txBody>
      </p:sp>
      <p:sp>
        <p:nvSpPr>
          <p:cNvPr id="4" name="Rectangle 7">
            <a:extLst>
              <a:ext uri="{FF2B5EF4-FFF2-40B4-BE49-F238E27FC236}">
                <a16:creationId xmlns:a16="http://schemas.microsoft.com/office/drawing/2014/main" id="{FC2698FC-97ED-0FBE-9582-3A611CC58479}"/>
              </a:ext>
            </a:extLst>
          </p:cNvPr>
          <p:cNvSpPr>
            <a:spLocks noGrp="1" noChangeArrowheads="1"/>
          </p:cNvSpPr>
          <p:nvPr>
            <p:ph type="sldNum" sz="quarter" idx="5"/>
          </p:nvPr>
        </p:nvSpPr>
        <p:spPr>
          <a:ln/>
        </p:spPr>
        <p:txBody>
          <a:bodyPr/>
          <a:lstStyle/>
          <a:p>
            <a:fld id="{3462DE9A-B274-4E09-A135-593E5D2E4D23}" type="slidenum">
              <a:rPr lang="en-US" altLang="en-US"/>
              <a:pPr/>
              <a:t>12</a:t>
            </a:fld>
            <a:endParaRPr lang="en-US" altLang="en-US"/>
          </a:p>
        </p:txBody>
      </p:sp>
      <p:sp>
        <p:nvSpPr>
          <p:cNvPr id="126978" name="Rectangle 2">
            <a:extLst>
              <a:ext uri="{FF2B5EF4-FFF2-40B4-BE49-F238E27FC236}">
                <a16:creationId xmlns:a16="http://schemas.microsoft.com/office/drawing/2014/main" id="{16B632A6-5309-4F04-19E2-835762BF86AB}"/>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8E4F1313-4194-6A94-C13B-561D13BA1F26}"/>
              </a:ext>
            </a:extLst>
          </p:cNvPr>
          <p:cNvSpPr>
            <a:spLocks noGrp="1" noChangeArrowheads="1"/>
          </p:cNvSpPr>
          <p:nvPr>
            <p:ph type="body" idx="1"/>
          </p:nvPr>
        </p:nvSpPr>
        <p:spPr/>
        <p:txBody>
          <a:bodyPr/>
          <a:lstStyle/>
          <a:p>
            <a:r>
              <a:rPr lang="en-US" altLang="en-US" dirty="0"/>
              <a:t>Written in the 500’s about events 400 years later.   Antiochus was mad!</a:t>
            </a:r>
          </a:p>
        </p:txBody>
      </p:sp>
    </p:spTree>
    <p:extLst>
      <p:ext uri="{BB962C8B-B14F-4D97-AF65-F5344CB8AC3E}">
        <p14:creationId xmlns:p14="http://schemas.microsoft.com/office/powerpoint/2010/main" val="2616633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9A63A1-71D0-689A-ED0D-143AA63E2ECF}"/>
              </a:ext>
            </a:extLst>
          </p:cNvPr>
          <p:cNvSpPr>
            <a:spLocks noGrp="1" noChangeArrowheads="1"/>
          </p:cNvSpPr>
          <p:nvPr>
            <p:ph type="hdr" sz="quarter"/>
          </p:nvPr>
        </p:nvSpPr>
        <p:spPr>
          <a:ln/>
        </p:spPr>
        <p:txBody>
          <a:bodyPr/>
          <a:lstStyle/>
          <a:p>
            <a:r>
              <a:rPr lang="en-US" altLang="en-US"/>
              <a:t>Hanukkah Victory</a:t>
            </a:r>
          </a:p>
        </p:txBody>
      </p:sp>
      <p:sp>
        <p:nvSpPr>
          <p:cNvPr id="3" name="Rectangle 3">
            <a:extLst>
              <a:ext uri="{FF2B5EF4-FFF2-40B4-BE49-F238E27FC236}">
                <a16:creationId xmlns:a16="http://schemas.microsoft.com/office/drawing/2014/main" id="{07E7E8F1-9F2A-54B7-5BAB-A80F52A7FE51}"/>
              </a:ext>
            </a:extLst>
          </p:cNvPr>
          <p:cNvSpPr>
            <a:spLocks noGrp="1" noChangeArrowheads="1"/>
          </p:cNvSpPr>
          <p:nvPr>
            <p:ph type="dt" idx="1"/>
          </p:nvPr>
        </p:nvSpPr>
        <p:spPr>
          <a:ln/>
        </p:spPr>
        <p:txBody>
          <a:bodyPr/>
          <a:lstStyle/>
          <a:p>
            <a:r>
              <a:rPr lang="en-US" altLang="en-US"/>
              <a:t>Dec 28, 2024 5785</a:t>
            </a:r>
          </a:p>
        </p:txBody>
      </p:sp>
      <p:sp>
        <p:nvSpPr>
          <p:cNvPr id="4" name="Rectangle 7">
            <a:extLst>
              <a:ext uri="{FF2B5EF4-FFF2-40B4-BE49-F238E27FC236}">
                <a16:creationId xmlns:a16="http://schemas.microsoft.com/office/drawing/2014/main" id="{F04A527B-8AD0-38B4-DEA0-3086375F977C}"/>
              </a:ext>
            </a:extLst>
          </p:cNvPr>
          <p:cNvSpPr>
            <a:spLocks noGrp="1" noChangeArrowheads="1"/>
          </p:cNvSpPr>
          <p:nvPr>
            <p:ph type="sldNum" sz="quarter" idx="5"/>
          </p:nvPr>
        </p:nvSpPr>
        <p:spPr>
          <a:ln/>
        </p:spPr>
        <p:txBody>
          <a:bodyPr/>
          <a:lstStyle/>
          <a:p>
            <a:fld id="{1A5B6594-A950-4382-8438-21871650A4C0}" type="slidenum">
              <a:rPr lang="en-US" altLang="en-US"/>
              <a:pPr/>
              <a:t>13</a:t>
            </a:fld>
            <a:endParaRPr lang="en-US" altLang="en-US"/>
          </a:p>
        </p:txBody>
      </p:sp>
      <p:sp>
        <p:nvSpPr>
          <p:cNvPr id="125954" name="Rectangle 2">
            <a:extLst>
              <a:ext uri="{FF2B5EF4-FFF2-40B4-BE49-F238E27FC236}">
                <a16:creationId xmlns:a16="http://schemas.microsoft.com/office/drawing/2014/main" id="{B2D2034B-2F3C-A487-F33F-1E5A1D066228}"/>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9B3D25B3-7C28-9218-64BF-EC1BE1DA290F}"/>
              </a:ext>
            </a:extLst>
          </p:cNvPr>
          <p:cNvSpPr>
            <a:spLocks noGrp="1" noChangeArrowheads="1"/>
          </p:cNvSpPr>
          <p:nvPr>
            <p:ph type="body" idx="1"/>
          </p:nvPr>
        </p:nvSpPr>
        <p:spPr/>
        <p:txBody>
          <a:bodyPr/>
          <a:lstStyle/>
          <a:p>
            <a:r>
              <a:rPr lang="en-US" altLang="en-US" dirty="0"/>
              <a:t>IE a swine sacrifice.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53616-627B-4BBE-C91C-790930B37AE3}"/>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14A8EC9-0661-6A21-88B6-7A38B99C9DBD}"/>
              </a:ext>
            </a:extLst>
          </p:cNvPr>
          <p:cNvSpPr>
            <a:spLocks noGrp="1" noChangeArrowheads="1"/>
          </p:cNvSpPr>
          <p:nvPr>
            <p:ph type="hdr" sz="quarter"/>
          </p:nvPr>
        </p:nvSpPr>
        <p:spPr>
          <a:ln/>
        </p:spPr>
        <p:txBody>
          <a:bodyPr/>
          <a:lstStyle/>
          <a:p>
            <a:r>
              <a:rPr lang="en-US" altLang="en-US"/>
              <a:t>Hanukkah Victory</a:t>
            </a:r>
          </a:p>
        </p:txBody>
      </p:sp>
      <p:sp>
        <p:nvSpPr>
          <p:cNvPr id="3" name="Rectangle 3">
            <a:extLst>
              <a:ext uri="{FF2B5EF4-FFF2-40B4-BE49-F238E27FC236}">
                <a16:creationId xmlns:a16="http://schemas.microsoft.com/office/drawing/2014/main" id="{6B18572C-473B-F45C-00CF-C5807DBF9DDD}"/>
              </a:ext>
            </a:extLst>
          </p:cNvPr>
          <p:cNvSpPr>
            <a:spLocks noGrp="1" noChangeArrowheads="1"/>
          </p:cNvSpPr>
          <p:nvPr>
            <p:ph type="dt" idx="1"/>
          </p:nvPr>
        </p:nvSpPr>
        <p:spPr>
          <a:ln/>
        </p:spPr>
        <p:txBody>
          <a:bodyPr/>
          <a:lstStyle/>
          <a:p>
            <a:r>
              <a:rPr lang="en-US" altLang="en-US"/>
              <a:t>Dec 28, 2024 5785</a:t>
            </a:r>
          </a:p>
        </p:txBody>
      </p:sp>
      <p:sp>
        <p:nvSpPr>
          <p:cNvPr id="4" name="Rectangle 7">
            <a:extLst>
              <a:ext uri="{FF2B5EF4-FFF2-40B4-BE49-F238E27FC236}">
                <a16:creationId xmlns:a16="http://schemas.microsoft.com/office/drawing/2014/main" id="{34FD9C2C-20E9-1CAD-652D-4F2145AE99E6}"/>
              </a:ext>
            </a:extLst>
          </p:cNvPr>
          <p:cNvSpPr>
            <a:spLocks noGrp="1" noChangeArrowheads="1"/>
          </p:cNvSpPr>
          <p:nvPr>
            <p:ph type="sldNum" sz="quarter" idx="5"/>
          </p:nvPr>
        </p:nvSpPr>
        <p:spPr>
          <a:ln/>
        </p:spPr>
        <p:txBody>
          <a:bodyPr/>
          <a:lstStyle/>
          <a:p>
            <a:fld id="{1A5B6594-A950-4382-8438-21871650A4C0}" type="slidenum">
              <a:rPr lang="en-US" altLang="en-US"/>
              <a:pPr/>
              <a:t>14</a:t>
            </a:fld>
            <a:endParaRPr lang="en-US" altLang="en-US"/>
          </a:p>
        </p:txBody>
      </p:sp>
      <p:sp>
        <p:nvSpPr>
          <p:cNvPr id="125954" name="Rectangle 2">
            <a:extLst>
              <a:ext uri="{FF2B5EF4-FFF2-40B4-BE49-F238E27FC236}">
                <a16:creationId xmlns:a16="http://schemas.microsoft.com/office/drawing/2014/main" id="{A65C98B3-9B28-3B4F-61C7-4C88B7301A82}"/>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C7E0B573-55B7-C810-F577-85E75C1CAAE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92372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42C6C9-B9DB-6293-2AAA-2481DB8DBF9B}"/>
              </a:ext>
            </a:extLst>
          </p:cNvPr>
          <p:cNvSpPr>
            <a:spLocks noGrp="1" noChangeArrowheads="1"/>
          </p:cNvSpPr>
          <p:nvPr>
            <p:ph type="hdr" sz="quarter"/>
          </p:nvPr>
        </p:nvSpPr>
        <p:spPr>
          <a:ln/>
        </p:spPr>
        <p:txBody>
          <a:bodyPr/>
          <a:lstStyle/>
          <a:p>
            <a:r>
              <a:rPr lang="en-US" altLang="en-US"/>
              <a:t>Hanukkah Victory</a:t>
            </a:r>
          </a:p>
        </p:txBody>
      </p:sp>
      <p:sp>
        <p:nvSpPr>
          <p:cNvPr id="3" name="Rectangle 3">
            <a:extLst>
              <a:ext uri="{FF2B5EF4-FFF2-40B4-BE49-F238E27FC236}">
                <a16:creationId xmlns:a16="http://schemas.microsoft.com/office/drawing/2014/main" id="{CEDA7291-7FF4-936F-08A9-B6E63F76A431}"/>
              </a:ext>
            </a:extLst>
          </p:cNvPr>
          <p:cNvSpPr>
            <a:spLocks noGrp="1" noChangeArrowheads="1"/>
          </p:cNvSpPr>
          <p:nvPr>
            <p:ph type="dt" idx="1"/>
          </p:nvPr>
        </p:nvSpPr>
        <p:spPr>
          <a:ln/>
        </p:spPr>
        <p:txBody>
          <a:bodyPr/>
          <a:lstStyle/>
          <a:p>
            <a:r>
              <a:rPr lang="en-US" altLang="en-US"/>
              <a:t>Dec 28, 2024 5785</a:t>
            </a:r>
          </a:p>
        </p:txBody>
      </p:sp>
      <p:sp>
        <p:nvSpPr>
          <p:cNvPr id="4" name="Rectangle 7">
            <a:extLst>
              <a:ext uri="{FF2B5EF4-FFF2-40B4-BE49-F238E27FC236}">
                <a16:creationId xmlns:a16="http://schemas.microsoft.com/office/drawing/2014/main" id="{D1668CF8-0A51-F9C8-BFEA-2A3DE7F5EFBE}"/>
              </a:ext>
            </a:extLst>
          </p:cNvPr>
          <p:cNvSpPr>
            <a:spLocks noGrp="1" noChangeArrowheads="1"/>
          </p:cNvSpPr>
          <p:nvPr>
            <p:ph type="sldNum" sz="quarter" idx="5"/>
          </p:nvPr>
        </p:nvSpPr>
        <p:spPr>
          <a:ln/>
        </p:spPr>
        <p:txBody>
          <a:bodyPr/>
          <a:lstStyle/>
          <a:p>
            <a:fld id="{AAE687DD-68AE-47B1-9B7B-EB190910FBE5}" type="slidenum">
              <a:rPr lang="en-US" altLang="en-US"/>
              <a:pPr/>
              <a:t>15</a:t>
            </a:fld>
            <a:endParaRPr lang="en-US" altLang="en-US"/>
          </a:p>
        </p:txBody>
      </p:sp>
      <p:sp>
        <p:nvSpPr>
          <p:cNvPr id="124930" name="Rectangle 2">
            <a:extLst>
              <a:ext uri="{FF2B5EF4-FFF2-40B4-BE49-F238E27FC236}">
                <a16:creationId xmlns:a16="http://schemas.microsoft.com/office/drawing/2014/main" id="{2BC97362-5F6E-2194-8B05-94E5BAFA6BB1}"/>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287D586-B2A1-7A02-89B2-27A04084D00D}"/>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6F8B1-BB00-8ED6-75EB-8A66B13E26A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A903B28-15BE-33B5-1055-CE3EECE427F3}"/>
              </a:ext>
            </a:extLst>
          </p:cNvPr>
          <p:cNvSpPr>
            <a:spLocks noGrp="1" noChangeArrowheads="1"/>
          </p:cNvSpPr>
          <p:nvPr>
            <p:ph type="hdr" sz="quarter"/>
          </p:nvPr>
        </p:nvSpPr>
        <p:spPr>
          <a:ln/>
        </p:spPr>
        <p:txBody>
          <a:bodyPr/>
          <a:lstStyle/>
          <a:p>
            <a:r>
              <a:rPr lang="en-US" altLang="en-US"/>
              <a:t>Hanukkah Victory</a:t>
            </a:r>
          </a:p>
        </p:txBody>
      </p:sp>
      <p:sp>
        <p:nvSpPr>
          <p:cNvPr id="3" name="Rectangle 3">
            <a:extLst>
              <a:ext uri="{FF2B5EF4-FFF2-40B4-BE49-F238E27FC236}">
                <a16:creationId xmlns:a16="http://schemas.microsoft.com/office/drawing/2014/main" id="{B8209356-1B2D-55B7-61F6-5F93AACC2F43}"/>
              </a:ext>
            </a:extLst>
          </p:cNvPr>
          <p:cNvSpPr>
            <a:spLocks noGrp="1" noChangeArrowheads="1"/>
          </p:cNvSpPr>
          <p:nvPr>
            <p:ph type="dt" idx="1"/>
          </p:nvPr>
        </p:nvSpPr>
        <p:spPr>
          <a:ln/>
        </p:spPr>
        <p:txBody>
          <a:bodyPr/>
          <a:lstStyle/>
          <a:p>
            <a:r>
              <a:rPr lang="en-US" altLang="en-US"/>
              <a:t>Dec 28, 2024 5785</a:t>
            </a:r>
          </a:p>
        </p:txBody>
      </p:sp>
      <p:sp>
        <p:nvSpPr>
          <p:cNvPr id="4" name="Rectangle 7">
            <a:extLst>
              <a:ext uri="{FF2B5EF4-FFF2-40B4-BE49-F238E27FC236}">
                <a16:creationId xmlns:a16="http://schemas.microsoft.com/office/drawing/2014/main" id="{4ACFB6D9-EFE1-677D-97BE-7E4AA84E343F}"/>
              </a:ext>
            </a:extLst>
          </p:cNvPr>
          <p:cNvSpPr>
            <a:spLocks noGrp="1" noChangeArrowheads="1"/>
          </p:cNvSpPr>
          <p:nvPr>
            <p:ph type="sldNum" sz="quarter" idx="5"/>
          </p:nvPr>
        </p:nvSpPr>
        <p:spPr>
          <a:ln/>
        </p:spPr>
        <p:txBody>
          <a:bodyPr/>
          <a:lstStyle/>
          <a:p>
            <a:fld id="{AAE687DD-68AE-47B1-9B7B-EB190910FBE5}" type="slidenum">
              <a:rPr lang="en-US" altLang="en-US"/>
              <a:pPr/>
              <a:t>16</a:t>
            </a:fld>
            <a:endParaRPr lang="en-US" altLang="en-US"/>
          </a:p>
        </p:txBody>
      </p:sp>
      <p:sp>
        <p:nvSpPr>
          <p:cNvPr id="124930" name="Rectangle 2">
            <a:extLst>
              <a:ext uri="{FF2B5EF4-FFF2-40B4-BE49-F238E27FC236}">
                <a16:creationId xmlns:a16="http://schemas.microsoft.com/office/drawing/2014/main" id="{6B76AE70-7B07-C3A7-F2F8-8411E78C3041}"/>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4A9960A1-D9B3-9369-C0D6-467C1F954CFD}"/>
              </a:ext>
            </a:extLst>
          </p:cNvPr>
          <p:cNvSpPr>
            <a:spLocks noGrp="1" noChangeArrowheads="1"/>
          </p:cNvSpPr>
          <p:nvPr>
            <p:ph type="body" idx="1"/>
          </p:nvPr>
        </p:nvSpPr>
        <p:spPr/>
        <p:txBody>
          <a:bodyPr/>
          <a:lstStyle/>
          <a:p>
            <a:r>
              <a:rPr lang="en-US" altLang="en-US" dirty="0"/>
              <a:t>“We can still be Jews, but embrace new insights, sports, activities, learning…”</a:t>
            </a:r>
          </a:p>
          <a:p>
            <a:r>
              <a:rPr lang="en-US" altLang="en-US" dirty="0"/>
              <a:t>Nudity, fighting till death, sensuality, violence, intellectual fads and pride</a:t>
            </a:r>
          </a:p>
          <a:p>
            <a:r>
              <a:rPr lang="en-US" altLang="en-US" dirty="0"/>
              <a:t>That was the 400 in advance prophecy.  This is the history:</a:t>
            </a:r>
          </a:p>
        </p:txBody>
      </p:sp>
    </p:spTree>
    <p:extLst>
      <p:ext uri="{BB962C8B-B14F-4D97-AF65-F5344CB8AC3E}">
        <p14:creationId xmlns:p14="http://schemas.microsoft.com/office/powerpoint/2010/main" val="3034632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a:extLst>
              <a:ext uri="{FF2B5EF4-FFF2-40B4-BE49-F238E27FC236}">
                <a16:creationId xmlns:a16="http://schemas.microsoft.com/office/drawing/2014/main" id="{0411D8DE-4B46-7BEB-9487-017E325265F1}"/>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80899" name="Rectangle 6">
            <a:extLst>
              <a:ext uri="{FF2B5EF4-FFF2-40B4-BE49-F238E27FC236}">
                <a16:creationId xmlns:a16="http://schemas.microsoft.com/office/drawing/2014/main" id="{CF8127D7-891D-902F-6585-C3863E1C5A4B}"/>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80900" name="Rectangle 10">
            <a:extLst>
              <a:ext uri="{FF2B5EF4-FFF2-40B4-BE49-F238E27FC236}">
                <a16:creationId xmlns:a16="http://schemas.microsoft.com/office/drawing/2014/main" id="{C635956D-3C9A-6332-E26F-20CC09E34383}"/>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B43C242A-AB84-4395-8C55-38018555BF7E}" type="slidenum">
              <a:rPr lang="en-US" altLang="en-US" sz="1200">
                <a:solidFill>
                  <a:srgbClr val="000000"/>
                </a:solidFill>
                <a:latin typeface="Arial" panose="020B0604020202020204" pitchFamily="34" charset="0"/>
              </a:rPr>
              <a:pPr eaLnBrk="1" hangingPunct="1"/>
              <a:t>17</a:t>
            </a:fld>
            <a:endParaRPr lang="en-US" altLang="en-US" sz="1200">
              <a:solidFill>
                <a:srgbClr val="000000"/>
              </a:solidFill>
              <a:latin typeface="Arial" panose="020B0604020202020204" pitchFamily="34" charset="0"/>
            </a:endParaRPr>
          </a:p>
        </p:txBody>
      </p:sp>
      <p:sp>
        <p:nvSpPr>
          <p:cNvPr id="80901" name="Rectangle 2">
            <a:extLst>
              <a:ext uri="{FF2B5EF4-FFF2-40B4-BE49-F238E27FC236}">
                <a16:creationId xmlns:a16="http://schemas.microsoft.com/office/drawing/2014/main" id="{4472B7F2-45A7-E4C5-F875-4DB601F0496B}"/>
              </a:ext>
            </a:extLst>
          </p:cNvPr>
          <p:cNvSpPr>
            <a:spLocks noGrp="1" noRot="1" noChangeAspect="1" noChangeArrowheads="1" noTextEdit="1"/>
          </p:cNvSpPr>
          <p:nvPr>
            <p:ph type="sldImg"/>
          </p:nvPr>
        </p:nvSpPr>
        <p:spPr>
          <a:xfrm>
            <a:off x="-92075" y="304800"/>
            <a:ext cx="7042150" cy="3962400"/>
          </a:xfrm>
          <a:ln/>
        </p:spPr>
      </p:sp>
      <p:sp>
        <p:nvSpPr>
          <p:cNvPr id="80902" name="Rectangle 3">
            <a:extLst>
              <a:ext uri="{FF2B5EF4-FFF2-40B4-BE49-F238E27FC236}">
                <a16:creationId xmlns:a16="http://schemas.microsoft.com/office/drawing/2014/main" id="{CA7A676A-EF90-1B8A-D006-02963F00B7F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a:lstStyle/>
          <a:p>
            <a:br>
              <a:rPr lang="en-US" altLang="en-US" dirty="0"/>
            </a:br>
            <a:r>
              <a:rPr lang="en-US" altLang="en-US" dirty="0" err="1"/>
              <a:t>ie</a:t>
            </a:r>
            <a:r>
              <a:rPr lang="en-US" altLang="en-US" dirty="0"/>
              <a:t> sacrifice a pig</a:t>
            </a:r>
          </a:p>
          <a:p>
            <a:r>
              <a:rPr lang="en-US" altLang="en-US" dirty="0"/>
              <a:t>from Apocrypha: additional ancient Jewish books, NOT Scripture</a:t>
            </a:r>
          </a:p>
          <a:p>
            <a:r>
              <a:rPr lang="en-US" altLang="en-US" dirty="0"/>
              <a:t>This one in Heb </a:t>
            </a:r>
            <a:r>
              <a:rPr lang="en-US" altLang="en-US" dirty="0" err="1"/>
              <a:t>orig</a:t>
            </a:r>
            <a:r>
              <a:rPr lang="en-US" altLang="en-US" dirty="0"/>
              <a:t>, Greek surviving</a:t>
            </a:r>
          </a:p>
          <a:p>
            <a:r>
              <a:rPr lang="en-US" altLang="en-US" dirty="0"/>
              <a:t>Mattathias = </a:t>
            </a:r>
            <a:r>
              <a:rPr lang="en-US" altLang="en-US" dirty="0" err="1"/>
              <a:t>Mattityahu</a:t>
            </a:r>
            <a:r>
              <a:rPr lang="en-US" altLang="en-US" dirty="0"/>
              <a:t> = Matisyahu the singer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a:extLst>
              <a:ext uri="{FF2B5EF4-FFF2-40B4-BE49-F238E27FC236}">
                <a16:creationId xmlns:a16="http://schemas.microsoft.com/office/drawing/2014/main" id="{0A836B40-9926-001E-07BF-78DB7F1FF5EB}"/>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79875" name="Rectangle 6">
            <a:extLst>
              <a:ext uri="{FF2B5EF4-FFF2-40B4-BE49-F238E27FC236}">
                <a16:creationId xmlns:a16="http://schemas.microsoft.com/office/drawing/2014/main" id="{82E5744F-97CE-2590-34D5-C92847A00086}"/>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79876" name="Rectangle 10">
            <a:extLst>
              <a:ext uri="{FF2B5EF4-FFF2-40B4-BE49-F238E27FC236}">
                <a16:creationId xmlns:a16="http://schemas.microsoft.com/office/drawing/2014/main" id="{5F7C94FF-6F24-D6B9-D82C-8CF6191B0239}"/>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DBB5EE2A-4565-4FCC-B2EC-DB8E8D429CF4}" type="slidenum">
              <a:rPr lang="en-US" altLang="en-US" sz="1200">
                <a:solidFill>
                  <a:srgbClr val="000000"/>
                </a:solidFill>
                <a:latin typeface="Arial" panose="020B0604020202020204" pitchFamily="34" charset="0"/>
              </a:rPr>
              <a:pPr eaLnBrk="1" hangingPunct="1"/>
              <a:t>18</a:t>
            </a:fld>
            <a:endParaRPr lang="en-US" altLang="en-US" sz="1200">
              <a:solidFill>
                <a:srgbClr val="000000"/>
              </a:solidFill>
              <a:latin typeface="Arial" panose="020B0604020202020204" pitchFamily="34" charset="0"/>
            </a:endParaRPr>
          </a:p>
        </p:txBody>
      </p:sp>
      <p:sp>
        <p:nvSpPr>
          <p:cNvPr id="79877" name="Rectangle 2">
            <a:extLst>
              <a:ext uri="{FF2B5EF4-FFF2-40B4-BE49-F238E27FC236}">
                <a16:creationId xmlns:a16="http://schemas.microsoft.com/office/drawing/2014/main" id="{F495CB65-6A01-D325-6A1A-9105614D5594}"/>
              </a:ext>
            </a:extLst>
          </p:cNvPr>
          <p:cNvSpPr>
            <a:spLocks noGrp="1" noRot="1" noChangeAspect="1" noChangeArrowheads="1" noTextEdit="1"/>
          </p:cNvSpPr>
          <p:nvPr>
            <p:ph type="sldImg"/>
          </p:nvPr>
        </p:nvSpPr>
        <p:spPr>
          <a:xfrm>
            <a:off x="787400" y="304800"/>
            <a:ext cx="5283200" cy="3962400"/>
          </a:xfrm>
          <a:ln/>
        </p:spPr>
      </p:sp>
      <p:sp>
        <p:nvSpPr>
          <p:cNvPr id="79878" name="Rectangle 3">
            <a:extLst>
              <a:ext uri="{FF2B5EF4-FFF2-40B4-BE49-F238E27FC236}">
                <a16:creationId xmlns:a16="http://schemas.microsoft.com/office/drawing/2014/main" id="{41736538-8CF3-6E61-7CF6-4275082EEC1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dirty="0"/>
              <a:t>Hwy 1 also called Shaar </a:t>
            </a:r>
            <a:r>
              <a:rPr lang="en-US" altLang="en-US" dirty="0" err="1"/>
              <a:t>haGai</a:t>
            </a:r>
            <a:r>
              <a:rPr lang="en-US" altLang="en-US" dirty="0"/>
              <a:t> </a:t>
            </a:r>
          </a:p>
          <a:p>
            <a:r>
              <a:rPr lang="he-IL" altLang="en-US" dirty="0"/>
              <a:t>גַּיְא</a:t>
            </a:r>
            <a:r>
              <a:rPr lang="en-US" altLang="en-US" dirty="0"/>
              <a:t> </a:t>
            </a:r>
            <a:r>
              <a:rPr lang="he-IL" altLang="en-US" dirty="0"/>
              <a:t>שער ה</a:t>
            </a:r>
            <a:r>
              <a:rPr lang="en-US" altLang="en-US" dirty="0"/>
              <a:t>‎ or </a:t>
            </a:r>
            <a:r>
              <a:rPr lang="he-IL" altLang="en-US" dirty="0"/>
              <a:t>באב אל-ואד</a:t>
            </a:r>
            <a:r>
              <a:rPr lang="en-US" altLang="en-US" dirty="0"/>
              <a:t> Bab El Wad</a:t>
            </a:r>
          </a:p>
          <a:p>
            <a:r>
              <a:rPr lang="en-US" altLang="en-US" dirty="0"/>
              <a:t>Matthias family sometimes </a:t>
            </a:r>
            <a:r>
              <a:rPr lang="en-US" altLang="en-US" dirty="0">
                <a:sym typeface="Wingdings" panose="05000000000000000000" pitchFamily="2" charset="2"/>
              </a:rPr>
              <a:t> </a:t>
            </a:r>
            <a:r>
              <a:rPr lang="en-US" altLang="en-US" dirty="0" err="1">
                <a:sym typeface="Wingdings" panose="05000000000000000000" pitchFamily="2" charset="2"/>
              </a:rPr>
              <a:t>Jerus</a:t>
            </a:r>
            <a:endParaRPr lang="en-US" altLang="en-US" dirty="0">
              <a:sym typeface="Wingdings" panose="05000000000000000000" pitchFamily="2" charset="2"/>
            </a:endParaRPr>
          </a:p>
          <a:p>
            <a:r>
              <a:rPr lang="en-US" altLang="en-US" dirty="0"/>
              <a:t>One day though they were shocked to find that the gold leaf had been ripped from the walls, the tapestries torn down, all plundered and sold for profit by the Syrians. Upon the Jewish altar they had build an altar to the Greek god, Zeus.</a:t>
            </a:r>
          </a:p>
          <a:p>
            <a:r>
              <a:rPr lang="en-US" altLang="en-US" dirty="0"/>
              <a:t>Syrian officers came to </a:t>
            </a:r>
            <a:r>
              <a:rPr lang="en-US" altLang="en-US" dirty="0" err="1"/>
              <a:t>Modin</a:t>
            </a:r>
            <a:r>
              <a:rPr lang="en-US" altLang="en-US" dirty="0"/>
              <a:t>.  166 BCE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a:extLst>
              <a:ext uri="{FF2B5EF4-FFF2-40B4-BE49-F238E27FC236}">
                <a16:creationId xmlns:a16="http://schemas.microsoft.com/office/drawing/2014/main" id="{E37C16E6-10BB-87E0-E3EF-AD3BE77F0AD3}"/>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95235" name="Rectangle 6">
            <a:extLst>
              <a:ext uri="{FF2B5EF4-FFF2-40B4-BE49-F238E27FC236}">
                <a16:creationId xmlns:a16="http://schemas.microsoft.com/office/drawing/2014/main" id="{7DE04DA0-BE8B-AA10-01D5-6FA641DC6E99}"/>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95236" name="Rectangle 10">
            <a:extLst>
              <a:ext uri="{FF2B5EF4-FFF2-40B4-BE49-F238E27FC236}">
                <a16:creationId xmlns:a16="http://schemas.microsoft.com/office/drawing/2014/main" id="{E004AB0D-CF62-243E-4F9B-F80485646304}"/>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A5F70647-B9B2-48C1-BC50-7E7AF05DC039}" type="slidenum">
              <a:rPr lang="en-US" altLang="en-US" sz="1200">
                <a:solidFill>
                  <a:srgbClr val="000000"/>
                </a:solidFill>
                <a:latin typeface="Arial" panose="020B0604020202020204" pitchFamily="34" charset="0"/>
              </a:rPr>
              <a:pPr eaLnBrk="1" hangingPunct="1"/>
              <a:t>19</a:t>
            </a:fld>
            <a:endParaRPr lang="en-US" altLang="en-US" sz="1200">
              <a:solidFill>
                <a:srgbClr val="000000"/>
              </a:solidFill>
              <a:latin typeface="Arial" panose="020B0604020202020204" pitchFamily="34" charset="0"/>
            </a:endParaRPr>
          </a:p>
        </p:txBody>
      </p:sp>
      <p:sp>
        <p:nvSpPr>
          <p:cNvPr id="95237" name="Rectangle 2">
            <a:extLst>
              <a:ext uri="{FF2B5EF4-FFF2-40B4-BE49-F238E27FC236}">
                <a16:creationId xmlns:a16="http://schemas.microsoft.com/office/drawing/2014/main" id="{CF629C22-EB86-0536-9669-A9E674901C8B}"/>
              </a:ext>
            </a:extLst>
          </p:cNvPr>
          <p:cNvSpPr>
            <a:spLocks noGrp="1" noRot="1" noChangeAspect="1" noChangeArrowheads="1" noTextEdit="1"/>
          </p:cNvSpPr>
          <p:nvPr>
            <p:ph type="sldImg"/>
          </p:nvPr>
        </p:nvSpPr>
        <p:spPr>
          <a:xfrm>
            <a:off x="152400" y="304800"/>
            <a:ext cx="6400800" cy="3810000"/>
          </a:xfrm>
          <a:ln/>
        </p:spPr>
      </p:sp>
      <p:sp>
        <p:nvSpPr>
          <p:cNvPr id="95238" name="Rectangle 3">
            <a:extLst>
              <a:ext uri="{FF2B5EF4-FFF2-40B4-BE49-F238E27FC236}">
                <a16:creationId xmlns:a16="http://schemas.microsoft.com/office/drawing/2014/main" id="{03BF6135-084F-24D5-A6CB-AAE56F675112}"/>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dirty="0"/>
              <a:t>You could say that this was a Progressive, a woke Jew</a:t>
            </a:r>
          </a:p>
          <a:p>
            <a:endParaRPr lang="en-US" altLang="en-US" i="1" dirty="0"/>
          </a:p>
          <a:p>
            <a:r>
              <a:rPr lang="en-US" altLang="en-US" dirty="0"/>
              <a:t>Even if all the nations that live under the rule of the king obey him, and have chosen to do his commandments, departing each one from the religion of his fathers, yet I and my sons and my brothers will live by the covenant of our fathers…We will not obey the king’s word by turning aside from our religion to the right hand or to the left. </a:t>
            </a:r>
            <a:r>
              <a:rPr lang="en-US" altLang="en-US" baseline="30000" dirty="0"/>
              <a:t>(I Maccabees 2:19-22)</a:t>
            </a:r>
          </a:p>
          <a:p>
            <a:endParaRPr lang="en-US" altLang="en-US" baseline="30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1C8FB-CD67-46A4-D678-5CA4B20640A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DD73752-C50D-7744-5253-BB2C8348FD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987ABFF1-2796-46E8-F95A-CED56E23F0A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95AD73A0-AEA9-7E25-04A3-FF9A6128CA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575EBA-4A89-F668-8E9A-2FA531B099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DCE8A55-9082-CB7E-DEE8-0893CE603739}"/>
              </a:ext>
            </a:extLst>
          </p:cNvPr>
          <p:cNvSpPr>
            <a:spLocks noGrp="1" noChangeArrowheads="1"/>
          </p:cNvSpPr>
          <p:nvPr>
            <p:ph type="body" idx="1"/>
          </p:nvPr>
        </p:nvSpPr>
        <p:spPr>
          <a:xfrm>
            <a:off x="152400" y="4114800"/>
            <a:ext cx="6553200" cy="4876800"/>
          </a:xfrm>
        </p:spPr>
        <p:txBody>
          <a:bodyPr/>
          <a:lstStyle/>
          <a:p>
            <a:r>
              <a:rPr lang="en-US" altLang="en-US" dirty="0"/>
              <a:t>11 people give and </a:t>
            </a:r>
            <a:r>
              <a:rPr lang="en-US" altLang="en-US" u="sng" dirty="0"/>
              <a:t>extra</a:t>
            </a:r>
            <a:r>
              <a:rPr lang="en-US" altLang="en-US" dirty="0"/>
              <a:t> $2000?</a:t>
            </a:r>
          </a:p>
          <a:p>
            <a:r>
              <a:rPr lang="en-US" altLang="en-US" dirty="0"/>
              <a:t>My apologies for not doing this with the several previous babies.  I used to, but lost track.  Sorry.</a:t>
            </a:r>
          </a:p>
        </p:txBody>
      </p:sp>
      <p:cxnSp>
        <p:nvCxnSpPr>
          <p:cNvPr id="3" name="Straight Connector 2">
            <a:extLst>
              <a:ext uri="{FF2B5EF4-FFF2-40B4-BE49-F238E27FC236}">
                <a16:creationId xmlns:a16="http://schemas.microsoft.com/office/drawing/2014/main" id="{404F044D-0CFF-EB38-7D71-A998107F62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241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a:extLst>
              <a:ext uri="{FF2B5EF4-FFF2-40B4-BE49-F238E27FC236}">
                <a16:creationId xmlns:a16="http://schemas.microsoft.com/office/drawing/2014/main" id="{4123A190-44A0-0838-51F1-FA2334598CD0}"/>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86019" name="Rectangle 6">
            <a:extLst>
              <a:ext uri="{FF2B5EF4-FFF2-40B4-BE49-F238E27FC236}">
                <a16:creationId xmlns:a16="http://schemas.microsoft.com/office/drawing/2014/main" id="{D200C3C9-E9FD-6CC1-C606-A91881F7A403}"/>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86020" name="Rectangle 10">
            <a:extLst>
              <a:ext uri="{FF2B5EF4-FFF2-40B4-BE49-F238E27FC236}">
                <a16:creationId xmlns:a16="http://schemas.microsoft.com/office/drawing/2014/main" id="{BD7CDD2A-B757-6692-F514-2455D287E9C8}"/>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6510F379-D3F1-4ED0-98C1-83D950625E56}" type="slidenum">
              <a:rPr lang="en-US" altLang="en-US" sz="1200">
                <a:solidFill>
                  <a:srgbClr val="000000"/>
                </a:solidFill>
                <a:latin typeface="Arial" panose="020B0604020202020204" pitchFamily="34" charset="0"/>
              </a:rPr>
              <a:pPr eaLnBrk="1" hangingPunct="1"/>
              <a:t>20</a:t>
            </a:fld>
            <a:endParaRPr lang="en-US" altLang="en-US" sz="1200">
              <a:solidFill>
                <a:srgbClr val="000000"/>
              </a:solidFill>
              <a:latin typeface="Arial" panose="020B0604020202020204" pitchFamily="34" charset="0"/>
            </a:endParaRPr>
          </a:p>
        </p:txBody>
      </p:sp>
      <p:sp>
        <p:nvSpPr>
          <p:cNvPr id="86021" name="Rectangle 2">
            <a:extLst>
              <a:ext uri="{FF2B5EF4-FFF2-40B4-BE49-F238E27FC236}">
                <a16:creationId xmlns:a16="http://schemas.microsoft.com/office/drawing/2014/main" id="{B0926392-73A0-48E0-C158-BB17EAC30EB4}"/>
              </a:ext>
            </a:extLst>
          </p:cNvPr>
          <p:cNvSpPr>
            <a:spLocks noGrp="1" noRot="1" noChangeAspect="1" noChangeArrowheads="1" noTextEdit="1"/>
          </p:cNvSpPr>
          <p:nvPr>
            <p:ph type="sldImg"/>
          </p:nvPr>
        </p:nvSpPr>
        <p:spPr>
          <a:xfrm>
            <a:off x="787400" y="304800"/>
            <a:ext cx="5283200" cy="3962400"/>
          </a:xfrm>
          <a:ln/>
        </p:spPr>
      </p:sp>
      <p:sp>
        <p:nvSpPr>
          <p:cNvPr id="86022" name="Rectangle 3">
            <a:extLst>
              <a:ext uri="{FF2B5EF4-FFF2-40B4-BE49-F238E27FC236}">
                <a16:creationId xmlns:a16="http://schemas.microsoft.com/office/drawing/2014/main" id="{0E877B75-1083-5942-EF0A-33B921DF50E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dirty="0"/>
              <a:t>Best photo we have sepia</a:t>
            </a:r>
          </a:p>
          <a:p>
            <a:r>
              <a:rPr lang="en-US" altLang="en-US" dirty="0"/>
              <a:t>This guy was about to sacrifice a pig on the altar.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a:extLst>
              <a:ext uri="{FF2B5EF4-FFF2-40B4-BE49-F238E27FC236}">
                <a16:creationId xmlns:a16="http://schemas.microsoft.com/office/drawing/2014/main" id="{D8DEC979-934E-F711-E3E8-46067E83F84E}"/>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96259" name="Rectangle 6">
            <a:extLst>
              <a:ext uri="{FF2B5EF4-FFF2-40B4-BE49-F238E27FC236}">
                <a16:creationId xmlns:a16="http://schemas.microsoft.com/office/drawing/2014/main" id="{50DAC447-1472-B908-F20F-B97ACF7D0F18}"/>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96260" name="Rectangle 10">
            <a:extLst>
              <a:ext uri="{FF2B5EF4-FFF2-40B4-BE49-F238E27FC236}">
                <a16:creationId xmlns:a16="http://schemas.microsoft.com/office/drawing/2014/main" id="{8BC07FEB-C394-8C35-D40F-48921B0643B4}"/>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0938492E-5FB4-47E4-842F-5591C7B4940C}" type="slidenum">
              <a:rPr lang="en-US" altLang="en-US" sz="1200">
                <a:solidFill>
                  <a:srgbClr val="000000"/>
                </a:solidFill>
                <a:latin typeface="Arial" panose="020B0604020202020204" pitchFamily="34" charset="0"/>
              </a:rPr>
              <a:pPr eaLnBrk="1" hangingPunct="1"/>
              <a:t>21</a:t>
            </a:fld>
            <a:endParaRPr lang="en-US" altLang="en-US" sz="1200">
              <a:solidFill>
                <a:srgbClr val="000000"/>
              </a:solidFill>
              <a:latin typeface="Arial" panose="020B0604020202020204" pitchFamily="34" charset="0"/>
            </a:endParaRPr>
          </a:p>
        </p:txBody>
      </p:sp>
      <p:sp>
        <p:nvSpPr>
          <p:cNvPr id="96261" name="Rectangle 2">
            <a:extLst>
              <a:ext uri="{FF2B5EF4-FFF2-40B4-BE49-F238E27FC236}">
                <a16:creationId xmlns:a16="http://schemas.microsoft.com/office/drawing/2014/main" id="{C9DB9B52-1788-BFE1-D81E-DD96E69DF9F4}"/>
              </a:ext>
            </a:extLst>
          </p:cNvPr>
          <p:cNvSpPr>
            <a:spLocks noGrp="1" noRot="1" noChangeAspect="1" noChangeArrowheads="1" noTextEdit="1"/>
          </p:cNvSpPr>
          <p:nvPr>
            <p:ph type="sldImg"/>
          </p:nvPr>
        </p:nvSpPr>
        <p:spPr>
          <a:xfrm>
            <a:off x="304800" y="304800"/>
            <a:ext cx="6324600" cy="3810000"/>
          </a:xfrm>
          <a:ln/>
        </p:spPr>
      </p:sp>
      <p:sp>
        <p:nvSpPr>
          <p:cNvPr id="96262" name="Rectangle 3">
            <a:extLst>
              <a:ext uri="{FF2B5EF4-FFF2-40B4-BE49-F238E27FC236}">
                <a16:creationId xmlns:a16="http://schemas.microsoft.com/office/drawing/2014/main" id="{16D0965A-B55A-9169-D409-F6932029A8AC}"/>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dirty="0"/>
              <a:t>Those who join Mattathias and his five sons—named Yohanan, Shimon, Judah, Eleazar, </a:t>
            </a:r>
            <a:r>
              <a:rPr lang="en-US" altLang="en-US" dirty="0" err="1"/>
              <a:t>Yonaton</a:t>
            </a:r>
            <a:r>
              <a:rPr lang="en-US" altLang="en-US" dirty="0"/>
              <a:t>—head for the hills, expecting that the Greeks are going to come back and wipe out the whole village as a reprisal. In the hills, </a:t>
            </a:r>
            <a:r>
              <a:rPr lang="en-US" altLang="en-US" dirty="0">
                <a:solidFill>
                  <a:srgbClr val="FF0000"/>
                </a:solidFill>
              </a:rPr>
              <a:t>they organize a guerilla army,</a:t>
            </a:r>
            <a:r>
              <a:rPr lang="en-US" altLang="en-US" dirty="0"/>
              <a:t> led primarily by the oldest of the sons named Judah, nicknamed Maccabee, which means “the Hammer.” Maccabee is also an acronym for </a:t>
            </a:r>
            <a:r>
              <a:rPr lang="en-US" altLang="en-US" i="1" dirty="0"/>
              <a:t>mi </a:t>
            </a:r>
            <a:r>
              <a:rPr lang="en-US" altLang="en-US" i="1" dirty="0" err="1"/>
              <a:t>komocho</a:t>
            </a:r>
            <a:r>
              <a:rPr lang="en-US" altLang="en-US" i="1" dirty="0"/>
              <a:t> </a:t>
            </a:r>
            <a:r>
              <a:rPr lang="en-US" altLang="en-US" i="1" dirty="0" err="1"/>
              <a:t>ba’alim</a:t>
            </a:r>
            <a:r>
              <a:rPr lang="en-US" altLang="en-US" i="1" dirty="0"/>
              <a:t> Hashem</a:t>
            </a:r>
            <a:r>
              <a:rPr lang="en-US" altLang="en-US" dirty="0"/>
              <a:t>, “who is like you among the powers O God,”—the battle cry of the Jewish people.</a:t>
            </a:r>
          </a:p>
          <a:p>
            <a:endParaRPr lang="en-US" altLang="en-US" dirty="0"/>
          </a:p>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a:extLst>
              <a:ext uri="{FF2B5EF4-FFF2-40B4-BE49-F238E27FC236}">
                <a16:creationId xmlns:a16="http://schemas.microsoft.com/office/drawing/2014/main" id="{300C14C6-31B1-2F2A-39DD-FA4F02845BEF}"/>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97283" name="Rectangle 6">
            <a:extLst>
              <a:ext uri="{FF2B5EF4-FFF2-40B4-BE49-F238E27FC236}">
                <a16:creationId xmlns:a16="http://schemas.microsoft.com/office/drawing/2014/main" id="{AF0CC731-9B45-99BA-C4A1-448EDDC38161}"/>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97284" name="Rectangle 10">
            <a:extLst>
              <a:ext uri="{FF2B5EF4-FFF2-40B4-BE49-F238E27FC236}">
                <a16:creationId xmlns:a16="http://schemas.microsoft.com/office/drawing/2014/main" id="{73981BB7-40F1-0ACB-A1DE-CAF494DEA91B}"/>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89A13FDC-147D-4B45-975F-248B88A0656B}" type="slidenum">
              <a:rPr lang="en-US" altLang="en-US" sz="1200">
                <a:solidFill>
                  <a:srgbClr val="000000"/>
                </a:solidFill>
                <a:latin typeface="Arial" panose="020B0604020202020204" pitchFamily="34" charset="0"/>
              </a:rPr>
              <a:pPr eaLnBrk="1" hangingPunct="1"/>
              <a:t>22</a:t>
            </a:fld>
            <a:endParaRPr lang="en-US" altLang="en-US" sz="1200">
              <a:solidFill>
                <a:srgbClr val="000000"/>
              </a:solidFill>
              <a:latin typeface="Arial" panose="020B0604020202020204" pitchFamily="34" charset="0"/>
            </a:endParaRPr>
          </a:p>
        </p:txBody>
      </p:sp>
      <p:sp>
        <p:nvSpPr>
          <p:cNvPr id="97285" name="Rectangle 2">
            <a:extLst>
              <a:ext uri="{FF2B5EF4-FFF2-40B4-BE49-F238E27FC236}">
                <a16:creationId xmlns:a16="http://schemas.microsoft.com/office/drawing/2014/main" id="{8EE295F9-C3BF-BA83-7161-61D509AA40D6}"/>
              </a:ext>
            </a:extLst>
          </p:cNvPr>
          <p:cNvSpPr>
            <a:spLocks noGrp="1" noRot="1" noChangeAspect="1" noChangeArrowheads="1" noTextEdit="1"/>
          </p:cNvSpPr>
          <p:nvPr>
            <p:ph type="sldImg"/>
          </p:nvPr>
        </p:nvSpPr>
        <p:spPr>
          <a:xfrm>
            <a:off x="304800" y="304800"/>
            <a:ext cx="6400800" cy="3810000"/>
          </a:xfrm>
          <a:ln/>
        </p:spPr>
      </p:sp>
      <p:sp>
        <p:nvSpPr>
          <p:cNvPr id="97286" name="Rectangle 3">
            <a:extLst>
              <a:ext uri="{FF2B5EF4-FFF2-40B4-BE49-F238E27FC236}">
                <a16:creationId xmlns:a16="http://schemas.microsoft.com/office/drawing/2014/main" id="{273DD1A6-88E5-8DB0-694C-8B14EFF53B25}"/>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CA1FA-C511-4606-C6C1-EC57317DE317}"/>
            </a:ext>
          </a:extLst>
        </p:cNvPr>
        <p:cNvGrpSpPr/>
        <p:nvPr/>
      </p:nvGrpSpPr>
      <p:grpSpPr>
        <a:xfrm>
          <a:off x="0" y="0"/>
          <a:ext cx="0" cy="0"/>
          <a:chOff x="0" y="0"/>
          <a:chExt cx="0" cy="0"/>
        </a:xfrm>
      </p:grpSpPr>
      <p:sp>
        <p:nvSpPr>
          <p:cNvPr id="97282" name="Rectangle 5">
            <a:extLst>
              <a:ext uri="{FF2B5EF4-FFF2-40B4-BE49-F238E27FC236}">
                <a16:creationId xmlns:a16="http://schemas.microsoft.com/office/drawing/2014/main" id="{58FDEC19-5567-C350-B1D3-89ACAAAB730C}"/>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97283" name="Rectangle 6">
            <a:extLst>
              <a:ext uri="{FF2B5EF4-FFF2-40B4-BE49-F238E27FC236}">
                <a16:creationId xmlns:a16="http://schemas.microsoft.com/office/drawing/2014/main" id="{5D847A46-A2EC-99C9-763A-B87800D7940B}"/>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97284" name="Rectangle 10">
            <a:extLst>
              <a:ext uri="{FF2B5EF4-FFF2-40B4-BE49-F238E27FC236}">
                <a16:creationId xmlns:a16="http://schemas.microsoft.com/office/drawing/2014/main" id="{B3343FF3-004E-06A4-2518-C096B08FFE14}"/>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89A13FDC-147D-4B45-975F-248B88A0656B}" type="slidenum">
              <a:rPr lang="en-US" altLang="en-US" sz="1200">
                <a:solidFill>
                  <a:srgbClr val="000000"/>
                </a:solidFill>
                <a:latin typeface="Arial" panose="020B0604020202020204" pitchFamily="34" charset="0"/>
              </a:rPr>
              <a:pPr eaLnBrk="1" hangingPunct="1"/>
              <a:t>23</a:t>
            </a:fld>
            <a:endParaRPr lang="en-US" altLang="en-US" sz="1200">
              <a:solidFill>
                <a:srgbClr val="000000"/>
              </a:solidFill>
              <a:latin typeface="Arial" panose="020B0604020202020204" pitchFamily="34" charset="0"/>
            </a:endParaRPr>
          </a:p>
        </p:txBody>
      </p:sp>
      <p:sp>
        <p:nvSpPr>
          <p:cNvPr id="97285" name="Rectangle 2">
            <a:extLst>
              <a:ext uri="{FF2B5EF4-FFF2-40B4-BE49-F238E27FC236}">
                <a16:creationId xmlns:a16="http://schemas.microsoft.com/office/drawing/2014/main" id="{A5EB439A-DD1A-8401-8566-62D122B6A0EE}"/>
              </a:ext>
            </a:extLst>
          </p:cNvPr>
          <p:cNvSpPr>
            <a:spLocks noGrp="1" noRot="1" noChangeAspect="1" noChangeArrowheads="1" noTextEdit="1"/>
          </p:cNvSpPr>
          <p:nvPr>
            <p:ph type="sldImg"/>
          </p:nvPr>
        </p:nvSpPr>
        <p:spPr>
          <a:xfrm>
            <a:off x="119063" y="304800"/>
            <a:ext cx="6772275" cy="3810000"/>
          </a:xfrm>
          <a:ln/>
        </p:spPr>
      </p:sp>
      <p:sp>
        <p:nvSpPr>
          <p:cNvPr id="97286" name="Rectangle 3">
            <a:extLst>
              <a:ext uri="{FF2B5EF4-FFF2-40B4-BE49-F238E27FC236}">
                <a16:creationId xmlns:a16="http://schemas.microsoft.com/office/drawing/2014/main" id="{F63A0496-66AE-4DDB-970F-E665C8F7D5DF}"/>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57722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google.com/search?q=syrian+war+elephants&amp;safe=active&amp;sxsrf=ACYBGNQMFeW4Vas2Ouh0iwTBq7gdOjrkmQ:1577477879580&amp;tbm=isch&amp;source=iu&amp;ictx=1&amp;fir=5INhbwabU3XRAM%253A%252C-z0vhSvnp3VZKM%252C_&amp;vet=1&amp;usg=AI4_-kTPVALRwkFcGTAEZYvQ-qUBDrZDcg&amp;sa=X&amp;ved=2ahUKEwjt4ZyF09bmAhUJGc0KHTjGC7QQ9QEwDHoECAoQBg#imgrc=pG9rJFAIudwnnM:&amp;vet=1</a:t>
            </a:r>
            <a:endParaRPr lang="en-US" altLang="en-US" sz="1050" dirty="0"/>
          </a:p>
        </p:txBody>
      </p:sp>
    </p:spTree>
    <p:extLst>
      <p:ext uri="{BB962C8B-B14F-4D97-AF65-F5344CB8AC3E}">
        <p14:creationId xmlns:p14="http://schemas.microsoft.com/office/powerpoint/2010/main" val="3824669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google.com/search?q=maccabees+fight+against+elephants&amp;safe=active&amp;sxsrf=ACYBGNQ8bhxndgWm8e2CtcatfnSln7lumg:1577478621806&amp;source=lnms&amp;tbm=isch&amp;sa=X&amp;ved=2ahUKEwj4zpLn1dbmAhUCac0KHZXjB0QQ_AUoAnoECBEQBA&amp;biw=1280&amp;bih=902#imgrc=clDZthBJLCKWjM:</a:t>
            </a:r>
            <a:endParaRPr lang="en-US" altLang="en-US" sz="1050" dirty="0"/>
          </a:p>
        </p:txBody>
      </p:sp>
    </p:spTree>
    <p:extLst>
      <p:ext uri="{BB962C8B-B14F-4D97-AF65-F5344CB8AC3E}">
        <p14:creationId xmlns:p14="http://schemas.microsoft.com/office/powerpoint/2010/main" val="1975853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a:extLst>
              <a:ext uri="{FF2B5EF4-FFF2-40B4-BE49-F238E27FC236}">
                <a16:creationId xmlns:a16="http://schemas.microsoft.com/office/drawing/2014/main" id="{65129E97-F14B-6069-614D-F1F22F2A1C3B}"/>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101379" name="Rectangle 6">
            <a:extLst>
              <a:ext uri="{FF2B5EF4-FFF2-40B4-BE49-F238E27FC236}">
                <a16:creationId xmlns:a16="http://schemas.microsoft.com/office/drawing/2014/main" id="{DC2D410C-6D85-70C8-F30F-F315F4F3D46A}"/>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101380" name="Rectangle 10">
            <a:extLst>
              <a:ext uri="{FF2B5EF4-FFF2-40B4-BE49-F238E27FC236}">
                <a16:creationId xmlns:a16="http://schemas.microsoft.com/office/drawing/2014/main" id="{20098EBC-05FA-1205-BEBE-B92C08699BDE}"/>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C7859866-2D51-4B01-81A9-3D06D9821381}" type="slidenum">
              <a:rPr lang="en-US" altLang="en-US" sz="1200">
                <a:solidFill>
                  <a:srgbClr val="000000"/>
                </a:solidFill>
                <a:latin typeface="Arial" panose="020B0604020202020204" pitchFamily="34" charset="0"/>
              </a:rPr>
              <a:pPr eaLnBrk="1" hangingPunct="1"/>
              <a:t>26</a:t>
            </a:fld>
            <a:endParaRPr lang="en-US" altLang="en-US" sz="1200">
              <a:solidFill>
                <a:srgbClr val="000000"/>
              </a:solidFill>
              <a:latin typeface="Arial" panose="020B0604020202020204" pitchFamily="34" charset="0"/>
            </a:endParaRPr>
          </a:p>
        </p:txBody>
      </p:sp>
      <p:sp>
        <p:nvSpPr>
          <p:cNvPr id="101381" name="Rectangle 2">
            <a:extLst>
              <a:ext uri="{FF2B5EF4-FFF2-40B4-BE49-F238E27FC236}">
                <a16:creationId xmlns:a16="http://schemas.microsoft.com/office/drawing/2014/main" id="{85C8885E-0A01-0218-3901-564132B84175}"/>
              </a:ext>
            </a:extLst>
          </p:cNvPr>
          <p:cNvSpPr>
            <a:spLocks noGrp="1" noRot="1" noChangeAspect="1" noChangeArrowheads="1" noTextEdit="1"/>
          </p:cNvSpPr>
          <p:nvPr>
            <p:ph type="sldImg"/>
          </p:nvPr>
        </p:nvSpPr>
        <p:spPr>
          <a:xfrm>
            <a:off x="914400" y="304800"/>
            <a:ext cx="5080000" cy="3810000"/>
          </a:xfrm>
          <a:ln/>
        </p:spPr>
      </p:sp>
      <p:sp>
        <p:nvSpPr>
          <p:cNvPr id="101382" name="Rectangle 3">
            <a:extLst>
              <a:ext uri="{FF2B5EF4-FFF2-40B4-BE49-F238E27FC236}">
                <a16:creationId xmlns:a16="http://schemas.microsoft.com/office/drawing/2014/main" id="{E8FF4AC8-B09C-3A5A-265E-929997D1A339}"/>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dirty="0"/>
              <a:t>166 to 164 to liberate Jerusalem</a:t>
            </a:r>
          </a:p>
          <a:p>
            <a:r>
              <a:rPr lang="en-US" altLang="en-US" dirty="0"/>
              <a:t>Liberation Jerusalem, cleansed the Temple.  Enacted Holiday ~Sukkot</a:t>
            </a:r>
          </a:p>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a:extLst>
              <a:ext uri="{FF2B5EF4-FFF2-40B4-BE49-F238E27FC236}">
                <a16:creationId xmlns:a16="http://schemas.microsoft.com/office/drawing/2014/main" id="{27922A16-0F55-C2AC-9204-2606FAAAAD93}"/>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102403" name="Rectangle 6">
            <a:extLst>
              <a:ext uri="{FF2B5EF4-FFF2-40B4-BE49-F238E27FC236}">
                <a16:creationId xmlns:a16="http://schemas.microsoft.com/office/drawing/2014/main" id="{9AFA76D9-9609-62D9-B255-64A9291C9DAA}"/>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102404" name="Rectangle 10">
            <a:extLst>
              <a:ext uri="{FF2B5EF4-FFF2-40B4-BE49-F238E27FC236}">
                <a16:creationId xmlns:a16="http://schemas.microsoft.com/office/drawing/2014/main" id="{F72E72E7-8D85-F35E-F9BF-6932DBD9C67A}"/>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16188608-4044-43F0-B186-068ED402A816}" type="slidenum">
              <a:rPr lang="en-US" altLang="en-US" sz="1200">
                <a:solidFill>
                  <a:srgbClr val="000000"/>
                </a:solidFill>
                <a:latin typeface="Arial" panose="020B0604020202020204" pitchFamily="34" charset="0"/>
              </a:rPr>
              <a:pPr eaLnBrk="1" hangingPunct="1"/>
              <a:t>27</a:t>
            </a:fld>
            <a:endParaRPr lang="en-US" altLang="en-US" sz="1200">
              <a:solidFill>
                <a:srgbClr val="000000"/>
              </a:solidFill>
              <a:latin typeface="Arial" panose="020B0604020202020204" pitchFamily="34" charset="0"/>
            </a:endParaRPr>
          </a:p>
        </p:txBody>
      </p:sp>
      <p:sp>
        <p:nvSpPr>
          <p:cNvPr id="102405" name="Rectangle 2">
            <a:extLst>
              <a:ext uri="{FF2B5EF4-FFF2-40B4-BE49-F238E27FC236}">
                <a16:creationId xmlns:a16="http://schemas.microsoft.com/office/drawing/2014/main" id="{FA6BE0EF-C70B-965E-2CC5-069F99A8056B}"/>
              </a:ext>
            </a:extLst>
          </p:cNvPr>
          <p:cNvSpPr>
            <a:spLocks noGrp="1" noRot="1" noChangeAspect="1" noChangeArrowheads="1" noTextEdit="1"/>
          </p:cNvSpPr>
          <p:nvPr>
            <p:ph type="sldImg"/>
          </p:nvPr>
        </p:nvSpPr>
        <p:spPr>
          <a:xfrm>
            <a:off x="914400" y="304800"/>
            <a:ext cx="5080000" cy="3810000"/>
          </a:xfrm>
          <a:ln/>
        </p:spPr>
      </p:sp>
      <p:sp>
        <p:nvSpPr>
          <p:cNvPr id="102406" name="Rectangle 3">
            <a:extLst>
              <a:ext uri="{FF2B5EF4-FFF2-40B4-BE49-F238E27FC236}">
                <a16:creationId xmlns:a16="http://schemas.microsoft.com/office/drawing/2014/main" id="{BF570F76-B408-A3AE-F643-F8628B382CB6}"/>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Judah then determined to enter Jerusalem and liberate the city, and also to purify the Temple</a:t>
            </a:r>
          </a:p>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E572F-8844-B1E0-9F5C-605E9EAB9122}"/>
            </a:ext>
          </a:extLst>
        </p:cNvPr>
        <p:cNvGrpSpPr/>
        <p:nvPr/>
      </p:nvGrpSpPr>
      <p:grpSpPr>
        <a:xfrm>
          <a:off x="0" y="0"/>
          <a:ext cx="0" cy="0"/>
          <a:chOff x="0" y="0"/>
          <a:chExt cx="0" cy="0"/>
        </a:xfrm>
      </p:grpSpPr>
      <p:sp>
        <p:nvSpPr>
          <p:cNvPr id="102402" name="Rectangle 5">
            <a:extLst>
              <a:ext uri="{FF2B5EF4-FFF2-40B4-BE49-F238E27FC236}">
                <a16:creationId xmlns:a16="http://schemas.microsoft.com/office/drawing/2014/main" id="{2D606ECE-D268-AA13-86D2-EF4C1F91216D}"/>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102403" name="Rectangle 6">
            <a:extLst>
              <a:ext uri="{FF2B5EF4-FFF2-40B4-BE49-F238E27FC236}">
                <a16:creationId xmlns:a16="http://schemas.microsoft.com/office/drawing/2014/main" id="{81E67670-DBF3-685D-4216-4D067140771C}"/>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102404" name="Rectangle 10">
            <a:extLst>
              <a:ext uri="{FF2B5EF4-FFF2-40B4-BE49-F238E27FC236}">
                <a16:creationId xmlns:a16="http://schemas.microsoft.com/office/drawing/2014/main" id="{85377010-8DA7-9161-3312-3FD19600E751}"/>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16188608-4044-43F0-B186-068ED402A816}" type="slidenum">
              <a:rPr lang="en-US" altLang="en-US" sz="1200">
                <a:solidFill>
                  <a:srgbClr val="000000"/>
                </a:solidFill>
                <a:latin typeface="Arial" panose="020B0604020202020204" pitchFamily="34" charset="0"/>
              </a:rPr>
              <a:pPr eaLnBrk="1" hangingPunct="1"/>
              <a:t>28</a:t>
            </a:fld>
            <a:endParaRPr lang="en-US" altLang="en-US" sz="1200">
              <a:solidFill>
                <a:srgbClr val="000000"/>
              </a:solidFill>
              <a:latin typeface="Arial" panose="020B0604020202020204" pitchFamily="34" charset="0"/>
            </a:endParaRPr>
          </a:p>
        </p:txBody>
      </p:sp>
      <p:sp>
        <p:nvSpPr>
          <p:cNvPr id="102405" name="Rectangle 2">
            <a:extLst>
              <a:ext uri="{FF2B5EF4-FFF2-40B4-BE49-F238E27FC236}">
                <a16:creationId xmlns:a16="http://schemas.microsoft.com/office/drawing/2014/main" id="{A9D230F4-C9B1-2F65-D71C-016555FEEA61}"/>
              </a:ext>
            </a:extLst>
          </p:cNvPr>
          <p:cNvSpPr>
            <a:spLocks noGrp="1" noRot="1" noChangeAspect="1" noChangeArrowheads="1" noTextEdit="1"/>
          </p:cNvSpPr>
          <p:nvPr>
            <p:ph type="sldImg"/>
          </p:nvPr>
        </p:nvSpPr>
        <p:spPr>
          <a:xfrm>
            <a:off x="68263" y="304800"/>
            <a:ext cx="6772275" cy="3810000"/>
          </a:xfrm>
          <a:ln/>
        </p:spPr>
      </p:sp>
      <p:sp>
        <p:nvSpPr>
          <p:cNvPr id="102406" name="Rectangle 3">
            <a:extLst>
              <a:ext uri="{FF2B5EF4-FFF2-40B4-BE49-F238E27FC236}">
                <a16:creationId xmlns:a16="http://schemas.microsoft.com/office/drawing/2014/main" id="{453BFB7E-CB8E-B6E6-EA01-2E41F459C69D}"/>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Judah then determined to enter Jerusalem and liberate the city, and also to purify the Temple</a:t>
            </a:r>
          </a:p>
          <a:p>
            <a:endParaRPr lang="en-US" altLang="en-US"/>
          </a:p>
        </p:txBody>
      </p:sp>
    </p:spTree>
    <p:extLst>
      <p:ext uri="{BB962C8B-B14F-4D97-AF65-F5344CB8AC3E}">
        <p14:creationId xmlns:p14="http://schemas.microsoft.com/office/powerpoint/2010/main" val="1055475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A329B-ED63-A14F-C832-87699C383B3F}"/>
            </a:ext>
          </a:extLst>
        </p:cNvPr>
        <p:cNvGrpSpPr/>
        <p:nvPr/>
      </p:nvGrpSpPr>
      <p:grpSpPr>
        <a:xfrm>
          <a:off x="0" y="0"/>
          <a:ext cx="0" cy="0"/>
          <a:chOff x="0" y="0"/>
          <a:chExt cx="0" cy="0"/>
        </a:xfrm>
      </p:grpSpPr>
      <p:sp>
        <p:nvSpPr>
          <p:cNvPr id="102402" name="Rectangle 5">
            <a:extLst>
              <a:ext uri="{FF2B5EF4-FFF2-40B4-BE49-F238E27FC236}">
                <a16:creationId xmlns:a16="http://schemas.microsoft.com/office/drawing/2014/main" id="{42B70054-EBB0-750A-6D1D-5154B1877677}"/>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102403" name="Rectangle 6">
            <a:extLst>
              <a:ext uri="{FF2B5EF4-FFF2-40B4-BE49-F238E27FC236}">
                <a16:creationId xmlns:a16="http://schemas.microsoft.com/office/drawing/2014/main" id="{1974CA9A-A95A-D15D-4AE3-9C6F1320D91E}"/>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102404" name="Rectangle 10">
            <a:extLst>
              <a:ext uri="{FF2B5EF4-FFF2-40B4-BE49-F238E27FC236}">
                <a16:creationId xmlns:a16="http://schemas.microsoft.com/office/drawing/2014/main" id="{A4653160-AE3C-9F19-7D15-5BD4D31D8006}"/>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16188608-4044-43F0-B186-068ED402A816}" type="slidenum">
              <a:rPr lang="en-US" altLang="en-US" sz="1200">
                <a:solidFill>
                  <a:srgbClr val="000000"/>
                </a:solidFill>
                <a:latin typeface="Arial" panose="020B0604020202020204" pitchFamily="34" charset="0"/>
              </a:rPr>
              <a:pPr eaLnBrk="1" hangingPunct="1"/>
              <a:t>29</a:t>
            </a:fld>
            <a:endParaRPr lang="en-US" altLang="en-US" sz="1200">
              <a:solidFill>
                <a:srgbClr val="000000"/>
              </a:solidFill>
              <a:latin typeface="Arial" panose="020B0604020202020204" pitchFamily="34" charset="0"/>
            </a:endParaRPr>
          </a:p>
        </p:txBody>
      </p:sp>
      <p:sp>
        <p:nvSpPr>
          <p:cNvPr id="102405" name="Rectangle 2">
            <a:extLst>
              <a:ext uri="{FF2B5EF4-FFF2-40B4-BE49-F238E27FC236}">
                <a16:creationId xmlns:a16="http://schemas.microsoft.com/office/drawing/2014/main" id="{E886975F-AB20-811D-364A-B28718E78B93}"/>
              </a:ext>
            </a:extLst>
          </p:cNvPr>
          <p:cNvSpPr>
            <a:spLocks noGrp="1" noRot="1" noChangeAspect="1" noChangeArrowheads="1" noTextEdit="1"/>
          </p:cNvSpPr>
          <p:nvPr>
            <p:ph type="sldImg"/>
          </p:nvPr>
        </p:nvSpPr>
        <p:spPr>
          <a:xfrm>
            <a:off x="68263" y="304800"/>
            <a:ext cx="6772275" cy="3810000"/>
          </a:xfrm>
          <a:ln/>
        </p:spPr>
      </p:sp>
      <p:sp>
        <p:nvSpPr>
          <p:cNvPr id="102406" name="Rectangle 3">
            <a:extLst>
              <a:ext uri="{FF2B5EF4-FFF2-40B4-BE49-F238E27FC236}">
                <a16:creationId xmlns:a16="http://schemas.microsoft.com/office/drawing/2014/main" id="{3CF06E97-FCDB-6826-B402-AF01EF57CF6F}"/>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Judah then determined to enter Jerusalem and liberate the city, and also to purify the Temple</a:t>
            </a:r>
          </a:p>
          <a:p>
            <a:endParaRPr lang="en-US" altLang="en-US"/>
          </a:p>
        </p:txBody>
      </p:sp>
    </p:spTree>
    <p:extLst>
      <p:ext uri="{BB962C8B-B14F-4D97-AF65-F5344CB8AC3E}">
        <p14:creationId xmlns:p14="http://schemas.microsoft.com/office/powerpoint/2010/main" val="193333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EA052-4991-C6F1-1616-9776781E0C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0AF83C-AC31-DAB3-15A1-BB279D9C014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79F7306F-DF48-1796-338E-9182747E6B9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3DC64B4-A760-82B3-4076-90B2E146D3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43BA98A-3B61-E9ED-8D9D-D4053C9C353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782645-0A84-F499-8D58-DCC36B34987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F8200CC-FDB3-E9D8-BBFB-358BECD0B7D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774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E5252-E5A5-A153-6955-DD44546E2155}"/>
            </a:ext>
          </a:extLst>
        </p:cNvPr>
        <p:cNvGrpSpPr/>
        <p:nvPr/>
      </p:nvGrpSpPr>
      <p:grpSpPr>
        <a:xfrm>
          <a:off x="0" y="0"/>
          <a:ext cx="0" cy="0"/>
          <a:chOff x="0" y="0"/>
          <a:chExt cx="0" cy="0"/>
        </a:xfrm>
      </p:grpSpPr>
      <p:sp>
        <p:nvSpPr>
          <p:cNvPr id="102402" name="Rectangle 5">
            <a:extLst>
              <a:ext uri="{FF2B5EF4-FFF2-40B4-BE49-F238E27FC236}">
                <a16:creationId xmlns:a16="http://schemas.microsoft.com/office/drawing/2014/main" id="{6B697E83-FF73-2304-ACD6-FD0C5D131B80}"/>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102403" name="Rectangle 6">
            <a:extLst>
              <a:ext uri="{FF2B5EF4-FFF2-40B4-BE49-F238E27FC236}">
                <a16:creationId xmlns:a16="http://schemas.microsoft.com/office/drawing/2014/main" id="{B1655BAA-CB1C-DE88-C758-4E88F3731FF1}"/>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102404" name="Rectangle 10">
            <a:extLst>
              <a:ext uri="{FF2B5EF4-FFF2-40B4-BE49-F238E27FC236}">
                <a16:creationId xmlns:a16="http://schemas.microsoft.com/office/drawing/2014/main" id="{16B67E8A-1B2A-DD8C-E609-2BBC881E142D}"/>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16188608-4044-43F0-B186-068ED402A816}" type="slidenum">
              <a:rPr lang="en-US" altLang="en-US" sz="1200">
                <a:solidFill>
                  <a:srgbClr val="000000"/>
                </a:solidFill>
                <a:latin typeface="Arial" panose="020B0604020202020204" pitchFamily="34" charset="0"/>
              </a:rPr>
              <a:pPr eaLnBrk="1" hangingPunct="1"/>
              <a:t>30</a:t>
            </a:fld>
            <a:endParaRPr lang="en-US" altLang="en-US" sz="1200">
              <a:solidFill>
                <a:srgbClr val="000000"/>
              </a:solidFill>
              <a:latin typeface="Arial" panose="020B0604020202020204" pitchFamily="34" charset="0"/>
            </a:endParaRPr>
          </a:p>
        </p:txBody>
      </p:sp>
      <p:sp>
        <p:nvSpPr>
          <p:cNvPr id="102405" name="Rectangle 2">
            <a:extLst>
              <a:ext uri="{FF2B5EF4-FFF2-40B4-BE49-F238E27FC236}">
                <a16:creationId xmlns:a16="http://schemas.microsoft.com/office/drawing/2014/main" id="{5EF7CF6F-2951-B4B4-B3AC-DB55E8FA637A}"/>
              </a:ext>
            </a:extLst>
          </p:cNvPr>
          <p:cNvSpPr>
            <a:spLocks noGrp="1" noRot="1" noChangeAspect="1" noChangeArrowheads="1" noTextEdit="1"/>
          </p:cNvSpPr>
          <p:nvPr>
            <p:ph type="sldImg"/>
          </p:nvPr>
        </p:nvSpPr>
        <p:spPr>
          <a:xfrm>
            <a:off x="68263" y="304800"/>
            <a:ext cx="6772275" cy="3810000"/>
          </a:xfrm>
          <a:ln/>
        </p:spPr>
      </p:sp>
      <p:sp>
        <p:nvSpPr>
          <p:cNvPr id="102406" name="Rectangle 3">
            <a:extLst>
              <a:ext uri="{FF2B5EF4-FFF2-40B4-BE49-F238E27FC236}">
                <a16:creationId xmlns:a16="http://schemas.microsoft.com/office/drawing/2014/main" id="{F3704F39-4E4E-D968-958B-C9F6176E1120}"/>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Judah then determined to enter Jerusalem and liberate the city, and also to purify the Temple</a:t>
            </a:r>
          </a:p>
          <a:p>
            <a:endParaRPr lang="en-US" altLang="en-US"/>
          </a:p>
        </p:txBody>
      </p:sp>
    </p:spTree>
    <p:extLst>
      <p:ext uri="{BB962C8B-B14F-4D97-AF65-F5344CB8AC3E}">
        <p14:creationId xmlns:p14="http://schemas.microsoft.com/office/powerpoint/2010/main" val="3890831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p>
        </p:txBody>
      </p:sp>
      <p:sp>
        <p:nvSpPr>
          <p:cNvPr id="4" name="Header Placeholder 3"/>
          <p:cNvSpPr>
            <a:spLocks noGrp="1"/>
          </p:cNvSpPr>
          <p:nvPr>
            <p:ph type="hdr" sz="quarter"/>
          </p:nvPr>
        </p:nvSpPr>
        <p:spPr/>
        <p:txBody>
          <a:bodyPr/>
          <a:lstStyle/>
          <a:p>
            <a:r>
              <a:rPr lang="en-US" altLang="en-US"/>
              <a:t>Hanukkah Victory</a:t>
            </a:r>
          </a:p>
        </p:txBody>
      </p:sp>
      <p:sp>
        <p:nvSpPr>
          <p:cNvPr id="5" name="Date Placeholder 4"/>
          <p:cNvSpPr>
            <a:spLocks noGrp="1"/>
          </p:cNvSpPr>
          <p:nvPr>
            <p:ph type="dt" idx="1"/>
          </p:nvPr>
        </p:nvSpPr>
        <p:spPr/>
        <p:txBody>
          <a:bodyPr/>
          <a:lstStyle/>
          <a:p>
            <a:r>
              <a:rPr lang="en-US" altLang="en-US"/>
              <a:t>Dec 28, 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4087144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A1445A9-33EE-B130-C0EC-E039D5898109}"/>
              </a:ext>
            </a:extLst>
          </p:cNvPr>
          <p:cNvSpPr>
            <a:spLocks noGrp="1" noChangeArrowheads="1"/>
          </p:cNvSpPr>
          <p:nvPr>
            <p:ph type="hdr"/>
          </p:nvPr>
        </p:nvSpPr>
        <p:spPr>
          <a:ln/>
        </p:spPr>
        <p:txBody>
          <a:bodyPr/>
          <a:lstStyle/>
          <a:p>
            <a:r>
              <a:rPr lang="en-US" altLang="en-US"/>
              <a:t>Hanukkah Victory</a:t>
            </a:r>
          </a:p>
        </p:txBody>
      </p:sp>
      <p:sp>
        <p:nvSpPr>
          <p:cNvPr id="3" name="Rectangle 6">
            <a:extLst>
              <a:ext uri="{FF2B5EF4-FFF2-40B4-BE49-F238E27FC236}">
                <a16:creationId xmlns:a16="http://schemas.microsoft.com/office/drawing/2014/main" id="{3319FFF2-33D2-93BA-6EE0-41499AF947D0}"/>
              </a:ext>
            </a:extLst>
          </p:cNvPr>
          <p:cNvSpPr>
            <a:spLocks noGrp="1" noChangeArrowheads="1"/>
          </p:cNvSpPr>
          <p:nvPr>
            <p:ph type="dt"/>
          </p:nvPr>
        </p:nvSpPr>
        <p:spPr>
          <a:ln/>
        </p:spPr>
        <p:txBody>
          <a:bodyPr/>
          <a:lstStyle/>
          <a:p>
            <a:r>
              <a:rPr lang="en-US" altLang="en-US"/>
              <a:t>Dec 28, 2024 5785</a:t>
            </a:r>
          </a:p>
        </p:txBody>
      </p:sp>
      <p:sp>
        <p:nvSpPr>
          <p:cNvPr id="5" name="Rectangle 10">
            <a:extLst>
              <a:ext uri="{FF2B5EF4-FFF2-40B4-BE49-F238E27FC236}">
                <a16:creationId xmlns:a16="http://schemas.microsoft.com/office/drawing/2014/main" id="{12D7DCCE-224A-AA17-8B0C-A0126B50976D}"/>
              </a:ext>
            </a:extLst>
          </p:cNvPr>
          <p:cNvSpPr>
            <a:spLocks noGrp="1" noChangeArrowheads="1"/>
          </p:cNvSpPr>
          <p:nvPr>
            <p:ph type="sldNum"/>
          </p:nvPr>
        </p:nvSpPr>
        <p:spPr>
          <a:ln/>
        </p:spPr>
        <p:txBody>
          <a:bodyPr/>
          <a:lstStyle/>
          <a:p>
            <a:fld id="{42E6A34F-EF68-44BF-8E64-F4C946A2286F}" type="slidenum">
              <a:rPr lang="en-US" altLang="en-US"/>
              <a:pPr/>
              <a:t>32</a:t>
            </a:fld>
            <a:endParaRPr lang="en-US" altLang="en-US"/>
          </a:p>
        </p:txBody>
      </p:sp>
      <p:sp>
        <p:nvSpPr>
          <p:cNvPr id="1349634" name="Rectangle 2">
            <a:extLst>
              <a:ext uri="{FF2B5EF4-FFF2-40B4-BE49-F238E27FC236}">
                <a16:creationId xmlns:a16="http://schemas.microsoft.com/office/drawing/2014/main" id="{0648DA7A-9D65-7F46-FCFB-D3E58CE47F55}"/>
              </a:ext>
            </a:extLst>
          </p:cNvPr>
          <p:cNvSpPr>
            <a:spLocks noGrp="1" noRot="1" noChangeAspect="1" noChangeArrowheads="1" noTextEdit="1"/>
          </p:cNvSpPr>
          <p:nvPr>
            <p:ph type="sldImg"/>
          </p:nvPr>
        </p:nvSpPr>
        <p:spPr>
          <a:xfrm>
            <a:off x="68263" y="304800"/>
            <a:ext cx="6772275" cy="3810000"/>
          </a:xfrm>
          <a:ln/>
        </p:spPr>
      </p:sp>
      <p:sp>
        <p:nvSpPr>
          <p:cNvPr id="1349635" name="Rectangle 3">
            <a:extLst>
              <a:ext uri="{FF2B5EF4-FFF2-40B4-BE49-F238E27FC236}">
                <a16:creationId xmlns:a16="http://schemas.microsoft.com/office/drawing/2014/main" id="{CDC46DC8-BD90-56C9-56CB-CBDE45428F74}"/>
              </a:ext>
            </a:extLst>
          </p:cNvPr>
          <p:cNvSpPr>
            <a:spLocks noGrp="1" noChangeArrowheads="1"/>
          </p:cNvSpPr>
          <p:nvPr>
            <p:ph type="body" idx="1"/>
          </p:nvPr>
        </p:nvSpPr>
        <p:spPr>
          <a:xfrm>
            <a:off x="152400" y="4114800"/>
            <a:ext cx="6553200" cy="4876800"/>
          </a:xfrm>
        </p:spPr>
        <p:txBody>
          <a:bodyPr/>
          <a:lstStyle/>
          <a:p>
            <a:r>
              <a:rPr lang="en-US" altLang="en-US" sz="2000" dirty="0">
                <a:latin typeface="Arial Rounded MT Bold" panose="020F0704030504030204" pitchFamily="34" charset="0"/>
              </a:rPr>
              <a:t>Or, 8 days to re-enact Sukkot, with celebratory torches.  To commemorate the victory, Jewish people light candles, sing songs, eat oily foods for eight days: potato pancakes called Latkes, and jelly donuts.</a:t>
            </a:r>
          </a:p>
          <a:p>
            <a:endParaRPr lang="en-US" altLang="en-US" sz="2000" dirty="0">
              <a:latin typeface="Arial Rounded MT Bold" panose="020F0704030504030204" pitchFamily="34" charset="0"/>
            </a:endParaRPr>
          </a:p>
          <a:p>
            <a:r>
              <a:rPr lang="en-US" altLang="en-US" sz="2000" dirty="0">
                <a:latin typeface="Arial Rounded MT Bold" panose="020F0704030504030204" pitchFamily="34" charset="0"/>
              </a:rPr>
              <a:t>They tried to kill us, G-d helped us, let’s eat.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a:extLst>
              <a:ext uri="{FF2B5EF4-FFF2-40B4-BE49-F238E27FC236}">
                <a16:creationId xmlns:a16="http://schemas.microsoft.com/office/drawing/2014/main" id="{09A73506-67D1-B351-34B5-1920873C5214}"/>
              </a:ext>
            </a:extLst>
          </p:cNvPr>
          <p:cNvSpPr>
            <a:spLocks noGrp="1" noChangeArrowheads="1"/>
          </p:cNvSpPr>
          <p:nvPr>
            <p:ph type="hdr"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Hanukkah Victory</a:t>
            </a:r>
          </a:p>
        </p:txBody>
      </p:sp>
      <p:sp>
        <p:nvSpPr>
          <p:cNvPr id="103427" name="Rectangle 6">
            <a:extLst>
              <a:ext uri="{FF2B5EF4-FFF2-40B4-BE49-F238E27FC236}">
                <a16:creationId xmlns:a16="http://schemas.microsoft.com/office/drawing/2014/main" id="{641A4FDD-B4B1-9B44-AE38-9F70D0F498AA}"/>
              </a:ext>
            </a:extLst>
          </p:cNvPr>
          <p:cNvSpPr>
            <a:spLocks noGrp="1" noChangeArrowheads="1"/>
          </p:cNvSpPr>
          <p:nvPr>
            <p:ph type="dt"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r>
              <a:rPr lang="en-US" altLang="en-US" sz="1200">
                <a:solidFill>
                  <a:srgbClr val="000000"/>
                </a:solidFill>
                <a:latin typeface="Arial" panose="020B0604020202020204" pitchFamily="34" charset="0"/>
              </a:rPr>
              <a:t>Dec 28, 2024 5785</a:t>
            </a:r>
          </a:p>
        </p:txBody>
      </p:sp>
      <p:sp>
        <p:nvSpPr>
          <p:cNvPr id="103428" name="Rectangle 10">
            <a:extLst>
              <a:ext uri="{FF2B5EF4-FFF2-40B4-BE49-F238E27FC236}">
                <a16:creationId xmlns:a16="http://schemas.microsoft.com/office/drawing/2014/main" id="{E2AAC745-642D-99FB-5443-0D36B875CB55}"/>
              </a:ext>
            </a:extLst>
          </p:cNvPr>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1pPr>
            <a:lvl2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2pPr>
            <a:lvl3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3pPr>
            <a:lvl4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4pPr>
            <a:lvl5pPr eaLnBrk="0" hangingPunct="0">
              <a:tabLst>
                <a:tab pos="723900" algn="l"/>
                <a:tab pos="1447800" algn="l"/>
                <a:tab pos="2171700" algn="l"/>
                <a:tab pos="2895600" algn="l"/>
              </a:tabLst>
              <a:defRPr sz="4000">
                <a:solidFill>
                  <a:schemeClr val="bg1"/>
                </a:solidFill>
                <a:latin typeface="r"/>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a:cs typeface="Arial" panose="020B0604020202020204" pitchFamily="34" charset="0"/>
              </a:defRPr>
            </a:lvl9pPr>
          </a:lstStyle>
          <a:p>
            <a:pPr eaLnBrk="1" hangingPunct="1"/>
            <a:fld id="{DF6A2C15-B6CE-49D5-8F72-A3BC9FF1C13B}" type="slidenum">
              <a:rPr lang="en-US" altLang="en-US" sz="1200">
                <a:solidFill>
                  <a:srgbClr val="000000"/>
                </a:solidFill>
                <a:latin typeface="Arial" panose="020B0604020202020204" pitchFamily="34" charset="0"/>
              </a:rPr>
              <a:pPr eaLnBrk="1" hangingPunct="1"/>
              <a:t>33</a:t>
            </a:fld>
            <a:endParaRPr lang="en-US" altLang="en-US" sz="1200">
              <a:solidFill>
                <a:srgbClr val="000000"/>
              </a:solidFill>
              <a:latin typeface="Arial" panose="020B0604020202020204" pitchFamily="34" charset="0"/>
            </a:endParaRPr>
          </a:p>
        </p:txBody>
      </p:sp>
      <p:sp>
        <p:nvSpPr>
          <p:cNvPr id="103429" name="Rectangle 2">
            <a:extLst>
              <a:ext uri="{FF2B5EF4-FFF2-40B4-BE49-F238E27FC236}">
                <a16:creationId xmlns:a16="http://schemas.microsoft.com/office/drawing/2014/main" id="{0973B256-E540-1C80-CCAE-28E3B58C0D19}"/>
              </a:ext>
            </a:extLst>
          </p:cNvPr>
          <p:cNvSpPr>
            <a:spLocks noGrp="1" noRot="1" noChangeAspect="1" noChangeArrowheads="1" noTextEdit="1"/>
          </p:cNvSpPr>
          <p:nvPr>
            <p:ph type="sldImg"/>
          </p:nvPr>
        </p:nvSpPr>
        <p:spPr>
          <a:xfrm>
            <a:off x="68263" y="304800"/>
            <a:ext cx="6772275" cy="3810000"/>
          </a:xfrm>
          <a:ln/>
        </p:spPr>
      </p:sp>
      <p:sp>
        <p:nvSpPr>
          <p:cNvPr id="103430" name="Rectangle 3">
            <a:extLst>
              <a:ext uri="{FF2B5EF4-FFF2-40B4-BE49-F238E27FC236}">
                <a16:creationId xmlns:a16="http://schemas.microsoft.com/office/drawing/2014/main" id="{6F5673B0-9752-5A91-3B76-30A42EBA0802}"/>
              </a:ext>
            </a:extLst>
          </p:cNvPr>
          <p:cNvSpPr>
            <a:spLocks noGrp="1" noChangeArrowheads="1"/>
          </p:cNvSpPr>
          <p:nvPr>
            <p:ph type="body" idx="1"/>
          </p:nvPr>
        </p:nvSpPr>
        <p:spPr>
          <a:xfrm>
            <a:off x="152400" y="4114800"/>
            <a:ext cx="6553200" cy="4876800"/>
          </a:xfrm>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p>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Hanukkah Victory</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Dec 28, 2024 5785</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Celebrated for the next 160 years, till Yeshua’s day, and till today.  3 candles.  Tonight 4.</a:t>
            </a:r>
          </a:p>
        </p:txBody>
      </p:sp>
    </p:spTree>
    <p:extLst>
      <p:ext uri="{BB962C8B-B14F-4D97-AF65-F5344CB8AC3E}">
        <p14:creationId xmlns:p14="http://schemas.microsoft.com/office/powerpoint/2010/main" val="370256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E2B1A-0958-6618-154F-9CF20CAB9E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05EB41-8D72-3350-30B9-D91CF4ADDE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D0DFB676-3404-0870-1747-0E32B85D9A6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9EFB5143-556B-DDCB-681D-839370C6C4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EF8518-45E3-40B7-DBFC-2ED6511D19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150891-48F1-219B-840E-3A801BD1344E}"/>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C1D946F-149B-D068-59D5-FDD59C57C5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101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352D0-286E-EDEA-2E10-277555E496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6BA913-091C-008D-4C0A-AE4C8463426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D066F669-54D4-EE45-C8B6-F674B464675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34039C7B-5E28-0538-CBDD-B2475A5BCD9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C045B3-A724-A1D3-1472-F64AC524D7B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AA927F6-C044-017F-0E30-33C2AC70EF6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4D2A2D4-0B25-7C53-558E-B36A048120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623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30F61-8547-793B-D997-09FAFBD924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656FAE6-2138-89EE-BC24-C69B35BD78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3C36BCA4-F4F9-6DAA-F98D-4CCAAB8BE4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906658E-49CA-E43A-FBB4-017CFE8186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1518A7-B9B5-6EF0-4EDF-7BA3D5DB432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2A2AEDB-3E89-2308-7809-0EE3BC54C8E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B2DB13FF-DFBA-38A2-EDD3-07D47A2F67D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695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AF43-C87A-E723-C8E7-AF70C1C429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1D553C-D06A-9E04-A6A3-2AFD244E8A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8DC26411-A034-2299-7E47-58F29CFB27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42A69DD5-FCDD-86D9-7EC2-93EF73EC77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646543-3794-158C-D5BF-30968C77C3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C256A7-EF1E-D78F-9AB4-A99BA7D573C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AE39C44-C2A6-8B1F-DEB4-BA090CE73F4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958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CE86C-F740-6E64-26B6-3933342848A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201A000-54A5-B3EF-A345-9EAC3F4490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390E16FF-6DFC-992D-33DF-84925ED6D6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04304E0-71EC-E21B-F1A9-788401D85F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6924447-1ED0-7264-2FDD-0CB3D61D76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2DB681-652B-3ECE-B674-1226A75F6027}"/>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A61BEF7-E553-76C3-498A-16FA682714D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45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118C-520D-A063-433A-EC7C05AEF48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85017D-7756-74C8-407D-13E3FCE88E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DF396671-0507-6C58-CC97-9262DA92B79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C8464041-0955-FF00-6010-9E37D1893B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031CE7-11A6-5C81-801F-29AC0CE58BA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0D27CC7-6DB2-D594-1218-E135B65F4E08}"/>
              </a:ext>
            </a:extLst>
          </p:cNvPr>
          <p:cNvSpPr>
            <a:spLocks noGrp="1" noChangeArrowheads="1"/>
          </p:cNvSpPr>
          <p:nvPr>
            <p:ph type="body" idx="1"/>
          </p:nvPr>
        </p:nvSpPr>
        <p:spPr>
          <a:xfrm>
            <a:off x="152400" y="4114800"/>
            <a:ext cx="6553200" cy="4876800"/>
          </a:xfrm>
        </p:spPr>
        <p:txBody>
          <a:bodyPr/>
          <a:lstStyle/>
          <a:p>
            <a:r>
              <a:rPr lang="en-US" altLang="en-US" dirty="0"/>
              <a:t>Bat Lundquist</a:t>
            </a:r>
          </a:p>
        </p:txBody>
      </p:sp>
      <p:cxnSp>
        <p:nvCxnSpPr>
          <p:cNvPr id="3" name="Straight Connector 2">
            <a:extLst>
              <a:ext uri="{FF2B5EF4-FFF2-40B4-BE49-F238E27FC236}">
                <a16:creationId xmlns:a16="http://schemas.microsoft.com/office/drawing/2014/main" id="{C51AE237-C984-D4F5-4F06-8F7C6A05E1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652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0E94-920D-CFB8-5EFA-6989AAA407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2E1EEC-1118-1D1C-2DBA-C02E229ED1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FE55D094-B50C-7E85-EDDB-380B7811F59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83E56294-A607-3724-A9AA-CA2FDBEE98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1814F6-37E7-C9C4-1C1A-51DEFB98213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FA7216-01F0-8077-1859-F701853DD73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30577E3-B62E-B7FB-DE33-D371BDA1B6E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127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2D627-7957-D346-DD1F-430B5508DF2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0034ABA-8118-81E3-EC9C-F5EF31E6634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0C81BBCF-7239-5BE4-98D1-460CB8D56E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BD3F2ED7-4B0D-4CC3-BEB3-DC89ACA3B8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2FFE32F-3A25-6B69-FF5C-A4D679345A9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EE309E-5E8F-764E-2146-8BDE5CD78CBD}"/>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E6B0440-3D0E-E67F-1A1E-12DDD4FDE8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362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45258-E294-C158-E0FC-E56D7A62A8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884C20-34FC-48A2-AFC9-1441A1E4C07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5830754C-0829-40C1-9E35-470492869F2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1B59346D-DCB9-4167-B72D-52430438D78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A90BCE6-0C6B-96C6-A250-E6595F8597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6142BA2-121D-DDBA-E860-D79B4D0DFA6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B76D5822-EEFB-E9D2-023E-B8B45B1F71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307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9F304-EB91-E049-EBC6-1DF1ACE5F2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C22C3E8-2D84-022E-06F8-B4A17ADB8E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A6ABCD41-9699-020E-EAAF-AB5A1EA9568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A44014E7-6124-36E7-4B7F-CE74FE8976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9E85A0-65E6-4126-152A-0A4A3F4AB8A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F587F0-A5B2-5E6A-689A-4D0055CF60F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8D08542-4593-35D7-0347-5C50049EA5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713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BDE9-FF0B-EADB-6FF2-23C549BE82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A42824-50C7-E0A2-4C47-29995CA94E6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AF76E939-F8A0-67D0-B10F-F131B638623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690060A-4807-8EAA-CF56-5C97D6D6ECB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09D4E4-5BAA-6499-A2C5-DDDC39E082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7834C91-A681-B217-DE76-4B36D7E4F19D}"/>
              </a:ext>
            </a:extLst>
          </p:cNvPr>
          <p:cNvSpPr>
            <a:spLocks noGrp="1" noChangeArrowheads="1"/>
          </p:cNvSpPr>
          <p:nvPr>
            <p:ph type="body" idx="1"/>
          </p:nvPr>
        </p:nvSpPr>
        <p:spPr>
          <a:xfrm>
            <a:off x="152400" y="4114800"/>
            <a:ext cx="6553200" cy="4876800"/>
          </a:xfrm>
        </p:spPr>
        <p:txBody>
          <a:bodyPr/>
          <a:lstStyle/>
          <a:p>
            <a:r>
              <a:rPr lang="en-US" altLang="en-US" dirty="0"/>
              <a:t>https://jewishinsider.com/2024/12/elon-musk-praises-tucker-carlson-interview-with-jeffrey-sachs-featuring-antisemitic-conspiracy-theories/</a:t>
            </a:r>
          </a:p>
        </p:txBody>
      </p:sp>
      <p:cxnSp>
        <p:nvCxnSpPr>
          <p:cNvPr id="3" name="Straight Connector 2">
            <a:extLst>
              <a:ext uri="{FF2B5EF4-FFF2-40B4-BE49-F238E27FC236}">
                <a16:creationId xmlns:a16="http://schemas.microsoft.com/office/drawing/2014/main" id="{51D642A0-D2AF-DD46-657E-704E1866D5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240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8B50-9286-542B-61E2-E71BAFA6DC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804149-FA6D-A845-789D-21D1D67F65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AA2FDAC6-B48D-9C63-B460-C139D68E647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052EE8C2-92F7-FF37-0A7C-F36599FDD5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53417F-CD7E-1DD8-6AB2-6BBE0F1BF3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B6B6864-5070-5095-C071-C8B3A2679DC8}"/>
              </a:ext>
            </a:extLst>
          </p:cNvPr>
          <p:cNvSpPr>
            <a:spLocks noGrp="1" noChangeArrowheads="1"/>
          </p:cNvSpPr>
          <p:nvPr>
            <p:ph type="body" idx="1"/>
          </p:nvPr>
        </p:nvSpPr>
        <p:spPr>
          <a:xfrm>
            <a:off x="152400" y="4114800"/>
            <a:ext cx="6553200" cy="4876800"/>
          </a:xfrm>
        </p:spPr>
        <p:txBody>
          <a:bodyPr/>
          <a:lstStyle/>
          <a:p>
            <a:r>
              <a:rPr lang="en-US" altLang="en-US" dirty="0"/>
              <a:t>https://youtu.be/6QkgDeWen0g</a:t>
            </a:r>
          </a:p>
        </p:txBody>
      </p:sp>
      <p:cxnSp>
        <p:nvCxnSpPr>
          <p:cNvPr id="3" name="Straight Connector 2">
            <a:extLst>
              <a:ext uri="{FF2B5EF4-FFF2-40B4-BE49-F238E27FC236}">
                <a16:creationId xmlns:a16="http://schemas.microsoft.com/office/drawing/2014/main" id="{1322505A-92AD-F1DD-DD49-A86A575E92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224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2AF84-5033-21C6-974F-A49402275FE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664C4DD-76BA-87FB-1DC0-A50AB8E29A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F2216E3-CBBF-331F-CB43-132452C772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9D0BC340-CE4E-0A77-33C1-795DC35DF0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32903FD-B904-3B75-1304-26606D9D9FC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D866F1F-8A5F-EB95-BA2D-065FC4CAD742}"/>
              </a:ext>
            </a:extLst>
          </p:cNvPr>
          <p:cNvSpPr>
            <a:spLocks noGrp="1" noChangeArrowheads="1"/>
          </p:cNvSpPr>
          <p:nvPr>
            <p:ph type="body" idx="1"/>
          </p:nvPr>
        </p:nvSpPr>
        <p:spPr>
          <a:xfrm>
            <a:off x="152400" y="4114800"/>
            <a:ext cx="6553200" cy="4876800"/>
          </a:xfrm>
        </p:spPr>
        <p:txBody>
          <a:bodyPr/>
          <a:lstStyle/>
          <a:p>
            <a:r>
              <a:rPr lang="en-US" altLang="en-US" dirty="0"/>
              <a:t>https://youtu.be/6QkgDeWen0g?t=178</a:t>
            </a:r>
          </a:p>
        </p:txBody>
      </p:sp>
      <p:cxnSp>
        <p:nvCxnSpPr>
          <p:cNvPr id="3" name="Straight Connector 2">
            <a:extLst>
              <a:ext uri="{FF2B5EF4-FFF2-40B4-BE49-F238E27FC236}">
                <a16:creationId xmlns:a16="http://schemas.microsoft.com/office/drawing/2014/main" id="{D64D8ACF-1B9E-EA6F-DF30-D80566E9050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682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5671-2ABD-2068-1CAE-8755D66A6C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1D0D330-E1B9-AEE2-F262-0AF3D5ECD6A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320DEE89-818D-A488-E92C-6F1A5BFAC0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A4557C73-F45C-7529-3273-949D0702AE2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81220AC-FF7D-FCDB-19D3-5FE7E20549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FCAE5C9-10B1-5860-5279-74C275A30ED9}"/>
              </a:ext>
            </a:extLst>
          </p:cNvPr>
          <p:cNvSpPr>
            <a:spLocks noGrp="1" noChangeArrowheads="1"/>
          </p:cNvSpPr>
          <p:nvPr>
            <p:ph type="body" idx="1"/>
          </p:nvPr>
        </p:nvSpPr>
        <p:spPr>
          <a:xfrm>
            <a:off x="152400" y="4114800"/>
            <a:ext cx="6553200" cy="4876800"/>
          </a:xfrm>
        </p:spPr>
        <p:txBody>
          <a:bodyPr/>
          <a:lstStyle/>
          <a:p>
            <a:r>
              <a:rPr lang="en-US" altLang="en-US" dirty="0"/>
              <a:t>https://jewishinsider.com/2024/12/elon-musk-praises-tucker-carlson-interview-with-jeffrey-sachs-featuring-antisemitic-conspiracy-theories/</a:t>
            </a:r>
          </a:p>
        </p:txBody>
      </p:sp>
      <p:cxnSp>
        <p:nvCxnSpPr>
          <p:cNvPr id="3" name="Straight Connector 2">
            <a:extLst>
              <a:ext uri="{FF2B5EF4-FFF2-40B4-BE49-F238E27FC236}">
                <a16:creationId xmlns:a16="http://schemas.microsoft.com/office/drawing/2014/main" id="{92C9BBA3-4187-589F-3578-D987329CD2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66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7489E-B1E3-A72E-7989-06B3BA9A183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63DBC6-01B2-B6C6-9C1A-EE258AE2011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4ED2B7B0-5773-BE30-9325-C6015497C97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181DC29-7EEC-A080-35C9-AA01A9FA8B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8083E24-0AB6-C5BF-630C-401DE8A4BB6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E6DCBA-D0AE-9E37-2178-2476EEAC662A}"/>
              </a:ext>
            </a:extLst>
          </p:cNvPr>
          <p:cNvSpPr>
            <a:spLocks noGrp="1" noChangeArrowheads="1"/>
          </p:cNvSpPr>
          <p:nvPr>
            <p:ph type="body" idx="1"/>
          </p:nvPr>
        </p:nvSpPr>
        <p:spPr>
          <a:xfrm>
            <a:off x="152400" y="4114800"/>
            <a:ext cx="6553200" cy="4876800"/>
          </a:xfrm>
        </p:spPr>
        <p:txBody>
          <a:bodyPr/>
          <a:lstStyle/>
          <a:p>
            <a:r>
              <a:rPr lang="en-US" altLang="en-US" dirty="0"/>
              <a:t>https://youtu.be/6QkgDeWen0g?t=93</a:t>
            </a:r>
          </a:p>
        </p:txBody>
      </p:sp>
      <p:cxnSp>
        <p:nvCxnSpPr>
          <p:cNvPr id="3" name="Straight Connector 2">
            <a:extLst>
              <a:ext uri="{FF2B5EF4-FFF2-40B4-BE49-F238E27FC236}">
                <a16:creationId xmlns:a16="http://schemas.microsoft.com/office/drawing/2014/main" id="{1F02FAB0-D6CD-EFCA-79BB-12D00DBEDB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767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0ED6E-034D-459C-AADA-5F72DDD9CA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BE5D5AF-1023-54D2-75EE-959BB4E9C0F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062DE4EE-C1FF-3696-BBAB-CE5B77DA208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77DCD8A6-041E-1A73-0A99-CD77A0CD78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BFE9CE-968C-A645-FB41-5D51116B56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DEB316-9B54-CB26-67A8-44E61A94195D}"/>
              </a:ext>
            </a:extLst>
          </p:cNvPr>
          <p:cNvSpPr>
            <a:spLocks noGrp="1" noChangeArrowheads="1"/>
          </p:cNvSpPr>
          <p:nvPr>
            <p:ph type="body" idx="1"/>
          </p:nvPr>
        </p:nvSpPr>
        <p:spPr>
          <a:xfrm>
            <a:off x="152400" y="4114800"/>
            <a:ext cx="6553200" cy="4876800"/>
          </a:xfrm>
        </p:spPr>
        <p:txBody>
          <a:bodyPr/>
          <a:lstStyle/>
          <a:p>
            <a:r>
              <a:rPr lang="en-US" altLang="en-US" dirty="0"/>
              <a:t>https://youtu.be/6QkgDeWen0g?t=195</a:t>
            </a:r>
          </a:p>
        </p:txBody>
      </p:sp>
      <p:cxnSp>
        <p:nvCxnSpPr>
          <p:cNvPr id="3" name="Straight Connector 2">
            <a:extLst>
              <a:ext uri="{FF2B5EF4-FFF2-40B4-BE49-F238E27FC236}">
                <a16:creationId xmlns:a16="http://schemas.microsoft.com/office/drawing/2014/main" id="{F7BCF24F-ECEC-5204-7922-881507C542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63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CBC89-7A54-CB3A-7207-35D6E789FE6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90A3AC1-1B50-B0B3-0D0D-571AD6F600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F50B4449-77DA-74BC-70AD-08535313EE0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76DE3C55-BD25-563B-3FFA-1E66F788FB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5440144-541D-FF4B-8618-451E731F62E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E7C123-3D94-AE99-1796-DE33D713F16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B8B62662-82FA-1377-D9CD-88E775C92D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945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2C77D-C0C6-5D25-176F-6DAF67769C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2456D2A-801B-EED3-5FFD-5D2EBDB382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355546C3-CD21-0A57-385D-80D786936B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991DB26-F3C1-F5ED-8FC5-53BF0DC057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DC8935-8B7C-308C-27C5-AD18CE5135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11F8DE0-5F6B-57B2-C9C8-B2299FDE1F79}"/>
              </a:ext>
            </a:extLst>
          </p:cNvPr>
          <p:cNvSpPr>
            <a:spLocks noGrp="1" noChangeArrowheads="1"/>
          </p:cNvSpPr>
          <p:nvPr>
            <p:ph type="body" idx="1"/>
          </p:nvPr>
        </p:nvSpPr>
        <p:spPr>
          <a:xfrm>
            <a:off x="152400" y="4114800"/>
            <a:ext cx="6553200" cy="4876800"/>
          </a:xfrm>
        </p:spPr>
        <p:txBody>
          <a:bodyPr/>
          <a:lstStyle/>
          <a:p>
            <a:r>
              <a:rPr lang="en-US" altLang="en-US" dirty="0"/>
              <a:t>Iranian controlled. May 2022  https://youtu.be/6QkgDeWen0g?t=1153</a:t>
            </a:r>
          </a:p>
        </p:txBody>
      </p:sp>
      <p:cxnSp>
        <p:nvCxnSpPr>
          <p:cNvPr id="3" name="Straight Connector 2">
            <a:extLst>
              <a:ext uri="{FF2B5EF4-FFF2-40B4-BE49-F238E27FC236}">
                <a16:creationId xmlns:a16="http://schemas.microsoft.com/office/drawing/2014/main" id="{6B2BC891-BFD3-A3B2-C0AC-01F51502A1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288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CE006-6226-766F-B02F-EC31820E42D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D12C0DA-BE42-D648-6BD6-4C4BC2C7E0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A49BD81-93F9-9D58-1264-9224A85CB5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4CD000BB-960F-3C2F-2B13-B1A5798C01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5722FA8-BC7E-E696-6FC3-D585F4C2B9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8A6516E-CF6E-1580-1E8E-7998CDBB474C}"/>
              </a:ext>
            </a:extLst>
          </p:cNvPr>
          <p:cNvSpPr>
            <a:spLocks noGrp="1" noChangeArrowheads="1"/>
          </p:cNvSpPr>
          <p:nvPr>
            <p:ph type="body" idx="1"/>
          </p:nvPr>
        </p:nvSpPr>
        <p:spPr>
          <a:xfrm>
            <a:off x="152400" y="4114800"/>
            <a:ext cx="6553200" cy="4876800"/>
          </a:xfrm>
        </p:spPr>
        <p:txBody>
          <a:bodyPr/>
          <a:lstStyle/>
          <a:p>
            <a:r>
              <a:rPr lang="en-US" altLang="en-US" dirty="0"/>
              <a:t>https://www.youtube.com/watch?v=6QkgDeWen0g&amp;t=1153s</a:t>
            </a:r>
          </a:p>
          <a:p>
            <a:endParaRPr lang="en-US" altLang="en-US" dirty="0"/>
          </a:p>
        </p:txBody>
      </p:sp>
      <p:cxnSp>
        <p:nvCxnSpPr>
          <p:cNvPr id="3" name="Straight Connector 2">
            <a:extLst>
              <a:ext uri="{FF2B5EF4-FFF2-40B4-BE49-F238E27FC236}">
                <a16:creationId xmlns:a16="http://schemas.microsoft.com/office/drawing/2014/main" id="{A10E87E6-B067-5B1D-792F-75481B8CC9E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944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B615-E59E-9C3C-0215-EA9A43CF28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CD9D1C-0E2E-ED34-2E96-C462D7E8C39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0CBCCA95-B9EA-A816-ACC3-EC47D107B6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8EB4FF47-B0F4-48DF-6727-967EA1B76E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73C4F3-153B-1280-E2AB-4AEDB2876F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22F0F68-8E04-D3BC-AF14-32761887C9BD}"/>
              </a:ext>
            </a:extLst>
          </p:cNvPr>
          <p:cNvSpPr>
            <a:spLocks noGrp="1" noChangeArrowheads="1"/>
          </p:cNvSpPr>
          <p:nvPr>
            <p:ph type="body" idx="1"/>
          </p:nvPr>
        </p:nvSpPr>
        <p:spPr>
          <a:xfrm>
            <a:off x="152400" y="4114800"/>
            <a:ext cx="6553200" cy="4876800"/>
          </a:xfrm>
        </p:spPr>
        <p:txBody>
          <a:bodyPr/>
          <a:lstStyle/>
          <a:p>
            <a:r>
              <a:rPr lang="en-US" altLang="en-US" dirty="0"/>
              <a:t> Avner Boskey</a:t>
            </a:r>
          </a:p>
        </p:txBody>
      </p:sp>
      <p:cxnSp>
        <p:nvCxnSpPr>
          <p:cNvPr id="3" name="Straight Connector 2">
            <a:extLst>
              <a:ext uri="{FF2B5EF4-FFF2-40B4-BE49-F238E27FC236}">
                <a16:creationId xmlns:a16="http://schemas.microsoft.com/office/drawing/2014/main" id="{FA3DB5AD-F2C5-A662-1852-55291F7CCBF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726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D13B-AC59-CE73-88D2-71A1EB074F1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1DF644-3B2B-A8E0-7356-B22CAF7294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5D45500-CEC9-59DF-EF73-F09BF67D6BF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534AEABF-9E80-AE3D-9A07-581146248B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49B253D-3197-3B61-A2B8-02BC710D27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6EAAC41-53F8-470C-8CA3-EE18811EDD62}"/>
              </a:ext>
            </a:extLst>
          </p:cNvPr>
          <p:cNvSpPr>
            <a:spLocks noGrp="1" noChangeArrowheads="1"/>
          </p:cNvSpPr>
          <p:nvPr>
            <p:ph type="body" idx="1"/>
          </p:nvPr>
        </p:nvSpPr>
        <p:spPr>
          <a:xfrm>
            <a:off x="152400" y="4114800"/>
            <a:ext cx="6553200" cy="4876800"/>
          </a:xfrm>
        </p:spPr>
        <p:txBody>
          <a:bodyPr/>
          <a:lstStyle/>
          <a:p>
            <a:r>
              <a:rPr lang="en-US" altLang="en-US" dirty="0"/>
              <a:t> Avner Boskey</a:t>
            </a:r>
          </a:p>
        </p:txBody>
      </p:sp>
      <p:cxnSp>
        <p:nvCxnSpPr>
          <p:cNvPr id="3" name="Straight Connector 2">
            <a:extLst>
              <a:ext uri="{FF2B5EF4-FFF2-40B4-BE49-F238E27FC236}">
                <a16:creationId xmlns:a16="http://schemas.microsoft.com/office/drawing/2014/main" id="{80B53D28-78A1-A501-0081-D9E98CF9035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865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6A1B-0D9C-E5EB-137F-2A464B46B86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9B591BA-5F55-9E15-883B-74E0AA9767B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0E0EB47E-9196-8AC2-A01E-806F2253B2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A07205B6-3ED0-5163-5147-6649CB95259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D83AC8D-E437-035F-298B-1ABC1A548E8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5930E26-2A28-7879-9D7C-2467706737DC}"/>
              </a:ext>
            </a:extLst>
          </p:cNvPr>
          <p:cNvSpPr>
            <a:spLocks noGrp="1" noChangeArrowheads="1"/>
          </p:cNvSpPr>
          <p:nvPr>
            <p:ph type="body" idx="1"/>
          </p:nvPr>
        </p:nvSpPr>
        <p:spPr>
          <a:xfrm>
            <a:off x="152400" y="4114800"/>
            <a:ext cx="6553200" cy="4876800"/>
          </a:xfrm>
        </p:spPr>
        <p:txBody>
          <a:bodyPr/>
          <a:lstStyle/>
          <a:p>
            <a:r>
              <a:rPr lang="en-US" altLang="en-US" dirty="0"/>
              <a:t> Avner Boskey</a:t>
            </a:r>
          </a:p>
        </p:txBody>
      </p:sp>
      <p:cxnSp>
        <p:nvCxnSpPr>
          <p:cNvPr id="3" name="Straight Connector 2">
            <a:extLst>
              <a:ext uri="{FF2B5EF4-FFF2-40B4-BE49-F238E27FC236}">
                <a16:creationId xmlns:a16="http://schemas.microsoft.com/office/drawing/2014/main" id="{1D74DF0F-119A-5532-BEE9-2639731105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788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E4A81-D768-A1E7-1141-572B4F4910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A3CF4EB-195C-4684-C9F4-1C861AB12A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C9794C68-4414-40D5-1990-2EF2DC9974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A12DB3D0-8D3F-9111-CA44-9233D2AC43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FE1893B-1701-A838-6656-916436E07FB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38968F2-46A3-0353-DBE2-23670AC09DEE}"/>
              </a:ext>
            </a:extLst>
          </p:cNvPr>
          <p:cNvSpPr>
            <a:spLocks noGrp="1" noChangeArrowheads="1"/>
          </p:cNvSpPr>
          <p:nvPr>
            <p:ph type="body" idx="1"/>
          </p:nvPr>
        </p:nvSpPr>
        <p:spPr>
          <a:xfrm>
            <a:off x="152400" y="4114800"/>
            <a:ext cx="6553200" cy="4876800"/>
          </a:xfrm>
        </p:spPr>
        <p:txBody>
          <a:bodyPr/>
          <a:lstStyle/>
          <a:p>
            <a:r>
              <a:rPr lang="en-US" altLang="en-US" dirty="0"/>
              <a:t> Avner Boskey</a:t>
            </a:r>
          </a:p>
        </p:txBody>
      </p:sp>
      <p:cxnSp>
        <p:nvCxnSpPr>
          <p:cNvPr id="3" name="Straight Connector 2">
            <a:extLst>
              <a:ext uri="{FF2B5EF4-FFF2-40B4-BE49-F238E27FC236}">
                <a16:creationId xmlns:a16="http://schemas.microsoft.com/office/drawing/2014/main" id="{35F3FB79-D8FD-ED64-A332-D52C6CE98B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223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1787-0A8A-DC29-6D3E-5E4469D5196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DDEC5D8-6EE0-AA84-4949-53EB86827F1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FBD62FAE-A2D4-4F1D-FAB6-94806E24507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DD4AA67-01AC-3FB2-8E46-0C98EEC8D7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529F1D-C199-57A2-82ED-C81E6B5B3CF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CF06CC-1A25-6D8E-16CD-B497662E06E1}"/>
              </a:ext>
            </a:extLst>
          </p:cNvPr>
          <p:cNvSpPr>
            <a:spLocks noGrp="1" noChangeArrowheads="1"/>
          </p:cNvSpPr>
          <p:nvPr>
            <p:ph type="body" idx="1"/>
          </p:nvPr>
        </p:nvSpPr>
        <p:spPr>
          <a:xfrm>
            <a:off x="152400" y="4114800"/>
            <a:ext cx="6553200" cy="4876800"/>
          </a:xfrm>
        </p:spPr>
        <p:txBody>
          <a:bodyPr/>
          <a:lstStyle/>
          <a:p>
            <a:r>
              <a:rPr lang="en-US" altLang="en-US" dirty="0"/>
              <a:t>https://jewishinsider.com/2024/12/elon-musk-praises-tucker-carlson-interview-with-jeffrey-sachs-featuring-antisemitic-conspiracy-theories/</a:t>
            </a:r>
          </a:p>
        </p:txBody>
      </p:sp>
      <p:cxnSp>
        <p:nvCxnSpPr>
          <p:cNvPr id="3" name="Straight Connector 2">
            <a:extLst>
              <a:ext uri="{FF2B5EF4-FFF2-40B4-BE49-F238E27FC236}">
                <a16:creationId xmlns:a16="http://schemas.microsoft.com/office/drawing/2014/main" id="{FCC22D0C-D4C7-5FEB-1002-38B1E3E431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965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407D-B4FE-B56F-5575-3697BC425E1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3DAC5D-BC06-40C7-17C1-36256C7D22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DD1DF60B-FF32-1EC9-A21F-66F26917777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74D89313-6689-E171-8B63-5751302D9F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6581029-525F-F901-3A21-285F73DBF99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4BA62B6-F493-4D6A-4A73-13414659F4CC}"/>
              </a:ext>
            </a:extLst>
          </p:cNvPr>
          <p:cNvSpPr>
            <a:spLocks noGrp="1" noChangeArrowheads="1"/>
          </p:cNvSpPr>
          <p:nvPr>
            <p:ph type="body" idx="1"/>
          </p:nvPr>
        </p:nvSpPr>
        <p:spPr>
          <a:xfrm>
            <a:off x="152400" y="4114800"/>
            <a:ext cx="6553200" cy="4876800"/>
          </a:xfrm>
        </p:spPr>
        <p:txBody>
          <a:bodyPr/>
          <a:lstStyle/>
          <a:p>
            <a:r>
              <a:rPr lang="en-US" altLang="en-US" dirty="0"/>
              <a:t>Some of us may have LOVED Tucker.   Rethink that…</a:t>
            </a:r>
          </a:p>
        </p:txBody>
      </p:sp>
      <p:cxnSp>
        <p:nvCxnSpPr>
          <p:cNvPr id="3" name="Straight Connector 2">
            <a:extLst>
              <a:ext uri="{FF2B5EF4-FFF2-40B4-BE49-F238E27FC236}">
                <a16:creationId xmlns:a16="http://schemas.microsoft.com/office/drawing/2014/main" id="{8857C87D-E648-DF5D-1645-654C0466F0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843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13B3-FB71-4594-9357-4665FB811EB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CC1D3B-D688-BCB0-2998-7F90F34654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076E910E-53A7-B9E0-9B47-2559B4F95D4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DA828F0-D096-5BD4-7745-35615AC136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BD9CD36-A8E9-7024-05C2-8F2D154E076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275364-ACB2-6F26-AE4C-296466AE4B66}"/>
              </a:ext>
            </a:extLst>
          </p:cNvPr>
          <p:cNvSpPr>
            <a:spLocks noGrp="1" noChangeArrowheads="1"/>
          </p:cNvSpPr>
          <p:nvPr>
            <p:ph type="body" idx="1"/>
          </p:nvPr>
        </p:nvSpPr>
        <p:spPr>
          <a:xfrm>
            <a:off x="152400" y="4114800"/>
            <a:ext cx="6553200" cy="4876800"/>
          </a:xfrm>
        </p:spPr>
        <p:txBody>
          <a:bodyPr/>
          <a:lstStyle/>
          <a:p>
            <a:r>
              <a:rPr lang="en-US" altLang="en-US" dirty="0"/>
              <a:t>https://www.realclearpolitics.com/video/2024/12/17/jeffrey_sachs_israel_has_run_american_foreign_policy_in_the_middle_east_for_30_years.html</a:t>
            </a:r>
          </a:p>
        </p:txBody>
      </p:sp>
      <p:cxnSp>
        <p:nvCxnSpPr>
          <p:cNvPr id="3" name="Straight Connector 2">
            <a:extLst>
              <a:ext uri="{FF2B5EF4-FFF2-40B4-BE49-F238E27FC236}">
                <a16:creationId xmlns:a16="http://schemas.microsoft.com/office/drawing/2014/main" id="{31D3D858-C9DF-93F9-EF77-9234F44DB7B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7162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C61D6-13BE-389D-7553-5DB483BC26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1FCD2F9-2A64-3929-A45F-29DDF0670D4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1FB75737-BD64-2B12-F49E-4324A3BC33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B2BB805-2E9E-1D3C-1351-031EAB7B740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A3CE52A-0718-0C0C-5119-0969C7AC11B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47946D4-5DEE-8726-BD0C-A6BDBCD0347E}"/>
              </a:ext>
            </a:extLst>
          </p:cNvPr>
          <p:cNvSpPr>
            <a:spLocks noGrp="1" noChangeArrowheads="1"/>
          </p:cNvSpPr>
          <p:nvPr>
            <p:ph type="body" idx="1"/>
          </p:nvPr>
        </p:nvSpPr>
        <p:spPr>
          <a:xfrm>
            <a:off x="152400" y="4114800"/>
            <a:ext cx="6553200" cy="4876800"/>
          </a:xfrm>
        </p:spPr>
        <p:txBody>
          <a:bodyPr/>
          <a:lstStyle/>
          <a:p>
            <a:r>
              <a:rPr lang="en-US" altLang="en-US" dirty="0"/>
              <a:t>https://jewishinsider.com/2024/12/elon-musk-praises-tucker-carlson-interview-with-jeffrey-sachs-featuring-antisemitic-conspiracy-theories/</a:t>
            </a:r>
          </a:p>
        </p:txBody>
      </p:sp>
      <p:cxnSp>
        <p:nvCxnSpPr>
          <p:cNvPr id="3" name="Straight Connector 2">
            <a:extLst>
              <a:ext uri="{FF2B5EF4-FFF2-40B4-BE49-F238E27FC236}">
                <a16:creationId xmlns:a16="http://schemas.microsoft.com/office/drawing/2014/main" id="{25ADB838-DAAA-E2EC-8A7B-8ABF8690D7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F034F-4770-9CDD-77B7-37EEB6AEA2E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3CA75F-3D4F-1B06-DC98-21B396C227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CC69E93B-A59C-EFA2-29A2-1147A8322F0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8DF39822-85B5-E77D-37D4-A9A7A0D982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DD8639-02E6-7876-8D7A-108A57C012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3E8E4E-AA78-3281-EA3E-DACEEC3F92E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B65EB74-A9BC-F9FC-FC1B-DE64543D854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280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9141A-8137-127E-4000-C9610EE4D26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EB2C96-462F-B8F6-6525-FD9121BD75B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DAA7CDBB-DF50-05DC-3F5E-79B8A4B045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2944F738-3416-45BC-CB44-E21DAF1E19B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C10A6D5-5F8D-EE62-B04B-C701D8D5AA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3E33CA-B8B8-242C-BC83-93DB12318862}"/>
              </a:ext>
            </a:extLst>
          </p:cNvPr>
          <p:cNvSpPr>
            <a:spLocks noGrp="1" noChangeArrowheads="1"/>
          </p:cNvSpPr>
          <p:nvPr>
            <p:ph type="body" idx="1"/>
          </p:nvPr>
        </p:nvSpPr>
        <p:spPr>
          <a:xfrm>
            <a:off x="152400" y="4114800"/>
            <a:ext cx="6553200" cy="4876800"/>
          </a:xfrm>
        </p:spPr>
        <p:txBody>
          <a:bodyPr/>
          <a:lstStyle/>
          <a:p>
            <a:r>
              <a:rPr lang="en-US" altLang="en-US" dirty="0"/>
              <a:t>https://jewishinsider.com/2024/12/elon-musk-praises-tucker-carlson-interview-with-jeffrey-sachs-featuring-antisemitic-conspiracy-theories/</a:t>
            </a:r>
          </a:p>
        </p:txBody>
      </p:sp>
      <p:cxnSp>
        <p:nvCxnSpPr>
          <p:cNvPr id="3" name="Straight Connector 2">
            <a:extLst>
              <a:ext uri="{FF2B5EF4-FFF2-40B4-BE49-F238E27FC236}">
                <a16:creationId xmlns:a16="http://schemas.microsoft.com/office/drawing/2014/main" id="{C6495185-FC2B-6AEF-9587-A9459950F9F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544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81283-CFD2-4A35-F372-D4AF5E3E35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6D589A-0C53-D774-42A9-58CFEA9782C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4BAB3964-BD47-03FE-3CA1-3E782F1CE6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8EFA062-724A-40A5-7999-BE442B7044A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798AD11-306C-2CF3-68E3-ABC6AF7CC6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E7F58C-B6E2-420E-2A69-3E3D39037F9A}"/>
              </a:ext>
            </a:extLst>
          </p:cNvPr>
          <p:cNvSpPr>
            <a:spLocks noGrp="1" noChangeArrowheads="1"/>
          </p:cNvSpPr>
          <p:nvPr>
            <p:ph type="body" idx="1"/>
          </p:nvPr>
        </p:nvSpPr>
        <p:spPr>
          <a:xfrm>
            <a:off x="152400" y="4114800"/>
            <a:ext cx="6553200" cy="4876800"/>
          </a:xfrm>
        </p:spPr>
        <p:txBody>
          <a:bodyPr/>
          <a:lstStyle/>
          <a:p>
            <a:r>
              <a:rPr lang="en-US" altLang="en-US" dirty="0"/>
              <a:t>https://jewishinsider.com/2024/12/elon-musk-praises-tucker-carlson-interview-with-jeffrey-sachs-featuring-antisemitic-conspiracy-theories/</a:t>
            </a:r>
          </a:p>
          <a:p>
            <a:endParaRPr lang="en-US" altLang="en-US" dirty="0"/>
          </a:p>
          <a:p>
            <a:r>
              <a:rPr lang="en-US" altLang="en-US" dirty="0"/>
              <a:t>Tucker also had and interview with Darryl Cooper</a:t>
            </a:r>
          </a:p>
        </p:txBody>
      </p:sp>
      <p:cxnSp>
        <p:nvCxnSpPr>
          <p:cNvPr id="3" name="Straight Connector 2">
            <a:extLst>
              <a:ext uri="{FF2B5EF4-FFF2-40B4-BE49-F238E27FC236}">
                <a16:creationId xmlns:a16="http://schemas.microsoft.com/office/drawing/2014/main" id="{77203084-51F9-294B-8773-43B63F9F175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3561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07F0-A69E-BC62-06B1-6A7971C3B2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07F140-E43C-A6F9-07D6-B0440D8B92C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4BB62993-EC4A-0EE1-DC9D-D389EE0AB9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731F9288-E13A-6761-D1CF-FF50175BCF4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047AEB-EC37-BEFA-5478-26CC35A97A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C49110B-DD40-368A-210F-661B8A68689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B254776-7C14-7ED9-87C0-62EB9A3387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630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1B8B-D78C-5A14-AB93-6F0F1079AA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6A2BE1-E586-2279-44EE-D9F06BB166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89338529-8AD5-52A4-655B-AEAB305E47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F1B9EB88-C1DB-6502-4090-107949D1B4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CBC049-E1F6-9FCB-095B-EFAC66B912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63D752B-5B9F-C01E-4726-733CDD4FECF9}"/>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B2C64FA7-705F-72AD-6CAB-16060AA666E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408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F9998-A6A6-20F9-77C8-7A678730158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9DA795-1F64-B4C1-A5BF-B640B45896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38B13B83-2B68-9067-33FD-D1E91A11FF8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7B8DE9C-2D02-4163-B958-DA5F1970A8D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3A60C49-480B-9E88-49C8-28E4B8FA6B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051228-A0AD-56F8-D015-F316ED1BEB69}"/>
              </a:ext>
            </a:extLst>
          </p:cNvPr>
          <p:cNvSpPr>
            <a:spLocks noGrp="1" noChangeArrowheads="1"/>
          </p:cNvSpPr>
          <p:nvPr>
            <p:ph type="body" idx="1"/>
          </p:nvPr>
        </p:nvSpPr>
        <p:spPr>
          <a:xfrm>
            <a:off x="152400" y="4114800"/>
            <a:ext cx="6553200" cy="4876800"/>
          </a:xfrm>
        </p:spPr>
        <p:txBody>
          <a:bodyPr/>
          <a:lstStyle/>
          <a:p>
            <a:r>
              <a:rPr lang="en-US" altLang="en-US" dirty="0"/>
              <a:t>Hitler was NOT the bad guy in WW II, but Churchill protecting or advancing the British Empire</a:t>
            </a:r>
          </a:p>
        </p:txBody>
      </p:sp>
      <p:cxnSp>
        <p:nvCxnSpPr>
          <p:cNvPr id="3" name="Straight Connector 2">
            <a:extLst>
              <a:ext uri="{FF2B5EF4-FFF2-40B4-BE49-F238E27FC236}">
                <a16:creationId xmlns:a16="http://schemas.microsoft.com/office/drawing/2014/main" id="{0254319C-B866-5BE2-7CCF-EC8E87D247D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4859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D5A4-D4DC-D512-8097-C601A499B1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22AFBD4-85D8-C10C-8179-BBBC16500F8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1FE97FB5-7847-22C1-23AB-0D5A4D485A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892079A-426D-8C0A-7074-167F04EB1B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5EEC799-D260-6A6C-7088-520DD3DEFB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ECC368-3805-7AB1-0FD5-4F8B5B454829}"/>
              </a:ext>
            </a:extLst>
          </p:cNvPr>
          <p:cNvSpPr>
            <a:spLocks noGrp="1" noChangeArrowheads="1"/>
          </p:cNvSpPr>
          <p:nvPr>
            <p:ph type="body" idx="1"/>
          </p:nvPr>
        </p:nvSpPr>
        <p:spPr>
          <a:xfrm>
            <a:off x="152400" y="4114800"/>
            <a:ext cx="6553200" cy="4876800"/>
          </a:xfrm>
        </p:spPr>
        <p:txBody>
          <a:bodyPr/>
          <a:lstStyle/>
          <a:p>
            <a:r>
              <a:rPr lang="en-US" altLang="en-US" dirty="0"/>
              <a:t>https://winstonchurchill.hillsdale.edu/cooper-koureas/</a:t>
            </a:r>
          </a:p>
          <a:p>
            <a:r>
              <a:rPr lang="en-US" b="0" i="0" dirty="0">
                <a:solidFill>
                  <a:srgbClr val="555555"/>
                </a:solidFill>
                <a:effectLst/>
                <a:latin typeface="AzoSans-Regular"/>
              </a:rPr>
              <a:t>viewing him as “primarily responsible for that war becoming what it did, becoming something other than an invasion of Poland.” </a:t>
            </a:r>
            <a:endParaRPr lang="en-US" altLang="en-US" dirty="0"/>
          </a:p>
        </p:txBody>
      </p:sp>
      <p:cxnSp>
        <p:nvCxnSpPr>
          <p:cNvPr id="3" name="Straight Connector 2">
            <a:extLst>
              <a:ext uri="{FF2B5EF4-FFF2-40B4-BE49-F238E27FC236}">
                <a16:creationId xmlns:a16="http://schemas.microsoft.com/office/drawing/2014/main" id="{2CD6CA04-5894-B16A-08BC-6F28EDA26CA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904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E3AF-23F7-D096-62E4-8B6D107543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FEA8CE-8A9F-38A2-0C89-BBFD4FCC12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0C10281-B7F7-5EE1-6CE0-8E9CA0807DE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5FCF38AF-31F3-E608-6987-0EB98FE1B71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E929BD0-B765-343F-534F-43944A835E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739C6B-D961-68EA-259B-9A7170976255}"/>
              </a:ext>
            </a:extLst>
          </p:cNvPr>
          <p:cNvSpPr>
            <a:spLocks noGrp="1" noChangeArrowheads="1"/>
          </p:cNvSpPr>
          <p:nvPr>
            <p:ph type="body" idx="1"/>
          </p:nvPr>
        </p:nvSpPr>
        <p:spPr>
          <a:xfrm>
            <a:off x="152400" y="4114800"/>
            <a:ext cx="6553200" cy="4876800"/>
          </a:xfrm>
        </p:spPr>
        <p:txBody>
          <a:bodyPr/>
          <a:lstStyle/>
          <a:p>
            <a:r>
              <a:rPr lang="en-US" altLang="en-US" dirty="0"/>
              <a:t>https://jewishinsider.com/2024/12/elon-musk-praises-tucker-carlson-interview-with-jeffrey-sachs-featuring-antisemitic-conspiracy-theories/</a:t>
            </a:r>
          </a:p>
        </p:txBody>
      </p:sp>
      <p:cxnSp>
        <p:nvCxnSpPr>
          <p:cNvPr id="3" name="Straight Connector 2">
            <a:extLst>
              <a:ext uri="{FF2B5EF4-FFF2-40B4-BE49-F238E27FC236}">
                <a16:creationId xmlns:a16="http://schemas.microsoft.com/office/drawing/2014/main" id="{B7642553-383E-C7C5-BC91-05FE3BAC0A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774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CA3D4-12B6-E340-7D01-6E10AEDEDE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EAF97EE-30F1-949F-2009-094DFC4700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B748D2B-3D18-845C-A08E-B836968040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CB7051E3-DDA8-FC9E-BFFB-BCB4196212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661D8B-60C9-CF9F-4EF1-E4954D7AE1F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8DDB9E-619B-B751-BBE2-17BB3AFB04A6}"/>
              </a:ext>
            </a:extLst>
          </p:cNvPr>
          <p:cNvSpPr>
            <a:spLocks noGrp="1" noChangeArrowheads="1"/>
          </p:cNvSpPr>
          <p:nvPr>
            <p:ph type="body" idx="1"/>
          </p:nvPr>
        </p:nvSpPr>
        <p:spPr>
          <a:xfrm>
            <a:off x="152400" y="4114800"/>
            <a:ext cx="6553200" cy="4876800"/>
          </a:xfrm>
        </p:spPr>
        <p:txBody>
          <a:bodyPr/>
          <a:lstStyle/>
          <a:p>
            <a:r>
              <a:rPr lang="en-US" altLang="en-US" dirty="0"/>
              <a:t>But we didn’t know in advance that Israel would not be destroyed.</a:t>
            </a:r>
          </a:p>
          <a:p>
            <a:endParaRPr lang="en-US" altLang="en-US" dirty="0"/>
          </a:p>
          <a:p>
            <a:r>
              <a:rPr lang="en-US" altLang="en-US" dirty="0"/>
              <a:t>https://en.wikipedia.org/wiki/April_2024_Iranian_strikes_against_Israel</a:t>
            </a:r>
          </a:p>
        </p:txBody>
      </p:sp>
      <p:cxnSp>
        <p:nvCxnSpPr>
          <p:cNvPr id="3" name="Straight Connector 2">
            <a:extLst>
              <a:ext uri="{FF2B5EF4-FFF2-40B4-BE49-F238E27FC236}">
                <a16:creationId xmlns:a16="http://schemas.microsoft.com/office/drawing/2014/main" id="{A213C379-FAA3-D356-CD10-310E0C80599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7308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79786-A541-1CF1-B717-78E8D3D840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E55DEA-9307-58AC-0683-79F4567071B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AB97F7F4-4D4E-579F-81DB-483E9927DB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220BEB63-252D-A4B9-CC94-2BD7A9ABB9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3F01999-DD6E-FA12-F970-E874C9FD27C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AF158C-93E9-D3FD-0828-709550DAC77E}"/>
              </a:ext>
            </a:extLst>
          </p:cNvPr>
          <p:cNvSpPr>
            <a:spLocks noGrp="1" noChangeArrowheads="1"/>
          </p:cNvSpPr>
          <p:nvPr>
            <p:ph type="body" idx="1"/>
          </p:nvPr>
        </p:nvSpPr>
        <p:spPr>
          <a:xfrm>
            <a:off x="152400" y="4114800"/>
            <a:ext cx="6553200" cy="4876800"/>
          </a:xfrm>
        </p:spPr>
        <p:txBody>
          <a:bodyPr/>
          <a:lstStyle/>
          <a:p>
            <a:r>
              <a:rPr lang="en-US" b="0" i="0" dirty="0">
                <a:solidFill>
                  <a:srgbClr val="202122"/>
                </a:solidFill>
                <a:effectLst/>
                <a:latin typeface="Arial" panose="020B0604020202020204" pitchFamily="34" charset="0"/>
              </a:rPr>
              <a:t>The two fatalities caused by the attacks were a Palestinian man killed directly by missile debris and an Israeli man indirectly.</a:t>
            </a:r>
          </a:p>
          <a:p>
            <a:r>
              <a:rPr lang="en-US" altLang="en-US" dirty="0"/>
              <a:t>https://en.wikipedia.org/wiki/October_2024_Iranian_strikes_against_Israel</a:t>
            </a:r>
          </a:p>
        </p:txBody>
      </p:sp>
      <p:cxnSp>
        <p:nvCxnSpPr>
          <p:cNvPr id="3" name="Straight Connector 2">
            <a:extLst>
              <a:ext uri="{FF2B5EF4-FFF2-40B4-BE49-F238E27FC236}">
                <a16:creationId xmlns:a16="http://schemas.microsoft.com/office/drawing/2014/main" id="{5733A477-1DB8-62A1-6B56-7AE1BDB8DAC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423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C66B6-9B36-4B5A-2162-1982DBECBC5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1710508-1F75-3373-AB0B-A3E7C01842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A62B1F5-9387-A2FC-C62D-401E58C114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1B1E8159-EA34-EEAC-1D43-BECA1D9388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3C6BC1-D61F-1331-12E4-F253FA77205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8DDC198-EF3B-0E68-CF9C-8A40312F99F7}"/>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028B0F8-8113-F53D-FEC3-29AFE3E6BAB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56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19A4-9131-4D4B-8EC4-66F03F0B11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D0377B-286A-E686-203B-30F7CA1EA9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7EFA7A75-8BB9-7BDB-E6E9-B3F842484E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F9088648-F15E-9554-13C6-B2B9C7FACD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38627C-8AD2-B522-867A-C65A96D8F9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605F7AF-CBAC-A216-0369-E72265BBB5C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514CB36-2AD4-6D6F-D9E4-163B15C4B84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9358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BBF6-D579-779A-9665-6CD80AC552D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8766F3-F808-F3D5-ECA7-AF260575FB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014408B6-B177-DC89-85E0-400A925490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AA9F272F-230D-CEBA-7AEE-5EC118EECC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A6DA19-AE63-8BF7-F40B-0A088BBE116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75DC115-0A6D-6307-2CCE-A9827EC0B638}"/>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93E3B7C-B343-2C37-FB9C-D1B1DE8D1B0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059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EB39C-B906-7AB9-FF2D-D2D48B4A94D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946F3C-DFBA-88D4-8267-45122D28C2F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40FCF007-7E29-3733-9FAD-9B1DACD84E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020EF317-79A7-1E17-883A-BCC198D535E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8FD363F-E5BB-6BBB-DC4E-63759B8C52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8D0372-0CE0-BB20-002F-61EBA0DE334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DAB9DB8F-37F5-8A9E-E403-65FCA224B5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730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DCD0B-8B39-5B44-8154-91E41DBC58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EFFF19-C5CD-423B-9DE9-D7189E5F4A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C3A5A75A-AC2F-278B-7225-2DFCB14F5F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B690878B-E282-C27B-9DBE-D75B0AFE305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9B827D3-A987-2583-8B14-250903C9B9C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6DEDD91-F104-1452-0CD6-40936395E2A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604A3FC-5EF3-B444-12D0-B97EF53E7E5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3046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0146-A17F-B47B-557A-E6ACD3D1CDF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0C97A4E-CB12-6FED-6E30-2EBF6DD9834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B19C8F5-03B1-F292-65C1-396A506674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520437DE-48C5-1C44-6D36-6C25D00BC3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B8E18F1-B32E-BFF3-4857-A80F7A6E29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C6900B0-C4C6-742F-9AA7-2A3C92F6CF31}"/>
              </a:ext>
            </a:extLst>
          </p:cNvPr>
          <p:cNvSpPr>
            <a:spLocks noGrp="1" noChangeArrowheads="1"/>
          </p:cNvSpPr>
          <p:nvPr>
            <p:ph type="body" idx="1"/>
          </p:nvPr>
        </p:nvSpPr>
        <p:spPr>
          <a:xfrm>
            <a:off x="152400" y="4114800"/>
            <a:ext cx="6553200" cy="4876800"/>
          </a:xfrm>
        </p:spPr>
        <p:txBody>
          <a:bodyPr/>
          <a:lstStyle/>
          <a:p>
            <a:r>
              <a:rPr lang="en-US" altLang="en-US" dirty="0"/>
              <a:t>https://www.tikkunglobal.org/post/miracles-and-wonders-israel-at-war</a:t>
            </a:r>
          </a:p>
        </p:txBody>
      </p:sp>
      <p:cxnSp>
        <p:nvCxnSpPr>
          <p:cNvPr id="3" name="Straight Connector 2">
            <a:extLst>
              <a:ext uri="{FF2B5EF4-FFF2-40B4-BE49-F238E27FC236}">
                <a16:creationId xmlns:a16="http://schemas.microsoft.com/office/drawing/2014/main" id="{1C009538-0074-2EC0-2CD3-1974D1D2F53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0227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F2556-D0FD-F9D0-3175-C3B65EA6374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C53B1C0-193D-053E-E164-0D253AD0004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23A343E1-A551-3ECD-6F6E-A53FA5506D5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CF33B433-B2A5-BCF0-C40E-53221E44C9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5C9899-24F4-991F-4211-B11B185C7A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B4367F-F8EE-9CBC-E60A-82BA2E134CF1}"/>
              </a:ext>
            </a:extLst>
          </p:cNvPr>
          <p:cNvSpPr>
            <a:spLocks noGrp="1" noChangeArrowheads="1"/>
          </p:cNvSpPr>
          <p:nvPr>
            <p:ph type="body" idx="1"/>
          </p:nvPr>
        </p:nvSpPr>
        <p:spPr>
          <a:xfrm>
            <a:off x="152400" y="4114800"/>
            <a:ext cx="6553200" cy="4876800"/>
          </a:xfrm>
        </p:spPr>
        <p:txBody>
          <a:bodyPr/>
          <a:lstStyle/>
          <a:p>
            <a:r>
              <a:rPr lang="en-US" altLang="en-US" dirty="0"/>
              <a:t>https://www.tikkunglobal.org/post/miracles-and-wonders-israel-at-war</a:t>
            </a:r>
          </a:p>
        </p:txBody>
      </p:sp>
      <p:cxnSp>
        <p:nvCxnSpPr>
          <p:cNvPr id="3" name="Straight Connector 2">
            <a:extLst>
              <a:ext uri="{FF2B5EF4-FFF2-40B4-BE49-F238E27FC236}">
                <a16:creationId xmlns:a16="http://schemas.microsoft.com/office/drawing/2014/main" id="{DB492073-B76B-8157-C855-0BD479473C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9318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403AE-10FB-1E90-9369-203E44CE0A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27BE01-7147-83F3-E11D-2175E1B29E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8E624AD2-9D55-5292-CDF5-22400DC7749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8A99D464-A154-FB8D-93E0-5A9D4080E0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B45DF2C-A2A6-3540-EBB5-6F5E483695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515944-76DB-CCBC-048E-59AE5ABB15BC}"/>
              </a:ext>
            </a:extLst>
          </p:cNvPr>
          <p:cNvSpPr>
            <a:spLocks noGrp="1" noChangeArrowheads="1"/>
          </p:cNvSpPr>
          <p:nvPr>
            <p:ph type="body" idx="1"/>
          </p:nvPr>
        </p:nvSpPr>
        <p:spPr>
          <a:xfrm>
            <a:off x="152400" y="4114800"/>
            <a:ext cx="6553200" cy="4876800"/>
          </a:xfrm>
        </p:spPr>
        <p:txBody>
          <a:bodyPr/>
          <a:lstStyle/>
          <a:p>
            <a:r>
              <a:rPr lang="en-US" altLang="en-US" dirty="0"/>
              <a:t>https://www.tikkunglobal.org/post/miracles-and-wonders-israel-at-war</a:t>
            </a:r>
          </a:p>
        </p:txBody>
      </p:sp>
      <p:cxnSp>
        <p:nvCxnSpPr>
          <p:cNvPr id="3" name="Straight Connector 2">
            <a:extLst>
              <a:ext uri="{FF2B5EF4-FFF2-40B4-BE49-F238E27FC236}">
                <a16:creationId xmlns:a16="http://schemas.microsoft.com/office/drawing/2014/main" id="{E24F93A4-FA2D-94A7-0219-6BA952DF230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316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12806-0F2B-3EF5-F5FD-FCC45BA3B0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2944D6-E4FF-30E2-8C21-E146C2E9419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BBD19A26-C459-D064-20B6-452E63E33B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2A831F17-50D5-B220-0F4E-A294DD7087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DFF2413-4E4A-3898-4A10-035FA72DD7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111689C-9FC6-C3DC-0450-34D142C22219}"/>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39B734F-8ADA-CD6C-1B96-A4D6F529D2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657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2157-3B8B-49C8-D455-96BADE221AC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68B054-45AD-59E6-5C00-54E70F0B66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1096702D-9514-9512-21E7-F4744B1AD40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239518E3-AA36-E1CD-3D6A-DE702138EB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460FFAC-AE98-8831-AD22-B540F5E5BB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3534F6-81F6-81ED-07E3-575A098398AD}"/>
              </a:ext>
            </a:extLst>
          </p:cNvPr>
          <p:cNvSpPr>
            <a:spLocks noGrp="1" noChangeArrowheads="1"/>
          </p:cNvSpPr>
          <p:nvPr>
            <p:ph type="body" idx="1"/>
          </p:nvPr>
        </p:nvSpPr>
        <p:spPr>
          <a:xfrm>
            <a:off x="152400" y="4114800"/>
            <a:ext cx="6553200" cy="4876800"/>
          </a:xfrm>
        </p:spPr>
        <p:txBody>
          <a:bodyPr/>
          <a:lstStyle/>
          <a:p>
            <a:r>
              <a:rPr lang="en-US" altLang="en-US" dirty="0"/>
              <a:t>https://allisrael.com/idf-displays-over-85-000-items-confiscated-from-hezbollah-in-southern-lebanon?utm_source=convertkit&amp;utm_medium=email&amp;utm_campaign=Israel%20retaliates%20over%20increased%20Houthi%20missile%20attacks,%20strikes%20Sana%E2%80%99a%20airport%20and%20power%20stations%20-%2016093795</a:t>
            </a:r>
          </a:p>
        </p:txBody>
      </p:sp>
      <p:cxnSp>
        <p:nvCxnSpPr>
          <p:cNvPr id="3" name="Straight Connector 2">
            <a:extLst>
              <a:ext uri="{FF2B5EF4-FFF2-40B4-BE49-F238E27FC236}">
                <a16:creationId xmlns:a16="http://schemas.microsoft.com/office/drawing/2014/main" id="{E273F000-27C7-E193-9D20-DF6596A7D3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873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5CD59-B01E-74BB-998E-BB61478A82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3D2BD9-26F5-EB47-6CF6-D3D5FA822F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0BD8524D-2CF8-D5AB-E708-9D96CFA5322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3AB9C6DD-083A-D64F-5AC2-EE389F8948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358EFE-A8A2-0DB9-70A3-D3ADF9CF51B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2F4724-8C53-21FA-B90D-8CDB9B29A779}"/>
              </a:ext>
            </a:extLst>
          </p:cNvPr>
          <p:cNvSpPr>
            <a:spLocks noGrp="1" noChangeArrowheads="1"/>
          </p:cNvSpPr>
          <p:nvPr>
            <p:ph type="body" idx="1"/>
          </p:nvPr>
        </p:nvSpPr>
        <p:spPr>
          <a:xfrm>
            <a:off x="152400" y="4114800"/>
            <a:ext cx="6553200" cy="4876800"/>
          </a:xfrm>
        </p:spPr>
        <p:txBody>
          <a:bodyPr/>
          <a:lstStyle/>
          <a:p>
            <a:r>
              <a:rPr lang="en-US" altLang="en-US" dirty="0"/>
              <a:t>https://allisrael.com/idf-displays-over-85-000-items-confiscated-from-hezbollah-in-southern-lebanon?utm_source=convertkit&amp;utm_medium=email&amp;utm_campaign=Israel%20retaliates%20over%20increased%20Houthi%20missile%20attacks,%20strikes%20Sana%E2%80%99a%20airport%20and%20power%20stations%20-%2016093795</a:t>
            </a:r>
          </a:p>
        </p:txBody>
      </p:sp>
      <p:cxnSp>
        <p:nvCxnSpPr>
          <p:cNvPr id="3" name="Straight Connector 2">
            <a:extLst>
              <a:ext uri="{FF2B5EF4-FFF2-40B4-BE49-F238E27FC236}">
                <a16:creationId xmlns:a16="http://schemas.microsoft.com/office/drawing/2014/main" id="{3EDBD879-BD78-7424-E855-E55BDC18819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2040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7A080-D14A-4104-8544-7BD85EC161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DAF99E-5EC3-8084-887F-A708C55D3E3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B14C04F5-721F-97D1-0DB2-BEB5983FE17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073EFA44-72C0-B516-F891-47E88693B3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395704C-865A-B731-6125-6850E973BA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CC1D07F-8D72-0955-46D7-2671FFA9BC43}"/>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3C33FFA-284E-1D82-5C06-B93173326B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51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Macedonia to Egypt to India</a:t>
            </a:r>
          </a:p>
          <a:p>
            <a:r>
              <a:rPr lang="en-US" dirty="0"/>
              <a:t>When Alexander died at age 33, the empire was divided.</a:t>
            </a:r>
          </a:p>
        </p:txBody>
      </p:sp>
      <p:sp>
        <p:nvSpPr>
          <p:cNvPr id="4" name="Header Placeholder 3"/>
          <p:cNvSpPr>
            <a:spLocks noGrp="1"/>
          </p:cNvSpPr>
          <p:nvPr>
            <p:ph type="hdr" sz="quarter"/>
          </p:nvPr>
        </p:nvSpPr>
        <p:spPr/>
        <p:txBody>
          <a:bodyPr/>
          <a:lstStyle/>
          <a:p>
            <a:r>
              <a:rPr lang="en-US" altLang="en-US"/>
              <a:t>Hanukkah Victory</a:t>
            </a:r>
          </a:p>
        </p:txBody>
      </p:sp>
      <p:sp>
        <p:nvSpPr>
          <p:cNvPr id="5" name="Date Placeholder 4"/>
          <p:cNvSpPr>
            <a:spLocks noGrp="1"/>
          </p:cNvSpPr>
          <p:nvPr>
            <p:ph type="dt" idx="1"/>
          </p:nvPr>
        </p:nvSpPr>
        <p:spPr/>
        <p:txBody>
          <a:bodyPr/>
          <a:lstStyle/>
          <a:p>
            <a:r>
              <a:rPr lang="en-US" altLang="en-US"/>
              <a:t>Dec 28, 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10699441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726A3-4AD9-C592-E620-7F62BF48D6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C90795A-5EA0-5DD6-4E4F-7601A191B94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BBE266B4-E585-0D26-0462-AD2286F61C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7D6D22CE-8A65-DC97-5BF5-762252BA329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710A589-7441-E7FB-2478-5CBE1BB70DE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D4861CA-1C6C-C43E-DF2B-CC098F039DB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BE53FB4-200F-5731-47C8-12F4E9872F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9837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4BB0-8CAB-97F9-A017-33E6E7ED68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A14A0E-72B8-F276-FD6D-334F6EE5B3B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E99A4ED4-F4F6-1912-3D8C-CA5BE2B2CB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0F7693C8-B64F-FC00-E5DB-98953AA968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FFA67F5-F7AC-FB4F-31DA-CAC66F52F5C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C5342F-4A7E-CF06-2B4D-EC1E54D04420}"/>
              </a:ext>
            </a:extLst>
          </p:cNvPr>
          <p:cNvSpPr>
            <a:spLocks noGrp="1" noChangeArrowheads="1"/>
          </p:cNvSpPr>
          <p:nvPr>
            <p:ph type="body" idx="1"/>
          </p:nvPr>
        </p:nvSpPr>
        <p:spPr>
          <a:xfrm>
            <a:off x="152400" y="4114800"/>
            <a:ext cx="6553200" cy="4876800"/>
          </a:xfrm>
        </p:spPr>
        <p:txBody>
          <a:bodyPr/>
          <a:lstStyle/>
          <a:p>
            <a:pPr algn="l"/>
            <a:r>
              <a:rPr lang="en-US" altLang="en-US"/>
              <a:t>Sally Shiff</a:t>
            </a:r>
            <a:endParaRPr lang="en-US" altLang="en-US" dirty="0"/>
          </a:p>
        </p:txBody>
      </p:sp>
      <p:cxnSp>
        <p:nvCxnSpPr>
          <p:cNvPr id="3" name="Straight Connector 2">
            <a:extLst>
              <a:ext uri="{FF2B5EF4-FFF2-40B4-BE49-F238E27FC236}">
                <a16:creationId xmlns:a16="http://schemas.microsoft.com/office/drawing/2014/main" id="{73FC3723-798E-9FB0-A8BD-E75165A192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7259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3E8F5-2DF0-F777-4244-C6D6DE9E83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336F942-B733-A307-5E74-799915C5EFF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F3CEB588-E2FB-AC7C-C9E3-730EA4FF33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21972F88-6F04-8FB6-07DC-E6F130F0D4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0A8CDA-7109-1AAE-B45F-4872B4D116F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1CCECCA-46FD-268C-F087-FB82F5402F4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8F0BBFC-F8EB-A570-1C4B-272DB530553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0648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1183D-3017-5456-671A-DE65D3832F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B76484-A8ED-DFF6-B923-2E9FC94A083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F6E1AEF3-BCB1-522F-1CAF-C914D0D90D7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5429E4BA-F3B1-D5C5-E3F6-D5518BB4E7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B99C8CF-EBFA-A8EE-69D8-1C5E082E482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80DE098-46B2-16D5-1C9B-9E3D8AEC79CB}"/>
              </a:ext>
            </a:extLst>
          </p:cNvPr>
          <p:cNvSpPr>
            <a:spLocks noGrp="1" noChangeArrowheads="1"/>
          </p:cNvSpPr>
          <p:nvPr>
            <p:ph type="body" idx="1"/>
          </p:nvPr>
        </p:nvSpPr>
        <p:spPr>
          <a:xfrm>
            <a:off x="152400" y="4114800"/>
            <a:ext cx="6553200" cy="4876800"/>
          </a:xfrm>
        </p:spPr>
        <p:txBody>
          <a:bodyPr/>
          <a:lstStyle/>
          <a:p>
            <a:r>
              <a:rPr lang="en-US" altLang="en-US" dirty="0"/>
              <a:t>https://youtu.be/D2qVIK98oVw</a:t>
            </a:r>
          </a:p>
          <a:p>
            <a:r>
              <a:rPr lang="en-US" altLang="en-US" dirty="0"/>
              <a:t>Chief Rabbi of S Africa Warren Goldstein</a:t>
            </a:r>
          </a:p>
        </p:txBody>
      </p:sp>
      <p:cxnSp>
        <p:nvCxnSpPr>
          <p:cNvPr id="3" name="Straight Connector 2">
            <a:extLst>
              <a:ext uri="{FF2B5EF4-FFF2-40B4-BE49-F238E27FC236}">
                <a16:creationId xmlns:a16="http://schemas.microsoft.com/office/drawing/2014/main" id="{BF8E709F-49AE-5775-0F6C-955DF093F38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646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8D8E-A3C1-8F52-AD34-BB32FF5F50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B57610E-D7DA-E3AE-108D-368176EE1E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FC12E897-7E06-8509-B183-58AF6C0594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6CE94483-3885-D815-94E7-1DDAED55C4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64E6253-46BD-E600-80B4-CB50F7A1C98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07BC2CD-466D-3ABA-6B0A-D0F3C937894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94A37906-015B-09A5-AE75-3565804E8AF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301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77244-A1A3-2F1C-3727-3632F0F17C0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6BEEA7-A397-2F1C-A18C-B98E9D3AFB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74D4EB06-9C1E-6072-5A6D-46328AE941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17B975AD-E47A-0EF4-FF3A-35ED719B272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FA89DDA-445D-3259-F8E4-9879E75FDE4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85FC039-5BF2-2C84-DBBB-13F07DCA6E3E}"/>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C97D648-7821-D524-1605-1B52CFE853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5304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05BD5-4F32-640C-81B2-48A2CDAB39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93B9B02-3B90-0AF5-43CB-7821D0D23C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675B9E38-CAEE-A38C-D37A-C3E20EC390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A251540E-CC35-EEAA-234B-3994A72F94C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910BE3F-24C4-3FEF-89CB-15586780FE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71C7BDD-85C3-5442-83C1-F47FCF6C3586}"/>
              </a:ext>
            </a:extLst>
          </p:cNvPr>
          <p:cNvSpPr>
            <a:spLocks noGrp="1" noChangeArrowheads="1"/>
          </p:cNvSpPr>
          <p:nvPr>
            <p:ph type="body" idx="1"/>
          </p:nvPr>
        </p:nvSpPr>
        <p:spPr>
          <a:xfrm>
            <a:off x="152400" y="4114800"/>
            <a:ext cx="6553200" cy="4876800"/>
          </a:xfrm>
        </p:spPr>
        <p:txBody>
          <a:bodyPr/>
          <a:lstStyle/>
          <a:p>
            <a:r>
              <a:rPr lang="en-US" altLang="en-US" dirty="0"/>
              <a:t>Like the change from Hanukkah 2023 to Han 2024, today</a:t>
            </a:r>
          </a:p>
        </p:txBody>
      </p:sp>
      <p:cxnSp>
        <p:nvCxnSpPr>
          <p:cNvPr id="3" name="Straight Connector 2">
            <a:extLst>
              <a:ext uri="{FF2B5EF4-FFF2-40B4-BE49-F238E27FC236}">
                <a16:creationId xmlns:a16="http://schemas.microsoft.com/office/drawing/2014/main" id="{B34CBE32-8E48-8F5C-3094-CEB45B2CE2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4004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B773B-5935-76E8-3339-0B5A6E38AD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1C1C8FD-62FF-E8CC-10DA-D4AE220335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5A9992F7-6A29-9300-986A-C5924AC99F2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6A170BC2-EDEB-0394-6EDB-73B893EC77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5E0106-1582-3B50-03E8-0D08B4F54A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EBD776E-9CBB-87B2-360D-DA59A3790EA0}"/>
              </a:ext>
            </a:extLst>
          </p:cNvPr>
          <p:cNvSpPr>
            <a:spLocks noGrp="1" noChangeArrowheads="1"/>
          </p:cNvSpPr>
          <p:nvPr>
            <p:ph type="body" idx="1"/>
          </p:nvPr>
        </p:nvSpPr>
        <p:spPr>
          <a:xfrm>
            <a:off x="152400" y="4114800"/>
            <a:ext cx="6553200" cy="4876800"/>
          </a:xfrm>
        </p:spPr>
        <p:txBody>
          <a:bodyPr/>
          <a:lstStyle/>
          <a:p>
            <a:r>
              <a:rPr lang="en-US" altLang="en-US" dirty="0"/>
              <a:t>The Jordanian started to show Rabbi Richman that this is where the holy of holies were.</a:t>
            </a:r>
          </a:p>
          <a:p>
            <a:r>
              <a:rPr lang="en-US" altLang="en-US" dirty="0"/>
              <a:t>Why are you telling me</a:t>
            </a:r>
          </a:p>
          <a:p>
            <a:r>
              <a:rPr lang="en-US" altLang="en-US" dirty="0"/>
              <a:t>You are the Jews, and are back in command.  There is a prophecy that the Jews will come and rebuild the Temple.  So we are expecting.</a:t>
            </a:r>
          </a:p>
          <a:p>
            <a:r>
              <a:rPr lang="en-US" altLang="en-US" dirty="0"/>
              <a:t>Moshe Dayan and Levi Eshkol walked away from it, gave it away.</a:t>
            </a:r>
          </a:p>
        </p:txBody>
      </p:sp>
      <p:cxnSp>
        <p:nvCxnSpPr>
          <p:cNvPr id="3" name="Straight Connector 2">
            <a:extLst>
              <a:ext uri="{FF2B5EF4-FFF2-40B4-BE49-F238E27FC236}">
                <a16:creationId xmlns:a16="http://schemas.microsoft.com/office/drawing/2014/main" id="{9FEE648F-B78D-F97A-CF20-5D5175F9C9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0776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D4B61-1242-E874-1EB4-4C89F774B9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BA7DB6-1160-DB77-8152-9D257357690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FCFE5489-BE93-A700-DB62-89B51FA55D7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B8ACD8E-0586-C798-AAE0-619D816B50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CE1005-97EE-5381-2433-BB46182A914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C434CE8-0E58-1432-C09F-6AC0EABCF7FE}"/>
              </a:ext>
            </a:extLst>
          </p:cNvPr>
          <p:cNvSpPr>
            <a:spLocks noGrp="1" noChangeArrowheads="1"/>
          </p:cNvSpPr>
          <p:nvPr>
            <p:ph type="body" idx="1"/>
          </p:nvPr>
        </p:nvSpPr>
        <p:spPr>
          <a:xfrm>
            <a:off x="152400" y="4114800"/>
            <a:ext cx="6553200" cy="4876800"/>
          </a:xfrm>
        </p:spPr>
        <p:txBody>
          <a:bodyPr/>
          <a:lstStyle/>
          <a:p>
            <a:r>
              <a:rPr lang="en-US" altLang="en-US" dirty="0"/>
              <a:t>https://en.wikipedia.org/wiki/Yasser_Arafat</a:t>
            </a:r>
          </a:p>
        </p:txBody>
      </p:sp>
      <p:cxnSp>
        <p:nvCxnSpPr>
          <p:cNvPr id="3" name="Straight Connector 2">
            <a:extLst>
              <a:ext uri="{FF2B5EF4-FFF2-40B4-BE49-F238E27FC236}">
                <a16:creationId xmlns:a16="http://schemas.microsoft.com/office/drawing/2014/main" id="{2C8292CB-738A-78DC-FC1D-20C88FB8A53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8649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E7CF5-110B-8B28-A0F2-CAFBD433BA1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7AA0953-C7F8-5252-BAC9-32F29ACCFE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EDA33D76-6774-290D-73C8-F1668E58C7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AD9A4856-F011-C127-62D4-028F6A20DA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5D7B5E-13EB-3EFF-F17A-5FC953CFF2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E12A048-ED9E-D525-1656-9F9DC234F707}"/>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A5ABB89-F786-168F-22F5-AF29EA7D4FC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41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74C7678-281D-BE25-AE3F-82B43D1E00BE}"/>
              </a:ext>
            </a:extLst>
          </p:cNvPr>
          <p:cNvSpPr>
            <a:spLocks noGrp="1" noChangeArrowheads="1"/>
          </p:cNvSpPr>
          <p:nvPr>
            <p:ph type="hdr" sz="quarter"/>
          </p:nvPr>
        </p:nvSpPr>
        <p:spPr>
          <a:ln/>
        </p:spPr>
        <p:txBody>
          <a:bodyPr/>
          <a:lstStyle/>
          <a:p>
            <a:r>
              <a:rPr lang="en-US" altLang="en-US"/>
              <a:t>Hanukkah Victory</a:t>
            </a:r>
          </a:p>
        </p:txBody>
      </p:sp>
      <p:sp>
        <p:nvSpPr>
          <p:cNvPr id="3" name="Rectangle 3">
            <a:extLst>
              <a:ext uri="{FF2B5EF4-FFF2-40B4-BE49-F238E27FC236}">
                <a16:creationId xmlns:a16="http://schemas.microsoft.com/office/drawing/2014/main" id="{8DA0D641-DF08-DB9D-DBB2-9D884D8C56F8}"/>
              </a:ext>
            </a:extLst>
          </p:cNvPr>
          <p:cNvSpPr>
            <a:spLocks noGrp="1" noChangeArrowheads="1"/>
          </p:cNvSpPr>
          <p:nvPr>
            <p:ph type="dt" idx="1"/>
          </p:nvPr>
        </p:nvSpPr>
        <p:spPr>
          <a:ln/>
        </p:spPr>
        <p:txBody>
          <a:bodyPr/>
          <a:lstStyle/>
          <a:p>
            <a:r>
              <a:rPr lang="en-US" altLang="en-US"/>
              <a:t>Dec 28, 2024 5785</a:t>
            </a:r>
          </a:p>
        </p:txBody>
      </p:sp>
      <p:sp>
        <p:nvSpPr>
          <p:cNvPr id="4" name="Rectangle 7">
            <a:extLst>
              <a:ext uri="{FF2B5EF4-FFF2-40B4-BE49-F238E27FC236}">
                <a16:creationId xmlns:a16="http://schemas.microsoft.com/office/drawing/2014/main" id="{1A0CA9C1-16C6-F75B-7EE4-90A440A79876}"/>
              </a:ext>
            </a:extLst>
          </p:cNvPr>
          <p:cNvSpPr>
            <a:spLocks noGrp="1" noChangeArrowheads="1"/>
          </p:cNvSpPr>
          <p:nvPr>
            <p:ph type="sldNum" sz="quarter" idx="5"/>
          </p:nvPr>
        </p:nvSpPr>
        <p:spPr>
          <a:ln/>
        </p:spPr>
        <p:txBody>
          <a:bodyPr/>
          <a:lstStyle/>
          <a:p>
            <a:fld id="{DF82A38C-5B82-44FC-AE81-F15BF34E83C3}" type="slidenum">
              <a:rPr lang="en-US" altLang="en-US"/>
              <a:pPr/>
              <a:t>9</a:t>
            </a:fld>
            <a:endParaRPr lang="en-US" altLang="en-US"/>
          </a:p>
        </p:txBody>
      </p:sp>
      <p:sp>
        <p:nvSpPr>
          <p:cNvPr id="128002" name="Rectangle 2">
            <a:extLst>
              <a:ext uri="{FF2B5EF4-FFF2-40B4-BE49-F238E27FC236}">
                <a16:creationId xmlns:a16="http://schemas.microsoft.com/office/drawing/2014/main" id="{E3340C66-7F99-91C8-E5C8-13483686F23B}"/>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343D5434-908B-6241-92BA-91F7066D348B}"/>
              </a:ext>
            </a:extLst>
          </p:cNvPr>
          <p:cNvSpPr>
            <a:spLocks noGrp="1" noChangeArrowheads="1"/>
          </p:cNvSpPr>
          <p:nvPr>
            <p:ph type="body" idx="1"/>
          </p:nvPr>
        </p:nvSpPr>
        <p:spPr/>
        <p:txBody>
          <a:bodyPr/>
          <a:lstStyle/>
          <a:p>
            <a:pPr>
              <a:lnSpc>
                <a:spcPct val="80000"/>
              </a:lnSpc>
            </a:pPr>
            <a:r>
              <a:rPr lang="en-US" altLang="en-US" sz="1600"/>
              <a:t>Naval interference of Romans </a:t>
            </a:r>
            <a:r>
              <a:rPr lang="en-US" altLang="en-US" sz="1600">
                <a:sym typeface="Wingdings" panose="05000000000000000000" pitchFamily="2" charset="2"/>
              </a:rPr>
              <a:t> fury of Antiochus the Syrian</a:t>
            </a:r>
          </a:p>
          <a:p>
            <a:pPr>
              <a:lnSpc>
                <a:spcPct val="80000"/>
              </a:lnSpc>
            </a:pPr>
            <a:r>
              <a:rPr lang="en-US" altLang="en-US" sz="1600">
                <a:sym typeface="Wingdings" panose="05000000000000000000" pitchFamily="2" charset="2"/>
              </a:rPr>
              <a:t>In </a:t>
            </a:r>
            <a:r>
              <a:rPr lang="en-US" altLang="en-US" sz="1600">
                <a:solidFill>
                  <a:schemeClr val="accent2"/>
                </a:solidFill>
                <a:sym typeface="Wingdings" panose="05000000000000000000" pitchFamily="2" charset="2"/>
              </a:rPr>
              <a:t>175 BC</a:t>
            </a:r>
            <a:r>
              <a:rPr lang="en-US" altLang="en-US" sz="1600">
                <a:sym typeface="Wingdings" panose="05000000000000000000" pitchFamily="2" charset="2"/>
              </a:rPr>
              <a:t>, a new king, Antiochus IV (also called "Epihpanes") ascended the throne in Syria.  Under the "auspices" of his regime, Jerusalem began to look more and more like a Greek city as Hellenistic culture was officially promoted.  Antiochus allowed </a:t>
            </a:r>
            <a:r>
              <a:rPr lang="en-US" altLang="en-US" sz="1600">
                <a:solidFill>
                  <a:schemeClr val="accent2"/>
                </a:solidFill>
                <a:sym typeface="Wingdings" panose="05000000000000000000" pitchFamily="2" charset="2"/>
              </a:rPr>
              <a:t>Hellenistic Jews to have prominent roles</a:t>
            </a:r>
            <a:r>
              <a:rPr lang="en-US" altLang="en-US" sz="1600">
                <a:sym typeface="Wingdings" panose="05000000000000000000" pitchFamily="2" charset="2"/>
              </a:rPr>
              <a:t> in the Holy Temple - so much so that even </a:t>
            </a:r>
            <a:r>
              <a:rPr lang="en-US" altLang="en-US" sz="1600">
                <a:solidFill>
                  <a:schemeClr val="accent2"/>
                </a:solidFill>
                <a:sym typeface="Wingdings" panose="05000000000000000000" pitchFamily="2" charset="2"/>
              </a:rPr>
              <a:t>a non-priest (named Menelaus</a:t>
            </a:r>
            <a:r>
              <a:rPr lang="en-US" altLang="en-US" sz="1600">
                <a:sym typeface="Wingdings" panose="05000000000000000000" pitchFamily="2" charset="2"/>
              </a:rPr>
              <a:t>) was given the role of being the Temple's </a:t>
            </a:r>
            <a:r>
              <a:rPr lang="en-US" altLang="en-US" sz="1600" i="1">
                <a:sym typeface="Wingdings" panose="05000000000000000000" pitchFamily="2" charset="2"/>
              </a:rPr>
              <a:t>Kohen Gadol</a:t>
            </a:r>
            <a:r>
              <a:rPr lang="en-US" altLang="en-US" sz="1600">
                <a:sym typeface="Wingdings" panose="05000000000000000000" pitchFamily="2" charset="2"/>
              </a:rPr>
              <a:t> (High Priest). This enraged many Jews, however, who then called for Egyptian rule instead of Syrian (the Egyptians were more tolerant of local customs and did not force Hellenization).  Later, when Antiochus returned from an unsuccessful military campaign against Egypt, he decided to quell the Jewish call for Egyptian rule and murdered some 40,000 people in Jerusalem.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9F5C7-B882-DC08-B6E1-7F708647341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C6EB88-1E12-CDFB-E3D9-C545C7583F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1513235E-40F1-1D59-D175-3362FC1325D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3A6DC059-C31C-52DE-2B6F-4FB7E8A999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F9C3711-8D05-FAD2-4FC2-2F1B247F1F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0A6D93-E604-1743-6CDA-C3442801FE59}"/>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AC5FEC0-6573-BE08-F332-39018D333D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135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F8EA0-1FD5-206F-F491-6A6011C292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52C7034-B91F-6078-8E6E-824377552A3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2AC17391-BA66-4BAC-AF41-7CD1CCA0C73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B963C1C8-7BA0-C0AD-F7E2-6961F8B61D6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FBEA3E9-F185-ADA5-1924-854B469F24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96B96F-9147-70DA-A85A-D03E1D86DFB3}"/>
              </a:ext>
            </a:extLst>
          </p:cNvPr>
          <p:cNvSpPr>
            <a:spLocks noGrp="1" noChangeArrowheads="1"/>
          </p:cNvSpPr>
          <p:nvPr>
            <p:ph type="body" idx="1"/>
          </p:nvPr>
        </p:nvSpPr>
        <p:spPr>
          <a:xfrm>
            <a:off x="152400" y="4114800"/>
            <a:ext cx="6553200" cy="4876800"/>
          </a:xfrm>
        </p:spPr>
        <p:txBody>
          <a:bodyPr/>
          <a:lstStyle/>
          <a:p>
            <a:r>
              <a:rPr lang="en-US" altLang="en-US" dirty="0"/>
              <a:t>https://youtu.be/hBPl2214-jE?t=273</a:t>
            </a:r>
          </a:p>
        </p:txBody>
      </p:sp>
      <p:cxnSp>
        <p:nvCxnSpPr>
          <p:cNvPr id="3" name="Straight Connector 2">
            <a:extLst>
              <a:ext uri="{FF2B5EF4-FFF2-40B4-BE49-F238E27FC236}">
                <a16:creationId xmlns:a16="http://schemas.microsoft.com/office/drawing/2014/main" id="{660E7BB7-E332-BCBB-718D-1EB62D4B3AC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7370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479D4-F0D8-852A-EF44-E67A4701C5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C4686D9-4C44-22C4-F531-5701283A02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C4226898-9475-E0E0-1D1F-27FBBEB1A0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EB48D422-FE25-3208-8C18-B4E6185A50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9091F5B-7CDC-B038-1C13-295574950E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5C4971-98FC-46C0-3EDC-5D0A50C7908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A103B58-BA5B-81CB-0205-83117C5CF37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6958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7BDE-02A4-F84E-27CC-A732120885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C1B69B-B84E-598C-2A2C-359499FEFFF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2F778D61-F3C5-468D-BD99-A585396CF9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5F0B6BDF-1DD0-3127-B1DA-435073238A0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E4D91A4-F014-265A-20EB-F632AB3D98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02F995C-3EEE-0196-641B-5057651DC44D}"/>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EB59FB0-2AE8-E000-BA10-74CE3A4593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6722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6EA57-3BFD-A14A-FD92-A0913DDB005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45C702-A8E8-EB4B-9EF1-BE79F98DEE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3EEE7D30-FA56-F8A7-90DA-165693DC997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6651BF6-C09A-61A7-0513-2F1C603D0D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7BE86A6-8F0B-635B-7266-9C6F3DAB1A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6DE6DA-4384-55EF-B123-31216AAF2473}"/>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4F74BEF-3370-D668-B9A8-4A6C16032E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0292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C3572-14A5-913F-70E6-BABE1F8E53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804B1BA-C271-B576-33A5-4A2A6D841D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8134A656-2D1B-0921-6769-6D8F6C5E60E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744827A4-1411-E3BB-258F-7447513C549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414D77-A542-B237-DFDB-9E2556C7F5C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AA1EC0F-941F-E0D2-B397-BE82C668486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F15D858-43EA-1B92-F30B-44B6031C8B1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2138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9902-3072-F5AE-EDC5-DFDA996AC24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C7A97E-A6B9-3DD0-78FA-969ABDB828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A51A789D-24F0-BEB2-2C36-C6AD468B0D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FB141CA8-54FF-CD6A-2B3C-7702AA264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6AA3DAA-0A76-1701-77A1-C80E72727E8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68C858C-9495-E8F7-1409-5F62AB7B57D9}"/>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5E1036F-1CFD-9FF0-D977-DCD06189BB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8114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47968-38DD-A20D-4666-148A585253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9A6A48B-A6BA-0A52-3303-A34518E0449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D82E2758-5C1F-B1FF-291A-4C9D916A0DF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3AC45945-B1E5-9BA8-93D6-5C69F138465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705F25-4993-936B-CDE6-DB7E5A2A68F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4046578-1609-9979-EAB2-4BC32949745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430B733A-AAA0-89D5-B705-F3A9DBEF86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9798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41BC9-26C7-6730-DFF4-50823E6FF5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C248BB-7F02-CCC9-8DD1-55B9429127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AC6975E3-51DD-0F04-529A-E2CAB9BEE5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0F83D098-7456-E0ED-C4CF-49F54DBCBB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1DED891-A03B-D8C7-AE71-04D2E116FF6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C5C5B7D-4B7C-3A0C-EDD2-23F0B2D5D0D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47B79EF6-F099-C4E4-0897-2CF9E9F7AE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8909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213B0-4D54-1111-00AE-7EF7F230424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EAB5A9F-ADE9-E801-7FAC-96158DB3CA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Hanukkah Victory</a:t>
            </a:r>
          </a:p>
        </p:txBody>
      </p:sp>
      <p:sp>
        <p:nvSpPr>
          <p:cNvPr id="5" name="Rectangle 3">
            <a:extLst>
              <a:ext uri="{FF2B5EF4-FFF2-40B4-BE49-F238E27FC236}">
                <a16:creationId xmlns:a16="http://schemas.microsoft.com/office/drawing/2014/main" id="{2BF33C33-BAFF-D019-A008-C5B2BF67D7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28, 2024 5785</a:t>
            </a:r>
          </a:p>
        </p:txBody>
      </p:sp>
      <p:sp>
        <p:nvSpPr>
          <p:cNvPr id="6" name="Rectangle 7">
            <a:extLst>
              <a:ext uri="{FF2B5EF4-FFF2-40B4-BE49-F238E27FC236}">
                <a16:creationId xmlns:a16="http://schemas.microsoft.com/office/drawing/2014/main" id="{DAD64AEF-5CD3-6E15-A226-9275FD3A13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42B0A71-380E-A950-E8FF-EC7F170F9A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7159AD-2ED8-4A3A-AAAD-A83EB2E45D1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44C91A93-3849-98C7-2810-3A71AD1636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688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3474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B21935-E9E0-D8EA-6D84-8281C0BAD7B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5C2F2-64E6-ACA7-7EE6-05D041A24D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E5432F-2303-E86F-D2EB-AC2EA7C9FB7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262966DA-030E-0ECE-FBBE-97E597E3B1D5}"/>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36BF646A-132B-073E-DFD6-3E1486F5985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6414763F-B4F7-4D13-9130-72C4C4BDD17E}" type="slidenum">
              <a:rPr lang="en-US" altLang="en-US"/>
              <a:pPr/>
              <a:t>‹#›</a:t>
            </a:fld>
            <a:endParaRPr lang="en-US" altLang="en-US"/>
          </a:p>
        </p:txBody>
      </p:sp>
    </p:spTree>
    <p:extLst>
      <p:ext uri="{BB962C8B-B14F-4D97-AF65-F5344CB8AC3E}">
        <p14:creationId xmlns:p14="http://schemas.microsoft.com/office/powerpoint/2010/main" val="3422753677"/>
      </p:ext>
    </p:extLst>
  </p:cSld>
  <p:clrMap bg1="lt1" tx1="dk1" bg2="lt2" tx2="dk2" accent1="accent1" accent2="accent2" accent3="accent3" accent4="accent4" accent5="accent5" accent6="accent6" hlink="hlink" folHlink="folHlink"/>
  <p:sldLayoutIdLst>
    <p:sldLayoutId id="2147483838"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Yoav_Gallant"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s://en.wikipedia.org/wiki/Ministry_of_Defense_(Israe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AC12-67D1-3EE9-0E34-59332A63253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3C78B05-3176-8FDC-3BDA-F12D3AAE911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book of Daniel was written about 534 BCE, describing events that happened in the 160’s BCE. Israel was located between the Syrian / </a:t>
            </a:r>
            <a:r>
              <a:rPr lang="en-US" sz="4000" dirty="0" err="1"/>
              <a:t>Selucids</a:t>
            </a:r>
            <a:r>
              <a:rPr lang="en-US" sz="4000" dirty="0"/>
              <a:t> and the Egyptian / Ptolemies.  They warred as to who would control it.</a:t>
            </a:r>
          </a:p>
        </p:txBody>
      </p:sp>
    </p:spTree>
    <p:extLst>
      <p:ext uri="{BB962C8B-B14F-4D97-AF65-F5344CB8AC3E}">
        <p14:creationId xmlns:p14="http://schemas.microsoft.com/office/powerpoint/2010/main" val="25345102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7EA8-22A0-BFA0-78BD-ABF24B39A3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00FF75A-1503-590B-E71C-CBA2790110DE}"/>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Yermihahu</a:t>
            </a:r>
            <a:r>
              <a:rPr lang="en-US" sz="4000" baseline="30000" dirty="0"/>
              <a:t>/Jer 31.2-3, 6-7, 9-10, 12-13, 31 </a:t>
            </a:r>
            <a:r>
              <a:rPr lang="en-US" sz="4000" dirty="0"/>
              <a:t>For here is what Adonai says: “Sing with joy for </a:t>
            </a:r>
            <a:r>
              <a:rPr lang="en-US" sz="4000" dirty="0" err="1"/>
              <a:t>Ya‘akov</a:t>
            </a:r>
            <a:r>
              <a:rPr lang="en-US" sz="4000" dirty="0"/>
              <a:t>! shout for the chief of the nations! Proclaim your praise, and say: ‘Adonai! You have saved your people, the remnant of Isra’el!’</a:t>
            </a:r>
          </a:p>
        </p:txBody>
      </p:sp>
    </p:spTree>
    <p:extLst>
      <p:ext uri="{BB962C8B-B14F-4D97-AF65-F5344CB8AC3E}">
        <p14:creationId xmlns:p14="http://schemas.microsoft.com/office/powerpoint/2010/main" val="19266602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8F851-C708-1A0D-5946-0FAD05ED354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91AF2ED-E804-9694-FC37-9442741EC466}"/>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err="1"/>
              <a:t>Yermihahu</a:t>
            </a:r>
            <a:r>
              <a:rPr lang="en-US" sz="4000" baseline="30000" dirty="0"/>
              <a:t>/Jer 31.2-3, 6-7, 9-10, 12-13, 31 </a:t>
            </a:r>
            <a:r>
              <a:rPr lang="en-US" sz="4000" dirty="0"/>
              <a:t>Look! I am </a:t>
            </a:r>
            <a:r>
              <a:rPr lang="en-US" sz="4000" u="sng" dirty="0">
                <a:solidFill>
                  <a:srgbClr val="FFFF66"/>
                </a:solidFill>
              </a:rPr>
              <a:t>bringing them from the land in the north, </a:t>
            </a:r>
            <a:r>
              <a:rPr lang="en-US" sz="4000" dirty="0"/>
              <a:t>gathering them from the far ends of the earth; among them are the blind and lame, women with children, women in labor, all together, a vast throng returning here.</a:t>
            </a:r>
          </a:p>
        </p:txBody>
      </p:sp>
    </p:spTree>
    <p:extLst>
      <p:ext uri="{BB962C8B-B14F-4D97-AF65-F5344CB8AC3E}">
        <p14:creationId xmlns:p14="http://schemas.microsoft.com/office/powerpoint/2010/main" val="41773922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97F6-244F-90CD-AADF-FEDFCE10954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93995B7-6A3B-4CCA-0DD4-7E456398D128}"/>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Yermihahu</a:t>
            </a:r>
            <a:r>
              <a:rPr lang="en-US" sz="4000" baseline="30000" dirty="0"/>
              <a:t>/Jer 31.2-3, 6-7, 9-10, 12-13, 31</a:t>
            </a:r>
            <a:r>
              <a:rPr lang="en-US" sz="4000" dirty="0"/>
              <a:t> Nations, hear the word of Adonai! Proclaim it in the coastlands far away. Say: “He who scattered Isra’el is gathering him,</a:t>
            </a:r>
          </a:p>
          <a:p>
            <a:pPr algn="l"/>
            <a:r>
              <a:rPr lang="en-US" sz="4000" dirty="0"/>
              <a:t>guarding him like a shepherd his flock.”</a:t>
            </a:r>
          </a:p>
        </p:txBody>
      </p:sp>
    </p:spTree>
    <p:extLst>
      <p:ext uri="{BB962C8B-B14F-4D97-AF65-F5344CB8AC3E}">
        <p14:creationId xmlns:p14="http://schemas.microsoft.com/office/powerpoint/2010/main" val="28239873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1107-13F1-8A92-DF8F-0F980F4CF33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B771F60-76CD-7085-0941-04F29AF0F4E6}"/>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Yermihahu</a:t>
            </a:r>
            <a:r>
              <a:rPr lang="en-US" sz="4000" baseline="30000" dirty="0"/>
              <a:t>/Jer 31.2-3, 6-7, 9-10, 12-13, 31</a:t>
            </a:r>
            <a:r>
              <a:rPr lang="en-US" sz="4000" dirty="0"/>
              <a:t> For Adonai has ransomed </a:t>
            </a:r>
            <a:r>
              <a:rPr lang="en-US" sz="4000" dirty="0" err="1"/>
              <a:t>Ya‘akov</a:t>
            </a:r>
            <a:r>
              <a:rPr lang="en-US" sz="4000" dirty="0"/>
              <a:t>,</a:t>
            </a:r>
          </a:p>
          <a:p>
            <a:pPr algn="l"/>
            <a:r>
              <a:rPr lang="en-US" sz="4000" dirty="0"/>
              <a:t>redeemed him from hands too strong for him.</a:t>
            </a:r>
          </a:p>
        </p:txBody>
      </p:sp>
    </p:spTree>
    <p:extLst>
      <p:ext uri="{BB962C8B-B14F-4D97-AF65-F5344CB8AC3E}">
        <p14:creationId xmlns:p14="http://schemas.microsoft.com/office/powerpoint/2010/main" val="2318431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6917D-8CC9-9DB0-22F1-C799B7C9956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AB624E7-3A32-15C3-4049-583E87F8CA69}"/>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err="1"/>
              <a:t>Yermihahu</a:t>
            </a:r>
            <a:r>
              <a:rPr lang="en-US" sz="4000" baseline="30000" dirty="0"/>
              <a:t>/Jer 31.2-3, 6-7, 9-10, 12-13, 31 </a:t>
            </a:r>
            <a:r>
              <a:rPr lang="en-US" sz="4000" u="sng" dirty="0">
                <a:solidFill>
                  <a:srgbClr val="FFFF66"/>
                </a:solidFill>
              </a:rPr>
              <a:t>“Then the virgin will dance for joy, young men and old men together;</a:t>
            </a:r>
            <a:r>
              <a:rPr lang="en-US" sz="4000" dirty="0"/>
              <a:t> for I will turn their mourning into joy, comfort and gladden them after their sorrow. I will give the </a:t>
            </a:r>
            <a:r>
              <a:rPr lang="en-US" sz="4000" dirty="0" err="1"/>
              <a:t>cohanim</a:t>
            </a:r>
            <a:r>
              <a:rPr lang="en-US" sz="4000" dirty="0"/>
              <a:t> their fill of rich food, and my people will be satisfied with my bounty,” says</a:t>
            </a:r>
          </a:p>
        </p:txBody>
      </p:sp>
    </p:spTree>
    <p:extLst>
      <p:ext uri="{BB962C8B-B14F-4D97-AF65-F5344CB8AC3E}">
        <p14:creationId xmlns:p14="http://schemas.microsoft.com/office/powerpoint/2010/main" val="30006356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F97D-ED2B-CCE1-A25E-A053B07CC7C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BDEF022-33D6-5C4C-9D6B-76C815BE50C8}"/>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Yermihahu</a:t>
            </a:r>
            <a:r>
              <a:rPr lang="en-US" sz="4000" baseline="30000" dirty="0"/>
              <a:t>/Jer 31.2-3, 6-7, 9-10, 12-13, 31</a:t>
            </a:r>
            <a:r>
              <a:rPr lang="en-US" sz="4000" dirty="0"/>
              <a:t> “Here, the days are coming,” says Adonai, “when I will make a new covenant with the house of Isra’el and with the house of Y’hudah.</a:t>
            </a:r>
          </a:p>
        </p:txBody>
      </p:sp>
    </p:spTree>
    <p:extLst>
      <p:ext uri="{BB962C8B-B14F-4D97-AF65-F5344CB8AC3E}">
        <p14:creationId xmlns:p14="http://schemas.microsoft.com/office/powerpoint/2010/main" val="31692271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DA02-9420-87D9-B3B9-159AB93688F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D71F57E-94D4-CEAE-C6E1-9989AEEC907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Theology of dance parties:</a:t>
            </a:r>
          </a:p>
          <a:p>
            <a:pPr algn="l"/>
            <a:r>
              <a:rPr lang="en-US" sz="4000" dirty="0"/>
              <a:t>Not just a tavern.</a:t>
            </a:r>
          </a:p>
          <a:p>
            <a:pPr algn="l"/>
            <a:r>
              <a:rPr lang="en-US" sz="4000" dirty="0"/>
              <a:t>This is the reconnection of Israel to her Messiah, and so an explosion of joy for Jews and the Nations.</a:t>
            </a:r>
          </a:p>
        </p:txBody>
      </p:sp>
    </p:spTree>
    <p:extLst>
      <p:ext uri="{BB962C8B-B14F-4D97-AF65-F5344CB8AC3E}">
        <p14:creationId xmlns:p14="http://schemas.microsoft.com/office/powerpoint/2010/main" val="13010321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457200" indent="-457200">
              <a:buFont typeface="+mj-lt"/>
              <a:buAutoNum type="arabicPeriod"/>
            </a:pPr>
            <a:r>
              <a:rPr lang="en-US" sz="4000" dirty="0"/>
              <a:t>Do you KNOW Yeshua and drinking the water of LIFE?</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offering that water of life to anyone?</a:t>
            </a:r>
          </a:p>
        </p:txBody>
      </p:sp>
    </p:spTree>
    <p:extLst>
      <p:ext uri="{BB962C8B-B14F-4D97-AF65-F5344CB8AC3E}">
        <p14:creationId xmlns:p14="http://schemas.microsoft.com/office/powerpoint/2010/main" val="108813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D07FCAF-C2E2-5516-734B-C500140AD419}"/>
              </a:ext>
            </a:extLst>
          </p:cNvPr>
          <p:cNvSpPr>
            <a:spLocks noGrp="1" noChangeArrowheads="1"/>
          </p:cNvSpPr>
          <p:nvPr>
            <p:ph type="subTitle" idx="1"/>
          </p:nvPr>
        </p:nvSpPr>
        <p:spPr>
          <a:xfrm>
            <a:off x="533400" y="285750"/>
            <a:ext cx="8229600" cy="4572000"/>
          </a:xfrm>
        </p:spPr>
        <p:txBody>
          <a:bodyPr/>
          <a:lstStyle/>
          <a:p>
            <a:pPr algn="l">
              <a:lnSpc>
                <a:spcPct val="90000"/>
              </a:lnSpc>
            </a:pPr>
            <a:r>
              <a:rPr lang="en-US" altLang="en-US" sz="4000" baseline="30000" dirty="0">
                <a:latin typeface="Arial Rounded MT Bold" panose="020F0704030504030204" pitchFamily="34" charset="0"/>
                <a:ea typeface="Arial Unicode MS" panose="020B0604020202020204" pitchFamily="34" charset="-128"/>
                <a:cs typeface="Arial Unicode MS" panose="020B0604020202020204" pitchFamily="34" charset="-128"/>
              </a:rPr>
              <a:t>Daniel 11.29-35</a:t>
            </a:r>
            <a:r>
              <a:rPr lang="en-US" altLang="en-US" sz="4000" dirty="0">
                <a:latin typeface="Arial Rounded MT Bold" panose="020F0704030504030204" pitchFamily="34" charset="0"/>
                <a:ea typeface="Arial Unicode MS" panose="020B0604020202020204" pitchFamily="34" charset="-128"/>
                <a:cs typeface="Arial Unicode MS" panose="020B0604020202020204" pitchFamily="34" charset="-128"/>
              </a:rPr>
              <a:t> “At the time designated, he will come back to the south. But this time, things will turn out differently than before;  because ships from </a:t>
            </a:r>
            <a:r>
              <a:rPr lang="en-US" altLang="en-US" sz="4000" dirty="0" err="1">
                <a:latin typeface="Arial Rounded MT Bold" panose="020F0704030504030204" pitchFamily="34" charset="0"/>
                <a:ea typeface="Arial Unicode MS" panose="020B0604020202020204" pitchFamily="34" charset="-128"/>
                <a:cs typeface="Arial Unicode MS" panose="020B0604020202020204" pitchFamily="34" charset="-128"/>
              </a:rPr>
              <a:t>Kittim</a:t>
            </a:r>
            <a:r>
              <a:rPr lang="en-US" altLang="en-US" sz="4000" dirty="0">
                <a:latin typeface="Arial Rounded MT Bold" panose="020F0704030504030204" pitchFamily="34" charset="0"/>
                <a:ea typeface="Arial Unicode MS" panose="020B0604020202020204" pitchFamily="34" charset="-128"/>
                <a:cs typeface="Arial Unicode MS" panose="020B0604020202020204" pitchFamily="34" charset="-128"/>
              </a:rPr>
              <a:t> will come against him, so that his courage will fail him.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BF1B-1121-4657-AB39-1F1601AFDD0C}"/>
            </a:ext>
          </a:extLst>
        </p:cNvPr>
        <p:cNvGrpSpPr/>
        <p:nvPr/>
      </p:nvGrpSpPr>
      <p:grpSpPr>
        <a:xfrm>
          <a:off x="0" y="0"/>
          <a:ext cx="0" cy="0"/>
          <a:chOff x="0" y="0"/>
          <a:chExt cx="0" cy="0"/>
        </a:xfrm>
      </p:grpSpPr>
      <p:sp>
        <p:nvSpPr>
          <p:cNvPr id="66562" name="Rectangle 2">
            <a:extLst>
              <a:ext uri="{FF2B5EF4-FFF2-40B4-BE49-F238E27FC236}">
                <a16:creationId xmlns:a16="http://schemas.microsoft.com/office/drawing/2014/main" id="{0C60B0B9-0124-5300-A421-90F4AAEE41EE}"/>
              </a:ext>
            </a:extLst>
          </p:cNvPr>
          <p:cNvSpPr>
            <a:spLocks noGrp="1" noChangeArrowheads="1"/>
          </p:cNvSpPr>
          <p:nvPr>
            <p:ph type="subTitle" idx="1"/>
          </p:nvPr>
        </p:nvSpPr>
        <p:spPr>
          <a:xfrm>
            <a:off x="533400" y="285750"/>
            <a:ext cx="8229600" cy="4572000"/>
          </a:xfrm>
        </p:spPr>
        <p:txBody>
          <a:bodyPr/>
          <a:lstStyle/>
          <a:p>
            <a:pPr algn="l">
              <a:lnSpc>
                <a:spcPct val="90000"/>
              </a:lnSpc>
            </a:pPr>
            <a:r>
              <a:rPr lang="en-US" altLang="en-US" sz="4000" baseline="30000" dirty="0">
                <a:latin typeface="Arial Rounded MT Bold" panose="020F0704030504030204" pitchFamily="34" charset="0"/>
                <a:ea typeface="Arial Unicode MS" panose="020B0604020202020204" pitchFamily="34" charset="-128"/>
                <a:cs typeface="Arial Unicode MS" panose="020B0604020202020204" pitchFamily="34" charset="-128"/>
              </a:rPr>
              <a:t>Daniel 11.29-35</a:t>
            </a:r>
            <a:r>
              <a:rPr lang="en-US" altLang="en-US" sz="4000" dirty="0">
                <a:latin typeface="Arial Rounded MT Bold" panose="020F0704030504030204" pitchFamily="34" charset="0"/>
                <a:ea typeface="Arial Unicode MS" panose="020B0604020202020204" pitchFamily="34" charset="-128"/>
                <a:cs typeface="Arial Unicode MS" panose="020B0604020202020204" pitchFamily="34" charset="-128"/>
              </a:rPr>
              <a:t> Then, in retreat, he will take furious action against the holy covenant, again showing favor to those who abandon the holy covenant.  Armed forces will come at his order and profane the sanctuary and fortress. </a:t>
            </a:r>
          </a:p>
        </p:txBody>
      </p:sp>
    </p:spTree>
    <p:extLst>
      <p:ext uri="{BB962C8B-B14F-4D97-AF65-F5344CB8AC3E}">
        <p14:creationId xmlns:p14="http://schemas.microsoft.com/office/powerpoint/2010/main" val="1480478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25A8B4B-DC58-61F9-0715-CE462B5537DA}"/>
              </a:ext>
            </a:extLst>
          </p:cNvPr>
          <p:cNvSpPr>
            <a:spLocks noGrp="1" noChangeArrowheads="1"/>
          </p:cNvSpPr>
          <p:nvPr>
            <p:ph type="subTitle" idx="1"/>
          </p:nvPr>
        </p:nvSpPr>
        <p:spPr>
          <a:xfrm>
            <a:off x="609600" y="285750"/>
            <a:ext cx="7924800" cy="4495800"/>
          </a:xfrm>
        </p:spPr>
        <p:txBody>
          <a:bodyPr/>
          <a:lstStyle/>
          <a:p>
            <a:pPr algn="l"/>
            <a:r>
              <a:rPr lang="en-US" altLang="en-US" sz="4000" baseline="30000" dirty="0">
                <a:latin typeface="Arial Rounded MT Bold" panose="020F0704030504030204" pitchFamily="34" charset="0"/>
                <a:ea typeface="Arial Unicode MS" panose="020B0604020202020204" pitchFamily="34" charset="-128"/>
                <a:cs typeface="Arial Unicode MS" panose="020B0604020202020204" pitchFamily="34" charset="-128"/>
              </a:rPr>
              <a:t>Daniel 11.29-35</a:t>
            </a:r>
            <a:r>
              <a:rPr lang="en-US" altLang="en-US" sz="4000" dirty="0">
                <a:latin typeface="Arial Rounded MT Bold" panose="020F0704030504030204" pitchFamily="34" charset="0"/>
                <a:ea typeface="Arial Unicode MS" panose="020B0604020202020204" pitchFamily="34" charset="-128"/>
                <a:cs typeface="Arial Unicode MS" panose="020B0604020202020204" pitchFamily="34" charset="-128"/>
              </a:rPr>
              <a:t> They will abolish the daily burnt offering and set up the </a:t>
            </a:r>
            <a:r>
              <a:rPr lang="en-US" altLang="en-US" sz="4000" u="sng"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abomination that causes desolation</a:t>
            </a:r>
            <a:r>
              <a:rPr lang="en-US" altLang="en-US" sz="4000" dirty="0">
                <a:latin typeface="Arial Rounded MT Bold" panose="020F0704030504030204" pitchFamily="34" charset="0"/>
                <a:ea typeface="Arial Unicode MS" panose="020B0604020202020204" pitchFamily="34" charset="-128"/>
                <a:cs typeface="Arial Unicode MS" panose="020B0604020202020204" pitchFamily="34" charset="-128"/>
              </a:rPr>
              <a:t>.  Those who act wickedly against the covenant he will corrupt with his blandishments, </a:t>
            </a:r>
            <a:endParaRPr lang="en-US" altLang="en-US" sz="4000"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2DF57-4293-23B0-6226-1E2E10D9FC3A}"/>
            </a:ext>
          </a:extLst>
        </p:cNvPr>
        <p:cNvGrpSpPr/>
        <p:nvPr/>
      </p:nvGrpSpPr>
      <p:grpSpPr>
        <a:xfrm>
          <a:off x="0" y="0"/>
          <a:ext cx="0" cy="0"/>
          <a:chOff x="0" y="0"/>
          <a:chExt cx="0" cy="0"/>
        </a:xfrm>
      </p:grpSpPr>
      <p:sp>
        <p:nvSpPr>
          <p:cNvPr id="75778" name="Rectangle 2">
            <a:extLst>
              <a:ext uri="{FF2B5EF4-FFF2-40B4-BE49-F238E27FC236}">
                <a16:creationId xmlns:a16="http://schemas.microsoft.com/office/drawing/2014/main" id="{1A6C34CF-3785-4178-9689-1FDF75FFA9F8}"/>
              </a:ext>
            </a:extLst>
          </p:cNvPr>
          <p:cNvSpPr>
            <a:spLocks noGrp="1" noChangeArrowheads="1"/>
          </p:cNvSpPr>
          <p:nvPr>
            <p:ph type="subTitle" idx="1"/>
          </p:nvPr>
        </p:nvSpPr>
        <p:spPr>
          <a:xfrm>
            <a:off x="609600" y="285750"/>
            <a:ext cx="7924800" cy="4495800"/>
          </a:xfrm>
        </p:spPr>
        <p:txBody>
          <a:bodyPr/>
          <a:lstStyle/>
          <a:p>
            <a:pPr algn="l"/>
            <a:r>
              <a:rPr lang="en-US" altLang="en-US" sz="4000" baseline="30000" dirty="0">
                <a:latin typeface="Arial Rounded MT Bold" panose="020F0704030504030204" pitchFamily="34" charset="0"/>
                <a:ea typeface="Arial Unicode MS" panose="020B0604020202020204" pitchFamily="34" charset="-128"/>
                <a:cs typeface="Arial Unicode MS" panose="020B0604020202020204" pitchFamily="34" charset="-128"/>
              </a:rPr>
              <a:t>Daniel 11.29-35</a:t>
            </a:r>
            <a:r>
              <a:rPr lang="en-US" altLang="en-US" sz="4000" dirty="0">
                <a:latin typeface="Arial Rounded MT Bold" panose="020F0704030504030204" pitchFamily="34" charset="0"/>
                <a:ea typeface="Arial Unicode MS" panose="020B0604020202020204" pitchFamily="34" charset="-128"/>
                <a:cs typeface="Arial Unicode MS" panose="020B0604020202020204" pitchFamily="34" charset="-128"/>
              </a:rPr>
              <a:t> but </a:t>
            </a:r>
            <a:r>
              <a:rPr lang="en-US" altLang="en-US" sz="4000"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the people who know their God will stand firm and prevail.  Those among the people who have </a:t>
            </a:r>
            <a:r>
              <a:rPr lang="en-US" altLang="en-US" sz="4000" u="sng"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discernment</a:t>
            </a:r>
            <a:r>
              <a:rPr lang="en-US" altLang="en-US" sz="4000"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 will cause the rest of the people to understand </a:t>
            </a:r>
          </a:p>
        </p:txBody>
      </p:sp>
    </p:spTree>
    <p:extLst>
      <p:ext uri="{BB962C8B-B14F-4D97-AF65-F5344CB8AC3E}">
        <p14:creationId xmlns:p14="http://schemas.microsoft.com/office/powerpoint/2010/main" val="55877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BA306786-57D2-6546-B7AE-4F95CC1F6245}"/>
              </a:ext>
            </a:extLst>
          </p:cNvPr>
          <p:cNvSpPr>
            <a:spLocks noGrp="1" noChangeArrowheads="1"/>
          </p:cNvSpPr>
          <p:nvPr>
            <p:ph type="subTitle" idx="1"/>
          </p:nvPr>
        </p:nvSpPr>
        <p:spPr>
          <a:xfrm>
            <a:off x="304800" y="209550"/>
            <a:ext cx="8458200" cy="4648200"/>
          </a:xfrm>
        </p:spPr>
        <p:txBody>
          <a:bodyPr/>
          <a:lstStyle/>
          <a:p>
            <a:pPr algn="l"/>
            <a:r>
              <a:rPr lang="en-US" altLang="en-US" sz="4000" baseline="30000" dirty="0">
                <a:latin typeface="Arial Rounded MT Bold" panose="020F0704030504030204" pitchFamily="34" charset="0"/>
                <a:ea typeface="Arial Unicode MS" panose="020B0604020202020204" pitchFamily="34" charset="-128"/>
                <a:cs typeface="Arial Unicode MS" panose="020B0604020202020204" pitchFamily="34" charset="-128"/>
              </a:rPr>
              <a:t>Daniel 11.29-35</a:t>
            </a:r>
            <a:r>
              <a:rPr lang="en-US" altLang="en-US" sz="4000"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altLang="en-US" sz="4000" dirty="0">
                <a:latin typeface="Arial Rounded MT Bold" panose="020F0704030504030204" pitchFamily="34" charset="0"/>
                <a:ea typeface="Arial Unicode MS" panose="020B0604020202020204" pitchFamily="34" charset="-128"/>
                <a:cs typeface="Arial Unicode MS" panose="020B0604020202020204" pitchFamily="34" charset="-128"/>
              </a:rPr>
              <a:t>what is happening; nevertheless, for a while they will fall victim to sword, fire, exile and pillage.  When they stumble, they will receive a little help, although many who join them will be insincere.  </a:t>
            </a:r>
            <a:endParaRPr lang="en-US" altLang="en-US" sz="4000"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E8DA-4F2C-F625-D8E7-C40F5F8D6C92}"/>
            </a:ext>
          </a:extLst>
        </p:cNvPr>
        <p:cNvGrpSpPr/>
        <p:nvPr/>
      </p:nvGrpSpPr>
      <p:grpSpPr>
        <a:xfrm>
          <a:off x="0" y="0"/>
          <a:ext cx="0" cy="0"/>
          <a:chOff x="0" y="0"/>
          <a:chExt cx="0" cy="0"/>
        </a:xfrm>
      </p:grpSpPr>
      <p:sp>
        <p:nvSpPr>
          <p:cNvPr id="113666" name="Rectangle 2">
            <a:extLst>
              <a:ext uri="{FF2B5EF4-FFF2-40B4-BE49-F238E27FC236}">
                <a16:creationId xmlns:a16="http://schemas.microsoft.com/office/drawing/2014/main" id="{AEA887A1-ACE2-89CA-F4FB-68284A09BCD2}"/>
              </a:ext>
            </a:extLst>
          </p:cNvPr>
          <p:cNvSpPr>
            <a:spLocks noGrp="1" noChangeArrowheads="1"/>
          </p:cNvSpPr>
          <p:nvPr>
            <p:ph type="subTitle" idx="1"/>
          </p:nvPr>
        </p:nvSpPr>
        <p:spPr>
          <a:xfrm>
            <a:off x="304800" y="209550"/>
            <a:ext cx="8458200" cy="4648200"/>
          </a:xfrm>
        </p:spPr>
        <p:txBody>
          <a:bodyPr/>
          <a:lstStyle/>
          <a:p>
            <a:pPr algn="l"/>
            <a:r>
              <a:rPr lang="en-US" altLang="en-US" sz="4000" baseline="30000" dirty="0">
                <a:latin typeface="Arial Rounded MT Bold" panose="020F0704030504030204" pitchFamily="34" charset="0"/>
                <a:ea typeface="Arial Unicode MS" panose="020B0604020202020204" pitchFamily="34" charset="-128"/>
                <a:cs typeface="Arial Unicode MS" panose="020B0604020202020204" pitchFamily="34" charset="-128"/>
              </a:rPr>
              <a:t>Daniel 11.29-35</a:t>
            </a:r>
            <a:r>
              <a:rPr lang="en-US" altLang="en-US" sz="4000"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 Even some of those with </a:t>
            </a:r>
            <a:r>
              <a:rPr lang="en-US" altLang="en-US" sz="4000" u="sng"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discernment</a:t>
            </a:r>
            <a:r>
              <a:rPr lang="en-US" altLang="en-US" sz="4000" dirty="0">
                <a:solidFill>
                  <a:srgbClr val="FFFF66"/>
                </a:solidFill>
                <a:latin typeface="Arial Rounded MT Bold" panose="020F0704030504030204" pitchFamily="34" charset="0"/>
                <a:ea typeface="Arial Unicode MS" panose="020B0604020202020204" pitchFamily="34" charset="-128"/>
                <a:cs typeface="Arial Unicode MS" panose="020B0604020202020204" pitchFamily="34" charset="-128"/>
              </a:rPr>
              <a:t> will stumble, so that some of them will be refined, purified and cleansed for an end yet to come at the designated time. </a:t>
            </a:r>
          </a:p>
        </p:txBody>
      </p:sp>
    </p:spTree>
    <p:extLst>
      <p:ext uri="{BB962C8B-B14F-4D97-AF65-F5344CB8AC3E}">
        <p14:creationId xmlns:p14="http://schemas.microsoft.com/office/powerpoint/2010/main" val="278293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DF9570B-B428-00D4-974D-745AD3D2C9E6}"/>
              </a:ext>
            </a:extLst>
          </p:cNvPr>
          <p:cNvSpPr>
            <a:spLocks noGrp="1" noChangeArrowheads="1"/>
          </p:cNvSpPr>
          <p:nvPr>
            <p:ph type="subTitle" idx="1"/>
          </p:nvPr>
        </p:nvSpPr>
        <p:spPr>
          <a:xfrm>
            <a:off x="381000" y="209550"/>
            <a:ext cx="8534400" cy="4648200"/>
          </a:xfrm>
        </p:spPr>
        <p:txBody>
          <a:bodyPr>
            <a:normAutofit/>
          </a:bodyPr>
          <a:lstStyle/>
          <a:p>
            <a:pPr algn="l"/>
            <a:r>
              <a:rPr lang="en-US" altLang="en-US" sz="4000" baseline="30000" dirty="0"/>
              <a:t>1 </a:t>
            </a:r>
            <a:r>
              <a:rPr lang="en-US" altLang="en-US" sz="4000" baseline="30000" dirty="0" err="1"/>
              <a:t>Macabees</a:t>
            </a:r>
            <a:r>
              <a:rPr lang="en-US" altLang="en-US" sz="4000" baseline="30000" dirty="0"/>
              <a:t> 2.15-28</a:t>
            </a:r>
            <a:r>
              <a:rPr lang="en-US" altLang="en-US" sz="4000" b="1" dirty="0"/>
              <a:t> </a:t>
            </a:r>
            <a:r>
              <a:rPr lang="en-US" altLang="en-US" sz="4000" dirty="0"/>
              <a:t> The king's officers, such as compelled the people to revolt, came into the city </a:t>
            </a:r>
            <a:r>
              <a:rPr lang="en-US" altLang="en-US" sz="4000" dirty="0" err="1"/>
              <a:t>Modin</a:t>
            </a:r>
            <a:r>
              <a:rPr lang="en-US" altLang="en-US" sz="4000" dirty="0"/>
              <a:t>, to make them sacrifice [a pig].  And when many of Israel came unto them, Mattathias also and his sons came together.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BE4D6B0-5CED-742E-2C1C-D8A1E0DF3AE9}"/>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2803FB9-99B2-6844-EE90-6C13229F30EF}"/>
              </a:ext>
            </a:extLst>
          </p:cNvPr>
          <p:cNvSpPr>
            <a:spLocks noGrp="1" noChangeArrowheads="1"/>
          </p:cNvSpPr>
          <p:nvPr>
            <p:ph type="subTitle" idx="1"/>
          </p:nvPr>
        </p:nvSpPr>
        <p:spPr>
          <a:xfrm>
            <a:off x="381000" y="209550"/>
            <a:ext cx="8534400" cy="4572000"/>
          </a:xfrm>
        </p:spPr>
        <p:txBody>
          <a:bodyPr>
            <a:normAutofit lnSpcReduction="10000"/>
          </a:bodyPr>
          <a:lstStyle/>
          <a:p>
            <a:pPr algn="l" eaLnBrk="1" hangingPunct="1"/>
            <a:r>
              <a:rPr lang="en-US" altLang="en-US" sz="3600" dirty="0"/>
              <a:t>But there was a Hellenized Jew in the town who is willing to do what is unspeakable in Jewish eyes. As he’s about to sacrifice the pig, Mattathias stabs him, also killing the Greek official present. He then turns to the crowd and announces: “Follow me, all of you who are for God’s law and stand by the covenant.” </a:t>
            </a:r>
            <a:r>
              <a:rPr lang="en-US" altLang="en-US" sz="3600" baseline="30000" dirty="0"/>
              <a:t>(1 Maccabees 2:27)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C9F6-357B-11CE-279B-5A1E4200121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800BCA7-F663-5DDB-202F-B3296B685381}"/>
              </a:ext>
            </a:extLst>
          </p:cNvPr>
          <p:cNvSpPr>
            <a:spLocks noGrp="1" noChangeArrowheads="1"/>
          </p:cNvSpPr>
          <p:nvPr>
            <p:ph type="subTitle" idx="1"/>
          </p:nvPr>
        </p:nvSpPr>
        <p:spPr>
          <a:xfrm>
            <a:off x="228600" y="209550"/>
            <a:ext cx="8686800" cy="480060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i="1" dirty="0">
                <a:solidFill>
                  <a:schemeClr val="bg1"/>
                </a:solidFill>
                <a:latin typeface="Arial Rounded MT Bold" panose="020F0704030504030204" pitchFamily="34" charset="0"/>
                <a:ea typeface="Times New Roman" panose="02020603050405020304" pitchFamily="18" charset="0"/>
                <a:cs typeface="Calibri" panose="020F0502020204030204" pitchFamily="34" charset="0"/>
              </a:rPr>
              <a:t>F</a:t>
            </a:r>
            <a:r>
              <a:rPr kumimoji="0" lang="en-US" sz="4000" b="0" i="1" u="none" strike="noStrike" kern="1200" cap="none" spc="0" normalizeH="0" baseline="0" noProof="0" dirty="0" err="1">
                <a:ln>
                  <a:noFill/>
                </a:ln>
                <a:solidFill>
                  <a:schemeClr val="bg1"/>
                </a:solidFill>
                <a:effectLst/>
                <a:uLnTx/>
                <a:uFillTx/>
                <a:latin typeface="Arial Rounded MT Bold" panose="020F0704030504030204" pitchFamily="34" charset="0"/>
                <a:ea typeface="Times New Roman" panose="02020603050405020304" pitchFamily="18" charset="0"/>
                <a:cs typeface="Calibri" panose="020F0502020204030204" pitchFamily="34" charset="0"/>
              </a:rPr>
              <a:t>inancial</a:t>
            </a:r>
            <a:r>
              <a:rPr kumimoji="0" lang="en-US" sz="4000" b="0" i="1" u="none" strike="noStrike" kern="1200" cap="none" spc="0" normalizeH="0" baseline="0" noProof="0" dirty="0">
                <a:ln>
                  <a:noFill/>
                </a:ln>
                <a:solidFill>
                  <a:schemeClr val="bg1"/>
                </a:solidFill>
                <a:effectLst/>
                <a:uLnTx/>
                <a:uFillTx/>
                <a:latin typeface="Arial Rounded MT Bold" panose="020F0704030504030204" pitchFamily="34" charset="0"/>
                <a:ea typeface="Times New Roman" panose="02020603050405020304" pitchFamily="18" charset="0"/>
                <a:cs typeface="Calibri" panose="020F0502020204030204" pitchFamily="34" charset="0"/>
              </a:rPr>
              <a:t>  update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i="1" noProof="0" dirty="0">
              <a:solidFill>
                <a:schemeClr val="bg1"/>
              </a:solidFill>
              <a:latin typeface="Arial Rounded MT Bold" panose="020F0704030504030204" pitchFamily="34" charset="0"/>
              <a:ea typeface="Times New Roman" panose="02020603050405020304" pitchFamily="18"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Rounded MT Bold" panose="020F0704030504030204" pitchFamily="34" charset="0"/>
                <a:ea typeface="Times New Roman" panose="02020603050405020304" pitchFamily="18" charset="0"/>
                <a:cs typeface="+mn-cs"/>
              </a:rPr>
              <a:t>($22,436) </a:t>
            </a:r>
            <a:r>
              <a:rPr kumimoji="0" lang="en-US" sz="4000" b="0" i="0" u="none" strike="noStrike" kern="1200" cap="none" spc="0" normalizeH="0" baseline="0" noProof="0" dirty="0">
                <a:ln>
                  <a:noFill/>
                </a:ln>
                <a:solidFill>
                  <a:schemeClr val="bg1"/>
                </a:solidFill>
                <a:effectLst/>
                <a:uLnTx/>
                <a:uFillTx/>
                <a:latin typeface="Arial Rounded MT Bold" panose="020F0704030504030204" pitchFamily="34" charset="0"/>
                <a:ea typeface="Times New Roman" panose="02020603050405020304" pitchFamily="18" charset="0"/>
                <a:cs typeface="+mn-cs"/>
              </a:rPr>
              <a:t>year-to-date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Rounded MT Bold" panose="020F0704030504030204" pitchFamily="34" charset="0"/>
                <a:ea typeface="Times New Roman" panose="02020603050405020304" pitchFamily="18" charset="0"/>
                <a:cs typeface="+mn-cs"/>
              </a:rPr>
              <a:t>adjusted net shortfall as of Thursday evening, Dec. 26, 2024</a:t>
            </a:r>
          </a:p>
          <a:p>
            <a:pPr algn="l"/>
            <a:endParaRPr lang="he-IL" sz="4000" dirty="0"/>
          </a:p>
        </p:txBody>
      </p:sp>
    </p:spTree>
    <p:extLst>
      <p:ext uri="{BB962C8B-B14F-4D97-AF65-F5344CB8AC3E}">
        <p14:creationId xmlns:p14="http://schemas.microsoft.com/office/powerpoint/2010/main" val="2841043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C73E1AF1-2217-CD35-DC4E-DB6410CE9AF0}"/>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2686050" y="0"/>
            <a:ext cx="3886200" cy="51435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9DA3E93-0163-D23E-FF7E-C27E0949215D}"/>
              </a:ext>
            </a:extLst>
          </p:cNvPr>
          <p:cNvSpPr>
            <a:spLocks noGrp="1" noChangeArrowheads="1"/>
          </p:cNvSpPr>
          <p:nvPr>
            <p:ph type="subTitle" idx="1"/>
          </p:nvPr>
        </p:nvSpPr>
        <p:spPr>
          <a:xfrm>
            <a:off x="533400" y="209550"/>
            <a:ext cx="8077200" cy="4572000"/>
          </a:xfrm>
        </p:spPr>
        <p:txBody>
          <a:bodyPr/>
          <a:lstStyle/>
          <a:p>
            <a:pPr algn="l" eaLnBrk="1" hangingPunct="1"/>
            <a:r>
              <a:rPr lang="en-US" altLang="en-US" sz="4000" dirty="0"/>
              <a:t>The most optimistic estimates put the Maccabee army number at no more than 12,000 men. This tiny force took on the fighting Greek army of up to 40,000 men.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26EE188-43B3-DA8F-E584-211B6CDB729F}"/>
              </a:ext>
            </a:extLst>
          </p:cNvPr>
          <p:cNvSpPr>
            <a:spLocks noGrp="1" noChangeArrowheads="1"/>
          </p:cNvSpPr>
          <p:nvPr>
            <p:ph type="subTitle" idx="1"/>
          </p:nvPr>
        </p:nvSpPr>
        <p:spPr>
          <a:xfrm>
            <a:off x="457200" y="209550"/>
            <a:ext cx="8458200" cy="4648200"/>
          </a:xfrm>
        </p:spPr>
        <p:txBody>
          <a:bodyPr/>
          <a:lstStyle/>
          <a:p>
            <a:pPr algn="l" eaLnBrk="1" hangingPunct="1"/>
            <a:r>
              <a:rPr lang="en-US" altLang="en-US" sz="4000" dirty="0"/>
              <a:t>The Greeks were professional soldiers—they have equipment, they have training, and they have a herd of </a:t>
            </a:r>
            <a:r>
              <a:rPr lang="en-US" altLang="en-US" sz="4000" dirty="0">
                <a:solidFill>
                  <a:srgbClr val="FFFF66"/>
                </a:solidFill>
              </a:rPr>
              <a:t>war elephants</a:t>
            </a:r>
            <a:r>
              <a:rPr lang="en-US" altLang="en-US" sz="4000" dirty="0"/>
              <a:t>, which were the tanks of the ancient world.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1867C-F52E-29BB-6468-CA5237102055}"/>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686DBDE-21A8-9CFA-041F-13CDC7309A3A}"/>
              </a:ext>
            </a:extLst>
          </p:cNvPr>
          <p:cNvSpPr>
            <a:spLocks noGrp="1" noChangeArrowheads="1"/>
          </p:cNvSpPr>
          <p:nvPr>
            <p:ph type="subTitle" idx="1"/>
          </p:nvPr>
        </p:nvSpPr>
        <p:spPr>
          <a:xfrm>
            <a:off x="457200" y="209550"/>
            <a:ext cx="8458200" cy="4648200"/>
          </a:xfrm>
        </p:spPr>
        <p:txBody>
          <a:bodyPr/>
          <a:lstStyle/>
          <a:p>
            <a:pPr algn="l" eaLnBrk="1" hangingPunct="1"/>
            <a:r>
              <a:rPr lang="en-US" altLang="en-US" sz="4000" dirty="0"/>
              <a:t>The Jews were vastly outnumbered, poorly trained, and poorly equipped (not to mention, they have no elephants), but what they lack in training and equipment they make up in spirit.</a:t>
            </a:r>
          </a:p>
        </p:txBody>
      </p:sp>
    </p:spTree>
    <p:extLst>
      <p:ext uri="{BB962C8B-B14F-4D97-AF65-F5344CB8AC3E}">
        <p14:creationId xmlns:p14="http://schemas.microsoft.com/office/powerpoint/2010/main" val="60763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361950"/>
            <a:ext cx="8381999" cy="4781550"/>
          </a:xfrm>
        </p:spPr>
        <p:txBody>
          <a:bodyPr>
            <a:normAutofit/>
          </a:bodyPr>
          <a:lstStyle/>
          <a:p>
            <a:pPr algn="l"/>
            <a:r>
              <a:rPr lang="en-US" dirty="0"/>
              <a:t> </a:t>
            </a:r>
          </a:p>
        </p:txBody>
      </p:sp>
      <p:pic>
        <p:nvPicPr>
          <p:cNvPr id="7170" name="Picture 2" descr="Image result for syrian war elephants">
            <a:extLst>
              <a:ext uri="{FF2B5EF4-FFF2-40B4-BE49-F238E27FC236}">
                <a16:creationId xmlns:a16="http://schemas.microsoft.com/office/drawing/2014/main" id="{86CF71FF-8865-4561-99CF-092FE6D9D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97" y="57150"/>
            <a:ext cx="846666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055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361950"/>
            <a:ext cx="8381999" cy="4781550"/>
          </a:xfrm>
        </p:spPr>
        <p:txBody>
          <a:bodyPr>
            <a:normAutofit/>
          </a:bodyPr>
          <a:lstStyle/>
          <a:p>
            <a:pPr algn="l"/>
            <a:r>
              <a:rPr lang="en-US" dirty="0"/>
              <a:t> </a:t>
            </a:r>
          </a:p>
        </p:txBody>
      </p:sp>
      <p:pic>
        <p:nvPicPr>
          <p:cNvPr id="8194" name="Picture 2" descr="Related image">
            <a:extLst>
              <a:ext uri="{FF2B5EF4-FFF2-40B4-BE49-F238E27FC236}">
                <a16:creationId xmlns:a16="http://schemas.microsoft.com/office/drawing/2014/main" id="{B7ED9929-6E14-4A34-BF02-1AB7E2522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9" y="285750"/>
            <a:ext cx="8501063"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739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007FC08-E10F-4B61-84B4-A6583E2F0680}"/>
              </a:ext>
            </a:extLst>
          </p:cNvPr>
          <p:cNvSpPr>
            <a:spLocks noGrp="1" noChangeArrowheads="1"/>
          </p:cNvSpPr>
          <p:nvPr>
            <p:ph type="subTitle" idx="1"/>
          </p:nvPr>
        </p:nvSpPr>
        <p:spPr>
          <a:xfrm>
            <a:off x="1143000" y="0"/>
            <a:ext cx="6858000" cy="5143500"/>
          </a:xfrm>
        </p:spPr>
        <p:txBody>
          <a:bodyPr/>
          <a:lstStyle/>
          <a:p>
            <a:pPr algn="l" eaLnBrk="1" hangingPunct="1"/>
            <a:r>
              <a:rPr lang="en-US" altLang="en-US"/>
              <a:t> </a:t>
            </a:r>
          </a:p>
        </p:txBody>
      </p:sp>
      <p:pic>
        <p:nvPicPr>
          <p:cNvPr id="39939" name="Picture 3" descr="http://upload.wikimedia.org/wikipedia/commons/0/09/Plate_15_of_22_for_the_Macklin_Bible_after_Loutherbourg._Bowyer_Bible._Heroism_of_Eleazar.gif">
            <a:extLst>
              <a:ext uri="{FF2B5EF4-FFF2-40B4-BE49-F238E27FC236}">
                <a16:creationId xmlns:a16="http://schemas.microsoft.com/office/drawing/2014/main" id="{8BA6A11B-87BB-6659-B0CA-2E169BA51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21" t="11195" r="12381" b="21233"/>
          <a:stretch>
            <a:fillRect/>
          </a:stretch>
        </p:blipFill>
        <p:spPr bwMode="auto">
          <a:xfrm>
            <a:off x="2114550" y="0"/>
            <a:ext cx="432554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8836" name="Text Box 4">
            <a:extLst>
              <a:ext uri="{FF2B5EF4-FFF2-40B4-BE49-F238E27FC236}">
                <a16:creationId xmlns:a16="http://schemas.microsoft.com/office/drawing/2014/main" id="{E7AE87B9-CAC6-A7DA-92FF-F7B258FD46A5}"/>
              </a:ext>
            </a:extLst>
          </p:cNvPr>
          <p:cNvSpPr txBox="1">
            <a:spLocks noChangeArrowheads="1"/>
          </p:cNvSpPr>
          <p:nvPr/>
        </p:nvSpPr>
        <p:spPr bwMode="auto">
          <a:xfrm>
            <a:off x="1084914" y="-114300"/>
            <a:ext cx="740279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Tx/>
              <a:buSzTx/>
              <a:buFontTx/>
              <a:buNone/>
              <a:defRPr/>
            </a:pPr>
            <a:r>
              <a:rPr lang="en-US" altLang="en-US" sz="3000">
                <a:effectLst>
                  <a:outerShdw blurRad="38100" dist="38100" dir="2700000" algn="tl">
                    <a:srgbClr val="808080"/>
                  </a:outerShdw>
                </a:effectLst>
              </a:rPr>
              <a:t>Eleazer (the younger brother of</a:t>
            </a:r>
          </a:p>
          <a:p>
            <a:pPr>
              <a:buClrTx/>
              <a:buSzTx/>
              <a:buFontTx/>
              <a:buNone/>
              <a:defRPr/>
            </a:pPr>
            <a:r>
              <a:rPr lang="en-US" altLang="en-US" sz="3000">
                <a:effectLst>
                  <a:outerShdw blurRad="38100" dist="38100" dir="2700000" algn="tl">
                    <a:srgbClr val="808080"/>
                  </a:outerShdw>
                </a:effectLst>
              </a:rPr>
              <a:t> Judah) died when he single-handedly</a:t>
            </a:r>
          </a:p>
          <a:p>
            <a:pPr>
              <a:buClrTx/>
              <a:buSzTx/>
              <a:buFontTx/>
              <a:buNone/>
              <a:defRPr/>
            </a:pPr>
            <a:r>
              <a:rPr lang="en-US" altLang="en-US" sz="3000">
                <a:effectLst>
                  <a:outerShdw blurRad="38100" dist="38100" dir="2700000" algn="tl">
                    <a:srgbClr val="808080"/>
                  </a:outerShdw>
                </a:effectLst>
              </a:rPr>
              <a:t> attacked a large elephant believed </a:t>
            </a:r>
          </a:p>
          <a:p>
            <a:pPr>
              <a:buClrTx/>
              <a:buSzTx/>
              <a:buFontTx/>
              <a:buNone/>
              <a:defRPr/>
            </a:pPr>
            <a:r>
              <a:rPr lang="en-US" altLang="en-US" sz="3000">
                <a:effectLst>
                  <a:outerShdw blurRad="38100" dist="38100" dir="2700000" algn="tl">
                    <a:srgbClr val="808080"/>
                  </a:outerShdw>
                </a:effectLst>
              </a:rPr>
              <a:t>to be carrying the enemy king </a:t>
            </a:r>
            <a:r>
              <a:rPr lang="en-US" altLang="en-US" sz="1350">
                <a:effectLst>
                  <a:outerShdw blurRad="38100" dist="38100" dir="2700000" algn="tl">
                    <a:srgbClr val="808080"/>
                  </a:outerShdw>
                </a:effectLst>
              </a:rPr>
              <a:t>I </a:t>
            </a:r>
            <a:r>
              <a:rPr lang="en-US" altLang="en-US" sz="1800">
                <a:effectLst>
                  <a:outerShdw blurRad="38100" dist="38100" dir="2700000" algn="tl">
                    <a:srgbClr val="808080"/>
                  </a:outerShdw>
                </a:effectLst>
              </a:rPr>
              <a:t>Mac 6:42-46)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08A5B69-4C96-FE3C-6B3C-A0788F7CE760}"/>
              </a:ext>
            </a:extLst>
          </p:cNvPr>
          <p:cNvSpPr>
            <a:spLocks noGrp="1" noChangeArrowheads="1"/>
          </p:cNvSpPr>
          <p:nvPr>
            <p:ph type="subTitle" idx="1"/>
          </p:nvPr>
        </p:nvSpPr>
        <p:spPr>
          <a:xfrm>
            <a:off x="533400" y="209550"/>
            <a:ext cx="8229600" cy="4648200"/>
          </a:xfrm>
        </p:spPr>
        <p:txBody>
          <a:bodyPr>
            <a:normAutofit lnSpcReduction="10000"/>
          </a:bodyPr>
          <a:lstStyle/>
          <a:p>
            <a:pPr algn="l" eaLnBrk="1" hangingPunct="1"/>
            <a:r>
              <a:rPr lang="en-US" altLang="en-US" sz="4000" dirty="0"/>
              <a:t>Lysias, the commander-in-chief of the Seleucid Syrian army, along with 60,000 infantrymen and 5000 cavalry, encountered Judah, who had a force of only 3000 poorly equipped rebels, in the town of Emmaus, 7 miles from Jerusalem.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8A29C-AAF4-DC4D-9F77-E86B5BF3665B}"/>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9CB11487-C404-F634-04FC-6F38D1EB85D5}"/>
              </a:ext>
            </a:extLst>
          </p:cNvPr>
          <p:cNvSpPr>
            <a:spLocks noGrp="1" noChangeArrowheads="1"/>
          </p:cNvSpPr>
          <p:nvPr>
            <p:ph type="subTitle" idx="1"/>
          </p:nvPr>
        </p:nvSpPr>
        <p:spPr>
          <a:xfrm>
            <a:off x="533400" y="209550"/>
            <a:ext cx="8229600" cy="4648200"/>
          </a:xfrm>
        </p:spPr>
        <p:txBody>
          <a:bodyPr/>
          <a:lstStyle/>
          <a:p>
            <a:pPr algn="l" eaLnBrk="1" hangingPunct="1"/>
            <a:r>
              <a:rPr lang="en-US" altLang="en-US" sz="4000" dirty="0">
                <a:solidFill>
                  <a:srgbClr val="FFFF66"/>
                </a:solidFill>
              </a:rPr>
              <a:t>Judah</a:t>
            </a:r>
            <a:r>
              <a:rPr lang="en-US" altLang="en-US" sz="4000" dirty="0"/>
              <a:t> managed to gather together </a:t>
            </a:r>
            <a:r>
              <a:rPr lang="en-US" altLang="en-US" sz="4000" dirty="0">
                <a:solidFill>
                  <a:srgbClr val="FFFF66"/>
                </a:solidFill>
              </a:rPr>
              <a:t>another 7000 rebels</a:t>
            </a:r>
            <a:r>
              <a:rPr lang="en-US" altLang="en-US" sz="4000" dirty="0"/>
              <a:t>. He prayed to God for strength and deliverance </a:t>
            </a:r>
            <a:r>
              <a:rPr lang="en-US" altLang="en-US" sz="4000" baseline="30000" dirty="0"/>
              <a:t>(I Maccabees 4:30-33)</a:t>
            </a:r>
            <a:r>
              <a:rPr lang="en-US" altLang="en-US" sz="4000" dirty="0"/>
              <a:t>, and God answered! </a:t>
            </a:r>
          </a:p>
        </p:txBody>
      </p:sp>
    </p:spTree>
    <p:extLst>
      <p:ext uri="{BB962C8B-B14F-4D97-AF65-F5344CB8AC3E}">
        <p14:creationId xmlns:p14="http://schemas.microsoft.com/office/powerpoint/2010/main" val="924765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8FCAA-1FC2-1C38-78CA-DDA364A6C52E}"/>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518B985A-51AB-D518-03C9-40F75238B57A}"/>
              </a:ext>
            </a:extLst>
          </p:cNvPr>
          <p:cNvSpPr>
            <a:spLocks noGrp="1" noChangeArrowheads="1"/>
          </p:cNvSpPr>
          <p:nvPr>
            <p:ph type="subTitle" idx="1"/>
          </p:nvPr>
        </p:nvSpPr>
        <p:spPr>
          <a:xfrm>
            <a:off x="533400" y="209550"/>
            <a:ext cx="8229600" cy="4648200"/>
          </a:xfrm>
        </p:spPr>
        <p:txBody>
          <a:bodyPr/>
          <a:lstStyle/>
          <a:p>
            <a:pPr algn="l" eaLnBrk="1" hangingPunct="1"/>
            <a:r>
              <a:rPr lang="en-US" altLang="en-US" sz="4000" dirty="0"/>
              <a:t> </a:t>
            </a:r>
          </a:p>
        </p:txBody>
      </p:sp>
      <p:pic>
        <p:nvPicPr>
          <p:cNvPr id="3" name="Picture 2">
            <a:extLst>
              <a:ext uri="{FF2B5EF4-FFF2-40B4-BE49-F238E27FC236}">
                <a16:creationId xmlns:a16="http://schemas.microsoft.com/office/drawing/2014/main" id="{074E4C98-9421-E8C2-3796-B8F3BDA28947}"/>
              </a:ext>
            </a:extLst>
          </p:cNvPr>
          <p:cNvPicPr>
            <a:picLocks noChangeAspect="1"/>
          </p:cNvPicPr>
          <p:nvPr/>
        </p:nvPicPr>
        <p:blipFill>
          <a:blip r:embed="rId3"/>
          <a:stretch>
            <a:fillRect/>
          </a:stretch>
        </p:blipFill>
        <p:spPr>
          <a:xfrm>
            <a:off x="2591635" y="0"/>
            <a:ext cx="3960729" cy="5143500"/>
          </a:xfrm>
          <a:prstGeom prst="rect">
            <a:avLst/>
          </a:prstGeom>
        </p:spPr>
      </p:pic>
    </p:spTree>
    <p:extLst>
      <p:ext uri="{BB962C8B-B14F-4D97-AF65-F5344CB8AC3E}">
        <p14:creationId xmlns:p14="http://schemas.microsoft.com/office/powerpoint/2010/main" val="369823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F4EA0-B9D7-FBD9-85E4-0D13E614707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DD8E8E0-2594-48D0-02B4-0C7B41F5ECE4}"/>
              </a:ext>
            </a:extLst>
          </p:cNvPr>
          <p:cNvSpPr>
            <a:spLocks noGrp="1" noChangeArrowheads="1"/>
          </p:cNvSpPr>
          <p:nvPr>
            <p:ph type="subTitle" idx="1"/>
          </p:nvPr>
        </p:nvSpPr>
        <p:spPr>
          <a:xfrm>
            <a:off x="228600" y="209550"/>
            <a:ext cx="4648200" cy="4800600"/>
          </a:xfrm>
        </p:spPr>
        <p:txBody>
          <a:bodyPr>
            <a:normAutofit fontScale="92500" lnSpcReduction="10000"/>
          </a:bodyPr>
          <a:lstStyle/>
          <a:p>
            <a:pPr algn="l"/>
            <a:r>
              <a:rPr lang="en-US" sz="4000" dirty="0"/>
              <a:t>Trudy &amp; Jim Daugherty’s granddaughter Eliana Beth Coulter was born 22 Dec. at 4:56 am, 8 lbs. 15 oz. 20.5 in. to Blake and Sara Coulter.</a:t>
            </a:r>
          </a:p>
        </p:txBody>
      </p:sp>
      <p:pic>
        <p:nvPicPr>
          <p:cNvPr id="3" name="Picture 2">
            <a:extLst>
              <a:ext uri="{FF2B5EF4-FFF2-40B4-BE49-F238E27FC236}">
                <a16:creationId xmlns:a16="http://schemas.microsoft.com/office/drawing/2014/main" id="{6AA61C8B-2AA7-F1B1-1C2E-8E315D4BBBEC}"/>
              </a:ext>
            </a:extLst>
          </p:cNvPr>
          <p:cNvPicPr>
            <a:picLocks noChangeAspect="1"/>
          </p:cNvPicPr>
          <p:nvPr/>
        </p:nvPicPr>
        <p:blipFill>
          <a:blip r:embed="rId3"/>
          <a:srcRect l="18241" r="13370"/>
          <a:stretch/>
        </p:blipFill>
        <p:spPr>
          <a:xfrm>
            <a:off x="4876800" y="0"/>
            <a:ext cx="4191000" cy="5086350"/>
          </a:xfrm>
          <a:prstGeom prst="rect">
            <a:avLst/>
          </a:prstGeom>
        </p:spPr>
      </p:pic>
    </p:spTree>
    <p:extLst>
      <p:ext uri="{BB962C8B-B14F-4D97-AF65-F5344CB8AC3E}">
        <p14:creationId xmlns:p14="http://schemas.microsoft.com/office/powerpoint/2010/main" val="2798417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4129-C7E0-6381-F88A-C9CB7CD9AA87}"/>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AF0F7046-12CC-CAFB-1D37-9DB13F7D758A}"/>
              </a:ext>
            </a:extLst>
          </p:cNvPr>
          <p:cNvSpPr>
            <a:spLocks noGrp="1" noChangeArrowheads="1"/>
          </p:cNvSpPr>
          <p:nvPr>
            <p:ph type="subTitle" idx="1"/>
          </p:nvPr>
        </p:nvSpPr>
        <p:spPr>
          <a:xfrm>
            <a:off x="533400" y="209550"/>
            <a:ext cx="8229600" cy="4648200"/>
          </a:xfrm>
        </p:spPr>
        <p:txBody>
          <a:bodyPr/>
          <a:lstStyle/>
          <a:p>
            <a:pPr algn="l" eaLnBrk="1" hangingPunct="1"/>
            <a:r>
              <a:rPr lang="en-US" altLang="en-US" sz="4000" dirty="0"/>
              <a:t> </a:t>
            </a:r>
          </a:p>
        </p:txBody>
      </p:sp>
      <p:pic>
        <p:nvPicPr>
          <p:cNvPr id="3" name="Picture 2">
            <a:extLst>
              <a:ext uri="{FF2B5EF4-FFF2-40B4-BE49-F238E27FC236}">
                <a16:creationId xmlns:a16="http://schemas.microsoft.com/office/drawing/2014/main" id="{8E96BE83-66E3-CA4B-3BFE-86F5E125E1B3}"/>
              </a:ext>
            </a:extLst>
          </p:cNvPr>
          <p:cNvPicPr>
            <a:picLocks noChangeAspect="1"/>
          </p:cNvPicPr>
          <p:nvPr/>
        </p:nvPicPr>
        <p:blipFill>
          <a:blip r:embed="rId3"/>
          <a:stretch>
            <a:fillRect/>
          </a:stretch>
        </p:blipFill>
        <p:spPr>
          <a:xfrm>
            <a:off x="2554860" y="0"/>
            <a:ext cx="4034279" cy="5143500"/>
          </a:xfrm>
          <a:prstGeom prst="rect">
            <a:avLst/>
          </a:prstGeom>
        </p:spPr>
      </p:pic>
    </p:spTree>
    <p:extLst>
      <p:ext uri="{BB962C8B-B14F-4D97-AF65-F5344CB8AC3E}">
        <p14:creationId xmlns:p14="http://schemas.microsoft.com/office/powerpoint/2010/main" val="143511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A4F0D98-7EF5-6DD8-48FD-EED91665F9F6}"/>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sp>
        <p:nvSpPr>
          <p:cNvPr id="2" name="Rectangle: Rounded Corners 1">
            <a:extLst>
              <a:ext uri="{FF2B5EF4-FFF2-40B4-BE49-F238E27FC236}">
                <a16:creationId xmlns:a16="http://schemas.microsoft.com/office/drawing/2014/main" id="{960975EE-7EFF-AF28-9226-65CB94EF7016}"/>
              </a:ext>
            </a:extLst>
          </p:cNvPr>
          <p:cNvSpPr/>
          <p:nvPr/>
        </p:nvSpPr>
        <p:spPr bwMode="auto">
          <a:xfrm>
            <a:off x="5334000" y="209550"/>
            <a:ext cx="1447800" cy="6096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a:extLst>
              <a:ext uri="{FF2B5EF4-FFF2-40B4-BE49-F238E27FC236}">
                <a16:creationId xmlns:a16="http://schemas.microsoft.com/office/drawing/2014/main" id="{CB8D36D6-5C6B-DF58-E5E6-5DA342EF2059}"/>
              </a:ext>
            </a:extLst>
          </p:cNvPr>
          <p:cNvSpPr>
            <a:spLocks noGrp="1" noChangeArrowheads="1"/>
          </p:cNvSpPr>
          <p:nvPr>
            <p:ph type="subTitle" idx="1"/>
          </p:nvPr>
        </p:nvSpPr>
        <p:spPr>
          <a:xfrm>
            <a:off x="381000" y="209550"/>
            <a:ext cx="8534400" cy="4724400"/>
          </a:xfrm>
        </p:spPr>
        <p:txBody>
          <a:bodyPr>
            <a:normAutofit lnSpcReduction="10000"/>
          </a:bodyPr>
          <a:lstStyle/>
          <a:p>
            <a:pPr algn="l"/>
            <a:r>
              <a:rPr lang="en-US" altLang="en-US" sz="3600" dirty="0"/>
              <a:t>When the Temple was reconquered in 168 BC, they began the Biblical worship.   There was great celebration, and a holiday was proclaimed.  There is a legend that there was only enough of the olive oil for the lamp for one day.  It takes eight days to prepare from olive leaves, but the light burned 8 days.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DE4FD23-DE25-8E71-6987-2F661A02E3F4}"/>
              </a:ext>
            </a:extLst>
          </p:cNvPr>
          <p:cNvSpPr>
            <a:spLocks noGrp="1" noChangeArrowheads="1"/>
          </p:cNvSpPr>
          <p:nvPr>
            <p:ph type="subTitle" idx="1"/>
          </p:nvPr>
        </p:nvSpPr>
        <p:spPr>
          <a:xfrm>
            <a:off x="457200" y="209550"/>
            <a:ext cx="8229600" cy="4572000"/>
          </a:xfrm>
        </p:spPr>
        <p:txBody>
          <a:bodyPr/>
          <a:lstStyle/>
          <a:p>
            <a:pPr algn="l" eaLnBrk="1" hangingPunct="1"/>
            <a:r>
              <a:rPr lang="en-US" altLang="en-US" sz="4000" dirty="0"/>
              <a:t>But, in fact, it took 25 years of subsequent fighting and a great many casualties on both sides until the </a:t>
            </a:r>
            <a:r>
              <a:rPr lang="en-US" altLang="en-US" sz="4000" dirty="0" err="1"/>
              <a:t>Selucid</a:t>
            </a:r>
            <a:r>
              <a:rPr lang="en-US" altLang="en-US" sz="4000" dirty="0"/>
              <a:t> Greeks finally reach a peace agreement with the Jews.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1" baseline="30000" dirty="0"/>
              <a:t>John 10.22-23 </a:t>
            </a:r>
            <a:r>
              <a:rPr lang="en-US" sz="4000" dirty="0"/>
              <a:t>Then came the Festival of Dedication [that is, Hanukkah] at Jerusalem. It was winter, </a:t>
            </a:r>
            <a:r>
              <a:rPr lang="en-US" sz="4000" b="1" baseline="30000" dirty="0"/>
              <a:t> </a:t>
            </a:r>
            <a:r>
              <a:rPr lang="en-US" sz="4000" dirty="0"/>
              <a:t>and Yeshua was in the temple courts walking in Solomon’s Colonnade.</a:t>
            </a:r>
            <a:endParaRPr lang="en-US" altLang="en-US" sz="7200" dirty="0"/>
          </a:p>
        </p:txBody>
      </p:sp>
    </p:spTree>
    <p:extLst>
      <p:ext uri="{BB962C8B-B14F-4D97-AF65-F5344CB8AC3E}">
        <p14:creationId xmlns:p14="http://schemas.microsoft.com/office/powerpoint/2010/main" val="1486279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DE15C-DEC5-6010-DDCC-80F87E919BB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85DCDC0-A250-7F61-89CF-332789801500}"/>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015778B9-7D74-5F14-FC35-577D63CB0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228882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6BA6C-DA5C-883E-2F7F-686DFCEB235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18416B5-CDB2-10CB-4E91-A5AA26624B0E}"/>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70E894D7-B420-E65F-A0E7-6386DC474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C181B82B-8EA5-9E70-6561-71CC6BC5BBB8}"/>
              </a:ext>
            </a:extLst>
          </p:cNvPr>
          <p:cNvSpPr txBox="1"/>
          <p:nvPr/>
        </p:nvSpPr>
        <p:spPr>
          <a:xfrm>
            <a:off x="228600" y="285750"/>
            <a:ext cx="7891006" cy="3785652"/>
          </a:xfrm>
          <a:prstGeom prst="rect">
            <a:avLst/>
          </a:prstGeom>
          <a:noFill/>
        </p:spPr>
        <p:txBody>
          <a:bodyPr wrap="none" rtlCol="0">
            <a:spAutoFit/>
          </a:bodyPr>
          <a:lstStyle/>
          <a:p>
            <a:pPr algn="l"/>
            <a:r>
              <a:rPr lang="en-US" u="sng" dirty="0">
                <a:solidFill>
                  <a:srgbClr val="FFFF66"/>
                </a:solidFill>
              </a:rPr>
              <a:t>Hanukkah victory</a:t>
            </a:r>
          </a:p>
          <a:p>
            <a:pPr marL="514350" indent="-514350" algn="l">
              <a:buFont typeface="+mj-lt"/>
              <a:buAutoNum type="arabicPeriod"/>
            </a:pPr>
            <a:r>
              <a:rPr lang="en-US" dirty="0"/>
              <a:t>Ancient original Hanukkah</a:t>
            </a:r>
          </a:p>
          <a:p>
            <a:pPr marL="514350" indent="-514350" algn="l">
              <a:buFont typeface="+mj-lt"/>
              <a:buAutoNum type="arabicPeriod"/>
            </a:pPr>
            <a:r>
              <a:rPr lang="en-US" u="sng" dirty="0">
                <a:solidFill>
                  <a:srgbClr val="FFFF66"/>
                </a:solidFill>
              </a:rPr>
              <a:t>Last year Hanukkah situation</a:t>
            </a:r>
          </a:p>
          <a:p>
            <a:pPr marL="514350" indent="-514350" algn="l">
              <a:buFont typeface="+mj-lt"/>
              <a:buAutoNum type="arabicPeriod"/>
            </a:pPr>
            <a:r>
              <a:rPr lang="en-US" dirty="0"/>
              <a:t>Current Hanukkah situation</a:t>
            </a:r>
          </a:p>
          <a:p>
            <a:pPr marL="514350" indent="-514350" algn="l">
              <a:buFont typeface="+mj-lt"/>
              <a:buAutoNum type="arabicPeriod"/>
            </a:pPr>
            <a:r>
              <a:rPr lang="en-US" dirty="0"/>
              <a:t>Spiritual application</a:t>
            </a:r>
          </a:p>
          <a:p>
            <a:pPr algn="l"/>
            <a:endParaRPr lang="en-US" dirty="0"/>
          </a:p>
        </p:txBody>
      </p:sp>
    </p:spTree>
    <p:extLst>
      <p:ext uri="{BB962C8B-B14F-4D97-AF65-F5344CB8AC3E}">
        <p14:creationId xmlns:p14="http://schemas.microsoft.com/office/powerpoint/2010/main" val="3946176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81EB-D262-6345-43B2-7BC32185F96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11518D0-481A-9580-487C-BEAFC3AEF11C}"/>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Hanukkah 2023</a:t>
            </a:r>
          </a:p>
          <a:p>
            <a:pPr marL="514350" indent="-514350" algn="l">
              <a:buFont typeface="+mj-lt"/>
              <a:buAutoNum type="arabicPeriod"/>
            </a:pPr>
            <a:r>
              <a:rPr lang="en-US" sz="4000" dirty="0"/>
              <a:t>Jews facing shock of Oct. 7 slaughter and defilement</a:t>
            </a:r>
          </a:p>
          <a:p>
            <a:pPr marL="514350" indent="-514350" algn="l">
              <a:buFont typeface="+mj-lt"/>
              <a:buAutoNum type="arabicPeriod"/>
            </a:pPr>
            <a:r>
              <a:rPr lang="en-US" sz="4000" dirty="0"/>
              <a:t>“Impossible” tunnel warfare.</a:t>
            </a:r>
          </a:p>
          <a:p>
            <a:pPr marL="514350" indent="-514350" algn="l">
              <a:buFont typeface="+mj-lt"/>
              <a:buAutoNum type="arabicPeriod"/>
            </a:pPr>
            <a:r>
              <a:rPr lang="en-US" sz="4000" dirty="0"/>
              <a:t>Hezbollah HUGE: 10x more powerful than Hamas.  150,000 rockets.</a:t>
            </a:r>
          </a:p>
          <a:p>
            <a:pPr marL="514350" indent="-514350" algn="l">
              <a:buFont typeface="+mj-lt"/>
              <a:buAutoNum type="arabicPeriod"/>
            </a:pPr>
            <a:r>
              <a:rPr lang="en-US" sz="4000" dirty="0"/>
              <a:t>Iranians were strong, racing to get nuclear weapons, proxies.</a:t>
            </a:r>
          </a:p>
        </p:txBody>
      </p:sp>
    </p:spTree>
    <p:extLst>
      <p:ext uri="{BB962C8B-B14F-4D97-AF65-F5344CB8AC3E}">
        <p14:creationId xmlns:p14="http://schemas.microsoft.com/office/powerpoint/2010/main" val="1009145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46F4-9C4C-4B9B-24DC-2261D7C606C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99CDEC2-910F-DC50-0E3F-735086892029}"/>
              </a:ext>
            </a:extLst>
          </p:cNvPr>
          <p:cNvSpPr>
            <a:spLocks noGrp="1" noChangeArrowheads="1"/>
          </p:cNvSpPr>
          <p:nvPr>
            <p:ph type="subTitle" idx="1"/>
          </p:nvPr>
        </p:nvSpPr>
        <p:spPr>
          <a:xfrm>
            <a:off x="228600" y="209550"/>
            <a:ext cx="8686800" cy="4800600"/>
          </a:xfrm>
        </p:spPr>
        <p:txBody>
          <a:bodyPr>
            <a:normAutofit lnSpcReduction="10000"/>
          </a:bodyPr>
          <a:lstStyle/>
          <a:p>
            <a:pPr marL="742950" indent="-742950" algn="l">
              <a:buFont typeface="+mj-lt"/>
              <a:buAutoNum type="arabicPeriod" startAt="5"/>
            </a:pPr>
            <a:r>
              <a:rPr lang="en-US" sz="4000" dirty="0"/>
              <a:t>Iranian rockets: Tehran had thousands of ballistic and cruise missiles with a variety of ranges, according to a 2021 report from the Missile Threat Project at the Center for Strategic and International Studies (CSIS). </a:t>
            </a:r>
          </a:p>
        </p:txBody>
      </p:sp>
    </p:spTree>
    <p:extLst>
      <p:ext uri="{BB962C8B-B14F-4D97-AF65-F5344CB8AC3E}">
        <p14:creationId xmlns:p14="http://schemas.microsoft.com/office/powerpoint/2010/main" val="1575226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CA5E4-E5EC-0376-6F86-1D882CEF810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66280EB-06F7-829B-2388-1347E09ACFB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7B0F4FC-ACA2-3BDF-C09D-CC5635A483C1}"/>
              </a:ext>
            </a:extLst>
          </p:cNvPr>
          <p:cNvPicPr>
            <a:picLocks noChangeAspect="1"/>
          </p:cNvPicPr>
          <p:nvPr/>
        </p:nvPicPr>
        <p:blipFill>
          <a:blip r:embed="rId3"/>
          <a:stretch>
            <a:fillRect/>
          </a:stretch>
        </p:blipFill>
        <p:spPr>
          <a:xfrm>
            <a:off x="711777" y="0"/>
            <a:ext cx="7720445" cy="5143499"/>
          </a:xfrm>
          <a:prstGeom prst="rect">
            <a:avLst/>
          </a:prstGeom>
        </p:spPr>
      </p:pic>
    </p:spTree>
    <p:extLst>
      <p:ext uri="{BB962C8B-B14F-4D97-AF65-F5344CB8AC3E}">
        <p14:creationId xmlns:p14="http://schemas.microsoft.com/office/powerpoint/2010/main" val="382006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89002-FF18-D2DB-964C-7B50B749ED0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BFDAC6E-5413-DDB6-2810-6E58D90E3974}"/>
              </a:ext>
            </a:extLst>
          </p:cNvPr>
          <p:cNvSpPr>
            <a:spLocks noGrp="1" noChangeArrowheads="1"/>
          </p:cNvSpPr>
          <p:nvPr>
            <p:ph type="subTitle" idx="1"/>
          </p:nvPr>
        </p:nvSpPr>
        <p:spPr>
          <a:xfrm>
            <a:off x="228600" y="209550"/>
            <a:ext cx="3657600" cy="4800600"/>
          </a:xfrm>
        </p:spPr>
        <p:txBody>
          <a:bodyPr>
            <a:normAutofit fontScale="77500" lnSpcReduction="20000"/>
          </a:bodyPr>
          <a:lstStyle/>
          <a:p>
            <a:pPr algn="l"/>
            <a:r>
              <a:rPr lang="en-US" sz="4000" dirty="0"/>
              <a:t>Baby girl Lundquist born Sun Dec 22.</a:t>
            </a:r>
          </a:p>
          <a:p>
            <a:pPr algn="l"/>
            <a:r>
              <a:rPr lang="en-US" sz="4000" dirty="0"/>
              <a:t>7 lbs.</a:t>
            </a:r>
          </a:p>
          <a:p>
            <a:pPr algn="l"/>
            <a:r>
              <a:rPr lang="en-US" sz="4000" dirty="0"/>
              <a:t>We are waiting to publicly share name until after personal family naming/blessing time this coming week.  Bat Lundquist. </a:t>
            </a:r>
          </a:p>
          <a:p>
            <a:pPr algn="l"/>
            <a:endParaRPr lang="en-US" sz="4000" dirty="0"/>
          </a:p>
        </p:txBody>
      </p:sp>
      <p:pic>
        <p:nvPicPr>
          <p:cNvPr id="3" name="Picture 2">
            <a:extLst>
              <a:ext uri="{FF2B5EF4-FFF2-40B4-BE49-F238E27FC236}">
                <a16:creationId xmlns:a16="http://schemas.microsoft.com/office/drawing/2014/main" id="{5FD90C35-C415-0428-BAA9-4730BECF9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629" y="0"/>
            <a:ext cx="5190976" cy="3486150"/>
          </a:xfrm>
          <a:prstGeom prst="rect">
            <a:avLst/>
          </a:prstGeom>
        </p:spPr>
      </p:pic>
    </p:spTree>
    <p:extLst>
      <p:ext uri="{BB962C8B-B14F-4D97-AF65-F5344CB8AC3E}">
        <p14:creationId xmlns:p14="http://schemas.microsoft.com/office/powerpoint/2010/main" val="431796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797DF-0AF0-6865-4C85-072EF3ED466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4EBFE66-8E2E-98BE-C5B4-0F0F098E0694}"/>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Iranian media reported that Tehran had a new missile, the Fattah-1, in the attacks. Tehran describes the Fattah-1 as a “hypersonic” missile – meaning it travels at Mach 5, or five times the speed of sound (about 3,800 miles per hour).</a:t>
            </a:r>
          </a:p>
        </p:txBody>
      </p:sp>
    </p:spTree>
    <p:extLst>
      <p:ext uri="{BB962C8B-B14F-4D97-AF65-F5344CB8AC3E}">
        <p14:creationId xmlns:p14="http://schemas.microsoft.com/office/powerpoint/2010/main" val="4254966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8FED-B5C9-0185-15BD-F5CEF68DF03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46D3A2D-99DC-507E-7272-00D531D73ABF}"/>
              </a:ext>
            </a:extLst>
          </p:cNvPr>
          <p:cNvSpPr>
            <a:spLocks noGrp="1" noChangeArrowheads="1"/>
          </p:cNvSpPr>
          <p:nvPr>
            <p:ph type="subTitle" idx="1"/>
          </p:nvPr>
        </p:nvSpPr>
        <p:spPr>
          <a:xfrm>
            <a:off x="228600" y="209550"/>
            <a:ext cx="8686800" cy="4800600"/>
          </a:xfrm>
        </p:spPr>
        <p:txBody>
          <a:bodyPr>
            <a:normAutofit fontScale="92500" lnSpcReduction="10000"/>
          </a:bodyPr>
          <a:lstStyle/>
          <a:p>
            <a:pPr marL="514350" indent="-514350" algn="l">
              <a:buFont typeface="+mj-lt"/>
              <a:buAutoNum type="arabicPeriod" startAt="6"/>
            </a:pPr>
            <a:r>
              <a:rPr lang="en-US" sz="4000" dirty="0"/>
              <a:t>Houthis in Yemen had great quantities of ballistic missiles.</a:t>
            </a:r>
          </a:p>
          <a:p>
            <a:pPr marL="514350" indent="-514350" algn="l">
              <a:buFont typeface="+mj-lt"/>
              <a:buAutoNum type="arabicPeriod" startAt="6"/>
            </a:pPr>
            <a:r>
              <a:rPr lang="en-US" sz="4000" dirty="0"/>
              <a:t>Syria under Assad had vast supplies of Russian weapons.</a:t>
            </a:r>
          </a:p>
          <a:p>
            <a:pPr marL="514350" indent="-514350" algn="l">
              <a:buFont typeface="+mj-lt"/>
              <a:buAutoNum type="arabicPeriod" startAt="6"/>
            </a:pPr>
            <a:r>
              <a:rPr lang="en-US" sz="4000" dirty="0"/>
              <a:t>Oct. 8 the world erupted in anti-Israel protests!</a:t>
            </a:r>
          </a:p>
          <a:p>
            <a:pPr marL="514350" indent="-514350" algn="l">
              <a:buFont typeface="+mj-lt"/>
              <a:buAutoNum type="arabicPeriod" startAt="6"/>
            </a:pPr>
            <a:r>
              <a:rPr lang="en-US" sz="4000" dirty="0"/>
              <a:t>The U.S. has been duplicitous in sending arms and munitions.</a:t>
            </a:r>
          </a:p>
        </p:txBody>
      </p:sp>
    </p:spTree>
    <p:extLst>
      <p:ext uri="{BB962C8B-B14F-4D97-AF65-F5344CB8AC3E}">
        <p14:creationId xmlns:p14="http://schemas.microsoft.com/office/powerpoint/2010/main" val="4096048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45CE5-4A8A-6CD6-9DA5-3229B64A145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FC6D1FB-1A92-5C2E-E534-BCE760731128}"/>
              </a:ext>
            </a:extLst>
          </p:cNvPr>
          <p:cNvSpPr>
            <a:spLocks noGrp="1" noChangeArrowheads="1"/>
          </p:cNvSpPr>
          <p:nvPr>
            <p:ph type="subTitle" idx="1"/>
          </p:nvPr>
        </p:nvSpPr>
        <p:spPr>
          <a:xfrm>
            <a:off x="228600" y="209550"/>
            <a:ext cx="8686800" cy="4800600"/>
          </a:xfrm>
        </p:spPr>
        <p:txBody>
          <a:bodyPr>
            <a:normAutofit fontScale="92500"/>
          </a:bodyPr>
          <a:lstStyle/>
          <a:p>
            <a:pPr marL="742950" indent="-742950" algn="l">
              <a:buFont typeface="+mj-lt"/>
              <a:buAutoNum type="arabicPeriod" startAt="10"/>
            </a:pPr>
            <a:r>
              <a:rPr lang="en-US" sz="4000" dirty="0"/>
              <a:t>The Israelis have internal judicial action against Netanyahu.</a:t>
            </a:r>
          </a:p>
          <a:p>
            <a:pPr marL="742950" indent="-742950" algn="l">
              <a:buFont typeface="+mj-lt"/>
              <a:buAutoNum type="arabicPeriod" startAt="10"/>
            </a:pPr>
            <a:r>
              <a:rPr lang="en-US" sz="4000" dirty="0"/>
              <a:t>The International Criminal Court rules Netanyahu and </a:t>
            </a:r>
            <a:r>
              <a:rPr lang="en-US" sz="4000" dirty="0">
                <a:hlinkClick r:id="rId3" tooltip="Yoav Gallant">
                  <a:extLst>
                    <a:ext uri="{A12FA001-AC4F-418D-AE19-62706E023703}">
                      <ahyp:hlinkClr xmlns:ahyp="http://schemas.microsoft.com/office/drawing/2018/hyperlinkcolor" val="tx"/>
                    </a:ext>
                  </a:extLst>
                </a:hlinkClick>
              </a:rPr>
              <a:t>Yoav Gallant</a:t>
            </a:r>
            <a:r>
              <a:rPr lang="en-US" sz="4000" dirty="0"/>
              <a:t>, the former </a:t>
            </a:r>
            <a:r>
              <a:rPr lang="en-US" sz="4000" dirty="0">
                <a:hlinkClick r:id="rId4" tooltip="Ministry of Defense (Israel)">
                  <a:extLst>
                    <a:ext uri="{A12FA001-AC4F-418D-AE19-62706E023703}">
                      <ahyp:hlinkClr xmlns:ahyp="http://schemas.microsoft.com/office/drawing/2018/hyperlinkcolor" val="tx"/>
                    </a:ext>
                  </a:extLst>
                </a:hlinkClick>
              </a:rPr>
              <a:t>Minister of Defense of Israe</a:t>
            </a:r>
            <a:r>
              <a:rPr lang="en-US" sz="4000" dirty="0"/>
              <a:t>l</a:t>
            </a:r>
            <a:r>
              <a:rPr lang="en-US" sz="3200" b="0" i="0" u="none" strike="noStrike" dirty="0">
                <a:effectLst/>
                <a:latin typeface="Arial" panose="020B0604020202020204" pitchFamily="34" charset="0"/>
              </a:rPr>
              <a:t> </a:t>
            </a:r>
            <a:r>
              <a:rPr lang="en-US" sz="4000" dirty="0"/>
              <a:t>accused of genocide.  No action yet on Assad.  </a:t>
            </a:r>
          </a:p>
        </p:txBody>
      </p:sp>
    </p:spTree>
    <p:extLst>
      <p:ext uri="{BB962C8B-B14F-4D97-AF65-F5344CB8AC3E}">
        <p14:creationId xmlns:p14="http://schemas.microsoft.com/office/powerpoint/2010/main" val="2636267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0130E-9709-E9DB-C881-85437AD8FA4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3EDEAD8-BB72-C626-786D-D1DC73ACE72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567E0F1-3431-B710-D7F6-E6210F038CE6}"/>
              </a:ext>
            </a:extLst>
          </p:cNvPr>
          <p:cNvPicPr>
            <a:picLocks noChangeAspect="1"/>
          </p:cNvPicPr>
          <p:nvPr/>
        </p:nvPicPr>
        <p:blipFill>
          <a:blip r:embed="rId3"/>
          <a:stretch>
            <a:fillRect/>
          </a:stretch>
        </p:blipFill>
        <p:spPr>
          <a:xfrm>
            <a:off x="2015116" y="0"/>
            <a:ext cx="5113768" cy="5143499"/>
          </a:xfrm>
          <a:prstGeom prst="rect">
            <a:avLst/>
          </a:prstGeom>
        </p:spPr>
      </p:pic>
    </p:spTree>
    <p:extLst>
      <p:ext uri="{BB962C8B-B14F-4D97-AF65-F5344CB8AC3E}">
        <p14:creationId xmlns:p14="http://schemas.microsoft.com/office/powerpoint/2010/main" val="240815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1F188-B1E0-DF4C-78DB-3ED61276ADC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38B942A-8304-0E28-9149-43D58BDEFD3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12. Wokeness and cowardice in Israeli and American leadership</a:t>
            </a:r>
          </a:p>
        </p:txBody>
      </p:sp>
    </p:spTree>
    <p:extLst>
      <p:ext uri="{BB962C8B-B14F-4D97-AF65-F5344CB8AC3E}">
        <p14:creationId xmlns:p14="http://schemas.microsoft.com/office/powerpoint/2010/main" val="2957879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5BCC6-CEFA-174A-3373-BA5ECE15AF6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F765339-B285-CA27-72BF-83B503C83C0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5FF2E89-6FC1-BFFD-DE8F-02E82DA14A0F}"/>
              </a:ext>
            </a:extLst>
          </p:cNvPr>
          <p:cNvPicPr>
            <a:picLocks noChangeAspect="1"/>
          </p:cNvPicPr>
          <p:nvPr/>
        </p:nvPicPr>
        <p:blipFill>
          <a:blip r:embed="rId3"/>
          <a:stretch>
            <a:fillRect/>
          </a:stretch>
        </p:blipFill>
        <p:spPr>
          <a:xfrm>
            <a:off x="142423" y="361950"/>
            <a:ext cx="9011897" cy="4495800"/>
          </a:xfrm>
          <a:prstGeom prst="rect">
            <a:avLst/>
          </a:prstGeom>
        </p:spPr>
      </p:pic>
    </p:spTree>
    <p:extLst>
      <p:ext uri="{BB962C8B-B14F-4D97-AF65-F5344CB8AC3E}">
        <p14:creationId xmlns:p14="http://schemas.microsoft.com/office/powerpoint/2010/main" val="751642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A9EB-FFF8-1263-8A39-061D9417734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716AC63-7508-0342-1004-D18C96B30B8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2B52789-64E9-AB67-C7FA-AA464341F47D}"/>
              </a:ext>
            </a:extLst>
          </p:cNvPr>
          <p:cNvPicPr>
            <a:picLocks noChangeAspect="1"/>
          </p:cNvPicPr>
          <p:nvPr/>
        </p:nvPicPr>
        <p:blipFill>
          <a:blip r:embed="rId3"/>
          <a:stretch>
            <a:fillRect/>
          </a:stretch>
        </p:blipFill>
        <p:spPr>
          <a:xfrm>
            <a:off x="-5770" y="335998"/>
            <a:ext cx="9149770" cy="3807597"/>
          </a:xfrm>
          <a:prstGeom prst="rect">
            <a:avLst/>
          </a:prstGeom>
        </p:spPr>
      </p:pic>
    </p:spTree>
    <p:extLst>
      <p:ext uri="{BB962C8B-B14F-4D97-AF65-F5344CB8AC3E}">
        <p14:creationId xmlns:p14="http://schemas.microsoft.com/office/powerpoint/2010/main" val="134136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42A7-A785-2CF1-373D-3DC5682A19E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5032636-D572-12EF-E290-877DAE909A0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Herzi Halevi, Chief of the General Staff of Israel Defense Forces</a:t>
            </a:r>
          </a:p>
          <a:p>
            <a:pPr algn="l"/>
            <a:r>
              <a:rPr lang="en-US" sz="4000" dirty="0"/>
              <a:t>and Yoav Gallant, then Minister of Defense, opposed using the beepers.  5 years developing, but afraid. </a:t>
            </a:r>
          </a:p>
        </p:txBody>
      </p:sp>
    </p:spTree>
    <p:extLst>
      <p:ext uri="{BB962C8B-B14F-4D97-AF65-F5344CB8AC3E}">
        <p14:creationId xmlns:p14="http://schemas.microsoft.com/office/powerpoint/2010/main" val="268949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1820A-DD0A-F7B0-4546-7A5B55A1A25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6652F3B-47C0-9741-8EA0-523E6FB1592E}"/>
              </a:ext>
            </a:extLst>
          </p:cNvPr>
          <p:cNvSpPr>
            <a:spLocks noGrp="1" noChangeArrowheads="1"/>
          </p:cNvSpPr>
          <p:nvPr>
            <p:ph type="subTitle" idx="1"/>
          </p:nvPr>
        </p:nvSpPr>
        <p:spPr>
          <a:xfrm>
            <a:off x="152400" y="2848373"/>
            <a:ext cx="8763000" cy="2161777"/>
          </a:xfrm>
        </p:spPr>
        <p:txBody>
          <a:bodyPr>
            <a:normAutofit/>
          </a:bodyPr>
          <a:lstStyle/>
          <a:p>
            <a:pPr algn="l"/>
            <a:r>
              <a:rPr lang="en-US" sz="4000" dirty="0"/>
              <a:t>Netanyahu overrode most of Israel’s and America’s intel assessment.  </a:t>
            </a:r>
          </a:p>
        </p:txBody>
      </p:sp>
      <p:pic>
        <p:nvPicPr>
          <p:cNvPr id="3" name="Picture 2">
            <a:extLst>
              <a:ext uri="{FF2B5EF4-FFF2-40B4-BE49-F238E27FC236}">
                <a16:creationId xmlns:a16="http://schemas.microsoft.com/office/drawing/2014/main" id="{6DCDF8B6-395A-025B-1255-033F91A7E6E5}"/>
              </a:ext>
            </a:extLst>
          </p:cNvPr>
          <p:cNvPicPr>
            <a:picLocks noChangeAspect="1"/>
          </p:cNvPicPr>
          <p:nvPr/>
        </p:nvPicPr>
        <p:blipFill>
          <a:blip r:embed="rId3"/>
          <a:stretch>
            <a:fillRect/>
          </a:stretch>
        </p:blipFill>
        <p:spPr>
          <a:xfrm>
            <a:off x="13651" y="0"/>
            <a:ext cx="9116697" cy="2848373"/>
          </a:xfrm>
          <a:prstGeom prst="rect">
            <a:avLst/>
          </a:prstGeom>
        </p:spPr>
      </p:pic>
    </p:spTree>
    <p:extLst>
      <p:ext uri="{BB962C8B-B14F-4D97-AF65-F5344CB8AC3E}">
        <p14:creationId xmlns:p14="http://schemas.microsoft.com/office/powerpoint/2010/main" val="4201398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CB52-84C6-350B-6DB3-72DEDEE4CD4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7EEA051-6831-1864-4993-B476C453748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136E62F-6E3E-7CFD-F510-1EDA993450CA}"/>
              </a:ext>
            </a:extLst>
          </p:cNvPr>
          <p:cNvPicPr>
            <a:picLocks noChangeAspect="1"/>
          </p:cNvPicPr>
          <p:nvPr/>
        </p:nvPicPr>
        <p:blipFill>
          <a:blip r:embed="rId3"/>
          <a:stretch>
            <a:fillRect/>
          </a:stretch>
        </p:blipFill>
        <p:spPr>
          <a:xfrm>
            <a:off x="46908" y="361950"/>
            <a:ext cx="9050186" cy="4419600"/>
          </a:xfrm>
          <a:prstGeom prst="rect">
            <a:avLst/>
          </a:prstGeom>
        </p:spPr>
      </p:pic>
    </p:spTree>
    <p:extLst>
      <p:ext uri="{BB962C8B-B14F-4D97-AF65-F5344CB8AC3E}">
        <p14:creationId xmlns:p14="http://schemas.microsoft.com/office/powerpoint/2010/main" val="111831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1133-1B1A-A52D-A55D-9E5477AE6EF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17DE2C2-9B7C-5CFA-C76D-E1E7892AF14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30A574C5-6B77-61B2-F1CF-E0425DB8B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727341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E9B61-64F5-0328-108E-4FC7011F598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EB52FC7-5D61-6835-24E3-B16BCD47DB69}"/>
              </a:ext>
            </a:extLst>
          </p:cNvPr>
          <p:cNvSpPr>
            <a:spLocks noGrp="1" noChangeArrowheads="1"/>
          </p:cNvSpPr>
          <p:nvPr>
            <p:ph type="subTitle" idx="1"/>
          </p:nvPr>
        </p:nvSpPr>
        <p:spPr>
          <a:xfrm>
            <a:off x="228600" y="209550"/>
            <a:ext cx="3294870" cy="4800600"/>
          </a:xfrm>
        </p:spPr>
        <p:txBody>
          <a:bodyPr>
            <a:normAutofit lnSpcReduction="10000"/>
          </a:bodyPr>
          <a:lstStyle/>
          <a:p>
            <a:pPr algn="l"/>
            <a:r>
              <a:rPr lang="en-US" sz="4000" dirty="0" err="1"/>
              <a:t>Shiran</a:t>
            </a:r>
            <a:r>
              <a:rPr lang="en-US" sz="4000" dirty="0"/>
              <a:t> Abu </a:t>
            </a:r>
            <a:r>
              <a:rPr lang="en-US" sz="4000" dirty="0" err="1"/>
              <a:t>Akla</a:t>
            </a:r>
            <a:r>
              <a:rPr lang="en-US" sz="4000" dirty="0"/>
              <a:t>, journalist embedded with Islamic Jihad, killed in a gunfight with IDF </a:t>
            </a:r>
          </a:p>
        </p:txBody>
      </p:sp>
      <p:pic>
        <p:nvPicPr>
          <p:cNvPr id="3" name="Picture 2">
            <a:extLst>
              <a:ext uri="{FF2B5EF4-FFF2-40B4-BE49-F238E27FC236}">
                <a16:creationId xmlns:a16="http://schemas.microsoft.com/office/drawing/2014/main" id="{B11EC621-D194-A9CF-2A07-76437D09FAE6}"/>
              </a:ext>
            </a:extLst>
          </p:cNvPr>
          <p:cNvPicPr>
            <a:picLocks noChangeAspect="1"/>
          </p:cNvPicPr>
          <p:nvPr/>
        </p:nvPicPr>
        <p:blipFill>
          <a:blip r:embed="rId3"/>
          <a:stretch>
            <a:fillRect/>
          </a:stretch>
        </p:blipFill>
        <p:spPr>
          <a:xfrm>
            <a:off x="3523470" y="0"/>
            <a:ext cx="5591955" cy="4772691"/>
          </a:xfrm>
          <a:prstGeom prst="rect">
            <a:avLst/>
          </a:prstGeom>
        </p:spPr>
      </p:pic>
    </p:spTree>
    <p:extLst>
      <p:ext uri="{BB962C8B-B14F-4D97-AF65-F5344CB8AC3E}">
        <p14:creationId xmlns:p14="http://schemas.microsoft.com/office/powerpoint/2010/main" val="2093556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8662-8F32-726C-DE8E-E3FAD6AE663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865F00D-839B-C4CA-05F8-2D3AEFA1B126}"/>
              </a:ext>
            </a:extLst>
          </p:cNvPr>
          <p:cNvSpPr>
            <a:spLocks noGrp="1" noChangeArrowheads="1"/>
          </p:cNvSpPr>
          <p:nvPr>
            <p:ph type="subTitle" idx="1"/>
          </p:nvPr>
        </p:nvSpPr>
        <p:spPr>
          <a:xfrm>
            <a:off x="257174" y="1686160"/>
            <a:ext cx="8658225" cy="3323990"/>
          </a:xfrm>
        </p:spPr>
        <p:txBody>
          <a:bodyPr>
            <a:normAutofit fontScale="92500"/>
          </a:bodyPr>
          <a:lstStyle/>
          <a:p>
            <a:pPr algn="l"/>
            <a:r>
              <a:rPr lang="en-US" sz="4000" dirty="0"/>
              <a:t> Then launch and investigation into the IDF. </a:t>
            </a:r>
          </a:p>
          <a:p>
            <a:pPr algn="l"/>
            <a:r>
              <a:rPr lang="en-US" sz="4000" dirty="0"/>
              <a:t>Israeli soldiers on leave in Thailand face a foundation seeking to get them arrested as war criminals.</a:t>
            </a:r>
          </a:p>
        </p:txBody>
      </p:sp>
      <p:pic>
        <p:nvPicPr>
          <p:cNvPr id="3" name="Picture 2">
            <a:extLst>
              <a:ext uri="{FF2B5EF4-FFF2-40B4-BE49-F238E27FC236}">
                <a16:creationId xmlns:a16="http://schemas.microsoft.com/office/drawing/2014/main" id="{A71F19D6-B6D6-4F3B-50C5-4B438FFD2550}"/>
              </a:ext>
            </a:extLst>
          </p:cNvPr>
          <p:cNvPicPr>
            <a:picLocks noChangeAspect="1"/>
          </p:cNvPicPr>
          <p:nvPr/>
        </p:nvPicPr>
        <p:blipFill>
          <a:blip r:embed="rId3"/>
          <a:stretch>
            <a:fillRect/>
          </a:stretch>
        </p:blipFill>
        <p:spPr>
          <a:xfrm>
            <a:off x="257175" y="0"/>
            <a:ext cx="7278116" cy="1686160"/>
          </a:xfrm>
          <a:prstGeom prst="rect">
            <a:avLst/>
          </a:prstGeom>
        </p:spPr>
      </p:pic>
    </p:spTree>
    <p:extLst>
      <p:ext uri="{BB962C8B-B14F-4D97-AF65-F5344CB8AC3E}">
        <p14:creationId xmlns:p14="http://schemas.microsoft.com/office/powerpoint/2010/main" val="229941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376D-D3FE-FEF3-8FDB-C643F7AF446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8159E57-1CE6-7627-9AC5-7C7ACD0AABFC}"/>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Manipulated, coerced, </a:t>
            </a:r>
          </a:p>
          <a:p>
            <a:r>
              <a:rPr lang="en-US" sz="4000" dirty="0"/>
              <a:t>duplicitous cease fire </a:t>
            </a:r>
          </a:p>
          <a:p>
            <a:r>
              <a:rPr lang="en-US" sz="4000" dirty="0"/>
              <a:t>arranged by Pres. Biden</a:t>
            </a:r>
          </a:p>
        </p:txBody>
      </p:sp>
    </p:spTree>
    <p:extLst>
      <p:ext uri="{BB962C8B-B14F-4D97-AF65-F5344CB8AC3E}">
        <p14:creationId xmlns:p14="http://schemas.microsoft.com/office/powerpoint/2010/main" val="3104709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0F25B-52FC-E59D-ECE2-C5A390C2A3A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43A45C8-F5BF-AABC-D7A2-46A50A595FE2}"/>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UK Colonel Richard Kemp adds:</a:t>
            </a:r>
          </a:p>
          <a:p>
            <a:pPr algn="l"/>
            <a:r>
              <a:rPr lang="en-US" sz="4000" dirty="0"/>
              <a:t>“First, if this [Hezbollah] ceasefire had not been secured, it is probable that Joe Biden would have allowed, and even himself orchestrated, a binding </a:t>
            </a:r>
            <a:r>
              <a:rPr lang="en-US" sz="4000" u="sng" dirty="0">
                <a:solidFill>
                  <a:srgbClr val="FFFF66"/>
                </a:solidFill>
              </a:rPr>
              <a:t>UN Security Council Resolution </a:t>
            </a:r>
            <a:r>
              <a:rPr lang="en-US" sz="4000" dirty="0"/>
              <a:t>demanding a cessation of hostilities, potentially accompanied by a </a:t>
            </a:r>
            <a:r>
              <a:rPr lang="en-US" sz="4000" u="sng" dirty="0">
                <a:solidFill>
                  <a:srgbClr val="FFFF66"/>
                </a:solidFill>
              </a:rPr>
              <a:t>UN-mandated arms embargo on Israel. </a:t>
            </a:r>
          </a:p>
        </p:txBody>
      </p:sp>
    </p:spTree>
    <p:extLst>
      <p:ext uri="{BB962C8B-B14F-4D97-AF65-F5344CB8AC3E}">
        <p14:creationId xmlns:p14="http://schemas.microsoft.com/office/powerpoint/2010/main" val="3113261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B2AFC-E2D0-EDB3-2C1A-22CE5DEF99D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D301D68-1000-985D-EAA0-0128B5A1985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It would have been his cynical last ditch effort to rescue something at least from his woeful legacy on foreign affairs. Second, as Prime Minister Benjamin Netanyahu alluded to during his speech on the ceasefire, </a:t>
            </a:r>
          </a:p>
        </p:txBody>
      </p:sp>
    </p:spTree>
    <p:extLst>
      <p:ext uri="{BB962C8B-B14F-4D97-AF65-F5344CB8AC3E}">
        <p14:creationId xmlns:p14="http://schemas.microsoft.com/office/powerpoint/2010/main" val="415499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D70F-E496-A35E-195F-920ACABDA20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97091F4-68DD-784F-C409-7BE207C73DF0}"/>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 Biden White House has been imposing a partial arms embargo against Israel that included vital munitions and combat equipment including 2,000 pound bombs. After more than a year fighting a war on seven battlefronts that is a significant constraint.”</a:t>
            </a:r>
          </a:p>
        </p:txBody>
      </p:sp>
    </p:spTree>
    <p:extLst>
      <p:ext uri="{BB962C8B-B14F-4D97-AF65-F5344CB8AC3E}">
        <p14:creationId xmlns:p14="http://schemas.microsoft.com/office/powerpoint/2010/main" val="3644737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05701-1589-4BED-EA38-CAC34466D5C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D44EFE3-5B9F-CDEA-E8A6-B061FBE81B3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13. Slanderous American conservative journalism</a:t>
            </a:r>
          </a:p>
        </p:txBody>
      </p:sp>
    </p:spTree>
    <p:extLst>
      <p:ext uri="{BB962C8B-B14F-4D97-AF65-F5344CB8AC3E}">
        <p14:creationId xmlns:p14="http://schemas.microsoft.com/office/powerpoint/2010/main" val="1063986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621B3-368E-EAB7-5969-BFCA763977C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3602F74-0EC4-B50C-AF91-5756C1196D2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216A1D88-C7EF-8FD6-3854-2BD0B563E7DE}"/>
              </a:ext>
            </a:extLst>
          </p:cNvPr>
          <p:cNvPicPr>
            <a:picLocks noChangeAspect="1"/>
          </p:cNvPicPr>
          <p:nvPr/>
        </p:nvPicPr>
        <p:blipFill>
          <a:blip r:embed="rId3"/>
          <a:stretch>
            <a:fillRect/>
          </a:stretch>
        </p:blipFill>
        <p:spPr>
          <a:xfrm>
            <a:off x="0" y="72331"/>
            <a:ext cx="9144000" cy="4998837"/>
          </a:xfrm>
          <a:prstGeom prst="rect">
            <a:avLst/>
          </a:prstGeom>
        </p:spPr>
      </p:pic>
      <p:sp>
        <p:nvSpPr>
          <p:cNvPr id="2" name="TextBox 1">
            <a:extLst>
              <a:ext uri="{FF2B5EF4-FFF2-40B4-BE49-F238E27FC236}">
                <a16:creationId xmlns:a16="http://schemas.microsoft.com/office/drawing/2014/main" id="{9192A40A-D5BB-6146-BD1B-1D32662BE225}"/>
              </a:ext>
            </a:extLst>
          </p:cNvPr>
          <p:cNvSpPr txBox="1"/>
          <p:nvPr/>
        </p:nvSpPr>
        <p:spPr>
          <a:xfrm>
            <a:off x="190500" y="3562350"/>
            <a:ext cx="8526950" cy="707886"/>
          </a:xfrm>
          <a:prstGeom prst="rect">
            <a:avLst/>
          </a:prstGeom>
          <a:noFill/>
        </p:spPr>
        <p:txBody>
          <a:bodyPr wrap="none" rtlCol="0">
            <a:spAutoFit/>
          </a:bodyPr>
          <a:lstStyle/>
          <a:p>
            <a:pPr algn="l"/>
            <a:r>
              <a:rPr lang="en-US" dirty="0"/>
              <a:t>Tucker Carlson and Jeffrey Sachs</a:t>
            </a:r>
          </a:p>
        </p:txBody>
      </p:sp>
    </p:spTree>
    <p:extLst>
      <p:ext uri="{BB962C8B-B14F-4D97-AF65-F5344CB8AC3E}">
        <p14:creationId xmlns:p14="http://schemas.microsoft.com/office/powerpoint/2010/main" val="1339732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B772F-CC26-1E6D-28E8-653A90F5C30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ED18493-E14E-1AF6-F68C-0C7F2EE9F1FF}"/>
              </a:ext>
            </a:extLst>
          </p:cNvPr>
          <p:cNvSpPr>
            <a:spLocks noGrp="1" noChangeArrowheads="1"/>
          </p:cNvSpPr>
          <p:nvPr>
            <p:ph type="subTitle" idx="1"/>
          </p:nvPr>
        </p:nvSpPr>
        <p:spPr>
          <a:xfrm>
            <a:off x="228600" y="209550"/>
            <a:ext cx="4156606" cy="4800600"/>
          </a:xfrm>
        </p:spPr>
        <p:txBody>
          <a:bodyPr>
            <a:normAutofit fontScale="62500" lnSpcReduction="20000"/>
          </a:bodyPr>
          <a:lstStyle/>
          <a:p>
            <a:pPr algn="l"/>
            <a:r>
              <a:rPr lang="en-US" sz="5100" dirty="0"/>
              <a:t>Tucker Carlson’s [had a] controversial interview with Jeffrey Sachs, the Columbia professor who…espouses a litany of conspiracy theories about Israel </a:t>
            </a:r>
          </a:p>
          <a:p>
            <a:pPr algn="l"/>
            <a:endParaRPr lang="en-US" sz="4000" dirty="0"/>
          </a:p>
        </p:txBody>
      </p:sp>
      <p:pic>
        <p:nvPicPr>
          <p:cNvPr id="3" name="Picture 2">
            <a:extLst>
              <a:ext uri="{FF2B5EF4-FFF2-40B4-BE49-F238E27FC236}">
                <a16:creationId xmlns:a16="http://schemas.microsoft.com/office/drawing/2014/main" id="{4B9F206A-26EB-76A2-62A7-8B88035553F8}"/>
              </a:ext>
            </a:extLst>
          </p:cNvPr>
          <p:cNvPicPr>
            <a:picLocks noChangeAspect="1"/>
          </p:cNvPicPr>
          <p:nvPr/>
        </p:nvPicPr>
        <p:blipFill>
          <a:blip r:embed="rId3"/>
          <a:stretch>
            <a:fillRect/>
          </a:stretch>
        </p:blipFill>
        <p:spPr>
          <a:xfrm>
            <a:off x="4385206" y="38100"/>
            <a:ext cx="4739744" cy="5143500"/>
          </a:xfrm>
          <a:prstGeom prst="rect">
            <a:avLst/>
          </a:prstGeom>
        </p:spPr>
      </p:pic>
    </p:spTree>
    <p:extLst>
      <p:ext uri="{BB962C8B-B14F-4D97-AF65-F5344CB8AC3E}">
        <p14:creationId xmlns:p14="http://schemas.microsoft.com/office/powerpoint/2010/main" val="2617379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D7AE-C3A2-E291-A279-DEFABA8743F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69D4844-5E3C-965C-E410-B1B4C8EB40F0}"/>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In the interview, Sachs, who was once a renowned economist but now frequently promotes conspiracy theories on a range of issues, cast the fall of Syria’s authoritarian regime this month as the culmination of a decades-long plot led by Israeli Prime Minister Benjamin Netanyahu.</a:t>
            </a:r>
          </a:p>
        </p:txBody>
      </p:sp>
    </p:spTree>
    <p:extLst>
      <p:ext uri="{BB962C8B-B14F-4D97-AF65-F5344CB8AC3E}">
        <p14:creationId xmlns:p14="http://schemas.microsoft.com/office/powerpoint/2010/main" val="1454876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DB536-4AC8-7E8A-4191-FA5129A83AA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507F068-92FC-5013-408C-296A1C80C15E}"/>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248433BB-1B51-7B3E-02C0-97F2682E11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4C07D266-7B00-747E-1B9C-E9BC1C9E1B40}"/>
              </a:ext>
            </a:extLst>
          </p:cNvPr>
          <p:cNvSpPr txBox="1"/>
          <p:nvPr/>
        </p:nvSpPr>
        <p:spPr>
          <a:xfrm>
            <a:off x="228600" y="285750"/>
            <a:ext cx="7891006" cy="3785652"/>
          </a:xfrm>
          <a:prstGeom prst="rect">
            <a:avLst/>
          </a:prstGeom>
          <a:noFill/>
        </p:spPr>
        <p:txBody>
          <a:bodyPr wrap="none" rtlCol="0">
            <a:spAutoFit/>
          </a:bodyPr>
          <a:lstStyle/>
          <a:p>
            <a:pPr algn="l"/>
            <a:r>
              <a:rPr lang="en-US" u="sng" dirty="0">
                <a:solidFill>
                  <a:srgbClr val="FFFF66"/>
                </a:solidFill>
              </a:rPr>
              <a:t>Hanukkah victory</a:t>
            </a:r>
          </a:p>
          <a:p>
            <a:pPr marL="514350" indent="-514350" algn="l">
              <a:buFont typeface="+mj-lt"/>
              <a:buAutoNum type="arabicPeriod"/>
            </a:pPr>
            <a:r>
              <a:rPr lang="en-US" dirty="0"/>
              <a:t>Ancient original Hanukkah</a:t>
            </a:r>
          </a:p>
          <a:p>
            <a:pPr marL="514350" indent="-514350" algn="l">
              <a:buFont typeface="+mj-lt"/>
              <a:buAutoNum type="arabicPeriod"/>
            </a:pPr>
            <a:r>
              <a:rPr lang="en-US" dirty="0"/>
              <a:t>Last year Hanukkah situation</a:t>
            </a:r>
          </a:p>
          <a:p>
            <a:pPr marL="514350" indent="-514350" algn="l">
              <a:buFont typeface="+mj-lt"/>
              <a:buAutoNum type="arabicPeriod"/>
            </a:pPr>
            <a:r>
              <a:rPr lang="en-US" dirty="0"/>
              <a:t>Current Hanukkah situation</a:t>
            </a:r>
          </a:p>
          <a:p>
            <a:pPr marL="514350" indent="-514350" algn="l">
              <a:buFont typeface="+mj-lt"/>
              <a:buAutoNum type="arabicPeriod"/>
            </a:pPr>
            <a:r>
              <a:rPr lang="en-US" dirty="0"/>
              <a:t>Spiritual application</a:t>
            </a:r>
          </a:p>
          <a:p>
            <a:pPr algn="l"/>
            <a:endParaRPr lang="en-US" dirty="0"/>
          </a:p>
        </p:txBody>
      </p:sp>
    </p:spTree>
    <p:extLst>
      <p:ext uri="{BB962C8B-B14F-4D97-AF65-F5344CB8AC3E}">
        <p14:creationId xmlns:p14="http://schemas.microsoft.com/office/powerpoint/2010/main" val="17073901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39CB7-96EE-3C6B-4854-D25162BBF3E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0F4236E-660E-213C-E330-D9D3DAA820E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United States goes to war on his behalf,” he said of Netanyahu, arguing that “Israel has driven so many American wars.” </a:t>
            </a:r>
          </a:p>
        </p:txBody>
      </p:sp>
    </p:spTree>
    <p:extLst>
      <p:ext uri="{BB962C8B-B14F-4D97-AF65-F5344CB8AC3E}">
        <p14:creationId xmlns:p14="http://schemas.microsoft.com/office/powerpoint/2010/main" val="3070497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E1E51-54E8-97E8-F4AD-43783146EF5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99695B3-E7DD-8A68-BF61-E39F55FC261C}"/>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Invoking a classic antisemitic trope about Jewish control of American politics, Sachs added that the U.S. “gave over Middle East foreign policy to Israel a long time ago, not to U.S. interest, </a:t>
            </a:r>
            <a:r>
              <a:rPr lang="en-US" sz="4000" u="sng" dirty="0">
                <a:solidFill>
                  <a:srgbClr val="FFFF66"/>
                </a:solidFill>
              </a:rPr>
              <a:t>but to Israel’s interest</a:t>
            </a:r>
            <a:r>
              <a:rPr lang="en-US" sz="4000" dirty="0"/>
              <a:t>. That is the Israel lobby, and we don’t hear questioning of this at all.”</a:t>
            </a:r>
          </a:p>
        </p:txBody>
      </p:sp>
    </p:spTree>
    <p:extLst>
      <p:ext uri="{BB962C8B-B14F-4D97-AF65-F5344CB8AC3E}">
        <p14:creationId xmlns:p14="http://schemas.microsoft.com/office/powerpoint/2010/main" val="1340355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864A1-3AFF-ABCC-837A-02B09D7B08B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0021C00-FF1B-80AC-F532-ABF5E4B9AB8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Dec 18, 2024 · CARLSON: But why would Obama want to overthrow Assad? </a:t>
            </a:r>
          </a:p>
          <a:p>
            <a:pPr algn="l"/>
            <a:r>
              <a:rPr lang="en-US" sz="4000" dirty="0"/>
              <a:t>SACHS: Because Israel has run American foreign policy in the Middle East for 30 years. That's how it works. </a:t>
            </a:r>
          </a:p>
        </p:txBody>
      </p:sp>
    </p:spTree>
    <p:extLst>
      <p:ext uri="{BB962C8B-B14F-4D97-AF65-F5344CB8AC3E}">
        <p14:creationId xmlns:p14="http://schemas.microsoft.com/office/powerpoint/2010/main" val="2355866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99E6-5255-DB17-8B5D-55625BA0FBC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56F3B70-CEE2-DC89-2DEC-68D7D2C8F23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Tucker also interviewed Darryl Cooper, who teaches that Winston Churchill was the villain in WW II, NOT Hitler!</a:t>
            </a:r>
          </a:p>
        </p:txBody>
      </p:sp>
    </p:spTree>
    <p:extLst>
      <p:ext uri="{BB962C8B-B14F-4D97-AF65-F5344CB8AC3E}">
        <p14:creationId xmlns:p14="http://schemas.microsoft.com/office/powerpoint/2010/main" val="4041197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D1B6-EEF0-F7E8-5F1A-63E306363A1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DADC3F7-5909-C1BD-8688-3C4A505E4A41}"/>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0F62027A-C815-AD9E-636A-A40D12CE5901}"/>
              </a:ext>
            </a:extLst>
          </p:cNvPr>
          <p:cNvPicPr>
            <a:picLocks noChangeAspect="1"/>
          </p:cNvPicPr>
          <p:nvPr/>
        </p:nvPicPr>
        <p:blipFill>
          <a:blip r:embed="rId3"/>
          <a:stretch>
            <a:fillRect/>
          </a:stretch>
        </p:blipFill>
        <p:spPr>
          <a:xfrm>
            <a:off x="187603" y="0"/>
            <a:ext cx="8768794" cy="5143500"/>
          </a:xfrm>
          <a:prstGeom prst="rect">
            <a:avLst/>
          </a:prstGeom>
        </p:spPr>
      </p:pic>
    </p:spTree>
    <p:extLst>
      <p:ext uri="{BB962C8B-B14F-4D97-AF65-F5344CB8AC3E}">
        <p14:creationId xmlns:p14="http://schemas.microsoft.com/office/powerpoint/2010/main" val="2895164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23242-F86F-D545-918C-A7518BAAFA3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3F436F4-1A1D-D006-8B79-158FD72DC0BA}"/>
              </a:ext>
            </a:extLst>
          </p:cNvPr>
          <p:cNvSpPr>
            <a:spLocks noGrp="1" noChangeArrowheads="1"/>
          </p:cNvSpPr>
          <p:nvPr>
            <p:ph type="subTitle" idx="1"/>
          </p:nvPr>
        </p:nvSpPr>
        <p:spPr>
          <a:xfrm>
            <a:off x="228600" y="209550"/>
            <a:ext cx="2895600" cy="4800600"/>
          </a:xfrm>
        </p:spPr>
        <p:txBody>
          <a:bodyPr>
            <a:normAutofit fontScale="92500"/>
          </a:bodyPr>
          <a:lstStyle/>
          <a:p>
            <a:pPr algn="l"/>
            <a:r>
              <a:rPr lang="en-US" sz="4000"/>
              <a:t>Cooper calls Churchill “the chief villain of the Second World War,” </a:t>
            </a:r>
            <a:endParaRPr lang="en-US" sz="4000" dirty="0"/>
          </a:p>
        </p:txBody>
      </p:sp>
      <p:pic>
        <p:nvPicPr>
          <p:cNvPr id="3" name="Picture 2">
            <a:extLst>
              <a:ext uri="{FF2B5EF4-FFF2-40B4-BE49-F238E27FC236}">
                <a16:creationId xmlns:a16="http://schemas.microsoft.com/office/drawing/2014/main" id="{6CE535F8-DCE3-36F8-D5C3-504059B0D624}"/>
              </a:ext>
            </a:extLst>
          </p:cNvPr>
          <p:cNvPicPr>
            <a:picLocks noChangeAspect="1"/>
          </p:cNvPicPr>
          <p:nvPr/>
        </p:nvPicPr>
        <p:blipFill>
          <a:blip r:embed="rId3"/>
          <a:stretch>
            <a:fillRect/>
          </a:stretch>
        </p:blipFill>
        <p:spPr>
          <a:xfrm>
            <a:off x="3195589" y="0"/>
            <a:ext cx="5938886" cy="5143500"/>
          </a:xfrm>
          <a:prstGeom prst="rect">
            <a:avLst/>
          </a:prstGeom>
        </p:spPr>
      </p:pic>
    </p:spTree>
    <p:extLst>
      <p:ext uri="{BB962C8B-B14F-4D97-AF65-F5344CB8AC3E}">
        <p14:creationId xmlns:p14="http://schemas.microsoft.com/office/powerpoint/2010/main" val="453462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0D5D-0052-3C3E-B679-96DDB1FF008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4A74C88-253D-686F-7FAA-34F642E03EC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14. Iranian missile attacks.</a:t>
            </a:r>
          </a:p>
        </p:txBody>
      </p:sp>
    </p:spTree>
    <p:extLst>
      <p:ext uri="{BB962C8B-B14F-4D97-AF65-F5344CB8AC3E}">
        <p14:creationId xmlns:p14="http://schemas.microsoft.com/office/powerpoint/2010/main" val="3304064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2F02-8D7F-914E-3562-36DC9F32562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4B78490-0C42-F009-84FC-80AD4914A14E}"/>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13 April. Iran's attack sent around 170 drones, over 30 cruise missiles, and more than 120 ballistic missiles toward Israel and the Israeli-occupied Golan Heights. Israel said that the coalition, whose defensive efforts were codenamed Iron Shield, destroyed 99 percent of the incoming weapons, most before they reached Israeli airspace.</a:t>
            </a:r>
          </a:p>
        </p:txBody>
      </p:sp>
    </p:spTree>
    <p:extLst>
      <p:ext uri="{BB962C8B-B14F-4D97-AF65-F5344CB8AC3E}">
        <p14:creationId xmlns:p14="http://schemas.microsoft.com/office/powerpoint/2010/main" val="29353240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BC6B-3563-8D4F-BA14-85D8A2CB056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EC2F0BE-1787-4A92-FA33-A00E986C4881}"/>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On 1 October 2024, Iran launched about 200 ballistic missiles at targets in Israel, in at least two waves in retaliation for Israel's assassinations of Hamas leader Ismail Haniyeh in Tehran, Hezbollah leader Hassan Nasrallah, and IRGC general Abbas </a:t>
            </a:r>
            <a:r>
              <a:rPr lang="en-US" sz="4000" dirty="0" err="1"/>
              <a:t>Nilforoushan</a:t>
            </a:r>
            <a:r>
              <a:rPr lang="en-US" sz="4000" dirty="0"/>
              <a:t>. </a:t>
            </a:r>
          </a:p>
        </p:txBody>
      </p:sp>
    </p:spTree>
    <p:extLst>
      <p:ext uri="{BB962C8B-B14F-4D97-AF65-F5344CB8AC3E}">
        <p14:creationId xmlns:p14="http://schemas.microsoft.com/office/powerpoint/2010/main" val="29939598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2FFA-7BEB-693B-B3F0-45E02C2B2D5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89BA4E8-DA16-D5B5-1AAD-40C04DC9EFF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B245921-DDD6-FFD7-140A-17D085791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65633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F57C6-DD35-872E-B18D-BE73681511A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79E1CC2-04EC-583E-DFDC-4A6CFA00B7A1}"/>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4A67004-2FF5-2614-C44E-8E788F909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697984CA-CFF0-2D52-E026-F8BE042C626E}"/>
              </a:ext>
            </a:extLst>
          </p:cNvPr>
          <p:cNvSpPr txBox="1"/>
          <p:nvPr/>
        </p:nvSpPr>
        <p:spPr>
          <a:xfrm>
            <a:off x="228600" y="285750"/>
            <a:ext cx="7891006" cy="3785652"/>
          </a:xfrm>
          <a:prstGeom prst="rect">
            <a:avLst/>
          </a:prstGeom>
          <a:noFill/>
        </p:spPr>
        <p:txBody>
          <a:bodyPr wrap="none" rtlCol="0">
            <a:spAutoFit/>
          </a:bodyPr>
          <a:lstStyle/>
          <a:p>
            <a:pPr algn="l"/>
            <a:r>
              <a:rPr lang="en-US" u="sng" dirty="0">
                <a:solidFill>
                  <a:srgbClr val="FFFF66"/>
                </a:solidFill>
              </a:rPr>
              <a:t>Hanukkah victory</a:t>
            </a:r>
          </a:p>
          <a:p>
            <a:pPr marL="514350" indent="-514350" algn="l">
              <a:buFont typeface="+mj-lt"/>
              <a:buAutoNum type="arabicPeriod"/>
            </a:pPr>
            <a:r>
              <a:rPr lang="en-US" u="sng" dirty="0">
                <a:solidFill>
                  <a:srgbClr val="FFFF66"/>
                </a:solidFill>
              </a:rPr>
              <a:t>Ancient original Hanukkah</a:t>
            </a:r>
          </a:p>
          <a:p>
            <a:pPr marL="514350" indent="-514350" algn="l">
              <a:buFont typeface="+mj-lt"/>
              <a:buAutoNum type="arabicPeriod"/>
            </a:pPr>
            <a:r>
              <a:rPr lang="en-US" dirty="0"/>
              <a:t>Last year Hanukkah situation</a:t>
            </a:r>
          </a:p>
          <a:p>
            <a:pPr marL="514350" indent="-514350" algn="l">
              <a:buFont typeface="+mj-lt"/>
              <a:buAutoNum type="arabicPeriod"/>
            </a:pPr>
            <a:r>
              <a:rPr lang="en-US" dirty="0"/>
              <a:t>Current Hanukkah situation</a:t>
            </a:r>
          </a:p>
          <a:p>
            <a:pPr marL="514350" indent="-514350" algn="l">
              <a:buFont typeface="+mj-lt"/>
              <a:buAutoNum type="arabicPeriod"/>
            </a:pPr>
            <a:r>
              <a:rPr lang="en-US" dirty="0"/>
              <a:t>Spiritual application</a:t>
            </a:r>
          </a:p>
          <a:p>
            <a:pPr algn="l"/>
            <a:endParaRPr lang="en-US" dirty="0"/>
          </a:p>
        </p:txBody>
      </p:sp>
    </p:spTree>
    <p:extLst>
      <p:ext uri="{BB962C8B-B14F-4D97-AF65-F5344CB8AC3E}">
        <p14:creationId xmlns:p14="http://schemas.microsoft.com/office/powerpoint/2010/main" val="3567597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0D0D-48AB-513D-29D4-69A30DEA591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6E51349-254A-E121-2309-2ABC7E92B4A7}"/>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F953B43-761D-8DE3-7532-1337AF96B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317D3262-0DFE-A716-31B4-A367DB020546}"/>
              </a:ext>
            </a:extLst>
          </p:cNvPr>
          <p:cNvSpPr txBox="1"/>
          <p:nvPr/>
        </p:nvSpPr>
        <p:spPr>
          <a:xfrm>
            <a:off x="228600" y="285750"/>
            <a:ext cx="7891006" cy="3785652"/>
          </a:xfrm>
          <a:prstGeom prst="rect">
            <a:avLst/>
          </a:prstGeom>
          <a:noFill/>
        </p:spPr>
        <p:txBody>
          <a:bodyPr wrap="none" rtlCol="0">
            <a:spAutoFit/>
          </a:bodyPr>
          <a:lstStyle/>
          <a:p>
            <a:pPr algn="l"/>
            <a:r>
              <a:rPr lang="en-US" u="sng" dirty="0">
                <a:solidFill>
                  <a:srgbClr val="FFFF66"/>
                </a:solidFill>
              </a:rPr>
              <a:t>Hanukkah victory</a:t>
            </a:r>
          </a:p>
          <a:p>
            <a:pPr marL="514350" indent="-514350" algn="l">
              <a:buFont typeface="+mj-lt"/>
              <a:buAutoNum type="arabicPeriod"/>
            </a:pPr>
            <a:r>
              <a:rPr lang="en-US" dirty="0"/>
              <a:t>Ancient original Hanukkah</a:t>
            </a:r>
          </a:p>
          <a:p>
            <a:pPr marL="514350" indent="-514350" algn="l">
              <a:buFont typeface="+mj-lt"/>
              <a:buAutoNum type="arabicPeriod"/>
            </a:pPr>
            <a:r>
              <a:rPr lang="en-US" dirty="0"/>
              <a:t>Last year Hanukkah situation</a:t>
            </a:r>
          </a:p>
          <a:p>
            <a:pPr marL="514350" indent="-514350" algn="l">
              <a:buFont typeface="+mj-lt"/>
              <a:buAutoNum type="arabicPeriod"/>
            </a:pPr>
            <a:r>
              <a:rPr lang="en-US" u="sng" dirty="0">
                <a:solidFill>
                  <a:srgbClr val="FFFF66"/>
                </a:solidFill>
              </a:rPr>
              <a:t>Current Hanukkah situation</a:t>
            </a:r>
          </a:p>
          <a:p>
            <a:pPr marL="514350" indent="-514350" algn="l">
              <a:buFont typeface="+mj-lt"/>
              <a:buAutoNum type="arabicPeriod"/>
            </a:pPr>
            <a:r>
              <a:rPr lang="en-US" dirty="0"/>
              <a:t>Spiritual application</a:t>
            </a:r>
          </a:p>
          <a:p>
            <a:pPr algn="l"/>
            <a:endParaRPr lang="en-US" dirty="0"/>
          </a:p>
        </p:txBody>
      </p:sp>
    </p:spTree>
    <p:extLst>
      <p:ext uri="{BB962C8B-B14F-4D97-AF65-F5344CB8AC3E}">
        <p14:creationId xmlns:p14="http://schemas.microsoft.com/office/powerpoint/2010/main" val="3582937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50F2F-2F15-0807-A396-3FC2251F5A9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0283C54-2AA5-353F-2C40-526A7B02000F}"/>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u="sng" dirty="0">
                <a:solidFill>
                  <a:srgbClr val="FFFF66"/>
                </a:solidFill>
              </a:rPr>
              <a:t>Hanukkah 2024</a:t>
            </a:r>
          </a:p>
          <a:p>
            <a:pPr marL="457200" indent="-457200" algn="l">
              <a:buFont typeface="+mj-lt"/>
              <a:buAutoNum type="arabicPeriod"/>
            </a:pPr>
            <a:r>
              <a:rPr lang="en-US" sz="4000" dirty="0"/>
              <a:t>On September 17th, the pagers of thousands of Hezbollah operatives exploded, killing 42 and wounding over 3,000. The following day, the walkie talkies of Hezbollah operatives across Lebanon and Syria exploded, </a:t>
            </a:r>
          </a:p>
        </p:txBody>
      </p:sp>
    </p:spTree>
    <p:extLst>
      <p:ext uri="{BB962C8B-B14F-4D97-AF65-F5344CB8AC3E}">
        <p14:creationId xmlns:p14="http://schemas.microsoft.com/office/powerpoint/2010/main" val="22845888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A63A4-B0C2-EC7D-9E91-2BDB95C5EAF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CE60B8D-6C86-08B9-C974-4CA8E3CEC5A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killing 12 and wounding 2,750. In one fell swoop, the entire Hezbollah communication infrastructure was crippled. </a:t>
            </a:r>
          </a:p>
        </p:txBody>
      </p:sp>
    </p:spTree>
    <p:extLst>
      <p:ext uri="{BB962C8B-B14F-4D97-AF65-F5344CB8AC3E}">
        <p14:creationId xmlns:p14="http://schemas.microsoft.com/office/powerpoint/2010/main" val="2051222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33228-EA31-CBD6-A78D-856295EF204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1136DA2-BF92-C04D-0650-FBE43E0FF2FD}"/>
              </a:ext>
            </a:extLst>
          </p:cNvPr>
          <p:cNvSpPr>
            <a:spLocks noGrp="1" noChangeArrowheads="1"/>
          </p:cNvSpPr>
          <p:nvPr>
            <p:ph type="subTitle" idx="1"/>
          </p:nvPr>
        </p:nvSpPr>
        <p:spPr>
          <a:xfrm>
            <a:off x="228600" y="209550"/>
            <a:ext cx="8686800" cy="4800600"/>
          </a:xfrm>
        </p:spPr>
        <p:txBody>
          <a:bodyPr>
            <a:normAutofit fontScale="85000" lnSpcReduction="10000"/>
          </a:bodyPr>
          <a:lstStyle/>
          <a:p>
            <a:pPr algn="l"/>
            <a:r>
              <a:rPr lang="en-US" sz="4000" dirty="0"/>
              <a:t>10 days after the pager attack, Israel struck and killed Hezbollah’s supreme leader, Hassan Nasrallah, as he met with top commanders in a Beirut bunker. When Israel’s ground forces entered southern Lebanon, they were surprised to find many Hezbollah command centers unmanned.  A captured terrorist told the IDF that after Nasrallah's death most of them fled.</a:t>
            </a:r>
          </a:p>
        </p:txBody>
      </p:sp>
    </p:spTree>
    <p:extLst>
      <p:ext uri="{BB962C8B-B14F-4D97-AF65-F5344CB8AC3E}">
        <p14:creationId xmlns:p14="http://schemas.microsoft.com/office/powerpoint/2010/main" val="27557176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69C5-A697-90B7-92C1-E51452C4BF7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AFDB469-4F81-3537-B685-0DD47B012B04}"/>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On one of Israel’s most viewed primetime news programs, a retired IDF colonel said this:</a:t>
            </a:r>
          </a:p>
          <a:p>
            <a:pPr algn="l"/>
            <a:r>
              <a:rPr lang="en-US" sz="4000" dirty="0"/>
              <a:t>“As an expert on Hezbollah and Lebanon, I say if you were to put all the heads of Israel’s security agencies here and ask them, ‘Is there a chance that this might happen to Hezbollah in under a month?’</a:t>
            </a:r>
          </a:p>
        </p:txBody>
      </p:sp>
    </p:spTree>
    <p:extLst>
      <p:ext uri="{BB962C8B-B14F-4D97-AF65-F5344CB8AC3E}">
        <p14:creationId xmlns:p14="http://schemas.microsoft.com/office/powerpoint/2010/main" val="942854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F6532-D481-17F5-AB6C-80EE98F0A1C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4806C28-C59A-7B58-D83B-51182C4107B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There would not be one who would honestly say that they would have imagined even half of what has happened is possible… </a:t>
            </a:r>
            <a:r>
              <a:rPr lang="en-US" sz="4000" u="sng" dirty="0">
                <a:solidFill>
                  <a:srgbClr val="FFFF66"/>
                </a:solidFill>
              </a:rPr>
              <a:t>[It is] not the result of man’s actions but the hand of God.”</a:t>
            </a:r>
          </a:p>
        </p:txBody>
      </p:sp>
    </p:spTree>
    <p:extLst>
      <p:ext uri="{BB962C8B-B14F-4D97-AF65-F5344CB8AC3E}">
        <p14:creationId xmlns:p14="http://schemas.microsoft.com/office/powerpoint/2010/main" val="21552265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F13FC-FBB8-C5C8-5373-666656166E1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237CC52-0B4C-BBAD-A464-9A0057DACBC8}"/>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Hezbollah's massive arsenal exposed – IDF displays over 85,000 weapons confiscated in southern Lebanon</a:t>
            </a:r>
          </a:p>
          <a:p>
            <a:pPr algn="l"/>
            <a:r>
              <a:rPr lang="en-US" sz="4000" dirty="0"/>
              <a:t>Majority of confiscated weapons were intended to be used in Hezbollah's 'Conquer the Galilee' planned invasion</a:t>
            </a:r>
          </a:p>
        </p:txBody>
      </p:sp>
    </p:spTree>
    <p:extLst>
      <p:ext uri="{BB962C8B-B14F-4D97-AF65-F5344CB8AC3E}">
        <p14:creationId xmlns:p14="http://schemas.microsoft.com/office/powerpoint/2010/main" val="3660954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5AB6-0837-0F33-3CE1-5CAFD0B75DA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19211D7-0C67-DB37-25D9-C9FC4F1A073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6628" name="Picture 4">
            <a:extLst>
              <a:ext uri="{FF2B5EF4-FFF2-40B4-BE49-F238E27FC236}">
                <a16:creationId xmlns:a16="http://schemas.microsoft.com/office/drawing/2014/main" id="{E02D826B-865A-5B83-1940-F89BA9ABC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7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E690-1FAF-A999-F66B-ADA02444192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3F6859F-1077-D79F-FEB2-1E274D9472E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9698" name="Picture 2">
            <a:extLst>
              <a:ext uri="{FF2B5EF4-FFF2-40B4-BE49-F238E27FC236}">
                <a16:creationId xmlns:a16="http://schemas.microsoft.com/office/drawing/2014/main" id="{A4D09C3B-A561-2B8D-144F-541544DD5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5D05DB-654C-D354-301B-10D3C42ADAFA}"/>
              </a:ext>
            </a:extLst>
          </p:cNvPr>
          <p:cNvSpPr txBox="1"/>
          <p:nvPr/>
        </p:nvSpPr>
        <p:spPr>
          <a:xfrm>
            <a:off x="340175" y="133350"/>
            <a:ext cx="8068812"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Hezbollah weapons confiscated</a:t>
            </a:r>
          </a:p>
          <a:p>
            <a:pPr algn="l"/>
            <a:r>
              <a:rPr lang="en-US" dirty="0">
                <a:effectLst>
                  <a:outerShdw blurRad="38100" dist="38100" dir="2700000" algn="tl">
                    <a:srgbClr val="000000">
                      <a:alpha val="43137"/>
                    </a:srgbClr>
                  </a:outerShdw>
                </a:effectLst>
              </a:rPr>
              <a:t> by the IDF (Photo: IDF)</a:t>
            </a:r>
          </a:p>
        </p:txBody>
      </p:sp>
    </p:spTree>
    <p:extLst>
      <p:ext uri="{BB962C8B-B14F-4D97-AF65-F5344CB8AC3E}">
        <p14:creationId xmlns:p14="http://schemas.microsoft.com/office/powerpoint/2010/main" val="38873262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45F7E-1344-4803-B4E7-D400A3CAD09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4BE8846-D98B-EEBE-BC98-F547F82EEDA5}"/>
              </a:ext>
            </a:extLst>
          </p:cNvPr>
          <p:cNvSpPr>
            <a:spLocks noGrp="1" noChangeArrowheads="1"/>
          </p:cNvSpPr>
          <p:nvPr>
            <p:ph type="subTitle" idx="1"/>
          </p:nvPr>
        </p:nvSpPr>
        <p:spPr>
          <a:xfrm>
            <a:off x="228600" y="209550"/>
            <a:ext cx="8686800" cy="4800600"/>
          </a:xfrm>
        </p:spPr>
        <p:txBody>
          <a:bodyPr>
            <a:normAutofit/>
          </a:bodyPr>
          <a:lstStyle/>
          <a:p>
            <a:pPr marL="457200" indent="-457200" algn="l">
              <a:buFont typeface="+mj-lt"/>
              <a:buAutoNum type="arabicPeriod" startAt="2"/>
            </a:pPr>
            <a:r>
              <a:rPr lang="en-US" sz="4000" dirty="0"/>
              <a:t>Yahya Sinwar is dead and also all other Hamas leaders.  </a:t>
            </a:r>
          </a:p>
          <a:p>
            <a:pPr marL="457200" indent="-457200" algn="l">
              <a:buFont typeface="+mj-lt"/>
              <a:buAutoNum type="arabicPeriod" startAt="2"/>
            </a:pPr>
            <a:r>
              <a:rPr lang="en-US" sz="4000" dirty="0"/>
              <a:t>Syria’s Assad has fled to Russia and </a:t>
            </a:r>
            <a:r>
              <a:rPr lang="en-US" sz="4000" u="sng" dirty="0">
                <a:solidFill>
                  <a:srgbClr val="FFFF66"/>
                </a:solidFill>
              </a:rPr>
              <a:t>Israel has made 350 airstrikes into Syria</a:t>
            </a:r>
            <a:r>
              <a:rPr lang="en-US" sz="4000" dirty="0">
                <a:solidFill>
                  <a:srgbClr val="FFFF66"/>
                </a:solidFill>
              </a:rPr>
              <a:t> </a:t>
            </a:r>
            <a:r>
              <a:rPr lang="en-US" sz="4000" dirty="0"/>
              <a:t>destroying their navy, air force, chemical weapons</a:t>
            </a:r>
          </a:p>
        </p:txBody>
      </p:sp>
    </p:spTree>
    <p:extLst>
      <p:ext uri="{BB962C8B-B14F-4D97-AF65-F5344CB8AC3E}">
        <p14:creationId xmlns:p14="http://schemas.microsoft.com/office/powerpoint/2010/main" val="736895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D7B94C5B-363F-D602-DC5B-5B20FDF5B666}"/>
              </a:ext>
            </a:extLst>
          </p:cNvPr>
          <p:cNvSpPr>
            <a:spLocks noGrp="1" noChangeArrowheads="1"/>
          </p:cNvSpPr>
          <p:nvPr>
            <p:ph type="body" idx="1"/>
          </p:nvPr>
        </p:nvSpPr>
        <p:spPr>
          <a:xfrm>
            <a:off x="304800" y="285750"/>
            <a:ext cx="8534400" cy="4648200"/>
          </a:xfrm>
        </p:spPr>
        <p:txBody>
          <a:bodyPr/>
          <a:lstStyle/>
          <a:p>
            <a:pPr marL="0" indent="0">
              <a:buNone/>
            </a:pPr>
            <a:r>
              <a:rPr lang="en-US" altLang="en-US" sz="4000" dirty="0">
                <a:solidFill>
                  <a:schemeClr val="bg1"/>
                </a:solidFill>
              </a:rPr>
              <a:t>Alexander’s Greek Empire 330</a:t>
            </a:r>
            <a:r>
              <a:rPr lang="en-US" altLang="en-US" sz="2800" dirty="0">
                <a:solidFill>
                  <a:schemeClr val="bg1"/>
                </a:solidFill>
              </a:rPr>
              <a:t> BCE</a:t>
            </a:r>
            <a:endParaRPr lang="en-US" altLang="en-US" sz="3200" dirty="0">
              <a:solidFill>
                <a:schemeClr val="bg1"/>
              </a:solidFill>
            </a:endParaRPr>
          </a:p>
        </p:txBody>
      </p:sp>
      <p:pic>
        <p:nvPicPr>
          <p:cNvPr id="322564" name="Picture 4">
            <a:extLst>
              <a:ext uri="{FF2B5EF4-FFF2-40B4-BE49-F238E27FC236}">
                <a16:creationId xmlns:a16="http://schemas.microsoft.com/office/drawing/2014/main" id="{EE0C2347-8F94-2B61-4CC0-195A162AD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62049"/>
            <a:ext cx="7161609" cy="394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B1FA-C932-537B-F325-24948BC6CB0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EE64789-2743-C825-40CB-1B90FA6529A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5602" name="Picture 2">
            <a:extLst>
              <a:ext uri="{FF2B5EF4-FFF2-40B4-BE49-F238E27FC236}">
                <a16:creationId xmlns:a16="http://schemas.microsoft.com/office/drawing/2014/main" id="{857D5CD4-FFD1-6E87-13A2-14DA979EE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3" y="0"/>
            <a:ext cx="76977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05E556-AE15-EAF5-C297-439CF44EF544}"/>
              </a:ext>
            </a:extLst>
          </p:cNvPr>
          <p:cNvSpPr txBox="1"/>
          <p:nvPr/>
        </p:nvSpPr>
        <p:spPr>
          <a:xfrm>
            <a:off x="967912" y="3705761"/>
            <a:ext cx="7206588" cy="1323439"/>
          </a:xfrm>
          <a:prstGeom prst="rect">
            <a:avLst/>
          </a:prstGeom>
          <a:noFill/>
        </p:spPr>
        <p:txBody>
          <a:bodyPr wrap="none" rtlCol="0">
            <a:spAutoFit/>
          </a:bodyPr>
          <a:lstStyle/>
          <a:p>
            <a:r>
              <a:rPr lang="fi-FI" dirty="0">
                <a:effectLst>
                  <a:outerShdw blurRad="38100" dist="38100" dir="2700000" algn="tl">
                    <a:srgbClr val="000000">
                      <a:alpha val="43137"/>
                    </a:srgbClr>
                  </a:outerShdw>
                </a:effectLst>
              </a:rPr>
              <a:t>Israeli Navy destroys Syrian </a:t>
            </a:r>
          </a:p>
          <a:p>
            <a:r>
              <a:rPr lang="fi-FI" dirty="0">
                <a:effectLst>
                  <a:outerShdw blurRad="38100" dist="38100" dir="2700000" algn="tl">
                    <a:srgbClr val="000000">
                      <a:alpha val="43137"/>
                    </a:srgbClr>
                  </a:outerShdw>
                </a:effectLst>
              </a:rPr>
              <a:t>Fleet in Latakia</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9573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78462-4AD2-B170-8238-20BC996CE2A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F4AEF92-72DF-6D0D-274F-5261D58491E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Russia confirms former Syrian dictator Assad and family are in Russia, apparently per rumors together with over $150 BILLION in Syrian assets.</a:t>
            </a:r>
          </a:p>
          <a:p>
            <a:pPr algn="l"/>
            <a:endParaRPr lang="en-US" sz="4000" dirty="0"/>
          </a:p>
        </p:txBody>
      </p:sp>
    </p:spTree>
    <p:extLst>
      <p:ext uri="{BB962C8B-B14F-4D97-AF65-F5344CB8AC3E}">
        <p14:creationId xmlns:p14="http://schemas.microsoft.com/office/powerpoint/2010/main" val="39291284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20AE8-CE40-0214-667C-A06DB5EDFD8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B32A0FE-C234-E177-60DF-E26B837F4F94}"/>
              </a:ext>
            </a:extLst>
          </p:cNvPr>
          <p:cNvSpPr>
            <a:spLocks noGrp="1" noChangeArrowheads="1"/>
          </p:cNvSpPr>
          <p:nvPr>
            <p:ph type="subTitle" idx="1"/>
          </p:nvPr>
        </p:nvSpPr>
        <p:spPr>
          <a:xfrm>
            <a:off x="228600" y="209550"/>
            <a:ext cx="8686800" cy="4800600"/>
          </a:xfrm>
        </p:spPr>
        <p:txBody>
          <a:bodyPr>
            <a:normAutofit/>
          </a:bodyPr>
          <a:lstStyle/>
          <a:p>
            <a:pPr marL="457200" indent="-457200" algn="l">
              <a:buFont typeface="+mj-lt"/>
              <a:buAutoNum type="arabicPeriod" startAt="4"/>
            </a:pPr>
            <a:r>
              <a:rPr lang="en-US" sz="4000" dirty="0"/>
              <a:t>Israel destroy Iran’s air defenses.</a:t>
            </a:r>
          </a:p>
          <a:p>
            <a:pPr marL="457200" indent="-457200" algn="l">
              <a:buFont typeface="+mj-lt"/>
              <a:buAutoNum type="arabicPeriod" startAt="4"/>
            </a:pPr>
            <a:r>
              <a:rPr lang="en-US" sz="4000" dirty="0"/>
              <a:t>Change of US administration.</a:t>
            </a:r>
          </a:p>
        </p:txBody>
      </p:sp>
    </p:spTree>
    <p:extLst>
      <p:ext uri="{BB962C8B-B14F-4D97-AF65-F5344CB8AC3E}">
        <p14:creationId xmlns:p14="http://schemas.microsoft.com/office/powerpoint/2010/main" val="254632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44D75-A794-1787-B4CA-7CA2BCF0E9A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2ED81C8-6F6D-2767-0C76-79B7E7AF2E3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AEC4720-74D2-AF40-F07D-E93E56C0F949}"/>
              </a:ext>
            </a:extLst>
          </p:cNvPr>
          <p:cNvPicPr>
            <a:picLocks noChangeAspect="1"/>
          </p:cNvPicPr>
          <p:nvPr/>
        </p:nvPicPr>
        <p:blipFill>
          <a:blip r:embed="rId3"/>
          <a:stretch>
            <a:fillRect/>
          </a:stretch>
        </p:blipFill>
        <p:spPr>
          <a:xfrm>
            <a:off x="0" y="147941"/>
            <a:ext cx="9144000" cy="4847617"/>
          </a:xfrm>
          <a:prstGeom prst="rect">
            <a:avLst/>
          </a:prstGeom>
        </p:spPr>
      </p:pic>
    </p:spTree>
    <p:extLst>
      <p:ext uri="{BB962C8B-B14F-4D97-AF65-F5344CB8AC3E}">
        <p14:creationId xmlns:p14="http://schemas.microsoft.com/office/powerpoint/2010/main" val="13965558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51FA-770B-41AB-F402-2296D2BE0C4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C0B1B7A-B939-9CA7-895A-BAED1ED7E63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E350CAC-E7CA-DD06-2ED8-A6361BF0C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9312094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EBF7-F2F4-541B-F0C0-7C62E8E0F94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A854F7D-4E2D-76A3-CCB2-E932F615E06E}"/>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7D1B0525-C7C6-9D8C-AF0D-09F4E57A15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B4E18370-78B0-1B74-E050-E8CA9E31C557}"/>
              </a:ext>
            </a:extLst>
          </p:cNvPr>
          <p:cNvSpPr txBox="1"/>
          <p:nvPr/>
        </p:nvSpPr>
        <p:spPr>
          <a:xfrm>
            <a:off x="228600" y="285750"/>
            <a:ext cx="7891006" cy="3785652"/>
          </a:xfrm>
          <a:prstGeom prst="rect">
            <a:avLst/>
          </a:prstGeom>
          <a:noFill/>
        </p:spPr>
        <p:txBody>
          <a:bodyPr wrap="none" rtlCol="0">
            <a:spAutoFit/>
          </a:bodyPr>
          <a:lstStyle/>
          <a:p>
            <a:pPr algn="l"/>
            <a:r>
              <a:rPr lang="en-US" u="sng" dirty="0">
                <a:solidFill>
                  <a:srgbClr val="FFFF66"/>
                </a:solidFill>
              </a:rPr>
              <a:t>Hanukkah victory</a:t>
            </a:r>
          </a:p>
          <a:p>
            <a:pPr marL="514350" indent="-514350" algn="l">
              <a:buFont typeface="+mj-lt"/>
              <a:buAutoNum type="arabicPeriod"/>
            </a:pPr>
            <a:r>
              <a:rPr lang="en-US" dirty="0"/>
              <a:t>Ancient original Hanukkah</a:t>
            </a:r>
          </a:p>
          <a:p>
            <a:pPr marL="514350" indent="-514350" algn="l">
              <a:buFont typeface="+mj-lt"/>
              <a:buAutoNum type="arabicPeriod"/>
            </a:pPr>
            <a:r>
              <a:rPr lang="en-US" dirty="0"/>
              <a:t>Last year Hanukkah situation</a:t>
            </a:r>
          </a:p>
          <a:p>
            <a:pPr marL="514350" indent="-514350" algn="l">
              <a:buFont typeface="+mj-lt"/>
              <a:buAutoNum type="arabicPeriod"/>
            </a:pPr>
            <a:r>
              <a:rPr lang="en-US" dirty="0"/>
              <a:t>Current Hanukkah situation</a:t>
            </a:r>
          </a:p>
          <a:p>
            <a:pPr marL="514350" indent="-514350" algn="l">
              <a:buFont typeface="+mj-lt"/>
              <a:buAutoNum type="arabicPeriod"/>
            </a:pPr>
            <a:r>
              <a:rPr lang="en-US" u="sng" dirty="0">
                <a:solidFill>
                  <a:srgbClr val="FFFF66"/>
                </a:solidFill>
              </a:rPr>
              <a:t>Spiritual application</a:t>
            </a:r>
          </a:p>
          <a:p>
            <a:pPr algn="l"/>
            <a:endParaRPr lang="en-US" dirty="0"/>
          </a:p>
        </p:txBody>
      </p:sp>
    </p:spTree>
    <p:extLst>
      <p:ext uri="{BB962C8B-B14F-4D97-AF65-F5344CB8AC3E}">
        <p14:creationId xmlns:p14="http://schemas.microsoft.com/office/powerpoint/2010/main" val="8705756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7497B-7134-22E3-7877-97DF26C3DE6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678F510-6B5B-BDF3-3BBA-1983CD0F1D2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Believers have experience GREAT opposition in our current culture.  </a:t>
            </a:r>
            <a:r>
              <a:rPr lang="en-US" sz="4000" u="sng" dirty="0">
                <a:solidFill>
                  <a:srgbClr val="FFFF66"/>
                </a:solidFill>
              </a:rPr>
              <a:t>A shift seems to be happening.</a:t>
            </a:r>
          </a:p>
          <a:p>
            <a:pPr algn="l"/>
            <a:r>
              <a:rPr lang="en-US" sz="4000" dirty="0"/>
              <a:t>Chuck </a:t>
            </a:r>
            <a:r>
              <a:rPr lang="en-US" sz="4000" dirty="0" err="1"/>
              <a:t>Swindol</a:t>
            </a:r>
            <a:r>
              <a:rPr lang="en-US" sz="4000" dirty="0"/>
              <a:t>: Victory and success is more dangerous than defeat. </a:t>
            </a:r>
          </a:p>
        </p:txBody>
      </p:sp>
    </p:spTree>
    <p:extLst>
      <p:ext uri="{BB962C8B-B14F-4D97-AF65-F5344CB8AC3E}">
        <p14:creationId xmlns:p14="http://schemas.microsoft.com/office/powerpoint/2010/main" val="36635962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4E304-510C-EA86-AE26-FD0E98F10FA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502F616-A0F5-731E-026C-DFD2CCCBE8EF}"/>
              </a:ext>
            </a:extLst>
          </p:cNvPr>
          <p:cNvSpPr>
            <a:spLocks noGrp="1" noChangeArrowheads="1"/>
          </p:cNvSpPr>
          <p:nvPr>
            <p:ph type="subTitle" idx="1"/>
          </p:nvPr>
        </p:nvSpPr>
        <p:spPr>
          <a:xfrm>
            <a:off x="228599" y="209549"/>
            <a:ext cx="4988995" cy="4800600"/>
          </a:xfrm>
        </p:spPr>
        <p:txBody>
          <a:bodyPr>
            <a:normAutofit/>
          </a:bodyPr>
          <a:lstStyle/>
          <a:p>
            <a:pPr algn="l"/>
            <a:r>
              <a:rPr lang="en-US" sz="4000" dirty="0"/>
              <a:t>Rabbi Chaim Richman was one of the first onto the Temple Mount in June 1967.  Met by a Jordanian.</a:t>
            </a:r>
          </a:p>
        </p:txBody>
      </p:sp>
      <p:pic>
        <p:nvPicPr>
          <p:cNvPr id="24578" name="Picture 2">
            <a:extLst>
              <a:ext uri="{FF2B5EF4-FFF2-40B4-BE49-F238E27FC236}">
                <a16:creationId xmlns:a16="http://schemas.microsoft.com/office/drawing/2014/main" id="{93050E17-9C32-182A-046F-CA8BA05C8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594" y="-9525"/>
            <a:ext cx="3916881"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3222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7800-712C-C619-868F-3F0FBC36548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6555728-A72B-A0A6-0DC8-2A24E6A82F8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Israel was at the borders of Beirut in 1982 with Arafat almost defeated, when arrangement was made for him and the PLO to be exiled to Tunisia. </a:t>
            </a:r>
          </a:p>
        </p:txBody>
      </p:sp>
    </p:spTree>
    <p:extLst>
      <p:ext uri="{BB962C8B-B14F-4D97-AF65-F5344CB8AC3E}">
        <p14:creationId xmlns:p14="http://schemas.microsoft.com/office/powerpoint/2010/main" val="2685970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A74CC-6EA8-7001-3010-8390B80E70E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1934BE6-2350-BD17-BA81-D607B143ACE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It’s possible, and historic, to “Snatch defeat out of the jaws of victory.”</a:t>
            </a:r>
          </a:p>
        </p:txBody>
      </p:sp>
    </p:spTree>
    <p:extLst>
      <p:ext uri="{BB962C8B-B14F-4D97-AF65-F5344CB8AC3E}">
        <p14:creationId xmlns:p14="http://schemas.microsoft.com/office/powerpoint/2010/main" val="3770355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85515BC5-9FB3-0D85-BB33-02F0D8466556}"/>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r="23334"/>
          <a:stretch>
            <a:fillRect/>
          </a:stretch>
        </p:blipFill>
        <p:spPr>
          <a:xfrm>
            <a:off x="1143000" y="0"/>
            <a:ext cx="6743700" cy="5143500"/>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FBC17-BB8A-82AD-62FC-A46488E801E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1A890AE-D817-FE2E-705F-21966CB193EC}"/>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We must maintain our passion to have victory over the flesh, the world culture, Satanic influences.</a:t>
            </a:r>
          </a:p>
          <a:p>
            <a:pPr marL="171450" indent="-171450" algn="l">
              <a:buFont typeface="Arial" panose="020B0604020202020204" pitchFamily="34" charset="0"/>
              <a:buChar char="•"/>
            </a:pPr>
            <a:r>
              <a:rPr lang="en-US" sz="4000" dirty="0"/>
              <a:t>Surrender to Yeshua, purity of mind</a:t>
            </a:r>
          </a:p>
          <a:p>
            <a:pPr marL="171450" indent="-171450" algn="l">
              <a:buFont typeface="Arial" panose="020B0604020202020204" pitchFamily="34" charset="0"/>
              <a:buChar char="•"/>
            </a:pPr>
            <a:r>
              <a:rPr lang="en-US" sz="4000" dirty="0"/>
              <a:t>Prayer and intercession</a:t>
            </a:r>
          </a:p>
          <a:p>
            <a:pPr marL="171450" indent="-171450" algn="l">
              <a:buFont typeface="Arial" panose="020B0604020202020204" pitchFamily="34" charset="0"/>
              <a:buChar char="•"/>
            </a:pPr>
            <a:r>
              <a:rPr lang="en-US" sz="4000" dirty="0"/>
              <a:t>Joy and celebration</a:t>
            </a:r>
          </a:p>
          <a:p>
            <a:pPr marL="171450" indent="-171450" algn="l">
              <a:buFont typeface="Arial" panose="020B0604020202020204" pitchFamily="34" charset="0"/>
              <a:buChar char="•"/>
            </a:pPr>
            <a:r>
              <a:rPr lang="en-US" sz="4000" dirty="0"/>
              <a:t>Service to our community and surroundings.</a:t>
            </a:r>
          </a:p>
          <a:p>
            <a:pPr marL="571500" indent="-571500" algn="l">
              <a:buFont typeface="Arial" panose="020B0604020202020204" pitchFamily="34" charset="0"/>
              <a:buChar char="•"/>
            </a:pPr>
            <a:endParaRPr lang="en-US" sz="4000" dirty="0"/>
          </a:p>
        </p:txBody>
      </p:sp>
    </p:spTree>
    <p:extLst>
      <p:ext uri="{BB962C8B-B14F-4D97-AF65-F5344CB8AC3E}">
        <p14:creationId xmlns:p14="http://schemas.microsoft.com/office/powerpoint/2010/main" val="8510899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7E450-EE6B-1F07-0B9D-03B333299BD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C3D0361-6FE4-9CD8-91A2-77FAD6EA65D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DBFD4D4-2F6E-36AC-C986-1ED5223F1272}"/>
              </a:ext>
            </a:extLst>
          </p:cNvPr>
          <p:cNvPicPr>
            <a:picLocks noChangeAspect="1"/>
          </p:cNvPicPr>
          <p:nvPr/>
        </p:nvPicPr>
        <p:blipFill>
          <a:blip r:embed="rId3"/>
          <a:stretch>
            <a:fillRect/>
          </a:stretch>
        </p:blipFill>
        <p:spPr>
          <a:xfrm>
            <a:off x="0" y="266753"/>
            <a:ext cx="9144000" cy="4609994"/>
          </a:xfrm>
          <a:prstGeom prst="rect">
            <a:avLst/>
          </a:prstGeom>
        </p:spPr>
      </p:pic>
    </p:spTree>
    <p:extLst>
      <p:ext uri="{BB962C8B-B14F-4D97-AF65-F5344CB8AC3E}">
        <p14:creationId xmlns:p14="http://schemas.microsoft.com/office/powerpoint/2010/main" val="2527169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9F860-ED69-2630-3061-0010690DD80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689344E-772A-BE0B-2406-62E0E53D0CA5}"/>
              </a:ext>
            </a:extLst>
          </p:cNvPr>
          <p:cNvSpPr>
            <a:spLocks noGrp="1" noChangeArrowheads="1"/>
          </p:cNvSpPr>
          <p:nvPr>
            <p:ph type="subTitle" idx="1"/>
          </p:nvPr>
        </p:nvSpPr>
        <p:spPr>
          <a:xfrm>
            <a:off x="228600" y="171450"/>
            <a:ext cx="8686800" cy="4800600"/>
          </a:xfrm>
        </p:spPr>
        <p:txBody>
          <a:bodyPr>
            <a:normAutofit/>
          </a:bodyPr>
          <a:lstStyle/>
          <a:p>
            <a:pPr algn="l"/>
            <a:r>
              <a:rPr lang="en-US" sz="4000" baseline="30000" dirty="0"/>
              <a:t>Mes Jews/Heb 4.16</a:t>
            </a:r>
            <a:r>
              <a:rPr lang="en-US" sz="4000" dirty="0"/>
              <a:t>  Therefore let us draw near to the throne of grace with boldness, so that we may receive mercy and find grace for help in time of need.</a:t>
            </a:r>
          </a:p>
        </p:txBody>
      </p:sp>
    </p:spTree>
    <p:extLst>
      <p:ext uri="{BB962C8B-B14F-4D97-AF65-F5344CB8AC3E}">
        <p14:creationId xmlns:p14="http://schemas.microsoft.com/office/powerpoint/2010/main" val="370533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1508-42C9-C610-3862-75C3707F6B8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DE0B7AA-67CD-A07B-FA6B-EFEC41364D7B}"/>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Mes Jews/Heb 12.1-3 </a:t>
            </a:r>
            <a:r>
              <a:rPr lang="en-US" sz="4000" dirty="0"/>
              <a:t> Let us, too, put aside every impediment — that is, the sin which easily hampers our forward movement — and keep running with endurance in the contest set before us, looking away to the Initiator and Completer of that trusting, </a:t>
            </a:r>
          </a:p>
        </p:txBody>
      </p:sp>
    </p:spTree>
    <p:extLst>
      <p:ext uri="{BB962C8B-B14F-4D97-AF65-F5344CB8AC3E}">
        <p14:creationId xmlns:p14="http://schemas.microsoft.com/office/powerpoint/2010/main" val="8495724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33122-4C05-777B-B642-61F1EFE69BF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B51B376-D644-9FBA-ADF1-06A9BF0CD727}"/>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Mes Jews/Heb 12.1-3 </a:t>
            </a:r>
            <a:r>
              <a:rPr lang="en-US" sz="4000" dirty="0"/>
              <a:t> Yeshua — who, in exchange for obtaining the joy set before him, endured execution on a stake as a criminal, scorning the shame, and has sat down at the right hand of the throne of God. </a:t>
            </a:r>
          </a:p>
        </p:txBody>
      </p:sp>
    </p:spTree>
    <p:extLst>
      <p:ext uri="{BB962C8B-B14F-4D97-AF65-F5344CB8AC3E}">
        <p14:creationId xmlns:p14="http://schemas.microsoft.com/office/powerpoint/2010/main" val="41143560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05B11-D9A4-FFBB-F518-D2FE50B5C79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88B8049-6251-A9AD-466D-47C5F46EEA2C}"/>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Mes Jews/Heb 12.1-3 </a:t>
            </a:r>
            <a:r>
              <a:rPr lang="en-US" sz="4000" dirty="0"/>
              <a:t> Yes, think about him who endured such hostility against himself from sinners, so that you won’t grow tired or become despondent.</a:t>
            </a:r>
          </a:p>
        </p:txBody>
      </p:sp>
    </p:spTree>
    <p:extLst>
      <p:ext uri="{BB962C8B-B14F-4D97-AF65-F5344CB8AC3E}">
        <p14:creationId xmlns:p14="http://schemas.microsoft.com/office/powerpoint/2010/main" val="3116879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5DAF6-529D-C616-A8ED-698BCC70348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947039B-C484-166F-F607-F9C87C4AE824}"/>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Rev 5.12-13  </a:t>
            </a:r>
            <a:r>
              <a:rPr lang="en-US" sz="4000" dirty="0"/>
              <a:t>“Worthy is the Lamb who was slain, to receive power and riches and wisdom and might and honor and glory and blessing!”  “To the One seated on the throne    and to the Lamb be blessing and honor and glory and power forever and ever!”</a:t>
            </a:r>
          </a:p>
        </p:txBody>
      </p:sp>
    </p:spTree>
    <p:extLst>
      <p:ext uri="{BB962C8B-B14F-4D97-AF65-F5344CB8AC3E}">
        <p14:creationId xmlns:p14="http://schemas.microsoft.com/office/powerpoint/2010/main" val="3903712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69E0E-1B6B-5A2B-F897-23A2E3B8C51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E9F5AA7-269D-8184-DA27-10A730A0895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3018402-EDE7-2C95-A383-2BADD7531586}"/>
              </a:ext>
            </a:extLst>
          </p:cNvPr>
          <p:cNvPicPr>
            <a:picLocks noChangeAspect="1"/>
          </p:cNvPicPr>
          <p:nvPr/>
        </p:nvPicPr>
        <p:blipFill>
          <a:blip r:embed="rId3"/>
          <a:stretch>
            <a:fillRect/>
          </a:stretch>
        </p:blipFill>
        <p:spPr>
          <a:xfrm>
            <a:off x="395253" y="0"/>
            <a:ext cx="8353494" cy="5143500"/>
          </a:xfrm>
          <a:prstGeom prst="rect">
            <a:avLst/>
          </a:prstGeom>
        </p:spPr>
      </p:pic>
    </p:spTree>
    <p:extLst>
      <p:ext uri="{BB962C8B-B14F-4D97-AF65-F5344CB8AC3E}">
        <p14:creationId xmlns:p14="http://schemas.microsoft.com/office/powerpoint/2010/main" val="18644978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03E69-470F-1089-7E68-1DBF2C28157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2BACBB4-F016-F217-719B-82F54691943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D06A9CA-D4E0-ADD7-97AE-6D24D29B5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9424261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3B973-00AF-DD87-EB29-5E54689C422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A662D0E-E92F-1CD4-8D7C-6BC4958FAFE0}"/>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Yermihahu</a:t>
            </a:r>
            <a:r>
              <a:rPr lang="en-US" sz="4000" baseline="30000" dirty="0"/>
              <a:t>/Jer 31.2-3, 6-7, 9-10, 12-13, 31 </a:t>
            </a:r>
            <a:r>
              <a:rPr lang="en-US" sz="4000" dirty="0"/>
              <a:t>From a distance Adonai appeared to me, [saying,] “I love you with an everlasting love; this is why in my grace I draw you to me. Once again, I will build you; you will be rebuilt, virgin of Isra’el.</a:t>
            </a:r>
          </a:p>
        </p:txBody>
      </p:sp>
    </p:spTree>
    <p:extLst>
      <p:ext uri="{BB962C8B-B14F-4D97-AF65-F5344CB8AC3E}">
        <p14:creationId xmlns:p14="http://schemas.microsoft.com/office/powerpoint/2010/main" val="978094448"/>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241769</TotalTime>
  <Words>5211</Words>
  <Application>Microsoft Office PowerPoint</Application>
  <PresentationFormat>On-screen Show (16:9)</PresentationFormat>
  <Paragraphs>575</Paragraphs>
  <Slides>107</Slides>
  <Notes>107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107</vt:i4>
      </vt:variant>
    </vt:vector>
  </HeadingPairs>
  <TitlesOfParts>
    <vt:vector size="113" baseType="lpstr">
      <vt:lpstr>Arial</vt:lpstr>
      <vt:lpstr>Arial Rounded MT Bold</vt:lpstr>
      <vt:lpstr>AzoSans-Regular</vt:lpstr>
      <vt:lpstr>Wingdings</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5379</cp:revision>
  <dcterms:created xsi:type="dcterms:W3CDTF">2006-04-21T19:34:43Z</dcterms:created>
  <dcterms:modified xsi:type="dcterms:W3CDTF">2024-12-28T14:42:23Z</dcterms:modified>
</cp:coreProperties>
</file>