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2"/>
  </p:notesMasterIdLst>
  <p:handoutMasterIdLst>
    <p:handoutMasterId r:id="rId113"/>
  </p:handoutMasterIdLst>
  <p:sldIdLst>
    <p:sldId id="2045" r:id="rId2"/>
    <p:sldId id="65663" r:id="rId3"/>
    <p:sldId id="65731" r:id="rId4"/>
    <p:sldId id="65668" r:id="rId5"/>
    <p:sldId id="65666" r:id="rId6"/>
    <p:sldId id="65667" r:id="rId7"/>
    <p:sldId id="65722" r:id="rId8"/>
    <p:sldId id="65727" r:id="rId9"/>
    <p:sldId id="65724" r:id="rId10"/>
    <p:sldId id="65725" r:id="rId11"/>
    <p:sldId id="65723" r:id="rId12"/>
    <p:sldId id="65726" r:id="rId13"/>
    <p:sldId id="65664" r:id="rId14"/>
    <p:sldId id="65755" r:id="rId15"/>
    <p:sldId id="65665" r:id="rId16"/>
    <p:sldId id="65732" r:id="rId17"/>
    <p:sldId id="65734" r:id="rId18"/>
    <p:sldId id="65674" r:id="rId19"/>
    <p:sldId id="65683" r:id="rId20"/>
    <p:sldId id="65682" r:id="rId21"/>
    <p:sldId id="65757" r:id="rId22"/>
    <p:sldId id="65769" r:id="rId23"/>
    <p:sldId id="65735" r:id="rId24"/>
    <p:sldId id="65689" r:id="rId25"/>
    <p:sldId id="65691" r:id="rId26"/>
    <p:sldId id="65758" r:id="rId27"/>
    <p:sldId id="65761" r:id="rId28"/>
    <p:sldId id="65695" r:id="rId29"/>
    <p:sldId id="65699" r:id="rId30"/>
    <p:sldId id="65698" r:id="rId31"/>
    <p:sldId id="65700" r:id="rId32"/>
    <p:sldId id="65701" r:id="rId33"/>
    <p:sldId id="65702" r:id="rId34"/>
    <p:sldId id="65736" r:id="rId35"/>
    <p:sldId id="65746" r:id="rId36"/>
    <p:sldId id="65745" r:id="rId37"/>
    <p:sldId id="65747" r:id="rId38"/>
    <p:sldId id="65780" r:id="rId39"/>
    <p:sldId id="65781" r:id="rId40"/>
    <p:sldId id="65750" r:id="rId41"/>
    <p:sldId id="65728" r:id="rId42"/>
    <p:sldId id="65779" r:id="rId43"/>
    <p:sldId id="65690" r:id="rId44"/>
    <p:sldId id="65739" r:id="rId45"/>
    <p:sldId id="65760" r:id="rId46"/>
    <p:sldId id="65771" r:id="rId47"/>
    <p:sldId id="65759" r:id="rId48"/>
    <p:sldId id="65729" r:id="rId49"/>
    <p:sldId id="65743" r:id="rId50"/>
    <p:sldId id="65762" r:id="rId51"/>
    <p:sldId id="65738" r:id="rId52"/>
    <p:sldId id="65718" r:id="rId53"/>
    <p:sldId id="65741" r:id="rId54"/>
    <p:sldId id="65744" r:id="rId55"/>
    <p:sldId id="65742" r:id="rId56"/>
    <p:sldId id="65749" r:id="rId57"/>
    <p:sldId id="65751" r:id="rId58"/>
    <p:sldId id="65676" r:id="rId59"/>
    <p:sldId id="65687" r:id="rId60"/>
    <p:sldId id="65754" r:id="rId61"/>
    <p:sldId id="65752" r:id="rId62"/>
    <p:sldId id="65764" r:id="rId63"/>
    <p:sldId id="65753" r:id="rId64"/>
    <p:sldId id="65688" r:id="rId65"/>
    <p:sldId id="65748" r:id="rId66"/>
    <p:sldId id="65693" r:id="rId67"/>
    <p:sldId id="65692" r:id="rId68"/>
    <p:sldId id="65694" r:id="rId69"/>
    <p:sldId id="65697" r:id="rId70"/>
    <p:sldId id="65782" r:id="rId71"/>
    <p:sldId id="65772" r:id="rId72"/>
    <p:sldId id="65783" r:id="rId73"/>
    <p:sldId id="65773" r:id="rId74"/>
    <p:sldId id="65669" r:id="rId75"/>
    <p:sldId id="65671" r:id="rId76"/>
    <p:sldId id="65684" r:id="rId77"/>
    <p:sldId id="65717" r:id="rId78"/>
    <p:sldId id="65721" r:id="rId79"/>
    <p:sldId id="65720" r:id="rId80"/>
    <p:sldId id="65675" r:id="rId81"/>
    <p:sldId id="65678" r:id="rId82"/>
    <p:sldId id="65679" r:id="rId83"/>
    <p:sldId id="65680" r:id="rId84"/>
    <p:sldId id="65681" r:id="rId85"/>
    <p:sldId id="65677" r:id="rId86"/>
    <p:sldId id="65716" r:id="rId87"/>
    <p:sldId id="65774" r:id="rId88"/>
    <p:sldId id="65775" r:id="rId89"/>
    <p:sldId id="65715" r:id="rId90"/>
    <p:sldId id="65710" r:id="rId91"/>
    <p:sldId id="65685" r:id="rId92"/>
    <p:sldId id="65708" r:id="rId93"/>
    <p:sldId id="65765" r:id="rId94"/>
    <p:sldId id="65719" r:id="rId95"/>
    <p:sldId id="65686" r:id="rId96"/>
    <p:sldId id="65737" r:id="rId97"/>
    <p:sldId id="65714" r:id="rId98"/>
    <p:sldId id="65768" r:id="rId99"/>
    <p:sldId id="65713" r:id="rId100"/>
    <p:sldId id="65709" r:id="rId101"/>
    <p:sldId id="65703" r:id="rId102"/>
    <p:sldId id="65711" r:id="rId103"/>
    <p:sldId id="65733" r:id="rId104"/>
    <p:sldId id="65766" r:id="rId105"/>
    <p:sldId id="65706" r:id="rId106"/>
    <p:sldId id="65707" r:id="rId107"/>
    <p:sldId id="65776" r:id="rId108"/>
    <p:sldId id="65777" r:id="rId109"/>
    <p:sldId id="65705" r:id="rId110"/>
    <p:sldId id="63289" r:id="rId111"/>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33333"/>
    <a:srgbClr val="996633"/>
    <a:srgbClr val="9A6766"/>
    <a:srgbClr val="FFFF99"/>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49" autoAdjust="0"/>
    <p:restoredTop sz="83652" autoAdjust="0"/>
  </p:normalViewPr>
  <p:slideViewPr>
    <p:cSldViewPr>
      <p:cViewPr varScale="1">
        <p:scale>
          <a:sx n="95" d="100"/>
          <a:sy n="95" d="100"/>
        </p:scale>
        <p:origin x="102" y="48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3146"/>
    </p:cViewPr>
  </p:sorterViewPr>
  <p:notesViewPr>
    <p:cSldViewPr>
      <p:cViewPr varScale="1">
        <p:scale>
          <a:sx n="85" d="100"/>
          <a:sy n="85" d="100"/>
        </p:scale>
        <p:origin x="19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 3.8 The Good News of the Messiah’s unfathomable riches</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10, 2024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 3.8 The Good News of the Messiah’s unfathomable riches</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10, 2024  5784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yfy.com/syfywire/hubble-space-telescope-eyes-new-supermassive-black-hol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taylordailypress.net/james-webb-telescope-captures-stunning-new-images-of-the-ring-galax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youtube.com/watch?v=GfjKBBz0-Fg"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0BAE9-0E05-9249-88FA-87378F0D043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E5A6FE-6C2F-3F14-64D8-617BD67490D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B07718D0-B135-2754-03E2-BD3F99F4329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F962B07F-B6D9-EA54-77ED-D5D8077A667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060E79A-65BA-B86B-D4E6-8DF402C23BA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985D9C6-256E-753B-5731-AE4516B15882}"/>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C30A60FA-1718-8B68-48E6-4904EB22A44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9422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3D6A4-9813-645F-5FDC-CBB0028A37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C5B715E-BAEF-FC55-5E94-18F7F6D37CC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27DFCDC4-388B-82E2-1798-4A83AA66FB4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6780F512-B370-7C24-4C0E-7558AE2C25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ACF9AAC-71C6-F2F9-92E5-8C829D425B5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9322999-E4BD-0D94-1933-A5A240BF318C}"/>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FDE04945-17CB-E32C-42F6-94A2DB8C4A8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637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F201B-B710-781A-FFBB-CE08F9CB166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7F040BA-7714-5EEA-58C8-47A88ED0D3C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C1CDDC7A-CCBA-7DF4-E752-11B094AF159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F79E9D6E-5896-C4E2-3D2A-8B26309CE74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C5BFA38-D515-2D67-F39D-9548B7C861B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FEE4E0-7A60-54BB-E725-9B4731A7C04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62EF5E50-ABC0-92D1-4A5E-8A96031D351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991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89A88-BDB9-B6F9-1163-891A177B3B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471B2EC-4F30-F651-0951-A8CDB6E51FA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01F80754-C5C1-9F3D-814A-D3E91CBDC1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ED66C1F5-C4B0-D5D5-4D6C-268EC851DB6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CB8257B-D1B8-F719-3F58-A2B282BAE6F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218F40B-08E9-731B-A99A-9C0296242D8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9306D12D-7CD4-5699-E050-D76FBE6CEC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8544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4CE27-8CC1-34FF-91BD-A8F8A1CE0A6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1AC08A1-0FBB-3CA7-1F6A-12CDCE1ABA1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56A99E02-2B32-3EE9-A978-E7B5A6984BA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552E4FCD-0481-B2B8-72C6-BB13AF5887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E876DC5-8304-5840-69D9-F082F1F5DBA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9E9107A-DABC-A074-1D47-F13F0435C386}"/>
              </a:ext>
            </a:extLst>
          </p:cNvPr>
          <p:cNvSpPr>
            <a:spLocks noGrp="1" noChangeArrowheads="1"/>
          </p:cNvSpPr>
          <p:nvPr>
            <p:ph type="body" idx="1"/>
          </p:nvPr>
        </p:nvSpPr>
        <p:spPr>
          <a:xfrm>
            <a:off x="152400" y="4114800"/>
            <a:ext cx="6553200" cy="4876800"/>
          </a:xfrm>
        </p:spPr>
        <p:txBody>
          <a:bodyPr/>
          <a:lstStyle/>
          <a:p>
            <a:r>
              <a:rPr lang="en-US" altLang="en-US" dirty="0"/>
              <a:t>https://wellversedworld.org/media/hvjtycq/wpn-call-315-part-3-national-gathering-for-prayer-repentance-washington-dc</a:t>
            </a:r>
          </a:p>
        </p:txBody>
      </p:sp>
      <p:cxnSp>
        <p:nvCxnSpPr>
          <p:cNvPr id="3" name="Straight Connector 2">
            <a:extLst>
              <a:ext uri="{FF2B5EF4-FFF2-40B4-BE49-F238E27FC236}">
                <a16:creationId xmlns:a16="http://schemas.microsoft.com/office/drawing/2014/main" id="{3B0AFB1B-3AB8-0DA9-C31B-BD77AC6CE07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5310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5DBE8-21EB-1994-BB64-883EC33A7A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E797227-67BD-27BE-7EFA-DE5517823A7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B7A9D7C3-D2C2-C04E-CC3B-ED34597348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BA56A32E-6215-BBB9-264D-4DB2DA16A79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50742CD-47C0-EAE0-4E1B-5692344FC77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A09DB93-2813-CFF5-651D-9D9867A87B8C}"/>
              </a:ext>
            </a:extLst>
          </p:cNvPr>
          <p:cNvSpPr>
            <a:spLocks noGrp="1" noChangeArrowheads="1"/>
          </p:cNvSpPr>
          <p:nvPr>
            <p:ph type="body" idx="1"/>
          </p:nvPr>
        </p:nvSpPr>
        <p:spPr>
          <a:xfrm>
            <a:off x="152400" y="4114800"/>
            <a:ext cx="6553200" cy="4876800"/>
          </a:xfrm>
        </p:spPr>
        <p:txBody>
          <a:bodyPr/>
          <a:lstStyle/>
          <a:p>
            <a:r>
              <a:rPr lang="en-US" altLang="en-US" dirty="0"/>
              <a:t>https://wellversedworld.org/media/hvjtycq/wpn-call-315-part-3-national-gathering-for-prayer-repentance-washington-dc</a:t>
            </a:r>
          </a:p>
        </p:txBody>
      </p:sp>
      <p:cxnSp>
        <p:nvCxnSpPr>
          <p:cNvPr id="3" name="Straight Connector 2">
            <a:extLst>
              <a:ext uri="{FF2B5EF4-FFF2-40B4-BE49-F238E27FC236}">
                <a16:creationId xmlns:a16="http://schemas.microsoft.com/office/drawing/2014/main" id="{68294C7B-0453-1F98-9107-C817813EBB7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3108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9218-9E11-0BA4-1E24-41AC441B96A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8B611D-C08C-711A-8486-8BCCBD3602F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D18A849B-BAE0-F963-329C-C01203F38E5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978CF503-CB51-C1DF-DA98-4C44598986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DFBD0B7-E85A-B907-9271-CCA0671BED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62A8664-CA41-056A-62C7-71DD3F7C132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6C94E17-F2AA-340A-C988-BE76548E95B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3371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BEA43-0B8C-5376-EE65-A08BEF88487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F5B199F-112B-24D4-ED6B-8BE43DF373B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AE727D2A-70BD-0E9D-3ED9-5EC4F449CE2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20440701-A296-DD96-CFBF-239B5062463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829DD64-0F08-435C-7BFA-C0B68B09ECD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4DA261F-0848-0CA1-F4A0-7DD6283BEDA0}"/>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E6F90CC-006E-C903-6D5E-CE743592EA2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7097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09CF2-4B36-34CA-FBF8-9BEC89F6FC7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A3DE4BA-D4A1-7073-5AD1-765FC11E0CA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D544D79-6DAF-8138-7DBC-7ECCEE3F0CA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DE2EF373-42F9-978D-3642-EBDD7810BF2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9AD9EFF-018C-EDF4-3781-DD34A6E7069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6A51163-3976-D16A-1635-FB8FEC29C68D}"/>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B4C8E41-B16F-11F0-0DEB-AC3E7FE2609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8824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FC9EA-129D-8E06-47BA-57087FDF6D5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AA5C335-C039-A134-F4D1-DAB96DC5749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872D5FB7-664C-2CA9-18C9-F6C06C9FA9B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84DB8B1C-4792-92CC-42F8-B5B7AC8614E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A9719A7-9AAF-02A7-6024-5A896502A56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D13B8B3-70FB-2715-E19C-1705C891DD3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E6B9CAAA-6D6A-2C52-915A-AC0A4419E4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7888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CC3A4-E79C-EC7F-2C58-90DC4BE47FB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7963A3C-74E9-8E61-1876-3AC37A42077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4290658B-574C-703B-1AFE-15338478238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9EEE1964-D4D5-346B-4ADF-0A0468F84D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F62C5D7-BA7F-4A87-18C7-0D8363488DB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0CD62F2-1AFF-8D1D-F609-398B4FE9F44D}"/>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45EF92AB-8924-A1A2-C071-71C62B8ACA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799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446D3-2B90-E64F-CB83-F75F55712DD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6D35112-BFB1-D907-091D-9FBED84154D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50467FD1-8CB1-533D-F1C0-F4622C64A79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A908C9B9-7891-8FE8-F3C0-DE871CE237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17489B1-F07D-375A-A70F-170F52CDAA9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D452BA-DBAF-0DA6-5B98-91143798454C}"/>
              </a:ext>
            </a:extLst>
          </p:cNvPr>
          <p:cNvSpPr>
            <a:spLocks noGrp="1" noChangeArrowheads="1"/>
          </p:cNvSpPr>
          <p:nvPr>
            <p:ph type="body" idx="1"/>
          </p:nvPr>
        </p:nvSpPr>
        <p:spPr>
          <a:xfrm>
            <a:off x="152400" y="4114800"/>
            <a:ext cx="6553200" cy="4876800"/>
          </a:xfrm>
        </p:spPr>
        <p:txBody>
          <a:bodyPr/>
          <a:lstStyle/>
          <a:p>
            <a:r>
              <a:rPr lang="en-US" altLang="en-US" dirty="0"/>
              <a:t>Where the story of Devorah and Barak, Ju 4, took place.  </a:t>
            </a:r>
          </a:p>
        </p:txBody>
      </p:sp>
      <p:cxnSp>
        <p:nvCxnSpPr>
          <p:cNvPr id="3" name="Straight Connector 2">
            <a:extLst>
              <a:ext uri="{FF2B5EF4-FFF2-40B4-BE49-F238E27FC236}">
                <a16:creationId xmlns:a16="http://schemas.microsoft.com/office/drawing/2014/main" id="{3DC4D1FE-32F7-E601-5E56-9EAE67EFFB3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4128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Eph. 3.8 The Good News of the Messiah’s unfathomable riches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10, 2024  5784</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45705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200EE-47C4-CFD3-E406-926D1EC5627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FE85F75-1794-5EC7-605E-33CFA43DA95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47FDBE03-69CA-F011-A85E-BD7A3E4C347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0F91D6BC-FD0F-F8C2-B2F2-05C5C38639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4CCC69D-B01B-9A34-6853-71670177646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EDC678C-5B5E-EB7C-6A44-6F901B2B5122}"/>
              </a:ext>
            </a:extLst>
          </p:cNvPr>
          <p:cNvSpPr>
            <a:spLocks noGrp="1" noChangeArrowheads="1"/>
          </p:cNvSpPr>
          <p:nvPr>
            <p:ph type="body" idx="1"/>
          </p:nvPr>
        </p:nvSpPr>
        <p:spPr>
          <a:xfrm>
            <a:off x="152400" y="4114800"/>
            <a:ext cx="6553200" cy="4876800"/>
          </a:xfrm>
        </p:spPr>
        <p:txBody>
          <a:bodyPr/>
          <a:lstStyle/>
          <a:p>
            <a:r>
              <a:rPr lang="en-US" altLang="en-US" dirty="0"/>
              <a:t>https://allisrael.com/idf-reservist-finds-2-800-year-old-assyrian-scarab-amulet-while-hiking</a:t>
            </a:r>
          </a:p>
        </p:txBody>
      </p:sp>
      <p:cxnSp>
        <p:nvCxnSpPr>
          <p:cNvPr id="3" name="Straight Connector 2">
            <a:extLst>
              <a:ext uri="{FF2B5EF4-FFF2-40B4-BE49-F238E27FC236}">
                <a16:creationId xmlns:a16="http://schemas.microsoft.com/office/drawing/2014/main" id="{472936FD-BC0A-FE5A-914D-38D1D7DAA6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155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A70F5-57FC-C3C5-DD19-9259F98039E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27078A0-37DE-4B89-0AE2-8D323FA1BC0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F446BFEB-0283-2F3B-17C0-BE945194C79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0EED3376-A649-185A-70A8-BAE64CD9613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AAFD78D-F322-66AE-24FD-14E19E03039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C3C8F2C-3F97-8F6D-10F5-CD5FED00DE48}"/>
              </a:ext>
            </a:extLst>
          </p:cNvPr>
          <p:cNvSpPr>
            <a:spLocks noGrp="1" noChangeArrowheads="1"/>
          </p:cNvSpPr>
          <p:nvPr>
            <p:ph type="body" idx="1"/>
          </p:nvPr>
        </p:nvSpPr>
        <p:spPr>
          <a:xfrm>
            <a:off x="152400" y="4114800"/>
            <a:ext cx="6553200" cy="4876800"/>
          </a:xfrm>
        </p:spPr>
        <p:txBody>
          <a:bodyPr/>
          <a:lstStyle/>
          <a:p>
            <a:r>
              <a:rPr lang="en-US" altLang="en-US" dirty="0"/>
              <a:t>https://allisrael.com/idf-reservist-finds-2-800-year-old-assyrian-scarab-amulet-while-hiking</a:t>
            </a:r>
          </a:p>
        </p:txBody>
      </p:sp>
      <p:cxnSp>
        <p:nvCxnSpPr>
          <p:cNvPr id="3" name="Straight Connector 2">
            <a:extLst>
              <a:ext uri="{FF2B5EF4-FFF2-40B4-BE49-F238E27FC236}">
                <a16:creationId xmlns:a16="http://schemas.microsoft.com/office/drawing/2014/main" id="{4C4B69F8-2A36-C5BA-FE99-651856CEBA7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359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68813-AF45-CEC4-857D-EB61392059D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6E199B-B5B3-C2E3-D197-6989A28F286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B0CD8BD0-1FB5-3A2C-B2A1-6DF2142AA4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33F26579-0A8A-EED4-66A1-30FACEB5060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E6B46BE-2440-428F-A143-6B834938272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AFEB070-A367-2DD7-305D-300C4E3C4372}"/>
              </a:ext>
            </a:extLst>
          </p:cNvPr>
          <p:cNvSpPr>
            <a:spLocks noGrp="1" noChangeArrowheads="1"/>
          </p:cNvSpPr>
          <p:nvPr>
            <p:ph type="body" idx="1"/>
          </p:nvPr>
        </p:nvSpPr>
        <p:spPr>
          <a:xfrm>
            <a:off x="152400" y="4114800"/>
            <a:ext cx="6553200" cy="4876800"/>
          </a:xfrm>
        </p:spPr>
        <p:txBody>
          <a:bodyPr/>
          <a:lstStyle/>
          <a:p>
            <a:r>
              <a:rPr lang="en-US" altLang="en-US" dirty="0"/>
              <a:t>https://allisrael.com/idf-reservist-finds-2-800-year-old-assyrian-scarab-amulet-while-hiking</a:t>
            </a:r>
          </a:p>
        </p:txBody>
      </p:sp>
      <p:cxnSp>
        <p:nvCxnSpPr>
          <p:cNvPr id="3" name="Straight Connector 2">
            <a:extLst>
              <a:ext uri="{FF2B5EF4-FFF2-40B4-BE49-F238E27FC236}">
                <a16:creationId xmlns:a16="http://schemas.microsoft.com/office/drawing/2014/main" id="{953DBEDC-21D2-0CF5-C0DC-2EE011CE6CC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174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0E7A-730F-1DDA-FE35-040E4C6995D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1B90DE-C5FC-0849-AA7A-1460F46E8AB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F5A0819E-DF7D-D18D-BB9C-2EC552D3263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9C4B106C-19D8-58D0-C497-DA70BF4B248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A41C283-229B-596F-D711-71E1035878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4ADD5DE-AAF4-BA7F-9561-C9B27FF6BB8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BE8CA828-55BD-89ED-D100-F4405EA04E7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283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D09E3-5E67-9DEC-EFBD-A4A4ACBB2D8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CA51C1E-EC1A-A732-2185-E40B90263B4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ADE9FF8B-9E4B-8034-BF3E-1F1E35942D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89B217FF-0E09-ADD1-35D1-B4656D28BC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C1E410E-2E61-9EF8-AFD1-F66F833D93F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92C0880-2213-9F72-53DA-FC3F16A95F41}"/>
              </a:ext>
            </a:extLst>
          </p:cNvPr>
          <p:cNvSpPr>
            <a:spLocks noGrp="1" noChangeArrowheads="1"/>
          </p:cNvSpPr>
          <p:nvPr>
            <p:ph type="body" idx="1"/>
          </p:nvPr>
        </p:nvSpPr>
        <p:spPr>
          <a:xfrm>
            <a:off x="152400" y="4114800"/>
            <a:ext cx="6553200" cy="4876800"/>
          </a:xfrm>
        </p:spPr>
        <p:txBody>
          <a:bodyPr/>
          <a:lstStyle/>
          <a:p>
            <a:r>
              <a:rPr lang="en-US" altLang="en-US" dirty="0"/>
              <a:t>Pray about the rich blessings of G-d</a:t>
            </a:r>
          </a:p>
          <a:p>
            <a:r>
              <a:rPr lang="en-US" altLang="en-US" dirty="0"/>
              <a:t>https://images.wcdn.co.il/f_auto,q_auto,w_1200,t_54/3/6/6/4/3664235-46.jpg</a:t>
            </a:r>
          </a:p>
        </p:txBody>
      </p:sp>
      <p:cxnSp>
        <p:nvCxnSpPr>
          <p:cNvPr id="3" name="Straight Connector 2">
            <a:extLst>
              <a:ext uri="{FF2B5EF4-FFF2-40B4-BE49-F238E27FC236}">
                <a16:creationId xmlns:a16="http://schemas.microsoft.com/office/drawing/2014/main" id="{CAE5642C-C241-B3A3-A2D3-65CA4728D92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56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9D836-F1C5-34AE-6115-7D72D93736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A05A513-4705-8A57-771E-9AFFDED0B2D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CB9AEFC6-8060-35B8-8091-E93DFC0630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D38C8A99-2D69-2522-1267-FF9E0E7176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138167F-D88C-F12E-326C-8B6A3A21E22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4BF6F90-6CE1-2A49-B391-E6CAC96BFFE0}"/>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09D6EFA2-B585-2B97-984A-66836033976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75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C0A8-E095-A8C0-3128-A7C560CA331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8DA4386-4BAE-4CF1-7970-2B106B8BA35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49640604-CC0F-84BC-8C48-0D74819BD38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903D8921-AE39-93E6-39CD-1424F6D0232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DA53BAD-2E09-C0A7-4E0C-B7267219D75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F2CEBDC-868B-2E00-E45E-0AB37DBD92F7}"/>
              </a:ext>
            </a:extLst>
          </p:cNvPr>
          <p:cNvSpPr>
            <a:spLocks noGrp="1" noChangeArrowheads="1"/>
          </p:cNvSpPr>
          <p:nvPr>
            <p:ph type="body" idx="1"/>
          </p:nvPr>
        </p:nvSpPr>
        <p:spPr>
          <a:xfrm>
            <a:off x="152400" y="4114800"/>
            <a:ext cx="6553200" cy="4876800"/>
          </a:xfrm>
        </p:spPr>
        <p:txBody>
          <a:bodyPr/>
          <a:lstStyle/>
          <a:p>
            <a:r>
              <a:rPr lang="en-US" altLang="en-US" dirty="0"/>
              <a:t>Secret similar to </a:t>
            </a:r>
          </a:p>
        </p:txBody>
      </p:sp>
      <p:cxnSp>
        <p:nvCxnSpPr>
          <p:cNvPr id="3" name="Straight Connector 2">
            <a:extLst>
              <a:ext uri="{FF2B5EF4-FFF2-40B4-BE49-F238E27FC236}">
                <a16:creationId xmlns:a16="http://schemas.microsoft.com/office/drawing/2014/main" id="{DEB52727-9EDD-2C29-F86E-822540AF2F2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82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AA33-12AA-A206-A43B-9FC93BF2AD8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0246E6-C1F9-41FF-A34C-CA879EA519E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8BA5EFE-1AFE-1189-4ADF-F83BE2E4DA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F4344144-D1D9-6BD3-B8F5-E676EF988E9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3FD69D4-79EC-7015-D044-607B5C653D6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1C5FD32-3596-31E0-0F1F-DC4B56CFF5FB}"/>
              </a:ext>
            </a:extLst>
          </p:cNvPr>
          <p:cNvSpPr>
            <a:spLocks noGrp="1" noChangeArrowheads="1"/>
          </p:cNvSpPr>
          <p:nvPr>
            <p:ph type="body" idx="1"/>
          </p:nvPr>
        </p:nvSpPr>
        <p:spPr>
          <a:xfrm>
            <a:off x="152400" y="4114800"/>
            <a:ext cx="6553200" cy="4876800"/>
          </a:xfrm>
        </p:spPr>
        <p:txBody>
          <a:bodyPr/>
          <a:lstStyle/>
          <a:p>
            <a:r>
              <a:rPr lang="en-US" altLang="en-US" dirty="0"/>
              <a:t>Not all blessings.  Land, antisemitism [Jew lovers]</a:t>
            </a:r>
          </a:p>
        </p:txBody>
      </p:sp>
      <p:cxnSp>
        <p:nvCxnSpPr>
          <p:cNvPr id="3" name="Straight Connector 2">
            <a:extLst>
              <a:ext uri="{FF2B5EF4-FFF2-40B4-BE49-F238E27FC236}">
                <a16:creationId xmlns:a16="http://schemas.microsoft.com/office/drawing/2014/main" id="{0E4D2FDF-EEFF-D3B4-DB2B-94BA49CF5DA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16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5B6F3-CC2C-920D-3614-E5F8023893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195699F-4E50-7DA5-5885-E068C5FA23F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974D13D9-217B-E4E8-D1AA-CCE1400D56E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11D71375-81E9-144F-CC33-493FD859170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28380CA-9351-775C-6DC3-6ECB97EDBB0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E962429-7534-EF1E-EC99-73003569566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EE99C05E-A490-D40A-78C0-90A7DF376EE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872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95DBB-8C0A-C228-46BC-2503D16FCD5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C236C05-2260-F324-FFD4-EFD5B75F51C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062D9C34-7E8A-E461-0EEC-2844D176B43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B5928450-22CD-1DCE-41B3-E7516C5E922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15905AE-4723-80AD-A678-C9D3263FB38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DB9436A-7EE1-95FD-46FD-950A51A3C140}"/>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1315E680-282E-3FA2-41E7-3CB5F40E822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740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F4273-6C63-CCB4-BD26-F8EE651990E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D1A11CF-B6E6-B47D-AF90-EBAEFF90B36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D940FC2-D7AE-AE41-3207-602FEA467F1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810DCC32-D635-1ACE-3B53-ED147E58EA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58DE98A-C8A0-B6CA-F12D-F5794A15190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24CAA5A-941B-C13D-936E-03197E40811D}"/>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111FDB47-590D-F5B3-8451-A4EAE4579E8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51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5C6E1-857B-4997-6A3C-928CEA644E5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1A05F58-D7D7-A45E-365F-0FC782EF468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C97CF779-773D-0715-B146-1251DAD39E9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381A5553-ADC7-4D94-9E2A-207C0BF0ED2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88BC901-8506-2099-8D77-896359151F2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C652A85-0837-6F86-838B-1B5810DBDEA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D0B2FB64-9F8C-235A-25FB-927DF355892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661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E05FF-D504-5D4F-D0A7-0BFDB89AF2F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3F1D93A-1AEA-EEC7-9F17-0416DE49EF9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4D121F12-ED2A-74F7-C1AD-75CF4895C81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7D7D29EE-F3B8-7AD3-C8D6-089C866778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77F1C2C-5D3F-62AE-6B7F-9ADFB9AB79E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C83A53F-2AF1-38A9-2938-E833D52A1633}"/>
              </a:ext>
            </a:extLst>
          </p:cNvPr>
          <p:cNvSpPr>
            <a:spLocks noGrp="1" noChangeArrowheads="1"/>
          </p:cNvSpPr>
          <p:nvPr>
            <p:ph type="body" idx="1"/>
          </p:nvPr>
        </p:nvSpPr>
        <p:spPr>
          <a:xfrm>
            <a:off x="152400" y="4114800"/>
            <a:ext cx="6553200" cy="4876800"/>
          </a:xfrm>
        </p:spPr>
        <p:txBody>
          <a:bodyPr/>
          <a:lstStyle/>
          <a:p>
            <a:r>
              <a:rPr lang="en-US" altLang="en-US" dirty="0"/>
              <a:t>What does that mean?</a:t>
            </a:r>
          </a:p>
        </p:txBody>
      </p:sp>
      <p:cxnSp>
        <p:nvCxnSpPr>
          <p:cNvPr id="3" name="Straight Connector 2">
            <a:extLst>
              <a:ext uri="{FF2B5EF4-FFF2-40B4-BE49-F238E27FC236}">
                <a16:creationId xmlns:a16="http://schemas.microsoft.com/office/drawing/2014/main" id="{EE5E21F4-D07C-5AC1-B40C-476DB5E669A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178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15179-3B26-6422-D9F1-73D909DD57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BE0D0B4-BA05-3E59-0E38-6C3B853A21D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E4ADA301-D5D2-FAFB-24CB-8FB583DF7CF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9D26133C-CCB8-A03B-3F8C-80B7708FC10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0CE0095-45E0-13AC-0F42-575A6ED4CC5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6589244-AD48-536E-E11C-44BA82A57CC9}"/>
              </a:ext>
            </a:extLst>
          </p:cNvPr>
          <p:cNvSpPr>
            <a:spLocks noGrp="1" noChangeArrowheads="1"/>
          </p:cNvSpPr>
          <p:nvPr>
            <p:ph type="body" idx="1"/>
          </p:nvPr>
        </p:nvSpPr>
        <p:spPr>
          <a:xfrm>
            <a:off x="152400" y="4114800"/>
            <a:ext cx="6553200" cy="4876800"/>
          </a:xfrm>
        </p:spPr>
        <p:txBody>
          <a:bodyPr/>
          <a:lstStyle/>
          <a:p>
            <a:r>
              <a:rPr lang="en-US" altLang="en-US" dirty="0"/>
              <a:t>Follow the money. </a:t>
            </a:r>
          </a:p>
        </p:txBody>
      </p:sp>
      <p:cxnSp>
        <p:nvCxnSpPr>
          <p:cNvPr id="3" name="Straight Connector 2">
            <a:extLst>
              <a:ext uri="{FF2B5EF4-FFF2-40B4-BE49-F238E27FC236}">
                <a16:creationId xmlns:a16="http://schemas.microsoft.com/office/drawing/2014/main" id="{278F2C15-5EEA-978C-1B3F-566B18983C5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684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78F58-0696-E884-D817-98373F8A9E7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723FA9-9626-AE11-BF04-50780F73014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4C3F2A6D-0898-CC65-EA5E-EBF9928E4C6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B98BE08E-CB38-499B-1100-CE1586B6EB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52D07F5-9A21-6E48-65A0-7EA99A57D7D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0D65BFE-B72A-E705-49DA-E2BF79C8045B}"/>
              </a:ext>
            </a:extLst>
          </p:cNvPr>
          <p:cNvSpPr>
            <a:spLocks noGrp="1" noChangeArrowheads="1"/>
          </p:cNvSpPr>
          <p:nvPr>
            <p:ph type="body" idx="1"/>
          </p:nvPr>
        </p:nvSpPr>
        <p:spPr>
          <a:xfrm>
            <a:off x="152400" y="4114800"/>
            <a:ext cx="6553200" cy="4876800"/>
          </a:xfrm>
        </p:spPr>
        <p:txBody>
          <a:bodyPr/>
          <a:lstStyle/>
          <a:p>
            <a:r>
              <a:rPr lang="en-US" altLang="en-US" dirty="0"/>
              <a:t>Would you like to see breathtaking?</a:t>
            </a:r>
          </a:p>
        </p:txBody>
      </p:sp>
      <p:cxnSp>
        <p:nvCxnSpPr>
          <p:cNvPr id="3" name="Straight Connector 2">
            <a:extLst>
              <a:ext uri="{FF2B5EF4-FFF2-40B4-BE49-F238E27FC236}">
                <a16:creationId xmlns:a16="http://schemas.microsoft.com/office/drawing/2014/main" id="{3D1A14EC-5C2A-D8BB-CAD7-901F0176317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651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CB6E-7950-74F3-3B91-3AC51AC3B42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B222A34-57E6-22BD-5632-CB1B9C480DB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9FE64F6D-3BB9-39BB-F46B-9DB7BE32739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29FF3BA1-E6AC-758F-59E6-2B6A6A57082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A9E7BA4-C375-35BB-B22F-5FCC39F6273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C0C4DB5-DE1A-9947-9DFD-822D6EAAA14C}"/>
              </a:ext>
            </a:extLst>
          </p:cNvPr>
          <p:cNvSpPr>
            <a:spLocks noGrp="1" noChangeArrowheads="1"/>
          </p:cNvSpPr>
          <p:nvPr>
            <p:ph type="body" idx="1"/>
          </p:nvPr>
        </p:nvSpPr>
        <p:spPr>
          <a:xfrm>
            <a:off x="152400" y="4114800"/>
            <a:ext cx="6553200" cy="4876800"/>
          </a:xfrm>
        </p:spPr>
        <p:txBody>
          <a:bodyPr/>
          <a:lstStyle/>
          <a:p>
            <a:r>
              <a:rPr lang="en-US" altLang="en-US" dirty="0"/>
              <a:t>In the </a:t>
            </a:r>
            <a:r>
              <a:rPr lang="en-US" altLang="en-US" dirty="0" err="1"/>
              <a:t>Septuigint</a:t>
            </a:r>
            <a:r>
              <a:rPr lang="en-US" altLang="en-US" dirty="0"/>
              <a:t> LXX, Greek of the Tanakh…</a:t>
            </a:r>
          </a:p>
        </p:txBody>
      </p:sp>
      <p:cxnSp>
        <p:nvCxnSpPr>
          <p:cNvPr id="3" name="Straight Connector 2">
            <a:extLst>
              <a:ext uri="{FF2B5EF4-FFF2-40B4-BE49-F238E27FC236}">
                <a16:creationId xmlns:a16="http://schemas.microsoft.com/office/drawing/2014/main" id="{5903A339-469B-9FB3-9E06-2A41A3EE4DC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061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758E9-BE24-7F67-991C-F7171519E45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3FB9758-ECD0-D739-8B70-66EE191BEFD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06793646-A6AB-A5F2-4A30-39FECA37089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47C0E9CA-8A1C-D326-CADE-D4F03AFB0E9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77D15F8-F7A1-BD0F-F358-B38C9E1F32B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777902E-F709-7130-FCD8-C03F687D1B7C}"/>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B6CEA0BC-6DFA-E5D4-C912-542EBE7A791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866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74466-4F99-C8DD-896D-662BDCB51AE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1898D8-CB9A-E7D2-103A-88D69A94F2A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EDAE3B71-6FA0-82D0-C00B-B340E14E220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D7193416-7732-A2AA-A726-59508103109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9D3B49C-744E-F370-9A16-8C939F1EA29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3861735-25F2-F3D6-F962-45929F9A2511}"/>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8400E362-B9FA-DA55-4F5A-2020C839817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138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2A02A-0060-FCB9-151C-5C0CAAC40D1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163202D-4EB0-11E2-1960-D4C021BC207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6BECE254-8548-B528-5E6F-84BA475DAB6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F6E6ACF3-EE4D-E7C0-6539-5256C3AEB7E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1925C60-C307-E195-8D14-3D040AC417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F5DF7CD-D777-F08A-2235-FC8139444F16}"/>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89E2951A-F51E-3FCF-2C3F-99DED9876AE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01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20335-38AB-3094-2614-CA4F817F1A9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BE331B4-6002-74AC-527B-5E91B536E88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E46FC12-273C-613C-D0DE-A595EB03FE4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2F51D5CD-C6A7-A3DF-1CEC-134A7E021C5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F590611-5D37-DE6D-A423-537A7BE6142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73320F-455D-C9F8-60AE-DE880F7F27E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8DF07A71-68D3-CB5B-7F2B-90DA3576E4F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28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6B111-C1DF-C9A3-FF4E-AB4882C508C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191740-7D1A-EB55-6D08-D855C113DCD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B5D41345-3C40-1126-347B-9107DB3D4B2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CF01158B-E594-E81F-8BCD-9B72E460FC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07AB86C-D51A-BB0A-2DB1-921E7AB6420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74AB046-5358-A0D9-39B4-A029A3266260}"/>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dirty="0">
                <a:effectLst/>
                <a:latin typeface="Merriweather" panose="00000500000000000000" pitchFamily="2" charset="0"/>
              </a:rPr>
              <a:t>Hubble spots a supermassive black hole being born</a:t>
            </a:r>
          </a:p>
          <a:p>
            <a:endParaRPr lang="en-US" altLang="en-US" dirty="0"/>
          </a:p>
          <a:p>
            <a:endParaRPr lang="en-US" altLang="en-US" dirty="0"/>
          </a:p>
          <a:p>
            <a:r>
              <a:rPr lang="en-US" altLang="en-US" dirty="0"/>
              <a:t>https://inteng-storage.s3.amazonaws.com/img/iea/Lg6E2B2awN/hubble-supermassive-black-hole-born.jpg</a:t>
            </a:r>
          </a:p>
        </p:txBody>
      </p:sp>
      <p:cxnSp>
        <p:nvCxnSpPr>
          <p:cNvPr id="3" name="Straight Connector 2">
            <a:extLst>
              <a:ext uri="{FF2B5EF4-FFF2-40B4-BE49-F238E27FC236}">
                <a16:creationId xmlns:a16="http://schemas.microsoft.com/office/drawing/2014/main" id="{A613B273-1245-95DD-8164-8CBDBE2FF9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34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11A2F-9F06-18AA-BEB9-84E7FBF7988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4E09BE9-EE04-AC1B-99CD-6D14802AEF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CE4172AD-9537-F944-BF40-4EF6C3251C0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7CEF2D34-570B-6019-54C8-17F904A704B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57E6A82-17C3-1F9E-3016-79D915897E5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9212194-7AC2-56DF-3857-6ECE10C40FC1}"/>
              </a:ext>
            </a:extLst>
          </p:cNvPr>
          <p:cNvSpPr>
            <a:spLocks noGrp="1" noChangeArrowheads="1"/>
          </p:cNvSpPr>
          <p:nvPr>
            <p:ph type="body" idx="1"/>
          </p:nvPr>
        </p:nvSpPr>
        <p:spPr>
          <a:xfrm>
            <a:off x="152400" y="4114800"/>
            <a:ext cx="6553200" cy="4876800"/>
          </a:xfrm>
        </p:spPr>
        <p:txBody>
          <a:bodyPr/>
          <a:lstStyle/>
          <a:p>
            <a:pPr algn="l" fontAlgn="base"/>
            <a:r>
              <a:rPr lang="en-US" b="0" i="0" u="sng" dirty="0">
                <a:solidFill>
                  <a:srgbClr val="FFFFFF"/>
                </a:solidFill>
                <a:effectLst/>
                <a:latin typeface="inherit"/>
                <a:hlinkClick r:id="rId3"/>
              </a:rPr>
              <a:t>Hubble Space Telescope eyes frightening new 'supermassive' black hole ...</a:t>
            </a:r>
            <a:endParaRPr lang="en-US" b="0" i="0" u="sng" dirty="0">
              <a:solidFill>
                <a:srgbClr val="FFFFFF"/>
              </a:solidFill>
              <a:effectLst/>
              <a:latin typeface="inherit"/>
            </a:endParaRPr>
          </a:p>
          <a:p>
            <a:pPr algn="l" fontAlgn="base"/>
            <a:endParaRPr lang="en-US" b="0" i="0" u="sng" dirty="0">
              <a:solidFill>
                <a:srgbClr val="FFFFFF"/>
              </a:solidFill>
              <a:effectLst/>
              <a:latin typeface="inherit"/>
            </a:endParaRPr>
          </a:p>
          <a:p>
            <a:pPr algn="l" fontAlgn="base"/>
            <a:r>
              <a:rPr lang="en-US" b="0" i="0" dirty="0">
                <a:solidFill>
                  <a:srgbClr val="FFFFFF"/>
                </a:solidFill>
                <a:effectLst/>
                <a:latin typeface="inherit"/>
              </a:rPr>
              <a:t>https://external-content.duckduckgo.com/iu/?u=https%3A%2F%2Fwww.syfy.com%2Fsites%2Fsyfy%2Ffiles%2Fstyles%2F1200x680_hero%2Fpublic%2Fwire%2Flegacy%2Fblack-hole.jpg&amp;f=1&amp;nofb=1&amp;ipt=73923e0229c1be285bd13189eed38835012061ae56383a3b2dba907c06e8be9d&amp;ipo=images</a:t>
            </a:r>
          </a:p>
          <a:p>
            <a:endParaRPr lang="en-US" altLang="en-US" dirty="0"/>
          </a:p>
        </p:txBody>
      </p:sp>
      <p:cxnSp>
        <p:nvCxnSpPr>
          <p:cNvPr id="3" name="Straight Connector 2">
            <a:extLst>
              <a:ext uri="{FF2B5EF4-FFF2-40B4-BE49-F238E27FC236}">
                <a16:creationId xmlns:a16="http://schemas.microsoft.com/office/drawing/2014/main" id="{538A6058-264D-4238-E02A-CF591AB9042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175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B4333-E3FD-1193-3FAF-DDF37E344D1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AFD0B3-7075-B7CD-14A9-2A1D5CD2C2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290C7223-BF5A-930F-701B-13E21D51A1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A3BE5F15-7D8F-893D-98E5-56CDB9708DB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283C683-5FAC-9515-9F4E-E13E5E7B3A7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5108657-D22D-6333-0F81-B78B0BEA50E0}"/>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1F1E1E"/>
                </a:solidFill>
                <a:effectLst/>
                <a:latin typeface="oswald" panose="00000500000000000000" pitchFamily="2" charset="0"/>
              </a:rPr>
              <a:t>Evidence of Elusive “Missing Link” in Black Hole Evolution Found by Hubble Space Telescope</a:t>
            </a:r>
          </a:p>
          <a:p>
            <a:endParaRPr lang="en-US" altLang="en-US" dirty="0"/>
          </a:p>
          <a:p>
            <a:r>
              <a:rPr lang="en-US" altLang="en-US" dirty="0"/>
              <a:t>https://scitechdaily.com/images/Intermediate-Mass-Black-Hole-Tearing-Apart-Star-scaled.jpg</a:t>
            </a:r>
          </a:p>
        </p:txBody>
      </p:sp>
      <p:cxnSp>
        <p:nvCxnSpPr>
          <p:cNvPr id="3" name="Straight Connector 2">
            <a:extLst>
              <a:ext uri="{FF2B5EF4-FFF2-40B4-BE49-F238E27FC236}">
                <a16:creationId xmlns:a16="http://schemas.microsoft.com/office/drawing/2014/main" id="{E96E4924-3318-E441-BDCA-97042A93E4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917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65C13-B2FF-5864-C654-C3E4B4A2F77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F7BBA07-31F4-AA4D-46BE-EA3FAB74037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837E2B39-8247-80D7-6ACC-D78EA5A8239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6A7604F4-15D2-E1D1-35FA-536A396609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1301CDD-D17E-5363-CE22-5E1004D3402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25C17AE-75AA-7F8E-BCF8-11F19E12731B}"/>
              </a:ext>
            </a:extLst>
          </p:cNvPr>
          <p:cNvSpPr>
            <a:spLocks noGrp="1" noChangeArrowheads="1"/>
          </p:cNvSpPr>
          <p:nvPr>
            <p:ph type="body" idx="1"/>
          </p:nvPr>
        </p:nvSpPr>
        <p:spPr>
          <a:xfrm>
            <a:off x="152400" y="4114800"/>
            <a:ext cx="6553200" cy="4876800"/>
          </a:xfrm>
        </p:spPr>
        <p:txBody>
          <a:bodyPr/>
          <a:lstStyle/>
          <a:p>
            <a:pPr algn="l" fontAlgn="base"/>
            <a:r>
              <a:rPr lang="en-US" b="0" i="0" u="sng" dirty="0">
                <a:solidFill>
                  <a:srgbClr val="FFFFFF"/>
                </a:solidFill>
                <a:effectLst/>
                <a:latin typeface="inherit"/>
                <a:hlinkClick r:id="rId3"/>
              </a:rPr>
              <a:t>James Webb Telescope captures stunning new images of the 'Ring galaxy'</a:t>
            </a:r>
            <a:endParaRPr lang="en-US" b="0" i="0" dirty="0">
              <a:solidFill>
                <a:srgbClr val="FFFFFF"/>
              </a:solidFill>
              <a:effectLst/>
              <a:latin typeface="inherit"/>
            </a:endParaRPr>
          </a:p>
          <a:p>
            <a:pPr algn="l" fontAlgn="base"/>
            <a:r>
              <a:rPr lang="en-US" b="0" i="0" u="none" strike="noStrike" dirty="0">
                <a:solidFill>
                  <a:srgbClr val="888888"/>
                </a:solidFill>
                <a:effectLst/>
                <a:latin typeface="inherit"/>
                <a:hlinkClick r:id="rId3"/>
              </a:rPr>
              <a:t>taylordailypress.net</a:t>
            </a:r>
            <a:endParaRPr lang="en-US" b="0" i="0" u="none" strike="noStrike" dirty="0">
              <a:solidFill>
                <a:srgbClr val="888888"/>
              </a:solidFill>
              <a:effectLst/>
              <a:latin typeface="inherit"/>
            </a:endParaRPr>
          </a:p>
          <a:p>
            <a:pPr algn="l" fontAlgn="base"/>
            <a:r>
              <a:rPr lang="en-US" b="0" i="0" u="none" strike="noStrike" dirty="0">
                <a:solidFill>
                  <a:srgbClr val="888888"/>
                </a:solidFill>
                <a:effectLst/>
                <a:latin typeface="inherit"/>
              </a:rPr>
              <a:t>We will explore all this in the next life.   Too far to go now.</a:t>
            </a:r>
          </a:p>
          <a:p>
            <a:pPr algn="l" fontAlgn="base"/>
            <a:r>
              <a:rPr lang="en-US" b="0" i="0" u="none" strike="noStrike" dirty="0">
                <a:solidFill>
                  <a:srgbClr val="888888"/>
                </a:solidFill>
                <a:effectLst/>
                <a:latin typeface="inherit"/>
              </a:rPr>
              <a:t>Don’t really have to go this far…mountains, oceans, lakes.   All examples of incomprehensible beauty and glory…</a:t>
            </a:r>
            <a:endParaRPr lang="en-US" b="0" i="0" dirty="0">
              <a:solidFill>
                <a:srgbClr val="888888"/>
              </a:solidFill>
              <a:effectLst/>
              <a:latin typeface="inherit"/>
            </a:endParaRPr>
          </a:p>
          <a:p>
            <a:endParaRPr lang="en-US" altLang="en-US" dirty="0"/>
          </a:p>
          <a:p>
            <a:r>
              <a:rPr lang="en-US" altLang="en-US" dirty="0"/>
              <a:t>https://www.taylordailypress.net/wp-content/uploads/2022/08/James-Webb-Telescope-captures-stunning-new-images-of-the-Ring-1536x1029.jpg</a:t>
            </a:r>
          </a:p>
        </p:txBody>
      </p:sp>
      <p:cxnSp>
        <p:nvCxnSpPr>
          <p:cNvPr id="3" name="Straight Connector 2">
            <a:extLst>
              <a:ext uri="{FF2B5EF4-FFF2-40B4-BE49-F238E27FC236}">
                <a16:creationId xmlns:a16="http://schemas.microsoft.com/office/drawing/2014/main" id="{1624876C-8A04-D021-3739-A7BF5D1207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846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73F94-B07E-9A3E-BD70-3140E168B0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CE05C20-B70E-7F58-478E-4FA79282B59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CC7C262A-AADF-D1AD-F807-CC833BCABA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084D017C-05C5-FDEF-FE98-B9200CCBD1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76526A-C19C-74C4-1CE9-944EE234058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E675C01-C44D-1CF0-96CF-F02D2691EF96}"/>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FC15103-2778-C6BE-919B-549D425756B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769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972B2-E0A0-C4A8-4983-5065D8A48B3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654A7D2-FD7E-687C-84A3-6800FDD9E08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A10D6CD3-07A2-C8E5-20BC-CE12C60987B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5DEC74E7-1025-BCE9-820C-942B9BBD087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2D4E24-4B15-AB3D-685C-5B882BAC643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83AB855-018F-EA2E-D0D9-24191FACA4E1}"/>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505F0C38-6231-C665-C56E-BDD3FD091B8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084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17105-5507-2377-79EF-9EC74E8C82B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5B95E93-62A6-B59C-9B5D-AE396DC07D6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29F41CE6-59C6-4359-2F27-87E7F372274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813ED6B5-3A75-C14E-2C6F-E9890B710A2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67A871F-A830-1F0D-B64B-E4EB4E3AAA2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9D54B70-74CE-14DD-58E7-191ED8597297}"/>
              </a:ext>
            </a:extLst>
          </p:cNvPr>
          <p:cNvSpPr>
            <a:spLocks noGrp="1" noChangeArrowheads="1"/>
          </p:cNvSpPr>
          <p:nvPr>
            <p:ph type="body" idx="1"/>
          </p:nvPr>
        </p:nvSpPr>
        <p:spPr>
          <a:xfrm>
            <a:off x="152400" y="4114800"/>
            <a:ext cx="6553200" cy="4876800"/>
          </a:xfrm>
        </p:spPr>
        <p:txBody>
          <a:bodyPr/>
          <a:lstStyle/>
          <a:p>
            <a:r>
              <a:rPr lang="en-US" altLang="en-US" dirty="0"/>
              <a:t>What everyone, everyone Jewishly trained, wants.</a:t>
            </a:r>
          </a:p>
        </p:txBody>
      </p:sp>
      <p:cxnSp>
        <p:nvCxnSpPr>
          <p:cNvPr id="3" name="Straight Connector 2">
            <a:extLst>
              <a:ext uri="{FF2B5EF4-FFF2-40B4-BE49-F238E27FC236}">
                <a16:creationId xmlns:a16="http://schemas.microsoft.com/office/drawing/2014/main" id="{7036A85A-6EEE-3C0C-6CDF-BCE59D5EED9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177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34A20-BAD5-6DDE-BD46-80F511ABF4E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34530F-8322-5A36-8CB5-836B7F0674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F7398001-1FDE-74A1-919A-DD92F13291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63A259F5-99A7-AACC-FDA9-3F7F4491C09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B87277E-57D1-224F-F019-AEE36DC9D4C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E991978-27BA-084C-DD30-F5D12B2383EE}"/>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675EFE51-8647-C609-DB22-B00C9C1E41E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784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6083E-1FF0-0A09-23A9-BF0BC49D422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D1F4E41-D4E3-5F67-61FB-B6108D792D0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ECEF0241-254F-2AF0-FC27-744B406A259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793EEC88-4DDC-1A18-1AD9-E3874E2F00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98436BB-AC30-BC37-F0E8-A1B2D6DA303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55C7FB-CD76-41C9-6512-73D4E37E1F6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E67F1B70-E562-6DC4-D8DD-A2E749A2AF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938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133F8-7D46-D000-9C54-AB4509322F5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2255C55-9A00-3E37-8EC9-1B03BC73F0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5AB2AA35-A7F0-A8A6-8177-1DC4BD837CC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0FCEAEF1-46B9-1716-16F6-0850DFE3DF2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E0BCB73-5641-BC25-1780-F19A82A91DC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1864D32-6925-0FAE-95AE-227EBCDB547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F314B4A1-2372-AB7D-0F6B-68FA634B64D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76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67B05-1D65-5864-3788-89A1057BB92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932425-7329-6AAD-F5A5-0C2990C91CA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33FA02BB-012C-FDF3-A328-D3695D4313D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80E34264-3D2C-C0EC-50FC-B2C3DE8F4E7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1E0BD4-4370-9BB0-1276-85D7F4B0710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2CE97F5-CA06-4EC4-52BD-FF71C539F469}"/>
              </a:ext>
            </a:extLst>
          </p:cNvPr>
          <p:cNvSpPr>
            <a:spLocks noGrp="1" noChangeArrowheads="1"/>
          </p:cNvSpPr>
          <p:nvPr>
            <p:ph type="body" idx="1"/>
          </p:nvPr>
        </p:nvSpPr>
        <p:spPr>
          <a:xfrm>
            <a:off x="152400" y="4114800"/>
            <a:ext cx="6553200" cy="4876800"/>
          </a:xfrm>
        </p:spPr>
        <p:txBody>
          <a:bodyPr/>
          <a:lstStyle/>
          <a:p>
            <a:r>
              <a:rPr lang="en-US" altLang="en-US" dirty="0"/>
              <a:t>https://allisrael.com/idf-reservist-finds-2-800-year-old-assyrian-scarab-amulet-while-hiking</a:t>
            </a:r>
          </a:p>
        </p:txBody>
      </p:sp>
      <p:cxnSp>
        <p:nvCxnSpPr>
          <p:cNvPr id="3" name="Straight Connector 2">
            <a:extLst>
              <a:ext uri="{FF2B5EF4-FFF2-40B4-BE49-F238E27FC236}">
                <a16:creationId xmlns:a16="http://schemas.microsoft.com/office/drawing/2014/main" id="{BDFB8A34-7E21-CDEE-2B6D-E2C686EACE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753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F0FB1-EAB4-E271-902B-DE047BA2C6F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354FC0-6D4E-40CD-FC10-261249C5259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30D1D327-942E-1F77-C61B-44DE96D4DB7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EA88B443-B8E3-01D8-8AE6-9BD1E444C37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6CF998-6FB1-E09E-FDBD-9C5305C23D8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21BDC2A-2034-59C4-8D12-9491F512F76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9E64358-3C4A-1326-3DFF-BC218ECD1CB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029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A2C7D-2A80-1B2B-8908-60163B660B4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E9E2D8E-4FC2-2A68-4DD3-4AA033FD7DD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525E33F7-2256-3C62-0584-FBA4EFF877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2E48C417-2344-CD01-04E0-4E2B1F85667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61B5DBC-F1A7-6346-921E-BDD29E86150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106DAA-0208-3473-4E4F-A4C829634BD0}"/>
              </a:ext>
            </a:extLst>
          </p:cNvPr>
          <p:cNvSpPr>
            <a:spLocks noGrp="1" noChangeArrowheads="1"/>
          </p:cNvSpPr>
          <p:nvPr>
            <p:ph type="body" idx="1"/>
          </p:nvPr>
        </p:nvSpPr>
        <p:spPr>
          <a:xfrm>
            <a:off x="152400" y="4114800"/>
            <a:ext cx="6553200" cy="4876800"/>
          </a:xfrm>
        </p:spPr>
        <p:txBody>
          <a:bodyPr/>
          <a:lstStyle/>
          <a:p>
            <a:r>
              <a:rPr lang="en-US" altLang="en-US" dirty="0"/>
              <a:t>relationships</a:t>
            </a:r>
          </a:p>
        </p:txBody>
      </p:sp>
      <p:cxnSp>
        <p:nvCxnSpPr>
          <p:cNvPr id="3" name="Straight Connector 2">
            <a:extLst>
              <a:ext uri="{FF2B5EF4-FFF2-40B4-BE49-F238E27FC236}">
                <a16:creationId xmlns:a16="http://schemas.microsoft.com/office/drawing/2014/main" id="{6384231A-826E-6834-EB7A-C793C066117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205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9B157-02A5-38D5-8DCC-C846222349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E79F73A-EDEF-6B79-CFCF-B9D29EDA1BD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E27E0886-C58E-685C-2FF1-58A4F8FC9DA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2932ACB9-5DF8-8F9E-1F26-E1849DC1335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736321B-6011-602B-F70B-D4627442599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149EFCC-E44D-8CD4-5319-1580E4382753}"/>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FEF38E35-84E8-5F5F-3C0A-90F3E5B5DB1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969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EA1CB-026E-0D35-738D-5FE84120144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3D99DCC-00C1-A396-A6CA-02C41EA57AA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86091A3D-2E64-BBFE-07AB-390852051D8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6D8C070B-613B-8BD0-FE51-427E3BA9169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F91B98E-CA03-E742-4C09-EBAB26F18B1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D033AB9-A105-C061-C26C-7AB9B07F6A23}"/>
              </a:ext>
            </a:extLst>
          </p:cNvPr>
          <p:cNvSpPr>
            <a:spLocks noGrp="1" noChangeArrowheads="1"/>
          </p:cNvSpPr>
          <p:nvPr>
            <p:ph type="body" idx="1"/>
          </p:nvPr>
        </p:nvSpPr>
        <p:spPr>
          <a:xfrm>
            <a:off x="152400" y="4114800"/>
            <a:ext cx="6553200" cy="4876800"/>
          </a:xfrm>
        </p:spPr>
        <p:txBody>
          <a:bodyPr/>
          <a:lstStyle/>
          <a:p>
            <a:r>
              <a:rPr lang="en-US" altLang="en-US" dirty="0"/>
              <a:t>Habits, attitudes, character weakness?   </a:t>
            </a:r>
          </a:p>
        </p:txBody>
      </p:sp>
      <p:cxnSp>
        <p:nvCxnSpPr>
          <p:cNvPr id="3" name="Straight Connector 2">
            <a:extLst>
              <a:ext uri="{FF2B5EF4-FFF2-40B4-BE49-F238E27FC236}">
                <a16:creationId xmlns:a16="http://schemas.microsoft.com/office/drawing/2014/main" id="{436C2A90-0799-766E-066E-3E1D2E52CB9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318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6E7F1-43C9-DE16-ECB9-B676AB2E7EF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EAEBEF7-CC81-D8BF-F2D4-D915F9B206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1A0170A1-7A02-E3CF-0644-4FB0720924C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060386BD-1ED9-6AAD-195A-25B73637C8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AFEBC96-1EA4-2FDC-B28B-E7098530BB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A998C4-4CC8-B3A0-C602-E73F8A5E86C7}"/>
              </a:ext>
            </a:extLst>
          </p:cNvPr>
          <p:cNvSpPr>
            <a:spLocks noGrp="1" noChangeArrowheads="1"/>
          </p:cNvSpPr>
          <p:nvPr>
            <p:ph type="body" idx="1"/>
          </p:nvPr>
        </p:nvSpPr>
        <p:spPr>
          <a:xfrm>
            <a:off x="152400" y="4114800"/>
            <a:ext cx="6553200" cy="4876800"/>
          </a:xfrm>
        </p:spPr>
        <p:txBody>
          <a:bodyPr/>
          <a:lstStyle/>
          <a:p>
            <a:r>
              <a:rPr lang="en-US" altLang="en-US" dirty="0"/>
              <a:t>Lots of leaders failing, bad example in community.    </a:t>
            </a:r>
          </a:p>
        </p:txBody>
      </p:sp>
      <p:cxnSp>
        <p:nvCxnSpPr>
          <p:cNvPr id="3" name="Straight Connector 2">
            <a:extLst>
              <a:ext uri="{FF2B5EF4-FFF2-40B4-BE49-F238E27FC236}">
                <a16:creationId xmlns:a16="http://schemas.microsoft.com/office/drawing/2014/main" id="{D874A6E2-9B17-4BE6-D545-EECA804A9DB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454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FA9A7-C371-7188-2EA6-D339B521F69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55F4DEA-5496-34DC-4DF3-B60A80BCFCE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5D2DE6DD-60C7-8F09-F455-4EBF0EE12B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1B4EF052-9578-467F-2B49-F75FAE9AEE2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DF850E9-57AD-A2DA-5B8F-905E3766801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DE8137E-C1C0-D292-4BED-2000E97B89C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6A4D7478-11C1-82A6-241A-F0CBBCA5A71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705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E630A-94FA-96CC-2A64-21ED457D491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4F5190-D297-86E4-035A-A3DAFA465B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5F987A09-6FD9-49A3-771E-207A3122AD0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9AD12D45-3C86-9EC7-1486-BB53FA761F5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854F52A-D6F8-3B4D-5597-1C561E45452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6FC18F5-4302-9220-C3D4-B44D6193F684}"/>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919BF3C9-616A-F44C-E6DC-B1D9AD353DD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806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248F6-3E64-76C2-BACC-F876C533D2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7E6E57A-7736-58A4-D091-B9850DB1F4F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FA82A190-D8D0-C0A6-F8B6-381A9621F1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A74C3925-320C-E9BF-0826-09E8B651BC4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992C27B-E5D6-EC69-37B0-92822F063B7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EDD2B85-55FD-3C15-CA2C-3FF18C5E1B04}"/>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D21C9773-7084-EBE6-E6CE-2AE1C917C0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844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38AAB-D7CB-7D87-1689-CEA47021A5B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4EB57E-BC04-5760-4664-913266A798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875C65C-1CDE-B509-F8DB-BC5BC34A24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E2A2F0B3-57FA-1E3B-61C8-3D0A521FA3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42DB674-30F5-CB83-BAC4-7E5501BF98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50FA764-C62A-BCBB-7B42-EBBFE375EF81}"/>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2D106B4-0B70-A9CC-ED01-6AD6D3F1C3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108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91E6D-FBD3-E49C-CC86-133166D4BD8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AC9CE0-531D-35FE-D20E-99C45DC0E6F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B2DBD08A-13A3-282E-733C-A2AEAD4CDFB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46A33FAF-70D6-7AEB-883A-1C60156E71A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E64B45F-9CD6-B3D7-D16B-457BD8FF9EF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9E0D18B-DB74-EAF1-AE57-491DA3D891F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1EBA6A2-7812-D63F-4AE0-723D03EFD5D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02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4F20C-921A-5264-164B-6385211F83C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783809-1384-BCF7-3E05-98EF100CAC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25C300D5-C224-8A69-2F18-59167B879DA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CD23AD69-DE6B-FAC0-A03D-1B0E3A30A0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A721CB6-69ED-CC66-69C4-0DE687166A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A220F46-159D-7B2F-8CC1-E902A5A20DB6}"/>
              </a:ext>
            </a:extLst>
          </p:cNvPr>
          <p:cNvSpPr>
            <a:spLocks noGrp="1" noChangeArrowheads="1"/>
          </p:cNvSpPr>
          <p:nvPr>
            <p:ph type="body" idx="1"/>
          </p:nvPr>
        </p:nvSpPr>
        <p:spPr>
          <a:xfrm>
            <a:off x="152400" y="4114800"/>
            <a:ext cx="6553200" cy="4876800"/>
          </a:xfrm>
        </p:spPr>
        <p:txBody>
          <a:bodyPr/>
          <a:lstStyle/>
          <a:p>
            <a:r>
              <a:rPr lang="en-US" altLang="en-US" dirty="0"/>
              <a:t>https://allisrael.com/idf-reservist-finds-2-800-year-old-assyrian-scarab-amulet-while-hiking</a:t>
            </a:r>
          </a:p>
        </p:txBody>
      </p:sp>
      <p:cxnSp>
        <p:nvCxnSpPr>
          <p:cNvPr id="3" name="Straight Connector 2">
            <a:extLst>
              <a:ext uri="{FF2B5EF4-FFF2-40B4-BE49-F238E27FC236}">
                <a16:creationId xmlns:a16="http://schemas.microsoft.com/office/drawing/2014/main" id="{9830B731-CD26-5A73-CFEA-699185B9C0B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135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C313C-A5CB-2C9E-EEB1-4F58D9C454D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2A49284-ADEA-7CDE-D736-AEC1838F398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07828EC0-3F54-731C-FC6A-4E698926F0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3A44236D-F27A-38B5-72D0-40A55B3A6AE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6F78F2-4428-ACCB-18EE-6590C5E1D73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DF3FA33-4021-E28C-9A4E-4EA141AAE49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82412EBD-CCF9-D20D-4A5D-C12B0847646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574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D9DB7-2476-A101-75B2-E7FC67BF31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936029-85F0-CDCF-1A83-5A4CF517EB3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DB0C97DC-0FAD-7BA3-6CD9-D06FBFC296E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94B6DF15-BAC1-5456-A749-6E791741F83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F5845E3-125F-97E9-8D15-10D61ADC686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4EEBE46-01EE-2336-E206-9FE98E720711}"/>
              </a:ext>
            </a:extLst>
          </p:cNvPr>
          <p:cNvSpPr>
            <a:spLocks noGrp="1" noChangeArrowheads="1"/>
          </p:cNvSpPr>
          <p:nvPr>
            <p:ph type="body" idx="1"/>
          </p:nvPr>
        </p:nvSpPr>
        <p:spPr>
          <a:xfrm>
            <a:off x="152400" y="4114800"/>
            <a:ext cx="6553200" cy="4876800"/>
          </a:xfrm>
        </p:spPr>
        <p:txBody>
          <a:bodyPr/>
          <a:lstStyle/>
          <a:p>
            <a:r>
              <a:rPr lang="en-US" altLang="en-US" dirty="0"/>
              <a:t>How?   Prayer, Scripture, confession to close friends.   </a:t>
            </a:r>
          </a:p>
          <a:p>
            <a:endParaRPr lang="en-US" altLang="en-US" dirty="0"/>
          </a:p>
          <a:p>
            <a:r>
              <a:rPr lang="en-US" altLang="en-US" dirty="0"/>
              <a:t>Accept some reality…</a:t>
            </a:r>
          </a:p>
        </p:txBody>
      </p:sp>
      <p:cxnSp>
        <p:nvCxnSpPr>
          <p:cNvPr id="3" name="Straight Connector 2">
            <a:extLst>
              <a:ext uri="{FF2B5EF4-FFF2-40B4-BE49-F238E27FC236}">
                <a16:creationId xmlns:a16="http://schemas.microsoft.com/office/drawing/2014/main" id="{4F34B22B-314F-2F0D-A519-1E805BDEAFC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016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8DBA7-52F2-95CA-EE21-1B63CAB0CA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D686FD0-3353-1446-E504-9780D2E0E5D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8948FAEC-7D65-01B2-6844-3ACB6C71C5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E6224D34-74CB-648C-41D3-D9CDF4FE62D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6813830-6DB0-A9B2-5648-CB747ED0DB3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D990782-A27B-C986-1CB5-2738AE868CED}"/>
              </a:ext>
            </a:extLst>
          </p:cNvPr>
          <p:cNvSpPr>
            <a:spLocks noGrp="1" noChangeArrowheads="1"/>
          </p:cNvSpPr>
          <p:nvPr>
            <p:ph type="body" idx="1"/>
          </p:nvPr>
        </p:nvSpPr>
        <p:spPr>
          <a:xfrm>
            <a:off x="152400" y="4114800"/>
            <a:ext cx="6553200" cy="4876800"/>
          </a:xfrm>
        </p:spPr>
        <p:txBody>
          <a:bodyPr/>
          <a:lstStyle/>
          <a:p>
            <a:r>
              <a:rPr lang="en-US" altLang="en-US" dirty="0"/>
              <a:t>Last Shabbat message on the pain of spiritual and physical children</a:t>
            </a:r>
          </a:p>
        </p:txBody>
      </p:sp>
      <p:cxnSp>
        <p:nvCxnSpPr>
          <p:cNvPr id="3" name="Straight Connector 2">
            <a:extLst>
              <a:ext uri="{FF2B5EF4-FFF2-40B4-BE49-F238E27FC236}">
                <a16:creationId xmlns:a16="http://schemas.microsoft.com/office/drawing/2014/main" id="{BECF1965-80BF-971E-DDE8-CC5760CFD07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3143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7C0BD-6BFC-081B-8905-E5A10542768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61E86A3-ADBE-DD4F-3D49-EFD3935378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0B18A92B-4F59-EE47-448F-15E23507CC9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2F509244-806B-EF31-8E1E-543C741952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CA5EBA4-0BF2-2276-A0BC-346A44E0505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F2CB350-AAA1-410B-2CAA-2A00ECC44607}"/>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2C6F667-9BE1-1CA9-026D-C9CEAC41D81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6702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B6E36-9944-9A96-A628-F1C5F987F5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0D5100D-BBDC-E8C9-DCCC-08CC79C60C2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4B8A9E40-B027-7C4F-7AD1-87007132E66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0DDA6E5B-9ACB-8AE1-1FEA-0AB7FBAE214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78239AB-F4A9-6031-9FEF-2D8F8266DCC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DF5B38A-A97B-B49B-96C1-3851EAED01E9}"/>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7461FBA-B568-CCEE-BFBC-EBB655A0E5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894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6CF92-7FBF-CAD6-1EA8-DC4204B3299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E3CB406-5A7D-00C0-9D68-DF7DFACB18B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BADC7429-47DE-6599-C034-F649CAAC060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D1190E1F-5F7B-540F-F433-67135E8E1E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52D2F40-0FD0-E67E-D5AC-EDB19D4DBC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B12FA15-C48C-3A7C-1DBF-A907EE8DE372}"/>
              </a:ext>
            </a:extLst>
          </p:cNvPr>
          <p:cNvSpPr>
            <a:spLocks noGrp="1" noChangeArrowheads="1"/>
          </p:cNvSpPr>
          <p:nvPr>
            <p:ph type="body" idx="1"/>
          </p:nvPr>
        </p:nvSpPr>
        <p:spPr>
          <a:xfrm>
            <a:off x="152400" y="4114800"/>
            <a:ext cx="6553200" cy="4876800"/>
          </a:xfrm>
        </p:spPr>
        <p:txBody>
          <a:bodyPr/>
          <a:lstStyle/>
          <a:p>
            <a:r>
              <a:rPr lang="en-US" altLang="en-US" dirty="0"/>
              <a:t>To get the wealth I’m talking about</a:t>
            </a:r>
          </a:p>
        </p:txBody>
      </p:sp>
      <p:cxnSp>
        <p:nvCxnSpPr>
          <p:cNvPr id="3" name="Straight Connector 2">
            <a:extLst>
              <a:ext uri="{FF2B5EF4-FFF2-40B4-BE49-F238E27FC236}">
                <a16:creationId xmlns:a16="http://schemas.microsoft.com/office/drawing/2014/main" id="{D66A395B-6B74-8D39-2D2B-EBCE5F76A80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938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6164-F8AE-FBB7-699E-DD7F31B0C9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11983E4-80DB-DC60-64B1-A8774CAD091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F338CBB-A1CC-3BBD-D0B3-A34DA6DA3BD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DAFAF308-D865-52AA-06C7-8B9E684F4D3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65EF4B0-F70D-29E6-6AE2-E926879BA9B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69C001F-EDCE-508E-E603-A21BE68917F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40426B63-5A63-D0D1-177F-49DFF370545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391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9FD99-C703-4180-0886-FA16656A404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97ED343-B3B2-5F66-FD69-CD7D78E538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815E810-8EA4-A5DB-58A0-9139FDD709B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99B69901-4CA0-F0CB-3EFC-77E5ABABE2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AD85AB1-0D3E-21FA-BD38-ABBF4F9AA59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0E4C666-D0CD-3ED5-1A32-A1FC4229A18D}"/>
              </a:ext>
            </a:extLst>
          </p:cNvPr>
          <p:cNvSpPr>
            <a:spLocks noGrp="1" noChangeArrowheads="1"/>
          </p:cNvSpPr>
          <p:nvPr>
            <p:ph type="body" idx="1"/>
          </p:nvPr>
        </p:nvSpPr>
        <p:spPr>
          <a:xfrm>
            <a:off x="152400" y="4114800"/>
            <a:ext cx="6553200" cy="4876800"/>
          </a:xfrm>
        </p:spPr>
        <p:txBody>
          <a:bodyPr/>
          <a:lstStyle/>
          <a:p>
            <a:r>
              <a:rPr lang="en-US" altLang="en-US" dirty="0"/>
              <a:t>Secret similar to </a:t>
            </a:r>
          </a:p>
        </p:txBody>
      </p:sp>
      <p:cxnSp>
        <p:nvCxnSpPr>
          <p:cNvPr id="3" name="Straight Connector 2">
            <a:extLst>
              <a:ext uri="{FF2B5EF4-FFF2-40B4-BE49-F238E27FC236}">
                <a16:creationId xmlns:a16="http://schemas.microsoft.com/office/drawing/2014/main" id="{3DF2956E-2E31-939A-73C1-812B0539035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814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A6892-3599-40E7-8775-B92AE875478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305D749-34AB-5E20-6317-D22E3804BA3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251A7D64-CD50-9B49-DD94-728B5E86E4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9EC1A110-4EA4-F0B5-9DF6-15E6077CB1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1812563-5EC6-B341-DA59-0033A9C9BB8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4C380F7-090D-689D-6383-F9D2F80947DD}"/>
              </a:ext>
            </a:extLst>
          </p:cNvPr>
          <p:cNvSpPr>
            <a:spLocks noGrp="1" noChangeArrowheads="1"/>
          </p:cNvSpPr>
          <p:nvPr>
            <p:ph type="body" idx="1"/>
          </p:nvPr>
        </p:nvSpPr>
        <p:spPr>
          <a:xfrm>
            <a:off x="152400" y="4114800"/>
            <a:ext cx="6553200" cy="4876800"/>
          </a:xfrm>
        </p:spPr>
        <p:txBody>
          <a:bodyPr/>
          <a:lstStyle/>
          <a:p>
            <a:r>
              <a:rPr lang="en-US" altLang="en-US" dirty="0"/>
              <a:t>Implies public reading of scripture.</a:t>
            </a:r>
          </a:p>
        </p:txBody>
      </p:sp>
      <p:cxnSp>
        <p:nvCxnSpPr>
          <p:cNvPr id="3" name="Straight Connector 2">
            <a:extLst>
              <a:ext uri="{FF2B5EF4-FFF2-40B4-BE49-F238E27FC236}">
                <a16:creationId xmlns:a16="http://schemas.microsoft.com/office/drawing/2014/main" id="{03C2DD67-72E5-6FEF-66F8-553C7D80E22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8357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3B0B3-5330-7B8F-5CCB-E5CE893D492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2527F4-42E7-8B26-F525-0100C31A20D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AD1AC23D-46C9-C68D-079C-4533A0E955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B25ED556-DC6B-6139-341E-CA126BDF568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5FF4C6-5A7B-D542-8D62-1A3353FA65A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E63A0DA-EBB7-732A-7CF3-53637E1BE969}"/>
              </a:ext>
            </a:extLst>
          </p:cNvPr>
          <p:cNvSpPr>
            <a:spLocks noGrp="1" noChangeArrowheads="1"/>
          </p:cNvSpPr>
          <p:nvPr>
            <p:ph type="body" idx="1"/>
          </p:nvPr>
        </p:nvSpPr>
        <p:spPr>
          <a:xfrm>
            <a:off x="152400" y="4114800"/>
            <a:ext cx="6553200" cy="4876800"/>
          </a:xfrm>
        </p:spPr>
        <p:txBody>
          <a:bodyPr/>
          <a:lstStyle/>
          <a:p>
            <a:r>
              <a:rPr lang="en-US" b="0" i="0" baseline="30000" dirty="0">
                <a:solidFill>
                  <a:srgbClr val="000000"/>
                </a:solidFill>
                <a:effectLst/>
                <a:latin typeface="Arial Rounded MT Bold" panose="020F0704030504030204" pitchFamily="34" charset="0"/>
              </a:rPr>
              <a:t>Col 4.16 </a:t>
            </a:r>
            <a:r>
              <a:rPr lang="en-US" b="0" i="0" dirty="0">
                <a:solidFill>
                  <a:srgbClr val="000000"/>
                </a:solidFill>
                <a:effectLst/>
                <a:latin typeface="Arial Rounded MT Bold" panose="020F0704030504030204" pitchFamily="34" charset="0"/>
              </a:rPr>
              <a:t>After this letter has been read to you, have it read also in the congregation of the Laodiceans; and you, in turn, are to read the letter that will come from Laodicea. </a:t>
            </a:r>
          </a:p>
          <a:p>
            <a:r>
              <a:rPr lang="en-US" b="0" i="0" baseline="30000" dirty="0">
                <a:solidFill>
                  <a:srgbClr val="000000"/>
                </a:solidFill>
                <a:effectLst/>
                <a:latin typeface="Arial Rounded MT Bold" panose="020F0704030504030204" pitchFamily="34" charset="0"/>
              </a:rPr>
              <a:t>1 Tim 4.13.</a:t>
            </a:r>
            <a:r>
              <a:rPr lang="en-US" b="0" i="0" dirty="0">
                <a:solidFill>
                  <a:srgbClr val="000000"/>
                </a:solidFill>
                <a:effectLst/>
                <a:latin typeface="Arial Rounded MT Bold" panose="020F0704030504030204" pitchFamily="34" charset="0"/>
              </a:rPr>
              <a:t> Until I come, pay attention to the public reading of the Scriptures.</a:t>
            </a:r>
            <a:endParaRPr lang="en-US" altLang="en-US" dirty="0">
              <a:latin typeface="Arial Rounded MT Bold" panose="020F0704030504030204" pitchFamily="34" charset="0"/>
            </a:endParaRPr>
          </a:p>
        </p:txBody>
      </p:sp>
      <p:cxnSp>
        <p:nvCxnSpPr>
          <p:cNvPr id="3" name="Straight Connector 2">
            <a:extLst>
              <a:ext uri="{FF2B5EF4-FFF2-40B4-BE49-F238E27FC236}">
                <a16:creationId xmlns:a16="http://schemas.microsoft.com/office/drawing/2014/main" id="{58CCE7E0-1C59-66E4-2065-296E9E3F7B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685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D3029-0EC5-A38B-C4F3-8BCCF51E133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D75D529-9711-DF49-C1F0-4CF99E11758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69F4F12A-2EAA-8AE4-DF91-F81E9631608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0B0B99C9-462D-AF40-76BC-B0030161D50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F34FE4-882D-7C13-5345-6A1F8356D0E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16D889-4AD1-0F96-B29C-06FD9586C903}"/>
              </a:ext>
            </a:extLst>
          </p:cNvPr>
          <p:cNvSpPr>
            <a:spLocks noGrp="1" noChangeArrowheads="1"/>
          </p:cNvSpPr>
          <p:nvPr>
            <p:ph type="body" idx="1"/>
          </p:nvPr>
        </p:nvSpPr>
        <p:spPr>
          <a:xfrm>
            <a:off x="152400" y="4114800"/>
            <a:ext cx="6553200" cy="4876800"/>
          </a:xfrm>
        </p:spPr>
        <p:txBody>
          <a:bodyPr/>
          <a:lstStyle/>
          <a:p>
            <a:r>
              <a:rPr lang="en-US" altLang="en-US" dirty="0"/>
              <a:t>https://allisrael.com/idf-reservist-finds-2-800-year-old-assyrian-scarab-amulet-while-hiking</a:t>
            </a:r>
          </a:p>
        </p:txBody>
      </p:sp>
      <p:cxnSp>
        <p:nvCxnSpPr>
          <p:cNvPr id="3" name="Straight Connector 2">
            <a:extLst>
              <a:ext uri="{FF2B5EF4-FFF2-40B4-BE49-F238E27FC236}">
                <a16:creationId xmlns:a16="http://schemas.microsoft.com/office/drawing/2014/main" id="{1A441914-CAC0-998D-FD71-FFDCB6E441C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4710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E4529-7019-75A4-6818-3E2EBE1DCF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E1CEEEC-C7CC-9436-308C-056BC820644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06E1D015-4145-72FF-049A-95EEC16CEC9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69794140-D4E2-DC5F-AB6D-D505D480EA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343FC90-001A-2F4E-6E18-9139C39506D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0F14BA0-A8CD-65F6-A2C9-9EDB427DE345}"/>
              </a:ext>
            </a:extLst>
          </p:cNvPr>
          <p:cNvSpPr>
            <a:spLocks noGrp="1" noChangeArrowheads="1"/>
          </p:cNvSpPr>
          <p:nvPr>
            <p:ph type="body" idx="1"/>
          </p:nvPr>
        </p:nvSpPr>
        <p:spPr>
          <a:xfrm>
            <a:off x="152400" y="4114800"/>
            <a:ext cx="6553200" cy="4876800"/>
          </a:xfrm>
        </p:spPr>
        <p:txBody>
          <a:bodyPr/>
          <a:lstStyle/>
          <a:p>
            <a:r>
              <a:rPr lang="en-US" altLang="en-US" dirty="0"/>
              <a:t>Secret similar to </a:t>
            </a:r>
          </a:p>
        </p:txBody>
      </p:sp>
      <p:cxnSp>
        <p:nvCxnSpPr>
          <p:cNvPr id="3" name="Straight Connector 2">
            <a:extLst>
              <a:ext uri="{FF2B5EF4-FFF2-40B4-BE49-F238E27FC236}">
                <a16:creationId xmlns:a16="http://schemas.microsoft.com/office/drawing/2014/main" id="{C7A9B840-E8DA-C1A9-D4CE-D083CBC2A43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6288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DEA09-9AA7-E8ED-B34A-F2644DAD2A7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152D4F8-628A-911A-8A24-390DF36FD3E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64ABF62B-D765-39B5-5C5A-1D1DE287927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2EC6B4BF-4EE3-5B34-0F62-3FA65ED9231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DE8B454-7F6E-C16E-659D-73D56648345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AFD5D95-8AD2-545D-8615-64800CB86B63}"/>
              </a:ext>
            </a:extLst>
          </p:cNvPr>
          <p:cNvSpPr>
            <a:spLocks noGrp="1" noChangeArrowheads="1"/>
          </p:cNvSpPr>
          <p:nvPr>
            <p:ph type="body" idx="1"/>
          </p:nvPr>
        </p:nvSpPr>
        <p:spPr>
          <a:xfrm>
            <a:off x="152400" y="4114800"/>
            <a:ext cx="6553200" cy="4876800"/>
          </a:xfrm>
        </p:spPr>
        <p:txBody>
          <a:bodyPr/>
          <a:lstStyle/>
          <a:p>
            <a:r>
              <a:rPr lang="en-US" altLang="en-US" dirty="0"/>
              <a:t>Not all blessings.  Land, antisemitism [Jew lovers]</a:t>
            </a:r>
          </a:p>
        </p:txBody>
      </p:sp>
      <p:cxnSp>
        <p:nvCxnSpPr>
          <p:cNvPr id="3" name="Straight Connector 2">
            <a:extLst>
              <a:ext uri="{FF2B5EF4-FFF2-40B4-BE49-F238E27FC236}">
                <a16:creationId xmlns:a16="http://schemas.microsoft.com/office/drawing/2014/main" id="{8E0E117D-39F2-C178-11BD-D9A8BB643F0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5333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CB11F-EAAB-A0FE-25DD-244914834B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2C3B540-B4CC-7E3E-42CA-2CC88D081FF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AAEE028D-8923-3FC7-1448-234AB5CC6E0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41A27C1C-F6CB-84E3-AA67-3ACBF244312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E33E4EC-3DBD-5BA1-12F1-D7388B941C1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39DFA6A-BF24-2740-C728-2245009C2112}"/>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830F8FD8-22B5-1DBE-0DDE-D95A6172FA7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3549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EB231-7700-1D2C-42A7-8D5C0DA7E6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8E399F-23F1-3076-9537-99A48D00A4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5135544D-EB4D-665A-1E74-04FF9496EB1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42AEE88A-8B9B-B5CF-0056-13BFC976147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CF1605F-D9C3-6D05-BC32-01113116420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6BACBD-322C-F3D9-2A1D-19329EB9FE4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EDAB519F-B02F-9BD1-B868-0C855BD6C80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1816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0AC13-51A9-B80D-BC72-8D21D0ECFB1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9F48256-37C9-D043-B055-208B5BC1CAB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9BD76408-610E-1BEC-993B-DD3FE7598FC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E0F6414F-143A-663A-B6FA-118E666E23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8A6A9A0-66EC-B91C-3822-8E070C81D4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4686CC6-0878-19A5-0D5E-4D6F9DE56401}"/>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E1A264B9-30D0-411E-0F36-776FD9A6F7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655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3128-B2BF-F19B-F09F-EDA406581F7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805B133-7868-2AA4-FC2D-DB541F0AED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B0EA33D-3A21-5859-1019-2745858E89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6FC4B10B-CCE4-8C63-EF2D-5FF551542F6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3BF04F6-C408-D314-9178-A3309373306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E1C8BCE-CFDA-2984-D105-BCB631CEB392}"/>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1A95BAA5-B6F9-A3B4-B638-9484B31D4B8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777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E44A4-AA9B-AA4E-7A34-0E765596C0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E7675A-4E4B-C10B-4815-D9919AAE903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1C6F2227-619E-E3D6-CBDD-23D8A566D0D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75018018-A1DB-3E69-CC16-FD89119A082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748FEBD-F487-70A8-61B2-CB0CE1ABBA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8A4B3BE-8537-056B-C511-810450C5164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0E4F8B2D-5963-839A-B8B2-CAE718F50F2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5269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DA867-4717-AFAD-809B-4C13010ADD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05BFEF5-5050-A33C-ED75-53B7C373D3E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EA52B7CD-44C0-C505-2E11-F83AE84838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A1A0E893-EB3C-E891-00AA-2F29043C963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17EE5E-A064-6B61-A5B4-93C47CC3149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A3285AD-D007-8566-48CC-C982D698A7AD}"/>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F4263CB0-F02C-98A8-8CC4-D80FD7ABA48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0496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8D25A-9E53-A649-EAFD-352EB031354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AF359BE-01BA-5DC7-BCEF-3D4F1A5B03E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8BF81729-9DEB-11C2-FB82-F812C0E2AA7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1F5D837D-8775-2CD5-AFCC-4E3CCD385E7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0DF2FAC-F1FB-4E53-EBC8-F8BE65C6B97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FA2EFBA-3252-61AB-0158-3EE1D28931F4}"/>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8FD1B3CB-2539-7B44-9B58-E9C64422086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345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88C33-5AF9-0C12-FDE4-5591AD9877D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A97F6B1-A578-5AEF-A3A1-F23EEBDA078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C2466ADE-9D61-FBAF-210B-E8B772A2DB9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2D1C7EAF-FA4F-A843-C7AB-D1B2E434BC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AEAE516-B8B2-3C38-A07E-2486A5C12E3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B6A07E8-5C7E-C2D2-7D9F-1148554B9AB2}"/>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72AF32E-3C28-819E-1AE7-307AEE2BB4F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68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6134-6E13-6E5F-25B0-14B9A7493AE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99F3BCB-ECB2-DCB0-D587-5440C717E5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6F4B17D2-4855-24B4-E97E-FACCF6304D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4F6349CD-CA4E-488A-0CA2-EFDA2E83BEA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203F539-A24D-F725-48DA-A781B477D6D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6DD99BD-0815-1AC4-3661-EF66E6DCB638}"/>
              </a:ext>
            </a:extLst>
          </p:cNvPr>
          <p:cNvSpPr>
            <a:spLocks noGrp="1" noChangeArrowheads="1"/>
          </p:cNvSpPr>
          <p:nvPr>
            <p:ph type="body" idx="1"/>
          </p:nvPr>
        </p:nvSpPr>
        <p:spPr>
          <a:xfrm>
            <a:off x="152400" y="4114800"/>
            <a:ext cx="6553200" cy="4876800"/>
          </a:xfrm>
        </p:spPr>
        <p:txBody>
          <a:bodyPr/>
          <a:lstStyle/>
          <a:p>
            <a:r>
              <a:rPr lang="en-US" altLang="en-US" dirty="0"/>
              <a:t>https://images.wcdn.co.il/f_auto,q_auto,w_1200,t_54/3/6/6/4/3664235-46.jpg</a:t>
            </a:r>
          </a:p>
        </p:txBody>
      </p:sp>
      <p:cxnSp>
        <p:nvCxnSpPr>
          <p:cNvPr id="3" name="Straight Connector 2">
            <a:extLst>
              <a:ext uri="{FF2B5EF4-FFF2-40B4-BE49-F238E27FC236}">
                <a16:creationId xmlns:a16="http://schemas.microsoft.com/office/drawing/2014/main" id="{284496AC-3569-C726-18D4-B517DC816C2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234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DD12E-D704-E7FA-DD53-FE5460BA874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5726ABB-A94C-7A7E-DA74-992F71990E6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9DE45099-86AA-E4EA-9D3D-377A92469FB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E1E99412-D20A-BCE4-B786-4EF994911D0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6022E5-238E-D98A-E333-1EE555797DF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0EBE28E-9C5E-9458-9D5C-A3E78B86133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6BA6117B-3B1B-DE21-2CDE-5DFD94C1BD7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132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63F16-5A38-B481-D162-BA1B571F60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0C0D44-9053-6678-7E95-A846097F482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BA88D29B-4023-037F-437D-D1F3C0E48B6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F80CDF13-A080-6496-3F79-3377B0CD444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D67EDED-1C97-0079-17BB-A632C8B3670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AF16ACD-E543-C38C-4E83-81462348139E}"/>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46012B-1640-77B4-0BB2-97B206F51C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4560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A5E56-7593-7004-360C-6C2DB3DEDA9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214EA23-ABE6-B53E-B15C-2C62F59AED6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A1681B92-70B2-EC70-5B36-2D8B5D15F07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A7B4778E-D57C-6F29-4B81-F35B9DC6E62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63EDB6C-EC94-54BB-CF37-EEEB0D95173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10EC263-0128-A7A1-27C3-675040E34E7C}"/>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97122B81-8DFD-8BAB-51E2-654A09862AD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2720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908F2-BE7C-0C31-D282-B54B5B39707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403B7A4-63A1-D928-EF98-CFBCE3F7A1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CA273AB9-B4E2-94F6-2F52-20CF7E24E3C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ECECFF91-8C92-F928-4C0C-E41D8B6D0E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CBD36AB-7B43-350B-236B-C80D0B44085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FE03FAA-DE28-1BB7-DC5C-7A70112C9DDE}"/>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1BEAA7CE-4DC0-0069-29E2-3DA4B17A12F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1010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1C30C-EC6F-6996-E450-94AF45B02B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457333B-6F4B-F4AA-2491-C421B315913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91875042-8469-CA81-B72F-0F218358BBF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C8AA242C-D22B-9F6A-F909-8E350065E7C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5439B7C-548D-7614-90B0-772B4B863F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84ACC5E-C939-11CA-19FC-55CF979E8363}"/>
              </a:ext>
            </a:extLst>
          </p:cNvPr>
          <p:cNvSpPr>
            <a:spLocks noGrp="1" noChangeArrowheads="1"/>
          </p:cNvSpPr>
          <p:nvPr>
            <p:ph type="body" idx="1"/>
          </p:nvPr>
        </p:nvSpPr>
        <p:spPr>
          <a:xfrm>
            <a:off x="152400" y="4114800"/>
            <a:ext cx="6553200" cy="4876800"/>
          </a:xfrm>
        </p:spPr>
        <p:txBody>
          <a:bodyPr/>
          <a:lstStyle/>
          <a:p>
            <a:r>
              <a:rPr lang="en-US" altLang="en-US" sz="1050" dirty="0"/>
              <a:t>https://www.tikkunglobal.org/post/israel-at-war-02-09-24-update</a:t>
            </a:r>
          </a:p>
          <a:p>
            <a:r>
              <a:rPr lang="en-US" altLang="en-US" sz="2000" dirty="0"/>
              <a:t>War proceeding well but slowly.</a:t>
            </a:r>
          </a:p>
          <a:p>
            <a:r>
              <a:rPr lang="en-US" altLang="en-US" sz="2000" dirty="0"/>
              <a:t>~2 million people moved out of the way by Israel so can attack tunnels</a:t>
            </a:r>
          </a:p>
          <a:p>
            <a:r>
              <a:rPr lang="en-US" altLang="en-US" sz="2000" dirty="0"/>
              <a:t>Closing in.  ~17 out of 24 Hamas brigades dismantled.   Found document with list of $154 million support to </a:t>
            </a:r>
            <a:r>
              <a:rPr lang="en-US" altLang="en-US" sz="2000" dirty="0" err="1"/>
              <a:t>Yaha</a:t>
            </a:r>
            <a:r>
              <a:rPr lang="en-US" altLang="en-US" sz="2000" dirty="0"/>
              <a:t> Sinwar.   Almost caught leadership and hostages.  So close that they abandoned ~31 million shekels.   </a:t>
            </a:r>
          </a:p>
          <a:p>
            <a:r>
              <a:rPr lang="en-US" altLang="en-US" sz="2000" dirty="0"/>
              <a:t>Goal: after Hamas dismantled, demilitarization and deradicalization.  </a:t>
            </a:r>
          </a:p>
        </p:txBody>
      </p:sp>
      <p:cxnSp>
        <p:nvCxnSpPr>
          <p:cNvPr id="3" name="Straight Connector 2">
            <a:extLst>
              <a:ext uri="{FF2B5EF4-FFF2-40B4-BE49-F238E27FC236}">
                <a16:creationId xmlns:a16="http://schemas.microsoft.com/office/drawing/2014/main" id="{42CDDF9A-61E6-104B-6E4E-47BF70DEE2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0289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F0971-A7FF-4FD5-4D76-42C3B60C8A7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25C7BD6-0CDD-4049-B5DE-6676B684258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A90BBA9-E777-9213-D585-B3891A220DF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4FFCBBA0-9A37-509B-2479-B69F3956226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2232A69-963B-5CD4-B6CF-9AB5E79DBDE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B17F2EC-39B8-270E-8A44-E4BA49DD29B9}"/>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hlinkClick r:id="rId3"/>
              </a:rPr>
              <a:t>https://www.youtube.com/watch?v=GfjKBBz0-Fg</a:t>
            </a:r>
            <a:endParaRPr lang="en-US" sz="2000" dirty="0"/>
          </a:p>
          <a:p>
            <a:endParaRPr lang="en-US" altLang="en-US" dirty="0"/>
          </a:p>
        </p:txBody>
      </p:sp>
      <p:cxnSp>
        <p:nvCxnSpPr>
          <p:cNvPr id="3" name="Straight Connector 2">
            <a:extLst>
              <a:ext uri="{FF2B5EF4-FFF2-40B4-BE49-F238E27FC236}">
                <a16:creationId xmlns:a16="http://schemas.microsoft.com/office/drawing/2014/main" id="{EFE8C8AA-19B3-8AF0-5736-FDDCCEA1841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9815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15B4C-60D6-3DAB-D453-98FBB27067C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536A901-E587-8C52-C9DF-4CC0FCBEB21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A551A025-4D52-AB88-311C-7D105FE825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EB6AA384-DD15-621D-C8EF-442F183BBB4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3B4ACE-17E4-101A-85B0-94CA448FB76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DCCA380-6B3A-AE16-61A3-70F615CF5598}"/>
              </a:ext>
            </a:extLst>
          </p:cNvPr>
          <p:cNvSpPr>
            <a:spLocks noGrp="1" noChangeArrowheads="1"/>
          </p:cNvSpPr>
          <p:nvPr>
            <p:ph type="body" idx="1"/>
          </p:nvPr>
        </p:nvSpPr>
        <p:spPr>
          <a:xfrm>
            <a:off x="152400" y="4114800"/>
            <a:ext cx="6553200" cy="4876800"/>
          </a:xfrm>
        </p:spPr>
        <p:txBody>
          <a:bodyPr/>
          <a:lstStyle/>
          <a:p>
            <a:r>
              <a:rPr lang="en-US" altLang="en-US" dirty="0"/>
              <a:t>https://vfinews.com/news/idf-believes-32-of-the-136-hostages-are-dead-hamas/israeli-basketball-team-wins-after-irish-team-refuses</a:t>
            </a:r>
          </a:p>
        </p:txBody>
      </p:sp>
      <p:cxnSp>
        <p:nvCxnSpPr>
          <p:cNvPr id="3" name="Straight Connector 2">
            <a:extLst>
              <a:ext uri="{FF2B5EF4-FFF2-40B4-BE49-F238E27FC236}">
                <a16:creationId xmlns:a16="http://schemas.microsoft.com/office/drawing/2014/main" id="{EAE75A25-1B25-6BC9-8FD0-5E05C7940DA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9614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76740-5B8C-434F-EE36-869F500A513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036F3B-07CE-D985-8AE6-FD05E854DC0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5220E521-F394-288E-5795-565210CEC68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611B44EF-B382-24C5-FD74-727DBCEC82C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376CED7-25F4-82CF-A505-3C13FF332A5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E9FC4AD-893D-7CB0-98F3-45F04B188121}"/>
              </a:ext>
            </a:extLst>
          </p:cNvPr>
          <p:cNvSpPr>
            <a:spLocks noGrp="1" noChangeArrowheads="1"/>
          </p:cNvSpPr>
          <p:nvPr>
            <p:ph type="body" idx="1"/>
          </p:nvPr>
        </p:nvSpPr>
        <p:spPr>
          <a:xfrm>
            <a:off x="152400" y="4114800"/>
            <a:ext cx="6553200" cy="4876800"/>
          </a:xfrm>
        </p:spPr>
        <p:txBody>
          <a:bodyPr/>
          <a:lstStyle/>
          <a:p>
            <a:r>
              <a:rPr lang="en-US" altLang="en-US" dirty="0"/>
              <a:t>https://vfinews.com/news/idf-believes-32-of-the-136-hostages-are-dead-hamas/israeli-basketball-team-wins-after-irish-team-refuses 	</a:t>
            </a:r>
          </a:p>
        </p:txBody>
      </p:sp>
      <p:cxnSp>
        <p:nvCxnSpPr>
          <p:cNvPr id="3" name="Straight Connector 2">
            <a:extLst>
              <a:ext uri="{FF2B5EF4-FFF2-40B4-BE49-F238E27FC236}">
                <a16:creationId xmlns:a16="http://schemas.microsoft.com/office/drawing/2014/main" id="{7DD37838-1393-46DC-FD1E-DC24DE9C82B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2747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ABCB0-540D-DCF3-BD96-4203DD26910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F78143E-AFB9-B4A8-8C9D-685099EC70E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DE31EF82-49B3-D175-890E-49F4009EF51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89DB2C07-CCA8-8558-ED57-1C2E94CC1EC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4A470C6-F1D7-1031-1B3F-F32E24B45F0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C372107-9F99-BBB1-C0A4-8E06F9DD9D6C}"/>
              </a:ext>
            </a:extLst>
          </p:cNvPr>
          <p:cNvSpPr>
            <a:spLocks noGrp="1" noChangeArrowheads="1"/>
          </p:cNvSpPr>
          <p:nvPr>
            <p:ph type="body" idx="1"/>
          </p:nvPr>
        </p:nvSpPr>
        <p:spPr>
          <a:xfrm>
            <a:off x="152400" y="4114800"/>
            <a:ext cx="6553200" cy="4876800"/>
          </a:xfrm>
        </p:spPr>
        <p:txBody>
          <a:bodyPr/>
          <a:lstStyle/>
          <a:p>
            <a:r>
              <a:rPr lang="en-US" altLang="en-US" dirty="0"/>
              <a:t>https://vfinews.com/news/idf-believes-32-of-the-136-hostages-are-dead-hamas/israeli-basketball-team-wins-after-irish-team-refuses</a:t>
            </a:r>
          </a:p>
        </p:txBody>
      </p:sp>
      <p:cxnSp>
        <p:nvCxnSpPr>
          <p:cNvPr id="3" name="Straight Connector 2">
            <a:extLst>
              <a:ext uri="{FF2B5EF4-FFF2-40B4-BE49-F238E27FC236}">
                <a16:creationId xmlns:a16="http://schemas.microsoft.com/office/drawing/2014/main" id="{A020FBDE-3EA8-CCFA-E03D-A79BFE05489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4138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8CD8-FCBC-5150-4913-C74B6EEFE44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A1B4004-1E84-C69E-56EA-47C6667917E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E53E94C-B4F7-3E66-B2E8-1AD6F30B46F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D3547663-4ED8-6CF4-9755-A1BA6C2C94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FB0E23F-0DBB-9586-BA9F-7CD06443EEA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F21DE3F-EEF1-9CB4-93AC-43B493FA6154}"/>
              </a:ext>
            </a:extLst>
          </p:cNvPr>
          <p:cNvSpPr>
            <a:spLocks noGrp="1" noChangeArrowheads="1"/>
          </p:cNvSpPr>
          <p:nvPr>
            <p:ph type="body" idx="1"/>
          </p:nvPr>
        </p:nvSpPr>
        <p:spPr>
          <a:xfrm>
            <a:off x="152400" y="4114800"/>
            <a:ext cx="6553200" cy="4876800"/>
          </a:xfrm>
        </p:spPr>
        <p:txBody>
          <a:bodyPr/>
          <a:lstStyle/>
          <a:p>
            <a:r>
              <a:rPr lang="en-US" altLang="en-US" dirty="0"/>
              <a:t>https://vfinews.com/news/idf-believes-32-of-the-136-hostages-are-dead-hamas/israeli-basketball-team-wins-after-irish-team-refuses</a:t>
            </a:r>
          </a:p>
        </p:txBody>
      </p:sp>
      <p:cxnSp>
        <p:nvCxnSpPr>
          <p:cNvPr id="3" name="Straight Connector 2">
            <a:extLst>
              <a:ext uri="{FF2B5EF4-FFF2-40B4-BE49-F238E27FC236}">
                <a16:creationId xmlns:a16="http://schemas.microsoft.com/office/drawing/2014/main" id="{092510F7-56F7-A9DB-AFF1-C7EB58176FD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40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B5E4F-756D-F4AC-2FAA-D057FAE50D5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C1A3A79-BD13-D920-DEB8-9C2B5AE868E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7AC400D-BB93-CD19-4A45-A4CCCA17CBE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0A5353E9-228C-113A-EAD6-94AB2E5B8A2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63828CA-E11E-69B1-5232-9E03778DEDC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59ADF46-F2D8-B700-C25E-AD4B059135A2}"/>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27D22F7-166E-A808-0BA6-3F5EA117F4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9079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95706-0440-DA7E-55C7-5036FBC701A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13218DA-288A-4B8E-3428-0CE8FCCDE6C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97FD1559-2B68-6C54-4F17-6218F8A184C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E14E3804-F392-78EC-958B-EF51D3C5BEF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7DCDE0-869C-7F0E-4E82-0318BF457CD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ED3F594-07D8-EEA3-63AB-5A6CC38BD90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46BAB8BA-C161-8E77-05ED-159BBD8A72C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5013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09C0C-140F-1CB9-8A81-789479F6B27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3C04E56-04AB-15F2-13D4-7BCE952E2A0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3.01-4  Painful Apostleship</a:t>
            </a:r>
          </a:p>
        </p:txBody>
      </p:sp>
      <p:sp>
        <p:nvSpPr>
          <p:cNvPr id="5" name="Rectangle 3">
            <a:extLst>
              <a:ext uri="{FF2B5EF4-FFF2-40B4-BE49-F238E27FC236}">
                <a16:creationId xmlns:a16="http://schemas.microsoft.com/office/drawing/2014/main" id="{A593FB36-760A-3F56-9335-5A88E1B9055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3, 2024</a:t>
            </a:r>
          </a:p>
        </p:txBody>
      </p:sp>
      <p:sp>
        <p:nvSpPr>
          <p:cNvPr id="6" name="Rectangle 7">
            <a:extLst>
              <a:ext uri="{FF2B5EF4-FFF2-40B4-BE49-F238E27FC236}">
                <a16:creationId xmlns:a16="http://schemas.microsoft.com/office/drawing/2014/main" id="{95E90BD3-187F-075F-92DB-00A43C1EDC4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29FC829-76D1-C524-66B9-0554C683D8D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1928967-259A-9E9D-43C8-1DDBD6087A29}"/>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EDBFB70-6968-4109-5969-A9A424644E1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771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E05BF-F422-BECB-B496-522883C8C5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A52636-4FAA-D190-34C6-D92BA5E1A29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3.01-4  Painful Apostleship</a:t>
            </a:r>
          </a:p>
        </p:txBody>
      </p:sp>
      <p:sp>
        <p:nvSpPr>
          <p:cNvPr id="5" name="Rectangle 3">
            <a:extLst>
              <a:ext uri="{FF2B5EF4-FFF2-40B4-BE49-F238E27FC236}">
                <a16:creationId xmlns:a16="http://schemas.microsoft.com/office/drawing/2014/main" id="{9AC3C40B-4EF7-A45C-B2B2-FB48EC8956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3, 2024</a:t>
            </a:r>
          </a:p>
        </p:txBody>
      </p:sp>
      <p:sp>
        <p:nvSpPr>
          <p:cNvPr id="6" name="Rectangle 7">
            <a:extLst>
              <a:ext uri="{FF2B5EF4-FFF2-40B4-BE49-F238E27FC236}">
                <a16:creationId xmlns:a16="http://schemas.microsoft.com/office/drawing/2014/main" id="{9391A11A-B65E-A65E-F734-2DCC50C2DD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B564AFB-A670-6EB4-5F78-5B16BCA0565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30BC425-CEA2-70B8-4C26-6537E81B7069}"/>
              </a:ext>
            </a:extLst>
          </p:cNvPr>
          <p:cNvSpPr>
            <a:spLocks noGrp="1" noChangeArrowheads="1"/>
          </p:cNvSpPr>
          <p:nvPr>
            <p:ph type="body" idx="1"/>
          </p:nvPr>
        </p:nvSpPr>
        <p:spPr>
          <a:xfrm>
            <a:off x="152400" y="4114800"/>
            <a:ext cx="6553200" cy="4876800"/>
          </a:xfrm>
        </p:spPr>
        <p:txBody>
          <a:bodyPr/>
          <a:lstStyle/>
          <a:p>
            <a:r>
              <a:rPr lang="en-US" altLang="en-US" dirty="0"/>
              <a:t>Size, that is proportion.</a:t>
            </a:r>
          </a:p>
        </p:txBody>
      </p:sp>
      <p:cxnSp>
        <p:nvCxnSpPr>
          <p:cNvPr id="3" name="Straight Connector 2">
            <a:extLst>
              <a:ext uri="{FF2B5EF4-FFF2-40B4-BE49-F238E27FC236}">
                <a16:creationId xmlns:a16="http://schemas.microsoft.com/office/drawing/2014/main" id="{E3D3CD1A-0F7C-A08F-9E1C-697B0A02009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1859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F975-4867-F33F-A999-49A6D747747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A87319F-2553-0975-B2AC-D008ADEFF98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3.01-4  Painful Apostleship</a:t>
            </a:r>
          </a:p>
        </p:txBody>
      </p:sp>
      <p:sp>
        <p:nvSpPr>
          <p:cNvPr id="5" name="Rectangle 3">
            <a:extLst>
              <a:ext uri="{FF2B5EF4-FFF2-40B4-BE49-F238E27FC236}">
                <a16:creationId xmlns:a16="http://schemas.microsoft.com/office/drawing/2014/main" id="{8AD45F94-6CF9-122A-5B07-25960427127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3, 2024</a:t>
            </a:r>
          </a:p>
        </p:txBody>
      </p:sp>
      <p:sp>
        <p:nvSpPr>
          <p:cNvPr id="6" name="Rectangle 7">
            <a:extLst>
              <a:ext uri="{FF2B5EF4-FFF2-40B4-BE49-F238E27FC236}">
                <a16:creationId xmlns:a16="http://schemas.microsoft.com/office/drawing/2014/main" id="{7E29A44F-EE2B-09E8-CBB7-1CD2CD087EF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7F455E5-7885-2AD5-2642-E1D475CA1FB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BB6E7C9-9DB5-2D9D-5B19-F12BC1FF73F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201F0C7C-8E70-843B-2127-5CC4D051F78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4566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3BA74-AFC2-FC19-F254-4CC55B04314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F74D157-5DDC-C937-8D2A-65BA4031B8C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3.01-4  Painful Apostleship</a:t>
            </a:r>
          </a:p>
        </p:txBody>
      </p:sp>
      <p:sp>
        <p:nvSpPr>
          <p:cNvPr id="5" name="Rectangle 3">
            <a:extLst>
              <a:ext uri="{FF2B5EF4-FFF2-40B4-BE49-F238E27FC236}">
                <a16:creationId xmlns:a16="http://schemas.microsoft.com/office/drawing/2014/main" id="{108747ED-8609-CA8A-7869-420E929F29A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3, 2024</a:t>
            </a:r>
          </a:p>
        </p:txBody>
      </p:sp>
      <p:sp>
        <p:nvSpPr>
          <p:cNvPr id="6" name="Rectangle 7">
            <a:extLst>
              <a:ext uri="{FF2B5EF4-FFF2-40B4-BE49-F238E27FC236}">
                <a16:creationId xmlns:a16="http://schemas.microsoft.com/office/drawing/2014/main" id="{36B5C3BC-DF4A-975C-D114-DC3E6ECB075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A8B3D4D-C8A4-D284-6CB4-33213304C3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33EAD06-843A-F7B8-E4F6-349E4136FFBE}"/>
              </a:ext>
            </a:extLst>
          </p:cNvPr>
          <p:cNvSpPr>
            <a:spLocks noGrp="1" noChangeArrowheads="1"/>
          </p:cNvSpPr>
          <p:nvPr>
            <p:ph type="body" idx="1"/>
          </p:nvPr>
        </p:nvSpPr>
        <p:spPr>
          <a:xfrm>
            <a:off x="152400" y="4114800"/>
            <a:ext cx="6553200" cy="4876800"/>
          </a:xfrm>
        </p:spPr>
        <p:txBody>
          <a:bodyPr/>
          <a:lstStyle/>
          <a:p>
            <a:r>
              <a:rPr lang="en-US" altLang="en-US" dirty="0"/>
              <a:t>Pins on the literature table.  Take one and wear it and remember those two numbers.  Conversation starter.</a:t>
            </a:r>
          </a:p>
          <a:p>
            <a:r>
              <a:rPr lang="en-US" altLang="en-US" dirty="0"/>
              <a:t>2.4% and 55%.   Or approximate.  2% and 50% communicates the idea.  </a:t>
            </a:r>
          </a:p>
        </p:txBody>
      </p:sp>
      <p:cxnSp>
        <p:nvCxnSpPr>
          <p:cNvPr id="3" name="Straight Connector 2">
            <a:extLst>
              <a:ext uri="{FF2B5EF4-FFF2-40B4-BE49-F238E27FC236}">
                <a16:creationId xmlns:a16="http://schemas.microsoft.com/office/drawing/2014/main" id="{86D5685B-F4F2-C58D-9F09-904DB5642F1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6386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BFDBA-4BF2-1C51-8AD2-6AB6E97426A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B4204A8-8BFB-7CEA-A06E-760E2EE4D4F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5F336D4F-F115-85B1-2C3F-F446B2FEB8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609507BD-94EA-1E15-FE74-429583C9E60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56E3D7C-328E-F62B-4216-5E8B7D6E6F1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8DDE427-9EC4-E00C-F21B-39F967619436}"/>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6C73F882-77F7-317A-E924-93377993B86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1173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5B26D-CD67-280F-F451-991ADF4FEDD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428D87-2F79-2322-CC73-0969B9D0A6D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2143B25E-791A-35F3-0670-5088062EC1D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D4F2689C-2E72-0317-74A7-862B03E0680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D87F960-A3EF-F374-3CEF-969F86CFCB7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A8A87C4-5688-7402-46D6-B6FAE0E999AE}"/>
              </a:ext>
            </a:extLst>
          </p:cNvPr>
          <p:cNvSpPr>
            <a:spLocks noGrp="1" noChangeArrowheads="1"/>
          </p:cNvSpPr>
          <p:nvPr>
            <p:ph type="body" idx="1"/>
          </p:nvPr>
        </p:nvSpPr>
        <p:spPr>
          <a:xfrm>
            <a:off x="152400" y="4114800"/>
            <a:ext cx="6553200" cy="4876800"/>
          </a:xfrm>
        </p:spPr>
        <p:txBody>
          <a:bodyPr/>
          <a:lstStyle/>
          <a:p>
            <a:r>
              <a:rPr lang="en-US" altLang="en-US" dirty="0"/>
              <a:t>https://vfinews.com/news/idf-believes-32-of-the-136-hostages-are-dead-hamas/iran-is-capable-of-building-nuclear-bomb-in-one-week</a:t>
            </a:r>
          </a:p>
        </p:txBody>
      </p:sp>
      <p:cxnSp>
        <p:nvCxnSpPr>
          <p:cNvPr id="3" name="Straight Connector 2">
            <a:extLst>
              <a:ext uri="{FF2B5EF4-FFF2-40B4-BE49-F238E27FC236}">
                <a16:creationId xmlns:a16="http://schemas.microsoft.com/office/drawing/2014/main" id="{B537056D-4107-2F50-F103-D15B3C95D1A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025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CD666-8CE8-23EF-0DE7-B601A7C32EB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4116A06-34B6-96D7-EA09-9FAF2B79F99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E28AF262-FAD9-F952-F0D4-58ED4A8D152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E70ACAC0-917F-CD85-4957-2E78AB83783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120C9E-FBF7-B415-8DE0-C18302D4D57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1F9297-8F23-CBF5-1139-D9DC8CD62840}"/>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15B00D0E-5D13-0A79-0383-4AFEB457B70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0487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36F9C-09CD-4808-146C-DF9E146D98A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7F3FC32-F2C8-D2C1-D352-5B1505715B2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D2B94392-734E-C55A-AA74-64301134904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45BECC17-EDC8-A18F-7EE0-E6493525B06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980DC93-9D0E-376E-7EF9-54158284425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FE2DD4D-DE3A-FB80-0A6A-9298021413D1}"/>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E5882966-01E9-F228-FA21-8094571D3F7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6455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E07C3-2EE5-03FD-71B0-A20CFE32616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71712D0-FE75-68D0-17BB-0BAE466BA81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9B4B56A4-F64D-E7EC-E035-6031B8A291D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CFF15133-75BA-26B1-85D5-80EB4D42CA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591C273-91A3-A9A7-840F-FBADCCB8ECC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30418B7-7781-9781-F43D-71EB08B06165}"/>
              </a:ext>
            </a:extLst>
          </p:cNvPr>
          <p:cNvSpPr>
            <a:spLocks noGrp="1" noChangeArrowheads="1"/>
          </p:cNvSpPr>
          <p:nvPr>
            <p:ph type="body" idx="1"/>
          </p:nvPr>
        </p:nvSpPr>
        <p:spPr>
          <a:xfrm>
            <a:off x="152400" y="4114800"/>
            <a:ext cx="6553200" cy="4876800"/>
          </a:xfrm>
        </p:spPr>
        <p:txBody>
          <a:bodyPr/>
          <a:lstStyle/>
          <a:p>
            <a:r>
              <a:rPr lang="en-US" altLang="en-US" dirty="0"/>
              <a:t>He’s a retired pastor Skyline Nazarene Church.   Personal friend of Jeff Seif.   Great friend of Israel and the Jewish people.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https://wellversedworld.org/media/hvjtycq/wpn-call-315-part-3-national-gathering-for-prayer-repentance-washington-dc</a:t>
            </a:r>
          </a:p>
          <a:p>
            <a:endParaRPr lang="en-US" altLang="en-US" dirty="0"/>
          </a:p>
        </p:txBody>
      </p:sp>
      <p:cxnSp>
        <p:nvCxnSpPr>
          <p:cNvPr id="3" name="Straight Connector 2">
            <a:extLst>
              <a:ext uri="{FF2B5EF4-FFF2-40B4-BE49-F238E27FC236}">
                <a16:creationId xmlns:a16="http://schemas.microsoft.com/office/drawing/2014/main" id="{B1598199-0B6A-E5F8-CAF1-5D12D15903D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357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8053B-E7A0-5600-E49F-97DECFDA423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C37EDD0-07AF-F938-BAEC-BBE1832251B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54C86C3B-9CD8-F6C2-AEF5-DFE09F73672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4E84EA65-3AB0-B5CA-85D6-1E8703A19A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F222B7C-F450-1144-625B-5D4EBC52D3F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FF2C86F-B743-4A6A-453A-8A17C7B7D6A0}"/>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925AEFB3-6498-A0F2-72BA-BC1ADFDFFB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1784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96708-DFC8-E21F-E27B-458C72FC8B6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54CF0CA-E498-339B-252D-3371D0109C7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B30917B0-352C-79F0-BAF8-2BF9E6C0E0B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2B33865D-7EC6-370A-F301-28AE3C93BC9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2DA10A7-BED6-90A5-AA2C-D9D7169A9D9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E8D83B-2485-2C1F-B80D-3690733988C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BD00E31-FAAE-A137-974A-37AB511ED96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24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D7147-2005-BB34-42ED-95169829C7F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3461339-7E14-A68A-CA29-F42E89DA4BD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CAD25378-F303-F11D-C6AA-9CE4075C97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1F6EF6F0-7E68-CC6A-E09F-8F13926141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CD9A020-3E0A-9BBC-4D73-5B0E53B0CD9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54E969C-D8C4-05AA-35CC-5849ED07FC5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DBE6D296-C369-43CC-FECD-1243846CF04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211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B7F54-11BC-7299-44F4-7C0BCEBBFA4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9CB1100-8325-E2A9-9A8E-23D0BFE914A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7A8861D7-63AE-11E8-04C5-895A5184244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05F98A55-25DF-220F-48D9-BCC31465733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139ABAD-8AA8-B57C-52A6-57266C01CB5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34D687F-6168-A040-B11C-BC97AFC5923D}"/>
              </a:ext>
            </a:extLst>
          </p:cNvPr>
          <p:cNvSpPr>
            <a:spLocks noGrp="1" noChangeArrowheads="1"/>
          </p:cNvSpPr>
          <p:nvPr>
            <p:ph type="body" idx="1"/>
          </p:nvPr>
        </p:nvSpPr>
        <p:spPr>
          <a:xfrm>
            <a:off x="152400" y="4114800"/>
            <a:ext cx="6553200" cy="4876800"/>
          </a:xfrm>
        </p:spPr>
        <p:txBody>
          <a:bodyPr/>
          <a:lstStyle/>
          <a:p>
            <a:r>
              <a:rPr lang="en-US" altLang="en-US" dirty="0"/>
              <a:t>Jim </a:t>
            </a:r>
            <a:r>
              <a:rPr lang="en-US" altLang="en-US" dirty="0" err="1"/>
              <a:t>Garlow</a:t>
            </a: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https://wellversedworld.org/media/hvjtycq/wpn-call-315-part-3-national-gathering-for-prayer-repentance-washington-dc</a:t>
            </a:r>
          </a:p>
          <a:p>
            <a:endParaRPr lang="en-US" altLang="en-US" dirty="0"/>
          </a:p>
        </p:txBody>
      </p:sp>
      <p:cxnSp>
        <p:nvCxnSpPr>
          <p:cNvPr id="3" name="Straight Connector 2">
            <a:extLst>
              <a:ext uri="{FF2B5EF4-FFF2-40B4-BE49-F238E27FC236}">
                <a16:creationId xmlns:a16="http://schemas.microsoft.com/office/drawing/2014/main" id="{3213BFF1-4177-A49F-68E3-06B8C16227E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8672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39665-1DAF-E931-5FF1-FCCFC4A2576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CFFE37-B69D-FA61-C9D9-6DCDB5299B3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AEB4F1C1-A09F-B982-80F3-8D74EDCD06A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2D3C24ED-9002-054F-65F0-29A59E67E77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0F3BD57-A544-AF89-8CB6-BCEE4447A9A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B1E177D-1D15-39B8-B84A-B1A22AF9B69F}"/>
              </a:ext>
            </a:extLst>
          </p:cNvPr>
          <p:cNvSpPr>
            <a:spLocks noGrp="1" noChangeArrowheads="1"/>
          </p:cNvSpPr>
          <p:nvPr>
            <p:ph type="body" idx="1"/>
          </p:nvPr>
        </p:nvSpPr>
        <p:spPr>
          <a:xfrm>
            <a:off x="152400" y="4114800"/>
            <a:ext cx="6553200" cy="4876800"/>
          </a:xfrm>
        </p:spPr>
        <p:txBody>
          <a:bodyPr/>
          <a:lstStyle/>
          <a:p>
            <a:r>
              <a:rPr lang="en-US" altLang="en-US" dirty="0"/>
              <a:t>Jim </a:t>
            </a:r>
            <a:r>
              <a:rPr lang="en-US" altLang="en-US" dirty="0" err="1"/>
              <a:t>Garlow</a:t>
            </a: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https://wellversedworld.org/media/hvjtycq/wpn-call-315-part-3-national-gathering-for-prayer-repentance-washington-dc</a:t>
            </a:r>
          </a:p>
          <a:p>
            <a:endParaRPr lang="en-US" altLang="en-US" dirty="0"/>
          </a:p>
        </p:txBody>
      </p:sp>
      <p:cxnSp>
        <p:nvCxnSpPr>
          <p:cNvPr id="3" name="Straight Connector 2">
            <a:extLst>
              <a:ext uri="{FF2B5EF4-FFF2-40B4-BE49-F238E27FC236}">
                <a16:creationId xmlns:a16="http://schemas.microsoft.com/office/drawing/2014/main" id="{144087A7-2FA8-2F43-C089-0760DEE3E8F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5950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2EC38-616F-ACD9-9A87-BCB2ED9D6D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4E5138-A9C7-1485-2F75-77E748F4F26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09EB6EA5-1E22-DC4B-780F-F72E877E4CE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42DC3282-D105-1B29-FECE-42CECD1D52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CA02390-6403-8B16-C210-34724206B2F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F913122-5891-60CA-C6D7-469F0AF787AE}"/>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E5730860-AE0F-0575-945E-1DCA18946AA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5908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FEDB6-C3A8-0B95-B417-E66D0326E6D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C577CD0-DEDE-78B0-B93C-F737816C1BD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DD4C174D-3CB9-A3CE-2144-FC0CE23EB51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1504925F-12E6-2124-6473-3DB57BCE1B9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C066DF1-A342-D08D-5EBD-136EC83AC43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1F59DAF-9493-514D-FC59-F3CBF8BE8CFC}"/>
              </a:ext>
            </a:extLst>
          </p:cNvPr>
          <p:cNvSpPr>
            <a:spLocks noGrp="1" noChangeArrowheads="1"/>
          </p:cNvSpPr>
          <p:nvPr>
            <p:ph type="body" idx="1"/>
          </p:nvPr>
        </p:nvSpPr>
        <p:spPr>
          <a:xfrm>
            <a:off x="152400" y="4114800"/>
            <a:ext cx="6553200" cy="4876800"/>
          </a:xfrm>
        </p:spPr>
        <p:txBody>
          <a:bodyPr/>
          <a:lstStyle/>
          <a:p>
            <a:r>
              <a:rPr lang="en-US" altLang="en-US" dirty="0"/>
              <a:t>https://wellversedworld.org/media/hvjtycq/wpn-call-315-part-3-national-gathering-for-prayer-repentance-washington-dc</a:t>
            </a:r>
          </a:p>
        </p:txBody>
      </p:sp>
      <p:cxnSp>
        <p:nvCxnSpPr>
          <p:cNvPr id="3" name="Straight Connector 2">
            <a:extLst>
              <a:ext uri="{FF2B5EF4-FFF2-40B4-BE49-F238E27FC236}">
                <a16:creationId xmlns:a16="http://schemas.microsoft.com/office/drawing/2014/main" id="{CA66BC97-398E-5A89-22A1-FB6894B4DFB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0881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1728E-FE4B-E0D2-3E16-98A6A88C8D3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4A83B72-53C4-7DA2-0DE1-1EE80EF17E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EEB74CC5-EF30-7D59-53E3-2D83EC33CE2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B8359540-DDEF-78C0-601B-B43C2784BB6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DFA701-FAD7-AA2B-E4E1-C41408083A9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FE92616-3DB4-0F72-6D6E-514E1D6F7E8B}"/>
              </a:ext>
            </a:extLst>
          </p:cNvPr>
          <p:cNvSpPr>
            <a:spLocks noGrp="1" noChangeArrowheads="1"/>
          </p:cNvSpPr>
          <p:nvPr>
            <p:ph type="body" idx="1"/>
          </p:nvPr>
        </p:nvSpPr>
        <p:spPr>
          <a:xfrm>
            <a:off x="152400" y="4114800"/>
            <a:ext cx="6553200" cy="4876800"/>
          </a:xfrm>
        </p:spPr>
        <p:txBody>
          <a:bodyPr/>
          <a:lstStyle/>
          <a:p>
            <a:r>
              <a:rPr lang="en-US" altLang="en-US" dirty="0"/>
              <a:t>https://wellversedworld.org/media/hvjtycq/wpn-call-315-part-3-national-gathering-for-prayer-repentance-washington-dc</a:t>
            </a:r>
          </a:p>
        </p:txBody>
      </p:sp>
      <p:cxnSp>
        <p:nvCxnSpPr>
          <p:cNvPr id="3" name="Straight Connector 2">
            <a:extLst>
              <a:ext uri="{FF2B5EF4-FFF2-40B4-BE49-F238E27FC236}">
                <a16:creationId xmlns:a16="http://schemas.microsoft.com/office/drawing/2014/main" id="{250C57E0-101C-0AC8-C94E-943BFB6050F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7006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72CE8-1C1B-C49D-161C-76492F16724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EFA6EE9-DBA7-AD1D-AE93-DC174E1ADBE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6AE951DC-2EFA-EA21-173A-75B04A4051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B0926B2D-D9B5-1EB6-E415-D2B631B6245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88902B2-1654-7DCF-06C3-17C0F54C7CE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98A071A-3AE9-5E39-18B2-879DAB2F13AB}"/>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E6BD2417-0B01-4563-8447-C19AF04881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6003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A6C27-3FCC-D3AC-6EDA-AB87C4ABF9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2A50F72-8DCF-2275-E308-C303312173E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221AF7B4-E2E1-CA04-2A8D-4139E59D18D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FE3C8018-A9C0-D254-4ACA-B1304D6B76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DD20C3B-BC56-D113-DD5F-43864C546FB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4EC9120-11ED-AAF1-ADBE-39B9C67DEA91}"/>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C08ED2AB-8107-33CD-D9BD-E9836F12450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928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86D83-55C1-3ACD-E074-539ECB44B4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E13A6A3-0E97-421C-0E34-8C33940BF35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3.8 The Good News of the Messiah’s unfathomable riches</a:t>
            </a:r>
          </a:p>
        </p:txBody>
      </p:sp>
      <p:sp>
        <p:nvSpPr>
          <p:cNvPr id="5" name="Rectangle 3">
            <a:extLst>
              <a:ext uri="{FF2B5EF4-FFF2-40B4-BE49-F238E27FC236}">
                <a16:creationId xmlns:a16="http://schemas.microsoft.com/office/drawing/2014/main" id="{1FAA6E90-D3C1-ABB3-4164-C314D08203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10, 2024  5784</a:t>
            </a:r>
          </a:p>
        </p:txBody>
      </p:sp>
      <p:sp>
        <p:nvSpPr>
          <p:cNvPr id="6" name="Rectangle 7">
            <a:extLst>
              <a:ext uri="{FF2B5EF4-FFF2-40B4-BE49-F238E27FC236}">
                <a16:creationId xmlns:a16="http://schemas.microsoft.com/office/drawing/2014/main" id="{786417E9-6220-041E-708A-AE0A289DCF5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B27CEE-9642-035A-2C81-6EE90716000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01708CB-B21F-A63C-BC3C-6DA9219C712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D87CF49-74CA-65D9-9AA9-EEBE978FC66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77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s://www.standuptojewishhate.org/" TargetMode="External"/><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a:solidFill>
                  <a:srgbClr val="FFFF66"/>
                </a:solidFill>
              </a:rPr>
              <a:t> 2024 </a:t>
            </a:r>
            <a:r>
              <a:rPr lang="en-US" sz="4000" dirty="0">
                <a:solidFill>
                  <a:srgbClr val="FFFF66"/>
                </a:solidFill>
              </a:rPr>
              <a:t>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DED39-1E91-74DA-883A-F66BCAA998B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E863F63-97D1-2142-AACE-BFB355BD3D7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42" name="Picture 2">
            <a:extLst>
              <a:ext uri="{FF2B5EF4-FFF2-40B4-BE49-F238E27FC236}">
                <a16:creationId xmlns:a16="http://schemas.microsoft.com/office/drawing/2014/main" id="{0C0A9B08-9217-9BD2-BA62-EAFA80D32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725" y="0"/>
            <a:ext cx="5160963"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6A883D5-8EEC-DC5E-4458-F7C5538ABA8B}"/>
              </a:ext>
            </a:extLst>
          </p:cNvPr>
          <p:cNvCxnSpPr/>
          <p:nvPr/>
        </p:nvCxnSpPr>
        <p:spPr bwMode="auto">
          <a:xfrm>
            <a:off x="1371600" y="2038350"/>
            <a:ext cx="3733800" cy="304800"/>
          </a:xfrm>
          <a:prstGeom prst="straightConnector1">
            <a:avLst/>
          </a:prstGeom>
          <a:solidFill>
            <a:schemeClr val="accent1"/>
          </a:solidFill>
          <a:ln w="4445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238583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ACD6C-3572-D7C3-E95C-EB8C8F3595A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BC62FCA-BC4A-1A10-C9D4-D176E3C6429F}"/>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6146" name="Picture 2">
            <a:extLst>
              <a:ext uri="{FF2B5EF4-FFF2-40B4-BE49-F238E27FC236}">
                <a16:creationId xmlns:a16="http://schemas.microsoft.com/office/drawing/2014/main" id="{AC4B3050-EE66-7635-5EC1-51B5EC342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8716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D7C13-10D6-D9E1-187A-DBA4EA36F4A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62E8627-5DD1-B9AE-81C9-455B21BA0B1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679828E-A86A-C2A4-5838-A29119383F27}"/>
              </a:ext>
            </a:extLst>
          </p:cNvPr>
          <p:cNvPicPr>
            <a:picLocks noChangeAspect="1"/>
          </p:cNvPicPr>
          <p:nvPr/>
        </p:nvPicPr>
        <p:blipFill>
          <a:blip r:embed="rId3"/>
          <a:stretch>
            <a:fillRect/>
          </a:stretch>
        </p:blipFill>
        <p:spPr>
          <a:xfrm>
            <a:off x="1180724" y="0"/>
            <a:ext cx="6782551" cy="5143500"/>
          </a:xfrm>
          <a:prstGeom prst="rect">
            <a:avLst/>
          </a:prstGeom>
        </p:spPr>
      </p:pic>
    </p:spTree>
    <p:extLst>
      <p:ext uri="{BB962C8B-B14F-4D97-AF65-F5344CB8AC3E}">
        <p14:creationId xmlns:p14="http://schemas.microsoft.com/office/powerpoint/2010/main" val="593274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1D41A-6349-9C7E-E7E4-3119E3ACDDF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1D6BE0E-3DB5-6907-202E-033C4A9E5C10}"/>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5F20DE24-6818-4FD5-900C-E3E12C645394}"/>
              </a:ext>
            </a:extLst>
          </p:cNvPr>
          <p:cNvPicPr>
            <a:picLocks noChangeAspect="1"/>
          </p:cNvPicPr>
          <p:nvPr/>
        </p:nvPicPr>
        <p:blipFill>
          <a:blip r:embed="rId3"/>
          <a:stretch>
            <a:fillRect/>
          </a:stretch>
        </p:blipFill>
        <p:spPr>
          <a:xfrm>
            <a:off x="386383" y="0"/>
            <a:ext cx="8371233" cy="5143500"/>
          </a:xfrm>
          <a:prstGeom prst="rect">
            <a:avLst/>
          </a:prstGeom>
        </p:spPr>
      </p:pic>
    </p:spTree>
    <p:extLst>
      <p:ext uri="{BB962C8B-B14F-4D97-AF65-F5344CB8AC3E}">
        <p14:creationId xmlns:p14="http://schemas.microsoft.com/office/powerpoint/2010/main" val="30376624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F273F-0C91-CFE4-4C06-70CA49A189C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10B2E3A-9E6A-3A8D-3434-AABA7CCF280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Amazingly, Papua New Guinea has the largest depository of gold, and this tribe is now prepared to give one-third of their mined gold to Israel for the Third Temple. </a:t>
            </a:r>
          </a:p>
        </p:txBody>
      </p:sp>
    </p:spTree>
    <p:extLst>
      <p:ext uri="{BB962C8B-B14F-4D97-AF65-F5344CB8AC3E}">
        <p14:creationId xmlns:p14="http://schemas.microsoft.com/office/powerpoint/2010/main" val="4023230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9DE6B-9D47-80B5-43B3-B39B111E378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2A48C9F-8F5F-06C6-DF92-3B08CE9FD87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This has all developed in the last year. (And hear about “Solomon Islands”). ONCE AGAIN, THIS IS THE FIRST TIME THIS STORY HAS BEEN TOLD PUBLICALLY.</a:t>
            </a:r>
          </a:p>
        </p:txBody>
      </p:sp>
    </p:spTree>
    <p:extLst>
      <p:ext uri="{BB962C8B-B14F-4D97-AF65-F5344CB8AC3E}">
        <p14:creationId xmlns:p14="http://schemas.microsoft.com/office/powerpoint/2010/main" val="41386729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5B9D3-6246-B54C-DDA8-7609E1CEE1F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DD81F16-0143-EB02-20B0-0CBAD70EB0D5}"/>
              </a:ext>
            </a:extLst>
          </p:cNvPr>
          <p:cNvSpPr>
            <a:spLocks noGrp="1" noChangeArrowheads="1"/>
          </p:cNvSpPr>
          <p:nvPr>
            <p:ph type="subTitle" idx="1"/>
          </p:nvPr>
        </p:nvSpPr>
        <p:spPr>
          <a:xfrm>
            <a:off x="228600" y="209550"/>
            <a:ext cx="8686800" cy="4800600"/>
          </a:xfrm>
        </p:spPr>
        <p:txBody>
          <a:bodyPr>
            <a:normAutofit/>
          </a:bodyPr>
          <a:lstStyle/>
          <a:p>
            <a:pPr algn="l"/>
            <a:r>
              <a:rPr lang="en-US" sz="4000"/>
              <a:t>THIRD  The </a:t>
            </a:r>
            <a:r>
              <a:rPr lang="en-US" sz="4000" dirty="0"/>
              <a:t>miraculous story of obtaining the land (proper elevation in front of the original First – Solomon's – Temple) so the Red Heifer cleansing ceremony can take place. We have visited this site in-person.</a:t>
            </a:r>
          </a:p>
        </p:txBody>
      </p:sp>
    </p:spTree>
    <p:extLst>
      <p:ext uri="{BB962C8B-B14F-4D97-AF65-F5344CB8AC3E}">
        <p14:creationId xmlns:p14="http://schemas.microsoft.com/office/powerpoint/2010/main" val="41011782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B6B25-6302-BB8F-4B96-A94CF570683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097E021-5131-C8C9-8397-971FC03CB15F}"/>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5122" name="Picture 2">
            <a:extLst>
              <a:ext uri="{FF2B5EF4-FFF2-40B4-BE49-F238E27FC236}">
                <a16:creationId xmlns:a16="http://schemas.microsoft.com/office/drawing/2014/main" id="{C2B71504-54C5-703C-10C3-C922F8A40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794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7B204-9150-C12C-5B4F-EAC3D4F3548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6761F29-19EA-A2F2-A609-9C0E5DA891BB}"/>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8B161502-2298-AC4A-D766-4E9C4EB5A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0188345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4C500-F55A-B562-5951-DF4D44846BD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85C4FE2-0413-F259-62B9-5974481B8681}"/>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18C09787-EB6F-F995-DE45-7B37FBB92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0"/>
            <a:ext cx="9144000" cy="5141680"/>
          </a:xfrm>
          <a:prstGeom prst="rect">
            <a:avLst/>
          </a:prstGeom>
        </p:spPr>
      </p:pic>
      <p:sp>
        <p:nvSpPr>
          <p:cNvPr id="4" name="TextBox 3">
            <a:extLst>
              <a:ext uri="{FF2B5EF4-FFF2-40B4-BE49-F238E27FC236}">
                <a16:creationId xmlns:a16="http://schemas.microsoft.com/office/drawing/2014/main" id="{EFB7C5BF-1E38-A2FF-EDA5-281E29139C1F}"/>
              </a:ext>
            </a:extLst>
          </p:cNvPr>
          <p:cNvSpPr txBox="1"/>
          <p:nvPr/>
        </p:nvSpPr>
        <p:spPr>
          <a:xfrm>
            <a:off x="208503" y="209550"/>
            <a:ext cx="8853129" cy="4401205"/>
          </a:xfrm>
          <a:prstGeom prst="rect">
            <a:avLst/>
          </a:prstGeom>
          <a:noFill/>
        </p:spPr>
        <p:txBody>
          <a:bodyPr wrap="none" rtlCol="0">
            <a:spAutoFit/>
          </a:bodyPr>
          <a:lstStyle/>
          <a:p>
            <a:pPr algn="l"/>
            <a:r>
              <a:rPr lang="en-US" dirty="0"/>
              <a:t>Messiah’s unfathomable riches</a:t>
            </a:r>
          </a:p>
          <a:p>
            <a:pPr marL="401638" indent="-401638" algn="l">
              <a:buFont typeface="+mj-lt"/>
              <a:buAutoNum type="arabicPeriod"/>
            </a:pPr>
            <a:r>
              <a:rPr lang="en-US" dirty="0"/>
              <a:t>The extent of the wealth</a:t>
            </a:r>
          </a:p>
          <a:p>
            <a:pPr marL="401638" indent="-401638" algn="l">
              <a:buFont typeface="+mj-lt"/>
              <a:buAutoNum type="arabicPeriod"/>
            </a:pPr>
            <a:r>
              <a:rPr lang="en-US" dirty="0"/>
              <a:t>The access to the wealth</a:t>
            </a:r>
          </a:p>
          <a:p>
            <a:pPr marL="401638" indent="-401638" algn="l">
              <a:buFont typeface="+mj-lt"/>
              <a:buAutoNum type="arabicPeriod"/>
            </a:pPr>
            <a:r>
              <a:rPr lang="en-US" dirty="0"/>
              <a:t>End times evidence of the wealth</a:t>
            </a:r>
          </a:p>
          <a:p>
            <a:pPr marL="633413" lvl="1" indent="-296863" algn="l">
              <a:buFont typeface="Arial" panose="020B0604020202020204" pitchFamily="34" charset="0"/>
              <a:buChar char="•"/>
            </a:pPr>
            <a:r>
              <a:rPr lang="en-US" dirty="0"/>
              <a:t>Victory of Israel over hatred</a:t>
            </a:r>
          </a:p>
          <a:p>
            <a:pPr marL="633413" lvl="1" indent="-296863" algn="l">
              <a:buFont typeface="Arial" panose="020B0604020202020204" pitchFamily="34" charset="0"/>
              <a:buChar char="•"/>
            </a:pPr>
            <a:r>
              <a:rPr lang="en-US" dirty="0"/>
              <a:t>Rebuilding of the Temple?!!</a:t>
            </a:r>
          </a:p>
          <a:p>
            <a:pPr algn="l"/>
            <a:endParaRPr lang="en-US" dirty="0"/>
          </a:p>
        </p:txBody>
      </p:sp>
    </p:spTree>
    <p:extLst>
      <p:ext uri="{BB962C8B-B14F-4D97-AF65-F5344CB8AC3E}">
        <p14:creationId xmlns:p14="http://schemas.microsoft.com/office/powerpoint/2010/main" val="2693093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5C708-4B2A-19AE-38DB-7C8F9C378E1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1388D3E-AFDD-4B62-EB04-13660448CF12}"/>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139113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0D4BC-4EA7-59BC-E705-B611FE24F11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B3465F0-EE29-64C0-020F-ABDD62DF430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9218" name="Picture 2">
            <a:extLst>
              <a:ext uri="{FF2B5EF4-FFF2-40B4-BE49-F238E27FC236}">
                <a16:creationId xmlns:a16="http://schemas.microsoft.com/office/drawing/2014/main" id="{D9347138-795C-C0C9-FB25-EB46FF843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3" y="0"/>
            <a:ext cx="77120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5049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asking this of another?</a:t>
            </a:r>
          </a:p>
        </p:txBody>
      </p:sp>
    </p:spTree>
    <p:extLst>
      <p:ext uri="{BB962C8B-B14F-4D97-AF65-F5344CB8AC3E}">
        <p14:creationId xmlns:p14="http://schemas.microsoft.com/office/powerpoint/2010/main" val="12721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7E4DA-9ADC-A86B-42FA-8816778FBB2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BC6C6F2-7137-CC03-6919-482680D8CE1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Estimated to be around 2,800 years old, the beautiful scarab is crafted from reddish-brown carnelian stone and is believed to have originated either from Assyria or Babylonia.</a:t>
            </a:r>
          </a:p>
        </p:txBody>
      </p:sp>
    </p:spTree>
    <p:extLst>
      <p:ext uri="{BB962C8B-B14F-4D97-AF65-F5344CB8AC3E}">
        <p14:creationId xmlns:p14="http://schemas.microsoft.com/office/powerpoint/2010/main" val="199367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9405A-14A3-8B86-93AD-359D6B2F63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88A9D0C-C0C7-A4B8-BFEE-E66855D2FCF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err="1"/>
              <a:t>Itzik</a:t>
            </a:r>
            <a:r>
              <a:rPr lang="en-US" sz="4000" dirty="0"/>
              <a:t> Paz, an archaeologist affiliated with the IAA, noted the existence of a large citadel during the Assyrian dominion of the 6th and 7th centuries B.C.</a:t>
            </a:r>
          </a:p>
        </p:txBody>
      </p:sp>
    </p:spTree>
    <p:extLst>
      <p:ext uri="{BB962C8B-B14F-4D97-AF65-F5344CB8AC3E}">
        <p14:creationId xmlns:p14="http://schemas.microsoft.com/office/powerpoint/2010/main" val="1473437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CC3BB-9C97-3285-E501-E1A29840500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C9072D6-B326-1DBD-893E-681A15D63DE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"This Assyrian Empire rule, as we know, was responsible for the destruction of the Kingdom of Israel," Paz added.</a:t>
            </a:r>
          </a:p>
        </p:txBody>
      </p:sp>
    </p:spTree>
    <p:extLst>
      <p:ext uri="{BB962C8B-B14F-4D97-AF65-F5344CB8AC3E}">
        <p14:creationId xmlns:p14="http://schemas.microsoft.com/office/powerpoint/2010/main" val="1086042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FEB47-6A4C-FFC1-FB3F-7CA366C672F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A67298D-20A2-FA40-7C59-2AAB376E6EA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Assyrian Empire is no more to be found, but the Jews that they destroyed and exiled survive, are back in their land, and thriving in many dimensions.</a:t>
            </a:r>
          </a:p>
        </p:txBody>
      </p:sp>
    </p:spTree>
    <p:extLst>
      <p:ext uri="{BB962C8B-B14F-4D97-AF65-F5344CB8AC3E}">
        <p14:creationId xmlns:p14="http://schemas.microsoft.com/office/powerpoint/2010/main" val="261053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E7599-02C2-FA40-D44E-529A67E5CD73}"/>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4521280D-F180-5AE6-ECC6-8A603D4AB4CD}"/>
              </a:ext>
            </a:extLst>
          </p:cNvPr>
          <p:cNvSpPr>
            <a:spLocks noGrp="1" noChangeAspect="1" noChangeArrowheads="1"/>
          </p:cNvSpPr>
          <p:nvPr>
            <p:ph type="subTitle" idx="1"/>
          </p:nvPr>
        </p:nvSpPr>
        <p:spPr bwMode="auto">
          <a:xfrm>
            <a:off x="228600" y="209550"/>
            <a:ext cx="8686800" cy="4800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a:extLst>
              <a:ext uri="{FF2B5EF4-FFF2-40B4-BE49-F238E27FC236}">
                <a16:creationId xmlns:a16="http://schemas.microsoft.com/office/drawing/2014/main" id="{61294E38-F311-174B-F256-82AA1F514150}"/>
              </a:ext>
            </a:extLst>
          </p:cNvPr>
          <p:cNvPicPr>
            <a:picLocks noChangeAspect="1"/>
          </p:cNvPicPr>
          <p:nvPr/>
        </p:nvPicPr>
        <p:blipFill>
          <a:blip r:embed="rId3"/>
          <a:stretch>
            <a:fillRect/>
          </a:stretch>
        </p:blipFill>
        <p:spPr>
          <a:xfrm>
            <a:off x="714375" y="0"/>
            <a:ext cx="7715250" cy="5143500"/>
          </a:xfrm>
          <a:prstGeom prst="rect">
            <a:avLst/>
          </a:prstGeom>
        </p:spPr>
      </p:pic>
    </p:spTree>
    <p:extLst>
      <p:ext uri="{BB962C8B-B14F-4D97-AF65-F5344CB8AC3E}">
        <p14:creationId xmlns:p14="http://schemas.microsoft.com/office/powerpoint/2010/main" val="283480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1C841-F03F-3C72-EF70-89E21B547EE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D148A03-BB97-AF09-89FB-5476DBE73454}"/>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F03C6F3A-B8FA-EBDD-03E9-B47BC62EC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4257306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0E5E-4801-FE1E-B96A-5AC108ABEBD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A6ABEE4-6409-C7CA-0839-8D750F9239F4}"/>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Eph. 3.4-8 </a:t>
            </a:r>
            <a:r>
              <a:rPr lang="en-US" sz="4000" dirty="0"/>
              <a:t> If you read what I have written, you will grasp how I understand this secret plan concerning the Messiah. In past generations it was not made known to mankind, as the Spirit is now revealing it to his emissaries and prophets, </a:t>
            </a:r>
          </a:p>
        </p:txBody>
      </p:sp>
    </p:spTree>
    <p:extLst>
      <p:ext uri="{BB962C8B-B14F-4D97-AF65-F5344CB8AC3E}">
        <p14:creationId xmlns:p14="http://schemas.microsoft.com/office/powerpoint/2010/main" val="3839819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65959-4576-713C-CB6B-B38E69A6CBD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6DA71E6-2A1E-B826-8228-F5552B5319C1}"/>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Eph. 3.4-8 </a:t>
            </a:r>
            <a:r>
              <a:rPr lang="en-US" sz="4000" dirty="0"/>
              <a:t> that in union with the Messiah and through the Good News the Nations were to be </a:t>
            </a:r>
            <a:r>
              <a:rPr lang="en-US" sz="4000" u="sng" dirty="0">
                <a:solidFill>
                  <a:srgbClr val="FFFF66"/>
                </a:solidFill>
              </a:rPr>
              <a:t>joint</a:t>
            </a:r>
            <a:r>
              <a:rPr lang="en-US" sz="4000" dirty="0"/>
              <a:t> heirs, a </a:t>
            </a:r>
            <a:r>
              <a:rPr lang="en-US" sz="4000" u="sng" dirty="0">
                <a:solidFill>
                  <a:srgbClr val="FFFF66"/>
                </a:solidFill>
              </a:rPr>
              <a:t>joint</a:t>
            </a:r>
            <a:r>
              <a:rPr lang="en-US" sz="4000" dirty="0"/>
              <a:t> body and </a:t>
            </a:r>
            <a:r>
              <a:rPr lang="en-US" sz="4000" u="sng" dirty="0">
                <a:solidFill>
                  <a:srgbClr val="FFFF66"/>
                </a:solidFill>
              </a:rPr>
              <a:t>joint</a:t>
            </a:r>
            <a:r>
              <a:rPr lang="en-US" sz="4000" dirty="0"/>
              <a:t> sharers </a:t>
            </a:r>
            <a:r>
              <a:rPr lang="en-US" sz="4000" u="sng" dirty="0">
                <a:solidFill>
                  <a:srgbClr val="FFFF66"/>
                </a:solidFill>
              </a:rPr>
              <a:t>with the Jews</a:t>
            </a:r>
            <a:r>
              <a:rPr lang="en-US" sz="4000" dirty="0">
                <a:solidFill>
                  <a:srgbClr val="FFFF66"/>
                </a:solidFill>
              </a:rPr>
              <a:t> </a:t>
            </a:r>
            <a:r>
              <a:rPr lang="en-US" sz="4000" dirty="0"/>
              <a:t>in what God has promised. I became a servant of this Good News by God’s gracious gift, </a:t>
            </a:r>
          </a:p>
        </p:txBody>
      </p:sp>
    </p:spTree>
    <p:extLst>
      <p:ext uri="{BB962C8B-B14F-4D97-AF65-F5344CB8AC3E}">
        <p14:creationId xmlns:p14="http://schemas.microsoft.com/office/powerpoint/2010/main" val="303209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46585-5A03-6CEB-2925-2E653CE90C3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68E7EBB-E431-3E26-A480-A36514CF81EA}"/>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During a hike in the Nahal Tabor Nature Reserve in the Lower Galilee, a hiker was on a two-day break from his military reserve duty, seizing the opportunity to enjoy a sunny day after the weeks-long rainy period that Israel experienced recently. </a:t>
            </a:r>
          </a:p>
        </p:txBody>
      </p:sp>
    </p:spTree>
    <p:extLst>
      <p:ext uri="{BB962C8B-B14F-4D97-AF65-F5344CB8AC3E}">
        <p14:creationId xmlns:p14="http://schemas.microsoft.com/office/powerpoint/2010/main" val="1666230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20F35-A0EE-634E-CD66-ABFA5F4D432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92F564F-EAFF-6BFC-EF03-15518C2DC3A7}"/>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3.4-8 </a:t>
            </a:r>
            <a:r>
              <a:rPr lang="en-US" sz="4000" dirty="0"/>
              <a:t>which he gave me through the operation of his power. To me, the least important of all God’s holy people, was given this privilege of announcing to the Nations the Good News of the </a:t>
            </a:r>
            <a:r>
              <a:rPr lang="en-US" sz="4000" u="sng" dirty="0">
                <a:solidFill>
                  <a:srgbClr val="FFFF66"/>
                </a:solidFill>
              </a:rPr>
              <a:t>Messiah’s unfathomable riches</a:t>
            </a:r>
            <a:r>
              <a:rPr lang="en-US" sz="4000" dirty="0"/>
              <a:t>.</a:t>
            </a:r>
          </a:p>
        </p:txBody>
      </p:sp>
    </p:spTree>
    <p:extLst>
      <p:ext uri="{BB962C8B-B14F-4D97-AF65-F5344CB8AC3E}">
        <p14:creationId xmlns:p14="http://schemas.microsoft.com/office/powerpoint/2010/main" val="1992836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3CE94-AB90-EEC9-A39E-00ABCE29389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9E5C247-6ABB-A993-20E5-CFE10E001614}"/>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AE82CEBE-4CFF-7466-E6EC-E6F7E9C68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179756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CB3F8-A620-94CE-A581-5D59BE375DB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F5A401C-3BC3-5CEB-BB4B-7A797F4F597C}"/>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6A0D00C2-DB42-D052-F79C-67E09FAB3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0"/>
            <a:ext cx="9144000" cy="5141680"/>
          </a:xfrm>
          <a:prstGeom prst="rect">
            <a:avLst/>
          </a:prstGeom>
        </p:spPr>
      </p:pic>
      <p:sp>
        <p:nvSpPr>
          <p:cNvPr id="4" name="TextBox 3">
            <a:extLst>
              <a:ext uri="{FF2B5EF4-FFF2-40B4-BE49-F238E27FC236}">
                <a16:creationId xmlns:a16="http://schemas.microsoft.com/office/drawing/2014/main" id="{C0FE685B-D822-7D63-0D1D-C4E827D0D60B}"/>
              </a:ext>
            </a:extLst>
          </p:cNvPr>
          <p:cNvSpPr txBox="1"/>
          <p:nvPr/>
        </p:nvSpPr>
        <p:spPr>
          <a:xfrm>
            <a:off x="208503" y="209550"/>
            <a:ext cx="8853129" cy="4401205"/>
          </a:xfrm>
          <a:prstGeom prst="rect">
            <a:avLst/>
          </a:prstGeom>
          <a:noFill/>
        </p:spPr>
        <p:txBody>
          <a:bodyPr wrap="none" rtlCol="0">
            <a:spAutoFit/>
          </a:bodyPr>
          <a:lstStyle/>
          <a:p>
            <a:pPr algn="l"/>
            <a:r>
              <a:rPr lang="en-US" dirty="0"/>
              <a:t>Messiah’s unfathomable riches</a:t>
            </a:r>
          </a:p>
          <a:p>
            <a:pPr marL="401638" indent="-401638" algn="l">
              <a:buFont typeface="+mj-lt"/>
              <a:buAutoNum type="arabicPeriod"/>
            </a:pPr>
            <a:r>
              <a:rPr lang="en-US" u="sng" dirty="0">
                <a:solidFill>
                  <a:srgbClr val="FFFF66"/>
                </a:solidFill>
              </a:rPr>
              <a:t>The extent of the wealth</a:t>
            </a:r>
          </a:p>
          <a:p>
            <a:pPr marL="401638" indent="-401638" algn="l">
              <a:buFont typeface="+mj-lt"/>
              <a:buAutoNum type="arabicPeriod"/>
            </a:pPr>
            <a:r>
              <a:rPr lang="en-US" dirty="0"/>
              <a:t>The access to the wealth</a:t>
            </a:r>
          </a:p>
          <a:p>
            <a:pPr marL="401638" indent="-401638" algn="l">
              <a:buFont typeface="+mj-lt"/>
              <a:buAutoNum type="arabicPeriod"/>
            </a:pPr>
            <a:r>
              <a:rPr lang="en-US" dirty="0"/>
              <a:t>End times evidence of the wealth</a:t>
            </a:r>
          </a:p>
          <a:p>
            <a:pPr marL="633413" lvl="1" indent="-296863" algn="l">
              <a:buFont typeface="Arial" panose="020B0604020202020204" pitchFamily="34" charset="0"/>
              <a:buChar char="•"/>
            </a:pPr>
            <a:r>
              <a:rPr lang="en-US" dirty="0"/>
              <a:t>Victory of Israel over hatred</a:t>
            </a:r>
          </a:p>
          <a:p>
            <a:pPr marL="633413" lvl="1" indent="-296863" algn="l">
              <a:buFont typeface="Arial" panose="020B0604020202020204" pitchFamily="34" charset="0"/>
              <a:buChar char="•"/>
            </a:pPr>
            <a:r>
              <a:rPr lang="en-US" dirty="0"/>
              <a:t>Rebuilding of the Temple?!!</a:t>
            </a:r>
          </a:p>
          <a:p>
            <a:pPr algn="l"/>
            <a:endParaRPr lang="en-US" dirty="0"/>
          </a:p>
        </p:txBody>
      </p:sp>
    </p:spTree>
    <p:extLst>
      <p:ext uri="{BB962C8B-B14F-4D97-AF65-F5344CB8AC3E}">
        <p14:creationId xmlns:p14="http://schemas.microsoft.com/office/powerpoint/2010/main" val="62128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6C34E-3CB8-9582-0C0C-1D6AD0E0B2B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C1401D2-DEAA-CEA4-7E0D-7762F4558018}"/>
              </a:ext>
            </a:extLst>
          </p:cNvPr>
          <p:cNvSpPr>
            <a:spLocks noGrp="1" noChangeArrowheads="1"/>
          </p:cNvSpPr>
          <p:nvPr>
            <p:ph type="subTitle" idx="1"/>
          </p:nvPr>
        </p:nvSpPr>
        <p:spPr>
          <a:xfrm>
            <a:off x="228600" y="209550"/>
            <a:ext cx="8686800" cy="4800600"/>
          </a:xfrm>
        </p:spPr>
        <p:txBody>
          <a:bodyPr>
            <a:normAutofit/>
          </a:bodyPr>
          <a:lstStyle/>
          <a:p>
            <a:pPr algn="l"/>
            <a:endParaRPr lang="en-US" sz="4000" baseline="30000" dirty="0"/>
          </a:p>
          <a:p>
            <a:pPr algn="l"/>
            <a:r>
              <a:rPr lang="en-US" sz="4000" baseline="30000" dirty="0"/>
              <a:t>Eph. 3.8 </a:t>
            </a:r>
            <a:r>
              <a:rPr lang="en-US" sz="4000" dirty="0"/>
              <a:t>The Good News of the </a:t>
            </a:r>
            <a:r>
              <a:rPr lang="en-US" sz="4000" u="sng" dirty="0">
                <a:solidFill>
                  <a:srgbClr val="FFFF66"/>
                </a:solidFill>
              </a:rPr>
              <a:t>Messiah’s unfathomable riches</a:t>
            </a:r>
            <a:r>
              <a:rPr lang="en-US" sz="4000" dirty="0"/>
              <a:t>.</a:t>
            </a:r>
          </a:p>
        </p:txBody>
      </p:sp>
    </p:spTree>
    <p:extLst>
      <p:ext uri="{BB962C8B-B14F-4D97-AF65-F5344CB8AC3E}">
        <p14:creationId xmlns:p14="http://schemas.microsoft.com/office/powerpoint/2010/main" val="382703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A7918-B311-538C-7620-221C40CE16D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E784AE8-0B5E-FA5D-7B91-85FF31DA3F33}"/>
              </a:ext>
            </a:extLst>
          </p:cNvPr>
          <p:cNvSpPr>
            <a:spLocks noGrp="1" noChangeArrowheads="1"/>
          </p:cNvSpPr>
          <p:nvPr>
            <p:ph type="subTitle" idx="1"/>
          </p:nvPr>
        </p:nvSpPr>
        <p:spPr>
          <a:xfrm>
            <a:off x="256162" y="2408625"/>
            <a:ext cx="8659238" cy="2624223"/>
          </a:xfrm>
        </p:spPr>
        <p:txBody>
          <a:bodyPr>
            <a:normAutofit lnSpcReduction="10000"/>
          </a:bodyPr>
          <a:lstStyle/>
          <a:p>
            <a:pPr algn="l"/>
            <a:r>
              <a:rPr lang="en-US" sz="4000" i="1" dirty="0" err="1"/>
              <a:t>anexichniaston</a:t>
            </a:r>
            <a:endParaRPr lang="en-US" sz="4000" i="1" dirty="0"/>
          </a:p>
          <a:p>
            <a:pPr algn="l"/>
            <a:r>
              <a:rPr lang="en-US" sz="4000" dirty="0"/>
              <a:t>that cannot be traced out, that cannot be explored, "not able to trace the steps of") – </a:t>
            </a:r>
          </a:p>
        </p:txBody>
      </p:sp>
      <p:pic>
        <p:nvPicPr>
          <p:cNvPr id="3" name="Picture 2">
            <a:extLst>
              <a:ext uri="{FF2B5EF4-FFF2-40B4-BE49-F238E27FC236}">
                <a16:creationId xmlns:a16="http://schemas.microsoft.com/office/drawing/2014/main" id="{00863EA6-C215-D2DB-E44B-EC2E968CAF77}"/>
              </a:ext>
            </a:extLst>
          </p:cNvPr>
          <p:cNvPicPr>
            <a:picLocks noChangeAspect="1"/>
          </p:cNvPicPr>
          <p:nvPr/>
        </p:nvPicPr>
        <p:blipFill rotWithShape="1">
          <a:blip r:embed="rId3"/>
          <a:srcRect r="39576"/>
          <a:stretch/>
        </p:blipFill>
        <p:spPr>
          <a:xfrm>
            <a:off x="256162" y="110652"/>
            <a:ext cx="6857999" cy="2297973"/>
          </a:xfrm>
          <a:prstGeom prst="rect">
            <a:avLst/>
          </a:prstGeom>
        </p:spPr>
      </p:pic>
    </p:spTree>
    <p:extLst>
      <p:ext uri="{BB962C8B-B14F-4D97-AF65-F5344CB8AC3E}">
        <p14:creationId xmlns:p14="http://schemas.microsoft.com/office/powerpoint/2010/main" val="4168552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6AAB-3090-0779-7873-EDD64B6D0D0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13F0FB6-39EA-45BA-07CF-1A30513C7FC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properly, impossible to "track“; unable to follow or fully comprehend; inscrutable, past finding out, incomprehensible, beyond research project, lab analysis</a:t>
            </a:r>
          </a:p>
          <a:p>
            <a:pPr algn="l"/>
            <a:r>
              <a:rPr lang="en-US" sz="4000" dirty="0"/>
              <a:t>Breathtaking</a:t>
            </a:r>
          </a:p>
        </p:txBody>
      </p:sp>
    </p:spTree>
    <p:extLst>
      <p:ext uri="{BB962C8B-B14F-4D97-AF65-F5344CB8AC3E}">
        <p14:creationId xmlns:p14="http://schemas.microsoft.com/office/powerpoint/2010/main" val="2009143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244C6-CC5A-A147-0C5E-6D75317CEA1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388BE45-E2A3-CF35-1712-097B41F74B27}"/>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Ro 11.33 </a:t>
            </a:r>
            <a:r>
              <a:rPr lang="en-US" sz="4000" dirty="0"/>
              <a:t>O the depth of the riches, both of the wisdom and knowledge of God! How unsearchable are His judgments and how incomprehensible  </a:t>
            </a:r>
          </a:p>
          <a:p>
            <a:pPr algn="l"/>
            <a:r>
              <a:rPr lang="en-US" sz="4000" i="1" dirty="0" err="1"/>
              <a:t>anexichniaston</a:t>
            </a:r>
            <a:endParaRPr lang="en-US" sz="4000" i="1" dirty="0"/>
          </a:p>
          <a:p>
            <a:pPr algn="l"/>
            <a:r>
              <a:rPr lang="en-US" sz="4000" dirty="0"/>
              <a:t>His ways!</a:t>
            </a:r>
          </a:p>
        </p:txBody>
      </p:sp>
    </p:spTree>
    <p:extLst>
      <p:ext uri="{BB962C8B-B14F-4D97-AF65-F5344CB8AC3E}">
        <p14:creationId xmlns:p14="http://schemas.microsoft.com/office/powerpoint/2010/main" val="3057502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D3685-416C-B1FB-F99E-C79370531AA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E5224C7-A379-7206-CCD7-216A3834214C}"/>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4200105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F584A-A2DA-873D-2E6B-A34F01DA85F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FFC0EB3-9FE5-A787-6B09-C4B21A306AB6}"/>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Iyov/Job 5.8-9</a:t>
            </a:r>
            <a:r>
              <a:rPr lang="en-US" sz="4000" dirty="0"/>
              <a:t> I would lay my cause before God. Who does great things </a:t>
            </a:r>
            <a:r>
              <a:rPr lang="en-US" sz="4000" u="sng" dirty="0">
                <a:solidFill>
                  <a:srgbClr val="FFFF66"/>
                </a:solidFill>
              </a:rPr>
              <a:t>beyond comprehension</a:t>
            </a:r>
            <a:r>
              <a:rPr lang="en-US" sz="4000" dirty="0"/>
              <a:t>, [</a:t>
            </a:r>
            <a:r>
              <a:rPr lang="en-US" altLang="en-US" sz="4000" i="1" dirty="0" err="1"/>
              <a:t>Anexichniaston</a:t>
            </a:r>
            <a:r>
              <a:rPr lang="en-US" altLang="en-US" sz="4000" i="1" dirty="0"/>
              <a:t> </a:t>
            </a:r>
            <a:r>
              <a:rPr lang="en-US" altLang="en-US" sz="4000" dirty="0"/>
              <a:t>in the LXX</a:t>
            </a:r>
            <a:r>
              <a:rPr lang="en-US" sz="4000" dirty="0"/>
              <a:t>]</a:t>
            </a:r>
          </a:p>
          <a:p>
            <a:pPr algn="r" rtl="1"/>
            <a:r>
              <a:rPr lang="he-IL" sz="4400" b="1" dirty="0">
                <a:latin typeface="David" panose="020E0502060401010101" pitchFamily="34" charset="-79"/>
                <a:cs typeface="David" panose="020E0502060401010101" pitchFamily="34" charset="-79"/>
              </a:rPr>
              <a:t>עֹשֶׂה גְדֹלוֹת </a:t>
            </a:r>
            <a:r>
              <a:rPr lang="he-IL" sz="4400" b="1" dirty="0">
                <a:solidFill>
                  <a:srgbClr val="FFFF66"/>
                </a:solidFill>
                <a:latin typeface="David" panose="020E0502060401010101" pitchFamily="34" charset="-79"/>
                <a:cs typeface="David" panose="020E0502060401010101" pitchFamily="34" charset="-79"/>
              </a:rPr>
              <a:t>וְאֵין חֵקֶר</a:t>
            </a:r>
            <a:r>
              <a:rPr lang="en-US" sz="4400" b="1" dirty="0">
                <a:solidFill>
                  <a:srgbClr val="FFFF66"/>
                </a:solidFill>
                <a:latin typeface="David" panose="020E0502060401010101" pitchFamily="34" charset="-79"/>
                <a:cs typeface="David" panose="020E0502060401010101" pitchFamily="34" charset="-79"/>
              </a:rPr>
              <a:t> </a:t>
            </a:r>
            <a:r>
              <a:rPr lang="en-US" sz="4000" i="1" dirty="0" err="1"/>
              <a:t>ein</a:t>
            </a:r>
            <a:r>
              <a:rPr lang="en-US" sz="4000" i="1" dirty="0"/>
              <a:t> </a:t>
            </a:r>
            <a:r>
              <a:rPr lang="en-US" sz="4000" i="1" dirty="0" err="1"/>
              <a:t>khaker</a:t>
            </a:r>
            <a:r>
              <a:rPr lang="en-US" sz="4000" i="1" dirty="0"/>
              <a:t>  </a:t>
            </a:r>
            <a:endParaRPr lang="he-IL" sz="4000" i="1" dirty="0"/>
          </a:p>
          <a:p>
            <a:pPr algn="l"/>
            <a:endParaRPr lang="en-US" sz="4000" dirty="0"/>
          </a:p>
        </p:txBody>
      </p:sp>
    </p:spTree>
    <p:extLst>
      <p:ext uri="{BB962C8B-B14F-4D97-AF65-F5344CB8AC3E}">
        <p14:creationId xmlns:p14="http://schemas.microsoft.com/office/powerpoint/2010/main" val="3394095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F8C47-4761-56BE-96A5-103792C6696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60ADB0B-0550-9073-5ADD-F4D93A1CDAD8}"/>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Iyov / Job 9.8-10 </a:t>
            </a:r>
            <a:r>
              <a:rPr lang="en-US" sz="4000" dirty="0"/>
              <a:t>He alone spreads out the heavens, and treads on the waves of the sea; He makes the Bear, Orion and Pleiades, and the constellations of the south; He does great and </a:t>
            </a:r>
            <a:r>
              <a:rPr lang="en-US" sz="4000" u="sng" dirty="0">
                <a:solidFill>
                  <a:srgbClr val="FFFF66"/>
                </a:solidFill>
              </a:rPr>
              <a:t>unfathomable </a:t>
            </a:r>
            <a:r>
              <a:rPr lang="en-US" altLang="en-US" sz="3600" i="1" dirty="0" err="1"/>
              <a:t>Anexichniaston</a:t>
            </a:r>
            <a:r>
              <a:rPr lang="en-US" sz="4000" dirty="0"/>
              <a:t> things, wonders beyond number. </a:t>
            </a:r>
            <a:r>
              <a:rPr lang="he-IL" sz="4000" b="1" dirty="0">
                <a:solidFill>
                  <a:srgbClr val="FFFF66"/>
                </a:solidFill>
                <a:latin typeface="David" panose="020E0502060401010101" pitchFamily="34" charset="-79"/>
                <a:cs typeface="David" panose="020E0502060401010101" pitchFamily="34" charset="-79"/>
              </a:rPr>
              <a:t>וְאֵין חֵקֶר</a:t>
            </a:r>
            <a:r>
              <a:rPr lang="en-US" sz="4000" b="1" dirty="0">
                <a:solidFill>
                  <a:srgbClr val="FFFF66"/>
                </a:solidFill>
                <a:latin typeface="David" panose="020E0502060401010101" pitchFamily="34" charset="-79"/>
                <a:cs typeface="David" panose="020E0502060401010101" pitchFamily="34" charset="-79"/>
              </a:rPr>
              <a:t> </a:t>
            </a:r>
            <a:r>
              <a:rPr lang="en-US" sz="3600" i="1" dirty="0" err="1"/>
              <a:t>ein</a:t>
            </a:r>
            <a:r>
              <a:rPr lang="en-US" sz="3600" i="1" dirty="0"/>
              <a:t> </a:t>
            </a:r>
            <a:r>
              <a:rPr lang="en-US" sz="3600" i="1" dirty="0" err="1"/>
              <a:t>khaker</a:t>
            </a:r>
            <a:r>
              <a:rPr lang="en-US" sz="3600" i="1" dirty="0"/>
              <a:t> </a:t>
            </a:r>
            <a:endParaRPr lang="en-US" sz="4000" dirty="0"/>
          </a:p>
        </p:txBody>
      </p:sp>
    </p:spTree>
    <p:extLst>
      <p:ext uri="{BB962C8B-B14F-4D97-AF65-F5344CB8AC3E}">
        <p14:creationId xmlns:p14="http://schemas.microsoft.com/office/powerpoint/2010/main" val="313607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5D0A6-5B59-5E4C-CC6A-1F19F728D66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2DC2F96-E1A0-D353-7AB2-47AE2E1A926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Named Erez </a:t>
            </a:r>
            <a:r>
              <a:rPr lang="en-US" sz="4000" dirty="0" err="1"/>
              <a:t>Abrahamov</a:t>
            </a:r>
            <a:r>
              <a:rPr lang="en-US" sz="4000" dirty="0"/>
              <a:t> (age 45),  he stumbled upon a rare scarab amulet dating back to the First Temple period. Scarabs are beetle-shaped amulets or good luck charms.</a:t>
            </a:r>
          </a:p>
        </p:txBody>
      </p:sp>
    </p:spTree>
    <p:extLst>
      <p:ext uri="{BB962C8B-B14F-4D97-AF65-F5344CB8AC3E}">
        <p14:creationId xmlns:p14="http://schemas.microsoft.com/office/powerpoint/2010/main" val="1599375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01765-9656-8699-8B63-BB967EECFE9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A0875F2-00B6-C787-5516-A7A1EA08081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1026" name="Picture 2">
            <a:extLst>
              <a:ext uri="{FF2B5EF4-FFF2-40B4-BE49-F238E27FC236}">
                <a16:creationId xmlns:a16="http://schemas.microsoft.com/office/drawing/2014/main" id="{AD4E552F-8E86-B56E-EF32-FD6845163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259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D4199-CFB8-8797-07D4-3110DAE6619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64DC813-B25A-B7D1-B0CA-B6A3F9C29919}"/>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2050" name="Picture 2" descr="Hubble Space Telescope eyes frightening new 'supermassive' black hole ...">
            <a:extLst>
              <a:ext uri="{FF2B5EF4-FFF2-40B4-BE49-F238E27FC236}">
                <a16:creationId xmlns:a16="http://schemas.microsoft.com/office/drawing/2014/main" id="{A5FC4DE9-6E2F-89D3-39EE-CDC61A317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0"/>
            <a:ext cx="90773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264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1D46F-CA0E-6BEA-17E0-7B00B4205C1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2F59B88-86D7-7F9F-1719-70FC5F4583B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074" name="Picture 2">
            <a:extLst>
              <a:ext uri="{FF2B5EF4-FFF2-40B4-BE49-F238E27FC236}">
                <a16:creationId xmlns:a16="http://schemas.microsoft.com/office/drawing/2014/main" id="{2CEAD8BE-55EF-D024-51E7-4F2AC8C024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013" y="0"/>
            <a:ext cx="74183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819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E6F05-DA4C-5AFE-DA08-D50E12B88B7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9380F0A-7A44-E8C4-6084-072BD814C5A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4098" name="Picture 2">
            <a:extLst>
              <a:ext uri="{FF2B5EF4-FFF2-40B4-BE49-F238E27FC236}">
                <a16:creationId xmlns:a16="http://schemas.microsoft.com/office/drawing/2014/main" id="{330CA68C-4D3C-7A63-1B55-4B9BD8C14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0"/>
            <a:ext cx="76771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690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E296A-9C46-B953-1245-7BD93BF4690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BC271E9-FA6B-248B-E7C1-912B77E7072B}"/>
              </a:ext>
            </a:extLst>
          </p:cNvPr>
          <p:cNvSpPr>
            <a:spLocks noGrp="1" noChangeArrowheads="1"/>
          </p:cNvSpPr>
          <p:nvPr>
            <p:ph type="subTitle" idx="1"/>
          </p:nvPr>
        </p:nvSpPr>
        <p:spPr>
          <a:xfrm>
            <a:off x="228600" y="209550"/>
            <a:ext cx="8686800" cy="4800600"/>
          </a:xfrm>
        </p:spPr>
        <p:txBody>
          <a:bodyPr>
            <a:normAutofit/>
          </a:bodyPr>
          <a:lstStyle/>
          <a:p>
            <a:pPr algn="l"/>
            <a:endParaRPr lang="en-US" sz="4000" baseline="30000" dirty="0"/>
          </a:p>
          <a:p>
            <a:pPr algn="l"/>
            <a:r>
              <a:rPr lang="en-US" sz="4000" baseline="30000" dirty="0"/>
              <a:t>Eph. 3.8 </a:t>
            </a:r>
            <a:r>
              <a:rPr lang="en-US" sz="4000" dirty="0"/>
              <a:t>The Good News of the </a:t>
            </a:r>
            <a:r>
              <a:rPr lang="en-US" sz="4000" u="sng" dirty="0">
                <a:solidFill>
                  <a:srgbClr val="FFFF66"/>
                </a:solidFill>
              </a:rPr>
              <a:t>Messiah’s unfathomable riches</a:t>
            </a:r>
            <a:r>
              <a:rPr lang="en-US" sz="4000" dirty="0"/>
              <a:t>.</a:t>
            </a:r>
          </a:p>
          <a:p>
            <a:pPr algn="l"/>
            <a:endParaRPr lang="en-US" sz="4000" dirty="0"/>
          </a:p>
          <a:p>
            <a:pPr algn="l"/>
            <a:r>
              <a:rPr lang="en-US" sz="4000" dirty="0"/>
              <a:t>So what exactly is Messiah Yeshua’s wealth for us.</a:t>
            </a:r>
          </a:p>
        </p:txBody>
      </p:sp>
    </p:spTree>
    <p:extLst>
      <p:ext uri="{BB962C8B-B14F-4D97-AF65-F5344CB8AC3E}">
        <p14:creationId xmlns:p14="http://schemas.microsoft.com/office/powerpoint/2010/main" val="4149525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B8A84-5CF3-E999-25DE-ABC92B3E710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F788F3C-D6D7-457F-2CE5-6B60E39239AD}"/>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Mtt 11.28-30</a:t>
            </a:r>
            <a:r>
              <a:rPr lang="en-US" sz="4000" dirty="0"/>
              <a:t> “Come to me, all of you who are struggling and burdened, and </a:t>
            </a:r>
            <a:r>
              <a:rPr lang="en-US" sz="4000" u="sng" dirty="0">
                <a:solidFill>
                  <a:srgbClr val="FFFF66"/>
                </a:solidFill>
              </a:rPr>
              <a:t>I will give you rest</a:t>
            </a:r>
            <a:r>
              <a:rPr lang="en-US" sz="4000" dirty="0"/>
              <a:t>. Take my yoke upon you and learn from me, because I am gentle and humble in heart, and you will find </a:t>
            </a:r>
            <a:r>
              <a:rPr lang="en-US" sz="4000" u="sng" dirty="0">
                <a:solidFill>
                  <a:srgbClr val="FFFF66"/>
                </a:solidFill>
              </a:rPr>
              <a:t>rest for your souls</a:t>
            </a:r>
            <a:r>
              <a:rPr lang="en-US" sz="4000" dirty="0"/>
              <a:t>. For my yoke is easy, and my burden is light.”</a:t>
            </a:r>
          </a:p>
        </p:txBody>
      </p:sp>
    </p:spTree>
    <p:extLst>
      <p:ext uri="{BB962C8B-B14F-4D97-AF65-F5344CB8AC3E}">
        <p14:creationId xmlns:p14="http://schemas.microsoft.com/office/powerpoint/2010/main" val="869960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59417-B9A6-2A28-9A68-1561BC68E97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D9895D5-0E33-B1D8-1590-3DE8241B8AFE}"/>
              </a:ext>
            </a:extLst>
          </p:cNvPr>
          <p:cNvSpPr>
            <a:spLocks noGrp="1" noChangeArrowheads="1"/>
          </p:cNvSpPr>
          <p:nvPr>
            <p:ph type="subTitle" idx="1"/>
          </p:nvPr>
        </p:nvSpPr>
        <p:spPr>
          <a:xfrm>
            <a:off x="228600" y="209550"/>
            <a:ext cx="8686800" cy="4800600"/>
          </a:xfrm>
        </p:spPr>
        <p:txBody>
          <a:bodyPr>
            <a:normAutofit/>
          </a:bodyPr>
          <a:lstStyle/>
          <a:p>
            <a:pPr algn="l"/>
            <a:r>
              <a:rPr lang="en-US" sz="4000" u="sng" dirty="0"/>
              <a:t>FIRST WEALTH SET: G-d Himself</a:t>
            </a:r>
            <a:endParaRPr lang="en-US" sz="4000" u="sng" baseline="30000" dirty="0"/>
          </a:p>
          <a:p>
            <a:pPr algn="l"/>
            <a:r>
              <a:rPr lang="en-US" sz="4000" baseline="30000" dirty="0"/>
              <a:t>2 Cor 4.6</a:t>
            </a:r>
            <a:r>
              <a:rPr lang="en-US" sz="4000" dirty="0"/>
              <a:t> The God who once said, “Let light shine out of darkness,” who has made his light shine in our hearts, the light of the knowledge of God’s glory shining in the face of the Messiah Yeshua.</a:t>
            </a:r>
          </a:p>
        </p:txBody>
      </p:sp>
    </p:spTree>
    <p:extLst>
      <p:ext uri="{BB962C8B-B14F-4D97-AF65-F5344CB8AC3E}">
        <p14:creationId xmlns:p14="http://schemas.microsoft.com/office/powerpoint/2010/main" val="877136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FBA11-8488-312E-46C0-E69C2501530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8AF5C18-BAC6-E087-DD84-C3F5E26348C4}"/>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T’hillim/ Ps 27.4 </a:t>
            </a:r>
            <a:r>
              <a:rPr lang="en-US" sz="4000" dirty="0"/>
              <a:t> Just one thing have I asked of </a:t>
            </a:r>
            <a:r>
              <a:rPr lang="en-US" sz="4000" cap="small" dirty="0"/>
              <a:t>Adoni</a:t>
            </a:r>
            <a:r>
              <a:rPr lang="en-US" sz="4000" dirty="0"/>
              <a:t>; only this will I seek: to live in the house of </a:t>
            </a:r>
            <a:r>
              <a:rPr lang="en-US" sz="4000" cap="small" dirty="0"/>
              <a:t>Adoni </a:t>
            </a:r>
            <a:r>
              <a:rPr lang="en-US" sz="4000" dirty="0"/>
              <a:t>all the days of my life, to see the beauty of </a:t>
            </a:r>
            <a:r>
              <a:rPr lang="en-US" sz="4000" cap="small" dirty="0"/>
              <a:t>Adoni </a:t>
            </a:r>
            <a:r>
              <a:rPr lang="en-US" sz="4000" dirty="0"/>
              <a:t>and visit in his temple.</a:t>
            </a:r>
          </a:p>
        </p:txBody>
      </p:sp>
    </p:spTree>
    <p:extLst>
      <p:ext uri="{BB962C8B-B14F-4D97-AF65-F5344CB8AC3E}">
        <p14:creationId xmlns:p14="http://schemas.microsoft.com/office/powerpoint/2010/main" val="3968477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AB343-A53D-5F45-1BA3-B56668FD4B5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0708CD3-62D7-9FF6-E6FB-2428336C68A4}"/>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T’hillim / Ps 103.1-5 </a:t>
            </a:r>
            <a:r>
              <a:rPr lang="en-US" sz="4000" dirty="0"/>
              <a:t>Bless </a:t>
            </a:r>
            <a:r>
              <a:rPr lang="en-US" sz="4000" cap="small" dirty="0"/>
              <a:t>Adoni</a:t>
            </a:r>
            <a:r>
              <a:rPr lang="en-US" sz="4000" dirty="0"/>
              <a:t>, my soul! Everything in me, bless his holy name! Bless </a:t>
            </a:r>
            <a:r>
              <a:rPr lang="en-US" sz="4000" cap="small" dirty="0"/>
              <a:t>Adoni</a:t>
            </a:r>
            <a:r>
              <a:rPr lang="en-US" sz="4000" dirty="0"/>
              <a:t>, my soul, and forget none of his benefits!  He forgives all your offenses, he heals all your diseases, he redeems your life from the pit, </a:t>
            </a:r>
          </a:p>
        </p:txBody>
      </p:sp>
    </p:spTree>
    <p:extLst>
      <p:ext uri="{BB962C8B-B14F-4D97-AF65-F5344CB8AC3E}">
        <p14:creationId xmlns:p14="http://schemas.microsoft.com/office/powerpoint/2010/main" val="1155811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D0CF6-BDC2-4CE8-D4DB-75077BB4C66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C438C68-DABA-F259-C942-5F15B23DB9B9}"/>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T’hillim / Ps 103.1-5  </a:t>
            </a:r>
            <a:r>
              <a:rPr lang="en-US" sz="4000" dirty="0"/>
              <a:t>he surrounds you with grace and compassion, he contents you with good as long as you live, so that your youth is renewed like an eagle’s.</a:t>
            </a:r>
          </a:p>
        </p:txBody>
      </p:sp>
    </p:spTree>
    <p:extLst>
      <p:ext uri="{BB962C8B-B14F-4D97-AF65-F5344CB8AC3E}">
        <p14:creationId xmlns:p14="http://schemas.microsoft.com/office/powerpoint/2010/main" val="641643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04F78-AEC3-BDEF-9B6F-D86D223E88A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4E4A341-A018-A76F-BA3E-34EB4C62DFD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0B0DC97-D4A1-003A-486F-0FA8AA2D8B26}"/>
              </a:ext>
            </a:extLst>
          </p:cNvPr>
          <p:cNvPicPr>
            <a:picLocks noChangeAspect="1"/>
          </p:cNvPicPr>
          <p:nvPr/>
        </p:nvPicPr>
        <p:blipFill>
          <a:blip r:embed="rId3"/>
          <a:stretch>
            <a:fillRect/>
          </a:stretch>
        </p:blipFill>
        <p:spPr>
          <a:xfrm>
            <a:off x="838200" y="0"/>
            <a:ext cx="7315200" cy="5182122"/>
          </a:xfrm>
          <a:prstGeom prst="rect">
            <a:avLst/>
          </a:prstGeom>
        </p:spPr>
      </p:pic>
      <p:sp>
        <p:nvSpPr>
          <p:cNvPr id="2" name="TextBox 1">
            <a:extLst>
              <a:ext uri="{FF2B5EF4-FFF2-40B4-BE49-F238E27FC236}">
                <a16:creationId xmlns:a16="http://schemas.microsoft.com/office/drawing/2014/main" id="{8E08F51E-9762-9622-B753-8F072BBF485F}"/>
              </a:ext>
            </a:extLst>
          </p:cNvPr>
          <p:cNvSpPr txBox="1"/>
          <p:nvPr/>
        </p:nvSpPr>
        <p:spPr>
          <a:xfrm>
            <a:off x="228600" y="169566"/>
            <a:ext cx="3037755"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Erez </a:t>
            </a:r>
          </a:p>
          <a:p>
            <a:pPr algn="l"/>
            <a:r>
              <a:rPr lang="en-US" dirty="0" err="1">
                <a:effectLst>
                  <a:outerShdw blurRad="38100" dist="38100" dir="2700000" algn="tl">
                    <a:srgbClr val="000000">
                      <a:alpha val="43137"/>
                    </a:srgbClr>
                  </a:outerShdw>
                </a:effectLst>
              </a:rPr>
              <a:t>Abrahamov</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3551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A6945-2E75-7A7A-6AF4-6C3CA8A1E1F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6EDA8EB-6AA8-BD98-209C-B94B035DD903}"/>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Dvarim/Dt 6.4-5 </a:t>
            </a:r>
            <a:r>
              <a:rPr lang="en-US" sz="4000" dirty="0"/>
              <a:t>“</a:t>
            </a:r>
            <a:r>
              <a:rPr lang="en-US" sz="4000" dirty="0" err="1"/>
              <a:t>Sh’ma</a:t>
            </a:r>
            <a:r>
              <a:rPr lang="en-US" sz="4000" dirty="0"/>
              <a:t>, </a:t>
            </a:r>
            <a:r>
              <a:rPr lang="en-US" sz="4000" dirty="0" err="1"/>
              <a:t>Yisra’el</a:t>
            </a:r>
            <a:r>
              <a:rPr lang="en-US" sz="4000" dirty="0"/>
              <a:t>! </a:t>
            </a:r>
            <a:r>
              <a:rPr lang="en-US" sz="4000" cap="small" dirty="0"/>
              <a:t>Adoni</a:t>
            </a:r>
            <a:r>
              <a:rPr lang="en-US" sz="4000" dirty="0"/>
              <a:t> </a:t>
            </a:r>
            <a:r>
              <a:rPr lang="en-US" sz="4000" dirty="0" err="1"/>
              <a:t>Eloheinu</a:t>
            </a:r>
            <a:r>
              <a:rPr lang="en-US" sz="4000" dirty="0"/>
              <a:t>, </a:t>
            </a:r>
            <a:r>
              <a:rPr lang="en-US" sz="4000" cap="small" dirty="0"/>
              <a:t>Adoni</a:t>
            </a:r>
            <a:r>
              <a:rPr lang="en-US" sz="4000" dirty="0"/>
              <a:t> </a:t>
            </a:r>
            <a:r>
              <a:rPr lang="en-US" sz="4000" dirty="0" err="1"/>
              <a:t>echad</a:t>
            </a:r>
            <a:r>
              <a:rPr lang="en-US" sz="4000" dirty="0"/>
              <a:t> [Hear, Isra’el! </a:t>
            </a:r>
            <a:r>
              <a:rPr lang="en-US" sz="4000" cap="small" dirty="0"/>
              <a:t>Adoni</a:t>
            </a:r>
            <a:r>
              <a:rPr lang="en-US" sz="4000" dirty="0"/>
              <a:t> our God, </a:t>
            </a:r>
            <a:r>
              <a:rPr lang="en-US" sz="4000" cap="small" dirty="0"/>
              <a:t>Adoni</a:t>
            </a:r>
            <a:r>
              <a:rPr lang="en-US" sz="4000" dirty="0"/>
              <a:t> is one]; and you are to love </a:t>
            </a:r>
            <a:r>
              <a:rPr lang="en-US" sz="4000" cap="small" dirty="0"/>
              <a:t>Adoni</a:t>
            </a:r>
            <a:r>
              <a:rPr lang="en-US" sz="4000" dirty="0"/>
              <a:t> your God with all your heart, all your being and all your resources.</a:t>
            </a:r>
          </a:p>
        </p:txBody>
      </p:sp>
    </p:spTree>
    <p:extLst>
      <p:ext uri="{BB962C8B-B14F-4D97-AF65-F5344CB8AC3E}">
        <p14:creationId xmlns:p14="http://schemas.microsoft.com/office/powerpoint/2010/main" val="2673113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21BD7-B451-F14E-DE4C-98C5B69B86B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D84C704-C371-1AB2-27DE-818D6F6BD65A}"/>
              </a:ext>
            </a:extLst>
          </p:cNvPr>
          <p:cNvSpPr>
            <a:spLocks noGrp="1" noChangeArrowheads="1"/>
          </p:cNvSpPr>
          <p:nvPr>
            <p:ph type="subTitle" idx="1"/>
          </p:nvPr>
        </p:nvSpPr>
        <p:spPr>
          <a:xfrm>
            <a:off x="228600" y="209550"/>
            <a:ext cx="8686800" cy="4800600"/>
          </a:xfrm>
        </p:spPr>
        <p:txBody>
          <a:bodyPr>
            <a:normAutofit/>
          </a:bodyPr>
          <a:lstStyle/>
          <a:p>
            <a:pPr algn="l"/>
            <a:r>
              <a:rPr lang="en-US" sz="4000" u="sng" dirty="0"/>
              <a:t>SECOND WEALTH SET: People</a:t>
            </a:r>
          </a:p>
          <a:p>
            <a:pPr algn="l"/>
            <a:r>
              <a:rPr lang="en-US" sz="4000" baseline="30000" dirty="0"/>
              <a:t>Gal 5.22-24</a:t>
            </a:r>
            <a:r>
              <a:rPr lang="en-US" sz="4000" dirty="0"/>
              <a:t> The fruit of the Ruakh is love, joy, peace, patience, kindness, goodness, faithfulness, gentleness, and self-control.  Nothing in the Torah stands against such things. </a:t>
            </a:r>
          </a:p>
        </p:txBody>
      </p:sp>
    </p:spTree>
    <p:extLst>
      <p:ext uri="{BB962C8B-B14F-4D97-AF65-F5344CB8AC3E}">
        <p14:creationId xmlns:p14="http://schemas.microsoft.com/office/powerpoint/2010/main" val="861157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7B976-810D-B857-EC1B-267C43984DC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4447A7E-CF49-A59B-8424-005C65B14FFC}"/>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Vayikra/Lev 19.17-18</a:t>
            </a:r>
            <a:r>
              <a:rPr lang="en-US" sz="4000" dirty="0"/>
              <a:t>  “‘Do not hate your brother in your heart, but rebuke your neighbor frankly, so that you won’t carry sin because of him. Don’t take vengeance on or bear a grudge against any of your people; rather, </a:t>
            </a:r>
            <a:r>
              <a:rPr lang="en-US" sz="4000" dirty="0">
                <a:solidFill>
                  <a:srgbClr val="FFFF66"/>
                </a:solidFill>
              </a:rPr>
              <a:t>love your neighbor as yourself;</a:t>
            </a:r>
            <a:r>
              <a:rPr lang="en-US" sz="4000" dirty="0"/>
              <a:t> I am </a:t>
            </a:r>
            <a:r>
              <a:rPr lang="en-US" sz="4000" cap="small" dirty="0"/>
              <a:t>Adoni</a:t>
            </a:r>
            <a:r>
              <a:rPr lang="en-US" sz="4000" dirty="0"/>
              <a:t>.</a:t>
            </a:r>
          </a:p>
        </p:txBody>
      </p:sp>
    </p:spTree>
    <p:extLst>
      <p:ext uri="{BB962C8B-B14F-4D97-AF65-F5344CB8AC3E}">
        <p14:creationId xmlns:p14="http://schemas.microsoft.com/office/powerpoint/2010/main" val="657887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FE4CB-8047-DEDC-5FD1-D381C0AA608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684F858-D4AD-BB45-C88F-E2E300F3971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Mes</a:t>
            </a:r>
            <a:r>
              <a:rPr lang="en-US" sz="4000" baseline="30000" dirty="0"/>
              <a:t> Jews/Heb 7.25 </a:t>
            </a:r>
            <a:r>
              <a:rPr lang="en-US" sz="4000" dirty="0"/>
              <a:t> He is </a:t>
            </a:r>
            <a:r>
              <a:rPr lang="en-US" sz="4000" u="sng" dirty="0"/>
              <a:t>totally able</a:t>
            </a:r>
            <a:r>
              <a:rPr lang="en-US" sz="4000" dirty="0"/>
              <a:t> to deliver those who approach God through him; since he is alive forever and thus forever able to intercede on their behalf.</a:t>
            </a:r>
          </a:p>
        </p:txBody>
      </p:sp>
    </p:spTree>
    <p:extLst>
      <p:ext uri="{BB962C8B-B14F-4D97-AF65-F5344CB8AC3E}">
        <p14:creationId xmlns:p14="http://schemas.microsoft.com/office/powerpoint/2010/main" val="2909548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884F-F425-783C-A4A4-450B7B67903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A5B0552-0CE1-EE2E-49C8-71CBA3B3EE5B}"/>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Does </a:t>
            </a:r>
            <a:r>
              <a:rPr lang="en-US" sz="4000" u="sng" dirty="0">
                <a:solidFill>
                  <a:srgbClr val="FFFF66"/>
                </a:solidFill>
              </a:rPr>
              <a:t>anyone</a:t>
            </a:r>
            <a:r>
              <a:rPr lang="en-US" sz="4000" dirty="0"/>
              <a:t> really attain to this?  </a:t>
            </a:r>
          </a:p>
          <a:p>
            <a:pPr algn="l"/>
            <a:r>
              <a:rPr lang="en-US" sz="4000" dirty="0"/>
              <a:t>Do even faith </a:t>
            </a:r>
            <a:r>
              <a:rPr lang="en-US" sz="4000" u="sng" dirty="0">
                <a:solidFill>
                  <a:srgbClr val="FFFF66"/>
                </a:solidFill>
              </a:rPr>
              <a:t>leaders</a:t>
            </a:r>
            <a:r>
              <a:rPr lang="en-US" sz="4000" dirty="0"/>
              <a:t> attain to this?</a:t>
            </a:r>
          </a:p>
        </p:txBody>
      </p:sp>
    </p:spTree>
    <p:extLst>
      <p:ext uri="{BB962C8B-B14F-4D97-AF65-F5344CB8AC3E}">
        <p14:creationId xmlns:p14="http://schemas.microsoft.com/office/powerpoint/2010/main" val="3028768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388B-B24D-B2D1-0F5A-ED366ADBE7D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D743F8C-80D2-CA9B-CDBD-4A41D81F6D4C}"/>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CB7AE4BD-AD30-A5DE-8D23-E04331C0E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458064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16E41-A7F2-C189-85B6-6FEEDCE8C77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3B6C884-F1F9-D9F0-914F-192789E79533}"/>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254487AB-BCD8-DCB0-A23C-935D89A99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0"/>
            <a:ext cx="9144000" cy="5141680"/>
          </a:xfrm>
          <a:prstGeom prst="rect">
            <a:avLst/>
          </a:prstGeom>
        </p:spPr>
      </p:pic>
      <p:sp>
        <p:nvSpPr>
          <p:cNvPr id="4" name="TextBox 3">
            <a:extLst>
              <a:ext uri="{FF2B5EF4-FFF2-40B4-BE49-F238E27FC236}">
                <a16:creationId xmlns:a16="http://schemas.microsoft.com/office/drawing/2014/main" id="{9F5727A6-1C6C-504B-167E-C9F2D96D08B4}"/>
              </a:ext>
            </a:extLst>
          </p:cNvPr>
          <p:cNvSpPr txBox="1"/>
          <p:nvPr/>
        </p:nvSpPr>
        <p:spPr>
          <a:xfrm>
            <a:off x="208503" y="209550"/>
            <a:ext cx="8853129" cy="4401205"/>
          </a:xfrm>
          <a:prstGeom prst="rect">
            <a:avLst/>
          </a:prstGeom>
          <a:noFill/>
        </p:spPr>
        <p:txBody>
          <a:bodyPr wrap="none" rtlCol="0">
            <a:spAutoFit/>
          </a:bodyPr>
          <a:lstStyle/>
          <a:p>
            <a:pPr algn="l"/>
            <a:r>
              <a:rPr lang="en-US" dirty="0"/>
              <a:t>Messiah’s unfathomable riches</a:t>
            </a:r>
          </a:p>
          <a:p>
            <a:pPr marL="401638" indent="-401638" algn="l">
              <a:buFont typeface="+mj-lt"/>
              <a:buAutoNum type="arabicPeriod"/>
            </a:pPr>
            <a:r>
              <a:rPr lang="en-US" dirty="0"/>
              <a:t>The extent of the wealth</a:t>
            </a:r>
          </a:p>
          <a:p>
            <a:pPr marL="401638" indent="-401638" algn="l">
              <a:buFont typeface="+mj-lt"/>
              <a:buAutoNum type="arabicPeriod"/>
            </a:pPr>
            <a:r>
              <a:rPr lang="en-US" u="sng" dirty="0">
                <a:solidFill>
                  <a:srgbClr val="FFFF66"/>
                </a:solidFill>
              </a:rPr>
              <a:t>The access to the wealth</a:t>
            </a:r>
          </a:p>
          <a:p>
            <a:pPr marL="401638" indent="-401638" algn="l">
              <a:buFont typeface="+mj-lt"/>
              <a:buAutoNum type="arabicPeriod"/>
            </a:pPr>
            <a:r>
              <a:rPr lang="en-US" dirty="0"/>
              <a:t>End times evidence of the wealth</a:t>
            </a:r>
          </a:p>
          <a:p>
            <a:pPr marL="633413" lvl="1" indent="-296863" algn="l">
              <a:buFont typeface="Arial" panose="020B0604020202020204" pitchFamily="34" charset="0"/>
              <a:buChar char="•"/>
            </a:pPr>
            <a:r>
              <a:rPr lang="en-US" dirty="0"/>
              <a:t>Victory of Israel over hatred</a:t>
            </a:r>
          </a:p>
          <a:p>
            <a:pPr marL="633413" lvl="1" indent="-296863" algn="l">
              <a:buFont typeface="Arial" panose="020B0604020202020204" pitchFamily="34" charset="0"/>
              <a:buChar char="•"/>
            </a:pPr>
            <a:r>
              <a:rPr lang="en-US" dirty="0"/>
              <a:t>Rebuilding of the Temple?!!</a:t>
            </a:r>
          </a:p>
          <a:p>
            <a:pPr algn="l"/>
            <a:endParaRPr lang="en-US" dirty="0"/>
          </a:p>
        </p:txBody>
      </p:sp>
    </p:spTree>
    <p:extLst>
      <p:ext uri="{BB962C8B-B14F-4D97-AF65-F5344CB8AC3E}">
        <p14:creationId xmlns:p14="http://schemas.microsoft.com/office/powerpoint/2010/main" val="197303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1C93E-3501-C819-4731-9A7B2C860B7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168D211-C018-CB3E-D504-FAB0CC91CDE3}"/>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Yn 1.7-9 </a:t>
            </a:r>
            <a:r>
              <a:rPr lang="en-US" sz="4000" dirty="0"/>
              <a:t>But if we are </a:t>
            </a:r>
            <a:r>
              <a:rPr lang="en-US" sz="4000" dirty="0">
                <a:solidFill>
                  <a:srgbClr val="FFFF66"/>
                </a:solidFill>
              </a:rPr>
              <a:t>walking in the light,</a:t>
            </a:r>
            <a:r>
              <a:rPr lang="en-US" sz="4000" dirty="0"/>
              <a:t> as he is in the light, then we have fellowship with each other, and the blood of his Son Yeshua purifies us from all sin. If we claim not to have sin, we are deceiving ourselves, </a:t>
            </a:r>
          </a:p>
        </p:txBody>
      </p:sp>
    </p:spTree>
    <p:extLst>
      <p:ext uri="{BB962C8B-B14F-4D97-AF65-F5344CB8AC3E}">
        <p14:creationId xmlns:p14="http://schemas.microsoft.com/office/powerpoint/2010/main" val="312888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99720-826F-E0E0-AA6D-9CD0B7D5382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7C01062-5CAD-7123-F031-6D35A6B9407A}"/>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Gal 5.16-18</a:t>
            </a:r>
            <a:r>
              <a:rPr lang="en-US" sz="4000" dirty="0"/>
              <a:t> </a:t>
            </a:r>
            <a:r>
              <a:rPr lang="en-US" sz="4000" dirty="0">
                <a:solidFill>
                  <a:srgbClr val="FFFF66"/>
                </a:solidFill>
              </a:rPr>
              <a:t>Run your lives by the Spirit.</a:t>
            </a:r>
            <a:r>
              <a:rPr lang="en-US" sz="4000" dirty="0"/>
              <a:t> Then you will not do what your old nature wants. For the old nature wants what is contrary to the Spirit, and the Spirit wants what is contrary to the old nature. </a:t>
            </a:r>
          </a:p>
        </p:txBody>
      </p:sp>
    </p:spTree>
    <p:extLst>
      <p:ext uri="{BB962C8B-B14F-4D97-AF65-F5344CB8AC3E}">
        <p14:creationId xmlns:p14="http://schemas.microsoft.com/office/powerpoint/2010/main" val="2966809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B040E-3CEC-EA62-9F5F-202A7BB2985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B56AF48-5551-019A-0EB1-DC9FEC1870DA}"/>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Gal 5.16-18</a:t>
            </a:r>
            <a:r>
              <a:rPr lang="en-US" sz="4000" dirty="0"/>
              <a:t>  These oppose each other, so that you find yourselves unable to carry out your good intentions. But if you are led by the Spirit, then you are not in subjection to the system that results from perverting the Torah into legalism.</a:t>
            </a:r>
          </a:p>
        </p:txBody>
      </p:sp>
    </p:spTree>
    <p:extLst>
      <p:ext uri="{BB962C8B-B14F-4D97-AF65-F5344CB8AC3E}">
        <p14:creationId xmlns:p14="http://schemas.microsoft.com/office/powerpoint/2010/main" val="385932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5DC97-345F-4B93-54D2-C781B1B8CEE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50858D8-EE10-84A1-E4D4-2837D0D234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6" name="Picture 2">
            <a:extLst>
              <a:ext uri="{FF2B5EF4-FFF2-40B4-BE49-F238E27FC236}">
                <a16:creationId xmlns:a16="http://schemas.microsoft.com/office/drawing/2014/main" id="{2FFD18E0-2B41-13F5-10ED-6942CA882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285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5A93D-702B-EE6F-7538-AB2993EAB60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DDA425A-C231-A188-E2EA-60182384BEAA}"/>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Yn 1.7-9  </a:t>
            </a:r>
            <a:r>
              <a:rPr lang="en-US" sz="4000" dirty="0"/>
              <a:t>and the truth is not in us. If we </a:t>
            </a:r>
            <a:r>
              <a:rPr lang="en-US" sz="4000" dirty="0">
                <a:solidFill>
                  <a:srgbClr val="FFFF66"/>
                </a:solidFill>
              </a:rPr>
              <a:t>acknowledge our sins</a:t>
            </a:r>
            <a:r>
              <a:rPr lang="en-US" sz="4000" dirty="0"/>
              <a:t>, then, since he is trustworthy and just, he will forgive them and purify us from all wrongdoing.</a:t>
            </a:r>
          </a:p>
        </p:txBody>
      </p:sp>
    </p:spTree>
    <p:extLst>
      <p:ext uri="{BB962C8B-B14F-4D97-AF65-F5344CB8AC3E}">
        <p14:creationId xmlns:p14="http://schemas.microsoft.com/office/powerpoint/2010/main" val="3263470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80198-0D53-982D-0D18-1242B9A9535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E6D7A60-49CC-AA4E-63B3-15889C07C413}"/>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Gal 5.22-24</a:t>
            </a:r>
            <a:r>
              <a:rPr lang="en-US" sz="4000" dirty="0"/>
              <a:t> Now those who belong to Messiah Yeshua have </a:t>
            </a:r>
            <a:r>
              <a:rPr lang="en-US" sz="4000" dirty="0">
                <a:solidFill>
                  <a:srgbClr val="FFFF66"/>
                </a:solidFill>
              </a:rPr>
              <a:t>crucified the flesh</a:t>
            </a:r>
            <a:r>
              <a:rPr lang="en-US" sz="4000" dirty="0"/>
              <a:t> with its passions and desires.</a:t>
            </a:r>
          </a:p>
        </p:txBody>
      </p:sp>
    </p:spTree>
    <p:extLst>
      <p:ext uri="{BB962C8B-B14F-4D97-AF65-F5344CB8AC3E}">
        <p14:creationId xmlns:p14="http://schemas.microsoft.com/office/powerpoint/2010/main" val="922988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5216A-A55B-3002-8BB2-7CE7B66938D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CEACFA5-8C09-6B1B-1DCC-E03E1D620506}"/>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Cor 13.4 NKJV  </a:t>
            </a:r>
            <a:r>
              <a:rPr lang="en-US" sz="4000" u="sng" dirty="0">
                <a:solidFill>
                  <a:srgbClr val="FFFF66"/>
                </a:solidFill>
              </a:rPr>
              <a:t>Love</a:t>
            </a:r>
            <a:r>
              <a:rPr lang="en-US" sz="4000" dirty="0"/>
              <a:t> suffers long and is kind; </a:t>
            </a:r>
            <a:r>
              <a:rPr lang="en-US" sz="4000" u="sng" dirty="0">
                <a:solidFill>
                  <a:srgbClr val="FFFF66"/>
                </a:solidFill>
              </a:rPr>
              <a:t>love</a:t>
            </a:r>
            <a:r>
              <a:rPr lang="en-US" sz="4000" dirty="0"/>
              <a:t> does not envy; </a:t>
            </a:r>
            <a:r>
              <a:rPr lang="en-US" sz="4000" u="sng" dirty="0">
                <a:solidFill>
                  <a:srgbClr val="FFFF66"/>
                </a:solidFill>
              </a:rPr>
              <a:t>love</a:t>
            </a:r>
            <a:r>
              <a:rPr lang="en-US" sz="4000" dirty="0"/>
              <a:t> does not parade itself, is not puffed up.</a:t>
            </a:r>
          </a:p>
          <a:p>
            <a:pPr algn="l"/>
            <a:r>
              <a:rPr lang="en-US" sz="4000" baseline="30000" dirty="0"/>
              <a:t>CJB</a:t>
            </a:r>
            <a:r>
              <a:rPr lang="en-US" sz="4000" dirty="0"/>
              <a:t> </a:t>
            </a:r>
            <a:r>
              <a:rPr lang="en-US" sz="4000" u="sng" dirty="0">
                <a:solidFill>
                  <a:srgbClr val="FFFF66"/>
                </a:solidFill>
              </a:rPr>
              <a:t>Love</a:t>
            </a:r>
            <a:r>
              <a:rPr lang="en-US" sz="4000" dirty="0"/>
              <a:t> is patient and kind, not jealous, not boastful.</a:t>
            </a:r>
          </a:p>
        </p:txBody>
      </p:sp>
    </p:spTree>
    <p:extLst>
      <p:ext uri="{BB962C8B-B14F-4D97-AF65-F5344CB8AC3E}">
        <p14:creationId xmlns:p14="http://schemas.microsoft.com/office/powerpoint/2010/main" val="2510848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5F932-C167-C305-B10A-1B268DA07C4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133F5E0-544C-9099-46EE-842432CF2353}"/>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Gal 5.13-15</a:t>
            </a:r>
            <a:r>
              <a:rPr lang="en-US" sz="4000" dirty="0"/>
              <a:t> Brothers and sisters, you were called to </a:t>
            </a:r>
            <a:r>
              <a:rPr lang="en-US" sz="4000" u="sng" dirty="0">
                <a:solidFill>
                  <a:srgbClr val="FFFF66"/>
                </a:solidFill>
              </a:rPr>
              <a:t>freedom </a:t>
            </a:r>
            <a:r>
              <a:rPr lang="en-US" sz="4000" dirty="0"/>
              <a:t>— only do not let your freedom become an opportunity for the flesh, but through love serve one another. For the whole Torah can be summed up in a single saying: “Love your neighbor as yourself.”</a:t>
            </a:r>
          </a:p>
        </p:txBody>
      </p:sp>
    </p:spTree>
    <p:extLst>
      <p:ext uri="{BB962C8B-B14F-4D97-AF65-F5344CB8AC3E}">
        <p14:creationId xmlns:p14="http://schemas.microsoft.com/office/powerpoint/2010/main" val="266826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1DAA8-AE00-E48A-3D10-79A43796431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CEC0E4B-9A4E-22C5-00CB-2F18F1873692}"/>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Gal 5.13-15</a:t>
            </a:r>
            <a:r>
              <a:rPr lang="en-US" sz="4000" dirty="0"/>
              <a:t>  But if you bite and devour one another, watch out that you are not destroyed by one another.</a:t>
            </a:r>
          </a:p>
        </p:txBody>
      </p:sp>
    </p:spTree>
    <p:extLst>
      <p:ext uri="{BB962C8B-B14F-4D97-AF65-F5344CB8AC3E}">
        <p14:creationId xmlns:p14="http://schemas.microsoft.com/office/powerpoint/2010/main" val="968953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8C1F5-5D6D-0E37-EFA3-F2C2F1ED8C2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78E39B7-F525-0CFE-05C4-B65175FF1B7F}"/>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Mtt 13.44</a:t>
            </a:r>
            <a:r>
              <a:rPr lang="en-US" sz="4000" dirty="0"/>
              <a:t> “The Kingdom of Heaven is like a treasure hidden in a field. A man found it, hid it again, then in great joy went and </a:t>
            </a:r>
            <a:r>
              <a:rPr lang="en-US" sz="4000" u="sng" dirty="0">
                <a:solidFill>
                  <a:srgbClr val="FFFF66"/>
                </a:solidFill>
              </a:rPr>
              <a:t>sold everything he owned, and bought that field.</a:t>
            </a:r>
          </a:p>
        </p:txBody>
      </p:sp>
    </p:spTree>
    <p:extLst>
      <p:ext uri="{BB962C8B-B14F-4D97-AF65-F5344CB8AC3E}">
        <p14:creationId xmlns:p14="http://schemas.microsoft.com/office/powerpoint/2010/main" val="2287004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5D608-CA5F-A451-155D-A3C00D1869F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902569F-EF7B-CBAE-8273-88123CA6869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Another wealth access point.</a:t>
            </a:r>
          </a:p>
        </p:txBody>
      </p:sp>
    </p:spTree>
    <p:extLst>
      <p:ext uri="{BB962C8B-B14F-4D97-AF65-F5344CB8AC3E}">
        <p14:creationId xmlns:p14="http://schemas.microsoft.com/office/powerpoint/2010/main" val="2036241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3B7A2-8557-05CF-1E73-0BCCD3BD7C4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D932E2C-0E36-5A45-A7E1-2B281CF5F812}"/>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Eph. 3.4-8 </a:t>
            </a:r>
            <a:r>
              <a:rPr lang="en-US" sz="4000" dirty="0"/>
              <a:t> If you read what I have written, you will grasp how I understand this secret plan concerning the Messiah. In past generations it was not made known to mankind, as the Spirit is now revealing it to his emissaries and prophets, </a:t>
            </a:r>
          </a:p>
        </p:txBody>
      </p:sp>
    </p:spTree>
    <p:extLst>
      <p:ext uri="{BB962C8B-B14F-4D97-AF65-F5344CB8AC3E}">
        <p14:creationId xmlns:p14="http://schemas.microsoft.com/office/powerpoint/2010/main" val="27836332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B54A4-54CD-E685-59DD-2326091409A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6A87D21-DA74-8AA2-2790-14D6AC7CE80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“If you read”</a:t>
            </a:r>
          </a:p>
          <a:p>
            <a:pPr algn="l"/>
            <a:endParaRPr lang="en-US" sz="4000" dirty="0"/>
          </a:p>
          <a:p>
            <a:pPr algn="l"/>
            <a:endParaRPr lang="en-US" sz="4000" dirty="0"/>
          </a:p>
        </p:txBody>
      </p:sp>
      <p:pic>
        <p:nvPicPr>
          <p:cNvPr id="3" name="Picture 2">
            <a:extLst>
              <a:ext uri="{FF2B5EF4-FFF2-40B4-BE49-F238E27FC236}">
                <a16:creationId xmlns:a16="http://schemas.microsoft.com/office/drawing/2014/main" id="{3A501D72-E540-2CAC-B7D9-0BE5E4FBAAF4}"/>
              </a:ext>
            </a:extLst>
          </p:cNvPr>
          <p:cNvPicPr>
            <a:picLocks noChangeAspect="1"/>
          </p:cNvPicPr>
          <p:nvPr/>
        </p:nvPicPr>
        <p:blipFill rotWithShape="1">
          <a:blip r:embed="rId3"/>
          <a:srcRect r="48352"/>
          <a:stretch/>
        </p:blipFill>
        <p:spPr>
          <a:xfrm>
            <a:off x="-82907" y="2800350"/>
            <a:ext cx="6730526" cy="1066800"/>
          </a:xfrm>
          <a:prstGeom prst="rect">
            <a:avLst/>
          </a:prstGeom>
        </p:spPr>
      </p:pic>
      <p:pic>
        <p:nvPicPr>
          <p:cNvPr id="5" name="Picture 4">
            <a:extLst>
              <a:ext uri="{FF2B5EF4-FFF2-40B4-BE49-F238E27FC236}">
                <a16:creationId xmlns:a16="http://schemas.microsoft.com/office/drawing/2014/main" id="{011381E7-5347-1C1F-A0B8-7EEC966CDBD2}"/>
              </a:ext>
            </a:extLst>
          </p:cNvPr>
          <p:cNvPicPr>
            <a:picLocks noChangeAspect="1"/>
          </p:cNvPicPr>
          <p:nvPr/>
        </p:nvPicPr>
        <p:blipFill>
          <a:blip r:embed="rId4"/>
          <a:stretch>
            <a:fillRect/>
          </a:stretch>
        </p:blipFill>
        <p:spPr>
          <a:xfrm>
            <a:off x="3729259" y="359652"/>
            <a:ext cx="4271965" cy="2059698"/>
          </a:xfrm>
          <a:prstGeom prst="rect">
            <a:avLst/>
          </a:prstGeom>
        </p:spPr>
      </p:pic>
      <p:pic>
        <p:nvPicPr>
          <p:cNvPr id="6" name="Picture 5">
            <a:extLst>
              <a:ext uri="{FF2B5EF4-FFF2-40B4-BE49-F238E27FC236}">
                <a16:creationId xmlns:a16="http://schemas.microsoft.com/office/drawing/2014/main" id="{7D0C91BB-F38C-0722-6308-AB867009CCFB}"/>
              </a:ext>
            </a:extLst>
          </p:cNvPr>
          <p:cNvPicPr>
            <a:picLocks noChangeAspect="1"/>
          </p:cNvPicPr>
          <p:nvPr/>
        </p:nvPicPr>
        <p:blipFill rotWithShape="1">
          <a:blip r:embed="rId3"/>
          <a:srcRect l="51423" t="9816" r="1908" b="-9816"/>
          <a:stretch/>
        </p:blipFill>
        <p:spPr>
          <a:xfrm>
            <a:off x="24319" y="3917004"/>
            <a:ext cx="6516075" cy="1143000"/>
          </a:xfrm>
          <a:prstGeom prst="rect">
            <a:avLst/>
          </a:prstGeom>
        </p:spPr>
      </p:pic>
    </p:spTree>
    <p:extLst>
      <p:ext uri="{BB962C8B-B14F-4D97-AF65-F5344CB8AC3E}">
        <p14:creationId xmlns:p14="http://schemas.microsoft.com/office/powerpoint/2010/main" val="97394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26F24-E45E-C78B-7CFF-2FFF4DC0440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0F933A6-A800-4827-6429-06AB8D33ACDC}"/>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Dt. 31.19 </a:t>
            </a:r>
            <a:r>
              <a:rPr lang="en-US" sz="4000" dirty="0"/>
              <a:t>“Therefore, write this song for yourselves, and teach it to the people of Isra’el. Have them learn it by heart, so that this song can be a witness for me</a:t>
            </a:r>
          </a:p>
        </p:txBody>
      </p:sp>
    </p:spTree>
    <p:extLst>
      <p:ext uri="{BB962C8B-B14F-4D97-AF65-F5344CB8AC3E}">
        <p14:creationId xmlns:p14="http://schemas.microsoft.com/office/powerpoint/2010/main" val="3037229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09161-A37A-59EF-B8C2-67D0B724B0C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20866B1-E1CD-1561-10E4-B8F4BA7179A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2050" name="Picture 2">
            <a:extLst>
              <a:ext uri="{FF2B5EF4-FFF2-40B4-BE49-F238E27FC236}">
                <a16:creationId xmlns:a16="http://schemas.microsoft.com/office/drawing/2014/main" id="{0900B77E-BB21-5DB4-AB7F-23635D568B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838" y="0"/>
            <a:ext cx="74247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677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3CD4D-80EB-7AAE-105E-625194E2C50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8F05BFF-40B4-C15C-55FE-FDE2C5AB980B}"/>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Eph. 3.4-8 </a:t>
            </a:r>
            <a:r>
              <a:rPr lang="en-US" sz="4000" dirty="0"/>
              <a:t> If you read what I have written, you will grasp how I understand this secret plan concerning the Messiah. In past generations it was not made known to mankind, as the Spirit is now revealing it to his emissaries and prophets, </a:t>
            </a:r>
          </a:p>
        </p:txBody>
      </p:sp>
    </p:spTree>
    <p:extLst>
      <p:ext uri="{BB962C8B-B14F-4D97-AF65-F5344CB8AC3E}">
        <p14:creationId xmlns:p14="http://schemas.microsoft.com/office/powerpoint/2010/main" val="219070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E497C-F8B1-E4E0-2745-8A997F3BDB2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2F74558-E6C5-003F-85AC-B19F6CECB9B3}"/>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Eph. 3.4-8 </a:t>
            </a:r>
            <a:r>
              <a:rPr lang="en-US" sz="4000" dirty="0"/>
              <a:t> that in union with the Messiah and through the Good News the Nations were to be </a:t>
            </a:r>
            <a:r>
              <a:rPr lang="en-US" sz="4000" u="sng" dirty="0">
                <a:solidFill>
                  <a:srgbClr val="FFFF66"/>
                </a:solidFill>
              </a:rPr>
              <a:t>joint</a:t>
            </a:r>
            <a:r>
              <a:rPr lang="en-US" sz="4000" dirty="0"/>
              <a:t> heirs, a </a:t>
            </a:r>
            <a:r>
              <a:rPr lang="en-US" sz="4000" u="sng" dirty="0">
                <a:solidFill>
                  <a:srgbClr val="FFFF66"/>
                </a:solidFill>
              </a:rPr>
              <a:t>joint</a:t>
            </a:r>
            <a:r>
              <a:rPr lang="en-US" sz="4000" dirty="0"/>
              <a:t> body and </a:t>
            </a:r>
            <a:r>
              <a:rPr lang="en-US" sz="4000" u="sng" dirty="0">
                <a:solidFill>
                  <a:srgbClr val="FFFF66"/>
                </a:solidFill>
              </a:rPr>
              <a:t>joint</a:t>
            </a:r>
            <a:r>
              <a:rPr lang="en-US" sz="4000" dirty="0"/>
              <a:t> sharers </a:t>
            </a:r>
            <a:r>
              <a:rPr lang="en-US" sz="4000" u="sng" dirty="0">
                <a:solidFill>
                  <a:srgbClr val="FFFF66"/>
                </a:solidFill>
              </a:rPr>
              <a:t>with the Jews</a:t>
            </a:r>
            <a:r>
              <a:rPr lang="en-US" sz="4000" dirty="0">
                <a:solidFill>
                  <a:srgbClr val="FFFF66"/>
                </a:solidFill>
              </a:rPr>
              <a:t> </a:t>
            </a:r>
            <a:r>
              <a:rPr lang="en-US" sz="4000" dirty="0"/>
              <a:t>in what God has promised. I became a servant of this Good News by God’s gracious gift, which he gave me through the operation of his power. </a:t>
            </a:r>
          </a:p>
        </p:txBody>
      </p:sp>
    </p:spTree>
    <p:extLst>
      <p:ext uri="{BB962C8B-B14F-4D97-AF65-F5344CB8AC3E}">
        <p14:creationId xmlns:p14="http://schemas.microsoft.com/office/powerpoint/2010/main" val="3019966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E2833-C5F4-EA14-23E8-809AA39E8AB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67DD0BC-DE31-CFA9-0BAF-04E2FEB30E6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 third wealth access point.</a:t>
            </a:r>
          </a:p>
        </p:txBody>
      </p:sp>
    </p:spTree>
    <p:extLst>
      <p:ext uri="{BB962C8B-B14F-4D97-AF65-F5344CB8AC3E}">
        <p14:creationId xmlns:p14="http://schemas.microsoft.com/office/powerpoint/2010/main" val="2820107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C12E0-52D1-36BD-E2CC-1649A2858A4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2283E37-E963-69AC-B0EC-9CA8727486B2}"/>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3.4-8 </a:t>
            </a:r>
            <a:r>
              <a:rPr lang="en-US" sz="4000" dirty="0"/>
              <a:t>To me, </a:t>
            </a:r>
            <a:r>
              <a:rPr lang="en-US" sz="4000" u="sng" dirty="0">
                <a:solidFill>
                  <a:srgbClr val="FFFF66"/>
                </a:solidFill>
              </a:rPr>
              <a:t>the least important of all God’s holy people, </a:t>
            </a:r>
            <a:r>
              <a:rPr lang="en-US" sz="4000" dirty="0"/>
              <a:t>was given this privilege of announcing to the Nations the Good News of the Messiah’s unfathomable riches.</a:t>
            </a:r>
          </a:p>
        </p:txBody>
      </p:sp>
    </p:spTree>
    <p:extLst>
      <p:ext uri="{BB962C8B-B14F-4D97-AF65-F5344CB8AC3E}">
        <p14:creationId xmlns:p14="http://schemas.microsoft.com/office/powerpoint/2010/main" val="4210745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D3110-4F13-0CC2-6F59-A77AA5191E5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32490E9-DB98-8A82-9150-80D810F5F57F}"/>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3.8 </a:t>
            </a:r>
            <a:r>
              <a:rPr lang="en-US" sz="4000" dirty="0"/>
              <a:t>the least important of all God’s holy people</a:t>
            </a:r>
          </a:p>
          <a:p>
            <a:pPr algn="l"/>
            <a:r>
              <a:rPr lang="en-US" sz="4000" baseline="30000" dirty="0"/>
              <a:t>Definition: </a:t>
            </a:r>
            <a:r>
              <a:rPr lang="en-US" sz="4000" dirty="0"/>
              <a:t>less than the least</a:t>
            </a:r>
          </a:p>
          <a:p>
            <a:pPr algn="l"/>
            <a:r>
              <a:rPr lang="en-US" sz="4000" baseline="30000" dirty="0"/>
              <a:t>Usage:</a:t>
            </a:r>
            <a:r>
              <a:rPr lang="en-US" sz="4000" dirty="0"/>
              <a:t> the smallest, least important.</a:t>
            </a:r>
          </a:p>
        </p:txBody>
      </p:sp>
    </p:spTree>
    <p:extLst>
      <p:ext uri="{BB962C8B-B14F-4D97-AF65-F5344CB8AC3E}">
        <p14:creationId xmlns:p14="http://schemas.microsoft.com/office/powerpoint/2010/main" val="1725530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03970-F65F-059B-47D8-E440B48F5C9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96C2273-26C9-9482-A47E-E6DD0B3E076A}"/>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Mtt 18.3-4</a:t>
            </a:r>
            <a:r>
              <a:rPr lang="en-US" sz="4000" dirty="0"/>
              <a:t> “Yes! I tell you that unless you change and become like little children, you won’t even enter the Kingdom of Heaven! So the greatest in the Kingdom is whoever makes himself as humble as this child.</a:t>
            </a:r>
          </a:p>
        </p:txBody>
      </p:sp>
    </p:spTree>
    <p:extLst>
      <p:ext uri="{BB962C8B-B14F-4D97-AF65-F5344CB8AC3E}">
        <p14:creationId xmlns:p14="http://schemas.microsoft.com/office/powerpoint/2010/main" val="2642783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B7503-125C-0CB7-3ADC-7F84FD282CA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DEA77C3-3F5D-D843-3F3A-B8C01046FA08}"/>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1 Tim 1.13-14 </a:t>
            </a:r>
            <a:r>
              <a:rPr lang="en-US" sz="4000" dirty="0"/>
              <a:t>I was formerly a blasphemer, a persecutor, and a violent man. Yet I was shown mercy because I had acted ignorantly in unbelief, and the grace of our Lord overflowed with the faith and love that are in Messiah Yeshua.</a:t>
            </a:r>
          </a:p>
        </p:txBody>
      </p:sp>
    </p:spTree>
    <p:extLst>
      <p:ext uri="{BB962C8B-B14F-4D97-AF65-F5344CB8AC3E}">
        <p14:creationId xmlns:p14="http://schemas.microsoft.com/office/powerpoint/2010/main" val="854162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0A943-F1AE-7E38-C9B5-09CCDC0F38D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932DB0C-4ED4-E720-A1CD-AAB717BEEAC4}"/>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Tim 1.15</a:t>
            </a:r>
            <a:r>
              <a:rPr lang="en-US" sz="4000" dirty="0"/>
              <a:t> So here is a statement you can trust, one that fully deserves to be accepted: the Messiah came into the world to save sinners, and </a:t>
            </a:r>
            <a:r>
              <a:rPr lang="en-US" sz="4000" u="sng" dirty="0">
                <a:solidFill>
                  <a:srgbClr val="FFFF66"/>
                </a:solidFill>
              </a:rPr>
              <a:t>I’m the number one sinner! </a:t>
            </a:r>
          </a:p>
          <a:p>
            <a:pPr algn="l"/>
            <a:r>
              <a:rPr lang="en-US" sz="4000" u="sng" dirty="0">
                <a:solidFill>
                  <a:srgbClr val="FFFF66"/>
                </a:solidFill>
              </a:rPr>
              <a:t>sinners”—of whom I am foremost.</a:t>
            </a:r>
          </a:p>
        </p:txBody>
      </p:sp>
    </p:spTree>
    <p:extLst>
      <p:ext uri="{BB962C8B-B14F-4D97-AF65-F5344CB8AC3E}">
        <p14:creationId xmlns:p14="http://schemas.microsoft.com/office/powerpoint/2010/main" val="12398221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BBCD3-7C5D-718D-92DE-6CE6E394388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3D7A9CE-5D73-ED9A-6237-B2D0390C6121}"/>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Cor 15.8-10  </a:t>
            </a:r>
            <a:r>
              <a:rPr lang="en-US" sz="4000" dirty="0"/>
              <a:t>Last of all, as to one untimely born, He also appeared to me. For I am the least of the emissaries, unworthy to be called an emissary because I persecuted God’s community. But by the grace of God I am what I am. </a:t>
            </a:r>
          </a:p>
        </p:txBody>
      </p:sp>
    </p:spTree>
    <p:extLst>
      <p:ext uri="{BB962C8B-B14F-4D97-AF65-F5344CB8AC3E}">
        <p14:creationId xmlns:p14="http://schemas.microsoft.com/office/powerpoint/2010/main" val="912556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29FC0-F663-64FF-11D5-20C1335B3A0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2C520EB-3497-80B6-F458-C4BAECFE9554}"/>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Cor 15.8-10  </a:t>
            </a:r>
            <a:r>
              <a:rPr lang="en-US" sz="4000" dirty="0"/>
              <a:t>His grace toward me was not in vain. No, I worked harder than them all—yet not I, but the grace of God that was with me.</a:t>
            </a:r>
          </a:p>
        </p:txBody>
      </p:sp>
    </p:spTree>
    <p:extLst>
      <p:ext uri="{BB962C8B-B14F-4D97-AF65-F5344CB8AC3E}">
        <p14:creationId xmlns:p14="http://schemas.microsoft.com/office/powerpoint/2010/main" val="1985938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9D19E-3F7A-57B5-8EFB-FFDB75096D9F}"/>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517C3ECE-D61B-7E4C-42C2-F793DDB0DA6D}"/>
              </a:ext>
            </a:extLst>
          </p:cNvPr>
          <p:cNvSpPr>
            <a:spLocks noGrp="1" noChangeAspect="1" noChangeArrowheads="1"/>
          </p:cNvSpPr>
          <p:nvPr>
            <p:ph type="subTitle" idx="1"/>
          </p:nvPr>
        </p:nvSpPr>
        <p:spPr bwMode="auto">
          <a:xfrm>
            <a:off x="228600" y="209550"/>
            <a:ext cx="8686800" cy="4800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a:extLst>
              <a:ext uri="{FF2B5EF4-FFF2-40B4-BE49-F238E27FC236}">
                <a16:creationId xmlns:a16="http://schemas.microsoft.com/office/drawing/2014/main" id="{1E5AB86C-E18D-8668-B4DB-DFADB29F2D82}"/>
              </a:ext>
            </a:extLst>
          </p:cNvPr>
          <p:cNvPicPr>
            <a:picLocks noChangeAspect="1"/>
          </p:cNvPicPr>
          <p:nvPr/>
        </p:nvPicPr>
        <p:blipFill>
          <a:blip r:embed="rId3"/>
          <a:stretch>
            <a:fillRect/>
          </a:stretch>
        </p:blipFill>
        <p:spPr>
          <a:xfrm>
            <a:off x="714375" y="0"/>
            <a:ext cx="7715250" cy="5143500"/>
          </a:xfrm>
          <a:prstGeom prst="rect">
            <a:avLst/>
          </a:prstGeom>
        </p:spPr>
      </p:pic>
    </p:spTree>
    <p:extLst>
      <p:ext uri="{BB962C8B-B14F-4D97-AF65-F5344CB8AC3E}">
        <p14:creationId xmlns:p14="http://schemas.microsoft.com/office/powerpoint/2010/main" val="1469973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BB85B-1977-E8C5-4E5A-C145D0F2075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1ED0424-0C01-AEE4-BDE5-D097EFB7429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Summary of wealth access points.</a:t>
            </a:r>
          </a:p>
          <a:p>
            <a:pPr marL="401638" indent="-401638" algn="l">
              <a:buFont typeface="+mj-lt"/>
              <a:buAutoNum type="arabicPeriod"/>
            </a:pPr>
            <a:r>
              <a:rPr lang="en-US" sz="4000" dirty="0"/>
              <a:t>Confession of sin</a:t>
            </a:r>
          </a:p>
          <a:p>
            <a:pPr marL="401638" indent="-401638" algn="l">
              <a:buFont typeface="+mj-lt"/>
              <a:buAutoNum type="arabicPeriod"/>
            </a:pPr>
            <a:r>
              <a:rPr lang="en-US" sz="4000" dirty="0"/>
              <a:t>Reading the Word</a:t>
            </a:r>
          </a:p>
          <a:p>
            <a:pPr marL="401638" indent="-401638" algn="l">
              <a:buFont typeface="+mj-lt"/>
              <a:buAutoNum type="arabicPeriod"/>
            </a:pPr>
            <a:r>
              <a:rPr lang="en-US" sz="4000" dirty="0" err="1"/>
              <a:t>Humiliy</a:t>
            </a:r>
            <a:endParaRPr lang="en-US" sz="4000" dirty="0"/>
          </a:p>
        </p:txBody>
      </p:sp>
    </p:spTree>
    <p:extLst>
      <p:ext uri="{BB962C8B-B14F-4D97-AF65-F5344CB8AC3E}">
        <p14:creationId xmlns:p14="http://schemas.microsoft.com/office/powerpoint/2010/main" val="1001972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61209-C2FE-5CD9-29A1-1AFA788633A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17C35DF-D898-4F38-7CF4-FE5B0FA871AE}"/>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EA27FBAE-8EC6-7455-1E86-A0F0BA721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546954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B755D-DB65-4751-31E0-9F99C67C876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C5F4AAC-104D-0576-2068-73C6A0AE428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F86650A7-ED25-B792-82F5-875179BE3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0"/>
            <a:ext cx="9144000" cy="5141680"/>
          </a:xfrm>
          <a:prstGeom prst="rect">
            <a:avLst/>
          </a:prstGeom>
        </p:spPr>
      </p:pic>
      <p:sp>
        <p:nvSpPr>
          <p:cNvPr id="4" name="TextBox 3">
            <a:extLst>
              <a:ext uri="{FF2B5EF4-FFF2-40B4-BE49-F238E27FC236}">
                <a16:creationId xmlns:a16="http://schemas.microsoft.com/office/drawing/2014/main" id="{EF2FCD17-A743-A433-043B-421B7967E53C}"/>
              </a:ext>
            </a:extLst>
          </p:cNvPr>
          <p:cNvSpPr txBox="1"/>
          <p:nvPr/>
        </p:nvSpPr>
        <p:spPr>
          <a:xfrm>
            <a:off x="208503" y="209550"/>
            <a:ext cx="8853129" cy="4401205"/>
          </a:xfrm>
          <a:prstGeom prst="rect">
            <a:avLst/>
          </a:prstGeom>
          <a:noFill/>
        </p:spPr>
        <p:txBody>
          <a:bodyPr wrap="none" rtlCol="0">
            <a:spAutoFit/>
          </a:bodyPr>
          <a:lstStyle/>
          <a:p>
            <a:pPr algn="l"/>
            <a:r>
              <a:rPr lang="en-US" dirty="0"/>
              <a:t>Messiah’s unfathomable riches</a:t>
            </a:r>
          </a:p>
          <a:p>
            <a:pPr marL="401638" indent="-401638" algn="l">
              <a:buFont typeface="+mj-lt"/>
              <a:buAutoNum type="arabicPeriod"/>
            </a:pPr>
            <a:r>
              <a:rPr lang="en-US" dirty="0"/>
              <a:t>The extent of the wealth</a:t>
            </a:r>
          </a:p>
          <a:p>
            <a:pPr marL="401638" indent="-401638" algn="l">
              <a:buFont typeface="+mj-lt"/>
              <a:buAutoNum type="arabicPeriod"/>
            </a:pPr>
            <a:r>
              <a:rPr lang="en-US" dirty="0"/>
              <a:t>The access to the wealth</a:t>
            </a:r>
          </a:p>
          <a:p>
            <a:pPr marL="401638" indent="-401638" algn="l">
              <a:buFont typeface="+mj-lt"/>
              <a:buAutoNum type="arabicPeriod"/>
            </a:pPr>
            <a:r>
              <a:rPr lang="en-US" u="sng" dirty="0">
                <a:solidFill>
                  <a:srgbClr val="FFFF66"/>
                </a:solidFill>
              </a:rPr>
              <a:t>End times evidence of the wealth</a:t>
            </a:r>
          </a:p>
          <a:p>
            <a:pPr marL="633413" lvl="1" indent="-296863" algn="l">
              <a:buFont typeface="Arial" panose="020B0604020202020204" pitchFamily="34" charset="0"/>
              <a:buChar char="•"/>
            </a:pPr>
            <a:r>
              <a:rPr lang="en-US" dirty="0"/>
              <a:t>Victory of Israel over hatred</a:t>
            </a:r>
          </a:p>
          <a:p>
            <a:pPr marL="633413" lvl="1" indent="-296863" algn="l">
              <a:buFont typeface="Arial" panose="020B0604020202020204" pitchFamily="34" charset="0"/>
              <a:buChar char="•"/>
            </a:pPr>
            <a:r>
              <a:rPr lang="en-US" dirty="0"/>
              <a:t>Rebuilding of the Temple?!!</a:t>
            </a:r>
          </a:p>
          <a:p>
            <a:pPr algn="l"/>
            <a:endParaRPr lang="en-US" dirty="0"/>
          </a:p>
        </p:txBody>
      </p:sp>
    </p:spTree>
    <p:extLst>
      <p:ext uri="{BB962C8B-B14F-4D97-AF65-F5344CB8AC3E}">
        <p14:creationId xmlns:p14="http://schemas.microsoft.com/office/powerpoint/2010/main" val="4133306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50AC-4D58-6F61-EF9B-FC2F9209AA4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82CED11-9A14-ED2E-37B3-3B7CBDEA41E8}"/>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7EC501D-1D7B-01E2-63CE-A9F6C6508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0"/>
            <a:ext cx="9144000" cy="5141680"/>
          </a:xfrm>
          <a:prstGeom prst="rect">
            <a:avLst/>
          </a:prstGeom>
        </p:spPr>
      </p:pic>
      <p:sp>
        <p:nvSpPr>
          <p:cNvPr id="4" name="TextBox 3">
            <a:extLst>
              <a:ext uri="{FF2B5EF4-FFF2-40B4-BE49-F238E27FC236}">
                <a16:creationId xmlns:a16="http://schemas.microsoft.com/office/drawing/2014/main" id="{1EFBD592-F017-5169-9F22-596D8DDFA15C}"/>
              </a:ext>
            </a:extLst>
          </p:cNvPr>
          <p:cNvSpPr txBox="1"/>
          <p:nvPr/>
        </p:nvSpPr>
        <p:spPr>
          <a:xfrm>
            <a:off x="208503" y="209550"/>
            <a:ext cx="8853129" cy="4401205"/>
          </a:xfrm>
          <a:prstGeom prst="rect">
            <a:avLst/>
          </a:prstGeom>
          <a:noFill/>
        </p:spPr>
        <p:txBody>
          <a:bodyPr wrap="none" rtlCol="0">
            <a:spAutoFit/>
          </a:bodyPr>
          <a:lstStyle/>
          <a:p>
            <a:pPr algn="l"/>
            <a:r>
              <a:rPr lang="en-US" dirty="0"/>
              <a:t>Messiah’s unfathomable riches</a:t>
            </a:r>
          </a:p>
          <a:p>
            <a:pPr marL="401638" indent="-401638" algn="l">
              <a:buFont typeface="+mj-lt"/>
              <a:buAutoNum type="arabicPeriod"/>
            </a:pPr>
            <a:r>
              <a:rPr lang="en-US" dirty="0"/>
              <a:t>The extent of the wealth</a:t>
            </a:r>
          </a:p>
          <a:p>
            <a:pPr marL="401638" indent="-401638" algn="l">
              <a:buFont typeface="+mj-lt"/>
              <a:buAutoNum type="arabicPeriod"/>
            </a:pPr>
            <a:r>
              <a:rPr lang="en-US" dirty="0"/>
              <a:t>The access to the wealth</a:t>
            </a:r>
          </a:p>
          <a:p>
            <a:pPr marL="401638" indent="-401638" algn="l">
              <a:buFont typeface="+mj-lt"/>
              <a:buAutoNum type="arabicPeriod"/>
            </a:pPr>
            <a:r>
              <a:rPr lang="en-US" u="sng" dirty="0">
                <a:solidFill>
                  <a:srgbClr val="FFFF66"/>
                </a:solidFill>
              </a:rPr>
              <a:t>End times evidence of the wealth</a:t>
            </a:r>
          </a:p>
          <a:p>
            <a:pPr marL="633413" lvl="1" indent="-296863" algn="l">
              <a:buFont typeface="Arial" panose="020B0604020202020204" pitchFamily="34" charset="0"/>
              <a:buChar char="•"/>
            </a:pPr>
            <a:r>
              <a:rPr lang="en-US" u="sng" dirty="0">
                <a:solidFill>
                  <a:srgbClr val="FFFF66"/>
                </a:solidFill>
              </a:rPr>
              <a:t>Victory of Israel over hatred</a:t>
            </a:r>
          </a:p>
          <a:p>
            <a:pPr marL="633413" lvl="1" indent="-296863" algn="l">
              <a:buFont typeface="Arial" panose="020B0604020202020204" pitchFamily="34" charset="0"/>
              <a:buChar char="•"/>
            </a:pPr>
            <a:r>
              <a:rPr lang="en-US" dirty="0"/>
              <a:t>Rebuilding of the Temple?!!</a:t>
            </a:r>
          </a:p>
          <a:p>
            <a:pPr algn="l"/>
            <a:endParaRPr lang="en-US" dirty="0"/>
          </a:p>
        </p:txBody>
      </p:sp>
    </p:spTree>
    <p:extLst>
      <p:ext uri="{BB962C8B-B14F-4D97-AF65-F5344CB8AC3E}">
        <p14:creationId xmlns:p14="http://schemas.microsoft.com/office/powerpoint/2010/main" val="1348780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1ACD-6E01-60D3-26AB-6F0FA238AA2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43987C6-8876-D6F9-1516-0C34CE5529D2}"/>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040FEB5-E45A-A7BE-2A01-7927F7781734}"/>
              </a:ext>
            </a:extLst>
          </p:cNvPr>
          <p:cNvPicPr>
            <a:picLocks noChangeAspect="1"/>
          </p:cNvPicPr>
          <p:nvPr/>
        </p:nvPicPr>
        <p:blipFill>
          <a:blip r:embed="rId3"/>
          <a:stretch>
            <a:fillRect/>
          </a:stretch>
        </p:blipFill>
        <p:spPr>
          <a:xfrm>
            <a:off x="-76200" y="0"/>
            <a:ext cx="9144000" cy="5129371"/>
          </a:xfrm>
          <a:prstGeom prst="rect">
            <a:avLst/>
          </a:prstGeom>
        </p:spPr>
      </p:pic>
      <p:sp>
        <p:nvSpPr>
          <p:cNvPr id="4" name="TextBox 3">
            <a:extLst>
              <a:ext uri="{FF2B5EF4-FFF2-40B4-BE49-F238E27FC236}">
                <a16:creationId xmlns:a16="http://schemas.microsoft.com/office/drawing/2014/main" id="{7BB53D14-8B81-5505-CF43-EF8036BF1933}"/>
              </a:ext>
            </a:extLst>
          </p:cNvPr>
          <p:cNvSpPr txBox="1"/>
          <p:nvPr/>
        </p:nvSpPr>
        <p:spPr>
          <a:xfrm>
            <a:off x="76200" y="1200150"/>
            <a:ext cx="2057400" cy="1323439"/>
          </a:xfrm>
          <a:prstGeom prst="rect">
            <a:avLst/>
          </a:prstGeom>
          <a:noFill/>
        </p:spPr>
        <p:txBody>
          <a:bodyPr wrap="square" rtlCol="0">
            <a:spAutoFit/>
          </a:bodyPr>
          <a:lstStyle/>
          <a:p>
            <a:pPr algn="l"/>
            <a:r>
              <a:rPr lang="en-US" dirty="0"/>
              <a:t>Asher </a:t>
            </a:r>
            <a:r>
              <a:rPr lang="en-US" dirty="0" err="1"/>
              <a:t>Intrater</a:t>
            </a:r>
            <a:endParaRPr lang="en-US" dirty="0"/>
          </a:p>
        </p:txBody>
      </p:sp>
    </p:spTree>
    <p:extLst>
      <p:ext uri="{BB962C8B-B14F-4D97-AF65-F5344CB8AC3E}">
        <p14:creationId xmlns:p14="http://schemas.microsoft.com/office/powerpoint/2010/main" val="31913551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966D0-3DBE-6A3A-EBA7-986594D775B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37B26C7-A851-6114-E181-95232CF9265E}"/>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187C0904-2BC4-73BF-2238-7A3A2B877458}"/>
              </a:ext>
            </a:extLst>
          </p:cNvPr>
          <p:cNvPicPr>
            <a:picLocks noChangeAspect="1"/>
          </p:cNvPicPr>
          <p:nvPr/>
        </p:nvPicPr>
        <p:blipFill>
          <a:blip r:embed="rId3"/>
          <a:stretch>
            <a:fillRect/>
          </a:stretch>
        </p:blipFill>
        <p:spPr>
          <a:xfrm>
            <a:off x="176972" y="0"/>
            <a:ext cx="8790056" cy="5143500"/>
          </a:xfrm>
          <a:prstGeom prst="rect">
            <a:avLst/>
          </a:prstGeom>
        </p:spPr>
      </p:pic>
    </p:spTree>
    <p:extLst>
      <p:ext uri="{BB962C8B-B14F-4D97-AF65-F5344CB8AC3E}">
        <p14:creationId xmlns:p14="http://schemas.microsoft.com/office/powerpoint/2010/main" val="12078680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17465-B2E9-2284-672F-5069699705E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74AC8C5-EC9D-FAF0-C5A1-4AE91AA35FA8}"/>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An Israeli women’s basketball team beat Ireland 87 to 57 in the first game of the 2025 Women’s EuroBasket qualifier in Riga on Thursday evening, February 8.  However, the Irish team refused to shake hands with their Israeli counterparts.</a:t>
            </a:r>
          </a:p>
        </p:txBody>
      </p:sp>
    </p:spTree>
    <p:extLst>
      <p:ext uri="{BB962C8B-B14F-4D97-AF65-F5344CB8AC3E}">
        <p14:creationId xmlns:p14="http://schemas.microsoft.com/office/powerpoint/2010/main" val="21853268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B31C1-3062-06BB-54D7-F04C37A963B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87C94FA-070C-F403-C38D-314A8A7908A7}"/>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7170" name="Picture 2" descr="Members of the Ireland women's basketball team pictured before they faced Israel in EuroBasket qualifying, February 8, 2024 (X screengrab, used in accordance with Clause 27a of the copyright law)">
            <a:extLst>
              <a:ext uri="{FF2B5EF4-FFF2-40B4-BE49-F238E27FC236}">
                <a16:creationId xmlns:a16="http://schemas.microsoft.com/office/drawing/2014/main" id="{13889A72-B261-23D8-18FC-EB61B83AB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507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355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AB091-E5AD-96E1-C9F8-54CFF00EA85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F07D9EC-D67C-FE63-DA56-33AB10E4493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Israeli Basketball Association (IBBA) said on social media that the victory came “despite the lack of sportsmanship of the visiting team.”</a:t>
            </a:r>
          </a:p>
        </p:txBody>
      </p:sp>
    </p:spTree>
    <p:extLst>
      <p:ext uri="{BB962C8B-B14F-4D97-AF65-F5344CB8AC3E}">
        <p14:creationId xmlns:p14="http://schemas.microsoft.com/office/powerpoint/2010/main" val="30592063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F4E17-46A4-E551-CA0E-A5EF87A4D3B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E8EA0F8-B184-554D-1437-C76F9D43EB4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national governing body for basketball in Ireland said in a statement that “Basketball Ireland fully supports our players in their decision.”</a:t>
            </a:r>
          </a:p>
        </p:txBody>
      </p:sp>
    </p:spTree>
    <p:extLst>
      <p:ext uri="{BB962C8B-B14F-4D97-AF65-F5344CB8AC3E}">
        <p14:creationId xmlns:p14="http://schemas.microsoft.com/office/powerpoint/2010/main" val="1495869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8ED3D-ACDA-B4F7-5925-475580E6443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D3F50DB-3992-8DA6-C88F-DBD4105954A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Where was he?</a:t>
            </a:r>
          </a:p>
          <a:p>
            <a:pPr algn="l"/>
            <a:r>
              <a:rPr lang="en-US" sz="4000" dirty="0"/>
              <a:t>Just south of the Sea of Galilee, Yam Kinneret.  </a:t>
            </a:r>
          </a:p>
        </p:txBody>
      </p:sp>
    </p:spTree>
    <p:extLst>
      <p:ext uri="{BB962C8B-B14F-4D97-AF65-F5344CB8AC3E}">
        <p14:creationId xmlns:p14="http://schemas.microsoft.com/office/powerpoint/2010/main" val="42729359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DC625-E6B9-264E-4D6A-5250EEC4651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429FB16-230A-92B1-9C51-0DE392565AB3}"/>
              </a:ext>
            </a:extLst>
          </p:cNvPr>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Blue Squares anti-antisemitism presentation will be shown as part of the Superbowl Halftime show. </a:t>
            </a:r>
          </a:p>
          <a:p>
            <a:r>
              <a:rPr lang="en-US" sz="4000" dirty="0"/>
              <a:t>Or HaOlam still doesn’t endorse rest of the halftime show.</a:t>
            </a:r>
          </a:p>
        </p:txBody>
      </p:sp>
    </p:spTree>
    <p:extLst>
      <p:ext uri="{BB962C8B-B14F-4D97-AF65-F5344CB8AC3E}">
        <p14:creationId xmlns:p14="http://schemas.microsoft.com/office/powerpoint/2010/main" val="37406893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231C7-E555-FCFF-6592-9C4FAB49547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0EEAC79-CE08-B381-8520-72494993304C}"/>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82B48DF-BFDF-6777-BC0C-E22AA6594DBC}"/>
              </a:ext>
            </a:extLst>
          </p:cNvPr>
          <p:cNvPicPr>
            <a:picLocks noChangeAspect="1"/>
          </p:cNvPicPr>
          <p:nvPr/>
        </p:nvPicPr>
        <p:blipFill>
          <a:blip r:embed="rId3"/>
          <a:stretch>
            <a:fillRect/>
          </a:stretch>
        </p:blipFill>
        <p:spPr>
          <a:xfrm>
            <a:off x="0" y="163285"/>
            <a:ext cx="9144000" cy="4816929"/>
          </a:xfrm>
          <a:prstGeom prst="rect">
            <a:avLst/>
          </a:prstGeom>
        </p:spPr>
      </p:pic>
    </p:spTree>
    <p:extLst>
      <p:ext uri="{BB962C8B-B14F-4D97-AF65-F5344CB8AC3E}">
        <p14:creationId xmlns:p14="http://schemas.microsoft.com/office/powerpoint/2010/main" val="19209470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AC89-F769-FBD8-C070-9F17D7D17DA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EB329A9-A495-2A19-8F26-E65EDA0E871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FB76D816-5201-3B95-81AC-9BF417A9CF40}"/>
              </a:ext>
            </a:extLst>
          </p:cNvPr>
          <p:cNvPicPr>
            <a:picLocks noChangeAspect="1"/>
          </p:cNvPicPr>
          <p:nvPr/>
        </p:nvPicPr>
        <p:blipFill>
          <a:blip r:embed="rId3"/>
          <a:stretch>
            <a:fillRect/>
          </a:stretch>
        </p:blipFill>
        <p:spPr>
          <a:xfrm>
            <a:off x="0" y="69824"/>
            <a:ext cx="9144000" cy="5003852"/>
          </a:xfrm>
          <a:prstGeom prst="rect">
            <a:avLst/>
          </a:prstGeom>
        </p:spPr>
      </p:pic>
    </p:spTree>
    <p:extLst>
      <p:ext uri="{BB962C8B-B14F-4D97-AF65-F5344CB8AC3E}">
        <p14:creationId xmlns:p14="http://schemas.microsoft.com/office/powerpoint/2010/main" val="6037783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B1FFB-2EF2-7B03-A306-4EA128E52EB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FA26FB0-8953-C2BD-592E-40D1AD582370}"/>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7E25ADA-3B0A-BA51-D2E7-64D2C527733C}"/>
              </a:ext>
            </a:extLst>
          </p:cNvPr>
          <p:cNvPicPr>
            <a:picLocks noChangeAspect="1"/>
          </p:cNvPicPr>
          <p:nvPr/>
        </p:nvPicPr>
        <p:blipFill>
          <a:blip r:embed="rId3"/>
          <a:stretch>
            <a:fillRect/>
          </a:stretch>
        </p:blipFill>
        <p:spPr>
          <a:xfrm>
            <a:off x="0" y="54031"/>
            <a:ext cx="9144000" cy="5035438"/>
          </a:xfrm>
          <a:prstGeom prst="rect">
            <a:avLst/>
          </a:prstGeom>
        </p:spPr>
      </p:pic>
    </p:spTree>
    <p:extLst>
      <p:ext uri="{BB962C8B-B14F-4D97-AF65-F5344CB8AC3E}">
        <p14:creationId xmlns:p14="http://schemas.microsoft.com/office/powerpoint/2010/main" val="15265638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24451-92AB-A501-D735-F9C9E4A1EF7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8686AFF-32EE-F445-828E-E00D9B108E04}"/>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681931B2-5905-2C09-3CE8-D31791E5C54A}"/>
              </a:ext>
            </a:extLst>
          </p:cNvPr>
          <p:cNvPicPr>
            <a:picLocks noChangeAspect="1"/>
          </p:cNvPicPr>
          <p:nvPr/>
        </p:nvPicPr>
        <p:blipFill>
          <a:blip r:embed="rId3"/>
          <a:stretch>
            <a:fillRect/>
          </a:stretch>
        </p:blipFill>
        <p:spPr>
          <a:xfrm>
            <a:off x="23177" y="9167"/>
            <a:ext cx="9097645" cy="5125165"/>
          </a:xfrm>
          <a:prstGeom prst="rect">
            <a:avLst/>
          </a:prstGeom>
        </p:spPr>
      </p:pic>
    </p:spTree>
    <p:extLst>
      <p:ext uri="{BB962C8B-B14F-4D97-AF65-F5344CB8AC3E}">
        <p14:creationId xmlns:p14="http://schemas.microsoft.com/office/powerpoint/2010/main" val="25129176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040CF-5081-114B-82D9-76EE20EE1BE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469D71F-DC70-93D3-6B36-D3BA80D7277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solidFill>
                  <a:srgbClr val="FFFF66"/>
                </a:solidFill>
                <a:hlinkClick r:id="rId3">
                  <a:extLst>
                    <a:ext uri="{A12FA001-AC4F-418D-AE19-62706E023703}">
                      <ahyp:hlinkClr xmlns:ahyp="http://schemas.microsoft.com/office/drawing/2018/hyperlinkcolor" val="tx"/>
                    </a:ext>
                  </a:extLst>
                </a:hlinkClick>
              </a:rPr>
              <a:t>https://www.standuptojewishhate.org</a:t>
            </a:r>
            <a:r>
              <a:rPr lang="en-US" sz="4000" dirty="0">
                <a:solidFill>
                  <a:srgbClr val="FFFF66"/>
                </a:solidFill>
              </a:rPr>
              <a:t> </a:t>
            </a:r>
            <a:endParaRPr lang="en-US" sz="4000" dirty="0"/>
          </a:p>
        </p:txBody>
      </p:sp>
    </p:spTree>
    <p:extLst>
      <p:ext uri="{BB962C8B-B14F-4D97-AF65-F5344CB8AC3E}">
        <p14:creationId xmlns:p14="http://schemas.microsoft.com/office/powerpoint/2010/main" val="10824660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76C85-963D-0751-10CC-73D888667CA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9EC3B9D-AB79-95DB-17B8-EE34FEAC9852}"/>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An Iran watchdog group says the country has enough weapons-grade uranium to build a nuclear weapon in just one week. The Institute for Science and International Security published the findings in a report on Monday, February 5, saying Tehran could produce a total of six bombs in a month.</a:t>
            </a:r>
          </a:p>
        </p:txBody>
      </p:sp>
    </p:spTree>
    <p:extLst>
      <p:ext uri="{BB962C8B-B14F-4D97-AF65-F5344CB8AC3E}">
        <p14:creationId xmlns:p14="http://schemas.microsoft.com/office/powerpoint/2010/main" val="25070995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B752B-B7CC-555B-8150-FCCA55EFD9F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8747452-4C2C-8454-A1AB-10B9785AEB06}"/>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28D16091-9DC6-71DA-781A-A0FCFA6345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6728815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FE64D-CE26-D5A2-3090-C8C9EF2A7EF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BF7C08C-0F0C-AA58-6E80-F05ACE4C5C14}"/>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36C6229F-3CA8-2224-1EEC-116875A69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0"/>
            <a:ext cx="9144000" cy="5141680"/>
          </a:xfrm>
          <a:prstGeom prst="rect">
            <a:avLst/>
          </a:prstGeom>
        </p:spPr>
      </p:pic>
      <p:sp>
        <p:nvSpPr>
          <p:cNvPr id="4" name="TextBox 3">
            <a:extLst>
              <a:ext uri="{FF2B5EF4-FFF2-40B4-BE49-F238E27FC236}">
                <a16:creationId xmlns:a16="http://schemas.microsoft.com/office/drawing/2014/main" id="{C19DA321-B518-CC01-C2B2-E74A2C2DDF88}"/>
              </a:ext>
            </a:extLst>
          </p:cNvPr>
          <p:cNvSpPr txBox="1"/>
          <p:nvPr/>
        </p:nvSpPr>
        <p:spPr>
          <a:xfrm>
            <a:off x="208503" y="209550"/>
            <a:ext cx="8853129" cy="4401205"/>
          </a:xfrm>
          <a:prstGeom prst="rect">
            <a:avLst/>
          </a:prstGeom>
          <a:noFill/>
        </p:spPr>
        <p:txBody>
          <a:bodyPr wrap="none" rtlCol="0">
            <a:spAutoFit/>
          </a:bodyPr>
          <a:lstStyle/>
          <a:p>
            <a:pPr algn="l"/>
            <a:r>
              <a:rPr lang="en-US" dirty="0"/>
              <a:t>Messiah’s unfathomable riches</a:t>
            </a:r>
          </a:p>
          <a:p>
            <a:pPr marL="401638" indent="-401638" algn="l">
              <a:buFont typeface="+mj-lt"/>
              <a:buAutoNum type="arabicPeriod"/>
            </a:pPr>
            <a:r>
              <a:rPr lang="en-US" dirty="0"/>
              <a:t>The extent of the wealth</a:t>
            </a:r>
          </a:p>
          <a:p>
            <a:pPr marL="401638" indent="-401638" algn="l">
              <a:buFont typeface="+mj-lt"/>
              <a:buAutoNum type="arabicPeriod"/>
            </a:pPr>
            <a:r>
              <a:rPr lang="en-US" dirty="0"/>
              <a:t>The access to the wealth</a:t>
            </a:r>
          </a:p>
          <a:p>
            <a:pPr marL="401638" indent="-401638" algn="l">
              <a:buFont typeface="+mj-lt"/>
              <a:buAutoNum type="arabicPeriod"/>
            </a:pPr>
            <a:r>
              <a:rPr lang="en-US" u="sng" dirty="0">
                <a:solidFill>
                  <a:srgbClr val="FFFF66"/>
                </a:solidFill>
              </a:rPr>
              <a:t>End times evidence of the wealth</a:t>
            </a:r>
          </a:p>
          <a:p>
            <a:pPr marL="633413" lvl="1" indent="-296863" algn="l">
              <a:buFont typeface="Arial" panose="020B0604020202020204" pitchFamily="34" charset="0"/>
              <a:buChar char="•"/>
            </a:pPr>
            <a:r>
              <a:rPr lang="en-US" dirty="0"/>
              <a:t>Victory of Israel over hatred</a:t>
            </a:r>
          </a:p>
          <a:p>
            <a:pPr marL="633413" lvl="1" indent="-296863" algn="l">
              <a:buFont typeface="Arial" panose="020B0604020202020204" pitchFamily="34" charset="0"/>
              <a:buChar char="•"/>
            </a:pPr>
            <a:r>
              <a:rPr lang="en-US" u="sng" dirty="0">
                <a:solidFill>
                  <a:srgbClr val="FFFF66"/>
                </a:solidFill>
              </a:rPr>
              <a:t>Rebuilding of the Temple?!!</a:t>
            </a:r>
          </a:p>
          <a:p>
            <a:pPr algn="l"/>
            <a:endParaRPr lang="en-US" dirty="0"/>
          </a:p>
        </p:txBody>
      </p:sp>
    </p:spTree>
    <p:extLst>
      <p:ext uri="{BB962C8B-B14F-4D97-AF65-F5344CB8AC3E}">
        <p14:creationId xmlns:p14="http://schemas.microsoft.com/office/powerpoint/2010/main" val="33368309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AF6E3-08F1-5251-4707-4E6E2E10FFF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DDB1E54-10E6-9A88-B434-CC876EAA07D1}"/>
              </a:ext>
            </a:extLst>
          </p:cNvPr>
          <p:cNvSpPr>
            <a:spLocks noGrp="1" noChangeArrowheads="1"/>
          </p:cNvSpPr>
          <p:nvPr>
            <p:ph type="subTitle" idx="1"/>
          </p:nvPr>
        </p:nvSpPr>
        <p:spPr>
          <a:xfrm>
            <a:off x="228600" y="209550"/>
            <a:ext cx="4343400" cy="4800600"/>
          </a:xfrm>
        </p:spPr>
        <p:txBody>
          <a:bodyPr>
            <a:normAutofit fontScale="92500"/>
          </a:bodyPr>
          <a:lstStyle/>
          <a:p>
            <a:pPr algn="l"/>
            <a:r>
              <a:rPr lang="en-US" sz="4000" dirty="0"/>
              <a:t>Dr. Jim </a:t>
            </a:r>
            <a:r>
              <a:rPr lang="en-US" sz="4000" dirty="0" err="1"/>
              <a:t>Garlow</a:t>
            </a:r>
            <a:endParaRPr lang="en-US" sz="4000" dirty="0"/>
          </a:p>
          <a:p>
            <a:pPr algn="l"/>
            <a:r>
              <a:rPr lang="en-US" sz="4000" dirty="0"/>
              <a:t>CEO/Founder</a:t>
            </a:r>
          </a:p>
          <a:p>
            <a:pPr algn="l"/>
            <a:r>
              <a:rPr lang="en-US" sz="4000" dirty="0"/>
              <a:t>﻿Well Versed</a:t>
            </a:r>
          </a:p>
          <a:p>
            <a:pPr algn="l"/>
            <a:r>
              <a:rPr lang="en-US" sz="4000" dirty="0"/>
              <a:t>Rosemary Schindler </a:t>
            </a:r>
            <a:r>
              <a:rPr lang="en-US" sz="4000" dirty="0" err="1"/>
              <a:t>Garlow</a:t>
            </a:r>
            <a:endParaRPr lang="en-US" sz="4000" dirty="0"/>
          </a:p>
          <a:p>
            <a:pPr algn="l"/>
            <a:r>
              <a:rPr lang="en-US" sz="4000" dirty="0"/>
              <a:t>﻿Co-Founder</a:t>
            </a:r>
          </a:p>
          <a:p>
            <a:pPr algn="l"/>
            <a:r>
              <a:rPr lang="en-US" sz="4000" dirty="0"/>
              <a:t>Well Versed</a:t>
            </a:r>
          </a:p>
        </p:txBody>
      </p:sp>
      <p:pic>
        <p:nvPicPr>
          <p:cNvPr id="3" name="Picture 2">
            <a:extLst>
              <a:ext uri="{FF2B5EF4-FFF2-40B4-BE49-F238E27FC236}">
                <a16:creationId xmlns:a16="http://schemas.microsoft.com/office/drawing/2014/main" id="{80A55949-732D-AB3E-E92F-BD23BBDAC2F8}"/>
              </a:ext>
            </a:extLst>
          </p:cNvPr>
          <p:cNvPicPr>
            <a:picLocks noChangeAspect="1"/>
          </p:cNvPicPr>
          <p:nvPr/>
        </p:nvPicPr>
        <p:blipFill>
          <a:blip r:embed="rId3"/>
          <a:stretch>
            <a:fillRect/>
          </a:stretch>
        </p:blipFill>
        <p:spPr>
          <a:xfrm>
            <a:off x="4557765" y="0"/>
            <a:ext cx="4532709" cy="5143500"/>
          </a:xfrm>
          <a:prstGeom prst="rect">
            <a:avLst/>
          </a:prstGeom>
        </p:spPr>
      </p:pic>
    </p:spTree>
    <p:extLst>
      <p:ext uri="{BB962C8B-B14F-4D97-AF65-F5344CB8AC3E}">
        <p14:creationId xmlns:p14="http://schemas.microsoft.com/office/powerpoint/2010/main" val="854543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D0635-6CB1-CCA7-36CD-FA73B6C7A5F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9FD2A43-05C0-65FE-165B-4BBDA730B08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55277BC-21EC-94E0-8BED-9E920FD0442A}"/>
              </a:ext>
            </a:extLst>
          </p:cNvPr>
          <p:cNvPicPr>
            <a:picLocks noChangeAspect="1"/>
          </p:cNvPicPr>
          <p:nvPr/>
        </p:nvPicPr>
        <p:blipFill>
          <a:blip r:embed="rId3"/>
          <a:stretch>
            <a:fillRect/>
          </a:stretch>
        </p:blipFill>
        <p:spPr>
          <a:xfrm>
            <a:off x="1143000" y="-7327"/>
            <a:ext cx="7345342" cy="5143500"/>
          </a:xfrm>
          <a:prstGeom prst="rect">
            <a:avLst/>
          </a:prstGeom>
        </p:spPr>
      </p:pic>
      <p:cxnSp>
        <p:nvCxnSpPr>
          <p:cNvPr id="5" name="Straight Arrow Connector 4">
            <a:extLst>
              <a:ext uri="{FF2B5EF4-FFF2-40B4-BE49-F238E27FC236}">
                <a16:creationId xmlns:a16="http://schemas.microsoft.com/office/drawing/2014/main" id="{4A210037-A5E6-18DE-B68E-62A577CF8E76}"/>
              </a:ext>
            </a:extLst>
          </p:cNvPr>
          <p:cNvCxnSpPr/>
          <p:nvPr/>
        </p:nvCxnSpPr>
        <p:spPr bwMode="auto">
          <a:xfrm flipV="1">
            <a:off x="1371600" y="2876550"/>
            <a:ext cx="5334000" cy="76200"/>
          </a:xfrm>
          <a:prstGeom prst="straightConnector1">
            <a:avLst/>
          </a:prstGeom>
          <a:solidFill>
            <a:schemeClr val="accent1"/>
          </a:solidFill>
          <a:ln w="4445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483846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A874A-71B9-601E-1270-3C249640B14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06AF0E8-72FE-49D4-B732-F8B406830C8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05131441-F9F8-0A70-6FE9-C1C16676B3C8}"/>
              </a:ext>
            </a:extLst>
          </p:cNvPr>
          <p:cNvPicPr>
            <a:picLocks noChangeAspect="1"/>
          </p:cNvPicPr>
          <p:nvPr/>
        </p:nvPicPr>
        <p:blipFill>
          <a:blip r:embed="rId3"/>
          <a:stretch>
            <a:fillRect/>
          </a:stretch>
        </p:blipFill>
        <p:spPr>
          <a:xfrm>
            <a:off x="799183" y="0"/>
            <a:ext cx="7545633" cy="5143500"/>
          </a:xfrm>
          <a:prstGeom prst="rect">
            <a:avLst/>
          </a:prstGeom>
        </p:spPr>
      </p:pic>
    </p:spTree>
    <p:extLst>
      <p:ext uri="{BB962C8B-B14F-4D97-AF65-F5344CB8AC3E}">
        <p14:creationId xmlns:p14="http://schemas.microsoft.com/office/powerpoint/2010/main" val="31513517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C5F8D-45B9-356D-74CD-FA054B1AF4E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07EFDA5-3B40-FEF2-DCEB-CCE2725B3E89}"/>
              </a:ext>
            </a:extLst>
          </p:cNvPr>
          <p:cNvSpPr>
            <a:spLocks noGrp="1" noChangeArrowheads="1"/>
          </p:cNvSpPr>
          <p:nvPr>
            <p:ph type="subTitle" idx="1"/>
          </p:nvPr>
        </p:nvSpPr>
        <p:spPr>
          <a:xfrm>
            <a:off x="228600" y="209550"/>
            <a:ext cx="4038600" cy="4800600"/>
          </a:xfrm>
        </p:spPr>
        <p:txBody>
          <a:bodyPr>
            <a:normAutofit fontScale="92500" lnSpcReduction="10000"/>
          </a:bodyPr>
          <a:lstStyle/>
          <a:p>
            <a:pPr algn="l"/>
            <a:r>
              <a:rPr lang="en-US" sz="4000" dirty="0"/>
              <a:t>FIRST</a:t>
            </a:r>
          </a:p>
          <a:p>
            <a:pPr marL="284163" indent="-284163" algn="l">
              <a:buFont typeface="Arial" panose="020B0604020202020204" pitchFamily="34" charset="0"/>
              <a:buChar char="•"/>
            </a:pPr>
            <a:r>
              <a:rPr lang="en-US" sz="4000" dirty="0"/>
              <a:t>100% red</a:t>
            </a:r>
          </a:p>
          <a:p>
            <a:pPr marL="284163" indent="-284163" algn="l">
              <a:buFont typeface="Arial" panose="020B0604020202020204" pitchFamily="34" charset="0"/>
              <a:buChar char="•"/>
            </a:pPr>
            <a:r>
              <a:rPr lang="en-US" sz="4000" dirty="0"/>
              <a:t>No scars wounds, tags, tattoos, blemishes, brands</a:t>
            </a:r>
          </a:p>
          <a:p>
            <a:pPr marL="284163" indent="-284163" algn="l">
              <a:buFont typeface="Arial" panose="020B0604020202020204" pitchFamily="34" charset="0"/>
              <a:buChar char="•"/>
            </a:pPr>
            <a:r>
              <a:rPr lang="en-US" sz="4000" dirty="0"/>
              <a:t>Never haltered</a:t>
            </a:r>
          </a:p>
          <a:p>
            <a:pPr marL="284163" indent="-284163" algn="l">
              <a:buFont typeface="Arial" panose="020B0604020202020204" pitchFamily="34" charset="0"/>
              <a:buChar char="•"/>
            </a:pPr>
            <a:endParaRPr lang="en-US" sz="4000" dirty="0"/>
          </a:p>
        </p:txBody>
      </p:sp>
      <p:pic>
        <p:nvPicPr>
          <p:cNvPr id="3" name="Picture 2">
            <a:extLst>
              <a:ext uri="{FF2B5EF4-FFF2-40B4-BE49-F238E27FC236}">
                <a16:creationId xmlns:a16="http://schemas.microsoft.com/office/drawing/2014/main" id="{36B38F89-6A4E-65FE-E971-0EA1C65C2AF8}"/>
              </a:ext>
            </a:extLst>
          </p:cNvPr>
          <p:cNvPicPr>
            <a:picLocks noChangeAspect="1"/>
          </p:cNvPicPr>
          <p:nvPr/>
        </p:nvPicPr>
        <p:blipFill rotWithShape="1">
          <a:blip r:embed="rId3"/>
          <a:srcRect l="10918" r="11446"/>
          <a:stretch/>
        </p:blipFill>
        <p:spPr>
          <a:xfrm>
            <a:off x="4267200" y="0"/>
            <a:ext cx="4876800" cy="5143500"/>
          </a:xfrm>
          <a:prstGeom prst="rect">
            <a:avLst/>
          </a:prstGeom>
        </p:spPr>
      </p:pic>
    </p:spTree>
    <p:extLst>
      <p:ext uri="{BB962C8B-B14F-4D97-AF65-F5344CB8AC3E}">
        <p14:creationId xmlns:p14="http://schemas.microsoft.com/office/powerpoint/2010/main" val="32440496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CAEFB-E607-1F78-26D5-5B2DAC84726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618B714-6955-34F5-2E23-BB2672C075F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Red Heifer ceremony (from Numbers 19) that is about to take place for the first time in 2,000 years. According to Jewish tradition, the 10th time is supposed to involve the Coming of the Messiah, </a:t>
            </a:r>
          </a:p>
        </p:txBody>
      </p:sp>
    </p:spTree>
    <p:extLst>
      <p:ext uri="{BB962C8B-B14F-4D97-AF65-F5344CB8AC3E}">
        <p14:creationId xmlns:p14="http://schemas.microsoft.com/office/powerpoint/2010/main" val="28070221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60BD-3CD7-F837-E6DF-91805091273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180326C-2161-DB81-777C-EF62806CCFD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and it is believed that this is will be 10th ceremony. We saw one of the Red Heifers before it was shipped from Texas to Israel.</a:t>
            </a:r>
          </a:p>
        </p:txBody>
      </p:sp>
    </p:spTree>
    <p:extLst>
      <p:ext uri="{BB962C8B-B14F-4D97-AF65-F5344CB8AC3E}">
        <p14:creationId xmlns:p14="http://schemas.microsoft.com/office/powerpoint/2010/main" val="15512448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5F713-4A14-243C-154D-4A049381BA2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302DCA-AB6B-9EFA-E798-D72DD5155B2D}"/>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8924358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AB0C5-CDDF-3386-721B-B6FF3D897EC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65AC0E2-A0B1-8F29-4127-6E7585213F4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SECOND The stunning story of 1 Kings 10, and the gold for Solomon’s Temple which came from “Ophir,” from which a round-trip took three years for Hiram’s ships to make the journey. Hear about the remote tribe</a:t>
            </a:r>
          </a:p>
        </p:txBody>
      </p:sp>
    </p:spTree>
    <p:extLst>
      <p:ext uri="{BB962C8B-B14F-4D97-AF65-F5344CB8AC3E}">
        <p14:creationId xmlns:p14="http://schemas.microsoft.com/office/powerpoint/2010/main" val="26240647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4E33E-0821-9AF5-10FE-A36D74478F2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0061602-9CA1-36FC-C475-683E7A2FDBC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in Papua New Guinea named “Ophia” which have a 3,000 year old oral tradition saying that they provided the gold for the First Temple (Solomon). </a:t>
            </a:r>
          </a:p>
        </p:txBody>
      </p:sp>
    </p:spTree>
    <p:extLst>
      <p:ext uri="{BB962C8B-B14F-4D97-AF65-F5344CB8AC3E}">
        <p14:creationId xmlns:p14="http://schemas.microsoft.com/office/powerpoint/2010/main" val="37440448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99BF5-6D99-EA26-83E4-B16FD1E29F6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2FE6EED-865E-0F32-59AB-4FAFA7D1057F}"/>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a:t>
            </a:r>
            <a:r>
              <a:rPr lang="en-US" sz="4000" baseline="30000" dirty="0" err="1"/>
              <a:t>M’lakhim</a:t>
            </a:r>
            <a:r>
              <a:rPr lang="en-US" sz="4000" baseline="30000" dirty="0"/>
              <a:t>/Kings 9.26-28</a:t>
            </a:r>
            <a:r>
              <a:rPr lang="en-US" sz="4000" dirty="0"/>
              <a:t> King Solomon also built a fleet of ships in </a:t>
            </a:r>
            <a:r>
              <a:rPr lang="en-US" sz="4000" dirty="0" err="1"/>
              <a:t>Ezion-geber</a:t>
            </a:r>
            <a:r>
              <a:rPr lang="en-US" sz="4000" dirty="0"/>
              <a:t>, which is near </a:t>
            </a:r>
            <a:r>
              <a:rPr lang="en-US" sz="4000" dirty="0" err="1"/>
              <a:t>Eloth</a:t>
            </a:r>
            <a:r>
              <a:rPr lang="en-US" sz="4000" dirty="0"/>
              <a:t> [Modern Eilat] on the shore of the Sea of Reeds in the land of Edom.  </a:t>
            </a:r>
          </a:p>
        </p:txBody>
      </p:sp>
    </p:spTree>
    <p:extLst>
      <p:ext uri="{BB962C8B-B14F-4D97-AF65-F5344CB8AC3E}">
        <p14:creationId xmlns:p14="http://schemas.microsoft.com/office/powerpoint/2010/main" val="9932868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705C0-E667-9ABE-D193-02281D82554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D74957A-5CF4-0F1D-7D07-40A02E984E31}"/>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a:t>
            </a:r>
            <a:r>
              <a:rPr lang="en-US" sz="4000" baseline="30000" dirty="0" err="1"/>
              <a:t>M’lakhim</a:t>
            </a:r>
            <a:r>
              <a:rPr lang="en-US" sz="4000" baseline="30000" dirty="0"/>
              <a:t>/Kings 9.26-28</a:t>
            </a:r>
            <a:r>
              <a:rPr lang="en-US" sz="4000" dirty="0"/>
              <a:t>  Hiram sent his servants with the fleet—sailors who knew the sea—along with Solomon’s servants.  So they went to Ophir and took from there 420 talents of gold, and brought it to King Solomon.</a:t>
            </a:r>
          </a:p>
        </p:txBody>
      </p:sp>
    </p:spTree>
    <p:extLst>
      <p:ext uri="{BB962C8B-B14F-4D97-AF65-F5344CB8AC3E}">
        <p14:creationId xmlns:p14="http://schemas.microsoft.com/office/powerpoint/2010/main" val="28062880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F839-209F-0A11-9547-E8A08E8B9A1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5451AB5-1622-E006-32AB-65A84B275526}"/>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a:t>
            </a:r>
            <a:r>
              <a:rPr lang="en-US" sz="4000" baseline="30000" dirty="0" err="1"/>
              <a:t>M’lakhim</a:t>
            </a:r>
            <a:r>
              <a:rPr lang="en-US" sz="4000" baseline="30000" dirty="0"/>
              <a:t>/ Kings 10.21-22</a:t>
            </a:r>
            <a:r>
              <a:rPr lang="en-US" sz="4000" dirty="0"/>
              <a:t>  For the king had a Tarshish fleet at sea with Hiram’s fleet; once every three years the Tarshish fleet came, bringing gold, silver, ivory, apes and peacocks.[d]</a:t>
            </a:r>
          </a:p>
        </p:txBody>
      </p:sp>
    </p:spTree>
    <p:extLst>
      <p:ext uri="{BB962C8B-B14F-4D97-AF65-F5344CB8AC3E}">
        <p14:creationId xmlns:p14="http://schemas.microsoft.com/office/powerpoint/2010/main" val="821949780"/>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215991</TotalTime>
  <Words>5308</Words>
  <Application>Microsoft Office PowerPoint</Application>
  <PresentationFormat>On-screen Show (16:9)</PresentationFormat>
  <Paragraphs>564</Paragraphs>
  <Slides>110</Slides>
  <Notes>110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Arial</vt:lpstr>
      <vt:lpstr>Arial Rounded MT Bold</vt:lpstr>
      <vt:lpstr>David</vt:lpstr>
      <vt:lpstr>inherit</vt:lpstr>
      <vt:lpstr>Merriweather</vt:lpstr>
      <vt:lpstr>oswald</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5071</cp:revision>
  <dcterms:created xsi:type="dcterms:W3CDTF">2006-04-21T19:34:43Z</dcterms:created>
  <dcterms:modified xsi:type="dcterms:W3CDTF">2024-02-10T14:14:58Z</dcterms:modified>
</cp:coreProperties>
</file>