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9" r:id="rId2"/>
  </p:sldMasterIdLst>
  <p:notesMasterIdLst>
    <p:notesMasterId r:id="rId95"/>
  </p:notesMasterIdLst>
  <p:handoutMasterIdLst>
    <p:handoutMasterId r:id="rId96"/>
  </p:handoutMasterIdLst>
  <p:sldIdLst>
    <p:sldId id="2045" r:id="rId3"/>
    <p:sldId id="65712" r:id="rId4"/>
    <p:sldId id="65671" r:id="rId5"/>
    <p:sldId id="65663" r:id="rId6"/>
    <p:sldId id="65731" r:id="rId7"/>
    <p:sldId id="65713" r:id="rId8"/>
    <p:sldId id="65714" r:id="rId9"/>
    <p:sldId id="65739" r:id="rId10"/>
    <p:sldId id="65676" r:id="rId11"/>
    <p:sldId id="65675" r:id="rId12"/>
    <p:sldId id="65677" r:id="rId13"/>
    <p:sldId id="65742" r:id="rId14"/>
    <p:sldId id="65740" r:id="rId15"/>
    <p:sldId id="65716" r:id="rId16"/>
    <p:sldId id="65717" r:id="rId17"/>
    <p:sldId id="65718" r:id="rId18"/>
    <p:sldId id="65720" r:id="rId19"/>
    <p:sldId id="65729" r:id="rId20"/>
    <p:sldId id="65674" r:id="rId21"/>
    <p:sldId id="65673" r:id="rId22"/>
    <p:sldId id="65735" r:id="rId23"/>
    <p:sldId id="65730" r:id="rId24"/>
    <p:sldId id="65752" r:id="rId25"/>
    <p:sldId id="65753" r:id="rId26"/>
    <p:sldId id="65754" r:id="rId27"/>
    <p:sldId id="65741" r:id="rId28"/>
    <p:sldId id="1640" r:id="rId29"/>
    <p:sldId id="1645" r:id="rId30"/>
    <p:sldId id="1620" r:id="rId31"/>
    <p:sldId id="65721" r:id="rId32"/>
    <p:sldId id="65745" r:id="rId33"/>
    <p:sldId id="65743" r:id="rId34"/>
    <p:sldId id="65744" r:id="rId35"/>
    <p:sldId id="65734" r:id="rId36"/>
    <p:sldId id="65737" r:id="rId37"/>
    <p:sldId id="1656" r:id="rId38"/>
    <p:sldId id="1657" r:id="rId39"/>
    <p:sldId id="65711" r:id="rId40"/>
    <p:sldId id="1654" r:id="rId41"/>
    <p:sldId id="1655" r:id="rId42"/>
    <p:sldId id="1652" r:id="rId43"/>
    <p:sldId id="65725" r:id="rId44"/>
    <p:sldId id="1685" r:id="rId45"/>
    <p:sldId id="1649" r:id="rId46"/>
    <p:sldId id="1658" r:id="rId47"/>
    <p:sldId id="1659" r:id="rId48"/>
    <p:sldId id="1660" r:id="rId49"/>
    <p:sldId id="65733" r:id="rId50"/>
    <p:sldId id="1686" r:id="rId51"/>
    <p:sldId id="65723" r:id="rId52"/>
    <p:sldId id="65722" r:id="rId53"/>
    <p:sldId id="65732" r:id="rId54"/>
    <p:sldId id="65724" r:id="rId55"/>
    <p:sldId id="65746" r:id="rId56"/>
    <p:sldId id="1662" r:id="rId57"/>
    <p:sldId id="65751" r:id="rId58"/>
    <p:sldId id="65726" r:id="rId59"/>
    <p:sldId id="65728" r:id="rId60"/>
    <p:sldId id="65749" r:id="rId61"/>
    <p:sldId id="65750" r:id="rId62"/>
    <p:sldId id="1661" r:id="rId63"/>
    <p:sldId id="1689" r:id="rId64"/>
    <p:sldId id="1670" r:id="rId65"/>
    <p:sldId id="1651" r:id="rId66"/>
    <p:sldId id="1646" r:id="rId67"/>
    <p:sldId id="1664" r:id="rId68"/>
    <p:sldId id="1663" r:id="rId69"/>
    <p:sldId id="1665" r:id="rId70"/>
    <p:sldId id="1672" r:id="rId71"/>
    <p:sldId id="65747" r:id="rId72"/>
    <p:sldId id="65727" r:id="rId73"/>
    <p:sldId id="65748" r:id="rId74"/>
    <p:sldId id="1673" r:id="rId75"/>
    <p:sldId id="1666" r:id="rId76"/>
    <p:sldId id="1667" r:id="rId77"/>
    <p:sldId id="1668" r:id="rId78"/>
    <p:sldId id="1669" r:id="rId79"/>
    <p:sldId id="1671" r:id="rId80"/>
    <p:sldId id="1648" r:id="rId81"/>
    <p:sldId id="1647" r:id="rId82"/>
    <p:sldId id="1690" r:id="rId83"/>
    <p:sldId id="1674" r:id="rId84"/>
    <p:sldId id="1677" r:id="rId85"/>
    <p:sldId id="1678" r:id="rId86"/>
    <p:sldId id="1679" r:id="rId87"/>
    <p:sldId id="1636" r:id="rId88"/>
    <p:sldId id="1681" r:id="rId89"/>
    <p:sldId id="65755" r:id="rId90"/>
    <p:sldId id="1680" r:id="rId91"/>
    <p:sldId id="1691" r:id="rId92"/>
    <p:sldId id="63289" r:id="rId93"/>
    <p:sldId id="65667" r:id="rId9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449" autoAdjust="0"/>
    <p:restoredTop sz="83652" autoAdjust="0"/>
  </p:normalViewPr>
  <p:slideViewPr>
    <p:cSldViewPr>
      <p:cViewPr varScale="1">
        <p:scale>
          <a:sx n="95" d="100"/>
          <a:sy n="95" d="100"/>
        </p:scale>
        <p:origin x="102" y="4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5702"/>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3.14-21 Inner empowerment of Love in the Ruakh</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17,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3.14-21 Inner empowerment of Love in the Ruakh</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17, 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usdebtclock.or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giant-sequoia.com/faqs/giant-sequoia-question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linkedin.com/pulse/sequoia-tree-dr-tohid-nooralvandi"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B1F82-4872-FCBC-22D9-037BC5CA154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E8EC5E-BBA5-DBA1-A686-5B1F7D22059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E9A4EDB6-5525-EE08-940F-0C8332BE53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878B5E7-51C1-A023-C229-841C151D20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24F816-9843-B40F-348E-6B2CDCF59D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B366EA-8A23-3EDE-B6B8-FF76CB945014}"/>
              </a:ext>
            </a:extLst>
          </p:cNvPr>
          <p:cNvSpPr>
            <a:spLocks noGrp="1" noChangeArrowheads="1"/>
          </p:cNvSpPr>
          <p:nvPr>
            <p:ph type="body" idx="1"/>
          </p:nvPr>
        </p:nvSpPr>
        <p:spPr>
          <a:xfrm>
            <a:off x="152400" y="4114800"/>
            <a:ext cx="6553200" cy="4876800"/>
          </a:xfrm>
        </p:spPr>
        <p:txBody>
          <a:bodyPr/>
          <a:lstStyle/>
          <a:p>
            <a:r>
              <a:rPr lang="en-US" altLang="en-US" dirty="0"/>
              <a:t>This may refer back to the unfathomable riches. </a:t>
            </a:r>
          </a:p>
        </p:txBody>
      </p:sp>
      <p:cxnSp>
        <p:nvCxnSpPr>
          <p:cNvPr id="3" name="Straight Connector 2">
            <a:extLst>
              <a:ext uri="{FF2B5EF4-FFF2-40B4-BE49-F238E27FC236}">
                <a16:creationId xmlns:a16="http://schemas.microsoft.com/office/drawing/2014/main" id="{98BD9AC9-3FB6-3B7C-1AC9-52FFADCBD93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18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332F-58FA-DDC2-5213-628621A566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AC38B38-42EB-C06E-7673-7B4FA0BBA72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06D1B097-EB09-03BB-A184-B0AC1BAE924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2C28DA6-7151-56FB-CFF6-E0CCE6930A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1AFF22-D291-0DC1-8AF3-C3E4C459521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EE1B791-E868-3B96-40FD-0A1494FBEEF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9307CC1-AF21-C427-0AA8-0ED29178B9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24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AB95-9AA1-902B-9B71-434903716D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95FDC8-C4C8-CC50-E3DB-B32508F5E8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8259304-BE68-2CDE-D655-DCC6BF5997E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22236F15-B1FA-1A70-DFFA-B159DB6E75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2C9B12-3D02-698E-A8C2-CAA8545AAC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E50B47-9BF1-9CD3-2F63-612DA832F2A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49F55A6-C91E-1EF6-86A3-9253220736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426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573FD-A73B-FBFA-2FC7-9F6CD365917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0F484D-BDDE-434F-CADB-0DADB79687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767189BD-949C-4B1B-166E-41C0A27D3E2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9BF62A22-D3A7-EA2A-4F53-099384C7F2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5D3E87-19D8-57C5-4349-C69CC3BF15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5044B7-9F2A-689E-0480-0AEEC9C08A2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0644337-7C9C-5F46-40EE-22F073B994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5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FBE8-4C00-EB72-FCC8-3D35FE87F8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352FB96-AE33-3970-2396-FF8E2032F00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1CBF16E-2FEF-7F1C-B1AA-D92F6D32FE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F0726F3-7AC1-13D3-A665-AF8CCFF00C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6D322F-59AE-61C7-988A-67360C43E4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41876F-2679-4844-0C37-A74D6EC06A1F}"/>
              </a:ext>
            </a:extLst>
          </p:cNvPr>
          <p:cNvSpPr>
            <a:spLocks noGrp="1" noChangeArrowheads="1"/>
          </p:cNvSpPr>
          <p:nvPr>
            <p:ph type="body" idx="1"/>
          </p:nvPr>
        </p:nvSpPr>
        <p:spPr>
          <a:xfrm>
            <a:off x="152400" y="4114800"/>
            <a:ext cx="6553200" cy="4876800"/>
          </a:xfrm>
        </p:spPr>
        <p:txBody>
          <a:bodyPr/>
          <a:lstStyle/>
          <a:p>
            <a:r>
              <a:rPr lang="en-US" altLang="en-US" dirty="0"/>
              <a:t>First weakness / sin Yeshua called out was settled, unforgiven anger.  Nursed anger.</a:t>
            </a:r>
          </a:p>
          <a:p>
            <a:r>
              <a:rPr lang="en-US" altLang="en-US" dirty="0"/>
              <a:t>Sonia </a:t>
            </a:r>
            <a:r>
              <a:rPr lang="en-US" altLang="en-US" dirty="0" err="1"/>
              <a:t>Warsawski</a:t>
            </a:r>
            <a:r>
              <a:rPr lang="en-US" altLang="en-US" dirty="0"/>
              <a:t>, unsaved Jewish Holocaust survivor, ~99 “I don’t forgive, but I don’t hate.”   Amazing.  We can do even better.   </a:t>
            </a:r>
          </a:p>
        </p:txBody>
      </p:sp>
      <p:cxnSp>
        <p:nvCxnSpPr>
          <p:cNvPr id="3" name="Straight Connector 2">
            <a:extLst>
              <a:ext uri="{FF2B5EF4-FFF2-40B4-BE49-F238E27FC236}">
                <a16:creationId xmlns:a16="http://schemas.microsoft.com/office/drawing/2014/main" id="{F85096CB-1F71-EF7B-9980-479FCD74F80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20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C2A66-CA0F-3ECA-09F6-E6723E5705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215393-0EE1-B8E0-9097-7F783E7997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BBC748E4-1425-85BC-B94F-38C4EC65AD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B25EDFA-5D0B-BF31-9190-3F23EA4BCC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CEAB51-8C17-AB36-662E-81D4C8A333C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50B9FB-D05E-ED5A-F45C-B7917A65B0AB}"/>
              </a:ext>
            </a:extLst>
          </p:cNvPr>
          <p:cNvSpPr>
            <a:spLocks noGrp="1" noChangeArrowheads="1"/>
          </p:cNvSpPr>
          <p:nvPr>
            <p:ph type="body" idx="1"/>
          </p:nvPr>
        </p:nvSpPr>
        <p:spPr>
          <a:xfrm>
            <a:off x="152400" y="4114800"/>
            <a:ext cx="6553200" cy="4876800"/>
          </a:xfrm>
        </p:spPr>
        <p:txBody>
          <a:bodyPr/>
          <a:lstStyle/>
          <a:p>
            <a:r>
              <a:rPr lang="en-US" altLang="en-US" dirty="0"/>
              <a:t>Second weakness/ sin: Lust takes.   Love gives.  Protects, serves.   Are you a protector, or a taker, or a wounded self defender?</a:t>
            </a:r>
          </a:p>
          <a:p>
            <a:r>
              <a:rPr lang="en-US" altLang="en-US" dirty="0"/>
              <a:t>You say, “That doesn’t apply to me, I’m a woman.”   Just read the reverse.  But typically stronger temptation for guys.</a:t>
            </a:r>
          </a:p>
          <a:p>
            <a:r>
              <a:rPr lang="en-US" altLang="en-US" dirty="0"/>
              <a:t>You say, “That doesn’t apply to me, I’m same sex attracted.”   Nothing new.  One of my dorm mates in Union College, Schenectady, NY 1969, said golden rule gave him permission to desire a certain male dorm student.</a:t>
            </a:r>
            <a:r>
              <a:rPr lang="he-IL" altLang="en-US" dirty="0"/>
              <a:t>  </a:t>
            </a:r>
            <a:r>
              <a:rPr lang="en-US" altLang="en-US" dirty="0"/>
              <a:t>He wanted that guy. Guy no clue.</a:t>
            </a:r>
          </a:p>
          <a:p>
            <a:r>
              <a:rPr lang="en-US" altLang="en-US" dirty="0"/>
              <a:t>Are you a giver/ protector, or taker?</a:t>
            </a:r>
          </a:p>
          <a:p>
            <a:r>
              <a:rPr lang="en-US" altLang="en-US" dirty="0"/>
              <a:t>Can only give if you have to give, next section.</a:t>
            </a:r>
          </a:p>
        </p:txBody>
      </p:sp>
      <p:cxnSp>
        <p:nvCxnSpPr>
          <p:cNvPr id="3" name="Straight Connector 2">
            <a:extLst>
              <a:ext uri="{FF2B5EF4-FFF2-40B4-BE49-F238E27FC236}">
                <a16:creationId xmlns:a16="http://schemas.microsoft.com/office/drawing/2014/main" id="{780B52F8-421B-96AC-E660-2E15FC759D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69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7F1D-B6ED-7264-F81D-E06459F984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31C9864-C604-2ECD-0FAE-5E935972BC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373D158-A4FC-0B55-E353-509B3922966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B6478EE-782F-6B09-A1EA-80042B8D55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9FDAD1E-EA11-529F-5AC1-1C20C175C0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AB92335-B235-6252-1814-1078A8A974BB}"/>
              </a:ext>
            </a:extLst>
          </p:cNvPr>
          <p:cNvSpPr>
            <a:spLocks noGrp="1" noChangeArrowheads="1"/>
          </p:cNvSpPr>
          <p:nvPr>
            <p:ph type="body" idx="1"/>
          </p:nvPr>
        </p:nvSpPr>
        <p:spPr>
          <a:xfrm>
            <a:off x="152400" y="4114800"/>
            <a:ext cx="6553200" cy="4876800"/>
          </a:xfrm>
        </p:spPr>
        <p:txBody>
          <a:bodyPr/>
          <a:lstStyle/>
          <a:p>
            <a:r>
              <a:rPr lang="en-US" altLang="en-US" dirty="0"/>
              <a:t>Fundamental difference between Yeshua and the Rabbis, according to a Jewish scholar at DSS lectures at Union Station. </a:t>
            </a:r>
          </a:p>
          <a:p>
            <a:r>
              <a:rPr lang="en-US" altLang="en-US" dirty="0"/>
              <a:t>Do you wish and pray for repentance for </a:t>
            </a:r>
            <a:r>
              <a:rPr lang="en-US" altLang="en-US" dirty="0" err="1"/>
              <a:t>Yaha</a:t>
            </a:r>
            <a:r>
              <a:rPr lang="en-US" altLang="en-US" dirty="0"/>
              <a:t> Sinwar?</a:t>
            </a:r>
          </a:p>
        </p:txBody>
      </p:sp>
      <p:cxnSp>
        <p:nvCxnSpPr>
          <p:cNvPr id="3" name="Straight Connector 2">
            <a:extLst>
              <a:ext uri="{FF2B5EF4-FFF2-40B4-BE49-F238E27FC236}">
                <a16:creationId xmlns:a16="http://schemas.microsoft.com/office/drawing/2014/main" id="{F7166764-EEDA-ADE9-9728-A6DFB21F82F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3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7B8B-39A5-E47E-8431-3A7610CBE2F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8D56AF-19E5-C00C-C80B-4A2A03498B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A64EAE40-E79C-6B6C-EC91-5A2C4A2002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4E027EBE-02C7-944E-42A1-C94E36AE45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1F7484-EEA7-0750-7116-BB4BEB0942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9E3EF5-28D1-A1C5-1A8E-BC47ADB7E24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A89B931-62B5-2A7E-31A4-DF1597E3F64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963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446A-1CFB-6C08-4B98-0ECBF22DCB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F82B6C-5C5F-58E1-5C38-A9789D876E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B71C3EE1-21DF-037E-1D02-E8F4F6C73C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787C78C9-ED06-A83F-9F14-29BF61B0BE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87A0AC-2059-C0F7-4548-DC2C386C45E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4E8217-68DB-03B5-E50B-7187524577E1}"/>
              </a:ext>
            </a:extLst>
          </p:cNvPr>
          <p:cNvSpPr>
            <a:spLocks noGrp="1" noChangeArrowheads="1"/>
          </p:cNvSpPr>
          <p:nvPr>
            <p:ph type="body" idx="1"/>
          </p:nvPr>
        </p:nvSpPr>
        <p:spPr>
          <a:xfrm>
            <a:off x="152400" y="4114800"/>
            <a:ext cx="6553200" cy="4876800"/>
          </a:xfrm>
        </p:spPr>
        <p:txBody>
          <a:bodyPr/>
          <a:lstStyle/>
          <a:p>
            <a:r>
              <a:rPr lang="en-US" altLang="en-US" dirty="0"/>
              <a:t>All these disabilities!</a:t>
            </a:r>
          </a:p>
        </p:txBody>
      </p:sp>
      <p:cxnSp>
        <p:nvCxnSpPr>
          <p:cNvPr id="3" name="Straight Connector 2">
            <a:extLst>
              <a:ext uri="{FF2B5EF4-FFF2-40B4-BE49-F238E27FC236}">
                <a16:creationId xmlns:a16="http://schemas.microsoft.com/office/drawing/2014/main" id="{9E438EA2-8E0F-810A-0DF3-1DF9AD0F914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28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FBE6-B403-A54B-74AD-F51A7FC012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E6F5595-DF28-CC91-7C50-6AB10CCDD8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98695461-59BD-FBCD-2C6B-896FF50783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337D1B2-5565-F732-511E-555A0E7269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E6B0E36-37E9-E39B-85BC-9968DF144E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59D1EA-1F97-E56F-C4D8-C6BD37FC078E}"/>
              </a:ext>
            </a:extLst>
          </p:cNvPr>
          <p:cNvSpPr>
            <a:spLocks noGrp="1" noChangeArrowheads="1"/>
          </p:cNvSpPr>
          <p:nvPr>
            <p:ph type="body" idx="1"/>
          </p:nvPr>
        </p:nvSpPr>
        <p:spPr>
          <a:xfrm>
            <a:off x="152400" y="4114800"/>
            <a:ext cx="6553200" cy="4876800"/>
          </a:xfrm>
        </p:spPr>
        <p:txBody>
          <a:bodyPr/>
          <a:lstStyle/>
          <a:p>
            <a:r>
              <a:rPr lang="en-US" altLang="en-US" dirty="0"/>
              <a:t>Many of you know Tim.  </a:t>
            </a:r>
          </a:p>
        </p:txBody>
      </p:sp>
      <p:cxnSp>
        <p:nvCxnSpPr>
          <p:cNvPr id="3" name="Straight Connector 2">
            <a:extLst>
              <a:ext uri="{FF2B5EF4-FFF2-40B4-BE49-F238E27FC236}">
                <a16:creationId xmlns:a16="http://schemas.microsoft.com/office/drawing/2014/main" id="{1D314EEA-1FAB-0BB1-B14D-3C0F17CF74B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72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F6831-EF00-B669-B27A-8DD8DF60A2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DCE038-CC4A-35FB-BCCE-C6222A5864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1852F80-FF70-DE11-A825-AF6BDA5E2F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B3396F4E-901F-9F75-9733-FBE489C024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773B35-B0AF-66D4-328D-183B0388C71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C414464-BE47-B353-97BB-41E3C38AA7E9}"/>
              </a:ext>
            </a:extLst>
          </p:cNvPr>
          <p:cNvSpPr>
            <a:spLocks noGrp="1" noChangeArrowheads="1"/>
          </p:cNvSpPr>
          <p:nvPr>
            <p:ph type="body" idx="1"/>
          </p:nvPr>
        </p:nvSpPr>
        <p:spPr>
          <a:xfrm>
            <a:off x="152400" y="4114800"/>
            <a:ext cx="6553200" cy="4876800"/>
          </a:xfrm>
        </p:spPr>
        <p:txBody>
          <a:bodyPr/>
          <a:lstStyle/>
          <a:p>
            <a:r>
              <a:rPr lang="en-US" altLang="en-US" dirty="0"/>
              <a:t>English is easy.  Rules??</a:t>
            </a:r>
          </a:p>
          <a:p>
            <a:r>
              <a:rPr lang="en-US" altLang="en-US" dirty="0"/>
              <a:t>From Lori Wilson, the wordsmith</a:t>
            </a:r>
          </a:p>
        </p:txBody>
      </p:sp>
      <p:cxnSp>
        <p:nvCxnSpPr>
          <p:cNvPr id="3" name="Straight Connector 2">
            <a:extLst>
              <a:ext uri="{FF2B5EF4-FFF2-40B4-BE49-F238E27FC236}">
                <a16:creationId xmlns:a16="http://schemas.microsoft.com/office/drawing/2014/main" id="{ABEA28B3-457F-4434-8D4A-6183E6286A0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58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7695-031C-37CA-A770-FC6A063F06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5955ED-4445-AEAA-4D3F-293FEECD5F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9272FD3F-489C-7A0D-EFD2-431DE323E9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2EE95F10-C95E-FD56-1E3D-E3C2BC6A98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37A571D-C5C9-B9B6-769F-86F35272026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C0FD36-C52E-A87D-8557-CCF2E2DECD23}"/>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1DE6A9E-A725-2A24-BBEF-E95A8A87F6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078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5B29D-FF0B-8914-96F2-ADEFE9406A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AA229B-AC13-E457-7638-F0F6D3AB7D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D11EA3AA-70D8-4AC6-92DF-7A396A0B819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F6106C3-FFF6-6B7C-755D-EACF4D89BF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0241BF-88F7-EED7-7B6C-A2D25592FA3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435595-E729-4EE1-5EBF-51A2DA337B0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FBBF6FA-C89A-7A14-1252-30BC8136F8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944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C6B7-0D57-0D63-9E18-FAC449EB6F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10E3F7-7F47-012A-9644-CC55546437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BC351BFF-B436-032F-D1B3-1E635E0933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5766313-1C73-1ECB-06D8-2BCF2EB730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2F176B-F929-DA7B-AAEC-ADC162523C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C47A00-63BA-719A-F44F-FB4F51F47F27}"/>
              </a:ext>
            </a:extLst>
          </p:cNvPr>
          <p:cNvSpPr>
            <a:spLocks noGrp="1" noChangeArrowheads="1"/>
          </p:cNvSpPr>
          <p:nvPr>
            <p:ph type="body" idx="1"/>
          </p:nvPr>
        </p:nvSpPr>
        <p:spPr>
          <a:xfrm>
            <a:off x="152400" y="4114800"/>
            <a:ext cx="6553200" cy="4876800"/>
          </a:xfrm>
        </p:spPr>
        <p:txBody>
          <a:bodyPr/>
          <a:lstStyle/>
          <a:p>
            <a:r>
              <a:rPr lang="en-US" altLang="en-US" dirty="0"/>
              <a:t>If you make a comment, and the hoped for response is guilt and apology, it’s likely a wrong thing to 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If you make a comment, and the hoped for response is admiration and praise, it’s likely a wrong thing to 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What can you say?   Appreciation.  Praise to G-d and man.   Offer suggestions.  May I suggest?  With love and a smile.  </a:t>
            </a:r>
          </a:p>
          <a:p>
            <a:endParaRPr lang="en-US" altLang="en-US" dirty="0"/>
          </a:p>
        </p:txBody>
      </p:sp>
      <p:cxnSp>
        <p:nvCxnSpPr>
          <p:cNvPr id="3" name="Straight Connector 2">
            <a:extLst>
              <a:ext uri="{FF2B5EF4-FFF2-40B4-BE49-F238E27FC236}">
                <a16:creationId xmlns:a16="http://schemas.microsoft.com/office/drawing/2014/main" id="{4F2548A9-3598-7BDC-38E6-21A1EECADB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738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6C7B-A6B3-5783-123A-5CD3A774D79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328603A-0F37-4F9B-B040-8DA5AB55D8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40DA552-2658-3C7E-B23F-548BC84EC5F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87E2F629-E392-4DB0-1535-92A0799CF6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F1D532-7EC7-B797-FAF9-424E6DB56C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30FD7FF-57CA-C4CF-9D1F-70B987952CA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BB7098B-D956-7260-AC6C-C415DD8E97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461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D36AC-D46C-CD70-14DB-A54B15F4A06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8A9CE30-192E-A36E-2F8C-0698F24AA8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C6D3938F-837E-C6BF-C9E2-A6150D67CC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9EF18A3-0DDB-E896-D26A-3FFB64113A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B08916-9B45-C412-642B-58DB8C2B331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A8E898-2567-2240-1014-2E81A10CE9EC}"/>
              </a:ext>
            </a:extLst>
          </p:cNvPr>
          <p:cNvSpPr>
            <a:spLocks noGrp="1" noChangeArrowheads="1"/>
          </p:cNvSpPr>
          <p:nvPr>
            <p:ph type="body" idx="1"/>
          </p:nvPr>
        </p:nvSpPr>
        <p:spPr>
          <a:xfrm>
            <a:off x="152400" y="4114800"/>
            <a:ext cx="6553200" cy="4876800"/>
          </a:xfrm>
        </p:spPr>
        <p:txBody>
          <a:bodyPr/>
          <a:lstStyle/>
          <a:p>
            <a:r>
              <a:rPr lang="en-US" altLang="en-US" dirty="0"/>
              <a:t>Test: is there anyone’s name in the words you are saying.  Then it needs to be positive, with their permission, or direct ministry.  Prayer?  Make anonymous, unless permission.  </a:t>
            </a:r>
          </a:p>
        </p:txBody>
      </p:sp>
      <p:cxnSp>
        <p:nvCxnSpPr>
          <p:cNvPr id="3" name="Straight Connector 2">
            <a:extLst>
              <a:ext uri="{FF2B5EF4-FFF2-40B4-BE49-F238E27FC236}">
                <a16:creationId xmlns:a16="http://schemas.microsoft.com/office/drawing/2014/main" id="{77A86704-36D8-EEE8-61B5-0D9F62856C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862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F0CD-26E4-4242-DA31-8B20F5F430E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6C48D1-7462-1406-B185-C83EC644AF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CDE36232-04CC-5F3B-53E1-5383EEA200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BD531D5C-2C71-DFC9-9097-BC43C50AA0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1101338-C4FD-A7EB-A78A-86754F096BA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BCDF6-AE50-3FD5-1BB1-103DC978555C}"/>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DB2CF81-36F0-D624-BCE5-7D860E1B89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05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D38F-F48C-BABB-5D34-DDEA85E2E1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A03981-47CE-4976-7E75-0569D79DAF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24F4CA5-581F-08C8-27E1-0F573ADAE6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F7390DD-0720-AE8F-124A-AD33511683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B1036A-342C-DB0F-02B3-E3FC8E8E7F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62B7C42-7591-814D-E250-67C882CF0B8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B9D1C22-A013-9923-84A4-5EC191A7F8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691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411163"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3 year old granddaughter</a:t>
            </a:r>
            <a:r>
              <a:rPr lang="el-GR" altLang="en-US" baseline="0" dirty="0"/>
              <a:t> Miley ‘I can do it all by myself!’</a:t>
            </a:r>
            <a:endParaRPr lang="en-US" altLang="en-US" baseline="0" dirty="0"/>
          </a:p>
          <a:p>
            <a:r>
              <a:rPr lang="en-US" altLang="en-US" baseline="0" dirty="0"/>
              <a:t>It seems some people have charming lives without grace of G-d, maybe even antithetical to the idea of grace and salvation.</a:t>
            </a: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6E05-AB93-1502-B18B-DE939053B2A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D8E66E1-EC08-C1D8-9D63-C83A940160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455205FA-229D-6F9A-C528-39A1AFF92B4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B191D58-91D8-AC4C-CEAA-ADE7BE4BA27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9C1B17D-44BE-8F56-4ECE-6DF33E9B99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68E213-55B5-24B0-84D9-16C8912E5BE5}"/>
              </a:ext>
            </a:extLst>
          </p:cNvPr>
          <p:cNvSpPr>
            <a:spLocks noGrp="1" noChangeArrowheads="1"/>
          </p:cNvSpPr>
          <p:nvPr>
            <p:ph type="body" idx="1"/>
          </p:nvPr>
        </p:nvSpPr>
        <p:spPr>
          <a:xfrm>
            <a:off x="152400" y="4114800"/>
            <a:ext cx="6553200" cy="4876800"/>
          </a:xfrm>
        </p:spPr>
        <p:txBody>
          <a:bodyPr/>
          <a:lstStyle/>
          <a:p>
            <a:r>
              <a:rPr lang="en-US" altLang="en-US" dirty="0"/>
              <a:t>From Lori Wilson, the wordsmith</a:t>
            </a:r>
          </a:p>
        </p:txBody>
      </p:sp>
      <p:cxnSp>
        <p:nvCxnSpPr>
          <p:cNvPr id="3" name="Straight Connector 2">
            <a:extLst>
              <a:ext uri="{FF2B5EF4-FFF2-40B4-BE49-F238E27FC236}">
                <a16:creationId xmlns:a16="http://schemas.microsoft.com/office/drawing/2014/main" id="{323BF9D6-3449-BDCE-F9D9-953B341B31E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588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A07B1-4CBF-6E3C-4FFE-7D85C6A2B6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9FDF45-DBF6-E09B-5D1D-D5AA6EF45D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DAF6B21-B3B0-DF95-F892-6324EF5E03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FEDE2D44-F9D3-148C-9718-5A37D933C4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4D42D4-45D7-5CFD-446C-F7C8695576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69AD33F-D77B-3F50-0FB4-E9A41933775E}"/>
              </a:ext>
            </a:extLst>
          </p:cNvPr>
          <p:cNvSpPr>
            <a:spLocks noGrp="1" noChangeArrowheads="1"/>
          </p:cNvSpPr>
          <p:nvPr>
            <p:ph type="body" idx="1"/>
          </p:nvPr>
        </p:nvSpPr>
        <p:spPr>
          <a:xfrm>
            <a:off x="152400" y="4114800"/>
            <a:ext cx="6553200" cy="4876800"/>
          </a:xfrm>
        </p:spPr>
        <p:txBody>
          <a:bodyPr/>
          <a:lstStyle/>
          <a:p>
            <a:r>
              <a:rPr lang="en-US" altLang="en-US" dirty="0" err="1"/>
              <a:t>Ie</a:t>
            </a:r>
            <a:r>
              <a:rPr lang="en-US" altLang="en-US" dirty="0"/>
              <a:t> Man, this is BIG</a:t>
            </a:r>
          </a:p>
        </p:txBody>
      </p:sp>
      <p:cxnSp>
        <p:nvCxnSpPr>
          <p:cNvPr id="3" name="Straight Connector 2">
            <a:extLst>
              <a:ext uri="{FF2B5EF4-FFF2-40B4-BE49-F238E27FC236}">
                <a16:creationId xmlns:a16="http://schemas.microsoft.com/office/drawing/2014/main" id="{F372DA56-50B7-72A0-96EB-DAB0E540E27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833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485EF-EE0E-889A-AE61-4555D0C419D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DBC800-962C-F1B1-4C57-CA32B086CA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9091323-9B27-E4F1-C869-AB145B4661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F9D41249-48D0-AE16-CD08-702CF5E8D7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CDFAEF-D585-94B2-2BB1-ED051539F7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F104AB-EF70-048F-6AB6-55BE4E3B76FB}"/>
              </a:ext>
            </a:extLst>
          </p:cNvPr>
          <p:cNvSpPr>
            <a:spLocks noGrp="1" noChangeArrowheads="1"/>
          </p:cNvSpPr>
          <p:nvPr>
            <p:ph type="body" idx="1"/>
          </p:nvPr>
        </p:nvSpPr>
        <p:spPr>
          <a:xfrm>
            <a:off x="152400" y="4114800"/>
            <a:ext cx="6553200" cy="4876800"/>
          </a:xfrm>
        </p:spPr>
        <p:txBody>
          <a:bodyPr/>
          <a:lstStyle/>
          <a:p>
            <a:r>
              <a:rPr lang="en-US" altLang="en-US" dirty="0" err="1"/>
              <a:t>Ie</a:t>
            </a:r>
            <a:r>
              <a:rPr lang="en-US" altLang="en-US" dirty="0"/>
              <a:t> Man, this is BIG</a:t>
            </a:r>
          </a:p>
        </p:txBody>
      </p:sp>
      <p:cxnSp>
        <p:nvCxnSpPr>
          <p:cNvPr id="3" name="Straight Connector 2">
            <a:extLst>
              <a:ext uri="{FF2B5EF4-FFF2-40B4-BE49-F238E27FC236}">
                <a16:creationId xmlns:a16="http://schemas.microsoft.com/office/drawing/2014/main" id="{FAFAE133-FACF-2442-EE93-59493FDCC7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020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F11C2-249E-A41D-C5CB-84A71E42F28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23FD53-DCD0-6E65-29F7-7EF4D3634F1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C313BFC-1B9F-E576-44F5-0DF48827C3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F558E8B8-62A7-6992-376E-6F7A989B7A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B1455E1-106C-5E26-0DF1-E5708F87B5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E4C7D2-B63B-D61D-F17F-E07B6E325481}"/>
              </a:ext>
            </a:extLst>
          </p:cNvPr>
          <p:cNvSpPr>
            <a:spLocks noGrp="1" noChangeArrowheads="1"/>
          </p:cNvSpPr>
          <p:nvPr>
            <p:ph type="body" idx="1"/>
          </p:nvPr>
        </p:nvSpPr>
        <p:spPr>
          <a:xfrm>
            <a:off x="152400" y="4114800"/>
            <a:ext cx="6553200" cy="4876800"/>
          </a:xfrm>
        </p:spPr>
        <p:txBody>
          <a:bodyPr/>
          <a:lstStyle/>
          <a:p>
            <a:r>
              <a:rPr lang="en-US" altLang="en-US" dirty="0"/>
              <a:t>Carried forward.</a:t>
            </a:r>
          </a:p>
        </p:txBody>
      </p:sp>
      <p:cxnSp>
        <p:nvCxnSpPr>
          <p:cNvPr id="3" name="Straight Connector 2">
            <a:extLst>
              <a:ext uri="{FF2B5EF4-FFF2-40B4-BE49-F238E27FC236}">
                <a16:creationId xmlns:a16="http://schemas.microsoft.com/office/drawing/2014/main" id="{EDB69BA4-26BB-58ED-9EE3-D23E2554D9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09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B19DC-8096-F1BB-4E0A-926B8764AE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4F29CB-C233-B66F-DF48-2D7F10BA10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85E657E-2D4F-99DA-CF2A-24B87C007B2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9B1724B1-DC0A-6B6D-745C-107F6A70CD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6CDC46-7D13-486C-0B36-B58512E2CB5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440EB7-5B51-6E9F-1F27-12143D5D9C99}"/>
              </a:ext>
            </a:extLst>
          </p:cNvPr>
          <p:cNvSpPr>
            <a:spLocks noGrp="1" noChangeArrowheads="1"/>
          </p:cNvSpPr>
          <p:nvPr>
            <p:ph type="body" idx="1"/>
          </p:nvPr>
        </p:nvSpPr>
        <p:spPr>
          <a:xfrm>
            <a:off x="152400" y="4114800"/>
            <a:ext cx="6553200" cy="4876800"/>
          </a:xfrm>
        </p:spPr>
        <p:txBody>
          <a:bodyPr/>
          <a:lstStyle/>
          <a:p>
            <a:r>
              <a:rPr lang="en-US" altLang="en-US" dirty="0" err="1"/>
              <a:t>Ie</a:t>
            </a:r>
            <a:r>
              <a:rPr lang="en-US" altLang="en-US" dirty="0"/>
              <a:t> Man, this is BIG</a:t>
            </a:r>
          </a:p>
        </p:txBody>
      </p:sp>
      <p:cxnSp>
        <p:nvCxnSpPr>
          <p:cNvPr id="3" name="Straight Connector 2">
            <a:extLst>
              <a:ext uri="{FF2B5EF4-FFF2-40B4-BE49-F238E27FC236}">
                <a16:creationId xmlns:a16="http://schemas.microsoft.com/office/drawing/2014/main" id="{48F32D5A-80BE-FE3F-A3CC-42305C95CD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51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7B32-5AE8-DAB4-3987-EC30CC1FF9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70696B-4F46-CF78-BE53-499595FC11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C5322A3-6E8D-993A-CFA1-05DEBD95EC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8C6D9D7-045E-D8E2-7AD6-C690DB7DE9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7A08D6-2454-7CF2-BB43-24161ED486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D5BF93-6532-26D0-9ED6-876A74B6E98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D90FF03-B354-41CD-6706-8F8533F1D5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89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BB6F-4256-1DA9-830E-20E243B877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41C31C-1AA2-FE95-25C6-230D051A13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4450610-D5F6-AF93-46E9-27F11E44475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AB1F23B-2A3F-18F9-EAFA-37299C22FB8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2B72A1C-79F2-237C-41EB-E02378277B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4A3213-0282-5186-577D-01F78C7FB60A}"/>
              </a:ext>
            </a:extLst>
          </p:cNvPr>
          <p:cNvSpPr>
            <a:spLocks noGrp="1" noChangeArrowheads="1"/>
          </p:cNvSpPr>
          <p:nvPr>
            <p:ph type="body" idx="1"/>
          </p:nvPr>
        </p:nvSpPr>
        <p:spPr>
          <a:xfrm>
            <a:off x="152400" y="4114800"/>
            <a:ext cx="6553200" cy="4876800"/>
          </a:xfrm>
        </p:spPr>
        <p:txBody>
          <a:bodyPr/>
          <a:lstStyle/>
          <a:p>
            <a:r>
              <a:rPr lang="el-GR" altLang="en-US" dirty="0"/>
              <a:t>Introduces grid of family.  Basis of emotional, pyschological health, spiritual understanding.   However...</a:t>
            </a:r>
            <a:endParaRPr lang="en-US" altLang="en-US" dirty="0"/>
          </a:p>
        </p:txBody>
      </p:sp>
    </p:spTree>
    <p:extLst>
      <p:ext uri="{BB962C8B-B14F-4D97-AF65-F5344CB8AC3E}">
        <p14:creationId xmlns:p14="http://schemas.microsoft.com/office/powerpoint/2010/main" val="174503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http://www.thebiganswer.info/Family-Dysfunction.php</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http://www.thebiganswer.info/Family-Dysfunction.php</a:t>
            </a:r>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Eph 3.01-4  Painful Apostleship</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Feb. 3,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l-GR" altLang="en-US" dirty="0"/>
              <a:t>Given to me by my sister.  Our parents.</a:t>
            </a:r>
            <a:endParaRPr lang="en-US" altLang="en-US" dirty="0"/>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altLang="en-US" dirty="0"/>
              <a:t>Just spoke about this two weeks ago?   Yes noticed there are still fruit of toxic families. </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891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9CF4-5726-96D4-66C8-0A4AB9B87E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E118DEE-3736-F128-67DB-CDA21540A9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9CD52D4-5602-40E8-CE97-2BB6C6DFC3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CCD8BFE-010E-C23D-54C3-590891F92C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4936823-87F8-2EC0-FF39-65E971FF9D8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6007A1-D9F2-8CAF-42E4-9ABC9EFCE75D}"/>
              </a:ext>
            </a:extLst>
          </p:cNvPr>
          <p:cNvSpPr>
            <a:spLocks noGrp="1" noChangeArrowheads="1"/>
          </p:cNvSpPr>
          <p:nvPr>
            <p:ph type="body" idx="1"/>
          </p:nvPr>
        </p:nvSpPr>
        <p:spPr>
          <a:xfrm>
            <a:off x="152400" y="4114800"/>
            <a:ext cx="6553200" cy="4876800"/>
          </a:xfrm>
        </p:spPr>
        <p:txBody>
          <a:bodyPr/>
          <a:lstStyle/>
          <a:p>
            <a:r>
              <a:rPr lang="en-US" altLang="en-US" dirty="0"/>
              <a:t>Also, I have a friend who wants to set up a business importing Israeli made art.  I can’t remember who it was that told me their daughter was into digital marketing.</a:t>
            </a:r>
          </a:p>
        </p:txBody>
      </p:sp>
      <p:cxnSp>
        <p:nvCxnSpPr>
          <p:cNvPr id="3" name="Straight Connector 2">
            <a:extLst>
              <a:ext uri="{FF2B5EF4-FFF2-40B4-BE49-F238E27FC236}">
                <a16:creationId xmlns:a16="http://schemas.microsoft.com/office/drawing/2014/main" id="{CDF70A93-8B2B-1C81-6651-63BDFC36B5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583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a:t>
            </a:r>
            <a:r>
              <a:rPr lang="el-GR" altLang="en-US" dirty="0"/>
              <a:t>miling,</a:t>
            </a:r>
            <a:r>
              <a:rPr lang="el-GR" altLang="en-US" baseline="0" dirty="0"/>
              <a:t> eye contact, affirming, body language leaning in 6x/sec exchange of affirmation </a:t>
            </a:r>
            <a:r>
              <a:rPr lang="el-GR" altLang="en-US" baseline="0" dirty="0">
                <a:sym typeface="Wingdings" panose="05000000000000000000" pitchFamily="2" charset="2"/>
              </a:rPr>
              <a:t> oxytocin + dopamine</a:t>
            </a:r>
          </a:p>
          <a:p>
            <a:r>
              <a:rPr lang="el-GR" altLang="en-US" dirty="0"/>
              <a:t>Most of us don’t understand father allusion, since no experience in healthy families.</a:t>
            </a:r>
          </a:p>
          <a:p>
            <a:r>
              <a:rPr lang="el-GR" altLang="en-US" dirty="0"/>
              <a:t>Father hunger</a:t>
            </a:r>
          </a:p>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8162A-52CE-F628-1BE2-E6C32C3F74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FA29B1-9EDD-86AF-3F31-7D9067FB1D1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41A24815-A905-FA7E-CACA-822484D1E0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9E794A5-660A-8877-365B-E033C1C1AD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22FF95-264E-E3AD-091A-3346C859BE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587184-C01F-CF17-F0DC-6F025B88BE61}"/>
              </a:ext>
            </a:extLst>
          </p:cNvPr>
          <p:cNvSpPr>
            <a:spLocks noGrp="1" noChangeArrowheads="1"/>
          </p:cNvSpPr>
          <p:nvPr>
            <p:ph type="body" idx="1"/>
          </p:nvPr>
        </p:nvSpPr>
        <p:spPr>
          <a:xfrm>
            <a:off x="152400" y="4114800"/>
            <a:ext cx="6553200" cy="4876800"/>
          </a:xfrm>
        </p:spPr>
        <p:txBody>
          <a:bodyPr/>
          <a:lstStyle/>
          <a:p>
            <a:r>
              <a:rPr lang="en-US" altLang="en-US" sz="1050" dirty="0"/>
              <a:t>https://www.focusonthefamily.com/wp-content/uploads/2021/06/fatherhood_1837455628.jpg</a:t>
            </a:r>
          </a:p>
          <a:p>
            <a:r>
              <a:rPr lang="en-US" altLang="en-US" sz="1050" dirty="0"/>
              <a:t>https://image.tmdb.org/t/p/original/BnvTMgTZrrgAKaPKNFYyZw3wZF.jpg</a:t>
            </a:r>
          </a:p>
        </p:txBody>
      </p:sp>
    </p:spTree>
    <p:extLst>
      <p:ext uri="{BB962C8B-B14F-4D97-AF65-F5344CB8AC3E}">
        <p14:creationId xmlns:p14="http://schemas.microsoft.com/office/powerpoint/2010/main" val="3515505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Deep breath and cry, “Abba Father!!”</a:t>
            </a:r>
          </a:p>
          <a:p>
            <a:r>
              <a:rPr lang="en-US" altLang="en-US" dirty="0"/>
              <a:t>V</a:t>
            </a:r>
            <a:r>
              <a:rPr lang="el-GR" altLang="en-US" dirty="0"/>
              <a:t>erse is opaque, </a:t>
            </a:r>
            <a:r>
              <a:rPr lang="en-US" altLang="en-US" dirty="0"/>
              <a:t>no father image for most of us, </a:t>
            </a:r>
            <a:r>
              <a:rPr lang="el-GR" altLang="en-US" dirty="0"/>
              <a:t>except for </a:t>
            </a:r>
            <a:r>
              <a:rPr lang="en-US" altLang="en-US" dirty="0"/>
              <a:t>redemptive </a:t>
            </a:r>
            <a:r>
              <a:rPr lang="el-GR" altLang="en-US" dirty="0"/>
              <a:t>revelation following.</a:t>
            </a:r>
          </a:p>
          <a:p>
            <a:r>
              <a:rPr lang="el-GR" altLang="en-US" dirty="0"/>
              <a:t>Need the following to have healthy minds &amp; hearts &amp; families.  The following is the healing source of all. </a:t>
            </a:r>
            <a:endParaRPr lang="en-US" altLang="en-US" dirty="0"/>
          </a:p>
          <a:p>
            <a:r>
              <a:rPr lang="en-US" altLang="en-US" dirty="0"/>
              <a:t>If you have a good father image, count yourself blessed.   Among 4%</a:t>
            </a:r>
            <a:endParaRPr lang="el-GR"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a:t>
            </a:r>
            <a:r>
              <a:rPr lang="el-GR" altLang="en-US" dirty="0"/>
              <a:t>reasures:  most treasuries in the world are bankrupt.</a:t>
            </a:r>
            <a:r>
              <a:rPr lang="en-US" altLang="en-US" dirty="0"/>
              <a:t>   Word picture of emotional life.</a:t>
            </a:r>
            <a:endParaRPr lang="el-GR" altLang="en-US" dirty="0"/>
          </a:p>
          <a:p>
            <a:r>
              <a:rPr lang="el-GR" altLang="en-US" dirty="0"/>
              <a:t>Next slide too small to read, but if get notes, for comparison.  Treasuries of the nations of the world.  US is </a:t>
            </a:r>
            <a:r>
              <a:rPr lang="en-US" altLang="en-US" dirty="0"/>
              <a:t>13</a:t>
            </a:r>
            <a:r>
              <a:rPr lang="el-GR" altLang="en-US" baseline="30000" dirty="0"/>
              <a:t>th</a:t>
            </a:r>
            <a:r>
              <a:rPr lang="el-GR" altLang="en-US" dirty="0"/>
              <a:t> wealth</a:t>
            </a:r>
            <a:r>
              <a:rPr lang="en-US" altLang="en-US" dirty="0" err="1"/>
              <a:t>iest</a:t>
            </a:r>
            <a:r>
              <a:rPr lang="el-GR" altLang="en-US" dirty="0"/>
              <a:t>.</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https://en.wikipedia.org/wiki/List_of_countries_by_foreign-exchange_reserves</a:t>
            </a:r>
            <a:endParaRPr lang="el-GR" altLang="en-US" sz="1050" dirty="0"/>
          </a:p>
          <a:p>
            <a:endParaRPr lang="el-GR" altLang="en-US" sz="1050" dirty="0"/>
          </a:p>
          <a:p>
            <a:pPr lvl="0"/>
            <a:r>
              <a:rPr lang="el-GR" altLang="en-US" dirty="0">
                <a:solidFill>
                  <a:srgbClr val="000000"/>
                </a:solidFill>
              </a:rPr>
              <a:t>Twenty countries wit</a:t>
            </a:r>
            <a:r>
              <a:rPr lang="en-US" altLang="en-US" dirty="0">
                <a:solidFill>
                  <a:srgbClr val="000000"/>
                </a:solidFill>
              </a:rPr>
              <a:t>h</a:t>
            </a:r>
            <a:r>
              <a:rPr lang="el-GR" altLang="en-US" dirty="0">
                <a:solidFill>
                  <a:srgbClr val="000000"/>
                </a:solidFill>
              </a:rPr>
              <a:t> the most treasure = reserves</a:t>
            </a:r>
            <a:endParaRPr lang="en-US" altLang="en-US" dirty="0">
              <a:solidFill>
                <a:srgbClr val="000000"/>
              </a:solidFill>
            </a:endParaRPr>
          </a:p>
          <a:p>
            <a:r>
              <a:rPr lang="el-GR" altLang="en-US" dirty="0"/>
              <a:t>US </a:t>
            </a:r>
            <a:r>
              <a:rPr lang="en-US" altLang="en-US" dirty="0"/>
              <a:t>240 b</a:t>
            </a:r>
            <a:r>
              <a:rPr lang="el-GR" altLang="en-US" baseline="0" dirty="0"/>
              <a:t>illion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https://en.wikipedia.org/wiki/List_of_countries_by_foreign-exchange_reserves</a:t>
            </a:r>
            <a:endParaRPr lang="el-GR" altLang="en-US" sz="1050" dirty="0"/>
          </a:p>
          <a:p>
            <a:endParaRPr lang="el-GR" altLang="en-US" dirty="0"/>
          </a:p>
          <a:p>
            <a:r>
              <a:rPr lang="el-GR" altLang="en-US" dirty="0"/>
              <a:t>China has $3</a:t>
            </a:r>
            <a:r>
              <a:rPr lang="en-US" altLang="en-US" dirty="0"/>
              <a:t>.5</a:t>
            </a:r>
            <a:r>
              <a:rPr lang="el-GR" altLang="en-US" dirty="0"/>
              <a:t> </a:t>
            </a:r>
            <a:r>
              <a:rPr lang="en-US" altLang="en-US" dirty="0"/>
              <a:t>tr</a:t>
            </a:r>
            <a:r>
              <a:rPr lang="el-GR" altLang="en-US" dirty="0"/>
              <a:t>illion treasure = reserves</a:t>
            </a:r>
            <a:r>
              <a:rPr lang="en-US" altLang="en-US" dirty="0"/>
              <a:t>  #1</a:t>
            </a:r>
            <a:endParaRPr lang="el-GR"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hlinkClick r:id="rId3"/>
              </a:rPr>
              <a:t>https://en.wikipedia.org/wiki/List_of_countries_by_foreign-exchange_reserves</a:t>
            </a:r>
            <a:endParaRPr lang="en-US" altLang="en-US" sz="1100" dirty="0"/>
          </a:p>
          <a:p>
            <a:r>
              <a:rPr lang="en-US" altLang="en-US" dirty="0"/>
              <a:t>Israel #19</a:t>
            </a:r>
            <a:endParaRPr lang="el-GR"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E7876-0378-1CC6-9DE3-4C51A2774B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13F642-26B8-E65E-1211-361157AF1A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E5D78298-4455-1AFF-BC0A-B23495E8D2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8453A924-E342-B108-40BF-AE783CFC69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43C6A10-27FF-1FD5-7D6E-1A48E10FF6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C22D73-72A8-A805-463C-2B716B52A833}"/>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95338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https://en.wikipedia.org/wiki/List_of_countries_by_external_debt</a:t>
            </a:r>
            <a:endParaRPr lang="el-GR" altLang="en-US" sz="1050" dirty="0"/>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7B3D-DD9D-2C1B-B1CE-C40F1219431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9733DE-AAAF-5BB1-429E-2B5912B712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563D827-AB0D-1923-18F1-BE66521DAF3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F6009AA2-457A-7790-20A5-6C3C7EFC5C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AD0E15-52B1-1AF7-5B8C-428D03535F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3E060B-3AA6-E90E-0949-34DA4A4A736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969F8DC-1035-F2DC-801A-4F9BCDF525B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579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382C2-FA26-2520-7A8D-F4A456792C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4DB5E7-D511-83A3-38E1-FF506CF5C6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4288BBE6-572A-6ACF-0D32-61A69CF6D38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E7C31018-21F5-9F7B-3B34-461ECDB1E1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AE25E2-6877-C4DE-7836-0DFDB54AF1A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8D7E923-055B-10D3-F6F4-834F6628EA3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https://en.wikipedia.org/wiki/List_of_countries_by_external_debt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Israel #49 on debt chart.  Much better debt to asset ratio.  Evan Liberman </a:t>
            </a:r>
            <a:r>
              <a:rPr lang="en-US" altLang="en-US" sz="2000" dirty="0" err="1"/>
              <a:t>WiseMoney</a:t>
            </a:r>
            <a:r>
              <a:rPr lang="en-US" altLang="en-US" sz="2000" dirty="0"/>
              <a:t> Israel.</a:t>
            </a:r>
            <a:endParaRPr lang="el-GR" altLang="en-US" sz="2000" dirty="0"/>
          </a:p>
          <a:p>
            <a:endParaRPr lang="en-US" altLang="en-US" dirty="0"/>
          </a:p>
        </p:txBody>
      </p:sp>
    </p:spTree>
    <p:extLst>
      <p:ext uri="{BB962C8B-B14F-4D97-AF65-F5344CB8AC3E}">
        <p14:creationId xmlns:p14="http://schemas.microsoft.com/office/powerpoint/2010/main" val="1304090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3561-6FBF-2CE5-1A2D-406F351CBF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ECAEC87-5C90-74E2-A307-C7E5B149388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AFB7BD3-4C30-5FCC-8783-3A59AA9682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1DAF786-2CFD-25D9-0751-7AE51A1B27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C892F1-9B71-1D0B-2B43-FBA3545581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822556-F675-9125-FD05-2A1E2FC2881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100" dirty="0"/>
              <a:t>https://en.wikipedia.org/wiki/List_of_countries_by_external_debt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Therefore, we didn’t accept CARES money during COVID China virus lockdown</a:t>
            </a:r>
            <a:endParaRPr lang="el-GR" altLang="en-US" sz="2000" dirty="0"/>
          </a:p>
          <a:p>
            <a:endParaRPr lang="en-US" altLang="en-US" dirty="0"/>
          </a:p>
        </p:txBody>
      </p:sp>
    </p:spTree>
    <p:extLst>
      <p:ext uri="{BB962C8B-B14F-4D97-AF65-F5344CB8AC3E}">
        <p14:creationId xmlns:p14="http://schemas.microsoft.com/office/powerpoint/2010/main" val="881040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C480-5F53-5532-95F9-E79DFCED8A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9B76A1-1DB1-EAE6-5B67-3159C53BD5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E82B16E-2418-106D-853D-2953601B6F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4F46E1F-AB7F-F383-194E-EF72803A26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99D471-D290-287F-22EC-0DF4703F2CA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4CD1703-9B44-4BFA-83B7-5417DE7AA861}"/>
              </a:ext>
            </a:extLst>
          </p:cNvPr>
          <p:cNvSpPr>
            <a:spLocks noGrp="1" noChangeArrowheads="1"/>
          </p:cNvSpPr>
          <p:nvPr>
            <p:ph type="body" idx="1"/>
          </p:nvPr>
        </p:nvSpPr>
        <p:spPr>
          <a:xfrm>
            <a:off x="152400" y="4114800"/>
            <a:ext cx="6553200" cy="4876800"/>
          </a:xfrm>
        </p:spPr>
        <p:txBody>
          <a:bodyPr/>
          <a:lstStyle/>
          <a:p>
            <a:r>
              <a:rPr lang="en-US" altLang="en-US" sz="1400" dirty="0">
                <a:hlinkClick r:id="rId3"/>
              </a:rPr>
              <a:t>https://www.usdebtclock.org/#</a:t>
            </a:r>
            <a:endParaRPr lang="en-US" altLang="en-US" sz="1400" dirty="0"/>
          </a:p>
          <a:p>
            <a:endParaRPr lang="en-US" altLang="en-US" sz="1400" dirty="0"/>
          </a:p>
          <a:p>
            <a:r>
              <a:rPr lang="en-US" altLang="en-US" dirty="0"/>
              <a:t>Plus student loan plus mortgage</a:t>
            </a:r>
          </a:p>
          <a:p>
            <a:r>
              <a:rPr lang="en-US" altLang="en-US" dirty="0"/>
              <a:t>We are used to DEBT.</a:t>
            </a:r>
          </a:p>
        </p:txBody>
      </p:sp>
    </p:spTree>
    <p:extLst>
      <p:ext uri="{BB962C8B-B14F-4D97-AF65-F5344CB8AC3E}">
        <p14:creationId xmlns:p14="http://schemas.microsoft.com/office/powerpoint/2010/main" val="1806928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D2E6-E972-EB04-2E45-E6D7D444B4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F12499-ECAE-AD0E-A0CC-8426245B3F8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5501B7D-CB8F-2733-EDD6-C4F2D23B43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FE38209-98E8-A4BD-1EE1-3BA40942F3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24FB23A-4F7C-6C35-79EC-D6C17BA4F4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95B07F9-7665-8980-A16F-760FF8E6A80C}"/>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94887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AB16-F7C1-33A2-B843-CE437C9508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6AF7AD-8B55-3F34-5708-9C658F00AE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E9970DA8-655C-CC56-5549-4C0D316AF1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6EBB920-E738-BD29-71BC-2008FA84A2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5EF753-6C75-73B3-DF7F-57296A0E1C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BC83BB-2ACB-A342-9B72-B8D87930D4BD}"/>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63056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https://en.wikipedia.org/wiki/Uranium-235</a:t>
            </a:r>
            <a:endParaRPr lang="el-GR" altLang="en-US" sz="1100" dirty="0"/>
          </a:p>
          <a:p>
            <a:r>
              <a:rPr lang="el-GR" altLang="en-US" sz="2000" dirty="0"/>
              <a:t>Heavy gloves</a:t>
            </a:r>
          </a:p>
          <a:p>
            <a:r>
              <a:rPr lang="el-GR" altLang="en-US" dirty="0"/>
              <a:t>Treasurse of H</a:t>
            </a:r>
            <a:r>
              <a:rPr lang="en-US" altLang="en-US" dirty="0" err="1"/>
              <a:t>i</a:t>
            </a:r>
            <a:r>
              <a:rPr lang="el-GR" altLang="en-US" dirty="0"/>
              <a:t>s glory &gt;&gt; valuable, </a:t>
            </a:r>
            <a:r>
              <a:rPr lang="en-US" altLang="en-US" dirty="0"/>
              <a:t>more valuable and </a:t>
            </a:r>
            <a:r>
              <a:rPr lang="el-GR" altLang="en-US" dirty="0"/>
              <a:t>energizing than U-235</a:t>
            </a:r>
            <a:endParaRPr lang="en-US" altLang="en-US" dirty="0"/>
          </a:p>
          <a:p>
            <a:r>
              <a:rPr lang="en-US" altLang="en-US" dirty="0"/>
              <a:t>This is what we’ve been worried the Iranians would manufacture. </a:t>
            </a:r>
          </a:p>
          <a:p>
            <a:r>
              <a:rPr lang="en-US" altLang="en-US" dirty="0"/>
              <a:t>There is ENERGY of love from Messiah to forgive, live pure, love enemies, tell truth, control your tongue.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523B-D11F-5136-AF9B-1D625040AD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BFEE3C-ECFB-536E-29AA-430583CA92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73DFBFC-4C03-0633-0652-9C6688F758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E36900F4-B394-3C3D-FE02-57C79150A2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17246C2-9564-03B6-5E75-E866B8B68B3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31D6C0-5355-082F-EBFB-DCB074BC1559}"/>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0990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229D-B1B6-59B2-3A96-941EC50A0F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EC3A80-1379-2D62-FD19-937FF3014C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0FD0258-BBFD-04F6-BBE7-B333102E8E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3AD324C5-060B-5E11-2C57-8620C15CD0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981EDE2-7CB5-DDE3-73E9-14F0692CAE8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CB40D85-4CDF-5894-6170-DCDD403A908A}"/>
              </a:ext>
            </a:extLst>
          </p:cNvPr>
          <p:cNvSpPr>
            <a:spLocks noGrp="1" noChangeArrowheads="1"/>
          </p:cNvSpPr>
          <p:nvPr>
            <p:ph type="body" idx="1"/>
          </p:nvPr>
        </p:nvSpPr>
        <p:spPr>
          <a:xfrm>
            <a:off x="152400" y="4114800"/>
            <a:ext cx="6553200" cy="4876800"/>
          </a:xfrm>
        </p:spPr>
        <p:txBody>
          <a:bodyPr/>
          <a:lstStyle/>
          <a:p>
            <a:r>
              <a:rPr lang="en-US" altLang="en-US" dirty="0"/>
              <a:t>‘You’ is plural!!   Give you, NOT individually, but in community.  </a:t>
            </a:r>
          </a:p>
        </p:txBody>
      </p:sp>
    </p:spTree>
    <p:extLst>
      <p:ext uri="{BB962C8B-B14F-4D97-AF65-F5344CB8AC3E}">
        <p14:creationId xmlns:p14="http://schemas.microsoft.com/office/powerpoint/2010/main" val="1606122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126D-C233-8CD4-D92E-8ECA45AD44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EB6291-CAF0-371C-BE72-C858D0D203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2FEA779-E83D-45F6-EA6B-62CB89C4E4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5F00EA39-5456-14B6-3007-FB59718FE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282FEA-0E52-A3F3-37FA-D8C1ABE32A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45178F-51EE-501C-9307-192A8EA97947}"/>
              </a:ext>
            </a:extLst>
          </p:cNvPr>
          <p:cNvSpPr>
            <a:spLocks noGrp="1" noChangeArrowheads="1"/>
          </p:cNvSpPr>
          <p:nvPr>
            <p:ph type="body" idx="1"/>
          </p:nvPr>
        </p:nvSpPr>
        <p:spPr>
          <a:xfrm>
            <a:off x="152400" y="4114800"/>
            <a:ext cx="6553200" cy="4876800"/>
          </a:xfrm>
        </p:spPr>
        <p:txBody>
          <a:bodyPr/>
          <a:lstStyle/>
          <a:p>
            <a:r>
              <a:rPr lang="en-US" altLang="en-US" dirty="0"/>
              <a:t>Community joy and dance. Together.  Different from charismatic two step, even elegant choreography much or most individual, even if group in unison.   Ours in circles, lines.  Handholds.  </a:t>
            </a:r>
          </a:p>
        </p:txBody>
      </p:sp>
    </p:spTree>
    <p:extLst>
      <p:ext uri="{BB962C8B-B14F-4D97-AF65-F5344CB8AC3E}">
        <p14:creationId xmlns:p14="http://schemas.microsoft.com/office/powerpoint/2010/main" val="116639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224B-4D8D-6D23-07D9-A909CFC9AB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8E1CC4-B034-6EED-DD19-77D9ABE163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A2A4C7F-BAB0-5128-1384-6856017756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59A2787-E0DE-04DC-6E41-89FE535064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E02397-7FEE-5BF8-9702-1CE0269667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DE4345-E19E-2247-20EB-D66CAFD9214F}"/>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1250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B55-5D28-5C2B-A31F-EED5B545FE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C08F9A-D587-C00A-5079-99EA26EC6C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9349303D-B7BD-C1EF-D72B-DE33D67461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5CB7AED-E4C6-1574-17BA-89352C7513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91085B-E49B-6F1B-9DD8-2C2C1A20CD6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E1A56A-67C9-B12A-C091-C8007AEB01A2}"/>
              </a:ext>
            </a:extLst>
          </p:cNvPr>
          <p:cNvSpPr>
            <a:spLocks noGrp="1" noChangeArrowheads="1"/>
          </p:cNvSpPr>
          <p:nvPr>
            <p:ph type="body" idx="1"/>
          </p:nvPr>
        </p:nvSpPr>
        <p:spPr>
          <a:xfrm>
            <a:off x="152400" y="4114800"/>
            <a:ext cx="6553200" cy="4876800"/>
          </a:xfrm>
        </p:spPr>
        <p:txBody>
          <a:bodyPr/>
          <a:lstStyle/>
          <a:p>
            <a:r>
              <a:rPr lang="en-US" altLang="en-US" dirty="0"/>
              <a:t>1.32 to 2.54</a:t>
            </a:r>
          </a:p>
          <a:p>
            <a:r>
              <a:rPr lang="en-US" altLang="en-US" dirty="0"/>
              <a:t>https://www.youtube.com/watch?v=m1b1FSNStbg</a:t>
            </a:r>
          </a:p>
        </p:txBody>
      </p:sp>
      <p:cxnSp>
        <p:nvCxnSpPr>
          <p:cNvPr id="3" name="Straight Connector 2">
            <a:extLst>
              <a:ext uri="{FF2B5EF4-FFF2-40B4-BE49-F238E27FC236}">
                <a16:creationId xmlns:a16="http://schemas.microsoft.com/office/drawing/2014/main" id="{2933C3D3-5856-5192-95E4-CAC5ABAA6C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282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51981-4109-381C-D18A-ADD0ADF3C0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37FC88-F309-BDF0-9E64-7B38C470D29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CF973113-A937-DD48-E9D0-AF18E9DCCA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909886DB-C0A0-7B7B-7BE5-F291878260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03C308E-7069-6989-2C8E-2225BC2F65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E2F3841-6111-D960-5883-F8BC510337EA}"/>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4436888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Summarize so far:</a:t>
            </a:r>
          </a:p>
          <a:p>
            <a:r>
              <a:rPr lang="el-GR" altLang="en-US" dirty="0"/>
              <a:t>1. </a:t>
            </a:r>
            <a:r>
              <a:rPr lang="en-US" altLang="en-US" dirty="0"/>
              <a:t>T</a:t>
            </a:r>
            <a:r>
              <a:rPr lang="el-GR" altLang="en-US" dirty="0"/>
              <a:t>reasures: most treasuries in the world are bankrupt. US $</a:t>
            </a:r>
            <a:r>
              <a:rPr lang="en-US" altLang="en-US" dirty="0"/>
              <a:t>33</a:t>
            </a:r>
            <a:r>
              <a:rPr lang="el-GR" altLang="en-US" dirty="0"/>
              <a:t> trillion debt, $</a:t>
            </a:r>
            <a:r>
              <a:rPr lang="en-US" altLang="en-US" dirty="0"/>
              <a:t>240</a:t>
            </a:r>
            <a:r>
              <a:rPr lang="el-GR" altLang="en-US" dirty="0"/>
              <a:t> billion reserves  </a:t>
            </a:r>
          </a:p>
          <a:p>
            <a:r>
              <a:rPr lang="el-GR" altLang="en-US" dirty="0"/>
              <a:t>$</a:t>
            </a:r>
            <a:r>
              <a:rPr lang="en-US" altLang="en-US" dirty="0"/>
              <a:t>33</a:t>
            </a:r>
            <a:r>
              <a:rPr lang="el-GR" altLang="en-US" dirty="0"/>
              <a:t> thousand  debt, $</a:t>
            </a:r>
            <a:r>
              <a:rPr lang="en-US" altLang="en-US" dirty="0"/>
              <a:t>240</a:t>
            </a:r>
            <a:r>
              <a:rPr lang="el-GR" altLang="en-US" dirty="0"/>
              <a:t> reserves</a:t>
            </a:r>
            <a:endParaRPr lang="en-US" altLang="en-US" dirty="0"/>
          </a:p>
          <a:p>
            <a:r>
              <a:rPr lang="el-GR" altLang="en-US" dirty="0"/>
              <a:t>2. </a:t>
            </a:r>
            <a:r>
              <a:rPr lang="en-US" altLang="en-US" dirty="0"/>
              <a:t>O</a:t>
            </a:r>
            <a:r>
              <a:rPr lang="el-GR" altLang="en-US" dirty="0"/>
              <a:t>f His glory: made of??, </a:t>
            </a:r>
            <a:r>
              <a:rPr lang="el-GR" altLang="en-US" dirty="0">
                <a:solidFill>
                  <a:srgbClr val="C00000"/>
                </a:solidFill>
              </a:rPr>
              <a:t>no lien</a:t>
            </a:r>
            <a:r>
              <a:rPr lang="el-GR" altLang="en-US" dirty="0"/>
              <a:t>: pearls, Au, Ag, </a:t>
            </a:r>
            <a:r>
              <a:rPr lang="en-US" baseline="30000" dirty="0"/>
              <a:t>235</a:t>
            </a:r>
            <a:r>
              <a:rPr lang="en-US" dirty="0"/>
              <a:t>U</a:t>
            </a:r>
            <a:r>
              <a:rPr lang="el-GR" dirty="0"/>
              <a:t> fissile, and it’s empowering!!</a:t>
            </a:r>
            <a:endParaRPr lang="en-US" altLang="en-US" u="sng"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3. Empower you: give, grant, bestow</a:t>
            </a:r>
            <a:endParaRPr lang="en-US" altLang="en-US" dirty="0"/>
          </a:p>
          <a:p>
            <a:r>
              <a:rPr lang="en-US" altLang="en-US" dirty="0"/>
              <a:t>4. You in the plural, in community</a:t>
            </a:r>
            <a:endParaRPr lang="el-GR" altLang="en-US" dirty="0"/>
          </a:p>
          <a:p>
            <a:r>
              <a:rPr lang="en-US" altLang="en-US" dirty="0"/>
              <a:t>5</a:t>
            </a:r>
            <a:r>
              <a:rPr lang="el-GR" altLang="en-US" dirty="0"/>
              <a:t>. </a:t>
            </a:r>
            <a:r>
              <a:rPr lang="en-US" altLang="en-US" dirty="0"/>
              <a:t>I</a:t>
            </a:r>
            <a:r>
              <a:rPr lang="el-GR" altLang="en-US" dirty="0"/>
              <a:t>nner strength: </a:t>
            </a:r>
            <a:r>
              <a:rPr lang="en-US" dirty="0" err="1"/>
              <a:t>dunamis</a:t>
            </a:r>
            <a:r>
              <a:rPr lang="en-US" dirty="0"/>
              <a:t>: (miraculous) power, might, strength</a:t>
            </a:r>
            <a:r>
              <a:rPr lang="el-GR" dirty="0"/>
              <a:t>, </a:t>
            </a:r>
            <a:r>
              <a:rPr lang="en-US" dirty="0"/>
              <a:t>physical power, force, might, ability, efficacy, energy, meaning</a:t>
            </a:r>
            <a:r>
              <a:rPr lang="el-GR" dirty="0"/>
              <a:t> </a:t>
            </a:r>
          </a:p>
          <a:p>
            <a:r>
              <a:rPr lang="el-GR" altLang="en-US" dirty="0"/>
              <a:t>Why strength: wealth like that easy to waste.</a:t>
            </a:r>
          </a:p>
          <a:p>
            <a:r>
              <a:rPr lang="en-US" altLang="en-US" dirty="0"/>
              <a:t>6</a:t>
            </a:r>
            <a:r>
              <a:rPr lang="el-GR" altLang="en-US" dirty="0"/>
              <a:t>. By the Spirit of Him: not impersonal </a:t>
            </a:r>
          </a:p>
          <a:p>
            <a:r>
              <a:rPr lang="el-GR" altLang="en-US" sz="1000" dirty="0"/>
              <a:t> </a:t>
            </a:r>
            <a:r>
              <a:rPr lang="el-GR" altLang="en-US" sz="1050" dirty="0"/>
              <a:t>Yn 16.15</a:t>
            </a:r>
            <a:r>
              <a:rPr lang="el-GR" altLang="en-US" sz="700" dirty="0"/>
              <a:t> </a:t>
            </a:r>
            <a:r>
              <a:rPr lang="el-GR" b="1" baseline="30000" dirty="0"/>
              <a:t> </a:t>
            </a:r>
            <a:r>
              <a:rPr lang="en-US" dirty="0"/>
              <a:t>Everything that the Father has is Mine. For this reason I said the </a:t>
            </a:r>
            <a:r>
              <a:rPr lang="en-US" i="1" dirty="0" err="1"/>
              <a:t>Ruach</a:t>
            </a:r>
            <a:r>
              <a:rPr lang="en-US" dirty="0"/>
              <a:t> will take from what is Mine and declare it to you.”</a:t>
            </a:r>
            <a:endParaRPr lang="el-GR" dirty="0"/>
          </a:p>
          <a:p>
            <a:r>
              <a:rPr lang="el-GR" dirty="0"/>
              <a:t> </a:t>
            </a:r>
            <a:r>
              <a:rPr lang="el-GR" u="sng" dirty="0"/>
              <a:t>Accumulation of descriptions</a:t>
            </a:r>
            <a:r>
              <a:rPr lang="el-GR" dirty="0"/>
              <a:t>: treasure, glory, empower, </a:t>
            </a:r>
            <a:r>
              <a:rPr lang="en-US" dirty="0"/>
              <a:t>you, </a:t>
            </a:r>
            <a:r>
              <a:rPr lang="el-GR" dirty="0"/>
              <a:t>inner strength, Spirit</a:t>
            </a:r>
          </a:p>
          <a:p>
            <a:r>
              <a:rPr lang="el-GR" altLang="en-US" dirty="0"/>
              <a:t>This is the righteousness &gt;&gt; our own ability.</a:t>
            </a:r>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a:t>
            </a:r>
            <a:r>
              <a:rPr lang="el-GR" altLang="en-US" dirty="0"/>
              <a:t>gain, not impersonal strength, but </a:t>
            </a:r>
            <a:r>
              <a:rPr lang="el-GR" altLang="en-US" u="sng" dirty="0"/>
              <a:t>Messiah</a:t>
            </a:r>
            <a:r>
              <a:rPr lang="el-GR" altLang="en-US" dirty="0"/>
              <a:t>, whom we love, whom we know, who bore our sins, </a:t>
            </a:r>
            <a:r>
              <a:rPr lang="en-US" altLang="en-US" dirty="0"/>
              <a:t>rose from the dead, </a:t>
            </a:r>
            <a:r>
              <a:rPr lang="el-GR" altLang="en-US" dirty="0"/>
              <a:t>has no malice, ‘Meek and lowly in heart’  He dwell with/in us, so as to direct His love, humilty, patience to those we deal with.</a:t>
            </a:r>
          </a:p>
          <a:p>
            <a:r>
              <a:rPr lang="el-GR" altLang="en-US" dirty="0"/>
              <a:t>Yeshua said, ‘You of little faith.’</a:t>
            </a:r>
          </a:p>
          <a:p>
            <a:r>
              <a:rPr lang="el-GR" altLang="en-US" u="sng" dirty="0"/>
              <a:t>In our hearts</a:t>
            </a:r>
            <a:r>
              <a:rPr lang="el-GR" altLang="en-US" dirty="0"/>
              <a:t> Conscious partnership</a:t>
            </a:r>
          </a:p>
          <a:p>
            <a:r>
              <a:rPr lang="el-GR" altLang="en-US" u="sng" dirty="0"/>
              <a:t>Thru trusting</a:t>
            </a:r>
            <a:r>
              <a:rPr lang="el-GR" altLang="en-US" dirty="0"/>
              <a:t>:  decision of our mind, will, emotions, continuous</a:t>
            </a:r>
          </a:p>
          <a:p>
            <a:r>
              <a:rPr lang="el-GR" altLang="en-US" u="sng" dirty="0"/>
              <a:t>Continuous</a:t>
            </a:r>
            <a:r>
              <a:rPr lang="el-GR" altLang="en-US" dirty="0"/>
              <a:t> treasured empowering of inner strength by the Ruakh/Spirit</a:t>
            </a:r>
          </a:p>
          <a:p>
            <a:r>
              <a:rPr lang="el-GR" altLang="en-US" dirty="0"/>
              <a:t>Next illustration some may think irreverent, but hang on...</a:t>
            </a:r>
          </a:p>
          <a:p>
            <a:endParaRPr lang="el-GR" altLang="en-US" dirty="0"/>
          </a:p>
          <a:p>
            <a:endParaRPr lang="el-GR" altLang="en-US" dirty="0"/>
          </a:p>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Chirrut Inwe. </a:t>
            </a:r>
            <a:r>
              <a:rPr lang="en-US" altLang="en-US" dirty="0"/>
              <a:t>B</a:t>
            </a:r>
            <a:r>
              <a:rPr lang="el-GR" altLang="en-US" dirty="0"/>
              <a:t>lind warrior: ‘I am with</a:t>
            </a:r>
            <a:r>
              <a:rPr lang="el-GR" altLang="en-US" baseline="0" dirty="0"/>
              <a:t> the force, and the force is with me.’  Great skill in battle.</a:t>
            </a:r>
          </a:p>
          <a:p>
            <a:r>
              <a:rPr lang="el-GR" altLang="en-US" baseline="0" dirty="0"/>
              <a:t>We can say:</a:t>
            </a:r>
          </a:p>
          <a:p>
            <a:r>
              <a:rPr lang="el-GR" altLang="en-US" baseline="0" dirty="0"/>
              <a:t>‘I am with Yeshua, and Yeshua is with/in me.’</a:t>
            </a:r>
            <a:endParaRPr lang="en-US" altLang="en-US" baseline="0" dirty="0"/>
          </a:p>
          <a:p>
            <a:r>
              <a:rPr lang="en-US" altLang="en-US" dirty="0"/>
              <a:t>All say, </a:t>
            </a:r>
            <a:r>
              <a:rPr lang="el-GR" altLang="en-US" baseline="0" dirty="0"/>
              <a:t>‘I am with Yeshua, and Yeshua is with/in me.’</a:t>
            </a:r>
            <a:endParaRPr lang="en-US" altLang="en-US" baseline="0" dirty="0"/>
          </a:p>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Not just some mystical presence, but LOVE</a:t>
            </a:r>
          </a:p>
          <a:p>
            <a:r>
              <a:rPr lang="en-US" altLang="en-US" dirty="0"/>
              <a:t>E</a:t>
            </a:r>
            <a:r>
              <a:rPr lang="el-GR" altLang="en-US" dirty="0"/>
              <a:t>xamine words:</a:t>
            </a:r>
          </a:p>
          <a:p>
            <a:r>
              <a:rPr lang="en-US" altLang="en-US" u="sng" dirty="0"/>
              <a:t>R</a:t>
            </a:r>
            <a:r>
              <a:rPr lang="el-GR" altLang="en-US" u="sng" dirty="0"/>
              <a:t>ooted</a:t>
            </a:r>
            <a:r>
              <a:rPr lang="el-GR" altLang="en-US" dirty="0"/>
              <a:t>: </a:t>
            </a:r>
            <a:r>
              <a:rPr lang="en-US" sz="2000" b="0" i="0" kern="1200" dirty="0">
                <a:solidFill>
                  <a:schemeClr val="tx1"/>
                </a:solidFill>
                <a:effectLst/>
                <a:latin typeface="Arial Rounded MT Bold" pitchFamily="34" charset="0"/>
                <a:ea typeface="+mn-ea"/>
                <a:cs typeface="Arial" charset="0"/>
              </a:rPr>
              <a:t>cause to take root; plant, fix firmly, establish</a:t>
            </a:r>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rPr>
              <a:t>https://www.giant-sequoia.com/faqs/giant-sequoia-questions/</a:t>
            </a:r>
            <a:endParaRPr kumimoji="0" lang="el-GR" altLang="en-US" sz="110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l-GR" altLang="en-US" noProof="0" dirty="0">
                <a:solidFill>
                  <a:srgbClr val="000000"/>
                </a:solidFill>
              </a:rPr>
              <a:t>Word picture: rooted in love</a:t>
            </a:r>
            <a:endParaRPr kumimoji="0" lang="en-US" altLang="en-US" b="0" i="0" u="none" strike="noStrike" kern="1200" cap="none" spc="0" normalizeH="0" baseline="0" noProof="0" dirty="0">
              <a:ln>
                <a:noFill/>
              </a:ln>
              <a:solidFill>
                <a:srgbClr val="000000"/>
              </a:solidFill>
              <a:effectLst/>
              <a:uLnTx/>
              <a:uFillTx/>
            </a:endParaRPr>
          </a:p>
          <a:p>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https://www.linkedin.com/pulse/sequoia-tree-dr-tohid-nooralvandi</a:t>
            </a:r>
            <a:endParaRPr lang="el-GR" altLang="en-US" sz="1050" dirty="0"/>
          </a:p>
          <a:p>
            <a:endParaRPr lang="el-GR"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https://www.giant-sequoia.com/faqs/giant-sequoia-questions/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CDECB-4DC3-0C87-B476-7C6E237670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B61A3B-DD1C-5B63-1B48-F4DD61597C7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4E1CCD9-0CAA-F0FF-0138-0B0A7FE0578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794672B0-B191-5C23-B3B7-BA9BF2B579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A73E8AF-D69F-2A6A-572C-A4DF99108DA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5C33AF0-4278-76AA-B229-1C8FCE4C0CC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F85B122-4C14-48D7-4414-033C14A371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540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A626-C2FC-F0B7-0305-C8001F03D0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F452C0-B93A-1DB5-67FA-D09A09F5555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8FFFC05-2C73-0BF9-C673-5B2229EC87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B93B50F-5CF1-24EE-0625-10A6588CD5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179232-7CCD-82C0-2A83-7198D243C8D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F4120A-A4EC-0FD6-4415-3179365DD618}"/>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https://external-content.duckduckgo.com/iu/?u=https%3A%2F%2Ftse2.mm.bing.net%2Fth%3Fid%3DOIP.0BTrVT2ZS9RpLmZ7TyL-2gHaDQ%26pid%3DApi&amp;f=1&amp;ipt=c0f3f12137b6f6d1a2797bfe039a852cdb5618c835ef67c97f56902ca0015add&amp;ipo=images</a:t>
            </a:r>
          </a:p>
        </p:txBody>
      </p:sp>
    </p:spTree>
    <p:extLst>
      <p:ext uri="{BB962C8B-B14F-4D97-AF65-F5344CB8AC3E}">
        <p14:creationId xmlns:p14="http://schemas.microsoft.com/office/powerpoint/2010/main" val="33346026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63A0-6290-36B6-DB59-6563F749F8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F51BEE-9498-3D6A-7747-DB159DB748D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84FC627-209E-27E6-2DA4-6D26FE02D1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B7CE908-23DC-8509-9A4D-923485ED5A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697E51E-00A7-C779-6213-4481372660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6F7949-8623-9690-E276-B86AEB88CFF7}"/>
              </a:ext>
            </a:extLst>
          </p:cNvPr>
          <p:cNvSpPr>
            <a:spLocks noGrp="1" noChangeArrowheads="1"/>
          </p:cNvSpPr>
          <p:nvPr>
            <p:ph type="body" idx="1"/>
          </p:nvPr>
        </p:nvSpPr>
        <p:spPr>
          <a:xfrm>
            <a:off x="152400" y="4114800"/>
            <a:ext cx="6553200" cy="4876800"/>
          </a:xfrm>
        </p:spPr>
        <p:txBody>
          <a:bodyPr/>
          <a:lstStyle/>
          <a:p>
            <a:r>
              <a:rPr lang="en-US" altLang="en-US" sz="900" dirty="0"/>
              <a:t>https://external-content.duckduckgo.com/iu/?u=https%3A%2F%2Fi.pinimg.com%2Foriginals%2Fec%2F8c%2F52%2Fec8c525b4cbd434a4e918dabfff4ac03.jpg&amp;f=1&amp;nofb=1&amp;ipt=0be114f23f60ef1b4bf99bf87120a7a68467722491c1494a57027b669eb6c341&amp;ipo=images</a:t>
            </a:r>
          </a:p>
        </p:txBody>
      </p:sp>
    </p:spTree>
    <p:extLst>
      <p:ext uri="{BB962C8B-B14F-4D97-AF65-F5344CB8AC3E}">
        <p14:creationId xmlns:p14="http://schemas.microsoft.com/office/powerpoint/2010/main" val="9251052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BAC1-7CA3-39C6-BBE5-0F20BE1588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BFAF59-B79F-3E7E-E155-82EEF7F75D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E1A8406-8C1A-FCEE-8750-7FD6AE16BE0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DC71BD5-C4CC-54CD-3DAE-25A77D469C0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C9B112-AB5E-89C5-61BF-86343C5ACE7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25E76F0-4D64-5525-0B37-9DAEB5DE8C2A}"/>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38561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u="sng" dirty="0"/>
              <a:t>R</a:t>
            </a:r>
            <a:r>
              <a:rPr lang="el-GR" altLang="en-US" u="sng" dirty="0"/>
              <a:t>ooted</a:t>
            </a:r>
            <a:r>
              <a:rPr lang="el-GR" altLang="en-US" dirty="0"/>
              <a:t>: </a:t>
            </a:r>
            <a:r>
              <a:rPr lang="en-US" sz="2000" b="0" i="0" kern="1200" dirty="0">
                <a:solidFill>
                  <a:schemeClr val="tx1"/>
                </a:solidFill>
                <a:effectLst/>
                <a:latin typeface="Arial Rounded MT Bold" pitchFamily="34" charset="0"/>
                <a:ea typeface="+mn-ea"/>
                <a:cs typeface="Arial" charset="0"/>
              </a:rPr>
              <a:t>cause to take root; met: I plant, fix firmly, establish</a:t>
            </a:r>
            <a:endParaRPr lang="el-GR" sz="2000" b="0" i="0" kern="1200" dirty="0">
              <a:solidFill>
                <a:schemeClr val="tx1"/>
              </a:solidFill>
              <a:effectLst/>
              <a:latin typeface="Arial Rounded MT Bold" pitchFamily="34" charset="0"/>
              <a:ea typeface="+mn-ea"/>
              <a:cs typeface="Arial" charset="0"/>
            </a:endParaRPr>
          </a:p>
          <a:p>
            <a:r>
              <a:rPr lang="en-US" altLang="en-US" sz="2000" b="0" i="0" u="sng" kern="1200" dirty="0">
                <a:solidFill>
                  <a:schemeClr val="tx1"/>
                </a:solidFill>
                <a:effectLst/>
                <a:ea typeface="+mn-ea"/>
                <a:cs typeface="Arial" charset="0"/>
              </a:rPr>
              <a:t>F</a:t>
            </a:r>
            <a:r>
              <a:rPr lang="el-GR" altLang="en-US" sz="2000" b="0" i="0" u="sng" kern="1200" dirty="0">
                <a:solidFill>
                  <a:schemeClr val="tx1"/>
                </a:solidFill>
                <a:effectLst/>
                <a:ea typeface="+mn-ea"/>
                <a:cs typeface="Arial" charset="0"/>
              </a:rPr>
              <a:t>ounded</a:t>
            </a:r>
            <a:r>
              <a:rPr lang="el-GR" altLang="en-US" sz="2000" b="0" i="0" kern="1200" dirty="0">
                <a:solidFill>
                  <a:schemeClr val="tx1"/>
                </a:solidFill>
                <a:effectLst/>
                <a:ea typeface="+mn-ea"/>
                <a:cs typeface="Arial" charset="0"/>
              </a:rPr>
              <a:t>: </a:t>
            </a:r>
            <a:r>
              <a:rPr lang="en-US" sz="2000" b="0" i="0" kern="1200" dirty="0">
                <a:solidFill>
                  <a:schemeClr val="tx1"/>
                </a:solidFill>
                <a:effectLst/>
                <a:latin typeface="Arial Rounded MT Bold" pitchFamily="34" charset="0"/>
                <a:ea typeface="+mn-ea"/>
                <a:cs typeface="Arial" charset="0"/>
              </a:rPr>
              <a:t>found, lay the foundation</a:t>
            </a:r>
            <a:r>
              <a:rPr lang="el-GR" sz="2000" b="0" i="0" kern="1200" dirty="0">
                <a:solidFill>
                  <a:schemeClr val="tx1"/>
                </a:solidFill>
                <a:effectLst/>
                <a:latin typeface="Arial Rounded MT Bold" pitchFamily="34" charset="0"/>
                <a:ea typeface="+mn-ea"/>
                <a:cs typeface="Arial" charset="0"/>
              </a:rPr>
              <a:t>  building, structure,</a:t>
            </a:r>
            <a:r>
              <a:rPr lang="el-GR" sz="2000" b="0" i="0" kern="1200" baseline="0" dirty="0">
                <a:solidFill>
                  <a:schemeClr val="tx1"/>
                </a:solidFill>
                <a:effectLst/>
                <a:latin typeface="Arial Rounded MT Bold" pitchFamily="34" charset="0"/>
                <a:ea typeface="+mn-ea"/>
                <a:cs typeface="Arial" charset="0"/>
              </a:rPr>
              <a:t> World Trade Center.</a:t>
            </a:r>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Inadequate foundations in muddy soils below sea level caused these houses in the Netherlands to subside</a:t>
            </a:r>
            <a:endParaRPr lang="el-GR" sz="2000" b="0" i="0" kern="1200" dirty="0">
              <a:solidFill>
                <a:schemeClr val="tx1"/>
              </a:solidFill>
              <a:effectLst/>
              <a:latin typeface="Arial Rounded MT Bold" pitchFamily="34" charset="0"/>
              <a:ea typeface="+mn-ea"/>
              <a:cs typeface="Arial" charset="0"/>
            </a:endParaRPr>
          </a:p>
          <a:p>
            <a:r>
              <a:rPr lang="en-US" altLang="en-US" sz="1050" dirty="0"/>
              <a:t>https://en.wikipedia.org/wiki/Foundation_(engineering)#/media/File:Stompwijkseweg_68-70,_Stompwijk,_Netherlands.JPG</a:t>
            </a:r>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http://www.columbia.edu/cu/civileng/ling/wtc/</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On the Rock</a:t>
            </a:r>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629400" cy="5029200"/>
          </a:xfrm>
        </p:spPr>
        <p:txBody>
          <a:bodyPr/>
          <a:lstStyle/>
          <a:p>
            <a:r>
              <a:rPr lang="el-GR" altLang="en-US" dirty="0"/>
              <a:t>Love in community: dance together,</a:t>
            </a:r>
            <a:r>
              <a:rPr lang="el-GR" altLang="en-US" baseline="0" dirty="0"/>
              <a:t> eat together, home groups, social intimacy ‘</a:t>
            </a:r>
            <a:r>
              <a:rPr lang="el-GR" altLang="en-US" u="sng" baseline="0" dirty="0"/>
              <a:t>with all G-d’s people’</a:t>
            </a:r>
            <a:endParaRPr lang="el-GR" altLang="en-US" u="sng" dirty="0"/>
          </a:p>
          <a:p>
            <a:r>
              <a:rPr lang="el-GR" altLang="en-US" u="sng" dirty="0"/>
              <a:t>Strength</a:t>
            </a:r>
            <a:r>
              <a:rPr lang="el-GR" altLang="en-US" dirty="0"/>
              <a:t>:</a:t>
            </a:r>
            <a:r>
              <a:rPr lang="el-GR" altLang="en-US" baseline="0" dirty="0"/>
              <a:t> </a:t>
            </a:r>
            <a:r>
              <a:rPr lang="el-GR" altLang="en-US" dirty="0"/>
              <a:t>‘</a:t>
            </a:r>
            <a:r>
              <a:rPr lang="en-US" sz="2000" b="0" i="0" kern="1200" dirty="0">
                <a:solidFill>
                  <a:schemeClr val="tx1"/>
                </a:solidFill>
                <a:effectLst/>
                <a:latin typeface="Arial Rounded MT Bold" pitchFamily="34" charset="0"/>
                <a:ea typeface="+mn-ea"/>
                <a:cs typeface="Arial" charset="0"/>
              </a:rPr>
              <a:t>have strength for (a difficult task), </a:t>
            </a:r>
            <a:r>
              <a:rPr lang="el-GR" sz="2000" b="0" i="0" kern="1200" dirty="0">
                <a:solidFill>
                  <a:schemeClr val="tx1"/>
                </a:solidFill>
                <a:effectLst/>
                <a:latin typeface="Arial Rounded MT Bold" pitchFamily="34" charset="0"/>
                <a:ea typeface="+mn-ea"/>
                <a:cs typeface="Arial" charset="0"/>
              </a:rPr>
              <a:t>to be</a:t>
            </a:r>
            <a:r>
              <a:rPr lang="en-US" sz="2000" b="0" i="0" kern="1200" dirty="0">
                <a:solidFill>
                  <a:schemeClr val="tx1"/>
                </a:solidFill>
                <a:effectLst/>
                <a:latin typeface="Arial Rounded MT Bold" pitchFamily="34" charset="0"/>
                <a:ea typeface="+mn-ea"/>
                <a:cs typeface="Arial" charset="0"/>
              </a:rPr>
              <a:t> perfectly able</a:t>
            </a:r>
            <a:r>
              <a:rPr lang="el-GR" sz="2000" b="0" i="0" kern="1200" dirty="0">
                <a:solidFill>
                  <a:schemeClr val="tx1"/>
                </a:solidFill>
                <a:effectLst/>
                <a:latin typeface="Arial Rounded MT Bold" pitchFamily="34" charset="0"/>
                <a:ea typeface="+mn-ea"/>
                <a:cs typeface="Arial" charset="0"/>
              </a:rPr>
              <a:t>.’  Why need strength?  Easier to NOT dwell in love.  Grumble, complain, see</a:t>
            </a:r>
            <a:r>
              <a:rPr lang="el-GR" sz="2000" b="0" i="0" kern="1200" baseline="0" dirty="0">
                <a:solidFill>
                  <a:schemeClr val="tx1"/>
                </a:solidFill>
                <a:effectLst/>
                <a:latin typeface="Arial Rounded MT Bold" pitchFamily="34" charset="0"/>
                <a:ea typeface="+mn-ea"/>
                <a:cs typeface="Arial" charset="0"/>
              </a:rPr>
              <a:t> my needs, unfulfilled aspirations, social deficits, family, fanancial, career disappointments.  I’m not honored enough. I’m criticized.  Love is selfless, outward!</a:t>
            </a:r>
          </a:p>
          <a:p>
            <a:r>
              <a:rPr lang="el-GR" altLang="en-US" sz="2000" b="0" i="0" u="sng" kern="1200" baseline="0" dirty="0">
                <a:solidFill>
                  <a:schemeClr val="tx1"/>
                </a:solidFill>
                <a:effectLst/>
                <a:ea typeface="+mn-ea"/>
                <a:cs typeface="Arial" charset="0"/>
              </a:rPr>
              <a:t>Breadth</a:t>
            </a:r>
            <a:r>
              <a:rPr lang="el-GR" altLang="en-US" sz="2000" b="0" i="0" kern="1200" baseline="0" dirty="0">
                <a:solidFill>
                  <a:schemeClr val="tx1"/>
                </a:solidFill>
                <a:effectLst/>
                <a:ea typeface="+mn-ea"/>
                <a:cs typeface="Arial" charset="0"/>
              </a:rPr>
              <a:t>: inclusive </a:t>
            </a:r>
            <a:r>
              <a:rPr lang="el-GR" altLang="en-US" sz="2000" b="0" i="0" kern="1200" baseline="30000" dirty="0">
                <a:solidFill>
                  <a:schemeClr val="tx1"/>
                </a:solidFill>
                <a:effectLst/>
              </a:rPr>
              <a:t>T’hillim/</a:t>
            </a:r>
            <a:r>
              <a:rPr lang="el-GR" altLang="en-US" baseline="30000" dirty="0"/>
              <a:t>Ps 103</a:t>
            </a:r>
            <a:r>
              <a:rPr lang="en-US" baseline="30000" dirty="0"/>
              <a:t>12</a:t>
            </a:r>
            <a:r>
              <a:rPr lang="en-US" b="1" baseline="30000" dirty="0"/>
              <a:t> </a:t>
            </a:r>
            <a:r>
              <a:rPr lang="en-US" dirty="0"/>
              <a:t>As far as the east is from the west,</a:t>
            </a:r>
            <a:r>
              <a:rPr lang="el-GR" dirty="0"/>
              <a:t> </a:t>
            </a:r>
            <a:r>
              <a:rPr lang="en-US" dirty="0"/>
              <a:t>so far has He removed our transgressions from us.</a:t>
            </a:r>
            <a:r>
              <a:rPr lang="el-GR" dirty="0"/>
              <a:t>  [north/south 12k miles.  E/W unlimited.]   All races, all origins  </a:t>
            </a:r>
            <a:r>
              <a:rPr lang="en-US" altLang="en-US" u="sng" dirty="0"/>
              <a:t>L</a:t>
            </a:r>
            <a:r>
              <a:rPr lang="el-GR" altLang="en-US" u="sng" dirty="0"/>
              <a:t>ength</a:t>
            </a:r>
            <a:r>
              <a:rPr lang="el-GR" altLang="en-US" dirty="0"/>
              <a:t>: </a:t>
            </a:r>
            <a:r>
              <a:rPr lang="el-GR" altLang="en-US" b="1" dirty="0">
                <a:latin typeface="Cambria Math"/>
                <a:ea typeface="Cambria Math"/>
              </a:rPr>
              <a:t>∞   </a:t>
            </a:r>
            <a:r>
              <a:rPr lang="el-GR" u="sng" dirty="0"/>
              <a:t>Height</a:t>
            </a:r>
            <a:r>
              <a:rPr lang="el-GR" dirty="0"/>
              <a:t>: to the very presence of G</a:t>
            </a:r>
          </a:p>
          <a:p>
            <a:r>
              <a:rPr lang="el-GR" altLang="en-US" u="sng" dirty="0"/>
              <a:t>Depth</a:t>
            </a:r>
            <a:r>
              <a:rPr lang="el-GR" altLang="en-US" dirty="0"/>
              <a:t>: No matter how perverted, debauched, vile, His blood atonement covers!!</a:t>
            </a:r>
            <a:r>
              <a:rPr lang="en-US" altLang="en-US" dirty="0"/>
              <a:t>  “Unfathomable”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sz="2000" b="0" i="0" kern="1200" baseline="30000" dirty="0">
                <a:solidFill>
                  <a:schemeClr val="tx1"/>
                </a:solidFill>
                <a:effectLst/>
                <a:latin typeface="Arial Rounded MT Bold" pitchFamily="34" charset="0"/>
                <a:ea typeface="+mn-ea"/>
                <a:cs typeface="Arial" charset="0"/>
              </a:rPr>
              <a:t>2 Cor 12.3</a:t>
            </a:r>
            <a:r>
              <a:rPr lang="en-US" sz="2000" b="0" i="0" kern="1200" baseline="30000" dirty="0">
                <a:solidFill>
                  <a:schemeClr val="tx1"/>
                </a:solidFill>
                <a:effectLst/>
                <a:latin typeface="Arial Rounded MT Bold" pitchFamily="34" charset="0"/>
                <a:ea typeface="+mn-ea"/>
                <a:cs typeface="Arial" charset="0"/>
              </a:rPr>
              <a:t> </a:t>
            </a:r>
            <a:r>
              <a:rPr lang="en-US" sz="2000" b="0" i="0" kern="1200" dirty="0">
                <a:solidFill>
                  <a:schemeClr val="tx1"/>
                </a:solidFill>
                <a:effectLst/>
                <a:latin typeface="Arial Rounded MT Bold" pitchFamily="34" charset="0"/>
                <a:ea typeface="+mn-ea"/>
                <a:cs typeface="Arial" charset="0"/>
              </a:rPr>
              <a:t>And I know that such a man — whether in the body or apart from the body I don’t know, God knows — was snatched into </a:t>
            </a:r>
            <a:r>
              <a:rPr lang="en-US" sz="2000" b="0" i="0" kern="1200" dirty="0" err="1">
                <a:solidFill>
                  <a:schemeClr val="tx1"/>
                </a:solidFill>
                <a:effectLst/>
                <a:latin typeface="Arial Rounded MT Bold" pitchFamily="34" charset="0"/>
                <a:ea typeface="+mn-ea"/>
                <a:cs typeface="Arial" charset="0"/>
              </a:rPr>
              <a:t>Gan</a:t>
            </a:r>
            <a:r>
              <a:rPr lang="en-US" sz="2000" b="0" i="0" kern="1200" dirty="0">
                <a:solidFill>
                  <a:schemeClr val="tx1"/>
                </a:solidFill>
                <a:effectLst/>
                <a:latin typeface="Arial Rounded MT Bold" pitchFamily="34" charset="0"/>
                <a:ea typeface="+mn-ea"/>
                <a:cs typeface="Arial" charset="0"/>
              </a:rPr>
              <a:t>-‘Eden and </a:t>
            </a:r>
            <a:r>
              <a:rPr lang="en-US" sz="2000" b="0" i="0" u="sng" kern="1200" dirty="0">
                <a:solidFill>
                  <a:schemeClr val="tx1"/>
                </a:solidFill>
                <a:effectLst/>
                <a:latin typeface="Arial Rounded MT Bold" pitchFamily="34" charset="0"/>
                <a:ea typeface="+mn-ea"/>
                <a:cs typeface="Arial" charset="0"/>
              </a:rPr>
              <a:t>heard things that cannot be put into words, things unlawful for a human being to utter.</a:t>
            </a:r>
            <a:r>
              <a:rPr lang="el-GR" sz="2000" b="0" i="0" kern="1200" dirty="0">
                <a:solidFill>
                  <a:schemeClr val="tx1"/>
                </a:solidFill>
                <a:effectLst/>
                <a:latin typeface="Arial Rounded MT Bold" pitchFamily="34" charset="0"/>
                <a:ea typeface="+mn-ea"/>
                <a:cs typeface="Arial" charset="0"/>
              </a:rPr>
              <a:t>  Bit like quasars, black holes, pulsars, worm holes: unimaginable.  Love of King Messiah Yeshua</a:t>
            </a:r>
          </a:p>
          <a:p>
            <a:r>
              <a:rPr lang="el-GR" baseline="30000" dirty="0"/>
              <a:t>Yn 14.</a:t>
            </a:r>
            <a:r>
              <a:rPr lang="en-US" baseline="30000" dirty="0"/>
              <a:t>23</a:t>
            </a:r>
            <a:r>
              <a:rPr lang="en-US" b="1" baseline="30000" dirty="0"/>
              <a:t> </a:t>
            </a:r>
            <a:r>
              <a:rPr lang="en-US" dirty="0"/>
              <a:t>Yeshua answered him, “If someone loves me, he will keep my word; and my Father will love him, and we will come to him and make our home with him.</a:t>
            </a:r>
            <a:endParaRPr lang="el-GR" dirty="0"/>
          </a:p>
          <a:p>
            <a:r>
              <a:rPr lang="el-GR" altLang="en-US" dirty="0"/>
              <a:t>~jar filled with all the fullness of the ocean: salts, bacteria, seaweed, but only a bit</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E938-3513-F3CA-71E6-577C5B0D33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32A97E-76E9-8234-3385-2E2F143536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D1E906BD-8CC8-694B-3E22-8F5B59E57C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6B270F0-3CD2-3FA7-E508-C8C7FB856C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42F32B-5344-C7A8-E04F-51A2870549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721DE0-AD3F-B392-6F2F-0CA964990CB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00FB0DE-1469-B956-0672-F627BD8D0B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498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a:t>
            </a:r>
            <a:r>
              <a:rPr lang="el-GR" altLang="en-US" dirty="0"/>
              <a:t>n the community:</a:t>
            </a:r>
            <a:r>
              <a:rPr lang="el-GR" altLang="en-US" baseline="0" dirty="0"/>
              <a:t> you and me</a:t>
            </a:r>
          </a:p>
          <a:p>
            <a:r>
              <a:rPr lang="el-GR" altLang="en-US" baseline="0" dirty="0"/>
              <a:t>In the Messiah: KING</a:t>
            </a:r>
          </a:p>
          <a:p>
            <a:r>
              <a:rPr lang="en-US" altLang="en-US" baseline="0" dirty="0"/>
              <a:t>G</a:t>
            </a:r>
            <a:r>
              <a:rPr lang="el-GR" altLang="en-US" baseline="0" dirty="0"/>
              <a:t>eneration to Generation: Lador vador.  </a:t>
            </a:r>
            <a:endParaRPr lang="en-US" altLang="en-US" baseline="0" dirty="0"/>
          </a:p>
          <a:p>
            <a:r>
              <a:rPr lang="en-US" altLang="en-US" dirty="0"/>
              <a:t>Is this the same G-d who can send people to eternal loss, Gehenna, hell?  </a:t>
            </a:r>
          </a:p>
          <a:p>
            <a:r>
              <a:rPr lang="en-US" altLang="en-US" dirty="0"/>
              <a:t>We separate ourselves from His love, there is only the opposite.  We don’t go out of existence.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I just can’t love everyone: Their ways annoy me.  They are irresponsible.  They are irritating.  I don’t like...</a:t>
            </a:r>
          </a:p>
          <a:p>
            <a:r>
              <a:rPr lang="el-GR" baseline="30000" dirty="0"/>
              <a:t>1 Kefa/Peter 1.2</a:t>
            </a:r>
            <a:r>
              <a:rPr lang="en-US" baseline="30000" dirty="0"/>
              <a:t>2</a:t>
            </a:r>
            <a:r>
              <a:rPr lang="en-US" b="1" baseline="30000" dirty="0"/>
              <a:t> </a:t>
            </a:r>
            <a:r>
              <a:rPr lang="en-US" dirty="0"/>
              <a:t>Now that you have purified yourselves by obeying the truth, so that you have a sincere love for your brothers, love each other deeply, with all your heart.</a:t>
            </a:r>
            <a:r>
              <a:rPr lang="el-GR" altLang="en-US" dirty="0"/>
              <a:t>   </a:t>
            </a:r>
          </a:p>
          <a:p>
            <a:r>
              <a:rPr lang="el-GR" altLang="en-US" dirty="0"/>
              <a:t>Love covers all sins.</a:t>
            </a:r>
          </a:p>
          <a:p>
            <a:r>
              <a:rPr lang="el-GR" altLang="en-US" dirty="0"/>
              <a:t>[jump to last slide if time short]</a:t>
            </a:r>
            <a:endParaRPr lang="en-US"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endParaRPr lang="el-GR" altLang="en-US" sz="1050" dirty="0"/>
          </a:p>
          <a:p>
            <a:r>
              <a:rPr lang="el-GR" sz="2000" dirty="0"/>
              <a:t>[RTF the key to all dysfunction</a:t>
            </a:r>
            <a:r>
              <a:rPr lang="el-GR" sz="2000" baseline="0" dirty="0"/>
              <a:t> and pain is abandonment/isolation, physical or emotional.</a:t>
            </a:r>
            <a:r>
              <a:rPr lang="el-GR" sz="2000" dirty="0"/>
              <a:t>]</a:t>
            </a:r>
            <a:endParaRPr lang="en-US" altLang="en-US" sz="105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10754-9B0A-7DEA-434B-0BCA3EFFEB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4EA1BA9-83F3-C1CC-0F22-69AAFFE101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83CC6E8-8AF5-5C6B-9654-7177BF042E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C8F26D6-EE64-FF2E-3453-1043D1393F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1DC4C4-1F37-79FF-EC4F-4292D7C6F1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229992-4318-64AC-20BB-154723ED42C4}"/>
              </a:ext>
            </a:extLst>
          </p:cNvPr>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endParaRPr lang="el-GR" altLang="en-US" sz="1050" dirty="0"/>
          </a:p>
          <a:p>
            <a:r>
              <a:rPr lang="el-GR" sz="2000" dirty="0"/>
              <a:t>[RTF the key to all dysfunction</a:t>
            </a:r>
            <a:r>
              <a:rPr lang="el-GR" sz="2000" baseline="0" dirty="0"/>
              <a:t> and pain is abandonment/isolation, physical or emotional.</a:t>
            </a:r>
            <a:r>
              <a:rPr lang="el-GR" sz="2000" dirty="0"/>
              <a:t>]</a:t>
            </a:r>
            <a:endParaRPr lang="en-US" altLang="en-US" sz="1050" dirty="0"/>
          </a:p>
        </p:txBody>
      </p:sp>
    </p:spTree>
    <p:extLst>
      <p:ext uri="{BB962C8B-B14F-4D97-AF65-F5344CB8AC3E}">
        <p14:creationId xmlns:p14="http://schemas.microsoft.com/office/powerpoint/2010/main" val="4664109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77661-D59D-A480-0EAE-43B7AF54E7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523F788-2BC2-6149-CA14-455A4E4EA43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F790C58-88A0-C349-4010-5AAFDEA9BB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704EF2BA-9181-0A30-94E3-5387003C64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D83E4A-BD88-5AE1-867A-EF043F293FC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ABCAD0-A1F4-B1E5-1D98-A4D967B70F9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A6AD186-BA4D-FAF5-63DC-7677EB0CF5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8495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a:t>
            </a:r>
            <a:r>
              <a:rPr lang="el-GR" altLang="en-US" dirty="0"/>
              <a:t>reasures</a:t>
            </a:r>
          </a:p>
          <a:p>
            <a:r>
              <a:rPr lang="el-GR" altLang="en-US" dirty="0"/>
              <a:t>Glory</a:t>
            </a:r>
          </a:p>
          <a:p>
            <a:r>
              <a:rPr lang="en-US" altLang="en-US" dirty="0"/>
              <a:t>E</a:t>
            </a:r>
            <a:r>
              <a:rPr lang="el-GR" altLang="en-US" dirty="0"/>
              <a:t>mpower</a:t>
            </a:r>
            <a:endParaRPr lang="en-US" altLang="en-US" dirty="0"/>
          </a:p>
          <a:p>
            <a:r>
              <a:rPr lang="en-US" altLang="en-US" dirty="0"/>
              <a:t>You</a:t>
            </a:r>
            <a:endParaRPr lang="el-GR" altLang="en-US" dirty="0"/>
          </a:p>
          <a:p>
            <a:r>
              <a:rPr lang="en-US" altLang="en-US" dirty="0"/>
              <a:t>I</a:t>
            </a:r>
            <a:r>
              <a:rPr lang="el-GR" altLang="en-US" dirty="0"/>
              <a:t>nner strength</a:t>
            </a:r>
          </a:p>
          <a:p>
            <a:r>
              <a:rPr lang="el-GR" altLang="en-US" dirty="0"/>
              <a:t>Spirit</a:t>
            </a:r>
          </a:p>
          <a:p>
            <a:r>
              <a:rPr lang="el-GR" altLang="en-US" dirty="0"/>
              <a:t>Messiah</a:t>
            </a:r>
          </a:p>
          <a:p>
            <a:r>
              <a:rPr lang="en-US" altLang="en-US" dirty="0"/>
              <a:t>Y</a:t>
            </a:r>
            <a:r>
              <a:rPr lang="el-GR" altLang="en-US" dirty="0"/>
              <a:t>our trusting</a:t>
            </a:r>
          </a:p>
          <a:p>
            <a:r>
              <a:rPr lang="en-US" altLang="en-US" dirty="0"/>
              <a:t>R</a:t>
            </a:r>
            <a:r>
              <a:rPr lang="el-GR" altLang="en-US" dirty="0"/>
              <a:t>oots and foundation in love</a:t>
            </a:r>
          </a:p>
          <a:p>
            <a:r>
              <a:rPr lang="el-GR" altLang="en-US" dirty="0"/>
              <a:t>Receive it and walk in it with others:</a:t>
            </a:r>
            <a:endParaRPr lang="en-US"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 #4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457052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8F0BE-E4AF-A70F-8613-F9971A05C0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F085E41-A532-8FAF-F318-7607FCE06A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4BB105D0-5613-9655-8A48-AC98CE854B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AF50B92-C95A-8AD0-7EF1-C0F641A67D4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55BE37-481F-FED8-99C1-B1A5C348EA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00817C4-7649-F874-07D7-BE96340D96E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AF7483B-F91B-7481-E271-10C72579E57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642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9004"/>
            <a:ext cx="7772400" cy="1102519"/>
          </a:xfrm>
        </p:spPr>
        <p:txBody>
          <a:bodyPr/>
          <a:lstStyle/>
          <a:p>
            <a:r>
              <a:rPr lang="en-US"/>
              <a:t>Click to edit Master title style</a:t>
            </a:r>
          </a:p>
        </p:txBody>
      </p:sp>
      <p:sp>
        <p:nvSpPr>
          <p:cNvPr id="3" name="Subtitle 2"/>
          <p:cNvSpPr>
            <a:spLocks noGrp="1"/>
          </p:cNvSpPr>
          <p:nvPr>
            <p:ph type="subTitle" idx="1"/>
          </p:nvPr>
        </p:nvSpPr>
        <p:spPr>
          <a:xfrm>
            <a:off x="1372095" y="2914650"/>
            <a:ext cx="6400801" cy="1314450"/>
          </a:xfrm>
        </p:spPr>
        <p:txBody>
          <a:bodyPr/>
          <a:lstStyle>
            <a:lvl1pPr marL="0" indent="0" algn="ctr">
              <a:buNone/>
              <a:defRPr/>
            </a:lvl1pPr>
            <a:lvl2pPr marL="431180" indent="0" algn="ctr">
              <a:buNone/>
              <a:defRPr/>
            </a:lvl2pPr>
            <a:lvl3pPr marL="862481" indent="0" algn="ctr">
              <a:buNone/>
              <a:defRPr/>
            </a:lvl3pPr>
            <a:lvl4pPr marL="1293628" indent="0" algn="ctr">
              <a:buNone/>
              <a:defRPr/>
            </a:lvl4pPr>
            <a:lvl5pPr marL="1724927" indent="0" algn="ctr">
              <a:buNone/>
              <a:defRPr/>
            </a:lvl5pPr>
            <a:lvl6pPr marL="2155930" indent="0" algn="ctr">
              <a:buNone/>
              <a:defRPr/>
            </a:lvl6pPr>
            <a:lvl7pPr marL="2587125" indent="0" algn="ctr">
              <a:buNone/>
              <a:defRPr/>
            </a:lvl7pPr>
            <a:lvl8pPr marL="3018349" indent="0" algn="ctr">
              <a:buNone/>
              <a:defRPr/>
            </a:lvl8pPr>
            <a:lvl9pPr marL="344958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004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8969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431180" indent="0">
              <a:buNone/>
              <a:defRPr sz="1800"/>
            </a:lvl2pPr>
            <a:lvl3pPr marL="862481" indent="0">
              <a:buNone/>
              <a:defRPr sz="1600"/>
            </a:lvl3pPr>
            <a:lvl4pPr marL="1293628" indent="0">
              <a:buNone/>
              <a:defRPr sz="1400"/>
            </a:lvl4pPr>
            <a:lvl5pPr marL="1724927" indent="0">
              <a:buNone/>
              <a:defRPr sz="1400"/>
            </a:lvl5pPr>
            <a:lvl6pPr marL="2155930" indent="0">
              <a:buNone/>
              <a:defRPr sz="1400"/>
            </a:lvl6pPr>
            <a:lvl7pPr marL="2587125" indent="0">
              <a:buNone/>
              <a:defRPr sz="1400"/>
            </a:lvl7pPr>
            <a:lvl8pPr marL="3018349" indent="0">
              <a:buNone/>
              <a:defRPr sz="1400"/>
            </a:lvl8pPr>
            <a:lvl9pPr marL="344958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340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036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24" y="1151335"/>
            <a:ext cx="4040188" cy="479822"/>
          </a:xfrm>
        </p:spPr>
        <p:txBody>
          <a:bodyPr anchor="b"/>
          <a:lstStyle>
            <a:lvl1pPr marL="0" indent="0">
              <a:buNone/>
              <a:defRPr sz="2400" b="1"/>
            </a:lvl1pPr>
            <a:lvl2pPr marL="431180" indent="0">
              <a:buNone/>
              <a:defRPr sz="2000" b="1"/>
            </a:lvl2pPr>
            <a:lvl3pPr marL="862481" indent="0">
              <a:buNone/>
              <a:defRPr sz="1800" b="1"/>
            </a:lvl3pPr>
            <a:lvl4pPr marL="1293628" indent="0">
              <a:buNone/>
              <a:defRPr sz="1600" b="1"/>
            </a:lvl4pPr>
            <a:lvl5pPr marL="1724927" indent="0">
              <a:buNone/>
              <a:defRPr sz="1600" b="1"/>
            </a:lvl5pPr>
            <a:lvl6pPr marL="2155930" indent="0">
              <a:buNone/>
              <a:defRPr sz="1600" b="1"/>
            </a:lvl6pPr>
            <a:lvl7pPr marL="2587125" indent="0">
              <a:buNone/>
              <a:defRPr sz="1600" b="1"/>
            </a:lvl7pPr>
            <a:lvl8pPr marL="3018349" indent="0">
              <a:buNone/>
              <a:defRPr sz="1600" b="1"/>
            </a:lvl8pPr>
            <a:lvl9pPr marL="34495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24"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900" y="1151335"/>
            <a:ext cx="4041775" cy="479822"/>
          </a:xfrm>
        </p:spPr>
        <p:txBody>
          <a:bodyPr anchor="b"/>
          <a:lstStyle>
            <a:lvl1pPr marL="0" indent="0">
              <a:buNone/>
              <a:defRPr sz="2400" b="1"/>
            </a:lvl1pPr>
            <a:lvl2pPr marL="431180" indent="0">
              <a:buNone/>
              <a:defRPr sz="2000" b="1"/>
            </a:lvl2pPr>
            <a:lvl3pPr marL="862481" indent="0">
              <a:buNone/>
              <a:defRPr sz="1800" b="1"/>
            </a:lvl3pPr>
            <a:lvl4pPr marL="1293628" indent="0">
              <a:buNone/>
              <a:defRPr sz="1600" b="1"/>
            </a:lvl4pPr>
            <a:lvl5pPr marL="1724927" indent="0">
              <a:buNone/>
              <a:defRPr sz="1600" b="1"/>
            </a:lvl5pPr>
            <a:lvl6pPr marL="2155930" indent="0">
              <a:buNone/>
              <a:defRPr sz="1600" b="1"/>
            </a:lvl6pPr>
            <a:lvl7pPr marL="2587125" indent="0">
              <a:buNone/>
              <a:defRPr sz="1600" b="1"/>
            </a:lvl7pPr>
            <a:lvl8pPr marL="3018349" indent="0">
              <a:buNone/>
              <a:defRPr sz="1600" b="1"/>
            </a:lvl8pPr>
            <a:lvl9pPr marL="34495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0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173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573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398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7" y="20597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076328"/>
            <a:ext cx="3008313" cy="3518297"/>
          </a:xfrm>
        </p:spPr>
        <p:txBody>
          <a:bodyPr/>
          <a:lstStyle>
            <a:lvl1pPr marL="0" indent="0">
              <a:buNone/>
              <a:defRPr sz="1400"/>
            </a:lvl1pPr>
            <a:lvl2pPr marL="431180" indent="0">
              <a:buNone/>
              <a:defRPr sz="1200"/>
            </a:lvl2pPr>
            <a:lvl3pPr marL="862481" indent="0">
              <a:buNone/>
              <a:defRPr sz="1000"/>
            </a:lvl3pPr>
            <a:lvl4pPr marL="1293628" indent="0">
              <a:buNone/>
              <a:defRPr sz="900"/>
            </a:lvl4pPr>
            <a:lvl5pPr marL="1724927" indent="0">
              <a:buNone/>
              <a:defRPr sz="900"/>
            </a:lvl5pPr>
            <a:lvl6pPr marL="2155930" indent="0">
              <a:buNone/>
              <a:defRPr sz="900"/>
            </a:lvl6pPr>
            <a:lvl7pPr marL="2587125" indent="0">
              <a:buNone/>
              <a:defRPr sz="900"/>
            </a:lvl7pPr>
            <a:lvl8pPr marL="3018349" indent="0">
              <a:buNone/>
              <a:defRPr sz="900"/>
            </a:lvl8pPr>
            <a:lvl9pPr marL="34495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64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0"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0" y="459581"/>
            <a:ext cx="5486400" cy="3086100"/>
          </a:xfrm>
        </p:spPr>
        <p:txBody>
          <a:bodyPr/>
          <a:lstStyle>
            <a:lvl1pPr marL="0" indent="0">
              <a:buNone/>
              <a:defRPr sz="3200"/>
            </a:lvl1pPr>
            <a:lvl2pPr marL="431180" indent="0">
              <a:buNone/>
              <a:defRPr sz="2800"/>
            </a:lvl2pPr>
            <a:lvl3pPr marL="862481" indent="0">
              <a:buNone/>
              <a:defRPr sz="2400"/>
            </a:lvl3pPr>
            <a:lvl4pPr marL="1293628" indent="0">
              <a:buNone/>
              <a:defRPr sz="2000"/>
            </a:lvl4pPr>
            <a:lvl5pPr marL="1724927" indent="0">
              <a:buNone/>
              <a:defRPr sz="2000"/>
            </a:lvl5pPr>
            <a:lvl6pPr marL="2155930" indent="0">
              <a:buNone/>
              <a:defRPr sz="2000"/>
            </a:lvl6pPr>
            <a:lvl7pPr marL="2587125" indent="0">
              <a:buNone/>
              <a:defRPr sz="2000"/>
            </a:lvl7pPr>
            <a:lvl8pPr marL="3018349" indent="0">
              <a:buNone/>
              <a:defRPr sz="2000"/>
            </a:lvl8pPr>
            <a:lvl9pPr marL="3449584" indent="0">
              <a:buNone/>
              <a:defRPr sz="2000"/>
            </a:lvl9pPr>
          </a:lstStyle>
          <a:p>
            <a:endParaRPr lang="en-US"/>
          </a:p>
        </p:txBody>
      </p:sp>
      <p:sp>
        <p:nvSpPr>
          <p:cNvPr id="4" name="Text Placeholder 3"/>
          <p:cNvSpPr>
            <a:spLocks noGrp="1"/>
          </p:cNvSpPr>
          <p:nvPr>
            <p:ph type="body" sz="half" idx="2"/>
          </p:nvPr>
        </p:nvSpPr>
        <p:spPr>
          <a:xfrm>
            <a:off x="1792300" y="4026674"/>
            <a:ext cx="5486400" cy="603647"/>
          </a:xfrm>
        </p:spPr>
        <p:txBody>
          <a:bodyPr/>
          <a:lstStyle>
            <a:lvl1pPr marL="0" indent="0">
              <a:buNone/>
              <a:defRPr sz="1400"/>
            </a:lvl1pPr>
            <a:lvl2pPr marL="431180" indent="0">
              <a:buNone/>
              <a:defRPr sz="1200"/>
            </a:lvl2pPr>
            <a:lvl3pPr marL="862481" indent="0">
              <a:buNone/>
              <a:defRPr sz="1000"/>
            </a:lvl3pPr>
            <a:lvl4pPr marL="1293628" indent="0">
              <a:buNone/>
              <a:defRPr sz="900"/>
            </a:lvl4pPr>
            <a:lvl5pPr marL="1724927" indent="0">
              <a:buNone/>
              <a:defRPr sz="900"/>
            </a:lvl5pPr>
            <a:lvl6pPr marL="2155930" indent="0">
              <a:buNone/>
              <a:defRPr sz="900"/>
            </a:lvl6pPr>
            <a:lvl7pPr marL="2587125" indent="0">
              <a:buNone/>
              <a:defRPr sz="900"/>
            </a:lvl7pPr>
            <a:lvl8pPr marL="3018349" indent="0">
              <a:buNone/>
              <a:defRPr sz="900"/>
            </a:lvl8pPr>
            <a:lvl9pPr marL="34495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362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783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45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3"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343793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1180" algn="ctr" rtl="0" fontAlgn="base">
        <a:spcBef>
          <a:spcPct val="0"/>
        </a:spcBef>
        <a:spcAft>
          <a:spcPct val="0"/>
        </a:spcAft>
        <a:defRPr sz="4400">
          <a:solidFill>
            <a:schemeClr val="tx2"/>
          </a:solidFill>
          <a:latin typeface="Arial" charset="0"/>
          <a:cs typeface="Arial" charset="0"/>
        </a:defRPr>
      </a:lvl6pPr>
      <a:lvl7pPr marL="862481" algn="ctr" rtl="0" fontAlgn="base">
        <a:spcBef>
          <a:spcPct val="0"/>
        </a:spcBef>
        <a:spcAft>
          <a:spcPct val="0"/>
        </a:spcAft>
        <a:defRPr sz="4400">
          <a:solidFill>
            <a:schemeClr val="tx2"/>
          </a:solidFill>
          <a:latin typeface="Arial" charset="0"/>
          <a:cs typeface="Arial" charset="0"/>
        </a:defRPr>
      </a:lvl7pPr>
      <a:lvl8pPr marL="1293628" algn="ctr" rtl="0" fontAlgn="base">
        <a:spcBef>
          <a:spcPct val="0"/>
        </a:spcBef>
        <a:spcAft>
          <a:spcPct val="0"/>
        </a:spcAft>
        <a:defRPr sz="4400">
          <a:solidFill>
            <a:schemeClr val="tx2"/>
          </a:solidFill>
          <a:latin typeface="Arial" charset="0"/>
          <a:cs typeface="Arial" charset="0"/>
        </a:defRPr>
      </a:lvl8pPr>
      <a:lvl9pPr marL="1724927" algn="ctr" rtl="0" fontAlgn="base">
        <a:spcBef>
          <a:spcPct val="0"/>
        </a:spcBef>
        <a:spcAft>
          <a:spcPct val="0"/>
        </a:spcAft>
        <a:defRPr sz="4400">
          <a:solidFill>
            <a:schemeClr val="tx2"/>
          </a:solidFill>
          <a:latin typeface="Arial" charset="0"/>
          <a:cs typeface="Arial" charset="0"/>
        </a:defRPr>
      </a:lvl9pPr>
    </p:titleStyle>
    <p:bodyStyle>
      <a:lvl1pPr marL="323259" indent="-323259" algn="l" rtl="0" fontAlgn="base">
        <a:spcBef>
          <a:spcPct val="20000"/>
        </a:spcBef>
        <a:spcAft>
          <a:spcPct val="0"/>
        </a:spcAft>
        <a:buChar char="•"/>
        <a:defRPr sz="4000">
          <a:solidFill>
            <a:schemeClr val="bg1"/>
          </a:solidFill>
          <a:latin typeface="+mn-lt"/>
          <a:ea typeface="+mn-ea"/>
          <a:cs typeface="+mn-cs"/>
        </a:defRPr>
      </a:lvl1pPr>
      <a:lvl2pPr marL="700815" indent="-269529" algn="l" rtl="0" fontAlgn="base">
        <a:spcBef>
          <a:spcPct val="20000"/>
        </a:spcBef>
        <a:spcAft>
          <a:spcPct val="0"/>
        </a:spcAft>
        <a:buChar char="–"/>
        <a:defRPr sz="4000">
          <a:solidFill>
            <a:schemeClr val="bg1"/>
          </a:solidFill>
          <a:latin typeface="+mn-lt"/>
        </a:defRPr>
      </a:lvl2pPr>
      <a:lvl3pPr marL="1077980" indent="-215512" algn="l" rtl="0" fontAlgn="base">
        <a:spcBef>
          <a:spcPct val="20000"/>
        </a:spcBef>
        <a:spcAft>
          <a:spcPct val="0"/>
        </a:spcAft>
        <a:buChar char="•"/>
        <a:defRPr sz="2400">
          <a:solidFill>
            <a:schemeClr val="tx1"/>
          </a:solidFill>
          <a:latin typeface="+mj-lt"/>
          <a:cs typeface="+mj-cs"/>
        </a:defRPr>
      </a:lvl3pPr>
      <a:lvl4pPr marL="1509292" indent="-215512" algn="l" rtl="0" fontAlgn="base">
        <a:spcBef>
          <a:spcPct val="20000"/>
        </a:spcBef>
        <a:spcAft>
          <a:spcPct val="0"/>
        </a:spcAft>
        <a:buChar char="–"/>
        <a:defRPr sz="2000">
          <a:solidFill>
            <a:schemeClr val="tx1"/>
          </a:solidFill>
          <a:latin typeface="+mj-lt"/>
          <a:cs typeface="+mj-cs"/>
        </a:defRPr>
      </a:lvl4pPr>
      <a:lvl5pPr marL="1940429" indent="-215512" algn="l" rtl="0" fontAlgn="base">
        <a:spcBef>
          <a:spcPct val="20000"/>
        </a:spcBef>
        <a:spcAft>
          <a:spcPct val="0"/>
        </a:spcAft>
        <a:buChar char="»"/>
        <a:defRPr sz="2000">
          <a:solidFill>
            <a:schemeClr val="tx1"/>
          </a:solidFill>
          <a:latin typeface="+mj-lt"/>
          <a:cs typeface="+mj-cs"/>
        </a:defRPr>
      </a:lvl5pPr>
      <a:lvl6pPr marL="2371418" indent="-215512" algn="l" rtl="0" fontAlgn="base">
        <a:spcBef>
          <a:spcPct val="20000"/>
        </a:spcBef>
        <a:spcAft>
          <a:spcPct val="0"/>
        </a:spcAft>
        <a:buChar char="»"/>
        <a:defRPr sz="2000">
          <a:solidFill>
            <a:schemeClr val="tx1"/>
          </a:solidFill>
          <a:latin typeface="+mj-lt"/>
          <a:cs typeface="+mj-cs"/>
        </a:defRPr>
      </a:lvl6pPr>
      <a:lvl7pPr marL="2802760" indent="-215512" algn="l" rtl="0" fontAlgn="base">
        <a:spcBef>
          <a:spcPct val="20000"/>
        </a:spcBef>
        <a:spcAft>
          <a:spcPct val="0"/>
        </a:spcAft>
        <a:buChar char="»"/>
        <a:defRPr sz="2000">
          <a:solidFill>
            <a:schemeClr val="tx1"/>
          </a:solidFill>
          <a:latin typeface="+mj-lt"/>
          <a:cs typeface="+mj-cs"/>
        </a:defRPr>
      </a:lvl7pPr>
      <a:lvl8pPr marL="3233958" indent="-215512" algn="l" rtl="0" fontAlgn="base">
        <a:spcBef>
          <a:spcPct val="20000"/>
        </a:spcBef>
        <a:spcAft>
          <a:spcPct val="0"/>
        </a:spcAft>
        <a:buChar char="»"/>
        <a:defRPr sz="2000">
          <a:solidFill>
            <a:schemeClr val="tx1"/>
          </a:solidFill>
          <a:latin typeface="+mj-lt"/>
          <a:cs typeface="+mj-cs"/>
        </a:defRPr>
      </a:lvl8pPr>
      <a:lvl9pPr marL="3665221" indent="-21551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62481" rtl="0" eaLnBrk="1" latinLnBrk="0" hangingPunct="1">
        <a:defRPr sz="1800" kern="1200">
          <a:solidFill>
            <a:schemeClr val="tx1"/>
          </a:solidFill>
          <a:latin typeface="+mn-lt"/>
          <a:ea typeface="+mn-ea"/>
          <a:cs typeface="+mn-cs"/>
        </a:defRPr>
      </a:lvl1pPr>
      <a:lvl2pPr marL="431180" algn="l" defTabSz="862481" rtl="0" eaLnBrk="1" latinLnBrk="0" hangingPunct="1">
        <a:defRPr sz="1800" kern="1200">
          <a:solidFill>
            <a:schemeClr val="tx1"/>
          </a:solidFill>
          <a:latin typeface="+mn-lt"/>
          <a:ea typeface="+mn-ea"/>
          <a:cs typeface="+mn-cs"/>
        </a:defRPr>
      </a:lvl2pPr>
      <a:lvl3pPr marL="862481" algn="l" defTabSz="862481" rtl="0" eaLnBrk="1" latinLnBrk="0" hangingPunct="1">
        <a:defRPr sz="1800" kern="1200">
          <a:solidFill>
            <a:schemeClr val="tx1"/>
          </a:solidFill>
          <a:latin typeface="+mn-lt"/>
          <a:ea typeface="+mn-ea"/>
          <a:cs typeface="+mn-cs"/>
        </a:defRPr>
      </a:lvl3pPr>
      <a:lvl4pPr marL="1293628" algn="l" defTabSz="862481" rtl="0" eaLnBrk="1" latinLnBrk="0" hangingPunct="1">
        <a:defRPr sz="1800" kern="1200">
          <a:solidFill>
            <a:schemeClr val="tx1"/>
          </a:solidFill>
          <a:latin typeface="+mn-lt"/>
          <a:ea typeface="+mn-ea"/>
          <a:cs typeface="+mn-cs"/>
        </a:defRPr>
      </a:lvl4pPr>
      <a:lvl5pPr marL="1724927" algn="l" defTabSz="862481" rtl="0" eaLnBrk="1" latinLnBrk="0" hangingPunct="1">
        <a:defRPr sz="1800" kern="1200">
          <a:solidFill>
            <a:schemeClr val="tx1"/>
          </a:solidFill>
          <a:latin typeface="+mn-lt"/>
          <a:ea typeface="+mn-ea"/>
          <a:cs typeface="+mn-cs"/>
        </a:defRPr>
      </a:lvl5pPr>
      <a:lvl6pPr marL="2155930" algn="l" defTabSz="862481" rtl="0" eaLnBrk="1" latinLnBrk="0" hangingPunct="1">
        <a:defRPr sz="1800" kern="1200">
          <a:solidFill>
            <a:schemeClr val="tx1"/>
          </a:solidFill>
          <a:latin typeface="+mn-lt"/>
          <a:ea typeface="+mn-ea"/>
          <a:cs typeface="+mn-cs"/>
        </a:defRPr>
      </a:lvl6pPr>
      <a:lvl7pPr marL="2587125" algn="l" defTabSz="862481" rtl="0" eaLnBrk="1" latinLnBrk="0" hangingPunct="1">
        <a:defRPr sz="1800" kern="1200">
          <a:solidFill>
            <a:schemeClr val="tx1"/>
          </a:solidFill>
          <a:latin typeface="+mn-lt"/>
          <a:ea typeface="+mn-ea"/>
          <a:cs typeface="+mn-cs"/>
        </a:defRPr>
      </a:lvl7pPr>
      <a:lvl8pPr marL="3018349" algn="l" defTabSz="862481" rtl="0" eaLnBrk="1" latinLnBrk="0" hangingPunct="1">
        <a:defRPr sz="1800" kern="1200">
          <a:solidFill>
            <a:schemeClr val="tx1"/>
          </a:solidFill>
          <a:latin typeface="+mn-lt"/>
          <a:ea typeface="+mn-ea"/>
          <a:cs typeface="+mn-cs"/>
        </a:defRPr>
      </a:lvl8pPr>
      <a:lvl9pPr marL="3449584" algn="l" defTabSz="8624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odreads.com/author/show/6396.Susan_Forward"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www.goodreads.com/work/quotes/355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dreads.com/author/show/6396.Susan_Forward"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s://www.goodreads.com/work/quotes/355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m1b1FSNStbg?feature=oembed" TargetMode="Externa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hyperlink" Target="http://www.maozisrael.org/site/www.goo.gl/TW0QEO"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a:solidFill>
                  <a:srgbClr val="FFFF66"/>
                </a:solidFill>
              </a:rPr>
              <a:t> 2024 </a:t>
            </a:r>
            <a:r>
              <a:rPr lang="en-US" sz="4000" dirty="0">
                <a:solidFill>
                  <a:srgbClr val="FFFF66"/>
                </a:solidFill>
              </a:rPr>
              <a:t>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94EB5-833B-E334-213E-40B51CA64EA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0A856EC-C1CA-CD81-27B2-C349EC1A3590}"/>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Eph. 3.14-21 </a:t>
            </a:r>
            <a:r>
              <a:rPr lang="en-US" sz="4000" dirty="0"/>
              <a:t>so that the Messiah may live in your hearts through your trusting. Also I pray that you will be rooted and founded in love, so that you, with all God’s people, </a:t>
            </a:r>
            <a:r>
              <a:rPr lang="en-US" sz="4000" u="sng" dirty="0">
                <a:solidFill>
                  <a:srgbClr val="FFFF66"/>
                </a:solidFill>
              </a:rPr>
              <a:t>will be given strength</a:t>
            </a:r>
            <a:r>
              <a:rPr lang="en-US" sz="4000" dirty="0"/>
              <a:t> to grasp the breadth, length, height and depth of the Messiah’s love, yes, to know it, </a:t>
            </a:r>
          </a:p>
        </p:txBody>
      </p:sp>
    </p:spTree>
    <p:extLst>
      <p:ext uri="{BB962C8B-B14F-4D97-AF65-F5344CB8AC3E}">
        <p14:creationId xmlns:p14="http://schemas.microsoft.com/office/powerpoint/2010/main" val="2108797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3AA07-52CE-5B5E-8C04-F5791648E35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EB57E49-2CAF-1767-EE41-B66640225741}"/>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Eph. 3.14-21 </a:t>
            </a:r>
            <a:r>
              <a:rPr lang="en-US" sz="4000" dirty="0"/>
              <a:t>even though it is beyond all knowing, so that you will be filled with all the fullness of God. Now to him who by his power working in us is able to do far beyond anything we can ask or imagine, to him be glory in the Messianic Community and in the Messiah Yeshua from generation to generation forever. Amen.</a:t>
            </a:r>
          </a:p>
        </p:txBody>
      </p:sp>
    </p:spTree>
    <p:extLst>
      <p:ext uri="{BB962C8B-B14F-4D97-AF65-F5344CB8AC3E}">
        <p14:creationId xmlns:p14="http://schemas.microsoft.com/office/powerpoint/2010/main" val="205427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A6E68-1F74-668E-7E2C-B17747DC1C3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4F852E2-5831-B3C1-2755-C6800BAB2A86}"/>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F65F3ED-A773-0C1B-520F-03E4B6615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54789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E2E39-2C28-E585-7803-D25AB18AC0E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E207B41-C260-0EC3-22CC-90AF9CAF90A6}"/>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E114654-48D7-C932-76A3-D53043D89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DDB0DB2-63B3-5500-B399-F7A4916CA312}"/>
              </a:ext>
            </a:extLst>
          </p:cNvPr>
          <p:cNvSpPr txBox="1"/>
          <p:nvPr/>
        </p:nvSpPr>
        <p:spPr>
          <a:xfrm>
            <a:off x="228600" y="215621"/>
            <a:ext cx="8716169" cy="317009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Inner Empowerment of Love in the</a:t>
            </a:r>
          </a:p>
          <a:p>
            <a:pPr algn="l"/>
            <a:r>
              <a:rPr lang="en-US" dirty="0">
                <a:effectLst>
                  <a:outerShdw blurRad="38100" dist="38100" dir="2700000" algn="tl">
                    <a:srgbClr val="000000">
                      <a:alpha val="43137"/>
                    </a:srgbClr>
                  </a:outerShdw>
                </a:effectLst>
              </a:rPr>
              <a:t> Ruakh</a:t>
            </a:r>
          </a:p>
          <a:p>
            <a:pPr marL="461963" indent="-461963" algn="l">
              <a:buFont typeface="+mj-lt"/>
              <a:buAutoNum type="arabicPeriod"/>
            </a:pPr>
            <a:r>
              <a:rPr lang="en-US" sz="4000" dirty="0">
                <a:effectLst>
                  <a:outerShdw blurRad="38100" dist="38100" dir="2700000" algn="tl">
                    <a:srgbClr val="000000">
                      <a:alpha val="43137"/>
                    </a:srgbClr>
                  </a:outerShdw>
                </a:effectLst>
              </a:rPr>
              <a:t>In what ways are we crippled,</a:t>
            </a:r>
          </a:p>
          <a:p>
            <a:pPr algn="l"/>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 disabled?</a:t>
            </a:r>
          </a:p>
          <a:p>
            <a:pPr algn="l"/>
            <a:endParaRPr lang="en-US" dirty="0"/>
          </a:p>
        </p:txBody>
      </p:sp>
    </p:spTree>
    <p:extLst>
      <p:ext uri="{BB962C8B-B14F-4D97-AF65-F5344CB8AC3E}">
        <p14:creationId xmlns:p14="http://schemas.microsoft.com/office/powerpoint/2010/main" val="3451439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94C4-3937-3544-2B6B-A4DA78546CF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B209454-7BF2-CB5A-B0D8-B7295403DB73}"/>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Matt 5.22</a:t>
            </a:r>
            <a:r>
              <a:rPr lang="en-US" sz="4000" dirty="0"/>
              <a:t> But I tell you that anyone who </a:t>
            </a:r>
            <a:r>
              <a:rPr lang="en-US" sz="4000" u="sng" dirty="0">
                <a:solidFill>
                  <a:srgbClr val="FFFF66"/>
                </a:solidFill>
              </a:rPr>
              <a:t>nurses anger</a:t>
            </a:r>
            <a:r>
              <a:rPr lang="en-US" sz="4000" dirty="0"/>
              <a:t> against his brother will be subject to judgment; that whoever calls his brother, </a:t>
            </a:r>
            <a:r>
              <a:rPr lang="en-US" sz="4000" u="sng" dirty="0">
                <a:solidFill>
                  <a:srgbClr val="FFFF66"/>
                </a:solidFill>
              </a:rPr>
              <a:t>‘You good-for-nothing!</a:t>
            </a:r>
            <a:r>
              <a:rPr lang="en-US" sz="4000" dirty="0"/>
              <a:t>’ will be brought before the Sanhedrin; that whoever says, ‘</a:t>
            </a:r>
            <a:r>
              <a:rPr lang="en-US" sz="4000" u="sng" dirty="0">
                <a:solidFill>
                  <a:srgbClr val="FFFF66"/>
                </a:solidFill>
              </a:rPr>
              <a:t>Fool</a:t>
            </a:r>
            <a:r>
              <a:rPr lang="en-US" sz="4000" dirty="0"/>
              <a:t>!’ incurs the penalty of burning in the fire of </a:t>
            </a:r>
            <a:r>
              <a:rPr lang="en-US" sz="4000" dirty="0" err="1"/>
              <a:t>Gei</a:t>
            </a:r>
            <a:r>
              <a:rPr lang="en-US" sz="4000" dirty="0"/>
              <a:t>-Hinnom! </a:t>
            </a:r>
          </a:p>
        </p:txBody>
      </p:sp>
    </p:spTree>
    <p:extLst>
      <p:ext uri="{BB962C8B-B14F-4D97-AF65-F5344CB8AC3E}">
        <p14:creationId xmlns:p14="http://schemas.microsoft.com/office/powerpoint/2010/main" val="168103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16E52-E7C1-BDE5-C536-734853E7985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F134E74-6FDD-9631-3E49-B33D621D2E3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Matt 5.28</a:t>
            </a:r>
            <a:r>
              <a:rPr lang="en-US" sz="4000" dirty="0"/>
              <a:t> I tell you that a man who even [deliberately] </a:t>
            </a:r>
            <a:r>
              <a:rPr lang="en-US" sz="4000" u="sng" dirty="0">
                <a:solidFill>
                  <a:srgbClr val="FFFF66"/>
                </a:solidFill>
              </a:rPr>
              <a:t>looks at a woman</a:t>
            </a:r>
            <a:r>
              <a:rPr lang="en-US" sz="4000" dirty="0">
                <a:solidFill>
                  <a:srgbClr val="FFFF66"/>
                </a:solidFill>
              </a:rPr>
              <a:t> </a:t>
            </a:r>
            <a:r>
              <a:rPr lang="en-US" sz="4000" dirty="0"/>
              <a:t>with the purpose of lusting after her has already committed adultery with her in his heart.</a:t>
            </a:r>
          </a:p>
        </p:txBody>
      </p:sp>
    </p:spTree>
    <p:extLst>
      <p:ext uri="{BB962C8B-B14F-4D97-AF65-F5344CB8AC3E}">
        <p14:creationId xmlns:p14="http://schemas.microsoft.com/office/powerpoint/2010/main" val="2023085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3E4D2-BAA7-9032-7D9C-943B741261F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F4BAFE-E358-6470-706F-CDE52077C9B8}"/>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Matt 5.44, 46</a:t>
            </a:r>
            <a:r>
              <a:rPr lang="en-US" sz="4000" dirty="0"/>
              <a:t> I tell you, </a:t>
            </a:r>
            <a:r>
              <a:rPr lang="en-US" sz="4000" dirty="0">
                <a:solidFill>
                  <a:srgbClr val="FFFF66"/>
                </a:solidFill>
              </a:rPr>
              <a:t>love your enemies</a:t>
            </a:r>
            <a:r>
              <a:rPr lang="en-US" sz="4000" dirty="0"/>
              <a:t>! Pray for those who persecute you!...What reward do you get if you love only those who love you? Why, even tax-collectors do that! And if you are friendly only to your friends, are you doing anything out of the ordinary?</a:t>
            </a:r>
          </a:p>
        </p:txBody>
      </p:sp>
    </p:spTree>
    <p:extLst>
      <p:ext uri="{BB962C8B-B14F-4D97-AF65-F5344CB8AC3E}">
        <p14:creationId xmlns:p14="http://schemas.microsoft.com/office/powerpoint/2010/main" val="542816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4CC6C-F802-8B8C-25FE-E7DFC810167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FA8AE02-04AB-E833-79C0-3865A0E107AF}"/>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 5.37</a:t>
            </a:r>
            <a:r>
              <a:rPr lang="en-US" sz="4000" dirty="0"/>
              <a:t> Just let your ‘Yes’ be a simple ‘Yes,’ and your ‘No’ a simple ‘No’; anything more than this has its origin in evil.</a:t>
            </a:r>
          </a:p>
          <a:p>
            <a:pPr algn="l"/>
            <a:endParaRPr lang="en-US" sz="4000" dirty="0"/>
          </a:p>
          <a:p>
            <a:pPr algn="l"/>
            <a:r>
              <a:rPr lang="en-US" sz="4000" dirty="0"/>
              <a:t>Tax time?</a:t>
            </a:r>
          </a:p>
        </p:txBody>
      </p:sp>
    </p:spTree>
    <p:extLst>
      <p:ext uri="{BB962C8B-B14F-4D97-AF65-F5344CB8AC3E}">
        <p14:creationId xmlns:p14="http://schemas.microsoft.com/office/powerpoint/2010/main" val="3674015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67420-4991-E5DD-3E60-BD95C150E01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8E2113B-7EB4-4272-4284-60D57738262E}"/>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a:t>Gal. 5.19-21 </a:t>
            </a:r>
            <a:r>
              <a:rPr lang="en-US" sz="4000" dirty="0"/>
              <a:t>And it is perfectly evident what the old nature does.   It expresses itself in sexual immorality, impurity and indecency; involvement with the occult and with drugs; in feuding, fighting, becoming jealous and getting angry; in selfish ambition, factionalism, intrigue and envy; in drunkenness, orgies and things like these.</a:t>
            </a:r>
          </a:p>
        </p:txBody>
      </p:sp>
    </p:spTree>
    <p:extLst>
      <p:ext uri="{BB962C8B-B14F-4D97-AF65-F5344CB8AC3E}">
        <p14:creationId xmlns:p14="http://schemas.microsoft.com/office/powerpoint/2010/main" val="2227014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D8F7D-4F02-D368-01E7-205A181823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FEFEBE0-91C2-2CAF-C6AA-845F8D98E7A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6F1F8DD-0B3F-E399-BD1E-7E8B72BF2BB4}"/>
              </a:ext>
            </a:extLst>
          </p:cNvPr>
          <p:cNvPicPr>
            <a:picLocks noChangeAspect="1"/>
          </p:cNvPicPr>
          <p:nvPr/>
        </p:nvPicPr>
        <p:blipFill>
          <a:blip r:embed="rId3"/>
          <a:stretch>
            <a:fillRect/>
          </a:stretch>
        </p:blipFill>
        <p:spPr>
          <a:xfrm>
            <a:off x="3029042" y="-45744"/>
            <a:ext cx="6087325" cy="2715004"/>
          </a:xfrm>
          <a:prstGeom prst="rect">
            <a:avLst/>
          </a:prstGeom>
        </p:spPr>
      </p:pic>
      <p:pic>
        <p:nvPicPr>
          <p:cNvPr id="5" name="Picture 4">
            <a:extLst>
              <a:ext uri="{FF2B5EF4-FFF2-40B4-BE49-F238E27FC236}">
                <a16:creationId xmlns:a16="http://schemas.microsoft.com/office/drawing/2014/main" id="{0471E4E8-011E-3ACB-96A8-F7AF5CBFAAB9}"/>
              </a:ext>
            </a:extLst>
          </p:cNvPr>
          <p:cNvPicPr>
            <a:picLocks noChangeAspect="1"/>
          </p:cNvPicPr>
          <p:nvPr/>
        </p:nvPicPr>
        <p:blipFill>
          <a:blip r:embed="rId4"/>
          <a:stretch>
            <a:fillRect/>
          </a:stretch>
        </p:blipFill>
        <p:spPr>
          <a:xfrm>
            <a:off x="76200" y="0"/>
            <a:ext cx="2984869" cy="3333750"/>
          </a:xfrm>
          <a:prstGeom prst="rect">
            <a:avLst/>
          </a:prstGeom>
        </p:spPr>
      </p:pic>
      <p:sp>
        <p:nvSpPr>
          <p:cNvPr id="4" name="TextBox 3">
            <a:extLst>
              <a:ext uri="{FF2B5EF4-FFF2-40B4-BE49-F238E27FC236}">
                <a16:creationId xmlns:a16="http://schemas.microsoft.com/office/drawing/2014/main" id="{84A27E32-CE9E-890B-CB35-1248E9FBA9A2}"/>
              </a:ext>
            </a:extLst>
          </p:cNvPr>
          <p:cNvSpPr txBox="1"/>
          <p:nvPr/>
        </p:nvSpPr>
        <p:spPr>
          <a:xfrm>
            <a:off x="3702234" y="2801450"/>
            <a:ext cx="4572000" cy="400110"/>
          </a:xfrm>
          <a:prstGeom prst="rect">
            <a:avLst/>
          </a:prstGeom>
          <a:noFill/>
        </p:spPr>
        <p:txBody>
          <a:bodyPr wrap="square">
            <a:spAutoFit/>
          </a:bodyPr>
          <a:lstStyle/>
          <a:p>
            <a:r>
              <a:rPr lang="en-US" sz="2000" dirty="0"/>
              <a:t>gustafsonconsulting.org/</a:t>
            </a:r>
          </a:p>
        </p:txBody>
      </p:sp>
    </p:spTree>
    <p:extLst>
      <p:ext uri="{BB962C8B-B14F-4D97-AF65-F5344CB8AC3E}">
        <p14:creationId xmlns:p14="http://schemas.microsoft.com/office/powerpoint/2010/main" val="171793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C57ED-C861-263D-ACE3-D009E406A07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A1156C4-4555-FA47-6DC9-C275507FBB2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 before E:  Except when your</a:t>
            </a:r>
          </a:p>
        </p:txBody>
      </p:sp>
    </p:spTree>
    <p:extLst>
      <p:ext uri="{BB962C8B-B14F-4D97-AF65-F5344CB8AC3E}">
        <p14:creationId xmlns:p14="http://schemas.microsoft.com/office/powerpoint/2010/main" val="75879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1DC9D-976C-6A0C-C1CE-E77FC813D8E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D653503-75E8-413E-A1BD-6195CDB3B97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Gustafson guidelines:</a:t>
            </a:r>
          </a:p>
          <a:p>
            <a:pPr algn="l"/>
            <a:r>
              <a:rPr lang="en-US" sz="4000" dirty="0"/>
              <a:t>I..…don’t teach, instruct, correct, judge, or define anyone unless God told me to, they’re asking me, or it’s 911. And only out of love. </a:t>
            </a:r>
          </a:p>
          <a:p>
            <a:pPr algn="l"/>
            <a:r>
              <a:rPr lang="en-US" sz="4000" dirty="0"/>
              <a:t>All come with a great price.</a:t>
            </a:r>
          </a:p>
        </p:txBody>
      </p:sp>
    </p:spTree>
    <p:extLst>
      <p:ext uri="{BB962C8B-B14F-4D97-AF65-F5344CB8AC3E}">
        <p14:creationId xmlns:p14="http://schemas.microsoft.com/office/powerpoint/2010/main" val="808289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2752-D1F8-512F-3DF9-6A4ED3CD0A9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27B0BE8-8213-9508-4F7B-194ADD87F00A}"/>
              </a:ext>
            </a:extLst>
          </p:cNvPr>
          <p:cNvSpPr>
            <a:spLocks noGrp="1" noChangeArrowheads="1"/>
          </p:cNvSpPr>
          <p:nvPr>
            <p:ph type="subTitle" idx="1"/>
          </p:nvPr>
        </p:nvSpPr>
        <p:spPr>
          <a:xfrm>
            <a:off x="228600" y="209550"/>
            <a:ext cx="8686800" cy="4800600"/>
          </a:xfrm>
        </p:spPr>
        <p:txBody>
          <a:bodyPr>
            <a:normAutofit/>
          </a:bodyPr>
          <a:lstStyle/>
          <a:p>
            <a:endParaRPr lang="en-US" sz="4000" dirty="0"/>
          </a:p>
          <a:p>
            <a:endParaRPr lang="en-US" sz="4000" dirty="0"/>
          </a:p>
          <a:p>
            <a:r>
              <a:rPr lang="en-US" sz="4000" dirty="0"/>
              <a:t>therefore</a:t>
            </a:r>
          </a:p>
        </p:txBody>
      </p:sp>
    </p:spTree>
    <p:extLst>
      <p:ext uri="{BB962C8B-B14F-4D97-AF65-F5344CB8AC3E}">
        <p14:creationId xmlns:p14="http://schemas.microsoft.com/office/powerpoint/2010/main" val="2173053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B6EE-CB1F-4481-FE33-183AD5317F5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FE87D72-3999-1602-2EE3-3A1B4D9077C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Gustafson guidelines:</a:t>
            </a:r>
          </a:p>
          <a:p>
            <a:pPr algn="l"/>
            <a:r>
              <a:rPr lang="en-US" sz="4000" dirty="0"/>
              <a:t>You don’t teach, instruct, correct, judge, or define anyone unless God told you to, they’re asking you, or it’s 911. And only out of love. </a:t>
            </a:r>
          </a:p>
          <a:p>
            <a:pPr algn="l"/>
            <a:r>
              <a:rPr lang="en-US" sz="4000" dirty="0"/>
              <a:t>All come with a great price.</a:t>
            </a:r>
          </a:p>
        </p:txBody>
      </p:sp>
    </p:spTree>
    <p:extLst>
      <p:ext uri="{BB962C8B-B14F-4D97-AF65-F5344CB8AC3E}">
        <p14:creationId xmlns:p14="http://schemas.microsoft.com/office/powerpoint/2010/main" val="69376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DF5DE-473A-DD61-EFBC-C815D1773B7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A605A3F-D205-C78D-BE98-10FAA0D8639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Greatest disability</a:t>
            </a:r>
          </a:p>
          <a:p>
            <a:pPr algn="l"/>
            <a:r>
              <a:rPr lang="en-US" sz="4000" baseline="30000" dirty="0"/>
              <a:t>Yaakov/Jas 3.6 </a:t>
            </a:r>
            <a:r>
              <a:rPr lang="en-US" sz="4000" dirty="0"/>
              <a:t>And the tongue is a fire. The tongue is a world of evil placed among our body parts. It pollutes the whole body and sets on fire the course of life—and is set on fire by Gehenna.</a:t>
            </a:r>
          </a:p>
        </p:txBody>
      </p:sp>
    </p:spTree>
    <p:extLst>
      <p:ext uri="{BB962C8B-B14F-4D97-AF65-F5344CB8AC3E}">
        <p14:creationId xmlns:p14="http://schemas.microsoft.com/office/powerpoint/2010/main" val="3802041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BB4E2-A97D-DDB4-54FA-9C2ED6510F4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F24F6A6-3F14-CC21-E8CF-97F36E364CE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Definition of gossip:</a:t>
            </a:r>
          </a:p>
          <a:p>
            <a:pPr algn="l"/>
            <a:r>
              <a:rPr lang="en-US" sz="4000" dirty="0"/>
              <a:t>Spreading negative information about anyone to anyone who is not part of the problem, nor part of the solution.</a:t>
            </a:r>
          </a:p>
        </p:txBody>
      </p:sp>
    </p:spTree>
    <p:extLst>
      <p:ext uri="{BB962C8B-B14F-4D97-AF65-F5344CB8AC3E}">
        <p14:creationId xmlns:p14="http://schemas.microsoft.com/office/powerpoint/2010/main" val="2174724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6277-F42C-EC82-B662-84E07CA98FF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50D1526-5DF7-3B09-9694-112B79ED29B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Definition of slander:</a:t>
            </a:r>
          </a:p>
          <a:p>
            <a:pPr algn="l"/>
            <a:r>
              <a:rPr lang="en-US" sz="4000" dirty="0"/>
              <a:t>Telling the truth with the intention to hurts</a:t>
            </a:r>
          </a:p>
        </p:txBody>
      </p:sp>
    </p:spTree>
    <p:extLst>
      <p:ext uri="{BB962C8B-B14F-4D97-AF65-F5344CB8AC3E}">
        <p14:creationId xmlns:p14="http://schemas.microsoft.com/office/powerpoint/2010/main" val="3941346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E479-8520-6D27-5F09-2EE7791BD08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BBA9232-2D6C-4DB8-FB30-0DE5BEF312B9}"/>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9D44499C-5EC9-30BB-29E9-278B79C39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5A1B1265-7511-C3B3-5FB0-EEEFDC5DCC0E}"/>
              </a:ext>
            </a:extLst>
          </p:cNvPr>
          <p:cNvSpPr txBox="1"/>
          <p:nvPr/>
        </p:nvSpPr>
        <p:spPr>
          <a:xfrm>
            <a:off x="228600" y="215621"/>
            <a:ext cx="8716169" cy="4401205"/>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Inner Empowerment of Love in the</a:t>
            </a:r>
          </a:p>
          <a:p>
            <a:pPr algn="l"/>
            <a:r>
              <a:rPr lang="en-US" dirty="0">
                <a:effectLst>
                  <a:outerShdw blurRad="38100" dist="38100" dir="2700000" algn="tl">
                    <a:srgbClr val="000000">
                      <a:alpha val="43137"/>
                    </a:srgbClr>
                  </a:outerShdw>
                </a:effectLst>
              </a:rPr>
              <a:t> Ruakh</a:t>
            </a:r>
          </a:p>
          <a:p>
            <a:pPr marL="461963" indent="-461963" algn="l">
              <a:buFont typeface="+mj-lt"/>
              <a:buAutoNum type="arabicPeriod"/>
            </a:pPr>
            <a:r>
              <a:rPr lang="en-US" sz="4000" dirty="0">
                <a:effectLst>
                  <a:outerShdw blurRad="38100" dist="38100" dir="2700000" algn="tl">
                    <a:srgbClr val="000000">
                      <a:alpha val="43137"/>
                    </a:srgbClr>
                  </a:outerShdw>
                </a:effectLst>
              </a:rPr>
              <a:t>In what ways are we crippled,</a:t>
            </a:r>
          </a:p>
          <a:p>
            <a:pPr algn="l"/>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 disabled?</a:t>
            </a:r>
            <a:endParaRPr lang="en-US" dirty="0">
              <a:effectLst>
                <a:outerShdw blurRad="38100" dist="38100" dir="2700000" algn="tl">
                  <a:srgbClr val="000000">
                    <a:alpha val="43137"/>
                  </a:srgbClr>
                </a:outerShdw>
              </a:effectLst>
            </a:endParaRPr>
          </a:p>
          <a:p>
            <a:pPr marL="512763" indent="-512763" algn="l">
              <a:buFont typeface="+mj-lt"/>
              <a:buAutoNum type="arabicPeriod" startAt="2"/>
            </a:pPr>
            <a:r>
              <a:rPr lang="en-US" sz="4000" u="sng" dirty="0">
                <a:solidFill>
                  <a:srgbClr val="FFFF66"/>
                </a:solidFill>
              </a:rPr>
              <a:t>How to be empowered</a:t>
            </a:r>
          </a:p>
          <a:p>
            <a:pPr algn="l"/>
            <a:endParaRPr lang="en-US" sz="4000" dirty="0">
              <a:effectLst>
                <a:outerShdw blurRad="38100" dist="38100" dir="2700000" algn="tl">
                  <a:srgbClr val="000000">
                    <a:alpha val="43137"/>
                  </a:srgbClr>
                </a:outerShdw>
              </a:effectLst>
            </a:endParaRPr>
          </a:p>
          <a:p>
            <a:pPr algn="l"/>
            <a:endParaRPr lang="en-US" dirty="0"/>
          </a:p>
        </p:txBody>
      </p:sp>
    </p:spTree>
    <p:extLst>
      <p:ext uri="{BB962C8B-B14F-4D97-AF65-F5344CB8AC3E}">
        <p14:creationId xmlns:p14="http://schemas.microsoft.com/office/powerpoint/2010/main" val="1504048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fontScale="92500"/>
          </a:bodyPr>
          <a:lstStyle/>
          <a:p>
            <a:pPr marL="168275" indent="-168275" algn="l">
              <a:buFont typeface="Arial" panose="020B0604020202020204" pitchFamily="34" charset="0"/>
              <a:buChar char="•"/>
            </a:pPr>
            <a:r>
              <a:rPr lang="el-GR" dirty="0"/>
              <a:t>Some people do righteousness VERY well.  </a:t>
            </a:r>
          </a:p>
          <a:p>
            <a:pPr marL="168275" indent="-168275" algn="l">
              <a:buFont typeface="Arial" panose="020B0604020202020204" pitchFamily="34" charset="0"/>
              <a:buChar char="•"/>
            </a:pPr>
            <a:r>
              <a:rPr lang="el-GR" dirty="0"/>
              <a:t>Some people are nicer by nature than others are by grace.</a:t>
            </a:r>
          </a:p>
          <a:p>
            <a:pPr marL="168275" indent="-168275" algn="l">
              <a:buFont typeface="Arial" panose="020B0604020202020204" pitchFamily="34" charset="0"/>
              <a:buChar char="•"/>
            </a:pPr>
            <a:r>
              <a:rPr lang="el-GR" dirty="0"/>
              <a:t>GREATEST mystery to me is the deep flaws in the ‘righteousness’ of people with Messiah’s grace.</a:t>
            </a:r>
            <a:endParaRPr lang="en-US" dirty="0"/>
          </a:p>
        </p:txBody>
      </p:sp>
    </p:spTree>
    <p:extLst>
      <p:ext uri="{BB962C8B-B14F-4D97-AF65-F5344CB8AC3E}">
        <p14:creationId xmlns:p14="http://schemas.microsoft.com/office/powerpoint/2010/main" val="334723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361950"/>
            <a:ext cx="8135409" cy="4781550"/>
          </a:xfrm>
        </p:spPr>
        <p:txBody>
          <a:bodyPr>
            <a:normAutofit/>
          </a:bodyPr>
          <a:lstStyle/>
          <a:p>
            <a:pPr algn="l"/>
            <a:r>
              <a:rPr lang="el-GR" dirty="0"/>
              <a:t>What I am about to share is the MOST important, life impacting teaching I’ve ever shared.  Compared to this, I’ve never preached anything significant before. What makes us who we are.  Essence of freedom</a:t>
            </a:r>
            <a:r>
              <a:rPr lang="en-US" dirty="0"/>
              <a:t>.</a:t>
            </a:r>
          </a:p>
        </p:txBody>
      </p:sp>
    </p:spTree>
    <p:extLst>
      <p:ext uri="{BB962C8B-B14F-4D97-AF65-F5344CB8AC3E}">
        <p14:creationId xmlns:p14="http://schemas.microsoft.com/office/powerpoint/2010/main" val="4157949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287809" cy="4781550"/>
          </a:xfrm>
        </p:spPr>
        <p:txBody>
          <a:bodyPr>
            <a:normAutofit/>
          </a:bodyPr>
          <a:lstStyle/>
          <a:p>
            <a:pPr algn="l"/>
            <a:r>
              <a:rPr lang="el-GR" baseline="30000" dirty="0"/>
              <a:t>Eph. 3.14-21</a:t>
            </a:r>
            <a:r>
              <a:rPr lang="en-US" dirty="0"/>
              <a:t>  </a:t>
            </a:r>
            <a:r>
              <a:rPr lang="en-US" u="sng" dirty="0">
                <a:solidFill>
                  <a:srgbClr val="FFFF99"/>
                </a:solidFill>
              </a:rPr>
              <a:t>For this reason</a:t>
            </a:r>
            <a:r>
              <a:rPr lang="en-US" dirty="0"/>
              <a:t>, I fall on my knees before the Father,</a:t>
            </a:r>
            <a:r>
              <a:rPr lang="el-GR" dirty="0"/>
              <a:t> </a:t>
            </a:r>
            <a:r>
              <a:rPr lang="en-US" dirty="0"/>
              <a:t>from whom every family in heaven and on earth receives its character. </a:t>
            </a:r>
          </a:p>
        </p:txBody>
      </p:sp>
    </p:spTree>
    <p:extLst>
      <p:ext uri="{BB962C8B-B14F-4D97-AF65-F5344CB8AC3E}">
        <p14:creationId xmlns:p14="http://schemas.microsoft.com/office/powerpoint/2010/main" val="3266197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F40A5-7381-7330-7138-4DFAB3B6573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E93AB5E-C288-3B05-692E-99668D062AF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 before E:  Except when your for</a:t>
            </a:r>
            <a:r>
              <a:rPr lang="en-US" sz="4000" u="sng" dirty="0">
                <a:solidFill>
                  <a:srgbClr val="FFFF66"/>
                </a:solidFill>
              </a:rPr>
              <a:t>ei</a:t>
            </a:r>
            <a:r>
              <a:rPr lang="en-US" sz="4000" dirty="0"/>
              <a:t>gn n</a:t>
            </a:r>
            <a:r>
              <a:rPr lang="en-US" sz="4000" u="sng" dirty="0">
                <a:solidFill>
                  <a:srgbClr val="FFFF66"/>
                </a:solidFill>
              </a:rPr>
              <a:t>ei</a:t>
            </a:r>
            <a:r>
              <a:rPr lang="en-US" sz="4000" dirty="0"/>
              <a:t>ghbor K</a:t>
            </a:r>
            <a:r>
              <a:rPr lang="en-US" sz="4000" u="sng" dirty="0">
                <a:solidFill>
                  <a:srgbClr val="FFFF66"/>
                </a:solidFill>
              </a:rPr>
              <a:t>ei</a:t>
            </a:r>
            <a:r>
              <a:rPr lang="en-US" sz="4000" dirty="0"/>
              <a:t>th rec</a:t>
            </a:r>
            <a:r>
              <a:rPr lang="en-US" sz="4000" u="sng" dirty="0">
                <a:solidFill>
                  <a:srgbClr val="FFFF66"/>
                </a:solidFill>
              </a:rPr>
              <a:t>ei</a:t>
            </a:r>
            <a:r>
              <a:rPr lang="en-US" sz="4000" dirty="0"/>
              <a:t>ves </a:t>
            </a:r>
            <a:r>
              <a:rPr lang="en-US" sz="4000" u="sng" dirty="0">
                <a:solidFill>
                  <a:srgbClr val="FFFF66"/>
                </a:solidFill>
              </a:rPr>
              <a:t>ei</a:t>
            </a:r>
            <a:r>
              <a:rPr lang="en-US" sz="4000" dirty="0"/>
              <a:t>ght counterf</a:t>
            </a:r>
            <a:r>
              <a:rPr lang="en-US" sz="4000" u="sng" dirty="0">
                <a:solidFill>
                  <a:srgbClr val="FFFF66"/>
                </a:solidFill>
              </a:rPr>
              <a:t>ei</a:t>
            </a:r>
            <a:r>
              <a:rPr lang="en-US" sz="4000" dirty="0"/>
              <a:t>t b</a:t>
            </a:r>
            <a:r>
              <a:rPr lang="en-US" sz="4000" u="sng" dirty="0">
                <a:solidFill>
                  <a:srgbClr val="FFFF66"/>
                </a:solidFill>
              </a:rPr>
              <a:t>ei</a:t>
            </a:r>
            <a:r>
              <a:rPr lang="en-US" sz="4000" dirty="0"/>
              <a:t>ge sl</a:t>
            </a:r>
            <a:r>
              <a:rPr lang="en-US" sz="4000" u="sng" dirty="0">
                <a:solidFill>
                  <a:srgbClr val="FFFF66"/>
                </a:solidFill>
              </a:rPr>
              <a:t>ei</a:t>
            </a:r>
            <a:r>
              <a:rPr lang="en-US" sz="4000" dirty="0"/>
              <a:t>ghs from f</a:t>
            </a:r>
            <a:r>
              <a:rPr lang="en-US" sz="4000" u="sng" dirty="0">
                <a:solidFill>
                  <a:srgbClr val="FFFF66"/>
                </a:solidFill>
              </a:rPr>
              <a:t>ei</a:t>
            </a:r>
            <a:r>
              <a:rPr lang="en-US" sz="4000" dirty="0"/>
              <a:t>sty caff</a:t>
            </a:r>
            <a:r>
              <a:rPr lang="en-US" sz="4000" u="sng" dirty="0">
                <a:solidFill>
                  <a:srgbClr val="FFFF66"/>
                </a:solidFill>
              </a:rPr>
              <a:t>ei</a:t>
            </a:r>
            <a:r>
              <a:rPr lang="en-US" sz="4000" dirty="0"/>
              <a:t>nated w</a:t>
            </a:r>
            <a:r>
              <a:rPr lang="en-US" sz="4000" u="sng" dirty="0">
                <a:solidFill>
                  <a:srgbClr val="FFFF66"/>
                </a:solidFill>
              </a:rPr>
              <a:t>ei</a:t>
            </a:r>
            <a:r>
              <a:rPr lang="en-US" sz="4000" dirty="0"/>
              <a:t>ghtlifters.  W</a:t>
            </a:r>
            <a:r>
              <a:rPr lang="en-US" sz="4000" u="sng" dirty="0">
                <a:solidFill>
                  <a:srgbClr val="FFFF66"/>
                </a:solidFill>
              </a:rPr>
              <a:t>ei</a:t>
            </a:r>
            <a:r>
              <a:rPr lang="en-US" sz="4000" dirty="0"/>
              <a:t>rd</a:t>
            </a:r>
          </a:p>
        </p:txBody>
      </p:sp>
    </p:spTree>
    <p:extLst>
      <p:ext uri="{BB962C8B-B14F-4D97-AF65-F5344CB8AC3E}">
        <p14:creationId xmlns:p14="http://schemas.microsoft.com/office/powerpoint/2010/main" val="3357688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1C16-17DA-0FAC-EDD8-645091D7E1F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CFA564D-CCD1-F05F-9DF1-C0FC8D5207E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 what reason?</a:t>
            </a:r>
          </a:p>
          <a:p>
            <a:pPr algn="l"/>
            <a:r>
              <a:rPr lang="en-US" sz="4000" dirty="0"/>
              <a:t>The preceding chapters</a:t>
            </a:r>
          </a:p>
          <a:p>
            <a:pPr algn="l"/>
            <a:endParaRPr lang="en-US" sz="4000" dirty="0"/>
          </a:p>
        </p:txBody>
      </p:sp>
    </p:spTree>
    <p:extLst>
      <p:ext uri="{BB962C8B-B14F-4D97-AF65-F5344CB8AC3E}">
        <p14:creationId xmlns:p14="http://schemas.microsoft.com/office/powerpoint/2010/main" val="3005379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A058-45D2-6843-B317-2D1E12718DF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206B87D-5730-1A24-30E5-418F484DBA4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 what reason?</a:t>
            </a:r>
          </a:p>
          <a:p>
            <a:pPr algn="l"/>
            <a:r>
              <a:rPr lang="en-US" sz="4000" dirty="0"/>
              <a:t>The preceding chapters</a:t>
            </a:r>
          </a:p>
          <a:p>
            <a:pPr marL="401638" indent="-401638" algn="l">
              <a:buFont typeface="+mj-lt"/>
              <a:buAutoNum type="arabicPeriod"/>
            </a:pPr>
            <a:r>
              <a:rPr lang="en-US" sz="4000" dirty="0"/>
              <a:t>Revelation of the secret of joint citizenship, Jews and Nations. </a:t>
            </a:r>
            <a:r>
              <a:rPr lang="en-US" sz="4000" baseline="30000" dirty="0"/>
              <a:t>2.6</a:t>
            </a:r>
          </a:p>
          <a:p>
            <a:pPr marL="280988" indent="-280988" algn="l">
              <a:buFont typeface="Arial" panose="020B0604020202020204" pitchFamily="34" charset="0"/>
              <a:buChar char="•"/>
            </a:pPr>
            <a:endParaRPr lang="en-US" sz="4000" dirty="0"/>
          </a:p>
        </p:txBody>
      </p:sp>
    </p:spTree>
    <p:extLst>
      <p:ext uri="{BB962C8B-B14F-4D97-AF65-F5344CB8AC3E}">
        <p14:creationId xmlns:p14="http://schemas.microsoft.com/office/powerpoint/2010/main" val="93849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5867-A9AC-DF78-3ADF-7626FED02C1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FD05B1F-F792-A1D5-E3CE-3D59495F973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 what reason?</a:t>
            </a:r>
          </a:p>
          <a:p>
            <a:pPr algn="l"/>
            <a:r>
              <a:rPr lang="en-US" sz="4000" dirty="0"/>
              <a:t>The preceding chapters</a:t>
            </a:r>
          </a:p>
          <a:p>
            <a:pPr marL="401638" indent="-401638" algn="l">
              <a:buFont typeface="+mj-lt"/>
              <a:buAutoNum type="arabicPeriod"/>
            </a:pPr>
            <a:r>
              <a:rPr lang="en-US" sz="4000" dirty="0"/>
              <a:t>Revelation of the secret of joint citizenship, Jews and Nations. </a:t>
            </a:r>
            <a:r>
              <a:rPr lang="en-US" sz="4000" baseline="30000" dirty="0"/>
              <a:t>2.6</a:t>
            </a:r>
          </a:p>
          <a:p>
            <a:pPr marL="401638" indent="-401638" algn="l">
              <a:buFont typeface="+mj-lt"/>
              <a:buAutoNum type="arabicPeriod"/>
            </a:pPr>
            <a:r>
              <a:rPr lang="en-US" sz="4000" dirty="0"/>
              <a:t>Unfathomable riches </a:t>
            </a:r>
            <a:r>
              <a:rPr lang="en-US" sz="4000" baseline="30000" dirty="0"/>
              <a:t>2.8</a:t>
            </a:r>
          </a:p>
          <a:p>
            <a:pPr algn="l"/>
            <a:endParaRPr lang="en-US" sz="4000" dirty="0"/>
          </a:p>
        </p:txBody>
      </p:sp>
    </p:spTree>
    <p:extLst>
      <p:ext uri="{BB962C8B-B14F-4D97-AF65-F5344CB8AC3E}">
        <p14:creationId xmlns:p14="http://schemas.microsoft.com/office/powerpoint/2010/main" val="277428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88E39-AA32-8608-C2A2-FD86DCBD04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58CA616-A578-D516-7C8D-D5DA2BCDD86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 what reason?</a:t>
            </a:r>
          </a:p>
          <a:p>
            <a:pPr algn="l"/>
            <a:r>
              <a:rPr lang="en-US" sz="4000" dirty="0"/>
              <a:t>The preceding chapters</a:t>
            </a:r>
          </a:p>
          <a:p>
            <a:pPr marL="401638" indent="-401638" algn="l">
              <a:buFont typeface="+mj-lt"/>
              <a:buAutoNum type="arabicPeriod"/>
            </a:pPr>
            <a:r>
              <a:rPr lang="en-US" sz="4000" dirty="0"/>
              <a:t>Revelation of the secret of joint citizenship, Jews and Nations. </a:t>
            </a:r>
            <a:r>
              <a:rPr lang="en-US" sz="4000" baseline="30000" dirty="0"/>
              <a:t>2.6</a:t>
            </a:r>
          </a:p>
          <a:p>
            <a:pPr marL="401638" indent="-401638" algn="l">
              <a:buFont typeface="+mj-lt"/>
              <a:buAutoNum type="arabicPeriod"/>
            </a:pPr>
            <a:r>
              <a:rPr lang="en-US" sz="4000" dirty="0"/>
              <a:t>Unfathomable riches </a:t>
            </a:r>
            <a:r>
              <a:rPr lang="en-US" sz="4000" baseline="30000" dirty="0"/>
              <a:t>2.8</a:t>
            </a:r>
          </a:p>
          <a:p>
            <a:pPr marL="401638" indent="-401638" algn="l">
              <a:buFont typeface="+mj-lt"/>
              <a:buAutoNum type="arabicPeriod"/>
            </a:pPr>
            <a:r>
              <a:rPr lang="en-US" sz="4000" dirty="0"/>
              <a:t>Troubles Shaul is enduring </a:t>
            </a:r>
            <a:r>
              <a:rPr lang="en-US" sz="4000" baseline="30000" dirty="0"/>
              <a:t>2.13</a:t>
            </a:r>
          </a:p>
          <a:p>
            <a:pPr marL="280988" indent="-280988" algn="l">
              <a:buFont typeface="Arial" panose="020B0604020202020204" pitchFamily="34" charset="0"/>
              <a:buChar char="•"/>
            </a:pPr>
            <a:endParaRPr lang="en-US" sz="4000" dirty="0"/>
          </a:p>
        </p:txBody>
      </p:sp>
    </p:spTree>
    <p:extLst>
      <p:ext uri="{BB962C8B-B14F-4D97-AF65-F5344CB8AC3E}">
        <p14:creationId xmlns:p14="http://schemas.microsoft.com/office/powerpoint/2010/main" val="3242753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CB4FB-07E2-62E8-0DCC-1EBE07BB755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AAB8DFA-94FB-652F-FA40-7EC7ECE1FA1B}"/>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3.14-21  </a:t>
            </a:r>
            <a:r>
              <a:rPr lang="en-US" sz="4000" dirty="0"/>
              <a:t>For this reason, I fall on my knees</a:t>
            </a:r>
          </a:p>
          <a:p>
            <a:pPr marL="231775" indent="-231775" algn="l">
              <a:buFont typeface="Arial" panose="020B0604020202020204" pitchFamily="34" charset="0"/>
              <a:buChar char="•"/>
            </a:pPr>
            <a:r>
              <a:rPr lang="en-US" sz="4000" dirty="0"/>
              <a:t>Unusual for modern Jewish prayer</a:t>
            </a:r>
          </a:p>
          <a:p>
            <a:pPr marL="231775" indent="-231775" algn="l">
              <a:buFont typeface="Arial" panose="020B0604020202020204" pitchFamily="34" charset="0"/>
              <a:buChar char="•"/>
            </a:pPr>
            <a:r>
              <a:rPr lang="en-US" sz="4000" dirty="0"/>
              <a:t>Expression of utter amazement</a:t>
            </a:r>
          </a:p>
          <a:p>
            <a:pPr marL="231775" indent="-231775" algn="l">
              <a:buFont typeface="Arial" panose="020B0604020202020204" pitchFamily="34" charset="0"/>
              <a:buChar char="•"/>
            </a:pPr>
            <a:r>
              <a:rPr lang="en-US" sz="4000" dirty="0"/>
              <a:t>King Solomon at dedication of the First Temple.  Ps 95</a:t>
            </a:r>
          </a:p>
          <a:p>
            <a:pPr algn="l"/>
            <a:endParaRPr lang="en-US" sz="4000" dirty="0"/>
          </a:p>
        </p:txBody>
      </p:sp>
    </p:spTree>
    <p:extLst>
      <p:ext uri="{BB962C8B-B14F-4D97-AF65-F5344CB8AC3E}">
        <p14:creationId xmlns:p14="http://schemas.microsoft.com/office/powerpoint/2010/main" val="3824670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6C49-73B9-BE9B-800A-34EE8118F84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B3B34DE-A2EF-E45A-D1AD-D85D13AAC3D1}"/>
              </a:ext>
            </a:extLst>
          </p:cNvPr>
          <p:cNvSpPr>
            <a:spLocks noGrp="1" noChangeArrowheads="1"/>
          </p:cNvSpPr>
          <p:nvPr>
            <p:ph type="subTitle" idx="1"/>
          </p:nvPr>
        </p:nvSpPr>
        <p:spPr>
          <a:xfrm>
            <a:off x="457199" y="209550"/>
            <a:ext cx="8211609" cy="4933950"/>
          </a:xfrm>
        </p:spPr>
        <p:txBody>
          <a:bodyPr>
            <a:normAutofit/>
          </a:bodyPr>
          <a:lstStyle/>
          <a:p>
            <a:pPr algn="l"/>
            <a:r>
              <a:rPr lang="el-GR" baseline="30000" dirty="0"/>
              <a:t>Eph. 3.14-21</a:t>
            </a:r>
            <a:r>
              <a:rPr lang="en-US" dirty="0"/>
              <a:t>  For this reason, I fall on my knees before the Father,</a:t>
            </a:r>
            <a:r>
              <a:rPr lang="el-GR" dirty="0"/>
              <a:t> </a:t>
            </a:r>
            <a:r>
              <a:rPr lang="en-US" dirty="0"/>
              <a:t>from whom </a:t>
            </a:r>
            <a:r>
              <a:rPr lang="en-US" u="sng" dirty="0">
                <a:solidFill>
                  <a:srgbClr val="FFFF99"/>
                </a:solidFill>
              </a:rPr>
              <a:t>every family</a:t>
            </a:r>
            <a:r>
              <a:rPr lang="en-US" dirty="0">
                <a:solidFill>
                  <a:srgbClr val="FFFF99"/>
                </a:solidFill>
              </a:rPr>
              <a:t> </a:t>
            </a:r>
            <a:r>
              <a:rPr lang="en-US" dirty="0"/>
              <a:t>in heaven and on earth receives its character. </a:t>
            </a:r>
          </a:p>
        </p:txBody>
      </p:sp>
    </p:spTree>
    <p:extLst>
      <p:ext uri="{BB962C8B-B14F-4D97-AF65-F5344CB8AC3E}">
        <p14:creationId xmlns:p14="http://schemas.microsoft.com/office/powerpoint/2010/main" val="1583416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fontScale="92500" lnSpcReduction="10000"/>
          </a:bodyPr>
          <a:lstStyle/>
          <a:p>
            <a:pPr algn="l"/>
            <a:r>
              <a:rPr lang="en-US" dirty="0"/>
              <a:t>John Bradshaw, a family-systems therapy advocate and family dynamics expert, cites research that found </a:t>
            </a:r>
            <a:r>
              <a:rPr lang="en-US" dirty="0">
                <a:solidFill>
                  <a:srgbClr val="FFFF99"/>
                </a:solidFill>
              </a:rPr>
              <a:t>96 percent of all families </a:t>
            </a:r>
            <a:r>
              <a:rPr lang="en-US" dirty="0"/>
              <a:t>to be to some degree</a:t>
            </a:r>
            <a:r>
              <a:rPr lang="el-GR" dirty="0"/>
              <a:t> ‘</a:t>
            </a:r>
            <a:r>
              <a:rPr lang="en-US" dirty="0">
                <a:solidFill>
                  <a:srgbClr val="FFFF99"/>
                </a:solidFill>
              </a:rPr>
              <a:t>dysfunctional</a:t>
            </a:r>
            <a:r>
              <a:rPr lang="el-GR" dirty="0"/>
              <a:t>’  </a:t>
            </a:r>
            <a:r>
              <a:rPr lang="en-US" dirty="0"/>
              <a:t>—</a:t>
            </a:r>
            <a:r>
              <a:rPr lang="el-GR" dirty="0"/>
              <a:t> </a:t>
            </a:r>
            <a:r>
              <a:rPr lang="en-US" dirty="0"/>
              <a:t>that is, distorted by addictions and compulsions</a:t>
            </a:r>
            <a:r>
              <a:rPr lang="el-GR" dirty="0"/>
              <a:t>...</a:t>
            </a:r>
            <a:r>
              <a:rPr lang="en-US" dirty="0"/>
              <a:t> so, ignores the needs of each individual.</a:t>
            </a:r>
          </a:p>
        </p:txBody>
      </p:sp>
    </p:spTree>
    <p:extLst>
      <p:ext uri="{BB962C8B-B14F-4D97-AF65-F5344CB8AC3E}">
        <p14:creationId xmlns:p14="http://schemas.microsoft.com/office/powerpoint/2010/main" val="2436669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n-US" dirty="0"/>
              <a:t>96 percent of all families are to some degree emotionally impaired</a:t>
            </a:r>
            <a:r>
              <a:rPr lang="el-GR" dirty="0"/>
              <a:t>.</a:t>
            </a:r>
            <a:endParaRPr lang="en-US" dirty="0"/>
          </a:p>
        </p:txBody>
      </p:sp>
    </p:spTree>
    <p:extLst>
      <p:ext uri="{BB962C8B-B14F-4D97-AF65-F5344CB8AC3E}">
        <p14:creationId xmlns:p14="http://schemas.microsoft.com/office/powerpoint/2010/main" val="2749460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231004" cy="4800600"/>
          </a:xfrm>
        </p:spPr>
        <p:txBody>
          <a:bodyPr>
            <a:normAutofit/>
          </a:bodyPr>
          <a:lstStyle/>
          <a:p>
            <a:pPr algn="l"/>
            <a:r>
              <a:rPr lang="en-US" sz="4000" dirty="0"/>
              <a:t>Parents who cause us emotional or physical pain.  Parents who ignored our needs or </a:t>
            </a:r>
            <a:r>
              <a:rPr lang="en-US" sz="4000" u="sng" dirty="0">
                <a:solidFill>
                  <a:srgbClr val="FFFF66"/>
                </a:solidFill>
              </a:rPr>
              <a:t>overburdened us with guilt.</a:t>
            </a:r>
          </a:p>
        </p:txBody>
      </p:sp>
      <p:pic>
        <p:nvPicPr>
          <p:cNvPr id="3" name="Picture 2">
            <a:extLst>
              <a:ext uri="{FF2B5EF4-FFF2-40B4-BE49-F238E27FC236}">
                <a16:creationId xmlns:a16="http://schemas.microsoft.com/office/drawing/2014/main" id="{2F0AA621-0BF2-B4C3-B28F-7E303D768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88" b="10001"/>
          <a:stretch/>
        </p:blipFill>
        <p:spPr>
          <a:xfrm rot="5400000">
            <a:off x="4716654" y="781050"/>
            <a:ext cx="5143500" cy="3657600"/>
          </a:xfrm>
          <a:prstGeom prst="rect">
            <a:avLst/>
          </a:prstGeom>
        </p:spPr>
      </p:pic>
    </p:spTree>
    <p:extLst>
      <p:ext uri="{BB962C8B-B14F-4D97-AF65-F5344CB8AC3E}">
        <p14:creationId xmlns:p14="http://schemas.microsoft.com/office/powerpoint/2010/main" val="305026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lnSpcReduction="10000"/>
          </a:bodyPr>
          <a:lstStyle/>
          <a:p>
            <a:pPr algn="l"/>
            <a:r>
              <a:rPr lang="en-US" dirty="0"/>
              <a:t>“Most adult children of toxic parents grow up feeling tremendous confusion about </a:t>
            </a:r>
            <a:r>
              <a:rPr lang="en-US" u="sng" dirty="0">
                <a:solidFill>
                  <a:srgbClr val="FFFF66"/>
                </a:solidFill>
              </a:rPr>
              <a:t>what love means</a:t>
            </a:r>
            <a:r>
              <a:rPr lang="en-US" dirty="0"/>
              <a:t> and how it’s supposed to feel. Their parents did extremely unloving things to them in the name of love</a:t>
            </a:r>
            <a:r>
              <a:rPr lang="en-US" sz="1700" dirty="0"/>
              <a:t>― </a:t>
            </a:r>
            <a:r>
              <a:rPr lang="en-US" sz="1700" dirty="0">
                <a:hlinkClick r:id="rId3"/>
              </a:rPr>
              <a:t>Susan Forward</a:t>
            </a:r>
            <a:r>
              <a:rPr lang="en-US" sz="1700" dirty="0"/>
              <a:t>, </a:t>
            </a:r>
            <a:r>
              <a:rPr lang="en-US" sz="1700" dirty="0">
                <a:hlinkClick r:id="rId4"/>
              </a:rPr>
              <a:t>Toxic Parents: Overcoming Their Hurtful Legacy and Reclaiming Your Life</a:t>
            </a:r>
            <a:endParaRPr lang="en-US" sz="1700" dirty="0"/>
          </a:p>
        </p:txBody>
      </p:sp>
    </p:spTree>
    <p:extLst>
      <p:ext uri="{BB962C8B-B14F-4D97-AF65-F5344CB8AC3E}">
        <p14:creationId xmlns:p14="http://schemas.microsoft.com/office/powerpoint/2010/main" val="3860168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E634-7B0A-7BF5-9848-DF6E577264C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5BE8B9F-E8F6-9488-5CA8-A3844ED7E08D}"/>
              </a:ext>
            </a:extLst>
          </p:cNvPr>
          <p:cNvSpPr>
            <a:spLocks noGrp="1" noChangeArrowheads="1"/>
          </p:cNvSpPr>
          <p:nvPr>
            <p:ph type="subTitle" idx="1"/>
          </p:nvPr>
        </p:nvSpPr>
        <p:spPr>
          <a:xfrm>
            <a:off x="228600" y="209550"/>
            <a:ext cx="4800600" cy="4800600"/>
          </a:xfrm>
        </p:spPr>
        <p:txBody>
          <a:bodyPr>
            <a:normAutofit/>
          </a:bodyPr>
          <a:lstStyle/>
          <a:p>
            <a:pPr algn="l"/>
            <a:r>
              <a:rPr lang="en-US" sz="4000" dirty="0"/>
              <a:t> Please help us find:  MIA</a:t>
            </a:r>
          </a:p>
        </p:txBody>
      </p:sp>
      <p:pic>
        <p:nvPicPr>
          <p:cNvPr id="3" name="Picture 2">
            <a:extLst>
              <a:ext uri="{FF2B5EF4-FFF2-40B4-BE49-F238E27FC236}">
                <a16:creationId xmlns:a16="http://schemas.microsoft.com/office/drawing/2014/main" id="{1E5890EE-DC4F-63B6-1DBF-59B842587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2020"/>
            <a:ext cx="2314575" cy="5143500"/>
          </a:xfrm>
          <a:prstGeom prst="rect">
            <a:avLst/>
          </a:prstGeom>
        </p:spPr>
      </p:pic>
    </p:spTree>
    <p:extLst>
      <p:ext uri="{BB962C8B-B14F-4D97-AF65-F5344CB8AC3E}">
        <p14:creationId xmlns:p14="http://schemas.microsoft.com/office/powerpoint/2010/main" val="3018679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361950"/>
            <a:ext cx="8211609" cy="4781550"/>
          </a:xfrm>
        </p:spPr>
        <p:txBody>
          <a:bodyPr>
            <a:normAutofit/>
          </a:bodyPr>
          <a:lstStyle/>
          <a:p>
            <a:pPr algn="l"/>
            <a:r>
              <a:rPr lang="en-US" dirty="0"/>
              <a:t>Love doesn’t hurt, it feels good. Loving behavior nourishes your emotional well-being.</a:t>
            </a:r>
            <a:r>
              <a:rPr lang="el-GR" dirty="0"/>
              <a:t>..</a:t>
            </a:r>
            <a:r>
              <a:rPr lang="en-US" dirty="0"/>
              <a:t>Genuine love creates feelings of warmth, pleasure, safety, stability, and inner peace.” </a:t>
            </a:r>
            <a:br>
              <a:rPr lang="en-US" sz="1400" dirty="0"/>
            </a:br>
            <a:r>
              <a:rPr lang="en-US" sz="1400" dirty="0"/>
              <a:t>― </a:t>
            </a:r>
            <a:r>
              <a:rPr lang="en-US" sz="1400" dirty="0">
                <a:hlinkClick r:id="rId3"/>
              </a:rPr>
              <a:t>Susan Forward</a:t>
            </a:r>
            <a:r>
              <a:rPr lang="en-US" sz="1400" dirty="0"/>
              <a:t>, </a:t>
            </a:r>
            <a:r>
              <a:rPr lang="en-US" sz="1400" dirty="0">
                <a:hlinkClick r:id="rId4"/>
              </a:rPr>
              <a:t>Toxic Parents: Overcoming Their Hurtful Legacy and Reclaiming Your Life</a:t>
            </a:r>
            <a:endParaRPr lang="en-US" sz="1400" dirty="0"/>
          </a:p>
        </p:txBody>
      </p:sp>
    </p:spTree>
    <p:extLst>
      <p:ext uri="{BB962C8B-B14F-4D97-AF65-F5344CB8AC3E}">
        <p14:creationId xmlns:p14="http://schemas.microsoft.com/office/powerpoint/2010/main" val="3703871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98" y="-1"/>
            <a:ext cx="7664302" cy="511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4224345"/>
            <a:ext cx="6063904" cy="707886"/>
          </a:xfrm>
          <a:prstGeom prst="rect">
            <a:avLst/>
          </a:prstGeom>
          <a:noFill/>
        </p:spPr>
        <p:txBody>
          <a:bodyPr wrap="none" rtlCol="0">
            <a:spAutoFit/>
          </a:bodyPr>
          <a:lstStyle/>
          <a:p>
            <a:pPr algn="l"/>
            <a:r>
              <a:rPr lang="el-GR" dirty="0">
                <a:solidFill>
                  <a:srgbClr val="FFFFFF"/>
                </a:solidFill>
                <a:effectLst>
                  <a:outerShdw blurRad="38100" dist="38100" dir="2700000" algn="tl">
                    <a:srgbClr val="000000">
                      <a:alpha val="43137"/>
                    </a:srgbClr>
                  </a:outerShdw>
                </a:effectLst>
              </a:rPr>
              <a:t>Classical nuclear family</a:t>
            </a:r>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6366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F63B-A851-8DA4-D923-7B7D46F13F5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C593587-C869-825B-0A92-ABFC4C97B6CD}"/>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a:t>
            </a:r>
          </a:p>
        </p:txBody>
      </p:sp>
      <p:pic>
        <p:nvPicPr>
          <p:cNvPr id="3" name="Picture 2">
            <a:extLst>
              <a:ext uri="{FF2B5EF4-FFF2-40B4-BE49-F238E27FC236}">
                <a16:creationId xmlns:a16="http://schemas.microsoft.com/office/drawing/2014/main" id="{014CF8C0-05B2-287A-F450-F08E7BEC9100}"/>
              </a:ext>
            </a:extLst>
          </p:cNvPr>
          <p:cNvPicPr>
            <a:picLocks noChangeAspect="1"/>
          </p:cNvPicPr>
          <p:nvPr/>
        </p:nvPicPr>
        <p:blipFill>
          <a:blip r:embed="rId3"/>
          <a:stretch>
            <a:fillRect/>
          </a:stretch>
        </p:blipFill>
        <p:spPr>
          <a:xfrm>
            <a:off x="0" y="11274"/>
            <a:ext cx="3810000" cy="5149540"/>
          </a:xfrm>
          <a:prstGeom prst="rect">
            <a:avLst/>
          </a:prstGeom>
        </p:spPr>
      </p:pic>
      <p:pic>
        <p:nvPicPr>
          <p:cNvPr id="1026" name="Picture 2">
            <a:extLst>
              <a:ext uri="{FF2B5EF4-FFF2-40B4-BE49-F238E27FC236}">
                <a16:creationId xmlns:a16="http://schemas.microsoft.com/office/drawing/2014/main" id="{A6C14466-7B6E-ED63-EF64-19762FDE16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0999" y="11274"/>
            <a:ext cx="36068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1F5E9-544B-1719-6B04-486889969351}"/>
              </a:ext>
            </a:extLst>
          </p:cNvPr>
          <p:cNvSpPr txBox="1"/>
          <p:nvPr/>
        </p:nvSpPr>
        <p:spPr>
          <a:xfrm rot="5400000">
            <a:off x="2036569" y="2002265"/>
            <a:ext cx="5149538" cy="1323439"/>
          </a:xfrm>
          <a:prstGeom prst="rect">
            <a:avLst/>
          </a:prstGeom>
          <a:noFill/>
        </p:spPr>
        <p:txBody>
          <a:bodyPr wrap="square" rtlCol="0">
            <a:spAutoFit/>
          </a:bodyPr>
          <a:lstStyle/>
          <a:p>
            <a:r>
              <a:rPr lang="en-US" dirty="0"/>
              <a:t>Healthy father figure</a:t>
            </a:r>
          </a:p>
        </p:txBody>
      </p:sp>
    </p:spTree>
    <p:extLst>
      <p:ext uri="{BB962C8B-B14F-4D97-AF65-F5344CB8AC3E}">
        <p14:creationId xmlns:p14="http://schemas.microsoft.com/office/powerpoint/2010/main" val="1024657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133350"/>
            <a:ext cx="8077201" cy="4724400"/>
          </a:xfrm>
        </p:spPr>
        <p:txBody>
          <a:bodyPr>
            <a:normAutofit/>
          </a:bodyPr>
          <a:lstStyle/>
          <a:p>
            <a:pPr algn="l"/>
            <a:r>
              <a:rPr lang="el-GR" baseline="30000" dirty="0"/>
              <a:t>Eph. 3.14-21</a:t>
            </a:r>
            <a:r>
              <a:rPr lang="en-US" dirty="0"/>
              <a:t>  For this reason, I fall on my knees before </a:t>
            </a:r>
            <a:r>
              <a:rPr lang="en-US" u="sng" dirty="0">
                <a:solidFill>
                  <a:srgbClr val="FFFF99"/>
                </a:solidFill>
              </a:rPr>
              <a:t>the Father</a:t>
            </a:r>
            <a:r>
              <a:rPr lang="en-US" dirty="0"/>
              <a:t>,</a:t>
            </a:r>
            <a:r>
              <a:rPr lang="el-GR" dirty="0"/>
              <a:t> </a:t>
            </a:r>
            <a:r>
              <a:rPr lang="en-US" dirty="0"/>
              <a:t>from whom </a:t>
            </a:r>
            <a:r>
              <a:rPr lang="en-US" u="sng" dirty="0">
                <a:solidFill>
                  <a:srgbClr val="FFFF99"/>
                </a:solidFill>
              </a:rPr>
              <a:t>every family</a:t>
            </a:r>
            <a:r>
              <a:rPr lang="en-US" dirty="0">
                <a:solidFill>
                  <a:srgbClr val="FFFF99"/>
                </a:solidFill>
              </a:rPr>
              <a:t> </a:t>
            </a:r>
            <a:r>
              <a:rPr lang="en-US" dirty="0"/>
              <a:t>in heaven and on earth receives its character. </a:t>
            </a:r>
          </a:p>
        </p:txBody>
      </p:sp>
    </p:spTree>
    <p:extLst>
      <p:ext uri="{BB962C8B-B14F-4D97-AF65-F5344CB8AC3E}">
        <p14:creationId xmlns:p14="http://schemas.microsoft.com/office/powerpoint/2010/main" val="3364399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599" y="285750"/>
            <a:ext cx="7924801" cy="4495800"/>
          </a:xfrm>
        </p:spPr>
        <p:txBody>
          <a:bodyPr>
            <a:normAutofit/>
          </a:bodyPr>
          <a:lstStyle/>
          <a:p>
            <a:pPr algn="l"/>
            <a:r>
              <a:rPr lang="el-GR" baseline="30000" dirty="0"/>
              <a:t>Eph. 3.14-21</a:t>
            </a:r>
            <a:r>
              <a:rPr lang="en-US" dirty="0"/>
              <a:t>   </a:t>
            </a:r>
            <a:r>
              <a:rPr lang="el-GR" dirty="0"/>
              <a:t> </a:t>
            </a:r>
            <a:r>
              <a:rPr lang="en-US" dirty="0"/>
              <a:t>I pray that from the </a:t>
            </a:r>
            <a:r>
              <a:rPr lang="en-US" u="sng" dirty="0">
                <a:solidFill>
                  <a:srgbClr val="FFFF66"/>
                </a:solidFill>
              </a:rPr>
              <a:t>treasures of his glory </a:t>
            </a:r>
            <a:r>
              <a:rPr lang="en-US" dirty="0"/>
              <a:t>he will empower you with inner strength</a:t>
            </a:r>
            <a:r>
              <a:rPr lang="el-GR" dirty="0"/>
              <a:t> </a:t>
            </a:r>
            <a:r>
              <a:rPr lang="en-US" dirty="0"/>
              <a:t>by his Spirit, </a:t>
            </a:r>
          </a:p>
        </p:txBody>
      </p:sp>
    </p:spTree>
    <p:extLst>
      <p:ext uri="{BB962C8B-B14F-4D97-AF65-F5344CB8AC3E}">
        <p14:creationId xmlns:p14="http://schemas.microsoft.com/office/powerpoint/2010/main" val="3542586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dirty="0"/>
              <a:t> </a:t>
            </a:r>
            <a:endParaRPr lang="en-US" dirty="0"/>
          </a:p>
          <a:p>
            <a:pPr algn="l"/>
            <a:r>
              <a:rPr lang="en-US" dirty="0"/>
              <a:t>Reserves/</a:t>
            </a:r>
          </a:p>
          <a:p>
            <a:pPr algn="l"/>
            <a:r>
              <a:rPr lang="en-US" dirty="0"/>
              <a:t>Treasures</a:t>
            </a:r>
          </a:p>
        </p:txBody>
      </p:sp>
      <p:pic>
        <p:nvPicPr>
          <p:cNvPr id="3" name="Picture 2">
            <a:extLst>
              <a:ext uri="{FF2B5EF4-FFF2-40B4-BE49-F238E27FC236}">
                <a16:creationId xmlns:a16="http://schemas.microsoft.com/office/drawing/2014/main" id="{8B2EA65A-F7AA-FA71-D03F-178FEC6AB1D2}"/>
              </a:ext>
            </a:extLst>
          </p:cNvPr>
          <p:cNvPicPr>
            <a:picLocks noChangeAspect="1"/>
          </p:cNvPicPr>
          <p:nvPr/>
        </p:nvPicPr>
        <p:blipFill>
          <a:blip r:embed="rId3"/>
          <a:stretch>
            <a:fillRect/>
          </a:stretch>
        </p:blipFill>
        <p:spPr>
          <a:xfrm>
            <a:off x="3733800" y="0"/>
            <a:ext cx="4863962" cy="5143500"/>
          </a:xfrm>
          <a:prstGeom prst="rect">
            <a:avLst/>
          </a:prstGeom>
        </p:spPr>
      </p:pic>
      <p:cxnSp>
        <p:nvCxnSpPr>
          <p:cNvPr id="7" name="Straight Arrow Connector 6">
            <a:extLst>
              <a:ext uri="{FF2B5EF4-FFF2-40B4-BE49-F238E27FC236}">
                <a16:creationId xmlns:a16="http://schemas.microsoft.com/office/drawing/2014/main" id="{4B6B43D4-ABEC-01CB-EA13-51EB7B83D497}"/>
              </a:ext>
            </a:extLst>
          </p:cNvPr>
          <p:cNvCxnSpPr/>
          <p:nvPr/>
        </p:nvCxnSpPr>
        <p:spPr bwMode="auto">
          <a:xfrm>
            <a:off x="1981200" y="3638550"/>
            <a:ext cx="1429809" cy="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73565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077201" cy="4648200"/>
          </a:xfrm>
        </p:spPr>
        <p:txBody>
          <a:bodyPr>
            <a:normAutofit/>
          </a:bodyPr>
          <a:lstStyle/>
          <a:p>
            <a:pPr algn="l"/>
            <a:r>
              <a:rPr lang="en-US" dirty="0"/>
              <a:t>Reserves / Treasures</a:t>
            </a:r>
          </a:p>
        </p:txBody>
      </p:sp>
      <p:pic>
        <p:nvPicPr>
          <p:cNvPr id="3" name="Picture 2">
            <a:extLst>
              <a:ext uri="{FF2B5EF4-FFF2-40B4-BE49-F238E27FC236}">
                <a16:creationId xmlns:a16="http://schemas.microsoft.com/office/drawing/2014/main" id="{3F486345-504C-8A21-5733-42F2D1C192EC}"/>
              </a:ext>
            </a:extLst>
          </p:cNvPr>
          <p:cNvPicPr>
            <a:picLocks noChangeAspect="1"/>
          </p:cNvPicPr>
          <p:nvPr/>
        </p:nvPicPr>
        <p:blipFill>
          <a:blip r:embed="rId3"/>
          <a:stretch>
            <a:fillRect/>
          </a:stretch>
        </p:blipFill>
        <p:spPr>
          <a:xfrm>
            <a:off x="0" y="952808"/>
            <a:ext cx="9144000" cy="2195286"/>
          </a:xfrm>
          <a:prstGeom prst="rect">
            <a:avLst/>
          </a:prstGeom>
        </p:spPr>
      </p:pic>
    </p:spTree>
    <p:extLst>
      <p:ext uri="{BB962C8B-B14F-4D97-AF65-F5344CB8AC3E}">
        <p14:creationId xmlns:p14="http://schemas.microsoft.com/office/powerpoint/2010/main" val="4150490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133350"/>
            <a:ext cx="8229601" cy="4800600"/>
          </a:xfrm>
        </p:spPr>
        <p:txBody>
          <a:bodyPr>
            <a:normAutofit/>
          </a:bodyPr>
          <a:lstStyle/>
          <a:p>
            <a:pPr algn="l"/>
            <a:r>
              <a:rPr lang="el-GR" dirty="0"/>
              <a:t> </a:t>
            </a:r>
            <a:endParaRPr lang="en-US" dirty="0"/>
          </a:p>
        </p:txBody>
      </p:sp>
      <p:pic>
        <p:nvPicPr>
          <p:cNvPr id="3" name="Picture 2">
            <a:extLst>
              <a:ext uri="{FF2B5EF4-FFF2-40B4-BE49-F238E27FC236}">
                <a16:creationId xmlns:a16="http://schemas.microsoft.com/office/drawing/2014/main" id="{D97A6C86-1FD9-325A-1E40-6989F0E6459B}"/>
              </a:ext>
            </a:extLst>
          </p:cNvPr>
          <p:cNvPicPr>
            <a:picLocks noChangeAspect="1"/>
          </p:cNvPicPr>
          <p:nvPr/>
        </p:nvPicPr>
        <p:blipFill rotWithShape="1">
          <a:blip r:embed="rId3"/>
          <a:srcRect l="2128"/>
          <a:stretch/>
        </p:blipFill>
        <p:spPr>
          <a:xfrm>
            <a:off x="76200" y="22514"/>
            <a:ext cx="4773038" cy="5098472"/>
          </a:xfrm>
          <a:prstGeom prst="rect">
            <a:avLst/>
          </a:prstGeom>
        </p:spPr>
      </p:pic>
      <p:pic>
        <p:nvPicPr>
          <p:cNvPr id="5" name="Picture 4">
            <a:extLst>
              <a:ext uri="{FF2B5EF4-FFF2-40B4-BE49-F238E27FC236}">
                <a16:creationId xmlns:a16="http://schemas.microsoft.com/office/drawing/2014/main" id="{F8CD10C7-003A-1DAC-B8A2-8B6C7D049046}"/>
              </a:ext>
            </a:extLst>
          </p:cNvPr>
          <p:cNvPicPr>
            <a:picLocks noChangeAspect="1"/>
          </p:cNvPicPr>
          <p:nvPr/>
        </p:nvPicPr>
        <p:blipFill rotWithShape="1">
          <a:blip r:embed="rId4"/>
          <a:srcRect r="10950"/>
          <a:stretch/>
        </p:blipFill>
        <p:spPr>
          <a:xfrm>
            <a:off x="4798192" y="22514"/>
            <a:ext cx="4351037" cy="4301836"/>
          </a:xfrm>
          <a:prstGeom prst="rect">
            <a:avLst/>
          </a:prstGeom>
        </p:spPr>
      </p:pic>
      <p:sp>
        <p:nvSpPr>
          <p:cNvPr id="6" name="TextBox 5">
            <a:extLst>
              <a:ext uri="{FF2B5EF4-FFF2-40B4-BE49-F238E27FC236}">
                <a16:creationId xmlns:a16="http://schemas.microsoft.com/office/drawing/2014/main" id="{C884B6D4-28E3-B15D-CCF4-87266A986F12}"/>
              </a:ext>
            </a:extLst>
          </p:cNvPr>
          <p:cNvSpPr txBox="1"/>
          <p:nvPr/>
        </p:nvSpPr>
        <p:spPr>
          <a:xfrm>
            <a:off x="5488426" y="4349670"/>
            <a:ext cx="2497222" cy="707886"/>
          </a:xfrm>
          <a:prstGeom prst="rect">
            <a:avLst/>
          </a:prstGeom>
          <a:noFill/>
        </p:spPr>
        <p:txBody>
          <a:bodyPr wrap="none" rtlCol="0">
            <a:spAutoFit/>
          </a:bodyPr>
          <a:lstStyle/>
          <a:p>
            <a:pPr algn="l"/>
            <a:r>
              <a:rPr lang="en-US" dirty="0"/>
              <a:t>Reserves</a:t>
            </a:r>
          </a:p>
        </p:txBody>
      </p:sp>
    </p:spTree>
    <p:extLst>
      <p:ext uri="{BB962C8B-B14F-4D97-AF65-F5344CB8AC3E}">
        <p14:creationId xmlns:p14="http://schemas.microsoft.com/office/powerpoint/2010/main" val="3559461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7970-03FD-5E30-1D5B-A345A83DF2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475C6FB-FBB6-497B-F209-33B1C50DBBC5}"/>
              </a:ext>
            </a:extLst>
          </p:cNvPr>
          <p:cNvSpPr>
            <a:spLocks noGrp="1" noChangeArrowheads="1"/>
          </p:cNvSpPr>
          <p:nvPr>
            <p:ph type="subTitle" idx="1"/>
          </p:nvPr>
        </p:nvSpPr>
        <p:spPr>
          <a:xfrm>
            <a:off x="533399" y="209550"/>
            <a:ext cx="8001001" cy="4648200"/>
          </a:xfrm>
        </p:spPr>
        <p:txBody>
          <a:bodyPr>
            <a:normAutofit/>
          </a:bodyPr>
          <a:lstStyle/>
          <a:p>
            <a:pPr marL="168275" indent="-168275"/>
            <a:endParaRPr lang="en-US" dirty="0"/>
          </a:p>
          <a:p>
            <a:pPr marL="168275" indent="-168275"/>
            <a:r>
              <a:rPr lang="en-US" dirty="0"/>
              <a:t>Consider debt</a:t>
            </a:r>
          </a:p>
        </p:txBody>
      </p:sp>
    </p:spTree>
    <p:extLst>
      <p:ext uri="{BB962C8B-B14F-4D97-AF65-F5344CB8AC3E}">
        <p14:creationId xmlns:p14="http://schemas.microsoft.com/office/powerpoint/2010/main" val="2324331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209550"/>
            <a:ext cx="8001001" cy="4648200"/>
          </a:xfrm>
        </p:spPr>
        <p:txBody>
          <a:bodyPr>
            <a:normAutofit/>
          </a:bodyPr>
          <a:lstStyle/>
          <a:p>
            <a:pPr marL="168275" indent="-168275" algn="l"/>
            <a:r>
              <a:rPr lang="en-US" dirty="0"/>
              <a:t>Debt: USA is first in the world</a:t>
            </a:r>
            <a:r>
              <a:rPr lang="he-IL" dirty="0"/>
              <a:t> </a:t>
            </a:r>
            <a:endParaRPr lang="en-US" dirty="0"/>
          </a:p>
        </p:txBody>
      </p:sp>
      <p:pic>
        <p:nvPicPr>
          <p:cNvPr id="5" name="Picture 4">
            <a:extLst>
              <a:ext uri="{FF2B5EF4-FFF2-40B4-BE49-F238E27FC236}">
                <a16:creationId xmlns:a16="http://schemas.microsoft.com/office/drawing/2014/main" id="{33B9D9C3-548B-B683-3A57-94C9128DA574}"/>
              </a:ext>
            </a:extLst>
          </p:cNvPr>
          <p:cNvPicPr>
            <a:picLocks noChangeAspect="1"/>
          </p:cNvPicPr>
          <p:nvPr/>
        </p:nvPicPr>
        <p:blipFill>
          <a:blip r:embed="rId3"/>
          <a:stretch>
            <a:fillRect/>
          </a:stretch>
        </p:blipFill>
        <p:spPr>
          <a:xfrm>
            <a:off x="8274" y="1071615"/>
            <a:ext cx="9127452" cy="4038600"/>
          </a:xfrm>
          <a:prstGeom prst="rect">
            <a:avLst/>
          </a:prstGeom>
        </p:spPr>
      </p:pic>
    </p:spTree>
    <p:extLst>
      <p:ext uri="{BB962C8B-B14F-4D97-AF65-F5344CB8AC3E}">
        <p14:creationId xmlns:p14="http://schemas.microsoft.com/office/powerpoint/2010/main" val="414631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37B1-91A2-8BF7-7847-017F003D359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A12D1AC-0F6B-04F9-971C-C0E6752361B5}"/>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Story of Israeli </a:t>
            </a:r>
          </a:p>
          <a:p>
            <a:r>
              <a:rPr lang="en-US" sz="4000" dirty="0"/>
              <a:t>Dr. Amit Goffer. </a:t>
            </a:r>
          </a:p>
          <a:p>
            <a:r>
              <a:rPr lang="en-US" sz="4000" dirty="0"/>
              <a:t>He became paralyzed.</a:t>
            </a:r>
          </a:p>
        </p:txBody>
      </p:sp>
    </p:spTree>
    <p:extLst>
      <p:ext uri="{BB962C8B-B14F-4D97-AF65-F5344CB8AC3E}">
        <p14:creationId xmlns:p14="http://schemas.microsoft.com/office/powerpoint/2010/main" val="3785543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8CEA9-3527-20C5-E5F4-3D391CF17D8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6A00697-541D-1706-9037-2A44723CBAB0}"/>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he-IL" dirty="0"/>
              <a:t> </a:t>
            </a:r>
            <a:endParaRPr lang="en-US" dirty="0"/>
          </a:p>
        </p:txBody>
      </p:sp>
      <p:pic>
        <p:nvPicPr>
          <p:cNvPr id="5" name="Picture 4">
            <a:extLst>
              <a:ext uri="{FF2B5EF4-FFF2-40B4-BE49-F238E27FC236}">
                <a16:creationId xmlns:a16="http://schemas.microsoft.com/office/drawing/2014/main" id="{3FB2F68E-207B-412E-04E9-1BAD8789214D}"/>
              </a:ext>
            </a:extLst>
          </p:cNvPr>
          <p:cNvPicPr>
            <a:picLocks noChangeAspect="1"/>
          </p:cNvPicPr>
          <p:nvPr/>
        </p:nvPicPr>
        <p:blipFill rotWithShape="1">
          <a:blip r:embed="rId3"/>
          <a:srcRect t="15094" r="79593" b="30189"/>
          <a:stretch/>
        </p:blipFill>
        <p:spPr>
          <a:xfrm>
            <a:off x="0" y="0"/>
            <a:ext cx="4191000" cy="4972050"/>
          </a:xfrm>
          <a:prstGeom prst="rect">
            <a:avLst/>
          </a:prstGeom>
        </p:spPr>
      </p:pic>
      <p:pic>
        <p:nvPicPr>
          <p:cNvPr id="2" name="Picture 1">
            <a:extLst>
              <a:ext uri="{FF2B5EF4-FFF2-40B4-BE49-F238E27FC236}">
                <a16:creationId xmlns:a16="http://schemas.microsoft.com/office/drawing/2014/main" id="{ECC18AE2-C18F-98F8-4967-52E7377784CE}"/>
              </a:ext>
            </a:extLst>
          </p:cNvPr>
          <p:cNvPicPr>
            <a:picLocks noChangeAspect="1"/>
          </p:cNvPicPr>
          <p:nvPr/>
        </p:nvPicPr>
        <p:blipFill rotWithShape="1">
          <a:blip r:embed="rId3"/>
          <a:srcRect t="71698" r="83303"/>
          <a:stretch/>
        </p:blipFill>
        <p:spPr>
          <a:xfrm>
            <a:off x="4343400" y="200228"/>
            <a:ext cx="4619557" cy="3464668"/>
          </a:xfrm>
          <a:prstGeom prst="rect">
            <a:avLst/>
          </a:prstGeom>
        </p:spPr>
      </p:pic>
      <p:sp>
        <p:nvSpPr>
          <p:cNvPr id="3" name="TextBox 2">
            <a:extLst>
              <a:ext uri="{FF2B5EF4-FFF2-40B4-BE49-F238E27FC236}">
                <a16:creationId xmlns:a16="http://schemas.microsoft.com/office/drawing/2014/main" id="{8BF5B896-3E32-7C51-5B0E-5D3D8E1002D3}"/>
              </a:ext>
            </a:extLst>
          </p:cNvPr>
          <p:cNvSpPr txBox="1"/>
          <p:nvPr/>
        </p:nvSpPr>
        <p:spPr>
          <a:xfrm>
            <a:off x="5089234" y="3943350"/>
            <a:ext cx="1387766" cy="707886"/>
          </a:xfrm>
          <a:prstGeom prst="rect">
            <a:avLst/>
          </a:prstGeom>
          <a:noFill/>
        </p:spPr>
        <p:txBody>
          <a:bodyPr wrap="square" rtlCol="0">
            <a:spAutoFit/>
          </a:bodyPr>
          <a:lstStyle/>
          <a:p>
            <a:pPr algn="l"/>
            <a:r>
              <a:rPr lang="en-US" dirty="0"/>
              <a:t>Debt</a:t>
            </a:r>
          </a:p>
        </p:txBody>
      </p:sp>
    </p:spTree>
    <p:extLst>
      <p:ext uri="{BB962C8B-B14F-4D97-AF65-F5344CB8AC3E}">
        <p14:creationId xmlns:p14="http://schemas.microsoft.com/office/powerpoint/2010/main" val="4265238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47071-C74B-8906-1E41-06931921E67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DFD0E6C-2F87-91DB-33AB-97DB50E98BBC}"/>
              </a:ext>
            </a:extLst>
          </p:cNvPr>
          <p:cNvSpPr>
            <a:spLocks noGrp="1" noChangeArrowheads="1"/>
          </p:cNvSpPr>
          <p:nvPr>
            <p:ph type="subTitle" idx="1"/>
          </p:nvPr>
        </p:nvSpPr>
        <p:spPr>
          <a:xfrm>
            <a:off x="402035" y="0"/>
            <a:ext cx="8266774" cy="5143500"/>
          </a:xfrm>
        </p:spPr>
        <p:txBody>
          <a:bodyPr>
            <a:normAutofit lnSpcReduction="10000"/>
          </a:bodyPr>
          <a:lstStyle/>
          <a:p>
            <a:pPr algn="l"/>
            <a:r>
              <a:rPr lang="el-GR" dirty="0"/>
              <a:t>United States of America</a:t>
            </a:r>
          </a:p>
          <a:p>
            <a:pPr marL="168275" indent="-168275" algn="l">
              <a:buFont typeface="Arial" panose="020B0604020202020204" pitchFamily="34" charset="0"/>
              <a:buChar char="•"/>
            </a:pPr>
            <a:r>
              <a:rPr lang="en-US" dirty="0"/>
              <a:t>$33</a:t>
            </a:r>
            <a:r>
              <a:rPr lang="he-IL" dirty="0"/>
              <a:t> </a:t>
            </a:r>
            <a:r>
              <a:rPr lang="en-US" dirty="0"/>
              <a:t>trillion debt, $240 billion reserves  </a:t>
            </a:r>
            <a:r>
              <a:rPr lang="el-GR" dirty="0"/>
              <a:t>[hard to visualize, so proportionally:]</a:t>
            </a:r>
          </a:p>
          <a:p>
            <a:pPr marL="168275" indent="-168275" algn="l">
              <a:buFont typeface="Arial" panose="020B0604020202020204" pitchFamily="34" charset="0"/>
              <a:buChar char="•"/>
            </a:pPr>
            <a:r>
              <a:rPr lang="en-US" dirty="0"/>
              <a:t>L</a:t>
            </a:r>
            <a:r>
              <a:rPr lang="el-GR" dirty="0"/>
              <a:t>ike </a:t>
            </a:r>
            <a:r>
              <a:rPr lang="en-US" dirty="0"/>
              <a:t>$33 thousand debt, $240 reserves</a:t>
            </a:r>
            <a:endParaRPr lang="el-GR" dirty="0"/>
          </a:p>
          <a:p>
            <a:pPr marL="168275" indent="-168275" algn="l">
              <a:buFont typeface="Arial" panose="020B0604020202020204" pitchFamily="34" charset="0"/>
              <a:buChar char="•"/>
            </a:pPr>
            <a:r>
              <a:rPr lang="el-GR" dirty="0"/>
              <a:t>USA has no treasure, </a:t>
            </a:r>
            <a:r>
              <a:rPr lang="en-US" dirty="0"/>
              <a:t>zero </a:t>
            </a:r>
            <a:r>
              <a:rPr lang="el-GR" dirty="0"/>
              <a:t>reserves</a:t>
            </a:r>
            <a:r>
              <a:rPr lang="en-US" dirty="0"/>
              <a:t> in actuality</a:t>
            </a:r>
          </a:p>
          <a:p>
            <a:pPr marL="168275" indent="-168275" algn="l"/>
            <a:endParaRPr lang="en-US" dirty="0"/>
          </a:p>
        </p:txBody>
      </p:sp>
    </p:spTree>
    <p:extLst>
      <p:ext uri="{BB962C8B-B14F-4D97-AF65-F5344CB8AC3E}">
        <p14:creationId xmlns:p14="http://schemas.microsoft.com/office/powerpoint/2010/main" val="760138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550A-8610-263E-43A3-2E48A2B64CA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252E6B7-F698-AA77-C09D-F4CA037B422E}"/>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The average American credit card debt:</a:t>
            </a:r>
          </a:p>
        </p:txBody>
      </p:sp>
      <p:pic>
        <p:nvPicPr>
          <p:cNvPr id="3" name="Picture 2">
            <a:extLst>
              <a:ext uri="{FF2B5EF4-FFF2-40B4-BE49-F238E27FC236}">
                <a16:creationId xmlns:a16="http://schemas.microsoft.com/office/drawing/2014/main" id="{5A74FB08-1D35-F1D9-2B15-A3B829DCA1AD}"/>
              </a:ext>
            </a:extLst>
          </p:cNvPr>
          <p:cNvPicPr>
            <a:picLocks noChangeAspect="1"/>
          </p:cNvPicPr>
          <p:nvPr/>
        </p:nvPicPr>
        <p:blipFill>
          <a:blip r:embed="rId3"/>
          <a:stretch>
            <a:fillRect/>
          </a:stretch>
        </p:blipFill>
        <p:spPr>
          <a:xfrm>
            <a:off x="76200" y="1657350"/>
            <a:ext cx="8692982" cy="1557374"/>
          </a:xfrm>
          <a:prstGeom prst="rect">
            <a:avLst/>
          </a:prstGeom>
        </p:spPr>
      </p:pic>
    </p:spTree>
    <p:extLst>
      <p:ext uri="{BB962C8B-B14F-4D97-AF65-F5344CB8AC3E}">
        <p14:creationId xmlns:p14="http://schemas.microsoft.com/office/powerpoint/2010/main" val="1369063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604D-4967-060D-2704-8D077ACEF28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0B68263-E40B-5DAD-82E2-CC35AD050453}"/>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he-IL" dirty="0"/>
              <a:t> </a:t>
            </a:r>
            <a:r>
              <a:rPr lang="en-US" dirty="0"/>
              <a:t>Most of us have zero love reserves.</a:t>
            </a:r>
          </a:p>
          <a:p>
            <a:pPr marL="168275" indent="-168275" algn="l"/>
            <a:r>
              <a:rPr lang="en-US" dirty="0"/>
              <a:t>Maybe a great love deficit. </a:t>
            </a:r>
          </a:p>
          <a:p>
            <a:pPr marL="341313" indent="-341313" algn="l">
              <a:buFont typeface="Arial" panose="020B0604020202020204" pitchFamily="34" charset="0"/>
              <a:buChar char="•"/>
            </a:pPr>
            <a:r>
              <a:rPr lang="en-US" dirty="0"/>
              <a:t>Wounds</a:t>
            </a:r>
          </a:p>
          <a:p>
            <a:pPr marL="341313" indent="-341313" algn="l">
              <a:buFont typeface="Arial" panose="020B0604020202020204" pitchFamily="34" charset="0"/>
              <a:buChar char="•"/>
            </a:pPr>
            <a:r>
              <a:rPr lang="en-US" dirty="0"/>
              <a:t>Unresolved conflicts</a:t>
            </a:r>
          </a:p>
          <a:p>
            <a:pPr marL="341313" indent="-341313" algn="l">
              <a:buFont typeface="Arial" panose="020B0604020202020204" pitchFamily="34" charset="0"/>
              <a:buChar char="•"/>
            </a:pPr>
            <a:r>
              <a:rPr lang="en-US" dirty="0"/>
              <a:t>Settled anger </a:t>
            </a:r>
          </a:p>
        </p:txBody>
      </p:sp>
    </p:spTree>
    <p:extLst>
      <p:ext uri="{BB962C8B-B14F-4D97-AF65-F5344CB8AC3E}">
        <p14:creationId xmlns:p14="http://schemas.microsoft.com/office/powerpoint/2010/main" val="1574674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BB2C-A444-D6E4-6B7A-560DEB93659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706CB9C-9383-2B76-5FAA-ED640C693D76}"/>
              </a:ext>
            </a:extLst>
          </p:cNvPr>
          <p:cNvSpPr>
            <a:spLocks noGrp="1" noChangeArrowheads="1"/>
          </p:cNvSpPr>
          <p:nvPr>
            <p:ph type="subTitle" idx="1"/>
          </p:nvPr>
        </p:nvSpPr>
        <p:spPr>
          <a:xfrm>
            <a:off x="609599" y="285750"/>
            <a:ext cx="7924801" cy="4495800"/>
          </a:xfrm>
        </p:spPr>
        <p:txBody>
          <a:bodyPr>
            <a:normAutofit/>
          </a:bodyPr>
          <a:lstStyle/>
          <a:p>
            <a:pPr algn="l"/>
            <a:r>
              <a:rPr lang="el-GR" baseline="30000" dirty="0"/>
              <a:t>Eph. 3.14-21</a:t>
            </a:r>
            <a:r>
              <a:rPr lang="en-US" dirty="0"/>
              <a:t>   </a:t>
            </a:r>
            <a:r>
              <a:rPr lang="el-GR" dirty="0"/>
              <a:t> </a:t>
            </a:r>
            <a:r>
              <a:rPr lang="en-US" dirty="0"/>
              <a:t>I pray that from the </a:t>
            </a:r>
            <a:r>
              <a:rPr lang="en-US" u="sng" dirty="0">
                <a:solidFill>
                  <a:srgbClr val="FFFF66"/>
                </a:solidFill>
              </a:rPr>
              <a:t>treasures of his glory</a:t>
            </a:r>
            <a:endParaRPr lang="en-US" dirty="0"/>
          </a:p>
        </p:txBody>
      </p:sp>
    </p:spTree>
    <p:extLst>
      <p:ext uri="{BB962C8B-B14F-4D97-AF65-F5344CB8AC3E}">
        <p14:creationId xmlns:p14="http://schemas.microsoft.com/office/powerpoint/2010/main" val="589397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6412230"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1"/>
            <a:ext cx="6412231" cy="1323439"/>
          </a:xfrm>
          <a:prstGeom prst="rect">
            <a:avLst/>
          </a:prstGeom>
          <a:noFill/>
        </p:spPr>
        <p:txBody>
          <a:bodyPr wrap="square" rtlCol="0">
            <a:spAutoFit/>
          </a:bodyPr>
          <a:lstStyle/>
          <a:p>
            <a:pPr algn="l"/>
            <a:r>
              <a:rPr lang="en-US" dirty="0">
                <a:solidFill>
                  <a:srgbClr val="FFFFFF"/>
                </a:solidFill>
                <a:effectLst>
                  <a:outerShdw blurRad="38100" dist="38100" dir="2700000" algn="tl">
                    <a:srgbClr val="000000">
                      <a:alpha val="43137"/>
                    </a:srgbClr>
                  </a:outerShdw>
                </a:effectLst>
              </a:rPr>
              <a:t>Uranium metal highly </a:t>
            </a:r>
            <a:endParaRPr lang="el-GR" dirty="0">
              <a:solidFill>
                <a:srgbClr val="FFFFFF"/>
              </a:solidFill>
              <a:effectLst>
                <a:outerShdw blurRad="38100" dist="38100" dir="2700000" algn="tl">
                  <a:srgbClr val="000000">
                    <a:alpha val="43137"/>
                  </a:srgbClr>
                </a:outerShdw>
              </a:effectLst>
            </a:endParaRPr>
          </a:p>
          <a:p>
            <a:pPr algn="l"/>
            <a:r>
              <a:rPr lang="en-US" dirty="0">
                <a:solidFill>
                  <a:srgbClr val="FFFFFF"/>
                </a:solidFill>
                <a:effectLst>
                  <a:outerShdw blurRad="38100" dist="38100" dir="2700000" algn="tl">
                    <a:srgbClr val="000000">
                      <a:alpha val="43137"/>
                    </a:srgbClr>
                  </a:outerShdw>
                </a:effectLst>
              </a:rPr>
              <a:t>enriched in </a:t>
            </a:r>
            <a:r>
              <a:rPr lang="en-US" baseline="30000" dirty="0">
                <a:solidFill>
                  <a:srgbClr val="FFFFFF"/>
                </a:solidFill>
                <a:effectLst>
                  <a:outerShdw blurRad="38100" dist="38100" dir="2700000" algn="tl">
                    <a:srgbClr val="000000">
                      <a:alpha val="43137"/>
                    </a:srgbClr>
                  </a:outerShdw>
                </a:effectLst>
              </a:rPr>
              <a:t>235</a:t>
            </a:r>
            <a:r>
              <a:rPr lang="en-US" dirty="0">
                <a:solidFill>
                  <a:srgbClr val="FFFFFF"/>
                </a:solidFill>
                <a:effectLst>
                  <a:outerShdw blurRad="38100" dist="38100" dir="2700000" algn="tl">
                    <a:srgbClr val="000000">
                      <a:alpha val="43137"/>
                    </a:srgbClr>
                  </a:outerShdw>
                </a:effectLst>
              </a:rPr>
              <a:t>uranium</a:t>
            </a:r>
          </a:p>
        </p:txBody>
      </p:sp>
      <p:sp>
        <p:nvSpPr>
          <p:cNvPr id="3" name="TextBox 2"/>
          <p:cNvSpPr txBox="1"/>
          <p:nvPr/>
        </p:nvSpPr>
        <p:spPr>
          <a:xfrm>
            <a:off x="6869430" y="661719"/>
            <a:ext cx="2092008" cy="3970318"/>
          </a:xfrm>
          <a:prstGeom prst="rect">
            <a:avLst/>
          </a:prstGeom>
          <a:noFill/>
        </p:spPr>
        <p:txBody>
          <a:bodyPr wrap="square" rtlCol="0">
            <a:spAutoFit/>
          </a:bodyPr>
          <a:lstStyle/>
          <a:p>
            <a:pPr algn="l"/>
            <a:r>
              <a:rPr lang="en-US" sz="2800" dirty="0">
                <a:solidFill>
                  <a:srgbClr val="FFFF99"/>
                </a:solidFill>
              </a:rPr>
              <a:t>2.5 million</a:t>
            </a:r>
            <a:endParaRPr lang="el-GR" sz="2800" dirty="0">
              <a:solidFill>
                <a:srgbClr val="FFFF99"/>
              </a:solidFill>
            </a:endParaRPr>
          </a:p>
          <a:p>
            <a:pPr algn="l"/>
            <a:r>
              <a:rPr lang="en-US" sz="2800" dirty="0">
                <a:solidFill>
                  <a:srgbClr val="FFFF99"/>
                </a:solidFill>
              </a:rPr>
              <a:t>times </a:t>
            </a:r>
            <a:r>
              <a:rPr lang="en-US" sz="2800" dirty="0">
                <a:solidFill>
                  <a:srgbClr val="FFFFFF"/>
                </a:solidFill>
              </a:rPr>
              <a:t>more</a:t>
            </a:r>
            <a:endParaRPr lang="el-GR" sz="2800" dirty="0">
              <a:solidFill>
                <a:srgbClr val="FFFFFF"/>
              </a:solidFill>
            </a:endParaRPr>
          </a:p>
          <a:p>
            <a:pPr algn="l"/>
            <a:r>
              <a:rPr lang="en-US" sz="2800" dirty="0">
                <a:solidFill>
                  <a:srgbClr val="FFFFFF"/>
                </a:solidFill>
              </a:rPr>
              <a:t>than the </a:t>
            </a:r>
            <a:endParaRPr lang="el-GR" sz="2800" dirty="0">
              <a:solidFill>
                <a:srgbClr val="FFFFFF"/>
              </a:solidFill>
            </a:endParaRPr>
          </a:p>
          <a:p>
            <a:pPr algn="l"/>
            <a:r>
              <a:rPr lang="en-US" sz="2800" dirty="0">
                <a:solidFill>
                  <a:srgbClr val="FFFFFF"/>
                </a:solidFill>
              </a:rPr>
              <a:t>energy </a:t>
            </a:r>
            <a:endParaRPr lang="el-GR" sz="2800" dirty="0">
              <a:solidFill>
                <a:srgbClr val="FFFFFF"/>
              </a:solidFill>
            </a:endParaRPr>
          </a:p>
          <a:p>
            <a:pPr algn="l"/>
            <a:r>
              <a:rPr lang="en-US" sz="2800" dirty="0">
                <a:solidFill>
                  <a:srgbClr val="FFFFFF"/>
                </a:solidFill>
              </a:rPr>
              <a:t>released </a:t>
            </a:r>
            <a:endParaRPr lang="el-GR" sz="2800" dirty="0">
              <a:solidFill>
                <a:srgbClr val="FFFFFF"/>
              </a:solidFill>
            </a:endParaRPr>
          </a:p>
          <a:p>
            <a:pPr algn="l"/>
            <a:r>
              <a:rPr lang="en-US" sz="2800" dirty="0">
                <a:solidFill>
                  <a:srgbClr val="FFFFFF"/>
                </a:solidFill>
              </a:rPr>
              <a:t>from </a:t>
            </a:r>
            <a:endParaRPr lang="el-GR" sz="2800" dirty="0">
              <a:solidFill>
                <a:srgbClr val="FFFFFF"/>
              </a:solidFill>
            </a:endParaRPr>
          </a:p>
          <a:p>
            <a:pPr algn="l"/>
            <a:r>
              <a:rPr lang="en-US" sz="2800" dirty="0">
                <a:solidFill>
                  <a:srgbClr val="FFFFFF"/>
                </a:solidFill>
              </a:rPr>
              <a:t>burning </a:t>
            </a:r>
            <a:endParaRPr lang="el-GR" sz="2800" dirty="0">
              <a:solidFill>
                <a:srgbClr val="FFFFFF"/>
              </a:solidFill>
            </a:endParaRPr>
          </a:p>
          <a:p>
            <a:pPr algn="l"/>
            <a:r>
              <a:rPr lang="en-US" sz="2800" dirty="0">
                <a:solidFill>
                  <a:srgbClr val="FFFFFF"/>
                </a:solidFill>
              </a:rPr>
              <a:t>coal</a:t>
            </a:r>
          </a:p>
        </p:txBody>
      </p:sp>
    </p:spTree>
    <p:extLst>
      <p:ext uri="{BB962C8B-B14F-4D97-AF65-F5344CB8AC3E}">
        <p14:creationId xmlns:p14="http://schemas.microsoft.com/office/powerpoint/2010/main" val="2665161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9A43-CB57-F12C-F0BE-B8893D9BDBF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0794C4E-5E59-F021-1E21-A7DCA912F632}"/>
              </a:ext>
            </a:extLst>
          </p:cNvPr>
          <p:cNvSpPr>
            <a:spLocks noGrp="1" noChangeArrowheads="1"/>
          </p:cNvSpPr>
          <p:nvPr>
            <p:ph type="subTitle" idx="1"/>
          </p:nvPr>
        </p:nvSpPr>
        <p:spPr>
          <a:xfrm>
            <a:off x="609599" y="285750"/>
            <a:ext cx="7924801" cy="4495800"/>
          </a:xfrm>
        </p:spPr>
        <p:txBody>
          <a:bodyPr>
            <a:normAutofit/>
          </a:bodyPr>
          <a:lstStyle/>
          <a:p>
            <a:pPr algn="l"/>
            <a:r>
              <a:rPr lang="el-GR" baseline="30000" dirty="0"/>
              <a:t>Eph. 3.14-21</a:t>
            </a:r>
            <a:r>
              <a:rPr lang="en-US" dirty="0"/>
              <a:t>   </a:t>
            </a:r>
            <a:r>
              <a:rPr lang="el-GR" dirty="0"/>
              <a:t> </a:t>
            </a:r>
            <a:r>
              <a:rPr lang="en-US" dirty="0"/>
              <a:t>I pray that from the treasures of his glory he will empower </a:t>
            </a:r>
            <a:r>
              <a:rPr lang="en-US" u="sng" dirty="0">
                <a:solidFill>
                  <a:srgbClr val="FFFF66"/>
                </a:solidFill>
              </a:rPr>
              <a:t>you</a:t>
            </a:r>
            <a:r>
              <a:rPr lang="en-US" dirty="0"/>
              <a:t> with inner strength</a:t>
            </a:r>
            <a:r>
              <a:rPr lang="el-GR" dirty="0"/>
              <a:t> </a:t>
            </a:r>
            <a:r>
              <a:rPr lang="en-US" dirty="0"/>
              <a:t>by his Spirit, </a:t>
            </a:r>
          </a:p>
        </p:txBody>
      </p:sp>
    </p:spTree>
    <p:extLst>
      <p:ext uri="{BB962C8B-B14F-4D97-AF65-F5344CB8AC3E}">
        <p14:creationId xmlns:p14="http://schemas.microsoft.com/office/powerpoint/2010/main" val="2488290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93465-0591-0A46-C461-9DD4D565084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79131F8-80C9-672B-72C8-E32897422312}"/>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a:t>
            </a:r>
          </a:p>
        </p:txBody>
      </p:sp>
      <p:pic>
        <p:nvPicPr>
          <p:cNvPr id="3" name="Picture 2">
            <a:extLst>
              <a:ext uri="{FF2B5EF4-FFF2-40B4-BE49-F238E27FC236}">
                <a16:creationId xmlns:a16="http://schemas.microsoft.com/office/drawing/2014/main" id="{51C8F4BB-27BE-BAE4-5FD9-04BDA56F4451}"/>
              </a:ext>
            </a:extLst>
          </p:cNvPr>
          <p:cNvPicPr>
            <a:picLocks noChangeAspect="1"/>
          </p:cNvPicPr>
          <p:nvPr/>
        </p:nvPicPr>
        <p:blipFill>
          <a:blip r:embed="rId3"/>
          <a:stretch>
            <a:fillRect/>
          </a:stretch>
        </p:blipFill>
        <p:spPr>
          <a:xfrm>
            <a:off x="124929" y="209550"/>
            <a:ext cx="8894142" cy="2953088"/>
          </a:xfrm>
          <a:prstGeom prst="rect">
            <a:avLst/>
          </a:prstGeom>
        </p:spPr>
      </p:pic>
      <p:cxnSp>
        <p:nvCxnSpPr>
          <p:cNvPr id="5" name="Straight Arrow Connector 4">
            <a:extLst>
              <a:ext uri="{FF2B5EF4-FFF2-40B4-BE49-F238E27FC236}">
                <a16:creationId xmlns:a16="http://schemas.microsoft.com/office/drawing/2014/main" id="{80172FDB-D070-A6EC-B4D3-DA62C8DF6383}"/>
              </a:ext>
            </a:extLst>
          </p:cNvPr>
          <p:cNvCxnSpPr/>
          <p:nvPr/>
        </p:nvCxnSpPr>
        <p:spPr bwMode="auto">
          <a:xfrm flipV="1">
            <a:off x="7848600" y="2724150"/>
            <a:ext cx="533400" cy="16764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7350EA2D-C35A-C8B0-8EEA-C8D7B257A71D}"/>
              </a:ext>
            </a:extLst>
          </p:cNvPr>
          <p:cNvSpPr txBox="1"/>
          <p:nvPr/>
        </p:nvSpPr>
        <p:spPr>
          <a:xfrm>
            <a:off x="6924600" y="4215388"/>
            <a:ext cx="1609800" cy="707886"/>
          </a:xfrm>
          <a:prstGeom prst="rect">
            <a:avLst/>
          </a:prstGeom>
          <a:noFill/>
        </p:spPr>
        <p:txBody>
          <a:bodyPr wrap="none" rtlCol="0">
            <a:spAutoFit/>
          </a:bodyPr>
          <a:lstStyle/>
          <a:p>
            <a:r>
              <a:rPr lang="en-US" dirty="0"/>
              <a:t>plural</a:t>
            </a:r>
          </a:p>
        </p:txBody>
      </p:sp>
    </p:spTree>
    <p:extLst>
      <p:ext uri="{BB962C8B-B14F-4D97-AF65-F5344CB8AC3E}">
        <p14:creationId xmlns:p14="http://schemas.microsoft.com/office/powerpoint/2010/main" val="3209114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4572-B826-B244-15B5-FFFF2ED8D0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8E357BF-BB6C-3C8D-44D3-2EE61B5F5AD2}"/>
              </a:ext>
            </a:extLst>
          </p:cNvPr>
          <p:cNvSpPr>
            <a:spLocks noGrp="1" noChangeArrowheads="1"/>
          </p:cNvSpPr>
          <p:nvPr>
            <p:ph type="subTitle" idx="1"/>
          </p:nvPr>
        </p:nvSpPr>
        <p:spPr>
          <a:xfrm>
            <a:off x="533399" y="209550"/>
            <a:ext cx="8001001" cy="4648200"/>
          </a:xfrm>
        </p:spPr>
        <p:txBody>
          <a:bodyPr>
            <a:normAutofit/>
          </a:bodyPr>
          <a:lstStyle/>
          <a:p>
            <a:pPr algn="l"/>
            <a:r>
              <a:rPr lang="en-US" baseline="30000" dirty="0"/>
              <a:t>Yer. 31.12</a:t>
            </a:r>
            <a:r>
              <a:rPr lang="en-US" dirty="0"/>
              <a:t> “Then the virgin will dance for joy, young men and old men </a:t>
            </a:r>
            <a:r>
              <a:rPr lang="en-US" u="sng" dirty="0">
                <a:solidFill>
                  <a:srgbClr val="FFFF66"/>
                </a:solidFill>
              </a:rPr>
              <a:t>together</a:t>
            </a:r>
            <a:r>
              <a:rPr lang="en-US" dirty="0"/>
              <a:t>; for I will turn their mourning into joy, comfort and gladden them after their sorrow.</a:t>
            </a:r>
          </a:p>
        </p:txBody>
      </p:sp>
    </p:spTree>
    <p:extLst>
      <p:ext uri="{BB962C8B-B14F-4D97-AF65-F5344CB8AC3E}">
        <p14:creationId xmlns:p14="http://schemas.microsoft.com/office/powerpoint/2010/main" val="144301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BC7C-E813-F06D-6EC3-F7021283F49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66C686E-2961-AE33-3F9C-59B8A1877108}"/>
              </a:ext>
            </a:extLst>
          </p:cNvPr>
          <p:cNvSpPr>
            <a:spLocks noGrp="1" noChangeArrowheads="1"/>
          </p:cNvSpPr>
          <p:nvPr>
            <p:ph type="subTitle" idx="1"/>
          </p:nvPr>
        </p:nvSpPr>
        <p:spPr>
          <a:xfrm>
            <a:off x="304801" y="209550"/>
            <a:ext cx="8229600" cy="4648200"/>
          </a:xfrm>
        </p:spPr>
        <p:txBody>
          <a:bodyPr>
            <a:normAutofit fontScale="92500"/>
          </a:bodyPr>
          <a:lstStyle/>
          <a:p>
            <a:pPr marL="168275" indent="-168275" algn="l"/>
            <a:r>
              <a:rPr lang="en-US" baseline="30000" dirty="0"/>
              <a:t>Yn 17.20-21 </a:t>
            </a:r>
            <a:r>
              <a:rPr lang="en-US" dirty="0"/>
              <a:t>“I pray not only for these, but also for those who will trust in me because of their word, that they may all be one. Just as you, Father, are united with me and I with you, I pray </a:t>
            </a:r>
            <a:r>
              <a:rPr lang="en-US" dirty="0">
                <a:solidFill>
                  <a:srgbClr val="FFFF66"/>
                </a:solidFill>
              </a:rPr>
              <a:t>that they may be united with us,</a:t>
            </a:r>
            <a:r>
              <a:rPr lang="en-US" dirty="0"/>
              <a:t> so that the world may believe that you sent me. </a:t>
            </a:r>
          </a:p>
        </p:txBody>
      </p:sp>
    </p:spTree>
    <p:extLst>
      <p:ext uri="{BB962C8B-B14F-4D97-AF65-F5344CB8AC3E}">
        <p14:creationId xmlns:p14="http://schemas.microsoft.com/office/powerpoint/2010/main" val="146708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39907-D6C0-7153-47A7-16F4201929F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272E6FF-739D-7B35-F6BD-F598D47BE066}"/>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 name="Online Media 1" title="The Computerized Exoskeleton That's Changing Lives | ReWalk Robotics">
            <a:hlinkClick r:id="" action="ppaction://media"/>
            <a:extLst>
              <a:ext uri="{FF2B5EF4-FFF2-40B4-BE49-F238E27FC236}">
                <a16:creationId xmlns:a16="http://schemas.microsoft.com/office/drawing/2014/main" id="{1FBF26A2-6CF5-95A4-59D0-94EE6D4602AE}"/>
              </a:ext>
            </a:extLst>
          </p:cNvPr>
          <p:cNvPicPr>
            <a:picLocks noRot="1" noChangeAspect="1"/>
          </p:cNvPicPr>
          <p:nvPr>
            <a:videoFile r:link="rId1"/>
          </p:nvPr>
        </p:nvPicPr>
        <p:blipFill>
          <a:blip r:embed="rId4"/>
          <a:stretch>
            <a:fillRect/>
          </a:stretch>
        </p:blipFill>
        <p:spPr>
          <a:xfrm>
            <a:off x="15875" y="0"/>
            <a:ext cx="9110663" cy="5143500"/>
          </a:xfrm>
          <a:prstGeom prst="rect">
            <a:avLst/>
          </a:prstGeom>
        </p:spPr>
      </p:pic>
    </p:spTree>
    <p:extLst>
      <p:ext uri="{BB962C8B-B14F-4D97-AF65-F5344CB8AC3E}">
        <p14:creationId xmlns:p14="http://schemas.microsoft.com/office/powerpoint/2010/main" val="38435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D5D8-7E13-C88D-1CE9-EEE4C96CCA5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CF36730-3EE3-C047-8D3C-30E49B1E9B3F}"/>
              </a:ext>
            </a:extLst>
          </p:cNvPr>
          <p:cNvSpPr>
            <a:spLocks noGrp="1" noChangeArrowheads="1"/>
          </p:cNvSpPr>
          <p:nvPr>
            <p:ph type="subTitle" idx="1"/>
          </p:nvPr>
        </p:nvSpPr>
        <p:spPr>
          <a:xfrm>
            <a:off x="533399" y="209550"/>
            <a:ext cx="8001001" cy="4648200"/>
          </a:xfrm>
        </p:spPr>
        <p:txBody>
          <a:bodyPr>
            <a:normAutofit/>
          </a:bodyPr>
          <a:lstStyle/>
          <a:p>
            <a:pPr marL="168275" indent="-168275" algn="l"/>
            <a:endParaRPr lang="en-US" dirty="0"/>
          </a:p>
        </p:txBody>
      </p:sp>
    </p:spTree>
    <p:extLst>
      <p:ext uri="{BB962C8B-B14F-4D97-AF65-F5344CB8AC3E}">
        <p14:creationId xmlns:p14="http://schemas.microsoft.com/office/powerpoint/2010/main" val="924191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baseline="30000" dirty="0"/>
              <a:t>Eph. 3.14-21</a:t>
            </a:r>
            <a:r>
              <a:rPr lang="en-US" dirty="0"/>
              <a:t>   </a:t>
            </a:r>
            <a:r>
              <a:rPr lang="el-GR" dirty="0"/>
              <a:t> </a:t>
            </a:r>
            <a:r>
              <a:rPr lang="en-US" dirty="0"/>
              <a:t>I pray that from the treasures of his glory he will empower you with inner strength</a:t>
            </a:r>
            <a:r>
              <a:rPr lang="el-GR" dirty="0"/>
              <a:t> </a:t>
            </a:r>
            <a:r>
              <a:rPr lang="en-US" dirty="0"/>
              <a:t>by his Spirit,</a:t>
            </a:r>
            <a:endParaRPr lang="el-GR" dirty="0"/>
          </a:p>
          <a:p>
            <a:pPr algn="l"/>
            <a:r>
              <a:rPr lang="el-GR" baseline="30000" dirty="0"/>
              <a:t>NIV</a:t>
            </a:r>
            <a:r>
              <a:rPr lang="en-US" baseline="30000" dirty="0"/>
              <a:t> </a:t>
            </a:r>
            <a:r>
              <a:rPr lang="en-US" dirty="0"/>
              <a:t>I pray that out of his glorious riches he may strengthen you with power through his Spirit in your inner being, </a:t>
            </a:r>
          </a:p>
        </p:txBody>
      </p:sp>
    </p:spTree>
    <p:extLst>
      <p:ext uri="{BB962C8B-B14F-4D97-AF65-F5344CB8AC3E}">
        <p14:creationId xmlns:p14="http://schemas.microsoft.com/office/powerpoint/2010/main" val="823801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baseline="30000" dirty="0"/>
              <a:t>Eph. 3.14-21</a:t>
            </a:r>
            <a:r>
              <a:rPr lang="en-US" dirty="0"/>
              <a:t>   </a:t>
            </a:r>
            <a:r>
              <a:rPr lang="el-GR" dirty="0"/>
              <a:t> </a:t>
            </a:r>
            <a:r>
              <a:rPr lang="en-US" dirty="0"/>
              <a:t>I pray that from the treasures of his glory he will empower you with inner strength</a:t>
            </a:r>
            <a:r>
              <a:rPr lang="el-GR" dirty="0"/>
              <a:t> </a:t>
            </a:r>
            <a:r>
              <a:rPr lang="en-US" dirty="0"/>
              <a:t>by his Spirit,</a:t>
            </a:r>
            <a:endParaRPr lang="el-GR" dirty="0"/>
          </a:p>
          <a:p>
            <a:pPr algn="l"/>
            <a:r>
              <a:rPr lang="el-GR" baseline="30000" dirty="0"/>
              <a:t>NIV</a:t>
            </a:r>
            <a:r>
              <a:rPr lang="en-US" baseline="30000" dirty="0"/>
              <a:t> </a:t>
            </a:r>
            <a:r>
              <a:rPr lang="en-US" dirty="0"/>
              <a:t>I pray that out of his glorious riches he may strengthen you with power through his Spirit in your inner being, </a:t>
            </a:r>
          </a:p>
        </p:txBody>
      </p:sp>
    </p:spTree>
    <p:extLst>
      <p:ext uri="{BB962C8B-B14F-4D97-AF65-F5344CB8AC3E}">
        <p14:creationId xmlns:p14="http://schemas.microsoft.com/office/powerpoint/2010/main" val="3757705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baseline="30000" dirty="0"/>
              <a:t>Eph. 3.14-21</a:t>
            </a:r>
            <a:r>
              <a:rPr lang="en-US" dirty="0"/>
              <a:t>  so that the Messiah may live in your hearts through your trusting. </a:t>
            </a:r>
          </a:p>
        </p:txBody>
      </p:sp>
    </p:spTree>
    <p:extLst>
      <p:ext uri="{BB962C8B-B14F-4D97-AF65-F5344CB8AC3E}">
        <p14:creationId xmlns:p14="http://schemas.microsoft.com/office/powerpoint/2010/main" val="1285120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25" t="15428" r="8636" b="16732"/>
          <a:stretch/>
        </p:blipFill>
        <p:spPr bwMode="auto">
          <a:xfrm>
            <a:off x="533401" y="-13204"/>
            <a:ext cx="8024189" cy="509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69596"/>
            <a:ext cx="2932278" cy="707886"/>
          </a:xfrm>
          <a:prstGeom prst="rect">
            <a:avLst/>
          </a:prstGeom>
          <a:noFill/>
        </p:spPr>
        <p:txBody>
          <a:bodyPr wrap="none" rtlCol="0">
            <a:spAutoFit/>
          </a:bodyPr>
          <a:lstStyle/>
          <a:p>
            <a:pPr algn="l"/>
            <a:r>
              <a:rPr lang="el-GR" dirty="0">
                <a:solidFill>
                  <a:srgbClr val="FFFFFF"/>
                </a:solidFill>
                <a:effectLst>
                  <a:outerShdw blurRad="38100" dist="38100" dir="2700000" algn="tl">
                    <a:srgbClr val="000000">
                      <a:alpha val="43137"/>
                    </a:srgbClr>
                  </a:outerShdw>
                </a:effectLst>
              </a:rPr>
              <a:t>Rogue One</a:t>
            </a:r>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028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baseline="30000" dirty="0"/>
              <a:t>Eph. 3.14-21</a:t>
            </a:r>
            <a:r>
              <a:rPr lang="en-US" dirty="0"/>
              <a:t>  so that the Messiah may live in your hearts through your trusting. Also I pray that you will be </a:t>
            </a:r>
            <a:r>
              <a:rPr lang="en-US" dirty="0">
                <a:solidFill>
                  <a:srgbClr val="FFFF99"/>
                </a:solidFill>
              </a:rPr>
              <a:t>rooted </a:t>
            </a:r>
            <a:r>
              <a:rPr lang="en-US" dirty="0"/>
              <a:t>and founded </a:t>
            </a:r>
            <a:r>
              <a:rPr lang="en-US" dirty="0">
                <a:solidFill>
                  <a:srgbClr val="FFFF99"/>
                </a:solidFill>
              </a:rPr>
              <a:t>in love</a:t>
            </a:r>
            <a:r>
              <a:rPr lang="en-US" dirty="0"/>
              <a:t>, </a:t>
            </a:r>
          </a:p>
        </p:txBody>
      </p:sp>
    </p:spTree>
    <p:extLst>
      <p:ext uri="{BB962C8B-B14F-4D97-AF65-F5344CB8AC3E}">
        <p14:creationId xmlns:p14="http://schemas.microsoft.com/office/powerpoint/2010/main" val="3701579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38100"/>
            <a:ext cx="76200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037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n-US" dirty="0"/>
              <a:t>The sequoias have a matting, shallow, and wide spreading root system. There is no taproot. They only root to 12 to 14 feet deep even at maturity. A mature sequoia's roots can occupy over </a:t>
            </a:r>
            <a:r>
              <a:rPr lang="en-US" dirty="0">
                <a:solidFill>
                  <a:srgbClr val="FFFF99"/>
                </a:solidFill>
              </a:rPr>
              <a:t>1 acre of earth</a:t>
            </a:r>
            <a:r>
              <a:rPr lang="en-US" dirty="0"/>
              <a:t> and contain over 90,000 cubic feet of soil</a:t>
            </a:r>
          </a:p>
        </p:txBody>
      </p:sp>
    </p:spTree>
    <p:extLst>
      <p:ext uri="{BB962C8B-B14F-4D97-AF65-F5344CB8AC3E}">
        <p14:creationId xmlns:p14="http://schemas.microsoft.com/office/powerpoint/2010/main" val="2031905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82CD560-6744-0F9F-99E6-949B78466284}"/>
              </a:ext>
            </a:extLst>
          </p:cNvPr>
          <p:cNvSpPr txBox="1"/>
          <p:nvPr/>
        </p:nvSpPr>
        <p:spPr>
          <a:xfrm>
            <a:off x="402035" y="3181350"/>
            <a:ext cx="8513365" cy="1323439"/>
          </a:xfrm>
          <a:prstGeom prst="rect">
            <a:avLst/>
          </a:prstGeom>
          <a:noFill/>
        </p:spPr>
        <p:txBody>
          <a:bodyPr wrap="square" rtlCol="0">
            <a:spAutoFit/>
          </a:bodyPr>
          <a:lstStyle/>
          <a:p>
            <a:pPr algn="l"/>
            <a:r>
              <a:rPr lang="el-GR" altLang="en-US" dirty="0">
                <a:effectLst>
                  <a:outerShdw blurRad="38100" dist="38100" dir="2700000" algn="tl">
                    <a:srgbClr val="000000">
                      <a:alpha val="43137"/>
                    </a:srgbClr>
                  </a:outerShdw>
                </a:effectLst>
              </a:rPr>
              <a:t>Wide root system:</a:t>
            </a:r>
            <a:r>
              <a:rPr lang="en-US" altLang="en-US" dirty="0">
                <a:effectLst>
                  <a:outerShdw blurRad="38100" dist="38100" dir="2700000" algn="tl">
                    <a:srgbClr val="000000">
                      <a:alpha val="43137"/>
                    </a:srgbClr>
                  </a:outerShdw>
                </a:effectLst>
              </a:rPr>
              <a:t> </a:t>
            </a:r>
            <a:r>
              <a:rPr lang="el-GR" altLang="en-US" u="sng" dirty="0">
                <a:effectLst>
                  <a:outerShdw blurRad="38100" dist="38100" dir="2700000" algn="tl">
                    <a:srgbClr val="000000">
                      <a:alpha val="43137"/>
                    </a:srgbClr>
                  </a:outerShdw>
                </a:effectLst>
              </a:rPr>
              <a:t>inter</a:t>
            </a:r>
            <a:r>
              <a:rPr lang="el-GR" altLang="en-US" dirty="0">
                <a:effectLst>
                  <a:outerShdw blurRad="38100" dist="38100" dir="2700000" algn="tl">
                    <a:srgbClr val="000000">
                      <a:alpha val="43137"/>
                    </a:srgbClr>
                  </a:outerShdw>
                </a:effectLst>
              </a:rPr>
              <a:t>dependent </a:t>
            </a:r>
            <a:endParaRPr lang="en-US" altLang="en-US" dirty="0">
              <a:effectLst>
                <a:outerShdw blurRad="38100" dist="38100" dir="2700000" algn="tl">
                  <a:srgbClr val="000000">
                    <a:alpha val="43137"/>
                  </a:srgbClr>
                </a:outerShdw>
              </a:effectLst>
            </a:endParaRPr>
          </a:p>
          <a:p>
            <a:pPr algn="l"/>
            <a:r>
              <a:rPr lang="el-GR" altLang="en-US" dirty="0">
                <a:effectLst>
                  <a:outerShdw blurRad="38100" dist="38100" dir="2700000" algn="tl">
                    <a:srgbClr val="000000">
                      <a:alpha val="43137"/>
                    </a:srgbClr>
                  </a:outerShdw>
                </a:effectLst>
              </a:rPr>
              <a:t>with other trees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764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a:bodyPr>
          <a:lstStyle/>
          <a:p>
            <a:pPr algn="l"/>
            <a:r>
              <a:rPr lang="en-US" dirty="0"/>
              <a:t>That mass of matted roots and soil has to maintain the equilibrium of a tree that is nearly 300 feet tall and weighs nearly 2 million pounds</a:t>
            </a:r>
          </a:p>
        </p:txBody>
      </p:sp>
    </p:spTree>
    <p:extLst>
      <p:ext uri="{BB962C8B-B14F-4D97-AF65-F5344CB8AC3E}">
        <p14:creationId xmlns:p14="http://schemas.microsoft.com/office/powerpoint/2010/main" val="427406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FDF9-A852-9253-5B75-0F0E24A401E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3087541-3C61-4B49-0504-C7247DC6FBBC}"/>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What if we are crippled, disabled?</a:t>
            </a:r>
          </a:p>
        </p:txBody>
      </p:sp>
    </p:spTree>
    <p:extLst>
      <p:ext uri="{BB962C8B-B14F-4D97-AF65-F5344CB8AC3E}">
        <p14:creationId xmlns:p14="http://schemas.microsoft.com/office/powerpoint/2010/main" val="664033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1D347-4C6E-1159-E517-919E908113D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6804929-C102-B4D6-D0F1-B653C6553139}"/>
              </a:ext>
            </a:extLst>
          </p:cNvPr>
          <p:cNvSpPr>
            <a:spLocks noGrp="1" noChangeArrowheads="1"/>
          </p:cNvSpPr>
          <p:nvPr>
            <p:ph type="subTitle" idx="1"/>
          </p:nvPr>
        </p:nvSpPr>
        <p:spPr>
          <a:xfrm>
            <a:off x="533399" y="133350"/>
            <a:ext cx="8001001" cy="4724400"/>
          </a:xfrm>
        </p:spPr>
        <p:txBody>
          <a:bodyPr>
            <a:normAutofit/>
          </a:bodyPr>
          <a:lstStyle/>
          <a:p>
            <a:pPr marL="168275" indent="-168275" algn="l"/>
            <a:r>
              <a:rPr lang="en-US" dirty="0"/>
              <a:t> </a:t>
            </a:r>
            <a:r>
              <a:rPr lang="en-US" dirty="0">
                <a:effectLst>
                  <a:outerShdw blurRad="38100" dist="38100" dir="2700000" algn="tl">
                    <a:srgbClr val="000000">
                      <a:alpha val="43137"/>
                    </a:srgbClr>
                  </a:outerShdw>
                </a:effectLst>
              </a:rPr>
              <a:t>Wide root system</a:t>
            </a:r>
          </a:p>
        </p:txBody>
      </p:sp>
      <p:pic>
        <p:nvPicPr>
          <p:cNvPr id="4098" name="Picture 2">
            <a:extLst>
              <a:ext uri="{FF2B5EF4-FFF2-40B4-BE49-F238E27FC236}">
                <a16:creationId xmlns:a16="http://schemas.microsoft.com/office/drawing/2014/main" id="{7D3BE25A-D878-9C62-AD31-2904E9AF1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13498"/>
            <a:ext cx="9203348"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9887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1553-178B-ACB3-E0DF-8927A5503F0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42392E2-FE18-495B-1755-886A52F92813}"/>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a:t>
            </a:r>
          </a:p>
        </p:txBody>
      </p:sp>
      <p:pic>
        <p:nvPicPr>
          <p:cNvPr id="2050" name="Picture 2" descr="ROOTS // Even though the great redwoods appear to be individual trees ...">
            <a:extLst>
              <a:ext uri="{FF2B5EF4-FFF2-40B4-BE49-F238E27FC236}">
                <a16:creationId xmlns:a16="http://schemas.microsoft.com/office/drawing/2014/main" id="{8FDB2CDA-4A99-A9A6-54D4-B9E78B9FE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9" y="57150"/>
            <a:ext cx="8903111" cy="4993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BDBE76-39AB-25ED-FD24-569B029A28A4}"/>
              </a:ext>
            </a:extLst>
          </p:cNvPr>
          <p:cNvSpPr txBox="1"/>
          <p:nvPr/>
        </p:nvSpPr>
        <p:spPr>
          <a:xfrm>
            <a:off x="95188" y="4246242"/>
            <a:ext cx="4453014" cy="707886"/>
          </a:xfrm>
          <a:prstGeom prst="rect">
            <a:avLst/>
          </a:prstGeom>
          <a:noFill/>
        </p:spPr>
        <p:txBody>
          <a:bodyPr wrap="none" rtlCol="0">
            <a:spAutoFit/>
          </a:bodyPr>
          <a:lstStyle/>
          <a:p>
            <a:pPr algn="l"/>
            <a:r>
              <a:rPr lang="en-US" dirty="0"/>
              <a:t>Intertwined roots</a:t>
            </a:r>
          </a:p>
        </p:txBody>
      </p:sp>
    </p:spTree>
    <p:extLst>
      <p:ext uri="{BB962C8B-B14F-4D97-AF65-F5344CB8AC3E}">
        <p14:creationId xmlns:p14="http://schemas.microsoft.com/office/powerpoint/2010/main" val="2708792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7A9AD-1303-21E4-76B7-1260A0FB4AD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A6B1D1D-D7F4-9ACD-1FB5-0F7D1249B8F0}"/>
              </a:ext>
            </a:extLst>
          </p:cNvPr>
          <p:cNvSpPr>
            <a:spLocks noGrp="1" noChangeArrowheads="1"/>
          </p:cNvSpPr>
          <p:nvPr>
            <p:ph type="subTitle" idx="1"/>
          </p:nvPr>
        </p:nvSpPr>
        <p:spPr>
          <a:xfrm>
            <a:off x="228601" y="209550"/>
            <a:ext cx="3657600" cy="4648200"/>
          </a:xfrm>
        </p:spPr>
        <p:txBody>
          <a:bodyPr>
            <a:normAutofit/>
          </a:bodyPr>
          <a:lstStyle/>
          <a:p>
            <a:pPr marL="168275" indent="-168275" algn="l"/>
            <a:r>
              <a:rPr lang="en-US" dirty="0"/>
              <a:t> Spirit of Sequoia roots</a:t>
            </a:r>
          </a:p>
        </p:txBody>
      </p:sp>
      <p:pic>
        <p:nvPicPr>
          <p:cNvPr id="3" name="Picture 2">
            <a:extLst>
              <a:ext uri="{FF2B5EF4-FFF2-40B4-BE49-F238E27FC236}">
                <a16:creationId xmlns:a16="http://schemas.microsoft.com/office/drawing/2014/main" id="{E785ED86-6DEA-AE65-F52A-02BCF07F0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4925247" cy="5143500"/>
          </a:xfrm>
          <a:prstGeom prst="rect">
            <a:avLst/>
          </a:prstGeom>
        </p:spPr>
      </p:pic>
    </p:spTree>
    <p:extLst>
      <p:ext uri="{BB962C8B-B14F-4D97-AF65-F5344CB8AC3E}">
        <p14:creationId xmlns:p14="http://schemas.microsoft.com/office/powerpoint/2010/main" val="72747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baseline="30000" dirty="0"/>
              <a:t>Eph. 3.14-21</a:t>
            </a:r>
            <a:r>
              <a:rPr lang="en-US" dirty="0"/>
              <a:t>  so that the Messiah may live in your hearts through your trusting. Also I pray that you will be rooted</a:t>
            </a:r>
            <a:r>
              <a:rPr lang="en-US" dirty="0">
                <a:solidFill>
                  <a:srgbClr val="FFFF99"/>
                </a:solidFill>
              </a:rPr>
              <a:t> </a:t>
            </a:r>
            <a:r>
              <a:rPr lang="en-US" dirty="0"/>
              <a:t>and </a:t>
            </a:r>
            <a:r>
              <a:rPr lang="en-US" dirty="0">
                <a:solidFill>
                  <a:srgbClr val="FFFF99"/>
                </a:solidFill>
              </a:rPr>
              <a:t>founded</a:t>
            </a:r>
            <a:r>
              <a:rPr lang="en-US" dirty="0"/>
              <a:t> </a:t>
            </a:r>
            <a:r>
              <a:rPr lang="en-US" dirty="0">
                <a:solidFill>
                  <a:srgbClr val="FFFF99"/>
                </a:solidFill>
              </a:rPr>
              <a:t>in love</a:t>
            </a:r>
            <a:r>
              <a:rPr lang="en-US" dirty="0"/>
              <a:t>, </a:t>
            </a:r>
          </a:p>
        </p:txBody>
      </p:sp>
    </p:spTree>
    <p:extLst>
      <p:ext uri="{BB962C8B-B14F-4D97-AF65-F5344CB8AC3E}">
        <p14:creationId xmlns:p14="http://schemas.microsoft.com/office/powerpoint/2010/main" val="3512530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
            <a:ext cx="7669934"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650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285750"/>
            <a:ext cx="8135409" cy="4857750"/>
          </a:xfrm>
        </p:spPr>
        <p:txBody>
          <a:bodyPr>
            <a:normAutofit fontScale="92500"/>
          </a:bodyPr>
          <a:lstStyle/>
          <a:p>
            <a:pPr algn="l"/>
            <a:r>
              <a:rPr lang="en-US" dirty="0"/>
              <a:t>The foundation of the Twin Towers rested directly on the rock at a depth of more than 70' below the ground surface. A slurry wall (or diaphragm wall), 3' thick and about 80' deep, was constructed to support the soils surrounding the basements.</a:t>
            </a:r>
          </a:p>
        </p:txBody>
      </p:sp>
    </p:spTree>
    <p:extLst>
      <p:ext uri="{BB962C8B-B14F-4D97-AF65-F5344CB8AC3E}">
        <p14:creationId xmlns:p14="http://schemas.microsoft.com/office/powerpoint/2010/main" val="10271213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0"/>
            <a:ext cx="6839712"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0627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847"/>
          <a:stretch/>
        </p:blipFill>
        <p:spPr bwMode="auto">
          <a:xfrm>
            <a:off x="2667000" y="48768"/>
            <a:ext cx="3657600" cy="512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9687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baseline="30000" dirty="0"/>
              <a:t>Eph. 3.14-21</a:t>
            </a:r>
            <a:r>
              <a:rPr lang="en-US" dirty="0"/>
              <a:t>   so that you, </a:t>
            </a:r>
            <a:r>
              <a:rPr lang="en-US" dirty="0">
                <a:solidFill>
                  <a:srgbClr val="FFFF99"/>
                </a:solidFill>
              </a:rPr>
              <a:t>with all God's people</a:t>
            </a:r>
            <a:r>
              <a:rPr lang="en-US" dirty="0"/>
              <a:t>, will be given </a:t>
            </a:r>
            <a:r>
              <a:rPr lang="en-US" dirty="0">
                <a:solidFill>
                  <a:srgbClr val="FFFF99"/>
                </a:solidFill>
              </a:rPr>
              <a:t>strength</a:t>
            </a:r>
            <a:r>
              <a:rPr lang="en-US" dirty="0"/>
              <a:t> to grasp the </a:t>
            </a:r>
            <a:r>
              <a:rPr lang="en-US" dirty="0">
                <a:solidFill>
                  <a:srgbClr val="FFFF99"/>
                </a:solidFill>
              </a:rPr>
              <a:t>breadth</a:t>
            </a:r>
            <a:r>
              <a:rPr lang="el-GR" dirty="0"/>
              <a:t>, </a:t>
            </a:r>
            <a:r>
              <a:rPr lang="en-US" dirty="0">
                <a:solidFill>
                  <a:srgbClr val="FFFF99"/>
                </a:solidFill>
              </a:rPr>
              <a:t>length</a:t>
            </a:r>
            <a:r>
              <a:rPr lang="en-US" dirty="0"/>
              <a:t>, </a:t>
            </a:r>
            <a:r>
              <a:rPr lang="en-US" dirty="0">
                <a:solidFill>
                  <a:srgbClr val="FFFF99"/>
                </a:solidFill>
              </a:rPr>
              <a:t>height</a:t>
            </a:r>
            <a:r>
              <a:rPr lang="en-US" dirty="0"/>
              <a:t> and </a:t>
            </a:r>
            <a:r>
              <a:rPr lang="en-US" dirty="0">
                <a:solidFill>
                  <a:srgbClr val="FFFF99"/>
                </a:solidFill>
              </a:rPr>
              <a:t>depth</a:t>
            </a:r>
            <a:r>
              <a:rPr lang="en-US" dirty="0"/>
              <a:t> of the Messiah's love, yes, to know it, </a:t>
            </a:r>
            <a:endParaRPr lang="el-GR" dirty="0"/>
          </a:p>
          <a:p>
            <a:pPr algn="l"/>
            <a:r>
              <a:rPr lang="el-GR" dirty="0"/>
              <a:t>[not only private knowledge, community knowledge, ~mat root system of sequoias]</a:t>
            </a:r>
            <a:endParaRPr lang="en-US" dirty="0"/>
          </a:p>
        </p:txBody>
      </p:sp>
      <p:cxnSp>
        <p:nvCxnSpPr>
          <p:cNvPr id="3" name="Straight Connector 2"/>
          <p:cNvCxnSpPr/>
          <p:nvPr/>
        </p:nvCxnSpPr>
        <p:spPr bwMode="auto">
          <a:xfrm>
            <a:off x="381000" y="3181350"/>
            <a:ext cx="8305800" cy="0"/>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080558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211609" cy="4933950"/>
          </a:xfrm>
        </p:spPr>
        <p:txBody>
          <a:bodyPr>
            <a:normAutofit/>
          </a:bodyPr>
          <a:lstStyle/>
          <a:p>
            <a:pPr algn="l"/>
            <a:r>
              <a:rPr lang="el-GR" baseline="30000" dirty="0"/>
              <a:t>Eph. 3.14-21</a:t>
            </a:r>
            <a:r>
              <a:rPr lang="en-US" dirty="0"/>
              <a:t>  even though it is </a:t>
            </a:r>
            <a:r>
              <a:rPr lang="en-US" dirty="0">
                <a:solidFill>
                  <a:srgbClr val="FFFF99"/>
                </a:solidFill>
              </a:rPr>
              <a:t>beyond all knowing</a:t>
            </a:r>
            <a:r>
              <a:rPr lang="en-US" dirty="0"/>
              <a:t>, so that you will be </a:t>
            </a:r>
            <a:r>
              <a:rPr lang="en-US" dirty="0">
                <a:solidFill>
                  <a:srgbClr val="FFFF99"/>
                </a:solidFill>
              </a:rPr>
              <a:t>filled with all the fullness </a:t>
            </a:r>
            <a:r>
              <a:rPr lang="en-US" dirty="0"/>
              <a:t>of God.</a:t>
            </a:r>
            <a:r>
              <a:rPr lang="el-GR" dirty="0"/>
              <a:t>  </a:t>
            </a:r>
          </a:p>
          <a:p>
            <a:pPr algn="l"/>
            <a:r>
              <a:rPr lang="en-US" dirty="0"/>
              <a:t>Now to him who by his power working in us is able to do far</a:t>
            </a:r>
            <a:r>
              <a:rPr lang="el-GR" dirty="0"/>
              <a:t> </a:t>
            </a:r>
            <a:r>
              <a:rPr lang="en-US" dirty="0"/>
              <a:t>beyond anything we can ask </a:t>
            </a:r>
          </a:p>
        </p:txBody>
      </p:sp>
    </p:spTree>
    <p:extLst>
      <p:ext uri="{BB962C8B-B14F-4D97-AF65-F5344CB8AC3E}">
        <p14:creationId xmlns:p14="http://schemas.microsoft.com/office/powerpoint/2010/main" val="270614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3A992-83FE-43BC-DE29-8284E43EA09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FEFFA57-2697-D770-99DC-961AD8B116A8}"/>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5B7A28AA-6398-35C3-7171-58BBF37C5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6816148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a:bodyPr>
          <a:lstStyle/>
          <a:p>
            <a:pPr algn="l"/>
            <a:r>
              <a:rPr lang="el-GR" baseline="30000" dirty="0"/>
              <a:t>Eph. 3.14-21</a:t>
            </a:r>
            <a:r>
              <a:rPr lang="en-US" dirty="0"/>
              <a:t> or imagine,</a:t>
            </a:r>
            <a:r>
              <a:rPr lang="el-GR" dirty="0"/>
              <a:t> </a:t>
            </a:r>
            <a:r>
              <a:rPr lang="en-US" dirty="0"/>
              <a:t>to him be glory </a:t>
            </a:r>
            <a:r>
              <a:rPr lang="en-US" dirty="0">
                <a:solidFill>
                  <a:srgbClr val="FFFF99"/>
                </a:solidFill>
              </a:rPr>
              <a:t>in the Messianic Community </a:t>
            </a:r>
            <a:r>
              <a:rPr lang="en-US" dirty="0"/>
              <a:t>and </a:t>
            </a:r>
            <a:r>
              <a:rPr lang="en-US" dirty="0">
                <a:solidFill>
                  <a:srgbClr val="FFFF99"/>
                </a:solidFill>
              </a:rPr>
              <a:t>in the Messiah Yeshua</a:t>
            </a:r>
            <a:r>
              <a:rPr lang="en-US" dirty="0"/>
              <a:t> from generation to generation forever. Amen.</a:t>
            </a:r>
            <a:endParaRPr lang="el-GR" dirty="0"/>
          </a:p>
          <a:p>
            <a:pPr algn="l"/>
            <a:endParaRPr lang="en-US" dirty="0"/>
          </a:p>
          <a:p>
            <a:pPr algn="l"/>
            <a:endParaRPr lang="en-US" dirty="0"/>
          </a:p>
        </p:txBody>
      </p:sp>
    </p:spTree>
    <p:extLst>
      <p:ext uri="{BB962C8B-B14F-4D97-AF65-F5344CB8AC3E}">
        <p14:creationId xmlns:p14="http://schemas.microsoft.com/office/powerpoint/2010/main" val="304349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600" y="361950"/>
            <a:ext cx="8059208" cy="4572000"/>
          </a:xfrm>
        </p:spPr>
        <p:txBody>
          <a:bodyPr>
            <a:normAutofit/>
          </a:bodyPr>
          <a:lstStyle/>
          <a:p>
            <a:pPr algn="l"/>
            <a:r>
              <a:rPr lang="el-GR" baseline="30000" dirty="0"/>
              <a:t>Ro. 10.3  </a:t>
            </a:r>
            <a:r>
              <a:rPr lang="el-GR" dirty="0"/>
              <a:t>T</a:t>
            </a:r>
            <a:r>
              <a:rPr lang="en-US" dirty="0"/>
              <a:t>hey are unaware of God’s way of making people righteous and instead seek to set up their own</a:t>
            </a:r>
            <a:r>
              <a:rPr lang="el-GR" dirty="0"/>
              <a:t>. </a:t>
            </a:r>
          </a:p>
          <a:p>
            <a:pPr algn="l"/>
            <a:r>
              <a:rPr lang="el-GR" dirty="0"/>
              <a:t>So, we need to receive His righteousness, in excellence!</a:t>
            </a:r>
            <a:endParaRPr lang="en-US" baseline="30000" dirty="0"/>
          </a:p>
        </p:txBody>
      </p:sp>
    </p:spTree>
    <p:extLst>
      <p:ext uri="{BB962C8B-B14F-4D97-AF65-F5344CB8AC3E}">
        <p14:creationId xmlns:p14="http://schemas.microsoft.com/office/powerpoint/2010/main" val="16274467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dirty="0"/>
              <a:t>Application:</a:t>
            </a:r>
          </a:p>
          <a:p>
            <a:pPr algn="l"/>
            <a:r>
              <a:rPr lang="el-GR" baseline="30000" dirty="0"/>
              <a:t>2 Kefa/Peter 3.11-14</a:t>
            </a:r>
            <a:r>
              <a:rPr lang="en-US" b="1" baseline="30000" dirty="0"/>
              <a:t> </a:t>
            </a:r>
            <a:r>
              <a:rPr lang="en-US" dirty="0"/>
              <a:t>Since everything is going to be destroyed like this, what kind of people should you be? You should lead holy and godly lives,</a:t>
            </a:r>
            <a:r>
              <a:rPr lang="el-GR" dirty="0"/>
              <a:t> </a:t>
            </a:r>
            <a:r>
              <a:rPr lang="en-US" dirty="0"/>
              <a:t>as you wait for the Day of God and work to hasten its coming. </a:t>
            </a:r>
          </a:p>
        </p:txBody>
      </p:sp>
    </p:spTree>
    <p:extLst>
      <p:ext uri="{BB962C8B-B14F-4D97-AF65-F5344CB8AC3E}">
        <p14:creationId xmlns:p14="http://schemas.microsoft.com/office/powerpoint/2010/main" val="3819559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1" y="209550"/>
            <a:ext cx="8211608" cy="4724400"/>
          </a:xfrm>
        </p:spPr>
        <p:txBody>
          <a:bodyPr>
            <a:normAutofit lnSpcReduction="10000"/>
          </a:bodyPr>
          <a:lstStyle/>
          <a:p>
            <a:pPr algn="l"/>
            <a:r>
              <a:rPr lang="el-GR" dirty="0"/>
              <a:t>Application:</a:t>
            </a:r>
          </a:p>
          <a:p>
            <a:pPr algn="l"/>
            <a:r>
              <a:rPr lang="el-GR" baseline="30000" dirty="0"/>
              <a:t>2 Kefa/Peter 3.11-14</a:t>
            </a:r>
            <a:r>
              <a:rPr lang="en-US" b="1" baseline="30000" dirty="0"/>
              <a:t> </a:t>
            </a:r>
            <a:r>
              <a:rPr lang="el-GR" b="1" baseline="30000" dirty="0"/>
              <a:t> </a:t>
            </a:r>
            <a:r>
              <a:rPr lang="en-US" dirty="0"/>
              <a:t>That Day will bring on the destruction of the heavens</a:t>
            </a:r>
            <a:r>
              <a:rPr lang="el-GR" dirty="0"/>
              <a:t> </a:t>
            </a:r>
            <a:r>
              <a:rPr lang="en-US" dirty="0"/>
              <a:t>by fire, and the elements</a:t>
            </a:r>
            <a:r>
              <a:rPr lang="el-GR" dirty="0"/>
              <a:t> </a:t>
            </a:r>
            <a:r>
              <a:rPr lang="en-US" dirty="0"/>
              <a:t>will melt from the heat;</a:t>
            </a:r>
            <a:r>
              <a:rPr lang="el-GR" dirty="0"/>
              <a:t> </a:t>
            </a:r>
            <a:r>
              <a:rPr lang="en-US" dirty="0"/>
              <a:t>but we, following along with his promise, wait for new heavens and a new earth</a:t>
            </a:r>
            <a:r>
              <a:rPr lang="el-GR" dirty="0"/>
              <a:t>,</a:t>
            </a:r>
            <a:endParaRPr lang="en-US" dirty="0"/>
          </a:p>
        </p:txBody>
      </p:sp>
    </p:spTree>
    <p:extLst>
      <p:ext uri="{BB962C8B-B14F-4D97-AF65-F5344CB8AC3E}">
        <p14:creationId xmlns:p14="http://schemas.microsoft.com/office/powerpoint/2010/main" val="287388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077201" cy="4648200"/>
          </a:xfrm>
        </p:spPr>
        <p:txBody>
          <a:bodyPr>
            <a:normAutofit lnSpcReduction="10000"/>
          </a:bodyPr>
          <a:lstStyle/>
          <a:p>
            <a:pPr algn="l"/>
            <a:r>
              <a:rPr lang="el-GR" dirty="0"/>
              <a:t>Application:</a:t>
            </a:r>
          </a:p>
          <a:p>
            <a:pPr algn="l"/>
            <a:r>
              <a:rPr lang="el-GR" baseline="30000" dirty="0"/>
              <a:t>2 Kefa/Peter 3.11-14</a:t>
            </a:r>
            <a:r>
              <a:rPr lang="en-US" b="1" baseline="30000" dirty="0"/>
              <a:t> </a:t>
            </a:r>
            <a:r>
              <a:rPr lang="en-US" dirty="0"/>
              <a:t>in which righteousness will be at home.</a:t>
            </a:r>
            <a:r>
              <a:rPr lang="el-GR" dirty="0"/>
              <a:t> </a:t>
            </a:r>
            <a:r>
              <a:rPr lang="en-US" dirty="0"/>
              <a:t>Therefore, dear friends, as you look for these things, do everything you can to be found by him without spot or defect and at peace</a:t>
            </a:r>
            <a:r>
              <a:rPr lang="el-GR" dirty="0"/>
              <a:t>. </a:t>
            </a:r>
            <a:endParaRPr lang="en-US" dirty="0"/>
          </a:p>
        </p:txBody>
      </p:sp>
    </p:spTree>
    <p:extLst>
      <p:ext uri="{BB962C8B-B14F-4D97-AF65-F5344CB8AC3E}">
        <p14:creationId xmlns:p14="http://schemas.microsoft.com/office/powerpoint/2010/main" val="1102328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361950"/>
            <a:ext cx="8211609" cy="4781550"/>
          </a:xfrm>
        </p:spPr>
        <p:txBody>
          <a:bodyPr>
            <a:normAutofit/>
          </a:bodyPr>
          <a:lstStyle/>
          <a:p>
            <a:pPr algn="l"/>
            <a:r>
              <a:rPr lang="el-GR" dirty="0"/>
              <a:t>Some people do righteousness VERY well.</a:t>
            </a:r>
          </a:p>
          <a:p>
            <a:pPr algn="l"/>
            <a:r>
              <a:rPr lang="el-GR" dirty="0"/>
              <a:t>Some people are nicer by nature than others are by grace.</a:t>
            </a:r>
          </a:p>
          <a:p>
            <a:pPr algn="l"/>
            <a:r>
              <a:rPr lang="el-GR" dirty="0"/>
              <a:t>GREATEST mystery to me is the deep flaws in some of G-d’s best people.</a:t>
            </a:r>
            <a:endParaRPr lang="en-US" dirty="0"/>
          </a:p>
        </p:txBody>
      </p:sp>
    </p:spTree>
    <p:extLst>
      <p:ext uri="{BB962C8B-B14F-4D97-AF65-F5344CB8AC3E}">
        <p14:creationId xmlns:p14="http://schemas.microsoft.com/office/powerpoint/2010/main" val="1985862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077201" cy="4572000"/>
          </a:xfrm>
        </p:spPr>
        <p:txBody>
          <a:bodyPr>
            <a:normAutofit/>
          </a:bodyPr>
          <a:lstStyle/>
          <a:p>
            <a:pPr algn="l"/>
            <a:r>
              <a:rPr lang="en-US" dirty="0"/>
              <a:t>Dr. Tal Ben </a:t>
            </a:r>
            <a:r>
              <a:rPr lang="en-US" dirty="0" err="1"/>
              <a:t>Shahar</a:t>
            </a:r>
            <a:r>
              <a:rPr lang="en-US" dirty="0"/>
              <a:t>, nicknamed “Professor Happiness,” taught a course at Harvard on positive psychology - known as the most popular course on campus. (He has since returned to Israel where, perhaps, he is happier.)</a:t>
            </a:r>
          </a:p>
        </p:txBody>
      </p:sp>
    </p:spTree>
    <p:extLst>
      <p:ext uri="{BB962C8B-B14F-4D97-AF65-F5344CB8AC3E}">
        <p14:creationId xmlns:p14="http://schemas.microsoft.com/office/powerpoint/2010/main" val="2726321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077201" cy="4648200"/>
          </a:xfrm>
        </p:spPr>
        <p:txBody>
          <a:bodyPr>
            <a:normAutofit/>
          </a:bodyPr>
          <a:lstStyle/>
          <a:p>
            <a:pPr algn="l"/>
            <a:r>
              <a:rPr lang="en-US" dirty="0"/>
              <a:t>Dr. </a:t>
            </a:r>
            <a:r>
              <a:rPr lang="en-US" dirty="0" err="1"/>
              <a:t>Shahar</a:t>
            </a:r>
            <a:r>
              <a:rPr lang="en-US" dirty="0"/>
              <a:t> believes the top predictor of happiness is spending time with people we care about and who care about us. In Israel, Friday night Shabbat dinners with extended family are a matter of course, </a:t>
            </a:r>
          </a:p>
        </p:txBody>
      </p:sp>
    </p:spTree>
    <p:extLst>
      <p:ext uri="{BB962C8B-B14F-4D97-AF65-F5344CB8AC3E}">
        <p14:creationId xmlns:p14="http://schemas.microsoft.com/office/powerpoint/2010/main" val="3929577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E9E6-2B92-CB83-5C1B-6E779A6DC29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0548A0D-72E7-6469-EC4F-8B2B2B031915}"/>
              </a:ext>
            </a:extLst>
          </p:cNvPr>
          <p:cNvSpPr>
            <a:spLocks noGrp="1" noChangeArrowheads="1"/>
          </p:cNvSpPr>
          <p:nvPr>
            <p:ph type="subTitle" idx="1"/>
          </p:nvPr>
        </p:nvSpPr>
        <p:spPr>
          <a:xfrm>
            <a:off x="457199" y="209550"/>
            <a:ext cx="8077201" cy="4648200"/>
          </a:xfrm>
        </p:spPr>
        <p:txBody>
          <a:bodyPr>
            <a:normAutofit/>
          </a:bodyPr>
          <a:lstStyle/>
          <a:p>
            <a:pPr algn="l"/>
            <a:r>
              <a:rPr lang="en-US" dirty="0"/>
              <a:t>even for the young and hip. After all, isolation is known to be a leading cause of unhappiness.</a:t>
            </a:r>
            <a:r>
              <a:rPr lang="el-GR" dirty="0"/>
              <a:t> </a:t>
            </a:r>
            <a:r>
              <a:rPr lang="en-US" dirty="0"/>
              <a:t>“Loneliness epidemic”</a:t>
            </a:r>
          </a:p>
        </p:txBody>
      </p:sp>
    </p:spTree>
    <p:extLst>
      <p:ext uri="{BB962C8B-B14F-4D97-AF65-F5344CB8AC3E}">
        <p14:creationId xmlns:p14="http://schemas.microsoft.com/office/powerpoint/2010/main" val="2496840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209550"/>
            <a:ext cx="8153401" cy="4648200"/>
          </a:xfrm>
        </p:spPr>
        <p:txBody>
          <a:bodyPr>
            <a:normAutofit fontScale="92500" lnSpcReduction="20000"/>
          </a:bodyPr>
          <a:lstStyle/>
          <a:p>
            <a:pPr algn="l"/>
            <a:r>
              <a:rPr lang="en-US" dirty="0"/>
              <a:t>“It’s because of our focus on relationships,” the professor notes. “Friends and family are very high up on our value scale, and quality time with them is given a priority. Time we spend with people we care about and who care about us is the number one predictor of happiness.” </a:t>
            </a:r>
            <a:r>
              <a:rPr lang="en-US" i="1" dirty="0"/>
              <a:t>(</a:t>
            </a:r>
            <a:r>
              <a:rPr lang="en-US" i="1" dirty="0">
                <a:hlinkClick r:id="rId3"/>
              </a:rPr>
              <a:t>www.israel21c.org</a:t>
            </a:r>
            <a:r>
              <a:rPr lang="en-US" i="1" dirty="0"/>
              <a:t>)</a:t>
            </a:r>
            <a:endParaRPr lang="en-US" dirty="0"/>
          </a:p>
        </p:txBody>
      </p:sp>
    </p:spTree>
    <p:extLst>
      <p:ext uri="{BB962C8B-B14F-4D97-AF65-F5344CB8AC3E}">
        <p14:creationId xmlns:p14="http://schemas.microsoft.com/office/powerpoint/2010/main" val="162703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3A1E0-B36E-7A3F-3FC9-B6A9AF7DCCC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7552B13-0543-BB32-28C8-69F064F0FA7C}"/>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3.14-21 </a:t>
            </a:r>
            <a:r>
              <a:rPr lang="en-US" sz="4000" dirty="0"/>
              <a:t>For this reason, I fall on my knees before the Father,  from whom every family in heaven and on earth receives its character. I pray that from the treasures of his glory </a:t>
            </a:r>
            <a:r>
              <a:rPr lang="en-US" sz="4000" u="sng" dirty="0">
                <a:solidFill>
                  <a:srgbClr val="FFFF66"/>
                </a:solidFill>
              </a:rPr>
              <a:t>he will empower you with inner strength by his Spirit</a:t>
            </a:r>
            <a:r>
              <a:rPr lang="en-US" sz="4000" dirty="0"/>
              <a:t>, </a:t>
            </a:r>
          </a:p>
        </p:txBody>
      </p:sp>
    </p:spTree>
    <p:extLst>
      <p:ext uri="{BB962C8B-B14F-4D97-AF65-F5344CB8AC3E}">
        <p14:creationId xmlns:p14="http://schemas.microsoft.com/office/powerpoint/2010/main" val="24732587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153401" cy="4648200"/>
          </a:xfrm>
        </p:spPr>
        <p:txBody>
          <a:bodyPr>
            <a:noAutofit/>
          </a:bodyPr>
          <a:lstStyle/>
          <a:p>
            <a:pPr algn="l"/>
            <a:r>
              <a:rPr lang="el-GR" sz="3600" dirty="0"/>
              <a:t>Let’s open our lives, hearts, will power/choice, purpose to RECEIVE:</a:t>
            </a:r>
          </a:p>
          <a:p>
            <a:pPr algn="l"/>
            <a:r>
              <a:rPr lang="en-US" sz="3600" dirty="0"/>
              <a:t>from the treasures of his glory he will empower you with inner strength</a:t>
            </a:r>
            <a:r>
              <a:rPr lang="el-GR" sz="3600" dirty="0"/>
              <a:t> </a:t>
            </a:r>
            <a:r>
              <a:rPr lang="en-US" sz="3600" dirty="0"/>
              <a:t>by his Spirit,</a:t>
            </a:r>
            <a:r>
              <a:rPr lang="el-GR" sz="3600" dirty="0"/>
              <a:t> </a:t>
            </a:r>
            <a:r>
              <a:rPr lang="en-US" sz="3600" dirty="0"/>
              <a:t>so that the Messiah may live in your hearts through your trusting</a:t>
            </a:r>
            <a:r>
              <a:rPr lang="el-GR" sz="3600" dirty="0"/>
              <a:t>, </a:t>
            </a:r>
            <a:r>
              <a:rPr lang="en-US" sz="3600" dirty="0"/>
              <a:t>that you will be rooted</a:t>
            </a:r>
            <a:r>
              <a:rPr lang="en-US" sz="3600" dirty="0">
                <a:solidFill>
                  <a:srgbClr val="FFFF99"/>
                </a:solidFill>
              </a:rPr>
              <a:t> </a:t>
            </a:r>
            <a:r>
              <a:rPr lang="en-US" sz="3600" dirty="0"/>
              <a:t>and </a:t>
            </a:r>
            <a:r>
              <a:rPr lang="en-US" sz="3600" dirty="0">
                <a:solidFill>
                  <a:srgbClr val="FFFF99"/>
                </a:solidFill>
              </a:rPr>
              <a:t>founded</a:t>
            </a:r>
            <a:r>
              <a:rPr lang="en-US" sz="3600" dirty="0"/>
              <a:t> </a:t>
            </a:r>
            <a:r>
              <a:rPr lang="en-US" sz="3600" dirty="0">
                <a:solidFill>
                  <a:srgbClr val="FFFF99"/>
                </a:solidFill>
              </a:rPr>
              <a:t>in love</a:t>
            </a:r>
            <a:r>
              <a:rPr lang="el-GR" sz="3600" dirty="0">
                <a:solidFill>
                  <a:srgbClr val="FFFF99"/>
                </a:solidFill>
              </a:rPr>
              <a:t>.</a:t>
            </a:r>
            <a:endParaRPr lang="en-US" sz="1800" dirty="0"/>
          </a:p>
        </p:txBody>
      </p:sp>
    </p:spTree>
    <p:extLst>
      <p:ext uri="{BB962C8B-B14F-4D97-AF65-F5344CB8AC3E}">
        <p14:creationId xmlns:p14="http://schemas.microsoft.com/office/powerpoint/2010/main" val="3817406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272162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B51EA-C82D-E0D0-F739-C11979362A6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27F82C7-5737-B125-C42F-53133C58297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Prayer points</a:t>
            </a:r>
          </a:p>
          <a:p>
            <a:pPr marL="461963" indent="-461963" algn="l">
              <a:buFont typeface="+mj-lt"/>
              <a:buAutoNum type="arabicPeriod"/>
            </a:pPr>
            <a:r>
              <a:rPr lang="en-US" sz="4000" dirty="0"/>
              <a:t>Sick among us</a:t>
            </a:r>
          </a:p>
          <a:p>
            <a:pPr marL="461963" indent="-461963" algn="l">
              <a:buFont typeface="+mj-lt"/>
              <a:buAutoNum type="arabicPeriod"/>
            </a:pPr>
            <a:r>
              <a:rPr lang="en-US" sz="4000" dirty="0"/>
              <a:t>A spirit of love in each and all of us.  Revival</a:t>
            </a:r>
          </a:p>
          <a:p>
            <a:pPr marL="461963" indent="-461963" algn="l">
              <a:buFont typeface="+mj-lt"/>
              <a:buAutoNum type="arabicPeriod"/>
            </a:pPr>
            <a:r>
              <a:rPr lang="en-US" sz="4000" dirty="0"/>
              <a:t>Hamas War of Iron Swords </a:t>
            </a:r>
            <a:r>
              <a:rPr lang="he-IL" sz="4400" b="1" dirty="0">
                <a:latin typeface="David" panose="020E0502060401010101" pitchFamily="34" charset="-79"/>
                <a:cs typeface="David" panose="020E0502060401010101" pitchFamily="34" charset="-79"/>
              </a:rPr>
              <a:t>חרבות ברזל</a:t>
            </a:r>
            <a:endParaRPr lang="en-US" sz="40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428731636"/>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216910</TotalTime>
  <Words>6047</Words>
  <Application>Microsoft Office PowerPoint</Application>
  <PresentationFormat>On-screen Show (16:9)</PresentationFormat>
  <Paragraphs>594</Paragraphs>
  <Slides>92</Slides>
  <Notes>92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92</vt:i4>
      </vt:variant>
    </vt:vector>
  </HeadingPairs>
  <TitlesOfParts>
    <vt:vector size="99" baseType="lpstr">
      <vt:lpstr>Arial</vt:lpstr>
      <vt:lpstr>Arial Rounded MT Bold</vt:lpstr>
      <vt:lpstr>Cambria Math</vt:lpstr>
      <vt:lpstr>David</vt:lpstr>
      <vt:lpstr>Wingdings</vt:lpstr>
      <vt:lpstr>1_Default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5068</cp:revision>
  <dcterms:created xsi:type="dcterms:W3CDTF">2006-04-21T19:34:43Z</dcterms:created>
  <dcterms:modified xsi:type="dcterms:W3CDTF">2024-02-17T14:48:09Z</dcterms:modified>
</cp:coreProperties>
</file>