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39" r:id="rId2"/>
    <p:sldMasterId id="2147483841" r:id="rId3"/>
  </p:sldMasterIdLst>
  <p:notesMasterIdLst>
    <p:notesMasterId r:id="rId105"/>
  </p:notesMasterIdLst>
  <p:handoutMasterIdLst>
    <p:handoutMasterId r:id="rId106"/>
  </p:handoutMasterIdLst>
  <p:sldIdLst>
    <p:sldId id="66026" r:id="rId4"/>
    <p:sldId id="66027" r:id="rId5"/>
    <p:sldId id="66021" r:id="rId6"/>
    <p:sldId id="66029" r:id="rId7"/>
    <p:sldId id="66028" r:id="rId8"/>
    <p:sldId id="66030" r:id="rId9"/>
    <p:sldId id="66051" r:id="rId10"/>
    <p:sldId id="66060" r:id="rId11"/>
    <p:sldId id="66059" r:id="rId12"/>
    <p:sldId id="66101" r:id="rId13"/>
    <p:sldId id="66061" r:id="rId14"/>
    <p:sldId id="66099" r:id="rId15"/>
    <p:sldId id="66100" r:id="rId16"/>
    <p:sldId id="66062" r:id="rId17"/>
    <p:sldId id="66050" r:id="rId18"/>
    <p:sldId id="66102" r:id="rId19"/>
    <p:sldId id="66053" r:id="rId20"/>
    <p:sldId id="66049" r:id="rId21"/>
    <p:sldId id="66024" r:id="rId22"/>
    <p:sldId id="66038" r:id="rId23"/>
    <p:sldId id="66041" r:id="rId24"/>
    <p:sldId id="64048" r:id="rId25"/>
    <p:sldId id="65043" r:id="rId26"/>
    <p:sldId id="66042" r:id="rId27"/>
    <p:sldId id="61484" r:id="rId28"/>
    <p:sldId id="66108" r:id="rId29"/>
    <p:sldId id="61486" r:id="rId30"/>
    <p:sldId id="66054" r:id="rId31"/>
    <p:sldId id="455" r:id="rId32"/>
    <p:sldId id="454" r:id="rId33"/>
    <p:sldId id="64098" r:id="rId34"/>
    <p:sldId id="66055" r:id="rId35"/>
    <p:sldId id="66063" r:id="rId36"/>
    <p:sldId id="66064" r:id="rId37"/>
    <p:sldId id="66056" r:id="rId38"/>
    <p:sldId id="64054" r:id="rId39"/>
    <p:sldId id="66032" r:id="rId40"/>
    <p:sldId id="66033" r:id="rId41"/>
    <p:sldId id="66065" r:id="rId42"/>
    <p:sldId id="66066" r:id="rId43"/>
    <p:sldId id="65995" r:id="rId44"/>
    <p:sldId id="66020" r:id="rId45"/>
    <p:sldId id="66058" r:id="rId46"/>
    <p:sldId id="66045" r:id="rId47"/>
    <p:sldId id="66044" r:id="rId48"/>
    <p:sldId id="66046" r:id="rId49"/>
    <p:sldId id="66047" r:id="rId50"/>
    <p:sldId id="66082" r:id="rId51"/>
    <p:sldId id="66083" r:id="rId52"/>
    <p:sldId id="66085" r:id="rId53"/>
    <p:sldId id="66057" r:id="rId54"/>
    <p:sldId id="66084" r:id="rId55"/>
    <p:sldId id="66086" r:id="rId56"/>
    <p:sldId id="65711" r:id="rId57"/>
    <p:sldId id="65634" r:id="rId58"/>
    <p:sldId id="65635" r:id="rId59"/>
    <p:sldId id="65615" r:id="rId60"/>
    <p:sldId id="66103" r:id="rId61"/>
    <p:sldId id="66067" r:id="rId62"/>
    <p:sldId id="66070" r:id="rId63"/>
    <p:sldId id="66104" r:id="rId64"/>
    <p:sldId id="66068" r:id="rId65"/>
    <p:sldId id="66071" r:id="rId66"/>
    <p:sldId id="66069" r:id="rId67"/>
    <p:sldId id="66105" r:id="rId68"/>
    <p:sldId id="66043" r:id="rId69"/>
    <p:sldId id="66106" r:id="rId70"/>
    <p:sldId id="66072" r:id="rId71"/>
    <p:sldId id="66075" r:id="rId72"/>
    <p:sldId id="66073" r:id="rId73"/>
    <p:sldId id="66078" r:id="rId74"/>
    <p:sldId id="66079" r:id="rId75"/>
    <p:sldId id="66076" r:id="rId76"/>
    <p:sldId id="66087" r:id="rId77"/>
    <p:sldId id="66088" r:id="rId78"/>
    <p:sldId id="66080" r:id="rId79"/>
    <p:sldId id="66089" r:id="rId80"/>
    <p:sldId id="66091" r:id="rId81"/>
    <p:sldId id="66092" r:id="rId82"/>
    <p:sldId id="66090" r:id="rId83"/>
    <p:sldId id="66081" r:id="rId84"/>
    <p:sldId id="66107" r:id="rId85"/>
    <p:sldId id="64093" r:id="rId86"/>
    <p:sldId id="65079" r:id="rId87"/>
    <p:sldId id="66019" r:id="rId88"/>
    <p:sldId id="65048" r:id="rId89"/>
    <p:sldId id="66022" r:id="rId90"/>
    <p:sldId id="65045" r:id="rId91"/>
    <p:sldId id="65044" r:id="rId92"/>
    <p:sldId id="66023" r:id="rId93"/>
    <p:sldId id="65076" r:id="rId94"/>
    <p:sldId id="65077" r:id="rId95"/>
    <p:sldId id="66093" r:id="rId96"/>
    <p:sldId id="66094" r:id="rId97"/>
    <p:sldId id="66095" r:id="rId98"/>
    <p:sldId id="66096" r:id="rId99"/>
    <p:sldId id="66097" r:id="rId100"/>
    <p:sldId id="66098" r:id="rId101"/>
    <p:sldId id="65992" r:id="rId102"/>
    <p:sldId id="66074" r:id="rId103"/>
    <p:sldId id="65994" r:id="rId104"/>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66"/>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7947" autoAdjust="0"/>
  </p:normalViewPr>
  <p:slideViewPr>
    <p:cSldViewPr>
      <p:cViewPr varScale="1">
        <p:scale>
          <a:sx n="101" d="100"/>
          <a:sy n="101" d="100"/>
        </p:scale>
        <p:origin x="126" y="1008"/>
      </p:cViewPr>
      <p:guideLst>
        <p:guide orient="horz" pos="1620"/>
        <p:guide pos="2880"/>
      </p:guideLst>
    </p:cSldViewPr>
  </p:slideViewPr>
  <p:outlineViewPr>
    <p:cViewPr>
      <p:scale>
        <a:sx n="33" d="100"/>
        <a:sy n="33" d="100"/>
      </p:scale>
      <p:origin x="0" y="-13944"/>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83" d="100"/>
          <a:sy n="83" d="100"/>
        </p:scale>
        <p:origin x="19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commentAuthors" Target="commentAuthor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viewProps" Target="view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Resurrection Earthquake Mtt 27.51-54 </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April 27.2024 5784</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Resurrection Earthquake Mtt 27.51-54 </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April 27.2024 5784</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8" Type="http://schemas.openxmlformats.org/officeDocument/2006/relationships/hyperlink" Target="https://en.wikipedia.org/wiki/Malt" TargetMode="External"/><Relationship Id="rId3" Type="http://schemas.openxmlformats.org/officeDocument/2006/relationships/hyperlink" Target="https://en.wikipedia.org/wiki/Fodder" TargetMode="External"/><Relationship Id="rId7" Type="http://schemas.openxmlformats.org/officeDocument/2006/relationships/hyperlink" Target="https://en.wikipedia.org/wiki/Barley_bread" TargetMode="External"/><Relationship Id="rId12" Type="http://schemas.openxmlformats.org/officeDocument/2006/relationships/hyperlink" Target="https://en.wikipedia.org/wiki/Wheat" TargetMode="External"/><Relationship Id="rId2" Type="http://schemas.openxmlformats.org/officeDocument/2006/relationships/slide" Target="../slides/slide98.xml"/><Relationship Id="rId1" Type="http://schemas.openxmlformats.org/officeDocument/2006/relationships/notesMaster" Target="../notesMasters/notesMaster1.xml"/><Relationship Id="rId6" Type="http://schemas.openxmlformats.org/officeDocument/2006/relationships/hyperlink" Target="https://en.wikipedia.org/wiki/Food" TargetMode="External"/><Relationship Id="rId11" Type="http://schemas.openxmlformats.org/officeDocument/2006/relationships/hyperlink" Target="https://en.wikipedia.org/wiki/Rice" TargetMode="External"/><Relationship Id="rId5" Type="http://schemas.openxmlformats.org/officeDocument/2006/relationships/hyperlink" Target="https://en.wikipedia.org/wiki/Distilled_beverage" TargetMode="External"/><Relationship Id="rId10" Type="http://schemas.openxmlformats.org/officeDocument/2006/relationships/hyperlink" Target="https://en.wikipedia.org/wiki/Maize" TargetMode="External"/><Relationship Id="rId4" Type="http://schemas.openxmlformats.org/officeDocument/2006/relationships/hyperlink" Target="https://en.wikipedia.org/wiki/Beer" TargetMode="External"/><Relationship Id="rId9" Type="http://schemas.openxmlformats.org/officeDocument/2006/relationships/hyperlink" Target="https://en.wikipedia.org/wiki/Tonne" TargetMode="Externa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Richard &amp; Luann Ridgeway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302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2695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7382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839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534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437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774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550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166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Richard &amp; Luann Ridgeway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378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23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231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4083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Richard &amp; Luann Ridgeway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262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most important holiday.</a:t>
            </a:r>
          </a:p>
        </p:txBody>
      </p:sp>
      <p:sp>
        <p:nvSpPr>
          <p:cNvPr id="4" name="Header Placeholder 3"/>
          <p:cNvSpPr>
            <a:spLocks noGrp="1"/>
          </p:cNvSpPr>
          <p:nvPr>
            <p:ph type="hdr" sz="quarter"/>
          </p:nvPr>
        </p:nvSpPr>
        <p:spPr/>
        <p:txBody>
          <a:bodyPr/>
          <a:lstStyle/>
          <a:p>
            <a:r>
              <a:rPr lang="en-US" altLang="en-US"/>
              <a:t>Resurrection Earthquake Mtt 27.51-54 </a:t>
            </a:r>
          </a:p>
        </p:txBody>
      </p:sp>
      <p:sp>
        <p:nvSpPr>
          <p:cNvPr id="5" name="Date Placeholder 4"/>
          <p:cNvSpPr>
            <a:spLocks noGrp="1"/>
          </p:cNvSpPr>
          <p:nvPr>
            <p:ph type="dt" idx="1"/>
          </p:nvPr>
        </p:nvSpPr>
        <p:spPr/>
        <p:txBody>
          <a:bodyPr/>
          <a:lstStyle/>
          <a:p>
            <a:r>
              <a:rPr lang="en-US" altLang="en-US"/>
              <a:t>April 27.2024 5784</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20</a:t>
            </a:fld>
            <a:endParaRPr lang="en-US" altLang="en-US"/>
          </a:p>
        </p:txBody>
      </p:sp>
    </p:spTree>
    <p:extLst>
      <p:ext uri="{BB962C8B-B14F-4D97-AF65-F5344CB8AC3E}">
        <p14:creationId xmlns:p14="http://schemas.microsoft.com/office/powerpoint/2010/main" val="3004750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267199"/>
            <a:ext cx="6096000" cy="4418013"/>
          </a:xfrm>
        </p:spPr>
        <p:txBody>
          <a:bodyPr/>
          <a:lstStyle/>
          <a:p>
            <a:r>
              <a:rPr lang="en-US" dirty="0"/>
              <a:t>And this is the ceremonial, Temple era object lesson worship</a:t>
            </a:r>
          </a:p>
          <a:p>
            <a:pPr marL="173038" indent="-173038">
              <a:buFont typeface="Arial" panose="020B0604020202020204" pitchFamily="34" charset="0"/>
              <a:buChar char="•"/>
            </a:pPr>
            <a:r>
              <a:rPr lang="en-US" dirty="0"/>
              <a:t>Wave the sheaf</a:t>
            </a:r>
          </a:p>
          <a:p>
            <a:pPr marL="173038" indent="-173038">
              <a:buFont typeface="Arial" panose="020B0604020202020204" pitchFamily="34" charset="0"/>
              <a:buChar char="•"/>
            </a:pPr>
            <a:r>
              <a:rPr lang="en-US" dirty="0"/>
              <a:t>On the day after the Shabbat</a:t>
            </a:r>
          </a:p>
          <a:p>
            <a:pPr marL="512099" lvl="1" indent="-173038">
              <a:buFont typeface="Arial" panose="020B0604020202020204" pitchFamily="34" charset="0"/>
              <a:buChar char="•"/>
            </a:pPr>
            <a:r>
              <a:rPr lang="en-US" dirty="0"/>
              <a:t>Controversy if </a:t>
            </a:r>
            <a:r>
              <a:rPr lang="en-US" dirty="0" err="1"/>
              <a:t>Pesakh</a:t>
            </a:r>
            <a:r>
              <a:rPr lang="en-US" dirty="0"/>
              <a:t> is considered the Shabbat,</a:t>
            </a:r>
          </a:p>
          <a:p>
            <a:pPr marL="512099" lvl="1" indent="-173038">
              <a:buFont typeface="Arial" panose="020B0604020202020204" pitchFamily="34" charset="0"/>
              <a:buChar char="•"/>
            </a:pPr>
            <a:r>
              <a:rPr lang="en-US" dirty="0"/>
              <a:t>Shabbat after </a:t>
            </a:r>
            <a:r>
              <a:rPr lang="en-US" dirty="0" err="1"/>
              <a:t>Pesakh</a:t>
            </a:r>
            <a:endParaRPr lang="en-US" dirty="0"/>
          </a:p>
          <a:p>
            <a:pPr marL="342900" indent="-34290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r>
              <a:rPr lang="en-US" altLang="en-US"/>
              <a:t>Resurrection Earthquake Mtt 27.51-54 </a:t>
            </a:r>
          </a:p>
        </p:txBody>
      </p:sp>
      <p:sp>
        <p:nvSpPr>
          <p:cNvPr id="5" name="Date Placeholder 4"/>
          <p:cNvSpPr>
            <a:spLocks noGrp="1"/>
          </p:cNvSpPr>
          <p:nvPr>
            <p:ph type="dt" idx="1"/>
          </p:nvPr>
        </p:nvSpPr>
        <p:spPr/>
        <p:txBody>
          <a:bodyPr/>
          <a:lstStyle/>
          <a:p>
            <a:r>
              <a:rPr lang="en-US" altLang="en-US"/>
              <a:t>April 27.2024 5784</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21</a:t>
            </a:fld>
            <a:endParaRPr lang="en-US" altLang="en-US"/>
          </a:p>
        </p:txBody>
      </p:sp>
    </p:spTree>
    <p:extLst>
      <p:ext uri="{BB962C8B-B14F-4D97-AF65-F5344CB8AC3E}">
        <p14:creationId xmlns:p14="http://schemas.microsoft.com/office/powerpoint/2010/main" val="1485453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Firstfruits Times Two</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23,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61195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Resurrection Earthquake Mtt 27.51-54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April 27.2024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124530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353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Earthquake Mtt 27.51-54 </a:t>
            </a:r>
          </a:p>
        </p:txBody>
      </p:sp>
      <p:sp>
        <p:nvSpPr>
          <p:cNvPr id="5" name="Date Placeholder 4"/>
          <p:cNvSpPr>
            <a:spLocks noGrp="1"/>
          </p:cNvSpPr>
          <p:nvPr>
            <p:ph type="dt" idx="1"/>
          </p:nvPr>
        </p:nvSpPr>
        <p:spPr/>
        <p:txBody>
          <a:bodyPr/>
          <a:lstStyle/>
          <a:p>
            <a:r>
              <a:rPr lang="en-US" altLang="en-US"/>
              <a:t>April 27.2024 5784</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p14="http://schemas.microsoft.com/office/powerpoint/2010/main" val="1070612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Earthquake Mtt 27.51-54 </a:t>
            </a:r>
          </a:p>
        </p:txBody>
      </p:sp>
      <p:sp>
        <p:nvSpPr>
          <p:cNvPr id="5" name="Date Placeholder 4"/>
          <p:cNvSpPr>
            <a:spLocks noGrp="1"/>
          </p:cNvSpPr>
          <p:nvPr>
            <p:ph type="dt" idx="1"/>
          </p:nvPr>
        </p:nvSpPr>
        <p:spPr/>
        <p:txBody>
          <a:bodyPr/>
          <a:lstStyle/>
          <a:p>
            <a:r>
              <a:rPr lang="en-US" altLang="en-US"/>
              <a:t>April 27.2024 5784</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26</a:t>
            </a:fld>
            <a:endParaRPr lang="en-US" altLang="en-US"/>
          </a:p>
        </p:txBody>
      </p:sp>
    </p:spTree>
    <p:extLst>
      <p:ext uri="{BB962C8B-B14F-4D97-AF65-F5344CB8AC3E}">
        <p14:creationId xmlns:p14="http://schemas.microsoft.com/office/powerpoint/2010/main" val="2478885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Resurrection Earthquake Mtt 27.51-54 </a:t>
            </a:r>
          </a:p>
        </p:txBody>
      </p:sp>
      <p:sp>
        <p:nvSpPr>
          <p:cNvPr id="5" name="Date Placeholder 4"/>
          <p:cNvSpPr>
            <a:spLocks noGrp="1"/>
          </p:cNvSpPr>
          <p:nvPr>
            <p:ph type="dt" idx="1"/>
          </p:nvPr>
        </p:nvSpPr>
        <p:spPr/>
        <p:txBody>
          <a:bodyPr/>
          <a:lstStyle/>
          <a:p>
            <a:r>
              <a:rPr lang="en-US" altLang="en-US"/>
              <a:t>April 27.2024 5784</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27</a:t>
            </a:fld>
            <a:endParaRPr lang="en-US" altLang="en-US"/>
          </a:p>
        </p:txBody>
      </p:sp>
    </p:spTree>
    <p:extLst>
      <p:ext uri="{BB962C8B-B14F-4D97-AF65-F5344CB8AC3E}">
        <p14:creationId xmlns:p14="http://schemas.microsoft.com/office/powerpoint/2010/main" val="2655910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algn="l"/>
            <a:r>
              <a:rPr lang="en-US" sz="2000" dirty="0"/>
              <a:t>#1 is </a:t>
            </a:r>
            <a:r>
              <a:rPr lang="en-US" sz="2000" dirty="0" err="1"/>
              <a:t>Prushim</a:t>
            </a:r>
            <a:r>
              <a:rPr lang="en-US" sz="2000" dirty="0"/>
              <a:t> Pharisees</a:t>
            </a:r>
          </a:p>
          <a:p>
            <a:pPr algn="l"/>
            <a:r>
              <a:rPr lang="en-US" sz="2000" dirty="0"/>
              <a:t>#2 is </a:t>
            </a:r>
            <a:r>
              <a:rPr lang="en-US" sz="2000" dirty="0" err="1"/>
              <a:t>Zdukhim</a:t>
            </a:r>
            <a:r>
              <a:rPr lang="en-US" sz="2000" dirty="0"/>
              <a:t> </a:t>
            </a:r>
            <a:r>
              <a:rPr lang="en-US" sz="2000" dirty="0" err="1"/>
              <a:t>Saducees</a:t>
            </a:r>
            <a:endParaRPr lang="en-US" sz="2000" dirty="0"/>
          </a:p>
          <a:p>
            <a:pPr algn="l"/>
            <a:r>
              <a:rPr lang="en-US" sz="2000" dirty="0"/>
              <a:t>Further complication is Easter, Church’s resurrection day.</a:t>
            </a:r>
          </a:p>
          <a:p>
            <a:r>
              <a:rPr lang="en-US" sz="2000" dirty="0"/>
              <a:t>It was decided to separate the dating of Easter from the Hebrew calendar, by identifying the first Sunday after the first full moon following the March equinox. Hebrew calendar Passover is Nisan 15, always a full moon.</a:t>
            </a:r>
          </a:p>
          <a:p>
            <a:r>
              <a:rPr lang="en-US" dirty="0"/>
              <a:t>We are doing firstfruits between the two alternative possibilities.</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Firstfruits Times Two</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23,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859038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Vayikra 23 Firstfruits Evidence JA help</a:t>
            </a: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27, 2016 5776</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40CD5F-965C-4EA0-AF5E-265B3B6798E8}"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567885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Richard &amp; Luann Ridgeway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3077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Arial Rounded MT Bold" panose="020F0704030504030204" pitchFamily="34" charset="0"/>
              </a:rPr>
              <a:t>Called Ashes Valley    </a:t>
            </a:r>
            <a:r>
              <a:rPr lang="en-US" sz="2000" i="1" dirty="0">
                <a:latin typeface="Arial Rounded MT Bold" panose="020F0704030504030204" pitchFamily="34" charset="0"/>
              </a:rPr>
              <a:t>Feasts of the Lord </a:t>
            </a:r>
            <a:r>
              <a:rPr lang="en-US" sz="2000" dirty="0">
                <a:latin typeface="Arial Rounded MT Bold" panose="020F0704030504030204" pitchFamily="34" charset="0"/>
              </a:rPr>
              <a:t>Kevin Howard, Marv Rosenthal.</a:t>
            </a:r>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Vayikra 23 Firstfruits Evidence JA help</a:t>
            </a: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27, 2016 5776</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40CD5F-965C-4EA0-AF5E-265B3B6798E8}"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722110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Wheat comes later, in time for Shavuot.  Pentecost</a:t>
            </a:r>
          </a:p>
          <a:p>
            <a:r>
              <a:rPr lang="en-US" dirty="0"/>
              <a:t>Torah has a firstfruits liturgy…</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Firstfruits Times Two</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23,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876052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41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435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944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https://thetorah.com/article/a-torah-prescribed-liturgy-the-declaration-of-the-first-fruits</a:t>
            </a:r>
          </a:p>
          <a:p>
            <a:endParaRPr lang="en-US" altLang="en-US" dirty="0"/>
          </a:p>
          <a:p>
            <a:r>
              <a:rPr lang="en-US" altLang="en-US" dirty="0"/>
              <a:t>This declaration, with commentary, is in the Or HaOlam Haggadah “Classic Rabbinic Version” which I did for a some Seders, but too long and people complained. </a:t>
            </a:r>
          </a:p>
          <a:p>
            <a:endParaRPr lang="en-US" altLang="en-US" dirty="0"/>
          </a:p>
          <a:p>
            <a:r>
              <a:rPr lang="en-US" altLang="en-US" dirty="0"/>
              <a:t>Other than that carryover into the Haggadah, there is NO Jewish celebration of this MOST important holiday.</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5691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Actually two festivals called First Fruits.</a:t>
            </a:r>
          </a:p>
        </p:txBody>
      </p:sp>
      <p:sp>
        <p:nvSpPr>
          <p:cNvPr id="4" name="Header Placeholder 3"/>
          <p:cNvSpPr>
            <a:spLocks noGrp="1"/>
          </p:cNvSpPr>
          <p:nvPr>
            <p:ph type="hdr" sz="quarter"/>
          </p:nvPr>
        </p:nvSpPr>
        <p:spPr/>
        <p:txBody>
          <a:bodyPr/>
          <a:lstStyle/>
          <a:p>
            <a:r>
              <a:rPr lang="en-US" altLang="en-US"/>
              <a:t>Firstfruits Times Two</a:t>
            </a:r>
          </a:p>
        </p:txBody>
      </p:sp>
      <p:sp>
        <p:nvSpPr>
          <p:cNvPr id="5" name="Date Placeholder 4"/>
          <p:cNvSpPr>
            <a:spLocks noGrp="1"/>
          </p:cNvSpPr>
          <p:nvPr>
            <p:ph type="dt" idx="1"/>
          </p:nvPr>
        </p:nvSpPr>
        <p:spPr/>
        <p:txBody>
          <a:bodyPr/>
          <a:lstStyle/>
          <a:p>
            <a:r>
              <a:rPr lang="en-US" altLang="en-US"/>
              <a:t>April 23,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32649769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363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5283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Not an eclipse.  Passover full moon.  Only lunar eclipse possible.  Plus lasted </a:t>
            </a:r>
            <a:r>
              <a:rPr lang="en-US" altLang="en-US" dirty="0" err="1"/>
              <a:t>tooooo</a:t>
            </a:r>
            <a:r>
              <a:rPr lang="en-US" altLang="en-US" dirty="0"/>
              <a:t> long.</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560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Richard &amp; Luann Ridgeway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208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6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Selective and strange and safe earthquake.   Amy Jill Levine points out no outside historical verification, but no contradiction either.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643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6104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Centurions are officers not easily terrified.</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556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568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Selective, strange, safe earthquake.</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4283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422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9962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3177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56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Richard &amp; Luann Ridgeway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1226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9567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2804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53211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9603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Great response to a ministry service.  </a:t>
            </a:r>
          </a:p>
          <a:p>
            <a:r>
              <a:rPr lang="en-US" altLang="en-US" dirty="0"/>
              <a:t>How would you or I respond?  Depression, anger at G-d?   Anger at authorities?  Plotting to escape?</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9594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Two earthquakes.</a:t>
            </a:r>
          </a:p>
          <a:p>
            <a:pPr marL="231775" indent="-231775">
              <a:buFont typeface="+mj-lt"/>
              <a:buAutoNum type="arabicPeriod"/>
            </a:pPr>
            <a:r>
              <a:rPr lang="en-US" altLang="en-US" dirty="0"/>
              <a:t>Praying and singing after being flogged and jailed in stocks!  Spiritual earthquake.  Therefore others listening, maybe in astonishment.</a:t>
            </a:r>
          </a:p>
          <a:p>
            <a:pPr marL="231775" indent="-231775">
              <a:buFont typeface="+mj-lt"/>
              <a:buAutoNum type="arabicPeriod"/>
            </a:pPr>
            <a:r>
              <a:rPr lang="en-US" altLang="en-US" dirty="0"/>
              <a:t>Controlled geological earthquake, but selectively engineered, that killed no one, but broke all the locks.  Miraculous?</a:t>
            </a:r>
          </a:p>
          <a:p>
            <a:pPr marL="457200" indent="-457200">
              <a:buFont typeface="+mj-lt"/>
              <a:buAutoNum type="arabicPeriod"/>
            </a:pP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3143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Jailer saw the spirit of judgement in the earthquake, apparently.</a:t>
            </a:r>
          </a:p>
          <a:p>
            <a:r>
              <a:rPr lang="en-US" altLang="en-US" dirty="0"/>
              <a:t>Judgement: heaven and hell.  [Also failure before magistrates.]</a:t>
            </a:r>
          </a:p>
          <a:p>
            <a:r>
              <a:rPr lang="en-US" altLang="en-US" dirty="0"/>
              <a:t>We are under the threat of eternal judgement like that.  May have to give account at any time to the GREAT Judge of all.</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8191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6692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4318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584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Richard &amp; Luann Ridgeway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5416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868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4126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GBS midnight watch.  Watchman’s shelter, one of the cars and someone goes out for MacDonald’s.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7729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5451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0006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5598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2329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794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Every lunar eclipse people get excited about the Blood Moon.   Nonsense.</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9056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105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Our very menschy </a:t>
            </a:r>
            <a:r>
              <a:rPr lang="en-US" altLang="en-US" dirty="0" err="1"/>
              <a:t>Balabuster</a:t>
            </a: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4615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1015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8120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4153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1649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3312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1003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4923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9188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3288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4 too many have not lived up to this</a:t>
            </a:r>
          </a:p>
          <a:p>
            <a:r>
              <a:rPr lang="en-US" altLang="en-US" dirty="0"/>
              <a:t>Has there been an earthquake in YOUR life??</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4802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414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0004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8239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2389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Firstfruits Times Two</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23,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1863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Resurrection Earthquake Mtt 27.51-54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April 27.2024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8149025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How do we dare to have it on the 3</a:t>
            </a:r>
            <a:r>
              <a:rPr lang="en-US" altLang="en-US" baseline="30000" dirty="0"/>
              <a:t>rd</a:t>
            </a:r>
            <a:r>
              <a:rPr lang="en-US" altLang="en-US" dirty="0"/>
              <a:t> night?</a:t>
            </a:r>
          </a:p>
          <a:p>
            <a:r>
              <a:rPr lang="en-US" altLang="en-US" dirty="0"/>
              <a:t>Jews all over the world have a 2</a:t>
            </a:r>
            <a:r>
              <a:rPr lang="en-US" altLang="en-US" baseline="30000" dirty="0"/>
              <a:t>nd</a:t>
            </a:r>
            <a:r>
              <a:rPr lang="en-US" altLang="en-US" dirty="0"/>
              <a:t> night Seder.   Where they get that authority?</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79513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Resurrection Earthquake Mtt 27.51-54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April 27.2024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428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473457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400" dirty="0"/>
              <a:t>https://w2.chabad.org/media/images/1273/reDG12734359.jpg?_i=_nF2BB495DED96754E4660F69A3A9F4712</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3832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Resurrection Earthquake Mtt 27.51-54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April 27.2024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0465277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Resurrection Earthquake Mtt 27.51-54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April 27.2024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https://www.chabad.org/holidays/passover/pesach_cdo/aid/2748528/jewish/The-Last-Two-Days-of-Passover.htm</a:t>
            </a:r>
          </a:p>
        </p:txBody>
      </p:sp>
    </p:spTree>
    <p:extLst>
      <p:ext uri="{BB962C8B-B14F-4D97-AF65-F5344CB8AC3E}">
        <p14:creationId xmlns:p14="http://schemas.microsoft.com/office/powerpoint/2010/main" val="1305602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2225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5329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Resurrection Earthquake Mtt 27.51-54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April 27.2024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3128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Resurrection Earthquake Mtt 27.51-54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April 27.2024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So, the real emblem of resurrection is not lilies, eggs, bunnies, ham.</a:t>
            </a:r>
          </a:p>
          <a:p>
            <a:r>
              <a:rPr lang="en-US" altLang="en-US" dirty="0"/>
              <a:t>It’s barley.</a:t>
            </a:r>
          </a:p>
          <a:p>
            <a:endParaRPr lang="en-US" altLang="en-US" dirty="0"/>
          </a:p>
        </p:txBody>
      </p:sp>
    </p:spTree>
    <p:extLst>
      <p:ext uri="{BB962C8B-B14F-4D97-AF65-F5344CB8AC3E}">
        <p14:creationId xmlns:p14="http://schemas.microsoft.com/office/powerpoint/2010/main" val="2018966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78455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7790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4 too many have not lived up to this</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7789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8344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4 too many have not lived up to this</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5880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t>Yeshua and barley: He is the one to conquer death.  No one before, or after.  </a:t>
            </a:r>
          </a:p>
          <a:p>
            <a:r>
              <a:rPr lang="en-US" sz="1800" dirty="0"/>
              <a:t>Barley is a simple grain, poor man’s food.  </a:t>
            </a:r>
            <a:r>
              <a:rPr lang="en-US" sz="1800" b="0" i="0" dirty="0">
                <a:solidFill>
                  <a:srgbClr val="202122"/>
                </a:solidFill>
                <a:effectLst/>
                <a:latin typeface="Arial" panose="020B0604020202020204" pitchFamily="34" charset="0"/>
              </a:rPr>
              <a:t> </a:t>
            </a:r>
            <a:r>
              <a:rPr lang="en-US" sz="1800" dirty="0"/>
              <a:t>Globally 70% of barley production is used as animal </a:t>
            </a:r>
            <a:r>
              <a:rPr lang="en-US" sz="1800" dirty="0">
                <a:hlinkClick r:id="rId3" tooltip="Fodder">
                  <a:extLst>
                    <a:ext uri="{A12FA001-AC4F-418D-AE19-62706E023703}">
                      <ahyp:hlinkClr xmlns:ahyp="http://schemas.microsoft.com/office/drawing/2018/hyperlinkcolor" val="tx"/>
                    </a:ext>
                  </a:extLst>
                </a:hlinkClick>
              </a:rPr>
              <a:t>fodder</a:t>
            </a:r>
            <a:r>
              <a:rPr lang="en-US" sz="1800" dirty="0"/>
              <a:t>, while 30% as a source of fermentable material for </a:t>
            </a:r>
            <a:r>
              <a:rPr lang="en-US" sz="1800" dirty="0">
                <a:hlinkClick r:id="rId4" tooltip="Beer">
                  <a:extLst>
                    <a:ext uri="{A12FA001-AC4F-418D-AE19-62706E023703}">
                      <ahyp:hlinkClr xmlns:ahyp="http://schemas.microsoft.com/office/drawing/2018/hyperlinkcolor" val="tx"/>
                    </a:ext>
                  </a:extLst>
                </a:hlinkClick>
              </a:rPr>
              <a:t>beer</a:t>
            </a:r>
            <a:r>
              <a:rPr lang="en-US" sz="1800" dirty="0"/>
              <a:t> and certain </a:t>
            </a:r>
            <a:r>
              <a:rPr lang="en-US" sz="1800" dirty="0">
                <a:hlinkClick r:id="rId5" tooltip="Distilled beverage">
                  <a:extLst>
                    <a:ext uri="{A12FA001-AC4F-418D-AE19-62706E023703}">
                      <ahyp:hlinkClr xmlns:ahyp="http://schemas.microsoft.com/office/drawing/2018/hyperlinkcolor" val="tx"/>
                    </a:ext>
                  </a:extLst>
                </a:hlinkClick>
              </a:rPr>
              <a:t>distilled beverages</a:t>
            </a:r>
            <a:r>
              <a:rPr lang="en-US" sz="1800" dirty="0"/>
              <a:t>,  and as a component of various </a:t>
            </a:r>
            <a:r>
              <a:rPr lang="en-US" sz="1800" dirty="0">
                <a:hlinkClick r:id="rId6" tooltip="Food">
                  <a:extLst>
                    <a:ext uri="{A12FA001-AC4F-418D-AE19-62706E023703}">
                      <ahyp:hlinkClr xmlns:ahyp="http://schemas.microsoft.com/office/drawing/2018/hyperlinkcolor" val="tx"/>
                    </a:ext>
                  </a:extLst>
                </a:hlinkClick>
              </a:rPr>
              <a:t>foods</a:t>
            </a:r>
            <a:r>
              <a:rPr lang="en-US" sz="1800" dirty="0"/>
              <a:t>. It is used in soups and stews, and in </a:t>
            </a:r>
            <a:r>
              <a:rPr lang="en-US" sz="1800" dirty="0">
                <a:hlinkClick r:id="rId7" tooltip="Barley bread">
                  <a:extLst>
                    <a:ext uri="{A12FA001-AC4F-418D-AE19-62706E023703}">
                      <ahyp:hlinkClr xmlns:ahyp="http://schemas.microsoft.com/office/drawing/2018/hyperlinkcolor" val="tx"/>
                    </a:ext>
                  </a:extLst>
                </a:hlinkClick>
              </a:rPr>
              <a:t>barley bread</a:t>
            </a:r>
            <a:r>
              <a:rPr lang="en-US" sz="1800" dirty="0"/>
              <a:t> of various cultures. Barley grains are commonly made into </a:t>
            </a:r>
            <a:r>
              <a:rPr lang="en-US" sz="1800" dirty="0">
                <a:hlinkClick r:id="rId8" tooltip="Malt">
                  <a:extLst>
                    <a:ext uri="{A12FA001-AC4F-418D-AE19-62706E023703}">
                      <ahyp:hlinkClr xmlns:ahyp="http://schemas.microsoft.com/office/drawing/2018/hyperlinkcolor" val="tx"/>
                    </a:ext>
                  </a:extLst>
                </a:hlinkClick>
              </a:rPr>
              <a:t>malt</a:t>
            </a:r>
            <a:r>
              <a:rPr lang="en-US" sz="1800" dirty="0"/>
              <a:t> in a traditional and ancient method of preparation.</a:t>
            </a:r>
          </a:p>
          <a:p>
            <a:pPr algn="l"/>
            <a:r>
              <a:rPr lang="en-US" sz="1800" dirty="0"/>
              <a:t>In 2017, barley was ranked fourth among grains in quantity produced (149 million </a:t>
            </a:r>
            <a:r>
              <a:rPr lang="en-US" sz="1800" dirty="0" err="1">
                <a:hlinkClick r:id="rId9" tooltip="Tonne">
                  <a:extLst>
                    <a:ext uri="{A12FA001-AC4F-418D-AE19-62706E023703}">
                      <ahyp:hlinkClr xmlns:ahyp="http://schemas.microsoft.com/office/drawing/2018/hyperlinkcolor" val="tx"/>
                    </a:ext>
                  </a:extLst>
                </a:hlinkClick>
              </a:rPr>
              <a:t>tonnes</a:t>
            </a:r>
            <a:r>
              <a:rPr lang="en-US" sz="1800" dirty="0"/>
              <a:t> or 330 billion pounds) behind </a:t>
            </a:r>
            <a:r>
              <a:rPr lang="en-US" sz="1800" dirty="0">
                <a:hlinkClick r:id="rId10" tooltip="Maize">
                  <a:extLst>
                    <a:ext uri="{A12FA001-AC4F-418D-AE19-62706E023703}">
                      <ahyp:hlinkClr xmlns:ahyp="http://schemas.microsoft.com/office/drawing/2018/hyperlinkcolor" val="tx"/>
                    </a:ext>
                  </a:extLst>
                </a:hlinkClick>
              </a:rPr>
              <a:t>maize</a:t>
            </a:r>
            <a:r>
              <a:rPr lang="en-US" sz="1800" dirty="0"/>
              <a:t>, </a:t>
            </a:r>
            <a:r>
              <a:rPr lang="en-US" sz="1800" dirty="0">
                <a:hlinkClick r:id="rId11" tooltip="Rice">
                  <a:extLst>
                    <a:ext uri="{A12FA001-AC4F-418D-AE19-62706E023703}">
                      <ahyp:hlinkClr xmlns:ahyp="http://schemas.microsoft.com/office/drawing/2018/hyperlinkcolor" val="tx"/>
                    </a:ext>
                  </a:extLst>
                </a:hlinkClick>
              </a:rPr>
              <a:t>rice</a:t>
            </a:r>
            <a:r>
              <a:rPr lang="en-US" sz="1800" dirty="0"/>
              <a:t> and </a:t>
            </a:r>
            <a:r>
              <a:rPr lang="en-US" sz="1800" dirty="0">
                <a:hlinkClick r:id="rId12" tooltip="Wheat">
                  <a:extLst>
                    <a:ext uri="{A12FA001-AC4F-418D-AE19-62706E023703}">
                      <ahyp:hlinkClr xmlns:ahyp="http://schemas.microsoft.com/office/drawing/2018/hyperlinkcolor" val="tx"/>
                    </a:ext>
                  </a:extLst>
                </a:hlinkClick>
              </a:rPr>
              <a:t>wheat</a:t>
            </a:r>
            <a:r>
              <a:rPr lang="en-US" sz="1800" dirty="0"/>
              <a:t>.</a:t>
            </a:r>
          </a:p>
          <a:p>
            <a:pPr algn="l"/>
            <a:r>
              <a:rPr lang="en-US" sz="1800" dirty="0"/>
              <a:t>John Barleycorn personification of a grain.</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Firstfruits Times Two</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23,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51513662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Resurrection Earthquake Mtt 27.51-54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27.2024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https://www.danielpipes.org/22237/will-israel-respond-to-iran-attack?goal=0_086cfd423c-51755d0886-33765913&amp;mc_cid=51755d0886&amp;mc_eid=2515d15785</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898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432098-4FCD-4621-B266-77E620A9B51E}"/>
              </a:ext>
            </a:extLst>
          </p:cNvPr>
          <p:cNvSpPr>
            <a:spLocks noGrp="1" noChangeArrowheads="1"/>
          </p:cNvSpPr>
          <p:nvPr>
            <p:ph type="dt" sz="half" idx="10"/>
          </p:nvPr>
        </p:nvSpPr>
        <p:spPr>
          <a:ln/>
        </p:spPr>
        <p:txBody>
          <a:bodyPr/>
          <a:lstStyle>
            <a:lvl1pPr>
              <a:defRPr/>
            </a:lvl1pPr>
          </a:lstStyle>
          <a:p>
            <a:pPr algn="l" defTabSz="685800">
              <a:defRPr/>
            </a:pPr>
            <a:endParaRPr lang="en-US" altLang="en-US">
              <a:solidFill>
                <a:srgbClr val="000000"/>
              </a:solidFill>
            </a:endParaRPr>
          </a:p>
        </p:txBody>
      </p:sp>
      <p:sp>
        <p:nvSpPr>
          <p:cNvPr id="5" name="Rectangle 5">
            <a:extLst>
              <a:ext uri="{FF2B5EF4-FFF2-40B4-BE49-F238E27FC236}">
                <a16:creationId xmlns:a16="http://schemas.microsoft.com/office/drawing/2014/main" id="{F73D8F41-1E12-46C4-B93A-792ECBF0084D}"/>
              </a:ext>
            </a:extLst>
          </p:cNvPr>
          <p:cNvSpPr>
            <a:spLocks noGrp="1" noChangeArrowheads="1"/>
          </p:cNvSpPr>
          <p:nvPr>
            <p:ph type="ftr" sz="quarter" idx="11"/>
          </p:nvPr>
        </p:nvSpPr>
        <p:spPr>
          <a:ln/>
        </p:spPr>
        <p:txBody>
          <a:bodyPr/>
          <a:lstStyle>
            <a:lvl1pPr>
              <a:defRPr/>
            </a:lvl1pPr>
          </a:lstStyle>
          <a:p>
            <a:pPr defTabSz="685800">
              <a:defRPr/>
            </a:pPr>
            <a:endParaRPr lang="en-US" altLang="en-US">
              <a:solidFill>
                <a:srgbClr val="000000"/>
              </a:solidFill>
            </a:endParaRPr>
          </a:p>
        </p:txBody>
      </p:sp>
      <p:sp>
        <p:nvSpPr>
          <p:cNvPr id="6" name="Rectangle 6">
            <a:extLst>
              <a:ext uri="{FF2B5EF4-FFF2-40B4-BE49-F238E27FC236}">
                <a16:creationId xmlns:a16="http://schemas.microsoft.com/office/drawing/2014/main" id="{6237021D-7337-46B4-8143-D23252B6764E}"/>
              </a:ext>
            </a:extLst>
          </p:cNvPr>
          <p:cNvSpPr>
            <a:spLocks noGrp="1" noChangeArrowheads="1"/>
          </p:cNvSpPr>
          <p:nvPr>
            <p:ph type="sldNum" sz="quarter" idx="12"/>
          </p:nvPr>
        </p:nvSpPr>
        <p:spPr>
          <a:ln/>
        </p:spPr>
        <p:txBody>
          <a:bodyPr/>
          <a:lstStyle>
            <a:lvl1pPr>
              <a:defRPr/>
            </a:lvl1pPr>
          </a:lstStyle>
          <a:p>
            <a:pPr defTabSz="685800">
              <a:defRPr/>
            </a:pPr>
            <a:fld id="{72C69B15-344B-438A-AA82-D05AD8857E10}" type="slidenum">
              <a:rPr lang="en-US" altLang="en-US" smtClean="0">
                <a:solidFill>
                  <a:srgbClr val="000000"/>
                </a:solidFill>
                <a:latin typeface="Arial" pitchFamily="34" charset="0"/>
                <a:cs typeface="Arial" pitchFamily="34" charset="0"/>
              </a:rPr>
              <a:pPr defTabSz="685800">
                <a:defRPr/>
              </a:pPr>
              <a:t>‹#›</a:t>
            </a:fld>
            <a:endParaRPr lang="en-US" altLang="en-US">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635913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52"/>
            <a:ext cx="7772400" cy="1102519"/>
          </a:xfrm>
        </p:spPr>
        <p:txBody>
          <a:bodyPr/>
          <a:lstStyle/>
          <a:p>
            <a:r>
              <a:rPr lang="en-US"/>
              <a:t>Click to edit Master title style</a:t>
            </a:r>
          </a:p>
        </p:txBody>
      </p:sp>
      <p:sp>
        <p:nvSpPr>
          <p:cNvPr id="3" name="Subtitle 2"/>
          <p:cNvSpPr>
            <a:spLocks noGrp="1"/>
          </p:cNvSpPr>
          <p:nvPr>
            <p:ph type="subTitle" idx="1"/>
          </p:nvPr>
        </p:nvSpPr>
        <p:spPr>
          <a:xfrm>
            <a:off x="1374812" y="2914650"/>
            <a:ext cx="6400801"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536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514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9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8465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4466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48" y="1151335"/>
            <a:ext cx="404177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814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7193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0926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77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580" y="20871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3" y="1076343"/>
            <a:ext cx="3008313"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2573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2"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302" y="459581"/>
            <a:ext cx="5486400"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92302" y="4029420"/>
            <a:ext cx="5486400"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3760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3817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9026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BAC27CA-EB5F-4FFD-AFE1-585C5AC13B6F}"/>
              </a:ext>
            </a:extLst>
          </p:cNvPr>
          <p:cNvSpPr>
            <a:spLocks noGrp="1" noChangeArrowheads="1"/>
          </p:cNvSpPr>
          <p:nvPr>
            <p:ph type="title"/>
          </p:nvPr>
        </p:nvSpPr>
        <p:spPr bwMode="auto">
          <a:xfrm>
            <a:off x="457200" y="205979"/>
            <a:ext cx="8229600"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25324A3-8BCA-47FF-888C-12CFC4C97DBE}"/>
              </a:ext>
            </a:extLst>
          </p:cNvPr>
          <p:cNvSpPr>
            <a:spLocks noGrp="1" noChangeArrowheads="1"/>
          </p:cNvSpPr>
          <p:nvPr>
            <p:ph type="body" idx="1"/>
          </p:nvPr>
        </p:nvSpPr>
        <p:spPr bwMode="auto">
          <a:xfrm>
            <a:off x="457200" y="1200151"/>
            <a:ext cx="8229600"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ACBF4EDB-BC03-408B-A6C4-B250A939CED4}"/>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Arial" charset="0"/>
                <a:cs typeface="Arial" charset="0"/>
              </a:defRPr>
            </a:lvl1pPr>
          </a:lstStyle>
          <a:p>
            <a:pPr>
              <a:defRPr/>
            </a:pPr>
            <a:endParaRPr lang="en-US" altLang="en-US"/>
          </a:p>
        </p:txBody>
      </p:sp>
      <p:sp>
        <p:nvSpPr>
          <p:cNvPr id="3077" name="Rectangle 5">
            <a:extLst>
              <a:ext uri="{FF2B5EF4-FFF2-40B4-BE49-F238E27FC236}">
                <a16:creationId xmlns:a16="http://schemas.microsoft.com/office/drawing/2014/main" id="{8157C8ED-182D-479E-981A-6A7AF155CC18}"/>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Arial" charset="0"/>
                <a:cs typeface="Arial" charset="0"/>
              </a:defRPr>
            </a:lvl1pPr>
          </a:lstStyle>
          <a:p>
            <a:pPr>
              <a:defRPr/>
            </a:pPr>
            <a:endParaRPr lang="en-US" altLang="en-US"/>
          </a:p>
        </p:txBody>
      </p:sp>
      <p:sp>
        <p:nvSpPr>
          <p:cNvPr id="3078" name="Rectangle 6">
            <a:extLst>
              <a:ext uri="{FF2B5EF4-FFF2-40B4-BE49-F238E27FC236}">
                <a16:creationId xmlns:a16="http://schemas.microsoft.com/office/drawing/2014/main" id="{3ED73AFF-67A9-4CD8-9E27-A3975DFBC0DD}"/>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3A682856-861A-426C-97E8-7291350175EF}" type="slidenum">
              <a:rPr lang="en-US" altLang="en-US"/>
              <a:pPr>
                <a:defRPr/>
              </a:pPr>
              <a:t>‹#›</a:t>
            </a:fld>
            <a:endParaRPr lang="en-US" altLang="en-US"/>
          </a:p>
        </p:txBody>
      </p:sp>
    </p:spTree>
    <p:extLst>
      <p:ext uri="{BB962C8B-B14F-4D97-AF65-F5344CB8AC3E}">
        <p14:creationId xmlns:p14="http://schemas.microsoft.com/office/powerpoint/2010/main" val="416517116"/>
      </p:ext>
    </p:extLst>
  </p:cSld>
  <p:clrMap bg1="lt1" tx1="dk1" bg2="lt2" tx2="dk2" accent1="accent1" accent2="accent2" accent3="accent3" accent4="accent4" accent5="accent5" accent6="accent6" hlink="hlink" folHlink="folHlink"/>
  <p:sldLayoutIdLst>
    <p:sldLayoutId id="2147483840" r:id="rId1"/>
  </p:sldLayoutIdLst>
  <p:txStyles>
    <p:titleStyle>
      <a:lvl1pPr algn="ctr" rtl="0" eaLnBrk="0" fontAlgn="base" hangingPunct="0">
        <a:spcBef>
          <a:spcPct val="0"/>
        </a:spcBef>
        <a:spcAft>
          <a:spcPct val="0"/>
        </a:spcAft>
        <a:defRPr sz="3300">
          <a:solidFill>
            <a:schemeClr val="bg1"/>
          </a:solidFill>
          <a:latin typeface="+mj-lt"/>
          <a:ea typeface="+mj-ea"/>
          <a:cs typeface="+mj-cs"/>
        </a:defRPr>
      </a:lvl1pPr>
      <a:lvl2pPr algn="ctr" rtl="0" eaLnBrk="0" fontAlgn="base" hangingPunct="0">
        <a:spcBef>
          <a:spcPct val="0"/>
        </a:spcBef>
        <a:spcAft>
          <a:spcPct val="0"/>
        </a:spcAft>
        <a:defRPr sz="3300">
          <a:solidFill>
            <a:schemeClr val="bg1"/>
          </a:solidFill>
          <a:latin typeface="Arial Rounded MT Bold" pitchFamily="34" charset="0"/>
          <a:cs typeface="Arial" charset="0"/>
        </a:defRPr>
      </a:lvl2pPr>
      <a:lvl3pPr algn="ctr" rtl="0" eaLnBrk="0" fontAlgn="base" hangingPunct="0">
        <a:spcBef>
          <a:spcPct val="0"/>
        </a:spcBef>
        <a:spcAft>
          <a:spcPct val="0"/>
        </a:spcAft>
        <a:defRPr sz="3300">
          <a:solidFill>
            <a:schemeClr val="bg1"/>
          </a:solidFill>
          <a:latin typeface="Arial Rounded MT Bold" pitchFamily="34" charset="0"/>
          <a:cs typeface="Arial" charset="0"/>
        </a:defRPr>
      </a:lvl3pPr>
      <a:lvl4pPr algn="ctr" rtl="0" eaLnBrk="0" fontAlgn="base" hangingPunct="0">
        <a:spcBef>
          <a:spcPct val="0"/>
        </a:spcBef>
        <a:spcAft>
          <a:spcPct val="0"/>
        </a:spcAft>
        <a:defRPr sz="3300">
          <a:solidFill>
            <a:schemeClr val="bg1"/>
          </a:solidFill>
          <a:latin typeface="Arial Rounded MT Bold" pitchFamily="34" charset="0"/>
          <a:cs typeface="Arial" charset="0"/>
        </a:defRPr>
      </a:lvl4pPr>
      <a:lvl5pPr algn="ctr" rtl="0" eaLnBrk="0" fontAlgn="base" hangingPunct="0">
        <a:spcBef>
          <a:spcPct val="0"/>
        </a:spcBef>
        <a:spcAft>
          <a:spcPct val="0"/>
        </a:spcAft>
        <a:defRPr sz="3300">
          <a:solidFill>
            <a:schemeClr val="bg1"/>
          </a:solidFill>
          <a:latin typeface="Arial Rounded MT Bold" pitchFamily="34" charset="0"/>
          <a:cs typeface="Arial" charset="0"/>
        </a:defRPr>
      </a:lvl5pPr>
      <a:lvl6pPr marL="342900" algn="ctr" rtl="0" fontAlgn="base">
        <a:spcBef>
          <a:spcPct val="0"/>
        </a:spcBef>
        <a:spcAft>
          <a:spcPct val="0"/>
        </a:spcAft>
        <a:defRPr sz="3300">
          <a:solidFill>
            <a:schemeClr val="bg1"/>
          </a:solidFill>
          <a:latin typeface="Arial Rounded MT Bold" pitchFamily="34" charset="0"/>
          <a:cs typeface="Arial" charset="0"/>
        </a:defRPr>
      </a:lvl6pPr>
      <a:lvl7pPr marL="685800" algn="ctr" rtl="0" fontAlgn="base">
        <a:spcBef>
          <a:spcPct val="0"/>
        </a:spcBef>
        <a:spcAft>
          <a:spcPct val="0"/>
        </a:spcAft>
        <a:defRPr sz="3300">
          <a:solidFill>
            <a:schemeClr val="bg1"/>
          </a:solidFill>
          <a:latin typeface="Arial Rounded MT Bold" pitchFamily="34" charset="0"/>
          <a:cs typeface="Arial" charset="0"/>
        </a:defRPr>
      </a:lvl7pPr>
      <a:lvl8pPr marL="1028700" algn="ctr" rtl="0" fontAlgn="base">
        <a:spcBef>
          <a:spcPct val="0"/>
        </a:spcBef>
        <a:spcAft>
          <a:spcPct val="0"/>
        </a:spcAft>
        <a:defRPr sz="3300">
          <a:solidFill>
            <a:schemeClr val="bg1"/>
          </a:solidFill>
          <a:latin typeface="Arial Rounded MT Bold" pitchFamily="34" charset="0"/>
          <a:cs typeface="Arial" charset="0"/>
        </a:defRPr>
      </a:lvl8pPr>
      <a:lvl9pPr marL="1371600" algn="ctr" rtl="0" fontAlgn="base">
        <a:spcBef>
          <a:spcPct val="0"/>
        </a:spcBef>
        <a:spcAft>
          <a:spcPct val="0"/>
        </a:spcAft>
        <a:defRPr sz="3300">
          <a:solidFill>
            <a:schemeClr val="bg1"/>
          </a:solidFill>
          <a:latin typeface="Arial Rounded MT Bold" pitchFamily="34" charset="0"/>
          <a:cs typeface="Arial" charset="0"/>
        </a:defRPr>
      </a:lvl9pPr>
    </p:titleStyle>
    <p:bodyStyle>
      <a:lvl1pPr marL="257175" indent="-257175" algn="l" rtl="0" eaLnBrk="0" fontAlgn="base" hangingPunct="0">
        <a:spcBef>
          <a:spcPct val="20000"/>
        </a:spcBef>
        <a:spcAft>
          <a:spcPct val="0"/>
        </a:spcAft>
        <a:defRPr sz="3300">
          <a:solidFill>
            <a:schemeClr val="bg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Arial" charset="0"/>
          <a:cs typeface="+mn-cs"/>
        </a:defRPr>
      </a:lvl2pPr>
      <a:lvl3pPr marL="857250" indent="-171450" algn="l" rtl="0" eaLnBrk="0" fontAlgn="base" hangingPunct="0">
        <a:spcBef>
          <a:spcPct val="20000"/>
        </a:spcBef>
        <a:spcAft>
          <a:spcPct val="0"/>
        </a:spcAft>
        <a:buChar char="•"/>
        <a:defRPr sz="1800">
          <a:solidFill>
            <a:schemeClr val="tx1"/>
          </a:solidFill>
          <a:latin typeface="Arial" charset="0"/>
          <a:cs typeface="+mn-cs"/>
        </a:defRPr>
      </a:lvl3pPr>
      <a:lvl4pPr marL="1200150" indent="-171450" algn="l" rtl="0" eaLnBrk="0" fontAlgn="base" hangingPunct="0">
        <a:spcBef>
          <a:spcPct val="20000"/>
        </a:spcBef>
        <a:spcAft>
          <a:spcPct val="0"/>
        </a:spcAft>
        <a:buChar char="–"/>
        <a:defRPr sz="1500">
          <a:solidFill>
            <a:schemeClr val="tx1"/>
          </a:solidFill>
          <a:latin typeface="Arial" charset="0"/>
          <a:cs typeface="+mn-cs"/>
        </a:defRPr>
      </a:lvl4pPr>
      <a:lvl5pPr marL="1543050" indent="-171450" algn="l" rtl="0" eaLnBrk="0" fontAlgn="base" hangingPunct="0">
        <a:spcBef>
          <a:spcPct val="20000"/>
        </a:spcBef>
        <a:spcAft>
          <a:spcPct val="0"/>
        </a:spcAft>
        <a:buChar char="»"/>
        <a:defRPr sz="1500">
          <a:solidFill>
            <a:schemeClr val="tx1"/>
          </a:solidFill>
          <a:latin typeface="Arial" charset="0"/>
          <a:cs typeface="+mn-cs"/>
        </a:defRPr>
      </a:lvl5pPr>
      <a:lvl6pPr marL="1885950" indent="-171450" algn="l" rtl="0" fontAlgn="base">
        <a:spcBef>
          <a:spcPct val="20000"/>
        </a:spcBef>
        <a:spcAft>
          <a:spcPct val="0"/>
        </a:spcAft>
        <a:buChar char="»"/>
        <a:defRPr sz="1500">
          <a:solidFill>
            <a:schemeClr val="tx1"/>
          </a:solidFill>
          <a:latin typeface="Arial" charset="0"/>
          <a:cs typeface="+mn-cs"/>
        </a:defRPr>
      </a:lvl6pPr>
      <a:lvl7pPr marL="2228850" indent="-171450" algn="l" rtl="0" fontAlgn="base">
        <a:spcBef>
          <a:spcPct val="20000"/>
        </a:spcBef>
        <a:spcAft>
          <a:spcPct val="0"/>
        </a:spcAft>
        <a:buChar char="»"/>
        <a:defRPr sz="1500">
          <a:solidFill>
            <a:schemeClr val="tx1"/>
          </a:solidFill>
          <a:latin typeface="Arial" charset="0"/>
          <a:cs typeface="+mn-cs"/>
        </a:defRPr>
      </a:lvl7pPr>
      <a:lvl8pPr marL="2571750" indent="-171450" algn="l" rtl="0" fontAlgn="base">
        <a:spcBef>
          <a:spcPct val="20000"/>
        </a:spcBef>
        <a:spcAft>
          <a:spcPct val="0"/>
        </a:spcAft>
        <a:buChar char="»"/>
        <a:defRPr sz="1500">
          <a:solidFill>
            <a:schemeClr val="tx1"/>
          </a:solidFill>
          <a:latin typeface="Arial" charset="0"/>
          <a:cs typeface="+mn-cs"/>
        </a:defRPr>
      </a:lvl8pPr>
      <a:lvl9pPr marL="2914650" indent="-171450"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7238736"/>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s://www.jimjacobbooks.com/" TargetMode="External"/><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 other day she tried to make a chemistry joke,</a:t>
            </a:r>
          </a:p>
          <a:p>
            <a:pPr algn="l"/>
            <a:endParaRPr lang="en-US" sz="4000" dirty="0"/>
          </a:p>
          <a:p>
            <a:pPr algn="l"/>
            <a:r>
              <a:rPr lang="en-US" sz="4000" dirty="0"/>
              <a:t> </a:t>
            </a:r>
          </a:p>
        </p:txBody>
      </p:sp>
    </p:spTree>
    <p:extLst>
      <p:ext uri="{BB962C8B-B14F-4D97-AF65-F5344CB8AC3E}">
        <p14:creationId xmlns:p14="http://schemas.microsoft.com/office/powerpoint/2010/main" val="61669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5B441DA4-E38C-06E2-DDD1-5716FD9C04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13354209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1967502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3042906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D0EAB0EA-7097-6CC6-AC2B-B4CC142C93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70" y="0"/>
            <a:ext cx="8483460" cy="5143500"/>
          </a:xfrm>
          <a:prstGeom prst="rect">
            <a:avLst/>
          </a:prstGeom>
        </p:spPr>
      </p:pic>
    </p:spTree>
    <p:extLst>
      <p:ext uri="{BB962C8B-B14F-4D97-AF65-F5344CB8AC3E}">
        <p14:creationId xmlns:p14="http://schemas.microsoft.com/office/powerpoint/2010/main" val="2549666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356FA431-18C1-84E2-B670-142BA5765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6996" y="0"/>
            <a:ext cx="6150007" cy="5143500"/>
          </a:xfrm>
          <a:prstGeom prst="rect">
            <a:avLst/>
          </a:prstGeom>
        </p:spPr>
      </p:pic>
    </p:spTree>
    <p:extLst>
      <p:ext uri="{BB962C8B-B14F-4D97-AF65-F5344CB8AC3E}">
        <p14:creationId xmlns:p14="http://schemas.microsoft.com/office/powerpoint/2010/main" val="1751150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6B1C2479-0A20-9D0B-7436-90464A7A83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2906" y="0"/>
            <a:ext cx="3818187" cy="5143500"/>
          </a:xfrm>
          <a:prstGeom prst="rect">
            <a:avLst/>
          </a:prstGeom>
        </p:spPr>
      </p:pic>
    </p:spTree>
    <p:extLst>
      <p:ext uri="{BB962C8B-B14F-4D97-AF65-F5344CB8AC3E}">
        <p14:creationId xmlns:p14="http://schemas.microsoft.com/office/powerpoint/2010/main" val="1168394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32C4D29A-2CBD-0088-9E15-795E46721E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2053" y="0"/>
            <a:ext cx="5359893" cy="5143500"/>
          </a:xfrm>
          <a:prstGeom prst="rect">
            <a:avLst/>
          </a:prstGeom>
        </p:spPr>
      </p:pic>
    </p:spTree>
    <p:extLst>
      <p:ext uri="{BB962C8B-B14F-4D97-AF65-F5344CB8AC3E}">
        <p14:creationId xmlns:p14="http://schemas.microsoft.com/office/powerpoint/2010/main" val="1725351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3743326" cy="4800600"/>
          </a:xfrm>
        </p:spPr>
        <p:txBody>
          <a:bodyPr>
            <a:normAutofit/>
          </a:bodyPr>
          <a:lstStyle/>
          <a:p>
            <a:pPr algn="l"/>
            <a:r>
              <a:rPr lang="en-US" sz="4000" dirty="0"/>
              <a:t>Best cleaned carpet since we bought the place in 2016</a:t>
            </a:r>
          </a:p>
          <a:p>
            <a:pPr algn="l"/>
            <a:r>
              <a:rPr lang="en-US" sz="4000" dirty="0"/>
              <a:t>By Jonathan Beckman</a:t>
            </a:r>
          </a:p>
        </p:txBody>
      </p:sp>
      <p:pic>
        <p:nvPicPr>
          <p:cNvPr id="3" name="Picture 2">
            <a:extLst>
              <a:ext uri="{FF2B5EF4-FFF2-40B4-BE49-F238E27FC236}">
                <a16:creationId xmlns:a16="http://schemas.microsoft.com/office/drawing/2014/main" id="{A2A1D7AA-75E9-DBD6-6841-AE81DA574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971926" y="1"/>
            <a:ext cx="5143499" cy="5143499"/>
          </a:xfrm>
          <a:prstGeom prst="rect">
            <a:avLst/>
          </a:prstGeom>
        </p:spPr>
      </p:pic>
    </p:spTree>
    <p:extLst>
      <p:ext uri="{BB962C8B-B14F-4D97-AF65-F5344CB8AC3E}">
        <p14:creationId xmlns:p14="http://schemas.microsoft.com/office/powerpoint/2010/main" val="3099230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a:p>
            <a:r>
              <a:rPr lang="en-US" sz="4000" dirty="0"/>
              <a:t>Friday evening Children’s Seder</a:t>
            </a:r>
          </a:p>
        </p:txBody>
      </p:sp>
    </p:spTree>
    <p:extLst>
      <p:ext uri="{BB962C8B-B14F-4D97-AF65-F5344CB8AC3E}">
        <p14:creationId xmlns:p14="http://schemas.microsoft.com/office/powerpoint/2010/main" val="3248518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r>
              <a:rPr lang="en-US" sz="4000" dirty="0"/>
              <a:t> </a:t>
            </a:r>
          </a:p>
        </p:txBody>
      </p:sp>
      <p:pic>
        <p:nvPicPr>
          <p:cNvPr id="4" name="Picture 3">
            <a:extLst>
              <a:ext uri="{FF2B5EF4-FFF2-40B4-BE49-F238E27FC236}">
                <a16:creationId xmlns:a16="http://schemas.microsoft.com/office/drawing/2014/main" id="{28DEEA72-95B7-4B7D-0D80-0BE409266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000500" y="0"/>
            <a:ext cx="5143500" cy="5143500"/>
          </a:xfrm>
          <a:prstGeom prst="rect">
            <a:avLst/>
          </a:prstGeom>
        </p:spPr>
      </p:pic>
      <p:pic>
        <p:nvPicPr>
          <p:cNvPr id="5" name="Picture 4">
            <a:extLst>
              <a:ext uri="{FF2B5EF4-FFF2-40B4-BE49-F238E27FC236}">
                <a16:creationId xmlns:a16="http://schemas.microsoft.com/office/drawing/2014/main" id="{96E32E2F-361B-086D-5F3D-48F7004A64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222"/>
          <a:stretch/>
        </p:blipFill>
        <p:spPr>
          <a:xfrm rot="10800000">
            <a:off x="0" y="0"/>
            <a:ext cx="4000500" cy="5143500"/>
          </a:xfrm>
          <a:prstGeom prst="rect">
            <a:avLst/>
          </a:prstGeom>
        </p:spPr>
      </p:pic>
    </p:spTree>
    <p:extLst>
      <p:ext uri="{BB962C8B-B14F-4D97-AF65-F5344CB8AC3E}">
        <p14:creationId xmlns:p14="http://schemas.microsoft.com/office/powerpoint/2010/main" val="3985011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2884137" cy="4800600"/>
          </a:xfrm>
        </p:spPr>
        <p:txBody>
          <a:bodyPr>
            <a:normAutofit/>
          </a:bodyPr>
          <a:lstStyle/>
          <a:p>
            <a:r>
              <a:rPr lang="en-US" sz="4000" dirty="0"/>
              <a:t>Plague</a:t>
            </a:r>
          </a:p>
          <a:p>
            <a:r>
              <a:rPr lang="en-US" sz="4000" dirty="0"/>
              <a:t>spots</a:t>
            </a:r>
          </a:p>
        </p:txBody>
      </p:sp>
      <p:pic>
        <p:nvPicPr>
          <p:cNvPr id="3" name="Picture 2">
            <a:extLst>
              <a:ext uri="{FF2B5EF4-FFF2-40B4-BE49-F238E27FC236}">
                <a16:creationId xmlns:a16="http://schemas.microsoft.com/office/drawing/2014/main" id="{EDB87FBF-C660-EAAB-B538-EA3276CB5E47}"/>
              </a:ext>
            </a:extLst>
          </p:cNvPr>
          <p:cNvPicPr>
            <a:picLocks noChangeAspect="1"/>
          </p:cNvPicPr>
          <p:nvPr/>
        </p:nvPicPr>
        <p:blipFill rotWithShape="1">
          <a:blip r:embed="rId3">
            <a:extLst>
              <a:ext uri="{28A0092B-C50C-407E-A947-70E740481C1C}">
                <a14:useLocalDpi xmlns:a14="http://schemas.microsoft.com/office/drawing/2010/main" val="0"/>
              </a:ext>
            </a:extLst>
          </a:blip>
          <a:srcRect l="45556" t="29259" r="2592" b="26296"/>
          <a:stretch/>
        </p:blipFill>
        <p:spPr>
          <a:xfrm>
            <a:off x="3112737" y="0"/>
            <a:ext cx="5997575" cy="5140779"/>
          </a:xfrm>
          <a:prstGeom prst="rect">
            <a:avLst/>
          </a:prstGeom>
        </p:spPr>
      </p:pic>
    </p:spTree>
    <p:extLst>
      <p:ext uri="{BB962C8B-B14F-4D97-AF65-F5344CB8AC3E}">
        <p14:creationId xmlns:p14="http://schemas.microsoft.com/office/powerpoint/2010/main" val="455546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endParaRPr lang="en-US" sz="4000" dirty="0"/>
          </a:p>
          <a:p>
            <a:endParaRPr lang="en-US" sz="4000" dirty="0"/>
          </a:p>
          <a:p>
            <a:r>
              <a:rPr lang="en-US" sz="4000" dirty="0"/>
              <a:t>What is the MOST important </a:t>
            </a:r>
          </a:p>
          <a:p>
            <a:r>
              <a:rPr lang="en-US" sz="4000" dirty="0"/>
              <a:t>of the Jewish holidays?</a:t>
            </a:r>
          </a:p>
        </p:txBody>
      </p:sp>
    </p:spTree>
    <p:extLst>
      <p:ext uri="{BB962C8B-B14F-4D97-AF65-F5344CB8AC3E}">
        <p14:creationId xmlns:p14="http://schemas.microsoft.com/office/powerpoint/2010/main" val="1121788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 other day she tried to make a chemistry joke,</a:t>
            </a:r>
          </a:p>
          <a:p>
            <a:pPr algn="l"/>
            <a:endParaRPr lang="en-US" sz="4000" dirty="0"/>
          </a:p>
          <a:p>
            <a:pPr algn="l"/>
            <a:r>
              <a:rPr lang="en-US" sz="4000" dirty="0"/>
              <a:t>but got no reaction.</a:t>
            </a:r>
          </a:p>
          <a:p>
            <a:pPr algn="l"/>
            <a:endParaRPr lang="en-US" sz="4000" dirty="0"/>
          </a:p>
          <a:p>
            <a:pPr algn="l"/>
            <a:endParaRPr lang="en-US" sz="4000" dirty="0"/>
          </a:p>
        </p:txBody>
      </p:sp>
    </p:spTree>
    <p:extLst>
      <p:ext uri="{BB962C8B-B14F-4D97-AF65-F5344CB8AC3E}">
        <p14:creationId xmlns:p14="http://schemas.microsoft.com/office/powerpoint/2010/main" val="2932226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33"/>
            </a:gs>
          </a:gsLst>
          <a:path path="shape">
            <a:fillToRect l="50000" t="50000" r="50000" b="50000"/>
          </a:path>
        </a:gradFill>
        <a:effectLst/>
      </p:bgPr>
    </p:bg>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530873AC-6540-4549-B9CA-AC8363DF9355}"/>
              </a:ext>
            </a:extLst>
          </p:cNvPr>
          <p:cNvSpPr>
            <a:spLocks noChangeArrowheads="1"/>
          </p:cNvSpPr>
          <p:nvPr/>
        </p:nvSpPr>
        <p:spPr bwMode="auto">
          <a:xfrm>
            <a:off x="1200150" y="114300"/>
            <a:ext cx="2457450" cy="514350"/>
          </a:xfrm>
          <a:prstGeom prst="rect">
            <a:avLst/>
          </a:prstGeom>
          <a:solidFill>
            <a:srgbClr val="CC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4400">
                <a:solidFill>
                  <a:schemeClr val="bg1"/>
                </a:solidFill>
                <a:latin typeface="Arial Rounded MT Bold" panose="020F070403050403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defTabSz="685800">
              <a:spcBef>
                <a:spcPct val="0"/>
              </a:spcBef>
              <a:defRPr/>
            </a:pPr>
            <a:endParaRPr lang="en-US" altLang="en-US" sz="1350">
              <a:solidFill>
                <a:srgbClr val="000000"/>
              </a:solidFill>
              <a:latin typeface="Arial" panose="020B0604020202020204" pitchFamily="34" charset="0"/>
            </a:endParaRPr>
          </a:p>
        </p:txBody>
      </p:sp>
      <p:sp>
        <p:nvSpPr>
          <p:cNvPr id="7171" name="Rectangle 2">
            <a:extLst>
              <a:ext uri="{FF2B5EF4-FFF2-40B4-BE49-F238E27FC236}">
                <a16:creationId xmlns:a16="http://schemas.microsoft.com/office/drawing/2014/main" id="{A7E7FE98-3EE2-4576-A29B-0658F34ACC7C}"/>
              </a:ext>
            </a:extLst>
          </p:cNvPr>
          <p:cNvSpPr>
            <a:spLocks noGrp="1" noChangeArrowheads="1"/>
          </p:cNvSpPr>
          <p:nvPr>
            <p:ph type="body" idx="1"/>
          </p:nvPr>
        </p:nvSpPr>
        <p:spPr>
          <a:xfrm>
            <a:off x="1143000" y="57150"/>
            <a:ext cx="6858000" cy="5086350"/>
          </a:xfrm>
        </p:spPr>
        <p:txBody>
          <a:bodyPr/>
          <a:lstStyle/>
          <a:p>
            <a:pPr marL="41672" indent="-41672" eaLnBrk="1" hangingPunct="1">
              <a:defRPr/>
            </a:pPr>
            <a:r>
              <a:rPr lang="en-US" altLang="en-US" b="1" dirty="0"/>
              <a:t>Lev 23.9-10</a:t>
            </a:r>
            <a:r>
              <a:rPr lang="en-US" altLang="en-US" dirty="0"/>
              <a:t>  </a:t>
            </a:r>
            <a:r>
              <a:rPr lang="en-US" cap="small" dirty="0"/>
              <a:t>Adonai</a:t>
            </a:r>
            <a:r>
              <a:rPr lang="en-US" altLang="en-US" dirty="0"/>
              <a:t> said to Moshe, "Tell the people of </a:t>
            </a:r>
            <a:r>
              <a:rPr lang="en-US" altLang="en-US" dirty="0" err="1"/>
              <a:t>Isra'el</a:t>
            </a:r>
            <a:r>
              <a:rPr lang="en-US" altLang="en-US" dirty="0"/>
              <a:t>, 'After you enter the land  I am giving you and harvest its ripe crops, you are to bring a sheaf of the </a:t>
            </a:r>
            <a:r>
              <a:rPr lang="en-US" altLang="en-US" u="sng" dirty="0" err="1">
                <a:solidFill>
                  <a:srgbClr val="FFFF00"/>
                </a:solidFill>
              </a:rPr>
              <a:t>firstfruits</a:t>
            </a:r>
            <a:r>
              <a:rPr lang="en-US" altLang="en-US" dirty="0"/>
              <a:t> of your harvest to the </a:t>
            </a:r>
            <a:r>
              <a:rPr lang="en-US" altLang="en-US" dirty="0" err="1"/>
              <a:t>cohen</a:t>
            </a:r>
            <a:r>
              <a:rPr lang="en-US" altLang="en-US" dirty="0"/>
              <a:t>. </a:t>
            </a:r>
          </a:p>
        </p:txBody>
      </p:sp>
    </p:spTree>
    <p:extLst>
      <p:ext uri="{BB962C8B-B14F-4D97-AF65-F5344CB8AC3E}">
        <p14:creationId xmlns:p14="http://schemas.microsoft.com/office/powerpoint/2010/main" val="601880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33"/>
            </a:gs>
          </a:gsLst>
          <a:path path="shape">
            <a:fillToRect l="50000" t="50000" r="50000" b="50000"/>
          </a:path>
        </a:gradFill>
        <a:effectLst/>
      </p:bgPr>
    </p:bg>
    <p:spTree>
      <p:nvGrpSpPr>
        <p:cNvPr id="1" name=""/>
        <p:cNvGrpSpPr/>
        <p:nvPr/>
      </p:nvGrpSpPr>
      <p:grpSpPr>
        <a:xfrm>
          <a:off x="0" y="0"/>
          <a:ext cx="0" cy="0"/>
          <a:chOff x="0" y="0"/>
          <a:chExt cx="0" cy="0"/>
        </a:xfrm>
      </p:grpSpPr>
      <p:sp>
        <p:nvSpPr>
          <p:cNvPr id="13314" name="Rectangle 3">
            <a:extLst>
              <a:ext uri="{FF2B5EF4-FFF2-40B4-BE49-F238E27FC236}">
                <a16:creationId xmlns:a16="http://schemas.microsoft.com/office/drawing/2014/main" id="{49CC17F0-9100-4156-8A2C-B97E2E62ADA8}"/>
              </a:ext>
            </a:extLst>
          </p:cNvPr>
          <p:cNvSpPr>
            <a:spLocks noChangeArrowheads="1"/>
          </p:cNvSpPr>
          <p:nvPr/>
        </p:nvSpPr>
        <p:spPr bwMode="auto">
          <a:xfrm>
            <a:off x="1200150" y="114300"/>
            <a:ext cx="2686050" cy="514350"/>
          </a:xfrm>
          <a:prstGeom prst="rect">
            <a:avLst/>
          </a:prstGeom>
          <a:solidFill>
            <a:srgbClr val="CC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4400">
                <a:solidFill>
                  <a:schemeClr val="bg1"/>
                </a:solidFill>
                <a:latin typeface="Arial Rounded MT Bold" panose="020F070403050403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defTabSz="685800">
              <a:spcBef>
                <a:spcPct val="0"/>
              </a:spcBef>
              <a:defRPr/>
            </a:pPr>
            <a:endParaRPr lang="en-US" altLang="en-US" sz="1350">
              <a:solidFill>
                <a:srgbClr val="000000"/>
              </a:solidFill>
              <a:latin typeface="Arial" panose="020B0604020202020204" pitchFamily="34" charset="0"/>
            </a:endParaRPr>
          </a:p>
        </p:txBody>
      </p:sp>
      <p:sp>
        <p:nvSpPr>
          <p:cNvPr id="8195" name="Rectangle 2">
            <a:extLst>
              <a:ext uri="{FF2B5EF4-FFF2-40B4-BE49-F238E27FC236}">
                <a16:creationId xmlns:a16="http://schemas.microsoft.com/office/drawing/2014/main" id="{5DFF4A5B-781A-4382-AC1C-5B2002EDE27D}"/>
              </a:ext>
            </a:extLst>
          </p:cNvPr>
          <p:cNvSpPr>
            <a:spLocks noGrp="1" noChangeArrowheads="1"/>
          </p:cNvSpPr>
          <p:nvPr>
            <p:ph type="body" idx="1"/>
          </p:nvPr>
        </p:nvSpPr>
        <p:spPr>
          <a:xfrm>
            <a:off x="1143000" y="57150"/>
            <a:ext cx="6858000" cy="5086350"/>
          </a:xfrm>
        </p:spPr>
        <p:txBody>
          <a:bodyPr/>
          <a:lstStyle/>
          <a:p>
            <a:pPr marL="41672" indent="-41672" eaLnBrk="1" hangingPunct="1">
              <a:defRPr/>
            </a:pPr>
            <a:r>
              <a:rPr lang="en-US" altLang="en-US" b="1" dirty="0"/>
              <a:t>Lev 23.11-12</a:t>
            </a:r>
            <a:r>
              <a:rPr lang="en-US" altLang="en-US" dirty="0"/>
              <a:t>  He is to wave the sheaf before </a:t>
            </a:r>
            <a:r>
              <a:rPr lang="en-US" cap="small" dirty="0"/>
              <a:t>Adoni</a:t>
            </a:r>
            <a:r>
              <a:rPr lang="en-US" altLang="en-US" dirty="0"/>
              <a:t>, so that you will be accepted; the cohen is to </a:t>
            </a:r>
            <a:r>
              <a:rPr lang="en-US" altLang="en-US" u="sng" dirty="0">
                <a:solidFill>
                  <a:srgbClr val="FFFF00"/>
                </a:solidFill>
              </a:rPr>
              <a:t>wave it on the day after the Shabbat</a:t>
            </a:r>
            <a:r>
              <a:rPr lang="en-US" altLang="en-US" dirty="0"/>
              <a:t>. On the day that you wave the sheaf, you are to offer a male lamb without defect, in its first year, as a burnt offering for </a:t>
            </a:r>
            <a:r>
              <a:rPr lang="en-US" cap="small" dirty="0"/>
              <a:t>Adoni</a:t>
            </a:r>
            <a:r>
              <a:rPr lang="en-US" altLang="en-US" dirty="0"/>
              <a:t>.</a:t>
            </a:r>
          </a:p>
        </p:txBody>
      </p:sp>
    </p:spTree>
    <p:extLst>
      <p:ext uri="{BB962C8B-B14F-4D97-AF65-F5344CB8AC3E}">
        <p14:creationId xmlns:p14="http://schemas.microsoft.com/office/powerpoint/2010/main" val="1514793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1 Cor. 15.20-24</a:t>
            </a:r>
            <a:r>
              <a:rPr lang="en-US" sz="4000" dirty="0"/>
              <a:t> But the fact is that the Messiah has been raised from the dead, </a:t>
            </a:r>
            <a:r>
              <a:rPr lang="en-US" sz="4000" u="sng" dirty="0">
                <a:solidFill>
                  <a:srgbClr val="FFFF99"/>
                </a:solidFill>
              </a:rPr>
              <a:t>the first fruits of those who have died</a:t>
            </a:r>
            <a:r>
              <a:rPr lang="en-US" sz="4000" dirty="0"/>
              <a:t>.  For since death came through a man, also the resurrection of the dead has come through a man. </a:t>
            </a:r>
          </a:p>
        </p:txBody>
      </p:sp>
    </p:spTree>
    <p:extLst>
      <p:ext uri="{BB962C8B-B14F-4D97-AF65-F5344CB8AC3E}">
        <p14:creationId xmlns:p14="http://schemas.microsoft.com/office/powerpoint/2010/main" val="1903624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r>
              <a:rPr lang="en-US" sz="4000" baseline="30000" dirty="0"/>
              <a:t>1 Cor 15.20-23</a:t>
            </a:r>
            <a:r>
              <a:rPr lang="en-US" sz="4000" b="1" baseline="30000" dirty="0"/>
              <a:t> </a:t>
            </a:r>
            <a:r>
              <a:rPr lang="en-US" sz="4000" dirty="0"/>
              <a:t> For just as in connection with Adam all die, so in connection with the Messiah all will be made alive. But each in his own order: the </a:t>
            </a:r>
            <a:r>
              <a:rPr lang="en-US" sz="4000" u="sng" dirty="0">
                <a:solidFill>
                  <a:srgbClr val="FFFF00"/>
                </a:solidFill>
              </a:rPr>
              <a:t>Messiah is the firstfruits.</a:t>
            </a:r>
            <a:r>
              <a:rPr lang="en-US" sz="4000" dirty="0"/>
              <a:t> </a:t>
            </a:r>
            <a:endParaRPr lang="en-US" sz="4000" dirty="0">
              <a:solidFill>
                <a:srgbClr val="FFFF66"/>
              </a:solidFill>
            </a:endParaRPr>
          </a:p>
        </p:txBody>
      </p:sp>
    </p:spTree>
    <p:extLst>
      <p:ext uri="{BB962C8B-B14F-4D97-AF65-F5344CB8AC3E}">
        <p14:creationId xmlns:p14="http://schemas.microsoft.com/office/powerpoint/2010/main" val="2749590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1 Cor 15.14,17</a:t>
            </a:r>
            <a:r>
              <a:rPr lang="en-US" sz="4000" dirty="0"/>
              <a:t> If Messiah has not been raised, then our proclaiming is meaningless and your faith also is meaningless… And if Messiah has not been raised, your faith is futile—you are still in your sins.</a:t>
            </a:r>
          </a:p>
        </p:txBody>
      </p:sp>
    </p:spTree>
    <p:extLst>
      <p:ext uri="{BB962C8B-B14F-4D97-AF65-F5344CB8AC3E}">
        <p14:creationId xmlns:p14="http://schemas.microsoft.com/office/powerpoint/2010/main" val="2837398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457200" y="209550"/>
            <a:ext cx="8229600" cy="4933950"/>
          </a:xfrm>
        </p:spPr>
        <p:txBody>
          <a:bodyPr>
            <a:normAutofit/>
          </a:bodyPr>
          <a:lstStyle/>
          <a:p>
            <a:pPr marL="0" indent="0">
              <a:lnSpc>
                <a:spcPct val="90000"/>
              </a:lnSpc>
              <a:buNone/>
            </a:pPr>
            <a:r>
              <a:rPr lang="en-US" baseline="30000" dirty="0"/>
              <a:t>1 Cor 15.20</a:t>
            </a:r>
            <a:r>
              <a:rPr lang="en-US" dirty="0"/>
              <a:t> Messiah has been raised from the dead, </a:t>
            </a:r>
            <a:r>
              <a:rPr lang="en-US" dirty="0">
                <a:solidFill>
                  <a:srgbClr val="FFFF99"/>
                </a:solidFill>
              </a:rPr>
              <a:t>the firstfruits of those who have died</a:t>
            </a:r>
            <a:r>
              <a:rPr lang="en-US" dirty="0"/>
              <a:t>.</a:t>
            </a:r>
          </a:p>
          <a:p>
            <a:pPr marL="0" indent="0" algn="ctr">
              <a:lnSpc>
                <a:spcPct val="90000"/>
              </a:lnSpc>
              <a:buNone/>
            </a:pPr>
            <a:r>
              <a:rPr lang="en-US" u="sng" dirty="0">
                <a:solidFill>
                  <a:srgbClr val="FFFF00"/>
                </a:solidFill>
              </a:rPr>
              <a:t>Firstfruits = Resurrection Day</a:t>
            </a:r>
          </a:p>
          <a:p>
            <a:pPr marL="0" indent="0">
              <a:lnSpc>
                <a:spcPct val="90000"/>
              </a:lnSpc>
              <a:buNone/>
            </a:pPr>
            <a:endParaRPr lang="en-US" altLang="en-US" sz="1800" dirty="0"/>
          </a:p>
        </p:txBody>
      </p:sp>
    </p:spTree>
    <p:extLst>
      <p:ext uri="{BB962C8B-B14F-4D97-AF65-F5344CB8AC3E}">
        <p14:creationId xmlns:p14="http://schemas.microsoft.com/office/powerpoint/2010/main" val="3497272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457200" y="209550"/>
            <a:ext cx="8229600" cy="4933950"/>
          </a:xfrm>
        </p:spPr>
        <p:txBody>
          <a:bodyPr>
            <a:normAutofit/>
          </a:bodyPr>
          <a:lstStyle/>
          <a:p>
            <a:pPr marL="0" indent="0" algn="ctr">
              <a:lnSpc>
                <a:spcPct val="90000"/>
              </a:lnSpc>
              <a:buNone/>
            </a:pPr>
            <a:r>
              <a:rPr lang="en-US" u="sng" dirty="0">
                <a:solidFill>
                  <a:srgbClr val="FFFF00"/>
                </a:solidFill>
              </a:rPr>
              <a:t>Firstfruits = Resurrection Day</a:t>
            </a:r>
          </a:p>
          <a:p>
            <a:pPr marL="0" indent="0">
              <a:lnSpc>
                <a:spcPct val="90000"/>
              </a:lnSpc>
              <a:buNone/>
            </a:pPr>
            <a:endParaRPr lang="en-US" altLang="en-US" sz="1800" dirty="0"/>
          </a:p>
          <a:p>
            <a:pPr marL="0" indent="0">
              <a:lnSpc>
                <a:spcPct val="90000"/>
              </a:lnSpc>
              <a:buNone/>
            </a:pPr>
            <a:r>
              <a:rPr lang="en-US" altLang="en-US" dirty="0"/>
              <a:t>Scriptural symbol of Resurrection is not lilies, bunnies, eggs [chocolate always good], ham</a:t>
            </a:r>
          </a:p>
          <a:p>
            <a:pPr marL="0" indent="0">
              <a:lnSpc>
                <a:spcPct val="90000"/>
              </a:lnSpc>
              <a:buNone/>
            </a:pPr>
            <a:r>
              <a:rPr lang="en-US" altLang="en-US" u="sng" dirty="0">
                <a:solidFill>
                  <a:schemeClr val="bg1"/>
                </a:solidFill>
              </a:rPr>
              <a:t>BARLEY is the first of the firstfruits</a:t>
            </a:r>
          </a:p>
        </p:txBody>
      </p:sp>
    </p:spTree>
    <p:extLst>
      <p:ext uri="{BB962C8B-B14F-4D97-AF65-F5344CB8AC3E}">
        <p14:creationId xmlns:p14="http://schemas.microsoft.com/office/powerpoint/2010/main" val="1668031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457200" y="209550"/>
            <a:ext cx="8229600" cy="4933950"/>
          </a:xfrm>
        </p:spPr>
        <p:txBody>
          <a:bodyPr>
            <a:normAutofit/>
          </a:bodyPr>
          <a:lstStyle/>
          <a:p>
            <a:pPr marL="0" indent="0">
              <a:lnSpc>
                <a:spcPct val="90000"/>
              </a:lnSpc>
              <a:buNone/>
            </a:pPr>
            <a:r>
              <a:rPr lang="en-US" altLang="en-US" dirty="0">
                <a:solidFill>
                  <a:schemeClr val="bg1"/>
                </a:solidFill>
              </a:rPr>
              <a:t>In Temple times, Yeshua’s time, the barley waving was done shortly after </a:t>
            </a:r>
            <a:r>
              <a:rPr lang="en-US" altLang="en-US" dirty="0" err="1">
                <a:solidFill>
                  <a:schemeClr val="bg1"/>
                </a:solidFill>
              </a:rPr>
              <a:t>Pesakh</a:t>
            </a:r>
            <a:r>
              <a:rPr lang="en-US" altLang="en-US" dirty="0">
                <a:solidFill>
                  <a:schemeClr val="bg1"/>
                </a:solidFill>
              </a:rPr>
              <a:t>. </a:t>
            </a:r>
          </a:p>
          <a:p>
            <a:pPr marL="0" indent="0">
              <a:lnSpc>
                <a:spcPct val="90000"/>
              </a:lnSpc>
              <a:buNone/>
            </a:pPr>
            <a:r>
              <a:rPr lang="en-US" altLang="en-US" dirty="0"/>
              <a:t>“The cohen is to </a:t>
            </a:r>
            <a:r>
              <a:rPr lang="en-US" altLang="en-US" u="sng" dirty="0">
                <a:solidFill>
                  <a:srgbClr val="FFFF00"/>
                </a:solidFill>
              </a:rPr>
              <a:t>wave it on the day after the Shabbat</a:t>
            </a:r>
            <a:r>
              <a:rPr lang="en-US" altLang="en-US" dirty="0"/>
              <a:t>.”</a:t>
            </a:r>
          </a:p>
          <a:p>
            <a:pPr marL="0" indent="0">
              <a:lnSpc>
                <a:spcPct val="90000"/>
              </a:lnSpc>
              <a:buNone/>
            </a:pPr>
            <a:r>
              <a:rPr lang="en-US" altLang="en-US" dirty="0">
                <a:solidFill>
                  <a:schemeClr val="bg1"/>
                </a:solidFill>
              </a:rPr>
              <a:t>Two possible interpretations:</a:t>
            </a:r>
          </a:p>
        </p:txBody>
      </p:sp>
    </p:spTree>
    <p:extLst>
      <p:ext uri="{BB962C8B-B14F-4D97-AF65-F5344CB8AC3E}">
        <p14:creationId xmlns:p14="http://schemas.microsoft.com/office/powerpoint/2010/main" val="3041578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Date of Firstfruits possibilities</a:t>
            </a:r>
          </a:p>
        </p:txBody>
      </p:sp>
      <p:pic>
        <p:nvPicPr>
          <p:cNvPr id="3" name="Picture 2">
            <a:extLst>
              <a:ext uri="{FF2B5EF4-FFF2-40B4-BE49-F238E27FC236}">
                <a16:creationId xmlns:a16="http://schemas.microsoft.com/office/drawing/2014/main" id="{A69E45C7-44F2-4BDF-77C8-D805824E27FE}"/>
              </a:ext>
            </a:extLst>
          </p:cNvPr>
          <p:cNvPicPr>
            <a:picLocks noChangeAspect="1"/>
          </p:cNvPicPr>
          <p:nvPr/>
        </p:nvPicPr>
        <p:blipFill>
          <a:blip r:embed="rId3"/>
          <a:stretch>
            <a:fillRect/>
          </a:stretch>
        </p:blipFill>
        <p:spPr>
          <a:xfrm>
            <a:off x="0" y="2114550"/>
            <a:ext cx="9144000" cy="2263806"/>
          </a:xfrm>
          <a:prstGeom prst="rect">
            <a:avLst/>
          </a:prstGeom>
        </p:spPr>
      </p:pic>
      <p:cxnSp>
        <p:nvCxnSpPr>
          <p:cNvPr id="6" name="Straight Arrow Connector 5">
            <a:extLst>
              <a:ext uri="{FF2B5EF4-FFF2-40B4-BE49-F238E27FC236}">
                <a16:creationId xmlns:a16="http://schemas.microsoft.com/office/drawing/2014/main" id="{DE4DAF3D-60D4-2F57-2CB7-798BB06C4577}"/>
              </a:ext>
            </a:extLst>
          </p:cNvPr>
          <p:cNvCxnSpPr/>
          <p:nvPr/>
        </p:nvCxnSpPr>
        <p:spPr bwMode="auto">
          <a:xfrm>
            <a:off x="4191000" y="873155"/>
            <a:ext cx="228600" cy="1850995"/>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a:extLst>
              <a:ext uri="{FF2B5EF4-FFF2-40B4-BE49-F238E27FC236}">
                <a16:creationId xmlns:a16="http://schemas.microsoft.com/office/drawing/2014/main" id="{FFAD503C-32F6-F98F-2A99-5A3A9732E4DD}"/>
              </a:ext>
            </a:extLst>
          </p:cNvPr>
          <p:cNvCxnSpPr/>
          <p:nvPr/>
        </p:nvCxnSpPr>
        <p:spPr bwMode="auto">
          <a:xfrm flipH="1">
            <a:off x="762000" y="873155"/>
            <a:ext cx="3429000" cy="3070195"/>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B374CA9A-92B8-B834-3C93-5BC590946FAC}"/>
              </a:ext>
            </a:extLst>
          </p:cNvPr>
          <p:cNvSpPr txBox="1"/>
          <p:nvPr/>
        </p:nvSpPr>
        <p:spPr>
          <a:xfrm>
            <a:off x="2590800" y="1112961"/>
            <a:ext cx="2554976" cy="707886"/>
          </a:xfrm>
          <a:prstGeom prst="rect">
            <a:avLst/>
          </a:prstGeom>
          <a:noFill/>
        </p:spPr>
        <p:txBody>
          <a:bodyPr wrap="square" rtlCol="0">
            <a:spAutoFit/>
          </a:bodyPr>
          <a:lstStyle/>
          <a:p>
            <a:pPr algn="l"/>
            <a:r>
              <a:rPr lang="en-US" dirty="0"/>
              <a:t>#2         #1</a:t>
            </a:r>
          </a:p>
        </p:txBody>
      </p:sp>
    </p:spTree>
    <p:extLst>
      <p:ext uri="{BB962C8B-B14F-4D97-AF65-F5344CB8AC3E}">
        <p14:creationId xmlns:p14="http://schemas.microsoft.com/office/powerpoint/2010/main" val="938839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0000" t="15555"/>
          <a:stretch>
            <a:fillRect/>
          </a:stretch>
        </p:blipFill>
        <p:spPr>
          <a:xfrm>
            <a:off x="1485900" y="-14288"/>
            <a:ext cx="6515100" cy="5157788"/>
          </a:xfrm>
        </p:spPr>
      </p:pic>
      <p:sp>
        <p:nvSpPr>
          <p:cNvPr id="612355" name="Text Box 3"/>
          <p:cNvSpPr txBox="1">
            <a:spLocks noChangeArrowheads="1"/>
          </p:cNvSpPr>
          <p:nvPr/>
        </p:nvSpPr>
        <p:spPr bwMode="auto">
          <a:xfrm>
            <a:off x="2079471" y="171450"/>
            <a:ext cx="459215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r>
              <a:rPr lang="en-US" altLang="en-US" sz="3000">
                <a:solidFill>
                  <a:srgbClr val="FFFFFF"/>
                </a:solidFill>
                <a:effectLst>
                  <a:outerShdw blurRad="38100" dist="38100" dir="2700000" algn="tl">
                    <a:srgbClr val="808080"/>
                  </a:outerShdw>
                </a:effectLst>
                <a:latin typeface="Arial Rounded MT Bold" pitchFamily="34" charset="0"/>
                <a:cs typeface="David" pitchFamily="2" charset="-79"/>
              </a:rPr>
              <a:t>harvest its ripe crops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 UK has no kidney bank...</a:t>
            </a:r>
          </a:p>
          <a:p>
            <a:pPr algn="l"/>
            <a:endParaRPr lang="en-US" sz="4000" dirty="0"/>
          </a:p>
          <a:p>
            <a:pPr algn="l"/>
            <a:endParaRPr lang="en-US" sz="4000" dirty="0"/>
          </a:p>
        </p:txBody>
      </p:sp>
    </p:spTree>
    <p:extLst>
      <p:ext uri="{BB962C8B-B14F-4D97-AF65-F5344CB8AC3E}">
        <p14:creationId xmlns:p14="http://schemas.microsoft.com/office/powerpoint/2010/main" val="2395992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31"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1666" r="1666"/>
          <a:stretch>
            <a:fillRect/>
          </a:stretch>
        </p:blipFill>
        <p:spPr>
          <a:xfrm>
            <a:off x="1143000" y="209550"/>
            <a:ext cx="6858000" cy="472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B94B5BD5-7344-48B7-9A3D-5937381FF289}"/>
              </a:ext>
            </a:extLst>
          </p:cNvPr>
          <p:cNvSpPr txBox="1"/>
          <p:nvPr/>
        </p:nvSpPr>
        <p:spPr>
          <a:xfrm>
            <a:off x="533400" y="3867151"/>
            <a:ext cx="8001000" cy="1323439"/>
          </a:xfrm>
          <a:prstGeom prst="rect">
            <a:avLst/>
          </a:prstGeom>
          <a:noFill/>
        </p:spPr>
        <p:txBody>
          <a:bodyPr wrap="square" rtlCol="0">
            <a:spAutoFit/>
          </a:bodyPr>
          <a:lstStyle/>
          <a:p>
            <a:pPr algn="l"/>
            <a:r>
              <a:rPr lang="en-US" dirty="0">
                <a:solidFill>
                  <a:srgbClr val="FFFFFF"/>
                </a:solidFill>
                <a:effectLst>
                  <a:outerShdw blurRad="38100" dist="38100" dir="2700000" algn="tl">
                    <a:srgbClr val="000000">
                      <a:alpha val="43137"/>
                    </a:srgbClr>
                  </a:outerShdw>
                </a:effectLst>
              </a:rPr>
              <a:t>Ashes Valley where the national</a:t>
            </a:r>
          </a:p>
          <a:p>
            <a:pPr algn="l"/>
            <a:r>
              <a:rPr lang="en-US" dirty="0">
                <a:solidFill>
                  <a:srgbClr val="FFFFFF"/>
                </a:solidFill>
                <a:effectLst>
                  <a:outerShdw blurRad="38100" dist="38100" dir="2700000" algn="tl">
                    <a:srgbClr val="000000">
                      <a:alpha val="43137"/>
                    </a:srgbClr>
                  </a:outerShdw>
                </a:effectLst>
              </a:rPr>
              <a:t> firstfruits barley was grown.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Barley is the grain ripening around Passover time </a:t>
            </a:r>
          </a:p>
          <a:p>
            <a:pPr marL="0" indent="0" algn="ctr">
              <a:buNone/>
            </a:pPr>
            <a:r>
              <a:rPr lang="en-US" sz="4000" dirty="0"/>
              <a:t>in the Middle East.</a:t>
            </a:r>
          </a:p>
          <a:p>
            <a:pPr marL="0" indent="0" algn="ctr">
              <a:buNone/>
            </a:pPr>
            <a:r>
              <a:rPr lang="en-US" sz="4000" dirty="0"/>
              <a:t>Barley is the first of the firstfruits.</a:t>
            </a:r>
          </a:p>
        </p:txBody>
      </p:sp>
    </p:spTree>
    <p:extLst>
      <p:ext uri="{BB962C8B-B14F-4D97-AF65-F5344CB8AC3E}">
        <p14:creationId xmlns:p14="http://schemas.microsoft.com/office/powerpoint/2010/main" val="1669591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a:t>Dvarim Dt 26.1-4 </a:t>
            </a:r>
            <a:r>
              <a:rPr lang="en-US" sz="4000" dirty="0"/>
              <a:t>“When you have come to the land Adonai your God is giving you as your inheritance, taken possession of it and settled there; you are to take the firstfruits of all the crops the ground yields, which you will harvest from your land that Adonai your God is giving you, </a:t>
            </a:r>
          </a:p>
        </p:txBody>
      </p:sp>
    </p:spTree>
    <p:extLst>
      <p:ext uri="{BB962C8B-B14F-4D97-AF65-F5344CB8AC3E}">
        <p14:creationId xmlns:p14="http://schemas.microsoft.com/office/powerpoint/2010/main" val="511300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Dvarim Dt 26.1-4 </a:t>
            </a:r>
            <a:r>
              <a:rPr lang="en-US" sz="4000" dirty="0"/>
              <a:t>put them in a basket and go to the place where Adonai your God will choose to have his name live. You will approach the cohen holding office at the time and say to him, </a:t>
            </a:r>
          </a:p>
        </p:txBody>
      </p:sp>
    </p:spTree>
    <p:extLst>
      <p:ext uri="{BB962C8B-B14F-4D97-AF65-F5344CB8AC3E}">
        <p14:creationId xmlns:p14="http://schemas.microsoft.com/office/powerpoint/2010/main" val="1559584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Dvarim Dt 26.1-4 </a:t>
            </a:r>
            <a:r>
              <a:rPr lang="en-US" sz="4000" dirty="0"/>
              <a:t>‘Today I declare to Adonai your God that I have come to the land Adonai swore to our ancestors that he would give us.’  The cohen will take the basket from your hand and put it down in front of the altar of Adonai your God.</a:t>
            </a:r>
          </a:p>
        </p:txBody>
      </p:sp>
    </p:spTree>
    <p:extLst>
      <p:ext uri="{BB962C8B-B14F-4D97-AF65-F5344CB8AC3E}">
        <p14:creationId xmlns:p14="http://schemas.microsoft.com/office/powerpoint/2010/main" val="3897471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85000" lnSpcReduction="10000"/>
          </a:bodyPr>
          <a:lstStyle/>
          <a:p>
            <a:pPr algn="l"/>
            <a:r>
              <a:rPr lang="en-US" sz="4000" dirty="0"/>
              <a:t>With the destruction of the Temple, the sacrifice of the first fruits was discontinued. The declaration of the first fruits, however, remained alive. With the destruction of the Temple, the sacrifice of the first fruits was discontinued. The declaration of the first fruits, however, remained alive. It was revivified by the sages of the Mishnah, </a:t>
            </a:r>
            <a:r>
              <a:rPr lang="en-US" sz="4000" u="sng" dirty="0">
                <a:solidFill>
                  <a:srgbClr val="FFFF00"/>
                </a:solidFill>
              </a:rPr>
              <a:t>who embedded it in their Seder liturgy</a:t>
            </a:r>
            <a:r>
              <a:rPr lang="en-US" sz="4000" u="sng" dirty="0"/>
              <a:t> </a:t>
            </a:r>
            <a:r>
              <a:rPr lang="en-US" sz="4000" dirty="0"/>
              <a:t>(m. </a:t>
            </a:r>
            <a:r>
              <a:rPr lang="en-US" sz="4000" dirty="0" err="1"/>
              <a:t>Pesahim</a:t>
            </a:r>
            <a:r>
              <a:rPr lang="en-US" sz="4000" dirty="0"/>
              <a:t> 10:4):</a:t>
            </a:r>
          </a:p>
        </p:txBody>
      </p:sp>
    </p:spTree>
    <p:extLst>
      <p:ext uri="{BB962C8B-B14F-4D97-AF65-F5344CB8AC3E}">
        <p14:creationId xmlns:p14="http://schemas.microsoft.com/office/powerpoint/2010/main" val="932843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CBFF3A46-2F3C-4538-9D36-EC8BB186B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4454"/>
          </a:xfrm>
          <a:prstGeom prst="rect">
            <a:avLst/>
          </a:prstGeom>
        </p:spPr>
      </p:pic>
    </p:spTree>
    <p:extLst>
      <p:ext uri="{BB962C8B-B14F-4D97-AF65-F5344CB8AC3E}">
        <p14:creationId xmlns:p14="http://schemas.microsoft.com/office/powerpoint/2010/main" val="1343768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523D3A6-9DDE-2468-C799-18692A712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745546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5" name="Picture 4">
            <a:extLst>
              <a:ext uri="{FF2B5EF4-FFF2-40B4-BE49-F238E27FC236}">
                <a16:creationId xmlns:a16="http://schemas.microsoft.com/office/drawing/2014/main" id="{A0206F69-3AB6-70C1-E12E-707C91824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7" name="TextBox 6">
            <a:extLst>
              <a:ext uri="{FF2B5EF4-FFF2-40B4-BE49-F238E27FC236}">
                <a16:creationId xmlns:a16="http://schemas.microsoft.com/office/drawing/2014/main" id="{26607452-52A9-01B6-B120-D1777784F4CC}"/>
              </a:ext>
            </a:extLst>
          </p:cNvPr>
          <p:cNvSpPr txBox="1"/>
          <p:nvPr/>
        </p:nvSpPr>
        <p:spPr>
          <a:xfrm>
            <a:off x="353157" y="361950"/>
            <a:ext cx="8593250" cy="1938992"/>
          </a:xfrm>
          <a:prstGeom prst="rect">
            <a:avLst/>
          </a:prstGeom>
          <a:noFill/>
        </p:spPr>
        <p:txBody>
          <a:bodyPr wrap="none" rtlCol="0">
            <a:spAutoFit/>
          </a:bodyPr>
          <a:lstStyle/>
          <a:p>
            <a:pPr algn="l"/>
            <a:r>
              <a:rPr lang="en-US" u="sng" dirty="0">
                <a:solidFill>
                  <a:srgbClr val="FFFF00"/>
                </a:solidFill>
                <a:effectLst>
                  <a:outerShdw blurRad="38100" dist="38100" dir="2700000" algn="tl">
                    <a:srgbClr val="000000">
                      <a:alpha val="43137"/>
                    </a:srgbClr>
                  </a:outerShdw>
                </a:effectLst>
              </a:rPr>
              <a:t>Resurrection Earthquake</a:t>
            </a:r>
          </a:p>
          <a:p>
            <a:pPr marL="509588" indent="-509588" algn="l">
              <a:buFont typeface="+mj-lt"/>
              <a:buAutoNum type="arabicPeriod"/>
            </a:pPr>
            <a:r>
              <a:rPr lang="en-US" dirty="0">
                <a:effectLst>
                  <a:outerShdw blurRad="38100" dist="38100" dir="2700000" algn="tl">
                    <a:srgbClr val="000000">
                      <a:alpha val="43137"/>
                    </a:srgbClr>
                  </a:outerShdw>
                </a:effectLst>
              </a:rPr>
              <a:t>Earthquakes were associated</a:t>
            </a:r>
          </a:p>
          <a:p>
            <a:pPr algn="l"/>
            <a:r>
              <a:rPr lang="en-US" dirty="0">
                <a:effectLst>
                  <a:outerShdw blurRad="38100" dist="38100" dir="2700000" algn="tl">
                    <a:srgbClr val="000000">
                      <a:alpha val="43137"/>
                    </a:srgbClr>
                  </a:outerShdw>
                </a:effectLst>
              </a:rPr>
              <a:t>    with the resurrection of Yeshua </a:t>
            </a:r>
          </a:p>
        </p:txBody>
      </p:sp>
    </p:spTree>
    <p:extLst>
      <p:ext uri="{BB962C8B-B14F-4D97-AF65-F5344CB8AC3E}">
        <p14:creationId xmlns:p14="http://schemas.microsoft.com/office/powerpoint/2010/main" val="627617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baseline="30000" dirty="0"/>
              <a:t>Mtt 27.45-50</a:t>
            </a:r>
            <a:r>
              <a:rPr lang="en-US" sz="4000" dirty="0"/>
              <a:t> From noon until three o’clock in the afternoon, all the Land was covered with darkness. At about three, Yeshua uttered a loud cry, “Eli! Eli! </a:t>
            </a:r>
            <a:r>
              <a:rPr lang="en-US" sz="4000" dirty="0" err="1"/>
              <a:t>L’mah</a:t>
            </a:r>
            <a:r>
              <a:rPr lang="en-US" sz="4000" dirty="0"/>
              <a:t> </a:t>
            </a:r>
            <a:r>
              <a:rPr lang="en-US" sz="4000" dirty="0" err="1"/>
              <a:t>sh’vaktani</a:t>
            </a:r>
            <a:r>
              <a:rPr lang="en-US" sz="4000" dirty="0"/>
              <a:t>? (My God! My God! Why have you deserted me?)” </a:t>
            </a:r>
            <a:r>
              <a:rPr lang="en-US" sz="4000" baseline="30000" dirty="0"/>
              <a:t>[Ps 22.1] </a:t>
            </a:r>
            <a:r>
              <a:rPr lang="en-US" sz="4000" dirty="0"/>
              <a:t>On hearing this, some of the bystanders said, “He’s calling for Eliyahu.”</a:t>
            </a:r>
          </a:p>
        </p:txBody>
      </p:sp>
    </p:spTree>
    <p:extLst>
      <p:ext uri="{BB962C8B-B14F-4D97-AF65-F5344CB8AC3E}">
        <p14:creationId xmlns:p14="http://schemas.microsoft.com/office/powerpoint/2010/main" val="764600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 UK has no kidney bank...</a:t>
            </a:r>
          </a:p>
          <a:p>
            <a:pPr algn="l"/>
            <a:endParaRPr lang="en-US" sz="4000" dirty="0"/>
          </a:p>
          <a:p>
            <a:pPr algn="l"/>
            <a:r>
              <a:rPr lang="en-US" sz="4000" dirty="0"/>
              <a:t>But it has a Liverpool. </a:t>
            </a:r>
          </a:p>
          <a:p>
            <a:pPr algn="l"/>
            <a:endParaRPr lang="en-US" sz="4000" dirty="0"/>
          </a:p>
        </p:txBody>
      </p:sp>
    </p:spTree>
    <p:extLst>
      <p:ext uri="{BB962C8B-B14F-4D97-AF65-F5344CB8AC3E}">
        <p14:creationId xmlns:p14="http://schemas.microsoft.com/office/powerpoint/2010/main" val="3408001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Mtt 27.45-50</a:t>
            </a:r>
            <a:r>
              <a:rPr lang="en-US" sz="4000" dirty="0"/>
              <a:t> Immediately one of them ran and took a sponge, soaked it in vinegar, put it on a stick and gave it to him to drink. </a:t>
            </a:r>
            <a:r>
              <a:rPr lang="en-US" sz="4000" baseline="30000" dirty="0"/>
              <a:t>[Ps 69.22] </a:t>
            </a:r>
            <a:r>
              <a:rPr lang="en-US" sz="4000" dirty="0"/>
              <a:t>The rest said, “Wait! Let’s see if Eliyahu comes and rescues him.” But Yeshua, again crying out in a loud voice, yielded up his spirit.</a:t>
            </a:r>
          </a:p>
        </p:txBody>
      </p:sp>
    </p:spTree>
    <p:extLst>
      <p:ext uri="{BB962C8B-B14F-4D97-AF65-F5344CB8AC3E}">
        <p14:creationId xmlns:p14="http://schemas.microsoft.com/office/powerpoint/2010/main" val="707113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a:t>Mtt 27.51-54 </a:t>
            </a:r>
            <a:r>
              <a:rPr lang="en-US" sz="4000" dirty="0"/>
              <a:t>At that moment the </a:t>
            </a:r>
            <a:r>
              <a:rPr lang="en-US" sz="4000" dirty="0" err="1"/>
              <a:t>parokhet</a:t>
            </a:r>
            <a:r>
              <a:rPr lang="en-US" sz="4000" dirty="0"/>
              <a:t> in the Temple was ripped in two from top to bottom; </a:t>
            </a:r>
            <a:r>
              <a:rPr lang="en-US" sz="4000" u="sng" dirty="0">
                <a:solidFill>
                  <a:srgbClr val="FFFF00"/>
                </a:solidFill>
              </a:rPr>
              <a:t>and there was an earthquake, with rocks splitting apart.  Also the graves were opened</a:t>
            </a:r>
            <a:r>
              <a:rPr lang="en-US" sz="4000" dirty="0"/>
              <a:t>, and the bodies of many holy people who had died were raised to life; and after Yeshua rose, </a:t>
            </a:r>
          </a:p>
        </p:txBody>
      </p:sp>
    </p:spTree>
    <p:extLst>
      <p:ext uri="{BB962C8B-B14F-4D97-AF65-F5344CB8AC3E}">
        <p14:creationId xmlns:p14="http://schemas.microsoft.com/office/powerpoint/2010/main" val="30574038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Mtt 27.51-53 </a:t>
            </a:r>
            <a:r>
              <a:rPr lang="en-US" sz="4000" dirty="0"/>
              <a:t>they came out of the graves and went into the holy city, where many people saw them. </a:t>
            </a:r>
          </a:p>
        </p:txBody>
      </p:sp>
    </p:spTree>
    <p:extLst>
      <p:ext uri="{BB962C8B-B14F-4D97-AF65-F5344CB8AC3E}">
        <p14:creationId xmlns:p14="http://schemas.microsoft.com/office/powerpoint/2010/main" val="4260186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Mtt 27.54</a:t>
            </a:r>
            <a:r>
              <a:rPr lang="en-US" sz="4000" dirty="0"/>
              <a:t> Now the centurion, and those with him keeping guard over Yeshua</a:t>
            </a:r>
            <a:r>
              <a:rPr lang="en-US" sz="4000" dirty="0">
                <a:solidFill>
                  <a:srgbClr val="FFFF00"/>
                </a:solidFill>
              </a:rPr>
              <a:t>, </a:t>
            </a:r>
            <a:r>
              <a:rPr lang="en-US" sz="4000" u="sng" dirty="0">
                <a:solidFill>
                  <a:srgbClr val="FFFF00"/>
                </a:solidFill>
              </a:rPr>
              <a:t>when they saw the earthquake </a:t>
            </a:r>
            <a:r>
              <a:rPr lang="en-US" sz="4000" dirty="0"/>
              <a:t>and what was happening, they became terribly frightened and said, “This really was the Son of God!”</a:t>
            </a:r>
          </a:p>
        </p:txBody>
      </p:sp>
    </p:spTree>
    <p:extLst>
      <p:ext uri="{BB962C8B-B14F-4D97-AF65-F5344CB8AC3E}">
        <p14:creationId xmlns:p14="http://schemas.microsoft.com/office/powerpoint/2010/main" val="13442392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endParaRPr lang="en-US" sz="4000" dirty="0"/>
          </a:p>
          <a:p>
            <a:r>
              <a:rPr lang="en-US" sz="4000" dirty="0"/>
              <a:t>Three days [parts of a day </a:t>
            </a:r>
          </a:p>
          <a:p>
            <a:r>
              <a:rPr lang="en-US" sz="4000" dirty="0"/>
              <a:t>count as a whole]</a:t>
            </a:r>
          </a:p>
        </p:txBody>
      </p:sp>
    </p:spTree>
    <p:extLst>
      <p:ext uri="{BB962C8B-B14F-4D97-AF65-F5344CB8AC3E}">
        <p14:creationId xmlns:p14="http://schemas.microsoft.com/office/powerpoint/2010/main" val="20629625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baseline="30000" dirty="0"/>
              <a:t>Mtt 28.1-6 </a:t>
            </a:r>
            <a:r>
              <a:rPr lang="en-US" sz="4000" dirty="0"/>
              <a:t>Now after Shabbat, as it began to dawn on the first day of the week, Miriam of Magdala and the other Miriam came to look at the tomb. And suddenly </a:t>
            </a:r>
            <a:r>
              <a:rPr lang="en-US" sz="4000" u="sng" dirty="0">
                <a:solidFill>
                  <a:srgbClr val="FFFF00"/>
                </a:solidFill>
              </a:rPr>
              <a:t>there was a great earthquake</a:t>
            </a:r>
            <a:r>
              <a:rPr lang="en-US" sz="4000" dirty="0"/>
              <a:t>, for an angel of Adonai descended from heaven and came and rolled back the stone and sat on it. </a:t>
            </a:r>
          </a:p>
        </p:txBody>
      </p:sp>
    </p:spTree>
    <p:extLst>
      <p:ext uri="{BB962C8B-B14F-4D97-AF65-F5344CB8AC3E}">
        <p14:creationId xmlns:p14="http://schemas.microsoft.com/office/powerpoint/2010/main" val="3549119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Mtt 28.1-6 </a:t>
            </a:r>
            <a:r>
              <a:rPr lang="en-US" sz="4000" dirty="0"/>
              <a:t>His appearance was like lightning, and his clothing as white as snow. And those keeping watch were shaken for fear of him and became like dead men. But the angel answered and said to the women, “Do not be afraid, </a:t>
            </a:r>
          </a:p>
        </p:txBody>
      </p:sp>
    </p:spTree>
    <p:extLst>
      <p:ext uri="{BB962C8B-B14F-4D97-AF65-F5344CB8AC3E}">
        <p14:creationId xmlns:p14="http://schemas.microsoft.com/office/powerpoint/2010/main" val="1661827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Mtt 28.1-6 </a:t>
            </a:r>
            <a:r>
              <a:rPr lang="en-US" sz="4000" dirty="0"/>
              <a:t>for I know you are looking for Yeshua who was crucified. He is not here; for He is risen, just as He said. Come, see the place where He was lying.</a:t>
            </a:r>
          </a:p>
        </p:txBody>
      </p:sp>
    </p:spTree>
    <p:extLst>
      <p:ext uri="{BB962C8B-B14F-4D97-AF65-F5344CB8AC3E}">
        <p14:creationId xmlns:p14="http://schemas.microsoft.com/office/powerpoint/2010/main" val="4110320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523D3A6-9DDE-2468-C799-18692A712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4099753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5" name="Picture 4">
            <a:extLst>
              <a:ext uri="{FF2B5EF4-FFF2-40B4-BE49-F238E27FC236}">
                <a16:creationId xmlns:a16="http://schemas.microsoft.com/office/drawing/2014/main" id="{A0206F69-3AB6-70C1-E12E-707C91824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7" name="TextBox 6">
            <a:extLst>
              <a:ext uri="{FF2B5EF4-FFF2-40B4-BE49-F238E27FC236}">
                <a16:creationId xmlns:a16="http://schemas.microsoft.com/office/drawing/2014/main" id="{26607452-52A9-01B6-B120-D1777784F4CC}"/>
              </a:ext>
            </a:extLst>
          </p:cNvPr>
          <p:cNvSpPr txBox="1"/>
          <p:nvPr/>
        </p:nvSpPr>
        <p:spPr>
          <a:xfrm>
            <a:off x="353157" y="361950"/>
            <a:ext cx="8681159" cy="3170099"/>
          </a:xfrm>
          <a:prstGeom prst="rect">
            <a:avLst/>
          </a:prstGeom>
          <a:noFill/>
        </p:spPr>
        <p:txBody>
          <a:bodyPr wrap="none" rtlCol="0">
            <a:spAutoFit/>
          </a:bodyPr>
          <a:lstStyle/>
          <a:p>
            <a:pPr algn="l"/>
            <a:r>
              <a:rPr lang="en-US" u="sng" dirty="0">
                <a:solidFill>
                  <a:srgbClr val="FFFF00"/>
                </a:solidFill>
              </a:rPr>
              <a:t>Resurrection Earthquake</a:t>
            </a:r>
          </a:p>
          <a:p>
            <a:pPr marL="288925" indent="-288925" algn="l">
              <a:buFont typeface="+mj-lt"/>
              <a:buAutoNum type="arabicPeriod"/>
            </a:pPr>
            <a:r>
              <a:rPr lang="en-US" dirty="0"/>
              <a:t>Earthquakes were associated</a:t>
            </a:r>
          </a:p>
          <a:p>
            <a:pPr algn="l"/>
            <a:r>
              <a:rPr lang="en-US" dirty="0"/>
              <a:t>    with the resurrection of Yeshua.</a:t>
            </a:r>
          </a:p>
          <a:p>
            <a:pPr algn="l"/>
            <a:r>
              <a:rPr lang="en-US" dirty="0"/>
              <a:t>2. Earthquakes are G-d’s </a:t>
            </a:r>
            <a:r>
              <a:rPr lang="en-US" dirty="0" err="1"/>
              <a:t>exclama</a:t>
            </a:r>
            <a:r>
              <a:rPr lang="en-US" dirty="0"/>
              <a:t>-</a:t>
            </a:r>
          </a:p>
          <a:p>
            <a:pPr algn="l"/>
            <a:r>
              <a:rPr lang="en-US" dirty="0"/>
              <a:t>     </a:t>
            </a:r>
            <a:r>
              <a:rPr lang="en-US" dirty="0" err="1"/>
              <a:t>tion</a:t>
            </a:r>
            <a:r>
              <a:rPr lang="en-US" dirty="0"/>
              <a:t> points</a:t>
            </a:r>
          </a:p>
        </p:txBody>
      </p:sp>
    </p:spTree>
    <p:extLst>
      <p:ext uri="{BB962C8B-B14F-4D97-AF65-F5344CB8AC3E}">
        <p14:creationId xmlns:p14="http://schemas.microsoft.com/office/powerpoint/2010/main" val="2799978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And remember,</a:t>
            </a:r>
          </a:p>
          <a:p>
            <a:pPr algn="l"/>
            <a:r>
              <a:rPr lang="en-US" sz="4000" dirty="0"/>
              <a:t>If you are being chased by a pack of taxidermists, </a:t>
            </a:r>
          </a:p>
          <a:p>
            <a:pPr algn="l"/>
            <a:r>
              <a:rPr lang="en-US" sz="4000" dirty="0"/>
              <a:t>   </a:t>
            </a:r>
          </a:p>
        </p:txBody>
      </p:sp>
    </p:spTree>
    <p:extLst>
      <p:ext uri="{BB962C8B-B14F-4D97-AF65-F5344CB8AC3E}">
        <p14:creationId xmlns:p14="http://schemas.microsoft.com/office/powerpoint/2010/main" val="32619175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Sinai revelation</a:t>
            </a:r>
          </a:p>
        </p:txBody>
      </p:sp>
    </p:spTree>
    <p:extLst>
      <p:ext uri="{BB962C8B-B14F-4D97-AF65-F5344CB8AC3E}">
        <p14:creationId xmlns:p14="http://schemas.microsoft.com/office/powerpoint/2010/main" val="20618030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err="1"/>
              <a:t>Shmot</a:t>
            </a:r>
            <a:r>
              <a:rPr lang="en-US" sz="4000" baseline="30000" dirty="0"/>
              <a:t>/Ex 19 </a:t>
            </a:r>
            <a:r>
              <a:rPr lang="en-US" sz="4000" dirty="0"/>
              <a:t>On the morning of the third day, there was thunder, lightning and a thick cloud on the mountain. Then a shofar blast sounded so loudly that all the people in the camp trembled. Moshe brought the people out of the camp to meet God; </a:t>
            </a:r>
            <a:endParaRPr lang="en-US" sz="4000" u="sng" dirty="0">
              <a:solidFill>
                <a:srgbClr val="FFFF00"/>
              </a:solidFill>
            </a:endParaRPr>
          </a:p>
        </p:txBody>
      </p:sp>
    </p:spTree>
    <p:extLst>
      <p:ext uri="{BB962C8B-B14F-4D97-AF65-F5344CB8AC3E}">
        <p14:creationId xmlns:p14="http://schemas.microsoft.com/office/powerpoint/2010/main" val="1663741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err="1"/>
              <a:t>Shmot</a:t>
            </a:r>
            <a:r>
              <a:rPr lang="en-US" sz="4000" baseline="30000" dirty="0"/>
              <a:t>/Ex 19 </a:t>
            </a:r>
            <a:r>
              <a:rPr lang="en-US" sz="4000" dirty="0"/>
              <a:t>they stood near the base of the mountain.  Mount Sinai was enveloped in smoke, because Adonai descended onto it in fire — its smoke went up like the smoke from a furnace, and </a:t>
            </a:r>
            <a:r>
              <a:rPr lang="en-US" sz="4000" u="sng" dirty="0">
                <a:solidFill>
                  <a:srgbClr val="FFFF00"/>
                </a:solidFill>
              </a:rPr>
              <a:t>the whole mountain shook violently.</a:t>
            </a:r>
          </a:p>
        </p:txBody>
      </p:sp>
    </p:spTree>
    <p:extLst>
      <p:ext uri="{BB962C8B-B14F-4D97-AF65-F5344CB8AC3E}">
        <p14:creationId xmlns:p14="http://schemas.microsoft.com/office/powerpoint/2010/main" val="42664106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err="1"/>
              <a:t>Shlikhim</a:t>
            </a:r>
            <a:r>
              <a:rPr lang="en-US" sz="4000" dirty="0"/>
              <a:t>/Apostles incarceration</a:t>
            </a:r>
          </a:p>
        </p:txBody>
      </p:sp>
    </p:spTree>
    <p:extLst>
      <p:ext uri="{BB962C8B-B14F-4D97-AF65-F5344CB8AC3E}">
        <p14:creationId xmlns:p14="http://schemas.microsoft.com/office/powerpoint/2010/main" val="3514995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Acts 16.22-28</a:t>
            </a:r>
            <a:r>
              <a:rPr lang="en-US" sz="4000" dirty="0"/>
              <a:t> Upon receiving such an order, he threw them into the inner cell and clamped their feet securely between heavy blocks of wood. </a:t>
            </a:r>
          </a:p>
        </p:txBody>
      </p:sp>
    </p:spTree>
    <p:extLst>
      <p:ext uri="{BB962C8B-B14F-4D97-AF65-F5344CB8AC3E}">
        <p14:creationId xmlns:p14="http://schemas.microsoft.com/office/powerpoint/2010/main" val="3086229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baseline="30000" dirty="0"/>
              <a:t>Acts 16.22-28</a:t>
            </a:r>
            <a:r>
              <a:rPr lang="en-US" sz="4000" dirty="0"/>
              <a:t> Around midnight, Sha’ul and Sila were praying and singing hymns to God, while the other prisoners </a:t>
            </a:r>
            <a:r>
              <a:rPr lang="en-US" sz="4000" u="sng" dirty="0">
                <a:solidFill>
                  <a:srgbClr val="FFFF66"/>
                </a:solidFill>
              </a:rPr>
              <a:t>listened attentively</a:t>
            </a:r>
            <a:r>
              <a:rPr lang="en-US" sz="4000" dirty="0"/>
              <a:t>.  Suddenly there was a violent earthquake which shook the prison to its foundations. </a:t>
            </a:r>
          </a:p>
        </p:txBody>
      </p:sp>
    </p:spTree>
    <p:extLst>
      <p:ext uri="{BB962C8B-B14F-4D97-AF65-F5344CB8AC3E}">
        <p14:creationId xmlns:p14="http://schemas.microsoft.com/office/powerpoint/2010/main" val="1417763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a:t>Acts 16.22-28</a:t>
            </a:r>
            <a:r>
              <a:rPr lang="en-US" sz="4000" dirty="0"/>
              <a:t> All the doors flew open and everyone’s chains came loose. The jailer awoke, and when he saw the doors open he drew his sword and was about to kill himself, for he assumed that the prisoners had escaped. But Sha’ul shouted, “Don’t harm yourself! We’re all here!”</a:t>
            </a:r>
          </a:p>
        </p:txBody>
      </p:sp>
    </p:spTree>
    <p:extLst>
      <p:ext uri="{BB962C8B-B14F-4D97-AF65-F5344CB8AC3E}">
        <p14:creationId xmlns:p14="http://schemas.microsoft.com/office/powerpoint/2010/main" val="6115433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baseline="30000" dirty="0"/>
              <a:t>Acts 16.29-32</a:t>
            </a:r>
            <a:r>
              <a:rPr lang="en-US" sz="4000" dirty="0"/>
              <a:t> Calling for lights, the jailer ran in, began to tremble and fell down in front of Sha’ul and Sila. Then, leading them outside, he said, </a:t>
            </a:r>
            <a:r>
              <a:rPr lang="en-US" sz="4000" u="sng" dirty="0">
                <a:solidFill>
                  <a:srgbClr val="FFFF66"/>
                </a:solidFill>
              </a:rPr>
              <a:t>“Men, what must I do to be saved?”  </a:t>
            </a:r>
            <a:r>
              <a:rPr lang="en-US" sz="4000" dirty="0"/>
              <a:t>They said, “Trust in the Lord Yeshua, and </a:t>
            </a:r>
            <a:r>
              <a:rPr lang="en-US" sz="4000" u="sng" dirty="0">
                <a:solidFill>
                  <a:srgbClr val="FFFF66"/>
                </a:solidFill>
              </a:rPr>
              <a:t>you will be saved</a:t>
            </a:r>
            <a:r>
              <a:rPr lang="en-US" sz="4000" dirty="0">
                <a:solidFill>
                  <a:srgbClr val="FFFF66"/>
                </a:solidFill>
              </a:rPr>
              <a:t> </a:t>
            </a:r>
            <a:r>
              <a:rPr lang="en-US" sz="4000" dirty="0"/>
              <a:t>— you and your household!”  Whereupon they told him and everyone in his household the message about the Lord.</a:t>
            </a:r>
          </a:p>
        </p:txBody>
      </p:sp>
    </p:spTree>
    <p:extLst>
      <p:ext uri="{BB962C8B-B14F-4D97-AF65-F5344CB8AC3E}">
        <p14:creationId xmlns:p14="http://schemas.microsoft.com/office/powerpoint/2010/main" val="20711599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Victory of Barak and Devorah</a:t>
            </a:r>
          </a:p>
        </p:txBody>
      </p:sp>
    </p:spTree>
    <p:extLst>
      <p:ext uri="{BB962C8B-B14F-4D97-AF65-F5344CB8AC3E}">
        <p14:creationId xmlns:p14="http://schemas.microsoft.com/office/powerpoint/2010/main" val="2282735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err="1"/>
              <a:t>Shoftim</a:t>
            </a:r>
            <a:r>
              <a:rPr lang="en-US" sz="4000" baseline="30000" dirty="0"/>
              <a:t>/ Ju 5.1-5 </a:t>
            </a:r>
            <a:r>
              <a:rPr lang="en-US" sz="4000" dirty="0"/>
              <a:t>On that day </a:t>
            </a:r>
            <a:r>
              <a:rPr lang="en-US" sz="4000" dirty="0" err="1"/>
              <a:t>D’vorah</a:t>
            </a:r>
            <a:r>
              <a:rPr lang="en-US" sz="4000" dirty="0"/>
              <a:t> and Barak the son of </a:t>
            </a:r>
            <a:r>
              <a:rPr lang="en-US" sz="4000" dirty="0" err="1"/>
              <a:t>Avino‘am</a:t>
            </a:r>
            <a:r>
              <a:rPr lang="en-US" sz="4000" dirty="0"/>
              <a:t> sang this song: “When leaders in Isra’el dedicate themselves, and the people volunteer, you should all bless Adonai.  Hear, kings; listen, princes; I will sing to Adonai! I will sing praise to Adonai the God of Isra’el. </a:t>
            </a:r>
          </a:p>
        </p:txBody>
      </p:sp>
    </p:spTree>
    <p:extLst>
      <p:ext uri="{BB962C8B-B14F-4D97-AF65-F5344CB8AC3E}">
        <p14:creationId xmlns:p14="http://schemas.microsoft.com/office/powerpoint/2010/main" val="2028892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And remember,</a:t>
            </a:r>
          </a:p>
          <a:p>
            <a:pPr algn="l"/>
            <a:r>
              <a:rPr lang="en-US" sz="4000" dirty="0"/>
              <a:t>If you are being chased by a pack of taxidermists, </a:t>
            </a:r>
          </a:p>
          <a:p>
            <a:pPr algn="l"/>
            <a:endParaRPr lang="en-US" sz="4000" dirty="0"/>
          </a:p>
          <a:p>
            <a:pPr algn="l"/>
            <a:r>
              <a:rPr lang="en-US" sz="4000" dirty="0"/>
              <a:t>do not play dead.</a:t>
            </a:r>
          </a:p>
        </p:txBody>
      </p:sp>
    </p:spTree>
    <p:extLst>
      <p:ext uri="{BB962C8B-B14F-4D97-AF65-F5344CB8AC3E}">
        <p14:creationId xmlns:p14="http://schemas.microsoft.com/office/powerpoint/2010/main" val="777690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err="1"/>
              <a:t>Shoftim</a:t>
            </a:r>
            <a:r>
              <a:rPr lang="en-US" sz="4000" baseline="30000" dirty="0"/>
              <a:t>/ Ju 5.1-5 </a:t>
            </a:r>
            <a:r>
              <a:rPr lang="en-US" sz="4000" dirty="0"/>
              <a:t>“Adonai, when you went out from </a:t>
            </a:r>
            <a:r>
              <a:rPr lang="en-US" sz="4000" dirty="0" err="1"/>
              <a:t>Se‘ir</a:t>
            </a:r>
            <a:r>
              <a:rPr lang="en-US" sz="4000" dirty="0"/>
              <a:t>, when you marched out from the field of Edom; </a:t>
            </a:r>
            <a:r>
              <a:rPr lang="en-US" sz="4000" u="sng" dirty="0">
                <a:solidFill>
                  <a:srgbClr val="FFFF00"/>
                </a:solidFill>
              </a:rPr>
              <a:t>the earth quaked, and the sky shook</a:t>
            </a:r>
            <a:r>
              <a:rPr lang="en-US" sz="4000" dirty="0"/>
              <a:t>; yes, the clouds poured down torrents. </a:t>
            </a:r>
            <a:r>
              <a:rPr lang="en-US" sz="4000" u="sng" dirty="0">
                <a:solidFill>
                  <a:srgbClr val="FFFF00"/>
                </a:solidFill>
              </a:rPr>
              <a:t>The mountains melted at the presence of Adonai, at Sinai, before Adonai the God of Isra’el</a:t>
            </a:r>
            <a:r>
              <a:rPr lang="en-US" sz="4000" dirty="0"/>
              <a:t>.</a:t>
            </a:r>
          </a:p>
        </p:txBody>
      </p:sp>
    </p:spTree>
    <p:extLst>
      <p:ext uri="{BB962C8B-B14F-4D97-AF65-F5344CB8AC3E}">
        <p14:creationId xmlns:p14="http://schemas.microsoft.com/office/powerpoint/2010/main" val="29831401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End of Days apocalypse</a:t>
            </a:r>
          </a:p>
        </p:txBody>
      </p:sp>
    </p:spTree>
    <p:extLst>
      <p:ext uri="{BB962C8B-B14F-4D97-AF65-F5344CB8AC3E}">
        <p14:creationId xmlns:p14="http://schemas.microsoft.com/office/powerpoint/2010/main" val="18050784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Yeshayahu/Is 24.19-22 </a:t>
            </a:r>
            <a:r>
              <a:rPr lang="en-US" sz="4000" dirty="0"/>
              <a:t>The earth cracks and breaks open, the earth crumbles to pieces, the earth trembles and totters. The earth staggers to and </a:t>
            </a:r>
            <a:r>
              <a:rPr lang="en-US" sz="4000" dirty="0" err="1"/>
              <a:t>fro</a:t>
            </a:r>
            <a:r>
              <a:rPr lang="en-US" sz="4000" dirty="0"/>
              <a:t> like a drunk, sways back and forth like a watchman’s shelter; </a:t>
            </a:r>
          </a:p>
        </p:txBody>
      </p:sp>
    </p:spTree>
    <p:extLst>
      <p:ext uri="{BB962C8B-B14F-4D97-AF65-F5344CB8AC3E}">
        <p14:creationId xmlns:p14="http://schemas.microsoft.com/office/powerpoint/2010/main" val="3518476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Yeshayahu/Is 24.19-22   </a:t>
            </a:r>
            <a:r>
              <a:rPr lang="en-US" sz="4000" dirty="0"/>
              <a:t>its transgression weighs heavy upon it; it will fall and not rise again. When that day comes, Adonai will punish the armies of the high heaven on high, and the kings of the earth here on earth.</a:t>
            </a:r>
          </a:p>
        </p:txBody>
      </p:sp>
    </p:spTree>
    <p:extLst>
      <p:ext uri="{BB962C8B-B14F-4D97-AF65-F5344CB8AC3E}">
        <p14:creationId xmlns:p14="http://schemas.microsoft.com/office/powerpoint/2010/main" val="27422370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baseline="30000" dirty="0"/>
              <a:t>Yeshayahu/Is 29.6  </a:t>
            </a:r>
            <a:r>
              <a:rPr lang="en-US" sz="4000" dirty="0"/>
              <a:t>Woe to </a:t>
            </a:r>
            <a:r>
              <a:rPr lang="en-US" sz="4000" dirty="0" err="1"/>
              <a:t>Ari’el</a:t>
            </a:r>
            <a:r>
              <a:rPr lang="en-US" sz="4000" dirty="0"/>
              <a:t> [lion of God] — </a:t>
            </a:r>
            <a:r>
              <a:rPr lang="en-US" sz="4000" dirty="0" err="1"/>
              <a:t>Ari’el</a:t>
            </a:r>
            <a:r>
              <a:rPr lang="en-US" sz="4000" dirty="0"/>
              <a:t>, the city where David encamped! Celebrate the feasts for a few more years, but then I will bring trouble to </a:t>
            </a:r>
            <a:r>
              <a:rPr lang="en-US" sz="4000" dirty="0" err="1"/>
              <a:t>Ari’el</a:t>
            </a:r>
            <a:r>
              <a:rPr lang="en-US" sz="4000" dirty="0"/>
              <a:t>…You will be visited by Adonai-</a:t>
            </a:r>
            <a:r>
              <a:rPr lang="en-US" sz="4000" dirty="0" err="1"/>
              <a:t>Tzva’ot</a:t>
            </a:r>
            <a:r>
              <a:rPr lang="en-US" sz="4000" dirty="0"/>
              <a:t> with thunder, earthquakes and loud noises, whirlwinds, tempests, flaming firestorms.</a:t>
            </a:r>
          </a:p>
        </p:txBody>
      </p:sp>
    </p:spTree>
    <p:extLst>
      <p:ext uri="{BB962C8B-B14F-4D97-AF65-F5344CB8AC3E}">
        <p14:creationId xmlns:p14="http://schemas.microsoft.com/office/powerpoint/2010/main" val="1247157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Every answered prayer, in the spirit</a:t>
            </a:r>
          </a:p>
        </p:txBody>
      </p:sp>
    </p:spTree>
    <p:extLst>
      <p:ext uri="{BB962C8B-B14F-4D97-AF65-F5344CB8AC3E}">
        <p14:creationId xmlns:p14="http://schemas.microsoft.com/office/powerpoint/2010/main" val="2403564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err="1"/>
              <a:t>Thillim</a:t>
            </a:r>
            <a:r>
              <a:rPr lang="en-US" sz="4000" baseline="30000" dirty="0"/>
              <a:t> Ps 18.7-8 </a:t>
            </a:r>
            <a:r>
              <a:rPr lang="en-US" sz="4000" dirty="0"/>
              <a:t>In my distress I called on Adonai, and cried to my God for help. From His Temple He heard my voice, my cry before Him came into His ears. Then the earth rocked and quaked. The foundations of  mountains trembled.</a:t>
            </a:r>
          </a:p>
        </p:txBody>
      </p:sp>
    </p:spTree>
    <p:extLst>
      <p:ext uri="{BB962C8B-B14F-4D97-AF65-F5344CB8AC3E}">
        <p14:creationId xmlns:p14="http://schemas.microsoft.com/office/powerpoint/2010/main" val="36865037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End of days</a:t>
            </a:r>
          </a:p>
        </p:txBody>
      </p:sp>
    </p:spTree>
    <p:extLst>
      <p:ext uri="{BB962C8B-B14F-4D97-AF65-F5344CB8AC3E}">
        <p14:creationId xmlns:p14="http://schemas.microsoft.com/office/powerpoint/2010/main" val="22450481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Rev 6.12</a:t>
            </a:r>
            <a:r>
              <a:rPr lang="en-US" sz="4000" dirty="0"/>
              <a:t> I saw when the Lamb opened the sixth seal, and there was a great earthquake. The sun became as black as sackcloth made of goat’s hair, and the full moon became like blood. </a:t>
            </a:r>
          </a:p>
        </p:txBody>
      </p:sp>
    </p:spTree>
    <p:extLst>
      <p:ext uri="{BB962C8B-B14F-4D97-AF65-F5344CB8AC3E}">
        <p14:creationId xmlns:p14="http://schemas.microsoft.com/office/powerpoint/2010/main" val="30512736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Rev 6.12</a:t>
            </a:r>
            <a:r>
              <a:rPr lang="en-US" sz="4000" dirty="0"/>
              <a:t> The stars of heaven fell to the earth like a fig tree drops unripe figs when shaken by a great wind. The heaven ripped apart like a scroll being rolled up, and every mountain and island was moved from their places.</a:t>
            </a:r>
          </a:p>
        </p:txBody>
      </p:sp>
    </p:spTree>
    <p:extLst>
      <p:ext uri="{BB962C8B-B14F-4D97-AF65-F5344CB8AC3E}">
        <p14:creationId xmlns:p14="http://schemas.microsoft.com/office/powerpoint/2010/main" val="2366720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5475973" cy="4800600"/>
          </a:xfrm>
        </p:spPr>
        <p:txBody>
          <a:bodyPr>
            <a:normAutofit/>
          </a:bodyPr>
          <a:lstStyle/>
          <a:p>
            <a:pPr algn="l"/>
            <a:r>
              <a:rPr lang="en-US" sz="4000" dirty="0"/>
              <a:t>Or HaOlam community Seder, Wed., April 24, 2024</a:t>
            </a:r>
          </a:p>
          <a:p>
            <a:pPr algn="l"/>
            <a:endParaRPr lang="en-US" sz="4000" dirty="0"/>
          </a:p>
        </p:txBody>
      </p:sp>
      <p:pic>
        <p:nvPicPr>
          <p:cNvPr id="3" name="Picture 2">
            <a:extLst>
              <a:ext uri="{FF2B5EF4-FFF2-40B4-BE49-F238E27FC236}">
                <a16:creationId xmlns:a16="http://schemas.microsoft.com/office/drawing/2014/main" id="{71D418C6-DCB3-D8F0-F919-089019E05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4573" y="0"/>
            <a:ext cx="3429000" cy="5143500"/>
          </a:xfrm>
          <a:prstGeom prst="rect">
            <a:avLst/>
          </a:prstGeom>
        </p:spPr>
      </p:pic>
    </p:spTree>
    <p:extLst>
      <p:ext uri="{BB962C8B-B14F-4D97-AF65-F5344CB8AC3E}">
        <p14:creationId xmlns:p14="http://schemas.microsoft.com/office/powerpoint/2010/main" val="40640785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Rev 8.1-5 </a:t>
            </a:r>
            <a:r>
              <a:rPr lang="en-US" sz="4000" dirty="0"/>
              <a:t>Now when the Lamb opened the seventh seal, there was silence in heaven for about half an hour. Then I saw the seven angels who stand before God, and seven trumpets were given to them. Another angel came and stood at the altar, </a:t>
            </a:r>
          </a:p>
        </p:txBody>
      </p:sp>
    </p:spTree>
    <p:extLst>
      <p:ext uri="{BB962C8B-B14F-4D97-AF65-F5344CB8AC3E}">
        <p14:creationId xmlns:p14="http://schemas.microsoft.com/office/powerpoint/2010/main" val="6766687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Rev 8.1-5 </a:t>
            </a:r>
            <a:r>
              <a:rPr lang="en-US" sz="4000" dirty="0"/>
              <a:t>holding a golden incense burner. He was given much incense to offer up along with the prayers of all the </a:t>
            </a:r>
            <a:r>
              <a:rPr lang="en-US" sz="4000" dirty="0" err="1"/>
              <a:t>kedoshim</a:t>
            </a:r>
            <a:r>
              <a:rPr lang="en-US" sz="4000" dirty="0"/>
              <a:t> upon the golden altar before the throne. And the smoke of the incense, with the prayers of the </a:t>
            </a:r>
            <a:r>
              <a:rPr lang="en-US" sz="4000" dirty="0" err="1"/>
              <a:t>kedoshim</a:t>
            </a:r>
            <a:r>
              <a:rPr lang="en-US" sz="4000" dirty="0"/>
              <a:t>, rose before God from the angel’s hand. </a:t>
            </a:r>
          </a:p>
        </p:txBody>
      </p:sp>
    </p:spTree>
    <p:extLst>
      <p:ext uri="{BB962C8B-B14F-4D97-AF65-F5344CB8AC3E}">
        <p14:creationId xmlns:p14="http://schemas.microsoft.com/office/powerpoint/2010/main" val="26198383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Rev 8.1-5  </a:t>
            </a:r>
            <a:r>
              <a:rPr lang="en-US" sz="4000" dirty="0"/>
              <a:t>Then the angel took the incense burner and filled it with fire from the altar, and threw it to the earth; and there were clashes of thunder and rumblings and flashes of lightning and earthquakes.</a:t>
            </a:r>
          </a:p>
        </p:txBody>
      </p:sp>
    </p:spTree>
    <p:extLst>
      <p:ext uri="{BB962C8B-B14F-4D97-AF65-F5344CB8AC3E}">
        <p14:creationId xmlns:p14="http://schemas.microsoft.com/office/powerpoint/2010/main" val="32704343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a:t>Rev 11.13-14 </a:t>
            </a:r>
            <a:r>
              <a:rPr lang="en-US" sz="4000" dirty="0"/>
              <a:t>At that hour there was a great earthquake, and a tenth of the city collapsed. Seven thousand people were killed in the earthquake, and the rest were terrified and gave glory to the God of heaven. The second woe is past. The third woe is coming soon.</a:t>
            </a:r>
          </a:p>
        </p:txBody>
      </p:sp>
    </p:spTree>
    <p:extLst>
      <p:ext uri="{BB962C8B-B14F-4D97-AF65-F5344CB8AC3E}">
        <p14:creationId xmlns:p14="http://schemas.microsoft.com/office/powerpoint/2010/main" val="8667413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523D3A6-9DDE-2468-C799-18692A712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9163972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5" name="Picture 4">
            <a:extLst>
              <a:ext uri="{FF2B5EF4-FFF2-40B4-BE49-F238E27FC236}">
                <a16:creationId xmlns:a16="http://schemas.microsoft.com/office/drawing/2014/main" id="{A0206F69-3AB6-70C1-E12E-707C91824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7" name="TextBox 6">
            <a:extLst>
              <a:ext uri="{FF2B5EF4-FFF2-40B4-BE49-F238E27FC236}">
                <a16:creationId xmlns:a16="http://schemas.microsoft.com/office/drawing/2014/main" id="{26607452-52A9-01B6-B120-D1777784F4CC}"/>
              </a:ext>
            </a:extLst>
          </p:cNvPr>
          <p:cNvSpPr txBox="1"/>
          <p:nvPr/>
        </p:nvSpPr>
        <p:spPr>
          <a:xfrm>
            <a:off x="353157" y="361950"/>
            <a:ext cx="8681159" cy="4401205"/>
          </a:xfrm>
          <a:prstGeom prst="rect">
            <a:avLst/>
          </a:prstGeom>
          <a:noFill/>
        </p:spPr>
        <p:txBody>
          <a:bodyPr wrap="none" rtlCol="0">
            <a:spAutoFit/>
          </a:bodyPr>
          <a:lstStyle/>
          <a:p>
            <a:pPr algn="l"/>
            <a:r>
              <a:rPr lang="en-US" u="sng" dirty="0">
                <a:solidFill>
                  <a:srgbClr val="FFFF00"/>
                </a:solidFill>
              </a:rPr>
              <a:t>Resurrection Earthquake</a:t>
            </a:r>
          </a:p>
          <a:p>
            <a:pPr marL="288925" indent="-288925" algn="l">
              <a:buFont typeface="+mj-lt"/>
              <a:buAutoNum type="arabicPeriod"/>
            </a:pPr>
            <a:r>
              <a:rPr lang="en-US" dirty="0"/>
              <a:t>Earthquakes were associated</a:t>
            </a:r>
          </a:p>
          <a:p>
            <a:pPr algn="l"/>
            <a:r>
              <a:rPr lang="en-US" dirty="0"/>
              <a:t>    with the resurrection of Yeshua.</a:t>
            </a:r>
          </a:p>
          <a:p>
            <a:pPr algn="l"/>
            <a:r>
              <a:rPr lang="en-US" dirty="0"/>
              <a:t>2. Earthquakes are G-d’s </a:t>
            </a:r>
            <a:r>
              <a:rPr lang="en-US" dirty="0" err="1"/>
              <a:t>exclama</a:t>
            </a:r>
            <a:r>
              <a:rPr lang="en-US" dirty="0"/>
              <a:t>-</a:t>
            </a:r>
          </a:p>
          <a:p>
            <a:pPr algn="l"/>
            <a:r>
              <a:rPr lang="en-US" dirty="0"/>
              <a:t>     </a:t>
            </a:r>
            <a:r>
              <a:rPr lang="en-US" dirty="0" err="1"/>
              <a:t>tion</a:t>
            </a:r>
            <a:r>
              <a:rPr lang="en-US" dirty="0"/>
              <a:t> points</a:t>
            </a:r>
          </a:p>
          <a:p>
            <a:pPr algn="l"/>
            <a:r>
              <a:rPr lang="en-US" dirty="0"/>
              <a:t>3. Resurrection of Messiah is</a:t>
            </a:r>
          </a:p>
          <a:p>
            <a:pPr algn="l"/>
            <a:r>
              <a:rPr lang="en-US" dirty="0"/>
              <a:t>     an intellectual earthquake.</a:t>
            </a:r>
          </a:p>
        </p:txBody>
      </p:sp>
    </p:spTree>
    <p:extLst>
      <p:ext uri="{BB962C8B-B14F-4D97-AF65-F5344CB8AC3E}">
        <p14:creationId xmlns:p14="http://schemas.microsoft.com/office/powerpoint/2010/main" val="25871459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5486400" cy="4800600"/>
          </a:xfrm>
        </p:spPr>
        <p:txBody>
          <a:bodyPr>
            <a:normAutofit lnSpcReduction="10000"/>
          </a:bodyPr>
          <a:lstStyle/>
          <a:p>
            <a:pPr algn="l"/>
            <a:r>
              <a:rPr lang="en-US" sz="4000" dirty="0">
                <a:hlinkClick r:id="rId3"/>
              </a:rPr>
              <a:t>https://www.jimjacobbooks.com/</a:t>
            </a:r>
            <a:endParaRPr lang="en-US" sz="4000" dirty="0"/>
          </a:p>
          <a:p>
            <a:pPr algn="l"/>
            <a:r>
              <a:rPr lang="en-US" sz="4000" dirty="0"/>
              <a:t>Jacob has condensed the evidence regarding the resurrection of Yeshua into one easy-to-read booklet</a:t>
            </a:r>
          </a:p>
        </p:txBody>
      </p:sp>
      <p:pic>
        <p:nvPicPr>
          <p:cNvPr id="5" name="Picture 4">
            <a:extLst>
              <a:ext uri="{FF2B5EF4-FFF2-40B4-BE49-F238E27FC236}">
                <a16:creationId xmlns:a16="http://schemas.microsoft.com/office/drawing/2014/main" id="{D303EC64-FAF8-DBEC-4E0E-43E66365095E}"/>
              </a:ext>
            </a:extLst>
          </p:cNvPr>
          <p:cNvPicPr>
            <a:picLocks noChangeAspect="1"/>
          </p:cNvPicPr>
          <p:nvPr/>
        </p:nvPicPr>
        <p:blipFill>
          <a:blip r:embed="rId4"/>
          <a:stretch>
            <a:fillRect/>
          </a:stretch>
        </p:blipFill>
        <p:spPr>
          <a:xfrm>
            <a:off x="5751479" y="0"/>
            <a:ext cx="3392521" cy="5143500"/>
          </a:xfrm>
          <a:prstGeom prst="rect">
            <a:avLst/>
          </a:prstGeom>
        </p:spPr>
      </p:pic>
    </p:spTree>
    <p:extLst>
      <p:ext uri="{BB962C8B-B14F-4D97-AF65-F5344CB8AC3E}">
        <p14:creationId xmlns:p14="http://schemas.microsoft.com/office/powerpoint/2010/main" val="12501231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Exhibit A: the Empty tomb</a:t>
            </a:r>
          </a:p>
          <a:p>
            <a:pPr algn="l"/>
            <a:r>
              <a:rPr lang="en-US" sz="4000" dirty="0"/>
              <a:t>Exhibit B: Witnesses to the Resurrection </a:t>
            </a:r>
          </a:p>
          <a:p>
            <a:pPr marL="231775" indent="-231775" algn="l">
              <a:buFont typeface="Arial" panose="020B0604020202020204" pitchFamily="34" charset="0"/>
              <a:buChar char="•"/>
            </a:pPr>
            <a:r>
              <a:rPr lang="en-US" sz="4000" dirty="0"/>
              <a:t>Adversarial witnesses—Paul/Saul</a:t>
            </a:r>
          </a:p>
          <a:p>
            <a:pPr marL="231775" indent="-231775" algn="l">
              <a:buFont typeface="Arial" panose="020B0604020202020204" pitchFamily="34" charset="0"/>
              <a:buChar char="•"/>
            </a:pPr>
            <a:r>
              <a:rPr lang="en-US" sz="4000" dirty="0"/>
              <a:t>500 at once</a:t>
            </a:r>
          </a:p>
          <a:p>
            <a:pPr algn="l"/>
            <a:r>
              <a:rPr lang="en-US" sz="4000" dirty="0"/>
              <a:t>Exhibit C: Joyful commitment of follower in adversity.</a:t>
            </a:r>
          </a:p>
          <a:p>
            <a:pPr algn="l"/>
            <a:r>
              <a:rPr lang="en-US" sz="4000" dirty="0"/>
              <a:t>Exhibit D: Silence from the opposition</a:t>
            </a:r>
          </a:p>
        </p:txBody>
      </p:sp>
    </p:spTree>
    <p:extLst>
      <p:ext uri="{BB962C8B-B14F-4D97-AF65-F5344CB8AC3E}">
        <p14:creationId xmlns:p14="http://schemas.microsoft.com/office/powerpoint/2010/main" val="25372689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523D3A6-9DDE-2468-C799-18692A712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7723706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5" name="Picture 4">
            <a:extLst>
              <a:ext uri="{FF2B5EF4-FFF2-40B4-BE49-F238E27FC236}">
                <a16:creationId xmlns:a16="http://schemas.microsoft.com/office/drawing/2014/main" id="{A0206F69-3AB6-70C1-E12E-707C91824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7" name="TextBox 6">
            <a:extLst>
              <a:ext uri="{FF2B5EF4-FFF2-40B4-BE49-F238E27FC236}">
                <a16:creationId xmlns:a16="http://schemas.microsoft.com/office/drawing/2014/main" id="{26607452-52A9-01B6-B120-D1777784F4CC}"/>
              </a:ext>
            </a:extLst>
          </p:cNvPr>
          <p:cNvSpPr txBox="1"/>
          <p:nvPr/>
        </p:nvSpPr>
        <p:spPr>
          <a:xfrm>
            <a:off x="348541" y="101471"/>
            <a:ext cx="8681159" cy="5016758"/>
          </a:xfrm>
          <a:prstGeom prst="rect">
            <a:avLst/>
          </a:prstGeom>
          <a:noFill/>
        </p:spPr>
        <p:txBody>
          <a:bodyPr wrap="none" rtlCol="0">
            <a:spAutoFit/>
          </a:bodyPr>
          <a:lstStyle/>
          <a:p>
            <a:pPr algn="l"/>
            <a:r>
              <a:rPr lang="en-US" u="sng" dirty="0">
                <a:solidFill>
                  <a:srgbClr val="FFFF00"/>
                </a:solidFill>
              </a:rPr>
              <a:t>Resurrection Earthquake</a:t>
            </a:r>
          </a:p>
          <a:p>
            <a:pPr marL="288925" indent="-288925" algn="l">
              <a:buFont typeface="+mj-lt"/>
              <a:buAutoNum type="arabicPeriod"/>
            </a:pPr>
            <a:r>
              <a:rPr lang="en-US" dirty="0"/>
              <a:t>Earthquakes were associated</a:t>
            </a:r>
          </a:p>
          <a:p>
            <a:pPr algn="l"/>
            <a:r>
              <a:rPr lang="en-US" dirty="0"/>
              <a:t>    with the resurrection of Yeshua.</a:t>
            </a:r>
          </a:p>
          <a:p>
            <a:pPr algn="l"/>
            <a:r>
              <a:rPr lang="en-US" dirty="0"/>
              <a:t>2. Earthquakes are G-d’s </a:t>
            </a:r>
            <a:r>
              <a:rPr lang="en-US" dirty="0" err="1"/>
              <a:t>exclama</a:t>
            </a:r>
            <a:r>
              <a:rPr lang="en-US" dirty="0"/>
              <a:t>-</a:t>
            </a:r>
          </a:p>
          <a:p>
            <a:pPr algn="l"/>
            <a:r>
              <a:rPr lang="en-US" dirty="0"/>
              <a:t>     </a:t>
            </a:r>
            <a:r>
              <a:rPr lang="en-US" dirty="0" err="1"/>
              <a:t>tion</a:t>
            </a:r>
            <a:r>
              <a:rPr lang="en-US" dirty="0"/>
              <a:t> points</a:t>
            </a:r>
          </a:p>
          <a:p>
            <a:pPr algn="l"/>
            <a:r>
              <a:rPr lang="en-US" dirty="0"/>
              <a:t>3. Resurrection of Messiah is</a:t>
            </a:r>
          </a:p>
          <a:p>
            <a:pPr algn="l"/>
            <a:r>
              <a:rPr lang="en-US" dirty="0"/>
              <a:t>     an intellectual earthquake.</a:t>
            </a:r>
          </a:p>
          <a:p>
            <a:pPr algn="l"/>
            <a:r>
              <a:rPr lang="en-US" dirty="0"/>
              <a:t>4. Internal earthquake</a:t>
            </a:r>
          </a:p>
        </p:txBody>
      </p:sp>
    </p:spTree>
    <p:extLst>
      <p:ext uri="{BB962C8B-B14F-4D97-AF65-F5344CB8AC3E}">
        <p14:creationId xmlns:p14="http://schemas.microsoft.com/office/powerpoint/2010/main" val="2389237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AE59398F-0736-6D96-C4DD-5A84979CDE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16107014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marL="288925" indent="-288925" algn="l">
              <a:buFont typeface="Arial" panose="020B0604020202020204" pitchFamily="34" charset="0"/>
              <a:buChar char="•"/>
            </a:pPr>
            <a:r>
              <a:rPr lang="en-US" sz="4000" dirty="0"/>
              <a:t>Substance Addicts liberated</a:t>
            </a:r>
          </a:p>
          <a:p>
            <a:pPr marL="288925" indent="-288925" algn="l">
              <a:buFont typeface="Arial" panose="020B0604020202020204" pitchFamily="34" charset="0"/>
              <a:buChar char="•"/>
            </a:pPr>
            <a:r>
              <a:rPr lang="en-US" sz="4000" dirty="0"/>
              <a:t>Profanity addicts transformed</a:t>
            </a:r>
          </a:p>
          <a:p>
            <a:pPr marL="288925" indent="-288925" algn="l">
              <a:buFont typeface="Arial" panose="020B0604020202020204" pitchFamily="34" charset="0"/>
              <a:buChar char="•"/>
            </a:pPr>
            <a:r>
              <a:rPr lang="en-US" sz="4000" dirty="0"/>
              <a:t>Sexual addictions released, but sometimes accountability needed.</a:t>
            </a:r>
          </a:p>
          <a:p>
            <a:pPr marL="288925" indent="-288925" algn="l">
              <a:buFont typeface="Arial" panose="020B0604020202020204" pitchFamily="34" charset="0"/>
              <a:buChar char="•"/>
            </a:pPr>
            <a:r>
              <a:rPr lang="en-US" sz="4000" dirty="0"/>
              <a:t>Materialistic mania mollified</a:t>
            </a:r>
          </a:p>
          <a:p>
            <a:pPr marL="288925" indent="-288925" algn="l">
              <a:buFont typeface="Arial" panose="020B0604020202020204" pitchFamily="34" charset="0"/>
              <a:buChar char="•"/>
            </a:pPr>
            <a:r>
              <a:rPr lang="en-US" sz="4000" dirty="0"/>
              <a:t>Social skills reconstituted.   </a:t>
            </a:r>
          </a:p>
        </p:txBody>
      </p:sp>
    </p:spTree>
    <p:extLst>
      <p:ext uri="{BB962C8B-B14F-4D97-AF65-F5344CB8AC3E}">
        <p14:creationId xmlns:p14="http://schemas.microsoft.com/office/powerpoint/2010/main" val="38104490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altLang="en-US" sz="3600" dirty="0"/>
              <a:t>So, all who really experience resurrection power, forgiveness from a relationship to Messiah Yeshua, have no problems?   Easy life?</a:t>
            </a:r>
          </a:p>
          <a:p>
            <a:pPr algn="l"/>
            <a:endParaRPr lang="en-US" sz="4000" dirty="0"/>
          </a:p>
        </p:txBody>
      </p:sp>
    </p:spTree>
    <p:extLst>
      <p:ext uri="{BB962C8B-B14F-4D97-AF65-F5344CB8AC3E}">
        <p14:creationId xmlns:p14="http://schemas.microsoft.com/office/powerpoint/2010/main" val="26562271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altLang="en-US" sz="3600" dirty="0"/>
              <a:t>NO, but we have the amazing beginnings of it, </a:t>
            </a:r>
            <a:r>
              <a:rPr lang="en-US" altLang="en-US" sz="3600" u="sng" dirty="0"/>
              <a:t>if</a:t>
            </a:r>
            <a:r>
              <a:rPr lang="en-US" altLang="en-US" sz="3600" dirty="0"/>
              <a:t> we walk it out: </a:t>
            </a:r>
          </a:p>
          <a:p>
            <a:pPr marL="231775" indent="-231775" algn="l">
              <a:buFont typeface="Arial" panose="020B0604020202020204" pitchFamily="34" charset="0"/>
              <a:buChar char="•"/>
            </a:pPr>
            <a:r>
              <a:rPr lang="en-US" altLang="en-US" sz="3600" dirty="0"/>
              <a:t>disciplines of personal, family, and community worship</a:t>
            </a:r>
          </a:p>
          <a:p>
            <a:pPr marL="231775" indent="-231775" algn="l">
              <a:buFont typeface="Arial" panose="020B0604020202020204" pitchFamily="34" charset="0"/>
              <a:buChar char="•"/>
            </a:pPr>
            <a:r>
              <a:rPr lang="en-US" altLang="en-US" sz="3600" dirty="0"/>
              <a:t>Choosing to walk in the joy of His Presence</a:t>
            </a:r>
          </a:p>
          <a:p>
            <a:pPr marL="231775" indent="-231775" algn="l">
              <a:buFont typeface="Arial" panose="020B0604020202020204" pitchFamily="34" charset="0"/>
              <a:buChar char="•"/>
            </a:pPr>
            <a:r>
              <a:rPr lang="en-US" altLang="en-US" sz="3600" dirty="0"/>
              <a:t>Accountability and transparency</a:t>
            </a:r>
          </a:p>
          <a:p>
            <a:pPr marL="231775" indent="-231775" algn="l">
              <a:buFont typeface="Arial" panose="020B0604020202020204" pitchFamily="34" charset="0"/>
              <a:buChar char="•"/>
            </a:pPr>
            <a:r>
              <a:rPr lang="en-US" altLang="en-US" sz="3600" dirty="0"/>
              <a:t>Growth</a:t>
            </a:r>
          </a:p>
          <a:p>
            <a:pPr algn="l"/>
            <a:endParaRPr lang="en-US" sz="4000" dirty="0"/>
          </a:p>
        </p:txBody>
      </p:sp>
    </p:spTree>
    <p:extLst>
      <p:ext uri="{BB962C8B-B14F-4D97-AF65-F5344CB8AC3E}">
        <p14:creationId xmlns:p14="http://schemas.microsoft.com/office/powerpoint/2010/main" val="5220763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Rev 1.17-18</a:t>
            </a:r>
            <a:r>
              <a:rPr lang="en-US" sz="4000" dirty="0"/>
              <a:t> He placed his right hand upon me and said, “Don’t be afraid! I am the First and the Last,  the Living One. I was dead, but look! — I am alive forever and ever! And I hold the keys to Death and </a:t>
            </a:r>
            <a:r>
              <a:rPr lang="en-US" sz="4000" dirty="0" err="1"/>
              <a:t>Sh’ol</a:t>
            </a:r>
            <a:r>
              <a:rPr lang="en-US" sz="4000" dirty="0"/>
              <a:t>. </a:t>
            </a:r>
          </a:p>
        </p:txBody>
      </p:sp>
    </p:spTree>
    <p:extLst>
      <p:ext uri="{BB962C8B-B14F-4D97-AF65-F5344CB8AC3E}">
        <p14:creationId xmlns:p14="http://schemas.microsoft.com/office/powerpoint/2010/main" val="19783634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nSpc>
                <a:spcPct val="90000"/>
              </a:lnSpc>
            </a:pPr>
            <a:endParaRPr lang="en-US" altLang="en-US" sz="4000" dirty="0"/>
          </a:p>
          <a:p>
            <a:pPr>
              <a:lnSpc>
                <a:spcPct val="90000"/>
              </a:lnSpc>
            </a:pPr>
            <a:r>
              <a:rPr lang="en-US" altLang="en-US" sz="4000" dirty="0"/>
              <a:t> April </a:t>
            </a:r>
            <a:r>
              <a:rPr lang="en-US" altLang="en-US" sz="4000" b="1" dirty="0"/>
              <a:t>≈ </a:t>
            </a:r>
            <a:r>
              <a:rPr lang="en-US" altLang="en-US" sz="4000" dirty="0"/>
              <a:t>Nisan </a:t>
            </a:r>
          </a:p>
          <a:p>
            <a:pPr>
              <a:lnSpc>
                <a:spcPct val="90000"/>
              </a:lnSpc>
            </a:pPr>
            <a:r>
              <a:rPr lang="en-US" altLang="en-US" sz="4000" dirty="0"/>
              <a:t>Calendar considerations.</a:t>
            </a:r>
          </a:p>
        </p:txBody>
      </p:sp>
    </p:spTree>
    <p:extLst>
      <p:ext uri="{BB962C8B-B14F-4D97-AF65-F5344CB8AC3E}">
        <p14:creationId xmlns:p14="http://schemas.microsoft.com/office/powerpoint/2010/main" val="28016655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800350"/>
            <a:ext cx="8686800" cy="2209800"/>
          </a:xfrm>
        </p:spPr>
        <p:txBody>
          <a:bodyPr>
            <a:normAutofit fontScale="85000" lnSpcReduction="10000"/>
          </a:bodyPr>
          <a:lstStyle/>
          <a:p>
            <a:pPr marL="228600" indent="-228600" algn="l">
              <a:lnSpc>
                <a:spcPct val="90000"/>
              </a:lnSpc>
              <a:buFont typeface="Arial" panose="020B0604020202020204" pitchFamily="34" charset="0"/>
              <a:buChar char="•"/>
            </a:pPr>
            <a:r>
              <a:rPr lang="en-US" altLang="en-US" sz="4000" dirty="0"/>
              <a:t>April 23 = Nisan 15   </a:t>
            </a:r>
            <a:r>
              <a:rPr lang="en-US" altLang="en-US" sz="4000" u="sng" dirty="0">
                <a:solidFill>
                  <a:srgbClr val="FFFF66"/>
                </a:solidFill>
              </a:rPr>
              <a:t>Passover</a:t>
            </a:r>
          </a:p>
          <a:p>
            <a:pPr marL="228600" indent="-228600" algn="l">
              <a:lnSpc>
                <a:spcPct val="90000"/>
              </a:lnSpc>
              <a:buFont typeface="Arial" panose="020B0604020202020204" pitchFamily="34" charset="0"/>
              <a:buChar char="•"/>
              <a:tabLst>
                <a:tab pos="5084763" algn="l"/>
              </a:tabLst>
            </a:pPr>
            <a:r>
              <a:rPr lang="en-US" altLang="en-US" sz="4000" dirty="0"/>
              <a:t>April 24 = Nisan 16  </a:t>
            </a:r>
            <a:r>
              <a:rPr lang="en-US" altLang="en-US" sz="4000" u="sng" dirty="0">
                <a:solidFill>
                  <a:srgbClr val="FFFF66"/>
                </a:solidFill>
              </a:rPr>
              <a:t>Firstfruits</a:t>
            </a:r>
          </a:p>
          <a:p>
            <a:pPr marL="228600" indent="-228600" algn="l">
              <a:lnSpc>
                <a:spcPct val="90000"/>
              </a:lnSpc>
              <a:buFont typeface="Arial" panose="020B0604020202020204" pitchFamily="34" charset="0"/>
              <a:buChar char="•"/>
              <a:tabLst>
                <a:tab pos="5084763" algn="l"/>
              </a:tabLst>
            </a:pPr>
            <a:r>
              <a:rPr lang="en-US" altLang="en-US" sz="4000" dirty="0"/>
              <a:t>April 29 = Nisan 21 Reed Sea crossing: OH service </a:t>
            </a:r>
            <a:r>
              <a:rPr lang="en-US" altLang="en-US" sz="4000" u="sng" dirty="0">
                <a:solidFill>
                  <a:srgbClr val="FFFF66"/>
                </a:solidFill>
              </a:rPr>
              <a:t>Sunday April 28</a:t>
            </a:r>
          </a:p>
          <a:p>
            <a:pPr marL="228600" indent="-228600" algn="l">
              <a:lnSpc>
                <a:spcPct val="90000"/>
              </a:lnSpc>
              <a:buFont typeface="Arial" panose="020B0604020202020204" pitchFamily="34" charset="0"/>
              <a:buChar char="•"/>
              <a:tabLst>
                <a:tab pos="5084763" algn="l"/>
              </a:tabLst>
            </a:pPr>
            <a:endParaRPr lang="en-US" sz="4000" dirty="0"/>
          </a:p>
        </p:txBody>
      </p:sp>
      <p:pic>
        <p:nvPicPr>
          <p:cNvPr id="5" name="Picture 4">
            <a:extLst>
              <a:ext uri="{FF2B5EF4-FFF2-40B4-BE49-F238E27FC236}">
                <a16:creationId xmlns:a16="http://schemas.microsoft.com/office/drawing/2014/main" id="{3240F388-C2C3-6183-F8AC-367F1B92511D}"/>
              </a:ext>
            </a:extLst>
          </p:cNvPr>
          <p:cNvPicPr>
            <a:picLocks noChangeAspect="1"/>
          </p:cNvPicPr>
          <p:nvPr/>
        </p:nvPicPr>
        <p:blipFill rotWithShape="1">
          <a:blip r:embed="rId3"/>
          <a:srcRect t="7161"/>
          <a:stretch/>
        </p:blipFill>
        <p:spPr>
          <a:xfrm>
            <a:off x="19050" y="0"/>
            <a:ext cx="9144000" cy="2571750"/>
          </a:xfrm>
          <a:prstGeom prst="rect">
            <a:avLst/>
          </a:prstGeom>
        </p:spPr>
      </p:pic>
      <p:sp>
        <p:nvSpPr>
          <p:cNvPr id="6" name="TextBox 5">
            <a:extLst>
              <a:ext uri="{FF2B5EF4-FFF2-40B4-BE49-F238E27FC236}">
                <a16:creationId xmlns:a16="http://schemas.microsoft.com/office/drawing/2014/main" id="{DCB7CF97-7F89-269E-820B-FFF8EC02312E}"/>
              </a:ext>
            </a:extLst>
          </p:cNvPr>
          <p:cNvSpPr txBox="1"/>
          <p:nvPr/>
        </p:nvSpPr>
        <p:spPr>
          <a:xfrm>
            <a:off x="57150" y="85546"/>
            <a:ext cx="1511952" cy="1200329"/>
          </a:xfrm>
          <a:prstGeom prst="rect">
            <a:avLst/>
          </a:prstGeom>
          <a:noFill/>
        </p:spPr>
        <p:txBody>
          <a:bodyPr wrap="none" rtlCol="0">
            <a:spAutoFit/>
          </a:bodyPr>
          <a:lstStyle/>
          <a:p>
            <a:pPr algn="l"/>
            <a:r>
              <a:rPr lang="en-US" sz="2400" dirty="0" err="1">
                <a:solidFill>
                  <a:schemeClr val="tx1"/>
                </a:solidFill>
              </a:rPr>
              <a:t>Khamets</a:t>
            </a:r>
            <a:endParaRPr lang="en-US" sz="2400" dirty="0">
              <a:solidFill>
                <a:schemeClr val="tx1"/>
              </a:solidFill>
            </a:endParaRPr>
          </a:p>
          <a:p>
            <a:pPr algn="l"/>
            <a:r>
              <a:rPr lang="en-US" sz="2400" dirty="0">
                <a:solidFill>
                  <a:schemeClr val="tx1"/>
                </a:solidFill>
              </a:rPr>
              <a:t>burning</a:t>
            </a:r>
          </a:p>
          <a:p>
            <a:pPr algn="l"/>
            <a:r>
              <a:rPr lang="en-US" sz="2400" dirty="0">
                <a:solidFill>
                  <a:schemeClr val="tx1"/>
                </a:solidFill>
              </a:rPr>
              <a:t>2 p.m. </a:t>
            </a:r>
            <a:endParaRPr lang="en-US" dirty="0">
              <a:solidFill>
                <a:schemeClr val="tx1"/>
              </a:solidFill>
            </a:endParaRPr>
          </a:p>
        </p:txBody>
      </p:sp>
      <p:sp>
        <p:nvSpPr>
          <p:cNvPr id="7" name="TextBox 6">
            <a:extLst>
              <a:ext uri="{FF2B5EF4-FFF2-40B4-BE49-F238E27FC236}">
                <a16:creationId xmlns:a16="http://schemas.microsoft.com/office/drawing/2014/main" id="{E568EA5A-B564-9284-8417-952843720FDC}"/>
              </a:ext>
            </a:extLst>
          </p:cNvPr>
          <p:cNvSpPr txBox="1"/>
          <p:nvPr/>
        </p:nvSpPr>
        <p:spPr>
          <a:xfrm>
            <a:off x="3949024" y="361950"/>
            <a:ext cx="1082348" cy="830997"/>
          </a:xfrm>
          <a:prstGeom prst="rect">
            <a:avLst/>
          </a:prstGeom>
          <a:noFill/>
        </p:spPr>
        <p:txBody>
          <a:bodyPr wrap="none" rtlCol="0">
            <a:spAutoFit/>
          </a:bodyPr>
          <a:lstStyle/>
          <a:p>
            <a:pPr algn="l"/>
            <a:r>
              <a:rPr lang="en-US" sz="2400" dirty="0">
                <a:solidFill>
                  <a:schemeClr val="tx1"/>
                </a:solidFill>
              </a:rPr>
              <a:t>OH </a:t>
            </a:r>
          </a:p>
          <a:p>
            <a:pPr algn="l"/>
            <a:r>
              <a:rPr lang="en-US" sz="2400" dirty="0">
                <a:solidFill>
                  <a:schemeClr val="tx1"/>
                </a:solidFill>
              </a:rPr>
              <a:t>Seder</a:t>
            </a:r>
            <a:endParaRPr lang="en-US" dirty="0">
              <a:solidFill>
                <a:schemeClr val="tx1"/>
              </a:solidFill>
            </a:endParaRPr>
          </a:p>
        </p:txBody>
      </p:sp>
      <p:sp>
        <p:nvSpPr>
          <p:cNvPr id="8" name="TextBox 7">
            <a:extLst>
              <a:ext uri="{FF2B5EF4-FFF2-40B4-BE49-F238E27FC236}">
                <a16:creationId xmlns:a16="http://schemas.microsoft.com/office/drawing/2014/main" id="{B9C86CAD-5758-D00F-5B79-98210CB4383A}"/>
              </a:ext>
            </a:extLst>
          </p:cNvPr>
          <p:cNvSpPr txBox="1"/>
          <p:nvPr/>
        </p:nvSpPr>
        <p:spPr>
          <a:xfrm>
            <a:off x="1371600" y="1192947"/>
            <a:ext cx="956031" cy="830997"/>
          </a:xfrm>
          <a:prstGeom prst="rect">
            <a:avLst/>
          </a:prstGeom>
          <a:noFill/>
        </p:spPr>
        <p:txBody>
          <a:bodyPr wrap="none" rtlCol="0">
            <a:spAutoFit/>
          </a:bodyPr>
          <a:lstStyle/>
          <a:p>
            <a:pPr algn="l"/>
            <a:r>
              <a:rPr lang="en-US" sz="2400" dirty="0">
                <a:solidFill>
                  <a:schemeClr val="tx1"/>
                </a:solidFill>
              </a:rPr>
              <a:t>Reed</a:t>
            </a:r>
          </a:p>
          <a:p>
            <a:pPr algn="l"/>
            <a:r>
              <a:rPr lang="en-US" sz="2400" dirty="0">
                <a:solidFill>
                  <a:schemeClr val="tx1"/>
                </a:solidFill>
              </a:rPr>
              <a:t>Sea</a:t>
            </a:r>
            <a:endParaRPr lang="en-US" dirty="0">
              <a:solidFill>
                <a:schemeClr val="tx1"/>
              </a:solidFill>
            </a:endParaRPr>
          </a:p>
        </p:txBody>
      </p:sp>
    </p:spTree>
    <p:extLst>
      <p:ext uri="{BB962C8B-B14F-4D97-AF65-F5344CB8AC3E}">
        <p14:creationId xmlns:p14="http://schemas.microsoft.com/office/powerpoint/2010/main" val="25502819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Vayikra / Lev 23.8  </a:t>
            </a:r>
            <a:r>
              <a:rPr lang="en-US" altLang="en-US" sz="4000" dirty="0"/>
              <a:t>On the seventh day is a holy convocation, when you are to do no laborious work.” </a:t>
            </a:r>
          </a:p>
          <a:p>
            <a:pPr algn="l">
              <a:lnSpc>
                <a:spcPct val="90000"/>
              </a:lnSpc>
            </a:pPr>
            <a:endParaRPr lang="en-US" altLang="en-US" sz="2000" dirty="0"/>
          </a:p>
          <a:p>
            <a:pPr algn="l">
              <a:lnSpc>
                <a:spcPct val="90000"/>
              </a:lnSpc>
            </a:pPr>
            <a:r>
              <a:rPr lang="en-US" altLang="en-US" sz="4000" dirty="0"/>
              <a:t>[Monday April 29, but starting Sunday evening April 28 8:09pm].</a:t>
            </a:r>
          </a:p>
          <a:p>
            <a:pPr algn="l">
              <a:lnSpc>
                <a:spcPct val="90000"/>
              </a:lnSpc>
            </a:pPr>
            <a:r>
              <a:rPr lang="en-US" altLang="en-US" sz="4000" dirty="0"/>
              <a:t>That will be the 7 pm to 9pm Teerosh for the week.</a:t>
            </a:r>
          </a:p>
        </p:txBody>
      </p:sp>
    </p:spTree>
    <p:extLst>
      <p:ext uri="{BB962C8B-B14F-4D97-AF65-F5344CB8AC3E}">
        <p14:creationId xmlns:p14="http://schemas.microsoft.com/office/powerpoint/2010/main" val="42418632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4978400" cy="4800600"/>
          </a:xfrm>
        </p:spPr>
        <p:txBody>
          <a:bodyPr>
            <a:normAutofit/>
          </a:bodyPr>
          <a:lstStyle/>
          <a:p>
            <a:pPr algn="l"/>
            <a:r>
              <a:rPr lang="en-US" sz="4000" dirty="0"/>
              <a:t> Sunday evening, April 28, 7 pm</a:t>
            </a:r>
          </a:p>
        </p:txBody>
      </p:sp>
      <p:pic>
        <p:nvPicPr>
          <p:cNvPr id="1026" name="Picture 2">
            <a:extLst>
              <a:ext uri="{FF2B5EF4-FFF2-40B4-BE49-F238E27FC236}">
                <a16:creationId xmlns:a16="http://schemas.microsoft.com/office/drawing/2014/main" id="{7D505F82-4F24-62F8-160D-E6AAAE57D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0" y="-21456"/>
            <a:ext cx="3937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4700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074" name="Picture 2" descr="Depiction of Moses Splitting the Sea. (Art by Natalia Kadish)">
            <a:extLst>
              <a:ext uri="{FF2B5EF4-FFF2-40B4-BE49-F238E27FC236}">
                <a16:creationId xmlns:a16="http://schemas.microsoft.com/office/drawing/2014/main" id="{768C3954-F2B5-0BA5-C4C1-408D81CE8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80"/>
            <a:ext cx="7924800" cy="51468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9F285A-7873-9E91-FDF5-75BD2A7622BF}"/>
              </a:ext>
            </a:extLst>
          </p:cNvPr>
          <p:cNvSpPr txBox="1"/>
          <p:nvPr/>
        </p:nvSpPr>
        <p:spPr>
          <a:xfrm>
            <a:off x="609600" y="285750"/>
            <a:ext cx="7924800" cy="280076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a:ea typeface="+mn-ea"/>
                <a:cs typeface="Arial" charset="0"/>
              </a:rPr>
              <a:t>The miracle of the parting of the Red Sea seven days after the Israelites’ Exodus from Egypt.  </a:t>
            </a:r>
          </a:p>
        </p:txBody>
      </p:sp>
    </p:spTree>
    <p:extLst>
      <p:ext uri="{BB962C8B-B14F-4D97-AF65-F5344CB8AC3E}">
        <p14:creationId xmlns:p14="http://schemas.microsoft.com/office/powerpoint/2010/main" val="6149727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2050" name="Picture 2" descr="Art by Sefira Lightstone">
            <a:extLst>
              <a:ext uri="{FF2B5EF4-FFF2-40B4-BE49-F238E27FC236}">
                <a16:creationId xmlns:a16="http://schemas.microsoft.com/office/drawing/2014/main" id="{AD373C22-62A5-C70E-1F43-6DCEBC273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 y="5334"/>
            <a:ext cx="9165336" cy="4491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705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83FCFDB5-353F-3A9A-CF9A-FF099FFA0A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220721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3352800" cy="4800600"/>
          </a:xfrm>
        </p:spPr>
        <p:txBody>
          <a:bodyPr>
            <a:normAutofit lnSpcReduction="10000"/>
          </a:bodyPr>
          <a:lstStyle/>
          <a:p>
            <a:pPr algn="l"/>
            <a:r>
              <a:rPr lang="en-US" sz="4000" dirty="0"/>
              <a:t>Thursday May 2</a:t>
            </a:r>
            <a:r>
              <a:rPr lang="en-US" sz="4000" baseline="30000" dirty="0"/>
              <a:t>nd</a:t>
            </a:r>
            <a:r>
              <a:rPr lang="en-US" sz="4000" dirty="0"/>
              <a:t> 12-1</a:t>
            </a:r>
          </a:p>
          <a:p>
            <a:pPr algn="l"/>
            <a:r>
              <a:rPr lang="en-US" sz="4000" dirty="0"/>
              <a:t>Thompson Park </a:t>
            </a:r>
          </a:p>
          <a:p>
            <a:pPr algn="l"/>
            <a:r>
              <a:rPr lang="en-US" sz="4000" dirty="0"/>
              <a:t>8045 Sante Fe Dr., Overland Park 66204</a:t>
            </a:r>
          </a:p>
        </p:txBody>
      </p:sp>
      <p:pic>
        <p:nvPicPr>
          <p:cNvPr id="3" name="Picture 2">
            <a:extLst>
              <a:ext uri="{FF2B5EF4-FFF2-40B4-BE49-F238E27FC236}">
                <a16:creationId xmlns:a16="http://schemas.microsoft.com/office/drawing/2014/main" id="{D9417EBC-7EA7-7597-FDDE-ACE35C2B43B6}"/>
              </a:ext>
            </a:extLst>
          </p:cNvPr>
          <p:cNvPicPr>
            <a:picLocks noChangeAspect="1"/>
          </p:cNvPicPr>
          <p:nvPr/>
        </p:nvPicPr>
        <p:blipFill>
          <a:blip r:embed="rId3"/>
          <a:stretch>
            <a:fillRect/>
          </a:stretch>
        </p:blipFill>
        <p:spPr>
          <a:xfrm>
            <a:off x="3581400" y="0"/>
            <a:ext cx="5508673" cy="5143500"/>
          </a:xfrm>
          <a:prstGeom prst="rect">
            <a:avLst/>
          </a:prstGeom>
        </p:spPr>
      </p:pic>
    </p:spTree>
    <p:extLst>
      <p:ext uri="{BB962C8B-B14F-4D97-AF65-F5344CB8AC3E}">
        <p14:creationId xmlns:p14="http://schemas.microsoft.com/office/powerpoint/2010/main" val="7637256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Vayikra/Lev 23.11-16</a:t>
            </a:r>
            <a:r>
              <a:rPr lang="en-US" altLang="en-US" sz="4000" dirty="0"/>
              <a:t> This is a permanent regulation through all your generations, no matter where you live. “‘From the day after the day of rest — that is, from the day you bring the sheaf for waving — </a:t>
            </a:r>
            <a:r>
              <a:rPr lang="en-US" altLang="en-US" sz="4000" u="sng" dirty="0">
                <a:solidFill>
                  <a:srgbClr val="FFFF00"/>
                </a:solidFill>
              </a:rPr>
              <a:t>you are to count seven full weeks,</a:t>
            </a:r>
            <a:r>
              <a:rPr lang="en-US" altLang="en-US" sz="4000" dirty="0"/>
              <a:t> </a:t>
            </a:r>
          </a:p>
        </p:txBody>
      </p:sp>
    </p:spTree>
    <p:extLst>
      <p:ext uri="{BB962C8B-B14F-4D97-AF65-F5344CB8AC3E}">
        <p14:creationId xmlns:p14="http://schemas.microsoft.com/office/powerpoint/2010/main" val="1962430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Vayikra/Lev 23.11-16</a:t>
            </a:r>
            <a:r>
              <a:rPr lang="en-US" altLang="en-US" sz="4000" dirty="0"/>
              <a:t> until the day after the seventh week; you are to count fifty days; and then you are to present a new grain offering to </a:t>
            </a:r>
            <a:r>
              <a:rPr lang="en-US" altLang="en-US" sz="4000" cap="small" dirty="0"/>
              <a:t>Adoni</a:t>
            </a:r>
            <a:r>
              <a:rPr lang="en-US" altLang="en-US" sz="4000" dirty="0"/>
              <a:t>. </a:t>
            </a:r>
          </a:p>
        </p:txBody>
      </p:sp>
    </p:spTree>
    <p:extLst>
      <p:ext uri="{BB962C8B-B14F-4D97-AF65-F5344CB8AC3E}">
        <p14:creationId xmlns:p14="http://schemas.microsoft.com/office/powerpoint/2010/main" val="12193784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9D5E9E56-7D1B-D93F-5C87-B7B497302C48}"/>
              </a:ext>
            </a:extLst>
          </p:cNvPr>
          <p:cNvPicPr>
            <a:picLocks noChangeAspect="1"/>
          </p:cNvPicPr>
          <p:nvPr/>
        </p:nvPicPr>
        <p:blipFill>
          <a:blip r:embed="rId3"/>
          <a:stretch>
            <a:fillRect/>
          </a:stretch>
        </p:blipFill>
        <p:spPr>
          <a:xfrm>
            <a:off x="2408464" y="0"/>
            <a:ext cx="4327072" cy="5143500"/>
          </a:xfrm>
          <a:prstGeom prst="rect">
            <a:avLst/>
          </a:prstGeom>
        </p:spPr>
      </p:pic>
    </p:spTree>
    <p:extLst>
      <p:ext uri="{BB962C8B-B14F-4D97-AF65-F5344CB8AC3E}">
        <p14:creationId xmlns:p14="http://schemas.microsoft.com/office/powerpoint/2010/main" val="30348114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523D3A6-9DDE-2468-C799-18692A712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5576385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5" name="Picture 4">
            <a:extLst>
              <a:ext uri="{FF2B5EF4-FFF2-40B4-BE49-F238E27FC236}">
                <a16:creationId xmlns:a16="http://schemas.microsoft.com/office/drawing/2014/main" id="{A0206F69-3AB6-70C1-E12E-707C91824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7" name="TextBox 6">
            <a:extLst>
              <a:ext uri="{FF2B5EF4-FFF2-40B4-BE49-F238E27FC236}">
                <a16:creationId xmlns:a16="http://schemas.microsoft.com/office/drawing/2014/main" id="{26607452-52A9-01B6-B120-D1777784F4CC}"/>
              </a:ext>
            </a:extLst>
          </p:cNvPr>
          <p:cNvSpPr txBox="1"/>
          <p:nvPr/>
        </p:nvSpPr>
        <p:spPr>
          <a:xfrm>
            <a:off x="348541" y="101471"/>
            <a:ext cx="8681159" cy="5016758"/>
          </a:xfrm>
          <a:prstGeom prst="rect">
            <a:avLst/>
          </a:prstGeom>
          <a:noFill/>
        </p:spPr>
        <p:txBody>
          <a:bodyPr wrap="none" rtlCol="0">
            <a:spAutoFit/>
          </a:bodyPr>
          <a:lstStyle/>
          <a:p>
            <a:pPr algn="l"/>
            <a:r>
              <a:rPr lang="en-US" u="sng" dirty="0">
                <a:solidFill>
                  <a:srgbClr val="FFFF00"/>
                </a:solidFill>
              </a:rPr>
              <a:t>Resurrection Earthquake</a:t>
            </a:r>
          </a:p>
          <a:p>
            <a:pPr marL="288925" indent="-288925" algn="l">
              <a:buFont typeface="+mj-lt"/>
              <a:buAutoNum type="arabicPeriod"/>
            </a:pPr>
            <a:r>
              <a:rPr lang="en-US" dirty="0"/>
              <a:t>Earthquakes were associated</a:t>
            </a:r>
          </a:p>
          <a:p>
            <a:pPr algn="l"/>
            <a:r>
              <a:rPr lang="en-US" dirty="0"/>
              <a:t>    with the resurrection of Yeshua.</a:t>
            </a:r>
          </a:p>
          <a:p>
            <a:pPr algn="l"/>
            <a:r>
              <a:rPr lang="en-US" dirty="0"/>
              <a:t>2. Earthquakes are G-d’s </a:t>
            </a:r>
            <a:r>
              <a:rPr lang="en-US" dirty="0" err="1"/>
              <a:t>exclama</a:t>
            </a:r>
            <a:r>
              <a:rPr lang="en-US" dirty="0"/>
              <a:t>-</a:t>
            </a:r>
          </a:p>
          <a:p>
            <a:pPr algn="l"/>
            <a:r>
              <a:rPr lang="en-US" dirty="0"/>
              <a:t>     </a:t>
            </a:r>
            <a:r>
              <a:rPr lang="en-US" dirty="0" err="1"/>
              <a:t>tion</a:t>
            </a:r>
            <a:r>
              <a:rPr lang="en-US" dirty="0"/>
              <a:t> points</a:t>
            </a:r>
          </a:p>
          <a:p>
            <a:pPr algn="l"/>
            <a:r>
              <a:rPr lang="en-US" dirty="0"/>
              <a:t>3. Resurrection of Messiah is</a:t>
            </a:r>
          </a:p>
          <a:p>
            <a:pPr algn="l"/>
            <a:r>
              <a:rPr lang="en-US" dirty="0"/>
              <a:t>     an intellectual earthquake.</a:t>
            </a:r>
          </a:p>
          <a:p>
            <a:pPr algn="l"/>
            <a:r>
              <a:rPr lang="en-US" dirty="0"/>
              <a:t>4. Internal earthquake</a:t>
            </a:r>
          </a:p>
        </p:txBody>
      </p:sp>
    </p:spTree>
    <p:extLst>
      <p:ext uri="{BB962C8B-B14F-4D97-AF65-F5344CB8AC3E}">
        <p14:creationId xmlns:p14="http://schemas.microsoft.com/office/powerpoint/2010/main" val="41543982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4523D3A6-9DDE-2468-C799-18692A712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829335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5" name="Picture 4">
            <a:extLst>
              <a:ext uri="{FF2B5EF4-FFF2-40B4-BE49-F238E27FC236}">
                <a16:creationId xmlns:a16="http://schemas.microsoft.com/office/drawing/2014/main" id="{A0206F69-3AB6-70C1-E12E-707C91824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7" name="TextBox 6">
            <a:extLst>
              <a:ext uri="{FF2B5EF4-FFF2-40B4-BE49-F238E27FC236}">
                <a16:creationId xmlns:a16="http://schemas.microsoft.com/office/drawing/2014/main" id="{26607452-52A9-01B6-B120-D1777784F4CC}"/>
              </a:ext>
            </a:extLst>
          </p:cNvPr>
          <p:cNvSpPr txBox="1"/>
          <p:nvPr/>
        </p:nvSpPr>
        <p:spPr>
          <a:xfrm>
            <a:off x="348541" y="101471"/>
            <a:ext cx="8681159" cy="5016758"/>
          </a:xfrm>
          <a:prstGeom prst="rect">
            <a:avLst/>
          </a:prstGeom>
          <a:noFill/>
        </p:spPr>
        <p:txBody>
          <a:bodyPr wrap="none" rtlCol="0">
            <a:spAutoFit/>
          </a:bodyPr>
          <a:lstStyle/>
          <a:p>
            <a:pPr algn="l"/>
            <a:r>
              <a:rPr lang="en-US" u="sng" dirty="0">
                <a:solidFill>
                  <a:srgbClr val="FFFF00"/>
                </a:solidFill>
              </a:rPr>
              <a:t>Resurrection Earthquake</a:t>
            </a:r>
          </a:p>
          <a:p>
            <a:pPr marL="288925" indent="-288925" algn="l">
              <a:buFont typeface="+mj-lt"/>
              <a:buAutoNum type="arabicPeriod"/>
            </a:pPr>
            <a:r>
              <a:rPr lang="en-US" dirty="0"/>
              <a:t>Earthquakes were associated</a:t>
            </a:r>
          </a:p>
          <a:p>
            <a:pPr algn="l"/>
            <a:r>
              <a:rPr lang="en-US" dirty="0"/>
              <a:t>    with the resurrection of Yeshua.</a:t>
            </a:r>
          </a:p>
          <a:p>
            <a:pPr algn="l"/>
            <a:r>
              <a:rPr lang="en-US" dirty="0"/>
              <a:t>2. Earthquakes are G-d’s </a:t>
            </a:r>
            <a:r>
              <a:rPr lang="en-US" dirty="0" err="1"/>
              <a:t>exclama</a:t>
            </a:r>
            <a:r>
              <a:rPr lang="en-US" dirty="0"/>
              <a:t>-</a:t>
            </a:r>
          </a:p>
          <a:p>
            <a:pPr algn="l"/>
            <a:r>
              <a:rPr lang="en-US" dirty="0"/>
              <a:t>     </a:t>
            </a:r>
            <a:r>
              <a:rPr lang="en-US" dirty="0" err="1"/>
              <a:t>tion</a:t>
            </a:r>
            <a:r>
              <a:rPr lang="en-US" dirty="0"/>
              <a:t> points</a:t>
            </a:r>
          </a:p>
          <a:p>
            <a:pPr algn="l"/>
            <a:r>
              <a:rPr lang="en-US" dirty="0"/>
              <a:t>3. Resurrection of Messiah is</a:t>
            </a:r>
          </a:p>
          <a:p>
            <a:pPr algn="l"/>
            <a:r>
              <a:rPr lang="en-US" dirty="0"/>
              <a:t>     an intellectual earthquake.</a:t>
            </a:r>
          </a:p>
          <a:p>
            <a:pPr algn="l"/>
            <a:r>
              <a:rPr lang="en-US" dirty="0"/>
              <a:t>4. Internal earthquake</a:t>
            </a:r>
          </a:p>
        </p:txBody>
      </p:sp>
    </p:spTree>
    <p:extLst>
      <p:ext uri="{BB962C8B-B14F-4D97-AF65-F5344CB8AC3E}">
        <p14:creationId xmlns:p14="http://schemas.microsoft.com/office/powerpoint/2010/main" val="14476464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Rev 1.17-18</a:t>
            </a:r>
            <a:r>
              <a:rPr lang="en-US" sz="4000" dirty="0"/>
              <a:t> He placed his right hand upon me and said, “Don’t be afraid! I am the First and the Last,  the Living One. I was dead, but look! — I am alive forever and ever! And I hold the keys to Death and </a:t>
            </a:r>
            <a:r>
              <a:rPr lang="en-US" sz="4000" dirty="0" err="1"/>
              <a:t>Sh’ol</a:t>
            </a:r>
            <a:r>
              <a:rPr lang="en-US" sz="4000" dirty="0"/>
              <a:t>. </a:t>
            </a:r>
          </a:p>
        </p:txBody>
      </p:sp>
    </p:spTree>
    <p:extLst>
      <p:ext uri="{BB962C8B-B14F-4D97-AF65-F5344CB8AC3E}">
        <p14:creationId xmlns:p14="http://schemas.microsoft.com/office/powerpoint/2010/main" val="27398437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B3416DC3-D95C-90D7-B33A-D9582CE8193D}"/>
              </a:ext>
            </a:extLst>
          </p:cNvPr>
          <p:cNvPicPr>
            <a:picLocks noChangeAspect="1"/>
          </p:cNvPicPr>
          <p:nvPr/>
        </p:nvPicPr>
        <p:blipFill>
          <a:blip r:embed="rId3"/>
          <a:stretch>
            <a:fillRect/>
          </a:stretch>
        </p:blipFill>
        <p:spPr>
          <a:xfrm>
            <a:off x="914400" y="-28015"/>
            <a:ext cx="7315200" cy="5199530"/>
          </a:xfrm>
          <a:prstGeom prst="rect">
            <a:avLst/>
          </a:prstGeom>
        </p:spPr>
      </p:pic>
    </p:spTree>
    <p:extLst>
      <p:ext uri="{BB962C8B-B14F-4D97-AF65-F5344CB8AC3E}">
        <p14:creationId xmlns:p14="http://schemas.microsoft.com/office/powerpoint/2010/main" val="4202567935"/>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223251</TotalTime>
  <Words>4274</Words>
  <Application>Microsoft Office PowerPoint</Application>
  <PresentationFormat>On-screen Show (16:9)</PresentationFormat>
  <Paragraphs>547</Paragraphs>
  <Slides>101</Slides>
  <Notes>101</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101</vt:i4>
      </vt:variant>
    </vt:vector>
  </HeadingPairs>
  <TitlesOfParts>
    <vt:vector size="106" baseType="lpstr">
      <vt:lpstr>Arial</vt:lpstr>
      <vt:lpstr>Arial Rounded MT Bold</vt:lpstr>
      <vt:lpstr>1_Default Design</vt:lpstr>
      <vt:lpstr>10_Default Design</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5168</cp:revision>
  <dcterms:created xsi:type="dcterms:W3CDTF">2006-04-21T19:34:43Z</dcterms:created>
  <dcterms:modified xsi:type="dcterms:W3CDTF">2024-04-27T13:44:21Z</dcterms:modified>
</cp:coreProperties>
</file>