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3"/>
  </p:notesMasterIdLst>
  <p:handoutMasterIdLst>
    <p:handoutMasterId r:id="rId84"/>
  </p:handoutMasterIdLst>
  <p:sldIdLst>
    <p:sldId id="2045" r:id="rId2"/>
    <p:sldId id="65944" r:id="rId3"/>
    <p:sldId id="65948" r:id="rId4"/>
    <p:sldId id="65945" r:id="rId5"/>
    <p:sldId id="65946" r:id="rId6"/>
    <p:sldId id="65947" r:id="rId7"/>
    <p:sldId id="65949" r:id="rId8"/>
    <p:sldId id="65805" r:id="rId9"/>
    <p:sldId id="65808" r:id="rId10"/>
    <p:sldId id="65825" r:id="rId11"/>
    <p:sldId id="65823" r:id="rId12"/>
    <p:sldId id="65810" r:id="rId13"/>
    <p:sldId id="65813" r:id="rId14"/>
    <p:sldId id="65950" r:id="rId15"/>
    <p:sldId id="65828" r:id="rId16"/>
    <p:sldId id="65896" r:id="rId17"/>
    <p:sldId id="65861" r:id="rId18"/>
    <p:sldId id="65889" r:id="rId19"/>
    <p:sldId id="65890" r:id="rId20"/>
    <p:sldId id="65816" r:id="rId21"/>
    <p:sldId id="65951" r:id="rId22"/>
    <p:sldId id="65876" r:id="rId23"/>
    <p:sldId id="65824" r:id="rId24"/>
    <p:sldId id="65912" r:id="rId25"/>
    <p:sldId id="65913" r:id="rId26"/>
    <p:sldId id="65878" r:id="rId27"/>
    <p:sldId id="65871" r:id="rId28"/>
    <p:sldId id="65914" r:id="rId29"/>
    <p:sldId id="65915" r:id="rId30"/>
    <p:sldId id="65877" r:id="rId31"/>
    <p:sldId id="65815" r:id="rId32"/>
    <p:sldId id="65898" r:id="rId33"/>
    <p:sldId id="65900" r:id="rId34"/>
    <p:sldId id="65892" r:id="rId35"/>
    <p:sldId id="65901" r:id="rId36"/>
    <p:sldId id="65899" r:id="rId37"/>
    <p:sldId id="65902" r:id="rId38"/>
    <p:sldId id="65903" r:id="rId39"/>
    <p:sldId id="65904" r:id="rId40"/>
    <p:sldId id="65907" r:id="rId41"/>
    <p:sldId id="65870" r:id="rId42"/>
    <p:sldId id="65918" r:id="rId43"/>
    <p:sldId id="65917" r:id="rId44"/>
    <p:sldId id="65922" r:id="rId45"/>
    <p:sldId id="65919" r:id="rId46"/>
    <p:sldId id="65916" r:id="rId47"/>
    <p:sldId id="65952" r:id="rId48"/>
    <p:sldId id="65920" r:id="rId49"/>
    <p:sldId id="65923" r:id="rId50"/>
    <p:sldId id="65921" r:id="rId51"/>
    <p:sldId id="65926" r:id="rId52"/>
    <p:sldId id="65924" r:id="rId53"/>
    <p:sldId id="65927" r:id="rId54"/>
    <p:sldId id="65928" r:id="rId55"/>
    <p:sldId id="65925" r:id="rId56"/>
    <p:sldId id="65880" r:id="rId57"/>
    <p:sldId id="65929" r:id="rId58"/>
    <p:sldId id="65931" r:id="rId59"/>
    <p:sldId id="65932" r:id="rId60"/>
    <p:sldId id="65930" r:id="rId61"/>
    <p:sldId id="65953" r:id="rId62"/>
    <p:sldId id="65933" r:id="rId63"/>
    <p:sldId id="65818" r:id="rId64"/>
    <p:sldId id="65937" r:id="rId65"/>
    <p:sldId id="65936" r:id="rId66"/>
    <p:sldId id="65819" r:id="rId67"/>
    <p:sldId id="65938" r:id="rId68"/>
    <p:sldId id="65943" r:id="rId69"/>
    <p:sldId id="65820" r:id="rId70"/>
    <p:sldId id="65822" r:id="rId71"/>
    <p:sldId id="65934" r:id="rId72"/>
    <p:sldId id="65935" r:id="rId73"/>
    <p:sldId id="65795" r:id="rId74"/>
    <p:sldId id="65796" r:id="rId75"/>
    <p:sldId id="65939" r:id="rId76"/>
    <p:sldId id="65940" r:id="rId77"/>
    <p:sldId id="65941" r:id="rId78"/>
    <p:sldId id="65942" r:id="rId79"/>
    <p:sldId id="65883" r:id="rId80"/>
    <p:sldId id="65884" r:id="rId81"/>
    <p:sldId id="64774" r:id="rId82"/>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66"/>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0016" autoAdjust="0"/>
    <p:restoredTop sz="87933" autoAdjust="0"/>
  </p:normalViewPr>
  <p:slideViewPr>
    <p:cSldViewPr>
      <p:cViewPr varScale="1">
        <p:scale>
          <a:sx n="101" d="100"/>
          <a:sy n="101" d="100"/>
        </p:scale>
        <p:origin x="126" y="100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860"/>
    </p:cViewPr>
  </p:sorterViewPr>
  <p:notesViewPr>
    <p:cSldViewPr>
      <p:cViewPr varScale="1">
        <p:scale>
          <a:sx n="101" d="100"/>
          <a:sy n="101" d="100"/>
        </p:scale>
        <p:origin x="1632" y="14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dailywire.com/news/ex-centcom-commander-isis-threat-to-u-s-becoming-serious-because-of-bidens-foreign-policy"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50" dirty="0"/>
              <a:t>https://www.charismanews.com/us/94752-5-jaw-dropping-historic-events-happening-this-april</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08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50" dirty="0"/>
              <a:t>https://theskylive.com/3dsolarsystem?objs=c2023a3|13p|12p|c2021s3&amp;date=2024-04-08&amp;h=17&amp;m=12&amp;</a:t>
            </a:r>
          </a:p>
          <a:p>
            <a:r>
              <a:rPr lang="en-US" altLang="en-US" dirty="0"/>
              <a:t>You will see The comet, Jupiter, Mercury, Venus, and Mars</a:t>
            </a:r>
          </a:p>
          <a:p>
            <a:r>
              <a:rPr lang="en-US" altLang="en-US" dirty="0"/>
              <a:t>Be SURE to wear eclipse or welding lenses.</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286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685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011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Or, How do we make mensches?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959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rPr>
              <a:t>Ephesians 4.7-10 Battlefield Gifts</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rPr>
              <a:t>Mar 9,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815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rPr>
              <a:t>Ephesians 4.7-10 Battlefield Gifts</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rPr>
              <a:t>Mar 9,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231775" indent="-231775">
              <a:buFont typeface="+mj-lt"/>
              <a:buAutoNum type="arabicPeriod"/>
            </a:pPr>
            <a:r>
              <a:rPr lang="en-US" altLang="en-US" dirty="0"/>
              <a:t>Speak the truth in love.</a:t>
            </a:r>
          </a:p>
          <a:p>
            <a:pPr marL="231775" indent="-231775">
              <a:buFont typeface="+mj-lt"/>
              <a:buAutoNum type="arabicPeriod"/>
            </a:pPr>
            <a:r>
              <a:rPr lang="en-US" altLang="en-US" dirty="0"/>
              <a:t>Elevate others.  </a:t>
            </a:r>
          </a:p>
          <a:p>
            <a:pPr marL="231775" indent="-231775">
              <a:buFont typeface="+mj-lt"/>
              <a:buAutoNum type="arabicPeriod"/>
            </a:pPr>
            <a:r>
              <a:rPr lang="en-US" altLang="en-US" dirty="0"/>
              <a:t>First to confess.</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060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268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From the various uses of the term “mature” in parallel passages in the Messianic Scriptures.</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722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This summary from the context in Ephesians, previous was from parallel passages about maturity.</a:t>
            </a:r>
          </a:p>
          <a:p>
            <a:endParaRPr lang="en-US" altLang="en-US" dirty="0"/>
          </a:p>
          <a:p>
            <a:r>
              <a:rPr lang="en-US" altLang="en-US" dirty="0"/>
              <a:t>So, how does G-d do this rescue…</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190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764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Or, How do we make mensches?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316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445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These are described as the leadership gifts.  I don’t believe any of the gifts have ceased.  “</a:t>
            </a:r>
            <a:r>
              <a:rPr lang="en-US" altLang="en-US" dirty="0" err="1"/>
              <a:t>Cessationist</a:t>
            </a:r>
            <a:r>
              <a:rPr lang="en-US" altLang="en-US" dirty="0"/>
              <a:t>” view not mine.</a:t>
            </a:r>
          </a:p>
          <a:p>
            <a:r>
              <a:rPr lang="en-US" altLang="en-US" dirty="0"/>
              <a:t>Note the goal.   NOT make holy people happy, fulfilled, content in a hotel of bliss.  </a:t>
            </a:r>
          </a:p>
          <a:p>
            <a:r>
              <a:rPr lang="en-US" altLang="en-US" dirty="0"/>
              <a:t>For the work of the service.   Let’s explore that.  </a:t>
            </a:r>
          </a:p>
          <a:p>
            <a:r>
              <a:rPr lang="en-US" altLang="en-US" dirty="0"/>
              <a:t>First the Greek of the Messianic Scriptures…</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973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I think we can see the root erg, a unit of energy</a:t>
            </a:r>
          </a:p>
          <a:p>
            <a:r>
              <a:rPr lang="en-US" altLang="en-US" dirty="0"/>
              <a:t>So…the energizing</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82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Energizing, empowered service.   That’s what we are rescued to do.   Energized, empowered service. Not drudgery of religious duty.  Energized, empowered service. </a:t>
            </a:r>
          </a:p>
          <a:p>
            <a:r>
              <a:rPr lang="en-US" altLang="en-US" dirty="0"/>
              <a:t>Hebrew insight…</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814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err="1"/>
              <a:t>Sherut</a:t>
            </a:r>
            <a:r>
              <a:rPr lang="en-US" altLang="en-US" dirty="0"/>
              <a:t> = service.   Taxi is a </a:t>
            </a:r>
            <a:r>
              <a:rPr lang="en-US" altLang="en-US" dirty="0" err="1"/>
              <a:t>sherut</a:t>
            </a:r>
            <a:r>
              <a:rPr lang="en-US" altLang="en-US" dirty="0"/>
              <a:t>, a service vehicle.   </a:t>
            </a:r>
            <a:r>
              <a:rPr lang="en-US" altLang="en-US" dirty="0" err="1"/>
              <a:t>Sherutim</a:t>
            </a:r>
            <a:r>
              <a:rPr lang="en-US" altLang="en-US" dirty="0"/>
              <a:t> are bathrooms.  Service rooms.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266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Milon.co.il</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669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803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Milon.co.il</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16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Energized, empowered service.   Everything?    In some sense.   Ushering, cleaning, setting up, sermonizing, transporting.  Mopping, gardening, mowing has a certain joy in the kingdom.   It’s for the King Yeshua!!   It’s all romance, ultimately!!</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791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653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43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I believe in education and training.  More on that later.  However, a great guideline in ministry leadership is that G-d qualifies the called.  He doesn’t necessarily call the qualified.</a:t>
            </a:r>
          </a:p>
          <a:p>
            <a:endParaRPr lang="en-US" altLang="en-US" sz="1100" dirty="0"/>
          </a:p>
          <a:p>
            <a:r>
              <a:rPr lang="en-US" altLang="en-US" dirty="0"/>
              <a:t>Moreover, my firstborn son served in the Marines.   He explained that in Marine training, they break you, your will, your sense of ego and independence.  Then they build you up in community.</a:t>
            </a:r>
          </a:p>
          <a:p>
            <a:r>
              <a:rPr lang="en-US" altLang="en-US" dirty="0"/>
              <a:t>Remember that in any leadership, you will be called to suffer.   Be diminished.   If you can’t handle reversals, opposition, distress, don’t consent to responsibility.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637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Consider the first one.</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539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930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b="0" i="0" dirty="0">
                <a:solidFill>
                  <a:srgbClr val="000000"/>
                </a:solidFill>
                <a:effectLst/>
                <a:highlight>
                  <a:srgbClr val="FFFFFF"/>
                </a:highlight>
              </a:rPr>
              <a:t>not confined to anyone particular place </a:t>
            </a: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607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00" dirty="0"/>
              <a:t>https://upload.wikimedia.org/wikipedia/en/1/1a/USS_Enterprise_%28NCC-1701%29%2C_ENT1231.jpg</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970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First synthesis of Jewish worship for Yeshua.   Jewish, </a:t>
            </a:r>
            <a:r>
              <a:rPr lang="en-US" altLang="en-US" dirty="0" err="1"/>
              <a:t>Yeshuish</a:t>
            </a:r>
            <a:r>
              <a:rPr lang="en-US" altLang="en-US" dirty="0"/>
              <a:t>.   First century.  </a:t>
            </a:r>
          </a:p>
          <a:p>
            <a:r>
              <a:rPr lang="en-US" altLang="en-US" dirty="0"/>
              <a:t>Joseph Rabinowitz in </a:t>
            </a:r>
            <a:r>
              <a:rPr lang="en-US" dirty="0"/>
              <a:t>Kishinev, Moldova in the 1880s</a:t>
            </a:r>
            <a:endParaRPr lang="en-US" altLang="en-US" dirty="0"/>
          </a:p>
          <a:p>
            <a:endParaRPr lang="en-US" altLang="en-US" sz="1050" dirty="0"/>
          </a:p>
          <a:p>
            <a:r>
              <a:rPr lang="en-US" altLang="en-US" dirty="0"/>
              <a:t>Others people.   Key definition is that an Emissary/Apostle is a leader followed by other leaders.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122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656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0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Or, How do we make mensches?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747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3447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94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991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691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9431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0395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r>
              <a:rPr lang="en-US" altLang="en-US" dirty="0"/>
              <a:t>David Dreiling, now deceased, could read into situations.   Had a “government chip.”  </a:t>
            </a:r>
          </a:p>
          <a:p>
            <a:pPr marL="0" indent="0">
              <a:buFont typeface="+mj-lt"/>
              <a:buNone/>
            </a:pPr>
            <a:endParaRPr lang="en-US" altLang="en-US" dirty="0"/>
          </a:p>
          <a:p>
            <a:pPr marL="0" indent="0">
              <a:buFont typeface="+mj-lt"/>
              <a:buNone/>
            </a:pPr>
            <a:r>
              <a:rPr lang="en-US" altLang="en-US" dirty="0"/>
              <a:t>Heard personally someone who discerned that a fine, anointed, engaged effective leadership couple was being immoral.  Spoke to them privately and discreetly, but powerful.</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366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6056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813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r>
              <a:rPr lang="en-US" altLang="en-US" dirty="0"/>
              <a:t>Strange expression that is!   I wondered until about 10 years ago at Messiah conf</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8407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180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7358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r>
              <a:rPr lang="en-US" altLang="en-US" dirty="0"/>
              <a:t>At a Messiah Conference afternoon session.  He was playing his flute, but tapped it in a rich percussion that was SOOO filled with the Ruakh that I said, this is what that verse means.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2379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r>
              <a:rPr lang="en-US" altLang="en-US" dirty="0"/>
              <a:t>Music education and organization does not stifle the Ruakh</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8842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r>
              <a:rPr lang="en-US" altLang="en-US" dirty="0"/>
              <a:t>We have been greatly blessed over the decades to have great worship directors.   Amy is stellar, anointed, organized, teaching.   </a:t>
            </a:r>
          </a:p>
          <a:p>
            <a:pPr marL="0" indent="0">
              <a:buFont typeface="+mj-lt"/>
              <a:buNone/>
            </a:pPr>
            <a:r>
              <a:rPr lang="en-US" altLang="en-US" dirty="0"/>
              <a:t>MANY gifted trained, Ruakh/Spirit filled musicians.</a:t>
            </a:r>
          </a:p>
          <a:p>
            <a:pPr marL="0" indent="0">
              <a:buFont typeface="+mj-lt"/>
              <a:buNone/>
            </a:pPr>
            <a:r>
              <a:rPr lang="en-US" altLang="en-US" dirty="0"/>
              <a:t>So, during the worship service, don’t just consider it preliminaries.  G-d is speaking in prophetic voice.  Michael David and his harp teaching.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499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Or, How do we make mensches?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7297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6842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US" altLang="en-US" dirty="0"/>
              <a:t>We all should do it, but some people are really gifted  </a:t>
            </a:r>
            <a:r>
              <a:rPr lang="en-US" altLang="en-US" dirty="0" err="1"/>
              <a:t>Zvi</a:t>
            </a:r>
            <a:r>
              <a:rPr lang="en-US" altLang="en-US" dirty="0"/>
              <a:t>, Jude, Jeff Bernstein, </a:t>
            </a:r>
          </a:p>
          <a:p>
            <a:pPr marL="0" indent="0">
              <a:buFont typeface="+mj-lt"/>
              <a:buNone/>
            </a:pP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1484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https://www.foi.org/zvikalisher/</a:t>
            </a:r>
          </a:p>
          <a:p>
            <a:pPr algn="l"/>
            <a:r>
              <a:rPr lang="en-US" b="0" i="0" dirty="0">
                <a:solidFill>
                  <a:srgbClr val="000000"/>
                </a:solidFill>
                <a:effectLst/>
              </a:rPr>
              <a:t>As a 10-year-old Jewish boy living in Poland in 1939, </a:t>
            </a:r>
            <a:r>
              <a:rPr lang="en-US" b="0" i="0" dirty="0" err="1">
                <a:solidFill>
                  <a:srgbClr val="000000"/>
                </a:solidFill>
                <a:effectLst/>
              </a:rPr>
              <a:t>Zvi</a:t>
            </a:r>
            <a:r>
              <a:rPr lang="en-US" b="0" i="0" dirty="0">
                <a:solidFill>
                  <a:srgbClr val="000000"/>
                </a:solidFill>
                <a:effectLst/>
              </a:rPr>
              <a:t> </a:t>
            </a:r>
            <a:r>
              <a:rPr lang="en-US" b="0" i="0" dirty="0" err="1">
                <a:solidFill>
                  <a:srgbClr val="000000"/>
                </a:solidFill>
                <a:effectLst/>
              </a:rPr>
              <a:t>Kalisher</a:t>
            </a:r>
            <a:r>
              <a:rPr lang="en-US" b="0" i="0" dirty="0">
                <a:solidFill>
                  <a:srgbClr val="000000"/>
                </a:solidFill>
                <a:effectLst/>
              </a:rPr>
              <a:t> found himself facing the evils of the Holocaust. </a:t>
            </a:r>
            <a:r>
              <a:rPr lang="en-US" b="0" i="0" dirty="0">
                <a:effectLst/>
              </a:rPr>
              <a:t>Miraculously, he survived and, in 1948, settled in Israel, served in the army as a sapper, defusing landmines in the country he would call his new home. It was there </a:t>
            </a:r>
            <a:r>
              <a:rPr lang="en-US" b="0" i="0" dirty="0" err="1">
                <a:effectLst/>
              </a:rPr>
              <a:t>Zvi</a:t>
            </a:r>
            <a:r>
              <a:rPr lang="en-US" b="0" i="0" dirty="0">
                <a:effectLst/>
              </a:rPr>
              <a:t> was introduced to Yeshua the Messiah, whom he loved and served wholeheartedly and spent the rest of his life introducing to others.</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1471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4314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Or, How do we make mensches?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3352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dirty="0"/>
              <a:t>David Stern:  Because the Greek is ambiguous, some take the two terms "shepherds" (pastors) and "teachers" to be speaking of one office — "shepherd-teachers." Pastoring and teaching are overlapping yet distinguishable skills. </a:t>
            </a: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880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6569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0808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r>
              <a:rPr lang="en-US" altLang="en-US" dirty="0"/>
              <a:t>7 major conflicts 2024.  More than ever remember.</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7981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r>
              <a:rPr lang="en-US" altLang="en-US" dirty="0"/>
              <a:t>Avner Boskey</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5564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b="0" i="1" dirty="0">
                <a:solidFill>
                  <a:srgbClr val="656565"/>
                </a:solidFill>
                <a:effectLst/>
                <a:highlight>
                  <a:srgbClr val="FAFAFA"/>
                </a:highlight>
                <a:latin typeface="Helvetica" panose="020B0604020202020204" pitchFamily="34" charset="0"/>
              </a:rPr>
              <a:t>Copyright © 2024 Final Frontier Ministries, All rights reserved.</a:t>
            </a: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1936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b="0" i="1" dirty="0">
                <a:solidFill>
                  <a:srgbClr val="656565"/>
                </a:solidFill>
                <a:effectLst/>
                <a:highlight>
                  <a:srgbClr val="FAFAFA"/>
                </a:highlight>
                <a:latin typeface="Helvetica" panose="020B0604020202020204" pitchFamily="34" charset="0"/>
              </a:rPr>
              <a:t>Copyright © 2024 Final Frontier Ministries, All rights reserved.</a:t>
            </a: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394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b="0" i="1" dirty="0">
                <a:solidFill>
                  <a:srgbClr val="656565"/>
                </a:solidFill>
                <a:effectLst/>
                <a:highlight>
                  <a:srgbClr val="FAFAFA"/>
                </a:highlight>
                <a:latin typeface="Helvetica" panose="020B0604020202020204" pitchFamily="34" charset="0"/>
              </a:rPr>
              <a:t>Copyright © 2024 Final Frontier Ministries, All rights reserved.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t>https://davidstent.org/in-a-wilderness-of-mirrors/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t>7 major conflicts 2024</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4969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Avner Boskey</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1650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Avner Boskey</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293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https://genesis123.co/</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4747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https://genesis123.co/</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337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7900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https://genesis123.co/</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4367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r>
              <a:rPr lang="en-US" b="0" i="0" dirty="0">
                <a:solidFill>
                  <a:srgbClr val="0D0D0D"/>
                </a:solidFill>
                <a:effectLst/>
                <a:highlight>
                  <a:srgbClr val="FFFFFF"/>
                </a:highlight>
              </a:rPr>
              <a:t> just days before the Moscow attack that ISIS-K, ‘retains the capability and will to attack U.S. and Western interests abroad in as little as six months and with little or no warning’,” “In Afghanistan, we have almost no ability to see into that country and almost no ability to strike into that country. And so, ISIS there is able to grow unabated.</a:t>
            </a:r>
          </a:p>
          <a:p>
            <a:pPr marL="0" indent="0">
              <a:buFont typeface="+mj-lt"/>
              <a:buNone/>
            </a:pPr>
            <a:endParaRPr lang="en-US" altLang="en-US" dirty="0">
              <a:solidFill>
                <a:srgbClr val="0D0D0D"/>
              </a:solidFill>
              <a:highlight>
                <a:srgbClr val="FFFFFF"/>
              </a:highlight>
              <a:latin typeface="NeueHaasGroteskText55Roman"/>
            </a:endParaRPr>
          </a:p>
          <a:p>
            <a:r>
              <a:rPr lang="en-US" sz="2000" dirty="0">
                <a:hlinkClick r:id="rId3"/>
              </a:rPr>
              <a:t>https://www.dailywire.com/news/ex-centcom-commander-isis-threat-to-u-s-becoming-serious-because-of-bidens-foreign-policy</a:t>
            </a:r>
            <a:endParaRPr lang="en-US" sz="2000" dirty="0"/>
          </a:p>
          <a:p>
            <a:pPr marL="0" indent="0">
              <a:buFont typeface="+mj-lt"/>
              <a:buNone/>
            </a:pP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5597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9380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0179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5179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6071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7362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Or, How do we make mensches?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5487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581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490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0642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6942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Messiah has come: By water and by Blood</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Oct. 22, 2022  5783</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06060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Indiana state, Niagara Falls region of Ontario [including Kitchener where Dawn grew up.] </a:t>
            </a:r>
            <a:r>
              <a:rPr lang="en-US" b="0" i="0" dirty="0">
                <a:solidFill>
                  <a:srgbClr val="2F2F2F"/>
                </a:solidFill>
                <a:effectLst/>
              </a:rPr>
              <a:t>National Geographic has said that Niagara Falls is one of the best places to see it. </a:t>
            </a:r>
          </a:p>
          <a:p>
            <a:r>
              <a:rPr lang="en-US" b="0" i="0" dirty="0">
                <a:solidFill>
                  <a:srgbClr val="2F2F2F"/>
                </a:solidFill>
                <a:effectLst/>
              </a:rPr>
              <a:t>The regional municipality of Niagara is proactively invoking a state of emergency to prepare for the event, which could involve major traffic jams, heavier demands on emergency services, and cellphone network overloads.</a:t>
            </a: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002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a:solidFill>
                  <a:srgbClr val="FFFF66"/>
                </a:solidFill>
              </a:rPr>
              <a:t> 2024 </a:t>
            </a:r>
            <a:r>
              <a:rPr lang="en-US" sz="4000" dirty="0">
                <a:solidFill>
                  <a:srgbClr val="FFFF66"/>
                </a:solidFill>
              </a:rPr>
              <a:t>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When it gets dark during the day, you'll also see planets aligned in the sky! Mars, Saturn, Neptune, Venus, Mercury, Jupiter and Uranus will be lined up along with the eclipsed Sun, and a comet!</a:t>
            </a:r>
          </a:p>
        </p:txBody>
      </p:sp>
    </p:spTree>
    <p:extLst>
      <p:ext uri="{BB962C8B-B14F-4D97-AF65-F5344CB8AC3E}">
        <p14:creationId xmlns:p14="http://schemas.microsoft.com/office/powerpoint/2010/main" val="1056934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F8F622EE-1885-FDDA-DD86-AA6864C96096}"/>
              </a:ext>
            </a:extLst>
          </p:cNvPr>
          <p:cNvPicPr>
            <a:picLocks noChangeAspect="1"/>
          </p:cNvPicPr>
          <p:nvPr/>
        </p:nvPicPr>
        <p:blipFill>
          <a:blip r:embed="rId3"/>
          <a:stretch>
            <a:fillRect/>
          </a:stretch>
        </p:blipFill>
        <p:spPr>
          <a:xfrm>
            <a:off x="346100" y="0"/>
            <a:ext cx="8451799" cy="5143500"/>
          </a:xfrm>
          <a:prstGeom prst="rect">
            <a:avLst/>
          </a:prstGeom>
        </p:spPr>
      </p:pic>
      <p:pic>
        <p:nvPicPr>
          <p:cNvPr id="5" name="Picture 4">
            <a:extLst>
              <a:ext uri="{FF2B5EF4-FFF2-40B4-BE49-F238E27FC236}">
                <a16:creationId xmlns:a16="http://schemas.microsoft.com/office/drawing/2014/main" id="{7649AD9D-EB40-F25E-B7C8-6614E7528ED9}"/>
              </a:ext>
            </a:extLst>
          </p:cNvPr>
          <p:cNvPicPr>
            <a:picLocks noChangeAspect="1"/>
          </p:cNvPicPr>
          <p:nvPr/>
        </p:nvPicPr>
        <p:blipFill>
          <a:blip r:embed="rId4"/>
          <a:stretch>
            <a:fillRect/>
          </a:stretch>
        </p:blipFill>
        <p:spPr>
          <a:xfrm>
            <a:off x="346100" y="4152749"/>
            <a:ext cx="3324689" cy="724001"/>
          </a:xfrm>
          <a:prstGeom prst="rect">
            <a:avLst/>
          </a:prstGeom>
        </p:spPr>
      </p:pic>
      <p:cxnSp>
        <p:nvCxnSpPr>
          <p:cNvPr id="7" name="Straight Arrow Connector 6">
            <a:extLst>
              <a:ext uri="{FF2B5EF4-FFF2-40B4-BE49-F238E27FC236}">
                <a16:creationId xmlns:a16="http://schemas.microsoft.com/office/drawing/2014/main" id="{668B3F6E-F951-130D-32E0-81BD33F28784}"/>
              </a:ext>
            </a:extLst>
          </p:cNvPr>
          <p:cNvCxnSpPr/>
          <p:nvPr/>
        </p:nvCxnSpPr>
        <p:spPr bwMode="auto">
          <a:xfrm flipV="1">
            <a:off x="762000" y="971550"/>
            <a:ext cx="6248400" cy="2362200"/>
          </a:xfrm>
          <a:prstGeom prst="straightConnector1">
            <a:avLst/>
          </a:prstGeom>
          <a:solidFill>
            <a:schemeClr val="accent1"/>
          </a:solidFill>
          <a:ln w="9525"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63631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4343400" y="209550"/>
            <a:ext cx="4572000" cy="4800600"/>
          </a:xfrm>
        </p:spPr>
        <p:txBody>
          <a:bodyPr>
            <a:normAutofit fontScale="92500" lnSpcReduction="20000"/>
          </a:bodyPr>
          <a:lstStyle/>
          <a:p>
            <a:pPr algn="l"/>
            <a:r>
              <a:rPr lang="en-US" sz="4000" dirty="0"/>
              <a:t>Rabbi Michael </a:t>
            </a:r>
            <a:r>
              <a:rPr lang="en-US" sz="4000" dirty="0" err="1"/>
              <a:t>Stepakoff</a:t>
            </a:r>
            <a:r>
              <a:rPr lang="en-US" sz="4000" dirty="0"/>
              <a:t>, Tampa, FL </a:t>
            </a:r>
          </a:p>
          <a:p>
            <a:pPr algn="l"/>
            <a:r>
              <a:rPr lang="en-US" sz="4000" dirty="0"/>
              <a:t>Don't know if there is there any prophetic significance to this event, but it's pretty cool in any case. </a:t>
            </a:r>
          </a:p>
        </p:txBody>
      </p:sp>
      <p:pic>
        <p:nvPicPr>
          <p:cNvPr id="3" name="Picture 2">
            <a:extLst>
              <a:ext uri="{FF2B5EF4-FFF2-40B4-BE49-F238E27FC236}">
                <a16:creationId xmlns:a16="http://schemas.microsoft.com/office/drawing/2014/main" id="{FC5E9AFA-416B-4E0D-AC4D-99809CE902C3}"/>
              </a:ext>
            </a:extLst>
          </p:cNvPr>
          <p:cNvPicPr>
            <a:picLocks noChangeAspect="1"/>
          </p:cNvPicPr>
          <p:nvPr/>
        </p:nvPicPr>
        <p:blipFill>
          <a:blip r:embed="rId3"/>
          <a:stretch>
            <a:fillRect/>
          </a:stretch>
        </p:blipFill>
        <p:spPr>
          <a:xfrm>
            <a:off x="-1" y="19050"/>
            <a:ext cx="4225213" cy="3467100"/>
          </a:xfrm>
          <a:prstGeom prst="rect">
            <a:avLst/>
          </a:prstGeom>
        </p:spPr>
      </p:pic>
    </p:spTree>
    <p:extLst>
      <p:ext uri="{BB962C8B-B14F-4D97-AF65-F5344CB8AC3E}">
        <p14:creationId xmlns:p14="http://schemas.microsoft.com/office/powerpoint/2010/main" val="1145939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Hoping it is a sign of revival coming to America and to the world!  Either way, surely not long from now, the people of planet earth will drop what they're doing and all the world will see the return of the Son. </a:t>
            </a:r>
          </a:p>
        </p:txBody>
      </p:sp>
    </p:spTree>
    <p:extLst>
      <p:ext uri="{BB962C8B-B14F-4D97-AF65-F5344CB8AC3E}">
        <p14:creationId xmlns:p14="http://schemas.microsoft.com/office/powerpoint/2010/main" val="2387761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A0308507-D702-DB29-38B7-C14785E6AB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96696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02498F0E-8180-D372-81A8-63EB93CCD5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FA3C38A1-9AF3-48E8-C96D-60B73699B05A}"/>
              </a:ext>
            </a:extLst>
          </p:cNvPr>
          <p:cNvSpPr txBox="1"/>
          <p:nvPr/>
        </p:nvSpPr>
        <p:spPr>
          <a:xfrm>
            <a:off x="228600" y="209550"/>
            <a:ext cx="8658652" cy="3785652"/>
          </a:xfrm>
          <a:prstGeom prst="rect">
            <a:avLst/>
          </a:prstGeom>
          <a:noFill/>
        </p:spPr>
        <p:txBody>
          <a:bodyPr wrap="none" rtlCol="0">
            <a:spAutoFit/>
          </a:bodyPr>
          <a:lstStyle/>
          <a:p>
            <a:pPr algn="l"/>
            <a:r>
              <a:rPr lang="en-US" dirty="0"/>
              <a:t>Mar. 9, 2024 </a:t>
            </a:r>
          </a:p>
          <a:p>
            <a:pPr algn="l"/>
            <a:r>
              <a:rPr lang="en-US" dirty="0"/>
              <a:t>Battlefield Liberation / Rescue</a:t>
            </a:r>
          </a:p>
          <a:p>
            <a:pPr marL="509588" indent="-509588" algn="l">
              <a:buFont typeface="+mj-lt"/>
              <a:buAutoNum type="arabicPeriod"/>
            </a:pPr>
            <a:r>
              <a:rPr lang="en-US" dirty="0"/>
              <a:t>Greatest Rescue in history</a:t>
            </a:r>
          </a:p>
          <a:p>
            <a:pPr marL="509588" indent="-509588" algn="l">
              <a:buFont typeface="+mj-lt"/>
              <a:buAutoNum type="arabicPeriod"/>
            </a:pPr>
            <a:r>
              <a:rPr lang="en-US" dirty="0"/>
              <a:t>Greatest Rescue outside history</a:t>
            </a:r>
          </a:p>
          <a:p>
            <a:pPr marL="509588" indent="-509588" algn="l">
              <a:buFont typeface="+mj-lt"/>
              <a:buAutoNum type="arabicPeriod"/>
            </a:pPr>
            <a:r>
              <a:rPr lang="en-US" dirty="0"/>
              <a:t>Greatest Rescue of our spirits</a:t>
            </a:r>
          </a:p>
          <a:p>
            <a:pPr marL="509588" indent="-509588" algn="l">
              <a:buFont typeface="+mj-lt"/>
              <a:buAutoNum type="arabicPeriod"/>
            </a:pPr>
            <a:r>
              <a:rPr lang="en-US" dirty="0"/>
              <a:t>Are We Rescuers?</a:t>
            </a:r>
          </a:p>
        </p:txBody>
      </p:sp>
    </p:spTree>
    <p:extLst>
      <p:ext uri="{BB962C8B-B14F-4D97-AF65-F5344CB8AC3E}">
        <p14:creationId xmlns:p14="http://schemas.microsoft.com/office/powerpoint/2010/main" val="1674658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To be a rescuer / liberator takes:</a:t>
            </a:r>
          </a:p>
          <a:p>
            <a:pPr marL="509588" indent="-509588" algn="l">
              <a:buFont typeface="+mj-lt"/>
              <a:buAutoNum type="arabicPeriod"/>
            </a:pPr>
            <a:r>
              <a:rPr lang="en-US" sz="4000" dirty="0"/>
              <a:t>Courage to be a rescuer.</a:t>
            </a:r>
          </a:p>
          <a:p>
            <a:pPr marL="509588" indent="-509588" algn="l">
              <a:buFont typeface="+mj-lt"/>
              <a:buAutoNum type="arabicPeriod"/>
            </a:pPr>
            <a:r>
              <a:rPr lang="en-US" sz="4000" dirty="0"/>
              <a:t>Sacrifice to be a rescuer. </a:t>
            </a:r>
          </a:p>
          <a:p>
            <a:pPr marL="509588" indent="-509588" algn="l">
              <a:buFont typeface="+mj-lt"/>
              <a:buAutoNum type="arabicPeriod"/>
            </a:pPr>
            <a:r>
              <a:rPr lang="en-US" sz="4000" dirty="0"/>
              <a:t>Humility to be a rescuer.</a:t>
            </a:r>
          </a:p>
          <a:p>
            <a:pPr marL="509588" indent="-509588" algn="l">
              <a:buFont typeface="+mj-lt"/>
              <a:buAutoNum type="arabicPeriod"/>
            </a:pPr>
            <a:r>
              <a:rPr lang="en-US" sz="4000" dirty="0"/>
              <a:t>Love to be a rescuer. </a:t>
            </a:r>
          </a:p>
          <a:p>
            <a:pPr algn="l"/>
            <a:r>
              <a:rPr lang="en-US" sz="4000" dirty="0"/>
              <a:t>One who is rescued is then called:</a:t>
            </a:r>
          </a:p>
        </p:txBody>
      </p:sp>
    </p:spTree>
    <p:extLst>
      <p:ext uri="{BB962C8B-B14F-4D97-AF65-F5344CB8AC3E}">
        <p14:creationId xmlns:p14="http://schemas.microsoft.com/office/powerpoint/2010/main" val="2307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A1D9DC0F-1655-10C4-2156-3DF1CA578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421297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Summary of maturity menschy:</a:t>
            </a:r>
          </a:p>
          <a:p>
            <a:pPr marL="461963" indent="-461963" algn="l">
              <a:buFont typeface="+mj-lt"/>
              <a:buAutoNum type="arabicPeriod"/>
            </a:pPr>
            <a:r>
              <a:rPr lang="en-US" sz="4000" dirty="0"/>
              <a:t>Not self centered &amp; quarrelling </a:t>
            </a:r>
          </a:p>
          <a:p>
            <a:pPr marL="461963" indent="-461963" algn="l">
              <a:buFont typeface="+mj-lt"/>
              <a:buAutoNum type="arabicPeriod"/>
            </a:pPr>
            <a:r>
              <a:rPr lang="en-US" sz="4000" dirty="0"/>
              <a:t>Focus on love for others</a:t>
            </a:r>
          </a:p>
          <a:p>
            <a:pPr marL="461963" indent="-461963" algn="l">
              <a:buFont typeface="+mj-lt"/>
              <a:buAutoNum type="arabicPeriod"/>
            </a:pPr>
            <a:r>
              <a:rPr lang="en-US" sz="4000" dirty="0"/>
              <a:t>Not showy “spirituality” rather teaching, helpful.</a:t>
            </a:r>
          </a:p>
          <a:p>
            <a:pPr marL="461963" indent="-461963" algn="l">
              <a:buFont typeface="+mj-lt"/>
              <a:buAutoNum type="arabicPeriod"/>
            </a:pPr>
            <a:r>
              <a:rPr lang="en-US" sz="4000" dirty="0"/>
              <a:t>Forgive self &amp; others and reach for </a:t>
            </a:r>
            <a:r>
              <a:rPr lang="en-US" sz="4000" dirty="0" err="1"/>
              <a:t>Melekh</a:t>
            </a:r>
            <a:r>
              <a:rPr lang="en-US" sz="4000" dirty="0"/>
              <a:t> Messiah Yeshua</a:t>
            </a:r>
          </a:p>
        </p:txBody>
      </p:sp>
    </p:spTree>
    <p:extLst>
      <p:ext uri="{BB962C8B-B14F-4D97-AF65-F5344CB8AC3E}">
        <p14:creationId xmlns:p14="http://schemas.microsoft.com/office/powerpoint/2010/main" val="3849995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Summary of maturity menschy:</a:t>
            </a:r>
          </a:p>
          <a:p>
            <a:pPr marL="461963" indent="-461963" algn="l">
              <a:buFont typeface="+mj-lt"/>
              <a:buAutoNum type="arabicPeriod"/>
            </a:pPr>
            <a:r>
              <a:rPr lang="en-US" sz="4000" dirty="0" err="1"/>
              <a:t>Kedoshim</a:t>
            </a:r>
            <a:r>
              <a:rPr lang="en-US" sz="4000" dirty="0"/>
              <a:t>, the holy people,</a:t>
            </a:r>
          </a:p>
          <a:p>
            <a:pPr marL="461963" indent="-461963" algn="l">
              <a:buFont typeface="+mj-lt"/>
              <a:buAutoNum type="arabicPeriod"/>
            </a:pPr>
            <a:r>
              <a:rPr lang="en-US" sz="4000" dirty="0"/>
              <a:t>The work of service, </a:t>
            </a:r>
          </a:p>
          <a:p>
            <a:pPr marL="461963" indent="-461963" algn="l">
              <a:buFont typeface="+mj-lt"/>
              <a:buAutoNum type="arabicPeriod"/>
            </a:pPr>
            <a:r>
              <a:rPr lang="en-US" sz="4000" dirty="0"/>
              <a:t>Building up the body of Messiah.</a:t>
            </a:r>
          </a:p>
          <a:p>
            <a:pPr marL="461963" indent="-461963" algn="l">
              <a:buFont typeface="+mj-lt"/>
              <a:buAutoNum type="arabicPeriod"/>
            </a:pPr>
            <a:r>
              <a:rPr lang="en-US" sz="4000" dirty="0"/>
              <a:t>Unity of the faith and </a:t>
            </a:r>
          </a:p>
          <a:p>
            <a:pPr marL="461963" indent="-461963" algn="l">
              <a:buFont typeface="+mj-lt"/>
              <a:buAutoNum type="arabicPeriod"/>
            </a:pPr>
            <a:r>
              <a:rPr lang="en-US" sz="4000" dirty="0"/>
              <a:t>Knowledge of Ben-Elohim, the Son of G-d</a:t>
            </a:r>
          </a:p>
        </p:txBody>
      </p:sp>
    </p:spTree>
    <p:extLst>
      <p:ext uri="{BB962C8B-B14F-4D97-AF65-F5344CB8AC3E}">
        <p14:creationId xmlns:p14="http://schemas.microsoft.com/office/powerpoint/2010/main" val="3612137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a:p>
            <a:pPr algn="l"/>
            <a:r>
              <a:rPr lang="en-US" sz="4000" dirty="0"/>
              <a:t>First, a supernatural praise report</a:t>
            </a:r>
          </a:p>
        </p:txBody>
      </p:sp>
    </p:spTree>
    <p:extLst>
      <p:ext uri="{BB962C8B-B14F-4D97-AF65-F5344CB8AC3E}">
        <p14:creationId xmlns:p14="http://schemas.microsoft.com/office/powerpoint/2010/main" val="2625526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A0308507-D702-DB29-38B7-C14785E6AB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064850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692BBED-B8FB-7014-E900-59696E8B6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7860B5B5-D7C6-1AE4-C153-8DDA07DD704D}"/>
              </a:ext>
            </a:extLst>
          </p:cNvPr>
          <p:cNvSpPr txBox="1"/>
          <p:nvPr/>
        </p:nvSpPr>
        <p:spPr>
          <a:xfrm>
            <a:off x="228600" y="209550"/>
            <a:ext cx="8839200" cy="5139869"/>
          </a:xfrm>
          <a:prstGeom prst="rect">
            <a:avLst/>
          </a:prstGeom>
          <a:noFill/>
        </p:spPr>
        <p:txBody>
          <a:bodyPr wrap="square" rtlCol="0">
            <a:spAutoFit/>
          </a:bodyPr>
          <a:lstStyle/>
          <a:p>
            <a:pPr algn="l"/>
            <a:r>
              <a:rPr lang="en-US" sz="4400" dirty="0">
                <a:solidFill>
                  <a:srgbClr val="FFFF00"/>
                </a:solidFill>
              </a:rPr>
              <a:t>The Elite Rescue/ </a:t>
            </a:r>
            <a:r>
              <a:rPr lang="en-US" sz="4400" dirty="0" err="1">
                <a:solidFill>
                  <a:srgbClr val="FFFF00"/>
                </a:solidFill>
              </a:rPr>
              <a:t>LiberationTeam</a:t>
            </a:r>
            <a:endParaRPr lang="en-US" sz="4400" dirty="0">
              <a:solidFill>
                <a:srgbClr val="FFFF00"/>
              </a:solidFill>
            </a:endParaRPr>
          </a:p>
          <a:p>
            <a:pPr marL="509588" indent="-509588" algn="l">
              <a:buFont typeface="+mj-lt"/>
              <a:buAutoNum type="arabicPeriod"/>
            </a:pPr>
            <a:r>
              <a:rPr lang="en-US" dirty="0"/>
              <a:t>E</a:t>
            </a:r>
            <a:r>
              <a:rPr lang="en-US" sz="4000" dirty="0"/>
              <a:t>missaries</a:t>
            </a:r>
          </a:p>
          <a:p>
            <a:pPr marL="509588" indent="-509588" algn="l">
              <a:buFont typeface="+mj-lt"/>
              <a:buAutoNum type="arabicPeriod"/>
            </a:pPr>
            <a:r>
              <a:rPr lang="en-US" dirty="0"/>
              <a:t>P</a:t>
            </a:r>
            <a:r>
              <a:rPr lang="en-US" sz="4000" dirty="0"/>
              <a:t>rophets</a:t>
            </a:r>
          </a:p>
          <a:p>
            <a:pPr marL="509588" indent="-509588" algn="l">
              <a:buFont typeface="+mj-lt"/>
              <a:buAutoNum type="arabicPeriod"/>
            </a:pPr>
            <a:r>
              <a:rPr lang="en-US" dirty="0"/>
              <a:t>P</a:t>
            </a:r>
            <a:r>
              <a:rPr lang="en-US" sz="4000" dirty="0"/>
              <a:t>roclaimers of the Good News, </a:t>
            </a:r>
          </a:p>
          <a:p>
            <a:pPr marL="509588" indent="-509588" algn="l">
              <a:buFont typeface="+mj-lt"/>
              <a:buAutoNum type="arabicPeriod"/>
            </a:pPr>
            <a:r>
              <a:rPr lang="en-US" dirty="0"/>
              <a:t>S</a:t>
            </a:r>
            <a:r>
              <a:rPr lang="en-US" sz="4000" dirty="0"/>
              <a:t>hepherds and</a:t>
            </a:r>
          </a:p>
          <a:p>
            <a:pPr marL="509588" indent="-509588" algn="l">
              <a:buFont typeface="+mj-lt"/>
              <a:buAutoNum type="arabicPeriod"/>
            </a:pPr>
            <a:r>
              <a:rPr lang="en-US" sz="4000" dirty="0"/>
              <a:t>teachers</a:t>
            </a:r>
          </a:p>
          <a:p>
            <a:endParaRPr lang="en-US" dirty="0"/>
          </a:p>
        </p:txBody>
      </p:sp>
    </p:spTree>
    <p:extLst>
      <p:ext uri="{BB962C8B-B14F-4D97-AF65-F5344CB8AC3E}">
        <p14:creationId xmlns:p14="http://schemas.microsoft.com/office/powerpoint/2010/main" val="1090770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Eph 4.11-12 </a:t>
            </a:r>
            <a:r>
              <a:rPr lang="en-US" sz="4000" dirty="0"/>
              <a:t>He Himself gave some to be </a:t>
            </a:r>
            <a:r>
              <a:rPr lang="en-US" sz="4000" baseline="-25000" dirty="0">
                <a:solidFill>
                  <a:srgbClr val="C00000"/>
                </a:solidFill>
              </a:rPr>
              <a:t>1</a:t>
            </a:r>
            <a:r>
              <a:rPr lang="en-US" sz="4000" dirty="0"/>
              <a:t>emissaries, some as </a:t>
            </a:r>
            <a:r>
              <a:rPr lang="en-US" sz="4000" baseline="-25000" dirty="0">
                <a:solidFill>
                  <a:srgbClr val="C00000"/>
                </a:solidFill>
              </a:rPr>
              <a:t>2</a:t>
            </a:r>
            <a:r>
              <a:rPr lang="en-US" sz="4000" dirty="0"/>
              <a:t>prophets, some as </a:t>
            </a:r>
            <a:r>
              <a:rPr lang="en-US" sz="4000" baseline="-25000" dirty="0">
                <a:solidFill>
                  <a:srgbClr val="C00000"/>
                </a:solidFill>
              </a:rPr>
              <a:t>3</a:t>
            </a:r>
            <a:r>
              <a:rPr lang="en-US" sz="4000" dirty="0"/>
              <a:t>proclaimers of the Good News, and some as </a:t>
            </a:r>
            <a:r>
              <a:rPr lang="en-US" sz="4000" baseline="-25000" dirty="0">
                <a:solidFill>
                  <a:srgbClr val="C00000"/>
                </a:solidFill>
              </a:rPr>
              <a:t>4</a:t>
            </a:r>
            <a:r>
              <a:rPr lang="en-US" sz="4000" dirty="0"/>
              <a:t>shepherds and </a:t>
            </a:r>
            <a:r>
              <a:rPr lang="en-US" sz="4000" baseline="-25000" dirty="0">
                <a:solidFill>
                  <a:srgbClr val="C00000"/>
                </a:solidFill>
              </a:rPr>
              <a:t>5</a:t>
            </a:r>
            <a:r>
              <a:rPr lang="en-US" sz="4000" dirty="0"/>
              <a:t>teachers— to equip the </a:t>
            </a:r>
            <a:r>
              <a:rPr lang="en-US" sz="4000" dirty="0" err="1"/>
              <a:t>kedoshim</a:t>
            </a:r>
            <a:r>
              <a:rPr lang="en-US" sz="4000" dirty="0"/>
              <a:t>, the holy people, for </a:t>
            </a:r>
            <a:r>
              <a:rPr lang="en-US" sz="4000" dirty="0">
                <a:solidFill>
                  <a:srgbClr val="FFFF00"/>
                </a:solidFill>
              </a:rPr>
              <a:t>the work of service</a:t>
            </a:r>
            <a:r>
              <a:rPr lang="en-US" sz="4000" dirty="0"/>
              <a:t>, for building up the body of Messiah. </a:t>
            </a:r>
          </a:p>
        </p:txBody>
      </p:sp>
    </p:spTree>
    <p:extLst>
      <p:ext uri="{BB962C8B-B14F-4D97-AF65-F5344CB8AC3E}">
        <p14:creationId xmlns:p14="http://schemas.microsoft.com/office/powerpoint/2010/main" val="3905933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endParaRPr lang="en-US" sz="4000" dirty="0"/>
          </a:p>
          <a:p>
            <a:pPr algn="l"/>
            <a:endParaRPr lang="en-US" sz="4000" dirty="0"/>
          </a:p>
          <a:p>
            <a:pPr algn="l"/>
            <a:endParaRPr lang="en-US" sz="2800" dirty="0"/>
          </a:p>
          <a:p>
            <a:pPr algn="l"/>
            <a:r>
              <a:rPr lang="en-US" sz="4000" i="1" dirty="0"/>
              <a:t>Ergon</a:t>
            </a:r>
            <a:r>
              <a:rPr lang="en-US" sz="4000" dirty="0"/>
              <a:t>: work, task, employment; a deed, action; that which is wrought or made, a work, a deed (action) that carries out (completes) an inner desire (intension, purpose).</a:t>
            </a:r>
          </a:p>
        </p:txBody>
      </p:sp>
      <p:pic>
        <p:nvPicPr>
          <p:cNvPr id="3" name="Picture 2">
            <a:extLst>
              <a:ext uri="{FF2B5EF4-FFF2-40B4-BE49-F238E27FC236}">
                <a16:creationId xmlns:a16="http://schemas.microsoft.com/office/drawing/2014/main" id="{2233F952-451E-51A7-9BAB-B3D82483E43F}"/>
              </a:ext>
            </a:extLst>
          </p:cNvPr>
          <p:cNvPicPr>
            <a:picLocks noChangeAspect="1"/>
          </p:cNvPicPr>
          <p:nvPr/>
        </p:nvPicPr>
        <p:blipFill>
          <a:blip r:embed="rId3"/>
          <a:stretch>
            <a:fillRect/>
          </a:stretch>
        </p:blipFill>
        <p:spPr>
          <a:xfrm>
            <a:off x="2133600" y="56632"/>
            <a:ext cx="4800600" cy="2014760"/>
          </a:xfrm>
          <a:prstGeom prst="rect">
            <a:avLst/>
          </a:prstGeom>
        </p:spPr>
      </p:pic>
    </p:spTree>
    <p:extLst>
      <p:ext uri="{BB962C8B-B14F-4D97-AF65-F5344CB8AC3E}">
        <p14:creationId xmlns:p14="http://schemas.microsoft.com/office/powerpoint/2010/main" val="1513174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endParaRPr lang="en-US" sz="4000" dirty="0"/>
          </a:p>
          <a:p>
            <a:pPr algn="l"/>
            <a:endParaRPr lang="en-US" sz="4000" dirty="0"/>
          </a:p>
          <a:p>
            <a:pPr algn="l"/>
            <a:endParaRPr lang="en-US" sz="2800" dirty="0"/>
          </a:p>
          <a:p>
            <a:pPr algn="l"/>
            <a:r>
              <a:rPr lang="en-US" sz="4000" i="1" dirty="0"/>
              <a:t>Diakonia</a:t>
            </a:r>
            <a:r>
              <a:rPr lang="en-US" sz="4000" dirty="0"/>
              <a:t>: waiting at table; in a wider sense: service, ministration, specifically refers to Spirit-empowered service guided by faith</a:t>
            </a:r>
          </a:p>
        </p:txBody>
      </p:sp>
      <p:pic>
        <p:nvPicPr>
          <p:cNvPr id="3" name="Picture 2">
            <a:extLst>
              <a:ext uri="{FF2B5EF4-FFF2-40B4-BE49-F238E27FC236}">
                <a16:creationId xmlns:a16="http://schemas.microsoft.com/office/drawing/2014/main" id="{2233F952-451E-51A7-9BAB-B3D82483E43F}"/>
              </a:ext>
            </a:extLst>
          </p:cNvPr>
          <p:cNvPicPr>
            <a:picLocks noChangeAspect="1"/>
          </p:cNvPicPr>
          <p:nvPr/>
        </p:nvPicPr>
        <p:blipFill>
          <a:blip r:embed="rId3"/>
          <a:stretch>
            <a:fillRect/>
          </a:stretch>
        </p:blipFill>
        <p:spPr>
          <a:xfrm>
            <a:off x="2133600" y="56632"/>
            <a:ext cx="4800600" cy="2014760"/>
          </a:xfrm>
          <a:prstGeom prst="rect">
            <a:avLst/>
          </a:prstGeom>
        </p:spPr>
      </p:pic>
    </p:spTree>
    <p:extLst>
      <p:ext uri="{BB962C8B-B14F-4D97-AF65-F5344CB8AC3E}">
        <p14:creationId xmlns:p14="http://schemas.microsoft.com/office/powerpoint/2010/main" val="1507787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endParaRPr lang="en-US" sz="4000" dirty="0"/>
          </a:p>
          <a:p>
            <a:pPr algn="l"/>
            <a:endParaRPr lang="en-US" sz="2800" dirty="0"/>
          </a:p>
          <a:p>
            <a:pPr rtl="1"/>
            <a:r>
              <a:rPr lang="he-IL" sz="4400" b="1" dirty="0">
                <a:latin typeface="David" panose="020E0502060401010101" pitchFamily="34" charset="-79"/>
                <a:cs typeface="David" panose="020E0502060401010101" pitchFamily="34" charset="-79"/>
              </a:rPr>
              <a:t>לַעֲבוֹדַת הַשֵּׁרוּת</a:t>
            </a:r>
            <a:r>
              <a:rPr lang="en-US" sz="4400" b="1" dirty="0">
                <a:latin typeface="David" panose="020E0502060401010101" pitchFamily="34" charset="-79"/>
                <a:cs typeface="David" panose="020E0502060401010101" pitchFamily="34" charset="-79"/>
              </a:rPr>
              <a:t> </a:t>
            </a:r>
            <a:r>
              <a:rPr lang="en-US" sz="4000" i="1" dirty="0" err="1"/>
              <a:t>laAvodat</a:t>
            </a:r>
            <a:r>
              <a:rPr lang="en-US" sz="4000" i="1" dirty="0"/>
              <a:t> ha-</a:t>
            </a:r>
            <a:r>
              <a:rPr lang="en-US" sz="4000" i="1" dirty="0" err="1"/>
              <a:t>sherut</a:t>
            </a:r>
            <a:r>
              <a:rPr lang="en-US" sz="4000" i="1" dirty="0"/>
              <a:t>   </a:t>
            </a:r>
          </a:p>
        </p:txBody>
      </p:sp>
      <p:pic>
        <p:nvPicPr>
          <p:cNvPr id="3" name="Picture 2">
            <a:extLst>
              <a:ext uri="{FF2B5EF4-FFF2-40B4-BE49-F238E27FC236}">
                <a16:creationId xmlns:a16="http://schemas.microsoft.com/office/drawing/2014/main" id="{2233F952-451E-51A7-9BAB-B3D82483E43F}"/>
              </a:ext>
            </a:extLst>
          </p:cNvPr>
          <p:cNvPicPr>
            <a:picLocks noChangeAspect="1"/>
          </p:cNvPicPr>
          <p:nvPr/>
        </p:nvPicPr>
        <p:blipFill>
          <a:blip r:embed="rId3"/>
          <a:stretch>
            <a:fillRect/>
          </a:stretch>
        </p:blipFill>
        <p:spPr>
          <a:xfrm>
            <a:off x="2133600" y="56632"/>
            <a:ext cx="4800600" cy="2014760"/>
          </a:xfrm>
          <a:prstGeom prst="rect">
            <a:avLst/>
          </a:prstGeom>
        </p:spPr>
      </p:pic>
    </p:spTree>
    <p:extLst>
      <p:ext uri="{BB962C8B-B14F-4D97-AF65-F5344CB8AC3E}">
        <p14:creationId xmlns:p14="http://schemas.microsoft.com/office/powerpoint/2010/main" val="3866263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r" rtl="1"/>
            <a:r>
              <a:rPr lang="en-US" sz="4000" dirty="0" err="1"/>
              <a:t>Avodah</a:t>
            </a:r>
            <a:r>
              <a:rPr lang="en-US" sz="4000" dirty="0"/>
              <a:t>?</a:t>
            </a:r>
            <a:endParaRPr lang="he-IL" sz="4000" dirty="0"/>
          </a:p>
          <a:p>
            <a:pPr algn="r" rtl="1">
              <a:tabLst>
                <a:tab pos="6227763" algn="l"/>
              </a:tabLst>
            </a:pPr>
            <a:r>
              <a:rPr lang="en-US" sz="4000" dirty="0"/>
              <a:t>work, labor, toil, travail; employment, job, service, situation; occupation, trade; </a:t>
            </a:r>
            <a:r>
              <a:rPr lang="en-US" sz="4000" u="sng" dirty="0">
                <a:solidFill>
                  <a:srgbClr val="FFFF00"/>
                </a:solidFill>
              </a:rPr>
              <a:t>worship</a:t>
            </a:r>
            <a:r>
              <a:rPr lang="en-US" sz="4000" dirty="0"/>
              <a:t>; paper</a:t>
            </a:r>
          </a:p>
        </p:txBody>
      </p:sp>
    </p:spTree>
    <p:extLst>
      <p:ext uri="{BB962C8B-B14F-4D97-AF65-F5344CB8AC3E}">
        <p14:creationId xmlns:p14="http://schemas.microsoft.com/office/powerpoint/2010/main" val="4183073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baseline="30000" dirty="0" err="1"/>
              <a:t>Divrei</a:t>
            </a:r>
            <a:r>
              <a:rPr lang="en-US" sz="4000" baseline="30000" dirty="0"/>
              <a:t> </a:t>
            </a:r>
            <a:r>
              <a:rPr lang="en-US" sz="4000" baseline="30000" dirty="0" err="1"/>
              <a:t>Hayamim</a:t>
            </a:r>
            <a:r>
              <a:rPr lang="en-US" sz="4000" baseline="30000" dirty="0"/>
              <a:t> 1 Chron 25.1 TLV</a:t>
            </a:r>
          </a:p>
          <a:p>
            <a:pPr algn="r" rtl="1"/>
            <a:r>
              <a:rPr lang="he-IL" sz="4000" b="1" dirty="0">
                <a:latin typeface="David" panose="020E0502060401010101" pitchFamily="34" charset="-79"/>
                <a:cs typeface="David" panose="020E0502060401010101" pitchFamily="34" charset="-79"/>
              </a:rPr>
              <a:t>וַיַּבְדֵּ֣ל דָּוִיד֩ וְשָׂרֵ֨י הַצָּבָ֜א לַ</a:t>
            </a:r>
            <a:r>
              <a:rPr lang="he-IL" sz="4000" b="1" dirty="0">
                <a:solidFill>
                  <a:srgbClr val="FFFF00"/>
                </a:solidFill>
                <a:latin typeface="David" panose="020E0502060401010101" pitchFamily="34" charset="-79"/>
                <a:cs typeface="David" panose="020E0502060401010101" pitchFamily="34" charset="-79"/>
              </a:rPr>
              <a:t>עֲבֹדָ֗ה</a:t>
            </a:r>
          </a:p>
          <a:p>
            <a:pPr algn="l"/>
            <a:r>
              <a:rPr lang="en-US" sz="4000" dirty="0"/>
              <a:t>Moreover, David and the commanders of the army, set apart for </a:t>
            </a:r>
            <a:r>
              <a:rPr lang="en-US" sz="4000" i="1" dirty="0" err="1"/>
              <a:t>avodah</a:t>
            </a:r>
            <a:r>
              <a:rPr lang="en-US" sz="4000" dirty="0"/>
              <a:t> the sons of Asaph, Heman, and Jeduthun who prophesied with lyres, harps and cymbals. </a:t>
            </a:r>
            <a:endParaRPr lang="he-IL" sz="4000" dirty="0"/>
          </a:p>
          <a:p>
            <a:pPr algn="l"/>
            <a:r>
              <a:rPr lang="en-US" sz="4000" dirty="0" err="1"/>
              <a:t>Avodah</a:t>
            </a:r>
            <a:r>
              <a:rPr lang="en-US" sz="4000" dirty="0"/>
              <a:t>?</a:t>
            </a:r>
            <a:endParaRPr lang="he-IL" sz="4000" dirty="0"/>
          </a:p>
        </p:txBody>
      </p:sp>
    </p:spTree>
    <p:extLst>
      <p:ext uri="{BB962C8B-B14F-4D97-AF65-F5344CB8AC3E}">
        <p14:creationId xmlns:p14="http://schemas.microsoft.com/office/powerpoint/2010/main" val="4193909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r" rtl="1"/>
            <a:r>
              <a:rPr lang="en-US" sz="4000" dirty="0" err="1"/>
              <a:t>Avodah</a:t>
            </a:r>
            <a:r>
              <a:rPr lang="en-US" sz="4000" dirty="0"/>
              <a:t>?</a:t>
            </a:r>
            <a:endParaRPr lang="he-IL" sz="4000" dirty="0"/>
          </a:p>
          <a:p>
            <a:pPr algn="r" rtl="1">
              <a:tabLst>
                <a:tab pos="6227763" algn="l"/>
              </a:tabLst>
            </a:pPr>
            <a:r>
              <a:rPr lang="en-US" sz="4000" dirty="0"/>
              <a:t>work, labor, toil, travail; employment, job, service, situation; occupation, trade; </a:t>
            </a:r>
            <a:r>
              <a:rPr lang="en-US" sz="4000" u="sng" dirty="0">
                <a:solidFill>
                  <a:srgbClr val="FFFF00"/>
                </a:solidFill>
              </a:rPr>
              <a:t>worship</a:t>
            </a:r>
            <a:r>
              <a:rPr lang="en-US" sz="4000" dirty="0"/>
              <a:t>; paper</a:t>
            </a:r>
          </a:p>
        </p:txBody>
      </p:sp>
    </p:spTree>
    <p:extLst>
      <p:ext uri="{BB962C8B-B14F-4D97-AF65-F5344CB8AC3E}">
        <p14:creationId xmlns:p14="http://schemas.microsoft.com/office/powerpoint/2010/main" val="55114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Eph 4.11-12 </a:t>
            </a:r>
            <a:r>
              <a:rPr lang="en-US" sz="4000" dirty="0"/>
              <a:t>He Himself gave some to be </a:t>
            </a:r>
            <a:r>
              <a:rPr lang="en-US" sz="4000" baseline="-25000" dirty="0">
                <a:solidFill>
                  <a:srgbClr val="C00000"/>
                </a:solidFill>
              </a:rPr>
              <a:t>1</a:t>
            </a:r>
            <a:r>
              <a:rPr lang="en-US" sz="4000" dirty="0"/>
              <a:t>emissaries, some as </a:t>
            </a:r>
            <a:r>
              <a:rPr lang="en-US" sz="4000" baseline="-25000" dirty="0">
                <a:solidFill>
                  <a:srgbClr val="C00000"/>
                </a:solidFill>
              </a:rPr>
              <a:t>2</a:t>
            </a:r>
            <a:r>
              <a:rPr lang="en-US" sz="4000" dirty="0"/>
              <a:t>prophets, some as </a:t>
            </a:r>
            <a:r>
              <a:rPr lang="en-US" sz="4000" baseline="-25000" dirty="0">
                <a:solidFill>
                  <a:srgbClr val="C00000"/>
                </a:solidFill>
              </a:rPr>
              <a:t>3</a:t>
            </a:r>
            <a:r>
              <a:rPr lang="en-US" sz="4000" dirty="0"/>
              <a:t>proclaimers of the Good News, and some as </a:t>
            </a:r>
            <a:r>
              <a:rPr lang="en-US" sz="4000" baseline="-25000" dirty="0">
                <a:solidFill>
                  <a:srgbClr val="C00000"/>
                </a:solidFill>
              </a:rPr>
              <a:t>4</a:t>
            </a:r>
            <a:r>
              <a:rPr lang="en-US" sz="4000" dirty="0"/>
              <a:t>shepherds and </a:t>
            </a:r>
            <a:r>
              <a:rPr lang="en-US" sz="4000" baseline="-25000" dirty="0">
                <a:solidFill>
                  <a:srgbClr val="C00000"/>
                </a:solidFill>
              </a:rPr>
              <a:t>5</a:t>
            </a:r>
            <a:r>
              <a:rPr lang="en-US" sz="4000" dirty="0"/>
              <a:t>teachers— to equip the </a:t>
            </a:r>
            <a:r>
              <a:rPr lang="en-US" sz="4000" dirty="0" err="1"/>
              <a:t>kedoshim</a:t>
            </a:r>
            <a:r>
              <a:rPr lang="en-US" sz="4000" dirty="0"/>
              <a:t>, the holy people, for </a:t>
            </a:r>
            <a:r>
              <a:rPr lang="en-US" sz="4000" dirty="0">
                <a:solidFill>
                  <a:srgbClr val="FFFF00"/>
                </a:solidFill>
              </a:rPr>
              <a:t>the work of service</a:t>
            </a:r>
            <a:r>
              <a:rPr lang="en-US" sz="4000" dirty="0"/>
              <a:t>, for building up the body of Messiah. </a:t>
            </a:r>
          </a:p>
        </p:txBody>
      </p:sp>
    </p:spTree>
    <p:extLst>
      <p:ext uri="{BB962C8B-B14F-4D97-AF65-F5344CB8AC3E}">
        <p14:creationId xmlns:p14="http://schemas.microsoft.com/office/powerpoint/2010/main" val="3830196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25750534-53A0-BE8A-9EDE-4AF224FEF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187" y="0"/>
            <a:ext cx="3857625" cy="5143500"/>
          </a:xfrm>
          <a:prstGeom prst="rect">
            <a:avLst/>
          </a:prstGeom>
        </p:spPr>
      </p:pic>
    </p:spTree>
    <p:extLst>
      <p:ext uri="{BB962C8B-B14F-4D97-AF65-F5344CB8AC3E}">
        <p14:creationId xmlns:p14="http://schemas.microsoft.com/office/powerpoint/2010/main" val="653214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Eph 4.11-13  </a:t>
            </a:r>
            <a:r>
              <a:rPr lang="en-US" sz="4000" dirty="0"/>
              <a:t>This will continue until we all come to the unity of the faith and of the knowledge of Ben-Elohim, the Son of G-d, </a:t>
            </a:r>
            <a:r>
              <a:rPr lang="en-US" sz="4000" u="sng" dirty="0">
                <a:solidFill>
                  <a:srgbClr val="FFFF00"/>
                </a:solidFill>
              </a:rPr>
              <a:t>to mature adulthood</a:t>
            </a:r>
            <a:r>
              <a:rPr lang="en-US" sz="4000" dirty="0"/>
              <a:t>, to the measure of the stature of Messiah’s fullness. </a:t>
            </a:r>
          </a:p>
        </p:txBody>
      </p:sp>
    </p:spTree>
    <p:extLst>
      <p:ext uri="{BB962C8B-B14F-4D97-AF65-F5344CB8AC3E}">
        <p14:creationId xmlns:p14="http://schemas.microsoft.com/office/powerpoint/2010/main" val="550943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692BBED-B8FB-7014-E900-59696E8B6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7860B5B5-D7C6-1AE4-C153-8DDA07DD704D}"/>
              </a:ext>
            </a:extLst>
          </p:cNvPr>
          <p:cNvSpPr txBox="1"/>
          <p:nvPr/>
        </p:nvSpPr>
        <p:spPr>
          <a:xfrm>
            <a:off x="228600" y="209550"/>
            <a:ext cx="8839200" cy="5139869"/>
          </a:xfrm>
          <a:prstGeom prst="rect">
            <a:avLst/>
          </a:prstGeom>
          <a:noFill/>
        </p:spPr>
        <p:txBody>
          <a:bodyPr wrap="square" rtlCol="0">
            <a:spAutoFit/>
          </a:bodyPr>
          <a:lstStyle/>
          <a:p>
            <a:pPr algn="l"/>
            <a:r>
              <a:rPr lang="en-US" sz="4400" dirty="0">
                <a:solidFill>
                  <a:srgbClr val="FFFF00"/>
                </a:solidFill>
              </a:rPr>
              <a:t>The Elite Rescue/ </a:t>
            </a:r>
            <a:r>
              <a:rPr lang="en-US" sz="4400" dirty="0" err="1">
                <a:solidFill>
                  <a:srgbClr val="FFFF00"/>
                </a:solidFill>
              </a:rPr>
              <a:t>LiberationTeam</a:t>
            </a:r>
            <a:endParaRPr lang="en-US" sz="4400" dirty="0">
              <a:solidFill>
                <a:srgbClr val="FFFF00"/>
              </a:solidFill>
            </a:endParaRPr>
          </a:p>
          <a:p>
            <a:pPr marL="509588" indent="-509588" algn="l">
              <a:buFont typeface="+mj-lt"/>
              <a:buAutoNum type="arabicPeriod"/>
            </a:pPr>
            <a:r>
              <a:rPr lang="en-US" dirty="0"/>
              <a:t>E</a:t>
            </a:r>
            <a:r>
              <a:rPr lang="en-US" sz="4000" dirty="0"/>
              <a:t>missaries</a:t>
            </a:r>
          </a:p>
          <a:p>
            <a:pPr marL="509588" indent="-509588" algn="l">
              <a:buFont typeface="+mj-lt"/>
              <a:buAutoNum type="arabicPeriod"/>
            </a:pPr>
            <a:r>
              <a:rPr lang="en-US" dirty="0"/>
              <a:t>P</a:t>
            </a:r>
            <a:r>
              <a:rPr lang="en-US" sz="4000" dirty="0"/>
              <a:t>rophets</a:t>
            </a:r>
          </a:p>
          <a:p>
            <a:pPr marL="509588" indent="-509588" algn="l">
              <a:buFont typeface="+mj-lt"/>
              <a:buAutoNum type="arabicPeriod"/>
            </a:pPr>
            <a:r>
              <a:rPr lang="en-US" dirty="0"/>
              <a:t>P</a:t>
            </a:r>
            <a:r>
              <a:rPr lang="en-US" sz="4000" dirty="0"/>
              <a:t>roclaimers of the Good News, </a:t>
            </a:r>
          </a:p>
          <a:p>
            <a:pPr marL="509588" indent="-509588" algn="l">
              <a:buFont typeface="+mj-lt"/>
              <a:buAutoNum type="arabicPeriod"/>
            </a:pPr>
            <a:r>
              <a:rPr lang="en-US" dirty="0"/>
              <a:t>S</a:t>
            </a:r>
            <a:r>
              <a:rPr lang="en-US" sz="4000" dirty="0"/>
              <a:t>hepherds and</a:t>
            </a:r>
          </a:p>
          <a:p>
            <a:pPr marL="509588" indent="-509588" algn="l">
              <a:buFont typeface="+mj-lt"/>
              <a:buAutoNum type="arabicPeriod"/>
            </a:pPr>
            <a:r>
              <a:rPr lang="en-US" sz="4000" dirty="0"/>
              <a:t>teachers</a:t>
            </a:r>
          </a:p>
          <a:p>
            <a:endParaRPr lang="en-US" dirty="0"/>
          </a:p>
        </p:txBody>
      </p:sp>
    </p:spTree>
    <p:extLst>
      <p:ext uri="{BB962C8B-B14F-4D97-AF65-F5344CB8AC3E}">
        <p14:creationId xmlns:p14="http://schemas.microsoft.com/office/powerpoint/2010/main" val="166490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692BBED-B8FB-7014-E900-59696E8B6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7860B5B5-D7C6-1AE4-C153-8DDA07DD704D}"/>
              </a:ext>
            </a:extLst>
          </p:cNvPr>
          <p:cNvSpPr txBox="1"/>
          <p:nvPr/>
        </p:nvSpPr>
        <p:spPr>
          <a:xfrm>
            <a:off x="228600" y="209550"/>
            <a:ext cx="8915400" cy="5139869"/>
          </a:xfrm>
          <a:prstGeom prst="rect">
            <a:avLst/>
          </a:prstGeom>
          <a:noFill/>
        </p:spPr>
        <p:txBody>
          <a:bodyPr wrap="square" rtlCol="0">
            <a:spAutoFit/>
          </a:bodyPr>
          <a:lstStyle/>
          <a:p>
            <a:pPr algn="l"/>
            <a:r>
              <a:rPr lang="en-US" sz="4400" dirty="0">
                <a:solidFill>
                  <a:srgbClr val="FFFF00"/>
                </a:solidFill>
              </a:rPr>
              <a:t>The Elite Rescue/ </a:t>
            </a:r>
            <a:r>
              <a:rPr lang="en-US" sz="4400" dirty="0" err="1">
                <a:solidFill>
                  <a:srgbClr val="FFFF00"/>
                </a:solidFill>
              </a:rPr>
              <a:t>LiberationTeam</a:t>
            </a:r>
            <a:endParaRPr lang="en-US" sz="4400" dirty="0">
              <a:solidFill>
                <a:srgbClr val="FFFF00"/>
              </a:solidFill>
            </a:endParaRPr>
          </a:p>
          <a:p>
            <a:pPr marL="509588" indent="-509588" algn="l">
              <a:buFont typeface="+mj-lt"/>
              <a:buAutoNum type="arabicPeriod"/>
            </a:pPr>
            <a:r>
              <a:rPr lang="en-US" dirty="0">
                <a:solidFill>
                  <a:srgbClr val="FFFF00"/>
                </a:solidFill>
              </a:rPr>
              <a:t>Emissaries</a:t>
            </a:r>
          </a:p>
          <a:p>
            <a:pPr marL="509588" indent="-509588" algn="l">
              <a:buFont typeface="+mj-lt"/>
              <a:buAutoNum type="arabicPeriod"/>
            </a:pPr>
            <a:r>
              <a:rPr lang="en-US" dirty="0"/>
              <a:t>P</a:t>
            </a:r>
            <a:r>
              <a:rPr lang="en-US" sz="4000" dirty="0"/>
              <a:t>rophets</a:t>
            </a:r>
          </a:p>
          <a:p>
            <a:pPr marL="509588" indent="-509588" algn="l">
              <a:buFont typeface="+mj-lt"/>
              <a:buAutoNum type="arabicPeriod"/>
            </a:pPr>
            <a:r>
              <a:rPr lang="en-US" dirty="0"/>
              <a:t>P</a:t>
            </a:r>
            <a:r>
              <a:rPr lang="en-US" sz="4000" dirty="0"/>
              <a:t>roclaimers of the Good News, </a:t>
            </a:r>
          </a:p>
          <a:p>
            <a:pPr marL="509588" indent="-509588" algn="l">
              <a:buFont typeface="+mj-lt"/>
              <a:buAutoNum type="arabicPeriod"/>
            </a:pPr>
            <a:r>
              <a:rPr lang="en-US" dirty="0"/>
              <a:t>S</a:t>
            </a:r>
            <a:r>
              <a:rPr lang="en-US" sz="4000" dirty="0"/>
              <a:t>hepherds and</a:t>
            </a:r>
          </a:p>
          <a:p>
            <a:pPr marL="509588" indent="-509588" algn="l">
              <a:buFont typeface="+mj-lt"/>
              <a:buAutoNum type="arabicPeriod"/>
            </a:pPr>
            <a:r>
              <a:rPr lang="en-US" sz="4000" dirty="0"/>
              <a:t>teachers</a:t>
            </a:r>
          </a:p>
          <a:p>
            <a:endParaRPr lang="en-US" dirty="0"/>
          </a:p>
        </p:txBody>
      </p:sp>
    </p:spTree>
    <p:extLst>
      <p:ext uri="{BB962C8B-B14F-4D97-AF65-F5344CB8AC3E}">
        <p14:creationId xmlns:p14="http://schemas.microsoft.com/office/powerpoint/2010/main" val="1293871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baseline="30000" dirty="0"/>
              <a:t>Ro 15.20-21</a:t>
            </a:r>
            <a:r>
              <a:rPr lang="en-US" sz="4000" dirty="0"/>
              <a:t> </a:t>
            </a:r>
            <a:r>
              <a:rPr lang="en-US" sz="4000" baseline="30000" dirty="0"/>
              <a:t>Shaul/Paul writes: </a:t>
            </a:r>
            <a:r>
              <a:rPr lang="en-US" sz="4000" dirty="0"/>
              <a:t>I have always made it my ambition to proclaim the Good News where the Messiah was not yet known, so that I would not be building on someone else’s foundation, but rather, as the Tanakh puts it, “Those who have not been told about him will see, and those who have not heard will understand.”</a:t>
            </a:r>
          </a:p>
        </p:txBody>
      </p:sp>
    </p:spTree>
    <p:extLst>
      <p:ext uri="{BB962C8B-B14F-4D97-AF65-F5344CB8AC3E}">
        <p14:creationId xmlns:p14="http://schemas.microsoft.com/office/powerpoint/2010/main" val="2326398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2E660CE0-6167-8C8C-B2AA-3B0F2E9C772C}"/>
              </a:ext>
            </a:extLst>
          </p:cNvPr>
          <p:cNvPicPr>
            <a:picLocks noChangeAspect="1"/>
          </p:cNvPicPr>
          <p:nvPr/>
        </p:nvPicPr>
        <p:blipFill>
          <a:blip r:embed="rId3"/>
          <a:stretch>
            <a:fillRect/>
          </a:stretch>
        </p:blipFill>
        <p:spPr>
          <a:xfrm>
            <a:off x="0" y="48137"/>
            <a:ext cx="9144000" cy="5047226"/>
          </a:xfrm>
          <a:prstGeom prst="rect">
            <a:avLst/>
          </a:prstGeom>
        </p:spPr>
      </p:pic>
      <p:sp>
        <p:nvSpPr>
          <p:cNvPr id="4" name="TextBox 3">
            <a:extLst>
              <a:ext uri="{FF2B5EF4-FFF2-40B4-BE49-F238E27FC236}">
                <a16:creationId xmlns:a16="http://schemas.microsoft.com/office/drawing/2014/main" id="{D3100B3C-56D6-7AA2-A0F9-8603081702F7}"/>
              </a:ext>
            </a:extLst>
          </p:cNvPr>
          <p:cNvSpPr txBox="1"/>
          <p:nvPr/>
        </p:nvSpPr>
        <p:spPr>
          <a:xfrm>
            <a:off x="679812" y="285750"/>
            <a:ext cx="7784375" cy="1323439"/>
          </a:xfrm>
          <a:prstGeom prst="rect">
            <a:avLst/>
          </a:prstGeom>
          <a:noFill/>
        </p:spPr>
        <p:txBody>
          <a:bodyPr wrap="none" rtlCol="0">
            <a:spAutoFit/>
          </a:bodyPr>
          <a:lstStyle/>
          <a:p>
            <a:pPr algn="l"/>
            <a:r>
              <a:rPr lang="en-US" dirty="0"/>
              <a:t>To boldly go where no one has </a:t>
            </a:r>
          </a:p>
          <a:p>
            <a:pPr algn="l"/>
            <a:r>
              <a:rPr lang="en-US" dirty="0"/>
              <a:t>gone before.</a:t>
            </a:r>
          </a:p>
        </p:txBody>
      </p:sp>
    </p:spTree>
    <p:extLst>
      <p:ext uri="{BB962C8B-B14F-4D97-AF65-F5344CB8AC3E}">
        <p14:creationId xmlns:p14="http://schemas.microsoft.com/office/powerpoint/2010/main" val="4286728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1026" name="Picture 2">
            <a:extLst>
              <a:ext uri="{FF2B5EF4-FFF2-40B4-BE49-F238E27FC236}">
                <a16:creationId xmlns:a16="http://schemas.microsoft.com/office/drawing/2014/main" id="{D06C3937-84FC-FA79-0265-834C72274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90"/>
            <a:ext cx="9067800" cy="495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331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altLang="en-US" sz="3600" dirty="0"/>
              <a:t>Breakthrough guys.  In our world, </a:t>
            </a:r>
          </a:p>
          <a:p>
            <a:pPr marL="231775" indent="-231775" algn="l">
              <a:buFont typeface="Arial" panose="020B0604020202020204" pitchFamily="34" charset="0"/>
              <a:buChar char="•"/>
            </a:pPr>
            <a:r>
              <a:rPr lang="en-US" altLang="en-US" sz="3600" dirty="0"/>
              <a:t>Martin Chernoff, Beth Yeshua Phila</a:t>
            </a:r>
          </a:p>
          <a:p>
            <a:pPr marL="231775" indent="-231775" algn="l">
              <a:buFont typeface="Arial" panose="020B0604020202020204" pitchFamily="34" charset="0"/>
              <a:buChar char="•"/>
            </a:pPr>
            <a:r>
              <a:rPr lang="en-US" altLang="en-US" sz="3600" dirty="0"/>
              <a:t>Jonathan </a:t>
            </a:r>
            <a:r>
              <a:rPr lang="en-US" altLang="en-US" sz="3600" dirty="0" err="1"/>
              <a:t>Bernis</a:t>
            </a:r>
            <a:r>
              <a:rPr lang="en-US" altLang="en-US" sz="3600" dirty="0"/>
              <a:t> Jewish Voice to the former Soviet Union, Ethiopia, Burma</a:t>
            </a:r>
          </a:p>
          <a:p>
            <a:pPr marL="231775" indent="-231775" algn="l">
              <a:buFont typeface="Arial" panose="020B0604020202020204" pitchFamily="34" charset="0"/>
              <a:buChar char="•"/>
            </a:pPr>
            <a:r>
              <a:rPr lang="en-US" altLang="en-US" sz="3600" dirty="0"/>
              <a:t>Stewart Winograd: Minsk, Belarus; India</a:t>
            </a:r>
          </a:p>
          <a:p>
            <a:pPr marL="231775" indent="-231775" algn="l">
              <a:buFont typeface="Arial" panose="020B0604020202020204" pitchFamily="34" charset="0"/>
              <a:buChar char="•"/>
            </a:pPr>
            <a:r>
              <a:rPr lang="en-US" altLang="en-US" sz="3600" dirty="0"/>
              <a:t>Dan Juster, Beth Messiah, UMJC, Tikkun</a:t>
            </a:r>
          </a:p>
          <a:p>
            <a:pPr algn="l"/>
            <a:endParaRPr lang="en-US" sz="4000" dirty="0"/>
          </a:p>
        </p:txBody>
      </p:sp>
    </p:spTree>
    <p:extLst>
      <p:ext uri="{BB962C8B-B14F-4D97-AF65-F5344CB8AC3E}">
        <p14:creationId xmlns:p14="http://schemas.microsoft.com/office/powerpoint/2010/main" val="3321092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marL="231775" indent="-231775" algn="l">
              <a:buFont typeface="Arial" panose="020B0604020202020204" pitchFamily="34" charset="0"/>
              <a:buChar char="•"/>
            </a:pPr>
            <a:r>
              <a:rPr lang="en-US" altLang="en-US" sz="4000" dirty="0"/>
              <a:t>All the founding Messianic rabbis in a measure, though I had about 20 people to help me start in 1995.</a:t>
            </a:r>
          </a:p>
          <a:p>
            <a:pPr algn="l"/>
            <a:endParaRPr lang="en-US" sz="4400" dirty="0"/>
          </a:p>
        </p:txBody>
      </p:sp>
    </p:spTree>
    <p:extLst>
      <p:ext uri="{BB962C8B-B14F-4D97-AF65-F5344CB8AC3E}">
        <p14:creationId xmlns:p14="http://schemas.microsoft.com/office/powerpoint/2010/main" val="808192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Talmudic </a:t>
            </a:r>
            <a:r>
              <a:rPr lang="en-US" sz="4000" baseline="30000" dirty="0" err="1"/>
              <a:t>Berakhot</a:t>
            </a:r>
            <a:r>
              <a:rPr lang="en-US" sz="4000" baseline="30000" dirty="0"/>
              <a:t> 34  </a:t>
            </a:r>
            <a:r>
              <a:rPr lang="en-US" sz="4000" dirty="0"/>
              <a:t>A </a:t>
            </a:r>
            <a:r>
              <a:rPr lang="en-US" sz="4000" dirty="0" err="1"/>
              <a:t>shaliakh</a:t>
            </a:r>
            <a:r>
              <a:rPr lang="en-US" sz="4000" dirty="0"/>
              <a:t> [sent one], emissary is the same as the one who sends him.”</a:t>
            </a:r>
            <a:endParaRPr lang="en-US" sz="4000" baseline="30000" dirty="0"/>
          </a:p>
        </p:txBody>
      </p:sp>
    </p:spTree>
    <p:extLst>
      <p:ext uri="{BB962C8B-B14F-4D97-AF65-F5344CB8AC3E}">
        <p14:creationId xmlns:p14="http://schemas.microsoft.com/office/powerpoint/2010/main" val="1343820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A0308507-D702-DB29-38B7-C14785E6AB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79319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26544EEA-B41B-3AC4-8F8F-1E2375D6B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187" y="0"/>
            <a:ext cx="3857625" cy="5143500"/>
          </a:xfrm>
          <a:prstGeom prst="rect">
            <a:avLst/>
          </a:prstGeom>
        </p:spPr>
      </p:pic>
    </p:spTree>
    <p:extLst>
      <p:ext uri="{BB962C8B-B14F-4D97-AF65-F5344CB8AC3E}">
        <p14:creationId xmlns:p14="http://schemas.microsoft.com/office/powerpoint/2010/main" val="260653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692BBED-B8FB-7014-E900-59696E8B6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7860B5B5-D7C6-1AE4-C153-8DDA07DD704D}"/>
              </a:ext>
            </a:extLst>
          </p:cNvPr>
          <p:cNvSpPr txBox="1"/>
          <p:nvPr/>
        </p:nvSpPr>
        <p:spPr>
          <a:xfrm>
            <a:off x="228600" y="209550"/>
            <a:ext cx="8763000" cy="5139869"/>
          </a:xfrm>
          <a:prstGeom prst="rect">
            <a:avLst/>
          </a:prstGeom>
          <a:noFill/>
        </p:spPr>
        <p:txBody>
          <a:bodyPr wrap="square" rtlCol="0">
            <a:spAutoFit/>
          </a:bodyPr>
          <a:lstStyle/>
          <a:p>
            <a:pPr algn="l"/>
            <a:r>
              <a:rPr lang="en-US" sz="4400" dirty="0">
                <a:solidFill>
                  <a:srgbClr val="FFFF00"/>
                </a:solidFill>
              </a:rPr>
              <a:t>The Elite Rescue/ </a:t>
            </a:r>
            <a:r>
              <a:rPr lang="en-US" sz="4400" dirty="0" err="1">
                <a:solidFill>
                  <a:srgbClr val="FFFF00"/>
                </a:solidFill>
              </a:rPr>
              <a:t>LiberationTeam</a:t>
            </a:r>
            <a:endParaRPr lang="en-US" sz="4400" dirty="0">
              <a:solidFill>
                <a:srgbClr val="FFFF00"/>
              </a:solidFill>
            </a:endParaRPr>
          </a:p>
          <a:p>
            <a:pPr marL="509588" indent="-509588" algn="l">
              <a:buFont typeface="+mj-lt"/>
              <a:buAutoNum type="arabicPeriod"/>
            </a:pPr>
            <a:r>
              <a:rPr lang="en-US" dirty="0"/>
              <a:t>E</a:t>
            </a:r>
            <a:r>
              <a:rPr lang="en-US" sz="4000" dirty="0"/>
              <a:t>missaries</a:t>
            </a:r>
          </a:p>
          <a:p>
            <a:pPr marL="509588" indent="-509588" algn="l">
              <a:buFont typeface="+mj-lt"/>
              <a:buAutoNum type="arabicPeriod"/>
            </a:pPr>
            <a:r>
              <a:rPr lang="en-US" u="sng" dirty="0">
                <a:solidFill>
                  <a:srgbClr val="FFFF00"/>
                </a:solidFill>
              </a:rPr>
              <a:t>P</a:t>
            </a:r>
            <a:r>
              <a:rPr lang="en-US" sz="4000" u="sng" dirty="0">
                <a:solidFill>
                  <a:srgbClr val="FFFF00"/>
                </a:solidFill>
              </a:rPr>
              <a:t>rophets</a:t>
            </a:r>
          </a:p>
          <a:p>
            <a:pPr marL="509588" indent="-509588" algn="l">
              <a:buFont typeface="+mj-lt"/>
              <a:buAutoNum type="arabicPeriod"/>
            </a:pPr>
            <a:r>
              <a:rPr lang="en-US" dirty="0"/>
              <a:t>P</a:t>
            </a:r>
            <a:r>
              <a:rPr lang="en-US" sz="4000" dirty="0"/>
              <a:t>roclaimers of the Good News, </a:t>
            </a:r>
          </a:p>
          <a:p>
            <a:pPr marL="509588" indent="-509588" algn="l">
              <a:buFont typeface="+mj-lt"/>
              <a:buAutoNum type="arabicPeriod"/>
            </a:pPr>
            <a:r>
              <a:rPr lang="en-US" dirty="0"/>
              <a:t>S</a:t>
            </a:r>
            <a:r>
              <a:rPr lang="en-US" sz="4000" dirty="0"/>
              <a:t>hepherds and</a:t>
            </a:r>
          </a:p>
          <a:p>
            <a:pPr marL="509588" indent="-509588" algn="l">
              <a:buFont typeface="+mj-lt"/>
              <a:buAutoNum type="arabicPeriod"/>
            </a:pPr>
            <a:r>
              <a:rPr lang="en-US" sz="4000" dirty="0"/>
              <a:t>teachers</a:t>
            </a:r>
          </a:p>
          <a:p>
            <a:endParaRPr lang="en-US" dirty="0"/>
          </a:p>
        </p:txBody>
      </p:sp>
    </p:spTree>
    <p:extLst>
      <p:ext uri="{BB962C8B-B14F-4D97-AF65-F5344CB8AC3E}">
        <p14:creationId xmlns:p14="http://schemas.microsoft.com/office/powerpoint/2010/main" val="377740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altLang="en-US" sz="4000" dirty="0"/>
              <a:t>Prophets: foretelling and forthtelling. </a:t>
            </a:r>
          </a:p>
          <a:p>
            <a:pPr algn="l"/>
            <a:r>
              <a:rPr lang="en-US" altLang="en-US" sz="4000" dirty="0"/>
              <a:t>Foretelling is </a:t>
            </a:r>
            <a:r>
              <a:rPr lang="en-US" altLang="en-US" sz="4000" u="sng" dirty="0"/>
              <a:t>risky</a:t>
            </a:r>
            <a:r>
              <a:rPr lang="en-US" altLang="en-US" sz="4000" dirty="0"/>
              <a:t>: </a:t>
            </a:r>
            <a:r>
              <a:rPr lang="en-US" altLang="en-US" sz="4000" baseline="30000" dirty="0"/>
              <a:t>Dvarim/Dt 18.20-22</a:t>
            </a:r>
            <a:r>
              <a:rPr lang="en-US" altLang="en-US" sz="4000" dirty="0"/>
              <a:t>  But the prophet who presumes to speak a word in My Name, which I have not commanded him to speak, or who speaks in the name of other gods—</a:t>
            </a:r>
            <a:r>
              <a:rPr lang="en-US" altLang="en-US" sz="4000" u="sng" dirty="0">
                <a:solidFill>
                  <a:srgbClr val="FFFF00"/>
                </a:solidFill>
              </a:rPr>
              <a:t>that prophet will die.’</a:t>
            </a:r>
          </a:p>
        </p:txBody>
      </p:sp>
    </p:spTree>
    <p:extLst>
      <p:ext uri="{BB962C8B-B14F-4D97-AF65-F5344CB8AC3E}">
        <p14:creationId xmlns:p14="http://schemas.microsoft.com/office/powerpoint/2010/main" val="77734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altLang="en-US" sz="4000" baseline="30000" dirty="0"/>
              <a:t>Dvarim/Dt 18.20-22</a:t>
            </a:r>
            <a:r>
              <a:rPr lang="en-US" altLang="en-US" sz="4000" dirty="0"/>
              <a:t> “Now should you say in your heart, ‘How would we recognize the word that </a:t>
            </a:r>
            <a:r>
              <a:rPr lang="en-US" altLang="en-US" sz="4000" cap="small" dirty="0"/>
              <a:t>Adoni</a:t>
            </a:r>
            <a:r>
              <a:rPr lang="en-US" altLang="en-US" sz="4000" dirty="0"/>
              <a:t> has not spoken?’ When a prophet speaks in </a:t>
            </a:r>
            <a:r>
              <a:rPr lang="en-US" altLang="en-US" sz="4000" cap="small" dirty="0"/>
              <a:t>Adoni’s</a:t>
            </a:r>
            <a:r>
              <a:rPr lang="en-US" altLang="en-US" sz="4000" dirty="0"/>
              <a:t> Name and the word does not happen or come true, that is a word that </a:t>
            </a:r>
            <a:r>
              <a:rPr lang="en-US" altLang="en-US" sz="4000" cap="small" dirty="0"/>
              <a:t>Adoni</a:t>
            </a:r>
            <a:r>
              <a:rPr lang="en-US" altLang="en-US" sz="4000" dirty="0"/>
              <a:t> has not spoken. The prophet has spoken it presumptuously—do not be afraid of him.” </a:t>
            </a:r>
            <a:endParaRPr lang="en-US" sz="4000" dirty="0"/>
          </a:p>
        </p:txBody>
      </p:sp>
    </p:spTree>
    <p:extLst>
      <p:ext uri="{BB962C8B-B14F-4D97-AF65-F5344CB8AC3E}">
        <p14:creationId xmlns:p14="http://schemas.microsoft.com/office/powerpoint/2010/main" val="3279826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Nevertheless consider:</a:t>
            </a:r>
          </a:p>
          <a:p>
            <a:pPr algn="l"/>
            <a:r>
              <a:rPr lang="en-US" sz="4000" baseline="30000" dirty="0"/>
              <a:t>Acts 21.10-11 </a:t>
            </a:r>
            <a:r>
              <a:rPr lang="en-US" sz="4000" dirty="0"/>
              <a:t>While we were staying there, a prophet named </a:t>
            </a:r>
            <a:r>
              <a:rPr lang="en-US" sz="4000" dirty="0" err="1"/>
              <a:t>Agav</a:t>
            </a:r>
            <a:r>
              <a:rPr lang="en-US" sz="4000" dirty="0"/>
              <a:t> came down from </a:t>
            </a:r>
            <a:r>
              <a:rPr lang="en-US" sz="4000" dirty="0" err="1"/>
              <a:t>Y’hudah</a:t>
            </a:r>
            <a:r>
              <a:rPr lang="en-US" sz="4000" dirty="0"/>
              <a:t> to visit us. He took </a:t>
            </a:r>
            <a:r>
              <a:rPr lang="en-US" sz="4000" dirty="0" err="1"/>
              <a:t>Sha’ul’s</a:t>
            </a:r>
            <a:r>
              <a:rPr lang="en-US" sz="4000" dirty="0"/>
              <a:t> belt, tied up his own hands and feet and said, </a:t>
            </a:r>
          </a:p>
        </p:txBody>
      </p:sp>
    </p:spTree>
    <p:extLst>
      <p:ext uri="{BB962C8B-B14F-4D97-AF65-F5344CB8AC3E}">
        <p14:creationId xmlns:p14="http://schemas.microsoft.com/office/powerpoint/2010/main" val="3044786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Nevertheless consider:</a:t>
            </a:r>
          </a:p>
          <a:p>
            <a:pPr algn="l"/>
            <a:r>
              <a:rPr lang="en-US" sz="4000" baseline="30000" dirty="0"/>
              <a:t>Acts 21.10-11 </a:t>
            </a:r>
            <a:r>
              <a:rPr lang="en-US" sz="4000" dirty="0"/>
              <a:t>“Here is what the Ruach </a:t>
            </a:r>
            <a:r>
              <a:rPr lang="en-US" sz="4000" dirty="0" err="1"/>
              <a:t>HaKodesh</a:t>
            </a:r>
            <a:r>
              <a:rPr lang="en-US" sz="4000" dirty="0"/>
              <a:t> says: the man who owns this belt — the Judeans in Yerushalayim will tie him up just like this and hand him over to the Goyim.”</a:t>
            </a:r>
          </a:p>
        </p:txBody>
      </p:sp>
    </p:spTree>
    <p:extLst>
      <p:ext uri="{BB962C8B-B14F-4D97-AF65-F5344CB8AC3E}">
        <p14:creationId xmlns:p14="http://schemas.microsoft.com/office/powerpoint/2010/main" val="8542062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“just like this?”</a:t>
            </a:r>
          </a:p>
          <a:p>
            <a:pPr algn="l"/>
            <a:r>
              <a:rPr lang="en-US" sz="4000" dirty="0"/>
              <a:t>Not exactly, but substantially.</a:t>
            </a:r>
          </a:p>
          <a:p>
            <a:pPr algn="l"/>
            <a:endParaRPr lang="en-US" sz="4000" dirty="0"/>
          </a:p>
          <a:p>
            <a:pPr algn="l"/>
            <a:r>
              <a:rPr lang="en-US" sz="4000" dirty="0"/>
              <a:t>Also, </a:t>
            </a:r>
            <a:r>
              <a:rPr lang="en-US" sz="4000" u="sng" dirty="0"/>
              <a:t>forthtelling</a:t>
            </a:r>
            <a:r>
              <a:rPr lang="en-US" sz="4000" dirty="0"/>
              <a:t>: declaring G-d’s truth in exhortation, rebuke, encouragement.  </a:t>
            </a:r>
          </a:p>
        </p:txBody>
      </p:sp>
    </p:spTree>
    <p:extLst>
      <p:ext uri="{BB962C8B-B14F-4D97-AF65-F5344CB8AC3E}">
        <p14:creationId xmlns:p14="http://schemas.microsoft.com/office/powerpoint/2010/main" val="31734657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altLang="en-US" sz="4000" dirty="0"/>
              <a:t>Several with that gift here.   Can be abused and controlling.  Whom you will marry, money issues.  </a:t>
            </a:r>
          </a:p>
          <a:p>
            <a:pPr algn="l"/>
            <a:endParaRPr lang="en-US" altLang="en-US" sz="4000" dirty="0"/>
          </a:p>
          <a:p>
            <a:pPr algn="l"/>
            <a:endParaRPr lang="en-US" sz="4000" dirty="0"/>
          </a:p>
        </p:txBody>
      </p:sp>
    </p:spTree>
    <p:extLst>
      <p:ext uri="{BB962C8B-B14F-4D97-AF65-F5344CB8AC3E}">
        <p14:creationId xmlns:p14="http://schemas.microsoft.com/office/powerpoint/2010/main" val="3166258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altLang="en-US" sz="4000" dirty="0"/>
          </a:p>
          <a:p>
            <a:pPr algn="l"/>
            <a:r>
              <a:rPr lang="en-US" altLang="en-US" sz="4000" dirty="0"/>
              <a:t>In a sense, all musicians prophecy: communicate G-d’s message in the Ruakh.</a:t>
            </a:r>
          </a:p>
          <a:p>
            <a:pPr algn="l"/>
            <a:endParaRPr lang="en-US" sz="4000" dirty="0"/>
          </a:p>
        </p:txBody>
      </p:sp>
    </p:spTree>
    <p:extLst>
      <p:ext uri="{BB962C8B-B14F-4D97-AF65-F5344CB8AC3E}">
        <p14:creationId xmlns:p14="http://schemas.microsoft.com/office/powerpoint/2010/main" val="485269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Divrei</a:t>
            </a:r>
            <a:r>
              <a:rPr lang="en-US" sz="4000" baseline="30000" dirty="0"/>
              <a:t> </a:t>
            </a:r>
            <a:r>
              <a:rPr lang="en-US" sz="4000" baseline="30000" dirty="0" err="1"/>
              <a:t>HaYamin</a:t>
            </a:r>
            <a:r>
              <a:rPr lang="en-US" sz="4000" baseline="30000" dirty="0"/>
              <a:t> 1 Chron 25.1</a:t>
            </a:r>
            <a:r>
              <a:rPr lang="en-US" sz="4000" dirty="0"/>
              <a:t> For the service, David and the army commanders selected some of the descendants of Asaf, of Heman and of </a:t>
            </a:r>
            <a:r>
              <a:rPr lang="en-US" sz="4000" dirty="0" err="1"/>
              <a:t>Y’dutun</a:t>
            </a:r>
            <a:r>
              <a:rPr lang="en-US" sz="4000" dirty="0"/>
              <a:t> to </a:t>
            </a:r>
            <a:r>
              <a:rPr lang="en-US" sz="4000" u="sng" dirty="0">
                <a:solidFill>
                  <a:srgbClr val="FFFF00"/>
                </a:solidFill>
              </a:rPr>
              <a:t>prophesy with lyres, lutes and cymbals</a:t>
            </a:r>
            <a:r>
              <a:rPr lang="en-US" sz="4000" dirty="0"/>
              <a:t>. </a:t>
            </a:r>
          </a:p>
        </p:txBody>
      </p:sp>
    </p:spTree>
    <p:extLst>
      <p:ext uri="{BB962C8B-B14F-4D97-AF65-F5344CB8AC3E}">
        <p14:creationId xmlns:p14="http://schemas.microsoft.com/office/powerpoint/2010/main" val="258723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28600"/>
            <a:ext cx="5562600" cy="4800600"/>
          </a:xfrm>
        </p:spPr>
        <p:txBody>
          <a:bodyPr>
            <a:normAutofit/>
          </a:bodyPr>
          <a:lstStyle/>
          <a:p>
            <a:pPr algn="l"/>
            <a:r>
              <a:rPr lang="en-US" sz="4000" dirty="0"/>
              <a:t> Yulia and </a:t>
            </a:r>
            <a:r>
              <a:rPr lang="en-US" sz="4000" dirty="0" err="1"/>
              <a:t>Valodia</a:t>
            </a:r>
            <a:r>
              <a:rPr lang="en-US" sz="4000" dirty="0"/>
              <a:t> </a:t>
            </a:r>
            <a:r>
              <a:rPr lang="en-US" sz="4000" dirty="0" err="1"/>
              <a:t>Bouryi</a:t>
            </a:r>
            <a:r>
              <a:rPr lang="en-US" sz="4000" dirty="0"/>
              <a:t> from Minsk, Belarus</a:t>
            </a:r>
          </a:p>
          <a:p>
            <a:pPr algn="l"/>
            <a:r>
              <a:rPr lang="en-US" sz="4000" dirty="0"/>
              <a:t>Classically trained worship leaders.  </a:t>
            </a:r>
          </a:p>
        </p:txBody>
      </p:sp>
      <p:pic>
        <p:nvPicPr>
          <p:cNvPr id="3" name="Picture 2">
            <a:extLst>
              <a:ext uri="{FF2B5EF4-FFF2-40B4-BE49-F238E27FC236}">
                <a16:creationId xmlns:a16="http://schemas.microsoft.com/office/drawing/2014/main" id="{EBD60C2E-959C-2B17-599D-2E9CD3BD3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0"/>
            <a:ext cx="3352800" cy="5029200"/>
          </a:xfrm>
          <a:prstGeom prst="rect">
            <a:avLst/>
          </a:prstGeom>
        </p:spPr>
      </p:pic>
    </p:spTree>
    <p:extLst>
      <p:ext uri="{BB962C8B-B14F-4D97-AF65-F5344CB8AC3E}">
        <p14:creationId xmlns:p14="http://schemas.microsoft.com/office/powerpoint/2010/main" val="856929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1871E2C2-9EA4-A129-738B-7AF0C45F1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187" y="0"/>
            <a:ext cx="3857625" cy="5143500"/>
          </a:xfrm>
          <a:prstGeom prst="rect">
            <a:avLst/>
          </a:prstGeom>
        </p:spPr>
      </p:pic>
    </p:spTree>
    <p:extLst>
      <p:ext uri="{BB962C8B-B14F-4D97-AF65-F5344CB8AC3E}">
        <p14:creationId xmlns:p14="http://schemas.microsoft.com/office/powerpoint/2010/main" val="38056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146DBE61-676D-D01F-8127-BA26C46EA6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578448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err="1"/>
              <a:t>Divrei</a:t>
            </a:r>
            <a:r>
              <a:rPr lang="en-US" sz="4000" baseline="30000" dirty="0"/>
              <a:t> </a:t>
            </a:r>
            <a:r>
              <a:rPr lang="en-US" sz="4000" baseline="30000" dirty="0" err="1"/>
              <a:t>HaYamin</a:t>
            </a:r>
            <a:r>
              <a:rPr lang="en-US" sz="4000" baseline="30000" dirty="0"/>
              <a:t> 1 Chron 25.5-7</a:t>
            </a:r>
            <a:r>
              <a:rPr lang="en-US" sz="4000" dirty="0"/>
              <a:t> God gave Heman fourteen sons and three daughters. They were all with their fathers Asaf, </a:t>
            </a:r>
            <a:r>
              <a:rPr lang="en-US" sz="4000" dirty="0" err="1"/>
              <a:t>Y’dutun</a:t>
            </a:r>
            <a:r>
              <a:rPr lang="en-US" sz="4000" dirty="0"/>
              <a:t> and Heman to sing with cymbals, lutes and lyres in the house of </a:t>
            </a:r>
            <a:r>
              <a:rPr lang="en-US" sz="4000" cap="small" dirty="0"/>
              <a:t>Adoni</a:t>
            </a:r>
            <a:r>
              <a:rPr lang="en-US" sz="4000" dirty="0"/>
              <a:t>, serving in the house of God under the direction of the king. </a:t>
            </a:r>
            <a:endParaRPr lang="en-US" sz="4000" dirty="0">
              <a:solidFill>
                <a:srgbClr val="FFFF00"/>
              </a:solidFill>
            </a:endParaRPr>
          </a:p>
        </p:txBody>
      </p:sp>
    </p:spTree>
    <p:extLst>
      <p:ext uri="{BB962C8B-B14F-4D97-AF65-F5344CB8AC3E}">
        <p14:creationId xmlns:p14="http://schemas.microsoft.com/office/powerpoint/2010/main" val="19698150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Divrei</a:t>
            </a:r>
            <a:r>
              <a:rPr lang="en-US" sz="4000" baseline="30000" dirty="0"/>
              <a:t> </a:t>
            </a:r>
            <a:r>
              <a:rPr lang="en-US" sz="4000" baseline="30000" dirty="0" err="1"/>
              <a:t>HaYamin</a:t>
            </a:r>
            <a:r>
              <a:rPr lang="en-US" sz="4000" baseline="30000" dirty="0"/>
              <a:t> 1 Chron 25.5-7</a:t>
            </a:r>
            <a:r>
              <a:rPr lang="en-US" sz="4000" dirty="0"/>
              <a:t>  Their number, together with their kinsmen who had </a:t>
            </a:r>
            <a:r>
              <a:rPr lang="en-US" sz="4000" dirty="0">
                <a:solidFill>
                  <a:srgbClr val="FFFF00"/>
                </a:solidFill>
              </a:rPr>
              <a:t>been instructed in singing to </a:t>
            </a:r>
            <a:r>
              <a:rPr lang="en-US" sz="4000" cap="small" dirty="0">
                <a:solidFill>
                  <a:srgbClr val="FFFF00"/>
                </a:solidFill>
              </a:rPr>
              <a:t>Adoni</a:t>
            </a:r>
            <a:r>
              <a:rPr lang="en-US" sz="4000" dirty="0">
                <a:solidFill>
                  <a:srgbClr val="FFFF00"/>
                </a:solidFill>
              </a:rPr>
              <a:t>, was 288, all well trained.</a:t>
            </a:r>
          </a:p>
        </p:txBody>
      </p:sp>
    </p:spTree>
    <p:extLst>
      <p:ext uri="{BB962C8B-B14F-4D97-AF65-F5344CB8AC3E}">
        <p14:creationId xmlns:p14="http://schemas.microsoft.com/office/powerpoint/2010/main" val="3802606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A0308507-D702-DB29-38B7-C14785E6AB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9177631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692BBED-B8FB-7014-E900-59696E8B6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7860B5B5-D7C6-1AE4-C153-8DDA07DD704D}"/>
              </a:ext>
            </a:extLst>
          </p:cNvPr>
          <p:cNvSpPr txBox="1"/>
          <p:nvPr/>
        </p:nvSpPr>
        <p:spPr>
          <a:xfrm>
            <a:off x="228600" y="209550"/>
            <a:ext cx="9305624" cy="4462760"/>
          </a:xfrm>
          <a:prstGeom prst="rect">
            <a:avLst/>
          </a:prstGeom>
          <a:noFill/>
        </p:spPr>
        <p:txBody>
          <a:bodyPr wrap="none" rtlCol="0">
            <a:spAutoFit/>
          </a:bodyPr>
          <a:lstStyle/>
          <a:p>
            <a:pPr algn="l"/>
            <a:r>
              <a:rPr lang="en-US" sz="4400" dirty="0">
                <a:solidFill>
                  <a:srgbClr val="FFFF00"/>
                </a:solidFill>
              </a:rPr>
              <a:t>The Elite Rescue/</a:t>
            </a:r>
            <a:r>
              <a:rPr lang="en-US" sz="4400" dirty="0" err="1">
                <a:solidFill>
                  <a:srgbClr val="FFFF00"/>
                </a:solidFill>
              </a:rPr>
              <a:t>LiberationTeam</a:t>
            </a:r>
            <a:endParaRPr lang="en-US" sz="4400" dirty="0">
              <a:solidFill>
                <a:srgbClr val="FFFF00"/>
              </a:solidFill>
            </a:endParaRPr>
          </a:p>
          <a:p>
            <a:pPr marL="509588" indent="-509588" algn="l">
              <a:buFont typeface="+mj-lt"/>
              <a:buAutoNum type="arabicPeriod"/>
            </a:pPr>
            <a:r>
              <a:rPr lang="en-US" dirty="0"/>
              <a:t>E</a:t>
            </a:r>
            <a:r>
              <a:rPr lang="en-US" sz="4000" dirty="0"/>
              <a:t>missaries</a:t>
            </a:r>
          </a:p>
          <a:p>
            <a:pPr marL="509588" indent="-509588" algn="l">
              <a:buFont typeface="+mj-lt"/>
              <a:buAutoNum type="arabicPeriod"/>
            </a:pPr>
            <a:r>
              <a:rPr lang="en-US" dirty="0"/>
              <a:t>Prophets</a:t>
            </a:r>
          </a:p>
          <a:p>
            <a:pPr marL="509588" indent="-509588" algn="l">
              <a:buFont typeface="+mj-lt"/>
              <a:buAutoNum type="arabicPeriod"/>
            </a:pPr>
            <a:r>
              <a:rPr lang="en-US" u="sng" dirty="0">
                <a:solidFill>
                  <a:srgbClr val="FFFF00"/>
                </a:solidFill>
              </a:rPr>
              <a:t>Proclaimers of the Good News, </a:t>
            </a:r>
          </a:p>
          <a:p>
            <a:pPr marL="509588" indent="-509588" algn="l">
              <a:buFont typeface="+mj-lt"/>
              <a:buAutoNum type="arabicPeriod"/>
            </a:pPr>
            <a:r>
              <a:rPr lang="en-US" dirty="0"/>
              <a:t>S</a:t>
            </a:r>
            <a:r>
              <a:rPr lang="en-US" sz="4000" dirty="0"/>
              <a:t>hepherds and</a:t>
            </a:r>
          </a:p>
          <a:p>
            <a:pPr marL="509588" indent="-509588" algn="l">
              <a:buFont typeface="+mj-lt"/>
              <a:buAutoNum type="arabicPeriod"/>
            </a:pPr>
            <a:r>
              <a:rPr lang="en-US" sz="4000" dirty="0"/>
              <a:t>teachers</a:t>
            </a:r>
          </a:p>
          <a:p>
            <a:endParaRPr lang="en-US" dirty="0"/>
          </a:p>
        </p:txBody>
      </p:sp>
    </p:spTree>
    <p:extLst>
      <p:ext uri="{BB962C8B-B14F-4D97-AF65-F5344CB8AC3E}">
        <p14:creationId xmlns:p14="http://schemas.microsoft.com/office/powerpoint/2010/main" val="773147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Evangelists.</a:t>
            </a:r>
          </a:p>
          <a:p>
            <a:pPr algn="l"/>
            <a:r>
              <a:rPr lang="en-US" sz="4000" dirty="0"/>
              <a:t>People who can seamlessly, winsomely, painlessly turn conversations to the subjects of salvation, sin, judgment, Yeshua, atonement.  Sometimes by music outreach at parks.  Sometimes at checkout lines.  </a:t>
            </a:r>
          </a:p>
        </p:txBody>
      </p:sp>
    </p:spTree>
    <p:extLst>
      <p:ext uri="{BB962C8B-B14F-4D97-AF65-F5344CB8AC3E}">
        <p14:creationId xmlns:p14="http://schemas.microsoft.com/office/powerpoint/2010/main" val="2158945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E9366591-B848-63D4-55D0-D0B24A234FA6}"/>
              </a:ext>
            </a:extLst>
          </p:cNvPr>
          <p:cNvPicPr>
            <a:picLocks noChangeAspect="1"/>
          </p:cNvPicPr>
          <p:nvPr/>
        </p:nvPicPr>
        <p:blipFill>
          <a:blip r:embed="rId3"/>
          <a:stretch>
            <a:fillRect/>
          </a:stretch>
        </p:blipFill>
        <p:spPr>
          <a:xfrm>
            <a:off x="165600" y="514350"/>
            <a:ext cx="8978399" cy="4192120"/>
          </a:xfrm>
          <a:prstGeom prst="rect">
            <a:avLst/>
          </a:prstGeom>
        </p:spPr>
      </p:pic>
      <p:sp>
        <p:nvSpPr>
          <p:cNvPr id="4" name="TextBox 3">
            <a:extLst>
              <a:ext uri="{FF2B5EF4-FFF2-40B4-BE49-F238E27FC236}">
                <a16:creationId xmlns:a16="http://schemas.microsoft.com/office/drawing/2014/main" id="{F4EB7FA6-42C0-09E2-1E93-30C8E1384867}"/>
              </a:ext>
            </a:extLst>
          </p:cNvPr>
          <p:cNvSpPr txBox="1"/>
          <p:nvPr/>
        </p:nvSpPr>
        <p:spPr>
          <a:xfrm>
            <a:off x="381000" y="514350"/>
            <a:ext cx="7914346" cy="707886"/>
          </a:xfrm>
          <a:prstGeom prst="rect">
            <a:avLst/>
          </a:prstGeom>
          <a:noFill/>
        </p:spPr>
        <p:txBody>
          <a:bodyPr wrap="none" rtlCol="0">
            <a:spAutoFit/>
          </a:bodyPr>
          <a:lstStyle/>
          <a:p>
            <a:pPr algn="l"/>
            <a:r>
              <a:rPr lang="en-US" dirty="0"/>
              <a:t>https://www.foi.org/zvikalisher/</a:t>
            </a:r>
          </a:p>
        </p:txBody>
      </p:sp>
    </p:spTree>
    <p:extLst>
      <p:ext uri="{BB962C8B-B14F-4D97-AF65-F5344CB8AC3E}">
        <p14:creationId xmlns:p14="http://schemas.microsoft.com/office/powerpoint/2010/main" val="1490871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But even if you aren’t a called proclaimer, you can share as the Ruakh give you opportunity.  Sometimes literature.  That’s how </a:t>
            </a:r>
            <a:r>
              <a:rPr lang="en-US" sz="4000" dirty="0" err="1"/>
              <a:t>Zvi</a:t>
            </a:r>
            <a:r>
              <a:rPr lang="en-US" sz="4000" dirty="0"/>
              <a:t> was won.  A little black booklet Hebrew Messianic Scriptures by a 60 year old woman to a new arrival in Israel.</a:t>
            </a:r>
          </a:p>
        </p:txBody>
      </p:sp>
    </p:spTree>
    <p:extLst>
      <p:ext uri="{BB962C8B-B14F-4D97-AF65-F5344CB8AC3E}">
        <p14:creationId xmlns:p14="http://schemas.microsoft.com/office/powerpoint/2010/main" val="26379741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A0308507-D702-DB29-38B7-C14785E6AB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7943780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692BBED-B8FB-7014-E900-59696E8B6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7860B5B5-D7C6-1AE4-C153-8DDA07DD704D}"/>
              </a:ext>
            </a:extLst>
          </p:cNvPr>
          <p:cNvSpPr txBox="1"/>
          <p:nvPr/>
        </p:nvSpPr>
        <p:spPr>
          <a:xfrm>
            <a:off x="152400" y="209550"/>
            <a:ext cx="8915400" cy="5139869"/>
          </a:xfrm>
          <a:prstGeom prst="rect">
            <a:avLst/>
          </a:prstGeom>
          <a:noFill/>
        </p:spPr>
        <p:txBody>
          <a:bodyPr wrap="square" rtlCol="0">
            <a:spAutoFit/>
          </a:bodyPr>
          <a:lstStyle/>
          <a:p>
            <a:pPr algn="l"/>
            <a:r>
              <a:rPr lang="en-US" sz="4400" dirty="0">
                <a:solidFill>
                  <a:srgbClr val="FFFF00"/>
                </a:solidFill>
              </a:rPr>
              <a:t>The Elite Rescue /</a:t>
            </a:r>
            <a:r>
              <a:rPr lang="en-US" sz="4400" dirty="0" err="1">
                <a:solidFill>
                  <a:srgbClr val="FFFF00"/>
                </a:solidFill>
              </a:rPr>
              <a:t>LiberationTeam</a:t>
            </a:r>
            <a:endParaRPr lang="en-US" sz="4400" dirty="0">
              <a:solidFill>
                <a:srgbClr val="FFFF00"/>
              </a:solidFill>
            </a:endParaRPr>
          </a:p>
          <a:p>
            <a:pPr marL="509588" indent="-509588" algn="l">
              <a:buFont typeface="+mj-lt"/>
              <a:buAutoNum type="arabicPeriod"/>
            </a:pPr>
            <a:r>
              <a:rPr lang="en-US" dirty="0"/>
              <a:t>E</a:t>
            </a:r>
            <a:r>
              <a:rPr lang="en-US" sz="4000" dirty="0"/>
              <a:t>missaries</a:t>
            </a:r>
          </a:p>
          <a:p>
            <a:pPr marL="509588" indent="-509588" algn="l">
              <a:buFont typeface="+mj-lt"/>
              <a:buAutoNum type="arabicPeriod"/>
            </a:pPr>
            <a:r>
              <a:rPr lang="en-US" dirty="0"/>
              <a:t>Prophets</a:t>
            </a:r>
          </a:p>
          <a:p>
            <a:pPr marL="509588" indent="-509588" algn="l">
              <a:buFont typeface="+mj-lt"/>
              <a:buAutoNum type="arabicPeriod"/>
            </a:pPr>
            <a:r>
              <a:rPr lang="en-US" dirty="0"/>
              <a:t>P</a:t>
            </a:r>
            <a:r>
              <a:rPr lang="en-US" sz="4000" dirty="0"/>
              <a:t>roclaimers of the Good News, </a:t>
            </a:r>
          </a:p>
          <a:p>
            <a:pPr marL="509588" indent="-509588" algn="l">
              <a:buFont typeface="+mj-lt"/>
              <a:buAutoNum type="arabicPeriod"/>
            </a:pPr>
            <a:r>
              <a:rPr lang="en-US" u="sng" dirty="0">
                <a:solidFill>
                  <a:srgbClr val="FFFF00"/>
                </a:solidFill>
              </a:rPr>
              <a:t>Shepherds and</a:t>
            </a:r>
          </a:p>
          <a:p>
            <a:pPr marL="509588" indent="-509588" algn="l">
              <a:buFont typeface="+mj-lt"/>
              <a:buAutoNum type="arabicPeriod"/>
            </a:pPr>
            <a:r>
              <a:rPr lang="en-US" u="sng" dirty="0">
                <a:solidFill>
                  <a:srgbClr val="FFFF00"/>
                </a:solidFill>
              </a:rPr>
              <a:t>teachers</a:t>
            </a:r>
          </a:p>
          <a:p>
            <a:endParaRPr lang="en-US" dirty="0"/>
          </a:p>
        </p:txBody>
      </p:sp>
    </p:spTree>
    <p:extLst>
      <p:ext uri="{BB962C8B-B14F-4D97-AF65-F5344CB8AC3E}">
        <p14:creationId xmlns:p14="http://schemas.microsoft.com/office/powerpoint/2010/main" val="1237971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7D424A69-C30D-33E8-F475-E24AA590C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187" y="0"/>
            <a:ext cx="3857625" cy="5143500"/>
          </a:xfrm>
          <a:prstGeom prst="rect">
            <a:avLst/>
          </a:prstGeom>
        </p:spPr>
      </p:pic>
    </p:spTree>
    <p:extLst>
      <p:ext uri="{BB962C8B-B14F-4D97-AF65-F5344CB8AC3E}">
        <p14:creationId xmlns:p14="http://schemas.microsoft.com/office/powerpoint/2010/main" val="21941198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Instruction in </a:t>
            </a:r>
          </a:p>
          <a:p>
            <a:pPr marL="288925" indent="-288925" algn="l">
              <a:buFont typeface="Arial" panose="020B0604020202020204" pitchFamily="34" charset="0"/>
              <a:buChar char="•"/>
            </a:pPr>
            <a:r>
              <a:rPr lang="en-US" sz="4000" dirty="0"/>
              <a:t>The Word</a:t>
            </a:r>
          </a:p>
          <a:p>
            <a:pPr marL="288925" indent="-288925" algn="l">
              <a:buFont typeface="Arial" panose="020B0604020202020204" pitchFamily="34" charset="0"/>
              <a:buChar char="•"/>
            </a:pPr>
            <a:r>
              <a:rPr lang="en-US" sz="4000" dirty="0"/>
              <a:t>Worship</a:t>
            </a:r>
          </a:p>
          <a:p>
            <a:pPr marL="288925" indent="-288925" algn="l">
              <a:buFont typeface="Arial" panose="020B0604020202020204" pitchFamily="34" charset="0"/>
              <a:buChar char="•"/>
            </a:pPr>
            <a:r>
              <a:rPr lang="en-US" sz="4000" dirty="0"/>
              <a:t>Community</a:t>
            </a:r>
          </a:p>
          <a:p>
            <a:pPr marL="288925" indent="-288925" algn="l">
              <a:buFont typeface="Arial" panose="020B0604020202020204" pitchFamily="34" charset="0"/>
              <a:buChar char="•"/>
            </a:pPr>
            <a:r>
              <a:rPr lang="en-US" sz="4000" dirty="0"/>
              <a:t>Mission and vision</a:t>
            </a:r>
          </a:p>
          <a:p>
            <a:pPr marL="288925" indent="-288925" algn="l">
              <a:buFont typeface="Arial" panose="020B0604020202020204" pitchFamily="34" charset="0"/>
              <a:buChar char="•"/>
            </a:pPr>
            <a:r>
              <a:rPr lang="en-US" sz="4000" dirty="0"/>
              <a:t>Doctrine </a:t>
            </a:r>
          </a:p>
          <a:p>
            <a:pPr marL="288925" indent="-288925" algn="l">
              <a:buFont typeface="Arial" panose="020B0604020202020204" pitchFamily="34" charset="0"/>
              <a:buChar char="•"/>
            </a:pPr>
            <a:r>
              <a:rPr lang="en-US" sz="4000" dirty="0"/>
              <a:t>Torah Practice</a:t>
            </a:r>
          </a:p>
        </p:txBody>
      </p:sp>
    </p:spTree>
    <p:extLst>
      <p:ext uri="{BB962C8B-B14F-4D97-AF65-F5344CB8AC3E}">
        <p14:creationId xmlns:p14="http://schemas.microsoft.com/office/powerpoint/2010/main" val="3020639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baseline="30000" dirty="0"/>
              <a:t>T’hillim Ps 23 </a:t>
            </a:r>
            <a:r>
              <a:rPr lang="en-US" sz="4000" cap="small" dirty="0"/>
              <a:t>Adoni</a:t>
            </a:r>
            <a:r>
              <a:rPr lang="en-US" sz="4000" dirty="0"/>
              <a:t> is my shepherd; I lack nothing.  </a:t>
            </a:r>
            <a:r>
              <a:rPr lang="en-US" sz="4000" dirty="0">
                <a:solidFill>
                  <a:srgbClr val="FFFF00"/>
                </a:solidFill>
              </a:rPr>
              <a:t>He has me lie down in grassy pastures</a:t>
            </a:r>
            <a:r>
              <a:rPr lang="en-US" sz="4000" dirty="0"/>
              <a:t>, he leads me by quiet water,  he restores my inner person. He guides me in right paths for the sake of his own name. Even if I pass through death-dark ravines, I will fear no disaster; for you are with me; your rod and staff reassure me.</a:t>
            </a:r>
          </a:p>
        </p:txBody>
      </p:sp>
    </p:spTree>
    <p:extLst>
      <p:ext uri="{BB962C8B-B14F-4D97-AF65-F5344CB8AC3E}">
        <p14:creationId xmlns:p14="http://schemas.microsoft.com/office/powerpoint/2010/main" val="16398084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Shepherd</a:t>
            </a:r>
          </a:p>
          <a:p>
            <a:pPr algn="l"/>
            <a:r>
              <a:rPr lang="en-US" sz="4000" dirty="0"/>
              <a:t>The Babylonian Talmud TB Gittin 56a, describes Jerusalem of 68-70 A.D. just before its destruction, when the Romans were besieging the city and various Jewish political-religious parties were fighting amongst each other:</a:t>
            </a:r>
          </a:p>
          <a:p>
            <a:pPr algn="l"/>
            <a:endParaRPr lang="en-US" sz="4000" dirty="0"/>
          </a:p>
        </p:txBody>
      </p:sp>
    </p:spTree>
    <p:extLst>
      <p:ext uri="{BB962C8B-B14F-4D97-AF65-F5344CB8AC3E}">
        <p14:creationId xmlns:p14="http://schemas.microsoft.com/office/powerpoint/2010/main" val="2436756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 Rome sent Vespasian Caesar against the Jews. He came and laid siege to Jerusalem for three years. There were at that time in Jerusalem these three wealthy people: </a:t>
            </a:r>
            <a:r>
              <a:rPr lang="en-US" sz="4000" dirty="0" err="1"/>
              <a:t>Nakdimon</a:t>
            </a:r>
            <a:r>
              <a:rPr lang="en-US" sz="4000" dirty="0"/>
              <a:t> [i.e., Nicodemus] ben Gurion, ben </a:t>
            </a:r>
            <a:r>
              <a:rPr lang="en-US" sz="4000" dirty="0" err="1"/>
              <a:t>Kalba</a:t>
            </a:r>
            <a:r>
              <a:rPr lang="en-US" sz="4000" dirty="0"/>
              <a:t> </a:t>
            </a:r>
            <a:r>
              <a:rPr lang="en-US" sz="4000" dirty="0" err="1"/>
              <a:t>Savua</a:t>
            </a:r>
            <a:r>
              <a:rPr lang="en-US" sz="4000" dirty="0"/>
              <a:t>, and ben Tzitzit </a:t>
            </a:r>
            <a:r>
              <a:rPr lang="en-US" sz="4000" dirty="0" err="1"/>
              <a:t>HaKesat</a:t>
            </a:r>
            <a:r>
              <a:rPr lang="en-US" sz="4000" dirty="0"/>
              <a:t> . . .  </a:t>
            </a:r>
          </a:p>
        </p:txBody>
      </p:sp>
    </p:spTree>
    <p:extLst>
      <p:ext uri="{BB962C8B-B14F-4D97-AF65-F5344CB8AC3E}">
        <p14:creationId xmlns:p14="http://schemas.microsoft.com/office/powerpoint/2010/main" val="39867925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85000" lnSpcReduction="10000"/>
          </a:bodyPr>
          <a:lstStyle/>
          <a:p>
            <a:pPr algn="l"/>
            <a:r>
              <a:rPr lang="en-US" sz="4000" dirty="0"/>
              <a:t>These three wealthy men had between them enough commodities to sustain the besieged [populace] for twenty-one years. There were certain Zealots among the people of Jerusalem . . .  In order to force the residents of the city to engage in battle, the Zealots arose and burned down these storehouses of wheat and barley, and there was a general famine. </a:t>
            </a:r>
          </a:p>
        </p:txBody>
      </p:sp>
    </p:spTree>
    <p:extLst>
      <p:ext uri="{BB962C8B-B14F-4D97-AF65-F5344CB8AC3E}">
        <p14:creationId xmlns:p14="http://schemas.microsoft.com/office/powerpoint/2010/main" val="1556310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Modern Israelis make use of a phrase from that day – </a:t>
            </a:r>
          </a:p>
          <a:p>
            <a:pPr algn="l"/>
            <a:r>
              <a:rPr lang="en-US" sz="4000" i="1" dirty="0" err="1"/>
              <a:t>lisrof</a:t>
            </a:r>
            <a:r>
              <a:rPr lang="en-US" sz="4000" i="1" dirty="0"/>
              <a:t> et </a:t>
            </a:r>
            <a:r>
              <a:rPr lang="en-US" sz="4000" i="1" dirty="0" err="1"/>
              <a:t>ha’asamim</a:t>
            </a:r>
            <a:r>
              <a:rPr lang="en-US" sz="4000" dirty="0"/>
              <a:t>  </a:t>
            </a:r>
          </a:p>
          <a:p>
            <a:pPr algn="l"/>
            <a:r>
              <a:rPr lang="en-US" sz="4000" dirty="0"/>
              <a:t>[‘to burn down the</a:t>
            </a:r>
            <a:r>
              <a:rPr lang="he-IL" sz="4000" dirty="0"/>
              <a:t> </a:t>
            </a:r>
            <a:r>
              <a:rPr lang="en-US" sz="4000" dirty="0"/>
              <a:t>warehouses</a:t>
            </a:r>
            <a:r>
              <a:rPr lang="he-IL" sz="4000" dirty="0"/>
              <a:t> </a:t>
            </a:r>
            <a:r>
              <a:rPr lang="en-US" sz="4000" dirty="0"/>
              <a:t>‘]</a:t>
            </a:r>
            <a:endParaRPr lang="en-US" sz="4000" b="1" dirty="0">
              <a:latin typeface="David" panose="020E0502060401010101" pitchFamily="34" charset="-79"/>
              <a:cs typeface="David" panose="020E0502060401010101" pitchFamily="34" charset="-79"/>
            </a:endParaRPr>
          </a:p>
          <a:p>
            <a:pPr algn="r" rtl="1"/>
            <a:r>
              <a:rPr lang="he-IL" sz="4800" b="1" dirty="0">
                <a:latin typeface="David" panose="020E0502060401010101" pitchFamily="34" charset="-79"/>
                <a:cs typeface="David" panose="020E0502060401010101" pitchFamily="34" charset="-79"/>
              </a:rPr>
              <a:t>לשרוף את האסמים</a:t>
            </a:r>
            <a:endParaRPr lang="en-US" sz="4800" b="1" dirty="0">
              <a:latin typeface="David" panose="020E0502060401010101" pitchFamily="34" charset="-79"/>
              <a:cs typeface="David" panose="020E0502060401010101" pitchFamily="34" charset="-79"/>
            </a:endParaRPr>
          </a:p>
          <a:p>
            <a:pPr algn="l"/>
            <a:r>
              <a:rPr lang="en-US" sz="4000" u="sng" dirty="0">
                <a:solidFill>
                  <a:srgbClr val="FFFF00"/>
                </a:solidFill>
              </a:rPr>
              <a:t>Are we burning the warehouses?</a:t>
            </a:r>
          </a:p>
        </p:txBody>
      </p:sp>
    </p:spTree>
    <p:extLst>
      <p:ext uri="{BB962C8B-B14F-4D97-AF65-F5344CB8AC3E}">
        <p14:creationId xmlns:p14="http://schemas.microsoft.com/office/powerpoint/2010/main" val="10476610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Avner Boskey concerning Israel: Our last newsletter went out on March 15, 2023. A lot has happened in the past two weeks. The Saturday night demonstrations in Tel Aviv’s </a:t>
            </a:r>
            <a:r>
              <a:rPr lang="en-US" sz="4000" dirty="0" err="1"/>
              <a:t>Habimah</a:t>
            </a:r>
            <a:r>
              <a:rPr lang="en-US" sz="4000" dirty="0"/>
              <a:t> Square have grown from approximately 100,000 people to close to 200,000 in attendance. </a:t>
            </a:r>
          </a:p>
        </p:txBody>
      </p:sp>
    </p:spTree>
    <p:extLst>
      <p:ext uri="{BB962C8B-B14F-4D97-AF65-F5344CB8AC3E}">
        <p14:creationId xmlns:p14="http://schemas.microsoft.com/office/powerpoint/2010/main" val="3647918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These have escalated, blocking Tel Aviv’s central freeway for hours, and closing down main municipal arteries. Eventually mounted police, stun grenades and water cannons have been deployed, and multiple arrests followed.</a:t>
            </a:r>
            <a:r>
              <a:rPr lang="he-IL" sz="4000" dirty="0"/>
              <a:t>   </a:t>
            </a:r>
            <a:r>
              <a:rPr lang="en-US" sz="4000" dirty="0"/>
              <a:t> Kaplan St. protests</a:t>
            </a:r>
          </a:p>
        </p:txBody>
      </p:sp>
    </p:spTree>
    <p:extLst>
      <p:ext uri="{BB962C8B-B14F-4D97-AF65-F5344CB8AC3E}">
        <p14:creationId xmlns:p14="http://schemas.microsoft.com/office/powerpoint/2010/main" val="28678233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Jonathan Feldstein President Genesis 123 Foundation</a:t>
            </a:r>
          </a:p>
          <a:p>
            <a:pPr algn="l"/>
            <a:r>
              <a:rPr lang="en-US" sz="4000" dirty="0"/>
              <a:t>The army has canceled the leave for combat soldiers, more reservists are being called up again, public bomb shelters are open (we have one in our home as do many Israelis), the air force is on high alert, </a:t>
            </a:r>
          </a:p>
        </p:txBody>
      </p:sp>
    </p:spTree>
    <p:extLst>
      <p:ext uri="{BB962C8B-B14F-4D97-AF65-F5344CB8AC3E}">
        <p14:creationId xmlns:p14="http://schemas.microsoft.com/office/powerpoint/2010/main" val="4202566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and GPS is being jammed as far south as Tel Aviv because Hezbollah has many (tens or hundreds of) thousands of precision GPS guided missiles that can hit most everywhere here.</a:t>
            </a:r>
          </a:p>
        </p:txBody>
      </p:sp>
    </p:spTree>
    <p:extLst>
      <p:ext uri="{BB962C8B-B14F-4D97-AF65-F5344CB8AC3E}">
        <p14:creationId xmlns:p14="http://schemas.microsoft.com/office/powerpoint/2010/main" val="1092122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a:p>
            <a:r>
              <a:rPr lang="en-US" sz="4000" dirty="0"/>
              <a:t>Second, G-d’s </a:t>
            </a:r>
          </a:p>
          <a:p>
            <a:r>
              <a:rPr lang="en-US" sz="4000" dirty="0"/>
              <a:t>mathematical handiwork.</a:t>
            </a:r>
          </a:p>
        </p:txBody>
      </p:sp>
    </p:spTree>
    <p:extLst>
      <p:ext uri="{BB962C8B-B14F-4D97-AF65-F5344CB8AC3E}">
        <p14:creationId xmlns:p14="http://schemas.microsoft.com/office/powerpoint/2010/main" val="13182906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Last week I was driving in northern Israel and my GPS kept saying I was in Beirut. Yesterday, amid rocket fire from Gaza (still) and Lebanon (dozens a day), big news here was the GPS jamming created huge traffic problems. </a:t>
            </a:r>
          </a:p>
        </p:txBody>
      </p:sp>
    </p:spTree>
    <p:extLst>
      <p:ext uri="{BB962C8B-B14F-4D97-AF65-F5344CB8AC3E}">
        <p14:creationId xmlns:p14="http://schemas.microsoft.com/office/powerpoint/2010/main" val="26091946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2050" name="Picture 2" descr="UNITED STATES - DECEMBER 4: Lt. Gen. Kenneth F. McKenzie, Jr., USMC, testifies during a Senate Armed Services Committee confirmation hearing in Dirksen Building on December 4, 2018. McKenzie is nominated to serve as General And Commander, U.S. Central Command, and Lt. Gen. Richard D. Clarke, U.S. Army, is nominated to serve as General And Commander, US Special Operations Command.">
            <a:extLst>
              <a:ext uri="{FF2B5EF4-FFF2-40B4-BE49-F238E27FC236}">
                <a16:creationId xmlns:a16="http://schemas.microsoft.com/office/drawing/2014/main" id="{01F3C57F-DC7F-5BBA-9F34-C13116CCF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97A705-98CD-4EA9-C13D-2F372EC9C732}"/>
              </a:ext>
            </a:extLst>
          </p:cNvPr>
          <p:cNvSpPr txBox="1"/>
          <p:nvPr/>
        </p:nvSpPr>
        <p:spPr>
          <a:xfrm>
            <a:off x="152400" y="-19251"/>
            <a:ext cx="8636723" cy="132343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Former U.S. Central Command </a:t>
            </a:r>
          </a:p>
          <a:p>
            <a:pPr algn="l"/>
            <a:r>
              <a:rPr lang="en-US" dirty="0">
                <a:effectLst>
                  <a:outerShdw blurRad="38100" dist="38100" dir="2700000" algn="tl">
                    <a:srgbClr val="000000">
                      <a:alpha val="43137"/>
                    </a:srgbClr>
                  </a:outerShdw>
                </a:effectLst>
              </a:rPr>
              <a:t>Commander Gen. Frank McKenzie</a:t>
            </a:r>
          </a:p>
        </p:txBody>
      </p:sp>
    </p:spTree>
    <p:extLst>
      <p:ext uri="{BB962C8B-B14F-4D97-AF65-F5344CB8AC3E}">
        <p14:creationId xmlns:p14="http://schemas.microsoft.com/office/powerpoint/2010/main" val="1688173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baseline="30000" dirty="0"/>
              <a:t>Yn 17.22-23</a:t>
            </a:r>
            <a:r>
              <a:rPr lang="en-US" sz="4000" dirty="0"/>
              <a:t> The glory which you have given to me, I have given to them; so that they may be one, just as we are one — I united with them and you with me, so that they may be completely one, and the world thus realize that you sent me, and that you have loved them just as you have loved me.</a:t>
            </a:r>
          </a:p>
        </p:txBody>
      </p:sp>
    </p:spTree>
    <p:extLst>
      <p:ext uri="{BB962C8B-B14F-4D97-AF65-F5344CB8AC3E}">
        <p14:creationId xmlns:p14="http://schemas.microsoft.com/office/powerpoint/2010/main" val="32611003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3810000" cy="4800600"/>
          </a:xfrm>
        </p:spPr>
        <p:txBody>
          <a:bodyPr>
            <a:normAutofit/>
          </a:bodyPr>
          <a:lstStyle/>
          <a:p>
            <a:pPr algn="r" rtl="1"/>
            <a:r>
              <a:rPr lang="he-IL" sz="4400" b="1" dirty="0">
                <a:latin typeface="David" panose="020E0502060401010101" pitchFamily="34" charset="-79"/>
                <a:cs typeface="David" panose="020E0502060401010101" pitchFamily="34" charset="-79"/>
              </a:rPr>
              <a:t>אזור חופשי לשון הרע</a:t>
            </a:r>
            <a:endParaRPr lang="en-US" sz="4400" b="1" dirty="0">
              <a:latin typeface="David" panose="020E0502060401010101" pitchFamily="34" charset="-79"/>
              <a:cs typeface="David" panose="020E0502060401010101" pitchFamily="34" charset="-79"/>
            </a:endParaRPr>
          </a:p>
          <a:p>
            <a:pPr algn="l"/>
            <a:r>
              <a:rPr lang="en-US" sz="4000" i="1" dirty="0" err="1"/>
              <a:t>Azor</a:t>
            </a:r>
            <a:r>
              <a:rPr lang="en-US" sz="4000" i="1" dirty="0"/>
              <a:t> </a:t>
            </a:r>
            <a:r>
              <a:rPr lang="en-US" sz="4000" i="1" dirty="0" err="1"/>
              <a:t>khofshi</a:t>
            </a:r>
            <a:endParaRPr lang="en-US" sz="4000" i="1" dirty="0"/>
          </a:p>
          <a:p>
            <a:pPr algn="l"/>
            <a:r>
              <a:rPr lang="en-US" sz="4000" i="1" dirty="0"/>
              <a:t>Lashon </a:t>
            </a:r>
            <a:r>
              <a:rPr lang="en-US" sz="4000" i="1" dirty="0" err="1"/>
              <a:t>HaRa</a:t>
            </a:r>
            <a:endParaRPr lang="en-US" sz="4000" i="1" dirty="0"/>
          </a:p>
          <a:p>
            <a:pPr algn="l"/>
            <a:r>
              <a:rPr lang="en-US" sz="4000" dirty="0"/>
              <a:t>Defamation free zone</a:t>
            </a:r>
          </a:p>
          <a:p>
            <a:pPr algn="l"/>
            <a:endParaRPr lang="en-US" sz="4000" dirty="0"/>
          </a:p>
        </p:txBody>
      </p:sp>
      <p:pic>
        <p:nvPicPr>
          <p:cNvPr id="3" name="Picture 2">
            <a:extLst>
              <a:ext uri="{FF2B5EF4-FFF2-40B4-BE49-F238E27FC236}">
                <a16:creationId xmlns:a16="http://schemas.microsoft.com/office/drawing/2014/main" id="{7A83121B-32A9-B711-88A4-1A3108C9E2DC}"/>
              </a:ext>
            </a:extLst>
          </p:cNvPr>
          <p:cNvPicPr>
            <a:picLocks noChangeAspect="1"/>
          </p:cNvPicPr>
          <p:nvPr/>
        </p:nvPicPr>
        <p:blipFill>
          <a:blip r:embed="rId3"/>
          <a:stretch>
            <a:fillRect/>
          </a:stretch>
        </p:blipFill>
        <p:spPr>
          <a:xfrm>
            <a:off x="4038600" y="9525"/>
            <a:ext cx="5029199" cy="4677814"/>
          </a:xfrm>
          <a:prstGeom prst="rect">
            <a:avLst/>
          </a:prstGeom>
        </p:spPr>
      </p:pic>
    </p:spTree>
    <p:extLst>
      <p:ext uri="{BB962C8B-B14F-4D97-AF65-F5344CB8AC3E}">
        <p14:creationId xmlns:p14="http://schemas.microsoft.com/office/powerpoint/2010/main" val="34547682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30AC6935-0ACB-A89A-D5F8-E23D05267F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187" y="0"/>
            <a:ext cx="3857625" cy="5143500"/>
          </a:xfrm>
          <a:prstGeom prst="rect">
            <a:avLst/>
          </a:prstGeom>
        </p:spPr>
      </p:pic>
    </p:spTree>
    <p:extLst>
      <p:ext uri="{BB962C8B-B14F-4D97-AF65-F5344CB8AC3E}">
        <p14:creationId xmlns:p14="http://schemas.microsoft.com/office/powerpoint/2010/main" val="4596046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2 Cor 4.6  </a:t>
            </a:r>
            <a:r>
              <a:rPr lang="en-US" sz="4000" dirty="0"/>
              <a:t>For it is the God who once said, “Let light shine out of darkness,” who has made his light shine in our hearts, the light of the knowledge of God’s glory shining in the face of the Messiah Yeshua.</a:t>
            </a:r>
            <a:endParaRPr lang="en-US" sz="6600" dirty="0"/>
          </a:p>
        </p:txBody>
      </p:sp>
    </p:spTree>
    <p:extLst>
      <p:ext uri="{BB962C8B-B14F-4D97-AF65-F5344CB8AC3E}">
        <p14:creationId xmlns:p14="http://schemas.microsoft.com/office/powerpoint/2010/main" val="25618753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2 Cor 3.18 </a:t>
            </a:r>
            <a:r>
              <a:rPr lang="en-US" sz="4000" dirty="0"/>
              <a:t>All of us, with faces unveiled, see as in a mirror the glory of the Lord; and we are being changed into his very image, from one degree of glory to the next, by </a:t>
            </a:r>
            <a:r>
              <a:rPr lang="en-US" sz="4000" cap="small" dirty="0"/>
              <a:t>Adoni</a:t>
            </a:r>
            <a:r>
              <a:rPr lang="en-US" sz="4000" dirty="0"/>
              <a:t> the Spirit.</a:t>
            </a:r>
            <a:endParaRPr lang="en-US" sz="6600" dirty="0"/>
          </a:p>
        </p:txBody>
      </p:sp>
    </p:spTree>
    <p:extLst>
      <p:ext uri="{BB962C8B-B14F-4D97-AF65-F5344CB8AC3E}">
        <p14:creationId xmlns:p14="http://schemas.microsoft.com/office/powerpoint/2010/main" val="12058964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A0308507-D702-DB29-38B7-C14785E6AB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9022261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692BBED-B8FB-7014-E900-59696E8B6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7860B5B5-D7C6-1AE4-C153-8DDA07DD704D}"/>
              </a:ext>
            </a:extLst>
          </p:cNvPr>
          <p:cNvSpPr txBox="1"/>
          <p:nvPr/>
        </p:nvSpPr>
        <p:spPr>
          <a:xfrm>
            <a:off x="152400" y="209550"/>
            <a:ext cx="8915400" cy="5139869"/>
          </a:xfrm>
          <a:prstGeom prst="rect">
            <a:avLst/>
          </a:prstGeom>
          <a:noFill/>
        </p:spPr>
        <p:txBody>
          <a:bodyPr wrap="square" rtlCol="0">
            <a:spAutoFit/>
          </a:bodyPr>
          <a:lstStyle/>
          <a:p>
            <a:pPr algn="l"/>
            <a:r>
              <a:rPr lang="en-US" sz="4400" dirty="0">
                <a:solidFill>
                  <a:srgbClr val="FFFF00"/>
                </a:solidFill>
              </a:rPr>
              <a:t>The Elite Rescue /</a:t>
            </a:r>
            <a:r>
              <a:rPr lang="en-US" sz="4400" dirty="0" err="1">
                <a:solidFill>
                  <a:srgbClr val="FFFF00"/>
                </a:solidFill>
              </a:rPr>
              <a:t>LiberationTeam</a:t>
            </a:r>
            <a:endParaRPr lang="en-US" sz="4400" dirty="0">
              <a:solidFill>
                <a:srgbClr val="FFFF00"/>
              </a:solidFill>
            </a:endParaRPr>
          </a:p>
          <a:p>
            <a:pPr marL="509588" indent="-509588" algn="l">
              <a:buFont typeface="+mj-lt"/>
              <a:buAutoNum type="arabicPeriod"/>
            </a:pPr>
            <a:r>
              <a:rPr lang="en-US" dirty="0"/>
              <a:t>E</a:t>
            </a:r>
            <a:r>
              <a:rPr lang="en-US" sz="4000" dirty="0"/>
              <a:t>missaries</a:t>
            </a:r>
          </a:p>
          <a:p>
            <a:pPr marL="509588" indent="-509588" algn="l">
              <a:buFont typeface="+mj-lt"/>
              <a:buAutoNum type="arabicPeriod"/>
            </a:pPr>
            <a:r>
              <a:rPr lang="en-US" dirty="0"/>
              <a:t>Prophets</a:t>
            </a:r>
          </a:p>
          <a:p>
            <a:pPr marL="509588" indent="-509588" algn="l">
              <a:buFont typeface="+mj-lt"/>
              <a:buAutoNum type="arabicPeriod"/>
            </a:pPr>
            <a:r>
              <a:rPr lang="en-US" dirty="0"/>
              <a:t>P</a:t>
            </a:r>
            <a:r>
              <a:rPr lang="en-US" sz="4000" dirty="0"/>
              <a:t>roclaimers of the Good News, </a:t>
            </a:r>
          </a:p>
          <a:p>
            <a:pPr marL="509588" indent="-509588" algn="l">
              <a:buFont typeface="+mj-lt"/>
              <a:buAutoNum type="arabicPeriod"/>
            </a:pPr>
            <a:r>
              <a:rPr lang="en-US" dirty="0"/>
              <a:t>Shepherds and</a:t>
            </a:r>
          </a:p>
          <a:p>
            <a:pPr marL="509588" indent="-509588" algn="l">
              <a:buFont typeface="+mj-lt"/>
              <a:buAutoNum type="arabicPeriod"/>
            </a:pPr>
            <a:r>
              <a:rPr lang="en-US" dirty="0"/>
              <a:t>teachers</a:t>
            </a:r>
          </a:p>
          <a:p>
            <a:endParaRPr lang="en-US" dirty="0"/>
          </a:p>
        </p:txBody>
      </p:sp>
    </p:spTree>
    <p:extLst>
      <p:ext uri="{BB962C8B-B14F-4D97-AF65-F5344CB8AC3E}">
        <p14:creationId xmlns:p14="http://schemas.microsoft.com/office/powerpoint/2010/main" val="29000429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These five types will get it done!</a:t>
            </a:r>
          </a:p>
        </p:txBody>
      </p:sp>
    </p:spTree>
    <p:extLst>
      <p:ext uri="{BB962C8B-B14F-4D97-AF65-F5344CB8AC3E}">
        <p14:creationId xmlns:p14="http://schemas.microsoft.com/office/powerpoint/2010/main" val="1369957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2" name="Eclipse viewer">
            <a:hlinkClick r:id="" action="ppaction://media"/>
            <a:extLst>
              <a:ext uri="{FF2B5EF4-FFF2-40B4-BE49-F238E27FC236}">
                <a16:creationId xmlns:a16="http://schemas.microsoft.com/office/drawing/2014/main" id="{58BFDB8C-2671-5B2E-C3E9-0E3F9330A2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3825"/>
            <a:ext cx="9144000" cy="5143500"/>
          </a:xfrm>
          <a:prstGeom prst="rect">
            <a:avLst/>
          </a:prstGeom>
        </p:spPr>
      </p:pic>
    </p:spTree>
    <p:extLst>
      <p:ext uri="{BB962C8B-B14F-4D97-AF65-F5344CB8AC3E}">
        <p14:creationId xmlns:p14="http://schemas.microsoft.com/office/powerpoint/2010/main" val="49337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These five types will get it done!</a:t>
            </a:r>
          </a:p>
          <a:p>
            <a:pPr algn="l"/>
            <a:r>
              <a:rPr lang="en-US" sz="4000" dirty="0"/>
              <a:t>Not at all.</a:t>
            </a:r>
          </a:p>
          <a:p>
            <a:pPr algn="l"/>
            <a:r>
              <a:rPr lang="en-US" sz="4000" dirty="0"/>
              <a:t>These five types will make us ALL into mensches, </a:t>
            </a:r>
          </a:p>
          <a:p>
            <a:pPr marL="288925" indent="-288925" algn="l">
              <a:buFont typeface="Arial" panose="020B0604020202020204" pitchFamily="34" charset="0"/>
              <a:buChar char="•"/>
            </a:pPr>
            <a:r>
              <a:rPr lang="en-US" sz="4000" dirty="0"/>
              <a:t>Loving G-d, Messiah like</a:t>
            </a:r>
          </a:p>
          <a:p>
            <a:pPr marL="288925" indent="-288925" algn="l">
              <a:buFont typeface="Arial" panose="020B0604020202020204" pitchFamily="34" charset="0"/>
              <a:buChar char="•"/>
            </a:pPr>
            <a:r>
              <a:rPr lang="en-US" sz="4000" dirty="0"/>
              <a:t>Loving each other</a:t>
            </a:r>
          </a:p>
          <a:p>
            <a:pPr marL="288925" indent="-288925" algn="l">
              <a:buFont typeface="Arial" panose="020B0604020202020204" pitchFamily="34" charset="0"/>
              <a:buChar char="•"/>
            </a:pPr>
            <a:r>
              <a:rPr lang="en-US" sz="4000" dirty="0"/>
              <a:t>Lashon hara free.   </a:t>
            </a:r>
          </a:p>
        </p:txBody>
      </p:sp>
    </p:spTree>
    <p:extLst>
      <p:ext uri="{BB962C8B-B14F-4D97-AF65-F5344CB8AC3E}">
        <p14:creationId xmlns:p14="http://schemas.microsoft.com/office/powerpoint/2010/main" val="10844012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457200" indent="-457200">
              <a:buFont typeface="+mj-lt"/>
              <a:buAutoNum type="arabicPeriod"/>
            </a:pPr>
            <a:r>
              <a:rPr lang="en-US" sz="4000" dirty="0"/>
              <a:t>Do you KNOW Yeshua and drinking the water of LIFE?</a:t>
            </a:r>
          </a:p>
          <a:p>
            <a:pPr marL="457200" indent="-457200">
              <a:buFont typeface="+mj-lt"/>
              <a:buAutoNum type="arabicPeriod"/>
            </a:pPr>
            <a:r>
              <a:rPr lang="en-US" sz="4000" dirty="0"/>
              <a:t>Are you hearing daily from His Word?</a:t>
            </a:r>
          </a:p>
          <a:p>
            <a:pPr marL="457200" indent="-457200">
              <a:buFont typeface="+mj-lt"/>
              <a:buAutoNum type="arabicPeriod"/>
            </a:pPr>
            <a:r>
              <a:rPr lang="en-US" sz="4000" dirty="0"/>
              <a:t>How are you applying what you heard?</a:t>
            </a:r>
          </a:p>
          <a:p>
            <a:pPr marL="457200" indent="-457200">
              <a:buFont typeface="+mj-lt"/>
              <a:buAutoNum type="arabicPeriod"/>
            </a:pPr>
            <a:r>
              <a:rPr lang="en-US" sz="4000" dirty="0"/>
              <a:t>Are you a rescuer?</a:t>
            </a:r>
          </a:p>
        </p:txBody>
      </p:sp>
    </p:spTree>
    <p:extLst>
      <p:ext uri="{BB962C8B-B14F-4D97-AF65-F5344CB8AC3E}">
        <p14:creationId xmlns:p14="http://schemas.microsoft.com/office/powerpoint/2010/main" val="1088132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D68918C-3916-EA95-FFD6-998E0EC4DD4E}"/>
              </a:ext>
            </a:extLst>
          </p:cNvPr>
          <p:cNvPicPr>
            <a:picLocks noChangeAspect="1"/>
          </p:cNvPicPr>
          <p:nvPr/>
        </p:nvPicPr>
        <p:blipFill>
          <a:blip r:embed="rId3"/>
          <a:stretch>
            <a:fillRect/>
          </a:stretch>
        </p:blipFill>
        <p:spPr>
          <a:xfrm>
            <a:off x="714375" y="0"/>
            <a:ext cx="7715250" cy="5143500"/>
          </a:xfrm>
          <a:prstGeom prst="rect">
            <a:avLst/>
          </a:prstGeom>
        </p:spPr>
      </p:pic>
    </p:spTree>
    <p:extLst>
      <p:ext uri="{BB962C8B-B14F-4D97-AF65-F5344CB8AC3E}">
        <p14:creationId xmlns:p14="http://schemas.microsoft.com/office/powerpoint/2010/main" val="3864621993"/>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221012</TotalTime>
  <Words>4047</Words>
  <Application>Microsoft Office PowerPoint</Application>
  <PresentationFormat>On-screen Show (16:9)</PresentationFormat>
  <Paragraphs>503</Paragraphs>
  <Slides>81</Slides>
  <Notes>81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Arial Rounded MT Bold</vt:lpstr>
      <vt:lpstr>David</vt:lpstr>
      <vt:lpstr>Helvetica</vt:lpstr>
      <vt:lpstr>NeueHaasGroteskText55Roman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5118</cp:revision>
  <dcterms:created xsi:type="dcterms:W3CDTF">2006-04-21T19:34:43Z</dcterms:created>
  <dcterms:modified xsi:type="dcterms:W3CDTF">2024-04-06T13:48:48Z</dcterms:modified>
</cp:coreProperties>
</file>