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Lst>
  <p:notesMasterIdLst>
    <p:notesMasterId r:id="rId92"/>
  </p:notesMasterIdLst>
  <p:handoutMasterIdLst>
    <p:handoutMasterId r:id="rId93"/>
  </p:handoutMasterIdLst>
  <p:sldIdLst>
    <p:sldId id="2045" r:id="rId3"/>
    <p:sldId id="66056" r:id="rId4"/>
    <p:sldId id="66124" r:id="rId5"/>
    <p:sldId id="257" r:id="rId6"/>
    <p:sldId id="66125" r:id="rId7"/>
    <p:sldId id="259" r:id="rId8"/>
    <p:sldId id="66126" r:id="rId9"/>
    <p:sldId id="260" r:id="rId10"/>
    <p:sldId id="258" r:id="rId11"/>
    <p:sldId id="66127" r:id="rId12"/>
    <p:sldId id="261" r:id="rId13"/>
    <p:sldId id="264" r:id="rId14"/>
    <p:sldId id="262" r:id="rId15"/>
    <p:sldId id="263" r:id="rId16"/>
    <p:sldId id="66131" r:id="rId17"/>
    <p:sldId id="66093" r:id="rId18"/>
    <p:sldId id="66128" r:id="rId19"/>
    <p:sldId id="66183" r:id="rId20"/>
    <p:sldId id="66184" r:id="rId21"/>
    <p:sldId id="66095" r:id="rId22"/>
    <p:sldId id="66096" r:id="rId23"/>
    <p:sldId id="66097" r:id="rId24"/>
    <p:sldId id="66098" r:id="rId25"/>
    <p:sldId id="66139" r:id="rId26"/>
    <p:sldId id="66182" r:id="rId27"/>
    <p:sldId id="66094" r:id="rId28"/>
    <p:sldId id="66133" r:id="rId29"/>
    <p:sldId id="66119" r:id="rId30"/>
    <p:sldId id="66122" r:id="rId31"/>
    <p:sldId id="66120" r:id="rId32"/>
    <p:sldId id="66123" r:id="rId33"/>
    <p:sldId id="66114" r:id="rId34"/>
    <p:sldId id="66115" r:id="rId35"/>
    <p:sldId id="66111" r:id="rId36"/>
    <p:sldId id="66117" r:id="rId37"/>
    <p:sldId id="66116" r:id="rId38"/>
    <p:sldId id="66175" r:id="rId39"/>
    <p:sldId id="66174" r:id="rId40"/>
    <p:sldId id="66135" r:id="rId41"/>
    <p:sldId id="66137" r:id="rId42"/>
    <p:sldId id="66136" r:id="rId43"/>
    <p:sldId id="66149" r:id="rId44"/>
    <p:sldId id="66132" r:id="rId45"/>
    <p:sldId id="66142" r:id="rId46"/>
    <p:sldId id="66181" r:id="rId47"/>
    <p:sldId id="66121" r:id="rId48"/>
    <p:sldId id="66099" r:id="rId49"/>
    <p:sldId id="66103" r:id="rId50"/>
    <p:sldId id="66101" r:id="rId51"/>
    <p:sldId id="66102" r:id="rId52"/>
    <p:sldId id="66062" r:id="rId53"/>
    <p:sldId id="66146" r:id="rId54"/>
    <p:sldId id="66147" r:id="rId55"/>
    <p:sldId id="66144" r:id="rId56"/>
    <p:sldId id="66148" r:id="rId57"/>
    <p:sldId id="66145" r:id="rId58"/>
    <p:sldId id="66152" r:id="rId59"/>
    <p:sldId id="66154" r:id="rId60"/>
    <p:sldId id="66176" r:id="rId61"/>
    <p:sldId id="66078" r:id="rId62"/>
    <p:sldId id="66177" r:id="rId63"/>
    <p:sldId id="66150" r:id="rId64"/>
    <p:sldId id="66180" r:id="rId65"/>
    <p:sldId id="66155" r:id="rId66"/>
    <p:sldId id="66153" r:id="rId67"/>
    <p:sldId id="66158" r:id="rId68"/>
    <p:sldId id="66157" r:id="rId69"/>
    <p:sldId id="66159" r:id="rId70"/>
    <p:sldId id="66160" r:id="rId71"/>
    <p:sldId id="66104" r:id="rId72"/>
    <p:sldId id="66106" r:id="rId73"/>
    <p:sldId id="66107" r:id="rId74"/>
    <p:sldId id="66110" r:id="rId75"/>
    <p:sldId id="66105" r:id="rId76"/>
    <p:sldId id="66161" r:id="rId77"/>
    <p:sldId id="66092" r:id="rId78"/>
    <p:sldId id="66162" r:id="rId79"/>
    <p:sldId id="66163" r:id="rId80"/>
    <p:sldId id="66168" r:id="rId81"/>
    <p:sldId id="66171" r:id="rId82"/>
    <p:sldId id="66169" r:id="rId83"/>
    <p:sldId id="66173" r:id="rId84"/>
    <p:sldId id="66170" r:id="rId85"/>
    <p:sldId id="66172" r:id="rId86"/>
    <p:sldId id="66166" r:id="rId87"/>
    <p:sldId id="66167" r:id="rId88"/>
    <p:sldId id="66165" r:id="rId89"/>
    <p:sldId id="66164" r:id="rId90"/>
    <p:sldId id="66185" r:id="rId9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933" autoAdjust="0"/>
  </p:normalViewPr>
  <p:slideViewPr>
    <p:cSldViewPr>
      <p:cViewPr varScale="1">
        <p:scale>
          <a:sx n="99" d="100"/>
          <a:sy n="99" d="100"/>
        </p:scale>
        <p:origin x="78"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14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Jerusalem Our Mother Gal 4.21-28</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11,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Jerusalem Our Mother Gal 4.21-28</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11,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gx210.keap-link009.com/v2/click/8d42123c6a827cd1b09705e7b6bcfcb3/eJyNj00LgkAURf_LW4um9uXsREQGzUXUOgYdakjHYXpmIv73xoraFLR9957zuAMgl0wiLYHA8ea5M7BA80IowSVGjURWPELP84OFBZWQ50Q3rQIyfEPf-XRd-f7aMNgrbiq7bRilNE8OGc1TU1VMmxd_eYK5u_yI4k1IMxjHn2ZeC4yvRn4Bgrrl06JSmFW415XpnxAVcZyu6-y2Ukw22i6a2jEkU4rL8jU75f2TH-9pMF60"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gx210.keap-link009.com/v2/click/8d42123c6a827cd1b09705e7b6bcfcb3/eJyNj00LgkAURf_LW4um9uXsREQGzUXUOgYdakjHYXpmIv73xoraFLR9957zuAMgl0wiLYHA8ea5M7BA80IowSVGjURWPELP84OFBZWQ50Q3rQIyfEPf-XRd-f7aMNgrbiq7bRilNE8OGc1TU1VMmxd_eYK5u_yI4k1IMxjHn2ZeC4yvRn4Bgrrl06JSmFW415XpnxAVcZyu6-y2Ukw22i6a2jEkU4rL8jU75f2TH-9pMF60"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gx210.keap-link009.com/v2/click/8d42123c6a827cd1b09705e7b6bcfcb3/eJyNj00LgkAURf_LW4um9uXsREQGzUXUOgYdakjHYXpmIv73xoraFLR9957zuAMgl0wiLYHA8ea5M7BA80IowSVGjURWPELP84OFBZWQ50Q3rQIyfEPf-XRd-f7aMNgrbiq7bRilNE8OGc1TU1VMmxd_eYK5u_yI4k1IMxjHn2ZeC4yvRn4Bgrrl06JSmFW415XpnxAVcZyu6-y2Ukw22i6a2jEkU4rL8jU75f2TH-9pMF60"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gx210.keap-link009.com/v2/click/8d42123c6a827cd1b09705e7b6bcfcb3/eJyNj00LgkAURf_LW4um9uXsREQGzUXUOgYdakjHYXpmIv73xoraFLR9957zuAMgl0wiLYHA8ea5M7BA80IowSVGjURWPELP84OFBZWQ50Q3rQIyfEPf-XRd-f7aMNgrbiq7bRilNE8OGc1TU1VMmxd_eYK5u_yI4k1IMxjHn2ZeC4yvRn4Bgrrl06JSmFW415XpnxAVcZyu6-y2Ukw22i6a2jEkU4rL8jU75f2TH-9pMF60"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Jerusalem Our Mother Gal 4.21-28</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2274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81707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28209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537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943600" cy="4114800"/>
          </a:xfrm>
        </p:spPr>
        <p:txBody>
          <a:bodyPr/>
          <a:lstStyle/>
          <a:p>
            <a:r>
              <a:rPr lang="en-US" dirty="0"/>
              <a:t>Tom Selleck in the movie Quigley Down Under. Nearly any woman over 40 could tell you. There may be swooning. 👀🤣</a:t>
            </a:r>
          </a:p>
          <a:p>
            <a:r>
              <a:rPr lang="en-US" dirty="0"/>
              <a:t>All those who helped, stand for recognition and appreciation!</a:t>
            </a:r>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33261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8693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5952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Before I show the outline on this background, I’d like to show the background.</a:t>
            </a:r>
          </a:p>
          <a:p>
            <a:r>
              <a:rPr lang="en-US" altLang="en-US" dirty="0"/>
              <a:t>Appreciate Jeremy’s weekly creativity.</a:t>
            </a:r>
          </a:p>
          <a:p>
            <a:endParaRPr lang="en-US" altLang="en-US" dirty="0"/>
          </a:p>
        </p:txBody>
      </p:sp>
    </p:spTree>
    <p:extLst>
      <p:ext uri="{BB962C8B-B14F-4D97-AF65-F5344CB8AC3E}">
        <p14:creationId xmlns:p14="http://schemas.microsoft.com/office/powerpoint/2010/main" val="164620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2228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771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8058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560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320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7854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are to live in Jerusalem!</a:t>
            </a:r>
          </a:p>
        </p:txBody>
      </p:sp>
    </p:spTree>
    <p:extLst>
      <p:ext uri="{BB962C8B-B14F-4D97-AF65-F5344CB8AC3E}">
        <p14:creationId xmlns:p14="http://schemas.microsoft.com/office/powerpoint/2010/main" val="1579336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2481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15351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30357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01166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 little theological diversion, Rabbi trail about the limited validity of allegories.</a:t>
            </a:r>
          </a:p>
        </p:txBody>
      </p:sp>
    </p:spTree>
    <p:extLst>
      <p:ext uri="{BB962C8B-B14F-4D97-AF65-F5344CB8AC3E}">
        <p14:creationId xmlns:p14="http://schemas.microsoft.com/office/powerpoint/2010/main" val="3321956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https://en.wikipedia.org/wiki/Pardes_(exegesis)   revised slightly</a:t>
            </a:r>
          </a:p>
          <a:p>
            <a:endParaRPr lang="en-US" altLang="en-US" dirty="0"/>
          </a:p>
        </p:txBody>
      </p:sp>
    </p:spTree>
    <p:extLst>
      <p:ext uri="{BB962C8B-B14F-4D97-AF65-F5344CB8AC3E}">
        <p14:creationId xmlns:p14="http://schemas.microsoft.com/office/powerpoint/2010/main" val="306948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94449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https://en.wikipedia.org/wiki/Pardes_(exegesis)   revised slightly</a:t>
            </a:r>
          </a:p>
          <a:p>
            <a:r>
              <a:rPr lang="en-US" altLang="en-US" dirty="0"/>
              <a:t>I am basically a </a:t>
            </a:r>
            <a:r>
              <a:rPr lang="en-US" altLang="en-US" dirty="0" err="1"/>
              <a:t>Pshat</a:t>
            </a:r>
            <a:r>
              <a:rPr lang="en-US" altLang="en-US" dirty="0"/>
              <a:t> guy.   Historical grammatical context.   What is the plain contextual sense?</a:t>
            </a:r>
          </a:p>
        </p:txBody>
      </p:sp>
    </p:spTree>
    <p:extLst>
      <p:ext uri="{BB962C8B-B14F-4D97-AF65-F5344CB8AC3E}">
        <p14:creationId xmlns:p14="http://schemas.microsoft.com/office/powerpoint/2010/main" val="1553581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https://en.wikipedia.org/wiki/Pardes_(exegesis)   revised slightly</a:t>
            </a:r>
          </a:p>
          <a:p>
            <a:endParaRPr lang="en-US" altLang="en-US" dirty="0"/>
          </a:p>
          <a:p>
            <a:r>
              <a:rPr lang="en-US" altLang="en-US" dirty="0"/>
              <a:t>Allegory in </a:t>
            </a:r>
            <a:r>
              <a:rPr lang="en-US" altLang="en-US" dirty="0" err="1"/>
              <a:t>Drash</a:t>
            </a:r>
            <a:endParaRPr lang="en-US" altLang="en-US" dirty="0"/>
          </a:p>
          <a:p>
            <a:r>
              <a:rPr lang="en-US" altLang="en-US" dirty="0"/>
              <a:t>We avoid Sod.   Numerology, Kabbalah.  Can be interesting, but hazardous.</a:t>
            </a:r>
          </a:p>
        </p:txBody>
      </p:sp>
    </p:spTree>
    <p:extLst>
      <p:ext uri="{BB962C8B-B14F-4D97-AF65-F5344CB8AC3E}">
        <p14:creationId xmlns:p14="http://schemas.microsoft.com/office/powerpoint/2010/main" val="149595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65022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7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Apparently an ancient consolation to Israel that although the earthly Jerusalem was destroyed, there was a heavenly Jerusalem that endured.</a:t>
            </a:r>
          </a:p>
        </p:txBody>
      </p:sp>
    </p:spTree>
    <p:extLst>
      <p:ext uri="{BB962C8B-B14F-4D97-AF65-F5344CB8AC3E}">
        <p14:creationId xmlns:p14="http://schemas.microsoft.com/office/powerpoint/2010/main" val="1656350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https://en.wikipedia.org/wiki/Biblical_apocrypha</a:t>
            </a:r>
          </a:p>
        </p:txBody>
      </p:sp>
    </p:spTree>
    <p:extLst>
      <p:ext uri="{BB962C8B-B14F-4D97-AF65-F5344CB8AC3E}">
        <p14:creationId xmlns:p14="http://schemas.microsoft.com/office/powerpoint/2010/main" val="1437090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u="sng" dirty="0"/>
          </a:p>
        </p:txBody>
      </p:sp>
    </p:spTree>
    <p:extLst>
      <p:ext uri="{BB962C8B-B14F-4D97-AF65-F5344CB8AC3E}">
        <p14:creationId xmlns:p14="http://schemas.microsoft.com/office/powerpoint/2010/main" val="1397942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65629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Children when childbearing impossible.</a:t>
            </a:r>
          </a:p>
        </p:txBody>
      </p:sp>
    </p:spTree>
    <p:extLst>
      <p:ext uri="{BB962C8B-B14F-4D97-AF65-F5344CB8AC3E}">
        <p14:creationId xmlns:p14="http://schemas.microsoft.com/office/powerpoint/2010/main" val="3745234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7475" indent="-117475">
              <a:buFont typeface="Arial" panose="020B0604020202020204" pitchFamily="34" charset="0"/>
              <a:buChar char="•"/>
            </a:pPr>
            <a:r>
              <a:rPr lang="en-US" altLang="en-US" dirty="0"/>
              <a:t>Non Messianic Jews can be noble and meticulous and upright.  Beauty in obedience.</a:t>
            </a:r>
          </a:p>
          <a:p>
            <a:pPr marL="117475" indent="-117475">
              <a:buFont typeface="Arial" panose="020B0604020202020204" pitchFamily="34" charset="0"/>
              <a:buChar char="•"/>
            </a:pPr>
            <a:r>
              <a:rPr lang="en-US" altLang="en-US" dirty="0"/>
              <a:t>Can be joyful, radiant</a:t>
            </a:r>
          </a:p>
          <a:p>
            <a:pPr marL="117475" indent="-117475">
              <a:buFont typeface="Arial" panose="020B0604020202020204" pitchFamily="34" charset="0"/>
              <a:buChar char="•"/>
            </a:pPr>
            <a:endParaRPr lang="en-US" altLang="en-US" dirty="0"/>
          </a:p>
          <a:p>
            <a:pPr marL="117475" indent="-117475">
              <a:buFont typeface="Arial" panose="020B0604020202020204" pitchFamily="34" charset="0"/>
              <a:buChar char="•"/>
            </a:pPr>
            <a:r>
              <a:rPr lang="en-US" altLang="en-US" dirty="0"/>
              <a:t>This is why when we call up women to the Torah service who don’t have a Hebrew name for their mothers,  we call them “Bat Sarah”   “daughter of Sarah.”</a:t>
            </a:r>
          </a:p>
        </p:txBody>
      </p:sp>
    </p:spTree>
    <p:extLst>
      <p:ext uri="{BB962C8B-B14F-4D97-AF65-F5344CB8AC3E}">
        <p14:creationId xmlns:p14="http://schemas.microsoft.com/office/powerpoint/2010/main" val="362496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09922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7475" indent="-117475">
              <a:buFont typeface="Arial" panose="020B0604020202020204" pitchFamily="34" charset="0"/>
              <a:buChar char="•"/>
            </a:pPr>
            <a:r>
              <a:rPr lang="en-US" altLang="en-US" dirty="0"/>
              <a:t>As mentioned above in the apocrypha. </a:t>
            </a:r>
          </a:p>
        </p:txBody>
      </p:sp>
    </p:spTree>
    <p:extLst>
      <p:ext uri="{BB962C8B-B14F-4D97-AF65-F5344CB8AC3E}">
        <p14:creationId xmlns:p14="http://schemas.microsoft.com/office/powerpoint/2010/main" val="347337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3504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35831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17788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53153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86019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4512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61316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171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990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231207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12490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52893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https://youtu.be/7cWpGSfwY1w</a:t>
            </a:r>
          </a:p>
        </p:txBody>
      </p:sp>
    </p:spTree>
    <p:extLst>
      <p:ext uri="{BB962C8B-B14F-4D97-AF65-F5344CB8AC3E}">
        <p14:creationId xmlns:p14="http://schemas.microsoft.com/office/powerpoint/2010/main" val="2221804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23759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04386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This is why we turn east during certain prayers.  Jerusalem was the place of the Temple, and the place of Messiah’s atonement.  Yeshua loves Jerusalem.  It’s His home town and future home, and place of redeeming the world.</a:t>
            </a:r>
          </a:p>
        </p:txBody>
      </p:sp>
    </p:spTree>
    <p:extLst>
      <p:ext uri="{BB962C8B-B14F-4D97-AF65-F5344CB8AC3E}">
        <p14:creationId xmlns:p14="http://schemas.microsoft.com/office/powerpoint/2010/main" val="1086664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https://kifakz.github.io/eng/bible/stern/stern_galatam_04.html</a:t>
            </a:r>
          </a:p>
          <a:p>
            <a:r>
              <a:rPr lang="en-US" altLang="en-US" dirty="0"/>
              <a:t>On the allegorical, </a:t>
            </a:r>
            <a:r>
              <a:rPr lang="en-US" altLang="en-US" dirty="0" err="1"/>
              <a:t>midrashic</a:t>
            </a:r>
            <a:r>
              <a:rPr lang="en-US" altLang="en-US" dirty="0"/>
              <a:t> Jerusalem</a:t>
            </a:r>
          </a:p>
        </p:txBody>
      </p:sp>
    </p:spTree>
    <p:extLst>
      <p:ext uri="{BB962C8B-B14F-4D97-AF65-F5344CB8AC3E}">
        <p14:creationId xmlns:p14="http://schemas.microsoft.com/office/powerpoint/2010/main" val="3060261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33070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33980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120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687743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https://twitter.com/i/status/1787215056243175779</a:t>
            </a:r>
          </a:p>
        </p:txBody>
      </p:sp>
    </p:spTree>
    <p:extLst>
      <p:ext uri="{BB962C8B-B14F-4D97-AF65-F5344CB8AC3E}">
        <p14:creationId xmlns:p14="http://schemas.microsoft.com/office/powerpoint/2010/main" val="1834237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04445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93662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302122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UK extension of Focus on the Family</a:t>
            </a:r>
          </a:p>
        </p:txBody>
      </p:sp>
    </p:spTree>
    <p:extLst>
      <p:ext uri="{BB962C8B-B14F-4D97-AF65-F5344CB8AC3E}">
        <p14:creationId xmlns:p14="http://schemas.microsoft.com/office/powerpoint/2010/main" val="3450753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https://familytalk.widen.net/view/pdf/rjqubivzq9/05092024HELPFORBUSYMOMS1.pdf?t.download=true&amp;u=o5dst7</a:t>
            </a:r>
          </a:p>
        </p:txBody>
      </p:sp>
    </p:spTree>
    <p:extLst>
      <p:ext uri="{BB962C8B-B14F-4D97-AF65-F5344CB8AC3E}">
        <p14:creationId xmlns:p14="http://schemas.microsoft.com/office/powerpoint/2010/main" val="926595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https://familytalk.widen.net/view/pdf/rjqubivzq9/05092024HELPFORBUSYMOMS1.pdf?t.download=true&amp;u=o5dst7</a:t>
            </a:r>
          </a:p>
        </p:txBody>
      </p:sp>
    </p:spTree>
    <p:extLst>
      <p:ext uri="{BB962C8B-B14F-4D97-AF65-F5344CB8AC3E}">
        <p14:creationId xmlns:p14="http://schemas.microsoft.com/office/powerpoint/2010/main" val="5642547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https://familytalk.widen.net/view/pdf/rjqubivzq9/05092024HELPFORBUSYMOMS1.pdf?t.download=true&amp;u=o5dst7</a:t>
            </a:r>
          </a:p>
        </p:txBody>
      </p:sp>
    </p:spTree>
    <p:extLst>
      <p:ext uri="{BB962C8B-B14F-4D97-AF65-F5344CB8AC3E}">
        <p14:creationId xmlns:p14="http://schemas.microsoft.com/office/powerpoint/2010/main" val="1762174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https://familytalk.widen.net/view/pdf/rjqubivzq9/05092024HELPFORBUSYMOMS1.pdf?t.download=true&amp;u=o5dst7</a:t>
            </a:r>
          </a:p>
        </p:txBody>
      </p:sp>
    </p:spTree>
    <p:extLst>
      <p:ext uri="{BB962C8B-B14F-4D97-AF65-F5344CB8AC3E}">
        <p14:creationId xmlns:p14="http://schemas.microsoft.com/office/powerpoint/2010/main" val="2294038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487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5418334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466749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b="0" dirty="0"/>
              <a:t>Stern: </a:t>
            </a:r>
            <a:r>
              <a:rPr lang="en-US" b="0" i="0" dirty="0">
                <a:solidFill>
                  <a:srgbClr val="000000"/>
                </a:solidFill>
                <a:effectLst/>
                <a:highlight>
                  <a:srgbClr val="FFFFFF"/>
                </a:highlight>
                <a:latin typeface="system-ui"/>
              </a:rPr>
              <a:t>and my mother, too, thought of me as her special darling.</a:t>
            </a:r>
            <a:endParaRPr lang="en-US" altLang="en-US" b="0" dirty="0"/>
          </a:p>
        </p:txBody>
      </p:sp>
    </p:spTree>
    <p:extLst>
      <p:ext uri="{BB962C8B-B14F-4D97-AF65-F5344CB8AC3E}">
        <p14:creationId xmlns:p14="http://schemas.microsoft.com/office/powerpoint/2010/main" val="3222981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1373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919216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26831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rtl="0"/>
            <a:r>
              <a:rPr lang="en-US" dirty="0">
                <a:solidFill>
                  <a:srgbClr val="0000FF"/>
                </a:solidFill>
                <a:effectLst/>
                <a:highlight>
                  <a:srgbClr val="FFFFFF"/>
                </a:highlight>
              </a:rPr>
              <a:t>Many ask us for permission to redistribute our newsletters. By all means, please do feel free to forward this newsletter to anyone you wish! </a:t>
            </a:r>
            <a:endParaRPr lang="en-US" dirty="0">
              <a:solidFill>
                <a:srgbClr val="000000"/>
              </a:solidFill>
              <a:effectLst/>
              <a:highlight>
                <a:srgbClr val="FFFFFF"/>
              </a:highlight>
            </a:endParaRPr>
          </a:p>
          <a:p>
            <a:pPr rtl="0"/>
            <a:r>
              <a:rPr lang="en-US" dirty="0">
                <a:solidFill>
                  <a:srgbClr val="FCB000"/>
                </a:solidFill>
                <a:effectLst/>
                <a:hlinkClick r:id="rId3"/>
              </a:rPr>
              <a:t>http://www.ulpanor.com/</a:t>
            </a:r>
            <a:r>
              <a:rPr lang="en-US" dirty="0">
                <a:solidFill>
                  <a:srgbClr val="FFFFFF"/>
                </a:solidFill>
                <a:effectLst/>
              </a:rPr>
              <a:t> </a:t>
            </a:r>
            <a:endParaRPr lang="en-US" dirty="0">
              <a:solidFill>
                <a:srgbClr val="000000"/>
              </a:solidFill>
              <a:effectLst/>
            </a:endParaRPr>
          </a:p>
          <a:p>
            <a:endParaRPr lang="en-US" altLang="en-US" dirty="0"/>
          </a:p>
        </p:txBody>
      </p:sp>
    </p:spTree>
    <p:extLst>
      <p:ext uri="{BB962C8B-B14F-4D97-AF65-F5344CB8AC3E}">
        <p14:creationId xmlns:p14="http://schemas.microsoft.com/office/powerpoint/2010/main" val="4098837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rtl="0"/>
            <a:r>
              <a:rPr lang="en-US" dirty="0">
                <a:solidFill>
                  <a:srgbClr val="0000FF"/>
                </a:solidFill>
                <a:effectLst/>
                <a:highlight>
                  <a:srgbClr val="FFFFFF"/>
                </a:highlight>
              </a:rPr>
              <a:t>Many ask us for permission to redistribute our newsletters. By all means, please do feel free to forward this newsletter to anyone you wish! </a:t>
            </a:r>
            <a:endParaRPr lang="en-US" dirty="0">
              <a:solidFill>
                <a:srgbClr val="000000"/>
              </a:solidFill>
              <a:effectLst/>
              <a:highlight>
                <a:srgbClr val="FFFFFF"/>
              </a:highlight>
            </a:endParaRPr>
          </a:p>
          <a:p>
            <a:pPr rtl="0"/>
            <a:r>
              <a:rPr lang="en-US" dirty="0">
                <a:solidFill>
                  <a:srgbClr val="FCB000"/>
                </a:solidFill>
                <a:effectLst/>
                <a:hlinkClick r:id="rId3"/>
              </a:rPr>
              <a:t>http://www.ulpanor.com/</a:t>
            </a:r>
            <a:r>
              <a:rPr lang="en-US" dirty="0">
                <a:solidFill>
                  <a:srgbClr val="FFFFFF"/>
                </a:solidFill>
                <a:effectLst/>
              </a:rPr>
              <a:t> </a:t>
            </a:r>
            <a:endParaRPr lang="en-US" dirty="0">
              <a:solidFill>
                <a:srgbClr val="000000"/>
              </a:solidFill>
              <a:effectLst/>
            </a:endParaRPr>
          </a:p>
          <a:p>
            <a:endParaRPr lang="en-US" altLang="en-US" dirty="0"/>
          </a:p>
        </p:txBody>
      </p:sp>
    </p:spTree>
    <p:extLst>
      <p:ext uri="{BB962C8B-B14F-4D97-AF65-F5344CB8AC3E}">
        <p14:creationId xmlns:p14="http://schemas.microsoft.com/office/powerpoint/2010/main" val="15876524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rtl="0"/>
            <a:r>
              <a:rPr lang="en-US" dirty="0">
                <a:solidFill>
                  <a:srgbClr val="0000FF"/>
                </a:solidFill>
                <a:effectLst/>
                <a:highlight>
                  <a:srgbClr val="FFFFFF"/>
                </a:highlight>
              </a:rPr>
              <a:t>Many ask us for permission to redistribute our newsletters. By all means, please do feel free to forward this newsletter to anyone you wish! </a:t>
            </a:r>
            <a:endParaRPr lang="en-US" dirty="0">
              <a:solidFill>
                <a:srgbClr val="000000"/>
              </a:solidFill>
              <a:effectLst/>
              <a:highlight>
                <a:srgbClr val="FFFFFF"/>
              </a:highlight>
            </a:endParaRPr>
          </a:p>
          <a:p>
            <a:pPr rtl="0"/>
            <a:r>
              <a:rPr lang="en-US" dirty="0">
                <a:solidFill>
                  <a:srgbClr val="FCB000"/>
                </a:solidFill>
                <a:effectLst/>
                <a:hlinkClick r:id="rId3"/>
              </a:rPr>
              <a:t>http://www.ulpanor.com/</a:t>
            </a:r>
            <a:r>
              <a:rPr lang="en-US" dirty="0">
                <a:solidFill>
                  <a:srgbClr val="FFFFFF"/>
                </a:solidFill>
                <a:effectLst/>
              </a:rPr>
              <a:t> </a:t>
            </a:r>
            <a:endParaRPr lang="en-US" dirty="0">
              <a:solidFill>
                <a:srgbClr val="000000"/>
              </a:solidFill>
              <a:effectLst/>
            </a:endParaRPr>
          </a:p>
          <a:p>
            <a:endParaRPr lang="en-US" altLang="en-US" dirty="0"/>
          </a:p>
        </p:txBody>
      </p:sp>
    </p:spTree>
    <p:extLst>
      <p:ext uri="{BB962C8B-B14F-4D97-AF65-F5344CB8AC3E}">
        <p14:creationId xmlns:p14="http://schemas.microsoft.com/office/powerpoint/2010/main" val="2885685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rtl="0"/>
            <a:r>
              <a:rPr lang="en-US" dirty="0">
                <a:solidFill>
                  <a:srgbClr val="0000FF"/>
                </a:solidFill>
                <a:effectLst/>
                <a:highlight>
                  <a:srgbClr val="FFFFFF"/>
                </a:highlight>
              </a:rPr>
              <a:t>Many ask us for permission to redistribute our newsletters. By all means, please do feel free to forward this newsletter to anyone you wish! </a:t>
            </a:r>
            <a:endParaRPr lang="en-US" dirty="0">
              <a:solidFill>
                <a:srgbClr val="000000"/>
              </a:solidFill>
              <a:effectLst/>
              <a:highlight>
                <a:srgbClr val="FFFFFF"/>
              </a:highlight>
            </a:endParaRPr>
          </a:p>
          <a:p>
            <a:pPr rtl="0"/>
            <a:r>
              <a:rPr lang="en-US" dirty="0">
                <a:solidFill>
                  <a:srgbClr val="FCB000"/>
                </a:solidFill>
                <a:effectLst/>
                <a:hlinkClick r:id="rId3"/>
              </a:rPr>
              <a:t>http://www.ulpanor.com/</a:t>
            </a:r>
            <a:r>
              <a:rPr lang="en-US" dirty="0">
                <a:solidFill>
                  <a:srgbClr val="FFFFFF"/>
                </a:solidFill>
                <a:effectLst/>
              </a:rPr>
              <a:t> </a:t>
            </a:r>
            <a:endParaRPr lang="en-US" dirty="0">
              <a:solidFill>
                <a:srgbClr val="000000"/>
              </a:solidFill>
              <a:effectLst/>
            </a:endParaRPr>
          </a:p>
          <a:p>
            <a:endParaRPr lang="en-US" altLang="en-US" dirty="0"/>
          </a:p>
        </p:txBody>
      </p:sp>
    </p:spTree>
    <p:extLst>
      <p:ext uri="{BB962C8B-B14F-4D97-AF65-F5344CB8AC3E}">
        <p14:creationId xmlns:p14="http://schemas.microsoft.com/office/powerpoint/2010/main" val="35143204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1389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748292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75336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462891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406817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871035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826123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16341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46582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https://youtu.be/kZU0H_4cH0k</a:t>
            </a:r>
          </a:p>
        </p:txBody>
      </p:sp>
    </p:spTree>
    <p:extLst>
      <p:ext uri="{BB962C8B-B14F-4D97-AF65-F5344CB8AC3E}">
        <p14:creationId xmlns:p14="http://schemas.microsoft.com/office/powerpoint/2010/main" val="18980246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Mother's Day Jerusalem Our Mother Gal 4.21-28</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11,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898614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Mother's Day Jerusalem Our Mother Gal 4.21-28</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11,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310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Mother's Day Jerusalem Our Mother Gal 4.21-28</a:t>
            </a:r>
          </a:p>
        </p:txBody>
      </p:sp>
      <p:sp>
        <p:nvSpPr>
          <p:cNvPr id="5" name="Date Placeholder 4"/>
          <p:cNvSpPr>
            <a:spLocks noGrp="1"/>
          </p:cNvSpPr>
          <p:nvPr>
            <p:ph type="dt" idx="1"/>
          </p:nvPr>
        </p:nvSpPr>
        <p:spPr/>
        <p:txBody>
          <a:bodyPr/>
          <a:lstStyle/>
          <a:p>
            <a:r>
              <a:rPr lang="en-US" altLang="en-US"/>
              <a:t>May 11,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58110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AAFB-E44F-E519-2E3E-2D782D8AC2F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0FA2ED7-2F24-6117-2602-70E21454BB0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91B760-0AC0-5AD8-3F38-4EDA7C8C64FE}"/>
              </a:ext>
            </a:extLst>
          </p:cNvPr>
          <p:cNvSpPr>
            <a:spLocks noGrp="1"/>
          </p:cNvSpPr>
          <p:nvPr>
            <p:ph type="dt" sz="half" idx="10"/>
          </p:nvPr>
        </p:nvSpPr>
        <p:spPr/>
        <p:txBody>
          <a:bodyPr/>
          <a:lstStyle/>
          <a:p>
            <a:pPr defTabSz="685800" fontAlgn="auto">
              <a:spcBef>
                <a:spcPts val="0"/>
              </a:spcBef>
              <a:spcAft>
                <a:spcPts val="0"/>
              </a:spcAft>
            </a:pPr>
            <a:fld id="{CCF6ABBE-6DE3-4FF9-BA17-D7B5B4D2C6A9}" type="datetimeFigureOut">
              <a:rPr lang="en-US" smtClean="0">
                <a:solidFill>
                  <a:prstClr val="black">
                    <a:tint val="75000"/>
                  </a:prstClr>
                </a:solidFill>
                <a:latin typeface="Calibri" panose="020F0502020204030204"/>
                <a:cs typeface="+mn-cs"/>
              </a:rPr>
              <a:pPr defTabSz="685800" fontAlgn="auto">
                <a:spcBef>
                  <a:spcPts val="0"/>
                </a:spcBef>
                <a:spcAft>
                  <a:spcPts val="0"/>
                </a:spcAft>
              </a:pPr>
              <a:t>5/11/2024</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2F286BE7-C482-2C74-1A13-99A02AED0E8B}"/>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F893F429-0952-CF6A-88BA-E1E4D28F924B}"/>
              </a:ext>
            </a:extLst>
          </p:cNvPr>
          <p:cNvSpPr>
            <a:spLocks noGrp="1"/>
          </p:cNvSpPr>
          <p:nvPr>
            <p:ph type="sldNum" sz="quarter" idx="12"/>
          </p:nvPr>
        </p:nvSpPr>
        <p:spPr/>
        <p:txBody>
          <a:bodyPr/>
          <a:lstStyle/>
          <a:p>
            <a:pPr defTabSz="685800" fontAlgn="auto">
              <a:spcBef>
                <a:spcPts val="0"/>
              </a:spcBef>
              <a:spcAft>
                <a:spcPts val="0"/>
              </a:spcAft>
            </a:pPr>
            <a:fld id="{58D4DF52-2769-4BDF-965F-18E5FEF90EDA}" type="slidenum">
              <a:rPr lang="en-US" smtClean="0">
                <a:solidFill>
                  <a:prstClr val="black">
                    <a:tint val="75000"/>
                  </a:prstClr>
                </a:solidFill>
                <a:latin typeface="Calibri" panose="020F0502020204030204"/>
                <a:cs typeface="+mn-cs"/>
              </a:rPr>
              <a:pPr defTabSz="685800"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37189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42693-AFBD-D0E2-9350-158801DFF8B1}"/>
              </a:ext>
            </a:extLst>
          </p:cNvPr>
          <p:cNvSpPr>
            <a:spLocks noGrp="1"/>
          </p:cNvSpPr>
          <p:nvPr>
            <p:ph type="dt" sz="half" idx="10"/>
          </p:nvPr>
        </p:nvSpPr>
        <p:spPr/>
        <p:txBody>
          <a:bodyPr/>
          <a:lstStyle/>
          <a:p>
            <a:pPr defTabSz="685800" fontAlgn="auto">
              <a:spcBef>
                <a:spcPts val="0"/>
              </a:spcBef>
              <a:spcAft>
                <a:spcPts val="0"/>
              </a:spcAft>
            </a:pPr>
            <a:fld id="{CCF6ABBE-6DE3-4FF9-BA17-D7B5B4D2C6A9}" type="datetimeFigureOut">
              <a:rPr lang="en-US" smtClean="0">
                <a:solidFill>
                  <a:prstClr val="black">
                    <a:tint val="75000"/>
                  </a:prstClr>
                </a:solidFill>
                <a:latin typeface="Calibri" panose="020F0502020204030204"/>
                <a:cs typeface="+mn-cs"/>
              </a:rPr>
              <a:pPr defTabSz="685800" fontAlgn="auto">
                <a:spcBef>
                  <a:spcPts val="0"/>
                </a:spcBef>
                <a:spcAft>
                  <a:spcPts val="0"/>
                </a:spcAft>
              </a:pPr>
              <a:t>5/11/2024</a:t>
            </a:fld>
            <a:endParaRPr lang="en-US">
              <a:solidFill>
                <a:prstClr val="black">
                  <a:tint val="75000"/>
                </a:prstClr>
              </a:solidFill>
              <a:latin typeface="Calibri" panose="020F0502020204030204"/>
              <a:cs typeface="+mn-cs"/>
            </a:endParaRPr>
          </a:p>
        </p:txBody>
      </p:sp>
      <p:sp>
        <p:nvSpPr>
          <p:cNvPr id="3" name="Footer Placeholder 2">
            <a:extLst>
              <a:ext uri="{FF2B5EF4-FFF2-40B4-BE49-F238E27FC236}">
                <a16:creationId xmlns:a16="http://schemas.microsoft.com/office/drawing/2014/main" id="{78625264-DEEA-1C39-ADA3-B81B0B130950}"/>
              </a:ext>
            </a:extLst>
          </p:cNvPr>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panose="020F0502020204030204"/>
              <a:cs typeface="+mn-cs"/>
            </a:endParaRPr>
          </a:p>
        </p:txBody>
      </p:sp>
      <p:sp>
        <p:nvSpPr>
          <p:cNvPr id="4" name="Slide Number Placeholder 3">
            <a:extLst>
              <a:ext uri="{FF2B5EF4-FFF2-40B4-BE49-F238E27FC236}">
                <a16:creationId xmlns:a16="http://schemas.microsoft.com/office/drawing/2014/main" id="{6FE1E029-97B9-22FB-5E3B-B468ED88D4BB}"/>
              </a:ext>
            </a:extLst>
          </p:cNvPr>
          <p:cNvSpPr>
            <a:spLocks noGrp="1"/>
          </p:cNvSpPr>
          <p:nvPr>
            <p:ph type="sldNum" sz="quarter" idx="12"/>
          </p:nvPr>
        </p:nvSpPr>
        <p:spPr/>
        <p:txBody>
          <a:bodyPr/>
          <a:lstStyle/>
          <a:p>
            <a:pPr defTabSz="685800" fontAlgn="auto">
              <a:spcBef>
                <a:spcPts val="0"/>
              </a:spcBef>
              <a:spcAft>
                <a:spcPts val="0"/>
              </a:spcAft>
            </a:pPr>
            <a:fld id="{58D4DF52-2769-4BDF-965F-18E5FEF90EDA}" type="slidenum">
              <a:rPr lang="en-US" smtClean="0">
                <a:solidFill>
                  <a:prstClr val="black">
                    <a:tint val="75000"/>
                  </a:prstClr>
                </a:solidFill>
                <a:latin typeface="Calibri" panose="020F0502020204030204"/>
                <a:cs typeface="+mn-cs"/>
              </a:rPr>
              <a:pPr defTabSz="685800"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5445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5B73D-698F-48B5-5A8C-3FB03ECA571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9637B-3304-1847-ED97-3F954ED7FE1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143F1-FC75-24DA-7589-B3138F43F48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F6ABBE-6DE3-4FF9-BA17-D7B5B4D2C6A9}" type="datetimeFigureOut">
              <a:rPr lang="en-US" smtClean="0"/>
              <a:t>5/11/2024</a:t>
            </a:fld>
            <a:endParaRPr lang="en-US"/>
          </a:p>
        </p:txBody>
      </p:sp>
      <p:sp>
        <p:nvSpPr>
          <p:cNvPr id="5" name="Footer Placeholder 4">
            <a:extLst>
              <a:ext uri="{FF2B5EF4-FFF2-40B4-BE49-F238E27FC236}">
                <a16:creationId xmlns:a16="http://schemas.microsoft.com/office/drawing/2014/main" id="{31CDD3AD-21A1-36DE-50E5-18E5A206C8F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AD1ABF-6ACA-BAC1-3480-980C60118F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D4DF52-2769-4BDF-965F-18E5FEF90EDA}" type="slidenum">
              <a:rPr lang="en-US" smtClean="0"/>
              <a:t>‹#›</a:t>
            </a:fld>
            <a:endParaRPr lang="en-US"/>
          </a:p>
        </p:txBody>
      </p:sp>
    </p:spTree>
    <p:extLst>
      <p:ext uri="{BB962C8B-B14F-4D97-AF65-F5344CB8AC3E}">
        <p14:creationId xmlns:p14="http://schemas.microsoft.com/office/powerpoint/2010/main" val="4163824361"/>
      </p:ext>
    </p:extLst>
  </p:cSld>
  <p:clrMap bg1="lt1" tx1="dk1" bg2="lt2" tx2="dk2" accent1="accent1" accent2="accent2" accent3="accent3" accent4="accent4" accent5="accent5" accent6="accent6" hlink="hlink" folHlink="folHlink"/>
  <p:sldLayoutIdLst>
    <p:sldLayoutId id="2147483840" r:id="rId1"/>
    <p:sldLayoutId id="214748384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esha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Midrash"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ideo" Target="https://www.youtube.com/embed/7cWpGSfwY1w?feature=oembed" TargetMode="Externa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video" Target="https://www.youtube.com/embed/kZU0H_4cH0k?feature=oembed" TargetMode="External"/><Relationship Id="rId4" Type="http://schemas.openxmlformats.org/officeDocument/2006/relationships/image" Target="../media/image16.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2024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02527-1D2A-1B04-D94E-A465034ADF04}"/>
              </a:ext>
            </a:extLst>
          </p:cNvPr>
          <p:cNvSpPr txBox="1"/>
          <p:nvPr/>
        </p:nvSpPr>
        <p:spPr>
          <a:xfrm>
            <a:off x="445168" y="228802"/>
            <a:ext cx="8310212" cy="3170099"/>
          </a:xfrm>
          <a:prstGeom prst="rect">
            <a:avLst/>
          </a:prstGeom>
          <a:noFill/>
        </p:spPr>
        <p:txBody>
          <a:bodyPr wrap="square" rtlCol="0">
            <a:spAutoFit/>
          </a:bodyPr>
          <a:lstStyle/>
          <a:p>
            <a:pPr defTabSz="685800" fontAlgn="auto">
              <a:spcBef>
                <a:spcPts val="0"/>
              </a:spcBef>
              <a:spcAft>
                <a:spcPts val="0"/>
              </a:spcAft>
            </a:pPr>
            <a:r>
              <a:rPr lang="en-US" dirty="0">
                <a:solidFill>
                  <a:prstClr val="white"/>
                </a:solidFill>
                <a:cs typeface="+mn-cs"/>
              </a:rPr>
              <a:t>Our congregation family is amazing. Richard said we have never experienced anything like this – the tornado damage, the support.”</a:t>
            </a:r>
          </a:p>
        </p:txBody>
      </p:sp>
    </p:spTree>
    <p:extLst>
      <p:ext uri="{BB962C8B-B14F-4D97-AF65-F5344CB8AC3E}">
        <p14:creationId xmlns:p14="http://schemas.microsoft.com/office/powerpoint/2010/main" val="43378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1F27A-FF31-0027-0DFB-B5F1C0DA1246}"/>
              </a:ext>
            </a:extLst>
          </p:cNvPr>
          <p:cNvPicPr>
            <a:picLocks noChangeAspect="1"/>
          </p:cNvPicPr>
          <p:nvPr/>
        </p:nvPicPr>
        <p:blipFill rotWithShape="1">
          <a:blip r:embed="rId3">
            <a:extLst>
              <a:ext uri="{28A0092B-C50C-407E-A947-70E740481C1C}">
                <a14:useLocalDpi xmlns:a14="http://schemas.microsoft.com/office/drawing/2010/main" val="0"/>
              </a:ext>
            </a:extLst>
          </a:blip>
          <a:srcRect l="6937" r="7803" b="8285"/>
          <a:stretch/>
        </p:blipFill>
        <p:spPr>
          <a:xfrm>
            <a:off x="167080" y="730333"/>
            <a:ext cx="5297942" cy="4274272"/>
          </a:xfrm>
          <a:prstGeom prst="rect">
            <a:avLst/>
          </a:prstGeom>
        </p:spPr>
      </p:pic>
      <p:sp>
        <p:nvSpPr>
          <p:cNvPr id="4" name="TextBox 3">
            <a:extLst>
              <a:ext uri="{FF2B5EF4-FFF2-40B4-BE49-F238E27FC236}">
                <a16:creationId xmlns:a16="http://schemas.microsoft.com/office/drawing/2014/main" id="{6CEBF29F-5CE5-64B3-A911-6D8D5F4CCBC1}"/>
              </a:ext>
            </a:extLst>
          </p:cNvPr>
          <p:cNvSpPr txBox="1"/>
          <p:nvPr/>
        </p:nvSpPr>
        <p:spPr>
          <a:xfrm>
            <a:off x="480933" y="138896"/>
            <a:ext cx="4843570" cy="507831"/>
          </a:xfrm>
          <a:prstGeom prst="rect">
            <a:avLst/>
          </a:prstGeom>
          <a:noFill/>
        </p:spPr>
        <p:txBody>
          <a:bodyPr wrap="none" rtlCol="0">
            <a:spAutoFit/>
          </a:bodyPr>
          <a:lstStyle/>
          <a:p>
            <a:pPr algn="l" defTabSz="685800" fontAlgn="auto">
              <a:spcBef>
                <a:spcPts val="0"/>
              </a:spcBef>
              <a:spcAft>
                <a:spcPts val="0"/>
              </a:spcAft>
            </a:pPr>
            <a:r>
              <a:rPr lang="en-US" sz="2700" dirty="0">
                <a:solidFill>
                  <a:prstClr val="white"/>
                </a:solidFill>
                <a:cs typeface="+mn-cs"/>
              </a:rPr>
              <a:t>Michael and Yosef Swanson</a:t>
            </a:r>
          </a:p>
        </p:txBody>
      </p:sp>
      <p:pic>
        <p:nvPicPr>
          <p:cNvPr id="6" name="Picture 5">
            <a:extLst>
              <a:ext uri="{FF2B5EF4-FFF2-40B4-BE49-F238E27FC236}">
                <a16:creationId xmlns:a16="http://schemas.microsoft.com/office/drawing/2014/main" id="{6530ED0B-A51F-533C-C065-79579B6D97CB}"/>
              </a:ext>
            </a:extLst>
          </p:cNvPr>
          <p:cNvPicPr>
            <a:picLocks noChangeAspect="1"/>
          </p:cNvPicPr>
          <p:nvPr/>
        </p:nvPicPr>
        <p:blipFill rotWithShape="1">
          <a:blip r:embed="rId4">
            <a:extLst>
              <a:ext uri="{28A0092B-C50C-407E-A947-70E740481C1C}">
                <a14:useLocalDpi xmlns:a14="http://schemas.microsoft.com/office/drawing/2010/main" val="0"/>
              </a:ext>
            </a:extLst>
          </a:blip>
          <a:srcRect l="61416" t="17919" b="13295"/>
          <a:stretch/>
        </p:blipFill>
        <p:spPr>
          <a:xfrm>
            <a:off x="5977890" y="1550690"/>
            <a:ext cx="2583180" cy="3453915"/>
          </a:xfrm>
          <a:prstGeom prst="rect">
            <a:avLst/>
          </a:prstGeom>
        </p:spPr>
      </p:pic>
      <p:sp>
        <p:nvSpPr>
          <p:cNvPr id="7" name="TextBox 6">
            <a:extLst>
              <a:ext uri="{FF2B5EF4-FFF2-40B4-BE49-F238E27FC236}">
                <a16:creationId xmlns:a16="http://schemas.microsoft.com/office/drawing/2014/main" id="{0DC5936B-5E9C-3531-60EE-98E66C6BCA1E}"/>
              </a:ext>
            </a:extLst>
          </p:cNvPr>
          <p:cNvSpPr txBox="1"/>
          <p:nvPr/>
        </p:nvSpPr>
        <p:spPr>
          <a:xfrm>
            <a:off x="5760720" y="234945"/>
            <a:ext cx="3017520" cy="1338828"/>
          </a:xfrm>
          <a:prstGeom prst="rect">
            <a:avLst/>
          </a:prstGeom>
          <a:noFill/>
        </p:spPr>
        <p:txBody>
          <a:bodyPr wrap="square" rtlCol="0">
            <a:spAutoFit/>
          </a:bodyPr>
          <a:lstStyle/>
          <a:p>
            <a:pPr defTabSz="685800" fontAlgn="auto">
              <a:spcBef>
                <a:spcPts val="0"/>
              </a:spcBef>
              <a:spcAft>
                <a:spcPts val="0"/>
              </a:spcAft>
            </a:pPr>
            <a:r>
              <a:rPr lang="en-US" sz="2700" dirty="0">
                <a:solidFill>
                  <a:prstClr val="white"/>
                </a:solidFill>
                <a:cs typeface="+mn-cs"/>
              </a:rPr>
              <a:t>Jan Fields (Rukhel’s husband)</a:t>
            </a:r>
          </a:p>
        </p:txBody>
      </p:sp>
    </p:spTree>
    <p:extLst>
      <p:ext uri="{BB962C8B-B14F-4D97-AF65-F5344CB8AC3E}">
        <p14:creationId xmlns:p14="http://schemas.microsoft.com/office/powerpoint/2010/main" val="36976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06DBF-7A00-217D-6885-3F135B1101A2}"/>
              </a:ext>
            </a:extLst>
          </p:cNvPr>
          <p:cNvPicPr>
            <a:picLocks noChangeAspect="1"/>
          </p:cNvPicPr>
          <p:nvPr/>
        </p:nvPicPr>
        <p:blipFill rotWithShape="1">
          <a:blip r:embed="rId3">
            <a:extLst>
              <a:ext uri="{28A0092B-C50C-407E-A947-70E740481C1C}">
                <a14:useLocalDpi xmlns:a14="http://schemas.microsoft.com/office/drawing/2010/main" val="0"/>
              </a:ext>
            </a:extLst>
          </a:blip>
          <a:srcRect l="33803" t="30047" r="20658" b="13928"/>
          <a:stretch/>
        </p:blipFill>
        <p:spPr>
          <a:xfrm>
            <a:off x="2867892" y="-17573"/>
            <a:ext cx="5602184" cy="5169025"/>
          </a:xfrm>
          <a:prstGeom prst="rect">
            <a:avLst/>
          </a:prstGeom>
        </p:spPr>
      </p:pic>
      <p:sp>
        <p:nvSpPr>
          <p:cNvPr id="4" name="TextBox 3">
            <a:extLst>
              <a:ext uri="{FF2B5EF4-FFF2-40B4-BE49-F238E27FC236}">
                <a16:creationId xmlns:a16="http://schemas.microsoft.com/office/drawing/2014/main" id="{76040F35-ABCE-E1C1-2356-2BDD67CBD758}"/>
              </a:ext>
            </a:extLst>
          </p:cNvPr>
          <p:cNvSpPr txBox="1"/>
          <p:nvPr/>
        </p:nvSpPr>
        <p:spPr>
          <a:xfrm>
            <a:off x="259532" y="1332263"/>
            <a:ext cx="2512034" cy="2123658"/>
          </a:xfrm>
          <a:prstGeom prst="rect">
            <a:avLst/>
          </a:prstGeom>
          <a:noFill/>
        </p:spPr>
        <p:txBody>
          <a:bodyPr wrap="none" rtlCol="0">
            <a:spAutoFit/>
          </a:bodyPr>
          <a:lstStyle/>
          <a:p>
            <a:pPr algn="r" defTabSz="685800" fontAlgn="auto">
              <a:spcBef>
                <a:spcPts val="0"/>
              </a:spcBef>
              <a:spcAft>
                <a:spcPts val="0"/>
              </a:spcAft>
            </a:pPr>
            <a:r>
              <a:rPr lang="en-US" sz="3300" dirty="0">
                <a:solidFill>
                  <a:prstClr val="white"/>
                </a:solidFill>
                <a:cs typeface="+mn-cs"/>
              </a:rPr>
              <a:t>Elizabeth</a:t>
            </a:r>
          </a:p>
          <a:p>
            <a:pPr algn="r" defTabSz="685800" fontAlgn="auto">
              <a:spcBef>
                <a:spcPts val="0"/>
              </a:spcBef>
              <a:spcAft>
                <a:spcPts val="0"/>
              </a:spcAft>
            </a:pPr>
            <a:r>
              <a:rPr lang="en-US" sz="3300" dirty="0">
                <a:solidFill>
                  <a:prstClr val="white"/>
                </a:solidFill>
                <a:cs typeface="+mn-cs"/>
              </a:rPr>
              <a:t>Schork and</a:t>
            </a:r>
          </a:p>
          <a:p>
            <a:pPr algn="r" defTabSz="685800" fontAlgn="auto">
              <a:spcBef>
                <a:spcPts val="0"/>
              </a:spcBef>
              <a:spcAft>
                <a:spcPts val="0"/>
              </a:spcAft>
            </a:pPr>
            <a:r>
              <a:rPr lang="en-US" sz="3300" dirty="0">
                <a:solidFill>
                  <a:prstClr val="white"/>
                </a:solidFill>
                <a:cs typeface="+mn-cs"/>
              </a:rPr>
              <a:t>her son</a:t>
            </a:r>
          </a:p>
          <a:p>
            <a:pPr algn="r" defTabSz="685800" fontAlgn="auto">
              <a:spcBef>
                <a:spcPts val="0"/>
              </a:spcBef>
              <a:spcAft>
                <a:spcPts val="0"/>
              </a:spcAft>
            </a:pPr>
            <a:r>
              <a:rPr lang="en-US" sz="3300" dirty="0">
                <a:solidFill>
                  <a:prstClr val="white"/>
                </a:solidFill>
                <a:cs typeface="+mn-cs"/>
              </a:rPr>
              <a:t>Benjamin</a:t>
            </a:r>
          </a:p>
        </p:txBody>
      </p:sp>
    </p:spTree>
    <p:extLst>
      <p:ext uri="{BB962C8B-B14F-4D97-AF65-F5344CB8AC3E}">
        <p14:creationId xmlns:p14="http://schemas.microsoft.com/office/powerpoint/2010/main" val="10286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02527-1D2A-1B04-D94E-A465034ADF04}"/>
              </a:ext>
            </a:extLst>
          </p:cNvPr>
          <p:cNvSpPr txBox="1"/>
          <p:nvPr/>
        </p:nvSpPr>
        <p:spPr>
          <a:xfrm>
            <a:off x="381000" y="209550"/>
            <a:ext cx="8149589" cy="4524315"/>
          </a:xfrm>
          <a:prstGeom prst="rect">
            <a:avLst/>
          </a:prstGeom>
          <a:noFill/>
        </p:spPr>
        <p:txBody>
          <a:bodyPr wrap="square" rtlCol="0">
            <a:spAutoFit/>
          </a:bodyPr>
          <a:lstStyle/>
          <a:p>
            <a:pPr defTabSz="685800" fontAlgn="auto">
              <a:spcBef>
                <a:spcPts val="0"/>
              </a:spcBef>
              <a:spcAft>
                <a:spcPts val="0"/>
              </a:spcAft>
            </a:pPr>
            <a:r>
              <a:rPr lang="en-US" sz="3600" dirty="0">
                <a:solidFill>
                  <a:prstClr val="white"/>
                </a:solidFill>
                <a:cs typeface="+mn-cs"/>
              </a:rPr>
              <a:t>“I missed taking a photo of Eric Miranda who brought his chainsaw and a lot of muscle to help the day after the tornado – because I was still in shock from the enormous damage on the first day after the storm.” (Luann sent a photo that she thought resembles Eric.)</a:t>
            </a:r>
          </a:p>
        </p:txBody>
      </p:sp>
    </p:spTree>
    <p:extLst>
      <p:ext uri="{BB962C8B-B14F-4D97-AF65-F5344CB8AC3E}">
        <p14:creationId xmlns:p14="http://schemas.microsoft.com/office/powerpoint/2010/main" val="9354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697E3-40E6-8BED-8020-B285B920A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 y="17045"/>
            <a:ext cx="9144000" cy="5143500"/>
          </a:xfrm>
          <a:prstGeom prst="rect">
            <a:avLst/>
          </a:prstGeom>
        </p:spPr>
      </p:pic>
    </p:spTree>
    <p:extLst>
      <p:ext uri="{BB962C8B-B14F-4D97-AF65-F5344CB8AC3E}">
        <p14:creationId xmlns:p14="http://schemas.microsoft.com/office/powerpoint/2010/main" val="316149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8269315" cy="347787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Three calendar themes for today</a:t>
            </a:r>
          </a:p>
          <a:p>
            <a:pPr marL="461963" indent="-461963" algn="l">
              <a:buFont typeface="+mj-lt"/>
              <a:buAutoNum type="arabicPeriod"/>
            </a:pPr>
            <a:r>
              <a:rPr lang="en-US" dirty="0">
                <a:effectLst>
                  <a:outerShdw blurRad="38100" dist="38100" dir="2700000" algn="tl">
                    <a:srgbClr val="000000">
                      <a:alpha val="43137"/>
                    </a:srgbClr>
                  </a:outerShdw>
                </a:effectLst>
              </a:rPr>
              <a:t>Mother’s Day</a:t>
            </a:r>
          </a:p>
          <a:p>
            <a:pPr marL="461963" indent="-461963" algn="l">
              <a:buFont typeface="+mj-lt"/>
              <a:buAutoNum type="arabicPeriod"/>
            </a:pPr>
            <a:r>
              <a:rPr lang="en-US" dirty="0">
                <a:effectLst>
                  <a:outerShdw blurRad="38100" dist="38100" dir="2700000" algn="tl">
                    <a:srgbClr val="000000">
                      <a:alpha val="43137"/>
                    </a:srgbClr>
                  </a:outerShdw>
                </a:effectLst>
              </a:rPr>
              <a:t>Israel War Dead Memorial Day</a:t>
            </a:r>
          </a:p>
          <a:p>
            <a:pPr marL="461963" indent="-461963" algn="l">
              <a:buFont typeface="+mj-lt"/>
              <a:buAutoNum type="arabicPeriod"/>
            </a:pPr>
            <a:r>
              <a:rPr lang="en-US" dirty="0">
                <a:effectLst>
                  <a:outerShdw blurRad="38100" dist="38100" dir="2700000" algn="tl">
                    <a:srgbClr val="000000">
                      <a:alpha val="43137"/>
                    </a:srgbClr>
                  </a:outerShdw>
                </a:effectLst>
              </a:rPr>
              <a:t>Israel Independence Day</a:t>
            </a:r>
          </a:p>
          <a:p>
            <a:pPr algn="l"/>
            <a:endParaRPr lang="en-US" sz="2000" dirty="0">
              <a:effectLst>
                <a:outerShdw blurRad="38100" dist="38100" dir="2700000" algn="tl">
                  <a:srgbClr val="000000">
                    <a:alpha val="43137"/>
                  </a:srgbClr>
                </a:outerShdw>
              </a:effectLst>
            </a:endParaRPr>
          </a:p>
          <a:p>
            <a:pPr algn="l"/>
            <a:r>
              <a:rPr lang="en-US" dirty="0">
                <a:effectLst>
                  <a:outerShdw blurRad="38100" dist="38100" dir="2700000" algn="tl">
                    <a:srgbClr val="000000">
                      <a:alpha val="43137"/>
                    </a:srgbClr>
                  </a:outerShdw>
                </a:effectLst>
              </a:rPr>
              <a:t>How to address all…</a:t>
            </a:r>
          </a:p>
        </p:txBody>
      </p:sp>
    </p:spTree>
    <p:extLst>
      <p:ext uri="{BB962C8B-B14F-4D97-AF65-F5344CB8AC3E}">
        <p14:creationId xmlns:p14="http://schemas.microsoft.com/office/powerpoint/2010/main" val="163052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7042D5D-2C12-2A9D-724A-17B8769D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2096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85336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dirty="0">
                <a:effectLst>
                  <a:outerShdw blurRad="38100" dist="38100" dir="2700000" algn="tl">
                    <a:srgbClr val="000000">
                      <a:alpha val="43137"/>
                    </a:srgbClr>
                  </a:outerShdw>
                </a:effectLst>
              </a:rPr>
              <a:t>The scripture</a:t>
            </a:r>
          </a:p>
          <a:p>
            <a:pPr marL="461963" indent="-461963" algn="l">
              <a:buFont typeface="+mj-lt"/>
              <a:buAutoNum type="arabicPeriod"/>
            </a:pPr>
            <a:r>
              <a:rPr lang="en-US" dirty="0">
                <a:effectLst>
                  <a:outerShdw blurRad="38100" dist="38100" dir="2700000" algn="tl">
                    <a:srgbClr val="000000">
                      <a:alpha val="43137"/>
                    </a:srgbClr>
                  </a:outerShdw>
                </a:effectLst>
              </a:rPr>
              <a:t>The Analysis [exposition]</a:t>
            </a:r>
          </a:p>
          <a:p>
            <a:pPr marL="461963" indent="-461963" algn="l">
              <a:buFont typeface="+mj-lt"/>
              <a:buAutoNum type="arabicPeriod"/>
            </a:pPr>
            <a:r>
              <a:rPr lang="en-US" dirty="0">
                <a:effectLst>
                  <a:outerShdw blurRad="38100" dist="38100" dir="2700000" algn="tl">
                    <a:srgbClr val="000000">
                      <a:alpha val="43137"/>
                    </a:srgbClr>
                  </a:outerShdw>
                </a:effectLst>
              </a:rPr>
              <a:t>Living it for Jerusalem</a:t>
            </a:r>
          </a:p>
          <a:p>
            <a:pPr marL="461963" indent="-461963" algn="l">
              <a:buFont typeface="+mj-lt"/>
              <a:buAutoNum type="arabicPeriod"/>
            </a:pPr>
            <a:r>
              <a:rPr lang="en-US" dirty="0">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610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The scripture</a:t>
            </a:r>
          </a:p>
          <a:p>
            <a:pPr marL="461963" indent="-461963" algn="l">
              <a:buFont typeface="+mj-lt"/>
              <a:buAutoNum type="arabicPeriod"/>
            </a:pPr>
            <a:r>
              <a:rPr lang="en-US" dirty="0">
                <a:effectLst>
                  <a:outerShdw blurRad="38100" dist="38100" dir="2700000" algn="tl">
                    <a:srgbClr val="000000">
                      <a:alpha val="43137"/>
                    </a:srgbClr>
                  </a:outerShdw>
                </a:effectLst>
              </a:rPr>
              <a:t>The Analysis [exposition]</a:t>
            </a:r>
          </a:p>
          <a:p>
            <a:pPr marL="461963" indent="-461963" algn="l">
              <a:buFont typeface="+mj-lt"/>
              <a:buAutoNum type="arabicPeriod"/>
            </a:pPr>
            <a:r>
              <a:rPr lang="en-US" dirty="0">
                <a:effectLst>
                  <a:outerShdw blurRad="38100" dist="38100" dir="2700000" algn="tl">
                    <a:srgbClr val="000000">
                      <a:alpha val="43137"/>
                    </a:srgbClr>
                  </a:outerShdw>
                </a:effectLst>
              </a:rPr>
              <a:t>Living it for Jerusalem</a:t>
            </a:r>
          </a:p>
          <a:p>
            <a:pPr marL="461963" indent="-461963" algn="l">
              <a:buFont typeface="+mj-lt"/>
              <a:buAutoNum type="arabicPeriod"/>
            </a:pPr>
            <a:r>
              <a:rPr lang="en-US" dirty="0">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042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8269315" cy="4093428"/>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Three calendar themes for today</a:t>
            </a:r>
          </a:p>
          <a:p>
            <a:pPr marL="461963" indent="-461963" algn="l">
              <a:buFont typeface="+mj-lt"/>
              <a:buAutoNum type="arabicPeriod"/>
            </a:pPr>
            <a:r>
              <a:rPr lang="en-US" dirty="0">
                <a:effectLst>
                  <a:outerShdw blurRad="38100" dist="38100" dir="2700000" algn="tl">
                    <a:srgbClr val="000000">
                      <a:alpha val="43137"/>
                    </a:srgbClr>
                  </a:outerShdw>
                </a:effectLst>
              </a:rPr>
              <a:t>Mother’s Day</a:t>
            </a:r>
          </a:p>
          <a:p>
            <a:pPr marL="461963" indent="-461963" algn="l">
              <a:buFont typeface="+mj-lt"/>
              <a:buAutoNum type="arabicPeriod"/>
            </a:pPr>
            <a:r>
              <a:rPr lang="en-US" dirty="0">
                <a:effectLst>
                  <a:outerShdw blurRad="38100" dist="38100" dir="2700000" algn="tl">
                    <a:srgbClr val="000000">
                      <a:alpha val="43137"/>
                    </a:srgbClr>
                  </a:outerShdw>
                </a:effectLst>
              </a:rPr>
              <a:t>Israel War Dead Memorial Day</a:t>
            </a:r>
          </a:p>
          <a:p>
            <a:pPr marL="461963" indent="-461963" algn="l">
              <a:buFont typeface="+mj-lt"/>
              <a:buAutoNum type="arabicPeriod"/>
            </a:pPr>
            <a:r>
              <a:rPr lang="en-US" dirty="0">
                <a:effectLst>
                  <a:outerShdw blurRad="38100" dist="38100" dir="2700000" algn="tl">
                    <a:srgbClr val="000000">
                      <a:alpha val="43137"/>
                    </a:srgbClr>
                  </a:outerShdw>
                </a:effectLst>
              </a:rPr>
              <a:t>Israel Independence Day</a:t>
            </a:r>
          </a:p>
          <a:p>
            <a:pPr algn="l"/>
            <a:endParaRPr lang="en-US" sz="2000" dirty="0">
              <a:effectLst>
                <a:outerShdw blurRad="38100" dist="38100" dir="2700000" algn="tl">
                  <a:srgbClr val="000000">
                    <a:alpha val="43137"/>
                  </a:srgbClr>
                </a:outerShdw>
              </a:effectLst>
            </a:endParaRPr>
          </a:p>
          <a:p>
            <a:pPr algn="l"/>
            <a:r>
              <a:rPr lang="en-US" dirty="0">
                <a:effectLst>
                  <a:outerShdw blurRad="38100" dist="38100" dir="2700000" algn="tl">
                    <a:srgbClr val="000000">
                      <a:alpha val="43137"/>
                    </a:srgbClr>
                  </a:outerShdw>
                </a:effectLst>
              </a:rPr>
              <a:t>But first, a big note of </a:t>
            </a:r>
          </a:p>
          <a:p>
            <a:pPr algn="l"/>
            <a:r>
              <a:rPr lang="en-US" dirty="0">
                <a:effectLst>
                  <a:outerShdw blurRad="38100" dist="38100" dir="2700000" algn="tl">
                    <a:srgbClr val="000000">
                      <a:alpha val="43137"/>
                    </a:srgbClr>
                  </a:outerShdw>
                </a:effectLst>
              </a:rPr>
              <a:t>appreciation</a:t>
            </a:r>
          </a:p>
        </p:txBody>
      </p:sp>
    </p:spTree>
    <p:extLst>
      <p:ext uri="{BB962C8B-B14F-4D97-AF65-F5344CB8AC3E}">
        <p14:creationId xmlns:p14="http://schemas.microsoft.com/office/powerpoint/2010/main" val="388529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Gal 4.21-28 </a:t>
            </a:r>
            <a:r>
              <a:rPr lang="en-US" altLang="en-US" sz="4000" dirty="0"/>
              <a:t>Tell me, you who want to be in subjection to the system that results from perverting the Torah into legalism, don’t you hear what the Torah itself says? It says that Avraham had two sons, one by the slave woman [Hagar] and one by the free woman [Sarah]. </a:t>
            </a:r>
          </a:p>
        </p:txBody>
      </p:sp>
    </p:spTree>
    <p:extLst>
      <p:ext uri="{BB962C8B-B14F-4D97-AF65-F5344CB8AC3E}">
        <p14:creationId xmlns:p14="http://schemas.microsoft.com/office/powerpoint/2010/main" val="112537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Gal 4.21-28 </a:t>
            </a:r>
            <a:r>
              <a:rPr lang="en-US" altLang="en-US" sz="4000" dirty="0"/>
              <a:t>The one by the slave woman was born according to the limited capabilities of human beings, but the one by the free woman was born through the miracle-working power of God fulfilling his promise. Now, to make </a:t>
            </a:r>
            <a:r>
              <a:rPr lang="en-US" altLang="en-US" sz="4000" u="sng" dirty="0">
                <a:solidFill>
                  <a:srgbClr val="FFFF66"/>
                </a:solidFill>
              </a:rPr>
              <a:t>a midrash [allegory] </a:t>
            </a:r>
            <a:r>
              <a:rPr lang="en-US" altLang="en-US" sz="4000" dirty="0"/>
              <a:t>on these things: the two women are two covenants. </a:t>
            </a:r>
          </a:p>
        </p:txBody>
      </p:sp>
    </p:spTree>
    <p:extLst>
      <p:ext uri="{BB962C8B-B14F-4D97-AF65-F5344CB8AC3E}">
        <p14:creationId xmlns:p14="http://schemas.microsoft.com/office/powerpoint/2010/main" val="355507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Gal 4.21-28 </a:t>
            </a:r>
            <a:r>
              <a:rPr lang="en-US" altLang="en-US" sz="4000" dirty="0"/>
              <a:t>One is from Mount Sinai and bears children for slavery — this is Hagar. Hagar is Mount Sinai in Arabia; she corresponds to the present Yerushalayim, for she serves as a slave along with her children.  But the </a:t>
            </a:r>
            <a:r>
              <a:rPr lang="en-US" altLang="en-US" sz="4000" u="sng" dirty="0">
                <a:solidFill>
                  <a:srgbClr val="FFFF66"/>
                </a:solidFill>
              </a:rPr>
              <a:t>Yerushalayim above is free, and she is our mother;  </a:t>
            </a:r>
            <a:r>
              <a:rPr lang="en-US" altLang="en-US" sz="4000" dirty="0"/>
              <a:t>for the Tanakh says,</a:t>
            </a:r>
          </a:p>
        </p:txBody>
      </p:sp>
    </p:spTree>
    <p:extLst>
      <p:ext uri="{BB962C8B-B14F-4D97-AF65-F5344CB8AC3E}">
        <p14:creationId xmlns:p14="http://schemas.microsoft.com/office/powerpoint/2010/main" val="363220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3600" baseline="30000" dirty="0"/>
              <a:t>Gal 4.21-28 </a:t>
            </a:r>
            <a:r>
              <a:rPr lang="en-US" altLang="en-US" sz="3600" dirty="0"/>
              <a:t>for the Tanakh says, </a:t>
            </a:r>
          </a:p>
          <a:p>
            <a:pPr lvl="1" algn="l">
              <a:lnSpc>
                <a:spcPct val="90000"/>
              </a:lnSpc>
            </a:pPr>
            <a:r>
              <a:rPr lang="en-US" altLang="en-US" sz="3600" dirty="0"/>
              <a:t>“Rejoice, you barren woman who does not bear children! Break forth and shout, you who are not in labor! For the deserted wife will have more children than the one whose husband is with her!” </a:t>
            </a:r>
            <a:r>
              <a:rPr lang="en-US" altLang="en-US" sz="3600" baseline="30000" dirty="0"/>
              <a:t>Yeshayahu/Is 54.1</a:t>
            </a:r>
          </a:p>
          <a:p>
            <a:pPr algn="l">
              <a:lnSpc>
                <a:spcPct val="90000"/>
              </a:lnSpc>
            </a:pPr>
            <a:r>
              <a:rPr lang="en-US" altLang="en-US" sz="3600" dirty="0"/>
              <a:t>You, brothers, like </a:t>
            </a:r>
            <a:r>
              <a:rPr lang="en-US" altLang="en-US" sz="3600" dirty="0" err="1"/>
              <a:t>Yitz’chak</a:t>
            </a:r>
            <a:r>
              <a:rPr lang="en-US" altLang="en-US" sz="3600" dirty="0"/>
              <a:t>, are children referred to in a promise of God.</a:t>
            </a:r>
          </a:p>
        </p:txBody>
      </p:sp>
    </p:spTree>
    <p:extLst>
      <p:ext uri="{BB962C8B-B14F-4D97-AF65-F5344CB8AC3E}">
        <p14:creationId xmlns:p14="http://schemas.microsoft.com/office/powerpoint/2010/main" val="21791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7042D5D-2C12-2A9D-724A-17B8769D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5634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dirty="0">
                <a:effectLst>
                  <a:outerShdw blurRad="38100" dist="38100" dir="2700000" algn="tl">
                    <a:srgbClr val="000000">
                      <a:alpha val="43137"/>
                    </a:srgbClr>
                  </a:outerShdw>
                </a:effectLst>
              </a:rPr>
              <a:t>The scripture</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The Analysis [exposition]</a:t>
            </a:r>
          </a:p>
          <a:p>
            <a:pPr marL="461963" indent="-461963" algn="l">
              <a:buFont typeface="+mj-lt"/>
              <a:buAutoNum type="arabicPeriod"/>
            </a:pPr>
            <a:r>
              <a:rPr lang="en-US" dirty="0">
                <a:effectLst>
                  <a:outerShdw blurRad="38100" dist="38100" dir="2700000" algn="tl">
                    <a:srgbClr val="000000">
                      <a:alpha val="43137"/>
                    </a:srgbClr>
                  </a:outerShdw>
                </a:effectLst>
              </a:rPr>
              <a:t>Living it for Jerusalem</a:t>
            </a:r>
          </a:p>
          <a:p>
            <a:pPr marL="461963" indent="-461963" algn="l">
              <a:buFont typeface="+mj-lt"/>
              <a:buAutoNum type="arabicPeriod"/>
            </a:pPr>
            <a:r>
              <a:rPr lang="en-US" dirty="0">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7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Allegories here</a:t>
            </a:r>
          </a:p>
          <a:p>
            <a:pPr algn="l">
              <a:lnSpc>
                <a:spcPct val="90000"/>
              </a:lnSpc>
            </a:pPr>
            <a:r>
              <a:rPr lang="en-US" altLang="en-US" sz="4000" dirty="0"/>
              <a:t>Now, to make </a:t>
            </a:r>
            <a:r>
              <a:rPr lang="en-US" altLang="en-US" sz="4000" u="sng" dirty="0">
                <a:solidFill>
                  <a:srgbClr val="FFFF66"/>
                </a:solidFill>
              </a:rPr>
              <a:t>a midrash [allegory] </a:t>
            </a:r>
            <a:r>
              <a:rPr lang="en-US" altLang="en-US" sz="4000" dirty="0"/>
              <a:t>on these things: the two women are two covenants.</a:t>
            </a:r>
          </a:p>
          <a:p>
            <a:pPr marL="288925" indent="-288925"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1126405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Allegorical interpretation of scripture has hurt the Jewish people greatly over the centuries!</a:t>
            </a:r>
          </a:p>
          <a:p>
            <a:pPr marL="231775" indent="-231775" algn="l">
              <a:lnSpc>
                <a:spcPct val="90000"/>
              </a:lnSpc>
              <a:buFont typeface="Arial" panose="020B0604020202020204" pitchFamily="34" charset="0"/>
              <a:buChar char="•"/>
            </a:pPr>
            <a:r>
              <a:rPr lang="en-US" altLang="en-US" sz="4000" dirty="0"/>
              <a:t>Church fathers have read “the church” when scripture said “Israel.”</a:t>
            </a:r>
          </a:p>
          <a:p>
            <a:pPr marL="231775" indent="-231775" algn="l">
              <a:lnSpc>
                <a:spcPct val="90000"/>
              </a:lnSpc>
              <a:buFont typeface="Arial" panose="020B0604020202020204" pitchFamily="34" charset="0"/>
              <a:buChar char="•"/>
            </a:pPr>
            <a:r>
              <a:rPr lang="en-US" altLang="en-US" sz="4000" dirty="0" err="1"/>
              <a:t>Ezek</a:t>
            </a:r>
            <a:r>
              <a:rPr lang="en-US" altLang="en-US" sz="4000" dirty="0"/>
              <a:t> 37 Dry bones has been read as church Revival, when restoration of Israel to the land is meant.</a:t>
            </a:r>
          </a:p>
        </p:txBody>
      </p:sp>
    </p:spTree>
    <p:extLst>
      <p:ext uri="{BB962C8B-B14F-4D97-AF65-F5344CB8AC3E}">
        <p14:creationId xmlns:p14="http://schemas.microsoft.com/office/powerpoint/2010/main" val="321719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Allegories = midrashim, can be a legitimate way to interpret scripture.  </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108312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u="sng" dirty="0" err="1">
                <a:solidFill>
                  <a:srgbClr val="FFFF66"/>
                </a:solidFill>
              </a:rPr>
              <a:t>Pardes</a:t>
            </a:r>
            <a:r>
              <a:rPr lang="en-US" sz="4000" dirty="0"/>
              <a:t>  </a:t>
            </a:r>
            <a:r>
              <a:rPr lang="he-IL" sz="4000" dirty="0"/>
              <a:t> </a:t>
            </a:r>
            <a:r>
              <a:rPr lang="he-IL" sz="4000" b="1" dirty="0">
                <a:latin typeface="David" panose="020E0502060401010101" pitchFamily="34" charset="-79"/>
                <a:cs typeface="David" panose="020E0502060401010101" pitchFamily="34" charset="-79"/>
              </a:rPr>
              <a:t>פרד"ס</a:t>
            </a:r>
            <a:r>
              <a:rPr lang="en-US" sz="4000" dirty="0"/>
              <a:t>is a theory of Biblical exegesis. It means "orchard" when taken literally, but is used in this context as a Hebrew acronym formed from the initials of the following four approaches:</a:t>
            </a:r>
            <a:endParaRPr lang="en-US" altLang="en-US" sz="2800" dirty="0"/>
          </a:p>
        </p:txBody>
      </p:sp>
    </p:spTree>
    <p:extLst>
      <p:ext uri="{BB962C8B-B14F-4D97-AF65-F5344CB8AC3E}">
        <p14:creationId xmlns:p14="http://schemas.microsoft.com/office/powerpoint/2010/main" val="77149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D4CFDF-5CD4-E62E-4228-B7EC338439E7}"/>
              </a:ext>
            </a:extLst>
          </p:cNvPr>
          <p:cNvSpPr txBox="1"/>
          <p:nvPr/>
        </p:nvSpPr>
        <p:spPr>
          <a:xfrm>
            <a:off x="1" y="1486838"/>
            <a:ext cx="4876800" cy="1938992"/>
          </a:xfrm>
          <a:prstGeom prst="rect">
            <a:avLst/>
          </a:prstGeom>
          <a:noFill/>
        </p:spPr>
        <p:txBody>
          <a:bodyPr wrap="square" rtlCol="0">
            <a:spAutoFit/>
          </a:bodyPr>
          <a:lstStyle/>
          <a:p>
            <a:pPr algn="r" defTabSz="685800" fontAlgn="auto">
              <a:spcBef>
                <a:spcPts val="0"/>
              </a:spcBef>
              <a:spcAft>
                <a:spcPts val="0"/>
              </a:spcAft>
            </a:pPr>
            <a:r>
              <a:rPr lang="en-US" dirty="0">
                <a:solidFill>
                  <a:prstClr val="white"/>
                </a:solidFill>
                <a:cs typeface="+mn-cs"/>
              </a:rPr>
              <a:t>Richard and Luann Ridgeway have had a rough week.</a:t>
            </a:r>
          </a:p>
        </p:txBody>
      </p:sp>
      <p:pic>
        <p:nvPicPr>
          <p:cNvPr id="5" name="Picture 4">
            <a:extLst>
              <a:ext uri="{FF2B5EF4-FFF2-40B4-BE49-F238E27FC236}">
                <a16:creationId xmlns:a16="http://schemas.microsoft.com/office/drawing/2014/main" id="{A33BDD11-36BB-7C49-6A32-DE29E93E8F0C}"/>
              </a:ext>
            </a:extLst>
          </p:cNvPr>
          <p:cNvPicPr>
            <a:picLocks noChangeAspect="1"/>
          </p:cNvPicPr>
          <p:nvPr/>
        </p:nvPicPr>
        <p:blipFill rotWithShape="1">
          <a:blip r:embed="rId3">
            <a:extLst>
              <a:ext uri="{28A0092B-C50C-407E-A947-70E740481C1C}">
                <a14:useLocalDpi xmlns:a14="http://schemas.microsoft.com/office/drawing/2010/main" val="0"/>
              </a:ext>
            </a:extLst>
          </a:blip>
          <a:srcRect l="43286" t="20889" r="34028" b="40890"/>
          <a:stretch/>
        </p:blipFill>
        <p:spPr>
          <a:xfrm>
            <a:off x="5638800" y="101549"/>
            <a:ext cx="2872740" cy="5041951"/>
          </a:xfrm>
          <a:prstGeom prst="rect">
            <a:avLst/>
          </a:prstGeom>
        </p:spPr>
      </p:pic>
    </p:spTree>
    <p:extLst>
      <p:ext uri="{BB962C8B-B14F-4D97-AF65-F5344CB8AC3E}">
        <p14:creationId xmlns:p14="http://schemas.microsoft.com/office/powerpoint/2010/main" val="96401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a:buFont typeface="Arial" panose="020B0604020202020204" pitchFamily="34" charset="0"/>
              <a:buChar char="•"/>
            </a:pPr>
            <a:r>
              <a:rPr lang="en-US" sz="4000" dirty="0" err="1">
                <a:solidFill>
                  <a:srgbClr val="FFFF66"/>
                </a:solidFill>
                <a:hlinkClick r:id="rId3" tooltip="Peshat">
                  <a:extLst>
                    <a:ext uri="{A12FA001-AC4F-418D-AE19-62706E023703}">
                      <ahyp:hlinkClr xmlns:ahyp="http://schemas.microsoft.com/office/drawing/2018/hyperlinkcolor" val="tx"/>
                    </a:ext>
                  </a:extLst>
                </a:hlinkClick>
              </a:rPr>
              <a:t>P</a:t>
            </a:r>
            <a:r>
              <a:rPr lang="en-US" sz="4000" dirty="0" err="1">
                <a:hlinkClick r:id="rId3" tooltip="Peshat">
                  <a:extLst>
                    <a:ext uri="{A12FA001-AC4F-418D-AE19-62706E023703}">
                      <ahyp:hlinkClr xmlns:ahyp="http://schemas.microsoft.com/office/drawing/2018/hyperlinkcolor" val="tx"/>
                    </a:ext>
                  </a:extLst>
                </a:hlinkClick>
              </a:rPr>
              <a:t>eshat</a:t>
            </a:r>
            <a:r>
              <a:rPr lang="en-US" sz="4000" dirty="0"/>
              <a:t> </a:t>
            </a:r>
            <a:r>
              <a:rPr lang="he-IL" sz="5400" b="1" dirty="0">
                <a:latin typeface="David" panose="020E0502060401010101" pitchFamily="34" charset="-79"/>
                <a:cs typeface="David" panose="020E0502060401010101" pitchFamily="34" charset="-79"/>
              </a:rPr>
              <a:t>פְּשָׁט</a:t>
            </a:r>
            <a:r>
              <a:rPr lang="he-IL" sz="4000" dirty="0"/>
              <a:t>‎ </a:t>
            </a:r>
            <a:r>
              <a:rPr lang="en-US" sz="4000" dirty="0"/>
              <a:t>surface, or the literal meaning.</a:t>
            </a:r>
          </a:p>
          <a:p>
            <a:pPr marL="231775" indent="-231775" algn="l">
              <a:buFont typeface="Arial" panose="020B0604020202020204" pitchFamily="34" charset="0"/>
              <a:buChar char="•"/>
            </a:pPr>
            <a:r>
              <a:rPr lang="en-US" sz="4000" u="sng" dirty="0">
                <a:solidFill>
                  <a:srgbClr val="FFFF66"/>
                </a:solidFill>
              </a:rPr>
              <a:t>R</a:t>
            </a:r>
            <a:r>
              <a:rPr lang="en-US" sz="4000" u="sng" dirty="0"/>
              <a:t>emez</a:t>
            </a:r>
            <a:r>
              <a:rPr lang="en-US" sz="4000" dirty="0"/>
              <a:t> </a:t>
            </a:r>
            <a:r>
              <a:rPr lang="he-IL" sz="4000" dirty="0"/>
              <a:t> </a:t>
            </a:r>
            <a:r>
              <a:rPr lang="he-IL" sz="4800" b="1" dirty="0">
                <a:latin typeface="David" panose="020E0502060401010101" pitchFamily="34" charset="-79"/>
                <a:cs typeface="David" panose="020E0502060401010101" pitchFamily="34" charset="-79"/>
              </a:rPr>
              <a:t>רֶמֶז</a:t>
            </a:r>
            <a:r>
              <a:rPr lang="he-IL" sz="4000" dirty="0"/>
              <a:t>‎ </a:t>
            </a:r>
            <a:r>
              <a:rPr lang="en-US" sz="4000" dirty="0"/>
              <a:t>hints, or the deep meaning beyond just the literal sense. </a:t>
            </a:r>
            <a:endParaRPr lang="en-US" altLang="en-US" sz="2800" dirty="0"/>
          </a:p>
        </p:txBody>
      </p:sp>
    </p:spTree>
    <p:extLst>
      <p:ext uri="{BB962C8B-B14F-4D97-AF65-F5344CB8AC3E}">
        <p14:creationId xmlns:p14="http://schemas.microsoft.com/office/powerpoint/2010/main" val="170333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70000" lnSpcReduction="20000"/>
          </a:bodyPr>
          <a:lstStyle/>
          <a:p>
            <a:pPr marL="231775" indent="-231775" algn="l">
              <a:buFont typeface="Arial" panose="020B0604020202020204" pitchFamily="34" charset="0"/>
              <a:buChar char="•"/>
            </a:pPr>
            <a:r>
              <a:rPr lang="en-US" sz="5700" dirty="0" err="1">
                <a:solidFill>
                  <a:srgbClr val="FFFF66"/>
                </a:solidFill>
                <a:hlinkClick r:id="rId3" tooltip="Midrash">
                  <a:extLst>
                    <a:ext uri="{A12FA001-AC4F-418D-AE19-62706E023703}">
                      <ahyp:hlinkClr xmlns:ahyp="http://schemas.microsoft.com/office/drawing/2018/hyperlinkcolor" val="tx"/>
                    </a:ext>
                  </a:extLst>
                </a:hlinkClick>
              </a:rPr>
              <a:t>D</a:t>
            </a:r>
            <a:r>
              <a:rPr lang="en-US" sz="5700" dirty="0" err="1">
                <a:hlinkClick r:id="rId3" tooltip="Midrash">
                  <a:extLst>
                    <a:ext uri="{A12FA001-AC4F-418D-AE19-62706E023703}">
                      <ahyp:hlinkClr xmlns:ahyp="http://schemas.microsoft.com/office/drawing/2018/hyperlinkcolor" val="tx"/>
                    </a:ext>
                  </a:extLst>
                </a:hlinkClick>
              </a:rPr>
              <a:t>erash</a:t>
            </a:r>
            <a:r>
              <a:rPr lang="en-US" sz="5700" dirty="0"/>
              <a:t> </a:t>
            </a:r>
            <a:r>
              <a:rPr lang="he-IL" sz="6500" b="1" dirty="0">
                <a:latin typeface="David" panose="020E0502060401010101" pitchFamily="34" charset="-79"/>
                <a:cs typeface="David" panose="020E0502060401010101" pitchFamily="34" charset="-79"/>
              </a:rPr>
              <a:t>דְּרַשׁ</a:t>
            </a:r>
            <a:r>
              <a:rPr lang="he-IL" sz="5700" dirty="0"/>
              <a:t>‎ </a:t>
            </a:r>
            <a:r>
              <a:rPr lang="en-US" sz="5700" dirty="0"/>
              <a:t>"inquire" ("seek") – the comparative (</a:t>
            </a:r>
            <a:r>
              <a:rPr lang="en-US" sz="5700" dirty="0" err="1"/>
              <a:t>midrashic</a:t>
            </a:r>
            <a:r>
              <a:rPr lang="en-US" sz="5700" dirty="0"/>
              <a:t>) meaning, as given through similar occurrences.</a:t>
            </a:r>
          </a:p>
          <a:p>
            <a:pPr marL="231775" indent="-231775" algn="l">
              <a:buFont typeface="Arial" panose="020B0604020202020204" pitchFamily="34" charset="0"/>
              <a:buChar char="•"/>
            </a:pPr>
            <a:r>
              <a:rPr lang="en-US" sz="5700" u="sng" dirty="0">
                <a:solidFill>
                  <a:srgbClr val="FFFF66"/>
                </a:solidFill>
              </a:rPr>
              <a:t>S</a:t>
            </a:r>
            <a:r>
              <a:rPr lang="en-US" sz="5700" u="sng" dirty="0"/>
              <a:t>od</a:t>
            </a:r>
            <a:r>
              <a:rPr lang="en-US" sz="5700" dirty="0"/>
              <a:t> </a:t>
            </a:r>
            <a:r>
              <a:rPr lang="he-IL" sz="7600" b="1" dirty="0">
                <a:latin typeface="David" panose="020E0502060401010101" pitchFamily="34" charset="-79"/>
                <a:cs typeface="David" panose="020E0502060401010101" pitchFamily="34" charset="-79"/>
              </a:rPr>
              <a:t>סוֹד</a:t>
            </a:r>
            <a:r>
              <a:rPr lang="he-IL" sz="5700" dirty="0"/>
              <a:t>‎</a:t>
            </a:r>
            <a:r>
              <a:rPr lang="en-US" sz="5700" dirty="0"/>
              <a:t>"secret" ("mystery") or the esoteric/mystical meaning, as given through inspiration or revelation.</a:t>
            </a:r>
          </a:p>
          <a:p>
            <a:pPr algn="l">
              <a:lnSpc>
                <a:spcPct val="90000"/>
              </a:lnSpc>
            </a:pPr>
            <a:endParaRPr lang="en-US" altLang="en-US" sz="4000" dirty="0"/>
          </a:p>
        </p:txBody>
      </p:sp>
    </p:spTree>
    <p:extLst>
      <p:ext uri="{BB962C8B-B14F-4D97-AF65-F5344CB8AC3E}">
        <p14:creationId xmlns:p14="http://schemas.microsoft.com/office/powerpoint/2010/main" val="865820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Allegory /midrash in the Tanakh</a:t>
            </a:r>
          </a:p>
          <a:p>
            <a:pPr marL="288925" indent="-288925" algn="l">
              <a:lnSpc>
                <a:spcPct val="90000"/>
              </a:lnSpc>
              <a:buFont typeface="Arial" panose="020B0604020202020204" pitchFamily="34" charset="0"/>
              <a:buChar char="•"/>
            </a:pPr>
            <a:r>
              <a:rPr lang="en-US" altLang="en-US" sz="4000" dirty="0"/>
              <a:t>Yeshayahu/ Is 5.1-6 A vineyard is a midrash / allegory </a:t>
            </a:r>
          </a:p>
          <a:p>
            <a:pPr marL="288925" indent="-288925" algn="l">
              <a:lnSpc>
                <a:spcPct val="90000"/>
              </a:lnSpc>
              <a:buFont typeface="Arial" panose="020B0604020202020204" pitchFamily="34" charset="0"/>
              <a:buChar char="•"/>
            </a:pPr>
            <a:r>
              <a:rPr lang="en-US" altLang="en-US" sz="4000" baseline="30000" dirty="0"/>
              <a:t>Yesh/ Is 5.7 </a:t>
            </a:r>
            <a:r>
              <a:rPr lang="en-US" altLang="en-US" sz="4000" dirty="0"/>
              <a:t>Now the vineyard of </a:t>
            </a:r>
            <a:r>
              <a:rPr lang="en-US" altLang="en-US" sz="4000" cap="small" dirty="0"/>
              <a:t>Adoni</a:t>
            </a:r>
            <a:r>
              <a:rPr lang="en-US" altLang="en-US" sz="4000" dirty="0"/>
              <a:t>-</a:t>
            </a:r>
            <a:r>
              <a:rPr lang="en-US" altLang="en-US" sz="4000" dirty="0" err="1"/>
              <a:t>Tzva’ot</a:t>
            </a:r>
            <a:r>
              <a:rPr lang="en-US" altLang="en-US" sz="4000" dirty="0"/>
              <a:t> is the house of Isra’el.</a:t>
            </a:r>
          </a:p>
        </p:txBody>
      </p:sp>
    </p:spTree>
    <p:extLst>
      <p:ext uri="{BB962C8B-B14F-4D97-AF65-F5344CB8AC3E}">
        <p14:creationId xmlns:p14="http://schemas.microsoft.com/office/powerpoint/2010/main" val="5924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Allegory in Rabbinic writings</a:t>
            </a:r>
          </a:p>
          <a:p>
            <a:pPr marL="288925" indent="-288925" algn="l">
              <a:lnSpc>
                <a:spcPct val="90000"/>
              </a:lnSpc>
              <a:buFont typeface="Arial" panose="020B0604020202020204" pitchFamily="34" charset="0"/>
              <a:buChar char="•"/>
            </a:pPr>
            <a:r>
              <a:rPr lang="en-US" altLang="en-US" sz="4000" baseline="30000" dirty="0"/>
              <a:t>Ber. Rabbah 65.21 </a:t>
            </a:r>
            <a:r>
              <a:rPr lang="en-US" altLang="en-US" sz="4000" dirty="0"/>
              <a:t>Conflict between </a:t>
            </a:r>
            <a:r>
              <a:rPr lang="en-US" altLang="en-US" sz="4000" dirty="0" err="1"/>
              <a:t>Esav</a:t>
            </a:r>
            <a:r>
              <a:rPr lang="en-US" altLang="en-US" sz="4000" dirty="0"/>
              <a:t> and Yaakov [Esau and Jacob] representing the conflict of Israel [Yaakov] and Rome [</a:t>
            </a:r>
            <a:r>
              <a:rPr lang="en-US" altLang="en-US" sz="4000" dirty="0" err="1"/>
              <a:t>Esav</a:t>
            </a:r>
            <a:r>
              <a:rPr lang="en-US" altLang="en-US" sz="4000" dirty="0"/>
              <a:t>]</a:t>
            </a:r>
          </a:p>
        </p:txBody>
      </p:sp>
    </p:spTree>
    <p:extLst>
      <p:ext uri="{BB962C8B-B14F-4D97-AF65-F5344CB8AC3E}">
        <p14:creationId xmlns:p14="http://schemas.microsoft.com/office/powerpoint/2010/main" val="899262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Allegory in Apocrypha</a:t>
            </a:r>
          </a:p>
          <a:p>
            <a:pPr algn="l">
              <a:lnSpc>
                <a:spcPct val="90000"/>
              </a:lnSpc>
            </a:pPr>
            <a:r>
              <a:rPr lang="en-US" altLang="en-US" sz="4000" baseline="30000" dirty="0"/>
              <a:t>4 Ezra [2 Esdras] 7.26</a:t>
            </a:r>
            <a:r>
              <a:rPr lang="en-US" altLang="en-US" sz="4000" dirty="0"/>
              <a:t> For behold, the time will come, when the signs which I have foretold to you will come to pass, that the city which now is not seen shall appear, and the land which now is hidden shall be disclosed.</a:t>
            </a:r>
          </a:p>
        </p:txBody>
      </p:sp>
    </p:spTree>
    <p:extLst>
      <p:ext uri="{BB962C8B-B14F-4D97-AF65-F5344CB8AC3E}">
        <p14:creationId xmlns:p14="http://schemas.microsoft.com/office/powerpoint/2010/main" val="104875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solidFill>
                  <a:srgbClr val="FFFF66"/>
                </a:solidFill>
              </a:rPr>
              <a:t>Apocrypha</a:t>
            </a:r>
            <a:r>
              <a:rPr lang="en-US" altLang="en-US" sz="4000" dirty="0"/>
              <a:t> (from Ancient Greek ἀπ</a:t>
            </a:r>
            <a:r>
              <a:rPr lang="en-US" altLang="en-US" sz="4000" dirty="0" err="1"/>
              <a:t>όκρυφος</a:t>
            </a:r>
            <a:r>
              <a:rPr lang="en-US" altLang="en-US" sz="4000" dirty="0"/>
              <a:t> (</a:t>
            </a:r>
            <a:r>
              <a:rPr lang="en-US" altLang="en-US" sz="4000" dirty="0" err="1"/>
              <a:t>apókruphos</a:t>
            </a:r>
            <a:r>
              <a:rPr lang="en-US" altLang="en-US" sz="4000" dirty="0"/>
              <a:t>) 'hidden') denotes the collection of ancient books thought to have been written some time between 200 BCE and 100 CE. Denotes material of dubious historicity or orthodoxy.</a:t>
            </a:r>
          </a:p>
        </p:txBody>
      </p:sp>
    </p:spTree>
    <p:extLst>
      <p:ext uri="{BB962C8B-B14F-4D97-AF65-F5344CB8AC3E}">
        <p14:creationId xmlns:p14="http://schemas.microsoft.com/office/powerpoint/2010/main" val="1443351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numCol="2"/>
          <a:lstStyle/>
          <a:p>
            <a:pPr algn="l">
              <a:lnSpc>
                <a:spcPct val="90000"/>
              </a:lnSpc>
            </a:pPr>
            <a:r>
              <a:rPr lang="en-US" sz="3200" u="sng" dirty="0"/>
              <a:t>Books of the Apocrypha</a:t>
            </a:r>
            <a:br>
              <a:rPr lang="en-US" sz="3200" dirty="0"/>
            </a:br>
            <a:r>
              <a:rPr lang="en-US" sz="3200" dirty="0"/>
              <a:t>1 Esdras</a:t>
            </a:r>
            <a:br>
              <a:rPr lang="en-US" sz="3200" dirty="0"/>
            </a:br>
            <a:r>
              <a:rPr lang="en-US" sz="3200" dirty="0"/>
              <a:t>2 Esdras</a:t>
            </a:r>
            <a:br>
              <a:rPr lang="en-US" sz="3200" dirty="0"/>
            </a:br>
            <a:r>
              <a:rPr lang="en-US" sz="3200" dirty="0"/>
              <a:t>Tobit</a:t>
            </a:r>
            <a:br>
              <a:rPr lang="en-US" sz="3200" dirty="0"/>
            </a:br>
            <a:r>
              <a:rPr lang="en-US" sz="3200" dirty="0"/>
              <a:t>Judith</a:t>
            </a:r>
            <a:br>
              <a:rPr lang="en-US" sz="3200" dirty="0"/>
            </a:br>
            <a:r>
              <a:rPr lang="en-US" sz="3200" dirty="0"/>
              <a:t>Additions to Esther</a:t>
            </a:r>
            <a:br>
              <a:rPr lang="en-US" sz="3200" dirty="0"/>
            </a:br>
            <a:r>
              <a:rPr lang="en-US" sz="3200" dirty="0"/>
              <a:t>Wisdom of Solomon</a:t>
            </a:r>
            <a:br>
              <a:rPr lang="en-US" sz="3200" dirty="0"/>
            </a:br>
            <a:r>
              <a:rPr lang="en-US" sz="3200" dirty="0"/>
              <a:t>Ecclesiasticus</a:t>
            </a:r>
            <a:br>
              <a:rPr lang="en-US" sz="3200" dirty="0"/>
            </a:br>
            <a:r>
              <a:rPr lang="en-US" sz="3200" dirty="0"/>
              <a:t>Baruch</a:t>
            </a:r>
            <a:br>
              <a:rPr lang="en-US" sz="3200" dirty="0"/>
            </a:br>
            <a:r>
              <a:rPr lang="en-US" sz="3200" dirty="0"/>
              <a:t>Letter of Jeremiah</a:t>
            </a:r>
            <a:br>
              <a:rPr lang="en-US" sz="3200" dirty="0"/>
            </a:br>
            <a:r>
              <a:rPr lang="en-US" sz="3200" dirty="0"/>
              <a:t>Prayer of Azariah</a:t>
            </a:r>
            <a:br>
              <a:rPr lang="en-US" sz="3200" dirty="0"/>
            </a:br>
            <a:r>
              <a:rPr lang="en-US" sz="3200" dirty="0"/>
              <a:t>Susanna</a:t>
            </a:r>
            <a:br>
              <a:rPr lang="en-US" sz="3200" dirty="0"/>
            </a:br>
            <a:r>
              <a:rPr lang="en-US" sz="3200" dirty="0"/>
              <a:t>Bel and the Dragon</a:t>
            </a:r>
            <a:br>
              <a:rPr lang="en-US" sz="3200" dirty="0"/>
            </a:br>
            <a:r>
              <a:rPr lang="en-US" sz="3200" dirty="0"/>
              <a:t>Prayer of Manasseh</a:t>
            </a:r>
            <a:br>
              <a:rPr lang="en-US" sz="3200" dirty="0"/>
            </a:br>
            <a:r>
              <a:rPr lang="en-US" sz="3200" dirty="0"/>
              <a:t>1 Maccabees</a:t>
            </a:r>
            <a:br>
              <a:rPr lang="en-US" sz="3200" dirty="0"/>
            </a:br>
            <a:r>
              <a:rPr lang="en-US" sz="3200" dirty="0"/>
              <a:t>2 Maccabees</a:t>
            </a:r>
            <a:br>
              <a:rPr lang="en-US" sz="3200" dirty="0"/>
            </a:br>
            <a:endParaRPr lang="en-US" altLang="en-US" sz="4000" dirty="0"/>
          </a:p>
        </p:txBody>
      </p:sp>
    </p:spTree>
    <p:extLst>
      <p:ext uri="{BB962C8B-B14F-4D97-AF65-F5344CB8AC3E}">
        <p14:creationId xmlns:p14="http://schemas.microsoft.com/office/powerpoint/2010/main" val="258897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Allegories = midrashim, can be a legitimate way to interpret scripture.  </a:t>
            </a:r>
          </a:p>
          <a:p>
            <a:pPr algn="l">
              <a:lnSpc>
                <a:spcPct val="90000"/>
              </a:lnSpc>
            </a:pPr>
            <a:endParaRPr lang="en-US" altLang="en-US" sz="4000" dirty="0"/>
          </a:p>
          <a:p>
            <a:pPr algn="l">
              <a:lnSpc>
                <a:spcPct val="90000"/>
              </a:lnSpc>
            </a:pPr>
            <a:r>
              <a:rPr lang="en-US" altLang="en-US" sz="4000" dirty="0"/>
              <a:t>Don’t throw out Paul/ Shaul as a legitimate Messianic Jew!</a:t>
            </a:r>
          </a:p>
          <a:p>
            <a:pPr algn="l">
              <a:lnSpc>
                <a:spcPct val="90000"/>
              </a:lnSpc>
            </a:pPr>
            <a:endParaRPr lang="en-US" altLang="en-US" sz="4000" dirty="0"/>
          </a:p>
        </p:txBody>
      </p:sp>
    </p:spTree>
    <p:extLst>
      <p:ext uri="{BB962C8B-B14F-4D97-AF65-F5344CB8AC3E}">
        <p14:creationId xmlns:p14="http://schemas.microsoft.com/office/powerpoint/2010/main" val="87967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Allegories here</a:t>
            </a:r>
          </a:p>
          <a:p>
            <a:pPr marL="288925" indent="-288925" algn="l">
              <a:lnSpc>
                <a:spcPct val="90000"/>
              </a:lnSpc>
              <a:buFont typeface="Arial" panose="020B0604020202020204" pitchFamily="34" charset="0"/>
              <a:buChar char="•"/>
            </a:pPr>
            <a:r>
              <a:rPr lang="en-US" altLang="en-US" sz="4000" dirty="0"/>
              <a:t>Hagar as covenant of Sinai.  Hagar was a slave who bore children into slavery.</a:t>
            </a:r>
          </a:p>
          <a:p>
            <a:pPr marL="288925" indent="-288925" algn="l">
              <a:lnSpc>
                <a:spcPct val="90000"/>
              </a:lnSpc>
              <a:buFont typeface="Arial" panose="020B0604020202020204" pitchFamily="34" charset="0"/>
              <a:buChar char="•"/>
            </a:pPr>
            <a:r>
              <a:rPr lang="en-US" altLang="en-US" sz="4000" dirty="0"/>
              <a:t>Sarah as the covenant of Zion, miracle working power of G-d fulfilling His promises. [</a:t>
            </a:r>
            <a:r>
              <a:rPr lang="en-US" altLang="en-US" sz="4000" dirty="0" err="1"/>
              <a:t>Jer</a:t>
            </a:r>
            <a:r>
              <a:rPr lang="en-US" altLang="en-US" sz="4000" dirty="0"/>
              <a:t> 31]</a:t>
            </a:r>
          </a:p>
          <a:p>
            <a:pPr marL="288925" indent="-288925"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1692576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Application</a:t>
            </a:r>
            <a:r>
              <a:rPr lang="en-US" altLang="en-US" sz="4000" dirty="0">
                <a:solidFill>
                  <a:srgbClr val="FFFF66"/>
                </a:solidFill>
              </a:rPr>
              <a:t>:</a:t>
            </a:r>
          </a:p>
          <a:p>
            <a:pPr marL="231775" indent="-231775" algn="l">
              <a:lnSpc>
                <a:spcPct val="90000"/>
              </a:lnSpc>
              <a:buFont typeface="Arial" panose="020B0604020202020204" pitchFamily="34" charset="0"/>
              <a:buChar char="•"/>
            </a:pPr>
            <a:r>
              <a:rPr lang="en-US" altLang="en-US" sz="4000" dirty="0"/>
              <a:t>Non-Messianic Jews, are the humanly powered children of Hagar. </a:t>
            </a:r>
          </a:p>
          <a:p>
            <a:pPr marL="231775" indent="-231775" algn="l">
              <a:lnSpc>
                <a:spcPct val="90000"/>
              </a:lnSpc>
              <a:buFont typeface="Arial" panose="020B0604020202020204" pitchFamily="34" charset="0"/>
              <a:buChar char="•"/>
            </a:pPr>
            <a:r>
              <a:rPr lang="en-US" altLang="en-US" sz="4000" dirty="0"/>
              <a:t>We who believe in Messiah, Jewish and Gentile, are the supernaturally empowered children of Sarah.</a:t>
            </a:r>
          </a:p>
        </p:txBody>
      </p:sp>
    </p:spTree>
    <p:extLst>
      <p:ext uri="{BB962C8B-B14F-4D97-AF65-F5344CB8AC3E}">
        <p14:creationId xmlns:p14="http://schemas.microsoft.com/office/powerpoint/2010/main" val="39602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26DD3-0CC6-0B21-75E6-3F1F668A5318}"/>
              </a:ext>
            </a:extLst>
          </p:cNvPr>
          <p:cNvSpPr txBox="1"/>
          <p:nvPr/>
        </p:nvSpPr>
        <p:spPr>
          <a:xfrm>
            <a:off x="194310" y="377190"/>
            <a:ext cx="8549640" cy="3785652"/>
          </a:xfrm>
          <a:prstGeom prst="rect">
            <a:avLst/>
          </a:prstGeom>
          <a:noFill/>
        </p:spPr>
        <p:txBody>
          <a:bodyPr wrap="square" rtlCol="0">
            <a:spAutoFit/>
          </a:bodyPr>
          <a:lstStyle/>
          <a:p>
            <a:pPr defTabSz="685800" fontAlgn="auto">
              <a:spcBef>
                <a:spcPts val="0"/>
              </a:spcBef>
              <a:spcAft>
                <a:spcPts val="0"/>
              </a:spcAft>
            </a:pPr>
            <a:r>
              <a:rPr lang="en-US" dirty="0">
                <a:solidFill>
                  <a:prstClr val="white"/>
                </a:solidFill>
                <a:cs typeface="+mn-cs"/>
              </a:rPr>
              <a:t>Luann’s Facebook post:  </a:t>
            </a:r>
          </a:p>
          <a:p>
            <a:pPr defTabSz="685800" fontAlgn="auto">
              <a:spcBef>
                <a:spcPts val="0"/>
              </a:spcBef>
              <a:spcAft>
                <a:spcPts val="0"/>
              </a:spcAft>
            </a:pPr>
            <a:r>
              <a:rPr lang="en-US" dirty="0">
                <a:solidFill>
                  <a:prstClr val="white"/>
                </a:solidFill>
                <a:cs typeface="+mn-cs"/>
              </a:rPr>
              <a:t>Monday night, </a:t>
            </a:r>
            <a:r>
              <a:rPr lang="en-US" u="sng" dirty="0">
                <a:solidFill>
                  <a:prstClr val="white"/>
                </a:solidFill>
                <a:cs typeface="+mn-cs"/>
              </a:rPr>
              <a:t>May 6, 11:30 pm</a:t>
            </a:r>
          </a:p>
          <a:p>
            <a:pPr defTabSz="685800" fontAlgn="auto">
              <a:spcBef>
                <a:spcPts val="0"/>
              </a:spcBef>
              <a:spcAft>
                <a:spcPts val="0"/>
              </a:spcAft>
            </a:pPr>
            <a:r>
              <a:rPr lang="en-US" dirty="0">
                <a:solidFill>
                  <a:prstClr val="white"/>
                </a:solidFill>
                <a:cs typeface="+mn-cs"/>
              </a:rPr>
              <a:t>“We, along with the flowers and tomatoes are in the basement. Safe and sound! Tornado sirens going off, </a:t>
            </a:r>
          </a:p>
        </p:txBody>
      </p:sp>
    </p:spTree>
    <p:extLst>
      <p:ext uri="{BB962C8B-B14F-4D97-AF65-F5344CB8AC3E}">
        <p14:creationId xmlns:p14="http://schemas.microsoft.com/office/powerpoint/2010/main" val="2739025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Allegories here</a:t>
            </a:r>
          </a:p>
          <a:p>
            <a:pPr marL="231775" indent="-231775" algn="l">
              <a:lnSpc>
                <a:spcPct val="90000"/>
              </a:lnSpc>
              <a:buFont typeface="Arial" panose="020B0604020202020204" pitchFamily="34" charset="0"/>
              <a:buChar char="•"/>
            </a:pPr>
            <a:r>
              <a:rPr lang="en-US" altLang="en-US" sz="4000" dirty="0"/>
              <a:t>Earthly Jerusalem’s population is in servile mode to G-d</a:t>
            </a:r>
          </a:p>
          <a:p>
            <a:pPr marL="231775" indent="-231775" algn="l">
              <a:lnSpc>
                <a:spcPct val="90000"/>
              </a:lnSpc>
              <a:buFont typeface="Arial" panose="020B0604020202020204" pitchFamily="34" charset="0"/>
              <a:buChar char="•"/>
            </a:pPr>
            <a:r>
              <a:rPr lang="en-US" altLang="en-US" sz="4000" dirty="0"/>
              <a:t>Jerusalem will live on in a heavenly mode of Ruakh freedom!</a:t>
            </a:r>
          </a:p>
        </p:txBody>
      </p:sp>
    </p:spTree>
    <p:extLst>
      <p:ext uri="{BB962C8B-B14F-4D97-AF65-F5344CB8AC3E}">
        <p14:creationId xmlns:p14="http://schemas.microsoft.com/office/powerpoint/2010/main" val="3480518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Application</a:t>
            </a:r>
            <a:r>
              <a:rPr lang="en-US" altLang="en-US" sz="4000" dirty="0">
                <a:solidFill>
                  <a:srgbClr val="FFFF66"/>
                </a:solidFill>
              </a:rPr>
              <a:t>: </a:t>
            </a:r>
            <a:r>
              <a:rPr lang="en-US" altLang="en-US" sz="4000" dirty="0"/>
              <a:t>Jerusalem, the physical city, is the failed but future representation of the Kingdom, and subject to destruction.  Don’t panic.</a:t>
            </a:r>
          </a:p>
          <a:p>
            <a:pPr algn="l">
              <a:lnSpc>
                <a:spcPct val="90000"/>
              </a:lnSpc>
            </a:pPr>
            <a:r>
              <a:rPr lang="en-US" altLang="en-US" sz="4000" dirty="0"/>
              <a:t>There is by midrash/ allegory, a heavenly Jerusalem that retains the comforting </a:t>
            </a:r>
            <a:r>
              <a:rPr lang="en-US" altLang="en-US" sz="4000" dirty="0">
                <a:solidFill>
                  <a:srgbClr val="FFFF66"/>
                </a:solidFill>
              </a:rPr>
              <a:t>power of G-d</a:t>
            </a:r>
            <a:r>
              <a:rPr lang="en-US" altLang="en-US" sz="4000" dirty="0"/>
              <a:t>. </a:t>
            </a:r>
          </a:p>
        </p:txBody>
      </p:sp>
    </p:spTree>
    <p:extLst>
      <p:ext uri="{BB962C8B-B14F-4D97-AF65-F5344CB8AC3E}">
        <p14:creationId xmlns:p14="http://schemas.microsoft.com/office/powerpoint/2010/main" val="3925494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Our hearts are to focus on Jerusalem, the mother ship.</a:t>
            </a:r>
          </a:p>
          <a:p>
            <a:pPr marL="231775" indent="-231775" algn="l">
              <a:lnSpc>
                <a:spcPct val="90000"/>
              </a:lnSpc>
              <a:buFont typeface="Arial" panose="020B0604020202020204" pitchFamily="34" charset="0"/>
              <a:buChar char="•"/>
            </a:pPr>
            <a:r>
              <a:rPr lang="en-US" altLang="en-US" sz="4000" dirty="0"/>
              <a:t>Earthly Jerusalem still represents all that was and will be delightful in the Kingdom and the King.</a:t>
            </a:r>
            <a:r>
              <a:rPr lang="he-IL" altLang="en-US" sz="4000" dirty="0"/>
              <a:t>  </a:t>
            </a:r>
            <a:r>
              <a:rPr lang="en-US" altLang="en-US" sz="4000" dirty="0">
                <a:solidFill>
                  <a:srgbClr val="FFFF66"/>
                </a:solidFill>
              </a:rPr>
              <a:t>The original and future mother ship</a:t>
            </a:r>
            <a:r>
              <a:rPr lang="en-US" altLang="en-US" sz="4000" dirty="0"/>
              <a:t>.</a:t>
            </a:r>
          </a:p>
        </p:txBody>
      </p:sp>
    </p:spTree>
    <p:extLst>
      <p:ext uri="{BB962C8B-B14F-4D97-AF65-F5344CB8AC3E}">
        <p14:creationId xmlns:p14="http://schemas.microsoft.com/office/powerpoint/2010/main" val="3987782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Our hearts are to focus on Jerusalem, the mother ship.</a:t>
            </a:r>
          </a:p>
          <a:p>
            <a:pPr marL="231775" indent="-231775" algn="l">
              <a:lnSpc>
                <a:spcPct val="90000"/>
              </a:lnSpc>
              <a:buFont typeface="Arial" panose="020B0604020202020204" pitchFamily="34" charset="0"/>
              <a:buChar char="•"/>
            </a:pPr>
            <a:r>
              <a:rPr lang="en-US" altLang="en-US" sz="4000" dirty="0"/>
              <a:t>Heavenly Jerusalem is where we go for those delights today.  </a:t>
            </a:r>
            <a:r>
              <a:rPr lang="en-US" altLang="en-US" sz="4000" dirty="0">
                <a:solidFill>
                  <a:srgbClr val="FFFF66"/>
                </a:solidFill>
              </a:rPr>
              <a:t>The current mother ship.</a:t>
            </a:r>
          </a:p>
        </p:txBody>
      </p:sp>
    </p:spTree>
    <p:extLst>
      <p:ext uri="{BB962C8B-B14F-4D97-AF65-F5344CB8AC3E}">
        <p14:creationId xmlns:p14="http://schemas.microsoft.com/office/powerpoint/2010/main" val="3342056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7042D5D-2C12-2A9D-724A-17B8769D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800641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dirty="0">
                <a:effectLst>
                  <a:outerShdw blurRad="38100" dist="38100" dir="2700000" algn="tl">
                    <a:srgbClr val="000000">
                      <a:alpha val="43137"/>
                    </a:srgbClr>
                  </a:outerShdw>
                </a:effectLst>
              </a:rPr>
              <a:t>The scripture</a:t>
            </a:r>
          </a:p>
          <a:p>
            <a:pPr marL="461963" indent="-461963" algn="l">
              <a:buFont typeface="+mj-lt"/>
              <a:buAutoNum type="arabicPeriod"/>
            </a:pPr>
            <a:r>
              <a:rPr lang="en-US" dirty="0">
                <a:effectLst>
                  <a:outerShdw blurRad="38100" dist="38100" dir="2700000" algn="tl">
                    <a:srgbClr val="000000">
                      <a:alpha val="43137"/>
                    </a:srgbClr>
                  </a:outerShdw>
                </a:effectLst>
              </a:rPr>
              <a:t>The Analysis [exposition]</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Living it for Jerusalem</a:t>
            </a:r>
          </a:p>
          <a:p>
            <a:pPr marL="461963" indent="-461963" algn="l">
              <a:buFont typeface="+mj-lt"/>
              <a:buAutoNum type="arabicPeriod"/>
            </a:pPr>
            <a:r>
              <a:rPr lang="en-US" dirty="0">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01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137.5-6 </a:t>
            </a:r>
            <a:r>
              <a:rPr lang="en-US" altLang="en-US" sz="4000" dirty="0"/>
              <a:t> If I forget you, O Jerusalem, let my right hand wither. May my tongue cling to the roof of my mouth if I cease to remember you, if I do not set Jerusalem above my chief joy.</a:t>
            </a:r>
          </a:p>
        </p:txBody>
      </p:sp>
    </p:spTree>
    <p:extLst>
      <p:ext uri="{BB962C8B-B14F-4D97-AF65-F5344CB8AC3E}">
        <p14:creationId xmlns:p14="http://schemas.microsoft.com/office/powerpoint/2010/main" val="27760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 Ps 47.1-3, 13-15 </a:t>
            </a:r>
            <a:r>
              <a:rPr lang="en-US" altLang="en-US" sz="4000" dirty="0"/>
              <a:t>Great is </a:t>
            </a:r>
            <a:r>
              <a:rPr lang="en-US" altLang="en-US" sz="4000" cap="small" dirty="0"/>
              <a:t>Adoni</a:t>
            </a:r>
            <a:r>
              <a:rPr lang="en-US" altLang="en-US" sz="4000" dirty="0"/>
              <a:t> and greatly to be praised, in the city of our God, his holy mountain, beautiful in its elevation, the joy of all the earth, Mount </a:t>
            </a:r>
            <a:r>
              <a:rPr lang="en-US" altLang="en-US" sz="4000" dirty="0" err="1"/>
              <a:t>Tziyon</a:t>
            </a:r>
            <a:r>
              <a:rPr lang="en-US" altLang="en-US" sz="4000" dirty="0"/>
              <a:t>, in the far north, the city of the great king.</a:t>
            </a:r>
          </a:p>
        </p:txBody>
      </p:sp>
    </p:spTree>
    <p:extLst>
      <p:ext uri="{BB962C8B-B14F-4D97-AF65-F5344CB8AC3E}">
        <p14:creationId xmlns:p14="http://schemas.microsoft.com/office/powerpoint/2010/main" val="461573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 </a:t>
            </a:r>
            <a:r>
              <a:rPr lang="en-US" altLang="en-US" sz="4000" baseline="30000" dirty="0"/>
              <a:t>T’hillim / Ps 47.1-3, 12-15 </a:t>
            </a:r>
            <a:r>
              <a:rPr lang="en-US" altLang="en-US" sz="4000" dirty="0"/>
              <a:t>Let Mount </a:t>
            </a:r>
            <a:r>
              <a:rPr lang="en-US" altLang="en-US" sz="4000" dirty="0" err="1"/>
              <a:t>Tziyon</a:t>
            </a:r>
            <a:r>
              <a:rPr lang="en-US" altLang="en-US" sz="4000" dirty="0"/>
              <a:t> rejoice, let the daughters of </a:t>
            </a:r>
            <a:r>
              <a:rPr lang="en-US" altLang="en-US" sz="4000" dirty="0" err="1"/>
              <a:t>Y’hudah</a:t>
            </a:r>
            <a:r>
              <a:rPr lang="en-US" altLang="en-US" sz="4000" dirty="0"/>
              <a:t> be glad, because of your judgment [on the enemy]. </a:t>
            </a:r>
            <a:r>
              <a:rPr lang="en-US" altLang="en-US" sz="4000" u="sng" dirty="0">
                <a:solidFill>
                  <a:srgbClr val="FFFF66"/>
                </a:solidFill>
              </a:rPr>
              <a:t>Walk through </a:t>
            </a:r>
            <a:r>
              <a:rPr lang="en-US" altLang="en-US" sz="4000" u="sng" dirty="0" err="1">
                <a:solidFill>
                  <a:srgbClr val="FFFF66"/>
                </a:solidFill>
              </a:rPr>
              <a:t>Tziyon</a:t>
            </a:r>
            <a:r>
              <a:rPr lang="en-US" altLang="en-US" sz="4000" u="sng" dirty="0">
                <a:solidFill>
                  <a:srgbClr val="FFFF66"/>
                </a:solidFill>
              </a:rPr>
              <a:t>, go all around it; count how many towers it has. Note its ramparts, pass through its citadels</a:t>
            </a:r>
            <a:r>
              <a:rPr lang="en-US" altLang="en-US" sz="4000" dirty="0"/>
              <a:t>, so that you can tell generations to come that such is God, our God forever; he will guide us eternally.</a:t>
            </a:r>
          </a:p>
        </p:txBody>
      </p:sp>
    </p:spTree>
    <p:extLst>
      <p:ext uri="{BB962C8B-B14F-4D97-AF65-F5344CB8AC3E}">
        <p14:creationId xmlns:p14="http://schemas.microsoft.com/office/powerpoint/2010/main" val="3185249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fontScale="92500"/>
          </a:bodyPr>
          <a:lstStyle/>
          <a:p>
            <a:pPr algn="l">
              <a:lnSpc>
                <a:spcPct val="90000"/>
              </a:lnSpc>
            </a:pPr>
            <a:r>
              <a:rPr lang="en-US" altLang="en-US" sz="4000" baseline="30000" dirty="0" err="1"/>
              <a:t>Thillim</a:t>
            </a:r>
            <a:r>
              <a:rPr lang="en-US" altLang="en-US" sz="4000" baseline="30000" dirty="0"/>
              <a:t> / Ps 147.1-4</a:t>
            </a:r>
            <a:r>
              <a:rPr lang="en-US" altLang="en-US" sz="4000" dirty="0"/>
              <a:t> </a:t>
            </a:r>
            <a:r>
              <a:rPr lang="en-US" altLang="en-US" sz="4000" dirty="0" err="1"/>
              <a:t>Halleluyah</a:t>
            </a:r>
            <a:r>
              <a:rPr lang="en-US" altLang="en-US" sz="4000" dirty="0"/>
              <a:t>!  How good it is to sing praises to our God! How sweet, how fitting to praise him! </a:t>
            </a:r>
            <a:r>
              <a:rPr lang="en-US" altLang="en-US" sz="4000" u="sng" cap="small" dirty="0">
                <a:solidFill>
                  <a:srgbClr val="FFFF66"/>
                </a:solidFill>
              </a:rPr>
              <a:t>Adoni</a:t>
            </a:r>
            <a:r>
              <a:rPr lang="en-US" altLang="en-US" sz="4000" u="sng" dirty="0">
                <a:solidFill>
                  <a:srgbClr val="FFFF66"/>
                </a:solidFill>
              </a:rPr>
              <a:t> is rebuilding Yerushalayim</a:t>
            </a:r>
            <a:r>
              <a:rPr lang="en-US" altLang="en-US" sz="4000" dirty="0"/>
              <a:t>, gathering the dispersed of Isra’el. He heals the brokenhearted and binds up their wounds.  He determines how many stars there are and calls them all by name.</a:t>
            </a:r>
          </a:p>
        </p:txBody>
      </p:sp>
    </p:spTree>
    <p:extLst>
      <p:ext uri="{BB962C8B-B14F-4D97-AF65-F5344CB8AC3E}">
        <p14:creationId xmlns:p14="http://schemas.microsoft.com/office/powerpoint/2010/main" val="71356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26DD3-0CC6-0B21-75E6-3F1F668A5318}"/>
              </a:ext>
            </a:extLst>
          </p:cNvPr>
          <p:cNvSpPr txBox="1"/>
          <p:nvPr/>
        </p:nvSpPr>
        <p:spPr>
          <a:xfrm>
            <a:off x="194310" y="377190"/>
            <a:ext cx="8549640" cy="4293483"/>
          </a:xfrm>
          <a:prstGeom prst="rect">
            <a:avLst/>
          </a:prstGeom>
          <a:noFill/>
        </p:spPr>
        <p:txBody>
          <a:bodyPr wrap="square" rtlCol="0">
            <a:spAutoFit/>
          </a:bodyPr>
          <a:lstStyle/>
          <a:p>
            <a:pPr defTabSz="685800" fontAlgn="auto">
              <a:spcBef>
                <a:spcPts val="0"/>
              </a:spcBef>
              <a:spcAft>
                <a:spcPts val="0"/>
              </a:spcAft>
            </a:pPr>
            <a:r>
              <a:rPr lang="en-US" sz="3900" dirty="0">
                <a:solidFill>
                  <a:prstClr val="white"/>
                </a:solidFill>
                <a:cs typeface="+mn-cs"/>
              </a:rPr>
              <a:t>which concerns me less than the fact that I've lived in Mo most of my life and I know when conditions are right for tornadoes. Tonight, for maybe the 3</a:t>
            </a:r>
            <a:r>
              <a:rPr lang="en-US" sz="3900" baseline="30000" dirty="0">
                <a:solidFill>
                  <a:prstClr val="white"/>
                </a:solidFill>
                <a:cs typeface="+mn-cs"/>
              </a:rPr>
              <a:t>rd</a:t>
            </a:r>
            <a:r>
              <a:rPr lang="en-US" sz="3900" dirty="0">
                <a:solidFill>
                  <a:prstClr val="white"/>
                </a:solidFill>
                <a:cs typeface="+mn-cs"/>
              </a:rPr>
              <a:t> time in 40 years, I knew we needed to wait it out in the basement.”</a:t>
            </a:r>
          </a:p>
        </p:txBody>
      </p:sp>
    </p:spTree>
    <p:extLst>
      <p:ext uri="{BB962C8B-B14F-4D97-AF65-F5344CB8AC3E}">
        <p14:creationId xmlns:p14="http://schemas.microsoft.com/office/powerpoint/2010/main" val="23069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T’hillim / Ps 87.1-3,7</a:t>
            </a:r>
            <a:r>
              <a:rPr lang="en-US" altLang="en-US" sz="4000" dirty="0"/>
              <a:t> On the holy mountains is [the city’s] foundation. Adonai loves the gates of </a:t>
            </a:r>
            <a:r>
              <a:rPr lang="en-US" altLang="en-US" sz="4000" dirty="0" err="1"/>
              <a:t>Tziyon</a:t>
            </a:r>
            <a:r>
              <a:rPr lang="en-US" altLang="en-US" sz="4000" dirty="0"/>
              <a:t> more than all the dwellings in </a:t>
            </a:r>
            <a:r>
              <a:rPr lang="en-US" altLang="en-US" sz="4000" dirty="0" err="1"/>
              <a:t>Ya‘akov</a:t>
            </a:r>
            <a:r>
              <a:rPr lang="en-US" altLang="en-US" sz="4000" dirty="0"/>
              <a:t>. Glorious things are said about you, city of God…Singers and dancers alike say, “For me, you are the source of everything.” </a:t>
            </a:r>
          </a:p>
        </p:txBody>
      </p:sp>
    </p:spTree>
    <p:extLst>
      <p:ext uri="{BB962C8B-B14F-4D97-AF65-F5344CB8AC3E}">
        <p14:creationId xmlns:p14="http://schemas.microsoft.com/office/powerpoint/2010/main" val="1349493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78.69 </a:t>
            </a:r>
            <a:r>
              <a:rPr lang="en-US" altLang="en-US" sz="4000" dirty="0"/>
              <a:t>Rejecting the tents of Yosef and passing over the tribe of </a:t>
            </a:r>
            <a:r>
              <a:rPr lang="en-US" altLang="en-US" sz="4000" dirty="0" err="1"/>
              <a:t>Efrayim</a:t>
            </a:r>
            <a:r>
              <a:rPr lang="en-US" altLang="en-US" sz="4000" dirty="0"/>
              <a:t>, </a:t>
            </a:r>
            <a:r>
              <a:rPr lang="en-US" altLang="en-US" sz="4000" dirty="0">
                <a:solidFill>
                  <a:srgbClr val="FFFF66"/>
                </a:solidFill>
              </a:rPr>
              <a:t>he chose the tribe of </a:t>
            </a:r>
            <a:r>
              <a:rPr lang="en-US" altLang="en-US" sz="4000" dirty="0" err="1">
                <a:solidFill>
                  <a:srgbClr val="FFFF66"/>
                </a:solidFill>
              </a:rPr>
              <a:t>Y’hudah</a:t>
            </a:r>
            <a:r>
              <a:rPr lang="en-US" altLang="en-US" sz="4000" dirty="0">
                <a:solidFill>
                  <a:srgbClr val="FFFF66"/>
                </a:solidFill>
              </a:rPr>
              <a:t>, Mount </a:t>
            </a:r>
            <a:r>
              <a:rPr lang="en-US" altLang="en-US" sz="4000" dirty="0" err="1">
                <a:solidFill>
                  <a:srgbClr val="FFFF66"/>
                </a:solidFill>
              </a:rPr>
              <a:t>Tziyon</a:t>
            </a:r>
            <a:r>
              <a:rPr lang="en-US" altLang="en-US" sz="4000" dirty="0">
                <a:solidFill>
                  <a:srgbClr val="FFFF66"/>
                </a:solidFill>
              </a:rPr>
              <a:t>, which he loved</a:t>
            </a:r>
            <a:r>
              <a:rPr lang="en-US" altLang="en-US" sz="4000" dirty="0"/>
              <a:t>. He built his sanctuary like the heights; like the earth, he made it to last forever.</a:t>
            </a:r>
          </a:p>
        </p:txBody>
      </p:sp>
    </p:spTree>
    <p:extLst>
      <p:ext uri="{BB962C8B-B14F-4D97-AF65-F5344CB8AC3E}">
        <p14:creationId xmlns:p14="http://schemas.microsoft.com/office/powerpoint/2010/main" val="2776479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https://youtu.be/7cWpGSfwY1w</a:t>
            </a:r>
          </a:p>
        </p:txBody>
      </p:sp>
      <p:pic>
        <p:nvPicPr>
          <p:cNvPr id="2" name="Online Media 1" title="Joel Chernoff “Baruch HaShem”">
            <a:hlinkClick r:id="" action="ppaction://media"/>
            <a:extLst>
              <a:ext uri="{FF2B5EF4-FFF2-40B4-BE49-F238E27FC236}">
                <a16:creationId xmlns:a16="http://schemas.microsoft.com/office/drawing/2014/main" id="{CA1AFC23-C864-502B-BBB3-BCC343444DA9}"/>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5195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heart of a Jew is Jerusalem, Messiah his only King.</a:t>
            </a:r>
          </a:p>
          <a:p>
            <a:pPr algn="l">
              <a:lnSpc>
                <a:spcPct val="90000"/>
              </a:lnSpc>
            </a:pPr>
            <a:r>
              <a:rPr lang="en-US" altLang="en-US" sz="4000" dirty="0"/>
              <a:t>An when in the soul of the Jew He reigns, peace to the city He brings.</a:t>
            </a:r>
          </a:p>
          <a:p>
            <a:pPr algn="l">
              <a:lnSpc>
                <a:spcPct val="90000"/>
              </a:lnSpc>
            </a:pPr>
            <a:r>
              <a:rPr lang="en-US" altLang="en-US" sz="4000" dirty="0"/>
              <a:t>Barukh </a:t>
            </a:r>
            <a:r>
              <a:rPr lang="en-US" altLang="en-US" sz="4000" dirty="0" err="1"/>
              <a:t>HaShem</a:t>
            </a:r>
            <a:r>
              <a:rPr lang="en-US" altLang="en-US" sz="4000" dirty="0"/>
              <a:t> HaMashiakh Yeshua.</a:t>
            </a:r>
          </a:p>
          <a:p>
            <a:pPr algn="l">
              <a:lnSpc>
                <a:spcPct val="90000"/>
              </a:lnSpc>
            </a:pPr>
            <a:r>
              <a:rPr lang="en-US" altLang="en-US" sz="4000" dirty="0"/>
              <a:t>Barukh </a:t>
            </a:r>
            <a:r>
              <a:rPr lang="en-US" altLang="en-US" sz="4000" dirty="0" err="1"/>
              <a:t>HaShem</a:t>
            </a:r>
            <a:r>
              <a:rPr lang="en-US" altLang="en-US" sz="4000" dirty="0"/>
              <a:t> Adoni.</a:t>
            </a:r>
          </a:p>
        </p:txBody>
      </p:sp>
    </p:spTree>
    <p:extLst>
      <p:ext uri="{BB962C8B-B14F-4D97-AF65-F5344CB8AC3E}">
        <p14:creationId xmlns:p14="http://schemas.microsoft.com/office/powerpoint/2010/main" val="1089612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Matthew 23.1,37-39 </a:t>
            </a:r>
            <a:r>
              <a:rPr lang="en-US" altLang="en-US" sz="4000" dirty="0"/>
              <a:t>Then Yeshua spoke to the crowds and to His disciples,  saying, “Yerushalayim! Yerushalayim! You kill the prophets! You stone those who are sent to you! How often I wanted to gather your children, just as a hen gathers her chickens under her wings, </a:t>
            </a:r>
          </a:p>
        </p:txBody>
      </p:sp>
    </p:spTree>
    <p:extLst>
      <p:ext uri="{BB962C8B-B14F-4D97-AF65-F5344CB8AC3E}">
        <p14:creationId xmlns:p14="http://schemas.microsoft.com/office/powerpoint/2010/main" val="3480667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Matthew 23.1,37-39 </a:t>
            </a:r>
            <a:r>
              <a:rPr lang="en-US" altLang="en-US" sz="4000" dirty="0"/>
              <a:t>but you refused!  Look! God is abandoning your house to you, leaving it desolate. For I tell you, from now on, you will not see me again until you say, </a:t>
            </a:r>
          </a:p>
          <a:p>
            <a:pPr algn="r">
              <a:lnSpc>
                <a:spcPct val="90000"/>
              </a:lnSpc>
            </a:pPr>
            <a:r>
              <a:rPr lang="he-IL" altLang="en-US" sz="4000" b="1" dirty="0">
                <a:latin typeface="David" panose="020E0502060401010101" pitchFamily="34" charset="-79"/>
                <a:cs typeface="David" panose="020E0502060401010101" pitchFamily="34" charset="-79"/>
              </a:rPr>
              <a:t>ברוך הבא בשם די</a:t>
            </a:r>
            <a:endParaRPr lang="en-US" altLang="en-US" sz="4000" b="1" dirty="0">
              <a:latin typeface="David" panose="020E0502060401010101" pitchFamily="34" charset="-79"/>
              <a:cs typeface="David" panose="020E0502060401010101" pitchFamily="34" charset="-79"/>
            </a:endParaRPr>
          </a:p>
          <a:p>
            <a:pPr algn="l">
              <a:lnSpc>
                <a:spcPct val="90000"/>
              </a:lnSpc>
            </a:pPr>
            <a:r>
              <a:rPr lang="en-US" altLang="en-US" sz="4000" dirty="0"/>
              <a:t>‘Barukh ha-</a:t>
            </a:r>
            <a:r>
              <a:rPr lang="en-US" altLang="en-US" sz="4000" dirty="0" err="1"/>
              <a:t>ba</a:t>
            </a:r>
            <a:r>
              <a:rPr lang="en-US" altLang="en-US" sz="4000" dirty="0"/>
              <a:t> </a:t>
            </a:r>
            <a:r>
              <a:rPr lang="en-US" altLang="en-US" sz="4000" dirty="0" err="1"/>
              <a:t>b’shem</a:t>
            </a:r>
            <a:r>
              <a:rPr lang="en-US" altLang="en-US" sz="4000" dirty="0"/>
              <a:t> </a:t>
            </a:r>
            <a:r>
              <a:rPr lang="en-US" altLang="en-US" sz="4000" cap="small" dirty="0"/>
              <a:t>Adoni</a:t>
            </a:r>
            <a:r>
              <a:rPr lang="en-US" altLang="en-US" sz="4000" dirty="0"/>
              <a:t> ‘Blessed is he who comes in the name of </a:t>
            </a:r>
            <a:r>
              <a:rPr lang="en-US" altLang="en-US" sz="4000" cap="small" dirty="0"/>
              <a:t>Adoni</a:t>
            </a:r>
            <a:r>
              <a:rPr lang="en-US" altLang="en-US" sz="4000" dirty="0"/>
              <a:t>.’”</a:t>
            </a:r>
          </a:p>
        </p:txBody>
      </p:sp>
    </p:spTree>
    <p:extLst>
      <p:ext uri="{BB962C8B-B14F-4D97-AF65-F5344CB8AC3E}">
        <p14:creationId xmlns:p14="http://schemas.microsoft.com/office/powerpoint/2010/main" val="3350795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David Stern: But the Yerushalayim above, corresponding to Sarah, is free; and </a:t>
            </a:r>
            <a:r>
              <a:rPr lang="en-US" altLang="en-US" sz="4000" u="sng" dirty="0">
                <a:solidFill>
                  <a:srgbClr val="FFFF66"/>
                </a:solidFill>
              </a:rPr>
              <a:t>she is our mother</a:t>
            </a:r>
            <a:r>
              <a:rPr lang="en-US" altLang="en-US" sz="4000" dirty="0"/>
              <a:t>, the mother of all who have the trusting faithfulness that Abraham and Yeshua had, whether Messianic Jews or Messianic Gentiles. ﻿</a:t>
            </a:r>
          </a:p>
        </p:txBody>
      </p:sp>
    </p:spTree>
    <p:extLst>
      <p:ext uri="{BB962C8B-B14F-4D97-AF65-F5344CB8AC3E}">
        <p14:creationId xmlns:p14="http://schemas.microsoft.com/office/powerpoint/2010/main" val="2111911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highlight>
                  <a:srgbClr val="1A1A1A"/>
                </a:highlight>
              </a:rPr>
              <a:t>The freedom which the Messiah has freed us consists in a life of trust, faithfulness and love and it produces good fruit because it is empowered by the indwelling Holy Spirit, with the old nature put to death. </a:t>
            </a:r>
            <a:endParaRPr lang="en-US" altLang="en-US" sz="4800" dirty="0"/>
          </a:p>
        </p:txBody>
      </p:sp>
    </p:spTree>
    <p:extLst>
      <p:ext uri="{BB962C8B-B14F-4D97-AF65-F5344CB8AC3E}">
        <p14:creationId xmlns:p14="http://schemas.microsoft.com/office/powerpoint/2010/main" val="758281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highlight>
                  <a:srgbClr val="1A1A1A"/>
                </a:highlight>
              </a:rPr>
              <a:t>In contrast, the life of legalism produces all kinds of sin, because it is controlled by the old nature. When we live by the Spirit all our circumstances help us and our path continues growing brighter.</a:t>
            </a:r>
            <a:endParaRPr lang="en-US" altLang="en-US" sz="4800" dirty="0"/>
          </a:p>
        </p:txBody>
      </p:sp>
    </p:spTree>
    <p:extLst>
      <p:ext uri="{BB962C8B-B14F-4D97-AF65-F5344CB8AC3E}">
        <p14:creationId xmlns:p14="http://schemas.microsoft.com/office/powerpoint/2010/main" val="3810245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Therefore, we are to have a passion for Jerusalem our mother ship, City of the Great King Yeshua.</a:t>
            </a:r>
          </a:p>
          <a:p>
            <a:pPr marL="288925" indent="-288925" algn="l">
              <a:lnSpc>
                <a:spcPct val="90000"/>
              </a:lnSpc>
              <a:buFont typeface="Arial" panose="020B0604020202020204" pitchFamily="34" charset="0"/>
              <a:buChar char="•"/>
            </a:pPr>
            <a:r>
              <a:rPr lang="en-US" altLang="en-US" sz="4000" dirty="0"/>
              <a:t>Go there next November.</a:t>
            </a:r>
          </a:p>
          <a:p>
            <a:pPr marL="288925" indent="-288925" algn="l">
              <a:lnSpc>
                <a:spcPct val="90000"/>
              </a:lnSpc>
              <a:buFont typeface="Arial" panose="020B0604020202020204" pitchFamily="34" charset="0"/>
              <a:buChar char="•"/>
            </a:pPr>
            <a:r>
              <a:rPr lang="en-US" altLang="en-US" sz="4000" dirty="0"/>
              <a:t>Pray for Jerusalem and Israel.</a:t>
            </a:r>
          </a:p>
          <a:p>
            <a:pPr marL="288925" indent="-288925" algn="l">
              <a:lnSpc>
                <a:spcPct val="90000"/>
              </a:lnSpc>
              <a:buFont typeface="Arial" panose="020B0604020202020204" pitchFamily="34" charset="0"/>
              <a:buChar char="•"/>
            </a:pPr>
            <a:r>
              <a:rPr lang="en-US" altLang="en-US" sz="4000" dirty="0"/>
              <a:t>Celebrate Yom </a:t>
            </a:r>
            <a:r>
              <a:rPr lang="en-US" altLang="en-US" sz="4000" dirty="0" err="1"/>
              <a:t>HaZikaron</a:t>
            </a:r>
            <a:r>
              <a:rPr lang="en-US" altLang="en-US" sz="4000" dirty="0"/>
              <a:t> Memorial Day, and Israel Independence Day</a:t>
            </a:r>
          </a:p>
        </p:txBody>
      </p:sp>
    </p:spTree>
    <p:extLst>
      <p:ext uri="{BB962C8B-B14F-4D97-AF65-F5344CB8AC3E}">
        <p14:creationId xmlns:p14="http://schemas.microsoft.com/office/powerpoint/2010/main" val="384465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578BA-30FA-79BF-1AA4-EF07684D619D}"/>
              </a:ext>
            </a:extLst>
          </p:cNvPr>
          <p:cNvSpPr txBox="1"/>
          <p:nvPr/>
        </p:nvSpPr>
        <p:spPr>
          <a:xfrm>
            <a:off x="400051" y="212192"/>
            <a:ext cx="8178926" cy="4524315"/>
          </a:xfrm>
          <a:prstGeom prst="rect">
            <a:avLst/>
          </a:prstGeom>
          <a:noFill/>
        </p:spPr>
        <p:txBody>
          <a:bodyPr wrap="square" rtlCol="0">
            <a:spAutoFit/>
          </a:bodyPr>
          <a:lstStyle/>
          <a:p>
            <a:pPr defTabSz="685800" fontAlgn="auto">
              <a:spcBef>
                <a:spcPts val="0"/>
              </a:spcBef>
              <a:spcAft>
                <a:spcPts val="0"/>
              </a:spcAft>
            </a:pPr>
            <a:r>
              <a:rPr lang="en-US" sz="3600" u="sng" dirty="0">
                <a:solidFill>
                  <a:prstClr val="white"/>
                </a:solidFill>
                <a:cs typeface="+mn-cs"/>
              </a:rPr>
              <a:t>Tuesday, May 7, 1:44 am </a:t>
            </a:r>
            <a:r>
              <a:rPr lang="en-US" sz="3600" dirty="0">
                <a:solidFill>
                  <a:prstClr val="white"/>
                </a:solidFill>
                <a:cs typeface="+mn-cs"/>
              </a:rPr>
              <a:t>update: </a:t>
            </a:r>
          </a:p>
          <a:p>
            <a:pPr defTabSz="685800" fontAlgn="auto">
              <a:spcBef>
                <a:spcPts val="0"/>
              </a:spcBef>
              <a:spcAft>
                <a:spcPts val="0"/>
              </a:spcAft>
            </a:pPr>
            <a:r>
              <a:rPr lang="en-US" sz="3600" dirty="0">
                <a:solidFill>
                  <a:prstClr val="white"/>
                </a:solidFill>
                <a:cs typeface="+mn-cs"/>
              </a:rPr>
              <a:t>[2 hours later] The … storm has passed us … I'm happy to report that people, cat and both horses are okay.  As to property damage – that's another story … Our maple trees have blocked the entrance to our barn</a:t>
            </a:r>
            <a:endParaRPr lang="en-US" sz="2000" dirty="0">
              <a:solidFill>
                <a:prstClr val="black"/>
              </a:solidFill>
              <a:latin typeface="Calibri" panose="020F0502020204030204"/>
              <a:cs typeface="+mn-cs"/>
            </a:endParaRPr>
          </a:p>
        </p:txBody>
      </p:sp>
    </p:spTree>
    <p:extLst>
      <p:ext uri="{BB962C8B-B14F-4D97-AF65-F5344CB8AC3E}">
        <p14:creationId xmlns:p14="http://schemas.microsoft.com/office/powerpoint/2010/main" val="75273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76DA161-B5A9-742E-DB37-9000AABC0460}"/>
              </a:ext>
            </a:extLst>
          </p:cNvPr>
          <p:cNvPicPr>
            <a:picLocks noChangeAspect="1"/>
          </p:cNvPicPr>
          <p:nvPr/>
        </p:nvPicPr>
        <p:blipFill>
          <a:blip r:embed="rId3"/>
          <a:stretch>
            <a:fillRect/>
          </a:stretch>
        </p:blipFill>
        <p:spPr>
          <a:xfrm>
            <a:off x="739448" y="0"/>
            <a:ext cx="7665104" cy="5143500"/>
          </a:xfrm>
          <a:prstGeom prst="rect">
            <a:avLst/>
          </a:prstGeom>
        </p:spPr>
      </p:pic>
    </p:spTree>
    <p:extLst>
      <p:ext uri="{BB962C8B-B14F-4D97-AF65-F5344CB8AC3E}">
        <p14:creationId xmlns:p14="http://schemas.microsoft.com/office/powerpoint/2010/main" val="745981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Thillim</a:t>
            </a:r>
            <a:r>
              <a:rPr lang="en-US" altLang="en-US" sz="4000" baseline="30000" dirty="0"/>
              <a:t>/Ps 122.6-9 </a:t>
            </a:r>
            <a:r>
              <a:rPr lang="en-US" altLang="en-US" sz="4000" dirty="0"/>
              <a:t>Pray for shalom in Yerushalayim; may those who love you prosper. May shalom be within your ramparts, prosperity in your palaces. For the sake of my family and friends, I say, “Shalom be within you!” For the sake of the house of Adonai our God, I will seek your well-being.</a:t>
            </a:r>
          </a:p>
        </p:txBody>
      </p:sp>
    </p:spTree>
    <p:extLst>
      <p:ext uri="{BB962C8B-B14F-4D97-AF65-F5344CB8AC3E}">
        <p14:creationId xmlns:p14="http://schemas.microsoft.com/office/powerpoint/2010/main" val="1427432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7042D5D-2C12-2A9D-724A-17B8769D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590489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dirty="0">
                <a:effectLst>
                  <a:outerShdw blurRad="38100" dist="38100" dir="2700000" algn="tl">
                    <a:srgbClr val="000000">
                      <a:alpha val="43137"/>
                    </a:srgbClr>
                  </a:outerShdw>
                </a:effectLst>
              </a:rPr>
              <a:t>The scripture</a:t>
            </a:r>
          </a:p>
          <a:p>
            <a:pPr marL="461963" indent="-461963" algn="l">
              <a:buFont typeface="+mj-lt"/>
              <a:buAutoNum type="arabicPeriod"/>
            </a:pPr>
            <a:r>
              <a:rPr lang="en-US" dirty="0">
                <a:effectLst>
                  <a:outerShdw blurRad="38100" dist="38100" dir="2700000" algn="tl">
                    <a:srgbClr val="000000">
                      <a:alpha val="43137"/>
                    </a:srgbClr>
                  </a:outerShdw>
                </a:effectLst>
              </a:rPr>
              <a:t>The Analysis [exposition]</a:t>
            </a:r>
          </a:p>
          <a:p>
            <a:pPr marL="461963" indent="-461963" algn="l">
              <a:buFont typeface="+mj-lt"/>
              <a:buAutoNum type="arabicPeriod"/>
            </a:pPr>
            <a:r>
              <a:rPr lang="en-US" dirty="0">
                <a:effectLst>
                  <a:outerShdw blurRad="38100" dist="38100" dir="2700000" algn="tl">
                    <a:srgbClr val="000000">
                      <a:alpha val="43137"/>
                    </a:srgbClr>
                  </a:outerShdw>
                </a:effectLst>
              </a:rPr>
              <a:t>Living it for Jerusalem</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7770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4E5E7523-D749-80A7-EE57-8903D6F94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3EE92B-DF5E-1395-2EE0-1E631D9B1753}"/>
              </a:ext>
            </a:extLst>
          </p:cNvPr>
          <p:cNvSpPr txBox="1"/>
          <p:nvPr/>
        </p:nvSpPr>
        <p:spPr>
          <a:xfrm>
            <a:off x="304800" y="3181350"/>
            <a:ext cx="8788944"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Dr Dobson’s “Help for Busy Moms”</a:t>
            </a:r>
          </a:p>
          <a:p>
            <a:pPr algn="l"/>
            <a:r>
              <a:rPr lang="en-US" dirty="0">
                <a:effectLst>
                  <a:outerShdw blurRad="38100" dist="38100" dir="2700000" algn="tl">
                    <a:srgbClr val="000000">
                      <a:alpha val="43137"/>
                    </a:srgbClr>
                  </a:outerShdw>
                </a:effectLst>
              </a:rPr>
              <a:t>With Rob and Dianne Parsons</a:t>
            </a:r>
          </a:p>
        </p:txBody>
      </p:sp>
    </p:spTree>
    <p:extLst>
      <p:ext uri="{BB962C8B-B14F-4D97-AF65-F5344CB8AC3E}">
        <p14:creationId xmlns:p14="http://schemas.microsoft.com/office/powerpoint/2010/main" val="2553011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rtl="0"/>
            <a:r>
              <a:rPr lang="en-US" sz="3600" dirty="0">
                <a:highlight>
                  <a:srgbClr val="1A1A1A"/>
                </a:highlight>
              </a:rPr>
              <a:t>We were sat around a table similar to this and a young lawyer woman said to me, "Hi, Di, how are you? Do you work?" And I just wanted the floor to open up and swallow her. And I can remember thinking, "Well, do I work? I know that I have two children that are totally dependent on me, </a:t>
            </a:r>
            <a:endParaRPr lang="en-US" altLang="en-US" sz="2000" dirty="0"/>
          </a:p>
        </p:txBody>
      </p:sp>
    </p:spTree>
    <p:extLst>
      <p:ext uri="{BB962C8B-B14F-4D97-AF65-F5344CB8AC3E}">
        <p14:creationId xmlns:p14="http://schemas.microsoft.com/office/powerpoint/2010/main" val="1088663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rtl="0"/>
            <a:r>
              <a:rPr lang="en-US" sz="4000" dirty="0">
                <a:highlight>
                  <a:srgbClr val="1A1A1A"/>
                </a:highlight>
              </a:rPr>
              <a:t>and I know that the hours I put in are probably a lot longer than the hours that she puts in.” But I can remember muttering back, “I'm just a mum at home with children.” </a:t>
            </a:r>
          </a:p>
          <a:p>
            <a:pPr algn="l" rtl="0"/>
            <a:r>
              <a:rPr lang="en-US" sz="4000" dirty="0">
                <a:highlight>
                  <a:srgbClr val="1A1A1A"/>
                </a:highlight>
              </a:rPr>
              <a:t>But somebody gave me something years later, and I have some sympathy with the woman who wrote this:</a:t>
            </a:r>
            <a:br>
              <a:rPr lang="en-US" sz="4000" dirty="0">
                <a:highlight>
                  <a:srgbClr val="1A1A1A"/>
                </a:highlight>
              </a:rPr>
            </a:br>
            <a:endParaRPr lang="en-US" altLang="en-US" sz="2400" dirty="0"/>
          </a:p>
        </p:txBody>
      </p:sp>
    </p:spTree>
    <p:extLst>
      <p:ext uri="{BB962C8B-B14F-4D97-AF65-F5344CB8AC3E}">
        <p14:creationId xmlns:p14="http://schemas.microsoft.com/office/powerpoint/2010/main" val="332827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rtl="0"/>
            <a:r>
              <a:rPr lang="en-US" sz="4000" dirty="0">
                <a:highlight>
                  <a:srgbClr val="1A1A1A"/>
                </a:highlight>
              </a:rPr>
              <a:t>“Yes, I do work. I'm in a Program of Social Development and at present I’m working with three age groups. First with babies and toddlers, that involves a basic grasp of medicine and child psychology. Next, I'm working with teenagers, and I confess the program is not going too well in that area at the moment, </a:t>
            </a:r>
            <a:endParaRPr lang="en-US" altLang="en-US" sz="2400" dirty="0"/>
          </a:p>
        </p:txBody>
      </p:sp>
    </p:spTree>
    <p:extLst>
      <p:ext uri="{BB962C8B-B14F-4D97-AF65-F5344CB8AC3E}">
        <p14:creationId xmlns:p14="http://schemas.microsoft.com/office/powerpoint/2010/main" val="1618809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rtl="0"/>
            <a:r>
              <a:rPr lang="en-US" sz="3600" dirty="0">
                <a:highlight>
                  <a:srgbClr val="1A1A1A"/>
                </a:highlight>
              </a:rPr>
              <a:t>and finally, it's evenings and weekends. I work with a man, aged 39, who's exhibiting all the classic symptoms of midlife crisis. That's mainly psychiatric work. The whole job involves planning and a make-it-happen attitude, and the ability to crisis manage. I used to be an international fashion model, but I got bored.</a:t>
            </a:r>
          </a:p>
          <a:p>
            <a:pPr algn="l">
              <a:lnSpc>
                <a:spcPct val="90000"/>
              </a:lnSpc>
            </a:pPr>
            <a:endParaRPr lang="en-US" altLang="en-US" sz="2000" dirty="0"/>
          </a:p>
        </p:txBody>
      </p:sp>
    </p:spTree>
    <p:extLst>
      <p:ext uri="{BB962C8B-B14F-4D97-AF65-F5344CB8AC3E}">
        <p14:creationId xmlns:p14="http://schemas.microsoft.com/office/powerpoint/2010/main" val="1875198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F2D11C90-2C14-5920-C283-99287C35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4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578BA-30FA-79BF-1AA4-EF07684D619D}"/>
              </a:ext>
            </a:extLst>
          </p:cNvPr>
          <p:cNvSpPr txBox="1"/>
          <p:nvPr/>
        </p:nvSpPr>
        <p:spPr>
          <a:xfrm>
            <a:off x="304800" y="212193"/>
            <a:ext cx="8458200" cy="4939814"/>
          </a:xfrm>
          <a:prstGeom prst="rect">
            <a:avLst/>
          </a:prstGeom>
          <a:noFill/>
        </p:spPr>
        <p:txBody>
          <a:bodyPr wrap="square" rtlCol="0">
            <a:spAutoFit/>
          </a:bodyPr>
          <a:lstStyle/>
          <a:p>
            <a:pPr defTabSz="685800" fontAlgn="auto">
              <a:spcBef>
                <a:spcPts val="0"/>
              </a:spcBef>
              <a:spcAft>
                <a:spcPts val="0"/>
              </a:spcAft>
            </a:pPr>
            <a:r>
              <a:rPr lang="en-US" sz="3500" dirty="0">
                <a:solidFill>
                  <a:prstClr val="white"/>
                </a:solidFill>
                <a:cs typeface="+mn-cs"/>
              </a:rPr>
              <a:t>and I can see damage to our barn, though it is standing … There is no doubt in my mind that a tornado passed over us. There are too many twisted limbs to be anything else …</a:t>
            </a:r>
          </a:p>
          <a:p>
            <a:pPr defTabSz="685800" fontAlgn="auto">
              <a:spcBef>
                <a:spcPts val="0"/>
              </a:spcBef>
              <a:spcAft>
                <a:spcPts val="0"/>
              </a:spcAft>
            </a:pPr>
            <a:r>
              <a:rPr lang="en-US" sz="3500" dirty="0">
                <a:solidFill>
                  <a:prstClr val="white"/>
                </a:solidFill>
                <a:cs typeface="+mn-cs"/>
              </a:rPr>
              <a:t>We can't do anything else tonight except offer prayers of thanks that people are okay and animals appear to be fine (but scared) ...”</a:t>
            </a:r>
            <a:endParaRPr lang="en-US" sz="3500" dirty="0">
              <a:solidFill>
                <a:prstClr val="black"/>
              </a:solidFill>
              <a:latin typeface="Calibri" panose="020F0502020204030204"/>
              <a:cs typeface="+mn-cs"/>
            </a:endParaRPr>
          </a:p>
        </p:txBody>
      </p:sp>
    </p:spTree>
    <p:extLst>
      <p:ext uri="{BB962C8B-B14F-4D97-AF65-F5344CB8AC3E}">
        <p14:creationId xmlns:p14="http://schemas.microsoft.com/office/powerpoint/2010/main" val="2205904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altLang="en-US" sz="4000" baseline="30000" dirty="0"/>
              <a:t>Mishlei/Prov 1.7-9</a:t>
            </a:r>
            <a:r>
              <a:rPr lang="en-US" altLang="en-US" sz="4000" dirty="0"/>
              <a:t> </a:t>
            </a:r>
            <a:r>
              <a:rPr lang="en-US" sz="4000" dirty="0"/>
              <a:t>The fear of </a:t>
            </a:r>
            <a:r>
              <a:rPr lang="en-US" sz="4000" cap="small" dirty="0"/>
              <a:t>Adoni</a:t>
            </a:r>
            <a:r>
              <a:rPr lang="en-US" sz="4000" dirty="0"/>
              <a:t> is the beginning of knowledge, but fools despise wisdom and discipline. </a:t>
            </a:r>
            <a:r>
              <a:rPr lang="en-US" altLang="en-US" sz="4000" dirty="0"/>
              <a:t>My son, heed the discipline of your father, and </a:t>
            </a:r>
            <a:r>
              <a:rPr lang="en-US" altLang="en-US" sz="4000" u="sng" dirty="0">
                <a:solidFill>
                  <a:srgbClr val="FFFF66"/>
                </a:solidFill>
              </a:rPr>
              <a:t>do not abandon the teaching [Torah] of your mother;</a:t>
            </a:r>
            <a:r>
              <a:rPr lang="en-US" sz="4000" u="sng" dirty="0">
                <a:solidFill>
                  <a:srgbClr val="FFFF66"/>
                </a:solidFill>
              </a:rPr>
              <a:t> </a:t>
            </a:r>
            <a:r>
              <a:rPr lang="en-US" sz="4000" dirty="0"/>
              <a:t>they will be a garland to grace your head,</a:t>
            </a:r>
            <a:br>
              <a:rPr lang="en-US" sz="4000" dirty="0"/>
            </a:br>
            <a:r>
              <a:rPr lang="en-US" sz="4000" dirty="0"/>
              <a:t>a medal of honor for your neck.</a:t>
            </a:r>
          </a:p>
        </p:txBody>
      </p:sp>
    </p:spTree>
    <p:extLst>
      <p:ext uri="{BB962C8B-B14F-4D97-AF65-F5344CB8AC3E}">
        <p14:creationId xmlns:p14="http://schemas.microsoft.com/office/powerpoint/2010/main" val="201781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Mishlei/Prov 4.3</a:t>
            </a:r>
            <a:r>
              <a:rPr lang="en-US" altLang="en-US" sz="4000" dirty="0"/>
              <a:t> I too was a son to my father, still tender, and </a:t>
            </a:r>
            <a:r>
              <a:rPr lang="en-US" altLang="en-US" sz="4000" u="sng" dirty="0">
                <a:solidFill>
                  <a:srgbClr val="FFFF66"/>
                </a:solidFill>
              </a:rPr>
              <a:t>cherished by my mother.</a:t>
            </a:r>
          </a:p>
          <a:p>
            <a:pPr algn="l">
              <a:lnSpc>
                <a:spcPct val="90000"/>
              </a:lnSpc>
            </a:pPr>
            <a:endParaRPr lang="en-US" altLang="en-US" sz="4000" u="sng" dirty="0">
              <a:solidFill>
                <a:srgbClr val="FFFF66"/>
              </a:solidFill>
            </a:endParaRPr>
          </a:p>
        </p:txBody>
      </p:sp>
      <p:pic>
        <p:nvPicPr>
          <p:cNvPr id="5" name="Picture 4">
            <a:extLst>
              <a:ext uri="{FF2B5EF4-FFF2-40B4-BE49-F238E27FC236}">
                <a16:creationId xmlns:a16="http://schemas.microsoft.com/office/drawing/2014/main" id="{00005A83-AF8C-3D90-1C97-831ACFBC66AB}"/>
              </a:ext>
            </a:extLst>
          </p:cNvPr>
          <p:cNvPicPr>
            <a:picLocks noChangeAspect="1"/>
          </p:cNvPicPr>
          <p:nvPr/>
        </p:nvPicPr>
        <p:blipFill>
          <a:blip r:embed="rId3"/>
          <a:stretch>
            <a:fillRect/>
          </a:stretch>
        </p:blipFill>
        <p:spPr>
          <a:xfrm>
            <a:off x="391222" y="2214512"/>
            <a:ext cx="8483539" cy="1652638"/>
          </a:xfrm>
          <a:prstGeom prst="rect">
            <a:avLst/>
          </a:prstGeom>
        </p:spPr>
      </p:pic>
      <p:sp>
        <p:nvSpPr>
          <p:cNvPr id="6" name="TextBox 5">
            <a:extLst>
              <a:ext uri="{FF2B5EF4-FFF2-40B4-BE49-F238E27FC236}">
                <a16:creationId xmlns:a16="http://schemas.microsoft.com/office/drawing/2014/main" id="{9D7ACAA1-9717-6994-A499-09529AE81005}"/>
              </a:ext>
            </a:extLst>
          </p:cNvPr>
          <p:cNvSpPr txBox="1"/>
          <p:nvPr/>
        </p:nvSpPr>
        <p:spPr>
          <a:xfrm>
            <a:off x="534805" y="4008507"/>
            <a:ext cx="8074390" cy="707886"/>
          </a:xfrm>
          <a:prstGeom prst="rect">
            <a:avLst/>
          </a:prstGeom>
          <a:noFill/>
        </p:spPr>
        <p:txBody>
          <a:bodyPr wrap="none" rtlCol="0">
            <a:spAutoFit/>
          </a:bodyPr>
          <a:lstStyle/>
          <a:p>
            <a:pPr algn="l" rtl="1"/>
            <a:r>
              <a:rPr lang="he-IL" dirty="0">
                <a:latin typeface="+mn-lt"/>
                <a:cs typeface="+mn-cs"/>
              </a:rPr>
              <a:t>רַךְ </a:t>
            </a:r>
            <a:r>
              <a:rPr lang="en-US" dirty="0">
                <a:latin typeface="+mn-lt"/>
                <a:cs typeface="+mn-cs"/>
              </a:rPr>
              <a:t>soft; tender, young, immature</a:t>
            </a:r>
          </a:p>
        </p:txBody>
      </p:sp>
    </p:spTree>
    <p:extLst>
      <p:ext uri="{BB962C8B-B14F-4D97-AF65-F5344CB8AC3E}">
        <p14:creationId xmlns:p14="http://schemas.microsoft.com/office/powerpoint/2010/main" val="591883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Mishlei/Prov 6.20-22</a:t>
            </a:r>
            <a:r>
              <a:rPr lang="en-US" altLang="en-US" sz="4000" dirty="0"/>
              <a:t> Don’t abandon your mother’s teaching. Bind them always on your heart, tie them around your neck. When you walk, they will lead you; when you lie down, they will watch over you; and when you wake up, they will talk with you.</a:t>
            </a:r>
          </a:p>
        </p:txBody>
      </p:sp>
    </p:spTree>
    <p:extLst>
      <p:ext uri="{BB962C8B-B14F-4D97-AF65-F5344CB8AC3E}">
        <p14:creationId xmlns:p14="http://schemas.microsoft.com/office/powerpoint/2010/main" val="3280221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Mishlei/Prov 10.1</a:t>
            </a:r>
            <a:r>
              <a:rPr lang="en-US" altLang="en-US" sz="4000" dirty="0"/>
              <a:t> A wise son is a joy to his father, but a foolish son is a grief to his mother.</a:t>
            </a:r>
          </a:p>
        </p:txBody>
      </p:sp>
    </p:spTree>
    <p:extLst>
      <p:ext uri="{BB962C8B-B14F-4D97-AF65-F5344CB8AC3E}">
        <p14:creationId xmlns:p14="http://schemas.microsoft.com/office/powerpoint/2010/main" val="3284979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Mishlei/Prov 15.20 </a:t>
            </a:r>
            <a:r>
              <a:rPr lang="en-US" altLang="en-US" sz="4000" dirty="0"/>
              <a:t>A wise son is a joy to his father, and only a fool despises his mother.</a:t>
            </a:r>
          </a:p>
        </p:txBody>
      </p:sp>
    </p:spTree>
    <p:extLst>
      <p:ext uri="{BB962C8B-B14F-4D97-AF65-F5344CB8AC3E}">
        <p14:creationId xmlns:p14="http://schemas.microsoft.com/office/powerpoint/2010/main" val="389237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 verse that describes how God took us out of Egypt is in Exodus 19:4:</a:t>
            </a:r>
          </a:p>
          <a:p>
            <a:pPr algn="r" rtl="1">
              <a:lnSpc>
                <a:spcPct val="90000"/>
              </a:lnSpc>
            </a:pPr>
            <a:r>
              <a:rPr lang="en-US" altLang="en-US" sz="4000" dirty="0"/>
              <a:t> </a:t>
            </a:r>
            <a:r>
              <a:rPr lang="he-IL" altLang="en-US" sz="4000" dirty="0"/>
              <a:t>א</a:t>
            </a:r>
            <a:r>
              <a:rPr lang="he-IL" altLang="en-US" sz="4000" b="1" dirty="0">
                <a:latin typeface="David" panose="020E0502060401010101" pitchFamily="34" charset="-79"/>
                <a:cs typeface="David" panose="020E0502060401010101" pitchFamily="34" charset="-79"/>
              </a:rPr>
              <a:t>ַתֶּם רְאִיתֶם, אֲשֶׁר עָשִׂיתִי לְמִצְרָיִם; וָאֶשָּׂא אֶתְכֶם עַל-כַּנְפֵי נְשָׁרִים, וָאָבִא אֶתְכֶם אֵלָי</a:t>
            </a:r>
          </a:p>
          <a:p>
            <a:pPr algn="l">
              <a:lnSpc>
                <a:spcPct val="90000"/>
              </a:lnSpc>
            </a:pPr>
            <a:r>
              <a:rPr lang="en-US" altLang="en-US" sz="4000" dirty="0"/>
              <a:t>You have seen what I did unto the Egyptians, and how I bore you on eagles’ wings, and brought you unto Myself.</a:t>
            </a:r>
          </a:p>
        </p:txBody>
      </p:sp>
    </p:spTree>
    <p:extLst>
      <p:ext uri="{BB962C8B-B14F-4D97-AF65-F5344CB8AC3E}">
        <p14:creationId xmlns:p14="http://schemas.microsoft.com/office/powerpoint/2010/main" val="89697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Each year, we are told to relive the experience of leaving Egypt, being lifted from slavery and oppression “on the wings of eagles”.</a:t>
            </a:r>
          </a:p>
          <a:p>
            <a:pPr algn="l">
              <a:lnSpc>
                <a:spcPct val="90000"/>
              </a:lnSpc>
            </a:pPr>
            <a:r>
              <a:rPr lang="en-US" altLang="en-US" sz="4000" dirty="0"/>
              <a:t>Based on the Midrash, Torah commentator Rashi explains that the </a:t>
            </a:r>
            <a:r>
              <a:rPr lang="en-US" altLang="en-US" sz="4000" dirty="0">
                <a:solidFill>
                  <a:srgbClr val="FFFF66"/>
                </a:solidFill>
              </a:rPr>
              <a:t>mother eagle’s wings</a:t>
            </a:r>
            <a:r>
              <a:rPr lang="en-US" altLang="en-US" sz="4000" dirty="0"/>
              <a:t> represent the nature of God’s protection over us.</a:t>
            </a:r>
          </a:p>
        </p:txBody>
      </p:sp>
    </p:spTree>
    <p:extLst>
      <p:ext uri="{BB962C8B-B14F-4D97-AF65-F5344CB8AC3E}">
        <p14:creationId xmlns:p14="http://schemas.microsoft.com/office/powerpoint/2010/main" val="912707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eagle is unique.</a:t>
            </a:r>
          </a:p>
          <a:p>
            <a:pPr algn="l">
              <a:lnSpc>
                <a:spcPct val="90000"/>
              </a:lnSpc>
            </a:pPr>
            <a:r>
              <a:rPr lang="en-US" altLang="en-US" sz="4000" dirty="0"/>
              <a:t>While other birds carry their young in their talons because they fear of other birds of prey that soar above them, the </a:t>
            </a:r>
            <a:r>
              <a:rPr lang="en-US" altLang="en-US" sz="4000" dirty="0">
                <a:solidFill>
                  <a:srgbClr val="FFFF66"/>
                </a:solidFill>
              </a:rPr>
              <a:t>mother eagle carries its young on its wings.</a:t>
            </a:r>
          </a:p>
        </p:txBody>
      </p:sp>
    </p:spTree>
    <p:extLst>
      <p:ext uri="{BB962C8B-B14F-4D97-AF65-F5344CB8AC3E}">
        <p14:creationId xmlns:p14="http://schemas.microsoft.com/office/powerpoint/2010/main" val="2939074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As the bird that flies higher than any other, it has no fear of attack from above. All it fears are the arrows of man from below. This is how God protects us. We cling to Him, safe in the knowledge that we are protected from above.</a:t>
            </a:r>
          </a:p>
          <a:p>
            <a:pPr algn="l">
              <a:lnSpc>
                <a:spcPct val="90000"/>
              </a:lnSpc>
            </a:pPr>
            <a:r>
              <a:rPr lang="en-US" altLang="en-US" sz="4000" dirty="0"/>
              <a:t>As a people, under God’s protection, we have defied all of the laws of history, but our enemies do not stop trying...</a:t>
            </a:r>
          </a:p>
        </p:txBody>
      </p:sp>
    </p:spTree>
    <p:extLst>
      <p:ext uri="{BB962C8B-B14F-4D97-AF65-F5344CB8AC3E}">
        <p14:creationId xmlns:p14="http://schemas.microsoft.com/office/powerpoint/2010/main" val="2044890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DF766C7-FD60-297C-6A24-1FBA806CB6B7}"/>
              </a:ext>
            </a:extLst>
          </p:cNvPr>
          <p:cNvPicPr>
            <a:picLocks noChangeAspect="1"/>
          </p:cNvPicPr>
          <p:nvPr/>
        </p:nvPicPr>
        <p:blipFill>
          <a:blip r:embed="rId3"/>
          <a:stretch>
            <a:fillRect/>
          </a:stretch>
        </p:blipFill>
        <p:spPr>
          <a:xfrm>
            <a:off x="838200" y="13518"/>
            <a:ext cx="7543800" cy="5168671"/>
          </a:xfrm>
          <a:prstGeom prst="rect">
            <a:avLst/>
          </a:prstGeom>
        </p:spPr>
      </p:pic>
      <p:sp>
        <p:nvSpPr>
          <p:cNvPr id="2" name="TextBox 1">
            <a:extLst>
              <a:ext uri="{FF2B5EF4-FFF2-40B4-BE49-F238E27FC236}">
                <a16:creationId xmlns:a16="http://schemas.microsoft.com/office/drawing/2014/main" id="{B3944A20-3449-F69F-5CA5-C5FC1B69AADA}"/>
              </a:ext>
            </a:extLst>
          </p:cNvPr>
          <p:cNvSpPr txBox="1"/>
          <p:nvPr/>
        </p:nvSpPr>
        <p:spPr>
          <a:xfrm>
            <a:off x="4038600" y="590550"/>
            <a:ext cx="1676400" cy="7078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5443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28BD8-A741-CD9F-48F0-302CB1003728}"/>
              </a:ext>
            </a:extLst>
          </p:cNvPr>
          <p:cNvPicPr>
            <a:picLocks noChangeAspect="1"/>
          </p:cNvPicPr>
          <p:nvPr/>
        </p:nvPicPr>
        <p:blipFill rotWithShape="1">
          <a:blip r:embed="rId3">
            <a:extLst>
              <a:ext uri="{28A0092B-C50C-407E-A947-70E740481C1C}">
                <a14:useLocalDpi xmlns:a14="http://schemas.microsoft.com/office/drawing/2010/main" val="0"/>
              </a:ext>
            </a:extLst>
          </a:blip>
          <a:srcRect t="12222" b="32444"/>
          <a:stretch/>
        </p:blipFill>
        <p:spPr>
          <a:xfrm>
            <a:off x="825592" y="350404"/>
            <a:ext cx="3197543" cy="2359076"/>
          </a:xfrm>
          <a:prstGeom prst="rect">
            <a:avLst/>
          </a:prstGeom>
        </p:spPr>
      </p:pic>
      <p:sp>
        <p:nvSpPr>
          <p:cNvPr id="4" name="TextBox 3">
            <a:extLst>
              <a:ext uri="{FF2B5EF4-FFF2-40B4-BE49-F238E27FC236}">
                <a16:creationId xmlns:a16="http://schemas.microsoft.com/office/drawing/2014/main" id="{783C4BA1-173B-101D-361D-07BAAC728959}"/>
              </a:ext>
            </a:extLst>
          </p:cNvPr>
          <p:cNvSpPr txBox="1"/>
          <p:nvPr/>
        </p:nvSpPr>
        <p:spPr>
          <a:xfrm>
            <a:off x="180473" y="2709480"/>
            <a:ext cx="4126833" cy="2123658"/>
          </a:xfrm>
          <a:prstGeom prst="rect">
            <a:avLst/>
          </a:prstGeom>
          <a:noFill/>
        </p:spPr>
        <p:txBody>
          <a:bodyPr wrap="square" rtlCol="0">
            <a:spAutoFit/>
          </a:bodyPr>
          <a:lstStyle/>
          <a:p>
            <a:pPr defTabSz="685800" fontAlgn="auto">
              <a:spcBef>
                <a:spcPts val="0"/>
              </a:spcBef>
              <a:spcAft>
                <a:spcPts val="0"/>
              </a:spcAft>
            </a:pPr>
            <a:r>
              <a:rPr lang="en-US" sz="3300" dirty="0">
                <a:solidFill>
                  <a:prstClr val="white"/>
                </a:solidFill>
                <a:cs typeface="+mn-cs"/>
              </a:rPr>
              <a:t>This is a very heavy Amish made cedar glider. Storm flipped it over.</a:t>
            </a:r>
          </a:p>
        </p:txBody>
      </p:sp>
      <p:pic>
        <p:nvPicPr>
          <p:cNvPr id="6" name="Picture 5">
            <a:extLst>
              <a:ext uri="{FF2B5EF4-FFF2-40B4-BE49-F238E27FC236}">
                <a16:creationId xmlns:a16="http://schemas.microsoft.com/office/drawing/2014/main" id="{EA612610-62B0-0992-D3D2-7203A817A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780" y="1602448"/>
            <a:ext cx="4475747" cy="3356810"/>
          </a:xfrm>
          <a:prstGeom prst="rect">
            <a:avLst/>
          </a:prstGeom>
        </p:spPr>
      </p:pic>
      <p:sp>
        <p:nvSpPr>
          <p:cNvPr id="7" name="TextBox 6">
            <a:extLst>
              <a:ext uri="{FF2B5EF4-FFF2-40B4-BE49-F238E27FC236}">
                <a16:creationId xmlns:a16="http://schemas.microsoft.com/office/drawing/2014/main" id="{C43DBDDA-471C-10DD-CF09-0F6B32A03DD7}"/>
              </a:ext>
            </a:extLst>
          </p:cNvPr>
          <p:cNvSpPr txBox="1"/>
          <p:nvPr/>
        </p:nvSpPr>
        <p:spPr>
          <a:xfrm>
            <a:off x="4307306" y="184242"/>
            <a:ext cx="4475747" cy="1477328"/>
          </a:xfrm>
          <a:prstGeom prst="rect">
            <a:avLst/>
          </a:prstGeom>
          <a:noFill/>
        </p:spPr>
        <p:txBody>
          <a:bodyPr wrap="square" rtlCol="0">
            <a:spAutoFit/>
          </a:bodyPr>
          <a:lstStyle/>
          <a:p>
            <a:pPr defTabSz="685800" fontAlgn="auto">
              <a:spcBef>
                <a:spcPts val="0"/>
              </a:spcBef>
              <a:spcAft>
                <a:spcPts val="0"/>
              </a:spcAft>
            </a:pPr>
            <a:r>
              <a:rPr lang="en-US" sz="3000" dirty="0">
                <a:solidFill>
                  <a:prstClr val="white"/>
                </a:solidFill>
                <a:cs typeface="+mn-cs"/>
              </a:rPr>
              <a:t>Trees are blocking both entrances to the barn.</a:t>
            </a:r>
          </a:p>
        </p:txBody>
      </p:sp>
    </p:spTree>
    <p:extLst>
      <p:ext uri="{BB962C8B-B14F-4D97-AF65-F5344CB8AC3E}">
        <p14:creationId xmlns:p14="http://schemas.microsoft.com/office/powerpoint/2010/main" val="4204877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was June 2nd several years ago.</a:t>
            </a:r>
          </a:p>
          <a:p>
            <a:pPr algn="l">
              <a:lnSpc>
                <a:spcPct val="90000"/>
              </a:lnSpc>
            </a:pPr>
            <a:r>
              <a:rPr lang="en-US" altLang="en-US" sz="4000" dirty="0"/>
              <a:t>Eighteen of us made a large circle in our Florida room. We each shared why we had come—a brief overview of our journey with a prodigal.</a:t>
            </a:r>
          </a:p>
        </p:txBody>
      </p:sp>
    </p:spTree>
    <p:extLst>
      <p:ext uri="{BB962C8B-B14F-4D97-AF65-F5344CB8AC3E}">
        <p14:creationId xmlns:p14="http://schemas.microsoft.com/office/powerpoint/2010/main" val="1309801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was June 2nd several years ago.</a:t>
            </a:r>
          </a:p>
          <a:p>
            <a:pPr algn="l">
              <a:lnSpc>
                <a:spcPct val="90000"/>
              </a:lnSpc>
            </a:pPr>
            <a:r>
              <a:rPr lang="en-US" altLang="en-US" sz="4000" dirty="0"/>
              <a:t>Eighteen of us made a large circle in our Florida room. We each shared why we had come—a brief overview of our journey with a prodigal.</a:t>
            </a:r>
          </a:p>
        </p:txBody>
      </p:sp>
    </p:spTree>
    <p:extLst>
      <p:ext uri="{BB962C8B-B14F-4D97-AF65-F5344CB8AC3E}">
        <p14:creationId xmlns:p14="http://schemas.microsoft.com/office/powerpoint/2010/main" val="2669463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We had all come to the only place we thought offered any answers: on our knees. At first, our prayers were tentative—were these people safe? But then honesty, vulnerability, and tears opened our hearts. We connected at that throne of grace, petitioning our God for each other, for the many who requested prayer, for our own loved ones, and for ourselves.</a:t>
            </a:r>
          </a:p>
        </p:txBody>
      </p:sp>
    </p:spTree>
    <p:extLst>
      <p:ext uri="{BB962C8B-B14F-4D97-AF65-F5344CB8AC3E}">
        <p14:creationId xmlns:p14="http://schemas.microsoft.com/office/powerpoint/2010/main" val="1449810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20000"/>
          </a:bodyPr>
          <a:lstStyle/>
          <a:p>
            <a:pPr algn="l">
              <a:lnSpc>
                <a:spcPct val="90000"/>
              </a:lnSpc>
            </a:pPr>
            <a:r>
              <a:rPr lang="en-US" altLang="en-US" sz="4000" dirty="0"/>
              <a:t>In the end, we recognized that our prayers were as much for ourselves as for our loved wanderers. And we acknowledged that loving a prodigal was indeed a wilderness journey, but each beloved prodigal was a gift, a true treasure to make us more and more like Yeshua. Gratitude filled us even as tears flowed.</a:t>
            </a:r>
          </a:p>
          <a:p>
            <a:pPr algn="l">
              <a:lnSpc>
                <a:spcPct val="90000"/>
              </a:lnSpc>
            </a:pPr>
            <a:r>
              <a:rPr lang="en-US" altLang="en-US" sz="4000" dirty="0"/>
              <a:t> And now, June 2nd is coming again: time for the Worldwide Prodigal Prayer Day.</a:t>
            </a:r>
          </a:p>
        </p:txBody>
      </p:sp>
    </p:spTree>
    <p:extLst>
      <p:ext uri="{BB962C8B-B14F-4D97-AF65-F5344CB8AC3E}">
        <p14:creationId xmlns:p14="http://schemas.microsoft.com/office/powerpoint/2010/main" val="489346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For us, Shabbat, June 1 our afternoon study will be prayer for prodigals. </a:t>
            </a:r>
          </a:p>
        </p:txBody>
      </p:sp>
    </p:spTree>
    <p:extLst>
      <p:ext uri="{BB962C8B-B14F-4D97-AF65-F5344CB8AC3E}">
        <p14:creationId xmlns:p14="http://schemas.microsoft.com/office/powerpoint/2010/main" val="953136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7042D5D-2C12-2A9D-724A-17B8769D4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0767426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DCA0EA0-C934-9C36-867C-8B9550212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528E0A6-8672-5FC1-20FB-9D094D1FCADB}"/>
              </a:ext>
            </a:extLst>
          </p:cNvPr>
          <p:cNvSpPr txBox="1"/>
          <p:nvPr/>
        </p:nvSpPr>
        <p:spPr>
          <a:xfrm>
            <a:off x="533400" y="285750"/>
            <a:ext cx="6836487"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Jerusalem Our Mother</a:t>
            </a:r>
          </a:p>
          <a:p>
            <a:pPr marL="461963" indent="-461963" algn="l">
              <a:buFont typeface="+mj-lt"/>
              <a:buAutoNum type="arabicPeriod"/>
            </a:pPr>
            <a:r>
              <a:rPr lang="en-US" dirty="0">
                <a:effectLst>
                  <a:outerShdw blurRad="38100" dist="38100" dir="2700000" algn="tl">
                    <a:srgbClr val="000000">
                      <a:alpha val="43137"/>
                    </a:srgbClr>
                  </a:outerShdw>
                </a:effectLst>
              </a:rPr>
              <a:t>The scripture</a:t>
            </a:r>
          </a:p>
          <a:p>
            <a:pPr marL="461963" indent="-461963" algn="l">
              <a:buFont typeface="+mj-lt"/>
              <a:buAutoNum type="arabicPeriod"/>
            </a:pPr>
            <a:r>
              <a:rPr lang="en-US" dirty="0">
                <a:effectLst>
                  <a:outerShdw blurRad="38100" dist="38100" dir="2700000" algn="tl">
                    <a:srgbClr val="000000">
                      <a:alpha val="43137"/>
                    </a:srgbClr>
                  </a:outerShdw>
                </a:effectLst>
              </a:rPr>
              <a:t>The Analysis [exposition]</a:t>
            </a:r>
          </a:p>
          <a:p>
            <a:pPr marL="461963" indent="-461963" algn="l">
              <a:buFont typeface="+mj-lt"/>
              <a:buAutoNum type="arabicPeriod"/>
            </a:pPr>
            <a:r>
              <a:rPr lang="en-US" dirty="0">
                <a:effectLst>
                  <a:outerShdw blurRad="38100" dist="38100" dir="2700000" algn="tl">
                    <a:srgbClr val="000000">
                      <a:alpha val="43137"/>
                    </a:srgbClr>
                  </a:outerShdw>
                </a:effectLst>
              </a:rPr>
              <a:t>Living it for Jerusalem</a:t>
            </a:r>
          </a:p>
          <a:p>
            <a:pPr marL="461963" indent="-461963" algn="l">
              <a:buFont typeface="+mj-lt"/>
              <a:buAutoNum type="arabicPeriod"/>
            </a:pPr>
            <a:r>
              <a:rPr lang="en-US" dirty="0">
                <a:effectLst>
                  <a:outerShdw blurRad="38100" dist="38100" dir="2700000" algn="tl">
                    <a:srgbClr val="000000">
                      <a:alpha val="43137"/>
                    </a:srgbClr>
                  </a:outerShdw>
                </a:effectLst>
              </a:rPr>
              <a:t>Living it for Mothers</a:t>
            </a:r>
          </a:p>
          <a:p>
            <a:pPr marL="461963" indent="-461963" algn="l">
              <a:buFont typeface="+mj-lt"/>
              <a:buAutoNum type="arabicPeriod"/>
            </a:pPr>
            <a:r>
              <a:rPr lang="en-US" dirty="0">
                <a:effectLst>
                  <a:outerShdw blurRad="38100" dist="38100" dir="2700000" algn="tl">
                    <a:srgbClr val="000000">
                      <a:alpha val="43137"/>
                    </a:srgbClr>
                  </a:outerShdw>
                </a:effectLst>
              </a:rPr>
              <a:t>A final note of victory</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35493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 name="Online Media 1" title="New scientific study has managed to accurately date findings from the First Temple period">
            <a:hlinkClick r:id="" action="ppaction://media"/>
            <a:extLst>
              <a:ext uri="{FF2B5EF4-FFF2-40B4-BE49-F238E27FC236}">
                <a16:creationId xmlns:a16="http://schemas.microsoft.com/office/drawing/2014/main" id="{E04A86F0-A7B4-10F3-9860-A7555AEA24FA}"/>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38308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03412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Mothers gather in for a blessing.</a:t>
            </a:r>
          </a:p>
        </p:txBody>
      </p:sp>
    </p:spTree>
    <p:extLst>
      <p:ext uri="{BB962C8B-B14F-4D97-AF65-F5344CB8AC3E}">
        <p14:creationId xmlns:p14="http://schemas.microsoft.com/office/powerpoint/2010/main" val="422714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02527-1D2A-1B04-D94E-A465034ADF04}"/>
              </a:ext>
            </a:extLst>
          </p:cNvPr>
          <p:cNvSpPr txBox="1"/>
          <p:nvPr/>
        </p:nvSpPr>
        <p:spPr>
          <a:xfrm>
            <a:off x="445168" y="228802"/>
            <a:ext cx="8310212" cy="5016758"/>
          </a:xfrm>
          <a:prstGeom prst="rect">
            <a:avLst/>
          </a:prstGeom>
          <a:noFill/>
        </p:spPr>
        <p:txBody>
          <a:bodyPr wrap="square" rtlCol="0">
            <a:spAutoFit/>
          </a:bodyPr>
          <a:lstStyle/>
          <a:p>
            <a:pPr defTabSz="685800" fontAlgn="auto">
              <a:spcBef>
                <a:spcPts val="0"/>
              </a:spcBef>
              <a:spcAft>
                <a:spcPts val="0"/>
              </a:spcAft>
            </a:pPr>
            <a:r>
              <a:rPr lang="en-US" dirty="0">
                <a:solidFill>
                  <a:prstClr val="white"/>
                </a:solidFill>
                <a:cs typeface="+mn-cs"/>
              </a:rPr>
              <a:t>“We asked. They supplied. In two days, our congregation at Or HaOlam has volunteered what amounts to a total of around 42 hours of labor (tough, heavy lifting, chainsaw labor) to help us with severe storm/tornado damage. </a:t>
            </a:r>
          </a:p>
        </p:txBody>
      </p:sp>
    </p:spTree>
    <p:extLst>
      <p:ext uri="{BB962C8B-B14F-4D97-AF65-F5344CB8AC3E}">
        <p14:creationId xmlns:p14="http://schemas.microsoft.com/office/powerpoint/2010/main" val="292751522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225814</TotalTime>
  <Words>4954</Words>
  <Application>Microsoft Office PowerPoint</Application>
  <PresentationFormat>On-screen Show (16:9)</PresentationFormat>
  <Paragraphs>490</Paragraphs>
  <Slides>89</Slides>
  <Notes>89</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89</vt:i4>
      </vt:variant>
    </vt:vector>
  </HeadingPairs>
  <TitlesOfParts>
    <vt:vector size="97" baseType="lpstr">
      <vt:lpstr>Arial</vt:lpstr>
      <vt:lpstr>Arial Rounded MT Bold</vt:lpstr>
      <vt:lpstr>Calibri</vt:lpstr>
      <vt:lpstr>Calibri Light</vt:lpstr>
      <vt:lpstr>David</vt:lpstr>
      <vt:lpstr>system-ui</vt: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5199</cp:revision>
  <dcterms:created xsi:type="dcterms:W3CDTF">2006-04-21T19:34:43Z</dcterms:created>
  <dcterms:modified xsi:type="dcterms:W3CDTF">2024-05-11T13:50:56Z</dcterms:modified>
</cp:coreProperties>
</file>