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99"/>
  </p:notesMasterIdLst>
  <p:handoutMasterIdLst>
    <p:handoutMasterId r:id="rId100"/>
  </p:handoutMasterIdLst>
  <p:sldIdLst>
    <p:sldId id="2045" r:id="rId3"/>
    <p:sldId id="66124" r:id="rId4"/>
    <p:sldId id="66122" r:id="rId5"/>
    <p:sldId id="66126" r:id="rId6"/>
    <p:sldId id="66119" r:id="rId7"/>
    <p:sldId id="66120" r:id="rId8"/>
    <p:sldId id="66256" r:id="rId9"/>
    <p:sldId id="66257" r:id="rId10"/>
    <p:sldId id="66258" r:id="rId11"/>
    <p:sldId id="66209" r:id="rId12"/>
    <p:sldId id="66204" r:id="rId13"/>
    <p:sldId id="66205" r:id="rId14"/>
    <p:sldId id="66207" r:id="rId15"/>
    <p:sldId id="66125" r:id="rId16"/>
    <p:sldId id="66130" r:id="rId17"/>
    <p:sldId id="66206" r:id="rId18"/>
    <p:sldId id="65751" r:id="rId19"/>
    <p:sldId id="66278" r:id="rId20"/>
    <p:sldId id="66208" r:id="rId21"/>
    <p:sldId id="66272" r:id="rId22"/>
    <p:sldId id="66213" r:id="rId23"/>
    <p:sldId id="66269" r:id="rId24"/>
    <p:sldId id="66270" r:id="rId25"/>
    <p:sldId id="66271" r:id="rId26"/>
    <p:sldId id="66273" r:id="rId27"/>
    <p:sldId id="66211" r:id="rId28"/>
    <p:sldId id="66274" r:id="rId29"/>
    <p:sldId id="66259" r:id="rId30"/>
    <p:sldId id="66260" r:id="rId31"/>
    <p:sldId id="66210" r:id="rId32"/>
    <p:sldId id="66134" r:id="rId33"/>
    <p:sldId id="66127" r:id="rId34"/>
    <p:sldId id="66128" r:id="rId35"/>
    <p:sldId id="66131" r:id="rId36"/>
    <p:sldId id="66214" r:id="rId37"/>
    <p:sldId id="66132" r:id="rId38"/>
    <p:sldId id="66198" r:id="rId39"/>
    <p:sldId id="66201" r:id="rId40"/>
    <p:sldId id="66135" r:id="rId41"/>
    <p:sldId id="66133" r:id="rId42"/>
    <p:sldId id="66203" r:id="rId43"/>
    <p:sldId id="66275" r:id="rId44"/>
    <p:sldId id="66136" r:id="rId45"/>
    <p:sldId id="66202" r:id="rId46"/>
    <p:sldId id="66199" r:id="rId47"/>
    <p:sldId id="66215" r:id="rId48"/>
    <p:sldId id="66216" r:id="rId49"/>
    <p:sldId id="66200" r:id="rId50"/>
    <p:sldId id="66261" r:id="rId51"/>
    <p:sldId id="66262" r:id="rId52"/>
    <p:sldId id="66116" r:id="rId53"/>
    <p:sldId id="66220" r:id="rId54"/>
    <p:sldId id="66223" r:id="rId55"/>
    <p:sldId id="66121" r:id="rId56"/>
    <p:sldId id="66221" r:id="rId57"/>
    <p:sldId id="66222" r:id="rId58"/>
    <p:sldId id="66224" r:id="rId59"/>
    <p:sldId id="66225" r:id="rId60"/>
    <p:sldId id="66226" r:id="rId61"/>
    <p:sldId id="66227" r:id="rId62"/>
    <p:sldId id="66228" r:id="rId63"/>
    <p:sldId id="66230" r:id="rId64"/>
    <p:sldId id="66229" r:id="rId65"/>
    <p:sldId id="66231" r:id="rId66"/>
    <p:sldId id="66232" r:id="rId67"/>
    <p:sldId id="66233" r:id="rId68"/>
    <p:sldId id="66277" r:id="rId69"/>
    <p:sldId id="66234" r:id="rId70"/>
    <p:sldId id="66235" r:id="rId71"/>
    <p:sldId id="66236" r:id="rId72"/>
    <p:sldId id="66237" r:id="rId73"/>
    <p:sldId id="66238" r:id="rId74"/>
    <p:sldId id="66239" r:id="rId75"/>
    <p:sldId id="66240" r:id="rId76"/>
    <p:sldId id="66241" r:id="rId77"/>
    <p:sldId id="66245" r:id="rId78"/>
    <p:sldId id="66279" r:id="rId79"/>
    <p:sldId id="66246" r:id="rId80"/>
    <p:sldId id="66247" r:id="rId81"/>
    <p:sldId id="66248" r:id="rId82"/>
    <p:sldId id="66249" r:id="rId83"/>
    <p:sldId id="66263" r:id="rId84"/>
    <p:sldId id="66264" r:id="rId85"/>
    <p:sldId id="66244" r:id="rId86"/>
    <p:sldId id="66242" r:id="rId87"/>
    <p:sldId id="66243" r:id="rId88"/>
    <p:sldId id="66250" r:id="rId89"/>
    <p:sldId id="66251" r:id="rId90"/>
    <p:sldId id="66252" r:id="rId91"/>
    <p:sldId id="66265" r:id="rId92"/>
    <p:sldId id="66266" r:id="rId93"/>
    <p:sldId id="63289" r:id="rId94"/>
    <p:sldId id="66255" r:id="rId95"/>
    <p:sldId id="66267" r:id="rId96"/>
    <p:sldId id="65119" r:id="rId97"/>
    <p:sldId id="66276"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7933" autoAdjust="0"/>
  </p:normalViewPr>
  <p:slideViewPr>
    <p:cSldViewPr>
      <p:cViewPr varScale="1">
        <p:scale>
          <a:sx n="101" d="100"/>
          <a:sy n="101" d="100"/>
        </p:scale>
        <p:origin x="120" y="51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172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2024 Tools for the Trade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15, 2024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2024 Tools for the Trade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15, 2024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7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 father is the beginning, the source.  For example in Hebrew syntax…</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12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She’s not the father of the joy.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087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He’s not the father of the shalom.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16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 father is the source of discipline and guidance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07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 father is the source of financial and other resources.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06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5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Wikipedia</a:t>
            </a:r>
          </a:p>
          <a:p>
            <a:r>
              <a:rPr lang="en-US" altLang="en-US" dirty="0" err="1"/>
              <a:t>Menches</a:t>
            </a:r>
            <a:r>
              <a:rPr lang="en-US" altLang="en-US" dirty="0"/>
              <a:t>, </a:t>
            </a:r>
            <a:r>
              <a:rPr lang="en-US" altLang="en-US" dirty="0" err="1"/>
              <a:t>Menchy</a:t>
            </a:r>
            <a:endParaRPr lang="en-US" altLang="en-US" dirty="0"/>
          </a:p>
          <a:p>
            <a:r>
              <a:rPr lang="en-US" altLang="en-US" sz="1050" dirty="0"/>
              <a:t>https://www.merriam-webster.com/dictionary/mensches</a:t>
            </a:r>
          </a:p>
          <a:p>
            <a:r>
              <a:rPr lang="en-US" dirty="0"/>
              <a:t>Jonah is a mensch for engaging constructively with his critics.—</a:t>
            </a:r>
            <a:r>
              <a:rPr lang="en-US" sz="1100" dirty="0"/>
              <a:t>Ed Yong, Discover Magazine, 31 Mar. 2012</a:t>
            </a:r>
            <a:endParaRPr lang="en-US" dirty="0"/>
          </a:p>
          <a:p>
            <a:r>
              <a:rPr lang="en-US" altLang="en-US" dirty="0"/>
              <a:t>Pray for a menschy congregation.</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23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 father is the source of strength, faith, love.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8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9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https://external-content.duckduckgo.com/iu/?u=https%3A%2F%2Fi.ytimg.com%2Fvi%2FNCM8kuLWd1I%2Fmaxresdefault.jpg&amp;f=1&amp;nofb=1&amp;ipt=9bb81b9a72edff78a39f7185add468ab11524b3f7c6f3823729c0d2ea75dffad&amp;ipo=images</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12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44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32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Puns, Dad jokes, silly stories.   Requested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16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245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9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152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47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If you don’t have that, you have NOTHING to offer.</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117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99878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9317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126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23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1. honesty, sexual purity</a:t>
            </a:r>
          </a:p>
          <a:p>
            <a:r>
              <a:rPr lang="en-US" altLang="en-US" dirty="0"/>
              <a:t>2.  Love means giving</a:t>
            </a:r>
          </a:p>
          <a:p>
            <a:r>
              <a:rPr lang="en-US" altLang="en-US" dirty="0"/>
              <a:t>Holy Spirit makes these real to people.</a:t>
            </a:r>
          </a:p>
          <a:p>
            <a:endParaRPr lang="en-US" altLang="en-US" dirty="0"/>
          </a:p>
          <a:p>
            <a:r>
              <a:rPr lang="en-US" altLang="en-US" dirty="0"/>
              <a:t>Erwin </a:t>
            </a:r>
            <a:r>
              <a:rPr lang="en-US" altLang="en-US" dirty="0" err="1"/>
              <a:t>Lutzer</a:t>
            </a:r>
            <a:r>
              <a:rPr lang="en-US" altLang="en-US" dirty="0"/>
              <a:t> had an amazing message on fatherhood.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905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https://external-content.duckduckgo.com/iu/?u=https%3A%2F%2Fi.pinimg.com%2Foriginals%2Fb7%2F61%2F01%2Fb76101b84c1ecb7960f9fa644ac3385b.jpg&amp;f=1&amp;nofb=1&amp;ipt=5ff11aa3df2a97ef06bcf49a02db972c138e9ecce6c813b3b20836c55af20127&amp;ipo=images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116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135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89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1. honesty, sexual purity</a:t>
            </a:r>
          </a:p>
          <a:p>
            <a:r>
              <a:rPr lang="en-US" altLang="en-US" dirty="0"/>
              <a:t>2.  Love means giving</a:t>
            </a:r>
          </a:p>
          <a:p>
            <a:r>
              <a:rPr lang="en-US" altLang="en-US" dirty="0"/>
              <a:t>Holy Spirit makes these real to people.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308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Several cultures are perfectionist like this.  Asians and Jews.</a:t>
            </a:r>
          </a:p>
          <a:p>
            <a:endParaRPr lang="en-US" altLang="en-US" dirty="0"/>
          </a:p>
          <a:p>
            <a:r>
              <a:rPr lang="en-US" altLang="en-US" sz="1000" dirty="0"/>
              <a:t>https://external-content.duckduckgo.com/iu/?u=http%3A%2F%2Fwww.8asians.com%2Fwp-content%2Fuploads%2F2011%2F01%2F1.31.11.jpg&amp;f=1&amp;nofb=1&amp;ipt=abea2171279d909d2a15b9a2213dabf9785e3831c6754b0a87dc1466592ba4e4&amp;ipo=images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8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Corrupted Past Feeling Eph 4.17-24</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18, 2024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Bigger than perfected music, magnificent vocals, instrumentation, technol, sound, lights, dance</a:t>
            </a:r>
          </a:p>
          <a:p>
            <a:r>
              <a:rPr lang="en-US" altLang="en-US" dirty="0"/>
              <a:t>Heard of sloppy agape?  Shoddy job but love will cover.</a:t>
            </a:r>
          </a:p>
          <a:p>
            <a:r>
              <a:rPr lang="en-US" altLang="en-US" dirty="0"/>
              <a:t>I’ve got all the obsessiveness of Tiger Mom.   Likely damaged my kids with it.</a:t>
            </a:r>
          </a:p>
          <a:p>
            <a:endParaRPr lang="en-US" altLang="en-US" dirty="0"/>
          </a:p>
          <a:p>
            <a:r>
              <a:rPr lang="en-US" altLang="en-US" dirty="0"/>
              <a:t>Nevertheless, this agape is the ONE thing we MUST have.</a:t>
            </a:r>
          </a:p>
        </p:txBody>
      </p:sp>
    </p:spTree>
    <p:extLst>
      <p:ext uri="{BB962C8B-B14F-4D97-AF65-F5344CB8AC3E}">
        <p14:creationId xmlns:p14="http://schemas.microsoft.com/office/powerpoint/2010/main" val="1960538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What is a Dad’s responsibility?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757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35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461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65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That has been one of my main roles in the 29 years of Or HaOlam.  1995 till 2024.  One of the one or two more.  Often G-d breaks through with great reconciliation.  Lasting reconciliation.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I’m still available and love it.   But there is an attitudinal requirement.</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198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144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805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https://biblehub.com/greek/3114.htm</a:t>
            </a:r>
          </a:p>
          <a:p>
            <a:r>
              <a:rPr lang="en-US" altLang="en-US" dirty="0"/>
              <a:t>Love hurts.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539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683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427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new thing this year more than previously.  </a:t>
            </a:r>
          </a:p>
          <a:p>
            <a:r>
              <a:rPr lang="en-US" altLang="en-US" dirty="0"/>
              <a:t>We have a Mt 18.16 sweet resolution.  Maybe not what we expected going in, but the Ruakh melts and does.  Halleluyah.  I bask in the glow and gratitude of it.  Then some days later I am told…that’s not what I meant.  Not happy.</a:t>
            </a:r>
          </a:p>
          <a:p>
            <a:r>
              <a:rPr lang="en-US" altLang="en-US" dirty="0"/>
              <a:t>The resolution that was there a day or two later isn’t there.  I’ve taken to asking, at the close of reconciliation meetings, when I remember, “now you mean this?  You won’t tell me…”</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322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Because the culture is so vile, people more easily offended.   </a:t>
            </a:r>
          </a:p>
          <a:p>
            <a:r>
              <a:rPr lang="en-US" altLang="en-US" dirty="0"/>
              <a:t>Rise up and love with longsuffering.</a:t>
            </a:r>
          </a:p>
          <a:p>
            <a:r>
              <a:rPr lang="en-US" altLang="en-US" dirty="0"/>
              <a:t>“Man up!”</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122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4750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00" dirty="0"/>
              <a:t>https://ci3.googleusercontent.com/meips/ADKq_NaugP9CYeyoRI8MBQ6OgUWImdg04HYRX44I4zHgllXJutm7BtcZmw7436s9y1Kjm5T0a-X2ydG18cL2UYGzAlaIScIDCOLVHFWLUZcyDXedU4obQRX0C6qf3ra2Cnb57InT7k0qwmrpwEC3uBgYkCSmHg=s0-d-e1-ft#http://staticapp.icpsc.com/icp/resources/mogile/113437/952f685b0ba1021768ec133168345a86.jpeg</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344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895298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131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6711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80829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906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Edith Schaeffer who wrote a book, “Christianity is Jewish.”</a:t>
            </a:r>
          </a:p>
        </p:txBody>
      </p:sp>
    </p:spTree>
    <p:extLst>
      <p:ext uri="{BB962C8B-B14F-4D97-AF65-F5344CB8AC3E}">
        <p14:creationId xmlns:p14="http://schemas.microsoft.com/office/powerpoint/2010/main" val="1415979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824789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756460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050829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49736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3378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1842!!</a:t>
            </a:r>
          </a:p>
        </p:txBody>
      </p:sp>
    </p:spTree>
    <p:extLst>
      <p:ext uri="{BB962C8B-B14F-4D97-AF65-F5344CB8AC3E}">
        <p14:creationId xmlns:p14="http://schemas.microsoft.com/office/powerpoint/2010/main" val="906294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However, lots of initiatives…</a:t>
            </a:r>
          </a:p>
        </p:txBody>
      </p:sp>
    </p:spTree>
    <p:extLst>
      <p:ext uri="{BB962C8B-B14F-4D97-AF65-F5344CB8AC3E}">
        <p14:creationId xmlns:p14="http://schemas.microsoft.com/office/powerpoint/2010/main" val="29537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10023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017164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Marriageable men are scarce.</a:t>
            </a:r>
          </a:p>
        </p:txBody>
      </p:sp>
    </p:spTree>
    <p:extLst>
      <p:ext uri="{BB962C8B-B14F-4D97-AF65-F5344CB8AC3E}">
        <p14:creationId xmlns:p14="http://schemas.microsoft.com/office/powerpoint/2010/main" val="14466765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442266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483740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742898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50780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8743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269746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91370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96107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376036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300579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Whenever someone has to quote to his wife, “Submit,”  he’s lost it.   Public dad and private dad.  Knuckle fist.   </a:t>
            </a:r>
          </a:p>
        </p:txBody>
      </p:sp>
    </p:spTree>
    <p:extLst>
      <p:ext uri="{BB962C8B-B14F-4D97-AF65-F5344CB8AC3E}">
        <p14:creationId xmlns:p14="http://schemas.microsoft.com/office/powerpoint/2010/main" val="1375021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52716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71472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6037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0813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05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274393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Men, let’s lead the way.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517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2024 Tools for the Trade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15, 2024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Because the culture is so vile, people more easily offended.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9068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585147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728031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557357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49772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871172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252958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060046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3641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931681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159427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854674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2024 Tools for the Trade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15, 2024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457052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38005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231317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344038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Father's Day 2024 Tools for the Trade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15, 2024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4184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190035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AF1BB7B9-0695-5859-CBEE-B63C181EF094}"/>
              </a:ext>
            </a:extLst>
          </p:cNvPr>
          <p:cNvPicPr>
            <a:picLocks noChangeAspect="1"/>
          </p:cNvPicPr>
          <p:nvPr/>
        </p:nvPicPr>
        <p:blipFill rotWithShape="1">
          <a:blip r:embed="rId3">
            <a:extLst>
              <a:ext uri="{28A0092B-C50C-407E-A947-70E740481C1C}">
                <a14:useLocalDpi xmlns:a14="http://schemas.microsoft.com/office/drawing/2010/main" val="0"/>
              </a:ext>
            </a:extLst>
          </a:blip>
          <a:srcRect t="14445" b="33704"/>
          <a:stretch/>
        </p:blipFill>
        <p:spPr>
          <a:xfrm>
            <a:off x="21771" y="21872"/>
            <a:ext cx="9032422" cy="4683478"/>
          </a:xfrm>
          <a:prstGeom prst="rect">
            <a:avLst/>
          </a:prstGeom>
        </p:spPr>
      </p:pic>
    </p:spTree>
    <p:extLst>
      <p:ext uri="{BB962C8B-B14F-4D97-AF65-F5344CB8AC3E}">
        <p14:creationId xmlns:p14="http://schemas.microsoft.com/office/powerpoint/2010/main" val="386677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rtl="1"/>
            <a:r>
              <a:rPr lang="he-IL" sz="4800" b="1" dirty="0">
                <a:latin typeface="David" panose="020E0502060401010101" pitchFamily="34" charset="-79"/>
                <a:cs typeface="David" panose="020E0502060401010101" pitchFamily="34" charset="-79"/>
              </a:rPr>
              <a:t>אֲבִיגַיִל</a:t>
            </a:r>
            <a:r>
              <a:rPr lang="en-US" sz="48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 </a:t>
            </a:r>
            <a:r>
              <a:rPr lang="en-US" sz="4000" dirty="0" err="1"/>
              <a:t>Avigail</a:t>
            </a:r>
            <a:r>
              <a:rPr lang="en-US" sz="4000" dirty="0"/>
              <a:t> Abigail</a:t>
            </a:r>
          </a:p>
          <a:p>
            <a:r>
              <a:rPr lang="en-US" sz="4000" dirty="0"/>
              <a:t>Source of joy</a:t>
            </a:r>
          </a:p>
          <a:p>
            <a:endParaRPr lang="en-US" sz="4000" dirty="0"/>
          </a:p>
          <a:p>
            <a:endParaRPr lang="en-US" sz="4000" dirty="0"/>
          </a:p>
        </p:txBody>
      </p:sp>
    </p:spTree>
    <p:extLst>
      <p:ext uri="{BB962C8B-B14F-4D97-AF65-F5344CB8AC3E}">
        <p14:creationId xmlns:p14="http://schemas.microsoft.com/office/powerpoint/2010/main" val="411228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rtl="1"/>
            <a:r>
              <a:rPr lang="he-IL" sz="4800" b="1" dirty="0">
                <a:latin typeface="David" panose="020E0502060401010101" pitchFamily="34" charset="-79"/>
                <a:cs typeface="David" panose="020E0502060401010101" pitchFamily="34" charset="-79"/>
              </a:rPr>
              <a:t>אַבְשָׁלוֹם</a:t>
            </a:r>
            <a:r>
              <a:rPr lang="en-US" sz="4800" b="1" dirty="0">
                <a:latin typeface="David" panose="020E0502060401010101" pitchFamily="34" charset="-79"/>
                <a:cs typeface="David" panose="020E0502060401010101" pitchFamily="34" charset="-79"/>
              </a:rPr>
              <a:t> </a:t>
            </a:r>
            <a:r>
              <a:rPr lang="en-US" sz="4000" dirty="0" err="1"/>
              <a:t>Avshalom</a:t>
            </a:r>
            <a:r>
              <a:rPr lang="en-US" sz="4800" b="1" dirty="0">
                <a:latin typeface="David" panose="020E0502060401010101" pitchFamily="34" charset="-79"/>
                <a:cs typeface="David" panose="020E0502060401010101" pitchFamily="34" charset="-79"/>
              </a:rPr>
              <a:t> </a:t>
            </a:r>
          </a:p>
          <a:p>
            <a:pPr rtl="1"/>
            <a:r>
              <a:rPr lang="en-US" sz="4000" dirty="0"/>
              <a:t>Source of peace</a:t>
            </a:r>
          </a:p>
          <a:p>
            <a:endParaRPr lang="en-US" sz="4000" dirty="0"/>
          </a:p>
          <a:p>
            <a:endParaRPr lang="en-US" sz="4000" dirty="0"/>
          </a:p>
        </p:txBody>
      </p:sp>
    </p:spTree>
    <p:extLst>
      <p:ext uri="{BB962C8B-B14F-4D97-AF65-F5344CB8AC3E}">
        <p14:creationId xmlns:p14="http://schemas.microsoft.com/office/powerpoint/2010/main" val="101848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Eph 6.4</a:t>
            </a:r>
            <a:r>
              <a:rPr lang="en-US" sz="4000" dirty="0"/>
              <a:t> Fathers, don’t irritate your children and make them resentful; instead, raise them with the Lord’s kind of </a:t>
            </a:r>
            <a:r>
              <a:rPr lang="en-US" sz="4000" dirty="0">
                <a:solidFill>
                  <a:srgbClr val="FFFF66"/>
                </a:solidFill>
              </a:rPr>
              <a:t>discipline and guidance</a:t>
            </a:r>
            <a:r>
              <a:rPr lang="en-US" sz="4000" dirty="0"/>
              <a:t>.</a:t>
            </a:r>
          </a:p>
        </p:txBody>
      </p:sp>
    </p:spTree>
    <p:extLst>
      <p:ext uri="{BB962C8B-B14F-4D97-AF65-F5344CB8AC3E}">
        <p14:creationId xmlns:p14="http://schemas.microsoft.com/office/powerpoint/2010/main" val="309635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2 Cor. 12.14</a:t>
            </a:r>
            <a:r>
              <a:rPr lang="en-US" sz="4000" dirty="0"/>
              <a:t> I will not be a burden to you; for it is not what you own that I want, but you!  Children are not supposed to save up for their parents, but parents for their children.</a:t>
            </a:r>
          </a:p>
        </p:txBody>
      </p:sp>
    </p:spTree>
    <p:extLst>
      <p:ext uri="{BB962C8B-B14F-4D97-AF65-F5344CB8AC3E}">
        <p14:creationId xmlns:p14="http://schemas.microsoft.com/office/powerpoint/2010/main" val="47323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16.13-14</a:t>
            </a:r>
            <a:r>
              <a:rPr lang="en-US" sz="4000" dirty="0"/>
              <a:t> Stay alert, stand firm in the faith, behave like a </a:t>
            </a:r>
            <a:r>
              <a:rPr lang="en-US" sz="4000" dirty="0" err="1"/>
              <a:t>mentsh</a:t>
            </a:r>
            <a:r>
              <a:rPr lang="en-US" sz="4000" dirty="0"/>
              <a:t>, grow strong.  Let everything you do be done in love.</a:t>
            </a:r>
          </a:p>
        </p:txBody>
      </p:sp>
    </p:spTree>
    <p:extLst>
      <p:ext uri="{BB962C8B-B14F-4D97-AF65-F5344CB8AC3E}">
        <p14:creationId xmlns:p14="http://schemas.microsoft.com/office/powerpoint/2010/main" val="401200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00"/>
                </a:solidFill>
              </a:rPr>
              <a:t>Mensch (Yiddish:</a:t>
            </a:r>
            <a:r>
              <a:rPr lang="he-IL" sz="4000" b="1" u="sng" dirty="0">
                <a:solidFill>
                  <a:srgbClr val="FFFF00"/>
                </a:solidFill>
                <a:latin typeface="David" panose="020E0502060401010101" pitchFamily="34" charset="-79"/>
                <a:cs typeface="David" panose="020E0502060401010101" pitchFamily="34" charset="-79"/>
              </a:rPr>
              <a:t>מענטש</a:t>
            </a:r>
            <a:r>
              <a:rPr lang="he-IL" sz="4000" u="sng" dirty="0">
                <a:solidFill>
                  <a:srgbClr val="FFFF00"/>
                </a:solidFill>
              </a:rPr>
              <a:t> </a:t>
            </a:r>
            <a:r>
              <a:rPr lang="en-US" sz="4000" u="sng" dirty="0">
                <a:solidFill>
                  <a:srgbClr val="FFFF00"/>
                </a:solidFill>
              </a:rPr>
              <a:t> </a:t>
            </a:r>
            <a:r>
              <a:rPr lang="en-US" sz="4000" u="sng" dirty="0" err="1">
                <a:solidFill>
                  <a:srgbClr val="FFFF00"/>
                </a:solidFill>
              </a:rPr>
              <a:t>mentsh</a:t>
            </a:r>
            <a:r>
              <a:rPr lang="en-US" sz="4000" dirty="0">
                <a:solidFill>
                  <a:srgbClr val="FFFF00"/>
                </a:solidFill>
              </a:rPr>
              <a:t>)</a:t>
            </a:r>
            <a:r>
              <a:rPr lang="en-US" sz="4000" dirty="0"/>
              <a:t>, from Middle High German Mensch, means "a person of integrity and honor".  A particularly good person, a person with the qualities one would hope for in a friend or trusted colleague.</a:t>
            </a:r>
          </a:p>
          <a:p>
            <a:pPr algn="l"/>
            <a:endParaRPr lang="en-US" sz="4000" dirty="0"/>
          </a:p>
        </p:txBody>
      </p:sp>
    </p:spTree>
    <p:extLst>
      <p:ext uri="{BB962C8B-B14F-4D97-AF65-F5344CB8AC3E}">
        <p14:creationId xmlns:p14="http://schemas.microsoft.com/office/powerpoint/2010/main" val="170870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16.13-14</a:t>
            </a:r>
            <a:r>
              <a:rPr lang="en-US" sz="4000" dirty="0"/>
              <a:t> Stay alert, stand firm in the faith, behave like a </a:t>
            </a:r>
            <a:r>
              <a:rPr lang="en-US" sz="4000" dirty="0" err="1"/>
              <a:t>mentsh</a:t>
            </a:r>
            <a:r>
              <a:rPr lang="en-US" sz="4000" dirty="0"/>
              <a:t>, grow strong.  Let everything you do be done in love.</a:t>
            </a:r>
          </a:p>
        </p:txBody>
      </p:sp>
    </p:spTree>
    <p:extLst>
      <p:ext uri="{BB962C8B-B14F-4D97-AF65-F5344CB8AC3E}">
        <p14:creationId xmlns:p14="http://schemas.microsoft.com/office/powerpoint/2010/main" val="173695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Mishlei/Prov 19.14</a:t>
            </a:r>
            <a:r>
              <a:rPr lang="en-US" sz="4000" dirty="0"/>
              <a:t> House and wealth are an inheritance from fathers, but a prudent wife is from </a:t>
            </a:r>
            <a:r>
              <a:rPr lang="en-US" sz="4000" cap="small" dirty="0"/>
              <a:t>Adoni</a:t>
            </a:r>
            <a:r>
              <a:rPr lang="en-US" sz="4000" dirty="0"/>
              <a:t>.</a:t>
            </a:r>
          </a:p>
        </p:txBody>
      </p:sp>
    </p:spTree>
    <p:extLst>
      <p:ext uri="{BB962C8B-B14F-4D97-AF65-F5344CB8AC3E}">
        <p14:creationId xmlns:p14="http://schemas.microsoft.com/office/powerpoint/2010/main" val="248795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71450"/>
            <a:ext cx="8686800" cy="4800600"/>
          </a:xfrm>
        </p:spPr>
        <p:txBody>
          <a:bodyPr>
            <a:normAutofit/>
          </a:bodyPr>
          <a:lstStyle/>
          <a:p>
            <a:pPr algn="l"/>
            <a:r>
              <a:rPr lang="en-US" sz="4000" dirty="0"/>
              <a:t>     </a:t>
            </a:r>
          </a:p>
        </p:txBody>
      </p:sp>
      <p:pic>
        <p:nvPicPr>
          <p:cNvPr id="3078" name="Picture 6" descr="The THIRD TEMPLE, The RED HEIFER and The RAPTURE!! EXCITING NEWS on ...">
            <a:extLst>
              <a:ext uri="{FF2B5EF4-FFF2-40B4-BE49-F238E27FC236}">
                <a16:creationId xmlns:a16="http://schemas.microsoft.com/office/drawing/2014/main" id="{12DEC900-EA36-C200-07DB-A8A51807B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90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is a father?</a:t>
            </a:r>
          </a:p>
          <a:p>
            <a:pPr algn="l"/>
            <a:r>
              <a:rPr lang="en-US" sz="4000" dirty="0"/>
              <a:t>A father is a source</a:t>
            </a:r>
          </a:p>
        </p:txBody>
      </p:sp>
    </p:spTree>
    <p:extLst>
      <p:ext uri="{BB962C8B-B14F-4D97-AF65-F5344CB8AC3E}">
        <p14:creationId xmlns:p14="http://schemas.microsoft.com/office/powerpoint/2010/main" val="287488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is a father?</a:t>
            </a:r>
          </a:p>
          <a:p>
            <a:pPr algn="l"/>
            <a:r>
              <a:rPr lang="en-US" sz="4000" dirty="0"/>
              <a:t>A father is a source</a:t>
            </a:r>
          </a:p>
          <a:p>
            <a:pPr marL="288925" indent="-288925" algn="l">
              <a:buFont typeface="Arial" panose="020B0604020202020204" pitchFamily="34" charset="0"/>
              <a:buChar char="•"/>
            </a:pPr>
            <a:r>
              <a:rPr lang="en-US" sz="4000" dirty="0"/>
              <a:t>Of life</a:t>
            </a:r>
          </a:p>
        </p:txBody>
      </p:sp>
    </p:spTree>
    <p:extLst>
      <p:ext uri="{BB962C8B-B14F-4D97-AF65-F5344CB8AC3E}">
        <p14:creationId xmlns:p14="http://schemas.microsoft.com/office/powerpoint/2010/main" val="118087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is a father?</a:t>
            </a:r>
          </a:p>
          <a:p>
            <a:pPr algn="l"/>
            <a:r>
              <a:rPr lang="en-US" sz="4000" dirty="0"/>
              <a:t>A father is a source</a:t>
            </a:r>
          </a:p>
          <a:p>
            <a:pPr marL="288925" indent="-288925" algn="l">
              <a:buFont typeface="Arial" panose="020B0604020202020204" pitchFamily="34" charset="0"/>
              <a:buChar char="•"/>
            </a:pPr>
            <a:r>
              <a:rPr lang="en-US" sz="4000" dirty="0"/>
              <a:t>Of life</a:t>
            </a:r>
          </a:p>
          <a:p>
            <a:pPr marL="288925" indent="-288925" algn="l">
              <a:buFont typeface="Arial" panose="020B0604020202020204" pitchFamily="34" charset="0"/>
              <a:buChar char="•"/>
            </a:pPr>
            <a:r>
              <a:rPr lang="en-US" sz="4000" dirty="0"/>
              <a:t>Of joy and love</a:t>
            </a:r>
          </a:p>
        </p:txBody>
      </p:sp>
    </p:spTree>
    <p:extLst>
      <p:ext uri="{BB962C8B-B14F-4D97-AF65-F5344CB8AC3E}">
        <p14:creationId xmlns:p14="http://schemas.microsoft.com/office/powerpoint/2010/main" val="249213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is a father?</a:t>
            </a:r>
          </a:p>
          <a:p>
            <a:pPr algn="l"/>
            <a:r>
              <a:rPr lang="en-US" sz="4000" dirty="0"/>
              <a:t>A father is a source</a:t>
            </a:r>
          </a:p>
          <a:p>
            <a:pPr marL="288925" indent="-288925" algn="l">
              <a:buFont typeface="Arial" panose="020B0604020202020204" pitchFamily="34" charset="0"/>
              <a:buChar char="•"/>
            </a:pPr>
            <a:r>
              <a:rPr lang="en-US" sz="4000" dirty="0"/>
              <a:t>Of life</a:t>
            </a:r>
          </a:p>
          <a:p>
            <a:pPr marL="288925" indent="-288925" algn="l">
              <a:buFont typeface="Arial" panose="020B0604020202020204" pitchFamily="34" charset="0"/>
              <a:buChar char="•"/>
            </a:pPr>
            <a:r>
              <a:rPr lang="en-US" sz="4000" dirty="0"/>
              <a:t>Of joy and love</a:t>
            </a:r>
          </a:p>
          <a:p>
            <a:pPr marL="288925" indent="-288925" algn="l">
              <a:buFont typeface="Arial" panose="020B0604020202020204" pitchFamily="34" charset="0"/>
              <a:buChar char="•"/>
            </a:pPr>
            <a:r>
              <a:rPr lang="en-US" sz="4000" dirty="0"/>
              <a:t>Of money</a:t>
            </a:r>
          </a:p>
        </p:txBody>
      </p:sp>
    </p:spTree>
    <p:extLst>
      <p:ext uri="{BB962C8B-B14F-4D97-AF65-F5344CB8AC3E}">
        <p14:creationId xmlns:p14="http://schemas.microsoft.com/office/powerpoint/2010/main" val="1907934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is a father?</a:t>
            </a:r>
          </a:p>
          <a:p>
            <a:pPr algn="l"/>
            <a:r>
              <a:rPr lang="en-US" sz="4000" dirty="0"/>
              <a:t>A father is a source</a:t>
            </a:r>
          </a:p>
          <a:p>
            <a:pPr marL="288925" indent="-288925" algn="l">
              <a:buFont typeface="Arial" panose="020B0604020202020204" pitchFamily="34" charset="0"/>
              <a:buChar char="•"/>
            </a:pPr>
            <a:r>
              <a:rPr lang="en-US" sz="4000" dirty="0"/>
              <a:t>Of life</a:t>
            </a:r>
          </a:p>
          <a:p>
            <a:pPr marL="288925" indent="-288925" algn="l">
              <a:buFont typeface="Arial" panose="020B0604020202020204" pitchFamily="34" charset="0"/>
              <a:buChar char="•"/>
            </a:pPr>
            <a:r>
              <a:rPr lang="en-US" sz="4000" dirty="0"/>
              <a:t>Of joy and love</a:t>
            </a:r>
          </a:p>
          <a:p>
            <a:pPr marL="288925" indent="-288925" algn="l">
              <a:buFont typeface="Arial" panose="020B0604020202020204" pitchFamily="34" charset="0"/>
              <a:buChar char="•"/>
            </a:pPr>
            <a:r>
              <a:rPr lang="en-US" sz="4000" dirty="0"/>
              <a:t>Of money</a:t>
            </a:r>
          </a:p>
          <a:p>
            <a:pPr marL="288925" indent="-288925" algn="l">
              <a:buFont typeface="Arial" panose="020B0604020202020204" pitchFamily="34" charset="0"/>
              <a:buChar char="•"/>
            </a:pPr>
            <a:r>
              <a:rPr lang="en-US" sz="4000" dirty="0"/>
              <a:t>Of wisdom (+)</a:t>
            </a:r>
          </a:p>
        </p:txBody>
      </p:sp>
    </p:spTree>
    <p:extLst>
      <p:ext uri="{BB962C8B-B14F-4D97-AF65-F5344CB8AC3E}">
        <p14:creationId xmlns:p14="http://schemas.microsoft.com/office/powerpoint/2010/main" val="47386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What is a father?</a:t>
            </a:r>
          </a:p>
          <a:p>
            <a:pPr algn="l"/>
            <a:r>
              <a:rPr lang="en-US" sz="4000" dirty="0"/>
              <a:t>A father is a source</a:t>
            </a:r>
          </a:p>
          <a:p>
            <a:pPr marL="288925" indent="-288925" algn="l">
              <a:buFont typeface="Arial" panose="020B0604020202020204" pitchFamily="34" charset="0"/>
              <a:buChar char="•"/>
            </a:pPr>
            <a:r>
              <a:rPr lang="en-US" sz="4000" dirty="0"/>
              <a:t>Of life</a:t>
            </a:r>
          </a:p>
          <a:p>
            <a:pPr marL="288925" indent="-288925" algn="l">
              <a:buFont typeface="Arial" panose="020B0604020202020204" pitchFamily="34" charset="0"/>
              <a:buChar char="•"/>
            </a:pPr>
            <a:r>
              <a:rPr lang="en-US" sz="4000" dirty="0"/>
              <a:t>Of joy and love</a:t>
            </a:r>
          </a:p>
          <a:p>
            <a:pPr marL="288925" indent="-288925" algn="l">
              <a:buFont typeface="Arial" panose="020B0604020202020204" pitchFamily="34" charset="0"/>
              <a:buChar char="•"/>
            </a:pPr>
            <a:r>
              <a:rPr lang="en-US" sz="4000" dirty="0"/>
              <a:t>Of money</a:t>
            </a:r>
          </a:p>
          <a:p>
            <a:pPr marL="288925" indent="-288925" algn="l">
              <a:buFont typeface="Arial" panose="020B0604020202020204" pitchFamily="34" charset="0"/>
              <a:buChar char="•"/>
            </a:pPr>
            <a:r>
              <a:rPr lang="en-US" sz="4000" dirty="0"/>
              <a:t>Of wisdom (+)</a:t>
            </a:r>
          </a:p>
          <a:p>
            <a:pPr marL="288925" indent="-288925" algn="l">
              <a:buFont typeface="Arial" panose="020B0604020202020204" pitchFamily="34" charset="0"/>
              <a:buChar char="•"/>
            </a:pPr>
            <a:r>
              <a:rPr lang="en-US" sz="4000" dirty="0"/>
              <a:t>Of correction (-) </a:t>
            </a:r>
          </a:p>
        </p:txBody>
      </p:sp>
    </p:spTree>
    <p:extLst>
      <p:ext uri="{BB962C8B-B14F-4D97-AF65-F5344CB8AC3E}">
        <p14:creationId xmlns:p14="http://schemas.microsoft.com/office/powerpoint/2010/main" val="232135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Heavenly Father is the Source of all.</a:t>
            </a:r>
          </a:p>
          <a:p>
            <a:pPr algn="l"/>
            <a:r>
              <a:rPr lang="en-US" sz="4000" dirty="0"/>
              <a:t>Yeshua restores all that we lose by our sins.  </a:t>
            </a:r>
          </a:p>
        </p:txBody>
      </p:sp>
    </p:spTree>
    <p:extLst>
      <p:ext uri="{BB962C8B-B14F-4D97-AF65-F5344CB8AC3E}">
        <p14:creationId xmlns:p14="http://schemas.microsoft.com/office/powerpoint/2010/main" val="348442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Heavenly Father is the Source of all.</a:t>
            </a:r>
          </a:p>
          <a:p>
            <a:pPr algn="l"/>
            <a:r>
              <a:rPr lang="en-US" sz="4000" dirty="0"/>
              <a:t>Yeshua restores all that we lose by our sins. </a:t>
            </a:r>
          </a:p>
          <a:p>
            <a:pPr algn="l"/>
            <a:r>
              <a:rPr lang="en-US" sz="4000" dirty="0"/>
              <a:t>Dads MUST be richly receiving from the Heavenly Father through the Son and Ruakh. </a:t>
            </a:r>
          </a:p>
        </p:txBody>
      </p:sp>
    </p:spTree>
    <p:extLst>
      <p:ext uri="{BB962C8B-B14F-4D97-AF65-F5344CB8AC3E}">
        <p14:creationId xmlns:p14="http://schemas.microsoft.com/office/powerpoint/2010/main" val="185947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09FBE2C-FC0A-02B9-A372-569AF2AE6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85918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304800" y="209550"/>
            <a:ext cx="6341608" cy="3785652"/>
          </a:xfrm>
          <a:prstGeom prst="rect">
            <a:avLst/>
          </a:prstGeom>
          <a:noFill/>
        </p:spPr>
        <p:txBody>
          <a:bodyPr wrap="none" rtlCol="0">
            <a:spAutoFit/>
          </a:bodyPr>
          <a:lstStyle/>
          <a:p>
            <a:pPr algn="l"/>
            <a:r>
              <a:rPr lang="en-US" sz="4000" u="sng" dirty="0">
                <a:solidFill>
                  <a:srgbClr val="FFFF00"/>
                </a:solidFill>
              </a:rPr>
              <a:t>Tools for the Trade</a:t>
            </a:r>
          </a:p>
          <a:p>
            <a:pPr marL="404813" indent="-404813" algn="l">
              <a:buFont typeface="+mj-lt"/>
              <a:buAutoNum type="arabicPeriod"/>
            </a:pPr>
            <a:r>
              <a:rPr lang="en-US" sz="4000" dirty="0"/>
              <a:t>What is a father?</a:t>
            </a:r>
          </a:p>
          <a:p>
            <a:pPr marL="404813" indent="-404813" algn="l">
              <a:buFont typeface="+mj-lt"/>
              <a:buAutoNum type="arabicPeriod"/>
            </a:pPr>
            <a:r>
              <a:rPr lang="en-US" u="sng" dirty="0">
                <a:solidFill>
                  <a:srgbClr val="FFFF00"/>
                </a:solidFill>
              </a:rPr>
              <a:t>What does a father do?</a:t>
            </a:r>
          </a:p>
          <a:p>
            <a:pPr marL="404813" indent="-404813" algn="l">
              <a:buFont typeface="+mj-lt"/>
              <a:buAutoNum type="arabicPeriod"/>
            </a:pPr>
            <a:r>
              <a:rPr lang="en-US" dirty="0"/>
              <a:t>War on masculinity</a:t>
            </a:r>
          </a:p>
          <a:p>
            <a:pPr marL="404813" indent="-404813" algn="l">
              <a:buFont typeface="+mj-lt"/>
              <a:buAutoNum type="arabicPeriod"/>
            </a:pPr>
            <a:r>
              <a:rPr lang="en-US" sz="4000" dirty="0"/>
              <a:t>Tools for the trade</a:t>
            </a:r>
          </a:p>
          <a:p>
            <a:pPr algn="l"/>
            <a:endParaRPr lang="en-US" dirty="0"/>
          </a:p>
        </p:txBody>
      </p:sp>
    </p:spTree>
    <p:extLst>
      <p:ext uri="{BB962C8B-B14F-4D97-AF65-F5344CB8AC3E}">
        <p14:creationId xmlns:p14="http://schemas.microsoft.com/office/powerpoint/2010/main" val="334397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763000" cy="4800600"/>
          </a:xfrm>
        </p:spPr>
        <p:txBody>
          <a:bodyPr>
            <a:normAutofit/>
          </a:bodyPr>
          <a:lstStyle/>
          <a:p>
            <a:pPr algn="l"/>
            <a:r>
              <a:rPr lang="en-US" sz="4000" dirty="0"/>
              <a:t>How do you describe a red heifer with three white hairs?</a:t>
            </a:r>
          </a:p>
        </p:txBody>
      </p:sp>
    </p:spTree>
    <p:extLst>
      <p:ext uri="{BB962C8B-B14F-4D97-AF65-F5344CB8AC3E}">
        <p14:creationId xmlns:p14="http://schemas.microsoft.com/office/powerpoint/2010/main" val="1331242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does a father do?</a:t>
            </a:r>
          </a:p>
          <a:p>
            <a:pPr marL="288925" indent="-288925" algn="l">
              <a:buFont typeface="Arial" panose="020B0604020202020204" pitchFamily="34" charset="0"/>
              <a:buChar char="•"/>
            </a:pPr>
            <a:r>
              <a:rPr lang="en-US" sz="4000" dirty="0"/>
              <a:t>Meets needs</a:t>
            </a:r>
          </a:p>
          <a:p>
            <a:pPr marL="288925" indent="-288925" algn="l">
              <a:buFont typeface="Arial" panose="020B0604020202020204" pitchFamily="34" charset="0"/>
              <a:buChar char="•"/>
            </a:pPr>
            <a:r>
              <a:rPr lang="en-US" sz="4000" dirty="0"/>
              <a:t>Solve problems</a:t>
            </a:r>
          </a:p>
          <a:p>
            <a:pPr marL="288925" indent="-288925" algn="l">
              <a:buFont typeface="Arial" panose="020B0604020202020204" pitchFamily="34" charset="0"/>
              <a:buChar char="•"/>
            </a:pPr>
            <a:r>
              <a:rPr lang="en-US" sz="4000" dirty="0"/>
              <a:t>Fixes everything </a:t>
            </a:r>
          </a:p>
        </p:txBody>
      </p:sp>
    </p:spTree>
    <p:extLst>
      <p:ext uri="{BB962C8B-B14F-4D97-AF65-F5344CB8AC3E}">
        <p14:creationId xmlns:p14="http://schemas.microsoft.com/office/powerpoint/2010/main" val="388089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We have two things, humanly, in our “spiritual inventory” of tools.</a:t>
            </a:r>
          </a:p>
          <a:p>
            <a:pPr marL="509588" indent="-509588" algn="l">
              <a:buFont typeface="+mj-lt"/>
              <a:buAutoNum type="arabicPeriod"/>
            </a:pPr>
            <a:r>
              <a:rPr lang="en-US" sz="4000" dirty="0"/>
              <a:t>Integrity</a:t>
            </a:r>
          </a:p>
          <a:p>
            <a:pPr marL="509588" indent="-509588" algn="l">
              <a:buFont typeface="+mj-lt"/>
              <a:buAutoNum type="arabicPeriod"/>
            </a:pPr>
            <a:r>
              <a:rPr lang="en-US" sz="4000" dirty="0"/>
              <a:t>Love</a:t>
            </a:r>
          </a:p>
        </p:txBody>
      </p:sp>
    </p:spTree>
    <p:extLst>
      <p:ext uri="{BB962C8B-B14F-4D97-AF65-F5344CB8AC3E}">
        <p14:creationId xmlns:p14="http://schemas.microsoft.com/office/powerpoint/2010/main" val="3844661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4343400" cy="4800600"/>
          </a:xfrm>
        </p:spPr>
        <p:txBody>
          <a:bodyPr>
            <a:normAutofit/>
          </a:bodyPr>
          <a:lstStyle/>
          <a:p>
            <a:pPr algn="l"/>
            <a:r>
              <a:rPr lang="en-US" sz="4000" dirty="0"/>
              <a:t>Erwin </a:t>
            </a:r>
            <a:r>
              <a:rPr lang="en-US" sz="4000" dirty="0" err="1"/>
              <a:t>Lutzer</a:t>
            </a:r>
            <a:endParaRPr lang="en-US" sz="4000" dirty="0"/>
          </a:p>
          <a:p>
            <a:pPr marL="173038" indent="-173038" algn="l">
              <a:buFont typeface="Arial" panose="020B0604020202020204" pitchFamily="34" charset="0"/>
              <a:buChar char="•"/>
            </a:pPr>
            <a:r>
              <a:rPr lang="en-US" sz="4000" dirty="0"/>
              <a:t>Pastor Moody Bible Church 1980-2016</a:t>
            </a:r>
          </a:p>
          <a:p>
            <a:pPr marL="173038" indent="-173038" algn="l">
              <a:buFont typeface="Arial" panose="020B0604020202020204" pitchFamily="34" charset="0"/>
              <a:buChar char="•"/>
            </a:pPr>
            <a:r>
              <a:rPr lang="en-US" sz="4000" dirty="0"/>
              <a:t>Radio speaker</a:t>
            </a:r>
          </a:p>
          <a:p>
            <a:pPr marL="173038" indent="-173038" algn="l">
              <a:buFont typeface="Arial" panose="020B0604020202020204" pitchFamily="34" charset="0"/>
              <a:buChar char="•"/>
            </a:pPr>
            <a:r>
              <a:rPr lang="en-US" sz="4000" dirty="0"/>
              <a:t>70 books</a:t>
            </a:r>
          </a:p>
        </p:txBody>
      </p:sp>
      <p:pic>
        <p:nvPicPr>
          <p:cNvPr id="4098" name="Picture 2" descr="Dr. Erwin W. Lutzer Sermons 2016 - &quot;The Light Defines Us&quot; - &quot;The Light ...">
            <a:extLst>
              <a:ext uri="{FF2B5EF4-FFF2-40B4-BE49-F238E27FC236}">
                <a16:creationId xmlns:a16="http://schemas.microsoft.com/office/drawing/2014/main" id="{939010E7-487A-3041-DECD-993E18B2B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33" r="15000"/>
          <a:stretch/>
        </p:blipFill>
        <p:spPr bwMode="auto">
          <a:xfrm>
            <a:off x="4619625" y="0"/>
            <a:ext cx="4495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93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Dr. </a:t>
            </a:r>
            <a:r>
              <a:rPr lang="en-US" sz="4000" dirty="0" err="1"/>
              <a:t>Lutzer</a:t>
            </a:r>
            <a:r>
              <a:rPr lang="en-US" sz="4000" dirty="0"/>
              <a:t>, on Focus on the Family radio, was describing talking to his daughter about the MOST important thing to her in his life and  ministry.  </a:t>
            </a:r>
          </a:p>
        </p:txBody>
      </p:sp>
    </p:spTree>
    <p:extLst>
      <p:ext uri="{BB962C8B-B14F-4D97-AF65-F5344CB8AC3E}">
        <p14:creationId xmlns:p14="http://schemas.microsoft.com/office/powerpoint/2010/main" val="2741998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His daughter said the </a:t>
            </a:r>
            <a:r>
              <a:rPr lang="en-US" sz="4000" u="sng" dirty="0"/>
              <a:t>most</a:t>
            </a:r>
            <a:r>
              <a:rPr lang="en-US" sz="4000" dirty="0"/>
              <a:t> significant thing was his practice of apologizing when he was wrong.</a:t>
            </a:r>
          </a:p>
        </p:txBody>
      </p:sp>
    </p:spTree>
    <p:extLst>
      <p:ext uri="{BB962C8B-B14F-4D97-AF65-F5344CB8AC3E}">
        <p14:creationId xmlns:p14="http://schemas.microsoft.com/office/powerpoint/2010/main" val="284348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We have two things, humanly, in our “inventory” of tools.</a:t>
            </a:r>
          </a:p>
          <a:p>
            <a:pPr marL="509588" indent="-509588" algn="l">
              <a:buFont typeface="+mj-lt"/>
              <a:buAutoNum type="arabicPeriod"/>
            </a:pPr>
            <a:r>
              <a:rPr lang="en-US" sz="4000" dirty="0"/>
              <a:t>Integrity</a:t>
            </a:r>
          </a:p>
          <a:p>
            <a:pPr marL="509588" indent="-509588" algn="l">
              <a:buFont typeface="+mj-lt"/>
              <a:buAutoNum type="arabicPeriod"/>
            </a:pPr>
            <a:r>
              <a:rPr lang="en-US" sz="4000" dirty="0"/>
              <a:t>Love</a:t>
            </a:r>
          </a:p>
        </p:txBody>
      </p:sp>
    </p:spTree>
    <p:extLst>
      <p:ext uri="{BB962C8B-B14F-4D97-AF65-F5344CB8AC3E}">
        <p14:creationId xmlns:p14="http://schemas.microsoft.com/office/powerpoint/2010/main" val="3834636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5057775" cy="4800600"/>
          </a:xfrm>
        </p:spPr>
        <p:txBody>
          <a:bodyPr>
            <a:normAutofit fontScale="92500" lnSpcReduction="10000"/>
          </a:bodyPr>
          <a:lstStyle/>
          <a:p>
            <a:pPr algn="l"/>
            <a:r>
              <a:rPr lang="en-US" sz="3600" dirty="0"/>
              <a:t>Tiger parenting is a form of strict parenting, whereby parents are highly invested in ensuring their children's success, push their children to attain high levels of achievement or success.</a:t>
            </a:r>
            <a:endParaRPr lang="en-US" sz="6000" dirty="0"/>
          </a:p>
        </p:txBody>
      </p:sp>
      <p:pic>
        <p:nvPicPr>
          <p:cNvPr id="5122" name="Picture 2" descr="Time: From Whiz Kids to Tiger Moms | 8Asians | An Asian American ...">
            <a:extLst>
              <a:ext uri="{FF2B5EF4-FFF2-40B4-BE49-F238E27FC236}">
                <a16:creationId xmlns:a16="http://schemas.microsoft.com/office/drawing/2014/main" id="{00B11FB3-573D-89C7-B708-AB01A5B950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75" y="0"/>
            <a:ext cx="3857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31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700" baseline="30000" dirty="0"/>
              <a:t>Yn 17.22-23</a:t>
            </a:r>
            <a:r>
              <a:rPr lang="en-US" altLang="en-US" sz="3700" dirty="0"/>
              <a:t> The glory that You have given to Me I have given to them, that they may be one just as We are one— I in them and You in Me—that </a:t>
            </a:r>
            <a:r>
              <a:rPr lang="en-US" altLang="en-US" sz="3700" u="sng" dirty="0">
                <a:solidFill>
                  <a:srgbClr val="FFFF66"/>
                </a:solidFill>
              </a:rPr>
              <a:t>they may be perfected in unity</a:t>
            </a:r>
            <a:r>
              <a:rPr lang="en-US" altLang="en-US" sz="3700" dirty="0"/>
              <a:t>, so that the world may know that You sent Me and loved them as You loved Me.</a:t>
            </a:r>
          </a:p>
        </p:txBody>
      </p:sp>
    </p:spTree>
    <p:extLst>
      <p:ext uri="{BB962C8B-B14F-4D97-AF65-F5344CB8AC3E}">
        <p14:creationId xmlns:p14="http://schemas.microsoft.com/office/powerpoint/2010/main" val="45410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if the love and unity breaks?</a:t>
            </a:r>
          </a:p>
        </p:txBody>
      </p:sp>
    </p:spTree>
    <p:extLst>
      <p:ext uri="{BB962C8B-B14F-4D97-AF65-F5344CB8AC3E}">
        <p14:creationId xmlns:p14="http://schemas.microsoft.com/office/powerpoint/2010/main" val="326042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Gal 6.1-2 </a:t>
            </a:r>
            <a:r>
              <a:rPr lang="en-US" sz="4000" dirty="0"/>
              <a:t>Brothers, suppose someone is caught doing something wrong. You who have the Spirit should set him right, but in a spirit of humility, keeping an eye on yourselves so that you won’t be tempted too. </a:t>
            </a:r>
          </a:p>
        </p:txBody>
      </p:sp>
    </p:spTree>
    <p:extLst>
      <p:ext uri="{BB962C8B-B14F-4D97-AF65-F5344CB8AC3E}">
        <p14:creationId xmlns:p14="http://schemas.microsoft.com/office/powerpoint/2010/main" val="57281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763000" cy="4800600"/>
          </a:xfrm>
        </p:spPr>
        <p:txBody>
          <a:bodyPr>
            <a:normAutofit/>
          </a:bodyPr>
          <a:lstStyle/>
          <a:p>
            <a:pPr algn="l"/>
            <a:r>
              <a:rPr lang="en-US" sz="4000" dirty="0"/>
              <a:t>How do you describe a red heifer with three white hairs?</a:t>
            </a:r>
          </a:p>
          <a:p>
            <a:pPr algn="l"/>
            <a:r>
              <a:rPr lang="en-US" sz="4000" dirty="0"/>
              <a:t>A brisket.</a:t>
            </a:r>
          </a:p>
        </p:txBody>
      </p:sp>
      <p:pic>
        <p:nvPicPr>
          <p:cNvPr id="6146" name="Picture 2" descr="Smoked Brisket [4272 x 2848] : r/FoodPorn">
            <a:extLst>
              <a:ext uri="{FF2B5EF4-FFF2-40B4-BE49-F238E27FC236}">
                <a16:creationId xmlns:a16="http://schemas.microsoft.com/office/drawing/2014/main" id="{3128AAAB-F8A0-0049-CA6B-4FC750BA45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9" y="1555750"/>
            <a:ext cx="5381625" cy="358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2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Matt 18.15-16 </a:t>
            </a:r>
            <a:r>
              <a:rPr lang="en-US" sz="4000" dirty="0"/>
              <a:t>“Moreover, if your brother commits a sin against you, go and show him his fault — but privately, just between the two of you. If he listens to you, you have won back your brother. </a:t>
            </a:r>
          </a:p>
        </p:txBody>
      </p:sp>
    </p:spTree>
    <p:extLst>
      <p:ext uri="{BB962C8B-B14F-4D97-AF65-F5344CB8AC3E}">
        <p14:creationId xmlns:p14="http://schemas.microsoft.com/office/powerpoint/2010/main" val="1676796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Matt 18.15-16 </a:t>
            </a:r>
            <a:r>
              <a:rPr lang="en-US" sz="4000" dirty="0"/>
              <a:t>If he doesn’t listen, take one or two others with you so that every accusation can be supported by the testimony of two or three witnesses.</a:t>
            </a:r>
          </a:p>
        </p:txBody>
      </p:sp>
    </p:spTree>
    <p:extLst>
      <p:ext uri="{BB962C8B-B14F-4D97-AF65-F5344CB8AC3E}">
        <p14:creationId xmlns:p14="http://schemas.microsoft.com/office/powerpoint/2010/main" val="1888328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13.4-5 </a:t>
            </a:r>
            <a:r>
              <a:rPr lang="en-US" sz="4000" dirty="0"/>
              <a:t> </a:t>
            </a:r>
            <a:r>
              <a:rPr lang="en-US" sz="4000" u="sng" dirty="0">
                <a:solidFill>
                  <a:srgbClr val="FFFF00"/>
                </a:solidFill>
              </a:rPr>
              <a:t>Love is patient</a:t>
            </a:r>
            <a:r>
              <a:rPr lang="en-US" sz="4000" dirty="0">
                <a:solidFill>
                  <a:srgbClr val="FFFF00"/>
                </a:solidFill>
              </a:rPr>
              <a:t> </a:t>
            </a:r>
            <a:r>
              <a:rPr lang="en-US" sz="4000" dirty="0"/>
              <a:t>and kind, not jealous, not boastful, not proud, rude or selfish, not easily angered.</a:t>
            </a:r>
          </a:p>
        </p:txBody>
      </p:sp>
    </p:spTree>
    <p:extLst>
      <p:ext uri="{BB962C8B-B14F-4D97-AF65-F5344CB8AC3E}">
        <p14:creationId xmlns:p14="http://schemas.microsoft.com/office/powerpoint/2010/main" val="4193761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1889116"/>
            <a:ext cx="8915400" cy="3121033"/>
          </a:xfrm>
        </p:spPr>
        <p:txBody>
          <a:bodyPr>
            <a:normAutofit/>
          </a:bodyPr>
          <a:lstStyle/>
          <a:p>
            <a:pPr algn="l"/>
            <a:r>
              <a:rPr lang="en-US" sz="4000"/>
              <a:t>makrothyméō – properly, long-tempered (to defer anger), refusing to retaliate with anger, because of human reasoning.</a:t>
            </a:r>
            <a:endParaRPr lang="en-US" sz="4000" dirty="0"/>
          </a:p>
        </p:txBody>
      </p:sp>
      <p:pic>
        <p:nvPicPr>
          <p:cNvPr id="3" name="Picture 2">
            <a:extLst>
              <a:ext uri="{FF2B5EF4-FFF2-40B4-BE49-F238E27FC236}">
                <a16:creationId xmlns:a16="http://schemas.microsoft.com/office/drawing/2014/main" id="{F1283E63-C0CA-11B3-1743-4A5ECFD057FE}"/>
              </a:ext>
            </a:extLst>
          </p:cNvPr>
          <p:cNvPicPr>
            <a:picLocks noChangeAspect="1"/>
          </p:cNvPicPr>
          <p:nvPr/>
        </p:nvPicPr>
        <p:blipFill>
          <a:blip r:embed="rId3"/>
          <a:stretch>
            <a:fillRect/>
          </a:stretch>
        </p:blipFill>
        <p:spPr>
          <a:xfrm>
            <a:off x="-3208" y="101466"/>
            <a:ext cx="9147208" cy="1787651"/>
          </a:xfrm>
          <a:prstGeom prst="rect">
            <a:avLst/>
          </a:prstGeom>
        </p:spPr>
      </p:pic>
    </p:spTree>
    <p:extLst>
      <p:ext uri="{BB962C8B-B14F-4D97-AF65-F5344CB8AC3E}">
        <p14:creationId xmlns:p14="http://schemas.microsoft.com/office/powerpoint/2010/main" val="1101299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err="1"/>
              <a:t>makrothyméō</a:t>
            </a:r>
            <a:r>
              <a:rPr lang="en-US" sz="4000" dirty="0"/>
              <a:t> – [The literal sense if the term is “extending a long time (way).”]</a:t>
            </a:r>
          </a:p>
        </p:txBody>
      </p:sp>
    </p:spTree>
    <p:extLst>
      <p:ext uri="{BB962C8B-B14F-4D97-AF65-F5344CB8AC3E}">
        <p14:creationId xmlns:p14="http://schemas.microsoft.com/office/powerpoint/2010/main" val="4002751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Gal 6.1-2   </a:t>
            </a:r>
            <a:r>
              <a:rPr lang="en-US" sz="4000" dirty="0"/>
              <a:t>Bear one another’s burdens — in this way you will be fulfilling the Torah’s true meaning, which the Messiah upholds. </a:t>
            </a:r>
          </a:p>
        </p:txBody>
      </p:sp>
    </p:spTree>
    <p:extLst>
      <p:ext uri="{BB962C8B-B14F-4D97-AF65-F5344CB8AC3E}">
        <p14:creationId xmlns:p14="http://schemas.microsoft.com/office/powerpoint/2010/main" val="3749671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Isn’t it painful to do this reconciliation?</a:t>
            </a:r>
          </a:p>
        </p:txBody>
      </p:sp>
    </p:spTree>
    <p:extLst>
      <p:ext uri="{BB962C8B-B14F-4D97-AF65-F5344CB8AC3E}">
        <p14:creationId xmlns:p14="http://schemas.microsoft.com/office/powerpoint/2010/main" val="3548275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Isn’t it painful to do this reconciliation?</a:t>
            </a:r>
          </a:p>
          <a:p>
            <a:pPr algn="l"/>
            <a:r>
              <a:rPr lang="en-US" sz="4000" dirty="0"/>
              <a:t>Love suffers.   </a:t>
            </a:r>
          </a:p>
          <a:p>
            <a:pPr algn="l"/>
            <a:r>
              <a:rPr lang="en-US" sz="4000" dirty="0"/>
              <a:t>Love suffers long.</a:t>
            </a:r>
          </a:p>
          <a:p>
            <a:pPr algn="l"/>
            <a:r>
              <a:rPr lang="en-US" sz="4000" dirty="0"/>
              <a:t>Love suffers long, and is kind.</a:t>
            </a:r>
          </a:p>
        </p:txBody>
      </p:sp>
    </p:spTree>
    <p:extLst>
      <p:ext uri="{BB962C8B-B14F-4D97-AF65-F5344CB8AC3E}">
        <p14:creationId xmlns:p14="http://schemas.microsoft.com/office/powerpoint/2010/main" val="3745318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Matt 24.10-12  </a:t>
            </a:r>
            <a:r>
              <a:rPr lang="en-US" sz="4000" dirty="0"/>
              <a:t>And then many will fall away and will betray one another and hate one other. Many false prophets will arise and lead many astray. Because lawlessness will multiply, the love of many will grow cold. </a:t>
            </a:r>
          </a:p>
        </p:txBody>
      </p:sp>
    </p:spTree>
    <p:extLst>
      <p:ext uri="{BB962C8B-B14F-4D97-AF65-F5344CB8AC3E}">
        <p14:creationId xmlns:p14="http://schemas.microsoft.com/office/powerpoint/2010/main" val="2657773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09FBE2C-FC0A-02B9-A372-569AF2AE6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19504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4953000" cy="4800600"/>
          </a:xfrm>
        </p:spPr>
        <p:txBody>
          <a:bodyPr>
            <a:normAutofit/>
          </a:bodyPr>
          <a:lstStyle/>
          <a:p>
            <a:pPr algn="l"/>
            <a:r>
              <a:rPr lang="en-US" sz="4000" dirty="0"/>
              <a:t>In Rembrandt's painting Moses is depicted holding rounded tablets aloft.</a:t>
            </a:r>
          </a:p>
        </p:txBody>
      </p:sp>
      <p:pic>
        <p:nvPicPr>
          <p:cNvPr id="1026" name="Picture 2">
            <a:extLst>
              <a:ext uri="{FF2B5EF4-FFF2-40B4-BE49-F238E27FC236}">
                <a16:creationId xmlns:a16="http://schemas.microsoft.com/office/drawing/2014/main" id="{6B8FB8FE-FF4C-0781-A484-6F88A44E3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4038600" cy="511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89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304800" y="209550"/>
            <a:ext cx="6341608" cy="3785652"/>
          </a:xfrm>
          <a:prstGeom prst="rect">
            <a:avLst/>
          </a:prstGeom>
          <a:noFill/>
        </p:spPr>
        <p:txBody>
          <a:bodyPr wrap="none" rtlCol="0">
            <a:spAutoFit/>
          </a:bodyPr>
          <a:lstStyle/>
          <a:p>
            <a:pPr algn="l"/>
            <a:r>
              <a:rPr lang="en-US" sz="4000" u="sng" dirty="0">
                <a:solidFill>
                  <a:srgbClr val="FFFF00"/>
                </a:solidFill>
              </a:rPr>
              <a:t>Tools for the Trade</a:t>
            </a:r>
          </a:p>
          <a:p>
            <a:pPr marL="404813" indent="-404813" algn="l">
              <a:buFont typeface="+mj-lt"/>
              <a:buAutoNum type="arabicPeriod"/>
            </a:pPr>
            <a:r>
              <a:rPr lang="en-US" sz="4000" dirty="0"/>
              <a:t>What is a father?</a:t>
            </a:r>
          </a:p>
          <a:p>
            <a:pPr marL="404813" indent="-404813" algn="l">
              <a:buFont typeface="+mj-lt"/>
              <a:buAutoNum type="arabicPeriod"/>
            </a:pPr>
            <a:r>
              <a:rPr lang="en-US" sz="4000" dirty="0"/>
              <a:t>What does a father do?</a:t>
            </a:r>
          </a:p>
          <a:p>
            <a:pPr marL="404813" indent="-404813" algn="l">
              <a:buFont typeface="+mj-lt"/>
              <a:buAutoNum type="arabicPeriod"/>
            </a:pPr>
            <a:r>
              <a:rPr lang="en-US" u="sng" dirty="0">
                <a:solidFill>
                  <a:srgbClr val="FFFF00"/>
                </a:solidFill>
              </a:rPr>
              <a:t>War on masculinity</a:t>
            </a:r>
          </a:p>
          <a:p>
            <a:pPr marL="404813" indent="-404813" algn="l">
              <a:buFont typeface="+mj-lt"/>
              <a:buAutoNum type="arabicPeriod"/>
            </a:pPr>
            <a:r>
              <a:rPr lang="en-US" sz="4000" dirty="0"/>
              <a:t>Tools for the trade</a:t>
            </a:r>
          </a:p>
          <a:p>
            <a:pPr algn="l"/>
            <a:endParaRPr lang="en-US" dirty="0"/>
          </a:p>
        </p:txBody>
      </p:sp>
    </p:spTree>
    <p:extLst>
      <p:ext uri="{BB962C8B-B14F-4D97-AF65-F5344CB8AC3E}">
        <p14:creationId xmlns:p14="http://schemas.microsoft.com/office/powerpoint/2010/main" val="3714854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5334000" cy="4800600"/>
          </a:xfrm>
        </p:spPr>
        <p:txBody>
          <a:bodyPr>
            <a:normAutofit fontScale="70000" lnSpcReduction="20000"/>
          </a:bodyPr>
          <a:lstStyle/>
          <a:p>
            <a:pPr algn="l"/>
            <a:r>
              <a:rPr lang="en-US" sz="4000" dirty="0"/>
              <a:t>Nancy </a:t>
            </a:r>
            <a:r>
              <a:rPr lang="en-US" sz="4000" dirty="0" err="1"/>
              <a:t>Pearcey</a:t>
            </a:r>
            <a:r>
              <a:rPr lang="en-US" sz="4000" dirty="0"/>
              <a:t> is professor and scholar in residence at Houston Christian University. She has been quoted in The New Yorker and Newsweek, highlighted as one of the five top women apologists by Christianity Today, and hailed in The Economist as "America's pre-eminent evangelical Protestant female intellectual."</a:t>
            </a:r>
          </a:p>
        </p:txBody>
      </p:sp>
      <p:pic>
        <p:nvPicPr>
          <p:cNvPr id="1028" name="Picture 4" descr="Picture">
            <a:extLst>
              <a:ext uri="{FF2B5EF4-FFF2-40B4-BE49-F238E27FC236}">
                <a16:creationId xmlns:a16="http://schemas.microsoft.com/office/drawing/2014/main" id="{8D7591EC-55DD-940D-DDA3-6751A81A6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312" y="0"/>
            <a:ext cx="34401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81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Born into a culturally Lutheran family, Nancy </a:t>
            </a:r>
            <a:r>
              <a:rPr lang="en-US" sz="4000" dirty="0" err="1"/>
              <a:t>Pearcey</a:t>
            </a:r>
            <a:r>
              <a:rPr lang="en-US" sz="4000" dirty="0"/>
              <a:t> expected for someone to be able to answer this question of the basis of faith. However, that was not the case. Today on Family Talk, Roger Marsh discusses with Nancy how this deep-seated personal search for truth</a:t>
            </a:r>
            <a:endParaRPr lang="en-US" altLang="en-US" sz="4000" dirty="0"/>
          </a:p>
        </p:txBody>
      </p:sp>
    </p:spTree>
    <p:extLst>
      <p:ext uri="{BB962C8B-B14F-4D97-AF65-F5344CB8AC3E}">
        <p14:creationId xmlns:p14="http://schemas.microsoft.com/office/powerpoint/2010/main" val="2205917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set her feet upon a path that would lead her to research that not only proves the Bible faith is true, but that without it, our society spirals out of control. They also discuss Nancy’s latest book, </a:t>
            </a:r>
            <a:r>
              <a:rPr lang="en-US" sz="4000" i="1" dirty="0"/>
              <a:t>The Toxic War on Masculinity</a:t>
            </a:r>
            <a:r>
              <a:rPr lang="en-US" sz="4000" dirty="0"/>
              <a:t>, and the origins of culture’s warped view of men.</a:t>
            </a:r>
            <a:endParaRPr lang="en-US" sz="6000" dirty="0"/>
          </a:p>
          <a:p>
            <a:pPr algn="l">
              <a:lnSpc>
                <a:spcPct val="90000"/>
              </a:lnSpc>
            </a:pPr>
            <a:endParaRPr lang="en-US" altLang="en-US" sz="4000" dirty="0"/>
          </a:p>
        </p:txBody>
      </p:sp>
    </p:spTree>
    <p:extLst>
      <p:ext uri="{BB962C8B-B14F-4D97-AF65-F5344CB8AC3E}">
        <p14:creationId xmlns:p14="http://schemas.microsoft.com/office/powerpoint/2010/main" val="870126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74EDE2C9-FF5C-2331-ADAD-AA555A0AA34C}"/>
              </a:ext>
            </a:extLst>
          </p:cNvPr>
          <p:cNvPicPr>
            <a:picLocks noChangeAspect="1"/>
          </p:cNvPicPr>
          <p:nvPr/>
        </p:nvPicPr>
        <p:blipFill>
          <a:blip r:embed="rId3"/>
          <a:stretch>
            <a:fillRect/>
          </a:stretch>
        </p:blipFill>
        <p:spPr>
          <a:xfrm>
            <a:off x="2909655" y="44627"/>
            <a:ext cx="3567345" cy="4967707"/>
          </a:xfrm>
          <a:prstGeom prst="rect">
            <a:avLst/>
          </a:prstGeom>
        </p:spPr>
      </p:pic>
    </p:spTree>
    <p:extLst>
      <p:ext uri="{BB962C8B-B14F-4D97-AF65-F5344CB8AC3E}">
        <p14:creationId xmlns:p14="http://schemas.microsoft.com/office/powerpoint/2010/main" val="1547586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She ended up at </a:t>
            </a:r>
            <a:r>
              <a:rPr lang="en-US" altLang="en-US" sz="4000" dirty="0" err="1"/>
              <a:t>L’Abri</a:t>
            </a:r>
            <a:r>
              <a:rPr lang="en-US" altLang="en-US" sz="4000" dirty="0"/>
              <a:t> in 1971 with all those hippies, under Francis and Edith Schaeffer in Switzerland.  Part of the “Jesus Revolution.” </a:t>
            </a:r>
          </a:p>
          <a:p>
            <a:pPr algn="l">
              <a:lnSpc>
                <a:spcPct val="90000"/>
              </a:lnSpc>
            </a:pPr>
            <a:r>
              <a:rPr lang="en-US" altLang="en-US" sz="4000" dirty="0"/>
              <a:t>Found people who could rationally defend the faith and the scriptures.   </a:t>
            </a:r>
          </a:p>
        </p:txBody>
      </p:sp>
    </p:spTree>
    <p:extLst>
      <p:ext uri="{BB962C8B-B14F-4D97-AF65-F5344CB8AC3E}">
        <p14:creationId xmlns:p14="http://schemas.microsoft.com/office/powerpoint/2010/main" val="2775239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our culture today, it seems like there is and active vendetta against men and masculinity.  </a:t>
            </a:r>
          </a:p>
          <a:p>
            <a:pPr algn="l">
              <a:lnSpc>
                <a:spcPct val="90000"/>
              </a:lnSpc>
            </a:pPr>
            <a:r>
              <a:rPr lang="en-US" altLang="en-US" sz="4000" dirty="0"/>
              <a:t>Washington Post article: “Why Can’t we Hate Men?”</a:t>
            </a:r>
          </a:p>
          <a:p>
            <a:pPr algn="l">
              <a:lnSpc>
                <a:spcPct val="90000"/>
              </a:lnSpc>
            </a:pPr>
            <a:r>
              <a:rPr lang="en-US" altLang="en-US" sz="4000" dirty="0"/>
              <a:t>Book: “Are Men Necessary?”</a:t>
            </a:r>
          </a:p>
        </p:txBody>
      </p:sp>
    </p:spTree>
    <p:extLst>
      <p:ext uri="{BB962C8B-B14F-4D97-AF65-F5344CB8AC3E}">
        <p14:creationId xmlns:p14="http://schemas.microsoft.com/office/powerpoint/2010/main" val="1251093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James Cameron, director of </a:t>
            </a:r>
            <a:r>
              <a:rPr lang="en-US" altLang="en-US" sz="4000" i="1" dirty="0"/>
              <a:t>Avatar,  </a:t>
            </a:r>
            <a:r>
              <a:rPr lang="en-US" altLang="en-US" sz="4000" dirty="0"/>
              <a:t>wrote, “Talking about healthy masculinity is like talking about healthy cancer.”  “Testosterone is a toxin.  You have to work it out of your system.”</a:t>
            </a:r>
          </a:p>
        </p:txBody>
      </p:sp>
    </p:spTree>
    <p:extLst>
      <p:ext uri="{BB962C8B-B14F-4D97-AF65-F5344CB8AC3E}">
        <p14:creationId xmlns:p14="http://schemas.microsoft.com/office/powerpoint/2010/main" val="178059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Betty Friedan, feminist of the 70’s said, “A woman without a man is like a dog without a bicycle.”</a:t>
            </a:r>
          </a:p>
        </p:txBody>
      </p:sp>
    </p:spTree>
    <p:extLst>
      <p:ext uri="{BB962C8B-B14F-4D97-AF65-F5344CB8AC3E}">
        <p14:creationId xmlns:p14="http://schemas.microsoft.com/office/powerpoint/2010/main" val="3311562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Feminism didn’t really start in the 1970’s.  Before the Industrial Revolution men worked alongside the wives and children in the farm or trade.  Sons were apprentices.  “The concept of masculine virtue was duty to God and man,” according to secular writers.</a:t>
            </a:r>
          </a:p>
        </p:txBody>
      </p:sp>
    </p:spTree>
    <p:extLst>
      <p:ext uri="{BB962C8B-B14F-4D97-AF65-F5344CB8AC3E}">
        <p14:creationId xmlns:p14="http://schemas.microsoft.com/office/powerpoint/2010/main" val="358077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33350" y="133350"/>
            <a:ext cx="8686800" cy="4800600"/>
          </a:xfrm>
        </p:spPr>
        <p:txBody>
          <a:bodyPr>
            <a:normAutofit/>
          </a:bodyPr>
          <a:lstStyle/>
          <a:p>
            <a:pPr algn="l"/>
            <a:r>
              <a:rPr lang="en-US" sz="4000" dirty="0"/>
              <a:t> The truth…</a:t>
            </a:r>
          </a:p>
        </p:txBody>
      </p:sp>
      <p:pic>
        <p:nvPicPr>
          <p:cNvPr id="2050" name="Picture 2">
            <a:extLst>
              <a:ext uri="{FF2B5EF4-FFF2-40B4-BE49-F238E27FC236}">
                <a16:creationId xmlns:a16="http://schemas.microsoft.com/office/drawing/2014/main" id="{BDF351C1-DDDE-BC96-66E4-B0DFE6DD2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32385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96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1842 an article in a magazine called </a:t>
            </a:r>
            <a:r>
              <a:rPr lang="en-US" altLang="en-US" sz="4000" i="1" dirty="0"/>
              <a:t>Parents</a:t>
            </a:r>
            <a:r>
              <a:rPr lang="en-US" altLang="en-US" sz="4000" dirty="0"/>
              <a:t> said, “The greatest cause of domestic sorrow today is father absence.  The father’s working late and early.”</a:t>
            </a:r>
          </a:p>
        </p:txBody>
      </p:sp>
    </p:spTree>
    <p:extLst>
      <p:ext uri="{BB962C8B-B14F-4D97-AF65-F5344CB8AC3E}">
        <p14:creationId xmlns:p14="http://schemas.microsoft.com/office/powerpoint/2010/main" val="1539942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pandemic was a game changer.  Harvard study:  68% of fathers said they got closer to their children, and don’t want to lose that.” </a:t>
            </a:r>
          </a:p>
          <a:p>
            <a:pPr algn="l">
              <a:lnSpc>
                <a:spcPct val="90000"/>
              </a:lnSpc>
            </a:pPr>
            <a:r>
              <a:rPr lang="en-US" altLang="en-US" sz="4000" dirty="0"/>
              <a:t>Quotes from CEOs “We did not see any decrease in productivity during the pandemic.”</a:t>
            </a:r>
          </a:p>
        </p:txBody>
      </p:sp>
    </p:spTree>
    <p:extLst>
      <p:ext uri="{BB962C8B-B14F-4D97-AF65-F5344CB8AC3E}">
        <p14:creationId xmlns:p14="http://schemas.microsoft.com/office/powerpoint/2010/main" val="2522205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1972 Title IX, 1994 Gender Equality Act.  </a:t>
            </a:r>
          </a:p>
          <a:p>
            <a:pPr algn="l">
              <a:lnSpc>
                <a:spcPct val="90000"/>
              </a:lnSpc>
            </a:pPr>
            <a:r>
              <a:rPr lang="en-US" altLang="en-US" sz="4000" dirty="0"/>
              <a:t>Men are falling behind: higher suicide, drug and alcohol addiction, homelessness, mental illness.  Great Depression era levels,</a:t>
            </a:r>
          </a:p>
        </p:txBody>
      </p:sp>
    </p:spTree>
    <p:extLst>
      <p:ext uri="{BB962C8B-B14F-4D97-AF65-F5344CB8AC3E}">
        <p14:creationId xmlns:p14="http://schemas.microsoft.com/office/powerpoint/2010/main" val="25010362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38350"/>
            <a:ext cx="8534400" cy="2819400"/>
          </a:xfrm>
        </p:spPr>
        <p:txBody>
          <a:bodyPr/>
          <a:lstStyle/>
          <a:p>
            <a:pPr algn="l">
              <a:lnSpc>
                <a:spcPct val="90000"/>
              </a:lnSpc>
            </a:pPr>
            <a:r>
              <a:rPr lang="en-US" altLang="en-US" sz="4000" dirty="0"/>
              <a:t>College is now 60% female, 40% male.</a:t>
            </a:r>
          </a:p>
          <a:p>
            <a:pPr algn="l">
              <a:lnSpc>
                <a:spcPct val="90000"/>
              </a:lnSpc>
            </a:pPr>
            <a:r>
              <a:rPr lang="en-US" altLang="en-US" sz="4000" dirty="0"/>
              <a:t>Some colleges are starting football teams just to recruit boys. </a:t>
            </a:r>
          </a:p>
        </p:txBody>
      </p:sp>
      <p:pic>
        <p:nvPicPr>
          <p:cNvPr id="3" name="Picture 2">
            <a:extLst>
              <a:ext uri="{FF2B5EF4-FFF2-40B4-BE49-F238E27FC236}">
                <a16:creationId xmlns:a16="http://schemas.microsoft.com/office/drawing/2014/main" id="{5A50A706-8AD2-F0D3-E4F7-5CA3922CCE95}"/>
              </a:ext>
            </a:extLst>
          </p:cNvPr>
          <p:cNvPicPr>
            <a:picLocks noChangeAspect="1"/>
          </p:cNvPicPr>
          <p:nvPr/>
        </p:nvPicPr>
        <p:blipFill>
          <a:blip r:embed="rId3"/>
          <a:stretch>
            <a:fillRect/>
          </a:stretch>
        </p:blipFill>
        <p:spPr>
          <a:xfrm>
            <a:off x="25758" y="209550"/>
            <a:ext cx="9092483" cy="1756499"/>
          </a:xfrm>
          <a:prstGeom prst="rect">
            <a:avLst/>
          </a:prstGeom>
        </p:spPr>
      </p:pic>
    </p:spTree>
    <p:extLst>
      <p:ext uri="{BB962C8B-B14F-4D97-AF65-F5344CB8AC3E}">
        <p14:creationId xmlns:p14="http://schemas.microsoft.com/office/powerpoint/2010/main" val="942664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There was an article in the British newspaper the </a:t>
            </a:r>
            <a:r>
              <a:rPr lang="en-US" altLang="en-US" sz="4000" i="1" dirty="0"/>
              <a:t>Guardian </a:t>
            </a:r>
            <a:r>
              <a:rPr lang="en-US" altLang="en-US" sz="4000" dirty="0"/>
              <a:t>“Women are not finding good men.”</a:t>
            </a:r>
            <a:endParaRPr lang="en-US" altLang="en-US" sz="4000" i="1" dirty="0"/>
          </a:p>
        </p:txBody>
      </p:sp>
    </p:spTree>
    <p:extLst>
      <p:ext uri="{BB962C8B-B14F-4D97-AF65-F5344CB8AC3E}">
        <p14:creationId xmlns:p14="http://schemas.microsoft.com/office/powerpoint/2010/main" val="1811038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u="sng" dirty="0"/>
              <a:t>Secularism</a:t>
            </a:r>
            <a:r>
              <a:rPr lang="en-US" altLang="en-US" sz="4000" dirty="0"/>
              <a:t> has produced a more toxic form of masculinity.  Darwinian writers say the men who won out on survival were ruthless, brutal savate, barbarian, and predatory.  </a:t>
            </a:r>
          </a:p>
          <a:p>
            <a:pPr algn="l">
              <a:lnSpc>
                <a:spcPct val="90000"/>
              </a:lnSpc>
            </a:pPr>
            <a:r>
              <a:rPr lang="en-US" altLang="en-US" sz="4000" dirty="0"/>
              <a:t>A best selling book </a:t>
            </a:r>
            <a:r>
              <a:rPr lang="en-US" altLang="en-US" sz="4000" i="1" dirty="0"/>
              <a:t>Moral Animal </a:t>
            </a:r>
            <a:r>
              <a:rPr lang="en-US" altLang="en-US" sz="4000" dirty="0"/>
              <a:t>“Giving men a book on marriage is like giving a booklet to Vikings on how not to pillage.”</a:t>
            </a:r>
          </a:p>
        </p:txBody>
      </p:sp>
    </p:spTree>
    <p:extLst>
      <p:ext uri="{BB962C8B-B14F-4D97-AF65-F5344CB8AC3E}">
        <p14:creationId xmlns:p14="http://schemas.microsoft.com/office/powerpoint/2010/main" val="2627079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1685281-1F4E-D0AA-6E3A-6F03987EABD8}"/>
              </a:ext>
            </a:extLst>
          </p:cNvPr>
          <p:cNvPicPr>
            <a:picLocks noChangeAspect="1"/>
          </p:cNvPicPr>
          <p:nvPr/>
        </p:nvPicPr>
        <p:blipFill>
          <a:blip r:embed="rId3"/>
          <a:stretch>
            <a:fillRect/>
          </a:stretch>
        </p:blipFill>
        <p:spPr>
          <a:xfrm>
            <a:off x="76200" y="941763"/>
            <a:ext cx="9048487" cy="2544385"/>
          </a:xfrm>
          <a:prstGeom prst="rect">
            <a:avLst/>
          </a:prstGeom>
        </p:spPr>
      </p:pic>
    </p:spTree>
    <p:extLst>
      <p:ext uri="{BB962C8B-B14F-4D97-AF65-F5344CB8AC3E}">
        <p14:creationId xmlns:p14="http://schemas.microsoft.com/office/powerpoint/2010/main" val="2790526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a:p>
            <a:pPr algn="l">
              <a:lnSpc>
                <a:spcPct val="90000"/>
              </a:lnSpc>
            </a:pPr>
            <a:endParaRPr lang="en-US" altLang="en-US" sz="4000" dirty="0"/>
          </a:p>
          <a:p>
            <a:pPr>
              <a:lnSpc>
                <a:spcPct val="90000"/>
              </a:lnSpc>
            </a:pPr>
            <a:r>
              <a:rPr lang="en-US" altLang="en-US" sz="4000" dirty="0"/>
              <a:t>The rest of the story…</a:t>
            </a:r>
          </a:p>
        </p:txBody>
      </p:sp>
    </p:spTree>
    <p:extLst>
      <p:ext uri="{BB962C8B-B14F-4D97-AF65-F5344CB8AC3E}">
        <p14:creationId xmlns:p14="http://schemas.microsoft.com/office/powerpoint/2010/main" val="3598011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There have been sociological studies showing that Bible believing men who attend service regularly test out as the best husbands and fathers.  I quote some dozen …studies…the most loving, engaged husbands and fathers.</a:t>
            </a:r>
          </a:p>
        </p:txBody>
      </p:sp>
    </p:spTree>
    <p:extLst>
      <p:ext uri="{BB962C8B-B14F-4D97-AF65-F5344CB8AC3E}">
        <p14:creationId xmlns:p14="http://schemas.microsoft.com/office/powerpoint/2010/main" val="3200491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Their wives are tested separately…the happiest the way their husbands treat them.  Evangelical men spend more time with their children than any other group. 3.5 </a:t>
            </a:r>
            <a:r>
              <a:rPr lang="en-US" altLang="en-US" sz="4000" dirty="0" err="1"/>
              <a:t>hrs</a:t>
            </a:r>
            <a:r>
              <a:rPr lang="en-US" altLang="en-US" sz="4000" dirty="0"/>
              <a:t>/week more than secular men.   35% lower divorce than secular men.</a:t>
            </a:r>
          </a:p>
        </p:txBody>
      </p:sp>
    </p:spTree>
    <p:extLst>
      <p:ext uri="{BB962C8B-B14F-4D97-AF65-F5344CB8AC3E}">
        <p14:creationId xmlns:p14="http://schemas.microsoft.com/office/powerpoint/2010/main" val="333184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09FBE2C-FC0A-02B9-A372-569AF2AE6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261206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Lowest rate of domestic abuse and violence.</a:t>
            </a:r>
          </a:p>
          <a:p>
            <a:pPr algn="l">
              <a:lnSpc>
                <a:spcPct val="90000"/>
              </a:lnSpc>
            </a:pPr>
            <a:r>
              <a:rPr lang="en-US" altLang="en-US" sz="4000" dirty="0"/>
              <a:t>In the NY Times, “The happiest of all wives in America are religious conservatives.”  Fully 73% of women who hold conservative gender values and attend services regularly with their husbands have high quality marriages.</a:t>
            </a:r>
          </a:p>
        </p:txBody>
      </p:sp>
    </p:spTree>
    <p:extLst>
      <p:ext uri="{BB962C8B-B14F-4D97-AF65-F5344CB8AC3E}">
        <p14:creationId xmlns:p14="http://schemas.microsoft.com/office/powerpoint/2010/main" val="2691289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Haven’t we all heard that believer’s divorce at the same rate as the Western Culture?</a:t>
            </a:r>
          </a:p>
          <a:p>
            <a:pPr algn="l">
              <a:lnSpc>
                <a:spcPct val="90000"/>
              </a:lnSpc>
            </a:pPr>
            <a:r>
              <a:rPr lang="en-US" altLang="en-US" sz="4000" dirty="0"/>
              <a:t>Researchers then separated out the nominal believers.  Nominal believers wives report the lowest level of happiness.  Higher divorce than seculars.</a:t>
            </a:r>
          </a:p>
        </p:txBody>
      </p:sp>
    </p:spTree>
    <p:extLst>
      <p:ext uri="{BB962C8B-B14F-4D97-AF65-F5344CB8AC3E}">
        <p14:creationId xmlns:p14="http://schemas.microsoft.com/office/powerpoint/2010/main" val="1209621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Nominal believers have 20% higher divorce than seculars, and the highest rate of domestic violence and abuse.</a:t>
            </a:r>
          </a:p>
        </p:txBody>
      </p:sp>
    </p:spTree>
    <p:extLst>
      <p:ext uri="{BB962C8B-B14F-4D97-AF65-F5344CB8AC3E}">
        <p14:creationId xmlns:p14="http://schemas.microsoft.com/office/powerpoint/2010/main" val="2982429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E78FEBEE-30A7-3748-EDB9-9908E000792D}"/>
              </a:ext>
            </a:extLst>
          </p:cNvPr>
          <p:cNvPicPr>
            <a:picLocks noChangeAspect="1"/>
          </p:cNvPicPr>
          <p:nvPr/>
        </p:nvPicPr>
        <p:blipFill>
          <a:blip r:embed="rId3"/>
          <a:stretch>
            <a:fillRect/>
          </a:stretch>
        </p:blipFill>
        <p:spPr>
          <a:xfrm>
            <a:off x="0" y="590550"/>
            <a:ext cx="9172618" cy="3048000"/>
          </a:xfrm>
          <a:prstGeom prst="rect">
            <a:avLst/>
          </a:prstGeom>
        </p:spPr>
      </p:pic>
    </p:spTree>
    <p:extLst>
      <p:ext uri="{BB962C8B-B14F-4D97-AF65-F5344CB8AC3E}">
        <p14:creationId xmlns:p14="http://schemas.microsoft.com/office/powerpoint/2010/main" val="23492084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nominal believer will take religious justification for the mistreatment of their family. </a:t>
            </a:r>
          </a:p>
          <a:p>
            <a:pPr algn="l">
              <a:lnSpc>
                <a:spcPct val="90000"/>
              </a:lnSpc>
            </a:pPr>
            <a:r>
              <a:rPr lang="en-US" altLang="en-US" sz="4000" dirty="0"/>
              <a:t>Men are just bigger, stronger, faster, and because of testosterone, they’re more aggressive and risk taking.  And…that is good.  </a:t>
            </a:r>
            <a:r>
              <a:rPr lang="en-US" altLang="en-US" sz="4000" dirty="0" err="1"/>
              <a:t>Creationally</a:t>
            </a:r>
            <a:r>
              <a:rPr lang="en-US" altLang="en-US" sz="4000" dirty="0"/>
              <a:t>.</a:t>
            </a:r>
          </a:p>
        </p:txBody>
      </p:sp>
    </p:spTree>
    <p:extLst>
      <p:ext uri="{BB962C8B-B14F-4D97-AF65-F5344CB8AC3E}">
        <p14:creationId xmlns:p14="http://schemas.microsoft.com/office/powerpoint/2010/main" val="3541346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Nominal believer men are worse than secular men.   Often the woman is blamed.</a:t>
            </a:r>
          </a:p>
          <a:p>
            <a:pPr algn="l">
              <a:lnSpc>
                <a:spcPct val="90000"/>
              </a:lnSpc>
            </a:pPr>
            <a:r>
              <a:rPr lang="en-US" altLang="en-US" sz="4000" dirty="0"/>
              <a:t>Kindness is weakness to a bully.  Consider Hamas.</a:t>
            </a:r>
          </a:p>
          <a:p>
            <a:pPr algn="l">
              <a:lnSpc>
                <a:spcPct val="90000"/>
              </a:lnSpc>
            </a:pPr>
            <a:r>
              <a:rPr lang="en-US" altLang="en-US" sz="4000" dirty="0"/>
              <a:t>Loving confrontation.  Mat 18</a:t>
            </a:r>
          </a:p>
          <a:p>
            <a:pPr algn="l">
              <a:lnSpc>
                <a:spcPct val="90000"/>
              </a:lnSpc>
            </a:pPr>
            <a:r>
              <a:rPr lang="en-US" altLang="en-US" sz="4000" dirty="0"/>
              <a:t>Preach on abuse an perversion.  You don’t know who or where.</a:t>
            </a:r>
          </a:p>
        </p:txBody>
      </p:sp>
    </p:spTree>
    <p:extLst>
      <p:ext uri="{BB962C8B-B14F-4D97-AF65-F5344CB8AC3E}">
        <p14:creationId xmlns:p14="http://schemas.microsoft.com/office/powerpoint/2010/main" val="3194607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Tendency is to give roses to the mothers, and exhort / scold the men.  Encourage our men!</a:t>
            </a:r>
          </a:p>
        </p:txBody>
      </p:sp>
    </p:spTree>
    <p:extLst>
      <p:ext uri="{BB962C8B-B14F-4D97-AF65-F5344CB8AC3E}">
        <p14:creationId xmlns:p14="http://schemas.microsoft.com/office/powerpoint/2010/main" val="1181666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5334000" cy="4800600"/>
          </a:xfrm>
        </p:spPr>
        <p:txBody>
          <a:bodyPr>
            <a:normAutofit/>
          </a:bodyPr>
          <a:lstStyle/>
          <a:p>
            <a:pPr algn="l"/>
            <a:r>
              <a:rPr lang="en-US" sz="4000" dirty="0"/>
              <a:t>Nancy </a:t>
            </a:r>
            <a:r>
              <a:rPr lang="en-US" sz="4000" dirty="0" err="1"/>
              <a:t>Pearcey</a:t>
            </a:r>
            <a:r>
              <a:rPr lang="en-US" sz="4000" dirty="0"/>
              <a:t> professor and scholar in residence at Houston Christian University. </a:t>
            </a:r>
          </a:p>
        </p:txBody>
      </p:sp>
      <p:pic>
        <p:nvPicPr>
          <p:cNvPr id="1028" name="Picture 4" descr="Picture">
            <a:extLst>
              <a:ext uri="{FF2B5EF4-FFF2-40B4-BE49-F238E27FC236}">
                <a16:creationId xmlns:a16="http://schemas.microsoft.com/office/drawing/2014/main" id="{8D7591EC-55DD-940D-DDA3-6751A81A6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312" y="0"/>
            <a:ext cx="34401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040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Gal 6.1-2   </a:t>
            </a:r>
            <a:r>
              <a:rPr lang="en-US" sz="4000" dirty="0"/>
              <a:t>Bear one another’s burdens — in this way you will be fulfilling the Torah’s true meaning, which the Messiah upholds. </a:t>
            </a:r>
          </a:p>
        </p:txBody>
      </p:sp>
    </p:spTree>
    <p:extLst>
      <p:ext uri="{BB962C8B-B14F-4D97-AF65-F5344CB8AC3E}">
        <p14:creationId xmlns:p14="http://schemas.microsoft.com/office/powerpoint/2010/main" val="939451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Isn’t it painful to do this reconciliation?</a:t>
            </a:r>
          </a:p>
        </p:txBody>
      </p:sp>
    </p:spTree>
    <p:extLst>
      <p:ext uri="{BB962C8B-B14F-4D97-AF65-F5344CB8AC3E}">
        <p14:creationId xmlns:p14="http://schemas.microsoft.com/office/powerpoint/2010/main" val="117035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304800" y="209550"/>
            <a:ext cx="6341608" cy="3785652"/>
          </a:xfrm>
          <a:prstGeom prst="rect">
            <a:avLst/>
          </a:prstGeom>
          <a:noFill/>
        </p:spPr>
        <p:txBody>
          <a:bodyPr wrap="none" rtlCol="0">
            <a:spAutoFit/>
          </a:bodyPr>
          <a:lstStyle/>
          <a:p>
            <a:pPr algn="l"/>
            <a:r>
              <a:rPr lang="en-US" sz="4000" u="sng" dirty="0">
                <a:solidFill>
                  <a:srgbClr val="FFFF00"/>
                </a:solidFill>
              </a:rPr>
              <a:t>Tools for the Trade</a:t>
            </a:r>
          </a:p>
          <a:p>
            <a:pPr marL="404813" indent="-404813" algn="l">
              <a:buFont typeface="+mj-lt"/>
              <a:buAutoNum type="arabicPeriod"/>
            </a:pPr>
            <a:r>
              <a:rPr lang="en-US" sz="4000" dirty="0"/>
              <a:t>What </a:t>
            </a:r>
            <a:r>
              <a:rPr lang="en-US" sz="4000" u="sng" dirty="0"/>
              <a:t>is</a:t>
            </a:r>
            <a:r>
              <a:rPr lang="en-US" sz="4000" dirty="0"/>
              <a:t> a father?</a:t>
            </a:r>
          </a:p>
          <a:p>
            <a:pPr marL="404813" indent="-404813" algn="l">
              <a:buFont typeface="+mj-lt"/>
              <a:buAutoNum type="arabicPeriod"/>
            </a:pPr>
            <a:r>
              <a:rPr lang="en-US" sz="4000" dirty="0"/>
              <a:t>What </a:t>
            </a:r>
            <a:r>
              <a:rPr lang="en-US" sz="4000" u="sng" dirty="0"/>
              <a:t>does</a:t>
            </a:r>
            <a:r>
              <a:rPr lang="en-US" sz="4000" dirty="0"/>
              <a:t> a father do?</a:t>
            </a:r>
          </a:p>
          <a:p>
            <a:pPr marL="404813" indent="-404813" algn="l">
              <a:buFont typeface="+mj-lt"/>
              <a:buAutoNum type="arabicPeriod"/>
            </a:pPr>
            <a:r>
              <a:rPr lang="en-US" dirty="0"/>
              <a:t>War on masculinity</a:t>
            </a:r>
          </a:p>
          <a:p>
            <a:pPr marL="404813" indent="-404813" algn="l">
              <a:buFont typeface="+mj-lt"/>
              <a:buAutoNum type="arabicPeriod"/>
            </a:pPr>
            <a:r>
              <a:rPr lang="en-US" sz="4000" dirty="0"/>
              <a:t>Tools for the trade</a:t>
            </a:r>
          </a:p>
          <a:p>
            <a:pPr algn="l"/>
            <a:endParaRPr lang="en-US" dirty="0"/>
          </a:p>
        </p:txBody>
      </p:sp>
    </p:spTree>
    <p:extLst>
      <p:ext uri="{BB962C8B-B14F-4D97-AF65-F5344CB8AC3E}">
        <p14:creationId xmlns:p14="http://schemas.microsoft.com/office/powerpoint/2010/main" val="4131555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Isn’t it painful to do this reconciliation?</a:t>
            </a:r>
          </a:p>
          <a:p>
            <a:pPr algn="l"/>
            <a:r>
              <a:rPr lang="en-US" sz="4000" dirty="0"/>
              <a:t>Love suffers.   </a:t>
            </a:r>
          </a:p>
          <a:p>
            <a:pPr algn="l"/>
            <a:r>
              <a:rPr lang="en-US" sz="4000" dirty="0"/>
              <a:t>Love suffers long.</a:t>
            </a:r>
          </a:p>
          <a:p>
            <a:pPr algn="l"/>
            <a:r>
              <a:rPr lang="en-US" sz="4000" dirty="0"/>
              <a:t>Love suffers long, and is kind.</a:t>
            </a:r>
          </a:p>
        </p:txBody>
      </p:sp>
    </p:spTree>
    <p:extLst>
      <p:ext uri="{BB962C8B-B14F-4D97-AF65-F5344CB8AC3E}">
        <p14:creationId xmlns:p14="http://schemas.microsoft.com/office/powerpoint/2010/main" val="10199038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Matt 24.10-12  </a:t>
            </a:r>
            <a:r>
              <a:rPr lang="en-US" sz="4000" dirty="0"/>
              <a:t>And then many will fall away and will betray one another and hate one other. Many false prophets will arise and lead many astray. Because lawlessness will multiply, the love of many will grow cold. </a:t>
            </a:r>
          </a:p>
          <a:p>
            <a:pPr algn="l"/>
            <a:r>
              <a:rPr lang="en-US" sz="4000" dirty="0"/>
              <a:t>But….not us!</a:t>
            </a:r>
          </a:p>
        </p:txBody>
      </p:sp>
    </p:spTree>
    <p:extLst>
      <p:ext uri="{BB962C8B-B14F-4D97-AF65-F5344CB8AC3E}">
        <p14:creationId xmlns:p14="http://schemas.microsoft.com/office/powerpoint/2010/main" val="3083891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09FBE2C-FC0A-02B9-A372-569AF2AE6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682365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304800" y="209550"/>
            <a:ext cx="6341608" cy="3785652"/>
          </a:xfrm>
          <a:prstGeom prst="rect">
            <a:avLst/>
          </a:prstGeom>
          <a:noFill/>
        </p:spPr>
        <p:txBody>
          <a:bodyPr wrap="none" rtlCol="0">
            <a:spAutoFit/>
          </a:bodyPr>
          <a:lstStyle/>
          <a:p>
            <a:pPr algn="l"/>
            <a:r>
              <a:rPr lang="en-US" sz="4000" u="sng" dirty="0">
                <a:solidFill>
                  <a:srgbClr val="FFFF00"/>
                </a:solidFill>
              </a:rPr>
              <a:t>Tools for the Trade</a:t>
            </a:r>
          </a:p>
          <a:p>
            <a:pPr marL="404813" indent="-404813" algn="l">
              <a:buFont typeface="+mj-lt"/>
              <a:buAutoNum type="arabicPeriod"/>
            </a:pPr>
            <a:r>
              <a:rPr lang="en-US" sz="4000" dirty="0"/>
              <a:t>What is a father?</a:t>
            </a:r>
          </a:p>
          <a:p>
            <a:pPr marL="404813" indent="-404813" algn="l">
              <a:buFont typeface="+mj-lt"/>
              <a:buAutoNum type="arabicPeriod"/>
            </a:pPr>
            <a:r>
              <a:rPr lang="en-US" sz="4000" dirty="0"/>
              <a:t>What does a father do?</a:t>
            </a:r>
          </a:p>
          <a:p>
            <a:pPr marL="404813" indent="-404813" algn="l">
              <a:buFont typeface="+mj-lt"/>
              <a:buAutoNum type="arabicPeriod"/>
            </a:pPr>
            <a:r>
              <a:rPr lang="en-US" dirty="0"/>
              <a:t>War on masculinity</a:t>
            </a:r>
          </a:p>
          <a:p>
            <a:pPr marL="404813" indent="-404813" algn="l">
              <a:buFont typeface="+mj-lt"/>
              <a:buAutoNum type="arabicPeriod"/>
            </a:pPr>
            <a:r>
              <a:rPr lang="en-US" u="sng" dirty="0">
                <a:solidFill>
                  <a:srgbClr val="FFFF00"/>
                </a:solidFill>
              </a:rPr>
              <a:t>Tools for the trade</a:t>
            </a:r>
          </a:p>
          <a:p>
            <a:pPr algn="l"/>
            <a:endParaRPr lang="en-US" dirty="0"/>
          </a:p>
        </p:txBody>
      </p:sp>
    </p:spTree>
    <p:extLst>
      <p:ext uri="{BB962C8B-B14F-4D97-AF65-F5344CB8AC3E}">
        <p14:creationId xmlns:p14="http://schemas.microsoft.com/office/powerpoint/2010/main" val="1308557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2514600" cy="4648200"/>
          </a:xfrm>
        </p:spPr>
        <p:txBody>
          <a:bodyPr/>
          <a:lstStyle/>
          <a:p>
            <a:pPr algn="l">
              <a:lnSpc>
                <a:spcPct val="90000"/>
              </a:lnSpc>
            </a:pPr>
            <a:r>
              <a:rPr lang="en-US" altLang="en-US" sz="4000" dirty="0"/>
              <a:t>Steve &amp; Annie Chapman</a:t>
            </a:r>
          </a:p>
          <a:p>
            <a:pPr algn="l">
              <a:lnSpc>
                <a:spcPct val="90000"/>
              </a:lnSpc>
            </a:pPr>
            <a:r>
              <a:rPr lang="en-US" altLang="en-US" sz="4000" dirty="0"/>
              <a:t>1986</a:t>
            </a:r>
          </a:p>
        </p:txBody>
      </p:sp>
      <p:pic>
        <p:nvPicPr>
          <p:cNvPr id="1026" name="Picture 2">
            <a:extLst>
              <a:ext uri="{FF2B5EF4-FFF2-40B4-BE49-F238E27FC236}">
                <a16:creationId xmlns:a16="http://schemas.microsoft.com/office/drawing/2014/main" id="{C56C6F1C-0C14-CD65-8B7C-81836F4FB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750"/>
            <a:ext cx="6400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96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If you are a father, you are a builder </a:t>
            </a:r>
          </a:p>
          <a:p>
            <a:pPr algn="l">
              <a:lnSpc>
                <a:spcPct val="90000"/>
              </a:lnSpc>
            </a:pPr>
            <a:r>
              <a:rPr lang="en-US" altLang="en-US" sz="4000" dirty="0"/>
              <a:t>And your children will become what you've made </a:t>
            </a:r>
          </a:p>
          <a:p>
            <a:pPr algn="l">
              <a:lnSpc>
                <a:spcPct val="90000"/>
              </a:lnSpc>
            </a:pPr>
            <a:r>
              <a:rPr lang="en-US" altLang="en-US" sz="4000" dirty="0"/>
              <a:t>Please do your best and please don't forget </a:t>
            </a:r>
          </a:p>
          <a:p>
            <a:pPr algn="l">
              <a:lnSpc>
                <a:spcPct val="90000"/>
              </a:lnSpc>
            </a:pPr>
            <a:r>
              <a:rPr lang="en-US" altLang="en-US" sz="4000" dirty="0"/>
              <a:t>God gave you the tools for the trade </a:t>
            </a:r>
          </a:p>
          <a:p>
            <a:pPr algn="l">
              <a:lnSpc>
                <a:spcPct val="90000"/>
              </a:lnSpc>
            </a:pPr>
            <a:endParaRPr lang="en-US" altLang="en-US" sz="4000" dirty="0"/>
          </a:p>
        </p:txBody>
      </p:sp>
    </p:spTree>
    <p:extLst>
      <p:ext uri="{BB962C8B-B14F-4D97-AF65-F5344CB8AC3E}">
        <p14:creationId xmlns:p14="http://schemas.microsoft.com/office/powerpoint/2010/main" val="21711694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gave you eyes to see where your child might go wrong </a:t>
            </a:r>
          </a:p>
          <a:p>
            <a:pPr algn="l">
              <a:lnSpc>
                <a:spcPct val="90000"/>
              </a:lnSpc>
            </a:pPr>
            <a:r>
              <a:rPr lang="en-US" altLang="en-US" sz="4000" dirty="0"/>
              <a:t>And feet to lead them safely through </a:t>
            </a:r>
          </a:p>
          <a:p>
            <a:pPr algn="l">
              <a:lnSpc>
                <a:spcPct val="90000"/>
              </a:lnSpc>
            </a:pPr>
            <a:r>
              <a:rPr lang="en-US" altLang="en-US" sz="4000" dirty="0"/>
              <a:t>Hands to hold their hands </a:t>
            </a:r>
          </a:p>
          <a:p>
            <a:pPr algn="l">
              <a:lnSpc>
                <a:spcPct val="90000"/>
              </a:lnSpc>
            </a:pPr>
            <a:r>
              <a:rPr lang="en-US" altLang="en-US" sz="4000" dirty="0"/>
              <a:t>And lips to say "I love you" </a:t>
            </a:r>
          </a:p>
          <a:p>
            <a:pPr algn="l">
              <a:lnSpc>
                <a:spcPct val="90000"/>
              </a:lnSpc>
            </a:pPr>
            <a:endParaRPr lang="en-US" altLang="en-US" sz="4000" dirty="0"/>
          </a:p>
        </p:txBody>
      </p:sp>
    </p:spTree>
    <p:extLst>
      <p:ext uri="{BB962C8B-B14F-4D97-AF65-F5344CB8AC3E}">
        <p14:creationId xmlns:p14="http://schemas.microsoft.com/office/powerpoint/2010/main" val="32844224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He gave you arms to hold them </a:t>
            </a:r>
          </a:p>
          <a:p>
            <a:pPr algn="l">
              <a:lnSpc>
                <a:spcPct val="90000"/>
              </a:lnSpc>
            </a:pPr>
            <a:r>
              <a:rPr lang="en-US" altLang="en-US" sz="4000" dirty="0"/>
              <a:t>When they are afraid </a:t>
            </a:r>
          </a:p>
          <a:p>
            <a:pPr algn="l">
              <a:lnSpc>
                <a:spcPct val="90000"/>
              </a:lnSpc>
            </a:pPr>
            <a:r>
              <a:rPr lang="en-US" altLang="en-US" sz="4000" dirty="0"/>
              <a:t>And time to wait until they’re calm </a:t>
            </a:r>
          </a:p>
          <a:p>
            <a:pPr algn="l">
              <a:lnSpc>
                <a:spcPct val="90000"/>
              </a:lnSpc>
            </a:pPr>
            <a:r>
              <a:rPr lang="en-US" altLang="en-US" sz="4000" dirty="0"/>
              <a:t>Ears to hear between their lines </a:t>
            </a:r>
          </a:p>
          <a:p>
            <a:pPr algn="l">
              <a:lnSpc>
                <a:spcPct val="90000"/>
              </a:lnSpc>
            </a:pPr>
            <a:r>
              <a:rPr lang="en-US" altLang="en-US" sz="4000" dirty="0"/>
              <a:t>And tears to cry when they’re gone </a:t>
            </a:r>
          </a:p>
          <a:p>
            <a:pPr algn="l">
              <a:lnSpc>
                <a:spcPct val="90000"/>
              </a:lnSpc>
            </a:pPr>
            <a:endParaRPr lang="en-US" altLang="en-US" sz="4000" dirty="0"/>
          </a:p>
        </p:txBody>
      </p:sp>
    </p:spTree>
    <p:extLst>
      <p:ext uri="{BB962C8B-B14F-4D97-AF65-F5344CB8AC3E}">
        <p14:creationId xmlns:p14="http://schemas.microsoft.com/office/powerpoint/2010/main" val="3406044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And your knees are for playing </a:t>
            </a:r>
          </a:p>
          <a:p>
            <a:pPr algn="l">
              <a:lnSpc>
                <a:spcPct val="90000"/>
              </a:lnSpc>
            </a:pPr>
            <a:r>
              <a:rPr lang="en-US" altLang="en-US" sz="4000" dirty="0"/>
              <a:t>And they're also for praying </a:t>
            </a:r>
          </a:p>
          <a:p>
            <a:pPr algn="l">
              <a:lnSpc>
                <a:spcPct val="90000"/>
              </a:lnSpc>
            </a:pPr>
            <a:r>
              <a:rPr lang="en-US" altLang="en-US" sz="4000" dirty="0"/>
              <a:t>That god will watch over the child </a:t>
            </a:r>
          </a:p>
          <a:p>
            <a:pPr algn="l">
              <a:lnSpc>
                <a:spcPct val="90000"/>
              </a:lnSpc>
            </a:pPr>
            <a:r>
              <a:rPr lang="en-US" altLang="en-US" sz="4000" dirty="0"/>
              <a:t>And in those times when you can't say it </a:t>
            </a:r>
          </a:p>
          <a:p>
            <a:pPr algn="l">
              <a:lnSpc>
                <a:spcPct val="90000"/>
              </a:lnSpc>
            </a:pPr>
            <a:r>
              <a:rPr lang="en-US" altLang="en-US" sz="4000" dirty="0"/>
              <a:t>But they still need to hear it </a:t>
            </a:r>
          </a:p>
          <a:p>
            <a:pPr algn="l">
              <a:lnSpc>
                <a:spcPct val="90000"/>
              </a:lnSpc>
            </a:pPr>
            <a:r>
              <a:rPr lang="en-US" altLang="en-US" sz="4000" dirty="0"/>
              <a:t>You can say "I love you" with your smile </a:t>
            </a:r>
          </a:p>
          <a:p>
            <a:pPr algn="l">
              <a:lnSpc>
                <a:spcPct val="90000"/>
              </a:lnSpc>
            </a:pPr>
            <a:endParaRPr lang="en-US" altLang="en-US" sz="4000" dirty="0"/>
          </a:p>
        </p:txBody>
      </p:sp>
    </p:spTree>
    <p:extLst>
      <p:ext uri="{BB962C8B-B14F-4D97-AF65-F5344CB8AC3E}">
        <p14:creationId xmlns:p14="http://schemas.microsoft.com/office/powerpoint/2010/main" val="3736545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If you are a father, you are a builder </a:t>
            </a:r>
          </a:p>
          <a:p>
            <a:pPr algn="l">
              <a:lnSpc>
                <a:spcPct val="90000"/>
              </a:lnSpc>
            </a:pPr>
            <a:r>
              <a:rPr lang="en-US" altLang="en-US" sz="4000" dirty="0"/>
              <a:t>And your children will become what you've made </a:t>
            </a:r>
          </a:p>
          <a:p>
            <a:pPr algn="l">
              <a:lnSpc>
                <a:spcPct val="90000"/>
              </a:lnSpc>
            </a:pPr>
            <a:r>
              <a:rPr lang="en-US" altLang="en-US" sz="4000" dirty="0"/>
              <a:t>Please do your best </a:t>
            </a:r>
          </a:p>
          <a:p>
            <a:pPr algn="l">
              <a:lnSpc>
                <a:spcPct val="90000"/>
              </a:lnSpc>
            </a:pPr>
            <a:r>
              <a:rPr lang="en-US" altLang="en-US" sz="4000" dirty="0"/>
              <a:t>And please don't forget </a:t>
            </a:r>
          </a:p>
          <a:p>
            <a:pPr algn="l">
              <a:lnSpc>
                <a:spcPct val="90000"/>
              </a:lnSpc>
            </a:pPr>
            <a:r>
              <a:rPr lang="en-US" altLang="en-US" sz="4000" dirty="0"/>
              <a:t>God gave you the tools for the trade </a:t>
            </a:r>
          </a:p>
          <a:p>
            <a:pPr algn="l">
              <a:lnSpc>
                <a:spcPct val="90000"/>
              </a:lnSpc>
            </a:pPr>
            <a:endParaRPr lang="en-US" altLang="en-US" sz="4000" dirty="0"/>
          </a:p>
        </p:txBody>
      </p:sp>
    </p:spTree>
    <p:extLst>
      <p:ext uri="{BB962C8B-B14F-4D97-AF65-F5344CB8AC3E}">
        <p14:creationId xmlns:p14="http://schemas.microsoft.com/office/powerpoint/2010/main" val="108550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304800" y="209550"/>
            <a:ext cx="6341608" cy="3785652"/>
          </a:xfrm>
          <a:prstGeom prst="rect">
            <a:avLst/>
          </a:prstGeom>
          <a:noFill/>
        </p:spPr>
        <p:txBody>
          <a:bodyPr wrap="none" rtlCol="0">
            <a:spAutoFit/>
          </a:bodyPr>
          <a:lstStyle/>
          <a:p>
            <a:pPr algn="l"/>
            <a:r>
              <a:rPr lang="en-US" sz="4000" u="sng" dirty="0">
                <a:solidFill>
                  <a:srgbClr val="FFFF00"/>
                </a:solidFill>
              </a:rPr>
              <a:t>Tools for the Trade</a:t>
            </a:r>
          </a:p>
          <a:p>
            <a:pPr marL="404813" indent="-404813" algn="l">
              <a:buFont typeface="+mj-lt"/>
              <a:buAutoNum type="arabicPeriod"/>
            </a:pPr>
            <a:r>
              <a:rPr lang="en-US" u="sng" dirty="0">
                <a:solidFill>
                  <a:srgbClr val="FFFF00"/>
                </a:solidFill>
              </a:rPr>
              <a:t>What is a father?</a:t>
            </a:r>
          </a:p>
          <a:p>
            <a:pPr marL="404813" indent="-404813" algn="l">
              <a:buFont typeface="+mj-lt"/>
              <a:buAutoNum type="arabicPeriod"/>
            </a:pPr>
            <a:r>
              <a:rPr lang="en-US" sz="4000" dirty="0"/>
              <a:t>What does a father do?</a:t>
            </a:r>
          </a:p>
          <a:p>
            <a:pPr marL="404813" indent="-404813" algn="l">
              <a:buFont typeface="+mj-lt"/>
              <a:buAutoNum type="arabicPeriod"/>
            </a:pPr>
            <a:r>
              <a:rPr lang="en-US" dirty="0"/>
              <a:t>War on masculinity</a:t>
            </a:r>
          </a:p>
          <a:p>
            <a:pPr marL="404813" indent="-404813" algn="l">
              <a:buFont typeface="+mj-lt"/>
              <a:buAutoNum type="arabicPeriod"/>
            </a:pPr>
            <a:r>
              <a:rPr lang="en-US" sz="4000" dirty="0"/>
              <a:t>Tools for the trade</a:t>
            </a:r>
          </a:p>
          <a:p>
            <a:pPr algn="l"/>
            <a:endParaRPr lang="en-US" dirty="0"/>
          </a:p>
        </p:txBody>
      </p:sp>
    </p:spTree>
    <p:extLst>
      <p:ext uri="{BB962C8B-B14F-4D97-AF65-F5344CB8AC3E}">
        <p14:creationId xmlns:p14="http://schemas.microsoft.com/office/powerpoint/2010/main" val="39904279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F09FBE2C-FC0A-02B9-A372-569AF2AE6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1272909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33B2B394-AAFF-9464-9F38-C823E5860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48E78A4-8C34-5FB1-4664-A8008301492B}"/>
              </a:ext>
            </a:extLst>
          </p:cNvPr>
          <p:cNvSpPr txBox="1"/>
          <p:nvPr/>
        </p:nvSpPr>
        <p:spPr>
          <a:xfrm>
            <a:off x="304800" y="209550"/>
            <a:ext cx="6341608" cy="3785652"/>
          </a:xfrm>
          <a:prstGeom prst="rect">
            <a:avLst/>
          </a:prstGeom>
          <a:noFill/>
        </p:spPr>
        <p:txBody>
          <a:bodyPr wrap="none" rtlCol="0">
            <a:spAutoFit/>
          </a:bodyPr>
          <a:lstStyle/>
          <a:p>
            <a:pPr algn="l"/>
            <a:r>
              <a:rPr lang="en-US" sz="4000" u="sng" dirty="0">
                <a:solidFill>
                  <a:srgbClr val="FFFF00"/>
                </a:solidFill>
              </a:rPr>
              <a:t>Tools for the Trade</a:t>
            </a:r>
          </a:p>
          <a:p>
            <a:pPr marL="404813" indent="-404813" algn="l">
              <a:buFont typeface="+mj-lt"/>
              <a:buAutoNum type="arabicPeriod"/>
            </a:pPr>
            <a:r>
              <a:rPr lang="en-US" sz="4000" dirty="0"/>
              <a:t>What is a father?</a:t>
            </a:r>
          </a:p>
          <a:p>
            <a:pPr marL="404813" indent="-404813" algn="l">
              <a:buFont typeface="+mj-lt"/>
              <a:buAutoNum type="arabicPeriod"/>
            </a:pPr>
            <a:r>
              <a:rPr lang="en-US" sz="4000" dirty="0"/>
              <a:t>What does a father do?</a:t>
            </a:r>
          </a:p>
          <a:p>
            <a:pPr marL="404813" indent="-404813" algn="l">
              <a:buFont typeface="+mj-lt"/>
              <a:buAutoNum type="arabicPeriod"/>
            </a:pPr>
            <a:r>
              <a:rPr lang="en-US" dirty="0"/>
              <a:t>War on masculinity</a:t>
            </a:r>
          </a:p>
          <a:p>
            <a:pPr marL="404813" indent="-404813" algn="l">
              <a:buFont typeface="+mj-lt"/>
              <a:buAutoNum type="arabicPeriod"/>
            </a:pPr>
            <a:r>
              <a:rPr lang="en-US" sz="4000" dirty="0"/>
              <a:t>Tools for the trade</a:t>
            </a:r>
          </a:p>
          <a:p>
            <a:pPr algn="l"/>
            <a:endParaRPr lang="en-US" dirty="0"/>
          </a:p>
        </p:txBody>
      </p:sp>
    </p:spTree>
    <p:extLst>
      <p:ext uri="{BB962C8B-B14F-4D97-AF65-F5344CB8AC3E}">
        <p14:creationId xmlns:p14="http://schemas.microsoft.com/office/powerpoint/2010/main" val="28114055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272162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u="sng" dirty="0">
                <a:solidFill>
                  <a:srgbClr val="FFFF00"/>
                </a:solidFill>
              </a:rPr>
              <a:t>Prayer point 1 Restoration of Fatherhood as promised</a:t>
            </a:r>
            <a:r>
              <a:rPr lang="en-US" altLang="en-US" sz="4000" dirty="0"/>
              <a:t>: </a:t>
            </a:r>
          </a:p>
          <a:p>
            <a:pPr algn="l">
              <a:lnSpc>
                <a:spcPct val="90000"/>
              </a:lnSpc>
            </a:pPr>
            <a:r>
              <a:rPr lang="en-US" altLang="en-US" sz="4000" baseline="30000" dirty="0" err="1"/>
              <a:t>Malakhi</a:t>
            </a:r>
            <a:r>
              <a:rPr lang="en-US" altLang="en-US" sz="4000" baseline="30000" dirty="0"/>
              <a:t> 3.23-24 </a:t>
            </a:r>
            <a:r>
              <a:rPr lang="en-US" altLang="en-US" sz="4000" dirty="0"/>
              <a:t>Look, I will send to you Eliyahu the prophet before the coming of the great and terrible Day of </a:t>
            </a:r>
            <a:r>
              <a:rPr lang="en-US" altLang="en-US" sz="4000" cap="small" dirty="0"/>
              <a:t>Adoni</a:t>
            </a:r>
            <a:r>
              <a:rPr lang="en-US" altLang="en-US" sz="4000" dirty="0"/>
              <a:t>. </a:t>
            </a:r>
          </a:p>
        </p:txBody>
      </p:sp>
    </p:spTree>
    <p:extLst>
      <p:ext uri="{BB962C8B-B14F-4D97-AF65-F5344CB8AC3E}">
        <p14:creationId xmlns:p14="http://schemas.microsoft.com/office/powerpoint/2010/main" val="5032730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Malakhi</a:t>
            </a:r>
            <a:r>
              <a:rPr lang="en-US" altLang="en-US" sz="4000" baseline="30000" dirty="0"/>
              <a:t> 3.23-24  </a:t>
            </a:r>
            <a:r>
              <a:rPr lang="en-US" altLang="en-US" sz="4000" dirty="0"/>
              <a:t>He will turn the hearts of the fathers to the children and the hearts of the children to their fathers; otherwise I will come and strike the land with complete destruction.”</a:t>
            </a:r>
          </a:p>
        </p:txBody>
      </p:sp>
    </p:spTree>
    <p:extLst>
      <p:ext uri="{BB962C8B-B14F-4D97-AF65-F5344CB8AC3E}">
        <p14:creationId xmlns:p14="http://schemas.microsoft.com/office/powerpoint/2010/main" val="29926763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00"/>
                </a:solidFill>
              </a:rPr>
              <a:t>Prayer point 2 Defense of Israel </a:t>
            </a:r>
          </a:p>
          <a:p>
            <a:pPr algn="l">
              <a:lnSpc>
                <a:spcPct val="90000"/>
              </a:lnSpc>
            </a:pPr>
            <a:r>
              <a:rPr lang="en-US" altLang="en-US" sz="4000" baseline="30000" dirty="0"/>
              <a:t>T’hillim/Ps 83.17,19</a:t>
            </a:r>
            <a:r>
              <a:rPr lang="en-US" altLang="en-US" sz="4000" dirty="0"/>
              <a:t> Fill their faces with shame, so that they will seek your name, </a:t>
            </a:r>
            <a:r>
              <a:rPr lang="en-US" altLang="en-US" sz="4000" cap="small" dirty="0"/>
              <a:t>Adoni</a:t>
            </a:r>
            <a:r>
              <a:rPr lang="en-US" altLang="en-US" sz="4000" dirty="0"/>
              <a:t>… Let them know that you alone, whose name is </a:t>
            </a:r>
            <a:r>
              <a:rPr lang="en-US" altLang="en-US" sz="4000" cap="small" dirty="0"/>
              <a:t>Adoni</a:t>
            </a:r>
            <a:r>
              <a:rPr lang="en-US" altLang="en-US" sz="4000" dirty="0"/>
              <a:t>, are the Most High over all the earth.</a:t>
            </a:r>
          </a:p>
        </p:txBody>
      </p:sp>
    </p:spTree>
    <p:extLst>
      <p:ext uri="{BB962C8B-B14F-4D97-AF65-F5344CB8AC3E}">
        <p14:creationId xmlns:p14="http://schemas.microsoft.com/office/powerpoint/2010/main" val="10952920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298780277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226850</TotalTime>
  <Words>4212</Words>
  <Application>Microsoft Office PowerPoint</Application>
  <PresentationFormat>On-screen Show (16:9)</PresentationFormat>
  <Paragraphs>567</Paragraphs>
  <Slides>96</Slides>
  <Notes>96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96</vt:i4>
      </vt:variant>
    </vt:vector>
  </HeadingPairs>
  <TitlesOfParts>
    <vt:vector size="101" baseType="lpstr">
      <vt:lpstr>Arial</vt:lpstr>
      <vt:lpstr>Arial Rounded MT Bold</vt:lpstr>
      <vt:lpstr>David</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5226</cp:revision>
  <dcterms:created xsi:type="dcterms:W3CDTF">2006-04-21T19:34:43Z</dcterms:created>
  <dcterms:modified xsi:type="dcterms:W3CDTF">2024-06-15T13:49:33Z</dcterms:modified>
</cp:coreProperties>
</file>