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Lst>
  <p:notesMasterIdLst>
    <p:notesMasterId r:id="rId90"/>
  </p:notesMasterIdLst>
  <p:handoutMasterIdLst>
    <p:handoutMasterId r:id="rId91"/>
  </p:handoutMasterIdLst>
  <p:sldIdLst>
    <p:sldId id="2045" r:id="rId3"/>
    <p:sldId id="66139" r:id="rId4"/>
    <p:sldId id="66157" r:id="rId5"/>
    <p:sldId id="66118" r:id="rId6"/>
    <p:sldId id="66158" r:id="rId7"/>
    <p:sldId id="66160" r:id="rId8"/>
    <p:sldId id="66208" r:id="rId9"/>
    <p:sldId id="66209" r:id="rId10"/>
    <p:sldId id="65760" r:id="rId11"/>
    <p:sldId id="65763" r:id="rId12"/>
    <p:sldId id="65757" r:id="rId13"/>
    <p:sldId id="65764" r:id="rId14"/>
    <p:sldId id="65765" r:id="rId15"/>
    <p:sldId id="65798" r:id="rId16"/>
    <p:sldId id="65799" r:id="rId17"/>
    <p:sldId id="65741" r:id="rId18"/>
    <p:sldId id="66147" r:id="rId19"/>
    <p:sldId id="66221" r:id="rId20"/>
    <p:sldId id="65748" r:id="rId21"/>
    <p:sldId id="66144" r:id="rId22"/>
    <p:sldId id="66185" r:id="rId23"/>
    <p:sldId id="66137" r:id="rId24"/>
    <p:sldId id="66152" r:id="rId25"/>
    <p:sldId id="66165" r:id="rId26"/>
    <p:sldId id="66210" r:id="rId27"/>
    <p:sldId id="66219" r:id="rId28"/>
    <p:sldId id="66186" r:id="rId29"/>
    <p:sldId id="66188" r:id="rId30"/>
    <p:sldId id="66189" r:id="rId31"/>
    <p:sldId id="66196" r:id="rId32"/>
    <p:sldId id="66197" r:id="rId33"/>
    <p:sldId id="66172" r:id="rId34"/>
    <p:sldId id="66187" r:id="rId35"/>
    <p:sldId id="66153" r:id="rId36"/>
    <p:sldId id="66174" r:id="rId37"/>
    <p:sldId id="66161" r:id="rId38"/>
    <p:sldId id="66162" r:id="rId39"/>
    <p:sldId id="66167" r:id="rId40"/>
    <p:sldId id="66163" r:id="rId41"/>
    <p:sldId id="66171" r:id="rId42"/>
    <p:sldId id="66192" r:id="rId43"/>
    <p:sldId id="66193" r:id="rId44"/>
    <p:sldId id="66214" r:id="rId45"/>
    <p:sldId id="66215" r:id="rId46"/>
    <p:sldId id="66194" r:id="rId47"/>
    <p:sldId id="66195" r:id="rId48"/>
    <p:sldId id="66190" r:id="rId49"/>
    <p:sldId id="66191" r:id="rId50"/>
    <p:sldId id="66176" r:id="rId51"/>
    <p:sldId id="66212" r:id="rId52"/>
    <p:sldId id="66175" r:id="rId53"/>
    <p:sldId id="66168" r:id="rId54"/>
    <p:sldId id="66169" r:id="rId55"/>
    <p:sldId id="66170" r:id="rId56"/>
    <p:sldId id="66179" r:id="rId57"/>
    <p:sldId id="66178" r:id="rId58"/>
    <p:sldId id="66180" r:id="rId59"/>
    <p:sldId id="66199" r:id="rId60"/>
    <p:sldId id="66216" r:id="rId61"/>
    <p:sldId id="66154" r:id="rId62"/>
    <p:sldId id="66198" r:id="rId63"/>
    <p:sldId id="66220" r:id="rId64"/>
    <p:sldId id="66204" r:id="rId65"/>
    <p:sldId id="66164" r:id="rId66"/>
    <p:sldId id="66140" r:id="rId67"/>
    <p:sldId id="66211" r:id="rId68"/>
    <p:sldId id="66156" r:id="rId69"/>
    <p:sldId id="66122" r:id="rId70"/>
    <p:sldId id="66181" r:id="rId71"/>
    <p:sldId id="66183" r:id="rId72"/>
    <p:sldId id="66182" r:id="rId73"/>
    <p:sldId id="66121" r:id="rId74"/>
    <p:sldId id="66134" r:id="rId75"/>
    <p:sldId id="66200" r:id="rId76"/>
    <p:sldId id="66184" r:id="rId77"/>
    <p:sldId id="66133" r:id="rId78"/>
    <p:sldId id="66202" r:id="rId79"/>
    <p:sldId id="66135" r:id="rId80"/>
    <p:sldId id="66155" r:id="rId81"/>
    <p:sldId id="66217" r:id="rId82"/>
    <p:sldId id="66104" r:id="rId83"/>
    <p:sldId id="66205" r:id="rId84"/>
    <p:sldId id="66218" r:id="rId85"/>
    <p:sldId id="66206" r:id="rId86"/>
    <p:sldId id="66213" r:id="rId87"/>
    <p:sldId id="66136" r:id="rId88"/>
    <p:sldId id="66143" r:id="rId8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7947" autoAdjust="0"/>
  </p:normalViewPr>
  <p:slideViewPr>
    <p:cSldViewPr>
      <p:cViewPr varScale="1">
        <p:scale>
          <a:sx n="101" d="100"/>
          <a:sy n="101" d="100"/>
        </p:scale>
        <p:origin x="126" y="594"/>
      </p:cViewPr>
      <p:guideLst>
        <p:guide orient="horz" pos="1620"/>
        <p:guide pos="2880"/>
      </p:guideLst>
    </p:cSldViewPr>
  </p:slideViewPr>
  <p:outlineViewPr>
    <p:cViewPr>
      <p:scale>
        <a:sx n="33" d="100"/>
        <a:sy n="33" d="100"/>
      </p:scale>
      <p:origin x="0" y="-40800"/>
    </p:cViewPr>
  </p:outlineViewPr>
  <p:notesTextViewPr>
    <p:cViewPr>
      <p:scale>
        <a:sx n="3" d="2"/>
        <a:sy n="3" d="2"/>
      </p:scale>
      <p:origin x="0" y="0"/>
    </p:cViewPr>
  </p:notesTextViewPr>
  <p:sorterViewPr>
    <p:cViewPr varScale="1">
      <p:scale>
        <a:sx n="100" d="100"/>
        <a:sy n="100" d="100"/>
      </p:scale>
      <p:origin x="0" y="-732"/>
    </p:cViewPr>
  </p:sorterViewPr>
  <p:notesViewPr>
    <p:cSldViewPr>
      <p:cViewPr varScale="1">
        <p:scale>
          <a:sx n="85" d="100"/>
          <a:sy n="85" d="100"/>
        </p:scale>
        <p:origin x="19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he-IL" altLang="en-US"/>
              <a:t>!שְׁמַע  </a:t>
            </a:r>
            <a:r>
              <a:rPr lang="en-US" altLang="en-US"/>
              <a:t>Shma! Hear!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27.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he-IL" altLang="en-US"/>
              <a:t>!שְׁמַע  </a:t>
            </a:r>
            <a:r>
              <a:rPr lang="en-US" altLang="en-US"/>
              <a:t>Shma! Hear!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27.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Shem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Mista%27arvi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wikipedia.org/wiki/Hama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unitedwithisrael.org/watch-does-anyone-in-ramallah-hate-hamas/"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Shma! Hear!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27. 2024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2088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Yeshua was quoting, and slightly augmenting, Dvarim 6.4</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10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hlinkClick r:id="rId3"/>
              </a:rPr>
              <a:t>https://en.wikipedia.org/wiki/Shema</a:t>
            </a:r>
            <a:endParaRPr lang="en-US" altLang="en-US" dirty="0"/>
          </a:p>
          <a:p>
            <a:endParaRPr lang="en-US" altLang="en-US" dirty="0"/>
          </a:p>
          <a:p>
            <a:r>
              <a:rPr lang="en-US" altLang="en-US" dirty="0"/>
              <a:t>I personally say the Shema nightly and in the morning.  Reciting memorized scripture is the BEST way to overcome sleeplessness.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27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https://en.wikipedia.org/wiki/Shema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59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https://en.wikipedia.org/wiki/Shema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14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https://en.wikipedia.org/wiki/Shema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3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05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08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https://en.wikipedia.org/wiki/Shema</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96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https://www.youtube.com/watch?v=Zy6GTQedb9w</a:t>
            </a:r>
          </a:p>
          <a:p>
            <a:r>
              <a:rPr lang="en-US" altLang="en-US" dirty="0"/>
              <a:t>Note: the YouTube has more content than I recorded and showed in the synagogue.  Violence and taking G-d’s Name in vain.  I only showed .03 to .41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tells the story of Doron, a commander in the </a:t>
            </a:r>
            <a:r>
              <a:rPr lang="en-US" dirty="0" err="1">
                <a:hlinkClick r:id="rId3" tooltip="Mista'arvim">
                  <a:extLst>
                    <a:ext uri="{A12FA001-AC4F-418D-AE19-62706E023703}">
                      <ahyp:hlinkClr xmlns:ahyp="http://schemas.microsoft.com/office/drawing/2018/hyperlinkcolor" val="tx"/>
                    </a:ext>
                  </a:extLst>
                </a:hlinkClick>
              </a:rPr>
              <a:t>Mista'arvim</a:t>
            </a:r>
            <a:r>
              <a:rPr lang="en-US" dirty="0"/>
              <a:t> </a:t>
            </a:r>
            <a:r>
              <a:rPr lang="he-IL" dirty="0"/>
              <a:t>מסתערבים</a:t>
            </a:r>
            <a:r>
              <a:rPr lang="en-US" dirty="0"/>
              <a:t> assimilate among the Arabs, in the first season, they pursue a </a:t>
            </a:r>
            <a:r>
              <a:rPr lang="en-US" dirty="0">
                <a:hlinkClick r:id="rId4" tooltip="Hamas">
                  <a:extLst>
                    <a:ext uri="{A12FA001-AC4F-418D-AE19-62706E023703}">
                      <ahyp:hlinkClr xmlns:ahyp="http://schemas.microsoft.com/office/drawing/2018/hyperlinkcolor" val="tx"/>
                    </a:ext>
                  </a:extLst>
                </a:hlinkClick>
              </a:rPr>
              <a:t>Hamas</a:t>
            </a:r>
            <a:r>
              <a:rPr lang="en-US" dirty="0"/>
              <a:t> arch-terrorist known as "The Panther".   Doron thought the Panther was eliminated, but found out not.  Doron was captured in the undercover operation…</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93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352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808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89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790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78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408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43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Scriptural, right, reasonable, providential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2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Through the Word, and through the Ruakh</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610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hear him, by reading, memorizing, studying, analyzing, loving His Word.   All of it.  Not just the </a:t>
            </a:r>
            <a:r>
              <a:rPr lang="en-US" altLang="en-US" dirty="0" err="1"/>
              <a:t>parasha</a:t>
            </a:r>
            <a:r>
              <a:rPr lang="en-US" altLang="en-US" dirty="0"/>
              <a:t>, not just the </a:t>
            </a:r>
            <a:r>
              <a:rPr lang="en-US" altLang="en-US" dirty="0" err="1"/>
              <a:t>B’sorah</a:t>
            </a:r>
            <a:r>
              <a:rPr lang="en-US" altLang="en-US" dirty="0"/>
              <a:t>, New Covenant.   All of it!</a:t>
            </a:r>
          </a:p>
          <a:p>
            <a:endParaRPr lang="en-US" altLang="en-US" dirty="0"/>
          </a:p>
          <a:p>
            <a:r>
              <a:rPr lang="en-US" altLang="en-US" dirty="0"/>
              <a:t>With the Acts 15 etc. nuances for non-Jews, not excluded but invited, as FFOZ sorts it out. </a:t>
            </a:r>
          </a:p>
          <a:p>
            <a:endParaRPr lang="en-US" altLang="en-US" dirty="0"/>
          </a:p>
          <a:p>
            <a:r>
              <a:rPr lang="en-US" altLang="en-US" dirty="0"/>
              <a:t>Are we people of the Book?   Title of the Jews.  Hearing from His Ruakh while reading and DOING what we hear!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52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62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Thanks for praying for my speedy recovery.</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7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908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959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Billy Graham asked what he wished he’d done differently.  “Read the Bible more.”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18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069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136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96913"/>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By the Word and by the Spirit of shalom as umpire.  NEVER do anything, say anything, think anything that disrupts the shalom of Messiah.</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42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We can hear and not hear.</a:t>
            </a:r>
          </a:p>
          <a:p>
            <a:r>
              <a:rPr lang="en-US" altLang="en-US" dirty="0"/>
              <a:t>Sometimes I will re-read a section because I was reading with my eyes, but my heart and brain got distracted.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19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68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614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latin typeface="Arial Rounded MT Bold" panose="020F0704030504030204" pitchFamily="34" charset="0"/>
              </a:rPr>
              <a:t> </a:t>
            </a:r>
            <a:r>
              <a:rPr lang="en-US" b="0" i="0" dirty="0">
                <a:solidFill>
                  <a:srgbClr val="000000"/>
                </a:solidFill>
                <a:effectLst/>
                <a:highlight>
                  <a:srgbClr val="FFFFFF"/>
                </a:highlight>
                <a:latin typeface="Arial Rounded MT Bold" panose="020F0704030504030204" pitchFamily="34" charset="0"/>
              </a:rPr>
              <a:t>not rough, but gentle, more like whispering than roaring; something soft, easy, and musical</a:t>
            </a:r>
          </a:p>
          <a:p>
            <a:endParaRPr lang="en-US" altLang="en-US" dirty="0">
              <a:solidFill>
                <a:srgbClr val="000000"/>
              </a:solidFill>
              <a:highlight>
                <a:srgbClr val="FFFFFF"/>
              </a:highlight>
            </a:endParaRPr>
          </a:p>
          <a:p>
            <a:r>
              <a:rPr lang="en-US" altLang="en-US" dirty="0">
                <a:solidFill>
                  <a:srgbClr val="000000"/>
                </a:solidFill>
                <a:highlight>
                  <a:srgbClr val="FFFFFF"/>
                </a:highlight>
                <a:latin typeface="Arial Rounded MT Bold" panose="020F0704030504030204" pitchFamily="34" charset="0"/>
              </a:rPr>
              <a:t>That is the kiss of the Ruakh.</a:t>
            </a:r>
            <a:endParaRPr lang="en-US" altLang="en-US" dirty="0">
              <a:latin typeface="Arial Rounded MT Bold" panose="020F0704030504030204" pitchFamily="34" charset="0"/>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9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22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Do you have a sensitivity for the VOICE of His Love???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367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968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602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82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Told to have honey when bronchitis.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805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444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Scriptural, right, reasonable, providential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17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35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8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Vicki Kline?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82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Hearing well is the highest form of love.  It honors the Oneness of G-d to hear and love people.  </a:t>
            </a:r>
          </a:p>
          <a:p>
            <a:r>
              <a:rPr lang="en-US" altLang="en-US" dirty="0"/>
              <a:t>Therefore Messiah Yeshua made loving your neighbor </a:t>
            </a:r>
            <a:r>
              <a:rPr lang="he-IL" altLang="en-US" sz="2400" b="1" dirty="0">
                <a:latin typeface="David" panose="020E0502060401010101" pitchFamily="34" charset="-79"/>
                <a:cs typeface="David" panose="020E0502060401010101" pitchFamily="34" charset="-79"/>
              </a:rPr>
              <a:t>ואהבת לרעך כמוך</a:t>
            </a:r>
            <a:r>
              <a:rPr lang="en-US" altLang="en-US" dirty="0"/>
              <a:t> a corollary to loving G-d.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581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I’m from the east coast, where we talk fast and interrupt a LOT.  So in Bible school and since, I was convicted of this big time.   WAIT and listen.   </a:t>
            </a:r>
          </a:p>
          <a:p>
            <a:r>
              <a:rPr lang="en-US" altLang="en-US" dirty="0"/>
              <a:t>When I’m doing Mt 18.16 interventions, staying interruptions is a big deal.</a:t>
            </a:r>
          </a:p>
          <a:p>
            <a:r>
              <a:rPr lang="en-US" altLang="en-US" dirty="0"/>
              <a:t>That was the chaos of the first Trump Biden debate 4 years ago.</a:t>
            </a:r>
          </a:p>
          <a:p>
            <a:r>
              <a:rPr lang="en-US" altLang="en-US" b="1" u="sng" dirty="0"/>
              <a:t>Who have you listened to today</a:t>
            </a:r>
            <a:r>
              <a:rPr lang="en-US" altLang="en-US" b="1" dirty="0"/>
              <a: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655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557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092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553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I statements &gt;&gt; You statements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06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50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dirty="0">
                <a:ln>
                  <a:noFill/>
                </a:ln>
                <a:effectLst/>
                <a:uLnTx/>
                <a:uFillTx/>
                <a:latin typeface="Arial" charset="0"/>
                <a:ea typeface="+mn-ea"/>
                <a:cs typeface="Arial" charset="0"/>
              </a:rPr>
              <a:t>!שְׁמַע  </a:t>
            </a:r>
            <a:r>
              <a:rPr kumimoji="0" lang="en-US" altLang="en-US" sz="1200" b="0" i="0" u="none" strike="noStrike" kern="1200" cap="none" spc="0" normalizeH="0" baseline="0" noProof="0" dirty="0">
                <a:ln>
                  <a:noFill/>
                </a:ln>
                <a:effectLst/>
                <a:uLnTx/>
                <a:uFillTx/>
                <a:latin typeface="Arial" charset="0"/>
                <a:ea typeface="+mn-ea"/>
                <a:cs typeface="Arial" charset="0"/>
              </a:rPr>
              <a:t>Shma! Hear! </a:t>
            </a:r>
          </a:p>
        </p:txBody>
      </p:sp>
      <p:sp>
        <p:nvSpPr>
          <p:cNvPr id="5" name="Rectangle 3"/>
          <p:cNvSpPr>
            <a:spLocks noGrp="1" noChangeArrowheads="1"/>
          </p:cNvSpPr>
          <p:nvPr>
            <p:ph type="dt" idx="1"/>
          </p:nvPr>
        </p:nvSpPr>
        <p:spPr>
          <a:xfrm>
            <a:off x="3896188" y="0"/>
            <a:ext cx="2971800" cy="457200"/>
          </a:xfr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2689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40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276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https://vimeo.com/842351723/a8d40af5c8</a:t>
            </a:r>
          </a:p>
          <a:p>
            <a:r>
              <a:rPr lang="en-US" altLang="en-US" dirty="0"/>
              <a:t>From </a:t>
            </a:r>
            <a:r>
              <a:rPr lang="en-US" altLang="en-US" dirty="0" err="1"/>
              <a:t>Barna</a:t>
            </a:r>
            <a:endParaRPr lang="en-US" altLang="en-US" dirty="0"/>
          </a:p>
          <a:p>
            <a:r>
              <a:rPr lang="en-US" altLang="en-US" dirty="0"/>
              <a:t>https://www.barna.com/about/</a:t>
            </a:r>
          </a:p>
          <a:p>
            <a:r>
              <a:rPr lang="en-US" b="0" i="0" dirty="0">
                <a:solidFill>
                  <a:srgbClr val="171717"/>
                </a:solidFill>
                <a:effectLst/>
                <a:highlight>
                  <a:srgbClr val="FFFFFF"/>
                </a:highlight>
                <a:latin typeface="Helvetica Neue"/>
              </a:rPr>
              <a:t>In its nearly 40-year history, </a:t>
            </a:r>
            <a:r>
              <a:rPr lang="en-US" b="0" i="0" dirty="0" err="1">
                <a:solidFill>
                  <a:srgbClr val="171717"/>
                </a:solidFill>
                <a:effectLst/>
                <a:highlight>
                  <a:srgbClr val="FFFFFF"/>
                </a:highlight>
                <a:latin typeface="Helvetica Neue"/>
              </a:rPr>
              <a:t>Barna</a:t>
            </a:r>
            <a:r>
              <a:rPr lang="en-US" b="0" i="0" dirty="0">
                <a:solidFill>
                  <a:srgbClr val="171717"/>
                </a:solidFill>
                <a:effectLst/>
                <a:highlight>
                  <a:srgbClr val="FFFFFF"/>
                </a:highlight>
                <a:latin typeface="Helvetica Neue"/>
              </a:rPr>
              <a:t> Group has conducted more than two million interviews over the course of thousands of studies, and has become a go-to source for insights about faith and culture, leadership and vocation, and generations. </a:t>
            </a:r>
            <a:r>
              <a:rPr lang="en-US" b="0" i="0" dirty="0" err="1">
                <a:solidFill>
                  <a:srgbClr val="171717"/>
                </a:solidFill>
                <a:effectLst/>
                <a:highlight>
                  <a:srgbClr val="FFFFFF"/>
                </a:highlight>
                <a:latin typeface="Helvetica Neue"/>
              </a:rPr>
              <a:t>Barna</a:t>
            </a:r>
            <a:r>
              <a:rPr lang="en-US" b="0" i="0" dirty="0">
                <a:solidFill>
                  <a:srgbClr val="171717"/>
                </a:solidFill>
                <a:effectLst/>
                <a:highlight>
                  <a:srgbClr val="FFFFFF"/>
                </a:highlight>
                <a:latin typeface="Helvetica Neue"/>
              </a:rPr>
              <a:t> Group has carefully and strategically tracked the role of faith in America, developing one of the nation’s most comprehensive databases of spiritual indicators.</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098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13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8294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I’m telling you my opinion by your request.  Paid request!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942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443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1295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975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4904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1969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solidFill>
                  <a:srgbClr val="000000"/>
                </a:solidFill>
              </a:rPr>
              <a:t>https://www.meforum.org/65995/the-uniqueness-of-the-palestinian-israeli-conflict?goal=0_086cfd423c-74c0ec8863-33765913&amp;mc_cid=74c0ec8863&amp;mc_eid=2515d15785</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51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0344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solidFill>
                  <a:srgbClr val="000000"/>
                </a:solidFill>
              </a:rPr>
              <a:t>https://www.meforum.org/65995/the-uniqueness-of-the-palestinian-israeli-conflict?goal=0_086cfd423c-74c0ec8863-33765913&amp;mc_cid=74c0ec8863&amp;mc_eid=2515d15785</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136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8750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5999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https://www.meforum.org/65995/the-uniqueness-of-the-palestinian-israeli-conflict?goal=0_086cfd423c-74c0ec8863-33765913&amp;mc_cid=74c0ec8863&amp;mc_eid=2515d15785</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6037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9146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https://www.meforum.org/65995/the-uniqueness-of-the-palestinian-israeli-conflict?goal=0_086cfd423c-74c0ec8863-33765913&amp;mc_cid=74c0ec8863&amp;mc_eid=2515d15785</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1937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https://www.meforum.org/65995/the-uniqueness-of-the-palestinian-israeli-conflict?goal=0_086cfd423c-74c0ec8863-33765913&amp;mc_cid=74c0ec8863&amp;mc_eid=2515d15785</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3213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https://www.meforum.org/65995/the-uniqueness-of-the-palestinian-israeli-conflict?goal=0_086cfd423c-74c0ec8863-33765913&amp;mc_cid=74c0ec8863&amp;mc_eid=2515d15785</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9947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4769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sz="2000" dirty="0">
                <a:hlinkClick r:id="rId3"/>
              </a:rPr>
              <a:t>https://unitedwithisrael.org/watch-does-anyone-in-ramallah-hate-hamas/</a:t>
            </a:r>
            <a:r>
              <a:rPr lang="en-US" sz="2000" dirty="0"/>
              <a:t>? </a:t>
            </a:r>
          </a:p>
          <a:p>
            <a:endParaRPr lang="en-US" altLang="en-US" sz="2000" dirty="0"/>
          </a:p>
          <a:p>
            <a:r>
              <a:rPr lang="en-US" altLang="en-US" sz="2000" dirty="0"/>
              <a:t>For much more go to https://twitter.com/VividProwess/status/1810958792315609238</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09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694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2705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!שְׁמַע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Shma! Hear!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27.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https://www.commentary.org/seth-mandel/israel-is-doing-what-biden-asked-of-it/</a:t>
            </a:r>
          </a:p>
          <a:p>
            <a:r>
              <a:rPr lang="en-US" altLang="en-US"/>
              <a:t>From Ridgeways</a:t>
            </a:r>
            <a:endParaRPr lang="en-US" altLang="en-US" dirty="0"/>
          </a:p>
        </p:txBody>
      </p:sp>
    </p:spTree>
    <p:extLst>
      <p:ext uri="{BB962C8B-B14F-4D97-AF65-F5344CB8AC3E}">
        <p14:creationId xmlns:p14="http://schemas.microsoft.com/office/powerpoint/2010/main" val="10703573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!שְׁמַע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Shma! Hear!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27.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https://www.commentary.org/seth-mandel/israel-is-doing-what-biden-asked-of-it/</a:t>
            </a:r>
          </a:p>
          <a:p>
            <a:r>
              <a:rPr lang="en-US" altLang="en-US"/>
              <a:t>From Ridgeways</a:t>
            </a:r>
            <a:endParaRPr lang="en-US" altLang="en-US" dirty="0"/>
          </a:p>
        </p:txBody>
      </p:sp>
    </p:spTree>
    <p:extLst>
      <p:ext uri="{BB962C8B-B14F-4D97-AF65-F5344CB8AC3E}">
        <p14:creationId xmlns:p14="http://schemas.microsoft.com/office/powerpoint/2010/main" val="10126110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3565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9744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0597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5340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68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!שְׁמַע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Shma! Hear!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27.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99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659F6E0-E353-4E57-B30C-777C9F00C58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39855508-B0F6-406C-AC3E-19FF82B551D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E21FF14-DFD2-43BB-A1E3-7C3CDF05A90C}"/>
              </a:ext>
            </a:extLst>
          </p:cNvPr>
          <p:cNvSpPr>
            <a:spLocks noGrp="1" noChangeArrowheads="1"/>
          </p:cNvSpPr>
          <p:nvPr>
            <p:ph type="sldNum" sz="quarter" idx="12"/>
          </p:nvPr>
        </p:nvSpPr>
        <p:spPr>
          <a:ln/>
        </p:spPr>
        <p:txBody>
          <a:bodyPr/>
          <a:lstStyle>
            <a:lvl1pPr>
              <a:defRPr/>
            </a:lvl1pPr>
          </a:lstStyle>
          <a:p>
            <a:pPr>
              <a:defRPr/>
            </a:pPr>
            <a:fld id="{BA471653-0442-4C62-A05C-A7B51C88900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3397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D5D66E-7EC8-4A03-A717-C66CBE4406C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371985FC-9768-4A87-B93D-DBC33C24E74D}"/>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48C7BF53-13A6-4B87-8142-0BF63605B380}"/>
              </a:ext>
            </a:extLst>
          </p:cNvPr>
          <p:cNvSpPr>
            <a:spLocks noGrp="1" noChangeArrowheads="1"/>
          </p:cNvSpPr>
          <p:nvPr>
            <p:ph type="sldNum" sz="quarter" idx="12"/>
          </p:nvPr>
        </p:nvSpPr>
        <p:spPr>
          <a:ln/>
        </p:spPr>
        <p:txBody>
          <a:bodyPr/>
          <a:lstStyle>
            <a:lvl1pPr>
              <a:defRPr/>
            </a:lvl1pPr>
          </a:lstStyle>
          <a:p>
            <a:pPr>
              <a:defRPr/>
            </a:pPr>
            <a:fld id="{FEA79EB7-9E6C-418C-B70E-3CD032CCB75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317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8B0967E-166D-4D3E-B04A-C30CCFE8F4C4}"/>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E4F5B9-BF47-460F-9238-731847774632}"/>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AE6A8E-0C77-4B0F-9FAD-981715ACCFB8}"/>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BF521A4-BA43-4F12-AA31-E764AF7C8D79}"/>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B535EEB-A159-439F-AAB7-59A26F6E185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2CF94DE0-8F7E-4101-90E7-A656C2C08509}" type="slidenum">
              <a:rPr lang="en-US" altLang="en-US"/>
              <a:pPr>
                <a:defRPr/>
              </a:pPr>
              <a:t>‹#›</a:t>
            </a:fld>
            <a:endParaRPr lang="en-US" altLang="en-US"/>
          </a:p>
        </p:txBody>
      </p:sp>
    </p:spTree>
    <p:extLst>
      <p:ext uri="{BB962C8B-B14F-4D97-AF65-F5344CB8AC3E}">
        <p14:creationId xmlns:p14="http://schemas.microsoft.com/office/powerpoint/2010/main" val="3416122534"/>
      </p:ext>
    </p:extLst>
  </p:cSld>
  <p:clrMap bg1="lt1" tx1="dk1" bg2="lt2" tx2="dk2" accent1="accent1" accent2="accent2" accent3="accent3" accent4="accent4" accent5="accent5" accent6="accent6" hlink="hlink" folHlink="folHlink"/>
  <p:sldLayoutIdLst>
    <p:sldLayoutId id="2147483840" r:id="rId1"/>
    <p:sldLayoutId id="2147483841"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gustafsonconsulting.org/"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3FD883-7E71-49B1-995E-7A16678D977A}"/>
              </a:ext>
            </a:extLst>
          </p:cNvPr>
          <p:cNvSpPr>
            <a:spLocks noGrp="1" noChangeArrowheads="1"/>
          </p:cNvSpPr>
          <p:nvPr>
            <p:ph type="ctrTitle" idx="4294967295"/>
          </p:nvPr>
        </p:nvSpPr>
        <p:spPr>
          <a:xfrm>
            <a:off x="1143000" y="0"/>
            <a:ext cx="6858000" cy="1028700"/>
          </a:xfrm>
        </p:spPr>
        <p:txBody>
          <a:bodyPr/>
          <a:lstStyle/>
          <a:p>
            <a:pPr eaLnBrk="1" hangingPunct="1"/>
            <a:r>
              <a:rPr lang="en-US" altLang="en-US" sz="3600">
                <a:latin typeface="AlgerianD" pitchFamily="82" charset="0"/>
              </a:rPr>
              <a:t> </a:t>
            </a:r>
            <a:endParaRPr lang="en-US" altLang="en-US" sz="1500" b="1">
              <a:cs typeface="Narkisim" panose="020E0502050101010101" pitchFamily="34" charset="-79"/>
            </a:endParaRPr>
          </a:p>
        </p:txBody>
      </p:sp>
      <p:sp>
        <p:nvSpPr>
          <p:cNvPr id="4099" name="Rectangle 3">
            <a:extLst>
              <a:ext uri="{FF2B5EF4-FFF2-40B4-BE49-F238E27FC236}">
                <a16:creationId xmlns:a16="http://schemas.microsoft.com/office/drawing/2014/main" id="{8A7E70B9-6A95-4580-85F0-D3EB504FBED9}"/>
              </a:ext>
            </a:extLst>
          </p:cNvPr>
          <p:cNvSpPr>
            <a:spLocks noGrp="1" noChangeArrowheads="1"/>
          </p:cNvSpPr>
          <p:nvPr>
            <p:ph type="subTitle" idx="4294967295"/>
          </p:nvPr>
        </p:nvSpPr>
        <p:spPr>
          <a:xfrm>
            <a:off x="1143000" y="141686"/>
            <a:ext cx="6858000" cy="5001815"/>
          </a:xfrm>
        </p:spPr>
        <p:txBody>
          <a:bodyPr>
            <a:normAutofit lnSpcReduction="10000"/>
          </a:bodyPr>
          <a:lstStyle/>
          <a:p>
            <a:pPr marL="0" indent="0" algn="ctr" rtl="1" eaLnBrk="1" hangingPunct="1">
              <a:lnSpc>
                <a:spcPct val="90000"/>
              </a:lnSpc>
              <a:spcBef>
                <a:spcPct val="0"/>
              </a:spcBef>
              <a:defRPr/>
            </a:pPr>
            <a:r>
              <a:rPr lang="he-IL" sz="3075" i="1" dirty="0">
                <a:latin typeface="David" pitchFamily="2" charset="-79"/>
              </a:rPr>
              <a:t> </a:t>
            </a:r>
            <a:r>
              <a:rPr lang="he-IL" sz="5400" b="1" dirty="0">
                <a:latin typeface="David" pitchFamily="2" charset="-79"/>
                <a:cs typeface="Vilna" pitchFamily="2" charset="-79"/>
              </a:rPr>
              <a:t>שְׁמַע יִשְׂרָאֵל </a:t>
            </a:r>
            <a:endParaRPr lang="en-US" sz="5400" b="1" dirty="0">
              <a:latin typeface="David" pitchFamily="2" charset="-79"/>
              <a:cs typeface="Vilna" pitchFamily="2" charset="-79"/>
            </a:endParaRPr>
          </a:p>
          <a:p>
            <a:pPr marL="0" indent="0" algn="ctr" rtl="1" eaLnBrk="1" hangingPunct="1">
              <a:lnSpc>
                <a:spcPct val="90000"/>
              </a:lnSpc>
              <a:spcBef>
                <a:spcPct val="0"/>
              </a:spcBef>
              <a:defRPr/>
            </a:pPr>
            <a:r>
              <a:rPr lang="he-IL" sz="5400" b="1" dirty="0">
                <a:latin typeface="David" pitchFamily="2" charset="-79"/>
                <a:cs typeface="Vilna" pitchFamily="2" charset="-79"/>
              </a:rPr>
              <a:t>יְיָ אֱלהֵינוּ יְיָ אֶחָד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dirty="0" err="1"/>
              <a:t>Sh’ma</a:t>
            </a:r>
            <a:r>
              <a:rPr lang="en-US" dirty="0"/>
              <a:t> </a:t>
            </a:r>
            <a:r>
              <a:rPr lang="en-US" dirty="0" err="1"/>
              <a:t>Yees</a:t>
            </a:r>
            <a:r>
              <a:rPr lang="en-US" dirty="0"/>
              <a:t>-ra-</a:t>
            </a:r>
            <a:r>
              <a:rPr lang="en-US" dirty="0" err="1"/>
              <a:t>ayl</a:t>
            </a:r>
            <a:endParaRPr lang="en-US" dirty="0"/>
          </a:p>
          <a:p>
            <a:pPr marL="0" indent="0" algn="ctr" eaLnBrk="1" hangingPunct="1">
              <a:lnSpc>
                <a:spcPct val="90000"/>
              </a:lnSpc>
              <a:spcBef>
                <a:spcPct val="0"/>
              </a:spcBef>
              <a:defRPr/>
            </a:pPr>
            <a:r>
              <a:rPr lang="en-US" dirty="0"/>
              <a:t>Ah-do-</a:t>
            </a:r>
            <a:r>
              <a:rPr lang="en-US" dirty="0" err="1"/>
              <a:t>ni</a:t>
            </a:r>
            <a:r>
              <a:rPr lang="en-US" dirty="0"/>
              <a:t> E-lo-hay-nu </a:t>
            </a:r>
          </a:p>
          <a:p>
            <a:pPr marL="0" indent="0" algn="ctr" eaLnBrk="1" hangingPunct="1">
              <a:lnSpc>
                <a:spcPct val="90000"/>
              </a:lnSpc>
              <a:spcBef>
                <a:spcPct val="0"/>
              </a:spcBef>
              <a:defRPr/>
            </a:pPr>
            <a:r>
              <a:rPr lang="en-US" dirty="0"/>
              <a:t>Ah-do-</a:t>
            </a:r>
            <a:r>
              <a:rPr lang="en-US" dirty="0" err="1"/>
              <a:t>ni</a:t>
            </a:r>
            <a:r>
              <a:rPr lang="en-US" dirty="0"/>
              <a:t> eh-</a:t>
            </a:r>
            <a:r>
              <a:rPr lang="en-US" dirty="0" err="1"/>
              <a:t>khad</a:t>
            </a:r>
            <a:endParaRPr lang="en-US" dirty="0"/>
          </a:p>
          <a:p>
            <a:pPr marL="0" indent="0" algn="ctr" rtl="1" eaLnBrk="1" hangingPunct="1">
              <a:lnSpc>
                <a:spcPct val="90000"/>
              </a:lnSpc>
              <a:spcBef>
                <a:spcPct val="0"/>
              </a:spcBef>
              <a:defRPr/>
            </a:pPr>
            <a:r>
              <a:rPr lang="he-IL" sz="3000" dirty="0">
                <a:latin typeface="Narkisim" pitchFamily="2" charset="-79"/>
                <a:cs typeface="Narkisim" pitchFamily="2" charset="-79"/>
              </a:rPr>
              <a:t> </a:t>
            </a:r>
            <a:r>
              <a:rPr lang="he-IL" sz="5400" b="1" dirty="0">
                <a:latin typeface="David" pitchFamily="2" charset="-79"/>
                <a:cs typeface="Vilna" pitchFamily="2" charset="-79"/>
              </a:rPr>
              <a:t>בָּרוּךְ שֵׁם כְּבוֹד</a:t>
            </a:r>
            <a:r>
              <a:rPr lang="en-US" sz="5400" b="1" dirty="0">
                <a:latin typeface="David" pitchFamily="2" charset="-79"/>
                <a:cs typeface="Vilna" pitchFamily="2" charset="-79"/>
              </a:rPr>
              <a:t> </a:t>
            </a:r>
            <a:r>
              <a:rPr lang="he-IL" sz="5400" b="1" dirty="0">
                <a:latin typeface="David" pitchFamily="2" charset="-79"/>
                <a:cs typeface="Vilna" pitchFamily="2" charset="-79"/>
              </a:rPr>
              <a:t>מַלְכוּתוֹ לְעוֹלָם וָעֶד</a:t>
            </a:r>
            <a:endParaRPr lang="he-IL" sz="5400" b="1" dirty="0">
              <a:latin typeface="Narkisim" pitchFamily="2" charset="-79"/>
              <a:cs typeface="Vilna" pitchFamily="2" charset="-79"/>
            </a:endParaRPr>
          </a:p>
          <a:p>
            <a:pPr marL="0" indent="0" algn="ctr" eaLnBrk="1" hangingPunct="1">
              <a:lnSpc>
                <a:spcPct val="90000"/>
              </a:lnSpc>
              <a:spcBef>
                <a:spcPct val="0"/>
              </a:spcBef>
              <a:defRPr/>
            </a:pPr>
            <a:r>
              <a:rPr lang="en-US" dirty="0"/>
              <a:t>Ba-</a:t>
            </a:r>
            <a:r>
              <a:rPr lang="en-US" dirty="0" err="1"/>
              <a:t>rukh</a:t>
            </a:r>
            <a:r>
              <a:rPr lang="en-US" dirty="0"/>
              <a:t> </a:t>
            </a:r>
            <a:r>
              <a:rPr lang="en-US" dirty="0" err="1"/>
              <a:t>shaym</a:t>
            </a:r>
            <a:r>
              <a:rPr lang="en-US" dirty="0"/>
              <a:t> </a:t>
            </a:r>
            <a:r>
              <a:rPr lang="en-US" dirty="0" err="1"/>
              <a:t>k’vod</a:t>
            </a:r>
            <a:r>
              <a:rPr lang="en-US" dirty="0"/>
              <a:t> Mal-</a:t>
            </a:r>
            <a:r>
              <a:rPr lang="en-US" dirty="0" err="1"/>
              <a:t>khu</a:t>
            </a:r>
            <a:r>
              <a:rPr lang="en-US" dirty="0"/>
              <a:t>-to</a:t>
            </a:r>
            <a:r>
              <a:rPr lang="en-US" i="1" dirty="0"/>
              <a:t> </a:t>
            </a:r>
            <a:r>
              <a:rPr lang="en-US" dirty="0" err="1"/>
              <a:t>l’o</a:t>
            </a:r>
            <a:r>
              <a:rPr lang="en-US" dirty="0"/>
              <a:t>-lam </a:t>
            </a:r>
            <a:r>
              <a:rPr lang="en-US" dirty="0" err="1"/>
              <a:t>va-ed</a:t>
            </a:r>
            <a:endParaRPr lang="en-US" dirty="0"/>
          </a:p>
        </p:txBody>
      </p:sp>
    </p:spTree>
    <p:extLst>
      <p:ext uri="{BB962C8B-B14F-4D97-AF65-F5344CB8AC3E}">
        <p14:creationId xmlns:p14="http://schemas.microsoft.com/office/powerpoint/2010/main" val="329781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3700" baseline="30000" dirty="0"/>
              <a:t>Mark 12.28-30 </a:t>
            </a:r>
            <a:r>
              <a:rPr lang="en-US" sz="3700" dirty="0"/>
              <a:t>Hear, </a:t>
            </a:r>
            <a:r>
              <a:rPr lang="he-IL" sz="4000" b="1" dirty="0">
                <a:latin typeface="David" pitchFamily="2" charset="-79"/>
                <a:cs typeface="Vilna" pitchFamily="2" charset="-79"/>
              </a:rPr>
              <a:t>שְׁמַע</a:t>
            </a:r>
            <a:r>
              <a:rPr lang="en-US" sz="4000" b="1" dirty="0">
                <a:latin typeface="David" pitchFamily="2" charset="-79"/>
                <a:cs typeface="Vilna" pitchFamily="2" charset="-79"/>
              </a:rPr>
              <a:t> </a:t>
            </a:r>
            <a:r>
              <a:rPr lang="en-US" sz="3700" i="1" dirty="0"/>
              <a:t>Shema</a:t>
            </a:r>
            <a:r>
              <a:rPr lang="en-US" sz="4000" b="1" dirty="0">
                <a:latin typeface="David" pitchFamily="2" charset="-79"/>
                <a:cs typeface="Vilna" pitchFamily="2" charset="-79"/>
              </a:rPr>
              <a:t> </a:t>
            </a:r>
            <a:r>
              <a:rPr lang="en-US" sz="3700" dirty="0"/>
              <a:t>O Isra’el, </a:t>
            </a:r>
            <a:r>
              <a:rPr lang="en-US" sz="3700" cap="small" dirty="0"/>
              <a:t>Adoni</a:t>
            </a:r>
            <a:r>
              <a:rPr lang="en-US" sz="3700" dirty="0"/>
              <a:t> our God, </a:t>
            </a:r>
            <a:r>
              <a:rPr lang="en-US" sz="3700" cap="small" dirty="0"/>
              <a:t>Adoni</a:t>
            </a:r>
            <a:r>
              <a:rPr lang="en-US" sz="3700" dirty="0"/>
              <a:t> is one, and you are to love </a:t>
            </a:r>
            <a:r>
              <a:rPr lang="en-US" sz="3700" cap="small" dirty="0"/>
              <a:t>Adoni</a:t>
            </a:r>
            <a:r>
              <a:rPr lang="en-US" sz="3700" dirty="0"/>
              <a:t> your God with all your heart, with all your soul, with all your understanding and with all your strength.’ The second is this: ‘You are to love your neighbor as yourself.’ There is no other mitzvah greater than these.”</a:t>
            </a:r>
          </a:p>
        </p:txBody>
      </p:sp>
    </p:spTree>
    <p:extLst>
      <p:ext uri="{BB962C8B-B14F-4D97-AF65-F5344CB8AC3E}">
        <p14:creationId xmlns:p14="http://schemas.microsoft.com/office/powerpoint/2010/main" val="269887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Observant Jews consider the Shema to be the most important part of the prayer service in Judaism, and its twice-daily recitation as a mitzvah (religious commandment). Also, it is </a:t>
            </a:r>
            <a:r>
              <a:rPr lang="en-US" sz="4000" u="sng" dirty="0">
                <a:solidFill>
                  <a:srgbClr val="FFFF66"/>
                </a:solidFill>
              </a:rPr>
              <a:t>traditional for Jews to say the Shema as their last words</a:t>
            </a:r>
            <a:r>
              <a:rPr lang="en-US" sz="4000" dirty="0"/>
              <a:t>, and for parents to teach their children to say it before they go to sleep at night.</a:t>
            </a:r>
          </a:p>
        </p:txBody>
      </p:sp>
    </p:spTree>
    <p:extLst>
      <p:ext uri="{BB962C8B-B14F-4D97-AF65-F5344CB8AC3E}">
        <p14:creationId xmlns:p14="http://schemas.microsoft.com/office/powerpoint/2010/main" val="408658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Literally, reciting the Shema was slated as “receiving the kingdom of heaven.”</a:t>
            </a:r>
          </a:p>
        </p:txBody>
      </p:sp>
    </p:spTree>
    <p:extLst>
      <p:ext uri="{BB962C8B-B14F-4D97-AF65-F5344CB8AC3E}">
        <p14:creationId xmlns:p14="http://schemas.microsoft.com/office/powerpoint/2010/main" val="50898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Before going to sleep, the first paragraph of the Shema is recited. This is not only a commandment directly given in the Bible (in Deuteronomy 6:6–7), but is also alluded to from verses such as "Commune with your own heart upon your bed" (Psalms 4:4).</a:t>
            </a:r>
          </a:p>
        </p:txBody>
      </p:sp>
    </p:spTree>
    <p:extLst>
      <p:ext uri="{BB962C8B-B14F-4D97-AF65-F5344CB8AC3E}">
        <p14:creationId xmlns:p14="http://schemas.microsoft.com/office/powerpoint/2010/main" val="41550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All flows from the assertion of the oneness of God's kingship. Thus, in the first portion, there is a command to love God with all one's heart, soul, and might, and to remember and teach these very important words to the children throughout the day.</a:t>
            </a:r>
          </a:p>
        </p:txBody>
      </p:sp>
    </p:spTree>
    <p:extLst>
      <p:ext uri="{BB962C8B-B14F-4D97-AF65-F5344CB8AC3E}">
        <p14:creationId xmlns:p14="http://schemas.microsoft.com/office/powerpoint/2010/main" val="42026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According to the Talmud, Rabbi Akiva patiently endured while his flesh was being torn with iron combs, and died reciting the Shema. He pronounced the last word of the sentence, </a:t>
            </a:r>
            <a:r>
              <a:rPr lang="en-US" sz="4000" dirty="0" err="1"/>
              <a:t>Ekhad</a:t>
            </a:r>
            <a:r>
              <a:rPr lang="en-US" sz="4000" dirty="0"/>
              <a:t> ("one") with his last breath. </a:t>
            </a:r>
          </a:p>
        </p:txBody>
      </p:sp>
    </p:spTree>
    <p:extLst>
      <p:ext uri="{BB962C8B-B14F-4D97-AF65-F5344CB8AC3E}">
        <p14:creationId xmlns:p14="http://schemas.microsoft.com/office/powerpoint/2010/main" val="103232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4343400" cy="4800600"/>
          </a:xfrm>
        </p:spPr>
        <p:txBody>
          <a:bodyPr>
            <a:normAutofit/>
          </a:bodyPr>
          <a:lstStyle/>
          <a:p>
            <a:pPr algn="l"/>
            <a:r>
              <a:rPr lang="en-US" sz="4000"/>
              <a:t>Roi Klein, a major in the Israel Defense Forces</a:t>
            </a:r>
            <a:endParaRPr lang="en-US" sz="4000" dirty="0"/>
          </a:p>
        </p:txBody>
      </p:sp>
      <p:pic>
        <p:nvPicPr>
          <p:cNvPr id="1026" name="Picture 2" descr="Remembering Roi Klein | Tuvia Book | The Blogs">
            <a:extLst>
              <a:ext uri="{FF2B5EF4-FFF2-40B4-BE49-F238E27FC236}">
                <a16:creationId xmlns:a16="http://schemas.microsoft.com/office/drawing/2014/main" id="{585B093C-CC93-6B3E-2616-54B15F73B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
            <a:ext cx="4569594" cy="507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7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Since then, it has been traditional for Jews to say the Shema as their last words. In 2006 Roi Klein, a major in the Israel Defense Forces, said the Shema before jumping on a live grenade and dying to save his fellow soldiers.</a:t>
            </a:r>
          </a:p>
        </p:txBody>
      </p:sp>
    </p:spTree>
    <p:extLst>
      <p:ext uri="{BB962C8B-B14F-4D97-AF65-F5344CB8AC3E}">
        <p14:creationId xmlns:p14="http://schemas.microsoft.com/office/powerpoint/2010/main" val="327415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0A4695B-08A4-11AA-241B-BD1922C05D2F}"/>
              </a:ext>
            </a:extLst>
          </p:cNvPr>
          <p:cNvPicPr>
            <a:picLocks noChangeAspect="1"/>
          </p:cNvPicPr>
          <p:nvPr/>
        </p:nvPicPr>
        <p:blipFill>
          <a:blip r:embed="rId3"/>
          <a:stretch>
            <a:fillRect/>
          </a:stretch>
        </p:blipFill>
        <p:spPr>
          <a:xfrm>
            <a:off x="815548" y="0"/>
            <a:ext cx="7512904" cy="5143500"/>
          </a:xfrm>
          <a:prstGeom prst="rect">
            <a:avLst/>
          </a:prstGeom>
        </p:spPr>
      </p:pic>
    </p:spTree>
    <p:extLst>
      <p:ext uri="{BB962C8B-B14F-4D97-AF65-F5344CB8AC3E}">
        <p14:creationId xmlns:p14="http://schemas.microsoft.com/office/powerpoint/2010/main" val="11081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My three new friends when I was down for several days with viral bronchitis…</a:t>
            </a:r>
          </a:p>
        </p:txBody>
      </p:sp>
    </p:spTree>
    <p:extLst>
      <p:ext uri="{BB962C8B-B14F-4D97-AF65-F5344CB8AC3E}">
        <p14:creationId xmlns:p14="http://schemas.microsoft.com/office/powerpoint/2010/main" val="178932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8E3F726-C91C-EB3A-EFBC-CF93D9E134CF}"/>
              </a:ext>
            </a:extLst>
          </p:cNvPr>
          <p:cNvPicPr>
            <a:picLocks noChangeAspect="1"/>
          </p:cNvPicPr>
          <p:nvPr/>
        </p:nvPicPr>
        <p:blipFill>
          <a:blip r:embed="rId3"/>
          <a:stretch>
            <a:fillRect/>
          </a:stretch>
        </p:blipFill>
        <p:spPr>
          <a:xfrm>
            <a:off x="739067" y="0"/>
            <a:ext cx="7665866" cy="5143500"/>
          </a:xfrm>
          <a:prstGeom prst="rect">
            <a:avLst/>
          </a:prstGeom>
        </p:spPr>
      </p:pic>
    </p:spTree>
    <p:extLst>
      <p:ext uri="{BB962C8B-B14F-4D97-AF65-F5344CB8AC3E}">
        <p14:creationId xmlns:p14="http://schemas.microsoft.com/office/powerpoint/2010/main" val="281678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Generally, the Shma is taken as a command to hear and imbibe the concept of the </a:t>
            </a:r>
            <a:r>
              <a:rPr lang="en-US" sz="4000" u="sng" dirty="0">
                <a:solidFill>
                  <a:srgbClr val="FFFF66"/>
                </a:solidFill>
              </a:rPr>
              <a:t>Oneness of G-d</a:t>
            </a:r>
            <a:r>
              <a:rPr lang="en-US" sz="4000" dirty="0"/>
              <a:t>.  That is the primary interpretation, and the concept of G-d’s being </a:t>
            </a:r>
            <a:r>
              <a:rPr lang="he-IL" sz="4400" b="1" dirty="0">
                <a:latin typeface="David" panose="020E0502060401010101" pitchFamily="34" charset="-79"/>
                <a:cs typeface="David" panose="020E0502060401010101" pitchFamily="34" charset="-79"/>
              </a:rPr>
              <a:t>אֶחָד</a:t>
            </a:r>
            <a:r>
              <a:rPr lang="en-US" sz="4000" dirty="0"/>
              <a:t> </a:t>
            </a:r>
            <a:r>
              <a:rPr lang="en-US" sz="4000" i="1" dirty="0" err="1"/>
              <a:t>Ekhad</a:t>
            </a:r>
            <a:r>
              <a:rPr lang="en-US" sz="4000" dirty="0"/>
              <a:t> One has made the Jewish people the who they are, </a:t>
            </a:r>
          </a:p>
        </p:txBody>
      </p:sp>
    </p:spTree>
    <p:extLst>
      <p:ext uri="{BB962C8B-B14F-4D97-AF65-F5344CB8AC3E}">
        <p14:creationId xmlns:p14="http://schemas.microsoft.com/office/powerpoint/2010/main" val="287208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transformative influence in the world, and the culture into which Messiah Yeshua’s message of Divine salvation could be understood and launched.  Hence Messiah Yeshua said it was </a:t>
            </a:r>
            <a:r>
              <a:rPr lang="en-US" sz="4000" u="sng" dirty="0"/>
              <a:t>the</a:t>
            </a:r>
            <a:r>
              <a:rPr lang="en-US" sz="4000" dirty="0"/>
              <a:t> MOST important.</a:t>
            </a:r>
          </a:p>
        </p:txBody>
      </p:sp>
    </p:spTree>
    <p:extLst>
      <p:ext uri="{BB962C8B-B14F-4D97-AF65-F5344CB8AC3E}">
        <p14:creationId xmlns:p14="http://schemas.microsoft.com/office/powerpoint/2010/main" val="233559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But there is another expository interpretation that I think the Ruakh has for us today.  </a:t>
            </a:r>
          </a:p>
          <a:p>
            <a:pPr algn="l"/>
            <a:r>
              <a:rPr lang="en-US" sz="4000" dirty="0">
                <a:solidFill>
                  <a:srgbClr val="FFFF66"/>
                </a:solidFill>
              </a:rPr>
              <a:t>Hearing</a:t>
            </a:r>
            <a:r>
              <a:rPr lang="en-US" sz="4000" dirty="0"/>
              <a:t>…His Oneness, His nature, His voice.</a:t>
            </a:r>
          </a:p>
          <a:p>
            <a:pPr algn="l"/>
            <a:r>
              <a:rPr lang="en-US" sz="4000" dirty="0"/>
              <a:t>Hearing…</a:t>
            </a:r>
          </a:p>
        </p:txBody>
      </p:sp>
    </p:spTree>
    <p:extLst>
      <p:ext uri="{BB962C8B-B14F-4D97-AF65-F5344CB8AC3E}">
        <p14:creationId xmlns:p14="http://schemas.microsoft.com/office/powerpoint/2010/main" val="161861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E2D0D76-FF4D-6C03-0D02-7D1A28526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8726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11CE792-9EF6-B034-0D42-F2BE8B55F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152FA61-54CA-C1E2-C7A6-96D36354A505}"/>
              </a:ext>
            </a:extLst>
          </p:cNvPr>
          <p:cNvSpPr txBox="1"/>
          <p:nvPr/>
        </p:nvSpPr>
        <p:spPr>
          <a:xfrm>
            <a:off x="304800" y="209550"/>
            <a:ext cx="8610600" cy="5139869"/>
          </a:xfrm>
          <a:prstGeom prst="rect">
            <a:avLst/>
          </a:prstGeom>
          <a:noFill/>
        </p:spPr>
        <p:txBody>
          <a:bodyPr wrap="square" rtlCol="0">
            <a:spAutoFit/>
          </a:bodyPr>
          <a:lstStyle/>
          <a:p>
            <a:r>
              <a:rPr lang="he-IL" sz="4400" b="1" dirty="0">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שְׁמַע</a:t>
            </a:r>
            <a:r>
              <a:rPr lang="en-US" sz="4000" i="1" dirty="0"/>
              <a:t>Shma!</a:t>
            </a:r>
            <a:r>
              <a:rPr lang="he-IL" sz="4400" b="1" dirty="0">
                <a:latin typeface="David" panose="020E0502060401010101" pitchFamily="34" charset="-79"/>
                <a:cs typeface="David" panose="020E0502060401010101" pitchFamily="34" charset="-79"/>
              </a:rPr>
              <a:t> </a:t>
            </a:r>
            <a:r>
              <a:rPr lang="en-US" sz="4000" dirty="0"/>
              <a:t>Hear!</a:t>
            </a:r>
          </a:p>
          <a:p>
            <a:pPr marL="509588" indent="-509588" algn="l">
              <a:buFont typeface="+mj-lt"/>
              <a:buAutoNum type="arabicPeriod"/>
            </a:pPr>
            <a:r>
              <a:rPr lang="en-US" sz="4000" dirty="0"/>
              <a:t>The command</a:t>
            </a:r>
          </a:p>
          <a:p>
            <a:pPr marL="509588" indent="-509588" algn="l">
              <a:buFont typeface="+mj-lt"/>
              <a:buAutoNum type="arabicPeriod"/>
            </a:pPr>
            <a:r>
              <a:rPr lang="en-US" u="sng" dirty="0">
                <a:solidFill>
                  <a:srgbClr val="FFFF66"/>
                </a:solidFill>
              </a:rPr>
              <a:t>How to hear G-d: Word, Ruakh </a:t>
            </a:r>
          </a:p>
          <a:p>
            <a:pPr marL="509588" indent="-509588" algn="l">
              <a:buFont typeface="+mj-lt"/>
              <a:buAutoNum type="arabicPeriod"/>
            </a:pPr>
            <a:r>
              <a:rPr lang="en-US" dirty="0"/>
              <a:t>How to hear people</a:t>
            </a:r>
          </a:p>
          <a:p>
            <a:pPr marL="509588" indent="-509588" algn="l">
              <a:buFont typeface="+mj-lt"/>
              <a:buAutoNum type="arabicPeriod"/>
            </a:pPr>
            <a:r>
              <a:rPr lang="en-US" dirty="0"/>
              <a:t>How Israelis and Palestinians can hear each other.</a:t>
            </a:r>
          </a:p>
          <a:p>
            <a:pPr marL="509588" indent="-509588" algn="l">
              <a:buFont typeface="+mj-lt"/>
              <a:buAutoNum type="arabicPeriod"/>
            </a:pPr>
            <a:r>
              <a:rPr lang="en-US" sz="4000" dirty="0"/>
              <a:t>Take</a:t>
            </a:r>
            <a:r>
              <a:rPr lang="en-US" dirty="0"/>
              <a:t>away: Hear G-d and someone</a:t>
            </a:r>
            <a:endParaRPr lang="en-US" sz="4000" dirty="0"/>
          </a:p>
        </p:txBody>
      </p:sp>
    </p:spTree>
    <p:extLst>
      <p:ext uri="{BB962C8B-B14F-4D97-AF65-F5344CB8AC3E}">
        <p14:creationId xmlns:p14="http://schemas.microsoft.com/office/powerpoint/2010/main" val="3300806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Hearing from G-d by </a:t>
            </a:r>
          </a:p>
          <a:p>
            <a:pPr marL="346075" indent="-346075" algn="l">
              <a:buFont typeface="Arial" panose="020B0604020202020204" pitchFamily="34" charset="0"/>
              <a:buChar char="•"/>
            </a:pPr>
            <a:r>
              <a:rPr lang="en-US" sz="4000" dirty="0"/>
              <a:t>His Word</a:t>
            </a:r>
          </a:p>
          <a:p>
            <a:pPr marL="346075" indent="-346075" algn="l">
              <a:buFont typeface="Arial" panose="020B0604020202020204" pitchFamily="34" charset="0"/>
              <a:buChar char="•"/>
            </a:pPr>
            <a:r>
              <a:rPr lang="en-US" sz="4000" dirty="0"/>
              <a:t>His Ruakh </a:t>
            </a:r>
          </a:p>
        </p:txBody>
      </p:sp>
    </p:spTree>
    <p:extLst>
      <p:ext uri="{BB962C8B-B14F-4D97-AF65-F5344CB8AC3E}">
        <p14:creationId xmlns:p14="http://schemas.microsoft.com/office/powerpoint/2010/main" val="1206474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Mark 12.28-30 </a:t>
            </a:r>
            <a:r>
              <a:rPr lang="en-US" sz="4000" dirty="0"/>
              <a:t>Hear, O Isra’el, </a:t>
            </a:r>
            <a:r>
              <a:rPr lang="en-US" sz="4000" cap="small" dirty="0"/>
              <a:t>Adoni</a:t>
            </a:r>
            <a:r>
              <a:rPr lang="en-US" sz="4000" dirty="0"/>
              <a:t> our God, </a:t>
            </a:r>
            <a:r>
              <a:rPr lang="en-US" sz="4000" cap="small" dirty="0"/>
              <a:t>Adoni</a:t>
            </a:r>
            <a:r>
              <a:rPr lang="en-US" sz="4000" dirty="0"/>
              <a:t> is one.</a:t>
            </a:r>
          </a:p>
          <a:p>
            <a:pPr marL="288925" indent="-288925" algn="l">
              <a:buFont typeface="Arial" panose="020B0604020202020204" pitchFamily="34" charset="0"/>
              <a:buChar char="•"/>
            </a:pPr>
            <a:r>
              <a:rPr lang="en-US" sz="4000" dirty="0"/>
              <a:t>Hearing Who He is.</a:t>
            </a:r>
          </a:p>
          <a:p>
            <a:pPr marL="288925" indent="-288925" algn="l">
              <a:buFont typeface="Arial" panose="020B0604020202020204" pitchFamily="34" charset="0"/>
              <a:buChar char="•"/>
            </a:pPr>
            <a:r>
              <a:rPr lang="en-US" sz="4000" dirty="0"/>
              <a:t>Hearing His will.</a:t>
            </a:r>
          </a:p>
          <a:p>
            <a:pPr marL="288925" indent="-288925" algn="l">
              <a:buFont typeface="Arial" panose="020B0604020202020204" pitchFamily="34" charset="0"/>
              <a:buChar char="•"/>
            </a:pPr>
            <a:r>
              <a:rPr lang="en-US" sz="4000" dirty="0"/>
              <a:t>Hearing His relational love for us.</a:t>
            </a:r>
          </a:p>
          <a:p>
            <a:pPr marL="288925" indent="-288925" algn="l">
              <a:buFont typeface="Arial" panose="020B0604020202020204" pitchFamily="34" charset="0"/>
              <a:buChar char="•"/>
            </a:pPr>
            <a:r>
              <a:rPr lang="en-US" sz="4000" dirty="0"/>
              <a:t>Hearing other people. </a:t>
            </a:r>
          </a:p>
        </p:txBody>
      </p:sp>
    </p:spTree>
    <p:extLst>
      <p:ext uri="{BB962C8B-B14F-4D97-AF65-F5344CB8AC3E}">
        <p14:creationId xmlns:p14="http://schemas.microsoft.com/office/powerpoint/2010/main" val="270616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Yn 14.22-24</a:t>
            </a:r>
            <a:r>
              <a:rPr lang="en-US" sz="4000" dirty="0"/>
              <a:t> Yeshua answered him, “If someone loves me, </a:t>
            </a:r>
            <a:r>
              <a:rPr lang="en-US" sz="4000" dirty="0">
                <a:solidFill>
                  <a:srgbClr val="FFFF66"/>
                </a:solidFill>
              </a:rPr>
              <a:t>he will keep my word [all the Tanakh]</a:t>
            </a:r>
            <a:r>
              <a:rPr lang="en-US" sz="4000" dirty="0"/>
              <a:t>; and my Father will love him, and we will come to him and make our home with him. Someone who doesn’t love me doesn’t </a:t>
            </a:r>
            <a:r>
              <a:rPr lang="en-US" sz="4000" dirty="0">
                <a:solidFill>
                  <a:srgbClr val="FFFF66"/>
                </a:solidFill>
              </a:rPr>
              <a:t>keep my words</a:t>
            </a:r>
            <a:r>
              <a:rPr lang="en-US" sz="4000" dirty="0"/>
              <a:t> — and the word you are hearing is not my own but that of the Father who sent me.</a:t>
            </a:r>
          </a:p>
        </p:txBody>
      </p:sp>
    </p:spTree>
    <p:extLst>
      <p:ext uri="{BB962C8B-B14F-4D97-AF65-F5344CB8AC3E}">
        <p14:creationId xmlns:p14="http://schemas.microsoft.com/office/powerpoint/2010/main" val="6819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15.7-12</a:t>
            </a:r>
            <a:r>
              <a:rPr lang="en-US" sz="4000" dirty="0"/>
              <a:t> “If you remain united with me, and </a:t>
            </a:r>
            <a:r>
              <a:rPr lang="en-US" sz="4000" u="sng" dirty="0">
                <a:solidFill>
                  <a:srgbClr val="FFFF66"/>
                </a:solidFill>
              </a:rPr>
              <a:t>my words</a:t>
            </a:r>
            <a:r>
              <a:rPr lang="en-US" sz="4000" dirty="0">
                <a:solidFill>
                  <a:srgbClr val="FFFF66"/>
                </a:solidFill>
              </a:rPr>
              <a:t> </a:t>
            </a:r>
            <a:r>
              <a:rPr lang="en-US" sz="4000" dirty="0"/>
              <a:t>with you, then ask whatever you want, and it will happen for you. This is how my Father is glorified — in your bearing much fruit; this is how you will prove to be my </a:t>
            </a:r>
            <a:r>
              <a:rPr lang="en-US" sz="4000" dirty="0" err="1"/>
              <a:t>talmidim</a:t>
            </a:r>
            <a:r>
              <a:rPr lang="en-US" sz="4000" dirty="0"/>
              <a:t>.  </a:t>
            </a:r>
          </a:p>
        </p:txBody>
      </p:sp>
    </p:spTree>
    <p:extLst>
      <p:ext uri="{BB962C8B-B14F-4D97-AF65-F5344CB8AC3E}">
        <p14:creationId xmlns:p14="http://schemas.microsoft.com/office/powerpoint/2010/main" val="115890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4343400" cy="4800600"/>
          </a:xfrm>
        </p:spPr>
        <p:txBody>
          <a:bodyPr>
            <a:normAutofit fontScale="92500" lnSpcReduction="20000"/>
          </a:bodyPr>
          <a:lstStyle/>
          <a:p>
            <a:pPr algn="l"/>
            <a:r>
              <a:rPr lang="en-US" sz="3200" dirty="0"/>
              <a:t>Prednisone, promethazine, benzonatate.</a:t>
            </a:r>
          </a:p>
          <a:p>
            <a:pPr algn="l"/>
            <a:r>
              <a:rPr lang="en-US" sz="3200" dirty="0"/>
              <a:t>That's the team the doctor said, is really great.</a:t>
            </a:r>
          </a:p>
          <a:p>
            <a:pPr algn="l"/>
            <a:r>
              <a:rPr lang="en-US" sz="3200" dirty="0"/>
              <a:t>Prednisone, benzonatate, promethazine.</a:t>
            </a:r>
          </a:p>
          <a:p>
            <a:pPr algn="l"/>
            <a:r>
              <a:rPr lang="en-US" sz="3200" dirty="0"/>
              <a:t>For viral bronchitis, it’s really mean.</a:t>
            </a:r>
          </a:p>
        </p:txBody>
      </p:sp>
      <p:pic>
        <p:nvPicPr>
          <p:cNvPr id="4" name="Picture 3">
            <a:extLst>
              <a:ext uri="{FF2B5EF4-FFF2-40B4-BE49-F238E27FC236}">
                <a16:creationId xmlns:a16="http://schemas.microsoft.com/office/drawing/2014/main" id="{0BC4FD34-7974-9201-9ECF-A1EAC245CC49}"/>
              </a:ext>
            </a:extLst>
          </p:cNvPr>
          <p:cNvPicPr>
            <a:picLocks noChangeAspect="1"/>
          </p:cNvPicPr>
          <p:nvPr/>
        </p:nvPicPr>
        <p:blipFill rotWithShape="1">
          <a:blip r:embed="rId3"/>
          <a:srcRect l="8127" r="7177"/>
          <a:stretch/>
        </p:blipFill>
        <p:spPr>
          <a:xfrm>
            <a:off x="4643387" y="0"/>
            <a:ext cx="4495800" cy="4922520"/>
          </a:xfrm>
          <a:prstGeom prst="rect">
            <a:avLst/>
          </a:prstGeom>
        </p:spPr>
      </p:pic>
    </p:spTree>
    <p:extLst>
      <p:ext uri="{BB962C8B-B14F-4D97-AF65-F5344CB8AC3E}">
        <p14:creationId xmlns:p14="http://schemas.microsoft.com/office/powerpoint/2010/main" val="415063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15.7-12</a:t>
            </a:r>
            <a:r>
              <a:rPr lang="en-US" sz="4000" dirty="0"/>
              <a:t> “Just as my Father has loved me, I too have loved you; so stay in my love.  If you </a:t>
            </a:r>
            <a:r>
              <a:rPr lang="en-US" sz="4000" u="sng" dirty="0">
                <a:solidFill>
                  <a:srgbClr val="FFFF66"/>
                </a:solidFill>
              </a:rPr>
              <a:t>keep my commands</a:t>
            </a:r>
            <a:r>
              <a:rPr lang="en-US" sz="4000" dirty="0"/>
              <a:t>, you will stay in my love — just as I have kept my Father’s commands and stay in his love. </a:t>
            </a:r>
          </a:p>
        </p:txBody>
      </p:sp>
    </p:spTree>
    <p:extLst>
      <p:ext uri="{BB962C8B-B14F-4D97-AF65-F5344CB8AC3E}">
        <p14:creationId xmlns:p14="http://schemas.microsoft.com/office/powerpoint/2010/main" val="2830383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15.7-12</a:t>
            </a:r>
            <a:r>
              <a:rPr lang="en-US" sz="4000" dirty="0"/>
              <a:t>  I have said this to you so that my joy may be in you, and your joy be complete. “This is my command: that you keep on loving each other just as I have loved you. </a:t>
            </a:r>
          </a:p>
        </p:txBody>
      </p:sp>
    </p:spTree>
    <p:extLst>
      <p:ext uri="{BB962C8B-B14F-4D97-AF65-F5344CB8AC3E}">
        <p14:creationId xmlns:p14="http://schemas.microsoft.com/office/powerpoint/2010/main" val="3865235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1.1-3 </a:t>
            </a:r>
            <a:r>
              <a:rPr lang="en-US" sz="4000" dirty="0"/>
              <a:t>How blessed are those who reject the advice of the wicked, don’t stand on the way of sinners or sit where scoffers sit! </a:t>
            </a:r>
            <a:r>
              <a:rPr lang="en-US" sz="4000" dirty="0">
                <a:solidFill>
                  <a:srgbClr val="FFFF66"/>
                </a:solidFill>
              </a:rPr>
              <a:t>Their delight is in </a:t>
            </a:r>
            <a:r>
              <a:rPr lang="en-US" sz="4000" cap="small" dirty="0">
                <a:solidFill>
                  <a:srgbClr val="FFFF66"/>
                </a:solidFill>
              </a:rPr>
              <a:t>Adoni’s</a:t>
            </a:r>
            <a:r>
              <a:rPr lang="en-US" sz="4000" dirty="0">
                <a:solidFill>
                  <a:srgbClr val="FFFF66"/>
                </a:solidFill>
              </a:rPr>
              <a:t> Torah; in his Torah they meditate day and night</a:t>
            </a:r>
            <a:r>
              <a:rPr lang="en-US" sz="4000" dirty="0"/>
              <a:t>. </a:t>
            </a:r>
          </a:p>
        </p:txBody>
      </p:sp>
    </p:spTree>
    <p:extLst>
      <p:ext uri="{BB962C8B-B14F-4D97-AF65-F5344CB8AC3E}">
        <p14:creationId xmlns:p14="http://schemas.microsoft.com/office/powerpoint/2010/main" val="1106782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1.1-3  </a:t>
            </a:r>
            <a:r>
              <a:rPr lang="en-US" sz="4000" dirty="0"/>
              <a:t>They are like trees planted by streams — they bear their fruit in season, their leaves never wither, everything they do succeeds.</a:t>
            </a:r>
          </a:p>
        </p:txBody>
      </p:sp>
    </p:spTree>
    <p:extLst>
      <p:ext uri="{BB962C8B-B14F-4D97-AF65-F5344CB8AC3E}">
        <p14:creationId xmlns:p14="http://schemas.microsoft.com/office/powerpoint/2010/main" val="720198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Ro 10.17-18</a:t>
            </a:r>
            <a:r>
              <a:rPr lang="en-US" sz="4000" dirty="0"/>
              <a:t> So trust comes from what is heard, and what is heard comes by the word of G-d. “But, I say, isn’t it rather that they didn’t hear?” No, they did hear — “Their voice has gone out throughout the whole world and their words to the ends of the earth.”</a:t>
            </a:r>
          </a:p>
        </p:txBody>
      </p:sp>
    </p:spTree>
    <p:extLst>
      <p:ext uri="{BB962C8B-B14F-4D97-AF65-F5344CB8AC3E}">
        <p14:creationId xmlns:p14="http://schemas.microsoft.com/office/powerpoint/2010/main" val="1422995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Col 3.15-16</a:t>
            </a:r>
            <a:r>
              <a:rPr lang="en-US" sz="4000" dirty="0"/>
              <a:t> Let the </a:t>
            </a:r>
            <a:r>
              <a:rPr lang="en-US" sz="4000" u="sng" dirty="0">
                <a:solidFill>
                  <a:srgbClr val="FFFF66"/>
                </a:solidFill>
              </a:rPr>
              <a:t>shalom of Messiah rule</a:t>
            </a:r>
            <a:r>
              <a:rPr lang="en-US" sz="4000" dirty="0"/>
              <a:t> in your hearts—to this shalom you were surely called in one body. Also be thankful. </a:t>
            </a:r>
            <a:r>
              <a:rPr lang="en-US" sz="4000" u="sng" dirty="0">
                <a:solidFill>
                  <a:srgbClr val="FFFF66"/>
                </a:solidFill>
              </a:rPr>
              <a:t>Let the word of Messiah dwell in you richly</a:t>
            </a:r>
            <a:r>
              <a:rPr lang="en-US" sz="4000" dirty="0"/>
              <a:t>, teaching and admonishing one another with all wisdom in psalms and hymns and spiritual songs, singing with gratitude in your hearts to God.</a:t>
            </a:r>
          </a:p>
        </p:txBody>
      </p:sp>
    </p:spTree>
    <p:extLst>
      <p:ext uri="{BB962C8B-B14F-4D97-AF65-F5344CB8AC3E}">
        <p14:creationId xmlns:p14="http://schemas.microsoft.com/office/powerpoint/2010/main" val="128752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Mt 13.9 </a:t>
            </a:r>
            <a:r>
              <a:rPr lang="en-US" sz="4000" dirty="0"/>
              <a:t>He who has ears to hear, let him hear.</a:t>
            </a:r>
          </a:p>
          <a:p>
            <a:pPr algn="l"/>
            <a:r>
              <a:rPr lang="en-US" sz="4000" baseline="30000" dirty="0"/>
              <a:t>Mt. 13.43 </a:t>
            </a:r>
            <a:r>
              <a:rPr lang="en-US" sz="4000" dirty="0"/>
              <a:t>Whoever has ears, let him hear!</a:t>
            </a:r>
          </a:p>
        </p:txBody>
      </p:sp>
    </p:spTree>
    <p:extLst>
      <p:ext uri="{BB962C8B-B14F-4D97-AF65-F5344CB8AC3E}">
        <p14:creationId xmlns:p14="http://schemas.microsoft.com/office/powerpoint/2010/main" val="4192374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1 K 19.11-12</a:t>
            </a:r>
            <a:r>
              <a:rPr lang="en-US" sz="4000" dirty="0"/>
              <a:t> [</a:t>
            </a:r>
            <a:r>
              <a:rPr lang="en-US" sz="4000" cap="small" dirty="0"/>
              <a:t>Adoni]</a:t>
            </a:r>
            <a:r>
              <a:rPr lang="en-US" sz="4000" dirty="0"/>
              <a:t> said [to Eliyahu],  “Go outside, and stand on the mountain before </a:t>
            </a:r>
            <a:r>
              <a:rPr lang="en-US" sz="4000" cap="small" dirty="0"/>
              <a:t>Adoni</a:t>
            </a:r>
            <a:r>
              <a:rPr lang="en-US" sz="4000" dirty="0"/>
              <a:t>”; and right then and there, </a:t>
            </a:r>
            <a:r>
              <a:rPr lang="en-US" sz="4000" cap="small" dirty="0"/>
              <a:t>Adoni</a:t>
            </a:r>
            <a:r>
              <a:rPr lang="en-US" sz="4000" dirty="0"/>
              <a:t> went past. A mighty blast of wind tore the mountains apart and broke the rocks in pieces before </a:t>
            </a:r>
            <a:r>
              <a:rPr lang="en-US" sz="4000" cap="small" dirty="0"/>
              <a:t>Adoni</a:t>
            </a:r>
            <a:r>
              <a:rPr lang="en-US" sz="4000" dirty="0"/>
              <a:t>, but </a:t>
            </a:r>
            <a:r>
              <a:rPr lang="en-US" sz="4000" cap="small" dirty="0"/>
              <a:t>Adoni</a:t>
            </a:r>
            <a:r>
              <a:rPr lang="en-US" sz="4000" dirty="0"/>
              <a:t> was not in the wind. </a:t>
            </a:r>
          </a:p>
        </p:txBody>
      </p:sp>
    </p:spTree>
    <p:extLst>
      <p:ext uri="{BB962C8B-B14F-4D97-AF65-F5344CB8AC3E}">
        <p14:creationId xmlns:p14="http://schemas.microsoft.com/office/powerpoint/2010/main" val="1969974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1 K 19.11-12</a:t>
            </a:r>
            <a:r>
              <a:rPr lang="en-US" sz="4000" dirty="0"/>
              <a:t> After the wind came an earthquake, but </a:t>
            </a:r>
            <a:r>
              <a:rPr lang="en-US" sz="4000" cap="small" dirty="0"/>
              <a:t>Adoni</a:t>
            </a:r>
            <a:r>
              <a:rPr lang="en-US" sz="4000" dirty="0"/>
              <a:t> was not in the earthquake. After the earthquake, fire broke out; but </a:t>
            </a:r>
            <a:r>
              <a:rPr lang="en-US" sz="4000" cap="small" dirty="0"/>
              <a:t>Adoni</a:t>
            </a:r>
            <a:r>
              <a:rPr lang="en-US" sz="4000" dirty="0"/>
              <a:t> was not in the fire. And after the fire came a quiet, subdued voice.</a:t>
            </a:r>
          </a:p>
        </p:txBody>
      </p:sp>
    </p:spTree>
    <p:extLst>
      <p:ext uri="{BB962C8B-B14F-4D97-AF65-F5344CB8AC3E}">
        <p14:creationId xmlns:p14="http://schemas.microsoft.com/office/powerpoint/2010/main" val="1228344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he-IL" dirty="0"/>
          </a:p>
          <a:p>
            <a:pPr algn="l"/>
            <a:endParaRPr lang="he-IL" dirty="0"/>
          </a:p>
          <a:p>
            <a:pPr algn="l"/>
            <a:endParaRPr lang="he-IL" dirty="0"/>
          </a:p>
          <a:p>
            <a:pPr algn="l"/>
            <a:endParaRPr lang="he-IL" dirty="0"/>
          </a:p>
          <a:p>
            <a:pPr algn="l"/>
            <a:endParaRPr lang="he-IL" dirty="0"/>
          </a:p>
          <a:p>
            <a:pPr algn="l"/>
            <a:endParaRPr lang="he-IL" dirty="0"/>
          </a:p>
          <a:p>
            <a:pPr algn="l"/>
            <a:endParaRPr lang="he-IL" dirty="0"/>
          </a:p>
          <a:p>
            <a:pPr algn="r" rtl="1"/>
            <a:r>
              <a:rPr lang="he-IL" sz="4400" b="1" dirty="0">
                <a:latin typeface="David" panose="020E0502060401010101" pitchFamily="34" charset="-79"/>
                <a:cs typeface="David" panose="020E0502060401010101" pitchFamily="34" charset="-79"/>
              </a:rPr>
              <a:t>דְּמָמָה</a:t>
            </a:r>
            <a:r>
              <a:rPr lang="he-IL" sz="4000" dirty="0"/>
              <a:t> </a:t>
            </a:r>
            <a:r>
              <a:rPr lang="en-US" sz="4000" dirty="0"/>
              <a:t>silence, calm, stillness</a:t>
            </a:r>
            <a:endParaRPr lang="he-IL" sz="4000" dirty="0"/>
          </a:p>
          <a:p>
            <a:pPr algn="r"/>
            <a:r>
              <a:rPr lang="en-US" sz="3600" dirty="0"/>
              <a:t>Thin, lean, fine, delicate, sensitive </a:t>
            </a:r>
            <a:r>
              <a:rPr lang="he-IL" sz="4000" b="1" dirty="0">
                <a:latin typeface="David" panose="020E0502060401010101" pitchFamily="34" charset="-79"/>
                <a:cs typeface="David" panose="020E0502060401010101" pitchFamily="34" charset="-79"/>
              </a:rPr>
              <a:t>דַּקָּה</a:t>
            </a:r>
            <a:endParaRPr lang="en-US" sz="3600" dirty="0"/>
          </a:p>
        </p:txBody>
      </p:sp>
      <p:pic>
        <p:nvPicPr>
          <p:cNvPr id="3" name="Picture 2">
            <a:extLst>
              <a:ext uri="{FF2B5EF4-FFF2-40B4-BE49-F238E27FC236}">
                <a16:creationId xmlns:a16="http://schemas.microsoft.com/office/drawing/2014/main" id="{08340CB4-005E-4827-A27E-FAB5DEB51384}"/>
              </a:ext>
            </a:extLst>
          </p:cNvPr>
          <p:cNvPicPr>
            <a:picLocks noChangeAspect="1"/>
          </p:cNvPicPr>
          <p:nvPr/>
        </p:nvPicPr>
        <p:blipFill rotWithShape="1">
          <a:blip r:embed="rId3"/>
          <a:srcRect b="20317"/>
          <a:stretch/>
        </p:blipFill>
        <p:spPr>
          <a:xfrm>
            <a:off x="2334126" y="-10227"/>
            <a:ext cx="6858000" cy="3127334"/>
          </a:xfrm>
          <a:prstGeom prst="rect">
            <a:avLst/>
          </a:prstGeom>
        </p:spPr>
      </p:pic>
    </p:spTree>
    <p:extLst>
      <p:ext uri="{BB962C8B-B14F-4D97-AF65-F5344CB8AC3E}">
        <p14:creationId xmlns:p14="http://schemas.microsoft.com/office/powerpoint/2010/main" val="337636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 Shabbat school teacher asked her little children as they were on their way to the service, “Why is it necessary to be quiet in service?” </a:t>
            </a:r>
          </a:p>
        </p:txBody>
      </p:sp>
    </p:spTree>
    <p:extLst>
      <p:ext uri="{BB962C8B-B14F-4D97-AF65-F5344CB8AC3E}">
        <p14:creationId xmlns:p14="http://schemas.microsoft.com/office/powerpoint/2010/main" val="129143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Song of Songs 2.8 </a:t>
            </a:r>
            <a:r>
              <a:rPr lang="en-US" sz="4000" dirty="0"/>
              <a:t>The voice of my lover! Here, he is coming.</a:t>
            </a:r>
          </a:p>
        </p:txBody>
      </p:sp>
    </p:spTree>
    <p:extLst>
      <p:ext uri="{BB962C8B-B14F-4D97-AF65-F5344CB8AC3E}">
        <p14:creationId xmlns:p14="http://schemas.microsoft.com/office/powerpoint/2010/main" val="2757928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T’hillim 19. 8-15 </a:t>
            </a:r>
            <a:r>
              <a:rPr lang="en-US" sz="4000" dirty="0"/>
              <a:t>The Torah of </a:t>
            </a:r>
            <a:r>
              <a:rPr lang="en-US" sz="4000" cap="small" dirty="0"/>
              <a:t>Adoni</a:t>
            </a:r>
            <a:r>
              <a:rPr lang="en-US" sz="4000" dirty="0"/>
              <a:t> is perfect,  restoring the soul. The testimony of </a:t>
            </a:r>
            <a:r>
              <a:rPr lang="en-US" sz="4000" cap="small" dirty="0"/>
              <a:t>Adoni</a:t>
            </a:r>
            <a:r>
              <a:rPr lang="en-US" sz="4000" dirty="0"/>
              <a:t> is trustworthy, making the simple wise. The precepts of </a:t>
            </a:r>
            <a:r>
              <a:rPr lang="en-US" sz="4000" cap="small" dirty="0"/>
              <a:t>Adoni</a:t>
            </a:r>
            <a:r>
              <a:rPr lang="en-US" sz="4000" dirty="0"/>
              <a:t> are right,  giving joy to the heart. The mitzvot of </a:t>
            </a:r>
            <a:r>
              <a:rPr lang="en-US" sz="4000" cap="small" dirty="0"/>
              <a:t>Adoni</a:t>
            </a:r>
            <a:r>
              <a:rPr lang="en-US" sz="4000" dirty="0"/>
              <a:t> are pure, giving light to the eyes. The fear of </a:t>
            </a:r>
            <a:r>
              <a:rPr lang="en-US" sz="4000" cap="small" dirty="0"/>
              <a:t>Adoni</a:t>
            </a:r>
            <a:r>
              <a:rPr lang="en-US" sz="4000" dirty="0"/>
              <a:t> is clean, enduring forever. </a:t>
            </a:r>
          </a:p>
        </p:txBody>
      </p:sp>
    </p:spTree>
    <p:extLst>
      <p:ext uri="{BB962C8B-B14F-4D97-AF65-F5344CB8AC3E}">
        <p14:creationId xmlns:p14="http://schemas.microsoft.com/office/powerpoint/2010/main" val="60332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19. 8-15 </a:t>
            </a:r>
            <a:r>
              <a:rPr lang="en-US" sz="4000" dirty="0"/>
              <a:t>The judgments of </a:t>
            </a:r>
            <a:r>
              <a:rPr lang="en-US" sz="4000" cap="small" dirty="0"/>
              <a:t>Adoni</a:t>
            </a:r>
            <a:r>
              <a:rPr lang="en-US" sz="4000" dirty="0"/>
              <a:t> are true and altogether righteous. </a:t>
            </a:r>
            <a:r>
              <a:rPr lang="en-US" sz="4000" u="sng" dirty="0">
                <a:solidFill>
                  <a:srgbClr val="FFFF66"/>
                </a:solidFill>
              </a:rPr>
              <a:t>They are more desirable than gold, yes, more than much pure gold! </a:t>
            </a:r>
            <a:endParaRPr lang="en-US" sz="4000" dirty="0"/>
          </a:p>
        </p:txBody>
      </p:sp>
    </p:spTree>
    <p:extLst>
      <p:ext uri="{BB962C8B-B14F-4D97-AF65-F5344CB8AC3E}">
        <p14:creationId xmlns:p14="http://schemas.microsoft.com/office/powerpoint/2010/main" val="2650213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8550229C-4DF5-D47E-BD25-42062B484B95}"/>
              </a:ext>
            </a:extLst>
          </p:cNvPr>
          <p:cNvPicPr>
            <a:picLocks noChangeAspect="1"/>
          </p:cNvPicPr>
          <p:nvPr/>
        </p:nvPicPr>
        <p:blipFill>
          <a:blip r:embed="rId3"/>
          <a:stretch>
            <a:fillRect/>
          </a:stretch>
        </p:blipFill>
        <p:spPr>
          <a:xfrm>
            <a:off x="228599" y="214563"/>
            <a:ext cx="2775647" cy="3394421"/>
          </a:xfrm>
          <a:prstGeom prst="rect">
            <a:avLst/>
          </a:prstGeom>
        </p:spPr>
      </p:pic>
      <p:pic>
        <p:nvPicPr>
          <p:cNvPr id="5" name="Picture 4">
            <a:extLst>
              <a:ext uri="{FF2B5EF4-FFF2-40B4-BE49-F238E27FC236}">
                <a16:creationId xmlns:a16="http://schemas.microsoft.com/office/drawing/2014/main" id="{6D2B2C6B-0E08-20C6-8145-00A236E33B80}"/>
              </a:ext>
            </a:extLst>
          </p:cNvPr>
          <p:cNvPicPr>
            <a:picLocks noChangeAspect="1"/>
          </p:cNvPicPr>
          <p:nvPr/>
        </p:nvPicPr>
        <p:blipFill>
          <a:blip r:embed="rId4"/>
          <a:stretch>
            <a:fillRect/>
          </a:stretch>
        </p:blipFill>
        <p:spPr>
          <a:xfrm>
            <a:off x="2819399" y="209550"/>
            <a:ext cx="6070329" cy="3374338"/>
          </a:xfrm>
          <a:prstGeom prst="rect">
            <a:avLst/>
          </a:prstGeom>
        </p:spPr>
      </p:pic>
    </p:spTree>
    <p:extLst>
      <p:ext uri="{BB962C8B-B14F-4D97-AF65-F5344CB8AC3E}">
        <p14:creationId xmlns:p14="http://schemas.microsoft.com/office/powerpoint/2010/main" val="1815917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19. 8-15  </a:t>
            </a:r>
            <a:r>
              <a:rPr lang="en-US" sz="4000" dirty="0"/>
              <a:t>They are sweeter than honey and drippings of the honeycomb. Moreover by them Your servant is warned.  </a:t>
            </a:r>
          </a:p>
        </p:txBody>
      </p:sp>
    </p:spTree>
    <p:extLst>
      <p:ext uri="{BB962C8B-B14F-4D97-AF65-F5344CB8AC3E}">
        <p14:creationId xmlns:p14="http://schemas.microsoft.com/office/powerpoint/2010/main" val="541618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19. 8-15 </a:t>
            </a:r>
            <a:r>
              <a:rPr lang="en-US" sz="4000" dirty="0"/>
              <a:t>In keeping them there is great reward. Who can discern his errors? Cleanse me of hidden faults. Also keep Your servant from willful sins. May they not have dominion over me. Then I will be blameless, </a:t>
            </a:r>
          </a:p>
        </p:txBody>
      </p:sp>
    </p:spTree>
    <p:extLst>
      <p:ext uri="{BB962C8B-B14F-4D97-AF65-F5344CB8AC3E}">
        <p14:creationId xmlns:p14="http://schemas.microsoft.com/office/powerpoint/2010/main" val="56354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T’hillim 19. 8-15   </a:t>
            </a:r>
            <a:r>
              <a:rPr lang="en-US" sz="4000" dirty="0"/>
              <a:t>free from great transgression. May the words of my mouth and the meditation of my heart be acceptable before You, </a:t>
            </a:r>
            <a:r>
              <a:rPr lang="en-US" sz="4000" cap="small" dirty="0"/>
              <a:t>Adoni</a:t>
            </a:r>
            <a:r>
              <a:rPr lang="en-US" sz="4000" dirty="0"/>
              <a:t>, my Rock and my Redeemer.</a:t>
            </a:r>
          </a:p>
        </p:txBody>
      </p:sp>
    </p:spTree>
    <p:extLst>
      <p:ext uri="{BB962C8B-B14F-4D97-AF65-F5344CB8AC3E}">
        <p14:creationId xmlns:p14="http://schemas.microsoft.com/office/powerpoint/2010/main" val="1170026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Hearing from Him, by </a:t>
            </a:r>
          </a:p>
          <a:p>
            <a:pPr marL="346075" indent="-346075" algn="l">
              <a:buFont typeface="Arial" panose="020B0604020202020204" pitchFamily="34" charset="0"/>
              <a:buChar char="•"/>
            </a:pPr>
            <a:r>
              <a:rPr lang="en-US" sz="4000" dirty="0"/>
              <a:t>His Word</a:t>
            </a:r>
          </a:p>
          <a:p>
            <a:pPr marL="346075" indent="-346075" algn="l">
              <a:buFont typeface="Arial" panose="020B0604020202020204" pitchFamily="34" charset="0"/>
              <a:buChar char="•"/>
            </a:pPr>
            <a:r>
              <a:rPr lang="en-US" sz="4000" dirty="0"/>
              <a:t>His Ruakh </a:t>
            </a:r>
          </a:p>
        </p:txBody>
      </p:sp>
    </p:spTree>
    <p:extLst>
      <p:ext uri="{BB962C8B-B14F-4D97-AF65-F5344CB8AC3E}">
        <p14:creationId xmlns:p14="http://schemas.microsoft.com/office/powerpoint/2010/main" val="3748921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Hear, then apply what you heard to your life, understanding, practice.</a:t>
            </a:r>
          </a:p>
          <a:p>
            <a:pPr algn="l"/>
            <a:endParaRPr lang="en-US" sz="4000" dirty="0"/>
          </a:p>
          <a:p>
            <a:pPr algn="l"/>
            <a:r>
              <a:rPr lang="en-US" sz="4000" dirty="0"/>
              <a:t>Are we a people who hear from   G-d in Messiah Yeshua daily?</a:t>
            </a:r>
          </a:p>
        </p:txBody>
      </p:sp>
    </p:spTree>
    <p:extLst>
      <p:ext uri="{BB962C8B-B14F-4D97-AF65-F5344CB8AC3E}">
        <p14:creationId xmlns:p14="http://schemas.microsoft.com/office/powerpoint/2010/main" val="127774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E2D0D76-FF4D-6C03-0D02-7D1A28526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43429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 Shabbat school teacher asked her little children as they were on their way to the service, “Why is it necessary to be quiet in service?” </a:t>
            </a:r>
          </a:p>
          <a:p>
            <a:pPr algn="l"/>
            <a:r>
              <a:rPr lang="en-US" sz="4000" dirty="0"/>
              <a:t>One bright little girl replied, ‘Because people are sleeping.’</a:t>
            </a:r>
          </a:p>
        </p:txBody>
      </p:sp>
    </p:spTree>
    <p:extLst>
      <p:ext uri="{BB962C8B-B14F-4D97-AF65-F5344CB8AC3E}">
        <p14:creationId xmlns:p14="http://schemas.microsoft.com/office/powerpoint/2010/main" val="3353780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11CE792-9EF6-B034-0D42-F2BE8B55F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152FA61-54CA-C1E2-C7A6-96D36354A505}"/>
              </a:ext>
            </a:extLst>
          </p:cNvPr>
          <p:cNvSpPr txBox="1"/>
          <p:nvPr/>
        </p:nvSpPr>
        <p:spPr>
          <a:xfrm>
            <a:off x="304800" y="209550"/>
            <a:ext cx="8610600" cy="5139869"/>
          </a:xfrm>
          <a:prstGeom prst="rect">
            <a:avLst/>
          </a:prstGeom>
          <a:noFill/>
        </p:spPr>
        <p:txBody>
          <a:bodyPr wrap="square" rtlCol="0">
            <a:spAutoFit/>
          </a:bodyPr>
          <a:lstStyle/>
          <a:p>
            <a:r>
              <a:rPr lang="he-IL" sz="4400" b="1" dirty="0">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שְׁמַע</a:t>
            </a:r>
            <a:r>
              <a:rPr lang="en-US" sz="4000" i="1" dirty="0"/>
              <a:t>Shma!</a:t>
            </a:r>
            <a:r>
              <a:rPr lang="he-IL" sz="4400" b="1" dirty="0">
                <a:latin typeface="David" panose="020E0502060401010101" pitchFamily="34" charset="-79"/>
                <a:cs typeface="David" panose="020E0502060401010101" pitchFamily="34" charset="-79"/>
              </a:rPr>
              <a:t> </a:t>
            </a:r>
            <a:r>
              <a:rPr lang="en-US" sz="4000" dirty="0"/>
              <a:t>Hear!</a:t>
            </a:r>
          </a:p>
          <a:p>
            <a:pPr marL="509588" indent="-509588" algn="l">
              <a:buFont typeface="+mj-lt"/>
              <a:buAutoNum type="arabicPeriod"/>
            </a:pPr>
            <a:r>
              <a:rPr lang="en-US" sz="4000" dirty="0"/>
              <a:t>The command</a:t>
            </a:r>
          </a:p>
          <a:p>
            <a:pPr marL="509588" indent="-509588" algn="l">
              <a:buFont typeface="+mj-lt"/>
              <a:buAutoNum type="arabicPeriod"/>
            </a:pPr>
            <a:r>
              <a:rPr lang="en-US" dirty="0"/>
              <a:t>How to hear G-d: Word, Ruakh </a:t>
            </a:r>
          </a:p>
          <a:p>
            <a:pPr marL="509588" indent="-509588" algn="l">
              <a:buFont typeface="+mj-lt"/>
              <a:buAutoNum type="arabicPeriod"/>
            </a:pPr>
            <a:r>
              <a:rPr lang="en-US" sz="4000" u="sng" dirty="0">
                <a:solidFill>
                  <a:srgbClr val="FFFF66"/>
                </a:solidFill>
              </a:rPr>
              <a:t>How to hear people</a:t>
            </a:r>
          </a:p>
          <a:p>
            <a:pPr marL="509588" indent="-509588" algn="l">
              <a:buFont typeface="+mj-lt"/>
              <a:buAutoNum type="arabicPeriod"/>
            </a:pPr>
            <a:r>
              <a:rPr lang="en-US" dirty="0"/>
              <a:t>How Israelis and Palestinians can hear each other.</a:t>
            </a:r>
          </a:p>
          <a:p>
            <a:pPr marL="509588" indent="-509588" algn="l">
              <a:buFont typeface="+mj-lt"/>
              <a:buAutoNum type="arabicPeriod"/>
            </a:pPr>
            <a:r>
              <a:rPr lang="en-US" sz="4000" dirty="0"/>
              <a:t>Take</a:t>
            </a:r>
            <a:r>
              <a:rPr lang="en-US" dirty="0"/>
              <a:t>away: Hear G-d and someone</a:t>
            </a:r>
            <a:endParaRPr lang="en-US" sz="4000" dirty="0"/>
          </a:p>
        </p:txBody>
      </p:sp>
    </p:spTree>
    <p:extLst>
      <p:ext uri="{BB962C8B-B14F-4D97-AF65-F5344CB8AC3E}">
        <p14:creationId xmlns:p14="http://schemas.microsoft.com/office/powerpoint/2010/main" val="2651797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Yaakov 1.19-20</a:t>
            </a:r>
            <a:r>
              <a:rPr lang="en-US" sz="4000" dirty="0"/>
              <a:t> Know this, my dear brothers and sisters: let every person be </a:t>
            </a:r>
            <a:r>
              <a:rPr lang="en-US" sz="4000" u="sng" dirty="0">
                <a:solidFill>
                  <a:srgbClr val="FFFF66"/>
                </a:solidFill>
              </a:rPr>
              <a:t>quick to listen</a:t>
            </a:r>
            <a:r>
              <a:rPr lang="en-US" sz="4000" dirty="0"/>
              <a:t>, </a:t>
            </a:r>
            <a:r>
              <a:rPr lang="en-US" sz="4000" u="sng" dirty="0">
                <a:solidFill>
                  <a:srgbClr val="FFFF66"/>
                </a:solidFill>
              </a:rPr>
              <a:t>slow to speak</a:t>
            </a:r>
            <a:r>
              <a:rPr lang="en-US" sz="4000" dirty="0"/>
              <a:t>, and slow to anger, for human anger doesn’t produce the righteousness of God.</a:t>
            </a:r>
          </a:p>
        </p:txBody>
      </p:sp>
    </p:spTree>
    <p:extLst>
      <p:ext uri="{BB962C8B-B14F-4D97-AF65-F5344CB8AC3E}">
        <p14:creationId xmlns:p14="http://schemas.microsoft.com/office/powerpoint/2010/main" val="2640681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lvl="1" algn="l"/>
            <a:r>
              <a:rPr lang="en-US" sz="4000" baseline="30000" dirty="0"/>
              <a:t>Mishlei/ Prov 17.27 </a:t>
            </a:r>
            <a:r>
              <a:rPr lang="en-US" sz="4000" dirty="0"/>
              <a:t>One with knowledge restrains his words, and a discerning person stays calm.</a:t>
            </a:r>
          </a:p>
          <a:p>
            <a:pPr lvl="1" algn="l"/>
            <a:r>
              <a:rPr lang="en-US" sz="4000" baseline="30000" dirty="0"/>
              <a:t>Mishlei/ Prov 10.19 </a:t>
            </a:r>
            <a:r>
              <a:rPr lang="en-US" sz="4000" dirty="0"/>
              <a:t>When words are many, sin is not lacking; so he who controls his speech is wise.</a:t>
            </a:r>
          </a:p>
        </p:txBody>
      </p:sp>
    </p:spTree>
    <p:extLst>
      <p:ext uri="{BB962C8B-B14F-4D97-AF65-F5344CB8AC3E}">
        <p14:creationId xmlns:p14="http://schemas.microsoft.com/office/powerpoint/2010/main" val="61711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78CC37A-F09D-D5DA-B6FD-E5ECB3DEDA7D}"/>
              </a:ext>
            </a:extLst>
          </p:cNvPr>
          <p:cNvPicPr>
            <a:picLocks noChangeAspect="1"/>
          </p:cNvPicPr>
          <p:nvPr/>
        </p:nvPicPr>
        <p:blipFill>
          <a:blip r:embed="rId3"/>
          <a:stretch>
            <a:fillRect/>
          </a:stretch>
        </p:blipFill>
        <p:spPr>
          <a:xfrm>
            <a:off x="2456946" y="0"/>
            <a:ext cx="4230107" cy="5143500"/>
          </a:xfrm>
          <a:prstGeom prst="rect">
            <a:avLst/>
          </a:prstGeom>
        </p:spPr>
      </p:pic>
    </p:spTree>
    <p:extLst>
      <p:ext uri="{BB962C8B-B14F-4D97-AF65-F5344CB8AC3E}">
        <p14:creationId xmlns:p14="http://schemas.microsoft.com/office/powerpoint/2010/main" val="3387241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79F868DE-A169-20E2-2068-9F52EBFD2D6D}"/>
              </a:ext>
            </a:extLst>
          </p:cNvPr>
          <p:cNvPicPr>
            <a:picLocks noChangeAspect="1"/>
          </p:cNvPicPr>
          <p:nvPr/>
        </p:nvPicPr>
        <p:blipFill>
          <a:blip r:embed="rId3"/>
          <a:stretch>
            <a:fillRect/>
          </a:stretch>
        </p:blipFill>
        <p:spPr>
          <a:xfrm>
            <a:off x="3009293" y="0"/>
            <a:ext cx="3125413" cy="5143500"/>
          </a:xfrm>
          <a:prstGeom prst="rect">
            <a:avLst/>
          </a:prstGeom>
        </p:spPr>
      </p:pic>
    </p:spTree>
    <p:extLst>
      <p:ext uri="{BB962C8B-B14F-4D97-AF65-F5344CB8AC3E}">
        <p14:creationId xmlns:p14="http://schemas.microsoft.com/office/powerpoint/2010/main" val="4143537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A67E76C2-8FEC-4688-532F-AC3834EDE000}"/>
              </a:ext>
            </a:extLst>
          </p:cNvPr>
          <p:cNvPicPr>
            <a:picLocks noChangeAspect="1"/>
          </p:cNvPicPr>
          <p:nvPr/>
        </p:nvPicPr>
        <p:blipFill rotWithShape="1">
          <a:blip r:embed="rId3"/>
          <a:srcRect l="7886" t="2593" r="5669" b="2593"/>
          <a:stretch/>
        </p:blipFill>
        <p:spPr>
          <a:xfrm>
            <a:off x="3048000" y="8304"/>
            <a:ext cx="3129260" cy="5135196"/>
          </a:xfrm>
          <a:prstGeom prst="rect">
            <a:avLst/>
          </a:prstGeom>
        </p:spPr>
      </p:pic>
    </p:spTree>
    <p:extLst>
      <p:ext uri="{BB962C8B-B14F-4D97-AF65-F5344CB8AC3E}">
        <p14:creationId xmlns:p14="http://schemas.microsoft.com/office/powerpoint/2010/main" val="2424315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09B4C137-6711-6DEE-06CE-791E306B22B8}"/>
              </a:ext>
            </a:extLst>
          </p:cNvPr>
          <p:cNvPicPr>
            <a:picLocks noChangeAspect="1"/>
          </p:cNvPicPr>
          <p:nvPr/>
        </p:nvPicPr>
        <p:blipFill rotWithShape="1">
          <a:blip r:embed="rId3"/>
          <a:srcRect l="9348" t="4074" r="5068" b="2592"/>
          <a:stretch/>
        </p:blipFill>
        <p:spPr>
          <a:xfrm>
            <a:off x="3048000" y="89537"/>
            <a:ext cx="3200399" cy="5040626"/>
          </a:xfrm>
          <a:prstGeom prst="rect">
            <a:avLst/>
          </a:prstGeom>
        </p:spPr>
      </p:pic>
    </p:spTree>
    <p:extLst>
      <p:ext uri="{BB962C8B-B14F-4D97-AF65-F5344CB8AC3E}">
        <p14:creationId xmlns:p14="http://schemas.microsoft.com/office/powerpoint/2010/main" val="3739564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1BA0D55-336B-CE42-A889-82EFF310073C}"/>
              </a:ext>
            </a:extLst>
          </p:cNvPr>
          <p:cNvPicPr>
            <a:picLocks noChangeAspect="1"/>
          </p:cNvPicPr>
          <p:nvPr/>
        </p:nvPicPr>
        <p:blipFill>
          <a:blip r:embed="rId3"/>
          <a:stretch>
            <a:fillRect/>
          </a:stretch>
        </p:blipFill>
        <p:spPr>
          <a:xfrm>
            <a:off x="2755109" y="0"/>
            <a:ext cx="3633781" cy="5143500"/>
          </a:xfrm>
          <a:prstGeom prst="rect">
            <a:avLst/>
          </a:prstGeom>
        </p:spPr>
      </p:pic>
    </p:spTree>
    <p:extLst>
      <p:ext uri="{BB962C8B-B14F-4D97-AF65-F5344CB8AC3E}">
        <p14:creationId xmlns:p14="http://schemas.microsoft.com/office/powerpoint/2010/main" val="3914200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1 Cor 13 4-8 </a:t>
            </a:r>
            <a:r>
              <a:rPr lang="en-US" sz="4000" dirty="0"/>
              <a:t>Love is patient and kind, not jealous, not boastful, not proud, rude or selfish, not easily angered, and it keeps no record of wrongs. Love does not gloat over other people’s sins but takes its delight in the truth. </a:t>
            </a:r>
            <a:r>
              <a:rPr lang="en-US" sz="4000" u="sng" dirty="0">
                <a:solidFill>
                  <a:srgbClr val="FFFF66"/>
                </a:solidFill>
              </a:rPr>
              <a:t>Love always bears up, always trusts, always hopes</a:t>
            </a:r>
            <a:r>
              <a:rPr lang="en-US" sz="4000" dirty="0"/>
              <a:t>, always endures. Love never ends;</a:t>
            </a:r>
          </a:p>
        </p:txBody>
      </p:sp>
    </p:spTree>
    <p:extLst>
      <p:ext uri="{BB962C8B-B14F-4D97-AF65-F5344CB8AC3E}">
        <p14:creationId xmlns:p14="http://schemas.microsoft.com/office/powerpoint/2010/main" val="3860925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Great ideas of outreach/ Ingathering from our wonderful young adults.</a:t>
            </a:r>
          </a:p>
          <a:p>
            <a:pPr algn="l"/>
            <a:r>
              <a:rPr lang="en-US" sz="4000" dirty="0"/>
              <a:t>Here is a radical idea:   outreach by listening.   </a:t>
            </a:r>
          </a:p>
          <a:p>
            <a:pPr algn="l"/>
            <a:r>
              <a:rPr lang="en-US" sz="4000" dirty="0"/>
              <a:t>Disclaimer: Maybe this speaker takes it too far, but good concept.</a:t>
            </a:r>
          </a:p>
        </p:txBody>
      </p:sp>
    </p:spTree>
    <p:extLst>
      <p:ext uri="{BB962C8B-B14F-4D97-AF65-F5344CB8AC3E}">
        <p14:creationId xmlns:p14="http://schemas.microsoft.com/office/powerpoint/2010/main" val="111606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E2D0D76-FF4D-6C03-0D02-7D1A28526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249556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rtl="1"/>
            <a:r>
              <a:rPr lang="en-US" sz="4000" dirty="0"/>
              <a:t> </a:t>
            </a:r>
          </a:p>
        </p:txBody>
      </p:sp>
      <p:pic>
        <p:nvPicPr>
          <p:cNvPr id="3" name="Picture 2">
            <a:extLst>
              <a:ext uri="{FF2B5EF4-FFF2-40B4-BE49-F238E27FC236}">
                <a16:creationId xmlns:a16="http://schemas.microsoft.com/office/drawing/2014/main" id="{45443E19-433F-CE08-6FB9-ADC045180E06}"/>
              </a:ext>
            </a:extLst>
          </p:cNvPr>
          <p:cNvPicPr>
            <a:picLocks noChangeAspect="1"/>
          </p:cNvPicPr>
          <p:nvPr/>
        </p:nvPicPr>
        <p:blipFill>
          <a:blip r:embed="rId3"/>
          <a:stretch>
            <a:fillRect/>
          </a:stretch>
        </p:blipFill>
        <p:spPr>
          <a:xfrm>
            <a:off x="1085363" y="71088"/>
            <a:ext cx="6973273" cy="5001323"/>
          </a:xfrm>
          <a:prstGeom prst="rect">
            <a:avLst/>
          </a:prstGeom>
        </p:spPr>
      </p:pic>
      <p:pic>
        <p:nvPicPr>
          <p:cNvPr id="5" name="Picture 4">
            <a:extLst>
              <a:ext uri="{FF2B5EF4-FFF2-40B4-BE49-F238E27FC236}">
                <a16:creationId xmlns:a16="http://schemas.microsoft.com/office/drawing/2014/main" id="{E0F050FF-93F1-57FC-68EB-EEB6BF5D63B4}"/>
              </a:ext>
            </a:extLst>
          </p:cNvPr>
          <p:cNvPicPr>
            <a:picLocks noChangeAspect="1"/>
          </p:cNvPicPr>
          <p:nvPr/>
        </p:nvPicPr>
        <p:blipFill>
          <a:blip r:embed="rId4"/>
          <a:stretch>
            <a:fillRect/>
          </a:stretch>
        </p:blipFill>
        <p:spPr>
          <a:xfrm>
            <a:off x="1185579" y="2876550"/>
            <a:ext cx="6292271" cy="381000"/>
          </a:xfrm>
          <a:prstGeom prst="rect">
            <a:avLst/>
          </a:prstGeom>
        </p:spPr>
      </p:pic>
    </p:spTree>
    <p:extLst>
      <p:ext uri="{BB962C8B-B14F-4D97-AF65-F5344CB8AC3E}">
        <p14:creationId xmlns:p14="http://schemas.microsoft.com/office/powerpoint/2010/main" val="598875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8AD11F0-FA6E-C086-1763-2C798096BAD1}"/>
              </a:ext>
            </a:extLst>
          </p:cNvPr>
          <p:cNvPicPr>
            <a:picLocks noChangeAspect="1"/>
          </p:cNvPicPr>
          <p:nvPr/>
        </p:nvPicPr>
        <p:blipFill>
          <a:blip r:embed="rId3"/>
          <a:stretch>
            <a:fillRect/>
          </a:stretch>
        </p:blipFill>
        <p:spPr>
          <a:xfrm>
            <a:off x="0" y="155652"/>
            <a:ext cx="9144000" cy="4832195"/>
          </a:xfrm>
          <a:prstGeom prst="rect">
            <a:avLst/>
          </a:prstGeom>
        </p:spPr>
      </p:pic>
    </p:spTree>
    <p:extLst>
      <p:ext uri="{BB962C8B-B14F-4D97-AF65-F5344CB8AC3E}">
        <p14:creationId xmlns:p14="http://schemas.microsoft.com/office/powerpoint/2010/main" val="393596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rtl="1"/>
            <a:r>
              <a:rPr lang="en-US" sz="4000" dirty="0"/>
              <a:t>Conclusion: Listen to people.  Hear their pain, their story.</a:t>
            </a:r>
          </a:p>
          <a:p>
            <a:pPr algn="l" rtl="1"/>
            <a:r>
              <a:rPr lang="en-US" sz="4000" dirty="0"/>
              <a:t>Earn the right to speak.</a:t>
            </a:r>
          </a:p>
        </p:txBody>
      </p:sp>
    </p:spTree>
    <p:extLst>
      <p:ext uri="{BB962C8B-B14F-4D97-AF65-F5344CB8AC3E}">
        <p14:creationId xmlns:p14="http://schemas.microsoft.com/office/powerpoint/2010/main" val="1475730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rtl="1"/>
            <a:r>
              <a:rPr lang="en-US" sz="4000" dirty="0"/>
              <a:t>Tim Gustafson, </a:t>
            </a:r>
            <a:r>
              <a:rPr lang="en-US" sz="4000" dirty="0">
                <a:hlinkClick r:id="rId3"/>
              </a:rPr>
              <a:t>https://gustafsonconsulting.org/</a:t>
            </a:r>
            <a:endParaRPr lang="en-US" sz="4000" dirty="0"/>
          </a:p>
          <a:p>
            <a:pPr algn="l" rtl="1"/>
            <a:r>
              <a:rPr lang="en-US" sz="4000" dirty="0"/>
              <a:t>Advises</a:t>
            </a:r>
          </a:p>
          <a:p>
            <a:pPr algn="l"/>
            <a:r>
              <a:rPr lang="en-US" sz="4000" dirty="0"/>
              <a:t>Don’t teach, instruct, correct, judge, define, even give an opinion unless it’s 911, directly G-d led, or requested.  </a:t>
            </a:r>
          </a:p>
        </p:txBody>
      </p:sp>
    </p:spTree>
    <p:extLst>
      <p:ext uri="{BB962C8B-B14F-4D97-AF65-F5344CB8AC3E}">
        <p14:creationId xmlns:p14="http://schemas.microsoft.com/office/powerpoint/2010/main" val="1959040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Yn 17.23</a:t>
            </a:r>
            <a:r>
              <a:rPr lang="en-US" sz="4000" dirty="0"/>
              <a:t> I united with them and you with me, so that they may be completely one, and </a:t>
            </a:r>
            <a:r>
              <a:rPr lang="en-US" sz="4000" u="sng" dirty="0">
                <a:solidFill>
                  <a:srgbClr val="FFFF66"/>
                </a:solidFill>
              </a:rPr>
              <a:t>the world thus realize that you sent me</a:t>
            </a:r>
            <a:r>
              <a:rPr lang="en-US" sz="4000" dirty="0"/>
              <a:t>, and that you have loved them just as you have loved me.</a:t>
            </a:r>
          </a:p>
        </p:txBody>
      </p:sp>
    </p:spTree>
    <p:extLst>
      <p:ext uri="{BB962C8B-B14F-4D97-AF65-F5344CB8AC3E}">
        <p14:creationId xmlns:p14="http://schemas.microsoft.com/office/powerpoint/2010/main" val="275381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E2D0D76-FF4D-6C03-0D02-7D1A28526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939910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11CE792-9EF6-B034-0D42-F2BE8B55F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152FA61-54CA-C1E2-C7A6-96D36354A505}"/>
              </a:ext>
            </a:extLst>
          </p:cNvPr>
          <p:cNvSpPr txBox="1"/>
          <p:nvPr/>
        </p:nvSpPr>
        <p:spPr>
          <a:xfrm>
            <a:off x="304800" y="209550"/>
            <a:ext cx="8610600" cy="5139869"/>
          </a:xfrm>
          <a:prstGeom prst="rect">
            <a:avLst/>
          </a:prstGeom>
          <a:noFill/>
        </p:spPr>
        <p:txBody>
          <a:bodyPr wrap="square" rtlCol="0">
            <a:spAutoFit/>
          </a:bodyPr>
          <a:lstStyle/>
          <a:p>
            <a:r>
              <a:rPr lang="he-IL" sz="4400" b="1" dirty="0">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שְׁמַע</a:t>
            </a:r>
            <a:r>
              <a:rPr lang="en-US" sz="4000" i="1" dirty="0"/>
              <a:t>Shma!</a:t>
            </a:r>
            <a:r>
              <a:rPr lang="he-IL" sz="4400" b="1" dirty="0">
                <a:latin typeface="David" panose="020E0502060401010101" pitchFamily="34" charset="-79"/>
                <a:cs typeface="David" panose="020E0502060401010101" pitchFamily="34" charset="-79"/>
              </a:rPr>
              <a:t> </a:t>
            </a:r>
            <a:r>
              <a:rPr lang="en-US" sz="4000" dirty="0"/>
              <a:t>Hear!</a:t>
            </a:r>
          </a:p>
          <a:p>
            <a:pPr marL="509588" indent="-509588" algn="l">
              <a:buFont typeface="+mj-lt"/>
              <a:buAutoNum type="arabicPeriod"/>
            </a:pPr>
            <a:r>
              <a:rPr lang="en-US" sz="4000" dirty="0"/>
              <a:t>The command</a:t>
            </a:r>
          </a:p>
          <a:p>
            <a:pPr marL="509588" indent="-509588" algn="l">
              <a:buFont typeface="+mj-lt"/>
              <a:buAutoNum type="arabicPeriod"/>
            </a:pPr>
            <a:r>
              <a:rPr lang="en-US" dirty="0"/>
              <a:t>How to hear G-d: Word, Ruakh </a:t>
            </a:r>
          </a:p>
          <a:p>
            <a:pPr marL="509588" indent="-509588" algn="l">
              <a:buFont typeface="+mj-lt"/>
              <a:buAutoNum type="arabicPeriod"/>
            </a:pPr>
            <a:r>
              <a:rPr lang="en-US" sz="4000" dirty="0"/>
              <a:t>How to hear people</a:t>
            </a:r>
          </a:p>
          <a:p>
            <a:pPr marL="509588" indent="-509588" algn="l">
              <a:buFont typeface="+mj-lt"/>
              <a:buAutoNum type="arabicPeriod"/>
            </a:pPr>
            <a:r>
              <a:rPr lang="en-US" u="sng" dirty="0">
                <a:solidFill>
                  <a:srgbClr val="FFFF66"/>
                </a:solidFill>
              </a:rPr>
              <a:t>How Israelis and Palestinians can hear each other.</a:t>
            </a:r>
          </a:p>
          <a:p>
            <a:pPr marL="509588" indent="-509588" algn="l">
              <a:buFont typeface="+mj-lt"/>
              <a:buAutoNum type="arabicPeriod"/>
            </a:pPr>
            <a:r>
              <a:rPr lang="en-US" sz="4000" dirty="0"/>
              <a:t>Take</a:t>
            </a:r>
            <a:r>
              <a:rPr lang="en-US" dirty="0"/>
              <a:t>away: Hear G-d and someone</a:t>
            </a:r>
            <a:endParaRPr lang="en-US" sz="4000" dirty="0"/>
          </a:p>
        </p:txBody>
      </p:sp>
    </p:spTree>
    <p:extLst>
      <p:ext uri="{BB962C8B-B14F-4D97-AF65-F5344CB8AC3E}">
        <p14:creationId xmlns:p14="http://schemas.microsoft.com/office/powerpoint/2010/main" val="1385764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4514230" cy="4800600"/>
          </a:xfrm>
        </p:spPr>
        <p:txBody>
          <a:bodyPr>
            <a:normAutofit/>
          </a:bodyPr>
          <a:lstStyle/>
          <a:p>
            <a:pPr algn="l" rtl="1"/>
            <a:r>
              <a:rPr lang="en-US" sz="4000" dirty="0"/>
              <a:t>Daniel Pipes</a:t>
            </a:r>
          </a:p>
          <a:p>
            <a:pPr marL="231775" indent="-231775" algn="l">
              <a:buFont typeface="Arial" panose="020B0604020202020204" pitchFamily="34" charset="0"/>
              <a:buChar char="•"/>
            </a:pPr>
            <a:r>
              <a:rPr lang="en-US" sz="4000" dirty="0"/>
              <a:t>Born 1949 </a:t>
            </a:r>
          </a:p>
          <a:p>
            <a:pPr marL="231775" indent="-231775" algn="l">
              <a:buFont typeface="Arial" panose="020B0604020202020204" pitchFamily="34" charset="0"/>
              <a:buChar char="•"/>
            </a:pPr>
            <a:r>
              <a:rPr lang="en-US" sz="4000" dirty="0" err="1"/>
              <a:t>Ph.D</a:t>
            </a:r>
            <a:r>
              <a:rPr lang="en-US" sz="4000" dirty="0"/>
              <a:t> Harvard Islamic history</a:t>
            </a:r>
          </a:p>
          <a:p>
            <a:pPr marL="231775" indent="-231775" algn="l">
              <a:buFont typeface="Arial" panose="020B0604020202020204" pitchFamily="34" charset="0"/>
              <a:buChar char="•"/>
            </a:pPr>
            <a:r>
              <a:rPr lang="en-US" sz="4000" dirty="0"/>
              <a:t>Fluent in Arabic</a:t>
            </a:r>
          </a:p>
        </p:txBody>
      </p:sp>
      <p:pic>
        <p:nvPicPr>
          <p:cNvPr id="1026" name="Picture 2" descr="Pipes orating at USC's American Freedom Alliance conference on June 15, 2008">
            <a:extLst>
              <a:ext uri="{FF2B5EF4-FFF2-40B4-BE49-F238E27FC236}">
                <a16:creationId xmlns:a16="http://schemas.microsoft.com/office/drawing/2014/main" id="{6A8D771E-B766-4AE4-29A5-F7C3F802C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830" y="0"/>
            <a:ext cx="438593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31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050" name="Picture 2">
            <a:extLst>
              <a:ext uri="{FF2B5EF4-FFF2-40B4-BE49-F238E27FC236}">
                <a16:creationId xmlns:a16="http://schemas.microsoft.com/office/drawing/2014/main" id="{C4661001-1C7C-BB18-CEF6-DE684F81A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018"/>
            <a:ext cx="7239000" cy="516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761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In the 1880s, the pattern was set, which made sense at the time, which was the people we now call Palestinians said to the Zionists, we hate you, get out of here. We want nothing to do with you, we want to kill you. </a:t>
            </a:r>
          </a:p>
        </p:txBody>
      </p:sp>
    </p:spTree>
    <p:extLst>
      <p:ext uri="{BB962C8B-B14F-4D97-AF65-F5344CB8AC3E}">
        <p14:creationId xmlns:p14="http://schemas.microsoft.com/office/powerpoint/2010/main" val="378893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11CE792-9EF6-B034-0D42-F2BE8B55F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152FA61-54CA-C1E2-C7A6-96D36354A505}"/>
              </a:ext>
            </a:extLst>
          </p:cNvPr>
          <p:cNvSpPr txBox="1"/>
          <p:nvPr/>
        </p:nvSpPr>
        <p:spPr>
          <a:xfrm>
            <a:off x="304800" y="209550"/>
            <a:ext cx="8610600" cy="5139869"/>
          </a:xfrm>
          <a:prstGeom prst="rect">
            <a:avLst/>
          </a:prstGeom>
          <a:noFill/>
        </p:spPr>
        <p:txBody>
          <a:bodyPr wrap="square" rtlCol="0">
            <a:spAutoFit/>
          </a:bodyPr>
          <a:lstStyle/>
          <a:p>
            <a:r>
              <a:rPr lang="he-IL" sz="4400" b="1" dirty="0">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שְׁמַע</a:t>
            </a:r>
            <a:r>
              <a:rPr lang="en-US" sz="4000" i="1" dirty="0"/>
              <a:t>Shma!</a:t>
            </a:r>
            <a:r>
              <a:rPr lang="he-IL" sz="4400" b="1" dirty="0">
                <a:latin typeface="David" panose="020E0502060401010101" pitchFamily="34" charset="-79"/>
                <a:cs typeface="David" panose="020E0502060401010101" pitchFamily="34" charset="-79"/>
              </a:rPr>
              <a:t> </a:t>
            </a:r>
            <a:r>
              <a:rPr lang="en-US" sz="4000" dirty="0"/>
              <a:t>Hear!</a:t>
            </a:r>
          </a:p>
          <a:p>
            <a:pPr marL="509588" indent="-509588" algn="l">
              <a:buFont typeface="+mj-lt"/>
              <a:buAutoNum type="arabicPeriod"/>
            </a:pPr>
            <a:r>
              <a:rPr lang="en-US" sz="4000" dirty="0"/>
              <a:t>The command</a:t>
            </a:r>
          </a:p>
          <a:p>
            <a:pPr marL="509588" indent="-509588" algn="l">
              <a:buFont typeface="+mj-lt"/>
              <a:buAutoNum type="arabicPeriod"/>
            </a:pPr>
            <a:r>
              <a:rPr lang="en-US" dirty="0"/>
              <a:t>How to hear G-d: Word, Ruakh </a:t>
            </a:r>
          </a:p>
          <a:p>
            <a:pPr marL="509588" indent="-509588" algn="l">
              <a:buFont typeface="+mj-lt"/>
              <a:buAutoNum type="arabicPeriod"/>
            </a:pPr>
            <a:r>
              <a:rPr lang="en-US" sz="4000" dirty="0"/>
              <a:t>How to hear people</a:t>
            </a:r>
          </a:p>
          <a:p>
            <a:pPr marL="509588" indent="-509588" algn="l">
              <a:buFont typeface="+mj-lt"/>
              <a:buAutoNum type="arabicPeriod"/>
            </a:pPr>
            <a:r>
              <a:rPr lang="en-US" dirty="0"/>
              <a:t>How Israelis and Palestinians can hear each other.</a:t>
            </a:r>
          </a:p>
          <a:p>
            <a:pPr marL="509588" indent="-509588" algn="l">
              <a:buFont typeface="+mj-lt"/>
              <a:buAutoNum type="arabicPeriod"/>
            </a:pPr>
            <a:r>
              <a:rPr lang="en-US" sz="4000" dirty="0"/>
              <a:t>Take</a:t>
            </a:r>
            <a:r>
              <a:rPr lang="en-US" dirty="0"/>
              <a:t>away: Hear G-d and someone</a:t>
            </a:r>
            <a:endParaRPr lang="en-US" sz="4000" dirty="0"/>
          </a:p>
        </p:txBody>
      </p:sp>
    </p:spTree>
    <p:extLst>
      <p:ext uri="{BB962C8B-B14F-4D97-AF65-F5344CB8AC3E}">
        <p14:creationId xmlns:p14="http://schemas.microsoft.com/office/powerpoint/2010/main" val="1789555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And the Zionists, who were few in number and weak, said no, no, no, we have benefits to bring you. We're coming from the modern West. We'll bring clean water and ports and roads, and you'll gain economically.</a:t>
            </a:r>
          </a:p>
          <a:p>
            <a:pPr algn="l"/>
            <a:endParaRPr lang="en-US" sz="4000" dirty="0"/>
          </a:p>
        </p:txBody>
      </p:sp>
    </p:spTree>
    <p:extLst>
      <p:ext uri="{BB962C8B-B14F-4D97-AF65-F5344CB8AC3E}">
        <p14:creationId xmlns:p14="http://schemas.microsoft.com/office/powerpoint/2010/main" val="2372023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This made sense at the time when the Palestinians were far more powerful than the Zionists. But the bizarre thing is that 140 years later, this same pattern is still in effect.</a:t>
            </a:r>
          </a:p>
        </p:txBody>
      </p:sp>
    </p:spTree>
    <p:extLst>
      <p:ext uri="{BB962C8B-B14F-4D97-AF65-F5344CB8AC3E}">
        <p14:creationId xmlns:p14="http://schemas.microsoft.com/office/powerpoint/2010/main" val="2489560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The remedy lies, I think, in the Israelis understanding their own mistake and adopting a new policy: not one of </a:t>
            </a:r>
            <a:r>
              <a:rPr lang="en-US" sz="4000" u="sng" dirty="0">
                <a:solidFill>
                  <a:srgbClr val="FFFF66"/>
                </a:solidFill>
              </a:rPr>
              <a:t>conciliation, appeasement, enrichment, placation</a:t>
            </a:r>
            <a:r>
              <a:rPr lang="en-US" sz="4000" dirty="0"/>
              <a:t>, but of determining to cause the Palestinians to understand that they are weak and they are defeated.</a:t>
            </a:r>
          </a:p>
        </p:txBody>
      </p:sp>
    </p:spTree>
    <p:extLst>
      <p:ext uri="{BB962C8B-B14F-4D97-AF65-F5344CB8AC3E}">
        <p14:creationId xmlns:p14="http://schemas.microsoft.com/office/powerpoint/2010/main" val="3166385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Israelis and Palestinians have mentalities toward the other that are both weird and unique, wildly out of sync with reality, and equidistant from the norm for parties to a conflict. </a:t>
            </a:r>
            <a:r>
              <a:rPr lang="en-US" sz="4000" u="sng" dirty="0">
                <a:solidFill>
                  <a:srgbClr val="FFFF66"/>
                </a:solidFill>
              </a:rPr>
              <a:t>Rejectionism</a:t>
            </a:r>
            <a:r>
              <a:rPr lang="en-US" sz="4000" dirty="0">
                <a:solidFill>
                  <a:srgbClr val="FFFF66"/>
                </a:solidFill>
              </a:rPr>
              <a:t> and </a:t>
            </a:r>
            <a:r>
              <a:rPr lang="en-US" sz="4000" u="sng" dirty="0">
                <a:solidFill>
                  <a:srgbClr val="FFFF66"/>
                </a:solidFill>
              </a:rPr>
              <a:t>conciliation</a:t>
            </a:r>
            <a:r>
              <a:rPr lang="en-US" sz="4000" dirty="0">
                <a:solidFill>
                  <a:srgbClr val="FFFF66"/>
                </a:solidFill>
              </a:rPr>
              <a:t> remain basically unchanged</a:t>
            </a:r>
            <a:r>
              <a:rPr lang="en-US" sz="4000" dirty="0"/>
              <a:t>. </a:t>
            </a:r>
          </a:p>
        </p:txBody>
      </p:sp>
    </p:spTree>
    <p:extLst>
      <p:ext uri="{BB962C8B-B14F-4D97-AF65-F5344CB8AC3E}">
        <p14:creationId xmlns:p14="http://schemas.microsoft.com/office/powerpoint/2010/main" val="1102155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They are </a:t>
            </a:r>
            <a:r>
              <a:rPr lang="en-US" sz="4000" u="sng" dirty="0">
                <a:solidFill>
                  <a:srgbClr val="FFFF66"/>
                </a:solidFill>
              </a:rPr>
              <a:t>not hearing </a:t>
            </a:r>
            <a:r>
              <a:rPr lang="en-US" sz="4000" dirty="0"/>
              <a:t>each other.  They are talking past each other.</a:t>
            </a:r>
          </a:p>
          <a:p>
            <a:pPr marL="231775" indent="-231775" algn="l">
              <a:buFont typeface="Arial" panose="020B0604020202020204" pitchFamily="34" charset="0"/>
              <a:buChar char="•"/>
            </a:pPr>
            <a:r>
              <a:rPr lang="en-US" sz="4000" dirty="0"/>
              <a:t>Israelis [and the West] assume there is a point of conciliation</a:t>
            </a:r>
          </a:p>
          <a:p>
            <a:pPr marL="231775" indent="-231775" algn="l">
              <a:buFont typeface="Arial" panose="020B0604020202020204" pitchFamily="34" charset="0"/>
              <a:buChar char="•"/>
            </a:pPr>
            <a:r>
              <a:rPr lang="en-US" sz="4000" dirty="0"/>
              <a:t>Islamists [not all Muslims] only think rejection and exclusion.</a:t>
            </a:r>
          </a:p>
          <a:p>
            <a:pPr marL="571500" indent="-571500" algn="l">
              <a:buFont typeface="Arial" panose="020B0604020202020204" pitchFamily="34" charset="0"/>
              <a:buChar char="•"/>
            </a:pPr>
            <a:endParaRPr lang="en-US" sz="4000" dirty="0"/>
          </a:p>
        </p:txBody>
      </p:sp>
    </p:spTree>
    <p:extLst>
      <p:ext uri="{BB962C8B-B14F-4D97-AF65-F5344CB8AC3E}">
        <p14:creationId xmlns:p14="http://schemas.microsoft.com/office/powerpoint/2010/main" val="3264612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Zionists purchase land, Palestinians make selling it a capital offense. Zionists build, Palestinians destroy. Zionists ache for acceptance, Palestinians push delegitimization.</a:t>
            </a:r>
          </a:p>
        </p:txBody>
      </p:sp>
    </p:spTree>
    <p:extLst>
      <p:ext uri="{BB962C8B-B14F-4D97-AF65-F5344CB8AC3E}">
        <p14:creationId xmlns:p14="http://schemas.microsoft.com/office/powerpoint/2010/main" val="6129102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Resolution in this case requires either Palestinian acceptance of Israel, or Israel's destruction—not compromise. Martin Sherman correctly notes that, "We are talking about a clash of two collectives with competing and mutually</a:t>
            </a:r>
          </a:p>
        </p:txBody>
      </p:sp>
    </p:spTree>
    <p:extLst>
      <p:ext uri="{BB962C8B-B14F-4D97-AF65-F5344CB8AC3E}">
        <p14:creationId xmlns:p14="http://schemas.microsoft.com/office/powerpoint/2010/main" val="33167658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exclusive narratives that are irreconcilable—and only one side can win." This abnormal conflict cannot be ended through compromise. One side must win, the other must lose.</a:t>
            </a:r>
          </a:p>
        </p:txBody>
      </p:sp>
    </p:spTree>
    <p:extLst>
      <p:ext uri="{BB962C8B-B14F-4D97-AF65-F5344CB8AC3E}">
        <p14:creationId xmlns:p14="http://schemas.microsoft.com/office/powerpoint/2010/main" val="1874546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2628900" cy="4800600"/>
          </a:xfrm>
        </p:spPr>
        <p:txBody>
          <a:bodyPr>
            <a:normAutofit fontScale="92500" lnSpcReduction="10000"/>
          </a:bodyPr>
          <a:lstStyle/>
          <a:p>
            <a:pPr algn="l"/>
            <a:r>
              <a:rPr lang="en-US" sz="4000" dirty="0"/>
              <a:t>Ramallah, </a:t>
            </a:r>
            <a:r>
              <a:rPr lang="en-US" sz="4000" dirty="0" err="1"/>
              <a:t>adminis-trative</a:t>
            </a:r>
            <a:r>
              <a:rPr lang="en-US" sz="4000" dirty="0"/>
              <a:t> capital of the </a:t>
            </a:r>
            <a:r>
              <a:rPr lang="en-US" sz="3900" dirty="0"/>
              <a:t>Palestinian</a:t>
            </a:r>
            <a:r>
              <a:rPr lang="en-US" sz="4000" dirty="0"/>
              <a:t> </a:t>
            </a:r>
            <a:r>
              <a:rPr lang="en-US" sz="2600" dirty="0"/>
              <a:t>Administration</a:t>
            </a:r>
            <a:r>
              <a:rPr lang="en-US" sz="4000" dirty="0"/>
              <a:t> West Bank.</a:t>
            </a:r>
          </a:p>
        </p:txBody>
      </p:sp>
      <p:pic>
        <p:nvPicPr>
          <p:cNvPr id="3" name="Picture 2">
            <a:extLst>
              <a:ext uri="{FF2B5EF4-FFF2-40B4-BE49-F238E27FC236}">
                <a16:creationId xmlns:a16="http://schemas.microsoft.com/office/drawing/2014/main" id="{1CA57BAE-310F-3D30-0737-263DFFAA6C0B}"/>
              </a:ext>
            </a:extLst>
          </p:cNvPr>
          <p:cNvPicPr>
            <a:picLocks noChangeAspect="1"/>
          </p:cNvPicPr>
          <p:nvPr/>
        </p:nvPicPr>
        <p:blipFill>
          <a:blip r:embed="rId3"/>
          <a:stretch>
            <a:fillRect/>
          </a:stretch>
        </p:blipFill>
        <p:spPr>
          <a:xfrm>
            <a:off x="2857500" y="0"/>
            <a:ext cx="6226342" cy="5143500"/>
          </a:xfrm>
          <a:prstGeom prst="rect">
            <a:avLst/>
          </a:prstGeom>
        </p:spPr>
      </p:pic>
      <p:cxnSp>
        <p:nvCxnSpPr>
          <p:cNvPr id="5" name="Straight Arrow Connector 4">
            <a:extLst>
              <a:ext uri="{FF2B5EF4-FFF2-40B4-BE49-F238E27FC236}">
                <a16:creationId xmlns:a16="http://schemas.microsoft.com/office/drawing/2014/main" id="{CBF88517-DCCE-263A-8C68-DB5ABC567CF4}"/>
              </a:ext>
            </a:extLst>
          </p:cNvPr>
          <p:cNvCxnSpPr/>
          <p:nvPr/>
        </p:nvCxnSpPr>
        <p:spPr bwMode="auto">
          <a:xfrm>
            <a:off x="2743200" y="1962150"/>
            <a:ext cx="3352800" cy="3048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9266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rtl="1"/>
            <a:r>
              <a:rPr lang="en-US" sz="4000" dirty="0"/>
              <a:t> </a:t>
            </a:r>
          </a:p>
        </p:txBody>
      </p:sp>
      <p:pic>
        <p:nvPicPr>
          <p:cNvPr id="3" name="Picture 2">
            <a:extLst>
              <a:ext uri="{FF2B5EF4-FFF2-40B4-BE49-F238E27FC236}">
                <a16:creationId xmlns:a16="http://schemas.microsoft.com/office/drawing/2014/main" id="{D1FEDDF5-E269-865B-0673-0F45E4C3B1EA}"/>
              </a:ext>
            </a:extLst>
          </p:cNvPr>
          <p:cNvPicPr>
            <a:picLocks noChangeAspect="1"/>
          </p:cNvPicPr>
          <p:nvPr/>
        </p:nvPicPr>
        <p:blipFill>
          <a:blip r:embed="rId3"/>
          <a:stretch>
            <a:fillRect/>
          </a:stretch>
        </p:blipFill>
        <p:spPr>
          <a:xfrm>
            <a:off x="830219" y="0"/>
            <a:ext cx="7483561" cy="5143500"/>
          </a:xfrm>
          <a:prstGeom prst="rect">
            <a:avLst/>
          </a:prstGeom>
        </p:spPr>
      </p:pic>
    </p:spTree>
    <p:extLst>
      <p:ext uri="{BB962C8B-B14F-4D97-AF65-F5344CB8AC3E}">
        <p14:creationId xmlns:p14="http://schemas.microsoft.com/office/powerpoint/2010/main" val="77959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11CE792-9EF6-B034-0D42-F2BE8B55F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152FA61-54CA-C1E2-C7A6-96D36354A505}"/>
              </a:ext>
            </a:extLst>
          </p:cNvPr>
          <p:cNvSpPr txBox="1"/>
          <p:nvPr/>
        </p:nvSpPr>
        <p:spPr>
          <a:xfrm>
            <a:off x="304800" y="209550"/>
            <a:ext cx="8610600" cy="5139869"/>
          </a:xfrm>
          <a:prstGeom prst="rect">
            <a:avLst/>
          </a:prstGeom>
          <a:noFill/>
        </p:spPr>
        <p:txBody>
          <a:bodyPr wrap="square" rtlCol="0">
            <a:spAutoFit/>
          </a:bodyPr>
          <a:lstStyle/>
          <a:p>
            <a:r>
              <a:rPr lang="he-IL" sz="4400" b="1" dirty="0">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שְׁמַע</a:t>
            </a:r>
            <a:r>
              <a:rPr lang="en-US" sz="4000" i="1" dirty="0"/>
              <a:t>Shma!</a:t>
            </a:r>
            <a:r>
              <a:rPr lang="he-IL" sz="4400" b="1" dirty="0">
                <a:latin typeface="David" panose="020E0502060401010101" pitchFamily="34" charset="-79"/>
                <a:cs typeface="David" panose="020E0502060401010101" pitchFamily="34" charset="-79"/>
              </a:rPr>
              <a:t> </a:t>
            </a:r>
            <a:r>
              <a:rPr lang="en-US" sz="4000" dirty="0"/>
              <a:t>Hear!</a:t>
            </a:r>
          </a:p>
          <a:p>
            <a:pPr marL="509588" indent="-509588" algn="l">
              <a:buFont typeface="+mj-lt"/>
              <a:buAutoNum type="arabicPeriod"/>
            </a:pPr>
            <a:r>
              <a:rPr lang="en-US" sz="4000" u="sng" dirty="0">
                <a:solidFill>
                  <a:srgbClr val="FFFF66"/>
                </a:solidFill>
              </a:rPr>
              <a:t>The command</a:t>
            </a:r>
          </a:p>
          <a:p>
            <a:pPr marL="509588" indent="-509588" algn="l">
              <a:buFont typeface="+mj-lt"/>
              <a:buAutoNum type="arabicPeriod"/>
            </a:pPr>
            <a:r>
              <a:rPr lang="en-US" dirty="0"/>
              <a:t>How to hear G-d: Word, Ruakh </a:t>
            </a:r>
          </a:p>
          <a:p>
            <a:pPr marL="509588" indent="-509588" algn="l">
              <a:buFont typeface="+mj-lt"/>
              <a:buAutoNum type="arabicPeriod"/>
            </a:pPr>
            <a:r>
              <a:rPr lang="en-US" sz="4000" dirty="0"/>
              <a:t>How to hear people</a:t>
            </a:r>
          </a:p>
          <a:p>
            <a:pPr marL="509588" indent="-509588" algn="l">
              <a:buFont typeface="+mj-lt"/>
              <a:buAutoNum type="arabicPeriod"/>
            </a:pPr>
            <a:r>
              <a:rPr lang="en-US" dirty="0"/>
              <a:t>How Israelis and Palestinians can hear each other.</a:t>
            </a:r>
          </a:p>
          <a:p>
            <a:pPr marL="509588" indent="-509588" algn="l">
              <a:buFont typeface="+mj-lt"/>
              <a:buAutoNum type="arabicPeriod"/>
            </a:pPr>
            <a:r>
              <a:rPr lang="en-US" sz="4000" dirty="0"/>
              <a:t>Take</a:t>
            </a:r>
            <a:r>
              <a:rPr lang="en-US" dirty="0"/>
              <a:t>away: Hear G-d and someone</a:t>
            </a:r>
            <a:endParaRPr lang="en-US" sz="4000" dirty="0"/>
          </a:p>
        </p:txBody>
      </p:sp>
    </p:spTree>
    <p:extLst>
      <p:ext uri="{BB962C8B-B14F-4D97-AF65-F5344CB8AC3E}">
        <p14:creationId xmlns:p14="http://schemas.microsoft.com/office/powerpoint/2010/main" val="311473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rtl="1"/>
            <a:r>
              <a:rPr lang="en-US" sz="4000" dirty="0"/>
              <a:t>Example of total misunderstanding of the dichotomy: conciliation / rejection.</a:t>
            </a:r>
          </a:p>
        </p:txBody>
      </p:sp>
    </p:spTree>
    <p:extLst>
      <p:ext uri="{BB962C8B-B14F-4D97-AF65-F5344CB8AC3E}">
        <p14:creationId xmlns:p14="http://schemas.microsoft.com/office/powerpoint/2010/main" val="23714260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It turns out it’s very difficult to micromanage a war. Biden told Israel to come up with a mass-evacuation plan for Rafah. Israel did so. He demanded the Israelis expand humanitarian aid. They did so. He demanded the IDF use every piece of technology available to prosecute the Rafah incursion with precision instead of power. The IDF has done so.</a:t>
            </a:r>
          </a:p>
          <a:p>
            <a:pPr algn="l">
              <a:lnSpc>
                <a:spcPct val="90000"/>
              </a:lnSpc>
            </a:pPr>
            <a:endParaRPr lang="en-US" altLang="en-US" sz="4000" dirty="0"/>
          </a:p>
        </p:txBody>
      </p:sp>
    </p:spTree>
    <p:extLst>
      <p:ext uri="{BB962C8B-B14F-4D97-AF65-F5344CB8AC3E}">
        <p14:creationId xmlns:p14="http://schemas.microsoft.com/office/powerpoint/2010/main" val="20481622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The only question left is whether members of the administration, as well as our allies in Europe, really do support Israel’s mission to defeat Hamas. This is no longer an argument over means and methods to reach a shared goal. There are no more nits to pick. Israel has done everything we have asked of it. The president should say so.</a:t>
            </a:r>
          </a:p>
        </p:txBody>
      </p:sp>
    </p:spTree>
    <p:extLst>
      <p:ext uri="{BB962C8B-B14F-4D97-AF65-F5344CB8AC3E}">
        <p14:creationId xmlns:p14="http://schemas.microsoft.com/office/powerpoint/2010/main" val="5688657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231775" indent="-231775" algn="l">
              <a:buFont typeface="Arial" panose="020B0604020202020204" pitchFamily="34" charset="0"/>
              <a:buChar char="•"/>
            </a:pPr>
            <a:r>
              <a:rPr lang="en-US" sz="4000" dirty="0"/>
              <a:t>Israelis must </a:t>
            </a:r>
            <a:r>
              <a:rPr lang="en-US" sz="4000" u="sng" dirty="0">
                <a:solidFill>
                  <a:srgbClr val="FFFF66"/>
                </a:solidFill>
              </a:rPr>
              <a:t>hear</a:t>
            </a:r>
            <a:r>
              <a:rPr lang="en-US" sz="4000" dirty="0"/>
              <a:t> that there is no conciliation with current vast majority Arab mentality.</a:t>
            </a:r>
          </a:p>
          <a:p>
            <a:pPr marL="231775" indent="-231775" algn="l">
              <a:buFont typeface="Arial" panose="020B0604020202020204" pitchFamily="34" charset="0"/>
              <a:buChar char="•"/>
            </a:pPr>
            <a:r>
              <a:rPr lang="en-US" sz="4000" dirty="0"/>
              <a:t>Arabs must </a:t>
            </a:r>
            <a:r>
              <a:rPr lang="en-US" sz="4000" u="sng" dirty="0">
                <a:solidFill>
                  <a:srgbClr val="FFFF66"/>
                </a:solidFill>
              </a:rPr>
              <a:t>hear</a:t>
            </a:r>
            <a:r>
              <a:rPr lang="en-US" sz="4000" dirty="0"/>
              <a:t> that Israel cannot be rejected and destroyed.   </a:t>
            </a:r>
          </a:p>
        </p:txBody>
      </p:sp>
    </p:spTree>
    <p:extLst>
      <p:ext uri="{BB962C8B-B14F-4D97-AF65-F5344CB8AC3E}">
        <p14:creationId xmlns:p14="http://schemas.microsoft.com/office/powerpoint/2010/main" val="31190546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E2D0D76-FF4D-6C03-0D02-7D1A28526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2649121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811CE792-9EF6-B034-0D42-F2BE8B55F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3152FA61-54CA-C1E2-C7A6-96D36354A505}"/>
              </a:ext>
            </a:extLst>
          </p:cNvPr>
          <p:cNvSpPr txBox="1"/>
          <p:nvPr/>
        </p:nvSpPr>
        <p:spPr>
          <a:xfrm>
            <a:off x="304800" y="209550"/>
            <a:ext cx="8610600" cy="5139869"/>
          </a:xfrm>
          <a:prstGeom prst="rect">
            <a:avLst/>
          </a:prstGeom>
          <a:noFill/>
        </p:spPr>
        <p:txBody>
          <a:bodyPr wrap="square" rtlCol="0">
            <a:spAutoFit/>
          </a:bodyPr>
          <a:lstStyle/>
          <a:p>
            <a:r>
              <a:rPr lang="he-IL" sz="4400" b="1" dirty="0">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שְׁמַע</a:t>
            </a:r>
            <a:r>
              <a:rPr lang="en-US" sz="4000" i="1" dirty="0"/>
              <a:t>Shma!</a:t>
            </a:r>
            <a:r>
              <a:rPr lang="he-IL" sz="4400" b="1" dirty="0">
                <a:latin typeface="David" panose="020E0502060401010101" pitchFamily="34" charset="-79"/>
                <a:cs typeface="David" panose="020E0502060401010101" pitchFamily="34" charset="-79"/>
              </a:rPr>
              <a:t> </a:t>
            </a:r>
            <a:r>
              <a:rPr lang="en-US" sz="4000" dirty="0"/>
              <a:t>Hear!</a:t>
            </a:r>
          </a:p>
          <a:p>
            <a:pPr marL="509588" indent="-509588" algn="l">
              <a:buFont typeface="+mj-lt"/>
              <a:buAutoNum type="arabicPeriod"/>
            </a:pPr>
            <a:r>
              <a:rPr lang="en-US" sz="4000" dirty="0"/>
              <a:t>The command</a:t>
            </a:r>
          </a:p>
          <a:p>
            <a:pPr marL="509588" indent="-509588" algn="l">
              <a:buFont typeface="+mj-lt"/>
              <a:buAutoNum type="arabicPeriod"/>
            </a:pPr>
            <a:r>
              <a:rPr lang="en-US" dirty="0"/>
              <a:t>How to hear G-d: Word, Ruakh </a:t>
            </a:r>
          </a:p>
          <a:p>
            <a:pPr marL="509588" indent="-509588" algn="l">
              <a:buFont typeface="+mj-lt"/>
              <a:buAutoNum type="arabicPeriod"/>
            </a:pPr>
            <a:r>
              <a:rPr lang="en-US" sz="4000" dirty="0"/>
              <a:t>How to hear people</a:t>
            </a:r>
          </a:p>
          <a:p>
            <a:pPr marL="509588" indent="-509588" algn="l">
              <a:buFont typeface="+mj-lt"/>
              <a:buAutoNum type="arabicPeriod"/>
            </a:pPr>
            <a:r>
              <a:rPr lang="en-US" dirty="0"/>
              <a:t>How Israelis and Palestinians can hear each other.</a:t>
            </a:r>
          </a:p>
          <a:p>
            <a:pPr marL="509588" indent="-509588" algn="l">
              <a:buFont typeface="+mj-lt"/>
              <a:buAutoNum type="arabicPeriod"/>
            </a:pPr>
            <a:r>
              <a:rPr lang="en-US" u="sng" dirty="0">
                <a:solidFill>
                  <a:srgbClr val="FFFF66"/>
                </a:solidFill>
              </a:rPr>
              <a:t>Takeaway: Hear G-d and someone</a:t>
            </a:r>
          </a:p>
        </p:txBody>
      </p:sp>
    </p:spTree>
    <p:extLst>
      <p:ext uri="{BB962C8B-B14F-4D97-AF65-F5344CB8AC3E}">
        <p14:creationId xmlns:p14="http://schemas.microsoft.com/office/powerpoint/2010/main" val="2221248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35069714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220478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Mark 12.28-30 </a:t>
            </a:r>
            <a:r>
              <a:rPr lang="en-US" sz="4000" dirty="0"/>
              <a:t>One of the Torah-teachers came up and heard them engaged in this discussion. Seeing that Yeshua answered them well, he asked him, “Which is the most important mitzvah of them all?” Yeshua answered, “The most important is</a:t>
            </a:r>
          </a:p>
        </p:txBody>
      </p:sp>
    </p:spTree>
    <p:extLst>
      <p:ext uri="{BB962C8B-B14F-4D97-AF65-F5344CB8AC3E}">
        <p14:creationId xmlns:p14="http://schemas.microsoft.com/office/powerpoint/2010/main" val="382313958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229103</TotalTime>
  <Words>4558</Words>
  <Application>Microsoft Office PowerPoint</Application>
  <PresentationFormat>On-screen Show (16:9)</PresentationFormat>
  <Paragraphs>525</Paragraphs>
  <Slides>87</Slides>
  <Notes>87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87</vt:i4>
      </vt:variant>
    </vt:vector>
  </HeadingPairs>
  <TitlesOfParts>
    <vt:vector size="95" baseType="lpstr">
      <vt:lpstr>AlgerianD</vt:lpstr>
      <vt:lpstr>Arial</vt:lpstr>
      <vt:lpstr>Arial Rounded MT Bold</vt:lpstr>
      <vt:lpstr>David</vt:lpstr>
      <vt:lpstr>Helvetica Neue</vt:lpstr>
      <vt:lpstr>Narkisim</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5241</cp:revision>
  <dcterms:created xsi:type="dcterms:W3CDTF">2006-04-21T19:34:43Z</dcterms:created>
  <dcterms:modified xsi:type="dcterms:W3CDTF">2024-07-27T13:57:42Z</dcterms:modified>
</cp:coreProperties>
</file>