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 id="2147483722" r:id="rId3"/>
    <p:sldMasterId id="2147483760" r:id="rId4"/>
    <p:sldMasterId id="2147483763" r:id="rId5"/>
  </p:sldMasterIdLst>
  <p:notesMasterIdLst>
    <p:notesMasterId r:id="rId154"/>
  </p:notesMasterIdLst>
  <p:handoutMasterIdLst>
    <p:handoutMasterId r:id="rId155"/>
  </p:handoutMasterIdLst>
  <p:sldIdLst>
    <p:sldId id="2045" r:id="rId6"/>
    <p:sldId id="1907" r:id="rId7"/>
    <p:sldId id="1891" r:id="rId8"/>
    <p:sldId id="1892" r:id="rId9"/>
    <p:sldId id="1893" r:id="rId10"/>
    <p:sldId id="1909" r:id="rId11"/>
    <p:sldId id="1900" r:id="rId12"/>
    <p:sldId id="1898" r:id="rId13"/>
    <p:sldId id="1902" r:id="rId14"/>
    <p:sldId id="1901" r:id="rId15"/>
    <p:sldId id="1899" r:id="rId16"/>
    <p:sldId id="1903" r:id="rId17"/>
    <p:sldId id="1897" r:id="rId18"/>
    <p:sldId id="1906" r:id="rId19"/>
    <p:sldId id="1905" r:id="rId20"/>
    <p:sldId id="1940" r:id="rId21"/>
    <p:sldId id="1911" r:id="rId22"/>
    <p:sldId id="1484" r:id="rId23"/>
    <p:sldId id="1912" r:id="rId24"/>
    <p:sldId id="1908" r:id="rId25"/>
    <p:sldId id="1941" r:id="rId26"/>
    <p:sldId id="1496" r:id="rId27"/>
    <p:sldId id="1497" r:id="rId28"/>
    <p:sldId id="1498" r:id="rId29"/>
    <p:sldId id="1487" r:id="rId30"/>
    <p:sldId id="1939" r:id="rId31"/>
    <p:sldId id="1488" r:id="rId32"/>
    <p:sldId id="1915" r:id="rId33"/>
    <p:sldId id="1490" r:id="rId34"/>
    <p:sldId id="1916" r:id="rId35"/>
    <p:sldId id="1904" r:id="rId36"/>
    <p:sldId id="2046" r:id="rId37"/>
    <p:sldId id="1942" r:id="rId38"/>
    <p:sldId id="1943" r:id="rId39"/>
    <p:sldId id="953" r:id="rId40"/>
    <p:sldId id="1917" r:id="rId41"/>
    <p:sldId id="1447" r:id="rId42"/>
    <p:sldId id="1453" r:id="rId43"/>
    <p:sldId id="1918" r:id="rId44"/>
    <p:sldId id="1448" r:id="rId45"/>
    <p:sldId id="1455" r:id="rId46"/>
    <p:sldId id="1919" r:id="rId47"/>
    <p:sldId id="1456" r:id="rId48"/>
    <p:sldId id="1920" r:id="rId49"/>
    <p:sldId id="1468" r:id="rId50"/>
    <p:sldId id="1921" r:id="rId51"/>
    <p:sldId id="1457" r:id="rId52"/>
    <p:sldId id="1922" r:id="rId53"/>
    <p:sldId id="1458" r:id="rId54"/>
    <p:sldId id="1923" r:id="rId55"/>
    <p:sldId id="1469" r:id="rId56"/>
    <p:sldId id="1459" r:id="rId57"/>
    <p:sldId id="1924" r:id="rId58"/>
    <p:sldId id="1470" r:id="rId59"/>
    <p:sldId id="1925" r:id="rId60"/>
    <p:sldId id="1471" r:id="rId61"/>
    <p:sldId id="1460" r:id="rId62"/>
    <p:sldId id="1926" r:id="rId63"/>
    <p:sldId id="1461" r:id="rId64"/>
    <p:sldId id="1927" r:id="rId65"/>
    <p:sldId id="1491" r:id="rId66"/>
    <p:sldId id="1492" r:id="rId67"/>
    <p:sldId id="1493" r:id="rId68"/>
    <p:sldId id="1494" r:id="rId69"/>
    <p:sldId id="1499" r:id="rId70"/>
    <p:sldId id="1928" r:id="rId71"/>
    <p:sldId id="1500" r:id="rId72"/>
    <p:sldId id="1929" r:id="rId73"/>
    <p:sldId id="1462" r:id="rId74"/>
    <p:sldId id="1944" r:id="rId75"/>
    <p:sldId id="1945" r:id="rId76"/>
    <p:sldId id="1910" r:id="rId77"/>
    <p:sldId id="1451" r:id="rId78"/>
    <p:sldId id="1452" r:id="rId79"/>
    <p:sldId id="1477" r:id="rId80"/>
    <p:sldId id="1482" r:id="rId81"/>
    <p:sldId id="1495" r:id="rId82"/>
    <p:sldId id="1935" r:id="rId83"/>
    <p:sldId id="1913" r:id="rId84"/>
    <p:sldId id="1884" r:id="rId85"/>
    <p:sldId id="1885" r:id="rId86"/>
    <p:sldId id="1502" r:id="rId87"/>
    <p:sldId id="1934" r:id="rId88"/>
    <p:sldId id="2047" r:id="rId89"/>
    <p:sldId id="1946" r:id="rId90"/>
    <p:sldId id="1947" r:id="rId91"/>
    <p:sldId id="1463" r:id="rId92"/>
    <p:sldId id="1930" r:id="rId93"/>
    <p:sldId id="1472" r:id="rId94"/>
    <p:sldId id="1931" r:id="rId95"/>
    <p:sldId id="1786" r:id="rId96"/>
    <p:sldId id="1787" r:id="rId97"/>
    <p:sldId id="1788" r:id="rId98"/>
    <p:sldId id="1789" r:id="rId99"/>
    <p:sldId id="1790" r:id="rId100"/>
    <p:sldId id="1791" r:id="rId101"/>
    <p:sldId id="1841" r:id="rId102"/>
    <p:sldId id="1842" r:id="rId103"/>
    <p:sldId id="1948" r:id="rId104"/>
    <p:sldId id="1843" r:id="rId105"/>
    <p:sldId id="1844" r:id="rId106"/>
    <p:sldId id="1845" r:id="rId107"/>
    <p:sldId id="1846" r:id="rId108"/>
    <p:sldId id="1847" r:id="rId109"/>
    <p:sldId id="1848" r:id="rId110"/>
    <p:sldId id="1466" r:id="rId111"/>
    <p:sldId id="1932" r:id="rId112"/>
    <p:sldId id="1474" r:id="rId113"/>
    <p:sldId id="1478" r:id="rId114"/>
    <p:sldId id="1864" r:id="rId115"/>
    <p:sldId id="1850" r:id="rId116"/>
    <p:sldId id="1851" r:id="rId117"/>
    <p:sldId id="1797" r:id="rId118"/>
    <p:sldId id="1813" r:id="rId119"/>
    <p:sldId id="1798" r:id="rId120"/>
    <p:sldId id="1808" r:id="rId121"/>
    <p:sldId id="1804" r:id="rId122"/>
    <p:sldId id="1805" r:id="rId123"/>
    <p:sldId id="1784" r:id="rId124"/>
    <p:sldId id="1831" r:id="rId125"/>
    <p:sldId id="1832" r:id="rId126"/>
    <p:sldId id="1780" r:id="rId127"/>
    <p:sldId id="1853" r:id="rId128"/>
    <p:sldId id="1854" r:id="rId129"/>
    <p:sldId id="1781" r:id="rId130"/>
    <p:sldId id="1855" r:id="rId131"/>
    <p:sldId id="1856" r:id="rId132"/>
    <p:sldId id="1857" r:id="rId133"/>
    <p:sldId id="1858" r:id="rId134"/>
    <p:sldId id="1936" r:id="rId135"/>
    <p:sldId id="1859" r:id="rId136"/>
    <p:sldId id="1860" r:id="rId137"/>
    <p:sldId id="1782" r:id="rId138"/>
    <p:sldId id="1783" r:id="rId139"/>
    <p:sldId id="1937" r:id="rId140"/>
    <p:sldId id="1861" r:id="rId141"/>
    <p:sldId id="1938" r:id="rId142"/>
    <p:sldId id="1949" r:id="rId143"/>
    <p:sldId id="1950" r:id="rId144"/>
    <p:sldId id="1914" r:id="rId145"/>
    <p:sldId id="1953" r:id="rId146"/>
    <p:sldId id="1951" r:id="rId147"/>
    <p:sldId id="1952" r:id="rId148"/>
    <p:sldId id="1956" r:id="rId149"/>
    <p:sldId id="1957" r:id="rId150"/>
    <p:sldId id="1958" r:id="rId151"/>
    <p:sldId id="64774" r:id="rId152"/>
    <p:sldId id="1954" r:id="rId153"/>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409229"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818647"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227811"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637154"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2046234" algn="l" defTabSz="818647" rtl="0" eaLnBrk="1" latinLnBrk="0" hangingPunct="1">
      <a:defRPr sz="4000" kern="1200">
        <a:solidFill>
          <a:schemeClr val="bg1"/>
        </a:solidFill>
        <a:latin typeface="Arial Rounded MT Bold" pitchFamily="34" charset="0"/>
        <a:ea typeface="+mn-ea"/>
        <a:cs typeface="Arial" charset="0"/>
      </a:defRPr>
    </a:lvl6pPr>
    <a:lvl7pPr marL="2455479" algn="l" defTabSz="818647" rtl="0" eaLnBrk="1" latinLnBrk="0" hangingPunct="1">
      <a:defRPr sz="4000" kern="1200">
        <a:solidFill>
          <a:schemeClr val="bg1"/>
        </a:solidFill>
        <a:latin typeface="Arial Rounded MT Bold" pitchFamily="34" charset="0"/>
        <a:ea typeface="+mn-ea"/>
        <a:cs typeface="Arial" charset="0"/>
      </a:defRPr>
    </a:lvl7pPr>
    <a:lvl8pPr marL="2864760" algn="l" defTabSz="818647" rtl="0" eaLnBrk="1" latinLnBrk="0" hangingPunct="1">
      <a:defRPr sz="4000" kern="1200">
        <a:solidFill>
          <a:schemeClr val="bg1"/>
        </a:solidFill>
        <a:latin typeface="Arial Rounded MT Bold" pitchFamily="34" charset="0"/>
        <a:ea typeface="+mn-ea"/>
        <a:cs typeface="Arial" charset="0"/>
      </a:defRPr>
    </a:lvl8pPr>
    <a:lvl9pPr marL="3274049" algn="l" defTabSz="818647"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34" autoAdjust="0"/>
    <p:restoredTop sz="85442" autoAdjust="0"/>
  </p:normalViewPr>
  <p:slideViewPr>
    <p:cSldViewPr>
      <p:cViewPr varScale="1">
        <p:scale>
          <a:sx n="108" d="100"/>
          <a:sy n="108" d="100"/>
        </p:scale>
        <p:origin x="114" y="330"/>
      </p:cViewPr>
      <p:guideLst>
        <p:guide orient="horz" pos="1620"/>
        <p:guide pos="2765"/>
      </p:guideLst>
    </p:cSldViewPr>
  </p:slideViewPr>
  <p:outlineViewPr>
    <p:cViewPr>
      <p:scale>
        <a:sx n="33" d="100"/>
        <a:sy n="33" d="100"/>
      </p:scale>
      <p:origin x="0" y="-1950"/>
    </p:cViewPr>
  </p:outlineViewPr>
  <p:notesTextViewPr>
    <p:cViewPr>
      <p:scale>
        <a:sx n="100" d="100"/>
        <a:sy n="100" d="100"/>
      </p:scale>
      <p:origin x="0" y="0"/>
    </p:cViewPr>
  </p:notesTextViewPr>
  <p:sorterViewPr>
    <p:cViewPr varScale="1">
      <p:scale>
        <a:sx n="100" d="100"/>
        <a:sy n="100" d="100"/>
      </p:scale>
      <p:origin x="0" y="-28938"/>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notesMaster" Target="notesMasters/notesMaster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Where Your Treasure Is</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10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Where Your Treasure Is</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10 2024 5784</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409229"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818647" algn="l" rtl="0" fontAlgn="base">
      <a:spcBef>
        <a:spcPct val="30000"/>
      </a:spcBef>
      <a:spcAft>
        <a:spcPct val="0"/>
      </a:spcAft>
      <a:defRPr sz="1200" kern="1200">
        <a:solidFill>
          <a:schemeClr val="tx1"/>
        </a:solidFill>
        <a:latin typeface="Arial" charset="0"/>
        <a:ea typeface="+mn-ea"/>
        <a:cs typeface="Arial" charset="0"/>
      </a:defRPr>
    </a:lvl3pPr>
    <a:lvl4pPr marL="1227811" algn="l" rtl="0" fontAlgn="base">
      <a:spcBef>
        <a:spcPct val="30000"/>
      </a:spcBef>
      <a:spcAft>
        <a:spcPct val="0"/>
      </a:spcAft>
      <a:defRPr sz="1200" kern="1200">
        <a:solidFill>
          <a:schemeClr val="tx1"/>
        </a:solidFill>
        <a:latin typeface="Arial" charset="0"/>
        <a:ea typeface="+mn-ea"/>
        <a:cs typeface="Arial" charset="0"/>
      </a:defRPr>
    </a:lvl4pPr>
    <a:lvl5pPr marL="1637154" algn="l" rtl="0" fontAlgn="base">
      <a:spcBef>
        <a:spcPct val="30000"/>
      </a:spcBef>
      <a:spcAft>
        <a:spcPct val="0"/>
      </a:spcAft>
      <a:defRPr sz="1200" kern="1200">
        <a:solidFill>
          <a:schemeClr val="tx1"/>
        </a:solidFill>
        <a:latin typeface="Arial" charset="0"/>
        <a:ea typeface="+mn-ea"/>
        <a:cs typeface="Arial" charset="0"/>
      </a:defRPr>
    </a:lvl5pPr>
    <a:lvl6pPr marL="2046234" algn="l" defTabSz="818647" rtl="0" eaLnBrk="1" latinLnBrk="0" hangingPunct="1">
      <a:defRPr sz="1200" kern="1200">
        <a:solidFill>
          <a:schemeClr val="tx1"/>
        </a:solidFill>
        <a:latin typeface="+mn-lt"/>
        <a:ea typeface="+mn-ea"/>
        <a:cs typeface="+mn-cs"/>
      </a:defRPr>
    </a:lvl6pPr>
    <a:lvl7pPr marL="2455479" algn="l" defTabSz="818647" rtl="0" eaLnBrk="1" latinLnBrk="0" hangingPunct="1">
      <a:defRPr sz="1200" kern="1200">
        <a:solidFill>
          <a:schemeClr val="tx1"/>
        </a:solidFill>
        <a:latin typeface="+mn-lt"/>
        <a:ea typeface="+mn-ea"/>
        <a:cs typeface="+mn-cs"/>
      </a:defRPr>
    </a:lvl7pPr>
    <a:lvl8pPr marL="2864760" algn="l" defTabSz="818647" rtl="0" eaLnBrk="1" latinLnBrk="0" hangingPunct="1">
      <a:defRPr sz="1200" kern="1200">
        <a:solidFill>
          <a:schemeClr val="tx1"/>
        </a:solidFill>
        <a:latin typeface="+mn-lt"/>
        <a:ea typeface="+mn-ea"/>
        <a:cs typeface="+mn-cs"/>
      </a:defRPr>
    </a:lvl8pPr>
    <a:lvl9pPr marL="3274049" algn="l" defTabSz="8186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en.wikipedia.org/wiki/Hurvat_Itri" TargetMode="External"/><Relationship Id="rId7" Type="http://schemas.openxmlformats.org/officeDocument/2006/relationships/hyperlink" Target="https://en.wikipedia.org/wiki/Shekel#Collection_of_the_half-Shekel"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en.wikipedia.org/wiki/Hebrew_language" TargetMode="External"/><Relationship Id="rId5" Type="http://schemas.openxmlformats.org/officeDocument/2006/relationships/hyperlink" Target="https://en.wikipedia.org/wiki/Paleo-Hebrew" TargetMode="External"/><Relationship Id="rId4" Type="http://schemas.openxmlformats.org/officeDocument/2006/relationships/hyperlink" Target="https://en.wikipedia.org/wiki/Israeli_Antiquities_Authorit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en.wikipedia.org/wiki/Fiscus_Judaicus"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en.wikipedia.org/wiki/Fiscus_Judaicus"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en.wikipedia.org/wiki/Fiscus_Judaicus"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nbc.com/2024/05/08/as-social-security-faces-insolvency-these-are-key-factors-to-watch.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bibref.hebtools.com/?book=%20Deuteronomy&amp;verse=14:28&amp;src=JudaicaPres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Where Your Treasure Is</a:t>
            </a:r>
            <a:endParaRPr kumimoji="0" lang="en-US" altLang="en-US" sz="1200" b="0" i="0" u="none" strike="noStrike" kern="1200" cap="none" spc="0" normalizeH="0" baseline="0" noProof="0" dirty="0">
              <a:ln>
                <a:noFill/>
              </a:ln>
              <a:effectLst/>
              <a:uLnTx/>
              <a:uFillTx/>
              <a:latin typeface="Arial" charset="0"/>
              <a:ea typeface="+mn-ea"/>
              <a:cs typeface="Arial" charset="0"/>
            </a:endParaRP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https://www.timesofisrael.com/liveblog_entry/report-irans-president-pezeshkian-urges-khamenei-to-avoid-attack-on-israel/</a:t>
            </a:r>
          </a:p>
        </p:txBody>
      </p:sp>
    </p:spTree>
    <p:extLst>
      <p:ext uri="{BB962C8B-B14F-4D97-AF65-F5344CB8AC3E}">
        <p14:creationId xmlns:p14="http://schemas.microsoft.com/office/powerpoint/2010/main" val="3883690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Why conscience stricken?  </a:t>
            </a:r>
          </a:p>
          <a:p>
            <a:r>
              <a:rPr lang="en-US" altLang="en-US" dirty="0"/>
              <a:t>Half shekel not collected</a:t>
            </a:r>
          </a:p>
          <a:p>
            <a:r>
              <a:rPr lang="en-US" altLang="en-US" dirty="0"/>
              <a:t>1,570,000 people x $3.85/half shekel = $6,500,000</a:t>
            </a:r>
          </a:p>
          <a:p>
            <a:endParaRPr lang="en-US" altLang="en-US" dirty="0"/>
          </a:p>
          <a:p>
            <a:r>
              <a:rPr lang="en-US" altLang="en-US" dirty="0"/>
              <a:t>Previously taught on this in March 16, 2001.  No commentator got it then.</a:t>
            </a:r>
          </a:p>
          <a:p>
            <a:r>
              <a:rPr lang="en-US" dirty="0"/>
              <a:t>Best commentator now [John Gill] “he began to see the pride and haughtiness of his heart; his vanity and confidence in the creature, which led him to it; </a:t>
            </a:r>
            <a:r>
              <a:rPr lang="en-US" dirty="0">
                <a:solidFill>
                  <a:srgbClr val="C00000"/>
                </a:solidFill>
              </a:rPr>
              <a:t>aggravated</a:t>
            </a:r>
            <a:r>
              <a:rPr lang="en-US" dirty="0"/>
              <a:t> by doing it without seeking to know the mind of God, and without giving him his due, the half shekel, according to the law” </a:t>
            </a:r>
            <a:r>
              <a:rPr lang="en-US" altLang="en-US" dirty="0"/>
              <a:t>  </a:t>
            </a:r>
          </a:p>
          <a:p>
            <a:endParaRPr lang="en-US" altLang="en-US" dirty="0"/>
          </a:p>
        </p:txBody>
      </p:sp>
    </p:spTree>
    <p:extLst>
      <p:ext uri="{BB962C8B-B14F-4D97-AF65-F5344CB8AC3E}">
        <p14:creationId xmlns:p14="http://schemas.microsoft.com/office/powerpoint/2010/main" val="12278674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977727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671513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128999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6933909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Rest of the story…angel of death over</a:t>
            </a:r>
            <a:r>
              <a:rPr lang="en-US" altLang="en-US" baseline="0" dirty="0"/>
              <a:t> Jerusalem, </a:t>
            </a:r>
            <a:r>
              <a:rPr lang="en-US" altLang="en-US" baseline="0" dirty="0" err="1"/>
              <a:t>Ornan’s</a:t>
            </a:r>
            <a:r>
              <a:rPr lang="en-US" altLang="en-US" baseline="0" dirty="0"/>
              <a:t> threshing floor.  Purchased it and animals for sacrifice, and became the Temple mount.</a:t>
            </a:r>
          </a:p>
          <a:p>
            <a:endParaRPr lang="en-US" altLang="en-US" dirty="0"/>
          </a:p>
          <a:p>
            <a:r>
              <a:rPr lang="en-US" altLang="en-US" dirty="0"/>
              <a:t>Apparently because half shekel not collected as evidence of dependence on G-d.</a:t>
            </a:r>
          </a:p>
        </p:txBody>
      </p:sp>
    </p:spTree>
    <p:extLst>
      <p:ext uri="{BB962C8B-B14F-4D97-AF65-F5344CB8AC3E}">
        <p14:creationId xmlns:p14="http://schemas.microsoft.com/office/powerpoint/2010/main" val="8535477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7FD654-5AF9-0CFC-4134-B4B2196876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E5F54081-37D3-94F5-581C-6D88A12F1D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268E44AF-3813-CEE4-4182-A843CF0C9E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4C3FDD-357A-4297-AC3F-256131778D8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52354" name="Rectangle 2">
            <a:extLst>
              <a:ext uri="{FF2B5EF4-FFF2-40B4-BE49-F238E27FC236}">
                <a16:creationId xmlns:a16="http://schemas.microsoft.com/office/drawing/2014/main" id="{D7B113D5-9F31-FC19-2E3C-4FF60C4FB180}"/>
              </a:ext>
            </a:extLst>
          </p:cNvPr>
          <p:cNvSpPr>
            <a:spLocks noGrp="1" noRot="1" noChangeAspect="1" noChangeArrowheads="1" noTextEdit="1"/>
          </p:cNvSpPr>
          <p:nvPr>
            <p:ph type="sldImg"/>
          </p:nvPr>
        </p:nvSpPr>
        <p:spPr>
          <a:xfrm>
            <a:off x="203200" y="304800"/>
            <a:ext cx="6502400" cy="3810000"/>
          </a:xfrm>
          <a:ln/>
        </p:spPr>
      </p:sp>
      <p:sp>
        <p:nvSpPr>
          <p:cNvPr id="4452355" name="Rectangle 3">
            <a:extLst>
              <a:ext uri="{FF2B5EF4-FFF2-40B4-BE49-F238E27FC236}">
                <a16:creationId xmlns:a16="http://schemas.microsoft.com/office/drawing/2014/main" id="{09AA346A-1E26-BAD5-5774-85D6DF3958FC}"/>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7772847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7FD654-5AF9-0CFC-4134-B4B2196876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E5F54081-37D3-94F5-581C-6D88A12F1D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268E44AF-3813-CEE4-4182-A843CF0C9E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4C3FDD-357A-4297-AC3F-256131778D8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52354" name="Rectangle 2">
            <a:extLst>
              <a:ext uri="{FF2B5EF4-FFF2-40B4-BE49-F238E27FC236}">
                <a16:creationId xmlns:a16="http://schemas.microsoft.com/office/drawing/2014/main" id="{D7B113D5-9F31-FC19-2E3C-4FF60C4FB180}"/>
              </a:ext>
            </a:extLst>
          </p:cNvPr>
          <p:cNvSpPr>
            <a:spLocks noGrp="1" noRot="1" noChangeAspect="1" noChangeArrowheads="1" noTextEdit="1"/>
          </p:cNvSpPr>
          <p:nvPr>
            <p:ph type="sldImg"/>
          </p:nvPr>
        </p:nvSpPr>
        <p:spPr>
          <a:xfrm>
            <a:off x="203200" y="304800"/>
            <a:ext cx="6502400" cy="3810000"/>
          </a:xfrm>
          <a:ln/>
        </p:spPr>
      </p:sp>
      <p:sp>
        <p:nvSpPr>
          <p:cNvPr id="4452355" name="Rectangle 3">
            <a:extLst>
              <a:ext uri="{FF2B5EF4-FFF2-40B4-BE49-F238E27FC236}">
                <a16:creationId xmlns:a16="http://schemas.microsoft.com/office/drawing/2014/main" id="{09AA346A-1E26-BAD5-5774-85D6DF3958FC}"/>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8011853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E494A2E-FD47-6F0A-4AC4-212D4A09157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AF3D1B1D-C58B-6599-3F8A-D3FAF29AA12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966F88E-1A68-80B8-5148-9B9E6469A1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9F99B-C903-46EE-A683-7AECA28B4F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72834" name="Rectangle 2">
            <a:extLst>
              <a:ext uri="{FF2B5EF4-FFF2-40B4-BE49-F238E27FC236}">
                <a16:creationId xmlns:a16="http://schemas.microsoft.com/office/drawing/2014/main" id="{6092D30E-8065-3E88-193D-B86544CC9EE6}"/>
              </a:ext>
            </a:extLst>
          </p:cNvPr>
          <p:cNvSpPr>
            <a:spLocks noGrp="1" noRot="1" noChangeAspect="1" noChangeArrowheads="1" noTextEdit="1"/>
          </p:cNvSpPr>
          <p:nvPr>
            <p:ph type="sldImg"/>
          </p:nvPr>
        </p:nvSpPr>
        <p:spPr>
          <a:xfrm>
            <a:off x="203200" y="304800"/>
            <a:ext cx="6502400" cy="3810000"/>
          </a:xfrm>
          <a:ln/>
        </p:spPr>
      </p:sp>
      <p:sp>
        <p:nvSpPr>
          <p:cNvPr id="4472835" name="Rectangle 3">
            <a:extLst>
              <a:ext uri="{FF2B5EF4-FFF2-40B4-BE49-F238E27FC236}">
                <a16:creationId xmlns:a16="http://schemas.microsoft.com/office/drawing/2014/main" id="{1A5AFBDD-05D9-6898-3030-A1FCDF130DD5}"/>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2713271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0AC5B83-6A75-1952-C07E-4A5063FBFF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FFF5D846-D365-B90C-66A4-5ED2176182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35B1C41B-BE92-CB24-F821-5B216C0BC4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13A461-4776-43E8-82CB-4FF2CCD3039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81026" name="Rectangle 2">
            <a:extLst>
              <a:ext uri="{FF2B5EF4-FFF2-40B4-BE49-F238E27FC236}">
                <a16:creationId xmlns:a16="http://schemas.microsoft.com/office/drawing/2014/main" id="{7EDEE642-61F9-458C-FBD1-DFA0029C8F4E}"/>
              </a:ext>
            </a:extLst>
          </p:cNvPr>
          <p:cNvSpPr>
            <a:spLocks noGrp="1" noRot="1" noChangeAspect="1" noChangeArrowheads="1" noTextEdit="1"/>
          </p:cNvSpPr>
          <p:nvPr>
            <p:ph type="sldImg"/>
          </p:nvPr>
        </p:nvSpPr>
        <p:spPr>
          <a:xfrm>
            <a:off x="914400" y="304800"/>
            <a:ext cx="5080000" cy="3810000"/>
          </a:xfrm>
          <a:ln/>
        </p:spPr>
      </p:sp>
      <p:sp>
        <p:nvSpPr>
          <p:cNvPr id="4481027" name="Rectangle 3">
            <a:extLst>
              <a:ext uri="{FF2B5EF4-FFF2-40B4-BE49-F238E27FC236}">
                <a16:creationId xmlns:a16="http://schemas.microsoft.com/office/drawing/2014/main" id="{F8E86B7A-8C6E-CE65-8FD5-B95873168E33}"/>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860265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https://allisrael.com/growing-support-for-israel-from-within-iran</a:t>
            </a:r>
          </a:p>
        </p:txBody>
      </p:sp>
    </p:spTree>
    <p:extLst>
      <p:ext uri="{BB962C8B-B14F-4D97-AF65-F5344CB8AC3E}">
        <p14:creationId xmlns:p14="http://schemas.microsoft.com/office/powerpoint/2010/main" val="9942192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https://en.wikipedia.org/wiki/Temple_tax</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Continued in </a:t>
            </a:r>
            <a:r>
              <a:rPr kumimoji="0" lang="en-US" altLang="en-US" sz="2000" b="0" i="0" u="none" strike="noStrike" kern="1200" cap="none" spc="0" normalizeH="0" baseline="0" noProof="0" dirty="0" err="1">
                <a:ln>
                  <a:noFill/>
                </a:ln>
                <a:solidFill>
                  <a:srgbClr val="000000"/>
                </a:solidFill>
                <a:effectLst/>
                <a:uLnTx/>
                <a:uFillTx/>
                <a:latin typeface="Arial Rounded MT Bold" pitchFamily="34" charset="0"/>
                <a:ea typeface="+mn-ea"/>
                <a:cs typeface="Arial" charset="0"/>
              </a:rPr>
              <a:t>Yeshua’s</a:t>
            </a:r>
            <a:r>
              <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 day, into Roman</a:t>
            </a:r>
            <a:r>
              <a:rPr kumimoji="0" lang="en-US" altLang="en-US" sz="2000" b="0" i="0" u="none" strike="noStrike" kern="1200" cap="none" spc="0" normalizeH="0" noProof="0" dirty="0">
                <a:ln>
                  <a:noFill/>
                </a:ln>
                <a:solidFill>
                  <a:srgbClr val="000000"/>
                </a:solidFill>
                <a:effectLst/>
                <a:uLnTx/>
                <a:uFillTx/>
                <a:latin typeface="Arial Rounded MT Bold" pitchFamily="34" charset="0"/>
                <a:ea typeface="+mn-ea"/>
                <a:cs typeface="Arial" charset="0"/>
              </a:rPr>
              <a:t> times.  You may have thought this was an obscure Torah command, became a key to Jewish identity.</a:t>
            </a:r>
            <a:endPar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endParaRPr lang="en-US" altLang="en-US" dirty="0"/>
          </a:p>
        </p:txBody>
      </p:sp>
    </p:spTree>
    <p:extLst>
      <p:ext uri="{BB962C8B-B14F-4D97-AF65-F5344CB8AC3E}">
        <p14:creationId xmlns:p14="http://schemas.microsoft.com/office/powerpoint/2010/main" val="15507486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Who gave </a:t>
            </a:r>
            <a:r>
              <a:rPr lang="en-US" altLang="en-US" dirty="0" err="1"/>
              <a:t>Nekhemiah</a:t>
            </a:r>
            <a:r>
              <a:rPr lang="en-US" altLang="en-US" baseline="0" dirty="0"/>
              <a:t> authority to change scripture?  Not a census, so </a:t>
            </a:r>
            <a:r>
              <a:rPr lang="en-US" altLang="en-US" baseline="0" dirty="0" err="1"/>
              <a:t>Shmot</a:t>
            </a:r>
            <a:r>
              <a:rPr lang="en-US" altLang="en-US" baseline="0" dirty="0"/>
              <a:t>/Ex 30 didn’t exactly apply.</a:t>
            </a:r>
            <a:endParaRPr lang="en-US" altLang="en-US" dirty="0"/>
          </a:p>
        </p:txBody>
      </p:sp>
    </p:spTree>
    <p:extLst>
      <p:ext uri="{BB962C8B-B14F-4D97-AF65-F5344CB8AC3E}">
        <p14:creationId xmlns:p14="http://schemas.microsoft.com/office/powerpoint/2010/main" val="37165674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Carried down to </a:t>
            </a:r>
            <a:r>
              <a:rPr lang="en-US" altLang="en-US" dirty="0" err="1"/>
              <a:t>Yeshua’s</a:t>
            </a:r>
            <a:r>
              <a:rPr lang="en-US" altLang="en-US" dirty="0"/>
              <a:t> time…</a:t>
            </a:r>
          </a:p>
        </p:txBody>
      </p:sp>
    </p:spTree>
    <p:extLst>
      <p:ext uri="{BB962C8B-B14F-4D97-AF65-F5344CB8AC3E}">
        <p14:creationId xmlns:p14="http://schemas.microsoft.com/office/powerpoint/2010/main" val="39841421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Where Your Treasure Is</a:t>
            </a:r>
          </a:p>
        </p:txBody>
      </p:sp>
      <p:sp>
        <p:nvSpPr>
          <p:cNvPr id="5" name="Rectangle 3"/>
          <p:cNvSpPr>
            <a:spLocks noGrp="1" noChangeArrowheads="1"/>
          </p:cNvSpPr>
          <p:nvPr>
            <p:ph type="dt" idx="1"/>
          </p:nvPr>
        </p:nvSpPr>
        <p:spPr>
          <a:ln/>
        </p:spPr>
        <p:txBody>
          <a:bodyPr/>
          <a:lstStyle/>
          <a:p>
            <a:r>
              <a:rPr lang="en-US" altLang="en-US">
                <a:solidFill>
                  <a:srgbClr val="000000"/>
                </a:solidFill>
              </a:rPr>
              <a:t>Aug 10 2024 5784</a:t>
            </a:r>
          </a:p>
        </p:txBody>
      </p:sp>
      <p:sp>
        <p:nvSpPr>
          <p:cNvPr id="6" name="Rectangle 7"/>
          <p:cNvSpPr>
            <a:spLocks noGrp="1" noChangeArrowheads="1"/>
          </p:cNvSpPr>
          <p:nvPr>
            <p:ph type="sldNum" sz="quarter" idx="5"/>
          </p:nvPr>
        </p:nvSpPr>
        <p:spPr>
          <a:ln/>
        </p:spPr>
        <p:txBody>
          <a:bodyPr/>
          <a:lstStyle/>
          <a:p>
            <a:fld id="{3239AE8D-328C-4B81-A971-0691A489C02A}" type="slidenum">
              <a:rPr lang="en-US" altLang="en-US">
                <a:solidFill>
                  <a:srgbClr val="000000"/>
                </a:solidFill>
              </a:rPr>
              <a:pPr/>
              <a:t>113</a:t>
            </a:fld>
            <a:endParaRPr lang="en-US" altLang="en-US">
              <a:solidFill>
                <a:srgbClr val="000000"/>
              </a:solidFill>
            </a:endParaRPr>
          </a:p>
        </p:txBody>
      </p:sp>
      <p:sp>
        <p:nvSpPr>
          <p:cNvPr id="4448258" name="Rectangle 2"/>
          <p:cNvSpPr>
            <a:spLocks noGrp="1" noRot="1" noChangeAspect="1" noChangeArrowheads="1" noTextEdit="1"/>
          </p:cNvSpPr>
          <p:nvPr>
            <p:ph type="sldImg"/>
          </p:nvPr>
        </p:nvSpPr>
        <p:spPr>
          <a:xfrm>
            <a:off x="203200" y="304800"/>
            <a:ext cx="6502400" cy="3810000"/>
          </a:xfrm>
          <a:ln/>
        </p:spPr>
      </p:sp>
      <p:sp>
        <p:nvSpPr>
          <p:cNvPr id="4448259" name="Rectangle 3"/>
          <p:cNvSpPr>
            <a:spLocks noGrp="1" noChangeArrowheads="1"/>
          </p:cNvSpPr>
          <p:nvPr>
            <p:ph type="body" idx="1"/>
          </p:nvPr>
        </p:nvSpPr>
        <p:spPr>
          <a:xfrm>
            <a:off x="152400" y="4114800"/>
            <a:ext cx="6553200" cy="4876800"/>
          </a:xfrm>
        </p:spPr>
        <p:txBody>
          <a:bodyPr/>
          <a:lstStyle/>
          <a:p>
            <a:r>
              <a:rPr lang="en-US" altLang="en-US"/>
              <a:t>Not the Roman tribute, with the image of Caesar on it.  Different tax, different story</a:t>
            </a:r>
          </a:p>
          <a:p>
            <a:r>
              <a:rPr lang="en-US" altLang="en-US"/>
              <a:t>Israeli half shekel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Where Your Treasure Is</a:t>
            </a:r>
          </a:p>
        </p:txBody>
      </p:sp>
      <p:sp>
        <p:nvSpPr>
          <p:cNvPr id="5" name="Rectangle 3"/>
          <p:cNvSpPr>
            <a:spLocks noGrp="1" noChangeArrowheads="1"/>
          </p:cNvSpPr>
          <p:nvPr>
            <p:ph type="dt" idx="1"/>
          </p:nvPr>
        </p:nvSpPr>
        <p:spPr>
          <a:ln/>
        </p:spPr>
        <p:txBody>
          <a:bodyPr/>
          <a:lstStyle/>
          <a:p>
            <a:r>
              <a:rPr lang="en-US" altLang="en-US">
                <a:solidFill>
                  <a:srgbClr val="000000"/>
                </a:solidFill>
              </a:rPr>
              <a:t>Aug 10 2024 5784</a:t>
            </a:r>
          </a:p>
        </p:txBody>
      </p:sp>
      <p:sp>
        <p:nvSpPr>
          <p:cNvPr id="6" name="Rectangle 7"/>
          <p:cNvSpPr>
            <a:spLocks noGrp="1" noChangeArrowheads="1"/>
          </p:cNvSpPr>
          <p:nvPr>
            <p:ph type="sldNum" sz="quarter" idx="5"/>
          </p:nvPr>
        </p:nvSpPr>
        <p:spPr>
          <a:ln/>
        </p:spPr>
        <p:txBody>
          <a:bodyPr/>
          <a:lstStyle/>
          <a:p>
            <a:fld id="{3239AE8D-328C-4B81-A971-0691A489C02A}" type="slidenum">
              <a:rPr lang="en-US" altLang="en-US">
                <a:solidFill>
                  <a:srgbClr val="000000"/>
                </a:solidFill>
              </a:rPr>
              <a:pPr/>
              <a:t>114</a:t>
            </a:fld>
            <a:endParaRPr lang="en-US" altLang="en-US">
              <a:solidFill>
                <a:srgbClr val="000000"/>
              </a:solidFill>
            </a:endParaRPr>
          </a:p>
        </p:txBody>
      </p:sp>
      <p:sp>
        <p:nvSpPr>
          <p:cNvPr id="4448258" name="Rectangle 2"/>
          <p:cNvSpPr>
            <a:spLocks noGrp="1" noRot="1" noChangeAspect="1" noChangeArrowheads="1" noTextEdit="1"/>
          </p:cNvSpPr>
          <p:nvPr>
            <p:ph type="sldImg"/>
          </p:nvPr>
        </p:nvSpPr>
        <p:spPr>
          <a:xfrm>
            <a:off x="203200" y="304800"/>
            <a:ext cx="6502400" cy="3810000"/>
          </a:xfrm>
          <a:ln/>
        </p:spPr>
      </p:sp>
      <p:sp>
        <p:nvSpPr>
          <p:cNvPr id="4448259"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Where Your Treasure Is</a:t>
            </a:r>
          </a:p>
        </p:txBody>
      </p:sp>
      <p:sp>
        <p:nvSpPr>
          <p:cNvPr id="5" name="Rectangle 3"/>
          <p:cNvSpPr>
            <a:spLocks noGrp="1" noChangeArrowheads="1"/>
          </p:cNvSpPr>
          <p:nvPr>
            <p:ph type="dt" idx="1"/>
          </p:nvPr>
        </p:nvSpPr>
        <p:spPr>
          <a:ln/>
        </p:spPr>
        <p:txBody>
          <a:bodyPr/>
          <a:lstStyle/>
          <a:p>
            <a:r>
              <a:rPr lang="en-US" altLang="en-US">
                <a:solidFill>
                  <a:srgbClr val="000000"/>
                </a:solidFill>
              </a:rPr>
              <a:t>Aug 10 2024 5784</a:t>
            </a:r>
          </a:p>
        </p:txBody>
      </p:sp>
      <p:sp>
        <p:nvSpPr>
          <p:cNvPr id="6" name="Rectangle 7"/>
          <p:cNvSpPr>
            <a:spLocks noGrp="1" noChangeArrowheads="1"/>
          </p:cNvSpPr>
          <p:nvPr>
            <p:ph type="sldNum" sz="quarter" idx="5"/>
          </p:nvPr>
        </p:nvSpPr>
        <p:spPr>
          <a:ln/>
        </p:spPr>
        <p:txBody>
          <a:bodyPr/>
          <a:lstStyle/>
          <a:p>
            <a:fld id="{399FE4EC-F66C-4531-A923-E9DE79500EF1}" type="slidenum">
              <a:rPr lang="en-US" altLang="en-US">
                <a:solidFill>
                  <a:srgbClr val="000000"/>
                </a:solidFill>
              </a:rPr>
              <a:pPr/>
              <a:t>115</a:t>
            </a:fld>
            <a:endParaRPr lang="en-US" altLang="en-US">
              <a:solidFill>
                <a:srgbClr val="000000"/>
              </a:solidFill>
            </a:endParaRPr>
          </a:p>
        </p:txBody>
      </p:sp>
      <p:sp>
        <p:nvSpPr>
          <p:cNvPr id="4470786" name="Rectangle 2"/>
          <p:cNvSpPr>
            <a:spLocks noGrp="1" noRot="1" noChangeAspect="1" noChangeArrowheads="1" noTextEdit="1"/>
          </p:cNvSpPr>
          <p:nvPr>
            <p:ph type="sldImg"/>
          </p:nvPr>
        </p:nvSpPr>
        <p:spPr>
          <a:xfrm>
            <a:off x="203200" y="304800"/>
            <a:ext cx="6502400" cy="3810000"/>
          </a:xfrm>
          <a:ln/>
        </p:spPr>
      </p:sp>
      <p:sp>
        <p:nvSpPr>
          <p:cNvPr id="4470787" name="Rectangle 3"/>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Where Your Treasure Is</a:t>
            </a:r>
          </a:p>
        </p:txBody>
      </p:sp>
      <p:sp>
        <p:nvSpPr>
          <p:cNvPr id="5" name="Rectangle 3"/>
          <p:cNvSpPr>
            <a:spLocks noGrp="1" noChangeArrowheads="1"/>
          </p:cNvSpPr>
          <p:nvPr>
            <p:ph type="dt" idx="1"/>
          </p:nvPr>
        </p:nvSpPr>
        <p:spPr>
          <a:ln/>
        </p:spPr>
        <p:txBody>
          <a:bodyPr/>
          <a:lstStyle/>
          <a:p>
            <a:r>
              <a:rPr lang="en-US" altLang="en-US">
                <a:solidFill>
                  <a:srgbClr val="000000"/>
                </a:solidFill>
              </a:rPr>
              <a:t>Aug 10 2024 5784</a:t>
            </a:r>
          </a:p>
        </p:txBody>
      </p:sp>
      <p:sp>
        <p:nvSpPr>
          <p:cNvPr id="6" name="Rectangle 7"/>
          <p:cNvSpPr>
            <a:spLocks noGrp="1" noChangeArrowheads="1"/>
          </p:cNvSpPr>
          <p:nvPr>
            <p:ph type="sldNum" sz="quarter" idx="5"/>
          </p:nvPr>
        </p:nvSpPr>
        <p:spPr>
          <a:ln/>
        </p:spPr>
        <p:txBody>
          <a:bodyPr/>
          <a:lstStyle/>
          <a:p>
            <a:fld id="{399FE4EC-F66C-4531-A923-E9DE79500EF1}" type="slidenum">
              <a:rPr lang="en-US" altLang="en-US">
                <a:solidFill>
                  <a:srgbClr val="000000"/>
                </a:solidFill>
              </a:rPr>
              <a:pPr/>
              <a:t>116</a:t>
            </a:fld>
            <a:endParaRPr lang="en-US" altLang="en-US">
              <a:solidFill>
                <a:srgbClr val="000000"/>
              </a:solidFill>
            </a:endParaRPr>
          </a:p>
        </p:txBody>
      </p:sp>
      <p:sp>
        <p:nvSpPr>
          <p:cNvPr id="4470786" name="Rectangle 2"/>
          <p:cNvSpPr>
            <a:spLocks noGrp="1" noRot="1" noChangeAspect="1" noChangeArrowheads="1" noTextEdit="1"/>
          </p:cNvSpPr>
          <p:nvPr>
            <p:ph type="sldImg"/>
          </p:nvPr>
        </p:nvSpPr>
        <p:spPr>
          <a:xfrm>
            <a:off x="203200" y="304800"/>
            <a:ext cx="6502400" cy="3810000"/>
          </a:xfrm>
          <a:ln/>
        </p:spPr>
      </p:sp>
      <p:sp>
        <p:nvSpPr>
          <p:cNvPr id="4470787" name="Rectangle 3"/>
          <p:cNvSpPr>
            <a:spLocks noGrp="1" noChangeArrowheads="1"/>
          </p:cNvSpPr>
          <p:nvPr>
            <p:ph type="body" idx="1"/>
          </p:nvPr>
        </p:nvSpPr>
        <p:spPr>
          <a:xfrm>
            <a:off x="152400" y="4114800"/>
            <a:ext cx="6553200" cy="4876800"/>
          </a:xfrm>
        </p:spPr>
        <p:txBody>
          <a:bodyPr/>
          <a:lstStyle/>
          <a:p>
            <a:r>
              <a:rPr lang="en-US" altLang="en-US" dirty="0"/>
              <a:t>Archeology about the significance of this…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Middle of Judean hills, southwest of Jerusalem</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Apparently from 135 CE: formidable wall formations, with massive stones, which led Israeli archaeologist, Boaz </a:t>
            </a:r>
            <a:r>
              <a:rPr kumimoji="0" lang="en-US" altLang="en-US" sz="2000" b="0" i="0" u="none" strike="noStrike" kern="1200" cap="none" spc="0" normalizeH="0" baseline="0" noProof="0" dirty="0" err="1">
                <a:ln>
                  <a:noFill/>
                </a:ln>
                <a:solidFill>
                  <a:srgbClr val="000000"/>
                </a:solidFill>
                <a:effectLst/>
                <a:uLnTx/>
                <a:uFillTx/>
                <a:latin typeface="Arial Rounded MT Bold" pitchFamily="34" charset="0"/>
                <a:ea typeface="+mn-ea"/>
                <a:cs typeface="Arial" charset="0"/>
              </a:rPr>
              <a:t>Zissu</a:t>
            </a:r>
            <a:r>
              <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 to believe that it may have been one of the fifty strongholds in Judea destroyed by Hadrian during the second Jewish revolt (the Great Revolt).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https://en.wikipedia.org/wiki/Hurvat_Itri</a:t>
            </a:r>
          </a:p>
          <a:p>
            <a:endParaRPr lang="en-US"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xfrm>
            <a:off x="3886200" y="0"/>
            <a:ext cx="2971800" cy="457200"/>
          </a:xfrm>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Archaeological excavations conducted at </a:t>
            </a:r>
            <a:r>
              <a:rPr lang="en-US" sz="2000" b="0" i="0" u="none" strike="noStrike" kern="1200" dirty="0" err="1">
                <a:solidFill>
                  <a:schemeClr val="tx1"/>
                </a:solidFill>
                <a:effectLst/>
                <a:latin typeface="Arial Rounded MT Bold" pitchFamily="34" charset="0"/>
                <a:ea typeface="+mn-ea"/>
                <a:cs typeface="Arial" charset="0"/>
                <a:hlinkClick r:id="rId3" tooltip="Hurvat Itri"/>
              </a:rPr>
              <a:t>Hurvat</a:t>
            </a:r>
            <a:r>
              <a:rPr lang="en-US" sz="2000" b="0" i="0" u="none" strike="noStrike" kern="1200" dirty="0">
                <a:solidFill>
                  <a:schemeClr val="tx1"/>
                </a:solidFill>
                <a:effectLst/>
                <a:latin typeface="Arial Rounded MT Bold" pitchFamily="34" charset="0"/>
                <a:ea typeface="+mn-ea"/>
                <a:cs typeface="Arial" charset="0"/>
                <a:hlinkClick r:id="rId3" tooltip="Hurvat Itri"/>
              </a:rPr>
              <a:t> </a:t>
            </a:r>
            <a:r>
              <a:rPr lang="en-US" sz="2000" b="0" i="0" u="none" strike="noStrike" kern="1200" dirty="0" err="1">
                <a:solidFill>
                  <a:schemeClr val="tx1"/>
                </a:solidFill>
                <a:effectLst/>
                <a:latin typeface="Arial Rounded MT Bold" pitchFamily="34" charset="0"/>
                <a:ea typeface="+mn-ea"/>
                <a:cs typeface="Arial" charset="0"/>
                <a:hlinkClick r:id="rId3" tooltip="Hurvat Itri"/>
              </a:rPr>
              <a:t>Itri</a:t>
            </a:r>
            <a:r>
              <a:rPr lang="en-US" sz="2000" b="0" i="0" kern="1200" dirty="0">
                <a:solidFill>
                  <a:schemeClr val="tx1"/>
                </a:solidFill>
                <a:effectLst/>
                <a:latin typeface="Arial Rounded MT Bold" pitchFamily="34" charset="0"/>
                <a:ea typeface="+mn-ea"/>
                <a:cs typeface="Arial" charset="0"/>
              </a:rPr>
              <a:t> in Israel from 1999 to 2001 by Boaz </a:t>
            </a:r>
            <a:r>
              <a:rPr lang="en-US" sz="2000" b="0" i="0" kern="1200" dirty="0" err="1">
                <a:solidFill>
                  <a:schemeClr val="tx1"/>
                </a:solidFill>
                <a:effectLst/>
                <a:latin typeface="Arial Rounded MT Bold" pitchFamily="34" charset="0"/>
                <a:ea typeface="+mn-ea"/>
                <a:cs typeface="Arial" charset="0"/>
              </a:rPr>
              <a:t>Zissu</a:t>
            </a:r>
            <a:r>
              <a:rPr lang="en-US" sz="2000" b="0" i="0" kern="1200" dirty="0">
                <a:solidFill>
                  <a:schemeClr val="tx1"/>
                </a:solidFill>
                <a:effectLst/>
                <a:latin typeface="Arial Rounded MT Bold" pitchFamily="34" charset="0"/>
                <a:ea typeface="+mn-ea"/>
                <a:cs typeface="Arial" charset="0"/>
              </a:rPr>
              <a:t> and Amir </a:t>
            </a:r>
            <a:r>
              <a:rPr lang="en-US" sz="2000" b="0" i="0" kern="1200" dirty="0" err="1">
                <a:solidFill>
                  <a:schemeClr val="tx1"/>
                </a:solidFill>
                <a:effectLst/>
                <a:latin typeface="Arial Rounded MT Bold" pitchFamily="34" charset="0"/>
                <a:ea typeface="+mn-ea"/>
                <a:cs typeface="Arial" charset="0"/>
              </a:rPr>
              <a:t>Ganor</a:t>
            </a:r>
            <a:r>
              <a:rPr lang="en-US" sz="2000" b="0" i="0" kern="1200" dirty="0">
                <a:solidFill>
                  <a:schemeClr val="tx1"/>
                </a:solidFill>
                <a:effectLst/>
                <a:latin typeface="Arial Rounded MT Bold" pitchFamily="34" charset="0"/>
                <a:ea typeface="+mn-ea"/>
                <a:cs typeface="Arial" charset="0"/>
              </a:rPr>
              <a:t> of the </a:t>
            </a:r>
            <a:r>
              <a:rPr lang="en-US" sz="2000" b="0" i="0" u="none" strike="noStrike" kern="1200" dirty="0">
                <a:solidFill>
                  <a:schemeClr val="tx1"/>
                </a:solidFill>
                <a:effectLst/>
                <a:latin typeface="Arial Rounded MT Bold" pitchFamily="34" charset="0"/>
                <a:ea typeface="+mn-ea"/>
                <a:cs typeface="Arial" charset="0"/>
                <a:hlinkClick r:id="rId4" tooltip="Israeli Antiquities Authority"/>
              </a:rPr>
              <a:t>Israeli Antiquities Authority</a:t>
            </a:r>
            <a:r>
              <a:rPr lang="en-US" sz="2000" b="0" i="0" kern="1200" dirty="0">
                <a:solidFill>
                  <a:schemeClr val="tx1"/>
                </a:solidFill>
                <a:effectLst/>
                <a:latin typeface="Arial Rounded MT Bold" pitchFamily="34" charset="0"/>
                <a:ea typeface="+mn-ea"/>
                <a:cs typeface="Arial" charset="0"/>
              </a:rPr>
              <a:t> (IAA) have yielded important finds, the most-prized of which being a </a:t>
            </a:r>
            <a:r>
              <a:rPr lang="en-US" sz="2000" b="0" i="1" kern="1200" dirty="0">
                <a:solidFill>
                  <a:schemeClr val="tx1"/>
                </a:solidFill>
                <a:effectLst/>
                <a:latin typeface="Arial Rounded MT Bold" pitchFamily="34" charset="0"/>
                <a:ea typeface="+mn-ea"/>
                <a:cs typeface="Arial" charset="0"/>
              </a:rPr>
              <a:t>half-Shekel</a:t>
            </a:r>
            <a:r>
              <a:rPr lang="en-US" sz="2000" b="0" i="0" kern="1200" dirty="0">
                <a:solidFill>
                  <a:schemeClr val="tx1"/>
                </a:solidFill>
                <a:effectLst/>
                <a:latin typeface="Arial Rounded MT Bold" pitchFamily="34" charset="0"/>
                <a:ea typeface="+mn-ea"/>
                <a:cs typeface="Arial" charset="0"/>
              </a:rPr>
              <a:t> coin minted in the 2nd century CE, upon which are embossed the words "Half-Shekel" in </a:t>
            </a:r>
            <a:r>
              <a:rPr lang="en-US" sz="2000" b="0" i="0" u="none" strike="noStrike" kern="1200" dirty="0">
                <a:solidFill>
                  <a:schemeClr val="tx1"/>
                </a:solidFill>
                <a:effectLst/>
                <a:latin typeface="Arial Rounded MT Bold" pitchFamily="34" charset="0"/>
                <a:ea typeface="+mn-ea"/>
                <a:cs typeface="Arial" charset="0"/>
                <a:hlinkClick r:id="rId5" tooltip="Paleo-Hebrew"/>
              </a:rPr>
              <a:t>paleo-Hebrew</a:t>
            </a:r>
            <a:r>
              <a:rPr lang="en-US" sz="2000" b="0" i="0" kern="1200" dirty="0">
                <a:solidFill>
                  <a:schemeClr val="tx1"/>
                </a:solidFill>
                <a:effectLst/>
                <a:latin typeface="Arial Rounded MT Bold" pitchFamily="34" charset="0"/>
                <a:ea typeface="+mn-ea"/>
                <a:cs typeface="Arial" charset="0"/>
              </a:rPr>
              <a:t> (</a:t>
            </a:r>
            <a:r>
              <a:rPr lang="en-US" sz="2000" b="0" i="0" u="none" strike="noStrike" kern="1200" dirty="0">
                <a:solidFill>
                  <a:schemeClr val="tx1"/>
                </a:solidFill>
                <a:effectLst/>
                <a:latin typeface="Arial Rounded MT Bold" pitchFamily="34" charset="0"/>
                <a:ea typeface="+mn-ea"/>
                <a:cs typeface="Arial" charset="0"/>
                <a:hlinkClick r:id="rId6" tooltip="Hebrew language"/>
              </a:rPr>
              <a:t>Hebrew</a:t>
            </a:r>
            <a:r>
              <a:rPr lang="en-US" sz="2000" b="0" i="0" kern="1200" dirty="0">
                <a:solidFill>
                  <a:schemeClr val="tx1"/>
                </a:solidFill>
                <a:effectLst/>
                <a:latin typeface="Arial Rounded MT Bold" pitchFamily="34" charset="0"/>
                <a:ea typeface="+mn-ea"/>
                <a:cs typeface="Arial" charset="0"/>
              </a:rPr>
              <a:t>: </a:t>
            </a:r>
            <a:r>
              <a:rPr lang="he-IL" sz="2000" b="1" i="0" kern="1200" dirty="0">
                <a:solidFill>
                  <a:schemeClr val="tx1"/>
                </a:solidFill>
                <a:effectLst/>
                <a:latin typeface="Arial Rounded MT Bold" pitchFamily="34" charset="0"/>
                <a:ea typeface="+mn-ea"/>
                <a:cs typeface="Arial" charset="0"/>
              </a:rPr>
              <a:t>חצי השקל</a:t>
            </a:r>
            <a:r>
              <a:rPr lang="he-IL" sz="2000" b="0" i="0" kern="1200" dirty="0">
                <a:solidFill>
                  <a:schemeClr val="tx1"/>
                </a:solidFill>
                <a:effectLst/>
                <a:latin typeface="Arial Rounded MT Bold" pitchFamily="34" charset="0"/>
                <a:ea typeface="+mn-ea"/>
                <a:cs typeface="Arial" charset="0"/>
              </a:rPr>
              <a:t>‎), </a:t>
            </a:r>
            <a:r>
              <a:rPr lang="en-US" sz="2000" b="0" i="0" kern="1200" dirty="0">
                <a:solidFill>
                  <a:schemeClr val="tx1"/>
                </a:solidFill>
                <a:effectLst/>
                <a:latin typeface="Arial Rounded MT Bold" pitchFamily="34" charset="0"/>
                <a:ea typeface="+mn-ea"/>
                <a:cs typeface="Arial" charset="0"/>
              </a:rPr>
              <a:t>and which same coin possesses a silver content of 6.87 grams [$3.85</a:t>
            </a:r>
            <a:r>
              <a:rPr lang="en-US" dirty="0"/>
              <a:t>] </a:t>
            </a:r>
            <a:r>
              <a:rPr lang="en-US" sz="1100" dirty="0">
                <a:hlinkClick r:id="rId7"/>
              </a:rPr>
              <a:t>https://en.wikipedia.org/wiki/Shekel#Collection_of_the_half-Shekel</a:t>
            </a:r>
            <a:r>
              <a:rPr lang="en-US" sz="1100" dirty="0"/>
              <a:t> </a:t>
            </a:r>
            <a:r>
              <a:rPr lang="en-US" altLang="en-US" dirty="0"/>
              <a:t>and a bronze coin with a date-palm tree and the inscription, "</a:t>
            </a:r>
            <a:r>
              <a:rPr lang="en-US" altLang="en-US" dirty="0" err="1"/>
              <a:t>El'azar</a:t>
            </a:r>
            <a:r>
              <a:rPr lang="en-US" altLang="en-US" dirty="0"/>
              <a:t> the Priest," on its obverse side, and a cluster of grapes with the inscription, "Year One of the Freedom of Israel," on its reverse side  </a:t>
            </a:r>
          </a:p>
          <a:p>
            <a:r>
              <a:rPr lang="en-US" altLang="en-US" sz="1100" dirty="0"/>
              <a:t>https://en.wikipedia.org/wiki/Hurvat_Itri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https://allisrael.com/growing-support-for-israel-from-within-iran</a:t>
            </a:r>
          </a:p>
        </p:txBody>
      </p:sp>
    </p:spTree>
    <p:extLst>
      <p:ext uri="{BB962C8B-B14F-4D97-AF65-F5344CB8AC3E}">
        <p14:creationId xmlns:p14="http://schemas.microsoft.com/office/powerpoint/2010/main" val="18331095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521569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566647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https://en.wikipedia.org/wiki/Temple_tax</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https://en.wikipedia.org/wiki/Temple_tax</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https://en.wikipedia.org/wiki/Temple_tax</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 we are going to address something else today, that hasn’t gotten enough attention.</a:t>
            </a:r>
          </a:p>
        </p:txBody>
      </p:sp>
    </p:spTree>
    <p:extLst>
      <p:ext uri="{BB962C8B-B14F-4D97-AF65-F5344CB8AC3E}">
        <p14:creationId xmlns:p14="http://schemas.microsoft.com/office/powerpoint/2010/main" val="37106244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extLst>
      <p:ext uri="{BB962C8B-B14F-4D97-AF65-F5344CB8AC3E}">
        <p14:creationId xmlns:p14="http://schemas.microsoft.com/office/powerpoint/2010/main" val="35403211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https://en.wikipedia.org/wiki/Fiscus_Judaicus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rPr>
              <a:t>https://en.wikipedia.org/wiki/Fiscus_Judaicus</a:t>
            </a:r>
            <a:endPar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rgbClr val="000000"/>
                </a:solidFill>
              </a:rPr>
              <a:t>So, if you ever wondered what happened to the Ancient Messianic Jewish movement, taxation was another stroke against us!</a:t>
            </a:r>
            <a:endParaRPr kumimoji="0" lang="en-US" altLang="en-US" b="0" i="0" u="none" strike="noStrike" kern="1200" cap="none" spc="0" normalizeH="0" baseline="0" noProof="0" dirty="0">
              <a:ln>
                <a:noFill/>
              </a:ln>
              <a:solidFill>
                <a:srgbClr val="000000"/>
              </a:solidFill>
              <a:effectLst/>
              <a:uLnTx/>
              <a:uFillTx/>
            </a:endParaRPr>
          </a:p>
          <a:p>
            <a:endParaRPr lang="en-US" alt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https://en.wikipedia.org/wiki/Fiscus_Judaicus </a:t>
            </a:r>
          </a:p>
          <a:p>
            <a:endParaRPr lang="en-US" alt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https://en.wikipedia.org/wiki/Fiscus_Judaicus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Thought “protection” tax was a Mafia idea.</a:t>
            </a:r>
          </a:p>
          <a:p>
            <a:endParaRPr lang="en-US" altLang="en-US" dirty="0"/>
          </a:p>
        </p:txBody>
      </p:sp>
    </p:spTree>
    <p:extLst>
      <p:ext uri="{BB962C8B-B14F-4D97-AF65-F5344CB8AC3E}">
        <p14:creationId xmlns:p14="http://schemas.microsoft.com/office/powerpoint/2010/main" val="7464038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rPr>
              <a:t>https://en.wikipedia.org/wiki/Fiscus_Judaicus</a:t>
            </a:r>
            <a:endPar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endParaRPr lang="en-US" alt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rPr>
              <a:t>https://en.wikipedia.org/wiki/Fiscus_Judaicus</a:t>
            </a:r>
            <a:endPar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noProof="0" dirty="0" err="1">
                <a:solidFill>
                  <a:srgbClr val="000000"/>
                </a:solidFill>
              </a:rPr>
              <a:t>Shmot</a:t>
            </a:r>
            <a:r>
              <a:rPr lang="en-US" altLang="en-US" noProof="0" dirty="0">
                <a:solidFill>
                  <a:srgbClr val="000000"/>
                </a:solidFill>
              </a:rPr>
              <a:t>/Ex 30 in force till 1300’s, but as a mockery!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b="0" i="0" u="none" strike="noStrike" kern="1200" cap="none" spc="0" normalizeH="0" baseline="0" dirty="0">
                <a:ln>
                  <a:noFill/>
                </a:ln>
                <a:solidFill>
                  <a:srgbClr val="000000"/>
                </a:solidFill>
                <a:effectLst/>
                <a:uLnTx/>
                <a:uFillTx/>
              </a:rPr>
              <a:t>Replacement theology to the extreme.</a:t>
            </a:r>
            <a:endParaRPr kumimoji="0" lang="en-US" altLang="en-US" b="0" i="0" u="none" strike="noStrike" kern="1200" cap="none" spc="0" normalizeH="0" baseline="0" noProof="0" dirty="0">
              <a:ln>
                <a:noFill/>
              </a:ln>
              <a:solidFill>
                <a:srgbClr val="000000"/>
              </a:solidFill>
              <a:effectLst/>
              <a:uLnTx/>
              <a:uFillTx/>
            </a:endParaRPr>
          </a:p>
          <a:p>
            <a:endParaRPr lang="en-US" altLang="en-US" dirty="0"/>
          </a:p>
        </p:txBody>
      </p:sp>
    </p:spTree>
    <p:extLst>
      <p:ext uri="{BB962C8B-B14F-4D97-AF65-F5344CB8AC3E}">
        <p14:creationId xmlns:p14="http://schemas.microsoft.com/office/powerpoint/2010/main" val="11393288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738342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53925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8407956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Starting tithing and offering right away.  Calhoun St was the Haight Ashbury, Greenwich Village of Cincinnati.  </a:t>
            </a:r>
          </a:p>
        </p:txBody>
      </p:sp>
    </p:spTree>
    <p:extLst>
      <p:ext uri="{BB962C8B-B14F-4D97-AF65-F5344CB8AC3E}">
        <p14:creationId xmlns:p14="http://schemas.microsoft.com/office/powerpoint/2010/main" val="17051599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Didn’t have time for job hunting, except found something as a dishwasher.   Lost employment plus tuition hike.</a:t>
            </a:r>
          </a:p>
          <a:p>
            <a:r>
              <a:rPr lang="en-US" altLang="en-US" dirty="0"/>
              <a:t>Ps 112  Phil 4 </a:t>
            </a:r>
          </a:p>
        </p:txBody>
      </p:sp>
    </p:spTree>
    <p:extLst>
      <p:ext uri="{BB962C8B-B14F-4D97-AF65-F5344CB8AC3E}">
        <p14:creationId xmlns:p14="http://schemas.microsoft.com/office/powerpoint/2010/main" val="15958527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999399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607677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201944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499094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dirty="0"/>
              <a:t>Where Your Treasure Is</a:t>
            </a:r>
          </a:p>
        </p:txBody>
      </p:sp>
      <p:sp>
        <p:nvSpPr>
          <p:cNvPr id="5" name="Rectangle 3"/>
          <p:cNvSpPr>
            <a:spLocks noGrp="1" noChangeArrowheads="1"/>
          </p:cNvSpPr>
          <p:nvPr>
            <p:ph type="dt" idx="1"/>
          </p:nvPr>
        </p:nvSpPr>
        <p:spPr>
          <a:ln/>
        </p:spPr>
        <p:txBody>
          <a:bodyPr/>
          <a:lstStyle/>
          <a:p>
            <a:r>
              <a:rPr lang="en-US" altLang="en-US"/>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146</a:t>
            </a:fld>
            <a:endParaRPr lang="en-US" altLang="en-US"/>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686061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Where Your Treasure Is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10 2024 5784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060607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Where Your Treasure Is</a:t>
            </a:r>
          </a:p>
        </p:txBody>
      </p:sp>
      <p:sp>
        <p:nvSpPr>
          <p:cNvPr id="5" name="Rectangle 3"/>
          <p:cNvSpPr>
            <a:spLocks noGrp="1" noChangeArrowheads="1"/>
          </p:cNvSpPr>
          <p:nvPr>
            <p:ph type="dt" idx="1"/>
          </p:nvPr>
        </p:nvSpPr>
        <p:spPr>
          <a:ln/>
        </p:spPr>
        <p:txBody>
          <a:bodyPr/>
          <a:lstStyle/>
          <a:p>
            <a:r>
              <a:rPr lang="en-US" altLang="en-US"/>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148</a:t>
            </a:fld>
            <a:endParaRPr lang="en-US" altLang="en-US"/>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09320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25115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66380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Evan Liberman Wise Money Israel.   </a:t>
            </a:r>
          </a:p>
          <a:p>
            <a:r>
              <a:rPr lang="en-US" altLang="en-US" dirty="0"/>
              <a:t>If you invested $50,000 min, or $100k better rate, all in Israeli companies, Elbit, Rafael, Bank Leumi, do you think you might pray more earnestly, passionately for Israel?</a:t>
            </a:r>
          </a:p>
        </p:txBody>
      </p:sp>
    </p:spTree>
    <p:extLst>
      <p:ext uri="{BB962C8B-B14F-4D97-AF65-F5344CB8AC3E}">
        <p14:creationId xmlns:p14="http://schemas.microsoft.com/office/powerpoint/2010/main" val="3501399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5B416E-AAD5-3D86-32E0-5B5BDCC4C3F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A4F2E39E-2243-36FE-21C5-DF8136DE86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02652AE0-D67B-03FE-6488-A88678FC67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CB312F-8A40-4AB9-850F-12A70FCEC96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97410" name="Rectangle 2">
            <a:extLst>
              <a:ext uri="{FF2B5EF4-FFF2-40B4-BE49-F238E27FC236}">
                <a16:creationId xmlns:a16="http://schemas.microsoft.com/office/drawing/2014/main" id="{057B34DC-3F52-0CF4-7172-F3E30C4A8E9F}"/>
              </a:ext>
            </a:extLst>
          </p:cNvPr>
          <p:cNvSpPr>
            <a:spLocks noGrp="1" noRot="1" noChangeAspect="1" noChangeArrowheads="1" noTextEdit="1"/>
          </p:cNvSpPr>
          <p:nvPr>
            <p:ph type="sldImg"/>
          </p:nvPr>
        </p:nvSpPr>
        <p:spPr>
          <a:xfrm>
            <a:off x="203200" y="304800"/>
            <a:ext cx="6502400" cy="3810000"/>
          </a:xfrm>
          <a:ln/>
        </p:spPr>
      </p:sp>
      <p:sp>
        <p:nvSpPr>
          <p:cNvPr id="4497411" name="Rectangle 3">
            <a:extLst>
              <a:ext uri="{FF2B5EF4-FFF2-40B4-BE49-F238E27FC236}">
                <a16:creationId xmlns:a16="http://schemas.microsoft.com/office/drawing/2014/main" id="{B52712DA-47B6-3C2E-E470-4430A61B3017}"/>
              </a:ext>
            </a:extLst>
          </p:cNvPr>
          <p:cNvSpPr>
            <a:spLocks noGrp="1" noChangeArrowheads="1"/>
          </p:cNvSpPr>
          <p:nvPr>
            <p:ph type="body" idx="1"/>
          </p:nvPr>
        </p:nvSpPr>
        <p:spPr>
          <a:xfrm>
            <a:off x="152400" y="4114800"/>
            <a:ext cx="6553200" cy="4876800"/>
          </a:xfrm>
        </p:spPr>
        <p:txBody>
          <a:bodyPr/>
          <a:lstStyle/>
          <a:p>
            <a:r>
              <a:rPr lang="en-US" altLang="en-US"/>
              <a:t>So, it’s all supernatural, and starts with the receiving of LIFE that is eternal, in quality and in duration, from the Messiah, by repentance and faith.  Don’t want to skip this perspective.</a:t>
            </a:r>
          </a:p>
        </p:txBody>
      </p:sp>
    </p:spTree>
    <p:extLst>
      <p:ext uri="{BB962C8B-B14F-4D97-AF65-F5344CB8AC3E}">
        <p14:creationId xmlns:p14="http://schemas.microsoft.com/office/powerpoint/2010/main" val="1983643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9C6A03-AECC-22FD-6FBD-740DDD0575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BE7C46B-2773-BFAC-5E01-D9887342D0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446E675-FEB3-AE82-AF45-EF00B074F89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ADD852-7BDF-40C4-91DC-8001CAB15E1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21986" name="Rectangle 2">
            <a:extLst>
              <a:ext uri="{FF2B5EF4-FFF2-40B4-BE49-F238E27FC236}">
                <a16:creationId xmlns:a16="http://schemas.microsoft.com/office/drawing/2014/main" id="{1461CF4C-27C9-6979-A7DD-7B1F4F3230C7}"/>
              </a:ext>
            </a:extLst>
          </p:cNvPr>
          <p:cNvSpPr>
            <a:spLocks noGrp="1" noRot="1" noChangeAspect="1" noChangeArrowheads="1" noTextEdit="1"/>
          </p:cNvSpPr>
          <p:nvPr>
            <p:ph type="sldImg"/>
          </p:nvPr>
        </p:nvSpPr>
        <p:spPr>
          <a:ln/>
        </p:spPr>
      </p:sp>
      <p:sp>
        <p:nvSpPr>
          <p:cNvPr id="4521987" name="Rectangle 3">
            <a:extLst>
              <a:ext uri="{FF2B5EF4-FFF2-40B4-BE49-F238E27FC236}">
                <a16:creationId xmlns:a16="http://schemas.microsoft.com/office/drawing/2014/main" id="{33B188E2-2962-E759-3D32-C270FB50284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3026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dirty="0"/>
              <a:t>Where Your Treasure Is</a:t>
            </a:r>
          </a:p>
        </p:txBody>
      </p:sp>
      <p:sp>
        <p:nvSpPr>
          <p:cNvPr id="5" name="Rectangle 3"/>
          <p:cNvSpPr>
            <a:spLocks noGrp="1" noChangeArrowheads="1"/>
          </p:cNvSpPr>
          <p:nvPr>
            <p:ph type="dt" idx="1"/>
          </p:nvPr>
        </p:nvSpPr>
        <p:spPr>
          <a:ln/>
        </p:spPr>
        <p:txBody>
          <a:bodyPr/>
          <a:lstStyle/>
          <a:p>
            <a:r>
              <a:rPr lang="en-US" altLang="en-US" dirty="0"/>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https://www.thejkc.org/index.php</a:t>
            </a:r>
          </a:p>
        </p:txBody>
      </p:sp>
    </p:spTree>
    <p:extLst>
      <p:ext uri="{BB962C8B-B14F-4D97-AF65-F5344CB8AC3E}">
        <p14:creationId xmlns:p14="http://schemas.microsoft.com/office/powerpoint/2010/main" val="1648187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https://www.nirsonline.org/2020/01/new-report-40-of-older-americans-rely-solely-on-social-security-for-retirement-income/</a:t>
            </a:r>
          </a:p>
        </p:txBody>
      </p:sp>
    </p:spTree>
    <p:extLst>
      <p:ext uri="{BB962C8B-B14F-4D97-AF65-F5344CB8AC3E}">
        <p14:creationId xmlns:p14="http://schemas.microsoft.com/office/powerpoint/2010/main" val="2210376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hlinkClick r:id="rId3"/>
              </a:rPr>
              <a:t>https://www.cnbc.com/2024/05/08/as-social-security-faces-insolvency-these-are-key-factors-to-watch.html</a:t>
            </a:r>
            <a:endParaRPr lang="en-US" altLang="en-US" dirty="0"/>
          </a:p>
          <a:p>
            <a:r>
              <a:rPr lang="en-US" altLang="en-US" dirty="0"/>
              <a:t>Reduced benefits, not stop entirely.</a:t>
            </a:r>
          </a:p>
          <a:p>
            <a:endParaRPr lang="en-US" altLang="en-US" dirty="0"/>
          </a:p>
        </p:txBody>
      </p:sp>
    </p:spTree>
    <p:extLst>
      <p:ext uri="{BB962C8B-B14F-4D97-AF65-F5344CB8AC3E}">
        <p14:creationId xmlns:p14="http://schemas.microsoft.com/office/powerpoint/2010/main" val="756210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9C6A03-AECC-22FD-6FBD-740DDD0575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BE7C46B-2773-BFAC-5E01-D9887342D0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446E675-FEB3-AE82-AF45-EF00B074F89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ADD852-7BDF-40C4-91DC-8001CAB15E1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21986" name="Rectangle 2">
            <a:extLst>
              <a:ext uri="{FF2B5EF4-FFF2-40B4-BE49-F238E27FC236}">
                <a16:creationId xmlns:a16="http://schemas.microsoft.com/office/drawing/2014/main" id="{1461CF4C-27C9-6979-A7DD-7B1F4F3230C7}"/>
              </a:ext>
            </a:extLst>
          </p:cNvPr>
          <p:cNvSpPr>
            <a:spLocks noGrp="1" noRot="1" noChangeAspect="1" noChangeArrowheads="1" noTextEdit="1"/>
          </p:cNvSpPr>
          <p:nvPr>
            <p:ph type="sldImg"/>
          </p:nvPr>
        </p:nvSpPr>
        <p:spPr>
          <a:ln/>
        </p:spPr>
      </p:sp>
      <p:sp>
        <p:nvSpPr>
          <p:cNvPr id="4521987" name="Rectangle 3">
            <a:extLst>
              <a:ext uri="{FF2B5EF4-FFF2-40B4-BE49-F238E27FC236}">
                <a16:creationId xmlns:a16="http://schemas.microsoft.com/office/drawing/2014/main" id="{33B188E2-2962-E759-3D32-C270FB50284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11921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2A19E0-08B0-CBB7-EDF7-808FF59DEC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8E598C29-ADD1-8E2E-31E7-61308D08EC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D508E43-79AC-66FD-6594-94C0497D5E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F846F8-90F5-4085-9EEB-B712BD1609F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24034" name="Rectangle 2">
            <a:extLst>
              <a:ext uri="{FF2B5EF4-FFF2-40B4-BE49-F238E27FC236}">
                <a16:creationId xmlns:a16="http://schemas.microsoft.com/office/drawing/2014/main" id="{AD941D34-461D-2E8E-03A1-433C15274AF6}"/>
              </a:ext>
            </a:extLst>
          </p:cNvPr>
          <p:cNvSpPr>
            <a:spLocks noGrp="1" noRot="1" noChangeAspect="1" noChangeArrowheads="1" noTextEdit="1"/>
          </p:cNvSpPr>
          <p:nvPr>
            <p:ph type="sldImg"/>
          </p:nvPr>
        </p:nvSpPr>
        <p:spPr>
          <a:ln/>
        </p:spPr>
      </p:sp>
      <p:sp>
        <p:nvSpPr>
          <p:cNvPr id="4524035" name="Rectangle 3">
            <a:extLst>
              <a:ext uri="{FF2B5EF4-FFF2-40B4-BE49-F238E27FC236}">
                <a16:creationId xmlns:a16="http://schemas.microsoft.com/office/drawing/2014/main" id="{A3ACC797-2912-4998-5DDB-0A56907772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9975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0F5F0D-E7A5-93D3-3E3C-B17454B5225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89169E4B-123F-7400-F4CF-5CF2E66073A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EE8197F6-6519-1C83-C933-AC5C75CC69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00A1A5-176A-4907-B2A7-AC87308B34D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26082" name="Rectangle 2">
            <a:extLst>
              <a:ext uri="{FF2B5EF4-FFF2-40B4-BE49-F238E27FC236}">
                <a16:creationId xmlns:a16="http://schemas.microsoft.com/office/drawing/2014/main" id="{DB9DFB63-D97A-0167-8093-422202FBE4CB}"/>
              </a:ext>
            </a:extLst>
          </p:cNvPr>
          <p:cNvSpPr>
            <a:spLocks noGrp="1" noRot="1" noChangeAspect="1" noChangeArrowheads="1" noTextEdit="1"/>
          </p:cNvSpPr>
          <p:nvPr>
            <p:ph type="sldImg"/>
          </p:nvPr>
        </p:nvSpPr>
        <p:spPr>
          <a:ln/>
        </p:spPr>
      </p:sp>
      <p:sp>
        <p:nvSpPr>
          <p:cNvPr id="4526083" name="Rectangle 3">
            <a:extLst>
              <a:ext uri="{FF2B5EF4-FFF2-40B4-BE49-F238E27FC236}">
                <a16:creationId xmlns:a16="http://schemas.microsoft.com/office/drawing/2014/main" id="{BCA6F1C6-663F-CC5F-CBC0-D68A115DE1DD}"/>
              </a:ext>
            </a:extLst>
          </p:cNvPr>
          <p:cNvSpPr>
            <a:spLocks noGrp="1" noChangeArrowheads="1"/>
          </p:cNvSpPr>
          <p:nvPr>
            <p:ph type="body" idx="1"/>
          </p:nvPr>
        </p:nvSpPr>
        <p:spPr/>
        <p:txBody>
          <a:bodyPr/>
          <a:lstStyle/>
          <a:p>
            <a:r>
              <a:rPr lang="en-US" altLang="en-US" dirty="0"/>
              <a:t>Get rich quick scheme too good to be true, probably is.</a:t>
            </a:r>
          </a:p>
        </p:txBody>
      </p:sp>
    </p:spTree>
    <p:extLst>
      <p:ext uri="{BB962C8B-B14F-4D97-AF65-F5344CB8AC3E}">
        <p14:creationId xmlns:p14="http://schemas.microsoft.com/office/powerpoint/2010/main" val="2029644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65CD82-CD60-D0C8-22DD-858DEA1C8C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2398FDE-41D8-8A90-B3B7-A539C6F300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40F36147-C9C3-19BD-5E21-3D6387FB6D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E8A199-88B4-4E06-9596-776D24BB8C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3554" name="Rectangle 2">
            <a:extLst>
              <a:ext uri="{FF2B5EF4-FFF2-40B4-BE49-F238E27FC236}">
                <a16:creationId xmlns:a16="http://schemas.microsoft.com/office/drawing/2014/main" id="{195680F2-D551-0A4C-227D-4A840B9A3FD0}"/>
              </a:ext>
            </a:extLst>
          </p:cNvPr>
          <p:cNvSpPr>
            <a:spLocks noGrp="1" noRot="1" noChangeAspect="1" noChangeArrowheads="1" noTextEdit="1"/>
          </p:cNvSpPr>
          <p:nvPr>
            <p:ph type="sldImg"/>
          </p:nvPr>
        </p:nvSpPr>
        <p:spPr>
          <a:xfrm>
            <a:off x="203200" y="304800"/>
            <a:ext cx="6502400" cy="3810000"/>
          </a:xfrm>
          <a:ln/>
        </p:spPr>
      </p:sp>
      <p:sp>
        <p:nvSpPr>
          <p:cNvPr id="4503555" name="Rectangle 3">
            <a:extLst>
              <a:ext uri="{FF2B5EF4-FFF2-40B4-BE49-F238E27FC236}">
                <a16:creationId xmlns:a16="http://schemas.microsoft.com/office/drawing/2014/main" id="{7519F868-35E1-4B39-98CD-AE929C9FAAC5}"/>
              </a:ext>
            </a:extLst>
          </p:cNvPr>
          <p:cNvSpPr>
            <a:spLocks noGrp="1" noChangeArrowheads="1"/>
          </p:cNvSpPr>
          <p:nvPr>
            <p:ph type="body" idx="1"/>
          </p:nvPr>
        </p:nvSpPr>
        <p:spPr>
          <a:xfrm>
            <a:off x="152400" y="4114800"/>
            <a:ext cx="6553200" cy="4876800"/>
          </a:xfrm>
        </p:spPr>
        <p:txBody>
          <a:bodyPr/>
          <a:lstStyle/>
          <a:p>
            <a:r>
              <a:rPr lang="en-US" altLang="en-US"/>
              <a:t>Money has no intrinsic value.  </a:t>
            </a:r>
          </a:p>
          <a:p>
            <a:r>
              <a:rPr lang="en-US" altLang="en-US"/>
              <a:t>Start with basic principles.</a:t>
            </a:r>
          </a:p>
        </p:txBody>
      </p:sp>
    </p:spTree>
    <p:extLst>
      <p:ext uri="{BB962C8B-B14F-4D97-AF65-F5344CB8AC3E}">
        <p14:creationId xmlns:p14="http://schemas.microsoft.com/office/powerpoint/2010/main" val="2409737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65CD82-CD60-D0C8-22DD-858DEA1C8C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2398FDE-41D8-8A90-B3B7-A539C6F300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40F36147-C9C3-19BD-5E21-3D6387FB6D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E8A199-88B4-4E06-9596-776D24BB8C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3554" name="Rectangle 2">
            <a:extLst>
              <a:ext uri="{FF2B5EF4-FFF2-40B4-BE49-F238E27FC236}">
                <a16:creationId xmlns:a16="http://schemas.microsoft.com/office/drawing/2014/main" id="{195680F2-D551-0A4C-227D-4A840B9A3FD0}"/>
              </a:ext>
            </a:extLst>
          </p:cNvPr>
          <p:cNvSpPr>
            <a:spLocks noGrp="1" noRot="1" noChangeAspect="1" noChangeArrowheads="1" noTextEdit="1"/>
          </p:cNvSpPr>
          <p:nvPr>
            <p:ph type="sldImg"/>
          </p:nvPr>
        </p:nvSpPr>
        <p:spPr>
          <a:xfrm>
            <a:off x="203200" y="304800"/>
            <a:ext cx="6502400" cy="3810000"/>
          </a:xfrm>
          <a:ln/>
        </p:spPr>
      </p:sp>
      <p:sp>
        <p:nvSpPr>
          <p:cNvPr id="4503555" name="Rectangle 3">
            <a:extLst>
              <a:ext uri="{FF2B5EF4-FFF2-40B4-BE49-F238E27FC236}">
                <a16:creationId xmlns:a16="http://schemas.microsoft.com/office/drawing/2014/main" id="{7519F868-35E1-4B39-98CD-AE929C9FAAC5}"/>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4950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AFDB423-9799-450D-BA2D-0A252D9266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3D29B6F8-B49B-800E-79F7-9BC6C3877E5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2CDFD00-364A-38AB-E00B-598867C638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E4A161-601D-4735-96F6-5111FF29E8E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5602" name="Rectangle 2">
            <a:extLst>
              <a:ext uri="{FF2B5EF4-FFF2-40B4-BE49-F238E27FC236}">
                <a16:creationId xmlns:a16="http://schemas.microsoft.com/office/drawing/2014/main" id="{3B7C06BC-7DC9-FA5B-76DE-801573157B05}"/>
              </a:ext>
            </a:extLst>
          </p:cNvPr>
          <p:cNvSpPr>
            <a:spLocks noGrp="1" noRot="1" noChangeAspect="1" noChangeArrowheads="1" noTextEdit="1"/>
          </p:cNvSpPr>
          <p:nvPr>
            <p:ph type="sldImg"/>
          </p:nvPr>
        </p:nvSpPr>
        <p:spPr>
          <a:xfrm>
            <a:off x="203200" y="304800"/>
            <a:ext cx="6502400" cy="3810000"/>
          </a:xfrm>
          <a:ln/>
        </p:spPr>
      </p:sp>
      <p:sp>
        <p:nvSpPr>
          <p:cNvPr id="4505603" name="Rectangle 3">
            <a:extLst>
              <a:ext uri="{FF2B5EF4-FFF2-40B4-BE49-F238E27FC236}">
                <a16:creationId xmlns:a16="http://schemas.microsoft.com/office/drawing/2014/main" id="{F70DA8AB-FC76-C174-31C3-4DDC94CBE37A}"/>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1079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AFDB423-9799-450D-BA2D-0A252D9266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3D29B6F8-B49B-800E-79F7-9BC6C3877E5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2CDFD00-364A-38AB-E00B-598867C638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E4A161-601D-4735-96F6-5111FF29E8E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5602" name="Rectangle 2">
            <a:extLst>
              <a:ext uri="{FF2B5EF4-FFF2-40B4-BE49-F238E27FC236}">
                <a16:creationId xmlns:a16="http://schemas.microsoft.com/office/drawing/2014/main" id="{3B7C06BC-7DC9-FA5B-76DE-801573157B05}"/>
              </a:ext>
            </a:extLst>
          </p:cNvPr>
          <p:cNvSpPr>
            <a:spLocks noGrp="1" noRot="1" noChangeAspect="1" noChangeArrowheads="1" noTextEdit="1"/>
          </p:cNvSpPr>
          <p:nvPr>
            <p:ph type="sldImg"/>
          </p:nvPr>
        </p:nvSpPr>
        <p:spPr>
          <a:xfrm>
            <a:off x="203200" y="304800"/>
            <a:ext cx="6502400" cy="3810000"/>
          </a:xfrm>
          <a:ln/>
        </p:spPr>
      </p:sp>
      <p:sp>
        <p:nvSpPr>
          <p:cNvPr id="4505603" name="Rectangle 3">
            <a:extLst>
              <a:ext uri="{FF2B5EF4-FFF2-40B4-BE49-F238E27FC236}">
                <a16:creationId xmlns:a16="http://schemas.microsoft.com/office/drawing/2014/main" id="{F70DA8AB-FC76-C174-31C3-4DDC94CBE37A}"/>
              </a:ext>
            </a:extLst>
          </p:cNvPr>
          <p:cNvSpPr>
            <a:spLocks noGrp="1" noChangeArrowheads="1"/>
          </p:cNvSpPr>
          <p:nvPr>
            <p:ph type="body" idx="1"/>
          </p:nvPr>
        </p:nvSpPr>
        <p:spPr>
          <a:xfrm>
            <a:off x="152400" y="4114800"/>
            <a:ext cx="6553200" cy="4876800"/>
          </a:xfrm>
        </p:spPr>
        <p:txBody>
          <a:bodyPr/>
          <a:lstStyle/>
          <a:p>
            <a:r>
              <a:rPr lang="en-US" altLang="en-US"/>
              <a:t>Psalm 112</a:t>
            </a:r>
            <a:endParaRPr lang="en-US" altLang="en-US" dirty="0"/>
          </a:p>
        </p:txBody>
      </p:sp>
    </p:spTree>
    <p:extLst>
      <p:ext uri="{BB962C8B-B14F-4D97-AF65-F5344CB8AC3E}">
        <p14:creationId xmlns:p14="http://schemas.microsoft.com/office/powerpoint/2010/main" val="2684256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22F525B-B5AE-29C0-5744-5F59EC17DB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D45476A-47B7-7AD3-E267-FBFB23EBEB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BA0EAABE-83F6-E2BB-6E57-9E078711E8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7AB6E3-6EDB-4D7D-9424-CF97D61DEF6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9698" name="Rectangle 2">
            <a:extLst>
              <a:ext uri="{FF2B5EF4-FFF2-40B4-BE49-F238E27FC236}">
                <a16:creationId xmlns:a16="http://schemas.microsoft.com/office/drawing/2014/main" id="{277D92E1-CF82-5540-ED1C-CADDC79E130F}"/>
              </a:ext>
            </a:extLst>
          </p:cNvPr>
          <p:cNvSpPr>
            <a:spLocks noGrp="1" noRot="1" noChangeAspect="1" noChangeArrowheads="1" noTextEdit="1"/>
          </p:cNvSpPr>
          <p:nvPr>
            <p:ph type="sldImg"/>
          </p:nvPr>
        </p:nvSpPr>
        <p:spPr>
          <a:xfrm>
            <a:off x="203200" y="304800"/>
            <a:ext cx="6502400" cy="3810000"/>
          </a:xfrm>
          <a:ln/>
        </p:spPr>
      </p:sp>
      <p:sp>
        <p:nvSpPr>
          <p:cNvPr id="4509699" name="Rectangle 3">
            <a:extLst>
              <a:ext uri="{FF2B5EF4-FFF2-40B4-BE49-F238E27FC236}">
                <a16:creationId xmlns:a16="http://schemas.microsoft.com/office/drawing/2014/main" id="{B66B5FA5-3ACA-CA8B-740A-E6521EA36046}"/>
              </a:ext>
            </a:extLst>
          </p:cNvPr>
          <p:cNvSpPr>
            <a:spLocks noGrp="1" noChangeArrowheads="1"/>
          </p:cNvSpPr>
          <p:nvPr>
            <p:ph type="body" idx="1"/>
          </p:nvPr>
        </p:nvSpPr>
        <p:spPr>
          <a:xfrm>
            <a:off x="152400" y="4114800"/>
            <a:ext cx="6553200" cy="4876800"/>
          </a:xfrm>
        </p:spPr>
        <p:txBody>
          <a:bodyPr/>
          <a:lstStyle/>
          <a:p>
            <a:r>
              <a:rPr lang="en-US" altLang="en-US"/>
              <a:t>Great trial in Medieval famines.  </a:t>
            </a:r>
          </a:p>
          <a:p>
            <a:endParaRPr lang="en-US" altLang="en-US"/>
          </a:p>
          <a:p>
            <a:r>
              <a:rPr lang="en-US" altLang="en-US"/>
              <a:t>Seed is the tithe.  Statement that the money isn’t ours, any of it.  Trust G-d to balance out all the details.</a:t>
            </a:r>
          </a:p>
          <a:p>
            <a:endParaRPr lang="en-US" altLang="en-US"/>
          </a:p>
          <a:p>
            <a:r>
              <a:rPr lang="en-US" altLang="en-US"/>
              <a:t>First scriptural reference to tithe.</a:t>
            </a:r>
          </a:p>
        </p:txBody>
      </p:sp>
    </p:spTree>
    <p:extLst>
      <p:ext uri="{BB962C8B-B14F-4D97-AF65-F5344CB8AC3E}">
        <p14:creationId xmlns:p14="http://schemas.microsoft.com/office/powerpoint/2010/main" val="409785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normAutofit fontScale="85000" lnSpcReduction="10000"/>
          </a:bodyPr>
          <a:lstStyle/>
          <a:p>
            <a:r>
              <a:rPr lang="en-US" altLang="en-US" dirty="0"/>
              <a:t>https://www.youtube.com/watch?v=PFR3S6jN0Ng</a:t>
            </a:r>
          </a:p>
          <a:p>
            <a:r>
              <a:rPr lang="en-US" altLang="en-US" dirty="0"/>
              <a:t>Event was VERY….American  no other way to describe.</a:t>
            </a:r>
          </a:p>
          <a:p>
            <a:r>
              <a:rPr lang="en-US" altLang="en-US" dirty="0"/>
              <a:t>Soccer…often a brawl.</a:t>
            </a:r>
          </a:p>
          <a:p>
            <a:r>
              <a:rPr lang="en-US" altLang="en-US" dirty="0"/>
              <a:t>Hockey often a brawl.</a:t>
            </a:r>
          </a:p>
          <a:p>
            <a:r>
              <a:rPr lang="en-US" altLang="en-US" dirty="0"/>
              <a:t>I apologize… some got missed.</a:t>
            </a:r>
          </a:p>
          <a:p>
            <a:endParaRPr lang="en-US" altLang="en-US" dirty="0"/>
          </a:p>
          <a:p>
            <a:r>
              <a:rPr lang="en-US" altLang="en-US" dirty="0"/>
              <a:t>Football IS a controlled brawl…quintessentially American</a:t>
            </a:r>
          </a:p>
          <a:p>
            <a:r>
              <a:rPr lang="en-US" altLang="en-US" dirty="0"/>
              <a:t>No brawls, not hostility to the umpires, no protests outside, no obscenity.</a:t>
            </a:r>
          </a:p>
          <a:p>
            <a:r>
              <a:rPr lang="en-US" altLang="en-US" dirty="0"/>
              <a:t>Seats great, no scorching sun.</a:t>
            </a:r>
          </a:p>
          <a:p>
            <a:r>
              <a:rPr lang="en-US" altLang="en-US" dirty="0"/>
              <a:t>Food great at Jewish tailgate</a:t>
            </a:r>
          </a:p>
          <a:p>
            <a:r>
              <a:rPr lang="en-US" altLang="en-US" dirty="0"/>
              <a:t>Candid zoom Kiss cam, muscle cam, dance cam</a:t>
            </a:r>
          </a:p>
          <a:p>
            <a:r>
              <a:rPr lang="en-US" altLang="en-US" dirty="0"/>
              <a:t>Great clean family friendly fun.  </a:t>
            </a:r>
          </a:p>
          <a:p>
            <a:r>
              <a:rPr lang="en-US" altLang="en-US" dirty="0"/>
              <a:t>I’m proud to be an American, where at least I know I’m free. </a:t>
            </a:r>
          </a:p>
        </p:txBody>
      </p:sp>
    </p:spTree>
    <p:extLst>
      <p:ext uri="{BB962C8B-B14F-4D97-AF65-F5344CB8AC3E}">
        <p14:creationId xmlns:p14="http://schemas.microsoft.com/office/powerpoint/2010/main" val="1334233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22F525B-B5AE-29C0-5744-5F59EC17DB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D45476A-47B7-7AD3-E267-FBFB23EBEB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BA0EAABE-83F6-E2BB-6E57-9E078711E8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7AB6E3-6EDB-4D7D-9424-CF97D61DEF6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9698" name="Rectangle 2">
            <a:extLst>
              <a:ext uri="{FF2B5EF4-FFF2-40B4-BE49-F238E27FC236}">
                <a16:creationId xmlns:a16="http://schemas.microsoft.com/office/drawing/2014/main" id="{277D92E1-CF82-5540-ED1C-CADDC79E130F}"/>
              </a:ext>
            </a:extLst>
          </p:cNvPr>
          <p:cNvSpPr>
            <a:spLocks noGrp="1" noRot="1" noChangeAspect="1" noChangeArrowheads="1" noTextEdit="1"/>
          </p:cNvSpPr>
          <p:nvPr>
            <p:ph type="sldImg"/>
          </p:nvPr>
        </p:nvSpPr>
        <p:spPr>
          <a:xfrm>
            <a:off x="203200" y="304800"/>
            <a:ext cx="6502400" cy="3810000"/>
          </a:xfrm>
          <a:ln/>
        </p:spPr>
      </p:sp>
      <p:sp>
        <p:nvSpPr>
          <p:cNvPr id="4509699" name="Rectangle 3">
            <a:extLst>
              <a:ext uri="{FF2B5EF4-FFF2-40B4-BE49-F238E27FC236}">
                <a16:creationId xmlns:a16="http://schemas.microsoft.com/office/drawing/2014/main" id="{B66B5FA5-3ACA-CA8B-740A-E6521EA36046}"/>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918690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26249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13057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78804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8614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8D7A79E-43D8-37E1-36A7-5B73063B78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3359BA0-5F86-729A-A313-F157F92793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6E90BA5A-5B06-1DF1-712D-8BFB91F58D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BA33F1-54B7-4EE8-8845-FDF71019909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36802" name="Rectangle 2">
            <a:extLst>
              <a:ext uri="{FF2B5EF4-FFF2-40B4-BE49-F238E27FC236}">
                <a16:creationId xmlns:a16="http://schemas.microsoft.com/office/drawing/2014/main" id="{7ADD36A2-C12C-30FC-5FAE-038F23F279C6}"/>
              </a:ext>
            </a:extLst>
          </p:cNvPr>
          <p:cNvSpPr>
            <a:spLocks noGrp="1" noRot="1" noChangeAspect="1" noChangeArrowheads="1" noTextEdit="1"/>
          </p:cNvSpPr>
          <p:nvPr>
            <p:ph type="sldImg"/>
          </p:nvPr>
        </p:nvSpPr>
        <p:spPr>
          <a:xfrm>
            <a:off x="203200" y="304800"/>
            <a:ext cx="6502400" cy="3810000"/>
          </a:xfrm>
          <a:ln/>
        </p:spPr>
      </p:sp>
      <p:sp>
        <p:nvSpPr>
          <p:cNvPr id="2636803" name="Rectangle 3">
            <a:extLst>
              <a:ext uri="{FF2B5EF4-FFF2-40B4-BE49-F238E27FC236}">
                <a16:creationId xmlns:a16="http://schemas.microsoft.com/office/drawing/2014/main" id="{5E4BC7C7-FC77-4692-2E7A-8A38AEDD16BF}"/>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70714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8D7A79E-43D8-37E1-36A7-5B73063B78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3359BA0-5F86-729A-A313-F157F92793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6E90BA5A-5B06-1DF1-712D-8BFB91F58D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BA33F1-54B7-4EE8-8845-FDF71019909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36802" name="Rectangle 2">
            <a:extLst>
              <a:ext uri="{FF2B5EF4-FFF2-40B4-BE49-F238E27FC236}">
                <a16:creationId xmlns:a16="http://schemas.microsoft.com/office/drawing/2014/main" id="{7ADD36A2-C12C-30FC-5FAE-038F23F279C6}"/>
              </a:ext>
            </a:extLst>
          </p:cNvPr>
          <p:cNvSpPr>
            <a:spLocks noGrp="1" noRot="1" noChangeAspect="1" noChangeArrowheads="1" noTextEdit="1"/>
          </p:cNvSpPr>
          <p:nvPr>
            <p:ph type="sldImg"/>
          </p:nvPr>
        </p:nvSpPr>
        <p:spPr>
          <a:xfrm>
            <a:off x="203200" y="304800"/>
            <a:ext cx="6502400" cy="3810000"/>
          </a:xfrm>
          <a:ln/>
        </p:spPr>
      </p:sp>
      <p:sp>
        <p:nvSpPr>
          <p:cNvPr id="2636803" name="Rectangle 3">
            <a:extLst>
              <a:ext uri="{FF2B5EF4-FFF2-40B4-BE49-F238E27FC236}">
                <a16:creationId xmlns:a16="http://schemas.microsoft.com/office/drawing/2014/main" id="{5E4BC7C7-FC77-4692-2E7A-8A38AEDD16BF}"/>
              </a:ext>
            </a:extLst>
          </p:cNvPr>
          <p:cNvSpPr>
            <a:spLocks noGrp="1" noChangeArrowheads="1"/>
          </p:cNvSpPr>
          <p:nvPr>
            <p:ph type="body" idx="1"/>
          </p:nvPr>
        </p:nvSpPr>
        <p:spPr>
          <a:xfrm>
            <a:off x="152400" y="4114800"/>
            <a:ext cx="6553200" cy="4876800"/>
          </a:xfrm>
        </p:spPr>
        <p:txBody>
          <a:bodyPr/>
          <a:lstStyle/>
          <a:p>
            <a:r>
              <a:rPr lang="en-US" altLang="en-US" dirty="0"/>
              <a:t>Where did Abe get that idea?  Seems like it wasn’t a brilliant innovation.  Described as if expected.  </a:t>
            </a:r>
          </a:p>
          <a:p>
            <a:r>
              <a:rPr lang="en-US" altLang="en-US" dirty="0"/>
              <a:t>Abraham was the first in the world that began to offer tithes; according to  Pirke Eliezer, c. 27. </a:t>
            </a:r>
          </a:p>
          <a:p>
            <a:r>
              <a:rPr lang="en-US" altLang="en-US" dirty="0"/>
              <a:t>Maybe.  Maybe understood from beginning of time in Gan Eden.  What did G-d communicate in Eden?</a:t>
            </a:r>
          </a:p>
        </p:txBody>
      </p:sp>
    </p:spTree>
    <p:extLst>
      <p:ext uri="{BB962C8B-B14F-4D97-AF65-F5344CB8AC3E}">
        <p14:creationId xmlns:p14="http://schemas.microsoft.com/office/powerpoint/2010/main" val="1513039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0E9A579-7055-7C71-2D65-507A1806632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4C851A1C-8861-E53C-CA9D-2F78C65123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89AF3E5-08FA-E9C6-FE7E-583D7A27E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D9F5D-C243-49F4-A22E-4203790896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53026" name="Rectangle 2">
            <a:extLst>
              <a:ext uri="{FF2B5EF4-FFF2-40B4-BE49-F238E27FC236}">
                <a16:creationId xmlns:a16="http://schemas.microsoft.com/office/drawing/2014/main" id="{82B0E99F-1BA3-E4F0-00DD-498DB53F1E35}"/>
              </a:ext>
            </a:extLst>
          </p:cNvPr>
          <p:cNvSpPr>
            <a:spLocks noGrp="1" noRot="1" noChangeAspect="1" noChangeArrowheads="1" noTextEdit="1"/>
          </p:cNvSpPr>
          <p:nvPr>
            <p:ph type="sldImg"/>
          </p:nvPr>
        </p:nvSpPr>
        <p:spPr>
          <a:xfrm>
            <a:off x="203200" y="304800"/>
            <a:ext cx="6502400" cy="3810000"/>
          </a:xfrm>
          <a:ln/>
        </p:spPr>
      </p:sp>
      <p:sp>
        <p:nvSpPr>
          <p:cNvPr id="4353027" name="Rectangle 3">
            <a:extLst>
              <a:ext uri="{FF2B5EF4-FFF2-40B4-BE49-F238E27FC236}">
                <a16:creationId xmlns:a16="http://schemas.microsoft.com/office/drawing/2014/main" id="{1A47ADE3-F116-AC69-7EB7-817770492683}"/>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248206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2C6172-75C3-8E04-35C4-7E64701716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4541BF10-3BB7-0C41-F2BD-D5BF99C159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0CE38340-84D0-468E-7E21-BC29599EFC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D4FDD-1D70-4027-B02D-7755F9D1951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23682" name="Rectangle 2">
            <a:extLst>
              <a:ext uri="{FF2B5EF4-FFF2-40B4-BE49-F238E27FC236}">
                <a16:creationId xmlns:a16="http://schemas.microsoft.com/office/drawing/2014/main" id="{9FBE85A3-516B-3688-9A2C-75821229A1FD}"/>
              </a:ext>
            </a:extLst>
          </p:cNvPr>
          <p:cNvSpPr>
            <a:spLocks noGrp="1" noRot="1" noChangeAspect="1" noChangeArrowheads="1" noTextEdit="1"/>
          </p:cNvSpPr>
          <p:nvPr>
            <p:ph type="sldImg"/>
          </p:nvPr>
        </p:nvSpPr>
        <p:spPr>
          <a:xfrm>
            <a:off x="203200" y="304800"/>
            <a:ext cx="6502400" cy="3810000"/>
          </a:xfrm>
          <a:ln/>
        </p:spPr>
      </p:sp>
      <p:sp>
        <p:nvSpPr>
          <p:cNvPr id="4423683" name="Rectangle 3">
            <a:extLst>
              <a:ext uri="{FF2B5EF4-FFF2-40B4-BE49-F238E27FC236}">
                <a16:creationId xmlns:a16="http://schemas.microsoft.com/office/drawing/2014/main" id="{1FD868FD-956E-8CF8-D766-145F48FB7B1B}"/>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081187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2C6172-75C3-8E04-35C4-7E64701716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4541BF10-3BB7-0C41-F2BD-D5BF99C159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0CE38340-84D0-468E-7E21-BC29599EFC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D4FDD-1D70-4027-B02D-7755F9D1951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23682" name="Rectangle 2">
            <a:extLst>
              <a:ext uri="{FF2B5EF4-FFF2-40B4-BE49-F238E27FC236}">
                <a16:creationId xmlns:a16="http://schemas.microsoft.com/office/drawing/2014/main" id="{9FBE85A3-516B-3688-9A2C-75821229A1FD}"/>
              </a:ext>
            </a:extLst>
          </p:cNvPr>
          <p:cNvSpPr>
            <a:spLocks noGrp="1" noRot="1" noChangeAspect="1" noChangeArrowheads="1" noTextEdit="1"/>
          </p:cNvSpPr>
          <p:nvPr>
            <p:ph type="sldImg"/>
          </p:nvPr>
        </p:nvSpPr>
        <p:spPr>
          <a:xfrm>
            <a:off x="203200" y="304800"/>
            <a:ext cx="6502400" cy="3810000"/>
          </a:xfrm>
          <a:ln/>
        </p:spPr>
      </p:sp>
      <p:sp>
        <p:nvSpPr>
          <p:cNvPr id="4423683" name="Rectangle 3">
            <a:extLst>
              <a:ext uri="{FF2B5EF4-FFF2-40B4-BE49-F238E27FC236}">
                <a16:creationId xmlns:a16="http://schemas.microsoft.com/office/drawing/2014/main" id="{1FD868FD-956E-8CF8-D766-145F48FB7B1B}"/>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87860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err="1"/>
              <a:t>Kallevig</a:t>
            </a:r>
            <a:r>
              <a:rPr lang="en-US" altLang="en-US" dirty="0"/>
              <a:t> Patriarchy</a:t>
            </a:r>
          </a:p>
        </p:txBody>
      </p:sp>
    </p:spTree>
    <p:extLst>
      <p:ext uri="{BB962C8B-B14F-4D97-AF65-F5344CB8AC3E}">
        <p14:creationId xmlns:p14="http://schemas.microsoft.com/office/powerpoint/2010/main" val="266675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DA9674-8475-C7FC-A02C-8A0DC06B63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75C2611A-1437-3871-5BB1-608DEC9661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9386735D-7FC0-3FE4-8C47-4B90E1B0B8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27772B-7CB5-4F60-A157-14CD3D1CD5A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55074" name="Rectangle 2">
            <a:extLst>
              <a:ext uri="{FF2B5EF4-FFF2-40B4-BE49-F238E27FC236}">
                <a16:creationId xmlns:a16="http://schemas.microsoft.com/office/drawing/2014/main" id="{73F7638F-CBF7-953E-337C-3962CE3D6546}"/>
              </a:ext>
            </a:extLst>
          </p:cNvPr>
          <p:cNvSpPr>
            <a:spLocks noGrp="1" noRot="1" noChangeAspect="1" noChangeArrowheads="1" noTextEdit="1"/>
          </p:cNvSpPr>
          <p:nvPr>
            <p:ph type="sldImg"/>
          </p:nvPr>
        </p:nvSpPr>
        <p:spPr>
          <a:xfrm>
            <a:off x="203200" y="304800"/>
            <a:ext cx="6502400" cy="3810000"/>
          </a:xfrm>
          <a:ln/>
        </p:spPr>
      </p:sp>
      <p:sp>
        <p:nvSpPr>
          <p:cNvPr id="4355075" name="Rectangle 3">
            <a:extLst>
              <a:ext uri="{FF2B5EF4-FFF2-40B4-BE49-F238E27FC236}">
                <a16:creationId xmlns:a16="http://schemas.microsoft.com/office/drawing/2014/main" id="{3D26F8B0-21A7-E5F9-6D13-16C142AD5B75}"/>
              </a:ext>
            </a:extLst>
          </p:cNvPr>
          <p:cNvSpPr>
            <a:spLocks noGrp="1" noChangeArrowheads="1"/>
          </p:cNvSpPr>
          <p:nvPr>
            <p:ph type="body" idx="1"/>
          </p:nvPr>
        </p:nvSpPr>
        <p:spPr>
          <a:xfrm>
            <a:off x="152400" y="4114800"/>
            <a:ext cx="6553200" cy="4876800"/>
          </a:xfrm>
        </p:spPr>
        <p:txBody>
          <a:bodyPr/>
          <a:lstStyle/>
          <a:p>
            <a:r>
              <a:rPr lang="en-US" altLang="en-US"/>
              <a:t>Pagan sources above.</a:t>
            </a:r>
          </a:p>
          <a:p>
            <a:endParaRPr lang="en-US" altLang="en-US"/>
          </a:p>
          <a:p>
            <a:r>
              <a:rPr lang="en-US" altLang="en-US"/>
              <a:t>Next Biblical source: Yaakov.</a:t>
            </a:r>
          </a:p>
        </p:txBody>
      </p:sp>
    </p:spTree>
    <p:extLst>
      <p:ext uri="{BB962C8B-B14F-4D97-AF65-F5344CB8AC3E}">
        <p14:creationId xmlns:p14="http://schemas.microsoft.com/office/powerpoint/2010/main" val="2832205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2541A94-E4D4-366E-E0C4-691D0D7D60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40714202-FE41-066C-239F-6ACA70BF57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975E9487-7EB4-35D2-523C-66B6441778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5D5D3-5CDC-4AA1-B722-34DA9FFB686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29826" name="Rectangle 2">
            <a:extLst>
              <a:ext uri="{FF2B5EF4-FFF2-40B4-BE49-F238E27FC236}">
                <a16:creationId xmlns:a16="http://schemas.microsoft.com/office/drawing/2014/main" id="{DDBFD121-1A27-3419-E8DC-5476DA903D0D}"/>
              </a:ext>
            </a:extLst>
          </p:cNvPr>
          <p:cNvSpPr>
            <a:spLocks noGrp="1" noRot="1" noChangeAspect="1" noChangeArrowheads="1" noTextEdit="1"/>
          </p:cNvSpPr>
          <p:nvPr>
            <p:ph type="sldImg"/>
          </p:nvPr>
        </p:nvSpPr>
        <p:spPr>
          <a:xfrm>
            <a:off x="203200" y="304800"/>
            <a:ext cx="6502400" cy="3810000"/>
          </a:xfrm>
          <a:ln/>
        </p:spPr>
      </p:sp>
      <p:sp>
        <p:nvSpPr>
          <p:cNvPr id="4429827" name="Rectangle 3">
            <a:extLst>
              <a:ext uri="{FF2B5EF4-FFF2-40B4-BE49-F238E27FC236}">
                <a16:creationId xmlns:a16="http://schemas.microsoft.com/office/drawing/2014/main" id="{EB63DE3C-59D1-C988-F0A0-1537B459205D}"/>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35972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2541A94-E4D4-366E-E0C4-691D0D7D60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40714202-FE41-066C-239F-6ACA70BF57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975E9487-7EB4-35D2-523C-66B6441778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5D5D3-5CDC-4AA1-B722-34DA9FFB686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29826" name="Rectangle 2">
            <a:extLst>
              <a:ext uri="{FF2B5EF4-FFF2-40B4-BE49-F238E27FC236}">
                <a16:creationId xmlns:a16="http://schemas.microsoft.com/office/drawing/2014/main" id="{DDBFD121-1A27-3419-E8DC-5476DA903D0D}"/>
              </a:ext>
            </a:extLst>
          </p:cNvPr>
          <p:cNvSpPr>
            <a:spLocks noGrp="1" noRot="1" noChangeAspect="1" noChangeArrowheads="1" noTextEdit="1"/>
          </p:cNvSpPr>
          <p:nvPr>
            <p:ph type="sldImg"/>
          </p:nvPr>
        </p:nvSpPr>
        <p:spPr>
          <a:xfrm>
            <a:off x="203200" y="304800"/>
            <a:ext cx="6502400" cy="3810000"/>
          </a:xfrm>
          <a:ln/>
        </p:spPr>
      </p:sp>
      <p:sp>
        <p:nvSpPr>
          <p:cNvPr id="4429827" name="Rectangle 3">
            <a:extLst>
              <a:ext uri="{FF2B5EF4-FFF2-40B4-BE49-F238E27FC236}">
                <a16:creationId xmlns:a16="http://schemas.microsoft.com/office/drawing/2014/main" id="{EB63DE3C-59D1-C988-F0A0-1537B459205D}"/>
              </a:ext>
            </a:extLst>
          </p:cNvPr>
          <p:cNvSpPr>
            <a:spLocks noGrp="1" noChangeArrowheads="1"/>
          </p:cNvSpPr>
          <p:nvPr>
            <p:ph type="body" idx="1"/>
          </p:nvPr>
        </p:nvSpPr>
        <p:spPr>
          <a:xfrm>
            <a:off x="152400" y="4114800"/>
            <a:ext cx="6553200" cy="4876800"/>
          </a:xfrm>
        </p:spPr>
        <p:txBody>
          <a:bodyPr/>
          <a:lstStyle/>
          <a:p>
            <a:r>
              <a:rPr lang="en-US" altLang="en-US"/>
              <a:t>That was his vow, and again, didn’t seem to be couched as an innovation.  Normal godliness.</a:t>
            </a:r>
          </a:p>
          <a:p>
            <a:r>
              <a:rPr lang="en-US" altLang="en-US"/>
              <a:t>Torah commands to Israel next.</a:t>
            </a:r>
          </a:p>
        </p:txBody>
      </p:sp>
    </p:spTree>
    <p:extLst>
      <p:ext uri="{BB962C8B-B14F-4D97-AF65-F5344CB8AC3E}">
        <p14:creationId xmlns:p14="http://schemas.microsoft.com/office/powerpoint/2010/main" val="1753746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7A28FA-C895-F949-0372-C49F809827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3866040E-580F-75A5-A9D2-180C8F99BD0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56874F5-0EFE-CA07-F5D3-7E2D5E766B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C88501-39FD-4607-A851-DBB4F301612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1874" name="Rectangle 2">
            <a:extLst>
              <a:ext uri="{FF2B5EF4-FFF2-40B4-BE49-F238E27FC236}">
                <a16:creationId xmlns:a16="http://schemas.microsoft.com/office/drawing/2014/main" id="{8939DF00-578C-3F39-4841-19B43781D3C6}"/>
              </a:ext>
            </a:extLst>
          </p:cNvPr>
          <p:cNvSpPr>
            <a:spLocks noGrp="1" noRot="1" noChangeAspect="1" noChangeArrowheads="1" noTextEdit="1"/>
          </p:cNvSpPr>
          <p:nvPr>
            <p:ph type="sldImg"/>
          </p:nvPr>
        </p:nvSpPr>
        <p:spPr>
          <a:xfrm>
            <a:off x="203200" y="304800"/>
            <a:ext cx="6502400" cy="3810000"/>
          </a:xfrm>
          <a:ln/>
        </p:spPr>
      </p:sp>
      <p:sp>
        <p:nvSpPr>
          <p:cNvPr id="4431875" name="Rectangle 3">
            <a:extLst>
              <a:ext uri="{FF2B5EF4-FFF2-40B4-BE49-F238E27FC236}">
                <a16:creationId xmlns:a16="http://schemas.microsoft.com/office/drawing/2014/main" id="{02257134-8BA6-914D-0296-1EBFB93AD910}"/>
              </a:ext>
            </a:extLst>
          </p:cNvPr>
          <p:cNvSpPr>
            <a:spLocks noGrp="1" noChangeArrowheads="1"/>
          </p:cNvSpPr>
          <p:nvPr>
            <p:ph type="body" idx="1"/>
          </p:nvPr>
        </p:nvSpPr>
        <p:spPr>
          <a:xfrm>
            <a:off x="152400" y="4114800"/>
            <a:ext cx="6553200" cy="4876800"/>
          </a:xfrm>
        </p:spPr>
        <p:txBody>
          <a:bodyPr/>
          <a:lstStyle/>
          <a:p>
            <a:pPr marL="381000" indent="-381000">
              <a:buFontTx/>
              <a:buAutoNum type="arabicPeriod"/>
            </a:pPr>
            <a:r>
              <a:rPr lang="en-US" altLang="en-US"/>
              <a:t>It’s not really </a:t>
            </a:r>
            <a:r>
              <a:rPr lang="en-US" altLang="en-US" u="sng"/>
              <a:t>my</a:t>
            </a:r>
            <a:r>
              <a:rPr lang="en-US" altLang="en-US"/>
              <a:t> tithe.  Holy: separate, pure, bright.</a:t>
            </a:r>
          </a:p>
          <a:p>
            <a:pPr marL="381000" indent="-381000">
              <a:buFontTx/>
              <a:buAutoNum type="arabicPeriod"/>
            </a:pPr>
            <a:r>
              <a:rPr lang="en-US" altLang="en-US"/>
              <a:t>Faithfulness in this qualifies us to administer more.</a:t>
            </a:r>
          </a:p>
          <a:p>
            <a:pPr marL="381000" indent="-381000"/>
            <a:endParaRPr lang="en-US" altLang="en-US"/>
          </a:p>
        </p:txBody>
      </p:sp>
    </p:spTree>
    <p:extLst>
      <p:ext uri="{BB962C8B-B14F-4D97-AF65-F5344CB8AC3E}">
        <p14:creationId xmlns:p14="http://schemas.microsoft.com/office/powerpoint/2010/main" val="77491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7A28FA-C895-F949-0372-C49F809827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3866040E-580F-75A5-A9D2-180C8F99BD0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56874F5-0EFE-CA07-F5D3-7E2D5E766B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C88501-39FD-4607-A851-DBB4F301612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1874" name="Rectangle 2">
            <a:extLst>
              <a:ext uri="{FF2B5EF4-FFF2-40B4-BE49-F238E27FC236}">
                <a16:creationId xmlns:a16="http://schemas.microsoft.com/office/drawing/2014/main" id="{8939DF00-578C-3F39-4841-19B43781D3C6}"/>
              </a:ext>
            </a:extLst>
          </p:cNvPr>
          <p:cNvSpPr>
            <a:spLocks noGrp="1" noRot="1" noChangeAspect="1" noChangeArrowheads="1" noTextEdit="1"/>
          </p:cNvSpPr>
          <p:nvPr>
            <p:ph type="sldImg"/>
          </p:nvPr>
        </p:nvSpPr>
        <p:spPr>
          <a:xfrm>
            <a:off x="203200" y="304800"/>
            <a:ext cx="6502400" cy="3810000"/>
          </a:xfrm>
          <a:ln/>
        </p:spPr>
      </p:sp>
      <p:sp>
        <p:nvSpPr>
          <p:cNvPr id="4431875" name="Rectangle 3">
            <a:extLst>
              <a:ext uri="{FF2B5EF4-FFF2-40B4-BE49-F238E27FC236}">
                <a16:creationId xmlns:a16="http://schemas.microsoft.com/office/drawing/2014/main" id="{02257134-8BA6-914D-0296-1EBFB93AD910}"/>
              </a:ext>
            </a:extLst>
          </p:cNvPr>
          <p:cNvSpPr>
            <a:spLocks noGrp="1" noChangeArrowheads="1"/>
          </p:cNvSpPr>
          <p:nvPr>
            <p:ph type="body" idx="1"/>
          </p:nvPr>
        </p:nvSpPr>
        <p:spPr>
          <a:xfrm>
            <a:off x="152400" y="4114800"/>
            <a:ext cx="6553200" cy="4876800"/>
          </a:xfrm>
        </p:spPr>
        <p:txBody>
          <a:bodyPr/>
          <a:lstStyle/>
          <a:p>
            <a:pPr marL="381000" indent="-381000"/>
            <a:endParaRPr lang="en-US" altLang="en-US" dirty="0"/>
          </a:p>
        </p:txBody>
      </p:sp>
    </p:spTree>
    <p:extLst>
      <p:ext uri="{BB962C8B-B14F-4D97-AF65-F5344CB8AC3E}">
        <p14:creationId xmlns:p14="http://schemas.microsoft.com/office/powerpoint/2010/main" val="1714967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164763-DD06-CAD5-FB65-3E51B70D86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2189B93-01D3-C90F-2188-631DF72A8F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41619C98-61C5-FA2C-C682-E88F2658F6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B43531-8085-471E-AA28-81BB07BCA7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56450" name="Rectangle 2">
            <a:extLst>
              <a:ext uri="{FF2B5EF4-FFF2-40B4-BE49-F238E27FC236}">
                <a16:creationId xmlns:a16="http://schemas.microsoft.com/office/drawing/2014/main" id="{AD1215A5-4A2D-9E1E-2586-86C69574D9A6}"/>
              </a:ext>
            </a:extLst>
          </p:cNvPr>
          <p:cNvSpPr>
            <a:spLocks noGrp="1" noRot="1" noChangeAspect="1" noChangeArrowheads="1" noTextEdit="1"/>
          </p:cNvSpPr>
          <p:nvPr>
            <p:ph type="sldImg"/>
          </p:nvPr>
        </p:nvSpPr>
        <p:spPr>
          <a:xfrm>
            <a:off x="203200" y="304800"/>
            <a:ext cx="6502400" cy="3810000"/>
          </a:xfrm>
          <a:ln/>
        </p:spPr>
      </p:sp>
      <p:sp>
        <p:nvSpPr>
          <p:cNvPr id="4456451" name="Rectangle 3">
            <a:extLst>
              <a:ext uri="{FF2B5EF4-FFF2-40B4-BE49-F238E27FC236}">
                <a16:creationId xmlns:a16="http://schemas.microsoft.com/office/drawing/2014/main" id="{C326746C-6219-AC99-E7D0-9D4CE5E017EA}"/>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62321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164763-DD06-CAD5-FB65-3E51B70D86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2189B93-01D3-C90F-2188-631DF72A8F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41619C98-61C5-FA2C-C682-E88F2658F6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B43531-8085-471E-AA28-81BB07BCA7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56450" name="Rectangle 2">
            <a:extLst>
              <a:ext uri="{FF2B5EF4-FFF2-40B4-BE49-F238E27FC236}">
                <a16:creationId xmlns:a16="http://schemas.microsoft.com/office/drawing/2014/main" id="{AD1215A5-4A2D-9E1E-2586-86C69574D9A6}"/>
              </a:ext>
            </a:extLst>
          </p:cNvPr>
          <p:cNvSpPr>
            <a:spLocks noGrp="1" noRot="1" noChangeAspect="1" noChangeArrowheads="1" noTextEdit="1"/>
          </p:cNvSpPr>
          <p:nvPr>
            <p:ph type="sldImg"/>
          </p:nvPr>
        </p:nvSpPr>
        <p:spPr>
          <a:xfrm>
            <a:off x="203200" y="304800"/>
            <a:ext cx="6502400" cy="3810000"/>
          </a:xfrm>
          <a:ln/>
        </p:spPr>
      </p:sp>
      <p:sp>
        <p:nvSpPr>
          <p:cNvPr id="4456451" name="Rectangle 3">
            <a:extLst>
              <a:ext uri="{FF2B5EF4-FFF2-40B4-BE49-F238E27FC236}">
                <a16:creationId xmlns:a16="http://schemas.microsoft.com/office/drawing/2014/main" id="{C326746C-6219-AC99-E7D0-9D4CE5E017EA}"/>
              </a:ext>
            </a:extLst>
          </p:cNvPr>
          <p:cNvSpPr>
            <a:spLocks noGrp="1" noChangeArrowheads="1"/>
          </p:cNvSpPr>
          <p:nvPr>
            <p:ph type="body" idx="1"/>
          </p:nvPr>
        </p:nvSpPr>
        <p:spPr>
          <a:xfrm>
            <a:off x="152400" y="4114800"/>
            <a:ext cx="6553200" cy="4876800"/>
          </a:xfrm>
        </p:spPr>
        <p:txBody>
          <a:bodyPr/>
          <a:lstStyle/>
          <a:p>
            <a:r>
              <a:rPr lang="en-US" altLang="en-US"/>
              <a:t>Animals by counting every tenth one, grain by firstfuits guess</a:t>
            </a:r>
          </a:p>
        </p:txBody>
      </p:sp>
    </p:spTree>
    <p:extLst>
      <p:ext uri="{BB962C8B-B14F-4D97-AF65-F5344CB8AC3E}">
        <p14:creationId xmlns:p14="http://schemas.microsoft.com/office/powerpoint/2010/main" val="1237823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CDA8AEF-AB9D-5CB0-E49F-5271C6A39D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C9B288F-3C06-903B-6851-2E169A0D80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3C84D59-B345-E7A3-A20D-0F7CA8835B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BC3681-1540-4587-91FC-A5D0621F6E1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3922" name="Rectangle 2">
            <a:extLst>
              <a:ext uri="{FF2B5EF4-FFF2-40B4-BE49-F238E27FC236}">
                <a16:creationId xmlns:a16="http://schemas.microsoft.com/office/drawing/2014/main" id="{B4F6FAA0-EDD6-E08C-C4BE-50BA6425DF87}"/>
              </a:ext>
            </a:extLst>
          </p:cNvPr>
          <p:cNvSpPr>
            <a:spLocks noGrp="1" noRot="1" noChangeAspect="1" noChangeArrowheads="1" noTextEdit="1"/>
          </p:cNvSpPr>
          <p:nvPr>
            <p:ph type="sldImg"/>
          </p:nvPr>
        </p:nvSpPr>
        <p:spPr>
          <a:xfrm>
            <a:off x="203200" y="304800"/>
            <a:ext cx="6502400" cy="3810000"/>
          </a:xfrm>
          <a:ln/>
        </p:spPr>
      </p:sp>
      <p:sp>
        <p:nvSpPr>
          <p:cNvPr id="4433923" name="Rectangle 3">
            <a:extLst>
              <a:ext uri="{FF2B5EF4-FFF2-40B4-BE49-F238E27FC236}">
                <a16:creationId xmlns:a16="http://schemas.microsoft.com/office/drawing/2014/main" id="{6FF15DF3-E089-1816-F252-33A55CC53398}"/>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6612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CDA8AEF-AB9D-5CB0-E49F-5271C6A39D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C9B288F-3C06-903B-6851-2E169A0D80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3C84D59-B345-E7A3-A20D-0F7CA8835B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BC3681-1540-4587-91FC-A5D0621F6E1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3922" name="Rectangle 2">
            <a:extLst>
              <a:ext uri="{FF2B5EF4-FFF2-40B4-BE49-F238E27FC236}">
                <a16:creationId xmlns:a16="http://schemas.microsoft.com/office/drawing/2014/main" id="{B4F6FAA0-EDD6-E08C-C4BE-50BA6425DF87}"/>
              </a:ext>
            </a:extLst>
          </p:cNvPr>
          <p:cNvSpPr>
            <a:spLocks noGrp="1" noRot="1" noChangeAspect="1" noChangeArrowheads="1" noTextEdit="1"/>
          </p:cNvSpPr>
          <p:nvPr>
            <p:ph type="sldImg"/>
          </p:nvPr>
        </p:nvSpPr>
        <p:spPr>
          <a:xfrm>
            <a:off x="203200" y="304800"/>
            <a:ext cx="6502400" cy="3810000"/>
          </a:xfrm>
          <a:ln/>
        </p:spPr>
      </p:sp>
      <p:sp>
        <p:nvSpPr>
          <p:cNvPr id="4433923" name="Rectangle 3">
            <a:extLst>
              <a:ext uri="{FF2B5EF4-FFF2-40B4-BE49-F238E27FC236}">
                <a16:creationId xmlns:a16="http://schemas.microsoft.com/office/drawing/2014/main" id="{6FF15DF3-E089-1816-F252-33A55CC53398}"/>
              </a:ext>
            </a:extLst>
          </p:cNvPr>
          <p:cNvSpPr>
            <a:spLocks noGrp="1" noChangeArrowheads="1"/>
          </p:cNvSpPr>
          <p:nvPr>
            <p:ph type="body" idx="1"/>
          </p:nvPr>
        </p:nvSpPr>
        <p:spPr>
          <a:xfrm>
            <a:off x="152400" y="4114800"/>
            <a:ext cx="6553200" cy="4876800"/>
          </a:xfrm>
        </p:spPr>
        <p:txBody>
          <a:bodyPr/>
          <a:lstStyle/>
          <a:p>
            <a:r>
              <a:rPr lang="en-US" altLang="en-US"/>
              <a:t>Source of life for Levi-im, and they tithed to subdivision of tribe of Levi: Priests/Cohenim</a:t>
            </a:r>
          </a:p>
        </p:txBody>
      </p:sp>
    </p:spTree>
    <p:extLst>
      <p:ext uri="{BB962C8B-B14F-4D97-AF65-F5344CB8AC3E}">
        <p14:creationId xmlns:p14="http://schemas.microsoft.com/office/powerpoint/2010/main" val="311964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C7B81A-F490-E793-C790-21400BFBF0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B365DF5-17DD-534B-2FE2-6997ABB377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FB4C24D-F2DC-E8C1-FC89-125F88260C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8D337F-0C06-47CB-A395-69E81F9F47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5970" name="Rectangle 2">
            <a:extLst>
              <a:ext uri="{FF2B5EF4-FFF2-40B4-BE49-F238E27FC236}">
                <a16:creationId xmlns:a16="http://schemas.microsoft.com/office/drawing/2014/main" id="{FC59CA0B-4080-A156-9A59-72E8C56115BD}"/>
              </a:ext>
            </a:extLst>
          </p:cNvPr>
          <p:cNvSpPr>
            <a:spLocks noGrp="1" noRot="1" noChangeAspect="1" noChangeArrowheads="1" noTextEdit="1"/>
          </p:cNvSpPr>
          <p:nvPr>
            <p:ph type="sldImg"/>
          </p:nvPr>
        </p:nvSpPr>
        <p:spPr>
          <a:xfrm>
            <a:off x="203200" y="304800"/>
            <a:ext cx="6502400" cy="3810000"/>
          </a:xfrm>
          <a:ln/>
        </p:spPr>
      </p:sp>
      <p:sp>
        <p:nvSpPr>
          <p:cNvPr id="4435971" name="Rectangle 3">
            <a:extLst>
              <a:ext uri="{FF2B5EF4-FFF2-40B4-BE49-F238E27FC236}">
                <a16:creationId xmlns:a16="http://schemas.microsoft.com/office/drawing/2014/main" id="{6A99CE0D-511A-0537-6F02-F41F14D37071}"/>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1157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Brian Kaufman and Savannah</a:t>
            </a:r>
          </a:p>
        </p:txBody>
      </p:sp>
    </p:spTree>
    <p:extLst>
      <p:ext uri="{BB962C8B-B14F-4D97-AF65-F5344CB8AC3E}">
        <p14:creationId xmlns:p14="http://schemas.microsoft.com/office/powerpoint/2010/main" val="446146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C7B81A-F490-E793-C790-21400BFBF0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B365DF5-17DD-534B-2FE2-6997ABB377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FB4C24D-F2DC-E8C1-FC89-125F88260C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8D337F-0C06-47CB-A395-69E81F9F47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5970" name="Rectangle 2">
            <a:extLst>
              <a:ext uri="{FF2B5EF4-FFF2-40B4-BE49-F238E27FC236}">
                <a16:creationId xmlns:a16="http://schemas.microsoft.com/office/drawing/2014/main" id="{FC59CA0B-4080-A156-9A59-72E8C56115BD}"/>
              </a:ext>
            </a:extLst>
          </p:cNvPr>
          <p:cNvSpPr>
            <a:spLocks noGrp="1" noRot="1" noChangeAspect="1" noChangeArrowheads="1" noTextEdit="1"/>
          </p:cNvSpPr>
          <p:nvPr>
            <p:ph type="sldImg"/>
          </p:nvPr>
        </p:nvSpPr>
        <p:spPr>
          <a:xfrm>
            <a:off x="203200" y="304800"/>
            <a:ext cx="6502400" cy="3810000"/>
          </a:xfrm>
          <a:ln/>
        </p:spPr>
      </p:sp>
      <p:sp>
        <p:nvSpPr>
          <p:cNvPr id="4435971" name="Rectangle 3">
            <a:extLst>
              <a:ext uri="{FF2B5EF4-FFF2-40B4-BE49-F238E27FC236}">
                <a16:creationId xmlns:a16="http://schemas.microsoft.com/office/drawing/2014/main" id="{6A99CE0D-511A-0537-6F02-F41F14D37071}"/>
              </a:ext>
            </a:extLst>
          </p:cNvPr>
          <p:cNvSpPr>
            <a:spLocks noGrp="1" noChangeArrowheads="1"/>
          </p:cNvSpPr>
          <p:nvPr>
            <p:ph type="body" idx="1"/>
          </p:nvPr>
        </p:nvSpPr>
        <p:spPr>
          <a:xfrm>
            <a:off x="152400" y="4114800"/>
            <a:ext cx="6553200" cy="4876800"/>
          </a:xfrm>
        </p:spPr>
        <p:txBody>
          <a:bodyPr/>
          <a:lstStyle/>
          <a:p>
            <a:r>
              <a:rPr lang="en-US" altLang="en-US"/>
              <a:t>Tithe of the grain was eaten on the holiday of firstfruits: barley on Firstfruits, Wheat on Shavuot. However, don’t know it’s a tithe till crop finished.  Approx.</a:t>
            </a:r>
          </a:p>
          <a:p>
            <a:r>
              <a:rPr lang="en-US" altLang="en-US"/>
              <a:t>Voluntary offerings, above tithes.  </a:t>
            </a:r>
          </a:p>
        </p:txBody>
      </p:sp>
    </p:spTree>
    <p:extLst>
      <p:ext uri="{BB962C8B-B14F-4D97-AF65-F5344CB8AC3E}">
        <p14:creationId xmlns:p14="http://schemas.microsoft.com/office/powerpoint/2010/main" val="3343343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8196E0-0331-72B8-1F93-7A5353C4C7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37D1C598-6980-3009-1B70-56229366148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2EB1EF2A-A0A5-C8EE-DC2A-BE50D74E69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44C016-4238-45F7-89F0-5B829E65D59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0546" name="Rectangle 2">
            <a:extLst>
              <a:ext uri="{FF2B5EF4-FFF2-40B4-BE49-F238E27FC236}">
                <a16:creationId xmlns:a16="http://schemas.microsoft.com/office/drawing/2014/main" id="{63F9F568-EB10-2D42-34C1-2EE76479098F}"/>
              </a:ext>
            </a:extLst>
          </p:cNvPr>
          <p:cNvSpPr>
            <a:spLocks noGrp="1" noRot="1" noChangeAspect="1" noChangeArrowheads="1" noTextEdit="1"/>
          </p:cNvSpPr>
          <p:nvPr>
            <p:ph type="sldImg"/>
          </p:nvPr>
        </p:nvSpPr>
        <p:spPr>
          <a:xfrm>
            <a:off x="203200" y="304800"/>
            <a:ext cx="6502400" cy="3810000"/>
          </a:xfrm>
          <a:ln/>
        </p:spPr>
      </p:sp>
      <p:sp>
        <p:nvSpPr>
          <p:cNvPr id="4460547" name="Rectangle 3">
            <a:extLst>
              <a:ext uri="{FF2B5EF4-FFF2-40B4-BE49-F238E27FC236}">
                <a16:creationId xmlns:a16="http://schemas.microsoft.com/office/drawing/2014/main" id="{242B4296-1C7D-8B17-5D9E-9B56CE136B0D}"/>
              </a:ext>
            </a:extLst>
          </p:cNvPr>
          <p:cNvSpPr>
            <a:spLocks noGrp="1" noChangeArrowheads="1"/>
          </p:cNvSpPr>
          <p:nvPr>
            <p:ph type="body" idx="1"/>
          </p:nvPr>
        </p:nvSpPr>
        <p:spPr>
          <a:xfrm>
            <a:off x="152400" y="4114800"/>
            <a:ext cx="6553200" cy="4876800"/>
          </a:xfrm>
        </p:spPr>
        <p:txBody>
          <a:bodyPr/>
          <a:lstStyle/>
          <a:p>
            <a:r>
              <a:rPr lang="en-US" altLang="en-US"/>
              <a:t>What?  Thought the tithe was given to the Leviim.  Contradiction?  Ever panic when an apparent contradiction?</a:t>
            </a:r>
          </a:p>
        </p:txBody>
      </p:sp>
    </p:spTree>
    <p:extLst>
      <p:ext uri="{BB962C8B-B14F-4D97-AF65-F5344CB8AC3E}">
        <p14:creationId xmlns:p14="http://schemas.microsoft.com/office/powerpoint/2010/main" val="4073725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84F181-6E37-8A8C-69DB-896042DB59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812A859C-18D8-DB86-2B2C-FB13F0E2AB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958D4AE6-7265-8884-2169-9AB7EE205D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F57D1C-F18E-4CD3-851F-600C70F028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8018" name="Rectangle 2">
            <a:extLst>
              <a:ext uri="{FF2B5EF4-FFF2-40B4-BE49-F238E27FC236}">
                <a16:creationId xmlns:a16="http://schemas.microsoft.com/office/drawing/2014/main" id="{1F80AA55-ED46-B541-3374-FB306E9AB6F3}"/>
              </a:ext>
            </a:extLst>
          </p:cNvPr>
          <p:cNvSpPr>
            <a:spLocks noGrp="1" noRot="1" noChangeAspect="1" noChangeArrowheads="1" noTextEdit="1"/>
          </p:cNvSpPr>
          <p:nvPr>
            <p:ph type="sldImg"/>
          </p:nvPr>
        </p:nvSpPr>
        <p:spPr>
          <a:xfrm>
            <a:off x="203200" y="304800"/>
            <a:ext cx="6502400" cy="3810000"/>
          </a:xfrm>
          <a:ln/>
        </p:spPr>
      </p:sp>
      <p:sp>
        <p:nvSpPr>
          <p:cNvPr id="4438019" name="Rectangle 3">
            <a:extLst>
              <a:ext uri="{FF2B5EF4-FFF2-40B4-BE49-F238E27FC236}">
                <a16:creationId xmlns:a16="http://schemas.microsoft.com/office/drawing/2014/main" id="{9EE6E12D-23AB-F896-06CD-A5041204907C}"/>
              </a:ext>
            </a:extLst>
          </p:cNvPr>
          <p:cNvSpPr>
            <a:spLocks noGrp="1" noChangeArrowheads="1"/>
          </p:cNvSpPr>
          <p:nvPr>
            <p:ph type="body" idx="1"/>
          </p:nvPr>
        </p:nvSpPr>
        <p:spPr>
          <a:xfrm>
            <a:off x="152400" y="4114800"/>
            <a:ext cx="6553200" cy="4876800"/>
          </a:xfrm>
        </p:spPr>
        <p:txBody>
          <a:bodyPr/>
          <a:lstStyle/>
          <a:p>
            <a:r>
              <a:rPr lang="en-US" altLang="en-US" dirty="0"/>
              <a:t>the second tithe</a:t>
            </a:r>
          </a:p>
        </p:txBody>
      </p:sp>
    </p:spTree>
    <p:extLst>
      <p:ext uri="{BB962C8B-B14F-4D97-AF65-F5344CB8AC3E}">
        <p14:creationId xmlns:p14="http://schemas.microsoft.com/office/powerpoint/2010/main" val="1746113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84F181-6E37-8A8C-69DB-896042DB59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812A859C-18D8-DB86-2B2C-FB13F0E2AB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958D4AE6-7265-8884-2169-9AB7EE205D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F57D1C-F18E-4CD3-851F-600C70F028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8018" name="Rectangle 2">
            <a:extLst>
              <a:ext uri="{FF2B5EF4-FFF2-40B4-BE49-F238E27FC236}">
                <a16:creationId xmlns:a16="http://schemas.microsoft.com/office/drawing/2014/main" id="{1F80AA55-ED46-B541-3374-FB306E9AB6F3}"/>
              </a:ext>
            </a:extLst>
          </p:cNvPr>
          <p:cNvSpPr>
            <a:spLocks noGrp="1" noRot="1" noChangeAspect="1" noChangeArrowheads="1" noTextEdit="1"/>
          </p:cNvSpPr>
          <p:nvPr>
            <p:ph type="sldImg"/>
          </p:nvPr>
        </p:nvSpPr>
        <p:spPr>
          <a:xfrm>
            <a:off x="203200" y="304800"/>
            <a:ext cx="6502400" cy="3810000"/>
          </a:xfrm>
          <a:ln/>
        </p:spPr>
      </p:sp>
      <p:sp>
        <p:nvSpPr>
          <p:cNvPr id="4438019" name="Rectangle 3">
            <a:extLst>
              <a:ext uri="{FF2B5EF4-FFF2-40B4-BE49-F238E27FC236}">
                <a16:creationId xmlns:a16="http://schemas.microsoft.com/office/drawing/2014/main" id="{9EE6E12D-23AB-F896-06CD-A5041204907C}"/>
              </a:ext>
            </a:extLst>
          </p:cNvPr>
          <p:cNvSpPr>
            <a:spLocks noGrp="1" noChangeArrowheads="1"/>
          </p:cNvSpPr>
          <p:nvPr>
            <p:ph type="body" idx="1"/>
          </p:nvPr>
        </p:nvSpPr>
        <p:spPr>
          <a:xfrm>
            <a:off x="152400" y="4114800"/>
            <a:ext cx="6553200" cy="4876800"/>
          </a:xfrm>
        </p:spPr>
        <p:txBody>
          <a:bodyPr/>
          <a:lstStyle/>
          <a:p>
            <a:r>
              <a:rPr lang="en-US" altLang="en-US"/>
              <a:t>the second tithe could be brought to Jerusalem any time of the year and there was no specific obligation to bring the second tithe to Jerusalem for the Festival of Sukkot. The only time restriction was a commandment to remove all the tithes from one's house in the end of the third year. </a:t>
            </a:r>
            <a:r>
              <a:rPr lang="en-US" altLang="en-US">
                <a:hlinkClick r:id="rId3"/>
              </a:rPr>
              <a:t>Deuteronomy 14:28</a:t>
            </a:r>
            <a:r>
              <a:rPr lang="en-US" altLang="en-US"/>
              <a:t> </a:t>
            </a:r>
          </a:p>
        </p:txBody>
      </p:sp>
    </p:spTree>
    <p:extLst>
      <p:ext uri="{BB962C8B-B14F-4D97-AF65-F5344CB8AC3E}">
        <p14:creationId xmlns:p14="http://schemas.microsoft.com/office/powerpoint/2010/main" val="4021776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529590-6E2E-DD0F-704F-946A93A0F3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73F2EB49-491C-25E5-B71B-30686F3FFA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760B6960-13C8-693E-1B92-3D7983C01EB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689DE1-39B3-416F-B8EF-237F48F5B11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2594" name="Rectangle 2">
            <a:extLst>
              <a:ext uri="{FF2B5EF4-FFF2-40B4-BE49-F238E27FC236}">
                <a16:creationId xmlns:a16="http://schemas.microsoft.com/office/drawing/2014/main" id="{2E76AC03-EBB2-2245-7185-7FDD854DB924}"/>
              </a:ext>
            </a:extLst>
          </p:cNvPr>
          <p:cNvSpPr>
            <a:spLocks noGrp="1" noRot="1" noChangeAspect="1" noChangeArrowheads="1" noTextEdit="1"/>
          </p:cNvSpPr>
          <p:nvPr>
            <p:ph type="sldImg"/>
          </p:nvPr>
        </p:nvSpPr>
        <p:spPr>
          <a:xfrm>
            <a:off x="203200" y="304800"/>
            <a:ext cx="6502400" cy="3810000"/>
          </a:xfrm>
          <a:ln/>
        </p:spPr>
      </p:sp>
      <p:sp>
        <p:nvSpPr>
          <p:cNvPr id="4462595" name="Rectangle 3">
            <a:extLst>
              <a:ext uri="{FF2B5EF4-FFF2-40B4-BE49-F238E27FC236}">
                <a16:creationId xmlns:a16="http://schemas.microsoft.com/office/drawing/2014/main" id="{F2129041-C527-8081-A5CC-7164795BE8D3}"/>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3523450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529590-6E2E-DD0F-704F-946A93A0F3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73F2EB49-491C-25E5-B71B-30686F3FFA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760B6960-13C8-693E-1B92-3D7983C01EB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689DE1-39B3-416F-B8EF-237F48F5B11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2594" name="Rectangle 2">
            <a:extLst>
              <a:ext uri="{FF2B5EF4-FFF2-40B4-BE49-F238E27FC236}">
                <a16:creationId xmlns:a16="http://schemas.microsoft.com/office/drawing/2014/main" id="{2E76AC03-EBB2-2245-7185-7FDD854DB924}"/>
              </a:ext>
            </a:extLst>
          </p:cNvPr>
          <p:cNvSpPr>
            <a:spLocks noGrp="1" noRot="1" noChangeAspect="1" noChangeArrowheads="1" noTextEdit="1"/>
          </p:cNvSpPr>
          <p:nvPr>
            <p:ph type="sldImg"/>
          </p:nvPr>
        </p:nvSpPr>
        <p:spPr>
          <a:xfrm>
            <a:off x="203200" y="304800"/>
            <a:ext cx="6502400" cy="3810000"/>
          </a:xfrm>
          <a:ln/>
        </p:spPr>
      </p:sp>
      <p:sp>
        <p:nvSpPr>
          <p:cNvPr id="4462595" name="Rectangle 3">
            <a:extLst>
              <a:ext uri="{FF2B5EF4-FFF2-40B4-BE49-F238E27FC236}">
                <a16:creationId xmlns:a16="http://schemas.microsoft.com/office/drawing/2014/main" id="{F2129041-C527-8081-A5CC-7164795BE8D3}"/>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2357001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000FC43-8A76-C1AE-396A-2DE6AB9BAA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A5E142C1-DE06-70DB-8231-C6E0BDD8EF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55A6B5B1-44C7-C7DB-E7F8-4C180E297C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AA298B-1C7F-4F6F-9BEC-4FCA0579731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4642" name="Rectangle 2">
            <a:extLst>
              <a:ext uri="{FF2B5EF4-FFF2-40B4-BE49-F238E27FC236}">
                <a16:creationId xmlns:a16="http://schemas.microsoft.com/office/drawing/2014/main" id="{453530B0-766E-4C14-DE64-D235CDF9C16B}"/>
              </a:ext>
            </a:extLst>
          </p:cNvPr>
          <p:cNvSpPr>
            <a:spLocks noGrp="1" noRot="1" noChangeAspect="1" noChangeArrowheads="1" noTextEdit="1"/>
          </p:cNvSpPr>
          <p:nvPr>
            <p:ph type="sldImg"/>
          </p:nvPr>
        </p:nvSpPr>
        <p:spPr>
          <a:xfrm>
            <a:off x="203200" y="304800"/>
            <a:ext cx="6502400" cy="3810000"/>
          </a:xfrm>
          <a:ln/>
        </p:spPr>
      </p:sp>
      <p:sp>
        <p:nvSpPr>
          <p:cNvPr id="4464643" name="Rectangle 3">
            <a:extLst>
              <a:ext uri="{FF2B5EF4-FFF2-40B4-BE49-F238E27FC236}">
                <a16:creationId xmlns:a16="http://schemas.microsoft.com/office/drawing/2014/main" id="{600D74C3-BE92-7825-7F75-92A90646969D}"/>
              </a:ext>
            </a:extLst>
          </p:cNvPr>
          <p:cNvSpPr>
            <a:spLocks noGrp="1" noChangeArrowheads="1"/>
          </p:cNvSpPr>
          <p:nvPr>
            <p:ph type="body" idx="1"/>
          </p:nvPr>
        </p:nvSpPr>
        <p:spPr>
          <a:xfrm>
            <a:off x="152400" y="4114800"/>
            <a:ext cx="6553200" cy="4876800"/>
          </a:xfrm>
        </p:spPr>
        <p:txBody>
          <a:bodyPr/>
          <a:lstStyle/>
          <a:p>
            <a:r>
              <a:rPr lang="en-US" altLang="en-US" dirty="0"/>
              <a:t>Intoxicating liquor!??</a:t>
            </a:r>
          </a:p>
          <a:p>
            <a:r>
              <a:rPr lang="en-US" altLang="en-US" dirty="0"/>
              <a:t>Marguerita  </a:t>
            </a:r>
          </a:p>
        </p:txBody>
      </p:sp>
    </p:spTree>
    <p:extLst>
      <p:ext uri="{BB962C8B-B14F-4D97-AF65-F5344CB8AC3E}">
        <p14:creationId xmlns:p14="http://schemas.microsoft.com/office/powerpoint/2010/main" val="1485885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A3D3F-CB89-F546-1D70-974BF6F237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8B9DD25A-393F-4F3F-8A65-AC532229B76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C946B71-42B3-5603-EED2-FDB2203601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251F96-05E9-4D76-8521-35BD5DC7B98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0066" name="Rectangle 2">
            <a:extLst>
              <a:ext uri="{FF2B5EF4-FFF2-40B4-BE49-F238E27FC236}">
                <a16:creationId xmlns:a16="http://schemas.microsoft.com/office/drawing/2014/main" id="{5C0642B7-33B1-686B-CD98-0BF72980C61A}"/>
              </a:ext>
            </a:extLst>
          </p:cNvPr>
          <p:cNvSpPr>
            <a:spLocks noGrp="1" noRot="1" noChangeAspect="1" noChangeArrowheads="1" noTextEdit="1"/>
          </p:cNvSpPr>
          <p:nvPr>
            <p:ph type="sldImg"/>
          </p:nvPr>
        </p:nvSpPr>
        <p:spPr>
          <a:xfrm>
            <a:off x="203200" y="304800"/>
            <a:ext cx="6502400" cy="3810000"/>
          </a:xfrm>
          <a:ln/>
        </p:spPr>
      </p:sp>
      <p:sp>
        <p:nvSpPr>
          <p:cNvPr id="4440067" name="Rectangle 3">
            <a:extLst>
              <a:ext uri="{FF2B5EF4-FFF2-40B4-BE49-F238E27FC236}">
                <a16:creationId xmlns:a16="http://schemas.microsoft.com/office/drawing/2014/main" id="{48B5E7F0-9508-3469-99DB-AC7BE99DF384}"/>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97811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A3D3F-CB89-F546-1D70-974BF6F237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8B9DD25A-393F-4F3F-8A65-AC532229B76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C946B71-42B3-5603-EED2-FDB2203601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251F96-05E9-4D76-8521-35BD5DC7B98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0066" name="Rectangle 2">
            <a:extLst>
              <a:ext uri="{FF2B5EF4-FFF2-40B4-BE49-F238E27FC236}">
                <a16:creationId xmlns:a16="http://schemas.microsoft.com/office/drawing/2014/main" id="{5C0642B7-33B1-686B-CD98-0BF72980C61A}"/>
              </a:ext>
            </a:extLst>
          </p:cNvPr>
          <p:cNvSpPr>
            <a:spLocks noGrp="1" noRot="1" noChangeAspect="1" noChangeArrowheads="1" noTextEdit="1"/>
          </p:cNvSpPr>
          <p:nvPr>
            <p:ph type="sldImg"/>
          </p:nvPr>
        </p:nvSpPr>
        <p:spPr>
          <a:xfrm>
            <a:off x="203200" y="304800"/>
            <a:ext cx="6502400" cy="3810000"/>
          </a:xfrm>
          <a:ln/>
        </p:spPr>
      </p:sp>
      <p:sp>
        <p:nvSpPr>
          <p:cNvPr id="4440067" name="Rectangle 3">
            <a:extLst>
              <a:ext uri="{FF2B5EF4-FFF2-40B4-BE49-F238E27FC236}">
                <a16:creationId xmlns:a16="http://schemas.microsoft.com/office/drawing/2014/main" id="{48B5E7F0-9508-3469-99DB-AC7BE99DF384}"/>
              </a:ext>
            </a:extLst>
          </p:cNvPr>
          <p:cNvSpPr>
            <a:spLocks noGrp="1" noChangeArrowheads="1"/>
          </p:cNvSpPr>
          <p:nvPr>
            <p:ph type="body" idx="1"/>
          </p:nvPr>
        </p:nvSpPr>
        <p:spPr>
          <a:xfrm>
            <a:off x="152400" y="4114800"/>
            <a:ext cx="6553200" cy="4876800"/>
          </a:xfrm>
        </p:spPr>
        <p:txBody>
          <a:bodyPr/>
          <a:lstStyle/>
          <a:p>
            <a:r>
              <a:rPr lang="en-US" altLang="en-US"/>
              <a:t>Every year a tithe was paid to the Levites; and besides that a second tithe, which was carried to Jerusalem and eaten there; and every third year it was eaten at home, in their towns and cities in the country instead of it, with the Levite, poor and stranger, and was called the poor's tithe; and hence the Targum of Jonathan here calls this year the year of the poor's tithe, as was also the sixth year, and was reckoned not complete till the passover in the following year, as the Jewish writers Misn. ib. &amp; Maimon. &amp; Bartenora in ib. </a:t>
            </a:r>
          </a:p>
        </p:txBody>
      </p:sp>
    </p:spTree>
    <p:extLst>
      <p:ext uri="{BB962C8B-B14F-4D97-AF65-F5344CB8AC3E}">
        <p14:creationId xmlns:p14="http://schemas.microsoft.com/office/powerpoint/2010/main" val="2308368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39DC9C-4BE5-7E79-2B1C-3C72D73595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BBF0F46-5AA0-BEE2-C23E-C97CC8D731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812DFDCB-A1E1-A3A4-B091-2814536D99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326556-3F24-4508-90A2-34732B0257A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2114" name="Rectangle 2">
            <a:extLst>
              <a:ext uri="{FF2B5EF4-FFF2-40B4-BE49-F238E27FC236}">
                <a16:creationId xmlns:a16="http://schemas.microsoft.com/office/drawing/2014/main" id="{FE6F39BF-D840-22E3-5941-DB19F60EA0CA}"/>
              </a:ext>
            </a:extLst>
          </p:cNvPr>
          <p:cNvSpPr>
            <a:spLocks noGrp="1" noRot="1" noChangeAspect="1" noChangeArrowheads="1" noTextEdit="1"/>
          </p:cNvSpPr>
          <p:nvPr>
            <p:ph type="sldImg"/>
          </p:nvPr>
        </p:nvSpPr>
        <p:spPr>
          <a:xfrm>
            <a:off x="203200" y="304800"/>
            <a:ext cx="6502400" cy="3810000"/>
          </a:xfrm>
          <a:ln/>
        </p:spPr>
      </p:sp>
      <p:sp>
        <p:nvSpPr>
          <p:cNvPr id="4442115" name="Rectangle 3">
            <a:extLst>
              <a:ext uri="{FF2B5EF4-FFF2-40B4-BE49-F238E27FC236}">
                <a16:creationId xmlns:a16="http://schemas.microsoft.com/office/drawing/2014/main" id="{535287FA-EA1C-6F85-F635-BEFA03D94938}"/>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97034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07651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39DC9C-4BE5-7E79-2B1C-3C72D73595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BBF0F46-5AA0-BEE2-C23E-C97CC8D731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812DFDCB-A1E1-A3A4-B091-2814536D99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326556-3F24-4508-90A2-34732B0257A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2114" name="Rectangle 2">
            <a:extLst>
              <a:ext uri="{FF2B5EF4-FFF2-40B4-BE49-F238E27FC236}">
                <a16:creationId xmlns:a16="http://schemas.microsoft.com/office/drawing/2014/main" id="{FE6F39BF-D840-22E3-5941-DB19F60EA0CA}"/>
              </a:ext>
            </a:extLst>
          </p:cNvPr>
          <p:cNvSpPr>
            <a:spLocks noGrp="1" noRot="1" noChangeAspect="1" noChangeArrowheads="1" noTextEdit="1"/>
          </p:cNvSpPr>
          <p:nvPr>
            <p:ph type="sldImg"/>
          </p:nvPr>
        </p:nvSpPr>
        <p:spPr>
          <a:xfrm>
            <a:off x="203200" y="304800"/>
            <a:ext cx="6502400" cy="3810000"/>
          </a:xfrm>
          <a:ln/>
        </p:spPr>
      </p:sp>
      <p:sp>
        <p:nvSpPr>
          <p:cNvPr id="4442115" name="Rectangle 3">
            <a:extLst>
              <a:ext uri="{FF2B5EF4-FFF2-40B4-BE49-F238E27FC236}">
                <a16:creationId xmlns:a16="http://schemas.microsoft.com/office/drawing/2014/main" id="{535287FA-EA1C-6F85-F635-BEFA03D94938}"/>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66059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AAC238F-DB56-1609-E04F-ED191D04DA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A5EDA233-8F01-0D54-DA38-102CC24582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B1EF1C74-ECA7-C93E-CACF-219956B10A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438D9-8FDD-40B6-BA01-82EF88599F9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1746" name="Rectangle 2">
            <a:extLst>
              <a:ext uri="{FF2B5EF4-FFF2-40B4-BE49-F238E27FC236}">
                <a16:creationId xmlns:a16="http://schemas.microsoft.com/office/drawing/2014/main" id="{0D9A4D90-3E17-37F0-E0BB-2D6444FDC732}"/>
              </a:ext>
            </a:extLst>
          </p:cNvPr>
          <p:cNvSpPr>
            <a:spLocks noGrp="1" noRot="1" noChangeAspect="1" noChangeArrowheads="1" noTextEdit="1"/>
          </p:cNvSpPr>
          <p:nvPr>
            <p:ph type="sldImg"/>
          </p:nvPr>
        </p:nvSpPr>
        <p:spPr>
          <a:xfrm>
            <a:off x="203200" y="304800"/>
            <a:ext cx="6502400" cy="3810000"/>
          </a:xfrm>
          <a:ln/>
        </p:spPr>
      </p:sp>
      <p:sp>
        <p:nvSpPr>
          <p:cNvPr id="4511747" name="Rectangle 3">
            <a:extLst>
              <a:ext uri="{FF2B5EF4-FFF2-40B4-BE49-F238E27FC236}">
                <a16:creationId xmlns:a16="http://schemas.microsoft.com/office/drawing/2014/main" id="{341630BF-CDDF-066D-C905-62896E735DF1}"/>
              </a:ext>
            </a:extLst>
          </p:cNvPr>
          <p:cNvSpPr>
            <a:spLocks noGrp="1" noChangeArrowheads="1"/>
          </p:cNvSpPr>
          <p:nvPr>
            <p:ph type="body" idx="1"/>
          </p:nvPr>
        </p:nvSpPr>
        <p:spPr>
          <a:xfrm>
            <a:off x="152400" y="4114800"/>
            <a:ext cx="6553200" cy="4876800"/>
          </a:xfrm>
        </p:spPr>
        <p:txBody>
          <a:bodyPr/>
          <a:lstStyle/>
          <a:p>
            <a:r>
              <a:rPr lang="en-US" altLang="en-US" b="1"/>
              <a:t>Robert Gilmour LeTourneau</a:t>
            </a:r>
            <a:r>
              <a:rPr lang="en-US" altLang="en-US"/>
              <a:t> (November 30, 1888 – June 1, 1969), born in Richford, Vermont, was a prolific inventor of earthmoving machinery. His machines represented nearly 70 percent of the earthmoving equipment and Engineering vehicles used during World War II, and he was responsible for nearly 300 patents. Mining, forestry, steel. </a:t>
            </a:r>
          </a:p>
          <a:p>
            <a:r>
              <a:rPr lang="en-US" altLang="en-US"/>
              <a:t>With the help of his wife, the former Evelyn Peterson (1900-1987), he founded what became a private, Christian university, LeTourneau University, in Longview, Texas, and was known as a devoted Christian and generous philanthropist to Christian causes, including to a camp and conference grounds that carry his name, “LeTourneau Christian Center.”</a:t>
            </a:r>
          </a:p>
        </p:txBody>
      </p:sp>
    </p:spTree>
    <p:extLst>
      <p:ext uri="{BB962C8B-B14F-4D97-AF65-F5344CB8AC3E}">
        <p14:creationId xmlns:p14="http://schemas.microsoft.com/office/powerpoint/2010/main" val="789748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66B69C-EB9E-8064-025B-7F018CB35C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6FBF8B55-DFED-1EC4-D620-741F3FEE245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E9EDED90-6DD9-FF22-8D6B-96AF5F6CC9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84DEE9-9860-4633-BCD9-1588F496C5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3794" name="Rectangle 2">
            <a:extLst>
              <a:ext uri="{FF2B5EF4-FFF2-40B4-BE49-F238E27FC236}">
                <a16:creationId xmlns:a16="http://schemas.microsoft.com/office/drawing/2014/main" id="{8F13D9EE-5F44-1D93-1697-C82DD187F8D8}"/>
              </a:ext>
            </a:extLst>
          </p:cNvPr>
          <p:cNvSpPr>
            <a:spLocks noGrp="1" noRot="1" noChangeAspect="1" noChangeArrowheads="1" noTextEdit="1"/>
          </p:cNvSpPr>
          <p:nvPr>
            <p:ph type="sldImg"/>
          </p:nvPr>
        </p:nvSpPr>
        <p:spPr>
          <a:xfrm>
            <a:off x="203200" y="304800"/>
            <a:ext cx="6502400" cy="3810000"/>
          </a:xfrm>
          <a:ln/>
        </p:spPr>
      </p:sp>
      <p:sp>
        <p:nvSpPr>
          <p:cNvPr id="4513795" name="Rectangle 3">
            <a:extLst>
              <a:ext uri="{FF2B5EF4-FFF2-40B4-BE49-F238E27FC236}">
                <a16:creationId xmlns:a16="http://schemas.microsoft.com/office/drawing/2014/main" id="{2E98EC5C-256D-DB4E-0180-7A623B992DB1}"/>
              </a:ext>
            </a:extLst>
          </p:cNvPr>
          <p:cNvSpPr>
            <a:spLocks noGrp="1" noChangeArrowheads="1"/>
          </p:cNvSpPr>
          <p:nvPr>
            <p:ph type="body" idx="1"/>
          </p:nvPr>
        </p:nvSpPr>
        <p:spPr>
          <a:xfrm>
            <a:off x="152400" y="4114800"/>
            <a:ext cx="6553200" cy="4876800"/>
          </a:xfrm>
        </p:spPr>
        <p:txBody>
          <a:bodyPr/>
          <a:lstStyle/>
          <a:p>
            <a:r>
              <a:rPr lang="en-US" altLang="en-US"/>
              <a:t>He was sometimes called, “God’s businessman.”   Most famous, when I heard about him, as the man who reverse tithed.  Gave 90%, lived on 10%</a:t>
            </a:r>
          </a:p>
          <a:p>
            <a:endParaRPr lang="en-US" altLang="en-US"/>
          </a:p>
        </p:txBody>
      </p:sp>
    </p:spTree>
    <p:extLst>
      <p:ext uri="{BB962C8B-B14F-4D97-AF65-F5344CB8AC3E}">
        <p14:creationId xmlns:p14="http://schemas.microsoft.com/office/powerpoint/2010/main" val="3480442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1BC5148-B826-8BB3-1894-B38AC96840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BDB0D29-20DF-182C-5BA3-851415A049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A925328-4DE9-63DC-6894-BE93257E80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1C8405-1EB3-4E5C-9E07-0E3857EF61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5842" name="Rectangle 2">
            <a:extLst>
              <a:ext uri="{FF2B5EF4-FFF2-40B4-BE49-F238E27FC236}">
                <a16:creationId xmlns:a16="http://schemas.microsoft.com/office/drawing/2014/main" id="{59560DCC-B079-CB4A-D7F0-C856DC098E0C}"/>
              </a:ext>
            </a:extLst>
          </p:cNvPr>
          <p:cNvSpPr>
            <a:spLocks noGrp="1" noRot="1" noChangeAspect="1" noChangeArrowheads="1" noTextEdit="1"/>
          </p:cNvSpPr>
          <p:nvPr>
            <p:ph type="sldImg"/>
          </p:nvPr>
        </p:nvSpPr>
        <p:spPr>
          <a:xfrm>
            <a:off x="914400" y="304800"/>
            <a:ext cx="5080000" cy="3810000"/>
          </a:xfrm>
          <a:ln/>
        </p:spPr>
      </p:sp>
      <p:sp>
        <p:nvSpPr>
          <p:cNvPr id="4515843" name="Rectangle 3">
            <a:extLst>
              <a:ext uri="{FF2B5EF4-FFF2-40B4-BE49-F238E27FC236}">
                <a16:creationId xmlns:a16="http://schemas.microsoft.com/office/drawing/2014/main" id="{53795009-9108-1819-F13A-BE45B2E373EE}"/>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4542105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47592B7-7691-D785-5903-0F1A63B9B2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5140980D-4FAB-D101-19E4-89387AC92E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1D9B8A2C-2248-45DC-E66B-09EFE29AD0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3BD132-A907-4C1F-A1D6-90D7655A6C9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7890" name="Rectangle 2">
            <a:extLst>
              <a:ext uri="{FF2B5EF4-FFF2-40B4-BE49-F238E27FC236}">
                <a16:creationId xmlns:a16="http://schemas.microsoft.com/office/drawing/2014/main" id="{AD55757F-5732-E5CD-4844-810F41280769}"/>
              </a:ext>
            </a:extLst>
          </p:cNvPr>
          <p:cNvSpPr>
            <a:spLocks noGrp="1" noRot="1" noChangeAspect="1" noChangeArrowheads="1" noTextEdit="1"/>
          </p:cNvSpPr>
          <p:nvPr>
            <p:ph type="sldImg"/>
          </p:nvPr>
        </p:nvSpPr>
        <p:spPr>
          <a:xfrm>
            <a:off x="914400" y="304800"/>
            <a:ext cx="5080000" cy="3810000"/>
          </a:xfrm>
          <a:ln/>
        </p:spPr>
      </p:sp>
      <p:sp>
        <p:nvSpPr>
          <p:cNvPr id="4517891" name="Rectangle 3">
            <a:extLst>
              <a:ext uri="{FF2B5EF4-FFF2-40B4-BE49-F238E27FC236}">
                <a16:creationId xmlns:a16="http://schemas.microsoft.com/office/drawing/2014/main" id="{C73F631C-EFEF-449B-996B-B3840717DAC2}"/>
              </a:ext>
            </a:extLst>
          </p:cNvPr>
          <p:cNvSpPr>
            <a:spLocks noGrp="1" noChangeArrowheads="1"/>
          </p:cNvSpPr>
          <p:nvPr>
            <p:ph type="body" idx="1"/>
          </p:nvPr>
        </p:nvSpPr>
        <p:spPr>
          <a:xfrm>
            <a:off x="152400" y="4114800"/>
            <a:ext cx="6553200" cy="4876800"/>
          </a:xfrm>
        </p:spPr>
        <p:txBody>
          <a:bodyPr/>
          <a:lstStyle/>
          <a:p>
            <a:r>
              <a:rPr lang="en-US" altLang="en-US"/>
              <a:t>But is tithing really carried over to Messianic Scriptures/ NT?</a:t>
            </a:r>
          </a:p>
          <a:p>
            <a:r>
              <a:rPr lang="en-US" altLang="en-US"/>
              <a:t>We believe all Torah is, but some, associated with the Temple, obviously can’t be done.  So is this Temple related and on hold?  Letourneau just did above and beyond?</a:t>
            </a:r>
          </a:p>
        </p:txBody>
      </p:sp>
    </p:spTree>
    <p:extLst>
      <p:ext uri="{BB962C8B-B14F-4D97-AF65-F5344CB8AC3E}">
        <p14:creationId xmlns:p14="http://schemas.microsoft.com/office/powerpoint/2010/main" val="41914141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C7BD82-025F-D6B2-1E66-2FA9248A02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6198629B-45F8-33FD-988B-CD5A378C69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292DFAEF-BDE4-7C1C-3E89-FB4D2F3F92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8F7265-3F79-49B8-8954-16DAF2B697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2226" name="Rectangle 2">
            <a:extLst>
              <a:ext uri="{FF2B5EF4-FFF2-40B4-BE49-F238E27FC236}">
                <a16:creationId xmlns:a16="http://schemas.microsoft.com/office/drawing/2014/main" id="{C1865B45-88DE-F63A-E730-4DE9FF4D450F}"/>
              </a:ext>
            </a:extLst>
          </p:cNvPr>
          <p:cNvSpPr>
            <a:spLocks noGrp="1" noRot="1" noChangeAspect="1" noChangeArrowheads="1" noTextEdit="1"/>
          </p:cNvSpPr>
          <p:nvPr>
            <p:ph type="sldImg"/>
          </p:nvPr>
        </p:nvSpPr>
        <p:spPr>
          <a:xfrm>
            <a:off x="203200" y="304800"/>
            <a:ext cx="6502400" cy="3810000"/>
          </a:xfrm>
          <a:ln/>
        </p:spPr>
      </p:sp>
      <p:sp>
        <p:nvSpPr>
          <p:cNvPr id="4532227" name="Rectangle 3">
            <a:extLst>
              <a:ext uri="{FF2B5EF4-FFF2-40B4-BE49-F238E27FC236}">
                <a16:creationId xmlns:a16="http://schemas.microsoft.com/office/drawing/2014/main" id="{A47F0B35-882D-AB25-CB28-8EE5173D4468}"/>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738671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C7BD82-025F-D6B2-1E66-2FA9248A02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6198629B-45F8-33FD-988B-CD5A378C69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292DFAEF-BDE4-7C1C-3E89-FB4D2F3F92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8F7265-3F79-49B8-8954-16DAF2B697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2226" name="Rectangle 2">
            <a:extLst>
              <a:ext uri="{FF2B5EF4-FFF2-40B4-BE49-F238E27FC236}">
                <a16:creationId xmlns:a16="http://schemas.microsoft.com/office/drawing/2014/main" id="{C1865B45-88DE-F63A-E730-4DE9FF4D450F}"/>
              </a:ext>
            </a:extLst>
          </p:cNvPr>
          <p:cNvSpPr>
            <a:spLocks noGrp="1" noRot="1" noChangeAspect="1" noChangeArrowheads="1" noTextEdit="1"/>
          </p:cNvSpPr>
          <p:nvPr>
            <p:ph type="sldImg"/>
          </p:nvPr>
        </p:nvSpPr>
        <p:spPr>
          <a:xfrm>
            <a:off x="203200" y="304800"/>
            <a:ext cx="6502400" cy="3810000"/>
          </a:xfrm>
          <a:ln/>
        </p:spPr>
      </p:sp>
      <p:sp>
        <p:nvSpPr>
          <p:cNvPr id="4532227" name="Rectangle 3">
            <a:extLst>
              <a:ext uri="{FF2B5EF4-FFF2-40B4-BE49-F238E27FC236}">
                <a16:creationId xmlns:a16="http://schemas.microsoft.com/office/drawing/2014/main" id="{A47F0B35-882D-AB25-CB28-8EE5173D4468}"/>
              </a:ext>
            </a:extLst>
          </p:cNvPr>
          <p:cNvSpPr>
            <a:spLocks noGrp="1" noChangeArrowheads="1"/>
          </p:cNvSpPr>
          <p:nvPr>
            <p:ph type="body" idx="1"/>
          </p:nvPr>
        </p:nvSpPr>
        <p:spPr>
          <a:xfrm>
            <a:off x="152400" y="4114800"/>
            <a:ext cx="6553200" cy="4876800"/>
          </a:xfrm>
        </p:spPr>
        <p:txBody>
          <a:bodyPr/>
          <a:lstStyle/>
          <a:p>
            <a:r>
              <a:rPr lang="en-US" altLang="en-US"/>
              <a:t>Words Yeshua.  BUT, Temple still standing then.</a:t>
            </a:r>
          </a:p>
        </p:txBody>
      </p:sp>
    </p:spTree>
    <p:extLst>
      <p:ext uri="{BB962C8B-B14F-4D97-AF65-F5344CB8AC3E}">
        <p14:creationId xmlns:p14="http://schemas.microsoft.com/office/powerpoint/2010/main" val="1044919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1593C9-83BD-E34A-C75A-3162172EC2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78EA54A3-E969-8668-A6B3-C3C42E4495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7D485613-3AD5-1237-D0B5-6CF02C0943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FB3C75-826C-4E91-B257-7FFA532F83E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4274" name="Rectangle 2">
            <a:extLst>
              <a:ext uri="{FF2B5EF4-FFF2-40B4-BE49-F238E27FC236}">
                <a16:creationId xmlns:a16="http://schemas.microsoft.com/office/drawing/2014/main" id="{904A5C91-F8C6-13B9-B370-97FD9E0B0610}"/>
              </a:ext>
            </a:extLst>
          </p:cNvPr>
          <p:cNvSpPr>
            <a:spLocks noGrp="1" noRot="1" noChangeAspect="1" noChangeArrowheads="1" noTextEdit="1"/>
          </p:cNvSpPr>
          <p:nvPr>
            <p:ph type="sldImg"/>
          </p:nvPr>
        </p:nvSpPr>
        <p:spPr>
          <a:xfrm>
            <a:off x="203200" y="304800"/>
            <a:ext cx="6502400" cy="3810000"/>
          </a:xfrm>
          <a:ln/>
        </p:spPr>
      </p:sp>
      <p:sp>
        <p:nvSpPr>
          <p:cNvPr id="4534275" name="Rectangle 3">
            <a:extLst>
              <a:ext uri="{FF2B5EF4-FFF2-40B4-BE49-F238E27FC236}">
                <a16:creationId xmlns:a16="http://schemas.microsoft.com/office/drawing/2014/main" id="{3BAA8590-B90B-C0C1-0EE3-CE227AB08B8A}"/>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657134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1593C9-83BD-E34A-C75A-3162172EC2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78EA54A3-E969-8668-A6B3-C3C42E4495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7D485613-3AD5-1237-D0B5-6CF02C0943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FB3C75-826C-4E91-B257-7FFA532F83E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4274" name="Rectangle 2">
            <a:extLst>
              <a:ext uri="{FF2B5EF4-FFF2-40B4-BE49-F238E27FC236}">
                <a16:creationId xmlns:a16="http://schemas.microsoft.com/office/drawing/2014/main" id="{904A5C91-F8C6-13B9-B370-97FD9E0B0610}"/>
              </a:ext>
            </a:extLst>
          </p:cNvPr>
          <p:cNvSpPr>
            <a:spLocks noGrp="1" noRot="1" noChangeAspect="1" noChangeArrowheads="1" noTextEdit="1"/>
          </p:cNvSpPr>
          <p:nvPr>
            <p:ph type="sldImg"/>
          </p:nvPr>
        </p:nvSpPr>
        <p:spPr>
          <a:xfrm>
            <a:off x="203200" y="304800"/>
            <a:ext cx="6502400" cy="3810000"/>
          </a:xfrm>
          <a:ln/>
        </p:spPr>
      </p:sp>
      <p:sp>
        <p:nvSpPr>
          <p:cNvPr id="4534275" name="Rectangle 3">
            <a:extLst>
              <a:ext uri="{FF2B5EF4-FFF2-40B4-BE49-F238E27FC236}">
                <a16:creationId xmlns:a16="http://schemas.microsoft.com/office/drawing/2014/main" id="{3BAA8590-B90B-C0C1-0EE3-CE227AB08B8A}"/>
              </a:ext>
            </a:extLst>
          </p:cNvPr>
          <p:cNvSpPr>
            <a:spLocks noGrp="1" noChangeArrowheads="1"/>
          </p:cNvSpPr>
          <p:nvPr>
            <p:ph type="body" idx="1"/>
          </p:nvPr>
        </p:nvSpPr>
        <p:spPr>
          <a:xfrm>
            <a:off x="152400" y="4114800"/>
            <a:ext cx="6553200" cy="4876800"/>
          </a:xfrm>
        </p:spPr>
        <p:txBody>
          <a:bodyPr/>
          <a:lstStyle/>
          <a:p>
            <a:r>
              <a:rPr lang="en-US" altLang="en-US"/>
              <a:t>This is a </a:t>
            </a:r>
            <a:r>
              <a:rPr lang="he-IL" altLang="en-US" sz="2400">
                <a:cs typeface="Vilna" pitchFamily="2" charset="-79"/>
              </a:rPr>
              <a:t>חידוש</a:t>
            </a:r>
            <a:r>
              <a:rPr lang="he-IL" altLang="en-US"/>
              <a:t> </a:t>
            </a:r>
            <a:r>
              <a:rPr lang="en-US" altLang="en-US"/>
              <a:t> khiddush, and innovation by Shaul.  Applied specific Temple regulation to ministers of B’sorah/Good News of Yeshua.</a:t>
            </a:r>
          </a:p>
        </p:txBody>
      </p:sp>
    </p:spTree>
    <p:extLst>
      <p:ext uri="{BB962C8B-B14F-4D97-AF65-F5344CB8AC3E}">
        <p14:creationId xmlns:p14="http://schemas.microsoft.com/office/powerpoint/2010/main" val="3158188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70A475A-C711-4E6F-15BE-8A951D0B159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D28000DA-33FF-4F18-635D-28B234198B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03E0A721-FE3D-76A0-3452-181FFD731A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B55149-D813-4090-9C31-483FBE9BD4D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4162" name="Rectangle 2">
            <a:extLst>
              <a:ext uri="{FF2B5EF4-FFF2-40B4-BE49-F238E27FC236}">
                <a16:creationId xmlns:a16="http://schemas.microsoft.com/office/drawing/2014/main" id="{1E349E24-DB3F-A238-A3C9-DC603EBB5891}"/>
              </a:ext>
            </a:extLst>
          </p:cNvPr>
          <p:cNvSpPr>
            <a:spLocks noGrp="1" noRot="1" noChangeAspect="1" noChangeArrowheads="1" noTextEdit="1"/>
          </p:cNvSpPr>
          <p:nvPr>
            <p:ph type="sldImg"/>
          </p:nvPr>
        </p:nvSpPr>
        <p:spPr>
          <a:xfrm>
            <a:off x="203200" y="304800"/>
            <a:ext cx="6502400" cy="3810000"/>
          </a:xfrm>
          <a:ln/>
        </p:spPr>
      </p:sp>
      <p:sp>
        <p:nvSpPr>
          <p:cNvPr id="4444163" name="Rectangle 3">
            <a:extLst>
              <a:ext uri="{FF2B5EF4-FFF2-40B4-BE49-F238E27FC236}">
                <a16:creationId xmlns:a16="http://schemas.microsoft.com/office/drawing/2014/main" id="{7F108F08-73A0-080B-3715-5313356E9D40}"/>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72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883452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81175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615772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08430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3A8D0B5-E370-30D2-FDC8-373B6069031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0A4E7733-3151-67D7-B84A-AC01B9FC56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5C686E68-BEDB-9023-296E-F5BE1DDE0E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6CCDCE-8468-402E-9C3A-F5062FF1165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90242" name="Rectangle 2">
            <a:extLst>
              <a:ext uri="{FF2B5EF4-FFF2-40B4-BE49-F238E27FC236}">
                <a16:creationId xmlns:a16="http://schemas.microsoft.com/office/drawing/2014/main" id="{4432AD66-2965-45D0-254B-96834B0CDE7B}"/>
              </a:ext>
            </a:extLst>
          </p:cNvPr>
          <p:cNvSpPr>
            <a:spLocks noGrp="1" noRot="1" noChangeAspect="1" noChangeArrowheads="1" noTextEdit="1"/>
          </p:cNvSpPr>
          <p:nvPr>
            <p:ph type="sldImg"/>
          </p:nvPr>
        </p:nvSpPr>
        <p:spPr>
          <a:ln/>
        </p:spPr>
      </p:sp>
      <p:sp>
        <p:nvSpPr>
          <p:cNvPr id="4490243" name="Rectangle 3">
            <a:extLst>
              <a:ext uri="{FF2B5EF4-FFF2-40B4-BE49-F238E27FC236}">
                <a16:creationId xmlns:a16="http://schemas.microsoft.com/office/drawing/2014/main" id="{979DF5DB-A63A-0E5A-D1D8-678B6480884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493801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F7E20DF-8E15-69CB-A910-567C68E94A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ECEDF0F3-7791-ACCF-A95C-045663A128C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B1F5D0F-104F-4DFF-42AA-455442D70A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CD3849-14C0-4D33-B12B-E87F6CCE16B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91266" name="Rectangle 2">
            <a:extLst>
              <a:ext uri="{FF2B5EF4-FFF2-40B4-BE49-F238E27FC236}">
                <a16:creationId xmlns:a16="http://schemas.microsoft.com/office/drawing/2014/main" id="{1855338E-7638-3AF3-F43E-B32860517F6F}"/>
              </a:ext>
            </a:extLst>
          </p:cNvPr>
          <p:cNvSpPr>
            <a:spLocks noGrp="1" noRot="1" noChangeAspect="1" noChangeArrowheads="1" noTextEdit="1"/>
          </p:cNvSpPr>
          <p:nvPr>
            <p:ph type="sldImg"/>
          </p:nvPr>
        </p:nvSpPr>
        <p:spPr>
          <a:ln/>
        </p:spPr>
      </p:sp>
      <p:sp>
        <p:nvSpPr>
          <p:cNvPr id="4491267" name="Rectangle 3">
            <a:extLst>
              <a:ext uri="{FF2B5EF4-FFF2-40B4-BE49-F238E27FC236}">
                <a16:creationId xmlns:a16="http://schemas.microsoft.com/office/drawing/2014/main" id="{34B90788-5BB3-C269-03DE-3E9955BB55C7}"/>
              </a:ext>
            </a:extLst>
          </p:cNvPr>
          <p:cNvSpPr>
            <a:spLocks noGrp="1" noChangeArrowheads="1"/>
          </p:cNvSpPr>
          <p:nvPr>
            <p:ph type="body" idx="1"/>
          </p:nvPr>
        </p:nvSpPr>
        <p:spPr/>
        <p:txBody>
          <a:bodyPr/>
          <a:lstStyle/>
          <a:p>
            <a:r>
              <a:rPr lang="en-US" altLang="en-US"/>
              <a:t>Two key words, phrases</a:t>
            </a:r>
            <a:endParaRPr lang="he-IL" altLang="en-US"/>
          </a:p>
          <a:p>
            <a:r>
              <a:rPr lang="en-US" altLang="en-US"/>
              <a:t>Terumah, </a:t>
            </a:r>
            <a:r>
              <a:rPr lang="he-IL" altLang="en-US" sz="2400">
                <a:cs typeface="Vilna" pitchFamily="2" charset="-79"/>
              </a:rPr>
              <a:t>תרומה</a:t>
            </a:r>
          </a:p>
          <a:p>
            <a:r>
              <a:rPr lang="he-IL" altLang="en-US" sz="2400">
                <a:cs typeface="Vilna" pitchFamily="2" charset="-79"/>
              </a:rPr>
              <a:t>ידבנו לבו</a:t>
            </a:r>
            <a:r>
              <a:rPr lang="he-IL" altLang="en-US"/>
              <a:t> </a:t>
            </a:r>
            <a:r>
              <a:rPr lang="en-US" altLang="en-US"/>
              <a:t> yibenu libo</a:t>
            </a:r>
          </a:p>
        </p:txBody>
      </p:sp>
    </p:spTree>
    <p:extLst>
      <p:ext uri="{BB962C8B-B14F-4D97-AF65-F5344CB8AC3E}">
        <p14:creationId xmlns:p14="http://schemas.microsoft.com/office/powerpoint/2010/main" val="7991298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2FE1D6-0D7C-4FDC-79CC-FBC1158C5C6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317E1643-2E39-7B80-7F27-2EB5E29E3E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0EE63984-1A9C-8165-7E2E-D3ECCFF36E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F3DB9E-B565-4193-8C3E-189164D6D24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78978" name="Rectangle 2">
            <a:extLst>
              <a:ext uri="{FF2B5EF4-FFF2-40B4-BE49-F238E27FC236}">
                <a16:creationId xmlns:a16="http://schemas.microsoft.com/office/drawing/2014/main" id="{103AF349-ED00-1A6D-F814-4CF32BC00BDB}"/>
              </a:ext>
            </a:extLst>
          </p:cNvPr>
          <p:cNvSpPr>
            <a:spLocks noGrp="1" noRot="1" noChangeAspect="1" noChangeArrowheads="1" noTextEdit="1"/>
          </p:cNvSpPr>
          <p:nvPr>
            <p:ph type="sldImg"/>
          </p:nvPr>
        </p:nvSpPr>
        <p:spPr>
          <a:xfrm>
            <a:off x="203200" y="304800"/>
            <a:ext cx="6502400" cy="3810000"/>
          </a:xfrm>
          <a:ln/>
        </p:spPr>
      </p:sp>
      <p:sp>
        <p:nvSpPr>
          <p:cNvPr id="4478979" name="Rectangle 3">
            <a:extLst>
              <a:ext uri="{FF2B5EF4-FFF2-40B4-BE49-F238E27FC236}">
                <a16:creationId xmlns:a16="http://schemas.microsoft.com/office/drawing/2014/main" id="{C28821D4-3D6B-517C-75D6-C9A072158F50}"/>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384819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D370D4-8F73-7848-F782-3415ACDDA26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727A9129-263D-C7AA-A1D5-F4B53FED40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6368164C-3CEC-6915-D009-485987A376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E9D8-6AAF-4133-BA05-33896E604AB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93314" name="Rectangle 2">
            <a:extLst>
              <a:ext uri="{FF2B5EF4-FFF2-40B4-BE49-F238E27FC236}">
                <a16:creationId xmlns:a16="http://schemas.microsoft.com/office/drawing/2014/main" id="{458249E8-E0A2-44BF-93F9-A2BCCF80A098}"/>
              </a:ext>
            </a:extLst>
          </p:cNvPr>
          <p:cNvSpPr>
            <a:spLocks noGrp="1" noRot="1" noChangeAspect="1" noChangeArrowheads="1" noTextEdit="1"/>
          </p:cNvSpPr>
          <p:nvPr>
            <p:ph type="sldImg"/>
          </p:nvPr>
        </p:nvSpPr>
        <p:spPr>
          <a:ln/>
        </p:spPr>
      </p:sp>
      <p:sp>
        <p:nvSpPr>
          <p:cNvPr id="4493315" name="Rectangle 3">
            <a:extLst>
              <a:ext uri="{FF2B5EF4-FFF2-40B4-BE49-F238E27FC236}">
                <a16:creationId xmlns:a16="http://schemas.microsoft.com/office/drawing/2014/main" id="{FEBD065B-2B53-9701-87AB-1319500DD5FB}"/>
              </a:ext>
            </a:extLst>
          </p:cNvPr>
          <p:cNvSpPr>
            <a:spLocks noGrp="1" noChangeArrowheads="1"/>
          </p:cNvSpPr>
          <p:nvPr>
            <p:ph type="body" idx="1"/>
          </p:nvPr>
        </p:nvSpPr>
        <p:spPr>
          <a:xfrm>
            <a:off x="228600" y="4038600"/>
            <a:ext cx="6324600" cy="4953000"/>
          </a:xfrm>
        </p:spPr>
        <p:txBody>
          <a:bodyPr/>
          <a:lstStyle/>
          <a:p>
            <a:endParaRPr lang="en-US" altLang="en-US"/>
          </a:p>
        </p:txBody>
      </p:sp>
    </p:spTree>
    <p:extLst>
      <p:ext uri="{BB962C8B-B14F-4D97-AF65-F5344CB8AC3E}">
        <p14:creationId xmlns:p14="http://schemas.microsoft.com/office/powerpoint/2010/main" val="40563214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118C415-03D3-780F-AC15-29555CCDF68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E045EE0D-A7E0-40C5-94AC-0FAE0BD4A49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986A22F5-CAB9-BB04-D063-73EDC09C4B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36DD4C-3E62-4FAE-A243-48CBBD2212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9938" name="Rectangle 2">
            <a:extLst>
              <a:ext uri="{FF2B5EF4-FFF2-40B4-BE49-F238E27FC236}">
                <a16:creationId xmlns:a16="http://schemas.microsoft.com/office/drawing/2014/main" id="{8FDFE214-F4EE-D850-A9D9-FDCA126DB96D}"/>
              </a:ext>
            </a:extLst>
          </p:cNvPr>
          <p:cNvSpPr>
            <a:spLocks noGrp="1" noRot="1" noChangeAspect="1" noChangeArrowheads="1" noTextEdit="1"/>
          </p:cNvSpPr>
          <p:nvPr>
            <p:ph type="sldImg"/>
          </p:nvPr>
        </p:nvSpPr>
        <p:spPr>
          <a:ln/>
        </p:spPr>
      </p:sp>
      <p:sp>
        <p:nvSpPr>
          <p:cNvPr id="4519939" name="Rectangle 3">
            <a:extLst>
              <a:ext uri="{FF2B5EF4-FFF2-40B4-BE49-F238E27FC236}">
                <a16:creationId xmlns:a16="http://schemas.microsoft.com/office/drawing/2014/main" id="{568AB447-7F36-95D0-F445-DB49AC0C83A8}"/>
              </a:ext>
            </a:extLst>
          </p:cNvPr>
          <p:cNvSpPr>
            <a:spLocks noGrp="1" noChangeArrowheads="1"/>
          </p:cNvSpPr>
          <p:nvPr>
            <p:ph type="body" idx="1"/>
          </p:nvPr>
        </p:nvSpPr>
        <p:spPr>
          <a:xfrm>
            <a:off x="304800" y="4343400"/>
            <a:ext cx="6172200" cy="4495800"/>
          </a:xfrm>
        </p:spPr>
        <p:txBody>
          <a:bodyPr/>
          <a:lstStyle/>
          <a:p>
            <a:endParaRPr lang="en-US" altLang="en-US" dirty="0"/>
          </a:p>
        </p:txBody>
      </p:sp>
    </p:spTree>
    <p:extLst>
      <p:ext uri="{BB962C8B-B14F-4D97-AF65-F5344CB8AC3E}">
        <p14:creationId xmlns:p14="http://schemas.microsoft.com/office/powerpoint/2010/main" val="2664715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6235FBB-322A-C722-57A2-20EFB97D4F4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EA1A0A2-45A6-B070-C9A3-5501A23457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7CFD96C7-BDE9-225C-1B43-8691BAF3217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F68F0E-7F2C-49C1-ADFB-C1DF2D7E6CB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42466" name="Rectangle 2">
            <a:extLst>
              <a:ext uri="{FF2B5EF4-FFF2-40B4-BE49-F238E27FC236}">
                <a16:creationId xmlns:a16="http://schemas.microsoft.com/office/drawing/2014/main" id="{485C90A7-3737-7C40-0335-5BF630BDCF5D}"/>
              </a:ext>
            </a:extLst>
          </p:cNvPr>
          <p:cNvSpPr>
            <a:spLocks noGrp="1" noRot="1" noChangeAspect="1" noChangeArrowheads="1" noTextEdit="1"/>
          </p:cNvSpPr>
          <p:nvPr>
            <p:ph type="sldImg"/>
          </p:nvPr>
        </p:nvSpPr>
        <p:spPr>
          <a:ln/>
        </p:spPr>
      </p:sp>
      <p:sp>
        <p:nvSpPr>
          <p:cNvPr id="4542467" name="Rectangle 3">
            <a:extLst>
              <a:ext uri="{FF2B5EF4-FFF2-40B4-BE49-F238E27FC236}">
                <a16:creationId xmlns:a16="http://schemas.microsoft.com/office/drawing/2014/main" id="{BD1E9939-BB32-8F15-B2C2-55FFD7C0F5B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830897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5070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https://static.timesofisrael.com/www/uploads/2024/07/AFP__20240728__366F8Q8__v1__HighRes__IranPoliticsPezeshkian.jpg</a:t>
            </a:r>
          </a:p>
        </p:txBody>
      </p:sp>
    </p:spTree>
    <p:extLst>
      <p:ext uri="{BB962C8B-B14F-4D97-AF65-F5344CB8AC3E}">
        <p14:creationId xmlns:p14="http://schemas.microsoft.com/office/powerpoint/2010/main" val="24169884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848873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err="1"/>
              <a:t>Restitutionary</a:t>
            </a:r>
            <a:r>
              <a:rPr lang="en-US" altLang="en-US" dirty="0"/>
              <a:t> atonement for the depredations and corruptions of war.  Who knows what happened in the rage of battle and siege.</a:t>
            </a:r>
          </a:p>
        </p:txBody>
      </p:sp>
    </p:spTree>
    <p:extLst>
      <p:ext uri="{BB962C8B-B14F-4D97-AF65-F5344CB8AC3E}">
        <p14:creationId xmlns:p14="http://schemas.microsoft.com/office/powerpoint/2010/main" val="2533175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F91FD71-8698-2D32-2F11-29CB8A5640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DF2911A-0A40-B04C-B99F-07BB575FDDD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DE2168E-2C27-98F7-4F23-4BB9F18FE2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1EC323-5F25-4D19-A0BE-962672F5E41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8370" name="Rectangle 2">
            <a:extLst>
              <a:ext uri="{FF2B5EF4-FFF2-40B4-BE49-F238E27FC236}">
                <a16:creationId xmlns:a16="http://schemas.microsoft.com/office/drawing/2014/main" id="{C3F405F3-93C6-779A-C110-25E0571E7506}"/>
              </a:ext>
            </a:extLst>
          </p:cNvPr>
          <p:cNvSpPr>
            <a:spLocks noGrp="1" noRot="1" noChangeAspect="1" noChangeArrowheads="1" noTextEdit="1"/>
          </p:cNvSpPr>
          <p:nvPr>
            <p:ph type="sldImg"/>
          </p:nvPr>
        </p:nvSpPr>
        <p:spPr>
          <a:ln/>
        </p:spPr>
      </p:sp>
      <p:sp>
        <p:nvSpPr>
          <p:cNvPr id="4538371" name="Rectangle 3">
            <a:extLst>
              <a:ext uri="{FF2B5EF4-FFF2-40B4-BE49-F238E27FC236}">
                <a16:creationId xmlns:a16="http://schemas.microsoft.com/office/drawing/2014/main" id="{F5F7A7D7-8B2E-08E7-6825-BA4344FB862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225932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F91FD71-8698-2D32-2F11-29CB8A5640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DF2911A-0A40-B04C-B99F-07BB575FDDD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DDE2168E-2C27-98F7-4F23-4BB9F18FE2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1EC323-5F25-4D19-A0BE-962672F5E41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8370" name="Rectangle 2">
            <a:extLst>
              <a:ext uri="{FF2B5EF4-FFF2-40B4-BE49-F238E27FC236}">
                <a16:creationId xmlns:a16="http://schemas.microsoft.com/office/drawing/2014/main" id="{C3F405F3-93C6-779A-C110-25E0571E7506}"/>
              </a:ext>
            </a:extLst>
          </p:cNvPr>
          <p:cNvSpPr>
            <a:spLocks noGrp="1" noRot="1" noChangeAspect="1" noChangeArrowheads="1" noTextEdit="1"/>
          </p:cNvSpPr>
          <p:nvPr>
            <p:ph type="sldImg"/>
          </p:nvPr>
        </p:nvSpPr>
        <p:spPr>
          <a:ln/>
        </p:spPr>
      </p:sp>
      <p:sp>
        <p:nvSpPr>
          <p:cNvPr id="4538371" name="Rectangle 3">
            <a:extLst>
              <a:ext uri="{FF2B5EF4-FFF2-40B4-BE49-F238E27FC236}">
                <a16:creationId xmlns:a16="http://schemas.microsoft.com/office/drawing/2014/main" id="{F5F7A7D7-8B2E-08E7-6825-BA4344FB862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709460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688063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484859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195381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189FFBA-3C83-F285-CE16-27C9C26922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3200C2A-CBCB-6C2D-1003-E40034FBBC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DA755EC-C128-9FB8-7D7F-C2CFEB90C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9FEED7-2188-408E-91E8-12E951219D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6210" name="Rectangle 2">
            <a:extLst>
              <a:ext uri="{FF2B5EF4-FFF2-40B4-BE49-F238E27FC236}">
                <a16:creationId xmlns:a16="http://schemas.microsoft.com/office/drawing/2014/main" id="{1F18C26D-0D09-8953-E0F5-CD361A4FCF7F}"/>
              </a:ext>
            </a:extLst>
          </p:cNvPr>
          <p:cNvSpPr>
            <a:spLocks noGrp="1" noRot="1" noChangeAspect="1" noChangeArrowheads="1" noTextEdit="1"/>
          </p:cNvSpPr>
          <p:nvPr>
            <p:ph type="sldImg"/>
          </p:nvPr>
        </p:nvSpPr>
        <p:spPr>
          <a:xfrm>
            <a:off x="203200" y="304800"/>
            <a:ext cx="6502400" cy="3810000"/>
          </a:xfrm>
          <a:ln/>
        </p:spPr>
      </p:sp>
      <p:sp>
        <p:nvSpPr>
          <p:cNvPr id="4446211" name="Rectangle 3">
            <a:extLst>
              <a:ext uri="{FF2B5EF4-FFF2-40B4-BE49-F238E27FC236}">
                <a16:creationId xmlns:a16="http://schemas.microsoft.com/office/drawing/2014/main" id="{FB5BC438-ED63-3118-7DC9-22936A0D8275}"/>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34949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189FFBA-3C83-F285-CE16-27C9C26922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93200C2A-CBCB-6C2D-1003-E40034FBBC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FDA755EC-C128-9FB8-7D7F-C2CFEB90C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9FEED7-2188-408E-91E8-12E951219D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6210" name="Rectangle 2">
            <a:extLst>
              <a:ext uri="{FF2B5EF4-FFF2-40B4-BE49-F238E27FC236}">
                <a16:creationId xmlns:a16="http://schemas.microsoft.com/office/drawing/2014/main" id="{1F18C26D-0D09-8953-E0F5-CD361A4FCF7F}"/>
              </a:ext>
            </a:extLst>
          </p:cNvPr>
          <p:cNvSpPr>
            <a:spLocks noGrp="1" noRot="1" noChangeAspect="1" noChangeArrowheads="1" noTextEdit="1"/>
          </p:cNvSpPr>
          <p:nvPr>
            <p:ph type="sldImg"/>
          </p:nvPr>
        </p:nvSpPr>
        <p:spPr>
          <a:xfrm>
            <a:off x="203200" y="304800"/>
            <a:ext cx="6502400" cy="3810000"/>
          </a:xfrm>
          <a:ln/>
        </p:spPr>
      </p:sp>
      <p:sp>
        <p:nvSpPr>
          <p:cNvPr id="4446211" name="Rectangle 3">
            <a:extLst>
              <a:ext uri="{FF2B5EF4-FFF2-40B4-BE49-F238E27FC236}">
                <a16:creationId xmlns:a16="http://schemas.microsoft.com/office/drawing/2014/main" id="{FB5BC438-ED63-3118-7DC9-22936A0D8275}"/>
              </a:ext>
            </a:extLst>
          </p:cNvPr>
          <p:cNvSpPr>
            <a:spLocks noGrp="1" noChangeArrowheads="1"/>
          </p:cNvSpPr>
          <p:nvPr>
            <p:ph type="body" idx="1"/>
          </p:nvPr>
        </p:nvSpPr>
        <p:spPr>
          <a:xfrm>
            <a:off x="152400" y="4114800"/>
            <a:ext cx="6553200" cy="4876800"/>
          </a:xfrm>
        </p:spPr>
        <p:txBody>
          <a:bodyPr/>
          <a:lstStyle/>
          <a:p>
            <a:r>
              <a:rPr lang="en-US" altLang="en-US"/>
              <a:t>in the Misnah is a whole treatise called "Shekalim", in which an account is given of the time and manner of collecting this ransom money, and for what uses, and who were obliged to pay it, and who not; on the first of Adar (or February) they proclaimed concerning the payment of it, on the fifteenth the tables were set for that purpose, and on the twenty fifth the proper persons sat in the sanctuary to receive it </a:t>
            </a:r>
          </a:p>
          <a:p>
            <a:r>
              <a:rPr lang="en-US" altLang="en-US"/>
              <a:t>After Temple destroyed, the Romans claimed this. </a:t>
            </a:r>
          </a:p>
        </p:txBody>
      </p:sp>
    </p:spTree>
    <p:extLst>
      <p:ext uri="{BB962C8B-B14F-4D97-AF65-F5344CB8AC3E}">
        <p14:creationId xmlns:p14="http://schemas.microsoft.com/office/powerpoint/2010/main" val="36717587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B5A779-ECCF-BBF4-34D7-4100AC0884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62327E6C-132C-AF4B-0235-71436560C8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BEC18660-5D7D-6D70-2734-F5ACD7CE52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120818-1EFB-42B9-B623-521E4182ACA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8738" name="Rectangle 2">
            <a:extLst>
              <a:ext uri="{FF2B5EF4-FFF2-40B4-BE49-F238E27FC236}">
                <a16:creationId xmlns:a16="http://schemas.microsoft.com/office/drawing/2014/main" id="{71AC4660-5812-C2D0-1C7A-B85513A6A7AF}"/>
              </a:ext>
            </a:extLst>
          </p:cNvPr>
          <p:cNvSpPr>
            <a:spLocks noGrp="1" noRot="1" noChangeAspect="1" noChangeArrowheads="1" noTextEdit="1"/>
          </p:cNvSpPr>
          <p:nvPr>
            <p:ph type="sldImg"/>
          </p:nvPr>
        </p:nvSpPr>
        <p:spPr>
          <a:xfrm>
            <a:off x="203200" y="304800"/>
            <a:ext cx="6502400" cy="3810000"/>
          </a:xfrm>
          <a:ln/>
        </p:spPr>
      </p:sp>
      <p:sp>
        <p:nvSpPr>
          <p:cNvPr id="4468739" name="Rectangle 3">
            <a:extLst>
              <a:ext uri="{FF2B5EF4-FFF2-40B4-BE49-F238E27FC236}">
                <a16:creationId xmlns:a16="http://schemas.microsoft.com/office/drawing/2014/main" id="{2B5FFBC9-0C38-8346-E33A-40816142DEE6}"/>
              </a:ext>
            </a:extLst>
          </p:cNvPr>
          <p:cNvSpPr>
            <a:spLocks noGrp="1" noChangeArrowheads="1"/>
          </p:cNvSpPr>
          <p:nvPr>
            <p:ph type="body" idx="1"/>
          </p:nvPr>
        </p:nvSpPr>
        <p:spPr>
          <a:xfrm>
            <a:off x="152400" y="4114800"/>
            <a:ext cx="6553200" cy="4876800"/>
          </a:xfrm>
        </p:spPr>
        <p:txBody>
          <a:bodyPr/>
          <a:lstStyle/>
          <a:p>
            <a:r>
              <a:rPr lang="en-US" altLang="en-US"/>
              <a:t>Remember Daveed’s census and the plague.</a:t>
            </a:r>
          </a:p>
          <a:p>
            <a:r>
              <a:rPr lang="en-US" altLang="en-US"/>
              <a:t>The Syriac version renders the word here used, "two zuzim of head money": now a "zuz" with the Jews, answered to a Roman penny, four of which made a "shekel" </a:t>
            </a:r>
          </a:p>
          <a:p>
            <a:endParaRPr lang="en-US" altLang="en-US"/>
          </a:p>
        </p:txBody>
      </p:sp>
    </p:spTree>
    <p:extLst>
      <p:ext uri="{BB962C8B-B14F-4D97-AF65-F5344CB8AC3E}">
        <p14:creationId xmlns:p14="http://schemas.microsoft.com/office/powerpoint/2010/main" val="147069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Where Your Treasure Is</a:t>
            </a:r>
          </a:p>
        </p:txBody>
      </p:sp>
      <p:sp>
        <p:nvSpPr>
          <p:cNvPr id="5" name="Rectangle 3"/>
          <p:cNvSpPr>
            <a:spLocks noGrp="1" noChangeArrowheads="1"/>
          </p:cNvSpPr>
          <p:nvPr>
            <p:ph type="dt" idx="1"/>
          </p:nvPr>
        </p:nvSpPr>
        <p:spPr>
          <a:ln/>
        </p:spPr>
        <p:txBody>
          <a:bodyPr/>
          <a:lstStyle/>
          <a:p>
            <a:r>
              <a:rPr lang="en-US" altLang="en-US">
                <a:solidFill>
                  <a:prstClr val="white"/>
                </a:solidFill>
              </a:rPr>
              <a:t>Aug 10 2024 5784</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https://www.timesofisrael.com/liveblog_entry/report-irans-president-pezeshkian-urges-khamenei-to-avoid-attack-on-israel/</a:t>
            </a:r>
          </a:p>
        </p:txBody>
      </p:sp>
    </p:spTree>
    <p:extLst>
      <p:ext uri="{BB962C8B-B14F-4D97-AF65-F5344CB8AC3E}">
        <p14:creationId xmlns:p14="http://schemas.microsoft.com/office/powerpoint/2010/main" val="16223217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B5A779-ECCF-BBF4-34D7-4100AC0884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Your Treasure Is</a:t>
            </a:r>
          </a:p>
        </p:txBody>
      </p:sp>
      <p:sp>
        <p:nvSpPr>
          <p:cNvPr id="3" name="Rectangle 3">
            <a:extLst>
              <a:ext uri="{FF2B5EF4-FFF2-40B4-BE49-F238E27FC236}">
                <a16:creationId xmlns:a16="http://schemas.microsoft.com/office/drawing/2014/main" id="{62327E6C-132C-AF4B-0235-71436560C8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10 2024 5784</a:t>
            </a:r>
          </a:p>
        </p:txBody>
      </p:sp>
      <p:sp>
        <p:nvSpPr>
          <p:cNvPr id="4" name="Rectangle 7">
            <a:extLst>
              <a:ext uri="{FF2B5EF4-FFF2-40B4-BE49-F238E27FC236}">
                <a16:creationId xmlns:a16="http://schemas.microsoft.com/office/drawing/2014/main" id="{BEC18660-5D7D-6D70-2734-F5ACD7CE52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120818-1EFB-42B9-B623-521E4182ACA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8738" name="Rectangle 2">
            <a:extLst>
              <a:ext uri="{FF2B5EF4-FFF2-40B4-BE49-F238E27FC236}">
                <a16:creationId xmlns:a16="http://schemas.microsoft.com/office/drawing/2014/main" id="{71AC4660-5812-C2D0-1C7A-B85513A6A7AF}"/>
              </a:ext>
            </a:extLst>
          </p:cNvPr>
          <p:cNvSpPr>
            <a:spLocks noGrp="1" noRot="1" noChangeAspect="1" noChangeArrowheads="1" noTextEdit="1"/>
          </p:cNvSpPr>
          <p:nvPr>
            <p:ph type="sldImg"/>
          </p:nvPr>
        </p:nvSpPr>
        <p:spPr>
          <a:xfrm>
            <a:off x="203200" y="304800"/>
            <a:ext cx="6502400" cy="3810000"/>
          </a:xfrm>
          <a:ln/>
        </p:spPr>
      </p:sp>
      <p:sp>
        <p:nvSpPr>
          <p:cNvPr id="4468739" name="Rectangle 3">
            <a:extLst>
              <a:ext uri="{FF2B5EF4-FFF2-40B4-BE49-F238E27FC236}">
                <a16:creationId xmlns:a16="http://schemas.microsoft.com/office/drawing/2014/main" id="{2B5FFBC9-0C38-8346-E33A-40816142DEE6}"/>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139278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r>
              <a:rPr lang="en-US" dirty="0"/>
              <a:t>Likely most common Hebrew phrase</a:t>
            </a:r>
            <a:r>
              <a:rPr lang="en-US" baseline="0" dirty="0"/>
              <a:t> in Torah.</a:t>
            </a:r>
            <a:endParaRPr lang="en-US" dirty="0"/>
          </a:p>
        </p:txBody>
      </p:sp>
      <p:sp>
        <p:nvSpPr>
          <p:cNvPr id="4" name="Header Placeholder 3"/>
          <p:cNvSpPr>
            <a:spLocks noGrp="1"/>
          </p:cNvSpPr>
          <p:nvPr>
            <p:ph type="hdr" sz="quarter" idx="10"/>
          </p:nvPr>
        </p:nvSpPr>
        <p:spPr/>
        <p:txBody>
          <a:bodyPr/>
          <a:lstStyle/>
          <a:p>
            <a:r>
              <a:rPr lang="en-US" altLang="en-US"/>
              <a:t>Where Your Treasure Is</a:t>
            </a:r>
          </a:p>
        </p:txBody>
      </p:sp>
      <p:sp>
        <p:nvSpPr>
          <p:cNvPr id="5" name="Date Placeholder 4"/>
          <p:cNvSpPr>
            <a:spLocks noGrp="1"/>
          </p:cNvSpPr>
          <p:nvPr>
            <p:ph type="dt" idx="11"/>
          </p:nvPr>
        </p:nvSpPr>
        <p:spPr/>
        <p:txBody>
          <a:bodyPr/>
          <a:lstStyle/>
          <a:p>
            <a:r>
              <a:rPr lang="en-US" altLang="en-US"/>
              <a:t>Aug 10 2024 5784</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406254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a:xfrm>
            <a:off x="304800" y="4343400"/>
            <a:ext cx="6172200" cy="4419600"/>
          </a:xfrm>
        </p:spPr>
        <p:txBody>
          <a:bodyPr/>
          <a:lstStyle/>
          <a:p>
            <a:r>
              <a:rPr lang="en-US" dirty="0"/>
              <a:t>Same root as </a:t>
            </a:r>
          </a:p>
          <a:p>
            <a:pPr algn="ctr" rtl="1" fontAlgn="t"/>
            <a:r>
              <a:rPr lang="he-IL" b="1" dirty="0"/>
              <a:t>כִּפֵּר</a:t>
            </a:r>
            <a:r>
              <a:rPr lang="he-IL" dirty="0"/>
              <a:t> </a:t>
            </a:r>
            <a:r>
              <a:rPr lang="he-IL" sz="1200" dirty="0"/>
              <a:t>פ' פיעל</a:t>
            </a:r>
            <a:r>
              <a:rPr lang="en-US" sz="1200" dirty="0"/>
              <a:t>  </a:t>
            </a:r>
            <a:r>
              <a:rPr lang="en-US" dirty="0"/>
              <a:t>to grant atonement, to forgive </a:t>
            </a:r>
            <a:endParaRPr lang="he-IL" sz="2000" b="0" i="0" kern="1200" dirty="0">
              <a:solidFill>
                <a:schemeClr val="tx1"/>
              </a:solidFill>
              <a:effectLst/>
              <a:latin typeface="Arial Rounded MT Bold" pitchFamily="34" charset="0"/>
              <a:ea typeface="+mn-ea"/>
              <a:cs typeface="Arial" charset="0"/>
            </a:endParaRPr>
          </a:p>
          <a:p>
            <a:r>
              <a:rPr lang="en-US" sz="2000" b="0" i="0" kern="1200" dirty="0">
                <a:solidFill>
                  <a:schemeClr val="tx1"/>
                </a:solidFill>
                <a:effectLst/>
                <a:latin typeface="Arial Rounded MT Bold" pitchFamily="34" charset="0"/>
                <a:ea typeface="+mn-ea"/>
                <a:cs typeface="Arial" charset="0"/>
              </a:rPr>
              <a:t>An atonement!!????  </a:t>
            </a:r>
          </a:p>
          <a:p>
            <a:r>
              <a:rPr lang="en-US" dirty="0"/>
              <a:t>The anti-Messianic teachers, </a:t>
            </a:r>
            <a:r>
              <a:rPr lang="en-US" dirty="0" err="1"/>
              <a:t>Tovia</a:t>
            </a:r>
            <a:r>
              <a:rPr lang="en-US" dirty="0"/>
              <a:t> Singer, Michael </a:t>
            </a:r>
            <a:r>
              <a:rPr lang="en-US" dirty="0" err="1"/>
              <a:t>Skobac</a:t>
            </a:r>
            <a:r>
              <a:rPr lang="en-US" dirty="0"/>
              <a:t>, etc., say there are many forms of atonement.  Blood sacrifice not essential.  </a:t>
            </a:r>
            <a:r>
              <a:rPr lang="en-US" dirty="0" err="1"/>
              <a:t>Yeshua</a:t>
            </a:r>
            <a:r>
              <a:rPr lang="en-US" dirty="0"/>
              <a:t> not needed.  Consider the basis of their argument, starting above.</a:t>
            </a:r>
            <a:endParaRPr lang="en-US" sz="2000" b="0" i="0" kern="1200" dirty="0">
              <a:solidFill>
                <a:schemeClr val="tx1"/>
              </a:solidFill>
              <a:effectLst/>
              <a:latin typeface="Arial Rounded MT Bold" pitchFamily="34" charset="0"/>
              <a:ea typeface="+mn-ea"/>
              <a:cs typeface="Arial" charset="0"/>
            </a:endParaRPr>
          </a:p>
        </p:txBody>
      </p:sp>
      <p:sp>
        <p:nvSpPr>
          <p:cNvPr id="4" name="Header Placeholder 3"/>
          <p:cNvSpPr>
            <a:spLocks noGrp="1"/>
          </p:cNvSpPr>
          <p:nvPr>
            <p:ph type="hdr" sz="quarter" idx="10"/>
          </p:nvPr>
        </p:nvSpPr>
        <p:spPr/>
        <p:txBody>
          <a:bodyPr/>
          <a:lstStyle/>
          <a:p>
            <a:r>
              <a:rPr lang="en-US" altLang="en-US"/>
              <a:t>Where Your Treasure Is</a:t>
            </a:r>
          </a:p>
        </p:txBody>
      </p:sp>
      <p:sp>
        <p:nvSpPr>
          <p:cNvPr id="5" name="Date Placeholder 4"/>
          <p:cNvSpPr>
            <a:spLocks noGrp="1"/>
          </p:cNvSpPr>
          <p:nvPr>
            <p:ph type="dt" idx="11"/>
          </p:nvPr>
        </p:nvSpPr>
        <p:spPr/>
        <p:txBody>
          <a:bodyPr/>
          <a:lstStyle/>
          <a:p>
            <a:r>
              <a:rPr lang="en-US" altLang="en-US"/>
              <a:t>Aug 10 2024 5784</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13380405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r>
              <a:rPr lang="en-US" dirty="0"/>
              <a:t>Ever happen?</a:t>
            </a:r>
          </a:p>
        </p:txBody>
      </p:sp>
      <p:sp>
        <p:nvSpPr>
          <p:cNvPr id="4" name="Header Placeholder 3"/>
          <p:cNvSpPr>
            <a:spLocks noGrp="1"/>
          </p:cNvSpPr>
          <p:nvPr>
            <p:ph type="hdr" sz="quarter" idx="10"/>
          </p:nvPr>
        </p:nvSpPr>
        <p:spPr/>
        <p:txBody>
          <a:bodyPr/>
          <a:lstStyle/>
          <a:p>
            <a:r>
              <a:rPr lang="en-US" altLang="en-US"/>
              <a:t>Where Your Treasure Is</a:t>
            </a:r>
          </a:p>
        </p:txBody>
      </p:sp>
      <p:sp>
        <p:nvSpPr>
          <p:cNvPr id="5" name="Date Placeholder 4"/>
          <p:cNvSpPr>
            <a:spLocks noGrp="1"/>
          </p:cNvSpPr>
          <p:nvPr>
            <p:ph type="dt" idx="11"/>
          </p:nvPr>
        </p:nvSpPr>
        <p:spPr/>
        <p:txBody>
          <a:bodyPr/>
          <a:lstStyle/>
          <a:p>
            <a:r>
              <a:rPr lang="en-US" altLang="en-US"/>
              <a:t>Aug 10 2024 5784</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36890165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Where Your Treasure Is</a:t>
            </a:r>
          </a:p>
        </p:txBody>
      </p:sp>
      <p:sp>
        <p:nvSpPr>
          <p:cNvPr id="5" name="Date Placeholder 4"/>
          <p:cNvSpPr>
            <a:spLocks noGrp="1"/>
          </p:cNvSpPr>
          <p:nvPr>
            <p:ph type="dt" idx="11"/>
          </p:nvPr>
        </p:nvSpPr>
        <p:spPr/>
        <p:txBody>
          <a:bodyPr/>
          <a:lstStyle/>
          <a:p>
            <a:r>
              <a:rPr lang="en-US" altLang="en-US"/>
              <a:t>Aug 10 2024 5784</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9243435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Where Your Treasure Is</a:t>
            </a:r>
          </a:p>
        </p:txBody>
      </p:sp>
      <p:sp>
        <p:nvSpPr>
          <p:cNvPr id="5" name="Date Placeholder 4"/>
          <p:cNvSpPr>
            <a:spLocks noGrp="1"/>
          </p:cNvSpPr>
          <p:nvPr>
            <p:ph type="dt" idx="11"/>
          </p:nvPr>
        </p:nvSpPr>
        <p:spPr/>
        <p:txBody>
          <a:bodyPr/>
          <a:lstStyle/>
          <a:p>
            <a:r>
              <a:rPr lang="en-US" altLang="en-US"/>
              <a:t>Aug 10 2024 5784</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13929680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r>
              <a:rPr lang="en-US" dirty="0"/>
              <a:t>Rest of section…</a:t>
            </a:r>
          </a:p>
        </p:txBody>
      </p:sp>
      <p:sp>
        <p:nvSpPr>
          <p:cNvPr id="4" name="Header Placeholder 3"/>
          <p:cNvSpPr>
            <a:spLocks noGrp="1"/>
          </p:cNvSpPr>
          <p:nvPr>
            <p:ph type="hdr" sz="quarter" idx="10"/>
          </p:nvPr>
        </p:nvSpPr>
        <p:spPr/>
        <p:txBody>
          <a:bodyPr/>
          <a:lstStyle/>
          <a:p>
            <a:r>
              <a:rPr lang="en-US" altLang="en-US"/>
              <a:t>Where Your Treasure Is</a:t>
            </a:r>
          </a:p>
        </p:txBody>
      </p:sp>
      <p:sp>
        <p:nvSpPr>
          <p:cNvPr id="5" name="Date Placeholder 4"/>
          <p:cNvSpPr>
            <a:spLocks noGrp="1"/>
          </p:cNvSpPr>
          <p:nvPr>
            <p:ph type="dt" idx="11"/>
          </p:nvPr>
        </p:nvSpPr>
        <p:spPr/>
        <p:txBody>
          <a:bodyPr/>
          <a:lstStyle/>
          <a:p>
            <a:r>
              <a:rPr lang="en-US" altLang="en-US"/>
              <a:t>Aug 10 2024 5784</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3248507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Anger of </a:t>
            </a:r>
            <a:r>
              <a:rPr lang="en-US" altLang="en-US" dirty="0" err="1"/>
              <a:t>Adoni</a:t>
            </a:r>
            <a:r>
              <a:rPr lang="en-US" altLang="en-US" dirty="0"/>
              <a:t>?  Apparently saw something in King David’s, </a:t>
            </a:r>
            <a:r>
              <a:rPr lang="en-US" altLang="en-US" dirty="0" err="1"/>
              <a:t>Daveed</a:t>
            </a:r>
            <a:r>
              <a:rPr lang="en-US" altLang="en-US" dirty="0"/>
              <a:t> </a:t>
            </a:r>
            <a:r>
              <a:rPr lang="en-US" altLang="en-US" dirty="0" err="1"/>
              <a:t>HaMelekh’s</a:t>
            </a:r>
            <a:r>
              <a:rPr lang="en-US" altLang="en-US" dirty="0"/>
              <a:t>, heart, needed to be tested, and </a:t>
            </a:r>
            <a:r>
              <a:rPr lang="en-US" altLang="en-US" dirty="0" err="1"/>
              <a:t>Daveed</a:t>
            </a:r>
            <a:r>
              <a:rPr lang="en-US" altLang="en-US" dirty="0"/>
              <a:t> failed the temptation. </a:t>
            </a:r>
          </a:p>
        </p:txBody>
      </p:sp>
    </p:spTree>
    <p:extLst>
      <p:ext uri="{BB962C8B-B14F-4D97-AF65-F5344CB8AC3E}">
        <p14:creationId xmlns:p14="http://schemas.microsoft.com/office/powerpoint/2010/main" val="9509534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806728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Where Your Treasure Is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3311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654"/>
            <a:ext cx="7462044" cy="1102519"/>
          </a:xfrm>
        </p:spPr>
        <p:txBody>
          <a:bodyPr/>
          <a:lstStyle/>
          <a:p>
            <a:r>
              <a:rPr lang="en-US"/>
              <a:t>Click to edit Master title style</a:t>
            </a:r>
          </a:p>
        </p:txBody>
      </p:sp>
      <p:sp>
        <p:nvSpPr>
          <p:cNvPr id="3" name="Subtitle 2"/>
          <p:cNvSpPr>
            <a:spLocks noGrp="1"/>
          </p:cNvSpPr>
          <p:nvPr>
            <p:ph type="subTitle" idx="1"/>
          </p:nvPr>
        </p:nvSpPr>
        <p:spPr>
          <a:xfrm>
            <a:off x="1317957" y="2914650"/>
            <a:ext cx="6145213" cy="1314450"/>
          </a:xfrm>
        </p:spPr>
        <p:txBody>
          <a:bodyPr/>
          <a:lstStyle>
            <a:lvl1pPr marL="0" indent="0" algn="ctr">
              <a:buNone/>
              <a:defRPr/>
            </a:lvl1pPr>
            <a:lvl2pPr marL="409229" indent="0" algn="ctr">
              <a:buNone/>
              <a:defRPr/>
            </a:lvl2pPr>
            <a:lvl3pPr marL="818647" indent="0" algn="ctr">
              <a:buNone/>
              <a:defRPr/>
            </a:lvl3pPr>
            <a:lvl4pPr marL="1227811" indent="0" algn="ctr">
              <a:buNone/>
              <a:defRPr/>
            </a:lvl4pPr>
            <a:lvl5pPr marL="1637154" indent="0" algn="ctr">
              <a:buNone/>
              <a:defRPr/>
            </a:lvl5pPr>
            <a:lvl6pPr marL="2046234" indent="0" algn="ctr">
              <a:buNone/>
              <a:defRPr/>
            </a:lvl6pPr>
            <a:lvl7pPr marL="2455479" indent="0" algn="ctr">
              <a:buNone/>
              <a:defRPr/>
            </a:lvl7pPr>
            <a:lvl8pPr marL="2864760" indent="0" algn="ctr">
              <a:buNone/>
              <a:defRPr/>
            </a:lvl8pPr>
            <a:lvl9pPr marL="32740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4"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21"/>
            <a:ext cx="7462044" cy="1102519"/>
          </a:xfrm>
        </p:spPr>
        <p:txBody>
          <a:bodyPr/>
          <a:lstStyle/>
          <a:p>
            <a:r>
              <a:rPr lang="en-US"/>
              <a:t>Click to edit Master title style</a:t>
            </a:r>
          </a:p>
        </p:txBody>
      </p:sp>
      <p:sp>
        <p:nvSpPr>
          <p:cNvPr id="3" name="Subtitle 2"/>
          <p:cNvSpPr>
            <a:spLocks noGrp="1"/>
          </p:cNvSpPr>
          <p:nvPr>
            <p:ph type="subTitle" idx="1"/>
          </p:nvPr>
        </p:nvSpPr>
        <p:spPr>
          <a:xfrm>
            <a:off x="1317033" y="2914650"/>
            <a:ext cx="6145213" cy="1314450"/>
          </a:xfrm>
        </p:spPr>
        <p:txBody>
          <a:bodyPr/>
          <a:lstStyle>
            <a:lvl1pPr marL="0" indent="0" algn="ctr">
              <a:buNone/>
              <a:defRPr/>
            </a:lvl1pPr>
            <a:lvl2pPr marL="392745" indent="0" algn="ctr">
              <a:buNone/>
              <a:defRPr/>
            </a:lvl2pPr>
            <a:lvl3pPr marL="785689" indent="0" algn="ctr">
              <a:buNone/>
              <a:defRPr/>
            </a:lvl3pPr>
            <a:lvl4pPr marL="1178544" indent="0" algn="ctr">
              <a:buNone/>
              <a:defRPr/>
            </a:lvl4pPr>
            <a:lvl5pPr marL="1571384" indent="0" algn="ctr">
              <a:buNone/>
              <a:defRPr/>
            </a:lvl5pPr>
            <a:lvl6pPr marL="1964250" indent="0" algn="ctr">
              <a:buNone/>
              <a:defRPr/>
            </a:lvl6pPr>
            <a:lvl7pPr marL="2357091" indent="0" algn="ctr">
              <a:buNone/>
              <a:defRPr/>
            </a:lvl7pPr>
            <a:lvl8pPr marL="2749946" indent="0" algn="ctr">
              <a:buNone/>
              <a:defRPr/>
            </a:lvl8pPr>
            <a:lvl9pPr marL="314278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086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08"/>
            <a:ext cx="7462044" cy="1102519"/>
          </a:xfrm>
        </p:spPr>
        <p:txBody>
          <a:bodyPr/>
          <a:lstStyle/>
          <a:p>
            <a:r>
              <a:rPr lang="en-US"/>
              <a:t>Click to edit Master title style</a:t>
            </a:r>
          </a:p>
        </p:txBody>
      </p:sp>
      <p:sp>
        <p:nvSpPr>
          <p:cNvPr id="3" name="Subtitle 2"/>
          <p:cNvSpPr>
            <a:spLocks noGrp="1"/>
          </p:cNvSpPr>
          <p:nvPr>
            <p:ph type="subTitle" idx="1"/>
          </p:nvPr>
        </p:nvSpPr>
        <p:spPr>
          <a:xfrm>
            <a:off x="1317020" y="2914650"/>
            <a:ext cx="6145213" cy="1314450"/>
          </a:xfrm>
        </p:spPr>
        <p:txBody>
          <a:bodyPr/>
          <a:lstStyle>
            <a:lvl1pPr marL="0" indent="0" algn="ctr">
              <a:buNone/>
              <a:defRPr/>
            </a:lvl1pPr>
            <a:lvl2pPr marL="393300" indent="0" algn="ctr">
              <a:buNone/>
              <a:defRPr/>
            </a:lvl2pPr>
            <a:lvl3pPr marL="786811" indent="0" algn="ctr">
              <a:buNone/>
              <a:defRPr/>
            </a:lvl3pPr>
            <a:lvl4pPr marL="1180209" indent="0" algn="ctr">
              <a:buNone/>
              <a:defRPr/>
            </a:lvl4pPr>
            <a:lvl5pPr marL="1573621" indent="0" algn="ctr">
              <a:buNone/>
              <a:defRPr/>
            </a:lvl5pPr>
            <a:lvl6pPr marL="1967027" indent="0" algn="ctr">
              <a:buNone/>
              <a:defRPr/>
            </a:lvl6pPr>
            <a:lvl7pPr marL="2360431" indent="0" algn="ctr">
              <a:buNone/>
              <a:defRPr/>
            </a:lvl7pPr>
            <a:lvl8pPr marL="2753850" indent="0" algn="ctr">
              <a:buNone/>
              <a:defRPr/>
            </a:lvl8pPr>
            <a:lvl9pPr marL="314723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086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1708-9143-7220-A1CC-6F3F82D2F0AC}"/>
              </a:ext>
            </a:extLst>
          </p:cNvPr>
          <p:cNvSpPr>
            <a:spLocks noGrp="1"/>
          </p:cNvSpPr>
          <p:nvPr>
            <p:ph type="ctrTitle"/>
          </p:nvPr>
        </p:nvSpPr>
        <p:spPr>
          <a:xfrm>
            <a:off x="1097360" y="841772"/>
            <a:ext cx="6584156"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F6B2CD0-5D72-00FC-55E4-625390E35ED6}"/>
              </a:ext>
            </a:extLst>
          </p:cNvPr>
          <p:cNvSpPr>
            <a:spLocks noGrp="1"/>
          </p:cNvSpPr>
          <p:nvPr>
            <p:ph type="subTitle" idx="1"/>
          </p:nvPr>
        </p:nvSpPr>
        <p:spPr>
          <a:xfrm>
            <a:off x="1097360" y="2701528"/>
            <a:ext cx="6584156"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24278F-8236-E365-6B1D-54C64584B442}"/>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15AF8E60-B36D-90CE-797F-E3DF6569436F}"/>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F25ADBD8-FE09-D24A-0A85-30C4E49A7429}"/>
              </a:ext>
            </a:extLst>
          </p:cNvPr>
          <p:cNvSpPr>
            <a:spLocks noGrp="1"/>
          </p:cNvSpPr>
          <p:nvPr>
            <p:ph type="sldNum" sz="quarter" idx="12"/>
          </p:nvPr>
        </p:nvSpPr>
        <p:spPr/>
        <p:txBody>
          <a:bodyPr/>
          <a:lstStyle>
            <a:lvl1pPr>
              <a:defRPr/>
            </a:lvl1pPr>
          </a:lstStyle>
          <a:p>
            <a:pPr defTabSz="685800"/>
            <a:fld id="{EBFBBA3A-05CC-42D2-83E7-854EAA08A7D2}"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98704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D5600F-C9A0-9AA5-5C4A-ECCB1744C044}"/>
              </a:ext>
            </a:extLst>
          </p:cNvPr>
          <p:cNvSpPr>
            <a:spLocks noGrp="1"/>
          </p:cNvSpPr>
          <p:nvPr>
            <p:ph type="dt" sz="half" idx="10"/>
          </p:nvPr>
        </p:nvSpPr>
        <p:spPr/>
        <p:txBody>
          <a:bodyPr/>
          <a:lstStyle>
            <a:lvl1pPr>
              <a:defRPr/>
            </a:lvl1pPr>
          </a:lstStyle>
          <a:p>
            <a:pPr algn="l" defTabSz="685800"/>
            <a:endParaRPr lang="en-US" altLang="en-US" sz="1050">
              <a:cs typeface="Arial" panose="020B0604020202020204" pitchFamily="34" charset="0"/>
            </a:endParaRPr>
          </a:p>
        </p:txBody>
      </p:sp>
      <p:sp>
        <p:nvSpPr>
          <p:cNvPr id="3" name="Footer Placeholder 2">
            <a:extLst>
              <a:ext uri="{FF2B5EF4-FFF2-40B4-BE49-F238E27FC236}">
                <a16:creationId xmlns:a16="http://schemas.microsoft.com/office/drawing/2014/main" id="{BA6533E8-F830-8322-FEBF-BD3E3476E36D}"/>
              </a:ext>
            </a:extLst>
          </p:cNvPr>
          <p:cNvSpPr>
            <a:spLocks noGrp="1"/>
          </p:cNvSpPr>
          <p:nvPr>
            <p:ph type="ftr" sz="quarter" idx="11"/>
          </p:nvPr>
        </p:nvSpPr>
        <p:spPr/>
        <p:txBody>
          <a:bodyPr/>
          <a:lstStyle>
            <a:lvl1pPr>
              <a:defRPr/>
            </a:lvl1pPr>
          </a:lstStyle>
          <a:p>
            <a:pPr defTabSz="685800"/>
            <a:endParaRPr lang="en-US" altLang="en-US" sz="1050">
              <a:cs typeface="Arial" panose="020B0604020202020204" pitchFamily="34" charset="0"/>
            </a:endParaRPr>
          </a:p>
        </p:txBody>
      </p:sp>
      <p:sp>
        <p:nvSpPr>
          <p:cNvPr id="4" name="Slide Number Placeholder 3">
            <a:extLst>
              <a:ext uri="{FF2B5EF4-FFF2-40B4-BE49-F238E27FC236}">
                <a16:creationId xmlns:a16="http://schemas.microsoft.com/office/drawing/2014/main" id="{CCAEBEA8-A965-F08F-E561-3C32E615853F}"/>
              </a:ext>
            </a:extLst>
          </p:cNvPr>
          <p:cNvSpPr>
            <a:spLocks noGrp="1"/>
          </p:cNvSpPr>
          <p:nvPr>
            <p:ph type="sldNum" sz="quarter" idx="12"/>
          </p:nvPr>
        </p:nvSpPr>
        <p:spPr/>
        <p:txBody>
          <a:bodyPr/>
          <a:lstStyle>
            <a:lvl1pPr>
              <a:defRPr/>
            </a:lvl1pPr>
          </a:lstStyle>
          <a:p>
            <a:pPr defTabSz="685800"/>
            <a:fld id="{93081690-7EB7-464C-B1ED-C6CB23B53078}" type="slidenum">
              <a:rPr lang="en-US" altLang="en-US" sz="1050" smtClean="0">
                <a:cs typeface="Arial" panose="020B0604020202020204" pitchFamily="34" charset="0"/>
              </a:rPr>
              <a:pPr defTabSz="685800"/>
              <a:t>‹#›</a:t>
            </a:fld>
            <a:endParaRPr lang="en-US" altLang="en-US" sz="1050">
              <a:cs typeface="Arial" panose="020B0604020202020204" pitchFamily="34" charset="0"/>
            </a:endParaRPr>
          </a:p>
        </p:txBody>
      </p:sp>
    </p:spTree>
    <p:extLst>
      <p:ext uri="{BB962C8B-B14F-4D97-AF65-F5344CB8AC3E}">
        <p14:creationId xmlns:p14="http://schemas.microsoft.com/office/powerpoint/2010/main" val="4092519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33"/>
            <a:ext cx="7462044" cy="1102519"/>
          </a:xfrm>
        </p:spPr>
        <p:txBody>
          <a:bodyPr/>
          <a:lstStyle/>
          <a:p>
            <a:r>
              <a:rPr lang="en-US"/>
              <a:t>Click to edit Master title style</a:t>
            </a:r>
          </a:p>
        </p:txBody>
      </p:sp>
      <p:sp>
        <p:nvSpPr>
          <p:cNvPr id="3" name="Subtitle 2"/>
          <p:cNvSpPr>
            <a:spLocks noGrp="1"/>
          </p:cNvSpPr>
          <p:nvPr>
            <p:ph type="subTitle" idx="1"/>
          </p:nvPr>
        </p:nvSpPr>
        <p:spPr>
          <a:xfrm>
            <a:off x="1317045" y="2914650"/>
            <a:ext cx="6145213" cy="1314450"/>
          </a:xfrm>
        </p:spPr>
        <p:txBody>
          <a:bodyPr/>
          <a:lstStyle>
            <a:lvl1pPr marL="0" indent="0" algn="ctr">
              <a:buNone/>
              <a:defRPr/>
            </a:lvl1pPr>
            <a:lvl2pPr marL="392225" indent="0" algn="ctr">
              <a:buNone/>
              <a:defRPr/>
            </a:lvl2pPr>
            <a:lvl3pPr marL="784650" indent="0" algn="ctr">
              <a:buNone/>
              <a:defRPr/>
            </a:lvl3pPr>
            <a:lvl4pPr marL="1177013" indent="0" algn="ctr">
              <a:buNone/>
              <a:defRPr/>
            </a:lvl4pPr>
            <a:lvl5pPr marL="1569328" indent="0" algn="ctr">
              <a:buNone/>
              <a:defRPr/>
            </a:lvl5pPr>
            <a:lvl6pPr marL="1961687" indent="0" algn="ctr">
              <a:buNone/>
              <a:defRPr/>
            </a:lvl6pPr>
            <a:lvl7pPr marL="2354014" indent="0" algn="ctr">
              <a:buNone/>
              <a:defRPr/>
            </a:lvl7pPr>
            <a:lvl8pPr marL="2746349" indent="0" algn="ctr">
              <a:buNone/>
              <a:defRPr/>
            </a:lvl8pPr>
            <a:lvl9pPr marL="313866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955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409229" indent="0">
              <a:buNone/>
              <a:defRPr sz="1800"/>
            </a:lvl2pPr>
            <a:lvl3pPr marL="818647" indent="0">
              <a:buNone/>
              <a:defRPr sz="1600"/>
            </a:lvl3pPr>
            <a:lvl4pPr marL="1227811" indent="0">
              <a:buNone/>
              <a:defRPr sz="1400"/>
            </a:lvl4pPr>
            <a:lvl5pPr marL="1637154" indent="0">
              <a:buNone/>
              <a:defRPr sz="1400"/>
            </a:lvl5pPr>
            <a:lvl6pPr marL="2046234" indent="0">
              <a:buNone/>
              <a:defRPr sz="1400"/>
            </a:lvl6pPr>
            <a:lvl7pPr marL="2455479" indent="0">
              <a:buNone/>
              <a:defRPr sz="1400"/>
            </a:lvl7pPr>
            <a:lvl8pPr marL="2864760" indent="0">
              <a:buNone/>
              <a:defRPr sz="1400"/>
            </a:lvl8pPr>
            <a:lvl9pPr marL="327404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272" y="1151335"/>
            <a:ext cx="3878861" cy="479822"/>
          </a:xfrm>
        </p:spPr>
        <p:txBody>
          <a:bodyPr anchor="b"/>
          <a:lstStyle>
            <a:lvl1pPr marL="0" indent="0">
              <a:buNone/>
              <a:defRPr sz="2400" b="1"/>
            </a:lvl1pPr>
            <a:lvl2pPr marL="409229" indent="0">
              <a:buNone/>
              <a:defRPr sz="2000" b="1"/>
            </a:lvl2pPr>
            <a:lvl3pPr marL="818647" indent="0">
              <a:buNone/>
              <a:defRPr sz="1800" b="1"/>
            </a:lvl3pPr>
            <a:lvl4pPr marL="1227811" indent="0">
              <a:buNone/>
              <a:defRPr sz="1600" b="1"/>
            </a:lvl4pPr>
            <a:lvl5pPr marL="1637154" indent="0">
              <a:buNone/>
              <a:defRPr sz="1600" b="1"/>
            </a:lvl5pPr>
            <a:lvl6pPr marL="2046234" indent="0">
              <a:buNone/>
              <a:defRPr sz="1600" b="1"/>
            </a:lvl6pPr>
            <a:lvl7pPr marL="2455479" indent="0">
              <a:buNone/>
              <a:defRPr sz="1600" b="1"/>
            </a:lvl7pPr>
            <a:lvl8pPr marL="2864760" indent="0">
              <a:buNone/>
              <a:defRPr sz="1600" b="1"/>
            </a:lvl8pPr>
            <a:lvl9pPr marL="327404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72"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0741" y="1151335"/>
            <a:ext cx="3880385" cy="479822"/>
          </a:xfrm>
        </p:spPr>
        <p:txBody>
          <a:bodyPr anchor="b"/>
          <a:lstStyle>
            <a:lvl1pPr marL="0" indent="0">
              <a:buNone/>
              <a:defRPr sz="2400" b="1"/>
            </a:lvl1pPr>
            <a:lvl2pPr marL="409229" indent="0">
              <a:buNone/>
              <a:defRPr sz="2000" b="1"/>
            </a:lvl2pPr>
            <a:lvl3pPr marL="818647" indent="0">
              <a:buNone/>
              <a:defRPr sz="1800" b="1"/>
            </a:lvl3pPr>
            <a:lvl4pPr marL="1227811" indent="0">
              <a:buNone/>
              <a:defRPr sz="1600" b="1"/>
            </a:lvl4pPr>
            <a:lvl5pPr marL="1637154" indent="0">
              <a:buNone/>
              <a:defRPr sz="1600" b="1"/>
            </a:lvl5pPr>
            <a:lvl6pPr marL="2046234" indent="0">
              <a:buNone/>
              <a:defRPr sz="1600" b="1"/>
            </a:lvl6pPr>
            <a:lvl7pPr marL="2455479" indent="0">
              <a:buNone/>
              <a:defRPr sz="1600" b="1"/>
            </a:lvl7pPr>
            <a:lvl8pPr marL="2864760" indent="0">
              <a:buNone/>
              <a:defRPr sz="1600" b="1"/>
            </a:lvl8pPr>
            <a:lvl9pPr marL="32740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0741"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0089"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613" y="206622"/>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0089" y="1076328"/>
            <a:ext cx="2888189" cy="3518297"/>
          </a:xfrm>
        </p:spPr>
        <p:txBody>
          <a:bodyPr/>
          <a:lstStyle>
            <a:lvl1pPr marL="0" indent="0">
              <a:buNone/>
              <a:defRPr sz="1400"/>
            </a:lvl1pPr>
            <a:lvl2pPr marL="409229" indent="0">
              <a:buNone/>
              <a:defRPr sz="1200"/>
            </a:lvl2pPr>
            <a:lvl3pPr marL="818647" indent="0">
              <a:buNone/>
              <a:defRPr sz="1000"/>
            </a:lvl3pPr>
            <a:lvl4pPr marL="1227811" indent="0">
              <a:buNone/>
              <a:defRPr sz="900"/>
            </a:lvl4pPr>
            <a:lvl5pPr marL="1637154" indent="0">
              <a:buNone/>
              <a:defRPr sz="900"/>
            </a:lvl5pPr>
            <a:lvl6pPr marL="2046234" indent="0">
              <a:buNone/>
              <a:defRPr sz="900"/>
            </a:lvl6pPr>
            <a:lvl7pPr marL="2455479" indent="0">
              <a:buNone/>
              <a:defRPr sz="900"/>
            </a:lvl7pPr>
            <a:lvl8pPr marL="2864760" indent="0">
              <a:buNone/>
              <a:defRPr sz="900"/>
            </a:lvl8pPr>
            <a:lvl9pPr marL="327404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2"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2" y="459581"/>
            <a:ext cx="5267325" cy="3086100"/>
          </a:xfrm>
        </p:spPr>
        <p:txBody>
          <a:bodyPr/>
          <a:lstStyle>
            <a:lvl1pPr marL="0" indent="0">
              <a:buNone/>
              <a:defRPr sz="3200"/>
            </a:lvl1pPr>
            <a:lvl2pPr marL="409229" indent="0">
              <a:buNone/>
              <a:defRPr sz="2800"/>
            </a:lvl2pPr>
            <a:lvl3pPr marL="818647" indent="0">
              <a:buNone/>
              <a:defRPr sz="2400"/>
            </a:lvl3pPr>
            <a:lvl4pPr marL="1227811" indent="0">
              <a:buNone/>
              <a:defRPr sz="2000"/>
            </a:lvl4pPr>
            <a:lvl5pPr marL="1637154" indent="0">
              <a:buNone/>
              <a:defRPr sz="2000"/>
            </a:lvl5pPr>
            <a:lvl6pPr marL="2046234" indent="0">
              <a:buNone/>
              <a:defRPr sz="2000"/>
            </a:lvl6pPr>
            <a:lvl7pPr marL="2455479" indent="0">
              <a:buNone/>
              <a:defRPr sz="2000"/>
            </a:lvl7pPr>
            <a:lvl8pPr marL="2864760" indent="0">
              <a:buNone/>
              <a:defRPr sz="2000"/>
            </a:lvl8pPr>
            <a:lvl9pPr marL="3274049" indent="0">
              <a:buNone/>
              <a:defRPr sz="2000"/>
            </a:lvl9pPr>
          </a:lstStyle>
          <a:p>
            <a:endParaRPr lang="en-US"/>
          </a:p>
        </p:txBody>
      </p:sp>
      <p:sp>
        <p:nvSpPr>
          <p:cNvPr id="4" name="Text Placeholder 3"/>
          <p:cNvSpPr>
            <a:spLocks noGrp="1"/>
          </p:cNvSpPr>
          <p:nvPr>
            <p:ph type="body" sz="half" idx="2"/>
          </p:nvPr>
        </p:nvSpPr>
        <p:spPr>
          <a:xfrm>
            <a:off x="1720732" y="4027324"/>
            <a:ext cx="5267325" cy="603647"/>
          </a:xfrm>
        </p:spPr>
        <p:txBody>
          <a:bodyPr/>
          <a:lstStyle>
            <a:lvl1pPr marL="0" indent="0">
              <a:buNone/>
              <a:defRPr sz="1400"/>
            </a:lvl1pPr>
            <a:lvl2pPr marL="409229" indent="0">
              <a:buNone/>
              <a:defRPr sz="1200"/>
            </a:lvl2pPr>
            <a:lvl3pPr marL="818647" indent="0">
              <a:buNone/>
              <a:defRPr sz="1000"/>
            </a:lvl3pPr>
            <a:lvl4pPr marL="1227811" indent="0">
              <a:buNone/>
              <a:defRPr sz="900"/>
            </a:lvl4pPr>
            <a:lvl5pPr marL="1637154" indent="0">
              <a:buNone/>
              <a:defRPr sz="900"/>
            </a:lvl5pPr>
            <a:lvl6pPr marL="2046234" indent="0">
              <a:buNone/>
              <a:defRPr sz="900"/>
            </a:lvl6pPr>
            <a:lvl7pPr marL="2455479" indent="0">
              <a:buNone/>
              <a:defRPr sz="900"/>
            </a:lvl7pPr>
            <a:lvl8pPr marL="2864760" indent="0">
              <a:buNone/>
              <a:defRPr sz="900"/>
            </a:lvl8pPr>
            <a:lvl9pPr marL="327404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09229" algn="ctr" rtl="0" fontAlgn="base">
        <a:spcBef>
          <a:spcPct val="0"/>
        </a:spcBef>
        <a:spcAft>
          <a:spcPct val="0"/>
        </a:spcAft>
        <a:defRPr sz="4400">
          <a:solidFill>
            <a:schemeClr val="tx2"/>
          </a:solidFill>
          <a:latin typeface="Arial" charset="0"/>
          <a:cs typeface="Arial" charset="0"/>
        </a:defRPr>
      </a:lvl6pPr>
      <a:lvl7pPr marL="818647" algn="ctr" rtl="0" fontAlgn="base">
        <a:spcBef>
          <a:spcPct val="0"/>
        </a:spcBef>
        <a:spcAft>
          <a:spcPct val="0"/>
        </a:spcAft>
        <a:defRPr sz="4400">
          <a:solidFill>
            <a:schemeClr val="tx2"/>
          </a:solidFill>
          <a:latin typeface="Arial" charset="0"/>
          <a:cs typeface="Arial" charset="0"/>
        </a:defRPr>
      </a:lvl7pPr>
      <a:lvl8pPr marL="1227811" algn="ctr" rtl="0" fontAlgn="base">
        <a:spcBef>
          <a:spcPct val="0"/>
        </a:spcBef>
        <a:spcAft>
          <a:spcPct val="0"/>
        </a:spcAft>
        <a:defRPr sz="4400">
          <a:solidFill>
            <a:schemeClr val="tx2"/>
          </a:solidFill>
          <a:latin typeface="Arial" charset="0"/>
          <a:cs typeface="Arial" charset="0"/>
        </a:defRPr>
      </a:lvl8pPr>
      <a:lvl9pPr marL="1637154" algn="ctr" rtl="0" fontAlgn="base">
        <a:spcBef>
          <a:spcPct val="0"/>
        </a:spcBef>
        <a:spcAft>
          <a:spcPct val="0"/>
        </a:spcAft>
        <a:defRPr sz="4400">
          <a:solidFill>
            <a:schemeClr val="tx2"/>
          </a:solidFill>
          <a:latin typeface="Arial" charset="0"/>
          <a:cs typeface="Arial" charset="0"/>
        </a:defRPr>
      </a:lvl9pPr>
    </p:titleStyle>
    <p:bodyStyle>
      <a:lvl1pPr marL="306882" indent="-306882" algn="l" rtl="0" fontAlgn="base">
        <a:spcBef>
          <a:spcPct val="20000"/>
        </a:spcBef>
        <a:spcAft>
          <a:spcPct val="0"/>
        </a:spcAft>
        <a:buChar char="•"/>
        <a:defRPr sz="4000">
          <a:solidFill>
            <a:schemeClr val="bg1"/>
          </a:solidFill>
          <a:latin typeface="+mn-lt"/>
          <a:ea typeface="+mn-ea"/>
          <a:cs typeface="+mn-cs"/>
        </a:defRPr>
      </a:lvl1pPr>
      <a:lvl2pPr marL="665123" indent="-255823" algn="l" rtl="0" fontAlgn="base">
        <a:spcBef>
          <a:spcPct val="20000"/>
        </a:spcBef>
        <a:spcAft>
          <a:spcPct val="0"/>
        </a:spcAft>
        <a:buChar char="–"/>
        <a:defRPr sz="4000">
          <a:solidFill>
            <a:schemeClr val="bg1"/>
          </a:solidFill>
          <a:latin typeface="+mn-lt"/>
        </a:defRPr>
      </a:lvl2pPr>
      <a:lvl3pPr marL="1023099" indent="-204563" algn="l" rtl="0" fontAlgn="base">
        <a:spcBef>
          <a:spcPct val="20000"/>
        </a:spcBef>
        <a:spcAft>
          <a:spcPct val="0"/>
        </a:spcAft>
        <a:buChar char="•"/>
        <a:defRPr sz="2400">
          <a:solidFill>
            <a:schemeClr val="tx1"/>
          </a:solidFill>
          <a:latin typeface="+mj-lt"/>
          <a:cs typeface="+mj-cs"/>
        </a:defRPr>
      </a:lvl3pPr>
      <a:lvl4pPr marL="1432472" indent="-204563" algn="l" rtl="0" fontAlgn="base">
        <a:spcBef>
          <a:spcPct val="20000"/>
        </a:spcBef>
        <a:spcAft>
          <a:spcPct val="0"/>
        </a:spcAft>
        <a:buChar char="–"/>
        <a:defRPr sz="2000">
          <a:solidFill>
            <a:schemeClr val="tx1"/>
          </a:solidFill>
          <a:latin typeface="+mj-lt"/>
          <a:cs typeface="+mj-cs"/>
        </a:defRPr>
      </a:lvl4pPr>
      <a:lvl5pPr marL="1841682" indent="-204563" algn="l" rtl="0" fontAlgn="base">
        <a:spcBef>
          <a:spcPct val="20000"/>
        </a:spcBef>
        <a:spcAft>
          <a:spcPct val="0"/>
        </a:spcAft>
        <a:buChar char="»"/>
        <a:defRPr sz="2000">
          <a:solidFill>
            <a:schemeClr val="tx1"/>
          </a:solidFill>
          <a:latin typeface="+mj-lt"/>
          <a:cs typeface="+mj-cs"/>
        </a:defRPr>
      </a:lvl5pPr>
      <a:lvl6pPr marL="2250770" indent="-204563" algn="l" rtl="0" fontAlgn="base">
        <a:spcBef>
          <a:spcPct val="20000"/>
        </a:spcBef>
        <a:spcAft>
          <a:spcPct val="0"/>
        </a:spcAft>
        <a:buChar char="»"/>
        <a:defRPr sz="2000">
          <a:solidFill>
            <a:schemeClr val="tx1"/>
          </a:solidFill>
          <a:latin typeface="+mj-lt"/>
          <a:cs typeface="+mj-cs"/>
        </a:defRPr>
      </a:lvl6pPr>
      <a:lvl7pPr marL="2660134" indent="-204563" algn="l" rtl="0" fontAlgn="base">
        <a:spcBef>
          <a:spcPct val="20000"/>
        </a:spcBef>
        <a:spcAft>
          <a:spcPct val="0"/>
        </a:spcAft>
        <a:buChar char="»"/>
        <a:defRPr sz="2000">
          <a:solidFill>
            <a:schemeClr val="tx1"/>
          </a:solidFill>
          <a:latin typeface="+mj-lt"/>
          <a:cs typeface="+mj-cs"/>
        </a:defRPr>
      </a:lvl7pPr>
      <a:lvl8pPr marL="3069382" indent="-204563" algn="l" rtl="0" fontAlgn="base">
        <a:spcBef>
          <a:spcPct val="20000"/>
        </a:spcBef>
        <a:spcAft>
          <a:spcPct val="0"/>
        </a:spcAft>
        <a:buChar char="»"/>
        <a:defRPr sz="2000">
          <a:solidFill>
            <a:schemeClr val="tx1"/>
          </a:solidFill>
          <a:latin typeface="+mj-lt"/>
          <a:cs typeface="+mj-cs"/>
        </a:defRPr>
      </a:lvl8pPr>
      <a:lvl9pPr marL="3478688" indent="-204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18647" rtl="0" eaLnBrk="1" latinLnBrk="0" hangingPunct="1">
        <a:defRPr sz="1800" kern="1200">
          <a:solidFill>
            <a:schemeClr val="tx1"/>
          </a:solidFill>
          <a:latin typeface="+mn-lt"/>
          <a:ea typeface="+mn-ea"/>
          <a:cs typeface="+mn-cs"/>
        </a:defRPr>
      </a:lvl1pPr>
      <a:lvl2pPr marL="409229" algn="l" defTabSz="818647" rtl="0" eaLnBrk="1" latinLnBrk="0" hangingPunct="1">
        <a:defRPr sz="1800" kern="1200">
          <a:solidFill>
            <a:schemeClr val="tx1"/>
          </a:solidFill>
          <a:latin typeface="+mn-lt"/>
          <a:ea typeface="+mn-ea"/>
          <a:cs typeface="+mn-cs"/>
        </a:defRPr>
      </a:lvl2pPr>
      <a:lvl3pPr marL="818647" algn="l" defTabSz="818647" rtl="0" eaLnBrk="1" latinLnBrk="0" hangingPunct="1">
        <a:defRPr sz="1800" kern="1200">
          <a:solidFill>
            <a:schemeClr val="tx1"/>
          </a:solidFill>
          <a:latin typeface="+mn-lt"/>
          <a:ea typeface="+mn-ea"/>
          <a:cs typeface="+mn-cs"/>
        </a:defRPr>
      </a:lvl3pPr>
      <a:lvl4pPr marL="1227811" algn="l" defTabSz="818647" rtl="0" eaLnBrk="1" latinLnBrk="0" hangingPunct="1">
        <a:defRPr sz="1800" kern="1200">
          <a:solidFill>
            <a:schemeClr val="tx1"/>
          </a:solidFill>
          <a:latin typeface="+mn-lt"/>
          <a:ea typeface="+mn-ea"/>
          <a:cs typeface="+mn-cs"/>
        </a:defRPr>
      </a:lvl4pPr>
      <a:lvl5pPr marL="1637154" algn="l" defTabSz="818647" rtl="0" eaLnBrk="1" latinLnBrk="0" hangingPunct="1">
        <a:defRPr sz="1800" kern="1200">
          <a:solidFill>
            <a:schemeClr val="tx1"/>
          </a:solidFill>
          <a:latin typeface="+mn-lt"/>
          <a:ea typeface="+mn-ea"/>
          <a:cs typeface="+mn-cs"/>
        </a:defRPr>
      </a:lvl5pPr>
      <a:lvl6pPr marL="2046234" algn="l" defTabSz="818647" rtl="0" eaLnBrk="1" latinLnBrk="0" hangingPunct="1">
        <a:defRPr sz="1800" kern="1200">
          <a:solidFill>
            <a:schemeClr val="tx1"/>
          </a:solidFill>
          <a:latin typeface="+mn-lt"/>
          <a:ea typeface="+mn-ea"/>
          <a:cs typeface="+mn-cs"/>
        </a:defRPr>
      </a:lvl6pPr>
      <a:lvl7pPr marL="2455479" algn="l" defTabSz="818647" rtl="0" eaLnBrk="1" latinLnBrk="0" hangingPunct="1">
        <a:defRPr sz="1800" kern="1200">
          <a:solidFill>
            <a:schemeClr val="tx1"/>
          </a:solidFill>
          <a:latin typeface="+mn-lt"/>
          <a:ea typeface="+mn-ea"/>
          <a:cs typeface="+mn-cs"/>
        </a:defRPr>
      </a:lvl7pPr>
      <a:lvl8pPr marL="2864760" algn="l" defTabSz="818647" rtl="0" eaLnBrk="1" latinLnBrk="0" hangingPunct="1">
        <a:defRPr sz="1800" kern="1200">
          <a:solidFill>
            <a:schemeClr val="tx1"/>
          </a:solidFill>
          <a:latin typeface="+mn-lt"/>
          <a:ea typeface="+mn-ea"/>
          <a:cs typeface="+mn-cs"/>
        </a:defRPr>
      </a:lvl8pPr>
      <a:lvl9pPr marL="3274049" algn="l" defTabSz="8186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lvl1pPr>
              <a:defRPr>
                <a:solidFill>
                  <a:schemeClr val="tx1"/>
                </a:solidFill>
                <a:latin typeface="+mj-lt"/>
              </a:defRPr>
            </a:lvl1pPr>
          </a:lstStyle>
          <a:p>
            <a:pPr algn="l"/>
            <a:endParaRPr lang="en-US" altLang="en-US" sz="120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lvl1pPr algn="ctr">
              <a:defRPr>
                <a:solidFill>
                  <a:schemeClr val="tx1"/>
                </a:solidFill>
                <a:latin typeface="+mj-lt"/>
              </a:defRPr>
            </a:lvl1pPr>
          </a:lstStyle>
          <a:p>
            <a:endParaRPr lang="en-US" altLang="en-US" sz="120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2781" algn="ctr" rtl="0" fontAlgn="base">
        <a:spcBef>
          <a:spcPct val="0"/>
        </a:spcBef>
        <a:spcAft>
          <a:spcPct val="0"/>
        </a:spcAft>
        <a:defRPr sz="3800">
          <a:solidFill>
            <a:schemeClr val="tx2"/>
          </a:solidFill>
          <a:latin typeface="Arial" pitchFamily="34" charset="0"/>
          <a:cs typeface="Arial" pitchFamily="34" charset="0"/>
        </a:defRPr>
      </a:lvl6pPr>
      <a:lvl7pPr marL="785776" algn="ctr" rtl="0" fontAlgn="base">
        <a:spcBef>
          <a:spcPct val="0"/>
        </a:spcBef>
        <a:spcAft>
          <a:spcPct val="0"/>
        </a:spcAft>
        <a:defRPr sz="3800">
          <a:solidFill>
            <a:schemeClr val="tx2"/>
          </a:solidFill>
          <a:latin typeface="Arial" pitchFamily="34" charset="0"/>
          <a:cs typeface="Arial" pitchFamily="34" charset="0"/>
        </a:defRPr>
      </a:lvl7pPr>
      <a:lvl8pPr marL="1178674" algn="ctr" rtl="0" fontAlgn="base">
        <a:spcBef>
          <a:spcPct val="0"/>
        </a:spcBef>
        <a:spcAft>
          <a:spcPct val="0"/>
        </a:spcAft>
        <a:defRPr sz="3800">
          <a:solidFill>
            <a:schemeClr val="tx2"/>
          </a:solidFill>
          <a:latin typeface="Arial" pitchFamily="34" charset="0"/>
          <a:cs typeface="Arial" pitchFamily="34" charset="0"/>
        </a:defRPr>
      </a:lvl8pPr>
      <a:lvl9pPr marL="1571558"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4680" indent="-294680" algn="l" rtl="0" fontAlgn="base">
        <a:spcBef>
          <a:spcPct val="20000"/>
        </a:spcBef>
        <a:spcAft>
          <a:spcPct val="0"/>
        </a:spcAft>
        <a:buChar char="•"/>
        <a:defRPr sz="3500">
          <a:solidFill>
            <a:schemeClr val="bg1"/>
          </a:solidFill>
          <a:latin typeface="+mn-lt"/>
          <a:ea typeface="+mn-ea"/>
          <a:cs typeface="+mn-cs"/>
        </a:defRPr>
      </a:lvl1pPr>
      <a:lvl2pPr marL="638422" indent="-245607" algn="l" rtl="0" fontAlgn="base">
        <a:spcBef>
          <a:spcPct val="20000"/>
        </a:spcBef>
        <a:spcAft>
          <a:spcPct val="0"/>
        </a:spcAft>
        <a:buChar char="–"/>
        <a:defRPr sz="3500">
          <a:solidFill>
            <a:schemeClr val="bg1"/>
          </a:solidFill>
          <a:latin typeface="+mn-lt"/>
        </a:defRPr>
      </a:lvl2pPr>
      <a:lvl3pPr marL="982197" indent="-196453" algn="l" rtl="0" fontAlgn="base">
        <a:spcBef>
          <a:spcPct val="20000"/>
        </a:spcBef>
        <a:spcAft>
          <a:spcPct val="0"/>
        </a:spcAft>
        <a:buChar char="•"/>
        <a:defRPr sz="2100">
          <a:solidFill>
            <a:schemeClr val="tx1"/>
          </a:solidFill>
          <a:latin typeface="+mj-lt"/>
          <a:cs typeface="+mj-cs"/>
        </a:defRPr>
      </a:lvl3pPr>
      <a:lvl4pPr marL="1375120" indent="-196453" algn="l" rtl="0" fontAlgn="base">
        <a:spcBef>
          <a:spcPct val="20000"/>
        </a:spcBef>
        <a:spcAft>
          <a:spcPct val="0"/>
        </a:spcAft>
        <a:buChar char="–"/>
        <a:defRPr sz="1700">
          <a:solidFill>
            <a:schemeClr val="tx1"/>
          </a:solidFill>
          <a:latin typeface="+mj-lt"/>
          <a:cs typeface="+mj-cs"/>
        </a:defRPr>
      </a:lvl4pPr>
      <a:lvl5pPr marL="1768035" indent="-196453" algn="l" rtl="0" fontAlgn="base">
        <a:spcBef>
          <a:spcPct val="20000"/>
        </a:spcBef>
        <a:spcAft>
          <a:spcPct val="0"/>
        </a:spcAft>
        <a:buChar char="»"/>
        <a:defRPr sz="1700">
          <a:solidFill>
            <a:schemeClr val="tx1"/>
          </a:solidFill>
          <a:latin typeface="+mj-lt"/>
          <a:cs typeface="+mj-cs"/>
        </a:defRPr>
      </a:lvl5pPr>
      <a:lvl6pPr marL="2160903" indent="-196453" algn="l" rtl="0" fontAlgn="base">
        <a:spcBef>
          <a:spcPct val="20000"/>
        </a:spcBef>
        <a:spcAft>
          <a:spcPct val="0"/>
        </a:spcAft>
        <a:buChar char="»"/>
        <a:defRPr sz="1700">
          <a:solidFill>
            <a:schemeClr val="tx1"/>
          </a:solidFill>
          <a:latin typeface="+mj-lt"/>
          <a:cs typeface="+mj-cs"/>
        </a:defRPr>
      </a:lvl6pPr>
      <a:lvl7pPr marL="2553786" indent="-196453" algn="l" rtl="0" fontAlgn="base">
        <a:spcBef>
          <a:spcPct val="20000"/>
        </a:spcBef>
        <a:spcAft>
          <a:spcPct val="0"/>
        </a:spcAft>
        <a:buChar char="»"/>
        <a:defRPr sz="1700">
          <a:solidFill>
            <a:schemeClr val="tx1"/>
          </a:solidFill>
          <a:latin typeface="+mj-lt"/>
          <a:cs typeface="+mj-cs"/>
        </a:defRPr>
      </a:lvl7pPr>
      <a:lvl8pPr marL="2946686" indent="-196453" algn="l" rtl="0" fontAlgn="base">
        <a:spcBef>
          <a:spcPct val="20000"/>
        </a:spcBef>
        <a:spcAft>
          <a:spcPct val="0"/>
        </a:spcAft>
        <a:buChar char="»"/>
        <a:defRPr sz="1700">
          <a:solidFill>
            <a:schemeClr val="tx1"/>
          </a:solidFill>
          <a:latin typeface="+mj-lt"/>
          <a:cs typeface="+mj-cs"/>
        </a:defRPr>
      </a:lvl8pPr>
      <a:lvl9pPr marL="3339579" indent="-196453"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5776" rtl="0" eaLnBrk="1" latinLnBrk="0" hangingPunct="1">
        <a:defRPr sz="1600" kern="1200">
          <a:solidFill>
            <a:schemeClr val="tx1"/>
          </a:solidFill>
          <a:latin typeface="+mn-lt"/>
          <a:ea typeface="+mn-ea"/>
          <a:cs typeface="+mn-cs"/>
        </a:defRPr>
      </a:lvl1pPr>
      <a:lvl2pPr marL="392781" algn="l" defTabSz="785776" rtl="0" eaLnBrk="1" latinLnBrk="0" hangingPunct="1">
        <a:defRPr sz="1600" kern="1200">
          <a:solidFill>
            <a:schemeClr val="tx1"/>
          </a:solidFill>
          <a:latin typeface="+mn-lt"/>
          <a:ea typeface="+mn-ea"/>
          <a:cs typeface="+mn-cs"/>
        </a:defRPr>
      </a:lvl2pPr>
      <a:lvl3pPr marL="785776" algn="l" defTabSz="785776" rtl="0" eaLnBrk="1" latinLnBrk="0" hangingPunct="1">
        <a:defRPr sz="1600" kern="1200">
          <a:solidFill>
            <a:schemeClr val="tx1"/>
          </a:solidFill>
          <a:latin typeface="+mn-lt"/>
          <a:ea typeface="+mn-ea"/>
          <a:cs typeface="+mn-cs"/>
        </a:defRPr>
      </a:lvl3pPr>
      <a:lvl4pPr marL="1178674" algn="l" defTabSz="785776" rtl="0" eaLnBrk="1" latinLnBrk="0" hangingPunct="1">
        <a:defRPr sz="1600" kern="1200">
          <a:solidFill>
            <a:schemeClr val="tx1"/>
          </a:solidFill>
          <a:latin typeface="+mn-lt"/>
          <a:ea typeface="+mn-ea"/>
          <a:cs typeface="+mn-cs"/>
        </a:defRPr>
      </a:lvl4pPr>
      <a:lvl5pPr marL="1571558" algn="l" defTabSz="785776" rtl="0" eaLnBrk="1" latinLnBrk="0" hangingPunct="1">
        <a:defRPr sz="1600" kern="1200">
          <a:solidFill>
            <a:schemeClr val="tx1"/>
          </a:solidFill>
          <a:latin typeface="+mn-lt"/>
          <a:ea typeface="+mn-ea"/>
          <a:cs typeface="+mn-cs"/>
        </a:defRPr>
      </a:lvl5pPr>
      <a:lvl6pPr marL="1964463" algn="l" defTabSz="785776" rtl="0" eaLnBrk="1" latinLnBrk="0" hangingPunct="1">
        <a:defRPr sz="1600" kern="1200">
          <a:solidFill>
            <a:schemeClr val="tx1"/>
          </a:solidFill>
          <a:latin typeface="+mn-lt"/>
          <a:ea typeface="+mn-ea"/>
          <a:cs typeface="+mn-cs"/>
        </a:defRPr>
      </a:lvl6pPr>
      <a:lvl7pPr marL="2357347" algn="l" defTabSz="785776" rtl="0" eaLnBrk="1" latinLnBrk="0" hangingPunct="1">
        <a:defRPr sz="1600" kern="1200">
          <a:solidFill>
            <a:schemeClr val="tx1"/>
          </a:solidFill>
          <a:latin typeface="+mn-lt"/>
          <a:ea typeface="+mn-ea"/>
          <a:cs typeface="+mn-cs"/>
        </a:defRPr>
      </a:lvl7pPr>
      <a:lvl8pPr marL="2750247" algn="l" defTabSz="785776" rtl="0" eaLnBrk="1" latinLnBrk="0" hangingPunct="1">
        <a:defRPr sz="1600" kern="1200">
          <a:solidFill>
            <a:schemeClr val="tx1"/>
          </a:solidFill>
          <a:latin typeface="+mn-lt"/>
          <a:ea typeface="+mn-ea"/>
          <a:cs typeface="+mn-cs"/>
        </a:defRPr>
      </a:lvl8pPr>
      <a:lvl9pPr marL="3143123" algn="l" defTabSz="78577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lvl1pPr>
              <a:defRPr>
                <a:solidFill>
                  <a:schemeClr val="tx1"/>
                </a:solidFill>
                <a:latin typeface="+mj-lt"/>
              </a:defRPr>
            </a:lvl1pPr>
          </a:lstStyle>
          <a:p>
            <a:pPr algn="l"/>
            <a:endParaRPr lang="en-US" altLang="en-US" sz="120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lvl1pPr algn="ctr">
              <a:defRPr>
                <a:solidFill>
                  <a:schemeClr val="tx1"/>
                </a:solidFill>
                <a:latin typeface="+mj-lt"/>
              </a:defRPr>
            </a:lvl1pPr>
          </a:lstStyle>
          <a:p>
            <a:endParaRPr lang="en-US" altLang="en-US" sz="120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3341" algn="ctr" rtl="0" fontAlgn="base">
        <a:spcBef>
          <a:spcPct val="0"/>
        </a:spcBef>
        <a:spcAft>
          <a:spcPct val="0"/>
        </a:spcAft>
        <a:defRPr sz="3800">
          <a:solidFill>
            <a:schemeClr val="tx2"/>
          </a:solidFill>
          <a:latin typeface="Arial" pitchFamily="34" charset="0"/>
          <a:cs typeface="Arial" pitchFamily="34" charset="0"/>
        </a:defRPr>
      </a:lvl6pPr>
      <a:lvl7pPr marL="786898" algn="ctr" rtl="0" fontAlgn="base">
        <a:spcBef>
          <a:spcPct val="0"/>
        </a:spcBef>
        <a:spcAft>
          <a:spcPct val="0"/>
        </a:spcAft>
        <a:defRPr sz="3800">
          <a:solidFill>
            <a:schemeClr val="tx2"/>
          </a:solidFill>
          <a:latin typeface="Arial" pitchFamily="34" charset="0"/>
          <a:cs typeface="Arial" pitchFamily="34" charset="0"/>
        </a:defRPr>
      </a:lvl7pPr>
      <a:lvl8pPr marL="1180338" algn="ctr" rtl="0" fontAlgn="base">
        <a:spcBef>
          <a:spcPct val="0"/>
        </a:spcBef>
        <a:spcAft>
          <a:spcPct val="0"/>
        </a:spcAft>
        <a:defRPr sz="3800">
          <a:solidFill>
            <a:schemeClr val="tx2"/>
          </a:solidFill>
          <a:latin typeface="Arial" pitchFamily="34" charset="0"/>
          <a:cs typeface="Arial" pitchFamily="34" charset="0"/>
        </a:defRPr>
      </a:lvl8pPr>
      <a:lvl9pPr marL="1573793"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5101" indent="-295101" algn="l" rtl="0" fontAlgn="base">
        <a:spcBef>
          <a:spcPct val="20000"/>
        </a:spcBef>
        <a:spcAft>
          <a:spcPct val="0"/>
        </a:spcAft>
        <a:buChar char="•"/>
        <a:defRPr sz="3500">
          <a:solidFill>
            <a:schemeClr val="bg1"/>
          </a:solidFill>
          <a:latin typeface="+mn-lt"/>
          <a:ea typeface="+mn-ea"/>
          <a:cs typeface="+mn-cs"/>
        </a:defRPr>
      </a:lvl1pPr>
      <a:lvl2pPr marL="639335" indent="-245951" algn="l" rtl="0" fontAlgn="base">
        <a:spcBef>
          <a:spcPct val="20000"/>
        </a:spcBef>
        <a:spcAft>
          <a:spcPct val="0"/>
        </a:spcAft>
        <a:buChar char="–"/>
        <a:defRPr sz="3500">
          <a:solidFill>
            <a:schemeClr val="bg1"/>
          </a:solidFill>
          <a:latin typeface="+mn-lt"/>
        </a:defRPr>
      </a:lvl2pPr>
      <a:lvl3pPr marL="983598" indent="-196714" algn="l" rtl="0" fontAlgn="base">
        <a:spcBef>
          <a:spcPct val="20000"/>
        </a:spcBef>
        <a:spcAft>
          <a:spcPct val="0"/>
        </a:spcAft>
        <a:buChar char="•"/>
        <a:defRPr sz="2100">
          <a:solidFill>
            <a:schemeClr val="tx1"/>
          </a:solidFill>
          <a:latin typeface="+mj-lt"/>
          <a:cs typeface="+mj-cs"/>
        </a:defRPr>
      </a:lvl3pPr>
      <a:lvl4pPr marL="1377066" indent="-196714" algn="l" rtl="0" fontAlgn="base">
        <a:spcBef>
          <a:spcPct val="20000"/>
        </a:spcBef>
        <a:spcAft>
          <a:spcPct val="0"/>
        </a:spcAft>
        <a:buChar char="–"/>
        <a:defRPr sz="1700">
          <a:solidFill>
            <a:schemeClr val="tx1"/>
          </a:solidFill>
          <a:latin typeface="+mj-lt"/>
          <a:cs typeface="+mj-cs"/>
        </a:defRPr>
      </a:lvl4pPr>
      <a:lvl5pPr marL="1770546" indent="-196714" algn="l" rtl="0" fontAlgn="base">
        <a:spcBef>
          <a:spcPct val="20000"/>
        </a:spcBef>
        <a:spcAft>
          <a:spcPct val="0"/>
        </a:spcAft>
        <a:buChar char="»"/>
        <a:defRPr sz="1700">
          <a:solidFill>
            <a:schemeClr val="tx1"/>
          </a:solidFill>
          <a:latin typeface="+mj-lt"/>
          <a:cs typeface="+mj-cs"/>
        </a:defRPr>
      </a:lvl5pPr>
      <a:lvl6pPr marL="2163965" indent="-196714" algn="l" rtl="0" fontAlgn="base">
        <a:spcBef>
          <a:spcPct val="20000"/>
        </a:spcBef>
        <a:spcAft>
          <a:spcPct val="0"/>
        </a:spcAft>
        <a:buChar char="»"/>
        <a:defRPr sz="1700">
          <a:solidFill>
            <a:schemeClr val="tx1"/>
          </a:solidFill>
          <a:latin typeface="+mj-lt"/>
          <a:cs typeface="+mj-cs"/>
        </a:defRPr>
      </a:lvl6pPr>
      <a:lvl7pPr marL="2557411" indent="-196714" algn="l" rtl="0" fontAlgn="base">
        <a:spcBef>
          <a:spcPct val="20000"/>
        </a:spcBef>
        <a:spcAft>
          <a:spcPct val="0"/>
        </a:spcAft>
        <a:buChar char="»"/>
        <a:defRPr sz="1700">
          <a:solidFill>
            <a:schemeClr val="tx1"/>
          </a:solidFill>
          <a:latin typeface="+mj-lt"/>
          <a:cs typeface="+mj-cs"/>
        </a:defRPr>
      </a:lvl7pPr>
      <a:lvl8pPr marL="2950860" indent="-196714" algn="l" rtl="0" fontAlgn="base">
        <a:spcBef>
          <a:spcPct val="20000"/>
        </a:spcBef>
        <a:spcAft>
          <a:spcPct val="0"/>
        </a:spcAft>
        <a:buChar char="»"/>
        <a:defRPr sz="1700">
          <a:solidFill>
            <a:schemeClr val="tx1"/>
          </a:solidFill>
          <a:latin typeface="+mj-lt"/>
          <a:cs typeface="+mj-cs"/>
        </a:defRPr>
      </a:lvl8pPr>
      <a:lvl9pPr marL="3344320" indent="-196714"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6898" rtl="0" eaLnBrk="1" latinLnBrk="0" hangingPunct="1">
        <a:defRPr sz="1600" kern="1200">
          <a:solidFill>
            <a:schemeClr val="tx1"/>
          </a:solidFill>
          <a:latin typeface="+mn-lt"/>
          <a:ea typeface="+mn-ea"/>
          <a:cs typeface="+mn-cs"/>
        </a:defRPr>
      </a:lvl1pPr>
      <a:lvl2pPr marL="393341" algn="l" defTabSz="786898" rtl="0" eaLnBrk="1" latinLnBrk="0" hangingPunct="1">
        <a:defRPr sz="1600" kern="1200">
          <a:solidFill>
            <a:schemeClr val="tx1"/>
          </a:solidFill>
          <a:latin typeface="+mn-lt"/>
          <a:ea typeface="+mn-ea"/>
          <a:cs typeface="+mn-cs"/>
        </a:defRPr>
      </a:lvl2pPr>
      <a:lvl3pPr marL="786898" algn="l" defTabSz="786898" rtl="0" eaLnBrk="1" latinLnBrk="0" hangingPunct="1">
        <a:defRPr sz="1600" kern="1200">
          <a:solidFill>
            <a:schemeClr val="tx1"/>
          </a:solidFill>
          <a:latin typeface="+mn-lt"/>
          <a:ea typeface="+mn-ea"/>
          <a:cs typeface="+mn-cs"/>
        </a:defRPr>
      </a:lvl3pPr>
      <a:lvl4pPr marL="1180338" algn="l" defTabSz="786898" rtl="0" eaLnBrk="1" latinLnBrk="0" hangingPunct="1">
        <a:defRPr sz="1600" kern="1200">
          <a:solidFill>
            <a:schemeClr val="tx1"/>
          </a:solidFill>
          <a:latin typeface="+mn-lt"/>
          <a:ea typeface="+mn-ea"/>
          <a:cs typeface="+mn-cs"/>
        </a:defRPr>
      </a:lvl4pPr>
      <a:lvl5pPr marL="1573793" algn="l" defTabSz="786898" rtl="0" eaLnBrk="1" latinLnBrk="0" hangingPunct="1">
        <a:defRPr sz="1600" kern="1200">
          <a:solidFill>
            <a:schemeClr val="tx1"/>
          </a:solidFill>
          <a:latin typeface="+mn-lt"/>
          <a:ea typeface="+mn-ea"/>
          <a:cs typeface="+mn-cs"/>
        </a:defRPr>
      </a:lvl5pPr>
      <a:lvl6pPr marL="1967240" algn="l" defTabSz="786898" rtl="0" eaLnBrk="1" latinLnBrk="0" hangingPunct="1">
        <a:defRPr sz="1600" kern="1200">
          <a:solidFill>
            <a:schemeClr val="tx1"/>
          </a:solidFill>
          <a:latin typeface="+mn-lt"/>
          <a:ea typeface="+mn-ea"/>
          <a:cs typeface="+mn-cs"/>
        </a:defRPr>
      </a:lvl6pPr>
      <a:lvl7pPr marL="2360688" algn="l" defTabSz="786898" rtl="0" eaLnBrk="1" latinLnBrk="0" hangingPunct="1">
        <a:defRPr sz="1600" kern="1200">
          <a:solidFill>
            <a:schemeClr val="tx1"/>
          </a:solidFill>
          <a:latin typeface="+mn-lt"/>
          <a:ea typeface="+mn-ea"/>
          <a:cs typeface="+mn-cs"/>
        </a:defRPr>
      </a:lvl7pPr>
      <a:lvl8pPr marL="2754154" algn="l" defTabSz="786898" rtl="0" eaLnBrk="1" latinLnBrk="0" hangingPunct="1">
        <a:defRPr sz="1600" kern="1200">
          <a:solidFill>
            <a:schemeClr val="tx1"/>
          </a:solidFill>
          <a:latin typeface="+mn-lt"/>
          <a:ea typeface="+mn-ea"/>
          <a:cs typeface="+mn-cs"/>
        </a:defRPr>
      </a:lvl8pPr>
      <a:lvl9pPr marL="3147578" algn="l" defTabSz="78689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7610C0A-4E01-691E-68B1-AFF8DB2B7AD2}"/>
              </a:ext>
            </a:extLst>
          </p:cNvPr>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8B346B-6E06-D6FD-2C08-52BEE898DC0F}"/>
              </a:ext>
            </a:extLst>
          </p:cNvPr>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82773E-D081-EC80-26E1-31ED9A5E7E83}"/>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869CD641-E95D-519D-2D75-17AEE2992FC5}"/>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99FDBDCE-D16C-CB3A-E0A4-EFEFED51DEEC}"/>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268E856D-7AED-496C-B879-09A4F419A763}" type="slidenum">
              <a:rPr lang="en-US" altLang="en-US"/>
              <a:pPr/>
              <a:t>‹#›</a:t>
            </a:fld>
            <a:endParaRPr lang="en-US" altLang="en-US"/>
          </a:p>
        </p:txBody>
      </p:sp>
    </p:spTree>
    <p:extLst>
      <p:ext uri="{BB962C8B-B14F-4D97-AF65-F5344CB8AC3E}">
        <p14:creationId xmlns:p14="http://schemas.microsoft.com/office/powerpoint/2010/main" val="1710695940"/>
      </p:ext>
    </p:extLst>
  </p:cSld>
  <p:clrMap bg1="lt1" tx1="dk1" bg2="lt2" tx2="dk2" accent1="accent1" accent2="accent2" accent3="accent3" accent4="accent4" accent5="accent5" accent6="accent6" hlink="hlink" folHlink="folHlink"/>
  <p:sldLayoutIdLst>
    <p:sldLayoutId id="2147483761" r:id="rId1"/>
    <p:sldLayoutId id="2147483762"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lvl1pPr>
              <a:defRPr>
                <a:solidFill>
                  <a:schemeClr val="tx1"/>
                </a:solidFill>
                <a:latin typeface="+mj-lt"/>
              </a:defRPr>
            </a:lvl1pPr>
          </a:lstStyle>
          <a:p>
            <a:pPr algn="l"/>
            <a:endParaRPr lang="en-US" altLang="en-US" sz="120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lvl1pPr algn="ctr">
              <a:defRPr>
                <a:solidFill>
                  <a:schemeClr val="tx1"/>
                </a:solidFill>
                <a:latin typeface="+mj-lt"/>
              </a:defRPr>
            </a:lvl1pPr>
          </a:lstStyle>
          <a:p>
            <a:endParaRPr lang="en-US" altLang="en-US" sz="120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a:solidFill>
                <a:srgbClr val="000000"/>
              </a:solidFill>
              <a:cs typeface="Arial" pitchFamily="34" charset="0"/>
            </a:endParaRPr>
          </a:p>
        </p:txBody>
      </p:sp>
    </p:spTree>
    <p:extLst>
      <p:ext uri="{BB962C8B-B14F-4D97-AF65-F5344CB8AC3E}">
        <p14:creationId xmlns:p14="http://schemas.microsoft.com/office/powerpoint/2010/main" val="3781771963"/>
      </p:ext>
    </p:extLst>
  </p:cSld>
  <p:clrMap bg1="lt1" tx1="dk1" bg2="lt2" tx2="dk2" accent1="accent1" accent2="accent2" accent3="accent3" accent4="accent4" accent5="accent5" accent6="accent6" hlink="hlink" folHlink="folHlink"/>
  <p:sldLayoutIdLst>
    <p:sldLayoutId id="2147483764"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2280" algn="ctr" rtl="0" fontAlgn="base">
        <a:spcBef>
          <a:spcPct val="0"/>
        </a:spcBef>
        <a:spcAft>
          <a:spcPct val="0"/>
        </a:spcAft>
        <a:defRPr sz="3800">
          <a:solidFill>
            <a:schemeClr val="tx2"/>
          </a:solidFill>
          <a:latin typeface="Arial" pitchFamily="34" charset="0"/>
          <a:cs typeface="Arial" pitchFamily="34" charset="0"/>
        </a:defRPr>
      </a:lvl6pPr>
      <a:lvl7pPr marL="784739" algn="ctr" rtl="0" fontAlgn="base">
        <a:spcBef>
          <a:spcPct val="0"/>
        </a:spcBef>
        <a:spcAft>
          <a:spcPct val="0"/>
        </a:spcAft>
        <a:defRPr sz="3800">
          <a:solidFill>
            <a:schemeClr val="tx2"/>
          </a:solidFill>
          <a:latin typeface="Arial" pitchFamily="34" charset="0"/>
          <a:cs typeface="Arial" pitchFamily="34" charset="0"/>
        </a:defRPr>
      </a:lvl7pPr>
      <a:lvl8pPr marL="1177140" algn="ctr" rtl="0" fontAlgn="base">
        <a:spcBef>
          <a:spcPct val="0"/>
        </a:spcBef>
        <a:spcAft>
          <a:spcPct val="0"/>
        </a:spcAft>
        <a:defRPr sz="3800">
          <a:solidFill>
            <a:schemeClr val="tx2"/>
          </a:solidFill>
          <a:latin typeface="Arial" pitchFamily="34" charset="0"/>
          <a:cs typeface="Arial" pitchFamily="34" charset="0"/>
        </a:defRPr>
      </a:lvl8pPr>
      <a:lvl9pPr marL="1569501"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4290" indent="-294290" algn="l" rtl="0" fontAlgn="base">
        <a:spcBef>
          <a:spcPct val="20000"/>
        </a:spcBef>
        <a:spcAft>
          <a:spcPct val="0"/>
        </a:spcAft>
        <a:buChar char="•"/>
        <a:defRPr sz="3500">
          <a:solidFill>
            <a:schemeClr val="bg1"/>
          </a:solidFill>
          <a:latin typeface="+mn-lt"/>
          <a:ea typeface="+mn-ea"/>
          <a:cs typeface="+mn-cs"/>
        </a:defRPr>
      </a:lvl1pPr>
      <a:lvl2pPr marL="637584" indent="-245288" algn="l" rtl="0" fontAlgn="base">
        <a:spcBef>
          <a:spcPct val="20000"/>
        </a:spcBef>
        <a:spcAft>
          <a:spcPct val="0"/>
        </a:spcAft>
        <a:buChar char="–"/>
        <a:defRPr sz="3500">
          <a:solidFill>
            <a:schemeClr val="bg1"/>
          </a:solidFill>
          <a:latin typeface="+mn-lt"/>
        </a:defRPr>
      </a:lvl2pPr>
      <a:lvl3pPr marL="980919" indent="-196201" algn="l" rtl="0" fontAlgn="base">
        <a:spcBef>
          <a:spcPct val="20000"/>
        </a:spcBef>
        <a:spcAft>
          <a:spcPct val="0"/>
        </a:spcAft>
        <a:buChar char="•"/>
        <a:defRPr sz="2100">
          <a:solidFill>
            <a:schemeClr val="tx1"/>
          </a:solidFill>
          <a:latin typeface="+mj-lt"/>
          <a:cs typeface="+mj-cs"/>
        </a:defRPr>
      </a:lvl3pPr>
      <a:lvl4pPr marL="1373316" indent="-196201" algn="l" rtl="0" fontAlgn="base">
        <a:spcBef>
          <a:spcPct val="20000"/>
        </a:spcBef>
        <a:spcAft>
          <a:spcPct val="0"/>
        </a:spcAft>
        <a:buChar char="–"/>
        <a:defRPr sz="1700">
          <a:solidFill>
            <a:schemeClr val="tx1"/>
          </a:solidFill>
          <a:latin typeface="+mj-lt"/>
          <a:cs typeface="+mj-cs"/>
        </a:defRPr>
      </a:lvl4pPr>
      <a:lvl5pPr marL="1765714" indent="-196201" algn="l" rtl="0" fontAlgn="base">
        <a:spcBef>
          <a:spcPct val="20000"/>
        </a:spcBef>
        <a:spcAft>
          <a:spcPct val="0"/>
        </a:spcAft>
        <a:buChar char="»"/>
        <a:defRPr sz="1700">
          <a:solidFill>
            <a:schemeClr val="tx1"/>
          </a:solidFill>
          <a:latin typeface="+mj-lt"/>
          <a:cs typeface="+mj-cs"/>
        </a:defRPr>
      </a:lvl5pPr>
      <a:lvl6pPr marL="2158088" indent="-196201" algn="l" rtl="0" fontAlgn="base">
        <a:spcBef>
          <a:spcPct val="20000"/>
        </a:spcBef>
        <a:spcAft>
          <a:spcPct val="0"/>
        </a:spcAft>
        <a:buChar char="»"/>
        <a:defRPr sz="1700">
          <a:solidFill>
            <a:schemeClr val="tx1"/>
          </a:solidFill>
          <a:latin typeface="+mj-lt"/>
          <a:cs typeface="+mj-cs"/>
        </a:defRPr>
      </a:lvl6pPr>
      <a:lvl7pPr marL="2550444" indent="-196201" algn="l" rtl="0" fontAlgn="base">
        <a:spcBef>
          <a:spcPct val="20000"/>
        </a:spcBef>
        <a:spcAft>
          <a:spcPct val="0"/>
        </a:spcAft>
        <a:buChar char="»"/>
        <a:defRPr sz="1700">
          <a:solidFill>
            <a:schemeClr val="tx1"/>
          </a:solidFill>
          <a:latin typeface="+mj-lt"/>
          <a:cs typeface="+mj-cs"/>
        </a:defRPr>
      </a:lvl7pPr>
      <a:lvl8pPr marL="2942836" indent="-196201" algn="l" rtl="0" fontAlgn="base">
        <a:spcBef>
          <a:spcPct val="20000"/>
        </a:spcBef>
        <a:spcAft>
          <a:spcPct val="0"/>
        </a:spcAft>
        <a:buChar char="»"/>
        <a:defRPr sz="1700">
          <a:solidFill>
            <a:schemeClr val="tx1"/>
          </a:solidFill>
          <a:latin typeface="+mj-lt"/>
          <a:cs typeface="+mj-cs"/>
        </a:defRPr>
      </a:lvl8pPr>
      <a:lvl9pPr marL="3335213" indent="-196201"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4739" rtl="0" eaLnBrk="1" latinLnBrk="0" hangingPunct="1">
        <a:defRPr sz="1600" kern="1200">
          <a:solidFill>
            <a:schemeClr val="tx1"/>
          </a:solidFill>
          <a:latin typeface="+mn-lt"/>
          <a:ea typeface="+mn-ea"/>
          <a:cs typeface="+mn-cs"/>
        </a:defRPr>
      </a:lvl1pPr>
      <a:lvl2pPr marL="392280" algn="l" defTabSz="784739" rtl="0" eaLnBrk="1" latinLnBrk="0" hangingPunct="1">
        <a:defRPr sz="1600" kern="1200">
          <a:solidFill>
            <a:schemeClr val="tx1"/>
          </a:solidFill>
          <a:latin typeface="+mn-lt"/>
          <a:ea typeface="+mn-ea"/>
          <a:cs typeface="+mn-cs"/>
        </a:defRPr>
      </a:lvl2pPr>
      <a:lvl3pPr marL="784739" algn="l" defTabSz="784739" rtl="0" eaLnBrk="1" latinLnBrk="0" hangingPunct="1">
        <a:defRPr sz="1600" kern="1200">
          <a:solidFill>
            <a:schemeClr val="tx1"/>
          </a:solidFill>
          <a:latin typeface="+mn-lt"/>
          <a:ea typeface="+mn-ea"/>
          <a:cs typeface="+mn-cs"/>
        </a:defRPr>
      </a:lvl3pPr>
      <a:lvl4pPr marL="1177140" algn="l" defTabSz="784739" rtl="0" eaLnBrk="1" latinLnBrk="0" hangingPunct="1">
        <a:defRPr sz="1600" kern="1200">
          <a:solidFill>
            <a:schemeClr val="tx1"/>
          </a:solidFill>
          <a:latin typeface="+mn-lt"/>
          <a:ea typeface="+mn-ea"/>
          <a:cs typeface="+mn-cs"/>
        </a:defRPr>
      </a:lvl4pPr>
      <a:lvl5pPr marL="1569501" algn="l" defTabSz="784739" rtl="0" eaLnBrk="1" latinLnBrk="0" hangingPunct="1">
        <a:defRPr sz="1600" kern="1200">
          <a:solidFill>
            <a:schemeClr val="tx1"/>
          </a:solidFill>
          <a:latin typeface="+mn-lt"/>
          <a:ea typeface="+mn-ea"/>
          <a:cs typeface="+mn-cs"/>
        </a:defRPr>
      </a:lvl5pPr>
      <a:lvl6pPr marL="1961896" algn="l" defTabSz="784739" rtl="0" eaLnBrk="1" latinLnBrk="0" hangingPunct="1">
        <a:defRPr sz="1600" kern="1200">
          <a:solidFill>
            <a:schemeClr val="tx1"/>
          </a:solidFill>
          <a:latin typeface="+mn-lt"/>
          <a:ea typeface="+mn-ea"/>
          <a:cs typeface="+mn-cs"/>
        </a:defRPr>
      </a:lvl6pPr>
      <a:lvl7pPr marL="2354270" algn="l" defTabSz="784739" rtl="0" eaLnBrk="1" latinLnBrk="0" hangingPunct="1">
        <a:defRPr sz="1600" kern="1200">
          <a:solidFill>
            <a:schemeClr val="tx1"/>
          </a:solidFill>
          <a:latin typeface="+mn-lt"/>
          <a:ea typeface="+mn-ea"/>
          <a:cs typeface="+mn-cs"/>
        </a:defRPr>
      </a:lvl7pPr>
      <a:lvl8pPr marL="2746647" algn="l" defTabSz="784739" rtl="0" eaLnBrk="1" latinLnBrk="0" hangingPunct="1">
        <a:defRPr sz="1600" kern="1200">
          <a:solidFill>
            <a:schemeClr val="tx1"/>
          </a:solidFill>
          <a:latin typeface="+mn-lt"/>
          <a:ea typeface="+mn-ea"/>
          <a:cs typeface="+mn-cs"/>
        </a:defRPr>
      </a:lvl8pPr>
      <a:lvl9pPr marL="3139013" algn="l" defTabSz="78473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15.xml"/><Relationship Id="rId4" Type="http://schemas.microsoft.com/office/2007/relationships/hdphoto" Target="../media/hdphoto3.wdp"/></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15.xml"/><Relationship Id="rId4" Type="http://schemas.microsoft.com/office/2007/relationships/hdphoto" Target="../media/hdphoto4.wdp"/></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303874"/>
            <a:ext cx="8339931" cy="4608909"/>
          </a:xfrm>
        </p:spPr>
        <p:txBody>
          <a:bodyPr>
            <a:normAutofit/>
          </a:bodyPr>
          <a:lstStyle/>
          <a:p>
            <a:r>
              <a:rPr lang="en-US" sz="3840" dirty="0"/>
              <a:t>e-handout</a:t>
            </a:r>
          </a:p>
          <a:p>
            <a:r>
              <a:rPr lang="en-US" sz="3840" dirty="0"/>
              <a:t>To have these notes </a:t>
            </a:r>
          </a:p>
          <a:p>
            <a:r>
              <a:rPr lang="en-US" sz="3840" dirty="0"/>
              <a:t>without taking notes</a:t>
            </a:r>
          </a:p>
          <a:p>
            <a:r>
              <a:rPr lang="en-US" sz="3840" dirty="0"/>
              <a:t>Go to </a:t>
            </a:r>
            <a:r>
              <a:rPr lang="en-US" sz="3840" dirty="0">
                <a:solidFill>
                  <a:srgbClr val="FFFF66"/>
                </a:solidFill>
              </a:rPr>
              <a:t>OrHaOlam.com</a:t>
            </a:r>
          </a:p>
          <a:p>
            <a:r>
              <a:rPr lang="en-US" sz="3840" dirty="0"/>
              <a:t>Click on</a:t>
            </a:r>
            <a:r>
              <a:rPr lang="en-US" sz="3840" dirty="0">
                <a:solidFill>
                  <a:srgbClr val="FFFF66"/>
                </a:solidFill>
              </a:rPr>
              <a:t> Messages tab, </a:t>
            </a:r>
          </a:p>
          <a:p>
            <a:r>
              <a:rPr lang="en-US" sz="384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fontScale="92500" lnSpcReduction="20000"/>
          </a:bodyPr>
          <a:lstStyle/>
          <a:p>
            <a:pPr algn="l"/>
            <a:r>
              <a:rPr lang="en-US" dirty="0"/>
              <a:t>The report, which cited anonymous sources with knowledge of the matter and which could not be independently confirmed, said </a:t>
            </a:r>
            <a:r>
              <a:rPr lang="en-US" dirty="0" err="1"/>
              <a:t>Pezeshkian</a:t>
            </a:r>
            <a:r>
              <a:rPr lang="en-US" dirty="0"/>
              <a:t> told Ali Khamenei that a war could deepen citizens’ discontent with the regime and even bring about Iran’s collapse.</a:t>
            </a:r>
          </a:p>
        </p:txBody>
      </p:sp>
    </p:spTree>
    <p:extLst>
      <p:ext uri="{BB962C8B-B14F-4D97-AF65-F5344CB8AC3E}">
        <p14:creationId xmlns:p14="http://schemas.microsoft.com/office/powerpoint/2010/main" val="19744530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153401" cy="4495800"/>
          </a:xfrm>
        </p:spPr>
        <p:txBody>
          <a:bodyPr>
            <a:normAutofit fontScale="92500" lnSpcReduction="10000"/>
          </a:bodyPr>
          <a:lstStyle/>
          <a:p>
            <a:pPr algn="l"/>
            <a:r>
              <a:rPr lang="en-US" baseline="30000" dirty="0"/>
              <a:t>2 Sam 24.1-15  </a:t>
            </a:r>
            <a:r>
              <a:rPr lang="en-US" dirty="0"/>
              <a:t> However, the king's word prevailed against </a:t>
            </a:r>
            <a:r>
              <a:rPr lang="en-US" dirty="0" err="1"/>
              <a:t>Yo'av</a:t>
            </a:r>
            <a:r>
              <a:rPr lang="en-US" dirty="0"/>
              <a:t> and the army officers. So </a:t>
            </a:r>
            <a:r>
              <a:rPr lang="en-US" dirty="0" err="1"/>
              <a:t>Yo'av</a:t>
            </a:r>
            <a:r>
              <a:rPr lang="en-US" dirty="0"/>
              <a:t> and the army officers went out from the king's presence to take a census of the people of </a:t>
            </a:r>
            <a:r>
              <a:rPr lang="en-US" dirty="0" err="1"/>
              <a:t>Isra'el</a:t>
            </a:r>
            <a:r>
              <a:rPr lang="en-US" dirty="0"/>
              <a:t>… But after he had taken the census, David was conscience-stricken. </a:t>
            </a:r>
          </a:p>
        </p:txBody>
      </p:sp>
    </p:spTree>
    <p:extLst>
      <p:ext uri="{BB962C8B-B14F-4D97-AF65-F5344CB8AC3E}">
        <p14:creationId xmlns:p14="http://schemas.microsoft.com/office/powerpoint/2010/main" val="161708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09550"/>
            <a:ext cx="8153401" cy="4648200"/>
          </a:xfrm>
        </p:spPr>
        <p:txBody>
          <a:bodyPr>
            <a:normAutofit lnSpcReduction="10000"/>
          </a:bodyPr>
          <a:lstStyle/>
          <a:p>
            <a:pPr algn="l"/>
            <a:r>
              <a:rPr lang="en-US" baseline="30000" dirty="0"/>
              <a:t>2 Sam 24.1-15  </a:t>
            </a:r>
            <a:r>
              <a:rPr lang="en-US" dirty="0"/>
              <a:t> David said to </a:t>
            </a:r>
            <a:r>
              <a:rPr lang="en-US" dirty="0">
                <a:solidFill>
                  <a:srgbClr val="FFFFFF"/>
                </a:solidFill>
              </a:rPr>
              <a:t>A</a:t>
            </a:r>
            <a:r>
              <a:rPr lang="en-US" sz="3000" dirty="0">
                <a:solidFill>
                  <a:srgbClr val="FFFFFF"/>
                </a:solidFill>
              </a:rPr>
              <a:t>DONI</a:t>
            </a:r>
            <a:r>
              <a:rPr lang="en-US" dirty="0"/>
              <a:t>, "I have greatly sinned in what I have done. But now, </a:t>
            </a:r>
            <a:r>
              <a:rPr lang="en-US" dirty="0">
                <a:solidFill>
                  <a:srgbClr val="FFFFFF"/>
                </a:solidFill>
              </a:rPr>
              <a:t>A</a:t>
            </a:r>
            <a:r>
              <a:rPr lang="en-US" sz="3000" dirty="0">
                <a:solidFill>
                  <a:srgbClr val="FFFFFF"/>
                </a:solidFill>
              </a:rPr>
              <a:t>DONI</a:t>
            </a:r>
            <a:r>
              <a:rPr lang="en-US" dirty="0"/>
              <a:t>, please! Put aside your servant's sin, for I have done a very foolish thing." When David got up in the morning, this word of </a:t>
            </a:r>
            <a:r>
              <a:rPr lang="en-US" dirty="0">
                <a:solidFill>
                  <a:srgbClr val="FFFFFF"/>
                </a:solidFill>
              </a:rPr>
              <a:t>A</a:t>
            </a:r>
            <a:r>
              <a:rPr lang="en-US" sz="3000" dirty="0">
                <a:solidFill>
                  <a:srgbClr val="FFFFFF"/>
                </a:solidFill>
              </a:rPr>
              <a:t>DONI </a:t>
            </a:r>
            <a:r>
              <a:rPr lang="en-US" dirty="0"/>
              <a:t>came to the prophet Gad, </a:t>
            </a:r>
          </a:p>
        </p:txBody>
      </p:sp>
    </p:spTree>
    <p:extLst>
      <p:ext uri="{BB962C8B-B14F-4D97-AF65-F5344CB8AC3E}">
        <p14:creationId xmlns:p14="http://schemas.microsoft.com/office/powerpoint/2010/main" val="7477807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153401" cy="4648200"/>
          </a:xfrm>
        </p:spPr>
        <p:txBody>
          <a:bodyPr>
            <a:normAutofit lnSpcReduction="10000"/>
          </a:bodyPr>
          <a:lstStyle/>
          <a:p>
            <a:pPr algn="l"/>
            <a:r>
              <a:rPr lang="en-US" baseline="30000" dirty="0"/>
              <a:t>2 Sam 24.1-15  </a:t>
            </a:r>
            <a:r>
              <a:rPr lang="en-US" dirty="0"/>
              <a:t> David's seer:  "Go and say to David that this is what </a:t>
            </a:r>
            <a:r>
              <a:rPr lang="en-US" dirty="0">
                <a:solidFill>
                  <a:srgbClr val="FFFFFF"/>
                </a:solidFill>
              </a:rPr>
              <a:t>A</a:t>
            </a:r>
            <a:r>
              <a:rPr lang="en-US" sz="3000" dirty="0">
                <a:solidFill>
                  <a:srgbClr val="FFFFFF"/>
                </a:solidFill>
              </a:rPr>
              <a:t>DONI </a:t>
            </a:r>
            <a:r>
              <a:rPr lang="en-US" dirty="0"/>
              <a:t>says: 'I am giving you a choice of three punishments. Choose one of them, and I will execute it against you."  Gad came to David and told him; he said: "Do you want seven years </a:t>
            </a:r>
          </a:p>
        </p:txBody>
      </p:sp>
    </p:spTree>
    <p:extLst>
      <p:ext uri="{BB962C8B-B14F-4D97-AF65-F5344CB8AC3E}">
        <p14:creationId xmlns:p14="http://schemas.microsoft.com/office/powerpoint/2010/main" val="22718872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09550"/>
            <a:ext cx="8077201" cy="4495800"/>
          </a:xfrm>
        </p:spPr>
        <p:txBody>
          <a:bodyPr>
            <a:normAutofit lnSpcReduction="10000"/>
          </a:bodyPr>
          <a:lstStyle/>
          <a:p>
            <a:pPr algn="l"/>
            <a:r>
              <a:rPr lang="en-US" baseline="30000" dirty="0"/>
              <a:t>2 Sam 24.1-15  </a:t>
            </a:r>
            <a:r>
              <a:rPr lang="en-US" dirty="0"/>
              <a:t> of famine in your land? or do you want to flee before your enemies for three months while they pursue you? or do you want three days of plague in your land? Think about it, and tell me what to answer the one who sent me."</a:t>
            </a:r>
          </a:p>
        </p:txBody>
      </p:sp>
    </p:spTree>
    <p:extLst>
      <p:ext uri="{BB962C8B-B14F-4D97-AF65-F5344CB8AC3E}">
        <p14:creationId xmlns:p14="http://schemas.microsoft.com/office/powerpoint/2010/main" val="3035240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077201" cy="4572000"/>
          </a:xfrm>
        </p:spPr>
        <p:txBody>
          <a:bodyPr>
            <a:normAutofit/>
          </a:bodyPr>
          <a:lstStyle/>
          <a:p>
            <a:pPr algn="l"/>
            <a:r>
              <a:rPr lang="en-US" baseline="30000" dirty="0"/>
              <a:t>2 Sam 24.1-15  </a:t>
            </a:r>
            <a:r>
              <a:rPr lang="en-US" dirty="0"/>
              <a:t> David said to Gad, "This is very hard for me. Let us fall into the hand of </a:t>
            </a:r>
            <a:r>
              <a:rPr lang="en-US" dirty="0">
                <a:solidFill>
                  <a:srgbClr val="FFFFFF"/>
                </a:solidFill>
              </a:rPr>
              <a:t>A</a:t>
            </a:r>
            <a:r>
              <a:rPr lang="en-US" sz="3000" dirty="0">
                <a:solidFill>
                  <a:srgbClr val="FFFFFF"/>
                </a:solidFill>
              </a:rPr>
              <a:t>DONI</a:t>
            </a:r>
            <a:r>
              <a:rPr lang="en-US" dirty="0"/>
              <a:t>, because his mercies are great, rather than have me fall into the hand of man."</a:t>
            </a:r>
          </a:p>
        </p:txBody>
      </p:sp>
    </p:spTree>
    <p:extLst>
      <p:ext uri="{BB962C8B-B14F-4D97-AF65-F5344CB8AC3E}">
        <p14:creationId xmlns:p14="http://schemas.microsoft.com/office/powerpoint/2010/main" val="17408400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27036" y="285750"/>
            <a:ext cx="8001001" cy="4572000"/>
          </a:xfrm>
        </p:spPr>
        <p:txBody>
          <a:bodyPr>
            <a:normAutofit/>
          </a:bodyPr>
          <a:lstStyle/>
          <a:p>
            <a:pPr algn="l"/>
            <a:r>
              <a:rPr lang="en-US" baseline="30000" dirty="0"/>
              <a:t>2 Sam 24.1-15  </a:t>
            </a:r>
            <a:r>
              <a:rPr lang="en-US" dirty="0"/>
              <a:t> So A</a:t>
            </a:r>
            <a:r>
              <a:rPr lang="en-US" sz="3500" dirty="0"/>
              <a:t>DONI</a:t>
            </a:r>
            <a:r>
              <a:rPr lang="en-US" dirty="0"/>
              <a:t> sent a plague on </a:t>
            </a:r>
            <a:r>
              <a:rPr lang="en-US" dirty="0" err="1"/>
              <a:t>Isra'el</a:t>
            </a:r>
            <a:r>
              <a:rPr lang="en-US" dirty="0"/>
              <a:t> from that morning until the end of the specified time; 70,000 of the people died between Dan and </a:t>
            </a:r>
            <a:r>
              <a:rPr lang="en-US" dirty="0" err="1"/>
              <a:t>Be'er-Sheva</a:t>
            </a:r>
            <a:r>
              <a:rPr lang="en-US" dirty="0"/>
              <a:t>.</a:t>
            </a:r>
          </a:p>
          <a:p>
            <a:pPr algn="l"/>
            <a:endParaRPr lang="en-US" dirty="0"/>
          </a:p>
        </p:txBody>
      </p:sp>
    </p:spTree>
    <p:extLst>
      <p:ext uri="{BB962C8B-B14F-4D97-AF65-F5344CB8AC3E}">
        <p14:creationId xmlns:p14="http://schemas.microsoft.com/office/powerpoint/2010/main" val="14088635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1330" name="Rectangle 2">
            <a:extLst>
              <a:ext uri="{FF2B5EF4-FFF2-40B4-BE49-F238E27FC236}">
                <a16:creationId xmlns:a16="http://schemas.microsoft.com/office/drawing/2014/main" id="{C96DC4C3-9399-2EE3-FE0C-CB4BBEA261CD}"/>
              </a:ext>
            </a:extLst>
          </p:cNvPr>
          <p:cNvSpPr>
            <a:spLocks noGrp="1" noChangeArrowheads="1"/>
          </p:cNvSpPr>
          <p:nvPr>
            <p:ph type="subTitle" idx="1"/>
          </p:nvPr>
        </p:nvSpPr>
        <p:spPr>
          <a:xfrm>
            <a:off x="350837" y="285750"/>
            <a:ext cx="8077200" cy="4572000"/>
          </a:xfrm>
        </p:spPr>
        <p:txBody>
          <a:bodyPr/>
          <a:lstStyle/>
          <a:p>
            <a:pPr algn="l"/>
            <a:r>
              <a:rPr lang="en-US" altLang="en-US" sz="4000" baseline="30000" dirty="0"/>
              <a:t>2 K 12.4-5</a:t>
            </a:r>
            <a:r>
              <a:rPr lang="en-US" altLang="en-US" sz="4000" dirty="0"/>
              <a:t> </a:t>
            </a:r>
            <a:r>
              <a:rPr lang="en-US" altLang="en-US" sz="4000" dirty="0" err="1"/>
              <a:t>Y'ho'ash</a:t>
            </a:r>
            <a:r>
              <a:rPr lang="en-US" altLang="en-US" sz="4000" dirty="0"/>
              <a:t> said to the </a:t>
            </a:r>
            <a:r>
              <a:rPr lang="en-US" altLang="en-US" sz="4000" dirty="0" err="1"/>
              <a:t>cohanim</a:t>
            </a:r>
            <a:r>
              <a:rPr lang="en-US" altLang="en-US" sz="4000" dirty="0"/>
              <a:t>, "All the funds for sacred purposes which are brought to the house of A</a:t>
            </a:r>
            <a:r>
              <a:rPr lang="en-US" altLang="en-US" sz="3600" dirty="0"/>
              <a:t>DONI</a:t>
            </a:r>
            <a:r>
              <a:rPr lang="en-US" altLang="en-US" sz="4000" dirty="0"/>
              <a:t> - </a:t>
            </a:r>
            <a:r>
              <a:rPr lang="en-US" altLang="en-US" sz="4000" dirty="0">
                <a:solidFill>
                  <a:srgbClr val="FFFF66"/>
                </a:solidFill>
              </a:rPr>
              <a:t>the half-shekel tax, </a:t>
            </a:r>
            <a:endParaRPr lang="en-US" altLang="en-US" sz="4000" dirty="0"/>
          </a:p>
        </p:txBody>
      </p:sp>
    </p:spTree>
    <p:extLst>
      <p:ext uri="{BB962C8B-B14F-4D97-AF65-F5344CB8AC3E}">
        <p14:creationId xmlns:p14="http://schemas.microsoft.com/office/powerpoint/2010/main" val="207030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1330" name="Rectangle 2">
            <a:extLst>
              <a:ext uri="{FF2B5EF4-FFF2-40B4-BE49-F238E27FC236}">
                <a16:creationId xmlns:a16="http://schemas.microsoft.com/office/drawing/2014/main" id="{C96DC4C3-9399-2EE3-FE0C-CB4BBEA261CD}"/>
              </a:ext>
            </a:extLst>
          </p:cNvPr>
          <p:cNvSpPr>
            <a:spLocks noGrp="1" noChangeArrowheads="1"/>
          </p:cNvSpPr>
          <p:nvPr>
            <p:ph type="subTitle" idx="1"/>
          </p:nvPr>
        </p:nvSpPr>
        <p:spPr>
          <a:xfrm>
            <a:off x="350837" y="285750"/>
            <a:ext cx="8077200" cy="4572000"/>
          </a:xfrm>
        </p:spPr>
        <p:txBody>
          <a:bodyPr/>
          <a:lstStyle/>
          <a:p>
            <a:pPr algn="l"/>
            <a:r>
              <a:rPr lang="en-US" altLang="en-US" sz="4000" baseline="30000" dirty="0"/>
              <a:t>2 K 12.4-5</a:t>
            </a:r>
            <a:r>
              <a:rPr lang="en-US" altLang="en-US" sz="4000" dirty="0"/>
              <a:t> </a:t>
            </a:r>
            <a:r>
              <a:rPr lang="en-US" altLang="en-US" sz="4000" dirty="0">
                <a:solidFill>
                  <a:srgbClr val="FFFF66"/>
                </a:solidFill>
              </a:rPr>
              <a:t>the taxes on persons in a man's household, and all the offerings anyone voluntarily brings</a:t>
            </a:r>
            <a:r>
              <a:rPr lang="en-US" altLang="en-US" sz="4000" dirty="0"/>
              <a:t> to the house of A</a:t>
            </a:r>
            <a:r>
              <a:rPr lang="en-US" altLang="en-US" sz="3200" dirty="0"/>
              <a:t>DONI</a:t>
            </a:r>
            <a:r>
              <a:rPr lang="en-US" altLang="en-US" sz="4000" dirty="0"/>
              <a:t> - the </a:t>
            </a:r>
            <a:r>
              <a:rPr lang="en-US" altLang="en-US" sz="4000" dirty="0" err="1"/>
              <a:t>cohanim</a:t>
            </a:r>
            <a:r>
              <a:rPr lang="en-US" altLang="en-US" sz="4000" dirty="0"/>
              <a:t> are to receive from whoever personally makes contributions to them; </a:t>
            </a:r>
          </a:p>
        </p:txBody>
      </p:sp>
    </p:spTree>
    <p:extLst>
      <p:ext uri="{BB962C8B-B14F-4D97-AF65-F5344CB8AC3E}">
        <p14:creationId xmlns:p14="http://schemas.microsoft.com/office/powerpoint/2010/main" val="25090599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1810" name="Rectangle 2">
            <a:extLst>
              <a:ext uri="{FF2B5EF4-FFF2-40B4-BE49-F238E27FC236}">
                <a16:creationId xmlns:a16="http://schemas.microsoft.com/office/drawing/2014/main" id="{FA92EF96-55A1-C1FF-90C4-F962A0040ADB}"/>
              </a:ext>
            </a:extLst>
          </p:cNvPr>
          <p:cNvSpPr>
            <a:spLocks noGrp="1" noChangeArrowheads="1"/>
          </p:cNvSpPr>
          <p:nvPr>
            <p:ph type="subTitle" idx="1"/>
          </p:nvPr>
        </p:nvSpPr>
        <p:spPr>
          <a:xfrm>
            <a:off x="274637" y="209550"/>
            <a:ext cx="8229600" cy="4724400"/>
          </a:xfrm>
        </p:spPr>
        <p:txBody>
          <a:bodyPr/>
          <a:lstStyle/>
          <a:p>
            <a:pPr algn="l"/>
            <a:r>
              <a:rPr lang="en-US" altLang="en-US" sz="4000" baseline="30000" dirty="0"/>
              <a:t>2 K 12.4-5</a:t>
            </a:r>
            <a:r>
              <a:rPr lang="en-US" altLang="en-US" sz="4000" dirty="0"/>
              <a:t> and they are to </a:t>
            </a:r>
            <a:r>
              <a:rPr lang="en-US" altLang="en-US" sz="4000" dirty="0">
                <a:solidFill>
                  <a:srgbClr val="FFFF66"/>
                </a:solidFill>
              </a:rPr>
              <a:t>use these funds to repair the damaged parts of the house,</a:t>
            </a:r>
            <a:r>
              <a:rPr lang="en-US" altLang="en-US" sz="4000" dirty="0"/>
              <a:t> wherever damage is found. </a:t>
            </a:r>
          </a:p>
        </p:txBody>
      </p:sp>
    </p:spTree>
    <p:extLst>
      <p:ext uri="{BB962C8B-B14F-4D97-AF65-F5344CB8AC3E}">
        <p14:creationId xmlns:p14="http://schemas.microsoft.com/office/powerpoint/2010/main" val="40588624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0002" name="Rectangle 2">
            <a:extLst>
              <a:ext uri="{FF2B5EF4-FFF2-40B4-BE49-F238E27FC236}">
                <a16:creationId xmlns:a16="http://schemas.microsoft.com/office/drawing/2014/main" id="{105959AA-286F-D42E-7C6C-B3527C1CBADF}"/>
              </a:ext>
            </a:extLst>
          </p:cNvPr>
          <p:cNvSpPr>
            <a:spLocks noGrp="1" noChangeArrowheads="1"/>
          </p:cNvSpPr>
          <p:nvPr>
            <p:ph type="subTitle" idx="1"/>
          </p:nvPr>
        </p:nvSpPr>
        <p:spPr>
          <a:xfrm>
            <a:off x="960437" y="0"/>
            <a:ext cx="6858000" cy="5143500"/>
          </a:xfrm>
        </p:spPr>
        <p:txBody>
          <a:bodyPr/>
          <a:lstStyle/>
          <a:p>
            <a:pPr marL="571500" indent="-571500" algn="l"/>
            <a:r>
              <a:rPr lang="en-US" altLang="en-US" sz="3000"/>
              <a:t> </a:t>
            </a:r>
          </a:p>
        </p:txBody>
      </p:sp>
      <p:pic>
        <p:nvPicPr>
          <p:cNvPr id="4480004" name="Picture 4">
            <a:extLst>
              <a:ext uri="{FF2B5EF4-FFF2-40B4-BE49-F238E27FC236}">
                <a16:creationId xmlns:a16="http://schemas.microsoft.com/office/drawing/2014/main" id="{DC2B564F-4EFE-811B-37B8-FD92DBFF9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7" y="0"/>
            <a:ext cx="41957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68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According to several sources within Iran, there is widespread </a:t>
            </a:r>
            <a:r>
              <a:rPr lang="en-US" u="sng" dirty="0">
                <a:solidFill>
                  <a:srgbClr val="FFFF66"/>
                </a:solidFill>
              </a:rPr>
              <a:t>support for Israel from among the Iranian people </a:t>
            </a:r>
            <a:r>
              <a:rPr lang="en-US" dirty="0"/>
              <a:t>themselves. </a:t>
            </a:r>
          </a:p>
          <a:p>
            <a:pPr algn="l"/>
            <a:endParaRPr lang="en-US" dirty="0"/>
          </a:p>
        </p:txBody>
      </p:sp>
    </p:spTree>
    <p:extLst>
      <p:ext uri="{BB962C8B-B14F-4D97-AF65-F5344CB8AC3E}">
        <p14:creationId xmlns:p14="http://schemas.microsoft.com/office/powerpoint/2010/main" val="21347974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09550"/>
            <a:ext cx="8229601" cy="4572000"/>
          </a:xfrm>
        </p:spPr>
        <p:txBody>
          <a:bodyPr>
            <a:normAutofit fontScale="92500" lnSpcReduction="10000"/>
          </a:bodyPr>
          <a:lstStyle/>
          <a:p>
            <a:pPr algn="l"/>
            <a:r>
              <a:rPr lang="en-US" dirty="0"/>
              <a:t>After the return under Nehemiah, </a:t>
            </a:r>
            <a:r>
              <a:rPr lang="en-US" dirty="0">
                <a:solidFill>
                  <a:srgbClr val="FFFF66"/>
                </a:solidFill>
              </a:rPr>
              <a:t>Jews [all throughout] the Diaspora continued to pay the Temple tax. </a:t>
            </a:r>
            <a:r>
              <a:rPr lang="en-US" dirty="0"/>
              <a:t>Josephus reports that at the end of the 30s CE "many tens of thousands" of Babylonian Jews guarded the convoy taking the tax to Jerusalem </a:t>
            </a:r>
            <a:r>
              <a:rPr lang="en-US" sz="2800" baseline="30000" dirty="0"/>
              <a:t>(Ant. 18.313).</a:t>
            </a:r>
          </a:p>
          <a:p>
            <a:pPr algn="l"/>
            <a:endParaRPr lang="en-US" dirty="0"/>
          </a:p>
        </p:txBody>
      </p:sp>
    </p:spTree>
    <p:extLst>
      <p:ext uri="{BB962C8B-B14F-4D97-AF65-F5344CB8AC3E}">
        <p14:creationId xmlns:p14="http://schemas.microsoft.com/office/powerpoint/2010/main" val="1011229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211609" cy="4857750"/>
          </a:xfrm>
        </p:spPr>
        <p:txBody>
          <a:bodyPr>
            <a:normAutofit/>
          </a:bodyPr>
          <a:lstStyle/>
          <a:p>
            <a:pPr algn="l"/>
            <a:r>
              <a:rPr lang="en-US" baseline="30000" dirty="0" err="1"/>
              <a:t>Nekhemiah</a:t>
            </a:r>
            <a:r>
              <a:rPr lang="en-US" baseline="30000" dirty="0"/>
              <a:t> 10.33-34</a:t>
            </a:r>
            <a:r>
              <a:rPr lang="en-US" dirty="0"/>
              <a:t> “</a:t>
            </a:r>
            <a:r>
              <a:rPr lang="en-US" sz="4000" dirty="0"/>
              <a:t>We will impose on ourselves a yearly tax of </a:t>
            </a:r>
            <a:r>
              <a:rPr lang="en-US" sz="4000" dirty="0">
                <a:solidFill>
                  <a:srgbClr val="FFFF66"/>
                </a:solidFill>
              </a:rPr>
              <a:t>one-third of a </a:t>
            </a:r>
            <a:r>
              <a:rPr lang="en-US" sz="4000" i="1" dirty="0">
                <a:solidFill>
                  <a:srgbClr val="FFFF66"/>
                </a:solidFill>
              </a:rPr>
              <a:t>shekel</a:t>
            </a:r>
            <a:r>
              <a:rPr lang="en-US" sz="4000" dirty="0">
                <a:solidFill>
                  <a:srgbClr val="FFFF66"/>
                </a:solidFill>
              </a:rPr>
              <a:t>  </a:t>
            </a:r>
            <a:r>
              <a:rPr lang="en-US" sz="4000" dirty="0"/>
              <a:t>[one-seventh of an ounce of silver] for the service of the house of our God, for the showbread, for the regular grain offering, </a:t>
            </a:r>
          </a:p>
        </p:txBody>
      </p:sp>
    </p:spTree>
    <p:extLst>
      <p:ext uri="{BB962C8B-B14F-4D97-AF65-F5344CB8AC3E}">
        <p14:creationId xmlns:p14="http://schemas.microsoft.com/office/powerpoint/2010/main" val="29042397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85750"/>
            <a:ext cx="8135408" cy="4648200"/>
          </a:xfrm>
        </p:spPr>
        <p:txBody>
          <a:bodyPr>
            <a:normAutofit fontScale="92500"/>
          </a:bodyPr>
          <a:lstStyle/>
          <a:p>
            <a:pPr algn="l"/>
            <a:r>
              <a:rPr lang="en-US" baseline="30000" dirty="0" err="1"/>
              <a:t>Nekhemiah</a:t>
            </a:r>
            <a:r>
              <a:rPr lang="en-US" baseline="30000" dirty="0"/>
              <a:t> 10.33-34</a:t>
            </a:r>
            <a:r>
              <a:rPr lang="en-US" dirty="0"/>
              <a:t> </a:t>
            </a:r>
            <a:r>
              <a:rPr lang="en-US" sz="4000" dirty="0"/>
              <a:t>for the regular burnt offering, for [the offerings] on </a:t>
            </a:r>
            <a:r>
              <a:rPr lang="en-US" sz="4000" i="1" dirty="0"/>
              <a:t>Shabbat</a:t>
            </a:r>
            <a:r>
              <a:rPr lang="en-US" sz="4000" dirty="0"/>
              <a:t>, on </a:t>
            </a:r>
            <a:r>
              <a:rPr lang="en-US" sz="4000" i="1" dirty="0"/>
              <a:t>Rosh-</a:t>
            </a:r>
            <a:r>
              <a:rPr lang="en-US" sz="4000" i="1" dirty="0" err="1"/>
              <a:t>Hodesh</a:t>
            </a:r>
            <a:r>
              <a:rPr lang="en-US" sz="4000" dirty="0"/>
              <a:t>, at the designated times and at other holy times, for the sin offerings </a:t>
            </a:r>
            <a:r>
              <a:rPr lang="en-US" sz="4000" dirty="0">
                <a:solidFill>
                  <a:srgbClr val="FFFF66"/>
                </a:solidFill>
              </a:rPr>
              <a:t>to make atonement for Israel,</a:t>
            </a:r>
            <a:r>
              <a:rPr lang="en-US" sz="4000" dirty="0"/>
              <a:t> and for all the work connected with the house of our God.”</a:t>
            </a:r>
          </a:p>
        </p:txBody>
      </p:sp>
    </p:spTree>
    <p:extLst>
      <p:ext uri="{BB962C8B-B14F-4D97-AF65-F5344CB8AC3E}">
        <p14:creationId xmlns:p14="http://schemas.microsoft.com/office/powerpoint/2010/main" val="3464876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7234" name="Rectangle 2"/>
          <p:cNvSpPr>
            <a:spLocks noGrp="1" noChangeArrowheads="1"/>
          </p:cNvSpPr>
          <p:nvPr>
            <p:ph type="subTitle" idx="1"/>
          </p:nvPr>
        </p:nvSpPr>
        <p:spPr>
          <a:xfrm>
            <a:off x="350837" y="361950"/>
            <a:ext cx="8428050" cy="4781550"/>
          </a:xfrm>
        </p:spPr>
        <p:txBody>
          <a:bodyPr/>
          <a:lstStyle/>
          <a:p>
            <a:pPr algn="l">
              <a:lnSpc>
                <a:spcPct val="90000"/>
              </a:lnSpc>
            </a:pPr>
            <a:r>
              <a:rPr lang="en-US" altLang="en-US" baseline="30000" dirty="0" err="1"/>
              <a:t>Mtt</a:t>
            </a:r>
            <a:r>
              <a:rPr lang="en-US" altLang="en-US" baseline="30000" dirty="0"/>
              <a:t> 17.24-27</a:t>
            </a:r>
            <a:r>
              <a:rPr lang="en-US" altLang="en-US" dirty="0"/>
              <a:t> </a:t>
            </a:r>
            <a:r>
              <a:rPr lang="en-US" altLang="en-US" sz="4000" dirty="0"/>
              <a:t>When they came to </a:t>
            </a:r>
            <a:r>
              <a:rPr lang="en-US" altLang="en-US" sz="4000" dirty="0" err="1"/>
              <a:t>K'far-Nachum</a:t>
            </a:r>
            <a:r>
              <a:rPr lang="en-US" altLang="en-US" sz="4000" dirty="0"/>
              <a:t>, the collectors of </a:t>
            </a:r>
            <a:r>
              <a:rPr lang="en-US" altLang="en-US" sz="4000" dirty="0">
                <a:solidFill>
                  <a:srgbClr val="FFFF66"/>
                </a:solidFill>
              </a:rPr>
              <a:t>the half-shekel</a:t>
            </a:r>
            <a:r>
              <a:rPr lang="en-US" altLang="en-US" sz="4000" dirty="0"/>
              <a:t> came to </a:t>
            </a:r>
            <a:r>
              <a:rPr lang="en-US" altLang="en-US" sz="4000" dirty="0" err="1"/>
              <a:t>Kefa</a:t>
            </a:r>
            <a:r>
              <a:rPr lang="en-US" altLang="en-US" sz="4000" dirty="0"/>
              <a:t> and said, "Doesn't your rabbi pay the Temple tax?"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7234" name="Rectangle 2"/>
          <p:cNvSpPr>
            <a:spLocks noGrp="1" noChangeArrowheads="1"/>
          </p:cNvSpPr>
          <p:nvPr>
            <p:ph type="subTitle" idx="1"/>
          </p:nvPr>
        </p:nvSpPr>
        <p:spPr>
          <a:xfrm>
            <a:off x="503237" y="361950"/>
            <a:ext cx="8001000" cy="4495800"/>
          </a:xfrm>
        </p:spPr>
        <p:txBody>
          <a:bodyPr>
            <a:normAutofit lnSpcReduction="10000"/>
          </a:bodyPr>
          <a:lstStyle/>
          <a:p>
            <a:pPr algn="l">
              <a:lnSpc>
                <a:spcPct val="90000"/>
              </a:lnSpc>
            </a:pPr>
            <a:r>
              <a:rPr lang="en-US" altLang="en-US" baseline="30000" dirty="0" err="1"/>
              <a:t>Mtt</a:t>
            </a:r>
            <a:r>
              <a:rPr lang="en-US" altLang="en-US" baseline="30000" dirty="0"/>
              <a:t> 17.24-27</a:t>
            </a:r>
            <a:r>
              <a:rPr lang="en-US" altLang="en-US" dirty="0"/>
              <a:t>	</a:t>
            </a:r>
            <a:r>
              <a:rPr lang="en-US" altLang="en-US" sz="4000" dirty="0"/>
              <a:t>"Of course he does," said </a:t>
            </a:r>
            <a:r>
              <a:rPr lang="en-US" altLang="en-US" sz="4000" dirty="0" err="1"/>
              <a:t>Kefa</a:t>
            </a:r>
            <a:r>
              <a:rPr lang="en-US" altLang="en-US" sz="4000" dirty="0"/>
              <a:t>. </a:t>
            </a:r>
          </a:p>
          <a:p>
            <a:pPr algn="l">
              <a:lnSpc>
                <a:spcPct val="90000"/>
              </a:lnSpc>
            </a:pPr>
            <a:r>
              <a:rPr lang="en-US" altLang="en-US" sz="4000" dirty="0"/>
              <a:t>When he arrived home, </a:t>
            </a:r>
            <a:r>
              <a:rPr lang="en-US" altLang="en-US" sz="4000" dirty="0" err="1"/>
              <a:t>Yeshua</a:t>
            </a:r>
            <a:r>
              <a:rPr lang="en-US" altLang="en-US" sz="4000" dirty="0"/>
              <a:t> spoke first.</a:t>
            </a:r>
          </a:p>
          <a:p>
            <a:pPr algn="l">
              <a:lnSpc>
                <a:spcPct val="90000"/>
              </a:lnSpc>
            </a:pPr>
            <a:r>
              <a:rPr lang="en-US" altLang="en-US" sz="4000" dirty="0"/>
              <a:t>"</a:t>
            </a:r>
            <a:r>
              <a:rPr lang="en-US" altLang="en-US" sz="4000" dirty="0" err="1"/>
              <a:t>Shim`on</a:t>
            </a:r>
            <a:r>
              <a:rPr lang="en-US" altLang="en-US" sz="4000" dirty="0"/>
              <a:t>, what's your opinion? The kings of the earth -- from whom do they collect duties and taxes? </a:t>
            </a:r>
          </a:p>
        </p:txBody>
      </p:sp>
    </p:spTree>
    <p:extLst>
      <p:ext uri="{BB962C8B-B14F-4D97-AF65-F5344CB8AC3E}">
        <p14:creationId xmlns:p14="http://schemas.microsoft.com/office/powerpoint/2010/main" val="6277115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9762" name="Rectangle 2"/>
          <p:cNvSpPr>
            <a:spLocks noGrp="1" noChangeArrowheads="1"/>
          </p:cNvSpPr>
          <p:nvPr>
            <p:ph type="subTitle" idx="1"/>
          </p:nvPr>
        </p:nvSpPr>
        <p:spPr>
          <a:xfrm>
            <a:off x="350837" y="285750"/>
            <a:ext cx="8077200" cy="4857750"/>
          </a:xfrm>
        </p:spPr>
        <p:txBody>
          <a:bodyPr/>
          <a:lstStyle/>
          <a:p>
            <a:pPr algn="l">
              <a:lnSpc>
                <a:spcPct val="90000"/>
              </a:lnSpc>
            </a:pPr>
            <a:r>
              <a:rPr lang="en-US" altLang="en-US" sz="3600" baseline="30000" dirty="0" err="1"/>
              <a:t>Mtt</a:t>
            </a:r>
            <a:r>
              <a:rPr lang="en-US" altLang="en-US" sz="3600" baseline="30000" dirty="0"/>
              <a:t> 17.24-27</a:t>
            </a:r>
            <a:r>
              <a:rPr lang="en-US" altLang="en-US" sz="3600" dirty="0"/>
              <a:t> </a:t>
            </a:r>
            <a:r>
              <a:rPr lang="en-US" altLang="en-US" sz="4000" dirty="0"/>
              <a:t>From their sons or from others?"  "From others," he answered. "Then," said </a:t>
            </a:r>
            <a:r>
              <a:rPr lang="en-US" altLang="en-US" sz="4000" dirty="0" err="1"/>
              <a:t>Yeshua</a:t>
            </a:r>
            <a:r>
              <a:rPr lang="en-US" altLang="en-US" sz="4000" dirty="0"/>
              <a:t>, "The sons are exempt.  But to avoid offending them -- go to the lake,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9762" name="Rectangle 2"/>
          <p:cNvSpPr>
            <a:spLocks noGrp="1" noChangeArrowheads="1"/>
          </p:cNvSpPr>
          <p:nvPr>
            <p:ph type="subTitle" idx="1"/>
          </p:nvPr>
        </p:nvSpPr>
        <p:spPr>
          <a:xfrm>
            <a:off x="427037" y="285750"/>
            <a:ext cx="8001000" cy="4572000"/>
          </a:xfrm>
        </p:spPr>
        <p:txBody>
          <a:bodyPr/>
          <a:lstStyle/>
          <a:p>
            <a:pPr algn="l">
              <a:lnSpc>
                <a:spcPct val="90000"/>
              </a:lnSpc>
            </a:pPr>
            <a:r>
              <a:rPr lang="en-US" altLang="en-US" baseline="30000" dirty="0" err="1"/>
              <a:t>Mtt</a:t>
            </a:r>
            <a:r>
              <a:rPr lang="en-US" altLang="en-US" baseline="30000" dirty="0"/>
              <a:t> 17.24-27</a:t>
            </a:r>
            <a:r>
              <a:rPr lang="en-US" altLang="en-US" dirty="0"/>
              <a:t> </a:t>
            </a:r>
            <a:r>
              <a:rPr lang="en-US" altLang="en-US" sz="4000" dirty="0"/>
              <a:t>throw out a line, and take the first fish you catch. Open its mouth, and you will find </a:t>
            </a:r>
            <a:r>
              <a:rPr lang="en-US" altLang="en-US" sz="4000" dirty="0">
                <a:solidFill>
                  <a:srgbClr val="FFFF66"/>
                </a:solidFill>
              </a:rPr>
              <a:t>a shekel</a:t>
            </a:r>
            <a:r>
              <a:rPr lang="en-US" altLang="en-US" sz="4000" dirty="0"/>
              <a:t>. Take it and give it to them for me and for you."</a:t>
            </a:r>
            <a:r>
              <a:rPr lang="en-US" altLang="en-US" dirty="0"/>
              <a:t> </a:t>
            </a:r>
          </a:p>
          <a:p>
            <a:pPr algn="l">
              <a:lnSpc>
                <a:spcPct val="90000"/>
              </a:lnSpc>
            </a:pPr>
            <a:endParaRPr lang="en-US" altLang="en-US" sz="1800" dirty="0"/>
          </a:p>
          <a:p>
            <a:pPr algn="l">
              <a:lnSpc>
                <a:spcPct val="90000"/>
              </a:lnSpc>
            </a:pPr>
            <a:r>
              <a:rPr lang="en-US" altLang="en-US" dirty="0"/>
              <a:t>I.e., two half shekels, on for </a:t>
            </a:r>
            <a:r>
              <a:rPr lang="en-US" altLang="en-US" dirty="0" err="1"/>
              <a:t>Kefa</a:t>
            </a:r>
            <a:r>
              <a:rPr lang="en-US" altLang="en-US" dirty="0"/>
              <a:t>/Peter, one for </a:t>
            </a:r>
            <a:r>
              <a:rPr lang="en-US" altLang="en-US" dirty="0" err="1"/>
              <a:t>Yeshua</a:t>
            </a:r>
            <a:r>
              <a:rPr lang="en-US" altLang="en-US" dirty="0"/>
              <a:t>.</a:t>
            </a:r>
          </a:p>
        </p:txBody>
      </p:sp>
    </p:spTree>
    <p:extLst>
      <p:ext uri="{BB962C8B-B14F-4D97-AF65-F5344CB8AC3E}">
        <p14:creationId xmlns:p14="http://schemas.microsoft.com/office/powerpoint/2010/main" val="37993448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6462" r="-346"/>
          <a:stretch/>
        </p:blipFill>
        <p:spPr bwMode="auto">
          <a:xfrm>
            <a:off x="1112838" y="0"/>
            <a:ext cx="6928949" cy="5167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22589" y="438150"/>
            <a:ext cx="2653689" cy="729544"/>
          </a:xfrm>
          <a:prstGeom prst="rect">
            <a:avLst/>
          </a:prstGeom>
          <a:noFill/>
        </p:spPr>
        <p:txBody>
          <a:bodyPr wrap="none" lIns="90817" tIns="45414" rIns="90817" bIns="45414" rtlCol="0">
            <a:spAutoFit/>
          </a:bodyPr>
          <a:lstStyle/>
          <a:p>
            <a:pPr algn="l"/>
            <a:r>
              <a:rPr lang="en-US" dirty="0" err="1">
                <a:effectLst>
                  <a:outerShdw blurRad="38100" dist="38100" dir="2700000" algn="tl">
                    <a:srgbClr val="000000">
                      <a:alpha val="43137"/>
                    </a:srgbClr>
                  </a:outerShdw>
                </a:effectLst>
              </a:rPr>
              <a:t>Hurvat</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Itri</a:t>
            </a:r>
            <a:endParaRPr lang="en-US" dirty="0">
              <a:effectLst>
                <a:outerShdw blurRad="38100" dist="38100" dir="2700000" algn="tl">
                  <a:srgbClr val="000000">
                    <a:alpha val="43137"/>
                  </a:srgbClr>
                </a:outerShdw>
              </a:effectLst>
            </a:endParaRPr>
          </a:p>
        </p:txBody>
      </p:sp>
      <p:cxnSp>
        <p:nvCxnSpPr>
          <p:cNvPr id="4" name="Straight Arrow Connector 3"/>
          <p:cNvCxnSpPr/>
          <p:nvPr/>
        </p:nvCxnSpPr>
        <p:spPr bwMode="auto">
          <a:xfrm>
            <a:off x="3627437" y="971550"/>
            <a:ext cx="838200" cy="1295400"/>
          </a:xfrm>
          <a:prstGeom prst="straightConnector1">
            <a:avLst/>
          </a:prstGeom>
          <a:solidFill>
            <a:schemeClr val="accent1"/>
          </a:solidFill>
          <a:ln w="508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52828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54" t="8539" r="21711" b="13752"/>
          <a:stretch/>
        </p:blipFill>
        <p:spPr bwMode="auto">
          <a:xfrm>
            <a:off x="1477107" y="11575"/>
            <a:ext cx="4588730" cy="515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4239" y="-10404"/>
            <a:ext cx="6818576" cy="1364333"/>
          </a:xfrm>
          <a:prstGeom prst="rect">
            <a:avLst/>
          </a:prstGeom>
          <a:noFill/>
        </p:spPr>
        <p:txBody>
          <a:bodyPr wrap="none" lIns="90817" tIns="45414" rIns="90817" bIns="45414" rtlCol="0">
            <a:spAutoFit/>
          </a:bodyPr>
          <a:lstStyle/>
          <a:p>
            <a:pPr algn="l"/>
            <a:r>
              <a:rPr lang="en-US" dirty="0" err="1">
                <a:effectLst>
                  <a:outerShdw blurRad="38100" dist="38100" dir="2700000" algn="tl">
                    <a:srgbClr val="000000">
                      <a:alpha val="43137"/>
                    </a:srgbClr>
                  </a:outerShdw>
                </a:effectLst>
              </a:rPr>
              <a:t>Hurvat</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Itri</a:t>
            </a:r>
            <a:r>
              <a:rPr lang="en-US" dirty="0">
                <a:effectLst>
                  <a:outerShdw blurRad="38100" dist="38100" dir="2700000" algn="tl">
                    <a:srgbClr val="000000">
                      <a:alpha val="43137"/>
                    </a:srgbClr>
                  </a:outerShdw>
                </a:effectLst>
              </a:rPr>
              <a:t>, ruins of </a:t>
            </a:r>
            <a:r>
              <a:rPr lang="en-US" dirty="0" err="1">
                <a:effectLst>
                  <a:outerShdw blurRad="38100" dist="38100" dir="2700000" algn="tl">
                    <a:srgbClr val="000000">
                      <a:alpha val="43137"/>
                    </a:srgbClr>
                  </a:outerShdw>
                </a:effectLst>
              </a:rPr>
              <a:t>Itri</a:t>
            </a:r>
            <a:r>
              <a:rPr lang="en-US" dirty="0">
                <a:effectLst>
                  <a:outerShdw blurRad="38100" dist="38100" dir="2700000" algn="tl">
                    <a:srgbClr val="000000">
                      <a:alpha val="43137"/>
                    </a:srgbClr>
                  </a:outerShdw>
                </a:effectLst>
              </a:rPr>
              <a:t>, </a:t>
            </a:r>
          </a:p>
          <a:p>
            <a:pPr algn="l"/>
            <a:r>
              <a:rPr lang="en-US" dirty="0">
                <a:effectLst>
                  <a:outerShdw blurRad="38100" dist="38100" dir="2700000" algn="tl">
                    <a:srgbClr val="000000">
                      <a:alpha val="43137"/>
                    </a:srgbClr>
                  </a:outerShdw>
                </a:effectLst>
              </a:rPr>
              <a:t>From 135 CE Second revolt</a:t>
            </a:r>
          </a:p>
        </p:txBody>
      </p:sp>
    </p:spTree>
    <p:extLst>
      <p:ext uri="{BB962C8B-B14F-4D97-AF65-F5344CB8AC3E}">
        <p14:creationId xmlns:p14="http://schemas.microsoft.com/office/powerpoint/2010/main" val="769034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53" y="172913"/>
            <a:ext cx="7261828"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1550" y="3691398"/>
            <a:ext cx="8084994" cy="1322821"/>
          </a:xfrm>
          <a:prstGeom prst="rect">
            <a:avLst/>
          </a:prstGeom>
          <a:noFill/>
        </p:spPr>
        <p:txBody>
          <a:bodyPr wrap="none" lIns="90817" tIns="45414" rIns="90817" bIns="45414" rtlCol="0">
            <a:spAutoFit/>
          </a:bodyPr>
          <a:lstStyle/>
          <a:p>
            <a:r>
              <a:rPr lang="en-US" dirty="0"/>
              <a:t>The half-Shekel coin discovered</a:t>
            </a:r>
          </a:p>
          <a:p>
            <a:r>
              <a:rPr lang="en-US" dirty="0"/>
              <a:t> in </a:t>
            </a:r>
            <a:r>
              <a:rPr lang="en-US" dirty="0" err="1"/>
              <a:t>Hurvat</a:t>
            </a:r>
            <a:r>
              <a:rPr lang="en-US" dirty="0"/>
              <a:t> </a:t>
            </a:r>
            <a:r>
              <a:rPr lang="en-US" dirty="0" err="1"/>
              <a:t>Itri</a:t>
            </a:r>
            <a:r>
              <a:rPr lang="en-US" dirty="0"/>
              <a:t>   $3.85 Ag</a:t>
            </a:r>
          </a:p>
        </p:txBody>
      </p:sp>
    </p:spTree>
    <p:extLst>
      <p:ext uri="{BB962C8B-B14F-4D97-AF65-F5344CB8AC3E}">
        <p14:creationId xmlns:p14="http://schemas.microsoft.com/office/powerpoint/2010/main" val="3637177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fontScale="92500"/>
          </a:bodyPr>
          <a:lstStyle/>
          <a:p>
            <a:pPr algn="l"/>
            <a:r>
              <a:rPr lang="en-US" dirty="0"/>
              <a:t>People from different cities in Iran are reportedly voicing their belief that the vast majority of citizens oppose the Islamic Revolutionary Guard Corps (IRGC) and are hoping Israel will bring down the regime, according to Ynet News reporter Emily Schrader.</a:t>
            </a:r>
          </a:p>
        </p:txBody>
      </p:sp>
    </p:spTree>
    <p:extLst>
      <p:ext uri="{BB962C8B-B14F-4D97-AF65-F5344CB8AC3E}">
        <p14:creationId xmlns:p14="http://schemas.microsoft.com/office/powerpoint/2010/main" val="27851135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85750"/>
            <a:ext cx="8135408" cy="4724400"/>
          </a:xfrm>
        </p:spPr>
        <p:txBody>
          <a:bodyPr>
            <a:normAutofit/>
          </a:bodyPr>
          <a:lstStyle/>
          <a:p>
            <a:pPr algn="l"/>
            <a:r>
              <a:rPr lang="en-US" baseline="30000" dirty="0"/>
              <a:t>1Kefa/Peter 1.18-19</a:t>
            </a:r>
            <a:r>
              <a:rPr lang="en-US" b="1" baseline="30000" dirty="0"/>
              <a:t> </a:t>
            </a:r>
            <a:r>
              <a:rPr lang="en-US" dirty="0"/>
              <a:t>You should be aware that the ransom paid to free you from the worthless way of life which your fathers passed on to you did not consist of anything </a:t>
            </a:r>
            <a:r>
              <a:rPr lang="en-US" dirty="0">
                <a:solidFill>
                  <a:srgbClr val="FFFF66"/>
                </a:solidFill>
              </a:rPr>
              <a:t>perishable like silver or gold; </a:t>
            </a:r>
            <a:r>
              <a:rPr lang="en-US" dirty="0"/>
              <a:t>on the contrary, </a:t>
            </a:r>
          </a:p>
        </p:txBody>
      </p:sp>
    </p:spTree>
    <p:extLst>
      <p:ext uri="{BB962C8B-B14F-4D97-AF65-F5344CB8AC3E}">
        <p14:creationId xmlns:p14="http://schemas.microsoft.com/office/powerpoint/2010/main" val="18782299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7" y="438150"/>
            <a:ext cx="8211608" cy="4419600"/>
          </a:xfrm>
        </p:spPr>
        <p:txBody>
          <a:bodyPr>
            <a:normAutofit/>
          </a:bodyPr>
          <a:lstStyle/>
          <a:p>
            <a:pPr algn="l"/>
            <a:r>
              <a:rPr lang="en-US" baseline="30000" dirty="0"/>
              <a:t>1Kefa/Peter 1.18-19</a:t>
            </a:r>
            <a:r>
              <a:rPr lang="en-US" b="1" baseline="30000" dirty="0"/>
              <a:t>  </a:t>
            </a:r>
            <a:r>
              <a:rPr lang="en-US" dirty="0"/>
              <a:t>it was the costly bloody sacrificial death of the Messiah, as of a lamb without defect or spot</a:t>
            </a:r>
          </a:p>
        </p:txBody>
      </p:sp>
    </p:spTree>
    <p:extLst>
      <p:ext uri="{BB962C8B-B14F-4D97-AF65-F5344CB8AC3E}">
        <p14:creationId xmlns:p14="http://schemas.microsoft.com/office/powerpoint/2010/main" val="8751239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01001" cy="4495800"/>
          </a:xfrm>
        </p:spPr>
        <p:txBody>
          <a:bodyPr>
            <a:normAutofit lnSpcReduction="10000"/>
          </a:bodyPr>
          <a:lstStyle/>
          <a:p>
            <a:pPr algn="l"/>
            <a:r>
              <a:rPr lang="en-US" dirty="0"/>
              <a:t>The first Roman attempt to halt payments of the tax was made long before the Jewish War on account of customs controls. The Senate had forbidden the export of gold and silver, but the Jews of Italy continued to pay the Temple tax. </a:t>
            </a:r>
          </a:p>
        </p:txBody>
      </p:sp>
    </p:spTree>
    <p:extLst>
      <p:ext uri="{BB962C8B-B14F-4D97-AF65-F5344CB8AC3E}">
        <p14:creationId xmlns:p14="http://schemas.microsoft.com/office/powerpoint/2010/main" val="14380000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77201" cy="4495800"/>
          </a:xfrm>
        </p:spPr>
        <p:txBody>
          <a:bodyPr>
            <a:normAutofit/>
          </a:bodyPr>
          <a:lstStyle/>
          <a:p>
            <a:pPr algn="l"/>
            <a:r>
              <a:rPr lang="en-US" dirty="0"/>
              <a:t>In 62 BCE L. </a:t>
            </a:r>
            <a:r>
              <a:rPr lang="en-US" dirty="0" err="1"/>
              <a:t>Valerius</a:t>
            </a:r>
            <a:r>
              <a:rPr lang="en-US" dirty="0"/>
              <a:t> </a:t>
            </a:r>
            <a:r>
              <a:rPr lang="en-US" dirty="0" err="1"/>
              <a:t>Flaccus</a:t>
            </a:r>
            <a:r>
              <a:rPr lang="en-US" dirty="0"/>
              <a:t>, governor of the province of Asia, issued an edict forbidding the Jews of his province from sending the tax to Jerusalem. </a:t>
            </a:r>
            <a:r>
              <a:rPr lang="en-US" dirty="0">
                <a:solidFill>
                  <a:srgbClr val="FFFF66"/>
                </a:solidFill>
              </a:rPr>
              <a:t>After the destruction of the Temple in Jerusalem in CE 70, </a:t>
            </a:r>
          </a:p>
        </p:txBody>
      </p:sp>
    </p:spTree>
    <p:extLst>
      <p:ext uri="{BB962C8B-B14F-4D97-AF65-F5344CB8AC3E}">
        <p14:creationId xmlns:p14="http://schemas.microsoft.com/office/powerpoint/2010/main" val="22296814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361950"/>
            <a:ext cx="8153401" cy="4419600"/>
          </a:xfrm>
        </p:spPr>
        <p:txBody>
          <a:bodyPr>
            <a:normAutofit/>
          </a:bodyPr>
          <a:lstStyle/>
          <a:p>
            <a:pPr algn="l"/>
            <a:r>
              <a:rPr lang="en-US" dirty="0"/>
              <a:t>new Roman tax was imposed for taxation of the Jews, the </a:t>
            </a:r>
            <a:r>
              <a:rPr lang="en-US" dirty="0" err="1">
                <a:solidFill>
                  <a:srgbClr val="FFFF66"/>
                </a:solidFill>
              </a:rPr>
              <a:t>Fiscus</a:t>
            </a:r>
            <a:r>
              <a:rPr lang="en-US" dirty="0">
                <a:solidFill>
                  <a:srgbClr val="FFFF66"/>
                </a:solidFill>
              </a:rPr>
              <a:t> </a:t>
            </a:r>
            <a:r>
              <a:rPr lang="en-US" dirty="0" err="1">
                <a:solidFill>
                  <a:srgbClr val="FFFF66"/>
                </a:solidFill>
              </a:rPr>
              <a:t>Judaicus</a:t>
            </a:r>
            <a:r>
              <a:rPr lang="en-US" dirty="0"/>
              <a:t> diverted into imperial coffers.</a:t>
            </a:r>
          </a:p>
        </p:txBody>
      </p:sp>
    </p:spTree>
    <p:extLst>
      <p:ext uri="{BB962C8B-B14F-4D97-AF65-F5344CB8AC3E}">
        <p14:creationId xmlns:p14="http://schemas.microsoft.com/office/powerpoint/2010/main" val="302528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361950"/>
            <a:ext cx="8001001" cy="4495800"/>
          </a:xfrm>
        </p:spPr>
        <p:txBody>
          <a:bodyPr>
            <a:normAutofit/>
          </a:bodyPr>
          <a:lstStyle/>
          <a:p>
            <a:pPr algn="l"/>
            <a:r>
              <a:rPr lang="en-US" dirty="0"/>
              <a:t>The tax was initially imposed by Roman Emperor Vespasian as one of the measures against Jews as a result of the First Roman-Jewish War of 66–73 AD (first Jewish revolt</a:t>
            </a:r>
            <a:r>
              <a:rPr lang="en-US" sz="2000" dirty="0"/>
              <a:t>) (Josephus BJ 7. 218; </a:t>
            </a:r>
            <a:r>
              <a:rPr lang="en-US" sz="2000" dirty="0" err="1"/>
              <a:t>Dio</a:t>
            </a:r>
            <a:r>
              <a:rPr lang="en-US" sz="2000" dirty="0"/>
              <a:t> Cassius 66.7.2). </a:t>
            </a:r>
            <a:endParaRPr lang="en-US" dirty="0"/>
          </a:p>
        </p:txBody>
      </p:sp>
    </p:spTree>
    <p:extLst>
      <p:ext uri="{BB962C8B-B14F-4D97-AF65-F5344CB8AC3E}">
        <p14:creationId xmlns:p14="http://schemas.microsoft.com/office/powerpoint/2010/main" val="10358067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77201" cy="4495800"/>
          </a:xfrm>
        </p:spPr>
        <p:txBody>
          <a:bodyPr>
            <a:normAutofit fontScale="92500" lnSpcReduction="20000"/>
          </a:bodyPr>
          <a:lstStyle/>
          <a:p>
            <a:pPr algn="l"/>
            <a:r>
              <a:rPr lang="en-US" dirty="0"/>
              <a:t>The tax was imposed on all Jews throughout the empire, not just on those who took part in the revolt against Rome. The tax was imposed after the destruction of the Second Temple in 70 AD in place of the levy (or Tithe) payable by Jews towards the upkeep of the Temple. </a:t>
            </a:r>
          </a:p>
        </p:txBody>
      </p:sp>
    </p:spTree>
    <p:extLst>
      <p:ext uri="{BB962C8B-B14F-4D97-AF65-F5344CB8AC3E}">
        <p14:creationId xmlns:p14="http://schemas.microsoft.com/office/powerpoint/2010/main" val="32089797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01001" cy="4572000"/>
          </a:xfrm>
        </p:spPr>
        <p:txBody>
          <a:bodyPr>
            <a:normAutofit fontScale="92500" lnSpcReduction="20000"/>
          </a:bodyPr>
          <a:lstStyle/>
          <a:p>
            <a:pPr algn="l"/>
            <a:r>
              <a:rPr lang="en-US" dirty="0"/>
              <a:t>The amount levied was two denarii, equivalent to the one-half of a shekel that observant Jews had previously paid for the upkeep of the Temple of Jerusalem (Exodus 30:13). </a:t>
            </a:r>
            <a:r>
              <a:rPr lang="en-US" dirty="0">
                <a:solidFill>
                  <a:srgbClr val="FFFF66"/>
                </a:solidFill>
              </a:rPr>
              <a:t>The tax was to go instead to the Temple of Capitoline Jupiter, the major center of ancient Roman religion. </a:t>
            </a:r>
          </a:p>
        </p:txBody>
      </p:sp>
    </p:spTree>
    <p:extLst>
      <p:ext uri="{BB962C8B-B14F-4D97-AF65-F5344CB8AC3E}">
        <p14:creationId xmlns:p14="http://schemas.microsoft.com/office/powerpoint/2010/main" val="16737472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77201" cy="4572000"/>
          </a:xfrm>
        </p:spPr>
        <p:txBody>
          <a:bodyPr>
            <a:normAutofit fontScale="92500" lnSpcReduction="20000"/>
          </a:bodyPr>
          <a:lstStyle/>
          <a:p>
            <a:pPr algn="l"/>
            <a:r>
              <a:rPr lang="en-US" dirty="0"/>
              <a:t>The </a:t>
            </a:r>
            <a:r>
              <a:rPr lang="en-US" dirty="0" err="1"/>
              <a:t>fiscus</a:t>
            </a:r>
            <a:r>
              <a:rPr lang="en-US" dirty="0"/>
              <a:t> </a:t>
            </a:r>
            <a:r>
              <a:rPr lang="en-US" dirty="0" err="1"/>
              <a:t>Iudaicus</a:t>
            </a:r>
            <a:r>
              <a:rPr lang="en-US" dirty="0"/>
              <a:t> was a humiliation for the Jews. In Rome, a special procurator known as procurator ad </a:t>
            </a:r>
            <a:r>
              <a:rPr lang="en-US" dirty="0" err="1"/>
              <a:t>capitularia</a:t>
            </a:r>
            <a:r>
              <a:rPr lang="en-US" dirty="0"/>
              <a:t> </a:t>
            </a:r>
            <a:r>
              <a:rPr lang="en-US" dirty="0" err="1"/>
              <a:t>Iudaeorum</a:t>
            </a:r>
            <a:r>
              <a:rPr lang="en-US" dirty="0"/>
              <a:t> was responsible for the collection of the tax. </a:t>
            </a:r>
            <a:r>
              <a:rPr lang="en-US" dirty="0">
                <a:solidFill>
                  <a:srgbClr val="FFFF66"/>
                </a:solidFill>
              </a:rPr>
              <a:t>Only those who had abandoned Judaism were exempt from paying it.</a:t>
            </a:r>
          </a:p>
          <a:p>
            <a:pPr algn="l"/>
            <a:endParaRPr lang="en-US" dirty="0"/>
          </a:p>
        </p:txBody>
      </p:sp>
    </p:spTree>
    <p:extLst>
      <p:ext uri="{BB962C8B-B14F-4D97-AF65-F5344CB8AC3E}">
        <p14:creationId xmlns:p14="http://schemas.microsoft.com/office/powerpoint/2010/main" val="20773824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01001" cy="4648200"/>
          </a:xfrm>
        </p:spPr>
        <p:txBody>
          <a:bodyPr>
            <a:normAutofit lnSpcReduction="10000"/>
          </a:bodyPr>
          <a:lstStyle/>
          <a:p>
            <a:pPr algn="l"/>
            <a:r>
              <a:rPr lang="en-US" dirty="0"/>
              <a:t>While the tax paid for the Temple of Jerusalem was payable only by adult men between the </a:t>
            </a:r>
            <a:r>
              <a:rPr lang="en-US" dirty="0">
                <a:solidFill>
                  <a:srgbClr val="FFFF66"/>
                </a:solidFill>
              </a:rPr>
              <a:t>ages of 20 and 50</a:t>
            </a:r>
            <a:r>
              <a:rPr lang="en-US" dirty="0"/>
              <a:t>, the fiscus </a:t>
            </a:r>
            <a:r>
              <a:rPr lang="en-US" dirty="0" err="1"/>
              <a:t>Iudaicus</a:t>
            </a:r>
            <a:r>
              <a:rPr lang="en-US" dirty="0"/>
              <a:t> was imposed on all Jews, including women, children, and elderly—and even Jewish slaves.</a:t>
            </a:r>
          </a:p>
          <a:p>
            <a:pPr algn="l"/>
            <a:endParaRPr lang="en-US" dirty="0"/>
          </a:p>
        </p:txBody>
      </p:sp>
    </p:spTree>
    <p:extLst>
      <p:ext uri="{BB962C8B-B14F-4D97-AF65-F5344CB8AC3E}">
        <p14:creationId xmlns:p14="http://schemas.microsoft.com/office/powerpoint/2010/main" val="226933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So, there is a mixture of sentiments in Israel.</a:t>
            </a:r>
          </a:p>
          <a:p>
            <a:pPr marL="284163" indent="-284163" algn="l">
              <a:buFont typeface="Arial" panose="020B0604020202020204" pitchFamily="34" charset="0"/>
              <a:buChar char="•"/>
            </a:pPr>
            <a:r>
              <a:rPr lang="en-US" dirty="0"/>
              <a:t>A sense of dread that Iran and/ or  Hezbollah may devastatingly attack.</a:t>
            </a:r>
          </a:p>
          <a:p>
            <a:pPr marL="284163" indent="-284163" algn="l">
              <a:buFont typeface="Arial" panose="020B0604020202020204" pitchFamily="34" charset="0"/>
              <a:buChar char="•"/>
            </a:pPr>
            <a:r>
              <a:rPr lang="en-US" dirty="0"/>
              <a:t>A sense that the enemies may be cowering, like July 1967.</a:t>
            </a:r>
          </a:p>
        </p:txBody>
      </p:sp>
    </p:spTree>
    <p:extLst>
      <p:ext uri="{BB962C8B-B14F-4D97-AF65-F5344CB8AC3E}">
        <p14:creationId xmlns:p14="http://schemas.microsoft.com/office/powerpoint/2010/main" val="19400408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6" y="285750"/>
            <a:ext cx="8001001" cy="4648200"/>
          </a:xfrm>
        </p:spPr>
        <p:txBody>
          <a:bodyPr>
            <a:normAutofit/>
          </a:bodyPr>
          <a:lstStyle/>
          <a:p>
            <a:pPr algn="l"/>
            <a:r>
              <a:rPr lang="en-US" dirty="0"/>
              <a:t>The tax was continued even after the completion of the reconstruction of the Capitoline temple for its upkeep.</a:t>
            </a:r>
          </a:p>
        </p:txBody>
      </p:sp>
    </p:spTree>
    <p:extLst>
      <p:ext uri="{BB962C8B-B14F-4D97-AF65-F5344CB8AC3E}">
        <p14:creationId xmlns:p14="http://schemas.microsoft.com/office/powerpoint/2010/main" val="4065668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229601" cy="4495800"/>
          </a:xfrm>
        </p:spPr>
        <p:txBody>
          <a:bodyPr>
            <a:normAutofit lnSpcReduction="10000"/>
          </a:bodyPr>
          <a:lstStyle/>
          <a:p>
            <a:pPr algn="l"/>
            <a:r>
              <a:rPr lang="en-US" dirty="0"/>
              <a:t>Domitian, who ruled between 81 and 96 AD, expanded the </a:t>
            </a:r>
            <a:r>
              <a:rPr lang="en-US" dirty="0" err="1"/>
              <a:t>fiscus</a:t>
            </a:r>
            <a:r>
              <a:rPr lang="en-US" dirty="0"/>
              <a:t> </a:t>
            </a:r>
            <a:r>
              <a:rPr lang="en-US" dirty="0" err="1"/>
              <a:t>Iudaicus</a:t>
            </a:r>
            <a:r>
              <a:rPr lang="en-US" dirty="0"/>
              <a:t> to include not only born Jews and converts to Judaism, but also on those who concealed the fact that they were Jews or observed Jewish customs. Suetonius relates that</a:t>
            </a:r>
          </a:p>
        </p:txBody>
      </p:sp>
    </p:spTree>
    <p:extLst>
      <p:ext uri="{BB962C8B-B14F-4D97-AF65-F5344CB8AC3E}">
        <p14:creationId xmlns:p14="http://schemas.microsoft.com/office/powerpoint/2010/main" val="17373122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27036" y="285750"/>
            <a:ext cx="8001001" cy="4495800"/>
          </a:xfrm>
        </p:spPr>
        <p:txBody>
          <a:bodyPr>
            <a:normAutofit fontScale="92500"/>
          </a:bodyPr>
          <a:lstStyle/>
          <a:p>
            <a:pPr algn="l"/>
            <a:r>
              <a:rPr lang="en-US" dirty="0"/>
              <a:t>when he was young an old man of 90 was examined to see whether he was circumcised.</a:t>
            </a:r>
          </a:p>
          <a:p>
            <a:pPr algn="l"/>
            <a:r>
              <a:rPr lang="en-US" dirty="0"/>
              <a:t>Domitian applied the tax even to those who merely "lived like Jews.“</a:t>
            </a:r>
          </a:p>
          <a:p>
            <a:pPr algn="l"/>
            <a:r>
              <a:rPr lang="en-US" dirty="0"/>
              <a:t>De-incentivize Torah observance!</a:t>
            </a:r>
          </a:p>
        </p:txBody>
      </p:sp>
    </p:spTree>
    <p:extLst>
      <p:ext uri="{BB962C8B-B14F-4D97-AF65-F5344CB8AC3E}">
        <p14:creationId xmlns:p14="http://schemas.microsoft.com/office/powerpoint/2010/main" val="35413124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27036" y="285750"/>
            <a:ext cx="7924801" cy="4572000"/>
          </a:xfrm>
        </p:spPr>
        <p:txBody>
          <a:bodyPr>
            <a:normAutofit fontScale="92500" lnSpcReduction="20000"/>
          </a:bodyPr>
          <a:lstStyle/>
          <a:p>
            <a:pPr algn="l"/>
            <a:r>
              <a:rPr lang="en-US" dirty="0"/>
              <a:t>It did not take long for Christians to petition the Emperor to distinguish the Christians for the purpose of the payment of the </a:t>
            </a:r>
            <a:r>
              <a:rPr lang="en-US" dirty="0" err="1"/>
              <a:t>fiscus</a:t>
            </a:r>
            <a:r>
              <a:rPr lang="en-US" dirty="0"/>
              <a:t> </a:t>
            </a:r>
            <a:r>
              <a:rPr lang="en-US" dirty="0" err="1"/>
              <a:t>Iudaicus</a:t>
            </a:r>
            <a:r>
              <a:rPr lang="en-US" dirty="0"/>
              <a:t>. As the tax only applied to </a:t>
            </a:r>
            <a:r>
              <a:rPr lang="en-US" dirty="0" err="1"/>
              <a:t>practising</a:t>
            </a:r>
            <a:r>
              <a:rPr lang="en-US" dirty="0"/>
              <a:t> Jews, if they could be </a:t>
            </a:r>
            <a:r>
              <a:rPr lang="en-US" dirty="0" err="1"/>
              <a:t>recognised</a:t>
            </a:r>
            <a:r>
              <a:rPr lang="en-US" dirty="0"/>
              <a:t> as a separate religion, they would escape the impost.</a:t>
            </a:r>
          </a:p>
        </p:txBody>
      </p:sp>
    </p:spTree>
    <p:extLst>
      <p:ext uri="{BB962C8B-B14F-4D97-AF65-F5344CB8AC3E}">
        <p14:creationId xmlns:p14="http://schemas.microsoft.com/office/powerpoint/2010/main" val="19436118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229601" cy="4495800"/>
          </a:xfrm>
        </p:spPr>
        <p:txBody>
          <a:bodyPr>
            <a:normAutofit/>
          </a:bodyPr>
          <a:lstStyle/>
          <a:p>
            <a:pPr algn="l"/>
            <a:r>
              <a:rPr lang="en-US" dirty="0"/>
              <a:t>The tax was revived in the Middle Ages in 1342 under the name of </a:t>
            </a:r>
            <a:r>
              <a:rPr lang="en-US" dirty="0" err="1"/>
              <a:t>Opferpfennig</a:t>
            </a:r>
            <a:r>
              <a:rPr lang="en-US" dirty="0"/>
              <a:t> by the [German] Holy Roman Emperors. </a:t>
            </a:r>
          </a:p>
        </p:txBody>
      </p:sp>
    </p:spTree>
    <p:extLst>
      <p:ext uri="{BB962C8B-B14F-4D97-AF65-F5344CB8AC3E}">
        <p14:creationId xmlns:p14="http://schemas.microsoft.com/office/powerpoint/2010/main" val="26936012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229601" cy="4495800"/>
          </a:xfrm>
        </p:spPr>
        <p:txBody>
          <a:bodyPr>
            <a:normAutofit/>
          </a:bodyPr>
          <a:lstStyle/>
          <a:p>
            <a:pPr algn="l"/>
            <a:r>
              <a:rPr lang="en-US" dirty="0"/>
              <a:t>The </a:t>
            </a:r>
            <a:r>
              <a:rPr lang="en-US" dirty="0" err="1"/>
              <a:t>Opferpfennig</a:t>
            </a:r>
            <a:r>
              <a:rPr lang="en-US" dirty="0"/>
              <a:t> tax was introduced in 1342 by Emperor Louis IV the Bavarian, who ordered all Jews above the age of 12 and possessing 20 gulden to pay one gulden annually </a:t>
            </a:r>
            <a:r>
              <a:rPr lang="en-US" dirty="0">
                <a:solidFill>
                  <a:srgbClr val="FFFF66"/>
                </a:solidFill>
              </a:rPr>
              <a:t>for protection</a:t>
            </a:r>
            <a:r>
              <a:rPr lang="en-US" dirty="0"/>
              <a:t>. </a:t>
            </a:r>
          </a:p>
        </p:txBody>
      </p:sp>
    </p:spTree>
    <p:extLst>
      <p:ext uri="{BB962C8B-B14F-4D97-AF65-F5344CB8AC3E}">
        <p14:creationId xmlns:p14="http://schemas.microsoft.com/office/powerpoint/2010/main" val="8871603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229601" cy="4572000"/>
          </a:xfrm>
        </p:spPr>
        <p:txBody>
          <a:bodyPr>
            <a:normAutofit/>
          </a:bodyPr>
          <a:lstStyle/>
          <a:p>
            <a:pPr algn="l"/>
            <a:r>
              <a:rPr lang="en-US" dirty="0"/>
              <a:t>The practice was justified on the grounds that the Germanic Holy Roman Emperor, as the legal successor of the [Italian] Roman emperors, </a:t>
            </a:r>
          </a:p>
        </p:txBody>
      </p:sp>
    </p:spTree>
    <p:extLst>
      <p:ext uri="{BB962C8B-B14F-4D97-AF65-F5344CB8AC3E}">
        <p14:creationId xmlns:p14="http://schemas.microsoft.com/office/powerpoint/2010/main" val="41155834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229601" cy="4572000"/>
          </a:xfrm>
        </p:spPr>
        <p:txBody>
          <a:bodyPr>
            <a:normAutofit/>
          </a:bodyPr>
          <a:lstStyle/>
          <a:p>
            <a:pPr algn="l"/>
            <a:r>
              <a:rPr lang="en-US" dirty="0"/>
              <a:t>was the rightful recipient of the Temple tax which Jews paid to the Romans after the destruction of the Second Temple. The </a:t>
            </a:r>
            <a:r>
              <a:rPr lang="en-US" dirty="0" err="1"/>
              <a:t>Opferpfennig</a:t>
            </a:r>
            <a:r>
              <a:rPr lang="en-US" dirty="0"/>
              <a:t> was collected on Christmas day.</a:t>
            </a:r>
          </a:p>
        </p:txBody>
      </p:sp>
    </p:spTree>
    <p:extLst>
      <p:ext uri="{BB962C8B-B14F-4D97-AF65-F5344CB8AC3E}">
        <p14:creationId xmlns:p14="http://schemas.microsoft.com/office/powerpoint/2010/main" val="14376034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3C03A673-0E35-0A6F-1014-2DFAC0A5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00"/>
            <a:ext cx="8778875" cy="4937500"/>
          </a:xfrm>
          <a:prstGeom prst="rect">
            <a:avLst/>
          </a:prstGeom>
        </p:spPr>
      </p:pic>
    </p:spTree>
    <p:extLst>
      <p:ext uri="{BB962C8B-B14F-4D97-AF65-F5344CB8AC3E}">
        <p14:creationId xmlns:p14="http://schemas.microsoft.com/office/powerpoint/2010/main" val="20540014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dirty="0"/>
              <a:t>The significance of money.</a:t>
            </a:r>
          </a:p>
          <a:p>
            <a:pPr marL="461963" indent="-461963" algn="l">
              <a:buFont typeface="+mj-lt"/>
              <a:buAutoNum type="arabicPeriod"/>
            </a:pPr>
            <a:r>
              <a:rPr lang="en-US" dirty="0"/>
              <a:t>Money Management: tithe</a:t>
            </a:r>
          </a:p>
          <a:p>
            <a:pPr marL="461963" indent="-461963" algn="l">
              <a:buFont typeface="+mj-lt"/>
              <a:buAutoNum type="arabicPeriod"/>
            </a:pPr>
            <a:r>
              <a:rPr lang="en-US" dirty="0"/>
              <a:t>Money Management: </a:t>
            </a:r>
            <a:r>
              <a:rPr lang="en-US" dirty="0" err="1"/>
              <a:t>Terumah</a:t>
            </a:r>
            <a:endParaRPr lang="en-US" dirty="0"/>
          </a:p>
          <a:p>
            <a:pPr marL="461963" indent="-461963" algn="l">
              <a:buFont typeface="+mj-lt"/>
              <a:buAutoNum type="arabicPeriod"/>
            </a:pPr>
            <a:r>
              <a:rPr lang="en-US" dirty="0"/>
              <a:t>Money Management: Half shekel</a:t>
            </a:r>
          </a:p>
          <a:p>
            <a:pPr marL="461963" indent="-461963" algn="l">
              <a:buFont typeface="+mj-lt"/>
              <a:buAutoNum type="arabicPeriod"/>
            </a:pPr>
            <a:r>
              <a:rPr lang="en-US" u="sng" dirty="0">
                <a:solidFill>
                  <a:srgbClr val="FFFF66"/>
                </a:solidFill>
              </a:rPr>
              <a:t>Personal stories.</a:t>
            </a:r>
          </a:p>
        </p:txBody>
      </p:sp>
    </p:spTree>
    <p:extLst>
      <p:ext uri="{BB962C8B-B14F-4D97-AF65-F5344CB8AC3E}">
        <p14:creationId xmlns:p14="http://schemas.microsoft.com/office/powerpoint/2010/main" val="29038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3C03A673-0E35-0A6F-1014-2DFAC0A5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00"/>
            <a:ext cx="8778875" cy="4937500"/>
          </a:xfrm>
          <a:prstGeom prst="rect">
            <a:avLst/>
          </a:prstGeom>
        </p:spPr>
      </p:pic>
    </p:spTree>
    <p:extLst>
      <p:ext uri="{BB962C8B-B14F-4D97-AF65-F5344CB8AC3E}">
        <p14:creationId xmlns:p14="http://schemas.microsoft.com/office/powerpoint/2010/main" val="33829573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fontScale="92500"/>
          </a:bodyPr>
          <a:lstStyle/>
          <a:p>
            <a:pPr algn="l"/>
            <a:r>
              <a:rPr lang="en-US" sz="4000" dirty="0"/>
              <a:t>1969 I came to faith.  Went to Bible College in Cincinnati + Univ Cinti. </a:t>
            </a:r>
            <a:r>
              <a:rPr lang="en-US" dirty="0"/>
              <a:t>to learn Hebrew, Jewish studies</a:t>
            </a:r>
            <a:r>
              <a:rPr lang="en-US" sz="4000" dirty="0"/>
              <a:t>.  Worked as a janitor in the Cincinnat</a:t>
            </a:r>
            <a:r>
              <a:rPr lang="en-US" dirty="0"/>
              <a:t>i Public Schools.</a:t>
            </a:r>
          </a:p>
          <a:p>
            <a:pPr marL="284163" indent="-284163" algn="l">
              <a:buFont typeface="Arial" panose="020B0604020202020204" pitchFamily="34" charset="0"/>
              <a:buChar char="•"/>
            </a:pPr>
            <a:r>
              <a:rPr lang="en-US" sz="4000" dirty="0"/>
              <a:t>1973 Education tax voted down; s</a:t>
            </a:r>
            <a:r>
              <a:rPr lang="en-US" dirty="0"/>
              <a:t>chool Board </a:t>
            </a:r>
            <a:r>
              <a:rPr lang="en-US" dirty="0" err="1"/>
              <a:t>layed</a:t>
            </a:r>
            <a:r>
              <a:rPr lang="en-US" dirty="0"/>
              <a:t> off workers.  </a:t>
            </a:r>
          </a:p>
        </p:txBody>
      </p:sp>
    </p:spTree>
    <p:extLst>
      <p:ext uri="{BB962C8B-B14F-4D97-AF65-F5344CB8AC3E}">
        <p14:creationId xmlns:p14="http://schemas.microsoft.com/office/powerpoint/2010/main" val="37589141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sz="4000" dirty="0"/>
              <a:t>I got notice from U.C. that I was reclassified as an out of state student.  Double tuition plus back tuition. </a:t>
            </a:r>
          </a:p>
          <a:p>
            <a:pPr algn="l"/>
            <a:r>
              <a:rPr lang="en-US" dirty="0"/>
              <a:t>Ps 112 + Phil 4</a:t>
            </a:r>
          </a:p>
          <a:p>
            <a:pPr algn="l"/>
            <a:r>
              <a:rPr lang="en-US" sz="4000" dirty="0"/>
              <a:t>Last week as janitor told AAA hiring phone sales.  </a:t>
            </a:r>
          </a:p>
          <a:p>
            <a:pPr algn="l"/>
            <a:endParaRPr lang="en-US" sz="4000" dirty="0"/>
          </a:p>
          <a:p>
            <a:pPr algn="l"/>
            <a:endParaRPr lang="en-US" sz="4000" dirty="0"/>
          </a:p>
          <a:p>
            <a:pPr algn="l"/>
            <a:endParaRPr lang="en-US" sz="4000" dirty="0"/>
          </a:p>
        </p:txBody>
      </p:sp>
    </p:spTree>
    <p:extLst>
      <p:ext uri="{BB962C8B-B14F-4D97-AF65-F5344CB8AC3E}">
        <p14:creationId xmlns:p14="http://schemas.microsoft.com/office/powerpoint/2010/main" val="4234933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fontScale="92500"/>
          </a:bodyPr>
          <a:lstStyle/>
          <a:p>
            <a:pPr algn="l"/>
            <a:r>
              <a:rPr lang="en-US" sz="4000" dirty="0"/>
              <a:t>2015</a:t>
            </a:r>
          </a:p>
          <a:p>
            <a:pPr marL="230188" indent="-230188" algn="l">
              <a:buFont typeface="Arial" panose="020B0604020202020204" pitchFamily="34" charset="0"/>
              <a:buChar char="•"/>
            </a:pPr>
            <a:r>
              <a:rPr lang="en-US" dirty="0"/>
              <a:t>Jim Adler and I invited to Bible College Pres office.  Told repurposing of our worship room since 1996.  July “eviction”</a:t>
            </a:r>
          </a:p>
          <a:p>
            <a:pPr marL="230188" indent="-230188" algn="l">
              <a:buFont typeface="Arial" panose="020B0604020202020204" pitchFamily="34" charset="0"/>
              <a:buChar char="•"/>
            </a:pPr>
            <a:r>
              <a:rPr lang="en-US" sz="4000" dirty="0"/>
              <a:t>M</a:t>
            </a:r>
            <a:r>
              <a:rPr lang="en-US" dirty="0"/>
              <a:t>arch of Remembrance rental of OP Convention Center.</a:t>
            </a:r>
            <a:endParaRPr lang="en-US" sz="4000" dirty="0"/>
          </a:p>
        </p:txBody>
      </p:sp>
    </p:spTree>
    <p:extLst>
      <p:ext uri="{BB962C8B-B14F-4D97-AF65-F5344CB8AC3E}">
        <p14:creationId xmlns:p14="http://schemas.microsoft.com/office/powerpoint/2010/main" val="38976467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lnSpcReduction="10000"/>
          </a:bodyPr>
          <a:lstStyle/>
          <a:p>
            <a:pPr algn="l"/>
            <a:r>
              <a:rPr lang="en-US" sz="4000" dirty="0"/>
              <a:t>2020 COVID shutdown</a:t>
            </a:r>
          </a:p>
          <a:p>
            <a:pPr marL="230188" indent="-230188" algn="l">
              <a:buFont typeface="Arial" panose="020B0604020202020204" pitchFamily="34" charset="0"/>
              <a:buChar char="•"/>
            </a:pPr>
            <a:r>
              <a:rPr lang="en-US" dirty="0"/>
              <a:t>10 in house</a:t>
            </a:r>
          </a:p>
          <a:p>
            <a:pPr marL="230188" indent="-230188" algn="l">
              <a:buFont typeface="Arial" panose="020B0604020202020204" pitchFamily="34" charset="0"/>
              <a:buChar char="•"/>
            </a:pPr>
            <a:r>
              <a:rPr lang="en-US" sz="4000" dirty="0"/>
              <a:t>CARES offer declined: better bankrupt than government $.  [not for everyone]</a:t>
            </a:r>
          </a:p>
          <a:p>
            <a:pPr marL="230188" indent="-230188" algn="l">
              <a:buFont typeface="Arial" panose="020B0604020202020204" pitchFamily="34" charset="0"/>
              <a:buChar char="•"/>
            </a:pPr>
            <a:r>
              <a:rPr lang="en-US" dirty="0"/>
              <a:t>Donations never failed.</a:t>
            </a:r>
          </a:p>
          <a:p>
            <a:pPr marL="230188" indent="-230188" algn="l">
              <a:buFont typeface="Arial" panose="020B0604020202020204" pitchFamily="34" charset="0"/>
              <a:buChar char="•"/>
            </a:pPr>
            <a:r>
              <a:rPr lang="en-US" sz="4000" dirty="0"/>
              <a:t>Back wall, mortgage paid off.</a:t>
            </a:r>
          </a:p>
          <a:p>
            <a:pPr marL="230188" indent="-230188" algn="l">
              <a:buFont typeface="Arial" panose="020B0604020202020204" pitchFamily="34" charset="0"/>
              <a:buChar char="•"/>
            </a:pPr>
            <a:endParaRPr lang="en-US" sz="4000" dirty="0"/>
          </a:p>
        </p:txBody>
      </p:sp>
    </p:spTree>
    <p:extLst>
      <p:ext uri="{BB962C8B-B14F-4D97-AF65-F5344CB8AC3E}">
        <p14:creationId xmlns:p14="http://schemas.microsoft.com/office/powerpoint/2010/main" val="25523506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3C03A673-0E35-0A6F-1014-2DFAC0A5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00"/>
            <a:ext cx="8778875" cy="4937500"/>
          </a:xfrm>
          <a:prstGeom prst="rect">
            <a:avLst/>
          </a:prstGeom>
        </p:spPr>
      </p:pic>
    </p:spTree>
    <p:extLst>
      <p:ext uri="{BB962C8B-B14F-4D97-AF65-F5344CB8AC3E}">
        <p14:creationId xmlns:p14="http://schemas.microsoft.com/office/powerpoint/2010/main" val="11160039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dirty="0"/>
              <a:t>The significance of money.</a:t>
            </a:r>
          </a:p>
          <a:p>
            <a:pPr marL="461963" indent="-461963" algn="l">
              <a:buFont typeface="+mj-lt"/>
              <a:buAutoNum type="arabicPeriod"/>
            </a:pPr>
            <a:r>
              <a:rPr lang="en-US" dirty="0"/>
              <a:t>Money Management: tithe</a:t>
            </a:r>
          </a:p>
          <a:p>
            <a:pPr marL="461963" indent="-461963" algn="l">
              <a:buFont typeface="+mj-lt"/>
              <a:buAutoNum type="arabicPeriod"/>
            </a:pPr>
            <a:r>
              <a:rPr lang="en-US" dirty="0"/>
              <a:t>Money Management: </a:t>
            </a:r>
            <a:r>
              <a:rPr lang="en-US" dirty="0" err="1"/>
              <a:t>Terumah</a:t>
            </a:r>
            <a:endParaRPr lang="en-US" dirty="0"/>
          </a:p>
          <a:p>
            <a:pPr marL="461963" indent="-461963" algn="l">
              <a:buFont typeface="+mj-lt"/>
              <a:buAutoNum type="arabicPeriod"/>
            </a:pPr>
            <a:r>
              <a:rPr lang="en-US" dirty="0"/>
              <a:t>Money Management: Half shekel</a:t>
            </a:r>
          </a:p>
          <a:p>
            <a:pPr marL="461963" indent="-461963" algn="l">
              <a:buFont typeface="+mj-lt"/>
              <a:buAutoNum type="arabicPeriod"/>
            </a:pPr>
            <a:r>
              <a:rPr lang="en-US" dirty="0"/>
              <a:t>Personal stories.</a:t>
            </a:r>
          </a:p>
        </p:txBody>
      </p:sp>
    </p:spTree>
    <p:extLst>
      <p:ext uri="{BB962C8B-B14F-4D97-AF65-F5344CB8AC3E}">
        <p14:creationId xmlns:p14="http://schemas.microsoft.com/office/powerpoint/2010/main" val="2528829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altLang="en-US" sz="4000" baseline="30000" dirty="0"/>
              <a:t>Mtt 6.21</a:t>
            </a:r>
            <a:r>
              <a:rPr lang="en-US" altLang="en-US" sz="4000" dirty="0"/>
              <a:t> The place </a:t>
            </a:r>
            <a:r>
              <a:rPr lang="en-US" altLang="en-US" sz="4000" u="sng" dirty="0">
                <a:solidFill>
                  <a:srgbClr val="FFFF66"/>
                </a:solidFill>
              </a:rPr>
              <a:t>where your treasure is</a:t>
            </a:r>
            <a:r>
              <a:rPr lang="en-US" altLang="en-US" sz="4000" dirty="0"/>
              <a:t>, is the place you will most want to be, and end up being. </a:t>
            </a:r>
          </a:p>
        </p:txBody>
      </p:sp>
    </p:spTree>
    <p:extLst>
      <p:ext uri="{BB962C8B-B14F-4D97-AF65-F5344CB8AC3E}">
        <p14:creationId xmlns:p14="http://schemas.microsoft.com/office/powerpoint/2010/main" val="12381781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92629" y="377031"/>
            <a:ext cx="8047302" cy="44625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9381" tIns="24691" rIns="49381" bIns="24691" numCol="1" anchor="t" anchorCtr="0" compatLnSpc="1">
            <a:prstTxWarp prst="textNoShape">
              <a:avLst/>
            </a:prstTxWarp>
            <a:normAutofit fontScale="92500" lnSpcReduction="10000"/>
          </a:bodyPr>
          <a:lstStyle/>
          <a:p>
            <a:pPr marL="438958" indent="-438958">
              <a:buFont typeface="+mj-lt"/>
              <a:buAutoNum type="arabicPeriod"/>
            </a:pPr>
            <a:r>
              <a:rPr lang="en-US" sz="3840" dirty="0"/>
              <a:t>Do you KNOW Yeshua and drinking the water of LIFE?</a:t>
            </a:r>
          </a:p>
          <a:p>
            <a:pPr marL="438958" indent="-438958">
              <a:buFont typeface="+mj-lt"/>
              <a:buAutoNum type="arabicPeriod"/>
            </a:pPr>
            <a:r>
              <a:rPr lang="en-US" sz="3840" dirty="0"/>
              <a:t>Are you hearing daily from His Word?</a:t>
            </a:r>
          </a:p>
          <a:p>
            <a:pPr marL="438958" indent="-438958">
              <a:buFont typeface="+mj-lt"/>
              <a:buAutoNum type="arabicPeriod"/>
            </a:pPr>
            <a:r>
              <a:rPr lang="en-US" sz="3840" dirty="0"/>
              <a:t>How are you applying what you heard?</a:t>
            </a:r>
          </a:p>
          <a:p>
            <a:pPr marL="438958" indent="-438958">
              <a:buFont typeface="+mj-lt"/>
              <a:buAutoNum type="arabicPeriod"/>
            </a:pPr>
            <a:r>
              <a:rPr lang="en-US" sz="3840" dirty="0"/>
              <a:t>Are you offering that water of life to anyone?</a:t>
            </a:r>
          </a:p>
        </p:txBody>
      </p:sp>
    </p:spTree>
    <p:extLst>
      <p:ext uri="{BB962C8B-B14F-4D97-AF65-F5344CB8AC3E}">
        <p14:creationId xmlns:p14="http://schemas.microsoft.com/office/powerpoint/2010/main" val="10881322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sz="4000" dirty="0"/>
          </a:p>
        </p:txBody>
      </p:sp>
    </p:spTree>
    <p:extLst>
      <p:ext uri="{BB962C8B-B14F-4D97-AF65-F5344CB8AC3E}">
        <p14:creationId xmlns:p14="http://schemas.microsoft.com/office/powerpoint/2010/main" val="190269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dirty="0"/>
              <a:t>The significance of money.</a:t>
            </a:r>
          </a:p>
          <a:p>
            <a:pPr marL="461963" indent="-461963" algn="l">
              <a:buFont typeface="+mj-lt"/>
              <a:buAutoNum type="arabicPeriod"/>
            </a:pPr>
            <a:r>
              <a:rPr lang="en-US" dirty="0"/>
              <a:t>Money Management: tithe</a:t>
            </a:r>
          </a:p>
          <a:p>
            <a:pPr marL="461963" indent="-461963" algn="l">
              <a:buFont typeface="+mj-lt"/>
              <a:buAutoNum type="arabicPeriod"/>
            </a:pPr>
            <a:r>
              <a:rPr lang="en-US" dirty="0"/>
              <a:t>Money Management: </a:t>
            </a:r>
            <a:r>
              <a:rPr lang="en-US" dirty="0" err="1"/>
              <a:t>Terumah</a:t>
            </a:r>
            <a:endParaRPr lang="en-US" dirty="0"/>
          </a:p>
          <a:p>
            <a:pPr marL="461963" indent="-461963" algn="l">
              <a:buFont typeface="+mj-lt"/>
              <a:buAutoNum type="arabicPeriod"/>
            </a:pPr>
            <a:r>
              <a:rPr lang="en-US" dirty="0"/>
              <a:t>Money Management: Half shekel</a:t>
            </a:r>
          </a:p>
          <a:p>
            <a:pPr marL="461963" indent="-461963" algn="l">
              <a:buFont typeface="+mj-lt"/>
              <a:buAutoNum type="arabicPeriod"/>
            </a:pPr>
            <a:r>
              <a:rPr lang="en-US" dirty="0"/>
              <a:t>Personal stories.</a:t>
            </a:r>
          </a:p>
        </p:txBody>
      </p:sp>
    </p:spTree>
    <p:extLst>
      <p:ext uri="{BB962C8B-B14F-4D97-AF65-F5344CB8AC3E}">
        <p14:creationId xmlns:p14="http://schemas.microsoft.com/office/powerpoint/2010/main" val="29176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u="sng" dirty="0">
                <a:solidFill>
                  <a:srgbClr val="FFFF66"/>
                </a:solidFill>
              </a:rPr>
              <a:t>The significance of money.</a:t>
            </a:r>
          </a:p>
          <a:p>
            <a:pPr marL="461963" indent="-461963" algn="l">
              <a:buFont typeface="+mj-lt"/>
              <a:buAutoNum type="arabicPeriod"/>
            </a:pPr>
            <a:r>
              <a:rPr lang="en-US" dirty="0"/>
              <a:t>Money Management: tithe</a:t>
            </a:r>
          </a:p>
          <a:p>
            <a:pPr marL="461963" indent="-461963" algn="l">
              <a:buFont typeface="+mj-lt"/>
              <a:buAutoNum type="arabicPeriod"/>
            </a:pPr>
            <a:r>
              <a:rPr lang="en-US" dirty="0"/>
              <a:t>Money Management: </a:t>
            </a:r>
            <a:r>
              <a:rPr lang="en-US" dirty="0" err="1"/>
              <a:t>Terumah</a:t>
            </a:r>
            <a:endParaRPr lang="en-US" dirty="0"/>
          </a:p>
          <a:p>
            <a:pPr marL="461963" indent="-461963" algn="l">
              <a:buFont typeface="+mj-lt"/>
              <a:buAutoNum type="arabicPeriod"/>
            </a:pPr>
            <a:r>
              <a:rPr lang="en-US" dirty="0"/>
              <a:t>Money Management: Half shekel</a:t>
            </a:r>
          </a:p>
          <a:p>
            <a:pPr marL="461963" indent="-461963" algn="l">
              <a:buFont typeface="+mj-lt"/>
              <a:buAutoNum type="arabicPeriod"/>
            </a:pPr>
            <a:r>
              <a:rPr lang="en-US" dirty="0"/>
              <a:t>Personal stories.</a:t>
            </a:r>
          </a:p>
        </p:txBody>
      </p:sp>
    </p:spTree>
    <p:extLst>
      <p:ext uri="{BB962C8B-B14F-4D97-AF65-F5344CB8AC3E}">
        <p14:creationId xmlns:p14="http://schemas.microsoft.com/office/powerpoint/2010/main" val="298084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altLang="en-US" sz="4000" baseline="30000" dirty="0"/>
              <a:t>Mtt 6.21</a:t>
            </a:r>
            <a:r>
              <a:rPr lang="en-US" altLang="en-US" sz="4000" dirty="0"/>
              <a:t> The place </a:t>
            </a:r>
            <a:r>
              <a:rPr lang="en-US" altLang="en-US" sz="4000" u="sng" dirty="0">
                <a:solidFill>
                  <a:srgbClr val="FFFF66"/>
                </a:solidFill>
              </a:rPr>
              <a:t>where your treasure is</a:t>
            </a:r>
            <a:r>
              <a:rPr lang="en-US" altLang="en-US" sz="4000" dirty="0"/>
              <a:t>, is the place you will most want to be, and end up being. </a:t>
            </a:r>
          </a:p>
        </p:txBody>
      </p:sp>
    </p:spTree>
    <p:extLst>
      <p:ext uri="{BB962C8B-B14F-4D97-AF65-F5344CB8AC3E}">
        <p14:creationId xmlns:p14="http://schemas.microsoft.com/office/powerpoint/2010/main" val="117016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6386" name="Rectangle 2">
            <a:extLst>
              <a:ext uri="{FF2B5EF4-FFF2-40B4-BE49-F238E27FC236}">
                <a16:creationId xmlns:a16="http://schemas.microsoft.com/office/drawing/2014/main" id="{674EB88F-C79F-CF2E-EE6B-122272F325B2}"/>
              </a:ext>
            </a:extLst>
          </p:cNvPr>
          <p:cNvSpPr>
            <a:spLocks noGrp="1" noChangeArrowheads="1"/>
          </p:cNvSpPr>
          <p:nvPr>
            <p:ph type="subTitle" idx="1"/>
          </p:nvPr>
        </p:nvSpPr>
        <p:spPr>
          <a:xfrm>
            <a:off x="503237" y="285750"/>
            <a:ext cx="8001000" cy="4572000"/>
          </a:xfrm>
        </p:spPr>
        <p:txBody>
          <a:bodyPr/>
          <a:lstStyle/>
          <a:p>
            <a:pPr marL="284163" indent="-284163" algn="l">
              <a:buFontTx/>
              <a:buChar char="•"/>
            </a:pPr>
            <a:r>
              <a:rPr lang="en-US" altLang="en-US" sz="4000" dirty="0"/>
              <a:t>2,084 verses in </a:t>
            </a:r>
            <a:r>
              <a:rPr lang="en-US" altLang="en-US" sz="4000" dirty="0" err="1">
                <a:solidFill>
                  <a:srgbClr val="FFFF66"/>
                </a:solidFill>
              </a:rPr>
              <a:t>Mes</a:t>
            </a:r>
            <a:r>
              <a:rPr lang="en-US" altLang="en-US" sz="4000" dirty="0">
                <a:solidFill>
                  <a:srgbClr val="FFFF66"/>
                </a:solidFill>
              </a:rPr>
              <a:t> Scrip/NT</a:t>
            </a:r>
            <a:r>
              <a:rPr lang="en-US" altLang="en-US" sz="4000" dirty="0"/>
              <a:t> about money</a:t>
            </a:r>
          </a:p>
          <a:p>
            <a:pPr marL="284163" indent="-284163" algn="l">
              <a:buFontTx/>
              <a:buChar char="•"/>
            </a:pPr>
            <a:r>
              <a:rPr lang="en-US" altLang="en-US" dirty="0"/>
              <a:t>1</a:t>
            </a:r>
            <a:r>
              <a:rPr lang="en-US" altLang="en-US" sz="4000" dirty="0"/>
              <a:t>0x as many verses as on faith and salvation</a:t>
            </a:r>
          </a:p>
          <a:p>
            <a:pPr marL="284163" indent="-284163" algn="l">
              <a:buFontTx/>
              <a:buChar char="•"/>
            </a:pPr>
            <a:r>
              <a:rPr lang="en-US" altLang="en-US" sz="4000" dirty="0"/>
              <a:t>16 of Yeshua’s 38 parables are about $</a:t>
            </a:r>
          </a:p>
        </p:txBody>
      </p:sp>
    </p:spTree>
    <p:extLst>
      <p:ext uri="{BB962C8B-B14F-4D97-AF65-F5344CB8AC3E}">
        <p14:creationId xmlns:p14="http://schemas.microsoft.com/office/powerpoint/2010/main" val="468270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0962" name="Rectangle 2">
            <a:extLst>
              <a:ext uri="{FF2B5EF4-FFF2-40B4-BE49-F238E27FC236}">
                <a16:creationId xmlns:a16="http://schemas.microsoft.com/office/drawing/2014/main" id="{5CDBC153-088E-3BFE-0391-5B543FC04F82}"/>
              </a:ext>
            </a:extLst>
          </p:cNvPr>
          <p:cNvSpPr>
            <a:spLocks noGrp="1" noChangeArrowheads="1"/>
          </p:cNvSpPr>
          <p:nvPr>
            <p:ph type="subTitle" idx="1"/>
          </p:nvPr>
        </p:nvSpPr>
        <p:spPr>
          <a:xfrm>
            <a:off x="427037" y="285750"/>
            <a:ext cx="7924800" cy="4495800"/>
          </a:xfrm>
        </p:spPr>
        <p:txBody>
          <a:bodyPr/>
          <a:lstStyle/>
          <a:p>
            <a:pPr algn="l">
              <a:spcBef>
                <a:spcPct val="0"/>
              </a:spcBef>
            </a:pPr>
            <a:r>
              <a:rPr lang="en-US" altLang="en-US" sz="4000" baseline="30000" dirty="0">
                <a:ea typeface="Arial Unicode MS" panose="020B0604020202020204" pitchFamily="34" charset="-128"/>
                <a:cs typeface="Arial Unicode MS" panose="020B0604020202020204" pitchFamily="34" charset="-128"/>
              </a:rPr>
              <a:t>U.S. Dept of Labor</a:t>
            </a:r>
            <a:r>
              <a:rPr lang="en-US" altLang="en-US" sz="4000" dirty="0">
                <a:ea typeface="Arial Unicode MS" panose="020B0604020202020204" pitchFamily="34" charset="-128"/>
                <a:cs typeface="Arial Unicode MS" panose="020B0604020202020204" pitchFamily="34" charset="-128"/>
              </a:rPr>
              <a:t> Of every 100 people who reach age 65</a:t>
            </a:r>
          </a:p>
          <a:p>
            <a:pPr marL="230188" indent="-230188" algn="l">
              <a:spcBef>
                <a:spcPct val="0"/>
              </a:spcBef>
              <a:buFont typeface="Arial" panose="020B0604020202020204" pitchFamily="34" charset="0"/>
              <a:buChar char="•"/>
            </a:pPr>
            <a:r>
              <a:rPr lang="en-US" altLang="en-US" sz="4000" dirty="0">
                <a:ea typeface="Arial Unicode MS" panose="020B0604020202020204" pitchFamily="34" charset="-128"/>
                <a:cs typeface="Arial Unicode MS" panose="020B0604020202020204" pitchFamily="34" charset="-128"/>
              </a:rPr>
              <a:t>2 are financially independent</a:t>
            </a:r>
          </a:p>
          <a:p>
            <a:pPr marL="230188" indent="-230188" algn="l">
              <a:spcBef>
                <a:spcPct val="0"/>
              </a:spcBef>
              <a:buFont typeface="Arial" panose="020B0604020202020204" pitchFamily="34" charset="0"/>
              <a:buChar char="•"/>
            </a:pPr>
            <a:r>
              <a:rPr lang="en-US" altLang="en-US" sz="4000" dirty="0">
                <a:ea typeface="Arial Unicode MS" panose="020B0604020202020204" pitchFamily="34" charset="-128"/>
                <a:cs typeface="Arial Unicode MS" panose="020B0604020202020204" pitchFamily="34" charset="-128"/>
              </a:rPr>
              <a:t>23 must continue working</a:t>
            </a:r>
          </a:p>
          <a:p>
            <a:pPr marL="230188" indent="-230188" algn="l">
              <a:spcBef>
                <a:spcPct val="0"/>
              </a:spcBef>
              <a:buFont typeface="Arial" panose="020B0604020202020204" pitchFamily="34" charset="0"/>
              <a:buChar char="•"/>
            </a:pPr>
            <a:r>
              <a:rPr lang="en-US" altLang="en-US" sz="4000" dirty="0">
                <a:ea typeface="Arial Unicode MS" panose="020B0604020202020204" pitchFamily="34" charset="-128"/>
                <a:cs typeface="Arial Unicode MS" panose="020B0604020202020204" pitchFamily="34" charset="-128"/>
              </a:rPr>
              <a:t>75 must depend on friends relatives, or charity</a:t>
            </a:r>
          </a:p>
          <a:p>
            <a:pPr marL="230188" indent="-230188" algn="l">
              <a:spcBef>
                <a:spcPct val="0"/>
              </a:spcBef>
              <a:buFont typeface="Arial" panose="020B0604020202020204" pitchFamily="34" charset="0"/>
              <a:buChar char="•"/>
            </a:pPr>
            <a:r>
              <a:rPr lang="en-US" altLang="en-US" sz="4000" dirty="0">
                <a:ea typeface="Arial Unicode MS" panose="020B0604020202020204" pitchFamily="34" charset="-128"/>
                <a:cs typeface="Arial Unicode MS" panose="020B0604020202020204" pitchFamily="34" charset="-128"/>
              </a:rPr>
              <a:t>96 of the 100 are flat broke!</a:t>
            </a:r>
          </a:p>
        </p:txBody>
      </p:sp>
    </p:spTree>
    <p:extLst>
      <p:ext uri="{BB962C8B-B14F-4D97-AF65-F5344CB8AC3E}">
        <p14:creationId xmlns:p14="http://schemas.microsoft.com/office/powerpoint/2010/main" val="425802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0D8410CC-5567-0BE3-5B30-3F64E9EFFAE2}"/>
              </a:ext>
            </a:extLst>
          </p:cNvPr>
          <p:cNvPicPr>
            <a:picLocks noChangeAspect="1"/>
          </p:cNvPicPr>
          <p:nvPr/>
        </p:nvPicPr>
        <p:blipFill>
          <a:blip r:embed="rId3"/>
          <a:stretch>
            <a:fillRect/>
          </a:stretch>
        </p:blipFill>
        <p:spPr>
          <a:xfrm>
            <a:off x="1189037" y="22487"/>
            <a:ext cx="6400800" cy="5098525"/>
          </a:xfrm>
          <a:prstGeom prst="rect">
            <a:avLst/>
          </a:prstGeom>
        </p:spPr>
      </p:pic>
    </p:spTree>
    <p:extLst>
      <p:ext uri="{BB962C8B-B14F-4D97-AF65-F5344CB8AC3E}">
        <p14:creationId xmlns:p14="http://schemas.microsoft.com/office/powerpoint/2010/main" val="1344522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marL="230188" indent="-230188" algn="l">
              <a:buFont typeface="Arial" panose="020B0604020202020204" pitchFamily="34" charset="0"/>
              <a:buChar char="•"/>
            </a:pPr>
            <a:r>
              <a:rPr lang="en-US" dirty="0"/>
              <a:t>40% of older Americans rely </a:t>
            </a:r>
            <a:r>
              <a:rPr lang="en-US" u="sng" dirty="0">
                <a:solidFill>
                  <a:srgbClr val="FFFF66"/>
                </a:solidFill>
              </a:rPr>
              <a:t>solely</a:t>
            </a:r>
            <a:r>
              <a:rPr lang="en-US" dirty="0"/>
              <a:t> on social security for retirement income.</a:t>
            </a:r>
          </a:p>
          <a:p>
            <a:pPr marL="230188" indent="-230188" algn="l">
              <a:buFont typeface="Arial" panose="020B0604020202020204" pitchFamily="34" charset="0"/>
              <a:buChar char="•"/>
            </a:pPr>
            <a:r>
              <a:rPr lang="en-US" dirty="0"/>
              <a:t>Only 7% of retirees have ideal situation of income from three sources: social security, a pension and savings.</a:t>
            </a:r>
          </a:p>
        </p:txBody>
      </p:sp>
    </p:spTree>
    <p:extLst>
      <p:ext uri="{BB962C8B-B14F-4D97-AF65-F5344CB8AC3E}">
        <p14:creationId xmlns:p14="http://schemas.microsoft.com/office/powerpoint/2010/main" val="185743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32C0E35-A58F-B2CC-7A3E-9B5C5594DB4B}"/>
              </a:ext>
            </a:extLst>
          </p:cNvPr>
          <p:cNvPicPr>
            <a:picLocks noChangeAspect="1"/>
          </p:cNvPicPr>
          <p:nvPr/>
        </p:nvPicPr>
        <p:blipFill>
          <a:blip r:embed="rId3"/>
          <a:stretch>
            <a:fillRect/>
          </a:stretch>
        </p:blipFill>
        <p:spPr>
          <a:xfrm>
            <a:off x="0" y="0"/>
            <a:ext cx="8656637" cy="4757874"/>
          </a:xfrm>
          <a:prstGeom prst="rect">
            <a:avLst/>
          </a:prstGeom>
        </p:spPr>
      </p:pic>
      <p:sp>
        <p:nvSpPr>
          <p:cNvPr id="2" name="TextBox 1">
            <a:extLst>
              <a:ext uri="{FF2B5EF4-FFF2-40B4-BE49-F238E27FC236}">
                <a16:creationId xmlns:a16="http://schemas.microsoft.com/office/drawing/2014/main" id="{8CEAFB2A-A19C-F4C6-22B0-499CD0DB9414}"/>
              </a:ext>
            </a:extLst>
          </p:cNvPr>
          <p:cNvSpPr txBox="1"/>
          <p:nvPr/>
        </p:nvSpPr>
        <p:spPr>
          <a:xfrm>
            <a:off x="503237" y="4503807"/>
            <a:ext cx="4234108" cy="461665"/>
          </a:xfrm>
          <a:prstGeom prst="rect">
            <a:avLst/>
          </a:prstGeom>
          <a:noFill/>
        </p:spPr>
        <p:txBody>
          <a:bodyPr wrap="none" rtlCol="0">
            <a:spAutoFit/>
          </a:bodyPr>
          <a:lstStyle/>
          <a:p>
            <a:pPr algn="l"/>
            <a:r>
              <a:rPr lang="en-US" sz="2400" dirty="0"/>
              <a:t>Published Wed, May 8 2024</a:t>
            </a:r>
          </a:p>
        </p:txBody>
      </p:sp>
    </p:spTree>
    <p:extLst>
      <p:ext uri="{BB962C8B-B14F-4D97-AF65-F5344CB8AC3E}">
        <p14:creationId xmlns:p14="http://schemas.microsoft.com/office/powerpoint/2010/main" val="1372652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0962" name="Rectangle 2">
            <a:extLst>
              <a:ext uri="{FF2B5EF4-FFF2-40B4-BE49-F238E27FC236}">
                <a16:creationId xmlns:a16="http://schemas.microsoft.com/office/drawing/2014/main" id="{5CDBC153-088E-3BFE-0391-5B543FC04F82}"/>
              </a:ext>
            </a:extLst>
          </p:cNvPr>
          <p:cNvSpPr>
            <a:spLocks noGrp="1" noChangeArrowheads="1"/>
          </p:cNvSpPr>
          <p:nvPr>
            <p:ph type="subTitle" idx="1"/>
          </p:nvPr>
        </p:nvSpPr>
        <p:spPr>
          <a:xfrm>
            <a:off x="427037" y="285750"/>
            <a:ext cx="7924800" cy="4495800"/>
          </a:xfrm>
        </p:spPr>
        <p:txBody>
          <a:bodyPr/>
          <a:lstStyle/>
          <a:p>
            <a:pPr algn="l">
              <a:spcBef>
                <a:spcPct val="0"/>
              </a:spcBef>
              <a:buFontTx/>
              <a:buChar char="•"/>
            </a:pPr>
            <a:r>
              <a:rPr lang="en-US" altLang="en-US" sz="4000" dirty="0">
                <a:ea typeface="Arial Unicode MS" panose="020B0604020202020204" pitchFamily="34" charset="-128"/>
                <a:cs typeface="Arial Unicode MS" panose="020B0604020202020204" pitchFamily="34" charset="-128"/>
              </a:rPr>
              <a:t>1929  2% of American homes mortgaged</a:t>
            </a:r>
          </a:p>
          <a:p>
            <a:pPr algn="l">
              <a:spcBef>
                <a:spcPct val="0"/>
              </a:spcBef>
              <a:buFontTx/>
              <a:buChar char="•"/>
            </a:pPr>
            <a:r>
              <a:rPr lang="en-US" altLang="en-US" sz="4000" dirty="0">
                <a:ea typeface="Arial Unicode MS" panose="020B0604020202020204" pitchFamily="34" charset="-128"/>
                <a:cs typeface="Arial Unicode MS" panose="020B0604020202020204" pitchFamily="34" charset="-128"/>
              </a:rPr>
              <a:t>1962  2% of American homes </a:t>
            </a:r>
            <a:r>
              <a:rPr lang="en-US" altLang="en-US" sz="4000" dirty="0">
                <a:solidFill>
                  <a:srgbClr val="FFFF66"/>
                </a:solidFill>
                <a:ea typeface="Arial Unicode MS" panose="020B0604020202020204" pitchFamily="34" charset="-128"/>
                <a:cs typeface="Arial Unicode MS" panose="020B0604020202020204" pitchFamily="34" charset="-128"/>
              </a:rPr>
              <a:t>not </a:t>
            </a:r>
            <a:r>
              <a:rPr lang="en-US" altLang="en-US" sz="4000" dirty="0">
                <a:ea typeface="Arial Unicode MS" panose="020B0604020202020204" pitchFamily="34" charset="-128"/>
                <a:cs typeface="Arial Unicode MS" panose="020B0604020202020204" pitchFamily="34" charset="-128"/>
              </a:rPr>
              <a:t> mortgaged</a:t>
            </a:r>
          </a:p>
        </p:txBody>
      </p:sp>
    </p:spTree>
    <p:extLst>
      <p:ext uri="{BB962C8B-B14F-4D97-AF65-F5344CB8AC3E}">
        <p14:creationId xmlns:p14="http://schemas.microsoft.com/office/powerpoint/2010/main" val="164226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3010" name="Rectangle 2">
            <a:extLst>
              <a:ext uri="{FF2B5EF4-FFF2-40B4-BE49-F238E27FC236}">
                <a16:creationId xmlns:a16="http://schemas.microsoft.com/office/drawing/2014/main" id="{6938748D-7D65-8BFF-10D7-2274D1ABD53B}"/>
              </a:ext>
            </a:extLst>
          </p:cNvPr>
          <p:cNvSpPr>
            <a:spLocks noGrp="1" noChangeArrowheads="1"/>
          </p:cNvSpPr>
          <p:nvPr>
            <p:ph type="subTitle" idx="1"/>
          </p:nvPr>
        </p:nvSpPr>
        <p:spPr>
          <a:xfrm>
            <a:off x="350837" y="209550"/>
            <a:ext cx="8077200" cy="4724400"/>
          </a:xfrm>
        </p:spPr>
        <p:txBody>
          <a:bodyPr/>
          <a:lstStyle/>
          <a:p>
            <a:pPr algn="l">
              <a:spcBef>
                <a:spcPct val="0"/>
              </a:spcBef>
            </a:pPr>
            <a:r>
              <a:rPr lang="en-US" altLang="en-US" sz="3600" baseline="30000" dirty="0" err="1">
                <a:ea typeface="Arial Unicode MS" panose="020B0604020202020204" pitchFamily="34" charset="-128"/>
                <a:cs typeface="Arial Unicode MS" panose="020B0604020202020204" pitchFamily="34" charset="-128"/>
              </a:rPr>
              <a:t>Mishlay</a:t>
            </a:r>
            <a:r>
              <a:rPr lang="en-US" altLang="en-US" sz="3600" baseline="30000" dirty="0">
                <a:ea typeface="Arial Unicode MS" panose="020B0604020202020204" pitchFamily="34" charset="-128"/>
                <a:cs typeface="Arial Unicode MS" panose="020B0604020202020204" pitchFamily="34" charset="-128"/>
              </a:rPr>
              <a:t>/Prov. 21.20  </a:t>
            </a:r>
            <a:r>
              <a:rPr lang="en-US" altLang="en-US" sz="3600" dirty="0">
                <a:ea typeface="Arial Unicode MS" panose="020B0604020202020204" pitchFamily="34" charset="-128"/>
                <a:cs typeface="Arial Unicode MS" panose="020B0604020202020204" pitchFamily="34" charset="-128"/>
              </a:rPr>
              <a:t>In the home of the wise are fine </a:t>
            </a:r>
            <a:r>
              <a:rPr lang="en-US" altLang="en-US" sz="3600" dirty="0">
                <a:solidFill>
                  <a:srgbClr val="FFFF66"/>
                </a:solidFill>
                <a:ea typeface="Arial Unicode MS" panose="020B0604020202020204" pitchFamily="34" charset="-128"/>
                <a:cs typeface="Arial Unicode MS" panose="020B0604020202020204" pitchFamily="34" charset="-128"/>
              </a:rPr>
              <a:t>treasures </a:t>
            </a:r>
            <a:r>
              <a:rPr lang="en-US" altLang="en-US" sz="3600" dirty="0">
                <a:ea typeface="Arial Unicode MS" panose="020B0604020202020204" pitchFamily="34" charset="-128"/>
                <a:cs typeface="Arial Unicode MS" panose="020B0604020202020204" pitchFamily="34" charset="-128"/>
              </a:rPr>
              <a:t>and oil, but a fool quickly devours it.</a:t>
            </a:r>
          </a:p>
          <a:p>
            <a:pPr algn="l">
              <a:spcBef>
                <a:spcPct val="0"/>
              </a:spcBef>
            </a:pPr>
            <a:endParaRPr lang="en-US" altLang="en-US" sz="1600" dirty="0">
              <a:ea typeface="Arial Unicode MS" panose="020B0604020202020204" pitchFamily="34" charset="-128"/>
              <a:cs typeface="Arial Unicode MS" panose="020B0604020202020204" pitchFamily="34" charset="-128"/>
            </a:endParaRPr>
          </a:p>
          <a:p>
            <a:pPr algn="l">
              <a:spcBef>
                <a:spcPct val="0"/>
              </a:spcBef>
            </a:pPr>
            <a:r>
              <a:rPr lang="en-US" altLang="en-US" sz="3600" dirty="0">
                <a:ea typeface="Arial Unicode MS" panose="020B0604020202020204" pitchFamily="34" charset="-128"/>
                <a:cs typeface="Arial Unicode MS" panose="020B0604020202020204" pitchFamily="34" charset="-128"/>
              </a:rPr>
              <a:t>In the house of the wise are </a:t>
            </a:r>
            <a:r>
              <a:rPr lang="en-US" altLang="en-US" sz="3600" dirty="0">
                <a:solidFill>
                  <a:srgbClr val="FFFF66"/>
                </a:solidFill>
                <a:ea typeface="Arial Unicode MS" panose="020B0604020202020204" pitchFamily="34" charset="-128"/>
                <a:cs typeface="Arial Unicode MS" panose="020B0604020202020204" pitchFamily="34" charset="-128"/>
              </a:rPr>
              <a:t>stores</a:t>
            </a:r>
            <a:r>
              <a:rPr lang="en-US" altLang="en-US" sz="3600" dirty="0">
                <a:ea typeface="Arial Unicode MS" panose="020B0604020202020204" pitchFamily="34" charset="-128"/>
                <a:cs typeface="Arial Unicode MS" panose="020B0604020202020204" pitchFamily="34" charset="-128"/>
              </a:rPr>
              <a:t> of choice food and oil, but a foolish man devours all he has. </a:t>
            </a:r>
            <a:r>
              <a:rPr lang="en-US" altLang="en-US" sz="3600" baseline="30000" dirty="0">
                <a:ea typeface="Arial Unicode MS" panose="020B0604020202020204" pitchFamily="34" charset="-128"/>
                <a:cs typeface="Arial Unicode MS" panose="020B0604020202020204" pitchFamily="34" charset="-128"/>
              </a:rPr>
              <a:t>NIV</a:t>
            </a:r>
          </a:p>
          <a:p>
            <a:pPr algn="r" rtl="1">
              <a:spcBef>
                <a:spcPct val="0"/>
              </a:spcBef>
            </a:pPr>
            <a:r>
              <a:rPr lang="he-IL" altLang="en-US" sz="3600" b="1" dirty="0">
                <a:solidFill>
                  <a:srgbClr val="FFFF66"/>
                </a:solidFill>
                <a:latin typeface="David" panose="020E0502060401010101" pitchFamily="34" charset="-79"/>
                <a:ea typeface="Arial Unicode MS" panose="020B0604020202020204" pitchFamily="34" charset="-128"/>
                <a:cs typeface="David" panose="020E0502060401010101" pitchFamily="34" charset="-79"/>
              </a:rPr>
              <a:t>אוֹצָר</a:t>
            </a:r>
            <a:r>
              <a:rPr lang="he-IL" altLang="en-US" sz="3600" b="1" dirty="0">
                <a:latin typeface="David" panose="020E0502060401010101" pitchFamily="34" charset="-79"/>
                <a:ea typeface="Arial Unicode MS" panose="020B0604020202020204" pitchFamily="34" charset="-128"/>
                <a:cs typeface="David" panose="020E0502060401010101" pitchFamily="34" charset="-79"/>
              </a:rPr>
              <a:t> נֶחְמָד וָשֶׁמֶן בִּנְוֵה חָכָם, וּכְסִיל אָדָם יְבַלְּעֶנּוּ</a:t>
            </a:r>
            <a:r>
              <a:rPr lang="en-US" altLang="en-US" sz="4000" b="1" dirty="0">
                <a:latin typeface="David" panose="020E0502060401010101" pitchFamily="34" charset="-79"/>
                <a:ea typeface="Arial Unicode MS" panose="020B0604020202020204" pitchFamily="34" charset="-128"/>
                <a:cs typeface="David" panose="020E0502060401010101" pitchFamily="34" charset="-79"/>
              </a:rPr>
              <a:t>.</a:t>
            </a:r>
            <a:endParaRPr lang="en-US" altLang="en-US" sz="4000" b="1" baseline="30000" dirty="0">
              <a:latin typeface="David" panose="020E0502060401010101" pitchFamily="34" charset="-79"/>
              <a:ea typeface="Arial Unicode MS" panose="020B0604020202020204" pitchFamily="34" charset="-128"/>
              <a:cs typeface="David" panose="020E0502060401010101" pitchFamily="34" charset="-79"/>
            </a:endParaRPr>
          </a:p>
          <a:p>
            <a:pPr algn="l">
              <a:spcBef>
                <a:spcPct val="0"/>
              </a:spcBef>
            </a:pPr>
            <a:endParaRPr lang="en-US" altLang="en-US" sz="4050" baseline="30000" dirty="0">
              <a:ea typeface="Arial Unicode MS" panose="020B0604020202020204" pitchFamily="34" charset="-128"/>
              <a:cs typeface="Vilna" pitchFamily="2" charset="-79"/>
            </a:endParaRPr>
          </a:p>
          <a:p>
            <a:pPr algn="l">
              <a:spcBef>
                <a:spcPct val="0"/>
              </a:spcBef>
            </a:pPr>
            <a:endParaRPr lang="en-US" altLang="en-US" sz="30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8388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5058" name="Rectangle 2">
            <a:extLst>
              <a:ext uri="{FF2B5EF4-FFF2-40B4-BE49-F238E27FC236}">
                <a16:creationId xmlns:a16="http://schemas.microsoft.com/office/drawing/2014/main" id="{2BDAFDF8-297A-56C9-C2AC-ADC22E32A871}"/>
              </a:ext>
            </a:extLst>
          </p:cNvPr>
          <p:cNvSpPr>
            <a:spLocks noGrp="1" noChangeArrowheads="1"/>
          </p:cNvSpPr>
          <p:nvPr>
            <p:ph type="subTitle" idx="1"/>
          </p:nvPr>
        </p:nvSpPr>
        <p:spPr>
          <a:xfrm>
            <a:off x="427037" y="285750"/>
            <a:ext cx="7924800" cy="4572000"/>
          </a:xfrm>
        </p:spPr>
        <p:txBody>
          <a:bodyPr/>
          <a:lstStyle/>
          <a:p>
            <a:pPr algn="l">
              <a:spcBef>
                <a:spcPct val="0"/>
              </a:spcBef>
            </a:pPr>
            <a:r>
              <a:rPr lang="en-US" altLang="en-US" sz="4000" baseline="30000" dirty="0" err="1">
                <a:ea typeface="Arial Unicode MS" panose="020B0604020202020204" pitchFamily="34" charset="-128"/>
                <a:cs typeface="Arial Unicode MS" panose="020B0604020202020204" pitchFamily="34" charset="-128"/>
              </a:rPr>
              <a:t>Mishlay</a:t>
            </a:r>
            <a:r>
              <a:rPr lang="en-US" altLang="en-US" sz="4000" baseline="30000" dirty="0">
                <a:ea typeface="Arial Unicode MS" panose="020B0604020202020204" pitchFamily="34" charset="-128"/>
                <a:cs typeface="Arial Unicode MS" panose="020B0604020202020204" pitchFamily="34" charset="-128"/>
              </a:rPr>
              <a:t>/Prov. 28.20  </a:t>
            </a:r>
            <a:r>
              <a:rPr lang="en-US" altLang="en-US" sz="4000" dirty="0">
                <a:ea typeface="Arial Unicode MS" panose="020B0604020202020204" pitchFamily="34" charset="-128"/>
                <a:cs typeface="Arial Unicode MS" panose="020B0604020202020204" pitchFamily="34" charset="-128"/>
              </a:rPr>
              <a:t>A trustworthy person will receive many blessings, but one rushing to get rich will not go unpunished.</a:t>
            </a:r>
          </a:p>
          <a:p>
            <a:pPr algn="l">
              <a:spcBef>
                <a:spcPct val="0"/>
              </a:spcBef>
            </a:pPr>
            <a:endParaRPr lang="en-US" altLang="en-US" sz="4000" dirty="0">
              <a:ea typeface="Arial Unicode MS" panose="020B0604020202020204" pitchFamily="34" charset="-128"/>
              <a:cs typeface="Arial Unicode MS" panose="020B0604020202020204" pitchFamily="34" charset="-128"/>
            </a:endParaRPr>
          </a:p>
          <a:p>
            <a:pPr algn="r" rtl="1">
              <a:spcBef>
                <a:spcPct val="0"/>
              </a:spcBef>
            </a:pPr>
            <a:r>
              <a:rPr lang="he-IL" altLang="en-US" sz="4400" b="1" dirty="0">
                <a:latin typeface="David" panose="020E0502060401010101" pitchFamily="34" charset="-79"/>
                <a:ea typeface="Arial Unicode MS" panose="020B0604020202020204" pitchFamily="34" charset="-128"/>
                <a:cs typeface="David" panose="020E0502060401010101" pitchFamily="34" charset="-79"/>
              </a:rPr>
              <a:t>אִישׁ אֱמוּנוֹת רַב בְּרָכוֹת וְאָץ לְהַעֲשִׁיר לֹא יִנָּקֶה</a:t>
            </a:r>
            <a:r>
              <a:rPr lang="en-US" altLang="en-US" sz="4400" b="1" dirty="0">
                <a:latin typeface="David" panose="020E0502060401010101" pitchFamily="34" charset="-79"/>
                <a:ea typeface="Arial Unicode MS" panose="020B0604020202020204" pitchFamily="34" charset="-128"/>
                <a:cs typeface="David" panose="020E0502060401010101" pitchFamily="34" charset="-79"/>
              </a:rPr>
              <a:t>:</a:t>
            </a:r>
          </a:p>
        </p:txBody>
      </p:sp>
    </p:spTree>
    <p:extLst>
      <p:ext uri="{BB962C8B-B14F-4D97-AF65-F5344CB8AC3E}">
        <p14:creationId xmlns:p14="http://schemas.microsoft.com/office/powerpoint/2010/main" val="1975372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2530" name="Rectangle 2">
            <a:extLst>
              <a:ext uri="{FF2B5EF4-FFF2-40B4-BE49-F238E27FC236}">
                <a16:creationId xmlns:a16="http://schemas.microsoft.com/office/drawing/2014/main" id="{C89A8CFD-F45A-D044-2671-973517E0BA76}"/>
              </a:ext>
            </a:extLst>
          </p:cNvPr>
          <p:cNvSpPr>
            <a:spLocks noGrp="1" noChangeArrowheads="1"/>
          </p:cNvSpPr>
          <p:nvPr>
            <p:ph type="subTitle" idx="1"/>
          </p:nvPr>
        </p:nvSpPr>
        <p:spPr>
          <a:xfrm>
            <a:off x="350837" y="285750"/>
            <a:ext cx="8077200" cy="4724400"/>
          </a:xfrm>
        </p:spPr>
        <p:txBody>
          <a:bodyPr/>
          <a:lstStyle/>
          <a:p>
            <a:pPr algn="l"/>
            <a:r>
              <a:rPr lang="en-US" altLang="en-US" sz="4000" baseline="30000" dirty="0"/>
              <a:t>Mtt 6. 24</a:t>
            </a:r>
            <a:r>
              <a:rPr lang="en-US" altLang="en-US" sz="4000" dirty="0"/>
              <a:t> "You can't worship two gods at once. Loving one god, you'll end up hating the other. Adoration of one feeds contempt for the other. You can't worship God and Money both. </a:t>
            </a:r>
          </a:p>
        </p:txBody>
      </p:sp>
    </p:spTree>
    <p:extLst>
      <p:ext uri="{BB962C8B-B14F-4D97-AF65-F5344CB8AC3E}">
        <p14:creationId xmlns:p14="http://schemas.microsoft.com/office/powerpoint/2010/main" val="140098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2530" name="Rectangle 2">
            <a:extLst>
              <a:ext uri="{FF2B5EF4-FFF2-40B4-BE49-F238E27FC236}">
                <a16:creationId xmlns:a16="http://schemas.microsoft.com/office/drawing/2014/main" id="{C89A8CFD-F45A-D044-2671-973517E0BA76}"/>
              </a:ext>
            </a:extLst>
          </p:cNvPr>
          <p:cNvSpPr>
            <a:spLocks noGrp="1" noChangeArrowheads="1"/>
          </p:cNvSpPr>
          <p:nvPr>
            <p:ph type="subTitle" idx="1"/>
          </p:nvPr>
        </p:nvSpPr>
        <p:spPr>
          <a:xfrm>
            <a:off x="350837" y="285750"/>
            <a:ext cx="8077200" cy="4724400"/>
          </a:xfrm>
        </p:spPr>
        <p:txBody>
          <a:bodyPr/>
          <a:lstStyle/>
          <a:p>
            <a:pPr algn="l"/>
            <a:r>
              <a:rPr lang="en-US" altLang="en-US" sz="4000" dirty="0"/>
              <a:t>Money is meant to be a servant.  Can be a master.  Driving.  What is your vision??</a:t>
            </a:r>
          </a:p>
        </p:txBody>
      </p:sp>
    </p:spTree>
    <p:extLst>
      <p:ext uri="{BB962C8B-B14F-4D97-AF65-F5344CB8AC3E}">
        <p14:creationId xmlns:p14="http://schemas.microsoft.com/office/powerpoint/2010/main" val="3416309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4578" name="Rectangle 2">
            <a:extLst>
              <a:ext uri="{FF2B5EF4-FFF2-40B4-BE49-F238E27FC236}">
                <a16:creationId xmlns:a16="http://schemas.microsoft.com/office/drawing/2014/main" id="{679C30EB-0387-5D03-3490-B5501E6D2FEE}"/>
              </a:ext>
            </a:extLst>
          </p:cNvPr>
          <p:cNvSpPr>
            <a:spLocks noGrp="1" noChangeArrowheads="1"/>
          </p:cNvSpPr>
          <p:nvPr>
            <p:ph type="subTitle" idx="1"/>
          </p:nvPr>
        </p:nvSpPr>
        <p:spPr>
          <a:xfrm>
            <a:off x="350837" y="209550"/>
            <a:ext cx="8077200" cy="4648200"/>
          </a:xfrm>
        </p:spPr>
        <p:txBody>
          <a:bodyPr/>
          <a:lstStyle/>
          <a:p>
            <a:pPr algn="l"/>
            <a:r>
              <a:rPr lang="en-US" altLang="en-US" sz="4000" baseline="30000" dirty="0"/>
              <a:t>2 Cor. 9,8-11 </a:t>
            </a:r>
            <a:r>
              <a:rPr lang="en-US" altLang="en-US" sz="4000" dirty="0"/>
              <a:t>God has the power to provide you with every gracious gift in abundance, so that always in every way you will have all you need yourselves</a:t>
            </a:r>
          </a:p>
        </p:txBody>
      </p:sp>
    </p:spTree>
    <p:extLst>
      <p:ext uri="{BB962C8B-B14F-4D97-AF65-F5344CB8AC3E}">
        <p14:creationId xmlns:p14="http://schemas.microsoft.com/office/powerpoint/2010/main" val="3921752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4578" name="Rectangle 2">
            <a:extLst>
              <a:ext uri="{FF2B5EF4-FFF2-40B4-BE49-F238E27FC236}">
                <a16:creationId xmlns:a16="http://schemas.microsoft.com/office/drawing/2014/main" id="{679C30EB-0387-5D03-3490-B5501E6D2FEE}"/>
              </a:ext>
            </a:extLst>
          </p:cNvPr>
          <p:cNvSpPr>
            <a:spLocks noGrp="1" noChangeArrowheads="1"/>
          </p:cNvSpPr>
          <p:nvPr>
            <p:ph type="subTitle" idx="1"/>
          </p:nvPr>
        </p:nvSpPr>
        <p:spPr>
          <a:xfrm>
            <a:off x="350837" y="209550"/>
            <a:ext cx="8077200" cy="4648200"/>
          </a:xfrm>
        </p:spPr>
        <p:txBody>
          <a:bodyPr/>
          <a:lstStyle/>
          <a:p>
            <a:pPr algn="l"/>
            <a:r>
              <a:rPr lang="en-US" altLang="en-US" sz="4000" baseline="30000" dirty="0"/>
              <a:t>2 Cor. 9,8-11 </a:t>
            </a:r>
            <a:r>
              <a:rPr lang="en-US" altLang="en-US" sz="4000" dirty="0"/>
              <a:t>and be able to provide abundantly for every good cause - as the Tanakh says, "He gave generously to the poor; his tzedakah lasts forever."</a:t>
            </a:r>
          </a:p>
        </p:txBody>
      </p:sp>
    </p:spTree>
    <p:extLst>
      <p:ext uri="{BB962C8B-B14F-4D97-AF65-F5344CB8AC3E}">
        <p14:creationId xmlns:p14="http://schemas.microsoft.com/office/powerpoint/2010/main" val="2718732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8674" name="Rectangle 2">
            <a:extLst>
              <a:ext uri="{FF2B5EF4-FFF2-40B4-BE49-F238E27FC236}">
                <a16:creationId xmlns:a16="http://schemas.microsoft.com/office/drawing/2014/main" id="{AACD0C16-9CAA-43D3-82D0-5E618C3EA642}"/>
              </a:ext>
            </a:extLst>
          </p:cNvPr>
          <p:cNvSpPr>
            <a:spLocks noGrp="1" noChangeArrowheads="1"/>
          </p:cNvSpPr>
          <p:nvPr>
            <p:ph type="subTitle" idx="1"/>
          </p:nvPr>
        </p:nvSpPr>
        <p:spPr>
          <a:xfrm>
            <a:off x="427037" y="285750"/>
            <a:ext cx="8001000" cy="4572000"/>
          </a:xfrm>
        </p:spPr>
        <p:txBody>
          <a:bodyPr/>
          <a:lstStyle/>
          <a:p>
            <a:pPr algn="l"/>
            <a:r>
              <a:rPr lang="en-US" altLang="en-US" sz="4000" baseline="30000" dirty="0"/>
              <a:t>2 Cor. 9,8-11 </a:t>
            </a:r>
            <a:r>
              <a:rPr lang="en-US" altLang="en-US" sz="4000" dirty="0"/>
              <a:t>He who provides both </a:t>
            </a:r>
            <a:r>
              <a:rPr lang="en-US" altLang="en-US" sz="4000" dirty="0">
                <a:solidFill>
                  <a:srgbClr val="FFFF66"/>
                </a:solidFill>
              </a:rPr>
              <a:t>seed for the planter</a:t>
            </a:r>
            <a:r>
              <a:rPr lang="en-US" altLang="en-US" sz="4000" dirty="0"/>
              <a:t> and bread for food will supply and multiply your seed and increase the harvest of your tzedakah. </a:t>
            </a:r>
          </a:p>
        </p:txBody>
      </p:sp>
    </p:spTree>
    <p:extLst>
      <p:ext uri="{BB962C8B-B14F-4D97-AF65-F5344CB8AC3E}">
        <p14:creationId xmlns:p14="http://schemas.microsoft.com/office/powerpoint/2010/main" val="221498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1BEF0C5B-EA59-6A2D-D191-70EA6CEBCF08}"/>
              </a:ext>
            </a:extLst>
          </p:cNvPr>
          <p:cNvPicPr>
            <a:picLocks noChangeAspect="1"/>
          </p:cNvPicPr>
          <p:nvPr/>
        </p:nvPicPr>
        <p:blipFill>
          <a:blip r:embed="rId3"/>
          <a:stretch>
            <a:fillRect/>
          </a:stretch>
        </p:blipFill>
        <p:spPr>
          <a:xfrm>
            <a:off x="-17394" y="590550"/>
            <a:ext cx="8813663" cy="3962400"/>
          </a:xfrm>
          <a:prstGeom prst="rect">
            <a:avLst/>
          </a:prstGeom>
        </p:spPr>
      </p:pic>
    </p:spTree>
    <p:extLst>
      <p:ext uri="{BB962C8B-B14F-4D97-AF65-F5344CB8AC3E}">
        <p14:creationId xmlns:p14="http://schemas.microsoft.com/office/powerpoint/2010/main" val="3426198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8674" name="Rectangle 2">
            <a:extLst>
              <a:ext uri="{FF2B5EF4-FFF2-40B4-BE49-F238E27FC236}">
                <a16:creationId xmlns:a16="http://schemas.microsoft.com/office/drawing/2014/main" id="{AACD0C16-9CAA-43D3-82D0-5E618C3EA642}"/>
              </a:ext>
            </a:extLst>
          </p:cNvPr>
          <p:cNvSpPr>
            <a:spLocks noGrp="1" noChangeArrowheads="1"/>
          </p:cNvSpPr>
          <p:nvPr>
            <p:ph type="subTitle" idx="1"/>
          </p:nvPr>
        </p:nvSpPr>
        <p:spPr>
          <a:xfrm>
            <a:off x="427037" y="285750"/>
            <a:ext cx="8001000" cy="4572000"/>
          </a:xfrm>
        </p:spPr>
        <p:txBody>
          <a:bodyPr/>
          <a:lstStyle/>
          <a:p>
            <a:pPr algn="l"/>
            <a:r>
              <a:rPr lang="en-US" altLang="en-US" sz="4000" baseline="30000" dirty="0"/>
              <a:t>2 Cor. 9,8-11  </a:t>
            </a:r>
            <a:r>
              <a:rPr lang="en-US" altLang="en-US" sz="4000" dirty="0"/>
              <a:t>You will be enriched in every way, so that you can be generous in everything. And through us your generosity will cause people to thank God </a:t>
            </a:r>
          </a:p>
        </p:txBody>
      </p:sp>
    </p:spTree>
    <p:extLst>
      <p:ext uri="{BB962C8B-B14F-4D97-AF65-F5344CB8AC3E}">
        <p14:creationId xmlns:p14="http://schemas.microsoft.com/office/powerpoint/2010/main" val="2651385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baseline="30000" dirty="0"/>
              <a:t>Mishlei/Prov 11.1</a:t>
            </a:r>
            <a:r>
              <a:rPr lang="en-US" dirty="0"/>
              <a:t> False scales are an abomination to </a:t>
            </a:r>
            <a:r>
              <a:rPr lang="en-US" cap="small" dirty="0"/>
              <a:t>Adoni</a:t>
            </a:r>
            <a:r>
              <a:rPr lang="en-US" dirty="0"/>
              <a:t>, but accurate weights please him.</a:t>
            </a:r>
            <a:endParaRPr lang="he-IL" dirty="0"/>
          </a:p>
          <a:p>
            <a:pPr algn="l"/>
            <a:endParaRPr lang="he-IL" dirty="0"/>
          </a:p>
          <a:p>
            <a:pPr algn="l"/>
            <a:r>
              <a:rPr lang="en-US" dirty="0"/>
              <a:t>INTEGRITY</a:t>
            </a:r>
          </a:p>
        </p:txBody>
      </p:sp>
    </p:spTree>
    <p:extLst>
      <p:ext uri="{BB962C8B-B14F-4D97-AF65-F5344CB8AC3E}">
        <p14:creationId xmlns:p14="http://schemas.microsoft.com/office/powerpoint/2010/main" val="14035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Bad choices, </a:t>
            </a:r>
          </a:p>
          <a:p>
            <a:pPr algn="l"/>
            <a:r>
              <a:rPr lang="en-US" dirty="0"/>
              <a:t>adverse circumstances?</a:t>
            </a:r>
          </a:p>
          <a:p>
            <a:pPr algn="l"/>
            <a:endParaRPr lang="en-US" dirty="0"/>
          </a:p>
          <a:p>
            <a:pPr algn="l"/>
            <a:r>
              <a:rPr lang="en-US" dirty="0"/>
              <a:t>A loving G-d in Messiah and a loving community will walk us through recovery.</a:t>
            </a:r>
          </a:p>
        </p:txBody>
      </p:sp>
    </p:spTree>
    <p:extLst>
      <p:ext uri="{BB962C8B-B14F-4D97-AF65-F5344CB8AC3E}">
        <p14:creationId xmlns:p14="http://schemas.microsoft.com/office/powerpoint/2010/main" val="278555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3C03A673-0E35-0A6F-1014-2DFAC0A5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00"/>
            <a:ext cx="8778875" cy="4937500"/>
          </a:xfrm>
          <a:prstGeom prst="rect">
            <a:avLst/>
          </a:prstGeom>
        </p:spPr>
      </p:pic>
    </p:spTree>
    <p:extLst>
      <p:ext uri="{BB962C8B-B14F-4D97-AF65-F5344CB8AC3E}">
        <p14:creationId xmlns:p14="http://schemas.microsoft.com/office/powerpoint/2010/main" val="3306053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dirty="0"/>
              <a:t>The significance of money.</a:t>
            </a:r>
          </a:p>
          <a:p>
            <a:pPr marL="461963" indent="-461963" algn="l">
              <a:buFont typeface="+mj-lt"/>
              <a:buAutoNum type="arabicPeriod"/>
            </a:pPr>
            <a:r>
              <a:rPr lang="en-US" dirty="0"/>
              <a:t>Money Management: </a:t>
            </a:r>
            <a:r>
              <a:rPr lang="en-US" u="sng" dirty="0">
                <a:solidFill>
                  <a:srgbClr val="FFFF66"/>
                </a:solidFill>
              </a:rPr>
              <a:t>tithe</a:t>
            </a:r>
          </a:p>
          <a:p>
            <a:pPr marL="461963" indent="-461963" algn="l">
              <a:buFont typeface="+mj-lt"/>
              <a:buAutoNum type="arabicPeriod"/>
            </a:pPr>
            <a:r>
              <a:rPr lang="en-US" dirty="0"/>
              <a:t>Money Management: </a:t>
            </a:r>
            <a:r>
              <a:rPr lang="en-US" dirty="0" err="1"/>
              <a:t>Terumah</a:t>
            </a:r>
            <a:endParaRPr lang="en-US" dirty="0"/>
          </a:p>
          <a:p>
            <a:pPr marL="461963" indent="-461963" algn="l">
              <a:buFont typeface="+mj-lt"/>
              <a:buAutoNum type="arabicPeriod"/>
            </a:pPr>
            <a:r>
              <a:rPr lang="en-US" dirty="0"/>
              <a:t>Money Management: Half shekel</a:t>
            </a:r>
          </a:p>
          <a:p>
            <a:pPr marL="461963" indent="-461963" algn="l">
              <a:buFont typeface="+mj-lt"/>
              <a:buAutoNum type="arabicPeriod"/>
            </a:pPr>
            <a:r>
              <a:rPr lang="en-US" dirty="0"/>
              <a:t>Personal stories.</a:t>
            </a:r>
          </a:p>
        </p:txBody>
      </p:sp>
    </p:spTree>
    <p:extLst>
      <p:ext uri="{BB962C8B-B14F-4D97-AF65-F5344CB8AC3E}">
        <p14:creationId xmlns:p14="http://schemas.microsoft.com/office/powerpoint/2010/main" val="2497221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5778" name="Rectangle 2">
            <a:extLst>
              <a:ext uri="{FF2B5EF4-FFF2-40B4-BE49-F238E27FC236}">
                <a16:creationId xmlns:a16="http://schemas.microsoft.com/office/drawing/2014/main" id="{C18AF4B2-7012-7E18-782F-224BCDB3217B}"/>
              </a:ext>
            </a:extLst>
          </p:cNvPr>
          <p:cNvSpPr>
            <a:spLocks noGrp="1" noChangeArrowheads="1"/>
          </p:cNvSpPr>
          <p:nvPr>
            <p:ph type="subTitle" idx="1"/>
          </p:nvPr>
        </p:nvSpPr>
        <p:spPr>
          <a:xfrm>
            <a:off x="198437" y="209550"/>
            <a:ext cx="8153400" cy="4648200"/>
          </a:xfrm>
        </p:spPr>
        <p:txBody>
          <a:bodyPr/>
          <a:lstStyle/>
          <a:p>
            <a:pPr algn="l"/>
            <a:r>
              <a:rPr lang="en-US" altLang="en-US" sz="4000" baseline="30000" dirty="0" err="1"/>
              <a:t>B’raysheet</a:t>
            </a:r>
            <a:r>
              <a:rPr lang="en-US" altLang="en-US" sz="4000" baseline="30000" dirty="0"/>
              <a:t>/Gen 14.18-20</a:t>
            </a:r>
            <a:r>
              <a:rPr lang="en-US" altLang="en-US" sz="4000" dirty="0"/>
              <a:t> </a:t>
            </a:r>
            <a:r>
              <a:rPr lang="en-US" altLang="en-US" sz="4000" dirty="0" err="1"/>
              <a:t>Malki</a:t>
            </a:r>
            <a:r>
              <a:rPr lang="en-US" altLang="en-US" sz="4000" dirty="0"/>
              <a:t>-Tzedek king of Shalem brought out bread and wine. He was cohen of El '</a:t>
            </a:r>
            <a:r>
              <a:rPr lang="en-US" altLang="en-US" sz="4000" dirty="0" err="1"/>
              <a:t>Elyon</a:t>
            </a:r>
            <a:r>
              <a:rPr lang="en-US" altLang="en-US" sz="4000" dirty="0"/>
              <a:t> [God Most High], so he blessed him with these words:</a:t>
            </a:r>
            <a:endParaRPr lang="en-US" altLang="en-US" sz="4000" dirty="0">
              <a:solidFill>
                <a:srgbClr val="FFFF66"/>
              </a:solidFill>
            </a:endParaRPr>
          </a:p>
        </p:txBody>
      </p:sp>
    </p:spTree>
    <p:extLst>
      <p:ext uri="{BB962C8B-B14F-4D97-AF65-F5344CB8AC3E}">
        <p14:creationId xmlns:p14="http://schemas.microsoft.com/office/powerpoint/2010/main" val="1655567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5778" name="Rectangle 2">
            <a:extLst>
              <a:ext uri="{FF2B5EF4-FFF2-40B4-BE49-F238E27FC236}">
                <a16:creationId xmlns:a16="http://schemas.microsoft.com/office/drawing/2014/main" id="{C18AF4B2-7012-7E18-782F-224BCDB3217B}"/>
              </a:ext>
            </a:extLst>
          </p:cNvPr>
          <p:cNvSpPr>
            <a:spLocks noGrp="1" noChangeArrowheads="1"/>
          </p:cNvSpPr>
          <p:nvPr>
            <p:ph type="subTitle" idx="1"/>
          </p:nvPr>
        </p:nvSpPr>
        <p:spPr>
          <a:xfrm>
            <a:off x="198437" y="209550"/>
            <a:ext cx="8153400" cy="4648200"/>
          </a:xfrm>
        </p:spPr>
        <p:txBody>
          <a:bodyPr/>
          <a:lstStyle/>
          <a:p>
            <a:pPr algn="l"/>
            <a:r>
              <a:rPr lang="en-US" altLang="en-US" sz="4000" baseline="30000" dirty="0" err="1"/>
              <a:t>B’raysheet</a:t>
            </a:r>
            <a:r>
              <a:rPr lang="en-US" altLang="en-US" sz="4000" baseline="30000" dirty="0"/>
              <a:t>/Gen 14.18-20</a:t>
            </a:r>
            <a:r>
              <a:rPr lang="en-US" altLang="en-US" sz="4000" dirty="0"/>
              <a:t> "Blessed be Avram by El '</a:t>
            </a:r>
            <a:r>
              <a:rPr lang="en-US" altLang="en-US" sz="4000" dirty="0" err="1"/>
              <a:t>Elyon</a:t>
            </a:r>
            <a:r>
              <a:rPr lang="en-US" altLang="en-US" sz="4000" dirty="0"/>
              <a:t>, maker of heaven of earth, and blessed be El '</a:t>
            </a:r>
            <a:r>
              <a:rPr lang="en-US" altLang="en-US" sz="4000" dirty="0" err="1"/>
              <a:t>Elyon</a:t>
            </a:r>
            <a:r>
              <a:rPr lang="en-US" altLang="en-US" sz="4000" dirty="0"/>
              <a:t>, who handed your enemies over to you." </a:t>
            </a:r>
            <a:r>
              <a:rPr lang="en-US" altLang="en-US" sz="4000" dirty="0">
                <a:solidFill>
                  <a:srgbClr val="FFFF66"/>
                </a:solidFill>
              </a:rPr>
              <a:t>Avram gave him a tenth of everything. </a:t>
            </a:r>
          </a:p>
        </p:txBody>
      </p:sp>
    </p:spTree>
    <p:extLst>
      <p:ext uri="{BB962C8B-B14F-4D97-AF65-F5344CB8AC3E}">
        <p14:creationId xmlns:p14="http://schemas.microsoft.com/office/powerpoint/2010/main" val="159907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a:extLst>
              <a:ext uri="{FF2B5EF4-FFF2-40B4-BE49-F238E27FC236}">
                <a16:creationId xmlns:a16="http://schemas.microsoft.com/office/drawing/2014/main" id="{F2232A73-7D76-D514-55E9-7EDA4B295A6F}"/>
              </a:ext>
            </a:extLst>
          </p:cNvPr>
          <p:cNvSpPr>
            <a:spLocks noGrp="1" noChangeArrowheads="1"/>
          </p:cNvSpPr>
          <p:nvPr>
            <p:ph type="subTitle" idx="1"/>
          </p:nvPr>
        </p:nvSpPr>
        <p:spPr>
          <a:xfrm>
            <a:off x="427037" y="285750"/>
            <a:ext cx="7924800" cy="4572000"/>
          </a:xfrm>
        </p:spPr>
        <p:txBody>
          <a:bodyPr/>
          <a:lstStyle/>
          <a:p>
            <a:r>
              <a:rPr lang="en-US" altLang="en-US" sz="3600" dirty="0"/>
              <a:t>Below are some specific instances of the Mesopotamian tithe, </a:t>
            </a:r>
          </a:p>
          <a:p>
            <a:r>
              <a:rPr lang="en-US" altLang="en-US" dirty="0"/>
              <a:t>taken from </a:t>
            </a:r>
            <a:r>
              <a:rPr lang="en-US" altLang="en-US" i="1" dirty="0"/>
              <a:t>The Assyrian Dictionary of the Oriental Institute of the University of Chicago</a:t>
            </a:r>
            <a:r>
              <a:rPr lang="en-US" altLang="en-US" dirty="0"/>
              <a:t>, Vol. 4 "E":</a:t>
            </a:r>
          </a:p>
          <a:p>
            <a:pPr lvl="1"/>
            <a:r>
              <a:rPr lang="en-US" altLang="en-US" sz="3600" dirty="0"/>
              <a:t>[Referring to a ten per cent tax levied on garments by the local ruler:] "the palace has taken eight garments as your tithe (on 85 garments)"</a:t>
            </a:r>
          </a:p>
        </p:txBody>
      </p:sp>
    </p:spTree>
    <p:extLst>
      <p:ext uri="{BB962C8B-B14F-4D97-AF65-F5344CB8AC3E}">
        <p14:creationId xmlns:p14="http://schemas.microsoft.com/office/powerpoint/2010/main" val="181160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2658" name="Rectangle 2">
            <a:extLst>
              <a:ext uri="{FF2B5EF4-FFF2-40B4-BE49-F238E27FC236}">
                <a16:creationId xmlns:a16="http://schemas.microsoft.com/office/drawing/2014/main" id="{A62C84BE-D29D-8174-51E0-34CF492D93E6}"/>
              </a:ext>
            </a:extLst>
          </p:cNvPr>
          <p:cNvSpPr>
            <a:spLocks noGrp="1" noChangeArrowheads="1"/>
          </p:cNvSpPr>
          <p:nvPr>
            <p:ph type="subTitle" idx="1"/>
          </p:nvPr>
        </p:nvSpPr>
        <p:spPr>
          <a:xfrm>
            <a:off x="274637" y="209550"/>
            <a:ext cx="8153400" cy="4724400"/>
          </a:xfrm>
        </p:spPr>
        <p:txBody>
          <a:bodyPr/>
          <a:lstStyle/>
          <a:p>
            <a:r>
              <a:rPr lang="en-US" altLang="en-US" sz="4000" dirty="0"/>
              <a:t>"...eleven garments as tithe </a:t>
            </a:r>
          </a:p>
          <a:p>
            <a:r>
              <a:rPr lang="en-US" altLang="en-US" sz="4000" dirty="0"/>
              <a:t>(on 112 garments)"</a:t>
            </a:r>
          </a:p>
          <a:p>
            <a:pPr lvl="1"/>
            <a:r>
              <a:rPr lang="en-US" altLang="en-US" sz="4000" dirty="0"/>
              <a:t>"...(the sun-god) Shamash demands the tithe..."</a:t>
            </a:r>
          </a:p>
        </p:txBody>
      </p:sp>
    </p:spTree>
    <p:extLst>
      <p:ext uri="{BB962C8B-B14F-4D97-AF65-F5344CB8AC3E}">
        <p14:creationId xmlns:p14="http://schemas.microsoft.com/office/powerpoint/2010/main" val="3649470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2658" name="Rectangle 2">
            <a:extLst>
              <a:ext uri="{FF2B5EF4-FFF2-40B4-BE49-F238E27FC236}">
                <a16:creationId xmlns:a16="http://schemas.microsoft.com/office/drawing/2014/main" id="{A62C84BE-D29D-8174-51E0-34CF492D93E6}"/>
              </a:ext>
            </a:extLst>
          </p:cNvPr>
          <p:cNvSpPr>
            <a:spLocks noGrp="1" noChangeArrowheads="1"/>
          </p:cNvSpPr>
          <p:nvPr>
            <p:ph type="subTitle" idx="1"/>
          </p:nvPr>
        </p:nvSpPr>
        <p:spPr>
          <a:xfrm>
            <a:off x="274637" y="209550"/>
            <a:ext cx="8153400" cy="4724400"/>
          </a:xfrm>
        </p:spPr>
        <p:txBody>
          <a:bodyPr/>
          <a:lstStyle/>
          <a:p>
            <a:pPr lvl="1"/>
            <a:r>
              <a:rPr lang="en-US" altLang="en-US" sz="4000" dirty="0"/>
              <a:t>"four minas of silver, the tithe of [the gods] Bel, Nabu, and Nergal..."</a:t>
            </a:r>
          </a:p>
          <a:p>
            <a:pPr lvl="1"/>
            <a:r>
              <a:rPr lang="en-US" altLang="en-US" sz="4000" dirty="0"/>
              <a:t>"...he has paid, in addition to the tithe for Ninurta, the tax of the </a:t>
            </a:r>
            <a:r>
              <a:rPr lang="en-US" altLang="en-US" sz="4000" dirty="0" err="1"/>
              <a:t>gardiner</a:t>
            </a:r>
            <a:r>
              <a:rPr lang="en-US" altLang="en-US" sz="4000" dirty="0"/>
              <a:t>"</a:t>
            </a:r>
          </a:p>
        </p:txBody>
      </p:sp>
    </p:spTree>
    <p:extLst>
      <p:ext uri="{BB962C8B-B14F-4D97-AF65-F5344CB8AC3E}">
        <p14:creationId xmlns:p14="http://schemas.microsoft.com/office/powerpoint/2010/main" val="411055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25306B07-082E-92CE-3CB2-489839233350}"/>
              </a:ext>
            </a:extLst>
          </p:cNvPr>
          <p:cNvPicPr>
            <a:picLocks noChangeAspect="1"/>
          </p:cNvPicPr>
          <p:nvPr/>
        </p:nvPicPr>
        <p:blipFill rotWithShape="1">
          <a:blip r:embed="rId3">
            <a:extLst>
              <a:ext uri="{28A0092B-C50C-407E-A947-70E740481C1C}">
                <a14:useLocalDpi xmlns:a14="http://schemas.microsoft.com/office/drawing/2010/main" val="0"/>
              </a:ext>
            </a:extLst>
          </a:blip>
          <a:srcRect t="26296" b="10000"/>
          <a:stretch/>
        </p:blipFill>
        <p:spPr>
          <a:xfrm>
            <a:off x="302104" y="-15662"/>
            <a:ext cx="8049733" cy="5127978"/>
          </a:xfrm>
          <a:prstGeom prst="rect">
            <a:avLst/>
          </a:prstGeom>
        </p:spPr>
      </p:pic>
    </p:spTree>
    <p:extLst>
      <p:ext uri="{BB962C8B-B14F-4D97-AF65-F5344CB8AC3E}">
        <p14:creationId xmlns:p14="http://schemas.microsoft.com/office/powerpoint/2010/main" val="3249545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0" name="Rectangle 2">
            <a:extLst>
              <a:ext uri="{FF2B5EF4-FFF2-40B4-BE49-F238E27FC236}">
                <a16:creationId xmlns:a16="http://schemas.microsoft.com/office/drawing/2014/main" id="{72394D06-3F04-44AF-BABB-F002CA5817E7}"/>
              </a:ext>
            </a:extLst>
          </p:cNvPr>
          <p:cNvSpPr>
            <a:spLocks noGrp="1" noChangeArrowheads="1"/>
          </p:cNvSpPr>
          <p:nvPr>
            <p:ph type="subTitle" idx="1"/>
          </p:nvPr>
        </p:nvSpPr>
        <p:spPr>
          <a:xfrm>
            <a:off x="350837" y="285750"/>
            <a:ext cx="8153400" cy="4572000"/>
          </a:xfrm>
        </p:spPr>
        <p:txBody>
          <a:bodyPr/>
          <a:lstStyle/>
          <a:p>
            <a:pPr lvl="1"/>
            <a:r>
              <a:rPr lang="en-US" altLang="en-US" sz="4000" dirty="0"/>
              <a:t>"...the tithe of the chief accountant, he has delivered it to [the sun-god] Shamash"</a:t>
            </a:r>
          </a:p>
          <a:p>
            <a:pPr lvl="1"/>
            <a:r>
              <a:rPr lang="en-US" altLang="en-US" sz="4000" dirty="0"/>
              <a:t>"...why do you not pay the tithe to the Lady-of-</a:t>
            </a:r>
            <a:r>
              <a:rPr lang="en-US" altLang="en-US" sz="4000" dirty="0" err="1"/>
              <a:t>Uruk</a:t>
            </a:r>
            <a:r>
              <a:rPr lang="en-US" altLang="en-US" sz="4000" dirty="0"/>
              <a:t>?"</a:t>
            </a:r>
          </a:p>
        </p:txBody>
      </p:sp>
    </p:spTree>
    <p:extLst>
      <p:ext uri="{BB962C8B-B14F-4D97-AF65-F5344CB8AC3E}">
        <p14:creationId xmlns:p14="http://schemas.microsoft.com/office/powerpoint/2010/main" val="2890605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8802" name="Rectangle 2">
            <a:extLst>
              <a:ext uri="{FF2B5EF4-FFF2-40B4-BE49-F238E27FC236}">
                <a16:creationId xmlns:a16="http://schemas.microsoft.com/office/drawing/2014/main" id="{EF23AD67-B023-0826-9422-1D09963F5CCF}"/>
              </a:ext>
            </a:extLst>
          </p:cNvPr>
          <p:cNvSpPr>
            <a:spLocks noGrp="1" noChangeArrowheads="1"/>
          </p:cNvSpPr>
          <p:nvPr>
            <p:ph type="subTitle" idx="1"/>
          </p:nvPr>
        </p:nvSpPr>
        <p:spPr>
          <a:xfrm>
            <a:off x="427037" y="209550"/>
            <a:ext cx="8077200" cy="4724400"/>
          </a:xfrm>
        </p:spPr>
        <p:txBody>
          <a:bodyPr/>
          <a:lstStyle/>
          <a:p>
            <a:pPr algn="l"/>
            <a:r>
              <a:rPr lang="en-US" altLang="en-US" sz="4000" baseline="30000" dirty="0"/>
              <a:t>Ber./Gen2820-22</a:t>
            </a:r>
            <a:r>
              <a:rPr lang="en-US" altLang="en-US" sz="4000" dirty="0"/>
              <a:t>  </a:t>
            </a:r>
            <a:r>
              <a:rPr lang="en-US" altLang="en-US" sz="4000" dirty="0" err="1"/>
              <a:t>Ya'akov</a:t>
            </a:r>
            <a:r>
              <a:rPr lang="en-US" altLang="en-US" sz="4000" dirty="0"/>
              <a:t> took this vow: "If God will be with me and will guard me on this road that I am traveling, giving me bread to eat and clothes to wear, so that I return to my father's house in peace, </a:t>
            </a:r>
          </a:p>
        </p:txBody>
      </p:sp>
    </p:spTree>
    <p:extLst>
      <p:ext uri="{BB962C8B-B14F-4D97-AF65-F5344CB8AC3E}">
        <p14:creationId xmlns:p14="http://schemas.microsoft.com/office/powerpoint/2010/main" val="4024720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8802" name="Rectangle 2">
            <a:extLst>
              <a:ext uri="{FF2B5EF4-FFF2-40B4-BE49-F238E27FC236}">
                <a16:creationId xmlns:a16="http://schemas.microsoft.com/office/drawing/2014/main" id="{EF23AD67-B023-0826-9422-1D09963F5CCF}"/>
              </a:ext>
            </a:extLst>
          </p:cNvPr>
          <p:cNvSpPr>
            <a:spLocks noGrp="1" noChangeArrowheads="1"/>
          </p:cNvSpPr>
          <p:nvPr>
            <p:ph type="subTitle" idx="1"/>
          </p:nvPr>
        </p:nvSpPr>
        <p:spPr>
          <a:xfrm>
            <a:off x="427037" y="209550"/>
            <a:ext cx="8077200" cy="4724400"/>
          </a:xfrm>
        </p:spPr>
        <p:txBody>
          <a:bodyPr/>
          <a:lstStyle/>
          <a:p>
            <a:pPr algn="l"/>
            <a:r>
              <a:rPr lang="en-US" altLang="en-US" sz="4000" baseline="30000" dirty="0"/>
              <a:t>Ber./Gen2820-22</a:t>
            </a:r>
            <a:r>
              <a:rPr lang="en-US" altLang="en-US" sz="4000" dirty="0"/>
              <a:t>  then A</a:t>
            </a:r>
            <a:r>
              <a:rPr lang="en-US" altLang="en-US" sz="3600" dirty="0"/>
              <a:t>DONI</a:t>
            </a:r>
            <a:r>
              <a:rPr lang="en-US" altLang="en-US" sz="4000" dirty="0"/>
              <a:t> will be my God; and this stone, which I have set up as a standing-stone, will be God's house; and of everything you give me, </a:t>
            </a:r>
            <a:r>
              <a:rPr lang="en-US" altLang="en-US" sz="4000" dirty="0">
                <a:solidFill>
                  <a:srgbClr val="FFFF66"/>
                </a:solidFill>
              </a:rPr>
              <a:t>I will faithfully return one-tenth to you."</a:t>
            </a:r>
            <a:r>
              <a:rPr lang="en-US" altLang="en-US" sz="4000" dirty="0"/>
              <a:t> </a:t>
            </a:r>
          </a:p>
        </p:txBody>
      </p:sp>
    </p:spTree>
    <p:extLst>
      <p:ext uri="{BB962C8B-B14F-4D97-AF65-F5344CB8AC3E}">
        <p14:creationId xmlns:p14="http://schemas.microsoft.com/office/powerpoint/2010/main" val="2698024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0850" name="Rectangle 2">
            <a:extLst>
              <a:ext uri="{FF2B5EF4-FFF2-40B4-BE49-F238E27FC236}">
                <a16:creationId xmlns:a16="http://schemas.microsoft.com/office/drawing/2014/main" id="{B05219C3-39DB-AEB3-1AD7-31C3D57C6039}"/>
              </a:ext>
            </a:extLst>
          </p:cNvPr>
          <p:cNvSpPr>
            <a:spLocks noGrp="1" noChangeArrowheads="1"/>
          </p:cNvSpPr>
          <p:nvPr>
            <p:ph type="subTitle" idx="1"/>
          </p:nvPr>
        </p:nvSpPr>
        <p:spPr>
          <a:xfrm>
            <a:off x="427037" y="209550"/>
            <a:ext cx="8001000" cy="4724400"/>
          </a:xfrm>
        </p:spPr>
        <p:txBody>
          <a:bodyPr/>
          <a:lstStyle/>
          <a:p>
            <a:pPr algn="l"/>
            <a:r>
              <a:rPr lang="en-US" altLang="en-US" sz="4000" baseline="30000" dirty="0"/>
              <a:t>Vayikra/Lev 27.31-34</a:t>
            </a:r>
            <a:r>
              <a:rPr lang="en-US" altLang="en-US" sz="4000" dirty="0"/>
              <a:t> All the tenth given from the land, whether from planted seed or fruit from trees, belongs to A</a:t>
            </a:r>
            <a:r>
              <a:rPr lang="en-US" altLang="en-US" sz="3600" dirty="0"/>
              <a:t>DONI</a:t>
            </a:r>
            <a:r>
              <a:rPr lang="en-US" altLang="en-US" sz="4000" dirty="0"/>
              <a:t>; </a:t>
            </a:r>
            <a:r>
              <a:rPr lang="en-US" altLang="en-US" sz="4000" dirty="0">
                <a:solidFill>
                  <a:srgbClr val="FFFF66"/>
                </a:solidFill>
              </a:rPr>
              <a:t>it is holy to A</a:t>
            </a:r>
            <a:r>
              <a:rPr lang="en-US" altLang="en-US" sz="3600" dirty="0">
                <a:solidFill>
                  <a:srgbClr val="FFFF66"/>
                </a:solidFill>
              </a:rPr>
              <a:t>DONI</a:t>
            </a:r>
            <a:r>
              <a:rPr lang="en-US" altLang="en-US" sz="4000" dirty="0"/>
              <a:t>. </a:t>
            </a:r>
          </a:p>
        </p:txBody>
      </p:sp>
    </p:spTree>
    <p:extLst>
      <p:ext uri="{BB962C8B-B14F-4D97-AF65-F5344CB8AC3E}">
        <p14:creationId xmlns:p14="http://schemas.microsoft.com/office/powerpoint/2010/main" val="4121409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0850" name="Rectangle 2">
            <a:extLst>
              <a:ext uri="{FF2B5EF4-FFF2-40B4-BE49-F238E27FC236}">
                <a16:creationId xmlns:a16="http://schemas.microsoft.com/office/drawing/2014/main" id="{B05219C3-39DB-AEB3-1AD7-31C3D57C6039}"/>
              </a:ext>
            </a:extLst>
          </p:cNvPr>
          <p:cNvSpPr>
            <a:spLocks noGrp="1" noChangeArrowheads="1"/>
          </p:cNvSpPr>
          <p:nvPr>
            <p:ph type="subTitle" idx="1"/>
          </p:nvPr>
        </p:nvSpPr>
        <p:spPr>
          <a:xfrm>
            <a:off x="427037" y="209550"/>
            <a:ext cx="8001000" cy="4724400"/>
          </a:xfrm>
        </p:spPr>
        <p:txBody>
          <a:bodyPr/>
          <a:lstStyle/>
          <a:p>
            <a:pPr algn="l"/>
            <a:r>
              <a:rPr lang="en-US" altLang="en-US" sz="4000" baseline="30000" dirty="0"/>
              <a:t>Vayikra/Lev 27.31-34</a:t>
            </a:r>
            <a:r>
              <a:rPr lang="en-US" altLang="en-US" sz="4000" dirty="0"/>
              <a:t> If someone wants to redeem any of his tenth, he must add to it one-fifth. All the tenth from the herd or the flock, whatever passes under the shepherd's crook, </a:t>
            </a:r>
          </a:p>
        </p:txBody>
      </p:sp>
    </p:spTree>
    <p:extLst>
      <p:ext uri="{BB962C8B-B14F-4D97-AF65-F5344CB8AC3E}">
        <p14:creationId xmlns:p14="http://schemas.microsoft.com/office/powerpoint/2010/main" val="3922850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5426" name="Rectangle 2">
            <a:extLst>
              <a:ext uri="{FF2B5EF4-FFF2-40B4-BE49-F238E27FC236}">
                <a16:creationId xmlns:a16="http://schemas.microsoft.com/office/drawing/2014/main" id="{4A25D2BF-5755-A841-F2F9-9FF69599FBB8}"/>
              </a:ext>
            </a:extLst>
          </p:cNvPr>
          <p:cNvSpPr>
            <a:spLocks noGrp="1" noChangeArrowheads="1"/>
          </p:cNvSpPr>
          <p:nvPr>
            <p:ph type="subTitle" idx="1"/>
          </p:nvPr>
        </p:nvSpPr>
        <p:spPr>
          <a:xfrm>
            <a:off x="274637" y="209550"/>
            <a:ext cx="8077200" cy="4724400"/>
          </a:xfrm>
        </p:spPr>
        <p:txBody>
          <a:bodyPr/>
          <a:lstStyle/>
          <a:p>
            <a:pPr algn="l"/>
            <a:r>
              <a:rPr lang="en-US" altLang="en-US" sz="4000" baseline="30000" dirty="0"/>
              <a:t>Vayikra/Lev 27.31-34</a:t>
            </a:r>
            <a:r>
              <a:rPr lang="en-US" altLang="en-US" sz="4000" dirty="0"/>
              <a:t>   the tenth one will be holy to A</a:t>
            </a:r>
            <a:r>
              <a:rPr lang="en-US" altLang="en-US" sz="3600" dirty="0"/>
              <a:t>DONI</a:t>
            </a:r>
            <a:r>
              <a:rPr lang="en-US" altLang="en-US" sz="4000" dirty="0"/>
              <a:t>.  The owner is not to inquire whether the animal is good or bad, and he cannot exchange it; </a:t>
            </a:r>
          </a:p>
        </p:txBody>
      </p:sp>
    </p:spTree>
    <p:extLst>
      <p:ext uri="{BB962C8B-B14F-4D97-AF65-F5344CB8AC3E}">
        <p14:creationId xmlns:p14="http://schemas.microsoft.com/office/powerpoint/2010/main" val="1528945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5426" name="Rectangle 2">
            <a:extLst>
              <a:ext uri="{FF2B5EF4-FFF2-40B4-BE49-F238E27FC236}">
                <a16:creationId xmlns:a16="http://schemas.microsoft.com/office/drawing/2014/main" id="{4A25D2BF-5755-A841-F2F9-9FF69599FBB8}"/>
              </a:ext>
            </a:extLst>
          </p:cNvPr>
          <p:cNvSpPr>
            <a:spLocks noGrp="1" noChangeArrowheads="1"/>
          </p:cNvSpPr>
          <p:nvPr>
            <p:ph type="subTitle" idx="1"/>
          </p:nvPr>
        </p:nvSpPr>
        <p:spPr>
          <a:xfrm>
            <a:off x="274637" y="209550"/>
            <a:ext cx="8077200" cy="4724400"/>
          </a:xfrm>
        </p:spPr>
        <p:txBody>
          <a:bodyPr/>
          <a:lstStyle/>
          <a:p>
            <a:pPr algn="l"/>
            <a:r>
              <a:rPr lang="en-US" altLang="en-US" sz="4000" baseline="30000" dirty="0"/>
              <a:t>Vayikra/Lev 27.31-34</a:t>
            </a:r>
            <a:r>
              <a:rPr lang="en-US" altLang="en-US" sz="4000" dirty="0"/>
              <a:t>  if he does exchange it, both it and the one he substituted for </a:t>
            </a:r>
            <a:r>
              <a:rPr lang="en-US" altLang="en-US" sz="4000" dirty="0">
                <a:solidFill>
                  <a:srgbClr val="FFFF66"/>
                </a:solidFill>
              </a:rPr>
              <a:t>it will be holy</a:t>
            </a:r>
            <a:r>
              <a:rPr lang="en-US" altLang="en-US" sz="4000" dirty="0"/>
              <a:t>; it cannot be redeemed. These are the mitzvot which A</a:t>
            </a:r>
            <a:r>
              <a:rPr lang="en-US" altLang="en-US" sz="3600" dirty="0"/>
              <a:t>DONI</a:t>
            </a:r>
            <a:r>
              <a:rPr lang="en-US" altLang="en-US" sz="4000" dirty="0"/>
              <a:t> gave to Moshe </a:t>
            </a:r>
            <a:r>
              <a:rPr lang="en-US" altLang="en-US" sz="4000" dirty="0">
                <a:solidFill>
                  <a:srgbClr val="FFFF66"/>
                </a:solidFill>
              </a:rPr>
              <a:t>for the people of Isra'el</a:t>
            </a:r>
            <a:r>
              <a:rPr lang="en-US" altLang="en-US" sz="4000" dirty="0"/>
              <a:t> on Mount Sinai. </a:t>
            </a:r>
          </a:p>
        </p:txBody>
      </p:sp>
    </p:spTree>
    <p:extLst>
      <p:ext uri="{BB962C8B-B14F-4D97-AF65-F5344CB8AC3E}">
        <p14:creationId xmlns:p14="http://schemas.microsoft.com/office/powerpoint/2010/main" val="1339295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2898" name="Rectangle 2">
            <a:extLst>
              <a:ext uri="{FF2B5EF4-FFF2-40B4-BE49-F238E27FC236}">
                <a16:creationId xmlns:a16="http://schemas.microsoft.com/office/drawing/2014/main" id="{46792D02-3A1A-86FC-EDB9-9B06963C7E6A}"/>
              </a:ext>
            </a:extLst>
          </p:cNvPr>
          <p:cNvSpPr>
            <a:spLocks noGrp="1" noChangeArrowheads="1"/>
          </p:cNvSpPr>
          <p:nvPr>
            <p:ph type="subTitle" idx="1"/>
          </p:nvPr>
        </p:nvSpPr>
        <p:spPr>
          <a:xfrm>
            <a:off x="274637" y="285750"/>
            <a:ext cx="8153400" cy="4724400"/>
          </a:xfrm>
        </p:spPr>
        <p:txBody>
          <a:bodyPr/>
          <a:lstStyle/>
          <a:p>
            <a:pPr algn="l"/>
            <a:r>
              <a:rPr lang="en-US" altLang="en-US" sz="4000" baseline="30000" dirty="0"/>
              <a:t>Bamidbar/Nu 18.20-21 </a:t>
            </a:r>
            <a:r>
              <a:rPr lang="en-US" altLang="en-US" sz="4000" dirty="0"/>
              <a:t>A</a:t>
            </a:r>
            <a:r>
              <a:rPr lang="en-US" altLang="en-US" sz="3600" dirty="0"/>
              <a:t>DONI</a:t>
            </a:r>
            <a:r>
              <a:rPr lang="en-US" altLang="en-US" sz="4000" dirty="0"/>
              <a:t> said to </a:t>
            </a:r>
            <a:r>
              <a:rPr lang="en-US" altLang="en-US" sz="4000" dirty="0" err="1"/>
              <a:t>Aharon</a:t>
            </a:r>
            <a:r>
              <a:rPr lang="en-US" altLang="en-US" sz="4000" dirty="0"/>
              <a:t>, "You are not to have any inheritance or portion in their land; I am your portion and inheritance among the people of Isra'el.  </a:t>
            </a:r>
          </a:p>
        </p:txBody>
      </p:sp>
    </p:spTree>
    <p:extLst>
      <p:ext uri="{BB962C8B-B14F-4D97-AF65-F5344CB8AC3E}">
        <p14:creationId xmlns:p14="http://schemas.microsoft.com/office/powerpoint/2010/main" val="2658914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2898" name="Rectangle 2">
            <a:extLst>
              <a:ext uri="{FF2B5EF4-FFF2-40B4-BE49-F238E27FC236}">
                <a16:creationId xmlns:a16="http://schemas.microsoft.com/office/drawing/2014/main" id="{46792D02-3A1A-86FC-EDB9-9B06963C7E6A}"/>
              </a:ext>
            </a:extLst>
          </p:cNvPr>
          <p:cNvSpPr>
            <a:spLocks noGrp="1" noChangeArrowheads="1"/>
          </p:cNvSpPr>
          <p:nvPr>
            <p:ph type="subTitle" idx="1"/>
          </p:nvPr>
        </p:nvSpPr>
        <p:spPr>
          <a:xfrm>
            <a:off x="274637" y="285750"/>
            <a:ext cx="8153400" cy="4724400"/>
          </a:xfrm>
        </p:spPr>
        <p:txBody>
          <a:bodyPr/>
          <a:lstStyle/>
          <a:p>
            <a:pPr algn="l"/>
            <a:r>
              <a:rPr lang="en-US" altLang="en-US" sz="4000" baseline="30000" dirty="0"/>
              <a:t>Bamidbar/Nu 18.20-21  </a:t>
            </a:r>
            <a:r>
              <a:rPr lang="en-US" altLang="en-US" sz="4000" dirty="0"/>
              <a:t>"To the descendants of Levi </a:t>
            </a:r>
            <a:r>
              <a:rPr lang="en-US" altLang="en-US" sz="4000" dirty="0">
                <a:solidFill>
                  <a:srgbClr val="FFFF66"/>
                </a:solidFill>
              </a:rPr>
              <a:t>I have given the entire tenth of the produce collected in Isra'el</a:t>
            </a:r>
            <a:r>
              <a:rPr lang="en-US" altLang="en-US" sz="4000" dirty="0"/>
              <a:t>. It is their inheritance in payment for the service they render in the tent of meeting. </a:t>
            </a:r>
          </a:p>
        </p:txBody>
      </p:sp>
    </p:spTree>
    <p:extLst>
      <p:ext uri="{BB962C8B-B14F-4D97-AF65-F5344CB8AC3E}">
        <p14:creationId xmlns:p14="http://schemas.microsoft.com/office/powerpoint/2010/main" val="2164655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946" name="Rectangle 2">
            <a:extLst>
              <a:ext uri="{FF2B5EF4-FFF2-40B4-BE49-F238E27FC236}">
                <a16:creationId xmlns:a16="http://schemas.microsoft.com/office/drawing/2014/main" id="{99341268-0835-92CF-1FB8-12B86E209FDE}"/>
              </a:ext>
            </a:extLst>
          </p:cNvPr>
          <p:cNvSpPr>
            <a:spLocks noGrp="1" noChangeArrowheads="1"/>
          </p:cNvSpPr>
          <p:nvPr>
            <p:ph type="subTitle" idx="1"/>
          </p:nvPr>
        </p:nvSpPr>
        <p:spPr>
          <a:xfrm>
            <a:off x="274637" y="285750"/>
            <a:ext cx="8229600" cy="4648200"/>
          </a:xfrm>
        </p:spPr>
        <p:txBody>
          <a:bodyPr/>
          <a:lstStyle/>
          <a:p>
            <a:pPr algn="l"/>
            <a:r>
              <a:rPr lang="en-US" altLang="en-US" sz="4000" baseline="30000" dirty="0"/>
              <a:t>Dvarim/Dt. 12.17-18 </a:t>
            </a:r>
            <a:r>
              <a:rPr lang="en-US" altLang="en-US" sz="4000" dirty="0"/>
              <a:t>"You are not to eat on your own property the tenth of your grain, new wine or olive oil [that you set aside for A</a:t>
            </a:r>
            <a:r>
              <a:rPr lang="en-US" altLang="en-US" sz="3600" dirty="0"/>
              <a:t>DONI</a:t>
            </a:r>
            <a:r>
              <a:rPr lang="en-US" altLang="en-US" sz="4000" dirty="0"/>
              <a:t>], </a:t>
            </a:r>
          </a:p>
        </p:txBody>
      </p:sp>
    </p:spTree>
    <p:extLst>
      <p:ext uri="{BB962C8B-B14F-4D97-AF65-F5344CB8AC3E}">
        <p14:creationId xmlns:p14="http://schemas.microsoft.com/office/powerpoint/2010/main" val="102239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120027EA-7343-3A78-DCA9-B31EEAACB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687" y="0"/>
            <a:ext cx="5143500" cy="5143500"/>
          </a:xfrm>
          <a:prstGeom prst="rect">
            <a:avLst/>
          </a:prstGeom>
        </p:spPr>
      </p:pic>
    </p:spTree>
    <p:extLst>
      <p:ext uri="{BB962C8B-B14F-4D97-AF65-F5344CB8AC3E}">
        <p14:creationId xmlns:p14="http://schemas.microsoft.com/office/powerpoint/2010/main" val="4038157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946" name="Rectangle 2">
            <a:extLst>
              <a:ext uri="{FF2B5EF4-FFF2-40B4-BE49-F238E27FC236}">
                <a16:creationId xmlns:a16="http://schemas.microsoft.com/office/drawing/2014/main" id="{99341268-0835-92CF-1FB8-12B86E209FDE}"/>
              </a:ext>
            </a:extLst>
          </p:cNvPr>
          <p:cNvSpPr>
            <a:spLocks noGrp="1" noChangeArrowheads="1"/>
          </p:cNvSpPr>
          <p:nvPr>
            <p:ph type="subTitle" idx="1"/>
          </p:nvPr>
        </p:nvSpPr>
        <p:spPr>
          <a:xfrm>
            <a:off x="274637" y="285750"/>
            <a:ext cx="8229600" cy="4648200"/>
          </a:xfrm>
        </p:spPr>
        <p:txBody>
          <a:bodyPr>
            <a:normAutofit lnSpcReduction="10000"/>
          </a:bodyPr>
          <a:lstStyle/>
          <a:p>
            <a:pPr algn="l"/>
            <a:r>
              <a:rPr lang="en-US" altLang="en-US" sz="4000" baseline="30000" dirty="0"/>
              <a:t>Dvarim/Dt. 12.17-18   </a:t>
            </a:r>
            <a:r>
              <a:rPr lang="en-US" altLang="en-US" sz="4000" dirty="0"/>
              <a:t>or the firstborn of your cattle or sheep, or any offering you have vowed, or your voluntary offering, or the offering from your hand. No, </a:t>
            </a:r>
            <a:r>
              <a:rPr lang="en-US" altLang="en-US" sz="4000" dirty="0">
                <a:solidFill>
                  <a:srgbClr val="FFFF66"/>
                </a:solidFill>
              </a:rPr>
              <a:t>you are to eat these in the presence of A</a:t>
            </a:r>
            <a:r>
              <a:rPr lang="en-US" altLang="en-US" sz="3600" dirty="0">
                <a:solidFill>
                  <a:srgbClr val="FFFF66"/>
                </a:solidFill>
              </a:rPr>
              <a:t>DONI</a:t>
            </a:r>
            <a:r>
              <a:rPr lang="en-US" altLang="en-US" sz="4000" dirty="0"/>
              <a:t> your God in the place A</a:t>
            </a:r>
            <a:r>
              <a:rPr lang="en-US" altLang="en-US" sz="3600" dirty="0"/>
              <a:t>DONI</a:t>
            </a:r>
            <a:r>
              <a:rPr lang="en-US" altLang="en-US" sz="4000" dirty="0"/>
              <a:t> your God will choose </a:t>
            </a:r>
          </a:p>
        </p:txBody>
      </p:sp>
    </p:spTree>
    <p:extLst>
      <p:ext uri="{BB962C8B-B14F-4D97-AF65-F5344CB8AC3E}">
        <p14:creationId xmlns:p14="http://schemas.microsoft.com/office/powerpoint/2010/main" val="175040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9522" name="Rectangle 2">
            <a:extLst>
              <a:ext uri="{FF2B5EF4-FFF2-40B4-BE49-F238E27FC236}">
                <a16:creationId xmlns:a16="http://schemas.microsoft.com/office/drawing/2014/main" id="{04741700-03A8-A0A7-8F55-1D63CB2FF0C0}"/>
              </a:ext>
            </a:extLst>
          </p:cNvPr>
          <p:cNvSpPr>
            <a:spLocks noGrp="1" noChangeArrowheads="1"/>
          </p:cNvSpPr>
          <p:nvPr>
            <p:ph type="subTitle" idx="1"/>
          </p:nvPr>
        </p:nvSpPr>
        <p:spPr>
          <a:xfrm>
            <a:off x="427037" y="285750"/>
            <a:ext cx="8001000" cy="4572000"/>
          </a:xfrm>
        </p:spPr>
        <p:txBody>
          <a:bodyPr>
            <a:normAutofit/>
          </a:bodyPr>
          <a:lstStyle/>
          <a:p>
            <a:pPr algn="l"/>
            <a:r>
              <a:rPr lang="en-US" altLang="en-US" sz="4000" baseline="30000" dirty="0"/>
              <a:t>Dvarim/Dt. 12.17-18 </a:t>
            </a:r>
            <a:r>
              <a:rPr lang="en-US" altLang="en-US" sz="4000" dirty="0"/>
              <a:t>-you and your sons, daughters, male and female slaves, and the Levi who is your guest; and you are to rejoice before A</a:t>
            </a:r>
            <a:r>
              <a:rPr lang="en-US" altLang="en-US" sz="3600" dirty="0"/>
              <a:t>DONI</a:t>
            </a:r>
            <a:r>
              <a:rPr lang="en-US" altLang="en-US" sz="4000" dirty="0"/>
              <a:t> your God in everything you undertake to do. </a:t>
            </a:r>
          </a:p>
        </p:txBody>
      </p:sp>
    </p:spTree>
    <p:extLst>
      <p:ext uri="{BB962C8B-B14F-4D97-AF65-F5344CB8AC3E}">
        <p14:creationId xmlns:p14="http://schemas.microsoft.com/office/powerpoint/2010/main" val="124189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6994" name="Rectangle 2">
            <a:extLst>
              <a:ext uri="{FF2B5EF4-FFF2-40B4-BE49-F238E27FC236}">
                <a16:creationId xmlns:a16="http://schemas.microsoft.com/office/drawing/2014/main" id="{619D68C9-AABF-F40D-B250-3E3D1534421C}"/>
              </a:ext>
            </a:extLst>
          </p:cNvPr>
          <p:cNvSpPr>
            <a:spLocks noGrp="1" noChangeArrowheads="1"/>
          </p:cNvSpPr>
          <p:nvPr>
            <p:ph type="subTitle" idx="1"/>
          </p:nvPr>
        </p:nvSpPr>
        <p:spPr>
          <a:xfrm>
            <a:off x="427037" y="209550"/>
            <a:ext cx="7924800" cy="4648200"/>
          </a:xfrm>
        </p:spPr>
        <p:txBody>
          <a:bodyPr/>
          <a:lstStyle/>
          <a:p>
            <a:pPr algn="l"/>
            <a:r>
              <a:rPr lang="en-US" altLang="en-US" sz="4000" baseline="30000" dirty="0"/>
              <a:t>Dvarim 14.22-26</a:t>
            </a:r>
            <a:r>
              <a:rPr lang="en-US" altLang="en-US" sz="4000" dirty="0"/>
              <a:t> "Every year you must take one tenth of everything your seed produces in the field, and eat it in the presence of A</a:t>
            </a:r>
            <a:r>
              <a:rPr lang="en-US" altLang="en-US" sz="3600" dirty="0"/>
              <a:t>DONI</a:t>
            </a:r>
            <a:r>
              <a:rPr lang="en-US" altLang="en-US" sz="4000" dirty="0"/>
              <a:t> your God. </a:t>
            </a:r>
          </a:p>
        </p:txBody>
      </p:sp>
    </p:spTree>
    <p:extLst>
      <p:ext uri="{BB962C8B-B14F-4D97-AF65-F5344CB8AC3E}">
        <p14:creationId xmlns:p14="http://schemas.microsoft.com/office/powerpoint/2010/main" val="1673443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6994" name="Rectangle 2">
            <a:extLst>
              <a:ext uri="{FF2B5EF4-FFF2-40B4-BE49-F238E27FC236}">
                <a16:creationId xmlns:a16="http://schemas.microsoft.com/office/drawing/2014/main" id="{619D68C9-AABF-F40D-B250-3E3D1534421C}"/>
              </a:ext>
            </a:extLst>
          </p:cNvPr>
          <p:cNvSpPr>
            <a:spLocks noGrp="1" noChangeArrowheads="1"/>
          </p:cNvSpPr>
          <p:nvPr>
            <p:ph type="subTitle" idx="1"/>
          </p:nvPr>
        </p:nvSpPr>
        <p:spPr>
          <a:xfrm>
            <a:off x="427037" y="209550"/>
            <a:ext cx="7924800" cy="4648200"/>
          </a:xfrm>
        </p:spPr>
        <p:txBody>
          <a:bodyPr>
            <a:normAutofit lnSpcReduction="10000"/>
          </a:bodyPr>
          <a:lstStyle/>
          <a:p>
            <a:pPr algn="l"/>
            <a:r>
              <a:rPr lang="en-US" altLang="en-US" sz="4000" baseline="30000" dirty="0"/>
              <a:t>Dvarim 14.22-26</a:t>
            </a:r>
            <a:r>
              <a:rPr lang="en-US" altLang="en-US" sz="4000" dirty="0"/>
              <a:t> In the place where he chooses to have his name live you will eat the tenth of your grain, new wine and olive oil, and the firstborn of your cattle and sheep, so that you will learn to fear A</a:t>
            </a:r>
            <a:r>
              <a:rPr lang="en-US" altLang="en-US" sz="3600" dirty="0"/>
              <a:t>DONI</a:t>
            </a:r>
            <a:r>
              <a:rPr lang="en-US" altLang="en-US" sz="4000" dirty="0"/>
              <a:t> your God always. </a:t>
            </a:r>
          </a:p>
        </p:txBody>
      </p:sp>
    </p:spTree>
    <p:extLst>
      <p:ext uri="{BB962C8B-B14F-4D97-AF65-F5344CB8AC3E}">
        <p14:creationId xmlns:p14="http://schemas.microsoft.com/office/powerpoint/2010/main" val="3749113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1570" name="Rectangle 2">
            <a:extLst>
              <a:ext uri="{FF2B5EF4-FFF2-40B4-BE49-F238E27FC236}">
                <a16:creationId xmlns:a16="http://schemas.microsoft.com/office/drawing/2014/main" id="{4E22357E-C04B-AE4D-AEA3-6BC0F1342408}"/>
              </a:ext>
            </a:extLst>
          </p:cNvPr>
          <p:cNvSpPr>
            <a:spLocks noGrp="1" noChangeArrowheads="1"/>
          </p:cNvSpPr>
          <p:nvPr>
            <p:ph type="subTitle" idx="1"/>
          </p:nvPr>
        </p:nvSpPr>
        <p:spPr>
          <a:xfrm>
            <a:off x="350837" y="209550"/>
            <a:ext cx="8077200" cy="4724400"/>
          </a:xfrm>
        </p:spPr>
        <p:txBody>
          <a:bodyPr/>
          <a:lstStyle/>
          <a:p>
            <a:pPr algn="l">
              <a:lnSpc>
                <a:spcPct val="90000"/>
              </a:lnSpc>
            </a:pPr>
            <a:r>
              <a:rPr lang="en-US" altLang="en-US" sz="4000" baseline="30000" dirty="0"/>
              <a:t>Dvarim 14.22-26</a:t>
            </a:r>
            <a:r>
              <a:rPr lang="en-US" altLang="en-US" sz="4000" dirty="0"/>
              <a:t> "But if the distance is too great for you, so that you are unable to transport it, because the place where A</a:t>
            </a:r>
            <a:r>
              <a:rPr lang="en-US" altLang="en-US" sz="3600" dirty="0"/>
              <a:t>DONI</a:t>
            </a:r>
            <a:r>
              <a:rPr lang="en-US" altLang="en-US" sz="4000" dirty="0"/>
              <a:t> chooses to put his name is too far away from you; </a:t>
            </a:r>
          </a:p>
        </p:txBody>
      </p:sp>
    </p:spTree>
    <p:extLst>
      <p:ext uri="{BB962C8B-B14F-4D97-AF65-F5344CB8AC3E}">
        <p14:creationId xmlns:p14="http://schemas.microsoft.com/office/powerpoint/2010/main" val="3221798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1570" name="Rectangle 2">
            <a:extLst>
              <a:ext uri="{FF2B5EF4-FFF2-40B4-BE49-F238E27FC236}">
                <a16:creationId xmlns:a16="http://schemas.microsoft.com/office/drawing/2014/main" id="{4E22357E-C04B-AE4D-AEA3-6BC0F1342408}"/>
              </a:ext>
            </a:extLst>
          </p:cNvPr>
          <p:cNvSpPr>
            <a:spLocks noGrp="1" noChangeArrowheads="1"/>
          </p:cNvSpPr>
          <p:nvPr>
            <p:ph type="subTitle" idx="1"/>
          </p:nvPr>
        </p:nvSpPr>
        <p:spPr>
          <a:xfrm>
            <a:off x="350837" y="209550"/>
            <a:ext cx="8077200" cy="4724400"/>
          </a:xfrm>
        </p:spPr>
        <p:txBody>
          <a:bodyPr/>
          <a:lstStyle/>
          <a:p>
            <a:pPr algn="l">
              <a:lnSpc>
                <a:spcPct val="90000"/>
              </a:lnSpc>
            </a:pPr>
            <a:r>
              <a:rPr lang="en-US" altLang="en-US" sz="4000" baseline="30000" dirty="0"/>
              <a:t>Dvarim 14.22-26</a:t>
            </a:r>
            <a:r>
              <a:rPr lang="en-US" altLang="en-US" sz="4000" dirty="0"/>
              <a:t>  then, when A</a:t>
            </a:r>
            <a:r>
              <a:rPr lang="en-US" altLang="en-US" sz="3600" dirty="0"/>
              <a:t>DONI</a:t>
            </a:r>
            <a:r>
              <a:rPr lang="en-US" altLang="en-US" sz="4000" dirty="0"/>
              <a:t> your God prospers you, you are to convert it into money, take the money with you, go to the place which A</a:t>
            </a:r>
            <a:r>
              <a:rPr lang="en-US" altLang="en-US" sz="3600" dirty="0"/>
              <a:t>DONI</a:t>
            </a:r>
            <a:r>
              <a:rPr lang="en-US" altLang="en-US" sz="4000" dirty="0"/>
              <a:t> your God will choose, and exchange the money for anything you want -</a:t>
            </a:r>
          </a:p>
        </p:txBody>
      </p:sp>
    </p:spTree>
    <p:extLst>
      <p:ext uri="{BB962C8B-B14F-4D97-AF65-F5344CB8AC3E}">
        <p14:creationId xmlns:p14="http://schemas.microsoft.com/office/powerpoint/2010/main" val="2990894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3618" name="Rectangle 2">
            <a:extLst>
              <a:ext uri="{FF2B5EF4-FFF2-40B4-BE49-F238E27FC236}">
                <a16:creationId xmlns:a16="http://schemas.microsoft.com/office/drawing/2014/main" id="{D6C7AB01-3E2B-8566-3774-C5809DD32FB7}"/>
              </a:ext>
            </a:extLst>
          </p:cNvPr>
          <p:cNvSpPr>
            <a:spLocks noGrp="1" noChangeArrowheads="1"/>
          </p:cNvSpPr>
          <p:nvPr>
            <p:ph type="subTitle" idx="1"/>
          </p:nvPr>
        </p:nvSpPr>
        <p:spPr>
          <a:xfrm>
            <a:off x="427037" y="361950"/>
            <a:ext cx="8077200" cy="4572000"/>
          </a:xfrm>
        </p:spPr>
        <p:txBody>
          <a:bodyPr/>
          <a:lstStyle/>
          <a:p>
            <a:pPr algn="l"/>
            <a:r>
              <a:rPr lang="en-US" altLang="en-US" sz="4000" baseline="30000" dirty="0"/>
              <a:t>Dvarim 14.22-26</a:t>
            </a:r>
            <a:r>
              <a:rPr lang="en-US" altLang="en-US" sz="4000" dirty="0"/>
              <a:t> - cattle, sheep, wine, other intoxicating liquor, or anything you please - and you are to eat there in the presence of A</a:t>
            </a:r>
            <a:r>
              <a:rPr lang="en-US" altLang="en-US" sz="3600" dirty="0"/>
              <a:t>DONI</a:t>
            </a:r>
            <a:r>
              <a:rPr lang="en-US" altLang="en-US" sz="4000" dirty="0"/>
              <a:t> your God, and enjoy yourselves, you and your household. </a:t>
            </a:r>
          </a:p>
        </p:txBody>
      </p:sp>
    </p:spTree>
    <p:extLst>
      <p:ext uri="{BB962C8B-B14F-4D97-AF65-F5344CB8AC3E}">
        <p14:creationId xmlns:p14="http://schemas.microsoft.com/office/powerpoint/2010/main" val="3716803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9042" name="Rectangle 2">
            <a:extLst>
              <a:ext uri="{FF2B5EF4-FFF2-40B4-BE49-F238E27FC236}">
                <a16:creationId xmlns:a16="http://schemas.microsoft.com/office/drawing/2014/main" id="{14D7D6D0-9BC6-D422-D50C-C12FF1AAC9BF}"/>
              </a:ext>
            </a:extLst>
          </p:cNvPr>
          <p:cNvSpPr>
            <a:spLocks noGrp="1" noChangeArrowheads="1"/>
          </p:cNvSpPr>
          <p:nvPr>
            <p:ph type="subTitle" idx="1"/>
          </p:nvPr>
        </p:nvSpPr>
        <p:spPr>
          <a:xfrm>
            <a:off x="350837" y="209550"/>
            <a:ext cx="8077200" cy="4724400"/>
          </a:xfrm>
        </p:spPr>
        <p:txBody>
          <a:bodyPr/>
          <a:lstStyle/>
          <a:p>
            <a:pPr algn="l"/>
            <a:r>
              <a:rPr lang="en-US" altLang="en-US" sz="4000" baseline="30000" dirty="0"/>
              <a:t>Dvarim 26.12</a:t>
            </a:r>
            <a:r>
              <a:rPr lang="en-US" altLang="en-US" sz="4000" dirty="0"/>
              <a:t> "After you have separated a tenth of the crops yielded </a:t>
            </a:r>
            <a:r>
              <a:rPr lang="en-US" altLang="en-US" sz="4000" dirty="0">
                <a:solidFill>
                  <a:srgbClr val="FFFF66"/>
                </a:solidFill>
              </a:rPr>
              <a:t>in the third year, the year of separating a tenth,</a:t>
            </a:r>
            <a:r>
              <a:rPr lang="en-US" altLang="en-US" sz="4000" dirty="0"/>
              <a:t> and have given it to the Levi, </a:t>
            </a:r>
          </a:p>
        </p:txBody>
      </p:sp>
    </p:spTree>
    <p:extLst>
      <p:ext uri="{BB962C8B-B14F-4D97-AF65-F5344CB8AC3E}">
        <p14:creationId xmlns:p14="http://schemas.microsoft.com/office/powerpoint/2010/main" val="108903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9042" name="Rectangle 2">
            <a:extLst>
              <a:ext uri="{FF2B5EF4-FFF2-40B4-BE49-F238E27FC236}">
                <a16:creationId xmlns:a16="http://schemas.microsoft.com/office/drawing/2014/main" id="{14D7D6D0-9BC6-D422-D50C-C12FF1AAC9BF}"/>
              </a:ext>
            </a:extLst>
          </p:cNvPr>
          <p:cNvSpPr>
            <a:spLocks noGrp="1" noChangeArrowheads="1"/>
          </p:cNvSpPr>
          <p:nvPr>
            <p:ph type="subTitle" idx="1"/>
          </p:nvPr>
        </p:nvSpPr>
        <p:spPr>
          <a:xfrm>
            <a:off x="350837" y="209550"/>
            <a:ext cx="8077200" cy="4724400"/>
          </a:xfrm>
        </p:spPr>
        <p:txBody>
          <a:bodyPr/>
          <a:lstStyle/>
          <a:p>
            <a:pPr algn="l"/>
            <a:r>
              <a:rPr lang="en-US" altLang="en-US" sz="4000" baseline="30000" dirty="0"/>
              <a:t>Dvarim 26.12</a:t>
            </a:r>
            <a:r>
              <a:rPr lang="en-US" altLang="en-US" sz="4000" dirty="0"/>
              <a:t>  the foreigner, the orphan and the widow, so that they can have enough food to satisfy them while staying with you; </a:t>
            </a:r>
          </a:p>
        </p:txBody>
      </p:sp>
    </p:spTree>
    <p:extLst>
      <p:ext uri="{BB962C8B-B14F-4D97-AF65-F5344CB8AC3E}">
        <p14:creationId xmlns:p14="http://schemas.microsoft.com/office/powerpoint/2010/main" val="3708077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1090" name="Rectangle 2">
            <a:extLst>
              <a:ext uri="{FF2B5EF4-FFF2-40B4-BE49-F238E27FC236}">
                <a16:creationId xmlns:a16="http://schemas.microsoft.com/office/drawing/2014/main" id="{572F8892-76C1-EDC0-9CB2-209DD0C4F5B0}"/>
              </a:ext>
            </a:extLst>
          </p:cNvPr>
          <p:cNvSpPr>
            <a:spLocks noGrp="1" noChangeArrowheads="1"/>
          </p:cNvSpPr>
          <p:nvPr>
            <p:ph type="subTitle" idx="1"/>
          </p:nvPr>
        </p:nvSpPr>
        <p:spPr>
          <a:xfrm>
            <a:off x="427037" y="361950"/>
            <a:ext cx="8001000" cy="4495800"/>
          </a:xfrm>
        </p:spPr>
        <p:txBody>
          <a:bodyPr/>
          <a:lstStyle/>
          <a:p>
            <a:pPr algn="l"/>
            <a:r>
              <a:rPr lang="en-US" altLang="en-US" sz="4000" baseline="30000" dirty="0" err="1"/>
              <a:t>Neh</a:t>
            </a:r>
            <a:r>
              <a:rPr lang="en-US" altLang="en-US" sz="4000" baseline="30000" dirty="0"/>
              <a:t> 13.4-5</a:t>
            </a:r>
            <a:r>
              <a:rPr lang="en-US" altLang="en-US" sz="4000" dirty="0"/>
              <a:t> </a:t>
            </a:r>
            <a:r>
              <a:rPr lang="en-US" altLang="en-US" sz="4000" dirty="0" err="1"/>
              <a:t>Elyashiv</a:t>
            </a:r>
            <a:r>
              <a:rPr lang="en-US" altLang="en-US" sz="4000" dirty="0"/>
              <a:t> the cohen, who had been put in charge of the storage rooms in the house of our God…had…a large room where…they had stored the grain offerings, </a:t>
            </a:r>
          </a:p>
        </p:txBody>
      </p:sp>
    </p:spTree>
    <p:extLst>
      <p:ext uri="{BB962C8B-B14F-4D97-AF65-F5344CB8AC3E}">
        <p14:creationId xmlns:p14="http://schemas.microsoft.com/office/powerpoint/2010/main" val="1362232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endParaRPr lang="en-US" dirty="0"/>
          </a:p>
          <a:p>
            <a:endParaRPr lang="en-US" dirty="0"/>
          </a:p>
          <a:p>
            <a:r>
              <a:rPr lang="en-US" dirty="0"/>
              <a:t>Surprising Israel War Update</a:t>
            </a:r>
          </a:p>
        </p:txBody>
      </p:sp>
    </p:spTree>
    <p:extLst>
      <p:ext uri="{BB962C8B-B14F-4D97-AF65-F5344CB8AC3E}">
        <p14:creationId xmlns:p14="http://schemas.microsoft.com/office/powerpoint/2010/main" val="1362822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1090" name="Rectangle 2">
            <a:extLst>
              <a:ext uri="{FF2B5EF4-FFF2-40B4-BE49-F238E27FC236}">
                <a16:creationId xmlns:a16="http://schemas.microsoft.com/office/drawing/2014/main" id="{572F8892-76C1-EDC0-9CB2-209DD0C4F5B0}"/>
              </a:ext>
            </a:extLst>
          </p:cNvPr>
          <p:cNvSpPr>
            <a:spLocks noGrp="1" noChangeArrowheads="1"/>
          </p:cNvSpPr>
          <p:nvPr>
            <p:ph type="subTitle" idx="1"/>
          </p:nvPr>
        </p:nvSpPr>
        <p:spPr>
          <a:xfrm>
            <a:off x="427037" y="361950"/>
            <a:ext cx="8001000" cy="4495800"/>
          </a:xfrm>
        </p:spPr>
        <p:txBody>
          <a:bodyPr/>
          <a:lstStyle/>
          <a:p>
            <a:pPr algn="l"/>
            <a:r>
              <a:rPr lang="en-US" altLang="en-US" sz="4000" baseline="30000" dirty="0" err="1"/>
              <a:t>Neh</a:t>
            </a:r>
            <a:r>
              <a:rPr lang="en-US" altLang="en-US" sz="4000" baseline="30000" dirty="0"/>
              <a:t> 13.4-5</a:t>
            </a:r>
            <a:r>
              <a:rPr lang="en-US" altLang="en-US" sz="4000" dirty="0"/>
              <a:t>  frankincense, equipment and the tenths of grain, wine and olive oil ordered to be given to the </a:t>
            </a:r>
            <a:r>
              <a:rPr lang="en-US" altLang="en-US" sz="4000" dirty="0" err="1"/>
              <a:t>L'vi'im</a:t>
            </a:r>
            <a:r>
              <a:rPr lang="en-US" altLang="en-US" sz="4000" dirty="0"/>
              <a:t>, singers and gatekeepers, and the contributions for the </a:t>
            </a:r>
            <a:r>
              <a:rPr lang="en-US" altLang="en-US" sz="4000" dirty="0" err="1"/>
              <a:t>cohanim</a:t>
            </a:r>
            <a:r>
              <a:rPr lang="en-US" altLang="en-US" sz="4000" dirty="0"/>
              <a:t>. </a:t>
            </a:r>
          </a:p>
        </p:txBody>
      </p:sp>
    </p:spTree>
    <p:extLst>
      <p:ext uri="{BB962C8B-B14F-4D97-AF65-F5344CB8AC3E}">
        <p14:creationId xmlns:p14="http://schemas.microsoft.com/office/powerpoint/2010/main" val="1902197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0722" name="Rectangle 2">
            <a:extLst>
              <a:ext uri="{FF2B5EF4-FFF2-40B4-BE49-F238E27FC236}">
                <a16:creationId xmlns:a16="http://schemas.microsoft.com/office/drawing/2014/main" id="{63EAE7DA-43F8-2362-1750-BB31E5C69DC0}"/>
              </a:ext>
            </a:extLst>
          </p:cNvPr>
          <p:cNvSpPr>
            <a:spLocks noGrp="1" noChangeArrowheads="1"/>
          </p:cNvSpPr>
          <p:nvPr>
            <p:ph type="subTitle" idx="1"/>
          </p:nvPr>
        </p:nvSpPr>
        <p:spPr>
          <a:xfrm>
            <a:off x="960437" y="0"/>
            <a:ext cx="6858000" cy="5143500"/>
          </a:xfrm>
        </p:spPr>
        <p:txBody>
          <a:bodyPr/>
          <a:lstStyle/>
          <a:p>
            <a:pPr marL="571500" indent="-571500" algn="l"/>
            <a:endParaRPr lang="en-US" altLang="en-US" sz="3000"/>
          </a:p>
        </p:txBody>
      </p:sp>
      <p:pic>
        <p:nvPicPr>
          <p:cNvPr id="4510723" name="Picture 3">
            <a:extLst>
              <a:ext uri="{FF2B5EF4-FFF2-40B4-BE49-F238E27FC236}">
                <a16:creationId xmlns:a16="http://schemas.microsoft.com/office/drawing/2014/main" id="{18C796E2-2D5A-3239-C749-FF3A61A5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7" y="0"/>
            <a:ext cx="37719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4510724" name="Picture 4">
            <a:extLst>
              <a:ext uri="{FF2B5EF4-FFF2-40B4-BE49-F238E27FC236}">
                <a16:creationId xmlns:a16="http://schemas.microsoft.com/office/drawing/2014/main" id="{F8CE0799-B339-5C59-2849-84560E7A5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37" y="0"/>
            <a:ext cx="1671638" cy="2800350"/>
          </a:xfrm>
          <a:prstGeom prst="rect">
            <a:avLst/>
          </a:prstGeom>
          <a:noFill/>
          <a:extLst>
            <a:ext uri="{909E8E84-426E-40DD-AFC4-6F175D3DCCD1}">
              <a14:hiddenFill xmlns:a14="http://schemas.microsoft.com/office/drawing/2010/main">
                <a:solidFill>
                  <a:srgbClr val="FFFFFF"/>
                </a:solidFill>
              </a14:hiddenFill>
            </a:ext>
          </a:extLst>
        </p:spPr>
      </p:pic>
      <p:pic>
        <p:nvPicPr>
          <p:cNvPr id="4510725" name="Picture 5">
            <a:extLst>
              <a:ext uri="{FF2B5EF4-FFF2-40B4-BE49-F238E27FC236}">
                <a16:creationId xmlns:a16="http://schemas.microsoft.com/office/drawing/2014/main" id="{B1B6E9E9-9E2F-CE33-7023-AA2C49F4D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7" y="4061223"/>
            <a:ext cx="6858000" cy="1082278"/>
          </a:xfrm>
          <a:prstGeom prst="rect">
            <a:avLst/>
          </a:prstGeom>
          <a:noFill/>
          <a:extLst>
            <a:ext uri="{909E8E84-426E-40DD-AFC4-6F175D3DCCD1}">
              <a14:hiddenFill xmlns:a14="http://schemas.microsoft.com/office/drawing/2010/main">
                <a:solidFill>
                  <a:srgbClr val="FFFFFF"/>
                </a:solidFill>
              </a14:hiddenFill>
            </a:ext>
          </a:extLst>
        </p:spPr>
      </p:pic>
      <p:sp>
        <p:nvSpPr>
          <p:cNvPr id="4510726" name="Text Box 6">
            <a:extLst>
              <a:ext uri="{FF2B5EF4-FFF2-40B4-BE49-F238E27FC236}">
                <a16:creationId xmlns:a16="http://schemas.microsoft.com/office/drawing/2014/main" id="{BC12E211-F6D6-16BA-BDBC-F8110E557DC3}"/>
              </a:ext>
            </a:extLst>
          </p:cNvPr>
          <p:cNvSpPr txBox="1">
            <a:spLocks noChangeArrowheads="1"/>
          </p:cNvSpPr>
          <p:nvPr/>
        </p:nvSpPr>
        <p:spPr bwMode="auto">
          <a:xfrm>
            <a:off x="1592804" y="2971801"/>
            <a:ext cx="562660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Arial Rounded MT Bold" pitchFamily="34" charset="0"/>
                <a:ea typeface="+mn-ea"/>
                <a:cs typeface="Arial" panose="020B0604020202020204" pitchFamily="34" charset="0"/>
              </a:rPr>
              <a:t>Robert G LeTourneau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Arial Rounded MT Bold" pitchFamily="34" charset="0"/>
                <a:ea typeface="+mn-ea"/>
                <a:cs typeface="Arial" panose="020B0604020202020204" pitchFamily="34" charset="0"/>
              </a:rPr>
              <a:t>(Nov 30, 1888 –</a:t>
            </a:r>
            <a:r>
              <a:rPr kumimoji="0" lang="en-US" altLang="en-US" sz="1050" b="0" i="0" u="none" strike="noStrike" kern="1200" cap="none" spc="0" normalizeH="0" baseline="0" noProof="0" dirty="0">
                <a:ln>
                  <a:noFill/>
                </a:ln>
                <a:solidFill>
                  <a:srgbClr val="FFFFFF"/>
                </a:solidFill>
                <a:effectLst/>
                <a:uLnTx/>
                <a:uFillTx/>
                <a:latin typeface="Arial Rounded MT Bold" pitchFamily="34" charset="0"/>
                <a:ea typeface="+mn-ea"/>
                <a:cs typeface="Arial" panose="020B0604020202020204" pitchFamily="34" charset="0"/>
              </a:rPr>
              <a:t> </a:t>
            </a:r>
            <a:r>
              <a:rPr kumimoji="0" lang="en-US" altLang="en-US" sz="3000" b="0" i="0" u="none" strike="noStrike" kern="1200" cap="none" spc="0" normalizeH="0" baseline="0" noProof="0" dirty="0">
                <a:ln>
                  <a:noFill/>
                </a:ln>
                <a:solidFill>
                  <a:srgbClr val="FFFFFF"/>
                </a:solidFill>
                <a:effectLst/>
                <a:uLnTx/>
                <a:uFillTx/>
                <a:latin typeface="Arial Rounded MT Bold" pitchFamily="34" charset="0"/>
                <a:ea typeface="+mn-ea"/>
                <a:cs typeface="Arial" panose="020B0604020202020204" pitchFamily="34" charset="0"/>
              </a:rPr>
              <a:t>June</a:t>
            </a:r>
            <a:r>
              <a:rPr kumimoji="0" lang="en-US" altLang="en-US" sz="1050" b="0" i="0" u="none" strike="noStrike" kern="1200" cap="none" spc="0" normalizeH="0" baseline="0" noProof="0" dirty="0">
                <a:ln>
                  <a:noFill/>
                </a:ln>
                <a:solidFill>
                  <a:srgbClr val="FFFFFF"/>
                </a:solidFill>
                <a:effectLst/>
                <a:uLnTx/>
                <a:uFillTx/>
                <a:latin typeface="Arial Rounded MT Bold" pitchFamily="34" charset="0"/>
                <a:ea typeface="+mn-ea"/>
                <a:cs typeface="Arial" panose="020B0604020202020204" pitchFamily="34" charset="0"/>
              </a:rPr>
              <a:t> </a:t>
            </a:r>
            <a:r>
              <a:rPr kumimoji="0" lang="en-US" altLang="en-US" sz="3000" b="0" i="0" u="none" strike="noStrike" kern="1200" cap="none" spc="0" normalizeH="0" baseline="0" noProof="0" dirty="0">
                <a:ln>
                  <a:noFill/>
                </a:ln>
                <a:solidFill>
                  <a:srgbClr val="FFFFFF"/>
                </a:solidFill>
                <a:effectLst/>
                <a:uLnTx/>
                <a:uFillTx/>
                <a:latin typeface="Arial Rounded MT Bold" pitchFamily="34" charset="0"/>
                <a:ea typeface="+mn-ea"/>
                <a:cs typeface="Arial" panose="020B0604020202020204" pitchFamily="34" charset="0"/>
              </a:rPr>
              <a:t>1, 1969)</a:t>
            </a:r>
          </a:p>
        </p:txBody>
      </p:sp>
    </p:spTree>
    <p:extLst>
      <p:ext uri="{BB962C8B-B14F-4D97-AF65-F5344CB8AC3E}">
        <p14:creationId xmlns:p14="http://schemas.microsoft.com/office/powerpoint/2010/main" val="3168287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a:extLst>
              <a:ext uri="{FF2B5EF4-FFF2-40B4-BE49-F238E27FC236}">
                <a16:creationId xmlns:a16="http://schemas.microsoft.com/office/drawing/2014/main" id="{18B990F5-FEA1-C06C-6FD5-5F6BF28490BD}"/>
              </a:ext>
            </a:extLst>
          </p:cNvPr>
          <p:cNvSpPr>
            <a:spLocks noGrp="1" noChangeArrowheads="1"/>
          </p:cNvSpPr>
          <p:nvPr>
            <p:ph type="subTitle" idx="1"/>
          </p:nvPr>
        </p:nvSpPr>
        <p:spPr>
          <a:xfrm>
            <a:off x="960437" y="0"/>
            <a:ext cx="6858000" cy="5143500"/>
          </a:xfrm>
        </p:spPr>
        <p:txBody>
          <a:bodyPr/>
          <a:lstStyle/>
          <a:p>
            <a:pPr marL="571500" indent="-571500" algn="l"/>
            <a:endParaRPr lang="en-US" altLang="en-US" sz="3000" dirty="0"/>
          </a:p>
        </p:txBody>
      </p:sp>
      <p:pic>
        <p:nvPicPr>
          <p:cNvPr id="4512771" name="Picture 3" descr="LeTourneau Loader">
            <a:extLst>
              <a:ext uri="{FF2B5EF4-FFF2-40B4-BE49-F238E27FC236}">
                <a16:creationId xmlns:a16="http://schemas.microsoft.com/office/drawing/2014/main" id="{B6F3CDF0-330F-D42A-B2F2-C9A93AF6C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89" y="46383"/>
            <a:ext cx="8015348" cy="487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00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4818" name="Rectangle 2">
            <a:extLst>
              <a:ext uri="{FF2B5EF4-FFF2-40B4-BE49-F238E27FC236}">
                <a16:creationId xmlns:a16="http://schemas.microsoft.com/office/drawing/2014/main" id="{2F33E4D5-AA22-DDA3-55D5-671ACCFBF71C}"/>
              </a:ext>
            </a:extLst>
          </p:cNvPr>
          <p:cNvSpPr>
            <a:spLocks noGrp="1" noChangeArrowheads="1"/>
          </p:cNvSpPr>
          <p:nvPr>
            <p:ph type="subTitle" idx="1"/>
          </p:nvPr>
        </p:nvSpPr>
        <p:spPr>
          <a:xfrm>
            <a:off x="960437" y="0"/>
            <a:ext cx="6858000" cy="5143500"/>
          </a:xfrm>
        </p:spPr>
        <p:txBody>
          <a:bodyPr/>
          <a:lstStyle/>
          <a:p>
            <a:pPr marL="571500" indent="-571500" algn="l"/>
            <a:endParaRPr lang="en-US" altLang="en-US" sz="3000"/>
          </a:p>
        </p:txBody>
      </p:sp>
      <p:pic>
        <p:nvPicPr>
          <p:cNvPr id="4514819" name="Picture 3">
            <a:extLst>
              <a:ext uri="{FF2B5EF4-FFF2-40B4-BE49-F238E27FC236}">
                <a16:creationId xmlns:a16="http://schemas.microsoft.com/office/drawing/2014/main" id="{28419C12-33D3-939C-35BD-4AF617529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37" y="2382"/>
            <a:ext cx="6855619" cy="5141119"/>
          </a:xfrm>
          <a:prstGeom prst="rect">
            <a:avLst/>
          </a:prstGeom>
          <a:noFill/>
          <a:extLst>
            <a:ext uri="{909E8E84-426E-40DD-AFC4-6F175D3DCCD1}">
              <a14:hiddenFill xmlns:a14="http://schemas.microsoft.com/office/drawing/2010/main">
                <a:solidFill>
                  <a:srgbClr val="FFFFFF"/>
                </a:solidFill>
              </a14:hiddenFill>
            </a:ext>
          </a:extLst>
        </p:spPr>
      </p:pic>
      <p:sp>
        <p:nvSpPr>
          <p:cNvPr id="4514820" name="Text Box 4">
            <a:extLst>
              <a:ext uri="{FF2B5EF4-FFF2-40B4-BE49-F238E27FC236}">
                <a16:creationId xmlns:a16="http://schemas.microsoft.com/office/drawing/2014/main" id="{9E8FCBC5-269E-4064-B4C0-F58D3099D240}"/>
              </a:ext>
            </a:extLst>
          </p:cNvPr>
          <p:cNvSpPr txBox="1">
            <a:spLocks noChangeArrowheads="1"/>
          </p:cNvSpPr>
          <p:nvPr/>
        </p:nvSpPr>
        <p:spPr bwMode="auto">
          <a:xfrm>
            <a:off x="1109266" y="3702844"/>
            <a:ext cx="681071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itchFamily="34" charset="0"/>
                <a:ea typeface="+mn-ea"/>
                <a:cs typeface="Arial" panose="020B0604020202020204" pitchFamily="34" charset="0"/>
              </a:rPr>
              <a:t>Graves of R.G. and Evelyn Peterson</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itchFamily="34" charset="0"/>
                <a:ea typeface="+mn-ea"/>
                <a:cs typeface="Arial" panose="020B0604020202020204" pitchFamily="34" charset="0"/>
              </a:rPr>
              <a:t> LeTourneau on the LeTourneau U </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itchFamily="34" charset="0"/>
                <a:ea typeface="+mn-ea"/>
                <a:cs typeface="Arial" panose="020B0604020202020204" pitchFamily="34" charset="0"/>
              </a:rPr>
              <a:t>campus in Longview, Texas </a:t>
            </a:r>
          </a:p>
        </p:txBody>
      </p:sp>
    </p:spTree>
    <p:extLst>
      <p:ext uri="{BB962C8B-B14F-4D97-AF65-F5344CB8AC3E}">
        <p14:creationId xmlns:p14="http://schemas.microsoft.com/office/powerpoint/2010/main" val="2201254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866" name="Rectangle 2">
            <a:extLst>
              <a:ext uri="{FF2B5EF4-FFF2-40B4-BE49-F238E27FC236}">
                <a16:creationId xmlns:a16="http://schemas.microsoft.com/office/drawing/2014/main" id="{DDCBE95E-82F3-120D-B538-85236A38D5BC}"/>
              </a:ext>
            </a:extLst>
          </p:cNvPr>
          <p:cNvSpPr>
            <a:spLocks noGrp="1" noChangeArrowheads="1"/>
          </p:cNvSpPr>
          <p:nvPr>
            <p:ph type="subTitle" idx="1"/>
          </p:nvPr>
        </p:nvSpPr>
        <p:spPr>
          <a:xfrm>
            <a:off x="960437" y="0"/>
            <a:ext cx="6858000" cy="5143500"/>
          </a:xfrm>
        </p:spPr>
        <p:txBody>
          <a:bodyPr/>
          <a:lstStyle/>
          <a:p>
            <a:pPr marL="571500" indent="-571500" algn="l"/>
            <a:endParaRPr lang="en-US" altLang="en-US" sz="3000"/>
          </a:p>
        </p:txBody>
      </p:sp>
      <p:pic>
        <p:nvPicPr>
          <p:cNvPr id="4516867" name="Picture 3">
            <a:extLst>
              <a:ext uri="{FF2B5EF4-FFF2-40B4-BE49-F238E27FC236}">
                <a16:creationId xmlns:a16="http://schemas.microsoft.com/office/drawing/2014/main" id="{79814967-78D3-B329-25E6-1076278191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37" y="0"/>
            <a:ext cx="6855619" cy="5141119"/>
          </a:xfrm>
          <a:prstGeom prst="rect">
            <a:avLst/>
          </a:prstGeom>
          <a:noFill/>
          <a:extLst>
            <a:ext uri="{909E8E84-426E-40DD-AFC4-6F175D3DCCD1}">
              <a14:hiddenFill xmlns:a14="http://schemas.microsoft.com/office/drawing/2010/main">
                <a:solidFill>
                  <a:srgbClr val="FFFFFF"/>
                </a:solidFill>
              </a14:hiddenFill>
            </a:ext>
          </a:extLst>
        </p:spPr>
      </p:pic>
      <p:sp>
        <p:nvSpPr>
          <p:cNvPr id="4516868" name="Text Box 4">
            <a:extLst>
              <a:ext uri="{FF2B5EF4-FFF2-40B4-BE49-F238E27FC236}">
                <a16:creationId xmlns:a16="http://schemas.microsoft.com/office/drawing/2014/main" id="{C416E8BB-20D7-044C-D9B4-6D422F5D5BCD}"/>
              </a:ext>
            </a:extLst>
          </p:cNvPr>
          <p:cNvSpPr txBox="1">
            <a:spLocks noChangeArrowheads="1"/>
          </p:cNvSpPr>
          <p:nvPr/>
        </p:nvSpPr>
        <p:spPr bwMode="auto">
          <a:xfrm>
            <a:off x="1119981" y="4220767"/>
            <a:ext cx="618848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itchFamily="34" charset="0"/>
                <a:ea typeface="+mn-ea"/>
                <a:cs typeface="Arial" panose="020B0604020202020204" pitchFamily="34" charset="0"/>
              </a:rPr>
              <a:t>Matthew 6:33, inscribed at the </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itchFamily="34" charset="0"/>
                <a:ea typeface="+mn-ea"/>
                <a:cs typeface="Arial" panose="020B0604020202020204" pitchFamily="34" charset="0"/>
              </a:rPr>
              <a:t>foot of R.G. LeTourneau's grave </a:t>
            </a:r>
          </a:p>
        </p:txBody>
      </p:sp>
    </p:spTree>
    <p:extLst>
      <p:ext uri="{BB962C8B-B14F-4D97-AF65-F5344CB8AC3E}">
        <p14:creationId xmlns:p14="http://schemas.microsoft.com/office/powerpoint/2010/main" val="2759895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1202" name="Rectangle 2">
            <a:extLst>
              <a:ext uri="{FF2B5EF4-FFF2-40B4-BE49-F238E27FC236}">
                <a16:creationId xmlns:a16="http://schemas.microsoft.com/office/drawing/2014/main" id="{79F4DA54-7502-FE75-5A10-210E69089F03}"/>
              </a:ext>
            </a:extLst>
          </p:cNvPr>
          <p:cNvSpPr>
            <a:spLocks noGrp="1" noChangeArrowheads="1"/>
          </p:cNvSpPr>
          <p:nvPr>
            <p:ph type="subTitle" idx="1"/>
          </p:nvPr>
        </p:nvSpPr>
        <p:spPr>
          <a:xfrm>
            <a:off x="350837" y="209550"/>
            <a:ext cx="8001000" cy="4572000"/>
          </a:xfrm>
        </p:spPr>
        <p:txBody>
          <a:bodyPr/>
          <a:lstStyle/>
          <a:p>
            <a:pPr algn="l"/>
            <a:r>
              <a:rPr lang="en-US" altLang="en-US" sz="4000" baseline="30000" dirty="0"/>
              <a:t>Mtt. 23.23</a:t>
            </a:r>
            <a:r>
              <a:rPr lang="en-US" altLang="en-US" sz="4000" dirty="0"/>
              <a:t> "Woe to you hypocritical Torah - teachers and </a:t>
            </a:r>
            <a:r>
              <a:rPr lang="en-US" altLang="en-US" sz="4000" dirty="0" err="1"/>
              <a:t>P'rushim</a:t>
            </a:r>
            <a:r>
              <a:rPr lang="en-US" altLang="en-US" sz="4000" dirty="0"/>
              <a:t>! You </a:t>
            </a:r>
            <a:r>
              <a:rPr lang="en-US" altLang="en-US" sz="4000" dirty="0">
                <a:solidFill>
                  <a:srgbClr val="FFFF66"/>
                </a:solidFill>
              </a:rPr>
              <a:t>pay your tithes</a:t>
            </a:r>
            <a:r>
              <a:rPr lang="en-US" altLang="en-US" sz="4000" dirty="0"/>
              <a:t> of mint, dill and cumin; </a:t>
            </a:r>
          </a:p>
        </p:txBody>
      </p:sp>
    </p:spTree>
    <p:extLst>
      <p:ext uri="{BB962C8B-B14F-4D97-AF65-F5344CB8AC3E}">
        <p14:creationId xmlns:p14="http://schemas.microsoft.com/office/powerpoint/2010/main" val="815992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1202" name="Rectangle 2">
            <a:extLst>
              <a:ext uri="{FF2B5EF4-FFF2-40B4-BE49-F238E27FC236}">
                <a16:creationId xmlns:a16="http://schemas.microsoft.com/office/drawing/2014/main" id="{79F4DA54-7502-FE75-5A10-210E69089F03}"/>
              </a:ext>
            </a:extLst>
          </p:cNvPr>
          <p:cNvSpPr>
            <a:spLocks noGrp="1" noChangeArrowheads="1"/>
          </p:cNvSpPr>
          <p:nvPr>
            <p:ph type="subTitle" idx="1"/>
          </p:nvPr>
        </p:nvSpPr>
        <p:spPr>
          <a:xfrm>
            <a:off x="350837" y="209550"/>
            <a:ext cx="8001000" cy="4572000"/>
          </a:xfrm>
        </p:spPr>
        <p:txBody>
          <a:bodyPr/>
          <a:lstStyle/>
          <a:p>
            <a:pPr algn="l"/>
            <a:r>
              <a:rPr lang="en-US" altLang="en-US" sz="4000" baseline="30000" dirty="0"/>
              <a:t>Mtt. 23.23</a:t>
            </a:r>
            <a:r>
              <a:rPr lang="en-US" altLang="en-US" sz="4000" dirty="0"/>
              <a:t>  but you have neglected the </a:t>
            </a:r>
            <a:r>
              <a:rPr lang="en-US" altLang="en-US" sz="4000" dirty="0">
                <a:solidFill>
                  <a:srgbClr val="FFFF66"/>
                </a:solidFill>
              </a:rPr>
              <a:t>weightier matters</a:t>
            </a:r>
            <a:r>
              <a:rPr lang="en-US" altLang="en-US" sz="4000" dirty="0"/>
              <a:t> of the Torah -- justice, mercy, trust. These are the things you should have attended to -- </a:t>
            </a:r>
            <a:r>
              <a:rPr lang="en-US" altLang="en-US" sz="4000" dirty="0">
                <a:solidFill>
                  <a:srgbClr val="FFFF66"/>
                </a:solidFill>
              </a:rPr>
              <a:t>without neglecting the others</a:t>
            </a:r>
            <a:r>
              <a:rPr lang="en-US" altLang="en-US" sz="4000" dirty="0"/>
              <a:t>! </a:t>
            </a:r>
          </a:p>
        </p:txBody>
      </p:sp>
    </p:spTree>
    <p:extLst>
      <p:ext uri="{BB962C8B-B14F-4D97-AF65-F5344CB8AC3E}">
        <p14:creationId xmlns:p14="http://schemas.microsoft.com/office/powerpoint/2010/main" val="2266245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3250" name="Rectangle 2">
            <a:extLst>
              <a:ext uri="{FF2B5EF4-FFF2-40B4-BE49-F238E27FC236}">
                <a16:creationId xmlns:a16="http://schemas.microsoft.com/office/drawing/2014/main" id="{8E665F81-37DB-2AE8-10D8-CC9B6D54B755}"/>
              </a:ext>
            </a:extLst>
          </p:cNvPr>
          <p:cNvSpPr>
            <a:spLocks noGrp="1" noChangeArrowheads="1"/>
          </p:cNvSpPr>
          <p:nvPr>
            <p:ph type="subTitle" idx="1"/>
          </p:nvPr>
        </p:nvSpPr>
        <p:spPr>
          <a:xfrm>
            <a:off x="350837" y="209550"/>
            <a:ext cx="8153400" cy="4724400"/>
          </a:xfrm>
        </p:spPr>
        <p:txBody>
          <a:bodyPr/>
          <a:lstStyle/>
          <a:p>
            <a:pPr algn="l">
              <a:lnSpc>
                <a:spcPct val="90000"/>
              </a:lnSpc>
            </a:pPr>
            <a:r>
              <a:rPr lang="en-US" altLang="en-US" sz="4000" baseline="30000" dirty="0"/>
              <a:t>1 Cor. 9.13-14</a:t>
            </a:r>
            <a:r>
              <a:rPr lang="en-US" altLang="en-US" sz="4000" dirty="0"/>
              <a:t> Those who work in the Temple get their food from the Temple, and those who serve at the altar get a share of the sacrifices offered there? </a:t>
            </a:r>
          </a:p>
        </p:txBody>
      </p:sp>
    </p:spTree>
    <p:extLst>
      <p:ext uri="{BB962C8B-B14F-4D97-AF65-F5344CB8AC3E}">
        <p14:creationId xmlns:p14="http://schemas.microsoft.com/office/powerpoint/2010/main" val="1078565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3250" name="Rectangle 2">
            <a:extLst>
              <a:ext uri="{FF2B5EF4-FFF2-40B4-BE49-F238E27FC236}">
                <a16:creationId xmlns:a16="http://schemas.microsoft.com/office/drawing/2014/main" id="{8E665F81-37DB-2AE8-10D8-CC9B6D54B755}"/>
              </a:ext>
            </a:extLst>
          </p:cNvPr>
          <p:cNvSpPr>
            <a:spLocks noGrp="1" noChangeArrowheads="1"/>
          </p:cNvSpPr>
          <p:nvPr>
            <p:ph type="subTitle" idx="1"/>
          </p:nvPr>
        </p:nvSpPr>
        <p:spPr>
          <a:xfrm>
            <a:off x="350837" y="209550"/>
            <a:ext cx="8153400" cy="4724400"/>
          </a:xfrm>
        </p:spPr>
        <p:txBody>
          <a:bodyPr/>
          <a:lstStyle/>
          <a:p>
            <a:pPr algn="l">
              <a:lnSpc>
                <a:spcPct val="90000"/>
              </a:lnSpc>
            </a:pPr>
            <a:r>
              <a:rPr lang="en-US" altLang="en-US" sz="4000" baseline="30000" dirty="0"/>
              <a:t>1 Cor. 9.13-14</a:t>
            </a:r>
            <a:r>
              <a:rPr lang="en-US" altLang="en-US" sz="4000" dirty="0"/>
              <a:t> </a:t>
            </a:r>
            <a:r>
              <a:rPr lang="en-US" altLang="en-US" sz="4000" dirty="0">
                <a:solidFill>
                  <a:srgbClr val="FFFF66"/>
                </a:solidFill>
              </a:rPr>
              <a:t>In the same way</a:t>
            </a:r>
            <a:r>
              <a:rPr lang="en-US" altLang="en-US" sz="4000" dirty="0"/>
              <a:t>, the Lord directed that those who proclaim the Good News should get their living from the Good News. </a:t>
            </a:r>
          </a:p>
          <a:p>
            <a:pPr algn="l">
              <a:lnSpc>
                <a:spcPct val="90000"/>
              </a:lnSpc>
            </a:pPr>
            <a:r>
              <a:rPr lang="en-US" altLang="en-US" sz="4000" dirty="0">
                <a:solidFill>
                  <a:srgbClr val="FFFF66"/>
                </a:solidFill>
              </a:rPr>
              <a:t>Even so</a:t>
            </a:r>
            <a:r>
              <a:rPr lang="en-US" altLang="en-US" sz="4000" dirty="0"/>
              <a:t> </a:t>
            </a:r>
            <a:r>
              <a:rPr lang="en-US" altLang="en-US" sz="3600" baseline="30000" dirty="0"/>
              <a:t>NKJV</a:t>
            </a:r>
          </a:p>
          <a:p>
            <a:pPr algn="l">
              <a:lnSpc>
                <a:spcPct val="90000"/>
              </a:lnSpc>
            </a:pPr>
            <a:r>
              <a:rPr lang="en-US" altLang="en-US" sz="4000" dirty="0">
                <a:solidFill>
                  <a:srgbClr val="FFFF66"/>
                </a:solidFill>
              </a:rPr>
              <a:t>Along the same lines</a:t>
            </a:r>
            <a:r>
              <a:rPr lang="en-US" altLang="en-US" sz="4000" dirty="0"/>
              <a:t> </a:t>
            </a:r>
            <a:r>
              <a:rPr lang="en-US" altLang="en-US" sz="3600" baseline="30000" dirty="0"/>
              <a:t>Message</a:t>
            </a:r>
            <a:r>
              <a:rPr lang="en-US" altLang="en-US" sz="4000" dirty="0"/>
              <a:t> </a:t>
            </a:r>
          </a:p>
        </p:txBody>
      </p:sp>
    </p:spTree>
    <p:extLst>
      <p:ext uri="{BB962C8B-B14F-4D97-AF65-F5344CB8AC3E}">
        <p14:creationId xmlns:p14="http://schemas.microsoft.com/office/powerpoint/2010/main" val="1232935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3138" name="Rectangle 2">
            <a:extLst>
              <a:ext uri="{FF2B5EF4-FFF2-40B4-BE49-F238E27FC236}">
                <a16:creationId xmlns:a16="http://schemas.microsoft.com/office/drawing/2014/main" id="{D175D7C0-1895-4495-29B5-1D67DF915A11}"/>
              </a:ext>
            </a:extLst>
          </p:cNvPr>
          <p:cNvSpPr>
            <a:spLocks noGrp="1" noChangeArrowheads="1"/>
          </p:cNvSpPr>
          <p:nvPr>
            <p:ph type="subTitle" idx="1"/>
          </p:nvPr>
        </p:nvSpPr>
        <p:spPr>
          <a:xfrm>
            <a:off x="274637" y="209550"/>
            <a:ext cx="8153400" cy="4648200"/>
          </a:xfrm>
          <a:noFill/>
        </p:spPr>
        <p:txBody>
          <a:bodyPr vert="horz" wrap="square" lIns="13716" tIns="45720" rIns="13716" bIns="45720" numCol="1" anchor="t" anchorCtr="0" compatLnSpc="1">
            <a:prstTxWarp prst="textNoShape">
              <a:avLst/>
            </a:prstTxWarp>
          </a:bodyPr>
          <a:lstStyle/>
          <a:p>
            <a:pPr marL="571500" indent="-571500" algn="l">
              <a:buFontTx/>
              <a:buChar char="•"/>
            </a:pPr>
            <a:r>
              <a:rPr lang="en-US" altLang="en-US" sz="4000" dirty="0"/>
              <a:t>First tithe to the </a:t>
            </a:r>
            <a:r>
              <a:rPr lang="en-US" altLang="en-US" sz="4000" dirty="0" err="1"/>
              <a:t>Leviim</a:t>
            </a:r>
            <a:r>
              <a:rPr lang="en-US" altLang="en-US" sz="4000" dirty="0"/>
              <a:t>, </a:t>
            </a:r>
            <a:r>
              <a:rPr lang="en-US" altLang="en-US" sz="4000" dirty="0" err="1"/>
              <a:t>Cohenim</a:t>
            </a:r>
            <a:endParaRPr lang="en-US" altLang="en-US" sz="4000" dirty="0"/>
          </a:p>
          <a:p>
            <a:pPr marL="571500" indent="-571500" algn="l">
              <a:buFontTx/>
              <a:buChar char="•"/>
            </a:pPr>
            <a:r>
              <a:rPr lang="en-US" altLang="en-US" sz="4000" dirty="0"/>
              <a:t>Second tithe for family celebration in Yerushaliyim except </a:t>
            </a:r>
            <a:r>
              <a:rPr lang="en-US" altLang="en-US" sz="4000" dirty="0">
                <a:solidFill>
                  <a:srgbClr val="FFFF66"/>
                </a:solidFill>
              </a:rPr>
              <a:t>third and sixth</a:t>
            </a:r>
            <a:r>
              <a:rPr lang="en-US" altLang="en-US" sz="4000" dirty="0"/>
              <a:t> year given to poor.</a:t>
            </a:r>
          </a:p>
          <a:p>
            <a:pPr marL="571500" indent="-571500" algn="l"/>
            <a:r>
              <a:rPr lang="en-US" altLang="en-US" sz="4000" dirty="0"/>
              <a:t>	</a:t>
            </a:r>
            <a:r>
              <a:rPr lang="en-US" altLang="en-US" sz="3600" dirty="0"/>
              <a:t>What maintains the sanctuary?</a:t>
            </a:r>
          </a:p>
          <a:p>
            <a:pPr marL="571500" indent="-571500" algn="l"/>
            <a:r>
              <a:rPr lang="en-US" altLang="en-US" sz="4000" dirty="0"/>
              <a:t> </a:t>
            </a:r>
          </a:p>
        </p:txBody>
      </p:sp>
    </p:spTree>
    <p:extLst>
      <p:ext uri="{BB962C8B-B14F-4D97-AF65-F5344CB8AC3E}">
        <p14:creationId xmlns:p14="http://schemas.microsoft.com/office/powerpoint/2010/main" val="327803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dirty="0"/>
              <a:t>Iran's Supreme Leader Ayatollah Ali Khamenei on July 28, 2024, delivering a speech during the official presidential endorsement ceremony of</a:t>
            </a:r>
          </a:p>
        </p:txBody>
      </p:sp>
    </p:spTree>
    <p:extLst>
      <p:ext uri="{BB962C8B-B14F-4D97-AF65-F5344CB8AC3E}">
        <p14:creationId xmlns:p14="http://schemas.microsoft.com/office/powerpoint/2010/main" val="1465081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3C03A673-0E35-0A6F-1014-2DFAC0A5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00"/>
            <a:ext cx="8778875" cy="4937500"/>
          </a:xfrm>
          <a:prstGeom prst="rect">
            <a:avLst/>
          </a:prstGeom>
        </p:spPr>
      </p:pic>
    </p:spTree>
    <p:extLst>
      <p:ext uri="{BB962C8B-B14F-4D97-AF65-F5344CB8AC3E}">
        <p14:creationId xmlns:p14="http://schemas.microsoft.com/office/powerpoint/2010/main" val="4081422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dirty="0"/>
              <a:t>The significance of money.</a:t>
            </a:r>
          </a:p>
          <a:p>
            <a:pPr marL="461963" indent="-461963" algn="l">
              <a:buFont typeface="+mj-lt"/>
              <a:buAutoNum type="arabicPeriod"/>
            </a:pPr>
            <a:r>
              <a:rPr lang="en-US" dirty="0"/>
              <a:t>Money Management: tithe</a:t>
            </a:r>
          </a:p>
          <a:p>
            <a:pPr marL="461963" indent="-461963" algn="l">
              <a:buFont typeface="+mj-lt"/>
              <a:buAutoNum type="arabicPeriod"/>
            </a:pPr>
            <a:r>
              <a:rPr lang="en-US" dirty="0"/>
              <a:t>Money Management: </a:t>
            </a:r>
            <a:r>
              <a:rPr lang="en-US" u="sng" dirty="0" err="1">
                <a:solidFill>
                  <a:srgbClr val="FFFF66"/>
                </a:solidFill>
              </a:rPr>
              <a:t>Terumah</a:t>
            </a:r>
            <a:endParaRPr lang="en-US" u="sng" dirty="0">
              <a:solidFill>
                <a:srgbClr val="FFFF66"/>
              </a:solidFill>
            </a:endParaRPr>
          </a:p>
          <a:p>
            <a:pPr marL="461963" indent="-461963" algn="l">
              <a:buFont typeface="+mj-lt"/>
              <a:buAutoNum type="arabicPeriod"/>
            </a:pPr>
            <a:r>
              <a:rPr lang="en-US" dirty="0"/>
              <a:t>Money Management: Half shekel</a:t>
            </a:r>
          </a:p>
          <a:p>
            <a:pPr marL="461963" indent="-461963" algn="l">
              <a:buFont typeface="+mj-lt"/>
              <a:buAutoNum type="arabicPeriod"/>
            </a:pPr>
            <a:r>
              <a:rPr lang="en-US" dirty="0"/>
              <a:t>Personal stories.</a:t>
            </a:r>
          </a:p>
        </p:txBody>
      </p:sp>
    </p:spTree>
    <p:extLst>
      <p:ext uri="{BB962C8B-B14F-4D97-AF65-F5344CB8AC3E}">
        <p14:creationId xmlns:p14="http://schemas.microsoft.com/office/powerpoint/2010/main" val="39198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baseline="30000" dirty="0" err="1"/>
              <a:t>Shmot</a:t>
            </a:r>
            <a:r>
              <a:rPr lang="en-US" baseline="30000" dirty="0"/>
              <a:t>/Ex 25.1-2 </a:t>
            </a:r>
            <a:r>
              <a:rPr lang="en-US" cap="small" dirty="0"/>
              <a:t>Adoni</a:t>
            </a:r>
            <a:r>
              <a:rPr lang="en-US" dirty="0"/>
              <a:t> said to Moshe,  “Tell the people of Isra’el to take up a collection for me — accept a contribution from anyone who wholeheartedly wants to give.</a:t>
            </a:r>
          </a:p>
        </p:txBody>
      </p:sp>
    </p:spTree>
    <p:extLst>
      <p:ext uri="{BB962C8B-B14F-4D97-AF65-F5344CB8AC3E}">
        <p14:creationId xmlns:p14="http://schemas.microsoft.com/office/powerpoint/2010/main" val="2135951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0610" name="Rectangle 2">
            <a:extLst>
              <a:ext uri="{FF2B5EF4-FFF2-40B4-BE49-F238E27FC236}">
                <a16:creationId xmlns:a16="http://schemas.microsoft.com/office/drawing/2014/main" id="{FFE29D7B-E8B9-7F90-F877-F8FF42F67AC9}"/>
              </a:ext>
            </a:extLst>
          </p:cNvPr>
          <p:cNvSpPr>
            <a:spLocks noGrp="1" noChangeArrowheads="1"/>
          </p:cNvSpPr>
          <p:nvPr>
            <p:ph type="title" idx="4294967295"/>
          </p:nvPr>
        </p:nvSpPr>
        <p:spPr>
          <a:xfrm>
            <a:off x="1303337" y="57150"/>
            <a:ext cx="6172200" cy="400050"/>
          </a:xfrm>
        </p:spPr>
        <p:txBody>
          <a:bodyPr/>
          <a:lstStyle/>
          <a:p>
            <a:pPr algn="r" rtl="1" eaLnBrk="1" hangingPunct="1"/>
            <a:r>
              <a:rPr lang="en-US" altLang="en-US" sz="2100">
                <a:solidFill>
                  <a:srgbClr val="FFFF00"/>
                </a:solidFill>
              </a:rPr>
              <a:t>Sh’mot (Exodus) 25.2a</a:t>
            </a:r>
            <a:endParaRPr lang="en-US" altLang="en-US" sz="2100">
              <a:solidFill>
                <a:srgbClr val="66FF33"/>
              </a:solidFill>
            </a:endParaRPr>
          </a:p>
        </p:txBody>
      </p:sp>
      <p:pic>
        <p:nvPicPr>
          <p:cNvPr id="4420611" name="Picture 2">
            <a:extLst>
              <a:ext uri="{FF2B5EF4-FFF2-40B4-BE49-F238E27FC236}">
                <a16:creationId xmlns:a16="http://schemas.microsoft.com/office/drawing/2014/main" id="{61C3CA24-A296-8701-2474-44B22CB80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82" y="457200"/>
            <a:ext cx="7874922"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Rounded Corners 1">
            <a:extLst>
              <a:ext uri="{FF2B5EF4-FFF2-40B4-BE49-F238E27FC236}">
                <a16:creationId xmlns:a16="http://schemas.microsoft.com/office/drawing/2014/main" id="{57FF7E0E-FB65-8BFE-70D7-8452E21353E6}"/>
              </a:ext>
            </a:extLst>
          </p:cNvPr>
          <p:cNvSpPr/>
          <p:nvPr/>
        </p:nvSpPr>
        <p:spPr bwMode="auto">
          <a:xfrm>
            <a:off x="2408237" y="1962150"/>
            <a:ext cx="2133600" cy="1143000"/>
          </a:xfrm>
          <a:prstGeom prst="roundRect">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423608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1634" name="Rectangle 2">
            <a:extLst>
              <a:ext uri="{FF2B5EF4-FFF2-40B4-BE49-F238E27FC236}">
                <a16:creationId xmlns:a16="http://schemas.microsoft.com/office/drawing/2014/main" id="{7322EDD4-4D26-EBEF-72D1-F7B43FAD5EE6}"/>
              </a:ext>
            </a:extLst>
          </p:cNvPr>
          <p:cNvSpPr>
            <a:spLocks noGrp="1" noChangeArrowheads="1"/>
          </p:cNvSpPr>
          <p:nvPr>
            <p:ph type="title" idx="4294967295"/>
          </p:nvPr>
        </p:nvSpPr>
        <p:spPr>
          <a:xfrm>
            <a:off x="1303337" y="57150"/>
            <a:ext cx="6172200" cy="400050"/>
          </a:xfrm>
        </p:spPr>
        <p:txBody>
          <a:bodyPr/>
          <a:lstStyle/>
          <a:p>
            <a:pPr algn="r" rtl="1" eaLnBrk="1" hangingPunct="1"/>
            <a:r>
              <a:rPr lang="en-US" altLang="en-US" sz="2100">
                <a:solidFill>
                  <a:srgbClr val="FFFF00"/>
                </a:solidFill>
              </a:rPr>
              <a:t>Sh’mot (Exodus) 25.2b</a:t>
            </a:r>
            <a:endParaRPr lang="en-US" altLang="en-US" sz="2100">
              <a:solidFill>
                <a:srgbClr val="66FF33"/>
              </a:solidFill>
            </a:endParaRPr>
          </a:p>
        </p:txBody>
      </p:sp>
      <p:pic>
        <p:nvPicPr>
          <p:cNvPr id="4421635" name="Picture 2">
            <a:extLst>
              <a:ext uri="{FF2B5EF4-FFF2-40B4-BE49-F238E27FC236}">
                <a16:creationId xmlns:a16="http://schemas.microsoft.com/office/drawing/2014/main" id="{FA14B2B3-BF80-0ABA-7608-5BCFE8F01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40" y="494110"/>
            <a:ext cx="8262038" cy="268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Rounded Corners 1">
            <a:extLst>
              <a:ext uri="{FF2B5EF4-FFF2-40B4-BE49-F238E27FC236}">
                <a16:creationId xmlns:a16="http://schemas.microsoft.com/office/drawing/2014/main" id="{E2B52FFA-D6A6-1E8D-8CC9-5ACB1E7DF118}"/>
              </a:ext>
            </a:extLst>
          </p:cNvPr>
          <p:cNvSpPr/>
          <p:nvPr/>
        </p:nvSpPr>
        <p:spPr bwMode="auto">
          <a:xfrm>
            <a:off x="1189037" y="590550"/>
            <a:ext cx="3048000" cy="1143000"/>
          </a:xfrm>
          <a:prstGeom prst="roundRect">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Rounded MT Bold" panose="020F07040305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F925667-6EE4-318F-F2C1-FA2A307A860E}"/>
              </a:ext>
            </a:extLst>
          </p:cNvPr>
          <p:cNvSpPr/>
          <p:nvPr/>
        </p:nvSpPr>
        <p:spPr bwMode="auto">
          <a:xfrm>
            <a:off x="731837" y="2038350"/>
            <a:ext cx="2286000" cy="1143000"/>
          </a:xfrm>
          <a:prstGeom prst="roundRect">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785121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7954" name="Rectangle 2">
            <a:extLst>
              <a:ext uri="{FF2B5EF4-FFF2-40B4-BE49-F238E27FC236}">
                <a16:creationId xmlns:a16="http://schemas.microsoft.com/office/drawing/2014/main" id="{A9C8E78A-9F11-3B65-172C-1FD67CC9164C}"/>
              </a:ext>
            </a:extLst>
          </p:cNvPr>
          <p:cNvSpPr>
            <a:spLocks noGrp="1" noChangeArrowheads="1"/>
          </p:cNvSpPr>
          <p:nvPr>
            <p:ph type="subTitle" idx="1"/>
          </p:nvPr>
        </p:nvSpPr>
        <p:spPr>
          <a:xfrm>
            <a:off x="503237" y="285750"/>
            <a:ext cx="7848600" cy="4419600"/>
          </a:xfrm>
        </p:spPr>
        <p:txBody>
          <a:bodyPr/>
          <a:lstStyle/>
          <a:p>
            <a:pPr marL="571500" indent="-571500" algn="r" rtl="1"/>
            <a:r>
              <a:rPr lang="he-IL" altLang="en-US" sz="5400" b="1" dirty="0">
                <a:solidFill>
                  <a:srgbClr val="FFFF66"/>
                </a:solidFill>
                <a:latin typeface="David" panose="020E0502060401010101" pitchFamily="34" charset="-79"/>
                <a:cs typeface="David" panose="020E0502060401010101" pitchFamily="34" charset="-79"/>
              </a:rPr>
              <a:t>תְּרוּמָה</a:t>
            </a:r>
            <a:r>
              <a:rPr lang="en-US" altLang="en-US" sz="5400" dirty="0">
                <a:solidFill>
                  <a:srgbClr val="FFFF66"/>
                </a:solidFill>
                <a:cs typeface="Arial" panose="020B0604020202020204" pitchFamily="34" charset="0"/>
              </a:rPr>
              <a:t> </a:t>
            </a:r>
            <a:r>
              <a:rPr lang="he-IL" altLang="en-US" sz="2000" dirty="0">
                <a:cs typeface="Arial" panose="020B0604020202020204" pitchFamily="34" charset="0"/>
              </a:rPr>
              <a:t>שֵם נ</a:t>
            </a:r>
            <a:r>
              <a:rPr lang="en-US" altLang="en-US" sz="4000" dirty="0">
                <a:cs typeface="Arial" panose="020B0604020202020204" pitchFamily="34" charset="0"/>
              </a:rPr>
              <a:t>donation ; (Jewish law)  </a:t>
            </a:r>
          </a:p>
          <a:p>
            <a:pPr marL="571500" indent="-571500" algn="l" rtl="1"/>
            <a:r>
              <a:rPr lang="en-US" altLang="en-US" sz="4000" dirty="0">
                <a:cs typeface="Arial" panose="020B0604020202020204" pitchFamily="34" charset="0"/>
              </a:rPr>
              <a:t> </a:t>
            </a:r>
            <a:r>
              <a:rPr lang="en-US" altLang="en-US" sz="4000" dirty="0" err="1">
                <a:cs typeface="Arial" panose="020B0604020202020204" pitchFamily="34" charset="0"/>
              </a:rPr>
              <a:t>Terumah</a:t>
            </a:r>
            <a:r>
              <a:rPr lang="en-US" altLang="en-US" sz="4000" dirty="0">
                <a:cs typeface="Arial" panose="020B0604020202020204" pitchFamily="34" charset="0"/>
              </a:rPr>
              <a:t> (priestly tithe on produce)  contribution</a:t>
            </a:r>
          </a:p>
        </p:txBody>
      </p:sp>
    </p:spTree>
    <p:extLst>
      <p:ext uri="{BB962C8B-B14F-4D97-AF65-F5344CB8AC3E}">
        <p14:creationId xmlns:p14="http://schemas.microsoft.com/office/powerpoint/2010/main" val="3246342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2290" name="Rectangle 2">
            <a:extLst>
              <a:ext uri="{FF2B5EF4-FFF2-40B4-BE49-F238E27FC236}">
                <a16:creationId xmlns:a16="http://schemas.microsoft.com/office/drawing/2014/main" id="{7ED688E9-0AFF-2819-FAA3-A82DA7F94BDA}"/>
              </a:ext>
            </a:extLst>
          </p:cNvPr>
          <p:cNvSpPr>
            <a:spLocks noGrp="1" noChangeArrowheads="1"/>
          </p:cNvSpPr>
          <p:nvPr>
            <p:ph type="subTitle" idx="1"/>
          </p:nvPr>
        </p:nvSpPr>
        <p:spPr>
          <a:xfrm>
            <a:off x="427037" y="285750"/>
            <a:ext cx="7848600" cy="4572000"/>
          </a:xfrm>
        </p:spPr>
        <p:txBody>
          <a:bodyPr/>
          <a:lstStyle/>
          <a:p>
            <a:pPr rtl="1">
              <a:spcBef>
                <a:spcPct val="0"/>
              </a:spcBef>
            </a:pPr>
            <a:r>
              <a:rPr lang="he-IL" altLang="en-US" sz="5400" b="1" dirty="0" err="1">
                <a:solidFill>
                  <a:srgbClr val="FFFF66"/>
                </a:solidFill>
                <a:latin typeface="David" panose="020E0502060401010101" pitchFamily="34" charset="-79"/>
                <a:cs typeface="David" panose="020E0502060401010101" pitchFamily="34" charset="-79"/>
              </a:rPr>
              <a:t>יִדְּבֶנּו</a:t>
            </a:r>
            <a:r>
              <a:rPr lang="he-IL" altLang="en-US" sz="5400" b="1" dirty="0">
                <a:solidFill>
                  <a:srgbClr val="FFFF66"/>
                </a:solidFill>
                <a:latin typeface="David" panose="020E0502060401010101" pitchFamily="34" charset="-79"/>
                <a:cs typeface="David" panose="020E0502060401010101" pitchFamily="34" charset="-79"/>
              </a:rPr>
              <a:t>ּ</a:t>
            </a:r>
            <a:r>
              <a:rPr lang="he-IL" altLang="en-US" sz="4800" dirty="0">
                <a:cs typeface="Vilna" pitchFamily="2" charset="-79"/>
              </a:rPr>
              <a:t> </a:t>
            </a:r>
            <a:r>
              <a:rPr lang="he-IL" altLang="en-US" sz="5400" b="1" dirty="0">
                <a:solidFill>
                  <a:srgbClr val="FFFF66"/>
                </a:solidFill>
                <a:latin typeface="David" panose="020E0502060401010101" pitchFamily="34" charset="-79"/>
                <a:cs typeface="David" panose="020E0502060401010101" pitchFamily="34" charset="-79"/>
              </a:rPr>
              <a:t>לִבּוֹ</a:t>
            </a:r>
            <a:r>
              <a:rPr lang="en-US" altLang="en-US" sz="4800" dirty="0">
                <a:cs typeface="Vilna" pitchFamily="2" charset="-79"/>
              </a:rPr>
              <a:t> </a:t>
            </a:r>
            <a:r>
              <a:rPr lang="en-US" altLang="en-US" sz="3600" i="1" dirty="0">
                <a:cs typeface="Vilna" pitchFamily="2" charset="-79"/>
              </a:rPr>
              <a:t>Yid-</a:t>
            </a:r>
            <a:r>
              <a:rPr lang="en-US" altLang="en-US" sz="3600" i="1" dirty="0" err="1">
                <a:cs typeface="Vilna" pitchFamily="2" charset="-79"/>
              </a:rPr>
              <a:t>veh</a:t>
            </a:r>
            <a:r>
              <a:rPr lang="en-US" altLang="en-US" sz="3600" i="1" dirty="0">
                <a:cs typeface="Vilna" pitchFamily="2" charset="-79"/>
              </a:rPr>
              <a:t>-nu </a:t>
            </a:r>
            <a:r>
              <a:rPr lang="en-US" altLang="en-US" sz="3600" i="1" dirty="0" err="1">
                <a:cs typeface="Vilna" pitchFamily="2" charset="-79"/>
              </a:rPr>
              <a:t>libo</a:t>
            </a:r>
            <a:r>
              <a:rPr lang="en-US" altLang="en-US" sz="3200" i="1" dirty="0">
                <a:cs typeface="Vilna" pitchFamily="2" charset="-79"/>
              </a:rPr>
              <a:t>   </a:t>
            </a:r>
          </a:p>
          <a:p>
            <a:pPr algn="r" rtl="1">
              <a:spcBef>
                <a:spcPct val="0"/>
              </a:spcBef>
            </a:pPr>
            <a:r>
              <a:rPr lang="he-IL" altLang="en-US" sz="5400" b="1" dirty="0">
                <a:solidFill>
                  <a:srgbClr val="FFFF66"/>
                </a:solidFill>
                <a:latin typeface="David" panose="020E0502060401010101" pitchFamily="34" charset="-79"/>
                <a:cs typeface="David" panose="020E0502060401010101" pitchFamily="34" charset="-79"/>
              </a:rPr>
              <a:t>נָדַב</a:t>
            </a:r>
            <a:endParaRPr lang="en-US" altLang="en-US" sz="5400" b="1" dirty="0">
              <a:solidFill>
                <a:srgbClr val="FFFF66"/>
              </a:solidFill>
              <a:latin typeface="David" panose="020E0502060401010101" pitchFamily="34" charset="-79"/>
              <a:cs typeface="David" panose="020E0502060401010101" pitchFamily="34" charset="-79"/>
            </a:endParaRPr>
          </a:p>
          <a:p>
            <a:pPr algn="l" rtl="1">
              <a:spcBef>
                <a:spcPct val="0"/>
              </a:spcBef>
            </a:pPr>
            <a:r>
              <a:rPr lang="ar-SA" altLang="en-US" sz="3200" i="1" dirty="0">
                <a:cs typeface="Arial" panose="020B0604020202020204" pitchFamily="34" charset="0"/>
              </a:rPr>
              <a:t> </a:t>
            </a:r>
            <a:r>
              <a:rPr lang="en-US" altLang="en-US" sz="3600" dirty="0">
                <a:cs typeface="Vilna" pitchFamily="2" charset="-79"/>
              </a:rPr>
              <a:t>to donate, to contribute, to promise to donate ; (</a:t>
            </a:r>
            <a:r>
              <a:rPr lang="en-US" altLang="en-US" sz="3600" dirty="0" err="1">
                <a:cs typeface="Vilna" pitchFamily="2" charset="-79"/>
              </a:rPr>
              <a:t>talmudic</a:t>
            </a:r>
            <a:r>
              <a:rPr lang="en-US" altLang="en-US" sz="3600" dirty="0">
                <a:cs typeface="Vilna" pitchFamily="2" charset="-79"/>
              </a:rPr>
              <a:t>) to dedicate a sacrifice as a donation to the Temple</a:t>
            </a:r>
          </a:p>
          <a:p>
            <a:pPr algn="r" rtl="1">
              <a:spcBef>
                <a:spcPct val="0"/>
              </a:spcBef>
            </a:pPr>
            <a:r>
              <a:rPr lang="he-IL" altLang="en-US" sz="5400" b="1" dirty="0">
                <a:solidFill>
                  <a:srgbClr val="FFFF66"/>
                </a:solidFill>
                <a:latin typeface="David" panose="020E0502060401010101" pitchFamily="34" charset="-79"/>
                <a:cs typeface="David" panose="020E0502060401010101" pitchFamily="34" charset="-79"/>
              </a:rPr>
              <a:t>נִדְבַת</a:t>
            </a:r>
            <a:r>
              <a:rPr lang="he-IL" altLang="en-US" sz="4800" dirty="0">
                <a:solidFill>
                  <a:srgbClr val="FFFF66"/>
                </a:solidFill>
                <a:cs typeface="Vilna" pitchFamily="2" charset="-79"/>
              </a:rPr>
              <a:t> </a:t>
            </a:r>
            <a:r>
              <a:rPr lang="he-IL" altLang="en-US" sz="5400" b="1" dirty="0">
                <a:solidFill>
                  <a:srgbClr val="FFFF66"/>
                </a:solidFill>
                <a:latin typeface="David" panose="020E0502060401010101" pitchFamily="34" charset="-79"/>
                <a:cs typeface="David" panose="020E0502060401010101" pitchFamily="34" charset="-79"/>
              </a:rPr>
              <a:t>לֵב</a:t>
            </a:r>
            <a:r>
              <a:rPr lang="en-US" altLang="en-US" sz="3600" dirty="0">
                <a:cs typeface="Vilna" pitchFamily="2" charset="-79"/>
              </a:rPr>
              <a:t>generosity</a:t>
            </a:r>
            <a:r>
              <a:rPr lang="en-US" altLang="en-US" sz="4000" dirty="0">
                <a:solidFill>
                  <a:srgbClr val="FFFF66"/>
                </a:solidFill>
                <a:cs typeface="Vilna" pitchFamily="2" charset="-79"/>
              </a:rPr>
              <a:t>  </a:t>
            </a:r>
          </a:p>
          <a:p>
            <a:pPr algn="l" rtl="1">
              <a:spcBef>
                <a:spcPct val="0"/>
              </a:spcBef>
            </a:pPr>
            <a:endParaRPr lang="en-US" altLang="en-US" sz="3200" dirty="0">
              <a:cs typeface="Vilna" pitchFamily="2" charset="-79"/>
            </a:endParaRPr>
          </a:p>
        </p:txBody>
      </p:sp>
    </p:spTree>
    <p:extLst>
      <p:ext uri="{BB962C8B-B14F-4D97-AF65-F5344CB8AC3E}">
        <p14:creationId xmlns:p14="http://schemas.microsoft.com/office/powerpoint/2010/main" val="20685956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8914" name="Rectangle 2">
            <a:extLst>
              <a:ext uri="{FF2B5EF4-FFF2-40B4-BE49-F238E27FC236}">
                <a16:creationId xmlns:a16="http://schemas.microsoft.com/office/drawing/2014/main" id="{8B8DF282-86CC-A285-9897-2DCE692C7C8A}"/>
              </a:ext>
            </a:extLst>
          </p:cNvPr>
          <p:cNvSpPr>
            <a:spLocks noGrp="1" noChangeArrowheads="1"/>
          </p:cNvSpPr>
          <p:nvPr>
            <p:ph type="subTitle" idx="1"/>
          </p:nvPr>
        </p:nvSpPr>
        <p:spPr>
          <a:xfrm>
            <a:off x="503237" y="361950"/>
            <a:ext cx="8077200" cy="4495800"/>
          </a:xfrm>
        </p:spPr>
        <p:txBody>
          <a:bodyPr/>
          <a:lstStyle/>
          <a:p>
            <a:pPr algn="l">
              <a:spcBef>
                <a:spcPct val="0"/>
              </a:spcBef>
            </a:pPr>
            <a:r>
              <a:rPr lang="en-US" altLang="en-US" sz="4000" dirty="0">
                <a:ea typeface="Arial Unicode MS" panose="020B0604020202020204" pitchFamily="34" charset="-128"/>
                <a:cs typeface="Arial Unicode MS" panose="020B0604020202020204" pitchFamily="34" charset="-128"/>
              </a:rPr>
              <a:t>heart prompts him to give. </a:t>
            </a:r>
            <a:r>
              <a:rPr lang="en-US" altLang="en-US" sz="4000" baseline="30000" dirty="0">
                <a:ea typeface="Arial Unicode MS" panose="020B0604020202020204" pitchFamily="34" charset="-128"/>
                <a:cs typeface="Arial Unicode MS" panose="020B0604020202020204" pitchFamily="34" charset="-128"/>
              </a:rPr>
              <a:t>NIV</a:t>
            </a:r>
          </a:p>
          <a:p>
            <a:pPr algn="l">
              <a:spcBef>
                <a:spcPct val="0"/>
              </a:spcBef>
            </a:pPr>
            <a:r>
              <a:rPr lang="en-US" altLang="en-US" sz="4000" dirty="0">
                <a:ea typeface="Arial Unicode MS" panose="020B0604020202020204" pitchFamily="34" charset="-128"/>
                <a:cs typeface="Arial Unicode MS" panose="020B0604020202020204" pitchFamily="34" charset="-128"/>
              </a:rPr>
              <a:t>everyone who wants </a:t>
            </a:r>
            <a:r>
              <a:rPr lang="en-US" altLang="en-US" sz="4000" baseline="30000" dirty="0">
                <a:ea typeface="Arial Unicode MS" panose="020B0604020202020204" pitchFamily="34" charset="-128"/>
                <a:cs typeface="Arial Unicode MS" panose="020B0604020202020204" pitchFamily="34" charset="-128"/>
              </a:rPr>
              <a:t>TLB</a:t>
            </a:r>
          </a:p>
          <a:p>
            <a:pPr algn="l">
              <a:spcBef>
                <a:spcPct val="0"/>
              </a:spcBef>
            </a:pPr>
            <a:r>
              <a:rPr lang="en-US" altLang="en-US" sz="4000" dirty="0">
                <a:ea typeface="Arial Unicode MS" panose="020B0604020202020204" pitchFamily="34" charset="-128"/>
                <a:cs typeface="Arial Unicode MS" panose="020B0604020202020204" pitchFamily="34" charset="-128"/>
              </a:rPr>
              <a:t>gives it willingly </a:t>
            </a:r>
            <a:r>
              <a:rPr lang="en-US" altLang="en-US" sz="4000" baseline="30000" dirty="0">
                <a:ea typeface="Arial Unicode MS" panose="020B0604020202020204" pitchFamily="34" charset="-128"/>
                <a:cs typeface="Arial Unicode MS" panose="020B0604020202020204" pitchFamily="34" charset="-128"/>
              </a:rPr>
              <a:t>NKJV</a:t>
            </a:r>
          </a:p>
          <a:p>
            <a:pPr algn="l">
              <a:spcBef>
                <a:spcPct val="0"/>
              </a:spcBef>
            </a:pPr>
            <a:r>
              <a:rPr lang="en-US" altLang="en-US" sz="4000" dirty="0">
                <a:ea typeface="Arial Unicode MS" panose="020B0604020202020204" pitchFamily="34" charset="-128"/>
                <a:cs typeface="Arial Unicode MS" panose="020B0604020202020204" pitchFamily="34" charset="-128"/>
              </a:rPr>
              <a:t>whose heart moves him  </a:t>
            </a:r>
            <a:r>
              <a:rPr lang="en-US" altLang="en-US" sz="4000" baseline="30000" dirty="0">
                <a:ea typeface="Arial Unicode MS" panose="020B0604020202020204" pitchFamily="34" charset="-128"/>
                <a:cs typeface="Arial Unicode MS" panose="020B0604020202020204" pitchFamily="34" charset="-128"/>
              </a:rPr>
              <a:t>NASU</a:t>
            </a:r>
          </a:p>
          <a:p>
            <a:pPr algn="l">
              <a:spcBef>
                <a:spcPct val="0"/>
              </a:spcBef>
            </a:pPr>
            <a:r>
              <a:rPr lang="en-US" altLang="en-US" sz="4000" dirty="0">
                <a:ea typeface="Arial Unicode MS" panose="020B0604020202020204" pitchFamily="34" charset="-128"/>
                <a:cs typeface="Arial Unicode MS" panose="020B0604020202020204" pitchFamily="34" charset="-128"/>
              </a:rPr>
              <a:t>everyone who wants </a:t>
            </a:r>
            <a:r>
              <a:rPr lang="en-US" altLang="en-US" sz="4000" baseline="30000" dirty="0">
                <a:ea typeface="Arial Unicode MS" panose="020B0604020202020204" pitchFamily="34" charset="-128"/>
                <a:cs typeface="Arial Unicode MS" panose="020B0604020202020204" pitchFamily="34" charset="-128"/>
              </a:rPr>
              <a:t>TLB</a:t>
            </a:r>
            <a:endParaRPr lang="en-US" altLang="en-US" sz="40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68737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9394" name="Rectangle 2">
            <a:extLst>
              <a:ext uri="{FF2B5EF4-FFF2-40B4-BE49-F238E27FC236}">
                <a16:creationId xmlns:a16="http://schemas.microsoft.com/office/drawing/2014/main" id="{E176375D-DB1F-B4A6-3B63-C6B60E215DE4}"/>
              </a:ext>
            </a:extLst>
          </p:cNvPr>
          <p:cNvSpPr>
            <a:spLocks noGrp="1" noChangeArrowheads="1"/>
          </p:cNvSpPr>
          <p:nvPr>
            <p:ph type="subTitle" idx="1"/>
          </p:nvPr>
        </p:nvSpPr>
        <p:spPr>
          <a:xfrm>
            <a:off x="427037" y="285750"/>
            <a:ext cx="8001000" cy="4572000"/>
          </a:xfrm>
        </p:spPr>
        <p:txBody>
          <a:bodyPr>
            <a:normAutofit lnSpcReduction="10000"/>
          </a:bodyPr>
          <a:lstStyle/>
          <a:p>
            <a:pPr algn="l">
              <a:spcBef>
                <a:spcPct val="0"/>
              </a:spcBef>
            </a:pPr>
            <a:r>
              <a:rPr lang="en-US" altLang="en-US" sz="4000" baseline="30000" dirty="0">
                <a:ea typeface="Arial Unicode MS" panose="020B0604020202020204" pitchFamily="34" charset="-128"/>
                <a:cs typeface="Arial Unicode MS" panose="020B0604020202020204" pitchFamily="34" charset="-128"/>
              </a:rPr>
              <a:t>Exodus 36:3-7 </a:t>
            </a:r>
            <a:r>
              <a:rPr lang="en-US" altLang="en-US" sz="4000" dirty="0">
                <a:ea typeface="Arial Unicode MS" panose="020B0604020202020204" pitchFamily="34" charset="-128"/>
                <a:cs typeface="Arial Unicode MS" panose="020B0604020202020204" pitchFamily="34" charset="-128"/>
              </a:rPr>
              <a:t>They received from Moshe all the offering which the people of Israel had brought for the work of building the sanctuary...For what they had already was not only sufficient for doing all the work, but too much!</a:t>
            </a:r>
          </a:p>
        </p:txBody>
      </p:sp>
    </p:spTree>
    <p:extLst>
      <p:ext uri="{BB962C8B-B14F-4D97-AF65-F5344CB8AC3E}">
        <p14:creationId xmlns:p14="http://schemas.microsoft.com/office/powerpoint/2010/main" val="1329391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endParaRPr lang="en-US" dirty="0"/>
          </a:p>
          <a:p>
            <a:r>
              <a:rPr lang="en-US" dirty="0" err="1"/>
              <a:t>Terumah</a:t>
            </a:r>
            <a:r>
              <a:rPr lang="en-US" dirty="0"/>
              <a:t> was </a:t>
            </a:r>
          </a:p>
          <a:p>
            <a:r>
              <a:rPr lang="en-US" dirty="0"/>
              <a:t>in addition to the tithe.</a:t>
            </a:r>
          </a:p>
        </p:txBody>
      </p:sp>
    </p:spTree>
    <p:extLst>
      <p:ext uri="{BB962C8B-B14F-4D97-AF65-F5344CB8AC3E}">
        <p14:creationId xmlns:p14="http://schemas.microsoft.com/office/powerpoint/2010/main" val="324566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r>
              <a:rPr lang="en-US" i="1" dirty="0"/>
              <a:t> </a:t>
            </a:r>
          </a:p>
        </p:txBody>
      </p:sp>
      <p:pic>
        <p:nvPicPr>
          <p:cNvPr id="2050" name="Picture 2">
            <a:extLst>
              <a:ext uri="{FF2B5EF4-FFF2-40B4-BE49-F238E27FC236}">
                <a16:creationId xmlns:a16="http://schemas.microsoft.com/office/drawing/2014/main" id="{45ADA344-7B20-0542-13C0-A64515E2DA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5" y="0"/>
            <a:ext cx="77168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BCAA08-7A31-DAB0-FBDF-EFAFA30859BA}"/>
              </a:ext>
            </a:extLst>
          </p:cNvPr>
          <p:cNvSpPr txBox="1"/>
          <p:nvPr/>
        </p:nvSpPr>
        <p:spPr>
          <a:xfrm>
            <a:off x="350837" y="-78974"/>
            <a:ext cx="8743932" cy="707886"/>
          </a:xfrm>
          <a:prstGeom prst="rect">
            <a:avLst/>
          </a:prstGeom>
          <a:noFill/>
        </p:spPr>
        <p:txBody>
          <a:bodyPr wrap="none" rtlCol="0">
            <a:spAutoFit/>
          </a:bodyPr>
          <a:lstStyle/>
          <a:p>
            <a:pPr algn="l"/>
            <a:r>
              <a:rPr lang="en-US" dirty="0"/>
              <a:t>Pres-elect Masoud </a:t>
            </a:r>
            <a:r>
              <a:rPr lang="en-US" dirty="0" err="1"/>
              <a:t>Pezeshkian</a:t>
            </a:r>
            <a:r>
              <a:rPr lang="en-US" dirty="0"/>
              <a:t> (R).</a:t>
            </a:r>
          </a:p>
        </p:txBody>
      </p:sp>
    </p:spTree>
    <p:extLst>
      <p:ext uri="{BB962C8B-B14F-4D97-AF65-F5344CB8AC3E}">
        <p14:creationId xmlns:p14="http://schemas.microsoft.com/office/powerpoint/2010/main" val="554491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Nu 31.48-50</a:t>
            </a:r>
            <a:r>
              <a:rPr lang="en-US" dirty="0"/>
              <a:t> The officers in charge of the thousands who fought … approached Moshe and said to him, “Your servants have counted all the soldiers under our command, and not one of us is missing. We have brought an offering for </a:t>
            </a:r>
            <a:r>
              <a:rPr lang="en-US" cap="small" dirty="0" err="1"/>
              <a:t>Adoni</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152022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Nu 31.48-50</a:t>
            </a:r>
            <a:r>
              <a:rPr lang="en-US" dirty="0"/>
              <a:t> what every man has obtained in the way of gold jewelry — armlets, bracelets, signet rings, earrings and belts — to make </a:t>
            </a:r>
            <a:r>
              <a:rPr lang="en-US" dirty="0">
                <a:solidFill>
                  <a:srgbClr val="FFFF66"/>
                </a:solidFill>
              </a:rPr>
              <a:t>atonement</a:t>
            </a:r>
            <a:r>
              <a:rPr lang="en-US" dirty="0"/>
              <a:t> for ourselves before </a:t>
            </a:r>
            <a:r>
              <a:rPr lang="en-US" cap="small" dirty="0" err="1"/>
              <a:t>Adoni</a:t>
            </a:r>
            <a:r>
              <a:rPr lang="en-US" dirty="0"/>
              <a:t>.”</a:t>
            </a:r>
          </a:p>
          <a:p>
            <a:pPr algn="r" rtl="1"/>
            <a:r>
              <a:rPr lang="en-US" dirty="0"/>
              <a:t>   </a:t>
            </a:r>
            <a:r>
              <a:rPr lang="he-IL" b="1" dirty="0">
                <a:latin typeface="David" panose="020E0502060401010101" pitchFamily="34" charset="-79"/>
                <a:cs typeface="David" panose="020E0502060401010101" pitchFamily="34" charset="-79"/>
              </a:rPr>
              <a:t>לְכַפֵּר עַל-נַפְשֹׁתֵינוּ,</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014786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346" name="Rectangle 2">
            <a:extLst>
              <a:ext uri="{FF2B5EF4-FFF2-40B4-BE49-F238E27FC236}">
                <a16:creationId xmlns:a16="http://schemas.microsoft.com/office/drawing/2014/main" id="{3D812F43-1007-7D10-AC31-855371A9D3F4}"/>
              </a:ext>
            </a:extLst>
          </p:cNvPr>
          <p:cNvSpPr>
            <a:spLocks noGrp="1" noChangeArrowheads="1"/>
          </p:cNvSpPr>
          <p:nvPr>
            <p:ph type="subTitle" idx="1"/>
          </p:nvPr>
        </p:nvSpPr>
        <p:spPr>
          <a:xfrm>
            <a:off x="350837" y="209550"/>
            <a:ext cx="8153400" cy="4648200"/>
          </a:xfrm>
        </p:spPr>
        <p:txBody>
          <a:bodyPr/>
          <a:lstStyle/>
          <a:p>
            <a:pPr algn="l">
              <a:lnSpc>
                <a:spcPct val="90000"/>
              </a:lnSpc>
              <a:spcBef>
                <a:spcPct val="0"/>
              </a:spcBef>
            </a:pPr>
            <a:r>
              <a:rPr lang="en-US" altLang="en-US" sz="4000" baseline="30000" dirty="0">
                <a:ea typeface="Arial Unicode MS" panose="020B0604020202020204" pitchFamily="34" charset="-128"/>
                <a:cs typeface="Arial Unicode MS" panose="020B0604020202020204" pitchFamily="34" charset="-128"/>
              </a:rPr>
              <a:t>2 Cor.8.1-2</a:t>
            </a:r>
            <a:r>
              <a:rPr lang="en-US" altLang="en-US" sz="4000" dirty="0">
                <a:ea typeface="Arial Unicode MS" panose="020B0604020202020204" pitchFamily="34" charset="-128"/>
                <a:cs typeface="Arial Unicode MS" panose="020B0604020202020204" pitchFamily="34" charset="-128"/>
              </a:rPr>
              <a:t>  Now, brothers, we must tell you about the grace God has given the congregations in Macedonia. Despite severe trials, and even though they are desperately poor, </a:t>
            </a:r>
            <a:endParaRPr lang="en-US" altLang="en-US" sz="4000" dirty="0">
              <a:solidFill>
                <a:srgbClr val="FFFF66"/>
              </a:solidFil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29470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346" name="Rectangle 2">
            <a:extLst>
              <a:ext uri="{FF2B5EF4-FFF2-40B4-BE49-F238E27FC236}">
                <a16:creationId xmlns:a16="http://schemas.microsoft.com/office/drawing/2014/main" id="{3D812F43-1007-7D10-AC31-855371A9D3F4}"/>
              </a:ext>
            </a:extLst>
          </p:cNvPr>
          <p:cNvSpPr>
            <a:spLocks noGrp="1" noChangeArrowheads="1"/>
          </p:cNvSpPr>
          <p:nvPr>
            <p:ph type="subTitle" idx="1"/>
          </p:nvPr>
        </p:nvSpPr>
        <p:spPr>
          <a:xfrm>
            <a:off x="350837" y="209550"/>
            <a:ext cx="8153400" cy="4648200"/>
          </a:xfrm>
        </p:spPr>
        <p:txBody>
          <a:bodyPr/>
          <a:lstStyle/>
          <a:p>
            <a:pPr algn="l">
              <a:lnSpc>
                <a:spcPct val="90000"/>
              </a:lnSpc>
              <a:spcBef>
                <a:spcPct val="0"/>
              </a:spcBef>
            </a:pPr>
            <a:r>
              <a:rPr lang="en-US" altLang="en-US" sz="4000" baseline="30000" dirty="0">
                <a:ea typeface="Arial Unicode MS" panose="020B0604020202020204" pitchFamily="34" charset="-128"/>
                <a:cs typeface="Arial Unicode MS" panose="020B0604020202020204" pitchFamily="34" charset="-128"/>
              </a:rPr>
              <a:t>2 Cor.8.1-2</a:t>
            </a:r>
            <a:r>
              <a:rPr lang="en-US" altLang="en-US" sz="4000" dirty="0">
                <a:ea typeface="Arial Unicode MS" panose="020B0604020202020204" pitchFamily="34" charset="-128"/>
                <a:cs typeface="Arial Unicode MS" panose="020B0604020202020204" pitchFamily="34" charset="-128"/>
              </a:rPr>
              <a:t>  their joy has overflowed in </a:t>
            </a:r>
            <a:r>
              <a:rPr lang="en-US" altLang="en-US" sz="4000" dirty="0">
                <a:solidFill>
                  <a:srgbClr val="FFFF66"/>
                </a:solidFill>
                <a:ea typeface="Arial Unicode MS" panose="020B0604020202020204" pitchFamily="34" charset="-128"/>
                <a:cs typeface="Arial Unicode MS" panose="020B0604020202020204" pitchFamily="34" charset="-128"/>
              </a:rPr>
              <a:t>a wealth of generosity…</a:t>
            </a:r>
            <a:r>
              <a:rPr lang="en-US" altLang="en-US" sz="4000" dirty="0"/>
              <a:t>first they gave themselves to the Lord.</a:t>
            </a:r>
            <a:endParaRPr lang="en-US" altLang="en-US" sz="4000" dirty="0">
              <a:solidFill>
                <a:srgbClr val="FFFF66"/>
              </a:solidFill>
              <a:ea typeface="Arial Unicode MS" panose="020B0604020202020204" pitchFamily="34" charset="-128"/>
              <a:cs typeface="Arial Unicode MS" panose="020B0604020202020204" pitchFamily="34" charset="-128"/>
            </a:endParaRPr>
          </a:p>
          <a:p>
            <a:pPr algn="l">
              <a:lnSpc>
                <a:spcPct val="90000"/>
              </a:lnSpc>
              <a:spcBef>
                <a:spcPct val="0"/>
              </a:spcBef>
            </a:pPr>
            <a:endParaRPr lang="en-US" altLang="en-US" sz="2000" dirty="0">
              <a:solidFill>
                <a:srgbClr val="FFFF66"/>
              </a:solidFill>
              <a:ea typeface="Arial Unicode MS" panose="020B0604020202020204" pitchFamily="34" charset="-128"/>
              <a:cs typeface="Arial Unicode MS" panose="020B0604020202020204" pitchFamily="34" charset="-128"/>
            </a:endParaRPr>
          </a:p>
          <a:p>
            <a:pPr algn="l">
              <a:lnSpc>
                <a:spcPct val="90000"/>
              </a:lnSpc>
              <a:spcBef>
                <a:spcPct val="0"/>
              </a:spcBef>
            </a:pPr>
            <a:r>
              <a:rPr lang="en-US" altLang="en-US" sz="4000" dirty="0">
                <a:ea typeface="Arial Unicode MS" panose="020B0604020202020204" pitchFamily="34" charset="-128"/>
                <a:cs typeface="Arial Unicode MS" panose="020B0604020202020204" pitchFamily="34" charset="-128"/>
              </a:rPr>
              <a:t>Spirit of poverty vs. poverty of spirit</a:t>
            </a:r>
          </a:p>
          <a:p>
            <a:pPr algn="l">
              <a:lnSpc>
                <a:spcPct val="90000"/>
              </a:lnSpc>
              <a:spcBef>
                <a:spcPct val="0"/>
              </a:spcBef>
            </a:pPr>
            <a:r>
              <a:rPr lang="en-US" altLang="en-US" sz="4000" dirty="0">
                <a:ea typeface="Arial Unicode MS" panose="020B0604020202020204" pitchFamily="34" charset="-128"/>
                <a:cs typeface="Arial Unicode MS" panose="020B0604020202020204" pitchFamily="34" charset="-128"/>
              </a:rPr>
              <a:t>Love, safety, value, purpose</a:t>
            </a:r>
          </a:p>
          <a:p>
            <a:pPr algn="l">
              <a:lnSpc>
                <a:spcPct val="90000"/>
              </a:lnSpc>
              <a:spcBef>
                <a:spcPct val="0"/>
              </a:spcBef>
            </a:pPr>
            <a:r>
              <a:rPr lang="en-US" altLang="en-US" sz="4000" cap="small" dirty="0">
                <a:solidFill>
                  <a:srgbClr val="FFFF66"/>
                </a:solidFill>
                <a:ea typeface="Arial Unicode MS" panose="020B0604020202020204" pitchFamily="34" charset="-128"/>
                <a:cs typeface="Arial Unicode MS" panose="020B0604020202020204" pitchFamily="34" charset="-128"/>
              </a:rPr>
              <a:t>Adoni</a:t>
            </a:r>
            <a:r>
              <a:rPr lang="en-US" altLang="en-US" sz="4000" dirty="0">
                <a:solidFill>
                  <a:srgbClr val="FFFF66"/>
                </a:solidFill>
                <a:ea typeface="Arial Unicode MS" panose="020B0604020202020204" pitchFamily="34" charset="-128"/>
                <a:cs typeface="Arial Unicode MS" panose="020B0604020202020204" pitchFamily="34" charset="-128"/>
              </a:rPr>
              <a:t> is a giver</a:t>
            </a:r>
          </a:p>
        </p:txBody>
      </p:sp>
    </p:spTree>
    <p:extLst>
      <p:ext uri="{BB962C8B-B14F-4D97-AF65-F5344CB8AC3E}">
        <p14:creationId xmlns:p14="http://schemas.microsoft.com/office/powerpoint/2010/main" val="804184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spTree>
    <p:extLst>
      <p:ext uri="{BB962C8B-B14F-4D97-AF65-F5344CB8AC3E}">
        <p14:creationId xmlns:p14="http://schemas.microsoft.com/office/powerpoint/2010/main" val="42255630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3C03A673-0E35-0A6F-1014-2DFAC0A5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00"/>
            <a:ext cx="8778875" cy="4937500"/>
          </a:xfrm>
          <a:prstGeom prst="rect">
            <a:avLst/>
          </a:prstGeom>
        </p:spPr>
      </p:pic>
    </p:spTree>
    <p:extLst>
      <p:ext uri="{BB962C8B-B14F-4D97-AF65-F5344CB8AC3E}">
        <p14:creationId xmlns:p14="http://schemas.microsoft.com/office/powerpoint/2010/main" val="1888371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a:bodyPr>
          <a:lstStyle/>
          <a:p>
            <a:pPr algn="l"/>
            <a:endParaRPr lang="en-US" dirty="0"/>
          </a:p>
        </p:txBody>
      </p:sp>
      <p:pic>
        <p:nvPicPr>
          <p:cNvPr id="3" name="Picture 2">
            <a:extLst>
              <a:ext uri="{FF2B5EF4-FFF2-40B4-BE49-F238E27FC236}">
                <a16:creationId xmlns:a16="http://schemas.microsoft.com/office/drawing/2014/main" id="{4E80F3F2-E0B1-AEB0-0699-3B30ACFC9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03000"/>
            <a:ext cx="8778875" cy="4937500"/>
          </a:xfrm>
          <a:prstGeom prst="rect">
            <a:avLst/>
          </a:prstGeom>
        </p:spPr>
      </p:pic>
      <p:sp>
        <p:nvSpPr>
          <p:cNvPr id="2" name="TextBox 1">
            <a:extLst>
              <a:ext uri="{FF2B5EF4-FFF2-40B4-BE49-F238E27FC236}">
                <a16:creationId xmlns:a16="http://schemas.microsoft.com/office/drawing/2014/main" id="{D9E2313F-6CF7-19F1-36C6-85FC5F0E5D46}"/>
              </a:ext>
            </a:extLst>
          </p:cNvPr>
          <p:cNvSpPr txBox="1"/>
          <p:nvPr/>
        </p:nvSpPr>
        <p:spPr>
          <a:xfrm>
            <a:off x="198437" y="209550"/>
            <a:ext cx="8684365" cy="3785652"/>
          </a:xfrm>
          <a:prstGeom prst="rect">
            <a:avLst/>
          </a:prstGeom>
          <a:noFill/>
        </p:spPr>
        <p:txBody>
          <a:bodyPr wrap="none" rtlCol="0">
            <a:spAutoFit/>
          </a:bodyPr>
          <a:lstStyle/>
          <a:p>
            <a:pPr algn="l"/>
            <a:r>
              <a:rPr lang="en-US" u="sng" dirty="0">
                <a:solidFill>
                  <a:srgbClr val="FFFF66"/>
                </a:solidFill>
              </a:rPr>
              <a:t>Where Your Treasure Is</a:t>
            </a:r>
            <a:r>
              <a:rPr lang="en-US" dirty="0">
                <a:solidFill>
                  <a:srgbClr val="FFFF66"/>
                </a:solidFill>
              </a:rPr>
              <a:t> Mt.6.21</a:t>
            </a:r>
          </a:p>
          <a:p>
            <a:pPr marL="461963" indent="-461963" algn="l">
              <a:buFont typeface="+mj-lt"/>
              <a:buAutoNum type="arabicPeriod"/>
            </a:pPr>
            <a:r>
              <a:rPr lang="en-US" dirty="0"/>
              <a:t>The significance of money.</a:t>
            </a:r>
          </a:p>
          <a:p>
            <a:pPr marL="461963" indent="-461963" algn="l">
              <a:buFont typeface="+mj-lt"/>
              <a:buAutoNum type="arabicPeriod"/>
            </a:pPr>
            <a:r>
              <a:rPr lang="en-US" dirty="0"/>
              <a:t>Money Management: tithe</a:t>
            </a:r>
          </a:p>
          <a:p>
            <a:pPr marL="461963" indent="-461963" algn="l">
              <a:buFont typeface="+mj-lt"/>
              <a:buAutoNum type="arabicPeriod"/>
            </a:pPr>
            <a:r>
              <a:rPr lang="en-US" dirty="0"/>
              <a:t>Money Management: </a:t>
            </a:r>
            <a:r>
              <a:rPr lang="en-US" dirty="0" err="1"/>
              <a:t>Terumah</a:t>
            </a:r>
            <a:endParaRPr lang="en-US" dirty="0"/>
          </a:p>
          <a:p>
            <a:pPr marL="461963" indent="-461963" algn="l">
              <a:buFont typeface="+mj-lt"/>
              <a:buAutoNum type="arabicPeriod"/>
            </a:pPr>
            <a:r>
              <a:rPr lang="en-US" dirty="0"/>
              <a:t>Money Management: </a:t>
            </a:r>
            <a:r>
              <a:rPr lang="en-US" u="sng" dirty="0">
                <a:solidFill>
                  <a:srgbClr val="FFFF66"/>
                </a:solidFill>
              </a:rPr>
              <a:t>Half shekel</a:t>
            </a:r>
          </a:p>
          <a:p>
            <a:pPr marL="461963" indent="-461963" algn="l">
              <a:buFont typeface="+mj-lt"/>
              <a:buAutoNum type="arabicPeriod"/>
            </a:pPr>
            <a:r>
              <a:rPr lang="en-US" dirty="0"/>
              <a:t>Personal stories.</a:t>
            </a:r>
          </a:p>
        </p:txBody>
      </p:sp>
    </p:spTree>
    <p:extLst>
      <p:ext uri="{BB962C8B-B14F-4D97-AF65-F5344CB8AC3E}">
        <p14:creationId xmlns:p14="http://schemas.microsoft.com/office/powerpoint/2010/main" val="1476706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5186" name="Rectangle 2">
            <a:extLst>
              <a:ext uri="{FF2B5EF4-FFF2-40B4-BE49-F238E27FC236}">
                <a16:creationId xmlns:a16="http://schemas.microsoft.com/office/drawing/2014/main" id="{C3A7BACE-2FDA-6A59-0865-37E4BA9D7E0F}"/>
              </a:ext>
            </a:extLst>
          </p:cNvPr>
          <p:cNvSpPr>
            <a:spLocks noGrp="1" noChangeArrowheads="1"/>
          </p:cNvSpPr>
          <p:nvPr>
            <p:ph type="subTitle" idx="1"/>
          </p:nvPr>
        </p:nvSpPr>
        <p:spPr>
          <a:xfrm>
            <a:off x="427037" y="285750"/>
            <a:ext cx="7848600" cy="4648200"/>
          </a:xfrm>
        </p:spPr>
        <p:txBody>
          <a:bodyPr/>
          <a:lstStyle/>
          <a:p>
            <a:pPr algn="l"/>
            <a:r>
              <a:rPr lang="en-US" altLang="en-US" sz="4000" baseline="30000" dirty="0" err="1"/>
              <a:t>Shmot</a:t>
            </a:r>
            <a:r>
              <a:rPr lang="en-US" altLang="en-US" sz="4000" baseline="30000" dirty="0"/>
              <a:t>/Ex 30.12-15</a:t>
            </a:r>
            <a:r>
              <a:rPr lang="en-US" altLang="en-US" sz="4000" dirty="0"/>
              <a:t> "When you take a census of the people of Isra'el and register them, each, upon registration, is to pay a ransom for his life to A</a:t>
            </a:r>
            <a:r>
              <a:rPr lang="en-US" altLang="en-US" sz="3600" dirty="0"/>
              <a:t>DONI</a:t>
            </a:r>
            <a:r>
              <a:rPr lang="en-US" altLang="en-US" sz="4000" dirty="0"/>
              <a:t>, </a:t>
            </a:r>
          </a:p>
        </p:txBody>
      </p:sp>
    </p:spTree>
    <p:extLst>
      <p:ext uri="{BB962C8B-B14F-4D97-AF65-F5344CB8AC3E}">
        <p14:creationId xmlns:p14="http://schemas.microsoft.com/office/powerpoint/2010/main" val="2488998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5186" name="Rectangle 2">
            <a:extLst>
              <a:ext uri="{FF2B5EF4-FFF2-40B4-BE49-F238E27FC236}">
                <a16:creationId xmlns:a16="http://schemas.microsoft.com/office/drawing/2014/main" id="{C3A7BACE-2FDA-6A59-0865-37E4BA9D7E0F}"/>
              </a:ext>
            </a:extLst>
          </p:cNvPr>
          <p:cNvSpPr>
            <a:spLocks noGrp="1" noChangeArrowheads="1"/>
          </p:cNvSpPr>
          <p:nvPr>
            <p:ph type="subTitle" idx="1"/>
          </p:nvPr>
        </p:nvSpPr>
        <p:spPr>
          <a:xfrm>
            <a:off x="427037" y="285750"/>
            <a:ext cx="7848600" cy="4648200"/>
          </a:xfrm>
        </p:spPr>
        <p:txBody>
          <a:bodyPr>
            <a:normAutofit lnSpcReduction="10000"/>
          </a:bodyPr>
          <a:lstStyle/>
          <a:p>
            <a:pPr algn="l"/>
            <a:r>
              <a:rPr lang="en-US" altLang="en-US" sz="4000" baseline="30000" dirty="0" err="1"/>
              <a:t>Shmot</a:t>
            </a:r>
            <a:r>
              <a:rPr lang="en-US" altLang="en-US" sz="4000" baseline="30000" dirty="0"/>
              <a:t>/Ex 30.12-15</a:t>
            </a:r>
            <a:r>
              <a:rPr lang="en-US" altLang="en-US" sz="4000" dirty="0"/>
              <a:t>  to avoid any breakout of plague among them during the time of the census. Everyone subject to the census is to pay as an offering to A</a:t>
            </a:r>
            <a:r>
              <a:rPr lang="en-US" altLang="en-US" sz="3600" dirty="0"/>
              <a:t>DONI</a:t>
            </a:r>
            <a:r>
              <a:rPr lang="en-US" altLang="en-US" sz="4000" dirty="0"/>
              <a:t> half a shekel [one-fifth of an ounce of silver]-</a:t>
            </a:r>
          </a:p>
        </p:txBody>
      </p:sp>
    </p:spTree>
    <p:extLst>
      <p:ext uri="{BB962C8B-B14F-4D97-AF65-F5344CB8AC3E}">
        <p14:creationId xmlns:p14="http://schemas.microsoft.com/office/powerpoint/2010/main" val="23954654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7714" name="Rectangle 2">
            <a:extLst>
              <a:ext uri="{FF2B5EF4-FFF2-40B4-BE49-F238E27FC236}">
                <a16:creationId xmlns:a16="http://schemas.microsoft.com/office/drawing/2014/main" id="{588BC8A6-2088-A46D-E29F-84C7C7428ABE}"/>
              </a:ext>
            </a:extLst>
          </p:cNvPr>
          <p:cNvSpPr>
            <a:spLocks noGrp="1" noChangeArrowheads="1"/>
          </p:cNvSpPr>
          <p:nvPr>
            <p:ph type="subTitle" idx="1"/>
          </p:nvPr>
        </p:nvSpPr>
        <p:spPr>
          <a:xfrm>
            <a:off x="350837" y="285750"/>
            <a:ext cx="8001000" cy="4572000"/>
          </a:xfrm>
        </p:spPr>
        <p:txBody>
          <a:bodyPr/>
          <a:lstStyle/>
          <a:p>
            <a:pPr algn="l"/>
            <a:r>
              <a:rPr lang="en-US" altLang="en-US" sz="4000" baseline="30000" dirty="0" err="1"/>
              <a:t>Shmot</a:t>
            </a:r>
            <a:r>
              <a:rPr lang="en-US" altLang="en-US" sz="4000" baseline="30000" dirty="0"/>
              <a:t>/Ex 30.12-15</a:t>
            </a:r>
            <a:r>
              <a:rPr lang="en-US" altLang="en-US" sz="4000" dirty="0"/>
              <a:t> by the standard of the sanctuary shekel (a shekel equals twenty gerahs). Everyone over twenty years of age who is subject to the census is to give this offering to A</a:t>
            </a:r>
            <a:r>
              <a:rPr lang="en-US" altLang="en-US" sz="3600" dirty="0"/>
              <a:t>DONI</a:t>
            </a:r>
            <a:r>
              <a:rPr lang="en-US" altLang="en-US" sz="4000" dirty="0"/>
              <a:t> -</a:t>
            </a:r>
          </a:p>
        </p:txBody>
      </p:sp>
    </p:spTree>
    <p:extLst>
      <p:ext uri="{BB962C8B-B14F-4D97-AF65-F5344CB8AC3E}">
        <p14:creationId xmlns:p14="http://schemas.microsoft.com/office/powerpoint/2010/main" val="2341373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09550"/>
            <a:ext cx="8135408" cy="4648200"/>
          </a:xfrm>
        </p:spPr>
        <p:txBody>
          <a:bodyPr>
            <a:normAutofit fontScale="92500" lnSpcReduction="20000"/>
          </a:bodyPr>
          <a:lstStyle/>
          <a:p>
            <a:pPr algn="l"/>
            <a:r>
              <a:rPr lang="en-US" dirty="0"/>
              <a:t>Iranian President Masoud </a:t>
            </a:r>
            <a:r>
              <a:rPr lang="en-US" dirty="0" err="1"/>
              <a:t>Pezeshkian</a:t>
            </a:r>
            <a:r>
              <a:rPr lang="en-US" dirty="0"/>
              <a:t> has </a:t>
            </a:r>
            <a:r>
              <a:rPr lang="en-US" u="sng" dirty="0">
                <a:solidFill>
                  <a:srgbClr val="FFFF66"/>
                </a:solidFill>
              </a:rPr>
              <a:t>implored</a:t>
            </a:r>
            <a:r>
              <a:rPr lang="en-US" dirty="0"/>
              <a:t> the country’s supreme leader to avoid a direct attack on Israel, warning an escalation could lead Israel to devastate infrastructure and energy targets and cripple the economy, according to a report in Iran International.</a:t>
            </a:r>
          </a:p>
        </p:txBody>
      </p:sp>
    </p:spTree>
    <p:extLst>
      <p:ext uri="{BB962C8B-B14F-4D97-AF65-F5344CB8AC3E}">
        <p14:creationId xmlns:p14="http://schemas.microsoft.com/office/powerpoint/2010/main" val="40248282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7714" name="Rectangle 2">
            <a:extLst>
              <a:ext uri="{FF2B5EF4-FFF2-40B4-BE49-F238E27FC236}">
                <a16:creationId xmlns:a16="http://schemas.microsoft.com/office/drawing/2014/main" id="{588BC8A6-2088-A46D-E29F-84C7C7428ABE}"/>
              </a:ext>
            </a:extLst>
          </p:cNvPr>
          <p:cNvSpPr>
            <a:spLocks noGrp="1" noChangeArrowheads="1"/>
          </p:cNvSpPr>
          <p:nvPr>
            <p:ph type="subTitle" idx="1"/>
          </p:nvPr>
        </p:nvSpPr>
        <p:spPr>
          <a:xfrm>
            <a:off x="350837" y="285750"/>
            <a:ext cx="8001000" cy="4572000"/>
          </a:xfrm>
        </p:spPr>
        <p:txBody>
          <a:bodyPr/>
          <a:lstStyle/>
          <a:p>
            <a:pPr algn="l"/>
            <a:r>
              <a:rPr lang="en-US" altLang="en-US" sz="4000" baseline="30000" dirty="0" err="1"/>
              <a:t>Shmot</a:t>
            </a:r>
            <a:r>
              <a:rPr lang="en-US" altLang="en-US" sz="4000" baseline="30000" dirty="0"/>
              <a:t>/Ex 30.12-15</a:t>
            </a:r>
            <a:r>
              <a:rPr lang="en-US" altLang="en-US" sz="4000" dirty="0"/>
              <a:t>  the rich is not to give more or the poor less than the half-shekel when giving A</a:t>
            </a:r>
            <a:r>
              <a:rPr lang="en-US" altLang="en-US" sz="3600" dirty="0"/>
              <a:t>DONI</a:t>
            </a:r>
            <a:r>
              <a:rPr lang="en-US" altLang="en-US" sz="4000" dirty="0"/>
              <a:t>'s offering to atone for your lives. </a:t>
            </a:r>
          </a:p>
        </p:txBody>
      </p:sp>
    </p:spTree>
    <p:extLst>
      <p:ext uri="{BB962C8B-B14F-4D97-AF65-F5344CB8AC3E}">
        <p14:creationId xmlns:p14="http://schemas.microsoft.com/office/powerpoint/2010/main" val="3731406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93905" y="514487"/>
            <a:ext cx="7617507" cy="1600065"/>
          </a:xfrm>
          <a:prstGeom prst="rect">
            <a:avLst/>
          </a:prstGeom>
        </p:spPr>
      </p:pic>
      <p:sp>
        <p:nvSpPr>
          <p:cNvPr id="23555" name="Rectangle 2"/>
          <p:cNvSpPr>
            <a:spLocks noGrp="1" noChangeArrowheads="1"/>
          </p:cNvSpPr>
          <p:nvPr>
            <p:ph type="title" idx="4294967295"/>
          </p:nvPr>
        </p:nvSpPr>
        <p:spPr>
          <a:xfrm>
            <a:off x="1426764" y="0"/>
            <a:ext cx="5925741" cy="514350"/>
          </a:xfrm>
        </p:spPr>
        <p:txBody>
          <a:bodyPr/>
          <a:lstStyle/>
          <a:p>
            <a:pPr rtl="1" eaLnBrk="1" hangingPunct="1"/>
            <a:r>
              <a:rPr lang="en-US" altLang="en-US" sz="2000" dirty="0">
                <a:solidFill>
                  <a:srgbClr val="FFFF00"/>
                </a:solidFill>
              </a:rPr>
              <a:t>Sh’mot (Exodus) 30:11</a:t>
            </a:r>
          </a:p>
        </p:txBody>
      </p:sp>
      <p:sp>
        <p:nvSpPr>
          <p:cNvPr id="6" name="Rectangle 4"/>
          <p:cNvSpPr txBox="1">
            <a:spLocks noChangeArrowheads="1"/>
          </p:cNvSpPr>
          <p:nvPr/>
        </p:nvSpPr>
        <p:spPr bwMode="auto">
          <a:xfrm>
            <a:off x="4608909" y="575406"/>
            <a:ext cx="1426567" cy="967933"/>
          </a:xfrm>
          <a:prstGeom prst="rect">
            <a:avLst/>
          </a:prstGeom>
          <a:noFill/>
          <a:ln w="9525">
            <a:noFill/>
            <a:miter lim="800000"/>
            <a:headEnd/>
            <a:tailEnd/>
          </a:ln>
          <a:effectLst/>
        </p:spPr>
        <p:txBody>
          <a:bodyPr vert="horz" wrap="square" lIns="65590" tIns="32776" rIns="65590" bIns="32776"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5922" indent="-245922" algn="ctr" defTabSz="655658" rtl="1">
              <a:lnSpc>
                <a:spcPct val="80000"/>
              </a:lnSpc>
              <a:spcBef>
                <a:spcPct val="0"/>
              </a:spcBef>
              <a:defRPr/>
            </a:pPr>
            <a:endParaRPr lang="en-US" sz="500" kern="0" dirty="0">
              <a:solidFill>
                <a:srgbClr val="FFFFFF"/>
              </a:solidFill>
              <a:latin typeface="David" panose="020E0502060401010101" pitchFamily="34" charset="-79"/>
              <a:cs typeface="David" panose="020E0502060401010101" pitchFamily="34" charset="-79"/>
            </a:endParaRPr>
          </a:p>
          <a:p>
            <a:pPr marL="245922" indent="-245922" algn="ctr" defTabSz="655658" rtl="1">
              <a:lnSpc>
                <a:spcPct val="80000"/>
              </a:lnSpc>
              <a:spcBef>
                <a:spcPct val="0"/>
              </a:spcBef>
              <a:defRPr/>
            </a:pPr>
            <a:r>
              <a:rPr lang="he-IL" sz="3500" kern="0" dirty="0">
                <a:solidFill>
                  <a:srgbClr val="FFFFFF"/>
                </a:solidFill>
                <a:latin typeface="David" panose="020E0502060401010101" pitchFamily="34" charset="-79"/>
                <a:cs typeface="David" panose="020E0502060401010101" pitchFamily="34" charset="-79"/>
              </a:rPr>
              <a:t>יְיָ</a:t>
            </a:r>
            <a:endParaRPr lang="en-US" sz="3500" kern="0" dirty="0">
              <a:solidFill>
                <a:srgbClr val="FFFFFF"/>
              </a:solidFill>
              <a:latin typeface="David" panose="020E0502060401010101" pitchFamily="34" charset="-79"/>
              <a:cs typeface="David" panose="020E0502060401010101" pitchFamily="34" charset="-79"/>
            </a:endParaRPr>
          </a:p>
          <a:p>
            <a:pPr marL="245922" indent="-245922" algn="ctr" defTabSz="655658" rtl="1">
              <a:lnSpc>
                <a:spcPct val="80000"/>
              </a:lnSpc>
              <a:defRPr/>
            </a:pPr>
            <a:endParaRPr lang="en-US" sz="400" kern="0" dirty="0">
              <a:solidFill>
                <a:srgbClr val="FFFFFF"/>
              </a:solidFill>
              <a:latin typeface="Arial"/>
            </a:endParaRPr>
          </a:p>
          <a:p>
            <a:pPr marL="245922" indent="-245922" algn="ctr" defTabSz="655658" rtl="1">
              <a:lnSpc>
                <a:spcPct val="80000"/>
              </a:lnSpc>
              <a:defRPr/>
            </a:pPr>
            <a:r>
              <a:rPr lang="en-US" sz="2200" kern="0" cap="small" dirty="0">
                <a:solidFill>
                  <a:srgbClr val="FFFFFF"/>
                </a:solidFill>
                <a:latin typeface="Arial"/>
              </a:rPr>
              <a:t>  Adoni</a:t>
            </a:r>
            <a:endParaRPr lang="en-US" sz="2200" b="1" kern="0" cap="small" dirty="0">
              <a:solidFill>
                <a:srgbClr val="FFFFFF"/>
              </a:solidFill>
              <a:latin typeface="Arial"/>
              <a:cs typeface="Vilna" pitchFamily="2" charset="-79"/>
            </a:endParaRPr>
          </a:p>
        </p:txBody>
      </p:sp>
    </p:spTree>
    <p:extLst>
      <p:ext uri="{BB962C8B-B14F-4D97-AF65-F5344CB8AC3E}">
        <p14:creationId xmlns:p14="http://schemas.microsoft.com/office/powerpoint/2010/main" val="2576492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70071" y="400337"/>
            <a:ext cx="7869860" cy="3901631"/>
          </a:xfrm>
          <a:prstGeom prst="rect">
            <a:avLst/>
          </a:prstGeom>
        </p:spPr>
      </p:pic>
      <p:sp>
        <p:nvSpPr>
          <p:cNvPr id="23555" name="Rectangle 2"/>
          <p:cNvSpPr>
            <a:spLocks noGrp="1" noChangeArrowheads="1"/>
          </p:cNvSpPr>
          <p:nvPr>
            <p:ph type="title" idx="4294967295"/>
          </p:nvPr>
        </p:nvSpPr>
        <p:spPr>
          <a:xfrm>
            <a:off x="1426762" y="0"/>
            <a:ext cx="5925741" cy="514350"/>
          </a:xfrm>
        </p:spPr>
        <p:txBody>
          <a:bodyPr/>
          <a:lstStyle/>
          <a:p>
            <a:pPr rtl="1" eaLnBrk="1" hangingPunct="1"/>
            <a:r>
              <a:rPr lang="en-US" altLang="en-US" sz="2000" dirty="0">
                <a:solidFill>
                  <a:srgbClr val="FFFF00"/>
                </a:solidFill>
              </a:rPr>
              <a:t>Sh’mot (Exodus) 30:12a</a:t>
            </a:r>
          </a:p>
        </p:txBody>
      </p:sp>
      <p:sp>
        <p:nvSpPr>
          <p:cNvPr id="2" name="Rectangle 1"/>
          <p:cNvSpPr/>
          <p:nvPr/>
        </p:nvSpPr>
        <p:spPr>
          <a:xfrm>
            <a:off x="1798637" y="3105150"/>
            <a:ext cx="1828800" cy="1066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1037575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0881" y="514350"/>
            <a:ext cx="7869050" cy="3829050"/>
          </a:xfrm>
          <a:prstGeom prst="rect">
            <a:avLst/>
          </a:prstGeom>
        </p:spPr>
      </p:pic>
      <p:sp>
        <p:nvSpPr>
          <p:cNvPr id="23555" name="Rectangle 2"/>
          <p:cNvSpPr>
            <a:spLocks noGrp="1" noChangeArrowheads="1"/>
          </p:cNvSpPr>
          <p:nvPr>
            <p:ph type="title" idx="4294967295"/>
          </p:nvPr>
        </p:nvSpPr>
        <p:spPr>
          <a:xfrm>
            <a:off x="1426759" y="0"/>
            <a:ext cx="5925741" cy="514350"/>
          </a:xfrm>
        </p:spPr>
        <p:txBody>
          <a:bodyPr/>
          <a:lstStyle/>
          <a:p>
            <a:pPr rtl="1" eaLnBrk="1" hangingPunct="1"/>
            <a:r>
              <a:rPr lang="en-US" altLang="en-US" sz="2000" dirty="0">
                <a:solidFill>
                  <a:srgbClr val="FFFF00"/>
                </a:solidFill>
              </a:rPr>
              <a:t>Sh’mot (Exodus) 30:12b</a:t>
            </a:r>
          </a:p>
        </p:txBody>
      </p:sp>
      <p:sp>
        <p:nvSpPr>
          <p:cNvPr id="5" name="Rectangle 4"/>
          <p:cNvSpPr txBox="1">
            <a:spLocks noChangeArrowheads="1"/>
          </p:cNvSpPr>
          <p:nvPr/>
        </p:nvSpPr>
        <p:spPr bwMode="auto">
          <a:xfrm>
            <a:off x="6584156" y="514350"/>
            <a:ext cx="1426567" cy="971550"/>
          </a:xfrm>
          <a:prstGeom prst="rect">
            <a:avLst/>
          </a:prstGeom>
          <a:noFill/>
          <a:ln w="9525">
            <a:noFill/>
            <a:miter lim="800000"/>
            <a:headEnd/>
            <a:tailEnd/>
          </a:ln>
          <a:effectLst/>
        </p:spPr>
        <p:txBody>
          <a:bodyPr vert="horz" wrap="square" lIns="65604" tIns="32782" rIns="65604" bIns="32782"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5981" indent="-245981" algn="ctr" defTabSz="655813" rtl="1">
              <a:lnSpc>
                <a:spcPct val="80000"/>
              </a:lnSpc>
              <a:spcBef>
                <a:spcPct val="0"/>
              </a:spcBef>
              <a:defRPr/>
            </a:pPr>
            <a:endParaRPr lang="en-US" sz="300" kern="0" dirty="0">
              <a:solidFill>
                <a:srgbClr val="FFFFFF"/>
              </a:solidFill>
              <a:latin typeface="David" panose="020E0502060401010101" pitchFamily="34" charset="-79"/>
              <a:cs typeface="David" panose="020E0502060401010101" pitchFamily="34" charset="-79"/>
            </a:endParaRPr>
          </a:p>
          <a:p>
            <a:pPr marL="245981" indent="-245981" algn="ctr" defTabSz="655813" rtl="1">
              <a:lnSpc>
                <a:spcPct val="80000"/>
              </a:lnSpc>
              <a:spcBef>
                <a:spcPct val="0"/>
              </a:spcBef>
              <a:defRPr/>
            </a:pPr>
            <a:r>
              <a:rPr lang="he-IL" sz="3700" kern="0" dirty="0">
                <a:solidFill>
                  <a:srgbClr val="FFFFFF"/>
                </a:solidFill>
                <a:latin typeface="David" panose="020E0502060401010101" pitchFamily="34" charset="-79"/>
                <a:cs typeface="David" panose="020E0502060401010101" pitchFamily="34" charset="-79"/>
              </a:rPr>
              <a:t>יְיָ</a:t>
            </a:r>
            <a:endParaRPr lang="en-US" sz="3700" kern="0" dirty="0">
              <a:solidFill>
                <a:srgbClr val="FFFFFF"/>
              </a:solidFill>
              <a:latin typeface="David" panose="020E0502060401010101" pitchFamily="34" charset="-79"/>
              <a:cs typeface="David" panose="020E0502060401010101" pitchFamily="34" charset="-79"/>
            </a:endParaRPr>
          </a:p>
          <a:p>
            <a:pPr marL="245981" indent="-245981" algn="ctr" defTabSz="655813" rtl="1">
              <a:lnSpc>
                <a:spcPct val="80000"/>
              </a:lnSpc>
              <a:defRPr/>
            </a:pPr>
            <a:endParaRPr lang="en-US" sz="400" kern="0" dirty="0">
              <a:solidFill>
                <a:srgbClr val="FFFFFF"/>
              </a:solidFill>
              <a:latin typeface="Arial"/>
            </a:endParaRPr>
          </a:p>
          <a:p>
            <a:pPr marL="245981" indent="-245981" algn="ctr" defTabSz="655813" rtl="1">
              <a:lnSpc>
                <a:spcPct val="80000"/>
              </a:lnSpc>
              <a:defRPr/>
            </a:pPr>
            <a:r>
              <a:rPr lang="en-US" sz="2300" kern="0" cap="small" dirty="0">
                <a:solidFill>
                  <a:srgbClr val="FFFFFF"/>
                </a:solidFill>
                <a:latin typeface="Arial"/>
              </a:rPr>
              <a:t>Adoni,</a:t>
            </a:r>
            <a:endParaRPr lang="en-US" sz="2300" b="1" kern="0" cap="small" dirty="0">
              <a:solidFill>
                <a:srgbClr val="FFFFFF"/>
              </a:solidFill>
              <a:latin typeface="Arial"/>
              <a:cs typeface="Vilna" pitchFamily="2" charset="-79"/>
            </a:endParaRPr>
          </a:p>
        </p:txBody>
      </p:sp>
      <p:sp>
        <p:nvSpPr>
          <p:cNvPr id="2" name="Rectangle 1"/>
          <p:cNvSpPr/>
          <p:nvPr/>
        </p:nvSpPr>
        <p:spPr>
          <a:xfrm>
            <a:off x="3627438" y="1809750"/>
            <a:ext cx="1143000" cy="1219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25134782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38944" y="400051"/>
            <a:ext cx="7900988" cy="3963800"/>
          </a:xfrm>
          <a:prstGeom prst="rect">
            <a:avLst/>
          </a:prstGeom>
        </p:spPr>
      </p:pic>
      <p:sp>
        <p:nvSpPr>
          <p:cNvPr id="23555" name="Rectangle 2"/>
          <p:cNvSpPr>
            <a:spLocks noGrp="1" noChangeArrowheads="1"/>
          </p:cNvSpPr>
          <p:nvPr>
            <p:ph type="title" idx="4294967295"/>
          </p:nvPr>
        </p:nvSpPr>
        <p:spPr>
          <a:xfrm>
            <a:off x="1426756" y="0"/>
            <a:ext cx="5925741" cy="514350"/>
          </a:xfrm>
        </p:spPr>
        <p:txBody>
          <a:bodyPr/>
          <a:lstStyle/>
          <a:p>
            <a:pPr rtl="1" eaLnBrk="1" hangingPunct="1"/>
            <a:r>
              <a:rPr lang="en-US" altLang="en-US" sz="2000" dirty="0">
                <a:solidFill>
                  <a:srgbClr val="FFFF00"/>
                </a:solidFill>
              </a:rPr>
              <a:t>Sh’mot (Exodus) 30:13a</a:t>
            </a:r>
          </a:p>
        </p:txBody>
      </p:sp>
      <p:sp>
        <p:nvSpPr>
          <p:cNvPr id="3" name="Rectangle 2"/>
          <p:cNvSpPr/>
          <p:nvPr/>
        </p:nvSpPr>
        <p:spPr>
          <a:xfrm>
            <a:off x="438944" y="1733550"/>
            <a:ext cx="3112293" cy="121920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4056341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603548" y="571501"/>
            <a:ext cx="7571780" cy="2407718"/>
          </a:xfrm>
          <a:prstGeom prst="rect">
            <a:avLst/>
          </a:prstGeom>
        </p:spPr>
      </p:pic>
      <p:sp>
        <p:nvSpPr>
          <p:cNvPr id="23555" name="Rectangle 2"/>
          <p:cNvSpPr>
            <a:spLocks noGrp="1" noChangeArrowheads="1"/>
          </p:cNvSpPr>
          <p:nvPr>
            <p:ph type="title" idx="4294967295"/>
          </p:nvPr>
        </p:nvSpPr>
        <p:spPr>
          <a:xfrm>
            <a:off x="1426756" y="0"/>
            <a:ext cx="5925741" cy="514350"/>
          </a:xfrm>
        </p:spPr>
        <p:txBody>
          <a:bodyPr/>
          <a:lstStyle/>
          <a:p>
            <a:pPr rtl="1" eaLnBrk="1" hangingPunct="1"/>
            <a:r>
              <a:rPr lang="en-US" altLang="en-US" sz="2000" dirty="0">
                <a:solidFill>
                  <a:srgbClr val="FFFF00"/>
                </a:solidFill>
              </a:rPr>
              <a:t>Sh’mot (Exodus) 30:13b</a:t>
            </a:r>
          </a:p>
        </p:txBody>
      </p:sp>
      <p:sp>
        <p:nvSpPr>
          <p:cNvPr id="5" name="Rectangle 4"/>
          <p:cNvSpPr txBox="1">
            <a:spLocks noChangeArrowheads="1"/>
          </p:cNvSpPr>
          <p:nvPr/>
        </p:nvSpPr>
        <p:spPr bwMode="auto">
          <a:xfrm>
            <a:off x="6584156" y="1943100"/>
            <a:ext cx="1426567" cy="971550"/>
          </a:xfrm>
          <a:prstGeom prst="rect">
            <a:avLst/>
          </a:prstGeom>
          <a:noFill/>
          <a:ln w="9525">
            <a:noFill/>
            <a:miter lim="800000"/>
            <a:headEnd/>
            <a:tailEnd/>
          </a:ln>
          <a:effectLst/>
        </p:spPr>
        <p:txBody>
          <a:bodyPr vert="horz" wrap="square" lIns="65633" tIns="32797" rIns="65633" bIns="32797"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6078" indent="-246078" algn="ctr" defTabSz="656084" rtl="1">
              <a:lnSpc>
                <a:spcPct val="80000"/>
              </a:lnSpc>
              <a:spcBef>
                <a:spcPct val="0"/>
              </a:spcBef>
              <a:defRPr/>
            </a:pPr>
            <a:endParaRPr lang="en-US" sz="300" kern="0" dirty="0">
              <a:solidFill>
                <a:srgbClr val="FFFFFF"/>
              </a:solidFill>
              <a:latin typeface="David" panose="020E0502060401010101" pitchFamily="34" charset="-79"/>
              <a:cs typeface="David" panose="020E0502060401010101" pitchFamily="34" charset="-79"/>
            </a:endParaRPr>
          </a:p>
          <a:p>
            <a:pPr marL="246078" indent="-246078" algn="ctr" defTabSz="656084" rtl="1">
              <a:lnSpc>
                <a:spcPct val="80000"/>
              </a:lnSpc>
              <a:spcBef>
                <a:spcPct val="0"/>
              </a:spcBef>
              <a:defRPr/>
            </a:pPr>
            <a:r>
              <a:rPr lang="he-IL" sz="3700" kern="0" dirty="0">
                <a:solidFill>
                  <a:srgbClr val="FFFFFF"/>
                </a:solidFill>
                <a:latin typeface="David" panose="020E0502060401010101" pitchFamily="34" charset="-79"/>
                <a:cs typeface="David" panose="020E0502060401010101" pitchFamily="34" charset="-79"/>
              </a:rPr>
              <a:t>יְיָ</a:t>
            </a:r>
            <a:endParaRPr lang="en-US" sz="3700" kern="0" dirty="0">
              <a:solidFill>
                <a:srgbClr val="FFFFFF"/>
              </a:solidFill>
              <a:latin typeface="David" panose="020E0502060401010101" pitchFamily="34" charset="-79"/>
              <a:cs typeface="David" panose="020E0502060401010101" pitchFamily="34" charset="-79"/>
            </a:endParaRPr>
          </a:p>
          <a:p>
            <a:pPr marL="246078" indent="-246078" algn="ctr" defTabSz="656084" rtl="1">
              <a:lnSpc>
                <a:spcPct val="80000"/>
              </a:lnSpc>
              <a:defRPr/>
            </a:pPr>
            <a:endParaRPr lang="en-US" sz="400" kern="0" dirty="0">
              <a:solidFill>
                <a:srgbClr val="FFFFFF"/>
              </a:solidFill>
              <a:latin typeface="Arial"/>
            </a:endParaRPr>
          </a:p>
          <a:p>
            <a:pPr marL="246078" indent="-246078" algn="ctr" defTabSz="656084" rtl="1">
              <a:lnSpc>
                <a:spcPct val="80000"/>
              </a:lnSpc>
              <a:defRPr/>
            </a:pPr>
            <a:r>
              <a:rPr lang="en-US" sz="2300" kern="0" cap="small" dirty="0">
                <a:solidFill>
                  <a:srgbClr val="FFFFFF"/>
                </a:solidFill>
                <a:latin typeface="Arial"/>
              </a:rPr>
              <a:t>Adoni.</a:t>
            </a:r>
            <a:endParaRPr lang="en-US" sz="2300" b="1" kern="0" cap="small" dirty="0">
              <a:solidFill>
                <a:srgbClr val="FFFFFF"/>
              </a:solidFill>
              <a:latin typeface="Arial"/>
              <a:cs typeface="Vilna" pitchFamily="2" charset="-79"/>
            </a:endParaRPr>
          </a:p>
        </p:txBody>
      </p:sp>
    </p:spTree>
    <p:extLst>
      <p:ext uri="{BB962C8B-B14F-4D97-AF65-F5344CB8AC3E}">
        <p14:creationId xmlns:p14="http://schemas.microsoft.com/office/powerpoint/2010/main" val="25045577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38944" y="400051"/>
            <a:ext cx="7900988" cy="3916154"/>
          </a:xfrm>
          <a:prstGeom prst="rect">
            <a:avLst/>
          </a:prstGeom>
        </p:spPr>
      </p:pic>
      <p:sp>
        <p:nvSpPr>
          <p:cNvPr id="23555" name="Rectangle 2"/>
          <p:cNvSpPr>
            <a:spLocks noGrp="1" noChangeArrowheads="1"/>
          </p:cNvSpPr>
          <p:nvPr>
            <p:ph type="title" idx="4294967295"/>
          </p:nvPr>
        </p:nvSpPr>
        <p:spPr>
          <a:xfrm>
            <a:off x="1426756" y="0"/>
            <a:ext cx="5925741" cy="514350"/>
          </a:xfrm>
        </p:spPr>
        <p:txBody>
          <a:bodyPr/>
          <a:lstStyle/>
          <a:p>
            <a:pPr rtl="1" eaLnBrk="1" hangingPunct="1"/>
            <a:r>
              <a:rPr lang="en-US" altLang="en-US" sz="2000" dirty="0">
                <a:solidFill>
                  <a:srgbClr val="FFFF00"/>
                </a:solidFill>
              </a:rPr>
              <a:t>Sh’mot (Exodus) 30:14</a:t>
            </a:r>
          </a:p>
        </p:txBody>
      </p:sp>
      <p:sp>
        <p:nvSpPr>
          <p:cNvPr id="4" name="Rectangle 4"/>
          <p:cNvSpPr txBox="1">
            <a:spLocks noChangeArrowheads="1"/>
          </p:cNvSpPr>
          <p:nvPr/>
        </p:nvSpPr>
        <p:spPr bwMode="auto">
          <a:xfrm>
            <a:off x="1097359" y="3200400"/>
            <a:ext cx="1426567" cy="971550"/>
          </a:xfrm>
          <a:prstGeom prst="rect">
            <a:avLst/>
          </a:prstGeom>
          <a:noFill/>
          <a:ln w="9525">
            <a:noFill/>
            <a:miter lim="800000"/>
            <a:headEnd/>
            <a:tailEnd/>
          </a:ln>
          <a:effectLst/>
        </p:spPr>
        <p:txBody>
          <a:bodyPr vert="horz" wrap="square" lIns="65650" tIns="32808" rIns="65650" bIns="32808"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6144" indent="-246144" algn="ctr" defTabSz="656268" rtl="1">
              <a:lnSpc>
                <a:spcPct val="80000"/>
              </a:lnSpc>
              <a:spcBef>
                <a:spcPct val="0"/>
              </a:spcBef>
              <a:defRPr/>
            </a:pPr>
            <a:endParaRPr lang="en-US" sz="300" kern="0" dirty="0">
              <a:solidFill>
                <a:srgbClr val="FFFFFF"/>
              </a:solidFill>
              <a:latin typeface="David" panose="020E0502060401010101" pitchFamily="34" charset="-79"/>
              <a:cs typeface="David" panose="020E0502060401010101" pitchFamily="34" charset="-79"/>
            </a:endParaRPr>
          </a:p>
          <a:p>
            <a:pPr marL="246144" indent="-246144" algn="ctr" defTabSz="656268" rtl="1">
              <a:lnSpc>
                <a:spcPct val="80000"/>
              </a:lnSpc>
              <a:spcBef>
                <a:spcPct val="0"/>
              </a:spcBef>
              <a:defRPr/>
            </a:pPr>
            <a:r>
              <a:rPr lang="he-IL" sz="3700" kern="0" dirty="0">
                <a:solidFill>
                  <a:srgbClr val="FFFFFF"/>
                </a:solidFill>
                <a:latin typeface="David" panose="020E0502060401010101" pitchFamily="34" charset="-79"/>
                <a:cs typeface="David" panose="020E0502060401010101" pitchFamily="34" charset="-79"/>
              </a:rPr>
              <a:t>יְיָ</a:t>
            </a:r>
            <a:endParaRPr lang="en-US" sz="3700" kern="0" dirty="0">
              <a:solidFill>
                <a:srgbClr val="FFFFFF"/>
              </a:solidFill>
              <a:latin typeface="David" panose="020E0502060401010101" pitchFamily="34" charset="-79"/>
              <a:cs typeface="David" panose="020E0502060401010101" pitchFamily="34" charset="-79"/>
            </a:endParaRPr>
          </a:p>
          <a:p>
            <a:pPr marL="246144" indent="-246144" algn="ctr" defTabSz="656268" rtl="1">
              <a:lnSpc>
                <a:spcPct val="80000"/>
              </a:lnSpc>
              <a:defRPr/>
            </a:pPr>
            <a:endParaRPr lang="en-US" sz="400" kern="0" dirty="0">
              <a:solidFill>
                <a:srgbClr val="FFFFFF"/>
              </a:solidFill>
              <a:latin typeface="Arial"/>
            </a:endParaRPr>
          </a:p>
          <a:p>
            <a:pPr marL="246144" indent="-246144" algn="ctr" defTabSz="656268" rtl="1">
              <a:lnSpc>
                <a:spcPct val="80000"/>
              </a:lnSpc>
              <a:defRPr/>
            </a:pPr>
            <a:r>
              <a:rPr lang="en-US" sz="2300" kern="0" cap="small" dirty="0">
                <a:solidFill>
                  <a:srgbClr val="FFFFFF"/>
                </a:solidFill>
                <a:latin typeface="Arial"/>
              </a:rPr>
              <a:t>Adoni.</a:t>
            </a:r>
            <a:endParaRPr lang="en-US" sz="2300" b="1" kern="0" cap="small" dirty="0">
              <a:solidFill>
                <a:srgbClr val="FFFFFF"/>
              </a:solidFill>
              <a:latin typeface="Arial"/>
              <a:cs typeface="Vilna" pitchFamily="2" charset="-79"/>
            </a:endParaRPr>
          </a:p>
        </p:txBody>
      </p:sp>
    </p:spTree>
    <p:extLst>
      <p:ext uri="{BB962C8B-B14F-4D97-AF65-F5344CB8AC3E}">
        <p14:creationId xmlns:p14="http://schemas.microsoft.com/office/powerpoint/2010/main" val="26023586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50837" y="285750"/>
            <a:ext cx="8135408" cy="4648200"/>
          </a:xfrm>
        </p:spPr>
        <p:txBody>
          <a:bodyPr>
            <a:normAutofit fontScale="92500" lnSpcReduction="20000"/>
          </a:bodyPr>
          <a:lstStyle/>
          <a:p>
            <a:pPr algn="l"/>
            <a:r>
              <a:rPr lang="en-US" baseline="30000" dirty="0"/>
              <a:t>2 Sam 24.1-15  </a:t>
            </a:r>
            <a:r>
              <a:rPr lang="en-US" dirty="0"/>
              <a:t>The anger of A</a:t>
            </a:r>
            <a:r>
              <a:rPr lang="en-US" sz="3200" dirty="0"/>
              <a:t>DONI</a:t>
            </a:r>
            <a:r>
              <a:rPr lang="en-US" dirty="0"/>
              <a:t> blazed up against </a:t>
            </a:r>
            <a:r>
              <a:rPr lang="en-US" dirty="0" err="1"/>
              <a:t>Isra'el</a:t>
            </a:r>
            <a:r>
              <a:rPr lang="en-US" dirty="0"/>
              <a:t>, so he moved David to act against them by saying, "Go, take a census of </a:t>
            </a:r>
            <a:r>
              <a:rPr lang="en-US" dirty="0" err="1"/>
              <a:t>Isra'el</a:t>
            </a:r>
            <a:r>
              <a:rPr lang="en-US" dirty="0"/>
              <a:t> and </a:t>
            </a:r>
            <a:r>
              <a:rPr lang="en-US" dirty="0" err="1"/>
              <a:t>Y'hudah</a:t>
            </a:r>
            <a:r>
              <a:rPr lang="en-US" dirty="0"/>
              <a:t>." The king said to </a:t>
            </a:r>
            <a:r>
              <a:rPr lang="en-US" dirty="0" err="1"/>
              <a:t>Yo'av</a:t>
            </a:r>
            <a:r>
              <a:rPr lang="en-US" dirty="0"/>
              <a:t> the commander of the army, who was with him, "Go systematically through all the tribes of </a:t>
            </a:r>
            <a:r>
              <a:rPr lang="en-US" dirty="0" err="1"/>
              <a:t>Isra'el</a:t>
            </a:r>
            <a:r>
              <a:rPr lang="en-US" dirty="0"/>
              <a:t>, </a:t>
            </a:r>
          </a:p>
        </p:txBody>
      </p:sp>
    </p:spTree>
    <p:extLst>
      <p:ext uri="{BB962C8B-B14F-4D97-AF65-F5344CB8AC3E}">
        <p14:creationId xmlns:p14="http://schemas.microsoft.com/office/powerpoint/2010/main" val="6329249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077201" cy="4495800"/>
          </a:xfrm>
        </p:spPr>
        <p:txBody>
          <a:bodyPr>
            <a:normAutofit/>
          </a:bodyPr>
          <a:lstStyle/>
          <a:p>
            <a:pPr algn="l"/>
            <a:r>
              <a:rPr lang="en-US" baseline="30000" dirty="0"/>
              <a:t>2 Sam 24.1-15  </a:t>
            </a:r>
            <a:r>
              <a:rPr lang="en-US" dirty="0"/>
              <a:t>from Dan to </a:t>
            </a:r>
            <a:r>
              <a:rPr lang="en-US" dirty="0" err="1"/>
              <a:t>Be'er</a:t>
            </a:r>
            <a:r>
              <a:rPr lang="en-US" dirty="0"/>
              <a:t>-Sheva; and take a census of the population; so that I can know how many people there are."  </a:t>
            </a:r>
            <a:r>
              <a:rPr lang="en-US" dirty="0" err="1"/>
              <a:t>Yo'av</a:t>
            </a:r>
            <a:r>
              <a:rPr lang="en-US" dirty="0"/>
              <a:t> said to the king, </a:t>
            </a:r>
          </a:p>
        </p:txBody>
      </p:sp>
    </p:spTree>
    <p:extLst>
      <p:ext uri="{BB962C8B-B14F-4D97-AF65-F5344CB8AC3E}">
        <p14:creationId xmlns:p14="http://schemas.microsoft.com/office/powerpoint/2010/main" val="19414396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4636" y="285750"/>
            <a:ext cx="8077201" cy="4495800"/>
          </a:xfrm>
        </p:spPr>
        <p:txBody>
          <a:bodyPr>
            <a:normAutofit/>
          </a:bodyPr>
          <a:lstStyle/>
          <a:p>
            <a:pPr algn="l"/>
            <a:r>
              <a:rPr lang="en-US" baseline="30000" dirty="0"/>
              <a:t>2 Sam 24.1-15  </a:t>
            </a:r>
            <a:r>
              <a:rPr lang="en-US" dirty="0"/>
              <a:t>"May A</a:t>
            </a:r>
            <a:r>
              <a:rPr lang="en-US" sz="3000" dirty="0"/>
              <a:t>DONI</a:t>
            </a:r>
            <a:r>
              <a:rPr lang="en-US" dirty="0"/>
              <a:t> your God add to the people a hundredfold, no matter how many there are; and may the eyes of my lord the king see it. But why does my lord the king take pleasure in doing this?"</a:t>
            </a:r>
          </a:p>
        </p:txBody>
      </p:sp>
    </p:spTree>
    <p:extLst>
      <p:ext uri="{BB962C8B-B14F-4D97-AF65-F5344CB8AC3E}">
        <p14:creationId xmlns:p14="http://schemas.microsoft.com/office/powerpoint/2010/main" val="1771972947"/>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38239</TotalTime>
  <Words>7782</Words>
  <Application>Microsoft Office PowerPoint</Application>
  <PresentationFormat>Custom</PresentationFormat>
  <Paragraphs>842</Paragraphs>
  <Slides>148</Slides>
  <Notes>148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148</vt:i4>
      </vt:variant>
    </vt:vector>
  </HeadingPairs>
  <TitlesOfParts>
    <vt:vector size="158" baseType="lpstr">
      <vt:lpstr>Arial Unicode MS</vt:lpstr>
      <vt:lpstr>Arial</vt:lpstr>
      <vt:lpstr>Arial Rounded MT Bold</vt:lpstr>
      <vt:lpstr>David</vt:lpstr>
      <vt:lpstr>Vilna</vt:lpstr>
      <vt:lpstr>1_Default Design</vt:lpstr>
      <vt:lpstr>4_Default Design</vt:lpstr>
      <vt:lpstr>5_Default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Sh’mot (Exodus) 25.2a</vt:lpstr>
      <vt:lpstr>Sh’mot (Exodus) 25.2b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Sh’mot (Exodus) 30:11</vt:lpstr>
      <vt:lpstr>Sh’mot (Exodus) 30:12a</vt:lpstr>
      <vt:lpstr>Sh’mot (Exodus) 30:12b</vt:lpstr>
      <vt:lpstr>Sh’mot (Exodus) 30:13a</vt:lpstr>
      <vt:lpstr>Sh’mot (Exodus) 30:13b</vt:lpstr>
      <vt:lpstr>Sh’mot (Exodus) 30:14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1080</cp:revision>
  <dcterms:created xsi:type="dcterms:W3CDTF">2006-04-21T19:34:43Z</dcterms:created>
  <dcterms:modified xsi:type="dcterms:W3CDTF">2024-08-10T13:59:14Z</dcterms:modified>
</cp:coreProperties>
</file>