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1"/>
  </p:notesMasterIdLst>
  <p:handoutMasterIdLst>
    <p:handoutMasterId r:id="rId92"/>
  </p:handoutMasterIdLst>
  <p:sldIdLst>
    <p:sldId id="66231" r:id="rId2"/>
    <p:sldId id="2045" r:id="rId3"/>
    <p:sldId id="66204" r:id="rId4"/>
    <p:sldId id="66197" r:id="rId5"/>
    <p:sldId id="66196" r:id="rId6"/>
    <p:sldId id="66194" r:id="rId7"/>
    <p:sldId id="66200" r:id="rId8"/>
    <p:sldId id="66198" r:id="rId9"/>
    <p:sldId id="66263" r:id="rId10"/>
    <p:sldId id="66270" r:id="rId11"/>
    <p:sldId id="66273" r:id="rId12"/>
    <p:sldId id="66193" r:id="rId13"/>
    <p:sldId id="66201" r:id="rId14"/>
    <p:sldId id="66199" r:id="rId15"/>
    <p:sldId id="66195" r:id="rId16"/>
    <p:sldId id="66279" r:id="rId17"/>
    <p:sldId id="66278" r:id="rId18"/>
    <p:sldId id="66202" r:id="rId19"/>
    <p:sldId id="66232" r:id="rId20"/>
    <p:sldId id="66222" r:id="rId21"/>
    <p:sldId id="66220" r:id="rId22"/>
    <p:sldId id="66221" r:id="rId23"/>
    <p:sldId id="66224" r:id="rId24"/>
    <p:sldId id="66250" r:id="rId25"/>
    <p:sldId id="66206" r:id="rId26"/>
    <p:sldId id="66207" r:id="rId27"/>
    <p:sldId id="66208" r:id="rId28"/>
    <p:sldId id="66209" r:id="rId29"/>
    <p:sldId id="66210" r:id="rId30"/>
    <p:sldId id="66211" r:id="rId31"/>
    <p:sldId id="66269" r:id="rId32"/>
    <p:sldId id="66218" r:id="rId33"/>
    <p:sldId id="66205" r:id="rId34"/>
    <p:sldId id="66219" r:id="rId35"/>
    <p:sldId id="66203" r:id="rId36"/>
    <p:sldId id="66229" r:id="rId37"/>
    <p:sldId id="66223" r:id="rId38"/>
    <p:sldId id="66233" r:id="rId39"/>
    <p:sldId id="66251" r:id="rId40"/>
    <p:sldId id="66213" r:id="rId41"/>
    <p:sldId id="66248" r:id="rId42"/>
    <p:sldId id="66234" r:id="rId43"/>
    <p:sldId id="66235" r:id="rId44"/>
    <p:sldId id="66247" r:id="rId45"/>
    <p:sldId id="66249" r:id="rId46"/>
    <p:sldId id="66252" r:id="rId47"/>
    <p:sldId id="66253" r:id="rId48"/>
    <p:sldId id="66254" r:id="rId49"/>
    <p:sldId id="66236" r:id="rId50"/>
    <p:sldId id="66237" r:id="rId51"/>
    <p:sldId id="66265" r:id="rId52"/>
    <p:sldId id="66271" r:id="rId53"/>
    <p:sldId id="66280" r:id="rId54"/>
    <p:sldId id="66214" r:id="rId55"/>
    <p:sldId id="66225" r:id="rId56"/>
    <p:sldId id="66238" r:id="rId57"/>
    <p:sldId id="66226" r:id="rId58"/>
    <p:sldId id="66255" r:id="rId59"/>
    <p:sldId id="66239" r:id="rId60"/>
    <p:sldId id="66244" r:id="rId61"/>
    <p:sldId id="66241" r:id="rId62"/>
    <p:sldId id="66243" r:id="rId63"/>
    <p:sldId id="66240" r:id="rId64"/>
    <p:sldId id="66227" r:id="rId65"/>
    <p:sldId id="66242" r:id="rId66"/>
    <p:sldId id="66245" r:id="rId67"/>
    <p:sldId id="66256" r:id="rId68"/>
    <p:sldId id="66215" r:id="rId69"/>
    <p:sldId id="66262" r:id="rId70"/>
    <p:sldId id="66257" r:id="rId71"/>
    <p:sldId id="66259" r:id="rId72"/>
    <p:sldId id="66260" r:id="rId73"/>
    <p:sldId id="66216" r:id="rId74"/>
    <p:sldId id="66217" r:id="rId75"/>
    <p:sldId id="66267" r:id="rId76"/>
    <p:sldId id="66268" r:id="rId77"/>
    <p:sldId id="66258" r:id="rId78"/>
    <p:sldId id="66189" r:id="rId79"/>
    <p:sldId id="66261" r:id="rId80"/>
    <p:sldId id="66274" r:id="rId81"/>
    <p:sldId id="66183" r:id="rId82"/>
    <p:sldId id="66164" r:id="rId83"/>
    <p:sldId id="66275" r:id="rId84"/>
    <p:sldId id="66276" r:id="rId85"/>
    <p:sldId id="66184" r:id="rId86"/>
    <p:sldId id="66277" r:id="rId87"/>
    <p:sldId id="66186" r:id="rId88"/>
    <p:sldId id="66187" r:id="rId89"/>
    <p:sldId id="66281" r:id="rId9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760" autoAdjust="0"/>
    <p:restoredTop sz="87933" autoAdjust="0"/>
  </p:normalViewPr>
  <p:slideViewPr>
    <p:cSldViewPr>
      <p:cViewPr varScale="1">
        <p:scale>
          <a:sx n="100" d="100"/>
          <a:sy n="100" d="100"/>
        </p:scale>
        <p:origin x="96" y="51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1042"/>
    </p:cViewPr>
  </p:sorterViewPr>
  <p:notesViewPr>
    <p:cSldViewPr>
      <p:cViewPr varScale="1">
        <p:scale>
          <a:sx n="82" d="100"/>
          <a:sy n="82" d="100"/>
        </p:scale>
        <p:origin x="1956"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en.wikipedia.org/wiki/HaShem"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en.wikipedia.org/wiki/Judaism"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youtu.be/JxTBJDCK_eg"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s://youtu.be/hkFpsILh3pc" TargetMode="Externa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www.jpost.com/breaking-news/article-814696"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www.jpost.com/breaking-news/article-814696"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3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670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298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484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There are three more major implications, but this is the one we’ll explore today.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887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669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What does that mean?   Self evident?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427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All these terms are related in the thinking of the authors.  Don’t sound alike in English.</a:t>
            </a:r>
          </a:p>
          <a:p>
            <a:r>
              <a:rPr lang="en-US" altLang="en-US" dirty="0"/>
              <a:t>Sanctification the noun describing the </a:t>
            </a:r>
            <a:r>
              <a:rPr lang="en-US" altLang="en-US" u="sng" dirty="0"/>
              <a:t>action</a:t>
            </a:r>
            <a:r>
              <a:rPr lang="en-US" altLang="en-US" dirty="0"/>
              <a:t>, the transformation.</a:t>
            </a:r>
          </a:p>
          <a:p>
            <a:r>
              <a:rPr lang="en-US" altLang="en-US" dirty="0"/>
              <a:t>Holiness is the </a:t>
            </a:r>
            <a:r>
              <a:rPr lang="en-US" altLang="en-US" u="sng" dirty="0"/>
              <a:t>condition</a:t>
            </a:r>
            <a:r>
              <a:rPr lang="en-US" altLang="en-US" dirty="0"/>
              <a:t> we are aim to attain.</a:t>
            </a:r>
          </a:p>
          <a:p>
            <a:r>
              <a:rPr lang="en-US" altLang="en-US" dirty="0"/>
              <a:t>Holy is the adjective describing people or things which have been sanctified, make holy.</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11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339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550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Continuing the series in the Book of Ephesians.</a:t>
            </a:r>
          </a:p>
          <a:p>
            <a:r>
              <a:rPr lang="en-US" altLang="en-US" dirty="0"/>
              <a:t>As a new believer in Bible College, it was a big deal to get sanctified, get filled with the Spirit, get renewed, get your heart purified.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35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141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https://www.goodreads.com/author/show/942850.E_M_Bounds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531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https://www.goodreads.com/author/quotes/942850.E_M_Bounds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869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https://www.goodreads.com/author/quotes/942850.E_M_Bounds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314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176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Note, Shaul/Paul is writing to believers.  This NOT about getting to first know the L-rd.   This is about the rest of the story, as Paul Harvey used to say.</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893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945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546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942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93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Brad Zimmerman</a:t>
            </a:r>
          </a:p>
          <a:p>
            <a:r>
              <a:rPr lang="en-US" altLang="en-US" dirty="0"/>
              <a:t>https://www.facebook.com/reel/819868282906677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189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108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19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Consider the word picture. </a:t>
            </a:r>
          </a:p>
          <a:p>
            <a:r>
              <a:rPr lang="en-US" altLang="en-US" dirty="0"/>
              <a:t>How long can it take to remove a garment?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15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altLang="en-US" dirty="0"/>
              <a:t>Aorist tense means a definite, completed action.  A crisis point.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692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https://en.wikipedia.org/wiki/Aorist_(Ancient_Greek)</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517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https://en.wikipedia.org/wiki/Aorist_(Ancient_Greek)</a:t>
            </a:r>
          </a:p>
          <a:p>
            <a:r>
              <a:rPr lang="en-US" altLang="en-US" dirty="0"/>
              <a:t>A definite event.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284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Death is complete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541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How long can it take to remove a garment?   </a:t>
            </a:r>
          </a:p>
          <a:p>
            <a:r>
              <a:rPr lang="en-US" altLang="en-US" dirty="0"/>
              <a:t>But I put it off, an it comes back!</a:t>
            </a:r>
          </a:p>
          <a:p>
            <a:r>
              <a:rPr lang="en-US" altLang="en-US" dirty="0"/>
              <a:t>True, but there is a decision point, a crisis point.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931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False, debauched covering with garments of redemption</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3084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29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2174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Crisis and process.  </a:t>
            </a:r>
          </a:p>
          <a:p>
            <a:r>
              <a:rPr lang="en-US" altLang="en-US" dirty="0"/>
              <a:t>Barney Kasdan: not merely laundering the old clothes.  Not self improvement.  Death to self.  Writing to believers, so this was more than initial salvation.   </a:t>
            </a:r>
          </a:p>
          <a:p>
            <a:r>
              <a:rPr lang="en-US" altLang="en-US" dirty="0"/>
              <a:t>Yetzer hara </a:t>
            </a:r>
            <a:r>
              <a:rPr lang="en-US" altLang="en-US" dirty="0">
                <a:sym typeface="Wingdings" panose="05000000000000000000" pitchFamily="2" charset="2"/>
              </a:rPr>
              <a:t> Yetzer </a:t>
            </a:r>
            <a:r>
              <a:rPr lang="en-US" altLang="en-US" dirty="0" err="1">
                <a:sym typeface="Wingdings" panose="05000000000000000000" pitchFamily="2" charset="2"/>
              </a:rPr>
              <a:t>hatov</a:t>
            </a:r>
            <a:r>
              <a:rPr lang="en-US" altLang="en-US" dirty="0">
                <a:sym typeface="Wingdings" panose="05000000000000000000" pitchFamily="2" charset="2"/>
              </a:rPr>
              <a:t>  </a:t>
            </a:r>
          </a:p>
          <a:p>
            <a:r>
              <a:rPr lang="en-US" altLang="en-US" dirty="0">
                <a:sym typeface="Wingdings" panose="05000000000000000000" pitchFamily="2" charset="2"/>
              </a:rPr>
              <a:t> </a:t>
            </a:r>
            <a:r>
              <a:rPr lang="he-IL" altLang="en-US" b="1" dirty="0">
                <a:latin typeface="David" panose="020E0502060401010101" pitchFamily="34" charset="-79"/>
                <a:cs typeface="David" panose="020E0502060401010101" pitchFamily="34" charset="-79"/>
                <a:sym typeface="Wingdings" panose="05000000000000000000" pitchFamily="2" charset="2"/>
              </a:rPr>
              <a:t>יצר הרע --&gt; יצר הטוב</a:t>
            </a:r>
            <a:endParaRPr lang="en-US" altLang="en-US" b="1" dirty="0">
              <a:latin typeface="David" panose="020E0502060401010101" pitchFamily="34" charset="-79"/>
              <a:cs typeface="David" panose="020E0502060401010101" pitchFamily="34" charset="-79"/>
            </a:endParaRP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891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60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38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Perkins p 32 Marine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070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169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6450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They were believers, but hadn’t gone through the second change point.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08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839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There is the key thing, the Ruakh coming upon them.  Speaking in tongues is an ancillary blessing, doesn’t always happen.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8607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75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https://youtu.be/A6UsE-zVCEE </a:t>
            </a:r>
          </a:p>
          <a:p>
            <a:r>
              <a:rPr lang="en-US" altLang="en-US" dirty="0"/>
              <a:t>That has already been answered.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4716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6825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Are you ready?  </a:t>
            </a:r>
          </a:p>
          <a:p>
            <a:r>
              <a:rPr lang="en-US" altLang="en-US" dirty="0"/>
              <a:t>Have you already?   </a:t>
            </a:r>
          </a:p>
          <a:p>
            <a:r>
              <a:rPr lang="en-US" altLang="en-US" dirty="0"/>
              <a:t>Did you lose that filling.  Redo!</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9993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219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Things to commit to for filling</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9097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Implication here and re stealing that Shaul was addressing former slaves.  </a:t>
            </a:r>
          </a:p>
          <a:p>
            <a:r>
              <a:rPr lang="en-US" altLang="en-US" dirty="0"/>
              <a:t>All speech was now </a:t>
            </a:r>
            <a:r>
              <a:rPr lang="en-US" b="1" i="1" dirty="0">
                <a:solidFill>
                  <a:srgbClr val="202122"/>
                </a:solidFill>
                <a:effectLst/>
                <a:highlight>
                  <a:srgbClr val="FFFFFF"/>
                </a:highlight>
                <a:latin typeface="Arial" panose="020B0604020202020204" pitchFamily="34" charset="0"/>
              </a:rPr>
              <a:t>Kiddush </a:t>
            </a:r>
            <a:r>
              <a:rPr lang="en-US" b="1" i="1" dirty="0" err="1">
                <a:solidFill>
                  <a:srgbClr val="202122"/>
                </a:solidFill>
                <a:effectLst/>
                <a:highlight>
                  <a:srgbClr val="FFFFFF"/>
                </a:highlight>
                <a:latin typeface="Arial" panose="020B0604020202020204" pitchFamily="34" charset="0"/>
              </a:rPr>
              <a:t>HaShem</a:t>
            </a:r>
            <a:r>
              <a:rPr lang="en-US" b="0" i="0" dirty="0">
                <a:solidFill>
                  <a:srgbClr val="202122"/>
                </a:solidFill>
                <a:effectLst/>
                <a:highlight>
                  <a:srgbClr val="FFFFFF"/>
                </a:highlight>
                <a:latin typeface="Arial" panose="020B0604020202020204" pitchFamily="34" charset="0"/>
              </a:rPr>
              <a:t> </a:t>
            </a:r>
            <a:endParaRPr lang="en-US" dirty="0"/>
          </a:p>
          <a:p>
            <a:r>
              <a:rPr lang="he-IL" b="1" dirty="0">
                <a:latin typeface="David" panose="020E0502060401010101" pitchFamily="34" charset="-79"/>
                <a:cs typeface="David" panose="020E0502060401010101" pitchFamily="34" charset="-79"/>
              </a:rPr>
              <a:t>קידוש השם </a:t>
            </a:r>
            <a:r>
              <a:rPr lang="he-IL" dirty="0"/>
              <a:t>"</a:t>
            </a:r>
            <a:r>
              <a:rPr lang="en-US" dirty="0"/>
              <a:t> sanctification of </a:t>
            </a:r>
            <a:r>
              <a:rPr lang="en-US" dirty="0">
                <a:hlinkClick r:id="rId3" tooltip="HaShem">
                  <a:extLst>
                    <a:ext uri="{A12FA001-AC4F-418D-AE19-62706E023703}">
                      <ahyp:hlinkClr xmlns:ahyp="http://schemas.microsoft.com/office/drawing/2018/hyperlinkcolor" val="tx"/>
                    </a:ext>
                  </a:extLst>
                </a:hlinkClick>
              </a:rPr>
              <a:t>the Name</a:t>
            </a:r>
            <a:r>
              <a:rPr lang="en-US" dirty="0"/>
              <a:t>") is a precept of </a:t>
            </a:r>
            <a:r>
              <a:rPr lang="en-US" dirty="0">
                <a:hlinkClick r:id="rId4" tooltip="Judaism">
                  <a:extLst>
                    <a:ext uri="{A12FA001-AC4F-418D-AE19-62706E023703}">
                      <ahyp:hlinkClr xmlns:ahyp="http://schemas.microsoft.com/office/drawing/2018/hyperlinkcolor" val="tx"/>
                    </a:ext>
                  </a:extLst>
                </a:hlinkClick>
              </a:rPr>
              <a:t>Judaism</a:t>
            </a:r>
            <a:r>
              <a:rPr lang="en-US" dirty="0"/>
              <a:t>. In rabbinic sources and modern parlance, it refers to private and communal conduct that reflects well, instead of poorly, on the G-d and His people.</a:t>
            </a:r>
          </a:p>
          <a:p>
            <a:endParaRPr lang="en-US" altLang="en-US" dirty="0"/>
          </a:p>
          <a:p>
            <a:r>
              <a:rPr lang="en-US" altLang="en-US" dirty="0"/>
              <a:t>Reflecting prophetic vision of </a:t>
            </a:r>
            <a:r>
              <a:rPr lang="en-US" altLang="en-US" dirty="0" err="1"/>
              <a:t>Zekhariah</a:t>
            </a:r>
            <a:r>
              <a:rPr lang="en-US" altLang="en-US" dirty="0"/>
              <a: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3130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6115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another thing to commit to if seeking the filling: put off/ put on</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6837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Shaking with rage, but not sin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208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4717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91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Hitchhiker’s Guide to the Galaxy</a:t>
            </a:r>
          </a:p>
          <a:p>
            <a:r>
              <a:rPr lang="en-US" altLang="en-US" dirty="0"/>
              <a:t>Douglas Adams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8716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Barney Kasdan </a:t>
            </a:r>
            <a:r>
              <a:rPr lang="en-US" altLang="en-US" i="1" dirty="0"/>
              <a:t>Ephesians</a:t>
            </a:r>
            <a:r>
              <a:rPr lang="en-US" altLang="en-US" dirty="0"/>
              <a:t> p 76</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14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5548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3909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2832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737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4858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Plutarch, as quoted by JK McKee p 168.</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0628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Barney Kasdan p 77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6029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Another thing to commit to relative to putting off/ putting on</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7541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We have this mentality, almost idolatry, of the 4 year degree.  My family, children of immigrants did.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a:t>
            </a:r>
            <a:r>
              <a:rPr lang="en-US" sz="2000" dirty="0"/>
              <a:t>mikeroweworks.org/</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358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42 is the answer.</a:t>
            </a:r>
          </a:p>
          <a:p>
            <a:r>
              <a:rPr lang="en-US" altLang="en-US" dirty="0"/>
              <a:t>What??!</a:t>
            </a:r>
          </a:p>
          <a:p>
            <a:r>
              <a:rPr lang="en-US" altLang="en-US" dirty="0"/>
              <a:t>You have to watch the movie, and love science fiction, or the dry British humor spoof of science fiction.</a:t>
            </a:r>
          </a:p>
          <a:p>
            <a:endParaRPr lang="en-US" altLang="en-US" dirty="0"/>
          </a:p>
          <a:p>
            <a:r>
              <a:rPr lang="en-US" altLang="en-US" dirty="0"/>
              <a:t>I am asking a much lesser, but still important question.</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5851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sz="2000" dirty="0">
                <a:hlinkClick r:id="rId3"/>
              </a:rPr>
              <a:t>https://youtu.be/JxTBJDCK_eg</a:t>
            </a:r>
            <a:r>
              <a:rPr lang="en-US" sz="2000"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4"/>
              </a:rPr>
              <a:t>https://youtu.be/hkFpsILh3pc</a:t>
            </a:r>
            <a:endParaRPr lang="en-US" sz="2000"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2256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4734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Working definition of evil, harmful speaking:  Sharing negative information with people who are not part of the problem, nor part of the solution.  Need to know.</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9145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2403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1732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7676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8076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9864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9183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a:t>
            </a:r>
            <a:r>
              <a:rPr lang="en-US" sz="2000" dirty="0">
                <a:hlinkClick r:id="rId3"/>
              </a:rPr>
              <a:t>https://www.jpost.com/breaking-news/article-814696</a:t>
            </a:r>
            <a:r>
              <a:rPr lang="en-US" sz="2000"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From GK, a founding congregant now in Israel</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44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2148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a:t>
            </a:r>
            <a:r>
              <a:rPr lang="en-US" sz="2000" dirty="0">
                <a:hlinkClick r:id="rId3"/>
              </a:rPr>
              <a:t>https://www.jpost.com/breaking-news/article-814696</a:t>
            </a:r>
            <a:r>
              <a:rPr lang="en-US" sz="2000"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From GK, a founding congregant now in Israel</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7437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https://www.israeltoday.co.il/read/legendary-israeli-general-time-to-take-out-irans-leadership/?mc_cid=9e5e6865e3&amp;mc_eid=9f06d9f262</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5926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https://www.israeltoday.co.il/read/legendary-israeli-general-time-to-take-out-irans-leadership/?mc_cid=9e5e6865e3&amp;mc_eid=9f06d9f262</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97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https://www.israeltoday.co.il/read/legendary-israeli-general-time-to-take-out-irans-leadership/?mc_cid=9e5e6865e3&amp;mc_eid=9f06d9f262</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9049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https://www.israeltoday.co.il/read/legendary-israeli-general-time-to-take-out-irans-leadership/?mc_cid=9e5e6865e3&amp;mc_eid=9f06d9f262</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2165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https://www.meforum.org/66027/israel-must-not-allow-hamas-to-survive-gaza-war?goal=0_086cfd423c-57442d49ff-33765913&amp;mc_cid=57442d49ff&amp;mc_eid=2515d15785</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8059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https://www.meforum.org/66027/israel-must-not-allow-hamas-to-survive-gaza-war?goal=0_086cfd423c-57442d49ff-33765913&amp;mc_cid=57442d49ff&amp;mc_eid=2515d15785</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2901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can’t say for sure if this was the machine used in Gaza, but it is one of the Chinese made augers.   </a:t>
            </a:r>
          </a:p>
          <a:p>
            <a:endParaRPr lang="en-US" altLang="en-US" dirty="0"/>
          </a:p>
          <a:p>
            <a:r>
              <a:rPr lang="en-US" altLang="en-US" dirty="0"/>
              <a:t>https://tangxingglobal.en.made-in-china.com/product/WxJUyjXTgtko/China-HRC870mm-Rock-Auger-Boring-Machine-Tbm-Pipe-Jacking-Tunnel-Boring-Machine.html</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5023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a:t>
            </a:r>
            <a:r>
              <a:rPr lang="en-US" sz="2000" dirty="0"/>
              <a:t>https://www.worthynews.com/97729-christian-ministries-report-revival-in-the-islamic-world-one-million-iranians-have-turned-to-christ</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6851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171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graphic of refining fire.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86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2182425" cy="4800600"/>
          </a:xfrm>
        </p:spPr>
        <p:txBody>
          <a:bodyPr>
            <a:normAutofit lnSpcReduction="10000"/>
          </a:bodyPr>
          <a:lstStyle/>
          <a:p>
            <a:pPr algn="l"/>
            <a:r>
              <a:rPr lang="en-US" sz="4000" dirty="0"/>
              <a:t>Lou Engle calling a million women to DC Oct 12</a:t>
            </a:r>
          </a:p>
          <a:p>
            <a:pPr algn="l"/>
            <a:r>
              <a:rPr lang="en-US" sz="4000" dirty="0"/>
              <a:t>YK</a:t>
            </a:r>
          </a:p>
        </p:txBody>
      </p:sp>
      <p:pic>
        <p:nvPicPr>
          <p:cNvPr id="3" name="Picture 2">
            <a:extLst>
              <a:ext uri="{FF2B5EF4-FFF2-40B4-BE49-F238E27FC236}">
                <a16:creationId xmlns:a16="http://schemas.microsoft.com/office/drawing/2014/main" id="{B4BE80AD-04D9-E67B-B10E-2EF1B69A3DD4}"/>
              </a:ext>
            </a:extLst>
          </p:cNvPr>
          <p:cNvPicPr>
            <a:picLocks noChangeAspect="1"/>
          </p:cNvPicPr>
          <p:nvPr/>
        </p:nvPicPr>
        <p:blipFill>
          <a:blip r:embed="rId3"/>
          <a:stretch>
            <a:fillRect/>
          </a:stretch>
        </p:blipFill>
        <p:spPr>
          <a:xfrm>
            <a:off x="2411025" y="0"/>
            <a:ext cx="6713925" cy="5143500"/>
          </a:xfrm>
          <a:prstGeom prst="rect">
            <a:avLst/>
          </a:prstGeom>
        </p:spPr>
      </p:pic>
    </p:spTree>
    <p:extLst>
      <p:ext uri="{BB962C8B-B14F-4D97-AF65-F5344CB8AC3E}">
        <p14:creationId xmlns:p14="http://schemas.microsoft.com/office/powerpoint/2010/main" val="3591594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B87AE546-7CE3-595A-5899-61FBE6EC49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9905C2E7-D914-736C-A55A-03D1E563BDB5}"/>
              </a:ext>
            </a:extLst>
          </p:cNvPr>
          <p:cNvSpPr txBox="1"/>
          <p:nvPr/>
        </p:nvSpPr>
        <p:spPr>
          <a:xfrm>
            <a:off x="228600" y="228600"/>
            <a:ext cx="6790064" cy="3785652"/>
          </a:xfrm>
          <a:prstGeom prst="rect">
            <a:avLst/>
          </a:prstGeom>
          <a:noFill/>
        </p:spPr>
        <p:txBody>
          <a:bodyPr wrap="none" rtlCol="0">
            <a:spAutoFit/>
          </a:bodyPr>
          <a:lstStyle/>
          <a:p>
            <a:pPr algn="l"/>
            <a:r>
              <a:rPr lang="en-US" u="sng" dirty="0">
                <a:solidFill>
                  <a:srgbClr val="FFFF66"/>
                </a:solidFill>
              </a:rPr>
              <a:t>Sanctification</a:t>
            </a:r>
          </a:p>
          <a:p>
            <a:pPr marL="514350" indent="-514350" algn="l">
              <a:buAutoNum type="arabicPeriod"/>
            </a:pPr>
            <a:r>
              <a:rPr lang="en-US" dirty="0"/>
              <a:t>The need</a:t>
            </a:r>
          </a:p>
          <a:p>
            <a:pPr marL="514350" indent="-514350" algn="l">
              <a:buAutoNum type="arabicPeriod"/>
            </a:pPr>
            <a:r>
              <a:rPr lang="en-US" dirty="0"/>
              <a:t>Seek Him for filling NOW</a:t>
            </a:r>
          </a:p>
          <a:p>
            <a:pPr marL="514350" indent="-514350" algn="l">
              <a:buAutoNum type="arabicPeriod"/>
            </a:pPr>
            <a:r>
              <a:rPr lang="en-US" dirty="0"/>
              <a:t>Practical applications</a:t>
            </a:r>
          </a:p>
          <a:p>
            <a:pPr marL="514350" indent="-514350" algn="l">
              <a:buAutoNum type="arabicPeriod"/>
            </a:pPr>
            <a:endParaRPr lang="en-US" dirty="0"/>
          </a:p>
          <a:p>
            <a:pPr marL="742950" indent="-742950" algn="l">
              <a:buAutoNum type="arabicPeriod"/>
            </a:pPr>
            <a:endParaRPr lang="en-US" dirty="0"/>
          </a:p>
        </p:txBody>
      </p:sp>
    </p:spTree>
    <p:extLst>
      <p:ext uri="{BB962C8B-B14F-4D97-AF65-F5344CB8AC3E}">
        <p14:creationId xmlns:p14="http://schemas.microsoft.com/office/powerpoint/2010/main" val="139110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B87AE546-7CE3-595A-5899-61FBE6EC49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9905C2E7-D914-736C-A55A-03D1E563BDB5}"/>
              </a:ext>
            </a:extLst>
          </p:cNvPr>
          <p:cNvSpPr txBox="1"/>
          <p:nvPr/>
        </p:nvSpPr>
        <p:spPr>
          <a:xfrm>
            <a:off x="228600" y="228600"/>
            <a:ext cx="6790064" cy="3785652"/>
          </a:xfrm>
          <a:prstGeom prst="rect">
            <a:avLst/>
          </a:prstGeom>
          <a:noFill/>
        </p:spPr>
        <p:txBody>
          <a:bodyPr wrap="none" rtlCol="0">
            <a:spAutoFit/>
          </a:bodyPr>
          <a:lstStyle/>
          <a:p>
            <a:pPr algn="l"/>
            <a:r>
              <a:rPr lang="en-US" u="sng" dirty="0">
                <a:solidFill>
                  <a:srgbClr val="FFFF66"/>
                </a:solidFill>
              </a:rPr>
              <a:t>Sanctification</a:t>
            </a:r>
          </a:p>
          <a:p>
            <a:pPr marL="514350" indent="-514350" algn="l">
              <a:buAutoNum type="arabicPeriod"/>
            </a:pPr>
            <a:r>
              <a:rPr lang="en-US" u="sng" dirty="0">
                <a:solidFill>
                  <a:srgbClr val="FFFF66"/>
                </a:solidFill>
              </a:rPr>
              <a:t>The need</a:t>
            </a:r>
          </a:p>
          <a:p>
            <a:pPr marL="514350" indent="-514350" algn="l">
              <a:buAutoNum type="arabicPeriod"/>
            </a:pPr>
            <a:r>
              <a:rPr lang="en-US" dirty="0"/>
              <a:t>Seek Him for filling NOW</a:t>
            </a:r>
          </a:p>
          <a:p>
            <a:pPr marL="514350" indent="-514350" algn="l">
              <a:buAutoNum type="arabicPeriod"/>
            </a:pPr>
            <a:r>
              <a:rPr lang="en-US" dirty="0"/>
              <a:t>Practical applications</a:t>
            </a:r>
          </a:p>
          <a:p>
            <a:pPr marL="514350" indent="-514350" algn="l">
              <a:buAutoNum type="arabicPeriod"/>
            </a:pPr>
            <a:endParaRPr lang="en-US" dirty="0"/>
          </a:p>
          <a:p>
            <a:pPr marL="742950" indent="-742950" algn="l">
              <a:buAutoNum type="arabicPeriod"/>
            </a:pPr>
            <a:endParaRPr lang="en-US" dirty="0"/>
          </a:p>
        </p:txBody>
      </p:sp>
    </p:spTree>
    <p:extLst>
      <p:ext uri="{BB962C8B-B14F-4D97-AF65-F5344CB8AC3E}">
        <p14:creationId xmlns:p14="http://schemas.microsoft.com/office/powerpoint/2010/main" val="250437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184650" y="180975"/>
            <a:ext cx="4730750" cy="4800600"/>
          </a:xfrm>
        </p:spPr>
        <p:txBody>
          <a:bodyPr>
            <a:normAutofit fontScale="92500"/>
          </a:bodyPr>
          <a:lstStyle/>
          <a:p>
            <a:pPr algn="l"/>
            <a:r>
              <a:rPr lang="en-US" sz="4000" dirty="0"/>
              <a:t>The Vision of Or HaOlam:</a:t>
            </a:r>
          </a:p>
          <a:p>
            <a:pPr algn="l"/>
            <a:r>
              <a:rPr lang="en-US" sz="4000" dirty="0"/>
              <a:t>Working to bring Jewish people, and those grafted in, to their covenantal identity in Messiah.  Implies:</a:t>
            </a:r>
          </a:p>
        </p:txBody>
      </p:sp>
      <p:pic>
        <p:nvPicPr>
          <p:cNvPr id="1026" name="Picture 2">
            <a:extLst>
              <a:ext uri="{FF2B5EF4-FFF2-40B4-BE49-F238E27FC236}">
                <a16:creationId xmlns:a16="http://schemas.microsoft.com/office/drawing/2014/main" id="{7B10CD00-62CE-6933-5FAE-2ADDA6763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41846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643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81000" y="180975"/>
            <a:ext cx="8534400" cy="4800600"/>
          </a:xfrm>
        </p:spPr>
        <p:txBody>
          <a:bodyPr>
            <a:normAutofit/>
          </a:bodyPr>
          <a:lstStyle/>
          <a:p>
            <a:pPr algn="l"/>
            <a:r>
              <a:rPr lang="en-US" sz="4000" dirty="0"/>
              <a:t>1.) Salvation through the Atonement of the Messiah; personal faith in the atoning death and resurrection of Yeshua; it's all about the King.</a:t>
            </a:r>
          </a:p>
          <a:p>
            <a:pPr algn="l"/>
            <a:endParaRPr lang="en-US" sz="4000" dirty="0"/>
          </a:p>
          <a:p>
            <a:pPr algn="l"/>
            <a:r>
              <a:rPr lang="en-US" sz="4000" dirty="0"/>
              <a:t>But, what is salvation?</a:t>
            </a:r>
          </a:p>
        </p:txBody>
      </p:sp>
    </p:spTree>
    <p:extLst>
      <p:ext uri="{BB962C8B-B14F-4D97-AF65-F5344CB8AC3E}">
        <p14:creationId xmlns:p14="http://schemas.microsoft.com/office/powerpoint/2010/main" val="197208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a:p>
            <a:endParaRPr lang="en-US" sz="4000" dirty="0"/>
          </a:p>
          <a:p>
            <a:r>
              <a:rPr lang="en-US" sz="4000" dirty="0"/>
              <a:t>From our Statement of Faith</a:t>
            </a:r>
          </a:p>
        </p:txBody>
      </p:sp>
    </p:spTree>
    <p:extLst>
      <p:ext uri="{BB962C8B-B14F-4D97-AF65-F5344CB8AC3E}">
        <p14:creationId xmlns:p14="http://schemas.microsoft.com/office/powerpoint/2010/main" val="352296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I am enjoying or seeking the indwelling of the </a:t>
            </a:r>
            <a:r>
              <a:rPr lang="en-US" sz="4000" u="sng" dirty="0">
                <a:solidFill>
                  <a:srgbClr val="FFFF66"/>
                </a:solidFill>
              </a:rPr>
              <a:t>Holy Spirit</a:t>
            </a:r>
            <a:r>
              <a:rPr lang="en-US" sz="4000" dirty="0"/>
              <a:t>, empowering me to live a </a:t>
            </a:r>
            <a:r>
              <a:rPr lang="en-US" sz="4000" u="sng" dirty="0">
                <a:solidFill>
                  <a:srgbClr val="FFFF66"/>
                </a:solidFill>
              </a:rPr>
              <a:t>holy</a:t>
            </a:r>
            <a:r>
              <a:rPr lang="en-US" sz="4000" dirty="0"/>
              <a:t> and effective life. </a:t>
            </a:r>
          </a:p>
          <a:p>
            <a:pPr algn="l"/>
            <a:r>
              <a:rPr lang="en-US" sz="4000" baseline="30000" dirty="0" err="1"/>
              <a:t>Yeer</a:t>
            </a:r>
            <a:r>
              <a:rPr lang="en-US" sz="4000" baseline="30000" dirty="0"/>
              <a:t>-</a:t>
            </a:r>
            <a:r>
              <a:rPr lang="en-US" sz="4000" baseline="30000" dirty="0" err="1"/>
              <a:t>m’ya</a:t>
            </a:r>
            <a:r>
              <a:rPr lang="en-US" sz="4000" baseline="30000" dirty="0"/>
              <a:t>-hu (Jeremiah) 31: 32  </a:t>
            </a:r>
            <a:r>
              <a:rPr lang="en-US" sz="4000" dirty="0"/>
              <a:t>“I will put My Torah within them. Yes, I will write it on their heart. I will be their God</a:t>
            </a:r>
          </a:p>
          <a:p>
            <a:pPr algn="l"/>
            <a:r>
              <a:rPr lang="en-US" sz="4000" dirty="0"/>
              <a:t>and they will be My people.</a:t>
            </a:r>
          </a:p>
        </p:txBody>
      </p:sp>
    </p:spTree>
    <p:extLst>
      <p:ext uri="{BB962C8B-B14F-4D97-AF65-F5344CB8AC3E}">
        <p14:creationId xmlns:p14="http://schemas.microsoft.com/office/powerpoint/2010/main" val="3946569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u="sng" dirty="0"/>
              <a:t>Hebrew thinking underlying this</a:t>
            </a:r>
            <a:r>
              <a:rPr lang="en-US" sz="4000" dirty="0"/>
              <a:t>.</a:t>
            </a:r>
          </a:p>
          <a:p>
            <a:pPr algn="l"/>
            <a:r>
              <a:rPr lang="en-US" sz="4000" dirty="0"/>
              <a:t>Sanctification </a:t>
            </a:r>
            <a:r>
              <a:rPr lang="he-IL" sz="4000" b="1" dirty="0">
                <a:latin typeface="David" panose="020E0502060401010101" pitchFamily="34" charset="-79"/>
                <a:cs typeface="David" panose="020E0502060401010101" pitchFamily="34" charset="-79"/>
              </a:rPr>
              <a:t>קִדּוּשׁ</a:t>
            </a:r>
            <a:r>
              <a:rPr lang="he-IL" sz="4000" dirty="0"/>
              <a:t> </a:t>
            </a:r>
            <a:r>
              <a:rPr lang="en-US" sz="4000" dirty="0"/>
              <a:t> Kiddush   noun</a:t>
            </a:r>
          </a:p>
          <a:p>
            <a:pPr algn="l"/>
            <a:r>
              <a:rPr lang="en-US" sz="4000" dirty="0"/>
              <a:t>Holiness           </a:t>
            </a:r>
            <a:r>
              <a:rPr lang="he-IL" sz="4000" b="1" dirty="0">
                <a:latin typeface="David" panose="020E0502060401010101" pitchFamily="34" charset="-79"/>
                <a:cs typeface="David" panose="020E0502060401010101" pitchFamily="34" charset="-79"/>
              </a:rPr>
              <a:t>קְדֻשָּׁה</a:t>
            </a:r>
            <a:r>
              <a:rPr lang="en-US" sz="4000" b="1" dirty="0">
                <a:latin typeface="David" panose="020E0502060401010101" pitchFamily="34" charset="-79"/>
                <a:cs typeface="David" panose="020E0502060401010101" pitchFamily="34" charset="-79"/>
              </a:rPr>
              <a:t>  </a:t>
            </a:r>
            <a:r>
              <a:rPr lang="en-US" sz="4000" dirty="0" err="1"/>
              <a:t>K’dusha</a:t>
            </a:r>
            <a:r>
              <a:rPr lang="en-US" sz="4000" dirty="0"/>
              <a:t>  noun</a:t>
            </a:r>
          </a:p>
          <a:p>
            <a:pPr algn="l"/>
            <a:r>
              <a:rPr lang="en-US" sz="4000" dirty="0"/>
              <a:t>Holy                   </a:t>
            </a:r>
            <a:r>
              <a:rPr lang="he-IL" sz="4000" b="1" dirty="0">
                <a:latin typeface="David" panose="020E0502060401010101" pitchFamily="34" charset="-79"/>
                <a:cs typeface="David" panose="020E0502060401010101" pitchFamily="34" charset="-79"/>
              </a:rPr>
              <a:t>קָדוֹשׁ</a:t>
            </a:r>
            <a:r>
              <a:rPr lang="en-US" sz="4000" b="1" dirty="0">
                <a:latin typeface="David" panose="020E0502060401010101" pitchFamily="34" charset="-79"/>
                <a:cs typeface="David" panose="020E0502060401010101" pitchFamily="34" charset="-79"/>
              </a:rPr>
              <a:t>   </a:t>
            </a:r>
            <a:r>
              <a:rPr lang="en-US" sz="4000" dirty="0" err="1"/>
              <a:t>Kadosh</a:t>
            </a:r>
            <a:r>
              <a:rPr lang="en-US" sz="4000" dirty="0"/>
              <a:t>    adj</a:t>
            </a:r>
          </a:p>
          <a:p>
            <a:pPr algn="l"/>
            <a:r>
              <a:rPr lang="en-US" sz="4000" dirty="0"/>
              <a:t>	</a:t>
            </a:r>
            <a:r>
              <a:rPr lang="en-US" sz="4000" u="sng" dirty="0">
                <a:solidFill>
                  <a:srgbClr val="FFFF66"/>
                </a:solidFill>
              </a:rPr>
              <a:t>separate, morally pure, bright</a:t>
            </a:r>
          </a:p>
        </p:txBody>
      </p:sp>
    </p:spTree>
    <p:extLst>
      <p:ext uri="{BB962C8B-B14F-4D97-AF65-F5344CB8AC3E}">
        <p14:creationId xmlns:p14="http://schemas.microsoft.com/office/powerpoint/2010/main" val="296049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u="sng" dirty="0"/>
              <a:t>Hebrew thinking underlying this</a:t>
            </a:r>
            <a:r>
              <a:rPr lang="en-US" sz="4000" dirty="0"/>
              <a:t>.</a:t>
            </a:r>
          </a:p>
          <a:p>
            <a:pPr algn="l"/>
            <a:r>
              <a:rPr lang="en-US" sz="4000" dirty="0"/>
              <a:t>Sanctification </a:t>
            </a:r>
            <a:r>
              <a:rPr lang="he-IL" sz="4000" b="1" dirty="0">
                <a:latin typeface="David" panose="020E0502060401010101" pitchFamily="34" charset="-79"/>
                <a:cs typeface="David" panose="020E0502060401010101" pitchFamily="34" charset="-79"/>
              </a:rPr>
              <a:t>קִדּוּשׁ</a:t>
            </a:r>
            <a:r>
              <a:rPr lang="he-IL" sz="4000" dirty="0"/>
              <a:t> </a:t>
            </a:r>
            <a:r>
              <a:rPr lang="en-US" sz="4000" dirty="0"/>
              <a:t> Kiddush   noun</a:t>
            </a:r>
          </a:p>
          <a:p>
            <a:pPr algn="l"/>
            <a:r>
              <a:rPr lang="en-US" sz="4000" dirty="0"/>
              <a:t>Holiness           </a:t>
            </a:r>
            <a:r>
              <a:rPr lang="he-IL" sz="4000" b="1" dirty="0">
                <a:latin typeface="David" panose="020E0502060401010101" pitchFamily="34" charset="-79"/>
                <a:cs typeface="David" panose="020E0502060401010101" pitchFamily="34" charset="-79"/>
              </a:rPr>
              <a:t>קְדֻשָּׁה</a:t>
            </a:r>
            <a:r>
              <a:rPr lang="en-US" sz="4000" b="1" dirty="0">
                <a:latin typeface="David" panose="020E0502060401010101" pitchFamily="34" charset="-79"/>
                <a:cs typeface="David" panose="020E0502060401010101" pitchFamily="34" charset="-79"/>
              </a:rPr>
              <a:t>  </a:t>
            </a:r>
            <a:r>
              <a:rPr lang="en-US" sz="4000" dirty="0" err="1"/>
              <a:t>K’dusha</a:t>
            </a:r>
            <a:r>
              <a:rPr lang="en-US" sz="4000" dirty="0"/>
              <a:t>  noun</a:t>
            </a:r>
          </a:p>
          <a:p>
            <a:pPr algn="l"/>
            <a:r>
              <a:rPr lang="en-US" sz="4000" dirty="0"/>
              <a:t>Holy                   </a:t>
            </a:r>
            <a:r>
              <a:rPr lang="he-IL" sz="4000" b="1" dirty="0">
                <a:latin typeface="David" panose="020E0502060401010101" pitchFamily="34" charset="-79"/>
                <a:cs typeface="David" panose="020E0502060401010101" pitchFamily="34" charset="-79"/>
              </a:rPr>
              <a:t>קָדוֹשׁ</a:t>
            </a:r>
            <a:r>
              <a:rPr lang="en-US" sz="4000" b="1" dirty="0">
                <a:latin typeface="David" panose="020E0502060401010101" pitchFamily="34" charset="-79"/>
                <a:cs typeface="David" panose="020E0502060401010101" pitchFamily="34" charset="-79"/>
              </a:rPr>
              <a:t>   </a:t>
            </a:r>
            <a:r>
              <a:rPr lang="en-US" sz="4000" dirty="0" err="1"/>
              <a:t>Kadosh</a:t>
            </a:r>
            <a:r>
              <a:rPr lang="en-US" sz="4000" dirty="0"/>
              <a:t>    adj</a:t>
            </a:r>
          </a:p>
          <a:p>
            <a:pPr algn="l"/>
            <a:r>
              <a:rPr lang="en-US" sz="4000" dirty="0"/>
              <a:t>	</a:t>
            </a:r>
            <a:r>
              <a:rPr lang="en-US" sz="4000" u="sng" dirty="0">
                <a:solidFill>
                  <a:srgbClr val="FFFF66"/>
                </a:solidFill>
              </a:rPr>
              <a:t>separate, morally pure, bright</a:t>
            </a:r>
          </a:p>
          <a:p>
            <a:pPr algn="l"/>
            <a:r>
              <a:rPr lang="en-US" sz="4000" dirty="0"/>
              <a:t>This is our purpose, our goal.  To be holy, to share holiness.</a:t>
            </a:r>
          </a:p>
        </p:txBody>
      </p:sp>
    </p:spTree>
    <p:extLst>
      <p:ext uri="{BB962C8B-B14F-4D97-AF65-F5344CB8AC3E}">
        <p14:creationId xmlns:p14="http://schemas.microsoft.com/office/powerpoint/2010/main" val="192305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What does it mean to become Holy by the power of the Ruakh HaKodesh, the Holy Spirit?</a:t>
            </a:r>
          </a:p>
          <a:p>
            <a:pPr algn="l"/>
            <a:endParaRPr lang="en-US" sz="4000" dirty="0"/>
          </a:p>
          <a:p>
            <a:pPr algn="l"/>
            <a:endParaRPr lang="en-US" sz="4000" dirty="0"/>
          </a:p>
        </p:txBody>
      </p:sp>
    </p:spTree>
    <p:extLst>
      <p:ext uri="{BB962C8B-B14F-4D97-AF65-F5344CB8AC3E}">
        <p14:creationId xmlns:p14="http://schemas.microsoft.com/office/powerpoint/2010/main" val="1334823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a:p>
            <a:r>
              <a:rPr lang="en-US" sz="4000" dirty="0"/>
              <a:t>Is that a crisis or a process?</a:t>
            </a:r>
          </a:p>
          <a:p>
            <a:pPr algn="l"/>
            <a:endParaRPr lang="en-US" sz="4000" dirty="0"/>
          </a:p>
        </p:txBody>
      </p:sp>
    </p:spTree>
    <p:extLst>
      <p:ext uri="{BB962C8B-B14F-4D97-AF65-F5344CB8AC3E}">
        <p14:creationId xmlns:p14="http://schemas.microsoft.com/office/powerpoint/2010/main" val="173576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2024 Messages</a:t>
            </a:r>
          </a:p>
        </p:txBody>
      </p:sp>
    </p:spTree>
    <p:extLst>
      <p:ext uri="{BB962C8B-B14F-4D97-AF65-F5344CB8AC3E}">
        <p14:creationId xmlns:p14="http://schemas.microsoft.com/office/powerpoint/2010/main" val="3204019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Why is this important?</a:t>
            </a:r>
          </a:p>
        </p:txBody>
      </p:sp>
    </p:spTree>
    <p:extLst>
      <p:ext uri="{BB962C8B-B14F-4D97-AF65-F5344CB8AC3E}">
        <p14:creationId xmlns:p14="http://schemas.microsoft.com/office/powerpoint/2010/main" val="1635568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581400" y="209550"/>
            <a:ext cx="5334000" cy="4800600"/>
          </a:xfrm>
        </p:spPr>
        <p:txBody>
          <a:bodyPr>
            <a:normAutofit lnSpcReduction="10000"/>
          </a:bodyPr>
          <a:lstStyle/>
          <a:p>
            <a:pPr algn="l"/>
            <a:r>
              <a:rPr lang="en-US" sz="4000" dirty="0"/>
              <a:t>“The believers are looking for better methods; God is looking for better men [and women].”</a:t>
            </a:r>
          </a:p>
          <a:p>
            <a:pPr algn="l"/>
            <a:r>
              <a:rPr lang="en-US" sz="4000" dirty="0"/>
              <a:t>― E.M. Bounds, Power Through Prayer</a:t>
            </a:r>
          </a:p>
        </p:txBody>
      </p:sp>
      <p:pic>
        <p:nvPicPr>
          <p:cNvPr id="2050" name="Picture 2" descr="E.M. Bounds">
            <a:extLst>
              <a:ext uri="{FF2B5EF4-FFF2-40B4-BE49-F238E27FC236}">
                <a16:creationId xmlns:a16="http://schemas.microsoft.com/office/drawing/2014/main" id="{B2F28693-0C12-A98A-5063-8BB820C4F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24608"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543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“What the Congregations need to-day is not more machinery or better, not new organizations or more and novel methods, but men and women whom the Holy Spirit can use -- men and women of prayer, mighty in prayer.” </a:t>
            </a:r>
          </a:p>
        </p:txBody>
      </p:sp>
    </p:spTree>
    <p:extLst>
      <p:ext uri="{BB962C8B-B14F-4D97-AF65-F5344CB8AC3E}">
        <p14:creationId xmlns:p14="http://schemas.microsoft.com/office/powerpoint/2010/main" val="1966471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Holy Spirit does not flow through methods, but through men and women. He does not come on machinery, but on men and women. He does not anoint plans, but men and women -- of prayer.”</a:t>
            </a:r>
            <a:r>
              <a:rPr lang="en-US" sz="4000" baseline="30000" dirty="0"/>
              <a:t>  E.M. Bounds, Power Through Prayer</a:t>
            </a:r>
          </a:p>
        </p:txBody>
      </p:sp>
    </p:spTree>
    <p:extLst>
      <p:ext uri="{BB962C8B-B14F-4D97-AF65-F5344CB8AC3E}">
        <p14:creationId xmlns:p14="http://schemas.microsoft.com/office/powerpoint/2010/main" val="3752989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a:p>
            <a:endParaRPr lang="en-US" sz="4000" dirty="0"/>
          </a:p>
          <a:p>
            <a:r>
              <a:rPr lang="en-US" sz="4000" dirty="0"/>
              <a:t>Ephesians 4.22-32</a:t>
            </a:r>
          </a:p>
        </p:txBody>
      </p:sp>
    </p:spTree>
    <p:extLst>
      <p:ext uri="{BB962C8B-B14F-4D97-AF65-F5344CB8AC3E}">
        <p14:creationId xmlns:p14="http://schemas.microsoft.com/office/powerpoint/2010/main" val="3277660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Eph. 4.22-32</a:t>
            </a:r>
            <a:r>
              <a:rPr lang="en-US" sz="4000" dirty="0"/>
              <a:t> With respect to your former lifestyle, you are to lay aside the old self corrupted by its deceitful desires, be renewed in the spirit of your mind, and put on the new self—created to be like God in </a:t>
            </a:r>
            <a:r>
              <a:rPr lang="en-US" sz="4000" dirty="0">
                <a:solidFill>
                  <a:srgbClr val="FFFF66"/>
                </a:solidFill>
              </a:rPr>
              <a:t>true righteousness and holiness</a:t>
            </a:r>
            <a:r>
              <a:rPr lang="en-US" sz="4000" dirty="0"/>
              <a:t>. </a:t>
            </a:r>
          </a:p>
        </p:txBody>
      </p:sp>
    </p:spTree>
    <p:extLst>
      <p:ext uri="{BB962C8B-B14F-4D97-AF65-F5344CB8AC3E}">
        <p14:creationId xmlns:p14="http://schemas.microsoft.com/office/powerpoint/2010/main" val="3052991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4.22-32</a:t>
            </a:r>
            <a:r>
              <a:rPr lang="en-US" sz="4000" dirty="0"/>
              <a:t>  So lay aside lying and “each one of you speak truth with his neighbor,” for we are members of one another. “Be angry, yet do not sin.” Do not let the sun go down on your anger, nor give the devil a foothold.  </a:t>
            </a:r>
          </a:p>
        </p:txBody>
      </p:sp>
    </p:spTree>
    <p:extLst>
      <p:ext uri="{BB962C8B-B14F-4D97-AF65-F5344CB8AC3E}">
        <p14:creationId xmlns:p14="http://schemas.microsoft.com/office/powerpoint/2010/main" val="976924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Eph. 4.22-32</a:t>
            </a:r>
            <a:r>
              <a:rPr lang="en-US" sz="4000" dirty="0"/>
              <a:t> The one who steals must steal no longer—instead he must work, doing something useful with his own hands, so he may have something to share with the one who has need.  Let no harmful word come out of your mouth, but only what is beneficial for building others up according to the need, </a:t>
            </a:r>
          </a:p>
        </p:txBody>
      </p:sp>
    </p:spTree>
    <p:extLst>
      <p:ext uri="{BB962C8B-B14F-4D97-AF65-F5344CB8AC3E}">
        <p14:creationId xmlns:p14="http://schemas.microsoft.com/office/powerpoint/2010/main" val="3108198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Eph. 4.22-32</a:t>
            </a:r>
            <a:r>
              <a:rPr lang="en-US" sz="4000" dirty="0"/>
              <a:t> so that it gives grace to those who hear it. Do not grieve the Ruach ha-</a:t>
            </a:r>
            <a:r>
              <a:rPr lang="en-US" sz="4000" dirty="0" err="1"/>
              <a:t>Kodesh</a:t>
            </a:r>
            <a:r>
              <a:rPr lang="en-US" sz="4000" dirty="0"/>
              <a:t> of God, by whom you were sealed for the day of redemption. Get rid of all bitterness and rage and anger and quarreling and slander, along with all malice. </a:t>
            </a:r>
          </a:p>
        </p:txBody>
      </p:sp>
    </p:spTree>
    <p:extLst>
      <p:ext uri="{BB962C8B-B14F-4D97-AF65-F5344CB8AC3E}">
        <p14:creationId xmlns:p14="http://schemas.microsoft.com/office/powerpoint/2010/main" val="279663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3600" baseline="30000" dirty="0"/>
              <a:t>Eph. 4.22-32</a:t>
            </a:r>
            <a:r>
              <a:rPr lang="en-US" sz="3600" dirty="0"/>
              <a:t> Instead, be kind to one another, compassionate, forgiving each other just as God in Messiah also forgave you.</a:t>
            </a:r>
          </a:p>
        </p:txBody>
      </p:sp>
    </p:spTree>
    <p:extLst>
      <p:ext uri="{BB962C8B-B14F-4D97-AF65-F5344CB8AC3E}">
        <p14:creationId xmlns:p14="http://schemas.microsoft.com/office/powerpoint/2010/main" val="293063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223156" y="438150"/>
            <a:ext cx="4704245" cy="4800600"/>
          </a:xfrm>
        </p:spPr>
        <p:txBody>
          <a:bodyPr>
            <a:normAutofit/>
          </a:bodyPr>
          <a:lstStyle/>
          <a:p>
            <a:pPr algn="l"/>
            <a:endParaRPr lang="en-US" sz="4000" dirty="0"/>
          </a:p>
          <a:p>
            <a:pPr algn="l"/>
            <a:endParaRPr lang="en-US" sz="4000" dirty="0"/>
          </a:p>
          <a:p>
            <a:pPr algn="l"/>
            <a:endParaRPr lang="en-US" sz="4000" dirty="0"/>
          </a:p>
        </p:txBody>
      </p:sp>
      <p:pic>
        <p:nvPicPr>
          <p:cNvPr id="3" name="Picture 2">
            <a:extLst>
              <a:ext uri="{FF2B5EF4-FFF2-40B4-BE49-F238E27FC236}">
                <a16:creationId xmlns:a16="http://schemas.microsoft.com/office/drawing/2014/main" id="{199E37DF-C8EE-338C-AA80-DE0236FBF859}"/>
              </a:ext>
            </a:extLst>
          </p:cNvPr>
          <p:cNvPicPr>
            <a:picLocks noChangeAspect="1"/>
          </p:cNvPicPr>
          <p:nvPr/>
        </p:nvPicPr>
        <p:blipFill>
          <a:blip r:embed="rId3"/>
          <a:stretch>
            <a:fillRect/>
          </a:stretch>
        </p:blipFill>
        <p:spPr>
          <a:xfrm>
            <a:off x="152400" y="0"/>
            <a:ext cx="4058755" cy="5143500"/>
          </a:xfrm>
          <a:prstGeom prst="rect">
            <a:avLst/>
          </a:prstGeom>
        </p:spPr>
      </p:pic>
      <p:sp>
        <p:nvSpPr>
          <p:cNvPr id="4" name="TextBox 3">
            <a:extLst>
              <a:ext uri="{FF2B5EF4-FFF2-40B4-BE49-F238E27FC236}">
                <a16:creationId xmlns:a16="http://schemas.microsoft.com/office/drawing/2014/main" id="{C8974337-3899-7F22-4209-43AB5752A99F}"/>
              </a:ext>
            </a:extLst>
          </p:cNvPr>
          <p:cNvSpPr txBox="1"/>
          <p:nvPr/>
        </p:nvSpPr>
        <p:spPr>
          <a:xfrm>
            <a:off x="140399" y="76200"/>
            <a:ext cx="2563522" cy="461665"/>
          </a:xfrm>
          <a:prstGeom prst="rect">
            <a:avLst/>
          </a:prstGeom>
          <a:noFill/>
        </p:spPr>
        <p:txBody>
          <a:bodyPr wrap="none" rtlCol="0">
            <a:spAutoFit/>
          </a:bodyPr>
          <a:lstStyle/>
          <a:p>
            <a:pPr algn="l"/>
            <a:r>
              <a:rPr lang="en-US" sz="2400" dirty="0">
                <a:latin typeface="+mj-lt"/>
                <a:cs typeface="+mn-cs"/>
              </a:rPr>
              <a:t>Brad Zimmerman</a:t>
            </a:r>
          </a:p>
        </p:txBody>
      </p:sp>
      <p:sp>
        <p:nvSpPr>
          <p:cNvPr id="7" name="TextBox 6">
            <a:extLst>
              <a:ext uri="{FF2B5EF4-FFF2-40B4-BE49-F238E27FC236}">
                <a16:creationId xmlns:a16="http://schemas.microsoft.com/office/drawing/2014/main" id="{C862B4C6-EFC4-024E-4026-F39BEBA71749}"/>
              </a:ext>
            </a:extLst>
          </p:cNvPr>
          <p:cNvSpPr txBox="1"/>
          <p:nvPr/>
        </p:nvSpPr>
        <p:spPr>
          <a:xfrm>
            <a:off x="3352800" y="2571750"/>
            <a:ext cx="5083443" cy="2923877"/>
          </a:xfrm>
          <a:prstGeom prst="rect">
            <a:avLst/>
          </a:prstGeom>
          <a:noFill/>
        </p:spPr>
        <p:txBody>
          <a:bodyPr wrap="none" rtlCol="0">
            <a:spAutoFit/>
          </a:bodyPr>
          <a:lstStyle/>
          <a:p>
            <a:pPr algn="l"/>
            <a:r>
              <a:rPr lang="en-US" sz="4800" dirty="0">
                <a:latin typeface="+mj-lt"/>
              </a:rPr>
              <a:t>woman brings her</a:t>
            </a:r>
          </a:p>
          <a:p>
            <a:pPr algn="l"/>
            <a:r>
              <a:rPr lang="en-US" sz="4800" dirty="0">
                <a:latin typeface="+mj-lt"/>
              </a:rPr>
              <a:t> fiancé home to </a:t>
            </a:r>
          </a:p>
          <a:p>
            <a:pPr algn="l"/>
            <a:r>
              <a:rPr lang="en-US" sz="4800" dirty="0">
                <a:latin typeface="+mj-lt"/>
              </a:rPr>
              <a:t>meet her parents</a:t>
            </a:r>
          </a:p>
          <a:p>
            <a:pPr algn="l"/>
            <a:endParaRPr lang="en-US" dirty="0"/>
          </a:p>
        </p:txBody>
      </p:sp>
    </p:spTree>
    <p:extLst>
      <p:ext uri="{BB962C8B-B14F-4D97-AF65-F5344CB8AC3E}">
        <p14:creationId xmlns:p14="http://schemas.microsoft.com/office/powerpoint/2010/main" val="288818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915ECDB3-3E6D-A17D-8434-29CE50A8D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084232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B87AE546-7CE3-595A-5899-61FBE6EC49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9905C2E7-D914-736C-A55A-03D1E563BDB5}"/>
              </a:ext>
            </a:extLst>
          </p:cNvPr>
          <p:cNvSpPr txBox="1"/>
          <p:nvPr/>
        </p:nvSpPr>
        <p:spPr>
          <a:xfrm>
            <a:off x="228600" y="228600"/>
            <a:ext cx="6790064" cy="3785652"/>
          </a:xfrm>
          <a:prstGeom prst="rect">
            <a:avLst/>
          </a:prstGeom>
          <a:noFill/>
        </p:spPr>
        <p:txBody>
          <a:bodyPr wrap="none" rtlCol="0">
            <a:spAutoFit/>
          </a:bodyPr>
          <a:lstStyle/>
          <a:p>
            <a:pPr algn="l"/>
            <a:r>
              <a:rPr lang="en-US" u="sng" dirty="0">
                <a:solidFill>
                  <a:srgbClr val="FFFF66"/>
                </a:solidFill>
              </a:rPr>
              <a:t>Sanctification</a:t>
            </a:r>
          </a:p>
          <a:p>
            <a:pPr marL="514350" indent="-514350" algn="l">
              <a:buAutoNum type="arabicPeriod"/>
            </a:pPr>
            <a:r>
              <a:rPr lang="en-US" dirty="0"/>
              <a:t>The need</a:t>
            </a:r>
          </a:p>
          <a:p>
            <a:pPr marL="514350" indent="-514350" algn="l">
              <a:buAutoNum type="arabicPeriod"/>
            </a:pPr>
            <a:r>
              <a:rPr lang="en-US" u="sng" dirty="0">
                <a:solidFill>
                  <a:srgbClr val="FFFF66"/>
                </a:solidFill>
              </a:rPr>
              <a:t>Seek Him for filling NOW</a:t>
            </a:r>
          </a:p>
          <a:p>
            <a:pPr marL="514350" indent="-514350" algn="l">
              <a:buAutoNum type="arabicPeriod"/>
            </a:pPr>
            <a:r>
              <a:rPr lang="en-US" dirty="0"/>
              <a:t>Practical applications</a:t>
            </a:r>
          </a:p>
          <a:p>
            <a:pPr marL="514350" indent="-514350" algn="l">
              <a:buAutoNum type="arabicPeriod"/>
            </a:pPr>
            <a:endParaRPr lang="en-US" dirty="0"/>
          </a:p>
          <a:p>
            <a:pPr marL="742950" indent="-742950" algn="l">
              <a:buAutoNum type="arabicPeriod"/>
            </a:pPr>
            <a:endParaRPr lang="en-US" dirty="0"/>
          </a:p>
        </p:txBody>
      </p:sp>
    </p:spTree>
    <p:extLst>
      <p:ext uri="{BB962C8B-B14F-4D97-AF65-F5344CB8AC3E}">
        <p14:creationId xmlns:p14="http://schemas.microsoft.com/office/powerpoint/2010/main" val="917745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4.22-32</a:t>
            </a:r>
            <a:r>
              <a:rPr lang="en-US" sz="4000" dirty="0"/>
              <a:t>  With respect to your former lifestyle, </a:t>
            </a:r>
            <a:r>
              <a:rPr lang="en-US" sz="4000" u="sng" dirty="0">
                <a:solidFill>
                  <a:srgbClr val="FFFF66"/>
                </a:solidFill>
              </a:rPr>
              <a:t>you are to lay aside</a:t>
            </a:r>
            <a:r>
              <a:rPr lang="en-US" sz="4000" dirty="0"/>
              <a:t> the old self corrupted by its deceitful desires, </a:t>
            </a:r>
          </a:p>
        </p:txBody>
      </p:sp>
    </p:spTree>
    <p:extLst>
      <p:ext uri="{BB962C8B-B14F-4D97-AF65-F5344CB8AC3E}">
        <p14:creationId xmlns:p14="http://schemas.microsoft.com/office/powerpoint/2010/main" val="3824761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E34E697A-0783-3131-2DB9-7D3F836159ED}"/>
              </a:ext>
            </a:extLst>
          </p:cNvPr>
          <p:cNvPicPr>
            <a:picLocks noChangeAspect="1"/>
          </p:cNvPicPr>
          <p:nvPr/>
        </p:nvPicPr>
        <p:blipFill>
          <a:blip r:embed="rId3"/>
          <a:stretch>
            <a:fillRect/>
          </a:stretch>
        </p:blipFill>
        <p:spPr>
          <a:xfrm>
            <a:off x="6422" y="1"/>
            <a:ext cx="9137578" cy="5147116"/>
          </a:xfrm>
          <a:prstGeom prst="rect">
            <a:avLst/>
          </a:prstGeom>
        </p:spPr>
      </p:pic>
      <p:sp>
        <p:nvSpPr>
          <p:cNvPr id="2" name="Rectangle: Rounded Corners 1">
            <a:extLst>
              <a:ext uri="{FF2B5EF4-FFF2-40B4-BE49-F238E27FC236}">
                <a16:creationId xmlns:a16="http://schemas.microsoft.com/office/drawing/2014/main" id="{05DC0938-E2F5-904E-545F-ACE1E88DC069}"/>
              </a:ext>
            </a:extLst>
          </p:cNvPr>
          <p:cNvSpPr/>
          <p:nvPr/>
        </p:nvSpPr>
        <p:spPr bwMode="auto">
          <a:xfrm>
            <a:off x="3429000" y="4248150"/>
            <a:ext cx="1371600" cy="6096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4" name="Rectangle: Rounded Corners 3">
            <a:extLst>
              <a:ext uri="{FF2B5EF4-FFF2-40B4-BE49-F238E27FC236}">
                <a16:creationId xmlns:a16="http://schemas.microsoft.com/office/drawing/2014/main" id="{DF12BDE8-96F2-9AA2-5CF4-E2D5BF471D72}"/>
              </a:ext>
            </a:extLst>
          </p:cNvPr>
          <p:cNvSpPr/>
          <p:nvPr/>
        </p:nvSpPr>
        <p:spPr bwMode="auto">
          <a:xfrm>
            <a:off x="228600" y="133350"/>
            <a:ext cx="5410200" cy="28194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26969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solidFill>
                  <a:srgbClr val="FFFF66"/>
                </a:solidFill>
              </a:rPr>
              <a:t>The aorist describes an event as a complete action </a:t>
            </a:r>
            <a:r>
              <a:rPr lang="en-US" sz="4000" dirty="0"/>
              <a:t>rather than one that was ongoing, unfolding, repeated, or habitual.</a:t>
            </a:r>
          </a:p>
        </p:txBody>
      </p:sp>
    </p:spTree>
    <p:extLst>
      <p:ext uri="{BB962C8B-B14F-4D97-AF65-F5344CB8AC3E}">
        <p14:creationId xmlns:p14="http://schemas.microsoft.com/office/powerpoint/2010/main" val="83546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An English speaker might say either "The tree died" or "The tree was dying," which communicate similar things about the tree but differ in aspect. In ancient Greek, these would be stated, respectively, in the aorist and imperfect. </a:t>
            </a:r>
          </a:p>
        </p:txBody>
      </p:sp>
      <p:sp>
        <p:nvSpPr>
          <p:cNvPr id="2" name="Rectangle: Rounded Corners 1">
            <a:extLst>
              <a:ext uri="{FF2B5EF4-FFF2-40B4-BE49-F238E27FC236}">
                <a16:creationId xmlns:a16="http://schemas.microsoft.com/office/drawing/2014/main" id="{2A753CE2-9D4B-60E5-CEB3-69D4AB514C70}"/>
              </a:ext>
            </a:extLst>
          </p:cNvPr>
          <p:cNvSpPr/>
          <p:nvPr/>
        </p:nvSpPr>
        <p:spPr bwMode="auto">
          <a:xfrm>
            <a:off x="5029200" y="3562350"/>
            <a:ext cx="1676400" cy="5334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3" name="Rectangle: Rounded Corners 2">
            <a:extLst>
              <a:ext uri="{FF2B5EF4-FFF2-40B4-BE49-F238E27FC236}">
                <a16:creationId xmlns:a16="http://schemas.microsoft.com/office/drawing/2014/main" id="{EE74E8CD-A498-4239-38E6-1E6FE5BE9259}"/>
              </a:ext>
            </a:extLst>
          </p:cNvPr>
          <p:cNvSpPr/>
          <p:nvPr/>
        </p:nvSpPr>
        <p:spPr bwMode="auto">
          <a:xfrm>
            <a:off x="1981200" y="781050"/>
            <a:ext cx="3657600" cy="5334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cxnSp>
        <p:nvCxnSpPr>
          <p:cNvPr id="5" name="Straight Connector 4">
            <a:extLst>
              <a:ext uri="{FF2B5EF4-FFF2-40B4-BE49-F238E27FC236}">
                <a16:creationId xmlns:a16="http://schemas.microsoft.com/office/drawing/2014/main" id="{339051AA-F2EC-50F1-5235-D1CF6E9B199D}"/>
              </a:ext>
            </a:extLst>
          </p:cNvPr>
          <p:cNvCxnSpPr/>
          <p:nvPr/>
        </p:nvCxnSpPr>
        <p:spPr bwMode="auto">
          <a:xfrm>
            <a:off x="4648200" y="1276350"/>
            <a:ext cx="685800" cy="2286000"/>
          </a:xfrm>
          <a:prstGeom prst="line">
            <a:avLst/>
          </a:prstGeom>
          <a:solidFill>
            <a:schemeClr val="accent1"/>
          </a:solid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24099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dirty="0"/>
              <a:t>Completed Action </a:t>
            </a:r>
          </a:p>
          <a:p>
            <a:pPr algn="l"/>
            <a:r>
              <a:rPr lang="en-US" sz="4000" baseline="30000" dirty="0"/>
              <a:t>Ro 6.6-7 </a:t>
            </a:r>
            <a:r>
              <a:rPr lang="en-US" sz="4000" dirty="0"/>
              <a:t>We know that our old self was put to death on the execution-stake with him, so that the entire body of our sinful propensities might be destroyed, and we might no longer be enslaved to sin. For someone who has died has been cleared from sin.</a:t>
            </a:r>
          </a:p>
        </p:txBody>
      </p:sp>
    </p:spTree>
    <p:extLst>
      <p:ext uri="{BB962C8B-B14F-4D97-AF65-F5344CB8AC3E}">
        <p14:creationId xmlns:p14="http://schemas.microsoft.com/office/powerpoint/2010/main" val="60098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4.22-32</a:t>
            </a:r>
            <a:r>
              <a:rPr lang="en-US" sz="4000" dirty="0"/>
              <a:t> With respect to your former lifestyle, you are to lay aside the old self corrupted by its deceitful desires, </a:t>
            </a:r>
          </a:p>
        </p:txBody>
      </p:sp>
    </p:spTree>
    <p:extLst>
      <p:ext uri="{BB962C8B-B14F-4D97-AF65-F5344CB8AC3E}">
        <p14:creationId xmlns:p14="http://schemas.microsoft.com/office/powerpoint/2010/main" val="3583334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Some compare this to the Gan Eden replacement of the fig leaves with the animal skins.</a:t>
            </a:r>
          </a:p>
          <a:p>
            <a:pPr algn="l"/>
            <a:r>
              <a:rPr lang="en-US" sz="4000" baseline="30000" dirty="0"/>
              <a:t>Ber/Gen 3.21</a:t>
            </a:r>
            <a:r>
              <a:rPr lang="en-US" sz="4000" dirty="0"/>
              <a:t> </a:t>
            </a:r>
            <a:r>
              <a:rPr lang="en-US" sz="4000" cap="small" dirty="0"/>
              <a:t>Adoni</a:t>
            </a:r>
            <a:r>
              <a:rPr lang="en-US" sz="4000" dirty="0"/>
              <a:t> Elohim made Adam and his wife tunics of skin and He clothed them. </a:t>
            </a:r>
          </a:p>
        </p:txBody>
      </p:sp>
    </p:spTree>
    <p:extLst>
      <p:ext uri="{BB962C8B-B14F-4D97-AF65-F5344CB8AC3E}">
        <p14:creationId xmlns:p14="http://schemas.microsoft.com/office/powerpoint/2010/main" val="2925323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So there is a crisis, a point in time putting off of the old life, a specific decision point.</a:t>
            </a:r>
          </a:p>
          <a:p>
            <a:pPr algn="l"/>
            <a:r>
              <a:rPr lang="en-US" sz="4000" dirty="0"/>
              <a:t>But it’s not a stand alone operation.</a:t>
            </a:r>
          </a:p>
        </p:txBody>
      </p:sp>
    </p:spTree>
    <p:extLst>
      <p:ext uri="{BB962C8B-B14F-4D97-AF65-F5344CB8AC3E}">
        <p14:creationId xmlns:p14="http://schemas.microsoft.com/office/powerpoint/2010/main" val="347895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 would like to address a question.</a:t>
            </a:r>
          </a:p>
          <a:p>
            <a:pPr algn="l"/>
            <a:endParaRPr lang="en-US" sz="4000" dirty="0"/>
          </a:p>
          <a:p>
            <a:pPr algn="l"/>
            <a:r>
              <a:rPr lang="en-US" sz="4000" dirty="0"/>
              <a:t>I’m </a:t>
            </a:r>
            <a:r>
              <a:rPr lang="en-US" sz="4000" u="sng" dirty="0">
                <a:solidFill>
                  <a:srgbClr val="FFFF66"/>
                </a:solidFill>
              </a:rPr>
              <a:t>not</a:t>
            </a:r>
            <a:r>
              <a:rPr lang="en-US" sz="4000" dirty="0"/>
              <a:t> asking the cosmological deep question:</a:t>
            </a:r>
          </a:p>
        </p:txBody>
      </p:sp>
    </p:spTree>
    <p:extLst>
      <p:ext uri="{BB962C8B-B14F-4D97-AF65-F5344CB8AC3E}">
        <p14:creationId xmlns:p14="http://schemas.microsoft.com/office/powerpoint/2010/main" val="1483055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4.22-32</a:t>
            </a:r>
            <a:r>
              <a:rPr lang="en-US" sz="4000" dirty="0"/>
              <a:t> be renewed in the spirit of your mind, and </a:t>
            </a:r>
            <a:r>
              <a:rPr lang="en-US" sz="4000" u="sng" dirty="0">
                <a:solidFill>
                  <a:srgbClr val="FFFF66"/>
                </a:solidFill>
              </a:rPr>
              <a:t>put on the new self</a:t>
            </a:r>
            <a:r>
              <a:rPr lang="en-US" sz="4000" dirty="0"/>
              <a:t>—created to be like God in true righteousness and holiness. </a:t>
            </a:r>
          </a:p>
        </p:txBody>
      </p:sp>
    </p:spTree>
    <p:extLst>
      <p:ext uri="{BB962C8B-B14F-4D97-AF65-F5344CB8AC3E}">
        <p14:creationId xmlns:p14="http://schemas.microsoft.com/office/powerpoint/2010/main" val="1554884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83F6D68A-0613-331D-43AD-85B1B0621E6A}"/>
              </a:ext>
            </a:extLst>
          </p:cNvPr>
          <p:cNvPicPr>
            <a:picLocks noChangeAspect="1"/>
          </p:cNvPicPr>
          <p:nvPr/>
        </p:nvPicPr>
        <p:blipFill rotWithShape="1">
          <a:blip r:embed="rId3">
            <a:extLst>
              <a:ext uri="{28A0092B-C50C-407E-A947-70E740481C1C}">
                <a14:useLocalDpi xmlns:a14="http://schemas.microsoft.com/office/drawing/2010/main" val="0"/>
              </a:ext>
            </a:extLst>
          </a:blip>
          <a:srcRect l="21852" r="17407"/>
          <a:stretch/>
        </p:blipFill>
        <p:spPr>
          <a:xfrm rot="5400000">
            <a:off x="1812074" y="-1662229"/>
            <a:ext cx="5143502" cy="8467960"/>
          </a:xfrm>
          <a:prstGeom prst="rect">
            <a:avLst/>
          </a:prstGeom>
        </p:spPr>
      </p:pic>
      <p:sp>
        <p:nvSpPr>
          <p:cNvPr id="4" name="Rectangle: Rounded Corners 3">
            <a:extLst>
              <a:ext uri="{FF2B5EF4-FFF2-40B4-BE49-F238E27FC236}">
                <a16:creationId xmlns:a16="http://schemas.microsoft.com/office/drawing/2014/main" id="{B39F8D73-A2AC-0072-2C7A-7C432681FF5E}"/>
              </a:ext>
            </a:extLst>
          </p:cNvPr>
          <p:cNvSpPr/>
          <p:nvPr/>
        </p:nvSpPr>
        <p:spPr bwMode="auto">
          <a:xfrm>
            <a:off x="2362200" y="2038350"/>
            <a:ext cx="2819400" cy="18288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5" name="Rectangle: Rounded Corners 4">
            <a:extLst>
              <a:ext uri="{FF2B5EF4-FFF2-40B4-BE49-F238E27FC236}">
                <a16:creationId xmlns:a16="http://schemas.microsoft.com/office/drawing/2014/main" id="{82215011-B80A-7635-DF27-A599DEDC74A6}"/>
              </a:ext>
            </a:extLst>
          </p:cNvPr>
          <p:cNvSpPr/>
          <p:nvPr/>
        </p:nvSpPr>
        <p:spPr bwMode="auto">
          <a:xfrm>
            <a:off x="4267200" y="4552950"/>
            <a:ext cx="990600" cy="3810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687725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Tanakh is full of examples of G-</a:t>
            </a:r>
            <a:r>
              <a:rPr lang="en-US" sz="4000" dirty="0" err="1"/>
              <a:t>dly</a:t>
            </a:r>
            <a:r>
              <a:rPr lang="en-US" sz="4000" dirty="0"/>
              <a:t> clothing: strength</a:t>
            </a:r>
          </a:p>
          <a:p>
            <a:pPr algn="l"/>
            <a:r>
              <a:rPr lang="en-US" sz="4000" baseline="30000" dirty="0"/>
              <a:t>Yeshayahu 52.1  </a:t>
            </a:r>
            <a:r>
              <a:rPr lang="en-US" sz="4000" dirty="0"/>
              <a:t>Awake, awake! </a:t>
            </a:r>
            <a:r>
              <a:rPr lang="en-US" sz="4000" u="sng" dirty="0">
                <a:solidFill>
                  <a:srgbClr val="FFFF66"/>
                </a:solidFill>
              </a:rPr>
              <a:t>Clothe yourself in your strength</a:t>
            </a:r>
            <a:r>
              <a:rPr lang="en-US" sz="4000" dirty="0"/>
              <a:t>, Zion! Clothe yourself </a:t>
            </a:r>
            <a:r>
              <a:rPr lang="en-US" sz="4000" u="sng" dirty="0">
                <a:solidFill>
                  <a:srgbClr val="FFFF66"/>
                </a:solidFill>
              </a:rPr>
              <a:t>in beautiful glorious garments</a:t>
            </a:r>
            <a:r>
              <a:rPr lang="en-US" sz="4000" dirty="0"/>
              <a:t>, Yerushalayim, the holy city!</a:t>
            </a:r>
          </a:p>
        </p:txBody>
      </p:sp>
    </p:spTree>
    <p:extLst>
      <p:ext uri="{BB962C8B-B14F-4D97-AF65-F5344CB8AC3E}">
        <p14:creationId xmlns:p14="http://schemas.microsoft.com/office/powerpoint/2010/main" val="45016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86800" cy="4800600"/>
          </a:xfrm>
        </p:spPr>
        <p:txBody>
          <a:bodyPr>
            <a:normAutofit/>
          </a:bodyPr>
          <a:lstStyle/>
          <a:p>
            <a:pPr algn="l"/>
            <a:r>
              <a:rPr lang="en-US" sz="4000" baseline="30000" dirty="0"/>
              <a:t>Ps 132.9   </a:t>
            </a:r>
            <a:r>
              <a:rPr lang="en-US" sz="4000" dirty="0"/>
              <a:t>May your </a:t>
            </a:r>
            <a:r>
              <a:rPr lang="en-US" sz="4000" dirty="0" err="1"/>
              <a:t>cohanim</a:t>
            </a:r>
            <a:r>
              <a:rPr lang="en-US" sz="4000" dirty="0"/>
              <a:t> be </a:t>
            </a:r>
            <a:r>
              <a:rPr lang="en-US" sz="4000" u="sng" dirty="0">
                <a:solidFill>
                  <a:srgbClr val="FFFF66"/>
                </a:solidFill>
              </a:rPr>
              <a:t>clothed with righteousness</a:t>
            </a:r>
            <a:r>
              <a:rPr lang="en-US" sz="4000" dirty="0"/>
              <a:t>; may those loyal to you shout for joy.</a:t>
            </a:r>
          </a:p>
          <a:p>
            <a:pPr algn="l"/>
            <a:r>
              <a:rPr lang="en-US" sz="4000" dirty="0"/>
              <a:t> G-d is clothed with majesty and  honor.</a:t>
            </a:r>
          </a:p>
        </p:txBody>
      </p:sp>
    </p:spTree>
    <p:extLst>
      <p:ext uri="{BB962C8B-B14F-4D97-AF65-F5344CB8AC3E}">
        <p14:creationId xmlns:p14="http://schemas.microsoft.com/office/powerpoint/2010/main" val="2517540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Yeshayahu/Is 61.10 </a:t>
            </a:r>
            <a:r>
              <a:rPr lang="en-US" sz="4000" dirty="0"/>
              <a:t>I am so joyful in </a:t>
            </a:r>
            <a:r>
              <a:rPr lang="en-US" sz="4000" cap="small" dirty="0"/>
              <a:t>Adoni</a:t>
            </a:r>
            <a:r>
              <a:rPr lang="en-US" sz="4000" dirty="0"/>
              <a:t>! My soul rejoices in my God, for he has </a:t>
            </a:r>
            <a:r>
              <a:rPr lang="en-US" sz="4000" u="sng" dirty="0">
                <a:solidFill>
                  <a:srgbClr val="FFFF66"/>
                </a:solidFill>
              </a:rPr>
              <a:t>clothed me in salvation</a:t>
            </a:r>
            <a:r>
              <a:rPr lang="en-US" sz="4000" dirty="0"/>
              <a:t>, dressed me with </a:t>
            </a:r>
            <a:r>
              <a:rPr lang="en-US" sz="4000" u="sng" dirty="0">
                <a:solidFill>
                  <a:srgbClr val="FFFF66"/>
                </a:solidFill>
              </a:rPr>
              <a:t>a robe of triumph</a:t>
            </a:r>
            <a:r>
              <a:rPr lang="en-US" sz="4000" dirty="0"/>
              <a:t>, like a bridegroom wearing a festive turban, like a bride adorned with her jewels.</a:t>
            </a:r>
          </a:p>
        </p:txBody>
      </p:sp>
    </p:spTree>
    <p:extLst>
      <p:ext uri="{BB962C8B-B14F-4D97-AF65-F5344CB8AC3E}">
        <p14:creationId xmlns:p14="http://schemas.microsoft.com/office/powerpoint/2010/main" val="4292704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There is a distinct change point in a believers life, of putting off the old corrupted self, and putting on the new self.</a:t>
            </a:r>
          </a:p>
          <a:p>
            <a:pPr algn="l"/>
            <a:r>
              <a:rPr lang="en-US" sz="4000" dirty="0"/>
              <a:t>It may need to be repeated, but there IS a growth </a:t>
            </a:r>
            <a:r>
              <a:rPr lang="en-US" sz="4000" u="sng" dirty="0"/>
              <a:t>point</a:t>
            </a:r>
            <a:r>
              <a:rPr lang="en-US" sz="4000" dirty="0"/>
              <a:t>.</a:t>
            </a:r>
          </a:p>
        </p:txBody>
      </p:sp>
    </p:spTree>
    <p:extLst>
      <p:ext uri="{BB962C8B-B14F-4D97-AF65-F5344CB8AC3E}">
        <p14:creationId xmlns:p14="http://schemas.microsoft.com/office/powerpoint/2010/main" val="729560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Acts 19.2-7  </a:t>
            </a:r>
            <a:r>
              <a:rPr lang="en-US" sz="4000" dirty="0"/>
              <a:t>[Shaul] said to them, </a:t>
            </a:r>
            <a:r>
              <a:rPr lang="en-US" sz="4000" u="sng" dirty="0">
                <a:solidFill>
                  <a:srgbClr val="FFFF66"/>
                </a:solidFill>
              </a:rPr>
              <a:t>“Did you receive the Ruach ha-</a:t>
            </a:r>
            <a:r>
              <a:rPr lang="en-US" sz="4000" u="sng" dirty="0" err="1">
                <a:solidFill>
                  <a:srgbClr val="FFFF66"/>
                </a:solidFill>
              </a:rPr>
              <a:t>Kodesh</a:t>
            </a:r>
            <a:r>
              <a:rPr lang="en-US" sz="4000" u="sng" dirty="0">
                <a:solidFill>
                  <a:srgbClr val="FFFF66"/>
                </a:solidFill>
              </a:rPr>
              <a:t> since you believed?</a:t>
            </a:r>
            <a:r>
              <a:rPr lang="en-US" sz="4000" dirty="0"/>
              <a:t>” They replied to him, “No, we’ve never even heard that there is a Ruach ha-</a:t>
            </a:r>
            <a:r>
              <a:rPr lang="en-US" sz="4000" dirty="0" err="1"/>
              <a:t>Kodesh</a:t>
            </a:r>
            <a:r>
              <a:rPr lang="en-US" sz="4000" dirty="0"/>
              <a:t>. He said, “Into what were you immersed?”</a:t>
            </a:r>
          </a:p>
        </p:txBody>
      </p:sp>
    </p:spTree>
    <p:extLst>
      <p:ext uri="{BB962C8B-B14F-4D97-AF65-F5344CB8AC3E}">
        <p14:creationId xmlns:p14="http://schemas.microsoft.com/office/powerpoint/2010/main" val="2463052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Acts 19.2-7  </a:t>
            </a:r>
            <a:r>
              <a:rPr lang="en-US" sz="4000" dirty="0"/>
              <a:t>They said, “Into John’s immersion.”  Paul said, “John immersed with an immersion of repentance, telling the people that they should believe in the One coming after him—that is, in Yeshua.”</a:t>
            </a:r>
          </a:p>
        </p:txBody>
      </p:sp>
    </p:spTree>
    <p:extLst>
      <p:ext uri="{BB962C8B-B14F-4D97-AF65-F5344CB8AC3E}">
        <p14:creationId xmlns:p14="http://schemas.microsoft.com/office/powerpoint/2010/main" val="3344620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Acts 19.2-7  </a:t>
            </a:r>
            <a:r>
              <a:rPr lang="en-US" sz="4000" dirty="0"/>
              <a:t>When they heard this, they were immersed in the name of the Lord Yeshua. And when Paul laid hands upon them, </a:t>
            </a:r>
            <a:r>
              <a:rPr lang="en-US" sz="4000" u="sng" dirty="0">
                <a:solidFill>
                  <a:srgbClr val="FFFF66"/>
                </a:solidFill>
              </a:rPr>
              <a:t>the Ruach ha-</a:t>
            </a:r>
            <a:r>
              <a:rPr lang="en-US" sz="4000" u="sng" dirty="0" err="1">
                <a:solidFill>
                  <a:srgbClr val="FFFF66"/>
                </a:solidFill>
              </a:rPr>
              <a:t>Kodesh</a:t>
            </a:r>
            <a:r>
              <a:rPr lang="en-US" sz="4000" u="sng" dirty="0">
                <a:solidFill>
                  <a:srgbClr val="FFFF66"/>
                </a:solidFill>
              </a:rPr>
              <a:t> came upon them</a:t>
            </a:r>
            <a:r>
              <a:rPr lang="en-US" sz="4000" dirty="0"/>
              <a:t>, and they began speaking in tongues and prophesying. In all, there were about twelve men.</a:t>
            </a:r>
          </a:p>
        </p:txBody>
      </p:sp>
    </p:spTree>
    <p:extLst>
      <p:ext uri="{BB962C8B-B14F-4D97-AF65-F5344CB8AC3E}">
        <p14:creationId xmlns:p14="http://schemas.microsoft.com/office/powerpoint/2010/main" val="3725687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Yekhez</a:t>
            </a:r>
            <a:r>
              <a:rPr lang="en-US" sz="4000" baseline="30000" dirty="0"/>
              <a:t> 36. 24-28 </a:t>
            </a:r>
            <a:r>
              <a:rPr lang="en-US" sz="4000" dirty="0"/>
              <a:t>For I will take you from among the nations, gather you from all the countries, and return you to your own soil. Then I will sprinkle clean water on you, and you will be clean; I will cleanse you from all your uncleanness and from all your idols. I will give you a new heart and put a new spirit inside you; </a:t>
            </a:r>
          </a:p>
        </p:txBody>
      </p:sp>
    </p:spTree>
    <p:extLst>
      <p:ext uri="{BB962C8B-B14F-4D97-AF65-F5344CB8AC3E}">
        <p14:creationId xmlns:p14="http://schemas.microsoft.com/office/powerpoint/2010/main" val="357192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E011854B-DD90-8438-C759-167EC81E647F}"/>
              </a:ext>
            </a:extLst>
          </p:cNvPr>
          <p:cNvPicPr>
            <a:picLocks noChangeAspect="1"/>
          </p:cNvPicPr>
          <p:nvPr/>
        </p:nvPicPr>
        <p:blipFill>
          <a:blip r:embed="rId3"/>
          <a:stretch>
            <a:fillRect/>
          </a:stretch>
        </p:blipFill>
        <p:spPr>
          <a:xfrm>
            <a:off x="381000" y="58388"/>
            <a:ext cx="8534399" cy="5118119"/>
          </a:xfrm>
          <a:prstGeom prst="rect">
            <a:avLst/>
          </a:prstGeom>
        </p:spPr>
      </p:pic>
    </p:spTree>
    <p:extLst>
      <p:ext uri="{BB962C8B-B14F-4D97-AF65-F5344CB8AC3E}">
        <p14:creationId xmlns:p14="http://schemas.microsoft.com/office/powerpoint/2010/main" val="3285425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err="1"/>
              <a:t>Yekhez</a:t>
            </a:r>
            <a:r>
              <a:rPr lang="en-US" sz="4000" baseline="30000" dirty="0"/>
              <a:t> 36. 24-28 </a:t>
            </a:r>
            <a:r>
              <a:rPr lang="en-US" sz="4000" dirty="0"/>
              <a:t>I will take the stony heart out of your flesh and give you a heart of flesh. I will put my Spirit inside you and cause you to live by my laws, respect my rulings and obey them. You will live in the land I gave to your </a:t>
            </a:r>
            <a:r>
              <a:rPr lang="en-US" sz="4000" dirty="0" err="1"/>
              <a:t>ancestors.You</a:t>
            </a:r>
            <a:r>
              <a:rPr lang="en-US" sz="4000" dirty="0"/>
              <a:t> will be my people, and I will be your God.</a:t>
            </a:r>
          </a:p>
        </p:txBody>
      </p:sp>
    </p:spTree>
    <p:extLst>
      <p:ext uri="{BB962C8B-B14F-4D97-AF65-F5344CB8AC3E}">
        <p14:creationId xmlns:p14="http://schemas.microsoft.com/office/powerpoint/2010/main" val="16749639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So, seek NOW, today</a:t>
            </a:r>
          </a:p>
          <a:p>
            <a:pPr marL="285750" indent="-285750" algn="l">
              <a:buFont typeface="Arial" panose="020B0604020202020204" pitchFamily="34" charset="0"/>
              <a:buChar char="•"/>
            </a:pPr>
            <a:r>
              <a:rPr lang="en-US" sz="4000" dirty="0"/>
              <a:t>Take off old nature, put on new</a:t>
            </a:r>
          </a:p>
          <a:p>
            <a:pPr marL="285750" indent="-285750" algn="l">
              <a:buFont typeface="Arial" panose="020B0604020202020204" pitchFamily="34" charset="0"/>
              <a:buChar char="•"/>
            </a:pPr>
            <a:r>
              <a:rPr lang="en-US" sz="4000" dirty="0"/>
              <a:t>Be filled with the Ruakh</a:t>
            </a:r>
          </a:p>
          <a:p>
            <a:pPr marL="285750" indent="-285750" algn="l">
              <a:buFont typeface="Arial" panose="020B0604020202020204" pitchFamily="34" charset="0"/>
              <a:buChar char="•"/>
            </a:pPr>
            <a:r>
              <a:rPr lang="en-US" sz="4000" dirty="0"/>
              <a:t>Be sanctified [made holy] wholly 1 Thes  5.23-24</a:t>
            </a:r>
          </a:p>
        </p:txBody>
      </p:sp>
    </p:spTree>
    <p:extLst>
      <p:ext uri="{BB962C8B-B14F-4D97-AF65-F5344CB8AC3E}">
        <p14:creationId xmlns:p14="http://schemas.microsoft.com/office/powerpoint/2010/main" val="1522348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915ECDB3-3E6D-A17D-8434-29CE50A8D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165031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B87AE546-7CE3-595A-5899-61FBE6EC49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9905C2E7-D914-736C-A55A-03D1E563BDB5}"/>
              </a:ext>
            </a:extLst>
          </p:cNvPr>
          <p:cNvSpPr txBox="1"/>
          <p:nvPr/>
        </p:nvSpPr>
        <p:spPr>
          <a:xfrm>
            <a:off x="228600" y="228600"/>
            <a:ext cx="6790064" cy="3785652"/>
          </a:xfrm>
          <a:prstGeom prst="rect">
            <a:avLst/>
          </a:prstGeom>
          <a:noFill/>
        </p:spPr>
        <p:txBody>
          <a:bodyPr wrap="none" rtlCol="0">
            <a:spAutoFit/>
          </a:bodyPr>
          <a:lstStyle/>
          <a:p>
            <a:pPr algn="l"/>
            <a:r>
              <a:rPr lang="en-US" u="sng" dirty="0">
                <a:solidFill>
                  <a:srgbClr val="FFFF66"/>
                </a:solidFill>
              </a:rPr>
              <a:t>Sanctification</a:t>
            </a:r>
          </a:p>
          <a:p>
            <a:pPr marL="514350" indent="-514350" algn="l">
              <a:buAutoNum type="arabicPeriod"/>
            </a:pPr>
            <a:r>
              <a:rPr lang="en-US" dirty="0"/>
              <a:t>The need</a:t>
            </a:r>
          </a:p>
          <a:p>
            <a:pPr marL="514350" indent="-514350" algn="l">
              <a:buAutoNum type="arabicPeriod"/>
            </a:pPr>
            <a:r>
              <a:rPr lang="en-US" dirty="0"/>
              <a:t>Seek Him for filling NOW</a:t>
            </a:r>
          </a:p>
          <a:p>
            <a:pPr marL="514350" indent="-514350" algn="l">
              <a:buAutoNum type="arabicPeriod"/>
            </a:pPr>
            <a:r>
              <a:rPr lang="en-US" u="sng" dirty="0">
                <a:solidFill>
                  <a:srgbClr val="FFFF66"/>
                </a:solidFill>
              </a:rPr>
              <a:t>Practical applications</a:t>
            </a:r>
          </a:p>
          <a:p>
            <a:pPr marL="514350" indent="-514350" algn="l">
              <a:buAutoNum type="arabicPeriod"/>
            </a:pPr>
            <a:endParaRPr lang="en-US" dirty="0"/>
          </a:p>
          <a:p>
            <a:pPr marL="742950" indent="-742950" algn="l">
              <a:buAutoNum type="arabicPeriod"/>
            </a:pPr>
            <a:endParaRPr lang="en-US" dirty="0"/>
          </a:p>
        </p:txBody>
      </p:sp>
    </p:spTree>
    <p:extLst>
      <p:ext uri="{BB962C8B-B14F-4D97-AF65-F5344CB8AC3E}">
        <p14:creationId xmlns:p14="http://schemas.microsoft.com/office/powerpoint/2010/main" val="1250676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4.22-32</a:t>
            </a:r>
            <a:r>
              <a:rPr lang="en-US" sz="4000" dirty="0"/>
              <a:t>  So lay aside lying and “each one of you speak truth with his neighbor,” for we are members of one another. </a:t>
            </a:r>
          </a:p>
        </p:txBody>
      </p:sp>
    </p:spTree>
    <p:extLst>
      <p:ext uri="{BB962C8B-B14F-4D97-AF65-F5344CB8AC3E}">
        <p14:creationId xmlns:p14="http://schemas.microsoft.com/office/powerpoint/2010/main" val="1617998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Zekh</a:t>
            </a:r>
            <a:r>
              <a:rPr lang="en-US" sz="4000" baseline="30000" dirty="0"/>
              <a:t> 8.16  </a:t>
            </a:r>
            <a:r>
              <a:rPr lang="en-US" sz="4000" dirty="0"/>
              <a:t>These are the things that you are to do: speak the truth one to another; administer the judgment of truth and shalom in your gates.</a:t>
            </a:r>
          </a:p>
        </p:txBody>
      </p:sp>
    </p:spTree>
    <p:extLst>
      <p:ext uri="{BB962C8B-B14F-4D97-AF65-F5344CB8AC3E}">
        <p14:creationId xmlns:p14="http://schemas.microsoft.com/office/powerpoint/2010/main" val="839997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4.22-32</a:t>
            </a:r>
            <a:r>
              <a:rPr lang="en-US" sz="4000" dirty="0"/>
              <a:t> “Be angry, yet do not sin.” Do not let the sun go down on your anger, nor give the devil a foothold.  </a:t>
            </a:r>
          </a:p>
        </p:txBody>
      </p:sp>
    </p:spTree>
    <p:extLst>
      <p:ext uri="{BB962C8B-B14F-4D97-AF65-F5344CB8AC3E}">
        <p14:creationId xmlns:p14="http://schemas.microsoft.com/office/powerpoint/2010/main" val="3446941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T’hillim/ Ps 4.4 </a:t>
            </a:r>
            <a:r>
              <a:rPr lang="en-US" sz="4000" dirty="0"/>
              <a:t>Tremble, but do not sin!</a:t>
            </a:r>
          </a:p>
          <a:p>
            <a:pPr algn="l"/>
            <a:endParaRPr lang="en-US" sz="4000" dirty="0"/>
          </a:p>
          <a:p>
            <a:pPr algn="l"/>
            <a:endParaRPr lang="en-US" sz="4000" dirty="0"/>
          </a:p>
          <a:p>
            <a:pPr algn="l"/>
            <a:endParaRPr lang="en-US" sz="4000" dirty="0"/>
          </a:p>
          <a:p>
            <a:pPr algn="r" rtl="1"/>
            <a:r>
              <a:rPr lang="he-IL" sz="4000" dirty="0"/>
              <a:t> </a:t>
            </a:r>
            <a:r>
              <a:rPr lang="he-IL" sz="4400" b="1" dirty="0">
                <a:latin typeface="David" panose="020E0502060401010101" pitchFamily="34" charset="-79"/>
                <a:cs typeface="David" panose="020E0502060401010101" pitchFamily="34" charset="-79"/>
              </a:rPr>
              <a:t>רָגַז</a:t>
            </a:r>
            <a:r>
              <a:rPr lang="en-US" sz="4400" b="1" dirty="0">
                <a:latin typeface="David" panose="020E0502060401010101" pitchFamily="34" charset="-79"/>
                <a:cs typeface="David" panose="020E0502060401010101" pitchFamily="34" charset="-79"/>
              </a:rPr>
              <a:t> </a:t>
            </a:r>
            <a:r>
              <a:rPr lang="en-US" sz="4400" dirty="0" err="1"/>
              <a:t>ragaz</a:t>
            </a:r>
            <a:r>
              <a:rPr lang="en-US" sz="4400" dirty="0"/>
              <a:t> </a:t>
            </a:r>
          </a:p>
          <a:p>
            <a:pPr algn="l" rtl="1"/>
            <a:r>
              <a:rPr lang="en-US" sz="4000" dirty="0"/>
              <a:t>quake, be excited, perturbed</a:t>
            </a:r>
          </a:p>
          <a:p>
            <a:pPr algn="l" rtl="1"/>
            <a:r>
              <a:rPr lang="en-US" sz="4000" dirty="0"/>
              <a:t> to be agitated, quiver</a:t>
            </a:r>
          </a:p>
        </p:txBody>
      </p:sp>
      <p:pic>
        <p:nvPicPr>
          <p:cNvPr id="3" name="Picture 2">
            <a:extLst>
              <a:ext uri="{FF2B5EF4-FFF2-40B4-BE49-F238E27FC236}">
                <a16:creationId xmlns:a16="http://schemas.microsoft.com/office/drawing/2014/main" id="{6C14DDAC-3007-3524-3B1C-B5AAB4070565}"/>
              </a:ext>
            </a:extLst>
          </p:cNvPr>
          <p:cNvPicPr>
            <a:picLocks noChangeAspect="1"/>
          </p:cNvPicPr>
          <p:nvPr/>
        </p:nvPicPr>
        <p:blipFill>
          <a:blip r:embed="rId3"/>
          <a:stretch>
            <a:fillRect/>
          </a:stretch>
        </p:blipFill>
        <p:spPr>
          <a:xfrm>
            <a:off x="2894524" y="895350"/>
            <a:ext cx="6020876" cy="1676400"/>
          </a:xfrm>
          <a:prstGeom prst="rect">
            <a:avLst/>
          </a:prstGeom>
        </p:spPr>
      </p:pic>
    </p:spTree>
    <p:extLst>
      <p:ext uri="{BB962C8B-B14F-4D97-AF65-F5344CB8AC3E}">
        <p14:creationId xmlns:p14="http://schemas.microsoft.com/office/powerpoint/2010/main" val="3371475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It is possible to be angry </a:t>
            </a:r>
          </a:p>
          <a:p>
            <a:r>
              <a:rPr lang="en-US" sz="4000" dirty="0"/>
              <a:t>and NOT sin.</a:t>
            </a:r>
          </a:p>
        </p:txBody>
      </p:sp>
    </p:spTree>
    <p:extLst>
      <p:ext uri="{BB962C8B-B14F-4D97-AF65-F5344CB8AC3E}">
        <p14:creationId xmlns:p14="http://schemas.microsoft.com/office/powerpoint/2010/main" val="23256710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Yokhanan</a:t>
            </a:r>
            <a:r>
              <a:rPr lang="en-US" sz="4000" baseline="30000" dirty="0"/>
              <a:t> 2. 13-17 </a:t>
            </a:r>
            <a:r>
              <a:rPr lang="en-US" sz="4000" dirty="0"/>
              <a:t>It was almost time for the festival of Pesach in </a:t>
            </a:r>
            <a:r>
              <a:rPr lang="en-US" sz="4000" dirty="0" err="1"/>
              <a:t>Y’hudah</a:t>
            </a:r>
            <a:r>
              <a:rPr lang="en-US" sz="4000" dirty="0"/>
              <a:t>, so Yeshua went up to Yerushalayim.  In the Temple grounds he found those who were selling cattle, sheep and pigeons, and others who were sitting at tables exchanging money. </a:t>
            </a:r>
          </a:p>
        </p:txBody>
      </p:sp>
    </p:spTree>
    <p:extLst>
      <p:ext uri="{BB962C8B-B14F-4D97-AF65-F5344CB8AC3E}">
        <p14:creationId xmlns:p14="http://schemas.microsoft.com/office/powerpoint/2010/main" val="9498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100594" y="209550"/>
            <a:ext cx="5814806" cy="4800600"/>
          </a:xfrm>
        </p:spPr>
        <p:txBody>
          <a:bodyPr>
            <a:normAutofit/>
          </a:bodyPr>
          <a:lstStyle/>
          <a:p>
            <a:pPr algn="l"/>
            <a:r>
              <a:rPr lang="en-US" sz="4000" dirty="0"/>
              <a:t>The answer to the "Ultimate Question of Life, the Universe, and Everything"</a:t>
            </a:r>
          </a:p>
        </p:txBody>
      </p:sp>
      <p:pic>
        <p:nvPicPr>
          <p:cNvPr id="3" name="Picture 2">
            <a:extLst>
              <a:ext uri="{FF2B5EF4-FFF2-40B4-BE49-F238E27FC236}">
                <a16:creationId xmlns:a16="http://schemas.microsoft.com/office/drawing/2014/main" id="{56592EAB-4278-F344-9A90-48B00DA1433C}"/>
              </a:ext>
            </a:extLst>
          </p:cNvPr>
          <p:cNvPicPr>
            <a:picLocks noChangeAspect="1"/>
          </p:cNvPicPr>
          <p:nvPr/>
        </p:nvPicPr>
        <p:blipFill rotWithShape="1">
          <a:blip r:embed="rId3"/>
          <a:srcRect r="190"/>
          <a:stretch/>
        </p:blipFill>
        <p:spPr>
          <a:xfrm>
            <a:off x="19050" y="66344"/>
            <a:ext cx="3081544" cy="4943806"/>
          </a:xfrm>
          <a:prstGeom prst="rect">
            <a:avLst/>
          </a:prstGeom>
        </p:spPr>
      </p:pic>
    </p:spTree>
    <p:extLst>
      <p:ext uri="{BB962C8B-B14F-4D97-AF65-F5344CB8AC3E}">
        <p14:creationId xmlns:p14="http://schemas.microsoft.com/office/powerpoint/2010/main" val="1984911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In the Temple were the bazaars pf the sons of Annas which corrupted the Temple and “beat the people with staves.”</a:t>
            </a:r>
          </a:p>
          <a:p>
            <a:pPr algn="l"/>
            <a:r>
              <a:rPr lang="en-US" sz="4000" baseline="30000" dirty="0"/>
              <a:t>Tractate </a:t>
            </a:r>
            <a:r>
              <a:rPr lang="en-US" sz="4000" baseline="30000" dirty="0" err="1"/>
              <a:t>Pesakhim</a:t>
            </a:r>
            <a:r>
              <a:rPr lang="en-US" sz="4000" baseline="30000" dirty="0"/>
              <a:t> 57a </a:t>
            </a:r>
          </a:p>
        </p:txBody>
      </p:sp>
    </p:spTree>
    <p:extLst>
      <p:ext uri="{BB962C8B-B14F-4D97-AF65-F5344CB8AC3E}">
        <p14:creationId xmlns:p14="http://schemas.microsoft.com/office/powerpoint/2010/main" val="32689639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Yokhanan</a:t>
            </a:r>
            <a:r>
              <a:rPr lang="en-US" sz="4000" baseline="30000" dirty="0"/>
              <a:t> 2. 13-17 </a:t>
            </a:r>
            <a:r>
              <a:rPr lang="en-US" sz="4000" dirty="0"/>
              <a:t>He made a whip from cords and drove them all out of the Temple grounds, the sheep and cattle as well. He knocked over the money-changers’ tables, scattering their coins;  and to the pigeon-sellers he said, </a:t>
            </a:r>
          </a:p>
        </p:txBody>
      </p:sp>
    </p:spTree>
    <p:extLst>
      <p:ext uri="{BB962C8B-B14F-4D97-AF65-F5344CB8AC3E}">
        <p14:creationId xmlns:p14="http://schemas.microsoft.com/office/powerpoint/2010/main" val="45088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Yokhanan</a:t>
            </a:r>
            <a:r>
              <a:rPr lang="en-US" sz="4000" baseline="30000" dirty="0"/>
              <a:t> 2. 13-17   </a:t>
            </a:r>
            <a:r>
              <a:rPr lang="en-US" sz="4000" dirty="0"/>
              <a:t>“Get these things out of here! How dare you turn my Father’s house into a market?” (His </a:t>
            </a:r>
            <a:r>
              <a:rPr lang="en-US" sz="4000" dirty="0" err="1"/>
              <a:t>talmidim</a:t>
            </a:r>
            <a:r>
              <a:rPr lang="en-US" sz="4000" dirty="0"/>
              <a:t> later recalled that the Tanakh says, “Zeal for your house will devour me.”) Ps 69.10</a:t>
            </a:r>
          </a:p>
        </p:txBody>
      </p:sp>
    </p:spTree>
    <p:extLst>
      <p:ext uri="{BB962C8B-B14F-4D97-AF65-F5344CB8AC3E}">
        <p14:creationId xmlns:p14="http://schemas.microsoft.com/office/powerpoint/2010/main" val="3511958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But if we mess up, </a:t>
            </a:r>
          </a:p>
          <a:p>
            <a:r>
              <a:rPr lang="en-US" sz="4000" dirty="0"/>
              <a:t>and get into sinful anger, </a:t>
            </a:r>
          </a:p>
          <a:p>
            <a:r>
              <a:rPr lang="en-US" sz="4000" dirty="0"/>
              <a:t>sunset, or at least bedtime </a:t>
            </a:r>
          </a:p>
          <a:p>
            <a:r>
              <a:rPr lang="en-US" sz="4000" dirty="0"/>
              <a:t>is the deadline to fix it!</a:t>
            </a:r>
          </a:p>
        </p:txBody>
      </p:sp>
    </p:spTree>
    <p:extLst>
      <p:ext uri="{BB962C8B-B14F-4D97-AF65-F5344CB8AC3E}">
        <p14:creationId xmlns:p14="http://schemas.microsoft.com/office/powerpoint/2010/main" val="2121779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Dvarim/Dt 24.14-15 </a:t>
            </a:r>
            <a:r>
              <a:rPr lang="en-US" sz="4000" dirty="0"/>
              <a:t>“You are not to oppress a hired servant who is poor and needy, whether he is from your brothers or the outsiders in your land within your town gates. </a:t>
            </a:r>
          </a:p>
        </p:txBody>
      </p:sp>
    </p:spTree>
    <p:extLst>
      <p:ext uri="{BB962C8B-B14F-4D97-AF65-F5344CB8AC3E}">
        <p14:creationId xmlns:p14="http://schemas.microsoft.com/office/powerpoint/2010/main" val="35013548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Dvarim/Dt 24.14-15  </a:t>
            </a:r>
            <a:r>
              <a:rPr lang="en-US" sz="4000" dirty="0"/>
              <a:t>On that day you are to give him his wages—the sun is not to set on it—for he is poor and sets his heart on it. Otherwise he will cry out against you to </a:t>
            </a:r>
            <a:r>
              <a:rPr lang="en-US" sz="4000" cap="small" dirty="0"/>
              <a:t>Adoni</a:t>
            </a:r>
            <a:r>
              <a:rPr lang="en-US" sz="4000" dirty="0"/>
              <a:t>, and you will have sin on you.</a:t>
            </a:r>
          </a:p>
        </p:txBody>
      </p:sp>
    </p:spTree>
    <p:extLst>
      <p:ext uri="{BB962C8B-B14F-4D97-AF65-F5344CB8AC3E}">
        <p14:creationId xmlns:p14="http://schemas.microsoft.com/office/powerpoint/2010/main" val="19176129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Greek Pythagoreans had a rule, “If at any time in a passion they broke out into opprobrious language, before the sun set they gave one another their hands, and with them a discharge from all injuries…concluded as friends.”</a:t>
            </a:r>
          </a:p>
        </p:txBody>
      </p:sp>
    </p:spTree>
    <p:extLst>
      <p:ext uri="{BB962C8B-B14F-4D97-AF65-F5344CB8AC3E}">
        <p14:creationId xmlns:p14="http://schemas.microsoft.com/office/powerpoint/2010/main" val="3855198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Eph. 4.22-32</a:t>
            </a:r>
            <a:r>
              <a:rPr lang="en-US" sz="4000" dirty="0"/>
              <a:t> “Be angry, yet do not sin.” Do not let the sun go down on your anger, nor give the devil a foothold.  </a:t>
            </a:r>
          </a:p>
          <a:p>
            <a:pPr algn="l"/>
            <a:endParaRPr lang="en-US" sz="1500" dirty="0"/>
          </a:p>
          <a:p>
            <a:pPr algn="l"/>
            <a:r>
              <a:rPr lang="en-US" altLang="en-US" sz="4300" dirty="0"/>
              <a:t>Unforgiven offense, and stewing anger, is a GREAT avenue for satanic entrance and stronghold.  It’s like taking a poison pill and waiting for the other person to die! </a:t>
            </a:r>
            <a:endParaRPr lang="en-US" sz="4800" dirty="0"/>
          </a:p>
        </p:txBody>
      </p:sp>
    </p:spTree>
    <p:extLst>
      <p:ext uri="{BB962C8B-B14F-4D97-AF65-F5344CB8AC3E}">
        <p14:creationId xmlns:p14="http://schemas.microsoft.com/office/powerpoint/2010/main" val="24372858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4.22-32</a:t>
            </a:r>
            <a:r>
              <a:rPr lang="en-US" sz="4000" dirty="0"/>
              <a:t> The one who steals must steal no longer—instead he must work, doing something useful with his own hands, so he may have something to share with the one who has need.  </a:t>
            </a:r>
          </a:p>
        </p:txBody>
      </p:sp>
    </p:spTree>
    <p:extLst>
      <p:ext uri="{BB962C8B-B14F-4D97-AF65-F5344CB8AC3E}">
        <p14:creationId xmlns:p14="http://schemas.microsoft.com/office/powerpoint/2010/main" val="19687681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E3EBECC9-7326-6EFE-F8CC-3088454DF642}"/>
              </a:ext>
            </a:extLst>
          </p:cNvPr>
          <p:cNvPicPr>
            <a:picLocks noChangeAspect="1"/>
          </p:cNvPicPr>
          <p:nvPr/>
        </p:nvPicPr>
        <p:blipFill rotWithShape="1">
          <a:blip r:embed="rId3"/>
          <a:srcRect l="5834" r="60000"/>
          <a:stretch/>
        </p:blipFill>
        <p:spPr>
          <a:xfrm>
            <a:off x="0" y="997825"/>
            <a:ext cx="3124200" cy="3224049"/>
          </a:xfrm>
          <a:prstGeom prst="rect">
            <a:avLst/>
          </a:prstGeom>
        </p:spPr>
      </p:pic>
      <p:pic>
        <p:nvPicPr>
          <p:cNvPr id="2" name="Picture 1">
            <a:extLst>
              <a:ext uri="{FF2B5EF4-FFF2-40B4-BE49-F238E27FC236}">
                <a16:creationId xmlns:a16="http://schemas.microsoft.com/office/drawing/2014/main" id="{80208890-B1D9-BBC6-D0C5-625C012F3643}"/>
              </a:ext>
            </a:extLst>
          </p:cNvPr>
          <p:cNvPicPr>
            <a:picLocks noChangeAspect="1"/>
          </p:cNvPicPr>
          <p:nvPr/>
        </p:nvPicPr>
        <p:blipFill rotWithShape="1">
          <a:blip r:embed="rId3"/>
          <a:srcRect l="51666" t="21638" r="1667" b="26365"/>
          <a:stretch/>
        </p:blipFill>
        <p:spPr>
          <a:xfrm>
            <a:off x="2112819" y="38100"/>
            <a:ext cx="7031182" cy="2762250"/>
          </a:xfrm>
          <a:prstGeom prst="rect">
            <a:avLst/>
          </a:prstGeom>
        </p:spPr>
      </p:pic>
    </p:spTree>
    <p:extLst>
      <p:ext uri="{BB962C8B-B14F-4D97-AF65-F5344CB8AC3E}">
        <p14:creationId xmlns:p14="http://schemas.microsoft.com/office/powerpoint/2010/main" val="219950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100594" y="209550"/>
            <a:ext cx="5814806" cy="4800600"/>
          </a:xfrm>
        </p:spPr>
        <p:txBody>
          <a:bodyPr>
            <a:normAutofit/>
          </a:bodyPr>
          <a:lstStyle/>
          <a:p>
            <a:pPr algn="l"/>
            <a:r>
              <a:rPr lang="en-US" sz="4000" dirty="0"/>
              <a:t>The answer to the "Ultimate Question of Life, the Universe, and Everything"</a:t>
            </a:r>
          </a:p>
        </p:txBody>
      </p:sp>
      <p:pic>
        <p:nvPicPr>
          <p:cNvPr id="3" name="Picture 2">
            <a:extLst>
              <a:ext uri="{FF2B5EF4-FFF2-40B4-BE49-F238E27FC236}">
                <a16:creationId xmlns:a16="http://schemas.microsoft.com/office/drawing/2014/main" id="{56592EAB-4278-F344-9A90-48B00DA1433C}"/>
              </a:ext>
            </a:extLst>
          </p:cNvPr>
          <p:cNvPicPr>
            <a:picLocks noChangeAspect="1"/>
          </p:cNvPicPr>
          <p:nvPr/>
        </p:nvPicPr>
        <p:blipFill rotWithShape="1">
          <a:blip r:embed="rId3"/>
          <a:srcRect r="190"/>
          <a:stretch/>
        </p:blipFill>
        <p:spPr>
          <a:xfrm>
            <a:off x="19050" y="66344"/>
            <a:ext cx="3081544" cy="4943806"/>
          </a:xfrm>
          <a:prstGeom prst="rect">
            <a:avLst/>
          </a:prstGeom>
        </p:spPr>
      </p:pic>
      <p:cxnSp>
        <p:nvCxnSpPr>
          <p:cNvPr id="4" name="Straight Arrow Connector 3">
            <a:extLst>
              <a:ext uri="{FF2B5EF4-FFF2-40B4-BE49-F238E27FC236}">
                <a16:creationId xmlns:a16="http://schemas.microsoft.com/office/drawing/2014/main" id="{9C4EB61F-8800-17AC-8B33-8419F4912865}"/>
              </a:ext>
            </a:extLst>
          </p:cNvPr>
          <p:cNvCxnSpPr/>
          <p:nvPr/>
        </p:nvCxnSpPr>
        <p:spPr bwMode="auto">
          <a:xfrm flipH="1">
            <a:off x="3276600" y="3790950"/>
            <a:ext cx="2743200" cy="838200"/>
          </a:xfrm>
          <a:prstGeom prst="straightConnector1">
            <a:avLst/>
          </a:prstGeom>
          <a:solidFill>
            <a:schemeClr val="accent1"/>
          </a:solidFill>
          <a:ln w="476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84479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mikeroweworks.org/</a:t>
            </a:r>
          </a:p>
        </p:txBody>
      </p:sp>
    </p:spTree>
    <p:extLst>
      <p:ext uri="{BB962C8B-B14F-4D97-AF65-F5344CB8AC3E}">
        <p14:creationId xmlns:p14="http://schemas.microsoft.com/office/powerpoint/2010/main" val="10138407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6BD51CF6-02D0-FFA8-4DD1-2DA5A03E76E4}"/>
              </a:ext>
            </a:extLst>
          </p:cNvPr>
          <p:cNvPicPr>
            <a:picLocks noChangeAspect="1"/>
          </p:cNvPicPr>
          <p:nvPr/>
        </p:nvPicPr>
        <p:blipFill>
          <a:blip r:embed="rId3"/>
          <a:stretch>
            <a:fillRect/>
          </a:stretch>
        </p:blipFill>
        <p:spPr>
          <a:xfrm>
            <a:off x="1046559" y="0"/>
            <a:ext cx="7050881" cy="5143500"/>
          </a:xfrm>
          <a:prstGeom prst="rect">
            <a:avLst/>
          </a:prstGeom>
        </p:spPr>
      </p:pic>
    </p:spTree>
    <p:extLst>
      <p:ext uri="{BB962C8B-B14F-4D97-AF65-F5344CB8AC3E}">
        <p14:creationId xmlns:p14="http://schemas.microsoft.com/office/powerpoint/2010/main" val="35621220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4.22-32</a:t>
            </a:r>
            <a:r>
              <a:rPr lang="en-US" sz="4000" dirty="0"/>
              <a:t> Let no harmful word come out of your mouth, but only what is beneficial for building others up according to the need, </a:t>
            </a:r>
          </a:p>
        </p:txBody>
      </p:sp>
    </p:spTree>
    <p:extLst>
      <p:ext uri="{BB962C8B-B14F-4D97-AF65-F5344CB8AC3E}">
        <p14:creationId xmlns:p14="http://schemas.microsoft.com/office/powerpoint/2010/main" val="19907389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Eph. 4.22-32</a:t>
            </a:r>
            <a:r>
              <a:rPr lang="en-US" sz="4000" dirty="0"/>
              <a:t> so that it gives grace to those who hear it. Do not grieve the Ruach ha-</a:t>
            </a:r>
            <a:r>
              <a:rPr lang="en-US" sz="4000" dirty="0" err="1"/>
              <a:t>Kodesh</a:t>
            </a:r>
            <a:r>
              <a:rPr lang="en-US" sz="4000" dirty="0"/>
              <a:t> of God, by whom you were sealed for the day of redemption. Get rid of all bitterness and rage and anger and quarreling and slander, along with all malice. </a:t>
            </a:r>
          </a:p>
        </p:txBody>
      </p:sp>
    </p:spTree>
    <p:extLst>
      <p:ext uri="{BB962C8B-B14F-4D97-AF65-F5344CB8AC3E}">
        <p14:creationId xmlns:p14="http://schemas.microsoft.com/office/powerpoint/2010/main" val="42115423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3600" baseline="30000" dirty="0"/>
              <a:t>Eph. 4.22-32</a:t>
            </a:r>
            <a:r>
              <a:rPr lang="en-US" sz="3600" dirty="0"/>
              <a:t> Instead, be kind to one another, compassionate, forgiving each other just as God in Messiah also forgave you.</a:t>
            </a:r>
          </a:p>
        </p:txBody>
      </p:sp>
    </p:spTree>
    <p:extLst>
      <p:ext uri="{BB962C8B-B14F-4D97-AF65-F5344CB8AC3E}">
        <p14:creationId xmlns:p14="http://schemas.microsoft.com/office/powerpoint/2010/main" val="2609141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915ECDB3-3E6D-A17D-8434-29CE50A8D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7761002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B87AE546-7CE3-595A-5899-61FBE6EC49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9905C2E7-D914-736C-A55A-03D1E563BDB5}"/>
              </a:ext>
            </a:extLst>
          </p:cNvPr>
          <p:cNvSpPr txBox="1"/>
          <p:nvPr/>
        </p:nvSpPr>
        <p:spPr>
          <a:xfrm>
            <a:off x="228600" y="228600"/>
            <a:ext cx="6790064" cy="3785652"/>
          </a:xfrm>
          <a:prstGeom prst="rect">
            <a:avLst/>
          </a:prstGeom>
          <a:noFill/>
        </p:spPr>
        <p:txBody>
          <a:bodyPr wrap="none" rtlCol="0">
            <a:spAutoFit/>
          </a:bodyPr>
          <a:lstStyle/>
          <a:p>
            <a:pPr algn="l"/>
            <a:r>
              <a:rPr lang="en-US" u="sng" dirty="0">
                <a:solidFill>
                  <a:srgbClr val="FFFF66"/>
                </a:solidFill>
              </a:rPr>
              <a:t>Sanctification</a:t>
            </a:r>
          </a:p>
          <a:p>
            <a:pPr marL="514350" indent="-514350" algn="l">
              <a:buAutoNum type="arabicPeriod"/>
            </a:pPr>
            <a:r>
              <a:rPr lang="en-US" dirty="0"/>
              <a:t>The need</a:t>
            </a:r>
          </a:p>
          <a:p>
            <a:pPr marL="514350" indent="-514350" algn="l">
              <a:buAutoNum type="arabicPeriod"/>
            </a:pPr>
            <a:r>
              <a:rPr lang="en-US" dirty="0"/>
              <a:t>Seek Him for filling NOW</a:t>
            </a:r>
          </a:p>
          <a:p>
            <a:pPr marL="514350" indent="-514350" algn="l">
              <a:buAutoNum type="arabicPeriod"/>
            </a:pPr>
            <a:r>
              <a:rPr lang="en-US" dirty="0"/>
              <a:t>Practical applications</a:t>
            </a:r>
          </a:p>
          <a:p>
            <a:pPr marL="514350" indent="-514350" algn="l">
              <a:buAutoNum type="arabicPeriod"/>
            </a:pPr>
            <a:endParaRPr lang="en-US" dirty="0"/>
          </a:p>
          <a:p>
            <a:pPr marL="742950" indent="-742950" algn="l">
              <a:buAutoNum type="arabicPeriod"/>
            </a:pPr>
            <a:endParaRPr lang="en-US" dirty="0"/>
          </a:p>
        </p:txBody>
      </p:sp>
    </p:spTree>
    <p:extLst>
      <p:ext uri="{BB962C8B-B14F-4D97-AF65-F5344CB8AC3E}">
        <p14:creationId xmlns:p14="http://schemas.microsoft.com/office/powerpoint/2010/main" val="15891412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23104325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Prayer points</a:t>
            </a:r>
          </a:p>
          <a:p>
            <a:pPr marL="342900" indent="-342900" algn="l">
              <a:buFont typeface="Arial" panose="020B0604020202020204" pitchFamily="34" charset="0"/>
              <a:buChar char="•"/>
            </a:pPr>
            <a:r>
              <a:rPr lang="en-US" sz="4000" dirty="0"/>
              <a:t>Our filling with the Ruakh</a:t>
            </a:r>
          </a:p>
          <a:p>
            <a:pPr marL="342900" indent="-342900" algn="l">
              <a:buFont typeface="Arial" panose="020B0604020202020204" pitchFamily="34" charset="0"/>
              <a:buChar char="•"/>
            </a:pPr>
            <a:r>
              <a:rPr lang="en-US" sz="4000" dirty="0"/>
              <a:t>Destruction of Hamas</a:t>
            </a:r>
          </a:p>
          <a:p>
            <a:pPr marL="342900" indent="-342900" algn="l">
              <a:buFont typeface="Arial" panose="020B0604020202020204" pitchFamily="34" charset="0"/>
              <a:buChar char="•"/>
            </a:pPr>
            <a:r>
              <a:rPr lang="en-US" sz="4000" dirty="0"/>
              <a:t>Spiritual liberation in Messiah</a:t>
            </a:r>
          </a:p>
          <a:p>
            <a:pPr marL="342900" indent="-342900" algn="l">
              <a:buFont typeface="Arial" panose="020B0604020202020204" pitchFamily="34" charset="0"/>
              <a:buChar char="•"/>
            </a:pPr>
            <a:r>
              <a:rPr lang="en-US" sz="4000" dirty="0"/>
              <a:t>Liberation of the captives</a:t>
            </a:r>
          </a:p>
          <a:p>
            <a:pPr marL="342900" indent="-342900" algn="l">
              <a:buFont typeface="Arial" panose="020B0604020202020204" pitchFamily="34" charset="0"/>
              <a:buChar char="•"/>
            </a:pPr>
            <a:r>
              <a:rPr lang="en-US" sz="4000" dirty="0"/>
              <a:t>Destruction of the Iranian regime by revival</a:t>
            </a:r>
          </a:p>
          <a:p>
            <a:pPr algn="l"/>
            <a:endParaRPr lang="en-US" sz="4000" dirty="0"/>
          </a:p>
          <a:p>
            <a:pPr marL="342900" indent="-342900" algn="l">
              <a:buFont typeface="Arial" panose="020B0604020202020204" pitchFamily="34" charset="0"/>
              <a:buChar char="•"/>
            </a:pPr>
            <a:endParaRPr lang="en-US" sz="4000" dirty="0"/>
          </a:p>
        </p:txBody>
      </p:sp>
    </p:spTree>
    <p:extLst>
      <p:ext uri="{BB962C8B-B14F-4D97-AF65-F5344CB8AC3E}">
        <p14:creationId xmlns:p14="http://schemas.microsoft.com/office/powerpoint/2010/main" val="16515310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Since the start of the Israel-Hamas war, some 10,056 wounded soldiers and security organization members have been absorbed by the Defense Ministry's Rehabilitation Department, the department said Wednesday.</a:t>
            </a:r>
          </a:p>
          <a:p>
            <a:pPr algn="l"/>
            <a:endParaRPr lang="en-US" sz="4000" dirty="0"/>
          </a:p>
        </p:txBody>
      </p:sp>
    </p:spTree>
    <p:extLst>
      <p:ext uri="{BB962C8B-B14F-4D97-AF65-F5344CB8AC3E}">
        <p14:creationId xmlns:p14="http://schemas.microsoft.com/office/powerpoint/2010/main" val="4054570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Why are we here </a:t>
            </a:r>
          </a:p>
          <a:p>
            <a:r>
              <a:rPr lang="en-US" sz="4000" dirty="0"/>
              <a:t>in this particular congregation?   </a:t>
            </a:r>
          </a:p>
          <a:p>
            <a:endParaRPr lang="en-US" sz="4000" dirty="0"/>
          </a:p>
          <a:p>
            <a:r>
              <a:rPr lang="en-US" sz="4000" dirty="0"/>
              <a:t>What is our purpose?</a:t>
            </a:r>
          </a:p>
        </p:txBody>
      </p:sp>
    </p:spTree>
    <p:extLst>
      <p:ext uri="{BB962C8B-B14F-4D97-AF65-F5344CB8AC3E}">
        <p14:creationId xmlns:p14="http://schemas.microsoft.com/office/powerpoint/2010/main" val="27872398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department predicted that by 2030, there would be 100,000 IDF disabled cared for by the department, 50% of whom would be facing mental health injuries.</a:t>
            </a:r>
          </a:p>
        </p:txBody>
      </p:sp>
    </p:spTree>
    <p:extLst>
      <p:ext uri="{BB962C8B-B14F-4D97-AF65-F5344CB8AC3E}">
        <p14:creationId xmlns:p14="http://schemas.microsoft.com/office/powerpoint/2010/main" val="36096621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Military historian Uri Milstein called </a:t>
            </a:r>
            <a:r>
              <a:rPr lang="en-US" sz="4000" dirty="0" err="1"/>
              <a:t>Sagi</a:t>
            </a:r>
            <a:r>
              <a:rPr lang="en-US" sz="4000" dirty="0"/>
              <a:t> “one of those exceptional individuals in human history who can intellectualize the battlefield without any prior experience or training. Napoleon was one such individual.”</a:t>
            </a:r>
          </a:p>
        </p:txBody>
      </p:sp>
    </p:spTree>
    <p:extLst>
      <p:ext uri="{BB962C8B-B14F-4D97-AF65-F5344CB8AC3E}">
        <p14:creationId xmlns:p14="http://schemas.microsoft.com/office/powerpoint/2010/main" val="88202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Talking about today’s war on Israel’s borders, he said that Jerusalem needs to stop fearing the Islamic Republic and hit it where it hurts: </a:t>
            </a:r>
            <a:r>
              <a:rPr lang="en-US" sz="4000" dirty="0" err="1"/>
              <a:t>Kharg</a:t>
            </a:r>
            <a:r>
              <a:rPr lang="en-US" sz="4000" dirty="0"/>
              <a:t> Island, south of Khuzestan. “That’s all,” he added.</a:t>
            </a:r>
          </a:p>
          <a:p>
            <a:pPr algn="l"/>
            <a:endParaRPr lang="en-US" sz="4000" dirty="0"/>
          </a:p>
        </p:txBody>
      </p:sp>
    </p:spTree>
    <p:extLst>
      <p:ext uri="{BB962C8B-B14F-4D97-AF65-F5344CB8AC3E}">
        <p14:creationId xmlns:p14="http://schemas.microsoft.com/office/powerpoint/2010/main" val="24811902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err="1"/>
              <a:t>Kharg</a:t>
            </a:r>
            <a:r>
              <a:rPr lang="en-US" sz="4000" dirty="0"/>
              <a:t> Island is a small island (12.3 square miles), situated 16 miles off the coast of Iran in the Persian Gulf. The island’s oil terminal accounts for more than 90% of Iran’s crude exports.</a:t>
            </a:r>
          </a:p>
        </p:txBody>
      </p:sp>
    </p:spTree>
    <p:extLst>
      <p:ext uri="{BB962C8B-B14F-4D97-AF65-F5344CB8AC3E}">
        <p14:creationId xmlns:p14="http://schemas.microsoft.com/office/powerpoint/2010/main" val="31737779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“All Israel has to do is send a few drones over the island. This will send the Iranians a clear message. If they don’t get it—escalate the situation. First mildly, then severely if we must. They will order their proxies to stop firing at us.</a:t>
            </a:r>
          </a:p>
        </p:txBody>
      </p:sp>
    </p:spTree>
    <p:extLst>
      <p:ext uri="{BB962C8B-B14F-4D97-AF65-F5344CB8AC3E}">
        <p14:creationId xmlns:p14="http://schemas.microsoft.com/office/powerpoint/2010/main" val="17225377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By killing Hezbollah's Fuad </a:t>
            </a:r>
            <a:r>
              <a:rPr lang="en-US" sz="4000" dirty="0" err="1"/>
              <a:t>Shukr</a:t>
            </a:r>
            <a:r>
              <a:rPr lang="en-US" sz="4000" dirty="0"/>
              <a:t> in Beirut and Hamas's Ismail Haniyeh in Tehran within a 24-hour span, Israel demonstrated a commitment to total victory over its enemies. But the rest of the world, from the least free nations (China) to the freest nations (the U.S.), seems committed to saving Hamas. Jerusalem must resist these efforts.</a:t>
            </a:r>
          </a:p>
          <a:p>
            <a:pPr algn="l"/>
            <a:endParaRPr lang="en-US" sz="4000" dirty="0"/>
          </a:p>
        </p:txBody>
      </p:sp>
    </p:spTree>
    <p:extLst>
      <p:ext uri="{BB962C8B-B14F-4D97-AF65-F5344CB8AC3E}">
        <p14:creationId xmlns:p14="http://schemas.microsoft.com/office/powerpoint/2010/main" val="26480760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dirty="0"/>
              <a:t>Chinese support for Hamas is no surprise. In December, the IDF discovered massive caches of Chinese weapons in Gaza. In 2014, the IDF disclosed that an enormous Chinese-made tunneling machine with 40 inch blades was used to dig Hamas's underground city.</a:t>
            </a:r>
          </a:p>
        </p:txBody>
      </p:sp>
    </p:spTree>
    <p:extLst>
      <p:ext uri="{BB962C8B-B14F-4D97-AF65-F5344CB8AC3E}">
        <p14:creationId xmlns:p14="http://schemas.microsoft.com/office/powerpoint/2010/main" val="35098676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F56139E4-506E-F7EE-1ADC-B7B9F0F0BEB4}"/>
              </a:ext>
            </a:extLst>
          </p:cNvPr>
          <p:cNvPicPr>
            <a:picLocks noChangeAspect="1"/>
          </p:cNvPicPr>
          <p:nvPr/>
        </p:nvPicPr>
        <p:blipFill>
          <a:blip r:embed="rId3"/>
          <a:stretch>
            <a:fillRect/>
          </a:stretch>
        </p:blipFill>
        <p:spPr>
          <a:xfrm>
            <a:off x="696136" y="0"/>
            <a:ext cx="7751728" cy="5143500"/>
          </a:xfrm>
          <a:prstGeom prst="rect">
            <a:avLst/>
          </a:prstGeom>
        </p:spPr>
      </p:pic>
    </p:spTree>
    <p:extLst>
      <p:ext uri="{BB962C8B-B14F-4D97-AF65-F5344CB8AC3E}">
        <p14:creationId xmlns:p14="http://schemas.microsoft.com/office/powerpoint/2010/main" val="32213850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Christian ministry leaders believe a revival is taking place in the Islamic Middle East, with more than one million leaving Islam for Christianity in Iran alone, CBN News reports.</a:t>
            </a:r>
          </a:p>
        </p:txBody>
      </p:sp>
    </p:spTree>
    <p:extLst>
      <p:ext uri="{BB962C8B-B14F-4D97-AF65-F5344CB8AC3E}">
        <p14:creationId xmlns:p14="http://schemas.microsoft.com/office/powerpoint/2010/main" val="30136069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Prayer points</a:t>
            </a:r>
          </a:p>
          <a:p>
            <a:pPr marL="342900" indent="-342900" algn="l">
              <a:buFont typeface="Arial" panose="020B0604020202020204" pitchFamily="34" charset="0"/>
              <a:buChar char="•"/>
            </a:pPr>
            <a:r>
              <a:rPr lang="en-US" sz="4000" dirty="0"/>
              <a:t>Our filling with the Ruakh</a:t>
            </a:r>
          </a:p>
          <a:p>
            <a:pPr marL="342900" indent="-342900" algn="l">
              <a:buFont typeface="Arial" panose="020B0604020202020204" pitchFamily="34" charset="0"/>
              <a:buChar char="•"/>
            </a:pPr>
            <a:r>
              <a:rPr lang="en-US" sz="4000" dirty="0"/>
              <a:t>Destruction of Hamas</a:t>
            </a:r>
          </a:p>
          <a:p>
            <a:pPr marL="342900" indent="-342900" algn="l">
              <a:buFont typeface="Arial" panose="020B0604020202020204" pitchFamily="34" charset="0"/>
              <a:buChar char="•"/>
            </a:pPr>
            <a:r>
              <a:rPr lang="en-US" sz="4000" dirty="0"/>
              <a:t>Spiritual liberation in Messiah</a:t>
            </a:r>
          </a:p>
          <a:p>
            <a:pPr marL="342900" indent="-342900" algn="l">
              <a:buFont typeface="Arial" panose="020B0604020202020204" pitchFamily="34" charset="0"/>
              <a:buChar char="•"/>
            </a:pPr>
            <a:r>
              <a:rPr lang="en-US" sz="4000" dirty="0"/>
              <a:t>Liberation of the captives</a:t>
            </a:r>
          </a:p>
          <a:p>
            <a:pPr marL="342900" indent="-342900" algn="l">
              <a:buFont typeface="Arial" panose="020B0604020202020204" pitchFamily="34" charset="0"/>
              <a:buChar char="•"/>
            </a:pPr>
            <a:r>
              <a:rPr lang="en-US" sz="4000" dirty="0"/>
              <a:t>Destruction of the Iranian regime by revival</a:t>
            </a:r>
          </a:p>
          <a:p>
            <a:pPr algn="l"/>
            <a:endParaRPr lang="en-US" sz="4000" dirty="0"/>
          </a:p>
          <a:p>
            <a:pPr marL="342900" indent="-342900" algn="l">
              <a:buFont typeface="Arial" panose="020B0604020202020204" pitchFamily="34" charset="0"/>
              <a:buChar char="•"/>
            </a:pPr>
            <a:endParaRPr lang="en-US" sz="4000" dirty="0"/>
          </a:p>
        </p:txBody>
      </p:sp>
    </p:spTree>
    <p:extLst>
      <p:ext uri="{BB962C8B-B14F-4D97-AF65-F5344CB8AC3E}">
        <p14:creationId xmlns:p14="http://schemas.microsoft.com/office/powerpoint/2010/main" val="178155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915ECDB3-3E6D-A17D-8434-29CE50A8D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5696091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232651</TotalTime>
  <Words>4396</Words>
  <Application>Microsoft Office PowerPoint</Application>
  <PresentationFormat>On-screen Show (16:9)</PresentationFormat>
  <Paragraphs>554</Paragraphs>
  <Slides>89</Slides>
  <Notes>89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Arial</vt:lpstr>
      <vt:lpstr>Arial Rounded MT Bold</vt:lpstr>
      <vt:lpstr>David</vt:lpstr>
      <vt:lpstr>Wingdings</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5279</cp:revision>
  <dcterms:created xsi:type="dcterms:W3CDTF">2006-04-21T19:34:43Z</dcterms:created>
  <dcterms:modified xsi:type="dcterms:W3CDTF">2024-08-17T13:56:14Z</dcterms:modified>
</cp:coreProperties>
</file>