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2"/>
  </p:notesMasterIdLst>
  <p:handoutMasterIdLst>
    <p:handoutMasterId r:id="rId93"/>
  </p:handoutMasterIdLst>
  <p:sldIdLst>
    <p:sldId id="2045" r:id="rId2"/>
    <p:sldId id="66186" r:id="rId3"/>
    <p:sldId id="66213" r:id="rId4"/>
    <p:sldId id="66215" r:id="rId5"/>
    <p:sldId id="66263" r:id="rId6"/>
    <p:sldId id="66265" r:id="rId7"/>
    <p:sldId id="66212" r:id="rId8"/>
    <p:sldId id="66209" r:id="rId9"/>
    <p:sldId id="66264" r:id="rId10"/>
    <p:sldId id="66266" r:id="rId11"/>
    <p:sldId id="66268" r:id="rId12"/>
    <p:sldId id="66267" r:id="rId13"/>
    <p:sldId id="66199" r:id="rId14"/>
    <p:sldId id="66270" r:id="rId15"/>
    <p:sldId id="66145" r:id="rId16"/>
    <p:sldId id="66291" r:id="rId17"/>
    <p:sldId id="66271" r:id="rId18"/>
    <p:sldId id="66269" r:id="rId19"/>
    <p:sldId id="66272" r:id="rId20"/>
    <p:sldId id="66274" r:id="rId21"/>
    <p:sldId id="66279" r:id="rId22"/>
    <p:sldId id="66275" r:id="rId23"/>
    <p:sldId id="66273" r:id="rId24"/>
    <p:sldId id="66277" r:id="rId25"/>
    <p:sldId id="66278" r:id="rId26"/>
    <p:sldId id="66323" r:id="rId27"/>
    <p:sldId id="66326" r:id="rId28"/>
    <p:sldId id="66324" r:id="rId29"/>
    <p:sldId id="66327" r:id="rId30"/>
    <p:sldId id="66325" r:id="rId31"/>
    <p:sldId id="66328" r:id="rId32"/>
    <p:sldId id="66276" r:id="rId33"/>
    <p:sldId id="66329" r:id="rId34"/>
    <p:sldId id="66282" r:id="rId35"/>
    <p:sldId id="66280" r:id="rId36"/>
    <p:sldId id="66281" r:id="rId37"/>
    <p:sldId id="66283" r:id="rId38"/>
    <p:sldId id="66252" r:id="rId39"/>
    <p:sldId id="66253" r:id="rId40"/>
    <p:sldId id="66254" r:id="rId41"/>
    <p:sldId id="66321" r:id="rId42"/>
    <p:sldId id="66170" r:id="rId43"/>
    <p:sldId id="66318" r:id="rId44"/>
    <p:sldId id="66319" r:id="rId45"/>
    <p:sldId id="66330" r:id="rId46"/>
    <p:sldId id="66284" r:id="rId47"/>
    <p:sldId id="66286" r:id="rId48"/>
    <p:sldId id="66331" r:id="rId49"/>
    <p:sldId id="66285" r:id="rId50"/>
    <p:sldId id="66290" r:id="rId51"/>
    <p:sldId id="66289" r:id="rId52"/>
    <p:sldId id="66292" r:id="rId53"/>
    <p:sldId id="66287" r:id="rId54"/>
    <p:sldId id="66293" r:id="rId55"/>
    <p:sldId id="66294" r:id="rId56"/>
    <p:sldId id="66295" r:id="rId57"/>
    <p:sldId id="66299" r:id="rId58"/>
    <p:sldId id="66300" r:id="rId59"/>
    <p:sldId id="66297" r:id="rId60"/>
    <p:sldId id="66296" r:id="rId61"/>
    <p:sldId id="66288" r:id="rId62"/>
    <p:sldId id="66298" r:id="rId63"/>
    <p:sldId id="66304" r:id="rId64"/>
    <p:sldId id="66301" r:id="rId65"/>
    <p:sldId id="66302" r:id="rId66"/>
    <p:sldId id="66308" r:id="rId67"/>
    <p:sldId id="66309" r:id="rId68"/>
    <p:sldId id="66303" r:id="rId69"/>
    <p:sldId id="66305" r:id="rId70"/>
    <p:sldId id="66306" r:id="rId71"/>
    <p:sldId id="66312" r:id="rId72"/>
    <p:sldId id="66310" r:id="rId73"/>
    <p:sldId id="66313" r:id="rId74"/>
    <p:sldId id="66307" r:id="rId75"/>
    <p:sldId id="66311" r:id="rId76"/>
    <p:sldId id="66314" r:id="rId77"/>
    <p:sldId id="66262" r:id="rId78"/>
    <p:sldId id="66257" r:id="rId79"/>
    <p:sldId id="66219" r:id="rId80"/>
    <p:sldId id="66207" r:id="rId81"/>
    <p:sldId id="66220" r:id="rId82"/>
    <p:sldId id="66221" r:id="rId83"/>
    <p:sldId id="66222" r:id="rId84"/>
    <p:sldId id="66259" r:id="rId85"/>
    <p:sldId id="66317" r:id="rId86"/>
    <p:sldId id="66191" r:id="rId87"/>
    <p:sldId id="66332" r:id="rId88"/>
    <p:sldId id="66333" r:id="rId89"/>
    <p:sldId id="66334" r:id="rId90"/>
    <p:sldId id="66316" r:id="rId91"/>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0000"/>
    <a:srgbClr val="FFFF00"/>
    <a:srgbClr val="333333"/>
    <a:srgbClr val="996633"/>
    <a:srgbClr val="9A6766"/>
    <a:srgbClr val="FFFF99"/>
    <a:srgbClr val="AA6E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568" autoAdjust="0"/>
    <p:restoredTop sz="87933" autoAdjust="0"/>
  </p:normalViewPr>
  <p:slideViewPr>
    <p:cSldViewPr>
      <p:cViewPr varScale="1">
        <p:scale>
          <a:sx n="93" d="100"/>
          <a:sy n="93" d="100"/>
        </p:scale>
        <p:origin x="84" y="630"/>
      </p:cViewPr>
      <p:guideLst>
        <p:guide orient="horz" pos="1620"/>
        <p:guide pos="2880"/>
      </p:guideLst>
    </p:cSldViewPr>
  </p:slideViewPr>
  <p:outlineViewPr>
    <p:cViewPr>
      <p:scale>
        <a:sx n="33" d="100"/>
        <a:sy n="33" d="100"/>
      </p:scale>
      <p:origin x="0" y="-31812"/>
    </p:cViewPr>
  </p:outlineViewPr>
  <p:notesTextViewPr>
    <p:cViewPr>
      <p:scale>
        <a:sx n="3" d="2"/>
        <a:sy n="3" d="2"/>
      </p:scale>
      <p:origin x="0" y="0"/>
    </p:cViewPr>
  </p:notesTextViewPr>
  <p:sorterViewPr>
    <p:cViewPr varScale="1">
      <p:scale>
        <a:sx n="100" d="100"/>
        <a:sy n="100" d="100"/>
      </p:scale>
      <p:origin x="0" y="-21042"/>
    </p:cViewPr>
  </p:sorterViewPr>
  <p:notesViewPr>
    <p:cSldViewPr>
      <p:cViewPr varScale="1">
        <p:scale>
          <a:sx n="83" d="100"/>
          <a:sy n="83" d="100"/>
        </p:scale>
        <p:origin x="193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Sanctification Part 2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24, 2024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Sanctification Part 2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24, 2024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edtaylor.org/2016/07/27/john-wesleys-accountability-question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youtu.be/JxTBJDCK_eg"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youtu.be/hkFpsILh3pc"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16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First Messianic Cong I ever walked into.  Spring, 1970 or 1971.  I had thought I was the only Jewish believer in Messiah since Paul.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 </a:t>
            </a:r>
            <a:r>
              <a:rPr lang="en-US" altLang="en-US" b="1" u="sng" dirty="0"/>
              <a:t>knew</a:t>
            </a:r>
            <a:r>
              <a:rPr lang="en-US" altLang="en-US" dirty="0"/>
              <a:t> it was the way Jews should worship.   And welcome the Nations.</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762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Marty Chernoff, founder and father of David and Joel Chernoff.</a:t>
            </a:r>
          </a:p>
          <a:p>
            <a:endParaRPr lang="en-US" altLang="en-US" dirty="0"/>
          </a:p>
          <a:p>
            <a:r>
              <a:rPr lang="en-US" altLang="en-US" dirty="0"/>
              <a:t> </a:t>
            </a:r>
            <a:r>
              <a:rPr lang="en-US" altLang="en-US" sz="1050" dirty="0"/>
              <a:t>https://external-content.duckduckgo.com/iu/?u=https%3A%2F%2Ftse1.mm.bing.net%2Fth%3Fid%3DOIP.ms6Md8caiUg6RJQrq1OYvgAAAA%26pid%3DApi&amp;f=1&amp;ipt=beaaf9402ae6f5e0b48ab19058f310f1e0eb11e56829c30140799e552895df59&amp;ipo=images</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40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Email from me Friday, yesterday morning.</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560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01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normAutofit lnSpcReduction="10000"/>
          </a:bodyPr>
          <a:lstStyle/>
          <a:p>
            <a:r>
              <a:rPr lang="en-US" altLang="en-US" dirty="0"/>
              <a:t> Think about that.  An hour alone with the heavenly King, the Heavenly Bridegroom and King.  Martin Chernoff at Beth Yeshua had doctors, lawyers, all kinds of professionals and tradesmen.  Were they too busy to spend that hour?   Apparently not.</a:t>
            </a:r>
          </a:p>
          <a:p>
            <a:r>
              <a:rPr lang="en-US" altLang="en-US" dirty="0"/>
              <a:t>Bottom line.  Life process.  </a:t>
            </a:r>
          </a:p>
          <a:p>
            <a:r>
              <a:rPr lang="en-US" altLang="en-US" dirty="0"/>
              <a:t>But, you may say, “No way I can do 30/30.”  </a:t>
            </a:r>
          </a:p>
          <a:p>
            <a:r>
              <a:rPr lang="en-US" altLang="en-US" dirty="0"/>
              <a:t>Start with 15/15, or 10/10, or 5/5.  </a:t>
            </a:r>
          </a:p>
          <a:p>
            <a:r>
              <a:rPr lang="en-US" altLang="en-US" dirty="0"/>
              <a:t>Your own written prayers, siddur prayers, spontaneous prayers.   </a:t>
            </a:r>
          </a:p>
          <a:p>
            <a:r>
              <a:rPr lang="en-US" altLang="en-US" dirty="0"/>
              <a:t>You can wear </a:t>
            </a:r>
            <a:r>
              <a:rPr lang="en-US" altLang="en-US" dirty="0" err="1"/>
              <a:t>t’fillin</a:t>
            </a:r>
            <a:r>
              <a:rPr lang="en-US" altLang="en-US" dirty="0"/>
              <a:t>; you can pray in tongues.  I usually read from my prayer list on the recliner, with coffee.   </a:t>
            </a:r>
          </a:p>
          <a:p>
            <a:r>
              <a:rPr lang="en-US" altLang="en-US" dirty="0">
                <a:solidFill>
                  <a:srgbClr val="FF0000"/>
                </a:solidFill>
              </a:rPr>
              <a:t>This is a basic matter of life in Messiah.</a:t>
            </a:r>
          </a:p>
          <a:p>
            <a:endParaRPr lang="en-US" altLang="en-US" sz="1200"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367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Assuming you have a daily prayer life.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335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I heard beautiful confessions of failures in the inner life last Shabbat. </a:t>
            </a:r>
          </a:p>
          <a:p>
            <a:endParaRPr lang="en-US" altLang="en-US" dirty="0"/>
          </a:p>
          <a:p>
            <a:r>
              <a:rPr lang="en-US" altLang="en-US" dirty="0"/>
              <a:t>Examine your heart.   Better yet, let the Ruakh examine your heart.   Examine your youth, your favorite mental pastimes.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080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May take some time.  Prayer here or at home.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920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Therefore we have prayer ministers.   </a:t>
            </a:r>
          </a:p>
          <a:p>
            <a:r>
              <a:rPr lang="en-US" altLang="en-US" dirty="0"/>
              <a:t>Similar to how Amber has corrected me repeatedly that she, the midwife, doesn’t deliver babies.  The mother delivers the baby.  She “just” catches, assists, midwifes [</a:t>
            </a:r>
            <a:r>
              <a:rPr lang="en-US" altLang="en-US" dirty="0" err="1"/>
              <a:t>vb</a:t>
            </a:r>
            <a:r>
              <a:rPr lang="en-US" altLang="en-US" dirty="0"/>
              <a:t>] the baby.   </a:t>
            </a:r>
          </a:p>
          <a:p>
            <a:r>
              <a:rPr lang="en-US" altLang="en-US" dirty="0"/>
              <a:t>Prayer ministers just guide YOU in prayer.  Maybe pray for you, but you have to do most of the praying.  At least in terms of agreeing with the prayer minister in your heart.</a:t>
            </a:r>
          </a:p>
          <a:p>
            <a:r>
              <a:rPr lang="en-US" altLang="en-US" dirty="0"/>
              <a:t>Come up after the message with an open heart to confess.  All confidential.  Mute that mike!!  Confession as the first step to deep change, sanctification.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9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416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Can’t just confess to brag, confess to renounce!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256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That sense of superiority, or the flip side, a sense of inferiority that makes you suspicions of all, looking down on me.  Rather, gratefulness and joy.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50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261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282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57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281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851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646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590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96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Making us holy, significantly more Messiah like. </a:t>
            </a:r>
          </a:p>
          <a:p>
            <a:endParaRPr lang="en-US" altLang="en-US" dirty="0"/>
          </a:p>
          <a:p>
            <a:r>
              <a:rPr lang="en-US" altLang="en-US" dirty="0"/>
              <a:t>It may be obvious, and some prayed into it in the Third Hour of Prayer opening, but I think I should enlarge.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51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590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309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342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669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95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939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823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153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They were believers, but hadn’t gone through the second change point.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08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83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How exactly do we take off the corrupted self, AND put on the new self?</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893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There is the key thing, the Ruakh coming upon them.  Speaking in tongues is an ancillary blessing, doesn’t always happen.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860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121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George Whitten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831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George Whitten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828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George Whitten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079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 pray and hope that there are a LOT of people seeking, at the close.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120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953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There are some deep issues of sin, porn, addictions, that need intervention.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5258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If you have a secret sin, establish an accountability partner.   Part of process sanctification.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508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Movie: Amazing Grace </a:t>
            </a:r>
          </a:p>
          <a:p>
            <a:r>
              <a:rPr lang="en-US" altLang="en-US" dirty="0"/>
              <a:t>https://www.umc.org/en/content/john-wesleys-22-questions-of-self-examination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94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562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https://www.umc.org/en/content/john-wesleys-22-questions-of-self-examination</a:t>
            </a:r>
          </a:p>
          <a:p>
            <a:r>
              <a:rPr lang="en-US" altLang="en-US" dirty="0"/>
              <a:t>A personal mentor to me, lunchtime 1969-71.</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835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https://www.umc.org/en/content/john-wesleys-22-questions-of-self-examination </a:t>
            </a:r>
          </a:p>
          <a:p>
            <a:r>
              <a:rPr lang="en-US" altLang="en-US" dirty="0"/>
              <a:t>I think that these are a bit lighter than the original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078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hlinkClick r:id="rId3"/>
              </a:rPr>
              <a:t>https://www.edtaylor.org/2016/07/27/john-wesleys-accountability-questions/</a:t>
            </a:r>
            <a:endParaRPr lang="en-US" altLang="en-US" sz="1050" dirty="0"/>
          </a:p>
          <a:p>
            <a:endParaRPr lang="en-US" altLang="en-US" sz="1050" dirty="0"/>
          </a:p>
          <a:p>
            <a:r>
              <a:rPr lang="en-US" altLang="en-US" dirty="0"/>
              <a:t>Home group curriculum?</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https://www.edtaylor.org/2016/07/27/john-wesleys-accountability-questions/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304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538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9590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1601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Ira Brawer RTF taught us.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221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359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Onomatopoetic  the word sounds like the thing that it is.  Like a fly in Hebrew is </a:t>
            </a:r>
            <a:r>
              <a:rPr lang="en-US" altLang="en-US" dirty="0" err="1"/>
              <a:t>zvuv</a:t>
            </a:r>
            <a:r>
              <a:rPr lang="en-US" altLang="en-US" dirty="0"/>
              <a:t>. </a:t>
            </a:r>
            <a:r>
              <a:rPr lang="he-IL" altLang="en-US" sz="2400" b="1" dirty="0">
                <a:latin typeface="David" panose="020E0502060401010101" pitchFamily="34" charset="-79"/>
                <a:cs typeface="David" panose="020E0502060401010101" pitchFamily="34" charset="-79"/>
              </a:rPr>
              <a:t>זבוב</a:t>
            </a:r>
            <a:endParaRPr lang="he-IL" altLang="en-US" b="1" dirty="0">
              <a:latin typeface="David" panose="020E0502060401010101" pitchFamily="34" charset="-79"/>
              <a:cs typeface="David" panose="020E0502060401010101" pitchFamily="34" charset="-79"/>
            </a:endParaRPr>
          </a:p>
          <a:p>
            <a:r>
              <a:rPr lang="en-US" altLang="en-US" sz="2000" kern="1200" dirty="0" err="1">
                <a:solidFill>
                  <a:schemeClr val="tx1"/>
                </a:solidFill>
                <a:latin typeface="Arial Rounded MT Bold" pitchFamily="34" charset="0"/>
                <a:ea typeface="+mn-ea"/>
                <a:cs typeface="Arial" charset="0"/>
              </a:rPr>
              <a:t>Hagah</a:t>
            </a:r>
            <a:r>
              <a:rPr lang="en-US" altLang="en-US" sz="2000" kern="1200" dirty="0">
                <a:solidFill>
                  <a:schemeClr val="tx1"/>
                </a:solidFill>
                <a:latin typeface="Arial Rounded MT Bold" pitchFamily="34" charset="0"/>
                <a:ea typeface="+mn-ea"/>
                <a:cs typeface="Arial" charset="0"/>
              </a:rPr>
              <a:t>: muttering like repeating when memorizing.</a:t>
            </a:r>
          </a:p>
          <a:p>
            <a:r>
              <a:rPr lang="en-US" altLang="en-US" sz="2000" kern="1200" dirty="0">
                <a:solidFill>
                  <a:schemeClr val="tx1"/>
                </a:solidFill>
                <a:latin typeface="Arial Rounded MT Bold" pitchFamily="34" charset="0"/>
                <a:ea typeface="+mn-ea"/>
                <a:cs typeface="Arial" charset="0"/>
              </a:rPr>
              <a:t>Chewing on it.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34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consider great artwork: refining fire!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65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3466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424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412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6402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301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focused on your besetting sin, weakness.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8750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Sometimes it seems all the above inadequate.  Deep wounds.  Parental scars.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890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4673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9420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902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6677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064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I spoke at length about tithe and offerings of </a:t>
            </a:r>
            <a:r>
              <a:rPr lang="en-US" altLang="en-US" dirty="0" err="1"/>
              <a:t>terumah</a:t>
            </a:r>
            <a:r>
              <a:rPr lang="en-US" altLang="en-US" dirty="0"/>
              <a:t> and half shekel a few weeks ago.  Not going to enlarge now.  Except to say that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2471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9920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I spoke at length about tithe and offerings of </a:t>
            </a:r>
            <a:r>
              <a:rPr lang="en-US" altLang="en-US" dirty="0" err="1"/>
              <a:t>terumah</a:t>
            </a:r>
            <a:r>
              <a:rPr lang="en-US" altLang="en-US" dirty="0"/>
              <a:t> and half shekel a few weeks ago.  Not going to enlarge now.  Except to say that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8605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9379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Great celebration of music, testimony, 3 self immersion.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6752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0672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We have this mentality, almost idolatry, of the 4 year degree.  My family, children of immigrants did.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2000" dirty="0"/>
              <a:t>mikeroweworks.org/</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8450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algn="l"/>
            <a:r>
              <a:rPr lang="en-US" sz="2000" dirty="0">
                <a:hlinkClick r:id="rId3"/>
              </a:rPr>
              <a:t>https://youtu.be/JxTBJDCK_eg</a:t>
            </a:r>
            <a:r>
              <a:rPr lang="en-US" sz="2000"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hlinkClick r:id="rId4"/>
              </a:rPr>
              <a:t>https://youtu.be/hkFpsILh3pc</a:t>
            </a:r>
            <a:endParaRPr lang="en-US" sz="2000"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7699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58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[D] means definite point in time change.</a:t>
            </a:r>
          </a:p>
          <a:p>
            <a:r>
              <a:rPr lang="en-US" altLang="en-US" dirty="0"/>
              <a:t> The rest is process change..</a:t>
            </a:r>
          </a:p>
          <a:p>
            <a:r>
              <a:rPr lang="en-US" altLang="en-US" dirty="0"/>
              <a:t>#5 and on, “What if it doesn’t work?  I am NOT changed?  Still raging temper, wild lusts, hopeless depression, cringing fears, grasping jealousy and covetousness.   More than temptation, I am still ruled by these things.”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079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280988" indent="-280988">
              <a:buFont typeface="+mj-lt"/>
              <a:buAutoNum type="arabicPeriod"/>
            </a:pPr>
            <a:r>
              <a:rPr lang="en-US" altLang="en-US" dirty="0"/>
              <a:t>Don’t count on the lottery to save you.  If you win the lottery, and bring Or HaOlam the tithe, we will NOT accept it!</a:t>
            </a:r>
          </a:p>
          <a:p>
            <a:pPr marL="280988" indent="-280988">
              <a:buFont typeface="+mj-lt"/>
              <a:buAutoNum type="arabicPeriod"/>
            </a:pPr>
            <a:r>
              <a:rPr lang="en-US" altLang="en-US" dirty="0"/>
              <a:t>No entitlements to healthcare, housing, salary.  We do LOTS of benevolence to help people in need.  But no entitlements.</a:t>
            </a:r>
          </a:p>
          <a:p>
            <a:pPr marL="280988" indent="-280988">
              <a:buFont typeface="+mj-lt"/>
              <a:buAutoNum type="arabicPeriod"/>
            </a:pPr>
            <a:r>
              <a:rPr lang="en-US" altLang="en-US" dirty="0"/>
              <a:t>Smile and do it.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4488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4. Work with what you can.</a:t>
            </a:r>
          </a:p>
          <a:p>
            <a:r>
              <a:rPr lang="en-US" altLang="en-US" dirty="0"/>
              <a:t>5. Dave Ramsey coming up re debt.  Dawn and I buy cars for cash.  Making payments to the bank now for the NEXT one.  Savings payments. </a:t>
            </a:r>
          </a:p>
          <a:p>
            <a:r>
              <a:rPr lang="en-US" altLang="en-US" dirty="0"/>
              <a:t>6. Litigious culture.  Some bona fide.  Not every hot cup of coffee.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7263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280988" indent="-280988">
              <a:buFont typeface="+mj-lt"/>
              <a:buAutoNum type="arabicPeriod" startAt="7"/>
            </a:pPr>
            <a:r>
              <a:rPr lang="en-US" altLang="en-US" dirty="0"/>
              <a:t>Rabbi Robert Solomon the flagship Messianic synagogue of Beth Hallel, Atlanta area, GE, said that the distinguishing mark of a true leader is willingness to clean toilets.</a:t>
            </a:r>
          </a:p>
          <a:p>
            <a:pPr marL="280988" indent="-280988">
              <a:buFont typeface="+mj-lt"/>
              <a:buAutoNum type="arabicPeriod" startAt="7"/>
            </a:pPr>
            <a:r>
              <a:rPr lang="en-US" altLang="en-US" dirty="0"/>
              <a:t>   </a:t>
            </a:r>
          </a:p>
          <a:p>
            <a:pPr marL="280988" indent="-280988">
              <a:buFont typeface="+mj-lt"/>
              <a:buAutoNum type="arabicPeriod" startAt="7"/>
            </a:pPr>
            <a:r>
              <a:rPr lang="en-US" altLang="en-US" dirty="0"/>
              <a:t>Never stop learning.  I go to the Yeshiva at MJAA, even though I have taught the Yeshiva some years.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8586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012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3268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I</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293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Chuck </a:t>
            </a:r>
            <a:r>
              <a:rPr lang="en-US" altLang="en-US" dirty="0" err="1"/>
              <a:t>Swindol</a:t>
            </a:r>
            <a:r>
              <a:rPr lang="en-US" altLang="en-US" dirty="0"/>
              <a:t> quoted another speaker saying a man was 100x more likely to withstand affliction that to stand in prosperity.  For every 1 that’s gone down in affliction, 100 have fallen to temptation in time of prosperity.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9884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6226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[D] means definite point in time change.</a:t>
            </a:r>
          </a:p>
          <a:p>
            <a:r>
              <a:rPr lang="en-US" altLang="en-US" dirty="0"/>
              <a:t> The rest is process change..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285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607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I know you are thinking, “Rabbi, 11 points!   We’ll never get out of here, to lunch.”</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2448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Sanctification Part 2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24,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005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hyperlink" Target="mailto:iamcsrabbisforum@gaggle.emai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377830B-9E44-19ED-ADDE-2931CFD6D0BC}"/>
              </a:ext>
            </a:extLst>
          </p:cNvPr>
          <p:cNvSpPr txBox="1"/>
          <p:nvPr/>
        </p:nvSpPr>
        <p:spPr>
          <a:xfrm>
            <a:off x="84306" y="209550"/>
            <a:ext cx="8839200" cy="4985980"/>
          </a:xfrm>
          <a:prstGeom prst="rect">
            <a:avLst/>
          </a:prstGeom>
          <a:noFill/>
        </p:spPr>
        <p:txBody>
          <a:bodyPr wrap="square" rtlCol="0">
            <a:spAutoFit/>
          </a:bodyPr>
          <a:lstStyle/>
          <a:p>
            <a:pPr algn="l"/>
            <a:r>
              <a:rPr lang="en-US" sz="4000" u="sng" dirty="0">
                <a:solidFill>
                  <a:srgbClr val="FFFF66"/>
                </a:solidFill>
              </a:rPr>
              <a:t>Sanctification Part 2  “How To”</a:t>
            </a:r>
          </a:p>
          <a:p>
            <a:pPr marL="457200" indent="-457200" algn="l">
              <a:buFont typeface="+mj-lt"/>
              <a:buAutoNum type="arabicPeriod"/>
            </a:pPr>
            <a:r>
              <a:rPr lang="en-US" u="sng" dirty="0">
                <a:solidFill>
                  <a:srgbClr val="FFFF66"/>
                </a:solidFill>
              </a:rPr>
              <a:t>Starters: Life change disciplines: prayer and the Word.  [P]</a:t>
            </a:r>
          </a:p>
          <a:p>
            <a:pPr marL="457200" indent="-457200" algn="l">
              <a:buFont typeface="+mj-lt"/>
              <a:buAutoNum type="arabicPeriod"/>
            </a:pPr>
            <a:r>
              <a:rPr lang="en-US" sz="4000" dirty="0"/>
              <a:t>Confess  [D]</a:t>
            </a:r>
          </a:p>
          <a:p>
            <a:pPr marL="457200" indent="-457200" algn="l">
              <a:buFont typeface="+mj-lt"/>
              <a:buAutoNum type="arabicPeriod"/>
            </a:pPr>
            <a:r>
              <a:rPr lang="en-US" sz="4000" dirty="0"/>
              <a:t>Repent / renounce. [D]</a:t>
            </a:r>
          </a:p>
          <a:p>
            <a:pPr marL="457200" indent="-457200" algn="l">
              <a:buFont typeface="+mj-lt"/>
              <a:buAutoNum type="arabicPeriod"/>
            </a:pPr>
            <a:r>
              <a:rPr lang="en-US" sz="3800" dirty="0"/>
              <a:t>Receive the Ruakh/ Holy Spirit [D]</a:t>
            </a:r>
          </a:p>
          <a:p>
            <a:pPr marL="457200" indent="-457200" algn="l">
              <a:buFont typeface="+mj-lt"/>
              <a:buAutoNum type="arabicPeriod"/>
            </a:pPr>
            <a:r>
              <a:rPr lang="en-US" sz="4000" dirty="0"/>
              <a:t>Set up accountability as needed. [P]</a:t>
            </a:r>
            <a:endParaRPr lang="en-US" dirty="0"/>
          </a:p>
        </p:txBody>
      </p:sp>
    </p:spTree>
    <p:extLst>
      <p:ext uri="{BB962C8B-B14F-4D97-AF65-F5344CB8AC3E}">
        <p14:creationId xmlns:p14="http://schemas.microsoft.com/office/powerpoint/2010/main" val="3513440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B3756F6-B10F-8F1E-527E-92D793F8DC79}"/>
              </a:ext>
            </a:extLst>
          </p:cNvPr>
          <p:cNvPicPr>
            <a:picLocks noChangeAspect="1"/>
          </p:cNvPicPr>
          <p:nvPr/>
        </p:nvPicPr>
        <p:blipFill>
          <a:blip r:embed="rId3"/>
          <a:stretch>
            <a:fillRect/>
          </a:stretch>
        </p:blipFill>
        <p:spPr>
          <a:xfrm>
            <a:off x="998621" y="0"/>
            <a:ext cx="7146758" cy="5143500"/>
          </a:xfrm>
          <a:prstGeom prst="rect">
            <a:avLst/>
          </a:prstGeom>
        </p:spPr>
      </p:pic>
    </p:spTree>
    <p:extLst>
      <p:ext uri="{BB962C8B-B14F-4D97-AF65-F5344CB8AC3E}">
        <p14:creationId xmlns:p14="http://schemas.microsoft.com/office/powerpoint/2010/main" val="3070159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152400" y="209550"/>
            <a:ext cx="8686800" cy="4800600"/>
          </a:xfrm>
        </p:spPr>
        <p:txBody>
          <a:bodyPr>
            <a:normAutofit/>
          </a:bodyPr>
          <a:lstStyle/>
          <a:p>
            <a:pPr algn="l"/>
            <a:r>
              <a:rPr lang="en-US" sz="4000" dirty="0"/>
              <a:t> </a:t>
            </a:r>
          </a:p>
        </p:txBody>
      </p:sp>
      <p:pic>
        <p:nvPicPr>
          <p:cNvPr id="6146" name="Picture 2" descr="Martin Chernoff: The Father of 20th Century Messianic Judaism ...">
            <a:extLst>
              <a:ext uri="{FF2B5EF4-FFF2-40B4-BE49-F238E27FC236}">
                <a16:creationId xmlns:a16="http://schemas.microsoft.com/office/drawing/2014/main" id="{E3A9A60C-BA37-76FF-68DB-5A55EFCFC8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745"/>
          <a:stretch/>
        </p:blipFill>
        <p:spPr bwMode="auto">
          <a:xfrm>
            <a:off x="4191000" y="0"/>
            <a:ext cx="451275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Inspiring Journey of Martin Chernoff in Messianic Judaism">
            <a:extLst>
              <a:ext uri="{FF2B5EF4-FFF2-40B4-BE49-F238E27FC236}">
                <a16:creationId xmlns:a16="http://schemas.microsoft.com/office/drawing/2014/main" id="{7F535043-C360-F789-563E-60C508186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3276600" cy="521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5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2400" dirty="0"/>
              <a:t>from:</a:t>
            </a:r>
            <a:r>
              <a:rPr lang="he-IL" sz="2400" dirty="0"/>
              <a:t> </a:t>
            </a:r>
            <a:r>
              <a:rPr lang="en-US" sz="2400" dirty="0"/>
              <a:t>Rabbi Shmuel Wolkenfeld via Rabbis Forum </a:t>
            </a:r>
            <a:r>
              <a:rPr lang="en-US" sz="2400" dirty="0" err="1">
                <a:hlinkClick r:id="rId3"/>
              </a:rPr>
              <a:t>iamcsrabbisforum@gaggle.email</a:t>
            </a:r>
            <a:r>
              <a:rPr lang="en-US" sz="2400" dirty="0"/>
              <a:t> Aug 23, 2024, 9:48 AM </a:t>
            </a:r>
          </a:p>
          <a:p>
            <a:pPr algn="l"/>
            <a:r>
              <a:rPr lang="en-US" sz="4000" dirty="0"/>
              <a:t>I barely knew Marty in Cincinnati.  But he was legendary in leadership.  One thing I heard was that he required, or at least instilled in his people, was a discipline of prayer…</a:t>
            </a:r>
          </a:p>
        </p:txBody>
      </p:sp>
    </p:spTree>
    <p:extLst>
      <p:ext uri="{BB962C8B-B14F-4D97-AF65-F5344CB8AC3E}">
        <p14:creationId xmlns:p14="http://schemas.microsoft.com/office/powerpoint/2010/main" val="211449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 half hour per day maybe?  If anyone can help me with the particulars of that, I would greatly appreciate it. </a:t>
            </a:r>
          </a:p>
          <a:p>
            <a:pPr algn="l"/>
            <a:r>
              <a:rPr lang="en-US" sz="4000" dirty="0"/>
              <a:t>Shmuel </a:t>
            </a:r>
          </a:p>
          <a:p>
            <a:pPr algn="l"/>
            <a:r>
              <a:rPr lang="en-US" sz="4000" dirty="0"/>
              <a:t>Orhaolam.com </a:t>
            </a:r>
          </a:p>
        </p:txBody>
      </p:sp>
    </p:spTree>
    <p:extLst>
      <p:ext uri="{BB962C8B-B14F-4D97-AF65-F5344CB8AC3E}">
        <p14:creationId xmlns:p14="http://schemas.microsoft.com/office/powerpoint/2010/main" val="1178446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5642248" cy="4800600"/>
          </a:xfrm>
        </p:spPr>
        <p:txBody>
          <a:bodyPr>
            <a:normAutofit lnSpcReduction="10000"/>
          </a:bodyPr>
          <a:lstStyle/>
          <a:p>
            <a:pPr algn="l"/>
            <a:r>
              <a:rPr lang="en-US" sz="3600" dirty="0"/>
              <a:t>Shalom Shmuel,</a:t>
            </a:r>
          </a:p>
          <a:p>
            <a:pPr algn="l"/>
            <a:r>
              <a:rPr lang="en-US" sz="3600" dirty="0"/>
              <a:t>My father used to preach “if you are not spending </a:t>
            </a:r>
            <a:r>
              <a:rPr lang="en-US" sz="3600" u="sng" dirty="0">
                <a:solidFill>
                  <a:srgbClr val="FFFF66"/>
                </a:solidFill>
              </a:rPr>
              <a:t>at least one hour per day (30 min. prayer/30 min. in word) you are a weak believer.”</a:t>
            </a:r>
          </a:p>
          <a:p>
            <a:pPr algn="l"/>
            <a:r>
              <a:rPr lang="en-US" sz="3600" dirty="0"/>
              <a:t>Blessings, Joel Chernoff</a:t>
            </a:r>
          </a:p>
        </p:txBody>
      </p:sp>
      <p:pic>
        <p:nvPicPr>
          <p:cNvPr id="8194" name="Picture 2" descr="Joel Chernoff Profile, BioData, Updates and Latest Pictures | FanPhobia ...">
            <a:extLst>
              <a:ext uri="{FF2B5EF4-FFF2-40B4-BE49-F238E27FC236}">
                <a16:creationId xmlns:a16="http://schemas.microsoft.com/office/drawing/2014/main" id="{11A5D8E9-AC66-D1DF-7C64-725239B74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848" y="13377"/>
            <a:ext cx="3263424" cy="354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47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3" name="TextBox 2">
            <a:extLst>
              <a:ext uri="{FF2B5EF4-FFF2-40B4-BE49-F238E27FC236}">
                <a16:creationId xmlns:a16="http://schemas.microsoft.com/office/drawing/2014/main" id="{B92B2F31-0706-C1D2-90E7-F3DB72C69916}"/>
              </a:ext>
            </a:extLst>
          </p:cNvPr>
          <p:cNvSpPr txBox="1"/>
          <p:nvPr/>
        </p:nvSpPr>
        <p:spPr>
          <a:xfrm>
            <a:off x="381000" y="438151"/>
            <a:ext cx="8077200" cy="1323439"/>
          </a:xfrm>
          <a:prstGeom prst="rect">
            <a:avLst/>
          </a:prstGeom>
          <a:noFill/>
        </p:spPr>
        <p:txBody>
          <a:bodyPr wrap="square">
            <a:spAutoFit/>
          </a:bodyPr>
          <a:lstStyle/>
          <a:p>
            <a:r>
              <a:rPr lang="en-US" altLang="en-US" dirty="0"/>
              <a:t>On to the specifics of the putting on / putting off…</a:t>
            </a:r>
          </a:p>
        </p:txBody>
      </p:sp>
    </p:spTree>
    <p:extLst>
      <p:ext uri="{BB962C8B-B14F-4D97-AF65-F5344CB8AC3E}">
        <p14:creationId xmlns:p14="http://schemas.microsoft.com/office/powerpoint/2010/main" val="204269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377830B-9E44-19ED-ADDE-2931CFD6D0BC}"/>
              </a:ext>
            </a:extLst>
          </p:cNvPr>
          <p:cNvSpPr txBox="1"/>
          <p:nvPr/>
        </p:nvSpPr>
        <p:spPr>
          <a:xfrm>
            <a:off x="84306" y="209550"/>
            <a:ext cx="8839200" cy="4985980"/>
          </a:xfrm>
          <a:prstGeom prst="rect">
            <a:avLst/>
          </a:prstGeom>
          <a:noFill/>
        </p:spPr>
        <p:txBody>
          <a:bodyPr wrap="square" rtlCol="0">
            <a:spAutoFit/>
          </a:bodyPr>
          <a:lstStyle/>
          <a:p>
            <a:pPr algn="l"/>
            <a:r>
              <a:rPr lang="en-US" sz="4000" u="sng" dirty="0">
                <a:solidFill>
                  <a:srgbClr val="FFFF66"/>
                </a:solidFill>
              </a:rPr>
              <a:t>Sanctification Part 2  “How To”</a:t>
            </a:r>
          </a:p>
          <a:p>
            <a:pPr marL="457200" indent="-457200" algn="l">
              <a:buFont typeface="+mj-lt"/>
              <a:buAutoNum type="arabicPeriod"/>
            </a:pPr>
            <a:r>
              <a:rPr lang="en-US" sz="4000" dirty="0"/>
              <a:t>Life change disciplines: prayer and the Word.  [P]</a:t>
            </a:r>
          </a:p>
          <a:p>
            <a:pPr marL="457200" indent="-457200" algn="l">
              <a:buFont typeface="+mj-lt"/>
              <a:buAutoNum type="arabicPeriod"/>
            </a:pPr>
            <a:r>
              <a:rPr lang="en-US" sz="4000" u="sng" dirty="0">
                <a:solidFill>
                  <a:srgbClr val="FFFF66"/>
                </a:solidFill>
              </a:rPr>
              <a:t>Confess</a:t>
            </a:r>
            <a:r>
              <a:rPr lang="en-US" sz="4000" dirty="0"/>
              <a:t>  [D]</a:t>
            </a:r>
          </a:p>
          <a:p>
            <a:pPr marL="457200" indent="-457200" algn="l">
              <a:buFont typeface="+mj-lt"/>
              <a:buAutoNum type="arabicPeriod"/>
            </a:pPr>
            <a:r>
              <a:rPr lang="en-US" sz="4000" dirty="0"/>
              <a:t>Repent / renounce. [D]</a:t>
            </a:r>
          </a:p>
          <a:p>
            <a:pPr marL="457200" indent="-457200" algn="l">
              <a:buFont typeface="+mj-lt"/>
              <a:buAutoNum type="arabicPeriod"/>
            </a:pPr>
            <a:r>
              <a:rPr lang="en-US" sz="3800" dirty="0"/>
              <a:t>Receive the Ruakh/ Holy Spirit [D]</a:t>
            </a:r>
          </a:p>
          <a:p>
            <a:pPr marL="457200" indent="-457200" algn="l">
              <a:buFont typeface="+mj-lt"/>
              <a:buAutoNum type="arabicPeriod"/>
            </a:pPr>
            <a:r>
              <a:rPr lang="en-US" sz="4000" dirty="0"/>
              <a:t>Set up accountability as needed. [P]</a:t>
            </a:r>
            <a:endParaRPr lang="en-US" dirty="0"/>
          </a:p>
        </p:txBody>
      </p:sp>
    </p:spTree>
    <p:extLst>
      <p:ext uri="{BB962C8B-B14F-4D97-AF65-F5344CB8AC3E}">
        <p14:creationId xmlns:p14="http://schemas.microsoft.com/office/powerpoint/2010/main" val="159457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1 Yn 1.9</a:t>
            </a:r>
            <a:r>
              <a:rPr lang="en-US" sz="4000" dirty="0"/>
              <a:t> If we confess our sins, He is faithful and righteous to forgive our sins and purify us from all unrighteousness.</a:t>
            </a:r>
          </a:p>
          <a:p>
            <a:pPr algn="l"/>
            <a:r>
              <a:rPr lang="en-US" sz="4000" baseline="30000" dirty="0"/>
              <a:t>Mishlei Prov 28.13  </a:t>
            </a:r>
            <a:r>
              <a:rPr lang="en-US" sz="4000" dirty="0"/>
              <a:t>He who conceals his sins will not succeed; he who confesses and abandons them will gain mercy.</a:t>
            </a:r>
          </a:p>
        </p:txBody>
      </p:sp>
    </p:spTree>
    <p:extLst>
      <p:ext uri="{BB962C8B-B14F-4D97-AF65-F5344CB8AC3E}">
        <p14:creationId xmlns:p14="http://schemas.microsoft.com/office/powerpoint/2010/main" val="1462492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Yaakov/Jas 5.16</a:t>
            </a:r>
            <a:r>
              <a:rPr lang="en-US" sz="4000" dirty="0"/>
              <a:t>  Therefore, </a:t>
            </a:r>
            <a:r>
              <a:rPr lang="en-US" sz="4000" u="sng" dirty="0">
                <a:solidFill>
                  <a:srgbClr val="FFFF66"/>
                </a:solidFill>
              </a:rPr>
              <a:t>openly</a:t>
            </a:r>
            <a:r>
              <a:rPr lang="en-US" sz="4000" dirty="0"/>
              <a:t> acknowledge your sins to one another, and pray for each other, so that you may be healed. </a:t>
            </a:r>
          </a:p>
        </p:txBody>
      </p:sp>
    </p:spTree>
    <p:extLst>
      <p:ext uri="{BB962C8B-B14F-4D97-AF65-F5344CB8AC3E}">
        <p14:creationId xmlns:p14="http://schemas.microsoft.com/office/powerpoint/2010/main" val="3347397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6" name="Picture 5">
            <a:extLst>
              <a:ext uri="{FF2B5EF4-FFF2-40B4-BE49-F238E27FC236}">
                <a16:creationId xmlns:a16="http://schemas.microsoft.com/office/drawing/2014/main" id="{62FF256D-7F3D-5A20-7687-A86E7079A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5" t="4074" r="3334" b="2592"/>
          <a:stretch/>
        </p:blipFill>
        <p:spPr>
          <a:xfrm>
            <a:off x="1295400" y="-27517"/>
            <a:ext cx="6648450" cy="5171017"/>
          </a:xfrm>
          <a:prstGeom prst="rect">
            <a:avLst/>
          </a:prstGeom>
        </p:spPr>
      </p:pic>
    </p:spTree>
    <p:extLst>
      <p:ext uri="{BB962C8B-B14F-4D97-AF65-F5344CB8AC3E}">
        <p14:creationId xmlns:p14="http://schemas.microsoft.com/office/powerpoint/2010/main" val="3862916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377830B-9E44-19ED-ADDE-2931CFD6D0BC}"/>
              </a:ext>
            </a:extLst>
          </p:cNvPr>
          <p:cNvSpPr txBox="1"/>
          <p:nvPr/>
        </p:nvSpPr>
        <p:spPr>
          <a:xfrm>
            <a:off x="84306" y="209550"/>
            <a:ext cx="8839200" cy="4985980"/>
          </a:xfrm>
          <a:prstGeom prst="rect">
            <a:avLst/>
          </a:prstGeom>
          <a:noFill/>
        </p:spPr>
        <p:txBody>
          <a:bodyPr wrap="square" rtlCol="0">
            <a:spAutoFit/>
          </a:bodyPr>
          <a:lstStyle/>
          <a:p>
            <a:pPr algn="l"/>
            <a:r>
              <a:rPr lang="en-US" sz="4000" u="sng" dirty="0">
                <a:solidFill>
                  <a:srgbClr val="FFFF66"/>
                </a:solidFill>
              </a:rPr>
              <a:t>Sanctification Part 2  “How To”</a:t>
            </a:r>
          </a:p>
          <a:p>
            <a:pPr marL="457200" indent="-457200" algn="l">
              <a:buFont typeface="+mj-lt"/>
              <a:buAutoNum type="arabicPeriod"/>
            </a:pPr>
            <a:r>
              <a:rPr lang="en-US" sz="4000" dirty="0"/>
              <a:t>Life change disciplines: prayer and the Word.  [P]</a:t>
            </a:r>
          </a:p>
          <a:p>
            <a:pPr marL="457200" indent="-457200" algn="l">
              <a:buFont typeface="+mj-lt"/>
              <a:buAutoNum type="arabicPeriod"/>
            </a:pPr>
            <a:r>
              <a:rPr lang="en-US" dirty="0"/>
              <a:t>Confess</a:t>
            </a:r>
            <a:r>
              <a:rPr lang="en-US" sz="4000" dirty="0"/>
              <a:t>  [D]</a:t>
            </a:r>
          </a:p>
          <a:p>
            <a:pPr marL="457200" indent="-457200" algn="l">
              <a:buFont typeface="+mj-lt"/>
              <a:buAutoNum type="arabicPeriod"/>
            </a:pPr>
            <a:r>
              <a:rPr lang="en-US" u="sng" dirty="0">
                <a:solidFill>
                  <a:srgbClr val="FFFF66"/>
                </a:solidFill>
              </a:rPr>
              <a:t>Repent / renounce. [D]</a:t>
            </a:r>
          </a:p>
          <a:p>
            <a:pPr marL="457200" indent="-457200" algn="l">
              <a:buFont typeface="+mj-lt"/>
              <a:buAutoNum type="arabicPeriod"/>
            </a:pPr>
            <a:r>
              <a:rPr lang="en-US" sz="3800" dirty="0"/>
              <a:t>Receive the Ruakh/ Holy Spirit [D]</a:t>
            </a:r>
          </a:p>
          <a:p>
            <a:pPr marL="457200" indent="-457200" algn="l">
              <a:buFont typeface="+mj-lt"/>
              <a:buAutoNum type="arabicPeriod"/>
            </a:pPr>
            <a:r>
              <a:rPr lang="en-US" sz="4000" dirty="0"/>
              <a:t>Set up accountability as needed. [P]</a:t>
            </a:r>
            <a:endParaRPr lang="en-US" dirty="0"/>
          </a:p>
        </p:txBody>
      </p:sp>
    </p:spTree>
    <p:extLst>
      <p:ext uri="{BB962C8B-B14F-4D97-AF65-F5344CB8AC3E}">
        <p14:creationId xmlns:p14="http://schemas.microsoft.com/office/powerpoint/2010/main" val="802317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err="1"/>
              <a:t>Mes</a:t>
            </a:r>
            <a:r>
              <a:rPr lang="en-US" sz="4000" baseline="30000" dirty="0"/>
              <a:t> Jews/Heb 12.1-2</a:t>
            </a:r>
            <a:r>
              <a:rPr lang="en-US" sz="4000" dirty="0"/>
              <a:t> Let us, too, </a:t>
            </a:r>
            <a:r>
              <a:rPr lang="en-US" sz="4000" u="sng" dirty="0">
                <a:solidFill>
                  <a:srgbClr val="FFFF66"/>
                </a:solidFill>
              </a:rPr>
              <a:t>put aside every impediment</a:t>
            </a:r>
            <a:r>
              <a:rPr lang="en-US" sz="4000" dirty="0"/>
              <a:t> [aorist] — that is, the sin which easily hampers our forward movement — and keep running with endurance in the contest set before us, focusing on Yeshua, the initiator and perfecter of faith.</a:t>
            </a:r>
          </a:p>
        </p:txBody>
      </p:sp>
    </p:spTree>
    <p:extLst>
      <p:ext uri="{BB962C8B-B14F-4D97-AF65-F5344CB8AC3E}">
        <p14:creationId xmlns:p14="http://schemas.microsoft.com/office/powerpoint/2010/main" val="1764318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Mishlei Prov 28.13  </a:t>
            </a:r>
            <a:r>
              <a:rPr lang="en-US" sz="4000" dirty="0"/>
              <a:t>He who conceals his sins will not succeed; he who confesses </a:t>
            </a:r>
            <a:r>
              <a:rPr lang="en-US" sz="4000" u="sng" dirty="0">
                <a:solidFill>
                  <a:srgbClr val="FFFF66"/>
                </a:solidFill>
              </a:rPr>
              <a:t>and abandons them </a:t>
            </a:r>
            <a:r>
              <a:rPr lang="en-US" sz="4000" dirty="0"/>
              <a:t>will gain mercy.</a:t>
            </a:r>
          </a:p>
          <a:p>
            <a:pPr algn="l"/>
            <a:endParaRPr lang="en-US" sz="4000" dirty="0"/>
          </a:p>
        </p:txBody>
      </p:sp>
    </p:spTree>
    <p:extLst>
      <p:ext uri="{BB962C8B-B14F-4D97-AF65-F5344CB8AC3E}">
        <p14:creationId xmlns:p14="http://schemas.microsoft.com/office/powerpoint/2010/main" val="225939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1 Yn 1.6-7</a:t>
            </a:r>
            <a:r>
              <a:rPr lang="en-US" sz="4000" dirty="0"/>
              <a:t> If we claim to have fellowship with him while we </a:t>
            </a:r>
            <a:r>
              <a:rPr lang="en-US" sz="4000" u="sng" dirty="0">
                <a:solidFill>
                  <a:srgbClr val="FFFF66"/>
                </a:solidFill>
              </a:rPr>
              <a:t>are</a:t>
            </a:r>
            <a:r>
              <a:rPr lang="en-US" sz="4000" dirty="0"/>
              <a:t> walking in the darkness, we are lying and not living out the truth. But if we are </a:t>
            </a:r>
            <a:r>
              <a:rPr lang="en-US" sz="4000" u="sng" dirty="0">
                <a:solidFill>
                  <a:srgbClr val="FFFF66"/>
                </a:solidFill>
              </a:rPr>
              <a:t>walking in the light, as he is in the light</a:t>
            </a:r>
            <a:r>
              <a:rPr lang="en-US" sz="4000" dirty="0"/>
              <a:t>, then we have fellowship with each other, and the blood of his Son Yeshua purifies us from all sin.</a:t>
            </a:r>
          </a:p>
        </p:txBody>
      </p:sp>
    </p:spTree>
    <p:extLst>
      <p:ext uri="{BB962C8B-B14F-4D97-AF65-F5344CB8AC3E}">
        <p14:creationId xmlns:p14="http://schemas.microsoft.com/office/powerpoint/2010/main" val="497641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Ro 8.13</a:t>
            </a:r>
            <a:r>
              <a:rPr lang="en-US" sz="4000" dirty="0"/>
              <a:t> For if you live according to the old nature, you must die; but if by the Ruakh you put to death the deeds of the body, you shall live.</a:t>
            </a:r>
          </a:p>
        </p:txBody>
      </p:sp>
    </p:spTree>
    <p:extLst>
      <p:ext uri="{BB962C8B-B14F-4D97-AF65-F5344CB8AC3E}">
        <p14:creationId xmlns:p14="http://schemas.microsoft.com/office/powerpoint/2010/main" val="116197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Ro 6.13-14</a:t>
            </a:r>
            <a:r>
              <a:rPr lang="en-US" sz="4000" dirty="0"/>
              <a:t> Do not offer any part of yourselves to sin as an instrument for wickedness. On the contrary, offer yourselves [aorist] to God as people alive from the dead, and your various parts to God as instruments for righteousness. For sin will </a:t>
            </a:r>
            <a:r>
              <a:rPr lang="en-US" sz="4000" u="sng" dirty="0">
                <a:solidFill>
                  <a:srgbClr val="FFFF66"/>
                </a:solidFill>
              </a:rPr>
              <a:t>not</a:t>
            </a:r>
            <a:r>
              <a:rPr lang="en-US" sz="4000" dirty="0"/>
              <a:t> have authority over you.</a:t>
            </a:r>
          </a:p>
        </p:txBody>
      </p:sp>
    </p:spTree>
    <p:extLst>
      <p:ext uri="{BB962C8B-B14F-4D97-AF65-F5344CB8AC3E}">
        <p14:creationId xmlns:p14="http://schemas.microsoft.com/office/powerpoint/2010/main" val="1762206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Col. 3.5-8</a:t>
            </a:r>
            <a:r>
              <a:rPr lang="en-US" sz="4000" dirty="0"/>
              <a:t>Therefore, </a:t>
            </a:r>
            <a:r>
              <a:rPr lang="en-US" sz="4000" u="sng" dirty="0">
                <a:solidFill>
                  <a:srgbClr val="FFFF66"/>
                </a:solidFill>
              </a:rPr>
              <a:t>put to death the earthly parts of your nature </a:t>
            </a:r>
            <a:r>
              <a:rPr lang="en-US" sz="4000" dirty="0"/>
              <a:t>— sexual immorality, impurity, lust, evil desires and greed (which is a form of idolatry);  for it is because of these things that God’s anger is coming on those who disobey him. </a:t>
            </a:r>
          </a:p>
        </p:txBody>
      </p:sp>
    </p:spTree>
    <p:extLst>
      <p:ext uri="{BB962C8B-B14F-4D97-AF65-F5344CB8AC3E}">
        <p14:creationId xmlns:p14="http://schemas.microsoft.com/office/powerpoint/2010/main" val="2235373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Col. 3.5-8  </a:t>
            </a:r>
            <a:r>
              <a:rPr lang="en-US" sz="4000" dirty="0"/>
              <a:t>True enough, you used to practice these things in the life you once lived; but now, </a:t>
            </a:r>
            <a:r>
              <a:rPr lang="en-US" sz="4700" u="sng" dirty="0">
                <a:solidFill>
                  <a:srgbClr val="FFFF66"/>
                </a:solidFill>
              </a:rPr>
              <a:t>put them all away </a:t>
            </a:r>
            <a:r>
              <a:rPr lang="en-US" sz="4000" dirty="0"/>
              <a:t>— anger, exasperation, meanness, slander and obscene talk. </a:t>
            </a:r>
          </a:p>
        </p:txBody>
      </p:sp>
    </p:spTree>
    <p:extLst>
      <p:ext uri="{BB962C8B-B14F-4D97-AF65-F5344CB8AC3E}">
        <p14:creationId xmlns:p14="http://schemas.microsoft.com/office/powerpoint/2010/main" val="675062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Gal 5.24</a:t>
            </a:r>
            <a:r>
              <a:rPr lang="en-US" sz="4000" dirty="0"/>
              <a:t> Those who belong to the Messiah Yeshua have put their old nature to death on the stake, along with its passions and desires.</a:t>
            </a:r>
          </a:p>
        </p:txBody>
      </p:sp>
    </p:spTree>
    <p:extLst>
      <p:ext uri="{BB962C8B-B14F-4D97-AF65-F5344CB8AC3E}">
        <p14:creationId xmlns:p14="http://schemas.microsoft.com/office/powerpoint/2010/main" val="2426069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baseline="30000" dirty="0"/>
              <a:t>Gal 5. 19-21</a:t>
            </a:r>
            <a:r>
              <a:rPr lang="en-US" sz="4000" dirty="0"/>
              <a:t> And it is perfectly evident what the old nature does. It expresses itself in sexual immorality, impurity and indecency; involvement with the occult and with drugs; in feuding, fighting, becoming jealous and getting angry; in selfish ambition, factionalism, intrigue and envy; in drunkenness, orgies and things like these</a:t>
            </a:r>
          </a:p>
        </p:txBody>
      </p:sp>
    </p:spTree>
    <p:extLst>
      <p:ext uri="{BB962C8B-B14F-4D97-AF65-F5344CB8AC3E}">
        <p14:creationId xmlns:p14="http://schemas.microsoft.com/office/powerpoint/2010/main" val="1533148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Last Shabbat I spoke on sanctification of believers.</a:t>
            </a:r>
          </a:p>
          <a:p>
            <a:pPr marL="457200" indent="-457200" algn="l">
              <a:buFont typeface="+mj-lt"/>
              <a:buAutoNum type="arabicPeriod"/>
            </a:pPr>
            <a:r>
              <a:rPr lang="en-US" sz="4000" dirty="0"/>
              <a:t>Aorist </a:t>
            </a:r>
            <a:r>
              <a:rPr lang="en-US" sz="4000" dirty="0" err="1"/>
              <a:t>Gk</a:t>
            </a:r>
            <a:r>
              <a:rPr lang="en-US" sz="4000" dirty="0"/>
              <a:t> tense so definite change</a:t>
            </a:r>
          </a:p>
          <a:p>
            <a:pPr marL="457200" indent="-457200" algn="l">
              <a:buFont typeface="+mj-lt"/>
              <a:buAutoNum type="arabicPeriod"/>
            </a:pPr>
            <a:r>
              <a:rPr lang="en-US" sz="4000" dirty="0"/>
              <a:t>Co-commitments with the change: truth, temper, theft, work, words.</a:t>
            </a:r>
          </a:p>
          <a:p>
            <a:pPr marL="457200" indent="-457200" algn="l">
              <a:buFont typeface="+mj-lt"/>
              <a:buAutoNum type="arabicPeriod"/>
            </a:pPr>
            <a:r>
              <a:rPr lang="en-US" sz="4000" dirty="0"/>
              <a:t>I never really spoke of </a:t>
            </a:r>
            <a:r>
              <a:rPr lang="en-US" sz="4000" u="sng" dirty="0">
                <a:solidFill>
                  <a:srgbClr val="FFFF66"/>
                </a:solidFill>
              </a:rPr>
              <a:t>HOW</a:t>
            </a:r>
            <a:r>
              <a:rPr lang="en-US" sz="4000" dirty="0"/>
              <a:t> it happens. </a:t>
            </a:r>
          </a:p>
        </p:txBody>
      </p:sp>
    </p:spTree>
    <p:extLst>
      <p:ext uri="{BB962C8B-B14F-4D97-AF65-F5344CB8AC3E}">
        <p14:creationId xmlns:p14="http://schemas.microsoft.com/office/powerpoint/2010/main" val="72402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Mtt 16.24-25 </a:t>
            </a:r>
            <a:r>
              <a:rPr lang="en-US" sz="4000" dirty="0"/>
              <a:t>Then Yeshua told his </a:t>
            </a:r>
            <a:r>
              <a:rPr lang="en-US" sz="4000" dirty="0" err="1"/>
              <a:t>talmidim</a:t>
            </a:r>
            <a:r>
              <a:rPr lang="en-US" sz="4000" dirty="0"/>
              <a:t> [followers], “If anyone wants to come after me, let him say ‘No’ to himself, take up his execution-stake, and keep following me. For whoever wants to save his own life will destroy it, but whoever destroys his life for my sake will find it. </a:t>
            </a:r>
          </a:p>
        </p:txBody>
      </p:sp>
    </p:spTree>
    <p:extLst>
      <p:ext uri="{BB962C8B-B14F-4D97-AF65-F5344CB8AC3E}">
        <p14:creationId xmlns:p14="http://schemas.microsoft.com/office/powerpoint/2010/main" val="1884480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T’hillim / Ps 51.7-9</a:t>
            </a:r>
            <a:r>
              <a:rPr lang="en-US" sz="4000" dirty="0"/>
              <a:t> Behold, I was born in iniquity and in sin when my mother conceived me. </a:t>
            </a:r>
            <a:r>
              <a:rPr lang="en-US" sz="4000" b="1" baseline="30000" dirty="0"/>
              <a:t> </a:t>
            </a:r>
            <a:r>
              <a:rPr lang="en-US" sz="4000" dirty="0"/>
              <a:t>Surely You desire truth in the inner being. Make me know wisdom inwardly. </a:t>
            </a:r>
            <a:r>
              <a:rPr lang="en-US" sz="4000" b="1" baseline="30000" dirty="0"/>
              <a:t> </a:t>
            </a:r>
            <a:r>
              <a:rPr lang="en-US" sz="4000" dirty="0"/>
              <a:t>Cleanse me with hyssop and I will be clean. Wash me, and I will be whiter than snow.</a:t>
            </a:r>
            <a:endParaRPr lang="en-US" sz="6600" dirty="0"/>
          </a:p>
        </p:txBody>
      </p:sp>
    </p:spTree>
    <p:extLst>
      <p:ext uri="{BB962C8B-B14F-4D97-AF65-F5344CB8AC3E}">
        <p14:creationId xmlns:p14="http://schemas.microsoft.com/office/powerpoint/2010/main" val="203011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Gal.2.19-20</a:t>
            </a:r>
            <a:r>
              <a:rPr lang="en-US" sz="4000" dirty="0"/>
              <a:t> I have been executed on the tree with Messiah;  and it is no longer I who live, but Messiah lives in me. And the life I now live in the body, I live by trusting in Ben-Elohim [the Son of G-d] —who loved me and gave Himself up for me. </a:t>
            </a:r>
          </a:p>
        </p:txBody>
      </p:sp>
    </p:spTree>
    <p:extLst>
      <p:ext uri="{BB962C8B-B14F-4D97-AF65-F5344CB8AC3E}">
        <p14:creationId xmlns:p14="http://schemas.microsoft.com/office/powerpoint/2010/main" val="3502405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Tree>
    <p:extLst>
      <p:ext uri="{BB962C8B-B14F-4D97-AF65-F5344CB8AC3E}">
        <p14:creationId xmlns:p14="http://schemas.microsoft.com/office/powerpoint/2010/main" val="1731545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377830B-9E44-19ED-ADDE-2931CFD6D0BC}"/>
              </a:ext>
            </a:extLst>
          </p:cNvPr>
          <p:cNvSpPr txBox="1"/>
          <p:nvPr/>
        </p:nvSpPr>
        <p:spPr>
          <a:xfrm>
            <a:off x="84306" y="209550"/>
            <a:ext cx="8839200" cy="4985980"/>
          </a:xfrm>
          <a:prstGeom prst="rect">
            <a:avLst/>
          </a:prstGeom>
          <a:noFill/>
        </p:spPr>
        <p:txBody>
          <a:bodyPr wrap="square" rtlCol="0">
            <a:spAutoFit/>
          </a:bodyPr>
          <a:lstStyle/>
          <a:p>
            <a:pPr algn="l"/>
            <a:r>
              <a:rPr lang="en-US" sz="4000" u="sng" dirty="0">
                <a:solidFill>
                  <a:srgbClr val="FFFF66"/>
                </a:solidFill>
              </a:rPr>
              <a:t>Sanctification Part 2  “How To”</a:t>
            </a:r>
          </a:p>
          <a:p>
            <a:pPr marL="457200" indent="-457200" algn="l">
              <a:buFont typeface="+mj-lt"/>
              <a:buAutoNum type="arabicPeriod"/>
            </a:pPr>
            <a:r>
              <a:rPr lang="en-US" sz="4000" dirty="0"/>
              <a:t>Life change disciplines: prayer and the Word.  [P]</a:t>
            </a:r>
          </a:p>
          <a:p>
            <a:pPr marL="457200" indent="-457200" algn="l">
              <a:buFont typeface="+mj-lt"/>
              <a:buAutoNum type="arabicPeriod"/>
            </a:pPr>
            <a:r>
              <a:rPr lang="en-US" dirty="0"/>
              <a:t>Confess</a:t>
            </a:r>
            <a:r>
              <a:rPr lang="en-US" sz="4000" dirty="0"/>
              <a:t>  [D]</a:t>
            </a:r>
          </a:p>
          <a:p>
            <a:pPr marL="457200" indent="-457200" algn="l">
              <a:buFont typeface="+mj-lt"/>
              <a:buAutoNum type="arabicPeriod"/>
            </a:pPr>
            <a:r>
              <a:rPr lang="en-US" dirty="0"/>
              <a:t>Repent / renounce. [D]</a:t>
            </a:r>
          </a:p>
          <a:p>
            <a:pPr marL="457200" indent="-457200" algn="l">
              <a:buFont typeface="+mj-lt"/>
              <a:buAutoNum type="arabicPeriod"/>
            </a:pPr>
            <a:r>
              <a:rPr lang="en-US" sz="3800" u="sng" dirty="0">
                <a:solidFill>
                  <a:srgbClr val="FFFF66"/>
                </a:solidFill>
              </a:rPr>
              <a:t>Receive the Ruakh/ Holy Spirit [D]</a:t>
            </a:r>
          </a:p>
          <a:p>
            <a:pPr marL="457200" indent="-457200" algn="l">
              <a:buFont typeface="+mj-lt"/>
              <a:buAutoNum type="arabicPeriod"/>
            </a:pPr>
            <a:r>
              <a:rPr lang="en-US" sz="4000" dirty="0"/>
              <a:t>Set up accountability as needed. [P]</a:t>
            </a:r>
            <a:endParaRPr lang="en-US" dirty="0"/>
          </a:p>
        </p:txBody>
      </p:sp>
    </p:spTree>
    <p:extLst>
      <p:ext uri="{BB962C8B-B14F-4D97-AF65-F5344CB8AC3E}">
        <p14:creationId xmlns:p14="http://schemas.microsoft.com/office/powerpoint/2010/main" val="3407109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Yn 14.15-17 </a:t>
            </a:r>
            <a:r>
              <a:rPr lang="en-US" sz="4000" dirty="0"/>
              <a:t>“If you love me, you will keep my commands; and I will ask the Father, and </a:t>
            </a:r>
            <a:r>
              <a:rPr lang="en-US" sz="4000" u="sng" dirty="0">
                <a:solidFill>
                  <a:srgbClr val="FFFF66"/>
                </a:solidFill>
              </a:rPr>
              <a:t>he will give you another comforting Counselor </a:t>
            </a:r>
            <a:r>
              <a:rPr lang="en-US" sz="4000" dirty="0"/>
              <a:t>like me, the Spirit of Truth, to be with you forever. The world cannot </a:t>
            </a:r>
            <a:r>
              <a:rPr lang="en-US" sz="4000" u="sng" dirty="0">
                <a:solidFill>
                  <a:srgbClr val="FFFF66"/>
                </a:solidFill>
              </a:rPr>
              <a:t>receive him</a:t>
            </a:r>
            <a:r>
              <a:rPr lang="en-US" sz="4000" dirty="0"/>
              <a:t>, because it neither sees nor knows him</a:t>
            </a:r>
          </a:p>
        </p:txBody>
      </p:sp>
    </p:spTree>
    <p:extLst>
      <p:ext uri="{BB962C8B-B14F-4D97-AF65-F5344CB8AC3E}">
        <p14:creationId xmlns:p14="http://schemas.microsoft.com/office/powerpoint/2010/main" val="2678589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Lk 11.13</a:t>
            </a:r>
            <a:r>
              <a:rPr lang="en-US" sz="4000" dirty="0"/>
              <a:t> So if you, even though you are bad, know how to give your children gifts that are good, how much more will the Father keep giving the Ruach HaKodesh from heaven to those who keep asking him!”</a:t>
            </a:r>
          </a:p>
        </p:txBody>
      </p:sp>
    </p:spTree>
    <p:extLst>
      <p:ext uri="{BB962C8B-B14F-4D97-AF65-F5344CB8AC3E}">
        <p14:creationId xmlns:p14="http://schemas.microsoft.com/office/powerpoint/2010/main" val="2942377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Ro 8.5-6</a:t>
            </a:r>
            <a:r>
              <a:rPr lang="en-US" sz="4000" dirty="0"/>
              <a:t> For those who identify with their old nature set their minds on the things of the old nature, but those who identify with the Spirit set their minds on the things of the Spirit. Having one’s mind controlled by the old nature is death, but having one’s mind controlled by the Spirit is life and shalom. </a:t>
            </a:r>
          </a:p>
        </p:txBody>
      </p:sp>
    </p:spTree>
    <p:extLst>
      <p:ext uri="{BB962C8B-B14F-4D97-AF65-F5344CB8AC3E}">
        <p14:creationId xmlns:p14="http://schemas.microsoft.com/office/powerpoint/2010/main" val="2472770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Acts 19.2-7  </a:t>
            </a:r>
            <a:r>
              <a:rPr lang="en-US" sz="4000" dirty="0"/>
              <a:t>[Shaul] said to them, </a:t>
            </a:r>
            <a:r>
              <a:rPr lang="en-US" sz="4000" u="sng" dirty="0">
                <a:solidFill>
                  <a:srgbClr val="FFFF66"/>
                </a:solidFill>
              </a:rPr>
              <a:t>“Did you receive the Ruach ha-</a:t>
            </a:r>
            <a:r>
              <a:rPr lang="en-US" sz="4000" u="sng" dirty="0" err="1">
                <a:solidFill>
                  <a:srgbClr val="FFFF66"/>
                </a:solidFill>
              </a:rPr>
              <a:t>Kodesh</a:t>
            </a:r>
            <a:r>
              <a:rPr lang="en-US" sz="4000" u="sng" dirty="0">
                <a:solidFill>
                  <a:srgbClr val="FFFF66"/>
                </a:solidFill>
              </a:rPr>
              <a:t> since you believed?</a:t>
            </a:r>
            <a:r>
              <a:rPr lang="en-US" sz="4000" dirty="0"/>
              <a:t>” They replied to him, “No, we’ve never even heard that there is a Ruach ha-</a:t>
            </a:r>
            <a:r>
              <a:rPr lang="en-US" sz="4000" dirty="0" err="1"/>
              <a:t>Kodesh</a:t>
            </a:r>
            <a:r>
              <a:rPr lang="en-US" sz="4000" dirty="0"/>
              <a:t>. He said, “Into what were you immersed?”</a:t>
            </a:r>
          </a:p>
        </p:txBody>
      </p:sp>
    </p:spTree>
    <p:extLst>
      <p:ext uri="{BB962C8B-B14F-4D97-AF65-F5344CB8AC3E}">
        <p14:creationId xmlns:p14="http://schemas.microsoft.com/office/powerpoint/2010/main" val="2463052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Acts 19.2-7  </a:t>
            </a:r>
            <a:r>
              <a:rPr lang="en-US" sz="4000" dirty="0"/>
              <a:t>They said, “Into John’s immersion.”  Paul said, “John immersed with an immersion of repentance, telling the people that they should believe in the One coming after him—that is, in Yeshua.”</a:t>
            </a:r>
          </a:p>
        </p:txBody>
      </p:sp>
    </p:spTree>
    <p:extLst>
      <p:ext uri="{BB962C8B-B14F-4D97-AF65-F5344CB8AC3E}">
        <p14:creationId xmlns:p14="http://schemas.microsoft.com/office/powerpoint/2010/main" val="334462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4.22-32</a:t>
            </a:r>
            <a:r>
              <a:rPr lang="en-US" sz="4000" dirty="0"/>
              <a:t> With respect to your former lifestyle, you are to lay aside the old self corrupted by its deceitful desires, be renewed in the spirit of your mind, and put on the new self—created to be like God in </a:t>
            </a:r>
            <a:r>
              <a:rPr lang="en-US" sz="4000" dirty="0">
                <a:solidFill>
                  <a:srgbClr val="FFFF66"/>
                </a:solidFill>
              </a:rPr>
              <a:t>true righteousness and holiness</a:t>
            </a:r>
            <a:r>
              <a:rPr lang="en-US" sz="4000" dirty="0"/>
              <a:t>. </a:t>
            </a:r>
          </a:p>
        </p:txBody>
      </p:sp>
    </p:spTree>
    <p:extLst>
      <p:ext uri="{BB962C8B-B14F-4D97-AF65-F5344CB8AC3E}">
        <p14:creationId xmlns:p14="http://schemas.microsoft.com/office/powerpoint/2010/main" val="3052991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Acts 19.2-7  </a:t>
            </a:r>
            <a:r>
              <a:rPr lang="en-US" sz="4000" dirty="0"/>
              <a:t>When they heard this, they were immersed in the name of the Lord Yeshua. And when Paul laid hands upon them, </a:t>
            </a:r>
            <a:r>
              <a:rPr lang="en-US" sz="4000" u="sng" dirty="0">
                <a:solidFill>
                  <a:srgbClr val="FFFF66"/>
                </a:solidFill>
              </a:rPr>
              <a:t>the Ruach ha-</a:t>
            </a:r>
            <a:r>
              <a:rPr lang="en-US" sz="4000" u="sng" dirty="0" err="1">
                <a:solidFill>
                  <a:srgbClr val="FFFF66"/>
                </a:solidFill>
              </a:rPr>
              <a:t>Kodesh</a:t>
            </a:r>
            <a:r>
              <a:rPr lang="en-US" sz="4000" u="sng" dirty="0">
                <a:solidFill>
                  <a:srgbClr val="FFFF66"/>
                </a:solidFill>
              </a:rPr>
              <a:t> came upon them</a:t>
            </a:r>
            <a:r>
              <a:rPr lang="en-US" sz="4000" dirty="0"/>
              <a:t>, and they began speaking in tongues and prophesying. In all, there were about twelve men.</a:t>
            </a:r>
          </a:p>
        </p:txBody>
      </p:sp>
    </p:spTree>
    <p:extLst>
      <p:ext uri="{BB962C8B-B14F-4D97-AF65-F5344CB8AC3E}">
        <p14:creationId xmlns:p14="http://schemas.microsoft.com/office/powerpoint/2010/main" val="3725687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5029200" cy="4800600"/>
          </a:xfrm>
        </p:spPr>
        <p:txBody>
          <a:bodyPr>
            <a:normAutofit/>
          </a:bodyPr>
          <a:lstStyle/>
          <a:p>
            <a:pPr algn="l"/>
            <a:r>
              <a:rPr lang="en-US" sz="4000" dirty="0"/>
              <a:t>Dwight Lyman Moody (1837-1899), the greatest evangelist of the 19th century, drawing crowd of up to 30,000.</a:t>
            </a:r>
          </a:p>
        </p:txBody>
      </p:sp>
      <p:pic>
        <p:nvPicPr>
          <p:cNvPr id="10242" name="Picture 2">
            <a:extLst>
              <a:ext uri="{FF2B5EF4-FFF2-40B4-BE49-F238E27FC236}">
                <a16:creationId xmlns:a16="http://schemas.microsoft.com/office/drawing/2014/main" id="{27B56E7E-D5B6-290F-ACD4-AC75D91E4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
            <a:ext cx="3848911" cy="514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303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D.L. Moody has been influential in my personal life as I study and read about his life and ministry in the 1800's. I remember reading a story about how D.L. Moody was preparing to lead a revival throughout England to which an elderly pastor protested and said, </a:t>
            </a:r>
          </a:p>
        </p:txBody>
      </p:sp>
    </p:spTree>
    <p:extLst>
      <p:ext uri="{BB962C8B-B14F-4D97-AF65-F5344CB8AC3E}">
        <p14:creationId xmlns:p14="http://schemas.microsoft.com/office/powerpoint/2010/main" val="1409469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"Why do we need this 'Mr. Moody'? He's uneducated, inexperienced, etc. Who does he think he is anyway? Does he think he has a monopoly on the Holy Spirit?"</a:t>
            </a:r>
          </a:p>
        </p:txBody>
      </p:sp>
    </p:spTree>
    <p:extLst>
      <p:ext uri="{BB962C8B-B14F-4D97-AF65-F5344CB8AC3E}">
        <p14:creationId xmlns:p14="http://schemas.microsoft.com/office/powerpoint/2010/main" val="3269901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 younger, yet wiser pastor stood up and responded, "No, but the Holy Spirit has a monopoly on Mr. Moody."</a:t>
            </a:r>
          </a:p>
        </p:txBody>
      </p:sp>
    </p:spTree>
    <p:extLst>
      <p:ext uri="{BB962C8B-B14F-4D97-AF65-F5344CB8AC3E}">
        <p14:creationId xmlns:p14="http://schemas.microsoft.com/office/powerpoint/2010/main" val="2012721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377830B-9E44-19ED-ADDE-2931CFD6D0BC}"/>
              </a:ext>
            </a:extLst>
          </p:cNvPr>
          <p:cNvSpPr txBox="1"/>
          <p:nvPr/>
        </p:nvSpPr>
        <p:spPr>
          <a:xfrm>
            <a:off x="84306" y="209550"/>
            <a:ext cx="8839200" cy="4708981"/>
          </a:xfrm>
          <a:prstGeom prst="rect">
            <a:avLst/>
          </a:prstGeom>
          <a:noFill/>
        </p:spPr>
        <p:txBody>
          <a:bodyPr wrap="square" rtlCol="0">
            <a:spAutoFit/>
          </a:bodyPr>
          <a:lstStyle/>
          <a:p>
            <a:pPr algn="l"/>
            <a:r>
              <a:rPr lang="en-US" sz="4000" u="sng" dirty="0">
                <a:solidFill>
                  <a:srgbClr val="FFFF66"/>
                </a:solidFill>
              </a:rPr>
              <a:t>Sanctification Part 2  “How To”</a:t>
            </a:r>
          </a:p>
          <a:p>
            <a:pPr marL="457200" indent="-457200" algn="l">
              <a:buFont typeface="+mj-lt"/>
              <a:buAutoNum type="arabicPeriod"/>
            </a:pPr>
            <a:r>
              <a:rPr lang="en-US" sz="4000" dirty="0"/>
              <a:t>Life change disciplines: prayer and the Word.  [P]</a:t>
            </a:r>
          </a:p>
          <a:p>
            <a:pPr marL="457200" indent="-457200" algn="l">
              <a:buFont typeface="+mj-lt"/>
              <a:buAutoNum type="arabicPeriod"/>
            </a:pPr>
            <a:r>
              <a:rPr lang="en-US" dirty="0"/>
              <a:t>Confess</a:t>
            </a:r>
            <a:r>
              <a:rPr lang="en-US" sz="4000" dirty="0"/>
              <a:t>  [D]</a:t>
            </a:r>
          </a:p>
          <a:p>
            <a:pPr marL="457200" indent="-457200" algn="l">
              <a:buFont typeface="+mj-lt"/>
              <a:buAutoNum type="arabicPeriod"/>
            </a:pPr>
            <a:r>
              <a:rPr lang="en-US" dirty="0"/>
              <a:t>Repent / renounce. [D]</a:t>
            </a:r>
          </a:p>
          <a:p>
            <a:pPr marL="457200" indent="-457200" algn="l">
              <a:buFont typeface="+mj-lt"/>
              <a:buAutoNum type="arabicPeriod"/>
            </a:pPr>
            <a:r>
              <a:rPr lang="en-US" sz="3800" u="sng" dirty="0">
                <a:solidFill>
                  <a:srgbClr val="FFFF66"/>
                </a:solidFill>
              </a:rPr>
              <a:t>Receive the Ruakh/ Holy Spirit [D]</a:t>
            </a:r>
          </a:p>
          <a:p>
            <a:pPr algn="l"/>
            <a:endParaRPr lang="en-US" sz="1800" u="sng" dirty="0">
              <a:solidFill>
                <a:srgbClr val="FFFF66"/>
              </a:solidFill>
            </a:endParaRPr>
          </a:p>
          <a:p>
            <a:pPr algn="l"/>
            <a:r>
              <a:rPr lang="en-US" sz="3800" dirty="0"/>
              <a:t>Review and meditate</a:t>
            </a:r>
          </a:p>
        </p:txBody>
      </p:sp>
    </p:spTree>
    <p:extLst>
      <p:ext uri="{BB962C8B-B14F-4D97-AF65-F5344CB8AC3E}">
        <p14:creationId xmlns:p14="http://schemas.microsoft.com/office/powerpoint/2010/main" val="331424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40000" lnSpcReduction="20000"/>
          </a:bodyPr>
          <a:lstStyle/>
          <a:p>
            <a:endParaRPr lang="en-US" sz="4000" dirty="0"/>
          </a:p>
          <a:p>
            <a:r>
              <a:rPr lang="en-US" altLang="en-US" sz="9000" dirty="0"/>
              <a:t>#5 and on, “What if it doesn’t work?  </a:t>
            </a:r>
          </a:p>
          <a:p>
            <a:r>
              <a:rPr lang="en-US" altLang="en-US" sz="9000" dirty="0"/>
              <a:t>I am NOT changed?  Still raging temper, wild lusts, hopeless depression, cringing fears, grasping jealousy and covetousness.   More than temptation, I am still ruled by these things.”</a:t>
            </a:r>
          </a:p>
          <a:p>
            <a:endParaRPr lang="en-US" altLang="en-US" sz="9000" dirty="0"/>
          </a:p>
          <a:p>
            <a:r>
              <a:rPr lang="en-US" sz="9000" dirty="0"/>
              <a:t>Back to life processes</a:t>
            </a:r>
          </a:p>
        </p:txBody>
      </p:sp>
    </p:spTree>
    <p:extLst>
      <p:ext uri="{BB962C8B-B14F-4D97-AF65-F5344CB8AC3E}">
        <p14:creationId xmlns:p14="http://schemas.microsoft.com/office/powerpoint/2010/main" val="594803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377830B-9E44-19ED-ADDE-2931CFD6D0BC}"/>
              </a:ext>
            </a:extLst>
          </p:cNvPr>
          <p:cNvSpPr txBox="1"/>
          <p:nvPr/>
        </p:nvSpPr>
        <p:spPr>
          <a:xfrm>
            <a:off x="84306" y="209550"/>
            <a:ext cx="8839200" cy="4985980"/>
          </a:xfrm>
          <a:prstGeom prst="rect">
            <a:avLst/>
          </a:prstGeom>
          <a:noFill/>
        </p:spPr>
        <p:txBody>
          <a:bodyPr wrap="square" rtlCol="0">
            <a:spAutoFit/>
          </a:bodyPr>
          <a:lstStyle/>
          <a:p>
            <a:pPr algn="l"/>
            <a:r>
              <a:rPr lang="en-US" sz="4000" u="sng" dirty="0">
                <a:solidFill>
                  <a:srgbClr val="FFFF66"/>
                </a:solidFill>
              </a:rPr>
              <a:t>Sanctification Part 2  “How To”</a:t>
            </a:r>
          </a:p>
          <a:p>
            <a:pPr marL="457200" indent="-457200" algn="l">
              <a:buFont typeface="+mj-lt"/>
              <a:buAutoNum type="arabicPeriod"/>
            </a:pPr>
            <a:r>
              <a:rPr lang="en-US" sz="4000" dirty="0"/>
              <a:t>Life change disciplines: prayer and the Word.  [P]</a:t>
            </a:r>
          </a:p>
          <a:p>
            <a:pPr marL="457200" indent="-457200" algn="l">
              <a:buFont typeface="+mj-lt"/>
              <a:buAutoNum type="arabicPeriod"/>
            </a:pPr>
            <a:r>
              <a:rPr lang="en-US" dirty="0"/>
              <a:t>Confess</a:t>
            </a:r>
            <a:r>
              <a:rPr lang="en-US" sz="4000" dirty="0"/>
              <a:t>  [D]</a:t>
            </a:r>
          </a:p>
          <a:p>
            <a:pPr marL="457200" indent="-457200" algn="l">
              <a:buFont typeface="+mj-lt"/>
              <a:buAutoNum type="arabicPeriod"/>
            </a:pPr>
            <a:r>
              <a:rPr lang="en-US" dirty="0"/>
              <a:t>Repent / renounce. [D]</a:t>
            </a:r>
          </a:p>
          <a:p>
            <a:pPr marL="457200" indent="-457200" algn="l">
              <a:buFont typeface="+mj-lt"/>
              <a:buAutoNum type="arabicPeriod"/>
            </a:pPr>
            <a:r>
              <a:rPr lang="en-US" sz="3800" dirty="0"/>
              <a:t>Receive the Ruakh/ Holy Spirit [D]</a:t>
            </a:r>
          </a:p>
          <a:p>
            <a:pPr marL="457200" indent="-457200" algn="l">
              <a:buFont typeface="+mj-lt"/>
              <a:buAutoNum type="arabicPeriod"/>
            </a:pPr>
            <a:r>
              <a:rPr lang="en-US" u="sng" dirty="0">
                <a:solidFill>
                  <a:srgbClr val="FFFF66"/>
                </a:solidFill>
              </a:rPr>
              <a:t>Set up accountability as needed. [P]</a:t>
            </a:r>
          </a:p>
        </p:txBody>
      </p:sp>
    </p:spTree>
    <p:extLst>
      <p:ext uri="{BB962C8B-B14F-4D97-AF65-F5344CB8AC3E}">
        <p14:creationId xmlns:p14="http://schemas.microsoft.com/office/powerpoint/2010/main" val="2200511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tabLst>
                <a:tab pos="457200" algn="l"/>
              </a:tabLst>
            </a:pPr>
            <a:r>
              <a:rPr lang="en-US" sz="4000" dirty="0"/>
              <a:t>I had a personal mentor, now deceased, Gary </a:t>
            </a:r>
            <a:r>
              <a:rPr lang="en-US" sz="4000" dirty="0" err="1"/>
              <a:t>Kivelowitz</a:t>
            </a:r>
            <a:r>
              <a:rPr lang="en-US" sz="4000" dirty="0"/>
              <a:t>, who promoted the idea of a personal partner.  Anytime a partner is tempted, he can phone or text, even at 4 a.m.  Even if the partner doesn’t answer immediately, the confession has been entered.   There is power. </a:t>
            </a:r>
          </a:p>
        </p:txBody>
      </p:sp>
    </p:spTree>
    <p:extLst>
      <p:ext uri="{BB962C8B-B14F-4D97-AF65-F5344CB8AC3E}">
        <p14:creationId xmlns:p14="http://schemas.microsoft.com/office/powerpoint/2010/main" val="2850221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John Wesley (1703-1791) is generally considered the founder of the Methodist movement--a branch of protestant Christianity that changed British and world history, and ended the slave trade in the British Empire. [Wilberforce]</a:t>
            </a:r>
          </a:p>
        </p:txBody>
      </p:sp>
    </p:spTree>
    <p:extLst>
      <p:ext uri="{BB962C8B-B14F-4D97-AF65-F5344CB8AC3E}">
        <p14:creationId xmlns:p14="http://schemas.microsoft.com/office/powerpoint/2010/main" val="24646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2400" dirty="0"/>
          </a:p>
          <a:p>
            <a:r>
              <a:rPr lang="en-US" sz="4000" dirty="0"/>
              <a:t>Both</a:t>
            </a:r>
          </a:p>
          <a:p>
            <a:r>
              <a:rPr lang="en-US" sz="4000" dirty="0"/>
              <a:t>Definite point change</a:t>
            </a:r>
          </a:p>
          <a:p>
            <a:r>
              <a:rPr lang="en-US" sz="4000" dirty="0"/>
              <a:t> AND </a:t>
            </a:r>
          </a:p>
          <a:p>
            <a:r>
              <a:rPr lang="en-US" sz="4000" dirty="0"/>
              <a:t>Process change</a:t>
            </a:r>
          </a:p>
        </p:txBody>
      </p:sp>
    </p:spTree>
    <p:extLst>
      <p:ext uri="{BB962C8B-B14F-4D97-AF65-F5344CB8AC3E}">
        <p14:creationId xmlns:p14="http://schemas.microsoft.com/office/powerpoint/2010/main" val="3563943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In 1738 he had an intense religious experience at a meeting on Aldersgate Street in London. Following this experience, he began preaching throughout the country and forming "classes" and "bands".</a:t>
            </a:r>
          </a:p>
        </p:txBody>
      </p:sp>
    </p:spTree>
    <p:extLst>
      <p:ext uri="{BB962C8B-B14F-4D97-AF65-F5344CB8AC3E}">
        <p14:creationId xmlns:p14="http://schemas.microsoft.com/office/powerpoint/2010/main" val="1817012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In these classes and bands, members met regularly for learning and personal accountability. The following questions were used by Wesley for self-examination.</a:t>
            </a:r>
          </a:p>
        </p:txBody>
      </p:sp>
    </p:spTree>
    <p:extLst>
      <p:ext uri="{BB962C8B-B14F-4D97-AF65-F5344CB8AC3E}">
        <p14:creationId xmlns:p14="http://schemas.microsoft.com/office/powerpoint/2010/main" val="3664777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85000" lnSpcReduction="10000"/>
          </a:bodyPr>
          <a:lstStyle/>
          <a:p>
            <a:pPr marL="339725" indent="-339725" algn="l">
              <a:buFont typeface="+mj-lt"/>
              <a:buAutoNum type="arabicPeriod"/>
            </a:pPr>
            <a:r>
              <a:rPr lang="en-US" sz="4000" dirty="0"/>
              <a:t>Am I consciously or unconsciously creating the impression that I am better than I really am? In other words, am I a hypocrite?</a:t>
            </a:r>
          </a:p>
          <a:p>
            <a:pPr marL="339725" indent="-339725" algn="l">
              <a:buFont typeface="+mj-lt"/>
              <a:buAutoNum type="arabicPeriod"/>
            </a:pPr>
            <a:r>
              <a:rPr lang="en-US" sz="4000" dirty="0"/>
              <a:t>Am I honest in all my acts and words, or do I exaggerate?</a:t>
            </a:r>
          </a:p>
          <a:p>
            <a:pPr marL="339725" indent="-339725" algn="l">
              <a:buFont typeface="+mj-lt"/>
              <a:buAutoNum type="arabicPeriod"/>
            </a:pPr>
            <a:r>
              <a:rPr lang="en-US" sz="4000" dirty="0"/>
              <a:t>Do I confidentially pass on to another what was told to me in confidence?</a:t>
            </a:r>
          </a:p>
          <a:p>
            <a:pPr marL="339725" indent="-339725" algn="l">
              <a:buFont typeface="+mj-lt"/>
              <a:buAutoNum type="arabicPeriod"/>
            </a:pPr>
            <a:r>
              <a:rPr lang="en-US" sz="4000" dirty="0"/>
              <a:t>Can I be trusted?</a:t>
            </a:r>
          </a:p>
        </p:txBody>
      </p:sp>
    </p:spTree>
    <p:extLst>
      <p:ext uri="{BB962C8B-B14F-4D97-AF65-F5344CB8AC3E}">
        <p14:creationId xmlns:p14="http://schemas.microsoft.com/office/powerpoint/2010/main" val="2308653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85000" lnSpcReduction="20000"/>
          </a:bodyPr>
          <a:lstStyle/>
          <a:p>
            <a:pPr marL="398463" indent="-398463" algn="l">
              <a:buFont typeface="+mj-lt"/>
              <a:buAutoNum type="arabicPeriod" startAt="5"/>
            </a:pPr>
            <a:r>
              <a:rPr lang="en-US" sz="4000" dirty="0"/>
              <a:t>Am I a slave to dress, friends, work, or habits?</a:t>
            </a:r>
          </a:p>
          <a:p>
            <a:pPr marL="398463" indent="-398463" algn="l">
              <a:buFont typeface="+mj-lt"/>
              <a:buAutoNum type="arabicPeriod" startAt="5"/>
            </a:pPr>
            <a:r>
              <a:rPr lang="en-US" sz="4000" dirty="0"/>
              <a:t>Am I self-conscious, self-pitying, or self-justifying?</a:t>
            </a:r>
          </a:p>
          <a:p>
            <a:pPr marL="398463" indent="-398463" algn="l">
              <a:buFont typeface="+mj-lt"/>
              <a:buAutoNum type="arabicPeriod" startAt="5"/>
            </a:pPr>
            <a:r>
              <a:rPr lang="en-US" sz="4000" dirty="0"/>
              <a:t>Did the Bible live in me today?</a:t>
            </a:r>
          </a:p>
          <a:p>
            <a:pPr marL="398463" indent="-398463" algn="l">
              <a:buFont typeface="+mj-lt"/>
              <a:buAutoNum type="arabicPeriod" startAt="5"/>
            </a:pPr>
            <a:r>
              <a:rPr lang="en-US" sz="4000" dirty="0"/>
              <a:t>Do I give the Bible time to speak to me everyday?</a:t>
            </a:r>
          </a:p>
          <a:p>
            <a:pPr marL="398463" indent="-398463" algn="l">
              <a:buFont typeface="+mj-lt"/>
              <a:buAutoNum type="arabicPeriod" startAt="5"/>
            </a:pPr>
            <a:r>
              <a:rPr lang="en-US" sz="4000" dirty="0"/>
              <a:t>Am I enjoying prayer?</a:t>
            </a:r>
          </a:p>
          <a:p>
            <a:pPr marL="398463" indent="-398463" algn="l">
              <a:buFont typeface="+mj-lt"/>
              <a:buAutoNum type="arabicPeriod" startAt="5"/>
            </a:pPr>
            <a:r>
              <a:rPr lang="en-US" sz="4000" dirty="0"/>
              <a:t>When did I last speak to someone else about my faith?</a:t>
            </a:r>
          </a:p>
        </p:txBody>
      </p:sp>
    </p:spTree>
    <p:extLst>
      <p:ext uri="{BB962C8B-B14F-4D97-AF65-F5344CB8AC3E}">
        <p14:creationId xmlns:p14="http://schemas.microsoft.com/office/powerpoint/2010/main" val="3514959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85000" lnSpcReduction="10000"/>
          </a:bodyPr>
          <a:lstStyle/>
          <a:p>
            <a:pPr marL="742950" indent="-742950" algn="l">
              <a:buFont typeface="+mj-lt"/>
              <a:buAutoNum type="arabicPeriod" startAt="11"/>
            </a:pPr>
            <a:r>
              <a:rPr lang="en-US" sz="4000" dirty="0"/>
              <a:t>Do I pray about the money I spend?</a:t>
            </a:r>
          </a:p>
          <a:p>
            <a:pPr marL="742950" indent="-742950" algn="l">
              <a:buFont typeface="+mj-lt"/>
              <a:buAutoNum type="arabicPeriod" startAt="11"/>
            </a:pPr>
            <a:r>
              <a:rPr lang="en-US" sz="4000" dirty="0"/>
              <a:t>Do I get to bed on time and get up on time?</a:t>
            </a:r>
          </a:p>
          <a:p>
            <a:pPr marL="742950" indent="-742950" algn="l">
              <a:buFont typeface="+mj-lt"/>
              <a:buAutoNum type="arabicPeriod" startAt="11"/>
            </a:pPr>
            <a:r>
              <a:rPr lang="en-US" sz="4000" dirty="0"/>
              <a:t>Do I disobey God in anything?</a:t>
            </a:r>
          </a:p>
          <a:p>
            <a:pPr marL="742950" indent="-742950" algn="l">
              <a:buFont typeface="+mj-lt"/>
              <a:buAutoNum type="arabicPeriod" startAt="11"/>
            </a:pPr>
            <a:r>
              <a:rPr lang="en-US" sz="4000" dirty="0"/>
              <a:t>Do I insist upon doing something about which my conscience is uneasy?</a:t>
            </a:r>
          </a:p>
          <a:p>
            <a:pPr marL="742950" indent="-742950" algn="l">
              <a:buFont typeface="+mj-lt"/>
              <a:buAutoNum type="arabicPeriod" startAt="11"/>
            </a:pPr>
            <a:r>
              <a:rPr lang="en-US" sz="4000" dirty="0"/>
              <a:t>Am I defeated in any part of my life?</a:t>
            </a:r>
          </a:p>
        </p:txBody>
      </p:sp>
    </p:spTree>
    <p:extLst>
      <p:ext uri="{BB962C8B-B14F-4D97-AF65-F5344CB8AC3E}">
        <p14:creationId xmlns:p14="http://schemas.microsoft.com/office/powerpoint/2010/main" val="2971947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marL="742950" indent="-742950" algn="l">
              <a:buFont typeface="+mj-lt"/>
              <a:buAutoNum type="arabicPeriod" startAt="16"/>
            </a:pPr>
            <a:r>
              <a:rPr lang="en-US" sz="4000" dirty="0"/>
              <a:t>Am I jealous, impure, critical, irritable, touchy, or distrustful?</a:t>
            </a:r>
          </a:p>
          <a:p>
            <a:pPr marL="742950" indent="-742950" algn="l">
              <a:buFont typeface="+mj-lt"/>
              <a:buAutoNum type="arabicPeriod" startAt="16"/>
            </a:pPr>
            <a:r>
              <a:rPr lang="en-US" sz="4000" dirty="0"/>
              <a:t>How do I spend my spare time?</a:t>
            </a:r>
          </a:p>
          <a:p>
            <a:pPr marL="742950" indent="-742950" algn="l">
              <a:buFont typeface="+mj-lt"/>
              <a:buAutoNum type="arabicPeriod" startAt="16"/>
            </a:pPr>
            <a:r>
              <a:rPr lang="en-US" sz="4000" dirty="0"/>
              <a:t>Am I proud?</a:t>
            </a:r>
          </a:p>
          <a:p>
            <a:pPr marL="742950" indent="-742950" algn="l">
              <a:buFont typeface="+mj-lt"/>
              <a:buAutoNum type="arabicPeriod" startAt="16"/>
            </a:pPr>
            <a:r>
              <a:rPr lang="en-US" sz="4000" dirty="0"/>
              <a:t>Do I thank God that I am not as other people, especially as the Pharisees who despised the publican?</a:t>
            </a:r>
          </a:p>
        </p:txBody>
      </p:sp>
    </p:spTree>
    <p:extLst>
      <p:ext uri="{BB962C8B-B14F-4D97-AF65-F5344CB8AC3E}">
        <p14:creationId xmlns:p14="http://schemas.microsoft.com/office/powerpoint/2010/main" val="3477187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marL="742950" indent="-742950" algn="l">
              <a:buFont typeface="+mj-lt"/>
              <a:buAutoNum type="arabicPeriod" startAt="20"/>
              <a:tabLst>
                <a:tab pos="457200" algn="l"/>
              </a:tabLst>
            </a:pPr>
            <a:r>
              <a:rPr lang="en-US" sz="4000" dirty="0"/>
              <a:t>Is there anyone whom I fear, dislike, disown, criticize, hold a resentment toward or disregard? If so, what am I doing about it?</a:t>
            </a:r>
          </a:p>
          <a:p>
            <a:pPr marL="742950" indent="-742950" algn="l">
              <a:buFont typeface="+mj-lt"/>
              <a:buAutoNum type="arabicPeriod" startAt="20"/>
              <a:tabLst>
                <a:tab pos="457200" algn="l"/>
              </a:tabLst>
            </a:pPr>
            <a:r>
              <a:rPr lang="en-US" sz="4000" dirty="0"/>
              <a:t>Do I grumble or complain constantly?</a:t>
            </a:r>
          </a:p>
          <a:p>
            <a:pPr marL="742950" indent="-742950" algn="l">
              <a:buFont typeface="+mj-lt"/>
              <a:buAutoNum type="arabicPeriod" startAt="20"/>
              <a:tabLst>
                <a:tab pos="457200" algn="l"/>
              </a:tabLst>
            </a:pPr>
            <a:r>
              <a:rPr lang="en-US" sz="4000" dirty="0"/>
              <a:t>Is Messiah real to me?</a:t>
            </a:r>
          </a:p>
        </p:txBody>
      </p:sp>
    </p:spTree>
    <p:extLst>
      <p:ext uri="{BB962C8B-B14F-4D97-AF65-F5344CB8AC3E}">
        <p14:creationId xmlns:p14="http://schemas.microsoft.com/office/powerpoint/2010/main" val="3918709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DACB51A1-6C36-BE08-5177-E48403208D53}"/>
              </a:ext>
            </a:extLst>
          </p:cNvPr>
          <p:cNvSpPr txBox="1"/>
          <p:nvPr/>
        </p:nvSpPr>
        <p:spPr>
          <a:xfrm>
            <a:off x="228599" y="164560"/>
            <a:ext cx="8763001" cy="5016758"/>
          </a:xfrm>
          <a:prstGeom prst="rect">
            <a:avLst/>
          </a:prstGeom>
          <a:noFill/>
        </p:spPr>
        <p:txBody>
          <a:bodyPr wrap="square" rtlCol="0">
            <a:spAutoFit/>
          </a:bodyPr>
          <a:lstStyle/>
          <a:p>
            <a:pPr marL="457200" indent="-457200" algn="l">
              <a:buFont typeface="+mj-lt"/>
              <a:buAutoNum type="arabicPeriod" startAt="6"/>
            </a:pPr>
            <a:r>
              <a:rPr lang="en-US" sz="4000" u="sng" dirty="0">
                <a:solidFill>
                  <a:srgbClr val="FFFF66"/>
                </a:solidFill>
              </a:rPr>
              <a:t>Scripture Memorization </a:t>
            </a:r>
            <a:r>
              <a:rPr lang="en-US" sz="4000" b="1" u="dbl" dirty="0">
                <a:solidFill>
                  <a:srgbClr val="FFFF66"/>
                </a:solidFill>
              </a:rPr>
              <a:t>with faith</a:t>
            </a:r>
          </a:p>
          <a:p>
            <a:pPr marL="457200" indent="-457200" algn="l">
              <a:buFont typeface="+mj-lt"/>
              <a:buAutoNum type="arabicPeriod" startAt="6"/>
            </a:pPr>
            <a:r>
              <a:rPr lang="en-US" sz="4000" dirty="0"/>
              <a:t>Pursue deep healing ministries</a:t>
            </a:r>
          </a:p>
          <a:p>
            <a:pPr marL="457200" indent="-457200" algn="l">
              <a:buFont typeface="+mj-lt"/>
              <a:buAutoNum type="arabicPeriod" startAt="6"/>
            </a:pPr>
            <a:r>
              <a:rPr lang="en-US" sz="4000" dirty="0"/>
              <a:t>Financial faithfulness</a:t>
            </a:r>
          </a:p>
          <a:p>
            <a:pPr marL="457200" indent="-457200" algn="l">
              <a:buFont typeface="+mj-lt"/>
              <a:buAutoNum type="arabicPeriod" startAt="6"/>
            </a:pPr>
            <a:r>
              <a:rPr lang="en-US" sz="4000" dirty="0"/>
              <a:t>Immersion</a:t>
            </a:r>
          </a:p>
          <a:p>
            <a:pPr marL="457200" indent="-457200" algn="l">
              <a:buFont typeface="+mj-lt"/>
              <a:buAutoNum type="arabicPeriod" startAt="6"/>
            </a:pPr>
            <a:r>
              <a:rPr lang="en-US" sz="4000" dirty="0"/>
              <a:t>Commit to Servant spirit: Work, Mike Rowe</a:t>
            </a:r>
          </a:p>
          <a:p>
            <a:pPr marL="457200" indent="-457200" algn="l">
              <a:buFont typeface="+mj-lt"/>
              <a:buAutoNum type="arabicPeriod" startAt="6"/>
            </a:pPr>
            <a:r>
              <a:rPr lang="en-US" dirty="0"/>
              <a:t>Submission to Adversity</a:t>
            </a:r>
          </a:p>
        </p:txBody>
      </p:sp>
    </p:spTree>
    <p:extLst>
      <p:ext uri="{BB962C8B-B14F-4D97-AF65-F5344CB8AC3E}">
        <p14:creationId xmlns:p14="http://schemas.microsoft.com/office/powerpoint/2010/main" val="1523256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 Ps 1.1-3 </a:t>
            </a:r>
            <a:r>
              <a:rPr lang="en-US" sz="4000" dirty="0"/>
              <a:t>Happy is the one who has not walked in the advice of the wicked, nor stood in the way of sinners, nor sat in the seat of scoffers. But his delight is in the Torah of </a:t>
            </a:r>
            <a:r>
              <a:rPr lang="en-US" sz="4000" cap="small" dirty="0"/>
              <a:t>Adoni</a:t>
            </a:r>
            <a:r>
              <a:rPr lang="en-US" sz="4000" dirty="0"/>
              <a:t>, and on His Torah he </a:t>
            </a:r>
            <a:r>
              <a:rPr lang="en-US" sz="4000" u="sng" dirty="0">
                <a:solidFill>
                  <a:srgbClr val="FFFF66"/>
                </a:solidFill>
              </a:rPr>
              <a:t>meditates day and night</a:t>
            </a:r>
            <a:r>
              <a:rPr lang="en-US" sz="4000" dirty="0"/>
              <a:t>. </a:t>
            </a:r>
          </a:p>
        </p:txBody>
      </p:sp>
    </p:spTree>
    <p:extLst>
      <p:ext uri="{BB962C8B-B14F-4D97-AF65-F5344CB8AC3E}">
        <p14:creationId xmlns:p14="http://schemas.microsoft.com/office/powerpoint/2010/main" val="1738933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r" rtl="1"/>
            <a:endParaRPr lang="en-US" sz="3200" b="1" i="0" u="none" strike="noStrike" dirty="0">
              <a:solidFill>
                <a:srgbClr val="001320"/>
              </a:solidFill>
              <a:effectLst/>
              <a:highlight>
                <a:srgbClr val="FFFFFF"/>
              </a:highlight>
              <a:latin typeface="David" panose="020E0502060401010101" pitchFamily="34" charset="-79"/>
              <a:cs typeface="David" panose="020E0502060401010101" pitchFamily="34" charset="-79"/>
            </a:endParaRPr>
          </a:p>
          <a:p>
            <a:pPr algn="r" rtl="1"/>
            <a:endParaRPr lang="en-US" sz="3200" b="1" dirty="0">
              <a:solidFill>
                <a:srgbClr val="001320"/>
              </a:solidFill>
              <a:highlight>
                <a:srgbClr val="FFFFFF"/>
              </a:highlight>
              <a:latin typeface="David" panose="020E0502060401010101" pitchFamily="34" charset="-79"/>
              <a:cs typeface="David" panose="020E0502060401010101" pitchFamily="34" charset="-79"/>
            </a:endParaRPr>
          </a:p>
          <a:p>
            <a:pPr algn="r" rtl="1"/>
            <a:endParaRPr lang="en-US" sz="3200" b="1" i="0" u="none" strike="noStrike" dirty="0">
              <a:solidFill>
                <a:srgbClr val="001320"/>
              </a:solidFill>
              <a:effectLst/>
              <a:highlight>
                <a:srgbClr val="FFFFFF"/>
              </a:highlight>
              <a:latin typeface="David" panose="020E0502060401010101" pitchFamily="34" charset="-79"/>
              <a:cs typeface="David" panose="020E0502060401010101" pitchFamily="34" charset="-79"/>
            </a:endParaRPr>
          </a:p>
          <a:p>
            <a:pPr algn="r" rtl="1"/>
            <a:endParaRPr lang="en-US" sz="3200" b="1" i="0" u="none" strike="noStrike" dirty="0">
              <a:solidFill>
                <a:srgbClr val="001320"/>
              </a:solidFill>
              <a:effectLst/>
              <a:highlight>
                <a:srgbClr val="FFFFFF"/>
              </a:highlight>
              <a:latin typeface="David" panose="020E0502060401010101" pitchFamily="34" charset="-79"/>
              <a:cs typeface="David" panose="020E0502060401010101" pitchFamily="34" charset="-79"/>
            </a:endParaRPr>
          </a:p>
          <a:p>
            <a:pPr algn="r" rtl="1"/>
            <a:r>
              <a:rPr lang="he-IL" sz="3200" b="1" i="0" u="none" strike="noStrike" dirty="0">
                <a:solidFill>
                  <a:srgbClr val="001320"/>
                </a:solidFill>
                <a:effectLst/>
                <a:highlight>
                  <a:srgbClr val="FFFFFF"/>
                </a:highlight>
                <a:latin typeface="David" panose="020E0502060401010101" pitchFamily="34" charset="-79"/>
                <a:cs typeface="David" panose="020E0502060401010101" pitchFamily="34" charset="-79"/>
              </a:rPr>
              <a:t>הָגָה</a:t>
            </a:r>
            <a:r>
              <a:rPr lang="he-IL" sz="3200" b="0" i="0" dirty="0">
                <a:solidFill>
                  <a:srgbClr val="001320"/>
                </a:solidFill>
                <a:effectLst/>
                <a:highlight>
                  <a:srgbClr val="FFFFFF"/>
                </a:highlight>
                <a:latin typeface="Roboto" panose="02000000000000000000" pitchFamily="2" charset="0"/>
              </a:rPr>
              <a:t> </a:t>
            </a:r>
            <a:r>
              <a:rPr lang="en-US" sz="2400" dirty="0"/>
              <a:t>verb</a:t>
            </a:r>
            <a:r>
              <a:rPr lang="en-US" sz="4000" dirty="0"/>
              <a:t> moan, growl, utter, speak, muse (only poetry) (onomatopoetic)</a:t>
            </a:r>
          </a:p>
        </p:txBody>
      </p:sp>
      <p:pic>
        <p:nvPicPr>
          <p:cNvPr id="6" name="Picture 5">
            <a:extLst>
              <a:ext uri="{FF2B5EF4-FFF2-40B4-BE49-F238E27FC236}">
                <a16:creationId xmlns:a16="http://schemas.microsoft.com/office/drawing/2014/main" id="{FB4CD701-BC60-10DB-851E-4EEA65A815D2}"/>
              </a:ext>
            </a:extLst>
          </p:cNvPr>
          <p:cNvPicPr>
            <a:picLocks noChangeAspect="1"/>
          </p:cNvPicPr>
          <p:nvPr/>
        </p:nvPicPr>
        <p:blipFill>
          <a:blip r:embed="rId3"/>
          <a:stretch>
            <a:fillRect/>
          </a:stretch>
        </p:blipFill>
        <p:spPr>
          <a:xfrm>
            <a:off x="1295400" y="209550"/>
            <a:ext cx="6349997" cy="1656522"/>
          </a:xfrm>
          <a:prstGeom prst="rect">
            <a:avLst/>
          </a:prstGeom>
        </p:spPr>
      </p:pic>
    </p:spTree>
    <p:extLst>
      <p:ext uri="{BB962C8B-B14F-4D97-AF65-F5344CB8AC3E}">
        <p14:creationId xmlns:p14="http://schemas.microsoft.com/office/powerpoint/2010/main" val="450391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895598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 Ps 1.1-3 </a:t>
            </a:r>
            <a:r>
              <a:rPr lang="en-US" sz="4000" dirty="0"/>
              <a:t>He will be like a planted tree over streams of water, producing its fruit during its season. Its leaf never droops— but in all he does, he succeeds.</a:t>
            </a:r>
          </a:p>
        </p:txBody>
      </p:sp>
    </p:spTree>
    <p:extLst>
      <p:ext uri="{BB962C8B-B14F-4D97-AF65-F5344CB8AC3E}">
        <p14:creationId xmlns:p14="http://schemas.microsoft.com/office/powerpoint/2010/main" val="4263223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Ro 12.1 </a:t>
            </a:r>
            <a:r>
              <a:rPr lang="en-US" sz="4000" dirty="0"/>
              <a:t>Do not be conformed to this world but be transformed by the </a:t>
            </a:r>
            <a:r>
              <a:rPr lang="en-US" sz="4000" u="sng" dirty="0">
                <a:solidFill>
                  <a:srgbClr val="FFFF66"/>
                </a:solidFill>
              </a:rPr>
              <a:t>renewing of your mind</a:t>
            </a:r>
            <a:r>
              <a:rPr lang="en-US" sz="4000" dirty="0"/>
              <a:t>, so that you may discern what is the will of God—what is good and acceptable and perfect.</a:t>
            </a:r>
          </a:p>
        </p:txBody>
      </p:sp>
    </p:spTree>
    <p:extLst>
      <p:ext uri="{BB962C8B-B14F-4D97-AF65-F5344CB8AC3E}">
        <p14:creationId xmlns:p14="http://schemas.microsoft.com/office/powerpoint/2010/main" val="1661450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 Ps 119.11  </a:t>
            </a:r>
            <a:r>
              <a:rPr lang="en-US" sz="4000" dirty="0"/>
              <a:t>I treasure your word in my heart, so that I won’t sin against you.</a:t>
            </a:r>
          </a:p>
        </p:txBody>
      </p:sp>
    </p:spTree>
    <p:extLst>
      <p:ext uri="{BB962C8B-B14F-4D97-AF65-F5344CB8AC3E}">
        <p14:creationId xmlns:p14="http://schemas.microsoft.com/office/powerpoint/2010/main" val="2853258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 Ps 119.15-16  </a:t>
            </a:r>
            <a:r>
              <a:rPr lang="en-US" sz="4000" u="sng" dirty="0">
                <a:solidFill>
                  <a:srgbClr val="FFFF66"/>
                </a:solidFill>
              </a:rPr>
              <a:t>I will meditate </a:t>
            </a:r>
            <a:r>
              <a:rPr lang="en-US" sz="4000" dirty="0"/>
              <a:t>on your precepts and keep my eyes on your ways. I will find my delight in your regulations. I will not forget your word.</a:t>
            </a:r>
          </a:p>
        </p:txBody>
      </p:sp>
    </p:spTree>
    <p:extLst>
      <p:ext uri="{BB962C8B-B14F-4D97-AF65-F5344CB8AC3E}">
        <p14:creationId xmlns:p14="http://schemas.microsoft.com/office/powerpoint/2010/main" val="4031851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38350"/>
            <a:ext cx="8686800" cy="2971800"/>
          </a:xfrm>
        </p:spPr>
        <p:txBody>
          <a:bodyPr>
            <a:normAutofit/>
          </a:bodyPr>
          <a:lstStyle/>
          <a:p>
            <a:r>
              <a:rPr lang="he-IL" sz="5400" b="1" dirty="0">
                <a:latin typeface="David" panose="020E0502060401010101" pitchFamily="34" charset="-79"/>
                <a:cs typeface="David" panose="020E0502060401010101" pitchFamily="34" charset="-79"/>
              </a:rPr>
              <a:t>שִׂיחַ</a:t>
            </a:r>
            <a:r>
              <a:rPr lang="en-US" sz="5400" b="1" dirty="0">
                <a:latin typeface="David" panose="020E0502060401010101" pitchFamily="34" charset="-79"/>
                <a:cs typeface="David" panose="020E0502060401010101" pitchFamily="34" charset="-79"/>
              </a:rPr>
              <a:t> </a:t>
            </a:r>
            <a:r>
              <a:rPr lang="en-US" sz="4000" dirty="0" err="1"/>
              <a:t>siakh</a:t>
            </a:r>
            <a:r>
              <a:rPr lang="en-US" sz="4000" dirty="0"/>
              <a:t>: to muse, complain, talk (of)</a:t>
            </a:r>
          </a:p>
        </p:txBody>
      </p:sp>
      <p:pic>
        <p:nvPicPr>
          <p:cNvPr id="3" name="Picture 2">
            <a:extLst>
              <a:ext uri="{FF2B5EF4-FFF2-40B4-BE49-F238E27FC236}">
                <a16:creationId xmlns:a16="http://schemas.microsoft.com/office/drawing/2014/main" id="{2B6A5EAD-492B-706A-B77C-BC30878400BB}"/>
              </a:ext>
            </a:extLst>
          </p:cNvPr>
          <p:cNvPicPr>
            <a:picLocks noChangeAspect="1"/>
          </p:cNvPicPr>
          <p:nvPr/>
        </p:nvPicPr>
        <p:blipFill>
          <a:blip r:embed="rId3"/>
          <a:stretch>
            <a:fillRect/>
          </a:stretch>
        </p:blipFill>
        <p:spPr>
          <a:xfrm>
            <a:off x="3733241" y="209550"/>
            <a:ext cx="5164326" cy="1752600"/>
          </a:xfrm>
          <a:prstGeom prst="rect">
            <a:avLst/>
          </a:prstGeom>
        </p:spPr>
      </p:pic>
    </p:spTree>
    <p:extLst>
      <p:ext uri="{BB962C8B-B14F-4D97-AF65-F5344CB8AC3E}">
        <p14:creationId xmlns:p14="http://schemas.microsoft.com/office/powerpoint/2010/main" val="24337879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a:p>
            <a:endParaRPr lang="en-US" sz="4000" dirty="0"/>
          </a:p>
          <a:p>
            <a:r>
              <a:rPr lang="en-US" sz="4000" dirty="0"/>
              <a:t>Memorize the word</a:t>
            </a:r>
          </a:p>
          <a:p>
            <a:r>
              <a:rPr lang="en-US" sz="4000" dirty="0"/>
              <a:t>and recite to yourself </a:t>
            </a:r>
            <a:r>
              <a:rPr lang="en-US" sz="4000" u="sng" dirty="0">
                <a:solidFill>
                  <a:srgbClr val="FFFF66"/>
                </a:solidFill>
              </a:rPr>
              <a:t>in faith</a:t>
            </a:r>
            <a:r>
              <a:rPr lang="en-US" sz="4000" dirty="0"/>
              <a:t>.  </a:t>
            </a:r>
          </a:p>
        </p:txBody>
      </p:sp>
    </p:spTree>
    <p:extLst>
      <p:ext uri="{BB962C8B-B14F-4D97-AF65-F5344CB8AC3E}">
        <p14:creationId xmlns:p14="http://schemas.microsoft.com/office/powerpoint/2010/main" val="2274811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DACB51A1-6C36-BE08-5177-E48403208D53}"/>
              </a:ext>
            </a:extLst>
          </p:cNvPr>
          <p:cNvSpPr txBox="1"/>
          <p:nvPr/>
        </p:nvSpPr>
        <p:spPr>
          <a:xfrm>
            <a:off x="228599" y="164560"/>
            <a:ext cx="8763001" cy="5016758"/>
          </a:xfrm>
          <a:prstGeom prst="rect">
            <a:avLst/>
          </a:prstGeom>
          <a:noFill/>
        </p:spPr>
        <p:txBody>
          <a:bodyPr wrap="square" rtlCol="0">
            <a:spAutoFit/>
          </a:bodyPr>
          <a:lstStyle/>
          <a:p>
            <a:pPr marL="457200" indent="-457200" algn="l">
              <a:buFont typeface="+mj-lt"/>
              <a:buAutoNum type="arabicPeriod" startAt="6"/>
            </a:pPr>
            <a:r>
              <a:rPr lang="en-US" dirty="0"/>
              <a:t>Scripture Memorization with faith</a:t>
            </a:r>
          </a:p>
          <a:p>
            <a:pPr marL="457200" indent="-457200" algn="l">
              <a:buFont typeface="+mj-lt"/>
              <a:buAutoNum type="arabicPeriod" startAt="6"/>
            </a:pPr>
            <a:r>
              <a:rPr lang="en-US" u="sng" dirty="0">
                <a:solidFill>
                  <a:srgbClr val="FFFF66"/>
                </a:solidFill>
              </a:rPr>
              <a:t>Pursue deep healing ministries</a:t>
            </a:r>
          </a:p>
          <a:p>
            <a:pPr marL="457200" indent="-457200" algn="l">
              <a:buFont typeface="+mj-lt"/>
              <a:buAutoNum type="arabicPeriod" startAt="6"/>
            </a:pPr>
            <a:r>
              <a:rPr lang="en-US" sz="4000" dirty="0"/>
              <a:t>Financial faithfulness</a:t>
            </a:r>
          </a:p>
          <a:p>
            <a:pPr marL="457200" indent="-457200" algn="l">
              <a:buFont typeface="+mj-lt"/>
              <a:buAutoNum type="arabicPeriod" startAt="6"/>
            </a:pPr>
            <a:r>
              <a:rPr lang="en-US" sz="4000" dirty="0"/>
              <a:t>Immersion</a:t>
            </a:r>
          </a:p>
          <a:p>
            <a:pPr marL="457200" indent="-457200" algn="l">
              <a:buFont typeface="+mj-lt"/>
              <a:buAutoNum type="arabicPeriod" startAt="6"/>
            </a:pPr>
            <a:r>
              <a:rPr lang="en-US" sz="4000" dirty="0"/>
              <a:t>Commit to Servant spirit: Work, Mike Rowe</a:t>
            </a:r>
          </a:p>
          <a:p>
            <a:pPr marL="457200" indent="-457200" algn="l">
              <a:buFont typeface="+mj-lt"/>
              <a:buAutoNum type="arabicPeriod" startAt="6"/>
            </a:pPr>
            <a:r>
              <a:rPr lang="en-US" dirty="0"/>
              <a:t>Submission to Adversity</a:t>
            </a:r>
          </a:p>
        </p:txBody>
      </p:sp>
    </p:spTree>
    <p:extLst>
      <p:ext uri="{BB962C8B-B14F-4D97-AF65-F5344CB8AC3E}">
        <p14:creationId xmlns:p14="http://schemas.microsoft.com/office/powerpoint/2010/main" val="3284924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EC4891A-7283-9B84-5080-E6543FFD2D60}"/>
              </a:ext>
            </a:extLst>
          </p:cNvPr>
          <p:cNvPicPr>
            <a:picLocks noChangeAspect="1"/>
          </p:cNvPicPr>
          <p:nvPr/>
        </p:nvPicPr>
        <p:blipFill rotWithShape="1">
          <a:blip r:embed="rId3">
            <a:extLst>
              <a:ext uri="{28A0092B-C50C-407E-A947-70E740481C1C}">
                <a14:useLocalDpi xmlns:a14="http://schemas.microsoft.com/office/drawing/2010/main" val="0"/>
              </a:ext>
            </a:extLst>
          </a:blip>
          <a:srcRect b="20631"/>
          <a:stretch/>
        </p:blipFill>
        <p:spPr>
          <a:xfrm>
            <a:off x="-32983" y="-22887"/>
            <a:ext cx="9176983" cy="5166867"/>
          </a:xfrm>
          <a:prstGeom prst="rect">
            <a:avLst/>
          </a:prstGeom>
        </p:spPr>
      </p:pic>
    </p:spTree>
    <p:extLst>
      <p:ext uri="{BB962C8B-B14F-4D97-AF65-F5344CB8AC3E}">
        <p14:creationId xmlns:p14="http://schemas.microsoft.com/office/powerpoint/2010/main" val="2472321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EC4891A-7283-9B84-5080-E6543FFD2D60}"/>
              </a:ext>
            </a:extLst>
          </p:cNvPr>
          <p:cNvPicPr>
            <a:picLocks noChangeAspect="1"/>
          </p:cNvPicPr>
          <p:nvPr/>
        </p:nvPicPr>
        <p:blipFill rotWithShape="1">
          <a:blip r:embed="rId3">
            <a:extLst>
              <a:ext uri="{28A0092B-C50C-407E-A947-70E740481C1C}">
                <a14:useLocalDpi xmlns:a14="http://schemas.microsoft.com/office/drawing/2010/main" val="0"/>
              </a:ext>
            </a:extLst>
          </a:blip>
          <a:srcRect l="6251" t="80837" r="5208"/>
          <a:stretch/>
        </p:blipFill>
        <p:spPr>
          <a:xfrm>
            <a:off x="313495" y="19860"/>
            <a:ext cx="8680129" cy="1942290"/>
          </a:xfrm>
          <a:prstGeom prst="rect">
            <a:avLst/>
          </a:prstGeom>
        </p:spPr>
      </p:pic>
    </p:spTree>
    <p:extLst>
      <p:ext uri="{BB962C8B-B14F-4D97-AF65-F5344CB8AC3E}">
        <p14:creationId xmlns:p14="http://schemas.microsoft.com/office/powerpoint/2010/main" val="1026173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1024B6D2-69AA-8C3C-5C43-3C1FC653F975}"/>
              </a:ext>
            </a:extLst>
          </p:cNvPr>
          <p:cNvPicPr>
            <a:picLocks noChangeAspect="1"/>
          </p:cNvPicPr>
          <p:nvPr/>
        </p:nvPicPr>
        <p:blipFill>
          <a:blip r:embed="rId3"/>
          <a:stretch>
            <a:fillRect/>
          </a:stretch>
        </p:blipFill>
        <p:spPr>
          <a:xfrm>
            <a:off x="169748" y="0"/>
            <a:ext cx="8804503" cy="5143500"/>
          </a:xfrm>
          <a:prstGeom prst="rect">
            <a:avLst/>
          </a:prstGeom>
        </p:spPr>
      </p:pic>
      <p:pic>
        <p:nvPicPr>
          <p:cNvPr id="4" name="Picture 3">
            <a:extLst>
              <a:ext uri="{FF2B5EF4-FFF2-40B4-BE49-F238E27FC236}">
                <a16:creationId xmlns:a16="http://schemas.microsoft.com/office/drawing/2014/main" id="{675CA9A6-136D-41C1-9CF5-1332CE27579C}"/>
              </a:ext>
            </a:extLst>
          </p:cNvPr>
          <p:cNvPicPr>
            <a:picLocks noChangeAspect="1"/>
          </p:cNvPicPr>
          <p:nvPr/>
        </p:nvPicPr>
        <p:blipFill>
          <a:blip r:embed="rId4"/>
          <a:stretch>
            <a:fillRect/>
          </a:stretch>
        </p:blipFill>
        <p:spPr>
          <a:xfrm>
            <a:off x="7011169" y="209550"/>
            <a:ext cx="2021934" cy="1186167"/>
          </a:xfrm>
          <a:prstGeom prst="rect">
            <a:avLst/>
          </a:prstGeom>
        </p:spPr>
      </p:pic>
    </p:spTree>
    <p:extLst>
      <p:ext uri="{BB962C8B-B14F-4D97-AF65-F5344CB8AC3E}">
        <p14:creationId xmlns:p14="http://schemas.microsoft.com/office/powerpoint/2010/main" val="3832690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C6E613C0-E14F-09DA-94A4-820C59EFD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306293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Alvis Car and Engineering Company Ltd was a British manufacturing company in Coventry from 1919 to 1967. In addition to automobiles designed for the civilian market, the company also produced racing cars, aircraft engines, </a:t>
            </a:r>
            <a:r>
              <a:rPr lang="en-US" sz="4000" dirty="0" err="1"/>
              <a:t>armoured</a:t>
            </a:r>
            <a:r>
              <a:rPr lang="en-US" sz="4000" dirty="0"/>
              <a:t> cars and other </a:t>
            </a:r>
            <a:r>
              <a:rPr lang="en-US" sz="4000" dirty="0" err="1"/>
              <a:t>armoured</a:t>
            </a:r>
            <a:r>
              <a:rPr lang="en-US" sz="4000" dirty="0"/>
              <a:t> fighting vehicles</a:t>
            </a:r>
          </a:p>
        </p:txBody>
      </p:sp>
    </p:spTree>
    <p:extLst>
      <p:ext uri="{BB962C8B-B14F-4D97-AF65-F5344CB8AC3E}">
        <p14:creationId xmlns:p14="http://schemas.microsoft.com/office/powerpoint/2010/main" val="1436065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DACB51A1-6C36-BE08-5177-E48403208D53}"/>
              </a:ext>
            </a:extLst>
          </p:cNvPr>
          <p:cNvSpPr txBox="1"/>
          <p:nvPr/>
        </p:nvSpPr>
        <p:spPr>
          <a:xfrm>
            <a:off x="228599" y="164560"/>
            <a:ext cx="8763001" cy="5016758"/>
          </a:xfrm>
          <a:prstGeom prst="rect">
            <a:avLst/>
          </a:prstGeom>
          <a:noFill/>
        </p:spPr>
        <p:txBody>
          <a:bodyPr wrap="square" rtlCol="0">
            <a:spAutoFit/>
          </a:bodyPr>
          <a:lstStyle/>
          <a:p>
            <a:pPr marL="457200" indent="-457200" algn="l">
              <a:buFont typeface="+mj-lt"/>
              <a:buAutoNum type="arabicPeriod" startAt="6"/>
            </a:pPr>
            <a:r>
              <a:rPr lang="en-US" dirty="0"/>
              <a:t>Scripture Memorization with faith</a:t>
            </a:r>
          </a:p>
          <a:p>
            <a:pPr marL="457200" indent="-457200" algn="l">
              <a:buFont typeface="+mj-lt"/>
              <a:buAutoNum type="arabicPeriod" startAt="6"/>
            </a:pPr>
            <a:r>
              <a:rPr lang="en-US" dirty="0"/>
              <a:t>Pursue deep healing ministries</a:t>
            </a:r>
          </a:p>
          <a:p>
            <a:pPr marL="457200" indent="-457200" algn="l">
              <a:buFont typeface="+mj-lt"/>
              <a:buAutoNum type="arabicPeriod" startAt="6"/>
            </a:pPr>
            <a:r>
              <a:rPr lang="en-US" u="sng" dirty="0">
                <a:solidFill>
                  <a:srgbClr val="FFFF66"/>
                </a:solidFill>
              </a:rPr>
              <a:t>Financial faithfulness</a:t>
            </a:r>
          </a:p>
          <a:p>
            <a:pPr marL="457200" indent="-457200" algn="l">
              <a:buFont typeface="+mj-lt"/>
              <a:buAutoNum type="arabicPeriod" startAt="6"/>
            </a:pPr>
            <a:r>
              <a:rPr lang="en-US" sz="4000" dirty="0"/>
              <a:t>Immersion</a:t>
            </a:r>
          </a:p>
          <a:p>
            <a:pPr marL="457200" indent="-457200" algn="l">
              <a:buFont typeface="+mj-lt"/>
              <a:buAutoNum type="arabicPeriod" startAt="6"/>
            </a:pPr>
            <a:r>
              <a:rPr lang="en-US" sz="4000" dirty="0"/>
              <a:t>Commit to Servant spirit: Work, Mike Rowe</a:t>
            </a:r>
          </a:p>
          <a:p>
            <a:pPr marL="457200" indent="-457200" algn="l">
              <a:buFont typeface="+mj-lt"/>
              <a:buAutoNum type="arabicPeriod" startAt="6"/>
            </a:pPr>
            <a:r>
              <a:rPr lang="en-US" dirty="0"/>
              <a:t>Submission to Adversity</a:t>
            </a:r>
          </a:p>
        </p:txBody>
      </p:sp>
    </p:spTree>
    <p:extLst>
      <p:ext uri="{BB962C8B-B14F-4D97-AF65-F5344CB8AC3E}">
        <p14:creationId xmlns:p14="http://schemas.microsoft.com/office/powerpoint/2010/main" val="41613769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1" name="Picture 10">
            <a:extLst>
              <a:ext uri="{FF2B5EF4-FFF2-40B4-BE49-F238E27FC236}">
                <a16:creationId xmlns:a16="http://schemas.microsoft.com/office/drawing/2014/main" id="{E4DE9DBB-D2D8-7A72-76F2-E92D3A175312}"/>
              </a:ext>
            </a:extLst>
          </p:cNvPr>
          <p:cNvPicPr>
            <a:picLocks noChangeAspect="1"/>
          </p:cNvPicPr>
          <p:nvPr/>
        </p:nvPicPr>
        <p:blipFill>
          <a:blip r:embed="rId3"/>
          <a:stretch>
            <a:fillRect/>
          </a:stretch>
        </p:blipFill>
        <p:spPr>
          <a:xfrm>
            <a:off x="304227" y="2119100"/>
            <a:ext cx="8327748" cy="3024400"/>
          </a:xfrm>
          <a:prstGeom prst="rect">
            <a:avLst/>
          </a:prstGeom>
        </p:spPr>
      </p:pic>
      <p:sp>
        <p:nvSpPr>
          <p:cNvPr id="12" name="TextBox 11">
            <a:extLst>
              <a:ext uri="{FF2B5EF4-FFF2-40B4-BE49-F238E27FC236}">
                <a16:creationId xmlns:a16="http://schemas.microsoft.com/office/drawing/2014/main" id="{46C23CB5-D521-7B8D-6598-0950D8D79013}"/>
              </a:ext>
            </a:extLst>
          </p:cNvPr>
          <p:cNvSpPr txBox="1"/>
          <p:nvPr/>
        </p:nvSpPr>
        <p:spPr>
          <a:xfrm>
            <a:off x="5358989" y="4286457"/>
            <a:ext cx="3785011" cy="707886"/>
          </a:xfrm>
          <a:prstGeom prst="rect">
            <a:avLst/>
          </a:prstGeom>
          <a:noFill/>
        </p:spPr>
        <p:txBody>
          <a:bodyPr wrap="none" rtlCol="0">
            <a:spAutoFit/>
          </a:bodyPr>
          <a:lstStyle/>
          <a:p>
            <a:pPr algn="l"/>
            <a:r>
              <a:rPr lang="en-US" dirty="0"/>
              <a:t>10/26 to 12/21 </a:t>
            </a:r>
          </a:p>
        </p:txBody>
      </p:sp>
      <p:pic>
        <p:nvPicPr>
          <p:cNvPr id="14" name="Picture 13">
            <a:extLst>
              <a:ext uri="{FF2B5EF4-FFF2-40B4-BE49-F238E27FC236}">
                <a16:creationId xmlns:a16="http://schemas.microsoft.com/office/drawing/2014/main" id="{60969C7A-305A-A729-6C2E-28FDCD960862}"/>
              </a:ext>
            </a:extLst>
          </p:cNvPr>
          <p:cNvPicPr>
            <a:picLocks noChangeAspect="1"/>
          </p:cNvPicPr>
          <p:nvPr/>
        </p:nvPicPr>
        <p:blipFill>
          <a:blip r:embed="rId4"/>
          <a:stretch>
            <a:fillRect/>
          </a:stretch>
        </p:blipFill>
        <p:spPr>
          <a:xfrm>
            <a:off x="4094801" y="0"/>
            <a:ext cx="5049199" cy="2107369"/>
          </a:xfrm>
          <a:prstGeom prst="rect">
            <a:avLst/>
          </a:prstGeom>
        </p:spPr>
      </p:pic>
      <p:pic>
        <p:nvPicPr>
          <p:cNvPr id="18" name="Picture 17">
            <a:extLst>
              <a:ext uri="{FF2B5EF4-FFF2-40B4-BE49-F238E27FC236}">
                <a16:creationId xmlns:a16="http://schemas.microsoft.com/office/drawing/2014/main" id="{CC58ECE7-8B23-B3AA-1366-331DDC6C7832}"/>
              </a:ext>
            </a:extLst>
          </p:cNvPr>
          <p:cNvPicPr>
            <a:picLocks noChangeAspect="1"/>
          </p:cNvPicPr>
          <p:nvPr/>
        </p:nvPicPr>
        <p:blipFill>
          <a:blip r:embed="rId5"/>
          <a:stretch>
            <a:fillRect/>
          </a:stretch>
        </p:blipFill>
        <p:spPr>
          <a:xfrm>
            <a:off x="338274" y="-1"/>
            <a:ext cx="1319117" cy="2107369"/>
          </a:xfrm>
          <a:prstGeom prst="rect">
            <a:avLst/>
          </a:prstGeom>
        </p:spPr>
      </p:pic>
      <p:sp>
        <p:nvSpPr>
          <p:cNvPr id="19" name="TextBox 18">
            <a:extLst>
              <a:ext uri="{FF2B5EF4-FFF2-40B4-BE49-F238E27FC236}">
                <a16:creationId xmlns:a16="http://schemas.microsoft.com/office/drawing/2014/main" id="{7FC27818-877E-D2D5-91D4-12A3C12EDBBB}"/>
              </a:ext>
            </a:extLst>
          </p:cNvPr>
          <p:cNvSpPr txBox="1"/>
          <p:nvPr/>
        </p:nvSpPr>
        <p:spPr>
          <a:xfrm>
            <a:off x="1834752" y="136998"/>
            <a:ext cx="2150782" cy="1323439"/>
          </a:xfrm>
          <a:prstGeom prst="rect">
            <a:avLst/>
          </a:prstGeom>
          <a:noFill/>
        </p:spPr>
        <p:txBody>
          <a:bodyPr wrap="none" rtlCol="0">
            <a:spAutoFit/>
          </a:bodyPr>
          <a:lstStyle/>
          <a:p>
            <a:pPr algn="l"/>
            <a:r>
              <a:rPr lang="en-US" dirty="0"/>
              <a:t>Dave</a:t>
            </a:r>
          </a:p>
          <a:p>
            <a:pPr algn="l"/>
            <a:r>
              <a:rPr lang="en-US" dirty="0"/>
              <a:t>Ramsey</a:t>
            </a:r>
          </a:p>
        </p:txBody>
      </p:sp>
      <p:sp>
        <p:nvSpPr>
          <p:cNvPr id="2" name="Rectangle: Rounded Corners 1">
            <a:extLst>
              <a:ext uri="{FF2B5EF4-FFF2-40B4-BE49-F238E27FC236}">
                <a16:creationId xmlns:a16="http://schemas.microsoft.com/office/drawing/2014/main" id="{451378E0-D0B8-4C66-9C72-7AE9F9DA28DB}"/>
              </a:ext>
            </a:extLst>
          </p:cNvPr>
          <p:cNvSpPr/>
          <p:nvPr/>
        </p:nvSpPr>
        <p:spPr bwMode="auto">
          <a:xfrm>
            <a:off x="5334000" y="4324350"/>
            <a:ext cx="3581400" cy="609600"/>
          </a:xfrm>
          <a:prstGeom prst="roundRect">
            <a:avLst/>
          </a:prstGeom>
          <a:noFill/>
          <a:ln w="476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3501345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DACB51A1-6C36-BE08-5177-E48403208D53}"/>
              </a:ext>
            </a:extLst>
          </p:cNvPr>
          <p:cNvSpPr txBox="1"/>
          <p:nvPr/>
        </p:nvSpPr>
        <p:spPr>
          <a:xfrm>
            <a:off x="228599" y="164560"/>
            <a:ext cx="8763001" cy="5016758"/>
          </a:xfrm>
          <a:prstGeom prst="rect">
            <a:avLst/>
          </a:prstGeom>
          <a:noFill/>
        </p:spPr>
        <p:txBody>
          <a:bodyPr wrap="square" rtlCol="0">
            <a:spAutoFit/>
          </a:bodyPr>
          <a:lstStyle/>
          <a:p>
            <a:pPr marL="457200" indent="-457200" algn="l">
              <a:buFont typeface="+mj-lt"/>
              <a:buAutoNum type="arabicPeriod" startAt="6"/>
            </a:pPr>
            <a:r>
              <a:rPr lang="en-US" dirty="0"/>
              <a:t>Scripture Memorization with faith</a:t>
            </a:r>
          </a:p>
          <a:p>
            <a:pPr marL="457200" indent="-457200" algn="l">
              <a:buFont typeface="+mj-lt"/>
              <a:buAutoNum type="arabicPeriod" startAt="6"/>
            </a:pPr>
            <a:r>
              <a:rPr lang="en-US" dirty="0"/>
              <a:t>Pursue deep healing ministries</a:t>
            </a:r>
          </a:p>
          <a:p>
            <a:pPr marL="457200" indent="-457200" algn="l">
              <a:buFont typeface="+mj-lt"/>
              <a:buAutoNum type="arabicPeriod" startAt="6"/>
            </a:pPr>
            <a:r>
              <a:rPr lang="en-US" dirty="0"/>
              <a:t>Financial faithfulness</a:t>
            </a:r>
          </a:p>
          <a:p>
            <a:pPr marL="457200" indent="-457200" algn="l">
              <a:buFont typeface="+mj-lt"/>
              <a:buAutoNum type="arabicPeriod" startAt="6"/>
            </a:pPr>
            <a:r>
              <a:rPr lang="en-US" sz="4000" u="sng" dirty="0">
                <a:solidFill>
                  <a:srgbClr val="FFFF66"/>
                </a:solidFill>
              </a:rPr>
              <a:t>Immersion: Class 1.30 today</a:t>
            </a:r>
          </a:p>
          <a:p>
            <a:pPr marL="457200" indent="-457200" algn="l">
              <a:buFont typeface="+mj-lt"/>
              <a:buAutoNum type="arabicPeriod" startAt="6"/>
            </a:pPr>
            <a:r>
              <a:rPr lang="en-US" sz="4000" dirty="0"/>
              <a:t>Commit to Servant spirit: Work, Mike Rowe</a:t>
            </a:r>
          </a:p>
          <a:p>
            <a:pPr marL="457200" indent="-457200" algn="l">
              <a:buFont typeface="+mj-lt"/>
              <a:buAutoNum type="arabicPeriod" startAt="6"/>
            </a:pPr>
            <a:r>
              <a:rPr lang="en-US" dirty="0"/>
              <a:t>Submission to Adversity</a:t>
            </a:r>
          </a:p>
        </p:txBody>
      </p:sp>
    </p:spTree>
    <p:extLst>
      <p:ext uri="{BB962C8B-B14F-4D97-AF65-F5344CB8AC3E}">
        <p14:creationId xmlns:p14="http://schemas.microsoft.com/office/powerpoint/2010/main" val="1353170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Class is in the doctrines of Or HaOlam.  So, if you aren’t needing immersion, but want to learn, come.</a:t>
            </a:r>
          </a:p>
          <a:p>
            <a:pPr algn="l"/>
            <a:r>
              <a:rPr lang="en-US" sz="4000" dirty="0"/>
              <a:t>Immersion service 4 p.m. tomorrow Gardner (KS) Lake, 15628 Lake Rd. 8, Gardner, KS.</a:t>
            </a:r>
          </a:p>
        </p:txBody>
      </p:sp>
    </p:spTree>
    <p:extLst>
      <p:ext uri="{BB962C8B-B14F-4D97-AF65-F5344CB8AC3E}">
        <p14:creationId xmlns:p14="http://schemas.microsoft.com/office/powerpoint/2010/main" val="3585185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Ro. 6.3-4</a:t>
            </a:r>
            <a:r>
              <a:rPr lang="en-US" sz="4000" dirty="0"/>
              <a:t> Don’t you know that those of us who have been immersed into the Messiah Yeshua have been immersed into his death? Through immersion into his death we were buried with him; so that just as, through the glory of the Father, the Messiah was raised from the dead, likewise we too might live a new life.</a:t>
            </a:r>
          </a:p>
        </p:txBody>
      </p:sp>
    </p:spTree>
    <p:extLst>
      <p:ext uri="{BB962C8B-B14F-4D97-AF65-F5344CB8AC3E}">
        <p14:creationId xmlns:p14="http://schemas.microsoft.com/office/powerpoint/2010/main" val="33254784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DACB51A1-6C36-BE08-5177-E48403208D53}"/>
              </a:ext>
            </a:extLst>
          </p:cNvPr>
          <p:cNvSpPr txBox="1"/>
          <p:nvPr/>
        </p:nvSpPr>
        <p:spPr>
          <a:xfrm>
            <a:off x="228599" y="164560"/>
            <a:ext cx="8763001" cy="5016758"/>
          </a:xfrm>
          <a:prstGeom prst="rect">
            <a:avLst/>
          </a:prstGeom>
          <a:noFill/>
        </p:spPr>
        <p:txBody>
          <a:bodyPr wrap="square" rtlCol="0">
            <a:spAutoFit/>
          </a:bodyPr>
          <a:lstStyle/>
          <a:p>
            <a:pPr marL="457200" indent="-457200" algn="l">
              <a:buFont typeface="+mj-lt"/>
              <a:buAutoNum type="arabicPeriod" startAt="6"/>
            </a:pPr>
            <a:r>
              <a:rPr lang="en-US" dirty="0"/>
              <a:t>Scripture Memorization with faith</a:t>
            </a:r>
          </a:p>
          <a:p>
            <a:pPr marL="457200" indent="-457200" algn="l">
              <a:buFont typeface="+mj-lt"/>
              <a:buAutoNum type="arabicPeriod" startAt="6"/>
            </a:pPr>
            <a:r>
              <a:rPr lang="en-US" dirty="0"/>
              <a:t>Pursue deep healing ministries</a:t>
            </a:r>
          </a:p>
          <a:p>
            <a:pPr marL="457200" indent="-457200" algn="l">
              <a:buFont typeface="+mj-lt"/>
              <a:buAutoNum type="arabicPeriod" startAt="6"/>
            </a:pPr>
            <a:r>
              <a:rPr lang="en-US" dirty="0"/>
              <a:t>Financial faithfulness</a:t>
            </a:r>
          </a:p>
          <a:p>
            <a:pPr marL="457200" indent="-457200" algn="l">
              <a:buFont typeface="+mj-lt"/>
              <a:buAutoNum type="arabicPeriod" startAt="6"/>
            </a:pPr>
            <a:r>
              <a:rPr lang="en-US" dirty="0"/>
              <a:t>Immersion: Class 1.30 today</a:t>
            </a:r>
          </a:p>
          <a:p>
            <a:pPr marL="457200" indent="-457200" algn="l">
              <a:buFont typeface="+mj-lt"/>
              <a:buAutoNum type="arabicPeriod" startAt="6"/>
            </a:pPr>
            <a:r>
              <a:rPr lang="en-US" u="sng" dirty="0">
                <a:solidFill>
                  <a:srgbClr val="FFFF66"/>
                </a:solidFill>
              </a:rPr>
              <a:t>Commit to Servant spirit: Work, Mike Rowe</a:t>
            </a:r>
          </a:p>
          <a:p>
            <a:pPr marL="457200" indent="-457200" algn="l">
              <a:buFont typeface="+mj-lt"/>
              <a:buAutoNum type="arabicPeriod" startAt="6"/>
            </a:pPr>
            <a:r>
              <a:rPr lang="en-US" dirty="0"/>
              <a:t>Submission to Adversity</a:t>
            </a:r>
          </a:p>
        </p:txBody>
      </p:sp>
    </p:spTree>
    <p:extLst>
      <p:ext uri="{BB962C8B-B14F-4D97-AF65-F5344CB8AC3E}">
        <p14:creationId xmlns:p14="http://schemas.microsoft.com/office/powerpoint/2010/main" val="40307030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3EBECC9-7326-6EFE-F8CC-3088454DF642}"/>
              </a:ext>
            </a:extLst>
          </p:cNvPr>
          <p:cNvPicPr>
            <a:picLocks noChangeAspect="1"/>
          </p:cNvPicPr>
          <p:nvPr/>
        </p:nvPicPr>
        <p:blipFill rotWithShape="1">
          <a:blip r:embed="rId3"/>
          <a:srcRect l="5834" r="60000"/>
          <a:stretch/>
        </p:blipFill>
        <p:spPr>
          <a:xfrm>
            <a:off x="0" y="997825"/>
            <a:ext cx="3124200" cy="3224049"/>
          </a:xfrm>
          <a:prstGeom prst="rect">
            <a:avLst/>
          </a:prstGeom>
        </p:spPr>
      </p:pic>
      <p:pic>
        <p:nvPicPr>
          <p:cNvPr id="2" name="Picture 1">
            <a:extLst>
              <a:ext uri="{FF2B5EF4-FFF2-40B4-BE49-F238E27FC236}">
                <a16:creationId xmlns:a16="http://schemas.microsoft.com/office/drawing/2014/main" id="{80208890-B1D9-BBC6-D0C5-625C012F3643}"/>
              </a:ext>
            </a:extLst>
          </p:cNvPr>
          <p:cNvPicPr>
            <a:picLocks noChangeAspect="1"/>
          </p:cNvPicPr>
          <p:nvPr/>
        </p:nvPicPr>
        <p:blipFill rotWithShape="1">
          <a:blip r:embed="rId3"/>
          <a:srcRect l="51666" t="21638" r="1667" b="26365"/>
          <a:stretch/>
        </p:blipFill>
        <p:spPr>
          <a:xfrm>
            <a:off x="2112819" y="38100"/>
            <a:ext cx="7031182" cy="2762250"/>
          </a:xfrm>
          <a:prstGeom prst="rect">
            <a:avLst/>
          </a:prstGeom>
        </p:spPr>
      </p:pic>
    </p:spTree>
    <p:extLst>
      <p:ext uri="{BB962C8B-B14F-4D97-AF65-F5344CB8AC3E}">
        <p14:creationId xmlns:p14="http://schemas.microsoft.com/office/powerpoint/2010/main" val="32223260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mikeroweworks.org/</a:t>
            </a:r>
          </a:p>
        </p:txBody>
      </p:sp>
    </p:spTree>
    <p:extLst>
      <p:ext uri="{BB962C8B-B14F-4D97-AF65-F5344CB8AC3E}">
        <p14:creationId xmlns:p14="http://schemas.microsoft.com/office/powerpoint/2010/main" val="12951677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4800600" cy="4800600"/>
          </a:xfrm>
        </p:spPr>
        <p:txBody>
          <a:bodyPr>
            <a:normAutofit/>
          </a:bodyPr>
          <a:lstStyle/>
          <a:p>
            <a:pPr algn="l"/>
            <a:r>
              <a:rPr lang="en-US" sz="4000" dirty="0"/>
              <a:t>Skills and Work Ethic Aren’t Taboo.</a:t>
            </a:r>
          </a:p>
        </p:txBody>
      </p:sp>
      <p:pic>
        <p:nvPicPr>
          <p:cNvPr id="5122" name="Picture 2" descr="MRWF_Pledge_Mockup_Crop">
            <a:extLst>
              <a:ext uri="{FF2B5EF4-FFF2-40B4-BE49-F238E27FC236}">
                <a16:creationId xmlns:a16="http://schemas.microsoft.com/office/drawing/2014/main" id="{1917B3CA-9D92-DF03-053E-A07E8C5ED0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7531" y="0"/>
            <a:ext cx="44021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753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377830B-9E44-19ED-ADDE-2931CFD6D0BC}"/>
              </a:ext>
            </a:extLst>
          </p:cNvPr>
          <p:cNvSpPr txBox="1"/>
          <p:nvPr/>
        </p:nvSpPr>
        <p:spPr>
          <a:xfrm>
            <a:off x="84306" y="209550"/>
            <a:ext cx="8839200" cy="4985980"/>
          </a:xfrm>
          <a:prstGeom prst="rect">
            <a:avLst/>
          </a:prstGeom>
          <a:noFill/>
        </p:spPr>
        <p:txBody>
          <a:bodyPr wrap="square" rtlCol="0">
            <a:spAutoFit/>
          </a:bodyPr>
          <a:lstStyle/>
          <a:p>
            <a:pPr algn="l"/>
            <a:r>
              <a:rPr lang="en-US" sz="4000" u="sng" dirty="0">
                <a:solidFill>
                  <a:srgbClr val="FFFF66"/>
                </a:solidFill>
              </a:rPr>
              <a:t>Sanctification Part 2  “How To”</a:t>
            </a:r>
          </a:p>
          <a:p>
            <a:pPr marL="457200" indent="-457200" algn="l">
              <a:buFont typeface="+mj-lt"/>
              <a:buAutoNum type="arabicPeriod"/>
            </a:pPr>
            <a:r>
              <a:rPr lang="en-US" sz="4000" dirty="0"/>
              <a:t>Starters: Life change disciplines: prayer and the Word.  [P]</a:t>
            </a:r>
          </a:p>
          <a:p>
            <a:pPr marL="457200" indent="-457200" algn="l">
              <a:buFont typeface="+mj-lt"/>
              <a:buAutoNum type="arabicPeriod"/>
            </a:pPr>
            <a:r>
              <a:rPr lang="en-US" sz="4000" dirty="0"/>
              <a:t>Confess  [D]</a:t>
            </a:r>
          </a:p>
          <a:p>
            <a:pPr marL="457200" indent="-457200" algn="l">
              <a:buFont typeface="+mj-lt"/>
              <a:buAutoNum type="arabicPeriod"/>
            </a:pPr>
            <a:r>
              <a:rPr lang="en-US" sz="4000" dirty="0"/>
              <a:t>Repent / renounce. [D]</a:t>
            </a:r>
          </a:p>
          <a:p>
            <a:pPr marL="457200" indent="-457200" algn="l">
              <a:buFont typeface="+mj-lt"/>
              <a:buAutoNum type="arabicPeriod"/>
            </a:pPr>
            <a:r>
              <a:rPr lang="en-US" sz="3800" dirty="0"/>
              <a:t>Receive the Ruakh/ Holy Spirit [</a:t>
            </a:r>
            <a:r>
              <a:rPr lang="en-US" sz="3600" dirty="0"/>
              <a:t>D</a:t>
            </a:r>
            <a:r>
              <a:rPr lang="en-US" sz="3800" dirty="0"/>
              <a:t>]</a:t>
            </a:r>
          </a:p>
          <a:p>
            <a:pPr marL="457200" indent="-457200" algn="l">
              <a:buFont typeface="+mj-lt"/>
              <a:buAutoNum type="arabicPeriod"/>
            </a:pPr>
            <a:r>
              <a:rPr lang="en-US" sz="4000" dirty="0"/>
              <a:t>Set up accountability as needed. [P]</a:t>
            </a:r>
            <a:endParaRPr lang="en-US" dirty="0"/>
          </a:p>
        </p:txBody>
      </p:sp>
    </p:spTree>
    <p:extLst>
      <p:ext uri="{BB962C8B-B14F-4D97-AF65-F5344CB8AC3E}">
        <p14:creationId xmlns:p14="http://schemas.microsoft.com/office/powerpoint/2010/main" val="1459076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5122" name="Picture 2" descr="MRWF_Pledge_Mockup_Crop">
            <a:extLst>
              <a:ext uri="{FF2B5EF4-FFF2-40B4-BE49-F238E27FC236}">
                <a16:creationId xmlns:a16="http://schemas.microsoft.com/office/drawing/2014/main" id="{1917B3CA-9D92-DF03-053E-A07E8C5ED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98" t="23333" r="17094" b="63334"/>
          <a:stretch/>
        </p:blipFill>
        <p:spPr bwMode="auto">
          <a:xfrm>
            <a:off x="0" y="5269"/>
            <a:ext cx="9163053"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229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5122" name="Picture 2" descr="MRWF_Pledge_Mockup_Crop">
            <a:extLst>
              <a:ext uri="{FF2B5EF4-FFF2-40B4-BE49-F238E27FC236}">
                <a16:creationId xmlns:a16="http://schemas.microsoft.com/office/drawing/2014/main" id="{1917B3CA-9D92-DF03-053E-A07E8C5ED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99" t="35185" r="17093" b="52094"/>
          <a:stretch/>
        </p:blipFill>
        <p:spPr bwMode="auto">
          <a:xfrm>
            <a:off x="76201" y="19861"/>
            <a:ext cx="9067799" cy="346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9843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5122" name="Picture 2" descr="MRWF_Pledge_Mockup_Crop">
            <a:extLst>
              <a:ext uri="{FF2B5EF4-FFF2-40B4-BE49-F238E27FC236}">
                <a16:creationId xmlns:a16="http://schemas.microsoft.com/office/drawing/2014/main" id="{1917B3CA-9D92-DF03-053E-A07E8C5ED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99" t="47037" r="17093" b="38148"/>
          <a:stretch/>
        </p:blipFill>
        <p:spPr bwMode="auto">
          <a:xfrm>
            <a:off x="32426" y="3648"/>
            <a:ext cx="9035374" cy="371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59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5122" name="Picture 2" descr="MRWF_Pledge_Mockup_Crop">
            <a:extLst>
              <a:ext uri="{FF2B5EF4-FFF2-40B4-BE49-F238E27FC236}">
                <a16:creationId xmlns:a16="http://schemas.microsoft.com/office/drawing/2014/main" id="{1917B3CA-9D92-DF03-053E-A07E8C5ED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99" t="61852" r="17093" b="24815"/>
          <a:stretch/>
        </p:blipFill>
        <p:spPr bwMode="auto">
          <a:xfrm>
            <a:off x="0" y="0"/>
            <a:ext cx="9163050"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895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BD51CF6-02D0-FFA8-4DD1-2DA5A03E76E4}"/>
              </a:ext>
            </a:extLst>
          </p:cNvPr>
          <p:cNvPicPr>
            <a:picLocks noChangeAspect="1"/>
          </p:cNvPicPr>
          <p:nvPr/>
        </p:nvPicPr>
        <p:blipFill>
          <a:blip r:embed="rId3"/>
          <a:stretch>
            <a:fillRect/>
          </a:stretch>
        </p:blipFill>
        <p:spPr>
          <a:xfrm>
            <a:off x="1046559" y="0"/>
            <a:ext cx="7050881" cy="5143500"/>
          </a:xfrm>
          <a:prstGeom prst="rect">
            <a:avLst/>
          </a:prstGeom>
        </p:spPr>
      </p:pic>
    </p:spTree>
    <p:extLst>
      <p:ext uri="{BB962C8B-B14F-4D97-AF65-F5344CB8AC3E}">
        <p14:creationId xmlns:p14="http://schemas.microsoft.com/office/powerpoint/2010/main" val="31372960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DACB51A1-6C36-BE08-5177-E48403208D53}"/>
              </a:ext>
            </a:extLst>
          </p:cNvPr>
          <p:cNvSpPr txBox="1"/>
          <p:nvPr/>
        </p:nvSpPr>
        <p:spPr>
          <a:xfrm>
            <a:off x="228599" y="164560"/>
            <a:ext cx="8763001" cy="5016758"/>
          </a:xfrm>
          <a:prstGeom prst="rect">
            <a:avLst/>
          </a:prstGeom>
          <a:noFill/>
        </p:spPr>
        <p:txBody>
          <a:bodyPr wrap="square" rtlCol="0">
            <a:spAutoFit/>
          </a:bodyPr>
          <a:lstStyle/>
          <a:p>
            <a:pPr marL="457200" indent="-457200" algn="l">
              <a:buFont typeface="+mj-lt"/>
              <a:buAutoNum type="arabicPeriod" startAt="6"/>
            </a:pPr>
            <a:r>
              <a:rPr lang="en-US" dirty="0"/>
              <a:t>Scripture Memorization with faith</a:t>
            </a:r>
          </a:p>
          <a:p>
            <a:pPr marL="457200" indent="-457200" algn="l">
              <a:buFont typeface="+mj-lt"/>
              <a:buAutoNum type="arabicPeriod" startAt="6"/>
            </a:pPr>
            <a:r>
              <a:rPr lang="en-US" dirty="0"/>
              <a:t>Pursue deep healing ministries</a:t>
            </a:r>
          </a:p>
          <a:p>
            <a:pPr marL="457200" indent="-457200" algn="l">
              <a:buFont typeface="+mj-lt"/>
              <a:buAutoNum type="arabicPeriod" startAt="6"/>
            </a:pPr>
            <a:r>
              <a:rPr lang="en-US" dirty="0"/>
              <a:t>Financial faithfulness</a:t>
            </a:r>
          </a:p>
          <a:p>
            <a:pPr marL="457200" indent="-457200" algn="l">
              <a:buFont typeface="+mj-lt"/>
              <a:buAutoNum type="arabicPeriod" startAt="6"/>
            </a:pPr>
            <a:r>
              <a:rPr lang="en-US" dirty="0"/>
              <a:t>Immersion: Class 1.30 today</a:t>
            </a:r>
          </a:p>
          <a:p>
            <a:pPr marL="457200" indent="-457200" algn="l">
              <a:buFont typeface="+mj-lt"/>
              <a:buAutoNum type="arabicPeriod" startAt="6"/>
            </a:pPr>
            <a:r>
              <a:rPr lang="en-US" dirty="0"/>
              <a:t>Commit to Servant spirit: Work, Mike Rowe</a:t>
            </a:r>
          </a:p>
          <a:p>
            <a:pPr marL="457200" indent="-457200" algn="l">
              <a:buFont typeface="+mj-lt"/>
              <a:buAutoNum type="arabicPeriod" startAt="6"/>
            </a:pPr>
            <a:r>
              <a:rPr lang="en-US" u="sng" dirty="0">
                <a:solidFill>
                  <a:srgbClr val="FFFF66"/>
                </a:solidFill>
              </a:rPr>
              <a:t>Submission to Adversity</a:t>
            </a:r>
          </a:p>
        </p:txBody>
      </p:sp>
    </p:spTree>
    <p:extLst>
      <p:ext uri="{BB962C8B-B14F-4D97-AF65-F5344CB8AC3E}">
        <p14:creationId xmlns:p14="http://schemas.microsoft.com/office/powerpoint/2010/main" val="12351629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It is good for me that I was afflicted, that I might learn your statutes. (ESV) Psalms 119:71</a:t>
            </a:r>
          </a:p>
          <a:p>
            <a:pPr algn="l"/>
            <a:r>
              <a:rPr lang="en-US" sz="4000" dirty="0"/>
              <a:t> Nosh: David came to the uncomfortable understanding that there are some life lessons obtained only after negative and painful experiences. God truly works all things together for our good. (Romans 8:28)/</a:t>
            </a:r>
          </a:p>
        </p:txBody>
      </p:sp>
    </p:spTree>
    <p:extLst>
      <p:ext uri="{BB962C8B-B14F-4D97-AF65-F5344CB8AC3E}">
        <p14:creationId xmlns:p14="http://schemas.microsoft.com/office/powerpoint/2010/main" val="1104823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C6E613C0-E14F-09DA-94A4-820C59EFD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7952918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377830B-9E44-19ED-ADDE-2931CFD6D0BC}"/>
              </a:ext>
            </a:extLst>
          </p:cNvPr>
          <p:cNvSpPr txBox="1"/>
          <p:nvPr/>
        </p:nvSpPr>
        <p:spPr>
          <a:xfrm>
            <a:off x="84306" y="209550"/>
            <a:ext cx="8839200" cy="4985980"/>
          </a:xfrm>
          <a:prstGeom prst="rect">
            <a:avLst/>
          </a:prstGeom>
          <a:noFill/>
        </p:spPr>
        <p:txBody>
          <a:bodyPr wrap="square" rtlCol="0">
            <a:spAutoFit/>
          </a:bodyPr>
          <a:lstStyle/>
          <a:p>
            <a:pPr algn="l"/>
            <a:r>
              <a:rPr lang="en-US" sz="4000" u="sng" dirty="0">
                <a:solidFill>
                  <a:srgbClr val="FFFF66"/>
                </a:solidFill>
              </a:rPr>
              <a:t>Sanctification Part 2  “How To”</a:t>
            </a:r>
          </a:p>
          <a:p>
            <a:pPr marL="457200" indent="-457200" algn="l">
              <a:buFont typeface="+mj-lt"/>
              <a:buAutoNum type="arabicPeriod"/>
            </a:pPr>
            <a:r>
              <a:rPr lang="en-US" sz="4000" dirty="0"/>
              <a:t>Starters: Life change disciplines: prayer and the Word.  [P]</a:t>
            </a:r>
          </a:p>
          <a:p>
            <a:pPr marL="457200" indent="-457200" algn="l">
              <a:buFont typeface="+mj-lt"/>
              <a:buAutoNum type="arabicPeriod"/>
            </a:pPr>
            <a:r>
              <a:rPr lang="en-US" sz="4000" dirty="0"/>
              <a:t>Confess  [D]</a:t>
            </a:r>
          </a:p>
          <a:p>
            <a:pPr marL="457200" indent="-457200" algn="l">
              <a:buFont typeface="+mj-lt"/>
              <a:buAutoNum type="arabicPeriod"/>
            </a:pPr>
            <a:r>
              <a:rPr lang="en-US" sz="4000" dirty="0"/>
              <a:t>Repent / renounce. [D]</a:t>
            </a:r>
          </a:p>
          <a:p>
            <a:pPr marL="457200" indent="-457200" algn="l">
              <a:buFont typeface="+mj-lt"/>
              <a:buAutoNum type="arabicPeriod"/>
            </a:pPr>
            <a:r>
              <a:rPr lang="en-US" sz="3800" dirty="0"/>
              <a:t>Receive the Ruakh/ Holy Spirit [</a:t>
            </a:r>
            <a:r>
              <a:rPr lang="en-US" sz="3600" dirty="0"/>
              <a:t>D</a:t>
            </a:r>
            <a:r>
              <a:rPr lang="en-US" sz="3800" dirty="0"/>
              <a:t>]</a:t>
            </a:r>
          </a:p>
          <a:p>
            <a:pPr marL="457200" indent="-457200" algn="l">
              <a:buFont typeface="+mj-lt"/>
              <a:buAutoNum type="arabicPeriod"/>
            </a:pPr>
            <a:r>
              <a:rPr lang="en-US" sz="4000" dirty="0"/>
              <a:t>Set up accountability as needed. [P]</a:t>
            </a:r>
            <a:endParaRPr lang="en-US" dirty="0"/>
          </a:p>
        </p:txBody>
      </p:sp>
    </p:spTree>
    <p:extLst>
      <p:ext uri="{BB962C8B-B14F-4D97-AF65-F5344CB8AC3E}">
        <p14:creationId xmlns:p14="http://schemas.microsoft.com/office/powerpoint/2010/main" val="4559292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DACB51A1-6C36-BE08-5177-E48403208D53}"/>
              </a:ext>
            </a:extLst>
          </p:cNvPr>
          <p:cNvSpPr txBox="1"/>
          <p:nvPr/>
        </p:nvSpPr>
        <p:spPr>
          <a:xfrm>
            <a:off x="228599" y="164560"/>
            <a:ext cx="8763001" cy="5016758"/>
          </a:xfrm>
          <a:prstGeom prst="rect">
            <a:avLst/>
          </a:prstGeom>
          <a:noFill/>
        </p:spPr>
        <p:txBody>
          <a:bodyPr wrap="square" rtlCol="0">
            <a:spAutoFit/>
          </a:bodyPr>
          <a:lstStyle/>
          <a:p>
            <a:pPr marL="457200" indent="-457200" algn="l">
              <a:buFont typeface="+mj-lt"/>
              <a:buAutoNum type="arabicPeriod" startAt="6"/>
            </a:pPr>
            <a:r>
              <a:rPr lang="en-US" sz="4000" dirty="0"/>
              <a:t>Scripture Memorization with faith</a:t>
            </a:r>
          </a:p>
          <a:p>
            <a:pPr marL="457200" indent="-457200" algn="l">
              <a:buFont typeface="+mj-lt"/>
              <a:buAutoNum type="arabicPeriod" startAt="6"/>
            </a:pPr>
            <a:r>
              <a:rPr lang="en-US" sz="4000" dirty="0"/>
              <a:t>Pursue deep healing ministries</a:t>
            </a:r>
          </a:p>
          <a:p>
            <a:pPr marL="457200" indent="-457200" algn="l">
              <a:buFont typeface="+mj-lt"/>
              <a:buAutoNum type="arabicPeriod" startAt="6"/>
            </a:pPr>
            <a:r>
              <a:rPr lang="en-US" sz="4000" dirty="0"/>
              <a:t>Financial faithfulness</a:t>
            </a:r>
          </a:p>
          <a:p>
            <a:pPr marL="457200" indent="-457200" algn="l">
              <a:buFont typeface="+mj-lt"/>
              <a:buAutoNum type="arabicPeriod" startAt="6"/>
            </a:pPr>
            <a:r>
              <a:rPr lang="en-US" sz="4000" dirty="0"/>
              <a:t>Immersion</a:t>
            </a:r>
          </a:p>
          <a:p>
            <a:pPr marL="457200" indent="-457200" algn="l">
              <a:buFont typeface="+mj-lt"/>
              <a:buAutoNum type="arabicPeriod" startAt="6"/>
            </a:pPr>
            <a:r>
              <a:rPr lang="en-US" sz="4000" dirty="0"/>
              <a:t>Commit to Servant spirit: Work, Mike Rowe</a:t>
            </a:r>
          </a:p>
          <a:p>
            <a:pPr marL="457200" indent="-457200" algn="l">
              <a:buFont typeface="+mj-lt"/>
              <a:buAutoNum type="arabicPeriod" startAt="6"/>
            </a:pPr>
            <a:r>
              <a:rPr lang="en-US" dirty="0"/>
              <a:t>Submission to Adversity</a:t>
            </a:r>
          </a:p>
        </p:txBody>
      </p:sp>
    </p:spTree>
    <p:extLst>
      <p:ext uri="{BB962C8B-B14F-4D97-AF65-F5344CB8AC3E}">
        <p14:creationId xmlns:p14="http://schemas.microsoft.com/office/powerpoint/2010/main" val="38033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08C6FDA-4FD5-6591-AB9E-6DB5D2CEA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DACB51A1-6C36-BE08-5177-E48403208D53}"/>
              </a:ext>
            </a:extLst>
          </p:cNvPr>
          <p:cNvSpPr txBox="1"/>
          <p:nvPr/>
        </p:nvSpPr>
        <p:spPr>
          <a:xfrm>
            <a:off x="228599" y="164560"/>
            <a:ext cx="8763001" cy="5016758"/>
          </a:xfrm>
          <a:prstGeom prst="rect">
            <a:avLst/>
          </a:prstGeom>
          <a:noFill/>
        </p:spPr>
        <p:txBody>
          <a:bodyPr wrap="square" rtlCol="0">
            <a:spAutoFit/>
          </a:bodyPr>
          <a:lstStyle/>
          <a:p>
            <a:pPr marL="457200" indent="-457200" algn="l">
              <a:buFont typeface="+mj-lt"/>
              <a:buAutoNum type="arabicPeriod" startAt="6"/>
            </a:pPr>
            <a:r>
              <a:rPr lang="en-US" sz="4000" dirty="0"/>
              <a:t>Scripture Memorization with faith</a:t>
            </a:r>
          </a:p>
          <a:p>
            <a:pPr marL="457200" indent="-457200" algn="l">
              <a:buFont typeface="+mj-lt"/>
              <a:buAutoNum type="arabicPeriod" startAt="6"/>
            </a:pPr>
            <a:r>
              <a:rPr lang="en-US" sz="4000" dirty="0"/>
              <a:t>Pursue deep healing ministries</a:t>
            </a:r>
          </a:p>
          <a:p>
            <a:pPr marL="457200" indent="-457200" algn="l">
              <a:buFont typeface="+mj-lt"/>
              <a:buAutoNum type="arabicPeriod" startAt="6"/>
            </a:pPr>
            <a:r>
              <a:rPr lang="en-US" sz="4000" dirty="0"/>
              <a:t>Financial faithfulness</a:t>
            </a:r>
          </a:p>
          <a:p>
            <a:pPr marL="457200" indent="-457200" algn="l">
              <a:buFont typeface="+mj-lt"/>
              <a:buAutoNum type="arabicPeriod" startAt="6"/>
            </a:pPr>
            <a:r>
              <a:rPr lang="en-US" sz="4000" dirty="0"/>
              <a:t>Immersion</a:t>
            </a:r>
          </a:p>
          <a:p>
            <a:pPr marL="457200" indent="-457200" algn="l">
              <a:buFont typeface="+mj-lt"/>
              <a:buAutoNum type="arabicPeriod" startAt="6"/>
            </a:pPr>
            <a:r>
              <a:rPr lang="en-US" sz="4000" dirty="0"/>
              <a:t>Commit to Servant spirit: Work, Mike Rowe</a:t>
            </a:r>
          </a:p>
          <a:p>
            <a:pPr marL="457200" indent="-457200" algn="l">
              <a:buFont typeface="+mj-lt"/>
              <a:buAutoNum type="arabicPeriod" startAt="6"/>
            </a:pPr>
            <a:r>
              <a:rPr lang="en-US" dirty="0"/>
              <a:t>Submission to Adversity</a:t>
            </a:r>
          </a:p>
        </p:txBody>
      </p:sp>
    </p:spTree>
    <p:extLst>
      <p:ext uri="{BB962C8B-B14F-4D97-AF65-F5344CB8AC3E}">
        <p14:creationId xmlns:p14="http://schemas.microsoft.com/office/powerpoint/2010/main" val="13372084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3757073664"/>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231633</TotalTime>
  <Words>4926</Words>
  <Application>Microsoft Office PowerPoint</Application>
  <PresentationFormat>On-screen Show (16:9)</PresentationFormat>
  <Paragraphs>604</Paragraphs>
  <Slides>90</Slides>
  <Notes>90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Arial Rounded MT Bold</vt:lpstr>
      <vt:lpstr>David</vt:lpstr>
      <vt:lpstr>Roboto</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5278</cp:revision>
  <dcterms:created xsi:type="dcterms:W3CDTF">2006-04-21T19:34:43Z</dcterms:created>
  <dcterms:modified xsi:type="dcterms:W3CDTF">2024-08-24T13:50:37Z</dcterms:modified>
</cp:coreProperties>
</file>