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4"/>
  </p:notesMasterIdLst>
  <p:handoutMasterIdLst>
    <p:handoutMasterId r:id="rId105"/>
  </p:handoutMasterIdLst>
  <p:sldIdLst>
    <p:sldId id="2045" r:id="rId2"/>
    <p:sldId id="66147" r:id="rId3"/>
    <p:sldId id="66150" r:id="rId4"/>
    <p:sldId id="66164" r:id="rId5"/>
    <p:sldId id="66171" r:id="rId6"/>
    <p:sldId id="66172" r:id="rId7"/>
    <p:sldId id="66173" r:id="rId8"/>
    <p:sldId id="66235" r:id="rId9"/>
    <p:sldId id="66159" r:id="rId10"/>
    <p:sldId id="66160" r:id="rId11"/>
    <p:sldId id="66161" r:id="rId12"/>
    <p:sldId id="66162" r:id="rId13"/>
    <p:sldId id="66167" r:id="rId14"/>
    <p:sldId id="66163" r:id="rId15"/>
    <p:sldId id="66169" r:id="rId16"/>
    <p:sldId id="66179" r:id="rId17"/>
    <p:sldId id="66174" r:id="rId18"/>
    <p:sldId id="66180" r:id="rId19"/>
    <p:sldId id="66175" r:id="rId20"/>
    <p:sldId id="66176" r:id="rId21"/>
    <p:sldId id="66177" r:id="rId22"/>
    <p:sldId id="66178" r:id="rId23"/>
    <p:sldId id="66186" r:id="rId24"/>
    <p:sldId id="66182" r:id="rId25"/>
    <p:sldId id="66246" r:id="rId26"/>
    <p:sldId id="66149" r:id="rId27"/>
    <p:sldId id="66157" r:id="rId28"/>
    <p:sldId id="66156" r:id="rId29"/>
    <p:sldId id="66151" r:id="rId30"/>
    <p:sldId id="66249" r:id="rId31"/>
    <p:sldId id="66189" r:id="rId32"/>
    <p:sldId id="66191" r:id="rId33"/>
    <p:sldId id="66187" r:id="rId34"/>
    <p:sldId id="66188" r:id="rId35"/>
    <p:sldId id="66192" r:id="rId36"/>
    <p:sldId id="66190" r:id="rId37"/>
    <p:sldId id="66227" r:id="rId38"/>
    <p:sldId id="66224" r:id="rId39"/>
    <p:sldId id="66225" r:id="rId40"/>
    <p:sldId id="66158" r:id="rId41"/>
    <p:sldId id="66146" r:id="rId42"/>
    <p:sldId id="66148" r:id="rId43"/>
    <p:sldId id="66194" r:id="rId44"/>
    <p:sldId id="66206" r:id="rId45"/>
    <p:sldId id="66201" r:id="rId46"/>
    <p:sldId id="66207" r:id="rId47"/>
    <p:sldId id="66229" r:id="rId48"/>
    <p:sldId id="66136" r:id="rId49"/>
    <p:sldId id="66226" r:id="rId50"/>
    <p:sldId id="66143" r:id="rId51"/>
    <p:sldId id="66184" r:id="rId52"/>
    <p:sldId id="66145" r:id="rId53"/>
    <p:sldId id="66193" r:id="rId54"/>
    <p:sldId id="66196" r:id="rId55"/>
    <p:sldId id="66228" r:id="rId56"/>
    <p:sldId id="66197" r:id="rId57"/>
    <p:sldId id="66185" r:id="rId58"/>
    <p:sldId id="66230" r:id="rId59"/>
    <p:sldId id="66214" r:id="rId60"/>
    <p:sldId id="66213" r:id="rId61"/>
    <p:sldId id="66212" r:id="rId62"/>
    <p:sldId id="66231" r:id="rId63"/>
    <p:sldId id="66155" r:id="rId64"/>
    <p:sldId id="66154" r:id="rId65"/>
    <p:sldId id="66232" r:id="rId66"/>
    <p:sldId id="66209" r:id="rId67"/>
    <p:sldId id="66127" r:id="rId68"/>
    <p:sldId id="66128" r:id="rId69"/>
    <p:sldId id="66233" r:id="rId70"/>
    <p:sldId id="66234" r:id="rId71"/>
    <p:sldId id="66138" r:id="rId72"/>
    <p:sldId id="66198" r:id="rId73"/>
    <p:sldId id="66202" r:id="rId74"/>
    <p:sldId id="66199" r:id="rId75"/>
    <p:sldId id="66195" r:id="rId76"/>
    <p:sldId id="66205" r:id="rId77"/>
    <p:sldId id="66203" r:id="rId78"/>
    <p:sldId id="66204" r:id="rId79"/>
    <p:sldId id="66247" r:id="rId80"/>
    <p:sldId id="66248" r:id="rId81"/>
    <p:sldId id="66144" r:id="rId82"/>
    <p:sldId id="66142" r:id="rId83"/>
    <p:sldId id="66222" r:id="rId84"/>
    <p:sldId id="66221" r:id="rId85"/>
    <p:sldId id="66223" r:id="rId86"/>
    <p:sldId id="66170" r:id="rId87"/>
    <p:sldId id="66211" r:id="rId88"/>
    <p:sldId id="66210" r:id="rId89"/>
    <p:sldId id="66208" r:id="rId90"/>
    <p:sldId id="66241" r:id="rId91"/>
    <p:sldId id="66245" r:id="rId92"/>
    <p:sldId id="66244" r:id="rId93"/>
    <p:sldId id="66243" r:id="rId94"/>
    <p:sldId id="66242" r:id="rId95"/>
    <p:sldId id="66218" r:id="rId96"/>
    <p:sldId id="66217" r:id="rId97"/>
    <p:sldId id="66236" r:id="rId98"/>
    <p:sldId id="66237" r:id="rId99"/>
    <p:sldId id="66238" r:id="rId100"/>
    <p:sldId id="66239" r:id="rId101"/>
    <p:sldId id="66240" r:id="rId102"/>
    <p:sldId id="66215" r:id="rId103"/>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96" autoAdjust="0"/>
    <p:restoredTop sz="87933" autoAdjust="0"/>
  </p:normalViewPr>
  <p:slideViewPr>
    <p:cSldViewPr>
      <p:cViewPr varScale="1">
        <p:scale>
          <a:sx n="92" d="100"/>
          <a:sy n="92" d="100"/>
        </p:scale>
        <p:origin x="90" y="64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890"/>
    </p:cViewPr>
  </p:sorterViewPr>
  <p:notesViewPr>
    <p:cSldViewPr>
      <p:cViewPr varScale="1">
        <p:scale>
          <a:sx n="83" d="100"/>
          <a:sy n="83" d="100"/>
        </p:scale>
        <p:origin x="193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L-rd of the Battle Ps 144.1-2</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3,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L-rd of the Battle Ps 144.1-2</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3, 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theepochtimes.com/health/muscle-your-bodys-largest-organ-5662072"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5411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1539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1844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21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878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5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94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We are in a Kingdom at war.   </a:t>
            </a:r>
          </a:p>
          <a:p>
            <a:r>
              <a:rPr lang="en-US" altLang="en-US" dirty="0"/>
              <a:t>Gates of </a:t>
            </a:r>
            <a:r>
              <a:rPr lang="en-US" altLang="en-US" dirty="0" err="1"/>
              <a:t>Sh’ol</a:t>
            </a:r>
            <a:r>
              <a:rPr lang="en-US" altLang="en-US" dirty="0"/>
              <a:t>, of Hell, of the enemy.   Not a defensive.  Gates are the enemies defenses.  </a:t>
            </a:r>
          </a:p>
          <a:p>
            <a:r>
              <a:rPr lang="en-US" altLang="en-US" dirty="0"/>
              <a:t>“Hold the fort for I am coming”  atrocious song.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452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Peter, </a:t>
            </a:r>
            <a:r>
              <a:rPr lang="en-US" altLang="en-US" dirty="0" err="1"/>
              <a:t>Kefa</a:t>
            </a:r>
            <a:r>
              <a:rPr lang="en-US" altLang="en-US" dirty="0"/>
              <a:t>, is NOT the rock.  This rock…Yeshua, His deity just confessed at Banias.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93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839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Teaches, continually, through victories and defeats.  Present tense.  Ongoing learning.</a:t>
            </a:r>
          </a:p>
          <a:p>
            <a:r>
              <a:rPr lang="en-US" altLang="en-US" dirty="0"/>
              <a:t>We battle with our close relatives?   Apparently Hebraic culture.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966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Details.   Strategies.   Devices.   </a:t>
            </a:r>
          </a:p>
          <a:p>
            <a:r>
              <a:rPr lang="en-US" altLang="en-US" dirty="0"/>
              <a:t>We tend to think of David the shepherd boy as near defenseless against the armed giant </a:t>
            </a:r>
            <a:r>
              <a:rPr lang="en-US" altLang="en-US" dirty="0" err="1"/>
              <a:t>Golyat</a:t>
            </a:r>
            <a:r>
              <a:rPr lang="en-US" altLang="en-US" dirty="0"/>
              <a:t>, Goliath.  Not really so.</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136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https://en.wikipedia.org/wiki/Sling_(weapon)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94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63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https://en.wikipedia.org/wiki/Sling_(weapon)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87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https://en.wikipedia.org/wiki/Sling_(weapon)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332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https://www.deseret.com/2007/7/19/20030276/strange-but-true-physics-explains-how-david-slew-goliath/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42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https://www.deseret.com/2007/7/19/20030276/strange-but-true-physics-explains-how-david-slew-goliath/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250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https://en.wikipedia.org/wiki/Sling_(weapon)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808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72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https://mailchi.mp/meforum/mef-experts-assassination-of-terrorist-leaders-means-israel-intends-to-crush-hamas?e=2515d15785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500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https://allisrael.com/like-spy-thriller-amazing-details-about-assassination-of-hamas-leader-haniyeh-in-tehran-start-to-emerge?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952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https://allisrael.com/like-spy-thriller-amazing-details-about-assassination-of-hamas-leader-haniyeh-in-tehran-start-to-emerge?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49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Will the American government pay, and thank the Israelis?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38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69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352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493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seems an anomaly, lovingkindness.   G-d’s soldiers have grace.  Soldiers need lovingkindness in the hell of war.   Stewart through reach, Avi Mizrachi, Joseph Project doing. </a:t>
            </a:r>
          </a:p>
          <a:p>
            <a:r>
              <a:rPr lang="en-US" altLang="en-US" dirty="0"/>
              <a:t>Soldiers give lovingkindness as well.  You’ve heard of the amazing Israeli efforts to spare civilians: texts, phone calls, leaflets.  Number of 30k from the Gaza Health Admin totally bogus.  Like the hospital attack.</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806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b="1" i="0" dirty="0">
                <a:solidFill>
                  <a:srgbClr val="000000"/>
                </a:solidFill>
                <a:effectLst/>
                <a:highlight>
                  <a:srgbClr val="FFFFFF"/>
                </a:highlight>
                <a:latin typeface="Helvetica" panose="020B0604020202020204" pitchFamily="34" charset="0"/>
              </a:rPr>
              <a:t>“</a:t>
            </a:r>
            <a:r>
              <a:rPr lang="en-US" b="1" i="1" dirty="0">
                <a:solidFill>
                  <a:srgbClr val="000000"/>
                </a:solidFill>
                <a:effectLst/>
                <a:highlight>
                  <a:srgbClr val="FFFFFF"/>
                </a:highlight>
                <a:latin typeface="Helvetica" panose="020B0604020202020204" pitchFamily="34" charset="0"/>
              </a:rPr>
              <a:t>Look, today I have set you up as a fortified city – an iron pillar and bronze walls – against the whole land, against the kings of Judah, its princes, against its kohanim (priests) and against the people of the land. Though they will fight against you, they will not win, for I am with you, to deliver you</a:t>
            </a:r>
            <a:r>
              <a:rPr lang="en-US" b="1" i="0" dirty="0">
                <a:solidFill>
                  <a:srgbClr val="000000"/>
                </a:solidFill>
                <a:effectLst/>
                <a:highlight>
                  <a:srgbClr val="FFFFFF"/>
                </a:highlight>
                <a:latin typeface="Helvetica" panose="020B0604020202020204" pitchFamily="34" charset="0"/>
              </a:rPr>
              <a:t>.”</a:t>
            </a:r>
            <a:r>
              <a:rPr lang="en-US" b="0" i="0" dirty="0">
                <a:solidFill>
                  <a:srgbClr val="000000"/>
                </a:solidFill>
                <a:effectLst/>
                <a:highlight>
                  <a:srgbClr val="FFFFFF"/>
                </a:highlight>
                <a:latin typeface="Helvetica" panose="020B0604020202020204" pitchFamily="34" charset="0"/>
              </a:rPr>
              <a:t> (TLV) </a:t>
            </a:r>
            <a:r>
              <a:rPr lang="en-US" b="1" i="0" dirty="0">
                <a:solidFill>
                  <a:srgbClr val="000000"/>
                </a:solidFill>
                <a:effectLst/>
                <a:highlight>
                  <a:srgbClr val="FFFFFF"/>
                </a:highlight>
                <a:latin typeface="Helvetica" panose="020B0604020202020204" pitchFamily="34" charset="0"/>
              </a:rPr>
              <a:t>Jeremiah 1:18-19</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971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Shield of faith.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976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008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G-d causes the people to be willing followers, not imposed and heartless like Putin.  Waves of Russians to their death.  </a:t>
            </a:r>
          </a:p>
          <a:p>
            <a:r>
              <a:rPr lang="en-US" altLang="en-US" dirty="0"/>
              <a:t>Hamas human shields.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97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32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970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the attack that we are facing, although it looks so peaceful here.  In a bubble.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60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L-</a:t>
            </a:r>
            <a:r>
              <a:rPr kumimoji="0" lang="en-US" altLang="en-US" sz="1200" b="0" i="0" u="none" strike="noStrike" kern="1200" cap="none" spc="0" normalizeH="0" baseline="0" noProof="0" dirty="0" err="1">
                <a:ln>
                  <a:noFill/>
                </a:ln>
                <a:effectLst/>
                <a:uLnTx/>
                <a:uFillTx/>
                <a:latin typeface="Arial" charset="0"/>
                <a:ea typeface="+mn-ea"/>
                <a:cs typeface="Arial" charset="0"/>
              </a:rPr>
              <a:t>rd</a:t>
            </a:r>
            <a:r>
              <a:rPr kumimoji="0" lang="en-US" altLang="en-US" sz="1200" b="0" i="0" u="none" strike="noStrike" kern="1200" cap="none" spc="0" normalizeH="0" baseline="0" noProof="0" dirty="0">
                <a:ln>
                  <a:noFill/>
                </a:ln>
                <a:effectLst/>
                <a:uLnTx/>
                <a:uFillTx/>
                <a:latin typeface="Arial" charset="0"/>
                <a:ea typeface="+mn-ea"/>
                <a:cs typeface="Arial" charset="0"/>
              </a:rPr>
              <a:t>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Dave Hunt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7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https://x.com/VividProwess/status/1810958792315609238</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481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67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Little media coverage.  Spray paint on limestone there forever.   A builder’s analysis.  Trump.</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05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481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 really simple exposition… white, red, black, green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00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266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t>https://en.wikipedia.org/wiki/Pan-Arab_colors</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524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249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https://www.dailywire.com/episode/ep-2014</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967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https://washingtonstand.com/commentary/discipline-and-debauchery-from-the-2024-olympics-to-the-christian-walk</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975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211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https://washingtonstand.com/commentary/discipline-and-debauchery-from-the-2024-olympics-to-the-christian-walk</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438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805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79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Genius boy: read Bible, Koran,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033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https://en.wikipedia.org/wiki/Antinatalism</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108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https://en.wikipedia.org/wiki/Antinatalism</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128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https://en.wikipedia.org/wiki/Paul_R._Ehrlich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376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36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706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43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458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https://www.youtube.com/watch?v=C70A3tUCpac&amp;t=2840s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063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These guys are sleepers, primed for attack!  </a:t>
            </a:r>
          </a:p>
          <a:p>
            <a:endParaRPr lang="en-US" altLang="en-US" dirty="0"/>
          </a:p>
          <a:p>
            <a:r>
              <a:rPr lang="en-US" altLang="en-US" dirty="0"/>
              <a:t>https://www.youtube.com/watch?v=C70A3tUCpac&amp;t=2840s</a:t>
            </a:r>
          </a:p>
          <a:p>
            <a:r>
              <a:rPr lang="en-US" altLang="en-US" dirty="0"/>
              <a:t>Incredible numbers of sex trafficked individuals.  US government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60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300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Its self salvation, as in Romans 10   </a:t>
            </a:r>
            <a:r>
              <a:rPr lang="en-US" b="0" i="0" dirty="0">
                <a:solidFill>
                  <a:srgbClr val="000000"/>
                </a:solidFill>
                <a:effectLst/>
                <a:highlight>
                  <a:srgbClr val="FFFFFF"/>
                </a:highlight>
                <a:latin typeface="system-ui"/>
              </a:rPr>
              <a:t>Brothers and sisters, my heart’s desire and my prayer to God for Israel is for their salvation. </a:t>
            </a:r>
            <a:r>
              <a:rPr lang="en-US" b="1" i="0" baseline="30000" dirty="0">
                <a:solidFill>
                  <a:srgbClr val="000000"/>
                </a:solidFill>
                <a:effectLst/>
                <a:highlight>
                  <a:srgbClr val="FFFFFF"/>
                </a:highlight>
                <a:latin typeface="system-ui"/>
              </a:rPr>
              <a:t>2 </a:t>
            </a:r>
            <a:r>
              <a:rPr lang="en-US" b="0" i="0" dirty="0">
                <a:solidFill>
                  <a:srgbClr val="000000"/>
                </a:solidFill>
                <a:effectLst/>
                <a:highlight>
                  <a:srgbClr val="FFFFFF"/>
                </a:highlight>
                <a:latin typeface="system-ui"/>
              </a:rPr>
              <a:t>For I testify about them that they have zeal for God—but not based on knowledge. </a:t>
            </a:r>
            <a:r>
              <a:rPr lang="en-US" b="1" i="0" baseline="30000" dirty="0">
                <a:solidFill>
                  <a:srgbClr val="000000"/>
                </a:solidFill>
                <a:effectLst/>
                <a:highlight>
                  <a:srgbClr val="FFFFFF"/>
                </a:highlight>
                <a:latin typeface="system-ui"/>
              </a:rPr>
              <a:t>3 </a:t>
            </a:r>
            <a:r>
              <a:rPr lang="en-US" b="0" i="0" dirty="0">
                <a:solidFill>
                  <a:srgbClr val="000000"/>
                </a:solidFill>
                <a:effectLst/>
                <a:highlight>
                  <a:srgbClr val="FFFFFF"/>
                </a:highlight>
                <a:latin typeface="system-ui"/>
              </a:rPr>
              <a:t>For being ignorant of God’s righteousness and seeking to establish their own, they did not submit themselves to the righteousness of God.</a:t>
            </a:r>
            <a:endParaRPr lang="en-US" altLang="en-US" dirty="0"/>
          </a:p>
          <a:p>
            <a:r>
              <a:rPr lang="en-US" altLang="en-US" dirty="0"/>
              <a:t>https://www.americanthinker.com/articles/2024/08/even_if_moses_endorsed_donald_trump_jews_would_not_vote_for_him.html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7432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https://www.americanthinker.com/articles/2024/08/even_if_moses_endorsed_donald_trump_jews_would_not_vote_for_him.html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789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736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L-rd of the Battle Ps 144.1-2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3,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https://www.worthynews.com/95369-u-s-spending-on-interest-tops-national-defense-medicare</a:t>
            </a:r>
          </a:p>
          <a:p>
            <a:endParaRPr lang="en-US" altLang="en-US" dirty="0"/>
          </a:p>
        </p:txBody>
      </p:sp>
    </p:spTree>
    <p:extLst>
      <p:ext uri="{BB962C8B-B14F-4D97-AF65-F5344CB8AC3E}">
        <p14:creationId xmlns:p14="http://schemas.microsoft.com/office/powerpoint/2010/main" val="1224471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https://www.marketwatch.com/guides/banking/american-debt-2024/</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344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That’s why babies cry.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393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11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825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7162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t>https://www.youtube.com/watch?v=8hJfkZ38KYs</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992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9759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9486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247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https://en.wikipedia.org/wiki/Inbal_Rabin-Lieberman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6032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https://en.wikipedia.org/wiki/Inbal_Rabin-Lieberman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22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One person from Nir Am was killed, who left the kibbutz for the Nova festival</a:t>
            </a:r>
          </a:p>
          <a:p>
            <a:r>
              <a:rPr lang="en-US" altLang="en-US" dirty="0"/>
              <a:t> </a:t>
            </a:r>
            <a:r>
              <a:rPr lang="en-US" altLang="en-US" sz="1050" dirty="0"/>
              <a:t>https://en.wikipedia.org/wiki/Inbal_Rabin-Lieberman</a:t>
            </a:r>
          </a:p>
          <a:p>
            <a:r>
              <a:rPr lang="en-US" altLang="en-US" sz="1050" dirty="0"/>
              <a:t>https://www.bbc.com/news/world-middle-east-67089113</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0941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The only casualty was one kibbutznik who left the kibbutz for the Nova Festival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1465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95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508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1665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https://www.youtube.com/watch?v=g0N7wLY5VGk</a:t>
            </a:r>
          </a:p>
          <a:p>
            <a:r>
              <a:rPr lang="en-US" altLang="en-US" dirty="0"/>
              <a:t>As a Jew I feel safer in Israel than in the United States, even during times of war.</a:t>
            </a:r>
          </a:p>
          <a:p>
            <a:r>
              <a:rPr lang="en-US" altLang="en-US" dirty="0"/>
              <a:t>First ever anti-Semitism was visiting relatives in France they told her to hide her Jewish jewelry.</a:t>
            </a:r>
          </a:p>
          <a:p>
            <a:r>
              <a:rPr lang="en-US" altLang="en-US" dirty="0"/>
              <a:t>Hunters and fishers.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1070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https://unitedwithisrael.org/watch-israeli-athletes-defiantly-bring-awareness-of-hostages-to-the-olympics/?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697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https://mailchi.mp/meforum/mef-experts-assassination-of-terrorist-leaders-means-israel-intends-to-crush-hamas?e=2515d15785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5955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https://mailchi.mp/meforum/mef-experts-assassination-of-terrorist-leaders-means-israel-intends-to-crush-hamas?e=2515d15785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5540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https://mailchi.mp/meforum/mef-experts-assassination-of-terrorist-leaders-means-israel-intends-to-crush-hamas?e=2515d15785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8770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4292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2349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Not the old news of Sheep Among Wolves, which was great.   But it still happening. </a:t>
            </a:r>
          </a:p>
          <a:p>
            <a:r>
              <a:rPr lang="en-US" altLang="en-US" dirty="0"/>
              <a:t>https://www.youtube.com/watch?v=OFAa5XWClqI</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162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05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6001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Epoch Times article that reinforced something that the Ruakh has been saying to me.  Pay now or pay later.  You’ve heard me talk about my morning calisthenics.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356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not about weight loss, diet, appearance.  About building up muscle.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1243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not about weight loss, diet, appearance.  About building up muscle.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0021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1800" u="sng" dirty="0">
                <a:solidFill>
                  <a:srgbClr val="0563C1"/>
                </a:solidFill>
                <a:effectLst/>
                <a:latin typeface="Arial Rounded MT Bold" panose="020F0704030504030204" pitchFamily="34" charset="0"/>
                <a:ea typeface="Times New Roman" panose="02020603050405020304" pitchFamily="18" charset="0"/>
                <a:hlinkClick r:id="rId3"/>
              </a:rPr>
              <a:t>https://www.theepochtimes.com/health/muscle-your-bodys-largest-organ-5662072</a:t>
            </a:r>
            <a:endParaRPr lang="en-US" sz="1800" dirty="0">
              <a:effectLst/>
              <a:latin typeface="Times New Roman" panose="02020603050405020304" pitchFamily="18" charset="0"/>
              <a:ea typeface="Times New Roman" panose="02020603050405020304" pitchFamily="18" charset="0"/>
            </a:endParaRP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5710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7501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They also do a Wednesday night dance party till midnight.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4557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590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582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1864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L-rd of the Battle Ps 144.1-2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3,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0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www.theepochtimes.com/health/muscle-mass-the-key-to-longevity-4424215?ea_src=author_manual&amp;ea_med=related_stories"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www.theepochtimes.com/health/muscle-mass-the-key-to-longevity-4424215?ea_src=author_manual&amp;ea_med=related_stories" TargetMode="External"/><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4400" b="1" dirty="0">
                <a:latin typeface="David" panose="020E0502060401010101" pitchFamily="34" charset="-79"/>
                <a:cs typeface="David" panose="020E0502060401010101" pitchFamily="34" charset="-79"/>
              </a:rPr>
              <a:t>אֶצְבְּעוֹתַי לַמִּלְחָמָה:</a:t>
            </a:r>
            <a:r>
              <a:rPr lang="en-US" sz="4400" b="1" dirty="0">
                <a:latin typeface="David" panose="020E0502060401010101" pitchFamily="34" charset="-79"/>
                <a:cs typeface="David" panose="020E0502060401010101" pitchFamily="34" charset="-79"/>
              </a:rPr>
              <a:t>  </a:t>
            </a:r>
            <a:r>
              <a:rPr lang="he-IL" sz="4400" b="1" dirty="0">
                <a:latin typeface="David" panose="020E0502060401010101" pitchFamily="34" charset="-79"/>
                <a:cs typeface="David" panose="020E0502060401010101" pitchFamily="34" charset="-79"/>
              </a:rPr>
              <a:t>בָּרוּךְ יְיָ צוּרִי</a:t>
            </a:r>
          </a:p>
          <a:p>
            <a:pPr marR="0" algn="ctr" rtl="0"/>
            <a:r>
              <a:rPr lang="it-IT" sz="4000" b="0" i="1" u="none" strike="noStrike" baseline="0" dirty="0">
                <a:latin typeface="Arial Rounded MT Bold" panose="020F0704030504030204" pitchFamily="34" charset="0"/>
                <a:cs typeface="David" panose="020E0502060401010101" pitchFamily="34" charset="-79"/>
              </a:rPr>
              <a:t>Ets-b'o-ti la-meel-kha-ma, </a:t>
            </a:r>
          </a:p>
          <a:p>
            <a:pPr marR="0" algn="ctr" rtl="0"/>
            <a:r>
              <a:rPr lang="it-IT" sz="4000" b="0" i="1" u="none" strike="noStrike" baseline="0" dirty="0">
                <a:latin typeface="Arial Rounded MT Bold" panose="020F0704030504030204" pitchFamily="34" charset="0"/>
                <a:cs typeface="David" panose="020E0502060401010101" pitchFamily="34" charset="-79"/>
              </a:rPr>
              <a:t>Barukh Adoni tsu-ree.</a:t>
            </a:r>
          </a:p>
          <a:p>
            <a:pPr marR="0" algn="ctr" rtl="0"/>
            <a:r>
              <a:rPr lang="en-US" sz="4000" b="0" i="0" u="none" strike="noStrike" baseline="0" dirty="0">
                <a:latin typeface="Arial Rounded MT Bold" panose="020F0704030504030204" pitchFamily="34" charset="0"/>
                <a:cs typeface="David" panose="020E0502060401010101" pitchFamily="34" charset="-79"/>
              </a:rPr>
              <a:t>[And my fingers for battle, </a:t>
            </a:r>
          </a:p>
          <a:p>
            <a:pPr marR="0" algn="ctr" rtl="0"/>
            <a:r>
              <a:rPr lang="en-US" sz="4000" b="0" i="0" u="none" strike="noStrike" baseline="0" dirty="0">
                <a:latin typeface="Arial Rounded MT Bold" panose="020F0704030504030204" pitchFamily="34" charset="0"/>
                <a:cs typeface="David" panose="020E0502060401010101" pitchFamily="34" charset="-79"/>
              </a:rPr>
              <a:t>Blessed be the LORD my Rock]</a:t>
            </a:r>
            <a:endParaRPr lang="en-US" sz="4000" dirty="0"/>
          </a:p>
        </p:txBody>
      </p:sp>
    </p:spTree>
    <p:extLst>
      <p:ext uri="{BB962C8B-B14F-4D97-AF65-F5344CB8AC3E}">
        <p14:creationId xmlns:p14="http://schemas.microsoft.com/office/powerpoint/2010/main" val="5126148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R="0" algn="ctr" rtl="1"/>
            <a:r>
              <a:rPr lang="he-IL" sz="5200" b="1" dirty="0">
                <a:latin typeface="David" panose="020E0502060401010101" pitchFamily="34" charset="-79"/>
                <a:cs typeface="David" panose="020E0502060401010101" pitchFamily="34" charset="-79"/>
              </a:rPr>
              <a:t>מָגִנִי וּבוֹ חָסִיתִי</a:t>
            </a:r>
            <a:r>
              <a:rPr lang="en-US" sz="5200" b="1" dirty="0">
                <a:latin typeface="David" panose="020E0502060401010101" pitchFamily="34" charset="-79"/>
                <a:cs typeface="David" panose="020E0502060401010101" pitchFamily="34" charset="-79"/>
              </a:rPr>
              <a:t> </a:t>
            </a:r>
            <a:r>
              <a:rPr lang="he-IL" sz="5200" b="1" dirty="0">
                <a:latin typeface="David" panose="020E0502060401010101" pitchFamily="34" charset="-79"/>
                <a:cs typeface="David" panose="020E0502060401010101" pitchFamily="34" charset="-79"/>
              </a:rPr>
              <a:t>הָרוֹדֵד עָמִי תַחְתָֽי:</a:t>
            </a:r>
          </a:p>
          <a:p>
            <a:pPr marR="0" algn="ctr" rtl="0"/>
            <a:r>
              <a:rPr lang="en-US" sz="4000" b="0" i="1" u="none" strike="noStrike" baseline="0" dirty="0">
                <a:latin typeface="Arial Rounded MT Bold" panose="020F0704030504030204" pitchFamily="34" charset="0"/>
                <a:cs typeface="David" panose="020E0502060401010101" pitchFamily="34" charset="-79"/>
              </a:rPr>
              <a:t>Ma-gee-nee u-</a:t>
            </a:r>
            <a:r>
              <a:rPr lang="en-US" sz="4000" b="0" i="1" u="none" strike="noStrike" baseline="0" dirty="0" err="1">
                <a:latin typeface="Arial Rounded MT Bold" panose="020F0704030504030204" pitchFamily="34" charset="0"/>
                <a:cs typeface="David" panose="020E0502060401010101" pitchFamily="34" charset="-79"/>
              </a:rPr>
              <a:t>vo</a:t>
            </a:r>
            <a:r>
              <a:rPr lang="en-US" sz="4000" b="0" i="1" u="none" strike="noStrike" baseline="0" dirty="0">
                <a:latin typeface="Arial Rounded MT Bold" panose="020F0704030504030204" pitchFamily="34" charset="0"/>
                <a:cs typeface="David" panose="020E0502060401010101" pitchFamily="34" charset="-79"/>
              </a:rPr>
              <a:t> kha-see-tee,</a:t>
            </a:r>
          </a:p>
          <a:p>
            <a:pPr marR="0" algn="ctr" rtl="0"/>
            <a:r>
              <a:rPr lang="en-US" sz="4000" b="0" i="1" u="none" strike="noStrike" baseline="0" dirty="0">
                <a:latin typeface="Arial Rounded MT Bold" panose="020F0704030504030204" pitchFamily="34" charset="0"/>
                <a:cs typeface="David" panose="020E0502060401010101" pitchFamily="34" charset="-79"/>
              </a:rPr>
              <a:t>Ha-</a:t>
            </a:r>
            <a:r>
              <a:rPr lang="en-US" sz="4000" b="0" i="1" u="none" strike="noStrike" baseline="0" dirty="0" err="1">
                <a:latin typeface="Arial Rounded MT Bold" panose="020F0704030504030204" pitchFamily="34" charset="0"/>
                <a:cs typeface="David" panose="020E0502060401010101" pitchFamily="34" charset="-79"/>
              </a:rPr>
              <a:t>ro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dayd</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amee</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takhtai</a:t>
            </a:r>
            <a:r>
              <a:rPr lang="en-US" sz="4000" b="0" i="1" u="none" strike="noStrike" baseline="0" dirty="0">
                <a:latin typeface="Arial Rounded MT Bold" panose="020F0704030504030204" pitchFamily="34" charset="0"/>
                <a:cs typeface="David" panose="020E0502060401010101" pitchFamily="34" charset="-79"/>
              </a:rPr>
              <a:t> </a:t>
            </a:r>
          </a:p>
          <a:p>
            <a:pPr marR="0" algn="ctr" rtl="0"/>
            <a:r>
              <a:rPr lang="en-US" sz="4000" b="0" i="0" u="none" strike="noStrike" baseline="0" dirty="0">
                <a:latin typeface="Arial Rounded MT Bold" panose="020F0704030504030204" pitchFamily="34" charset="0"/>
                <a:cs typeface="David" panose="020E0502060401010101" pitchFamily="34" charset="-79"/>
              </a:rPr>
              <a:t>[My shield and the One in whom I take refuge,</a:t>
            </a:r>
          </a:p>
          <a:p>
            <a:pPr marR="0" algn="ctr" rtl="0"/>
            <a:r>
              <a:rPr lang="en-US" sz="4000" b="0" i="0" u="none" strike="noStrike" baseline="0" dirty="0">
                <a:latin typeface="Arial Rounded MT Bold" panose="020F0704030504030204" pitchFamily="34" charset="0"/>
                <a:cs typeface="David" panose="020E0502060401010101" pitchFamily="34" charset="-79"/>
              </a:rPr>
              <a:t> Who subdues my people </a:t>
            </a:r>
          </a:p>
          <a:p>
            <a:pPr marR="0" algn="ctr" rtl="0"/>
            <a:r>
              <a:rPr lang="en-US" sz="4000" b="0" i="0" u="none" strike="noStrike" baseline="0" dirty="0">
                <a:latin typeface="Arial Rounded MT Bold" panose="020F0704030504030204" pitchFamily="34" charset="0"/>
                <a:cs typeface="David" panose="020E0502060401010101" pitchFamily="34" charset="-79"/>
              </a:rPr>
              <a:t>under me.]</a:t>
            </a:r>
            <a:endParaRPr lang="en-US" sz="4000" dirty="0"/>
          </a:p>
        </p:txBody>
      </p:sp>
    </p:spTree>
    <p:extLst>
      <p:ext uri="{BB962C8B-B14F-4D97-AF65-F5344CB8AC3E}">
        <p14:creationId xmlns:p14="http://schemas.microsoft.com/office/powerpoint/2010/main" val="1023773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2400" b="0" i="0" u="none" strike="noStrike" baseline="0" dirty="0">
                <a:cs typeface="Vilna" pitchFamily="2" charset="-79"/>
              </a:rPr>
              <a:t> </a:t>
            </a:r>
            <a:r>
              <a:rPr lang="he-IL" sz="5200" b="1" dirty="0">
                <a:latin typeface="David" panose="020E0502060401010101" pitchFamily="34" charset="-79"/>
                <a:cs typeface="David" panose="020E0502060401010101" pitchFamily="34" charset="-79"/>
              </a:rPr>
              <a:t>תְּהִילִים</a:t>
            </a:r>
            <a:r>
              <a:rPr lang="he-IL" sz="6000" b="0" i="0" u="none" strike="noStrike" baseline="0" dirty="0">
                <a:latin typeface="FrankRuehl" panose="020E0503060101010101" pitchFamily="34" charset="-79"/>
                <a:cs typeface="FrankRuehl" panose="020E0503060101010101" pitchFamily="34" charset="-79"/>
              </a:rPr>
              <a:t> </a:t>
            </a:r>
            <a:r>
              <a:rPr lang="en-US" sz="4800" b="0" i="0" u="none" strike="noStrike" baseline="0" dirty="0">
                <a:latin typeface="Arial Rounded MT Bold" panose="020F0704030504030204" pitchFamily="34" charset="0"/>
                <a:cs typeface="David" panose="020E0502060401010101" pitchFamily="34" charset="-79"/>
              </a:rPr>
              <a:t>Psalm 144: 1,2</a:t>
            </a:r>
          </a:p>
          <a:p>
            <a:pPr marR="0" algn="ctr" rtl="1"/>
            <a:r>
              <a:rPr lang="he-IL" sz="5200" b="1" i="0" u="none" strike="noStrike" baseline="0" dirty="0">
                <a:latin typeface="David" panose="020E0502060401010101" pitchFamily="34" charset="-79"/>
                <a:cs typeface="David" panose="020E0502060401010101" pitchFamily="34" charset="-79"/>
              </a:rPr>
              <a:t>בָּרוּךְ יְיָ צוּרִי</a:t>
            </a:r>
          </a:p>
          <a:p>
            <a:pPr marR="0" algn="ctr" rtl="0"/>
            <a:r>
              <a:rPr lang="en-US" sz="4000" b="0" i="1" u="none" strike="noStrike" baseline="0" dirty="0">
                <a:latin typeface="Arial Rounded MT Bold" panose="020F0704030504030204" pitchFamily="34" charset="0"/>
                <a:cs typeface="David" panose="020E0502060401010101" pitchFamily="34" charset="-79"/>
              </a:rPr>
              <a:t>Barukh Adoni </a:t>
            </a:r>
            <a:r>
              <a:rPr lang="en-US" sz="4000" b="0" i="1" u="none" strike="noStrike" baseline="0" dirty="0" err="1">
                <a:latin typeface="Arial Rounded MT Bold" panose="020F0704030504030204" pitchFamily="34" charset="0"/>
                <a:cs typeface="David" panose="020E0502060401010101" pitchFamily="34" charset="-79"/>
              </a:rPr>
              <a:t>tsu-ree</a:t>
            </a:r>
            <a:r>
              <a:rPr lang="en-US" sz="4000" b="0" i="1" u="none" strike="noStrike" baseline="0" dirty="0">
                <a:latin typeface="Arial Rounded MT Bold" panose="020F0704030504030204" pitchFamily="34" charset="0"/>
                <a:cs typeface="David" panose="020E0502060401010101" pitchFamily="34" charset="-79"/>
              </a:rPr>
              <a:t>,</a:t>
            </a:r>
          </a:p>
          <a:p>
            <a:pPr marR="0" algn="ctr" rtl="0"/>
            <a:r>
              <a:rPr lang="en-US" sz="4000" b="0" i="0" u="none" strike="noStrike" baseline="0" dirty="0">
                <a:latin typeface="Arial Rounded MT Bold" panose="020F0704030504030204" pitchFamily="34" charset="0"/>
                <a:cs typeface="David" panose="020E0502060401010101" pitchFamily="34" charset="-79"/>
              </a:rPr>
              <a:t>[Blessed be the LORD my Rock,</a:t>
            </a:r>
          </a:p>
        </p:txBody>
      </p:sp>
    </p:spTree>
    <p:extLst>
      <p:ext uri="{BB962C8B-B14F-4D97-AF65-F5344CB8AC3E}">
        <p14:creationId xmlns:p14="http://schemas.microsoft.com/office/powerpoint/2010/main" val="16144903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83690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0"/>
            <a:r>
              <a:rPr lang="he-IL" sz="4800" b="1" dirty="0">
                <a:latin typeface="David" panose="020E0502060401010101" pitchFamily="34" charset="-79"/>
                <a:cs typeface="David" panose="020E0502060401010101" pitchFamily="34" charset="-79"/>
              </a:rPr>
              <a:t>חַסְדִי וּמְצוּדָתִי מִשְׂגַבִּי וּמְפָלְטִי לִי</a:t>
            </a:r>
          </a:p>
          <a:p>
            <a:pPr marR="0" algn="ctr" rtl="0"/>
            <a:r>
              <a:rPr lang="en-US" sz="4000" b="0" i="1" u="none" strike="noStrike" baseline="0" dirty="0">
                <a:latin typeface="Arial Rounded MT Bold" panose="020F0704030504030204" pitchFamily="34" charset="0"/>
                <a:cs typeface="David" panose="020E0502060401010101" pitchFamily="34" charset="-79"/>
              </a:rPr>
              <a:t>Khas-dee </a:t>
            </a:r>
            <a:r>
              <a:rPr lang="en-US" sz="4000" b="0" i="1" u="none" strike="noStrike" baseline="0" dirty="0" err="1">
                <a:latin typeface="Arial Rounded MT Bold" panose="020F0704030504030204" pitchFamily="34" charset="0"/>
                <a:cs typeface="David" panose="020E0502060401010101" pitchFamily="34" charset="-79"/>
              </a:rPr>
              <a:t>oo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m'tsoo</a:t>
            </a:r>
            <a:r>
              <a:rPr lang="en-US" sz="4000" b="0" i="1" u="none" strike="noStrike" baseline="0" dirty="0">
                <a:latin typeface="Arial Rounded MT Bold" panose="020F0704030504030204" pitchFamily="34" charset="0"/>
                <a:cs typeface="David" panose="020E0502060401010101" pitchFamily="34" charset="-79"/>
              </a:rPr>
              <a:t>-da-tee,</a:t>
            </a:r>
          </a:p>
          <a:p>
            <a:pPr marR="0" algn="ctr" rtl="0"/>
            <a:r>
              <a:rPr lang="en-US" sz="4000" b="0" i="1" u="none" strike="noStrike" baseline="0" dirty="0">
                <a:latin typeface="Arial Rounded MT Bold" panose="020F0704030504030204" pitchFamily="34" charset="0"/>
                <a:cs typeface="David" panose="020E0502060401010101" pitchFamily="34" charset="-79"/>
              </a:rPr>
              <a:t>Mees-ga-be </a:t>
            </a:r>
            <a:r>
              <a:rPr lang="en-US" sz="4000" b="0" i="1" u="none" strike="noStrike" baseline="0" dirty="0" err="1">
                <a:latin typeface="Arial Rounded MT Bold" panose="020F0704030504030204" pitchFamily="34" charset="0"/>
                <a:cs typeface="David" panose="020E0502060401010101" pitchFamily="34" charset="-79"/>
              </a:rPr>
              <a:t>oo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m'fal</a:t>
            </a:r>
            <a:r>
              <a:rPr lang="en-US" sz="4000" b="0" i="1" u="none" strike="noStrike" baseline="0" dirty="0">
                <a:latin typeface="Arial Rounded MT Bold" panose="020F0704030504030204" pitchFamily="34" charset="0"/>
                <a:cs typeface="David" panose="020E0502060401010101" pitchFamily="34" charset="-79"/>
              </a:rPr>
              <a:t>-tee lee </a:t>
            </a:r>
          </a:p>
          <a:p>
            <a:pPr marR="0" algn="ctr" rtl="0"/>
            <a:r>
              <a:rPr lang="en-US" sz="4000" b="0" i="0" u="none" strike="noStrike" baseline="0" dirty="0">
                <a:latin typeface="Arial Rounded MT Bold" panose="020F0704030504030204" pitchFamily="34" charset="0"/>
                <a:cs typeface="David" panose="020E0502060401010101" pitchFamily="34" charset="-79"/>
              </a:rPr>
              <a:t>[My lovingkindness and my fortress,</a:t>
            </a:r>
          </a:p>
          <a:p>
            <a:pPr marR="0" algn="ctr" rtl="0"/>
            <a:r>
              <a:rPr lang="en-US" sz="4000" b="0" i="0" u="none" strike="noStrike" baseline="0" dirty="0">
                <a:latin typeface="Arial Rounded MT Bold" panose="020F0704030504030204" pitchFamily="34" charset="0"/>
                <a:cs typeface="David" panose="020E0502060401010101" pitchFamily="34" charset="-79"/>
              </a:rPr>
              <a:t> My high tower and my deliverer]</a:t>
            </a:r>
            <a:endParaRPr lang="en-US" sz="4000" dirty="0"/>
          </a:p>
        </p:txBody>
      </p:sp>
    </p:spTree>
    <p:extLst>
      <p:ext uri="{BB962C8B-B14F-4D97-AF65-F5344CB8AC3E}">
        <p14:creationId xmlns:p14="http://schemas.microsoft.com/office/powerpoint/2010/main" val="372760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R="0" algn="ctr" rtl="1"/>
            <a:r>
              <a:rPr lang="he-IL" sz="5200" b="1" dirty="0">
                <a:latin typeface="David" panose="020E0502060401010101" pitchFamily="34" charset="-79"/>
                <a:cs typeface="David" panose="020E0502060401010101" pitchFamily="34" charset="-79"/>
              </a:rPr>
              <a:t>מָגִנִי וּבוֹ חָסִיתִי</a:t>
            </a:r>
            <a:r>
              <a:rPr lang="en-US" sz="5200" b="1" dirty="0">
                <a:latin typeface="David" panose="020E0502060401010101" pitchFamily="34" charset="-79"/>
                <a:cs typeface="David" panose="020E0502060401010101" pitchFamily="34" charset="-79"/>
              </a:rPr>
              <a:t> </a:t>
            </a:r>
            <a:r>
              <a:rPr lang="he-IL" sz="5200" b="1" dirty="0">
                <a:latin typeface="David" panose="020E0502060401010101" pitchFamily="34" charset="-79"/>
                <a:cs typeface="David" panose="020E0502060401010101" pitchFamily="34" charset="-79"/>
              </a:rPr>
              <a:t>הָרוֹדֵד עָמִי תַחְתָֽי:</a:t>
            </a:r>
          </a:p>
          <a:p>
            <a:pPr marR="0" algn="ctr" rtl="0"/>
            <a:r>
              <a:rPr lang="en-US" sz="4000" b="0" i="1" u="none" strike="noStrike" baseline="0" dirty="0">
                <a:latin typeface="Arial Rounded MT Bold" panose="020F0704030504030204" pitchFamily="34" charset="0"/>
                <a:cs typeface="David" panose="020E0502060401010101" pitchFamily="34" charset="-79"/>
              </a:rPr>
              <a:t>Ma-gee-nee u-</a:t>
            </a:r>
            <a:r>
              <a:rPr lang="en-US" sz="4000" b="0" i="1" u="none" strike="noStrike" baseline="0" dirty="0" err="1">
                <a:latin typeface="Arial Rounded MT Bold" panose="020F0704030504030204" pitchFamily="34" charset="0"/>
                <a:cs typeface="David" panose="020E0502060401010101" pitchFamily="34" charset="-79"/>
              </a:rPr>
              <a:t>vo</a:t>
            </a:r>
            <a:r>
              <a:rPr lang="en-US" sz="4000" b="0" i="1" u="none" strike="noStrike" baseline="0" dirty="0">
                <a:latin typeface="Arial Rounded MT Bold" panose="020F0704030504030204" pitchFamily="34" charset="0"/>
                <a:cs typeface="David" panose="020E0502060401010101" pitchFamily="34" charset="-79"/>
              </a:rPr>
              <a:t> kha-see-tee,</a:t>
            </a:r>
          </a:p>
          <a:p>
            <a:pPr marR="0" algn="ctr" rtl="0"/>
            <a:r>
              <a:rPr lang="en-US" sz="4000" b="0" i="1" u="none" strike="noStrike" baseline="0" dirty="0">
                <a:latin typeface="Arial Rounded MT Bold" panose="020F0704030504030204" pitchFamily="34" charset="0"/>
                <a:cs typeface="David" panose="020E0502060401010101" pitchFamily="34" charset="-79"/>
              </a:rPr>
              <a:t>Ha-</a:t>
            </a:r>
            <a:r>
              <a:rPr lang="en-US" sz="4000" b="0" i="1" u="none" strike="noStrike" baseline="0" dirty="0" err="1">
                <a:latin typeface="Arial Rounded MT Bold" panose="020F0704030504030204" pitchFamily="34" charset="0"/>
                <a:cs typeface="David" panose="020E0502060401010101" pitchFamily="34" charset="-79"/>
              </a:rPr>
              <a:t>ro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dayd</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amee</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takhtai</a:t>
            </a:r>
            <a:r>
              <a:rPr lang="en-US" sz="4000" b="0" i="1" u="none" strike="noStrike" baseline="0" dirty="0">
                <a:latin typeface="Arial Rounded MT Bold" panose="020F0704030504030204" pitchFamily="34" charset="0"/>
                <a:cs typeface="David" panose="020E0502060401010101" pitchFamily="34" charset="-79"/>
              </a:rPr>
              <a:t> </a:t>
            </a:r>
          </a:p>
          <a:p>
            <a:pPr marR="0" algn="ctr" rtl="0"/>
            <a:r>
              <a:rPr lang="en-US" sz="4000" b="0" i="0" u="none" strike="noStrike" baseline="0" dirty="0">
                <a:latin typeface="Arial Rounded MT Bold" panose="020F0704030504030204" pitchFamily="34" charset="0"/>
                <a:cs typeface="David" panose="020E0502060401010101" pitchFamily="34" charset="-79"/>
              </a:rPr>
              <a:t>[My shield and the One in whom I take refuge,</a:t>
            </a:r>
          </a:p>
          <a:p>
            <a:pPr marR="0" algn="ctr" rtl="0"/>
            <a:r>
              <a:rPr lang="en-US" sz="4000" b="0" i="0" u="none" strike="noStrike" baseline="0" dirty="0">
                <a:latin typeface="Arial Rounded MT Bold" panose="020F0704030504030204" pitchFamily="34" charset="0"/>
                <a:cs typeface="David" panose="020E0502060401010101" pitchFamily="34" charset="-79"/>
              </a:rPr>
              <a:t> Who subdues my people </a:t>
            </a:r>
          </a:p>
          <a:p>
            <a:pPr marR="0" algn="ctr" rtl="0"/>
            <a:r>
              <a:rPr lang="en-US" sz="4000" b="0" i="0" u="none" strike="noStrike" baseline="0" dirty="0">
                <a:latin typeface="Arial Rounded MT Bold" panose="020F0704030504030204" pitchFamily="34" charset="0"/>
                <a:cs typeface="David" panose="020E0502060401010101" pitchFamily="34" charset="-79"/>
              </a:rPr>
              <a:t>under me.]</a:t>
            </a:r>
            <a:endParaRPr lang="en-US" sz="4000" dirty="0"/>
          </a:p>
        </p:txBody>
      </p:sp>
    </p:spTree>
    <p:extLst>
      <p:ext uri="{BB962C8B-B14F-4D97-AF65-F5344CB8AC3E}">
        <p14:creationId xmlns:p14="http://schemas.microsoft.com/office/powerpoint/2010/main" val="3547990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2400" b="0" i="0" u="none" strike="noStrike" baseline="0" dirty="0">
                <a:cs typeface="Vilna" pitchFamily="2" charset="-79"/>
              </a:rPr>
              <a:t> </a:t>
            </a:r>
            <a:r>
              <a:rPr lang="he-IL" sz="5200" b="1" dirty="0">
                <a:latin typeface="David" panose="020E0502060401010101" pitchFamily="34" charset="-79"/>
                <a:cs typeface="David" panose="020E0502060401010101" pitchFamily="34" charset="-79"/>
              </a:rPr>
              <a:t>תְּהִילִים</a:t>
            </a:r>
            <a:r>
              <a:rPr lang="he-IL" sz="6000" b="0" i="0" u="none" strike="noStrike" baseline="0" dirty="0">
                <a:latin typeface="FrankRuehl" panose="020E0503060101010101" pitchFamily="34" charset="-79"/>
                <a:cs typeface="FrankRuehl" panose="020E0503060101010101" pitchFamily="34" charset="-79"/>
              </a:rPr>
              <a:t> </a:t>
            </a:r>
            <a:r>
              <a:rPr lang="en-US" sz="4800" b="0" i="0" u="none" strike="noStrike" baseline="0" dirty="0">
                <a:latin typeface="Arial Rounded MT Bold" panose="020F0704030504030204" pitchFamily="34" charset="0"/>
                <a:cs typeface="David" panose="020E0502060401010101" pitchFamily="34" charset="-79"/>
              </a:rPr>
              <a:t>Psalm 144: 1,2</a:t>
            </a:r>
          </a:p>
          <a:p>
            <a:pPr marR="0" algn="ctr" rtl="1"/>
            <a:r>
              <a:rPr lang="en-US" sz="4800" dirty="0">
                <a:latin typeface="Arial Rounded MT Bold" panose="020F0704030504030204" pitchFamily="34" charset="0"/>
                <a:cs typeface="David" panose="020E0502060401010101" pitchFamily="34" charset="-79"/>
              </a:rPr>
              <a:t>Phrase by phrase</a:t>
            </a:r>
            <a:endParaRPr lang="en-US" sz="4800" b="0" i="0" u="none" strike="noStrike" baseline="0" dirty="0">
              <a:latin typeface="Arial Rounded MT Bold" panose="020F0704030504030204" pitchFamily="34" charset="0"/>
              <a:cs typeface="David" panose="020E0502060401010101" pitchFamily="34" charset="-79"/>
            </a:endParaRPr>
          </a:p>
          <a:p>
            <a:pPr marR="0" algn="ctr" rtl="1"/>
            <a:r>
              <a:rPr lang="he-IL" sz="5200" b="1" i="0" u="none" strike="noStrike" baseline="0" dirty="0">
                <a:latin typeface="David" panose="020E0502060401010101" pitchFamily="34" charset="-79"/>
                <a:cs typeface="David" panose="020E0502060401010101" pitchFamily="34" charset="-79"/>
              </a:rPr>
              <a:t>בָּרוּךְ יְיָ צוּרִי</a:t>
            </a:r>
          </a:p>
          <a:p>
            <a:pPr marR="0" algn="ctr" rtl="0"/>
            <a:r>
              <a:rPr lang="en-US" sz="4000" b="0" i="1" u="none" strike="noStrike" baseline="0" dirty="0">
                <a:latin typeface="Arial Rounded MT Bold" panose="020F0704030504030204" pitchFamily="34" charset="0"/>
                <a:cs typeface="David" panose="020E0502060401010101" pitchFamily="34" charset="-79"/>
              </a:rPr>
              <a:t>Barukh Adoni </a:t>
            </a:r>
            <a:r>
              <a:rPr lang="en-US" sz="4000" b="0" i="1" u="none" strike="noStrike" baseline="0" dirty="0" err="1">
                <a:latin typeface="Arial Rounded MT Bold" panose="020F0704030504030204" pitchFamily="34" charset="0"/>
                <a:cs typeface="David" panose="020E0502060401010101" pitchFamily="34" charset="-79"/>
              </a:rPr>
              <a:t>tsu-ree</a:t>
            </a:r>
            <a:r>
              <a:rPr lang="en-US" sz="4000" b="0" i="1" u="none" strike="noStrike" baseline="0" dirty="0">
                <a:latin typeface="Arial Rounded MT Bold" panose="020F0704030504030204" pitchFamily="34" charset="0"/>
                <a:cs typeface="David" panose="020E0502060401010101" pitchFamily="34" charset="-79"/>
              </a:rPr>
              <a:t>,</a:t>
            </a:r>
          </a:p>
          <a:p>
            <a:pPr marR="0" algn="ctr" rtl="0"/>
            <a:r>
              <a:rPr lang="en-US" sz="4000" b="0" i="0" u="none" strike="noStrike" baseline="0" dirty="0">
                <a:latin typeface="Arial Rounded MT Bold" panose="020F0704030504030204" pitchFamily="34" charset="0"/>
                <a:cs typeface="David" panose="020E0502060401010101" pitchFamily="34" charset="-79"/>
              </a:rPr>
              <a:t>[Blessed be the LORD my Rock,</a:t>
            </a:r>
          </a:p>
        </p:txBody>
      </p:sp>
    </p:spTree>
    <p:extLst>
      <p:ext uri="{BB962C8B-B14F-4D97-AF65-F5344CB8AC3E}">
        <p14:creationId xmlns:p14="http://schemas.microsoft.com/office/powerpoint/2010/main" val="82586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he-IL" sz="4400" b="1" i="0" u="none" strike="noStrike" baseline="0" dirty="0">
                <a:latin typeface="David" panose="020E0502060401010101" pitchFamily="34" charset="-79"/>
                <a:cs typeface="David" panose="020E0502060401010101" pitchFamily="34" charset="-79"/>
              </a:rPr>
              <a:t>צָוּר</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tsur</a:t>
            </a:r>
            <a:r>
              <a:rPr lang="he-IL" sz="4000" b="0" i="1" u="none" strike="noStrike" baseline="0" dirty="0">
                <a:latin typeface="Arial Rounded MT Bold" panose="020F0704030504030204" pitchFamily="34" charset="0"/>
                <a:cs typeface="David" panose="020E0502060401010101" pitchFamily="34" charset="-79"/>
              </a:rPr>
              <a:t>  </a:t>
            </a:r>
            <a:r>
              <a:rPr lang="en-US" sz="4000" b="0" i="0" u="none" strike="noStrike" baseline="0" dirty="0">
                <a:latin typeface="Arial Rounded MT Bold" panose="020F0704030504030204" pitchFamily="34" charset="0"/>
                <a:cs typeface="David" panose="020E0502060401010101" pitchFamily="34" charset="-79"/>
              </a:rPr>
              <a:t>rock cliff, flinty rock, fortress, Gibraltar</a:t>
            </a:r>
          </a:p>
          <a:p>
            <a:pPr algn="l"/>
            <a:r>
              <a:rPr lang="en-US" sz="4000" dirty="0">
                <a:latin typeface="Arial Rounded MT Bold" panose="020F0704030504030204" pitchFamily="34" charset="0"/>
                <a:cs typeface="David" panose="020E0502060401010101" pitchFamily="34" charset="-79"/>
              </a:rPr>
              <a:t>Same word as  </a:t>
            </a:r>
            <a:r>
              <a:rPr lang="en-US" sz="4000" baseline="30000" dirty="0">
                <a:latin typeface="Arial Rounded MT Bold" panose="020F0704030504030204" pitchFamily="34" charset="0"/>
                <a:cs typeface="David" panose="020E0502060401010101" pitchFamily="34" charset="-79"/>
              </a:rPr>
              <a:t>Mt 16.18 </a:t>
            </a:r>
            <a:r>
              <a:rPr lang="en-US" sz="4000" dirty="0">
                <a:latin typeface="Arial Rounded MT Bold" panose="020F0704030504030204" pitchFamily="34" charset="0"/>
                <a:cs typeface="David" panose="020E0502060401010101" pitchFamily="34" charset="-79"/>
              </a:rPr>
              <a:t>I also tell you this: you are </a:t>
            </a:r>
            <a:r>
              <a:rPr lang="en-US" sz="4000" dirty="0" err="1">
                <a:latin typeface="Arial Rounded MT Bold" panose="020F0704030504030204" pitchFamily="34" charset="0"/>
                <a:cs typeface="David" panose="020E0502060401010101" pitchFamily="34" charset="-79"/>
              </a:rPr>
              <a:t>Kefa</a:t>
            </a:r>
            <a:r>
              <a:rPr lang="en-US" sz="4000" dirty="0">
                <a:latin typeface="Arial Rounded MT Bold" panose="020F0704030504030204" pitchFamily="34" charset="0"/>
                <a:cs typeface="David" panose="020E0502060401010101" pitchFamily="34" charset="-79"/>
              </a:rPr>
              <a:t>,” [which means ‘Rock,’] “and on </a:t>
            </a:r>
            <a:r>
              <a:rPr lang="en-US" sz="4000" u="sng" dirty="0">
                <a:solidFill>
                  <a:srgbClr val="FFFF66"/>
                </a:solidFill>
                <a:latin typeface="Arial Rounded MT Bold" panose="020F0704030504030204" pitchFamily="34" charset="0"/>
                <a:cs typeface="David" panose="020E0502060401010101" pitchFamily="34" charset="-79"/>
              </a:rPr>
              <a:t>this rock</a:t>
            </a:r>
            <a:r>
              <a:rPr lang="en-US" sz="4000" dirty="0">
                <a:solidFill>
                  <a:srgbClr val="FFFF66"/>
                </a:solidFill>
                <a:latin typeface="Arial Rounded MT Bold" panose="020F0704030504030204" pitchFamily="34" charset="0"/>
                <a:cs typeface="David" panose="020E0502060401010101" pitchFamily="34" charset="-79"/>
              </a:rPr>
              <a:t> </a:t>
            </a:r>
            <a:r>
              <a:rPr lang="en-US" sz="4000" dirty="0">
                <a:latin typeface="Arial Rounded MT Bold" panose="020F0704030504030204" pitchFamily="34" charset="0"/>
                <a:cs typeface="David" panose="020E0502060401010101" pitchFamily="34" charset="-79"/>
              </a:rPr>
              <a:t>I will build my Community, and the gates of </a:t>
            </a:r>
            <a:r>
              <a:rPr lang="en-US" sz="4000" dirty="0" err="1">
                <a:latin typeface="Arial Rounded MT Bold" panose="020F0704030504030204" pitchFamily="34" charset="0"/>
                <a:cs typeface="David" panose="020E0502060401010101" pitchFamily="34" charset="-79"/>
              </a:rPr>
              <a:t>Sh’ol</a:t>
            </a:r>
            <a:r>
              <a:rPr lang="en-US" sz="4000" dirty="0">
                <a:latin typeface="Arial Rounded MT Bold" panose="020F0704030504030204" pitchFamily="34" charset="0"/>
                <a:cs typeface="David" panose="020E0502060401010101" pitchFamily="34" charset="-79"/>
              </a:rPr>
              <a:t> will not overcome it. </a:t>
            </a:r>
          </a:p>
          <a:p>
            <a:pPr algn="l"/>
            <a:endParaRPr lang="en-US" sz="4000" dirty="0"/>
          </a:p>
        </p:txBody>
      </p:sp>
    </p:spTree>
    <p:extLst>
      <p:ext uri="{BB962C8B-B14F-4D97-AF65-F5344CB8AC3E}">
        <p14:creationId xmlns:p14="http://schemas.microsoft.com/office/powerpoint/2010/main" val="1038714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152400" y="1733550"/>
            <a:ext cx="8763000" cy="3276600"/>
          </a:xfrm>
        </p:spPr>
        <p:txBody>
          <a:bodyPr>
            <a:normAutofit/>
          </a:bodyPr>
          <a:lstStyle/>
          <a:p>
            <a:pPr algn="l"/>
            <a:r>
              <a:rPr lang="en-US" sz="4000" u="sng" dirty="0">
                <a:solidFill>
                  <a:srgbClr val="FFFF66"/>
                </a:solidFill>
              </a:rPr>
              <a:t>Petros</a:t>
            </a:r>
            <a:r>
              <a:rPr lang="en-US" sz="4000" dirty="0"/>
              <a:t>: a stone or a boulder the masculine form) however is a stone…such as a man might throw</a:t>
            </a:r>
          </a:p>
          <a:p>
            <a:pPr algn="l"/>
            <a:r>
              <a:rPr lang="en-US" sz="4000" u="sng" dirty="0" err="1">
                <a:solidFill>
                  <a:srgbClr val="FFFF66"/>
                </a:solidFill>
              </a:rPr>
              <a:t>petra</a:t>
            </a:r>
            <a:r>
              <a:rPr lang="en-US" sz="4000" dirty="0"/>
              <a:t>: a huge mass of rock, such as a projecting cliff, Gibraltar.</a:t>
            </a:r>
          </a:p>
        </p:txBody>
      </p:sp>
      <p:pic>
        <p:nvPicPr>
          <p:cNvPr id="3" name="Picture 2">
            <a:extLst>
              <a:ext uri="{FF2B5EF4-FFF2-40B4-BE49-F238E27FC236}">
                <a16:creationId xmlns:a16="http://schemas.microsoft.com/office/drawing/2014/main" id="{60B9F8B0-083D-B35B-A2E1-3FD50CE2702F}"/>
              </a:ext>
            </a:extLst>
          </p:cNvPr>
          <p:cNvPicPr>
            <a:picLocks noChangeAspect="1"/>
          </p:cNvPicPr>
          <p:nvPr/>
        </p:nvPicPr>
        <p:blipFill>
          <a:blip r:embed="rId3"/>
          <a:stretch>
            <a:fillRect/>
          </a:stretch>
        </p:blipFill>
        <p:spPr>
          <a:xfrm>
            <a:off x="40784" y="21857"/>
            <a:ext cx="9103216" cy="1481185"/>
          </a:xfrm>
          <a:prstGeom prst="rect">
            <a:avLst/>
          </a:prstGeom>
        </p:spPr>
      </p:pic>
    </p:spTree>
    <p:extLst>
      <p:ext uri="{BB962C8B-B14F-4D97-AF65-F5344CB8AC3E}">
        <p14:creationId xmlns:p14="http://schemas.microsoft.com/office/powerpoint/2010/main" val="3973010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5200" b="1" i="0" u="none" strike="noStrike" baseline="0" dirty="0">
                <a:latin typeface="David" panose="020E0502060401010101" pitchFamily="34" charset="-79"/>
                <a:cs typeface="David" panose="020E0502060401010101" pitchFamily="34" charset="-79"/>
              </a:rPr>
              <a:t>הַמְלַמֵּד יָדַי לַקְרַב</a:t>
            </a:r>
          </a:p>
          <a:p>
            <a:pPr marR="0" algn="ctr" rtl="0"/>
            <a:r>
              <a:rPr lang="en-US" sz="4400" b="0" i="1" u="none" strike="noStrike" baseline="0" dirty="0">
                <a:latin typeface="Arial Rounded MT Bold" panose="020F0704030504030204" pitchFamily="34" charset="0"/>
                <a:cs typeface="David" panose="020E0502060401010101" pitchFamily="34" charset="-79"/>
              </a:rPr>
              <a:t>Ha-</a:t>
            </a:r>
            <a:r>
              <a:rPr lang="en-US" sz="4400" b="0" i="1" u="none" strike="noStrike" baseline="0" dirty="0" err="1">
                <a:latin typeface="Arial Rounded MT Bold" panose="020F0704030504030204" pitchFamily="34" charset="0"/>
                <a:cs typeface="David" panose="020E0502060401010101" pitchFamily="34" charset="-79"/>
              </a:rPr>
              <a:t>m'la</a:t>
            </a:r>
            <a:r>
              <a:rPr lang="en-US" sz="4400" b="0" i="1" u="none" strike="noStrike" baseline="0" dirty="0">
                <a:latin typeface="Arial Rounded MT Bold" panose="020F0704030504030204" pitchFamily="34" charset="0"/>
                <a:cs typeface="David" panose="020E0502060401010101" pitchFamily="34" charset="-79"/>
              </a:rPr>
              <a:t>-</a:t>
            </a:r>
            <a:r>
              <a:rPr lang="en-US" sz="4400" b="0" i="1" u="none" strike="noStrike" baseline="0" dirty="0" err="1">
                <a:latin typeface="Arial Rounded MT Bold" panose="020F0704030504030204" pitchFamily="34" charset="0"/>
                <a:cs typeface="David" panose="020E0502060401010101" pitchFamily="34" charset="-79"/>
              </a:rPr>
              <a:t>mayd</a:t>
            </a:r>
            <a:r>
              <a:rPr lang="en-US" sz="4400" b="0" i="1" u="none" strike="noStrike" baseline="0" dirty="0">
                <a:latin typeface="Arial Rounded MT Bold" panose="020F0704030504030204" pitchFamily="34" charset="0"/>
                <a:cs typeface="David" panose="020E0502060401010101" pitchFamily="34" charset="-79"/>
              </a:rPr>
              <a:t> </a:t>
            </a:r>
            <a:r>
              <a:rPr lang="en-US" sz="4400" b="0" i="1" u="none" strike="noStrike" baseline="0" dirty="0" err="1">
                <a:latin typeface="Arial Rounded MT Bold" panose="020F0704030504030204" pitchFamily="34" charset="0"/>
                <a:cs typeface="David" panose="020E0502060401010101" pitchFamily="34" charset="-79"/>
              </a:rPr>
              <a:t>ya-dai</a:t>
            </a:r>
            <a:r>
              <a:rPr lang="en-US" sz="4400" b="0" i="1" u="none" strike="noStrike" baseline="0" dirty="0">
                <a:latin typeface="Arial Rounded MT Bold" panose="020F0704030504030204" pitchFamily="34" charset="0"/>
                <a:cs typeface="David" panose="020E0502060401010101" pitchFamily="34" charset="-79"/>
              </a:rPr>
              <a:t> la-</a:t>
            </a:r>
            <a:r>
              <a:rPr lang="en-US" sz="4400" b="0" i="1" u="none" strike="noStrike" baseline="0" dirty="0" err="1">
                <a:latin typeface="Arial Rounded MT Bold" panose="020F0704030504030204" pitchFamily="34" charset="0"/>
                <a:cs typeface="David" panose="020E0502060401010101" pitchFamily="34" charset="-79"/>
              </a:rPr>
              <a:t>krav</a:t>
            </a:r>
            <a:r>
              <a:rPr lang="en-US" sz="4400" b="0" i="1" u="none" strike="noStrike" baseline="0" dirty="0">
                <a:latin typeface="Arial Rounded MT Bold" panose="020F0704030504030204" pitchFamily="34" charset="0"/>
                <a:cs typeface="David" panose="020E0502060401010101" pitchFamily="34" charset="-79"/>
              </a:rPr>
              <a:t> </a:t>
            </a:r>
            <a:r>
              <a:rPr lang="en-US" sz="4400" b="0" i="0" u="none" strike="noStrike" baseline="0" dirty="0">
                <a:latin typeface="Arial Rounded MT Bold" panose="020F0704030504030204" pitchFamily="34" charset="0"/>
                <a:cs typeface="David" panose="020E0502060401010101" pitchFamily="34" charset="-79"/>
              </a:rPr>
              <a:t>   </a:t>
            </a:r>
          </a:p>
          <a:p>
            <a:pPr marR="0" algn="ctr" rtl="0"/>
            <a:r>
              <a:rPr lang="en-US" sz="4400" b="0" i="0" u="none" strike="noStrike" baseline="0" dirty="0">
                <a:latin typeface="Arial Rounded MT Bold" panose="020F0704030504030204" pitchFamily="34" charset="0"/>
                <a:cs typeface="David" panose="020E0502060401010101" pitchFamily="34" charset="-79"/>
              </a:rPr>
              <a:t>Who trains my hands for war</a:t>
            </a:r>
            <a:endParaRPr lang="en-US" sz="4400" dirty="0"/>
          </a:p>
        </p:txBody>
      </p:sp>
    </p:spTree>
    <p:extLst>
      <p:ext uri="{BB962C8B-B14F-4D97-AF65-F5344CB8AC3E}">
        <p14:creationId xmlns:p14="http://schemas.microsoft.com/office/powerpoint/2010/main" val="3097210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l" rtl="0"/>
            <a:r>
              <a:rPr lang="he-IL" sz="4800" b="1" i="0" u="none" strike="noStrike" baseline="0" dirty="0">
                <a:latin typeface="David" panose="020E0502060401010101" pitchFamily="34" charset="-79"/>
                <a:cs typeface="David" panose="020E0502060401010101" pitchFamily="34" charset="-79"/>
              </a:rPr>
              <a:t>מְלַמֵד</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m'la-mayd</a:t>
            </a:r>
            <a:r>
              <a:rPr lang="en-US" sz="4000" b="0" i="1" u="none" strike="noStrike" baseline="0" dirty="0">
                <a:latin typeface="Arial Rounded MT Bold" panose="020F0704030504030204" pitchFamily="34" charset="0"/>
                <a:cs typeface="David" panose="020E0502060401010101" pitchFamily="34" charset="-79"/>
              </a:rPr>
              <a:t>	</a:t>
            </a:r>
            <a:r>
              <a:rPr lang="en-US" sz="4000" b="0" i="0" u="none" strike="noStrike" baseline="0" dirty="0">
                <a:latin typeface="Arial Rounded MT Bold" panose="020F0704030504030204" pitchFamily="34" charset="0"/>
                <a:cs typeface="David" panose="020E0502060401010101" pitchFamily="34" charset="-79"/>
              </a:rPr>
              <a:t>teaches (present tense)</a:t>
            </a:r>
          </a:p>
          <a:p>
            <a:pPr marR="0" algn="l" rtl="0"/>
            <a:r>
              <a:rPr lang="he-IL" sz="4800" b="1" dirty="0">
                <a:latin typeface="David" panose="020E0502060401010101" pitchFamily="34" charset="-79"/>
                <a:cs typeface="David" panose="020E0502060401010101" pitchFamily="34" charset="-79"/>
              </a:rPr>
              <a:t>קְרַב</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krav</a:t>
            </a:r>
            <a:r>
              <a:rPr lang="en-US" sz="4000" b="0" i="1" u="none" strike="noStrike" baseline="0" dirty="0">
                <a:latin typeface="Arial Rounded MT Bold" panose="020F0704030504030204" pitchFamily="34" charset="0"/>
                <a:cs typeface="David" panose="020E0502060401010101" pitchFamily="34" charset="-79"/>
              </a:rPr>
              <a:t>  </a:t>
            </a:r>
            <a:r>
              <a:rPr lang="en-US" sz="4000" b="0" i="0" u="none" strike="noStrike" baseline="0" dirty="0">
                <a:latin typeface="Arial Rounded MT Bold" panose="020F0704030504030204" pitchFamily="34" charset="0"/>
                <a:cs typeface="David" panose="020E0502060401010101" pitchFamily="34" charset="-79"/>
              </a:rPr>
              <a:t>battle, combat</a:t>
            </a:r>
          </a:p>
          <a:p>
            <a:pPr marR="0" algn="l" rtl="0"/>
            <a:r>
              <a:rPr lang="he-IL" sz="4800" b="1" dirty="0">
                <a:latin typeface="David" panose="020E0502060401010101" pitchFamily="34" charset="-79"/>
                <a:cs typeface="David" panose="020E0502060401010101" pitchFamily="34" charset="-79"/>
              </a:rPr>
              <a:t>קָרַב</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karav</a:t>
            </a:r>
            <a:r>
              <a:rPr lang="en-US" sz="4000" b="0" i="1" u="none" strike="noStrike" baseline="0" dirty="0">
                <a:latin typeface="Arial Rounded MT Bold" panose="020F0704030504030204" pitchFamily="34" charset="0"/>
                <a:cs typeface="David" panose="020E0502060401010101" pitchFamily="34" charset="-79"/>
              </a:rPr>
              <a:t>  </a:t>
            </a:r>
            <a:r>
              <a:rPr lang="en-US" sz="4000" b="0" i="0" u="none" strike="noStrike" baseline="0" dirty="0">
                <a:latin typeface="Arial Rounded MT Bold" panose="020F0704030504030204" pitchFamily="34" charset="0"/>
                <a:cs typeface="David" panose="020E0502060401010101" pitchFamily="34" charset="-79"/>
              </a:rPr>
              <a:t>come, draw near, approach</a:t>
            </a:r>
          </a:p>
          <a:p>
            <a:pPr marR="0" algn="l" rtl="0"/>
            <a:r>
              <a:rPr lang="he-IL" sz="4800" b="1" dirty="0">
                <a:latin typeface="David" panose="020E0502060401010101" pitchFamily="34" charset="-79"/>
                <a:cs typeface="David" panose="020E0502060401010101" pitchFamily="34" charset="-79"/>
              </a:rPr>
              <a:t>קְרוֹבים</a:t>
            </a:r>
            <a:r>
              <a:rPr lang="en-US" sz="4800" b="1" dirty="0">
                <a:latin typeface="David" panose="020E0502060401010101" pitchFamily="34" charset="-79"/>
                <a:cs typeface="David" panose="020E0502060401010101" pitchFamily="34" charset="-79"/>
              </a:rPr>
              <a:t> </a:t>
            </a:r>
            <a:r>
              <a:rPr lang="en-US" sz="4000" dirty="0">
                <a:latin typeface="Arial Rounded MT Bold" panose="020F0704030504030204" pitchFamily="34" charset="0"/>
                <a:cs typeface="David" panose="020E0502060401010101" pitchFamily="34" charset="-79"/>
              </a:rPr>
              <a:t>relatives   🤔</a:t>
            </a:r>
          </a:p>
        </p:txBody>
      </p:sp>
    </p:spTree>
    <p:extLst>
      <p:ext uri="{BB962C8B-B14F-4D97-AF65-F5344CB8AC3E}">
        <p14:creationId xmlns:p14="http://schemas.microsoft.com/office/powerpoint/2010/main" val="246889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4400" b="1" dirty="0">
                <a:latin typeface="David" panose="020E0502060401010101" pitchFamily="34" charset="-79"/>
                <a:cs typeface="David" panose="020E0502060401010101" pitchFamily="34" charset="-79"/>
              </a:rPr>
              <a:t>אֶצְבְּעוֹתַי לַמִּלְחָמָה</a:t>
            </a:r>
          </a:p>
          <a:p>
            <a:pPr marR="0" algn="ctr" rtl="0"/>
            <a:r>
              <a:rPr lang="it-IT" sz="4000" b="0" i="1" u="none" strike="noStrike" baseline="0" dirty="0">
                <a:latin typeface="Arial Rounded MT Bold" panose="020F0704030504030204" pitchFamily="34" charset="0"/>
                <a:cs typeface="David" panose="020E0502060401010101" pitchFamily="34" charset="-79"/>
              </a:rPr>
              <a:t>Ets-b'o-ti la-meel-kha-ma, </a:t>
            </a:r>
          </a:p>
          <a:p>
            <a:pPr marR="0" algn="ctr" rtl="0"/>
            <a:r>
              <a:rPr lang="en-US" sz="4000" b="0" i="0" u="none" strike="noStrike" baseline="0" dirty="0">
                <a:latin typeface="Arial Rounded MT Bold" panose="020F0704030504030204" pitchFamily="34" charset="0"/>
                <a:cs typeface="David" panose="020E0502060401010101" pitchFamily="34" charset="-79"/>
              </a:rPr>
              <a:t>And my fingers for battle, </a:t>
            </a:r>
          </a:p>
        </p:txBody>
      </p:sp>
    </p:spTree>
    <p:extLst>
      <p:ext uri="{BB962C8B-B14F-4D97-AF65-F5344CB8AC3E}">
        <p14:creationId xmlns:p14="http://schemas.microsoft.com/office/powerpoint/2010/main" val="904466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77454" y="285750"/>
            <a:ext cx="2308292" cy="4724400"/>
          </a:xfrm>
        </p:spPr>
        <p:txBody>
          <a:bodyPr>
            <a:normAutofit/>
          </a:bodyPr>
          <a:lstStyle/>
          <a:p>
            <a:pPr algn="l"/>
            <a:r>
              <a:rPr lang="en-US" sz="4000" dirty="0">
                <a:latin typeface="Arial Rounded MT Bold" panose="020F0704030504030204" pitchFamily="34" charset="0"/>
                <a:cs typeface="David" panose="020E0502060401010101" pitchFamily="34" charset="-79"/>
              </a:rPr>
              <a:t>Slingers on Trajan's Column CE 113 Rome.</a:t>
            </a:r>
          </a:p>
        </p:txBody>
      </p:sp>
      <p:pic>
        <p:nvPicPr>
          <p:cNvPr id="1026" name="Picture 2" descr="undefined">
            <a:extLst>
              <a:ext uri="{FF2B5EF4-FFF2-40B4-BE49-F238E27FC236}">
                <a16:creationId xmlns:a16="http://schemas.microsoft.com/office/drawing/2014/main" id="{D71A0141-4529-3634-8BFA-9FA0C5FD5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87" y="0"/>
            <a:ext cx="3603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marthistory - Column of Trajan">
            <a:extLst>
              <a:ext uri="{FF2B5EF4-FFF2-40B4-BE49-F238E27FC236}">
                <a16:creationId xmlns:a16="http://schemas.microsoft.com/office/drawing/2014/main" id="{B0F26046-FDCF-59A4-627C-E1CB143F94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5746" y="609114"/>
            <a:ext cx="2975341" cy="453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12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There has been a lot of political satire.   Consider this…</a:t>
            </a:r>
          </a:p>
        </p:txBody>
      </p:sp>
    </p:spTree>
    <p:extLst>
      <p:ext uri="{BB962C8B-B14F-4D97-AF65-F5344CB8AC3E}">
        <p14:creationId xmlns:p14="http://schemas.microsoft.com/office/powerpoint/2010/main" val="1000784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2322723"/>
          </a:xfrm>
        </p:spPr>
        <p:txBody>
          <a:bodyPr>
            <a:normAutofit fontScale="77500" lnSpcReduction="20000"/>
          </a:bodyPr>
          <a:lstStyle/>
          <a:p>
            <a:pPr algn="l"/>
            <a:r>
              <a:rPr lang="en-US" sz="4000" dirty="0"/>
              <a:t>Ancient Greek lead sling bullets with a winged thunderbolt molded on one side and the inscription "ΔΕΞΑΙ" (</a:t>
            </a:r>
            <a:r>
              <a:rPr lang="en-US" sz="4000" dirty="0" err="1"/>
              <a:t>Dexai</a:t>
            </a:r>
            <a:r>
              <a:rPr lang="en-US" sz="4000" dirty="0"/>
              <a:t>) meaning 'take that' on the other side, 4th century BCE, from Athens, British Museum.</a:t>
            </a:r>
          </a:p>
        </p:txBody>
      </p:sp>
      <p:pic>
        <p:nvPicPr>
          <p:cNvPr id="3" name="Picture 2">
            <a:extLst>
              <a:ext uri="{FF2B5EF4-FFF2-40B4-BE49-F238E27FC236}">
                <a16:creationId xmlns:a16="http://schemas.microsoft.com/office/drawing/2014/main" id="{E5AE18B5-C44A-4D97-A406-970CBF1F2E08}"/>
              </a:ext>
            </a:extLst>
          </p:cNvPr>
          <p:cNvPicPr>
            <a:picLocks noChangeAspect="1"/>
          </p:cNvPicPr>
          <p:nvPr/>
        </p:nvPicPr>
        <p:blipFill>
          <a:blip r:embed="rId3"/>
          <a:stretch>
            <a:fillRect/>
          </a:stretch>
        </p:blipFill>
        <p:spPr>
          <a:xfrm>
            <a:off x="0" y="2611227"/>
            <a:ext cx="8915400" cy="2532273"/>
          </a:xfrm>
          <a:prstGeom prst="rect">
            <a:avLst/>
          </a:prstGeom>
        </p:spPr>
      </p:pic>
    </p:spTree>
    <p:extLst>
      <p:ext uri="{BB962C8B-B14F-4D97-AF65-F5344CB8AC3E}">
        <p14:creationId xmlns:p14="http://schemas.microsoft.com/office/powerpoint/2010/main" val="273053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846351" cy="4800600"/>
          </a:xfrm>
        </p:spPr>
        <p:txBody>
          <a:bodyPr>
            <a:normAutofit/>
          </a:bodyPr>
          <a:lstStyle/>
          <a:p>
            <a:pPr algn="l"/>
            <a:r>
              <a:rPr lang="en-US" sz="4000" dirty="0"/>
              <a:t>Artistic depiction of a slinger from the Balearic Islands, famous for the skill of its slingers.	</a:t>
            </a:r>
          </a:p>
        </p:txBody>
      </p:sp>
      <p:pic>
        <p:nvPicPr>
          <p:cNvPr id="3" name="Picture 2">
            <a:extLst>
              <a:ext uri="{FF2B5EF4-FFF2-40B4-BE49-F238E27FC236}">
                <a16:creationId xmlns:a16="http://schemas.microsoft.com/office/drawing/2014/main" id="{96722DF9-F03C-247F-D3F8-CE0B15FC5A4F}"/>
              </a:ext>
            </a:extLst>
          </p:cNvPr>
          <p:cNvPicPr>
            <a:picLocks noChangeAspect="1"/>
          </p:cNvPicPr>
          <p:nvPr/>
        </p:nvPicPr>
        <p:blipFill>
          <a:blip r:embed="rId3"/>
          <a:stretch>
            <a:fillRect/>
          </a:stretch>
        </p:blipFill>
        <p:spPr>
          <a:xfrm>
            <a:off x="5074951" y="0"/>
            <a:ext cx="4069049" cy="5143500"/>
          </a:xfrm>
          <a:prstGeom prst="rect">
            <a:avLst/>
          </a:prstGeom>
        </p:spPr>
      </p:pic>
    </p:spTree>
    <p:extLst>
      <p:ext uri="{BB962C8B-B14F-4D97-AF65-F5344CB8AC3E}">
        <p14:creationId xmlns:p14="http://schemas.microsoft.com/office/powerpoint/2010/main" val="3481315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 sling could hurl a stone of        1 oz. at 62 mph to hit something 656 ft. or more away. In some battles, the weapon proved more valuable than bow and arrow, for even if an enemy soldier wore leather armor, a stone could inflict lethal internal damage. </a:t>
            </a:r>
          </a:p>
        </p:txBody>
      </p:sp>
    </p:spTree>
    <p:extLst>
      <p:ext uri="{BB962C8B-B14F-4D97-AF65-F5344CB8AC3E}">
        <p14:creationId xmlns:p14="http://schemas.microsoft.com/office/powerpoint/2010/main" val="1362909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 sling was also more accurate and its projectile could travel farther than an arrow. So the slingers were often grouped behind the archers, who needed to be closer to the enemy to be effective.</a:t>
            </a:r>
          </a:p>
        </p:txBody>
      </p:sp>
    </p:spTree>
    <p:extLst>
      <p:ext uri="{BB962C8B-B14F-4D97-AF65-F5344CB8AC3E}">
        <p14:creationId xmlns:p14="http://schemas.microsoft.com/office/powerpoint/2010/main" val="646367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D0BAB71-0ED9-4930-5F2F-68C7DA51C7E5}"/>
              </a:ext>
            </a:extLst>
          </p:cNvPr>
          <p:cNvPicPr>
            <a:picLocks noChangeAspect="1"/>
          </p:cNvPicPr>
          <p:nvPr/>
        </p:nvPicPr>
        <p:blipFill>
          <a:blip r:embed="rId3"/>
          <a:stretch>
            <a:fillRect/>
          </a:stretch>
        </p:blipFill>
        <p:spPr>
          <a:xfrm>
            <a:off x="457200" y="46264"/>
            <a:ext cx="8305799" cy="5097739"/>
          </a:xfrm>
          <a:prstGeom prst="rect">
            <a:avLst/>
          </a:prstGeom>
        </p:spPr>
      </p:pic>
      <p:sp>
        <p:nvSpPr>
          <p:cNvPr id="4" name="TextBox 3">
            <a:extLst>
              <a:ext uri="{FF2B5EF4-FFF2-40B4-BE49-F238E27FC236}">
                <a16:creationId xmlns:a16="http://schemas.microsoft.com/office/drawing/2014/main" id="{DFDBE640-9AD0-967E-68F5-782375D608E8}"/>
              </a:ext>
            </a:extLst>
          </p:cNvPr>
          <p:cNvSpPr txBox="1"/>
          <p:nvPr/>
        </p:nvSpPr>
        <p:spPr>
          <a:xfrm>
            <a:off x="0" y="14380"/>
            <a:ext cx="8398773" cy="1323439"/>
          </a:xfrm>
          <a:prstGeom prst="rect">
            <a:avLst/>
          </a:prstGeom>
          <a:noFill/>
        </p:spPr>
        <p:txBody>
          <a:bodyPr wrap="none" rtlCol="0">
            <a:spAutoFit/>
          </a:bodyPr>
          <a:lstStyle/>
          <a:p>
            <a:r>
              <a:rPr lang="en-US" dirty="0"/>
              <a:t>Arab shepherd boy using a sling, </a:t>
            </a:r>
          </a:p>
          <a:p>
            <a:r>
              <a:rPr lang="en-US" dirty="0"/>
              <a:t>c. 1900–1920, Jerusalem</a:t>
            </a:r>
          </a:p>
        </p:txBody>
      </p:sp>
    </p:spTree>
    <p:extLst>
      <p:ext uri="{BB962C8B-B14F-4D97-AF65-F5344CB8AC3E}">
        <p14:creationId xmlns:p14="http://schemas.microsoft.com/office/powerpoint/2010/main" val="429085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5200" b="1" i="0" u="none" strike="noStrike" baseline="0" dirty="0">
                <a:latin typeface="David" panose="020E0502060401010101" pitchFamily="34" charset="-79"/>
                <a:cs typeface="David" panose="020E0502060401010101" pitchFamily="34" charset="-79"/>
              </a:rPr>
              <a:t>הַמְלַמֵּד יָדַי לַקְרַב</a:t>
            </a:r>
          </a:p>
          <a:p>
            <a:pPr marR="0" algn="ctr" rtl="0"/>
            <a:r>
              <a:rPr lang="en-US" sz="4400" b="0" i="1" u="none" strike="noStrike" baseline="0" dirty="0">
                <a:latin typeface="Arial Rounded MT Bold" panose="020F0704030504030204" pitchFamily="34" charset="0"/>
                <a:cs typeface="David" panose="020E0502060401010101" pitchFamily="34" charset="-79"/>
              </a:rPr>
              <a:t>Ha-</a:t>
            </a:r>
            <a:r>
              <a:rPr lang="en-US" sz="4400" b="0" i="1" u="none" strike="noStrike" baseline="0" dirty="0" err="1">
                <a:latin typeface="Arial Rounded MT Bold" panose="020F0704030504030204" pitchFamily="34" charset="0"/>
                <a:cs typeface="David" panose="020E0502060401010101" pitchFamily="34" charset="-79"/>
              </a:rPr>
              <a:t>m'la</a:t>
            </a:r>
            <a:r>
              <a:rPr lang="en-US" sz="4400" b="0" i="1" u="none" strike="noStrike" baseline="0" dirty="0">
                <a:latin typeface="Arial Rounded MT Bold" panose="020F0704030504030204" pitchFamily="34" charset="0"/>
                <a:cs typeface="David" panose="020E0502060401010101" pitchFamily="34" charset="-79"/>
              </a:rPr>
              <a:t>-</a:t>
            </a:r>
            <a:r>
              <a:rPr lang="en-US" sz="4400" b="0" i="1" u="none" strike="noStrike" baseline="0" dirty="0" err="1">
                <a:latin typeface="Arial Rounded MT Bold" panose="020F0704030504030204" pitchFamily="34" charset="0"/>
                <a:cs typeface="David" panose="020E0502060401010101" pitchFamily="34" charset="-79"/>
              </a:rPr>
              <a:t>mayd</a:t>
            </a:r>
            <a:r>
              <a:rPr lang="en-US" sz="4400" b="0" i="1" u="none" strike="noStrike" baseline="0" dirty="0">
                <a:latin typeface="Arial Rounded MT Bold" panose="020F0704030504030204" pitchFamily="34" charset="0"/>
                <a:cs typeface="David" panose="020E0502060401010101" pitchFamily="34" charset="-79"/>
              </a:rPr>
              <a:t> </a:t>
            </a:r>
            <a:r>
              <a:rPr lang="en-US" sz="4400" b="0" i="1" u="none" strike="noStrike" baseline="0" dirty="0" err="1">
                <a:latin typeface="Arial Rounded MT Bold" panose="020F0704030504030204" pitchFamily="34" charset="0"/>
                <a:cs typeface="David" panose="020E0502060401010101" pitchFamily="34" charset="-79"/>
              </a:rPr>
              <a:t>ya-dai</a:t>
            </a:r>
            <a:r>
              <a:rPr lang="en-US" sz="4400" b="0" i="1" u="none" strike="noStrike" baseline="0" dirty="0">
                <a:latin typeface="Arial Rounded MT Bold" panose="020F0704030504030204" pitchFamily="34" charset="0"/>
                <a:cs typeface="David" panose="020E0502060401010101" pitchFamily="34" charset="-79"/>
              </a:rPr>
              <a:t> la-</a:t>
            </a:r>
            <a:r>
              <a:rPr lang="en-US" sz="4400" b="0" i="1" u="none" strike="noStrike" baseline="0" dirty="0" err="1">
                <a:latin typeface="Arial Rounded MT Bold" panose="020F0704030504030204" pitchFamily="34" charset="0"/>
                <a:cs typeface="David" panose="020E0502060401010101" pitchFamily="34" charset="-79"/>
              </a:rPr>
              <a:t>krav</a:t>
            </a:r>
            <a:r>
              <a:rPr lang="en-US" sz="4400" b="0" i="1" u="none" strike="noStrike" baseline="0" dirty="0">
                <a:latin typeface="Arial Rounded MT Bold" panose="020F0704030504030204" pitchFamily="34" charset="0"/>
                <a:cs typeface="David" panose="020E0502060401010101" pitchFamily="34" charset="-79"/>
              </a:rPr>
              <a:t> </a:t>
            </a:r>
            <a:r>
              <a:rPr lang="en-US" sz="4400" b="0" i="0" u="none" strike="noStrike" baseline="0" dirty="0">
                <a:latin typeface="Arial Rounded MT Bold" panose="020F0704030504030204" pitchFamily="34" charset="0"/>
                <a:cs typeface="David" panose="020E0502060401010101" pitchFamily="34" charset="-79"/>
              </a:rPr>
              <a:t>   </a:t>
            </a:r>
          </a:p>
          <a:p>
            <a:pPr marR="0" algn="ctr" rtl="0"/>
            <a:r>
              <a:rPr lang="en-US" sz="4400" b="0" i="0" u="none" strike="noStrike" baseline="0" dirty="0">
                <a:latin typeface="Arial Rounded MT Bold" panose="020F0704030504030204" pitchFamily="34" charset="0"/>
                <a:cs typeface="David" panose="020E0502060401010101" pitchFamily="34" charset="-79"/>
              </a:rPr>
              <a:t>Who trains my hands for war</a:t>
            </a:r>
          </a:p>
          <a:p>
            <a:pPr marR="0" algn="ctr" rtl="0"/>
            <a:endParaRPr lang="en-US" sz="4400" dirty="0">
              <a:latin typeface="Arial Rounded MT Bold" panose="020F0704030504030204" pitchFamily="34" charset="0"/>
              <a:cs typeface="David" panose="020E0502060401010101" pitchFamily="34" charset="-79"/>
            </a:endParaRPr>
          </a:p>
          <a:p>
            <a:pPr marR="0" algn="ctr" rtl="0"/>
            <a:r>
              <a:rPr lang="en-US" sz="4400" dirty="0">
                <a:latin typeface="Arial Rounded MT Bold" panose="020F0704030504030204" pitchFamily="34" charset="0"/>
                <a:cs typeface="David" panose="020E0502060401010101" pitchFamily="34" charset="-79"/>
              </a:rPr>
              <a:t>So G-d expedites expert military skills.</a:t>
            </a:r>
            <a:endParaRPr lang="en-US" sz="4400" dirty="0"/>
          </a:p>
        </p:txBody>
      </p:sp>
    </p:spTree>
    <p:extLst>
      <p:ext uri="{BB962C8B-B14F-4D97-AF65-F5344CB8AC3E}">
        <p14:creationId xmlns:p14="http://schemas.microsoft.com/office/powerpoint/2010/main" val="107853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Israeli forces killed Hezbollah leader Fouad Shukur in Beirut on Tuesday, while Hamas leader Ismail Haniyeh died Wednesday from an Israeli strike in Tehran. Both men caused the deaths of innocent civilians as well as Israeli and American soldiers.</a:t>
            </a:r>
          </a:p>
          <a:p>
            <a:pPr algn="l"/>
            <a:endParaRPr lang="en-US" sz="4000" dirty="0"/>
          </a:p>
        </p:txBody>
      </p:sp>
    </p:spTree>
    <p:extLst>
      <p:ext uri="{BB962C8B-B14F-4D97-AF65-F5344CB8AC3E}">
        <p14:creationId xmlns:p14="http://schemas.microsoft.com/office/powerpoint/2010/main" val="3720432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The New York Times reported – and other outlets like The Jerusalem Post confirmed – that Haniyeh was killed by a bomb that had been hidden, several weeks earlier, inside the room where the senior Hamas leader was staying, and that the bomb was activated remotely by Israeli Mossad agents who were on Iranian soil at the time.</a:t>
            </a:r>
          </a:p>
        </p:txBody>
      </p:sp>
    </p:spTree>
    <p:extLst>
      <p:ext uri="{BB962C8B-B14F-4D97-AF65-F5344CB8AC3E}">
        <p14:creationId xmlns:p14="http://schemas.microsoft.com/office/powerpoint/2010/main" val="4129429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85000" lnSpcReduction="20000"/>
          </a:bodyPr>
          <a:lstStyle/>
          <a:p>
            <a:pPr algn="l"/>
            <a:r>
              <a:rPr lang="en-US" sz="4000" dirty="0"/>
              <a:t>According to sources of the Jerusalem Post , the bomb had been smuggled into Iran and hidden in the guest house as far back as June. The house is located in an IRGC compound in a high-end suburb of northern Tehran.</a:t>
            </a:r>
          </a:p>
          <a:p>
            <a:pPr algn="l"/>
            <a:r>
              <a:rPr lang="en-US" sz="4000" dirty="0"/>
              <a:t>During his frequent visits to Tehran over the past decade, the Hamas leader often stayed at this exact guest house, providing a clear target location for his assassination.</a:t>
            </a:r>
          </a:p>
        </p:txBody>
      </p:sp>
    </p:spTree>
    <p:extLst>
      <p:ext uri="{BB962C8B-B14F-4D97-AF65-F5344CB8AC3E}">
        <p14:creationId xmlns:p14="http://schemas.microsoft.com/office/powerpoint/2010/main" val="962053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Fuad </a:t>
            </a:r>
            <a:r>
              <a:rPr lang="en-US" sz="4000" dirty="0" err="1"/>
              <a:t>Shukr</a:t>
            </a:r>
            <a:r>
              <a:rPr lang="en-US" sz="4000" dirty="0"/>
              <a:t> was also behind the 1983 bombing of the US Marine barracks in Beirut that killed 241 Americans. The US had offered a $5 million bounty for him since, but it was Israel that took him out, days after he helped kill 12 Druze children in Israel.</a:t>
            </a:r>
          </a:p>
        </p:txBody>
      </p:sp>
    </p:spTree>
    <p:extLst>
      <p:ext uri="{BB962C8B-B14F-4D97-AF65-F5344CB8AC3E}">
        <p14:creationId xmlns:p14="http://schemas.microsoft.com/office/powerpoint/2010/main" val="1320351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CC1D2CE-F0FD-F961-99E4-1CA6E202E063}"/>
              </a:ext>
            </a:extLst>
          </p:cNvPr>
          <p:cNvPicPr>
            <a:picLocks noChangeAspect="1"/>
          </p:cNvPicPr>
          <p:nvPr/>
        </p:nvPicPr>
        <p:blipFill>
          <a:blip r:embed="rId3"/>
          <a:stretch>
            <a:fillRect/>
          </a:stretch>
        </p:blipFill>
        <p:spPr>
          <a:xfrm>
            <a:off x="2438400" y="13552"/>
            <a:ext cx="4267200" cy="5116395"/>
          </a:xfrm>
          <a:prstGeom prst="rect">
            <a:avLst/>
          </a:prstGeom>
        </p:spPr>
      </p:pic>
    </p:spTree>
    <p:extLst>
      <p:ext uri="{BB962C8B-B14F-4D97-AF65-F5344CB8AC3E}">
        <p14:creationId xmlns:p14="http://schemas.microsoft.com/office/powerpoint/2010/main" val="478116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5200" b="1" i="0" u="none" strike="noStrike" baseline="0" dirty="0">
                <a:latin typeface="David" panose="020E0502060401010101" pitchFamily="34" charset="-79"/>
                <a:cs typeface="David" panose="020E0502060401010101" pitchFamily="34" charset="-79"/>
              </a:rPr>
              <a:t>הַמְלַמֵּד יָדַי לַקְרַב</a:t>
            </a:r>
          </a:p>
          <a:p>
            <a:pPr marR="0" algn="ctr" rtl="0"/>
            <a:r>
              <a:rPr lang="en-US" sz="4400" b="0" i="1" u="none" strike="noStrike" baseline="0" dirty="0">
                <a:latin typeface="Arial Rounded MT Bold" panose="020F0704030504030204" pitchFamily="34" charset="0"/>
                <a:cs typeface="David" panose="020E0502060401010101" pitchFamily="34" charset="-79"/>
              </a:rPr>
              <a:t>Ha-</a:t>
            </a:r>
            <a:r>
              <a:rPr lang="en-US" sz="4400" b="0" i="1" u="none" strike="noStrike" baseline="0" dirty="0" err="1">
                <a:latin typeface="Arial Rounded MT Bold" panose="020F0704030504030204" pitchFamily="34" charset="0"/>
                <a:cs typeface="David" panose="020E0502060401010101" pitchFamily="34" charset="-79"/>
              </a:rPr>
              <a:t>m'la</a:t>
            </a:r>
            <a:r>
              <a:rPr lang="en-US" sz="4400" b="0" i="1" u="none" strike="noStrike" baseline="0" dirty="0">
                <a:latin typeface="Arial Rounded MT Bold" panose="020F0704030504030204" pitchFamily="34" charset="0"/>
                <a:cs typeface="David" panose="020E0502060401010101" pitchFamily="34" charset="-79"/>
              </a:rPr>
              <a:t>-</a:t>
            </a:r>
            <a:r>
              <a:rPr lang="en-US" sz="4400" b="0" i="1" u="none" strike="noStrike" baseline="0" dirty="0" err="1">
                <a:latin typeface="Arial Rounded MT Bold" panose="020F0704030504030204" pitchFamily="34" charset="0"/>
                <a:cs typeface="David" panose="020E0502060401010101" pitchFamily="34" charset="-79"/>
              </a:rPr>
              <a:t>mayd</a:t>
            </a:r>
            <a:r>
              <a:rPr lang="en-US" sz="4400" b="0" i="1" u="none" strike="noStrike" baseline="0" dirty="0">
                <a:latin typeface="Arial Rounded MT Bold" panose="020F0704030504030204" pitchFamily="34" charset="0"/>
                <a:cs typeface="David" panose="020E0502060401010101" pitchFamily="34" charset="-79"/>
              </a:rPr>
              <a:t> </a:t>
            </a:r>
            <a:r>
              <a:rPr lang="en-US" sz="4400" b="0" i="1" u="none" strike="noStrike" baseline="0" dirty="0" err="1">
                <a:latin typeface="Arial Rounded MT Bold" panose="020F0704030504030204" pitchFamily="34" charset="0"/>
                <a:cs typeface="David" panose="020E0502060401010101" pitchFamily="34" charset="-79"/>
              </a:rPr>
              <a:t>ya-dai</a:t>
            </a:r>
            <a:r>
              <a:rPr lang="en-US" sz="4400" b="0" i="1" u="none" strike="noStrike" baseline="0" dirty="0">
                <a:latin typeface="Arial Rounded MT Bold" panose="020F0704030504030204" pitchFamily="34" charset="0"/>
                <a:cs typeface="David" panose="020E0502060401010101" pitchFamily="34" charset="-79"/>
              </a:rPr>
              <a:t> la-</a:t>
            </a:r>
            <a:r>
              <a:rPr lang="en-US" sz="4400" b="0" i="1" u="none" strike="noStrike" baseline="0" dirty="0" err="1">
                <a:latin typeface="Arial Rounded MT Bold" panose="020F0704030504030204" pitchFamily="34" charset="0"/>
                <a:cs typeface="David" panose="020E0502060401010101" pitchFamily="34" charset="-79"/>
              </a:rPr>
              <a:t>krav</a:t>
            </a:r>
            <a:r>
              <a:rPr lang="en-US" sz="4400" b="0" i="1" u="none" strike="noStrike" baseline="0" dirty="0">
                <a:latin typeface="Arial Rounded MT Bold" panose="020F0704030504030204" pitchFamily="34" charset="0"/>
                <a:cs typeface="David" panose="020E0502060401010101" pitchFamily="34" charset="-79"/>
              </a:rPr>
              <a:t> </a:t>
            </a:r>
            <a:r>
              <a:rPr lang="en-US" sz="4400" b="0" i="0" u="none" strike="noStrike" baseline="0" dirty="0">
                <a:latin typeface="Arial Rounded MT Bold" panose="020F0704030504030204" pitchFamily="34" charset="0"/>
                <a:cs typeface="David" panose="020E0502060401010101" pitchFamily="34" charset="-79"/>
              </a:rPr>
              <a:t>   </a:t>
            </a:r>
          </a:p>
          <a:p>
            <a:pPr marR="0" algn="ctr" rtl="0"/>
            <a:r>
              <a:rPr lang="en-US" sz="4400" b="0" i="0" u="none" strike="noStrike" baseline="0" dirty="0">
                <a:latin typeface="Arial Rounded MT Bold" panose="020F0704030504030204" pitchFamily="34" charset="0"/>
                <a:cs typeface="David" panose="020E0502060401010101" pitchFamily="34" charset="-79"/>
              </a:rPr>
              <a:t>Who trains my hands for war</a:t>
            </a:r>
          </a:p>
          <a:p>
            <a:pPr marR="0" algn="ctr" rtl="0"/>
            <a:endParaRPr lang="en-US" sz="4400" dirty="0">
              <a:latin typeface="Arial Rounded MT Bold" panose="020F0704030504030204" pitchFamily="34" charset="0"/>
              <a:cs typeface="David" panose="020E0502060401010101" pitchFamily="34" charset="-79"/>
            </a:endParaRPr>
          </a:p>
          <a:p>
            <a:pPr marR="0" algn="ctr" rtl="0"/>
            <a:r>
              <a:rPr lang="en-US" sz="4400" dirty="0">
                <a:latin typeface="Arial Rounded MT Bold" panose="020F0704030504030204" pitchFamily="34" charset="0"/>
                <a:cs typeface="David" panose="020E0502060401010101" pitchFamily="34" charset="-79"/>
              </a:rPr>
              <a:t>So G-d expedites expert military skills.</a:t>
            </a:r>
            <a:endParaRPr lang="en-US" sz="4400" dirty="0"/>
          </a:p>
        </p:txBody>
      </p:sp>
    </p:spTree>
    <p:extLst>
      <p:ext uri="{BB962C8B-B14F-4D97-AF65-F5344CB8AC3E}">
        <p14:creationId xmlns:p14="http://schemas.microsoft.com/office/powerpoint/2010/main" val="617117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0"/>
            <a:r>
              <a:rPr lang="he-IL" sz="4800" b="1" dirty="0">
                <a:latin typeface="David" panose="020E0502060401010101" pitchFamily="34" charset="-79"/>
                <a:cs typeface="David" panose="020E0502060401010101" pitchFamily="34" charset="-79"/>
              </a:rPr>
              <a:t>חַסְדִי וּמְצוּדָתִי</a:t>
            </a:r>
          </a:p>
          <a:p>
            <a:pPr marR="0" algn="ctr" rtl="0"/>
            <a:r>
              <a:rPr lang="en-US" sz="4000" b="0" i="1" u="none" strike="noStrike" baseline="0" dirty="0">
                <a:latin typeface="Arial Rounded MT Bold" panose="020F0704030504030204" pitchFamily="34" charset="0"/>
                <a:cs typeface="David" panose="020E0502060401010101" pitchFamily="34" charset="-79"/>
              </a:rPr>
              <a:t>Khas-dee </a:t>
            </a:r>
            <a:r>
              <a:rPr lang="en-US" sz="4000" b="0" i="1" u="none" strike="noStrike" baseline="0" dirty="0" err="1">
                <a:latin typeface="Arial Rounded MT Bold" panose="020F0704030504030204" pitchFamily="34" charset="0"/>
                <a:cs typeface="David" panose="020E0502060401010101" pitchFamily="34" charset="-79"/>
              </a:rPr>
              <a:t>oo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m'tsoo</a:t>
            </a:r>
            <a:r>
              <a:rPr lang="en-US" sz="4000" b="0" i="1" u="none" strike="noStrike" baseline="0" dirty="0">
                <a:latin typeface="Arial Rounded MT Bold" panose="020F0704030504030204" pitchFamily="34" charset="0"/>
                <a:cs typeface="David" panose="020E0502060401010101" pitchFamily="34" charset="-79"/>
              </a:rPr>
              <a:t>-da-tee,</a:t>
            </a:r>
          </a:p>
          <a:p>
            <a:pPr marR="0" algn="ctr" rtl="0"/>
            <a:r>
              <a:rPr lang="en-US" sz="4000" b="0" i="0" u="none" strike="noStrike" baseline="0" dirty="0">
                <a:latin typeface="Arial Rounded MT Bold" panose="020F0704030504030204" pitchFamily="34" charset="0"/>
                <a:cs typeface="David" panose="020E0502060401010101" pitchFamily="34" charset="-79"/>
              </a:rPr>
              <a:t>[My lovingkindness and my fortress,</a:t>
            </a:r>
          </a:p>
        </p:txBody>
      </p:sp>
    </p:spTree>
    <p:extLst>
      <p:ext uri="{BB962C8B-B14F-4D97-AF65-F5344CB8AC3E}">
        <p14:creationId xmlns:p14="http://schemas.microsoft.com/office/powerpoint/2010/main" val="2974391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R="0" algn="l" rtl="0"/>
            <a:r>
              <a:rPr lang="he-IL" sz="4800" b="1" dirty="0">
                <a:latin typeface="David" panose="020E0502060401010101" pitchFamily="34" charset="-79"/>
                <a:cs typeface="David" panose="020E0502060401010101" pitchFamily="34" charset="-79"/>
              </a:rPr>
              <a:t>חַסְדִי</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khas</a:t>
            </a:r>
            <a:r>
              <a:rPr lang="en-US" sz="4000" b="0" i="1" u="none" strike="noStrike" baseline="0" dirty="0">
                <a:latin typeface="Arial Rounded MT Bold" panose="020F0704030504030204" pitchFamily="34" charset="0"/>
                <a:cs typeface="David" panose="020E0502060401010101" pitchFamily="34" charset="-79"/>
              </a:rPr>
              <a:t>-dee	 </a:t>
            </a:r>
            <a:r>
              <a:rPr lang="en-US" sz="4000" b="0" i="0" u="none" strike="noStrike" baseline="0" dirty="0">
                <a:latin typeface="Arial Rounded MT Bold" panose="020F0704030504030204" pitchFamily="34" charset="0"/>
                <a:cs typeface="David" panose="020E0502060401010101" pitchFamily="34" charset="-79"/>
              </a:rPr>
              <a:t>my </a:t>
            </a:r>
            <a:r>
              <a:rPr lang="en-US" sz="4000" b="0" i="1" u="none" strike="noStrike" baseline="0" dirty="0" err="1">
                <a:latin typeface="Arial Rounded MT Bold" panose="020F0704030504030204" pitchFamily="34" charset="0"/>
                <a:cs typeface="David" panose="020E0502060401010101" pitchFamily="34" charset="-79"/>
              </a:rPr>
              <a:t>kheh</a:t>
            </a:r>
            <a:r>
              <a:rPr lang="en-US" sz="4000" b="0" i="1" u="none" strike="noStrike" baseline="0" dirty="0">
                <a:latin typeface="Arial Rounded MT Bold" panose="020F0704030504030204" pitchFamily="34" charset="0"/>
                <a:cs typeface="David" panose="020E0502060401010101" pitchFamily="34" charset="-79"/>
              </a:rPr>
              <a:t>-sed,</a:t>
            </a:r>
            <a:r>
              <a:rPr lang="en-US" sz="4000" b="0" i="0" u="none" strike="noStrike" baseline="0" dirty="0">
                <a:latin typeface="Arial Rounded MT Bold" panose="020F0704030504030204" pitchFamily="34" charset="0"/>
                <a:cs typeface="David" panose="020E0502060401010101" pitchFamily="34" charset="-79"/>
              </a:rPr>
              <a:t> my lovingkindness</a:t>
            </a:r>
          </a:p>
          <a:p>
            <a:pPr marR="0" algn="l" rtl="0"/>
            <a:r>
              <a:rPr lang="en-US" sz="4000" b="0" i="0" u="none" strike="noStrike" baseline="0" dirty="0">
                <a:latin typeface="Arial Rounded MT Bold" panose="020F0704030504030204" pitchFamily="34" charset="0"/>
                <a:cs typeface="David" panose="020E0502060401010101" pitchFamily="34" charset="-79"/>
              </a:rPr>
              <a:t>kindness, benevolence; goodness, charity, grace; (flowery) favor, grace;</a:t>
            </a:r>
          </a:p>
          <a:p>
            <a:pPr marR="0" algn="l" rtl="0"/>
            <a:r>
              <a:rPr lang="he-IL" sz="4800" b="1" dirty="0">
                <a:latin typeface="David" panose="020E0502060401010101" pitchFamily="34" charset="-79"/>
                <a:cs typeface="David" panose="020E0502060401010101" pitchFamily="34" charset="-79"/>
              </a:rPr>
              <a:t>מְצוּדָתִי</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m'tsoo</a:t>
            </a:r>
            <a:r>
              <a:rPr lang="en-US" sz="4000" b="0" i="1" u="none" strike="noStrike" baseline="0" dirty="0">
                <a:latin typeface="Arial Rounded MT Bold" panose="020F0704030504030204" pitchFamily="34" charset="0"/>
                <a:cs typeface="David" panose="020E0502060401010101" pitchFamily="34" charset="-79"/>
              </a:rPr>
              <a:t>-da	</a:t>
            </a:r>
            <a:r>
              <a:rPr lang="en-US" sz="4000" b="0" i="0" u="none" strike="noStrike" baseline="0" dirty="0">
                <a:latin typeface="Arial Rounded MT Bold" panose="020F0704030504030204" pitchFamily="34" charset="0"/>
                <a:cs typeface="David" panose="020E0502060401010101" pitchFamily="34" charset="-79"/>
              </a:rPr>
              <a:t>fortress, stronghold</a:t>
            </a:r>
            <a:endParaRPr lang="en-US" sz="4000" dirty="0"/>
          </a:p>
        </p:txBody>
      </p:sp>
    </p:spTree>
    <p:extLst>
      <p:ext uri="{BB962C8B-B14F-4D97-AF65-F5344CB8AC3E}">
        <p14:creationId xmlns:p14="http://schemas.microsoft.com/office/powerpoint/2010/main" val="1460759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R="0" algn="ctr" rtl="0"/>
            <a:r>
              <a:rPr lang="he-IL" sz="4800" b="1" dirty="0">
                <a:latin typeface="David" panose="020E0502060401010101" pitchFamily="34" charset="-79"/>
                <a:cs typeface="David" panose="020E0502060401010101" pitchFamily="34" charset="-79"/>
              </a:rPr>
              <a:t>מִשְׂגַבִּי וּמְפָלְטִי לִי</a:t>
            </a:r>
          </a:p>
          <a:p>
            <a:pPr marR="0" algn="ctr" rtl="0"/>
            <a:r>
              <a:rPr lang="en-US" sz="4000" b="0" i="1" u="none" strike="noStrike" baseline="0" dirty="0">
                <a:latin typeface="Arial Rounded MT Bold" panose="020F0704030504030204" pitchFamily="34" charset="0"/>
                <a:cs typeface="David" panose="020E0502060401010101" pitchFamily="34" charset="-79"/>
              </a:rPr>
              <a:t>Mees-ga-be </a:t>
            </a:r>
            <a:r>
              <a:rPr lang="en-US" sz="4000" b="0" i="1" u="none" strike="noStrike" baseline="0" dirty="0" err="1">
                <a:latin typeface="Arial Rounded MT Bold" panose="020F0704030504030204" pitchFamily="34" charset="0"/>
                <a:cs typeface="David" panose="020E0502060401010101" pitchFamily="34" charset="-79"/>
              </a:rPr>
              <a:t>oo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m'fal</a:t>
            </a:r>
            <a:r>
              <a:rPr lang="en-US" sz="4000" b="0" i="1" u="none" strike="noStrike" baseline="0" dirty="0">
                <a:latin typeface="Arial Rounded MT Bold" panose="020F0704030504030204" pitchFamily="34" charset="0"/>
                <a:cs typeface="David" panose="020E0502060401010101" pitchFamily="34" charset="-79"/>
              </a:rPr>
              <a:t>-tee lee </a:t>
            </a:r>
          </a:p>
          <a:p>
            <a:pPr marR="0" algn="ctr" rtl="0"/>
            <a:r>
              <a:rPr lang="en-US" sz="4000" b="0" i="0" u="none" strike="noStrike" baseline="0" dirty="0">
                <a:latin typeface="Arial Rounded MT Bold" panose="020F0704030504030204" pitchFamily="34" charset="0"/>
                <a:cs typeface="David" panose="020E0502060401010101" pitchFamily="34" charset="-79"/>
              </a:rPr>
              <a:t>My high tower and my deliverer]</a:t>
            </a:r>
          </a:p>
          <a:p>
            <a:pPr marR="0" algn="l" rtl="0"/>
            <a:r>
              <a:rPr lang="he-IL" sz="4800" b="1" dirty="0">
                <a:latin typeface="David" panose="020E0502060401010101" pitchFamily="34" charset="-79"/>
                <a:cs typeface="David" panose="020E0502060401010101" pitchFamily="34" charset="-79"/>
              </a:rPr>
              <a:t>מִשְׂגַבִּי</a:t>
            </a:r>
            <a:r>
              <a:rPr lang="en-US" sz="4000" b="0" i="1" u="none" strike="noStrike" baseline="0" dirty="0">
                <a:latin typeface="Arial Rounded MT Bold" panose="020F0704030504030204" pitchFamily="34" charset="0"/>
                <a:cs typeface="David" panose="020E0502060401010101" pitchFamily="34" charset="-79"/>
              </a:rPr>
              <a:t>	mees-ga-bee</a:t>
            </a:r>
            <a:r>
              <a:rPr lang="en-US" sz="4000" b="0" i="0" u="none" strike="noStrike" baseline="0" dirty="0">
                <a:latin typeface="Arial Rounded MT Bold" panose="020F0704030504030204" pitchFamily="34" charset="0"/>
                <a:cs typeface="David" panose="020E0502060401010101" pitchFamily="34" charset="-79"/>
              </a:rPr>
              <a:t>	fortress, high place</a:t>
            </a:r>
          </a:p>
          <a:p>
            <a:pPr marR="0" algn="l" rtl="0"/>
            <a:r>
              <a:rPr lang="he-IL" sz="4800" b="1" dirty="0">
                <a:latin typeface="David" panose="020E0502060401010101" pitchFamily="34" charset="-79"/>
                <a:cs typeface="David" panose="020E0502060401010101" pitchFamily="34" charset="-79"/>
              </a:rPr>
              <a:t>מְפָלְטִי</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m'fal</a:t>
            </a:r>
            <a:r>
              <a:rPr lang="en-US" sz="4000" b="0" i="1" u="none" strike="noStrike" baseline="0" dirty="0">
                <a:latin typeface="Arial Rounded MT Bold" panose="020F0704030504030204" pitchFamily="34" charset="0"/>
                <a:cs typeface="David" panose="020E0502060401010101" pitchFamily="34" charset="-79"/>
              </a:rPr>
              <a:t>-tee</a:t>
            </a:r>
            <a:r>
              <a:rPr lang="en-US" sz="4000" b="0" i="0" u="none" strike="noStrike" baseline="0" dirty="0">
                <a:latin typeface="Arial Rounded MT Bold" panose="020F0704030504030204" pitchFamily="34" charset="0"/>
                <a:cs typeface="David" panose="020E0502060401010101" pitchFamily="34" charset="-79"/>
              </a:rPr>
              <a:t>	refuge, escape. haven</a:t>
            </a:r>
            <a:endParaRPr lang="en-US" sz="4000" dirty="0"/>
          </a:p>
        </p:txBody>
      </p:sp>
    </p:spTree>
    <p:extLst>
      <p:ext uri="{BB962C8B-B14F-4D97-AF65-F5344CB8AC3E}">
        <p14:creationId xmlns:p14="http://schemas.microsoft.com/office/powerpoint/2010/main" val="1857752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5200" b="1" dirty="0">
                <a:latin typeface="David" panose="020E0502060401010101" pitchFamily="34" charset="-79"/>
                <a:cs typeface="David" panose="020E0502060401010101" pitchFamily="34" charset="-79"/>
              </a:rPr>
              <a:t>מָגִנִי וּבוֹ חָסִיתִי</a:t>
            </a:r>
            <a:endParaRPr lang="en-US" sz="5200" b="1" dirty="0">
              <a:latin typeface="David" panose="020E0502060401010101" pitchFamily="34" charset="-79"/>
              <a:cs typeface="David" panose="020E0502060401010101" pitchFamily="34" charset="-79"/>
            </a:endParaRPr>
          </a:p>
          <a:p>
            <a:pPr marR="0" algn="ctr" rtl="1"/>
            <a:r>
              <a:rPr lang="en-US" sz="5200" b="1" dirty="0">
                <a:latin typeface="David" panose="020E0502060401010101" pitchFamily="34" charset="-79"/>
                <a:cs typeface="David" panose="020E0502060401010101" pitchFamily="34" charset="-79"/>
              </a:rPr>
              <a:t> </a:t>
            </a:r>
            <a:r>
              <a:rPr lang="en-US" sz="4000" b="0" i="1" u="none" strike="noStrike" baseline="0" dirty="0">
                <a:latin typeface="Arial Rounded MT Bold" panose="020F0704030504030204" pitchFamily="34" charset="0"/>
                <a:cs typeface="David" panose="020E0502060401010101" pitchFamily="34" charset="-79"/>
              </a:rPr>
              <a:t>Ma-gee-nee u-</a:t>
            </a:r>
            <a:r>
              <a:rPr lang="en-US" sz="4000" b="0" i="1" u="none" strike="noStrike" baseline="0" dirty="0" err="1">
                <a:latin typeface="Arial Rounded MT Bold" panose="020F0704030504030204" pitchFamily="34" charset="0"/>
                <a:cs typeface="David" panose="020E0502060401010101" pitchFamily="34" charset="-79"/>
              </a:rPr>
              <a:t>vo</a:t>
            </a:r>
            <a:r>
              <a:rPr lang="en-US" sz="4000" b="0" i="1" u="none" strike="noStrike" baseline="0" dirty="0">
                <a:latin typeface="Arial Rounded MT Bold" panose="020F0704030504030204" pitchFamily="34" charset="0"/>
                <a:cs typeface="David" panose="020E0502060401010101" pitchFamily="34" charset="-79"/>
              </a:rPr>
              <a:t> kha-see-tee,</a:t>
            </a:r>
          </a:p>
          <a:p>
            <a:pPr marR="0" algn="ctr" rtl="0"/>
            <a:r>
              <a:rPr lang="en-US" sz="4000" b="0" i="0" u="none" strike="noStrike" baseline="0" dirty="0">
                <a:latin typeface="Arial Rounded MT Bold" panose="020F0704030504030204" pitchFamily="34" charset="0"/>
                <a:cs typeface="David" panose="020E0502060401010101" pitchFamily="34" charset="-79"/>
              </a:rPr>
              <a:t>My shield and the One in whom I take refuge,</a:t>
            </a:r>
          </a:p>
        </p:txBody>
      </p:sp>
    </p:spTree>
    <p:extLst>
      <p:ext uri="{BB962C8B-B14F-4D97-AF65-F5344CB8AC3E}">
        <p14:creationId xmlns:p14="http://schemas.microsoft.com/office/powerpoint/2010/main" val="122522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l" rtl="0"/>
            <a:endParaRPr lang="he-IL" sz="1800" b="0" i="0" u="none" strike="noStrike" baseline="0" dirty="0">
              <a:latin typeface="David" panose="020E0502060401010101" pitchFamily="34" charset="-79"/>
              <a:cs typeface="David" panose="020E0502060401010101" pitchFamily="34" charset="-79"/>
            </a:endParaRPr>
          </a:p>
          <a:p>
            <a:pPr marR="0" algn="l" rtl="0"/>
            <a:r>
              <a:rPr lang="he-IL" sz="5200" b="1" dirty="0">
                <a:latin typeface="David" panose="020E0502060401010101" pitchFamily="34" charset="-79"/>
                <a:cs typeface="David" panose="020E0502060401010101" pitchFamily="34" charset="-79"/>
              </a:rPr>
              <a:t>מָגִנִי</a:t>
            </a:r>
            <a:r>
              <a:rPr lang="en-US" sz="4000" b="0" i="1" u="none" strike="noStrike" baseline="0" dirty="0">
                <a:latin typeface="Arial Rounded MT Bold" panose="020F0704030504030204" pitchFamily="34" charset="0"/>
                <a:cs typeface="David" panose="020E0502060401010101" pitchFamily="34" charset="-79"/>
              </a:rPr>
              <a:t> ma-gee-nee  </a:t>
            </a:r>
            <a:r>
              <a:rPr lang="en-US" sz="4000" b="0" i="0" u="none" strike="noStrike" baseline="0" dirty="0">
                <a:latin typeface="Arial Rounded MT Bold" panose="020F0704030504030204" pitchFamily="34" charset="0"/>
                <a:cs typeface="David" panose="020E0502060401010101" pitchFamily="34" charset="-79"/>
              </a:rPr>
              <a:t>shield, guard</a:t>
            </a:r>
          </a:p>
          <a:p>
            <a:pPr algn="l"/>
            <a:endParaRPr lang="en-US" sz="4000" dirty="0"/>
          </a:p>
        </p:txBody>
      </p:sp>
    </p:spTree>
    <p:extLst>
      <p:ext uri="{BB962C8B-B14F-4D97-AF65-F5344CB8AC3E}">
        <p14:creationId xmlns:p14="http://schemas.microsoft.com/office/powerpoint/2010/main" val="1252010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5200" b="1" dirty="0">
                <a:latin typeface="David" panose="020E0502060401010101" pitchFamily="34" charset="-79"/>
                <a:cs typeface="David" panose="020E0502060401010101" pitchFamily="34" charset="-79"/>
              </a:rPr>
              <a:t>הָרוֹדֵד עָמִי תַחְתָֽי:</a:t>
            </a:r>
          </a:p>
          <a:p>
            <a:pPr marR="0" algn="ctr" rtl="0"/>
            <a:r>
              <a:rPr lang="en-US" sz="4000" b="0" i="1" u="none" strike="noStrike" baseline="0" dirty="0">
                <a:latin typeface="Arial Rounded MT Bold" panose="020F0704030504030204" pitchFamily="34" charset="0"/>
                <a:cs typeface="David" panose="020E0502060401010101" pitchFamily="34" charset="-79"/>
              </a:rPr>
              <a:t>Ha-</a:t>
            </a:r>
            <a:r>
              <a:rPr lang="en-US" sz="4000" b="0" i="1" u="none" strike="noStrike" baseline="0" dirty="0" err="1">
                <a:latin typeface="Arial Rounded MT Bold" panose="020F0704030504030204" pitchFamily="34" charset="0"/>
                <a:cs typeface="David" panose="020E0502060401010101" pitchFamily="34" charset="-79"/>
              </a:rPr>
              <a:t>ro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dayd</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amee</a:t>
            </a:r>
            <a:r>
              <a:rPr lang="en-US" sz="4000" b="0" i="1" u="none" strike="noStrike" baseline="0" dirty="0">
                <a:latin typeface="Arial Rounded MT Bold" panose="020F0704030504030204" pitchFamily="34" charset="0"/>
                <a:cs typeface="David" panose="020E0502060401010101" pitchFamily="34" charset="-79"/>
              </a:rPr>
              <a:t> </a:t>
            </a:r>
            <a:r>
              <a:rPr lang="en-US" sz="4000" b="0" i="1" u="none" strike="noStrike" baseline="0" dirty="0" err="1">
                <a:latin typeface="Arial Rounded MT Bold" panose="020F0704030504030204" pitchFamily="34" charset="0"/>
                <a:cs typeface="David" panose="020E0502060401010101" pitchFamily="34" charset="-79"/>
              </a:rPr>
              <a:t>takhtai</a:t>
            </a:r>
            <a:r>
              <a:rPr lang="en-US" sz="4000" b="0" i="1" u="none" strike="noStrike" baseline="0" dirty="0">
                <a:latin typeface="Arial Rounded MT Bold" panose="020F0704030504030204" pitchFamily="34" charset="0"/>
                <a:cs typeface="David" panose="020E0502060401010101" pitchFamily="34" charset="-79"/>
              </a:rPr>
              <a:t> </a:t>
            </a:r>
          </a:p>
          <a:p>
            <a:pPr marR="0" algn="ctr" rtl="0"/>
            <a:r>
              <a:rPr lang="en-US" sz="4000" b="0" i="0" u="none" strike="noStrike" baseline="0" dirty="0">
                <a:latin typeface="Arial Rounded MT Bold" panose="020F0704030504030204" pitchFamily="34" charset="0"/>
                <a:cs typeface="David" panose="020E0502060401010101" pitchFamily="34" charset="-79"/>
              </a:rPr>
              <a:t>Who subdues my people </a:t>
            </a:r>
          </a:p>
          <a:p>
            <a:pPr marR="0" algn="ctr" rtl="0"/>
            <a:r>
              <a:rPr lang="en-US" sz="4000" b="0" i="0" u="none" strike="noStrike" baseline="0" dirty="0">
                <a:latin typeface="Arial Rounded MT Bold" panose="020F0704030504030204" pitchFamily="34" charset="0"/>
                <a:cs typeface="David" panose="020E0502060401010101" pitchFamily="34" charset="-79"/>
              </a:rPr>
              <a:t>under me.</a:t>
            </a:r>
            <a:endParaRPr lang="en-US" sz="4000" dirty="0"/>
          </a:p>
        </p:txBody>
      </p:sp>
    </p:spTree>
    <p:extLst>
      <p:ext uri="{BB962C8B-B14F-4D97-AF65-F5344CB8AC3E}">
        <p14:creationId xmlns:p14="http://schemas.microsoft.com/office/powerpoint/2010/main" val="491899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Tree>
    <p:extLst>
      <p:ext uri="{BB962C8B-B14F-4D97-AF65-F5344CB8AC3E}">
        <p14:creationId xmlns:p14="http://schemas.microsoft.com/office/powerpoint/2010/main" val="2506841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33701BDA-6EC5-EE10-EA76-48F955500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739558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2C77C5C-EC3E-46DA-5C5E-382B17EFA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D977CAB-5491-D377-2533-B791B3CF7E34}"/>
              </a:ext>
            </a:extLst>
          </p:cNvPr>
          <p:cNvSpPr txBox="1"/>
          <p:nvPr/>
        </p:nvSpPr>
        <p:spPr>
          <a:xfrm>
            <a:off x="370239" y="438150"/>
            <a:ext cx="8168198" cy="2554545"/>
          </a:xfrm>
          <a:prstGeom prst="rect">
            <a:avLst/>
          </a:prstGeom>
          <a:noFill/>
        </p:spPr>
        <p:txBody>
          <a:bodyPr wrap="none" rtlCol="0">
            <a:spAutoFit/>
          </a:bodyPr>
          <a:lstStyle/>
          <a:p>
            <a:pPr algn="l"/>
            <a:r>
              <a:rPr lang="en-US" dirty="0"/>
              <a:t>The L-</a:t>
            </a:r>
            <a:r>
              <a:rPr lang="en-US" dirty="0" err="1"/>
              <a:t>rd</a:t>
            </a:r>
            <a:r>
              <a:rPr lang="en-US" dirty="0"/>
              <a:t> of the Battle Ps 144.1-2</a:t>
            </a:r>
          </a:p>
          <a:p>
            <a:pPr marL="509588" indent="-509588" algn="l">
              <a:buFont typeface="+mj-lt"/>
              <a:buAutoNum type="arabicPeriod"/>
            </a:pPr>
            <a:r>
              <a:rPr lang="en-US" dirty="0"/>
              <a:t>The words</a:t>
            </a:r>
          </a:p>
          <a:p>
            <a:pPr marL="509588" indent="-509588" algn="l">
              <a:buFont typeface="+mj-lt"/>
              <a:buAutoNum type="arabicPeriod"/>
            </a:pPr>
            <a:r>
              <a:rPr lang="en-US" b="1" u="sng" dirty="0">
                <a:solidFill>
                  <a:srgbClr val="FFFF00"/>
                </a:solidFill>
              </a:rPr>
              <a:t>The Seriousness of Attack</a:t>
            </a:r>
          </a:p>
          <a:p>
            <a:pPr marL="509588" indent="-509588" algn="l">
              <a:buFont typeface="+mj-lt"/>
              <a:buAutoNum type="arabicPeriod"/>
            </a:pPr>
            <a:r>
              <a:rPr lang="en-US" dirty="0"/>
              <a:t>The Way of Victory</a:t>
            </a:r>
          </a:p>
        </p:txBody>
      </p:sp>
    </p:spTree>
    <p:extLst>
      <p:ext uri="{BB962C8B-B14F-4D97-AF65-F5344CB8AC3E}">
        <p14:creationId xmlns:p14="http://schemas.microsoft.com/office/powerpoint/2010/main" val="62524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5BAB4F9-BED0-7BE2-A356-2E832B285904}"/>
              </a:ext>
            </a:extLst>
          </p:cNvPr>
          <p:cNvPicPr>
            <a:picLocks noChangeAspect="1"/>
          </p:cNvPicPr>
          <p:nvPr/>
        </p:nvPicPr>
        <p:blipFill>
          <a:blip r:embed="rId3"/>
          <a:stretch>
            <a:fillRect/>
          </a:stretch>
        </p:blipFill>
        <p:spPr>
          <a:xfrm>
            <a:off x="609600" y="-60315"/>
            <a:ext cx="7834001" cy="5203815"/>
          </a:xfrm>
          <a:prstGeom prst="rect">
            <a:avLst/>
          </a:prstGeom>
        </p:spPr>
      </p:pic>
    </p:spTree>
    <p:extLst>
      <p:ext uri="{BB962C8B-B14F-4D97-AF65-F5344CB8AC3E}">
        <p14:creationId xmlns:p14="http://schemas.microsoft.com/office/powerpoint/2010/main" val="2481190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088A332-9BDF-4AF7-281B-64104E780E38}"/>
              </a:ext>
            </a:extLst>
          </p:cNvPr>
          <p:cNvPicPr>
            <a:picLocks noChangeAspect="1"/>
          </p:cNvPicPr>
          <p:nvPr/>
        </p:nvPicPr>
        <p:blipFill>
          <a:blip r:embed="rId3"/>
          <a:stretch>
            <a:fillRect/>
          </a:stretch>
        </p:blipFill>
        <p:spPr>
          <a:xfrm>
            <a:off x="0" y="42886"/>
            <a:ext cx="9144000" cy="5057727"/>
          </a:xfrm>
          <a:prstGeom prst="rect">
            <a:avLst/>
          </a:prstGeom>
        </p:spPr>
      </p:pic>
    </p:spTree>
    <p:extLst>
      <p:ext uri="{BB962C8B-B14F-4D97-AF65-F5344CB8AC3E}">
        <p14:creationId xmlns:p14="http://schemas.microsoft.com/office/powerpoint/2010/main" val="485644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3D5061A9-6A51-3685-CC2D-8D1D70B4D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171"/>
            <a:ext cx="9144000" cy="4449157"/>
          </a:xfrm>
          <a:prstGeom prst="rect">
            <a:avLst/>
          </a:prstGeom>
        </p:spPr>
      </p:pic>
    </p:spTree>
    <p:extLst>
      <p:ext uri="{BB962C8B-B14F-4D97-AF65-F5344CB8AC3E}">
        <p14:creationId xmlns:p14="http://schemas.microsoft.com/office/powerpoint/2010/main" val="2583894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C293995-680C-7498-8938-4B61A51D4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992"/>
            <a:ext cx="9144000" cy="4449516"/>
          </a:xfrm>
          <a:prstGeom prst="rect">
            <a:avLst/>
          </a:prstGeom>
        </p:spPr>
      </p:pic>
    </p:spTree>
    <p:extLst>
      <p:ext uri="{BB962C8B-B14F-4D97-AF65-F5344CB8AC3E}">
        <p14:creationId xmlns:p14="http://schemas.microsoft.com/office/powerpoint/2010/main" val="2414103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0CF7589-6F9C-9933-D5C2-5C57DF99460D}"/>
              </a:ext>
            </a:extLst>
          </p:cNvPr>
          <p:cNvPicPr>
            <a:picLocks noChangeAspect="1"/>
          </p:cNvPicPr>
          <p:nvPr/>
        </p:nvPicPr>
        <p:blipFill>
          <a:blip r:embed="rId3"/>
          <a:stretch>
            <a:fillRect/>
          </a:stretch>
        </p:blipFill>
        <p:spPr>
          <a:xfrm>
            <a:off x="1600200" y="25640"/>
            <a:ext cx="5973528" cy="5117859"/>
          </a:xfrm>
          <a:prstGeom prst="rect">
            <a:avLst/>
          </a:prstGeom>
        </p:spPr>
      </p:pic>
    </p:spTree>
    <p:extLst>
      <p:ext uri="{BB962C8B-B14F-4D97-AF65-F5344CB8AC3E}">
        <p14:creationId xmlns:p14="http://schemas.microsoft.com/office/powerpoint/2010/main" val="3267139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Four horses of Rev 6</a:t>
            </a:r>
          </a:p>
          <a:p>
            <a:pPr algn="l"/>
            <a:r>
              <a:rPr lang="en-US" sz="4000" dirty="0"/>
              <a:t>I looked, and there in front of me was a </a:t>
            </a:r>
            <a:r>
              <a:rPr lang="en-US" sz="4000" u="sng" dirty="0">
                <a:solidFill>
                  <a:srgbClr val="FFFF66"/>
                </a:solidFill>
              </a:rPr>
              <a:t>white</a:t>
            </a:r>
            <a:r>
              <a:rPr lang="en-US" sz="4000" dirty="0"/>
              <a:t> horse;</a:t>
            </a:r>
          </a:p>
          <a:p>
            <a:pPr algn="l"/>
            <a:r>
              <a:rPr lang="en-US" sz="4000" dirty="0"/>
              <a:t>Another horse went out, a </a:t>
            </a:r>
            <a:r>
              <a:rPr lang="en-US" sz="4000" u="sng" dirty="0">
                <a:solidFill>
                  <a:srgbClr val="FFFF66"/>
                </a:solidFill>
              </a:rPr>
              <a:t>red</a:t>
            </a:r>
            <a:r>
              <a:rPr lang="en-US" sz="4000" dirty="0"/>
              <a:t> one;</a:t>
            </a:r>
          </a:p>
          <a:p>
            <a:pPr algn="l"/>
            <a:r>
              <a:rPr lang="en-US" sz="4000" dirty="0"/>
              <a:t>There…was a </a:t>
            </a:r>
            <a:r>
              <a:rPr lang="en-US" sz="4000" u="sng" dirty="0">
                <a:solidFill>
                  <a:srgbClr val="FFFF66"/>
                </a:solidFill>
              </a:rPr>
              <a:t>black</a:t>
            </a:r>
            <a:r>
              <a:rPr lang="en-US" sz="4000" dirty="0"/>
              <a:t> horse</a:t>
            </a:r>
          </a:p>
          <a:p>
            <a:pPr algn="l"/>
            <a:r>
              <a:rPr lang="en-US" sz="4000" dirty="0"/>
              <a:t>I saw a horse, pale </a:t>
            </a:r>
            <a:r>
              <a:rPr lang="en-US" sz="4000" u="sng" dirty="0">
                <a:solidFill>
                  <a:srgbClr val="FFFF66"/>
                </a:solidFill>
              </a:rPr>
              <a:t>greenish</a:t>
            </a:r>
            <a:r>
              <a:rPr lang="en-US" sz="4000" dirty="0"/>
              <a:t> gray</a:t>
            </a:r>
          </a:p>
        </p:txBody>
      </p:sp>
    </p:spTree>
    <p:extLst>
      <p:ext uri="{BB962C8B-B14F-4D97-AF65-F5344CB8AC3E}">
        <p14:creationId xmlns:p14="http://schemas.microsoft.com/office/powerpoint/2010/main" val="1538598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11ED3B3-47F4-5D45-8FDB-8044EE5D8547}"/>
              </a:ext>
            </a:extLst>
          </p:cNvPr>
          <p:cNvPicPr>
            <a:picLocks noChangeAspect="1"/>
          </p:cNvPicPr>
          <p:nvPr/>
        </p:nvPicPr>
        <p:blipFill rotWithShape="1">
          <a:blip r:embed="rId3"/>
          <a:srcRect l="6528" r="3630"/>
          <a:stretch/>
        </p:blipFill>
        <p:spPr>
          <a:xfrm>
            <a:off x="2098771" y="233639"/>
            <a:ext cx="2362200" cy="1810003"/>
          </a:xfrm>
          <a:prstGeom prst="rect">
            <a:avLst/>
          </a:prstGeom>
        </p:spPr>
      </p:pic>
      <p:pic>
        <p:nvPicPr>
          <p:cNvPr id="5" name="Picture 4">
            <a:extLst>
              <a:ext uri="{FF2B5EF4-FFF2-40B4-BE49-F238E27FC236}">
                <a16:creationId xmlns:a16="http://schemas.microsoft.com/office/drawing/2014/main" id="{9D22CED9-0178-5600-BAF0-C39F0C85ECA4}"/>
              </a:ext>
            </a:extLst>
          </p:cNvPr>
          <p:cNvPicPr>
            <a:picLocks noChangeAspect="1"/>
          </p:cNvPicPr>
          <p:nvPr/>
        </p:nvPicPr>
        <p:blipFill rotWithShape="1">
          <a:blip r:embed="rId4"/>
          <a:srcRect b="8213"/>
          <a:stretch/>
        </p:blipFill>
        <p:spPr>
          <a:xfrm>
            <a:off x="4520102" y="238749"/>
            <a:ext cx="2316269" cy="1705781"/>
          </a:xfrm>
          <a:prstGeom prst="rect">
            <a:avLst/>
          </a:prstGeom>
        </p:spPr>
      </p:pic>
      <p:pic>
        <p:nvPicPr>
          <p:cNvPr id="7" name="Picture 6">
            <a:extLst>
              <a:ext uri="{FF2B5EF4-FFF2-40B4-BE49-F238E27FC236}">
                <a16:creationId xmlns:a16="http://schemas.microsoft.com/office/drawing/2014/main" id="{BDFC1340-99D2-16A4-16E2-A35529F0D67C}"/>
              </a:ext>
            </a:extLst>
          </p:cNvPr>
          <p:cNvPicPr>
            <a:picLocks noChangeAspect="1"/>
          </p:cNvPicPr>
          <p:nvPr/>
        </p:nvPicPr>
        <p:blipFill>
          <a:blip r:embed="rId5"/>
          <a:stretch>
            <a:fillRect/>
          </a:stretch>
        </p:blipFill>
        <p:spPr>
          <a:xfrm>
            <a:off x="130189" y="277422"/>
            <a:ext cx="1886213" cy="1667108"/>
          </a:xfrm>
          <a:prstGeom prst="rect">
            <a:avLst/>
          </a:prstGeom>
        </p:spPr>
      </p:pic>
      <p:pic>
        <p:nvPicPr>
          <p:cNvPr id="9" name="Picture 8">
            <a:extLst>
              <a:ext uri="{FF2B5EF4-FFF2-40B4-BE49-F238E27FC236}">
                <a16:creationId xmlns:a16="http://schemas.microsoft.com/office/drawing/2014/main" id="{C0B2BBDC-EBB0-F1CF-F8D9-9BAC859AC369}"/>
              </a:ext>
            </a:extLst>
          </p:cNvPr>
          <p:cNvPicPr>
            <a:picLocks noChangeAspect="1"/>
          </p:cNvPicPr>
          <p:nvPr/>
        </p:nvPicPr>
        <p:blipFill>
          <a:blip r:embed="rId6"/>
          <a:stretch>
            <a:fillRect/>
          </a:stretch>
        </p:blipFill>
        <p:spPr>
          <a:xfrm>
            <a:off x="354469" y="2564021"/>
            <a:ext cx="2429214" cy="1924319"/>
          </a:xfrm>
          <a:prstGeom prst="rect">
            <a:avLst/>
          </a:prstGeom>
        </p:spPr>
      </p:pic>
      <p:pic>
        <p:nvPicPr>
          <p:cNvPr id="11" name="Picture 10">
            <a:extLst>
              <a:ext uri="{FF2B5EF4-FFF2-40B4-BE49-F238E27FC236}">
                <a16:creationId xmlns:a16="http://schemas.microsoft.com/office/drawing/2014/main" id="{BC1BD45C-F283-037D-C858-7FD41EA8A868}"/>
              </a:ext>
            </a:extLst>
          </p:cNvPr>
          <p:cNvPicPr>
            <a:picLocks noChangeAspect="1"/>
          </p:cNvPicPr>
          <p:nvPr/>
        </p:nvPicPr>
        <p:blipFill>
          <a:blip r:embed="rId7"/>
          <a:stretch>
            <a:fillRect/>
          </a:stretch>
        </p:blipFill>
        <p:spPr>
          <a:xfrm>
            <a:off x="3359048" y="2693007"/>
            <a:ext cx="2438740" cy="1552792"/>
          </a:xfrm>
          <a:prstGeom prst="rect">
            <a:avLst/>
          </a:prstGeom>
        </p:spPr>
      </p:pic>
      <p:pic>
        <p:nvPicPr>
          <p:cNvPr id="13" name="Picture 12">
            <a:extLst>
              <a:ext uri="{FF2B5EF4-FFF2-40B4-BE49-F238E27FC236}">
                <a16:creationId xmlns:a16="http://schemas.microsoft.com/office/drawing/2014/main" id="{60313F91-0AC4-2CD1-F04E-7A2C97BD83D8}"/>
              </a:ext>
            </a:extLst>
          </p:cNvPr>
          <p:cNvPicPr>
            <a:picLocks noChangeAspect="1"/>
          </p:cNvPicPr>
          <p:nvPr/>
        </p:nvPicPr>
        <p:blipFill>
          <a:blip r:embed="rId8"/>
          <a:stretch>
            <a:fillRect/>
          </a:stretch>
        </p:blipFill>
        <p:spPr>
          <a:xfrm>
            <a:off x="6360319" y="2524386"/>
            <a:ext cx="2438740" cy="2029108"/>
          </a:xfrm>
          <a:prstGeom prst="rect">
            <a:avLst/>
          </a:prstGeom>
        </p:spPr>
      </p:pic>
      <p:pic>
        <p:nvPicPr>
          <p:cNvPr id="15" name="Picture 14">
            <a:extLst>
              <a:ext uri="{FF2B5EF4-FFF2-40B4-BE49-F238E27FC236}">
                <a16:creationId xmlns:a16="http://schemas.microsoft.com/office/drawing/2014/main" id="{D3AF246B-F87F-C6C3-BEE4-4A387C60145D}"/>
              </a:ext>
            </a:extLst>
          </p:cNvPr>
          <p:cNvPicPr>
            <a:picLocks noChangeAspect="1"/>
          </p:cNvPicPr>
          <p:nvPr/>
        </p:nvPicPr>
        <p:blipFill>
          <a:blip r:embed="rId9"/>
          <a:stretch>
            <a:fillRect/>
          </a:stretch>
        </p:blipFill>
        <p:spPr>
          <a:xfrm>
            <a:off x="6895503" y="264370"/>
            <a:ext cx="2429214" cy="1952898"/>
          </a:xfrm>
          <a:prstGeom prst="rect">
            <a:avLst/>
          </a:prstGeom>
        </p:spPr>
      </p:pic>
    </p:spTree>
    <p:extLst>
      <p:ext uri="{BB962C8B-B14F-4D97-AF65-F5344CB8AC3E}">
        <p14:creationId xmlns:p14="http://schemas.microsoft.com/office/powerpoint/2010/main" val="2388294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pan-Arab colors are black, white, green and red. Individually, each of the four pan-Arab colors were intended to represent a certain aspect of the Arab people and their history.</a:t>
            </a:r>
          </a:p>
        </p:txBody>
      </p:sp>
    </p:spTree>
    <p:extLst>
      <p:ext uri="{BB962C8B-B14F-4D97-AF65-F5344CB8AC3E}">
        <p14:creationId xmlns:p14="http://schemas.microsoft.com/office/powerpoint/2010/main" val="2281972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Olympics return to Greek rank paganism and hedonism.</a:t>
            </a:r>
          </a:p>
        </p:txBody>
      </p:sp>
    </p:spTree>
    <p:extLst>
      <p:ext uri="{BB962C8B-B14F-4D97-AF65-F5344CB8AC3E}">
        <p14:creationId xmlns:p14="http://schemas.microsoft.com/office/powerpoint/2010/main" val="860064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90A387F-350E-A2A9-BA7F-EDB1BF5DEE8E}"/>
              </a:ext>
            </a:extLst>
          </p:cNvPr>
          <p:cNvPicPr>
            <a:picLocks noChangeAspect="1"/>
          </p:cNvPicPr>
          <p:nvPr/>
        </p:nvPicPr>
        <p:blipFill>
          <a:blip r:embed="rId3"/>
          <a:stretch>
            <a:fillRect/>
          </a:stretch>
        </p:blipFill>
        <p:spPr>
          <a:xfrm>
            <a:off x="0" y="884120"/>
            <a:ext cx="9144000" cy="3747931"/>
          </a:xfrm>
          <a:prstGeom prst="rect">
            <a:avLst/>
          </a:prstGeom>
        </p:spPr>
      </p:pic>
      <p:sp>
        <p:nvSpPr>
          <p:cNvPr id="2" name="TextBox 1">
            <a:extLst>
              <a:ext uri="{FF2B5EF4-FFF2-40B4-BE49-F238E27FC236}">
                <a16:creationId xmlns:a16="http://schemas.microsoft.com/office/drawing/2014/main" id="{7FCCE3C0-E843-909D-E30A-A462C5F84FF6}"/>
              </a:ext>
            </a:extLst>
          </p:cNvPr>
          <p:cNvSpPr txBox="1"/>
          <p:nvPr/>
        </p:nvSpPr>
        <p:spPr>
          <a:xfrm>
            <a:off x="7667244" y="3803530"/>
            <a:ext cx="1093056" cy="461665"/>
          </a:xfrm>
          <a:prstGeom prst="rect">
            <a:avLst/>
          </a:prstGeom>
          <a:noFill/>
        </p:spPr>
        <p:txBody>
          <a:bodyPr wrap="none" rtlCol="0">
            <a:spAutoFit/>
          </a:bodyPr>
          <a:lstStyle/>
          <a:p>
            <a:r>
              <a:rPr lang="en-US" sz="2400" dirty="0">
                <a:solidFill>
                  <a:schemeClr val="accent3">
                    <a:lumMod val="95000"/>
                  </a:schemeClr>
                </a:solidFill>
                <a:effectLst>
                  <a:outerShdw blurRad="38100" dist="38100" dir="2700000" algn="tl">
                    <a:srgbClr val="000000">
                      <a:alpha val="43137"/>
                    </a:srgbClr>
                  </a:outerShdw>
                </a:effectLst>
              </a:rPr>
              <a:t>naked</a:t>
            </a:r>
            <a:endParaRPr lang="en-US" dirty="0">
              <a:solidFill>
                <a:schemeClr val="accent3">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324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Performers in drag staged a blasphemous mockery of “The Last Supper,” as depicted in Leonardo Da Vinci’s iconic painting. Defenders of the performance claimed it recreated a different painting, </a:t>
            </a:r>
          </a:p>
        </p:txBody>
      </p:sp>
    </p:spTree>
    <p:extLst>
      <p:ext uri="{BB962C8B-B14F-4D97-AF65-F5344CB8AC3E}">
        <p14:creationId xmlns:p14="http://schemas.microsoft.com/office/powerpoint/2010/main" val="1022657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2C77C5C-EC3E-46DA-5C5E-382B17EFA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491274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Feast of the Gods” by Jan </a:t>
            </a:r>
            <a:r>
              <a:rPr lang="en-US" sz="4000" dirty="0" err="1"/>
              <a:t>Hermansz</a:t>
            </a:r>
            <a:r>
              <a:rPr lang="en-US" sz="4000" dirty="0"/>
              <a:t> van </a:t>
            </a:r>
            <a:r>
              <a:rPr lang="en-US" sz="4000" dirty="0" err="1"/>
              <a:t>Bijlert</a:t>
            </a:r>
            <a:r>
              <a:rPr lang="en-US" sz="4000" dirty="0"/>
              <a:t>, which itself mimics Da Vinci’s Last Supper. They pointed to one actor depicting the Greco-Roman god of fertility, wine, and revelry, Dionysus/Bacchus.</a:t>
            </a:r>
          </a:p>
          <a:p>
            <a:pPr algn="l"/>
            <a:endParaRPr lang="en-US" sz="4000" dirty="0"/>
          </a:p>
        </p:txBody>
      </p:sp>
    </p:spTree>
    <p:extLst>
      <p:ext uri="{BB962C8B-B14F-4D97-AF65-F5344CB8AC3E}">
        <p14:creationId xmlns:p14="http://schemas.microsoft.com/office/powerpoint/2010/main" val="3762089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It’s a deeper dilemma than a current war.   There is a real cosmic war on humanity.   	 </a:t>
            </a:r>
          </a:p>
          <a:p>
            <a:pPr algn="l"/>
            <a:r>
              <a:rPr lang="en-US" sz="4000" baseline="30000" dirty="0"/>
              <a:t>Yn 10.10  </a:t>
            </a:r>
            <a:r>
              <a:rPr lang="en-US" sz="4000" dirty="0"/>
              <a:t>The thief comes only to steal, slaughter, and destroy. I have come that they might have life, and have it abundantly!</a:t>
            </a:r>
          </a:p>
        </p:txBody>
      </p:sp>
    </p:spTree>
    <p:extLst>
      <p:ext uri="{BB962C8B-B14F-4D97-AF65-F5344CB8AC3E}">
        <p14:creationId xmlns:p14="http://schemas.microsoft.com/office/powerpoint/2010/main" val="2648076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83353BD-9E32-4AB3-7BC9-89DB776184B6}"/>
              </a:ext>
            </a:extLst>
          </p:cNvPr>
          <p:cNvPicPr>
            <a:picLocks noChangeAspect="1"/>
          </p:cNvPicPr>
          <p:nvPr/>
        </p:nvPicPr>
        <p:blipFill>
          <a:blip r:embed="rId3"/>
          <a:stretch>
            <a:fillRect/>
          </a:stretch>
        </p:blipFill>
        <p:spPr>
          <a:xfrm>
            <a:off x="838200" y="57342"/>
            <a:ext cx="7552750" cy="5086157"/>
          </a:xfrm>
          <a:prstGeom prst="rect">
            <a:avLst/>
          </a:prstGeom>
        </p:spPr>
      </p:pic>
    </p:spTree>
    <p:extLst>
      <p:ext uri="{BB962C8B-B14F-4D97-AF65-F5344CB8AC3E}">
        <p14:creationId xmlns:p14="http://schemas.microsoft.com/office/powerpoint/2010/main" val="4274317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 a wide ranging almost 2 hour discussion of everything from AI to the future of humanity, Musk discussed his own spiritual search at age 11.  [!]   Musk considered the popular anti-Natalist view, and rejected it.  He has 12 children.  Says children are a delight.</a:t>
            </a:r>
          </a:p>
        </p:txBody>
      </p:sp>
    </p:spTree>
    <p:extLst>
      <p:ext uri="{BB962C8B-B14F-4D97-AF65-F5344CB8AC3E}">
        <p14:creationId xmlns:p14="http://schemas.microsoft.com/office/powerpoint/2010/main" val="3409806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u="sng" dirty="0">
                <a:solidFill>
                  <a:srgbClr val="FFFF00"/>
                </a:solidFill>
              </a:rPr>
              <a:t>Anti-natalism</a:t>
            </a:r>
            <a:r>
              <a:rPr lang="en-US" sz="4000" dirty="0"/>
              <a:t> is a family of philosophical views that are critical of reproduction — they consider coming into existence as it exists presently is immoral. Anti-natalists thus argue that humans should abstain from having children. </a:t>
            </a:r>
          </a:p>
        </p:txBody>
      </p:sp>
    </p:spTree>
    <p:extLst>
      <p:ext uri="{BB962C8B-B14F-4D97-AF65-F5344CB8AC3E}">
        <p14:creationId xmlns:p14="http://schemas.microsoft.com/office/powerpoint/2010/main" val="465017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Anti-natalist views are not necessarily limited only to humans but may encompass all sentient creatures, arguing that coming into existence is a harm for sentient beings in general.</a:t>
            </a:r>
          </a:p>
        </p:txBody>
      </p:sp>
    </p:spTree>
    <p:extLst>
      <p:ext uri="{BB962C8B-B14F-4D97-AF65-F5344CB8AC3E}">
        <p14:creationId xmlns:p14="http://schemas.microsoft.com/office/powerpoint/2010/main" val="2416211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867400" cy="4800600"/>
          </a:xfrm>
        </p:spPr>
        <p:txBody>
          <a:bodyPr>
            <a:normAutofit fontScale="92500"/>
          </a:bodyPr>
          <a:lstStyle/>
          <a:p>
            <a:pPr algn="l"/>
            <a:r>
              <a:rPr lang="en-US" sz="3200" dirty="0"/>
              <a:t>Ehrlich became well known for the controversial 1968 book </a:t>
            </a:r>
            <a:r>
              <a:rPr lang="en-US" sz="3200" i="1" dirty="0"/>
              <a:t>The Population Bomb</a:t>
            </a:r>
            <a:r>
              <a:rPr lang="en-US" sz="3200" dirty="0"/>
              <a:t>, which he co-authored with his wife Anne H. Ehrlich, in which they famously stated that "[</a:t>
            </a:r>
            <a:r>
              <a:rPr lang="en-US" sz="3200" dirty="0" err="1"/>
              <a:t>i</a:t>
            </a:r>
            <a:r>
              <a:rPr lang="en-US" sz="3200" dirty="0"/>
              <a:t>]n the 1970s hundreds of millions of people will starve to death in spite of any crash programs embarked upon now.</a:t>
            </a:r>
          </a:p>
        </p:txBody>
      </p:sp>
      <p:pic>
        <p:nvPicPr>
          <p:cNvPr id="3" name="Picture 2">
            <a:extLst>
              <a:ext uri="{FF2B5EF4-FFF2-40B4-BE49-F238E27FC236}">
                <a16:creationId xmlns:a16="http://schemas.microsoft.com/office/drawing/2014/main" id="{C6E954DA-2E58-FCC1-CE1A-7DF17D2ABB3F}"/>
              </a:ext>
            </a:extLst>
          </p:cNvPr>
          <p:cNvPicPr>
            <a:picLocks noChangeAspect="1"/>
          </p:cNvPicPr>
          <p:nvPr/>
        </p:nvPicPr>
        <p:blipFill>
          <a:blip r:embed="rId3"/>
          <a:stretch>
            <a:fillRect/>
          </a:stretch>
        </p:blipFill>
        <p:spPr>
          <a:xfrm>
            <a:off x="6212723" y="0"/>
            <a:ext cx="2929674" cy="5143500"/>
          </a:xfrm>
          <a:prstGeom prst="rect">
            <a:avLst/>
          </a:prstGeom>
        </p:spPr>
      </p:pic>
    </p:spTree>
    <p:extLst>
      <p:ext uri="{BB962C8B-B14F-4D97-AF65-F5344CB8AC3E}">
        <p14:creationId xmlns:p14="http://schemas.microsoft.com/office/powerpoint/2010/main" val="3845027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err="1"/>
              <a:t>Erlich</a:t>
            </a:r>
            <a:r>
              <a:rPr lang="en-US" sz="4000" dirty="0"/>
              <a:t> was wrong there, but the anti-life message continues..</a:t>
            </a:r>
          </a:p>
          <a:p>
            <a:pPr algn="l"/>
            <a:r>
              <a:rPr lang="en-US" sz="4000" dirty="0"/>
              <a:t>Marx was a follower of anti-natalism.</a:t>
            </a:r>
          </a:p>
          <a:p>
            <a:pPr algn="l"/>
            <a:r>
              <a:rPr lang="en-US" sz="4000" dirty="0"/>
              <a:t>Even a Talmudic debate. </a:t>
            </a:r>
          </a:p>
          <a:p>
            <a:pPr algn="l"/>
            <a:r>
              <a:rPr lang="en-US" sz="4000" dirty="0" err="1"/>
              <a:t>Eruvin</a:t>
            </a:r>
            <a:r>
              <a:rPr lang="en-US" sz="4000" dirty="0"/>
              <a:t> 13b as taught by R. Moshe </a:t>
            </a:r>
            <a:r>
              <a:rPr lang="en-US" sz="4000" dirty="0" err="1"/>
              <a:t>Grussgott</a:t>
            </a:r>
            <a:r>
              <a:rPr lang="en-US" sz="4000" dirty="0"/>
              <a:t>, Day of Discovery, 2023</a:t>
            </a:r>
          </a:p>
        </p:txBody>
      </p:sp>
    </p:spTree>
    <p:extLst>
      <p:ext uri="{BB962C8B-B14F-4D97-AF65-F5344CB8AC3E}">
        <p14:creationId xmlns:p14="http://schemas.microsoft.com/office/powerpoint/2010/main" val="355922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Depopulation.  Lower birth rate Abortion.  Border chaos.  Uncontrolled debt </a:t>
            </a:r>
            <a:r>
              <a:rPr lang="en-US" sz="4000" dirty="0">
                <a:sym typeface="Wingdings" panose="05000000000000000000" pitchFamily="2" charset="2"/>
              </a:rPr>
              <a:t> bankruptcy </a:t>
            </a:r>
            <a:r>
              <a:rPr lang="en-US" sz="4000" dirty="0"/>
              <a:t>Life destruction in Border Chaos and defilement of humanity.</a:t>
            </a:r>
          </a:p>
          <a:p>
            <a:pPr algn="l"/>
            <a:endParaRPr lang="en-US" sz="4000" dirty="0"/>
          </a:p>
          <a:p>
            <a:pPr algn="l"/>
            <a:r>
              <a:rPr lang="en-US" sz="4000" dirty="0"/>
              <a:t>We are in a war of Life and Death.</a:t>
            </a:r>
          </a:p>
        </p:txBody>
      </p:sp>
    </p:spTree>
    <p:extLst>
      <p:ext uri="{BB962C8B-B14F-4D97-AF65-F5344CB8AC3E}">
        <p14:creationId xmlns:p14="http://schemas.microsoft.com/office/powerpoint/2010/main" val="932129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Tuesday evening we had Special Guest Speaker JJ Carrell, a recently retired agent for Homeland Security.</a:t>
            </a:r>
          </a:p>
          <a:p>
            <a:pPr algn="l"/>
            <a:r>
              <a:rPr lang="en-US" sz="4000" dirty="0"/>
              <a:t>498 views on our YouTube channel!</a:t>
            </a:r>
          </a:p>
        </p:txBody>
      </p:sp>
    </p:spTree>
    <p:extLst>
      <p:ext uri="{BB962C8B-B14F-4D97-AF65-F5344CB8AC3E}">
        <p14:creationId xmlns:p14="http://schemas.microsoft.com/office/powerpoint/2010/main" val="165466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33701BDA-6EC5-EE10-EA76-48F955500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015780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327121" cy="4800600"/>
          </a:xfrm>
        </p:spPr>
        <p:txBody>
          <a:bodyPr>
            <a:normAutofit lnSpcReduction="10000"/>
          </a:bodyPr>
          <a:lstStyle/>
          <a:p>
            <a:pPr algn="l"/>
            <a:r>
              <a:rPr lang="en-US" sz="4000" dirty="0"/>
              <a:t>“A strategic decision was made in the current administration:</a:t>
            </a:r>
          </a:p>
          <a:p>
            <a:pPr algn="l"/>
            <a:r>
              <a:rPr lang="en-US" sz="4000" dirty="0"/>
              <a:t>We are going to use the vehicle    		of illegal </a:t>
            </a:r>
          </a:p>
        </p:txBody>
      </p:sp>
      <p:pic>
        <p:nvPicPr>
          <p:cNvPr id="3" name="Picture 2">
            <a:extLst>
              <a:ext uri="{FF2B5EF4-FFF2-40B4-BE49-F238E27FC236}">
                <a16:creationId xmlns:a16="http://schemas.microsoft.com/office/drawing/2014/main" id="{E98B1512-3BAA-80EF-12A0-F095120F8325}"/>
              </a:ext>
            </a:extLst>
          </p:cNvPr>
          <p:cNvPicPr>
            <a:picLocks noChangeAspect="1"/>
          </p:cNvPicPr>
          <p:nvPr/>
        </p:nvPicPr>
        <p:blipFill>
          <a:blip r:embed="rId3"/>
          <a:stretch>
            <a:fillRect/>
          </a:stretch>
        </p:blipFill>
        <p:spPr>
          <a:xfrm>
            <a:off x="4555721" y="4211"/>
            <a:ext cx="4588279" cy="5143500"/>
          </a:xfrm>
          <a:prstGeom prst="rect">
            <a:avLst/>
          </a:prstGeom>
        </p:spPr>
      </p:pic>
    </p:spTree>
    <p:extLst>
      <p:ext uri="{BB962C8B-B14F-4D97-AF65-F5344CB8AC3E}">
        <p14:creationId xmlns:p14="http://schemas.microsoft.com/office/powerpoint/2010/main" val="1499695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310514" cy="4800600"/>
          </a:xfrm>
        </p:spPr>
        <p:txBody>
          <a:bodyPr>
            <a:normAutofit/>
          </a:bodyPr>
          <a:lstStyle/>
          <a:p>
            <a:pPr algn="l"/>
            <a:r>
              <a:rPr lang="en-US" sz="4000" dirty="0"/>
              <a:t>12 million illegal entrants into the United States.</a:t>
            </a:r>
          </a:p>
          <a:p>
            <a:pPr algn="l"/>
            <a:endParaRPr lang="en-US" sz="4000" dirty="0"/>
          </a:p>
          <a:p>
            <a:pPr algn="l"/>
            <a:r>
              <a:rPr lang="en-US" sz="4000" dirty="0"/>
              <a:t>Systematic sex trafficking by the US government!</a:t>
            </a:r>
          </a:p>
        </p:txBody>
      </p:sp>
      <p:pic>
        <p:nvPicPr>
          <p:cNvPr id="3" name="Picture 2">
            <a:extLst>
              <a:ext uri="{FF2B5EF4-FFF2-40B4-BE49-F238E27FC236}">
                <a16:creationId xmlns:a16="http://schemas.microsoft.com/office/drawing/2014/main" id="{B5877E89-11BE-BCF3-5DB5-DD1F0F82DDB7}"/>
              </a:ext>
            </a:extLst>
          </p:cNvPr>
          <p:cNvPicPr>
            <a:picLocks noChangeAspect="1"/>
          </p:cNvPicPr>
          <p:nvPr/>
        </p:nvPicPr>
        <p:blipFill>
          <a:blip r:embed="rId3"/>
          <a:stretch>
            <a:fillRect/>
          </a:stretch>
        </p:blipFill>
        <p:spPr>
          <a:xfrm>
            <a:off x="4539114" y="0"/>
            <a:ext cx="4602079" cy="5143500"/>
          </a:xfrm>
          <a:prstGeom prst="rect">
            <a:avLst/>
          </a:prstGeom>
        </p:spPr>
      </p:pic>
    </p:spTree>
    <p:extLst>
      <p:ext uri="{BB962C8B-B14F-4D97-AF65-F5344CB8AC3E}">
        <p14:creationId xmlns:p14="http://schemas.microsoft.com/office/powerpoint/2010/main" val="3950864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Secular resolution of problems…</a:t>
            </a:r>
          </a:p>
        </p:txBody>
      </p:sp>
    </p:spTree>
    <p:extLst>
      <p:ext uri="{BB962C8B-B14F-4D97-AF65-F5344CB8AC3E}">
        <p14:creationId xmlns:p14="http://schemas.microsoft.com/office/powerpoint/2010/main" val="1588165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What America’s Jews passionately care about is “social justice.” In terms of helping the sick and the poor, social justice is deeply embedded in Judaism.</a:t>
            </a:r>
          </a:p>
        </p:txBody>
      </p:sp>
    </p:spTree>
    <p:extLst>
      <p:ext uri="{BB962C8B-B14F-4D97-AF65-F5344CB8AC3E}">
        <p14:creationId xmlns:p14="http://schemas.microsoft.com/office/powerpoint/2010/main" val="3098057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The old saw, “There are two types of Jews: those who believe that Judaism is about social justice and those who know Hebrew,” contains more than a kernel of truth. By and large, orthodox Jews voted for Trump in 2016 and 2020.</a:t>
            </a:r>
          </a:p>
        </p:txBody>
      </p:sp>
    </p:spTree>
    <p:extLst>
      <p:ext uri="{BB962C8B-B14F-4D97-AF65-F5344CB8AC3E}">
        <p14:creationId xmlns:p14="http://schemas.microsoft.com/office/powerpoint/2010/main" val="2453535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Death spending…</a:t>
            </a:r>
          </a:p>
        </p:txBody>
      </p:sp>
    </p:spTree>
    <p:extLst>
      <p:ext uri="{BB962C8B-B14F-4D97-AF65-F5344CB8AC3E}">
        <p14:creationId xmlns:p14="http://schemas.microsoft.com/office/powerpoint/2010/main" val="2277368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Spending on net interest hit $514 billion in the first seven months of fiscal year 2024. That’s more than spending on both national defense ($498 billion) and Medicare ($465 billion).</a:t>
            </a:r>
          </a:p>
        </p:txBody>
      </p:sp>
    </p:spTree>
    <p:extLst>
      <p:ext uri="{BB962C8B-B14F-4D97-AF65-F5344CB8AC3E}">
        <p14:creationId xmlns:p14="http://schemas.microsoft.com/office/powerpoint/2010/main" val="1568355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At the start of the year, U.S. </a:t>
            </a:r>
            <a:r>
              <a:rPr lang="en-US" sz="4000" u="sng" dirty="0">
                <a:solidFill>
                  <a:srgbClr val="FFFF66"/>
                </a:solidFill>
              </a:rPr>
              <a:t>household debt reached a record high of $17.3 trillion</a:t>
            </a:r>
            <a:r>
              <a:rPr lang="en-US" sz="4000" dirty="0"/>
              <a:t>, according to data from the Federal Reserve Bank of New York (NYFRB).</a:t>
            </a:r>
          </a:p>
          <a:p>
            <a:pPr algn="l"/>
            <a:r>
              <a:rPr lang="en-US" sz="4000" dirty="0"/>
              <a:t>Divide by 337 million US population = </a:t>
            </a:r>
            <a:r>
              <a:rPr lang="en-US" sz="4000" u="sng" dirty="0">
                <a:solidFill>
                  <a:srgbClr val="FFFF66"/>
                </a:solidFill>
              </a:rPr>
              <a:t>$51,000 per capita</a:t>
            </a:r>
          </a:p>
        </p:txBody>
      </p:sp>
    </p:spTree>
    <p:extLst>
      <p:ext uri="{BB962C8B-B14F-4D97-AF65-F5344CB8AC3E}">
        <p14:creationId xmlns:p14="http://schemas.microsoft.com/office/powerpoint/2010/main" val="2420350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Plus Federal debt of $35 trillion divided by US population </a:t>
            </a:r>
          </a:p>
          <a:p>
            <a:pPr algn="l"/>
            <a:r>
              <a:rPr lang="en-US" sz="4000" dirty="0"/>
              <a:t>= </a:t>
            </a:r>
            <a:r>
              <a:rPr lang="en-US" sz="4000" u="sng" dirty="0">
                <a:solidFill>
                  <a:srgbClr val="FFFF00"/>
                </a:solidFill>
              </a:rPr>
              <a:t>$104,000 per capita </a:t>
            </a:r>
            <a:r>
              <a:rPr lang="en-US" sz="4000" dirty="0"/>
              <a:t>portion of the Federal debt.</a:t>
            </a:r>
          </a:p>
          <a:p>
            <a:pPr algn="l"/>
            <a:endParaRPr lang="en-US" sz="4000" dirty="0"/>
          </a:p>
        </p:txBody>
      </p:sp>
    </p:spTree>
    <p:extLst>
      <p:ext uri="{BB962C8B-B14F-4D97-AF65-F5344CB8AC3E}">
        <p14:creationId xmlns:p14="http://schemas.microsoft.com/office/powerpoint/2010/main" val="1846914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33701BDA-6EC5-EE10-EA76-48F955500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6973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2C77C5C-EC3E-46DA-5C5E-382B17EFA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D977CAB-5491-D377-2533-B791B3CF7E34}"/>
              </a:ext>
            </a:extLst>
          </p:cNvPr>
          <p:cNvSpPr txBox="1"/>
          <p:nvPr/>
        </p:nvSpPr>
        <p:spPr>
          <a:xfrm>
            <a:off x="370239" y="438150"/>
            <a:ext cx="8168198" cy="2554545"/>
          </a:xfrm>
          <a:prstGeom prst="rect">
            <a:avLst/>
          </a:prstGeom>
          <a:noFill/>
        </p:spPr>
        <p:txBody>
          <a:bodyPr wrap="none" rtlCol="0">
            <a:spAutoFit/>
          </a:bodyPr>
          <a:lstStyle/>
          <a:p>
            <a:pPr algn="l"/>
            <a:r>
              <a:rPr lang="en-US" dirty="0"/>
              <a:t>The L-</a:t>
            </a:r>
            <a:r>
              <a:rPr lang="en-US" dirty="0" err="1"/>
              <a:t>rd</a:t>
            </a:r>
            <a:r>
              <a:rPr lang="en-US" dirty="0"/>
              <a:t> of the Battle Ps 144.1-2</a:t>
            </a:r>
          </a:p>
          <a:p>
            <a:pPr marL="509588" indent="-509588" algn="l">
              <a:buFont typeface="+mj-lt"/>
              <a:buAutoNum type="arabicPeriod"/>
            </a:pPr>
            <a:r>
              <a:rPr lang="en-US" dirty="0"/>
              <a:t>The words</a:t>
            </a:r>
          </a:p>
          <a:p>
            <a:pPr marL="509588" indent="-509588" algn="l">
              <a:buFont typeface="+mj-lt"/>
              <a:buAutoNum type="arabicPeriod"/>
            </a:pPr>
            <a:r>
              <a:rPr lang="en-US" dirty="0"/>
              <a:t>The Seriousness of Attack</a:t>
            </a:r>
          </a:p>
          <a:p>
            <a:pPr marL="509588" indent="-509588" algn="l">
              <a:buFont typeface="+mj-lt"/>
              <a:buAutoNum type="arabicPeriod"/>
            </a:pPr>
            <a:r>
              <a:rPr lang="en-US" dirty="0"/>
              <a:t>The Way of Victory</a:t>
            </a:r>
          </a:p>
        </p:txBody>
      </p:sp>
    </p:spTree>
    <p:extLst>
      <p:ext uri="{BB962C8B-B14F-4D97-AF65-F5344CB8AC3E}">
        <p14:creationId xmlns:p14="http://schemas.microsoft.com/office/powerpoint/2010/main" val="3948252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2C77C5C-EC3E-46DA-5C5E-382B17EFA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D977CAB-5491-D377-2533-B791B3CF7E34}"/>
              </a:ext>
            </a:extLst>
          </p:cNvPr>
          <p:cNvSpPr txBox="1"/>
          <p:nvPr/>
        </p:nvSpPr>
        <p:spPr>
          <a:xfrm>
            <a:off x="370239" y="438150"/>
            <a:ext cx="8168198" cy="2554545"/>
          </a:xfrm>
          <a:prstGeom prst="rect">
            <a:avLst/>
          </a:prstGeom>
          <a:noFill/>
        </p:spPr>
        <p:txBody>
          <a:bodyPr wrap="none" rtlCol="0">
            <a:spAutoFit/>
          </a:bodyPr>
          <a:lstStyle/>
          <a:p>
            <a:pPr algn="l"/>
            <a:r>
              <a:rPr lang="en-US" dirty="0"/>
              <a:t>The L-</a:t>
            </a:r>
            <a:r>
              <a:rPr lang="en-US" dirty="0" err="1"/>
              <a:t>rd</a:t>
            </a:r>
            <a:r>
              <a:rPr lang="en-US" dirty="0"/>
              <a:t> of the Battle Ps 144.1-2</a:t>
            </a:r>
          </a:p>
          <a:p>
            <a:pPr marL="509588" indent="-509588" algn="l">
              <a:buFont typeface="+mj-lt"/>
              <a:buAutoNum type="arabicPeriod"/>
            </a:pPr>
            <a:r>
              <a:rPr lang="en-US" dirty="0"/>
              <a:t>The words</a:t>
            </a:r>
          </a:p>
          <a:p>
            <a:pPr marL="509588" indent="-509588" algn="l">
              <a:buFont typeface="+mj-lt"/>
              <a:buAutoNum type="arabicPeriod"/>
            </a:pPr>
            <a:r>
              <a:rPr lang="en-US" dirty="0"/>
              <a:t>The Seriousness of Attack</a:t>
            </a:r>
          </a:p>
          <a:p>
            <a:pPr marL="509588" indent="-509588" algn="l">
              <a:buFont typeface="+mj-lt"/>
              <a:buAutoNum type="arabicPeriod"/>
            </a:pPr>
            <a:r>
              <a:rPr lang="en-US" u="sng" dirty="0">
                <a:solidFill>
                  <a:srgbClr val="FFFF00"/>
                </a:solidFill>
              </a:rPr>
              <a:t>The Way of Victory</a:t>
            </a:r>
          </a:p>
        </p:txBody>
      </p:sp>
    </p:spTree>
    <p:extLst>
      <p:ext uri="{BB962C8B-B14F-4D97-AF65-F5344CB8AC3E}">
        <p14:creationId xmlns:p14="http://schemas.microsoft.com/office/powerpoint/2010/main" val="2008977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a:p>
            <a:r>
              <a:rPr lang="en-US" sz="4000" dirty="0"/>
              <a:t>Victory in Israel </a:t>
            </a:r>
          </a:p>
          <a:p>
            <a:r>
              <a:rPr lang="en-US" sz="4000" dirty="0"/>
              <a:t>and the Jewish world</a:t>
            </a:r>
          </a:p>
          <a:p>
            <a:r>
              <a:rPr lang="en-US" sz="4000" dirty="0"/>
              <a:t>And all the world…</a:t>
            </a:r>
          </a:p>
        </p:txBody>
      </p:sp>
    </p:spTree>
    <p:extLst>
      <p:ext uri="{BB962C8B-B14F-4D97-AF65-F5344CB8AC3E}">
        <p14:creationId xmlns:p14="http://schemas.microsoft.com/office/powerpoint/2010/main" val="759962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2971800" cy="4800600"/>
          </a:xfrm>
        </p:spPr>
        <p:txBody>
          <a:bodyPr>
            <a:normAutofit/>
          </a:bodyPr>
          <a:lstStyle/>
          <a:p>
            <a:pPr algn="l"/>
            <a:r>
              <a:rPr lang="en-US" sz="4000" dirty="0"/>
              <a:t>Avi Mizrachi of the </a:t>
            </a:r>
            <a:r>
              <a:rPr lang="en-US" sz="4000" dirty="0" err="1"/>
              <a:t>Dugit</a:t>
            </a:r>
            <a:r>
              <a:rPr lang="en-US" sz="4000" dirty="0"/>
              <a:t> Coffee house outreach.</a:t>
            </a:r>
          </a:p>
        </p:txBody>
      </p:sp>
      <p:pic>
        <p:nvPicPr>
          <p:cNvPr id="5" name="Picture 4">
            <a:extLst>
              <a:ext uri="{FF2B5EF4-FFF2-40B4-BE49-F238E27FC236}">
                <a16:creationId xmlns:a16="http://schemas.microsoft.com/office/drawing/2014/main" id="{BF7E3C47-9A06-7EF4-4272-78A47607CBD4}"/>
              </a:ext>
            </a:extLst>
          </p:cNvPr>
          <p:cNvPicPr>
            <a:picLocks noChangeAspect="1"/>
          </p:cNvPicPr>
          <p:nvPr/>
        </p:nvPicPr>
        <p:blipFill>
          <a:blip r:embed="rId3"/>
          <a:stretch>
            <a:fillRect/>
          </a:stretch>
        </p:blipFill>
        <p:spPr>
          <a:xfrm>
            <a:off x="3200400" y="0"/>
            <a:ext cx="6097889" cy="5143500"/>
          </a:xfrm>
          <a:prstGeom prst="rect">
            <a:avLst/>
          </a:prstGeom>
        </p:spPr>
      </p:pic>
    </p:spTree>
    <p:extLst>
      <p:ext uri="{BB962C8B-B14F-4D97-AF65-F5344CB8AC3E}">
        <p14:creationId xmlns:p14="http://schemas.microsoft.com/office/powerpoint/2010/main" val="4055107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Dvorah Mizrachi told us the story of how in about the summer of 2023 a women’s group wanted to have a retreat away from Tel Aviv.   Only kibbutz Nir Am would allow them as Messianic women.  Dvorah said that they prayed protection over the kibbutz, north, south, east, west.</a:t>
            </a:r>
          </a:p>
        </p:txBody>
      </p:sp>
    </p:spTree>
    <p:extLst>
      <p:ext uri="{BB962C8B-B14F-4D97-AF65-F5344CB8AC3E}">
        <p14:creationId xmlns:p14="http://schemas.microsoft.com/office/powerpoint/2010/main" val="2230601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80D81FF7-23A0-4077-FF56-F84DE199F556}"/>
              </a:ext>
            </a:extLst>
          </p:cNvPr>
          <p:cNvPicPr>
            <a:picLocks noChangeAspect="1"/>
          </p:cNvPicPr>
          <p:nvPr/>
        </p:nvPicPr>
        <p:blipFill>
          <a:blip r:embed="rId3"/>
          <a:stretch>
            <a:fillRect/>
          </a:stretch>
        </p:blipFill>
        <p:spPr>
          <a:xfrm>
            <a:off x="1503872" y="0"/>
            <a:ext cx="6136255" cy="5143500"/>
          </a:xfrm>
          <a:prstGeom prst="rect">
            <a:avLst/>
          </a:prstGeom>
        </p:spPr>
      </p:pic>
    </p:spTree>
    <p:extLst>
      <p:ext uri="{BB962C8B-B14F-4D97-AF65-F5344CB8AC3E}">
        <p14:creationId xmlns:p14="http://schemas.microsoft.com/office/powerpoint/2010/main" val="2676823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2912268" cy="4800600"/>
          </a:xfrm>
        </p:spPr>
        <p:txBody>
          <a:bodyPr>
            <a:normAutofit fontScale="92500" lnSpcReduction="20000"/>
          </a:bodyPr>
          <a:lstStyle/>
          <a:p>
            <a:pPr algn="l"/>
            <a:r>
              <a:rPr lang="en-US" sz="4000" dirty="0"/>
              <a:t>Graffiti of Inbal Liberman (26) head of security in Kibbutz Nir Am. She led protection of the Kibbutz.</a:t>
            </a:r>
          </a:p>
        </p:txBody>
      </p:sp>
      <p:pic>
        <p:nvPicPr>
          <p:cNvPr id="3" name="Picture 2">
            <a:extLst>
              <a:ext uri="{FF2B5EF4-FFF2-40B4-BE49-F238E27FC236}">
                <a16:creationId xmlns:a16="http://schemas.microsoft.com/office/drawing/2014/main" id="{294F0F97-B85C-2749-E4E6-3007623B973D}"/>
              </a:ext>
            </a:extLst>
          </p:cNvPr>
          <p:cNvPicPr>
            <a:picLocks noChangeAspect="1"/>
          </p:cNvPicPr>
          <p:nvPr/>
        </p:nvPicPr>
        <p:blipFill>
          <a:blip r:embed="rId3"/>
          <a:stretch>
            <a:fillRect/>
          </a:stretch>
        </p:blipFill>
        <p:spPr>
          <a:xfrm>
            <a:off x="3140868" y="-18248"/>
            <a:ext cx="5976663" cy="5143500"/>
          </a:xfrm>
          <a:prstGeom prst="rect">
            <a:avLst/>
          </a:prstGeom>
        </p:spPr>
      </p:pic>
    </p:spTree>
    <p:extLst>
      <p:ext uri="{BB962C8B-B14F-4D97-AF65-F5344CB8AC3E}">
        <p14:creationId xmlns:p14="http://schemas.microsoft.com/office/powerpoint/2010/main" val="3792944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On October 7, 2023, Rabin-Lieberman heard unusual noises near the kibbutz. She assessed the significance of the threat and quickly distributed weapons among the 12 members of the quick response group manned by residents of the kibbutz, including her uncle. </a:t>
            </a:r>
          </a:p>
        </p:txBody>
      </p:sp>
    </p:spTree>
    <p:extLst>
      <p:ext uri="{BB962C8B-B14F-4D97-AF65-F5344CB8AC3E}">
        <p14:creationId xmlns:p14="http://schemas.microsoft.com/office/powerpoint/2010/main" val="1389520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She ran between houses, organizing men in different ambushes around the perimeter of the kibbutz and developed a plan to protect the settlement. Rabin-Lieberman and her fellow citizens held off the attackers for three hours, killing 25 militants before the IDF arrived.</a:t>
            </a:r>
          </a:p>
        </p:txBody>
      </p:sp>
    </p:spTree>
    <p:extLst>
      <p:ext uri="{BB962C8B-B14F-4D97-AF65-F5344CB8AC3E}">
        <p14:creationId xmlns:p14="http://schemas.microsoft.com/office/powerpoint/2010/main" val="4183374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Nir-Am was one of only two communities bordering the Gaza Strip that did not suffer Israeli casualties during the Hamas-led attack on Israel on October 7, 2023 (alongside Ein HaBesor).</a:t>
            </a:r>
          </a:p>
        </p:txBody>
      </p:sp>
    </p:spTree>
    <p:extLst>
      <p:ext uri="{BB962C8B-B14F-4D97-AF65-F5344CB8AC3E}">
        <p14:creationId xmlns:p14="http://schemas.microsoft.com/office/powerpoint/2010/main" val="1564123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So was there a connection between the Messianic women’s retreat and prayer, and Nir Am </a:t>
            </a:r>
            <a:r>
              <a:rPr lang="en-US" sz="4000"/>
              <a:t>kibbutz survival</a:t>
            </a:r>
            <a:r>
              <a:rPr lang="en-US" sz="4000" dirty="0"/>
              <a:t>?</a:t>
            </a:r>
          </a:p>
          <a:p>
            <a:pPr algn="l"/>
            <a:endParaRPr lang="en-US" sz="4000" dirty="0"/>
          </a:p>
          <a:p>
            <a:pPr algn="l"/>
            <a:endParaRPr lang="en-US" sz="4000" dirty="0"/>
          </a:p>
        </p:txBody>
      </p:sp>
    </p:spTree>
    <p:extLst>
      <p:ext uri="{BB962C8B-B14F-4D97-AF65-F5344CB8AC3E}">
        <p14:creationId xmlns:p14="http://schemas.microsoft.com/office/powerpoint/2010/main" val="2054190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2C77C5C-EC3E-46DA-5C5E-382B17EFA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D977CAB-5491-D377-2533-B791B3CF7E34}"/>
              </a:ext>
            </a:extLst>
          </p:cNvPr>
          <p:cNvSpPr txBox="1"/>
          <p:nvPr/>
        </p:nvSpPr>
        <p:spPr>
          <a:xfrm>
            <a:off x="370239" y="438150"/>
            <a:ext cx="8168198" cy="2554545"/>
          </a:xfrm>
          <a:prstGeom prst="rect">
            <a:avLst/>
          </a:prstGeom>
          <a:noFill/>
        </p:spPr>
        <p:txBody>
          <a:bodyPr wrap="none" rtlCol="0">
            <a:spAutoFit/>
          </a:bodyPr>
          <a:lstStyle/>
          <a:p>
            <a:pPr algn="l"/>
            <a:r>
              <a:rPr lang="en-US" dirty="0"/>
              <a:t>The L-</a:t>
            </a:r>
            <a:r>
              <a:rPr lang="en-US" dirty="0" err="1"/>
              <a:t>rd</a:t>
            </a:r>
            <a:r>
              <a:rPr lang="en-US" dirty="0"/>
              <a:t> of the Battle Ps 144.1-2</a:t>
            </a:r>
          </a:p>
          <a:p>
            <a:pPr marL="509588" indent="-509588" algn="l">
              <a:buFont typeface="+mj-lt"/>
              <a:buAutoNum type="arabicPeriod"/>
            </a:pPr>
            <a:r>
              <a:rPr lang="en-US" u="sng" dirty="0">
                <a:solidFill>
                  <a:srgbClr val="FFFF00"/>
                </a:solidFill>
              </a:rPr>
              <a:t>The words</a:t>
            </a:r>
          </a:p>
          <a:p>
            <a:pPr marL="509588" indent="-509588" algn="l">
              <a:buFont typeface="+mj-lt"/>
              <a:buAutoNum type="arabicPeriod"/>
            </a:pPr>
            <a:r>
              <a:rPr lang="en-US" dirty="0"/>
              <a:t>The Seriousness of Attack</a:t>
            </a:r>
          </a:p>
          <a:p>
            <a:pPr marL="509588" indent="-509588" algn="l">
              <a:buFont typeface="+mj-lt"/>
              <a:buAutoNum type="arabicPeriod"/>
            </a:pPr>
            <a:r>
              <a:rPr lang="en-US" dirty="0"/>
              <a:t>The Way of Victory</a:t>
            </a:r>
          </a:p>
        </p:txBody>
      </p:sp>
    </p:spTree>
    <p:extLst>
      <p:ext uri="{BB962C8B-B14F-4D97-AF65-F5344CB8AC3E}">
        <p14:creationId xmlns:p14="http://schemas.microsoft.com/office/powerpoint/2010/main" val="3329445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 story of awakening Jewish identity in the Land…</a:t>
            </a:r>
          </a:p>
        </p:txBody>
      </p:sp>
    </p:spTree>
    <p:extLst>
      <p:ext uri="{BB962C8B-B14F-4D97-AF65-F5344CB8AC3E}">
        <p14:creationId xmlns:p14="http://schemas.microsoft.com/office/powerpoint/2010/main" val="13322462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4" name="Picture 3">
            <a:extLst>
              <a:ext uri="{FF2B5EF4-FFF2-40B4-BE49-F238E27FC236}">
                <a16:creationId xmlns:a16="http://schemas.microsoft.com/office/drawing/2014/main" id="{611EE2BA-EF79-4E17-BCD4-65CE1D754B76}"/>
              </a:ext>
            </a:extLst>
          </p:cNvPr>
          <p:cNvPicPr>
            <a:picLocks noChangeAspect="1"/>
          </p:cNvPicPr>
          <p:nvPr/>
        </p:nvPicPr>
        <p:blipFill>
          <a:blip r:embed="rId3"/>
          <a:stretch>
            <a:fillRect/>
          </a:stretch>
        </p:blipFill>
        <p:spPr>
          <a:xfrm>
            <a:off x="0" y="-29477"/>
            <a:ext cx="4649208" cy="5143500"/>
          </a:xfrm>
          <a:prstGeom prst="rect">
            <a:avLst/>
          </a:prstGeom>
        </p:spPr>
      </p:pic>
      <p:pic>
        <p:nvPicPr>
          <p:cNvPr id="6" name="Picture 5">
            <a:extLst>
              <a:ext uri="{FF2B5EF4-FFF2-40B4-BE49-F238E27FC236}">
                <a16:creationId xmlns:a16="http://schemas.microsoft.com/office/drawing/2014/main" id="{6B3F4931-BF2B-1456-E83D-C1A5C91871CA}"/>
              </a:ext>
            </a:extLst>
          </p:cNvPr>
          <p:cNvPicPr>
            <a:picLocks noChangeAspect="1"/>
          </p:cNvPicPr>
          <p:nvPr/>
        </p:nvPicPr>
        <p:blipFill rotWithShape="1">
          <a:blip r:embed="rId4"/>
          <a:srcRect l="6142" r="7642"/>
          <a:stretch/>
        </p:blipFill>
        <p:spPr>
          <a:xfrm>
            <a:off x="4658031" y="-25266"/>
            <a:ext cx="4649208" cy="5143500"/>
          </a:xfrm>
          <a:prstGeom prst="rect">
            <a:avLst/>
          </a:prstGeom>
        </p:spPr>
      </p:pic>
      <p:sp>
        <p:nvSpPr>
          <p:cNvPr id="5" name="TextBox 4">
            <a:extLst>
              <a:ext uri="{FF2B5EF4-FFF2-40B4-BE49-F238E27FC236}">
                <a16:creationId xmlns:a16="http://schemas.microsoft.com/office/drawing/2014/main" id="{F2A07C40-B31E-F307-4E25-E17C137C62BF}"/>
              </a:ext>
            </a:extLst>
          </p:cNvPr>
          <p:cNvSpPr txBox="1"/>
          <p:nvPr/>
        </p:nvSpPr>
        <p:spPr>
          <a:xfrm>
            <a:off x="381000" y="99734"/>
            <a:ext cx="5666167" cy="707886"/>
          </a:xfrm>
          <a:prstGeom prst="rect">
            <a:avLst/>
          </a:prstGeom>
          <a:noFill/>
        </p:spPr>
        <p:txBody>
          <a:bodyPr wrap="none" rtlCol="0">
            <a:spAutoFit/>
          </a:bodyPr>
          <a:lstStyle/>
          <a:p>
            <a:pPr algn="l"/>
            <a:r>
              <a:rPr lang="en-US" b="0" i="0" dirty="0">
                <a:effectLst>
                  <a:outerShdw blurRad="38100" dist="38100" dir="2700000" algn="tl">
                    <a:srgbClr val="000000">
                      <a:alpha val="43137"/>
                    </a:srgbClr>
                  </a:outerShdw>
                </a:effectLst>
                <a:latin typeface="+mn-lt"/>
              </a:rPr>
              <a:t>Natalie from New York</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501594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800600" cy="4800600"/>
          </a:xfrm>
        </p:spPr>
        <p:txBody>
          <a:bodyPr>
            <a:normAutofit/>
          </a:bodyPr>
          <a:lstStyle/>
          <a:p>
            <a:pPr algn="l"/>
            <a:r>
              <a:rPr lang="en-US" sz="4000" dirty="0"/>
              <a:t> Israeli Olympic team representing the hostages.</a:t>
            </a:r>
          </a:p>
        </p:txBody>
      </p:sp>
      <p:pic>
        <p:nvPicPr>
          <p:cNvPr id="3" name="Picture 2">
            <a:extLst>
              <a:ext uri="{FF2B5EF4-FFF2-40B4-BE49-F238E27FC236}">
                <a16:creationId xmlns:a16="http://schemas.microsoft.com/office/drawing/2014/main" id="{B74B2C79-EE81-D94E-D287-0A90E7C78579}"/>
              </a:ext>
            </a:extLst>
          </p:cNvPr>
          <p:cNvPicPr>
            <a:picLocks noChangeAspect="1"/>
          </p:cNvPicPr>
          <p:nvPr/>
        </p:nvPicPr>
        <p:blipFill>
          <a:blip r:embed="rId3"/>
          <a:stretch>
            <a:fillRect/>
          </a:stretch>
        </p:blipFill>
        <p:spPr>
          <a:xfrm>
            <a:off x="5029200" y="0"/>
            <a:ext cx="4044126" cy="5143500"/>
          </a:xfrm>
          <a:prstGeom prst="rect">
            <a:avLst/>
          </a:prstGeom>
        </p:spPr>
      </p:pic>
    </p:spTree>
    <p:extLst>
      <p:ext uri="{BB962C8B-B14F-4D97-AF65-F5344CB8AC3E}">
        <p14:creationId xmlns:p14="http://schemas.microsoft.com/office/powerpoint/2010/main" val="2594924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Writing today for the Wall Street Journal, MEF president Daniel Pipes argued that since Hamas's Oct. 7 attacks, Israel has unfortunately followed "two opposite policies" simultaneously: "destroy the organization and make a deal with it." </a:t>
            </a:r>
            <a:r>
              <a:rPr lang="en-US" sz="4000" dirty="0" err="1"/>
              <a:t>Pipes's</a:t>
            </a:r>
            <a:r>
              <a:rPr lang="en-US" sz="4000" dirty="0"/>
              <a:t> main points:</a:t>
            </a:r>
          </a:p>
          <a:p>
            <a:pPr algn="l"/>
            <a:endParaRPr lang="en-US" sz="4000" dirty="0"/>
          </a:p>
        </p:txBody>
      </p:sp>
    </p:spTree>
    <p:extLst>
      <p:ext uri="{BB962C8B-B14F-4D97-AF65-F5344CB8AC3E}">
        <p14:creationId xmlns:p14="http://schemas.microsoft.com/office/powerpoint/2010/main" val="1071975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Israeli Prime Minister Bibi Netanyahu has on the one hand made victory a central goal of his campaign against Hamas, mentioning the word 182 times since Oct. 7. Yet to assuage both foreign and domestic critics, he negotiated with Hamas to permit its survival and win the release of Israeli hostages.</a:t>
            </a:r>
          </a:p>
        </p:txBody>
      </p:sp>
    </p:spTree>
    <p:extLst>
      <p:ext uri="{BB962C8B-B14F-4D97-AF65-F5344CB8AC3E}">
        <p14:creationId xmlns:p14="http://schemas.microsoft.com/office/powerpoint/2010/main" val="11437745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This indecision failed to free the hostages, exacerbated dissension in Israel, and damaged Israelis' security.</a:t>
            </a:r>
          </a:p>
          <a:p>
            <a:pPr algn="l"/>
            <a:r>
              <a:rPr lang="en-US" sz="4000" dirty="0"/>
              <a:t>The "drama and hutzpah of killing Haniyeh on a ceremonial visit to Iran appears to end the indecision" and shows that "Israel intends to crush Hamas and win."</a:t>
            </a:r>
          </a:p>
        </p:txBody>
      </p:sp>
    </p:spTree>
    <p:extLst>
      <p:ext uri="{BB962C8B-B14F-4D97-AF65-F5344CB8AC3E}">
        <p14:creationId xmlns:p14="http://schemas.microsoft.com/office/powerpoint/2010/main" val="9311280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Victory in the Muslim world.</a:t>
            </a:r>
          </a:p>
        </p:txBody>
      </p:sp>
    </p:spTree>
    <p:extLst>
      <p:ext uri="{BB962C8B-B14F-4D97-AF65-F5344CB8AC3E}">
        <p14:creationId xmlns:p14="http://schemas.microsoft.com/office/powerpoint/2010/main" val="6513101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4DB7AB9-BB07-5ED5-20AC-EA95949EC577}"/>
              </a:ext>
            </a:extLst>
          </p:cNvPr>
          <p:cNvPicPr>
            <a:picLocks noChangeAspect="1"/>
          </p:cNvPicPr>
          <p:nvPr/>
        </p:nvPicPr>
        <p:blipFill>
          <a:blip r:embed="rId3"/>
          <a:stretch>
            <a:fillRect/>
          </a:stretch>
        </p:blipFill>
        <p:spPr>
          <a:xfrm>
            <a:off x="47121" y="0"/>
            <a:ext cx="9049758" cy="5143500"/>
          </a:xfrm>
          <a:prstGeom prst="rect">
            <a:avLst/>
          </a:prstGeom>
        </p:spPr>
      </p:pic>
      <p:sp>
        <p:nvSpPr>
          <p:cNvPr id="4" name="TextBox 3">
            <a:extLst>
              <a:ext uri="{FF2B5EF4-FFF2-40B4-BE49-F238E27FC236}">
                <a16:creationId xmlns:a16="http://schemas.microsoft.com/office/drawing/2014/main" id="{BC333A7E-CBF1-9EE0-88DF-7FDE4B290DC3}"/>
              </a:ext>
            </a:extLst>
          </p:cNvPr>
          <p:cNvSpPr txBox="1"/>
          <p:nvPr/>
        </p:nvSpPr>
        <p:spPr>
          <a:xfrm>
            <a:off x="397518" y="95451"/>
            <a:ext cx="8666475" cy="1323439"/>
          </a:xfrm>
          <a:prstGeom prst="rect">
            <a:avLst/>
          </a:prstGeom>
          <a:noFill/>
        </p:spPr>
        <p:txBody>
          <a:bodyPr wrap="none" rtlCol="0">
            <a:spAutoFit/>
          </a:bodyPr>
          <a:lstStyle/>
          <a:p>
            <a:pPr algn="l"/>
            <a:r>
              <a:rPr lang="en-US" sz="4000" dirty="0">
                <a:effectLst>
                  <a:outerShdw blurRad="38100" dist="38100" dir="2700000" algn="tl">
                    <a:srgbClr val="000000">
                      <a:alpha val="43137"/>
                    </a:srgbClr>
                  </a:outerShdw>
                </a:effectLst>
              </a:rPr>
              <a:t>50,000 of 75,000 mosques have </a:t>
            </a:r>
          </a:p>
          <a:p>
            <a:pPr algn="l"/>
            <a:r>
              <a:rPr lang="en-US" sz="4000" dirty="0">
                <a:effectLst>
                  <a:outerShdw blurRad="38100" dist="38100" dir="2700000" algn="tl">
                    <a:srgbClr val="000000">
                      <a:alpha val="43137"/>
                    </a:srgbClr>
                  </a:outerShdw>
                </a:effectLst>
              </a:rPr>
              <a:t>closed in the Iranian Islamic State.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37245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Jul 28, 2024</a:t>
            </a:r>
          </a:p>
          <a:p>
            <a:pPr algn="l"/>
            <a:r>
              <a:rPr lang="en-US" sz="4000" dirty="0"/>
              <a:t>Is Yeshua more popular than the Ayatollah? More than a million Muslims have come to Messiah. Don Shenk of The Tide Ministry says, “What is happening there is actually representative of what is happening in the Islamic world."</a:t>
            </a:r>
          </a:p>
        </p:txBody>
      </p:sp>
    </p:spTree>
    <p:extLst>
      <p:ext uri="{BB962C8B-B14F-4D97-AF65-F5344CB8AC3E}">
        <p14:creationId xmlns:p14="http://schemas.microsoft.com/office/powerpoint/2010/main" val="2815717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609908"/>
            <a:ext cx="8686800" cy="2400242"/>
          </a:xfrm>
        </p:spPr>
        <p:txBody>
          <a:bodyPr>
            <a:normAutofit/>
          </a:bodyPr>
          <a:lstStyle/>
          <a:p>
            <a:r>
              <a:rPr lang="en-US" sz="4000" dirty="0"/>
              <a:t>Shabbat afternoons </a:t>
            </a:r>
          </a:p>
          <a:p>
            <a:r>
              <a:rPr lang="en-US" sz="4000" dirty="0"/>
              <a:t>Oct 26- Dec 21</a:t>
            </a:r>
          </a:p>
        </p:txBody>
      </p:sp>
      <p:pic>
        <p:nvPicPr>
          <p:cNvPr id="3" name="Picture 2">
            <a:extLst>
              <a:ext uri="{FF2B5EF4-FFF2-40B4-BE49-F238E27FC236}">
                <a16:creationId xmlns:a16="http://schemas.microsoft.com/office/drawing/2014/main" id="{2D838732-9341-7742-0734-02DEC6B1CCE6}"/>
              </a:ext>
            </a:extLst>
          </p:cNvPr>
          <p:cNvPicPr>
            <a:picLocks noChangeAspect="1"/>
          </p:cNvPicPr>
          <p:nvPr/>
        </p:nvPicPr>
        <p:blipFill>
          <a:blip r:embed="rId3"/>
          <a:stretch>
            <a:fillRect/>
          </a:stretch>
        </p:blipFill>
        <p:spPr>
          <a:xfrm>
            <a:off x="0" y="0"/>
            <a:ext cx="9144000" cy="2609908"/>
          </a:xfrm>
          <a:prstGeom prst="rect">
            <a:avLst/>
          </a:prstGeom>
        </p:spPr>
      </p:pic>
    </p:spTree>
    <p:extLst>
      <p:ext uri="{BB962C8B-B14F-4D97-AF65-F5344CB8AC3E}">
        <p14:creationId xmlns:p14="http://schemas.microsoft.com/office/powerpoint/2010/main" val="883532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marR="0" algn="ctr" rtl="1"/>
            <a:r>
              <a:rPr lang="he-IL" sz="2400" b="0" i="0" u="sng" strike="noStrike" baseline="0" dirty="0">
                <a:solidFill>
                  <a:srgbClr val="FFFF66"/>
                </a:solidFill>
                <a:cs typeface="Vilna" pitchFamily="2" charset="-79"/>
              </a:rPr>
              <a:t> </a:t>
            </a:r>
            <a:r>
              <a:rPr lang="he-IL" sz="5200" b="1" u="sng" dirty="0">
                <a:solidFill>
                  <a:srgbClr val="FFFF66"/>
                </a:solidFill>
                <a:latin typeface="David" panose="020E0502060401010101" pitchFamily="34" charset="-79"/>
                <a:cs typeface="David" panose="020E0502060401010101" pitchFamily="34" charset="-79"/>
              </a:rPr>
              <a:t>תְּהִילִים</a:t>
            </a:r>
            <a:r>
              <a:rPr lang="he-IL" sz="6000" b="0" i="0" u="sng" strike="noStrike" baseline="0" dirty="0">
                <a:solidFill>
                  <a:srgbClr val="FFFF66"/>
                </a:solidFill>
                <a:latin typeface="FrankRuehl" panose="020E0503060101010101" pitchFamily="34" charset="-79"/>
                <a:cs typeface="FrankRuehl" panose="020E0503060101010101" pitchFamily="34" charset="-79"/>
              </a:rPr>
              <a:t> </a:t>
            </a:r>
            <a:r>
              <a:rPr lang="en-US" sz="4800" b="0" i="0" u="sng" strike="noStrike" baseline="0" dirty="0">
                <a:solidFill>
                  <a:srgbClr val="FFFF66"/>
                </a:solidFill>
                <a:latin typeface="Arial Rounded MT Bold" panose="020F0704030504030204" pitchFamily="34" charset="0"/>
                <a:cs typeface="David" panose="020E0502060401010101" pitchFamily="34" charset="-79"/>
              </a:rPr>
              <a:t>Psalm 144: 1,2</a:t>
            </a:r>
          </a:p>
          <a:p>
            <a:pPr marR="0" algn="ctr" rtl="1"/>
            <a:r>
              <a:rPr lang="he-IL" sz="5200" b="1" i="0" u="none" strike="noStrike" baseline="0" dirty="0">
                <a:latin typeface="David" panose="020E0502060401010101" pitchFamily="34" charset="-79"/>
                <a:cs typeface="David" panose="020E0502060401010101" pitchFamily="34" charset="-79"/>
              </a:rPr>
              <a:t>בָּרוּךְ יְיָ צוּרִי</a:t>
            </a:r>
            <a:r>
              <a:rPr lang="en-US" sz="5200" b="1" i="0" u="none" strike="noStrike" baseline="0" dirty="0">
                <a:latin typeface="David" panose="020E0502060401010101" pitchFamily="34" charset="-79"/>
                <a:cs typeface="David" panose="020E0502060401010101" pitchFamily="34" charset="-79"/>
              </a:rPr>
              <a:t> </a:t>
            </a:r>
            <a:r>
              <a:rPr lang="he-IL" sz="5200" b="1" i="0" u="none" strike="noStrike" baseline="0" dirty="0">
                <a:latin typeface="David" panose="020E0502060401010101" pitchFamily="34" charset="-79"/>
                <a:cs typeface="David" panose="020E0502060401010101" pitchFamily="34" charset="-79"/>
              </a:rPr>
              <a:t>הַמְלַמֵּד יָדַי לַקְרַב</a:t>
            </a:r>
          </a:p>
          <a:p>
            <a:pPr marR="0" algn="ctr" rtl="0"/>
            <a:r>
              <a:rPr lang="en-US" sz="4700" b="0" i="1" u="none" strike="noStrike" baseline="0" dirty="0">
                <a:latin typeface="Arial Rounded MT Bold" panose="020F0704030504030204" pitchFamily="34" charset="0"/>
                <a:cs typeface="David" panose="020E0502060401010101" pitchFamily="34" charset="-79"/>
              </a:rPr>
              <a:t>Barukh Adoni </a:t>
            </a:r>
            <a:r>
              <a:rPr lang="en-US" sz="4700" b="0" i="1" u="none" strike="noStrike" baseline="0" dirty="0" err="1">
                <a:latin typeface="Arial Rounded MT Bold" panose="020F0704030504030204" pitchFamily="34" charset="0"/>
                <a:cs typeface="David" panose="020E0502060401010101" pitchFamily="34" charset="-79"/>
              </a:rPr>
              <a:t>tsu-ree</a:t>
            </a:r>
            <a:r>
              <a:rPr lang="en-US" sz="4700" b="0" i="1" u="none" strike="noStrike" baseline="0" dirty="0">
                <a:latin typeface="Arial Rounded MT Bold" panose="020F0704030504030204" pitchFamily="34" charset="0"/>
                <a:cs typeface="David" panose="020E0502060401010101" pitchFamily="34" charset="-79"/>
              </a:rPr>
              <a:t>,</a:t>
            </a:r>
          </a:p>
          <a:p>
            <a:pPr marR="0" algn="ctr" rtl="0"/>
            <a:r>
              <a:rPr lang="en-US" sz="4700" b="0" i="1" u="none" strike="noStrike" baseline="0" dirty="0">
                <a:latin typeface="Arial Rounded MT Bold" panose="020F0704030504030204" pitchFamily="34" charset="0"/>
                <a:cs typeface="David" panose="020E0502060401010101" pitchFamily="34" charset="-79"/>
              </a:rPr>
              <a:t>Ha-</a:t>
            </a:r>
            <a:r>
              <a:rPr lang="en-US" sz="4700" b="0" i="1" u="none" strike="noStrike" baseline="0" dirty="0" err="1">
                <a:latin typeface="Arial Rounded MT Bold" panose="020F0704030504030204" pitchFamily="34" charset="0"/>
                <a:cs typeface="David" panose="020E0502060401010101" pitchFamily="34" charset="-79"/>
              </a:rPr>
              <a:t>m'la</a:t>
            </a:r>
            <a:r>
              <a:rPr lang="en-US" sz="4700" b="0" i="1" u="none" strike="noStrike" baseline="0" dirty="0">
                <a:latin typeface="Arial Rounded MT Bold" panose="020F0704030504030204" pitchFamily="34" charset="0"/>
                <a:cs typeface="David" panose="020E0502060401010101" pitchFamily="34" charset="-79"/>
              </a:rPr>
              <a:t>-</a:t>
            </a:r>
            <a:r>
              <a:rPr lang="en-US" sz="4700" b="0" i="1" u="none" strike="noStrike" baseline="0" dirty="0" err="1">
                <a:latin typeface="Arial Rounded MT Bold" panose="020F0704030504030204" pitchFamily="34" charset="0"/>
                <a:cs typeface="David" panose="020E0502060401010101" pitchFamily="34" charset="-79"/>
              </a:rPr>
              <a:t>mayd</a:t>
            </a:r>
            <a:r>
              <a:rPr lang="en-US" sz="4700" b="0" i="1" u="none" strike="noStrike" baseline="0" dirty="0">
                <a:latin typeface="Arial Rounded MT Bold" panose="020F0704030504030204" pitchFamily="34" charset="0"/>
                <a:cs typeface="David" panose="020E0502060401010101" pitchFamily="34" charset="-79"/>
              </a:rPr>
              <a:t> </a:t>
            </a:r>
            <a:r>
              <a:rPr lang="en-US" sz="4700" b="0" i="1" u="none" strike="noStrike" baseline="0" dirty="0" err="1">
                <a:latin typeface="Arial Rounded MT Bold" panose="020F0704030504030204" pitchFamily="34" charset="0"/>
                <a:cs typeface="David" panose="020E0502060401010101" pitchFamily="34" charset="-79"/>
              </a:rPr>
              <a:t>ya-dai</a:t>
            </a:r>
            <a:r>
              <a:rPr lang="en-US" sz="4700" b="0" i="1" u="none" strike="noStrike" baseline="0" dirty="0">
                <a:latin typeface="Arial Rounded MT Bold" panose="020F0704030504030204" pitchFamily="34" charset="0"/>
                <a:cs typeface="David" panose="020E0502060401010101" pitchFamily="34" charset="-79"/>
              </a:rPr>
              <a:t> la-</a:t>
            </a:r>
            <a:r>
              <a:rPr lang="en-US" sz="4700" b="0" i="1" u="none" strike="noStrike" baseline="0" dirty="0" err="1">
                <a:latin typeface="Arial Rounded MT Bold" panose="020F0704030504030204" pitchFamily="34" charset="0"/>
                <a:cs typeface="David" panose="020E0502060401010101" pitchFamily="34" charset="-79"/>
              </a:rPr>
              <a:t>krav</a:t>
            </a:r>
            <a:r>
              <a:rPr lang="en-US" sz="4700" b="0" i="1" u="none" strike="noStrike" baseline="0" dirty="0">
                <a:latin typeface="Arial Rounded MT Bold" panose="020F0704030504030204" pitchFamily="34" charset="0"/>
                <a:cs typeface="David" panose="020E0502060401010101" pitchFamily="34" charset="-79"/>
              </a:rPr>
              <a:t> </a:t>
            </a:r>
            <a:r>
              <a:rPr lang="en-US" sz="4700" b="0" i="0" u="none" strike="noStrike" baseline="0" dirty="0">
                <a:latin typeface="Arial Rounded MT Bold" panose="020F0704030504030204" pitchFamily="34" charset="0"/>
                <a:cs typeface="David" panose="020E0502060401010101" pitchFamily="34" charset="-79"/>
              </a:rPr>
              <a:t>   </a:t>
            </a:r>
            <a:r>
              <a:rPr lang="en-US" sz="4400" b="0" i="0" u="none" strike="noStrike" baseline="0" dirty="0">
                <a:latin typeface="Arial Rounded MT Bold" panose="020F0704030504030204" pitchFamily="34" charset="0"/>
                <a:cs typeface="David" panose="020E0502060401010101" pitchFamily="34" charset="-79"/>
              </a:rPr>
              <a:t>[repeat]</a:t>
            </a:r>
          </a:p>
          <a:p>
            <a:pPr marR="0" algn="ctr" rtl="0"/>
            <a:r>
              <a:rPr lang="en-US" sz="4000" b="0" i="0" u="none" strike="noStrike" baseline="0" dirty="0">
                <a:latin typeface="Arial Rounded MT Bold" panose="020F0704030504030204" pitchFamily="34" charset="0"/>
                <a:cs typeface="David" panose="020E0502060401010101" pitchFamily="34" charset="-79"/>
              </a:rPr>
              <a:t>[Blessed be the LORD my Rock,</a:t>
            </a:r>
          </a:p>
          <a:p>
            <a:pPr marR="0" algn="ctr" rtl="0"/>
            <a:r>
              <a:rPr lang="en-US" sz="4000" b="0" i="0" u="none" strike="noStrike" baseline="0" dirty="0">
                <a:latin typeface="Arial Rounded MT Bold" panose="020F0704030504030204" pitchFamily="34" charset="0"/>
                <a:cs typeface="David" panose="020E0502060401010101" pitchFamily="34" charset="-79"/>
              </a:rPr>
              <a:t> Who trains my hands for war,]</a:t>
            </a:r>
            <a:endParaRPr lang="en-US" sz="4000" dirty="0"/>
          </a:p>
        </p:txBody>
      </p:sp>
    </p:spTree>
    <p:extLst>
      <p:ext uri="{BB962C8B-B14F-4D97-AF65-F5344CB8AC3E}">
        <p14:creationId xmlns:p14="http://schemas.microsoft.com/office/powerpoint/2010/main" val="3063141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Victory in our health and fitness.</a:t>
            </a:r>
          </a:p>
        </p:txBody>
      </p:sp>
    </p:spTree>
    <p:extLst>
      <p:ext uri="{BB962C8B-B14F-4D97-AF65-F5344CB8AC3E}">
        <p14:creationId xmlns:p14="http://schemas.microsoft.com/office/powerpoint/2010/main" val="2801153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L="0" marR="0" algn="l" rtl="0">
              <a:spcBef>
                <a:spcPts val="0"/>
              </a:spcBef>
              <a:spcAft>
                <a:spcPts val="0"/>
              </a:spcAft>
            </a:pPr>
            <a:r>
              <a:rPr lang="en-US" sz="4000" u="sng" dirty="0">
                <a:solidFill>
                  <a:srgbClr val="FFFF00"/>
                </a:solidFill>
                <a:effectLst/>
                <a:latin typeface="Arial Rounded MT Bold" panose="020F07040305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Muscle Mass — The Key to Longevity</a:t>
            </a:r>
            <a:endParaRPr lang="en-US" sz="4000" dirty="0">
              <a:solidFill>
                <a:srgbClr val="FFFF00"/>
              </a:solidFill>
              <a:effectLst/>
              <a:latin typeface="Times New Roman" panose="02020603050405020304" pitchFamily="18" charset="0"/>
              <a:ea typeface="Times New Roman" panose="02020603050405020304" pitchFamily="18" charset="0"/>
            </a:endParaRPr>
          </a:p>
          <a:p>
            <a:pPr marL="0" marR="0" algn="l" rtl="0">
              <a:spcBef>
                <a:spcPts val="0"/>
              </a:spcBef>
              <a:spcAft>
                <a:spcPts val="0"/>
              </a:spcAft>
            </a:pPr>
            <a:r>
              <a:rPr lang="en-US" sz="4000" dirty="0">
                <a:effectLst/>
                <a:latin typeface="Arial Rounded MT Bold" panose="020F0704030504030204" pitchFamily="34" charset="0"/>
                <a:ea typeface="Times New Roman" panose="02020603050405020304" pitchFamily="18" charset="0"/>
              </a:rPr>
              <a:t> “Of particular interest is the role of skeletal muscle as a reservoir of amino acids needed by other tissues such as skin, brain, and heart for the synthesis of organ-specific proteins,” he said.</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07645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L="0" marR="0" algn="l" rtl="0">
              <a:spcBef>
                <a:spcPts val="0"/>
              </a:spcBef>
              <a:spcAft>
                <a:spcPts val="0"/>
              </a:spcAft>
            </a:pPr>
            <a:r>
              <a:rPr lang="en-US" sz="4000" u="sng" dirty="0">
                <a:solidFill>
                  <a:srgbClr val="FFFF00"/>
                </a:solidFill>
                <a:effectLst/>
                <a:latin typeface="Arial Rounded MT Bold" panose="020F07040305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Muscle Mass — The Key to Longevity</a:t>
            </a:r>
            <a:endParaRPr lang="en-US" sz="4000" dirty="0">
              <a:solidFill>
                <a:srgbClr val="FFFF00"/>
              </a:solidFill>
              <a:effectLst/>
              <a:latin typeface="Times New Roman" panose="02020603050405020304" pitchFamily="18" charset="0"/>
              <a:ea typeface="Times New Roman" panose="02020603050405020304" pitchFamily="18" charset="0"/>
            </a:endParaRPr>
          </a:p>
          <a:p>
            <a:pPr marL="0" marR="0" algn="l" rtl="0">
              <a:spcBef>
                <a:spcPts val="0"/>
              </a:spcBef>
              <a:spcAft>
                <a:spcPts val="0"/>
              </a:spcAft>
            </a:pPr>
            <a:r>
              <a:rPr lang="en-US" sz="4000" dirty="0">
                <a:effectLst/>
                <a:latin typeface="Arial Rounded MT Bold" panose="020F0704030504030204" pitchFamily="34" charset="0"/>
                <a:ea typeface="Times New Roman" panose="02020603050405020304" pitchFamily="18" charset="0"/>
              </a:rPr>
              <a:t>Mounting evidence suggests that muscles have more roles than previously assumed. </a:t>
            </a:r>
            <a:r>
              <a:rPr lang="en-US" sz="4000" dirty="0">
                <a:effectLst/>
                <a:latin typeface="Arial Rounded MT Bold" panose="020F0704030504030204" pitchFamily="34" charset="0"/>
                <a:ea typeface="Times New Roman" panose="02020603050405020304" pitchFamily="18" charset="0"/>
                <a:cs typeface="Times New Roman" panose="02020603050405020304" pitchFamily="18" charset="0"/>
              </a:rPr>
              <a:t>“It is, perhaps, the most important organ system for combating our current health crisis, </a:t>
            </a:r>
            <a:endParaRPr lang="en-US" sz="7200" dirty="0"/>
          </a:p>
        </p:txBody>
      </p:sp>
    </p:spTree>
    <p:extLst>
      <p:ext uri="{BB962C8B-B14F-4D97-AF65-F5344CB8AC3E}">
        <p14:creationId xmlns:p14="http://schemas.microsoft.com/office/powerpoint/2010/main" val="4187338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L="519113" indent="-519113" algn="l">
              <a:buFont typeface="+mj-lt"/>
              <a:buAutoNum type="arabicPeriod"/>
            </a:pPr>
            <a:r>
              <a:rPr lang="en-US" sz="4000" dirty="0"/>
              <a:t>Muscles Endocrine Organs</a:t>
            </a:r>
          </a:p>
          <a:p>
            <a:pPr marL="519113" indent="-519113" algn="l">
              <a:buFont typeface="+mj-lt"/>
              <a:buAutoNum type="arabicPeriod"/>
            </a:pPr>
            <a:r>
              <a:rPr lang="en-US" sz="4000" dirty="0"/>
              <a:t>Muscles for Blood Sugar Levels</a:t>
            </a:r>
          </a:p>
          <a:p>
            <a:pPr marL="519113" indent="-519113" algn="l">
              <a:buFont typeface="+mj-lt"/>
              <a:buAutoNum type="arabicPeriod"/>
            </a:pPr>
            <a:r>
              <a:rPr lang="en-US" sz="4000" dirty="0"/>
              <a:t>Muscles Improve Cardio Health</a:t>
            </a:r>
          </a:p>
          <a:p>
            <a:pPr marL="519113" indent="-519113" algn="l">
              <a:buFont typeface="+mj-lt"/>
              <a:buAutoNum type="arabicPeriod"/>
            </a:pPr>
            <a:r>
              <a:rPr lang="en-US" sz="4000" dirty="0"/>
              <a:t>Muscles Boost Immune Function</a:t>
            </a:r>
          </a:p>
          <a:p>
            <a:pPr marL="519113" indent="-519113" algn="l">
              <a:buFont typeface="+mj-lt"/>
              <a:buAutoNum type="arabicPeriod"/>
            </a:pPr>
            <a:r>
              <a:rPr lang="en-US" sz="4000" dirty="0"/>
              <a:t>Muscles Strengthen the Brain</a:t>
            </a:r>
          </a:p>
          <a:p>
            <a:pPr marL="519113" indent="-519113" algn="l">
              <a:buFont typeface="+mj-lt"/>
              <a:buAutoNum type="arabicPeriod"/>
            </a:pPr>
            <a:endParaRPr lang="en-US" sz="4000" dirty="0"/>
          </a:p>
        </p:txBody>
      </p:sp>
    </p:spTree>
    <p:extLst>
      <p:ext uri="{BB962C8B-B14F-4D97-AF65-F5344CB8AC3E}">
        <p14:creationId xmlns:p14="http://schemas.microsoft.com/office/powerpoint/2010/main" val="32441353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Victory in the joy of the Lord, expressing salvation of Yeshua and worship.</a:t>
            </a:r>
          </a:p>
        </p:txBody>
      </p:sp>
    </p:spTree>
    <p:extLst>
      <p:ext uri="{BB962C8B-B14F-4D97-AF65-F5344CB8AC3E}">
        <p14:creationId xmlns:p14="http://schemas.microsoft.com/office/powerpoint/2010/main" val="2010039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61D14D4-83FC-3E9D-BA29-E838D3860F84}"/>
              </a:ext>
            </a:extLst>
          </p:cNvPr>
          <p:cNvPicPr>
            <a:picLocks noChangeAspect="1"/>
          </p:cNvPicPr>
          <p:nvPr/>
        </p:nvPicPr>
        <p:blipFill>
          <a:blip r:embed="rId3"/>
          <a:stretch>
            <a:fillRect/>
          </a:stretch>
        </p:blipFill>
        <p:spPr>
          <a:xfrm>
            <a:off x="428046" y="4404"/>
            <a:ext cx="8287907" cy="5134692"/>
          </a:xfrm>
          <a:prstGeom prst="rect">
            <a:avLst/>
          </a:prstGeom>
        </p:spPr>
      </p:pic>
      <p:sp>
        <p:nvSpPr>
          <p:cNvPr id="4" name="TextBox 3">
            <a:extLst>
              <a:ext uri="{FF2B5EF4-FFF2-40B4-BE49-F238E27FC236}">
                <a16:creationId xmlns:a16="http://schemas.microsoft.com/office/drawing/2014/main" id="{F91597B1-3193-6825-42EA-7604DD4B6D80}"/>
              </a:ext>
            </a:extLst>
          </p:cNvPr>
          <p:cNvSpPr txBox="1"/>
          <p:nvPr/>
        </p:nvSpPr>
        <p:spPr>
          <a:xfrm>
            <a:off x="762000" y="438150"/>
            <a:ext cx="7398372"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Messiah Conference Solu </a:t>
            </a:r>
          </a:p>
          <a:p>
            <a:pPr algn="l"/>
            <a:r>
              <a:rPr lang="en-US" dirty="0">
                <a:effectLst>
                  <a:outerShdw blurRad="38100" dist="38100" dir="2700000" algn="tl">
                    <a:srgbClr val="000000">
                      <a:alpha val="43137"/>
                    </a:srgbClr>
                  </a:outerShdw>
                </a:effectLst>
              </a:rPr>
              <a:t>Worship and dance response</a:t>
            </a:r>
          </a:p>
        </p:txBody>
      </p:sp>
    </p:spTree>
    <p:extLst>
      <p:ext uri="{BB962C8B-B14F-4D97-AF65-F5344CB8AC3E}">
        <p14:creationId xmlns:p14="http://schemas.microsoft.com/office/powerpoint/2010/main" val="3435820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Saturday evenings third Shabbat of </a:t>
            </a:r>
            <a:r>
              <a:rPr lang="en-US" sz="4000" dirty="0" err="1"/>
              <a:t>Noneg</a:t>
            </a:r>
            <a:r>
              <a:rPr lang="en-US" sz="4000" dirty="0"/>
              <a:t> [no oneg] we will have a youth outreach Dance Party!</a:t>
            </a:r>
          </a:p>
          <a:p>
            <a:pPr algn="l"/>
            <a:r>
              <a:rPr lang="en-US" sz="4000" dirty="0"/>
              <a:t>First run Aug. 17.  </a:t>
            </a:r>
          </a:p>
          <a:p>
            <a:pPr algn="l"/>
            <a:r>
              <a:rPr lang="en-US" sz="4000" dirty="0"/>
              <a:t>Pull back sanctuary chairs.</a:t>
            </a:r>
          </a:p>
          <a:p>
            <a:pPr algn="l"/>
            <a:r>
              <a:rPr lang="en-US" sz="4000" dirty="0"/>
              <a:t>Taco bar?</a:t>
            </a:r>
          </a:p>
        </p:txBody>
      </p:sp>
    </p:spTree>
    <p:extLst>
      <p:ext uri="{BB962C8B-B14F-4D97-AF65-F5344CB8AC3E}">
        <p14:creationId xmlns:p14="http://schemas.microsoft.com/office/powerpoint/2010/main" val="32515074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marR="0" algn="ctr" rtl="1"/>
            <a:r>
              <a:rPr lang="he-IL" sz="2400" b="0" i="0" u="sng" strike="noStrike" baseline="0" dirty="0">
                <a:solidFill>
                  <a:srgbClr val="FFFF66"/>
                </a:solidFill>
                <a:cs typeface="Vilna" pitchFamily="2" charset="-79"/>
              </a:rPr>
              <a:t> </a:t>
            </a:r>
            <a:r>
              <a:rPr lang="he-IL" sz="5200" b="1" u="sng" dirty="0">
                <a:solidFill>
                  <a:srgbClr val="FFFF66"/>
                </a:solidFill>
                <a:latin typeface="David" panose="020E0502060401010101" pitchFamily="34" charset="-79"/>
                <a:cs typeface="David" panose="020E0502060401010101" pitchFamily="34" charset="-79"/>
              </a:rPr>
              <a:t>תְּהִילִים</a:t>
            </a:r>
            <a:r>
              <a:rPr lang="he-IL" sz="6000" b="0" i="0" u="sng" strike="noStrike" baseline="0" dirty="0">
                <a:solidFill>
                  <a:srgbClr val="FFFF66"/>
                </a:solidFill>
                <a:latin typeface="FrankRuehl" panose="020E0503060101010101" pitchFamily="34" charset="-79"/>
                <a:cs typeface="FrankRuehl" panose="020E0503060101010101" pitchFamily="34" charset="-79"/>
              </a:rPr>
              <a:t> </a:t>
            </a:r>
            <a:r>
              <a:rPr lang="en-US" sz="4800" b="0" i="0" u="sng" strike="noStrike" baseline="0" dirty="0">
                <a:solidFill>
                  <a:srgbClr val="FFFF66"/>
                </a:solidFill>
                <a:latin typeface="Arial Rounded MT Bold" panose="020F0704030504030204" pitchFamily="34" charset="0"/>
                <a:cs typeface="David" panose="020E0502060401010101" pitchFamily="34" charset="-79"/>
              </a:rPr>
              <a:t>Psalm 144: 1,2</a:t>
            </a:r>
          </a:p>
          <a:p>
            <a:pPr marR="0" algn="ctr" rtl="1"/>
            <a:r>
              <a:rPr lang="he-IL" sz="5200" b="1" i="0" u="none" strike="noStrike" baseline="0" dirty="0">
                <a:latin typeface="David" panose="020E0502060401010101" pitchFamily="34" charset="-79"/>
                <a:cs typeface="David" panose="020E0502060401010101" pitchFamily="34" charset="-79"/>
              </a:rPr>
              <a:t>בָּרוּךְ יְיָ צוּרִי</a:t>
            </a:r>
            <a:r>
              <a:rPr lang="en-US" sz="5200" b="1" i="0" u="none" strike="noStrike" baseline="0" dirty="0">
                <a:latin typeface="David" panose="020E0502060401010101" pitchFamily="34" charset="-79"/>
                <a:cs typeface="David" panose="020E0502060401010101" pitchFamily="34" charset="-79"/>
              </a:rPr>
              <a:t> </a:t>
            </a:r>
            <a:r>
              <a:rPr lang="he-IL" sz="5200" b="1" i="0" u="none" strike="noStrike" baseline="0" dirty="0">
                <a:latin typeface="David" panose="020E0502060401010101" pitchFamily="34" charset="-79"/>
                <a:cs typeface="David" panose="020E0502060401010101" pitchFamily="34" charset="-79"/>
              </a:rPr>
              <a:t>הַמְלַמֵּד יָדַי לַקְרַב</a:t>
            </a:r>
          </a:p>
          <a:p>
            <a:pPr marR="0" algn="ctr" rtl="0"/>
            <a:r>
              <a:rPr lang="en-US" sz="4700" b="0" i="1" u="none" strike="noStrike" baseline="0" dirty="0">
                <a:latin typeface="Arial Rounded MT Bold" panose="020F0704030504030204" pitchFamily="34" charset="0"/>
                <a:cs typeface="David" panose="020E0502060401010101" pitchFamily="34" charset="-79"/>
              </a:rPr>
              <a:t>Barukh Adoni </a:t>
            </a:r>
            <a:r>
              <a:rPr lang="en-US" sz="4700" b="0" i="1" u="none" strike="noStrike" baseline="0" dirty="0" err="1">
                <a:latin typeface="Arial Rounded MT Bold" panose="020F0704030504030204" pitchFamily="34" charset="0"/>
                <a:cs typeface="David" panose="020E0502060401010101" pitchFamily="34" charset="-79"/>
              </a:rPr>
              <a:t>tsu-ree</a:t>
            </a:r>
            <a:r>
              <a:rPr lang="en-US" sz="4700" b="0" i="1" u="none" strike="noStrike" baseline="0" dirty="0">
                <a:latin typeface="Arial Rounded MT Bold" panose="020F0704030504030204" pitchFamily="34" charset="0"/>
                <a:cs typeface="David" panose="020E0502060401010101" pitchFamily="34" charset="-79"/>
              </a:rPr>
              <a:t>,</a:t>
            </a:r>
          </a:p>
          <a:p>
            <a:pPr marR="0" algn="ctr" rtl="0"/>
            <a:r>
              <a:rPr lang="en-US" sz="4700" b="0" i="1" u="none" strike="noStrike" baseline="0" dirty="0">
                <a:latin typeface="Arial Rounded MT Bold" panose="020F0704030504030204" pitchFamily="34" charset="0"/>
                <a:cs typeface="David" panose="020E0502060401010101" pitchFamily="34" charset="-79"/>
              </a:rPr>
              <a:t>Ha-</a:t>
            </a:r>
            <a:r>
              <a:rPr lang="en-US" sz="4700" b="0" i="1" u="none" strike="noStrike" baseline="0" dirty="0" err="1">
                <a:latin typeface="Arial Rounded MT Bold" panose="020F0704030504030204" pitchFamily="34" charset="0"/>
                <a:cs typeface="David" panose="020E0502060401010101" pitchFamily="34" charset="-79"/>
              </a:rPr>
              <a:t>m'la</a:t>
            </a:r>
            <a:r>
              <a:rPr lang="en-US" sz="4700" b="0" i="1" u="none" strike="noStrike" baseline="0" dirty="0">
                <a:latin typeface="Arial Rounded MT Bold" panose="020F0704030504030204" pitchFamily="34" charset="0"/>
                <a:cs typeface="David" panose="020E0502060401010101" pitchFamily="34" charset="-79"/>
              </a:rPr>
              <a:t>-</a:t>
            </a:r>
            <a:r>
              <a:rPr lang="en-US" sz="4700" b="0" i="1" u="none" strike="noStrike" baseline="0" dirty="0" err="1">
                <a:latin typeface="Arial Rounded MT Bold" panose="020F0704030504030204" pitchFamily="34" charset="0"/>
                <a:cs typeface="David" panose="020E0502060401010101" pitchFamily="34" charset="-79"/>
              </a:rPr>
              <a:t>mayd</a:t>
            </a:r>
            <a:r>
              <a:rPr lang="en-US" sz="4700" b="0" i="1" u="none" strike="noStrike" baseline="0" dirty="0">
                <a:latin typeface="Arial Rounded MT Bold" panose="020F0704030504030204" pitchFamily="34" charset="0"/>
                <a:cs typeface="David" panose="020E0502060401010101" pitchFamily="34" charset="-79"/>
              </a:rPr>
              <a:t> </a:t>
            </a:r>
            <a:r>
              <a:rPr lang="en-US" sz="4700" b="0" i="1" u="none" strike="noStrike" baseline="0" dirty="0" err="1">
                <a:latin typeface="Arial Rounded MT Bold" panose="020F0704030504030204" pitchFamily="34" charset="0"/>
                <a:cs typeface="David" panose="020E0502060401010101" pitchFamily="34" charset="-79"/>
              </a:rPr>
              <a:t>ya-dai</a:t>
            </a:r>
            <a:r>
              <a:rPr lang="en-US" sz="4700" b="0" i="1" u="none" strike="noStrike" baseline="0" dirty="0">
                <a:latin typeface="Arial Rounded MT Bold" panose="020F0704030504030204" pitchFamily="34" charset="0"/>
                <a:cs typeface="David" panose="020E0502060401010101" pitchFamily="34" charset="-79"/>
              </a:rPr>
              <a:t> la-</a:t>
            </a:r>
            <a:r>
              <a:rPr lang="en-US" sz="4700" b="0" i="1" u="none" strike="noStrike" baseline="0" dirty="0" err="1">
                <a:latin typeface="Arial Rounded MT Bold" panose="020F0704030504030204" pitchFamily="34" charset="0"/>
                <a:cs typeface="David" panose="020E0502060401010101" pitchFamily="34" charset="-79"/>
              </a:rPr>
              <a:t>krav</a:t>
            </a:r>
            <a:r>
              <a:rPr lang="en-US" sz="4700" b="0" i="1" u="none" strike="noStrike" baseline="0" dirty="0">
                <a:latin typeface="Arial Rounded MT Bold" panose="020F0704030504030204" pitchFamily="34" charset="0"/>
                <a:cs typeface="David" panose="020E0502060401010101" pitchFamily="34" charset="-79"/>
              </a:rPr>
              <a:t> </a:t>
            </a:r>
            <a:r>
              <a:rPr lang="en-US" sz="4700" b="0" i="0" u="none" strike="noStrike" baseline="0" dirty="0">
                <a:latin typeface="Arial Rounded MT Bold" panose="020F0704030504030204" pitchFamily="34" charset="0"/>
                <a:cs typeface="David" panose="020E0502060401010101" pitchFamily="34" charset="-79"/>
              </a:rPr>
              <a:t>   </a:t>
            </a:r>
            <a:r>
              <a:rPr lang="en-US" sz="4400" b="0" i="0" u="none" strike="noStrike" baseline="0" dirty="0">
                <a:latin typeface="Arial Rounded MT Bold" panose="020F0704030504030204" pitchFamily="34" charset="0"/>
                <a:cs typeface="David" panose="020E0502060401010101" pitchFamily="34" charset="-79"/>
              </a:rPr>
              <a:t>[repeat]</a:t>
            </a:r>
          </a:p>
          <a:p>
            <a:pPr marR="0" algn="ctr" rtl="0"/>
            <a:r>
              <a:rPr lang="en-US" sz="4000" b="0" i="0" u="none" strike="noStrike" baseline="0" dirty="0">
                <a:latin typeface="Arial Rounded MT Bold" panose="020F0704030504030204" pitchFamily="34" charset="0"/>
                <a:cs typeface="David" panose="020E0502060401010101" pitchFamily="34" charset="-79"/>
              </a:rPr>
              <a:t>[Blessed be the LORD my Rock,</a:t>
            </a:r>
          </a:p>
          <a:p>
            <a:pPr marR="0" algn="ctr" rtl="0"/>
            <a:r>
              <a:rPr lang="en-US" sz="4000" b="0" i="0" u="none" strike="noStrike" baseline="0" dirty="0">
                <a:latin typeface="Arial Rounded MT Bold" panose="020F0704030504030204" pitchFamily="34" charset="0"/>
                <a:cs typeface="David" panose="020E0502060401010101" pitchFamily="34" charset="-79"/>
              </a:rPr>
              <a:t> Who trains my hands for war,]</a:t>
            </a:r>
            <a:endParaRPr lang="en-US" sz="4000" dirty="0"/>
          </a:p>
        </p:txBody>
      </p:sp>
    </p:spTree>
    <p:extLst>
      <p:ext uri="{BB962C8B-B14F-4D97-AF65-F5344CB8AC3E}">
        <p14:creationId xmlns:p14="http://schemas.microsoft.com/office/powerpoint/2010/main" val="26291967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1"/>
            <a:r>
              <a:rPr lang="he-IL" sz="4400" b="1" dirty="0">
                <a:latin typeface="David" panose="020E0502060401010101" pitchFamily="34" charset="-79"/>
                <a:cs typeface="David" panose="020E0502060401010101" pitchFamily="34" charset="-79"/>
              </a:rPr>
              <a:t>אֶצְבְּעוֹתַי לַמִּלְחָמָה:</a:t>
            </a:r>
            <a:r>
              <a:rPr lang="en-US" sz="4400" b="1" dirty="0">
                <a:latin typeface="David" panose="020E0502060401010101" pitchFamily="34" charset="-79"/>
                <a:cs typeface="David" panose="020E0502060401010101" pitchFamily="34" charset="-79"/>
              </a:rPr>
              <a:t>  </a:t>
            </a:r>
            <a:r>
              <a:rPr lang="he-IL" sz="4400" b="1" dirty="0">
                <a:latin typeface="David" panose="020E0502060401010101" pitchFamily="34" charset="-79"/>
                <a:cs typeface="David" panose="020E0502060401010101" pitchFamily="34" charset="-79"/>
              </a:rPr>
              <a:t>בָּרוּךְ יְיָ צוּרִי</a:t>
            </a:r>
          </a:p>
          <a:p>
            <a:pPr marR="0" algn="ctr" rtl="0"/>
            <a:r>
              <a:rPr lang="it-IT" sz="4000" b="0" i="1" u="none" strike="noStrike" baseline="0" dirty="0">
                <a:latin typeface="Arial Rounded MT Bold" panose="020F0704030504030204" pitchFamily="34" charset="0"/>
                <a:cs typeface="David" panose="020E0502060401010101" pitchFamily="34" charset="-79"/>
              </a:rPr>
              <a:t>Ets-b'o-ti la-meel-kha-ma, </a:t>
            </a:r>
          </a:p>
          <a:p>
            <a:pPr marR="0" algn="ctr" rtl="0"/>
            <a:r>
              <a:rPr lang="it-IT" sz="4000" b="0" i="1" u="none" strike="noStrike" baseline="0" dirty="0">
                <a:latin typeface="Arial Rounded MT Bold" panose="020F0704030504030204" pitchFamily="34" charset="0"/>
                <a:cs typeface="David" panose="020E0502060401010101" pitchFamily="34" charset="-79"/>
              </a:rPr>
              <a:t>Barukh Adoni tsu-ree.</a:t>
            </a:r>
          </a:p>
          <a:p>
            <a:pPr marR="0" algn="ctr" rtl="0"/>
            <a:r>
              <a:rPr lang="en-US" sz="4000" b="0" i="0" u="none" strike="noStrike" baseline="0" dirty="0">
                <a:latin typeface="Arial Rounded MT Bold" panose="020F0704030504030204" pitchFamily="34" charset="0"/>
                <a:cs typeface="David" panose="020E0502060401010101" pitchFamily="34" charset="-79"/>
              </a:rPr>
              <a:t>[And my fingers for battle, </a:t>
            </a:r>
          </a:p>
          <a:p>
            <a:pPr marR="0" algn="ctr" rtl="0"/>
            <a:r>
              <a:rPr lang="en-US" sz="4000" b="0" i="0" u="none" strike="noStrike" baseline="0" dirty="0">
                <a:latin typeface="Arial Rounded MT Bold" panose="020F0704030504030204" pitchFamily="34" charset="0"/>
                <a:cs typeface="David" panose="020E0502060401010101" pitchFamily="34" charset="-79"/>
              </a:rPr>
              <a:t>Blessed be the LORD my Rock]</a:t>
            </a:r>
            <a:endParaRPr lang="en-US" sz="4000" dirty="0"/>
          </a:p>
        </p:txBody>
      </p:sp>
    </p:spTree>
    <p:extLst>
      <p:ext uri="{BB962C8B-B14F-4D97-AF65-F5344CB8AC3E}">
        <p14:creationId xmlns:p14="http://schemas.microsoft.com/office/powerpoint/2010/main" val="14115193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R="0" algn="ctr" rtl="0"/>
            <a:r>
              <a:rPr lang="he-IL" sz="4800" b="1" dirty="0">
                <a:latin typeface="David" panose="020E0502060401010101" pitchFamily="34" charset="-79"/>
                <a:cs typeface="David" panose="020E0502060401010101" pitchFamily="34" charset="-79"/>
              </a:rPr>
              <a:t>חַסְדִי וּמְצוּדָתִי מִשְׂגַבִּי וּמְפָלְטִי לִי</a:t>
            </a:r>
          </a:p>
          <a:p>
            <a:pPr marR="0" algn="ctr" rtl="0"/>
            <a:r>
              <a:rPr lang="en-US" sz="4000" b="0" i="1" u="none" strike="noStrike" baseline="0" dirty="0">
                <a:latin typeface="Arial Rounded MT Bold" panose="020F0704030504030204" pitchFamily="34" charset="0"/>
                <a:cs typeface="David" panose="020E0502060401010101" pitchFamily="34" charset="-79"/>
              </a:rPr>
              <a:t>Khas-dee </a:t>
            </a:r>
            <a:r>
              <a:rPr lang="en-US" sz="4000" b="0" i="1" u="none" strike="noStrike" baseline="0" dirty="0" err="1">
                <a:latin typeface="Arial Rounded MT Bold" panose="020F0704030504030204" pitchFamily="34" charset="0"/>
                <a:cs typeface="David" panose="020E0502060401010101" pitchFamily="34" charset="-79"/>
              </a:rPr>
              <a:t>oo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m'tsoo</a:t>
            </a:r>
            <a:r>
              <a:rPr lang="en-US" sz="4000" b="0" i="1" u="none" strike="noStrike" baseline="0" dirty="0">
                <a:latin typeface="Arial Rounded MT Bold" panose="020F0704030504030204" pitchFamily="34" charset="0"/>
                <a:cs typeface="David" panose="020E0502060401010101" pitchFamily="34" charset="-79"/>
              </a:rPr>
              <a:t>-da-tee,</a:t>
            </a:r>
          </a:p>
          <a:p>
            <a:pPr marR="0" algn="ctr" rtl="0"/>
            <a:r>
              <a:rPr lang="en-US" sz="4000" b="0" i="1" u="none" strike="noStrike" baseline="0" dirty="0">
                <a:latin typeface="Arial Rounded MT Bold" panose="020F0704030504030204" pitchFamily="34" charset="0"/>
                <a:cs typeface="David" panose="020E0502060401010101" pitchFamily="34" charset="-79"/>
              </a:rPr>
              <a:t>Mees-ga-be </a:t>
            </a:r>
            <a:r>
              <a:rPr lang="en-US" sz="4000" b="0" i="1" u="none" strike="noStrike" baseline="0" dirty="0" err="1">
                <a:latin typeface="Arial Rounded MT Bold" panose="020F0704030504030204" pitchFamily="34" charset="0"/>
                <a:cs typeface="David" panose="020E0502060401010101" pitchFamily="34" charset="-79"/>
              </a:rPr>
              <a:t>oo</a:t>
            </a:r>
            <a:r>
              <a:rPr lang="en-US" sz="4000" b="0" i="1" u="none" strike="noStrike" baseline="0" dirty="0">
                <a:latin typeface="Arial Rounded MT Bold" panose="020F0704030504030204" pitchFamily="34" charset="0"/>
                <a:cs typeface="David" panose="020E0502060401010101" pitchFamily="34" charset="-79"/>
              </a:rPr>
              <a:t>-</a:t>
            </a:r>
            <a:r>
              <a:rPr lang="en-US" sz="4000" b="0" i="1" u="none" strike="noStrike" baseline="0" dirty="0" err="1">
                <a:latin typeface="Arial Rounded MT Bold" panose="020F0704030504030204" pitchFamily="34" charset="0"/>
                <a:cs typeface="David" panose="020E0502060401010101" pitchFamily="34" charset="-79"/>
              </a:rPr>
              <a:t>m'fal</a:t>
            </a:r>
            <a:r>
              <a:rPr lang="en-US" sz="4000" b="0" i="1" u="none" strike="noStrike" baseline="0" dirty="0">
                <a:latin typeface="Arial Rounded MT Bold" panose="020F0704030504030204" pitchFamily="34" charset="0"/>
                <a:cs typeface="David" panose="020E0502060401010101" pitchFamily="34" charset="-79"/>
              </a:rPr>
              <a:t>-tee lee </a:t>
            </a:r>
          </a:p>
          <a:p>
            <a:pPr marR="0" algn="ctr" rtl="0"/>
            <a:r>
              <a:rPr lang="en-US" sz="4000" b="0" i="0" u="none" strike="noStrike" baseline="0" dirty="0">
                <a:latin typeface="Arial Rounded MT Bold" panose="020F0704030504030204" pitchFamily="34" charset="0"/>
                <a:cs typeface="David" panose="020E0502060401010101" pitchFamily="34" charset="-79"/>
              </a:rPr>
              <a:t>[My lovingkindness and my fortress,</a:t>
            </a:r>
          </a:p>
          <a:p>
            <a:pPr marR="0" algn="ctr" rtl="0"/>
            <a:r>
              <a:rPr lang="en-US" sz="4000" b="0" i="0" u="none" strike="noStrike" baseline="0" dirty="0">
                <a:latin typeface="Arial Rounded MT Bold" panose="020F0704030504030204" pitchFamily="34" charset="0"/>
                <a:cs typeface="David" panose="020E0502060401010101" pitchFamily="34" charset="-79"/>
              </a:rPr>
              <a:t> My high tower and my deliverer]</a:t>
            </a:r>
            <a:endParaRPr lang="en-US" sz="4000" dirty="0"/>
          </a:p>
        </p:txBody>
      </p:sp>
    </p:spTree>
    <p:extLst>
      <p:ext uri="{BB962C8B-B14F-4D97-AF65-F5344CB8AC3E}">
        <p14:creationId xmlns:p14="http://schemas.microsoft.com/office/powerpoint/2010/main" val="3769461778"/>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231234</TotalTime>
  <Words>4880</Words>
  <Application>Microsoft Office PowerPoint</Application>
  <PresentationFormat>On-screen Show (16:9)</PresentationFormat>
  <Paragraphs>650</Paragraphs>
  <Slides>102</Slides>
  <Notes>102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102</vt:i4>
      </vt:variant>
    </vt:vector>
  </HeadingPairs>
  <TitlesOfParts>
    <vt:vector size="112" baseType="lpstr">
      <vt:lpstr>Arial</vt:lpstr>
      <vt:lpstr>Arial Rounded MT Bold</vt:lpstr>
      <vt:lpstr>David</vt:lpstr>
      <vt:lpstr>FrankRuehl</vt:lpstr>
      <vt:lpstr>Helvetica</vt:lpstr>
      <vt:lpstr>system-ui</vt:lpstr>
      <vt:lpstr>Times New Roman</vt:lpstr>
      <vt:lpstr>Vilna</vt:lpstr>
      <vt:lpstr>Wingdings</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5252</cp:revision>
  <dcterms:created xsi:type="dcterms:W3CDTF">2006-04-21T19:34:43Z</dcterms:created>
  <dcterms:modified xsi:type="dcterms:W3CDTF">2024-08-03T13:33:47Z</dcterms:modified>
</cp:coreProperties>
</file>