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3"/>
  </p:notesMasterIdLst>
  <p:handoutMasterIdLst>
    <p:handoutMasterId r:id="rId94"/>
  </p:handoutMasterIdLst>
  <p:sldIdLst>
    <p:sldId id="2045" r:id="rId2"/>
    <p:sldId id="66226" r:id="rId3"/>
    <p:sldId id="66228" r:id="rId4"/>
    <p:sldId id="66276" r:id="rId5"/>
    <p:sldId id="66278" r:id="rId6"/>
    <p:sldId id="66279" r:id="rId7"/>
    <p:sldId id="66229" r:id="rId8"/>
    <p:sldId id="66232" r:id="rId9"/>
    <p:sldId id="66231" r:id="rId10"/>
    <p:sldId id="66227" r:id="rId11"/>
    <p:sldId id="776" r:id="rId12"/>
    <p:sldId id="66230" r:id="rId13"/>
    <p:sldId id="66280" r:id="rId14"/>
    <p:sldId id="66233" r:id="rId15"/>
    <p:sldId id="66234" r:id="rId16"/>
    <p:sldId id="66236" r:id="rId17"/>
    <p:sldId id="66235" r:id="rId18"/>
    <p:sldId id="66240" r:id="rId19"/>
    <p:sldId id="66237" r:id="rId20"/>
    <p:sldId id="66238" r:id="rId21"/>
    <p:sldId id="66245" r:id="rId22"/>
    <p:sldId id="66246" r:id="rId23"/>
    <p:sldId id="66241" r:id="rId24"/>
    <p:sldId id="66242" r:id="rId25"/>
    <p:sldId id="66303" r:id="rId26"/>
    <p:sldId id="66247" r:id="rId27"/>
    <p:sldId id="66248" r:id="rId28"/>
    <p:sldId id="66249" r:id="rId29"/>
    <p:sldId id="66243" r:id="rId30"/>
    <p:sldId id="66250" r:id="rId31"/>
    <p:sldId id="66244" r:id="rId32"/>
    <p:sldId id="66256" r:id="rId33"/>
    <p:sldId id="66282" r:id="rId34"/>
    <p:sldId id="66257" r:id="rId35"/>
    <p:sldId id="66267" r:id="rId36"/>
    <p:sldId id="66258" r:id="rId37"/>
    <p:sldId id="66268" r:id="rId38"/>
    <p:sldId id="66259" r:id="rId39"/>
    <p:sldId id="66269" r:id="rId40"/>
    <p:sldId id="66261" r:id="rId41"/>
    <p:sldId id="66262" r:id="rId42"/>
    <p:sldId id="66270" r:id="rId43"/>
    <p:sldId id="66274" r:id="rId44"/>
    <p:sldId id="66265" r:id="rId45"/>
    <p:sldId id="66281" r:id="rId46"/>
    <p:sldId id="66275" r:id="rId47"/>
    <p:sldId id="66263" r:id="rId48"/>
    <p:sldId id="66264" r:id="rId49"/>
    <p:sldId id="66271" r:id="rId50"/>
    <p:sldId id="66272" r:id="rId51"/>
    <p:sldId id="66273" r:id="rId52"/>
    <p:sldId id="66304" r:id="rId53"/>
    <p:sldId id="66283" r:id="rId54"/>
    <p:sldId id="66284" r:id="rId55"/>
    <p:sldId id="64223" r:id="rId56"/>
    <p:sldId id="64233" r:id="rId57"/>
    <p:sldId id="64183" r:id="rId58"/>
    <p:sldId id="64193" r:id="rId59"/>
    <p:sldId id="64195" r:id="rId60"/>
    <p:sldId id="64156" r:id="rId61"/>
    <p:sldId id="66305" r:id="rId62"/>
    <p:sldId id="64201" r:id="rId63"/>
    <p:sldId id="64200" r:id="rId64"/>
    <p:sldId id="66285" r:id="rId65"/>
    <p:sldId id="66286" r:id="rId66"/>
    <p:sldId id="66239" r:id="rId67"/>
    <p:sldId id="66287" r:id="rId68"/>
    <p:sldId id="66288" r:id="rId69"/>
    <p:sldId id="66252" r:id="rId70"/>
    <p:sldId id="66253" r:id="rId71"/>
    <p:sldId id="66254" r:id="rId72"/>
    <p:sldId id="784" r:id="rId73"/>
    <p:sldId id="785" r:id="rId74"/>
    <p:sldId id="786" r:id="rId75"/>
    <p:sldId id="66255" r:id="rId76"/>
    <p:sldId id="66292" r:id="rId77"/>
    <p:sldId id="66293" r:id="rId78"/>
    <p:sldId id="66290" r:id="rId79"/>
    <p:sldId id="66289" r:id="rId80"/>
    <p:sldId id="66294" r:id="rId81"/>
    <p:sldId id="66297" r:id="rId82"/>
    <p:sldId id="66295" r:id="rId83"/>
    <p:sldId id="66307" r:id="rId84"/>
    <p:sldId id="66306" r:id="rId85"/>
    <p:sldId id="66296" r:id="rId86"/>
    <p:sldId id="66298" r:id="rId87"/>
    <p:sldId id="66299" r:id="rId88"/>
    <p:sldId id="66300" r:id="rId89"/>
    <p:sldId id="66301" r:id="rId90"/>
    <p:sldId id="66145" r:id="rId91"/>
    <p:sldId id="66302" r:id="rId9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7" autoAdjust="0"/>
    <p:restoredTop sz="87933" autoAdjust="0"/>
  </p:normalViewPr>
  <p:slideViewPr>
    <p:cSldViewPr>
      <p:cViewPr varScale="1">
        <p:scale>
          <a:sx n="98" d="100"/>
          <a:sy n="98" d="100"/>
        </p:scale>
        <p:origin x="90" y="54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244"/>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Knowing G-d Intimately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14,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Knowing G-d Intimately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14,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azquotes.com/author/31916-Hilary_of_Poitiers"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youtu.be/gm4Wh16twhw"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have heard me talk about my sense of G-d’s Glory in the liquid love that I sort of experienced in the church where I was introduced to Messiah.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3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ltLang="en-US"/>
              <a:t>Tiffany Fellowship Oct 2016</a:t>
            </a:r>
          </a:p>
        </p:txBody>
      </p:sp>
      <p:sp>
        <p:nvSpPr>
          <p:cNvPr id="6" name="Rectangle 3"/>
          <p:cNvSpPr>
            <a:spLocks noGrp="1" noChangeArrowheads="1"/>
          </p:cNvSpPr>
          <p:nvPr>
            <p:ph type="dt" idx="1"/>
          </p:nvPr>
        </p:nvSpPr>
        <p:spPr>
          <a:ln/>
        </p:spPr>
        <p:txBody>
          <a:bodyPr/>
          <a:lstStyle/>
          <a:p>
            <a:r>
              <a:rPr lang="en-US" altLang="en-US"/>
              <a:t>Sept 14, 2024 5784</a:t>
            </a:r>
          </a:p>
        </p:txBody>
      </p:sp>
      <p:sp>
        <p:nvSpPr>
          <p:cNvPr id="7" name="Rectangle 7"/>
          <p:cNvSpPr>
            <a:spLocks noGrp="1" noChangeArrowheads="1"/>
          </p:cNvSpPr>
          <p:nvPr>
            <p:ph type="sldNum" sz="quarter" idx="5"/>
          </p:nvPr>
        </p:nvSpPr>
        <p:spPr>
          <a:ln/>
        </p:spPr>
        <p:txBody>
          <a:bodyPr/>
          <a:lstStyle/>
          <a:p>
            <a:fld id="{E657E25F-B3CC-4CF5-BBE4-B1C268AE2D8B}" type="slidenum">
              <a:rPr lang="en-US" altLang="en-US"/>
              <a:pPr/>
              <a:t>11</a:t>
            </a:fld>
            <a:endParaRPr lang="en-US" altLang="en-US"/>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a:t>Golden glow up in the laminated rafters.  “Cloud of liquid love.” My first exposure.  Repentance and faith about a month later. April 13, 1969 I experienced New Birth. Many young people similarly seeking from Union College, Schenectady, NY. I have never gotten over that revelation.</a:t>
            </a:r>
          </a:p>
          <a:p>
            <a:r>
              <a:rPr lang="en-US" altLang="en-US" dirty="0"/>
              <a:t>Went home few weeks later.  “Mom, Dad, I’ve found the answer to life’s problems.  It’s not in drugs, or revolution, but in the love of Jesus Christ.”</a:t>
            </a:r>
          </a:p>
          <a:p>
            <a:r>
              <a:rPr lang="en-US" altLang="en-US" dirty="0"/>
              <a:t>Sent me to psychiatrist.</a:t>
            </a:r>
          </a:p>
          <a:p>
            <a:r>
              <a:rPr lang="en-US" altLang="en-US" dirty="0"/>
              <a:t>“You’re worse than Hitler.  He destroyed our bodies.  You are destroying our souls.”</a:t>
            </a:r>
          </a:p>
          <a:p>
            <a:r>
              <a:rPr lang="en-US" altLang="en-US" dirty="0"/>
              <a:t>I was talking to a woman had an experience with G-d at age 4.  Never could walk away from it.</a:t>
            </a:r>
          </a:p>
          <a:p>
            <a:endParaRPr lang="en-US" altLang="en-US" sz="1000" dirty="0">
              <a:solidFill>
                <a:srgbClr val="C00000"/>
              </a:solidFill>
            </a:endParaRPr>
          </a:p>
        </p:txBody>
      </p:sp>
    </p:spTree>
    <p:extLst>
      <p:ext uri="{BB962C8B-B14F-4D97-AF65-F5344CB8AC3E}">
        <p14:creationId xmlns:p14="http://schemas.microsoft.com/office/powerpoint/2010/main" val="387600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Sept 14, 2024 5784</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Knowing G-d is joy. </a:t>
            </a:r>
          </a:p>
          <a:p>
            <a:r>
              <a:rPr lang="en-US" altLang="en-US" dirty="0"/>
              <a:t>Knowing G-d is assurance of NOT going to the pit, to hell.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153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Sept 14, 2024 5784</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Moshe said, Show me your glory.</a:t>
            </a:r>
          </a:p>
          <a:p>
            <a:r>
              <a:rPr lang="en-US" altLang="en-US" dirty="0"/>
              <a:t>This is the month of Shabbats of consolation.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78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Unity and love among brothers.  At His feet, repenting, surrendering.  Splits and problems?   Resolvable in the love of Messiah.  Theoretically.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266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32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What if it doesn’t work?  We’ll get to that later.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50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Assurance of salvation through relationship with Him!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003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sz="2000" u="sng" dirty="0"/>
              <a:t>Benefit #1 Relationships with G-d and people.</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38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Messiah likeness is the purpose of sufferings!   I strongly believe in solving all problems.  But in the process, there is suffering.  And sometimes not resolved like we would like.</a:t>
            </a:r>
          </a:p>
          <a:p>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Gave up what?</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88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9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All of us gave up our ethnic royalty, of sorts.  Surrender all to the supremacy of Messiah.</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885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My family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09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you know Him? </a:t>
            </a:r>
          </a:p>
          <a:p>
            <a:r>
              <a:rPr lang="en-US" altLang="en-US" dirty="0"/>
              <a:t>Spirit bear witness with your spirit, that you are a child of G-d.  Not to be too mystical, but a sense.  Can have such!</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6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I’ve asked people who have walked away:.  Doesn’t life feel empty without HIM? </a:t>
            </a:r>
          </a:p>
          <a:p>
            <a:pPr marL="117475" indent="-117475">
              <a:buFont typeface="Arial" panose="020B0604020202020204" pitchFamily="34" charset="0"/>
              <a:buChar char="•"/>
            </a:pPr>
            <a:r>
              <a:rPr lang="en-US" altLang="en-US" dirty="0"/>
              <a:t>“</a:t>
            </a:r>
            <a:r>
              <a:rPr lang="en-US" dirty="0"/>
              <a:t>I don't feel empty. I don't really fell any more or less happy than I did before. For the most part, I feel fulfilled, happy, and content with my life.”  </a:t>
            </a:r>
          </a:p>
          <a:p>
            <a:pPr marL="117475" indent="-117475">
              <a:buFont typeface="Arial" panose="020B0604020202020204" pitchFamily="34" charset="0"/>
              <a:buChar char="•"/>
            </a:pPr>
            <a:r>
              <a:rPr lang="en-US" dirty="0"/>
              <a:t> “I never had a G-d shaped vacuum in my heart.”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647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14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221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612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Knowledge of Yeshua, whom this was a vision of, according to Yn 12, convicts us.  Uncleaned speech,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1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Upon acknowledging his sinfulness [&gt;&gt;sins, but inner uncleanness] he had supernatural transformation. </a:t>
            </a:r>
          </a:p>
          <a:p>
            <a:r>
              <a:rPr lang="en-US" altLang="en-US" dirty="0"/>
              <a:t>Supernatural, instantaneous.  Sometimes gradual.  </a:t>
            </a:r>
          </a:p>
          <a:p>
            <a:r>
              <a:rPr lang="en-US" altLang="en-US" dirty="0" err="1"/>
              <a:t>Ellel</a:t>
            </a:r>
            <a:r>
              <a:rPr lang="en-US" altLang="en-US" dirty="0"/>
              <a:t> next week!</a:t>
            </a:r>
          </a:p>
          <a:p>
            <a:r>
              <a:rPr lang="en-US" altLang="en-US" dirty="0"/>
              <a:t>Are we more Messiah like in character, attitudes, than this time last year?</a:t>
            </a:r>
          </a:p>
          <a:p>
            <a:r>
              <a:rPr lang="en-US" altLang="en-US" dirty="0"/>
              <a:t>Some of the sweetest, most sacrificial, servant hearted people on earth are the transformed believers!!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014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Before G-d can use a man or woman, He has to bring him through affliction.  “Love suffers LONG”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20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40677" y="4103077"/>
            <a:ext cx="6553200" cy="4876800"/>
          </a:xfrm>
        </p:spPr>
        <p:txBody>
          <a:bodyPr>
            <a:normAutofit fontScale="85000" lnSpcReduction="10000"/>
          </a:bodyPr>
          <a:lstStyle/>
          <a:p>
            <a:r>
              <a:rPr lang="en-US" altLang="en-US" dirty="0"/>
              <a:t>At the wedding, I discovered a whole new [to me] branch of Judaism called Open Orthodox, or Traditional Egalitarian.</a:t>
            </a:r>
          </a:p>
          <a:p>
            <a:r>
              <a:rPr lang="en-US" altLang="en-US" dirty="0"/>
              <a:t>I want to be careful to honor my family, but there is a lesson for us.  </a:t>
            </a:r>
          </a:p>
          <a:p>
            <a:pPr marL="117475" indent="-117475">
              <a:buFont typeface="Arial" panose="020B0604020202020204" pitchFamily="34" charset="0"/>
              <a:buChar char="•"/>
            </a:pPr>
            <a:r>
              <a:rPr lang="en-US" altLang="en-US" dirty="0"/>
              <a:t>Erev Shabbat Friday night ~6-8  Service all Hebrew Siddur prayer book, acapella, </a:t>
            </a:r>
            <a:r>
              <a:rPr lang="en-US" altLang="en-US" u="sng" dirty="0"/>
              <a:t>enthusiastic</a:t>
            </a:r>
            <a:r>
              <a:rPr lang="en-US" altLang="en-US" dirty="0"/>
              <a:t>, knowledgeable.  Up to 200 people, mostly age 20-40, no phones, no driving if possible</a:t>
            </a:r>
          </a:p>
          <a:p>
            <a:pPr marL="117475" indent="-117475">
              <a:buFont typeface="Arial" panose="020B0604020202020204" pitchFamily="34" charset="0"/>
              <a:buChar char="•"/>
            </a:pPr>
            <a:r>
              <a:rPr lang="en-US" altLang="en-US" dirty="0"/>
              <a:t>Shabbat morning </a:t>
            </a:r>
            <a:r>
              <a:rPr lang="en-US" altLang="en-US" i="1" dirty="0" err="1"/>
              <a:t>aufruf</a:t>
            </a:r>
            <a:r>
              <a:rPr lang="en-US" altLang="en-US" dirty="0"/>
              <a:t>  [Torah aliyah] 9 till noon, Torah reading same style</a:t>
            </a:r>
          </a:p>
          <a:p>
            <a:pPr marL="117475" indent="-117475">
              <a:buFont typeface="Arial" panose="020B0604020202020204" pitchFamily="34" charset="0"/>
              <a:buChar char="•"/>
            </a:pPr>
            <a:r>
              <a:rPr lang="en-US" altLang="en-US" dirty="0"/>
              <a:t>Wedding Sunday 3 p.m. to 9.30 same</a:t>
            </a:r>
          </a:p>
          <a:p>
            <a:pPr marL="456536" lvl="1" indent="-117475">
              <a:buFont typeface="Arial" panose="020B0604020202020204" pitchFamily="34" charset="0"/>
              <a:buChar char="•"/>
            </a:pPr>
            <a:r>
              <a:rPr lang="en-US" altLang="en-US" dirty="0" err="1"/>
              <a:t>Tischen</a:t>
            </a:r>
            <a:r>
              <a:rPr lang="en-US" altLang="en-US" dirty="0"/>
              <a:t>, </a:t>
            </a:r>
            <a:r>
              <a:rPr lang="en-US" altLang="en-US" dirty="0" err="1"/>
              <a:t>Bedeken</a:t>
            </a:r>
            <a:r>
              <a:rPr lang="en-US" altLang="en-US" dirty="0"/>
              <a:t>, Huppah, Dance, Meal, More Dance!</a:t>
            </a:r>
          </a:p>
          <a:p>
            <a:pPr marL="117475" indent="-117475">
              <a:buFont typeface="Arial" panose="020B0604020202020204" pitchFamily="34" charset="0"/>
              <a:buChar char="•"/>
            </a:pPr>
            <a:r>
              <a:rPr lang="en-US" altLang="en-US" dirty="0"/>
              <a:t>How “Open Orthodox”?  LGBTQ+ inclusive, pro Palestinian rights, very woke, not Presence</a:t>
            </a:r>
          </a:p>
          <a:p>
            <a:pPr marL="456536" lvl="1" indent="-117475">
              <a:buFont typeface="Arial" panose="020B0604020202020204" pitchFamily="34" charset="0"/>
              <a:buChar char="•"/>
            </a:pPr>
            <a:endParaRPr lang="en-US" altLang="en-US" dirty="0"/>
          </a:p>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92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was a hippy wannabe, when came to Yeshua thought lots of people would want this!   Some did then on my campus.  Some did in the hood in Cincinnati, neighborhood of the Bible College.   Some always do.  </a:t>
            </a:r>
          </a:p>
          <a:p>
            <a:r>
              <a:rPr lang="en-US" altLang="en-US" dirty="0"/>
              <a:t>Most like the above.  </a:t>
            </a:r>
          </a:p>
          <a:p>
            <a:r>
              <a:rPr lang="en-US" altLang="en-US" dirty="0"/>
              <a:t>But, I’m called to present Him!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703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Personal love.   </a:t>
            </a:r>
          </a:p>
          <a:p>
            <a:r>
              <a:rPr lang="en-US" altLang="en-US" dirty="0"/>
              <a:t>I was told by a rabbi in Jerusalem that he would write a letter for me to the Israeli immigration officials, </a:t>
            </a:r>
            <a:r>
              <a:rPr lang="en-US" altLang="en-US" dirty="0" err="1"/>
              <a:t>Misrad</a:t>
            </a:r>
            <a:r>
              <a:rPr lang="en-US" altLang="en-US" dirty="0"/>
              <a:t> </a:t>
            </a:r>
            <a:r>
              <a:rPr lang="en-US" altLang="en-US" dirty="0" err="1"/>
              <a:t>HaPanim</a:t>
            </a:r>
            <a:r>
              <a:rPr lang="en-US" altLang="en-US" dirty="0"/>
              <a:t>, </a:t>
            </a:r>
            <a:r>
              <a:rPr lang="he-IL" altLang="en-US" sz="2400" b="1" dirty="0" err="1">
                <a:latin typeface="David" panose="020E0502060401010101" pitchFamily="34" charset="-79"/>
                <a:cs typeface="David" panose="020E0502060401010101" pitchFamily="34" charset="-79"/>
              </a:rPr>
              <a:t>מסרד</a:t>
            </a:r>
            <a:r>
              <a:rPr lang="he-IL" altLang="en-US" sz="2400" b="1" dirty="0">
                <a:latin typeface="David" panose="020E0502060401010101" pitchFamily="34" charset="-79"/>
                <a:cs typeface="David" panose="020E0502060401010101" pitchFamily="34" charset="-79"/>
              </a:rPr>
              <a:t> הפנים</a:t>
            </a:r>
            <a:r>
              <a:rPr lang="en-US" altLang="en-US" dirty="0"/>
              <a:t> and I could have Israeli citizenship and keep my faith</a:t>
            </a:r>
          </a:p>
          <a:p>
            <a:r>
              <a:rPr lang="en-US" altLang="en-US" dirty="0"/>
              <a:t>I could pray to the Father in His Name.</a:t>
            </a:r>
          </a:p>
          <a:p>
            <a:r>
              <a:rPr lang="en-US" altLang="en-US" dirty="0"/>
              <a:t>IF I consented to NOT pray to Yeshua.   That to the Jerusalem rabbi would be idolatry.</a:t>
            </a:r>
          </a:p>
          <a:p>
            <a:r>
              <a:rPr lang="en-US" altLang="en-US" dirty="0"/>
              <a:t>I love to talk / pray to Yeshua.  I visualize worshiping Him as we do the Men’s dance.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889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https://cdn.bfldr.com/FK28HSHN/at/r4wkfc5fkg2n9ksm29jcrks/09112024APILOTSCLOSECALLON911docx.pdf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726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https://external-content.duckduckgo.com/iu/?u=https%3A%2F%2Fparade.com%2F.image%2Ft_share%2FMTkwNTgwODgxMjUzNzM4MzY0%2Fmegan-ann-scheibner-ftr.jpg&amp;f=1&amp;nofb=1&amp;ipt=8117c8afb7d7b2194360a7e99cdab385307a399da8e6a4db6893c82ceba55896&amp;ipo=images</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31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https://cdn.bfldr.com/FK28HSHN/at/r4wkfc5fkg2n9ksm29jcrks/09112024APILOTSCLOSECALLON911docx.pdf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038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https://cdn.bfldr.com/FK28HSHN/at/r4wkfc5fkg2n9ksm29jcrks/09112024APILOTSCLOSECALLON911docx.pdf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45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https://cdn.bfldr.com/FK28HSHN/at/r4wkfc5fkg2n9ksm29jcrks/09112024APILOTSCLOSECALLON911docx.pdf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19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https://cdn.bfldr.com/FK28HSHN/at/r4wkfc5fkg2n9ksm29jcrks/09112024APILOTSCLOSECALLON911docx.pdf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70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https://cdn.bfldr.com/FK28HSHN/at/r4wkfc5fkg2n9ksm29jcrks/09112024APILOTSCLOSECALLON911docx.pdf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155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https://cdn.bfldr.com/FK28HSHN/at/r4wkfc5fkg2n9ksm29jcrks/09112024APILOTSCLOSECALLON911docx.pdf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9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416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https://cdn.bfldr.com/FK28HSHN/at/r4wkfc5fkg2n9ksm29jcrks/09112024APILOTSCLOSECALLON911docx.pdf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153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https://cdn.bfldr.com/FK28HSHN/at/r4wkfc5fkg2n9ksm29jcrks/09112024APILOTSCLOSECALLON911docx.pdf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390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https://cdn.bfldr.com/FK28HSHN/at/r4wkfc5fkg2n9ksm29jcrks/09112024APILOTSCLOSECALLON911docx.pdf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72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790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78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00" dirty="0"/>
              <a:t>https://external-content.duckduckgo.com/iu/?u=https%3A%2F%2Fcdn.cnn.com%2Fcnnnext%2Fdam%2Fassets%2F160815132201-07-sept-11-timeline-super-169.jpg&amp;f=1&amp;nofb=1&amp;ipt=ce0d7e3ae20c5403a7dc478357fc653f94b846463dc0017366e17bd60c2832ba&amp;ipo=images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190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52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https://cdn.bfldr.com/FK28HSHN/at/r4wkfc5fkg2n9ksm29jcrks/09112024APILOTSCLOSECALLON911docx.pdf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312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https://cdn.bfldr.com/FK28HSHN/at/r4wkfc5fkg2n9ksm29jcrks/09112024APILOTSCLOSECALLON911docx.pdf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269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https://cdn.bfldr.com/FK28HSHN/at/bk289rgk6r7g3c7bfrznz8m/09122024APILOTSCLOSECALLON911docx.pdf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19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532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https://cdn.bfldr.com/FK28HSHN/at/bk289rgk6r7g3c7bfrznz8m/09122024APILOTSCLOSECALLON911docx.pdf</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30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409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Pause for prayer.</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03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382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Hazards?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367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MNL Convocation morning- Jewish repentance</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992150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MNL Convocation morning- Jewish repentance</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8305251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MNL Convocation morning- Jewish repentance</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820038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have faced some of this.  “One local rabbi: I have great respect for pastors.  I have no respect for you.  You are a fraud.”</a:t>
            </a:r>
          </a:p>
        </p:txBody>
      </p:sp>
      <p:sp>
        <p:nvSpPr>
          <p:cNvPr id="4" name="Header Placeholder 3"/>
          <p:cNvSpPr>
            <a:spLocks noGrp="1"/>
          </p:cNvSpPr>
          <p:nvPr>
            <p:ph type="hdr" sz="quarter"/>
          </p:nvPr>
        </p:nvSpPr>
        <p:spPr/>
        <p:txBody>
          <a:bodyPr/>
          <a:lstStyle/>
          <a:p>
            <a:r>
              <a:rPr lang="en-US" altLang="en-US"/>
              <a:t>MNL Convocation morning- Jewish repentance</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721784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MNL Convocation morning- Jewish repentance</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429054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6596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One of my favorite Bible events.  Paul is on the steps of the Antonia Fortress explaining his faith in Yeshua to the people in the Temple courtyard.</a:t>
            </a:r>
          </a:p>
        </p:txBody>
      </p:sp>
      <p:sp>
        <p:nvSpPr>
          <p:cNvPr id="4" name="Header Placeholder 3"/>
          <p:cNvSpPr>
            <a:spLocks noGrp="1"/>
          </p:cNvSpPr>
          <p:nvPr>
            <p:ph type="hdr" sz="quarter"/>
          </p:nvPr>
        </p:nvSpPr>
        <p:spPr/>
        <p:txBody>
          <a:bodyPr/>
          <a:lstStyle/>
          <a:p>
            <a:r>
              <a:rPr lang="en-US" altLang="en-US" dirty="0"/>
              <a:t>Knowing G-d Intimately</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663128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900" dirty="0"/>
              <a:t>https://external-content.duckduckgo.com/iu/?u=https%3A%2F%2Fwww.generationword.com%2Fjerusalem101-photos%2Ftemple_mount%2Fherod%2Fview-from-east.JPG&amp;f=1&amp;nofb=1&amp;ipt=6618a99b9400bfeb8c7ffe321bfba3a0009a45b43550f01694445d29e1c62106&amp;ipo=images</a:t>
            </a:r>
          </a:p>
        </p:txBody>
      </p:sp>
      <p:sp>
        <p:nvSpPr>
          <p:cNvPr id="4" name="Header Placeholder 3"/>
          <p:cNvSpPr>
            <a:spLocks noGrp="1"/>
          </p:cNvSpPr>
          <p:nvPr>
            <p:ph type="hdr" sz="quarter"/>
          </p:nvPr>
        </p:nvSpPr>
        <p:spPr/>
        <p:txBody>
          <a:bodyPr/>
          <a:lstStyle/>
          <a:p>
            <a:r>
              <a:rPr lang="en-US" altLang="en-US" dirty="0"/>
              <a:t>Knowing G-d Intimately</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37473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dirty="0"/>
              <a:t>Knowing G-d Intimately</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7828469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MNL Convocation morning- Jewish repentance</a:t>
            </a:r>
          </a:p>
        </p:txBody>
      </p:sp>
      <p:sp>
        <p:nvSpPr>
          <p:cNvPr id="5" name="Date Placeholder 4"/>
          <p:cNvSpPr>
            <a:spLocks noGrp="1"/>
          </p:cNvSpPr>
          <p:nvPr>
            <p:ph type="dt" idx="1"/>
          </p:nvPr>
        </p:nvSpPr>
        <p:spPr/>
        <p:txBody>
          <a:bodyPr/>
          <a:lstStyle/>
          <a:p>
            <a:r>
              <a:rPr lang="en-US" altLang="en-US"/>
              <a:t>Sept 14,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515872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4887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In the 29 years of Or HaOlam, we have lost individuals and families who have LOVED the beauty of the Siddur and Orthodoxy. Left Yeshua.  But this is the key.  Knowing Messiah!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224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345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7624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Hazards?   You may disagree with the following…</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9505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know of a couple that were singles alone in an apartment, interceding passionately.  The passion got out of hand. </a:t>
            </a:r>
          </a:p>
          <a:p>
            <a:r>
              <a:rPr lang="en-US" altLang="en-US" dirty="0"/>
              <a:t>Alone in an apartment.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02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8720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How the mighty have fallen!</a:t>
            </a:r>
          </a:p>
          <a:p>
            <a:r>
              <a:rPr lang="en-US" altLang="en-US" dirty="0"/>
              <a:t>Bill Gothard, Ravi Zacharias, Mike Bickle, Robert Morris, Tony Evans, Jack Hyles.  Ravi may not be so.</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253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209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Tiffany Fellowship Oct 2016</a:t>
            </a:r>
          </a:p>
        </p:txBody>
      </p:sp>
      <p:sp>
        <p:nvSpPr>
          <p:cNvPr id="5" name="Rectangle 3"/>
          <p:cNvSpPr>
            <a:spLocks noGrp="1" noChangeArrowheads="1"/>
          </p:cNvSpPr>
          <p:nvPr>
            <p:ph type="dt" idx="1"/>
          </p:nvPr>
        </p:nvSpPr>
        <p:spPr>
          <a:ln/>
        </p:spPr>
        <p:txBody>
          <a:bodyPr/>
          <a:lstStyle/>
          <a:p>
            <a:r>
              <a:rPr lang="en-US" altLang="en-US"/>
              <a:t>Sept 14, 2024 5784</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91000"/>
            <a:ext cx="6553200" cy="4876800"/>
          </a:xfrm>
        </p:spPr>
        <p:txBody>
          <a:bodyPr/>
          <a:lstStyle/>
          <a:p>
            <a:r>
              <a:rPr lang="en-US" altLang="en-US" sz="1200" dirty="0">
                <a:hlinkClick r:id="rId3"/>
              </a:rPr>
              <a:t>http://www.azquotes.com/author/31916-Hilary_of_Poitiers</a:t>
            </a:r>
            <a:endParaRPr lang="el-GR" altLang="en-US" sz="1200" dirty="0"/>
          </a:p>
          <a:p>
            <a:endParaRPr lang="el-GR" altLang="en-US" dirty="0"/>
          </a:p>
          <a:p>
            <a:r>
              <a:rPr lang="el-GR" altLang="en-US" dirty="0"/>
              <a:t>These men are </a:t>
            </a:r>
            <a:r>
              <a:rPr lang="el-GR" altLang="en-US" u="sng" dirty="0"/>
              <a:t>heros</a:t>
            </a:r>
            <a:r>
              <a:rPr lang="el-GR" altLang="en-US" dirty="0"/>
              <a:t> of church history!</a:t>
            </a:r>
          </a:p>
          <a:p>
            <a:r>
              <a:rPr lang="en-US" altLang="en-US" dirty="0"/>
              <a:t>S</a:t>
            </a:r>
            <a:r>
              <a:rPr lang="el-GR" altLang="en-US" dirty="0"/>
              <a:t>ee Michael Brown’s </a:t>
            </a:r>
            <a:r>
              <a:rPr lang="el-GR" altLang="en-US" i="1" dirty="0"/>
              <a:t>Our Hands are Stained with Blood</a:t>
            </a:r>
            <a:endParaRPr lang="en-US" altLang="en-US" i="1"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Tiffany Fellowship Oct 2016</a:t>
            </a:r>
          </a:p>
        </p:txBody>
      </p:sp>
      <p:sp>
        <p:nvSpPr>
          <p:cNvPr id="5" name="Rectangle 3"/>
          <p:cNvSpPr>
            <a:spLocks noGrp="1" noChangeArrowheads="1"/>
          </p:cNvSpPr>
          <p:nvPr>
            <p:ph type="dt" idx="1"/>
          </p:nvPr>
        </p:nvSpPr>
        <p:spPr>
          <a:ln/>
        </p:spPr>
        <p:txBody>
          <a:bodyPr/>
          <a:lstStyle/>
          <a:p>
            <a:r>
              <a:rPr lang="en-US" altLang="en-US"/>
              <a:t>Sept 14, 2024 5784</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My mother phoned to tell me about this one.  I was a believer for a few months. I had thought all the anti-Semitism by supposed Christians was among the Catholics.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Tiffany Fellowship Oct 2016</a:t>
            </a:r>
          </a:p>
        </p:txBody>
      </p:sp>
      <p:sp>
        <p:nvSpPr>
          <p:cNvPr id="5" name="Rectangle 3"/>
          <p:cNvSpPr>
            <a:spLocks noGrp="1" noChangeArrowheads="1"/>
          </p:cNvSpPr>
          <p:nvPr>
            <p:ph type="dt" idx="1"/>
          </p:nvPr>
        </p:nvSpPr>
        <p:spPr>
          <a:ln/>
        </p:spPr>
        <p:txBody>
          <a:bodyPr/>
          <a:lstStyle/>
          <a:p>
            <a:r>
              <a:rPr lang="en-US" altLang="en-US"/>
              <a:t>Sept 14, 2024 5784</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0410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0225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6833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138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00" dirty="0"/>
              <a:t>https://external-content.duckduckgo.com/iu/?u=https%3A%2F%2Fm.media-amazon.com%2Fimages%2FM%2FMV5BN2Y3ZTZiNmYtZTU4Yi00YWEzLWFlMjQtYjBiZDU2NmNjYzlmXkEyXkFqcGdeQXVyNzk5MDQ0NA%40%40._V1_.jpg&amp;f=1&amp;nofb=1&amp;ipt=b38d280ca7e8f0a63049ed68924ff5a9d4aac3d54bf83113c23931c1d6315243&amp;ipo=images</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9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In the 29 years of Or HaOlam, we have lost individuals and families who have LOVED the beauty of the Torah, Siddur and Orthodoxy. Left Yeshua.  But this is the key.  Knowing Messiah!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2822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https://en.wikipedia.org/wiki/Fail_Safe_(1964_film)</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977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Hence the term “Failsafe”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https://en.wikipedia.org/wiki/Fail_Safe_(1964_film)</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0245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1778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3823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4547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sz="2000" dirty="0">
                <a:hlinkClick r:id="rId3"/>
              </a:rPr>
              <a:t>https://youtu.be/gm4Wh16twhw</a:t>
            </a:r>
            <a:r>
              <a:rPr lang="en-US" sz="2000" dirty="0"/>
              <a:t>  </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8124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116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Hazards?   You may disagree with the following…</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0908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1832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Sanctification Part 2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Marty Chernoff, founder and father of David and Joel Chernoff.</a:t>
            </a:r>
          </a:p>
          <a:p>
            <a:endParaRPr lang="en-US" altLang="en-US" dirty="0"/>
          </a:p>
          <a:p>
            <a:r>
              <a:rPr lang="en-US" altLang="en-US" dirty="0"/>
              <a:t> </a:t>
            </a:r>
            <a:r>
              <a:rPr lang="en-US" altLang="en-US" sz="1050" dirty="0"/>
              <a:t>https://external-content.duckduckgo.com/iu/?u=https%3A%2F%2Ftse1.mm.bing.net%2Fth%3Fid%3DOIP.ms6Md8caiUg6RJQrq1OYvgAAAA%26pid%3DApi&amp;f=1&amp;ipt=beaaf9402ae6f5e0b48ab19058f310f1e0eb11e56829c30140799e552895df59&amp;ipo=images</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40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Know Him as the SENT one: atoning, forgiving, redeeming Lord!</a:t>
            </a:r>
          </a:p>
          <a:p>
            <a:r>
              <a:rPr lang="en-US" altLang="en-US" dirty="0"/>
              <a:t>Does that concept warm your heart as your reality?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2719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Sanctification Part 2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normAutofit lnSpcReduction="10000"/>
          </a:bodyPr>
          <a:lstStyle/>
          <a:p>
            <a:r>
              <a:rPr lang="en-US" altLang="en-US" dirty="0"/>
              <a:t> Think about that.  An hour alone with the heavenly King, the Heavenly Bridegroom and King.  Martin Chernoff at Beth Yeshua had doctors, lawyers, all kinds of professionals and tradesmen.  Were they too busy to spend that hour?   Apparently not.</a:t>
            </a:r>
          </a:p>
          <a:p>
            <a:r>
              <a:rPr lang="en-US" altLang="en-US" dirty="0"/>
              <a:t>Bottom line.  Life process.  </a:t>
            </a:r>
          </a:p>
          <a:p>
            <a:r>
              <a:rPr lang="en-US" altLang="en-US" dirty="0"/>
              <a:t>But, you may say, “No way I can do 30/30.”  </a:t>
            </a:r>
          </a:p>
          <a:p>
            <a:r>
              <a:rPr lang="en-US" altLang="en-US" dirty="0"/>
              <a:t>Start with 15/15, or 10/10, or 5/5.  </a:t>
            </a:r>
          </a:p>
          <a:p>
            <a:r>
              <a:rPr lang="en-US" altLang="en-US" dirty="0"/>
              <a:t>Your own written prayers, siddur prayers, spontaneous prayers.   </a:t>
            </a:r>
          </a:p>
          <a:p>
            <a:r>
              <a:rPr lang="en-US" altLang="en-US" dirty="0"/>
              <a:t>You can wear </a:t>
            </a:r>
            <a:r>
              <a:rPr lang="en-US" altLang="en-US" dirty="0" err="1"/>
              <a:t>t’fillin</a:t>
            </a:r>
            <a:r>
              <a:rPr lang="en-US" altLang="en-US" dirty="0"/>
              <a:t>; you can pray in tongues.  I usually read from my prayer list on the recliner, with coffee.   </a:t>
            </a:r>
          </a:p>
          <a:p>
            <a:r>
              <a:rPr lang="en-US" altLang="en-US" dirty="0">
                <a:solidFill>
                  <a:srgbClr val="FF0000"/>
                </a:solidFill>
              </a:rPr>
              <a:t>This is a basic matter of life in Messiah.</a:t>
            </a:r>
          </a:p>
          <a:p>
            <a:endParaRPr lang="en-US" altLang="en-US" sz="120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3679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Knowing G-d Intimately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0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video" Target="https://www.youtube.com/embed/gm4Wh16twhw?feature=oembed"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8872" y="209550"/>
            <a:ext cx="8686800" cy="4800600"/>
          </a:xfrm>
        </p:spPr>
        <p:txBody>
          <a:bodyPr>
            <a:normAutofit fontScale="92500" lnSpcReduction="10000"/>
          </a:bodyPr>
          <a:lstStyle/>
          <a:p>
            <a:pPr algn="l"/>
            <a:r>
              <a:rPr lang="en-US" sz="4000" baseline="30000" dirty="0"/>
              <a:t>Yn 17.22-23 </a:t>
            </a:r>
            <a:r>
              <a:rPr lang="en-US" sz="4000" dirty="0"/>
              <a:t>The glory which you have given to me, I have given to them; so that they may be one, just as we are one — I united with them and you with me, so that they may be completely one, and the world thus realize that you sent me, and that you have loved them just as you have loved me.</a:t>
            </a:r>
          </a:p>
        </p:txBody>
      </p:sp>
    </p:spTree>
    <p:extLst>
      <p:ext uri="{BB962C8B-B14F-4D97-AF65-F5344CB8AC3E}">
        <p14:creationId xmlns:p14="http://schemas.microsoft.com/office/powerpoint/2010/main" val="123221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0306" name="Picture 2"/>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l="9149" t="74446" r="65016" b="3375"/>
          <a:stretch>
            <a:fillRect/>
          </a:stretch>
        </p:blipFill>
        <p:spPr>
          <a:xfrm>
            <a:off x="1200152" y="7456"/>
            <a:ext cx="6477001" cy="5143499"/>
          </a:xfrm>
          <a:noFill/>
        </p:spPr>
      </p:pic>
      <p:cxnSp>
        <p:nvCxnSpPr>
          <p:cNvPr id="3" name="Straight Arrow Connector 2"/>
          <p:cNvCxnSpPr/>
          <p:nvPr/>
        </p:nvCxnSpPr>
        <p:spPr bwMode="auto">
          <a:xfrm>
            <a:off x="4857750" y="1200150"/>
            <a:ext cx="628650" cy="1828800"/>
          </a:xfrm>
          <a:prstGeom prst="straightConnector1">
            <a:avLst/>
          </a:prstGeom>
          <a:solidFill>
            <a:schemeClr val="accent1"/>
          </a:solidFill>
          <a:ln w="2857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1714500" y="4435614"/>
            <a:ext cx="4661341" cy="553998"/>
          </a:xfrm>
          <a:prstGeom prst="rect">
            <a:avLst/>
          </a:prstGeom>
          <a:noFill/>
        </p:spPr>
        <p:txBody>
          <a:bodyPr wrap="none" rtlCol="0">
            <a:spAutoFit/>
          </a:bodyPr>
          <a:lstStyle/>
          <a:p>
            <a:pPr algn="l"/>
            <a:r>
              <a:rPr lang="en-US" sz="3000" dirty="0">
                <a:effectLst>
                  <a:outerShdw blurRad="38100" dist="38100" dir="2700000" algn="tl">
                    <a:srgbClr val="000000">
                      <a:alpha val="43137"/>
                    </a:srgbClr>
                  </a:outerShdw>
                </a:effectLst>
              </a:rPr>
              <a:t>Pilgrim Holiness Church</a:t>
            </a:r>
          </a:p>
        </p:txBody>
      </p:sp>
    </p:spTree>
    <p:extLst>
      <p:ext uri="{BB962C8B-B14F-4D97-AF65-F5344CB8AC3E}">
        <p14:creationId xmlns:p14="http://schemas.microsoft.com/office/powerpoint/2010/main" val="287649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T’hillim / Ps 16.8-11</a:t>
            </a:r>
            <a:r>
              <a:rPr lang="en-US" sz="4000" dirty="0"/>
              <a:t> I have set </a:t>
            </a:r>
            <a:r>
              <a:rPr lang="en-US" sz="4000" cap="small" dirty="0"/>
              <a:t>Adoni</a:t>
            </a:r>
            <a:r>
              <a:rPr lang="en-US" sz="4000" dirty="0"/>
              <a:t> always before me. Since He is at my right hand, I will not be shaken. So my heart is glad and my soul rejoices. My body also rests secure. For You will not abandon my soul to </a:t>
            </a:r>
            <a:r>
              <a:rPr lang="en-US" sz="4000" dirty="0" err="1"/>
              <a:t>Sheol</a:t>
            </a:r>
            <a:r>
              <a:rPr lang="en-US" sz="4000" dirty="0"/>
              <a:t> nor let Your faithful one see the Pit. </a:t>
            </a:r>
          </a:p>
        </p:txBody>
      </p:sp>
    </p:spTree>
    <p:extLst>
      <p:ext uri="{BB962C8B-B14F-4D97-AF65-F5344CB8AC3E}">
        <p14:creationId xmlns:p14="http://schemas.microsoft.com/office/powerpoint/2010/main" val="198401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 Ps 16.8-11</a:t>
            </a:r>
            <a:r>
              <a:rPr lang="en-US" sz="4000" dirty="0"/>
              <a:t> You make known to me the path of life. Abundance of joys are in Your presence, eternal pleasures at Your right hand.</a:t>
            </a:r>
          </a:p>
        </p:txBody>
      </p:sp>
    </p:spTree>
    <p:extLst>
      <p:ext uri="{BB962C8B-B14F-4D97-AF65-F5344CB8AC3E}">
        <p14:creationId xmlns:p14="http://schemas.microsoft.com/office/powerpoint/2010/main" val="419751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u="sng" dirty="0"/>
              <a:t>Benefit #1 Relationships</a:t>
            </a:r>
          </a:p>
          <a:p>
            <a:pPr algn="l"/>
            <a:r>
              <a:rPr lang="en-US" sz="4000" baseline="30000" dirty="0"/>
              <a:t>Yn 17.22-23 </a:t>
            </a:r>
            <a:r>
              <a:rPr lang="en-US" sz="4000" dirty="0"/>
              <a:t>The glory which you have given to me, I have given to them; so that they may be one, just as we are one — I united with them and you with me, </a:t>
            </a:r>
            <a:r>
              <a:rPr lang="en-US" sz="4300" u="sng" dirty="0">
                <a:solidFill>
                  <a:srgbClr val="FFFF66"/>
                </a:solidFill>
              </a:rPr>
              <a:t>so that they may be completely one</a:t>
            </a:r>
            <a:r>
              <a:rPr lang="en-US" sz="4000" dirty="0"/>
              <a:t>, and the world thus realize that you sent me, and that you have loved them just as you have loved me.</a:t>
            </a:r>
          </a:p>
          <a:p>
            <a:pPr algn="l"/>
            <a:endParaRPr lang="en-US" sz="4000" dirty="0"/>
          </a:p>
          <a:p>
            <a:pPr algn="l"/>
            <a:endParaRPr lang="en-US" sz="4000" dirty="0"/>
          </a:p>
        </p:txBody>
      </p:sp>
    </p:spTree>
    <p:extLst>
      <p:ext uri="{BB962C8B-B14F-4D97-AF65-F5344CB8AC3E}">
        <p14:creationId xmlns:p14="http://schemas.microsoft.com/office/powerpoint/2010/main" val="2004480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 30-32 </a:t>
            </a:r>
            <a:r>
              <a:rPr lang="en-US" sz="4000" dirty="0"/>
              <a:t>Don’t cause grief to God’s Ruakh HaKodesh, for he has stamped you as his property until the day of final redemption. Get rid of all bitterness, rage, anger, violent assertiveness and slander, along with all spitefulness. </a:t>
            </a:r>
          </a:p>
        </p:txBody>
      </p:sp>
    </p:spTree>
    <p:extLst>
      <p:ext uri="{BB962C8B-B14F-4D97-AF65-F5344CB8AC3E}">
        <p14:creationId xmlns:p14="http://schemas.microsoft.com/office/powerpoint/2010/main" val="2927455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 30-32   </a:t>
            </a:r>
            <a:r>
              <a:rPr lang="en-US" sz="4000" dirty="0"/>
              <a:t>Instead, be kind to each other, tenderhearted; and </a:t>
            </a:r>
            <a:r>
              <a:rPr lang="en-US" sz="4000" u="sng" dirty="0">
                <a:solidFill>
                  <a:srgbClr val="FFFF66"/>
                </a:solidFill>
              </a:rPr>
              <a:t>forgive each other</a:t>
            </a:r>
            <a:r>
              <a:rPr lang="en-US" sz="4000" dirty="0"/>
              <a:t>, just as in the Messiah God has also forgiven you.</a:t>
            </a:r>
          </a:p>
        </p:txBody>
      </p:sp>
    </p:spTree>
    <p:extLst>
      <p:ext uri="{BB962C8B-B14F-4D97-AF65-F5344CB8AC3E}">
        <p14:creationId xmlns:p14="http://schemas.microsoft.com/office/powerpoint/2010/main" val="182574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Ro. 8.15-17</a:t>
            </a:r>
            <a:r>
              <a:rPr lang="en-US" sz="4000" dirty="0"/>
              <a:t> You did not receive a spirit of slavery to bring you back again into fear; on the contrary, you received the Spirit, who makes us sons and by whose power we cry out, “</a:t>
            </a:r>
            <a:r>
              <a:rPr lang="en-US" sz="4000" i="1" dirty="0"/>
              <a:t>Abba!</a:t>
            </a:r>
            <a:r>
              <a:rPr lang="en-US" sz="4000" dirty="0"/>
              <a:t>” (that is, “Dear Father!”). </a:t>
            </a:r>
            <a:r>
              <a:rPr lang="en-US" sz="4000" b="1" baseline="30000" dirty="0"/>
              <a:t> </a:t>
            </a:r>
            <a:endParaRPr lang="en-US" sz="6600" dirty="0"/>
          </a:p>
        </p:txBody>
      </p:sp>
    </p:spTree>
    <p:extLst>
      <p:ext uri="{BB962C8B-B14F-4D97-AF65-F5344CB8AC3E}">
        <p14:creationId xmlns:p14="http://schemas.microsoft.com/office/powerpoint/2010/main" val="130318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Ro. 8.15-17</a:t>
            </a:r>
            <a:r>
              <a:rPr lang="en-US" sz="4000" dirty="0"/>
              <a:t> The Spirit himself bears witness with our own spirits that we are children of God; and if we are children, then we are also heirs, heirs of God and joint-heirs with the Messiah — provided we are suffering with him in order also to be glorified with him.</a:t>
            </a:r>
            <a:endParaRPr lang="en-US" sz="6600" dirty="0"/>
          </a:p>
        </p:txBody>
      </p:sp>
    </p:spTree>
    <p:extLst>
      <p:ext uri="{BB962C8B-B14F-4D97-AF65-F5344CB8AC3E}">
        <p14:creationId xmlns:p14="http://schemas.microsoft.com/office/powerpoint/2010/main" val="13707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u="sng" dirty="0"/>
              <a:t>Benefit #2  Suffering is purposeful</a:t>
            </a:r>
          </a:p>
          <a:p>
            <a:pPr algn="l"/>
            <a:r>
              <a:rPr lang="en-US" sz="4000" baseline="30000" dirty="0"/>
              <a:t>Phil. 3.10</a:t>
            </a:r>
            <a:r>
              <a:rPr lang="en-US" sz="4000" dirty="0"/>
              <a:t> I gave it all up in order to know him, that is, to know the power of his resurrection and the </a:t>
            </a:r>
            <a:r>
              <a:rPr lang="en-US" sz="4000" u="sng" dirty="0">
                <a:solidFill>
                  <a:srgbClr val="FFFF66"/>
                </a:solidFill>
              </a:rPr>
              <a:t>fellowship of his sufferings as I am being conformed to his death</a:t>
            </a:r>
            <a:r>
              <a:rPr lang="en-US" sz="4000" dirty="0"/>
              <a:t>.</a:t>
            </a:r>
          </a:p>
          <a:p>
            <a:pPr algn="l"/>
            <a:r>
              <a:rPr lang="en-US" sz="4000" dirty="0"/>
              <a:t>Sufferings for a purpose!</a:t>
            </a:r>
          </a:p>
        </p:txBody>
      </p:sp>
    </p:spTree>
    <p:extLst>
      <p:ext uri="{BB962C8B-B14F-4D97-AF65-F5344CB8AC3E}">
        <p14:creationId xmlns:p14="http://schemas.microsoft.com/office/powerpoint/2010/main" val="297382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a:p>
            <a:r>
              <a:rPr lang="en-US" sz="4000" dirty="0"/>
              <a:t>Wedding in Berkeley</a:t>
            </a:r>
          </a:p>
        </p:txBody>
      </p:sp>
    </p:spTree>
    <p:extLst>
      <p:ext uri="{BB962C8B-B14F-4D97-AF65-F5344CB8AC3E}">
        <p14:creationId xmlns:p14="http://schemas.microsoft.com/office/powerpoint/2010/main" val="756817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Phil 3.4-8</a:t>
            </a:r>
            <a:r>
              <a:rPr lang="en-US" sz="4000" dirty="0"/>
              <a:t> If anyone else thinks he has grounds for putting confidence in human qualifications, I have better grounds:</a:t>
            </a:r>
          </a:p>
          <a:p>
            <a:pPr algn="l"/>
            <a:r>
              <a:rPr lang="en-US" sz="4000" dirty="0" err="1"/>
              <a:t>b’rit-milah</a:t>
            </a:r>
            <a:r>
              <a:rPr lang="en-US" sz="4000" dirty="0"/>
              <a:t> on the eighth day, by birth belonging to the people of Isra’el, from the tribe of Binyamin, a Hebrew-speaker, with Hebrew-speaking parents, in regard to the Torah, a </a:t>
            </a:r>
            <a:r>
              <a:rPr lang="en-US" sz="4000" dirty="0" err="1"/>
              <a:t>Parush</a:t>
            </a:r>
            <a:r>
              <a:rPr lang="en-US" sz="4000" dirty="0"/>
              <a:t>, </a:t>
            </a:r>
          </a:p>
        </p:txBody>
      </p:sp>
    </p:spTree>
    <p:extLst>
      <p:ext uri="{BB962C8B-B14F-4D97-AF65-F5344CB8AC3E}">
        <p14:creationId xmlns:p14="http://schemas.microsoft.com/office/powerpoint/2010/main" val="330451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3.4-8</a:t>
            </a:r>
            <a:r>
              <a:rPr lang="en-US" sz="4000" dirty="0"/>
              <a:t> in regard to zeal, a persecutor of the Messianic Community, in regard to the righteousness demanded by legalism, blameless. But the things that used to be advantages for me, I have, because of the Messiah, </a:t>
            </a:r>
          </a:p>
        </p:txBody>
      </p:sp>
    </p:spTree>
    <p:extLst>
      <p:ext uri="{BB962C8B-B14F-4D97-AF65-F5344CB8AC3E}">
        <p14:creationId xmlns:p14="http://schemas.microsoft.com/office/powerpoint/2010/main" val="201121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3.4-8</a:t>
            </a:r>
            <a:r>
              <a:rPr lang="en-US" sz="4000" dirty="0"/>
              <a:t> come to consider a disadvantage. Not only that, but I consider everything a disadvantage in comparison with </a:t>
            </a:r>
            <a:r>
              <a:rPr lang="en-US" sz="4000" u="sng" dirty="0">
                <a:solidFill>
                  <a:srgbClr val="FFFF66"/>
                </a:solidFill>
              </a:rPr>
              <a:t>the supreme value of knowing the Messiah Yeshua as my Lord.</a:t>
            </a:r>
          </a:p>
        </p:txBody>
      </p:sp>
    </p:spTree>
    <p:extLst>
      <p:ext uri="{BB962C8B-B14F-4D97-AF65-F5344CB8AC3E}">
        <p14:creationId xmlns:p14="http://schemas.microsoft.com/office/powerpoint/2010/main" val="390167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u="sng" dirty="0"/>
              <a:t>Benefit #3   Hard to leave</a:t>
            </a:r>
          </a:p>
          <a:p>
            <a:pPr algn="l"/>
            <a:r>
              <a:rPr lang="en-US" sz="4000" baseline="30000" dirty="0"/>
              <a:t>Yn 6.67-69</a:t>
            </a:r>
            <a:r>
              <a:rPr lang="en-US" sz="4000" dirty="0"/>
              <a:t> So Yeshua said to the Twelve, “Don’t you want to leave too?” </a:t>
            </a:r>
            <a:r>
              <a:rPr lang="en-US" sz="4000" dirty="0" err="1"/>
              <a:t>Shim‘on</a:t>
            </a:r>
            <a:r>
              <a:rPr lang="en-US" sz="4000" dirty="0"/>
              <a:t> </a:t>
            </a:r>
            <a:r>
              <a:rPr lang="en-US" sz="4000" dirty="0" err="1"/>
              <a:t>Kefa</a:t>
            </a:r>
            <a:r>
              <a:rPr lang="en-US" sz="4000" dirty="0"/>
              <a:t> answered him, “Lord, to whom would we go? You have the word of eternal life. We have trusted, and we know that </a:t>
            </a:r>
            <a:r>
              <a:rPr lang="en-US" sz="4000" u="sng" dirty="0">
                <a:solidFill>
                  <a:srgbClr val="FFFF66"/>
                </a:solidFill>
              </a:rPr>
              <a:t>you are the Holy One of God.</a:t>
            </a:r>
            <a:r>
              <a:rPr lang="en-US" sz="4000" dirty="0"/>
              <a:t>”</a:t>
            </a:r>
          </a:p>
        </p:txBody>
      </p:sp>
    </p:spTree>
    <p:extLst>
      <p:ext uri="{BB962C8B-B14F-4D97-AF65-F5344CB8AC3E}">
        <p14:creationId xmlns:p14="http://schemas.microsoft.com/office/powerpoint/2010/main" val="3241372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u="sng" dirty="0"/>
              <a:t>Bene #4 Character transformation</a:t>
            </a:r>
          </a:p>
          <a:p>
            <a:pPr algn="l"/>
            <a:r>
              <a:rPr lang="en-US" sz="4000" baseline="30000" dirty="0"/>
              <a:t>Yeshayahu/Isaiah 6.1-6</a:t>
            </a:r>
            <a:r>
              <a:rPr lang="en-US" sz="4000" dirty="0"/>
              <a:t>  In the year of King Uzziah’s death, I saw </a:t>
            </a:r>
            <a:r>
              <a:rPr lang="en-US" sz="4000" cap="small" dirty="0"/>
              <a:t>Adoni</a:t>
            </a:r>
            <a:r>
              <a:rPr lang="en-US" sz="4000" dirty="0"/>
              <a:t> sitting on a throne, high and lifted up,[a] and the train of His robe filled the Temple. Seraphim were standing above Him. </a:t>
            </a:r>
          </a:p>
        </p:txBody>
      </p:sp>
    </p:spTree>
    <p:extLst>
      <p:ext uri="{BB962C8B-B14F-4D97-AF65-F5344CB8AC3E}">
        <p14:creationId xmlns:p14="http://schemas.microsoft.com/office/powerpoint/2010/main" val="101550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u="sng" dirty="0"/>
              <a:t>Bene #4 Character transformation</a:t>
            </a:r>
          </a:p>
          <a:p>
            <a:pPr algn="l"/>
            <a:r>
              <a:rPr lang="en-US" sz="4000" baseline="30000" dirty="0"/>
              <a:t>Yeshayahu/Isaiah 6.1-6</a:t>
            </a:r>
            <a:r>
              <a:rPr lang="en-US" sz="4000" dirty="0"/>
              <a:t>  Each had six wings: with two he covered his face and with two he covered his feet, and with two he flew. </a:t>
            </a:r>
          </a:p>
        </p:txBody>
      </p:sp>
    </p:spTree>
    <p:extLst>
      <p:ext uri="{BB962C8B-B14F-4D97-AF65-F5344CB8AC3E}">
        <p14:creationId xmlns:p14="http://schemas.microsoft.com/office/powerpoint/2010/main" val="8651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u="sng" baseline="30000" dirty="0"/>
              <a:t>Benefit #4 Character transformation </a:t>
            </a:r>
            <a:r>
              <a:rPr lang="en-US" sz="4000" baseline="30000" dirty="0"/>
              <a:t>Yeshayahu/Isaiah 6.1-6</a:t>
            </a:r>
            <a:r>
              <a:rPr lang="en-US" sz="4000" dirty="0"/>
              <a:t>  One called out to another, and said: “Holy, holy, holy, is </a:t>
            </a:r>
            <a:r>
              <a:rPr lang="en-US" sz="4000" cap="small" dirty="0"/>
              <a:t>Adoni</a:t>
            </a:r>
            <a:r>
              <a:rPr lang="en-US" sz="4000" dirty="0"/>
              <a:t>-</a:t>
            </a:r>
            <a:r>
              <a:rPr lang="en-US" sz="4000" dirty="0" err="1"/>
              <a:t>Tzva’ot</a:t>
            </a:r>
            <a:r>
              <a:rPr lang="en-US" sz="4000" dirty="0"/>
              <a:t>!  The whole earth is full of His glory.” Then the posts of the door trembled at the voice of those who called, and the House was filled with smoke. </a:t>
            </a:r>
          </a:p>
        </p:txBody>
      </p:sp>
    </p:spTree>
    <p:extLst>
      <p:ext uri="{BB962C8B-B14F-4D97-AF65-F5344CB8AC3E}">
        <p14:creationId xmlns:p14="http://schemas.microsoft.com/office/powerpoint/2010/main" val="1966794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u="sng" baseline="30000" dirty="0"/>
              <a:t>Benefit #4 Character transformation</a:t>
            </a:r>
          </a:p>
          <a:p>
            <a:pPr algn="l"/>
            <a:r>
              <a:rPr lang="en-US" sz="4000" baseline="30000" dirty="0"/>
              <a:t>Yeshayahu/Isaiah 6.1-6</a:t>
            </a:r>
            <a:r>
              <a:rPr lang="en-US" sz="4000" dirty="0"/>
              <a:t>  Then I said:  “Oy to me! For I am ruined! For I am a man of unclean lips, and I am dwelling among a people of unclean lips. For my eyes have seen the King, [Messiah] </a:t>
            </a:r>
            <a:r>
              <a:rPr lang="en-US" sz="4000" cap="small" dirty="0"/>
              <a:t>Adoni</a:t>
            </a:r>
            <a:r>
              <a:rPr lang="en-US" sz="4000" dirty="0"/>
              <a:t>-</a:t>
            </a:r>
            <a:r>
              <a:rPr lang="en-US" sz="4000" dirty="0" err="1"/>
              <a:t>Tzva’ot</a:t>
            </a:r>
            <a:r>
              <a:rPr lang="en-US" sz="4000" dirty="0"/>
              <a:t>!”</a:t>
            </a:r>
          </a:p>
        </p:txBody>
      </p:sp>
    </p:spTree>
    <p:extLst>
      <p:ext uri="{BB962C8B-B14F-4D97-AF65-F5344CB8AC3E}">
        <p14:creationId xmlns:p14="http://schemas.microsoft.com/office/powerpoint/2010/main" val="1091098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300" u="sng" baseline="30000" dirty="0"/>
              <a:t>Benefit #4 Character transformation</a:t>
            </a:r>
          </a:p>
          <a:p>
            <a:pPr algn="l"/>
            <a:r>
              <a:rPr lang="en-US" sz="4000" baseline="30000" dirty="0"/>
              <a:t>Yeshayahu/Isaiah 6.1-6</a:t>
            </a:r>
            <a:r>
              <a:rPr lang="en-US" sz="4000" dirty="0"/>
              <a:t> Then one of the seraphim flew to me, with a glowing coal in his hand, which he had taken with tongs from the altar. He touched my mouth with it and said:  “Behold, this has touched your lips. Your iniquity is taken away, and your sins atoned for.”</a:t>
            </a:r>
          </a:p>
        </p:txBody>
      </p:sp>
    </p:spTree>
    <p:extLst>
      <p:ext uri="{BB962C8B-B14F-4D97-AF65-F5344CB8AC3E}">
        <p14:creationId xmlns:p14="http://schemas.microsoft.com/office/powerpoint/2010/main" val="3012872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u="sng" dirty="0"/>
              <a:t>Benefit #5 Calling, with opposition </a:t>
            </a:r>
          </a:p>
          <a:p>
            <a:pPr algn="l"/>
            <a:r>
              <a:rPr lang="en-US" sz="4000" dirty="0"/>
              <a:t>Then I heard the voice of Adonai saying: “</a:t>
            </a:r>
            <a:r>
              <a:rPr lang="en-US" sz="4000" u="sng" dirty="0">
                <a:solidFill>
                  <a:srgbClr val="FFFF66"/>
                </a:solidFill>
              </a:rPr>
              <a:t>Whom should I send, and who will go for Us</a:t>
            </a:r>
            <a:r>
              <a:rPr lang="en-US" sz="4000" dirty="0"/>
              <a:t>?”  So I said, “</a:t>
            </a:r>
            <a:r>
              <a:rPr lang="en-US" sz="4000" dirty="0" err="1"/>
              <a:t>Hineni</a:t>
            </a:r>
            <a:r>
              <a:rPr lang="en-US" sz="4000" dirty="0"/>
              <a:t>. Send me.” Then He said: “Go! Tell this people: ‘Hear without understanding, and see without perceiving.’</a:t>
            </a:r>
          </a:p>
        </p:txBody>
      </p:sp>
    </p:spTree>
    <p:extLst>
      <p:ext uri="{BB962C8B-B14F-4D97-AF65-F5344CB8AC3E}">
        <p14:creationId xmlns:p14="http://schemas.microsoft.com/office/powerpoint/2010/main" val="341445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Siddur [Jewish prayer book] prayer is very beautiful. </a:t>
            </a:r>
          </a:p>
          <a:p>
            <a:pPr marL="233363" indent="-233363" algn="l">
              <a:buFont typeface="Arial" panose="020B0604020202020204" pitchFamily="34" charset="0"/>
              <a:buChar char="•"/>
            </a:pPr>
            <a:r>
              <a:rPr lang="en-US" sz="4000" dirty="0"/>
              <a:t>80% scripture, plus poetry</a:t>
            </a:r>
          </a:p>
          <a:p>
            <a:pPr marL="233363" indent="-233363" algn="l">
              <a:buFont typeface="Arial" panose="020B0604020202020204" pitchFamily="34" charset="0"/>
              <a:buChar char="•"/>
            </a:pPr>
            <a:r>
              <a:rPr lang="en-US" sz="4000" dirty="0"/>
              <a:t>Third Wednesday each month we have a </a:t>
            </a:r>
            <a:r>
              <a:rPr lang="en-US" sz="4000" dirty="0" err="1"/>
              <a:t>Shakharit</a:t>
            </a:r>
            <a:r>
              <a:rPr lang="en-US" sz="4000" dirty="0"/>
              <a:t> [morning] siddur service, with tallit and tefillin. </a:t>
            </a:r>
          </a:p>
        </p:txBody>
      </p:sp>
    </p:spTree>
    <p:extLst>
      <p:ext uri="{BB962C8B-B14F-4D97-AF65-F5344CB8AC3E}">
        <p14:creationId xmlns:p14="http://schemas.microsoft.com/office/powerpoint/2010/main" val="141301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3200" u="sng" dirty="0"/>
              <a:t>Benefit #5 Calling with opposition </a:t>
            </a:r>
          </a:p>
          <a:p>
            <a:pPr algn="l"/>
            <a:r>
              <a:rPr lang="en-US" sz="4000" dirty="0"/>
              <a:t>Make the heart of this people fat, their ears heavy, and their eyes blind. Else they would see with their eyes, and hear with their ears, and understand with their heart, and return, and be healed.”</a:t>
            </a:r>
          </a:p>
        </p:txBody>
      </p:sp>
    </p:spTree>
    <p:extLst>
      <p:ext uri="{BB962C8B-B14F-4D97-AF65-F5344CB8AC3E}">
        <p14:creationId xmlns:p14="http://schemas.microsoft.com/office/powerpoint/2010/main" val="1772662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u="sng" dirty="0"/>
              <a:t>Benefit #6:</a:t>
            </a:r>
            <a:r>
              <a:rPr lang="en-US" sz="4000" dirty="0"/>
              <a:t> </a:t>
            </a:r>
            <a:r>
              <a:rPr lang="en-US" sz="4000" u="sng" dirty="0"/>
              <a:t>With a Person not an experience</a:t>
            </a:r>
          </a:p>
          <a:p>
            <a:pPr algn="l"/>
            <a:r>
              <a:rPr lang="en-US" sz="4000" baseline="30000" dirty="0"/>
              <a:t>Yn 15.12-15 </a:t>
            </a:r>
            <a:r>
              <a:rPr lang="en-US" sz="4000" dirty="0"/>
              <a:t>“This is my command: that you keep on loving each other just as I have loved you.  </a:t>
            </a:r>
            <a:r>
              <a:rPr lang="en-US" sz="4000" u="sng" dirty="0">
                <a:solidFill>
                  <a:srgbClr val="FFFF66"/>
                </a:solidFill>
              </a:rPr>
              <a:t>No one has greater love than a person who lays down his life for his friends. </a:t>
            </a:r>
            <a:r>
              <a:rPr lang="en-US" sz="4000" dirty="0"/>
              <a:t>You are my friends, if you do what I command you. </a:t>
            </a:r>
          </a:p>
        </p:txBody>
      </p:sp>
    </p:spTree>
    <p:extLst>
      <p:ext uri="{BB962C8B-B14F-4D97-AF65-F5344CB8AC3E}">
        <p14:creationId xmlns:p14="http://schemas.microsoft.com/office/powerpoint/2010/main" val="346857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6C73662-C8A1-4EBE-5357-A3834B46FD76}"/>
              </a:ext>
            </a:extLst>
          </p:cNvPr>
          <p:cNvPicPr>
            <a:picLocks noChangeAspect="1"/>
          </p:cNvPicPr>
          <p:nvPr/>
        </p:nvPicPr>
        <p:blipFill>
          <a:blip r:embed="rId3"/>
          <a:stretch>
            <a:fillRect/>
          </a:stretch>
        </p:blipFill>
        <p:spPr>
          <a:xfrm>
            <a:off x="381000" y="8718"/>
            <a:ext cx="8153400" cy="5078601"/>
          </a:xfrm>
          <a:prstGeom prst="rect">
            <a:avLst/>
          </a:prstGeom>
        </p:spPr>
      </p:pic>
    </p:spTree>
    <p:extLst>
      <p:ext uri="{BB962C8B-B14F-4D97-AF65-F5344CB8AC3E}">
        <p14:creationId xmlns:p14="http://schemas.microsoft.com/office/powerpoint/2010/main" val="1824468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800" dirty="0"/>
              <a:t> </a:t>
            </a:r>
          </a:p>
        </p:txBody>
      </p:sp>
      <p:pic>
        <p:nvPicPr>
          <p:cNvPr id="2050" name="Picture 2" descr="Wife of Pilot Scheduled for 9/11 Flight Remembers - Parade">
            <a:extLst>
              <a:ext uri="{FF2B5EF4-FFF2-40B4-BE49-F238E27FC236}">
                <a16:creationId xmlns:a16="http://schemas.microsoft.com/office/drawing/2014/main" id="{B1B31B71-9614-7E27-CD50-3C85D6D11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060682-21F5-6E42-51C4-40A91FAF2D69}"/>
              </a:ext>
            </a:extLst>
          </p:cNvPr>
          <p:cNvSpPr txBox="1"/>
          <p:nvPr/>
        </p:nvSpPr>
        <p:spPr>
          <a:xfrm>
            <a:off x="914400" y="-4459"/>
            <a:ext cx="7091557" cy="707886"/>
          </a:xfrm>
          <a:prstGeom prst="rect">
            <a:avLst/>
          </a:prstGeom>
          <a:noFill/>
        </p:spPr>
        <p:txBody>
          <a:bodyPr wrap="none" rtlCol="0">
            <a:spAutoFit/>
          </a:bodyPr>
          <a:lstStyle/>
          <a:p>
            <a:pPr algn="l"/>
            <a:r>
              <a:rPr lang="en-US" i="0" dirty="0">
                <a:effectLst/>
                <a:latin typeface="+mn-lt"/>
              </a:rPr>
              <a:t>Steve and Megan </a:t>
            </a:r>
            <a:r>
              <a:rPr lang="en-US" i="0" dirty="0" err="1">
                <a:effectLst/>
                <a:latin typeface="+mn-lt"/>
              </a:rPr>
              <a:t>Scheibner</a:t>
            </a:r>
            <a:endParaRPr lang="en-US" i="0" dirty="0">
              <a:effectLst/>
              <a:latin typeface="+mn-lt"/>
            </a:endParaRPr>
          </a:p>
        </p:txBody>
      </p:sp>
    </p:spTree>
    <p:extLst>
      <p:ext uri="{BB962C8B-B14F-4D97-AF65-F5344CB8AC3E}">
        <p14:creationId xmlns:p14="http://schemas.microsoft.com/office/powerpoint/2010/main" val="697576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3200" u="sng" dirty="0"/>
              <a:t>Dr. Steve and Megan </a:t>
            </a:r>
            <a:r>
              <a:rPr lang="en-US" sz="3200" u="sng" dirty="0" err="1"/>
              <a:t>Scheibner</a:t>
            </a:r>
            <a:r>
              <a:rPr lang="en-US" sz="3200" u="sng" dirty="0"/>
              <a:t> report:</a:t>
            </a:r>
          </a:p>
          <a:p>
            <a:pPr algn="l"/>
            <a:r>
              <a:rPr lang="en-US" sz="3200" dirty="0"/>
              <a:t>On September 11th, 2001, I was an active pilot for American Airlines, a first officer on the 767 out of Boston. </a:t>
            </a:r>
          </a:p>
          <a:p>
            <a:pPr algn="l"/>
            <a:r>
              <a:rPr lang="en-US" sz="3200" dirty="0"/>
              <a:t>Dr. James Dobson: Logan? </a:t>
            </a:r>
          </a:p>
          <a:p>
            <a:pPr algn="l"/>
            <a:r>
              <a:rPr lang="en-US" sz="3200" dirty="0"/>
              <a:t>Dr. Steve </a:t>
            </a:r>
            <a:r>
              <a:rPr lang="en-US" sz="3200" dirty="0" err="1"/>
              <a:t>Scheibner</a:t>
            </a:r>
            <a:r>
              <a:rPr lang="en-US" sz="3200" dirty="0"/>
              <a:t>: Logan Airport, right. </a:t>
            </a:r>
            <a:endParaRPr lang="en-US" sz="4000" dirty="0"/>
          </a:p>
        </p:txBody>
      </p:sp>
    </p:spTree>
    <p:extLst>
      <p:ext uri="{BB962C8B-B14F-4D97-AF65-F5344CB8AC3E}">
        <p14:creationId xmlns:p14="http://schemas.microsoft.com/office/powerpoint/2010/main" val="153345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On September 11th, Boston was one of the airports of choice, and the 767 was the airplane that the terrorists had trained on. The first airplane that was hijacked American Airlines Flight 11 was a flight that I was actually scheduled to be the co-pilot on.</a:t>
            </a:r>
            <a:endParaRPr lang="en-US" sz="4800" dirty="0"/>
          </a:p>
        </p:txBody>
      </p:sp>
    </p:spTree>
    <p:extLst>
      <p:ext uri="{BB962C8B-B14F-4D97-AF65-F5344CB8AC3E}">
        <p14:creationId xmlns:p14="http://schemas.microsoft.com/office/powerpoint/2010/main" val="983192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On September 10th, 2001, about three o'clock in the afternoon is when American Airlines would normally call and fill the trips. I went into my computer, I logged in to see if there was any unassigned flying for the next day. </a:t>
            </a:r>
            <a:endParaRPr lang="en-US" sz="4800" dirty="0"/>
          </a:p>
        </p:txBody>
      </p:sp>
    </p:spTree>
    <p:extLst>
      <p:ext uri="{BB962C8B-B14F-4D97-AF65-F5344CB8AC3E}">
        <p14:creationId xmlns:p14="http://schemas.microsoft.com/office/powerpoint/2010/main" val="2075050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And as I looked, there was one flight that hadn't been assigned a co-pilot yet, and that was Flight 11 out of Logan to Los Angeles. It just so happened on September 11th, 2001, there was only one guy available to fill in the co-pilot slot, and that was me. </a:t>
            </a:r>
            <a:endParaRPr lang="en-US" sz="4800" dirty="0"/>
          </a:p>
        </p:txBody>
      </p:sp>
    </p:spTree>
    <p:extLst>
      <p:ext uri="{BB962C8B-B14F-4D97-AF65-F5344CB8AC3E}">
        <p14:creationId xmlns:p14="http://schemas.microsoft.com/office/powerpoint/2010/main" val="342130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Usually within two or three minutes after seeing your name assigned by the computer, somebody at American Airlines will call to confirm that assignment, so it's not a done deal until a phone call gets made. </a:t>
            </a:r>
            <a:endParaRPr lang="en-US" sz="4800" dirty="0"/>
          </a:p>
        </p:txBody>
      </p:sp>
    </p:spTree>
    <p:extLst>
      <p:ext uri="{BB962C8B-B14F-4D97-AF65-F5344CB8AC3E}">
        <p14:creationId xmlns:p14="http://schemas.microsoft.com/office/powerpoint/2010/main" val="3554470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And I waited for the phone to ring and the phone never rang, which is not completely unusual, but I can tell you in 23 years of being an American, I've been bumped off a trip three times under that same set of circumstances. </a:t>
            </a:r>
            <a:endParaRPr lang="en-US" sz="4800" dirty="0"/>
          </a:p>
        </p:txBody>
      </p:sp>
    </p:spTree>
    <p:extLst>
      <p:ext uri="{BB962C8B-B14F-4D97-AF65-F5344CB8AC3E}">
        <p14:creationId xmlns:p14="http://schemas.microsoft.com/office/powerpoint/2010/main" val="305904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618C488D-D210-5941-815E-2D1061F09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153493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 fellow by the name of Tom McGinnis was a co-pilot at American Airlines, a little bit senior to me. He was a regular line holder, so he had some privileges that I didn't have as a reserve pilot.  </a:t>
            </a:r>
            <a:endParaRPr lang="en-US" sz="4800" dirty="0"/>
          </a:p>
        </p:txBody>
      </p:sp>
    </p:spTree>
    <p:extLst>
      <p:ext uri="{BB962C8B-B14F-4D97-AF65-F5344CB8AC3E}">
        <p14:creationId xmlns:p14="http://schemas.microsoft.com/office/powerpoint/2010/main" val="4182902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About three o'clock in the afternoon, he went over to the computer to see if there was any unassigned flying. He saw that my name had been assigned to that trip, but he saw a little code next to my name that said I hadn't been called yet. </a:t>
            </a:r>
            <a:endParaRPr lang="en-US" sz="4800" dirty="0"/>
          </a:p>
        </p:txBody>
      </p:sp>
    </p:spTree>
    <p:extLst>
      <p:ext uri="{BB962C8B-B14F-4D97-AF65-F5344CB8AC3E}">
        <p14:creationId xmlns:p14="http://schemas.microsoft.com/office/powerpoint/2010/main" val="1591540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He called down to American in a hurry and said, "Is it too late for me to have that trip?" They said, "No, you can still have it.”</a:t>
            </a:r>
            <a:endParaRPr lang="en-US" sz="4800" dirty="0"/>
          </a:p>
        </p:txBody>
      </p:sp>
    </p:spTree>
    <p:extLst>
      <p:ext uri="{BB962C8B-B14F-4D97-AF65-F5344CB8AC3E}">
        <p14:creationId xmlns:p14="http://schemas.microsoft.com/office/powerpoint/2010/main" val="1920037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Well, in the morning of September 11th, I got up, and since I hadn't been assigned a flight by American Airlines, I put on my Navy uniform that day. I was doing some work as a Navy Reserve officer on the local base, and I went in on the Navy base that day and was meeting with a guy in the morning. </a:t>
            </a:r>
            <a:endParaRPr lang="en-US" sz="4800" dirty="0"/>
          </a:p>
        </p:txBody>
      </p:sp>
    </p:spTree>
    <p:extLst>
      <p:ext uri="{BB962C8B-B14F-4D97-AF65-F5344CB8AC3E}">
        <p14:creationId xmlns:p14="http://schemas.microsoft.com/office/powerpoint/2010/main" val="3347460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And I had to go over and get something off my desk, so I went over to the other building where I normally worked. And then of course, as I walked in, all the televisions were on and the first airplane had hit the first building, the airplane that I should have been on. </a:t>
            </a:r>
            <a:endParaRPr lang="en-US" sz="4800" dirty="0"/>
          </a:p>
        </p:txBody>
      </p:sp>
    </p:spTree>
    <p:extLst>
      <p:ext uri="{BB962C8B-B14F-4D97-AF65-F5344CB8AC3E}">
        <p14:creationId xmlns:p14="http://schemas.microsoft.com/office/powerpoint/2010/main" val="1585110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1026" name="Picture 2" descr="Timeline of the September 11 attacks">
            <a:extLst>
              <a:ext uri="{FF2B5EF4-FFF2-40B4-BE49-F238E27FC236}">
                <a16:creationId xmlns:a16="http://schemas.microsoft.com/office/drawing/2014/main" id="{C08E4144-6C18-EB89-4B46-32837F581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94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As we're standing there watching the TV, trying to figure out what was going on, we all watched the second airplane hit the second building</a:t>
            </a:r>
            <a:endParaRPr lang="en-US" sz="4800" dirty="0"/>
          </a:p>
        </p:txBody>
      </p:sp>
    </p:spTree>
    <p:extLst>
      <p:ext uri="{BB962C8B-B14F-4D97-AF65-F5344CB8AC3E}">
        <p14:creationId xmlns:p14="http://schemas.microsoft.com/office/powerpoint/2010/main" val="3177967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And as we're doing that, my cell phone rings and I pick it up and I answer it, and it's a secretary from my seminary, a beautiful lady by the name of Evie. And as soon as Evie heard my voice, she started crying. And when she started crying, I started crying. </a:t>
            </a:r>
            <a:endParaRPr lang="en-US" sz="4800" dirty="0"/>
          </a:p>
        </p:txBody>
      </p:sp>
    </p:spTree>
    <p:extLst>
      <p:ext uri="{BB962C8B-B14F-4D97-AF65-F5344CB8AC3E}">
        <p14:creationId xmlns:p14="http://schemas.microsoft.com/office/powerpoint/2010/main" val="3804065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Megan </a:t>
            </a:r>
            <a:r>
              <a:rPr lang="en-US" sz="4000" dirty="0" err="1"/>
              <a:t>Scheibner</a:t>
            </a:r>
            <a:r>
              <a:rPr lang="en-US" sz="4000" dirty="0"/>
              <a:t>: Somebody else lost a husband for me to keep mine. </a:t>
            </a:r>
          </a:p>
        </p:txBody>
      </p:sp>
    </p:spTree>
    <p:extLst>
      <p:ext uri="{BB962C8B-B14F-4D97-AF65-F5344CB8AC3E}">
        <p14:creationId xmlns:p14="http://schemas.microsoft.com/office/powerpoint/2010/main" val="1014419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Tom McGinnis, the pilot who bumped me off the flight that day, he'd be the first guy to tell you that he did not die for Steve's sins. The silver lining on this little dark story is that Tom had a solid testimony of faith in Messiah Yeshua.</a:t>
            </a:r>
            <a:endParaRPr lang="en-US" sz="4800" dirty="0"/>
          </a:p>
        </p:txBody>
      </p:sp>
    </p:spTree>
    <p:extLst>
      <p:ext uri="{BB962C8B-B14F-4D97-AF65-F5344CB8AC3E}">
        <p14:creationId xmlns:p14="http://schemas.microsoft.com/office/powerpoint/2010/main" val="10374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2ADD305-0E0B-528E-FF35-82FC20290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8D4C7C9B-1EA1-8BA1-E3CF-58696CAA6715}"/>
              </a:ext>
            </a:extLst>
          </p:cNvPr>
          <p:cNvSpPr txBox="1"/>
          <p:nvPr/>
        </p:nvSpPr>
        <p:spPr>
          <a:xfrm>
            <a:off x="304800" y="209550"/>
            <a:ext cx="8839200" cy="3785652"/>
          </a:xfrm>
          <a:prstGeom prst="rect">
            <a:avLst/>
          </a:prstGeom>
          <a:noFill/>
        </p:spPr>
        <p:txBody>
          <a:bodyPr wrap="square" rtlCol="0">
            <a:spAutoFit/>
          </a:bodyPr>
          <a:lstStyle/>
          <a:p>
            <a:pPr algn="l"/>
            <a:r>
              <a:rPr lang="en-US" sz="4000" u="sng" dirty="0">
                <a:solidFill>
                  <a:srgbClr val="FFFF66"/>
                </a:solidFill>
              </a:rPr>
              <a:t>Knowing G-d Intimately</a:t>
            </a:r>
          </a:p>
          <a:p>
            <a:pPr marL="515938" indent="-515938" algn="l">
              <a:buFont typeface="+mj-lt"/>
              <a:buAutoNum type="arabicPeriod"/>
            </a:pPr>
            <a:r>
              <a:rPr lang="en-US" dirty="0"/>
              <a:t>Benefits of knowing G-d</a:t>
            </a:r>
          </a:p>
          <a:p>
            <a:pPr marL="515938" indent="-515938" algn="l">
              <a:buFont typeface="+mj-lt"/>
              <a:buAutoNum type="arabicPeriod"/>
            </a:pPr>
            <a:r>
              <a:rPr lang="en-US" sz="4000" dirty="0"/>
              <a:t>External hazards of knowing G-d</a:t>
            </a:r>
          </a:p>
          <a:p>
            <a:pPr marL="515938" indent="-515938" algn="l">
              <a:buFont typeface="+mj-lt"/>
              <a:buAutoNum type="arabicPeriod"/>
            </a:pPr>
            <a:r>
              <a:rPr lang="en-US" sz="4000" dirty="0"/>
              <a:t>Internal hazards of knowing G-d</a:t>
            </a:r>
          </a:p>
          <a:p>
            <a:pPr marL="515938" indent="-515938" algn="l">
              <a:buFont typeface="+mj-lt"/>
              <a:buAutoNum type="arabicPeriod"/>
            </a:pPr>
            <a:r>
              <a:rPr lang="en-US" sz="4000" dirty="0"/>
              <a:t>Fail Safe</a:t>
            </a:r>
          </a:p>
          <a:p>
            <a:pPr algn="l"/>
            <a:endParaRPr lang="en-US" dirty="0"/>
          </a:p>
        </p:txBody>
      </p:sp>
    </p:spTree>
    <p:extLst>
      <p:ext uri="{BB962C8B-B14F-4D97-AF65-F5344CB8AC3E}">
        <p14:creationId xmlns:p14="http://schemas.microsoft.com/office/powerpoint/2010/main" val="2945374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The real connection is this, I know what it's like personally to have somebody die in my place. Not once, but twice and once was enough. You see, Tom didn't die for my sins. The other who died in my place, the other who died in Tom's place, the other who died in your place, is the Lord Yeshua.</a:t>
            </a:r>
            <a:endParaRPr lang="en-US" sz="4800" dirty="0"/>
          </a:p>
        </p:txBody>
      </p:sp>
    </p:spTree>
    <p:extLst>
      <p:ext uri="{BB962C8B-B14F-4D97-AF65-F5344CB8AC3E}">
        <p14:creationId xmlns:p14="http://schemas.microsoft.com/office/powerpoint/2010/main" val="1780802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Ro 5.7-8 </a:t>
            </a:r>
            <a:r>
              <a:rPr lang="en-US" sz="4000" dirty="0"/>
              <a:t>Now it is a rare event when someone gives up his life even for the sake of somebody righteous, although possibly for a truly good person one might have the courage to die. </a:t>
            </a:r>
          </a:p>
        </p:txBody>
      </p:sp>
    </p:spTree>
    <p:extLst>
      <p:ext uri="{BB962C8B-B14F-4D97-AF65-F5344CB8AC3E}">
        <p14:creationId xmlns:p14="http://schemas.microsoft.com/office/powerpoint/2010/main" val="3214376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Ro 5.7-8  </a:t>
            </a:r>
            <a:r>
              <a:rPr lang="en-US" sz="4000" dirty="0"/>
              <a:t>But God demonstrates his own love for us in that the Messiah died on our behalf while we were still sinners.</a:t>
            </a:r>
          </a:p>
          <a:p>
            <a:pPr algn="l"/>
            <a:endParaRPr lang="en-US" sz="4000" dirty="0"/>
          </a:p>
          <a:p>
            <a:pPr algn="l"/>
            <a:r>
              <a:rPr lang="en-US" sz="4000" u="sng" dirty="0"/>
              <a:t>Benefit #6:</a:t>
            </a:r>
            <a:r>
              <a:rPr lang="en-US" sz="4000" dirty="0"/>
              <a:t> </a:t>
            </a:r>
            <a:r>
              <a:rPr lang="en-US" sz="4000" u="sng" dirty="0"/>
              <a:t>With a Person not an experience</a:t>
            </a:r>
          </a:p>
          <a:p>
            <a:pPr algn="l"/>
            <a:endParaRPr lang="en-US" sz="4000" dirty="0"/>
          </a:p>
        </p:txBody>
      </p:sp>
    </p:spTree>
    <p:extLst>
      <p:ext uri="{BB962C8B-B14F-4D97-AF65-F5344CB8AC3E}">
        <p14:creationId xmlns:p14="http://schemas.microsoft.com/office/powerpoint/2010/main" val="1959935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618C488D-D210-5941-815E-2D1061F09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521079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2ADD305-0E0B-528E-FF35-82FC20290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8D4C7C9B-1EA1-8BA1-E3CF-58696CAA6715}"/>
              </a:ext>
            </a:extLst>
          </p:cNvPr>
          <p:cNvSpPr txBox="1"/>
          <p:nvPr/>
        </p:nvSpPr>
        <p:spPr>
          <a:xfrm>
            <a:off x="304800" y="209550"/>
            <a:ext cx="8839200" cy="3785652"/>
          </a:xfrm>
          <a:prstGeom prst="rect">
            <a:avLst/>
          </a:prstGeom>
          <a:noFill/>
        </p:spPr>
        <p:txBody>
          <a:bodyPr wrap="square" rtlCol="0">
            <a:spAutoFit/>
          </a:bodyPr>
          <a:lstStyle/>
          <a:p>
            <a:pPr algn="l"/>
            <a:r>
              <a:rPr lang="en-US" sz="4000" u="sng" dirty="0">
                <a:solidFill>
                  <a:srgbClr val="FFFF66"/>
                </a:solidFill>
              </a:rPr>
              <a:t>Knowing G-d Intimately</a:t>
            </a:r>
          </a:p>
          <a:p>
            <a:pPr marL="515938" indent="-515938" algn="l">
              <a:buFont typeface="+mj-lt"/>
              <a:buAutoNum type="arabicPeriod"/>
            </a:pPr>
            <a:r>
              <a:rPr lang="en-US" dirty="0"/>
              <a:t>Benefits of knowing G-d</a:t>
            </a:r>
          </a:p>
          <a:p>
            <a:pPr marL="515938" indent="-515938" algn="l">
              <a:buFont typeface="+mj-lt"/>
              <a:buAutoNum type="arabicPeriod"/>
            </a:pPr>
            <a:r>
              <a:rPr lang="en-US" u="sng" dirty="0">
                <a:solidFill>
                  <a:srgbClr val="FFFF66"/>
                </a:solidFill>
              </a:rPr>
              <a:t>External hazards of knowing G-d</a:t>
            </a:r>
          </a:p>
          <a:p>
            <a:pPr marL="515938" indent="-515938" algn="l">
              <a:buFont typeface="+mj-lt"/>
              <a:buAutoNum type="arabicPeriod"/>
            </a:pPr>
            <a:r>
              <a:rPr lang="en-US" sz="4000" dirty="0"/>
              <a:t>Internal hazards of knowing G-d</a:t>
            </a:r>
          </a:p>
          <a:p>
            <a:pPr marL="515938" indent="-515938" algn="l">
              <a:buFont typeface="+mj-lt"/>
              <a:buAutoNum type="arabicPeriod"/>
            </a:pPr>
            <a:r>
              <a:rPr lang="en-US" sz="4000" dirty="0"/>
              <a:t>Fail Safe</a:t>
            </a:r>
          </a:p>
          <a:p>
            <a:pPr algn="l"/>
            <a:endParaRPr lang="en-US" dirty="0"/>
          </a:p>
        </p:txBody>
      </p:sp>
    </p:spTree>
    <p:extLst>
      <p:ext uri="{BB962C8B-B14F-4D97-AF65-F5344CB8AC3E}">
        <p14:creationId xmlns:p14="http://schemas.microsoft.com/office/powerpoint/2010/main" val="3439554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1 Cor 8.1-3  </a:t>
            </a:r>
            <a:r>
              <a:rPr lang="en-US" sz="4000" dirty="0"/>
              <a:t>“We all have knowledge.” Yes, that is so, but “knowledge” puffs a person up with pride; whereas love builds up. The person who thinks he “knows” something doesn’t yet know in the way he ought to know. However, if someone loves God, God knows him.</a:t>
            </a:r>
          </a:p>
        </p:txBody>
      </p:sp>
    </p:spTree>
    <p:extLst>
      <p:ext uri="{BB962C8B-B14F-4D97-AF65-F5344CB8AC3E}">
        <p14:creationId xmlns:p14="http://schemas.microsoft.com/office/powerpoint/2010/main" val="2321418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you know G-d intimately and </a:t>
            </a:r>
            <a:r>
              <a:rPr lang="en-US" sz="4000" dirty="0" err="1"/>
              <a:t>transformatively</a:t>
            </a:r>
            <a:r>
              <a:rPr lang="en-US" sz="4000" dirty="0"/>
              <a:t>, that is a </a:t>
            </a:r>
            <a:r>
              <a:rPr lang="en-US" sz="4000" u="sng" dirty="0">
                <a:solidFill>
                  <a:srgbClr val="FFFF99"/>
                </a:solidFill>
              </a:rPr>
              <a:t>challenge</a:t>
            </a:r>
            <a:r>
              <a:rPr lang="en-US" sz="4000" dirty="0"/>
              <a:t> to human /rabbinic consensus and knowledge, and can surprisingly became a source of great rage.</a:t>
            </a:r>
          </a:p>
        </p:txBody>
      </p:sp>
    </p:spTree>
    <p:extLst>
      <p:ext uri="{BB962C8B-B14F-4D97-AF65-F5344CB8AC3E}">
        <p14:creationId xmlns:p14="http://schemas.microsoft.com/office/powerpoint/2010/main" val="862007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8.3  </a:t>
            </a:r>
            <a:r>
              <a:rPr lang="en-US" sz="4000" dirty="0"/>
              <a:t>But </a:t>
            </a:r>
            <a:r>
              <a:rPr lang="en-US" sz="4000" dirty="0" err="1"/>
              <a:t>Sha’ul</a:t>
            </a:r>
            <a:r>
              <a:rPr lang="en-US" sz="4000" dirty="0"/>
              <a:t> set out to destroy the Messianic Community — entering house after house, he </a:t>
            </a:r>
            <a:r>
              <a:rPr lang="en-US" sz="4000" u="sng" dirty="0">
                <a:solidFill>
                  <a:srgbClr val="FFFF99"/>
                </a:solidFill>
              </a:rPr>
              <a:t>dragged off both men and women</a:t>
            </a:r>
            <a:r>
              <a:rPr lang="en-US" sz="4000" dirty="0">
                <a:solidFill>
                  <a:srgbClr val="FFFF99"/>
                </a:solidFill>
              </a:rPr>
              <a:t> </a:t>
            </a:r>
            <a:r>
              <a:rPr lang="en-US" sz="4000" dirty="0"/>
              <a:t>and handed them over to be put in prison.</a:t>
            </a:r>
          </a:p>
        </p:txBody>
      </p:sp>
    </p:spTree>
    <p:extLst>
      <p:ext uri="{BB962C8B-B14F-4D97-AF65-F5344CB8AC3E}">
        <p14:creationId xmlns:p14="http://schemas.microsoft.com/office/powerpoint/2010/main" val="2650944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26.11 </a:t>
            </a:r>
            <a:r>
              <a:rPr lang="en-US" sz="4000" dirty="0"/>
              <a:t>Often I went from one synagogue to another, punishing them and trying to make them blaspheme; and </a:t>
            </a:r>
            <a:r>
              <a:rPr lang="en-US" sz="4000" u="sng" dirty="0">
                <a:solidFill>
                  <a:srgbClr val="FFFF99"/>
                </a:solidFill>
              </a:rPr>
              <a:t>in my wild fury against them,</a:t>
            </a:r>
            <a:r>
              <a:rPr lang="en-US" sz="4000" dirty="0"/>
              <a:t> I even went so far as to persecute them in cities outside the country.</a:t>
            </a:r>
          </a:p>
        </p:txBody>
      </p:sp>
    </p:spTree>
    <p:extLst>
      <p:ext uri="{BB962C8B-B14F-4D97-AF65-F5344CB8AC3E}">
        <p14:creationId xmlns:p14="http://schemas.microsoft.com/office/powerpoint/2010/main" val="3805320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Acts 7.56-58a</a:t>
            </a:r>
            <a:r>
              <a:rPr lang="en-US" sz="4000" dirty="0"/>
              <a:t> “I see heaven opened and the Son of Man standing at the right hand of God!”  At this, they began </a:t>
            </a:r>
            <a:r>
              <a:rPr lang="en-US" sz="4000" u="sng" dirty="0">
                <a:solidFill>
                  <a:srgbClr val="FFFF99"/>
                </a:solidFill>
              </a:rPr>
              <a:t>yelling at the top of their voices</a:t>
            </a:r>
            <a:r>
              <a:rPr lang="en-US" sz="4000" dirty="0"/>
              <a:t>, so that they wouldn’t have to hear him; and with one accord, they rushed at him, threw him outside the city and began stoning him.</a:t>
            </a:r>
          </a:p>
        </p:txBody>
      </p:sp>
    </p:spTree>
    <p:extLst>
      <p:ext uri="{BB962C8B-B14F-4D97-AF65-F5344CB8AC3E}">
        <p14:creationId xmlns:p14="http://schemas.microsoft.com/office/powerpoint/2010/main" val="208218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2ADD305-0E0B-528E-FF35-82FC20290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8D4C7C9B-1EA1-8BA1-E3CF-58696CAA6715}"/>
              </a:ext>
            </a:extLst>
          </p:cNvPr>
          <p:cNvSpPr txBox="1"/>
          <p:nvPr/>
        </p:nvSpPr>
        <p:spPr>
          <a:xfrm>
            <a:off x="304800" y="209550"/>
            <a:ext cx="8839200" cy="3785652"/>
          </a:xfrm>
          <a:prstGeom prst="rect">
            <a:avLst/>
          </a:prstGeom>
          <a:noFill/>
        </p:spPr>
        <p:txBody>
          <a:bodyPr wrap="square" rtlCol="0">
            <a:spAutoFit/>
          </a:bodyPr>
          <a:lstStyle/>
          <a:p>
            <a:pPr algn="l"/>
            <a:r>
              <a:rPr lang="en-US" sz="4000" u="sng" dirty="0">
                <a:solidFill>
                  <a:srgbClr val="FFFF66"/>
                </a:solidFill>
              </a:rPr>
              <a:t>Knowing G-d Intimately</a:t>
            </a:r>
          </a:p>
          <a:p>
            <a:pPr marL="515938" indent="-515938" algn="l">
              <a:buFont typeface="+mj-lt"/>
              <a:buAutoNum type="arabicPeriod"/>
            </a:pPr>
            <a:r>
              <a:rPr lang="en-US" u="sng" dirty="0">
                <a:solidFill>
                  <a:srgbClr val="FFFF66"/>
                </a:solidFill>
              </a:rPr>
              <a:t>Benefits of knowing G-d</a:t>
            </a:r>
          </a:p>
          <a:p>
            <a:pPr marL="515938" indent="-515938" algn="l">
              <a:buFont typeface="+mj-lt"/>
              <a:buAutoNum type="arabicPeriod"/>
            </a:pPr>
            <a:r>
              <a:rPr lang="en-US" sz="4000" dirty="0"/>
              <a:t>External hazards of knowing G-d</a:t>
            </a:r>
          </a:p>
          <a:p>
            <a:pPr marL="515938" indent="-515938" algn="l">
              <a:buFont typeface="+mj-lt"/>
              <a:buAutoNum type="arabicPeriod"/>
            </a:pPr>
            <a:r>
              <a:rPr lang="en-US" sz="4000" dirty="0"/>
              <a:t>Internal hazards of knowing G-d</a:t>
            </a:r>
          </a:p>
          <a:p>
            <a:pPr marL="515938" indent="-515938" algn="l">
              <a:buFont typeface="+mj-lt"/>
              <a:buAutoNum type="arabicPeriod"/>
            </a:pPr>
            <a:r>
              <a:rPr lang="en-US" sz="4000" dirty="0"/>
              <a:t>Fail Safe</a:t>
            </a:r>
          </a:p>
          <a:p>
            <a:pPr algn="l"/>
            <a:endParaRPr lang="en-US" dirty="0"/>
          </a:p>
        </p:txBody>
      </p:sp>
    </p:spTree>
    <p:extLst>
      <p:ext uri="{BB962C8B-B14F-4D97-AF65-F5344CB8AC3E}">
        <p14:creationId xmlns:p14="http://schemas.microsoft.com/office/powerpoint/2010/main" val="2165137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Acts 22.1, 6, 8, 21-23</a:t>
            </a:r>
            <a:r>
              <a:rPr lang="en-US" sz="4000" dirty="0"/>
              <a:t>  “Brothers and fathers! Listen to me as I make my defense before you now!”... I was a zealot for God, as all of you are today.  I persecuted to death the followers of this Way, arresting both men and women and throwing them in prison…</a:t>
            </a:r>
          </a:p>
        </p:txBody>
      </p:sp>
    </p:spTree>
    <p:extLst>
      <p:ext uri="{BB962C8B-B14F-4D97-AF65-F5344CB8AC3E}">
        <p14:creationId xmlns:p14="http://schemas.microsoft.com/office/powerpoint/2010/main" val="1697723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descr="Herod's Temple Mount - Jerusalem 101">
            <a:extLst>
              <a:ext uri="{FF2B5EF4-FFF2-40B4-BE49-F238E27FC236}">
                <a16:creationId xmlns:a16="http://schemas.microsoft.com/office/drawing/2014/main" id="{DAC9ECAB-3503-0DAC-F590-E1BB92428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14300"/>
            <a:ext cx="8572500" cy="49149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908C0D1C-736F-50F7-7870-450E0CD030A4}"/>
              </a:ext>
            </a:extLst>
          </p:cNvPr>
          <p:cNvCxnSpPr/>
          <p:nvPr/>
        </p:nvCxnSpPr>
        <p:spPr bwMode="auto">
          <a:xfrm>
            <a:off x="4876800" y="285749"/>
            <a:ext cx="2286000" cy="1295401"/>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15201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Acts 22.1, 6, 8, 21-23</a:t>
            </a:r>
            <a:r>
              <a:rPr lang="en-US" sz="4000" dirty="0"/>
              <a:t> “As I was traveling and approaching </a:t>
            </a:r>
            <a:r>
              <a:rPr lang="en-US" sz="4000" dirty="0" err="1"/>
              <a:t>Dammesek</a:t>
            </a:r>
            <a:r>
              <a:rPr lang="en-US" sz="4000" dirty="0"/>
              <a:t>, around noon, suddenly a brilliant light from heaven flashed all around me!... I answered, ‘Sir, who are you?’ ‘I am Yeshua from </a:t>
            </a:r>
            <a:r>
              <a:rPr lang="en-US" sz="4000" dirty="0" err="1"/>
              <a:t>Natzeret</a:t>
            </a:r>
            <a:r>
              <a:rPr lang="en-US" sz="4000" dirty="0"/>
              <a:t>,’ he said to me, ‘and you are persecuting me! He said, </a:t>
            </a:r>
          </a:p>
        </p:txBody>
      </p:sp>
    </p:spTree>
    <p:extLst>
      <p:ext uri="{BB962C8B-B14F-4D97-AF65-F5344CB8AC3E}">
        <p14:creationId xmlns:p14="http://schemas.microsoft.com/office/powerpoint/2010/main" val="796189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Acts 22.1, 21-23</a:t>
            </a:r>
            <a:r>
              <a:rPr lang="en-US" sz="4000" dirty="0"/>
              <a:t> ‘Get going! For </a:t>
            </a:r>
            <a:r>
              <a:rPr lang="en-US" sz="4000" u="sng" dirty="0">
                <a:solidFill>
                  <a:srgbClr val="FFFF99"/>
                </a:solidFill>
              </a:rPr>
              <a:t>I am going to send you far away — to the Goyim!’”  They had been listening to him </a:t>
            </a:r>
            <a:r>
              <a:rPr lang="en-US" sz="4000" u="dbl" dirty="0">
                <a:solidFill>
                  <a:srgbClr val="FFFF99"/>
                </a:solidFill>
              </a:rPr>
              <a:t>up to this point</a:t>
            </a:r>
            <a:r>
              <a:rPr lang="en-US" sz="4000" u="sng" dirty="0">
                <a:solidFill>
                  <a:srgbClr val="FFFF99"/>
                </a:solidFill>
              </a:rPr>
              <a:t>;</a:t>
            </a:r>
            <a:r>
              <a:rPr lang="en-US" sz="4000" dirty="0"/>
              <a:t> but now they shouted at the top of their lungs, “Rid the earth of such a man! He’s not fit to live!”  They were screaming, waving their clothes and throwing dust into the air.</a:t>
            </a:r>
          </a:p>
        </p:txBody>
      </p:sp>
    </p:spTree>
    <p:extLst>
      <p:ext uri="{BB962C8B-B14F-4D97-AF65-F5344CB8AC3E}">
        <p14:creationId xmlns:p14="http://schemas.microsoft.com/office/powerpoint/2010/main" val="3030715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Why the rage?</a:t>
            </a:r>
          </a:p>
          <a:p>
            <a:pPr algn="l"/>
            <a:r>
              <a:rPr lang="en-US" sz="4000" baseline="30000" dirty="0"/>
              <a:t>Ro 10.1-4</a:t>
            </a:r>
            <a:r>
              <a:rPr lang="en-US" sz="4000" dirty="0"/>
              <a:t>  Brothers and sisters, my heart’s desire and my prayer to God for Israel is for their salvation. For I testify about them that they have zeal for God — </a:t>
            </a:r>
            <a:r>
              <a:rPr lang="en-US" sz="4000" u="sng" dirty="0">
                <a:solidFill>
                  <a:srgbClr val="FFFF66"/>
                </a:solidFill>
              </a:rPr>
              <a:t>but not based on knowledge</a:t>
            </a:r>
            <a:r>
              <a:rPr lang="en-US" sz="4000" dirty="0">
                <a:solidFill>
                  <a:srgbClr val="FFFF66"/>
                </a:solidFill>
              </a:rPr>
              <a:t>.</a:t>
            </a:r>
            <a:r>
              <a:rPr lang="en-US" sz="4000" dirty="0"/>
              <a:t> </a:t>
            </a:r>
          </a:p>
        </p:txBody>
      </p:sp>
    </p:spTree>
    <p:extLst>
      <p:ext uri="{BB962C8B-B14F-4D97-AF65-F5344CB8AC3E}">
        <p14:creationId xmlns:p14="http://schemas.microsoft.com/office/powerpoint/2010/main" val="3362984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Ro 10.1-4</a:t>
            </a:r>
            <a:r>
              <a:rPr lang="en-US" sz="4000" dirty="0"/>
              <a:t> For being ignorant of God’s righteousness and seeking to establish their own, they did not submit themselves to the righteousness of God. </a:t>
            </a:r>
            <a:r>
              <a:rPr lang="en-US" sz="4000" u="sng" dirty="0">
                <a:solidFill>
                  <a:srgbClr val="FFFF66"/>
                </a:solidFill>
              </a:rPr>
              <a:t>For Messiah is the goal of the Torah as a means to righteousness for everyone who keeps trusting.</a:t>
            </a:r>
          </a:p>
        </p:txBody>
      </p:sp>
    </p:spTree>
    <p:extLst>
      <p:ext uri="{BB962C8B-B14F-4D97-AF65-F5344CB8AC3E}">
        <p14:creationId xmlns:p14="http://schemas.microsoft.com/office/powerpoint/2010/main" val="895092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We encourage our people to participate in activities in the wider Jewish community. </a:t>
            </a:r>
          </a:p>
          <a:p>
            <a:pPr algn="l"/>
            <a:r>
              <a:rPr lang="en-US" sz="4000" dirty="0"/>
              <a:t>Just know that your joy in Messiah</a:t>
            </a:r>
          </a:p>
          <a:p>
            <a:pPr marL="174625" indent="-174625" algn="l">
              <a:buFont typeface="Arial" panose="020B0604020202020204" pitchFamily="34" charset="0"/>
              <a:buChar char="•"/>
            </a:pPr>
            <a:r>
              <a:rPr lang="en-US" sz="4000" dirty="0"/>
              <a:t>Can be attractive</a:t>
            </a:r>
          </a:p>
          <a:p>
            <a:pPr marL="174625" indent="-174625" algn="l">
              <a:buFont typeface="Arial" panose="020B0604020202020204" pitchFamily="34" charset="0"/>
              <a:buChar char="•"/>
            </a:pPr>
            <a:r>
              <a:rPr lang="en-US" sz="4000" dirty="0"/>
              <a:t>Can be enraging</a:t>
            </a:r>
          </a:p>
        </p:txBody>
      </p:sp>
    </p:spTree>
    <p:extLst>
      <p:ext uri="{BB962C8B-B14F-4D97-AF65-F5344CB8AC3E}">
        <p14:creationId xmlns:p14="http://schemas.microsoft.com/office/powerpoint/2010/main" val="2998420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618C488D-D210-5941-815E-2D1061F09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529281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2ADD305-0E0B-528E-FF35-82FC20290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8D4C7C9B-1EA1-8BA1-E3CF-58696CAA6715}"/>
              </a:ext>
            </a:extLst>
          </p:cNvPr>
          <p:cNvSpPr txBox="1"/>
          <p:nvPr/>
        </p:nvSpPr>
        <p:spPr>
          <a:xfrm>
            <a:off x="304800" y="209550"/>
            <a:ext cx="8839200" cy="3785652"/>
          </a:xfrm>
          <a:prstGeom prst="rect">
            <a:avLst/>
          </a:prstGeom>
          <a:noFill/>
        </p:spPr>
        <p:txBody>
          <a:bodyPr wrap="square" rtlCol="0">
            <a:spAutoFit/>
          </a:bodyPr>
          <a:lstStyle/>
          <a:p>
            <a:pPr algn="l"/>
            <a:r>
              <a:rPr lang="en-US" sz="4000" u="sng" dirty="0">
                <a:solidFill>
                  <a:srgbClr val="FFFF66"/>
                </a:solidFill>
              </a:rPr>
              <a:t>Knowing G-d Intimately</a:t>
            </a:r>
          </a:p>
          <a:p>
            <a:pPr marL="515938" indent="-515938" algn="l">
              <a:buFont typeface="+mj-lt"/>
              <a:buAutoNum type="arabicPeriod"/>
            </a:pPr>
            <a:r>
              <a:rPr lang="en-US" dirty="0"/>
              <a:t>Benefits of knowing G-d</a:t>
            </a:r>
          </a:p>
          <a:p>
            <a:pPr marL="515938" indent="-515938" algn="l">
              <a:buFont typeface="+mj-lt"/>
              <a:buAutoNum type="arabicPeriod"/>
            </a:pPr>
            <a:r>
              <a:rPr lang="en-US" dirty="0"/>
              <a:t>External hazards of knowing G-d</a:t>
            </a:r>
          </a:p>
          <a:p>
            <a:pPr marL="515938" indent="-515938" algn="l">
              <a:buFont typeface="+mj-lt"/>
              <a:buAutoNum type="arabicPeriod"/>
            </a:pPr>
            <a:r>
              <a:rPr lang="en-US" u="sng" dirty="0">
                <a:solidFill>
                  <a:srgbClr val="FFFF66"/>
                </a:solidFill>
              </a:rPr>
              <a:t>Internal hazards of knowing G-d</a:t>
            </a:r>
          </a:p>
          <a:p>
            <a:pPr marL="515938" indent="-515938" algn="l">
              <a:buFont typeface="+mj-lt"/>
              <a:buAutoNum type="arabicPeriod"/>
            </a:pPr>
            <a:r>
              <a:rPr lang="en-US" sz="4000" dirty="0"/>
              <a:t>Fail Safe</a:t>
            </a:r>
          </a:p>
          <a:p>
            <a:pPr algn="l"/>
            <a:endParaRPr lang="en-US" dirty="0"/>
          </a:p>
        </p:txBody>
      </p:sp>
    </p:spTree>
    <p:extLst>
      <p:ext uri="{BB962C8B-B14F-4D97-AF65-F5344CB8AC3E}">
        <p14:creationId xmlns:p14="http://schemas.microsoft.com/office/powerpoint/2010/main" val="35255805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bliss and warmth of fellowship in the Spirit is somewhat akin to romantic bliss and warmth. If not guarded, can cross over from healthy friendship to romantic and then sexual warmth. </a:t>
            </a:r>
          </a:p>
        </p:txBody>
      </p:sp>
    </p:spTree>
    <p:extLst>
      <p:ext uri="{BB962C8B-B14F-4D97-AF65-F5344CB8AC3E}">
        <p14:creationId xmlns:p14="http://schemas.microsoft.com/office/powerpoint/2010/main" val="280072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Ro 10.1-4</a:t>
            </a:r>
            <a:r>
              <a:rPr lang="en-US" sz="4000" dirty="0"/>
              <a:t>  Brothers and sisters, my heart’s desire and my prayer to God for Israel is for their salvation. For I testify about them that they have zeal for God — </a:t>
            </a:r>
            <a:r>
              <a:rPr lang="en-US" sz="4000" u="sng" dirty="0">
                <a:solidFill>
                  <a:srgbClr val="FFFF66"/>
                </a:solidFill>
              </a:rPr>
              <a:t>but not based on knowledge</a:t>
            </a:r>
            <a:r>
              <a:rPr lang="en-US" sz="4000" dirty="0">
                <a:solidFill>
                  <a:srgbClr val="FFFF66"/>
                </a:solidFill>
              </a:rPr>
              <a:t>.</a:t>
            </a:r>
            <a:r>
              <a:rPr lang="en-US" sz="4000" dirty="0"/>
              <a:t> </a:t>
            </a:r>
          </a:p>
        </p:txBody>
      </p:sp>
    </p:spTree>
    <p:extLst>
      <p:ext uri="{BB962C8B-B14F-4D97-AF65-F5344CB8AC3E}">
        <p14:creationId xmlns:p14="http://schemas.microsoft.com/office/powerpoint/2010/main" val="20719733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Knowing G-d together can lead to too much sharing and emotional infidelity.  “Soul tie.”</a:t>
            </a:r>
          </a:p>
          <a:p>
            <a:pPr marL="233363" indent="-233363" algn="l">
              <a:buFont typeface="Arial" panose="020B0604020202020204" pitchFamily="34" charset="0"/>
              <a:buChar char="•"/>
            </a:pPr>
            <a:r>
              <a:rPr lang="en-US" sz="4000" dirty="0"/>
              <a:t>I always cc my wife on emails to a lady.</a:t>
            </a:r>
          </a:p>
          <a:p>
            <a:pPr marL="233363" indent="-233363" algn="l">
              <a:buFont typeface="Arial" panose="020B0604020202020204" pitchFamily="34" charset="0"/>
              <a:buChar char="•"/>
            </a:pPr>
            <a:r>
              <a:rPr lang="en-US" sz="4000" dirty="0"/>
              <a:t>Never be alone in a building, or a car, with a member of the opposite gender.</a:t>
            </a:r>
          </a:p>
        </p:txBody>
      </p:sp>
    </p:spTree>
    <p:extLst>
      <p:ext uri="{BB962C8B-B14F-4D97-AF65-F5344CB8AC3E}">
        <p14:creationId xmlns:p14="http://schemas.microsoft.com/office/powerpoint/2010/main" val="3646918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bliss and warmth of the Spirit can be mistaken for reinforcing of erroneous opinions.</a:t>
            </a:r>
          </a:p>
          <a:p>
            <a:pPr marL="233363" indent="-233363" algn="l">
              <a:buFont typeface="Arial" panose="020B0604020202020204" pitchFamily="34" charset="0"/>
              <a:buChar char="•"/>
            </a:pPr>
            <a:r>
              <a:rPr lang="en-US" sz="4000" dirty="0"/>
              <a:t>Martin Luther, leader of the Reformation.</a:t>
            </a:r>
          </a:p>
          <a:p>
            <a:pPr marL="233363" indent="-233363" algn="l">
              <a:buFont typeface="Arial" panose="020B0604020202020204" pitchFamily="34" charset="0"/>
              <a:buChar char="•"/>
            </a:pPr>
            <a:r>
              <a:rPr lang="en-US" sz="4000" dirty="0"/>
              <a:t>John Calvin.</a:t>
            </a:r>
          </a:p>
        </p:txBody>
      </p:sp>
    </p:spTree>
    <p:extLst>
      <p:ext uri="{BB962C8B-B14F-4D97-AF65-F5344CB8AC3E}">
        <p14:creationId xmlns:p14="http://schemas.microsoft.com/office/powerpoint/2010/main" val="2224507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533400" y="285750"/>
            <a:ext cx="8382000" cy="4724400"/>
          </a:xfrm>
        </p:spPr>
        <p:txBody>
          <a:bodyPr>
            <a:normAutofit/>
          </a:bodyPr>
          <a:lstStyle/>
          <a:p>
            <a:pPr algn="l"/>
            <a:r>
              <a:rPr lang="en-US" sz="4000" u="sng" dirty="0"/>
              <a:t>Chrysostom</a:t>
            </a:r>
            <a:r>
              <a:rPr lang="en-US" sz="4000" dirty="0"/>
              <a:t>:  c. 349 – 407, Archbishop of Constantinople,</a:t>
            </a:r>
            <a:r>
              <a:rPr lang="el-GR" sz="4000" dirty="0"/>
              <a:t> </a:t>
            </a:r>
            <a:r>
              <a:rPr lang="en-US" sz="4000" dirty="0"/>
              <a:t>“Golden tongue” revivalist.</a:t>
            </a:r>
          </a:p>
          <a:p>
            <a:pPr algn="l"/>
            <a:r>
              <a:rPr lang="en-US" sz="4000" dirty="0"/>
              <a:t>G-d hates the Jews. </a:t>
            </a:r>
          </a:p>
        </p:txBody>
      </p:sp>
    </p:spTree>
    <p:extLst>
      <p:ext uri="{BB962C8B-B14F-4D97-AF65-F5344CB8AC3E}">
        <p14:creationId xmlns:p14="http://schemas.microsoft.com/office/powerpoint/2010/main" val="4922899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314450" y="0"/>
            <a:ext cx="6457950" cy="5143500"/>
          </a:xfrm>
        </p:spPr>
        <p:txBody>
          <a:bodyPr>
            <a:normAutofit/>
          </a:bodyPr>
          <a:lstStyle/>
          <a:p>
            <a:pPr algn="l"/>
            <a:r>
              <a:rPr lang="en-US" dirty="0"/>
              <a:t> </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 t="4328" r="1804" b="3419"/>
          <a:stretch/>
        </p:blipFill>
        <p:spPr bwMode="auto">
          <a:xfrm>
            <a:off x="304800" y="112645"/>
            <a:ext cx="8154868" cy="491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75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0" y="133350"/>
            <a:ext cx="8458200" cy="4800600"/>
          </a:xfrm>
        </p:spPr>
        <p:txBody>
          <a:bodyPr>
            <a:normAutofit/>
          </a:bodyPr>
          <a:lstStyle/>
          <a:p>
            <a:pPr algn="l"/>
            <a:r>
              <a:rPr lang="el-GR" sz="4000" u="sng" dirty="0"/>
              <a:t>John </a:t>
            </a:r>
            <a:r>
              <a:rPr lang="en-US" sz="4000" u="sng" dirty="0"/>
              <a:t>Calvin </a:t>
            </a:r>
            <a:r>
              <a:rPr lang="en-US" sz="3600" u="sng" dirty="0"/>
              <a:t>1509, </a:t>
            </a:r>
            <a:r>
              <a:rPr lang="en-US" sz="3600" u="sng" dirty="0" err="1"/>
              <a:t>Noyon</a:t>
            </a:r>
            <a:r>
              <a:rPr lang="en-US" sz="3600" u="sng" dirty="0"/>
              <a:t>, France</a:t>
            </a:r>
          </a:p>
          <a:p>
            <a:pPr marL="126206" indent="-126206" algn="l">
              <a:buFont typeface="Arial" panose="020B0604020202020204" pitchFamily="34" charset="0"/>
              <a:buChar char="•"/>
            </a:pPr>
            <a:r>
              <a:rPr lang="en-US" sz="4000" dirty="0"/>
              <a:t>didn't allow Jews to live in the city of Geneva. Toll for daily admission.</a:t>
            </a:r>
          </a:p>
          <a:p>
            <a:pPr marL="126206" indent="-126206" algn="l">
              <a:buFont typeface="Arial" panose="020B0604020202020204" pitchFamily="34" charset="0"/>
              <a:buChar char="•"/>
            </a:pPr>
            <a:r>
              <a:rPr lang="en-US" sz="4000" dirty="0"/>
              <a:t>All covenants to church. </a:t>
            </a:r>
          </a:p>
          <a:p>
            <a:pPr marL="126206" indent="-126206" algn="l">
              <a:buFont typeface="Arial" panose="020B0604020202020204" pitchFamily="34" charset="0"/>
              <a:buChar char="•"/>
            </a:pPr>
            <a:r>
              <a:rPr lang="en-US" sz="4000" dirty="0"/>
              <a:t>All curses in Bible to Jews. </a:t>
            </a:r>
          </a:p>
        </p:txBody>
      </p:sp>
    </p:spTree>
    <p:extLst>
      <p:ext uri="{BB962C8B-B14F-4D97-AF65-F5344CB8AC3E}">
        <p14:creationId xmlns:p14="http://schemas.microsoft.com/office/powerpoint/2010/main" val="3320490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Were Chrysostom, Luther, Calvin not saved?  Will we see them in eternity in G-d’s presence?</a:t>
            </a:r>
          </a:p>
          <a:p>
            <a:pPr marL="233363" indent="-233363" algn="l">
              <a:buFont typeface="Arial" panose="020B0604020202020204" pitchFamily="34" charset="0"/>
              <a:buChar char="•"/>
            </a:pPr>
            <a:r>
              <a:rPr lang="en-US" sz="4000" dirty="0"/>
              <a:t>Mystery bag</a:t>
            </a:r>
          </a:p>
          <a:p>
            <a:pPr marL="233363" indent="-233363" algn="l">
              <a:buFont typeface="Arial" panose="020B0604020202020204" pitchFamily="34" charset="0"/>
              <a:buChar char="•"/>
            </a:pPr>
            <a:r>
              <a:rPr lang="en-US" sz="4000" dirty="0"/>
              <a:t>Love “suffers long…bears all things, it believes all things, it hopes all things, it endures all things.”</a:t>
            </a:r>
          </a:p>
        </p:txBody>
      </p:sp>
    </p:spTree>
    <p:extLst>
      <p:ext uri="{BB962C8B-B14F-4D97-AF65-F5344CB8AC3E}">
        <p14:creationId xmlns:p14="http://schemas.microsoft.com/office/powerpoint/2010/main" val="1569354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618C488D-D210-5941-815E-2D1061F09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9159050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2ADD305-0E0B-528E-FF35-82FC20290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8D4C7C9B-1EA1-8BA1-E3CF-58696CAA6715}"/>
              </a:ext>
            </a:extLst>
          </p:cNvPr>
          <p:cNvSpPr txBox="1"/>
          <p:nvPr/>
        </p:nvSpPr>
        <p:spPr>
          <a:xfrm>
            <a:off x="304800" y="209550"/>
            <a:ext cx="8839200" cy="3785652"/>
          </a:xfrm>
          <a:prstGeom prst="rect">
            <a:avLst/>
          </a:prstGeom>
          <a:noFill/>
        </p:spPr>
        <p:txBody>
          <a:bodyPr wrap="square" rtlCol="0">
            <a:spAutoFit/>
          </a:bodyPr>
          <a:lstStyle/>
          <a:p>
            <a:pPr algn="l"/>
            <a:r>
              <a:rPr lang="en-US" sz="4000" u="sng" dirty="0">
                <a:solidFill>
                  <a:srgbClr val="FFFF66"/>
                </a:solidFill>
              </a:rPr>
              <a:t>Knowing G-d Intimately</a:t>
            </a:r>
          </a:p>
          <a:p>
            <a:pPr marL="515938" indent="-515938" algn="l">
              <a:buFont typeface="+mj-lt"/>
              <a:buAutoNum type="arabicPeriod"/>
            </a:pPr>
            <a:r>
              <a:rPr lang="en-US" dirty="0"/>
              <a:t>Benefits of knowing G-d</a:t>
            </a:r>
          </a:p>
          <a:p>
            <a:pPr marL="515938" indent="-515938" algn="l">
              <a:buFont typeface="+mj-lt"/>
              <a:buAutoNum type="arabicPeriod"/>
            </a:pPr>
            <a:r>
              <a:rPr lang="en-US" dirty="0"/>
              <a:t>External hazards of knowing G-d</a:t>
            </a:r>
          </a:p>
          <a:p>
            <a:pPr marL="515938" indent="-515938" algn="l">
              <a:buFont typeface="+mj-lt"/>
              <a:buAutoNum type="arabicPeriod"/>
            </a:pPr>
            <a:r>
              <a:rPr lang="en-US" dirty="0"/>
              <a:t>Internal hazards of knowing G-d</a:t>
            </a:r>
          </a:p>
          <a:p>
            <a:pPr marL="515938" indent="-515938" algn="l">
              <a:buFont typeface="+mj-lt"/>
              <a:buAutoNum type="arabicPeriod"/>
            </a:pPr>
            <a:r>
              <a:rPr lang="en-US" u="sng" dirty="0">
                <a:solidFill>
                  <a:srgbClr val="FFFF66"/>
                </a:solidFill>
              </a:rPr>
              <a:t>Fail Safe</a:t>
            </a:r>
          </a:p>
          <a:p>
            <a:pPr algn="l"/>
            <a:endParaRPr lang="en-US" dirty="0"/>
          </a:p>
        </p:txBody>
      </p:sp>
    </p:spTree>
    <p:extLst>
      <p:ext uri="{BB962C8B-B14F-4D97-AF65-F5344CB8AC3E}">
        <p14:creationId xmlns:p14="http://schemas.microsoft.com/office/powerpoint/2010/main" val="1872459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BB1E7231-B586-1E29-83B8-A6E492F3C33F}"/>
              </a:ext>
            </a:extLst>
          </p:cNvPr>
          <p:cNvPicPr>
            <a:picLocks noChangeAspect="1"/>
          </p:cNvPicPr>
          <p:nvPr/>
        </p:nvPicPr>
        <p:blipFill>
          <a:blip r:embed="rId3"/>
          <a:stretch>
            <a:fillRect/>
          </a:stretch>
        </p:blipFill>
        <p:spPr>
          <a:xfrm>
            <a:off x="2817317" y="1"/>
            <a:ext cx="3507283" cy="5140446"/>
          </a:xfrm>
          <a:prstGeom prst="rect">
            <a:avLst/>
          </a:prstGeom>
        </p:spPr>
      </p:pic>
    </p:spTree>
    <p:extLst>
      <p:ext uri="{BB962C8B-B14F-4D97-AF65-F5344CB8AC3E}">
        <p14:creationId xmlns:p14="http://schemas.microsoft.com/office/powerpoint/2010/main" val="10826652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B1A968A5-83AD-60EB-2C19-354ADD9DCEA9}"/>
              </a:ext>
            </a:extLst>
          </p:cNvPr>
          <p:cNvPicPr>
            <a:picLocks noChangeAspect="1"/>
          </p:cNvPicPr>
          <p:nvPr/>
        </p:nvPicPr>
        <p:blipFill>
          <a:blip r:embed="rId3"/>
          <a:stretch>
            <a:fillRect/>
          </a:stretch>
        </p:blipFill>
        <p:spPr>
          <a:xfrm>
            <a:off x="228600" y="-14925"/>
            <a:ext cx="8534400" cy="5082589"/>
          </a:xfrm>
          <a:prstGeom prst="rect">
            <a:avLst/>
          </a:prstGeom>
        </p:spPr>
      </p:pic>
    </p:spTree>
    <p:extLst>
      <p:ext uri="{BB962C8B-B14F-4D97-AF65-F5344CB8AC3E}">
        <p14:creationId xmlns:p14="http://schemas.microsoft.com/office/powerpoint/2010/main" val="229341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Ro 10.1-4</a:t>
            </a:r>
            <a:r>
              <a:rPr lang="en-US" sz="4000" dirty="0"/>
              <a:t> For being ignorant of God’s righteousness and seeking to establish their own, they did not submit themselves to the righteousness of God. </a:t>
            </a:r>
            <a:r>
              <a:rPr lang="en-US" sz="4000" u="sng" dirty="0">
                <a:solidFill>
                  <a:srgbClr val="FFFF66"/>
                </a:solidFill>
              </a:rPr>
              <a:t>For Messiah is the goal of the Torah as a means to righteousness for everyone who keeps trusting.</a:t>
            </a:r>
          </a:p>
        </p:txBody>
      </p:sp>
    </p:spTree>
    <p:extLst>
      <p:ext uri="{BB962C8B-B14F-4D97-AF65-F5344CB8AC3E}">
        <p14:creationId xmlns:p14="http://schemas.microsoft.com/office/powerpoint/2010/main" val="7053622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In the </a:t>
            </a:r>
            <a:r>
              <a:rPr lang="en-US" sz="4000" i="1" dirty="0"/>
              <a:t>Failsafe</a:t>
            </a:r>
            <a:r>
              <a:rPr lang="en-US" sz="4000" dirty="0"/>
              <a:t> novel the USAF early warning radar indicates that an unidentified aircraft has intruded into U.S. airspace. Shortly after, the intruder is identified as an off-course civilian airliner. </a:t>
            </a:r>
          </a:p>
        </p:txBody>
      </p:sp>
    </p:spTree>
    <p:extLst>
      <p:ext uri="{BB962C8B-B14F-4D97-AF65-F5344CB8AC3E}">
        <p14:creationId xmlns:p14="http://schemas.microsoft.com/office/powerpoint/2010/main" val="4084504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However, a computer error causes one U.S. bomber group, Group 6, to erroneously receive apparently valid orders for a nuclear attack on Moscow. Attempts to rescind this order </a:t>
            </a:r>
            <a:r>
              <a:rPr lang="en-US" sz="4000" u="sng" dirty="0"/>
              <a:t>fail</a:t>
            </a:r>
            <a:r>
              <a:rPr lang="en-US" sz="4000" dirty="0"/>
              <a:t>.</a:t>
            </a:r>
          </a:p>
          <a:p>
            <a:pPr algn="l"/>
            <a:r>
              <a:rPr lang="en-US" sz="4000" dirty="0"/>
              <a:t>Ultimately, nuclear exchange of Moscow for New York.</a:t>
            </a:r>
          </a:p>
        </p:txBody>
      </p:sp>
    </p:spTree>
    <p:extLst>
      <p:ext uri="{BB962C8B-B14F-4D97-AF65-F5344CB8AC3E}">
        <p14:creationId xmlns:p14="http://schemas.microsoft.com/office/powerpoint/2010/main" val="831581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Spiritual Failsafe: accountability</a:t>
            </a:r>
          </a:p>
          <a:p>
            <a:pPr algn="l"/>
            <a:r>
              <a:rPr lang="en-US" sz="4000" dirty="0"/>
              <a:t>“Where do rabbis / pastors go when they need help?”  Over 70% of clergy report not having a close friend. </a:t>
            </a:r>
          </a:p>
          <a:p>
            <a:pPr algn="l"/>
            <a:r>
              <a:rPr lang="en-US" sz="4000" dirty="0"/>
              <a:t>Who knows you?  Fears, weaknesses, temptations?</a:t>
            </a:r>
          </a:p>
        </p:txBody>
      </p:sp>
    </p:spTree>
    <p:extLst>
      <p:ext uri="{BB962C8B-B14F-4D97-AF65-F5344CB8AC3E}">
        <p14:creationId xmlns:p14="http://schemas.microsoft.com/office/powerpoint/2010/main" val="3189925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baseline="30000" dirty="0"/>
          </a:p>
          <a:p>
            <a:pPr algn="l"/>
            <a:r>
              <a:rPr lang="en-US" sz="4000" baseline="30000" dirty="0"/>
              <a:t>1 Yn 4.1</a:t>
            </a:r>
            <a:r>
              <a:rPr lang="en-US" sz="4000" dirty="0"/>
              <a:t> Loved ones, do not believe every spirit, but test the spirits to see if they are from God. </a:t>
            </a:r>
          </a:p>
          <a:p>
            <a:pPr algn="l"/>
            <a:endParaRPr lang="en-US" sz="4000" dirty="0"/>
          </a:p>
        </p:txBody>
      </p:sp>
    </p:spTree>
    <p:extLst>
      <p:ext uri="{BB962C8B-B14F-4D97-AF65-F5344CB8AC3E}">
        <p14:creationId xmlns:p14="http://schemas.microsoft.com/office/powerpoint/2010/main" val="788397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a:p>
            <a:r>
              <a:rPr lang="en-US" sz="4000" dirty="0"/>
              <a:t>This applies to our children </a:t>
            </a:r>
          </a:p>
          <a:p>
            <a:r>
              <a:rPr lang="en-US" sz="4000" dirty="0"/>
              <a:t>as well:</a:t>
            </a:r>
          </a:p>
        </p:txBody>
      </p:sp>
    </p:spTree>
    <p:extLst>
      <p:ext uri="{BB962C8B-B14F-4D97-AF65-F5344CB8AC3E}">
        <p14:creationId xmlns:p14="http://schemas.microsoft.com/office/powerpoint/2010/main" val="30304877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2451787" cy="4800600"/>
          </a:xfrm>
        </p:spPr>
        <p:txBody>
          <a:bodyPr>
            <a:normAutofit/>
          </a:bodyPr>
          <a:lstStyle/>
          <a:p>
            <a:pPr algn="l"/>
            <a:r>
              <a:rPr lang="en-US" sz="4000" dirty="0"/>
              <a:t>This applies to our kids as well: accountability</a:t>
            </a:r>
          </a:p>
          <a:p>
            <a:pPr algn="l"/>
            <a:endParaRPr lang="en-US" sz="4000" dirty="0"/>
          </a:p>
        </p:txBody>
      </p:sp>
      <p:pic>
        <p:nvPicPr>
          <p:cNvPr id="2" name="Picture 1">
            <a:extLst>
              <a:ext uri="{FF2B5EF4-FFF2-40B4-BE49-F238E27FC236}">
                <a16:creationId xmlns:a16="http://schemas.microsoft.com/office/drawing/2014/main" id="{3EBB0717-AA39-4434-B8B1-CC02F73DC90E}"/>
              </a:ext>
            </a:extLst>
          </p:cNvPr>
          <p:cNvPicPr>
            <a:picLocks noChangeAspect="1"/>
          </p:cNvPicPr>
          <p:nvPr/>
        </p:nvPicPr>
        <p:blipFill>
          <a:blip r:embed="rId4" cstate="print"/>
          <a:srcRect l="6538" t="17370" r="5915"/>
          <a:stretch/>
        </p:blipFill>
        <p:spPr>
          <a:xfrm>
            <a:off x="2742292" y="11754"/>
            <a:ext cx="6388321" cy="4312596"/>
          </a:xfrm>
          <a:prstGeom prst="rect">
            <a:avLst/>
          </a:prstGeom>
        </p:spPr>
      </p:pic>
      <p:pic>
        <p:nvPicPr>
          <p:cNvPr id="3" name="Online Media 2" title="Safe &amp; Secure Orientation Video (Generic)">
            <a:hlinkClick r:id="" action="ppaction://media"/>
            <a:extLst>
              <a:ext uri="{FF2B5EF4-FFF2-40B4-BE49-F238E27FC236}">
                <a16:creationId xmlns:a16="http://schemas.microsoft.com/office/drawing/2014/main" id="{51518BFD-FE83-0A05-7675-D70E9A61B953}"/>
              </a:ext>
            </a:extLst>
          </p:cNvPr>
          <p:cNvPicPr>
            <a:picLocks noRot="1" noChangeAspect="1"/>
          </p:cNvPicPr>
          <p:nvPr>
            <a:videoFile r:link="rId1"/>
          </p:nvPr>
        </p:nvPicPr>
        <p:blipFill>
          <a:blip r:embed="rId5"/>
          <a:stretch>
            <a:fillRect/>
          </a:stretch>
        </p:blipFill>
        <p:spPr>
          <a:xfrm>
            <a:off x="15875" y="0"/>
            <a:ext cx="9110663" cy="5143500"/>
          </a:xfrm>
          <a:prstGeom prst="rect">
            <a:avLst/>
          </a:prstGeom>
        </p:spPr>
      </p:pic>
    </p:spTree>
    <p:extLst>
      <p:ext uri="{BB962C8B-B14F-4D97-AF65-F5344CB8AC3E}">
        <p14:creationId xmlns:p14="http://schemas.microsoft.com/office/powerpoint/2010/main" val="7149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618C488D-D210-5941-815E-2D1061F09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736820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2ADD305-0E0B-528E-FF35-82FC20290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8D4C7C9B-1EA1-8BA1-E3CF-58696CAA6715}"/>
              </a:ext>
            </a:extLst>
          </p:cNvPr>
          <p:cNvSpPr txBox="1"/>
          <p:nvPr/>
        </p:nvSpPr>
        <p:spPr>
          <a:xfrm>
            <a:off x="304800" y="209550"/>
            <a:ext cx="8839200" cy="3785652"/>
          </a:xfrm>
          <a:prstGeom prst="rect">
            <a:avLst/>
          </a:prstGeom>
          <a:noFill/>
        </p:spPr>
        <p:txBody>
          <a:bodyPr wrap="square" rtlCol="0">
            <a:spAutoFit/>
          </a:bodyPr>
          <a:lstStyle/>
          <a:p>
            <a:pPr algn="l"/>
            <a:r>
              <a:rPr lang="en-US" sz="4000" u="sng" dirty="0">
                <a:solidFill>
                  <a:srgbClr val="FFFF66"/>
                </a:solidFill>
              </a:rPr>
              <a:t>Knowing G-d Intimately</a:t>
            </a:r>
          </a:p>
          <a:p>
            <a:pPr marL="515938" indent="-515938" algn="l">
              <a:buFont typeface="+mj-lt"/>
              <a:buAutoNum type="arabicPeriod"/>
            </a:pPr>
            <a:r>
              <a:rPr lang="en-US" dirty="0"/>
              <a:t>Benefits of knowing G-d</a:t>
            </a:r>
          </a:p>
          <a:p>
            <a:pPr marL="515938" indent="-515938" algn="l">
              <a:buFont typeface="+mj-lt"/>
              <a:buAutoNum type="arabicPeriod"/>
            </a:pPr>
            <a:r>
              <a:rPr lang="en-US" dirty="0"/>
              <a:t>External hazards of knowing G-d</a:t>
            </a:r>
          </a:p>
          <a:p>
            <a:pPr marL="515938" indent="-515938" algn="l">
              <a:buFont typeface="+mj-lt"/>
              <a:buAutoNum type="arabicPeriod"/>
            </a:pPr>
            <a:r>
              <a:rPr lang="en-US" dirty="0"/>
              <a:t>Internal hazards of knowing G-d</a:t>
            </a:r>
          </a:p>
          <a:p>
            <a:pPr marL="515938" indent="-515938" algn="l">
              <a:buFont typeface="+mj-lt"/>
              <a:buAutoNum type="arabicPeriod"/>
            </a:pPr>
            <a:r>
              <a:rPr lang="en-US" dirty="0"/>
              <a:t>Fail Safe</a:t>
            </a:r>
          </a:p>
          <a:p>
            <a:pPr algn="l"/>
            <a:endParaRPr lang="en-US" dirty="0"/>
          </a:p>
        </p:txBody>
      </p:sp>
    </p:spTree>
    <p:extLst>
      <p:ext uri="{BB962C8B-B14F-4D97-AF65-F5344CB8AC3E}">
        <p14:creationId xmlns:p14="http://schemas.microsoft.com/office/powerpoint/2010/main" val="21298570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17.3 </a:t>
            </a:r>
            <a:r>
              <a:rPr lang="en-US" sz="4000" dirty="0"/>
              <a:t>Eternal life is this: to know you, the one true God, and him whom you sent, Yeshua the Messiah.</a:t>
            </a:r>
          </a:p>
        </p:txBody>
      </p:sp>
    </p:spTree>
    <p:extLst>
      <p:ext uri="{BB962C8B-B14F-4D97-AF65-F5344CB8AC3E}">
        <p14:creationId xmlns:p14="http://schemas.microsoft.com/office/powerpoint/2010/main" val="912467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52400" y="209550"/>
            <a:ext cx="8686800" cy="4800600"/>
          </a:xfrm>
        </p:spPr>
        <p:txBody>
          <a:bodyPr>
            <a:normAutofit/>
          </a:bodyPr>
          <a:lstStyle/>
          <a:p>
            <a:pPr algn="l"/>
            <a:r>
              <a:rPr lang="en-US" sz="4000" dirty="0"/>
              <a:t> </a:t>
            </a:r>
          </a:p>
        </p:txBody>
      </p:sp>
      <p:pic>
        <p:nvPicPr>
          <p:cNvPr id="6146" name="Picture 2" descr="Martin Chernoff: The Father of 20th Century Messianic Judaism ...">
            <a:extLst>
              <a:ext uri="{FF2B5EF4-FFF2-40B4-BE49-F238E27FC236}">
                <a16:creationId xmlns:a16="http://schemas.microsoft.com/office/drawing/2014/main" id="{E3A9A60C-BA37-76FF-68DB-5A55EFCFC8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745"/>
          <a:stretch/>
        </p:blipFill>
        <p:spPr bwMode="auto">
          <a:xfrm>
            <a:off x="4191000" y="0"/>
            <a:ext cx="451275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Inspiring Journey of Martin Chernoff in Messianic Judaism">
            <a:extLst>
              <a:ext uri="{FF2B5EF4-FFF2-40B4-BE49-F238E27FC236}">
                <a16:creationId xmlns:a16="http://schemas.microsoft.com/office/drawing/2014/main" id="{7F535043-C360-F789-563E-60C508186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3276600" cy="521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5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17.3 </a:t>
            </a:r>
            <a:r>
              <a:rPr lang="en-US" sz="4000" dirty="0"/>
              <a:t>Eternal life is this: to know you, the one true God, and him whom you sent, Yeshua the Messiah.</a:t>
            </a:r>
          </a:p>
        </p:txBody>
      </p:sp>
    </p:spTree>
    <p:extLst>
      <p:ext uri="{BB962C8B-B14F-4D97-AF65-F5344CB8AC3E}">
        <p14:creationId xmlns:p14="http://schemas.microsoft.com/office/powerpoint/2010/main" val="19173333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5642248" cy="4800600"/>
          </a:xfrm>
        </p:spPr>
        <p:txBody>
          <a:bodyPr>
            <a:normAutofit lnSpcReduction="10000"/>
          </a:bodyPr>
          <a:lstStyle/>
          <a:p>
            <a:pPr algn="l"/>
            <a:r>
              <a:rPr lang="en-US" sz="3600" dirty="0"/>
              <a:t>Shalom Shmuel,</a:t>
            </a:r>
          </a:p>
          <a:p>
            <a:pPr algn="l"/>
            <a:r>
              <a:rPr lang="en-US" sz="3600" dirty="0"/>
              <a:t>My father used to preach “if you are not spending </a:t>
            </a:r>
            <a:r>
              <a:rPr lang="en-US" sz="3600" u="sng" dirty="0">
                <a:solidFill>
                  <a:srgbClr val="FFFF66"/>
                </a:solidFill>
              </a:rPr>
              <a:t>at least one hour per day (30 min. prayer/30 min. in word) you are a weak believer.”</a:t>
            </a:r>
          </a:p>
          <a:p>
            <a:pPr algn="l"/>
            <a:r>
              <a:rPr lang="en-US" sz="3600" dirty="0"/>
              <a:t>Blessings, Joel Chernoff</a:t>
            </a:r>
          </a:p>
        </p:txBody>
      </p:sp>
      <p:pic>
        <p:nvPicPr>
          <p:cNvPr id="8194" name="Picture 2" descr="Joel Chernoff Profile, BioData, Updates and Latest Pictures | FanPhobia ...">
            <a:extLst>
              <a:ext uri="{FF2B5EF4-FFF2-40B4-BE49-F238E27FC236}">
                <a16:creationId xmlns:a16="http://schemas.microsoft.com/office/drawing/2014/main" id="{11A5D8E9-AC66-D1DF-7C64-725239B74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848" y="13377"/>
            <a:ext cx="3263424" cy="354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3478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126953395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232896</TotalTime>
  <Words>5884</Words>
  <Application>Microsoft Office PowerPoint</Application>
  <PresentationFormat>On-screen Show (16:9)</PresentationFormat>
  <Paragraphs>551</Paragraphs>
  <Slides>91</Slides>
  <Notes>91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Arial Rounded MT Bold</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5284</cp:revision>
  <dcterms:created xsi:type="dcterms:W3CDTF">2006-04-21T19:34:43Z</dcterms:created>
  <dcterms:modified xsi:type="dcterms:W3CDTF">2024-09-14T13:53:45Z</dcterms:modified>
</cp:coreProperties>
</file>