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00"/>
  </p:notesMasterIdLst>
  <p:handoutMasterIdLst>
    <p:handoutMasterId r:id="rId101"/>
  </p:handoutMasterIdLst>
  <p:sldIdLst>
    <p:sldId id="2045" r:id="rId2"/>
    <p:sldId id="66223" r:id="rId3"/>
    <p:sldId id="66226" r:id="rId4"/>
    <p:sldId id="66227" r:id="rId5"/>
    <p:sldId id="66228" r:id="rId6"/>
    <p:sldId id="66286" r:id="rId7"/>
    <p:sldId id="66362" r:id="rId8"/>
    <p:sldId id="66329" r:id="rId9"/>
    <p:sldId id="66363" r:id="rId10"/>
    <p:sldId id="66330" r:id="rId11"/>
    <p:sldId id="66232" r:id="rId12"/>
    <p:sldId id="66220" r:id="rId13"/>
    <p:sldId id="66291" r:id="rId14"/>
    <p:sldId id="66229" r:id="rId15"/>
    <p:sldId id="66221" r:id="rId16"/>
    <p:sldId id="66299" r:id="rId17"/>
    <p:sldId id="66306" r:id="rId18"/>
    <p:sldId id="66331" r:id="rId19"/>
    <p:sldId id="66310" r:id="rId20"/>
    <p:sldId id="66295" r:id="rId21"/>
    <p:sldId id="66239" r:id="rId22"/>
    <p:sldId id="66283" r:id="rId23"/>
    <p:sldId id="66308" r:id="rId24"/>
    <p:sldId id="66309" r:id="rId25"/>
    <p:sldId id="66336" r:id="rId26"/>
    <p:sldId id="66236" r:id="rId27"/>
    <p:sldId id="66335" r:id="rId28"/>
    <p:sldId id="66337" r:id="rId29"/>
    <p:sldId id="66338" r:id="rId30"/>
    <p:sldId id="66296" r:id="rId31"/>
    <p:sldId id="66361" r:id="rId32"/>
    <p:sldId id="66297" r:id="rId33"/>
    <p:sldId id="66278" r:id="rId34"/>
    <p:sldId id="66237" r:id="rId35"/>
    <p:sldId id="66332" r:id="rId36"/>
    <p:sldId id="66238" r:id="rId37"/>
    <p:sldId id="66280" r:id="rId38"/>
    <p:sldId id="66333" r:id="rId39"/>
    <p:sldId id="66334" r:id="rId40"/>
    <p:sldId id="66339" r:id="rId41"/>
    <p:sldId id="66340" r:id="rId42"/>
    <p:sldId id="66240" r:id="rId43"/>
    <p:sldId id="66234" r:id="rId44"/>
    <p:sldId id="66235" r:id="rId45"/>
    <p:sldId id="66241" r:id="rId46"/>
    <p:sldId id="66341" r:id="rId47"/>
    <p:sldId id="66342" r:id="rId48"/>
    <p:sldId id="66301" r:id="rId49"/>
    <p:sldId id="66302" r:id="rId50"/>
    <p:sldId id="66300" r:id="rId51"/>
    <p:sldId id="66304" r:id="rId52"/>
    <p:sldId id="66311" r:id="rId53"/>
    <p:sldId id="66312" r:id="rId54"/>
    <p:sldId id="66305" r:id="rId55"/>
    <p:sldId id="66303" r:id="rId56"/>
    <p:sldId id="66313" r:id="rId57"/>
    <p:sldId id="66314" r:id="rId58"/>
    <p:sldId id="66316" r:id="rId59"/>
    <p:sldId id="66317" r:id="rId60"/>
    <p:sldId id="66322" r:id="rId61"/>
    <p:sldId id="66318" r:id="rId62"/>
    <p:sldId id="66319" r:id="rId63"/>
    <p:sldId id="66320" r:id="rId64"/>
    <p:sldId id="66321" r:id="rId65"/>
    <p:sldId id="66327" r:id="rId66"/>
    <p:sldId id="66315" r:id="rId67"/>
    <p:sldId id="66346" r:id="rId68"/>
    <p:sldId id="66325" r:id="rId69"/>
    <p:sldId id="66343" r:id="rId70"/>
    <p:sldId id="66344" r:id="rId71"/>
    <p:sldId id="66345" r:id="rId72"/>
    <p:sldId id="66347" r:id="rId73"/>
    <p:sldId id="66348" r:id="rId74"/>
    <p:sldId id="66349" r:id="rId75"/>
    <p:sldId id="66350" r:id="rId76"/>
    <p:sldId id="66351" r:id="rId77"/>
    <p:sldId id="66324" r:id="rId78"/>
    <p:sldId id="66353" r:id="rId79"/>
    <p:sldId id="66354" r:id="rId80"/>
    <p:sldId id="66355" r:id="rId81"/>
    <p:sldId id="66364" r:id="rId82"/>
    <p:sldId id="66359" r:id="rId83"/>
    <p:sldId id="66352" r:id="rId84"/>
    <p:sldId id="66326" r:id="rId85"/>
    <p:sldId id="66288" r:id="rId86"/>
    <p:sldId id="66298" r:id="rId87"/>
    <p:sldId id="66356" r:id="rId88"/>
    <p:sldId id="66357" r:id="rId89"/>
    <p:sldId id="66358" r:id="rId90"/>
    <p:sldId id="66285" r:id="rId91"/>
    <p:sldId id="66217" r:id="rId92"/>
    <p:sldId id="66293" r:id="rId93"/>
    <p:sldId id="66294" r:id="rId94"/>
    <p:sldId id="66218" r:id="rId95"/>
    <p:sldId id="66287" r:id="rId96"/>
    <p:sldId id="66219" r:id="rId97"/>
    <p:sldId id="66289" r:id="rId98"/>
    <p:sldId id="66290" r:id="rId99"/>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00"/>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8760" autoAdjust="0"/>
    <p:restoredTop sz="87933" autoAdjust="0"/>
  </p:normalViewPr>
  <p:slideViewPr>
    <p:cSldViewPr>
      <p:cViewPr varScale="1">
        <p:scale>
          <a:sx n="100" d="100"/>
          <a:sy n="100" d="100"/>
        </p:scale>
        <p:origin x="78" y="510"/>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1036"/>
    </p:cViewPr>
  </p:sorterViewPr>
  <p:notesViewPr>
    <p:cSldViewPr>
      <p:cViewPr varScale="1">
        <p:scale>
          <a:sx n="83" d="100"/>
          <a:sy n="83" d="100"/>
        </p:scale>
        <p:origin x="193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Carrol Mills Memorial</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 2017  5777</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Carrol Mills Memorial</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 2017  5777</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194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Sally Shiff</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172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r>
              <a:rPr lang="en-US" altLang="en-US" sz="1050" dirty="0"/>
              <a:t>https://www.theepochtimes.com/world/second-wave-of-explosions-hits-communications-devices-across-lebanon-5726302?src_src=RTNews&amp;src_cmp=rtbreaking-2024-09-18-2&amp;est=AAAAAAAAAAAAAAAAcuomYBYAh9bH4LguuWhYArg0yEwDi4CakWZxJkVclaEQIH3YkA%3D%3D</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74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r>
              <a:rPr lang="en-US" altLang="en-US" sz="1100" dirty="0"/>
              <a:t>https://www.theepochtimes.com/world/second-wave-of-explosions-hits-communications-devices-across-lebanon-5726302?src_src=RTNews&amp;src_cmp=rtbreaking-2024-09-18-2&amp;est=AAAAAAAAAAAAAAAAcuomYBYAh9bH4LguuWhYArg0yEwDi4CakWZxJkVclaEQIH3YkA%3D%3D</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099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840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r>
              <a:rPr lang="en-US" dirty="0"/>
              <a:t>My understanding is that a new holy day has been added to the Jewish calendar for future celebration. It is called: Yom </a:t>
            </a:r>
            <a:r>
              <a:rPr lang="en-US" dirty="0" err="1"/>
              <a:t>Beepur</a:t>
            </a:r>
            <a:r>
              <a:rPr lang="en-US" dirty="0"/>
              <a:t>.    Mike </a:t>
            </a:r>
            <a:r>
              <a:rPr lang="en-US" dirty="0" err="1"/>
              <a:t>Stepakoff</a:t>
            </a:r>
            <a:endParaRPr lang="en-US" dirty="0"/>
          </a:p>
          <a:p>
            <a:endParaRPr lang="en-US" altLang="en-US" dirty="0"/>
          </a:p>
          <a:p>
            <a:r>
              <a:rPr lang="en-US" altLang="en-US" dirty="0"/>
              <a:t>However, consider…</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176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on the other hand…</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07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1549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3391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185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dirty="0"/>
              <a:t>TOPSHOT - A photo taken on September 18, 2024, in Beirut's southern suburbs shows the remains of exploded pagers on display at an undisclosed location. (Photo by AFP) Photo by -/AFP via Getty Images</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67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https://firmisrael.org/learn/news/half-a-million-israelis-could-develop-ptsd-new-research/</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623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https://www.forbes.com/health/mind/mental-health-statistics/</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656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Used to be the prime of life: athletes, creativity. </a:t>
            </a:r>
            <a:r>
              <a:rPr lang="en-US" dirty="0"/>
              <a:t>Einstein was 26 years old when he discovered E=mc</a:t>
            </a:r>
            <a:r>
              <a:rPr lang="en-US" baseline="30000" dirty="0"/>
              <a:t>2 </a:t>
            </a:r>
            <a:r>
              <a:rPr lang="en-US" dirty="0"/>
              <a:t>in 1905</a:t>
            </a:r>
            <a:endParaRPr lang="en-US" altLang="en-US" dirty="0"/>
          </a:p>
          <a:p>
            <a:r>
              <a:rPr lang="en-US" altLang="en-US" sz="1050" dirty="0"/>
              <a:t>https://www.forbes.com/health/mind/mental-health-statistics/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370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Take a deep breath.  A topic of Shalom. Enough about the problem.  Let’s explore the cure.</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15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986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860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7060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7469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74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0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Avner Boskey</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792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Review: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5495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Word analysis is NOT a word salad</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3880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These are all terms of bliss and PRESENCE </a:t>
            </a:r>
          </a:p>
          <a:p>
            <a:r>
              <a:rPr lang="en-US" altLang="en-US" dirty="0"/>
              <a:t>All these terms are related in the thinking of the scripture authors.  Don’t sound alike in English.</a:t>
            </a:r>
          </a:p>
          <a:p>
            <a:r>
              <a:rPr lang="en-US" altLang="en-US" dirty="0"/>
              <a:t>Sanctification the noun describing the </a:t>
            </a:r>
            <a:r>
              <a:rPr lang="en-US" altLang="en-US" u="sng" dirty="0"/>
              <a:t>action, the process</a:t>
            </a:r>
            <a:r>
              <a:rPr lang="en-US" altLang="en-US" dirty="0"/>
              <a:t>, the transformation, becoming holy.</a:t>
            </a:r>
          </a:p>
          <a:p>
            <a:r>
              <a:rPr lang="en-US" altLang="en-US" dirty="0"/>
              <a:t>Holiness is the </a:t>
            </a:r>
            <a:r>
              <a:rPr lang="en-US" altLang="en-US" u="sng" dirty="0"/>
              <a:t>quality of life</a:t>
            </a:r>
            <a:r>
              <a:rPr lang="en-US" altLang="en-US" dirty="0"/>
              <a:t> we are aim to attain.</a:t>
            </a:r>
          </a:p>
          <a:p>
            <a:r>
              <a:rPr lang="en-US" altLang="en-US" dirty="0"/>
              <a:t>Holy is the adjective describing people or things which have been sanctified, made holy.</a:t>
            </a:r>
          </a:p>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34897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3393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Before we explore the word “whole” consider “health”</a:t>
            </a:r>
          </a:p>
          <a:p>
            <a:r>
              <a:rPr lang="en-US" altLang="en-US" dirty="0"/>
              <a:t> </a:t>
            </a:r>
            <a:r>
              <a:rPr lang="en-US" altLang="en-US" sz="1000" dirty="0"/>
              <a:t>https://www.merriam-webster.com/dictionary/holy</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799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Same root word</a:t>
            </a:r>
          </a:p>
          <a:p>
            <a:r>
              <a:rPr lang="en-US" altLang="en-US" sz="1050" dirty="0"/>
              <a:t>https://www.merriam-webster.com/dictionary/health#word-history</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920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r>
              <a:rPr lang="en-US" altLang="en-US" sz="1050" dirty="0"/>
              <a:t>https://www.merriam-webster.com/dictionary/whole</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0044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https://www.merriam-webster.com/dictionary/whole</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4351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0548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727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462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Take a deep breath.  A topic of Shalom. Enough about the problem.  Let’s explore the cure.</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638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0509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https://ellel.org/usa/about/</a:t>
            </a:r>
          </a:p>
          <a:p>
            <a:r>
              <a:rPr lang="en-US" altLang="en-US" dirty="0"/>
              <a:t>Where the rubber meets the road.</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59601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https://ellel.org/usa/about/</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6584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https://ellel.org/usa/about/</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859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https://ellel.org/usa/about/</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4757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9898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5441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0150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b="1" dirty="0">
              <a:latin typeface="David" panose="020E0502060401010101" pitchFamily="34" charset="-79"/>
              <a:cs typeface="David" panose="020E0502060401010101" pitchFamily="34" charset="-79"/>
            </a:endParaRP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891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normAutofit/>
          </a:bodyPr>
          <a:lstStyle/>
          <a:p>
            <a:r>
              <a:rPr lang="en-US" altLang="en-US" dirty="0"/>
              <a:t> </a:t>
            </a:r>
            <a:r>
              <a:rPr lang="en-US" altLang="en-US" sz="1200" dirty="0"/>
              <a:t>https://duckduckgo.com/?q=how+did+Israel+arm+the+pagers&amp;atb=v349-1&amp;iax=videos&amp;ia=videos&amp;iai=https%3A%2F%2Fwww.youtube.com%2Fwatch%3Fv%3D5wazkT6Lxi0</a:t>
            </a:r>
          </a:p>
          <a:p>
            <a:r>
              <a:rPr lang="en-US" altLang="en-US" dirty="0"/>
              <a:t>There are various theories about the arming of the devices</a:t>
            </a:r>
          </a:p>
          <a:p>
            <a:pPr marL="173038" indent="-173038">
              <a:buFont typeface="Arial" panose="020B0604020202020204" pitchFamily="34" charset="0"/>
              <a:buChar char="•"/>
            </a:pPr>
            <a:r>
              <a:rPr lang="en-US" altLang="en-US" dirty="0"/>
              <a:t>Taiwanese manufacturer subcontracted to Hungarian company  </a:t>
            </a:r>
            <a:r>
              <a:rPr lang="en-US" altLang="en-US" sz="1200" dirty="0"/>
              <a:t>https://www.cbsnews.com/news/hezbollah-pagers-explode-israel-taiwan-hungary-gold-apollo-bac-consulting/</a:t>
            </a:r>
          </a:p>
          <a:p>
            <a:pPr marL="173038" indent="-173038">
              <a:buFont typeface="Arial" panose="020B0604020202020204" pitchFamily="34" charset="0"/>
              <a:buChar char="•"/>
            </a:pPr>
            <a:r>
              <a:rPr lang="en-US" altLang="en-US" dirty="0"/>
              <a:t>Israel interdicted the shipment and modified them</a:t>
            </a:r>
          </a:p>
          <a:p>
            <a:pPr marL="173038" indent="-173038">
              <a:buFont typeface="Arial" panose="020B0604020202020204" pitchFamily="34" charset="0"/>
              <a:buChar char="•"/>
            </a:pPr>
            <a:r>
              <a:rPr lang="en-US" altLang="en-US" dirty="0"/>
              <a:t>There was no Hungarian company.  Actually made in Israel, Hungarian shell company.</a:t>
            </a:r>
          </a:p>
          <a:p>
            <a:pPr marL="173038" indent="-173038">
              <a:buFont typeface="Arial" panose="020B0604020202020204" pitchFamily="34" charset="0"/>
              <a:buChar char="•"/>
            </a:pPr>
            <a:r>
              <a:rPr lang="en-US" altLang="en-US" dirty="0"/>
              <a:t>Exploded Tuesday since two Hezbollah operatives seemed to be on to the plot, otherwise were to be part of an invasion.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5020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8458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putting on, putting off</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3775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putting off, putting on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0356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Back through the Eph 5.1-5 text</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5906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0357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Except when they become teenagers, if there are wounds and/ or problems and /or rebellion, they will do the OPPOSITE of their parents.</a:t>
            </a:r>
          </a:p>
          <a:p>
            <a:endParaRPr lang="en-US" altLang="en-US" dirty="0"/>
          </a:p>
          <a:p>
            <a:endParaRPr lang="en-US" altLang="en-US" sz="1050" dirty="0"/>
          </a:p>
          <a:p>
            <a:r>
              <a:rPr lang="en-US" altLang="en-US" sz="1050" dirty="0"/>
              <a:t>https://external-content.duckduckgo.com/iu/?u=https%3A%2F%2Fi.pinimg.com%2F736x%2F1f%2Ff9%2F51%2F1ff951a94990e162940aa0d1c67b3022--mom-and-dad-little-girls.jpg&amp;f=1&amp;nofb=1&amp;ipt=3daf03cdecbfb347e27ea6c35bfd9e5f563df5b9bd7026887c0245c61501cf4b&amp;ipo=images</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5974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https://www.biblestudytools.com/bible-study/topical-studies/15-amazing-attributes-of-god-what-they-mean-and-why-they-matter.html</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4706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https://www.biblestudytools.com/bible-study/topical-studies/15-amazing-attributes-of-god-what-they-mean-and-why-they-matter.html</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99956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https://www.biblestudytools.com/bible-study/topical-studies/15-amazing-attributes-of-god-what-they-mean-and-why-they-matter.html</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07449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https://www.biblestudytools.com/bible-study/topical-studies/15-amazing-attributes-of-god-what-they-mean-and-why-they-matter.html</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0078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36014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https://www.biblestudytools.com/bible-study/topical-studies/15-amazing-attributes-of-god-what-they-mean-and-why-they-matter.html</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20459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https://www.biblestudytools.com/bible-study/topical-studies/15-amazing-attributes-of-god-what-they-mean-and-why-they-matter.html</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3676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https://www.biblestudytools.com/bible-study/topical-studies/15-amazing-attributes-of-god-what-they-mean-and-why-they-matter.html</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49280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0619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I spent 3 weeks at a Jack Frost “Imparting the Father’s Heart” conference.  Special private session as well.   I was advised to do a study on a mother’s love.  Had a revelation of my mom, as heir to WW II Nazism, grandpa her dad fled from pogroms in Russia, Belarus.  Scratching and clawing for some dignity.  Took it out on her husband and us kids</a:t>
            </a:r>
          </a:p>
          <a:p>
            <a:r>
              <a:rPr lang="en-US" altLang="en-US" dirty="0"/>
              <a:t>I never saw a healthy marriage until I met believers in 1969 age 19.</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46032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We may not know all the 613 mitzvot, although we can be learning, but this is the central mitzvah, that is the context of ALL the others.  Without this one, all fails. </a:t>
            </a:r>
          </a:p>
          <a:p>
            <a:pPr rtl="0"/>
            <a:r>
              <a:rPr lang="en-US" altLang="en-US" dirty="0"/>
              <a:t>But, what is love?   I was sharing with a gay dorm mate in 1969 who then said love is “do unto others as you would have them do to you.”</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0965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Why fragrant?  Sacrificial love hurts.  Love suffers long.  The Temple sacrificial animals are a fragrant aroma: burned meat?   </a:t>
            </a:r>
          </a:p>
          <a:p>
            <a:r>
              <a:rPr lang="en-US" altLang="en-US" dirty="0"/>
              <a:t>So the first thing to take off / put on is the idea that</a:t>
            </a:r>
            <a:r>
              <a:rPr lang="en-US" altLang="en-US" u="sng" dirty="0"/>
              <a:t> I will be comforted and blessed</a:t>
            </a:r>
            <a:r>
              <a:rPr lang="en-US" altLang="en-US" dirty="0"/>
              <a:t>.   Rather, serve, give comfort and blessing.  Even if you have to rebuke, correct.   Sandwich model?  Positive negative positive.</a:t>
            </a:r>
          </a:p>
          <a:p>
            <a:r>
              <a:rPr lang="en-US" altLang="en-US" dirty="0"/>
              <a:t>Messiah like love</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4867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Next several slides directly from Lambert </a:t>
            </a:r>
            <a:r>
              <a:rPr lang="en-US" altLang="en-US" dirty="0" err="1"/>
              <a:t>Bariho’s</a:t>
            </a:r>
            <a:r>
              <a:rPr lang="en-US" altLang="en-US" dirty="0"/>
              <a:t> </a:t>
            </a:r>
            <a:r>
              <a:rPr lang="en-US" altLang="en-US" dirty="0" err="1"/>
              <a:t>Ellel</a:t>
            </a:r>
            <a:r>
              <a:rPr lang="en-US" altLang="en-US" dirty="0"/>
              <a:t> teaching last night.  Prep you who are going only this afternoon.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750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They walked with the offering many miles, especially if from Galil.  Yeshua is saying, “Go back.”</a:t>
            </a:r>
          </a:p>
          <a:p>
            <a:r>
              <a:rPr lang="en-US" altLang="en-US" dirty="0"/>
              <a:t>Imagine if we had a screener at the </a:t>
            </a:r>
            <a:r>
              <a:rPr lang="en-US" altLang="en-US" dirty="0" err="1"/>
              <a:t>pushka</a:t>
            </a:r>
            <a:r>
              <a:rPr lang="en-US" altLang="en-US" dirty="0"/>
              <a:t>, the offering box, or on the Giving Fire website form, asking you if you were at odds with anyone?   </a:t>
            </a:r>
            <a:br>
              <a:rPr lang="en-US" altLang="en-US" dirty="0"/>
            </a:br>
            <a:r>
              <a:rPr lang="en-US" altLang="en-US" dirty="0"/>
              <a:t>“No, can’t accept your donation.”</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9033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782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373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173038" indent="-173038">
              <a:buFont typeface="+mj-lt"/>
              <a:buAutoNum type="arabicPeriod"/>
            </a:pPr>
            <a:r>
              <a:rPr lang="en-US" altLang="en-US" dirty="0"/>
              <a:t>Takes much </a:t>
            </a:r>
            <a:r>
              <a:rPr lang="en-US" altLang="en-US" dirty="0" err="1"/>
              <a:t>psycholological</a:t>
            </a:r>
            <a:r>
              <a:rPr lang="en-US" altLang="en-US" dirty="0"/>
              <a:t> energy to suppress a memory.</a:t>
            </a:r>
          </a:p>
          <a:p>
            <a:pPr marL="173038" indent="-173038">
              <a:buFont typeface="+mj-lt"/>
              <a:buAutoNum type="arabicPeriod"/>
            </a:pPr>
            <a:r>
              <a:rPr lang="en-US" altLang="en-US" dirty="0"/>
              <a:t> You meant it for evil</a:t>
            </a:r>
          </a:p>
          <a:p>
            <a:pPr marL="173038" indent="-173038">
              <a:buFont typeface="+mj-lt"/>
              <a:buAutoNum type="arabicPeriod"/>
            </a:pPr>
            <a:r>
              <a:rPr lang="en-US" altLang="en-US" dirty="0"/>
              <a:t> </a:t>
            </a:r>
          </a:p>
          <a:p>
            <a:pPr marL="173038" indent="-173038">
              <a:buFont typeface="+mj-lt"/>
              <a:buAutoNum type="arabicPeriod"/>
            </a:pPr>
            <a:r>
              <a:rPr lang="en-US" altLang="en-US" dirty="0"/>
              <a:t>Gets them off your hook, not G-d’s hook.</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1620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7 </a:t>
            </a:r>
            <a:r>
              <a:rPr lang="en-US" altLang="en-US" dirty="0" err="1"/>
              <a:t>Ekkehart</a:t>
            </a:r>
            <a:r>
              <a:rPr lang="en-US" altLang="en-US" dirty="0"/>
              <a:t> </a:t>
            </a:r>
            <a:r>
              <a:rPr lang="en-US" altLang="en-US" dirty="0" err="1"/>
              <a:t>Hoeffing</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0180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Everything German to me was sinister, pernicious, insidious.  Seeing the signs, the Teutonic architecture, hearing the language, looking at the cold faced people.  </a:t>
            </a:r>
          </a:p>
          <a:p>
            <a:r>
              <a:rPr lang="en-US" altLang="en-US" dirty="0"/>
              <a:t>Singing Am Yisrael Khi, the People of Israel live, in Nuremberg!!</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6056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4. Y died before we were worthy.</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4010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6222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288925" indent="-288925">
              <a:buFont typeface="+mj-lt"/>
              <a:buAutoNum type="arabicPeriod"/>
            </a:pPr>
            <a:r>
              <a:rPr lang="en-US" altLang="en-US" dirty="0"/>
              <a:t>The person’s identity is not = the sin. </a:t>
            </a:r>
          </a:p>
          <a:p>
            <a:pPr marL="288925" indent="-288925">
              <a:buFont typeface="+mj-lt"/>
              <a:buAutoNum type="arabicPeriod"/>
            </a:pPr>
            <a:r>
              <a:rPr lang="en-US" altLang="en-US" dirty="0"/>
              <a:t>Lambert and Catherine had an individual hurt them.  They made great efforts, prayer retreat.  Approached in individual who had no idea.  He was free from the poison.  Not forgiving is allowing someone to live in your heart without paying rent.  Unforgiveness is like drinking rat poison and expecting the rat to die.</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2062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2085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Could be talking about sensuality and avaricious materialism or the concept that sexual immorality = greed.  “Love can wait to give, lust cannot wait to get.”</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5400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I love good humor.   When we got our Volvo, it had a one year subscription to satellite radio.  Among the categories of stations was comedy.  I was happy to try them.  But all of them were the likes of Sarah Silverman, a nice Jewish girl?   No a foul mouthed stand up comedienne.   </a:t>
            </a:r>
          </a:p>
          <a:p>
            <a:r>
              <a:rPr lang="en-US" altLang="en-US" dirty="0"/>
              <a:t>Hard when you are in a circle of people, all being chummy, then you have be the religious grinch.</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4146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Best way to overcome jealousy of those who have it better, and pride over those who have it worse.</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678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1966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r>
              <a:rPr lang="en-US" altLang="en-US" baseline="30000" dirty="0"/>
              <a:t>Mt 16.26 </a:t>
            </a:r>
            <a:r>
              <a:rPr lang="en-US" baseline="30000" dirty="0"/>
              <a:t> </a:t>
            </a:r>
            <a:r>
              <a:rPr lang="en-US" dirty="0"/>
              <a:t>For what will it profit a man if he gains the whole world but forfeits his soul? Or what will a man give in exchange for his soul?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81043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9151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6569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0990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6573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7251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8531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8632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7144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662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4389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01849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r>
              <a:rPr lang="en-US" sz="1800" b="0" i="0" u="none" strike="noStrike" baseline="0" dirty="0">
                <a:solidFill>
                  <a:srgbClr val="2E5395"/>
                </a:solidFill>
                <a:latin typeface="Arial" panose="020B0604020202020204" pitchFamily="34" charset="0"/>
              </a:rPr>
              <a:t>Note 44 communities in northern Israel near Lebanon where families were evacuated to be safe from Hezbollah rockets. </a:t>
            </a:r>
            <a:r>
              <a:rPr lang="en-US" sz="1800" b="0" i="0" u="none" strike="noStrike" baseline="0">
                <a:solidFill>
                  <a:srgbClr val="2E5395"/>
                </a:solidFill>
                <a:latin typeface="Arial" panose="020B0604020202020204" pitchFamily="34" charset="0"/>
              </a:rPr>
              <a:t>These families remain displaced from homes and jobs.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21422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https://www.israelunwired.com/israel-strikes-southern-lebanon-100s-of-times-assassinates-head-of-radwan-force-readies-for-ground-war/</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589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https://www.israelunwired.com/israel-strikes-southern-lebanon-100s-of-times-assassinates-head-of-radwan-force-readies-for-ground-war/</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7089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 </a:t>
            </a:r>
            <a:r>
              <a:rPr lang="en-US" sz="2000" dirty="0"/>
              <a:t>https://www.thegoldreport.com/news/euthanasia-by-the-numbers-canadian-doctors-have-already-killed-the-equivalent-of-a-small-city</a:t>
            </a:r>
          </a:p>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6975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4668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83669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5458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715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2024 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The number of non-involved casualties is 40, of which 39 are dead and one is seriously or seriously injured.</a:t>
            </a:r>
          </a:p>
          <a:p>
            <a:pPr algn="l"/>
            <a:r>
              <a:rPr lang="en-US" sz="4000" dirty="0"/>
              <a:t>Retired Messianic Rabbi </a:t>
            </a:r>
          </a:p>
          <a:p>
            <a:pPr algn="l"/>
            <a:r>
              <a:rPr lang="en-US" sz="4000" dirty="0"/>
              <a:t>Hylan </a:t>
            </a:r>
            <a:r>
              <a:rPr lang="en-US" sz="4000" dirty="0" err="1"/>
              <a:t>Slobodkin</a:t>
            </a:r>
            <a:r>
              <a:rPr lang="en-US" sz="4000" dirty="0"/>
              <a:t> </a:t>
            </a:r>
          </a:p>
        </p:txBody>
      </p:sp>
    </p:spTree>
    <p:extLst>
      <p:ext uri="{BB962C8B-B14F-4D97-AF65-F5344CB8AC3E}">
        <p14:creationId xmlns:p14="http://schemas.microsoft.com/office/powerpoint/2010/main" val="3733959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3200" dirty="0"/>
              <a:t>Sally Shiff</a:t>
            </a:r>
          </a:p>
          <a:p>
            <a:pPr algn="l"/>
            <a:r>
              <a:rPr lang="en-US" sz="3200" dirty="0"/>
              <a:t> According to reports in Lebanon, Kornet anti-tank missile guidance systems also exploded.</a:t>
            </a:r>
          </a:p>
          <a:p>
            <a:pPr algn="l"/>
            <a:r>
              <a:rPr lang="en-US" sz="3200" dirty="0"/>
              <a:t>Explosions at Hezbollah solar farms in Sidon </a:t>
            </a:r>
            <a:r>
              <a:rPr lang="en-US" sz="3200" dirty="0" err="1"/>
              <a:t>Tzur</a:t>
            </a:r>
            <a:r>
              <a:rPr lang="en-US" sz="3200" dirty="0"/>
              <a:t> and al-</a:t>
            </a:r>
            <a:r>
              <a:rPr lang="en-US" sz="3200" dirty="0" err="1"/>
              <a:t>Baqaa</a:t>
            </a:r>
            <a:r>
              <a:rPr lang="en-US" sz="3200" dirty="0"/>
              <a:t>? One of the Lebanese says that solar energy systems also exploded...all the systems that contain lithium batteries exploded.</a:t>
            </a:r>
          </a:p>
        </p:txBody>
      </p:sp>
    </p:spTree>
    <p:extLst>
      <p:ext uri="{BB962C8B-B14F-4D97-AF65-F5344CB8AC3E}">
        <p14:creationId xmlns:p14="http://schemas.microsoft.com/office/powerpoint/2010/main" val="2419348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Lt. Gen. Herzi Halevi, the Israeli military’s chief of staff, said on Wednesday that Israel’s military has “many capabilities that we have not yet activated.”</a:t>
            </a:r>
          </a:p>
        </p:txBody>
      </p:sp>
    </p:spTree>
    <p:extLst>
      <p:ext uri="{BB962C8B-B14F-4D97-AF65-F5344CB8AC3E}">
        <p14:creationId xmlns:p14="http://schemas.microsoft.com/office/powerpoint/2010/main" val="3790228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“The rule is that every time we work on a certain stage, the next two stages are already ready to advance,” Halevi said. “At each stage, the price for Hezbollah must be high.”</a:t>
            </a:r>
          </a:p>
        </p:txBody>
      </p:sp>
    </p:spTree>
    <p:extLst>
      <p:ext uri="{BB962C8B-B14F-4D97-AF65-F5344CB8AC3E}">
        <p14:creationId xmlns:p14="http://schemas.microsoft.com/office/powerpoint/2010/main" val="692927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C288626C-B186-891E-4FAA-10DC9BC72924}"/>
              </a:ext>
            </a:extLst>
          </p:cNvPr>
          <p:cNvPicPr>
            <a:picLocks noChangeAspect="1"/>
          </p:cNvPicPr>
          <p:nvPr/>
        </p:nvPicPr>
        <p:blipFill>
          <a:blip r:embed="rId3"/>
          <a:stretch>
            <a:fillRect/>
          </a:stretch>
        </p:blipFill>
        <p:spPr>
          <a:xfrm>
            <a:off x="0" y="1385"/>
            <a:ext cx="9144000" cy="5140730"/>
          </a:xfrm>
          <a:prstGeom prst="rect">
            <a:avLst/>
          </a:prstGeom>
        </p:spPr>
      </p:pic>
    </p:spTree>
    <p:extLst>
      <p:ext uri="{BB962C8B-B14F-4D97-AF65-F5344CB8AC3E}">
        <p14:creationId xmlns:p14="http://schemas.microsoft.com/office/powerpoint/2010/main" val="3781233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011AE5FE-4964-E229-CBA0-6FEE20F79A82}"/>
              </a:ext>
            </a:extLst>
          </p:cNvPr>
          <p:cNvPicPr>
            <a:picLocks noChangeAspect="1"/>
          </p:cNvPicPr>
          <p:nvPr/>
        </p:nvPicPr>
        <p:blipFill>
          <a:blip r:embed="rId3"/>
          <a:stretch>
            <a:fillRect/>
          </a:stretch>
        </p:blipFill>
        <p:spPr>
          <a:xfrm>
            <a:off x="1892344" y="0"/>
            <a:ext cx="5359311" cy="5143500"/>
          </a:xfrm>
          <a:prstGeom prst="rect">
            <a:avLst/>
          </a:prstGeom>
        </p:spPr>
      </p:pic>
    </p:spTree>
    <p:extLst>
      <p:ext uri="{BB962C8B-B14F-4D97-AF65-F5344CB8AC3E}">
        <p14:creationId xmlns:p14="http://schemas.microsoft.com/office/powerpoint/2010/main" val="2161808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As recited in the Passover Haggadah</a:t>
            </a:r>
          </a:p>
          <a:p>
            <a:pPr algn="l"/>
            <a:r>
              <a:rPr lang="en-US" sz="4000" baseline="30000" dirty="0"/>
              <a:t>Prov. 24. 17 – 18 </a:t>
            </a:r>
            <a:r>
              <a:rPr lang="en-US" sz="4000" dirty="0"/>
              <a:t>Do not rejoice when your enemy falls, and do not let your heart be glad when he stumbles; lest Adoni sees it, and it displease Him, and He turn away His wrath from him. </a:t>
            </a:r>
          </a:p>
        </p:txBody>
      </p:sp>
    </p:spTree>
    <p:extLst>
      <p:ext uri="{BB962C8B-B14F-4D97-AF65-F5344CB8AC3E}">
        <p14:creationId xmlns:p14="http://schemas.microsoft.com/office/powerpoint/2010/main" val="1343514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3600" b="0" i="0" baseline="30000" dirty="0">
                <a:effectLst/>
              </a:rPr>
              <a:t>T’hillim Ps 83 17-19 </a:t>
            </a:r>
            <a:r>
              <a:rPr lang="en-US" sz="3600" b="0" i="0" dirty="0">
                <a:effectLst/>
              </a:rPr>
              <a:t>Cover their faces with shame, so they may seek Your Name—</a:t>
            </a:r>
            <a:r>
              <a:rPr lang="en-US" sz="3600" b="0" cap="small" dirty="0">
                <a:effectLst/>
              </a:rPr>
              <a:t>Adoni</a:t>
            </a:r>
            <a:r>
              <a:rPr lang="en-US" sz="3600" b="0" i="0" dirty="0">
                <a:effectLst/>
              </a:rPr>
              <a:t>. </a:t>
            </a:r>
            <a:r>
              <a:rPr lang="en-US" sz="3600" b="1" i="0" baseline="30000" dirty="0">
                <a:effectLst/>
              </a:rPr>
              <a:t> </a:t>
            </a:r>
            <a:r>
              <a:rPr lang="en-US" sz="3600" b="0" i="0" dirty="0">
                <a:effectLst/>
              </a:rPr>
              <a:t>Let them be ashamed and dismayed forever. Let them be humiliated and perish.</a:t>
            </a:r>
            <a:r>
              <a:rPr lang="en-US" sz="3600" b="1" i="0" baseline="30000" dirty="0">
                <a:effectLst/>
              </a:rPr>
              <a:t> </a:t>
            </a:r>
            <a:r>
              <a:rPr lang="en-US" sz="3600" b="0" i="0" dirty="0">
                <a:effectLst/>
              </a:rPr>
              <a:t>Let them know that You alone —whose Name is </a:t>
            </a:r>
            <a:r>
              <a:rPr lang="en-US" sz="3600" b="0" cap="small" dirty="0">
                <a:effectLst/>
              </a:rPr>
              <a:t>Adoni</a:t>
            </a:r>
            <a:r>
              <a:rPr lang="en-US" sz="3600" b="0" i="0" dirty="0">
                <a:effectLst/>
              </a:rPr>
              <a:t>— are </a:t>
            </a:r>
            <a:r>
              <a:rPr lang="en-US" sz="3600" b="0" dirty="0">
                <a:effectLst/>
              </a:rPr>
              <a:t>El </a:t>
            </a:r>
            <a:r>
              <a:rPr lang="en-US" sz="3600" b="0" dirty="0" err="1">
                <a:effectLst/>
              </a:rPr>
              <a:t>Elyon</a:t>
            </a:r>
            <a:r>
              <a:rPr lang="en-US" sz="3600" b="0" dirty="0">
                <a:effectLst/>
              </a:rPr>
              <a:t> </a:t>
            </a:r>
            <a:r>
              <a:rPr lang="en-US" sz="3600" b="0" i="0" dirty="0">
                <a:effectLst/>
              </a:rPr>
              <a:t>over all the earth.</a:t>
            </a:r>
            <a:endParaRPr lang="en-US" sz="4400" dirty="0"/>
          </a:p>
        </p:txBody>
      </p:sp>
    </p:spTree>
    <p:extLst>
      <p:ext uri="{BB962C8B-B14F-4D97-AF65-F5344CB8AC3E}">
        <p14:creationId xmlns:p14="http://schemas.microsoft.com/office/powerpoint/2010/main" val="2040216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The world is filled with warfare, strife and trauma</a:t>
            </a:r>
          </a:p>
        </p:txBody>
      </p:sp>
    </p:spTree>
    <p:extLst>
      <p:ext uri="{BB962C8B-B14F-4D97-AF65-F5344CB8AC3E}">
        <p14:creationId xmlns:p14="http://schemas.microsoft.com/office/powerpoint/2010/main" val="3288877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Tree>
    <p:extLst>
      <p:ext uri="{BB962C8B-B14F-4D97-AF65-F5344CB8AC3E}">
        <p14:creationId xmlns:p14="http://schemas.microsoft.com/office/powerpoint/2010/main" val="1585698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B1D90935-AE9B-AAB1-C605-33EB5CA7AAA1}"/>
              </a:ext>
            </a:extLst>
          </p:cNvPr>
          <p:cNvPicPr>
            <a:picLocks noChangeAspect="1"/>
          </p:cNvPicPr>
          <p:nvPr/>
        </p:nvPicPr>
        <p:blipFill>
          <a:blip r:embed="rId3"/>
          <a:stretch>
            <a:fillRect/>
          </a:stretch>
        </p:blipFill>
        <p:spPr>
          <a:xfrm>
            <a:off x="864004" y="0"/>
            <a:ext cx="7415992" cy="5143500"/>
          </a:xfrm>
          <a:prstGeom prst="rect">
            <a:avLst/>
          </a:prstGeom>
        </p:spPr>
      </p:pic>
      <p:sp>
        <p:nvSpPr>
          <p:cNvPr id="4" name="TextBox 3">
            <a:extLst>
              <a:ext uri="{FF2B5EF4-FFF2-40B4-BE49-F238E27FC236}">
                <a16:creationId xmlns:a16="http://schemas.microsoft.com/office/drawing/2014/main" id="{94F40120-06EB-9DAF-DCBD-6D1211B2F861}"/>
              </a:ext>
            </a:extLst>
          </p:cNvPr>
          <p:cNvSpPr txBox="1"/>
          <p:nvPr/>
        </p:nvSpPr>
        <p:spPr>
          <a:xfrm>
            <a:off x="1017565" y="-10200"/>
            <a:ext cx="7108870" cy="707886"/>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remains of exploded pagers</a:t>
            </a:r>
          </a:p>
        </p:txBody>
      </p:sp>
    </p:spTree>
    <p:extLst>
      <p:ext uri="{BB962C8B-B14F-4D97-AF65-F5344CB8AC3E}">
        <p14:creationId xmlns:p14="http://schemas.microsoft.com/office/powerpoint/2010/main" val="1974227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1771502"/>
            <a:ext cx="8686800" cy="3238647"/>
          </a:xfrm>
        </p:spPr>
        <p:txBody>
          <a:bodyPr>
            <a:normAutofit fontScale="92500" lnSpcReduction="10000"/>
          </a:bodyPr>
          <a:lstStyle/>
          <a:p>
            <a:pPr algn="l"/>
            <a:r>
              <a:rPr lang="en-US" sz="4000" dirty="0"/>
              <a:t>A new academic study warns that around half a million Israelis could potentially develop post-traumatic stress disorder (PTSD) as a consequence of the Hamas Oct. 7 massacres and ongoing war. </a:t>
            </a:r>
          </a:p>
        </p:txBody>
      </p:sp>
      <p:pic>
        <p:nvPicPr>
          <p:cNvPr id="3" name="Picture 2">
            <a:extLst>
              <a:ext uri="{FF2B5EF4-FFF2-40B4-BE49-F238E27FC236}">
                <a16:creationId xmlns:a16="http://schemas.microsoft.com/office/drawing/2014/main" id="{CA42DC1A-4FD4-0368-3F82-7AF421F717F9}"/>
              </a:ext>
            </a:extLst>
          </p:cNvPr>
          <p:cNvPicPr>
            <a:picLocks noChangeAspect="1"/>
          </p:cNvPicPr>
          <p:nvPr/>
        </p:nvPicPr>
        <p:blipFill>
          <a:blip r:embed="rId3"/>
          <a:srcRect t="53144"/>
          <a:stretch/>
        </p:blipFill>
        <p:spPr>
          <a:xfrm>
            <a:off x="228600" y="133350"/>
            <a:ext cx="8545118" cy="1638153"/>
          </a:xfrm>
          <a:prstGeom prst="rect">
            <a:avLst/>
          </a:prstGeom>
        </p:spPr>
      </p:pic>
    </p:spTree>
    <p:extLst>
      <p:ext uri="{BB962C8B-B14F-4D97-AF65-F5344CB8AC3E}">
        <p14:creationId xmlns:p14="http://schemas.microsoft.com/office/powerpoint/2010/main" val="1927617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10000"/>
          </a:bodyPr>
          <a:lstStyle/>
          <a:p>
            <a:pPr marL="171450" indent="-171450" algn="l">
              <a:buFont typeface="Arial" panose="020B0604020202020204" pitchFamily="34" charset="0"/>
              <a:buChar char="•"/>
            </a:pPr>
            <a:r>
              <a:rPr lang="en-US" sz="4000" dirty="0"/>
              <a:t>23.1% of </a:t>
            </a:r>
            <a:r>
              <a:rPr lang="en-US" sz="4000" u="sng" dirty="0">
                <a:solidFill>
                  <a:srgbClr val="FFFF66"/>
                </a:solidFill>
              </a:rPr>
              <a:t>U.S. adults</a:t>
            </a:r>
            <a:r>
              <a:rPr lang="en-US" sz="4000" dirty="0">
                <a:solidFill>
                  <a:srgbClr val="FFFF66"/>
                </a:solidFill>
              </a:rPr>
              <a:t> </a:t>
            </a:r>
            <a:r>
              <a:rPr lang="en-US" sz="4000" dirty="0"/>
              <a:t>experienced a mental health condition in 2022</a:t>
            </a:r>
          </a:p>
          <a:p>
            <a:pPr marL="171450" indent="-171450" algn="l">
              <a:buFont typeface="Arial" panose="020B0604020202020204" pitchFamily="34" charset="0"/>
              <a:buChar char="•"/>
            </a:pPr>
            <a:r>
              <a:rPr lang="en-US" sz="4000" dirty="0"/>
              <a:t>In 2022, 32.9% of U.S. adults experienced both a mental health condition and substance abuse</a:t>
            </a:r>
          </a:p>
          <a:p>
            <a:pPr marL="171450" indent="-171450" algn="l">
              <a:buFont typeface="Arial" panose="020B0604020202020204" pitchFamily="34" charset="0"/>
              <a:buChar char="•"/>
            </a:pPr>
            <a:r>
              <a:rPr lang="en-US" sz="4000" dirty="0"/>
              <a:t>As of 2020, suicide is the second leading cause of death for U.S. children </a:t>
            </a:r>
            <a:r>
              <a:rPr lang="en-US" sz="4000" u="sng" dirty="0">
                <a:solidFill>
                  <a:srgbClr val="FFFF66"/>
                </a:solidFill>
              </a:rPr>
              <a:t>ages 10 to 14</a:t>
            </a:r>
          </a:p>
        </p:txBody>
      </p:sp>
    </p:spTree>
    <p:extLst>
      <p:ext uri="{BB962C8B-B14F-4D97-AF65-F5344CB8AC3E}">
        <p14:creationId xmlns:p14="http://schemas.microsoft.com/office/powerpoint/2010/main" val="637508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marL="228600" indent="-228600" algn="l">
              <a:buFont typeface="Arial" panose="020B0604020202020204" pitchFamily="34" charset="0"/>
              <a:buChar char="•"/>
            </a:pPr>
            <a:r>
              <a:rPr lang="en-US" sz="4000" dirty="0"/>
              <a:t>Young adults </a:t>
            </a:r>
            <a:r>
              <a:rPr lang="en-US" sz="4000" u="sng" dirty="0">
                <a:solidFill>
                  <a:srgbClr val="FFFF66"/>
                </a:solidFill>
              </a:rPr>
              <a:t>ages 18 to 25 </a:t>
            </a:r>
            <a:r>
              <a:rPr lang="en-US" sz="4000" dirty="0"/>
              <a:t>in the U.S have the highest rate of experiencing any mental health concerns (33.7%)</a:t>
            </a:r>
          </a:p>
        </p:txBody>
      </p:sp>
    </p:spTree>
    <p:extLst>
      <p:ext uri="{BB962C8B-B14F-4D97-AF65-F5344CB8AC3E}">
        <p14:creationId xmlns:p14="http://schemas.microsoft.com/office/powerpoint/2010/main" val="2756478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E79EF78B-F3E1-ABA8-35B4-FF30ED097E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414445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A7FE15C5-AA85-7663-95C4-32C10C0FC3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A6754FF4-4A9E-034B-4818-5E9177C8EEB6}"/>
              </a:ext>
            </a:extLst>
          </p:cNvPr>
          <p:cNvSpPr txBox="1"/>
          <p:nvPr/>
        </p:nvSpPr>
        <p:spPr>
          <a:xfrm>
            <a:off x="115773" y="285750"/>
            <a:ext cx="8275855" cy="3170099"/>
          </a:xfrm>
          <a:prstGeom prst="rect">
            <a:avLst/>
          </a:prstGeom>
          <a:noFill/>
        </p:spPr>
        <p:txBody>
          <a:bodyPr wrap="none" rtlCol="0">
            <a:spAutoFit/>
          </a:bodyPr>
          <a:lstStyle/>
          <a:p>
            <a:pPr algn="l"/>
            <a:r>
              <a:rPr lang="en-US" u="sng" dirty="0">
                <a:solidFill>
                  <a:srgbClr val="FFFF66"/>
                </a:solidFill>
              </a:rPr>
              <a:t>Sanctification: Inner Wholeness</a:t>
            </a:r>
          </a:p>
          <a:p>
            <a:pPr marL="461963" indent="-461963" algn="l">
              <a:buFont typeface="+mj-lt"/>
              <a:buAutoNum type="arabicPeriod"/>
            </a:pPr>
            <a:r>
              <a:rPr lang="en-US" dirty="0"/>
              <a:t>The world in trauma</a:t>
            </a:r>
          </a:p>
          <a:p>
            <a:pPr marL="461963" indent="-461963" algn="l">
              <a:buFont typeface="+mj-lt"/>
              <a:buAutoNum type="arabicPeriod"/>
            </a:pPr>
            <a:r>
              <a:rPr lang="en-US" dirty="0"/>
              <a:t>Word analysis of sanctification</a:t>
            </a:r>
          </a:p>
          <a:p>
            <a:pPr marL="461963" indent="-461963" algn="l">
              <a:buFont typeface="+mj-lt"/>
              <a:buAutoNum type="arabicPeriod"/>
            </a:pPr>
            <a:r>
              <a:rPr lang="en-US" dirty="0" err="1"/>
              <a:t>Ellel’s</a:t>
            </a:r>
            <a:r>
              <a:rPr lang="en-US" dirty="0"/>
              <a:t> approach</a:t>
            </a:r>
          </a:p>
          <a:p>
            <a:pPr marL="461963" indent="-461963" algn="l">
              <a:buFont typeface="+mj-lt"/>
              <a:buAutoNum type="arabicPeriod"/>
            </a:pPr>
            <a:r>
              <a:rPr lang="en-US" dirty="0"/>
              <a:t>Ephesians 5.1-5</a:t>
            </a:r>
          </a:p>
        </p:txBody>
      </p:sp>
    </p:spTree>
    <p:extLst>
      <p:ext uri="{BB962C8B-B14F-4D97-AF65-F5344CB8AC3E}">
        <p14:creationId xmlns:p14="http://schemas.microsoft.com/office/powerpoint/2010/main" val="2331521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A7FE15C5-AA85-7663-95C4-32C10C0FC3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A6754FF4-4A9E-034B-4818-5E9177C8EEB6}"/>
              </a:ext>
            </a:extLst>
          </p:cNvPr>
          <p:cNvSpPr txBox="1"/>
          <p:nvPr/>
        </p:nvSpPr>
        <p:spPr>
          <a:xfrm>
            <a:off x="115773" y="285750"/>
            <a:ext cx="8055347" cy="3170099"/>
          </a:xfrm>
          <a:prstGeom prst="rect">
            <a:avLst/>
          </a:prstGeom>
          <a:noFill/>
        </p:spPr>
        <p:txBody>
          <a:bodyPr wrap="none" rtlCol="0">
            <a:spAutoFit/>
          </a:bodyPr>
          <a:lstStyle/>
          <a:p>
            <a:pPr algn="l"/>
            <a:r>
              <a:rPr lang="en-US" u="sng" dirty="0">
                <a:solidFill>
                  <a:srgbClr val="FFFF66"/>
                </a:solidFill>
              </a:rPr>
              <a:t>Sanctification: Inner Wholeness</a:t>
            </a:r>
          </a:p>
          <a:p>
            <a:pPr marL="461963" indent="-461963" algn="l">
              <a:buFont typeface="+mj-lt"/>
              <a:buAutoNum type="arabicPeriod"/>
            </a:pPr>
            <a:r>
              <a:rPr lang="en-US" u="sng" dirty="0">
                <a:solidFill>
                  <a:srgbClr val="FFFF66"/>
                </a:solidFill>
              </a:rPr>
              <a:t>The world in trauma</a:t>
            </a:r>
          </a:p>
          <a:p>
            <a:pPr marL="461963" indent="-461963" algn="l">
              <a:buFont typeface="+mj-lt"/>
              <a:buAutoNum type="arabicPeriod"/>
            </a:pPr>
            <a:r>
              <a:rPr lang="en-US" dirty="0"/>
              <a:t>Word analysis of holiness</a:t>
            </a:r>
          </a:p>
          <a:p>
            <a:pPr marL="461963" indent="-461963" algn="l">
              <a:buFont typeface="+mj-lt"/>
              <a:buAutoNum type="arabicPeriod"/>
            </a:pPr>
            <a:r>
              <a:rPr lang="en-US" dirty="0" err="1"/>
              <a:t>Ellel’s</a:t>
            </a:r>
            <a:r>
              <a:rPr lang="en-US" dirty="0"/>
              <a:t> approach</a:t>
            </a:r>
          </a:p>
          <a:p>
            <a:pPr marL="461963" indent="-461963" algn="l">
              <a:buFont typeface="+mj-lt"/>
              <a:buAutoNum type="arabicPeriod"/>
            </a:pPr>
            <a:r>
              <a:rPr lang="en-US" dirty="0"/>
              <a:t>Ephesians 1-5</a:t>
            </a:r>
          </a:p>
        </p:txBody>
      </p:sp>
    </p:spTree>
    <p:extLst>
      <p:ext uri="{BB962C8B-B14F-4D97-AF65-F5344CB8AC3E}">
        <p14:creationId xmlns:p14="http://schemas.microsoft.com/office/powerpoint/2010/main" val="3544987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The world is in Trauma</a:t>
            </a:r>
          </a:p>
          <a:p>
            <a:pPr marL="288925" indent="-288925" algn="l">
              <a:buFont typeface="Arial" panose="020B0604020202020204" pitchFamily="34" charset="0"/>
              <a:buChar char="•"/>
            </a:pPr>
            <a:r>
              <a:rPr lang="en-US" sz="4000" dirty="0"/>
              <a:t>Trauma in the Middle East: sons of Isaac and sons of Ishmael</a:t>
            </a:r>
          </a:p>
          <a:p>
            <a:pPr marL="288925" indent="-288925" algn="l">
              <a:buFont typeface="Arial" panose="020B0604020202020204" pitchFamily="34" charset="0"/>
              <a:buChar char="•"/>
            </a:pPr>
            <a:r>
              <a:rPr lang="en-US" sz="4000" dirty="0"/>
              <a:t>Trauma in the West: Gen Z</a:t>
            </a:r>
          </a:p>
        </p:txBody>
      </p:sp>
    </p:spTree>
    <p:extLst>
      <p:ext uri="{BB962C8B-B14F-4D97-AF65-F5344CB8AC3E}">
        <p14:creationId xmlns:p14="http://schemas.microsoft.com/office/powerpoint/2010/main" val="3371403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Tree>
    <p:extLst>
      <p:ext uri="{BB962C8B-B14F-4D97-AF65-F5344CB8AC3E}">
        <p14:creationId xmlns:p14="http://schemas.microsoft.com/office/powerpoint/2010/main" val="1664299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E79EF78B-F3E1-ABA8-35B4-FF30ED097E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4044745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A7FE15C5-AA85-7663-95C4-32C10C0FC3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A6754FF4-4A9E-034B-4818-5E9177C8EEB6}"/>
              </a:ext>
            </a:extLst>
          </p:cNvPr>
          <p:cNvSpPr txBox="1"/>
          <p:nvPr/>
        </p:nvSpPr>
        <p:spPr>
          <a:xfrm>
            <a:off x="115773" y="285750"/>
            <a:ext cx="8275855" cy="3170099"/>
          </a:xfrm>
          <a:prstGeom prst="rect">
            <a:avLst/>
          </a:prstGeom>
          <a:noFill/>
        </p:spPr>
        <p:txBody>
          <a:bodyPr wrap="none" rtlCol="0">
            <a:spAutoFit/>
          </a:bodyPr>
          <a:lstStyle/>
          <a:p>
            <a:pPr algn="l"/>
            <a:r>
              <a:rPr lang="en-US" u="sng" dirty="0">
                <a:solidFill>
                  <a:srgbClr val="FFFF66"/>
                </a:solidFill>
              </a:rPr>
              <a:t>Sanctification: Inner Wholeness</a:t>
            </a:r>
          </a:p>
          <a:p>
            <a:pPr marL="461963" indent="-461963" algn="l">
              <a:buFont typeface="+mj-lt"/>
              <a:buAutoNum type="arabicPeriod"/>
            </a:pPr>
            <a:r>
              <a:rPr lang="en-US" dirty="0"/>
              <a:t>The world in trauma</a:t>
            </a:r>
          </a:p>
          <a:p>
            <a:pPr marL="461963" indent="-461963" algn="l">
              <a:buFont typeface="+mj-lt"/>
              <a:buAutoNum type="arabicPeriod"/>
            </a:pPr>
            <a:r>
              <a:rPr lang="en-US" u="sng" dirty="0">
                <a:solidFill>
                  <a:srgbClr val="FFFF66"/>
                </a:solidFill>
              </a:rPr>
              <a:t>Word analysis of sanctification</a:t>
            </a:r>
          </a:p>
          <a:p>
            <a:pPr marL="461963" indent="-461963" algn="l">
              <a:buFont typeface="+mj-lt"/>
              <a:buAutoNum type="arabicPeriod"/>
            </a:pPr>
            <a:r>
              <a:rPr lang="en-US" dirty="0" err="1"/>
              <a:t>Ellel’s</a:t>
            </a:r>
            <a:r>
              <a:rPr lang="en-US" dirty="0"/>
              <a:t> approach</a:t>
            </a:r>
          </a:p>
          <a:p>
            <a:pPr marL="461963" indent="-461963" algn="l">
              <a:buFont typeface="+mj-lt"/>
              <a:buAutoNum type="arabicPeriod"/>
            </a:pPr>
            <a:r>
              <a:rPr lang="en-US" dirty="0"/>
              <a:t>Ephesians 5.1-5</a:t>
            </a:r>
          </a:p>
        </p:txBody>
      </p:sp>
    </p:spTree>
    <p:extLst>
      <p:ext uri="{BB962C8B-B14F-4D97-AF65-F5344CB8AC3E}">
        <p14:creationId xmlns:p14="http://schemas.microsoft.com/office/powerpoint/2010/main" val="2403508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Avner Boskey: On Tuesday, September 17, 2024,  at 3:30 pm, over 4,000 Motorola beepers (Gold Apollo Rugged Pagers – model AR924) simultaneously exploded across Lebanon in the hands and pant pockets of Hezbollah and Iranian Revolutionary Guards Corps terrorists. </a:t>
            </a:r>
          </a:p>
        </p:txBody>
      </p:sp>
    </p:spTree>
    <p:extLst>
      <p:ext uri="{BB962C8B-B14F-4D97-AF65-F5344CB8AC3E}">
        <p14:creationId xmlns:p14="http://schemas.microsoft.com/office/powerpoint/2010/main" val="2356167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altLang="en-US" sz="3600" dirty="0"/>
              <a:t>Sanctification sounds like a medieval monastic religious term.   How is that the answer to all this turmoil and anguish?</a:t>
            </a:r>
          </a:p>
          <a:p>
            <a:pPr algn="l"/>
            <a:r>
              <a:rPr lang="en-US" altLang="en-US" sz="3600" dirty="0"/>
              <a:t>Why do I need that? </a:t>
            </a:r>
          </a:p>
          <a:p>
            <a:pPr algn="l"/>
            <a:endParaRPr lang="en-US" sz="4000" dirty="0"/>
          </a:p>
        </p:txBody>
      </p:sp>
    </p:spTree>
    <p:extLst>
      <p:ext uri="{BB962C8B-B14F-4D97-AF65-F5344CB8AC3E}">
        <p14:creationId xmlns:p14="http://schemas.microsoft.com/office/powerpoint/2010/main" val="2887749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Conclusion of word analysis:</a:t>
            </a:r>
          </a:p>
          <a:p>
            <a:pPr algn="l"/>
            <a:r>
              <a:rPr lang="en-US" sz="4000" dirty="0"/>
              <a:t>Holiness, health, wholeness are deeply related.</a:t>
            </a:r>
          </a:p>
        </p:txBody>
      </p:sp>
    </p:spTree>
    <p:extLst>
      <p:ext uri="{BB962C8B-B14F-4D97-AF65-F5344CB8AC3E}">
        <p14:creationId xmlns:p14="http://schemas.microsoft.com/office/powerpoint/2010/main" val="542125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graphicFrame>
        <p:nvGraphicFramePr>
          <p:cNvPr id="2" name="Table 1">
            <a:extLst>
              <a:ext uri="{FF2B5EF4-FFF2-40B4-BE49-F238E27FC236}">
                <a16:creationId xmlns:a16="http://schemas.microsoft.com/office/drawing/2014/main" id="{15C9418B-B9C4-BA66-5CE8-A84806917F39}"/>
              </a:ext>
            </a:extLst>
          </p:cNvPr>
          <p:cNvGraphicFramePr>
            <a:graphicFrameLocks noGrp="1"/>
          </p:cNvGraphicFramePr>
          <p:nvPr>
            <p:extLst>
              <p:ext uri="{D42A27DB-BD31-4B8C-83A1-F6EECF244321}">
                <p14:modId xmlns:p14="http://schemas.microsoft.com/office/powerpoint/2010/main" val="786457681"/>
              </p:ext>
            </p:extLst>
          </p:nvPr>
        </p:nvGraphicFramePr>
        <p:xfrm>
          <a:off x="76200" y="0"/>
          <a:ext cx="8991600" cy="501015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505340308"/>
                    </a:ext>
                  </a:extLst>
                </a:gridCol>
                <a:gridCol w="2057400">
                  <a:extLst>
                    <a:ext uri="{9D8B030D-6E8A-4147-A177-3AD203B41FA5}">
                      <a16:colId xmlns:a16="http://schemas.microsoft.com/office/drawing/2014/main" val="2299943913"/>
                    </a:ext>
                  </a:extLst>
                </a:gridCol>
                <a:gridCol w="2247900">
                  <a:extLst>
                    <a:ext uri="{9D8B030D-6E8A-4147-A177-3AD203B41FA5}">
                      <a16:colId xmlns:a16="http://schemas.microsoft.com/office/drawing/2014/main" val="2335736458"/>
                    </a:ext>
                  </a:extLst>
                </a:gridCol>
                <a:gridCol w="2247900">
                  <a:extLst>
                    <a:ext uri="{9D8B030D-6E8A-4147-A177-3AD203B41FA5}">
                      <a16:colId xmlns:a16="http://schemas.microsoft.com/office/drawing/2014/main" val="643855014"/>
                    </a:ext>
                  </a:extLst>
                </a:gridCol>
              </a:tblGrid>
              <a:tr h="1670050">
                <a:tc>
                  <a:txBody>
                    <a:bodyPr/>
                    <a:lstStyle/>
                    <a:p>
                      <a:r>
                        <a:rPr kumimoji="0" lang="en-US" sz="4000" b="0" i="0" u="none" strike="noStrike" kern="0" cap="none" spc="0" normalizeH="0" baseline="0" noProof="0" dirty="0" err="1">
                          <a:ln>
                            <a:noFill/>
                          </a:ln>
                          <a:solidFill>
                            <a:srgbClr val="FFFFFF"/>
                          </a:solidFill>
                          <a:effectLst/>
                          <a:uLnTx/>
                          <a:uFillTx/>
                          <a:latin typeface="+mn-lt"/>
                          <a:ea typeface="+mn-ea"/>
                          <a:cs typeface="+mn-cs"/>
                        </a:rPr>
                        <a:t>Sanctifi</a:t>
                      </a:r>
                      <a:r>
                        <a:rPr kumimoji="0" lang="en-US" sz="4000" b="0" i="0" u="none" strike="noStrike" kern="0" cap="none" spc="0" normalizeH="0" baseline="0" noProof="0" dirty="0">
                          <a:ln>
                            <a:noFill/>
                          </a:ln>
                          <a:solidFill>
                            <a:srgbClr val="FFFFFF"/>
                          </a:solidFill>
                          <a:effectLst/>
                          <a:uLnTx/>
                          <a:uFillTx/>
                          <a:latin typeface="+mn-lt"/>
                          <a:ea typeface="+mn-ea"/>
                          <a:cs typeface="+mn-cs"/>
                        </a:rPr>
                        <a:t>-cation</a:t>
                      </a:r>
                      <a:endParaRPr lang="en-US" dirty="0"/>
                    </a:p>
                  </a:txBody>
                  <a:tcPr>
                    <a:solidFill>
                      <a:schemeClr val="tx1"/>
                    </a:solidFill>
                  </a:tcPr>
                </a:tc>
                <a:tc>
                  <a:txBody>
                    <a:bodyPr/>
                    <a:lstStyle/>
                    <a:p>
                      <a:pPr algn="ctr" rtl="1"/>
                      <a:r>
                        <a:rPr kumimoji="0" lang="he-IL" sz="4800" b="1" i="0" u="none" strike="noStrike" kern="0" cap="none" spc="0" normalizeH="0" baseline="0" noProof="0" dirty="0">
                          <a:ln>
                            <a:noFill/>
                          </a:ln>
                          <a:solidFill>
                            <a:srgbClr val="FFFFFF"/>
                          </a:solidFill>
                          <a:effectLst/>
                          <a:uLnTx/>
                          <a:uFillTx/>
                          <a:latin typeface="David" panose="020E0502060401010101" pitchFamily="34" charset="-79"/>
                          <a:ea typeface="+mn-ea"/>
                          <a:cs typeface="David" panose="020E0502060401010101" pitchFamily="34" charset="-79"/>
                        </a:rPr>
                        <a:t>קִדּוּשׁ</a:t>
                      </a:r>
                      <a:endParaRPr lang="en-US" dirty="0"/>
                    </a:p>
                  </a:txBody>
                  <a:tcPr>
                    <a:solidFill>
                      <a:schemeClr val="tx1"/>
                    </a:solidFill>
                  </a:tcPr>
                </a:tc>
                <a:tc>
                  <a:txBody>
                    <a:bodyPr/>
                    <a:lstStyle/>
                    <a:p>
                      <a:r>
                        <a:rPr kumimoji="0" lang="en-US" sz="4000" b="0" i="0" u="none" strike="noStrike" kern="0" cap="none" spc="0" normalizeH="0" baseline="0" noProof="0" dirty="0">
                          <a:ln>
                            <a:noFill/>
                          </a:ln>
                          <a:solidFill>
                            <a:srgbClr val="FFFFFF"/>
                          </a:solidFill>
                          <a:effectLst/>
                          <a:uLnTx/>
                          <a:uFillTx/>
                          <a:latin typeface="+mn-lt"/>
                          <a:ea typeface="+mn-ea"/>
                          <a:cs typeface="+mn-cs"/>
                        </a:rPr>
                        <a:t>kiddush</a:t>
                      </a:r>
                      <a:endParaRPr lang="en-US" dirty="0"/>
                    </a:p>
                  </a:txBody>
                  <a:tcPr>
                    <a:solidFill>
                      <a:schemeClr val="tx1"/>
                    </a:solidFill>
                  </a:tcPr>
                </a:tc>
                <a:tc>
                  <a:txBody>
                    <a:bodyPr/>
                    <a:lstStyle/>
                    <a:p>
                      <a:r>
                        <a:rPr kumimoji="0" lang="en-US" sz="4000" b="0" i="0" u="none" strike="noStrike" kern="0" cap="none" spc="0" normalizeH="0" baseline="0" noProof="0" dirty="0">
                          <a:ln>
                            <a:noFill/>
                          </a:ln>
                          <a:solidFill>
                            <a:srgbClr val="FFFFFF"/>
                          </a:solidFill>
                          <a:effectLst/>
                          <a:uLnTx/>
                          <a:uFillTx/>
                          <a:latin typeface="+mn-lt"/>
                          <a:ea typeface="+mn-ea"/>
                          <a:cs typeface="+mn-cs"/>
                        </a:rPr>
                        <a:t>the process</a:t>
                      </a:r>
                      <a:endParaRPr lang="en-US" dirty="0"/>
                    </a:p>
                  </a:txBody>
                  <a:tcPr>
                    <a:solidFill>
                      <a:schemeClr val="accent4"/>
                    </a:solidFill>
                  </a:tcPr>
                </a:tc>
                <a:extLst>
                  <a:ext uri="{0D108BD9-81ED-4DB2-BD59-A6C34878D82A}">
                    <a16:rowId xmlns:a16="http://schemas.microsoft.com/office/drawing/2014/main" val="1314842777"/>
                  </a:ext>
                </a:extLst>
              </a:tr>
              <a:tr h="1670050">
                <a:tc>
                  <a:txBody>
                    <a:bodyPr/>
                    <a:lstStyle/>
                    <a:p>
                      <a:r>
                        <a:rPr kumimoji="0" lang="en-US" sz="4000" b="0" i="0" u="none" strike="noStrike" kern="0" cap="none" spc="0" normalizeH="0" baseline="0" noProof="0" dirty="0">
                          <a:ln>
                            <a:noFill/>
                          </a:ln>
                          <a:solidFill>
                            <a:srgbClr val="FFFFFF"/>
                          </a:solidFill>
                          <a:effectLst/>
                          <a:uLnTx/>
                          <a:uFillTx/>
                          <a:latin typeface="+mn-lt"/>
                          <a:ea typeface="+mn-ea"/>
                          <a:cs typeface="+mn-cs"/>
                        </a:rPr>
                        <a:t>Holiness</a:t>
                      </a:r>
                      <a:endParaRPr lang="en-US" dirty="0"/>
                    </a:p>
                  </a:txBody>
                  <a:tcPr>
                    <a:solidFill>
                      <a:schemeClr val="tx1"/>
                    </a:solidFill>
                  </a:tcPr>
                </a:tc>
                <a:tc>
                  <a:txBody>
                    <a:bodyPr/>
                    <a:lstStyle/>
                    <a:p>
                      <a:pPr algn="ctr"/>
                      <a:r>
                        <a:rPr kumimoji="0" lang="he-IL" sz="4800" b="1" i="0" u="none" strike="noStrike" kern="0" cap="none" spc="0" normalizeH="0" baseline="0" noProof="0" dirty="0">
                          <a:ln>
                            <a:noFill/>
                          </a:ln>
                          <a:solidFill>
                            <a:srgbClr val="FFFFFF"/>
                          </a:solidFill>
                          <a:effectLst/>
                          <a:uLnTx/>
                          <a:uFillTx/>
                          <a:latin typeface="David" panose="020E0502060401010101" pitchFamily="34" charset="-79"/>
                          <a:ea typeface="+mn-ea"/>
                          <a:cs typeface="David" panose="020E0502060401010101" pitchFamily="34" charset="-79"/>
                        </a:rPr>
                        <a:t>קְדֻשָּׁה</a:t>
                      </a:r>
                      <a:endParaRPr kumimoji="0" lang="en-US" sz="4800" b="1" i="0" u="none" strike="noStrike" kern="0" cap="none" spc="0" normalizeH="0" baseline="0" dirty="0">
                        <a:ln>
                          <a:noFill/>
                        </a:ln>
                        <a:solidFill>
                          <a:srgbClr val="FFFFFF"/>
                        </a:solidFill>
                        <a:effectLst/>
                        <a:uLnTx/>
                        <a:uFillTx/>
                        <a:latin typeface="David" panose="020E0502060401010101" pitchFamily="34" charset="-79"/>
                        <a:ea typeface="+mn-ea"/>
                        <a:cs typeface="David" panose="020E0502060401010101" pitchFamily="34" charset="-79"/>
                      </a:endParaRPr>
                    </a:p>
                  </a:txBody>
                  <a:tcPr>
                    <a:noFill/>
                  </a:tcPr>
                </a:tc>
                <a:tc>
                  <a:txBody>
                    <a:bodyPr/>
                    <a:lstStyle/>
                    <a:p>
                      <a:r>
                        <a:rPr kumimoji="0" lang="en-US" sz="4000" b="0" i="0" u="none" strike="noStrike" kern="0" cap="none" spc="0" normalizeH="0" baseline="0" noProof="0" dirty="0" err="1">
                          <a:ln>
                            <a:noFill/>
                          </a:ln>
                          <a:solidFill>
                            <a:srgbClr val="FFFFFF"/>
                          </a:solidFill>
                          <a:effectLst/>
                          <a:uLnTx/>
                          <a:uFillTx/>
                          <a:latin typeface="+mn-lt"/>
                          <a:ea typeface="+mn-ea"/>
                          <a:cs typeface="+mn-cs"/>
                        </a:rPr>
                        <a:t>k’dusha</a:t>
                      </a:r>
                      <a:endParaRPr lang="en-US" sz="1013" kern="1200" dirty="0">
                        <a:solidFill>
                          <a:schemeClr val="dk1"/>
                        </a:solidFill>
                        <a:latin typeface="+mn-lt"/>
                        <a:ea typeface="+mn-ea"/>
                        <a:cs typeface="+mn-cs"/>
                      </a:endParaRPr>
                    </a:p>
                  </a:txBody>
                  <a:tcPr>
                    <a:solidFill>
                      <a:schemeClr val="tx1"/>
                    </a:solidFill>
                  </a:tcPr>
                </a:tc>
                <a:tc>
                  <a:txBody>
                    <a:bodyPr/>
                    <a:lstStyle/>
                    <a:p>
                      <a:r>
                        <a:rPr kumimoji="0" lang="en-US" sz="4000" b="0" i="0" u="none" strike="noStrike" kern="0" cap="none" spc="0" normalizeH="0" baseline="0" noProof="0" dirty="0">
                          <a:ln>
                            <a:noFill/>
                          </a:ln>
                          <a:solidFill>
                            <a:srgbClr val="FFFFFF"/>
                          </a:solidFill>
                          <a:effectLst/>
                          <a:uLnTx/>
                          <a:uFillTx/>
                          <a:latin typeface="+mn-lt"/>
                          <a:ea typeface="+mn-ea"/>
                          <a:cs typeface="+mn-cs"/>
                        </a:rPr>
                        <a:t>the quality</a:t>
                      </a:r>
                      <a:endParaRPr lang="en-US" sz="1013" kern="1200" dirty="0">
                        <a:solidFill>
                          <a:schemeClr val="dk1"/>
                        </a:solidFill>
                        <a:latin typeface="+mn-lt"/>
                        <a:ea typeface="+mn-ea"/>
                        <a:cs typeface="+mn-cs"/>
                      </a:endParaRPr>
                    </a:p>
                  </a:txBody>
                  <a:tcPr>
                    <a:solidFill>
                      <a:schemeClr val="tx1"/>
                    </a:solidFill>
                  </a:tcPr>
                </a:tc>
                <a:extLst>
                  <a:ext uri="{0D108BD9-81ED-4DB2-BD59-A6C34878D82A}">
                    <a16:rowId xmlns:a16="http://schemas.microsoft.com/office/drawing/2014/main" val="1183666240"/>
                  </a:ext>
                </a:extLst>
              </a:tr>
              <a:tr h="1670050">
                <a:tc>
                  <a:txBody>
                    <a:bodyPr/>
                    <a:lstStyle/>
                    <a:p>
                      <a:r>
                        <a:rPr kumimoji="0" lang="en-US" sz="4000" b="0" i="0" u="none" strike="noStrike" kern="0" cap="none" spc="0" normalizeH="0" baseline="0" noProof="0" dirty="0">
                          <a:ln>
                            <a:noFill/>
                          </a:ln>
                          <a:solidFill>
                            <a:srgbClr val="FFFFFF"/>
                          </a:solidFill>
                          <a:effectLst/>
                          <a:uLnTx/>
                          <a:uFillTx/>
                          <a:latin typeface="+mn-lt"/>
                          <a:ea typeface="+mn-ea"/>
                          <a:cs typeface="+mn-cs"/>
                        </a:rPr>
                        <a:t>Holy</a:t>
                      </a:r>
                      <a:endParaRPr lang="en-US" dirty="0"/>
                    </a:p>
                  </a:txBody>
                  <a:tcPr>
                    <a:solidFill>
                      <a:schemeClr val="tx1"/>
                    </a:solidFill>
                  </a:tcPr>
                </a:tc>
                <a:tc>
                  <a:txBody>
                    <a:bodyPr/>
                    <a:lstStyle/>
                    <a:p>
                      <a:pPr algn="ctr"/>
                      <a:r>
                        <a:rPr kumimoji="0" lang="he-IL" sz="4800" b="1" i="0" u="none" strike="noStrike" kern="0" cap="none" spc="0" normalizeH="0" baseline="0" noProof="0" dirty="0">
                          <a:ln>
                            <a:noFill/>
                          </a:ln>
                          <a:solidFill>
                            <a:srgbClr val="FFFFFF"/>
                          </a:solidFill>
                          <a:effectLst/>
                          <a:uLnTx/>
                          <a:uFillTx/>
                          <a:latin typeface="David" panose="020E0502060401010101" pitchFamily="34" charset="-79"/>
                          <a:ea typeface="+mn-ea"/>
                          <a:cs typeface="David" panose="020E0502060401010101" pitchFamily="34" charset="-79"/>
                        </a:rPr>
                        <a:t>קָדוֹשׁ</a:t>
                      </a:r>
                      <a:endParaRPr kumimoji="0" lang="en-US" sz="4800" b="1" i="0" u="none" strike="noStrike" kern="0" cap="none" spc="0" normalizeH="0" baseline="0" dirty="0">
                        <a:ln>
                          <a:noFill/>
                        </a:ln>
                        <a:solidFill>
                          <a:srgbClr val="FFFFFF"/>
                        </a:solidFill>
                        <a:effectLst/>
                        <a:uLnTx/>
                        <a:uFillTx/>
                        <a:latin typeface="David" panose="020E0502060401010101" pitchFamily="34" charset="-79"/>
                        <a:ea typeface="+mn-ea"/>
                        <a:cs typeface="David" panose="020E0502060401010101" pitchFamily="34" charset="-79"/>
                      </a:endParaRPr>
                    </a:p>
                  </a:txBody>
                  <a:tcPr>
                    <a:solidFill>
                      <a:schemeClr val="tx1"/>
                    </a:solidFill>
                  </a:tcPr>
                </a:tc>
                <a:tc>
                  <a:txBody>
                    <a:bodyPr/>
                    <a:lstStyle/>
                    <a:p>
                      <a:r>
                        <a:rPr kumimoji="0" lang="en-US" sz="4000" b="0" i="0" u="none" strike="noStrike" kern="0" cap="none" spc="0" normalizeH="0" baseline="0" noProof="0" dirty="0" err="1">
                          <a:ln>
                            <a:noFill/>
                          </a:ln>
                          <a:solidFill>
                            <a:srgbClr val="FFFFFF"/>
                          </a:solidFill>
                          <a:effectLst/>
                          <a:uLnTx/>
                          <a:uFillTx/>
                          <a:latin typeface="+mn-lt"/>
                          <a:ea typeface="+mn-ea"/>
                          <a:cs typeface="+mn-cs"/>
                        </a:rPr>
                        <a:t>kadosh</a:t>
                      </a:r>
                      <a:endParaRPr lang="en-US" sz="1013" kern="1200" dirty="0">
                        <a:solidFill>
                          <a:schemeClr val="dk1"/>
                        </a:solidFill>
                        <a:latin typeface="+mn-lt"/>
                        <a:ea typeface="+mn-ea"/>
                        <a:cs typeface="+mn-cs"/>
                      </a:endParaRPr>
                    </a:p>
                  </a:txBody>
                  <a:tcPr>
                    <a:solidFill>
                      <a:schemeClr val="tx1"/>
                    </a:solidFill>
                  </a:tcPr>
                </a:tc>
                <a:tc>
                  <a:txBody>
                    <a:bodyPr/>
                    <a:lstStyle/>
                    <a:p>
                      <a:r>
                        <a:rPr kumimoji="0" lang="en-US" sz="3600" b="0" i="0" u="none" strike="noStrike" kern="0" cap="none" spc="0" normalizeH="0" baseline="0" noProof="0" dirty="0">
                          <a:ln>
                            <a:noFill/>
                          </a:ln>
                          <a:solidFill>
                            <a:srgbClr val="FFFFFF"/>
                          </a:solidFill>
                          <a:effectLst/>
                          <a:uLnTx/>
                          <a:uFillTx/>
                          <a:latin typeface="+mn-lt"/>
                          <a:ea typeface="+mn-ea"/>
                          <a:cs typeface="+mn-cs"/>
                        </a:rPr>
                        <a:t>adjective</a:t>
                      </a:r>
                      <a:endParaRPr lang="en-US" sz="1000" kern="1200" dirty="0">
                        <a:solidFill>
                          <a:schemeClr val="dk1"/>
                        </a:solidFill>
                        <a:latin typeface="+mn-lt"/>
                        <a:ea typeface="+mn-ea"/>
                        <a:cs typeface="+mn-cs"/>
                      </a:endParaRPr>
                    </a:p>
                  </a:txBody>
                  <a:tcPr>
                    <a:solidFill>
                      <a:schemeClr val="tx1"/>
                    </a:solidFill>
                  </a:tcPr>
                </a:tc>
                <a:extLst>
                  <a:ext uri="{0D108BD9-81ED-4DB2-BD59-A6C34878D82A}">
                    <a16:rowId xmlns:a16="http://schemas.microsoft.com/office/drawing/2014/main" val="3714772175"/>
                  </a:ext>
                </a:extLst>
              </a:tr>
            </a:tbl>
          </a:graphicData>
        </a:graphic>
      </p:graphicFrame>
    </p:spTree>
    <p:extLst>
      <p:ext uri="{BB962C8B-B14F-4D97-AF65-F5344CB8AC3E}">
        <p14:creationId xmlns:p14="http://schemas.microsoft.com/office/powerpoint/2010/main" val="687249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u="sng" dirty="0">
                <a:solidFill>
                  <a:srgbClr val="FFFF66"/>
                </a:solidFill>
              </a:rPr>
              <a:t>Holy</a:t>
            </a:r>
            <a:r>
              <a:rPr lang="en-US" sz="4000" dirty="0"/>
              <a:t> means 	</a:t>
            </a:r>
          </a:p>
          <a:p>
            <a:pPr algn="l"/>
            <a:r>
              <a:rPr lang="en-US" sz="4000" u="sng" dirty="0">
                <a:solidFill>
                  <a:srgbClr val="FFFF66"/>
                </a:solidFill>
              </a:rPr>
              <a:t>separate, morally pure, bright</a:t>
            </a:r>
          </a:p>
          <a:p>
            <a:pPr algn="l"/>
            <a:r>
              <a:rPr lang="en-US" sz="4000" dirty="0"/>
              <a:t>This is our purpose, our goal.  To be holy, to share in G-d’s holiness through Messiah Yeshua.</a:t>
            </a:r>
          </a:p>
        </p:txBody>
      </p:sp>
    </p:spTree>
    <p:extLst>
      <p:ext uri="{BB962C8B-B14F-4D97-AF65-F5344CB8AC3E}">
        <p14:creationId xmlns:p14="http://schemas.microsoft.com/office/powerpoint/2010/main" val="1923054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English Word History</a:t>
            </a:r>
          </a:p>
          <a:p>
            <a:pPr algn="l"/>
            <a:r>
              <a:rPr lang="en-US" sz="4000" u="sng" dirty="0">
                <a:solidFill>
                  <a:srgbClr val="FFFF66"/>
                </a:solidFill>
              </a:rPr>
              <a:t>holy</a:t>
            </a:r>
          </a:p>
          <a:p>
            <a:pPr algn="l"/>
            <a:r>
              <a:rPr lang="en-US" sz="4000" dirty="0"/>
              <a:t>Middle English, from Old English </a:t>
            </a:r>
            <a:r>
              <a:rPr lang="en-US" sz="4000" dirty="0" err="1"/>
              <a:t>hālig</a:t>
            </a:r>
            <a:r>
              <a:rPr lang="en-US" sz="4000" dirty="0"/>
              <a:t>; akin to Old English </a:t>
            </a:r>
            <a:r>
              <a:rPr lang="en-US" sz="4000" u="sng" dirty="0" err="1">
                <a:solidFill>
                  <a:srgbClr val="FFFF66"/>
                </a:solidFill>
              </a:rPr>
              <a:t>hāl</a:t>
            </a:r>
            <a:r>
              <a:rPr lang="en-US" sz="4000" u="sng" dirty="0">
                <a:solidFill>
                  <a:srgbClr val="FFFF66"/>
                </a:solidFill>
              </a:rPr>
              <a:t> whole</a:t>
            </a:r>
            <a:endParaRPr lang="en-US" sz="4000" dirty="0"/>
          </a:p>
        </p:txBody>
      </p:sp>
    </p:spTree>
    <p:extLst>
      <p:ext uri="{BB962C8B-B14F-4D97-AF65-F5344CB8AC3E}">
        <p14:creationId xmlns:p14="http://schemas.microsoft.com/office/powerpoint/2010/main" val="2673920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u="sng" dirty="0">
                <a:solidFill>
                  <a:srgbClr val="FFFF66"/>
                </a:solidFill>
              </a:rPr>
              <a:t>Health</a:t>
            </a:r>
            <a:r>
              <a:rPr lang="en-US" sz="4000" dirty="0"/>
              <a:t> </a:t>
            </a:r>
          </a:p>
          <a:p>
            <a:pPr algn="l"/>
            <a:r>
              <a:rPr lang="en-US" sz="4000" dirty="0"/>
              <a:t>Middle English </a:t>
            </a:r>
            <a:r>
              <a:rPr lang="en-US" sz="4000" dirty="0" err="1"/>
              <a:t>helthe</a:t>
            </a:r>
            <a:r>
              <a:rPr lang="en-US" sz="4000" dirty="0"/>
              <a:t>, from Old English </a:t>
            </a:r>
            <a:r>
              <a:rPr lang="en-US" sz="4000" dirty="0" err="1"/>
              <a:t>hǣlth</a:t>
            </a:r>
            <a:r>
              <a:rPr lang="en-US" sz="4000" dirty="0"/>
              <a:t>, </a:t>
            </a:r>
            <a:r>
              <a:rPr lang="en-US" sz="4000" u="sng" dirty="0">
                <a:solidFill>
                  <a:srgbClr val="FFFF66"/>
                </a:solidFill>
              </a:rPr>
              <a:t>from </a:t>
            </a:r>
            <a:r>
              <a:rPr lang="en-US" sz="4000" u="sng" dirty="0" err="1">
                <a:solidFill>
                  <a:srgbClr val="FFFF66"/>
                </a:solidFill>
              </a:rPr>
              <a:t>hāl</a:t>
            </a:r>
            <a:endParaRPr lang="en-US" sz="4000" u="sng" dirty="0">
              <a:solidFill>
                <a:srgbClr val="FFFF66"/>
              </a:solidFill>
            </a:endParaRPr>
          </a:p>
        </p:txBody>
      </p:sp>
    </p:spTree>
    <p:extLst>
      <p:ext uri="{BB962C8B-B14F-4D97-AF65-F5344CB8AC3E}">
        <p14:creationId xmlns:p14="http://schemas.microsoft.com/office/powerpoint/2010/main" val="1268402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a:bodyPr>
          <a:lstStyle/>
          <a:p>
            <a:pPr algn="l"/>
            <a:r>
              <a:rPr lang="en-US" sz="4300" u="sng" dirty="0">
                <a:solidFill>
                  <a:srgbClr val="FFFF66"/>
                </a:solidFill>
              </a:rPr>
              <a:t>whole</a:t>
            </a:r>
          </a:p>
          <a:p>
            <a:pPr algn="l"/>
            <a:r>
              <a:rPr lang="en-US" sz="4000" dirty="0"/>
              <a:t>A (1) free of wound or injury : unhurt</a:t>
            </a:r>
          </a:p>
          <a:p>
            <a:pPr algn="l" defTabSz="400050"/>
            <a:r>
              <a:rPr lang="en-US" sz="4000" dirty="0"/>
              <a:t>	(2) recovered from a wound or 			                	      injury : restored</a:t>
            </a:r>
          </a:p>
          <a:p>
            <a:pPr algn="l">
              <a:tabLst>
                <a:tab pos="400050" algn="l"/>
              </a:tabLst>
            </a:pPr>
            <a:r>
              <a:rPr lang="en-US" sz="4000" dirty="0"/>
              <a:t>	(3) being healed “whole of an 			     ancient evil, I sleep sound” — </a:t>
            </a:r>
          </a:p>
          <a:p>
            <a:pPr algn="l">
              <a:tabLst>
                <a:tab pos="400050" algn="l"/>
              </a:tabLst>
            </a:pPr>
            <a:r>
              <a:rPr lang="en-US" sz="4000" dirty="0"/>
              <a:t>	     A.E. Housman</a:t>
            </a:r>
          </a:p>
        </p:txBody>
      </p:sp>
    </p:spTree>
    <p:extLst>
      <p:ext uri="{BB962C8B-B14F-4D97-AF65-F5344CB8AC3E}">
        <p14:creationId xmlns:p14="http://schemas.microsoft.com/office/powerpoint/2010/main" val="3708832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u="sng" dirty="0">
                <a:solidFill>
                  <a:srgbClr val="FFFF66"/>
                </a:solidFill>
              </a:rPr>
              <a:t>whole</a:t>
            </a:r>
          </a:p>
          <a:p>
            <a:pPr algn="l" defTabSz="514350"/>
            <a:r>
              <a:rPr lang="en-US" sz="4000" dirty="0"/>
              <a:t>B free of defect or impairment:        	intact</a:t>
            </a:r>
          </a:p>
          <a:p>
            <a:pPr algn="l" defTabSz="514350"/>
            <a:r>
              <a:rPr lang="en-US" sz="4000" dirty="0"/>
              <a:t>C physically sound and healthy : 	free of disease or deformity</a:t>
            </a:r>
          </a:p>
          <a:p>
            <a:pPr algn="l"/>
            <a:r>
              <a:rPr lang="en-US" sz="4000" dirty="0"/>
              <a:t>D mentally or emotionally sound</a:t>
            </a:r>
          </a:p>
        </p:txBody>
      </p:sp>
    </p:spTree>
    <p:extLst>
      <p:ext uri="{BB962C8B-B14F-4D97-AF65-F5344CB8AC3E}">
        <p14:creationId xmlns:p14="http://schemas.microsoft.com/office/powerpoint/2010/main" val="3808955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Conclusion of word analysis:</a:t>
            </a:r>
          </a:p>
          <a:p>
            <a:pPr algn="l"/>
            <a:r>
              <a:rPr lang="en-US" sz="4000" dirty="0"/>
              <a:t>Holiness, health, wholeness are deeply related.</a:t>
            </a:r>
          </a:p>
        </p:txBody>
      </p:sp>
    </p:spTree>
    <p:extLst>
      <p:ext uri="{BB962C8B-B14F-4D97-AF65-F5344CB8AC3E}">
        <p14:creationId xmlns:p14="http://schemas.microsoft.com/office/powerpoint/2010/main" val="3760550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Tree>
    <p:extLst>
      <p:ext uri="{BB962C8B-B14F-4D97-AF65-F5344CB8AC3E}">
        <p14:creationId xmlns:p14="http://schemas.microsoft.com/office/powerpoint/2010/main" val="852853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C6CC57DE-0EB3-E109-6CE1-B20EC75E19D6}"/>
              </a:ext>
            </a:extLst>
          </p:cNvPr>
          <p:cNvPicPr>
            <a:picLocks noChangeAspect="1"/>
          </p:cNvPicPr>
          <p:nvPr/>
        </p:nvPicPr>
        <p:blipFill>
          <a:blip r:embed="rId3"/>
          <a:stretch>
            <a:fillRect/>
          </a:stretch>
        </p:blipFill>
        <p:spPr>
          <a:xfrm>
            <a:off x="52950" y="0"/>
            <a:ext cx="9038099" cy="5143500"/>
          </a:xfrm>
          <a:prstGeom prst="rect">
            <a:avLst/>
          </a:prstGeom>
        </p:spPr>
      </p:pic>
      <p:sp>
        <p:nvSpPr>
          <p:cNvPr id="2" name="TextBox 1">
            <a:extLst>
              <a:ext uri="{FF2B5EF4-FFF2-40B4-BE49-F238E27FC236}">
                <a16:creationId xmlns:a16="http://schemas.microsoft.com/office/drawing/2014/main" id="{0BFB31E6-F3E3-F8C2-C7F3-E3D2F553D359}"/>
              </a:ext>
            </a:extLst>
          </p:cNvPr>
          <p:cNvSpPr txBox="1"/>
          <p:nvPr/>
        </p:nvSpPr>
        <p:spPr>
          <a:xfrm>
            <a:off x="669634" y="4019550"/>
            <a:ext cx="7944162" cy="707886"/>
          </a:xfrm>
          <a:prstGeom prst="rect">
            <a:avLst/>
          </a:prstGeom>
          <a:noFill/>
        </p:spPr>
        <p:txBody>
          <a:bodyPr wrap="none" rtlCol="0">
            <a:spAutoFit/>
          </a:bodyPr>
          <a:lstStyle/>
          <a:p>
            <a:pPr algn="l"/>
            <a:r>
              <a:rPr lang="en-US" dirty="0"/>
              <a:t>Explosives inserted into pagers</a:t>
            </a:r>
          </a:p>
        </p:txBody>
      </p:sp>
    </p:spTree>
    <p:extLst>
      <p:ext uri="{BB962C8B-B14F-4D97-AF65-F5344CB8AC3E}">
        <p14:creationId xmlns:p14="http://schemas.microsoft.com/office/powerpoint/2010/main" val="2071485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E79EF78B-F3E1-ABA8-35B4-FF30ED097E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49233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A7FE15C5-AA85-7663-95C4-32C10C0FC3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A6754FF4-4A9E-034B-4818-5E9177C8EEB6}"/>
              </a:ext>
            </a:extLst>
          </p:cNvPr>
          <p:cNvSpPr txBox="1"/>
          <p:nvPr/>
        </p:nvSpPr>
        <p:spPr>
          <a:xfrm>
            <a:off x="115773" y="285750"/>
            <a:ext cx="8275855" cy="3170099"/>
          </a:xfrm>
          <a:prstGeom prst="rect">
            <a:avLst/>
          </a:prstGeom>
          <a:noFill/>
        </p:spPr>
        <p:txBody>
          <a:bodyPr wrap="none" rtlCol="0">
            <a:spAutoFit/>
          </a:bodyPr>
          <a:lstStyle/>
          <a:p>
            <a:pPr algn="l"/>
            <a:r>
              <a:rPr lang="en-US" u="sng" dirty="0">
                <a:solidFill>
                  <a:srgbClr val="FFFF66"/>
                </a:solidFill>
              </a:rPr>
              <a:t>Sanctification: Inner Wholeness</a:t>
            </a:r>
          </a:p>
          <a:p>
            <a:pPr marL="461963" indent="-461963" algn="l">
              <a:buFont typeface="+mj-lt"/>
              <a:buAutoNum type="arabicPeriod"/>
            </a:pPr>
            <a:r>
              <a:rPr lang="en-US" dirty="0"/>
              <a:t>The world in trauma</a:t>
            </a:r>
          </a:p>
          <a:p>
            <a:pPr marL="461963" indent="-461963" algn="l">
              <a:buFont typeface="+mj-lt"/>
              <a:buAutoNum type="arabicPeriod"/>
            </a:pPr>
            <a:r>
              <a:rPr lang="en-US" dirty="0"/>
              <a:t>Word analysis of sanctification</a:t>
            </a:r>
          </a:p>
          <a:p>
            <a:pPr marL="461963" indent="-461963" algn="l">
              <a:buFont typeface="+mj-lt"/>
              <a:buAutoNum type="arabicPeriod"/>
            </a:pPr>
            <a:r>
              <a:rPr lang="en-US" u="sng" dirty="0" err="1">
                <a:solidFill>
                  <a:srgbClr val="FFFF66"/>
                </a:solidFill>
              </a:rPr>
              <a:t>Ellel’s</a:t>
            </a:r>
            <a:r>
              <a:rPr lang="en-US" u="sng" dirty="0">
                <a:solidFill>
                  <a:srgbClr val="FFFF66"/>
                </a:solidFill>
              </a:rPr>
              <a:t> approach</a:t>
            </a:r>
          </a:p>
          <a:p>
            <a:pPr marL="461963" indent="-461963" algn="l">
              <a:buFont typeface="+mj-lt"/>
              <a:buAutoNum type="arabicPeriod"/>
            </a:pPr>
            <a:r>
              <a:rPr lang="en-US" dirty="0"/>
              <a:t>Ephesians 5.1-5</a:t>
            </a:r>
          </a:p>
        </p:txBody>
      </p:sp>
    </p:spTree>
    <p:extLst>
      <p:ext uri="{BB962C8B-B14F-4D97-AF65-F5344CB8AC3E}">
        <p14:creationId xmlns:p14="http://schemas.microsoft.com/office/powerpoint/2010/main" val="26701648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5486400" cy="4800600"/>
          </a:xfrm>
        </p:spPr>
        <p:txBody>
          <a:bodyPr>
            <a:normAutofit lnSpcReduction="10000"/>
          </a:bodyPr>
          <a:lstStyle/>
          <a:p>
            <a:pPr algn="l"/>
            <a:r>
              <a:rPr lang="en-US" altLang="en-US" sz="3600" dirty="0"/>
              <a:t>From the </a:t>
            </a:r>
            <a:r>
              <a:rPr lang="en-US" altLang="en-US" sz="3600" dirty="0" err="1"/>
              <a:t>Ellel</a:t>
            </a:r>
            <a:r>
              <a:rPr lang="en-US" altLang="en-US" sz="3600" dirty="0"/>
              <a:t> Website  ellel.org/</a:t>
            </a:r>
          </a:p>
          <a:p>
            <a:pPr algn="l"/>
            <a:r>
              <a:rPr lang="en-US" sz="4000" dirty="0"/>
              <a:t>The sad truth is that many believers feel that there is no real answer to the problems they face on a </a:t>
            </a:r>
            <a:r>
              <a:rPr lang="en-US" sz="4000" u="sng" dirty="0">
                <a:solidFill>
                  <a:srgbClr val="FFFF66"/>
                </a:solidFill>
              </a:rPr>
              <a:t>daily basis</a:t>
            </a:r>
            <a:r>
              <a:rPr lang="en-US" sz="4000" dirty="0"/>
              <a:t> – </a:t>
            </a:r>
          </a:p>
        </p:txBody>
      </p:sp>
      <p:pic>
        <p:nvPicPr>
          <p:cNvPr id="3" name="Picture 2">
            <a:extLst>
              <a:ext uri="{FF2B5EF4-FFF2-40B4-BE49-F238E27FC236}">
                <a16:creationId xmlns:a16="http://schemas.microsoft.com/office/drawing/2014/main" id="{7852F38D-D16E-DDB0-A949-6F2C3CC20840}"/>
              </a:ext>
            </a:extLst>
          </p:cNvPr>
          <p:cNvPicPr>
            <a:picLocks noChangeAspect="1"/>
          </p:cNvPicPr>
          <p:nvPr/>
        </p:nvPicPr>
        <p:blipFill>
          <a:blip r:embed="rId3"/>
          <a:stretch>
            <a:fillRect/>
          </a:stretch>
        </p:blipFill>
        <p:spPr>
          <a:xfrm>
            <a:off x="5458054" y="742950"/>
            <a:ext cx="3685946" cy="2647950"/>
          </a:xfrm>
          <a:prstGeom prst="rect">
            <a:avLst/>
          </a:prstGeom>
        </p:spPr>
      </p:pic>
    </p:spTree>
    <p:extLst>
      <p:ext uri="{BB962C8B-B14F-4D97-AF65-F5344CB8AC3E}">
        <p14:creationId xmlns:p14="http://schemas.microsoft.com/office/powerpoint/2010/main" val="4087715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problems such as fear and anxiety, addictions and anger outbursts, long-term consequences of trauma or abuse and relationship dysfunction... to name but a few. The list is endless!</a:t>
            </a:r>
          </a:p>
        </p:txBody>
      </p:sp>
    </p:spTree>
    <p:extLst>
      <p:ext uri="{BB962C8B-B14F-4D97-AF65-F5344CB8AC3E}">
        <p14:creationId xmlns:p14="http://schemas.microsoft.com/office/powerpoint/2010/main" val="2116406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Our definition of </a:t>
            </a:r>
            <a:r>
              <a:rPr lang="en-US" sz="4000" u="sng" dirty="0">
                <a:solidFill>
                  <a:srgbClr val="FFFF66"/>
                </a:solidFill>
              </a:rPr>
              <a:t>healing</a:t>
            </a:r>
            <a:r>
              <a:rPr lang="en-US" sz="4000" dirty="0"/>
              <a:t> is simple. We believe healing is God's supernatural work of bringing order into a person's life where there has been disorder! It includes looking at the root problems that may be the cause of a person's struggle -</a:t>
            </a:r>
          </a:p>
        </p:txBody>
      </p:sp>
    </p:spTree>
    <p:extLst>
      <p:ext uri="{BB962C8B-B14F-4D97-AF65-F5344CB8AC3E}">
        <p14:creationId xmlns:p14="http://schemas.microsoft.com/office/powerpoint/2010/main" val="32408862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dealing with any unforgiveness, sin, wounding, or hold of the enemy. As we help a person do their business with God in forgiving, repenting and making godly choices, we then pray for the Lord to bring His healing. It's not the weird or wacky picture of healing that some people have - just basic discipleship.</a:t>
            </a:r>
          </a:p>
        </p:txBody>
      </p:sp>
    </p:spTree>
    <p:extLst>
      <p:ext uri="{BB962C8B-B14F-4D97-AF65-F5344CB8AC3E}">
        <p14:creationId xmlns:p14="http://schemas.microsoft.com/office/powerpoint/2010/main" val="3873674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E79EF78B-F3E1-ABA8-35B4-FF30ED097E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256709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A7FE15C5-AA85-7663-95C4-32C10C0FC3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A6754FF4-4A9E-034B-4818-5E9177C8EEB6}"/>
              </a:ext>
            </a:extLst>
          </p:cNvPr>
          <p:cNvSpPr txBox="1"/>
          <p:nvPr/>
        </p:nvSpPr>
        <p:spPr>
          <a:xfrm>
            <a:off x="115773" y="285750"/>
            <a:ext cx="8275855" cy="3170099"/>
          </a:xfrm>
          <a:prstGeom prst="rect">
            <a:avLst/>
          </a:prstGeom>
          <a:noFill/>
        </p:spPr>
        <p:txBody>
          <a:bodyPr wrap="none" rtlCol="0">
            <a:spAutoFit/>
          </a:bodyPr>
          <a:lstStyle/>
          <a:p>
            <a:pPr algn="l"/>
            <a:r>
              <a:rPr lang="en-US" u="sng" dirty="0">
                <a:solidFill>
                  <a:srgbClr val="FFFF66"/>
                </a:solidFill>
              </a:rPr>
              <a:t>Sanctification: Inner Wholeness</a:t>
            </a:r>
          </a:p>
          <a:p>
            <a:pPr marL="461963" indent="-461963" algn="l">
              <a:buFont typeface="+mj-lt"/>
              <a:buAutoNum type="arabicPeriod"/>
            </a:pPr>
            <a:r>
              <a:rPr lang="en-US" dirty="0"/>
              <a:t>The world in trauma</a:t>
            </a:r>
          </a:p>
          <a:p>
            <a:pPr marL="461963" indent="-461963" algn="l">
              <a:buFont typeface="+mj-lt"/>
              <a:buAutoNum type="arabicPeriod"/>
            </a:pPr>
            <a:r>
              <a:rPr lang="en-US" dirty="0"/>
              <a:t>Word analysis of sanctification</a:t>
            </a:r>
          </a:p>
          <a:p>
            <a:pPr marL="461963" indent="-461963" algn="l">
              <a:buFont typeface="+mj-lt"/>
              <a:buAutoNum type="arabicPeriod"/>
            </a:pPr>
            <a:r>
              <a:rPr lang="en-US" dirty="0" err="1"/>
              <a:t>Ellel’s</a:t>
            </a:r>
            <a:r>
              <a:rPr lang="en-US" dirty="0"/>
              <a:t> approach</a:t>
            </a:r>
          </a:p>
          <a:p>
            <a:pPr marL="461963" indent="-461963" algn="l">
              <a:buFont typeface="+mj-lt"/>
              <a:buAutoNum type="arabicPeriod"/>
            </a:pPr>
            <a:r>
              <a:rPr lang="en-US" u="sng" dirty="0">
                <a:solidFill>
                  <a:srgbClr val="FFFF66"/>
                </a:solidFill>
              </a:rPr>
              <a:t>Ephesians 5.1-5</a:t>
            </a:r>
          </a:p>
        </p:txBody>
      </p:sp>
    </p:spTree>
    <p:extLst>
      <p:ext uri="{BB962C8B-B14F-4D97-AF65-F5344CB8AC3E}">
        <p14:creationId xmlns:p14="http://schemas.microsoft.com/office/powerpoint/2010/main" val="6985894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Eph. 4.22-32</a:t>
            </a:r>
            <a:r>
              <a:rPr lang="en-US" sz="4000" dirty="0"/>
              <a:t>  With respect to your former lifestyle, </a:t>
            </a:r>
            <a:r>
              <a:rPr lang="en-US" sz="4000" u="sng" dirty="0">
                <a:solidFill>
                  <a:srgbClr val="FFFF66"/>
                </a:solidFill>
              </a:rPr>
              <a:t>you are to lay aside</a:t>
            </a:r>
            <a:r>
              <a:rPr lang="en-US" sz="4000" dirty="0"/>
              <a:t> the old self corrupted by its deceitful desires, </a:t>
            </a:r>
          </a:p>
        </p:txBody>
      </p:sp>
    </p:spTree>
    <p:extLst>
      <p:ext uri="{BB962C8B-B14F-4D97-AF65-F5344CB8AC3E}">
        <p14:creationId xmlns:p14="http://schemas.microsoft.com/office/powerpoint/2010/main" val="38247617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Eph. 4.22-32</a:t>
            </a:r>
            <a:r>
              <a:rPr lang="en-US" sz="4000" dirty="0"/>
              <a:t> be renewed in the spirit of your mind, and </a:t>
            </a:r>
            <a:r>
              <a:rPr lang="en-US" sz="4000" u="sng" dirty="0">
                <a:solidFill>
                  <a:srgbClr val="FFFF66"/>
                </a:solidFill>
              </a:rPr>
              <a:t>put on the new self</a:t>
            </a:r>
            <a:r>
              <a:rPr lang="en-US" sz="4000" dirty="0"/>
              <a:t>—created to be like God in true righteousness and holiness. </a:t>
            </a:r>
          </a:p>
        </p:txBody>
      </p:sp>
    </p:spTree>
    <p:extLst>
      <p:ext uri="{BB962C8B-B14F-4D97-AF65-F5344CB8AC3E}">
        <p14:creationId xmlns:p14="http://schemas.microsoft.com/office/powerpoint/2010/main" val="1554884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D4DC56A6-9573-0ED7-7264-97DBBF82AFAE}"/>
              </a:ext>
            </a:extLst>
          </p:cNvPr>
          <p:cNvPicPr>
            <a:picLocks noChangeAspect="1"/>
          </p:cNvPicPr>
          <p:nvPr/>
        </p:nvPicPr>
        <p:blipFill>
          <a:blip r:embed="rId3"/>
          <a:stretch>
            <a:fillRect/>
          </a:stretch>
        </p:blipFill>
        <p:spPr>
          <a:xfrm>
            <a:off x="1421929" y="0"/>
            <a:ext cx="6300141" cy="5143500"/>
          </a:xfrm>
          <a:prstGeom prst="rect">
            <a:avLst/>
          </a:prstGeom>
        </p:spPr>
      </p:pic>
    </p:spTree>
    <p:extLst>
      <p:ext uri="{BB962C8B-B14F-4D97-AF65-F5344CB8AC3E}">
        <p14:creationId xmlns:p14="http://schemas.microsoft.com/office/powerpoint/2010/main" val="28704490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One commentator noted that from 4:25 on to the end of the book, the instructions all have to do with application of 4:22-24 , i.e. </a:t>
            </a:r>
            <a:r>
              <a:rPr lang="en-US" sz="4000" u="sng" dirty="0">
                <a:solidFill>
                  <a:srgbClr val="FFFF66"/>
                </a:solidFill>
              </a:rPr>
              <a:t>putting off the old man and putting on the new man.</a:t>
            </a:r>
          </a:p>
        </p:txBody>
      </p:sp>
    </p:spTree>
    <p:extLst>
      <p:ext uri="{BB962C8B-B14F-4D97-AF65-F5344CB8AC3E}">
        <p14:creationId xmlns:p14="http://schemas.microsoft.com/office/powerpoint/2010/main" val="3844033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Eph 5.1-5</a:t>
            </a:r>
            <a:r>
              <a:rPr lang="en-US" sz="4000" dirty="0"/>
              <a:t> Therefore be imitators of God, as dearly loved children; and walk in love, just as Messiah also loved us and gave Himself up for us as an offering and sacrifice to God for a fragrant aroma. But sexual immorality and any impurity or greed—</a:t>
            </a:r>
          </a:p>
        </p:txBody>
      </p:sp>
    </p:spTree>
    <p:extLst>
      <p:ext uri="{BB962C8B-B14F-4D97-AF65-F5344CB8AC3E}">
        <p14:creationId xmlns:p14="http://schemas.microsoft.com/office/powerpoint/2010/main" val="202690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Eph 5.1-5</a:t>
            </a:r>
            <a:r>
              <a:rPr lang="en-US" sz="4000" dirty="0"/>
              <a:t> don’t even let these be mentioned among you, as is proper for </a:t>
            </a:r>
            <a:r>
              <a:rPr lang="he-IL" sz="4400" b="1" dirty="0">
                <a:latin typeface="David" panose="020E0502060401010101" pitchFamily="34" charset="-79"/>
                <a:cs typeface="David" panose="020E0502060401010101" pitchFamily="34" charset="-79"/>
              </a:rPr>
              <a:t>קדושים</a:t>
            </a:r>
            <a:r>
              <a:rPr lang="en-US" sz="4400" b="1" dirty="0">
                <a:latin typeface="David" panose="020E0502060401010101" pitchFamily="34" charset="-79"/>
                <a:cs typeface="David" panose="020E0502060401010101" pitchFamily="34" charset="-79"/>
              </a:rPr>
              <a:t> </a:t>
            </a:r>
            <a:r>
              <a:rPr lang="en-US" sz="4000" i="1" dirty="0" err="1"/>
              <a:t>kedoshim</a:t>
            </a:r>
            <a:r>
              <a:rPr lang="en-US" sz="4000" dirty="0"/>
              <a:t> [holy people]. Obscene, coarse, and stupid talk are also out of place, but instead let there be thanksgiving. Know for certain that no immoral, </a:t>
            </a:r>
          </a:p>
        </p:txBody>
      </p:sp>
    </p:spTree>
    <p:extLst>
      <p:ext uri="{BB962C8B-B14F-4D97-AF65-F5344CB8AC3E}">
        <p14:creationId xmlns:p14="http://schemas.microsoft.com/office/powerpoint/2010/main" val="2989564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Eph 5.1-5</a:t>
            </a:r>
            <a:r>
              <a:rPr lang="en-US" sz="4000" dirty="0"/>
              <a:t> indecent, or greedy person—who is really an idol worshipper at heart—has any inheritance in the kingdom of Messiah and God.</a:t>
            </a:r>
          </a:p>
        </p:txBody>
      </p:sp>
    </p:spTree>
    <p:extLst>
      <p:ext uri="{BB962C8B-B14F-4D97-AF65-F5344CB8AC3E}">
        <p14:creationId xmlns:p14="http://schemas.microsoft.com/office/powerpoint/2010/main" val="6826473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5669350" cy="4800600"/>
          </a:xfrm>
        </p:spPr>
        <p:txBody>
          <a:bodyPr>
            <a:normAutofit/>
          </a:bodyPr>
          <a:lstStyle/>
          <a:p>
            <a:pPr algn="l"/>
            <a:r>
              <a:rPr lang="en-US" sz="4000" dirty="0"/>
              <a:t>Therefore be imitators of God</a:t>
            </a:r>
          </a:p>
          <a:p>
            <a:pPr algn="l"/>
            <a:endParaRPr lang="en-US" sz="4000" dirty="0"/>
          </a:p>
          <a:p>
            <a:pPr algn="l"/>
            <a:r>
              <a:rPr lang="en-US" sz="4000" dirty="0"/>
              <a:t>What does that mean?</a:t>
            </a:r>
          </a:p>
          <a:p>
            <a:pPr algn="l"/>
            <a:endParaRPr lang="en-US" sz="4000" dirty="0"/>
          </a:p>
        </p:txBody>
      </p:sp>
      <p:pic>
        <p:nvPicPr>
          <p:cNvPr id="3" name="Picture 2">
            <a:extLst>
              <a:ext uri="{FF2B5EF4-FFF2-40B4-BE49-F238E27FC236}">
                <a16:creationId xmlns:a16="http://schemas.microsoft.com/office/drawing/2014/main" id="{6F5546F6-06B5-5595-31A8-49780C32BA2C}"/>
              </a:ext>
            </a:extLst>
          </p:cNvPr>
          <p:cNvPicPr>
            <a:picLocks noChangeAspect="1"/>
          </p:cNvPicPr>
          <p:nvPr/>
        </p:nvPicPr>
        <p:blipFill>
          <a:blip r:embed="rId3"/>
          <a:stretch>
            <a:fillRect/>
          </a:stretch>
        </p:blipFill>
        <p:spPr>
          <a:xfrm>
            <a:off x="5897950" y="0"/>
            <a:ext cx="3246050" cy="5143500"/>
          </a:xfrm>
          <a:prstGeom prst="rect">
            <a:avLst/>
          </a:prstGeom>
        </p:spPr>
      </p:pic>
    </p:spTree>
    <p:extLst>
      <p:ext uri="{BB962C8B-B14F-4D97-AF65-F5344CB8AC3E}">
        <p14:creationId xmlns:p14="http://schemas.microsoft.com/office/powerpoint/2010/main" val="32793406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4724400" cy="4800600"/>
          </a:xfrm>
        </p:spPr>
        <p:txBody>
          <a:bodyPr>
            <a:normAutofit/>
          </a:bodyPr>
          <a:lstStyle/>
          <a:p>
            <a:pPr algn="l"/>
            <a:endParaRPr lang="en-US" altLang="en-US" sz="4000" dirty="0"/>
          </a:p>
          <a:p>
            <a:pPr algn="l"/>
            <a:r>
              <a:rPr lang="en-US" altLang="en-US" sz="4000" dirty="0"/>
              <a:t>Children love to imitate their parents. </a:t>
            </a:r>
          </a:p>
        </p:txBody>
      </p:sp>
      <p:pic>
        <p:nvPicPr>
          <p:cNvPr id="4" name="Picture 3">
            <a:extLst>
              <a:ext uri="{FF2B5EF4-FFF2-40B4-BE49-F238E27FC236}">
                <a16:creationId xmlns:a16="http://schemas.microsoft.com/office/drawing/2014/main" id="{D8892301-4149-93DD-07B2-67A9744BF5E2}"/>
              </a:ext>
            </a:extLst>
          </p:cNvPr>
          <p:cNvPicPr>
            <a:picLocks noChangeAspect="1"/>
          </p:cNvPicPr>
          <p:nvPr/>
        </p:nvPicPr>
        <p:blipFill>
          <a:blip r:embed="rId3"/>
          <a:stretch>
            <a:fillRect/>
          </a:stretch>
        </p:blipFill>
        <p:spPr>
          <a:xfrm>
            <a:off x="4953000" y="94607"/>
            <a:ext cx="3591426" cy="4610743"/>
          </a:xfrm>
          <a:prstGeom prst="rect">
            <a:avLst/>
          </a:prstGeom>
        </p:spPr>
      </p:pic>
    </p:spTree>
    <p:extLst>
      <p:ext uri="{BB962C8B-B14F-4D97-AF65-F5344CB8AC3E}">
        <p14:creationId xmlns:p14="http://schemas.microsoft.com/office/powerpoint/2010/main" val="7982114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10000"/>
          </a:bodyPr>
          <a:lstStyle/>
          <a:p>
            <a:pPr marL="400050" indent="-400050" algn="l">
              <a:buFont typeface="+mj-lt"/>
              <a:buAutoNum type="arabicPeriod"/>
            </a:pPr>
            <a:r>
              <a:rPr lang="en-US" sz="4000" dirty="0"/>
              <a:t>God Is Infinite – He is Self-Existing, Without Origin</a:t>
            </a:r>
          </a:p>
          <a:p>
            <a:pPr marL="400050" indent="-400050" algn="l">
              <a:buFont typeface="+mj-lt"/>
              <a:buAutoNum type="arabicPeriod"/>
            </a:pPr>
            <a:r>
              <a:rPr lang="en-US" sz="4000" dirty="0"/>
              <a:t>God Is Immutable – He Never Changes</a:t>
            </a:r>
          </a:p>
          <a:p>
            <a:pPr algn="l"/>
            <a:r>
              <a:rPr lang="en-US" sz="4000" dirty="0"/>
              <a:t>3.God Is Self-Sufficient – He Has No Needs</a:t>
            </a:r>
          </a:p>
          <a:p>
            <a:pPr algn="l"/>
            <a:r>
              <a:rPr lang="en-US" sz="4000" dirty="0"/>
              <a:t>4. God is Omnipotent – He Is All Powerful</a:t>
            </a:r>
          </a:p>
          <a:p>
            <a:pPr algn="l"/>
            <a:endParaRPr lang="en-US" sz="4000" dirty="0"/>
          </a:p>
        </p:txBody>
      </p:sp>
    </p:spTree>
    <p:extLst>
      <p:ext uri="{BB962C8B-B14F-4D97-AF65-F5344CB8AC3E}">
        <p14:creationId xmlns:p14="http://schemas.microsoft.com/office/powerpoint/2010/main" val="32343717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5. God Is Omniscient – He Is All-Knowing</a:t>
            </a:r>
          </a:p>
          <a:p>
            <a:pPr algn="l"/>
            <a:r>
              <a:rPr lang="en-US" sz="4000" dirty="0"/>
              <a:t>6. God Is Omnipresent – He Is Always Everywhere</a:t>
            </a:r>
          </a:p>
          <a:p>
            <a:pPr algn="l"/>
            <a:r>
              <a:rPr lang="en-US" sz="4000" dirty="0"/>
              <a:t>7. God Is Wise – He Is Full of Perfect, Unchanging Wisdom</a:t>
            </a:r>
          </a:p>
          <a:p>
            <a:pPr algn="l"/>
            <a:r>
              <a:rPr lang="en-US" sz="4000" dirty="0"/>
              <a:t>8. God Is Faithful – He Is Infinitely, Unchangingly True</a:t>
            </a:r>
          </a:p>
        </p:txBody>
      </p:sp>
    </p:spTree>
    <p:extLst>
      <p:ext uri="{BB962C8B-B14F-4D97-AF65-F5344CB8AC3E}">
        <p14:creationId xmlns:p14="http://schemas.microsoft.com/office/powerpoint/2010/main" val="21521796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20000"/>
          </a:bodyPr>
          <a:lstStyle/>
          <a:p>
            <a:pPr algn="l"/>
            <a:r>
              <a:rPr lang="en-US" sz="4000" dirty="0"/>
              <a:t>9. God Is Good – He Is Infinitely, Unchangingly Kind and Full of Good Will</a:t>
            </a:r>
          </a:p>
          <a:p>
            <a:pPr algn="l"/>
            <a:r>
              <a:rPr lang="en-US" sz="4000" dirty="0"/>
              <a:t>10. God Is Just – He Is Infinitely, Unchangeably Right and Perfect in All He Does</a:t>
            </a:r>
          </a:p>
          <a:p>
            <a:pPr algn="l"/>
            <a:r>
              <a:rPr lang="en-US" sz="4000" dirty="0"/>
              <a:t>11. God Is Merciful – He is Infinitely, Unchangeably Compassionate and Kind</a:t>
            </a:r>
          </a:p>
        </p:txBody>
      </p:sp>
    </p:spTree>
    <p:extLst>
      <p:ext uri="{BB962C8B-B14F-4D97-AF65-F5344CB8AC3E}">
        <p14:creationId xmlns:p14="http://schemas.microsoft.com/office/powerpoint/2010/main" val="22702078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0AB8FD74-9129-99D0-64C6-202609822A71}"/>
              </a:ext>
            </a:extLst>
          </p:cNvPr>
          <p:cNvPicPr>
            <a:picLocks noChangeAspect="1"/>
          </p:cNvPicPr>
          <p:nvPr/>
        </p:nvPicPr>
        <p:blipFill>
          <a:blip r:embed="rId3"/>
          <a:stretch>
            <a:fillRect/>
          </a:stretch>
        </p:blipFill>
        <p:spPr>
          <a:xfrm>
            <a:off x="100609" y="0"/>
            <a:ext cx="8942782" cy="5143500"/>
          </a:xfrm>
          <a:prstGeom prst="rect">
            <a:avLst/>
          </a:prstGeom>
        </p:spPr>
      </p:pic>
    </p:spTree>
    <p:extLst>
      <p:ext uri="{BB962C8B-B14F-4D97-AF65-F5344CB8AC3E}">
        <p14:creationId xmlns:p14="http://schemas.microsoft.com/office/powerpoint/2010/main" val="1546499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Exclusive Hylan </a:t>
            </a:r>
            <a:r>
              <a:rPr lang="en-US" sz="4000" dirty="0" err="1"/>
              <a:t>Slobodkin</a:t>
            </a:r>
            <a:r>
              <a:rPr lang="en-US" sz="4000" dirty="0"/>
              <a:t> [not confirmed]:</a:t>
            </a:r>
          </a:p>
          <a:p>
            <a:pPr algn="l"/>
            <a:r>
              <a:rPr lang="en-US" sz="4000" dirty="0"/>
              <a:t>An internal Hezbollah document from the office of the head of the organization's military intelligence division was leaked.</a:t>
            </a:r>
          </a:p>
        </p:txBody>
      </p:sp>
    </p:spTree>
    <p:extLst>
      <p:ext uri="{BB962C8B-B14F-4D97-AF65-F5344CB8AC3E}">
        <p14:creationId xmlns:p14="http://schemas.microsoft.com/office/powerpoint/2010/main" val="34868183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D08067F2-CEE2-FB75-7590-6D15BB42EE89}"/>
              </a:ext>
            </a:extLst>
          </p:cNvPr>
          <p:cNvPicPr>
            <a:picLocks noChangeAspect="1"/>
          </p:cNvPicPr>
          <p:nvPr/>
        </p:nvPicPr>
        <p:blipFill>
          <a:blip r:embed="rId3"/>
          <a:stretch>
            <a:fillRect/>
          </a:stretch>
        </p:blipFill>
        <p:spPr>
          <a:xfrm>
            <a:off x="621371" y="0"/>
            <a:ext cx="7901257" cy="5143500"/>
          </a:xfrm>
          <a:prstGeom prst="rect">
            <a:avLst/>
          </a:prstGeom>
        </p:spPr>
      </p:pic>
    </p:spTree>
    <p:extLst>
      <p:ext uri="{BB962C8B-B14F-4D97-AF65-F5344CB8AC3E}">
        <p14:creationId xmlns:p14="http://schemas.microsoft.com/office/powerpoint/2010/main" val="36050804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FC6C10FE-BE18-6BC6-A52B-0372111EFB3B}"/>
              </a:ext>
            </a:extLst>
          </p:cNvPr>
          <p:cNvPicPr>
            <a:picLocks noChangeAspect="1"/>
          </p:cNvPicPr>
          <p:nvPr/>
        </p:nvPicPr>
        <p:blipFill>
          <a:blip r:embed="rId3"/>
          <a:stretch>
            <a:fillRect/>
          </a:stretch>
        </p:blipFill>
        <p:spPr>
          <a:xfrm>
            <a:off x="602379" y="0"/>
            <a:ext cx="7939241" cy="5143500"/>
          </a:xfrm>
          <a:prstGeom prst="rect">
            <a:avLst/>
          </a:prstGeom>
        </p:spPr>
      </p:pic>
    </p:spTree>
    <p:extLst>
      <p:ext uri="{BB962C8B-B14F-4D97-AF65-F5344CB8AC3E}">
        <p14:creationId xmlns:p14="http://schemas.microsoft.com/office/powerpoint/2010/main" val="6756196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D3B754DB-6B89-2EE9-9E71-2C5051F903DE}"/>
              </a:ext>
            </a:extLst>
          </p:cNvPr>
          <p:cNvPicPr>
            <a:picLocks noChangeAspect="1"/>
          </p:cNvPicPr>
          <p:nvPr/>
        </p:nvPicPr>
        <p:blipFill>
          <a:blip r:embed="rId3"/>
          <a:stretch>
            <a:fillRect/>
          </a:stretch>
        </p:blipFill>
        <p:spPr>
          <a:xfrm>
            <a:off x="692239" y="0"/>
            <a:ext cx="7759521" cy="5143500"/>
          </a:xfrm>
          <a:prstGeom prst="rect">
            <a:avLst/>
          </a:prstGeom>
        </p:spPr>
      </p:pic>
    </p:spTree>
    <p:extLst>
      <p:ext uri="{BB962C8B-B14F-4D97-AF65-F5344CB8AC3E}">
        <p14:creationId xmlns:p14="http://schemas.microsoft.com/office/powerpoint/2010/main" val="27800317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We obviously can’t do most of those so the text specifies</a:t>
            </a:r>
          </a:p>
        </p:txBody>
      </p:sp>
    </p:spTree>
    <p:extLst>
      <p:ext uri="{BB962C8B-B14F-4D97-AF65-F5344CB8AC3E}">
        <p14:creationId xmlns:p14="http://schemas.microsoft.com/office/powerpoint/2010/main" val="7054763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Eph 5.1-5</a:t>
            </a:r>
            <a:r>
              <a:rPr lang="en-US" sz="4000" dirty="0"/>
              <a:t> as dearly loved children</a:t>
            </a:r>
          </a:p>
          <a:p>
            <a:pPr algn="l"/>
            <a:endParaRPr lang="en-US" sz="1600" dirty="0"/>
          </a:p>
          <a:p>
            <a:pPr algn="l"/>
            <a:r>
              <a:rPr lang="en-US" sz="4000" dirty="0"/>
              <a:t>Many have NO idea what it is to be have loving parental role models.</a:t>
            </a:r>
          </a:p>
          <a:p>
            <a:pPr algn="l"/>
            <a:endParaRPr lang="en-US" sz="4000" dirty="0"/>
          </a:p>
        </p:txBody>
      </p:sp>
    </p:spTree>
    <p:extLst>
      <p:ext uri="{BB962C8B-B14F-4D97-AF65-F5344CB8AC3E}">
        <p14:creationId xmlns:p14="http://schemas.microsoft.com/office/powerpoint/2010/main" val="25658967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Eph 5.1-5</a:t>
            </a:r>
            <a:r>
              <a:rPr lang="en-US" sz="4000" dirty="0"/>
              <a:t> and walk in love</a:t>
            </a:r>
          </a:p>
        </p:txBody>
      </p:sp>
    </p:spTree>
    <p:extLst>
      <p:ext uri="{BB962C8B-B14F-4D97-AF65-F5344CB8AC3E}">
        <p14:creationId xmlns:p14="http://schemas.microsoft.com/office/powerpoint/2010/main" val="20202228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Eph 5.1-5  </a:t>
            </a:r>
            <a:r>
              <a:rPr lang="en-US" sz="4000" dirty="0"/>
              <a:t>and walk in love just as Messiah also loved us and gave Himself up for us as an offering and sacrifice to God for a fragrant aroma.</a:t>
            </a:r>
          </a:p>
        </p:txBody>
      </p:sp>
    </p:spTree>
    <p:extLst>
      <p:ext uri="{BB962C8B-B14F-4D97-AF65-F5344CB8AC3E}">
        <p14:creationId xmlns:p14="http://schemas.microsoft.com/office/powerpoint/2010/main" val="7515293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Sacrificial love which deals with offenses, forgives.</a:t>
            </a:r>
          </a:p>
          <a:p>
            <a:pPr marL="285750" indent="-285750" algn="l">
              <a:buFont typeface="Arial" panose="020B0604020202020204" pitchFamily="34" charset="0"/>
              <a:buChar char="•"/>
            </a:pPr>
            <a:r>
              <a:rPr lang="en-US" sz="4000" dirty="0"/>
              <a:t>Importance of forgiveness</a:t>
            </a:r>
          </a:p>
          <a:p>
            <a:pPr marL="285750" indent="-285750" algn="l">
              <a:buFont typeface="Arial" panose="020B0604020202020204" pitchFamily="34" charset="0"/>
              <a:buChar char="•"/>
            </a:pPr>
            <a:r>
              <a:rPr lang="en-US" sz="4000" dirty="0"/>
              <a:t>C.S. Lewis: Everyone thinks forgiveness is a great idea until he has something to forgive.</a:t>
            </a:r>
          </a:p>
        </p:txBody>
      </p:sp>
    </p:spTree>
    <p:extLst>
      <p:ext uri="{BB962C8B-B14F-4D97-AF65-F5344CB8AC3E}">
        <p14:creationId xmlns:p14="http://schemas.microsoft.com/office/powerpoint/2010/main" val="17313467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Mt 5.23-26 </a:t>
            </a:r>
            <a:r>
              <a:rPr lang="en-US" sz="4000" dirty="0"/>
              <a:t>So if you are offering your gift at the Temple altar and you remember there that your brother has something against you, leave your gift where it is by the altar, and go, make peace with your brother. Then come back and offer your gift.</a:t>
            </a:r>
          </a:p>
        </p:txBody>
      </p:sp>
    </p:spTree>
    <p:extLst>
      <p:ext uri="{BB962C8B-B14F-4D97-AF65-F5344CB8AC3E}">
        <p14:creationId xmlns:p14="http://schemas.microsoft.com/office/powerpoint/2010/main" val="21866664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a:bodyPr>
          <a:lstStyle/>
          <a:p>
            <a:pPr algn="l"/>
            <a:r>
              <a:rPr lang="en-US" sz="4000" baseline="30000" dirty="0"/>
              <a:t>Mt. 6.12 </a:t>
            </a:r>
            <a:r>
              <a:rPr lang="en-US" sz="4000" dirty="0"/>
              <a:t>Forgive us what we have done wrong, </a:t>
            </a:r>
            <a:r>
              <a:rPr lang="en-US" sz="4000" u="sng" dirty="0">
                <a:solidFill>
                  <a:srgbClr val="FFFF66"/>
                </a:solidFill>
              </a:rPr>
              <a:t>as we too </a:t>
            </a:r>
            <a:r>
              <a:rPr lang="en-US" sz="4000" dirty="0"/>
              <a:t>have forgiven those who have wronged us.</a:t>
            </a:r>
          </a:p>
          <a:p>
            <a:pPr algn="l"/>
            <a:r>
              <a:rPr lang="en-US" sz="4000" baseline="30000" dirty="0"/>
              <a:t>Mark 11.25  </a:t>
            </a:r>
            <a:r>
              <a:rPr lang="en-US" sz="4000" dirty="0"/>
              <a:t>And when you stand praying, if you have anything against anyone, </a:t>
            </a:r>
            <a:r>
              <a:rPr lang="en-US" sz="4000" u="sng" dirty="0">
                <a:solidFill>
                  <a:srgbClr val="FFFF66"/>
                </a:solidFill>
              </a:rPr>
              <a:t>forgive him; so that your Father in heaven may also forgive your offenses.</a:t>
            </a:r>
          </a:p>
        </p:txBody>
      </p:sp>
    </p:spTree>
    <p:extLst>
      <p:ext uri="{BB962C8B-B14F-4D97-AF65-F5344CB8AC3E}">
        <p14:creationId xmlns:p14="http://schemas.microsoft.com/office/powerpoint/2010/main" val="2221521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Hezbollah reports 879 deaths as a result of the infiltration and explosion of its internal communication network.</a:t>
            </a:r>
          </a:p>
          <a:p>
            <a:pPr algn="l"/>
            <a:r>
              <a:rPr lang="en-US" sz="4000" dirty="0"/>
              <a:t>Of these - 131 Iranians, 79 Yemenis, of which 291 senior officials were killed.</a:t>
            </a:r>
          </a:p>
        </p:txBody>
      </p:sp>
    </p:spTree>
    <p:extLst>
      <p:ext uri="{BB962C8B-B14F-4D97-AF65-F5344CB8AC3E}">
        <p14:creationId xmlns:p14="http://schemas.microsoft.com/office/powerpoint/2010/main" val="1413024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Forgiveness is NOT</a:t>
            </a:r>
          </a:p>
          <a:p>
            <a:pPr marL="400050" indent="-400050" algn="l">
              <a:buFont typeface="+mj-lt"/>
              <a:buAutoNum type="arabicPeriod"/>
            </a:pPr>
            <a:r>
              <a:rPr lang="en-US" sz="4000" dirty="0"/>
              <a:t>Forgetting: Rwanda 1 million people murdered in 100 days</a:t>
            </a:r>
          </a:p>
          <a:p>
            <a:pPr marL="400050" indent="-400050" algn="l">
              <a:buFont typeface="+mj-lt"/>
              <a:buAutoNum type="arabicPeriod"/>
            </a:pPr>
            <a:r>
              <a:rPr lang="en-US" sz="4000" dirty="0"/>
              <a:t>Minimizing wrongs. Yosef w bros</a:t>
            </a:r>
          </a:p>
          <a:p>
            <a:pPr marL="400050" indent="-400050" algn="l">
              <a:buFont typeface="+mj-lt"/>
              <a:buAutoNum type="arabicPeriod"/>
            </a:pPr>
            <a:r>
              <a:rPr lang="en-US" sz="4000" dirty="0"/>
              <a:t>Deny our anger</a:t>
            </a:r>
          </a:p>
          <a:p>
            <a:pPr marL="400050" indent="-400050" algn="l">
              <a:buFont typeface="+mj-lt"/>
              <a:buAutoNum type="arabicPeriod"/>
            </a:pPr>
            <a:r>
              <a:rPr lang="en-US" sz="4000" dirty="0"/>
              <a:t>Declare them not guilty</a:t>
            </a:r>
          </a:p>
        </p:txBody>
      </p:sp>
    </p:spTree>
    <p:extLst>
      <p:ext uri="{BB962C8B-B14F-4D97-AF65-F5344CB8AC3E}">
        <p14:creationId xmlns:p14="http://schemas.microsoft.com/office/powerpoint/2010/main" val="35087730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marL="457200" indent="-457200" algn="l">
              <a:buFont typeface="+mj-lt"/>
              <a:buAutoNum type="arabicPeriod" startAt="5"/>
            </a:pPr>
            <a:r>
              <a:rPr lang="en-US" sz="4000" dirty="0"/>
              <a:t>Not that they get away with it</a:t>
            </a:r>
          </a:p>
          <a:p>
            <a:pPr marL="457200" indent="-457200" algn="l">
              <a:buFont typeface="+mj-lt"/>
              <a:buAutoNum type="arabicPeriod" startAt="5"/>
            </a:pPr>
            <a:r>
              <a:rPr lang="en-US" sz="4000" dirty="0"/>
              <a:t>Forgiveness is NOT reconciliation.  Need both parties humbling</a:t>
            </a:r>
          </a:p>
          <a:p>
            <a:pPr marL="457200" indent="-457200" algn="l">
              <a:buFont typeface="+mj-lt"/>
              <a:buAutoNum type="arabicPeriod" startAt="5"/>
            </a:pPr>
            <a:r>
              <a:rPr lang="en-US" sz="4000" dirty="0"/>
              <a:t>Forgiveness is NOT restoration of trust.  Must be earned.</a:t>
            </a:r>
          </a:p>
        </p:txBody>
      </p:sp>
    </p:spTree>
    <p:extLst>
      <p:ext uri="{BB962C8B-B14F-4D97-AF65-F5344CB8AC3E}">
        <p14:creationId xmlns:p14="http://schemas.microsoft.com/office/powerpoint/2010/main" val="20124445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084C2D8A-1DBC-ECD7-C718-2D35B83F17CB}"/>
              </a:ext>
            </a:extLst>
          </p:cNvPr>
          <p:cNvPicPr>
            <a:picLocks noChangeAspect="1"/>
          </p:cNvPicPr>
          <p:nvPr/>
        </p:nvPicPr>
        <p:blipFill>
          <a:blip r:embed="rId3"/>
          <a:stretch>
            <a:fillRect/>
          </a:stretch>
        </p:blipFill>
        <p:spPr>
          <a:xfrm>
            <a:off x="555897" y="0"/>
            <a:ext cx="8032206" cy="5143500"/>
          </a:xfrm>
          <a:prstGeom prst="rect">
            <a:avLst/>
          </a:prstGeom>
        </p:spPr>
      </p:pic>
      <p:sp>
        <p:nvSpPr>
          <p:cNvPr id="4" name="TextBox 3">
            <a:extLst>
              <a:ext uri="{FF2B5EF4-FFF2-40B4-BE49-F238E27FC236}">
                <a16:creationId xmlns:a16="http://schemas.microsoft.com/office/drawing/2014/main" id="{FDB9890F-84E2-5D02-7289-38077DBDF446}"/>
              </a:ext>
            </a:extLst>
          </p:cNvPr>
          <p:cNvSpPr txBox="1"/>
          <p:nvPr/>
        </p:nvSpPr>
        <p:spPr>
          <a:xfrm>
            <a:off x="555897" y="-28575"/>
            <a:ext cx="7033657" cy="1323439"/>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Immanuel </a:t>
            </a:r>
            <a:r>
              <a:rPr lang="en-US" dirty="0" err="1">
                <a:effectLst>
                  <a:outerShdw blurRad="38100" dist="38100" dir="2700000" algn="tl">
                    <a:srgbClr val="000000">
                      <a:alpha val="43137"/>
                    </a:srgbClr>
                  </a:outerShdw>
                </a:effectLst>
              </a:rPr>
              <a:t>Geminde</a:t>
            </a:r>
            <a:r>
              <a:rPr lang="en-US" dirty="0">
                <a:effectLst>
                  <a:outerShdw blurRad="38100" dist="38100" dir="2700000" algn="tl">
                    <a:srgbClr val="000000">
                      <a:alpha val="43137"/>
                    </a:srgbClr>
                  </a:outerShdw>
                </a:effectLst>
              </a:rPr>
              <a:t> burning</a:t>
            </a:r>
          </a:p>
          <a:p>
            <a:pPr algn="l"/>
            <a:r>
              <a:rPr lang="en-US" dirty="0">
                <a:effectLst>
                  <a:outerShdw blurRad="38100" dist="38100" dir="2700000" algn="tl">
                    <a:srgbClr val="000000">
                      <a:alpha val="43137"/>
                    </a:srgbClr>
                  </a:outerShdw>
                </a:effectLst>
              </a:rPr>
              <a:t> Mein Kampf</a:t>
            </a:r>
          </a:p>
        </p:txBody>
      </p:sp>
    </p:spTree>
    <p:extLst>
      <p:ext uri="{BB962C8B-B14F-4D97-AF65-F5344CB8AC3E}">
        <p14:creationId xmlns:p14="http://schemas.microsoft.com/office/powerpoint/2010/main" val="13203801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Forgiveness does mean</a:t>
            </a:r>
          </a:p>
          <a:p>
            <a:pPr marL="457200" indent="-457200" algn="l">
              <a:buFont typeface="+mj-lt"/>
              <a:buAutoNum type="arabicPeriod"/>
            </a:pPr>
            <a:r>
              <a:rPr lang="en-US" sz="4000" dirty="0"/>
              <a:t>Healing of memories</a:t>
            </a:r>
          </a:p>
          <a:p>
            <a:pPr marL="457200" indent="-457200" algn="l">
              <a:buFont typeface="+mj-lt"/>
              <a:buAutoNum type="arabicPeriod"/>
            </a:pPr>
            <a:r>
              <a:rPr lang="en-US" sz="4000" dirty="0"/>
              <a:t>Surrender to G-d desire for retaliation  David &amp; K. Saul</a:t>
            </a:r>
          </a:p>
          <a:p>
            <a:pPr marL="457200" indent="-457200" algn="l">
              <a:buFont typeface="+mj-lt"/>
              <a:buAutoNum type="arabicPeriod"/>
            </a:pPr>
            <a:r>
              <a:rPr lang="en-US" sz="4000" dirty="0"/>
              <a:t>Surrendering my right to judge</a:t>
            </a:r>
          </a:p>
          <a:p>
            <a:pPr marL="457200" indent="-457200" algn="l">
              <a:buFont typeface="+mj-lt"/>
              <a:buAutoNum type="arabicPeriod"/>
            </a:pPr>
            <a:r>
              <a:rPr lang="en-US" sz="4000" dirty="0"/>
              <a:t>Choosing mercy when not deserved, before the time</a:t>
            </a:r>
          </a:p>
          <a:p>
            <a:pPr algn="l"/>
            <a:endParaRPr lang="en-US" sz="4000" dirty="0"/>
          </a:p>
          <a:p>
            <a:pPr marL="457200" indent="-457200" algn="l">
              <a:buFont typeface="+mj-lt"/>
              <a:buAutoNum type="arabicPeriod"/>
            </a:pPr>
            <a:endParaRPr lang="en-US" sz="4000" dirty="0"/>
          </a:p>
        </p:txBody>
      </p:sp>
    </p:spTree>
    <p:extLst>
      <p:ext uri="{BB962C8B-B14F-4D97-AF65-F5344CB8AC3E}">
        <p14:creationId xmlns:p14="http://schemas.microsoft.com/office/powerpoint/2010/main" val="14019839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5. Acknowledge what is really in my heart vs “spiritual terminology”</a:t>
            </a:r>
          </a:p>
        </p:txBody>
      </p:sp>
    </p:spTree>
    <p:extLst>
      <p:ext uri="{BB962C8B-B14F-4D97-AF65-F5344CB8AC3E}">
        <p14:creationId xmlns:p14="http://schemas.microsoft.com/office/powerpoint/2010/main" val="35322375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20000"/>
          </a:bodyPr>
          <a:lstStyle/>
          <a:p>
            <a:pPr algn="l"/>
            <a:r>
              <a:rPr lang="en-US" sz="4000" dirty="0"/>
              <a:t>How do we forgive</a:t>
            </a:r>
          </a:p>
          <a:p>
            <a:pPr marL="400050" indent="-400050" algn="l">
              <a:buFont typeface="+mj-lt"/>
              <a:buAutoNum type="arabicPeriod"/>
            </a:pPr>
            <a:r>
              <a:rPr lang="en-US" sz="4000" dirty="0"/>
              <a:t>Separate the sin from the sinner.</a:t>
            </a:r>
          </a:p>
          <a:p>
            <a:pPr marL="400050" indent="-400050" algn="l">
              <a:buFont typeface="+mj-lt"/>
              <a:buAutoNum type="arabicPeriod"/>
            </a:pPr>
            <a:r>
              <a:rPr lang="en-US" sz="4000" dirty="0"/>
              <a:t>Making a choice &gt;&gt; feeling. </a:t>
            </a:r>
          </a:p>
          <a:p>
            <a:pPr marL="400050" indent="-400050" algn="l">
              <a:buFont typeface="+mj-lt"/>
              <a:buAutoNum type="arabicPeriod"/>
            </a:pPr>
            <a:r>
              <a:rPr lang="en-US" sz="4000" dirty="0"/>
              <a:t>Forgiveness is a process.  70x7</a:t>
            </a:r>
          </a:p>
          <a:p>
            <a:pPr marL="400050" indent="-400050" algn="l">
              <a:buFont typeface="+mj-lt"/>
              <a:buAutoNum type="arabicPeriod"/>
            </a:pPr>
            <a:r>
              <a:rPr lang="en-US" sz="4000" dirty="0"/>
              <a:t>Be specific: people and events</a:t>
            </a:r>
          </a:p>
          <a:p>
            <a:pPr marL="400050" indent="-400050" algn="l">
              <a:buFont typeface="+mj-lt"/>
              <a:buAutoNum type="arabicPeriod"/>
            </a:pPr>
            <a:r>
              <a:rPr lang="en-US" sz="4000" dirty="0"/>
              <a:t>Bring it to the Execution Stake. </a:t>
            </a:r>
          </a:p>
          <a:p>
            <a:pPr marL="400050" indent="-400050" algn="l">
              <a:buFont typeface="+mj-lt"/>
              <a:buAutoNum type="arabicPeriod"/>
            </a:pPr>
            <a:r>
              <a:rPr lang="en-US" sz="4000" dirty="0"/>
              <a:t>Surrender the pain</a:t>
            </a:r>
          </a:p>
          <a:p>
            <a:pPr marL="400050" indent="-400050" algn="l">
              <a:buFont typeface="+mj-lt"/>
              <a:buAutoNum type="arabicPeriod"/>
            </a:pPr>
            <a:r>
              <a:rPr lang="en-US" sz="4000" dirty="0"/>
              <a:t>Repeat</a:t>
            </a:r>
          </a:p>
        </p:txBody>
      </p:sp>
    </p:spTree>
    <p:extLst>
      <p:ext uri="{BB962C8B-B14F-4D97-AF65-F5344CB8AC3E}">
        <p14:creationId xmlns:p14="http://schemas.microsoft.com/office/powerpoint/2010/main" val="32726214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Tree>
    <p:extLst>
      <p:ext uri="{BB962C8B-B14F-4D97-AF65-F5344CB8AC3E}">
        <p14:creationId xmlns:p14="http://schemas.microsoft.com/office/powerpoint/2010/main" val="7510512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Eph 5.1.5  </a:t>
            </a:r>
            <a:r>
              <a:rPr lang="en-US" sz="4000" dirty="0"/>
              <a:t>But sexual immorality and any impurity or greed—  </a:t>
            </a:r>
          </a:p>
        </p:txBody>
      </p:sp>
    </p:spTree>
    <p:extLst>
      <p:ext uri="{BB962C8B-B14F-4D97-AF65-F5344CB8AC3E}">
        <p14:creationId xmlns:p14="http://schemas.microsoft.com/office/powerpoint/2010/main" val="9241861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Eph 5.1-5</a:t>
            </a:r>
            <a:r>
              <a:rPr lang="en-US" sz="4000" dirty="0"/>
              <a:t> don’t even let these be mentioned among you, as is proper for </a:t>
            </a:r>
            <a:r>
              <a:rPr lang="he-IL" sz="4400" b="1" dirty="0">
                <a:latin typeface="David" panose="020E0502060401010101" pitchFamily="34" charset="-79"/>
                <a:cs typeface="David" panose="020E0502060401010101" pitchFamily="34" charset="-79"/>
              </a:rPr>
              <a:t>קדושים</a:t>
            </a:r>
            <a:r>
              <a:rPr lang="en-US" sz="4400" b="1" dirty="0">
                <a:latin typeface="David" panose="020E0502060401010101" pitchFamily="34" charset="-79"/>
                <a:cs typeface="David" panose="020E0502060401010101" pitchFamily="34" charset="-79"/>
              </a:rPr>
              <a:t> </a:t>
            </a:r>
            <a:r>
              <a:rPr lang="en-US" sz="4000" i="1" dirty="0" err="1"/>
              <a:t>kedoshim</a:t>
            </a:r>
            <a:r>
              <a:rPr lang="en-US" sz="4000" dirty="0"/>
              <a:t> [holy people]. Obscene, coarse, and stupid talk are also out of place.</a:t>
            </a:r>
          </a:p>
        </p:txBody>
      </p:sp>
    </p:spTree>
    <p:extLst>
      <p:ext uri="{BB962C8B-B14F-4D97-AF65-F5344CB8AC3E}">
        <p14:creationId xmlns:p14="http://schemas.microsoft.com/office/powerpoint/2010/main" val="11388117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Eph 5.1-5</a:t>
            </a:r>
            <a:r>
              <a:rPr lang="en-US" sz="4000" dirty="0"/>
              <a:t> Instead let there be thanksgiving. </a:t>
            </a:r>
          </a:p>
        </p:txBody>
      </p:sp>
    </p:spTree>
    <p:extLst>
      <p:ext uri="{BB962C8B-B14F-4D97-AF65-F5344CB8AC3E}">
        <p14:creationId xmlns:p14="http://schemas.microsoft.com/office/powerpoint/2010/main" val="3115839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As a result of the explosions, 509 of them were blinded, the vast majority of them (491 completely blind) and 602 were seriously injured, of which 84 were senior citizens.</a:t>
            </a:r>
          </a:p>
        </p:txBody>
      </p:sp>
    </p:spTree>
    <p:extLst>
      <p:ext uri="{BB962C8B-B14F-4D97-AF65-F5344CB8AC3E}">
        <p14:creationId xmlns:p14="http://schemas.microsoft.com/office/powerpoint/2010/main" val="11013567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Eph 5.1-5</a:t>
            </a:r>
            <a:r>
              <a:rPr lang="en-US" sz="4000" dirty="0"/>
              <a:t>  Know for certain that no immoral, indecent, or greedy person—who is really an idol worshipper at heart—has any inheritance in the kingdom of Messiah and God.</a:t>
            </a:r>
          </a:p>
        </p:txBody>
      </p:sp>
    </p:spTree>
    <p:extLst>
      <p:ext uri="{BB962C8B-B14F-4D97-AF65-F5344CB8AC3E}">
        <p14:creationId xmlns:p14="http://schemas.microsoft.com/office/powerpoint/2010/main" val="42345876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E79EF78B-F3E1-ABA8-35B4-FF30ED097E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5350983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A7FE15C5-AA85-7663-95C4-32C10C0FC3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A6754FF4-4A9E-034B-4818-5E9177C8EEB6}"/>
              </a:ext>
            </a:extLst>
          </p:cNvPr>
          <p:cNvSpPr txBox="1"/>
          <p:nvPr/>
        </p:nvSpPr>
        <p:spPr>
          <a:xfrm>
            <a:off x="115773" y="285750"/>
            <a:ext cx="8275855" cy="3170099"/>
          </a:xfrm>
          <a:prstGeom prst="rect">
            <a:avLst/>
          </a:prstGeom>
          <a:noFill/>
        </p:spPr>
        <p:txBody>
          <a:bodyPr wrap="none" rtlCol="0">
            <a:spAutoFit/>
          </a:bodyPr>
          <a:lstStyle/>
          <a:p>
            <a:pPr algn="l"/>
            <a:r>
              <a:rPr lang="en-US" u="sng" dirty="0">
                <a:solidFill>
                  <a:srgbClr val="FFFF66"/>
                </a:solidFill>
              </a:rPr>
              <a:t>Sanctification: Inner Wholeness</a:t>
            </a:r>
          </a:p>
          <a:p>
            <a:pPr marL="461963" indent="-461963" algn="l">
              <a:buFont typeface="+mj-lt"/>
              <a:buAutoNum type="arabicPeriod"/>
            </a:pPr>
            <a:r>
              <a:rPr lang="en-US" dirty="0"/>
              <a:t>The world in trauma</a:t>
            </a:r>
          </a:p>
          <a:p>
            <a:pPr marL="461963" indent="-461963" algn="l">
              <a:buFont typeface="+mj-lt"/>
              <a:buAutoNum type="arabicPeriod"/>
            </a:pPr>
            <a:r>
              <a:rPr lang="en-US" dirty="0"/>
              <a:t>Word analysis of sanctification</a:t>
            </a:r>
          </a:p>
          <a:p>
            <a:pPr marL="461963" indent="-461963" algn="l">
              <a:buFont typeface="+mj-lt"/>
              <a:buAutoNum type="arabicPeriod"/>
            </a:pPr>
            <a:r>
              <a:rPr lang="en-US" dirty="0" err="1"/>
              <a:t>Ellel’s</a:t>
            </a:r>
            <a:r>
              <a:rPr lang="en-US" dirty="0"/>
              <a:t> approach</a:t>
            </a:r>
          </a:p>
          <a:p>
            <a:pPr marL="461963" indent="-461963" algn="l">
              <a:buFont typeface="+mj-lt"/>
              <a:buAutoNum type="arabicPeriod"/>
            </a:pPr>
            <a:r>
              <a:rPr lang="en-US" dirty="0"/>
              <a:t>Ephesians 5.1-5</a:t>
            </a:r>
          </a:p>
        </p:txBody>
      </p:sp>
    </p:spTree>
    <p:extLst>
      <p:ext uri="{BB962C8B-B14F-4D97-AF65-F5344CB8AC3E}">
        <p14:creationId xmlns:p14="http://schemas.microsoft.com/office/powerpoint/2010/main" val="36158457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Epitome of </a:t>
            </a:r>
            <a:r>
              <a:rPr lang="en-US" sz="4000" u="sng" dirty="0">
                <a:solidFill>
                  <a:srgbClr val="FFFF66"/>
                </a:solidFill>
              </a:rPr>
              <a:t>holiness = health = wholeness</a:t>
            </a:r>
          </a:p>
          <a:p>
            <a:pPr algn="l"/>
            <a:r>
              <a:rPr lang="en-US" sz="4000" baseline="30000" dirty="0"/>
              <a:t>Gal 5. 22-23 </a:t>
            </a:r>
            <a:r>
              <a:rPr lang="en-US" sz="4000" dirty="0"/>
              <a:t>But the fruit of the Spirit is love, joy, peace, patience, kindness, goodness, faithfulness,  humility, self control. Nothing in the Torah stands against such things.</a:t>
            </a:r>
          </a:p>
        </p:txBody>
      </p:sp>
    </p:spTree>
    <p:extLst>
      <p:ext uri="{BB962C8B-B14F-4D97-AF65-F5344CB8AC3E}">
        <p14:creationId xmlns:p14="http://schemas.microsoft.com/office/powerpoint/2010/main" val="17870048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Tree>
    <p:extLst>
      <p:ext uri="{BB962C8B-B14F-4D97-AF65-F5344CB8AC3E}">
        <p14:creationId xmlns:p14="http://schemas.microsoft.com/office/powerpoint/2010/main" val="17431678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Prayer points:</a:t>
            </a:r>
          </a:p>
        </p:txBody>
      </p:sp>
    </p:spTree>
    <p:extLst>
      <p:ext uri="{BB962C8B-B14F-4D97-AF65-F5344CB8AC3E}">
        <p14:creationId xmlns:p14="http://schemas.microsoft.com/office/powerpoint/2010/main" val="33044873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1" y="209550"/>
            <a:ext cx="6248400" cy="4800600"/>
          </a:xfrm>
        </p:spPr>
        <p:txBody>
          <a:bodyPr>
            <a:normAutofit fontScale="92500" lnSpcReduction="20000"/>
          </a:bodyPr>
          <a:lstStyle/>
          <a:p>
            <a:pPr algn="l"/>
            <a:r>
              <a:rPr lang="en-US" sz="4000" dirty="0"/>
              <a:t>From Rabbi Todd Lesser</a:t>
            </a:r>
          </a:p>
          <a:p>
            <a:pPr algn="l"/>
            <a:r>
              <a:rPr lang="en-US" sz="4000" dirty="0"/>
              <a:t>We are already seeing Jewish salvations through our new building before we are officially in it.  I have met with 4 people at the new building (they preferred to meet there) while it was undergoing renovation, </a:t>
            </a:r>
          </a:p>
        </p:txBody>
      </p:sp>
      <p:pic>
        <p:nvPicPr>
          <p:cNvPr id="3" name="Picture 2">
            <a:extLst>
              <a:ext uri="{FF2B5EF4-FFF2-40B4-BE49-F238E27FC236}">
                <a16:creationId xmlns:a16="http://schemas.microsoft.com/office/drawing/2014/main" id="{9E9FA676-4550-308A-65DE-46C31D80242C}"/>
              </a:ext>
            </a:extLst>
          </p:cNvPr>
          <p:cNvPicPr>
            <a:picLocks noChangeAspect="1"/>
          </p:cNvPicPr>
          <p:nvPr/>
        </p:nvPicPr>
        <p:blipFill>
          <a:blip r:embed="rId3"/>
          <a:stretch>
            <a:fillRect/>
          </a:stretch>
        </p:blipFill>
        <p:spPr>
          <a:xfrm>
            <a:off x="6477001" y="0"/>
            <a:ext cx="2657474" cy="3750467"/>
          </a:xfrm>
          <a:prstGeom prst="rect">
            <a:avLst/>
          </a:prstGeom>
        </p:spPr>
      </p:pic>
    </p:spTree>
    <p:extLst>
      <p:ext uri="{BB962C8B-B14F-4D97-AF65-F5344CB8AC3E}">
        <p14:creationId xmlns:p14="http://schemas.microsoft.com/office/powerpoint/2010/main" val="41287356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3 of them were Jewish, 2 of them have since been immersed into new faith in Yeshua as their Jewish Messiah -- a 98-year old Jewish woman and her son, who was greatly influenced by Jonathan Cahn YouTube videos.  </a:t>
            </a:r>
          </a:p>
        </p:txBody>
      </p:sp>
    </p:spTree>
    <p:extLst>
      <p:ext uri="{BB962C8B-B14F-4D97-AF65-F5344CB8AC3E}">
        <p14:creationId xmlns:p14="http://schemas.microsoft.com/office/powerpoint/2010/main" val="5908174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The 3rd Jewish person I met with is the longest living member of the conservative synagogue in town.  This 95-year old Jewish lady said she would like to attend our services once we got into the new building.  </a:t>
            </a:r>
          </a:p>
          <a:p>
            <a:pPr algn="l"/>
            <a:r>
              <a:rPr lang="en-US" sz="4000" dirty="0"/>
              <a:t> </a:t>
            </a:r>
          </a:p>
        </p:txBody>
      </p:sp>
    </p:spTree>
    <p:extLst>
      <p:ext uri="{BB962C8B-B14F-4D97-AF65-F5344CB8AC3E}">
        <p14:creationId xmlns:p14="http://schemas.microsoft.com/office/powerpoint/2010/main" val="6297407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If this is how the Lord is using our new building before we get into it, we can't wait to see what He is going to do once we are actually holding services there!  Baruch </a:t>
            </a:r>
            <a:r>
              <a:rPr lang="en-US" sz="4000" dirty="0" err="1"/>
              <a:t>HaShem</a:t>
            </a:r>
            <a:r>
              <a:rPr lang="en-US" sz="4000" dirty="0"/>
              <a:t>!</a:t>
            </a:r>
          </a:p>
        </p:txBody>
      </p:sp>
    </p:spTree>
    <p:extLst>
      <p:ext uri="{BB962C8B-B14F-4D97-AF65-F5344CB8AC3E}">
        <p14:creationId xmlns:p14="http://schemas.microsoft.com/office/powerpoint/2010/main" val="3024613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Additional injuries, of which 1735 were damaged in their reproductive organs, of which 905 were irreversibly damaged.</a:t>
            </a:r>
          </a:p>
        </p:txBody>
      </p:sp>
    </p:spTree>
    <p:extLst>
      <p:ext uri="{BB962C8B-B14F-4D97-AF65-F5344CB8AC3E}">
        <p14:creationId xmlns:p14="http://schemas.microsoft.com/office/powerpoint/2010/main" val="6335798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6E25CD60-3499-B4D5-B34D-B25FD0044637}"/>
              </a:ext>
            </a:extLst>
          </p:cNvPr>
          <p:cNvPicPr>
            <a:picLocks noChangeAspect="1"/>
          </p:cNvPicPr>
          <p:nvPr/>
        </p:nvPicPr>
        <p:blipFill>
          <a:blip r:embed="rId3"/>
          <a:stretch>
            <a:fillRect/>
          </a:stretch>
        </p:blipFill>
        <p:spPr>
          <a:xfrm>
            <a:off x="1600200" y="-32406"/>
            <a:ext cx="5906621" cy="5175905"/>
          </a:xfrm>
          <a:prstGeom prst="rect">
            <a:avLst/>
          </a:prstGeom>
        </p:spPr>
      </p:pic>
    </p:spTree>
    <p:extLst>
      <p:ext uri="{BB962C8B-B14F-4D97-AF65-F5344CB8AC3E}">
        <p14:creationId xmlns:p14="http://schemas.microsoft.com/office/powerpoint/2010/main" val="6058108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EA681801-888A-186B-C10C-78DC9470AC09}"/>
              </a:ext>
            </a:extLst>
          </p:cNvPr>
          <p:cNvPicPr>
            <a:picLocks noChangeAspect="1"/>
          </p:cNvPicPr>
          <p:nvPr/>
        </p:nvPicPr>
        <p:blipFill>
          <a:blip r:embed="rId3"/>
          <a:srcRect l="6603" r="21699" b="27927"/>
          <a:stretch/>
        </p:blipFill>
        <p:spPr>
          <a:xfrm>
            <a:off x="762000" y="-10999"/>
            <a:ext cx="7998373" cy="5154499"/>
          </a:xfrm>
          <a:prstGeom prst="rect">
            <a:avLst/>
          </a:prstGeom>
        </p:spPr>
      </p:pic>
    </p:spTree>
    <p:extLst>
      <p:ext uri="{BB962C8B-B14F-4D97-AF65-F5344CB8AC3E}">
        <p14:creationId xmlns:p14="http://schemas.microsoft.com/office/powerpoint/2010/main" val="30929949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If there was any doubt that the ground war is coming – this week should put those doubts to rest. Israel is moving forces up North, including the elite 98th Brigade. This moves means the IDF is serious in invading and holding Southern Lebanon.</a:t>
            </a:r>
          </a:p>
        </p:txBody>
      </p:sp>
    </p:spTree>
    <p:extLst>
      <p:ext uri="{BB962C8B-B14F-4D97-AF65-F5344CB8AC3E}">
        <p14:creationId xmlns:p14="http://schemas.microsoft.com/office/powerpoint/2010/main" val="30695040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20000"/>
          </a:bodyPr>
          <a:lstStyle/>
          <a:p>
            <a:pPr algn="l"/>
            <a:r>
              <a:rPr lang="en-US" sz="4000" dirty="0"/>
              <a:t>With Hezbollah’s high command in disarray, the IDF has no choice but to launch a ground invasion now. If they wait too long, Iran will move over its Shiite Militias to bolster Hezbollah’s weakened hand. Expect a few more days of targeted killings and intense bombings in both Lebanon and perhaps Syria before the first stage of the invasion begins.</a:t>
            </a:r>
          </a:p>
        </p:txBody>
      </p:sp>
    </p:spTree>
    <p:extLst>
      <p:ext uri="{BB962C8B-B14F-4D97-AF65-F5344CB8AC3E}">
        <p14:creationId xmlns:p14="http://schemas.microsoft.com/office/powerpoint/2010/main" val="28283343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During the eight years from 2016, when </a:t>
            </a:r>
            <a:r>
              <a:rPr lang="en-US" sz="4000" dirty="0" err="1"/>
              <a:t>MAiD</a:t>
            </a:r>
            <a:r>
              <a:rPr lang="en-US" sz="4000" dirty="0"/>
              <a:t> (medical assistance in dying) was legalized in Canada, through 2023, over sixty-thousand people were killed by doctors.</a:t>
            </a:r>
          </a:p>
        </p:txBody>
      </p:sp>
    </p:spTree>
    <p:extLst>
      <p:ext uri="{BB962C8B-B14F-4D97-AF65-F5344CB8AC3E}">
        <p14:creationId xmlns:p14="http://schemas.microsoft.com/office/powerpoint/2010/main" val="10667995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D5073275-C3F5-0C11-DC05-50374EE9B481}"/>
              </a:ext>
            </a:extLst>
          </p:cNvPr>
          <p:cNvPicPr>
            <a:picLocks noChangeAspect="1"/>
          </p:cNvPicPr>
          <p:nvPr/>
        </p:nvPicPr>
        <p:blipFill>
          <a:blip r:embed="rId3"/>
          <a:stretch>
            <a:fillRect/>
          </a:stretch>
        </p:blipFill>
        <p:spPr>
          <a:xfrm>
            <a:off x="2344425" y="0"/>
            <a:ext cx="4455150" cy="5143500"/>
          </a:xfrm>
          <a:prstGeom prst="rect">
            <a:avLst/>
          </a:prstGeom>
        </p:spPr>
      </p:pic>
    </p:spTree>
    <p:extLst>
      <p:ext uri="{BB962C8B-B14F-4D97-AF65-F5344CB8AC3E}">
        <p14:creationId xmlns:p14="http://schemas.microsoft.com/office/powerpoint/2010/main" val="20445521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1026" name="Picture 2">
            <a:extLst>
              <a:ext uri="{FF2B5EF4-FFF2-40B4-BE49-F238E27FC236}">
                <a16:creationId xmlns:a16="http://schemas.microsoft.com/office/drawing/2014/main" id="{F72A6884-056C-952C-317B-82CE993BE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0"/>
            <a:ext cx="77152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9834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Tree>
    <p:extLst>
      <p:ext uri="{BB962C8B-B14F-4D97-AF65-F5344CB8AC3E}">
        <p14:creationId xmlns:p14="http://schemas.microsoft.com/office/powerpoint/2010/main" val="41686938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Tree>
    <p:extLst>
      <p:ext uri="{BB962C8B-B14F-4D97-AF65-F5344CB8AC3E}">
        <p14:creationId xmlns:p14="http://schemas.microsoft.com/office/powerpoint/2010/main" val="3080778361"/>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233461</TotalTime>
  <Words>4657</Words>
  <Application>Microsoft Office PowerPoint</Application>
  <PresentationFormat>On-screen Show (16:9)</PresentationFormat>
  <Paragraphs>602</Paragraphs>
  <Slides>98</Slides>
  <Notes>98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98</vt:i4>
      </vt:variant>
    </vt:vector>
  </HeadingPairs>
  <TitlesOfParts>
    <vt:vector size="102" baseType="lpstr">
      <vt:lpstr>Arial</vt:lpstr>
      <vt:lpstr>Arial Rounded MT Bold</vt:lpstr>
      <vt:lpstr>David</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5297</cp:revision>
  <dcterms:created xsi:type="dcterms:W3CDTF">2006-04-21T19:34:43Z</dcterms:created>
  <dcterms:modified xsi:type="dcterms:W3CDTF">2024-09-21T13:53:03Z</dcterms:modified>
</cp:coreProperties>
</file>